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692" r:id="rId2"/>
    <p:sldId id="693" r:id="rId3"/>
    <p:sldId id="747" r:id="rId4"/>
    <p:sldId id="748" r:id="rId5"/>
    <p:sldId id="696" r:id="rId6"/>
    <p:sldId id="749" r:id="rId7"/>
    <p:sldId id="746" r:id="rId8"/>
  </p:sldIdLst>
  <p:sldSz cx="9144000" cy="6858000" type="screen4x3"/>
  <p:notesSz cx="6797675" cy="9928225"/>
  <p:custDataLst>
    <p:tags r:id="rId11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1pPr>
    <a:lvl2pPr marL="455613" indent="1588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2pPr>
    <a:lvl3pPr marL="912813" indent="1588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3pPr>
    <a:lvl4pPr marL="1370013" indent="1588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4pPr>
    <a:lvl5pPr marL="1827213" indent="1588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inlab-user" initials="m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69696"/>
    <a:srgbClr val="FFFFFF"/>
    <a:srgbClr val="C0C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DF18680-E054-41AD-8BC1-D1AEF772440D}" styleName="中等深淺樣式 2 - 輔色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中等深淺樣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中等深淺樣式 2 - 輔色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中等深淺樣式 2 - 輔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C89EF96-8CEA-46FF-86C4-4CE0E7609802}" styleName="淺色樣式 3 - 輔色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189" autoAdjust="0"/>
    <p:restoredTop sz="87412" autoAdjust="0"/>
  </p:normalViewPr>
  <p:slideViewPr>
    <p:cSldViewPr>
      <p:cViewPr varScale="1">
        <p:scale>
          <a:sx n="99" d="100"/>
          <a:sy n="99" d="100"/>
        </p:scale>
        <p:origin x="1854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098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-4128"/>
    </p:cViewPr>
  </p:sorterViewPr>
  <p:notesViewPr>
    <p:cSldViewPr>
      <p:cViewPr varScale="1">
        <p:scale>
          <a:sx n="77" d="100"/>
          <a:sy n="77" d="100"/>
        </p:scale>
        <p:origin x="1452" y="114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46674" cy="496179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 eaLnBrk="1" hangingPunct="1">
              <a:defRPr kumimoji="0"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zh-TW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49915" y="2"/>
            <a:ext cx="2946674" cy="496179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 eaLnBrk="1" hangingPunct="1">
              <a:defRPr kumimoji="0"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fld id="{5D68CE3B-6993-4CF0-BA64-FC0571BD932F}" type="datetimeFigureOut">
              <a:rPr lang="zh-TW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pPr>
                <a:defRPr/>
              </a:pPr>
              <a:t>2023/12/20</a:t>
            </a:fld>
            <a:endParaRPr lang="zh-TW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9429730"/>
            <a:ext cx="2946674" cy="496179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 eaLnBrk="1" hangingPunct="1">
              <a:defRPr kumimoji="0"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zh-TW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49915" y="9429730"/>
            <a:ext cx="2946674" cy="496179"/>
          </a:xfrm>
          <a:prstGeom prst="rect">
            <a:avLst/>
          </a:prstGeom>
        </p:spPr>
        <p:txBody>
          <a:bodyPr vert="horz" wrap="square" lIns="92446" tIns="46223" rIns="92446" bIns="46223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fld id="{432C92A8-C434-47E9-9C27-677AEA8A8EBC}" type="slidenum">
              <a:rPr lang="zh-TW" altLang="en-US">
                <a:latin typeface="Times New Roman" panose="02020603050405020304" pitchFamily="18" charset="0"/>
              </a:rPr>
              <a:pPr/>
              <a:t>‹#›</a:t>
            </a:fld>
            <a:endParaRPr lang="zh-TW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87852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46674" cy="496179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 eaLnBrk="1" hangingPunct="1">
              <a:defRPr kumimoji="0" sz="120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49915" y="2"/>
            <a:ext cx="2946674" cy="496179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 eaLnBrk="1" hangingPunct="1">
              <a:defRPr kumimoji="0" sz="120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1C9893F2-E477-4E81-BD53-64701E1EC461}" type="datetimeFigureOut">
              <a:rPr lang="zh-TW" altLang="en-US" smtClean="0"/>
              <a:pPr>
                <a:defRPr/>
              </a:pPr>
              <a:t>2023/12/20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4113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1507" y="4716023"/>
            <a:ext cx="5436836" cy="4467934"/>
          </a:xfrm>
          <a:prstGeom prst="rect">
            <a:avLst/>
          </a:prstGeom>
        </p:spPr>
        <p:txBody>
          <a:bodyPr vert="horz" lIns="92446" tIns="46223" rIns="92446" bIns="46223" rtlCol="0">
            <a:normAutofit/>
          </a:bodyPr>
          <a:lstStyle/>
          <a:p>
            <a:pPr lvl="0"/>
            <a:r>
              <a:rPr lang="zh-TW" altLang="en-US" noProof="0"/>
              <a:t>按一下以編輯母片文字樣式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429730"/>
            <a:ext cx="2946674" cy="496179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 eaLnBrk="1" hangingPunct="1">
              <a:defRPr kumimoji="0" sz="120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49915" y="9429730"/>
            <a:ext cx="2946674" cy="496179"/>
          </a:xfrm>
          <a:prstGeom prst="rect">
            <a:avLst/>
          </a:prstGeom>
        </p:spPr>
        <p:txBody>
          <a:bodyPr vert="horz" wrap="square" lIns="92446" tIns="46223" rIns="92446" bIns="46223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anose="02020603050405020304" pitchFamily="18" charset="0"/>
              </a:defRPr>
            </a:lvl1pPr>
          </a:lstStyle>
          <a:p>
            <a:fld id="{89B894D2-DDB3-426A-9283-4F11FB56BDA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2982181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17575" y="744538"/>
            <a:ext cx="4964113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備忘稿版面配置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 dirty="0"/>
          </a:p>
        </p:txBody>
      </p:sp>
      <p:sp>
        <p:nvSpPr>
          <p:cNvPr id="12292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602FFDB-2002-4E68-ACAB-900E6B754F08}" type="slidenum">
              <a:rPr lang="zh-TW" altLang="en-US">
                <a:cs typeface="Times New Roman" panose="02020603050405020304" pitchFamily="18" charset="0"/>
              </a:rPr>
              <a:pPr/>
              <a:t>1</a:t>
            </a:fld>
            <a:endParaRPr lang="zh-TW" altLang="en-US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24728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B894D2-DDB3-426A-9283-4F11FB56BDAE}" type="slidenum">
              <a:rPr lang="zh-TW" altLang="en-US" smtClean="0"/>
              <a:pPr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5381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B894D2-DDB3-426A-9283-4F11FB56BDAE}" type="slidenum">
              <a:rPr lang="zh-TW" altLang="en-US" smtClean="0"/>
              <a:pPr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69281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B894D2-DDB3-426A-9283-4F11FB56BDAE}" type="slidenum">
              <a:rPr lang="zh-TW" altLang="en-US" smtClean="0"/>
              <a:pPr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538325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9B894D2-DDB3-426A-9283-4F11FB56BDAE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新細明體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zh-TW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新細明體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946650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17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3995" cy="6858000"/>
          </a:xfrm>
        </p:grpSpPr>
        <p:grpSp>
          <p:nvGrpSpPr>
            <p:cNvPr id="5" name="Group 9"/>
            <p:cNvGrpSpPr>
              <a:grpSpLocks/>
            </p:cNvGrpSpPr>
            <p:nvPr/>
          </p:nvGrpSpPr>
          <p:grpSpPr bwMode="auto">
            <a:xfrm>
              <a:off x="5399085" y="6113463"/>
              <a:ext cx="3744910" cy="700087"/>
              <a:chOff x="3379" y="3851"/>
              <a:chExt cx="2359" cy="441"/>
            </a:xfrm>
          </p:grpSpPr>
          <p:pic>
            <p:nvPicPr>
              <p:cNvPr id="11" name="Picture 1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5255" y="3851"/>
                <a:ext cx="483" cy="4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12" name="矩形 18"/>
              <p:cNvSpPr>
                <a:spLocks noChangeArrowheads="1"/>
              </p:cNvSpPr>
              <p:nvPr/>
            </p:nvSpPr>
            <p:spPr bwMode="auto">
              <a:xfrm>
                <a:off x="3379" y="4020"/>
                <a:ext cx="1961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r" eaLnBrk="1" hangingPunct="1"/>
                <a:r>
                  <a:rPr kumimoji="0" lang="en-US" altLang="zh-TW" sz="1000">
                    <a:solidFill>
                      <a:srgbClr val="969696"/>
                    </a:solidFill>
                    <a:latin typeface="Calibri" pitchFamily="34" charset="0"/>
                  </a:rPr>
                  <a:t>National Chung Cheng University</a:t>
                </a:r>
              </a:p>
              <a:p>
                <a:pPr algn="r" eaLnBrk="1" hangingPunct="1"/>
                <a:r>
                  <a:rPr kumimoji="0" lang="en-US" altLang="zh-TW" sz="1000">
                    <a:solidFill>
                      <a:srgbClr val="969696"/>
                    </a:solidFill>
                    <a:latin typeface="Calibri" pitchFamily="34" charset="0"/>
                  </a:rPr>
                  <a:t>Dept. Computer Science &amp; Information Engineering</a:t>
                </a:r>
              </a:p>
            </p:txBody>
          </p:sp>
        </p:grpSp>
        <p:pic>
          <p:nvPicPr>
            <p:cNvPr id="6" name="Picture 7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2060" b="24757"/>
            <a:stretch>
              <a:fillRect/>
            </a:stretch>
          </p:blipFill>
          <p:spPr bwMode="auto">
            <a:xfrm>
              <a:off x="0" y="4643438"/>
              <a:ext cx="2271713" cy="22145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Picture 8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b="3809"/>
            <a:stretch>
              <a:fillRect/>
            </a:stretch>
          </p:blipFill>
          <p:spPr bwMode="auto">
            <a:xfrm>
              <a:off x="2214563" y="5053013"/>
              <a:ext cx="1819275" cy="18049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Picture 9"/>
            <p:cNvPicPr>
              <a:picLocks noChangeAspect="1" noChangeArrowheads="1"/>
            </p:cNvPicPr>
            <p:nvPr/>
          </p:nvPicPr>
          <p:blipFill>
            <a:blip r:embed="rId3" cstate="print">
              <a:grayscl/>
            </a:blip>
            <a:srcRect l="21568" t="33981"/>
            <a:stretch>
              <a:fillRect/>
            </a:stretch>
          </p:blipFill>
          <p:spPr bwMode="auto">
            <a:xfrm>
              <a:off x="0" y="0"/>
              <a:ext cx="2286000" cy="1943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" name="Picture 11"/>
            <p:cNvPicPr>
              <a:picLocks noChangeAspect="1" noChangeArrowheads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73567"/>
            <a:stretch>
              <a:fillRect/>
            </a:stretch>
          </p:blipFill>
          <p:spPr bwMode="auto">
            <a:xfrm>
              <a:off x="0" y="1162050"/>
              <a:ext cx="1052513" cy="3981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" name="矩形 16"/>
            <p:cNvSpPr>
              <a:spLocks noChangeArrowheads="1"/>
            </p:cNvSpPr>
            <p:nvPr/>
          </p:nvSpPr>
          <p:spPr bwMode="auto">
            <a:xfrm>
              <a:off x="142875" y="6367463"/>
              <a:ext cx="4284661" cy="3381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/>
              <a:r>
                <a:rPr kumimoji="0" lang="en-US" altLang="zh-TW" sz="1600" b="1" dirty="0">
                  <a:latin typeface="Calibri" pitchFamily="34" charset="0"/>
                </a:rPr>
                <a:t>2023 Mobile All-IP Networking Laboratory</a:t>
              </a: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676402"/>
            <a:ext cx="7772400" cy="1470025"/>
          </a:xfrm>
        </p:spPr>
        <p:txBody>
          <a:bodyPr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  <a:endParaRPr 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432175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  <a:endParaRPr lang="en-US" dirty="0"/>
          </a:p>
        </p:txBody>
      </p:sp>
      <p:sp>
        <p:nvSpPr>
          <p:cNvPr id="13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504600" y="5775136"/>
            <a:ext cx="2133600" cy="365125"/>
          </a:xfrm>
        </p:spPr>
        <p:txBody>
          <a:bodyPr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4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>
              <a:defRPr/>
            </a:pPr>
            <a:r>
              <a:rPr lang="en-US" altLang="zh-TW"/>
              <a:t>/all</a:t>
            </a:r>
          </a:p>
        </p:txBody>
      </p:sp>
      <p:sp>
        <p:nvSpPr>
          <p:cNvPr id="1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A699FADD-8D0F-4F79-B0D0-4667CE7E4FC0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線接點 3"/>
          <p:cNvCxnSpPr/>
          <p:nvPr/>
        </p:nvCxnSpPr>
        <p:spPr>
          <a:xfrm>
            <a:off x="457200" y="1493840"/>
            <a:ext cx="8229600" cy="1587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8799C4-9A21-4D9B-BAD9-483784F5284E}" type="datetime1">
              <a:rPr lang="en-US" altLang="zh-TW" smtClean="0"/>
              <a:pPr>
                <a:defRPr/>
              </a:pPr>
              <a:t>12/20/2023</a:t>
            </a:fld>
            <a:endParaRPr lang="en-US" altLang="zh-TW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/all</a:t>
            </a:r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22050B-B23A-4C93-A413-630D7056BB59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線接點 3"/>
          <p:cNvCxnSpPr/>
          <p:nvPr/>
        </p:nvCxnSpPr>
        <p:spPr>
          <a:xfrm rot="5400000">
            <a:off x="3657601" y="3200402"/>
            <a:ext cx="5791200" cy="3175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09A18C-BB0C-4957-AEEA-DF23DB2324A8}" type="datetime1">
              <a:rPr lang="en-US" altLang="zh-TW" smtClean="0"/>
              <a:pPr>
                <a:defRPr/>
              </a:pPr>
              <a:t>12/20/2023</a:t>
            </a:fld>
            <a:endParaRPr lang="en-US" altLang="zh-TW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/all</a:t>
            </a:r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10E5F8-9EE4-47A5-9539-1A2F6D5ACD5B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線接點 3"/>
          <p:cNvCxnSpPr/>
          <p:nvPr/>
        </p:nvCxnSpPr>
        <p:spPr>
          <a:xfrm>
            <a:off x="457200" y="1493840"/>
            <a:ext cx="8229600" cy="1587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Font typeface="Wingdings" pitchFamily="2" charset="2"/>
              <a:buChar char="n"/>
              <a:defRPr b="0" u="none"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B0FFE8-7AA5-421C-94E6-73A8D66128B8}" type="datetime1">
              <a:rPr lang="en-US" altLang="zh-TW" smtClean="0"/>
              <a:pPr>
                <a:defRPr/>
              </a:pPr>
              <a:t>12/20/2023</a:t>
            </a:fld>
            <a:endParaRPr lang="en-US" altLang="zh-TW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/all</a:t>
            </a:r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E38B42-96A3-412A-9CD3-7D6C2689CFF8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C2BEE0-04A8-4F2A-BB7B-CBA0EFEBB555}" type="datetime1">
              <a:rPr lang="en-US" altLang="zh-TW" smtClean="0"/>
              <a:pPr>
                <a:defRPr/>
              </a:pPr>
              <a:t>12/20/2023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/all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DA86F8-06F8-4595-BEF8-329ED42EABEE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直線接點 4"/>
          <p:cNvCxnSpPr/>
          <p:nvPr/>
        </p:nvCxnSpPr>
        <p:spPr>
          <a:xfrm>
            <a:off x="457200" y="1493840"/>
            <a:ext cx="8229600" cy="1587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6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18BB28-362D-47CC-A2AA-59E1861A5735}" type="datetime1">
              <a:rPr lang="en-US" altLang="zh-TW" smtClean="0"/>
              <a:pPr>
                <a:defRPr/>
              </a:pPr>
              <a:t>12/20/2023</a:t>
            </a:fld>
            <a:endParaRPr lang="en-US" altLang="zh-TW"/>
          </a:p>
        </p:txBody>
      </p:sp>
      <p:sp>
        <p:nvSpPr>
          <p:cNvPr id="7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/all</a:t>
            </a:r>
          </a:p>
        </p:txBody>
      </p:sp>
      <p:sp>
        <p:nvSpPr>
          <p:cNvPr id="8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6F15CA-265F-460F-8164-04222FC236C2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直線接點 6"/>
          <p:cNvCxnSpPr/>
          <p:nvPr/>
        </p:nvCxnSpPr>
        <p:spPr>
          <a:xfrm>
            <a:off x="457200" y="1493840"/>
            <a:ext cx="8229600" cy="1587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8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86B26E-71A0-4CCB-B06F-16847B2A597F}" type="datetime1">
              <a:rPr lang="en-US" altLang="zh-TW" smtClean="0"/>
              <a:pPr>
                <a:defRPr/>
              </a:pPr>
              <a:t>12/20/2023</a:t>
            </a:fld>
            <a:endParaRPr lang="en-US" altLang="zh-TW"/>
          </a:p>
        </p:txBody>
      </p:sp>
      <p:sp>
        <p:nvSpPr>
          <p:cNvPr id="9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/all</a:t>
            </a:r>
          </a:p>
        </p:txBody>
      </p:sp>
      <p:sp>
        <p:nvSpPr>
          <p:cNvPr id="10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68107B-43F3-4111-AF69-94C31870B708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直線接點 2"/>
          <p:cNvCxnSpPr/>
          <p:nvPr/>
        </p:nvCxnSpPr>
        <p:spPr>
          <a:xfrm>
            <a:off x="457200" y="1493840"/>
            <a:ext cx="8229600" cy="1587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9C2BFE-84CE-47AA-BBDA-47046B7E25C2}" type="datetime1">
              <a:rPr lang="en-US" altLang="zh-TW" smtClean="0"/>
              <a:pPr>
                <a:defRPr/>
              </a:pPr>
              <a:t>12/20/2023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/all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9CB921-88B9-4AF7-A7A8-F9126E05892B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A7D57D-9186-4541-B346-101C744CEA39}" type="datetime1">
              <a:rPr lang="en-US" altLang="zh-TW" smtClean="0"/>
              <a:pPr>
                <a:defRPr/>
              </a:pPr>
              <a:t>12/20/2023</a:t>
            </a:fld>
            <a:endParaRPr lang="en-US" altLang="zh-TW"/>
          </a:p>
        </p:txBody>
      </p:sp>
      <p:sp>
        <p:nvSpPr>
          <p:cNvPr id="3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/all</a:t>
            </a:r>
          </a:p>
        </p:txBody>
      </p:sp>
      <p:sp>
        <p:nvSpPr>
          <p:cNvPr id="4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5B3E77-56A1-41B9-B254-39D22574D8FF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C88726-AF44-4AB7-8F37-DE0136FF32EB}" type="datetime1">
              <a:rPr lang="en-US" altLang="zh-TW" smtClean="0"/>
              <a:pPr>
                <a:defRPr/>
              </a:pPr>
              <a:t>12/20/2023</a:t>
            </a:fld>
            <a:endParaRPr lang="en-US" altLang="zh-TW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/all</a:t>
            </a:r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E534D2-4E1C-482F-B068-E85935B1CC4D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TW" altLang="en-US" noProof="0"/>
              <a:t>按一下圖示以新增圖片</a:t>
            </a:r>
            <a:endParaRPr 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738F54-6E02-45A9-8676-D145CCEEB1A6}" type="datetime1">
              <a:rPr lang="en-US" altLang="zh-TW" smtClean="0"/>
              <a:pPr>
                <a:defRPr/>
              </a:pPr>
              <a:t>12/20/2023</a:t>
            </a:fld>
            <a:endParaRPr lang="en-US" altLang="zh-TW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/all</a:t>
            </a:r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5149DE-D629-479E-AF7A-35B2B3EA0D11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圖片 12" descr="logo_ppt.png"/>
          <p:cNvPicPr>
            <a:picLocks noChangeAspect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400800" y="6019800"/>
            <a:ext cx="2667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12"/>
          <p:cNvPicPr>
            <a:picLocks noChangeAspect="1" noChangeArrowheads="1"/>
          </p:cNvPicPr>
          <p:nvPr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" y="-14288"/>
            <a:ext cx="766763" cy="70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矩形 20"/>
          <p:cNvSpPr>
            <a:spLocks noChangeArrowheads="1"/>
          </p:cNvSpPr>
          <p:nvPr/>
        </p:nvSpPr>
        <p:spPr bwMode="auto">
          <a:xfrm>
            <a:off x="620714" y="60325"/>
            <a:ext cx="31130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kumimoji="0" lang="en-US" altLang="zh-TW" sz="1000">
                <a:solidFill>
                  <a:srgbClr val="969696"/>
                </a:solidFill>
                <a:latin typeface="Calibri" pitchFamily="34" charset="0"/>
              </a:rPr>
              <a:t>National Chung Cheng University</a:t>
            </a:r>
          </a:p>
          <a:p>
            <a:pPr eaLnBrk="1" hangingPunct="1"/>
            <a:r>
              <a:rPr kumimoji="0" lang="en-US" altLang="zh-TW" sz="1000">
                <a:solidFill>
                  <a:srgbClr val="969696"/>
                </a:solidFill>
                <a:latin typeface="Calibri" pitchFamily="34" charset="0"/>
              </a:rPr>
              <a:t>Dept. Computer Science &amp; Information Engineering</a:t>
            </a:r>
          </a:p>
        </p:txBody>
      </p:sp>
      <p:sp>
        <p:nvSpPr>
          <p:cNvPr id="1029" name="標題版面配置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/>
              <a:t>按一下以編輯母片標題樣式</a:t>
            </a:r>
          </a:p>
        </p:txBody>
      </p:sp>
      <p:sp>
        <p:nvSpPr>
          <p:cNvPr id="1030" name="文字版面配置區 2"/>
          <p:cNvSpPr>
            <a:spLocks noGrp="1"/>
          </p:cNvSpPr>
          <p:nvPr>
            <p:ph type="body" idx="1"/>
          </p:nvPr>
        </p:nvSpPr>
        <p:spPr bwMode="auto">
          <a:xfrm>
            <a:off x="457200" y="1600202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solidFill>
                  <a:srgbClr val="898989"/>
                </a:solidFill>
                <a:latin typeface="Calibri" pitchFamily="34" charset="0"/>
                <a:ea typeface="+mn-ea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24018B5A-7016-43D8-B46C-6D0A2E960058}" type="datetime1">
              <a:rPr lang="en-US" altLang="zh-TW" smtClean="0"/>
              <a:pPr>
                <a:defRPr/>
              </a:pPr>
              <a:t>12/20/2023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5943600" y="6356352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200">
                <a:solidFill>
                  <a:srgbClr val="898989"/>
                </a:solidFill>
                <a:latin typeface="Calibri" pitchFamily="34" charset="0"/>
                <a:ea typeface="+mn-ea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r>
              <a:rPr lang="en-US" altLang="zh-TW"/>
              <a:t>/all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3429000" y="6356352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600" b="1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B7BA71A6-A38A-4DFE-B861-A8B87A917377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472" r:id="rId1"/>
    <p:sldLayoutId id="2147488473" r:id="rId2"/>
    <p:sldLayoutId id="2147488468" r:id="rId3"/>
    <p:sldLayoutId id="2147488474" r:id="rId4"/>
    <p:sldLayoutId id="2147488475" r:id="rId5"/>
    <p:sldLayoutId id="2147488476" r:id="rId6"/>
    <p:sldLayoutId id="2147488469" r:id="rId7"/>
    <p:sldLayoutId id="2147488470" r:id="rId8"/>
    <p:sldLayoutId id="2147488471" r:id="rId9"/>
    <p:sldLayoutId id="2147488477" r:id="rId10"/>
    <p:sldLayoutId id="2147488478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 kern="1200">
          <a:solidFill>
            <a:schemeClr val="tx1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微軟正黑體" pitchFamily="34" charset="-120"/>
          <a:ea typeface="微軟正黑體" pitchFamily="34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微軟正黑體" pitchFamily="34" charset="-120"/>
          <a:ea typeface="微軟正黑體" pitchFamily="34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微軟正黑體" pitchFamily="34" charset="-120"/>
          <a:ea typeface="微軟正黑體" pitchFamily="34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微軟正黑體" pitchFamily="34" charset="-120"/>
          <a:ea typeface="微軟正黑體" pitchFamily="34" charset="-12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2pPr>
      <a:lvl3pPr marL="1141413" indent="-22701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3pPr>
      <a:lvl4pPr marL="1598613" indent="-22701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4pPr>
      <a:lvl5pPr marL="2055813" indent="-22701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sz="3200" b="0"/>
              <a:t>進度報告</a:t>
            </a:r>
          </a:p>
        </p:txBody>
      </p:sp>
      <p:sp>
        <p:nvSpPr>
          <p:cNvPr id="4" name="副標題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sz="2800" dirty="0">
                <a:solidFill>
                  <a:schemeClr val="tx1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姓名</a:t>
            </a:r>
            <a:endParaRPr lang="en-US" altLang="zh-TW" sz="2800" dirty="0">
              <a:solidFill>
                <a:schemeClr val="tx1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r>
              <a:rPr lang="zh-TW" altLang="en-US" sz="2800" dirty="0">
                <a:solidFill>
                  <a:schemeClr val="tx1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日期</a:t>
            </a:r>
            <a:r>
              <a:rPr lang="en-US" altLang="zh-TW" sz="2800" dirty="0">
                <a:solidFill>
                  <a:schemeClr val="tx1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(YYYY/MM/DD)</a:t>
            </a:r>
          </a:p>
          <a:p>
            <a:r>
              <a:rPr lang="en-US" altLang="zh-TW" sz="2800" dirty="0">
                <a:solidFill>
                  <a:schemeClr val="tx1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email</a:t>
            </a: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9FADD-8D0F-4F79-B0D0-4667CE7E4FC0}" type="slidenum">
              <a:rPr lang="en-US" altLang="zh-TW" smtClean="0"/>
              <a:pPr/>
              <a:t>1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878883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每周進度</a:t>
            </a:r>
            <a:r>
              <a:rPr lang="en-US" altLang="zh-TW" dirty="0"/>
              <a:t>(XX/XX~XX/XX)</a:t>
            </a:r>
            <a:endParaRPr lang="zh-TW" altLang="en-US" dirty="0"/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8823306"/>
              </p:ext>
            </p:extLst>
          </p:nvPr>
        </p:nvGraphicFramePr>
        <p:xfrm>
          <a:off x="190500" y="1600200"/>
          <a:ext cx="8763000" cy="48768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38300">
                  <a:extLst>
                    <a:ext uri="{9D8B030D-6E8A-4147-A177-3AD203B41FA5}">
                      <a16:colId xmlns:a16="http://schemas.microsoft.com/office/drawing/2014/main" val="89112364"/>
                    </a:ext>
                  </a:extLst>
                </a:gridCol>
                <a:gridCol w="3733800">
                  <a:extLst>
                    <a:ext uri="{9D8B030D-6E8A-4147-A177-3AD203B41FA5}">
                      <a16:colId xmlns:a16="http://schemas.microsoft.com/office/drawing/2014/main" val="2738766576"/>
                    </a:ext>
                  </a:extLst>
                </a:gridCol>
                <a:gridCol w="3390900">
                  <a:extLst>
                    <a:ext uri="{9D8B030D-6E8A-4147-A177-3AD203B41FA5}">
                      <a16:colId xmlns:a16="http://schemas.microsoft.com/office/drawing/2014/main" val="2587369221"/>
                    </a:ext>
                  </a:extLst>
                </a:gridCol>
              </a:tblGrid>
              <a:tr h="452452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週期</a:t>
                      </a:r>
                    </a:p>
                  </a:txBody>
                  <a:tcPr marL="91436" marR="91436" marT="45711" marB="457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X/XX(</a:t>
                      </a:r>
                      <a:r>
                        <a:rPr lang="zh-TW" altLang="en-US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一</a:t>
                      </a:r>
                      <a:r>
                        <a:rPr lang="en-US" altLang="zh-TW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altLang="en-US" sz="16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36" marR="91436" marT="45711" marB="457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XX/XX(</a:t>
                      </a:r>
                      <a:r>
                        <a:rPr lang="zh-TW" altLang="en-US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二</a:t>
                      </a:r>
                      <a:r>
                        <a:rPr lang="en-US" altLang="zh-TW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altLang="en-US" sz="16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36" marR="91436" marT="45711" marB="457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26246193"/>
                  </a:ext>
                </a:extLst>
              </a:tr>
              <a:tr h="190641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0" i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今日具體規劃</a:t>
                      </a:r>
                      <a:endParaRPr lang="en-US" altLang="zh-TW" sz="16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36" marR="91436" marT="45711" marB="457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342900" marR="0" indent="-34290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zh-TW" altLang="en-US" sz="14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事項</a:t>
                      </a:r>
                      <a:r>
                        <a:rPr lang="en-US" altLang="zh-TW" sz="14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  <a:p>
                      <a:pPr marL="342900" marR="0" indent="-34290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zh-TW" altLang="en-US" sz="14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事項</a:t>
                      </a:r>
                      <a:r>
                        <a:rPr lang="en-US" altLang="zh-TW" sz="14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  <a:p>
                      <a:pPr marL="342900" marR="0" indent="-34290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zh-TW" altLang="en-US" sz="14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事項</a:t>
                      </a:r>
                      <a:r>
                        <a:rPr lang="en-US" altLang="zh-TW" sz="14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91436" marR="91436" marT="45711" marB="457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342900" marR="0" indent="-34290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zh-TW" altLang="en-US" sz="14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事項</a:t>
                      </a:r>
                      <a:r>
                        <a:rPr lang="en-US" altLang="zh-TW" sz="14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  <a:p>
                      <a:pPr marL="342900" marR="0" indent="-34290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zh-TW" altLang="en-US" sz="14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事項</a:t>
                      </a:r>
                      <a:r>
                        <a:rPr lang="en-US" altLang="zh-TW" sz="14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  <a:p>
                      <a:pPr marL="342900" marR="0" indent="-34290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zh-TW" altLang="en-US" sz="14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事項</a:t>
                      </a:r>
                      <a:r>
                        <a:rPr lang="en-US" altLang="zh-TW" sz="14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91436" marR="91436" marT="45711" marB="457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9370924"/>
                  </a:ext>
                </a:extLst>
              </a:tr>
              <a:tr h="171140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0" i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實際完成進度</a:t>
                      </a:r>
                      <a:endParaRPr lang="en-US" altLang="zh-TW" sz="16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36" marR="91436" marT="45711" marB="457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342900" marR="0" indent="-34290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zh-TW" altLang="en-US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事項</a:t>
                      </a:r>
                      <a:r>
                        <a:rPr lang="en-US" altLang="zh-TW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zh-TW" altLang="en-US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完成進度</a:t>
                      </a:r>
                      <a:endParaRPr lang="en-US" altLang="zh-TW" sz="14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marR="0" indent="-34290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zh-TW" altLang="en-US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事項</a:t>
                      </a:r>
                      <a:r>
                        <a:rPr lang="en-US" altLang="zh-TW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zh-TW" altLang="en-US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完成進度</a:t>
                      </a:r>
                      <a:endParaRPr lang="en-US" altLang="zh-TW" sz="14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marR="0" indent="-34290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zh-TW" altLang="en-US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事項</a:t>
                      </a:r>
                      <a:r>
                        <a:rPr lang="en-US" altLang="zh-TW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lang="zh-TW" altLang="en-US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完成進度</a:t>
                      </a:r>
                      <a:endParaRPr lang="en-US" altLang="zh-TW" sz="14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6" marR="91436" marT="45711" marB="457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342900" marR="0" indent="-34290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zh-TW" altLang="en-US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事項</a:t>
                      </a:r>
                      <a:r>
                        <a:rPr lang="en-US" altLang="zh-TW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zh-TW" altLang="en-US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完成進度</a:t>
                      </a:r>
                      <a:endParaRPr lang="en-US" altLang="zh-TW" sz="14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marR="0" indent="-34290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zh-TW" altLang="en-US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事項</a:t>
                      </a:r>
                      <a:r>
                        <a:rPr lang="en-US" altLang="zh-TW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zh-TW" altLang="en-US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完成進度</a:t>
                      </a:r>
                      <a:endParaRPr lang="en-US" altLang="zh-TW" sz="14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marR="0" indent="-34290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zh-TW" altLang="en-US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事項</a:t>
                      </a:r>
                      <a:r>
                        <a:rPr lang="en-US" altLang="zh-TW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lang="zh-TW" altLang="en-US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完成進度</a:t>
                      </a:r>
                      <a:endParaRPr lang="en-US" altLang="zh-TW" sz="14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6" marR="91436" marT="45711" marB="457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11365661"/>
                  </a:ext>
                </a:extLst>
              </a:tr>
              <a:tr h="4032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今日總研讀時數</a:t>
                      </a:r>
                      <a:endParaRPr lang="en-US" altLang="zh-TW" sz="16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36" marR="91436" marT="45711" marB="457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/>
                        <a:t>8</a:t>
                      </a:r>
                      <a:endParaRPr lang="zh-TW" altLang="en-US" sz="1600" dirty="0"/>
                    </a:p>
                  </a:txBody>
                  <a:tcPr marL="91436" marR="91436" marT="45711" marB="457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>
                          <a:latin typeface="+mn-lt"/>
                        </a:rPr>
                        <a:t>8</a:t>
                      </a:r>
                      <a:endParaRPr lang="zh-TW" altLang="en-US" sz="1600" dirty="0">
                        <a:latin typeface="+mn-lt"/>
                      </a:endParaRPr>
                    </a:p>
                  </a:txBody>
                  <a:tcPr marL="91436" marR="91436" marT="45711" marB="457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59310970"/>
                  </a:ext>
                </a:extLst>
              </a:tr>
              <a:tr h="4032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0" i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是否有心得分享</a:t>
                      </a:r>
                      <a:endParaRPr lang="en-US" altLang="zh-TW" sz="16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36" marR="91436" marT="45711" marB="457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dirty="0"/>
                        <a:t>無</a:t>
                      </a:r>
                    </a:p>
                  </a:txBody>
                  <a:tcPr marL="91436" marR="91436" marT="45711" marB="457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dirty="0">
                          <a:latin typeface="+mn-lt"/>
                        </a:rPr>
                        <a:t>無</a:t>
                      </a:r>
                    </a:p>
                  </a:txBody>
                  <a:tcPr marL="91436" marR="91436" marT="45711" marB="457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49041739"/>
                  </a:ext>
                </a:extLst>
              </a:tr>
            </a:tbl>
          </a:graphicData>
        </a:graphic>
      </p:graphicFrame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38B42-96A3-412A-9CD3-7D6C2689CFF8}" type="slidenum">
              <a:rPr lang="en-US" altLang="zh-TW" smtClean="0"/>
              <a:pPr/>
              <a:t>2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316414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每周進度</a:t>
            </a:r>
            <a:r>
              <a:rPr lang="en-US" altLang="zh-TW" dirty="0"/>
              <a:t>(XX/XX~XX/XX)</a:t>
            </a:r>
            <a:endParaRPr lang="zh-TW" altLang="en-US" dirty="0"/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9420814"/>
              </p:ext>
            </p:extLst>
          </p:nvPr>
        </p:nvGraphicFramePr>
        <p:xfrm>
          <a:off x="190500" y="1600200"/>
          <a:ext cx="8763000" cy="48768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38300">
                  <a:extLst>
                    <a:ext uri="{9D8B030D-6E8A-4147-A177-3AD203B41FA5}">
                      <a16:colId xmlns:a16="http://schemas.microsoft.com/office/drawing/2014/main" val="89112364"/>
                    </a:ext>
                  </a:extLst>
                </a:gridCol>
                <a:gridCol w="3733800">
                  <a:extLst>
                    <a:ext uri="{9D8B030D-6E8A-4147-A177-3AD203B41FA5}">
                      <a16:colId xmlns:a16="http://schemas.microsoft.com/office/drawing/2014/main" val="2738766576"/>
                    </a:ext>
                  </a:extLst>
                </a:gridCol>
                <a:gridCol w="3390900">
                  <a:extLst>
                    <a:ext uri="{9D8B030D-6E8A-4147-A177-3AD203B41FA5}">
                      <a16:colId xmlns:a16="http://schemas.microsoft.com/office/drawing/2014/main" val="2587369221"/>
                    </a:ext>
                  </a:extLst>
                </a:gridCol>
              </a:tblGrid>
              <a:tr h="452452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週期</a:t>
                      </a:r>
                    </a:p>
                  </a:txBody>
                  <a:tcPr marL="91436" marR="91436" marT="45711" marB="457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X/XX(</a:t>
                      </a:r>
                      <a:r>
                        <a:rPr lang="zh-TW" altLang="en-US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三</a:t>
                      </a:r>
                      <a:r>
                        <a:rPr lang="en-US" altLang="zh-TW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altLang="en-US" sz="16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36" marR="91436" marT="45711" marB="457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XX/XX(</a:t>
                      </a:r>
                      <a:r>
                        <a:rPr lang="zh-TW" altLang="en-US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四</a:t>
                      </a:r>
                      <a:r>
                        <a:rPr lang="en-US" altLang="zh-TW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altLang="en-US" sz="16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36" marR="91436" marT="45711" marB="457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26246193"/>
                  </a:ext>
                </a:extLst>
              </a:tr>
              <a:tr h="190641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0" i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今日具體規劃</a:t>
                      </a:r>
                      <a:endParaRPr lang="en-US" altLang="zh-TW" sz="16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36" marR="91436" marT="45711" marB="457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342900" marR="0" indent="-34290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zh-TW" altLang="en-US" sz="14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事項</a:t>
                      </a:r>
                      <a:r>
                        <a:rPr lang="en-US" altLang="zh-TW" sz="14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  <a:p>
                      <a:pPr marL="342900" marR="0" indent="-34290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zh-TW" altLang="en-US" sz="14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事項</a:t>
                      </a:r>
                      <a:r>
                        <a:rPr lang="en-US" altLang="zh-TW" sz="14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  <a:p>
                      <a:pPr marL="342900" marR="0" indent="-34290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zh-TW" altLang="en-US" sz="14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事項</a:t>
                      </a:r>
                      <a:r>
                        <a:rPr lang="en-US" altLang="zh-TW" sz="14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91436" marR="91436" marT="45711" marB="457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342900" marR="0" indent="-34290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zh-TW" altLang="en-US" sz="14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事項</a:t>
                      </a:r>
                      <a:r>
                        <a:rPr lang="en-US" altLang="zh-TW" sz="14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  <a:p>
                      <a:pPr marL="342900" marR="0" indent="-34290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zh-TW" altLang="en-US" sz="14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事項</a:t>
                      </a:r>
                      <a:r>
                        <a:rPr lang="en-US" altLang="zh-TW" sz="14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  <a:p>
                      <a:pPr marL="342900" marR="0" indent="-34290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zh-TW" altLang="en-US" sz="14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事項</a:t>
                      </a:r>
                      <a:r>
                        <a:rPr lang="en-US" altLang="zh-TW" sz="14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91436" marR="91436" marT="45711" marB="457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9370924"/>
                  </a:ext>
                </a:extLst>
              </a:tr>
              <a:tr h="171140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0" i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實際完成進度</a:t>
                      </a:r>
                      <a:endParaRPr lang="en-US" altLang="zh-TW" sz="16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36" marR="91436" marT="45711" marB="457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342900" marR="0" indent="-34290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zh-TW" altLang="en-US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事項</a:t>
                      </a:r>
                      <a:r>
                        <a:rPr lang="en-US" altLang="zh-TW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zh-TW" altLang="en-US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完成進度</a:t>
                      </a:r>
                      <a:endParaRPr lang="en-US" altLang="zh-TW" sz="14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marR="0" indent="-34290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zh-TW" altLang="en-US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事項</a:t>
                      </a:r>
                      <a:r>
                        <a:rPr lang="en-US" altLang="zh-TW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zh-TW" altLang="en-US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完成進度</a:t>
                      </a:r>
                      <a:endParaRPr lang="en-US" altLang="zh-TW" sz="14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marR="0" indent="-34290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zh-TW" altLang="en-US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事項</a:t>
                      </a:r>
                      <a:r>
                        <a:rPr lang="en-US" altLang="zh-TW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lang="zh-TW" altLang="en-US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完成進度</a:t>
                      </a:r>
                      <a:endParaRPr lang="en-US" altLang="zh-TW" sz="14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6" marR="91436" marT="45711" marB="457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342900" marR="0" indent="-34290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zh-TW" altLang="en-US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事項</a:t>
                      </a:r>
                      <a:r>
                        <a:rPr lang="en-US" altLang="zh-TW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zh-TW" altLang="en-US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完成進度</a:t>
                      </a:r>
                      <a:endParaRPr lang="en-US" altLang="zh-TW" sz="14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marR="0" indent="-34290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zh-TW" altLang="en-US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事項</a:t>
                      </a:r>
                      <a:r>
                        <a:rPr lang="en-US" altLang="zh-TW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zh-TW" altLang="en-US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完成進度</a:t>
                      </a:r>
                      <a:endParaRPr lang="en-US" altLang="zh-TW" sz="14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marR="0" indent="-34290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zh-TW" altLang="en-US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事項</a:t>
                      </a:r>
                      <a:r>
                        <a:rPr lang="en-US" altLang="zh-TW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lang="zh-TW" altLang="en-US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完成進度</a:t>
                      </a:r>
                      <a:endParaRPr lang="en-US" altLang="zh-TW" sz="14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6" marR="91436" marT="45711" marB="457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11365661"/>
                  </a:ext>
                </a:extLst>
              </a:tr>
              <a:tr h="4032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今日總研讀時數</a:t>
                      </a:r>
                      <a:endParaRPr lang="en-US" altLang="zh-TW" sz="16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36" marR="91436" marT="45711" marB="457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/>
                        <a:t>8</a:t>
                      </a:r>
                      <a:endParaRPr lang="zh-TW" altLang="en-US" sz="1600" dirty="0"/>
                    </a:p>
                  </a:txBody>
                  <a:tcPr marL="91436" marR="91436" marT="45711" marB="457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>
                          <a:latin typeface="+mn-lt"/>
                        </a:rPr>
                        <a:t>8</a:t>
                      </a:r>
                      <a:endParaRPr lang="zh-TW" altLang="en-US" sz="1600" dirty="0">
                        <a:latin typeface="+mn-lt"/>
                      </a:endParaRPr>
                    </a:p>
                  </a:txBody>
                  <a:tcPr marL="91436" marR="91436" marT="45711" marB="457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59310970"/>
                  </a:ext>
                </a:extLst>
              </a:tr>
              <a:tr h="4032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0" i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是否有心得分享</a:t>
                      </a:r>
                      <a:endParaRPr lang="en-US" altLang="zh-TW" sz="16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36" marR="91436" marT="45711" marB="457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dirty="0"/>
                        <a:t>無</a:t>
                      </a:r>
                    </a:p>
                  </a:txBody>
                  <a:tcPr marL="91436" marR="91436" marT="45711" marB="457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dirty="0">
                          <a:latin typeface="+mn-lt"/>
                        </a:rPr>
                        <a:t>無</a:t>
                      </a:r>
                    </a:p>
                  </a:txBody>
                  <a:tcPr marL="91436" marR="91436" marT="45711" marB="457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49041739"/>
                  </a:ext>
                </a:extLst>
              </a:tr>
            </a:tbl>
          </a:graphicData>
        </a:graphic>
      </p:graphicFrame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38B42-96A3-412A-9CD3-7D6C2689CFF8}" type="slidenum">
              <a:rPr lang="en-US" altLang="zh-TW" smtClean="0"/>
              <a:pPr/>
              <a:t>3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004474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每周進度</a:t>
            </a:r>
            <a:r>
              <a:rPr lang="en-US" altLang="zh-TW" dirty="0"/>
              <a:t>(XX/XX~XX/XX)</a:t>
            </a:r>
            <a:endParaRPr lang="zh-TW" altLang="en-US" dirty="0"/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78728375"/>
              </p:ext>
            </p:extLst>
          </p:nvPr>
        </p:nvGraphicFramePr>
        <p:xfrm>
          <a:off x="190500" y="1600200"/>
          <a:ext cx="8763000" cy="48768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38300">
                  <a:extLst>
                    <a:ext uri="{9D8B030D-6E8A-4147-A177-3AD203B41FA5}">
                      <a16:colId xmlns:a16="http://schemas.microsoft.com/office/drawing/2014/main" val="89112364"/>
                    </a:ext>
                  </a:extLst>
                </a:gridCol>
                <a:gridCol w="3733800">
                  <a:extLst>
                    <a:ext uri="{9D8B030D-6E8A-4147-A177-3AD203B41FA5}">
                      <a16:colId xmlns:a16="http://schemas.microsoft.com/office/drawing/2014/main" val="2738766576"/>
                    </a:ext>
                  </a:extLst>
                </a:gridCol>
                <a:gridCol w="3390900">
                  <a:extLst>
                    <a:ext uri="{9D8B030D-6E8A-4147-A177-3AD203B41FA5}">
                      <a16:colId xmlns:a16="http://schemas.microsoft.com/office/drawing/2014/main" val="2587369221"/>
                    </a:ext>
                  </a:extLst>
                </a:gridCol>
              </a:tblGrid>
              <a:tr h="452452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週期</a:t>
                      </a:r>
                    </a:p>
                  </a:txBody>
                  <a:tcPr marL="91436" marR="91436" marT="45711" marB="457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X/XX(</a:t>
                      </a:r>
                      <a:r>
                        <a:rPr lang="zh-TW" altLang="en-US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五</a:t>
                      </a:r>
                      <a:r>
                        <a:rPr lang="en-US" altLang="zh-TW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altLang="en-US" sz="16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36" marR="91436" marT="45711" marB="457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XX/XX(</a:t>
                      </a:r>
                      <a:r>
                        <a:rPr lang="zh-TW" altLang="en-US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六</a:t>
                      </a:r>
                      <a:r>
                        <a:rPr lang="en-US" altLang="zh-TW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)&amp;XX/XX(</a:t>
                      </a:r>
                      <a:r>
                        <a:rPr lang="zh-TW" altLang="en-US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日</a:t>
                      </a:r>
                      <a:r>
                        <a:rPr lang="en-US" altLang="zh-TW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altLang="en-US" sz="16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36" marR="91436" marT="45711" marB="457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26246193"/>
                  </a:ext>
                </a:extLst>
              </a:tr>
              <a:tr h="190641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0" i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今日具體規劃</a:t>
                      </a:r>
                      <a:endParaRPr lang="en-US" altLang="zh-TW" sz="16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36" marR="91436" marT="45711" marB="457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342900" marR="0" indent="-34290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zh-TW" altLang="en-US" sz="14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事項</a:t>
                      </a:r>
                      <a:r>
                        <a:rPr lang="en-US" altLang="zh-TW" sz="14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  <a:p>
                      <a:pPr marL="342900" marR="0" indent="-34290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zh-TW" altLang="en-US" sz="14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事項</a:t>
                      </a:r>
                      <a:r>
                        <a:rPr lang="en-US" altLang="zh-TW" sz="14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  <a:p>
                      <a:pPr marL="342900" marR="0" indent="-34290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zh-TW" altLang="en-US" sz="14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事項</a:t>
                      </a:r>
                      <a:r>
                        <a:rPr lang="en-US" altLang="zh-TW" sz="14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91436" marR="91436" marT="45711" marB="457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342900" marR="0" indent="-34290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zh-TW" altLang="en-US" sz="14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事項</a:t>
                      </a:r>
                      <a:r>
                        <a:rPr lang="en-US" altLang="zh-TW" sz="14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  <a:p>
                      <a:pPr marL="342900" marR="0" indent="-34290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zh-TW" altLang="en-US" sz="14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事項</a:t>
                      </a:r>
                      <a:r>
                        <a:rPr lang="en-US" altLang="zh-TW" sz="14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  <a:p>
                      <a:pPr marL="342900" marR="0" indent="-34290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zh-TW" altLang="en-US" sz="14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事項</a:t>
                      </a:r>
                      <a:r>
                        <a:rPr lang="en-US" altLang="zh-TW" sz="14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91436" marR="91436" marT="45711" marB="457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9370924"/>
                  </a:ext>
                </a:extLst>
              </a:tr>
              <a:tr h="171140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0" i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實際完成進度</a:t>
                      </a:r>
                      <a:endParaRPr lang="en-US" altLang="zh-TW" sz="16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36" marR="91436" marT="45711" marB="457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342900" marR="0" indent="-34290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zh-TW" altLang="en-US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事項</a:t>
                      </a:r>
                      <a:r>
                        <a:rPr lang="en-US" altLang="zh-TW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zh-TW" altLang="en-US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完成進度</a:t>
                      </a:r>
                      <a:endParaRPr lang="en-US" altLang="zh-TW" sz="14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marR="0" indent="-34290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zh-TW" altLang="en-US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事項</a:t>
                      </a:r>
                      <a:r>
                        <a:rPr lang="en-US" altLang="zh-TW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zh-TW" altLang="en-US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完成進度</a:t>
                      </a:r>
                      <a:endParaRPr lang="en-US" altLang="zh-TW" sz="14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marR="0" indent="-34290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zh-TW" altLang="en-US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事項</a:t>
                      </a:r>
                      <a:r>
                        <a:rPr lang="en-US" altLang="zh-TW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lang="zh-TW" altLang="en-US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完成進度</a:t>
                      </a:r>
                      <a:endParaRPr lang="en-US" altLang="zh-TW" sz="14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6" marR="91436" marT="45711" marB="457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342900" marR="0" indent="-34290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zh-TW" altLang="en-US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事項</a:t>
                      </a:r>
                      <a:r>
                        <a:rPr lang="en-US" altLang="zh-TW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zh-TW" altLang="en-US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完成進度</a:t>
                      </a:r>
                      <a:endParaRPr lang="en-US" altLang="zh-TW" sz="14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marR="0" indent="-34290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zh-TW" altLang="en-US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事項</a:t>
                      </a:r>
                      <a:r>
                        <a:rPr lang="en-US" altLang="zh-TW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zh-TW" altLang="en-US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完成進度</a:t>
                      </a:r>
                      <a:endParaRPr lang="en-US" altLang="zh-TW" sz="14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marR="0" indent="-34290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zh-TW" altLang="en-US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事項</a:t>
                      </a:r>
                      <a:r>
                        <a:rPr lang="en-US" altLang="zh-TW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lang="zh-TW" altLang="en-US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完成進度</a:t>
                      </a:r>
                      <a:endParaRPr lang="en-US" altLang="zh-TW" sz="14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6" marR="91436" marT="45711" marB="457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11365661"/>
                  </a:ext>
                </a:extLst>
              </a:tr>
              <a:tr h="4032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今日總研讀時數</a:t>
                      </a:r>
                      <a:endParaRPr lang="en-US" altLang="zh-TW" sz="16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36" marR="91436" marT="45711" marB="457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/>
                        <a:t>8</a:t>
                      </a:r>
                      <a:endParaRPr lang="zh-TW" altLang="en-US" sz="1600" dirty="0"/>
                    </a:p>
                  </a:txBody>
                  <a:tcPr marL="91436" marR="91436" marT="45711" marB="457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>
                          <a:latin typeface="+mn-lt"/>
                        </a:rPr>
                        <a:t>8</a:t>
                      </a:r>
                      <a:endParaRPr lang="zh-TW" altLang="en-US" sz="1600" dirty="0">
                        <a:latin typeface="+mn-lt"/>
                      </a:endParaRPr>
                    </a:p>
                  </a:txBody>
                  <a:tcPr marL="91436" marR="91436" marT="45711" marB="457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59310970"/>
                  </a:ext>
                </a:extLst>
              </a:tr>
              <a:tr h="4032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0" i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是否有心得分享</a:t>
                      </a:r>
                      <a:endParaRPr lang="en-US" altLang="zh-TW" sz="16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36" marR="91436" marT="45711" marB="457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dirty="0"/>
                        <a:t>無</a:t>
                      </a:r>
                    </a:p>
                  </a:txBody>
                  <a:tcPr marL="91436" marR="91436" marT="45711" marB="457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dirty="0">
                          <a:latin typeface="+mn-lt"/>
                        </a:rPr>
                        <a:t>無</a:t>
                      </a:r>
                    </a:p>
                  </a:txBody>
                  <a:tcPr marL="91436" marR="91436" marT="45711" marB="457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49041739"/>
                  </a:ext>
                </a:extLst>
              </a:tr>
            </a:tbl>
          </a:graphicData>
        </a:graphic>
      </p:graphicFrame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38B42-96A3-412A-9CD3-7D6C2689CFF8}" type="slidenum">
              <a:rPr lang="en-US" altLang="zh-TW" smtClean="0"/>
              <a:pPr/>
              <a:t>4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089544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3600" dirty="0"/>
              <a:t>說明本周</a:t>
            </a:r>
            <a:r>
              <a:rPr lang="en-US" altLang="zh-TW" sz="3600" dirty="0"/>
              <a:t>(XX/XX~XX/XX)</a:t>
            </a:r>
            <a:r>
              <a:rPr lang="zh-TW" altLang="en-US" sz="3600" dirty="0"/>
              <a:t>主要完成事項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3352800" y="6324600"/>
            <a:ext cx="2133600" cy="365125"/>
          </a:xfr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2E38B42-96A3-412A-9CD3-7D6C2689CFF8}" type="slidenum">
              <a:rPr kumimoji="0" lang="en-US" altLang="zh-TW" sz="1600" b="1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新細明體" charset="-120"/>
                <a:cs typeface="+mn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zh-TW" sz="1600" b="1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新細明體" charset="-120"/>
              <a:cs typeface="+mn-cs"/>
            </a:endParaRPr>
          </a:p>
        </p:txBody>
      </p:sp>
      <p:graphicFrame>
        <p:nvGraphicFramePr>
          <p:cNvPr id="7" name="內容版面配置區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35122756"/>
              </p:ext>
            </p:extLst>
          </p:nvPr>
        </p:nvGraphicFramePr>
        <p:xfrm>
          <a:off x="609601" y="1676400"/>
          <a:ext cx="8077199" cy="28907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154058">
                  <a:extLst>
                    <a:ext uri="{9D8B030D-6E8A-4147-A177-3AD203B41FA5}">
                      <a16:colId xmlns:a16="http://schemas.microsoft.com/office/drawing/2014/main" val="2241450681"/>
                    </a:ext>
                  </a:extLst>
                </a:gridCol>
                <a:gridCol w="1923141">
                  <a:extLst>
                    <a:ext uri="{9D8B030D-6E8A-4147-A177-3AD203B41FA5}">
                      <a16:colId xmlns:a16="http://schemas.microsoft.com/office/drawing/2014/main" val="1938146388"/>
                    </a:ext>
                  </a:extLst>
                </a:gridCol>
              </a:tblGrid>
              <a:tr h="57815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0" dirty="0">
                          <a:solidFill>
                            <a:schemeClr val="tx1"/>
                          </a:solidFill>
                        </a:rPr>
                        <a:t>事項</a:t>
                      </a:r>
                      <a:r>
                        <a:rPr lang="en-US" altLang="zh-TW" sz="1600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91436" marR="91436" marT="45711" marB="45711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dirty="0"/>
                        <a:t>XX </a:t>
                      </a:r>
                      <a:r>
                        <a:rPr lang="en-US" altLang="zh-TW" dirty="0" err="1"/>
                        <a:t>hrs</a:t>
                      </a:r>
                      <a:endParaRPr lang="en-US" altLang="zh-TW" dirty="0"/>
                    </a:p>
                  </a:txBody>
                  <a:tcPr marL="91436" marR="91436" marT="45711" marB="45711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73214374"/>
                  </a:ext>
                </a:extLst>
              </a:tr>
              <a:tr h="57815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0" dirty="0">
                          <a:solidFill>
                            <a:schemeClr val="tx1"/>
                          </a:solidFill>
                        </a:rPr>
                        <a:t>事項</a:t>
                      </a:r>
                      <a:r>
                        <a:rPr lang="en-US" altLang="zh-TW" sz="1600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91436" marR="91436" marT="45711" marB="45711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dirty="0"/>
                        <a:t>XX </a:t>
                      </a:r>
                      <a:r>
                        <a:rPr lang="en-US" altLang="zh-TW" dirty="0" err="1"/>
                        <a:t>hrs</a:t>
                      </a:r>
                      <a:endParaRPr lang="en-US" altLang="zh-TW" dirty="0"/>
                    </a:p>
                  </a:txBody>
                  <a:tcPr marL="91436" marR="91436" marT="45711" marB="45711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18499572"/>
                  </a:ext>
                </a:extLst>
              </a:tr>
              <a:tr h="57815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0" dirty="0">
                          <a:solidFill>
                            <a:schemeClr val="tx1"/>
                          </a:solidFill>
                        </a:rPr>
                        <a:t>事項</a:t>
                      </a:r>
                      <a:r>
                        <a:rPr lang="en-US" altLang="zh-TW" sz="1600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91436" marR="91436" marT="45711" marB="45711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dirty="0"/>
                        <a:t>XX </a:t>
                      </a:r>
                      <a:r>
                        <a:rPr lang="en-US" altLang="zh-TW" dirty="0" err="1"/>
                        <a:t>hrs</a:t>
                      </a:r>
                      <a:endParaRPr lang="en-US" altLang="zh-TW" dirty="0"/>
                    </a:p>
                  </a:txBody>
                  <a:tcPr marL="91436" marR="91436" marT="45711" marB="45711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3587004"/>
                  </a:ext>
                </a:extLst>
              </a:tr>
              <a:tr h="57815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0" dirty="0">
                          <a:solidFill>
                            <a:schemeClr val="tx1"/>
                          </a:solidFill>
                        </a:rPr>
                        <a:t>開會</a:t>
                      </a:r>
                      <a:endParaRPr lang="en-US" altLang="zh-TW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36" marR="91436" marT="45711" marB="45711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dirty="0"/>
                        <a:t>X  </a:t>
                      </a:r>
                      <a:r>
                        <a:rPr lang="en-US" altLang="zh-TW" dirty="0" err="1"/>
                        <a:t>hrs</a:t>
                      </a:r>
                      <a:endParaRPr lang="en-US" altLang="zh-TW" dirty="0"/>
                    </a:p>
                  </a:txBody>
                  <a:tcPr marL="91436" marR="91436" marT="45711" marB="45711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5011907"/>
                  </a:ext>
                </a:extLst>
              </a:tr>
              <a:tr h="57815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0" dirty="0"/>
                        <a:t>總時數</a:t>
                      </a:r>
                      <a:endParaRPr lang="en-US" altLang="zh-TW" sz="1600" b="0" dirty="0"/>
                    </a:p>
                  </a:txBody>
                  <a:tcPr marL="91436" marR="91436" marT="45711" marB="45711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dirty="0"/>
                        <a:t>XX</a:t>
                      </a:r>
                      <a:r>
                        <a:rPr lang="zh-TW" altLang="en-US" dirty="0"/>
                        <a:t> </a:t>
                      </a:r>
                      <a:r>
                        <a:rPr lang="en-US" altLang="zh-TW" dirty="0" err="1"/>
                        <a:t>hrs</a:t>
                      </a:r>
                      <a:endParaRPr lang="en-US" altLang="zh-TW" dirty="0"/>
                    </a:p>
                  </a:txBody>
                  <a:tcPr marL="91436" marR="91436" marT="45711" marB="45711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293611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35371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34ED357-A619-4BD5-AF1E-C555BBD1E3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本週心得分享</a:t>
            </a:r>
            <a:r>
              <a:rPr lang="en-US" altLang="zh-TW" dirty="0"/>
              <a:t>(</a:t>
            </a:r>
            <a:r>
              <a:rPr lang="zh-TW" altLang="en-US" dirty="0"/>
              <a:t>建議</a:t>
            </a:r>
            <a:r>
              <a:rPr lang="en-US" altLang="zh-TW" dirty="0"/>
              <a:t>)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1ACF1D1-2A17-4498-9A0D-A19D7B1145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分享</a:t>
            </a:r>
            <a:r>
              <a:rPr lang="en-US" altLang="zh-TW" dirty="0"/>
              <a:t>1</a:t>
            </a:r>
          </a:p>
          <a:p>
            <a:endParaRPr lang="en-US" altLang="zh-TW" dirty="0"/>
          </a:p>
          <a:p>
            <a:endParaRPr lang="en-US" altLang="zh-TW" dirty="0"/>
          </a:p>
          <a:p>
            <a:r>
              <a:rPr lang="zh-TW" altLang="en-US" dirty="0"/>
              <a:t>分享</a:t>
            </a:r>
            <a:r>
              <a:rPr lang="en-US" altLang="zh-TW" dirty="0"/>
              <a:t>2</a:t>
            </a:r>
          </a:p>
          <a:p>
            <a:endParaRPr lang="en-US" altLang="zh-TW" dirty="0"/>
          </a:p>
          <a:p>
            <a:endParaRPr lang="en-US" altLang="zh-TW" dirty="0"/>
          </a:p>
          <a:p>
            <a:r>
              <a:rPr lang="zh-TW" altLang="en-US" dirty="0"/>
              <a:t>分享</a:t>
            </a:r>
            <a:r>
              <a:rPr lang="en-US" altLang="zh-TW" dirty="0"/>
              <a:t>3</a:t>
            </a:r>
            <a:endParaRPr lang="zh-TW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84CEF43E-8868-42D4-935F-F5C1457CD8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38B42-96A3-412A-9CD3-7D6C2689CFF8}" type="slidenum">
              <a:rPr lang="en-US" altLang="zh-TW" smtClean="0"/>
              <a:pPr/>
              <a:t>6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846834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F4BEF81-6207-42A3-AD8A-8C23D3A9CD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下週規劃</a:t>
            </a:r>
            <a:r>
              <a:rPr lang="en-US" altLang="zh-TW" dirty="0"/>
              <a:t>(</a:t>
            </a:r>
            <a:r>
              <a:rPr lang="zh-TW" altLang="en-US" dirty="0"/>
              <a:t>建議</a:t>
            </a:r>
            <a:r>
              <a:rPr lang="en-US" altLang="zh-TW" dirty="0"/>
              <a:t>)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C855DA7-CCCC-43F3-9420-888FCDF023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z="2400" dirty="0"/>
              <a:t>規劃</a:t>
            </a:r>
            <a:r>
              <a:rPr lang="en-US" altLang="zh-TW" sz="2400" dirty="0"/>
              <a:t>1</a:t>
            </a:r>
          </a:p>
          <a:p>
            <a:endParaRPr lang="en-US" altLang="zh-TW" sz="2400" dirty="0"/>
          </a:p>
          <a:p>
            <a:endParaRPr lang="en-US" altLang="zh-TW" dirty="0"/>
          </a:p>
          <a:p>
            <a:r>
              <a:rPr lang="zh-TW" altLang="en-US" sz="2400" dirty="0"/>
              <a:t>規劃</a:t>
            </a:r>
            <a:r>
              <a:rPr lang="en-US" altLang="zh-TW" sz="2400" dirty="0"/>
              <a:t>2</a:t>
            </a:r>
          </a:p>
          <a:p>
            <a:endParaRPr lang="en-US" altLang="zh-TW" sz="2400" dirty="0"/>
          </a:p>
          <a:p>
            <a:endParaRPr lang="en-US" altLang="zh-TW" sz="2400" dirty="0"/>
          </a:p>
          <a:p>
            <a:r>
              <a:rPr lang="zh-TW" altLang="en-US" sz="2400" dirty="0"/>
              <a:t>規劃</a:t>
            </a:r>
            <a:r>
              <a:rPr lang="en-US" altLang="zh-TW" sz="2400" dirty="0"/>
              <a:t>3</a:t>
            </a:r>
            <a:endParaRPr lang="zh-TW" altLang="en-US" sz="2400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78F495AA-927B-4E91-A467-31955F40A1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38B42-96A3-412A-9CD3-7D6C2689CFF8}" type="slidenum">
              <a:rPr lang="en-US" altLang="zh-TW" smtClean="0"/>
              <a:pPr/>
              <a:t>7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94540245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6.0&quot;&gt;&lt;object type=&quot;1&quot; unique_id=&quot;10001&quot;&gt;&lt;object type=&quot;8&quot; unique_id=&quot;11091&quot;&gt;&lt;/object&gt;&lt;object type=&quot;2&quot; unique_id=&quot;11092&quot;&gt;&lt;object type=&quot;3&quot; unique_id=&quot;11093&quot;&gt;&lt;property id=&quot;20148&quot; value=&quot;5&quot;/&gt;&lt;property id=&quot;20300&quot; value=&quot;Slide 1&quot;/&gt;&lt;property id=&quot;20307&quot; value=&quot;459&quot;/&gt;&lt;/object&gt;&lt;object type=&quot;3&quot; unique_id=&quot;11094&quot;&gt;&lt;property id=&quot;20148&quot; value=&quot;5&quot;/&gt;&lt;property id=&quot;20300&quot; value=&quot;Slide 2 - &amp;quot;工作項目&amp;quot;&quot;/&gt;&lt;property id=&quot;20307&quot; value=&quot;468&quot;/&gt;&lt;/object&gt;&lt;object type=&quot;3&quot; unique_id=&quot;11095&quot;&gt;&lt;property id=&quot;20148&quot; value=&quot;5&quot;/&gt;&lt;property id=&quot;20300&quot; value=&quot;Slide 5&quot;/&gt;&lt;property id=&quot;20307&quot; value=&quot;467&quot;/&gt;&lt;/object&gt;&lt;object type=&quot;3&quot; unique_id=&quot;11096&quot;&gt;&lt;property id=&quot;20148&quot; value=&quot;5&quot;/&gt;&lt;property id=&quot;20300&quot; value=&quot;Slide 6 - &amp;quot;工作項目&amp;quot;&quot;/&gt;&lt;property id=&quot;20307&quot; value=&quot;460&quot;/&gt;&lt;/object&gt;&lt;object type=&quot;3&quot; unique_id=&quot;11097&quot;&gt;&lt;property id=&quot;20148&quot; value=&quot;5&quot;/&gt;&lt;property id=&quot;20300&quot; value=&quot;Slide 7 - &amp;quot;Last Week&amp;quot;&quot;/&gt;&lt;property id=&quot;20307&quot; value=&quot;461&quot;/&gt;&lt;/object&gt;&lt;object type=&quot;3&quot; unique_id=&quot;11098&quot;&gt;&lt;property id=&quot;20148&quot; value=&quot;5&quot;/&gt;&lt;property id=&quot;20300&quot; value=&quot;Slide 8 - &amp;quot;P2P with VANET&amp;quot;&quot;/&gt;&lt;property id=&quot;20307&quot; value=&quot;463&quot;/&gt;&lt;/object&gt;&lt;object type=&quot;3&quot; unique_id=&quot;11099&quot;&gt;&lt;property id=&quot;20148&quot; value=&quot;5&quot;/&gt;&lt;property id=&quot;20300&quot; value=&quot;Slide 9 - &amp;quot;P2P with VANET(cont.)&amp;quot;&quot;/&gt;&lt;property id=&quot;20307&quot; value=&quot;464&quot;/&gt;&lt;/object&gt;&lt;object type=&quot;3&quot; unique_id=&quot;11100&quot;&gt;&lt;property id=&quot;20148&quot; value=&quot;5&quot;/&gt;&lt;property id=&quot;20300&quot; value=&quot;Slide 10 - &amp;quot;SIP with VANET&amp;quot;&quot;/&gt;&lt;property id=&quot;20307&quot; value=&quot;465&quot;/&gt;&lt;/object&gt;&lt;object type=&quot;3&quot; unique_id=&quot;11101&quot;&gt;&lt;property id=&quot;20148&quot; value=&quot;5&quot;/&gt;&lt;property id=&quot;20300&quot; value=&quot;Slide 11 - &amp;quot;End-to-End with VANET&amp;quot;&quot;/&gt;&lt;property id=&quot;20307&quot; value=&quot;466&quot;/&gt;&lt;/object&gt;&lt;object type=&quot;3&quot; unique_id=&quot;11102&quot;&gt;&lt;property id=&quot;20148&quot; value=&quot;5&quot;/&gt;&lt;property id=&quot;20300&quot; value=&quot;Slide 12 - &amp;quot;This Week&amp;quot;&quot;/&gt;&lt;property id=&quot;20307&quot; value=&quot;462&quot;/&gt;&lt;/object&gt;&lt;object type=&quot;3&quot; unique_id=&quot;11103&quot;&gt;&lt;property id=&quot;20148&quot; value=&quot;5&quot;/&gt;&lt;property id=&quot;20300&quot; value=&quot;Slide 13&quot;/&gt;&lt;property id=&quot;20307&quot; value=&quot;454&quot;/&gt;&lt;/object&gt;&lt;object type=&quot;3&quot; unique_id=&quot;11104&quot;&gt;&lt;property id=&quot;20148&quot; value=&quot;5&quot;/&gt;&lt;property id=&quot;20300&quot; value=&quot;Slide 14 - &amp;quot;工作項目&amp;quot;&quot;/&gt;&lt;property id=&quot;20307&quot; value=&quot;455&quot;/&gt;&lt;/object&gt;&lt;object type=&quot;3&quot; unique_id=&quot;11105&quot;&gt;&lt;property id=&quot;20148&quot; value=&quot;5&quot;/&gt;&lt;property id=&quot;20300&quot; value=&quot;Slide 15 - &amp;quot;Last Week&amp;quot;&quot;/&gt;&lt;property id=&quot;20307&quot; value=&quot;456&quot;/&gt;&lt;/object&gt;&lt;object type=&quot;3&quot; unique_id=&quot;11106&quot;&gt;&lt;property id=&quot;20148&quot; value=&quot;5&quot;/&gt;&lt;property id=&quot;20300&quot; value=&quot;Slide 16&quot;/&gt;&lt;property id=&quot;20307&quot; value=&quot;458&quot;/&gt;&lt;/object&gt;&lt;object type=&quot;3&quot; unique_id=&quot;11107&quot;&gt;&lt;property id=&quot;20148&quot; value=&quot;5&quot;/&gt;&lt;property id=&quot;20300&quot; value=&quot;Slide 17 - &amp;quot;This Week&amp;quot;&quot;/&gt;&lt;property id=&quot;20307&quot; value=&quot;457&quot;/&gt;&lt;/object&gt;&lt;object type=&quot;3&quot; unique_id=&quot;11108&quot;&gt;&lt;property id=&quot;20148&quot; value=&quot;5&quot;/&gt;&lt;property id=&quot;20300&quot; value=&quot;Slide 18&quot;/&gt;&lt;property id=&quot;20307&quot; value=&quot;405&quot;/&gt;&lt;/object&gt;&lt;object type=&quot;3&quot; unique_id=&quot;11109&quot;&gt;&lt;property id=&quot;20148&quot; value=&quot;5&quot;/&gt;&lt;property id=&quot;20300&quot; value=&quot;Slide 19 - &amp;quot;工作項目&amp;quot;&quot;/&gt;&lt;property id=&quot;20307&quot; value=&quot;406&quot;/&gt;&lt;/object&gt;&lt;object type=&quot;3&quot; unique_id=&quot;11110&quot;&gt;&lt;property id=&quot;20148&quot; value=&quot;5&quot;/&gt;&lt;property id=&quot;20300&quot; value=&quot;Slide 20 - &amp;quot;Last Week&amp;quot;&quot;/&gt;&lt;property id=&quot;20307&quot; value=&quot;450&quot;/&gt;&lt;/object&gt;&lt;object type=&quot;3&quot; unique_id=&quot;11111&quot;&gt;&lt;property id=&quot;20148&quot; value=&quot;5&quot;/&gt;&lt;property id=&quot;20300&quot; value=&quot;Slide 21&quot;/&gt;&lt;property id=&quot;20307&quot; value=&quot;451&quot;/&gt;&lt;/object&gt;&lt;object type=&quot;3&quot; unique_id=&quot;11112&quot;&gt;&lt;property id=&quot;20148&quot; value=&quot;5&quot;/&gt;&lt;property id=&quot;20300&quot; value=&quot;Slide 22&quot;/&gt;&lt;property id=&quot;20307&quot; value=&quot;453&quot;/&gt;&lt;/object&gt;&lt;object type=&quot;3&quot; unique_id=&quot;11113&quot;&gt;&lt;property id=&quot;20148&quot; value=&quot;5&quot;/&gt;&lt;property id=&quot;20300&quot; value=&quot;Slide 23 - &amp;quot;This Week&amp;quot;&quot;/&gt;&lt;property id=&quot;20307&quot; value=&quot;452&quot;/&gt;&lt;/object&gt;&lt;object type=&quot;3&quot; unique_id=&quot;11321&quot;&gt;&lt;property id=&quot;20148&quot; value=&quot;5&quot;/&gt;&lt;property id=&quot;20300&quot; value=&quot;Slide 3 - &amp;quot;Last Week&amp;quot;&quot;/&gt;&lt;property id=&quot;20307&quot; value=&quot;469&quot;/&gt;&lt;/object&gt;&lt;object type=&quot;3&quot; unique_id=&quot;11394&quot;&gt;&lt;property id=&quot;20148&quot; value=&quot;5&quot;/&gt;&lt;property id=&quot;20300&quot; value=&quot;Slide 4 - &amp;quot;This Week&amp;quot;&quot;/&gt;&lt;property id=&quot;20307&quot; value=&quot;470&quot;/&gt;&lt;/object&gt;&lt;/object&gt;&lt;/object&gt;&lt;/database&gt;"/>
</p:tagLst>
</file>

<file path=ppt/theme/theme1.xml><?xml version="1.0" encoding="utf-8"?>
<a:theme xmlns:a="http://schemas.openxmlformats.org/drawingml/2006/main" name="MAIN.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imes New Roman">
      <a:majorFont>
        <a:latin typeface="Times New Roman"/>
        <a:ea typeface="Times New Roman"/>
        <a:cs typeface=""/>
      </a:majorFont>
      <a:minorFont>
        <a:latin typeface="Times New Roman"/>
        <a:ea typeface="Times New Roma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自訂 2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MAIN.template</Template>
  <TotalTime>3360</TotalTime>
  <Words>333</Words>
  <Application>Microsoft Office PowerPoint</Application>
  <PresentationFormat>如螢幕大小 (4:3)</PresentationFormat>
  <Paragraphs>115</Paragraphs>
  <Slides>7</Slides>
  <Notes>5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5" baseType="lpstr">
      <vt:lpstr>Microsoft JhengHei UI</vt:lpstr>
      <vt:lpstr>微軟正黑體</vt:lpstr>
      <vt:lpstr>新細明體</vt:lpstr>
      <vt:lpstr>Arial</vt:lpstr>
      <vt:lpstr>Calibri</vt:lpstr>
      <vt:lpstr>Times New Roman</vt:lpstr>
      <vt:lpstr>Wingdings</vt:lpstr>
      <vt:lpstr>MAIN.template</vt:lpstr>
      <vt:lpstr>進度報告</vt:lpstr>
      <vt:lpstr>每周進度(XX/XX~XX/XX)</vt:lpstr>
      <vt:lpstr>每周進度(XX/XX~XX/XX)</vt:lpstr>
      <vt:lpstr>每周進度(XX/XX~XX/XX)</vt:lpstr>
      <vt:lpstr>說明本周(XX/XX~XX/XX)主要完成事項</vt:lpstr>
      <vt:lpstr>本週心得分享(建議)</vt:lpstr>
      <vt:lpstr>下週規劃(建議)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 Meeting</dc:title>
  <dc:creator>Dominic</dc:creator>
  <cp:lastModifiedBy>chen</cp:lastModifiedBy>
  <cp:revision>10104</cp:revision>
  <cp:lastPrinted>2015-10-16T09:02:33Z</cp:lastPrinted>
  <dcterms:created xsi:type="dcterms:W3CDTF">2009-04-12T18:22:11Z</dcterms:created>
  <dcterms:modified xsi:type="dcterms:W3CDTF">2023-12-20T05:43:41Z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fs.IsStoryboard">
    <vt:bool>true</vt:bool>
  </property>
</Properties>
</file>