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omments/comment1.xml" ContentType="application/vnd.openxmlformats-officedocument.presentationml.comments+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3"/>
  </p:notesMasterIdLst>
  <p:handoutMasterIdLst>
    <p:handoutMasterId r:id="rId114"/>
  </p:handoutMasterIdLst>
  <p:sldIdLst>
    <p:sldId id="256" r:id="rId2"/>
    <p:sldId id="352" r:id="rId3"/>
    <p:sldId id="269" r:id="rId4"/>
    <p:sldId id="353" r:id="rId5"/>
    <p:sldId id="292" r:id="rId6"/>
    <p:sldId id="343" r:id="rId7"/>
    <p:sldId id="344" r:id="rId8"/>
    <p:sldId id="345" r:id="rId9"/>
    <p:sldId id="354" r:id="rId10"/>
    <p:sldId id="346" r:id="rId11"/>
    <p:sldId id="271" r:id="rId12"/>
    <p:sldId id="293" r:id="rId13"/>
    <p:sldId id="347" r:id="rId14"/>
    <p:sldId id="348" r:id="rId15"/>
    <p:sldId id="349" r:id="rId16"/>
    <p:sldId id="350" r:id="rId17"/>
    <p:sldId id="351" r:id="rId18"/>
    <p:sldId id="355" r:id="rId19"/>
    <p:sldId id="356" r:id="rId20"/>
    <p:sldId id="357" r:id="rId21"/>
    <p:sldId id="358" r:id="rId22"/>
    <p:sldId id="359" r:id="rId23"/>
    <p:sldId id="360" r:id="rId24"/>
    <p:sldId id="361" r:id="rId25"/>
    <p:sldId id="362" r:id="rId26"/>
    <p:sldId id="363" r:id="rId27"/>
    <p:sldId id="364" r:id="rId28"/>
    <p:sldId id="365" r:id="rId29"/>
    <p:sldId id="366" r:id="rId30"/>
    <p:sldId id="367" r:id="rId31"/>
    <p:sldId id="369" r:id="rId32"/>
    <p:sldId id="368" r:id="rId33"/>
    <p:sldId id="370" r:id="rId34"/>
    <p:sldId id="371" r:id="rId35"/>
    <p:sldId id="372" r:id="rId36"/>
    <p:sldId id="374" r:id="rId37"/>
    <p:sldId id="373" r:id="rId38"/>
    <p:sldId id="376" r:id="rId39"/>
    <p:sldId id="375" r:id="rId40"/>
    <p:sldId id="377" r:id="rId41"/>
    <p:sldId id="378" r:id="rId42"/>
    <p:sldId id="379" r:id="rId43"/>
    <p:sldId id="380" r:id="rId44"/>
    <p:sldId id="381" r:id="rId45"/>
    <p:sldId id="382" r:id="rId46"/>
    <p:sldId id="383" r:id="rId47"/>
    <p:sldId id="384" r:id="rId48"/>
    <p:sldId id="385" r:id="rId49"/>
    <p:sldId id="386" r:id="rId50"/>
    <p:sldId id="387" r:id="rId51"/>
    <p:sldId id="388" r:id="rId52"/>
    <p:sldId id="390" r:id="rId53"/>
    <p:sldId id="389" r:id="rId54"/>
    <p:sldId id="392" r:id="rId55"/>
    <p:sldId id="393" r:id="rId56"/>
    <p:sldId id="394" r:id="rId57"/>
    <p:sldId id="391" r:id="rId58"/>
    <p:sldId id="395" r:id="rId59"/>
    <p:sldId id="396" r:id="rId60"/>
    <p:sldId id="397" r:id="rId61"/>
    <p:sldId id="398" r:id="rId62"/>
    <p:sldId id="399" r:id="rId63"/>
    <p:sldId id="400" r:id="rId64"/>
    <p:sldId id="401" r:id="rId65"/>
    <p:sldId id="402" r:id="rId66"/>
    <p:sldId id="403" r:id="rId67"/>
    <p:sldId id="404" r:id="rId68"/>
    <p:sldId id="405" r:id="rId69"/>
    <p:sldId id="407" r:id="rId70"/>
    <p:sldId id="408" r:id="rId71"/>
    <p:sldId id="410" r:id="rId72"/>
    <p:sldId id="409" r:id="rId73"/>
    <p:sldId id="411" r:id="rId74"/>
    <p:sldId id="412" r:id="rId75"/>
    <p:sldId id="413" r:id="rId76"/>
    <p:sldId id="414" r:id="rId77"/>
    <p:sldId id="415" r:id="rId78"/>
    <p:sldId id="416" r:id="rId79"/>
    <p:sldId id="417" r:id="rId80"/>
    <p:sldId id="418" r:id="rId81"/>
    <p:sldId id="419" r:id="rId82"/>
    <p:sldId id="420" r:id="rId83"/>
    <p:sldId id="422" r:id="rId84"/>
    <p:sldId id="421" r:id="rId85"/>
    <p:sldId id="423" r:id="rId86"/>
    <p:sldId id="424" r:id="rId87"/>
    <p:sldId id="425" r:id="rId88"/>
    <p:sldId id="426" r:id="rId89"/>
    <p:sldId id="427" r:id="rId90"/>
    <p:sldId id="428" r:id="rId91"/>
    <p:sldId id="429" r:id="rId92"/>
    <p:sldId id="430" r:id="rId93"/>
    <p:sldId id="431" r:id="rId94"/>
    <p:sldId id="432" r:id="rId95"/>
    <p:sldId id="434" r:id="rId96"/>
    <p:sldId id="436" r:id="rId97"/>
    <p:sldId id="437" r:id="rId98"/>
    <p:sldId id="445" r:id="rId99"/>
    <p:sldId id="446" r:id="rId100"/>
    <p:sldId id="447" r:id="rId101"/>
    <p:sldId id="448" r:id="rId102"/>
    <p:sldId id="435" r:id="rId103"/>
    <p:sldId id="342" r:id="rId104"/>
    <p:sldId id="438" r:id="rId105"/>
    <p:sldId id="439" r:id="rId106"/>
    <p:sldId id="440" r:id="rId107"/>
    <p:sldId id="261" r:id="rId108"/>
    <p:sldId id="441" r:id="rId109"/>
    <p:sldId id="442" r:id="rId110"/>
    <p:sldId id="443" r:id="rId111"/>
    <p:sldId id="444" r:id="rId1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_nb" initials="k" lastIdx="2" clrIdx="0">
    <p:extLst>
      <p:ext uri="{19B8F6BF-5375-455C-9EA6-DF929625EA0E}">
        <p15:presenceInfo xmlns:p15="http://schemas.microsoft.com/office/powerpoint/2012/main" userId="kevin_nb" providerId="None"/>
      </p:ext>
    </p:extLst>
  </p:cmAuthor>
  <p:cmAuthor id="2" name="kevin_lab" initials="k" lastIdx="11" clrIdx="1">
    <p:extLst>
      <p:ext uri="{19B8F6BF-5375-455C-9EA6-DF929625EA0E}">
        <p15:presenceInfo xmlns:p15="http://schemas.microsoft.com/office/powerpoint/2012/main" userId="kevin_la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165" autoAdjust="0"/>
  </p:normalViewPr>
  <p:slideViewPr>
    <p:cSldViewPr>
      <p:cViewPr varScale="1">
        <p:scale>
          <a:sx n="90" d="100"/>
          <a:sy n="90" d="100"/>
        </p:scale>
        <p:origin x="2196" y="84"/>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handoutMaster" Target="handoutMasters/handout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6-02T03:30:05.434" idx="11">
    <p:pos x="4369" y="3427"/>
    <p:text>advocate:主張</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9400B7BB-9036-4930-A00B-18CEC998EE5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89209B7F-B653-4F34-9BF2-BAB40B620F8D}"/>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C5792376-FB92-484E-8314-B489C603C67B}" type="datetimeFigureOut">
              <a:rPr lang="zh-TW" altLang="en-US"/>
              <a:pPr>
                <a:defRPr/>
              </a:pPr>
              <a:t>2020/6/9</a:t>
            </a:fld>
            <a:endParaRPr lang="zh-TW" altLang="en-US"/>
          </a:p>
        </p:txBody>
      </p:sp>
      <p:sp>
        <p:nvSpPr>
          <p:cNvPr id="4" name="頁尾版面配置區 3">
            <a:extLst>
              <a:ext uri="{FF2B5EF4-FFF2-40B4-BE49-F238E27FC236}">
                <a16:creationId xmlns:a16="http://schemas.microsoft.com/office/drawing/2014/main" id="{9ADF6FCB-73AA-4957-8354-99A13D0D789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3DB8A643-AA02-409D-A774-3EE13D96513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9675B86-8A4D-4B17-9DED-08A7C6DFA3FB}" type="slidenum">
              <a:rPr lang="zh-TW" altLang="en-US"/>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4D39EE25-1A88-47E2-B1ED-9E04EF34391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A1828FF2-1948-440C-A69B-182261F19D9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cs typeface="Arial" charset="0"/>
              </a:defRPr>
            </a:lvl1pPr>
          </a:lstStyle>
          <a:p>
            <a:pPr>
              <a:defRPr/>
            </a:pPr>
            <a:fld id="{5E1B18A1-AA0C-4F3D-BF2C-94561657564E}" type="datetimeFigureOut">
              <a:rPr lang="zh-TW" altLang="en-US"/>
              <a:pPr>
                <a:defRPr/>
              </a:pPr>
              <a:t>2020/6/9</a:t>
            </a:fld>
            <a:endParaRPr lang="zh-TW" altLang="en-US"/>
          </a:p>
        </p:txBody>
      </p:sp>
      <p:sp>
        <p:nvSpPr>
          <p:cNvPr id="4" name="投影片圖像版面配置區 3">
            <a:extLst>
              <a:ext uri="{FF2B5EF4-FFF2-40B4-BE49-F238E27FC236}">
                <a16:creationId xmlns:a16="http://schemas.microsoft.com/office/drawing/2014/main" id="{DD0A779C-C5C3-4147-9A92-9B1B51B57A7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0F4E07D3-EF10-43C2-9CF9-4A935D0FF2E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4C16E66B-7A2F-4337-9B6B-7ADC9348418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cs typeface="Arial" charset="0"/>
              </a:defRPr>
            </a:lvl1pPr>
          </a:lstStyle>
          <a:p>
            <a:pPr>
              <a:defRPr/>
            </a:pPr>
            <a:endParaRPr lang="zh-TW" altLang="en-US"/>
          </a:p>
        </p:txBody>
      </p:sp>
      <p:sp>
        <p:nvSpPr>
          <p:cNvPr id="7" name="投影片編號版面配置區 6">
            <a:extLst>
              <a:ext uri="{FF2B5EF4-FFF2-40B4-BE49-F238E27FC236}">
                <a16:creationId xmlns:a16="http://schemas.microsoft.com/office/drawing/2014/main" id="{EFCB77F2-58AC-4AFB-B568-C9C628ADDCF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C4652D6-DEE8-44BB-9BEB-1722C0588697}" type="slidenum">
              <a:rPr lang="zh-TW" altLang="en-US"/>
              <a:pPr/>
              <a:t>‹#›</a:t>
            </a:fld>
            <a:endParaRPr lang="zh-TW"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NFV</a:t>
            </a:r>
            <a:r>
              <a:rPr lang="zh-TW" altLang="en-US" dirty="0" smtClean="0"/>
              <a:t>技術吸引了電信營運商把</a:t>
            </a:r>
            <a:r>
              <a:rPr lang="en-US" altLang="zh-TW" dirty="0" smtClean="0"/>
              <a:t>network</a:t>
            </a:r>
            <a:r>
              <a:rPr lang="en-US" altLang="zh-TW" baseline="0" dirty="0" smtClean="0"/>
              <a:t> function</a:t>
            </a:r>
            <a:r>
              <a:rPr lang="zh-TW" altLang="en-US" baseline="0" dirty="0" smtClean="0"/>
              <a:t>從昂貴 訂製的硬體設備轉移到虛擬化的</a:t>
            </a:r>
            <a:r>
              <a:rPr lang="en-US" altLang="zh-TW" baseline="0" dirty="0" smtClean="0"/>
              <a:t>IT</a:t>
            </a:r>
            <a:r>
              <a:rPr lang="zh-TW" altLang="en-US" baseline="0" dirty="0" smtClean="0"/>
              <a:t>設備</a:t>
            </a:r>
            <a:r>
              <a:rPr lang="en-US" altLang="zh-TW" baseline="0" dirty="0" smtClean="0"/>
              <a:t>,</a:t>
            </a:r>
            <a:r>
              <a:rPr lang="zh-TW" altLang="en-US" baseline="0" dirty="0" smtClean="0"/>
              <a:t>以軟體方式佈署</a:t>
            </a:r>
            <a:endParaRPr lang="en-US" altLang="zh-TW" baseline="0" dirty="0" smtClean="0"/>
          </a:p>
          <a:p>
            <a:r>
              <a:rPr lang="en-US" altLang="zh-TW" sz="1200" dirty="0" smtClean="0"/>
              <a:t>Scalability(</a:t>
            </a:r>
            <a:r>
              <a:rPr lang="zh-TW" altLang="en-US" sz="1200" dirty="0" smtClean="0"/>
              <a:t>擴展性</a:t>
            </a:r>
            <a:r>
              <a:rPr lang="en-US" altLang="zh-TW" sz="1200" dirty="0" smtClean="0"/>
              <a:t>), up-gradation(</a:t>
            </a:r>
            <a:r>
              <a:rPr lang="zh-TW" altLang="en-US" sz="1200" dirty="0" smtClean="0"/>
              <a:t>升級</a:t>
            </a:r>
            <a:r>
              <a:rPr lang="en-US" altLang="zh-TW" sz="1200" dirty="0" smtClean="0"/>
              <a:t>), fault tolerance(</a:t>
            </a:r>
            <a:r>
              <a:rPr lang="zh-TW" altLang="en-US" sz="1200" dirty="0" smtClean="0"/>
              <a:t>容錯</a:t>
            </a:r>
            <a:r>
              <a:rPr lang="en-US" altLang="zh-TW" sz="1200" dirty="0" smtClean="0"/>
              <a:t>)</a:t>
            </a:r>
            <a:r>
              <a:rPr lang="zh-TW" altLang="en-US" sz="1200" dirty="0" smtClean="0"/>
              <a:t>以及</a:t>
            </a:r>
            <a:r>
              <a:rPr lang="en-US" altLang="zh-TW" sz="1200" dirty="0" smtClean="0"/>
              <a:t> simplified testing (</a:t>
            </a:r>
            <a:r>
              <a:rPr lang="zh-TW" altLang="en-US" sz="1200" dirty="0" smtClean="0"/>
              <a:t>簡單測試</a:t>
            </a:r>
            <a:r>
              <a:rPr lang="en-US" altLang="zh-TW" sz="1200" dirty="0" smtClean="0"/>
              <a:t>)</a:t>
            </a:r>
            <a:r>
              <a:rPr lang="zh-TW" altLang="en-US" sz="1200" dirty="0" smtClean="0"/>
              <a:t>對於</a:t>
            </a:r>
            <a:r>
              <a:rPr lang="en-US" altLang="zh-TW" sz="1200" dirty="0" smtClean="0"/>
              <a:t>NFV</a:t>
            </a:r>
            <a:r>
              <a:rPr lang="zh-TW" altLang="en-US" sz="1200" dirty="0" smtClean="0"/>
              <a:t>來說都是重要的議題</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5</a:t>
            </a:fld>
            <a:endParaRPr lang="zh-TW" altLang="en-US"/>
          </a:p>
        </p:txBody>
      </p:sp>
    </p:spTree>
    <p:extLst>
      <p:ext uri="{BB962C8B-B14F-4D97-AF65-F5344CB8AC3E}">
        <p14:creationId xmlns:p14="http://schemas.microsoft.com/office/powerpoint/2010/main" val="1441221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4.</a:t>
            </a:r>
            <a:r>
              <a:rPr lang="zh-TW" altLang="en-US" dirty="0" smtClean="0"/>
              <a:t> 簡化了測試</a:t>
            </a:r>
            <a:r>
              <a:rPr lang="en-US" altLang="zh-TW" dirty="0" smtClean="0"/>
              <a:t>:</a:t>
            </a:r>
            <a:r>
              <a:rPr lang="zh-TW" altLang="en-US" dirty="0" smtClean="0"/>
              <a:t>因為</a:t>
            </a:r>
            <a:r>
              <a:rPr lang="en-US" altLang="zh-TW" dirty="0" err="1" smtClean="0"/>
              <a:t>microservice</a:t>
            </a:r>
            <a:r>
              <a:rPr lang="zh-TW" altLang="en-US" dirty="0" smtClean="0"/>
              <a:t>的功能比</a:t>
            </a:r>
            <a:r>
              <a:rPr lang="en-US" altLang="zh-TW" dirty="0" smtClean="0"/>
              <a:t>monolithic</a:t>
            </a:r>
            <a:r>
              <a:rPr lang="zh-TW" altLang="en-US" dirty="0" smtClean="0"/>
              <a:t>較少</a:t>
            </a:r>
            <a:r>
              <a:rPr lang="en-US" altLang="zh-TW" dirty="0" smtClean="0"/>
              <a:t>,</a:t>
            </a:r>
            <a:r>
              <a:rPr lang="zh-TW" altLang="en-US" dirty="0" smtClean="0"/>
              <a:t>這使得測試和偵錯</a:t>
            </a:r>
            <a:r>
              <a:rPr lang="en-US" altLang="zh-TW" dirty="0" smtClean="0"/>
              <a:t>service components</a:t>
            </a:r>
            <a:r>
              <a:rPr lang="zh-TW" altLang="en-US" dirty="0" smtClean="0"/>
              <a:t>更簡單。</a:t>
            </a:r>
            <a:endParaRPr lang="en-US" altLang="zh-TW" dirty="0" smtClean="0"/>
          </a:p>
          <a:p>
            <a:r>
              <a:rPr lang="zh-TW" altLang="en-US" dirty="0" smtClean="0"/>
              <a:t>但是測試整個</a:t>
            </a:r>
            <a:r>
              <a:rPr lang="en-US" altLang="zh-TW" dirty="0" smtClean="0"/>
              <a:t>service</a:t>
            </a:r>
            <a:r>
              <a:rPr lang="zh-TW" altLang="en-US" dirty="0" smtClean="0"/>
              <a:t>可能會比較複雜</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15</a:t>
            </a:fld>
            <a:endParaRPr lang="zh-TW" altLang="en-US"/>
          </a:p>
        </p:txBody>
      </p:sp>
    </p:spTree>
    <p:extLst>
      <p:ext uri="{BB962C8B-B14F-4D97-AF65-F5344CB8AC3E}">
        <p14:creationId xmlns:p14="http://schemas.microsoft.com/office/powerpoint/2010/main" val="1984789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5.</a:t>
            </a:r>
            <a:r>
              <a:rPr lang="zh-TW" altLang="en-US" dirty="0" smtClean="0"/>
              <a:t>容錯能力</a:t>
            </a:r>
            <a:r>
              <a:rPr lang="en-US" altLang="zh-TW" dirty="0" smtClean="0"/>
              <a:t>:</a:t>
            </a:r>
          </a:p>
          <a:p>
            <a:r>
              <a:rPr lang="zh-TW" altLang="en-US" dirty="0" smtClean="0"/>
              <a:t>當</a:t>
            </a:r>
            <a:r>
              <a:rPr lang="en-US" altLang="zh-TW" dirty="0" smtClean="0"/>
              <a:t>monolithic</a:t>
            </a:r>
            <a:r>
              <a:rPr lang="zh-TW" altLang="en-US" dirty="0" smtClean="0"/>
              <a:t> </a:t>
            </a:r>
            <a:r>
              <a:rPr lang="en-US" altLang="zh-TW" dirty="0" smtClean="0"/>
              <a:t>application</a:t>
            </a:r>
            <a:r>
              <a:rPr lang="zh-TW" altLang="en-US" dirty="0" smtClean="0"/>
              <a:t>發生重大的錯誤</a:t>
            </a:r>
            <a:r>
              <a:rPr lang="en-US" altLang="zh-TW" dirty="0" smtClean="0"/>
              <a:t>(</a:t>
            </a:r>
            <a:r>
              <a:rPr lang="zh-TW" altLang="en-US" dirty="0" smtClean="0"/>
              <a:t>像是</a:t>
            </a:r>
            <a:r>
              <a:rPr lang="en-US" altLang="zh-TW" dirty="0" smtClean="0"/>
              <a:t>segmentation fault),</a:t>
            </a:r>
            <a:r>
              <a:rPr lang="zh-TW" altLang="en-US" dirty="0" smtClean="0"/>
              <a:t>整個</a:t>
            </a:r>
            <a:r>
              <a:rPr lang="en-US" altLang="zh-TW" dirty="0" smtClean="0"/>
              <a:t>application</a:t>
            </a:r>
            <a:r>
              <a:rPr lang="zh-TW" altLang="en-US" dirty="0" smtClean="0"/>
              <a:t>無法運作</a:t>
            </a:r>
            <a:endParaRPr lang="en-US" altLang="zh-TW" dirty="0" smtClean="0"/>
          </a:p>
          <a:p>
            <a:r>
              <a:rPr lang="zh-TW" altLang="en-US" dirty="0" smtClean="0"/>
              <a:t>而</a:t>
            </a:r>
            <a:r>
              <a:rPr lang="en-US" altLang="zh-TW" dirty="0" err="1" smtClean="0"/>
              <a:t>microservices</a:t>
            </a:r>
            <a:r>
              <a:rPr lang="zh-TW" altLang="en-US" dirty="0" smtClean="0"/>
              <a:t>中</a:t>
            </a:r>
            <a:r>
              <a:rPr lang="en-US" altLang="zh-TW" dirty="0" smtClean="0"/>
              <a:t>,</a:t>
            </a:r>
            <a:r>
              <a:rPr lang="zh-TW" altLang="en-US" dirty="0" smtClean="0"/>
              <a:t>只有一小部分的功能錯誤</a:t>
            </a:r>
            <a:r>
              <a:rPr lang="en-US" altLang="zh-TW" dirty="0" smtClean="0"/>
              <a:t>,</a:t>
            </a:r>
            <a:r>
              <a:rPr lang="zh-TW" altLang="en-US" dirty="0" smtClean="0"/>
              <a:t>只影響一部份的</a:t>
            </a:r>
            <a:r>
              <a:rPr lang="en-US" altLang="zh-TW" dirty="0" err="1" smtClean="0"/>
              <a:t>microservices</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16</a:t>
            </a:fld>
            <a:endParaRPr lang="zh-TW" altLang="en-US"/>
          </a:p>
        </p:txBody>
      </p:sp>
    </p:spTree>
    <p:extLst>
      <p:ext uri="{BB962C8B-B14F-4D97-AF65-F5344CB8AC3E}">
        <p14:creationId xmlns:p14="http://schemas.microsoft.com/office/powerpoint/2010/main" val="3496178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除了上述的優點</a:t>
            </a:r>
            <a:r>
              <a:rPr lang="en-US" altLang="zh-TW" dirty="0" smtClean="0"/>
              <a:t>,</a:t>
            </a:r>
            <a:r>
              <a:rPr lang="en-US" altLang="zh-TW" sz="1200" dirty="0" smtClean="0"/>
              <a:t> </a:t>
            </a:r>
            <a:r>
              <a:rPr lang="en-US" altLang="zh-TW" sz="1200" dirty="0" err="1" smtClean="0"/>
              <a:t>microservice</a:t>
            </a:r>
            <a:r>
              <a:rPr lang="zh-TW" altLang="en-US" sz="1200" dirty="0" smtClean="0"/>
              <a:t>方法相比</a:t>
            </a:r>
            <a:r>
              <a:rPr lang="en-US" altLang="zh-TW" sz="1200" dirty="0" smtClean="0"/>
              <a:t>monolithic</a:t>
            </a:r>
            <a:r>
              <a:rPr lang="zh-TW" altLang="en-US" sz="1200" dirty="0" smtClean="0"/>
              <a:t>方法</a:t>
            </a:r>
            <a:r>
              <a:rPr lang="en-US" altLang="zh-TW" sz="1200" dirty="0" smtClean="0"/>
              <a:t>,</a:t>
            </a:r>
            <a:r>
              <a:rPr lang="zh-TW" altLang="en-US" sz="1200" dirty="0" smtClean="0"/>
              <a:t>也有一些負擔</a:t>
            </a:r>
            <a:r>
              <a:rPr lang="en-US" altLang="zh-TW" sz="1200" dirty="0" smtClean="0"/>
              <a:t>,</a:t>
            </a:r>
            <a:r>
              <a:rPr lang="zh-TW" altLang="en-US" sz="1200" dirty="0" smtClean="0"/>
              <a:t>接下來一一介紹</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17</a:t>
            </a:fld>
            <a:endParaRPr lang="zh-TW" altLang="en-US"/>
          </a:p>
        </p:txBody>
      </p:sp>
    </p:spTree>
    <p:extLst>
      <p:ext uri="{BB962C8B-B14F-4D97-AF65-F5344CB8AC3E}">
        <p14:creationId xmlns:p14="http://schemas.microsoft.com/office/powerpoint/2010/main" val="3118818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en-US" altLang="zh-TW" sz="1200" dirty="0" smtClean="0"/>
              <a:t>Decomposition overhead(</a:t>
            </a:r>
            <a:r>
              <a:rPr lang="zh-TW" altLang="en-US" sz="1200" dirty="0" smtClean="0"/>
              <a:t>分解開銷</a:t>
            </a:r>
            <a:r>
              <a:rPr lang="en-US" altLang="zh-TW" sz="1200" dirty="0" smtClean="0"/>
              <a:t>)</a:t>
            </a:r>
          </a:p>
          <a:p>
            <a:pPr marL="0" indent="0">
              <a:buNone/>
            </a:pPr>
            <a:r>
              <a:rPr lang="en-US" altLang="zh-TW" dirty="0" err="1" smtClean="0"/>
              <a:t>micorservice</a:t>
            </a:r>
            <a:r>
              <a:rPr lang="zh-TW" altLang="en-US" dirty="0" smtClean="0"/>
              <a:t>方法需要分解應用程式</a:t>
            </a:r>
            <a:r>
              <a:rPr lang="en-US" altLang="zh-TW" dirty="0" smtClean="0"/>
              <a:t>,</a:t>
            </a:r>
            <a:r>
              <a:rPr lang="zh-TW" altLang="en-US" dirty="0" smtClean="0"/>
              <a:t>相比</a:t>
            </a:r>
            <a:r>
              <a:rPr lang="en-US" altLang="zh-TW" sz="1200" dirty="0" smtClean="0"/>
              <a:t>monolithic</a:t>
            </a:r>
            <a:r>
              <a:rPr lang="zh-TW" altLang="en-US" sz="1200" dirty="0" smtClean="0"/>
              <a:t>方法</a:t>
            </a:r>
            <a:r>
              <a:rPr lang="en-US" altLang="zh-TW" sz="1200" dirty="0" smtClean="0"/>
              <a:t>,</a:t>
            </a:r>
            <a:r>
              <a:rPr lang="en-US" altLang="zh-TW" dirty="0" smtClean="0"/>
              <a:t> </a:t>
            </a:r>
            <a:r>
              <a:rPr lang="en-US" altLang="zh-TW" dirty="0" err="1" smtClean="0"/>
              <a:t>micorservice</a:t>
            </a:r>
            <a:r>
              <a:rPr lang="zh-TW" altLang="en-US" dirty="0" smtClean="0"/>
              <a:t>方法較複雜且需要額外的開銷成本。</a:t>
            </a:r>
            <a:endParaRPr lang="en-US" altLang="zh-TW" dirty="0" smtClean="0"/>
          </a:p>
          <a:p>
            <a:pPr marL="0" indent="0">
              <a:buNone/>
            </a:pPr>
            <a:r>
              <a:rPr lang="en-US" altLang="zh-TW" sz="1200" dirty="0" smtClean="0"/>
              <a:t>monolithic</a:t>
            </a:r>
            <a:r>
              <a:rPr lang="zh-TW" altLang="en-US" sz="1200" dirty="0" smtClean="0"/>
              <a:t>方法中這些額外的開銷不存在</a:t>
            </a:r>
            <a:r>
              <a:rPr lang="en-US" altLang="zh-TW" sz="1200" dirty="0" smtClean="0"/>
              <a:t>,</a:t>
            </a:r>
            <a:r>
              <a:rPr lang="zh-TW" altLang="en-US" sz="1200" dirty="0" smtClean="0"/>
              <a:t>因為應用程式不用分解</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18</a:t>
            </a:fld>
            <a:endParaRPr lang="zh-TW" altLang="en-US"/>
          </a:p>
        </p:txBody>
      </p:sp>
    </p:spTree>
    <p:extLst>
      <p:ext uri="{BB962C8B-B14F-4D97-AF65-F5344CB8AC3E}">
        <p14:creationId xmlns:p14="http://schemas.microsoft.com/office/powerpoint/2010/main" val="3426073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a:t>
            </a:r>
            <a:r>
              <a:rPr lang="en-US" altLang="zh-TW" sz="1200" dirty="0" smtClean="0">
                <a:solidFill>
                  <a:srgbClr val="FF0000"/>
                </a:solidFill>
              </a:rPr>
              <a:t> Orchestration overhead(</a:t>
            </a:r>
            <a:r>
              <a:rPr lang="zh-TW" altLang="en-US" sz="1200" dirty="0" smtClean="0">
                <a:solidFill>
                  <a:srgbClr val="FF0000"/>
                </a:solidFill>
              </a:rPr>
              <a:t>協調工作的開銷</a:t>
            </a:r>
            <a:r>
              <a:rPr lang="en-US" altLang="zh-TW" sz="1200" dirty="0" smtClean="0">
                <a:solidFill>
                  <a:srgbClr val="FF0000"/>
                </a:solidFill>
              </a:rPr>
              <a:t>):</a:t>
            </a:r>
          </a:p>
          <a:p>
            <a:r>
              <a:rPr lang="en-US" altLang="zh-TW" sz="1200" dirty="0" smtClean="0"/>
              <a:t>Orchestrating</a:t>
            </a:r>
            <a:r>
              <a:rPr lang="en-US" altLang="zh-TW" sz="1200" dirty="0" smtClean="0">
                <a:solidFill>
                  <a:srgbClr val="FF0000"/>
                </a:solidFill>
              </a:rPr>
              <a:t>(</a:t>
            </a:r>
            <a:r>
              <a:rPr lang="zh-TW" altLang="en-US" sz="1200" dirty="0" smtClean="0">
                <a:solidFill>
                  <a:srgbClr val="FF0000"/>
                </a:solidFill>
              </a:rPr>
              <a:t>包括協調</a:t>
            </a:r>
            <a:r>
              <a:rPr lang="en-US" altLang="zh-TW" sz="1200" dirty="0" smtClean="0">
                <a:solidFill>
                  <a:srgbClr val="FF0000"/>
                </a:solidFill>
              </a:rPr>
              <a:t>,</a:t>
            </a:r>
            <a:r>
              <a:rPr lang="zh-TW" altLang="en-US" sz="1200" dirty="0" smtClean="0">
                <a:solidFill>
                  <a:srgbClr val="FF0000"/>
                </a:solidFill>
              </a:rPr>
              <a:t>佈署</a:t>
            </a:r>
            <a:r>
              <a:rPr lang="en-US" altLang="zh-TW" sz="1200" dirty="0" smtClean="0">
                <a:solidFill>
                  <a:srgbClr val="FF0000"/>
                </a:solidFill>
              </a:rPr>
              <a:t>,</a:t>
            </a:r>
            <a:r>
              <a:rPr lang="zh-TW" altLang="en-US" sz="1200" dirty="0" smtClean="0">
                <a:solidFill>
                  <a:srgbClr val="FF0000"/>
                </a:solidFill>
              </a:rPr>
              <a:t>配置和管理</a:t>
            </a:r>
            <a:r>
              <a:rPr lang="en-US" altLang="zh-TW" sz="1200" dirty="0" smtClean="0">
                <a:solidFill>
                  <a:srgbClr val="FF0000"/>
                </a:solidFill>
              </a:rPr>
              <a:t>)</a:t>
            </a:r>
            <a:r>
              <a:rPr lang="zh-TW" altLang="en-US" sz="1200" dirty="0" smtClean="0">
                <a:solidFill>
                  <a:srgbClr val="FF0000"/>
                </a:solidFill>
              </a:rPr>
              <a:t>一群</a:t>
            </a:r>
            <a:r>
              <a:rPr lang="en-US" altLang="zh-TW" sz="1200" dirty="0" err="1" smtClean="0">
                <a:solidFill>
                  <a:srgbClr val="FF0000"/>
                </a:solidFill>
              </a:rPr>
              <a:t>microservices</a:t>
            </a:r>
            <a:r>
              <a:rPr lang="en-US" altLang="zh-TW" sz="1200" dirty="0" smtClean="0">
                <a:solidFill>
                  <a:srgbClr val="FF0000"/>
                </a:solidFill>
              </a:rPr>
              <a:t>,</a:t>
            </a:r>
            <a:r>
              <a:rPr lang="zh-TW" altLang="en-US" sz="1200" dirty="0" smtClean="0">
                <a:solidFill>
                  <a:srgbClr val="FF0000"/>
                </a:solidFill>
              </a:rPr>
              <a:t>構成完整的</a:t>
            </a:r>
            <a:r>
              <a:rPr lang="en-US" altLang="zh-TW" sz="1200" dirty="0" smtClean="0">
                <a:solidFill>
                  <a:srgbClr val="FF0000"/>
                </a:solidFill>
              </a:rPr>
              <a:t>service,</a:t>
            </a:r>
            <a:r>
              <a:rPr lang="zh-TW" altLang="en-US" sz="1200" dirty="0" smtClean="0">
                <a:solidFill>
                  <a:srgbClr val="FF0000"/>
                </a:solidFill>
              </a:rPr>
              <a:t>管理的元件數量增加時</a:t>
            </a:r>
            <a:r>
              <a:rPr lang="en-US" altLang="zh-TW" sz="1200" dirty="0" smtClean="0">
                <a:solidFill>
                  <a:srgbClr val="FF0000"/>
                </a:solidFill>
              </a:rPr>
              <a:t>,</a:t>
            </a:r>
            <a:r>
              <a:rPr lang="en-US" altLang="zh-TW" sz="1200" dirty="0" err="1" smtClean="0">
                <a:solidFill>
                  <a:srgbClr val="FF0000"/>
                </a:solidFill>
              </a:rPr>
              <a:t>microservices</a:t>
            </a:r>
            <a:r>
              <a:rPr lang="zh-TW" altLang="en-US" sz="1200" dirty="0" smtClean="0">
                <a:solidFill>
                  <a:srgbClr val="FF0000"/>
                </a:solidFill>
              </a:rPr>
              <a:t>方法需要較多的開銷相比</a:t>
            </a:r>
            <a:r>
              <a:rPr lang="en-US" altLang="zh-TW" sz="1200" dirty="0" smtClean="0"/>
              <a:t>orchestrating</a:t>
            </a:r>
            <a:r>
              <a:rPr lang="zh-TW" altLang="en-US" sz="1200" dirty="0" smtClean="0"/>
              <a:t>單一</a:t>
            </a:r>
            <a:r>
              <a:rPr lang="en-US" altLang="zh-TW" sz="1200" dirty="0" smtClean="0"/>
              <a:t>monolithic application </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19</a:t>
            </a:fld>
            <a:endParaRPr lang="zh-TW" altLang="en-US"/>
          </a:p>
        </p:txBody>
      </p:sp>
    </p:spTree>
    <p:extLst>
      <p:ext uri="{BB962C8B-B14F-4D97-AF65-F5344CB8AC3E}">
        <p14:creationId xmlns:p14="http://schemas.microsoft.com/office/powerpoint/2010/main" val="2436629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3.</a:t>
            </a:r>
            <a:r>
              <a:rPr lang="en-US" altLang="zh-TW" sz="1200" dirty="0" smtClean="0"/>
              <a:t> Communication overhead(</a:t>
            </a:r>
            <a:r>
              <a:rPr lang="zh-TW" altLang="en-US" sz="1200" dirty="0" smtClean="0"/>
              <a:t>通訊開銷</a:t>
            </a:r>
            <a:r>
              <a:rPr lang="en-US" altLang="zh-TW" sz="1200" dirty="0" smtClean="0"/>
              <a:t>):</a:t>
            </a:r>
          </a:p>
          <a:p>
            <a:r>
              <a:rPr lang="zh-TW" altLang="en-US" dirty="0" smtClean="0"/>
              <a:t>因為</a:t>
            </a:r>
            <a:r>
              <a:rPr lang="en-US" altLang="zh-TW" sz="1200" dirty="0" err="1" smtClean="0"/>
              <a:t>microservices</a:t>
            </a:r>
            <a:r>
              <a:rPr lang="zh-TW" altLang="en-US" sz="1200" dirty="0" smtClean="0"/>
              <a:t>耦合性低且分布在大型的實體或虛擬主機上</a:t>
            </a:r>
            <a:r>
              <a:rPr lang="en-US" altLang="zh-TW" sz="1200" dirty="0" smtClean="0"/>
              <a:t>,</a:t>
            </a:r>
            <a:r>
              <a:rPr lang="zh-TW" altLang="en-US" sz="1200" dirty="0" smtClean="0"/>
              <a:t>這需要定義好的</a:t>
            </a:r>
            <a:r>
              <a:rPr lang="en-US" altLang="zh-TW" sz="1200" dirty="0" smtClean="0"/>
              <a:t>API</a:t>
            </a:r>
            <a:r>
              <a:rPr lang="zh-TW" altLang="en-US" sz="1200" dirty="0" smtClean="0"/>
              <a:t>或是協定來進行通訊</a:t>
            </a:r>
            <a:endParaRPr lang="en-US" altLang="zh-TW" sz="1200" dirty="0" smtClean="0"/>
          </a:p>
          <a:p>
            <a:r>
              <a:rPr lang="zh-TW" altLang="en-US" sz="1200" dirty="0" smtClean="0"/>
              <a:t>很明顯的這會增加</a:t>
            </a:r>
            <a:r>
              <a:rPr lang="en-US" altLang="zh-TW" sz="1200" dirty="0" smtClean="0"/>
              <a:t>Communication overhead</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20</a:t>
            </a:fld>
            <a:endParaRPr lang="zh-TW" altLang="en-US"/>
          </a:p>
        </p:txBody>
      </p:sp>
    </p:spTree>
    <p:extLst>
      <p:ext uri="{BB962C8B-B14F-4D97-AF65-F5344CB8AC3E}">
        <p14:creationId xmlns:p14="http://schemas.microsoft.com/office/powerpoint/2010/main" val="3696527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4.</a:t>
            </a:r>
            <a:r>
              <a:rPr lang="en-US" altLang="zh-TW" sz="1200" dirty="0" smtClean="0">
                <a:solidFill>
                  <a:srgbClr val="FF0000"/>
                </a:solidFill>
              </a:rPr>
              <a:t> Integration testing overhead(</a:t>
            </a:r>
            <a:r>
              <a:rPr lang="zh-TW" altLang="en-US" sz="1200" dirty="0" smtClean="0">
                <a:solidFill>
                  <a:srgbClr val="FF0000"/>
                </a:solidFill>
              </a:rPr>
              <a:t>整合測試開銷</a:t>
            </a:r>
            <a:r>
              <a:rPr lang="en-US" altLang="zh-TW" sz="1200" dirty="0" smtClean="0">
                <a:solidFill>
                  <a:srgbClr val="FF0000"/>
                </a:solidFill>
              </a:rPr>
              <a:t>):</a:t>
            </a:r>
          </a:p>
          <a:p>
            <a:r>
              <a:rPr lang="zh-TW" altLang="en-US" sz="1200" dirty="0" smtClean="0">
                <a:solidFill>
                  <a:srgbClr val="FF0000"/>
                </a:solidFill>
              </a:rPr>
              <a:t>複雜的通訊模式和協定</a:t>
            </a:r>
            <a:r>
              <a:rPr lang="en-US" altLang="zh-TW" sz="1200" dirty="0" smtClean="0">
                <a:solidFill>
                  <a:srgbClr val="FF0000"/>
                </a:solidFill>
              </a:rPr>
              <a:t>(</a:t>
            </a:r>
            <a:r>
              <a:rPr lang="zh-TW" altLang="en-US" sz="1200" dirty="0" smtClean="0">
                <a:solidFill>
                  <a:srgbClr val="FF0000"/>
                </a:solidFill>
              </a:rPr>
              <a:t>像是非同步通訊</a:t>
            </a:r>
            <a:r>
              <a:rPr lang="en-US" altLang="zh-TW" sz="1200" dirty="0" smtClean="0">
                <a:solidFill>
                  <a:srgbClr val="FF0000"/>
                </a:solidFill>
              </a:rPr>
              <a:t>),</a:t>
            </a:r>
            <a:r>
              <a:rPr lang="zh-TW" altLang="en-US" sz="1200" dirty="0" smtClean="0">
                <a:solidFill>
                  <a:srgbClr val="FF0000"/>
                </a:solidFill>
              </a:rPr>
              <a:t>整合測試較為繁瑣</a:t>
            </a:r>
            <a:endParaRPr lang="en-US" altLang="zh-TW" sz="1200" dirty="0" smtClean="0">
              <a:solidFill>
                <a:srgbClr val="FF0000"/>
              </a:solidFill>
            </a:endParaRPr>
          </a:p>
          <a:p>
            <a:r>
              <a:rPr lang="zh-TW" altLang="en-US" sz="1200" dirty="0" smtClean="0">
                <a:solidFill>
                  <a:srgbClr val="FF0000"/>
                </a:solidFill>
              </a:rPr>
              <a:t>這帶來大量的測試成本和需要較嚴苛的自動化測試</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21</a:t>
            </a:fld>
            <a:endParaRPr lang="zh-TW" altLang="en-US"/>
          </a:p>
        </p:txBody>
      </p:sp>
    </p:spTree>
    <p:extLst>
      <p:ext uri="{BB962C8B-B14F-4D97-AF65-F5344CB8AC3E}">
        <p14:creationId xmlns:p14="http://schemas.microsoft.com/office/powerpoint/2010/main" val="899888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microservices</a:t>
            </a:r>
            <a:r>
              <a:rPr lang="zh-TW" altLang="en-US" dirty="0" smtClean="0"/>
              <a:t>常被應用在傳統的軟體開發上</a:t>
            </a:r>
            <a:r>
              <a:rPr lang="en-US" altLang="zh-TW" dirty="0" smtClean="0"/>
              <a:t>,</a:t>
            </a:r>
            <a:r>
              <a:rPr lang="zh-TW" altLang="en-US" dirty="0" smtClean="0"/>
              <a:t>像是網頁或是雲端應用程式</a:t>
            </a:r>
            <a:endParaRPr lang="en-US" altLang="zh-TW" dirty="0" smtClean="0"/>
          </a:p>
          <a:p>
            <a:r>
              <a:rPr lang="zh-TW" altLang="en-US" dirty="0" smtClean="0"/>
              <a:t>最近</a:t>
            </a:r>
            <a:r>
              <a:rPr lang="en-US" altLang="zh-TW" dirty="0" smtClean="0"/>
              <a:t>NFV</a:t>
            </a:r>
            <a:r>
              <a:rPr lang="zh-TW" altLang="en-US" dirty="0" smtClean="0"/>
              <a:t>領域中</a:t>
            </a:r>
            <a:r>
              <a:rPr lang="en-US" altLang="zh-TW" dirty="0" smtClean="0"/>
              <a:t>,</a:t>
            </a:r>
            <a:r>
              <a:rPr lang="zh-TW" altLang="en-US" dirty="0" smtClean="0"/>
              <a:t>也開始引入</a:t>
            </a:r>
            <a:r>
              <a:rPr lang="en-US" altLang="zh-TW" dirty="0" err="1" smtClean="0"/>
              <a:t>microservices</a:t>
            </a:r>
            <a:r>
              <a:rPr lang="zh-TW" altLang="en-US" dirty="0" smtClean="0"/>
              <a:t>的概念</a:t>
            </a:r>
            <a:endParaRPr lang="en-US" altLang="zh-TW" dirty="0" smtClean="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22</a:t>
            </a:fld>
            <a:endParaRPr lang="zh-TW" altLang="en-US"/>
          </a:p>
        </p:txBody>
      </p:sp>
    </p:spTree>
    <p:extLst>
      <p:ext uri="{BB962C8B-B14F-4D97-AF65-F5344CB8AC3E}">
        <p14:creationId xmlns:p14="http://schemas.microsoft.com/office/powerpoint/2010/main" val="1375706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一些</a:t>
            </a:r>
            <a:r>
              <a:rPr lang="en-US" altLang="zh-TW" dirty="0" smtClean="0"/>
              <a:t>network functions</a:t>
            </a:r>
            <a:r>
              <a:rPr lang="zh-TW" altLang="en-US" dirty="0" smtClean="0"/>
              <a:t>像是</a:t>
            </a:r>
            <a:r>
              <a:rPr lang="en-US" altLang="zh-TW" dirty="0" smtClean="0"/>
              <a:t>load </a:t>
            </a:r>
            <a:r>
              <a:rPr lang="en-US" altLang="zh-TW" dirty="0" err="1" smtClean="0"/>
              <a:t>blancer</a:t>
            </a:r>
            <a:r>
              <a:rPr lang="en-US" altLang="zh-TW" dirty="0" smtClean="0"/>
              <a:t> ,intrusion </a:t>
            </a:r>
            <a:r>
              <a:rPr lang="en-US" altLang="zh-TW" dirty="0" err="1" smtClean="0"/>
              <a:t>detectioin</a:t>
            </a:r>
            <a:r>
              <a:rPr lang="zh-TW" altLang="en-US" dirty="0" smtClean="0"/>
              <a:t>和</a:t>
            </a:r>
            <a:r>
              <a:rPr lang="en-US" altLang="zh-TW" dirty="0" smtClean="0"/>
              <a:t>NAT</a:t>
            </a:r>
            <a:r>
              <a:rPr lang="zh-TW" altLang="en-US" dirty="0" smtClean="0"/>
              <a:t>經常運行在特殊的硬體</a:t>
            </a:r>
            <a:r>
              <a:rPr lang="en-US" altLang="zh-TW" dirty="0" smtClean="0"/>
              <a:t>,</a:t>
            </a:r>
            <a:r>
              <a:rPr lang="zh-TW" altLang="en-US" dirty="0" smtClean="0"/>
              <a:t>透過</a:t>
            </a:r>
            <a:r>
              <a:rPr lang="en-US" altLang="zh-TW" dirty="0" smtClean="0"/>
              <a:t>NFV</a:t>
            </a:r>
            <a:r>
              <a:rPr lang="zh-TW" altLang="en-US" dirty="0" smtClean="0"/>
              <a:t>技術把上述的</a:t>
            </a:r>
            <a:r>
              <a:rPr lang="en-US" altLang="zh-TW" dirty="0" smtClean="0"/>
              <a:t>network</a:t>
            </a:r>
            <a:r>
              <a:rPr lang="en-US" altLang="zh-TW" baseline="0" dirty="0" smtClean="0"/>
              <a:t> function</a:t>
            </a:r>
            <a:r>
              <a:rPr lang="zh-TW" altLang="en-US" baseline="0" dirty="0" smtClean="0"/>
              <a:t>實作成軟體</a:t>
            </a:r>
            <a:r>
              <a:rPr lang="en-US" altLang="zh-TW" baseline="0" dirty="0" smtClean="0"/>
              <a:t>,</a:t>
            </a:r>
            <a:r>
              <a:rPr lang="zh-TW" altLang="en-US" baseline="0" dirty="0" smtClean="0"/>
              <a:t>運行在現有的雲端設備上</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23</a:t>
            </a:fld>
            <a:endParaRPr lang="zh-TW" altLang="en-US"/>
          </a:p>
        </p:txBody>
      </p:sp>
    </p:spTree>
    <p:extLst>
      <p:ext uri="{BB962C8B-B14F-4D97-AF65-F5344CB8AC3E}">
        <p14:creationId xmlns:p14="http://schemas.microsoft.com/office/powerpoint/2010/main" val="1513320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作者定義</a:t>
            </a:r>
            <a:r>
              <a:rPr lang="en-US" altLang="zh-TW" dirty="0" err="1" smtClean="0"/>
              <a:t>microservice</a:t>
            </a:r>
            <a:r>
              <a:rPr lang="en-US" altLang="zh-TW" dirty="0" smtClean="0"/>
              <a:t>,</a:t>
            </a:r>
            <a:r>
              <a:rPr lang="zh-TW" altLang="en-US" dirty="0" smtClean="0"/>
              <a:t>把</a:t>
            </a:r>
            <a:r>
              <a:rPr lang="en-US" altLang="zh-TW" dirty="0" smtClean="0"/>
              <a:t>network</a:t>
            </a:r>
            <a:r>
              <a:rPr lang="en-US" altLang="zh-TW" baseline="0" dirty="0" smtClean="0"/>
              <a:t> function</a:t>
            </a:r>
            <a:r>
              <a:rPr lang="zh-TW" altLang="en-US" baseline="0" dirty="0" smtClean="0"/>
              <a:t>分解成各個</a:t>
            </a:r>
            <a:r>
              <a:rPr lang="en-US" altLang="zh-TW" baseline="0" dirty="0" smtClean="0"/>
              <a:t>component</a:t>
            </a:r>
          </a:p>
          <a:p>
            <a:r>
              <a:rPr lang="zh-TW" altLang="en-US" baseline="0" dirty="0" smtClean="0"/>
              <a:t>定義</a:t>
            </a:r>
            <a:r>
              <a:rPr lang="en-US" altLang="zh-TW" baseline="0" dirty="0" err="1" smtClean="0"/>
              <a:t>monothith</a:t>
            </a:r>
            <a:r>
              <a:rPr lang="en-US" altLang="zh-TW" baseline="0" dirty="0" smtClean="0"/>
              <a:t>,</a:t>
            </a:r>
            <a:r>
              <a:rPr lang="zh-TW" altLang="en-US" baseline="0" dirty="0" smtClean="0"/>
              <a:t>一個虛擬的</a:t>
            </a:r>
            <a:r>
              <a:rPr lang="en-US" altLang="zh-TW" baseline="0" dirty="0" smtClean="0"/>
              <a:t>network function </a:t>
            </a:r>
            <a:r>
              <a:rPr lang="zh-TW" altLang="en-US" baseline="0" dirty="0" smtClean="0"/>
              <a:t>為一個完整的</a:t>
            </a:r>
            <a:r>
              <a:rPr lang="en-US" altLang="zh-TW" baseline="0" dirty="0" smtClean="0"/>
              <a:t>instance</a:t>
            </a:r>
          </a:p>
          <a:p>
            <a:r>
              <a:rPr lang="zh-TW" altLang="en-US" baseline="0" dirty="0" smtClean="0"/>
              <a:t>作者以上述兩種方式佈署</a:t>
            </a:r>
            <a:r>
              <a:rPr lang="en-US" altLang="zh-TW" baseline="0" dirty="0" smtClean="0"/>
              <a:t>network function,</a:t>
            </a:r>
            <a:r>
              <a:rPr lang="zh-TW" altLang="en-US" baseline="0" dirty="0" smtClean="0"/>
              <a:t>並且以簡單的分析模型和實驗結果比較兩種方式的性能</a:t>
            </a:r>
            <a:endParaRPr lang="en-US" altLang="zh-TW" baseline="0" dirty="0" smtClean="0"/>
          </a:p>
          <a:p>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24</a:t>
            </a:fld>
            <a:endParaRPr lang="zh-TW" altLang="en-US"/>
          </a:p>
        </p:txBody>
      </p:sp>
    </p:spTree>
    <p:extLst>
      <p:ext uri="{BB962C8B-B14F-4D97-AF65-F5344CB8AC3E}">
        <p14:creationId xmlns:p14="http://schemas.microsoft.com/office/powerpoint/2010/main" val="2666809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為了克服以上挑戰</a:t>
            </a:r>
            <a:r>
              <a:rPr lang="en-US" altLang="zh-TW" dirty="0" smtClean="0"/>
              <a:t>,</a:t>
            </a:r>
            <a:r>
              <a:rPr lang="zh-TW" altLang="en-US" dirty="0" smtClean="0"/>
              <a:t>學術界研究</a:t>
            </a:r>
            <a:r>
              <a:rPr lang="en-US" altLang="zh-TW" dirty="0" smtClean="0"/>
              <a:t>scale</a:t>
            </a:r>
            <a:r>
              <a:rPr lang="zh-TW" altLang="en-US" dirty="0" smtClean="0"/>
              <a:t>或是</a:t>
            </a:r>
            <a:r>
              <a:rPr lang="en-US" altLang="zh-TW" dirty="0" smtClean="0"/>
              <a:t>decompose network</a:t>
            </a:r>
            <a:r>
              <a:rPr lang="en-US" altLang="zh-TW" baseline="0" dirty="0" smtClean="0"/>
              <a:t> functions</a:t>
            </a:r>
            <a:r>
              <a:rPr lang="zh-TW" altLang="en-US" baseline="0" dirty="0" smtClean="0"/>
              <a:t>以</a:t>
            </a:r>
            <a:r>
              <a:rPr lang="en-US" altLang="zh-TW" sz="1200" dirty="0" smtClean="0"/>
              <a:t>monolithic </a:t>
            </a:r>
            <a:r>
              <a:rPr lang="zh-TW" altLang="en-US" sz="1200" dirty="0" smtClean="0"/>
              <a:t>和</a:t>
            </a:r>
            <a:r>
              <a:rPr lang="en-US" altLang="zh-TW" sz="1200" dirty="0" smtClean="0"/>
              <a:t> </a:t>
            </a:r>
            <a:r>
              <a:rPr lang="en-US" altLang="zh-TW" sz="1200" dirty="0" err="1" smtClean="0"/>
              <a:t>microservice</a:t>
            </a:r>
            <a:r>
              <a:rPr lang="en-US" altLang="zh-TW" sz="1200" dirty="0" smtClean="0"/>
              <a:t> </a:t>
            </a:r>
            <a:r>
              <a:rPr lang="zh-TW" altLang="en-US" sz="1200" dirty="0" smtClean="0"/>
              <a:t>方式</a:t>
            </a:r>
            <a:endParaRPr lang="en-US" altLang="zh-TW"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sz="1200" dirty="0" smtClean="0"/>
              <a:t>這篇論文作者以分析模型和實驗比較兩種方法的性能</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6</a:t>
            </a:fld>
            <a:endParaRPr lang="zh-TW" altLang="en-US"/>
          </a:p>
        </p:txBody>
      </p:sp>
    </p:spTree>
    <p:extLst>
      <p:ext uri="{BB962C8B-B14F-4D97-AF65-F5344CB8AC3E}">
        <p14:creationId xmlns:p14="http://schemas.microsoft.com/office/powerpoint/2010/main" val="300401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為了使用分析模型來分析性能</a:t>
            </a:r>
            <a:r>
              <a:rPr lang="en-US" altLang="zh-TW" dirty="0" smtClean="0"/>
              <a:t>,</a:t>
            </a:r>
            <a:r>
              <a:rPr lang="zh-TW" altLang="en-US" dirty="0" smtClean="0"/>
              <a:t>作者採用一個</a:t>
            </a:r>
            <a:r>
              <a:rPr lang="en-US" altLang="zh-TW" dirty="0" smtClean="0"/>
              <a:t>M/M/1</a:t>
            </a:r>
            <a:r>
              <a:rPr lang="zh-TW" altLang="en-US" dirty="0" smtClean="0"/>
              <a:t> </a:t>
            </a:r>
            <a:r>
              <a:rPr lang="en-US" altLang="zh-TW" dirty="0" smtClean="0"/>
              <a:t>queuing model.</a:t>
            </a:r>
          </a:p>
          <a:p>
            <a:r>
              <a:rPr lang="zh-TW" altLang="en-US" dirty="0" smtClean="0"/>
              <a:t>在不複雜的情況下</a:t>
            </a:r>
            <a:r>
              <a:rPr lang="en-US" altLang="zh-TW" dirty="0" smtClean="0"/>
              <a:t>,</a:t>
            </a:r>
            <a:r>
              <a:rPr lang="zh-TW" altLang="en-US" dirty="0" smtClean="0"/>
              <a:t>作者使用</a:t>
            </a:r>
            <a:r>
              <a:rPr lang="en-US" altLang="zh-TW" dirty="0" smtClean="0"/>
              <a:t>M/M/1</a:t>
            </a:r>
            <a:r>
              <a:rPr lang="zh-TW" altLang="en-US" dirty="0" smtClean="0"/>
              <a:t> </a:t>
            </a:r>
            <a:r>
              <a:rPr lang="en-US" altLang="zh-TW" dirty="0" smtClean="0"/>
              <a:t>queuing model</a:t>
            </a:r>
            <a:r>
              <a:rPr lang="zh-TW" altLang="en-US" dirty="0" smtClean="0"/>
              <a:t>和透過實驗證明該</a:t>
            </a:r>
            <a:r>
              <a:rPr lang="en-US" altLang="zh-TW" dirty="0" smtClean="0"/>
              <a:t>model</a:t>
            </a:r>
            <a:r>
              <a:rPr lang="zh-TW" altLang="en-US" dirty="0" smtClean="0"/>
              <a:t>適合用來分析</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25</a:t>
            </a:fld>
            <a:endParaRPr lang="zh-TW" altLang="en-US"/>
          </a:p>
        </p:txBody>
      </p:sp>
    </p:spTree>
    <p:extLst>
      <p:ext uri="{BB962C8B-B14F-4D97-AF65-F5344CB8AC3E}">
        <p14:creationId xmlns:p14="http://schemas.microsoft.com/office/powerpoint/2010/main" val="609274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首先作者用數學公式證明</a:t>
            </a:r>
            <a:r>
              <a:rPr lang="en-US" altLang="zh-TW" dirty="0" smtClean="0"/>
              <a:t>monolithic</a:t>
            </a:r>
            <a:r>
              <a:rPr lang="zh-TW" altLang="en-US" dirty="0" smtClean="0"/>
              <a:t>和</a:t>
            </a:r>
            <a:r>
              <a:rPr lang="en-US" altLang="zh-TW" dirty="0" err="1" smtClean="0"/>
              <a:t>microservices</a:t>
            </a:r>
            <a:r>
              <a:rPr lang="zh-TW" altLang="en-US" dirty="0" smtClean="0"/>
              <a:t>的</a:t>
            </a:r>
            <a:r>
              <a:rPr lang="en-US" altLang="zh-TW" dirty="0" smtClean="0"/>
              <a:t>network functions</a:t>
            </a:r>
            <a:r>
              <a:rPr lang="zh-TW" altLang="en-US" dirty="0" smtClean="0"/>
              <a:t>的性能</a:t>
            </a:r>
            <a:r>
              <a:rPr lang="en-US" altLang="zh-TW" dirty="0" smtClean="0"/>
              <a:t>(</a:t>
            </a:r>
            <a:r>
              <a:rPr lang="zh-TW" altLang="en-US" dirty="0" smtClean="0"/>
              <a:t>平均延遲</a:t>
            </a:r>
            <a:r>
              <a:rPr lang="en-US" altLang="zh-TW" dirty="0" smtClean="0"/>
              <a:t>)</a:t>
            </a:r>
          </a:p>
          <a:p>
            <a:r>
              <a:rPr lang="zh-TW" altLang="en-US" dirty="0" smtClean="0"/>
              <a:t>然後計算</a:t>
            </a:r>
            <a:r>
              <a:rPr lang="en-US" altLang="zh-TW" dirty="0" smtClean="0"/>
              <a:t>monolithic</a:t>
            </a:r>
            <a:r>
              <a:rPr lang="zh-TW" altLang="en-US" dirty="0" smtClean="0"/>
              <a:t>和</a:t>
            </a:r>
            <a:r>
              <a:rPr lang="en-US" altLang="zh-TW" dirty="0" err="1" smtClean="0"/>
              <a:t>microservices</a:t>
            </a:r>
            <a:r>
              <a:rPr lang="zh-TW" altLang="en-US" dirty="0" smtClean="0"/>
              <a:t>所需的</a:t>
            </a:r>
            <a:r>
              <a:rPr lang="en-US" altLang="zh-TW" dirty="0" smtClean="0"/>
              <a:t>instances</a:t>
            </a:r>
            <a:r>
              <a:rPr lang="zh-TW" altLang="en-US" dirty="0" smtClean="0"/>
              <a:t>以求得最大的效能</a:t>
            </a:r>
            <a:endParaRPr lang="en-US" altLang="zh-TW" dirty="0" smtClean="0"/>
          </a:p>
          <a:p>
            <a:r>
              <a:rPr lang="zh-TW" altLang="en-US" dirty="0" smtClean="0"/>
              <a:t>作者使用開源的</a:t>
            </a:r>
            <a:r>
              <a:rPr lang="en-US" altLang="zh-TW" dirty="0" smtClean="0"/>
              <a:t>network</a:t>
            </a:r>
            <a:r>
              <a:rPr lang="en-US" altLang="zh-TW" baseline="0" dirty="0" smtClean="0"/>
              <a:t> function—SNORT</a:t>
            </a:r>
            <a:r>
              <a:rPr lang="zh-TW" altLang="en-US" baseline="0" dirty="0" smtClean="0"/>
              <a:t>作為實驗的</a:t>
            </a:r>
            <a:r>
              <a:rPr lang="en-US" altLang="zh-TW" baseline="0" dirty="0" smtClean="0"/>
              <a:t>benchmark,</a:t>
            </a:r>
            <a:r>
              <a:rPr lang="zh-TW" altLang="en-US" baseline="0" dirty="0" smtClean="0"/>
              <a:t>以</a:t>
            </a:r>
            <a:r>
              <a:rPr lang="en-US" altLang="zh-TW" dirty="0" smtClean="0"/>
              <a:t>monolithic</a:t>
            </a:r>
            <a:r>
              <a:rPr lang="zh-TW" altLang="en-US" dirty="0" smtClean="0"/>
              <a:t>和</a:t>
            </a:r>
            <a:r>
              <a:rPr lang="en-US" altLang="zh-TW" dirty="0" err="1" smtClean="0"/>
              <a:t>microservices</a:t>
            </a:r>
            <a:r>
              <a:rPr lang="zh-TW" altLang="en-US" dirty="0" smtClean="0"/>
              <a:t>兩種方式運行在</a:t>
            </a:r>
            <a:r>
              <a:rPr lang="en-US" altLang="zh-TW" dirty="0" err="1" smtClean="0"/>
              <a:t>docker</a:t>
            </a:r>
            <a:r>
              <a:rPr lang="zh-TW" altLang="en-US" dirty="0" smtClean="0"/>
              <a:t>容器 </a:t>
            </a:r>
            <a:r>
              <a:rPr lang="en-US" altLang="zh-TW" sz="1200" dirty="0" smtClean="0"/>
              <a:t>bare metal </a:t>
            </a:r>
            <a:r>
              <a:rPr lang="zh-TW" altLang="en-US" sz="1200" dirty="0" smtClean="0"/>
              <a:t>機器上</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26</a:t>
            </a:fld>
            <a:endParaRPr lang="zh-TW" altLang="en-US"/>
          </a:p>
        </p:txBody>
      </p:sp>
    </p:spTree>
    <p:extLst>
      <p:ext uri="{BB962C8B-B14F-4D97-AF65-F5344CB8AC3E}">
        <p14:creationId xmlns:p14="http://schemas.microsoft.com/office/powerpoint/2010/main" val="3815403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實驗結果比較</a:t>
            </a:r>
            <a:r>
              <a:rPr lang="en-US" altLang="zh-TW" dirty="0" smtClean="0"/>
              <a:t>monolithic</a:t>
            </a:r>
            <a:r>
              <a:rPr lang="zh-TW" altLang="en-US" dirty="0" smtClean="0"/>
              <a:t>和</a:t>
            </a:r>
            <a:r>
              <a:rPr lang="en-US" altLang="zh-TW" dirty="0" err="1" smtClean="0"/>
              <a:t>microservices</a:t>
            </a:r>
            <a:r>
              <a:rPr lang="zh-TW" altLang="en-US" dirty="0" smtClean="0"/>
              <a:t>兩種方法的性能也驗證數學公式</a:t>
            </a:r>
            <a:endParaRPr lang="en-US" altLang="zh-TW" dirty="0" smtClean="0"/>
          </a:p>
          <a:p>
            <a:r>
              <a:rPr lang="zh-TW" altLang="en-US" dirty="0" smtClean="0"/>
              <a:t>除此之外</a:t>
            </a:r>
            <a:r>
              <a:rPr lang="en-US" altLang="zh-TW" dirty="0" smtClean="0"/>
              <a:t>,</a:t>
            </a:r>
            <a:r>
              <a:rPr lang="zh-TW" altLang="en-US" dirty="0" smtClean="0"/>
              <a:t>還驗證分析模型對於</a:t>
            </a:r>
            <a:r>
              <a:rPr lang="en-US" altLang="zh-TW" dirty="0" smtClean="0"/>
              <a:t>scaling </a:t>
            </a:r>
            <a:r>
              <a:rPr lang="zh-TW" altLang="en-US" dirty="0" smtClean="0"/>
              <a:t>或</a:t>
            </a:r>
            <a:r>
              <a:rPr lang="en-US" altLang="zh-TW" dirty="0" smtClean="0"/>
              <a:t> decomposition</a:t>
            </a:r>
            <a:r>
              <a:rPr lang="zh-TW" altLang="en-US" dirty="0" smtClean="0"/>
              <a:t>的</a:t>
            </a:r>
            <a:r>
              <a:rPr lang="en-US" altLang="zh-TW" dirty="0" smtClean="0"/>
              <a:t>instances</a:t>
            </a:r>
            <a:r>
              <a:rPr lang="zh-TW" altLang="en-US" dirty="0" smtClean="0"/>
              <a:t>數量與實驗結果呈正相關</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27</a:t>
            </a:fld>
            <a:endParaRPr lang="zh-TW" altLang="en-US"/>
          </a:p>
        </p:txBody>
      </p:sp>
    </p:spTree>
    <p:extLst>
      <p:ext uri="{BB962C8B-B14F-4D97-AF65-F5344CB8AC3E}">
        <p14:creationId xmlns:p14="http://schemas.microsoft.com/office/powerpoint/2010/main" val="1285022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第二章</a:t>
            </a:r>
            <a:r>
              <a:rPr lang="en-US" altLang="zh-TW" dirty="0" smtClean="0"/>
              <a:t>:network function</a:t>
            </a:r>
            <a:r>
              <a:rPr lang="zh-TW" altLang="en-US" dirty="0" smtClean="0"/>
              <a:t>性能的數學公式</a:t>
            </a:r>
            <a:endParaRPr lang="en-US" altLang="zh-TW" dirty="0" smtClean="0"/>
          </a:p>
          <a:p>
            <a:r>
              <a:rPr lang="zh-TW" altLang="en-US" dirty="0" smtClean="0"/>
              <a:t>第三章</a:t>
            </a:r>
            <a:r>
              <a:rPr lang="en-US" altLang="zh-TW" dirty="0" smtClean="0"/>
              <a:t>:</a:t>
            </a:r>
            <a:r>
              <a:rPr lang="zh-TW" altLang="en-US" dirty="0" smtClean="0"/>
              <a:t>實驗設置</a:t>
            </a:r>
            <a:endParaRPr lang="en-US" altLang="zh-TW" dirty="0" smtClean="0"/>
          </a:p>
          <a:p>
            <a:r>
              <a:rPr lang="zh-TW" altLang="en-US" dirty="0" smtClean="0"/>
              <a:t>第四章</a:t>
            </a:r>
            <a:r>
              <a:rPr lang="en-US" altLang="zh-TW" dirty="0" smtClean="0"/>
              <a:t>:</a:t>
            </a:r>
            <a:r>
              <a:rPr lang="zh-TW" altLang="en-US" dirty="0" smtClean="0"/>
              <a:t>實驗結果</a:t>
            </a:r>
            <a:endParaRPr lang="en-US" altLang="zh-TW" dirty="0" smtClean="0"/>
          </a:p>
          <a:p>
            <a:r>
              <a:rPr lang="zh-TW" altLang="en-US" dirty="0" smtClean="0"/>
              <a:t>第五章</a:t>
            </a:r>
            <a:r>
              <a:rPr lang="en-US" altLang="zh-TW" dirty="0" smtClean="0"/>
              <a:t>:</a:t>
            </a:r>
            <a:r>
              <a:rPr lang="zh-TW" altLang="en-US" dirty="0" smtClean="0"/>
              <a:t>文獻回顧</a:t>
            </a:r>
            <a:endParaRPr lang="en-US" altLang="zh-TW" dirty="0" smtClean="0"/>
          </a:p>
          <a:p>
            <a:r>
              <a:rPr lang="zh-TW" altLang="en-US" dirty="0" smtClean="0"/>
              <a:t>第六章</a:t>
            </a:r>
            <a:r>
              <a:rPr lang="en-US" altLang="zh-TW" dirty="0" smtClean="0"/>
              <a:t>:</a:t>
            </a:r>
            <a:r>
              <a:rPr lang="zh-TW" altLang="en-US" dirty="0" smtClean="0"/>
              <a:t>結論</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28</a:t>
            </a:fld>
            <a:endParaRPr lang="zh-TW" altLang="en-US"/>
          </a:p>
        </p:txBody>
      </p:sp>
    </p:spTree>
    <p:extLst>
      <p:ext uri="{BB962C8B-B14F-4D97-AF65-F5344CB8AC3E}">
        <p14:creationId xmlns:p14="http://schemas.microsoft.com/office/powerpoint/2010/main" val="1482766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四種不同佈署</a:t>
            </a:r>
            <a:r>
              <a:rPr lang="en-US" altLang="zh-TW" dirty="0" smtClean="0"/>
              <a:t>NF</a:t>
            </a:r>
            <a:r>
              <a:rPr lang="zh-TW" altLang="en-US" dirty="0" smtClean="0"/>
              <a:t>的方式</a:t>
            </a:r>
            <a:endParaRPr lang="en-US" altLang="zh-TW" dirty="0" smtClean="0"/>
          </a:p>
          <a:p>
            <a:r>
              <a:rPr lang="zh-TW" altLang="en-US" dirty="0" smtClean="0"/>
              <a:t>簡單分類</a:t>
            </a:r>
            <a:r>
              <a:rPr lang="en-US" altLang="zh-TW" dirty="0" smtClean="0"/>
              <a:t>:</a:t>
            </a:r>
          </a:p>
          <a:p>
            <a:r>
              <a:rPr lang="en-US" altLang="zh-TW" dirty="0" smtClean="0"/>
              <a:t>Single CPU : NF</a:t>
            </a:r>
            <a:r>
              <a:rPr lang="zh-TW" altLang="en-US" dirty="0" smtClean="0"/>
              <a:t>都在某一個</a:t>
            </a:r>
            <a:r>
              <a:rPr lang="en-US" altLang="zh-TW" dirty="0" smtClean="0"/>
              <a:t>CPU</a:t>
            </a:r>
            <a:r>
              <a:rPr lang="zh-TW" altLang="en-US" dirty="0" smtClean="0"/>
              <a:t>上執行</a:t>
            </a:r>
            <a:endParaRPr lang="en-US" altLang="zh-TW" dirty="0" smtClean="0"/>
          </a:p>
          <a:p>
            <a:r>
              <a:rPr lang="en-US" altLang="zh-TW" dirty="0" smtClean="0"/>
              <a:t>Dedicated CPU : </a:t>
            </a:r>
            <a:r>
              <a:rPr lang="zh-TW" altLang="en-US" dirty="0" smtClean="0"/>
              <a:t>一個</a:t>
            </a:r>
            <a:r>
              <a:rPr lang="en-US" altLang="zh-TW" dirty="0" smtClean="0"/>
              <a:t>NF</a:t>
            </a:r>
            <a:r>
              <a:rPr lang="zh-TW" altLang="en-US" dirty="0" smtClean="0"/>
              <a:t>只跑在特定</a:t>
            </a:r>
            <a:r>
              <a:rPr lang="en-US" altLang="zh-TW" dirty="0" smtClean="0"/>
              <a:t>CPU(</a:t>
            </a:r>
            <a:r>
              <a:rPr lang="zh-TW" altLang="en-US" dirty="0" smtClean="0"/>
              <a:t>不同</a:t>
            </a:r>
            <a:r>
              <a:rPr lang="en-US" altLang="zh-TW" dirty="0" smtClean="0"/>
              <a:t>NF</a:t>
            </a:r>
            <a:r>
              <a:rPr lang="zh-TW" altLang="en-US" dirty="0" smtClean="0"/>
              <a:t>在不同</a:t>
            </a:r>
            <a:r>
              <a:rPr lang="en-US" altLang="zh-TW" dirty="0" smtClean="0"/>
              <a:t>CPU</a:t>
            </a:r>
            <a:r>
              <a:rPr lang="zh-TW" altLang="en-US" dirty="0" smtClean="0"/>
              <a:t>上執行</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30</a:t>
            </a:fld>
            <a:endParaRPr lang="zh-TW" altLang="en-US"/>
          </a:p>
        </p:txBody>
      </p:sp>
    </p:spTree>
    <p:extLst>
      <p:ext uri="{BB962C8B-B14F-4D97-AF65-F5344CB8AC3E}">
        <p14:creationId xmlns:p14="http://schemas.microsoft.com/office/powerpoint/2010/main" val="2569738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作者用排隊理論來設計</a:t>
            </a:r>
            <a:r>
              <a:rPr lang="en-US" altLang="zh-TW" dirty="0" smtClean="0"/>
              <a:t>network service model</a:t>
            </a:r>
            <a:r>
              <a:rPr lang="en-US" altLang="zh-TW" dirty="0" smtClean="0"/>
              <a:t>,</a:t>
            </a:r>
            <a:r>
              <a:rPr lang="zh-TW" altLang="en-US" dirty="0" smtClean="0"/>
              <a:t>在</a:t>
            </a:r>
            <a:r>
              <a:rPr lang="en-US" altLang="zh-TW" dirty="0" smtClean="0"/>
              <a:t>queuing</a:t>
            </a:r>
            <a:r>
              <a:rPr lang="en-US" altLang="zh-TW" baseline="0" dirty="0" smtClean="0"/>
              <a:t> </a:t>
            </a:r>
            <a:r>
              <a:rPr lang="en-US" altLang="zh-TW" baseline="0" dirty="0" smtClean="0"/>
              <a:t>system</a:t>
            </a:r>
            <a:r>
              <a:rPr lang="zh-TW" altLang="en-US" baseline="0" dirty="0" smtClean="0"/>
              <a:t>中</a:t>
            </a:r>
            <a:r>
              <a:rPr lang="en-US" altLang="zh-TW" baseline="0" dirty="0" smtClean="0"/>
              <a:t>NF</a:t>
            </a:r>
            <a:r>
              <a:rPr lang="zh-TW" altLang="en-US" baseline="0" dirty="0" smtClean="0"/>
              <a:t>使用</a:t>
            </a:r>
            <a:r>
              <a:rPr lang="en-US" altLang="zh-TW" baseline="0" dirty="0" smtClean="0"/>
              <a:t>CPU</a:t>
            </a:r>
            <a:r>
              <a:rPr lang="zh-TW" altLang="en-US" baseline="0" dirty="0" smtClean="0"/>
              <a:t>當作計算資源</a:t>
            </a:r>
            <a:endParaRPr lang="en-US" altLang="zh-TW" baseline="0" dirty="0" smtClean="0"/>
          </a:p>
          <a:p>
            <a:r>
              <a:rPr lang="zh-TW" altLang="en-US" dirty="0" smtClean="0"/>
              <a:t>作者使用</a:t>
            </a:r>
            <a:r>
              <a:rPr lang="en-US" altLang="zh-TW" sz="1200" dirty="0" smtClean="0"/>
              <a:t>M/M/1 queuing system </a:t>
            </a:r>
            <a:r>
              <a:rPr lang="zh-TW" altLang="en-US" sz="1200" dirty="0" smtClean="0"/>
              <a:t>當作</a:t>
            </a:r>
            <a:r>
              <a:rPr lang="en-US" altLang="zh-TW" sz="1200" dirty="0" smtClean="0"/>
              <a:t>model,</a:t>
            </a:r>
            <a:r>
              <a:rPr lang="zh-TW" altLang="en-US" sz="1200" dirty="0" smtClean="0"/>
              <a:t>假設</a:t>
            </a:r>
            <a:r>
              <a:rPr lang="en-US" altLang="zh-TW" sz="1200" dirty="0" smtClean="0"/>
              <a:t>NF</a:t>
            </a:r>
            <a:r>
              <a:rPr lang="zh-TW" altLang="en-US" sz="1200" dirty="0" smtClean="0"/>
              <a:t>為</a:t>
            </a:r>
            <a:r>
              <a:rPr lang="en-US" altLang="zh-TW" sz="1200" dirty="0" smtClean="0"/>
              <a:t>single</a:t>
            </a:r>
            <a:r>
              <a:rPr lang="en-US" altLang="zh-TW" sz="1200" baseline="0" dirty="0" smtClean="0"/>
              <a:t> thread</a:t>
            </a:r>
            <a:r>
              <a:rPr lang="zh-TW" altLang="en-US" sz="1200" baseline="0" dirty="0" smtClean="0"/>
              <a:t>的</a:t>
            </a:r>
            <a:r>
              <a:rPr lang="en-US" altLang="zh-TW" sz="1200" baseline="0" dirty="0" smtClean="0"/>
              <a:t>function</a:t>
            </a:r>
            <a:r>
              <a:rPr lang="zh-TW" altLang="en-US" sz="1200" baseline="0" dirty="0" smtClean="0"/>
              <a:t>而且只在一個</a:t>
            </a:r>
            <a:r>
              <a:rPr lang="en-US" altLang="zh-TW" sz="1200" baseline="0" dirty="0" smtClean="0"/>
              <a:t>server </a:t>
            </a:r>
            <a:r>
              <a:rPr lang="zh-TW" altLang="en-US" sz="1200" baseline="0" dirty="0" smtClean="0"/>
              <a:t>上跑。</a:t>
            </a:r>
            <a:endParaRPr lang="en-US" altLang="zh-TW" sz="1200" baseline="0" dirty="0" smtClean="0"/>
          </a:p>
          <a:p>
            <a:r>
              <a:rPr lang="zh-TW" altLang="en-US" sz="1200" baseline="0" dirty="0" smtClean="0"/>
              <a:t>作者目標為以簡單但可行的</a:t>
            </a:r>
            <a:r>
              <a:rPr lang="en-US" altLang="zh-TW" sz="1200" baseline="0" dirty="0" smtClean="0"/>
              <a:t>model</a:t>
            </a:r>
            <a:r>
              <a:rPr lang="zh-TW" altLang="en-US" sz="1200" baseline="0" dirty="0" smtClean="0"/>
              <a:t>用來評估性能</a:t>
            </a:r>
            <a:r>
              <a:rPr lang="en-US" altLang="zh-TW" sz="1200" baseline="0" dirty="0" smtClean="0"/>
              <a:t>,</a:t>
            </a:r>
            <a:r>
              <a:rPr lang="zh-TW" altLang="en-US" sz="1200" baseline="0" dirty="0" smtClean="0"/>
              <a:t>為了找到</a:t>
            </a:r>
            <a:r>
              <a:rPr lang="en-US" altLang="zh-TW" sz="1200" dirty="0" smtClean="0"/>
              <a:t>scaling </a:t>
            </a:r>
            <a:r>
              <a:rPr lang="zh-TW" altLang="en-US" sz="1200" dirty="0" smtClean="0"/>
              <a:t>或</a:t>
            </a:r>
            <a:r>
              <a:rPr lang="en-US" altLang="zh-TW" sz="1200" dirty="0" smtClean="0"/>
              <a:t> decomposing a network function</a:t>
            </a:r>
            <a:r>
              <a:rPr lang="zh-TW" altLang="en-US" sz="1200" dirty="0" smtClean="0"/>
              <a:t>時最佳的參數</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32</a:t>
            </a:fld>
            <a:endParaRPr lang="zh-TW" altLang="en-US"/>
          </a:p>
        </p:txBody>
      </p:sp>
    </p:spTree>
    <p:extLst>
      <p:ext uri="{BB962C8B-B14F-4D97-AF65-F5344CB8AC3E}">
        <p14:creationId xmlns:p14="http://schemas.microsoft.com/office/powerpoint/2010/main" val="2867043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作者假設</a:t>
            </a:r>
            <a:r>
              <a:rPr lang="en-US" altLang="zh-TW" dirty="0" smtClean="0"/>
              <a:t>traffic</a:t>
            </a:r>
            <a:r>
              <a:rPr lang="en-US" altLang="zh-TW" baseline="0" dirty="0" smtClean="0"/>
              <a:t> arrives</a:t>
            </a:r>
            <a:r>
              <a:rPr lang="zh-TW" altLang="en-US" baseline="0" dirty="0" smtClean="0"/>
              <a:t>是</a:t>
            </a:r>
            <a:r>
              <a:rPr lang="en-US" altLang="zh-TW" sz="1200" b="0" i="0" kern="1200" dirty="0" smtClean="0">
                <a:solidFill>
                  <a:schemeClr val="tx1"/>
                </a:solidFill>
                <a:effectLst/>
                <a:latin typeface="+mn-lt"/>
                <a:ea typeface="+mn-ea"/>
                <a:cs typeface="+mn-cs"/>
              </a:rPr>
              <a:t>Poisson </a:t>
            </a:r>
            <a:r>
              <a:rPr lang="en-US" altLang="zh-TW" sz="1200" b="0" i="0" kern="1200" dirty="0" err="1" smtClean="0">
                <a:solidFill>
                  <a:schemeClr val="tx1"/>
                </a:solidFill>
                <a:effectLst/>
                <a:latin typeface="+mn-lt"/>
                <a:ea typeface="+mn-ea"/>
                <a:cs typeface="+mn-cs"/>
              </a:rPr>
              <a:t>process,exponential</a:t>
            </a:r>
            <a:r>
              <a:rPr lang="en-US" altLang="zh-TW" sz="1200" b="0" i="0" kern="1200" dirty="0" smtClean="0">
                <a:solidFill>
                  <a:schemeClr val="tx1"/>
                </a:solidFill>
                <a:effectLst/>
                <a:latin typeface="+mn-lt"/>
                <a:ea typeface="+mn-ea"/>
                <a:cs typeface="+mn-cs"/>
              </a:rPr>
              <a:t> distribution</a:t>
            </a:r>
            <a:r>
              <a:rPr lang="en-US" altLang="zh-TW" dirty="0" smtClean="0"/>
              <a:t> (</a:t>
            </a:r>
            <a:r>
              <a:rPr lang="zh-TW" altLang="en-US" dirty="0" smtClean="0"/>
              <a:t>指數分布</a:t>
            </a:r>
            <a:r>
              <a:rPr lang="en-US" altLang="zh-TW" dirty="0" smtClean="0"/>
              <a:t>)</a:t>
            </a:r>
          </a:p>
          <a:p>
            <a:r>
              <a:rPr lang="en-US" altLang="zh-TW" dirty="0" smtClean="0"/>
              <a:t>Traffic rate</a:t>
            </a:r>
            <a:r>
              <a:rPr lang="zh-TW" altLang="en-US" dirty="0" smtClean="0"/>
              <a:t> 代表單位時間內含有多少個封包</a:t>
            </a:r>
            <a:endParaRPr lang="en-US" altLang="zh-TW" dirty="0" smtClean="0"/>
          </a:p>
          <a:p>
            <a:r>
              <a:rPr lang="en-US" altLang="zh-TW" dirty="0" smtClean="0"/>
              <a:t>Service rate</a:t>
            </a:r>
            <a:r>
              <a:rPr lang="zh-TW" altLang="en-US" dirty="0" smtClean="0"/>
              <a:t>代表單位時間內</a:t>
            </a:r>
            <a:r>
              <a:rPr lang="en-US" altLang="zh-TW" dirty="0" smtClean="0"/>
              <a:t>NF</a:t>
            </a:r>
            <a:r>
              <a:rPr lang="zh-TW" altLang="en-US" dirty="0" smtClean="0"/>
              <a:t>處裡多少個封包</a:t>
            </a:r>
            <a:endParaRPr lang="en-US" altLang="zh-TW" dirty="0" smtClean="0"/>
          </a:p>
          <a:p>
            <a:r>
              <a:rPr lang="en-US" altLang="zh-TW" dirty="0" smtClean="0"/>
              <a:t>T</a:t>
            </a:r>
            <a:r>
              <a:rPr lang="zh-TW" altLang="en-US" dirty="0" smtClean="0"/>
              <a:t>包含</a:t>
            </a:r>
            <a:r>
              <a:rPr lang="en-US" altLang="zh-TW" dirty="0" smtClean="0"/>
              <a:t>I</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34</a:t>
            </a:fld>
            <a:endParaRPr lang="zh-TW" altLang="en-US"/>
          </a:p>
        </p:txBody>
      </p:sp>
    </p:spTree>
    <p:extLst>
      <p:ext uri="{BB962C8B-B14F-4D97-AF65-F5344CB8AC3E}">
        <p14:creationId xmlns:p14="http://schemas.microsoft.com/office/powerpoint/2010/main" val="3888101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介紹四種</a:t>
            </a:r>
            <a:r>
              <a:rPr lang="en-US" altLang="zh-TW" dirty="0" smtClean="0"/>
              <a:t>NF</a:t>
            </a:r>
            <a:r>
              <a:rPr lang="zh-TW" altLang="en-US" dirty="0" smtClean="0"/>
              <a:t>佈署方式</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36</a:t>
            </a:fld>
            <a:endParaRPr lang="zh-TW" altLang="en-US"/>
          </a:p>
        </p:txBody>
      </p:sp>
    </p:spTree>
    <p:extLst>
      <p:ext uri="{BB962C8B-B14F-4D97-AF65-F5344CB8AC3E}">
        <p14:creationId xmlns:p14="http://schemas.microsoft.com/office/powerpoint/2010/main" val="530742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圖</a:t>
            </a:r>
            <a:r>
              <a:rPr lang="en-US" altLang="zh-TW" dirty="0" smtClean="0"/>
              <a:t>1B</a:t>
            </a:r>
            <a:r>
              <a:rPr lang="zh-TW" altLang="en-US" dirty="0" smtClean="0"/>
              <a:t>中</a:t>
            </a:r>
            <a:r>
              <a:rPr lang="en-US" altLang="zh-TW" dirty="0" smtClean="0"/>
              <a:t>,NFs</a:t>
            </a:r>
            <a:r>
              <a:rPr lang="zh-TW" altLang="en-US" dirty="0" smtClean="0"/>
              <a:t>擴張成</a:t>
            </a:r>
            <a:r>
              <a:rPr lang="en-US" altLang="zh-TW" dirty="0" smtClean="0"/>
              <a:t>N</a:t>
            </a:r>
            <a:r>
              <a:rPr lang="zh-TW" altLang="en-US" dirty="0" smtClean="0"/>
              <a:t>個不同的</a:t>
            </a:r>
            <a:r>
              <a:rPr lang="en-US" altLang="zh-TW" dirty="0" smtClean="0"/>
              <a:t>NF</a:t>
            </a:r>
            <a:r>
              <a:rPr lang="zh-TW" altLang="en-US" dirty="0" smtClean="0"/>
              <a:t> </a:t>
            </a:r>
            <a:r>
              <a:rPr lang="en-US" altLang="zh-TW" dirty="0" smtClean="0"/>
              <a:t>instances(</a:t>
            </a:r>
            <a:r>
              <a:rPr lang="en-US" altLang="zh-TW" sz="1200" b="0" i="1" kern="1200" dirty="0" smtClean="0">
                <a:solidFill>
                  <a:schemeClr val="tx1"/>
                </a:solidFill>
                <a:effectLst/>
                <a:latin typeface="+mn-lt"/>
                <a:ea typeface="+mn-ea"/>
                <a:cs typeface="+mn-cs"/>
              </a:rPr>
              <a:t>NF 1 NF2 NF3…</a:t>
            </a:r>
            <a:r>
              <a:rPr lang="en-US" altLang="zh-TW" dirty="0" smtClean="0"/>
              <a:t>),</a:t>
            </a:r>
            <a:r>
              <a:rPr lang="zh-TW" altLang="en-US" dirty="0" smtClean="0"/>
              <a:t>由一個</a:t>
            </a:r>
            <a:r>
              <a:rPr lang="en-US" altLang="zh-TW" dirty="0" smtClean="0"/>
              <a:t>CPU</a:t>
            </a:r>
            <a:r>
              <a:rPr lang="zh-TW" altLang="en-US" dirty="0" smtClean="0"/>
              <a:t>處理所有的</a:t>
            </a:r>
            <a:r>
              <a:rPr lang="en-US" altLang="zh-TW" dirty="0" smtClean="0"/>
              <a:t>instances</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37</a:t>
            </a:fld>
            <a:endParaRPr lang="zh-TW" altLang="en-US"/>
          </a:p>
        </p:txBody>
      </p:sp>
    </p:spTree>
    <p:extLst>
      <p:ext uri="{BB962C8B-B14F-4D97-AF65-F5344CB8AC3E}">
        <p14:creationId xmlns:p14="http://schemas.microsoft.com/office/powerpoint/2010/main" val="2087104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假設流進的流量可以平均的分配到不同的</a:t>
            </a:r>
            <a:r>
              <a:rPr lang="en-US" altLang="zh-TW" dirty="0" smtClean="0"/>
              <a:t>NF</a:t>
            </a:r>
            <a:r>
              <a:rPr lang="zh-TW" altLang="en-US" dirty="0" smtClean="0"/>
              <a:t> </a:t>
            </a:r>
            <a:r>
              <a:rPr lang="en-US" altLang="zh-TW" dirty="0" smtClean="0"/>
              <a:t>instances,</a:t>
            </a:r>
            <a:r>
              <a:rPr lang="zh-TW" altLang="en-US" dirty="0" smtClean="0"/>
              <a:t>所以每個</a:t>
            </a:r>
            <a:r>
              <a:rPr lang="en-US" altLang="zh-TW" dirty="0" smtClean="0"/>
              <a:t>NF</a:t>
            </a:r>
            <a:r>
              <a:rPr lang="en-US" altLang="zh-TW" baseline="0" dirty="0" smtClean="0"/>
              <a:t> instance</a:t>
            </a:r>
            <a:r>
              <a:rPr lang="zh-TW" altLang="en-US" baseline="0" dirty="0" smtClean="0"/>
              <a:t>的平均</a:t>
            </a:r>
            <a:r>
              <a:rPr lang="en-US" altLang="zh-TW" baseline="0" dirty="0" smtClean="0"/>
              <a:t>arrival rate</a:t>
            </a:r>
            <a:r>
              <a:rPr lang="zh-TW" altLang="en-US" baseline="0" dirty="0" smtClean="0"/>
              <a:t>都是 </a:t>
            </a:r>
            <a:r>
              <a:rPr lang="en-US" altLang="zh-TW" sz="1200" i="1" dirty="0" smtClean="0"/>
              <a:t>λ</a:t>
            </a:r>
            <a:r>
              <a:rPr lang="zh-TW" altLang="en-US" sz="1200" i="1" dirty="0" smtClean="0"/>
              <a:t>除以</a:t>
            </a:r>
            <a:r>
              <a:rPr lang="en-US" altLang="zh-TW" sz="1200" i="1" dirty="0" smtClean="0"/>
              <a:t>N</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38</a:t>
            </a:fld>
            <a:endParaRPr lang="zh-TW" altLang="en-US"/>
          </a:p>
        </p:txBody>
      </p:sp>
    </p:spTree>
    <p:extLst>
      <p:ext uri="{BB962C8B-B14F-4D97-AF65-F5344CB8AC3E}">
        <p14:creationId xmlns:p14="http://schemas.microsoft.com/office/powerpoint/2010/main" val="49460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作者還計算</a:t>
            </a:r>
            <a:r>
              <a:rPr lang="en-US" altLang="zh-TW" dirty="0" smtClean="0"/>
              <a:t>scale</a:t>
            </a:r>
            <a:r>
              <a:rPr lang="zh-TW" altLang="en-US" dirty="0" smtClean="0"/>
              <a:t>或</a:t>
            </a:r>
            <a:r>
              <a:rPr lang="en-US" altLang="zh-TW" dirty="0" err="1" smtClean="0"/>
              <a:t>decompse</a:t>
            </a:r>
            <a:r>
              <a:rPr lang="zh-TW" altLang="en-US" dirty="0" smtClean="0"/>
              <a:t>後的</a:t>
            </a:r>
            <a:r>
              <a:rPr lang="en-US" altLang="zh-TW" sz="1200" dirty="0" smtClean="0"/>
              <a:t>monoliths </a:t>
            </a:r>
            <a:r>
              <a:rPr lang="zh-TW" altLang="en-US" sz="1200" dirty="0" smtClean="0"/>
              <a:t>或</a:t>
            </a:r>
            <a:r>
              <a:rPr lang="en-US" altLang="zh-TW" sz="1200" dirty="0" smtClean="0"/>
              <a:t> </a:t>
            </a:r>
            <a:r>
              <a:rPr lang="en-US" altLang="zh-TW" sz="1200" dirty="0" err="1" smtClean="0"/>
              <a:t>microservices</a:t>
            </a:r>
            <a:r>
              <a:rPr lang="en-US" altLang="zh-TW" sz="1200" dirty="0" smtClean="0"/>
              <a:t> </a:t>
            </a:r>
            <a:r>
              <a:rPr lang="zh-TW" altLang="en-US" sz="1200" dirty="0" smtClean="0"/>
              <a:t> </a:t>
            </a:r>
            <a:r>
              <a:rPr lang="en-US" altLang="zh-TW" sz="1200" dirty="0" smtClean="0"/>
              <a:t>instances</a:t>
            </a:r>
            <a:r>
              <a:rPr lang="zh-TW" altLang="en-US" sz="1200" dirty="0" smtClean="0"/>
              <a:t>的數量以求得最佳或所需的效能</a:t>
            </a:r>
            <a:r>
              <a:rPr lang="en-US" altLang="zh-TW" sz="1200" dirty="0" smtClean="0"/>
              <a:t>,</a:t>
            </a:r>
            <a:r>
              <a:rPr lang="zh-TW" altLang="en-US" sz="1200" dirty="0" smtClean="0"/>
              <a:t>作者也考慮</a:t>
            </a:r>
            <a:r>
              <a:rPr lang="en-US" altLang="zh-TW" sz="1200" dirty="0" smtClean="0"/>
              <a:t>single</a:t>
            </a:r>
            <a:r>
              <a:rPr lang="zh-TW" altLang="en-US" sz="1200" dirty="0" smtClean="0"/>
              <a:t>或</a:t>
            </a:r>
            <a:r>
              <a:rPr lang="en-US" altLang="zh-TW" sz="1200" dirty="0" smtClean="0"/>
              <a:t>multiple</a:t>
            </a:r>
            <a:r>
              <a:rPr lang="zh-TW" altLang="en-US" sz="1200" dirty="0" smtClean="0"/>
              <a:t> </a:t>
            </a:r>
            <a:r>
              <a:rPr lang="en-US" altLang="zh-TW" sz="1200" dirty="0" err="1" smtClean="0"/>
              <a:t>cpu</a:t>
            </a:r>
            <a:r>
              <a:rPr lang="zh-TW" altLang="en-US" sz="1200" dirty="0" smtClean="0"/>
              <a:t>的情況</a:t>
            </a:r>
            <a:endParaRPr lang="en-US" altLang="zh-TW" sz="1200" dirty="0" smtClean="0"/>
          </a:p>
          <a:p>
            <a:r>
              <a:rPr lang="zh-TW" altLang="en-US" sz="1200" dirty="0" smtClean="0"/>
              <a:t>實驗透過開源的</a:t>
            </a:r>
            <a:r>
              <a:rPr lang="en-US" altLang="zh-TW" sz="1200" dirty="0" smtClean="0"/>
              <a:t>network </a:t>
            </a:r>
            <a:r>
              <a:rPr lang="en-US" altLang="zh-TW" sz="1200" dirty="0" smtClean="0"/>
              <a:t>function—SNORT(</a:t>
            </a:r>
            <a:r>
              <a:rPr lang="zh-TW" altLang="en-US" sz="1200" b="0" i="0" kern="1200" dirty="0" smtClean="0">
                <a:solidFill>
                  <a:schemeClr val="tx1"/>
                </a:solidFill>
                <a:effectLst/>
                <a:latin typeface="+mn-lt"/>
                <a:ea typeface="+mn-ea"/>
                <a:cs typeface="+mn-cs"/>
              </a:rPr>
              <a:t>一套開放原始碼的網路入侵預防軟體與網路入侵檢測軟體</a:t>
            </a:r>
            <a:r>
              <a:rPr lang="en-US" altLang="zh-TW" sz="1200" dirty="0" smtClean="0"/>
              <a:t>)</a:t>
            </a:r>
            <a:r>
              <a:rPr lang="zh-TW" altLang="en-US" sz="1200" dirty="0" smtClean="0"/>
              <a:t>當作</a:t>
            </a:r>
            <a:r>
              <a:rPr lang="en-US" altLang="zh-TW" sz="1200" dirty="0" smtClean="0"/>
              <a:t>network</a:t>
            </a:r>
            <a:r>
              <a:rPr lang="en-US" altLang="zh-TW" sz="1200" baseline="0" dirty="0" smtClean="0"/>
              <a:t> function,</a:t>
            </a:r>
            <a:r>
              <a:rPr lang="zh-TW" altLang="en-US" sz="1200" baseline="0" dirty="0" smtClean="0"/>
              <a:t>以</a:t>
            </a:r>
            <a:r>
              <a:rPr lang="en-US" altLang="zh-TW" sz="1200" dirty="0" smtClean="0"/>
              <a:t>monoliths </a:t>
            </a:r>
            <a:r>
              <a:rPr lang="zh-TW" altLang="en-US" sz="1200" dirty="0" smtClean="0"/>
              <a:t>和</a:t>
            </a:r>
            <a:r>
              <a:rPr lang="en-US" altLang="zh-TW" sz="1200" dirty="0" smtClean="0"/>
              <a:t> </a:t>
            </a:r>
            <a:r>
              <a:rPr lang="en-US" altLang="zh-TW" sz="1200" dirty="0" err="1" smtClean="0"/>
              <a:t>microservices</a:t>
            </a:r>
            <a:r>
              <a:rPr lang="en-US" altLang="zh-TW" sz="1200" dirty="0" smtClean="0"/>
              <a:t> </a:t>
            </a:r>
            <a:r>
              <a:rPr lang="zh-TW" altLang="en-US" sz="1200" dirty="0" smtClean="0"/>
              <a:t>形式執行</a:t>
            </a:r>
            <a:r>
              <a:rPr lang="en-US" altLang="zh-TW" sz="1200" dirty="0" smtClean="0"/>
              <a:t>,</a:t>
            </a:r>
            <a:r>
              <a:rPr lang="zh-TW" altLang="en-US" sz="1200" dirty="0" smtClean="0"/>
              <a:t>跑在</a:t>
            </a:r>
            <a:r>
              <a:rPr lang="en-US" altLang="zh-TW" sz="1200" dirty="0" err="1" smtClean="0"/>
              <a:t>docker</a:t>
            </a:r>
            <a:r>
              <a:rPr lang="zh-TW" altLang="en-US" sz="1200" dirty="0" smtClean="0"/>
              <a:t>容器</a:t>
            </a:r>
            <a:r>
              <a:rPr lang="en-US" altLang="zh-TW" sz="1200" dirty="0" smtClean="0"/>
              <a:t>, bare metal </a:t>
            </a:r>
            <a:r>
              <a:rPr lang="zh-TW" altLang="en-US" sz="1200" dirty="0" smtClean="0"/>
              <a:t>機器上</a:t>
            </a:r>
            <a:endParaRPr lang="en-US" altLang="zh-TW" sz="1200" dirty="0" smtClean="0"/>
          </a:p>
          <a:p>
            <a:r>
              <a:rPr lang="en-US" altLang="zh-TW" sz="1200" dirty="0" smtClean="0"/>
              <a:t>,</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7</a:t>
            </a:fld>
            <a:endParaRPr lang="zh-TW" altLang="en-US"/>
          </a:p>
        </p:txBody>
      </p:sp>
    </p:spTree>
    <p:extLst>
      <p:ext uri="{BB962C8B-B14F-4D97-AF65-F5344CB8AC3E}">
        <p14:creationId xmlns:p14="http://schemas.microsoft.com/office/powerpoint/2010/main" val="3968640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Eq</a:t>
            </a:r>
            <a:r>
              <a:rPr lang="en-US" altLang="zh-TW" baseline="0" dirty="0" smtClean="0"/>
              <a:t> 1 </a:t>
            </a:r>
            <a:r>
              <a:rPr lang="zh-TW" altLang="en-US" baseline="0" dirty="0" smtClean="0"/>
              <a:t>和</a:t>
            </a:r>
            <a:r>
              <a:rPr lang="en-US" altLang="zh-TW" baseline="0" dirty="0" err="1" smtClean="0"/>
              <a:t>Eq</a:t>
            </a:r>
            <a:r>
              <a:rPr lang="en-US" altLang="zh-TW" baseline="0" dirty="0" smtClean="0"/>
              <a:t> 2</a:t>
            </a:r>
            <a:r>
              <a:rPr lang="zh-TW" altLang="en-US" baseline="0" dirty="0" smtClean="0"/>
              <a:t>的</a:t>
            </a:r>
            <a:r>
              <a:rPr lang="en-US" altLang="zh-TW" baseline="0" dirty="0" smtClean="0"/>
              <a:t>delay </a:t>
            </a:r>
            <a:r>
              <a:rPr lang="zh-TW" altLang="en-US" baseline="0" dirty="0" smtClean="0"/>
              <a:t>相同 產生等式</a:t>
            </a:r>
            <a:r>
              <a:rPr lang="en-US" altLang="zh-TW" baseline="0" dirty="0" smtClean="0"/>
              <a:t>,</a:t>
            </a:r>
            <a:r>
              <a:rPr lang="zh-TW" altLang="en-US" baseline="0" dirty="0" smtClean="0"/>
              <a:t>就可求得</a:t>
            </a:r>
            <a:r>
              <a:rPr lang="en-US" altLang="zh-TW" baseline="0" dirty="0" err="1" smtClean="0"/>
              <a:t>eq</a:t>
            </a:r>
            <a:r>
              <a:rPr lang="en-US" altLang="zh-TW" baseline="0" dirty="0" smtClean="0"/>
              <a:t> 3</a:t>
            </a:r>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39</a:t>
            </a:fld>
            <a:endParaRPr lang="zh-TW" altLang="en-US"/>
          </a:p>
        </p:txBody>
      </p:sp>
    </p:spTree>
    <p:extLst>
      <p:ext uri="{BB962C8B-B14F-4D97-AF65-F5344CB8AC3E}">
        <p14:creationId xmlns:p14="http://schemas.microsoft.com/office/powerpoint/2010/main" val="4102159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假設</a:t>
            </a:r>
            <a:r>
              <a:rPr lang="en-US" altLang="zh-TW" sz="1200" i="1" dirty="0" err="1" smtClean="0"/>
              <a:t>Nf</a:t>
            </a:r>
            <a:r>
              <a:rPr lang="en-US" altLang="zh-TW" sz="1200" i="1" baseline="-25000" dirty="0" err="1" smtClean="0"/>
              <a:t>i</a:t>
            </a:r>
            <a:r>
              <a:rPr lang="zh-TW" altLang="en-US" sz="1200" i="0" baseline="0" dirty="0" smtClean="0"/>
              <a:t>有相同的平均</a:t>
            </a:r>
            <a:r>
              <a:rPr lang="en-US" altLang="zh-TW" sz="1200" i="0" baseline="0" dirty="0" smtClean="0"/>
              <a:t>idle</a:t>
            </a:r>
            <a:r>
              <a:rPr lang="zh-TW" altLang="en-US" sz="1200" i="0" baseline="0" dirty="0" smtClean="0"/>
              <a:t>時間 </a:t>
            </a:r>
            <a:r>
              <a:rPr lang="en-US" altLang="zh-TW" sz="1200" i="0" baseline="0" dirty="0" smtClean="0"/>
              <a:t>I</a:t>
            </a:r>
            <a:r>
              <a:rPr lang="zh-TW" altLang="en-US" sz="1200" i="0" baseline="0" dirty="0" smtClean="0"/>
              <a:t> 每個封包</a:t>
            </a:r>
            <a:r>
              <a:rPr lang="en-US" altLang="zh-TW" sz="1200" i="0" baseline="0" dirty="0" smtClean="0"/>
              <a:t>,</a:t>
            </a:r>
            <a:r>
              <a:rPr lang="en-US" altLang="zh-TW" sz="1200" i="1" dirty="0" smtClean="0"/>
              <a:t> </a:t>
            </a:r>
            <a:r>
              <a:rPr lang="en-US" altLang="zh-TW" sz="1200" i="1" dirty="0" err="1" smtClean="0"/>
              <a:t>O</a:t>
            </a:r>
            <a:r>
              <a:rPr lang="en-US" altLang="zh-TW" sz="1200" i="1" baseline="-25000" dirty="0" err="1" smtClean="0"/>
              <a:t>sin</a:t>
            </a:r>
            <a:r>
              <a:rPr lang="en-US" altLang="zh-TW" sz="1200" i="1" baseline="30000" dirty="0" err="1" smtClean="0"/>
              <a:t>Mon</a:t>
            </a:r>
            <a:r>
              <a:rPr lang="zh-TW" altLang="en-US" sz="1200" i="0" baseline="0" dirty="0" smtClean="0"/>
              <a:t>代表流量分配到不同</a:t>
            </a:r>
            <a:r>
              <a:rPr lang="en-US" altLang="zh-TW" sz="1200" i="0" baseline="0" dirty="0" smtClean="0"/>
              <a:t>NF</a:t>
            </a:r>
            <a:r>
              <a:rPr lang="zh-TW" altLang="en-US" sz="1200" i="0" baseline="0" dirty="0" smtClean="0"/>
              <a:t> </a:t>
            </a:r>
            <a:r>
              <a:rPr lang="en-US" altLang="zh-TW" sz="1200" i="0" baseline="0" dirty="0" smtClean="0"/>
              <a:t>instance</a:t>
            </a:r>
            <a:r>
              <a:rPr lang="zh-TW" altLang="en-US" sz="1200" i="0" baseline="0" dirty="0" smtClean="0"/>
              <a:t>和</a:t>
            </a:r>
            <a:r>
              <a:rPr lang="en-US" altLang="zh-TW" sz="1200" dirty="0" smtClean="0"/>
              <a:t>context switching</a:t>
            </a:r>
            <a:r>
              <a:rPr lang="zh-TW" altLang="en-US" sz="1200" dirty="0" smtClean="0"/>
              <a:t>所花的</a:t>
            </a:r>
            <a:r>
              <a:rPr lang="zh-TW" altLang="en-US" sz="1200" i="0" baseline="0" dirty="0" smtClean="0"/>
              <a:t>平均時間</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40</a:t>
            </a:fld>
            <a:endParaRPr lang="zh-TW" altLang="en-US"/>
          </a:p>
        </p:txBody>
      </p:sp>
    </p:spTree>
    <p:extLst>
      <p:ext uri="{BB962C8B-B14F-4D97-AF65-F5344CB8AC3E}">
        <p14:creationId xmlns:p14="http://schemas.microsoft.com/office/powerpoint/2010/main" val="3804193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平均</a:t>
            </a:r>
            <a:r>
              <a:rPr lang="en-US" altLang="zh-TW" dirty="0" smtClean="0"/>
              <a:t>service rate </a:t>
            </a:r>
            <a:r>
              <a:rPr lang="en-US" altLang="zh-TW" sz="1200" i="1" dirty="0" smtClean="0"/>
              <a:t>µ</a:t>
            </a:r>
            <a:r>
              <a:rPr lang="en-US" altLang="zh-TW" sz="1200" i="1" baseline="30000" dirty="0" err="1" smtClean="0"/>
              <a:t>Mon</a:t>
            </a:r>
            <a:r>
              <a:rPr lang="en-US" altLang="zh-TW" sz="1200" i="1" baseline="-25000" dirty="0" err="1" smtClean="0"/>
              <a:t>sin</a:t>
            </a:r>
            <a:r>
              <a:rPr lang="zh-TW" altLang="en-US" sz="1200" i="0" baseline="0" dirty="0" smtClean="0"/>
              <a:t>為平均</a:t>
            </a:r>
            <a:r>
              <a:rPr lang="en-US" altLang="zh-TW" sz="1200" i="0" baseline="0" dirty="0" smtClean="0"/>
              <a:t>service time</a:t>
            </a:r>
            <a:r>
              <a:rPr lang="zh-TW" altLang="en-US" sz="1200" i="0" baseline="0" dirty="0" smtClean="0"/>
              <a:t>的倒數</a:t>
            </a:r>
            <a:r>
              <a:rPr lang="en-US" altLang="zh-TW" sz="1200" i="0" baseline="0" dirty="0" smtClean="0"/>
              <a:t>,</a:t>
            </a:r>
            <a:r>
              <a:rPr lang="zh-TW" altLang="en-US" sz="1200" i="0" baseline="0" dirty="0" smtClean="0"/>
              <a:t>因此平均的</a:t>
            </a:r>
            <a:r>
              <a:rPr lang="en-US" altLang="zh-TW" sz="1200" i="0" baseline="0" dirty="0" smtClean="0"/>
              <a:t>service delay per packet</a:t>
            </a:r>
            <a:r>
              <a:rPr lang="zh-TW" altLang="en-US" sz="1200" i="0" baseline="0" dirty="0" smtClean="0"/>
              <a:t>可以表示成 </a:t>
            </a:r>
            <a:r>
              <a:rPr lang="en-US" altLang="zh-TW" sz="1200" i="0" baseline="0" dirty="0" err="1" smtClean="0"/>
              <a:t>eq</a:t>
            </a:r>
            <a:r>
              <a:rPr lang="en-US" altLang="zh-TW" sz="1200" i="0" baseline="0" dirty="0" smtClean="0"/>
              <a:t> 5</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41</a:t>
            </a:fld>
            <a:endParaRPr lang="zh-TW" altLang="en-US"/>
          </a:p>
        </p:txBody>
      </p:sp>
    </p:spTree>
    <p:extLst>
      <p:ext uri="{BB962C8B-B14F-4D97-AF65-F5344CB8AC3E}">
        <p14:creationId xmlns:p14="http://schemas.microsoft.com/office/powerpoint/2010/main" val="1652372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圖</a:t>
            </a:r>
            <a:r>
              <a:rPr lang="en-US" altLang="zh-TW" dirty="0" smtClean="0"/>
              <a:t>1C</a:t>
            </a:r>
            <a:r>
              <a:rPr lang="zh-TW" altLang="en-US" dirty="0" smtClean="0"/>
              <a:t>中</a:t>
            </a:r>
            <a:r>
              <a:rPr lang="en-US" altLang="zh-TW" dirty="0" smtClean="0"/>
              <a:t>,NF</a:t>
            </a:r>
            <a:r>
              <a:rPr lang="zh-TW" altLang="en-US" dirty="0" smtClean="0"/>
              <a:t>擴展成</a:t>
            </a:r>
            <a:r>
              <a:rPr lang="en-US" altLang="zh-TW" dirty="0" smtClean="0"/>
              <a:t>N</a:t>
            </a:r>
            <a:r>
              <a:rPr lang="zh-TW" altLang="en-US" dirty="0" smtClean="0"/>
              <a:t>個不同的</a:t>
            </a:r>
            <a:r>
              <a:rPr lang="en-US" altLang="zh-TW" dirty="0" smtClean="0"/>
              <a:t>NF</a:t>
            </a:r>
            <a:r>
              <a:rPr lang="zh-TW" altLang="en-US" dirty="0" smtClean="0"/>
              <a:t> </a:t>
            </a:r>
            <a:r>
              <a:rPr lang="en-US" altLang="zh-TW" dirty="0" smtClean="0"/>
              <a:t>instances,</a:t>
            </a:r>
            <a:r>
              <a:rPr lang="zh-TW" altLang="en-US" dirty="0" smtClean="0"/>
              <a:t>每個</a:t>
            </a:r>
            <a:r>
              <a:rPr lang="en-US" altLang="zh-TW" dirty="0" smtClean="0"/>
              <a:t>NF</a:t>
            </a:r>
            <a:r>
              <a:rPr lang="zh-TW" altLang="en-US" dirty="0" smtClean="0"/>
              <a:t>分配到一個專用的</a:t>
            </a:r>
            <a:r>
              <a:rPr lang="en-US" altLang="zh-TW" dirty="0" smtClean="0"/>
              <a:t>CPU(CPU1</a:t>
            </a:r>
            <a:r>
              <a:rPr lang="zh-TW" altLang="en-US" dirty="0" smtClean="0"/>
              <a:t> </a:t>
            </a:r>
            <a:r>
              <a:rPr lang="en-US" altLang="zh-TW" dirty="0" smtClean="0"/>
              <a:t>, CPU2, CPU3 …)</a:t>
            </a:r>
            <a:r>
              <a:rPr lang="zh-TW" altLang="en-US" dirty="0" smtClean="0"/>
              <a:t>上運行</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42</a:t>
            </a:fld>
            <a:endParaRPr lang="zh-TW" altLang="en-US"/>
          </a:p>
        </p:txBody>
      </p:sp>
    </p:spTree>
    <p:extLst>
      <p:ext uri="{BB962C8B-B14F-4D97-AF65-F5344CB8AC3E}">
        <p14:creationId xmlns:p14="http://schemas.microsoft.com/office/powerpoint/2010/main" val="971115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O</a:t>
            </a:r>
            <a:r>
              <a:rPr lang="zh-TW" altLang="en-US" dirty="0" smtClean="0"/>
              <a:t> </a:t>
            </a:r>
            <a:r>
              <a:rPr lang="en-US" altLang="zh-TW" dirty="0" err="1" smtClean="0"/>
              <a:t>ded</a:t>
            </a:r>
            <a:r>
              <a:rPr lang="en-US" altLang="zh-TW" dirty="0" smtClean="0"/>
              <a:t> mon : </a:t>
            </a:r>
            <a:r>
              <a:rPr lang="zh-TW" altLang="en-US" dirty="0" smtClean="0"/>
              <a:t>分配</a:t>
            </a:r>
            <a:r>
              <a:rPr lang="en-US" altLang="zh-TW" dirty="0" smtClean="0"/>
              <a:t>traffic</a:t>
            </a:r>
            <a:r>
              <a:rPr lang="zh-TW" altLang="en-US" dirty="0" smtClean="0"/>
              <a:t>到不同</a:t>
            </a:r>
            <a:r>
              <a:rPr lang="en-US" altLang="zh-TW" dirty="0" smtClean="0"/>
              <a:t>NF</a:t>
            </a:r>
            <a:r>
              <a:rPr lang="zh-TW" altLang="en-US" dirty="0" smtClean="0"/>
              <a:t>所花的時間</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43</a:t>
            </a:fld>
            <a:endParaRPr lang="zh-TW" altLang="en-US"/>
          </a:p>
        </p:txBody>
      </p:sp>
    </p:spTree>
    <p:extLst>
      <p:ext uri="{BB962C8B-B14F-4D97-AF65-F5344CB8AC3E}">
        <p14:creationId xmlns:p14="http://schemas.microsoft.com/office/powerpoint/2010/main" val="1132417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Average delay</a:t>
            </a:r>
            <a:r>
              <a:rPr lang="zh-TW" altLang="en-US" dirty="0" smtClean="0"/>
              <a:t>為</a:t>
            </a:r>
            <a:r>
              <a:rPr lang="en-US" altLang="zh-TW" dirty="0" smtClean="0"/>
              <a:t>D2</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44</a:t>
            </a:fld>
            <a:endParaRPr lang="zh-TW" altLang="en-US"/>
          </a:p>
        </p:txBody>
      </p:sp>
    </p:spTree>
    <p:extLst>
      <p:ext uri="{BB962C8B-B14F-4D97-AF65-F5344CB8AC3E}">
        <p14:creationId xmlns:p14="http://schemas.microsoft.com/office/powerpoint/2010/main" val="1618987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NF</a:t>
            </a:r>
            <a:r>
              <a:rPr lang="zh-TW" altLang="en-US" dirty="0" smtClean="0"/>
              <a:t>分解成</a:t>
            </a:r>
            <a:r>
              <a:rPr lang="en-US" altLang="zh-TW" dirty="0" smtClean="0"/>
              <a:t>N</a:t>
            </a:r>
            <a:r>
              <a:rPr lang="zh-TW" altLang="en-US" dirty="0" smtClean="0"/>
              <a:t>個</a:t>
            </a:r>
            <a:r>
              <a:rPr lang="en-US" altLang="zh-TW" dirty="0" err="1" smtClean="0"/>
              <a:t>microservices</a:t>
            </a:r>
            <a:r>
              <a:rPr lang="en-US" altLang="zh-TW" dirty="0" smtClean="0"/>
              <a:t>(</a:t>
            </a:r>
            <a:r>
              <a:rPr lang="en-US" altLang="zh-TW" sz="1200" i="1" dirty="0" smtClean="0"/>
              <a:t>µ</a:t>
            </a:r>
            <a:r>
              <a:rPr lang="en-US" altLang="zh-TW" dirty="0" smtClean="0"/>
              <a:t>s1 </a:t>
            </a:r>
            <a:r>
              <a:rPr lang="en-US" altLang="zh-TW" sz="1200" i="1" dirty="0" smtClean="0"/>
              <a:t>µ</a:t>
            </a:r>
            <a:r>
              <a:rPr lang="en-US" altLang="zh-TW" dirty="0" smtClean="0"/>
              <a:t>s2 </a:t>
            </a:r>
            <a:r>
              <a:rPr lang="en-US" altLang="zh-TW" sz="1200" i="1" dirty="0" smtClean="0"/>
              <a:t>µ</a:t>
            </a:r>
            <a:r>
              <a:rPr lang="en-US" altLang="zh-TW" dirty="0" smtClean="0"/>
              <a:t>s3…),</a:t>
            </a:r>
            <a:r>
              <a:rPr lang="zh-TW" altLang="en-US" dirty="0" smtClean="0"/>
              <a:t>而所有</a:t>
            </a:r>
            <a:r>
              <a:rPr lang="en-US" altLang="zh-TW" dirty="0" smtClean="0"/>
              <a:t>N</a:t>
            </a:r>
            <a:r>
              <a:rPr lang="zh-TW" altLang="en-US" dirty="0" smtClean="0"/>
              <a:t>個</a:t>
            </a:r>
            <a:r>
              <a:rPr lang="en-US" altLang="zh-TW" dirty="0" err="1" smtClean="0"/>
              <a:t>microservices</a:t>
            </a:r>
            <a:r>
              <a:rPr lang="zh-TW" altLang="en-US" dirty="0" smtClean="0"/>
              <a:t>都由某個</a:t>
            </a:r>
            <a:r>
              <a:rPr lang="en-US" altLang="zh-TW" dirty="0" smtClean="0"/>
              <a:t>CPU</a:t>
            </a:r>
            <a:r>
              <a:rPr lang="zh-TW" altLang="en-US" dirty="0" smtClean="0"/>
              <a:t>處理</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45</a:t>
            </a:fld>
            <a:endParaRPr lang="zh-TW" altLang="en-US"/>
          </a:p>
        </p:txBody>
      </p:sp>
    </p:spTree>
    <p:extLst>
      <p:ext uri="{BB962C8B-B14F-4D97-AF65-F5344CB8AC3E}">
        <p14:creationId xmlns:p14="http://schemas.microsoft.com/office/powerpoint/2010/main" val="15048059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假設平均</a:t>
            </a:r>
            <a:r>
              <a:rPr lang="en-US" altLang="zh-TW" dirty="0" smtClean="0"/>
              <a:t>service</a:t>
            </a:r>
            <a:r>
              <a:rPr lang="en-US" altLang="zh-TW" baseline="0" dirty="0" smtClean="0"/>
              <a:t> rate </a:t>
            </a:r>
            <a:r>
              <a:rPr lang="en-US" altLang="zh-TW" sz="1200" i="1" dirty="0" smtClean="0"/>
              <a:t>µ</a:t>
            </a:r>
            <a:r>
              <a:rPr lang="en-US" altLang="zh-TW" sz="1200" i="1" baseline="0" dirty="0" smtClean="0"/>
              <a:t> </a:t>
            </a:r>
            <a:r>
              <a:rPr lang="zh-TW" altLang="en-US" sz="1200" i="1" baseline="0" dirty="0" smtClean="0"/>
              <a:t>和</a:t>
            </a:r>
            <a:r>
              <a:rPr lang="en-US" altLang="zh-TW" sz="1200" i="1" baseline="0" dirty="0" smtClean="0"/>
              <a:t>T</a:t>
            </a:r>
            <a:r>
              <a:rPr lang="zh-TW" altLang="en-US" sz="1200" i="0" baseline="0" dirty="0" smtClean="0"/>
              <a:t>分別表示如上</a:t>
            </a:r>
            <a:r>
              <a:rPr lang="en-US" altLang="zh-TW" sz="1200" i="0" baseline="0" dirty="0" smtClean="0"/>
              <a:t/>
            </a:r>
            <a:br>
              <a:rPr lang="en-US" altLang="zh-TW" sz="1200" i="0" baseline="0" dirty="0" smtClean="0"/>
            </a:br>
            <a:r>
              <a:rPr lang="zh-TW" altLang="en-US" sz="1200" i="0" baseline="0" dirty="0" smtClean="0"/>
              <a:t>對於一個串聯的</a:t>
            </a:r>
            <a:r>
              <a:rPr lang="en-US" altLang="zh-TW" sz="1200" i="0" baseline="0" dirty="0" smtClean="0"/>
              <a:t>queuing network</a:t>
            </a:r>
            <a:r>
              <a:rPr lang="zh-TW" altLang="en-US" sz="1200" i="0" baseline="0" dirty="0" smtClean="0"/>
              <a:t>而言</a:t>
            </a:r>
            <a:r>
              <a:rPr lang="en-US" altLang="zh-TW" sz="1200" i="0" baseline="0" dirty="0" smtClean="0"/>
              <a:t>,average delay of a packet</a:t>
            </a:r>
            <a:r>
              <a:rPr lang="zh-TW" altLang="en-US" sz="1200" i="0" baseline="0" dirty="0" smtClean="0"/>
              <a:t>可表示成</a:t>
            </a:r>
            <a:r>
              <a:rPr lang="en-US" altLang="zh-TW" sz="1200" i="0" baseline="0" dirty="0" err="1" smtClean="0"/>
              <a:t>eq</a:t>
            </a:r>
            <a:r>
              <a:rPr lang="en-US" altLang="zh-TW" sz="1200" i="0" baseline="0" dirty="0" smtClean="0"/>
              <a:t> 7</a:t>
            </a:r>
            <a:endParaRPr lang="zh-TW" altLang="en-US" i="0"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46</a:t>
            </a:fld>
            <a:endParaRPr lang="zh-TW" altLang="en-US"/>
          </a:p>
        </p:txBody>
      </p:sp>
    </p:spTree>
    <p:extLst>
      <p:ext uri="{BB962C8B-B14F-4D97-AF65-F5344CB8AC3E}">
        <p14:creationId xmlns:p14="http://schemas.microsoft.com/office/powerpoint/2010/main" val="17103075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在沒有</a:t>
            </a:r>
            <a:r>
              <a:rPr lang="en-US" altLang="zh-TW" dirty="0" smtClean="0"/>
              <a:t>idle time</a:t>
            </a:r>
            <a:r>
              <a:rPr lang="zh-TW" altLang="en-US" dirty="0" smtClean="0"/>
              <a:t>和</a:t>
            </a:r>
            <a:r>
              <a:rPr lang="en-US" altLang="zh-TW" dirty="0" smtClean="0"/>
              <a:t>overhead</a:t>
            </a:r>
            <a:r>
              <a:rPr lang="zh-TW" altLang="en-US" dirty="0" smtClean="0"/>
              <a:t>的情況下</a:t>
            </a:r>
            <a:r>
              <a:rPr lang="en-US" altLang="zh-TW" dirty="0" smtClean="0"/>
              <a:t>,average</a:t>
            </a:r>
            <a:r>
              <a:rPr lang="en-US" altLang="zh-TW" baseline="0" dirty="0" smtClean="0"/>
              <a:t> delay if a packet (</a:t>
            </a:r>
            <a:r>
              <a:rPr lang="en-US" altLang="zh-TW" baseline="0" dirty="0" err="1" smtClean="0"/>
              <a:t>eq</a:t>
            </a:r>
            <a:r>
              <a:rPr lang="zh-TW" altLang="en-US" baseline="0" dirty="0" smtClean="0"/>
              <a:t> </a:t>
            </a:r>
            <a:r>
              <a:rPr lang="en-US" altLang="zh-TW" baseline="0" dirty="0" smtClean="0"/>
              <a:t>7)</a:t>
            </a:r>
            <a:r>
              <a:rPr lang="zh-TW" altLang="en-US" baseline="0" dirty="0" smtClean="0"/>
              <a:t>公式等於</a:t>
            </a:r>
            <a:r>
              <a:rPr lang="en-US" altLang="zh-TW" baseline="0" dirty="0" err="1" smtClean="0"/>
              <a:t>eq</a:t>
            </a:r>
            <a:r>
              <a:rPr lang="en-US" altLang="zh-TW" baseline="0" dirty="0" smtClean="0"/>
              <a:t> 1,</a:t>
            </a:r>
            <a:r>
              <a:rPr lang="zh-TW" altLang="en-US" baseline="0" dirty="0" smtClean="0"/>
              <a:t>透過計算後可以得到</a:t>
            </a:r>
            <a:r>
              <a:rPr lang="en-US" altLang="zh-TW" sz="1200" b="0" i="1" kern="1200" dirty="0" smtClean="0">
                <a:solidFill>
                  <a:schemeClr val="tx1"/>
                </a:solidFill>
                <a:effectLst/>
                <a:latin typeface="+mn-lt"/>
                <a:ea typeface="+mn-ea"/>
                <a:cs typeface="+mn-cs"/>
              </a:rPr>
              <a:t>µ</a:t>
            </a:r>
            <a:r>
              <a:rPr lang="zh-TW" altLang="en-US" sz="1200" b="0" i="1" kern="1200" dirty="0" smtClean="0">
                <a:solidFill>
                  <a:schemeClr val="tx1"/>
                </a:solidFill>
                <a:effectLst/>
                <a:latin typeface="+mn-lt"/>
                <a:ea typeface="+mn-ea"/>
                <a:cs typeface="+mn-cs"/>
              </a:rPr>
              <a:t> </a:t>
            </a:r>
            <a:r>
              <a:rPr lang="en-US" altLang="zh-TW" sz="1200" b="0" i="1" kern="1200" dirty="0" smtClean="0">
                <a:solidFill>
                  <a:schemeClr val="tx1"/>
                </a:solidFill>
                <a:effectLst/>
                <a:latin typeface="+mn-lt"/>
                <a:ea typeface="+mn-ea"/>
                <a:cs typeface="+mn-cs"/>
              </a:rPr>
              <a:t>micro </a:t>
            </a:r>
            <a:r>
              <a:rPr lang="en-US" altLang="zh-TW" sz="1200" b="0" i="1" kern="1200" dirty="0" smtClean="0">
                <a:solidFill>
                  <a:schemeClr val="tx1"/>
                </a:solidFill>
                <a:effectLst/>
                <a:latin typeface="+mn-lt"/>
                <a:ea typeface="+mn-ea"/>
                <a:cs typeface="+mn-cs"/>
              </a:rPr>
              <a:t>sing </a:t>
            </a:r>
            <a:r>
              <a:rPr lang="zh-TW" altLang="en-US" sz="1200" b="0" i="1" kern="1200" dirty="0" smtClean="0">
                <a:solidFill>
                  <a:schemeClr val="tx1"/>
                </a:solidFill>
                <a:effectLst/>
                <a:latin typeface="+mn-lt"/>
                <a:ea typeface="+mn-ea"/>
                <a:cs typeface="+mn-cs"/>
              </a:rPr>
              <a:t> </a:t>
            </a:r>
            <a:r>
              <a:rPr lang="en-US" altLang="zh-TW" sz="1200" b="0" i="1" kern="1200" dirty="0" smtClean="0">
                <a:solidFill>
                  <a:schemeClr val="tx1"/>
                </a:solidFill>
                <a:effectLst/>
                <a:latin typeface="+mn-lt"/>
                <a:ea typeface="+mn-ea"/>
                <a:cs typeface="+mn-cs"/>
              </a:rPr>
              <a:t>=</a:t>
            </a:r>
            <a:r>
              <a:rPr lang="zh-TW" altLang="en-US" sz="1200" b="0" i="1" kern="1200" dirty="0" smtClean="0">
                <a:solidFill>
                  <a:schemeClr val="tx1"/>
                </a:solidFill>
                <a:effectLst/>
                <a:latin typeface="+mn-lt"/>
                <a:ea typeface="+mn-ea"/>
                <a:cs typeface="+mn-cs"/>
              </a:rPr>
              <a:t> </a:t>
            </a:r>
            <a:r>
              <a:rPr lang="en-US" altLang="zh-TW" sz="1200" b="0" i="1" kern="1200" dirty="0" smtClean="0">
                <a:solidFill>
                  <a:schemeClr val="tx1"/>
                </a:solidFill>
                <a:effectLst/>
                <a:latin typeface="+mn-lt"/>
                <a:ea typeface="+mn-ea"/>
                <a:cs typeface="+mn-cs"/>
              </a:rPr>
              <a:t>nµ - </a:t>
            </a:r>
            <a:r>
              <a:rPr lang="en-US" altLang="zh-TW" sz="1200" b="0" i="0" kern="1200" dirty="0" smtClean="0">
                <a:solidFill>
                  <a:schemeClr val="tx1"/>
                </a:solidFill>
                <a:effectLst/>
                <a:latin typeface="+mn-lt"/>
                <a:ea typeface="+mn-ea"/>
                <a:cs typeface="+mn-cs"/>
              </a:rPr>
              <a:t>(</a:t>
            </a:r>
            <a:r>
              <a:rPr lang="en-US" altLang="zh-TW" sz="1200" b="0" i="1" kern="1200" dirty="0" smtClean="0">
                <a:solidFill>
                  <a:schemeClr val="tx1"/>
                </a:solidFill>
                <a:effectLst/>
                <a:latin typeface="+mn-lt"/>
                <a:ea typeface="+mn-ea"/>
                <a:cs typeface="+mn-cs"/>
              </a:rPr>
              <a:t>n - </a:t>
            </a:r>
            <a:r>
              <a:rPr lang="en-US" altLang="zh-TW" sz="1200" b="0" i="0" kern="1200" dirty="0" smtClean="0">
                <a:solidFill>
                  <a:schemeClr val="tx1"/>
                </a:solidFill>
                <a:effectLst/>
                <a:latin typeface="+mn-lt"/>
                <a:ea typeface="+mn-ea"/>
                <a:cs typeface="+mn-cs"/>
              </a:rPr>
              <a:t>1)</a:t>
            </a:r>
            <a:r>
              <a:rPr lang="el-GR" altLang="zh-TW" sz="1200" b="0" i="1" kern="1200" dirty="0" smtClean="0">
                <a:solidFill>
                  <a:schemeClr val="tx1"/>
                </a:solidFill>
                <a:effectLst/>
                <a:latin typeface="+mn-lt"/>
                <a:ea typeface="+mn-ea"/>
                <a:cs typeface="+mn-cs"/>
              </a:rPr>
              <a:t>λ</a:t>
            </a:r>
            <a:r>
              <a:rPr lang="el-GR" altLang="zh-TW" dirty="0" smtClean="0"/>
              <a:t> </a:t>
            </a:r>
            <a:br>
              <a:rPr lang="el-GR" altLang="zh-TW" dirty="0" smtClean="0"/>
            </a:br>
            <a:r>
              <a:rPr lang="en-US" altLang="zh-TW" dirty="0" smtClean="0"/>
              <a:t/>
            </a:r>
            <a:br>
              <a:rPr lang="en-US" altLang="zh-TW" dirty="0" smtClean="0"/>
            </a:b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47</a:t>
            </a:fld>
            <a:endParaRPr lang="zh-TW" altLang="en-US"/>
          </a:p>
        </p:txBody>
      </p:sp>
    </p:spTree>
    <p:extLst>
      <p:ext uri="{BB962C8B-B14F-4D97-AF65-F5344CB8AC3E}">
        <p14:creationId xmlns:p14="http://schemas.microsoft.com/office/powerpoint/2010/main" val="10185045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若考慮</a:t>
            </a:r>
            <a:r>
              <a:rPr lang="en-US" altLang="zh-TW" dirty="0" smtClean="0"/>
              <a:t>idle time </a:t>
            </a:r>
            <a:r>
              <a:rPr lang="zh-TW" altLang="en-US" dirty="0" smtClean="0"/>
              <a:t>和</a:t>
            </a:r>
            <a:r>
              <a:rPr lang="en-US" altLang="zh-TW" dirty="0" smtClean="0"/>
              <a:t>overhead</a:t>
            </a:r>
            <a:r>
              <a:rPr lang="zh-TW" altLang="en-US" dirty="0" smtClean="0"/>
              <a:t>的情況下</a:t>
            </a:r>
            <a:r>
              <a:rPr lang="en-US" altLang="zh-TW" dirty="0" smtClean="0"/>
              <a:t>,average service per </a:t>
            </a:r>
            <a:r>
              <a:rPr lang="en-US" altLang="zh-TW" dirty="0" err="1" smtClean="0"/>
              <a:t>paclet</a:t>
            </a:r>
            <a:r>
              <a:rPr lang="zh-TW" altLang="en-US" dirty="0" smtClean="0"/>
              <a:t>如</a:t>
            </a:r>
            <a:r>
              <a:rPr lang="en-US" altLang="zh-TW" dirty="0" err="1" smtClean="0"/>
              <a:t>eq</a:t>
            </a:r>
            <a:r>
              <a:rPr lang="en-US" altLang="zh-TW" dirty="0" smtClean="0"/>
              <a:t> 8</a:t>
            </a:r>
            <a:r>
              <a:rPr lang="zh-TW" altLang="en-US" dirty="0" smtClean="0"/>
              <a:t>表示</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48</a:t>
            </a:fld>
            <a:endParaRPr lang="zh-TW" altLang="en-US"/>
          </a:p>
        </p:txBody>
      </p:sp>
    </p:spTree>
    <p:extLst>
      <p:ext uri="{BB962C8B-B14F-4D97-AF65-F5344CB8AC3E}">
        <p14:creationId xmlns:p14="http://schemas.microsoft.com/office/powerpoint/2010/main" val="891283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實驗結果比較</a:t>
            </a:r>
            <a:r>
              <a:rPr lang="en-US" altLang="zh-TW" dirty="0" smtClean="0"/>
              <a:t>monolith and </a:t>
            </a:r>
            <a:r>
              <a:rPr lang="en-US" altLang="zh-TW" dirty="0" err="1" smtClean="0"/>
              <a:t>microservice</a:t>
            </a:r>
            <a:r>
              <a:rPr lang="zh-TW" altLang="en-US" dirty="0" smtClean="0"/>
              <a:t>兩種方法的效能</a:t>
            </a:r>
            <a:r>
              <a:rPr lang="en-US" altLang="zh-TW" dirty="0" smtClean="0"/>
              <a:t>,</a:t>
            </a:r>
            <a:r>
              <a:rPr lang="zh-TW" altLang="en-US" dirty="0" smtClean="0"/>
              <a:t>並且使用分析模型來驗證。</a:t>
            </a:r>
            <a:endParaRPr lang="en-US" altLang="zh-TW" dirty="0" smtClean="0"/>
          </a:p>
          <a:p>
            <a:r>
              <a:rPr lang="zh-TW" altLang="en-US" dirty="0" smtClean="0"/>
              <a:t>結果顯示作者的方法找到</a:t>
            </a:r>
            <a:r>
              <a:rPr lang="en-US" altLang="zh-TW" dirty="0" smtClean="0"/>
              <a:t>instances</a:t>
            </a:r>
            <a:r>
              <a:rPr lang="zh-TW" altLang="en-US" dirty="0" smtClean="0"/>
              <a:t>的數量來達到最大化效能是有用的</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8</a:t>
            </a:fld>
            <a:endParaRPr lang="zh-TW" altLang="en-US"/>
          </a:p>
        </p:txBody>
      </p:sp>
    </p:spTree>
    <p:extLst>
      <p:ext uri="{BB962C8B-B14F-4D97-AF65-F5344CB8AC3E}">
        <p14:creationId xmlns:p14="http://schemas.microsoft.com/office/powerpoint/2010/main" val="18501676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把</a:t>
            </a:r>
            <a:r>
              <a:rPr lang="en-US" altLang="zh-TW" dirty="0" smtClean="0"/>
              <a:t>T</a:t>
            </a:r>
            <a:r>
              <a:rPr lang="zh-TW" altLang="en-US" dirty="0" smtClean="0"/>
              <a:t>待入</a:t>
            </a:r>
            <a:r>
              <a:rPr lang="en-US" altLang="zh-TW" dirty="0" err="1" smtClean="0"/>
              <a:t>eq</a:t>
            </a:r>
            <a:r>
              <a:rPr lang="zh-TW" altLang="en-US" dirty="0" smtClean="0"/>
              <a:t> </a:t>
            </a:r>
            <a:r>
              <a:rPr lang="en-US" altLang="zh-TW" dirty="0" smtClean="0"/>
              <a:t>7</a:t>
            </a:r>
            <a:r>
              <a:rPr lang="zh-TW" altLang="en-US" dirty="0" smtClean="0"/>
              <a:t> 就可以得到</a:t>
            </a:r>
            <a:r>
              <a:rPr lang="en-US" altLang="zh-TW" dirty="0" smtClean="0"/>
              <a:t>average</a:t>
            </a:r>
            <a:r>
              <a:rPr lang="en-US" altLang="zh-TW" baseline="0" dirty="0" smtClean="0"/>
              <a:t> delay of a </a:t>
            </a:r>
            <a:r>
              <a:rPr lang="en-US" altLang="zh-TW" baseline="0" dirty="0" err="1" smtClean="0"/>
              <a:t>packeet</a:t>
            </a:r>
            <a:r>
              <a:rPr lang="zh-TW" altLang="en-US" baseline="0" dirty="0" smtClean="0"/>
              <a:t>如</a:t>
            </a:r>
            <a:r>
              <a:rPr lang="en-US" altLang="zh-TW" baseline="0" dirty="0" err="1" smtClean="0"/>
              <a:t>eq</a:t>
            </a:r>
            <a:r>
              <a:rPr lang="en-US" altLang="zh-TW" baseline="0" dirty="0" smtClean="0"/>
              <a:t> 9</a:t>
            </a:r>
            <a:r>
              <a:rPr lang="zh-TW" altLang="en-US" baseline="0" dirty="0" smtClean="0"/>
              <a:t>表示</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49</a:t>
            </a:fld>
            <a:endParaRPr lang="zh-TW" altLang="en-US"/>
          </a:p>
        </p:txBody>
      </p:sp>
    </p:spTree>
    <p:extLst>
      <p:ext uri="{BB962C8B-B14F-4D97-AF65-F5344CB8AC3E}">
        <p14:creationId xmlns:p14="http://schemas.microsoft.com/office/powerpoint/2010/main" val="7384008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圖</a:t>
            </a:r>
            <a:r>
              <a:rPr lang="en-US" altLang="zh-TW" dirty="0" smtClean="0"/>
              <a:t>1E</a:t>
            </a:r>
            <a:r>
              <a:rPr lang="zh-TW" altLang="en-US" dirty="0" smtClean="0"/>
              <a:t>中</a:t>
            </a:r>
            <a:r>
              <a:rPr lang="en-US" altLang="zh-TW" dirty="0" smtClean="0"/>
              <a:t>,</a:t>
            </a:r>
            <a:r>
              <a:rPr lang="zh-TW" altLang="en-US" dirty="0" smtClean="0"/>
              <a:t>一個</a:t>
            </a:r>
            <a:r>
              <a:rPr lang="en-US" altLang="zh-TW" dirty="0" smtClean="0"/>
              <a:t>NF</a:t>
            </a:r>
            <a:r>
              <a:rPr lang="zh-TW" altLang="en-US" dirty="0" smtClean="0"/>
              <a:t>分解成</a:t>
            </a:r>
            <a:r>
              <a:rPr lang="en-US" altLang="zh-TW" dirty="0" smtClean="0"/>
              <a:t>N</a:t>
            </a:r>
            <a:r>
              <a:rPr lang="zh-TW" altLang="en-US" dirty="0" smtClean="0"/>
              <a:t>個</a:t>
            </a:r>
            <a:r>
              <a:rPr lang="en-US" altLang="zh-TW" dirty="0" err="1" smtClean="0"/>
              <a:t>microservices</a:t>
            </a:r>
            <a:r>
              <a:rPr lang="en-US" altLang="zh-TW" dirty="0" smtClean="0"/>
              <a:t>(</a:t>
            </a:r>
            <a:r>
              <a:rPr lang="en-US" altLang="zh-TW" sz="1200" i="1" dirty="0" smtClean="0"/>
              <a:t>µs1 µs2</a:t>
            </a:r>
            <a:r>
              <a:rPr lang="en-US" altLang="zh-TW" dirty="0" smtClean="0"/>
              <a:t>),</a:t>
            </a:r>
            <a:r>
              <a:rPr lang="zh-TW" altLang="en-US" dirty="0" smtClean="0"/>
              <a:t>每個</a:t>
            </a:r>
            <a:r>
              <a:rPr lang="en-US" altLang="zh-TW" dirty="0" err="1" smtClean="0"/>
              <a:t>microservice</a:t>
            </a:r>
            <a:r>
              <a:rPr lang="zh-TW" altLang="en-US" dirty="0" smtClean="0"/>
              <a:t>分配到特定的</a:t>
            </a:r>
            <a:r>
              <a:rPr lang="en-US" altLang="zh-TW" dirty="0" smtClean="0"/>
              <a:t>CPU(CPU1</a:t>
            </a:r>
            <a:r>
              <a:rPr lang="zh-TW" altLang="en-US" dirty="0" smtClean="0"/>
              <a:t> </a:t>
            </a:r>
            <a:r>
              <a:rPr lang="en-US" altLang="zh-TW" dirty="0" smtClean="0"/>
              <a:t>CPU2</a:t>
            </a:r>
            <a:r>
              <a:rPr lang="zh-TW" altLang="en-US" dirty="0" smtClean="0"/>
              <a:t> </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50</a:t>
            </a:fld>
            <a:endParaRPr lang="zh-TW" altLang="en-US"/>
          </a:p>
        </p:txBody>
      </p:sp>
    </p:spTree>
    <p:extLst>
      <p:ext uri="{BB962C8B-B14F-4D97-AF65-F5344CB8AC3E}">
        <p14:creationId xmlns:p14="http://schemas.microsoft.com/office/powerpoint/2010/main" val="5484890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每個</a:t>
            </a:r>
            <a:r>
              <a:rPr lang="en-US" altLang="zh-TW" dirty="0" err="1" smtClean="0"/>
              <a:t>microservice</a:t>
            </a:r>
            <a:r>
              <a:rPr lang="zh-TW" altLang="en-US" dirty="0" smtClean="0"/>
              <a:t>的</a:t>
            </a:r>
            <a:r>
              <a:rPr lang="en-US" altLang="zh-TW" dirty="0" smtClean="0"/>
              <a:t>Average service time t </a:t>
            </a:r>
            <a:r>
              <a:rPr lang="zh-TW" altLang="en-US" dirty="0" smtClean="0"/>
              <a:t>應該除以</a:t>
            </a:r>
            <a:r>
              <a:rPr lang="en-US" altLang="zh-TW" dirty="0" smtClean="0"/>
              <a:t>N</a:t>
            </a:r>
          </a:p>
          <a:p>
            <a:r>
              <a:rPr lang="zh-TW" altLang="en-US" dirty="0" smtClean="0"/>
              <a:t>需要考慮額外的</a:t>
            </a:r>
            <a:r>
              <a:rPr lang="en-US" altLang="zh-TW" dirty="0" smtClean="0"/>
              <a:t>overhead</a:t>
            </a:r>
          </a:p>
          <a:p>
            <a:r>
              <a:rPr lang="en-US" altLang="zh-TW" dirty="0" smtClean="0"/>
              <a:t>Average delay</a:t>
            </a:r>
            <a:r>
              <a:rPr lang="zh-TW" altLang="en-US" dirty="0" smtClean="0"/>
              <a:t>如</a:t>
            </a:r>
            <a:r>
              <a:rPr lang="en-US" altLang="zh-TW" dirty="0" err="1" smtClean="0"/>
              <a:t>eq</a:t>
            </a:r>
            <a:r>
              <a:rPr lang="en-US" altLang="zh-TW" dirty="0" smtClean="0"/>
              <a:t> 10</a:t>
            </a:r>
            <a:r>
              <a:rPr lang="zh-TW" altLang="en-US" dirty="0" smtClean="0"/>
              <a:t>所示</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51</a:t>
            </a:fld>
            <a:endParaRPr lang="zh-TW" altLang="en-US"/>
          </a:p>
        </p:txBody>
      </p:sp>
    </p:spTree>
    <p:extLst>
      <p:ext uri="{BB962C8B-B14F-4D97-AF65-F5344CB8AC3E}">
        <p14:creationId xmlns:p14="http://schemas.microsoft.com/office/powerpoint/2010/main" val="343938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介紹四種</a:t>
            </a:r>
            <a:r>
              <a:rPr lang="en-US" altLang="zh-TW" dirty="0" smtClean="0"/>
              <a:t>NF</a:t>
            </a:r>
            <a:r>
              <a:rPr lang="zh-TW" altLang="en-US" dirty="0" smtClean="0"/>
              <a:t>佈署方式</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52</a:t>
            </a:fld>
            <a:endParaRPr lang="zh-TW" altLang="en-US"/>
          </a:p>
        </p:txBody>
      </p:sp>
    </p:spTree>
    <p:extLst>
      <p:ext uri="{BB962C8B-B14F-4D97-AF65-F5344CB8AC3E}">
        <p14:creationId xmlns:p14="http://schemas.microsoft.com/office/powerpoint/2010/main" val="16610469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在這小節中</a:t>
            </a:r>
            <a:r>
              <a:rPr lang="en-US" altLang="zh-TW" dirty="0" smtClean="0"/>
              <a:t>,</a:t>
            </a:r>
            <a:r>
              <a:rPr lang="zh-TW" altLang="en-US" dirty="0" smtClean="0"/>
              <a:t>作者計算上述</a:t>
            </a:r>
            <a:r>
              <a:rPr lang="en-US" altLang="zh-TW" dirty="0" smtClean="0"/>
              <a:t>4</a:t>
            </a:r>
            <a:r>
              <a:rPr lang="zh-TW" altLang="en-US" dirty="0" smtClean="0"/>
              <a:t>種情況的</a:t>
            </a:r>
            <a:r>
              <a:rPr lang="en-US" altLang="zh-TW" dirty="0" smtClean="0"/>
              <a:t>N</a:t>
            </a:r>
            <a:r>
              <a:rPr lang="zh-TW" altLang="en-US" dirty="0" smtClean="0"/>
              <a:t>值</a:t>
            </a:r>
            <a:r>
              <a:rPr lang="en-US" altLang="zh-TW" dirty="0" smtClean="0"/>
              <a:t>,</a:t>
            </a:r>
            <a:r>
              <a:rPr lang="zh-TW" altLang="en-US" dirty="0" smtClean="0"/>
              <a:t>以求得最大化的效能</a:t>
            </a:r>
            <a:r>
              <a:rPr lang="en-US" altLang="zh-TW" dirty="0" smtClean="0"/>
              <a:t>(</a:t>
            </a:r>
            <a:r>
              <a:rPr lang="zh-TW" altLang="en-US" dirty="0" smtClean="0"/>
              <a:t>延遲</a:t>
            </a:r>
            <a:r>
              <a:rPr lang="en-US" altLang="zh-TW" dirty="0" smtClean="0"/>
              <a:t>)</a:t>
            </a:r>
          </a:p>
          <a:p>
            <a:r>
              <a:rPr lang="zh-TW" altLang="en-US" dirty="0" smtClean="0"/>
              <a:t>在</a:t>
            </a:r>
            <a:r>
              <a:rPr lang="en-US" altLang="zh-TW" dirty="0" smtClean="0"/>
              <a:t>single</a:t>
            </a:r>
            <a:r>
              <a:rPr lang="en-US" altLang="zh-TW" baseline="0" dirty="0" smtClean="0"/>
              <a:t> </a:t>
            </a:r>
            <a:r>
              <a:rPr lang="en-US" altLang="zh-TW" baseline="0" dirty="0" err="1" smtClean="0"/>
              <a:t>cpu</a:t>
            </a:r>
            <a:r>
              <a:rPr lang="zh-TW" altLang="en-US" baseline="0" dirty="0" smtClean="0"/>
              <a:t>情況中</a:t>
            </a:r>
            <a:r>
              <a:rPr lang="en-US" altLang="zh-TW" baseline="0" dirty="0" smtClean="0"/>
              <a:t>,</a:t>
            </a:r>
            <a:r>
              <a:rPr lang="zh-TW" altLang="en-US" baseline="0" dirty="0" smtClean="0"/>
              <a:t>可以在不增加資源數量的情況下提升效能</a:t>
            </a:r>
            <a:r>
              <a:rPr lang="en-US" altLang="zh-TW" baseline="0" dirty="0" smtClean="0"/>
              <a:t>(</a:t>
            </a:r>
            <a:r>
              <a:rPr lang="zh-TW" altLang="en-US" baseline="0" dirty="0" smtClean="0"/>
              <a:t>因為</a:t>
            </a:r>
            <a:r>
              <a:rPr lang="en-US" altLang="zh-TW" baseline="0" dirty="0" smtClean="0"/>
              <a:t>idle time)</a:t>
            </a:r>
          </a:p>
          <a:p>
            <a:r>
              <a:rPr lang="zh-TW" altLang="en-US" baseline="0" dirty="0" smtClean="0"/>
              <a:t>為了達到最大化的效能</a:t>
            </a:r>
            <a:r>
              <a:rPr lang="en-US" altLang="zh-TW" baseline="0" dirty="0" smtClean="0"/>
              <a:t>,</a:t>
            </a:r>
            <a:r>
              <a:rPr lang="zh-TW" altLang="en-US" baseline="0" dirty="0" smtClean="0"/>
              <a:t>公式</a:t>
            </a:r>
            <a:r>
              <a:rPr lang="en-US" altLang="zh-TW" baseline="0" dirty="0" smtClean="0"/>
              <a:t>5</a:t>
            </a:r>
            <a:r>
              <a:rPr lang="zh-TW" altLang="en-US" baseline="0" dirty="0" smtClean="0"/>
              <a:t>和公式</a:t>
            </a:r>
            <a:r>
              <a:rPr lang="en-US" altLang="zh-TW" baseline="0" dirty="0" smtClean="0"/>
              <a:t>9</a:t>
            </a:r>
            <a:r>
              <a:rPr lang="zh-TW" altLang="en-US" baseline="0" dirty="0" smtClean="0"/>
              <a:t>的平均延遲可以求到最小值</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53</a:t>
            </a:fld>
            <a:endParaRPr lang="zh-TW" altLang="en-US"/>
          </a:p>
        </p:txBody>
      </p:sp>
    </p:spTree>
    <p:extLst>
      <p:ext uri="{BB962C8B-B14F-4D97-AF65-F5344CB8AC3E}">
        <p14:creationId xmlns:p14="http://schemas.microsoft.com/office/powerpoint/2010/main" val="36997919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對於</a:t>
            </a:r>
            <a:r>
              <a:rPr lang="en-US" altLang="zh-TW" sz="1200" dirty="0" smtClean="0"/>
              <a:t>dedicated CPU</a:t>
            </a:r>
            <a:r>
              <a:rPr lang="zh-TW" altLang="en-US" sz="1200" dirty="0" smtClean="0"/>
              <a:t>情況來說</a:t>
            </a:r>
            <a:r>
              <a:rPr lang="en-US" altLang="zh-TW" sz="1200" dirty="0" smtClean="0"/>
              <a:t>,</a:t>
            </a:r>
            <a:r>
              <a:rPr lang="zh-TW" altLang="en-US" sz="1200" dirty="0" smtClean="0"/>
              <a:t>需要投入額外的資源來增加更多的效能</a:t>
            </a:r>
            <a:endParaRPr lang="en-US" altLang="zh-TW" sz="1200" dirty="0" smtClean="0"/>
          </a:p>
          <a:p>
            <a:r>
              <a:rPr lang="zh-TW" altLang="en-US" sz="1200" dirty="0" smtClean="0"/>
              <a:t>在這個情況中</a:t>
            </a:r>
            <a:r>
              <a:rPr lang="en-US" altLang="zh-TW" sz="1200" dirty="0" smtClean="0"/>
              <a:t>,</a:t>
            </a:r>
            <a:r>
              <a:rPr lang="zh-TW" altLang="en-US" sz="1200" dirty="0" smtClean="0"/>
              <a:t>需要選一個最小的資源數量已達到所需的效能</a:t>
            </a:r>
            <a:r>
              <a:rPr lang="en-US" altLang="zh-TW" sz="1200" dirty="0" smtClean="0"/>
              <a:t>,</a:t>
            </a:r>
            <a:r>
              <a:rPr lang="zh-TW" altLang="en-US" sz="1200" dirty="0" smtClean="0"/>
              <a:t>意即不需要求最大的效能</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54</a:t>
            </a:fld>
            <a:endParaRPr lang="zh-TW" altLang="en-US"/>
          </a:p>
        </p:txBody>
      </p:sp>
    </p:spTree>
    <p:extLst>
      <p:ext uri="{BB962C8B-B14F-4D97-AF65-F5344CB8AC3E}">
        <p14:creationId xmlns:p14="http://schemas.microsoft.com/office/powerpoint/2010/main" val="14267419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這篇論文中</a:t>
            </a:r>
            <a:r>
              <a:rPr lang="en-US" altLang="zh-TW" dirty="0" smtClean="0"/>
              <a:t>,</a:t>
            </a:r>
            <a:r>
              <a:rPr lang="zh-TW" altLang="en-US" dirty="0" smtClean="0"/>
              <a:t>作者以圖表展示求到的最小化或所需的平均延遲</a:t>
            </a:r>
            <a:endParaRPr lang="en-US" altLang="zh-TW" dirty="0" smtClean="0"/>
          </a:p>
          <a:p>
            <a:r>
              <a:rPr lang="zh-TW" altLang="en-US" dirty="0" smtClean="0"/>
              <a:t>在公式</a:t>
            </a:r>
            <a:r>
              <a:rPr lang="en-US" altLang="zh-TW" dirty="0" smtClean="0"/>
              <a:t>5</a:t>
            </a:r>
            <a:r>
              <a:rPr lang="zh-TW" altLang="en-US" dirty="0" smtClean="0"/>
              <a:t> </a:t>
            </a:r>
            <a:r>
              <a:rPr lang="en-US" altLang="zh-TW" dirty="0" smtClean="0"/>
              <a:t>6</a:t>
            </a:r>
            <a:r>
              <a:rPr lang="zh-TW" altLang="en-US" dirty="0" smtClean="0"/>
              <a:t> </a:t>
            </a:r>
            <a:r>
              <a:rPr lang="en-US" altLang="zh-TW" dirty="0" smtClean="0"/>
              <a:t>9</a:t>
            </a:r>
            <a:r>
              <a:rPr lang="zh-TW" altLang="en-US" dirty="0" smtClean="0"/>
              <a:t> </a:t>
            </a:r>
            <a:r>
              <a:rPr lang="en-US" altLang="zh-TW" dirty="0" smtClean="0"/>
              <a:t>10</a:t>
            </a:r>
            <a:r>
              <a:rPr lang="zh-TW" altLang="en-US" dirty="0" smtClean="0"/>
              <a:t>中</a:t>
            </a:r>
            <a:r>
              <a:rPr lang="en-US" altLang="zh-TW" dirty="0" smtClean="0"/>
              <a:t>,</a:t>
            </a:r>
            <a:r>
              <a:rPr lang="zh-TW" altLang="en-US" dirty="0" smtClean="0"/>
              <a:t>除了</a:t>
            </a:r>
            <a:r>
              <a:rPr lang="en-US" altLang="zh-TW" dirty="0" smtClean="0"/>
              <a:t>n</a:t>
            </a:r>
            <a:r>
              <a:rPr lang="zh-TW" altLang="en-US" dirty="0" smtClean="0"/>
              <a:t>和</a:t>
            </a:r>
            <a:r>
              <a:rPr lang="en-US" altLang="zh-TW" dirty="0" smtClean="0"/>
              <a:t>delay (D1~D4)</a:t>
            </a:r>
          </a:p>
          <a:p>
            <a:r>
              <a:rPr lang="zh-TW" altLang="en-US" dirty="0" smtClean="0"/>
              <a:t>圖表的</a:t>
            </a:r>
            <a:r>
              <a:rPr lang="en-US" altLang="zh-TW" dirty="0" smtClean="0"/>
              <a:t>Y</a:t>
            </a:r>
            <a:r>
              <a:rPr lang="zh-TW" altLang="en-US" dirty="0" smtClean="0"/>
              <a:t>軸表示平均延遲</a:t>
            </a:r>
            <a:endParaRPr lang="en-US" altLang="zh-TW" dirty="0" smtClean="0"/>
          </a:p>
          <a:p>
            <a:r>
              <a:rPr lang="zh-TW" altLang="en-US" dirty="0" smtClean="0"/>
              <a:t>圖表的</a:t>
            </a:r>
            <a:r>
              <a:rPr lang="en-US" altLang="zh-TW" dirty="0" smtClean="0"/>
              <a:t>X</a:t>
            </a:r>
            <a:r>
              <a:rPr lang="zh-TW" altLang="en-US" dirty="0" smtClean="0"/>
              <a:t>軸表示</a:t>
            </a:r>
            <a:r>
              <a:rPr lang="en-US" altLang="zh-TW" sz="1200" dirty="0" smtClean="0"/>
              <a:t>monoliths or</a:t>
            </a:r>
            <a:r>
              <a:rPr lang="zh-TW" altLang="en-US" sz="1200" dirty="0" smtClean="0"/>
              <a:t> </a:t>
            </a:r>
            <a:r>
              <a:rPr lang="en-US" altLang="zh-TW" sz="1200" dirty="0" err="1" smtClean="0"/>
              <a:t>microservices</a:t>
            </a:r>
            <a:r>
              <a:rPr lang="en-US" altLang="zh-TW" sz="1200" dirty="0" smtClean="0"/>
              <a:t> </a:t>
            </a:r>
            <a:r>
              <a:rPr lang="zh-TW" altLang="en-US" sz="1200" dirty="0" smtClean="0"/>
              <a:t>的</a:t>
            </a:r>
            <a:r>
              <a:rPr lang="en-US" altLang="zh-TW" sz="1200" dirty="0" smtClean="0"/>
              <a:t>instances</a:t>
            </a:r>
            <a:r>
              <a:rPr lang="zh-TW" altLang="en-US" sz="1200" dirty="0" smtClean="0"/>
              <a:t> 數量</a:t>
            </a:r>
            <a:endParaRPr lang="en-US" altLang="zh-TW" sz="1200" dirty="0" smtClean="0"/>
          </a:p>
          <a:p>
            <a:r>
              <a:rPr lang="zh-TW" altLang="en-US" sz="1200" dirty="0" smtClean="0"/>
              <a:t>圖表選出的</a:t>
            </a:r>
            <a:r>
              <a:rPr lang="en-US" altLang="zh-TW" sz="1200" dirty="0" smtClean="0"/>
              <a:t>X</a:t>
            </a:r>
            <a:r>
              <a:rPr lang="zh-TW" altLang="en-US" sz="1200" dirty="0" smtClean="0"/>
              <a:t>值代表最少或所需的平均延遲的值</a:t>
            </a:r>
            <a:r>
              <a:rPr lang="en-US" altLang="zh-TW" sz="1200" dirty="0" smtClean="0"/>
              <a:t>,</a:t>
            </a:r>
            <a:r>
              <a:rPr lang="zh-TW" altLang="en-US" sz="1200" dirty="0" smtClean="0"/>
              <a:t>也代表在</a:t>
            </a:r>
            <a:r>
              <a:rPr lang="en-US" altLang="zh-TW" sz="1200" dirty="0" smtClean="0"/>
              <a:t>instances</a:t>
            </a:r>
            <a:r>
              <a:rPr lang="zh-TW" altLang="en-US" sz="1200" dirty="0" smtClean="0"/>
              <a:t>數量為</a:t>
            </a:r>
            <a:r>
              <a:rPr lang="en-US" altLang="zh-TW" sz="1200" dirty="0" smtClean="0"/>
              <a:t>N</a:t>
            </a:r>
            <a:r>
              <a:rPr lang="zh-TW" altLang="en-US" sz="1200" dirty="0" smtClean="0"/>
              <a:t>時</a:t>
            </a:r>
            <a:r>
              <a:rPr lang="en-US" altLang="zh-TW" sz="1200" dirty="0" smtClean="0"/>
              <a:t>,NF</a:t>
            </a:r>
            <a:r>
              <a:rPr lang="zh-TW" altLang="en-US" sz="1200" dirty="0" smtClean="0"/>
              <a:t>應該</a:t>
            </a:r>
            <a:r>
              <a:rPr lang="en-US" altLang="zh-TW" sz="1200" dirty="0" smtClean="0"/>
              <a:t>scale</a:t>
            </a:r>
            <a:r>
              <a:rPr lang="zh-TW" altLang="en-US" sz="1200" dirty="0" smtClean="0"/>
              <a:t>或是</a:t>
            </a:r>
            <a:r>
              <a:rPr lang="en-US" altLang="zh-TW" sz="1200" dirty="0" smtClean="0"/>
              <a:t>decomposed</a:t>
            </a:r>
            <a:r>
              <a:rPr lang="zh-TW" altLang="en-US" sz="1200" dirty="0" smtClean="0"/>
              <a:t>以達到最小或所需的效能</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55</a:t>
            </a:fld>
            <a:endParaRPr lang="zh-TW" altLang="en-US"/>
          </a:p>
        </p:txBody>
      </p:sp>
    </p:spTree>
    <p:extLst>
      <p:ext uri="{BB962C8B-B14F-4D97-AF65-F5344CB8AC3E}">
        <p14:creationId xmlns:p14="http://schemas.microsoft.com/office/powerpoint/2010/main" val="15002845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介紹四種</a:t>
            </a:r>
            <a:r>
              <a:rPr lang="en-US" altLang="zh-TW" dirty="0" smtClean="0"/>
              <a:t>NF</a:t>
            </a:r>
            <a:r>
              <a:rPr lang="zh-TW" altLang="en-US" dirty="0" smtClean="0"/>
              <a:t>佈署方式</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56</a:t>
            </a:fld>
            <a:endParaRPr lang="zh-TW" altLang="en-US"/>
          </a:p>
        </p:txBody>
      </p:sp>
    </p:spTree>
    <p:extLst>
      <p:ext uri="{BB962C8B-B14F-4D97-AF65-F5344CB8AC3E}">
        <p14:creationId xmlns:p14="http://schemas.microsoft.com/office/powerpoint/2010/main" val="36626286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NFV</a:t>
            </a:r>
            <a:r>
              <a:rPr lang="zh-TW" altLang="en-US" dirty="0" smtClean="0"/>
              <a:t>架構</a:t>
            </a:r>
            <a:r>
              <a:rPr lang="zh-TW" altLang="en-US" dirty="0" smtClean="0"/>
              <a:t>中用</a:t>
            </a:r>
            <a:r>
              <a:rPr lang="en-US" altLang="zh-TW" dirty="0" err="1" smtClean="0"/>
              <a:t>microservice</a:t>
            </a:r>
            <a:r>
              <a:rPr lang="zh-TW" altLang="en-US" dirty="0" smtClean="0"/>
              <a:t>方式佈署</a:t>
            </a:r>
            <a:r>
              <a:rPr lang="en-US" altLang="zh-TW" dirty="0" smtClean="0"/>
              <a:t>VNF,</a:t>
            </a:r>
            <a:r>
              <a:rPr lang="zh-TW" altLang="en-US" dirty="0" smtClean="0"/>
              <a:t>可以分成</a:t>
            </a:r>
            <a:r>
              <a:rPr lang="en-US" altLang="zh-TW" dirty="0" smtClean="0"/>
              <a:t>function</a:t>
            </a:r>
            <a:r>
              <a:rPr lang="zh-TW" altLang="en-US" dirty="0" smtClean="0"/>
              <a:t> </a:t>
            </a:r>
            <a:r>
              <a:rPr lang="en-US" altLang="zh-TW" dirty="0" smtClean="0"/>
              <a:t>based</a:t>
            </a:r>
            <a:r>
              <a:rPr lang="zh-TW" altLang="en-US" dirty="0" smtClean="0"/>
              <a:t> 或是</a:t>
            </a:r>
            <a:r>
              <a:rPr lang="en-US" altLang="zh-TW" dirty="0" smtClean="0"/>
              <a:t>rule based</a:t>
            </a:r>
            <a:r>
              <a:rPr lang="zh-TW" altLang="en-US" dirty="0" smtClean="0"/>
              <a:t>兩類</a:t>
            </a:r>
            <a:endParaRPr lang="en-US" altLang="zh-TW" dirty="0" smtClean="0"/>
          </a:p>
          <a:p>
            <a:r>
              <a:rPr lang="zh-TW" altLang="en-US" dirty="0" smtClean="0"/>
              <a:t>這樣一來可以分解功能較多且複雜的</a:t>
            </a:r>
            <a:r>
              <a:rPr lang="en-US" altLang="zh-TW" dirty="0" smtClean="0"/>
              <a:t>VNF(</a:t>
            </a:r>
            <a:r>
              <a:rPr lang="zh-TW" altLang="en-US" dirty="0" smtClean="0"/>
              <a:t>像是</a:t>
            </a:r>
            <a:r>
              <a:rPr lang="en-US" altLang="zh-TW" dirty="0" smtClean="0"/>
              <a:t>virtual EPC</a:t>
            </a:r>
            <a:r>
              <a:rPr lang="zh-TW" altLang="en-US" dirty="0" smtClean="0"/>
              <a:t>或是</a:t>
            </a:r>
            <a:r>
              <a:rPr lang="en-US" altLang="zh-TW" dirty="0" smtClean="0"/>
              <a:t>IMS)</a:t>
            </a:r>
            <a:r>
              <a:rPr lang="zh-TW" altLang="en-US" dirty="0" smtClean="0"/>
              <a:t>依</a:t>
            </a:r>
            <a:r>
              <a:rPr lang="en-US" altLang="zh-TW" dirty="0" smtClean="0"/>
              <a:t>function based</a:t>
            </a:r>
            <a:r>
              <a:rPr lang="zh-TW" altLang="en-US" dirty="0" smtClean="0"/>
              <a:t>方式</a:t>
            </a:r>
            <a:endParaRPr lang="en-US" altLang="zh-TW" dirty="0" smtClean="0"/>
          </a:p>
          <a:p>
            <a:r>
              <a:rPr lang="zh-TW" altLang="en-US" dirty="0" smtClean="0"/>
              <a:t>但是如果一個</a:t>
            </a:r>
            <a:r>
              <a:rPr lang="en-US" altLang="zh-TW" dirty="0" smtClean="0"/>
              <a:t>VNF(</a:t>
            </a:r>
            <a:r>
              <a:rPr lang="zh-TW" altLang="en-US" dirty="0" smtClean="0"/>
              <a:t>像是</a:t>
            </a:r>
            <a:r>
              <a:rPr lang="en-US" altLang="zh-TW" dirty="0" smtClean="0"/>
              <a:t>forwarder)</a:t>
            </a:r>
            <a:r>
              <a:rPr lang="zh-TW" altLang="en-US" dirty="0" smtClean="0"/>
              <a:t>的功能較少</a:t>
            </a:r>
            <a:r>
              <a:rPr lang="en-US" altLang="zh-TW" dirty="0" smtClean="0"/>
              <a:t>,</a:t>
            </a:r>
            <a:r>
              <a:rPr lang="zh-TW" altLang="en-US" dirty="0" smtClean="0"/>
              <a:t>依</a:t>
            </a:r>
            <a:r>
              <a:rPr lang="en-US" altLang="zh-TW" dirty="0" smtClean="0"/>
              <a:t>rule based</a:t>
            </a:r>
            <a:r>
              <a:rPr lang="zh-TW" altLang="en-US" dirty="0" smtClean="0"/>
              <a:t>分解</a:t>
            </a:r>
            <a:r>
              <a:rPr lang="en-US" altLang="zh-TW" dirty="0" smtClean="0"/>
              <a:t>VNF</a:t>
            </a:r>
            <a:r>
              <a:rPr lang="zh-TW" altLang="en-US" dirty="0" smtClean="0"/>
              <a:t>比較容易</a:t>
            </a:r>
            <a:endParaRPr lang="en-US" altLang="zh-TW" dirty="0" smtClean="0"/>
          </a:p>
          <a:p>
            <a:r>
              <a:rPr lang="zh-TW" altLang="en-US" dirty="0" smtClean="0"/>
              <a:t>多種</a:t>
            </a:r>
            <a:r>
              <a:rPr lang="en-US" altLang="zh-TW" dirty="0" smtClean="0"/>
              <a:t>VNF</a:t>
            </a:r>
            <a:r>
              <a:rPr lang="zh-TW" altLang="en-US" dirty="0" smtClean="0"/>
              <a:t>屬於</a:t>
            </a:r>
            <a:r>
              <a:rPr lang="en-US" altLang="zh-TW" dirty="0" smtClean="0"/>
              <a:t>rule based ,</a:t>
            </a:r>
            <a:r>
              <a:rPr lang="zh-TW" altLang="en-US" dirty="0" smtClean="0"/>
              <a:t>例如</a:t>
            </a:r>
            <a:r>
              <a:rPr lang="en-US" altLang="zh-TW" dirty="0" err="1" smtClean="0"/>
              <a:t>forwarder,router</a:t>
            </a:r>
            <a:r>
              <a:rPr lang="zh-TW" altLang="en-US" dirty="0" smtClean="0"/>
              <a:t>或</a:t>
            </a:r>
            <a:r>
              <a:rPr lang="en-US" altLang="zh-TW" dirty="0" smtClean="0"/>
              <a:t>IDS</a:t>
            </a:r>
          </a:p>
          <a:p>
            <a:r>
              <a:rPr lang="zh-TW" altLang="en-US" dirty="0" smtClean="0"/>
              <a:t>基於</a:t>
            </a:r>
            <a:r>
              <a:rPr lang="en-US" altLang="zh-TW" dirty="0" smtClean="0"/>
              <a:t>rule based</a:t>
            </a:r>
            <a:r>
              <a:rPr lang="zh-TW" altLang="en-US" dirty="0" smtClean="0"/>
              <a:t>創立的</a:t>
            </a:r>
            <a:r>
              <a:rPr lang="en-US" altLang="zh-TW" dirty="0" err="1" smtClean="0"/>
              <a:t>microservices</a:t>
            </a:r>
            <a:r>
              <a:rPr lang="zh-TW" altLang="en-US" dirty="0" smtClean="0"/>
              <a:t>是最簡單且完美的方法</a:t>
            </a:r>
            <a:r>
              <a:rPr lang="en-US" altLang="zh-TW" dirty="0" smtClean="0"/>
              <a:t>,</a:t>
            </a:r>
            <a:r>
              <a:rPr lang="zh-TW" altLang="en-US" dirty="0" smtClean="0"/>
              <a:t>利用</a:t>
            </a:r>
            <a:r>
              <a:rPr lang="en-US" altLang="zh-TW" dirty="0" smtClean="0"/>
              <a:t>black</a:t>
            </a:r>
            <a:r>
              <a:rPr lang="en-US" altLang="zh-TW" baseline="0" dirty="0" smtClean="0"/>
              <a:t> box</a:t>
            </a:r>
            <a:r>
              <a:rPr lang="zh-TW" altLang="en-US" baseline="0" dirty="0" smtClean="0"/>
              <a:t>方法去分解</a:t>
            </a:r>
            <a:r>
              <a:rPr lang="en-US" altLang="zh-TW" baseline="0" dirty="0" smtClean="0"/>
              <a:t>NF</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57</a:t>
            </a:fld>
            <a:endParaRPr lang="zh-TW" altLang="en-US"/>
          </a:p>
        </p:txBody>
      </p:sp>
    </p:spTree>
    <p:extLst>
      <p:ext uri="{BB962C8B-B14F-4D97-AF65-F5344CB8AC3E}">
        <p14:creationId xmlns:p14="http://schemas.microsoft.com/office/powerpoint/2010/main" val="3849447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本篇論文用</a:t>
            </a:r>
            <a:r>
              <a:rPr lang="en-US" altLang="zh-TW" dirty="0" smtClean="0"/>
              <a:t>rule</a:t>
            </a:r>
            <a:r>
              <a:rPr lang="en-US" altLang="zh-TW" baseline="0" dirty="0" smtClean="0"/>
              <a:t> based</a:t>
            </a:r>
            <a:r>
              <a:rPr lang="zh-TW" altLang="en-US" baseline="0" dirty="0" smtClean="0"/>
              <a:t>分解</a:t>
            </a:r>
            <a:r>
              <a:rPr lang="en-US" altLang="zh-TW" baseline="0" dirty="0" smtClean="0"/>
              <a:t>NF</a:t>
            </a:r>
          </a:p>
          <a:p>
            <a:r>
              <a:rPr lang="zh-TW" altLang="en-US" dirty="0" smtClean="0"/>
              <a:t>以一種開源入侵檢測系統 </a:t>
            </a:r>
            <a:r>
              <a:rPr lang="en-US" altLang="zh-TW" dirty="0" smtClean="0"/>
              <a:t>SNORT</a:t>
            </a:r>
            <a:r>
              <a:rPr lang="zh-TW" altLang="en-US" dirty="0" smtClean="0"/>
              <a:t>作為</a:t>
            </a:r>
            <a:r>
              <a:rPr lang="en-US" altLang="zh-TW" dirty="0" smtClean="0"/>
              <a:t>NF,</a:t>
            </a:r>
            <a:r>
              <a:rPr lang="zh-TW" altLang="en-US" dirty="0" smtClean="0"/>
              <a:t>佈署成四種方式來實驗</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58</a:t>
            </a:fld>
            <a:endParaRPr lang="zh-TW" altLang="en-US"/>
          </a:p>
        </p:txBody>
      </p:sp>
    </p:spTree>
    <p:extLst>
      <p:ext uri="{BB962C8B-B14F-4D97-AF65-F5344CB8AC3E}">
        <p14:creationId xmlns:p14="http://schemas.microsoft.com/office/powerpoint/2010/main" val="980682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reference</a:t>
            </a:r>
            <a:r>
              <a:rPr lang="en-US" altLang="zh-TW" sz="1200" dirty="0" smtClean="0"/>
              <a:t>[1]</a:t>
            </a:r>
            <a:r>
              <a:rPr lang="zh-TW" altLang="en-US" dirty="0" smtClean="0"/>
              <a:t>中提到</a:t>
            </a:r>
            <a:r>
              <a:rPr lang="en-US" altLang="zh-TW" dirty="0" smtClean="0"/>
              <a:t>,</a:t>
            </a:r>
            <a:r>
              <a:rPr lang="zh-TW" altLang="en-US" dirty="0" smtClean="0"/>
              <a:t>以</a:t>
            </a:r>
            <a:r>
              <a:rPr lang="en-US" altLang="zh-TW" sz="1200" dirty="0" smtClean="0"/>
              <a:t>monolithic and </a:t>
            </a:r>
            <a:r>
              <a:rPr lang="en-US" altLang="zh-TW" sz="1200" dirty="0" err="1" smtClean="0"/>
              <a:t>microservice</a:t>
            </a:r>
            <a:r>
              <a:rPr lang="en-US" altLang="zh-TW" sz="1200" dirty="0" smtClean="0"/>
              <a:t> </a:t>
            </a:r>
            <a:r>
              <a:rPr lang="zh-TW" altLang="en-US" sz="1200" dirty="0" smtClean="0"/>
              <a:t>佈署應用程式是非常成功的在雲端計算領域中</a:t>
            </a:r>
            <a:endParaRPr lang="en-US" altLang="zh-TW"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sz="1200" dirty="0" smtClean="0"/>
              <a:t>以</a:t>
            </a:r>
            <a:r>
              <a:rPr lang="en-US" altLang="zh-TW" sz="1200" dirty="0" smtClean="0"/>
              <a:t>monolithic</a:t>
            </a:r>
            <a:r>
              <a:rPr lang="zh-TW" altLang="en-US" sz="1200" dirty="0" smtClean="0"/>
              <a:t>方法為例</a:t>
            </a:r>
            <a:r>
              <a:rPr lang="en-US" altLang="zh-TW" sz="1200" dirty="0" smtClean="0"/>
              <a:t>,</a:t>
            </a:r>
            <a:r>
              <a:rPr lang="zh-TW" altLang="en-US" sz="1200" dirty="0" smtClean="0"/>
              <a:t>應用程式佈署方式是以單一軟體</a:t>
            </a:r>
            <a:r>
              <a:rPr lang="en-US" altLang="zh-TW" sz="1200" dirty="0" smtClean="0"/>
              <a:t>package</a:t>
            </a:r>
            <a:r>
              <a:rPr lang="zh-TW" altLang="en-US" sz="1200" dirty="0" smtClean="0"/>
              <a:t>形式來提供數以百計的</a:t>
            </a:r>
            <a:r>
              <a:rPr lang="en-US" altLang="zh-TW" sz="1200" dirty="0" smtClean="0"/>
              <a:t>services</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10</a:t>
            </a:fld>
            <a:endParaRPr lang="zh-TW" altLang="en-US"/>
          </a:p>
        </p:txBody>
      </p:sp>
    </p:spTree>
    <p:extLst>
      <p:ext uri="{BB962C8B-B14F-4D97-AF65-F5344CB8AC3E}">
        <p14:creationId xmlns:p14="http://schemas.microsoft.com/office/powerpoint/2010/main" val="31420365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Snort</a:t>
            </a:r>
            <a:r>
              <a:rPr lang="zh-TW" altLang="en-US" sz="1200" b="0" i="0" kern="1200" dirty="0" smtClean="0">
                <a:solidFill>
                  <a:schemeClr val="tx1"/>
                </a:solidFill>
                <a:effectLst/>
                <a:latin typeface="+mn-lt"/>
                <a:ea typeface="+mn-ea"/>
                <a:cs typeface="+mn-cs"/>
              </a:rPr>
              <a:t>是一套開放原始碼的網路入侵預防軟體與網路入侵檢測軟體。</a:t>
            </a:r>
            <a:r>
              <a:rPr lang="en-US" altLang="zh-TW" sz="1200" b="0" i="0" kern="1200" dirty="0" smtClean="0">
                <a:solidFill>
                  <a:schemeClr val="tx1"/>
                </a:solidFill>
                <a:effectLst/>
                <a:latin typeface="+mn-lt"/>
                <a:ea typeface="+mn-ea"/>
                <a:cs typeface="+mn-cs"/>
              </a:rPr>
              <a:t>Snort</a:t>
            </a:r>
            <a:r>
              <a:rPr lang="zh-TW" altLang="en-US" sz="1200" b="0" i="0" kern="1200" dirty="0" smtClean="0">
                <a:solidFill>
                  <a:schemeClr val="tx1"/>
                </a:solidFill>
                <a:effectLst/>
                <a:latin typeface="+mn-lt"/>
                <a:ea typeface="+mn-ea"/>
                <a:cs typeface="+mn-cs"/>
              </a:rPr>
              <a:t>使用了以偵測簽章與通訊協定的偵測方法</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一個</a:t>
            </a:r>
            <a:r>
              <a:rPr lang="en-US" altLang="zh-TW" sz="1200" b="0" i="0" kern="1200" dirty="0" smtClean="0">
                <a:solidFill>
                  <a:schemeClr val="tx1"/>
                </a:solidFill>
                <a:effectLst/>
                <a:latin typeface="+mn-lt"/>
                <a:ea typeface="+mn-ea"/>
                <a:cs typeface="+mn-cs"/>
              </a:rPr>
              <a:t>SNORT</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NF</a:t>
            </a:r>
            <a:r>
              <a:rPr lang="zh-TW" altLang="en-US" sz="1200" b="0" i="0" kern="1200" dirty="0" smtClean="0">
                <a:solidFill>
                  <a:schemeClr val="tx1"/>
                </a:solidFill>
                <a:effectLst/>
                <a:latin typeface="+mn-lt"/>
                <a:ea typeface="+mn-ea"/>
                <a:cs typeface="+mn-cs"/>
              </a:rPr>
              <a:t>中還有</a:t>
            </a:r>
            <a:r>
              <a:rPr lang="en-US" altLang="zh-TW" sz="1200" b="0" i="0" kern="1200" dirty="0" smtClean="0">
                <a:solidFill>
                  <a:schemeClr val="tx1"/>
                </a:solidFill>
                <a:effectLst/>
                <a:latin typeface="+mn-lt"/>
                <a:ea typeface="+mn-ea"/>
                <a:cs typeface="+mn-cs"/>
              </a:rPr>
              <a:t>200</a:t>
            </a:r>
            <a:r>
              <a:rPr lang="zh-TW" altLang="en-US" sz="1200" b="0" i="0" kern="1200" dirty="0" smtClean="0">
                <a:solidFill>
                  <a:schemeClr val="tx1"/>
                </a:solidFill>
                <a:effectLst/>
                <a:latin typeface="+mn-lt"/>
                <a:ea typeface="+mn-ea"/>
                <a:cs typeface="+mn-cs"/>
              </a:rPr>
              <a:t>種</a:t>
            </a:r>
            <a:r>
              <a:rPr lang="en-US" altLang="zh-TW" sz="1200" b="0" i="0" kern="1200" dirty="0" smtClean="0">
                <a:solidFill>
                  <a:schemeClr val="tx1"/>
                </a:solidFill>
                <a:effectLst/>
                <a:latin typeface="+mn-lt"/>
                <a:ea typeface="+mn-ea"/>
                <a:cs typeface="+mn-cs"/>
              </a:rPr>
              <a:t>rules,</a:t>
            </a:r>
            <a:r>
              <a:rPr lang="zh-TW" altLang="en-US" sz="1200" b="0" i="0" kern="1200" dirty="0" smtClean="0">
                <a:solidFill>
                  <a:schemeClr val="tx1"/>
                </a:solidFill>
                <a:effectLst/>
                <a:latin typeface="+mn-lt"/>
                <a:ea typeface="+mn-ea"/>
                <a:cs typeface="+mn-cs"/>
              </a:rPr>
              <a:t>佈署在一個</a:t>
            </a:r>
            <a:r>
              <a:rPr lang="en-US" altLang="zh-TW" sz="1200" b="0" i="0" kern="1200" dirty="0" err="1" smtClean="0">
                <a:solidFill>
                  <a:schemeClr val="tx1"/>
                </a:solidFill>
                <a:effectLst/>
                <a:latin typeface="+mn-lt"/>
                <a:ea typeface="+mn-ea"/>
                <a:cs typeface="+mn-cs"/>
              </a:rPr>
              <a:t>docker</a:t>
            </a:r>
            <a:r>
              <a:rPr lang="en-US" altLang="zh-TW" sz="1200" b="0" i="0" kern="1200" dirty="0" smtClean="0">
                <a:solidFill>
                  <a:schemeClr val="tx1"/>
                </a:solidFill>
                <a:effectLst/>
                <a:latin typeface="+mn-lt"/>
                <a:ea typeface="+mn-ea"/>
                <a:cs typeface="+mn-cs"/>
              </a:rPr>
              <a:t> </a:t>
            </a:r>
            <a:r>
              <a:rPr lang="zh-TW" altLang="en-US" sz="1200" b="0" i="0" kern="1200" dirty="0" smtClean="0">
                <a:solidFill>
                  <a:schemeClr val="tx1"/>
                </a:solidFill>
                <a:effectLst/>
                <a:latin typeface="+mn-lt"/>
                <a:ea typeface="+mn-ea"/>
                <a:cs typeface="+mn-cs"/>
              </a:rPr>
              <a:t>容器中</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封包傳遞方式以</a:t>
            </a:r>
            <a:r>
              <a:rPr lang="en-US" altLang="zh-TW" sz="1200" dirty="0" smtClean="0"/>
              <a:t>Poisson distribution</a:t>
            </a:r>
            <a:r>
              <a:rPr lang="zh-TW" altLang="en-US" sz="1200" dirty="0" smtClean="0"/>
              <a:t>分布</a:t>
            </a:r>
            <a:endParaRPr lang="en-US" altLang="zh-TW" sz="1200" dirty="0" smtClean="0"/>
          </a:p>
          <a:p>
            <a:r>
              <a:rPr lang="zh-TW" altLang="en-US" sz="1200" dirty="0" smtClean="0"/>
              <a:t>每個封包大小為</a:t>
            </a:r>
            <a:r>
              <a:rPr lang="en-US" altLang="zh-TW" sz="1200" dirty="0" smtClean="0"/>
              <a:t>1000bytes,</a:t>
            </a:r>
            <a:r>
              <a:rPr lang="zh-TW" altLang="en-US" sz="1200" dirty="0" smtClean="0"/>
              <a:t>與</a:t>
            </a:r>
            <a:r>
              <a:rPr lang="en-US" altLang="zh-TW" sz="1200" dirty="0" smtClean="0"/>
              <a:t>SNORT</a:t>
            </a:r>
            <a:r>
              <a:rPr lang="zh-TW" altLang="en-US" sz="1200" dirty="0" smtClean="0"/>
              <a:t>中的規則相對應</a:t>
            </a:r>
            <a:r>
              <a:rPr lang="en-US" altLang="zh-TW" sz="1200" dirty="0" smtClean="0"/>
              <a:t>,</a:t>
            </a:r>
            <a:r>
              <a:rPr lang="zh-TW" altLang="en-US" sz="1200" dirty="0" smtClean="0"/>
              <a:t>若有惡意的行為</a:t>
            </a:r>
            <a:r>
              <a:rPr lang="en-US" altLang="zh-TW" sz="1200" dirty="0" smtClean="0"/>
              <a:t>,</a:t>
            </a:r>
            <a:r>
              <a:rPr lang="zh-TW" altLang="en-US" sz="1200" dirty="0" smtClean="0"/>
              <a:t>就會寫在警告檔案裡</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59</a:t>
            </a:fld>
            <a:endParaRPr lang="zh-TW" altLang="en-US"/>
          </a:p>
        </p:txBody>
      </p:sp>
    </p:spTree>
    <p:extLst>
      <p:ext uri="{BB962C8B-B14F-4D97-AF65-F5344CB8AC3E}">
        <p14:creationId xmlns:p14="http://schemas.microsoft.com/office/powerpoint/2010/main" val="24687723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若有發現多個惡意活動</a:t>
            </a:r>
            <a:r>
              <a:rPr lang="en-US" altLang="zh-TW" dirty="0" smtClean="0"/>
              <a:t>(</a:t>
            </a:r>
            <a:r>
              <a:rPr lang="zh-TW" altLang="en-US" dirty="0" smtClean="0"/>
              <a:t>根據</a:t>
            </a:r>
            <a:r>
              <a:rPr lang="en-US" altLang="zh-TW" dirty="0" smtClean="0"/>
              <a:t>rules),SNORT</a:t>
            </a:r>
            <a:r>
              <a:rPr lang="zh-TW" altLang="en-US" dirty="0" smtClean="0"/>
              <a:t>會在檔案中寫入某個封包的多個警告</a:t>
            </a:r>
            <a:r>
              <a:rPr lang="en-US" altLang="zh-TW" dirty="0" smtClean="0"/>
              <a:t>,</a:t>
            </a:r>
            <a:r>
              <a:rPr lang="zh-TW" altLang="en-US" dirty="0" smtClean="0"/>
              <a:t>需要花較長的</a:t>
            </a:r>
            <a:r>
              <a:rPr lang="en-US" altLang="zh-TW" dirty="0" smtClean="0"/>
              <a:t>IO</a:t>
            </a:r>
            <a:r>
              <a:rPr lang="zh-TW" altLang="en-US" dirty="0" smtClean="0"/>
              <a:t>時間</a:t>
            </a:r>
            <a:r>
              <a:rPr lang="en-US" altLang="zh-TW" dirty="0" smtClean="0"/>
              <a:t>,</a:t>
            </a:r>
            <a:r>
              <a:rPr lang="zh-TW" altLang="en-US" dirty="0" smtClean="0"/>
              <a:t>增加了</a:t>
            </a:r>
            <a:r>
              <a:rPr lang="en-US" altLang="zh-TW" dirty="0" smtClean="0"/>
              <a:t>SNORT</a:t>
            </a:r>
            <a:r>
              <a:rPr lang="zh-TW" altLang="en-US" dirty="0" smtClean="0"/>
              <a:t> </a:t>
            </a:r>
            <a:r>
              <a:rPr lang="en-US" altLang="zh-TW" dirty="0" smtClean="0"/>
              <a:t>NF</a:t>
            </a:r>
            <a:r>
              <a:rPr lang="zh-TW" altLang="en-US" dirty="0" smtClean="0"/>
              <a:t>的</a:t>
            </a:r>
            <a:r>
              <a:rPr lang="en-US" altLang="zh-TW" dirty="0" smtClean="0"/>
              <a:t>idle</a:t>
            </a:r>
            <a:r>
              <a:rPr lang="en-US" altLang="zh-TW" baseline="0" dirty="0" smtClean="0"/>
              <a:t> time</a:t>
            </a:r>
          </a:p>
          <a:p>
            <a:r>
              <a:rPr lang="zh-TW" altLang="en-US" baseline="0" dirty="0" smtClean="0"/>
              <a:t>作者製造出不同的惡意活動的封包</a:t>
            </a:r>
            <a:r>
              <a:rPr lang="en-US" altLang="zh-TW" baseline="0" dirty="0" smtClean="0"/>
              <a:t>,</a:t>
            </a:r>
            <a:r>
              <a:rPr lang="zh-TW" altLang="en-US" baseline="0" dirty="0" smtClean="0"/>
              <a:t>以</a:t>
            </a:r>
            <a:r>
              <a:rPr lang="en-US" altLang="zh-TW" baseline="0" dirty="0" smtClean="0"/>
              <a:t>200</a:t>
            </a:r>
            <a:r>
              <a:rPr lang="zh-TW" altLang="en-US" baseline="0" dirty="0" smtClean="0"/>
              <a:t>個</a:t>
            </a:r>
            <a:r>
              <a:rPr lang="en-US" altLang="zh-TW" baseline="0" dirty="0" smtClean="0"/>
              <a:t>rules</a:t>
            </a:r>
            <a:r>
              <a:rPr lang="zh-TW" altLang="en-US" baseline="0" dirty="0" smtClean="0"/>
              <a:t>間隔求得</a:t>
            </a:r>
            <a:r>
              <a:rPr lang="en-US" altLang="zh-TW" baseline="0" dirty="0" smtClean="0"/>
              <a:t>SNORT NF</a:t>
            </a:r>
            <a:r>
              <a:rPr lang="zh-TW" altLang="en-US" baseline="0" dirty="0" smtClean="0"/>
              <a:t>的</a:t>
            </a:r>
            <a:r>
              <a:rPr lang="en-US" altLang="zh-TW" baseline="0" dirty="0" smtClean="0"/>
              <a:t>idle time</a:t>
            </a:r>
          </a:p>
          <a:p>
            <a:r>
              <a:rPr lang="zh-TW" altLang="en-US" baseline="0" dirty="0" smtClean="0"/>
              <a:t>作者跑了</a:t>
            </a:r>
            <a:r>
              <a:rPr lang="en-US" altLang="zh-TW" baseline="0" dirty="0" smtClean="0"/>
              <a:t>50</a:t>
            </a:r>
            <a:r>
              <a:rPr lang="zh-TW" altLang="en-US" baseline="0" dirty="0" smtClean="0"/>
              <a:t>個不同的實驗</a:t>
            </a:r>
            <a:r>
              <a:rPr lang="en-US" altLang="zh-TW" baseline="0" dirty="0" smtClean="0"/>
              <a:t>(</a:t>
            </a:r>
            <a:r>
              <a:rPr lang="zh-TW" altLang="en-US" baseline="0" dirty="0" smtClean="0"/>
              <a:t>每個都有不同的流量特性</a:t>
            </a:r>
            <a:r>
              <a:rPr lang="en-US" altLang="zh-TW" baseline="0" dirty="0" smtClean="0"/>
              <a:t>),</a:t>
            </a:r>
            <a:r>
              <a:rPr lang="zh-TW" altLang="en-US" baseline="0" dirty="0" smtClean="0"/>
              <a:t>求出平均</a:t>
            </a:r>
            <a:r>
              <a:rPr lang="en-US" altLang="zh-TW" baseline="0" dirty="0" smtClean="0"/>
              <a:t>idle</a:t>
            </a:r>
            <a:r>
              <a:rPr lang="zh-TW" altLang="en-US" baseline="0" dirty="0" smtClean="0"/>
              <a:t> </a:t>
            </a:r>
            <a:r>
              <a:rPr lang="en-US" altLang="zh-TW" baseline="0" dirty="0" smtClean="0"/>
              <a:t>time,</a:t>
            </a:r>
            <a:r>
              <a:rPr lang="zh-TW" altLang="en-US" baseline="0" dirty="0" smtClean="0"/>
              <a:t>為</a:t>
            </a:r>
            <a:r>
              <a:rPr lang="en-US" altLang="zh-TW" baseline="0" dirty="0" smtClean="0"/>
              <a:t>0.248ms</a:t>
            </a:r>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60</a:t>
            </a:fld>
            <a:endParaRPr lang="zh-TW" altLang="en-US"/>
          </a:p>
        </p:txBody>
      </p:sp>
    </p:spTree>
    <p:extLst>
      <p:ext uri="{BB962C8B-B14F-4D97-AF65-F5344CB8AC3E}">
        <p14:creationId xmlns:p14="http://schemas.microsoft.com/office/powerpoint/2010/main" val="31429714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每個</a:t>
            </a:r>
            <a:r>
              <a:rPr lang="en-US" altLang="zh-TW" dirty="0" smtClean="0"/>
              <a:t>SNORT</a:t>
            </a:r>
            <a:r>
              <a:rPr lang="zh-TW" altLang="en-US" dirty="0" smtClean="0"/>
              <a:t> </a:t>
            </a:r>
            <a:r>
              <a:rPr lang="en-US" altLang="zh-TW" dirty="0" smtClean="0"/>
              <a:t>NF</a:t>
            </a:r>
            <a:r>
              <a:rPr lang="zh-TW" altLang="en-US" dirty="0" smtClean="0"/>
              <a:t>的</a:t>
            </a:r>
            <a:r>
              <a:rPr lang="en-US" altLang="zh-TW" dirty="0" smtClean="0"/>
              <a:t>instances</a:t>
            </a:r>
            <a:r>
              <a:rPr lang="zh-TW" altLang="en-US" dirty="0" smtClean="0"/>
              <a:t>都分配有</a:t>
            </a:r>
            <a:r>
              <a:rPr lang="en-US" altLang="zh-TW" dirty="0" smtClean="0"/>
              <a:t>load</a:t>
            </a:r>
            <a:r>
              <a:rPr lang="en-US" altLang="zh-TW" baseline="0" dirty="0" smtClean="0"/>
              <a:t> </a:t>
            </a:r>
            <a:r>
              <a:rPr lang="en-US" altLang="zh-TW" baseline="0" dirty="0" err="1" smtClean="0"/>
              <a:t>blancer</a:t>
            </a:r>
            <a:r>
              <a:rPr lang="zh-TW" altLang="en-US" baseline="0" dirty="0" smtClean="0"/>
              <a:t>平均的分配流量給每個</a:t>
            </a:r>
            <a:r>
              <a:rPr lang="en-US" altLang="zh-TW" baseline="0" dirty="0" smtClean="0"/>
              <a:t>NF</a:t>
            </a:r>
          </a:p>
          <a:p>
            <a:r>
              <a:rPr lang="zh-TW" altLang="en-US" baseline="0" dirty="0" smtClean="0"/>
              <a:t>每個</a:t>
            </a:r>
            <a:r>
              <a:rPr lang="en-US" altLang="zh-TW" baseline="0" dirty="0" smtClean="0"/>
              <a:t>instance</a:t>
            </a:r>
            <a:r>
              <a:rPr lang="zh-TW" altLang="en-US" baseline="0" dirty="0" smtClean="0"/>
              <a:t>和</a:t>
            </a:r>
            <a:r>
              <a:rPr lang="en-US" altLang="zh-TW" baseline="0" dirty="0" smtClean="0"/>
              <a:t>load balancer</a:t>
            </a:r>
            <a:r>
              <a:rPr lang="zh-TW" altLang="en-US" baseline="0" dirty="0" smtClean="0"/>
              <a:t>都運行在</a:t>
            </a:r>
            <a:r>
              <a:rPr lang="en-US" altLang="zh-TW" baseline="0" dirty="0" err="1" smtClean="0"/>
              <a:t>docker</a:t>
            </a:r>
            <a:r>
              <a:rPr lang="zh-TW" altLang="en-US" baseline="0" dirty="0" smtClean="0"/>
              <a:t>容器上</a:t>
            </a:r>
            <a:endParaRPr lang="en-US" altLang="zh-TW" baseline="0" dirty="0" smtClean="0"/>
          </a:p>
          <a:p>
            <a:r>
              <a:rPr lang="zh-TW" altLang="en-US" baseline="0" dirty="0" smtClean="0"/>
              <a:t>在</a:t>
            </a:r>
            <a:r>
              <a:rPr lang="en-US" altLang="zh-TW" sz="1200" dirty="0" smtClean="0"/>
              <a:t>single CPU </a:t>
            </a:r>
            <a:r>
              <a:rPr lang="en-US" altLang="zh-TW" sz="1200" i="1" dirty="0" smtClean="0"/>
              <a:t>n </a:t>
            </a:r>
            <a:r>
              <a:rPr lang="en-US" altLang="zh-TW" sz="1200" dirty="0" smtClean="0"/>
              <a:t>monolith </a:t>
            </a:r>
            <a:r>
              <a:rPr lang="en-US" altLang="zh-TW" sz="1200" dirty="0" err="1" smtClean="0"/>
              <a:t>case,instances</a:t>
            </a:r>
            <a:r>
              <a:rPr lang="zh-TW" altLang="en-US" sz="1200" dirty="0" smtClean="0"/>
              <a:t>和</a:t>
            </a:r>
            <a:r>
              <a:rPr lang="en-US" altLang="zh-TW" sz="1200" dirty="0" smtClean="0"/>
              <a:t>load balancer</a:t>
            </a:r>
            <a:r>
              <a:rPr lang="zh-TW" altLang="en-US" sz="1200" dirty="0" smtClean="0"/>
              <a:t>都跑在單一個</a:t>
            </a:r>
            <a:r>
              <a:rPr lang="en-US" altLang="zh-TW" sz="1200" dirty="0" smtClean="0"/>
              <a:t>CPU</a:t>
            </a:r>
          </a:p>
          <a:p>
            <a:r>
              <a:rPr lang="zh-TW" altLang="en-US" sz="1200" dirty="0" smtClean="0"/>
              <a:t>在</a:t>
            </a:r>
            <a:r>
              <a:rPr lang="en-US" altLang="zh-TW" sz="1200" dirty="0" smtClean="0"/>
              <a:t>dedicated CPU </a:t>
            </a:r>
            <a:r>
              <a:rPr lang="en-US" altLang="zh-TW" sz="1200" i="1" dirty="0" smtClean="0"/>
              <a:t>n</a:t>
            </a:r>
            <a:r>
              <a:rPr lang="en-US" altLang="zh-TW" sz="1200" dirty="0" smtClean="0"/>
              <a:t>-monoliths </a:t>
            </a:r>
            <a:r>
              <a:rPr lang="zh-TW" altLang="en-US" sz="1200" dirty="0" smtClean="0"/>
              <a:t>每個</a:t>
            </a:r>
            <a:r>
              <a:rPr lang="en-US" altLang="zh-TW" sz="1200" dirty="0" smtClean="0"/>
              <a:t>instance</a:t>
            </a:r>
            <a:r>
              <a:rPr lang="zh-TW" altLang="en-US" sz="1200" dirty="0" smtClean="0"/>
              <a:t>跑在各自特定的</a:t>
            </a:r>
            <a:r>
              <a:rPr lang="en-US" altLang="zh-TW" sz="1200" dirty="0" smtClean="0"/>
              <a:t>CPU</a:t>
            </a:r>
            <a:r>
              <a:rPr lang="zh-TW" altLang="en-US" sz="1200" dirty="0" smtClean="0"/>
              <a:t>上</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61</a:t>
            </a:fld>
            <a:endParaRPr lang="zh-TW" altLang="en-US"/>
          </a:p>
        </p:txBody>
      </p:sp>
    </p:spTree>
    <p:extLst>
      <p:ext uri="{BB962C8B-B14F-4D97-AF65-F5344CB8AC3E}">
        <p14:creationId xmlns:p14="http://schemas.microsoft.com/office/powerpoint/2010/main" val="18886960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a:t>
            </a:r>
            <a:r>
              <a:rPr lang="en-US" altLang="zh-TW" sz="1200" b="0" i="0" kern="1200" dirty="0" smtClean="0">
                <a:solidFill>
                  <a:schemeClr val="tx1"/>
                </a:solidFill>
                <a:effectLst/>
                <a:latin typeface="+mn-lt"/>
                <a:ea typeface="+mn-ea"/>
                <a:cs typeface="+mn-cs"/>
              </a:rPr>
              <a:t>single and dedicated CPU </a:t>
            </a:r>
            <a:r>
              <a:rPr lang="en-US" altLang="zh-TW" sz="1200" b="0" i="1" kern="1200" dirty="0" smtClean="0">
                <a:solidFill>
                  <a:schemeClr val="tx1"/>
                </a:solidFill>
                <a:effectLst/>
                <a:latin typeface="+mn-lt"/>
                <a:ea typeface="+mn-ea"/>
                <a:cs typeface="+mn-cs"/>
              </a:rPr>
              <a:t>n</a:t>
            </a:r>
            <a:r>
              <a:rPr lang="en-US" altLang="zh-TW" sz="1200" b="0" i="0" kern="1200" dirty="0" smtClean="0">
                <a:solidFill>
                  <a:schemeClr val="tx1"/>
                </a:solidFill>
                <a:effectLst/>
                <a:latin typeface="+mn-lt"/>
                <a:ea typeface="+mn-ea"/>
                <a:cs typeface="+mn-cs"/>
              </a:rPr>
              <a:t>-</a:t>
            </a:r>
            <a:r>
              <a:rPr lang="en-US" altLang="zh-TW" sz="1200" b="0" i="0" kern="1200" dirty="0" err="1" smtClean="0">
                <a:solidFill>
                  <a:schemeClr val="tx1"/>
                </a:solidFill>
                <a:effectLst/>
                <a:latin typeface="+mn-lt"/>
                <a:ea typeface="+mn-ea"/>
                <a:cs typeface="+mn-cs"/>
              </a:rPr>
              <a:t>microservices</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case</a:t>
            </a:r>
            <a:r>
              <a:rPr lang="en-US" altLang="zh-TW" dirty="0" smtClean="0"/>
              <a:t> </a:t>
            </a:r>
            <a:r>
              <a:rPr lang="zh-TW" altLang="en-US" dirty="0" smtClean="0"/>
              <a:t>中</a:t>
            </a:r>
            <a:r>
              <a:rPr lang="en-US" altLang="zh-TW" dirty="0" smtClean="0"/>
              <a:t>,NF</a:t>
            </a:r>
            <a:r>
              <a:rPr lang="zh-TW" altLang="en-US" dirty="0" smtClean="0"/>
              <a:t>分成</a:t>
            </a:r>
            <a:r>
              <a:rPr lang="en-US" altLang="zh-TW" dirty="0" smtClean="0"/>
              <a:t>N</a:t>
            </a:r>
            <a:r>
              <a:rPr lang="zh-TW" altLang="en-US" dirty="0" smtClean="0"/>
              <a:t>個</a:t>
            </a:r>
            <a:r>
              <a:rPr lang="en-US" altLang="zh-TW" sz="1200" b="0" i="0" kern="1200" dirty="0" smtClean="0">
                <a:solidFill>
                  <a:schemeClr val="tx1"/>
                </a:solidFill>
                <a:effectLst/>
                <a:latin typeface="+mn-lt"/>
                <a:ea typeface="+mn-ea"/>
                <a:cs typeface="+mn-cs"/>
              </a:rPr>
              <a:t>sub-components</a:t>
            </a:r>
            <a:r>
              <a:rPr lang="en-US" altLang="zh-TW" dirty="0" smtClean="0"/>
              <a:t> ,</a:t>
            </a:r>
            <a:r>
              <a:rPr lang="zh-TW" altLang="en-US" dirty="0" smtClean="0"/>
              <a:t>每個</a:t>
            </a:r>
            <a:r>
              <a:rPr lang="en-US" altLang="zh-TW" sz="1200" b="0" i="0" kern="1200" dirty="0" smtClean="0">
                <a:solidFill>
                  <a:schemeClr val="tx1"/>
                </a:solidFill>
                <a:effectLst/>
                <a:latin typeface="+mn-lt"/>
                <a:ea typeface="+mn-ea"/>
                <a:cs typeface="+mn-cs"/>
              </a:rPr>
              <a:t>sub-components</a:t>
            </a:r>
            <a:r>
              <a:rPr lang="en-US" altLang="zh-TW" dirty="0" smtClean="0"/>
              <a:t> </a:t>
            </a:r>
            <a:r>
              <a:rPr lang="zh-TW" altLang="en-US" dirty="0" smtClean="0"/>
              <a:t>包含 </a:t>
            </a:r>
            <a:r>
              <a:rPr lang="en-US" altLang="zh-TW" dirty="0" smtClean="0"/>
              <a:t>200/n</a:t>
            </a:r>
            <a:r>
              <a:rPr lang="zh-TW" altLang="en-US" dirty="0" smtClean="0"/>
              <a:t>個</a:t>
            </a:r>
            <a:r>
              <a:rPr lang="en-US" altLang="zh-TW" dirty="0" smtClean="0"/>
              <a:t>,</a:t>
            </a:r>
            <a:r>
              <a:rPr lang="zh-TW" altLang="en-US" dirty="0" smtClean="0"/>
              <a:t>彼此間互聯</a:t>
            </a:r>
            <a:endParaRPr lang="en-US" altLang="zh-TW" dirty="0" smtClean="0"/>
          </a:p>
          <a:p>
            <a:r>
              <a:rPr lang="zh-TW" altLang="en-US" dirty="0" smtClean="0"/>
              <a:t>在</a:t>
            </a:r>
            <a:r>
              <a:rPr lang="en-US" altLang="zh-TW" sz="1200" b="0" i="0" kern="1200" dirty="0" smtClean="0">
                <a:solidFill>
                  <a:schemeClr val="tx1"/>
                </a:solidFill>
                <a:effectLst/>
                <a:latin typeface="+mn-lt"/>
                <a:ea typeface="+mn-ea"/>
                <a:cs typeface="+mn-cs"/>
              </a:rPr>
              <a:t>single CPU</a:t>
            </a:r>
            <a:r>
              <a:rPr lang="zh-TW" altLang="en-US" sz="1200" b="0" i="0" kern="1200" dirty="0" smtClean="0">
                <a:solidFill>
                  <a:schemeClr val="tx1"/>
                </a:solidFill>
                <a:effectLst/>
                <a:latin typeface="+mn-lt"/>
                <a:ea typeface="+mn-ea"/>
                <a:cs typeface="+mn-cs"/>
              </a:rPr>
              <a:t> </a:t>
            </a:r>
            <a:r>
              <a:rPr lang="en-US" altLang="zh-TW" sz="1200" b="0" i="1" kern="1200" dirty="0" smtClean="0">
                <a:solidFill>
                  <a:schemeClr val="tx1"/>
                </a:solidFill>
                <a:effectLst/>
                <a:latin typeface="+mn-lt"/>
                <a:ea typeface="+mn-ea"/>
                <a:cs typeface="+mn-cs"/>
              </a:rPr>
              <a:t>n</a:t>
            </a:r>
            <a:r>
              <a:rPr lang="en-US" altLang="zh-TW" sz="1200" b="0" i="0" kern="1200" dirty="0" smtClean="0">
                <a:solidFill>
                  <a:schemeClr val="tx1"/>
                </a:solidFill>
                <a:effectLst/>
                <a:latin typeface="+mn-lt"/>
                <a:ea typeface="+mn-ea"/>
                <a:cs typeface="+mn-cs"/>
              </a:rPr>
              <a:t>-</a:t>
            </a:r>
            <a:r>
              <a:rPr lang="en-US" altLang="zh-TW" sz="1200" b="0" i="0" kern="1200" dirty="0" err="1" smtClean="0">
                <a:solidFill>
                  <a:schemeClr val="tx1"/>
                </a:solidFill>
                <a:effectLst/>
                <a:latin typeface="+mn-lt"/>
                <a:ea typeface="+mn-ea"/>
                <a:cs typeface="+mn-cs"/>
              </a:rPr>
              <a:t>microservice</a:t>
            </a:r>
            <a:r>
              <a:rPr lang="en-US" altLang="zh-TW" sz="1200" b="0" i="0" kern="1200" dirty="0" smtClean="0">
                <a:solidFill>
                  <a:schemeClr val="tx1"/>
                </a:solidFill>
                <a:effectLst/>
                <a:latin typeface="+mn-lt"/>
                <a:ea typeface="+mn-ea"/>
                <a:cs typeface="+mn-cs"/>
              </a:rPr>
              <a:t> case</a:t>
            </a:r>
            <a:r>
              <a:rPr lang="en-US" altLang="zh-TW" dirty="0" smtClean="0"/>
              <a:t> </a:t>
            </a:r>
            <a:r>
              <a:rPr lang="zh-TW" altLang="en-US" dirty="0" smtClean="0"/>
              <a:t>中</a:t>
            </a:r>
            <a:r>
              <a:rPr lang="en-US" altLang="zh-TW" dirty="0" smtClean="0"/>
              <a:t>,</a:t>
            </a:r>
            <a:r>
              <a:rPr lang="zh-TW" altLang="en-US" dirty="0" smtClean="0"/>
              <a:t>只有一個</a:t>
            </a:r>
            <a:r>
              <a:rPr lang="en-US" altLang="zh-TW" dirty="0" smtClean="0"/>
              <a:t>CPU</a:t>
            </a:r>
            <a:r>
              <a:rPr lang="zh-TW" altLang="en-US" dirty="0" smtClean="0"/>
              <a:t>來</a:t>
            </a:r>
            <a:r>
              <a:rPr lang="en-US" altLang="zh-TW" dirty="0" smtClean="0"/>
              <a:t>forward</a:t>
            </a:r>
            <a:r>
              <a:rPr lang="zh-TW" altLang="en-US" dirty="0" smtClean="0"/>
              <a:t>所有的流量到</a:t>
            </a:r>
            <a:r>
              <a:rPr lang="en-US" altLang="zh-TW" sz="1200" b="0" i="0" kern="1200" dirty="0" smtClean="0">
                <a:solidFill>
                  <a:schemeClr val="tx1"/>
                </a:solidFill>
                <a:effectLst/>
                <a:latin typeface="+mn-lt"/>
                <a:ea typeface="+mn-ea"/>
                <a:cs typeface="+mn-cs"/>
              </a:rPr>
              <a:t>sub-components</a:t>
            </a:r>
          </a:p>
          <a:p>
            <a:r>
              <a:rPr lang="zh-TW" altLang="en-US" sz="1200" b="0" i="0" kern="1200" dirty="0" smtClean="0">
                <a:solidFill>
                  <a:schemeClr val="tx1"/>
                </a:solidFill>
                <a:effectLst/>
                <a:latin typeface="+mn-lt"/>
                <a:ea typeface="+mn-ea"/>
                <a:cs typeface="+mn-cs"/>
              </a:rPr>
              <a:t>在</a:t>
            </a:r>
            <a:r>
              <a:rPr lang="en-US" altLang="zh-TW" sz="1200" b="0" i="0" kern="1200" dirty="0" smtClean="0">
                <a:solidFill>
                  <a:schemeClr val="tx1"/>
                </a:solidFill>
                <a:effectLst/>
                <a:latin typeface="+mn-lt"/>
                <a:ea typeface="+mn-ea"/>
                <a:cs typeface="+mn-cs"/>
              </a:rPr>
              <a:t>dedicated CPU </a:t>
            </a:r>
            <a:r>
              <a:rPr lang="en-US" altLang="zh-TW" sz="1200" b="0" i="1" kern="1200" dirty="0" smtClean="0">
                <a:solidFill>
                  <a:schemeClr val="tx1"/>
                </a:solidFill>
                <a:effectLst/>
                <a:latin typeface="+mn-lt"/>
                <a:ea typeface="+mn-ea"/>
                <a:cs typeface="+mn-cs"/>
              </a:rPr>
              <a:t>n</a:t>
            </a:r>
            <a:r>
              <a:rPr lang="en-US" altLang="zh-TW" sz="1200" b="0" i="0" kern="1200" dirty="0" smtClean="0">
                <a:solidFill>
                  <a:schemeClr val="tx1"/>
                </a:solidFill>
                <a:effectLst/>
                <a:latin typeface="+mn-lt"/>
                <a:ea typeface="+mn-ea"/>
                <a:cs typeface="+mn-cs"/>
              </a:rPr>
              <a:t>-</a:t>
            </a:r>
            <a:r>
              <a:rPr lang="en-US" altLang="zh-TW" sz="1200" b="0" i="0" kern="1200" dirty="0" err="1" smtClean="0">
                <a:solidFill>
                  <a:schemeClr val="tx1"/>
                </a:solidFill>
                <a:effectLst/>
                <a:latin typeface="+mn-lt"/>
                <a:ea typeface="+mn-ea"/>
                <a:cs typeface="+mn-cs"/>
              </a:rPr>
              <a:t>microservices</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case</a:t>
            </a:r>
            <a:r>
              <a:rPr lang="en-US" altLang="zh-TW" dirty="0" smtClean="0"/>
              <a:t> </a:t>
            </a:r>
            <a:r>
              <a:rPr lang="zh-TW" altLang="en-US" dirty="0" smtClean="0"/>
              <a:t>中</a:t>
            </a:r>
            <a:r>
              <a:rPr lang="en-US" altLang="zh-TW" dirty="0" smtClean="0"/>
              <a:t>,</a:t>
            </a:r>
            <a:r>
              <a:rPr lang="zh-TW" altLang="en-US" dirty="0" smtClean="0"/>
              <a:t>每個</a:t>
            </a:r>
            <a:r>
              <a:rPr lang="en-US" altLang="zh-TW" dirty="0" err="1" smtClean="0"/>
              <a:t>microservice</a:t>
            </a:r>
            <a:r>
              <a:rPr lang="zh-TW" altLang="en-US" dirty="0" smtClean="0"/>
              <a:t>都跑在某個特定的</a:t>
            </a:r>
            <a:r>
              <a:rPr lang="en-US" altLang="zh-TW" dirty="0" err="1" smtClean="0"/>
              <a:t>cpu</a:t>
            </a:r>
            <a:r>
              <a:rPr lang="zh-TW" altLang="en-US" dirty="0" smtClean="0"/>
              <a:t>上</a:t>
            </a:r>
            <a:r>
              <a:rPr lang="en-US" altLang="zh-TW" dirty="0" smtClean="0"/>
              <a:t/>
            </a:r>
            <a:br>
              <a:rPr lang="en-US" altLang="zh-TW" dirty="0" smtClean="0"/>
            </a:br>
            <a:r>
              <a:rPr lang="en-US" altLang="zh-TW" dirty="0" smtClean="0"/>
              <a:t/>
            </a:r>
            <a:br>
              <a:rPr lang="en-US" altLang="zh-TW" dirty="0" smtClean="0"/>
            </a:b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62</a:t>
            </a:fld>
            <a:endParaRPr lang="zh-TW" altLang="en-US"/>
          </a:p>
        </p:txBody>
      </p:sp>
    </p:spTree>
    <p:extLst>
      <p:ext uri="{BB962C8B-B14F-4D97-AF65-F5344CB8AC3E}">
        <p14:creationId xmlns:p14="http://schemas.microsoft.com/office/powerpoint/2010/main" val="29207721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N</a:t>
            </a:r>
            <a:r>
              <a:rPr lang="zh-TW" altLang="en-US" dirty="0" smtClean="0"/>
              <a:t>設置為</a:t>
            </a:r>
            <a:r>
              <a:rPr lang="en-US" altLang="zh-TW" dirty="0" smtClean="0"/>
              <a:t>1</a:t>
            </a:r>
            <a:r>
              <a:rPr lang="zh-TW" altLang="en-US" dirty="0" smtClean="0"/>
              <a:t>到</a:t>
            </a:r>
            <a:r>
              <a:rPr lang="en-US" altLang="zh-TW" dirty="0" smtClean="0"/>
              <a:t>16</a:t>
            </a:r>
          </a:p>
          <a:p>
            <a:r>
              <a:rPr lang="zh-TW" altLang="en-US" dirty="0" smtClean="0"/>
              <a:t>流入的</a:t>
            </a:r>
            <a:r>
              <a:rPr lang="en-US" altLang="zh-TW" dirty="0" smtClean="0"/>
              <a:t>traffic</a:t>
            </a:r>
            <a:r>
              <a:rPr lang="zh-TW" altLang="en-US" dirty="0" smtClean="0"/>
              <a:t> </a:t>
            </a:r>
            <a:r>
              <a:rPr lang="en-US" altLang="zh-TW" dirty="0" smtClean="0"/>
              <a:t>rate</a:t>
            </a:r>
            <a:r>
              <a:rPr lang="zh-TW" altLang="en-US" dirty="0" smtClean="0"/>
              <a:t>永遠比</a:t>
            </a:r>
            <a:r>
              <a:rPr lang="en-US" altLang="zh-TW" dirty="0" smtClean="0"/>
              <a:t>service rate</a:t>
            </a:r>
            <a:r>
              <a:rPr lang="zh-TW" altLang="en-US" dirty="0" smtClean="0"/>
              <a:t>還少</a:t>
            </a:r>
            <a:endParaRPr lang="en-US" altLang="zh-TW" dirty="0" smtClean="0"/>
          </a:p>
          <a:p>
            <a:r>
              <a:rPr lang="zh-TW" altLang="en-US" dirty="0" smtClean="0"/>
              <a:t>第一台機器</a:t>
            </a:r>
            <a:r>
              <a:rPr lang="en-US" altLang="zh-TW" dirty="0" smtClean="0"/>
              <a:t>(traffic generator)</a:t>
            </a:r>
            <a:r>
              <a:rPr lang="zh-TW" altLang="en-US" dirty="0" smtClean="0"/>
              <a:t>負責產生</a:t>
            </a:r>
            <a:r>
              <a:rPr lang="en-US" altLang="zh-TW" dirty="0" smtClean="0"/>
              <a:t>UDP</a:t>
            </a:r>
            <a:r>
              <a:rPr lang="zh-TW" altLang="en-US" dirty="0" smtClean="0"/>
              <a:t>封包流量</a:t>
            </a:r>
            <a:r>
              <a:rPr lang="en-US" altLang="zh-TW" dirty="0" smtClean="0"/>
              <a:t>,</a:t>
            </a:r>
            <a:r>
              <a:rPr lang="zh-TW" altLang="en-US" dirty="0" smtClean="0"/>
              <a:t>傳到第二台機器</a:t>
            </a:r>
            <a:r>
              <a:rPr lang="en-US" altLang="zh-TW" dirty="0" smtClean="0"/>
              <a:t>,</a:t>
            </a:r>
            <a:r>
              <a:rPr lang="zh-TW" altLang="en-US" dirty="0" smtClean="0"/>
              <a:t>執行</a:t>
            </a:r>
            <a:r>
              <a:rPr lang="en-US" altLang="zh-TW" dirty="0" smtClean="0"/>
              <a:t>SNORT</a:t>
            </a:r>
            <a:r>
              <a:rPr lang="zh-TW" altLang="en-US" dirty="0" smtClean="0"/>
              <a:t>負責檢測封包</a:t>
            </a:r>
            <a:r>
              <a:rPr lang="en-US" altLang="zh-TW" dirty="0" smtClean="0"/>
              <a:t>,</a:t>
            </a:r>
            <a:r>
              <a:rPr lang="zh-TW" altLang="en-US" dirty="0" smtClean="0"/>
              <a:t>最後傳到第三台機器</a:t>
            </a:r>
            <a:r>
              <a:rPr lang="en-US" altLang="zh-TW" dirty="0" smtClean="0"/>
              <a:t>(traffic </a:t>
            </a:r>
            <a:r>
              <a:rPr lang="en-US" altLang="zh-TW" dirty="0" err="1" smtClean="0"/>
              <a:t>reciever</a:t>
            </a:r>
            <a:r>
              <a:rPr lang="en-US" altLang="zh-TW" dirty="0" smtClean="0"/>
              <a:t>)</a:t>
            </a:r>
          </a:p>
          <a:p>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63</a:t>
            </a:fld>
            <a:endParaRPr lang="zh-TW" altLang="en-US"/>
          </a:p>
        </p:txBody>
      </p:sp>
    </p:spTree>
    <p:extLst>
      <p:ext uri="{BB962C8B-B14F-4D97-AF65-F5344CB8AC3E}">
        <p14:creationId xmlns:p14="http://schemas.microsoft.com/office/powerpoint/2010/main" val="29515801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每個</a:t>
            </a:r>
            <a:r>
              <a:rPr lang="en-US" altLang="zh-TW" dirty="0" err="1" smtClean="0"/>
              <a:t>docker</a:t>
            </a:r>
            <a:r>
              <a:rPr lang="zh-TW" altLang="en-US" dirty="0" smtClean="0"/>
              <a:t>容器根據 </a:t>
            </a:r>
            <a:r>
              <a:rPr lang="en-US" altLang="zh-TW" dirty="0" smtClean="0"/>
              <a:t>single</a:t>
            </a:r>
            <a:r>
              <a:rPr lang="zh-TW" altLang="en-US" dirty="0" smtClean="0"/>
              <a:t>或是</a:t>
            </a:r>
            <a:r>
              <a:rPr lang="en-US" altLang="zh-TW" dirty="0" smtClean="0"/>
              <a:t>dedicated</a:t>
            </a:r>
            <a:r>
              <a:rPr lang="zh-TW" altLang="en-US" dirty="0" smtClean="0"/>
              <a:t>情況</a:t>
            </a:r>
            <a:r>
              <a:rPr lang="en-US" altLang="zh-TW" dirty="0" smtClean="0"/>
              <a:t>,</a:t>
            </a:r>
            <a:r>
              <a:rPr lang="zh-TW" altLang="en-US" dirty="0" smtClean="0"/>
              <a:t>分配在固定的</a:t>
            </a:r>
            <a:r>
              <a:rPr lang="en-US" altLang="zh-TW" dirty="0" smtClean="0"/>
              <a:t>CPU</a:t>
            </a:r>
            <a:r>
              <a:rPr lang="zh-TW" altLang="en-US" dirty="0" smtClean="0"/>
              <a:t>或是多個</a:t>
            </a:r>
            <a:r>
              <a:rPr lang="en-US" altLang="zh-TW" dirty="0" smtClean="0"/>
              <a:t>CPU</a:t>
            </a:r>
            <a:r>
              <a:rPr lang="zh-TW" altLang="en-US" dirty="0" smtClean="0"/>
              <a:t>上運行</a:t>
            </a:r>
            <a:endParaRPr lang="en-US" altLang="zh-TW" dirty="0" smtClean="0"/>
          </a:p>
          <a:p>
            <a:r>
              <a:rPr lang="zh-TW" altLang="en-US" dirty="0" smtClean="0"/>
              <a:t>每台機器中間有條</a:t>
            </a:r>
            <a:r>
              <a:rPr lang="en-US" altLang="zh-TW" dirty="0" smtClean="0"/>
              <a:t>10Gbps</a:t>
            </a:r>
            <a:r>
              <a:rPr lang="zh-TW" altLang="en-US" dirty="0" smtClean="0"/>
              <a:t>的網路線連接</a:t>
            </a:r>
            <a:endParaRPr lang="en-US" altLang="zh-TW" dirty="0" smtClean="0"/>
          </a:p>
          <a:p>
            <a:r>
              <a:rPr lang="zh-TW" altLang="en-US" dirty="0" smtClean="0"/>
              <a:t>實驗的</a:t>
            </a:r>
            <a:r>
              <a:rPr lang="en-US" altLang="zh-TW" dirty="0" smtClean="0"/>
              <a:t>traffic rate</a:t>
            </a:r>
            <a:r>
              <a:rPr lang="zh-TW" altLang="en-US" dirty="0" smtClean="0"/>
              <a:t>為</a:t>
            </a:r>
            <a:r>
              <a:rPr lang="en-US" altLang="zh-TW" dirty="0" smtClean="0"/>
              <a:t>0.97</a:t>
            </a:r>
            <a:r>
              <a:rPr lang="zh-TW" altLang="en-US" dirty="0" smtClean="0"/>
              <a:t> </a:t>
            </a:r>
            <a:r>
              <a:rPr lang="en-US" altLang="zh-TW" dirty="0" smtClean="0"/>
              <a:t>per </a:t>
            </a:r>
            <a:r>
              <a:rPr lang="en-US" altLang="zh-TW" dirty="0" err="1" smtClean="0"/>
              <a:t>ms</a:t>
            </a:r>
            <a:r>
              <a:rPr lang="en-US" altLang="zh-TW" dirty="0" smtClean="0"/>
              <a:t>,</a:t>
            </a:r>
            <a:r>
              <a:rPr lang="zh-TW" altLang="en-US" dirty="0" smtClean="0"/>
              <a:t>不考慮網路阻塞所造成的</a:t>
            </a:r>
            <a:r>
              <a:rPr lang="en-US" altLang="zh-TW" dirty="0" smtClean="0"/>
              <a:t>packet</a:t>
            </a:r>
            <a:r>
              <a:rPr lang="en-US" altLang="zh-TW" baseline="0" dirty="0" smtClean="0"/>
              <a:t> loss</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66</a:t>
            </a:fld>
            <a:endParaRPr lang="zh-TW" altLang="en-US"/>
          </a:p>
        </p:txBody>
      </p:sp>
    </p:spTree>
    <p:extLst>
      <p:ext uri="{BB962C8B-B14F-4D97-AF65-F5344CB8AC3E}">
        <p14:creationId xmlns:p14="http://schemas.microsoft.com/office/powerpoint/2010/main" val="25746971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參數的挑選是根據穩定的</a:t>
            </a:r>
            <a:r>
              <a:rPr lang="en-US" altLang="zh-TW" dirty="0" smtClean="0"/>
              <a:t>MM1</a:t>
            </a:r>
            <a:r>
              <a:rPr lang="zh-TW" altLang="en-US" dirty="0" smtClean="0"/>
              <a:t>排隊模型</a:t>
            </a:r>
            <a:r>
              <a:rPr lang="en-US" altLang="zh-TW" dirty="0" smtClean="0"/>
              <a:t>,</a:t>
            </a:r>
            <a:r>
              <a:rPr lang="zh-TW" altLang="en-US" dirty="0" smtClean="0"/>
              <a:t>流入的</a:t>
            </a:r>
            <a:r>
              <a:rPr lang="en-US" altLang="zh-TW" dirty="0" smtClean="0"/>
              <a:t>traffic rate(</a:t>
            </a:r>
            <a:r>
              <a:rPr lang="en-US" altLang="zh-TW" sz="1200" dirty="0" smtClean="0"/>
              <a:t>λ</a:t>
            </a:r>
            <a:r>
              <a:rPr lang="en-US" altLang="zh-TW" dirty="0" smtClean="0"/>
              <a:t>)</a:t>
            </a:r>
            <a:r>
              <a:rPr lang="zh-TW" altLang="en-US" dirty="0" smtClean="0"/>
              <a:t> 應該小於</a:t>
            </a:r>
            <a:r>
              <a:rPr lang="en-US" altLang="zh-TW" dirty="0" smtClean="0"/>
              <a:t>service rate</a:t>
            </a:r>
          </a:p>
          <a:p>
            <a:r>
              <a:rPr lang="zh-TW" altLang="en-US" dirty="0" smtClean="0"/>
              <a:t>根據</a:t>
            </a:r>
            <a:r>
              <a:rPr lang="en-US" altLang="zh-TW" dirty="0" smtClean="0"/>
              <a:t>model</a:t>
            </a:r>
            <a:r>
              <a:rPr lang="zh-TW" altLang="en-US" dirty="0" smtClean="0"/>
              <a:t>的處理能力</a:t>
            </a:r>
            <a:r>
              <a:rPr lang="en-US" altLang="zh-TW" dirty="0" smtClean="0"/>
              <a:t>,</a:t>
            </a:r>
            <a:r>
              <a:rPr lang="zh-TW" altLang="en-US" dirty="0" smtClean="0"/>
              <a:t>選一個合適的參數</a:t>
            </a:r>
            <a:r>
              <a:rPr lang="en-US" altLang="zh-TW" dirty="0" smtClean="0"/>
              <a:t>,</a:t>
            </a:r>
            <a:r>
              <a:rPr lang="zh-TW" altLang="en-US" dirty="0" smtClean="0"/>
              <a:t>並且在一定的</a:t>
            </a:r>
            <a:r>
              <a:rPr lang="en-US" altLang="zh-TW" dirty="0" smtClean="0"/>
              <a:t>service time</a:t>
            </a:r>
            <a:r>
              <a:rPr lang="zh-TW" altLang="en-US" dirty="0" smtClean="0"/>
              <a:t>處理</a:t>
            </a:r>
            <a:r>
              <a:rPr lang="en-US" altLang="zh-TW" dirty="0" smtClean="0"/>
              <a:t>traffic</a:t>
            </a:r>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67</a:t>
            </a:fld>
            <a:endParaRPr lang="zh-TW" altLang="en-US"/>
          </a:p>
        </p:txBody>
      </p:sp>
    </p:spTree>
    <p:extLst>
      <p:ext uri="{BB962C8B-B14F-4D97-AF65-F5344CB8AC3E}">
        <p14:creationId xmlns:p14="http://schemas.microsoft.com/office/powerpoint/2010/main" val="12282250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介紹四種</a:t>
            </a:r>
            <a:r>
              <a:rPr lang="en-US" altLang="zh-TW" dirty="0" smtClean="0"/>
              <a:t>NF</a:t>
            </a:r>
            <a:r>
              <a:rPr lang="zh-TW" altLang="en-US" dirty="0" smtClean="0"/>
              <a:t>佈署方式</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68</a:t>
            </a:fld>
            <a:endParaRPr lang="zh-TW" altLang="en-US"/>
          </a:p>
        </p:txBody>
      </p:sp>
    </p:spTree>
    <p:extLst>
      <p:ext uri="{BB962C8B-B14F-4D97-AF65-F5344CB8AC3E}">
        <p14:creationId xmlns:p14="http://schemas.microsoft.com/office/powerpoint/2010/main" val="22614744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69</a:t>
            </a:fld>
            <a:endParaRPr lang="zh-TW" altLang="en-US"/>
          </a:p>
        </p:txBody>
      </p:sp>
    </p:spTree>
    <p:extLst>
      <p:ext uri="{BB962C8B-B14F-4D97-AF65-F5344CB8AC3E}">
        <p14:creationId xmlns:p14="http://schemas.microsoft.com/office/powerpoint/2010/main" val="40030103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圖</a:t>
            </a:r>
            <a:r>
              <a:rPr lang="en-US" altLang="zh-TW" dirty="0" smtClean="0"/>
              <a:t>3</a:t>
            </a:r>
            <a:r>
              <a:rPr lang="zh-TW" altLang="en-US" dirty="0" smtClean="0"/>
              <a:t>中可以看出</a:t>
            </a:r>
            <a:r>
              <a:rPr lang="en-US" altLang="zh-TW" dirty="0" smtClean="0"/>
              <a:t>,</a:t>
            </a:r>
            <a:r>
              <a:rPr lang="en-US" altLang="zh-TW" sz="1200" b="0" i="0" kern="1200" dirty="0" smtClean="0">
                <a:solidFill>
                  <a:schemeClr val="tx1"/>
                </a:solidFill>
                <a:effectLst/>
                <a:latin typeface="+mn-lt"/>
                <a:ea typeface="+mn-ea"/>
                <a:cs typeface="+mn-cs"/>
              </a:rPr>
              <a:t> single</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CPU </a:t>
            </a:r>
            <a:r>
              <a:rPr lang="en-US" altLang="zh-TW" sz="1200" b="0" i="1" kern="1200" dirty="0" smtClean="0">
                <a:solidFill>
                  <a:schemeClr val="tx1"/>
                </a:solidFill>
                <a:effectLst/>
                <a:latin typeface="+mn-lt"/>
                <a:ea typeface="+mn-ea"/>
                <a:cs typeface="+mn-cs"/>
              </a:rPr>
              <a:t>n</a:t>
            </a:r>
            <a:r>
              <a:rPr lang="en-US" altLang="zh-TW" sz="1200" b="0" i="0" kern="1200" dirty="0" smtClean="0">
                <a:solidFill>
                  <a:schemeClr val="tx1"/>
                </a:solidFill>
                <a:effectLst/>
                <a:latin typeface="+mn-lt"/>
                <a:ea typeface="+mn-ea"/>
                <a:cs typeface="+mn-cs"/>
              </a:rPr>
              <a:t>-monolithic case</a:t>
            </a:r>
            <a:r>
              <a:rPr lang="en-US" altLang="zh-TW" dirty="0" smtClean="0"/>
              <a:t> </a:t>
            </a:r>
            <a:r>
              <a:rPr lang="zh-TW" altLang="en-US" dirty="0" smtClean="0"/>
              <a:t>比</a:t>
            </a:r>
            <a:r>
              <a:rPr lang="en-US" altLang="zh-TW" sz="1200" b="0" i="0" kern="1200" dirty="0" smtClean="0">
                <a:solidFill>
                  <a:schemeClr val="tx1"/>
                </a:solidFill>
                <a:effectLst/>
                <a:latin typeface="+mn-lt"/>
                <a:ea typeface="+mn-ea"/>
                <a:cs typeface="+mn-cs"/>
              </a:rPr>
              <a:t>single CPU </a:t>
            </a:r>
            <a:r>
              <a:rPr lang="en-US" altLang="zh-TW" sz="1200" b="0" i="1" kern="1200" dirty="0" smtClean="0">
                <a:solidFill>
                  <a:schemeClr val="tx1"/>
                </a:solidFill>
                <a:effectLst/>
                <a:latin typeface="+mn-lt"/>
                <a:ea typeface="+mn-ea"/>
                <a:cs typeface="+mn-cs"/>
              </a:rPr>
              <a:t>n</a:t>
            </a:r>
            <a:r>
              <a:rPr lang="en-US" altLang="zh-TW" sz="1200" b="0" i="0" kern="1200" dirty="0" smtClean="0">
                <a:solidFill>
                  <a:schemeClr val="tx1"/>
                </a:solidFill>
                <a:effectLst/>
                <a:latin typeface="+mn-lt"/>
                <a:ea typeface="+mn-ea"/>
                <a:cs typeface="+mn-cs"/>
              </a:rPr>
              <a:t>-</a:t>
            </a:r>
            <a:r>
              <a:rPr lang="en-US" altLang="zh-TW" sz="1200" b="0" i="0" kern="1200" dirty="0" err="1" smtClean="0">
                <a:solidFill>
                  <a:schemeClr val="tx1"/>
                </a:solidFill>
                <a:effectLst/>
                <a:latin typeface="+mn-lt"/>
                <a:ea typeface="+mn-ea"/>
                <a:cs typeface="+mn-cs"/>
              </a:rPr>
              <a:t>microservices</a:t>
            </a:r>
            <a:r>
              <a:rPr lang="en-US" altLang="zh-TW" dirty="0" smtClean="0"/>
              <a:t> </a:t>
            </a:r>
            <a:r>
              <a:rPr lang="zh-TW" altLang="en-US" dirty="0" smtClean="0"/>
              <a:t> 有較多的</a:t>
            </a:r>
            <a:r>
              <a:rPr lang="en-US" altLang="zh-TW" sz="1200" b="0" i="0" kern="1200" dirty="0" smtClean="0">
                <a:solidFill>
                  <a:schemeClr val="tx1"/>
                </a:solidFill>
                <a:effectLst/>
                <a:latin typeface="+mn-lt"/>
                <a:ea typeface="+mn-ea"/>
                <a:cs typeface="+mn-cs"/>
              </a:rPr>
              <a:t>context switching overheads</a:t>
            </a:r>
            <a:r>
              <a:rPr lang="en-US" altLang="zh-TW" dirty="0" smtClean="0"/>
              <a:t> </a:t>
            </a:r>
          </a:p>
          <a:p>
            <a:r>
              <a:rPr lang="zh-TW" altLang="en-US" dirty="0" smtClean="0"/>
              <a:t>因為</a:t>
            </a:r>
            <a:r>
              <a:rPr lang="en-US" altLang="zh-TW" dirty="0" smtClean="0"/>
              <a:t>monolithic</a:t>
            </a:r>
            <a:r>
              <a:rPr lang="zh-TW" altLang="en-US" dirty="0" smtClean="0"/>
              <a:t> </a:t>
            </a:r>
            <a:r>
              <a:rPr lang="en-US" altLang="zh-TW" dirty="0" smtClean="0"/>
              <a:t>function</a:t>
            </a:r>
            <a:r>
              <a:rPr lang="zh-TW" altLang="en-US" dirty="0" smtClean="0"/>
              <a:t>較為龐大</a:t>
            </a:r>
            <a:r>
              <a:rPr lang="en-US" altLang="zh-TW" dirty="0" smtClean="0"/>
              <a:t>,</a:t>
            </a:r>
            <a:r>
              <a:rPr lang="zh-TW" altLang="en-US" dirty="0" smtClean="0"/>
              <a:t>在</a:t>
            </a:r>
            <a:r>
              <a:rPr lang="en-US" altLang="zh-TW" dirty="0" smtClean="0"/>
              <a:t>context switching</a:t>
            </a:r>
            <a:r>
              <a:rPr lang="zh-TW" altLang="en-US" dirty="0" smtClean="0"/>
              <a:t>時需要傳較多的狀態變數</a:t>
            </a:r>
            <a:endParaRPr lang="en-US" altLang="zh-TW" dirty="0" smtClean="0"/>
          </a:p>
          <a:p>
            <a:r>
              <a:rPr lang="en-US" altLang="zh-TW" dirty="0" smtClean="0"/>
              <a:t/>
            </a:r>
            <a:br>
              <a:rPr lang="en-US" altLang="zh-TW" dirty="0" smtClean="0"/>
            </a:b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71</a:t>
            </a:fld>
            <a:endParaRPr lang="zh-TW" altLang="en-US"/>
          </a:p>
        </p:txBody>
      </p:sp>
    </p:spTree>
    <p:extLst>
      <p:ext uri="{BB962C8B-B14F-4D97-AF65-F5344CB8AC3E}">
        <p14:creationId xmlns:p14="http://schemas.microsoft.com/office/powerpoint/2010/main" val="1447634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a:t>
            </a:r>
            <a:r>
              <a:rPr lang="en-US" altLang="zh-TW" dirty="0" err="1" smtClean="0"/>
              <a:t>microservice</a:t>
            </a:r>
            <a:r>
              <a:rPr lang="zh-TW" altLang="en-US" dirty="0" smtClean="0"/>
              <a:t>方法中</a:t>
            </a:r>
            <a:r>
              <a:rPr lang="en-US" altLang="zh-TW" dirty="0" smtClean="0"/>
              <a:t>,</a:t>
            </a:r>
            <a:r>
              <a:rPr lang="zh-TW" altLang="en-US" dirty="0" smtClean="0"/>
              <a:t>應用程式分解成一群相互獨立</a:t>
            </a:r>
            <a:r>
              <a:rPr lang="en-US" altLang="zh-TW" dirty="0" smtClean="0"/>
              <a:t>,</a:t>
            </a:r>
            <a:r>
              <a:rPr lang="zh-TW" altLang="en-US" dirty="0" smtClean="0"/>
              <a:t>可佈署的小</a:t>
            </a:r>
            <a:r>
              <a:rPr lang="en-US" altLang="zh-TW" dirty="0" err="1" smtClean="0"/>
              <a:t>sucomponent</a:t>
            </a:r>
            <a:r>
              <a:rPr lang="en-US" altLang="zh-TW" dirty="0" smtClean="0"/>
              <a:t>(</a:t>
            </a:r>
            <a:r>
              <a:rPr lang="zh-TW" altLang="en-US" dirty="0" smtClean="0"/>
              <a:t>也就是</a:t>
            </a:r>
            <a:r>
              <a:rPr lang="en-US" altLang="zh-TW" dirty="0" err="1" smtClean="0"/>
              <a:t>microservices</a:t>
            </a:r>
            <a:r>
              <a:rPr lang="en-US" altLang="zh-TW" dirty="0" smtClean="0"/>
              <a:t>),</a:t>
            </a:r>
            <a:r>
              <a:rPr lang="zh-TW" altLang="en-US" dirty="0" smtClean="0"/>
              <a:t>每個</a:t>
            </a:r>
            <a:r>
              <a:rPr lang="en-US" altLang="zh-TW" dirty="0" smtClean="0"/>
              <a:t>subcomponent</a:t>
            </a:r>
            <a:r>
              <a:rPr lang="zh-TW" altLang="en-US" dirty="0" smtClean="0"/>
              <a:t>執行負擔輕 簡單的工作</a:t>
            </a:r>
            <a:r>
              <a:rPr lang="en-US" altLang="zh-TW" dirty="0" smtClean="0"/>
              <a:t>,</a:t>
            </a:r>
            <a:r>
              <a:rPr lang="zh-TW" altLang="en-US" dirty="0" smtClean="0"/>
              <a:t>以定義好的輕量化機制來互相通信</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11</a:t>
            </a:fld>
            <a:endParaRPr lang="zh-TW" altLang="en-US"/>
          </a:p>
        </p:txBody>
      </p:sp>
    </p:spTree>
    <p:extLst>
      <p:ext uri="{BB962C8B-B14F-4D97-AF65-F5344CB8AC3E}">
        <p14:creationId xmlns:p14="http://schemas.microsoft.com/office/powerpoint/2010/main" val="19250410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t>Traffic distribution</a:t>
            </a:r>
            <a:r>
              <a:rPr lang="zh-TW" altLang="en-US" sz="1200" dirty="0" smtClean="0"/>
              <a:t>和 </a:t>
            </a:r>
            <a:r>
              <a:rPr lang="en-US" altLang="zh-TW" sz="1200" dirty="0" err="1" smtClean="0"/>
              <a:t>microservice</a:t>
            </a:r>
            <a:r>
              <a:rPr lang="en-US" altLang="zh-TW" sz="1200" dirty="0" smtClean="0"/>
              <a:t> overheads</a:t>
            </a:r>
            <a:r>
              <a:rPr lang="zh-TW" altLang="en-US" sz="1200" dirty="0" smtClean="0"/>
              <a:t>隨著</a:t>
            </a:r>
            <a:r>
              <a:rPr lang="en-US" altLang="zh-TW" sz="1200" dirty="0" smtClean="0"/>
              <a:t>instances</a:t>
            </a:r>
            <a:r>
              <a:rPr lang="zh-TW" altLang="en-US" sz="1200" dirty="0" smtClean="0"/>
              <a:t>的數量增加呈現倍數成長</a:t>
            </a:r>
            <a:endParaRPr lang="en-US" altLang="zh-TW" sz="1200" dirty="0" smtClean="0"/>
          </a:p>
          <a:p>
            <a:r>
              <a:rPr lang="en-US" altLang="zh-TW" sz="1200" dirty="0" smtClean="0"/>
              <a:t> Traffic distribution</a:t>
            </a:r>
            <a:r>
              <a:rPr lang="zh-TW" altLang="en-US" sz="1200" dirty="0" smtClean="0"/>
              <a:t> </a:t>
            </a:r>
            <a:r>
              <a:rPr lang="en-US" altLang="zh-TW" sz="1200" dirty="0" smtClean="0"/>
              <a:t>overhead</a:t>
            </a:r>
            <a:r>
              <a:rPr lang="zh-TW" altLang="en-US" sz="1200" dirty="0" smtClean="0"/>
              <a:t>比</a:t>
            </a:r>
            <a:r>
              <a:rPr lang="en-US" altLang="zh-TW" sz="1200" dirty="0" err="1" smtClean="0"/>
              <a:t>microservice</a:t>
            </a:r>
            <a:r>
              <a:rPr lang="en-US" altLang="zh-TW" sz="1200" dirty="0" smtClean="0"/>
              <a:t> overheads</a:t>
            </a:r>
            <a:r>
              <a:rPr lang="zh-TW" altLang="en-US" sz="1200" dirty="0" smtClean="0"/>
              <a:t>還小的原因是</a:t>
            </a:r>
            <a:r>
              <a:rPr lang="en-US" altLang="zh-TW" sz="1200" dirty="0" err="1" smtClean="0"/>
              <a:t>raffic</a:t>
            </a:r>
            <a:r>
              <a:rPr lang="en-US" altLang="zh-TW" sz="1200" dirty="0" smtClean="0"/>
              <a:t> distribution</a:t>
            </a:r>
            <a:r>
              <a:rPr lang="zh-TW" altLang="en-US" sz="1200" dirty="0" smtClean="0"/>
              <a:t> 只有</a:t>
            </a:r>
            <a:r>
              <a:rPr lang="en-US" altLang="zh-TW" sz="1200" dirty="0" smtClean="0"/>
              <a:t>redirect</a:t>
            </a:r>
            <a:r>
              <a:rPr lang="en-US" altLang="zh-TW" sz="1200" baseline="0" dirty="0" smtClean="0"/>
              <a:t> traffic</a:t>
            </a:r>
            <a:r>
              <a:rPr lang="zh-TW" altLang="en-US" sz="1200" baseline="0" dirty="0" smtClean="0"/>
              <a:t>到特定的</a:t>
            </a:r>
            <a:r>
              <a:rPr lang="en-US" altLang="zh-TW" sz="1200" baseline="0" dirty="0" smtClean="0"/>
              <a:t>instances,</a:t>
            </a:r>
            <a:r>
              <a:rPr lang="zh-TW" altLang="en-US" sz="1200" baseline="0" dirty="0" smtClean="0"/>
              <a:t>而</a:t>
            </a:r>
            <a:r>
              <a:rPr lang="en-US" altLang="zh-TW" sz="1200" baseline="0" dirty="0" err="1" smtClean="0"/>
              <a:t>microservice</a:t>
            </a:r>
            <a:r>
              <a:rPr lang="en-US" altLang="zh-TW" sz="1200" baseline="0" dirty="0" smtClean="0"/>
              <a:t> overheads</a:t>
            </a:r>
            <a:r>
              <a:rPr lang="zh-TW" altLang="en-US" sz="1200" baseline="0" dirty="0" smtClean="0"/>
              <a:t>包含其他因素像是</a:t>
            </a:r>
            <a:r>
              <a:rPr lang="en-US" altLang="zh-TW" sz="1200" baseline="0" dirty="0" smtClean="0"/>
              <a:t>header translation bandwidth overheads</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72</a:t>
            </a:fld>
            <a:endParaRPr lang="zh-TW" altLang="en-US"/>
          </a:p>
        </p:txBody>
      </p:sp>
    </p:spTree>
    <p:extLst>
      <p:ext uri="{BB962C8B-B14F-4D97-AF65-F5344CB8AC3E}">
        <p14:creationId xmlns:p14="http://schemas.microsoft.com/office/powerpoint/2010/main" val="27607569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實驗結果</a:t>
            </a:r>
            <a:r>
              <a:rPr lang="en-US" altLang="zh-TW" dirty="0" smtClean="0"/>
              <a:t>(</a:t>
            </a:r>
            <a:r>
              <a:rPr lang="zh-TW" altLang="en-US" dirty="0" smtClean="0"/>
              <a:t>沒有列出圖表</a:t>
            </a:r>
            <a:r>
              <a:rPr lang="en-US" altLang="zh-TW" dirty="0" smtClean="0"/>
              <a:t>)</a:t>
            </a:r>
            <a:r>
              <a:rPr lang="zh-TW" altLang="en-US" dirty="0" smtClean="0"/>
              <a:t>表示</a:t>
            </a:r>
            <a:r>
              <a:rPr lang="en-US" altLang="zh-TW" dirty="0" smtClean="0"/>
              <a:t>,</a:t>
            </a:r>
            <a:r>
              <a:rPr lang="zh-TW" altLang="en-US" dirty="0" smtClean="0"/>
              <a:t>兩個</a:t>
            </a:r>
            <a:r>
              <a:rPr lang="en-US" altLang="zh-TW" sz="1200" dirty="0" smtClean="0"/>
              <a:t>monoliths</a:t>
            </a:r>
            <a:r>
              <a:rPr lang="zh-TW" altLang="en-US" sz="1200" dirty="0" smtClean="0"/>
              <a:t>的</a:t>
            </a:r>
            <a:r>
              <a:rPr lang="en-US" altLang="zh-TW" sz="1200" dirty="0" smtClean="0"/>
              <a:t>traffic distribution </a:t>
            </a:r>
            <a:r>
              <a:rPr lang="zh-TW" altLang="en-US" sz="1200" dirty="0" smtClean="0"/>
              <a:t> </a:t>
            </a:r>
            <a:r>
              <a:rPr lang="en-US" altLang="zh-TW" sz="1200" dirty="0" smtClean="0"/>
              <a:t>overheads</a:t>
            </a:r>
            <a:r>
              <a:rPr lang="zh-TW" altLang="en-US" sz="1200" dirty="0" smtClean="0"/>
              <a:t>大約為</a:t>
            </a:r>
            <a:r>
              <a:rPr lang="en-US" altLang="zh-TW" sz="1200" dirty="0" smtClean="0"/>
              <a:t>0.0005m,</a:t>
            </a:r>
            <a:r>
              <a:rPr lang="zh-TW" altLang="en-US" sz="1200" dirty="0" smtClean="0"/>
              <a:t>兩個</a:t>
            </a:r>
            <a:r>
              <a:rPr lang="en-US" altLang="zh-TW" sz="1200" dirty="0" err="1" smtClean="0"/>
              <a:t>microservices</a:t>
            </a:r>
            <a:r>
              <a:rPr lang="zh-TW" altLang="en-US" sz="1200" dirty="0" smtClean="0"/>
              <a:t>的</a:t>
            </a:r>
            <a:r>
              <a:rPr lang="en-US" altLang="zh-TW" sz="1200" dirty="0" smtClean="0"/>
              <a:t>traffic distribution </a:t>
            </a:r>
            <a:r>
              <a:rPr lang="zh-TW" altLang="en-US" sz="1200" dirty="0" smtClean="0"/>
              <a:t> </a:t>
            </a:r>
            <a:r>
              <a:rPr lang="en-US" altLang="zh-TW" sz="1200" dirty="0" smtClean="0"/>
              <a:t>overheads</a:t>
            </a:r>
            <a:r>
              <a:rPr lang="zh-TW" altLang="en-US" sz="1200" dirty="0" smtClean="0"/>
              <a:t>大約為</a:t>
            </a:r>
            <a:r>
              <a:rPr lang="en-US" altLang="zh-TW" sz="1200" dirty="0" smtClean="0"/>
              <a:t>0.0002ms</a:t>
            </a:r>
          </a:p>
          <a:p>
            <a:r>
              <a:rPr lang="zh-TW" altLang="en-US" sz="1200" dirty="0" smtClean="0"/>
              <a:t>隨著</a:t>
            </a:r>
            <a:r>
              <a:rPr lang="en-US" altLang="zh-TW" sz="1200" dirty="0" smtClean="0"/>
              <a:t>N</a:t>
            </a:r>
            <a:r>
              <a:rPr lang="zh-TW" altLang="en-US" sz="1200" dirty="0" smtClean="0"/>
              <a:t>越大</a:t>
            </a:r>
            <a:r>
              <a:rPr lang="en-US" altLang="zh-TW" sz="1200" dirty="0" smtClean="0"/>
              <a:t>,overheads</a:t>
            </a:r>
            <a:r>
              <a:rPr lang="zh-TW" altLang="en-US" sz="1200" dirty="0" smtClean="0"/>
              <a:t>呈倍數關係</a:t>
            </a:r>
            <a:endParaRPr lang="en-US" altLang="zh-TW" sz="1200" dirty="0" smtClean="0"/>
          </a:p>
          <a:p>
            <a:r>
              <a:rPr lang="zh-TW" altLang="en-US" sz="1200" dirty="0" smtClean="0"/>
              <a:t>圖</a:t>
            </a:r>
            <a:r>
              <a:rPr lang="en-US" altLang="zh-TW" sz="1200" dirty="0" smtClean="0"/>
              <a:t>3</a:t>
            </a:r>
            <a:r>
              <a:rPr lang="zh-TW" altLang="en-US" sz="1200" dirty="0" smtClean="0"/>
              <a:t>中的</a:t>
            </a:r>
            <a:r>
              <a:rPr lang="en-US" altLang="zh-TW" sz="1200" dirty="0" smtClean="0"/>
              <a:t>overall</a:t>
            </a:r>
            <a:r>
              <a:rPr lang="zh-TW" altLang="en-US" sz="1200" dirty="0" smtClean="0"/>
              <a:t> </a:t>
            </a:r>
            <a:r>
              <a:rPr lang="en-US" altLang="zh-TW" sz="1200" dirty="0" smtClean="0"/>
              <a:t>overheads</a:t>
            </a:r>
            <a:r>
              <a:rPr lang="zh-TW" altLang="en-US" sz="1200" dirty="0" smtClean="0"/>
              <a:t>包含</a:t>
            </a:r>
            <a:r>
              <a:rPr lang="en-US" altLang="zh-TW" sz="1200" dirty="0" smtClean="0"/>
              <a:t>context switching overheads</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73</a:t>
            </a:fld>
            <a:endParaRPr lang="zh-TW" altLang="en-US"/>
          </a:p>
        </p:txBody>
      </p:sp>
    </p:spTree>
    <p:extLst>
      <p:ext uri="{BB962C8B-B14F-4D97-AF65-F5344CB8AC3E}">
        <p14:creationId xmlns:p14="http://schemas.microsoft.com/office/powerpoint/2010/main" val="39270559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圖</a:t>
            </a:r>
            <a:r>
              <a:rPr lang="en-US" altLang="zh-TW" dirty="0" smtClean="0"/>
              <a:t>4</a:t>
            </a:r>
            <a:r>
              <a:rPr lang="zh-TW" altLang="en-US" dirty="0" smtClean="0"/>
              <a:t>表示</a:t>
            </a:r>
            <a:r>
              <a:rPr lang="en-US" altLang="zh-TW" sz="1200" dirty="0" smtClean="0"/>
              <a:t>dedicated CPU </a:t>
            </a:r>
            <a:r>
              <a:rPr lang="en-US" altLang="zh-TW" sz="1200" i="1" dirty="0" smtClean="0"/>
              <a:t>n- </a:t>
            </a:r>
            <a:r>
              <a:rPr lang="en-US" altLang="zh-TW" sz="1200" dirty="0" smtClean="0"/>
              <a:t>monolithic case</a:t>
            </a:r>
            <a:r>
              <a:rPr lang="zh-TW" altLang="en-US" sz="1200" dirty="0" smtClean="0"/>
              <a:t>中</a:t>
            </a:r>
            <a:r>
              <a:rPr lang="en-US" altLang="zh-TW" sz="1200" dirty="0" smtClean="0"/>
              <a:t>,</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74</a:t>
            </a:fld>
            <a:endParaRPr lang="zh-TW" altLang="en-US"/>
          </a:p>
        </p:txBody>
      </p:sp>
    </p:spTree>
    <p:extLst>
      <p:ext uri="{BB962C8B-B14F-4D97-AF65-F5344CB8AC3E}">
        <p14:creationId xmlns:p14="http://schemas.microsoft.com/office/powerpoint/2010/main" val="8426114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照著英文念就好</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76</a:t>
            </a:fld>
            <a:endParaRPr lang="zh-TW" altLang="en-US"/>
          </a:p>
        </p:txBody>
      </p:sp>
    </p:spTree>
    <p:extLst>
      <p:ext uri="{BB962C8B-B14F-4D97-AF65-F5344CB8AC3E}">
        <p14:creationId xmlns:p14="http://schemas.microsoft.com/office/powerpoint/2010/main" val="24478722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圖</a:t>
            </a:r>
            <a:r>
              <a:rPr lang="en-US" altLang="zh-TW" dirty="0" smtClean="0"/>
              <a:t>5</a:t>
            </a:r>
            <a:r>
              <a:rPr lang="zh-TW" altLang="en-US" dirty="0" smtClean="0"/>
              <a:t>表示利用章節</a:t>
            </a:r>
            <a:r>
              <a:rPr lang="en-US" altLang="zh-TW" dirty="0" smtClean="0"/>
              <a:t>2</a:t>
            </a:r>
            <a:r>
              <a:rPr lang="zh-TW" altLang="en-US" dirty="0" smtClean="0"/>
              <a:t>的數學公式算出的</a:t>
            </a:r>
            <a:r>
              <a:rPr lang="en-US" altLang="zh-TW" dirty="0" smtClean="0"/>
              <a:t>average delay</a:t>
            </a:r>
          </a:p>
          <a:p>
            <a:endParaRPr lang="en-US" altLang="zh-TW" dirty="0" smtClean="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77</a:t>
            </a:fld>
            <a:endParaRPr lang="zh-TW" altLang="en-US"/>
          </a:p>
        </p:txBody>
      </p:sp>
    </p:spTree>
    <p:extLst>
      <p:ext uri="{BB962C8B-B14F-4D97-AF65-F5344CB8AC3E}">
        <p14:creationId xmlns:p14="http://schemas.microsoft.com/office/powerpoint/2010/main" val="38188407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隨著</a:t>
            </a:r>
            <a:r>
              <a:rPr lang="en-US" altLang="zh-TW" dirty="0" smtClean="0"/>
              <a:t>instances</a:t>
            </a:r>
            <a:r>
              <a:rPr lang="zh-TW" altLang="en-US" dirty="0" smtClean="0"/>
              <a:t>的數量增加</a:t>
            </a:r>
            <a:r>
              <a:rPr lang="en-US" altLang="zh-TW" dirty="0" smtClean="0"/>
              <a:t>,total </a:t>
            </a:r>
            <a:r>
              <a:rPr lang="en-US" altLang="zh-TW" dirty="0" err="1" smtClean="0"/>
              <a:t>cpu</a:t>
            </a:r>
            <a:r>
              <a:rPr lang="en-US" altLang="zh-TW" dirty="0" smtClean="0"/>
              <a:t> </a:t>
            </a:r>
            <a:r>
              <a:rPr lang="zh-TW" altLang="en-US" dirty="0" smtClean="0"/>
              <a:t>的</a:t>
            </a:r>
            <a:r>
              <a:rPr lang="en-US" altLang="zh-TW" dirty="0" smtClean="0"/>
              <a:t>idle</a:t>
            </a:r>
            <a:r>
              <a:rPr lang="zh-TW" altLang="en-US" dirty="0" smtClean="0"/>
              <a:t> </a:t>
            </a:r>
            <a:r>
              <a:rPr lang="en-US" altLang="zh-TW" dirty="0" smtClean="0"/>
              <a:t>time</a:t>
            </a:r>
            <a:r>
              <a:rPr lang="zh-TW" altLang="en-US" dirty="0" smtClean="0"/>
              <a:t>會減少</a:t>
            </a:r>
            <a:r>
              <a:rPr lang="en-US" altLang="zh-TW" dirty="0" smtClean="0"/>
              <a:t>(</a:t>
            </a:r>
            <a:r>
              <a:rPr lang="zh-TW" altLang="en-US" dirty="0" smtClean="0"/>
              <a:t>因為所有</a:t>
            </a:r>
            <a:r>
              <a:rPr lang="en-US" altLang="zh-TW" dirty="0" smtClean="0"/>
              <a:t>instances</a:t>
            </a:r>
            <a:r>
              <a:rPr lang="zh-TW" altLang="en-US" dirty="0" smtClean="0"/>
              <a:t>只在一個</a:t>
            </a:r>
            <a:r>
              <a:rPr lang="en-US" altLang="zh-TW" dirty="0" err="1" smtClean="0"/>
              <a:t>cpu</a:t>
            </a:r>
            <a:r>
              <a:rPr lang="zh-TW" altLang="en-US" dirty="0" smtClean="0"/>
              <a:t>上執行</a:t>
            </a:r>
            <a:r>
              <a:rPr lang="en-US" altLang="zh-TW" dirty="0" smtClean="0"/>
              <a:t>,</a:t>
            </a:r>
            <a:r>
              <a:rPr lang="en-US" altLang="zh-TW" dirty="0" err="1" smtClean="0"/>
              <a:t>cpu</a:t>
            </a:r>
            <a:r>
              <a:rPr lang="en-US" altLang="zh-TW" dirty="0" smtClean="0"/>
              <a:t> busy</a:t>
            </a:r>
            <a:r>
              <a:rPr lang="zh-TW" altLang="en-US" dirty="0" smtClean="0"/>
              <a:t> </a:t>
            </a:r>
            <a:r>
              <a:rPr lang="en-US" altLang="zh-TW" dirty="0" smtClean="0"/>
              <a:t>idle</a:t>
            </a:r>
            <a:r>
              <a:rPr lang="zh-TW" altLang="en-US" dirty="0" smtClean="0"/>
              <a:t>時間少</a:t>
            </a:r>
            <a:r>
              <a:rPr lang="en-US" altLang="zh-TW" dirty="0" smtClean="0"/>
              <a:t>),</a:t>
            </a:r>
            <a:r>
              <a:rPr lang="zh-TW" altLang="en-US" dirty="0" smtClean="0"/>
              <a:t>一旦某個</a:t>
            </a:r>
            <a:r>
              <a:rPr lang="en-US" altLang="zh-TW" dirty="0" smtClean="0"/>
              <a:t>instance</a:t>
            </a:r>
            <a:r>
              <a:rPr lang="zh-TW" altLang="en-US" dirty="0" smtClean="0"/>
              <a:t> </a:t>
            </a:r>
            <a:r>
              <a:rPr lang="en-US" altLang="zh-TW" dirty="0" smtClean="0"/>
              <a:t>idle,</a:t>
            </a:r>
            <a:r>
              <a:rPr lang="zh-TW" altLang="en-US" dirty="0" smtClean="0"/>
              <a:t>其他</a:t>
            </a:r>
            <a:r>
              <a:rPr lang="en-US" altLang="zh-TW" dirty="0" smtClean="0"/>
              <a:t>instance</a:t>
            </a:r>
            <a:r>
              <a:rPr lang="zh-TW" altLang="en-US" dirty="0" smtClean="0"/>
              <a:t>馬上搶走</a:t>
            </a:r>
            <a:r>
              <a:rPr lang="en-US" altLang="zh-TW" dirty="0" err="1" smtClean="0"/>
              <a:t>cpu</a:t>
            </a:r>
            <a:r>
              <a:rPr lang="zh-TW" altLang="en-US" dirty="0" smtClean="0"/>
              <a:t>使用</a:t>
            </a:r>
          </a:p>
          <a:p>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78</a:t>
            </a:fld>
            <a:endParaRPr lang="zh-TW" altLang="en-US"/>
          </a:p>
        </p:txBody>
      </p:sp>
    </p:spTree>
    <p:extLst>
      <p:ext uri="{BB962C8B-B14F-4D97-AF65-F5344CB8AC3E}">
        <p14:creationId xmlns:p14="http://schemas.microsoft.com/office/powerpoint/2010/main" val="11688697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在真實情況中</a:t>
            </a:r>
            <a:r>
              <a:rPr lang="en-US" altLang="zh-TW" dirty="0" smtClean="0"/>
              <a:t>,overhead</a:t>
            </a:r>
            <a:r>
              <a:rPr lang="zh-TW" altLang="en-US" dirty="0" smtClean="0"/>
              <a:t>會隨著</a:t>
            </a:r>
            <a:r>
              <a:rPr lang="en-US" altLang="zh-TW" dirty="0" smtClean="0"/>
              <a:t>instance</a:t>
            </a:r>
            <a:r>
              <a:rPr lang="zh-TW" altLang="en-US" dirty="0" smtClean="0"/>
              <a:t>增加而上升</a:t>
            </a:r>
            <a:endParaRPr lang="en-US" altLang="zh-TW" dirty="0" smtClean="0"/>
          </a:p>
          <a:p>
            <a:r>
              <a:rPr lang="zh-TW" altLang="en-US" dirty="0" smtClean="0"/>
              <a:t>因此為了找出最佳的</a:t>
            </a:r>
            <a:r>
              <a:rPr lang="en-US" altLang="zh-TW" dirty="0" smtClean="0"/>
              <a:t>N</a:t>
            </a:r>
            <a:r>
              <a:rPr lang="zh-TW" altLang="en-US" dirty="0" smtClean="0"/>
              <a:t>值符合最短且可接受的平均延遲</a:t>
            </a:r>
            <a:r>
              <a:rPr lang="en-US" altLang="zh-TW" dirty="0" smtClean="0"/>
              <a:t>,</a:t>
            </a:r>
            <a:r>
              <a:rPr lang="zh-TW" altLang="en-US" dirty="0" smtClean="0"/>
              <a:t>作者計算不同</a:t>
            </a:r>
            <a:r>
              <a:rPr lang="en-US" altLang="zh-TW" dirty="0" smtClean="0"/>
              <a:t>overhead</a:t>
            </a:r>
            <a:r>
              <a:rPr lang="zh-TW" altLang="en-US" dirty="0" smtClean="0"/>
              <a:t>下的平均延遲。</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80</a:t>
            </a:fld>
            <a:endParaRPr lang="zh-TW" altLang="en-US"/>
          </a:p>
        </p:txBody>
      </p:sp>
    </p:spTree>
    <p:extLst>
      <p:ext uri="{BB962C8B-B14F-4D97-AF65-F5344CB8AC3E}">
        <p14:creationId xmlns:p14="http://schemas.microsoft.com/office/powerpoint/2010/main" val="3710123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Average</a:t>
            </a:r>
            <a:r>
              <a:rPr lang="en-US" altLang="zh-TW" baseline="0" dirty="0" smtClean="0"/>
              <a:t> delay:</a:t>
            </a:r>
            <a:r>
              <a:rPr lang="zh-TW" altLang="en-US" baseline="0" dirty="0" smtClean="0"/>
              <a:t> 封包在</a:t>
            </a:r>
            <a:r>
              <a:rPr lang="en-US" altLang="zh-TW" baseline="0" dirty="0" smtClean="0"/>
              <a:t>receiver</a:t>
            </a:r>
            <a:r>
              <a:rPr lang="zh-TW" altLang="en-US" baseline="0" dirty="0" smtClean="0"/>
              <a:t>和</a:t>
            </a:r>
            <a:r>
              <a:rPr lang="en-US" altLang="zh-TW" baseline="0" dirty="0" smtClean="0"/>
              <a:t>sender</a:t>
            </a:r>
            <a:r>
              <a:rPr lang="zh-TW" altLang="en-US" baseline="0" dirty="0" smtClean="0"/>
              <a:t>之間的時間差</a:t>
            </a:r>
            <a:r>
              <a:rPr lang="en-US" altLang="zh-TW" baseline="0" dirty="0" smtClean="0"/>
              <a:t>,</a:t>
            </a:r>
            <a:r>
              <a:rPr lang="zh-TW" altLang="en-US" baseline="0" dirty="0" smtClean="0"/>
              <a:t>求得平均值</a:t>
            </a:r>
            <a:endParaRPr lang="en-US" altLang="zh-TW" baseline="0" dirty="0" smtClean="0"/>
          </a:p>
          <a:p>
            <a:r>
              <a:rPr lang="en-US" altLang="zh-TW" baseline="0" dirty="0" smtClean="0"/>
              <a:t>CPU</a:t>
            </a:r>
            <a:r>
              <a:rPr lang="zh-TW" altLang="en-US" baseline="0" dirty="0" smtClean="0"/>
              <a:t>使用率</a:t>
            </a:r>
            <a:r>
              <a:rPr lang="en-US" altLang="zh-TW" baseline="0" dirty="0" smtClean="0"/>
              <a:t>:</a:t>
            </a:r>
            <a:r>
              <a:rPr lang="zh-TW" altLang="en-US" baseline="0" dirty="0" smtClean="0"/>
              <a:t>第二台機器求得</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82</a:t>
            </a:fld>
            <a:endParaRPr lang="zh-TW" altLang="en-US"/>
          </a:p>
        </p:txBody>
      </p:sp>
    </p:spTree>
    <p:extLst>
      <p:ext uri="{BB962C8B-B14F-4D97-AF65-F5344CB8AC3E}">
        <p14:creationId xmlns:p14="http://schemas.microsoft.com/office/powerpoint/2010/main" val="13968737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a:t>
            </a:r>
            <a:r>
              <a:rPr lang="en-US" altLang="zh-TW" dirty="0" smtClean="0"/>
              <a:t>single CPU</a:t>
            </a:r>
            <a:r>
              <a:rPr lang="zh-TW" altLang="en-US" dirty="0" smtClean="0"/>
              <a:t>情況中</a:t>
            </a:r>
            <a:r>
              <a:rPr lang="en-US" altLang="zh-TW" dirty="0" smtClean="0"/>
              <a:t>,SNORT</a:t>
            </a:r>
            <a:r>
              <a:rPr lang="zh-TW" altLang="en-US" dirty="0" smtClean="0"/>
              <a:t> </a:t>
            </a:r>
            <a:r>
              <a:rPr lang="en-US" altLang="zh-TW" dirty="0" smtClean="0"/>
              <a:t>NF</a:t>
            </a:r>
            <a:r>
              <a:rPr lang="zh-TW" altLang="en-US" dirty="0" smtClean="0"/>
              <a:t>為</a:t>
            </a:r>
            <a:r>
              <a:rPr lang="en-US" altLang="zh-TW" dirty="0" smtClean="0"/>
              <a:t>2</a:t>
            </a:r>
            <a:r>
              <a:rPr lang="zh-TW" altLang="en-US" dirty="0" smtClean="0"/>
              <a:t>或</a:t>
            </a:r>
            <a:r>
              <a:rPr lang="en-US" altLang="zh-TW" dirty="0" smtClean="0"/>
              <a:t>4</a:t>
            </a:r>
            <a:r>
              <a:rPr lang="zh-TW" altLang="en-US" dirty="0" smtClean="0"/>
              <a:t>個</a:t>
            </a:r>
            <a:r>
              <a:rPr lang="en-US" altLang="zh-TW" dirty="0" smtClean="0"/>
              <a:t>instances</a:t>
            </a:r>
            <a:r>
              <a:rPr lang="zh-TW" altLang="en-US" dirty="0" smtClean="0"/>
              <a:t>擁有最低的平均延遲</a:t>
            </a:r>
            <a:r>
              <a:rPr lang="en-US" altLang="zh-TW" dirty="0" smtClean="0"/>
              <a:t>(monoliths</a:t>
            </a:r>
            <a:r>
              <a:rPr lang="zh-TW" altLang="en-US" dirty="0" smtClean="0"/>
              <a:t>和</a:t>
            </a:r>
            <a:r>
              <a:rPr lang="en-US" altLang="zh-TW" dirty="0" err="1" smtClean="0"/>
              <a:t>microservices</a:t>
            </a:r>
            <a:r>
              <a:rPr lang="zh-TW" altLang="en-US" dirty="0" smtClean="0"/>
              <a:t>都是</a:t>
            </a:r>
            <a:r>
              <a:rPr lang="en-US" altLang="zh-TW" dirty="0" smtClean="0"/>
              <a:t>)</a:t>
            </a:r>
          </a:p>
          <a:p>
            <a:r>
              <a:rPr lang="zh-TW" altLang="en-US" dirty="0" smtClean="0"/>
              <a:t>在</a:t>
            </a:r>
            <a:r>
              <a:rPr lang="en-US" altLang="zh-TW" dirty="0" smtClean="0"/>
              <a:t>dedicated CPU</a:t>
            </a:r>
            <a:r>
              <a:rPr lang="zh-TW" altLang="en-US" dirty="0" smtClean="0"/>
              <a:t>情況中</a:t>
            </a:r>
            <a:r>
              <a:rPr lang="en-US" altLang="zh-TW" dirty="0" smtClean="0"/>
              <a:t>, SNORT</a:t>
            </a:r>
            <a:r>
              <a:rPr lang="zh-TW" altLang="en-US" dirty="0" smtClean="0"/>
              <a:t> </a:t>
            </a:r>
            <a:r>
              <a:rPr lang="en-US" altLang="zh-TW" dirty="0" smtClean="0"/>
              <a:t>NF</a:t>
            </a:r>
            <a:r>
              <a:rPr lang="zh-TW" altLang="en-US" dirty="0" smtClean="0"/>
              <a:t>為</a:t>
            </a:r>
            <a:r>
              <a:rPr lang="en-US" altLang="zh-TW" dirty="0" smtClean="0"/>
              <a:t>2,4,8</a:t>
            </a:r>
            <a:r>
              <a:rPr lang="zh-TW" altLang="en-US" dirty="0" smtClean="0"/>
              <a:t>或</a:t>
            </a:r>
            <a:r>
              <a:rPr lang="en-US" altLang="zh-TW" dirty="0" smtClean="0"/>
              <a:t>16</a:t>
            </a:r>
            <a:r>
              <a:rPr lang="zh-TW" altLang="en-US" dirty="0" smtClean="0"/>
              <a:t>個都有最低的延遲</a:t>
            </a:r>
            <a:r>
              <a:rPr lang="en-US" altLang="zh-TW" dirty="0" smtClean="0"/>
              <a:t>(monoliths</a:t>
            </a:r>
            <a:r>
              <a:rPr lang="zh-TW" altLang="en-US" dirty="0" smtClean="0"/>
              <a:t>和</a:t>
            </a:r>
            <a:r>
              <a:rPr lang="en-US" altLang="zh-TW" dirty="0" err="1" smtClean="0"/>
              <a:t>microservices</a:t>
            </a:r>
            <a:r>
              <a:rPr lang="zh-TW" altLang="en-US" dirty="0" smtClean="0"/>
              <a:t>都是</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83</a:t>
            </a:fld>
            <a:endParaRPr lang="zh-TW" altLang="en-US"/>
          </a:p>
        </p:txBody>
      </p:sp>
    </p:spTree>
    <p:extLst>
      <p:ext uri="{BB962C8B-B14F-4D97-AF65-F5344CB8AC3E}">
        <p14:creationId xmlns:p14="http://schemas.microsoft.com/office/powerpoint/2010/main" val="4978944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前</a:t>
            </a:r>
            <a:r>
              <a:rPr lang="en-US" altLang="zh-TW" dirty="0" smtClean="0"/>
              <a:t>3</a:t>
            </a:r>
            <a:r>
              <a:rPr lang="zh-TW" altLang="en-US" dirty="0" smtClean="0"/>
              <a:t>段英文直接翻就好</a:t>
            </a:r>
            <a:endParaRPr lang="en-US" altLang="zh-TW" dirty="0" smtClean="0"/>
          </a:p>
          <a:p>
            <a:r>
              <a:rPr lang="zh-TW" altLang="en-US" dirty="0" smtClean="0"/>
              <a:t>但是在</a:t>
            </a:r>
            <a:r>
              <a:rPr lang="en-US" altLang="zh-TW" sz="1200" dirty="0" smtClean="0"/>
              <a:t>monolithic </a:t>
            </a:r>
            <a:r>
              <a:rPr lang="zh-TW" altLang="en-US" sz="1200" dirty="0" smtClean="0"/>
              <a:t>和</a:t>
            </a:r>
            <a:r>
              <a:rPr lang="en-US" altLang="zh-TW" sz="1200" dirty="0" smtClean="0"/>
              <a:t> </a:t>
            </a:r>
            <a:r>
              <a:rPr lang="en-US" altLang="zh-TW" sz="1200" dirty="0" err="1" smtClean="0"/>
              <a:t>microservice</a:t>
            </a:r>
            <a:r>
              <a:rPr lang="en-US" altLang="zh-TW" sz="1200" dirty="0" smtClean="0"/>
              <a:t> cases</a:t>
            </a:r>
            <a:r>
              <a:rPr lang="zh-TW" altLang="en-US" sz="1200" dirty="0" smtClean="0"/>
              <a:t> 的</a:t>
            </a:r>
            <a:r>
              <a:rPr lang="en-US" altLang="zh-TW" sz="1200" dirty="0" smtClean="0"/>
              <a:t>overheads</a:t>
            </a:r>
            <a:r>
              <a:rPr lang="zh-TW" altLang="en-US" sz="1200" dirty="0" smtClean="0"/>
              <a:t>都不同</a:t>
            </a:r>
            <a:r>
              <a:rPr lang="en-US" altLang="zh-TW" sz="1200" dirty="0" smtClean="0"/>
              <a:t>,</a:t>
            </a:r>
            <a:r>
              <a:rPr lang="zh-TW" altLang="en-US" sz="1200" dirty="0" smtClean="0"/>
              <a:t>因此</a:t>
            </a:r>
            <a:r>
              <a:rPr lang="en-US" altLang="zh-TW" sz="1200" dirty="0" smtClean="0"/>
              <a:t>monolithic </a:t>
            </a:r>
            <a:r>
              <a:rPr lang="zh-TW" altLang="en-US" sz="1200" dirty="0" smtClean="0"/>
              <a:t>和</a:t>
            </a:r>
            <a:r>
              <a:rPr lang="en-US" altLang="zh-TW" sz="1200" dirty="0" smtClean="0"/>
              <a:t> </a:t>
            </a:r>
            <a:r>
              <a:rPr lang="en-US" altLang="zh-TW" sz="1200" dirty="0" err="1" smtClean="0"/>
              <a:t>microservice</a:t>
            </a:r>
            <a:r>
              <a:rPr lang="en-US" altLang="zh-TW" sz="1200" dirty="0" smtClean="0"/>
              <a:t> cases</a:t>
            </a:r>
            <a:r>
              <a:rPr lang="zh-TW" altLang="en-US" sz="1200" dirty="0" smtClean="0"/>
              <a:t> 的最佳</a:t>
            </a:r>
            <a:r>
              <a:rPr lang="en-US" altLang="zh-TW" sz="1200" dirty="0" smtClean="0"/>
              <a:t>n</a:t>
            </a:r>
            <a:r>
              <a:rPr lang="zh-TW" altLang="en-US" sz="1200" dirty="0" smtClean="0"/>
              <a:t>值可能會不同</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84</a:t>
            </a:fld>
            <a:endParaRPr lang="zh-TW" altLang="en-US"/>
          </a:p>
        </p:txBody>
      </p:sp>
    </p:spTree>
    <p:extLst>
      <p:ext uri="{BB962C8B-B14F-4D97-AF65-F5344CB8AC3E}">
        <p14:creationId xmlns:p14="http://schemas.microsoft.com/office/powerpoint/2010/main" val="3757177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許多雲端技術公司像是網飛 亞馬遜</a:t>
            </a:r>
            <a:r>
              <a:rPr lang="en-US" altLang="zh-TW" dirty="0" smtClean="0"/>
              <a:t>,</a:t>
            </a:r>
            <a:r>
              <a:rPr lang="zh-TW" altLang="en-US" dirty="0" smtClean="0"/>
              <a:t>已經使用</a:t>
            </a:r>
            <a:r>
              <a:rPr lang="en-US" altLang="zh-TW" dirty="0" err="1" smtClean="0"/>
              <a:t>microservice</a:t>
            </a:r>
            <a:r>
              <a:rPr lang="zh-TW" altLang="en-US" dirty="0" smtClean="0"/>
              <a:t>方式佈署應用程式</a:t>
            </a:r>
            <a:r>
              <a:rPr lang="en-US" altLang="zh-TW" dirty="0" smtClean="0"/>
              <a:t>,</a:t>
            </a:r>
            <a:r>
              <a:rPr lang="zh-TW" altLang="en-US" dirty="0" smtClean="0"/>
              <a:t>對於這些公司來說</a:t>
            </a:r>
            <a:r>
              <a:rPr lang="en-US" altLang="zh-TW" dirty="0" smtClean="0"/>
              <a:t>, </a:t>
            </a:r>
            <a:r>
              <a:rPr lang="en-US" altLang="zh-TW" dirty="0" err="1" smtClean="0"/>
              <a:t>microservice</a:t>
            </a:r>
            <a:r>
              <a:rPr lang="zh-TW" altLang="en-US" dirty="0" smtClean="0"/>
              <a:t>方式擁有幾項優點</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第一</a:t>
            </a:r>
            <a:r>
              <a:rPr lang="en-US" altLang="zh-TW" dirty="0" smtClean="0"/>
              <a:t>:</a:t>
            </a:r>
            <a:r>
              <a:rPr lang="en-US" altLang="zh-TW" sz="1200" dirty="0" smtClean="0"/>
              <a:t>Scalability</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sz="1200" dirty="0" smtClean="0"/>
              <a:t>一個應用程式中的不同</a:t>
            </a:r>
            <a:r>
              <a:rPr lang="en-US" altLang="zh-TW" sz="1200" dirty="0" smtClean="0"/>
              <a:t>components</a:t>
            </a:r>
            <a:r>
              <a:rPr lang="zh-TW" altLang="en-US" sz="1200" dirty="0" smtClean="0"/>
              <a:t>有不同的資源使用情況</a:t>
            </a:r>
            <a:r>
              <a:rPr lang="en-US" altLang="zh-TW" sz="1200" dirty="0" smtClean="0"/>
              <a:t>,</a:t>
            </a:r>
            <a:r>
              <a:rPr lang="zh-TW" altLang="en-US" sz="1200" dirty="0" smtClean="0"/>
              <a:t>因此</a:t>
            </a:r>
            <a:r>
              <a:rPr lang="en-US" altLang="zh-TW" sz="1200" dirty="0" smtClean="0"/>
              <a:t>,</a:t>
            </a:r>
            <a:r>
              <a:rPr lang="zh-TW" altLang="en-US" sz="1200" dirty="0" smtClean="0"/>
              <a:t>有些</a:t>
            </a:r>
            <a:r>
              <a:rPr lang="en-US" altLang="zh-TW" sz="1200" dirty="0" smtClean="0"/>
              <a:t>components</a:t>
            </a:r>
            <a:r>
              <a:rPr lang="zh-TW" altLang="en-US" sz="1200" dirty="0" smtClean="0"/>
              <a:t>相比其他</a:t>
            </a:r>
            <a:r>
              <a:rPr lang="en-US" altLang="zh-TW" sz="1200" dirty="0" smtClean="0"/>
              <a:t>components</a:t>
            </a:r>
            <a:r>
              <a:rPr lang="zh-TW" altLang="en-US" sz="1200" dirty="0" smtClean="0"/>
              <a:t>需要更多資源</a:t>
            </a:r>
            <a:endParaRPr lang="en-US" altLang="zh-TW"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sz="1200" dirty="0" smtClean="0"/>
              <a:t>對於資源需求較多的</a:t>
            </a:r>
            <a:r>
              <a:rPr lang="en-US" altLang="zh-TW" sz="1200" dirty="0" smtClean="0"/>
              <a:t>components</a:t>
            </a:r>
            <a:r>
              <a:rPr lang="zh-TW" altLang="en-US" sz="1200" dirty="0" smtClean="0"/>
              <a:t>來說</a:t>
            </a:r>
            <a:r>
              <a:rPr lang="en-US" altLang="zh-TW" sz="1200" dirty="0" smtClean="0"/>
              <a:t>,</a:t>
            </a:r>
            <a:r>
              <a:rPr lang="zh-TW" altLang="en-US" sz="1200" dirty="0" smtClean="0"/>
              <a:t>相比</a:t>
            </a:r>
            <a:r>
              <a:rPr lang="en-US" altLang="zh-TW" sz="1200" dirty="0" smtClean="0"/>
              <a:t>monolithic</a:t>
            </a:r>
            <a:r>
              <a:rPr lang="zh-TW" altLang="en-US" sz="1200" dirty="0" smtClean="0"/>
              <a:t>方法</a:t>
            </a:r>
            <a:r>
              <a:rPr lang="en-US" altLang="zh-TW" sz="1200" dirty="0" smtClean="0"/>
              <a:t>, </a:t>
            </a:r>
            <a:r>
              <a:rPr lang="en-US" altLang="zh-TW" sz="1200" dirty="0" err="1" smtClean="0"/>
              <a:t>microservice</a:t>
            </a:r>
            <a:r>
              <a:rPr lang="zh-TW" altLang="en-US" sz="1200" dirty="0" smtClean="0"/>
              <a:t>方法提供一種有效的</a:t>
            </a:r>
            <a:r>
              <a:rPr lang="en-US" altLang="zh-TW" sz="1200" dirty="0" smtClean="0"/>
              <a:t>scaling</a:t>
            </a:r>
            <a:r>
              <a:rPr lang="zh-TW" altLang="en-US" sz="1200" dirty="0" smtClean="0"/>
              <a:t> </a:t>
            </a:r>
            <a:r>
              <a:rPr lang="en-US" altLang="zh-TW" sz="1200" dirty="0" smtClean="0"/>
              <a:t>up</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12</a:t>
            </a:fld>
            <a:endParaRPr lang="zh-TW" altLang="en-US"/>
          </a:p>
        </p:txBody>
      </p:sp>
    </p:spTree>
    <p:extLst>
      <p:ext uri="{BB962C8B-B14F-4D97-AF65-F5344CB8AC3E}">
        <p14:creationId xmlns:p14="http://schemas.microsoft.com/office/powerpoint/2010/main" val="35450668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英文直接翻就好</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85</a:t>
            </a:fld>
            <a:endParaRPr lang="zh-TW" altLang="en-US"/>
          </a:p>
        </p:txBody>
      </p:sp>
    </p:spTree>
    <p:extLst>
      <p:ext uri="{BB962C8B-B14F-4D97-AF65-F5344CB8AC3E}">
        <p14:creationId xmlns:p14="http://schemas.microsoft.com/office/powerpoint/2010/main" val="14989882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a:t>
            </a:r>
            <a:r>
              <a:rPr lang="en-US" altLang="zh-TW" sz="1200" dirty="0" smtClean="0">
                <a:solidFill>
                  <a:srgbClr val="FF0000"/>
                </a:solidFill>
              </a:rPr>
              <a:t>dedicated CPU case</a:t>
            </a:r>
            <a:r>
              <a:rPr lang="zh-TW" altLang="en-US" sz="1200" dirty="0" smtClean="0">
                <a:solidFill>
                  <a:srgbClr val="FF0000"/>
                </a:solidFill>
              </a:rPr>
              <a:t>中</a:t>
            </a:r>
            <a:r>
              <a:rPr lang="en-US" altLang="zh-TW" sz="1200" dirty="0" smtClean="0">
                <a:solidFill>
                  <a:srgbClr val="FF0000"/>
                </a:solidFill>
              </a:rPr>
              <a:t>,scale monoliths</a:t>
            </a:r>
            <a:r>
              <a:rPr lang="zh-TW" altLang="en-US" sz="1200" dirty="0" smtClean="0">
                <a:solidFill>
                  <a:srgbClr val="FF0000"/>
                </a:solidFill>
              </a:rPr>
              <a:t>的</a:t>
            </a:r>
            <a:r>
              <a:rPr lang="en-US" altLang="zh-TW" sz="1200" dirty="0" smtClean="0">
                <a:solidFill>
                  <a:srgbClr val="FF0000"/>
                </a:solidFill>
              </a:rPr>
              <a:t>delay</a:t>
            </a:r>
            <a:r>
              <a:rPr lang="zh-TW" altLang="en-US" sz="1200" dirty="0" smtClean="0">
                <a:solidFill>
                  <a:srgbClr val="FF0000"/>
                </a:solidFill>
              </a:rPr>
              <a:t>比</a:t>
            </a:r>
            <a:r>
              <a:rPr lang="en-US" altLang="zh-TW" sz="1200" dirty="0" err="1" smtClean="0">
                <a:solidFill>
                  <a:srgbClr val="FF0000"/>
                </a:solidFill>
              </a:rPr>
              <a:t>microservices</a:t>
            </a:r>
            <a:r>
              <a:rPr lang="zh-TW" altLang="en-US" sz="1200" dirty="0" smtClean="0">
                <a:solidFill>
                  <a:srgbClr val="FF0000"/>
                </a:solidFill>
              </a:rPr>
              <a:t>還少</a:t>
            </a:r>
            <a:endParaRPr lang="en-US" altLang="zh-TW" sz="1200" dirty="0" smtClean="0">
              <a:solidFill>
                <a:srgbClr val="FF0000"/>
              </a:solidFill>
            </a:endParaRPr>
          </a:p>
          <a:p>
            <a:r>
              <a:rPr lang="zh-TW" altLang="en-US" sz="1200" dirty="0" smtClean="0">
                <a:solidFill>
                  <a:srgbClr val="FF0000"/>
                </a:solidFill>
              </a:rPr>
              <a:t>這是因為</a:t>
            </a:r>
            <a:r>
              <a:rPr lang="en-US" altLang="zh-TW" sz="1200" dirty="0" smtClean="0">
                <a:solidFill>
                  <a:srgbClr val="FF0000"/>
                </a:solidFill>
              </a:rPr>
              <a:t>scale monoliths</a:t>
            </a:r>
            <a:r>
              <a:rPr lang="zh-TW" altLang="en-US" sz="1200" dirty="0" smtClean="0">
                <a:solidFill>
                  <a:srgbClr val="FF0000"/>
                </a:solidFill>
              </a:rPr>
              <a:t>所觀察到的</a:t>
            </a:r>
            <a:r>
              <a:rPr lang="en-US" altLang="zh-TW" sz="1200" dirty="0" smtClean="0">
                <a:solidFill>
                  <a:srgbClr val="FF0000"/>
                </a:solidFill>
              </a:rPr>
              <a:t>overheads</a:t>
            </a:r>
            <a:r>
              <a:rPr lang="zh-TW" altLang="en-US" sz="1200" dirty="0" smtClean="0">
                <a:solidFill>
                  <a:srgbClr val="FF0000"/>
                </a:solidFill>
              </a:rPr>
              <a:t>比起</a:t>
            </a:r>
            <a:r>
              <a:rPr lang="en-US" altLang="zh-TW" sz="1200" dirty="0" err="1" smtClean="0"/>
              <a:t>microservice</a:t>
            </a:r>
            <a:r>
              <a:rPr lang="en-US" altLang="zh-TW" sz="1200" dirty="0" smtClean="0"/>
              <a:t> overheads </a:t>
            </a:r>
            <a:r>
              <a:rPr lang="zh-TW" altLang="en-US" sz="1200" dirty="0" smtClean="0"/>
              <a:t>還少</a:t>
            </a:r>
            <a:endParaRPr lang="en-US" altLang="zh-TW" sz="1200" dirty="0" smtClean="0">
              <a:solidFill>
                <a:srgbClr val="FF0000"/>
              </a:solidFill>
            </a:endParaRPr>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86</a:t>
            </a:fld>
            <a:endParaRPr lang="zh-TW" altLang="en-US"/>
          </a:p>
        </p:txBody>
      </p:sp>
    </p:spTree>
    <p:extLst>
      <p:ext uri="{BB962C8B-B14F-4D97-AF65-F5344CB8AC3E}">
        <p14:creationId xmlns:p14="http://schemas.microsoft.com/office/powerpoint/2010/main" val="19382824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第三段</a:t>
            </a:r>
            <a:endParaRPr lang="en-US" altLang="zh-TW" dirty="0" smtClean="0"/>
          </a:p>
          <a:p>
            <a:r>
              <a:rPr lang="zh-TW" altLang="en-US" dirty="0" smtClean="0"/>
              <a:t>在</a:t>
            </a:r>
            <a:r>
              <a:rPr lang="en-US" altLang="zh-TW" sz="1200" b="0" i="0" kern="1200" dirty="0" smtClean="0">
                <a:solidFill>
                  <a:schemeClr val="tx1"/>
                </a:solidFill>
                <a:effectLst/>
                <a:latin typeface="+mn-lt"/>
                <a:ea typeface="+mn-ea"/>
                <a:cs typeface="+mn-cs"/>
              </a:rPr>
              <a:t>single CPU</a:t>
            </a:r>
            <a:r>
              <a:rPr lang="zh-TW" altLang="en-US" sz="1200" b="0" i="0" kern="1200" dirty="0" smtClean="0">
                <a:solidFill>
                  <a:schemeClr val="tx1"/>
                </a:solidFill>
                <a:effectLst/>
                <a:latin typeface="+mn-lt"/>
                <a:ea typeface="+mn-ea"/>
                <a:cs typeface="+mn-cs"/>
              </a:rPr>
              <a:t> </a:t>
            </a:r>
            <a:r>
              <a:rPr lang="en-US" altLang="zh-TW" sz="1200" b="0" i="1" kern="1200" dirty="0" smtClean="0">
                <a:solidFill>
                  <a:schemeClr val="tx1"/>
                </a:solidFill>
                <a:effectLst/>
                <a:latin typeface="+mn-lt"/>
                <a:ea typeface="+mn-ea"/>
                <a:cs typeface="+mn-cs"/>
              </a:rPr>
              <a:t>n</a:t>
            </a:r>
            <a:r>
              <a:rPr lang="en-US" altLang="zh-TW" sz="1200" b="0" i="0" kern="1200" dirty="0" smtClean="0">
                <a:solidFill>
                  <a:schemeClr val="tx1"/>
                </a:solidFill>
                <a:effectLst/>
                <a:latin typeface="+mn-lt"/>
                <a:ea typeface="+mn-ea"/>
                <a:cs typeface="+mn-cs"/>
              </a:rPr>
              <a:t>-</a:t>
            </a:r>
            <a:r>
              <a:rPr lang="en-US" altLang="zh-TW" sz="1200" b="0" i="0" kern="1200" dirty="0" err="1" smtClean="0">
                <a:solidFill>
                  <a:schemeClr val="tx1"/>
                </a:solidFill>
                <a:effectLst/>
                <a:latin typeface="+mn-lt"/>
                <a:ea typeface="+mn-ea"/>
                <a:cs typeface="+mn-cs"/>
              </a:rPr>
              <a:t>microservice</a:t>
            </a:r>
            <a:r>
              <a:rPr lang="en-US" altLang="zh-TW" sz="1200" b="0" i="0" kern="1200" dirty="0" smtClean="0">
                <a:solidFill>
                  <a:schemeClr val="tx1"/>
                </a:solidFill>
                <a:effectLst/>
                <a:latin typeface="+mn-lt"/>
                <a:ea typeface="+mn-ea"/>
                <a:cs typeface="+mn-cs"/>
              </a:rPr>
              <a:t> case</a:t>
            </a:r>
            <a:r>
              <a:rPr lang="en-US" altLang="zh-TW" dirty="0" smtClean="0"/>
              <a:t> </a:t>
            </a:r>
            <a:r>
              <a:rPr lang="zh-TW" altLang="en-US" dirty="0" smtClean="0"/>
              <a:t>中</a:t>
            </a:r>
            <a:r>
              <a:rPr lang="en-US" altLang="zh-TW" dirty="0" smtClean="0"/>
              <a:t>,</a:t>
            </a:r>
            <a:r>
              <a:rPr lang="zh-TW" altLang="en-US" dirty="0" smtClean="0"/>
              <a:t>只有一個</a:t>
            </a:r>
            <a:r>
              <a:rPr lang="en-US" altLang="zh-TW" dirty="0" smtClean="0"/>
              <a:t>CPU</a:t>
            </a:r>
            <a:r>
              <a:rPr lang="zh-TW" altLang="en-US" dirty="0" smtClean="0"/>
              <a:t>來</a:t>
            </a:r>
            <a:r>
              <a:rPr lang="en-US" altLang="zh-TW" dirty="0" smtClean="0"/>
              <a:t>forward</a:t>
            </a:r>
            <a:r>
              <a:rPr lang="zh-TW" altLang="en-US" dirty="0" smtClean="0"/>
              <a:t>所有的流量到</a:t>
            </a:r>
            <a:r>
              <a:rPr lang="en-US" altLang="zh-TW" sz="1200" b="0" i="0" kern="1200" dirty="0" smtClean="0">
                <a:solidFill>
                  <a:schemeClr val="tx1"/>
                </a:solidFill>
                <a:effectLst/>
                <a:latin typeface="+mn-lt"/>
                <a:ea typeface="+mn-ea"/>
                <a:cs typeface="+mn-cs"/>
              </a:rPr>
              <a:t>sub-components</a:t>
            </a:r>
          </a:p>
          <a:p>
            <a:r>
              <a:rPr lang="zh-TW" altLang="en-US" sz="1200" b="0" i="0" kern="1200" dirty="0" smtClean="0">
                <a:solidFill>
                  <a:schemeClr val="tx1"/>
                </a:solidFill>
                <a:effectLst/>
                <a:latin typeface="+mn-lt"/>
                <a:ea typeface="+mn-ea"/>
                <a:cs typeface="+mn-cs"/>
              </a:rPr>
              <a:t>在</a:t>
            </a:r>
            <a:r>
              <a:rPr lang="en-US" altLang="zh-TW" sz="1200" b="0" i="0" kern="1200" dirty="0" smtClean="0">
                <a:solidFill>
                  <a:schemeClr val="tx1"/>
                </a:solidFill>
                <a:effectLst/>
                <a:latin typeface="+mn-lt"/>
                <a:ea typeface="+mn-ea"/>
                <a:cs typeface="+mn-cs"/>
              </a:rPr>
              <a:t>dedicated CPU </a:t>
            </a:r>
            <a:r>
              <a:rPr lang="en-US" altLang="zh-TW" sz="1200" b="0" i="1" kern="1200" dirty="0" smtClean="0">
                <a:solidFill>
                  <a:schemeClr val="tx1"/>
                </a:solidFill>
                <a:effectLst/>
                <a:latin typeface="+mn-lt"/>
                <a:ea typeface="+mn-ea"/>
                <a:cs typeface="+mn-cs"/>
              </a:rPr>
              <a:t>n</a:t>
            </a:r>
            <a:r>
              <a:rPr lang="en-US" altLang="zh-TW" sz="1200" b="0" i="0" kern="1200" dirty="0" smtClean="0">
                <a:solidFill>
                  <a:schemeClr val="tx1"/>
                </a:solidFill>
                <a:effectLst/>
                <a:latin typeface="+mn-lt"/>
                <a:ea typeface="+mn-ea"/>
                <a:cs typeface="+mn-cs"/>
              </a:rPr>
              <a:t>-</a:t>
            </a:r>
            <a:r>
              <a:rPr lang="en-US" altLang="zh-TW" sz="1200" b="0" i="0" kern="1200" dirty="0" err="1" smtClean="0">
                <a:solidFill>
                  <a:schemeClr val="tx1"/>
                </a:solidFill>
                <a:effectLst/>
                <a:latin typeface="+mn-lt"/>
                <a:ea typeface="+mn-ea"/>
                <a:cs typeface="+mn-cs"/>
              </a:rPr>
              <a:t>microservices</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case</a:t>
            </a:r>
            <a:r>
              <a:rPr lang="en-US" altLang="zh-TW" dirty="0" smtClean="0"/>
              <a:t> </a:t>
            </a:r>
            <a:r>
              <a:rPr lang="zh-TW" altLang="en-US" dirty="0" smtClean="0"/>
              <a:t>中</a:t>
            </a:r>
            <a:r>
              <a:rPr lang="en-US" altLang="zh-TW" dirty="0" smtClean="0"/>
              <a:t>,</a:t>
            </a:r>
            <a:r>
              <a:rPr lang="zh-TW" altLang="en-US" dirty="0" smtClean="0"/>
              <a:t>每個</a:t>
            </a:r>
            <a:r>
              <a:rPr lang="en-US" altLang="zh-TW" dirty="0" err="1" smtClean="0"/>
              <a:t>microservice</a:t>
            </a:r>
            <a:r>
              <a:rPr lang="zh-TW" altLang="en-US" dirty="0" smtClean="0"/>
              <a:t>都跑在某個特定的</a:t>
            </a:r>
            <a:r>
              <a:rPr lang="en-US" altLang="zh-TW" dirty="0" err="1" smtClean="0"/>
              <a:t>cpu</a:t>
            </a:r>
            <a:r>
              <a:rPr lang="zh-TW" altLang="en-US" dirty="0" smtClean="0"/>
              <a:t>上</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87</a:t>
            </a:fld>
            <a:endParaRPr lang="zh-TW" altLang="en-US"/>
          </a:p>
        </p:txBody>
      </p:sp>
    </p:spTree>
    <p:extLst>
      <p:ext uri="{BB962C8B-B14F-4D97-AF65-F5344CB8AC3E}">
        <p14:creationId xmlns:p14="http://schemas.microsoft.com/office/powerpoint/2010/main" val="16073378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a:t>
            </a:r>
            <a:r>
              <a:rPr lang="en-US" altLang="zh-TW" dirty="0" smtClean="0"/>
              <a:t>dedicated CPU</a:t>
            </a:r>
            <a:r>
              <a:rPr lang="zh-TW" altLang="en-US" dirty="0" smtClean="0"/>
              <a:t>情況中</a:t>
            </a:r>
            <a:r>
              <a:rPr lang="en-US" altLang="zh-TW" dirty="0" smtClean="0"/>
              <a:t>,</a:t>
            </a:r>
            <a:r>
              <a:rPr lang="en-US" altLang="zh-TW" dirty="0" err="1" smtClean="0"/>
              <a:t>microservice</a:t>
            </a:r>
            <a:r>
              <a:rPr lang="zh-TW" altLang="en-US" dirty="0" smtClean="0"/>
              <a:t>的使用率最低</a:t>
            </a:r>
            <a:r>
              <a:rPr lang="en-US" altLang="zh-TW" dirty="0" smtClean="0"/>
              <a:t>(</a:t>
            </a:r>
            <a:r>
              <a:rPr lang="zh-TW" altLang="en-US" dirty="0" smtClean="0"/>
              <a:t>與</a:t>
            </a:r>
            <a:r>
              <a:rPr lang="en-US" altLang="zh-TW" dirty="0" smtClean="0"/>
              <a:t>monoliths</a:t>
            </a:r>
            <a:r>
              <a:rPr lang="zh-TW" altLang="en-US" dirty="0" smtClean="0"/>
              <a:t>情況差不多</a:t>
            </a:r>
            <a:r>
              <a:rPr lang="en-US" altLang="zh-TW" dirty="0" smtClean="0"/>
              <a:t>),</a:t>
            </a:r>
            <a:r>
              <a:rPr lang="zh-TW" altLang="en-US" dirty="0" smtClean="0"/>
              <a:t>因為</a:t>
            </a:r>
            <a:r>
              <a:rPr lang="en-US" altLang="zh-TW" dirty="0" err="1" smtClean="0"/>
              <a:t>traffice</a:t>
            </a:r>
            <a:r>
              <a:rPr lang="zh-TW" altLang="en-US" dirty="0" smtClean="0"/>
              <a:t>分配到每個</a:t>
            </a:r>
            <a:r>
              <a:rPr lang="en-US" altLang="zh-TW" dirty="0" smtClean="0"/>
              <a:t>instance,</a:t>
            </a:r>
            <a:r>
              <a:rPr lang="zh-TW" altLang="en-US" dirty="0" smtClean="0"/>
              <a:t>而每個</a:t>
            </a:r>
            <a:r>
              <a:rPr lang="en-US" altLang="zh-TW" dirty="0" smtClean="0"/>
              <a:t>instances</a:t>
            </a:r>
            <a:r>
              <a:rPr lang="zh-TW" altLang="en-US" dirty="0" smtClean="0"/>
              <a:t>分配到不同的</a:t>
            </a:r>
            <a:r>
              <a:rPr lang="en-US" altLang="zh-TW" dirty="0" smtClean="0"/>
              <a:t>CPU</a:t>
            </a:r>
            <a:r>
              <a:rPr lang="zh-TW" altLang="en-US" dirty="0" smtClean="0"/>
              <a:t>上</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89</a:t>
            </a:fld>
            <a:endParaRPr lang="zh-TW" altLang="en-US"/>
          </a:p>
        </p:txBody>
      </p:sp>
    </p:spTree>
    <p:extLst>
      <p:ext uri="{BB962C8B-B14F-4D97-AF65-F5344CB8AC3E}">
        <p14:creationId xmlns:p14="http://schemas.microsoft.com/office/powerpoint/2010/main" val="20147764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圖</a:t>
            </a:r>
            <a:r>
              <a:rPr lang="en-US" altLang="zh-TW" dirty="0" smtClean="0"/>
              <a:t>8</a:t>
            </a:r>
            <a:r>
              <a:rPr lang="zh-TW" altLang="en-US" dirty="0" smtClean="0"/>
              <a:t>表示四種實驗情況的</a:t>
            </a:r>
            <a:r>
              <a:rPr lang="en-US" altLang="zh-TW" dirty="0" smtClean="0"/>
              <a:t>relative</a:t>
            </a:r>
            <a:r>
              <a:rPr lang="en-US" altLang="zh-TW" baseline="0" dirty="0" smtClean="0"/>
              <a:t> error</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90</a:t>
            </a:fld>
            <a:endParaRPr lang="zh-TW" altLang="en-US"/>
          </a:p>
        </p:txBody>
      </p:sp>
    </p:spTree>
    <p:extLst>
      <p:ext uri="{BB962C8B-B14F-4D97-AF65-F5344CB8AC3E}">
        <p14:creationId xmlns:p14="http://schemas.microsoft.com/office/powerpoint/2010/main" val="35360839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Exp</a:t>
            </a:r>
            <a:r>
              <a:rPr lang="en-US" altLang="zh-TW" dirty="0" smtClean="0"/>
              <a:t> delay:</a:t>
            </a:r>
            <a:r>
              <a:rPr lang="zh-TW" altLang="en-US" dirty="0" smtClean="0"/>
              <a:t>實驗結果的平均延遲</a:t>
            </a:r>
            <a:r>
              <a:rPr lang="en-US" altLang="zh-TW" dirty="0" smtClean="0"/>
              <a:t>,</a:t>
            </a:r>
            <a:r>
              <a:rPr lang="zh-TW" altLang="en-US" dirty="0" smtClean="0"/>
              <a:t>取多次平均</a:t>
            </a:r>
            <a:endParaRPr lang="en-US" altLang="zh-TW" dirty="0" smtClean="0"/>
          </a:p>
          <a:p>
            <a:r>
              <a:rPr lang="en-US" altLang="zh-TW" dirty="0" smtClean="0"/>
              <a:t>Math delay:</a:t>
            </a:r>
            <a:r>
              <a:rPr lang="zh-TW" altLang="en-US" dirty="0" smtClean="0"/>
              <a:t>數學公式求得的平均延遲</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91</a:t>
            </a:fld>
            <a:endParaRPr lang="zh-TW" altLang="en-US"/>
          </a:p>
        </p:txBody>
      </p:sp>
    </p:spTree>
    <p:extLst>
      <p:ext uri="{BB962C8B-B14F-4D97-AF65-F5344CB8AC3E}">
        <p14:creationId xmlns:p14="http://schemas.microsoft.com/office/powerpoint/2010/main" val="11368757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t>尽管</a:t>
            </a:r>
            <a:r>
              <a:rPr lang="en-US" altLang="zh-CN" dirty="0" smtClean="0"/>
              <a:t>M/M/1</a:t>
            </a:r>
            <a:r>
              <a:rPr lang="zh-CN" altLang="en-US" dirty="0" smtClean="0"/>
              <a:t>排队模型相当简单，</a:t>
            </a:r>
            <a:r>
              <a:rPr lang="zh-TW" altLang="en-US" dirty="0" smtClean="0"/>
              <a:t>也求出了</a:t>
            </a:r>
            <a:r>
              <a:rPr lang="zh-CN" altLang="en-US" dirty="0" smtClean="0"/>
              <a:t>平均时延的近似值，但从图</a:t>
            </a:r>
            <a:r>
              <a:rPr lang="en-US" altLang="zh-CN" dirty="0" smtClean="0"/>
              <a:t>8</a:t>
            </a:r>
            <a:r>
              <a:rPr lang="zh-CN" altLang="en-US" dirty="0" smtClean="0"/>
              <a:t>可以看出，实验结果的相对误差在</a:t>
            </a:r>
            <a:r>
              <a:rPr lang="en-US" altLang="zh-CN" dirty="0" smtClean="0"/>
              <a:t>2%-48%</a:t>
            </a:r>
            <a:r>
              <a:rPr lang="zh-CN" altLang="en-US" dirty="0" smtClean="0"/>
              <a:t>之间。</a:t>
            </a:r>
            <a:endParaRPr lang="en-US" altLang="zh-CN" dirty="0" smtClean="0"/>
          </a:p>
          <a:p>
            <a:r>
              <a:rPr lang="zh-TW" altLang="en-US" dirty="0" smtClean="0"/>
              <a:t>從圖</a:t>
            </a:r>
            <a:r>
              <a:rPr lang="en-US" altLang="zh-TW" dirty="0" smtClean="0"/>
              <a:t>8</a:t>
            </a:r>
            <a:r>
              <a:rPr lang="zh-TW" altLang="en-US" dirty="0" smtClean="0"/>
              <a:t>觀察出</a:t>
            </a:r>
            <a:r>
              <a:rPr lang="en-US" altLang="zh-TW" dirty="0" smtClean="0"/>
              <a:t>,instances</a:t>
            </a:r>
            <a:r>
              <a:rPr lang="zh-TW" altLang="en-US" dirty="0" smtClean="0"/>
              <a:t>越少誤差越小</a:t>
            </a:r>
            <a:endParaRPr lang="en-US" altLang="zh-TW" dirty="0" smtClean="0"/>
          </a:p>
          <a:p>
            <a:r>
              <a:rPr lang="zh-TW" altLang="en-US" dirty="0" smtClean="0"/>
              <a:t>本篇論文不是找出最佳的分析模型</a:t>
            </a:r>
            <a:r>
              <a:rPr lang="en-US" altLang="zh-TW" dirty="0" smtClean="0"/>
              <a:t>,</a:t>
            </a:r>
            <a:r>
              <a:rPr lang="zh-TW" altLang="en-US" dirty="0" smtClean="0"/>
              <a:t>作者用一個簡單的模型只是為了開始研究最佳化的配置</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92</a:t>
            </a:fld>
            <a:endParaRPr lang="zh-TW" altLang="en-US"/>
          </a:p>
        </p:txBody>
      </p:sp>
    </p:spTree>
    <p:extLst>
      <p:ext uri="{BB962C8B-B14F-4D97-AF65-F5344CB8AC3E}">
        <p14:creationId xmlns:p14="http://schemas.microsoft.com/office/powerpoint/2010/main" val="9083950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未來再來找適合的</a:t>
            </a:r>
            <a:r>
              <a:rPr lang="en-US" altLang="zh-TW" dirty="0" smtClean="0"/>
              <a:t>model(</a:t>
            </a:r>
            <a:r>
              <a:rPr lang="zh-TW" altLang="en-US" dirty="0" smtClean="0"/>
              <a:t>較小的</a:t>
            </a:r>
            <a:r>
              <a:rPr lang="en-US" altLang="zh-TW" dirty="0" smtClean="0"/>
              <a:t>relative</a:t>
            </a:r>
            <a:r>
              <a:rPr lang="en-US" altLang="zh-TW" baseline="0" dirty="0" smtClean="0"/>
              <a:t> error</a:t>
            </a:r>
            <a:r>
              <a:rPr lang="en-US" altLang="zh-TW" dirty="0" smtClean="0"/>
              <a:t>)</a:t>
            </a:r>
            <a:r>
              <a:rPr lang="zh-TW" altLang="en-US" dirty="0" smtClean="0"/>
              <a:t>來配置</a:t>
            </a:r>
            <a:r>
              <a:rPr lang="en-US" altLang="zh-TW" dirty="0" smtClean="0"/>
              <a:t>VNF</a:t>
            </a:r>
          </a:p>
          <a:p>
            <a:r>
              <a:rPr lang="zh-CN" altLang="en-US" dirty="0" smtClean="0"/>
              <a:t>然而，我们可以使用更稳健的数学工具，如</a:t>
            </a:r>
            <a:r>
              <a:rPr lang="en-US" altLang="zh-CN" dirty="0" smtClean="0"/>
              <a:t>[28]</a:t>
            </a:r>
            <a:r>
              <a:rPr lang="zh-CN" altLang="en-US" dirty="0" smtClean="0"/>
              <a:t>中提出的</a:t>
            </a:r>
            <a:r>
              <a:rPr lang="en-US" altLang="zh-TW" sz="1200" dirty="0" smtClean="0"/>
              <a:t>robust queuing network analyzer </a:t>
            </a:r>
            <a:r>
              <a:rPr lang="zh-CN" altLang="en-US" dirty="0" smtClean="0"/>
              <a:t>（</a:t>
            </a:r>
            <a:r>
              <a:rPr lang="en-US" altLang="zh-CN" dirty="0" smtClean="0"/>
              <a:t>RQNA</a:t>
            </a:r>
            <a:r>
              <a:rPr lang="zh-CN" altLang="en-US" dirty="0" smtClean="0"/>
              <a:t>），而不是像</a:t>
            </a:r>
            <a:r>
              <a:rPr lang="en-US" altLang="zh-CN" dirty="0" smtClean="0"/>
              <a:t>[26]</a:t>
            </a:r>
            <a:r>
              <a:rPr lang="zh-CN" altLang="en-US" dirty="0" smtClean="0"/>
              <a:t>那样通过</a:t>
            </a:r>
            <a:r>
              <a:rPr lang="en-US" altLang="zh-TW" sz="1200" dirty="0" smtClean="0"/>
              <a:t>queuing network analyzer (QNA)</a:t>
            </a:r>
            <a:r>
              <a:rPr lang="zh-CN" altLang="en-US" dirty="0" smtClean="0"/>
              <a:t>来分析网络功能</a:t>
            </a:r>
            <a:endParaRPr lang="en-US" altLang="zh-CN" dirty="0" smtClean="0"/>
          </a:p>
          <a:p>
            <a:r>
              <a:rPr lang="en-US" altLang="zh-CN" dirty="0" smtClean="0"/>
              <a:t>RQNA</a:t>
            </a:r>
            <a:r>
              <a:rPr lang="zh-TW" altLang="en-US" dirty="0" smtClean="0"/>
              <a:t>相比</a:t>
            </a:r>
            <a:r>
              <a:rPr lang="en-US" altLang="zh-TW" dirty="0" smtClean="0"/>
              <a:t>QNA</a:t>
            </a:r>
            <a:r>
              <a:rPr lang="zh-TW" altLang="en-US" dirty="0" smtClean="0"/>
              <a:t>在輕或是重網路負載有較低的</a:t>
            </a:r>
            <a:r>
              <a:rPr lang="en-US" altLang="zh-TW" dirty="0" smtClean="0"/>
              <a:t>relative error</a:t>
            </a:r>
            <a:endParaRPr lang="zh-TW" altLang="en-US" dirty="0" smtClean="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93</a:t>
            </a:fld>
            <a:endParaRPr lang="zh-TW" altLang="en-US"/>
          </a:p>
        </p:txBody>
      </p:sp>
    </p:spTree>
    <p:extLst>
      <p:ext uri="{BB962C8B-B14F-4D97-AF65-F5344CB8AC3E}">
        <p14:creationId xmlns:p14="http://schemas.microsoft.com/office/powerpoint/2010/main" val="18135949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介紹四種</a:t>
            </a:r>
            <a:r>
              <a:rPr lang="en-US" altLang="zh-TW" dirty="0" smtClean="0"/>
              <a:t>NF</a:t>
            </a:r>
            <a:r>
              <a:rPr lang="zh-TW" altLang="en-US" dirty="0" smtClean="0"/>
              <a:t>佈署方式</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94</a:t>
            </a:fld>
            <a:endParaRPr lang="zh-TW" altLang="en-US"/>
          </a:p>
        </p:txBody>
      </p:sp>
    </p:spTree>
    <p:extLst>
      <p:ext uri="{BB962C8B-B14F-4D97-AF65-F5344CB8AC3E}">
        <p14:creationId xmlns:p14="http://schemas.microsoft.com/office/powerpoint/2010/main" val="13246868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對於</a:t>
            </a:r>
            <a:r>
              <a:rPr lang="en-US" altLang="zh-TW" dirty="0" smtClean="0"/>
              <a:t>operator</a:t>
            </a:r>
            <a:r>
              <a:rPr lang="zh-TW" altLang="en-US" dirty="0" smtClean="0"/>
              <a:t>來說從實體</a:t>
            </a:r>
            <a:r>
              <a:rPr lang="en-US" altLang="zh-TW" dirty="0" smtClean="0"/>
              <a:t>NF</a:t>
            </a:r>
            <a:r>
              <a:rPr lang="zh-TW" altLang="en-US" dirty="0" smtClean="0"/>
              <a:t>轉換到虛擬</a:t>
            </a:r>
            <a:r>
              <a:rPr lang="en-US" altLang="zh-TW" dirty="0" smtClean="0"/>
              <a:t>NF</a:t>
            </a:r>
            <a:r>
              <a:rPr lang="zh-TW" altLang="en-US" dirty="0" smtClean="0"/>
              <a:t>可以減少成本支出</a:t>
            </a:r>
            <a:endParaRPr lang="en-US" altLang="zh-TW" dirty="0" smtClean="0"/>
          </a:p>
          <a:p>
            <a:r>
              <a:rPr lang="zh-TW" altLang="en-US" dirty="0" smtClean="0"/>
              <a:t>但是兩種方法的主要差別在性能差距</a:t>
            </a:r>
            <a:r>
              <a:rPr lang="en-US" altLang="zh-TW" dirty="0" smtClean="0"/>
              <a:t>,</a:t>
            </a:r>
            <a:r>
              <a:rPr lang="en-US" altLang="zh-TW" sz="1200" dirty="0" smtClean="0"/>
              <a:t> [4] [7]</a:t>
            </a:r>
            <a:r>
              <a:rPr lang="zh-TW" altLang="en-US" sz="1200" dirty="0" smtClean="0"/>
              <a:t>研究指出</a:t>
            </a:r>
            <a:r>
              <a:rPr lang="zh-TW" altLang="en-US" dirty="0" smtClean="0"/>
              <a:t>實體</a:t>
            </a:r>
            <a:r>
              <a:rPr lang="en-US" altLang="zh-TW" dirty="0" smtClean="0"/>
              <a:t>NF</a:t>
            </a:r>
            <a:r>
              <a:rPr lang="zh-TW" altLang="en-US" dirty="0" smtClean="0"/>
              <a:t>比起虛擬</a:t>
            </a:r>
            <a:r>
              <a:rPr lang="en-US" altLang="zh-TW" dirty="0" smtClean="0"/>
              <a:t>NF</a:t>
            </a:r>
            <a:r>
              <a:rPr lang="zh-TW" altLang="en-US" dirty="0" smtClean="0"/>
              <a:t>性能較佳</a:t>
            </a:r>
            <a:endParaRPr lang="en-US" altLang="zh-TW" dirty="0" smtClean="0"/>
          </a:p>
          <a:p>
            <a:r>
              <a:rPr lang="en-US" altLang="zh-TW" dirty="0" smtClean="0"/>
              <a:t>[8]</a:t>
            </a:r>
            <a:r>
              <a:rPr lang="zh-TW" altLang="en-US" dirty="0" smtClean="0"/>
              <a:t>提出一些工具和架構</a:t>
            </a:r>
            <a:r>
              <a:rPr lang="en-US" altLang="zh-TW" dirty="0" smtClean="0"/>
              <a:t>,</a:t>
            </a:r>
            <a:r>
              <a:rPr lang="zh-TW" altLang="en-US" dirty="0" smtClean="0"/>
              <a:t>為了</a:t>
            </a:r>
            <a:r>
              <a:rPr lang="zh-CN" altLang="en-US" dirty="0" smtClean="0"/>
              <a:t>实现</a:t>
            </a:r>
            <a:r>
              <a:rPr lang="en-US" altLang="zh-CN" dirty="0" smtClean="0"/>
              <a:t>VNF</a:t>
            </a:r>
            <a:r>
              <a:rPr lang="zh-CN" altLang="en-US" dirty="0" smtClean="0"/>
              <a:t>的更好的迁移、扩展和故障恢复</a:t>
            </a:r>
            <a:r>
              <a:rPr lang="en-US" altLang="zh-CN" dirty="0" smtClean="0"/>
              <a:t>,</a:t>
            </a:r>
            <a:r>
              <a:rPr lang="zh-TW" altLang="en-US" dirty="0" smtClean="0"/>
              <a:t>主張把</a:t>
            </a:r>
            <a:r>
              <a:rPr lang="en-US" altLang="zh-TW" dirty="0" smtClean="0"/>
              <a:t>state</a:t>
            </a:r>
            <a:r>
              <a:rPr lang="zh-TW" altLang="en-US" dirty="0" smtClean="0"/>
              <a:t>和網路功能分開</a:t>
            </a:r>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95</a:t>
            </a:fld>
            <a:endParaRPr lang="zh-TW" altLang="en-US"/>
          </a:p>
        </p:txBody>
      </p:sp>
    </p:spTree>
    <p:extLst>
      <p:ext uri="{BB962C8B-B14F-4D97-AF65-F5344CB8AC3E}">
        <p14:creationId xmlns:p14="http://schemas.microsoft.com/office/powerpoint/2010/main" val="2870628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a:t>
            </a:r>
            <a:r>
              <a:rPr lang="zh-TW" altLang="en-US" dirty="0" smtClean="0"/>
              <a:t>升級</a:t>
            </a:r>
            <a:r>
              <a:rPr lang="en-US" altLang="zh-TW" dirty="0" smtClean="0"/>
              <a:t>:</a:t>
            </a:r>
            <a:r>
              <a:rPr lang="zh-TW" altLang="en-US" dirty="0" smtClean="0"/>
              <a:t>因為小型應用程式在短時間內可以各自升級</a:t>
            </a:r>
            <a:r>
              <a:rPr lang="en-US" altLang="zh-TW" dirty="0" smtClean="0"/>
              <a:t>,</a:t>
            </a:r>
            <a:r>
              <a:rPr lang="zh-TW" altLang="en-US" dirty="0" smtClean="0"/>
              <a:t>因此升級</a:t>
            </a:r>
            <a:r>
              <a:rPr lang="en-US" altLang="zh-TW" dirty="0" err="1" smtClean="0"/>
              <a:t>microservices</a:t>
            </a:r>
            <a:r>
              <a:rPr lang="zh-TW" altLang="en-US" dirty="0" smtClean="0"/>
              <a:t>相比</a:t>
            </a:r>
            <a:r>
              <a:rPr lang="en-US" altLang="zh-TW" dirty="0" smtClean="0"/>
              <a:t>monolithic application</a:t>
            </a:r>
            <a:r>
              <a:rPr lang="zh-TW" altLang="en-US" dirty="0" smtClean="0"/>
              <a:t>而言</a:t>
            </a:r>
            <a:r>
              <a:rPr lang="en-US" altLang="zh-TW" dirty="0" smtClean="0"/>
              <a:t>,</a:t>
            </a:r>
            <a:r>
              <a:rPr lang="zh-TW" altLang="en-US" dirty="0" smtClean="0"/>
              <a:t>更簡單 更少的修復成本</a:t>
            </a:r>
            <a:r>
              <a:rPr lang="en-US" altLang="zh-TW" dirty="0" smtClean="0"/>
              <a:t>(</a:t>
            </a:r>
            <a:r>
              <a:rPr lang="zh-TW" altLang="en-US" dirty="0" smtClean="0"/>
              <a:t>下線時間</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13</a:t>
            </a:fld>
            <a:endParaRPr lang="zh-TW" altLang="en-US"/>
          </a:p>
        </p:txBody>
      </p:sp>
    </p:spTree>
    <p:extLst>
      <p:ext uri="{BB962C8B-B14F-4D97-AF65-F5344CB8AC3E}">
        <p14:creationId xmlns:p14="http://schemas.microsoft.com/office/powerpoint/2010/main" val="23482024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最近有些新的技術</a:t>
            </a:r>
            <a:r>
              <a:rPr lang="en-US" altLang="zh-TW" dirty="0" smtClean="0"/>
              <a:t>,</a:t>
            </a:r>
            <a:r>
              <a:rPr lang="en-US" altLang="zh-TW" sz="1200" dirty="0" smtClean="0"/>
              <a:t> </a:t>
            </a:r>
            <a:r>
              <a:rPr lang="zh-TW" altLang="en-US" sz="1200" dirty="0" smtClean="0"/>
              <a:t>像是</a:t>
            </a:r>
            <a:r>
              <a:rPr lang="en-US" altLang="zh-TW" sz="1200" dirty="0" err="1" smtClean="0"/>
              <a:t>zerocopy</a:t>
            </a:r>
            <a:r>
              <a:rPr lang="en-US" altLang="zh-TW" sz="1200" dirty="0" smtClean="0"/>
              <a:t> [7], SR-IOV and DPDK [9]</a:t>
            </a:r>
            <a:r>
              <a:rPr lang="zh-TW" altLang="en-US" sz="1200" dirty="0" smtClean="0"/>
              <a:t>可以讓</a:t>
            </a:r>
            <a:r>
              <a:rPr lang="en-US" altLang="zh-TW" sz="1200" dirty="0" smtClean="0"/>
              <a:t>VNF</a:t>
            </a:r>
            <a:r>
              <a:rPr lang="zh-TW" altLang="en-US" sz="1200" dirty="0" smtClean="0"/>
              <a:t>在商用硬體搭配特殊的網卡和</a:t>
            </a:r>
            <a:r>
              <a:rPr lang="en-US" altLang="zh-TW" sz="1200" dirty="0" err="1" smtClean="0"/>
              <a:t>dataplane</a:t>
            </a:r>
            <a:r>
              <a:rPr lang="zh-TW" altLang="en-US" sz="1200" dirty="0" smtClean="0"/>
              <a:t>技術</a:t>
            </a:r>
            <a:r>
              <a:rPr lang="en-US" altLang="zh-TW" sz="1200" dirty="0" smtClean="0"/>
              <a:t>,</a:t>
            </a:r>
            <a:r>
              <a:rPr lang="zh-TW" altLang="en-US" sz="1200" dirty="0" smtClean="0"/>
              <a:t>擁有較佳的表現</a:t>
            </a:r>
            <a:endParaRPr lang="en-US" altLang="zh-TW" sz="1200" dirty="0" smtClean="0"/>
          </a:p>
          <a:p>
            <a:r>
              <a:rPr lang="en-US" altLang="zh-TW" dirty="0" smtClean="0"/>
              <a:t>[12]</a:t>
            </a:r>
            <a:r>
              <a:rPr lang="zh-TW" altLang="en-US" dirty="0" smtClean="0"/>
              <a:t>提出各種工具和架構</a:t>
            </a:r>
            <a:r>
              <a:rPr lang="en-US" altLang="zh-TW" dirty="0" smtClean="0"/>
              <a:t>,</a:t>
            </a:r>
            <a:r>
              <a:rPr lang="zh-TW" altLang="en-US" dirty="0" smtClean="0"/>
              <a:t>提供較好的</a:t>
            </a:r>
            <a:r>
              <a:rPr lang="en-US" altLang="zh-TW" dirty="0" smtClean="0"/>
              <a:t>VNF</a:t>
            </a:r>
            <a:r>
              <a:rPr lang="zh-TW" altLang="en-US" dirty="0" smtClean="0"/>
              <a:t>分配佈署和串聯</a:t>
            </a:r>
            <a:r>
              <a:rPr lang="en-US" altLang="zh-TW" dirty="0" smtClean="0"/>
              <a:t>,</a:t>
            </a:r>
            <a:r>
              <a:rPr lang="zh-TW" altLang="en-US" dirty="0" smtClean="0"/>
              <a:t>達到預期的效能</a:t>
            </a:r>
            <a:endParaRPr lang="en-US" altLang="zh-TW" dirty="0" smtClean="0"/>
          </a:p>
          <a:p>
            <a:r>
              <a:rPr lang="zh-TW" altLang="en-US" dirty="0" smtClean="0"/>
              <a:t>有了這些技術</a:t>
            </a:r>
            <a:r>
              <a:rPr lang="en-US" altLang="zh-TW" dirty="0" smtClean="0"/>
              <a:t>,</a:t>
            </a:r>
            <a:r>
              <a:rPr lang="zh-TW" altLang="en-US" dirty="0" smtClean="0"/>
              <a:t>在</a:t>
            </a:r>
            <a:r>
              <a:rPr lang="en-US" altLang="zh-TW" dirty="0" smtClean="0"/>
              <a:t>VM</a:t>
            </a:r>
            <a:r>
              <a:rPr lang="zh-TW" altLang="en-US" dirty="0" smtClean="0"/>
              <a:t>上運行的</a:t>
            </a:r>
            <a:r>
              <a:rPr lang="en-US" altLang="zh-TW" dirty="0" smtClean="0"/>
              <a:t>VNF</a:t>
            </a:r>
            <a:r>
              <a:rPr lang="zh-TW" altLang="en-US" dirty="0" smtClean="0"/>
              <a:t>提升不少的效能</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96</a:t>
            </a:fld>
            <a:endParaRPr lang="zh-TW" altLang="en-US"/>
          </a:p>
        </p:txBody>
      </p:sp>
    </p:spTree>
    <p:extLst>
      <p:ext uri="{BB962C8B-B14F-4D97-AF65-F5344CB8AC3E}">
        <p14:creationId xmlns:p14="http://schemas.microsoft.com/office/powerpoint/2010/main" val="13068996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Microservice</a:t>
            </a:r>
            <a:r>
              <a:rPr lang="en-US" altLang="zh-TW" dirty="0" smtClean="0"/>
              <a:t> </a:t>
            </a:r>
            <a:r>
              <a:rPr lang="zh-TW" altLang="en-US" dirty="0" smtClean="0"/>
              <a:t>架構最近在各種領域開始流行起來</a:t>
            </a:r>
            <a:r>
              <a:rPr lang="en-US" altLang="zh-TW" dirty="0" smtClean="0"/>
              <a:t>,</a:t>
            </a:r>
          </a:p>
          <a:p>
            <a:r>
              <a:rPr lang="zh-TW" altLang="en-US" dirty="0" smtClean="0"/>
              <a:t>該架構被認為是促使雲端敏節開發的主要推力</a:t>
            </a:r>
            <a:endParaRPr lang="en-US" altLang="zh-TW" dirty="0" smtClean="0"/>
          </a:p>
          <a:p>
            <a:r>
              <a:rPr lang="en-US" altLang="zh-TW" dirty="0" smtClean="0"/>
              <a:t>[11]</a:t>
            </a:r>
            <a:r>
              <a:rPr lang="zh-TW" altLang="en-US" dirty="0" smtClean="0"/>
              <a:t>比較現有的架構</a:t>
            </a:r>
            <a:r>
              <a:rPr lang="en-US" altLang="zh-TW" dirty="0" smtClean="0"/>
              <a:t>(</a:t>
            </a:r>
            <a:r>
              <a:rPr lang="zh-TW" altLang="en-US" dirty="0" smtClean="0"/>
              <a:t>像是</a:t>
            </a:r>
            <a:r>
              <a:rPr lang="en-US" altLang="zh-TW" sz="1200" dirty="0" smtClean="0"/>
              <a:t>Service Oriented Architecture</a:t>
            </a:r>
            <a:r>
              <a:rPr lang="en-US" altLang="zh-TW" dirty="0" smtClean="0"/>
              <a:t>)</a:t>
            </a:r>
            <a:r>
              <a:rPr lang="zh-TW" altLang="en-US" dirty="0" smtClean="0"/>
              <a:t>與</a:t>
            </a:r>
            <a:r>
              <a:rPr lang="en-US" altLang="zh-TW" dirty="0" err="1" smtClean="0"/>
              <a:t>microservices</a:t>
            </a:r>
            <a:r>
              <a:rPr lang="zh-TW" altLang="en-US" dirty="0" smtClean="0"/>
              <a:t>架構</a:t>
            </a:r>
            <a:r>
              <a:rPr lang="en-US" altLang="zh-TW" dirty="0" smtClean="0"/>
              <a:t>,</a:t>
            </a:r>
            <a:r>
              <a:rPr lang="zh-TW" altLang="en-US" dirty="0" smtClean="0"/>
              <a:t>在建立</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97</a:t>
            </a:fld>
            <a:endParaRPr lang="zh-TW" altLang="en-US"/>
          </a:p>
        </p:txBody>
      </p:sp>
    </p:spTree>
    <p:extLst>
      <p:ext uri="{BB962C8B-B14F-4D97-AF65-F5344CB8AC3E}">
        <p14:creationId xmlns:p14="http://schemas.microsoft.com/office/powerpoint/2010/main" val="210921534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大意</a:t>
            </a:r>
            <a:r>
              <a:rPr lang="en-US" altLang="zh-TW" dirty="0" smtClean="0"/>
              <a:t>:</a:t>
            </a:r>
            <a:r>
              <a:rPr lang="zh-TW" altLang="en-US" dirty="0" smtClean="0"/>
              <a:t>利用</a:t>
            </a:r>
            <a:r>
              <a:rPr lang="en-US" altLang="zh-TW" dirty="0" smtClean="0"/>
              <a:t>VNF</a:t>
            </a:r>
            <a:r>
              <a:rPr lang="zh-TW" altLang="en-US" dirty="0" smtClean="0"/>
              <a:t>搭配</a:t>
            </a:r>
            <a:r>
              <a:rPr lang="en-US" altLang="zh-TW" dirty="0" err="1" smtClean="0"/>
              <a:t>microservices</a:t>
            </a:r>
            <a:r>
              <a:rPr lang="en-US" altLang="zh-TW" dirty="0" smtClean="0"/>
              <a:t>,</a:t>
            </a:r>
            <a:r>
              <a:rPr lang="zh-TW" altLang="en-US" dirty="0" smtClean="0"/>
              <a:t>可以發展</a:t>
            </a:r>
            <a:r>
              <a:rPr lang="en-US" altLang="zh-TW" dirty="0" smtClean="0"/>
              <a:t>5g</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99</a:t>
            </a:fld>
            <a:endParaRPr lang="zh-TW" altLang="en-US"/>
          </a:p>
        </p:txBody>
      </p:sp>
    </p:spTree>
    <p:extLst>
      <p:ext uri="{BB962C8B-B14F-4D97-AF65-F5344CB8AC3E}">
        <p14:creationId xmlns:p14="http://schemas.microsoft.com/office/powerpoint/2010/main" val="386918857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VNF</a:t>
            </a:r>
            <a:r>
              <a:rPr lang="zh-TW" altLang="en-US" dirty="0" smtClean="0"/>
              <a:t>在不同種類網路環境</a:t>
            </a:r>
            <a:r>
              <a:rPr lang="en-US" altLang="zh-TW" dirty="0" smtClean="0"/>
              <a:t>(CDN</a:t>
            </a:r>
            <a:r>
              <a:rPr lang="zh-TW" altLang="en-US" dirty="0" smtClean="0"/>
              <a:t> </a:t>
            </a:r>
            <a:r>
              <a:rPr lang="en-US" altLang="zh-TW" dirty="0" err="1" smtClean="0"/>
              <a:t>docker</a:t>
            </a:r>
            <a:r>
              <a:rPr lang="en-US" altLang="zh-TW" dirty="0" smtClean="0"/>
              <a:t> 3-tier </a:t>
            </a:r>
            <a:r>
              <a:rPr lang="en-US" altLang="zh-TW" smtClean="0"/>
              <a:t>queuing network EPC)</a:t>
            </a:r>
            <a:r>
              <a:rPr lang="zh-TW" altLang="en-US" dirty="0" smtClean="0"/>
              <a:t>中的研究</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100</a:t>
            </a:fld>
            <a:endParaRPr lang="zh-TW" altLang="en-US"/>
          </a:p>
        </p:txBody>
      </p:sp>
    </p:spTree>
    <p:extLst>
      <p:ext uri="{BB962C8B-B14F-4D97-AF65-F5344CB8AC3E}">
        <p14:creationId xmlns:p14="http://schemas.microsoft.com/office/powerpoint/2010/main" val="58341447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大意</a:t>
            </a:r>
            <a:r>
              <a:rPr lang="en-US" altLang="zh-TW" dirty="0" smtClean="0"/>
              <a:t>:NF</a:t>
            </a:r>
            <a:r>
              <a:rPr lang="zh-TW" altLang="en-US" dirty="0" smtClean="0"/>
              <a:t>搭配</a:t>
            </a:r>
            <a:r>
              <a:rPr lang="en-US" altLang="zh-TW" dirty="0" err="1" smtClean="0"/>
              <a:t>QoS</a:t>
            </a:r>
            <a:r>
              <a:rPr lang="zh-TW" altLang="en-US" dirty="0" smtClean="0"/>
              <a:t>在</a:t>
            </a:r>
            <a:r>
              <a:rPr lang="en-US" altLang="zh-TW" dirty="0" smtClean="0"/>
              <a:t>IMS</a:t>
            </a:r>
            <a:r>
              <a:rPr lang="zh-TW" altLang="en-US" dirty="0" smtClean="0"/>
              <a:t>和</a:t>
            </a:r>
            <a:r>
              <a:rPr lang="en-US" altLang="zh-TW" dirty="0" smtClean="0"/>
              <a:t>SFC</a:t>
            </a:r>
            <a:r>
              <a:rPr lang="zh-TW" altLang="en-US" dirty="0" smtClean="0"/>
              <a:t>的研究</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101</a:t>
            </a:fld>
            <a:endParaRPr lang="zh-TW" altLang="en-US"/>
          </a:p>
        </p:txBody>
      </p:sp>
    </p:spTree>
    <p:extLst>
      <p:ext uri="{BB962C8B-B14F-4D97-AF65-F5344CB8AC3E}">
        <p14:creationId xmlns:p14="http://schemas.microsoft.com/office/powerpoint/2010/main" val="6922045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介紹四種</a:t>
            </a:r>
            <a:r>
              <a:rPr lang="en-US" altLang="zh-TW" dirty="0" smtClean="0"/>
              <a:t>NF</a:t>
            </a:r>
            <a:r>
              <a:rPr lang="zh-TW" altLang="en-US" dirty="0" smtClean="0"/>
              <a:t>佈署方式</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102</a:t>
            </a:fld>
            <a:endParaRPr lang="zh-TW" altLang="en-US"/>
          </a:p>
        </p:txBody>
      </p:sp>
    </p:spTree>
    <p:extLst>
      <p:ext uri="{BB962C8B-B14F-4D97-AF65-F5344CB8AC3E}">
        <p14:creationId xmlns:p14="http://schemas.microsoft.com/office/powerpoint/2010/main" val="2057072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這篇論文討論佈署</a:t>
            </a:r>
            <a:r>
              <a:rPr lang="en-US" altLang="zh-TW" dirty="0" smtClean="0"/>
              <a:t>VNF</a:t>
            </a:r>
            <a:r>
              <a:rPr lang="zh-TW" altLang="en-US" dirty="0" smtClean="0"/>
              <a:t>以</a:t>
            </a:r>
            <a:r>
              <a:rPr lang="en-US" altLang="zh-TW" sz="1200" dirty="0" smtClean="0"/>
              <a:t>monolithic </a:t>
            </a:r>
            <a:r>
              <a:rPr lang="zh-TW" altLang="en-US" sz="1200" dirty="0" smtClean="0"/>
              <a:t>和</a:t>
            </a:r>
            <a:r>
              <a:rPr lang="en-US" altLang="zh-TW" sz="1200" dirty="0" smtClean="0"/>
              <a:t> </a:t>
            </a:r>
            <a:r>
              <a:rPr lang="en-US" altLang="zh-TW" sz="1200" dirty="0" err="1" smtClean="0"/>
              <a:t>microservice</a:t>
            </a:r>
            <a:r>
              <a:rPr lang="en-US" altLang="zh-TW" sz="1200" dirty="0" smtClean="0"/>
              <a:t> ,</a:t>
            </a:r>
            <a:r>
              <a:rPr lang="zh-TW" altLang="en-US" sz="1200" dirty="0" smtClean="0"/>
              <a:t>用數學式子和實驗結果比較兩者的效能</a:t>
            </a:r>
            <a:endParaRPr lang="en-US" altLang="zh-TW" sz="1200" dirty="0" smtClean="0"/>
          </a:p>
          <a:p>
            <a:r>
              <a:rPr lang="zh-TW" altLang="en-US" sz="1200" dirty="0" smtClean="0"/>
              <a:t>作者也求出</a:t>
            </a:r>
            <a:r>
              <a:rPr lang="en-US" altLang="zh-TW" sz="1200" dirty="0" smtClean="0"/>
              <a:t>NF</a:t>
            </a:r>
            <a:r>
              <a:rPr lang="zh-TW" altLang="en-US" sz="1200" dirty="0" smtClean="0"/>
              <a:t>應該</a:t>
            </a:r>
            <a:r>
              <a:rPr lang="en-US" altLang="zh-TW" sz="1200" dirty="0" smtClean="0"/>
              <a:t>scale</a:t>
            </a:r>
            <a:r>
              <a:rPr lang="zh-TW" altLang="en-US" sz="1200" dirty="0" smtClean="0"/>
              <a:t>或是</a:t>
            </a:r>
            <a:r>
              <a:rPr lang="en-US" altLang="zh-TW" sz="1200" dirty="0" smtClean="0"/>
              <a:t>decompose</a:t>
            </a:r>
            <a:r>
              <a:rPr lang="zh-TW" altLang="en-US" sz="1200" dirty="0" smtClean="0"/>
              <a:t>的</a:t>
            </a:r>
            <a:r>
              <a:rPr lang="en-US" altLang="zh-TW" sz="1200" dirty="0" smtClean="0"/>
              <a:t>instances</a:t>
            </a:r>
            <a:r>
              <a:rPr lang="zh-TW" altLang="en-US" sz="1200" dirty="0" smtClean="0"/>
              <a:t>數量</a:t>
            </a:r>
            <a:endParaRPr lang="en-US" altLang="zh-TW" sz="1200" dirty="0" smtClean="0"/>
          </a:p>
          <a:p>
            <a:r>
              <a:rPr lang="zh-TW" altLang="en-US" sz="1200" dirty="0" smtClean="0"/>
              <a:t>結果顯示用</a:t>
            </a:r>
            <a:r>
              <a:rPr lang="en-US" altLang="zh-TW" sz="1200" dirty="0" smtClean="0"/>
              <a:t>monolithic</a:t>
            </a:r>
            <a:r>
              <a:rPr lang="zh-TW" altLang="en-US" sz="1200" dirty="0" smtClean="0"/>
              <a:t>方法相比</a:t>
            </a:r>
            <a:r>
              <a:rPr lang="en-US" altLang="zh-TW" sz="1200" dirty="0" err="1" smtClean="0"/>
              <a:t>microservice</a:t>
            </a:r>
            <a:r>
              <a:rPr lang="zh-TW" altLang="en-US" sz="1200" dirty="0" smtClean="0"/>
              <a:t>方法有較佳的效能</a:t>
            </a:r>
            <a:r>
              <a:rPr lang="en-US" altLang="zh-TW" sz="1200" dirty="0" smtClean="0"/>
              <a:t>,</a:t>
            </a:r>
            <a:r>
              <a:rPr lang="zh-TW" altLang="en-US" sz="1200" dirty="0" smtClean="0"/>
              <a:t>因為</a:t>
            </a:r>
            <a:r>
              <a:rPr lang="en-US" altLang="zh-TW" sz="1200" dirty="0" smtClean="0"/>
              <a:t>monolithic</a:t>
            </a:r>
            <a:r>
              <a:rPr lang="zh-TW" altLang="en-US" sz="1200" dirty="0" smtClean="0"/>
              <a:t>方法有較低的</a:t>
            </a:r>
            <a:r>
              <a:rPr lang="en-US" altLang="zh-TW" sz="1200" dirty="0" smtClean="0"/>
              <a:t>overhead</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103</a:t>
            </a:fld>
            <a:endParaRPr lang="zh-TW" altLang="en-US"/>
          </a:p>
        </p:txBody>
      </p:sp>
    </p:spTree>
    <p:extLst>
      <p:ext uri="{BB962C8B-B14F-4D97-AF65-F5344CB8AC3E}">
        <p14:creationId xmlns:p14="http://schemas.microsoft.com/office/powerpoint/2010/main" val="416668063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除此之外</a:t>
            </a:r>
            <a:r>
              <a:rPr lang="en-US" altLang="zh-TW" dirty="0" smtClean="0"/>
              <a:t>,</a:t>
            </a:r>
            <a:r>
              <a:rPr lang="zh-TW" altLang="en-US" dirty="0" smtClean="0"/>
              <a:t>每個</a:t>
            </a:r>
            <a:r>
              <a:rPr lang="en-US" altLang="zh-TW" dirty="0" smtClean="0"/>
              <a:t>instance</a:t>
            </a:r>
            <a:r>
              <a:rPr lang="zh-TW" altLang="en-US" dirty="0" smtClean="0"/>
              <a:t>使用特定的</a:t>
            </a:r>
            <a:r>
              <a:rPr lang="en-US" altLang="zh-TW" dirty="0" smtClean="0"/>
              <a:t>CPU</a:t>
            </a:r>
            <a:r>
              <a:rPr lang="zh-TW" altLang="en-US" dirty="0" smtClean="0"/>
              <a:t>可以獲得較好的效能</a:t>
            </a:r>
            <a:endParaRPr lang="en-US" altLang="zh-TW" dirty="0" smtClean="0"/>
          </a:p>
          <a:p>
            <a:r>
              <a:rPr lang="zh-TW" altLang="en-US" dirty="0" smtClean="0"/>
              <a:t>不過效能增加來自使用額外的</a:t>
            </a:r>
            <a:r>
              <a:rPr lang="en-US" altLang="zh-TW" dirty="0" smtClean="0"/>
              <a:t>CPU</a:t>
            </a:r>
            <a:r>
              <a:rPr lang="zh-TW" altLang="en-US" dirty="0" smtClean="0"/>
              <a:t>支援</a:t>
            </a:r>
            <a:endParaRPr lang="en-US" altLang="zh-TW" dirty="0" smtClean="0"/>
          </a:p>
          <a:p>
            <a:r>
              <a:rPr lang="zh-TW" altLang="en-US" dirty="0" smtClean="0"/>
              <a:t>只要增加</a:t>
            </a:r>
            <a:r>
              <a:rPr lang="en-US" altLang="zh-TW" dirty="0" smtClean="0"/>
              <a:t>instances</a:t>
            </a:r>
            <a:r>
              <a:rPr lang="zh-TW" altLang="en-US" dirty="0" smtClean="0"/>
              <a:t>的數量</a:t>
            </a:r>
            <a:r>
              <a:rPr lang="en-US" altLang="zh-TW" dirty="0" smtClean="0"/>
              <a:t>,</a:t>
            </a:r>
            <a:r>
              <a:rPr lang="zh-TW" altLang="en-US" dirty="0" smtClean="0"/>
              <a:t>就可以充分利用資源</a:t>
            </a:r>
            <a:r>
              <a:rPr lang="en-US" altLang="zh-TW" dirty="0" smtClean="0"/>
              <a:t>(CPU),</a:t>
            </a:r>
            <a:r>
              <a:rPr lang="zh-TW" altLang="en-US" dirty="0" smtClean="0"/>
              <a:t>因此可以在不增加資源</a:t>
            </a:r>
            <a:r>
              <a:rPr lang="en-US" altLang="zh-TW" dirty="0" smtClean="0"/>
              <a:t>(CPU)(</a:t>
            </a:r>
            <a:r>
              <a:rPr lang="zh-TW" altLang="en-US" dirty="0" smtClean="0"/>
              <a:t>這邊講的意思是購置額外的</a:t>
            </a:r>
            <a:r>
              <a:rPr lang="en-US" altLang="zh-TW" dirty="0" smtClean="0"/>
              <a:t>CPU</a:t>
            </a:r>
            <a:r>
              <a:rPr lang="zh-TW" altLang="en-US" dirty="0" smtClean="0"/>
              <a:t>前提是</a:t>
            </a:r>
            <a:r>
              <a:rPr lang="en-US" altLang="zh-TW" dirty="0" smtClean="0"/>
              <a:t>CPU</a:t>
            </a:r>
            <a:r>
              <a:rPr lang="zh-TW" altLang="en-US" dirty="0" smtClean="0"/>
              <a:t>使用率未滿的情況</a:t>
            </a:r>
            <a:r>
              <a:rPr lang="en-US" altLang="zh-TW" dirty="0" smtClean="0"/>
              <a:t>)</a:t>
            </a:r>
            <a:r>
              <a:rPr lang="zh-TW" altLang="en-US" dirty="0" smtClean="0"/>
              <a:t>的情況下提升性能</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104</a:t>
            </a:fld>
            <a:endParaRPr lang="zh-TW" altLang="en-US"/>
          </a:p>
        </p:txBody>
      </p:sp>
    </p:spTree>
    <p:extLst>
      <p:ext uri="{BB962C8B-B14F-4D97-AF65-F5344CB8AC3E}">
        <p14:creationId xmlns:p14="http://schemas.microsoft.com/office/powerpoint/2010/main" val="16747282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求得最佳</a:t>
            </a:r>
            <a:r>
              <a:rPr lang="en-US" altLang="zh-TW" dirty="0" smtClean="0"/>
              <a:t>instance</a:t>
            </a:r>
            <a:r>
              <a:rPr lang="zh-TW" altLang="en-US" dirty="0" smtClean="0"/>
              <a:t>數量也可以達到最佳或是所需的效能</a:t>
            </a:r>
            <a:endParaRPr lang="en-US" altLang="zh-TW" dirty="0" smtClean="0"/>
          </a:p>
          <a:p>
            <a:r>
              <a:rPr lang="zh-TW" altLang="en-US" dirty="0" smtClean="0"/>
              <a:t>這篇論文中的</a:t>
            </a:r>
            <a:r>
              <a:rPr lang="en-US" altLang="zh-TW" dirty="0" err="1" smtClean="0"/>
              <a:t>microservice</a:t>
            </a:r>
            <a:r>
              <a:rPr lang="zh-TW" altLang="en-US" dirty="0" smtClean="0"/>
              <a:t>以串連而成網路</a:t>
            </a:r>
            <a:endParaRPr lang="en-US" altLang="zh-TW" dirty="0" smtClean="0"/>
          </a:p>
          <a:p>
            <a:r>
              <a:rPr lang="zh-TW" altLang="en-US" dirty="0" smtClean="0"/>
              <a:t>未來考慮</a:t>
            </a:r>
            <a:r>
              <a:rPr lang="en-US" altLang="zh-TW" dirty="0" smtClean="0"/>
              <a:t>mesh(</a:t>
            </a:r>
            <a:r>
              <a:rPr lang="zh-TW" altLang="en-US" dirty="0" smtClean="0"/>
              <a:t>網狀</a:t>
            </a:r>
            <a:r>
              <a:rPr lang="en-US" altLang="zh-TW" dirty="0" smtClean="0"/>
              <a:t>)</a:t>
            </a:r>
            <a:r>
              <a:rPr lang="zh-TW" altLang="en-US" dirty="0" smtClean="0"/>
              <a:t>網路情況</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105</a:t>
            </a:fld>
            <a:endParaRPr lang="zh-TW" altLang="en-US"/>
          </a:p>
        </p:txBody>
      </p:sp>
    </p:spTree>
    <p:extLst>
      <p:ext uri="{BB962C8B-B14F-4D97-AF65-F5344CB8AC3E}">
        <p14:creationId xmlns:p14="http://schemas.microsoft.com/office/powerpoint/2010/main" val="22399517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107</a:t>
            </a:fld>
            <a:endParaRPr lang="zh-TW" altLang="en-US"/>
          </a:p>
        </p:txBody>
      </p:sp>
    </p:spTree>
    <p:extLst>
      <p:ext uri="{BB962C8B-B14F-4D97-AF65-F5344CB8AC3E}">
        <p14:creationId xmlns:p14="http://schemas.microsoft.com/office/powerpoint/2010/main" val="1857395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3.</a:t>
            </a:r>
            <a:r>
              <a:rPr lang="zh-TW" altLang="en-US" dirty="0" smtClean="0"/>
              <a:t>簡易的佈署</a:t>
            </a:r>
            <a:r>
              <a:rPr lang="en-US" altLang="zh-TW" dirty="0" smtClean="0"/>
              <a:t>:</a:t>
            </a:r>
          </a:p>
          <a:p>
            <a:r>
              <a:rPr lang="en-US" altLang="zh-TW" dirty="0" err="1" smtClean="0"/>
              <a:t>Microservice</a:t>
            </a:r>
            <a:r>
              <a:rPr lang="zh-TW" altLang="en-US" dirty="0" smtClean="0"/>
              <a:t>方法中</a:t>
            </a:r>
            <a:r>
              <a:rPr lang="en-US" altLang="zh-TW" dirty="0" smtClean="0"/>
              <a:t>,</a:t>
            </a:r>
            <a:r>
              <a:rPr lang="zh-TW" altLang="en-US" dirty="0" smtClean="0"/>
              <a:t>建構不同的應用程式可以重複使用不同軟體。也就是可以簡單得重複使用較少的程式碼</a:t>
            </a:r>
            <a:r>
              <a:rPr lang="en-US" altLang="zh-TW" dirty="0" smtClean="0"/>
              <a:t>(</a:t>
            </a:r>
            <a:r>
              <a:rPr lang="en-US" altLang="zh-TW" dirty="0" err="1" smtClean="0"/>
              <a:t>microservices</a:t>
            </a:r>
            <a:r>
              <a:rPr lang="en-US" altLang="zh-TW" dirty="0" smtClean="0"/>
              <a:t>)</a:t>
            </a:r>
            <a:r>
              <a:rPr lang="zh-TW" altLang="en-US" dirty="0" smtClean="0"/>
              <a:t>來寫程式</a:t>
            </a:r>
            <a:r>
              <a:rPr lang="en-US" altLang="zh-TW" dirty="0" smtClean="0"/>
              <a:t>,</a:t>
            </a:r>
            <a:r>
              <a:rPr lang="zh-TW" altLang="en-US" dirty="0" smtClean="0"/>
              <a:t>相比較多的程式碼 </a:t>
            </a:r>
            <a:r>
              <a:rPr lang="en-US" altLang="zh-TW" dirty="0" smtClean="0"/>
              <a:t>(</a:t>
            </a:r>
            <a:r>
              <a:rPr lang="en-US" altLang="zh-TW" sz="1200" dirty="0" smtClean="0"/>
              <a:t>monoliths</a:t>
            </a:r>
            <a:r>
              <a:rPr lang="en-US" altLang="zh-TW" dirty="0" smtClean="0"/>
              <a:t>)</a:t>
            </a:r>
          </a:p>
          <a:p>
            <a:r>
              <a:rPr lang="zh-TW" altLang="en-US" dirty="0" smtClean="0"/>
              <a:t>軟體可用不同得程式語言撰寫</a:t>
            </a:r>
            <a:endParaRPr lang="en-US" altLang="zh-TW" dirty="0" smtClean="0"/>
          </a:p>
          <a:p>
            <a:r>
              <a:rPr lang="zh-TW" altLang="en-US" dirty="0" smtClean="0"/>
              <a:t>以上簡化了軟體的佈署過程</a:t>
            </a:r>
            <a:r>
              <a:rPr lang="en-US" altLang="zh-TW" dirty="0" smtClean="0"/>
              <a:t>,</a:t>
            </a:r>
            <a:r>
              <a:rPr lang="zh-TW" altLang="en-US" dirty="0" smtClean="0"/>
              <a:t>尤其是對於大型軟體開發團隊來說</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14</a:t>
            </a:fld>
            <a:endParaRPr lang="zh-TW" altLang="en-US"/>
          </a:p>
        </p:txBody>
      </p:sp>
    </p:spTree>
    <p:extLst>
      <p:ext uri="{BB962C8B-B14F-4D97-AF65-F5344CB8AC3E}">
        <p14:creationId xmlns:p14="http://schemas.microsoft.com/office/powerpoint/2010/main" val="2714226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a:extLst>
              <a:ext uri="{FF2B5EF4-FFF2-40B4-BE49-F238E27FC236}">
                <a16:creationId xmlns:a16="http://schemas.microsoft.com/office/drawing/2014/main" id="{819712DA-81D8-4682-91F1-D56705033265}"/>
              </a:ext>
            </a:extLst>
          </p:cNvPr>
          <p:cNvGrpSpPr>
            <a:grpSpLocks/>
          </p:cNvGrpSpPr>
          <p:nvPr/>
        </p:nvGrpSpPr>
        <p:grpSpPr bwMode="auto">
          <a:xfrm>
            <a:off x="0" y="0"/>
            <a:ext cx="9144000" cy="6858000"/>
            <a:chOff x="0" y="0"/>
            <a:chExt cx="9144000" cy="6858000"/>
          </a:xfrm>
        </p:grpSpPr>
        <p:grpSp>
          <p:nvGrpSpPr>
            <p:cNvPr id="5" name="Group 9">
              <a:extLst>
                <a:ext uri="{FF2B5EF4-FFF2-40B4-BE49-F238E27FC236}">
                  <a16:creationId xmlns:a16="http://schemas.microsoft.com/office/drawing/2014/main" id="{745B92BA-D827-4A28-9886-E42DC34968F4}"/>
                </a:ext>
              </a:extLst>
            </p:cNvPr>
            <p:cNvGrpSpPr>
              <a:grpSpLocks/>
            </p:cNvGrpSpPr>
            <p:nvPr/>
          </p:nvGrpSpPr>
          <p:grpSpPr bwMode="auto">
            <a:xfrm>
              <a:off x="5399085" y="6113463"/>
              <a:ext cx="3744910" cy="700087"/>
              <a:chOff x="3379" y="3851"/>
              <a:chExt cx="2359" cy="441"/>
            </a:xfrm>
          </p:grpSpPr>
          <p:pic>
            <p:nvPicPr>
              <p:cNvPr id="11" name="Picture 12">
                <a:extLst>
                  <a:ext uri="{FF2B5EF4-FFF2-40B4-BE49-F238E27FC236}">
                    <a16:creationId xmlns:a16="http://schemas.microsoft.com/office/drawing/2014/main" id="{D19256F7-47B0-4B60-9817-7CCA5A067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 y="3851"/>
                <a:ext cx="483"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a:extLst>
                  <a:ext uri="{FF2B5EF4-FFF2-40B4-BE49-F238E27FC236}">
                    <a16:creationId xmlns:a16="http://schemas.microsoft.com/office/drawing/2014/main" id="{E6733AB6-C834-4189-B461-FA629636DE58}"/>
                  </a:ext>
                </a:extLst>
              </p:cNvPr>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algn="r" fontAlgn="auto">
                  <a:spcBef>
                    <a:spcPts val="0"/>
                  </a:spcBef>
                  <a:spcAft>
                    <a:spcPts val="0"/>
                  </a:spcAft>
                  <a:defRPr/>
                </a:pPr>
                <a:r>
                  <a:rPr lang="en-US" altLang="zh-TW" sz="1000" dirty="0">
                    <a:solidFill>
                      <a:srgbClr val="969696"/>
                    </a:solidFill>
                    <a:latin typeface="Calibri" pitchFamily="34" charset="0"/>
                    <a:cs typeface="+mn-cs"/>
                  </a:rPr>
                  <a:t>National Chung Cheng University</a:t>
                </a:r>
              </a:p>
              <a:p>
                <a:pPr algn="r" fontAlgn="auto">
                  <a:spcBef>
                    <a:spcPts val="0"/>
                  </a:spcBef>
                  <a:spcAft>
                    <a:spcPts val="0"/>
                  </a:spcAft>
                  <a:defRPr/>
                </a:pPr>
                <a:r>
                  <a:rPr lang="en-US" altLang="zh-TW" sz="1000" dirty="0">
                    <a:solidFill>
                      <a:srgbClr val="969696"/>
                    </a:solidFill>
                    <a:latin typeface="Calibri" pitchFamily="34" charset="0"/>
                    <a:cs typeface="+mn-cs"/>
                  </a:rPr>
                  <a:t>Dept. Computer Science &amp; Information Engineering</a:t>
                </a:r>
              </a:p>
            </p:txBody>
          </p:sp>
        </p:grpSp>
        <p:pic>
          <p:nvPicPr>
            <p:cNvPr id="6" name="Picture 7">
              <a:extLst>
                <a:ext uri="{FF2B5EF4-FFF2-40B4-BE49-F238E27FC236}">
                  <a16:creationId xmlns:a16="http://schemas.microsoft.com/office/drawing/2014/main" id="{ED0C6BFB-EC12-4FBA-AF45-097DABE4752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060" b="24757"/>
            <a:stretch>
              <a:fillRect/>
            </a:stretch>
          </p:blipFill>
          <p:spPr bwMode="auto">
            <a:xfrm>
              <a:off x="0" y="4643438"/>
              <a:ext cx="2271713"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BEB70B64-3F4F-497A-A12A-273F34957D9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809"/>
            <a:stretch>
              <a:fillRect/>
            </a:stretch>
          </p:blipFill>
          <p:spPr bwMode="auto">
            <a:xfrm>
              <a:off x="2214563" y="5053013"/>
              <a:ext cx="181927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483E8D7B-A240-421B-AC07-2A1F72D06B76}"/>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l="21568" t="33981"/>
            <a:stretch>
              <a:fillRect/>
            </a:stretch>
          </p:blipFill>
          <p:spPr bwMode="auto">
            <a:xfrm>
              <a:off x="0" y="0"/>
              <a:ext cx="2286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id="{0EBF29A3-6DEA-4EB9-9232-F971AE0FF3E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3567"/>
            <a:stretch>
              <a:fillRect/>
            </a:stretch>
          </p:blipFill>
          <p:spPr bwMode="auto">
            <a:xfrm>
              <a:off x="0" y="1162050"/>
              <a:ext cx="10525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a:extLst>
                <a:ext uri="{FF2B5EF4-FFF2-40B4-BE49-F238E27FC236}">
                  <a16:creationId xmlns:a16="http://schemas.microsoft.com/office/drawing/2014/main" id="{C0A8164F-78C9-4B5F-825A-CF24693647FC}"/>
                </a:ext>
              </a:extLst>
            </p:cNvPr>
            <p:cNvSpPr>
              <a:spLocks noChangeArrowheads="1"/>
            </p:cNvSpPr>
            <p:nvPr/>
          </p:nvSpPr>
          <p:spPr bwMode="auto">
            <a:xfrm>
              <a:off x="142875" y="6367463"/>
              <a:ext cx="4284663" cy="336550"/>
            </a:xfrm>
            <a:prstGeom prst="rect">
              <a:avLst/>
            </a:prstGeom>
            <a:noFill/>
            <a:ln w="9525">
              <a:noFill/>
              <a:miter lim="800000"/>
              <a:headEnd/>
              <a:tailEnd/>
            </a:ln>
          </p:spPr>
          <p:txBody>
            <a:bodyPr>
              <a:spAutoFit/>
            </a:bodyPr>
            <a:lstStyle/>
            <a:p>
              <a:pPr fontAlgn="auto">
                <a:spcBef>
                  <a:spcPts val="0"/>
                </a:spcBef>
                <a:spcAft>
                  <a:spcPts val="0"/>
                </a:spcAft>
                <a:defRPr/>
              </a:pPr>
              <a:r>
                <a:rPr lang="en-US" altLang="zh-TW" sz="1600" b="1" dirty="0">
                  <a:latin typeface="+mn-lt"/>
                  <a:cs typeface="+mn-cs"/>
                </a:rPr>
                <a:t>2008 Mobile All-IP Networking Laboratory</a:t>
              </a:r>
            </a:p>
          </p:txBody>
        </p:sp>
      </p:grpSp>
      <p:sp>
        <p:nvSpPr>
          <p:cNvPr id="2" name="標題 1"/>
          <p:cNvSpPr>
            <a:spLocks noGrp="1"/>
          </p:cNvSpPr>
          <p:nvPr>
            <p:ph type="ctrTitle"/>
          </p:nvPr>
        </p:nvSpPr>
        <p:spPr>
          <a:xfrm>
            <a:off x="685800" y="1676400"/>
            <a:ext cx="77724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371600" y="3432175"/>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a:p>
        </p:txBody>
      </p:sp>
      <p:sp>
        <p:nvSpPr>
          <p:cNvPr id="13" name="日期版面配置區 3">
            <a:extLst>
              <a:ext uri="{FF2B5EF4-FFF2-40B4-BE49-F238E27FC236}">
                <a16:creationId xmlns:a16="http://schemas.microsoft.com/office/drawing/2014/main" id="{34F9BA8C-A311-4E75-A671-5258AFFA7A2D}"/>
              </a:ext>
            </a:extLst>
          </p:cNvPr>
          <p:cNvSpPr>
            <a:spLocks noGrp="1"/>
          </p:cNvSpPr>
          <p:nvPr>
            <p:ph type="dt" sz="half" idx="10"/>
          </p:nvPr>
        </p:nvSpPr>
        <p:spPr/>
        <p:txBody>
          <a:bodyPr/>
          <a:lstStyle>
            <a:lvl1pPr>
              <a:defRPr smtClean="0">
                <a:latin typeface="微軟正黑體" pitchFamily="34" charset="-120"/>
                <a:ea typeface="微軟正黑體" pitchFamily="34" charset="-120"/>
              </a:defRPr>
            </a:lvl1pPr>
          </a:lstStyle>
          <a:p>
            <a:pPr>
              <a:defRPr/>
            </a:pPr>
            <a:fld id="{AFB68C1C-D13E-4162-99C8-14D2E0817F5A}" type="datetimeFigureOut">
              <a:rPr lang="en-US" altLang="zh-TW"/>
              <a:pPr>
                <a:defRPr/>
              </a:pPr>
              <a:t>6/9/2020</a:t>
            </a:fld>
            <a:endParaRPr lang="en-US" altLang="zh-TW"/>
          </a:p>
        </p:txBody>
      </p:sp>
      <p:sp>
        <p:nvSpPr>
          <p:cNvPr id="14" name="頁尾版面配置區 4">
            <a:extLst>
              <a:ext uri="{FF2B5EF4-FFF2-40B4-BE49-F238E27FC236}">
                <a16:creationId xmlns:a16="http://schemas.microsoft.com/office/drawing/2014/main" id="{2CB43E88-B415-406E-95BF-A43EF0C866B0}"/>
              </a:ext>
            </a:extLst>
          </p:cNvPr>
          <p:cNvSpPr>
            <a:spLocks noGrp="1"/>
          </p:cNvSpPr>
          <p:nvPr>
            <p:ph type="ftr" sz="quarter" idx="11"/>
          </p:nvPr>
        </p:nvSpPr>
        <p:spPr/>
        <p:txBody>
          <a:bodyPr/>
          <a:lstStyle>
            <a:lvl1pPr>
              <a:defRPr smtClean="0">
                <a:latin typeface="微軟正黑體" pitchFamily="34" charset="-120"/>
                <a:ea typeface="微軟正黑體" pitchFamily="34" charset="-120"/>
              </a:defRPr>
            </a:lvl1pPr>
          </a:lstStyle>
          <a:p>
            <a:pPr>
              <a:defRPr/>
            </a:pPr>
            <a:endParaRPr lang="en-US" altLang="zh-TW"/>
          </a:p>
        </p:txBody>
      </p:sp>
      <p:sp>
        <p:nvSpPr>
          <p:cNvPr id="15" name="投影片編號版面配置區 5">
            <a:extLst>
              <a:ext uri="{FF2B5EF4-FFF2-40B4-BE49-F238E27FC236}">
                <a16:creationId xmlns:a16="http://schemas.microsoft.com/office/drawing/2014/main" id="{541CBFB2-21B4-4875-ABC3-631C910FEAB3}"/>
              </a:ext>
            </a:extLst>
          </p:cNvPr>
          <p:cNvSpPr>
            <a:spLocks noGrp="1"/>
          </p:cNvSpPr>
          <p:nvPr>
            <p:ph type="sldNum" sz="quarter" idx="12"/>
          </p:nvPr>
        </p:nvSpPr>
        <p:spPr/>
        <p:txBody>
          <a:bodyPr/>
          <a:lstStyle>
            <a:lvl1pPr>
              <a:defRPr>
                <a:latin typeface="微軟正黑體" panose="020B0604030504040204" pitchFamily="34" charset="-120"/>
                <a:ea typeface="微軟正黑體" panose="020B0604030504040204" pitchFamily="34" charset="-120"/>
              </a:defRPr>
            </a:lvl1pPr>
          </a:lstStyle>
          <a:p>
            <a:fld id="{890D072B-4AC0-40FA-B538-D02FA93CC3CB}" type="slidenum">
              <a:rPr lang="en-US" altLang="zh-TW"/>
              <a:pPr/>
              <a:t>‹#›</a:t>
            </a:fld>
            <a:endParaRPr lang="en-US" altLang="zh-TW"/>
          </a:p>
        </p:txBody>
      </p:sp>
    </p:spTree>
    <p:extLst>
      <p:ext uri="{BB962C8B-B14F-4D97-AF65-F5344CB8AC3E}">
        <p14:creationId xmlns:p14="http://schemas.microsoft.com/office/powerpoint/2010/main" val="128850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D873C17D-F23F-47A1-9E67-522A815E2E89}"/>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A80E6C3F-0AED-4ECD-A85F-AC17AEC14983}"/>
              </a:ext>
            </a:extLst>
          </p:cNvPr>
          <p:cNvSpPr>
            <a:spLocks noGrp="1"/>
          </p:cNvSpPr>
          <p:nvPr>
            <p:ph type="dt" sz="half" idx="10"/>
          </p:nvPr>
        </p:nvSpPr>
        <p:spPr/>
        <p:txBody>
          <a:bodyPr/>
          <a:lstStyle>
            <a:lvl1pPr>
              <a:defRPr smtClean="0"/>
            </a:lvl1pPr>
          </a:lstStyle>
          <a:p>
            <a:pPr>
              <a:defRPr/>
            </a:pPr>
            <a:fld id="{568D8C30-BAB3-41F7-ADE6-E439B1173AA2}" type="datetimeFigureOut">
              <a:rPr lang="en-US" altLang="zh-TW"/>
              <a:pPr>
                <a:defRPr/>
              </a:pPr>
              <a:t>6/9/2020</a:t>
            </a:fld>
            <a:endParaRPr lang="en-US" altLang="zh-TW"/>
          </a:p>
        </p:txBody>
      </p:sp>
      <p:sp>
        <p:nvSpPr>
          <p:cNvPr id="6" name="頁尾版面配置區 4">
            <a:extLst>
              <a:ext uri="{FF2B5EF4-FFF2-40B4-BE49-F238E27FC236}">
                <a16:creationId xmlns:a16="http://schemas.microsoft.com/office/drawing/2014/main" id="{1E3B848F-422C-43BC-8168-4D6B17B2F2BD}"/>
              </a:ext>
            </a:extLst>
          </p:cNvPr>
          <p:cNvSpPr>
            <a:spLocks noGrp="1"/>
          </p:cNvSpPr>
          <p:nvPr>
            <p:ph type="ftr" sz="quarter" idx="11"/>
          </p:nvPr>
        </p:nvSpPr>
        <p:spPr/>
        <p:txBody>
          <a:bodyPr/>
          <a:lstStyle>
            <a:lvl1pPr>
              <a:defRPr smtClean="0"/>
            </a:lvl1pPr>
          </a:lstStyle>
          <a:p>
            <a:pPr>
              <a:defRPr/>
            </a:pPr>
            <a:endParaRPr lang="en-US" altLang="zh-TW"/>
          </a:p>
        </p:txBody>
      </p:sp>
      <p:sp>
        <p:nvSpPr>
          <p:cNvPr id="7" name="投影片編號版面配置區 5">
            <a:extLst>
              <a:ext uri="{FF2B5EF4-FFF2-40B4-BE49-F238E27FC236}">
                <a16:creationId xmlns:a16="http://schemas.microsoft.com/office/drawing/2014/main" id="{8B055D5B-2720-46AE-8A05-3E0242974BDA}"/>
              </a:ext>
            </a:extLst>
          </p:cNvPr>
          <p:cNvSpPr>
            <a:spLocks noGrp="1"/>
          </p:cNvSpPr>
          <p:nvPr>
            <p:ph type="sldNum" sz="quarter" idx="12"/>
          </p:nvPr>
        </p:nvSpPr>
        <p:spPr/>
        <p:txBody>
          <a:bodyPr/>
          <a:lstStyle>
            <a:lvl1pPr>
              <a:defRPr/>
            </a:lvl1pPr>
          </a:lstStyle>
          <a:p>
            <a:fld id="{19C7CBF1-FDD4-49D4-9E1F-10050BE5376D}" type="slidenum">
              <a:rPr lang="en-US" altLang="zh-TW"/>
              <a:pPr/>
              <a:t>‹#›</a:t>
            </a:fld>
            <a:endParaRPr lang="en-US" altLang="zh-TW"/>
          </a:p>
        </p:txBody>
      </p:sp>
    </p:spTree>
    <p:extLst>
      <p:ext uri="{BB962C8B-B14F-4D97-AF65-F5344CB8AC3E}">
        <p14:creationId xmlns:p14="http://schemas.microsoft.com/office/powerpoint/2010/main" val="1809204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36BC8E7D-7740-4A22-B0B3-58B68617D98A}"/>
              </a:ext>
            </a:extLst>
          </p:cNvPr>
          <p:cNvCxnSpPr/>
          <p:nvPr/>
        </p:nvCxnSpPr>
        <p:spPr>
          <a:xfrm rot="5400000">
            <a:off x="3657601" y="3200400"/>
            <a:ext cx="5791200" cy="3175"/>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5BF83283-D620-4887-B604-2BF0157478FB}"/>
              </a:ext>
            </a:extLst>
          </p:cNvPr>
          <p:cNvSpPr>
            <a:spLocks noGrp="1"/>
          </p:cNvSpPr>
          <p:nvPr>
            <p:ph type="dt" sz="half" idx="10"/>
          </p:nvPr>
        </p:nvSpPr>
        <p:spPr/>
        <p:txBody>
          <a:bodyPr/>
          <a:lstStyle>
            <a:lvl1pPr>
              <a:defRPr smtClean="0"/>
            </a:lvl1pPr>
          </a:lstStyle>
          <a:p>
            <a:pPr>
              <a:defRPr/>
            </a:pPr>
            <a:fld id="{BC5B1969-D58F-4DC0-8A8C-4D38C2B9C5E9}" type="datetimeFigureOut">
              <a:rPr lang="en-US" altLang="zh-TW"/>
              <a:pPr>
                <a:defRPr/>
              </a:pPr>
              <a:t>6/9/2020</a:t>
            </a:fld>
            <a:endParaRPr lang="en-US" altLang="zh-TW"/>
          </a:p>
        </p:txBody>
      </p:sp>
      <p:sp>
        <p:nvSpPr>
          <p:cNvPr id="6" name="頁尾版面配置區 4">
            <a:extLst>
              <a:ext uri="{FF2B5EF4-FFF2-40B4-BE49-F238E27FC236}">
                <a16:creationId xmlns:a16="http://schemas.microsoft.com/office/drawing/2014/main" id="{DCB9C2B7-A3B0-4683-9E98-59CF5253230F}"/>
              </a:ext>
            </a:extLst>
          </p:cNvPr>
          <p:cNvSpPr>
            <a:spLocks noGrp="1"/>
          </p:cNvSpPr>
          <p:nvPr>
            <p:ph type="ftr" sz="quarter" idx="11"/>
          </p:nvPr>
        </p:nvSpPr>
        <p:spPr/>
        <p:txBody>
          <a:bodyPr/>
          <a:lstStyle>
            <a:lvl1pPr>
              <a:defRPr smtClean="0"/>
            </a:lvl1pPr>
          </a:lstStyle>
          <a:p>
            <a:pPr>
              <a:defRPr/>
            </a:pPr>
            <a:endParaRPr lang="en-US" altLang="zh-TW"/>
          </a:p>
        </p:txBody>
      </p:sp>
      <p:sp>
        <p:nvSpPr>
          <p:cNvPr id="7" name="投影片編號版面配置區 5">
            <a:extLst>
              <a:ext uri="{FF2B5EF4-FFF2-40B4-BE49-F238E27FC236}">
                <a16:creationId xmlns:a16="http://schemas.microsoft.com/office/drawing/2014/main" id="{8899A9C1-4257-490B-9ABF-1649111041BE}"/>
              </a:ext>
            </a:extLst>
          </p:cNvPr>
          <p:cNvSpPr>
            <a:spLocks noGrp="1"/>
          </p:cNvSpPr>
          <p:nvPr>
            <p:ph type="sldNum" sz="quarter" idx="12"/>
          </p:nvPr>
        </p:nvSpPr>
        <p:spPr/>
        <p:txBody>
          <a:bodyPr/>
          <a:lstStyle>
            <a:lvl1pPr>
              <a:defRPr/>
            </a:lvl1pPr>
          </a:lstStyle>
          <a:p>
            <a:fld id="{055940AB-9ED1-437E-ADA1-A614DCA2DFC7}" type="slidenum">
              <a:rPr lang="en-US" altLang="zh-TW"/>
              <a:pPr/>
              <a:t>‹#›</a:t>
            </a:fld>
            <a:endParaRPr lang="en-US" altLang="zh-TW"/>
          </a:p>
        </p:txBody>
      </p:sp>
    </p:spTree>
    <p:extLst>
      <p:ext uri="{BB962C8B-B14F-4D97-AF65-F5344CB8AC3E}">
        <p14:creationId xmlns:p14="http://schemas.microsoft.com/office/powerpoint/2010/main" val="428107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7F2BDF73-D8AA-4717-A1A1-337CFEC66877}"/>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a:extLst>
              <a:ext uri="{FF2B5EF4-FFF2-40B4-BE49-F238E27FC236}">
                <a16:creationId xmlns:a16="http://schemas.microsoft.com/office/drawing/2014/main" id="{B68F1C9A-0BAC-4066-813C-1C180FF3C121}"/>
              </a:ext>
            </a:extLst>
          </p:cNvPr>
          <p:cNvSpPr>
            <a:spLocks noGrp="1"/>
          </p:cNvSpPr>
          <p:nvPr>
            <p:ph type="dt" sz="half" idx="10"/>
          </p:nvPr>
        </p:nvSpPr>
        <p:spPr/>
        <p:txBody>
          <a:bodyPr/>
          <a:lstStyle>
            <a:lvl1pPr>
              <a:defRPr smtClean="0"/>
            </a:lvl1pPr>
          </a:lstStyle>
          <a:p>
            <a:pPr>
              <a:defRPr/>
            </a:pPr>
            <a:fld id="{2213E228-586B-483C-98DB-1F91916C80AC}" type="datetimeFigureOut">
              <a:rPr lang="en-US" altLang="zh-TW"/>
              <a:pPr>
                <a:defRPr/>
              </a:pPr>
              <a:t>6/9/2020</a:t>
            </a:fld>
            <a:endParaRPr lang="en-US" altLang="zh-TW"/>
          </a:p>
        </p:txBody>
      </p:sp>
      <p:sp>
        <p:nvSpPr>
          <p:cNvPr id="6" name="頁尾版面配置區 4">
            <a:extLst>
              <a:ext uri="{FF2B5EF4-FFF2-40B4-BE49-F238E27FC236}">
                <a16:creationId xmlns:a16="http://schemas.microsoft.com/office/drawing/2014/main" id="{CC896CC8-89FE-497D-8286-13ECF3DAED25}"/>
              </a:ext>
            </a:extLst>
          </p:cNvPr>
          <p:cNvSpPr>
            <a:spLocks noGrp="1"/>
          </p:cNvSpPr>
          <p:nvPr>
            <p:ph type="ftr" sz="quarter" idx="11"/>
          </p:nvPr>
        </p:nvSpPr>
        <p:spPr/>
        <p:txBody>
          <a:bodyPr/>
          <a:lstStyle>
            <a:lvl1pPr>
              <a:defRPr smtClean="0"/>
            </a:lvl1pPr>
          </a:lstStyle>
          <a:p>
            <a:pPr>
              <a:defRPr/>
            </a:pPr>
            <a:endParaRPr lang="en-US" altLang="zh-TW"/>
          </a:p>
        </p:txBody>
      </p:sp>
      <p:sp>
        <p:nvSpPr>
          <p:cNvPr id="7" name="投影片編號版面配置區 5">
            <a:extLst>
              <a:ext uri="{FF2B5EF4-FFF2-40B4-BE49-F238E27FC236}">
                <a16:creationId xmlns:a16="http://schemas.microsoft.com/office/drawing/2014/main" id="{EC616BBD-CE97-4C50-8888-7DE8488E2F1B}"/>
              </a:ext>
            </a:extLst>
          </p:cNvPr>
          <p:cNvSpPr>
            <a:spLocks noGrp="1"/>
          </p:cNvSpPr>
          <p:nvPr>
            <p:ph type="sldNum" sz="quarter" idx="12"/>
          </p:nvPr>
        </p:nvSpPr>
        <p:spPr/>
        <p:txBody>
          <a:bodyPr/>
          <a:lstStyle>
            <a:lvl1pPr>
              <a:defRPr/>
            </a:lvl1pPr>
          </a:lstStyle>
          <a:p>
            <a:fld id="{2166ABF4-B405-4930-8881-0F98DEEEAD75}" type="slidenum">
              <a:rPr lang="en-US" altLang="zh-TW"/>
              <a:pPr/>
              <a:t>‹#›</a:t>
            </a:fld>
            <a:endParaRPr lang="en-US" altLang="zh-TW"/>
          </a:p>
        </p:txBody>
      </p:sp>
    </p:spTree>
    <p:extLst>
      <p:ext uri="{BB962C8B-B14F-4D97-AF65-F5344CB8AC3E}">
        <p14:creationId xmlns:p14="http://schemas.microsoft.com/office/powerpoint/2010/main" val="1638494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7D3F4E3E-7E2E-4A40-BEA1-CBC343BB3C77}"/>
              </a:ext>
            </a:extLst>
          </p:cNvPr>
          <p:cNvSpPr>
            <a:spLocks noGrp="1"/>
          </p:cNvSpPr>
          <p:nvPr>
            <p:ph type="dt" sz="half" idx="10"/>
          </p:nvPr>
        </p:nvSpPr>
        <p:spPr/>
        <p:txBody>
          <a:bodyPr/>
          <a:lstStyle>
            <a:lvl1pPr>
              <a:defRPr/>
            </a:lvl1pPr>
          </a:lstStyle>
          <a:p>
            <a:pPr>
              <a:defRPr/>
            </a:pPr>
            <a:fld id="{224DD09B-1E41-47A2-9CBE-EE0B8CB457C0}" type="datetimeFigureOut">
              <a:rPr lang="en-US" altLang="zh-TW"/>
              <a:pPr>
                <a:defRPr/>
              </a:pPr>
              <a:t>6/9/2020</a:t>
            </a:fld>
            <a:endParaRPr lang="en-US" altLang="zh-TW"/>
          </a:p>
        </p:txBody>
      </p:sp>
      <p:sp>
        <p:nvSpPr>
          <p:cNvPr id="5" name="頁尾版面配置區 4">
            <a:extLst>
              <a:ext uri="{FF2B5EF4-FFF2-40B4-BE49-F238E27FC236}">
                <a16:creationId xmlns:a16="http://schemas.microsoft.com/office/drawing/2014/main" id="{168C28AE-2A62-4DAF-A872-03CA6D227D02}"/>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408812B2-56D4-4393-887E-169865FC4436}"/>
              </a:ext>
            </a:extLst>
          </p:cNvPr>
          <p:cNvSpPr>
            <a:spLocks noGrp="1"/>
          </p:cNvSpPr>
          <p:nvPr>
            <p:ph type="sldNum" sz="quarter" idx="12"/>
          </p:nvPr>
        </p:nvSpPr>
        <p:spPr/>
        <p:txBody>
          <a:bodyPr/>
          <a:lstStyle>
            <a:lvl1pPr>
              <a:defRPr/>
            </a:lvl1pPr>
          </a:lstStyle>
          <a:p>
            <a:fld id="{3FA20CEC-273E-4460-909B-ED48F5635E5D}" type="slidenum">
              <a:rPr lang="en-US" altLang="zh-TW"/>
              <a:pPr/>
              <a:t>‹#›</a:t>
            </a:fld>
            <a:endParaRPr lang="en-US" altLang="zh-TW"/>
          </a:p>
        </p:txBody>
      </p:sp>
    </p:spTree>
    <p:extLst>
      <p:ext uri="{BB962C8B-B14F-4D97-AF65-F5344CB8AC3E}">
        <p14:creationId xmlns:p14="http://schemas.microsoft.com/office/powerpoint/2010/main" val="287922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01E87792-49F4-4AA4-8C28-3AFA91F932E3}"/>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a:extLst>
              <a:ext uri="{FF2B5EF4-FFF2-40B4-BE49-F238E27FC236}">
                <a16:creationId xmlns:a16="http://schemas.microsoft.com/office/drawing/2014/main" id="{32A4471C-1135-4E11-9B44-F1C37E129E43}"/>
              </a:ext>
            </a:extLst>
          </p:cNvPr>
          <p:cNvSpPr>
            <a:spLocks noGrp="1"/>
          </p:cNvSpPr>
          <p:nvPr>
            <p:ph type="dt" sz="half" idx="10"/>
          </p:nvPr>
        </p:nvSpPr>
        <p:spPr/>
        <p:txBody>
          <a:bodyPr/>
          <a:lstStyle>
            <a:lvl1pPr>
              <a:defRPr smtClean="0"/>
            </a:lvl1pPr>
          </a:lstStyle>
          <a:p>
            <a:pPr>
              <a:defRPr/>
            </a:pPr>
            <a:fld id="{E8E5F939-3109-49FB-B54E-0121D83B1E10}" type="datetimeFigureOut">
              <a:rPr lang="en-US" altLang="zh-TW"/>
              <a:pPr>
                <a:defRPr/>
              </a:pPr>
              <a:t>6/9/2020</a:t>
            </a:fld>
            <a:endParaRPr lang="en-US" altLang="zh-TW"/>
          </a:p>
        </p:txBody>
      </p:sp>
      <p:sp>
        <p:nvSpPr>
          <p:cNvPr id="7" name="頁尾版面配置區 4">
            <a:extLst>
              <a:ext uri="{FF2B5EF4-FFF2-40B4-BE49-F238E27FC236}">
                <a16:creationId xmlns:a16="http://schemas.microsoft.com/office/drawing/2014/main" id="{502B95D4-A189-436E-BC58-6D200323DA83}"/>
              </a:ext>
            </a:extLst>
          </p:cNvPr>
          <p:cNvSpPr>
            <a:spLocks noGrp="1"/>
          </p:cNvSpPr>
          <p:nvPr>
            <p:ph type="ftr" sz="quarter" idx="11"/>
          </p:nvPr>
        </p:nvSpPr>
        <p:spPr/>
        <p:txBody>
          <a:bodyPr/>
          <a:lstStyle>
            <a:lvl1pPr>
              <a:defRPr smtClean="0"/>
            </a:lvl1pPr>
          </a:lstStyle>
          <a:p>
            <a:pPr>
              <a:defRPr/>
            </a:pPr>
            <a:endParaRPr lang="en-US" altLang="zh-TW"/>
          </a:p>
        </p:txBody>
      </p:sp>
      <p:sp>
        <p:nvSpPr>
          <p:cNvPr id="8" name="投影片編號版面配置區 5">
            <a:extLst>
              <a:ext uri="{FF2B5EF4-FFF2-40B4-BE49-F238E27FC236}">
                <a16:creationId xmlns:a16="http://schemas.microsoft.com/office/drawing/2014/main" id="{3948413B-1ADC-4E02-A005-3F671D8DE026}"/>
              </a:ext>
            </a:extLst>
          </p:cNvPr>
          <p:cNvSpPr>
            <a:spLocks noGrp="1"/>
          </p:cNvSpPr>
          <p:nvPr>
            <p:ph type="sldNum" sz="quarter" idx="12"/>
          </p:nvPr>
        </p:nvSpPr>
        <p:spPr/>
        <p:txBody>
          <a:bodyPr/>
          <a:lstStyle>
            <a:lvl1pPr>
              <a:defRPr/>
            </a:lvl1pPr>
          </a:lstStyle>
          <a:p>
            <a:fld id="{B9B9EBD3-A25F-4A09-B401-EB35FD7AA582}" type="slidenum">
              <a:rPr lang="en-US" altLang="zh-TW"/>
              <a:pPr/>
              <a:t>‹#›</a:t>
            </a:fld>
            <a:endParaRPr lang="en-US" altLang="zh-TW"/>
          </a:p>
        </p:txBody>
      </p:sp>
    </p:spTree>
    <p:extLst>
      <p:ext uri="{BB962C8B-B14F-4D97-AF65-F5344CB8AC3E}">
        <p14:creationId xmlns:p14="http://schemas.microsoft.com/office/powerpoint/2010/main" val="337521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a:extLst>
              <a:ext uri="{FF2B5EF4-FFF2-40B4-BE49-F238E27FC236}">
                <a16:creationId xmlns:a16="http://schemas.microsoft.com/office/drawing/2014/main" id="{F4BC79D0-75C7-4169-A968-04C32235BB32}"/>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a:extLst>
              <a:ext uri="{FF2B5EF4-FFF2-40B4-BE49-F238E27FC236}">
                <a16:creationId xmlns:a16="http://schemas.microsoft.com/office/drawing/2014/main" id="{A921E4E0-8976-4370-867A-857DC2ED0AB7}"/>
              </a:ext>
            </a:extLst>
          </p:cNvPr>
          <p:cNvSpPr>
            <a:spLocks noGrp="1"/>
          </p:cNvSpPr>
          <p:nvPr>
            <p:ph type="dt" sz="half" idx="10"/>
          </p:nvPr>
        </p:nvSpPr>
        <p:spPr/>
        <p:txBody>
          <a:bodyPr/>
          <a:lstStyle>
            <a:lvl1pPr>
              <a:defRPr smtClean="0"/>
            </a:lvl1pPr>
          </a:lstStyle>
          <a:p>
            <a:pPr>
              <a:defRPr/>
            </a:pPr>
            <a:fld id="{67513D07-9AF2-4A77-B33A-AF7869F1DBC5}" type="datetimeFigureOut">
              <a:rPr lang="en-US" altLang="zh-TW"/>
              <a:pPr>
                <a:defRPr/>
              </a:pPr>
              <a:t>6/9/2020</a:t>
            </a:fld>
            <a:endParaRPr lang="en-US" altLang="zh-TW"/>
          </a:p>
        </p:txBody>
      </p:sp>
      <p:sp>
        <p:nvSpPr>
          <p:cNvPr id="9" name="頁尾版面配置區 4">
            <a:extLst>
              <a:ext uri="{FF2B5EF4-FFF2-40B4-BE49-F238E27FC236}">
                <a16:creationId xmlns:a16="http://schemas.microsoft.com/office/drawing/2014/main" id="{A145FC99-81A3-4B42-A1CD-5F9EE3DF0223}"/>
              </a:ext>
            </a:extLst>
          </p:cNvPr>
          <p:cNvSpPr>
            <a:spLocks noGrp="1"/>
          </p:cNvSpPr>
          <p:nvPr>
            <p:ph type="ftr" sz="quarter" idx="11"/>
          </p:nvPr>
        </p:nvSpPr>
        <p:spPr/>
        <p:txBody>
          <a:bodyPr/>
          <a:lstStyle>
            <a:lvl1pPr>
              <a:defRPr smtClean="0"/>
            </a:lvl1pPr>
          </a:lstStyle>
          <a:p>
            <a:pPr>
              <a:defRPr/>
            </a:pPr>
            <a:endParaRPr lang="en-US" altLang="zh-TW"/>
          </a:p>
        </p:txBody>
      </p:sp>
      <p:sp>
        <p:nvSpPr>
          <p:cNvPr id="10" name="投影片編號版面配置區 5">
            <a:extLst>
              <a:ext uri="{FF2B5EF4-FFF2-40B4-BE49-F238E27FC236}">
                <a16:creationId xmlns:a16="http://schemas.microsoft.com/office/drawing/2014/main" id="{0DFDF558-B638-48D1-991B-C10BDA553F79}"/>
              </a:ext>
            </a:extLst>
          </p:cNvPr>
          <p:cNvSpPr>
            <a:spLocks noGrp="1"/>
          </p:cNvSpPr>
          <p:nvPr>
            <p:ph type="sldNum" sz="quarter" idx="12"/>
          </p:nvPr>
        </p:nvSpPr>
        <p:spPr/>
        <p:txBody>
          <a:bodyPr/>
          <a:lstStyle>
            <a:lvl1pPr>
              <a:defRPr/>
            </a:lvl1pPr>
          </a:lstStyle>
          <a:p>
            <a:fld id="{324D994C-CCF4-4CB6-AD46-47BB7E34CFDA}" type="slidenum">
              <a:rPr lang="en-US" altLang="zh-TW"/>
              <a:pPr/>
              <a:t>‹#›</a:t>
            </a:fld>
            <a:endParaRPr lang="en-US" altLang="zh-TW"/>
          </a:p>
        </p:txBody>
      </p:sp>
    </p:spTree>
    <p:extLst>
      <p:ext uri="{BB962C8B-B14F-4D97-AF65-F5344CB8AC3E}">
        <p14:creationId xmlns:p14="http://schemas.microsoft.com/office/powerpoint/2010/main" val="2551406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a:extLst>
              <a:ext uri="{FF2B5EF4-FFF2-40B4-BE49-F238E27FC236}">
                <a16:creationId xmlns:a16="http://schemas.microsoft.com/office/drawing/2014/main" id="{450C249D-F618-4BB0-B31F-CE42346832D4}"/>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a:extLst>
              <a:ext uri="{FF2B5EF4-FFF2-40B4-BE49-F238E27FC236}">
                <a16:creationId xmlns:a16="http://schemas.microsoft.com/office/drawing/2014/main" id="{3940C1D9-7B65-4F93-B252-B65886445FF4}"/>
              </a:ext>
            </a:extLst>
          </p:cNvPr>
          <p:cNvSpPr>
            <a:spLocks noGrp="1"/>
          </p:cNvSpPr>
          <p:nvPr>
            <p:ph type="dt" sz="half" idx="10"/>
          </p:nvPr>
        </p:nvSpPr>
        <p:spPr/>
        <p:txBody>
          <a:bodyPr/>
          <a:lstStyle>
            <a:lvl1pPr>
              <a:defRPr smtClean="0"/>
            </a:lvl1pPr>
          </a:lstStyle>
          <a:p>
            <a:pPr>
              <a:defRPr/>
            </a:pPr>
            <a:fld id="{5A88BA7D-5834-4AD3-B67A-8C53B1C5795F}" type="datetimeFigureOut">
              <a:rPr lang="en-US" altLang="zh-TW"/>
              <a:pPr>
                <a:defRPr/>
              </a:pPr>
              <a:t>6/9/2020</a:t>
            </a:fld>
            <a:endParaRPr lang="en-US" altLang="zh-TW"/>
          </a:p>
        </p:txBody>
      </p:sp>
      <p:sp>
        <p:nvSpPr>
          <p:cNvPr id="5" name="頁尾版面配置區 4">
            <a:extLst>
              <a:ext uri="{FF2B5EF4-FFF2-40B4-BE49-F238E27FC236}">
                <a16:creationId xmlns:a16="http://schemas.microsoft.com/office/drawing/2014/main" id="{94EEF917-A735-45D3-972B-5518FDA708FD}"/>
              </a:ext>
            </a:extLst>
          </p:cNvPr>
          <p:cNvSpPr>
            <a:spLocks noGrp="1"/>
          </p:cNvSpPr>
          <p:nvPr>
            <p:ph type="ftr" sz="quarter" idx="11"/>
          </p:nvPr>
        </p:nvSpPr>
        <p:spPr/>
        <p:txBody>
          <a:bodyPr/>
          <a:lstStyle>
            <a:lvl1pPr>
              <a:defRPr smtClean="0"/>
            </a:lvl1pPr>
          </a:lstStyle>
          <a:p>
            <a:pPr>
              <a:defRPr/>
            </a:pPr>
            <a:endParaRPr lang="en-US" altLang="zh-TW"/>
          </a:p>
        </p:txBody>
      </p:sp>
      <p:sp>
        <p:nvSpPr>
          <p:cNvPr id="6" name="投影片編號版面配置區 5">
            <a:extLst>
              <a:ext uri="{FF2B5EF4-FFF2-40B4-BE49-F238E27FC236}">
                <a16:creationId xmlns:a16="http://schemas.microsoft.com/office/drawing/2014/main" id="{E07A5947-C3D9-42D5-871C-FE3FC24E972D}"/>
              </a:ext>
            </a:extLst>
          </p:cNvPr>
          <p:cNvSpPr>
            <a:spLocks noGrp="1"/>
          </p:cNvSpPr>
          <p:nvPr>
            <p:ph type="sldNum" sz="quarter" idx="12"/>
          </p:nvPr>
        </p:nvSpPr>
        <p:spPr/>
        <p:txBody>
          <a:bodyPr/>
          <a:lstStyle>
            <a:lvl1pPr>
              <a:defRPr/>
            </a:lvl1pPr>
          </a:lstStyle>
          <a:p>
            <a:fld id="{EBD94495-063F-49B8-A633-39D258D0D20C}" type="slidenum">
              <a:rPr lang="en-US" altLang="zh-TW"/>
              <a:pPr/>
              <a:t>‹#›</a:t>
            </a:fld>
            <a:endParaRPr lang="en-US" altLang="zh-TW"/>
          </a:p>
        </p:txBody>
      </p:sp>
    </p:spTree>
    <p:extLst>
      <p:ext uri="{BB962C8B-B14F-4D97-AF65-F5344CB8AC3E}">
        <p14:creationId xmlns:p14="http://schemas.microsoft.com/office/powerpoint/2010/main" val="296264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F0523D40-A713-4EDA-94DF-D614D14176A3}"/>
              </a:ext>
            </a:extLst>
          </p:cNvPr>
          <p:cNvSpPr>
            <a:spLocks noGrp="1"/>
          </p:cNvSpPr>
          <p:nvPr>
            <p:ph type="dt" sz="half" idx="10"/>
          </p:nvPr>
        </p:nvSpPr>
        <p:spPr/>
        <p:txBody>
          <a:bodyPr/>
          <a:lstStyle>
            <a:lvl1pPr>
              <a:defRPr/>
            </a:lvl1pPr>
          </a:lstStyle>
          <a:p>
            <a:pPr>
              <a:defRPr/>
            </a:pPr>
            <a:fld id="{83193BD9-7C96-405B-9A4E-9E5107AF460E}" type="datetimeFigureOut">
              <a:rPr lang="en-US" altLang="zh-TW"/>
              <a:pPr>
                <a:defRPr/>
              </a:pPr>
              <a:t>6/9/2020</a:t>
            </a:fld>
            <a:endParaRPr lang="en-US" altLang="zh-TW"/>
          </a:p>
        </p:txBody>
      </p:sp>
      <p:sp>
        <p:nvSpPr>
          <p:cNvPr id="3" name="頁尾版面配置區 4">
            <a:extLst>
              <a:ext uri="{FF2B5EF4-FFF2-40B4-BE49-F238E27FC236}">
                <a16:creationId xmlns:a16="http://schemas.microsoft.com/office/drawing/2014/main" id="{3612F173-A47C-4839-AB33-10B034BB7BC0}"/>
              </a:ext>
            </a:extLst>
          </p:cNvPr>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a:extLst>
              <a:ext uri="{FF2B5EF4-FFF2-40B4-BE49-F238E27FC236}">
                <a16:creationId xmlns:a16="http://schemas.microsoft.com/office/drawing/2014/main" id="{344AB825-3B96-4F4E-80A5-20D818E96C1D}"/>
              </a:ext>
            </a:extLst>
          </p:cNvPr>
          <p:cNvSpPr>
            <a:spLocks noGrp="1"/>
          </p:cNvSpPr>
          <p:nvPr>
            <p:ph type="sldNum" sz="quarter" idx="12"/>
          </p:nvPr>
        </p:nvSpPr>
        <p:spPr/>
        <p:txBody>
          <a:bodyPr/>
          <a:lstStyle>
            <a:lvl1pPr>
              <a:defRPr/>
            </a:lvl1pPr>
          </a:lstStyle>
          <a:p>
            <a:fld id="{F8B5567D-AA87-4881-95C6-677E3F5780C3}" type="slidenum">
              <a:rPr lang="en-US" altLang="zh-TW"/>
              <a:pPr/>
              <a:t>‹#›</a:t>
            </a:fld>
            <a:endParaRPr lang="en-US" altLang="zh-TW"/>
          </a:p>
        </p:txBody>
      </p:sp>
    </p:spTree>
    <p:extLst>
      <p:ext uri="{BB962C8B-B14F-4D97-AF65-F5344CB8AC3E}">
        <p14:creationId xmlns:p14="http://schemas.microsoft.com/office/powerpoint/2010/main" val="4114598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EE11E8DA-F501-4F38-8806-3BACF3D9AE26}"/>
              </a:ext>
            </a:extLst>
          </p:cNvPr>
          <p:cNvSpPr>
            <a:spLocks noGrp="1"/>
          </p:cNvSpPr>
          <p:nvPr>
            <p:ph type="dt" sz="half" idx="10"/>
          </p:nvPr>
        </p:nvSpPr>
        <p:spPr/>
        <p:txBody>
          <a:bodyPr/>
          <a:lstStyle>
            <a:lvl1pPr>
              <a:defRPr/>
            </a:lvl1pPr>
          </a:lstStyle>
          <a:p>
            <a:pPr>
              <a:defRPr/>
            </a:pPr>
            <a:fld id="{5075D465-8A58-4B7D-9E63-8A5175478A21}" type="datetimeFigureOut">
              <a:rPr lang="en-US" altLang="zh-TW"/>
              <a:pPr>
                <a:defRPr/>
              </a:pPr>
              <a:t>6/9/2020</a:t>
            </a:fld>
            <a:endParaRPr lang="en-US" altLang="zh-TW"/>
          </a:p>
        </p:txBody>
      </p:sp>
      <p:sp>
        <p:nvSpPr>
          <p:cNvPr id="6" name="頁尾版面配置區 4">
            <a:extLst>
              <a:ext uri="{FF2B5EF4-FFF2-40B4-BE49-F238E27FC236}">
                <a16:creationId xmlns:a16="http://schemas.microsoft.com/office/drawing/2014/main" id="{729366F8-45E7-46B3-BBFD-8926295689EB}"/>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160ABF6F-618D-49FD-A5CE-0081C6C93A03}"/>
              </a:ext>
            </a:extLst>
          </p:cNvPr>
          <p:cNvSpPr>
            <a:spLocks noGrp="1"/>
          </p:cNvSpPr>
          <p:nvPr>
            <p:ph type="sldNum" sz="quarter" idx="12"/>
          </p:nvPr>
        </p:nvSpPr>
        <p:spPr/>
        <p:txBody>
          <a:bodyPr/>
          <a:lstStyle>
            <a:lvl1pPr>
              <a:defRPr/>
            </a:lvl1pPr>
          </a:lstStyle>
          <a:p>
            <a:fld id="{64B596DB-7139-40D3-96EF-BE3CD4538DE8}" type="slidenum">
              <a:rPr lang="en-US" altLang="zh-TW"/>
              <a:pPr/>
              <a:t>‹#›</a:t>
            </a:fld>
            <a:endParaRPr lang="en-US" altLang="zh-TW"/>
          </a:p>
        </p:txBody>
      </p:sp>
    </p:spTree>
    <p:extLst>
      <p:ext uri="{BB962C8B-B14F-4D97-AF65-F5344CB8AC3E}">
        <p14:creationId xmlns:p14="http://schemas.microsoft.com/office/powerpoint/2010/main" val="3284011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894D2564-BF7D-4D0D-821C-13BFD1462C8C}"/>
              </a:ext>
            </a:extLst>
          </p:cNvPr>
          <p:cNvSpPr>
            <a:spLocks noGrp="1"/>
          </p:cNvSpPr>
          <p:nvPr>
            <p:ph type="dt" sz="half" idx="10"/>
          </p:nvPr>
        </p:nvSpPr>
        <p:spPr/>
        <p:txBody>
          <a:bodyPr/>
          <a:lstStyle>
            <a:lvl1pPr>
              <a:defRPr/>
            </a:lvl1pPr>
          </a:lstStyle>
          <a:p>
            <a:pPr>
              <a:defRPr/>
            </a:pPr>
            <a:fld id="{A06E6E12-186A-4E04-9A50-AAE110230A1E}" type="datetimeFigureOut">
              <a:rPr lang="en-US" altLang="zh-TW"/>
              <a:pPr>
                <a:defRPr/>
              </a:pPr>
              <a:t>6/9/2020</a:t>
            </a:fld>
            <a:endParaRPr lang="en-US" altLang="zh-TW"/>
          </a:p>
        </p:txBody>
      </p:sp>
      <p:sp>
        <p:nvSpPr>
          <p:cNvPr id="6" name="頁尾版面配置區 4">
            <a:extLst>
              <a:ext uri="{FF2B5EF4-FFF2-40B4-BE49-F238E27FC236}">
                <a16:creationId xmlns:a16="http://schemas.microsoft.com/office/drawing/2014/main" id="{7F1B211F-8A60-4654-A659-8ADB2907B1FC}"/>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9E34F425-ED3D-4BA1-99D0-1D731F50BD83}"/>
              </a:ext>
            </a:extLst>
          </p:cNvPr>
          <p:cNvSpPr>
            <a:spLocks noGrp="1"/>
          </p:cNvSpPr>
          <p:nvPr>
            <p:ph type="sldNum" sz="quarter" idx="12"/>
          </p:nvPr>
        </p:nvSpPr>
        <p:spPr/>
        <p:txBody>
          <a:bodyPr/>
          <a:lstStyle>
            <a:lvl1pPr>
              <a:defRPr/>
            </a:lvl1pPr>
          </a:lstStyle>
          <a:p>
            <a:fld id="{729F9050-9366-4062-B7E4-5A2304657BAB}" type="slidenum">
              <a:rPr lang="en-US" altLang="zh-TW"/>
              <a:pPr/>
              <a:t>‹#›</a:t>
            </a:fld>
            <a:endParaRPr lang="en-US" altLang="zh-TW"/>
          </a:p>
        </p:txBody>
      </p:sp>
    </p:spTree>
    <p:extLst>
      <p:ext uri="{BB962C8B-B14F-4D97-AF65-F5344CB8AC3E}">
        <p14:creationId xmlns:p14="http://schemas.microsoft.com/office/powerpoint/2010/main" val="1659498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圖片 12" descr="logo_ppt.png">
            <a:extLst>
              <a:ext uri="{FF2B5EF4-FFF2-40B4-BE49-F238E27FC236}">
                <a16:creationId xmlns:a16="http://schemas.microsoft.com/office/drawing/2014/main" id="{241CA7A8-E1A5-4045-AFEC-3B89237C4A36}"/>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00800" y="6019800"/>
            <a:ext cx="266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a:extLst>
              <a:ext uri="{FF2B5EF4-FFF2-40B4-BE49-F238E27FC236}">
                <a16:creationId xmlns:a16="http://schemas.microsoft.com/office/drawing/2014/main" id="{1B2B40FC-E70D-49E9-B168-C06E0429BF74}"/>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288"/>
            <a:ext cx="7667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20">
            <a:extLst>
              <a:ext uri="{FF2B5EF4-FFF2-40B4-BE49-F238E27FC236}">
                <a16:creationId xmlns:a16="http://schemas.microsoft.com/office/drawing/2014/main" id="{A24CFA5D-5816-4A4C-8C44-CF8EFC3B9B53}"/>
              </a:ext>
            </a:extLst>
          </p:cNvPr>
          <p:cNvSpPr>
            <a:spLocks noChangeArrowheads="1"/>
          </p:cNvSpPr>
          <p:nvPr/>
        </p:nvSpPr>
        <p:spPr bwMode="auto">
          <a:xfrm>
            <a:off x="620713" y="60325"/>
            <a:ext cx="3113087" cy="396875"/>
          </a:xfrm>
          <a:prstGeom prst="rect">
            <a:avLst/>
          </a:prstGeom>
          <a:noFill/>
          <a:ln w="9525">
            <a:noFill/>
            <a:miter lim="800000"/>
            <a:headEnd/>
            <a:tailEnd/>
          </a:ln>
        </p:spPr>
        <p:txBody>
          <a:bodyPr>
            <a:spAutoFit/>
          </a:bodyPr>
          <a:lstStyle/>
          <a:p>
            <a:pPr fontAlgn="auto">
              <a:spcBef>
                <a:spcPts val="0"/>
              </a:spcBef>
              <a:spcAft>
                <a:spcPts val="0"/>
              </a:spcAft>
              <a:defRPr/>
            </a:pPr>
            <a:r>
              <a:rPr lang="en-US" altLang="zh-TW" sz="1000" dirty="0">
                <a:solidFill>
                  <a:srgbClr val="969696"/>
                </a:solidFill>
                <a:latin typeface="Calibri" pitchFamily="34" charset="0"/>
                <a:cs typeface="+mn-cs"/>
              </a:rPr>
              <a:t>National Chung Cheng University</a:t>
            </a:r>
          </a:p>
          <a:p>
            <a:pPr fontAlgn="auto">
              <a:spcBef>
                <a:spcPts val="0"/>
              </a:spcBef>
              <a:spcAft>
                <a:spcPts val="0"/>
              </a:spcAft>
              <a:defRPr/>
            </a:pPr>
            <a:r>
              <a:rPr lang="en-US" altLang="zh-TW" sz="1000" dirty="0">
                <a:solidFill>
                  <a:srgbClr val="969696"/>
                </a:solidFill>
                <a:latin typeface="Calibri" pitchFamily="34" charset="0"/>
                <a:cs typeface="+mn-cs"/>
              </a:rPr>
              <a:t>Dept. Computer Science &amp; Information Engineering</a:t>
            </a:r>
          </a:p>
        </p:txBody>
      </p:sp>
      <p:sp>
        <p:nvSpPr>
          <p:cNvPr id="1029" name="標題版面配置區 1">
            <a:extLst>
              <a:ext uri="{FF2B5EF4-FFF2-40B4-BE49-F238E27FC236}">
                <a16:creationId xmlns:a16="http://schemas.microsoft.com/office/drawing/2014/main" id="{359E0962-55C1-461E-B105-7FE272734BB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a:extLst>
              <a:ext uri="{FF2B5EF4-FFF2-40B4-BE49-F238E27FC236}">
                <a16:creationId xmlns:a16="http://schemas.microsoft.com/office/drawing/2014/main" id="{B53D9130-BA12-48DB-ADC7-A9199B7CC4C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946A7CC-D25B-4D1C-A29F-B1AC6FB7534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cs typeface="Arial" charset="0"/>
              </a:defRPr>
            </a:lvl1pPr>
          </a:lstStyle>
          <a:p>
            <a:pPr>
              <a:defRPr/>
            </a:pPr>
            <a:fld id="{D37BD070-9B36-49B0-B3F4-E5B5C538D09E}" type="datetimeFigureOut">
              <a:rPr lang="en-US" altLang="zh-TW"/>
              <a:pPr>
                <a:defRPr/>
              </a:pPr>
              <a:t>6/9/2020</a:t>
            </a:fld>
            <a:endParaRPr lang="en-US" altLang="zh-TW"/>
          </a:p>
        </p:txBody>
      </p:sp>
      <p:sp>
        <p:nvSpPr>
          <p:cNvPr id="5" name="頁尾版面配置區 4">
            <a:extLst>
              <a:ext uri="{FF2B5EF4-FFF2-40B4-BE49-F238E27FC236}">
                <a16:creationId xmlns:a16="http://schemas.microsoft.com/office/drawing/2014/main" id="{635BB090-E0E2-4F02-83B0-7D62FAEBB685}"/>
              </a:ext>
            </a:extLst>
          </p:cNvPr>
          <p:cNvSpPr>
            <a:spLocks noGrp="1"/>
          </p:cNvSpPr>
          <p:nvPr>
            <p:ph type="ftr" sz="quarter" idx="3"/>
          </p:nvPr>
        </p:nvSpPr>
        <p:spPr>
          <a:xfrm>
            <a:off x="59436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dirty="0" smtClean="0">
                <a:solidFill>
                  <a:srgbClr val="898989"/>
                </a:solidFill>
                <a:latin typeface="Calibri" pitchFamily="34" charset="0"/>
                <a:cs typeface="Arial" charset="0"/>
              </a:defRPr>
            </a:lvl1pPr>
          </a:lstStyle>
          <a:p>
            <a:pPr>
              <a:defRPr/>
            </a:pPr>
            <a:endParaRPr lang="en-US" altLang="zh-TW"/>
          </a:p>
        </p:txBody>
      </p:sp>
      <p:sp>
        <p:nvSpPr>
          <p:cNvPr id="6" name="投影片編號版面配置區 5">
            <a:extLst>
              <a:ext uri="{FF2B5EF4-FFF2-40B4-BE49-F238E27FC236}">
                <a16:creationId xmlns:a16="http://schemas.microsoft.com/office/drawing/2014/main" id="{B574DDA8-83DE-4362-A30F-DDCCD05AE93D}"/>
              </a:ext>
            </a:extLst>
          </p:cNvPr>
          <p:cNvSpPr>
            <a:spLocks noGrp="1"/>
          </p:cNvSpPr>
          <p:nvPr>
            <p:ph type="sldNum" sz="quarter" idx="4"/>
          </p:nvPr>
        </p:nvSpPr>
        <p:spPr>
          <a:xfrm>
            <a:off x="34290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600" b="1">
                <a:solidFill>
                  <a:srgbClr val="898989"/>
                </a:solidFill>
                <a:latin typeface="Calibri" panose="020F0502020204030204" pitchFamily="34" charset="0"/>
              </a:defRPr>
            </a:lvl1pPr>
          </a:lstStyle>
          <a:p>
            <a:fld id="{25DC4D7E-5A2B-4D1D-AE80-FED5158A1D0C}"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0" r:id="rId3"/>
    <p:sldLayoutId id="2147483776" r:id="rId4"/>
    <p:sldLayoutId id="2147483777" r:id="rId5"/>
    <p:sldLayoutId id="2147483778" r:id="rId6"/>
    <p:sldLayoutId id="2147483771" r:id="rId7"/>
    <p:sldLayoutId id="2147483772" r:id="rId8"/>
    <p:sldLayoutId id="2147483773" r:id="rId9"/>
    <p:sldLayoutId id="2147483779" r:id="rId10"/>
    <p:sldLayoutId id="2147483780"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esph60261@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4.xml"/><Relationship Id="rId3" Type="http://schemas.openxmlformats.org/officeDocument/2006/relationships/slide" Target="slide4.xml"/><Relationship Id="rId7" Type="http://schemas.openxmlformats.org/officeDocument/2006/relationships/slide" Target="slide6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56.xml"/><Relationship Id="rId5" Type="http://schemas.openxmlformats.org/officeDocument/2006/relationships/slide" Target="slide29.xml"/><Relationship Id="rId10" Type="http://schemas.openxmlformats.org/officeDocument/2006/relationships/slide" Target="slide107.xml"/><Relationship Id="rId4" Type="http://schemas.openxmlformats.org/officeDocument/2006/relationships/slide" Target="slide9.xml"/><Relationship Id="rId9" Type="http://schemas.openxmlformats.org/officeDocument/2006/relationships/slide" Target="slide10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Fig01.JP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Fig01B.JP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eq02.JP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Fig01C.JP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Fig01D.JP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Fig01E.JP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Fig02.JP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nort.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Fig03.JPG"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Fig04.JPG"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Fig05.JPG"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Fig06.JP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Fig07.JPG"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hyperlink" Target="Fig08.JPG"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9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a:extLst>
              <a:ext uri="{FF2B5EF4-FFF2-40B4-BE49-F238E27FC236}">
                <a16:creationId xmlns:a16="http://schemas.microsoft.com/office/drawing/2014/main" id="{DA365A34-6D66-4E7E-844E-B063D9BC2717}"/>
              </a:ext>
            </a:extLst>
          </p:cNvPr>
          <p:cNvSpPr>
            <a:spLocks noGrp="1"/>
          </p:cNvSpPr>
          <p:nvPr>
            <p:ph type="ctrTitle"/>
          </p:nvPr>
        </p:nvSpPr>
        <p:spPr/>
        <p:txBody>
          <a:bodyPr/>
          <a:lstStyle/>
          <a:p>
            <a:pPr defTabSz="912813"/>
            <a:r>
              <a:rPr lang="en-US" altLang="zh-TW" b="0" dirty="0"/>
              <a:t>On Monolithic and </a:t>
            </a:r>
            <a:r>
              <a:rPr lang="en-US" altLang="zh-TW" b="0" dirty="0" err="1"/>
              <a:t>Microservice</a:t>
            </a:r>
            <a:r>
              <a:rPr lang="en-US" altLang="zh-TW" b="0" dirty="0"/>
              <a:t> deployment of Network Functions</a:t>
            </a:r>
            <a:endParaRPr lang="zh-TW" altLang="zh-TW" dirty="0"/>
          </a:p>
        </p:txBody>
      </p:sp>
      <p:sp>
        <p:nvSpPr>
          <p:cNvPr id="3" name="副標題 2">
            <a:extLst>
              <a:ext uri="{FF2B5EF4-FFF2-40B4-BE49-F238E27FC236}">
                <a16:creationId xmlns:a16="http://schemas.microsoft.com/office/drawing/2014/main" id="{186F6D11-0E67-444E-9063-39173DB009DF}"/>
              </a:ext>
            </a:extLst>
          </p:cNvPr>
          <p:cNvSpPr>
            <a:spLocks noGrp="1"/>
          </p:cNvSpPr>
          <p:nvPr>
            <p:ph type="subTitle" idx="1"/>
          </p:nvPr>
        </p:nvSpPr>
        <p:spPr>
          <a:xfrm>
            <a:off x="1475656" y="4077072"/>
            <a:ext cx="6400800" cy="1752600"/>
          </a:xfrm>
        </p:spPr>
        <p:txBody>
          <a:bodyPr rtlCol="0">
            <a:normAutofit fontScale="62500" lnSpcReduction="20000"/>
          </a:bodyPr>
          <a:lstStyle/>
          <a:p>
            <a:pPr eaLnBrk="1" fontAlgn="auto" hangingPunct="1">
              <a:spcAft>
                <a:spcPts val="0"/>
              </a:spcAft>
              <a:defRPr/>
            </a:pPr>
            <a:r>
              <a:rPr lang="en-US" dirty="0" smtClean="0"/>
              <a:t>20</a:t>
            </a:r>
            <a:r>
              <a:rPr lang="en-US" altLang="zh-TW" dirty="0" smtClean="0"/>
              <a:t>20</a:t>
            </a:r>
            <a:r>
              <a:rPr lang="en-US" dirty="0" smtClean="0"/>
              <a:t>/</a:t>
            </a:r>
            <a:r>
              <a:rPr lang="en-US" altLang="zh-TW" dirty="0" smtClean="0"/>
              <a:t>06</a:t>
            </a:r>
            <a:r>
              <a:rPr lang="en-US" dirty="0" smtClean="0"/>
              <a:t>/</a:t>
            </a:r>
            <a:r>
              <a:rPr lang="en-US" altLang="zh-TW" dirty="0" smtClean="0"/>
              <a:t>02</a:t>
            </a:r>
            <a:endParaRPr lang="en-US" dirty="0"/>
          </a:p>
          <a:p>
            <a:pPr eaLnBrk="1" fontAlgn="auto" hangingPunct="1">
              <a:spcAft>
                <a:spcPts val="0"/>
              </a:spcAft>
              <a:defRPr/>
            </a:pPr>
            <a:r>
              <a:rPr lang="zh-TW" altLang="en-US" dirty="0"/>
              <a:t>陳靖</a:t>
            </a:r>
            <a:endParaRPr lang="en-US" altLang="zh-TW" dirty="0"/>
          </a:p>
          <a:p>
            <a:pPr eaLnBrk="1" fontAlgn="auto" hangingPunct="1">
              <a:spcAft>
                <a:spcPts val="0"/>
              </a:spcAft>
              <a:defRPr/>
            </a:pPr>
            <a:r>
              <a:rPr lang="en-US" dirty="0" smtClean="0">
                <a:hlinkClick r:id="rId2"/>
              </a:rPr>
              <a:t>joesph60261@gmail.com</a:t>
            </a:r>
            <a:endParaRPr lang="en-US" dirty="0" smtClean="0"/>
          </a:p>
          <a:p>
            <a:pPr fontAlgn="auto">
              <a:spcAft>
                <a:spcPts val="0"/>
              </a:spcAft>
              <a:defRPr/>
            </a:pPr>
            <a:r>
              <a:rPr lang="en-US" altLang="zh-TW" dirty="0"/>
              <a:t>2019 IEEE Conference on Network </a:t>
            </a:r>
            <a:r>
              <a:rPr lang="en-US" altLang="zh-TW" dirty="0" err="1" smtClean="0"/>
              <a:t>Softwarization</a:t>
            </a:r>
            <a:endParaRPr lang="en-US" altLang="zh-TW" dirty="0" smtClean="0"/>
          </a:p>
          <a:p>
            <a:pPr fontAlgn="auto">
              <a:spcAft>
                <a:spcPts val="0"/>
              </a:spcAft>
              <a:defRPr/>
            </a:pPr>
            <a:r>
              <a:rPr lang="en-US" dirty="0" smtClean="0"/>
              <a:t>Impact </a:t>
            </a:r>
            <a:r>
              <a:rPr lang="en-US" dirty="0" err="1" smtClean="0"/>
              <a:t>factor:none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sz="2800" dirty="0"/>
              <a:t>In recent years, monolithic and </a:t>
            </a:r>
            <a:r>
              <a:rPr lang="en-US" altLang="zh-TW" sz="2800" dirty="0" err="1"/>
              <a:t>microservice</a:t>
            </a:r>
            <a:r>
              <a:rPr lang="en-US" altLang="zh-TW" sz="2800" dirty="0"/>
              <a:t> approaches for deploying applications have been successfully implemented in the field of cloud computing [1]. </a:t>
            </a:r>
            <a:endParaRPr lang="en-US" altLang="zh-TW" sz="2800" dirty="0" smtClean="0"/>
          </a:p>
          <a:p>
            <a:r>
              <a:rPr lang="en-US" altLang="zh-TW" sz="2800" dirty="0"/>
              <a:t>In the case of the monolithic approach, an application is deployed as a single software package that offers tens or hundreds of services.</a:t>
            </a: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10</a:t>
            </a:fld>
            <a:endParaRPr lang="en-US" altLang="zh-TW"/>
          </a:p>
        </p:txBody>
      </p:sp>
      <p:sp>
        <p:nvSpPr>
          <p:cNvPr id="5" name="文字方塊 4"/>
          <p:cNvSpPr txBox="1"/>
          <p:nvPr/>
        </p:nvSpPr>
        <p:spPr>
          <a:xfrm>
            <a:off x="971600" y="6075144"/>
            <a:ext cx="5832648" cy="646331"/>
          </a:xfrm>
          <a:prstGeom prst="rect">
            <a:avLst/>
          </a:prstGeom>
          <a:noFill/>
        </p:spPr>
        <p:txBody>
          <a:bodyPr wrap="square" rtlCol="0">
            <a:spAutoFit/>
          </a:bodyPr>
          <a:lstStyle/>
          <a:p>
            <a:r>
              <a:rPr lang="en-US" altLang="zh-TW" dirty="0"/>
              <a:t>[1] J. </a:t>
            </a:r>
            <a:r>
              <a:rPr lang="en-US" altLang="zh-TW" dirty="0" err="1"/>
              <a:t>Thnes</a:t>
            </a:r>
            <a:r>
              <a:rPr lang="en-US" altLang="zh-TW" dirty="0"/>
              <a:t>, “</a:t>
            </a:r>
            <a:r>
              <a:rPr lang="en-US" altLang="zh-TW" dirty="0" err="1"/>
              <a:t>Microservices</a:t>
            </a:r>
            <a:r>
              <a:rPr lang="en-US" altLang="zh-TW" dirty="0"/>
              <a:t>,” IEEE Software, vol. 32(1), pp. 116-116, 2015</a:t>
            </a:r>
            <a:endParaRPr lang="zh-TW" altLang="en-US" dirty="0"/>
          </a:p>
        </p:txBody>
      </p:sp>
    </p:spTree>
    <p:extLst>
      <p:ext uri="{BB962C8B-B14F-4D97-AF65-F5344CB8AC3E}">
        <p14:creationId xmlns:p14="http://schemas.microsoft.com/office/powerpoint/2010/main" val="11358011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Related work</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100</a:t>
            </a:fld>
            <a:endParaRPr lang="en-US" altLang="zh-TW"/>
          </a:p>
        </p:txBody>
      </p:sp>
      <p:pic>
        <p:nvPicPr>
          <p:cNvPr id="9" name="內容版面配置區 8"/>
          <p:cNvPicPr>
            <a:picLocks noGrp="1" noChangeAspect="1"/>
          </p:cNvPicPr>
          <p:nvPr>
            <p:ph idx="1"/>
          </p:nvPr>
        </p:nvPicPr>
        <p:blipFill>
          <a:blip r:embed="rId3"/>
          <a:stretch>
            <a:fillRect/>
          </a:stretch>
        </p:blipFill>
        <p:spPr>
          <a:xfrm>
            <a:off x="2026146" y="1600200"/>
            <a:ext cx="5091708" cy="4525963"/>
          </a:xfrm>
          <a:prstGeom prst="rect">
            <a:avLst/>
          </a:prstGeom>
        </p:spPr>
      </p:pic>
    </p:spTree>
    <p:extLst>
      <p:ext uri="{BB962C8B-B14F-4D97-AF65-F5344CB8AC3E}">
        <p14:creationId xmlns:p14="http://schemas.microsoft.com/office/powerpoint/2010/main" val="26467487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Related work</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1295400" y="1268760"/>
            <a:ext cx="6553200" cy="3476625"/>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101</a:t>
            </a:fld>
            <a:endParaRPr lang="en-US" altLang="zh-TW"/>
          </a:p>
        </p:txBody>
      </p:sp>
      <p:pic>
        <p:nvPicPr>
          <p:cNvPr id="6" name="圖片 5"/>
          <p:cNvPicPr>
            <a:picLocks noChangeAspect="1"/>
          </p:cNvPicPr>
          <p:nvPr/>
        </p:nvPicPr>
        <p:blipFill>
          <a:blip r:embed="rId4"/>
          <a:stretch>
            <a:fillRect/>
          </a:stretch>
        </p:blipFill>
        <p:spPr>
          <a:xfrm>
            <a:off x="1304925" y="4853682"/>
            <a:ext cx="6543675" cy="885825"/>
          </a:xfrm>
          <a:prstGeom prst="rect">
            <a:avLst/>
          </a:prstGeom>
        </p:spPr>
      </p:pic>
    </p:spTree>
    <p:extLst>
      <p:ext uri="{BB962C8B-B14F-4D97-AF65-F5344CB8AC3E}">
        <p14:creationId xmlns:p14="http://schemas.microsoft.com/office/powerpoint/2010/main" val="12786586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42F954-4088-4C73-A7C9-6105C876669F}"/>
              </a:ext>
            </a:extLst>
          </p:cNvPr>
          <p:cNvSpPr>
            <a:spLocks noGrp="1"/>
          </p:cNvSpPr>
          <p:nvPr>
            <p:ph type="title"/>
          </p:nvPr>
        </p:nvSpPr>
        <p:spPr/>
        <p:txBody>
          <a:bodyPr/>
          <a:lstStyle/>
          <a:p>
            <a:r>
              <a:rPr lang="en-US" altLang="zh-TW" sz="4800" dirty="0" smtClean="0"/>
              <a:t>conclusions</a:t>
            </a:r>
            <a:r>
              <a:rPr lang="en-US" altLang="zh-TW" sz="4800" dirty="0"/>
              <a:t/>
            </a:r>
            <a:br>
              <a:rPr lang="en-US" altLang="zh-TW" sz="4800" dirty="0"/>
            </a:br>
            <a:endParaRPr lang="zh-TW" altLang="en-US" sz="4800" dirty="0"/>
          </a:p>
        </p:txBody>
      </p:sp>
      <p:sp>
        <p:nvSpPr>
          <p:cNvPr id="3" name="文字版面配置區 2">
            <a:extLst>
              <a:ext uri="{FF2B5EF4-FFF2-40B4-BE49-F238E27FC236}">
                <a16:creationId xmlns:a16="http://schemas.microsoft.com/office/drawing/2014/main" id="{F5CA3FD1-F621-4447-8A5A-E3F1816D49B9}"/>
              </a:ext>
            </a:extLst>
          </p:cNvPr>
          <p:cNvSpPr>
            <a:spLocks noGrp="1"/>
          </p:cNvSpPr>
          <p:nvPr>
            <p:ph type="body" idx="1"/>
          </p:nvPr>
        </p:nvSpPr>
        <p:spPr/>
        <p:txBody>
          <a:bodyPr/>
          <a:lstStyle/>
          <a:p>
            <a:r>
              <a:rPr lang="en-US" altLang="zh-TW" sz="4800" dirty="0" smtClean="0"/>
              <a:t>6</a:t>
            </a:r>
            <a:endParaRPr lang="zh-TW" altLang="en-US" sz="4800" dirty="0"/>
          </a:p>
        </p:txBody>
      </p:sp>
      <p:sp>
        <p:nvSpPr>
          <p:cNvPr id="4" name="投影片編號版面配置區 3">
            <a:extLst>
              <a:ext uri="{FF2B5EF4-FFF2-40B4-BE49-F238E27FC236}">
                <a16:creationId xmlns:a16="http://schemas.microsoft.com/office/drawing/2014/main" id="{FFE0062A-7704-4CEC-86CE-57D92C174DDA}"/>
              </a:ext>
            </a:extLst>
          </p:cNvPr>
          <p:cNvSpPr>
            <a:spLocks noGrp="1"/>
          </p:cNvSpPr>
          <p:nvPr>
            <p:ph type="sldNum" sz="quarter" idx="12"/>
          </p:nvPr>
        </p:nvSpPr>
        <p:spPr/>
        <p:txBody>
          <a:bodyPr/>
          <a:lstStyle/>
          <a:p>
            <a:fld id="{3FA20CEC-273E-4460-909B-ED48F5635E5D}" type="slidenum">
              <a:rPr lang="en-US" altLang="zh-TW" smtClean="0"/>
              <a:pPr/>
              <a:t>102</a:t>
            </a:fld>
            <a:endParaRPr lang="en-US" altLang="zh-TW"/>
          </a:p>
        </p:txBody>
      </p:sp>
    </p:spTree>
    <p:extLst>
      <p:ext uri="{BB962C8B-B14F-4D97-AF65-F5344CB8AC3E}">
        <p14:creationId xmlns:p14="http://schemas.microsoft.com/office/powerpoint/2010/main" val="113316543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Conclusion</a:t>
            </a:r>
            <a:endParaRPr lang="zh-TW" altLang="en-US" dirty="0"/>
          </a:p>
        </p:txBody>
      </p:sp>
      <p:sp>
        <p:nvSpPr>
          <p:cNvPr id="3" name="內容版面配置區 2"/>
          <p:cNvSpPr>
            <a:spLocks noGrp="1"/>
          </p:cNvSpPr>
          <p:nvPr>
            <p:ph idx="1"/>
          </p:nvPr>
        </p:nvSpPr>
        <p:spPr/>
        <p:txBody>
          <a:bodyPr/>
          <a:lstStyle/>
          <a:p>
            <a:r>
              <a:rPr lang="en-US" altLang="zh-TW" sz="2400" dirty="0"/>
              <a:t>In this paper we focus on deploying virtual network functions using the monolithic and </a:t>
            </a:r>
            <a:r>
              <a:rPr lang="en-US" altLang="zh-TW" sz="2400" dirty="0" err="1"/>
              <a:t>microservice</a:t>
            </a:r>
            <a:r>
              <a:rPr lang="en-US" altLang="zh-TW" sz="2400" dirty="0"/>
              <a:t> approaches. </a:t>
            </a:r>
            <a:r>
              <a:rPr lang="en-US" altLang="zh-TW" sz="2400" dirty="0" smtClean="0"/>
              <a:t>We</a:t>
            </a:r>
            <a:r>
              <a:rPr lang="zh-TW" altLang="en-US" sz="2400" dirty="0" smtClean="0"/>
              <a:t> </a:t>
            </a:r>
            <a:r>
              <a:rPr lang="en-US" altLang="zh-TW" sz="2400" dirty="0" smtClean="0"/>
              <a:t>compared </a:t>
            </a:r>
            <a:r>
              <a:rPr lang="en-US" altLang="zh-TW" sz="2400" dirty="0"/>
              <a:t>the performance of both the approaches using </a:t>
            </a:r>
            <a:r>
              <a:rPr lang="en-US" altLang="zh-TW" sz="2400" dirty="0" smtClean="0"/>
              <a:t>the</a:t>
            </a:r>
            <a:r>
              <a:rPr lang="zh-TW" altLang="en-US" sz="2400" dirty="0" smtClean="0"/>
              <a:t> </a:t>
            </a:r>
            <a:r>
              <a:rPr lang="en-US" altLang="zh-TW" sz="2400" dirty="0" smtClean="0"/>
              <a:t>mathematical </a:t>
            </a:r>
            <a:r>
              <a:rPr lang="en-US" altLang="zh-TW" sz="2400" dirty="0"/>
              <a:t>and experimental results. </a:t>
            </a:r>
            <a:endParaRPr lang="en-US" altLang="zh-TW" sz="2400" dirty="0" smtClean="0"/>
          </a:p>
          <a:p>
            <a:r>
              <a:rPr lang="en-US" altLang="zh-TW" sz="2400" dirty="0"/>
              <a:t>We also calculated </a:t>
            </a:r>
            <a:r>
              <a:rPr lang="en-US" altLang="zh-TW" sz="2400" dirty="0" smtClean="0"/>
              <a:t>the</a:t>
            </a:r>
            <a:r>
              <a:rPr lang="zh-TW" altLang="en-US" sz="2400" dirty="0" smtClean="0"/>
              <a:t> </a:t>
            </a:r>
            <a:r>
              <a:rPr lang="en-US" altLang="zh-TW" sz="2400" dirty="0" smtClean="0"/>
              <a:t>number </a:t>
            </a:r>
            <a:r>
              <a:rPr lang="en-US" altLang="zh-TW" sz="2400" dirty="0"/>
              <a:t>of instances in which a network function could </a:t>
            </a:r>
            <a:r>
              <a:rPr lang="en-US" altLang="zh-TW" sz="2400" dirty="0" smtClean="0"/>
              <a:t>be</a:t>
            </a:r>
            <a:r>
              <a:rPr lang="zh-TW" altLang="en-US" sz="2400" dirty="0" smtClean="0"/>
              <a:t> </a:t>
            </a:r>
            <a:r>
              <a:rPr lang="en-US" altLang="zh-TW" sz="2400" dirty="0" smtClean="0"/>
              <a:t>scaled </a:t>
            </a:r>
            <a:r>
              <a:rPr lang="en-US" altLang="zh-TW" sz="2400" dirty="0"/>
              <a:t>or decomposed in both the approaches. </a:t>
            </a:r>
            <a:endParaRPr lang="en-US" altLang="zh-TW" sz="2400" dirty="0" smtClean="0"/>
          </a:p>
          <a:p>
            <a:r>
              <a:rPr lang="en-US" altLang="zh-TW" sz="2400" dirty="0"/>
              <a:t>Our </a:t>
            </a:r>
            <a:r>
              <a:rPr lang="en-US" altLang="zh-TW" sz="2400" dirty="0" smtClean="0"/>
              <a:t>results</a:t>
            </a:r>
            <a:r>
              <a:rPr lang="zh-TW" altLang="en-US" sz="2400" dirty="0" smtClean="0"/>
              <a:t> </a:t>
            </a:r>
            <a:r>
              <a:rPr lang="en-US" altLang="zh-TW" sz="2400" dirty="0" smtClean="0"/>
              <a:t>showed </a:t>
            </a:r>
            <a:r>
              <a:rPr lang="en-US" altLang="zh-TW" sz="2400" dirty="0"/>
              <a:t>that scaling using the monolithic approach can </a:t>
            </a:r>
            <a:r>
              <a:rPr lang="en-US" altLang="zh-TW" sz="2400" dirty="0" smtClean="0"/>
              <a:t>result</a:t>
            </a:r>
            <a:r>
              <a:rPr lang="zh-TW" altLang="en-US" sz="2400" dirty="0" smtClean="0"/>
              <a:t> </a:t>
            </a:r>
            <a:r>
              <a:rPr lang="en-US" altLang="zh-TW" sz="2400" dirty="0" smtClean="0"/>
              <a:t>into </a:t>
            </a:r>
            <a:r>
              <a:rPr lang="en-US" altLang="zh-TW" sz="2400" dirty="0"/>
              <a:t>more </a:t>
            </a:r>
            <a:r>
              <a:rPr lang="en-US" altLang="zh-TW" sz="2400" dirty="0" smtClean="0"/>
              <a:t>performance</a:t>
            </a:r>
            <a:r>
              <a:rPr lang="zh-TW" altLang="en-US" sz="2400" dirty="0" smtClean="0"/>
              <a:t> </a:t>
            </a:r>
            <a:r>
              <a:rPr lang="en-US" altLang="zh-TW" sz="2400" dirty="0" smtClean="0"/>
              <a:t>compared </a:t>
            </a:r>
            <a:r>
              <a:rPr lang="en-US" altLang="zh-TW" sz="2400" dirty="0"/>
              <a:t>to the decomposition </a:t>
            </a:r>
            <a:r>
              <a:rPr lang="en-US" altLang="zh-TW" sz="2400" dirty="0" smtClean="0"/>
              <a:t>using</a:t>
            </a:r>
            <a:r>
              <a:rPr lang="zh-TW" altLang="en-US" sz="2400" dirty="0" smtClean="0"/>
              <a:t> </a:t>
            </a:r>
            <a:r>
              <a:rPr lang="en-US" altLang="zh-TW" sz="2400" dirty="0" smtClean="0"/>
              <a:t>the</a:t>
            </a:r>
            <a:r>
              <a:rPr lang="zh-TW" altLang="en-US" sz="2400" dirty="0" smtClean="0"/>
              <a:t> </a:t>
            </a:r>
            <a:r>
              <a:rPr lang="en-US" altLang="zh-TW" sz="2400" dirty="0" err="1" smtClean="0"/>
              <a:t>microservice</a:t>
            </a:r>
            <a:r>
              <a:rPr lang="en-US" altLang="zh-TW" sz="2400" dirty="0" smtClean="0"/>
              <a:t> </a:t>
            </a:r>
            <a:r>
              <a:rPr lang="en-US" altLang="zh-TW" sz="2400" dirty="0"/>
              <a:t>approach (due to low overheads in the monolithic approach). </a:t>
            </a:r>
            <a:br>
              <a:rPr lang="en-US" altLang="zh-TW" sz="2400" dirty="0"/>
            </a:br>
            <a:r>
              <a:rPr lang="en-US" altLang="zh-TW" sz="2400" dirty="0"/>
              <a:t/>
            </a:r>
            <a:br>
              <a:rPr lang="en-US" altLang="zh-TW" sz="2400" dirty="0"/>
            </a:br>
            <a:r>
              <a:rPr lang="en-US" altLang="zh-TW" sz="2400" dirty="0"/>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103</a:t>
            </a:fld>
            <a:endParaRPr lang="en-US" altLang="zh-TW"/>
          </a:p>
        </p:txBody>
      </p:sp>
    </p:spTree>
    <p:extLst>
      <p:ext uri="{BB962C8B-B14F-4D97-AF65-F5344CB8AC3E}">
        <p14:creationId xmlns:p14="http://schemas.microsoft.com/office/powerpoint/2010/main" val="38621870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Conclusion</a:t>
            </a:r>
            <a:endParaRPr lang="zh-TW" altLang="en-US" dirty="0"/>
          </a:p>
        </p:txBody>
      </p:sp>
      <p:sp>
        <p:nvSpPr>
          <p:cNvPr id="3" name="內容版面配置區 2"/>
          <p:cNvSpPr>
            <a:spLocks noGrp="1"/>
          </p:cNvSpPr>
          <p:nvPr>
            <p:ph idx="1"/>
          </p:nvPr>
        </p:nvSpPr>
        <p:spPr/>
        <p:txBody>
          <a:bodyPr/>
          <a:lstStyle/>
          <a:p>
            <a:r>
              <a:rPr lang="en-US" altLang="zh-TW" sz="2400" dirty="0"/>
              <a:t>In addition, we showed that by </a:t>
            </a:r>
            <a:r>
              <a:rPr lang="en-US" altLang="zh-TW" sz="2400" dirty="0" smtClean="0"/>
              <a:t>dedicating a </a:t>
            </a:r>
            <a:r>
              <a:rPr lang="en-US" altLang="zh-TW" sz="2400" dirty="0"/>
              <a:t>CPU for each instance in the monolithic and </a:t>
            </a:r>
            <a:r>
              <a:rPr lang="en-US" altLang="zh-TW" sz="2400" dirty="0" err="1"/>
              <a:t>microservice</a:t>
            </a:r>
            <a:r>
              <a:rPr lang="en-US" altLang="zh-TW" sz="2400" dirty="0"/>
              <a:t/>
            </a:r>
            <a:br>
              <a:rPr lang="en-US" altLang="zh-TW" sz="2400" dirty="0"/>
            </a:br>
            <a:r>
              <a:rPr lang="en-US" altLang="zh-TW" sz="2400" dirty="0"/>
              <a:t>approach, we can get </a:t>
            </a:r>
            <a:r>
              <a:rPr lang="en-US" altLang="zh-TW" sz="2400" dirty="0" smtClean="0"/>
              <a:t>more performance</a:t>
            </a:r>
            <a:r>
              <a:rPr lang="en-US" altLang="zh-TW" sz="2400" dirty="0"/>
              <a:t>. </a:t>
            </a:r>
            <a:endParaRPr lang="en-US" altLang="zh-TW" sz="2400" dirty="0" smtClean="0"/>
          </a:p>
          <a:p>
            <a:r>
              <a:rPr lang="en-US" altLang="zh-TW" sz="2400" dirty="0"/>
              <a:t>However, this performance gain is at the cost of additional CPUs. </a:t>
            </a:r>
            <a:endParaRPr lang="en-US" altLang="zh-TW" sz="2400" dirty="0" smtClean="0"/>
          </a:p>
          <a:p>
            <a:r>
              <a:rPr lang="en-US" altLang="zh-TW" sz="2400" dirty="0" smtClean="0"/>
              <a:t>Therefore,</a:t>
            </a:r>
            <a:r>
              <a:rPr lang="zh-TW" altLang="en-US" sz="2400" dirty="0" smtClean="0"/>
              <a:t> </a:t>
            </a:r>
            <a:r>
              <a:rPr lang="en-US" altLang="zh-TW" sz="2400" dirty="0" smtClean="0"/>
              <a:t>we </a:t>
            </a:r>
            <a:r>
              <a:rPr lang="en-US" altLang="zh-TW" sz="2400" dirty="0"/>
              <a:t>showed that the monolithic and </a:t>
            </a:r>
            <a:r>
              <a:rPr lang="en-US" altLang="zh-TW" sz="2400" dirty="0" err="1"/>
              <a:t>microservice</a:t>
            </a:r>
            <a:r>
              <a:rPr lang="en-US" altLang="zh-TW" sz="2400" dirty="0"/>
              <a:t> </a:t>
            </a:r>
            <a:r>
              <a:rPr lang="en-US" altLang="zh-TW" sz="2400" dirty="0" smtClean="0"/>
              <a:t>approach</a:t>
            </a:r>
            <a:r>
              <a:rPr lang="zh-TW" altLang="en-US" sz="2400" dirty="0" smtClean="0"/>
              <a:t> </a:t>
            </a:r>
            <a:r>
              <a:rPr lang="en-US" altLang="zh-TW" sz="2400" dirty="0" smtClean="0"/>
              <a:t>can </a:t>
            </a:r>
            <a:r>
              <a:rPr lang="en-US" altLang="zh-TW" sz="2400" dirty="0"/>
              <a:t>utilize resources (e.g., CPU) fully by just </a:t>
            </a:r>
            <a:r>
              <a:rPr lang="en-US" altLang="zh-TW" sz="2400" dirty="0" smtClean="0"/>
              <a:t>increasing</a:t>
            </a:r>
            <a:r>
              <a:rPr lang="zh-TW" altLang="en-US" sz="2400" dirty="0" smtClean="0"/>
              <a:t> </a:t>
            </a:r>
            <a:r>
              <a:rPr lang="en-US" altLang="zh-TW" sz="2400" dirty="0" smtClean="0"/>
              <a:t>the </a:t>
            </a:r>
            <a:r>
              <a:rPr lang="en-US" altLang="zh-TW" sz="2400" dirty="0"/>
              <a:t>number of instances and thereby, performance can </a:t>
            </a:r>
            <a:r>
              <a:rPr lang="en-US" altLang="zh-TW" sz="2400" dirty="0" smtClean="0"/>
              <a:t>also</a:t>
            </a:r>
            <a:r>
              <a:rPr lang="zh-TW" altLang="en-US" sz="2400" dirty="0" smtClean="0"/>
              <a:t> </a:t>
            </a:r>
            <a:r>
              <a:rPr lang="en-US" altLang="zh-TW" sz="2400" dirty="0" smtClean="0"/>
              <a:t>increase </a:t>
            </a:r>
            <a:r>
              <a:rPr lang="en-US" altLang="zh-TW" sz="2400" dirty="0"/>
              <a:t>without investing more on resources (</a:t>
            </a:r>
            <a:r>
              <a:rPr lang="en-US" altLang="zh-TW" sz="2400" dirty="0" err="1"/>
              <a:t>e.g</a:t>
            </a:r>
            <a:r>
              <a:rPr lang="en-US" altLang="zh-TW" sz="2400" dirty="0"/>
              <a:t>, CPU). </a:t>
            </a:r>
            <a:br>
              <a:rPr lang="en-US" altLang="zh-TW" sz="2400" dirty="0"/>
            </a:br>
            <a:r>
              <a:rPr lang="en-US" altLang="zh-TW" sz="2400" dirty="0"/>
              <a:t/>
            </a:r>
            <a:br>
              <a:rPr lang="en-US" altLang="zh-TW" sz="2400" dirty="0"/>
            </a:br>
            <a:r>
              <a:rPr lang="en-US" altLang="zh-TW" sz="2400" dirty="0"/>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104</a:t>
            </a:fld>
            <a:endParaRPr lang="en-US" altLang="zh-TW"/>
          </a:p>
        </p:txBody>
      </p:sp>
    </p:spTree>
    <p:extLst>
      <p:ext uri="{BB962C8B-B14F-4D97-AF65-F5344CB8AC3E}">
        <p14:creationId xmlns:p14="http://schemas.microsoft.com/office/powerpoint/2010/main" val="267790093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Conclusion</a:t>
            </a:r>
            <a:endParaRPr lang="zh-TW" altLang="en-US" dirty="0"/>
          </a:p>
        </p:txBody>
      </p:sp>
      <p:sp>
        <p:nvSpPr>
          <p:cNvPr id="3" name="內容版面配置區 2"/>
          <p:cNvSpPr>
            <a:spLocks noGrp="1"/>
          </p:cNvSpPr>
          <p:nvPr>
            <p:ph idx="1"/>
          </p:nvPr>
        </p:nvSpPr>
        <p:spPr/>
        <p:txBody>
          <a:bodyPr/>
          <a:lstStyle/>
          <a:p>
            <a:r>
              <a:rPr lang="en-US" altLang="zh-TW" sz="2800" dirty="0"/>
              <a:t>The results also showed the effectiveness of our method </a:t>
            </a:r>
            <a:r>
              <a:rPr lang="en-US" altLang="zh-TW" sz="2800" dirty="0" smtClean="0"/>
              <a:t>to</a:t>
            </a:r>
            <a:r>
              <a:rPr lang="zh-TW" altLang="en-US" sz="2800" dirty="0" smtClean="0"/>
              <a:t> </a:t>
            </a:r>
            <a:r>
              <a:rPr lang="en-US" altLang="zh-TW" sz="2800" dirty="0" smtClean="0"/>
              <a:t>calculate </a:t>
            </a:r>
            <a:r>
              <a:rPr lang="en-US" altLang="zh-TW" sz="2800" dirty="0"/>
              <a:t>the number of instances in order to achieve </a:t>
            </a:r>
            <a:r>
              <a:rPr lang="en-US" altLang="zh-TW" sz="2800" dirty="0" smtClean="0"/>
              <a:t>maximum</a:t>
            </a:r>
            <a:r>
              <a:rPr lang="zh-TW" altLang="en-US" sz="2800" dirty="0" smtClean="0"/>
              <a:t> </a:t>
            </a:r>
            <a:r>
              <a:rPr lang="en-US" altLang="zh-TW" sz="2800" dirty="0" smtClean="0"/>
              <a:t>or </a:t>
            </a:r>
            <a:r>
              <a:rPr lang="en-US" altLang="zh-TW" sz="2800" dirty="0"/>
              <a:t>required performance. </a:t>
            </a:r>
            <a:endParaRPr lang="en-US" altLang="zh-TW" sz="2800" dirty="0" smtClean="0"/>
          </a:p>
          <a:p>
            <a:r>
              <a:rPr lang="en-US" altLang="zh-TW" sz="2800" dirty="0"/>
              <a:t>In this paper, </a:t>
            </a:r>
            <a:r>
              <a:rPr lang="en-US" altLang="zh-TW" sz="2800" dirty="0" err="1"/>
              <a:t>microservices</a:t>
            </a:r>
            <a:r>
              <a:rPr lang="en-US" altLang="zh-TW" sz="2800" dirty="0"/>
              <a:t> </a:t>
            </a:r>
            <a:r>
              <a:rPr lang="en-US" altLang="zh-TW" sz="2800" dirty="0" smtClean="0"/>
              <a:t>are</a:t>
            </a:r>
            <a:r>
              <a:rPr lang="zh-TW" altLang="en-US" sz="2800" dirty="0" smtClean="0"/>
              <a:t> </a:t>
            </a:r>
            <a:r>
              <a:rPr lang="en-US" altLang="zh-TW" sz="2800" dirty="0" smtClean="0"/>
              <a:t>connected </a:t>
            </a:r>
            <a:r>
              <a:rPr lang="en-US" altLang="zh-TW" sz="2800" dirty="0"/>
              <a:t>through a tandem network. </a:t>
            </a:r>
            <a:endParaRPr lang="en-US" altLang="zh-TW" sz="2800" dirty="0" smtClean="0"/>
          </a:p>
          <a:p>
            <a:r>
              <a:rPr lang="en-US" altLang="zh-TW" sz="2800" dirty="0"/>
              <a:t>However, in future </a:t>
            </a:r>
            <a:r>
              <a:rPr lang="en-US" altLang="zh-TW" sz="2800" dirty="0" smtClean="0"/>
              <a:t>work</a:t>
            </a:r>
            <a:r>
              <a:rPr lang="zh-TW" altLang="en-US" sz="2800" dirty="0"/>
              <a:t> </a:t>
            </a:r>
            <a:r>
              <a:rPr lang="en-US" altLang="zh-TW" sz="2800" dirty="0" err="1" smtClean="0"/>
              <a:t>microservices</a:t>
            </a:r>
            <a:r>
              <a:rPr lang="en-US" altLang="zh-TW" sz="2800" dirty="0" smtClean="0"/>
              <a:t> </a:t>
            </a:r>
            <a:r>
              <a:rPr lang="en-US" altLang="zh-TW" sz="2800" dirty="0"/>
              <a:t>connected in a mesh network will be considered. </a:t>
            </a:r>
            <a:br>
              <a:rPr lang="en-US" altLang="zh-TW" sz="2800" dirty="0"/>
            </a:br>
            <a:r>
              <a:rPr lang="en-US" altLang="zh-TW" sz="2800" dirty="0"/>
              <a:t/>
            </a:r>
            <a:br>
              <a:rPr lang="en-US" altLang="zh-TW" sz="2800" dirty="0"/>
            </a:br>
            <a:r>
              <a:rPr lang="en-US" altLang="zh-TW" sz="2800" dirty="0"/>
              <a:t/>
            </a:r>
            <a:br>
              <a:rPr lang="en-US" altLang="zh-TW" sz="2800" dirty="0"/>
            </a:b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105</a:t>
            </a:fld>
            <a:endParaRPr lang="en-US" altLang="zh-TW"/>
          </a:p>
        </p:txBody>
      </p:sp>
    </p:spTree>
    <p:extLst>
      <p:ext uri="{BB962C8B-B14F-4D97-AF65-F5344CB8AC3E}">
        <p14:creationId xmlns:p14="http://schemas.microsoft.com/office/powerpoint/2010/main" val="343796602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My opinions</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a:pPr>
            <a:r>
              <a:rPr lang="en-US" altLang="zh-TW" dirty="0" err="1" smtClean="0"/>
              <a:t>Microservice</a:t>
            </a:r>
            <a:r>
              <a:rPr lang="zh-TW" altLang="en-US" dirty="0" smtClean="0"/>
              <a:t>是設計趨勢</a:t>
            </a:r>
            <a:r>
              <a:rPr lang="en-US" altLang="zh-TW" dirty="0" smtClean="0"/>
              <a:t>,</a:t>
            </a:r>
            <a:r>
              <a:rPr lang="zh-TW" altLang="en-US" dirty="0" smtClean="0"/>
              <a:t>但這篇論文以實驗證明</a:t>
            </a:r>
            <a:r>
              <a:rPr lang="en-US" altLang="zh-TW" dirty="0" smtClean="0"/>
              <a:t>monolith</a:t>
            </a:r>
            <a:r>
              <a:rPr lang="zh-TW" altLang="en-US" dirty="0" smtClean="0"/>
              <a:t>的</a:t>
            </a:r>
            <a:r>
              <a:rPr lang="en-US" altLang="zh-TW" dirty="0" smtClean="0"/>
              <a:t>overhead</a:t>
            </a:r>
            <a:r>
              <a:rPr lang="zh-TW" altLang="en-US" dirty="0" smtClean="0"/>
              <a:t>較低</a:t>
            </a:r>
            <a:r>
              <a:rPr lang="en-US" altLang="zh-TW" dirty="0" smtClean="0"/>
              <a:t>,</a:t>
            </a:r>
            <a:r>
              <a:rPr lang="zh-TW" altLang="en-US" dirty="0" smtClean="0"/>
              <a:t>在效能上比</a:t>
            </a:r>
            <a:r>
              <a:rPr lang="en-US" altLang="zh-TW" dirty="0" err="1" smtClean="0"/>
              <a:t>microservice</a:t>
            </a:r>
            <a:r>
              <a:rPr lang="zh-TW" altLang="en-US" dirty="0" smtClean="0"/>
              <a:t>叫好</a:t>
            </a:r>
            <a:endParaRPr lang="en-US" altLang="zh-TW" dirty="0" smtClean="0"/>
          </a:p>
          <a:p>
            <a:pPr marL="514350" indent="-514350">
              <a:buFont typeface="+mj-lt"/>
              <a:buAutoNum type="arabicPeriod"/>
            </a:pPr>
            <a:r>
              <a:rPr lang="zh-TW" altLang="en-US" dirty="0" smtClean="0"/>
              <a:t>網路</a:t>
            </a:r>
            <a:r>
              <a:rPr lang="zh-TW" altLang="en-US" dirty="0"/>
              <a:t>的</a:t>
            </a:r>
            <a:r>
              <a:rPr lang="zh-TW" altLang="en-US" dirty="0" smtClean="0"/>
              <a:t>性能指標大多用</a:t>
            </a:r>
            <a:r>
              <a:rPr lang="en-US" altLang="zh-TW" dirty="0" smtClean="0"/>
              <a:t>delay</a:t>
            </a:r>
            <a:r>
              <a:rPr lang="zh-TW" altLang="en-US" dirty="0" smtClean="0"/>
              <a:t>當標準</a:t>
            </a:r>
            <a:endParaRPr lang="en-US" altLang="zh-TW" dirty="0" smtClean="0"/>
          </a:p>
          <a:p>
            <a:pPr marL="514350" indent="-514350">
              <a:buFont typeface="+mj-lt"/>
              <a:buAutoNum type="arabicPeriod"/>
            </a:pPr>
            <a:endParaRPr lang="en-US" altLang="zh-TW" dirty="0" smtClean="0"/>
          </a:p>
          <a:p>
            <a:pPr marL="514350" indent="-514350">
              <a:buFont typeface="+mj-lt"/>
              <a:buAutoNum type="arabicPeriod"/>
            </a:pP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106</a:t>
            </a:fld>
            <a:endParaRPr lang="en-US" altLang="zh-TW"/>
          </a:p>
        </p:txBody>
      </p:sp>
    </p:spTree>
    <p:extLst>
      <p:ext uri="{BB962C8B-B14F-4D97-AF65-F5344CB8AC3E}">
        <p14:creationId xmlns:p14="http://schemas.microsoft.com/office/powerpoint/2010/main" val="26416223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03126C-2F20-4457-B729-918C356F052F}"/>
              </a:ext>
            </a:extLst>
          </p:cNvPr>
          <p:cNvSpPr>
            <a:spLocks noGrp="1"/>
          </p:cNvSpPr>
          <p:nvPr>
            <p:ph type="title"/>
          </p:nvPr>
        </p:nvSpPr>
        <p:spPr/>
        <p:txBody>
          <a:bodyPr/>
          <a:lstStyle/>
          <a:p>
            <a:r>
              <a:rPr lang="en-US" altLang="zh-TW" dirty="0"/>
              <a:t>References</a:t>
            </a:r>
            <a:endParaRPr lang="zh-TW" altLang="en-US" dirty="0"/>
          </a:p>
        </p:txBody>
      </p:sp>
      <p:sp>
        <p:nvSpPr>
          <p:cNvPr id="3" name="內容版面配置區 2">
            <a:extLst>
              <a:ext uri="{FF2B5EF4-FFF2-40B4-BE49-F238E27FC236}">
                <a16:creationId xmlns:a16="http://schemas.microsoft.com/office/drawing/2014/main" id="{74899FB7-7573-40A9-912A-1111D93677F4}"/>
              </a:ext>
            </a:extLst>
          </p:cNvPr>
          <p:cNvSpPr>
            <a:spLocks noGrp="1"/>
          </p:cNvSpPr>
          <p:nvPr>
            <p:ph idx="1"/>
          </p:nvPr>
        </p:nvSpPr>
        <p:spPr>
          <a:xfrm>
            <a:off x="457200" y="1600200"/>
            <a:ext cx="8229600" cy="4756150"/>
          </a:xfrm>
        </p:spPr>
        <p:txBody>
          <a:bodyPr/>
          <a:lstStyle/>
          <a:p>
            <a:pPr marL="457200" indent="-457200">
              <a:buFont typeface="+mj-lt"/>
              <a:buAutoNum type="arabicPeriod"/>
            </a:pPr>
            <a:r>
              <a:rPr lang="en-US" altLang="zh-TW" sz="1600" dirty="0" smtClean="0"/>
              <a:t>J</a:t>
            </a:r>
            <a:r>
              <a:rPr lang="en-US" altLang="zh-TW" sz="1600" dirty="0"/>
              <a:t>. </a:t>
            </a:r>
            <a:r>
              <a:rPr lang="en-US" altLang="zh-TW" sz="1600" dirty="0" err="1"/>
              <a:t>Thnes</a:t>
            </a:r>
            <a:r>
              <a:rPr lang="en-US" altLang="zh-TW" sz="1600" dirty="0"/>
              <a:t>, “</a:t>
            </a:r>
            <a:r>
              <a:rPr lang="en-US" altLang="zh-TW" sz="1600" dirty="0" err="1"/>
              <a:t>Microservices</a:t>
            </a:r>
            <a:r>
              <a:rPr lang="en-US" altLang="zh-TW" sz="1600" dirty="0"/>
              <a:t>,” IEEE Software, vol. 32(1), pp. 116-116, 2015 </a:t>
            </a:r>
            <a:endParaRPr lang="en-US" altLang="zh-TW" sz="1600" dirty="0" smtClean="0"/>
          </a:p>
          <a:p>
            <a:pPr marL="457200" indent="-457200">
              <a:buFont typeface="+mj-lt"/>
              <a:buAutoNum type="arabicPeriod"/>
            </a:pPr>
            <a:r>
              <a:rPr lang="en-US" altLang="zh-TW" sz="1600" dirty="0" smtClean="0"/>
              <a:t>N</a:t>
            </a:r>
            <a:r>
              <a:rPr lang="en-US" altLang="zh-TW" sz="1600" dirty="0"/>
              <a:t>. </a:t>
            </a:r>
            <a:r>
              <a:rPr lang="en-US" altLang="zh-TW" sz="1600" dirty="0" err="1"/>
              <a:t>Dragoni</a:t>
            </a:r>
            <a:r>
              <a:rPr lang="en-US" altLang="zh-TW" sz="1600" dirty="0"/>
              <a:t>, S. </a:t>
            </a:r>
            <a:r>
              <a:rPr lang="en-US" altLang="zh-TW" sz="1600" dirty="0" err="1"/>
              <a:t>Giallorenzo</a:t>
            </a:r>
            <a:r>
              <a:rPr lang="en-US" altLang="zh-TW" sz="1600" dirty="0"/>
              <a:t>, A. L. </a:t>
            </a:r>
            <a:r>
              <a:rPr lang="en-US" altLang="zh-TW" sz="1600" dirty="0" err="1"/>
              <a:t>Lafuente</a:t>
            </a:r>
            <a:r>
              <a:rPr lang="en-US" altLang="zh-TW" sz="1600" dirty="0"/>
              <a:t>, M. </a:t>
            </a:r>
            <a:r>
              <a:rPr lang="en-US" altLang="zh-TW" sz="1600" dirty="0" err="1"/>
              <a:t>Mazzara</a:t>
            </a:r>
            <a:r>
              <a:rPr lang="en-US" altLang="zh-TW" sz="1600" dirty="0"/>
              <a:t>, F. </a:t>
            </a:r>
            <a:r>
              <a:rPr lang="en-US" altLang="zh-TW" sz="1600" dirty="0" err="1"/>
              <a:t>Montesi</a:t>
            </a:r>
            <a:r>
              <a:rPr lang="en-US" altLang="zh-TW" sz="1600" dirty="0"/>
              <a:t>, R.</a:t>
            </a:r>
            <a:br>
              <a:rPr lang="en-US" altLang="zh-TW" sz="1600" dirty="0"/>
            </a:br>
            <a:r>
              <a:rPr lang="en-US" altLang="zh-TW" sz="1600" dirty="0" err="1"/>
              <a:t>Mustafin</a:t>
            </a:r>
            <a:r>
              <a:rPr lang="en-US" altLang="zh-TW" sz="1600" dirty="0"/>
              <a:t>, L. </a:t>
            </a:r>
            <a:r>
              <a:rPr lang="en-US" altLang="zh-TW" sz="1600" dirty="0" err="1"/>
              <a:t>Safina</a:t>
            </a:r>
            <a:r>
              <a:rPr lang="en-US" altLang="zh-TW" sz="1600" dirty="0"/>
              <a:t>, “</a:t>
            </a:r>
            <a:r>
              <a:rPr lang="en-US" altLang="zh-TW" sz="1600" dirty="0" err="1"/>
              <a:t>Microservices</a:t>
            </a:r>
            <a:r>
              <a:rPr lang="en-US" altLang="zh-TW" sz="1600" dirty="0"/>
              <a:t>: yesterday, today, and tomorrow”,</a:t>
            </a:r>
            <a:br>
              <a:rPr lang="en-US" altLang="zh-TW" sz="1600" dirty="0"/>
            </a:br>
            <a:r>
              <a:rPr lang="en-US" altLang="zh-TW" sz="1600" dirty="0"/>
              <a:t>arXiv:1606.04036v2, 2017 </a:t>
            </a:r>
            <a:endParaRPr lang="en-US" altLang="zh-TW" sz="1600" dirty="0" smtClean="0"/>
          </a:p>
          <a:p>
            <a:pPr marL="457200" indent="-457200">
              <a:buFont typeface="+mj-lt"/>
              <a:buAutoNum type="arabicPeriod"/>
            </a:pPr>
            <a:r>
              <a:rPr lang="en-US" altLang="zh-TW" sz="1600" dirty="0"/>
              <a:t>Steven Van </a:t>
            </a:r>
            <a:r>
              <a:rPr lang="en-US" altLang="zh-TW" sz="1600" dirty="0" err="1"/>
              <a:t>Rossem</a:t>
            </a:r>
            <a:r>
              <a:rPr lang="en-US" altLang="zh-TW" sz="1600" dirty="0"/>
              <a:t> et. al., “NFV Service Dynamicity with a DevOps</a:t>
            </a:r>
            <a:br>
              <a:rPr lang="en-US" altLang="zh-TW" sz="1600" dirty="0"/>
            </a:br>
            <a:r>
              <a:rPr lang="en-US" altLang="zh-TW" sz="1600" dirty="0"/>
              <a:t>approach: Insights from a Use-case Realization”, IFIP/IEEE International Symposium on Integrated Network Management (IM), pp. </a:t>
            </a:r>
            <a:r>
              <a:rPr lang="en-US" altLang="zh-TW" sz="1600" dirty="0" smtClean="0"/>
              <a:t>674-679</a:t>
            </a:r>
            <a:r>
              <a:rPr lang="en-US" altLang="zh-TW" sz="1600" dirty="0"/>
              <a:t>, 2017 </a:t>
            </a:r>
            <a:endParaRPr lang="en-US" altLang="zh-TW" sz="1600" dirty="0" smtClean="0"/>
          </a:p>
          <a:p>
            <a:pPr marL="457200" indent="-457200">
              <a:buFont typeface="+mj-lt"/>
              <a:buAutoNum type="arabicPeriod"/>
            </a:pPr>
            <a:r>
              <a:rPr lang="en-US" altLang="zh-TW" sz="1600" dirty="0"/>
              <a:t>B. Han, V. </a:t>
            </a:r>
            <a:r>
              <a:rPr lang="en-US" altLang="zh-TW" sz="1600" dirty="0" err="1"/>
              <a:t>Gopalakrishnan</a:t>
            </a:r>
            <a:r>
              <a:rPr lang="en-US" altLang="zh-TW" sz="1600" dirty="0"/>
              <a:t>, L. Ji and S. Lee, “Network function</a:t>
            </a:r>
            <a:br>
              <a:rPr lang="en-US" altLang="zh-TW" sz="1600" dirty="0"/>
            </a:br>
            <a:r>
              <a:rPr lang="en-US" altLang="zh-TW" sz="1600" dirty="0"/>
              <a:t>virtualization: Challenges and opportunities for innovations”, IEEE</a:t>
            </a:r>
            <a:br>
              <a:rPr lang="en-US" altLang="zh-TW" sz="1600" dirty="0"/>
            </a:br>
            <a:r>
              <a:rPr lang="en-US" altLang="zh-TW" sz="1600" dirty="0"/>
              <a:t>Communications Magazine, Vol. 53(2), pp. 90-97, 2015 </a:t>
            </a:r>
            <a:endParaRPr lang="en-US" altLang="zh-TW" sz="1600" dirty="0" smtClean="0"/>
          </a:p>
          <a:p>
            <a:pPr marL="457200" indent="-457200">
              <a:buFont typeface="+mj-lt"/>
              <a:buAutoNum type="arabicPeriod"/>
            </a:pPr>
            <a:r>
              <a:rPr lang="en-US" altLang="zh-TW" sz="1600" dirty="0"/>
              <a:t>SNORT software and </a:t>
            </a:r>
            <a:r>
              <a:rPr lang="en-US" altLang="zh-TW" sz="1600" dirty="0" smtClean="0"/>
              <a:t>documentation:</a:t>
            </a:r>
            <a:r>
              <a:rPr lang="zh-TW" altLang="en-US" sz="1600" dirty="0" smtClean="0"/>
              <a:t> </a:t>
            </a:r>
            <a:r>
              <a:rPr lang="en-US" altLang="zh-TW" sz="1600" dirty="0" smtClean="0"/>
              <a:t>https</a:t>
            </a:r>
            <a:r>
              <a:rPr lang="en-US" altLang="zh-TW" sz="1600" dirty="0"/>
              <a:t>://www.snort.org/ </a:t>
            </a:r>
            <a:endParaRPr lang="en-US" altLang="zh-TW" sz="1600" dirty="0" smtClean="0"/>
          </a:p>
          <a:p>
            <a:pPr marL="457200" indent="-457200">
              <a:buFont typeface="+mj-lt"/>
              <a:buAutoNum type="arabicPeriod"/>
            </a:pPr>
            <a:r>
              <a:rPr lang="en-US" altLang="zh-TW" sz="1600" dirty="0" err="1"/>
              <a:t>Kishor</a:t>
            </a:r>
            <a:r>
              <a:rPr lang="en-US" altLang="zh-TW" sz="1600" dirty="0"/>
              <a:t> S. Trivedi, “Probability and Statistics with Reliability, Queuing,</a:t>
            </a:r>
            <a:br>
              <a:rPr lang="en-US" altLang="zh-TW" sz="1600" dirty="0"/>
            </a:br>
            <a:r>
              <a:rPr lang="en-US" altLang="zh-TW" sz="1600" dirty="0"/>
              <a:t>and Computer Science Applications”, 2nd Edition, Wiley, 2001 </a:t>
            </a:r>
            <a:endParaRPr lang="en-US" altLang="zh-TW" sz="1600" dirty="0" smtClean="0"/>
          </a:p>
          <a:p>
            <a:pPr marL="457200" indent="-457200">
              <a:buFont typeface="+mj-lt"/>
              <a:buAutoNum type="arabicPeriod"/>
            </a:pPr>
            <a:r>
              <a:rPr lang="en-US" altLang="zh-TW" sz="1600" dirty="0"/>
              <a:t>A. Panda, et. al., “</a:t>
            </a:r>
            <a:r>
              <a:rPr lang="en-US" altLang="zh-TW" sz="1600" dirty="0" err="1"/>
              <a:t>NetBricks</a:t>
            </a:r>
            <a:r>
              <a:rPr lang="en-US" altLang="zh-TW" sz="1600" dirty="0"/>
              <a:t>: Taking the V out of NFV”, 12th USENIX</a:t>
            </a:r>
            <a:br>
              <a:rPr lang="en-US" altLang="zh-TW" sz="1600" dirty="0"/>
            </a:br>
            <a:r>
              <a:rPr lang="en-US" altLang="zh-TW" sz="1600" dirty="0"/>
              <a:t>Conference on Operating Systems Design and Implementation (OSDI),</a:t>
            </a:r>
            <a:br>
              <a:rPr lang="en-US" altLang="zh-TW" sz="1600" dirty="0"/>
            </a:br>
            <a:r>
              <a:rPr lang="en-US" altLang="zh-TW" sz="1600" dirty="0"/>
              <a:t>pp. 203-216, 2016 </a:t>
            </a:r>
            <a:endParaRPr lang="en-US" altLang="zh-TW" sz="1600" dirty="0" smtClean="0"/>
          </a:p>
          <a:p>
            <a:pPr marL="457200" indent="-457200">
              <a:buFont typeface="+mj-lt"/>
              <a:buAutoNum type="arabicPeriod"/>
            </a:pPr>
            <a:r>
              <a:rPr lang="en-US" altLang="zh-TW" sz="1600" dirty="0"/>
              <a:t>A. Panda, et. al., “</a:t>
            </a:r>
            <a:r>
              <a:rPr lang="en-US" altLang="zh-TW" sz="1600" dirty="0" err="1"/>
              <a:t>NetBricks</a:t>
            </a:r>
            <a:r>
              <a:rPr lang="en-US" altLang="zh-TW" sz="1600" dirty="0"/>
              <a:t>: Taking the V out of NFV”, 12th USENIX</a:t>
            </a:r>
            <a:br>
              <a:rPr lang="en-US" altLang="zh-TW" sz="1600" dirty="0"/>
            </a:br>
            <a:r>
              <a:rPr lang="en-US" altLang="zh-TW" sz="1600" dirty="0"/>
              <a:t>Conference on Operating Systems Design and Implementation (OSDI),</a:t>
            </a:r>
            <a:br>
              <a:rPr lang="en-US" altLang="zh-TW" sz="1600" dirty="0"/>
            </a:br>
            <a:r>
              <a:rPr lang="en-US" altLang="zh-TW" sz="1600" dirty="0"/>
              <a:t>pp. 203-216, 2016 </a:t>
            </a:r>
            <a:br>
              <a:rPr lang="en-US" altLang="zh-TW" sz="1600" dirty="0"/>
            </a:br>
            <a:r>
              <a:rPr lang="en-US" altLang="zh-TW" sz="1600" dirty="0"/>
              <a:t/>
            </a:r>
            <a:br>
              <a:rPr lang="en-US" altLang="zh-TW" sz="1600" dirty="0"/>
            </a:br>
            <a:r>
              <a:rPr lang="en-US" altLang="zh-TW" sz="1600" dirty="0"/>
              <a:t/>
            </a:r>
            <a:br>
              <a:rPr lang="en-US" altLang="zh-TW" sz="1600" dirty="0"/>
            </a:br>
            <a:r>
              <a:rPr lang="en-US" altLang="zh-TW" sz="1600" dirty="0"/>
              <a:t/>
            </a:r>
            <a:br>
              <a:rPr lang="en-US" altLang="zh-TW" sz="1600" dirty="0"/>
            </a:br>
            <a:r>
              <a:rPr lang="en-US" altLang="zh-TW" sz="1600" dirty="0"/>
              <a:t/>
            </a:r>
            <a:br>
              <a:rPr lang="en-US" altLang="zh-TW" sz="1600" dirty="0"/>
            </a:br>
            <a:r>
              <a:rPr lang="en-US" altLang="zh-TW" sz="1600" dirty="0"/>
              <a:t/>
            </a:r>
            <a:br>
              <a:rPr lang="en-US" altLang="zh-TW" sz="1600" dirty="0"/>
            </a:br>
            <a:r>
              <a:rPr lang="en-US" altLang="zh-TW" sz="1600" dirty="0"/>
              <a:t/>
            </a:r>
            <a:br>
              <a:rPr lang="en-US" altLang="zh-TW" sz="1600" dirty="0"/>
            </a:br>
            <a:r>
              <a:rPr lang="en-US" altLang="zh-TW" sz="1600" dirty="0"/>
              <a:t/>
            </a:r>
            <a:br>
              <a:rPr lang="en-US" altLang="zh-TW" sz="1600" dirty="0"/>
            </a:br>
            <a:endParaRPr lang="zh-TW" altLang="en-US" sz="1600" dirty="0"/>
          </a:p>
        </p:txBody>
      </p:sp>
      <p:sp>
        <p:nvSpPr>
          <p:cNvPr id="4" name="投影片編號版面配置區 3">
            <a:extLst>
              <a:ext uri="{FF2B5EF4-FFF2-40B4-BE49-F238E27FC236}">
                <a16:creationId xmlns:a16="http://schemas.microsoft.com/office/drawing/2014/main" id="{B35B5593-7701-488B-A1F7-E15157C97648}"/>
              </a:ext>
            </a:extLst>
          </p:cNvPr>
          <p:cNvSpPr>
            <a:spLocks noGrp="1"/>
          </p:cNvSpPr>
          <p:nvPr>
            <p:ph type="sldNum" sz="quarter" idx="12"/>
          </p:nvPr>
        </p:nvSpPr>
        <p:spPr/>
        <p:txBody>
          <a:bodyPr/>
          <a:lstStyle/>
          <a:p>
            <a:fld id="{2166ABF4-B405-4930-8881-0F98DEEEAD75}" type="slidenum">
              <a:rPr lang="en-US" altLang="zh-TW" smtClean="0"/>
              <a:pPr/>
              <a:t>107</a:t>
            </a:fld>
            <a:endParaRPr lang="en-US" altLang="zh-TW"/>
          </a:p>
        </p:txBody>
      </p:sp>
    </p:spTree>
    <p:extLst>
      <p:ext uri="{BB962C8B-B14F-4D97-AF65-F5344CB8AC3E}">
        <p14:creationId xmlns:p14="http://schemas.microsoft.com/office/powerpoint/2010/main" val="5465075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References</a:t>
            </a:r>
            <a:endParaRPr lang="zh-TW" altLang="en-US" dirty="0"/>
          </a:p>
        </p:txBody>
      </p:sp>
      <p:sp>
        <p:nvSpPr>
          <p:cNvPr id="3" name="內容版面配置區 2"/>
          <p:cNvSpPr>
            <a:spLocks noGrp="1"/>
          </p:cNvSpPr>
          <p:nvPr>
            <p:ph idx="1"/>
          </p:nvPr>
        </p:nvSpPr>
        <p:spPr/>
        <p:txBody>
          <a:bodyPr/>
          <a:lstStyle/>
          <a:p>
            <a:pPr marL="0" indent="0">
              <a:buNone/>
            </a:pPr>
            <a:r>
              <a:rPr lang="en-US" altLang="zh-TW" sz="1600" dirty="0" smtClean="0"/>
              <a:t>9.</a:t>
            </a:r>
            <a:r>
              <a:rPr lang="en-US" altLang="zh-TW" sz="1600" dirty="0"/>
              <a:t> Intel DPDK https://dpdk.org </a:t>
            </a:r>
            <a:endParaRPr lang="en-US" altLang="zh-TW" sz="1600" dirty="0" smtClean="0"/>
          </a:p>
          <a:p>
            <a:pPr marL="0" indent="0">
              <a:buNone/>
            </a:pPr>
            <a:r>
              <a:rPr lang="en-US" altLang="zh-TW" sz="1600" dirty="0" smtClean="0"/>
              <a:t>10.</a:t>
            </a:r>
            <a:r>
              <a:rPr lang="en-US" altLang="zh-TW" sz="1600" dirty="0"/>
              <a:t> J. Hwang, K. K. </a:t>
            </a:r>
            <a:r>
              <a:rPr lang="en-US" altLang="zh-TW" sz="1600" dirty="0" err="1"/>
              <a:t>Ramakrishnan</a:t>
            </a:r>
            <a:r>
              <a:rPr lang="en-US" altLang="zh-TW" sz="1600" dirty="0"/>
              <a:t> and T. Wood, ”</a:t>
            </a:r>
            <a:r>
              <a:rPr lang="en-US" altLang="zh-TW" sz="1600" dirty="0" err="1"/>
              <a:t>NetVM</a:t>
            </a:r>
            <a:r>
              <a:rPr lang="en-US" altLang="zh-TW" sz="1600" dirty="0"/>
              <a:t>: High Performance and </a:t>
            </a:r>
            <a:r>
              <a:rPr lang="en-US" altLang="zh-TW" sz="1600" dirty="0" smtClean="0"/>
              <a:t>  Flexible </a:t>
            </a:r>
            <a:r>
              <a:rPr lang="en-US" altLang="zh-TW" sz="1600" dirty="0"/>
              <a:t>Networking Using Virtualization on Commodity</a:t>
            </a:r>
            <a:br>
              <a:rPr lang="en-US" altLang="zh-TW" sz="1600" dirty="0"/>
            </a:br>
            <a:r>
              <a:rPr lang="en-US" altLang="zh-TW" sz="1600" dirty="0"/>
              <a:t>Platforms,” in IEEE Transactions on Network and Service Management,</a:t>
            </a:r>
            <a:br>
              <a:rPr lang="en-US" altLang="zh-TW" sz="1600" dirty="0"/>
            </a:br>
            <a:r>
              <a:rPr lang="en-US" altLang="zh-TW" sz="1600" dirty="0"/>
              <a:t>vol. 12, no. 1, pp. 34-47, March 2015 </a:t>
            </a:r>
            <a:endParaRPr lang="en-US" altLang="zh-TW" sz="1600" dirty="0" smtClean="0"/>
          </a:p>
          <a:p>
            <a:pPr marL="0" indent="0">
              <a:buNone/>
            </a:pPr>
            <a:r>
              <a:rPr lang="en-US" altLang="zh-TW" sz="1600" dirty="0" smtClean="0"/>
              <a:t>11.</a:t>
            </a:r>
            <a:r>
              <a:rPr lang="en-US" altLang="zh-TW" sz="1600" dirty="0"/>
              <a:t> </a:t>
            </a:r>
            <a:r>
              <a:rPr lang="en-US" altLang="zh-TW" sz="1600" dirty="0" err="1"/>
              <a:t>Cerny</a:t>
            </a:r>
            <a:r>
              <a:rPr lang="en-US" altLang="zh-TW" sz="1600" dirty="0"/>
              <a:t>, Tomas and </a:t>
            </a:r>
            <a:r>
              <a:rPr lang="en-US" altLang="zh-TW" sz="1600" dirty="0" err="1"/>
              <a:t>Donahoo</a:t>
            </a:r>
            <a:r>
              <a:rPr lang="en-US" altLang="zh-TW" sz="1600" dirty="0"/>
              <a:t>, Michael J. and </a:t>
            </a:r>
            <a:r>
              <a:rPr lang="en-US" altLang="zh-TW" sz="1600" dirty="0" err="1"/>
              <a:t>Trnka</a:t>
            </a:r>
            <a:r>
              <a:rPr lang="en-US" altLang="zh-TW" sz="1600" dirty="0"/>
              <a:t>, Michal, ”‘Contextual Understanding of </a:t>
            </a:r>
            <a:r>
              <a:rPr lang="en-US" altLang="zh-TW" sz="1600" dirty="0" err="1"/>
              <a:t>Microservice</a:t>
            </a:r>
            <a:r>
              <a:rPr lang="en-US" altLang="zh-TW" sz="1600" dirty="0"/>
              <a:t> Architecture: Current and Future</a:t>
            </a:r>
            <a:br>
              <a:rPr lang="en-US" altLang="zh-TW" sz="1600" dirty="0"/>
            </a:br>
            <a:r>
              <a:rPr lang="en-US" altLang="zh-TW" sz="1600" dirty="0"/>
              <a:t>Directions”’, SIGAPP Appl. </a:t>
            </a:r>
            <a:r>
              <a:rPr lang="en-US" altLang="zh-TW" sz="1600" dirty="0" err="1"/>
              <a:t>Comput</a:t>
            </a:r>
            <a:r>
              <a:rPr lang="en-US" altLang="zh-TW" sz="1600" dirty="0"/>
              <a:t>. Rev., pp. 29–45, 2018 </a:t>
            </a:r>
            <a:endParaRPr lang="en-US" altLang="zh-TW" sz="1600" dirty="0" smtClean="0"/>
          </a:p>
          <a:p>
            <a:pPr marL="0" indent="0">
              <a:buNone/>
            </a:pPr>
            <a:r>
              <a:rPr lang="en-US" altLang="zh-TW" sz="1600" dirty="0" smtClean="0"/>
              <a:t>12.</a:t>
            </a:r>
            <a:r>
              <a:rPr lang="en-US" altLang="zh-TW" sz="1600" dirty="0"/>
              <a:t> </a:t>
            </a:r>
            <a:r>
              <a:rPr lang="en-US" altLang="zh-TW" sz="1600" dirty="0" err="1"/>
              <a:t>Cerny</a:t>
            </a:r>
            <a:r>
              <a:rPr lang="en-US" altLang="zh-TW" sz="1600" dirty="0"/>
              <a:t>, Tomas and </a:t>
            </a:r>
            <a:r>
              <a:rPr lang="en-US" altLang="zh-TW" sz="1600" dirty="0" err="1"/>
              <a:t>Donahoo</a:t>
            </a:r>
            <a:r>
              <a:rPr lang="en-US" altLang="zh-TW" sz="1600" dirty="0"/>
              <a:t>, Michael J. and </a:t>
            </a:r>
            <a:r>
              <a:rPr lang="en-US" altLang="zh-TW" sz="1600" dirty="0" err="1"/>
              <a:t>Trnka</a:t>
            </a:r>
            <a:r>
              <a:rPr lang="en-US" altLang="zh-TW" sz="1600" dirty="0"/>
              <a:t>, Michal, ”‘Contextual Understanding of </a:t>
            </a:r>
            <a:r>
              <a:rPr lang="en-US" altLang="zh-TW" sz="1600" dirty="0" err="1"/>
              <a:t>Microservice</a:t>
            </a:r>
            <a:r>
              <a:rPr lang="en-US" altLang="zh-TW" sz="1600" dirty="0"/>
              <a:t> Architecture: Current and Future</a:t>
            </a:r>
            <a:br>
              <a:rPr lang="en-US" altLang="zh-TW" sz="1600" dirty="0"/>
            </a:br>
            <a:r>
              <a:rPr lang="en-US" altLang="zh-TW" sz="1600" dirty="0"/>
              <a:t>Directions”’, SIGAPP Appl. </a:t>
            </a:r>
            <a:r>
              <a:rPr lang="en-US" altLang="zh-TW" sz="1600" dirty="0" err="1"/>
              <a:t>Comput</a:t>
            </a:r>
            <a:r>
              <a:rPr lang="en-US" altLang="zh-TW" sz="1600" dirty="0"/>
              <a:t>. Rev., pp. 29–45, 2018 </a:t>
            </a:r>
            <a:endParaRPr lang="en-US" altLang="zh-TW" sz="1600" dirty="0" smtClean="0"/>
          </a:p>
          <a:p>
            <a:pPr marL="0" indent="0">
              <a:buNone/>
            </a:pPr>
            <a:r>
              <a:rPr lang="en-US" altLang="zh-TW" sz="1600" dirty="0" smtClean="0"/>
              <a:t>13.</a:t>
            </a:r>
            <a:r>
              <a:rPr lang="en-US" altLang="zh-TW" sz="1600" dirty="0"/>
              <a:t> </a:t>
            </a:r>
            <a:r>
              <a:rPr lang="en-US" altLang="zh-TW" sz="1600" dirty="0" err="1"/>
              <a:t>Cerny</a:t>
            </a:r>
            <a:r>
              <a:rPr lang="en-US" altLang="zh-TW" sz="1600" dirty="0"/>
              <a:t>, Tomas and </a:t>
            </a:r>
            <a:r>
              <a:rPr lang="en-US" altLang="zh-TW" sz="1600" dirty="0" err="1"/>
              <a:t>Donahoo</a:t>
            </a:r>
            <a:r>
              <a:rPr lang="en-US" altLang="zh-TW" sz="1600" dirty="0"/>
              <a:t>, Michael J. and </a:t>
            </a:r>
            <a:r>
              <a:rPr lang="en-US" altLang="zh-TW" sz="1600" dirty="0" err="1"/>
              <a:t>Trnka</a:t>
            </a:r>
            <a:r>
              <a:rPr lang="en-US" altLang="zh-TW" sz="1600" dirty="0"/>
              <a:t>, Michal, ”‘Contextual Understanding of </a:t>
            </a:r>
            <a:r>
              <a:rPr lang="en-US" altLang="zh-TW" sz="1600" dirty="0" err="1"/>
              <a:t>Microservice</a:t>
            </a:r>
            <a:r>
              <a:rPr lang="en-US" altLang="zh-TW" sz="1600" dirty="0"/>
              <a:t> Architecture: Current and Future</a:t>
            </a:r>
            <a:br>
              <a:rPr lang="en-US" altLang="zh-TW" sz="1600" dirty="0"/>
            </a:br>
            <a:r>
              <a:rPr lang="en-US" altLang="zh-TW" sz="1600" dirty="0"/>
              <a:t>Directions”’, SIGAPP Appl. </a:t>
            </a:r>
            <a:r>
              <a:rPr lang="en-US" altLang="zh-TW" sz="1600" dirty="0" err="1"/>
              <a:t>Comput</a:t>
            </a:r>
            <a:r>
              <a:rPr lang="en-US" altLang="zh-TW" sz="1600" dirty="0"/>
              <a:t>. Rev., pp. 29–45, 2018 </a:t>
            </a:r>
            <a:endParaRPr lang="en-US" altLang="zh-TW" sz="1600" dirty="0" smtClean="0"/>
          </a:p>
          <a:p>
            <a:pPr marL="0" indent="0">
              <a:buNone/>
            </a:pPr>
            <a:r>
              <a:rPr lang="en-US" altLang="zh-TW" sz="1600" dirty="0" smtClean="0"/>
              <a:t>14.</a:t>
            </a:r>
            <a:r>
              <a:rPr lang="en-US" altLang="zh-TW" sz="1600" dirty="0"/>
              <a:t> J. Kim et al., “Service provider DevOps for large scale modern network services,” 2015 IFIP/IEEE International Symposium on Integrated</a:t>
            </a:r>
            <a:br>
              <a:rPr lang="en-US" altLang="zh-TW" sz="1600" dirty="0"/>
            </a:br>
            <a:r>
              <a:rPr lang="en-US" altLang="zh-TW" sz="1600" dirty="0"/>
              <a:t>Network Management (IM), pp. 1391-1397, 2015 </a:t>
            </a:r>
            <a:br>
              <a:rPr lang="en-US" altLang="zh-TW" sz="1600" dirty="0"/>
            </a:br>
            <a:r>
              <a:rPr lang="en-US" altLang="zh-TW" sz="1600" dirty="0"/>
              <a:t/>
            </a:r>
            <a:br>
              <a:rPr lang="en-US" altLang="zh-TW" sz="1600" dirty="0"/>
            </a:br>
            <a:r>
              <a:rPr lang="en-US" altLang="zh-TW" sz="1600" dirty="0"/>
              <a:t/>
            </a:r>
            <a:br>
              <a:rPr lang="en-US" altLang="zh-TW" sz="1600" dirty="0"/>
            </a:br>
            <a:endParaRPr lang="en-US" altLang="zh-TW" sz="1600" dirty="0"/>
          </a:p>
          <a:p>
            <a:pPr marL="0" indent="0">
              <a:buNone/>
            </a:pPr>
            <a:r>
              <a:rPr lang="en-US" altLang="zh-TW" sz="1600" dirty="0"/>
              <a:t/>
            </a:r>
            <a:br>
              <a:rPr lang="en-US" altLang="zh-TW" sz="1600" dirty="0"/>
            </a:br>
            <a:r>
              <a:rPr lang="en-US" altLang="zh-TW" sz="1600" dirty="0"/>
              <a:t/>
            </a:r>
            <a:br>
              <a:rPr lang="en-US" altLang="zh-TW" sz="1600" dirty="0"/>
            </a:br>
            <a:r>
              <a:rPr lang="en-US" altLang="zh-TW" sz="1600" dirty="0"/>
              <a:t/>
            </a:r>
            <a:br>
              <a:rPr lang="en-US" altLang="zh-TW" sz="1600" dirty="0"/>
            </a:br>
            <a:endParaRPr lang="zh-TW" altLang="en-US" sz="16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108</a:t>
            </a:fld>
            <a:endParaRPr lang="en-US" altLang="zh-TW" dirty="0"/>
          </a:p>
        </p:txBody>
      </p:sp>
    </p:spTree>
    <p:extLst>
      <p:ext uri="{BB962C8B-B14F-4D97-AF65-F5344CB8AC3E}">
        <p14:creationId xmlns:p14="http://schemas.microsoft.com/office/powerpoint/2010/main" val="2862919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References</a:t>
            </a:r>
            <a:endParaRPr lang="zh-TW" altLang="en-US" dirty="0"/>
          </a:p>
        </p:txBody>
      </p:sp>
      <p:sp>
        <p:nvSpPr>
          <p:cNvPr id="3" name="內容版面配置區 2"/>
          <p:cNvSpPr>
            <a:spLocks noGrp="1"/>
          </p:cNvSpPr>
          <p:nvPr>
            <p:ph idx="1"/>
          </p:nvPr>
        </p:nvSpPr>
        <p:spPr/>
        <p:txBody>
          <a:bodyPr/>
          <a:lstStyle/>
          <a:p>
            <a:pPr marL="0" indent="0">
              <a:buNone/>
            </a:pPr>
            <a:r>
              <a:rPr lang="en-US" altLang="zh-TW" sz="1600" dirty="0" smtClean="0"/>
              <a:t>15.P</a:t>
            </a:r>
            <a:r>
              <a:rPr lang="en-US" altLang="zh-TW" sz="1600" dirty="0"/>
              <a:t>. D. Francesco and I. Malavolta and P. Lago, ”Research on Architecting</a:t>
            </a:r>
            <a:br>
              <a:rPr lang="en-US" altLang="zh-TW" sz="1600" dirty="0"/>
            </a:br>
            <a:r>
              <a:rPr lang="en-US" altLang="zh-TW" sz="1600" dirty="0" err="1"/>
              <a:t>Microservices</a:t>
            </a:r>
            <a:r>
              <a:rPr lang="en-US" altLang="zh-TW" sz="1600" dirty="0"/>
              <a:t>: Trends, Focus, and Potential for Industrial Adoption,”</a:t>
            </a:r>
            <a:br>
              <a:rPr lang="en-US" altLang="zh-TW" sz="1600" dirty="0"/>
            </a:br>
            <a:r>
              <a:rPr lang="en-US" altLang="zh-TW" sz="1600" dirty="0"/>
              <a:t>IEEE International Conference on Software Architecture (ICSA), 2017 </a:t>
            </a:r>
            <a:endParaRPr lang="en-US" altLang="zh-TW" sz="1600" dirty="0" smtClean="0"/>
          </a:p>
          <a:p>
            <a:pPr marL="0" indent="0">
              <a:buNone/>
            </a:pPr>
            <a:r>
              <a:rPr lang="en-US" altLang="zh-TW" sz="1600" dirty="0" smtClean="0"/>
              <a:t>16.</a:t>
            </a:r>
            <a:r>
              <a:rPr lang="en-US" altLang="zh-TW" sz="1600" dirty="0"/>
              <a:t> M. P. Martinez et. al., ”‘Multivendor Deployment Integration for Future</a:t>
            </a:r>
            <a:br>
              <a:rPr lang="en-US" altLang="zh-TW" sz="1600" dirty="0"/>
            </a:br>
            <a:r>
              <a:rPr lang="en-US" altLang="zh-TW" sz="1600" dirty="0"/>
              <a:t>Mobile Networks”’, SOFSEM 2018: Theory and Practice of Computer</a:t>
            </a:r>
            <a:br>
              <a:rPr lang="en-US" altLang="zh-TW" sz="1600" dirty="0"/>
            </a:br>
            <a:r>
              <a:rPr lang="en-US" altLang="zh-TW" sz="1600" dirty="0"/>
              <a:t>Science, pp. 351–364, 2018 </a:t>
            </a:r>
            <a:endParaRPr lang="en-US" altLang="zh-TW" sz="1600" dirty="0" smtClean="0"/>
          </a:p>
          <a:p>
            <a:pPr marL="0" indent="0">
              <a:buNone/>
            </a:pPr>
            <a:r>
              <a:rPr lang="en-US" altLang="zh-TW" sz="1600" dirty="0" smtClean="0"/>
              <a:t>17.</a:t>
            </a:r>
            <a:r>
              <a:rPr lang="en-US" altLang="zh-TW" sz="1600" dirty="0"/>
              <a:t> </a:t>
            </a:r>
            <a:r>
              <a:rPr lang="en-US" altLang="zh-TW" sz="1600" dirty="0" err="1"/>
              <a:t>Narjes</a:t>
            </a:r>
            <a:r>
              <a:rPr lang="en-US" altLang="zh-TW" sz="1600" dirty="0"/>
              <a:t> </a:t>
            </a:r>
            <a:r>
              <a:rPr lang="en-US" altLang="zh-TW" sz="1600" dirty="0" err="1"/>
              <a:t>Tahghigh</a:t>
            </a:r>
            <a:r>
              <a:rPr lang="en-US" altLang="zh-TW" sz="1600" dirty="0"/>
              <a:t> </a:t>
            </a:r>
            <a:r>
              <a:rPr lang="en-US" altLang="zh-TW" sz="1600" dirty="0" err="1"/>
              <a:t>Jahromi</a:t>
            </a:r>
            <a:r>
              <a:rPr lang="en-US" altLang="zh-TW" sz="1600" dirty="0"/>
              <a:t>, </a:t>
            </a:r>
            <a:r>
              <a:rPr lang="en-US" altLang="zh-TW" sz="1600" dirty="0" err="1"/>
              <a:t>Roch</a:t>
            </a:r>
            <a:r>
              <a:rPr lang="en-US" altLang="zh-TW" sz="1600" dirty="0"/>
              <a:t> H. </a:t>
            </a:r>
            <a:r>
              <a:rPr lang="en-US" altLang="zh-TW" sz="1600" dirty="0" err="1"/>
              <a:t>Glitho</a:t>
            </a:r>
            <a:r>
              <a:rPr lang="en-US" altLang="zh-TW" sz="1600" dirty="0"/>
              <a:t>, Adel </a:t>
            </a:r>
            <a:r>
              <a:rPr lang="en-US" altLang="zh-TW" sz="1600" dirty="0" err="1"/>
              <a:t>Larabi</a:t>
            </a:r>
            <a:r>
              <a:rPr lang="en-US" altLang="zh-TW" sz="1600" dirty="0"/>
              <a:t> and Richard</a:t>
            </a:r>
            <a:br>
              <a:rPr lang="en-US" altLang="zh-TW" sz="1600" dirty="0"/>
            </a:br>
            <a:r>
              <a:rPr lang="en-US" altLang="zh-TW" sz="1600" dirty="0"/>
              <a:t>Brunner, ”‘An NFV and </a:t>
            </a:r>
            <a:r>
              <a:rPr lang="en-US" altLang="zh-TW" sz="1600" dirty="0" err="1"/>
              <a:t>Microservice</a:t>
            </a:r>
            <a:r>
              <a:rPr lang="en-US" altLang="zh-TW" sz="1600" dirty="0"/>
              <a:t> Based Architecture for On-</a:t>
            </a:r>
            <a:r>
              <a:rPr lang="en-US" altLang="zh-TW" sz="1600" dirty="0" err="1"/>
              <a:t>thefly</a:t>
            </a:r>
            <a:r>
              <a:rPr lang="en-US" altLang="zh-TW" sz="1600" dirty="0"/>
              <a:t> Component Provisioning in Content Delivery Networks”’, 15th IEEE</a:t>
            </a:r>
            <a:br>
              <a:rPr lang="en-US" altLang="zh-TW" sz="1600" dirty="0"/>
            </a:br>
            <a:r>
              <a:rPr lang="en-US" altLang="zh-TW" sz="1600" dirty="0"/>
              <a:t>Annual Consumer Communications &amp; Networking Conference (CCNC),</a:t>
            </a:r>
            <a:br>
              <a:rPr lang="en-US" altLang="zh-TW" sz="1600" dirty="0"/>
            </a:br>
            <a:r>
              <a:rPr lang="en-US" altLang="zh-TW" sz="1600" dirty="0"/>
              <a:t>pp. 1–7, 2018 </a:t>
            </a:r>
            <a:endParaRPr lang="en-US" altLang="zh-TW" sz="1600" dirty="0" smtClean="0"/>
          </a:p>
          <a:p>
            <a:pPr marL="0" indent="0">
              <a:buNone/>
            </a:pPr>
            <a:r>
              <a:rPr lang="en-US" altLang="zh-TW" sz="1600" dirty="0" smtClean="0"/>
              <a:t>18.</a:t>
            </a:r>
            <a:r>
              <a:rPr lang="en-US" altLang="zh-TW" sz="1600" dirty="0"/>
              <a:t> D. H. Luong, H. T. </a:t>
            </a:r>
            <a:r>
              <a:rPr lang="en-US" altLang="zh-TW" sz="1600" dirty="0" err="1"/>
              <a:t>Thieu</a:t>
            </a:r>
            <a:r>
              <a:rPr lang="en-US" altLang="zh-TW" sz="1600" dirty="0"/>
              <a:t>, A. </a:t>
            </a:r>
            <a:r>
              <a:rPr lang="en-US" altLang="zh-TW" sz="1600" dirty="0" err="1"/>
              <a:t>Outtagarts</a:t>
            </a:r>
            <a:r>
              <a:rPr lang="en-US" altLang="zh-TW" sz="1600" dirty="0"/>
              <a:t> and B. </a:t>
            </a:r>
            <a:r>
              <a:rPr lang="en-US" altLang="zh-TW" sz="1600" dirty="0" err="1"/>
              <a:t>Mongazon-Cazavet</a:t>
            </a:r>
            <a:r>
              <a:rPr lang="en-US" altLang="zh-TW" sz="1600" dirty="0"/>
              <a:t>,</a:t>
            </a:r>
            <a:br>
              <a:rPr lang="en-US" altLang="zh-TW" sz="1600" dirty="0"/>
            </a:br>
            <a:r>
              <a:rPr lang="en-US" altLang="zh-TW" sz="1600" dirty="0"/>
              <a:t>”Telecom </a:t>
            </a:r>
            <a:r>
              <a:rPr lang="en-US" altLang="zh-TW" sz="1600" dirty="0" err="1"/>
              <a:t>microservices</a:t>
            </a:r>
            <a:r>
              <a:rPr lang="en-US" altLang="zh-TW" sz="1600" dirty="0"/>
              <a:t> orchestration,” 2017 IEEE Conference on Network </a:t>
            </a:r>
            <a:r>
              <a:rPr lang="en-US" altLang="zh-TW" sz="1600" dirty="0" err="1"/>
              <a:t>Softwarization</a:t>
            </a:r>
            <a:r>
              <a:rPr lang="en-US" altLang="zh-TW" sz="1600" dirty="0"/>
              <a:t> (</a:t>
            </a:r>
            <a:r>
              <a:rPr lang="en-US" altLang="zh-TW" sz="1600" dirty="0" err="1"/>
              <a:t>NetSoft</a:t>
            </a:r>
            <a:r>
              <a:rPr lang="en-US" altLang="zh-TW" sz="1600" dirty="0"/>
              <a:t>), Bologna, 2017, pp. 1-2. </a:t>
            </a:r>
            <a:endParaRPr lang="en-US" altLang="zh-TW" sz="1600" dirty="0" smtClean="0"/>
          </a:p>
          <a:p>
            <a:pPr marL="0" indent="0">
              <a:buNone/>
            </a:pPr>
            <a:r>
              <a:rPr lang="en-US" altLang="zh-TW" sz="1600" dirty="0" smtClean="0"/>
              <a:t>19.</a:t>
            </a:r>
            <a:r>
              <a:rPr lang="en-US" altLang="zh-TW" sz="1600" dirty="0"/>
              <a:t> R. Kawashima and H. Matsuo, ”</a:t>
            </a:r>
            <a:r>
              <a:rPr lang="en-US" altLang="zh-TW" sz="1600" dirty="0" err="1"/>
              <a:t>vNFChain</a:t>
            </a:r>
            <a:r>
              <a:rPr lang="en-US" altLang="zh-TW" sz="1600" dirty="0"/>
              <a:t>: A VM-Dedicated Fast</a:t>
            </a:r>
            <a:br>
              <a:rPr lang="en-US" altLang="zh-TW" sz="1600" dirty="0"/>
            </a:br>
            <a:r>
              <a:rPr lang="en-US" altLang="zh-TW" sz="1600" dirty="0"/>
              <a:t>Service Chaining Framework for Micro-VNFs,” 2016 Fifth European</a:t>
            </a:r>
            <a:br>
              <a:rPr lang="en-US" altLang="zh-TW" sz="1600" dirty="0"/>
            </a:br>
            <a:r>
              <a:rPr lang="en-US" altLang="zh-TW" sz="1600" dirty="0"/>
              <a:t>Workshop on Software-Defined Networks (EWSDN), The Hague, 2016,</a:t>
            </a:r>
            <a:br>
              <a:rPr lang="en-US" altLang="zh-TW" sz="1600" dirty="0"/>
            </a:br>
            <a:r>
              <a:rPr lang="en-US" altLang="zh-TW" sz="1600" dirty="0"/>
              <a:t>pp. 13-18 </a:t>
            </a:r>
            <a:br>
              <a:rPr lang="en-US" altLang="zh-TW" sz="1600" dirty="0"/>
            </a:br>
            <a:r>
              <a:rPr lang="en-US" altLang="zh-TW" sz="1600" dirty="0"/>
              <a:t/>
            </a:r>
            <a:br>
              <a:rPr lang="en-US" altLang="zh-TW" sz="1600" dirty="0"/>
            </a:br>
            <a:r>
              <a:rPr lang="en-US" altLang="zh-TW" sz="1600" dirty="0"/>
              <a:t/>
            </a:r>
            <a:br>
              <a:rPr lang="en-US" altLang="zh-TW" sz="1600" dirty="0"/>
            </a:br>
            <a:r>
              <a:rPr lang="en-US" altLang="zh-TW" sz="1600" dirty="0"/>
              <a:t/>
            </a:r>
            <a:br>
              <a:rPr lang="en-US" altLang="zh-TW" sz="1600" dirty="0"/>
            </a:br>
            <a:r>
              <a:rPr lang="en-US" altLang="zh-TW" sz="1600" dirty="0"/>
              <a:t/>
            </a:r>
            <a:br>
              <a:rPr lang="en-US" altLang="zh-TW" sz="1600" dirty="0"/>
            </a:br>
            <a:endParaRPr lang="zh-TW" altLang="en-US" sz="16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109</a:t>
            </a:fld>
            <a:endParaRPr lang="en-US" altLang="zh-TW"/>
          </a:p>
        </p:txBody>
      </p:sp>
    </p:spTree>
    <p:extLst>
      <p:ext uri="{BB962C8B-B14F-4D97-AF65-F5344CB8AC3E}">
        <p14:creationId xmlns:p14="http://schemas.microsoft.com/office/powerpoint/2010/main" val="1316819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dirty="0"/>
              <a:t>However, in the </a:t>
            </a:r>
            <a:r>
              <a:rPr lang="en-US" altLang="zh-TW" dirty="0" err="1"/>
              <a:t>microservice</a:t>
            </a:r>
            <a:r>
              <a:rPr lang="en-US" altLang="zh-TW" dirty="0"/>
              <a:t> approach, an application is decomposed into a set of independently deployed smaller </a:t>
            </a:r>
            <a:r>
              <a:rPr lang="en-US" altLang="zh-TW" dirty="0" err="1"/>
              <a:t>sucomponents</a:t>
            </a:r>
            <a:r>
              <a:rPr lang="en-US" altLang="zh-TW" dirty="0"/>
              <a:t> (i.e., </a:t>
            </a:r>
            <a:r>
              <a:rPr lang="en-US" altLang="zh-TW" dirty="0" err="1"/>
              <a:t>microservices</a:t>
            </a:r>
            <a:r>
              <a:rPr lang="en-US" altLang="zh-TW" dirty="0"/>
              <a:t>) in which each sub-component does a small and simple task, and communicates through well-defined, light weight </a:t>
            </a:r>
            <a:r>
              <a:rPr lang="en-US" altLang="zh-TW" dirty="0" smtClean="0"/>
              <a:t>mechanisms.</a:t>
            </a:r>
            <a:r>
              <a:rPr lang="en-US" altLang="zh-TW" dirty="0"/>
              <a:t/>
            </a:r>
            <a:br>
              <a:rPr lang="en-US" altLang="zh-TW" dirty="0"/>
            </a:br>
            <a:r>
              <a:rPr lang="en-US" altLang="zh-TW" dirty="0"/>
              <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11</a:t>
            </a:fld>
            <a:endParaRPr lang="en-US" altLang="zh-TW"/>
          </a:p>
        </p:txBody>
      </p:sp>
    </p:spTree>
    <p:extLst>
      <p:ext uri="{BB962C8B-B14F-4D97-AF65-F5344CB8AC3E}">
        <p14:creationId xmlns:p14="http://schemas.microsoft.com/office/powerpoint/2010/main" val="28561887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References</a:t>
            </a:r>
            <a:endParaRPr lang="zh-TW" altLang="en-US" dirty="0"/>
          </a:p>
        </p:txBody>
      </p:sp>
      <p:sp>
        <p:nvSpPr>
          <p:cNvPr id="3" name="內容版面配置區 2"/>
          <p:cNvSpPr>
            <a:spLocks noGrp="1"/>
          </p:cNvSpPr>
          <p:nvPr>
            <p:ph idx="1"/>
          </p:nvPr>
        </p:nvSpPr>
        <p:spPr/>
        <p:txBody>
          <a:bodyPr/>
          <a:lstStyle/>
          <a:p>
            <a:pPr marL="0" indent="0">
              <a:buNone/>
            </a:pPr>
            <a:r>
              <a:rPr lang="en-US" altLang="zh-TW" sz="1600" dirty="0" smtClean="0"/>
              <a:t>20.</a:t>
            </a:r>
            <a:r>
              <a:rPr lang="en-US" altLang="zh-TW" sz="1600" dirty="0"/>
              <a:t> A. </a:t>
            </a:r>
            <a:r>
              <a:rPr lang="en-US" altLang="zh-TW" sz="1600" dirty="0" err="1"/>
              <a:t>Boubendir</a:t>
            </a:r>
            <a:r>
              <a:rPr lang="en-US" altLang="zh-TW" sz="1600" dirty="0"/>
              <a:t>, E. </a:t>
            </a:r>
            <a:r>
              <a:rPr lang="en-US" altLang="zh-TW" sz="1600" dirty="0" err="1"/>
              <a:t>Bertin</a:t>
            </a:r>
            <a:r>
              <a:rPr lang="en-US" altLang="zh-TW" sz="1600" dirty="0"/>
              <a:t> and N. </a:t>
            </a:r>
            <a:r>
              <a:rPr lang="en-US" altLang="zh-TW" sz="1600" dirty="0" err="1"/>
              <a:t>Simoni</a:t>
            </a:r>
            <a:r>
              <a:rPr lang="en-US" altLang="zh-TW" sz="1600" dirty="0"/>
              <a:t>, ”A VNF-as-a-service design</a:t>
            </a:r>
            <a:br>
              <a:rPr lang="en-US" altLang="zh-TW" sz="1600" dirty="0"/>
            </a:br>
            <a:r>
              <a:rPr lang="en-US" altLang="zh-TW" sz="1600" dirty="0"/>
              <a:t>through micro-services disassembling the IMS,” 2017 20th Conference</a:t>
            </a:r>
            <a:br>
              <a:rPr lang="en-US" altLang="zh-TW" sz="1600" dirty="0"/>
            </a:br>
            <a:r>
              <a:rPr lang="en-US" altLang="zh-TW" sz="1600" dirty="0"/>
              <a:t>on Innovations in Clouds, Internet and Networks (ICIN), Paris, 2017,</a:t>
            </a:r>
            <a:br>
              <a:rPr lang="en-US" altLang="zh-TW" sz="1600" dirty="0"/>
            </a:br>
            <a:r>
              <a:rPr lang="en-US" altLang="zh-TW" sz="1600" dirty="0"/>
              <a:t>pp. 203-210. </a:t>
            </a:r>
            <a:br>
              <a:rPr lang="en-US" altLang="zh-TW" sz="1600" dirty="0"/>
            </a:br>
            <a:r>
              <a:rPr lang="en-US" altLang="zh-TW" sz="1600" dirty="0" smtClean="0"/>
              <a:t>21.</a:t>
            </a:r>
            <a:r>
              <a:rPr lang="en-US" altLang="zh-TW" sz="1600" dirty="0"/>
              <a:t> Dirk Merkel, ”‘Docker: lightweight Linux containers for consistent</a:t>
            </a:r>
            <a:br>
              <a:rPr lang="en-US" altLang="zh-TW" sz="1600" dirty="0"/>
            </a:br>
            <a:r>
              <a:rPr lang="en-US" altLang="zh-TW" sz="1600" dirty="0"/>
              <a:t>development and deployment,”’ Linux Journal 2014, 239, pages. </a:t>
            </a:r>
            <a:br>
              <a:rPr lang="en-US" altLang="zh-TW" sz="1600" dirty="0"/>
            </a:br>
            <a:r>
              <a:rPr lang="en-US" altLang="zh-TW" sz="1600" dirty="0" smtClean="0"/>
              <a:t>22.</a:t>
            </a:r>
            <a:r>
              <a:rPr lang="en-US" altLang="zh-TW" sz="1600" dirty="0"/>
              <a:t> Chen Sun, Jun Bi, </a:t>
            </a:r>
            <a:r>
              <a:rPr lang="en-US" altLang="zh-TW" sz="1600" dirty="0" err="1"/>
              <a:t>Zhilong</a:t>
            </a:r>
            <a:r>
              <a:rPr lang="en-US" altLang="zh-TW" sz="1600" dirty="0"/>
              <a:t> Zheng, </a:t>
            </a:r>
            <a:r>
              <a:rPr lang="en-US" altLang="zh-TW" sz="1600" dirty="0" err="1"/>
              <a:t>Heng</a:t>
            </a:r>
            <a:r>
              <a:rPr lang="en-US" altLang="zh-TW" sz="1600" dirty="0"/>
              <a:t> Yu, and </a:t>
            </a:r>
            <a:r>
              <a:rPr lang="en-US" altLang="zh-TW" sz="1600" dirty="0" err="1"/>
              <a:t>Hongxin</a:t>
            </a:r>
            <a:r>
              <a:rPr lang="en-US" altLang="zh-TW" sz="1600" dirty="0"/>
              <a:t> Hu. 2017.</a:t>
            </a:r>
            <a:br>
              <a:rPr lang="en-US" altLang="zh-TW" sz="1600" dirty="0"/>
            </a:br>
            <a:r>
              <a:rPr lang="en-US" altLang="zh-TW" sz="1600" dirty="0"/>
              <a:t>NFP: Enabling Network Function Parallelism in NFV. In Proceedings</a:t>
            </a:r>
            <a:br>
              <a:rPr lang="en-US" altLang="zh-TW" sz="1600" dirty="0"/>
            </a:br>
            <a:r>
              <a:rPr lang="en-US" altLang="zh-TW" sz="1600" dirty="0"/>
              <a:t>of the Conference of the ACM Special Interest Group on Data Communication (SIGCOMM ’17). ACM, pp. 43-56. </a:t>
            </a:r>
            <a:br>
              <a:rPr lang="en-US" altLang="zh-TW" sz="1600" dirty="0"/>
            </a:br>
            <a:r>
              <a:rPr lang="en-US" altLang="zh-TW" sz="1600" dirty="0" smtClean="0"/>
              <a:t>23.</a:t>
            </a:r>
            <a:r>
              <a:rPr lang="en-US" altLang="zh-TW" sz="1600" dirty="0"/>
              <a:t> ETSI NFV ISG. GS NFV-MAN 001 V1.1.1 network function </a:t>
            </a:r>
            <a:r>
              <a:rPr lang="en-US" altLang="zh-TW" sz="1600" dirty="0" err="1"/>
              <a:t>virtualisation</a:t>
            </a:r>
            <a:r>
              <a:rPr lang="en-US" altLang="zh-TW" sz="1600" dirty="0"/>
              <a:t> (NFV); management and orchestration, Dec. 2014. </a:t>
            </a:r>
            <a:endParaRPr lang="en-US" altLang="zh-TW" sz="1600" dirty="0" smtClean="0"/>
          </a:p>
          <a:p>
            <a:pPr marL="0" indent="0">
              <a:buNone/>
            </a:pPr>
            <a:r>
              <a:rPr lang="en-US" altLang="zh-TW" sz="1600" dirty="0" smtClean="0"/>
              <a:t>24.</a:t>
            </a:r>
            <a:r>
              <a:rPr lang="en-US" altLang="zh-TW" sz="1600" dirty="0"/>
              <a:t> W. Zhang, G. Liu, W. Zhang, N. Shah, P. </a:t>
            </a:r>
            <a:r>
              <a:rPr lang="en-US" altLang="zh-TW" sz="1600" dirty="0" err="1"/>
              <a:t>Lopreiato</a:t>
            </a:r>
            <a:r>
              <a:rPr lang="en-US" altLang="zh-TW" sz="1600" dirty="0"/>
              <a:t>, G. </a:t>
            </a:r>
            <a:r>
              <a:rPr lang="en-US" altLang="zh-TW" sz="1600" dirty="0" err="1"/>
              <a:t>Todeschi</a:t>
            </a:r>
            <a:r>
              <a:rPr lang="en-US" altLang="zh-TW" sz="1600" dirty="0"/>
              <a:t>,</a:t>
            </a:r>
            <a:br>
              <a:rPr lang="en-US" altLang="zh-TW" sz="1600" dirty="0"/>
            </a:br>
            <a:r>
              <a:rPr lang="en-US" altLang="zh-TW" sz="1600" dirty="0"/>
              <a:t>K.K. </a:t>
            </a:r>
            <a:r>
              <a:rPr lang="en-US" altLang="zh-TW" sz="1600" dirty="0" err="1"/>
              <a:t>Ramakrishnan</a:t>
            </a:r>
            <a:r>
              <a:rPr lang="en-US" altLang="zh-TW" sz="1600" dirty="0"/>
              <a:t>, and T. Wood. 2016. </a:t>
            </a:r>
            <a:r>
              <a:rPr lang="en-US" altLang="zh-TW" sz="1600" dirty="0" err="1"/>
              <a:t>OpenNetVM</a:t>
            </a:r>
            <a:r>
              <a:rPr lang="en-US" altLang="zh-TW" sz="1600" dirty="0"/>
              <a:t>: A Platform</a:t>
            </a:r>
            <a:br>
              <a:rPr lang="en-US" altLang="zh-TW" sz="1600" dirty="0"/>
            </a:br>
            <a:r>
              <a:rPr lang="en-US" altLang="zh-TW" sz="1600" dirty="0"/>
              <a:t>for High Performance Network Service Chains. In Proceedings of the</a:t>
            </a:r>
            <a:br>
              <a:rPr lang="en-US" altLang="zh-TW" sz="1600" dirty="0"/>
            </a:br>
            <a:r>
              <a:rPr lang="en-US" altLang="zh-TW" sz="1600" dirty="0"/>
              <a:t>2016 workshop on Hot topics in </a:t>
            </a:r>
            <a:r>
              <a:rPr lang="en-US" altLang="zh-TW" sz="1600" dirty="0" err="1"/>
              <a:t>Middleboxes</a:t>
            </a:r>
            <a:r>
              <a:rPr lang="en-US" altLang="zh-TW" sz="1600" dirty="0"/>
              <a:t> and Network Function</a:t>
            </a:r>
            <a:br>
              <a:rPr lang="en-US" altLang="zh-TW" sz="1600" dirty="0"/>
            </a:br>
            <a:r>
              <a:rPr lang="en-US" altLang="zh-TW" sz="1600" dirty="0"/>
              <a:t>Virtualization (</a:t>
            </a:r>
            <a:r>
              <a:rPr lang="en-US" altLang="zh-TW" sz="1600" dirty="0" err="1"/>
              <a:t>HotMIddlebox</a:t>
            </a:r>
            <a:r>
              <a:rPr lang="en-US" altLang="zh-TW" sz="1600" dirty="0"/>
              <a:t> ’16). ACM, New York, NY, USA, 26-31. </a:t>
            </a:r>
            <a:br>
              <a:rPr lang="en-US" altLang="zh-TW" sz="1600" dirty="0"/>
            </a:br>
            <a:r>
              <a:rPr lang="en-US" altLang="zh-TW" sz="1600" dirty="0"/>
              <a:t/>
            </a:r>
            <a:br>
              <a:rPr lang="en-US" altLang="zh-TW" sz="1600" dirty="0"/>
            </a:br>
            <a:endParaRPr lang="zh-TW" altLang="en-US" sz="16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110</a:t>
            </a:fld>
            <a:endParaRPr lang="en-US" altLang="zh-TW"/>
          </a:p>
        </p:txBody>
      </p:sp>
    </p:spTree>
    <p:extLst>
      <p:ext uri="{BB962C8B-B14F-4D97-AF65-F5344CB8AC3E}">
        <p14:creationId xmlns:p14="http://schemas.microsoft.com/office/powerpoint/2010/main" val="7000458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References</a:t>
            </a:r>
            <a:endParaRPr lang="zh-TW" altLang="en-US" dirty="0"/>
          </a:p>
        </p:txBody>
      </p:sp>
      <p:sp>
        <p:nvSpPr>
          <p:cNvPr id="3" name="內容版面配置區 2"/>
          <p:cNvSpPr>
            <a:spLocks noGrp="1"/>
          </p:cNvSpPr>
          <p:nvPr>
            <p:ph idx="1"/>
          </p:nvPr>
        </p:nvSpPr>
        <p:spPr/>
        <p:txBody>
          <a:bodyPr/>
          <a:lstStyle/>
          <a:p>
            <a:pPr marL="0" indent="0">
              <a:buNone/>
            </a:pPr>
            <a:r>
              <a:rPr lang="en-US" altLang="zh-TW" sz="1600" dirty="0" smtClean="0"/>
              <a:t>25.</a:t>
            </a:r>
            <a:r>
              <a:rPr lang="en-US" altLang="zh-TW" sz="1600" dirty="0"/>
              <a:t> Y. Zhao et. al., ” Performance of Container Networking Technologies”.</a:t>
            </a:r>
            <a:br>
              <a:rPr lang="en-US" altLang="zh-TW" sz="1600" dirty="0"/>
            </a:br>
            <a:r>
              <a:rPr lang="en-US" altLang="zh-TW" sz="1600" dirty="0"/>
              <a:t>In Proceedings of the Workshop on Hot Topics in Container Networking</a:t>
            </a:r>
            <a:br>
              <a:rPr lang="en-US" altLang="zh-TW" sz="1600" dirty="0"/>
            </a:br>
            <a:r>
              <a:rPr lang="en-US" altLang="zh-TW" sz="1600" dirty="0"/>
              <a:t>and Networked </a:t>
            </a:r>
            <a:r>
              <a:rPr lang="en-US" altLang="zh-TW" sz="1600" dirty="0" smtClean="0"/>
              <a:t>Systems (</a:t>
            </a:r>
            <a:r>
              <a:rPr lang="en-US" altLang="zh-TW" sz="1600" dirty="0" err="1" smtClean="0"/>
              <a:t>HotConNet</a:t>
            </a:r>
            <a:r>
              <a:rPr lang="en-US" altLang="zh-TW" sz="1600" dirty="0" smtClean="0"/>
              <a:t> </a:t>
            </a:r>
            <a:r>
              <a:rPr lang="en-US" altLang="zh-TW" sz="1600" dirty="0"/>
              <a:t>’17). ACM, New York, NY, </a:t>
            </a:r>
            <a:r>
              <a:rPr lang="en-US" altLang="zh-TW" sz="1600" dirty="0" smtClean="0"/>
              <a:t>USA,1-6</a:t>
            </a:r>
            <a:r>
              <a:rPr lang="en-US" altLang="zh-TW" sz="1600" dirty="0"/>
              <a:t>. </a:t>
            </a:r>
            <a:endParaRPr lang="en-US" altLang="zh-TW" sz="1600" dirty="0" smtClean="0"/>
          </a:p>
          <a:p>
            <a:pPr marL="0" indent="0">
              <a:buNone/>
            </a:pPr>
            <a:r>
              <a:rPr lang="en-US" altLang="zh-TW" sz="1600" dirty="0" smtClean="0"/>
              <a:t>26.</a:t>
            </a:r>
            <a:r>
              <a:rPr lang="en-US" altLang="zh-TW" sz="1600" dirty="0"/>
              <a:t> J. </a:t>
            </a:r>
            <a:r>
              <a:rPr lang="en-US" altLang="zh-TW" sz="1600" dirty="0" err="1"/>
              <a:t>Prados-Garzon</a:t>
            </a:r>
            <a:r>
              <a:rPr lang="en-US" altLang="zh-TW" sz="1600" dirty="0"/>
              <a:t> et. al., ” Analytical modeling for Virtualized Network</a:t>
            </a:r>
            <a:br>
              <a:rPr lang="en-US" altLang="zh-TW" sz="1600" dirty="0"/>
            </a:br>
            <a:r>
              <a:rPr lang="en-US" altLang="zh-TW" sz="1600" dirty="0"/>
              <a:t>Functions” 2017 IEEE International Conference on Communications</a:t>
            </a:r>
            <a:br>
              <a:rPr lang="en-US" altLang="zh-TW" sz="1600" dirty="0"/>
            </a:br>
            <a:r>
              <a:rPr lang="en-US" altLang="zh-TW" sz="1600" dirty="0"/>
              <a:t>Workshops (ICC Workshops) 2017 </a:t>
            </a:r>
            <a:endParaRPr lang="en-US" altLang="zh-TW" sz="1600" dirty="0" smtClean="0"/>
          </a:p>
          <a:p>
            <a:pPr marL="0" indent="0">
              <a:buNone/>
            </a:pPr>
            <a:r>
              <a:rPr lang="en-US" altLang="zh-TW" sz="1600" dirty="0" smtClean="0"/>
              <a:t>27.</a:t>
            </a:r>
            <a:r>
              <a:rPr lang="en-US" altLang="zh-TW" sz="1600" dirty="0"/>
              <a:t> J. </a:t>
            </a:r>
            <a:r>
              <a:rPr lang="en-US" altLang="zh-TW" sz="1600" dirty="0" err="1"/>
              <a:t>Prados-Garzon</a:t>
            </a:r>
            <a:r>
              <a:rPr lang="en-US" altLang="zh-TW" sz="1600" dirty="0"/>
              <a:t> and A. </a:t>
            </a:r>
            <a:r>
              <a:rPr lang="en-US" altLang="zh-TW" sz="1600" dirty="0" err="1"/>
              <a:t>Laghrissi</a:t>
            </a:r>
            <a:r>
              <a:rPr lang="en-US" altLang="zh-TW" sz="1600" dirty="0"/>
              <a:t> and M. </a:t>
            </a:r>
            <a:r>
              <a:rPr lang="en-US" altLang="zh-TW" sz="1600" dirty="0" err="1"/>
              <a:t>Bagaa</a:t>
            </a:r>
            <a:r>
              <a:rPr lang="en-US" altLang="zh-TW" sz="1600" dirty="0"/>
              <a:t> and T. </a:t>
            </a:r>
            <a:r>
              <a:rPr lang="en-US" altLang="zh-TW" sz="1600" dirty="0" err="1"/>
              <a:t>Taleb</a:t>
            </a:r>
            <a:r>
              <a:rPr lang="en-US" altLang="zh-TW" sz="1600" dirty="0"/>
              <a:t>. ” A Queuing based dynamic Auto Scaling Algorithm for the LTE EPC Control</a:t>
            </a:r>
            <a:br>
              <a:rPr lang="en-US" altLang="zh-TW" sz="1600" dirty="0"/>
            </a:br>
            <a:r>
              <a:rPr lang="en-US" altLang="zh-TW" sz="1600" dirty="0"/>
              <a:t>Plane” 2018 IEEE Global Communications Conference (GLOBECOM</a:t>
            </a:r>
            <a:br>
              <a:rPr lang="en-US" altLang="zh-TW" sz="1600" dirty="0"/>
            </a:br>
            <a:r>
              <a:rPr lang="en-US" altLang="zh-TW" sz="1600" dirty="0"/>
              <a:t>2018), Abu Dhabi, UAE. 2018. </a:t>
            </a:r>
            <a:endParaRPr lang="en-US" altLang="zh-TW" sz="1600" dirty="0" smtClean="0"/>
          </a:p>
          <a:p>
            <a:pPr marL="0" indent="0">
              <a:buNone/>
            </a:pPr>
            <a:r>
              <a:rPr lang="en-US" altLang="zh-TW" sz="1600" dirty="0" smtClean="0"/>
              <a:t>28.</a:t>
            </a:r>
            <a:r>
              <a:rPr lang="en-US" altLang="zh-TW" sz="1600" dirty="0"/>
              <a:t> C. </a:t>
            </a:r>
            <a:r>
              <a:rPr lang="en-US" altLang="zh-TW" sz="1600" dirty="0" err="1"/>
              <a:t>Bandi</a:t>
            </a:r>
            <a:r>
              <a:rPr lang="en-US" altLang="zh-TW" sz="1600" dirty="0"/>
              <a:t>, D. Bertsimas and N. Youssef, (2015). ”Robust queueing</a:t>
            </a:r>
            <a:br>
              <a:rPr lang="en-US" altLang="zh-TW" sz="1600" dirty="0"/>
            </a:br>
            <a:r>
              <a:rPr lang="en-US" altLang="zh-TW" sz="1600" dirty="0"/>
              <a:t>theory”. Operations Research, 63(3), 676-700, INFORMS. </a:t>
            </a:r>
            <a:br>
              <a:rPr lang="en-US" altLang="zh-TW" sz="1600" dirty="0"/>
            </a:br>
            <a:r>
              <a:rPr lang="en-US" altLang="zh-TW" sz="1600" dirty="0"/>
              <a:t/>
            </a:r>
            <a:br>
              <a:rPr lang="en-US" altLang="zh-TW" sz="1600" dirty="0"/>
            </a:br>
            <a:r>
              <a:rPr lang="en-US" altLang="zh-TW" sz="1600" dirty="0"/>
              <a:t/>
            </a:r>
            <a:br>
              <a:rPr lang="en-US" altLang="zh-TW" sz="1600" dirty="0"/>
            </a:br>
            <a:r>
              <a:rPr lang="en-US" altLang="zh-TW" sz="1600" dirty="0"/>
              <a:t/>
            </a:r>
            <a:br>
              <a:rPr lang="en-US" altLang="zh-TW" sz="1600" dirty="0"/>
            </a:br>
            <a:endParaRPr lang="zh-TW" altLang="en-US" sz="16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111</a:t>
            </a:fld>
            <a:endParaRPr lang="en-US" altLang="zh-TW"/>
          </a:p>
        </p:txBody>
      </p:sp>
    </p:spTree>
    <p:extLst>
      <p:ext uri="{BB962C8B-B14F-4D97-AF65-F5344CB8AC3E}">
        <p14:creationId xmlns:p14="http://schemas.microsoft.com/office/powerpoint/2010/main" val="3558023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microservice</a:t>
            </a:r>
            <a:r>
              <a:rPr lang="zh-TW" altLang="en-US" dirty="0"/>
              <a:t> </a:t>
            </a:r>
            <a:r>
              <a:rPr lang="en-US" altLang="zh-TW" dirty="0" smtClean="0"/>
              <a:t>approach advantages</a:t>
            </a:r>
            <a:endParaRPr lang="zh-TW" altLang="en-US" dirty="0"/>
          </a:p>
        </p:txBody>
      </p:sp>
      <p:sp>
        <p:nvSpPr>
          <p:cNvPr id="3" name="內容版面配置區 2"/>
          <p:cNvSpPr>
            <a:spLocks noGrp="1"/>
          </p:cNvSpPr>
          <p:nvPr>
            <p:ph idx="1"/>
          </p:nvPr>
        </p:nvSpPr>
        <p:spPr/>
        <p:txBody>
          <a:bodyPr/>
          <a:lstStyle/>
          <a:p>
            <a:r>
              <a:rPr lang="en-US" altLang="zh-TW" sz="2400" dirty="0"/>
              <a:t>Many cloud computing companies, such as Netflix </a:t>
            </a:r>
            <a:r>
              <a:rPr lang="en-US" altLang="zh-TW" sz="2400" dirty="0" smtClean="0"/>
              <a:t>and</a:t>
            </a:r>
            <a:r>
              <a:rPr lang="zh-TW" altLang="en-US" sz="2400" dirty="0" smtClean="0"/>
              <a:t> </a:t>
            </a:r>
            <a:r>
              <a:rPr lang="en-US" altLang="zh-TW" sz="2400" dirty="0" smtClean="0"/>
              <a:t>Amazon</a:t>
            </a:r>
            <a:r>
              <a:rPr lang="en-US" altLang="zh-TW" sz="2400" dirty="0"/>
              <a:t>, have been deploying their applications using </a:t>
            </a:r>
            <a:r>
              <a:rPr lang="en-US" altLang="zh-TW" sz="2400" dirty="0" smtClean="0"/>
              <a:t>the</a:t>
            </a:r>
            <a:r>
              <a:rPr lang="zh-TW" altLang="en-US" sz="2400" dirty="0" smtClean="0"/>
              <a:t> </a:t>
            </a:r>
            <a:r>
              <a:rPr lang="en-US" altLang="zh-TW" sz="2400" dirty="0" err="1" smtClean="0"/>
              <a:t>microservice</a:t>
            </a:r>
            <a:r>
              <a:rPr lang="en-US" altLang="zh-TW" sz="2400" dirty="0" smtClean="0"/>
              <a:t> </a:t>
            </a:r>
            <a:r>
              <a:rPr lang="en-US" altLang="zh-TW" sz="2400" dirty="0"/>
              <a:t>approach. For these companies, the </a:t>
            </a:r>
            <a:r>
              <a:rPr lang="en-US" altLang="zh-TW" sz="2400" dirty="0" err="1" smtClean="0"/>
              <a:t>microservice</a:t>
            </a:r>
            <a:r>
              <a:rPr lang="zh-TW" altLang="en-US" sz="2400" dirty="0"/>
              <a:t> </a:t>
            </a:r>
            <a:r>
              <a:rPr lang="en-US" altLang="zh-TW" sz="2400" dirty="0" smtClean="0"/>
              <a:t>approach </a:t>
            </a:r>
            <a:r>
              <a:rPr lang="en-US" altLang="zh-TW" sz="2400" dirty="0"/>
              <a:t>offers following main advantages [2]: </a:t>
            </a:r>
            <a:endParaRPr lang="en-US" altLang="zh-TW" sz="2400" dirty="0" smtClean="0"/>
          </a:p>
          <a:p>
            <a:pPr marL="457200" indent="-457200">
              <a:buFont typeface="+mj-lt"/>
              <a:buAutoNum type="arabicPeriod"/>
            </a:pPr>
            <a:r>
              <a:rPr lang="en-US" altLang="zh-TW" sz="2400" dirty="0">
                <a:solidFill>
                  <a:srgbClr val="FF0000"/>
                </a:solidFill>
              </a:rPr>
              <a:t>Scalability</a:t>
            </a:r>
            <a:r>
              <a:rPr lang="en-US" altLang="zh-TW" sz="2400" dirty="0"/>
              <a:t> :The various components of an application have diverse performance footprints. Thus, some components might be more resource intense than others. In comparison to the monolithic approach, the </a:t>
            </a:r>
            <a:r>
              <a:rPr lang="en-US" altLang="zh-TW" sz="2400" dirty="0" err="1"/>
              <a:t>microservice</a:t>
            </a:r>
            <a:r>
              <a:rPr lang="en-US" altLang="zh-TW" sz="2400" dirty="0"/>
              <a:t> approach provides an efficient way of scaling up only resource intense components.</a:t>
            </a:r>
            <a:br>
              <a:rPr lang="en-US" altLang="zh-TW" sz="2400" dirty="0"/>
            </a:br>
            <a:r>
              <a:rPr lang="en-US" altLang="zh-TW" sz="2400" dirty="0"/>
              <a:t/>
            </a:r>
            <a:br>
              <a:rPr lang="en-US" altLang="zh-TW" sz="2400" dirty="0"/>
            </a:br>
            <a:endParaRPr lang="zh-TW" altLang="en-US" sz="2400" u="sng" dirty="0">
              <a:solidFill>
                <a:srgbClr val="FF0000"/>
              </a:solidFill>
            </a:endParaRPr>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12</a:t>
            </a:fld>
            <a:endParaRPr lang="en-US" altLang="zh-TW" dirty="0"/>
          </a:p>
        </p:txBody>
      </p:sp>
    </p:spTree>
    <p:extLst>
      <p:ext uri="{BB962C8B-B14F-4D97-AF65-F5344CB8AC3E}">
        <p14:creationId xmlns:p14="http://schemas.microsoft.com/office/powerpoint/2010/main" val="3002896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microservice</a:t>
            </a:r>
            <a:r>
              <a:rPr lang="zh-TW" altLang="en-US" dirty="0"/>
              <a:t> </a:t>
            </a:r>
            <a:r>
              <a:rPr lang="en-US" altLang="zh-TW" dirty="0"/>
              <a:t>approach advantages</a:t>
            </a:r>
            <a:endParaRPr lang="zh-TW" altLang="en-US" dirty="0"/>
          </a:p>
        </p:txBody>
      </p:sp>
      <p:sp>
        <p:nvSpPr>
          <p:cNvPr id="3" name="內容版面配置區 2"/>
          <p:cNvSpPr>
            <a:spLocks noGrp="1"/>
          </p:cNvSpPr>
          <p:nvPr>
            <p:ph idx="1"/>
          </p:nvPr>
        </p:nvSpPr>
        <p:spPr/>
        <p:txBody>
          <a:bodyPr/>
          <a:lstStyle/>
          <a:p>
            <a:pPr marL="0" indent="0">
              <a:buNone/>
            </a:pPr>
            <a:r>
              <a:rPr lang="en-US" altLang="zh-TW" dirty="0" smtClean="0"/>
              <a:t>2</a:t>
            </a:r>
            <a:r>
              <a:rPr lang="en-US" altLang="zh-TW" dirty="0" smtClean="0">
                <a:solidFill>
                  <a:schemeClr val="tx1"/>
                </a:solidFill>
              </a:rPr>
              <a:t>.</a:t>
            </a:r>
            <a:r>
              <a:rPr lang="en-US" altLang="zh-TW" dirty="0">
                <a:solidFill>
                  <a:schemeClr val="tx1"/>
                </a:solidFill>
              </a:rPr>
              <a:t> </a:t>
            </a:r>
            <a:r>
              <a:rPr lang="en-US" altLang="zh-TW" dirty="0">
                <a:solidFill>
                  <a:srgbClr val="FF0000"/>
                </a:solidFill>
              </a:rPr>
              <a:t>Up-gradation</a:t>
            </a:r>
            <a:r>
              <a:rPr lang="en-US" altLang="zh-TW" dirty="0"/>
              <a:t>: Since small applications can be </a:t>
            </a:r>
            <a:r>
              <a:rPr lang="en-US" altLang="zh-TW" dirty="0" smtClean="0"/>
              <a:t>upgraded independently </a:t>
            </a:r>
            <a:r>
              <a:rPr lang="en-US" altLang="zh-TW" dirty="0"/>
              <a:t>in short time, upgrading </a:t>
            </a:r>
            <a:r>
              <a:rPr lang="en-US" altLang="zh-TW" dirty="0" err="1"/>
              <a:t>microservices</a:t>
            </a:r>
            <a:r>
              <a:rPr lang="en-US" altLang="zh-TW" dirty="0"/>
              <a:t> </a:t>
            </a:r>
            <a:r>
              <a:rPr lang="en-US" altLang="zh-TW" dirty="0" smtClean="0"/>
              <a:t>is a </a:t>
            </a:r>
            <a:r>
              <a:rPr lang="en-US" altLang="zh-TW" dirty="0"/>
              <a:t>lot easier and less disruptive (e.g., in terms of downtime) than upgrading an entire monolithic application</a:t>
            </a:r>
            <a:r>
              <a:rPr lang="en-US" altLang="zh-TW" dirty="0" smtClean="0"/>
              <a:t>.</a:t>
            </a:r>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13</a:t>
            </a:fld>
            <a:endParaRPr lang="en-US" altLang="zh-TW"/>
          </a:p>
        </p:txBody>
      </p:sp>
    </p:spTree>
    <p:extLst>
      <p:ext uri="{BB962C8B-B14F-4D97-AF65-F5344CB8AC3E}">
        <p14:creationId xmlns:p14="http://schemas.microsoft.com/office/powerpoint/2010/main" val="3926618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microservice</a:t>
            </a:r>
            <a:r>
              <a:rPr lang="zh-TW" altLang="en-US" dirty="0"/>
              <a:t> </a:t>
            </a:r>
            <a:r>
              <a:rPr lang="en-US" altLang="zh-TW" dirty="0"/>
              <a:t>approach advantages</a:t>
            </a:r>
            <a:endParaRPr lang="zh-TW" altLang="en-US" dirty="0"/>
          </a:p>
        </p:txBody>
      </p:sp>
      <p:sp>
        <p:nvSpPr>
          <p:cNvPr id="3" name="內容版面配置區 2"/>
          <p:cNvSpPr>
            <a:spLocks noGrp="1"/>
          </p:cNvSpPr>
          <p:nvPr>
            <p:ph idx="1"/>
          </p:nvPr>
        </p:nvSpPr>
        <p:spPr/>
        <p:txBody>
          <a:bodyPr/>
          <a:lstStyle/>
          <a:p>
            <a:pPr marL="0" indent="0">
              <a:buNone/>
            </a:pPr>
            <a:r>
              <a:rPr lang="en-US" altLang="zh-TW" sz="2800" dirty="0"/>
              <a:t>3. </a:t>
            </a:r>
            <a:r>
              <a:rPr lang="en-US" altLang="zh-TW" sz="2800" dirty="0">
                <a:solidFill>
                  <a:srgbClr val="FF0000"/>
                </a:solidFill>
              </a:rPr>
              <a:t>Simplified development </a:t>
            </a:r>
            <a:r>
              <a:rPr lang="en-US" altLang="zh-TW" sz="2800" dirty="0"/>
              <a:t>:</a:t>
            </a:r>
          </a:p>
          <a:p>
            <a:pPr marL="0" indent="0">
              <a:buNone/>
            </a:pPr>
            <a:r>
              <a:rPr lang="en-US" altLang="zh-TW" sz="2800" dirty="0"/>
              <a:t>The </a:t>
            </a:r>
            <a:r>
              <a:rPr lang="en-US" altLang="zh-TW" sz="2800" dirty="0" err="1"/>
              <a:t>microservice</a:t>
            </a:r>
            <a:r>
              <a:rPr lang="en-US" altLang="zh-TW" sz="2800" dirty="0"/>
              <a:t> approach fosters software re-usability in building different applications. It is easier to re-use smaller code fragments (i.e., </a:t>
            </a:r>
            <a:r>
              <a:rPr lang="en-US" altLang="zh-TW" sz="2800" dirty="0" err="1"/>
              <a:t>microservices</a:t>
            </a:r>
            <a:r>
              <a:rPr lang="en-US" altLang="zh-TW" sz="2800" dirty="0"/>
              <a:t>) than a large code base (e.g., monoliths).</a:t>
            </a:r>
          </a:p>
          <a:p>
            <a:pPr marL="0" indent="0">
              <a:buNone/>
            </a:pPr>
            <a:r>
              <a:rPr lang="en-US" altLang="zh-TW" sz="2800" dirty="0"/>
              <a:t>They can even be written in different </a:t>
            </a:r>
            <a:r>
              <a:rPr lang="en-US" altLang="zh-TW" sz="2800" dirty="0" smtClean="0"/>
              <a:t>programming languages</a:t>
            </a:r>
            <a:r>
              <a:rPr lang="en-US" altLang="zh-TW" sz="2800" dirty="0"/>
              <a:t>. Evidently this simplifies the software development process, especially for the big code-development teams.</a:t>
            </a: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14</a:t>
            </a:fld>
            <a:endParaRPr lang="en-US" altLang="zh-TW"/>
          </a:p>
        </p:txBody>
      </p:sp>
    </p:spTree>
    <p:extLst>
      <p:ext uri="{BB962C8B-B14F-4D97-AF65-F5344CB8AC3E}">
        <p14:creationId xmlns:p14="http://schemas.microsoft.com/office/powerpoint/2010/main" val="2377043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microservice</a:t>
            </a:r>
            <a:r>
              <a:rPr lang="zh-TW" altLang="en-US" dirty="0"/>
              <a:t> </a:t>
            </a:r>
            <a:r>
              <a:rPr lang="en-US" altLang="zh-TW" dirty="0"/>
              <a:t>approach advantages</a:t>
            </a:r>
            <a:endParaRPr lang="zh-TW" altLang="en-US" dirty="0"/>
          </a:p>
        </p:txBody>
      </p:sp>
      <p:sp>
        <p:nvSpPr>
          <p:cNvPr id="3" name="內容版面配置區 2"/>
          <p:cNvSpPr>
            <a:spLocks noGrp="1"/>
          </p:cNvSpPr>
          <p:nvPr>
            <p:ph idx="1"/>
          </p:nvPr>
        </p:nvSpPr>
        <p:spPr/>
        <p:txBody>
          <a:bodyPr/>
          <a:lstStyle/>
          <a:p>
            <a:pPr marL="0" indent="0">
              <a:buNone/>
            </a:pPr>
            <a:r>
              <a:rPr lang="en-US" altLang="zh-TW" dirty="0" smtClean="0"/>
              <a:t>4. </a:t>
            </a:r>
            <a:r>
              <a:rPr lang="en-US" altLang="zh-TW" dirty="0">
                <a:solidFill>
                  <a:srgbClr val="FF0000"/>
                </a:solidFill>
              </a:rPr>
              <a:t>Simplified testing</a:t>
            </a:r>
            <a:r>
              <a:rPr lang="en-US" altLang="zh-TW" dirty="0"/>
              <a:t>: Since the feature set of a </a:t>
            </a:r>
            <a:r>
              <a:rPr lang="en-US" altLang="zh-TW" dirty="0" err="1" smtClean="0"/>
              <a:t>microservice</a:t>
            </a:r>
            <a:r>
              <a:rPr lang="en-US" altLang="zh-TW" dirty="0"/>
              <a:t> </a:t>
            </a:r>
            <a:r>
              <a:rPr lang="en-US" altLang="zh-TW" dirty="0" smtClean="0"/>
              <a:t>is </a:t>
            </a:r>
            <a:r>
              <a:rPr lang="en-US" altLang="zh-TW" dirty="0"/>
              <a:t>much less compared to a monolithic application, </a:t>
            </a:r>
            <a:r>
              <a:rPr lang="en-US" altLang="zh-TW" dirty="0" smtClean="0"/>
              <a:t>it is </a:t>
            </a:r>
            <a:r>
              <a:rPr lang="en-US" altLang="zh-TW" dirty="0"/>
              <a:t>easier to test and debug service components. </a:t>
            </a:r>
            <a:r>
              <a:rPr lang="en-US" altLang="zh-TW" dirty="0" smtClean="0"/>
              <a:t>Testing the </a:t>
            </a:r>
            <a:r>
              <a:rPr lang="en-US" altLang="zh-TW" dirty="0"/>
              <a:t>overall service, however, might be more </a:t>
            </a:r>
            <a:r>
              <a:rPr lang="en-US" altLang="zh-TW" dirty="0" smtClean="0"/>
              <a:t>complex though</a:t>
            </a:r>
            <a:r>
              <a:rPr lang="en-US" altLang="zh-TW" dirty="0"/>
              <a:t>. </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15</a:t>
            </a:fld>
            <a:endParaRPr lang="en-US" altLang="zh-TW"/>
          </a:p>
        </p:txBody>
      </p:sp>
    </p:spTree>
    <p:extLst>
      <p:ext uri="{BB962C8B-B14F-4D97-AF65-F5344CB8AC3E}">
        <p14:creationId xmlns:p14="http://schemas.microsoft.com/office/powerpoint/2010/main" val="3075515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microservice</a:t>
            </a:r>
            <a:r>
              <a:rPr lang="zh-TW" altLang="en-US" dirty="0"/>
              <a:t> </a:t>
            </a:r>
            <a:r>
              <a:rPr lang="en-US" altLang="zh-TW" dirty="0"/>
              <a:t>approach advantages</a:t>
            </a:r>
            <a:endParaRPr lang="zh-TW" altLang="en-US" dirty="0"/>
          </a:p>
        </p:txBody>
      </p:sp>
      <p:sp>
        <p:nvSpPr>
          <p:cNvPr id="3" name="內容版面配置區 2"/>
          <p:cNvSpPr>
            <a:spLocks noGrp="1"/>
          </p:cNvSpPr>
          <p:nvPr>
            <p:ph idx="1"/>
          </p:nvPr>
        </p:nvSpPr>
        <p:spPr/>
        <p:txBody>
          <a:bodyPr/>
          <a:lstStyle/>
          <a:p>
            <a:pPr marL="0" indent="0">
              <a:buNone/>
            </a:pPr>
            <a:r>
              <a:rPr lang="en-US" altLang="zh-TW" dirty="0" smtClean="0"/>
              <a:t>5.</a:t>
            </a:r>
            <a:r>
              <a:rPr lang="en-US" altLang="zh-TW" dirty="0" smtClean="0">
                <a:solidFill>
                  <a:srgbClr val="FF0000"/>
                </a:solidFill>
              </a:rPr>
              <a:t>Fault </a:t>
            </a:r>
            <a:r>
              <a:rPr lang="en-US" altLang="zh-TW" dirty="0">
                <a:solidFill>
                  <a:srgbClr val="FF0000"/>
                </a:solidFill>
              </a:rPr>
              <a:t>tolerance</a:t>
            </a:r>
            <a:r>
              <a:rPr lang="en-US" altLang="zh-TW" dirty="0"/>
              <a:t>: When a critical failure (e.g., a segmentation fault) happens in a monolithic application, the whole application goes down. </a:t>
            </a:r>
          </a:p>
          <a:p>
            <a:pPr marL="0" indent="0">
              <a:buNone/>
            </a:pPr>
            <a:r>
              <a:rPr lang="en-US" altLang="zh-TW" dirty="0"/>
              <a:t>In case of </a:t>
            </a:r>
            <a:r>
              <a:rPr lang="en-US" altLang="zh-TW" dirty="0" err="1"/>
              <a:t>microservices</a:t>
            </a:r>
            <a:r>
              <a:rPr lang="en-US" altLang="zh-TW" dirty="0"/>
              <a:t>, however, only a small subset may be affected if a failure happens to a single or a subset of </a:t>
            </a:r>
            <a:r>
              <a:rPr lang="en-US" altLang="zh-TW" dirty="0" err="1"/>
              <a:t>microservices</a:t>
            </a:r>
            <a:r>
              <a:rPr lang="en-US" altLang="zh-TW" dirty="0"/>
              <a:t>.</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16</a:t>
            </a:fld>
            <a:endParaRPr lang="en-US" altLang="zh-TW"/>
          </a:p>
        </p:txBody>
      </p:sp>
    </p:spTree>
    <p:extLst>
      <p:ext uri="{BB962C8B-B14F-4D97-AF65-F5344CB8AC3E}">
        <p14:creationId xmlns:p14="http://schemas.microsoft.com/office/powerpoint/2010/main" val="2216006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microservice</a:t>
            </a:r>
            <a:r>
              <a:rPr lang="zh-TW" altLang="en-US" dirty="0"/>
              <a:t> </a:t>
            </a:r>
            <a:r>
              <a:rPr lang="en-US" altLang="zh-TW" dirty="0"/>
              <a:t>approach </a:t>
            </a:r>
            <a:r>
              <a:rPr lang="en-US" altLang="zh-TW" dirty="0" smtClean="0"/>
              <a:t>overheads</a:t>
            </a:r>
            <a:endParaRPr lang="zh-TW" altLang="en-US" dirty="0"/>
          </a:p>
        </p:txBody>
      </p:sp>
      <p:sp>
        <p:nvSpPr>
          <p:cNvPr id="3" name="內容版面配置區 2"/>
          <p:cNvSpPr>
            <a:spLocks noGrp="1"/>
          </p:cNvSpPr>
          <p:nvPr>
            <p:ph idx="1"/>
          </p:nvPr>
        </p:nvSpPr>
        <p:spPr/>
        <p:txBody>
          <a:bodyPr/>
          <a:lstStyle/>
          <a:p>
            <a:r>
              <a:rPr lang="en-US" altLang="zh-TW" sz="2800" dirty="0"/>
              <a:t>In addition to aforementioned advantages, a </a:t>
            </a:r>
            <a:r>
              <a:rPr lang="en-US" altLang="zh-TW" sz="2800" dirty="0" err="1"/>
              <a:t>microservice</a:t>
            </a:r>
            <a:r>
              <a:rPr lang="en-US" altLang="zh-TW" sz="2800" dirty="0"/>
              <a:t> approach might introduce the following overheads compared to the monolithic approach</a:t>
            </a:r>
            <a:r>
              <a:rPr lang="en-US" altLang="zh-TW" sz="2800" dirty="0" smtClean="0"/>
              <a:t>:</a:t>
            </a:r>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17</a:t>
            </a:fld>
            <a:endParaRPr lang="en-US" altLang="zh-TW"/>
          </a:p>
        </p:txBody>
      </p:sp>
    </p:spTree>
    <p:extLst>
      <p:ext uri="{BB962C8B-B14F-4D97-AF65-F5344CB8AC3E}">
        <p14:creationId xmlns:p14="http://schemas.microsoft.com/office/powerpoint/2010/main" val="3612844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microservice</a:t>
            </a:r>
            <a:r>
              <a:rPr lang="zh-TW" altLang="en-US" dirty="0"/>
              <a:t> </a:t>
            </a:r>
            <a:r>
              <a:rPr lang="en-US" altLang="zh-TW" dirty="0"/>
              <a:t>approach overheads</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a:pPr>
            <a:r>
              <a:rPr lang="en-US" altLang="zh-TW" sz="2800" dirty="0">
                <a:solidFill>
                  <a:srgbClr val="FF0000"/>
                </a:solidFill>
              </a:rPr>
              <a:t>Decomposition overhead</a:t>
            </a:r>
            <a:r>
              <a:rPr lang="en-US" altLang="zh-TW" sz="2800" dirty="0"/>
              <a:t>: The </a:t>
            </a:r>
            <a:r>
              <a:rPr lang="en-US" altLang="zh-TW" sz="2800" dirty="0" err="1"/>
              <a:t>microservice</a:t>
            </a:r>
            <a:r>
              <a:rPr lang="en-US" altLang="zh-TW" sz="2800" dirty="0"/>
              <a:t> approach requires an application to be decomposed. Today, this is usually considered more complex and introduces additional efforts as compared to the monolithic approach.</a:t>
            </a:r>
          </a:p>
          <a:p>
            <a:pPr marL="0" indent="0">
              <a:buNone/>
            </a:pPr>
            <a:r>
              <a:rPr lang="en-US" altLang="zh-TW" sz="2800" dirty="0" smtClean="0"/>
              <a:t>In </a:t>
            </a:r>
            <a:r>
              <a:rPr lang="en-US" altLang="zh-TW" sz="2800" dirty="0"/>
              <a:t>the monolithic approach, these additional overheads</a:t>
            </a:r>
            <a:r>
              <a:rPr lang="zh-TW" altLang="en-US" sz="2800" dirty="0"/>
              <a:t> </a:t>
            </a:r>
            <a:r>
              <a:rPr lang="en-US" altLang="zh-TW" sz="2800" dirty="0"/>
              <a:t>are not there, as an application is not required to </a:t>
            </a:r>
            <a:r>
              <a:rPr lang="en-US" altLang="zh-TW" sz="2800" dirty="0" smtClean="0"/>
              <a:t>be</a:t>
            </a:r>
            <a:r>
              <a:rPr lang="zh-TW" altLang="en-US" sz="2800" dirty="0" smtClean="0"/>
              <a:t> </a:t>
            </a:r>
            <a:r>
              <a:rPr lang="en-US" altLang="zh-TW" sz="2800" dirty="0" smtClean="0"/>
              <a:t>decomposed</a:t>
            </a:r>
            <a:endParaRPr lang="zh-TW" altLang="en-US" sz="2800" dirty="0"/>
          </a:p>
          <a:p>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18</a:t>
            </a:fld>
            <a:endParaRPr lang="en-US" altLang="zh-TW"/>
          </a:p>
        </p:txBody>
      </p:sp>
    </p:spTree>
    <p:extLst>
      <p:ext uri="{BB962C8B-B14F-4D97-AF65-F5344CB8AC3E}">
        <p14:creationId xmlns:p14="http://schemas.microsoft.com/office/powerpoint/2010/main" val="1859453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microservice</a:t>
            </a:r>
            <a:r>
              <a:rPr lang="zh-TW" altLang="en-US" dirty="0"/>
              <a:t> </a:t>
            </a:r>
            <a:r>
              <a:rPr lang="en-US" altLang="zh-TW" dirty="0"/>
              <a:t>approach overheads</a:t>
            </a:r>
            <a:endParaRPr lang="zh-TW" altLang="en-US" dirty="0"/>
          </a:p>
        </p:txBody>
      </p:sp>
      <p:sp>
        <p:nvSpPr>
          <p:cNvPr id="3" name="內容版面配置區 2"/>
          <p:cNvSpPr>
            <a:spLocks noGrp="1"/>
          </p:cNvSpPr>
          <p:nvPr>
            <p:ph idx="1"/>
          </p:nvPr>
        </p:nvSpPr>
        <p:spPr/>
        <p:txBody>
          <a:bodyPr/>
          <a:lstStyle/>
          <a:p>
            <a:pPr marL="0" indent="0">
              <a:buNone/>
            </a:pPr>
            <a:r>
              <a:rPr lang="en-US" altLang="zh-TW" sz="2400" dirty="0"/>
              <a:t>2. </a:t>
            </a:r>
            <a:r>
              <a:rPr lang="en-US" altLang="zh-TW" sz="2400" dirty="0">
                <a:solidFill>
                  <a:srgbClr val="FF0000"/>
                </a:solidFill>
              </a:rPr>
              <a:t>Orchestration overhead</a:t>
            </a:r>
            <a:r>
              <a:rPr lang="en-US" altLang="zh-TW" sz="2400" dirty="0"/>
              <a:t>: Orchestrating (i.e., </a:t>
            </a:r>
            <a:r>
              <a:rPr lang="en-US" altLang="zh-TW" sz="2400" dirty="0" smtClean="0"/>
              <a:t>coordinating</a:t>
            </a:r>
            <a:r>
              <a:rPr lang="en-US" altLang="zh-TW" sz="2400" dirty="0"/>
              <a:t>, deploying, configuring, and managing) a set </a:t>
            </a:r>
            <a:r>
              <a:rPr lang="en-US" altLang="zh-TW" sz="2400" dirty="0" smtClean="0"/>
              <a:t>of</a:t>
            </a:r>
            <a:r>
              <a:rPr lang="zh-TW" altLang="en-US" sz="2400" dirty="0" smtClean="0"/>
              <a:t> </a:t>
            </a:r>
            <a:r>
              <a:rPr lang="en-US" altLang="zh-TW" sz="2400" dirty="0" err="1" smtClean="0"/>
              <a:t>microservices</a:t>
            </a:r>
            <a:r>
              <a:rPr lang="en-US" altLang="zh-TW" sz="2400" dirty="0" smtClean="0"/>
              <a:t> </a:t>
            </a:r>
            <a:r>
              <a:rPr lang="en-US" altLang="zh-TW" sz="2400" dirty="0"/>
              <a:t>that constitute the overall service, </a:t>
            </a:r>
            <a:r>
              <a:rPr lang="en-US" altLang="zh-TW" sz="2400" dirty="0" smtClean="0"/>
              <a:t>may</a:t>
            </a:r>
            <a:r>
              <a:rPr lang="zh-TW" altLang="en-US" sz="2400" dirty="0" smtClean="0"/>
              <a:t> </a:t>
            </a:r>
            <a:r>
              <a:rPr lang="en-US" altLang="zh-TW" sz="2400" dirty="0" smtClean="0"/>
              <a:t>result </a:t>
            </a:r>
            <a:r>
              <a:rPr lang="en-US" altLang="zh-TW" sz="2400" dirty="0"/>
              <a:t>in a larger overhead compared to orchestrating </a:t>
            </a:r>
            <a:r>
              <a:rPr lang="en-US" altLang="zh-TW" sz="2400" dirty="0" smtClean="0"/>
              <a:t>a</a:t>
            </a:r>
            <a:r>
              <a:rPr lang="zh-TW" altLang="en-US" sz="2400" dirty="0" smtClean="0"/>
              <a:t> </a:t>
            </a:r>
            <a:r>
              <a:rPr lang="en-US" altLang="zh-TW" sz="2400" dirty="0" smtClean="0"/>
              <a:t>single </a:t>
            </a:r>
            <a:r>
              <a:rPr lang="en-US" altLang="zh-TW" sz="2400" dirty="0"/>
              <a:t>monolithic application as the number of </a:t>
            </a:r>
            <a:r>
              <a:rPr lang="en-US" altLang="zh-TW" sz="2400" dirty="0" smtClean="0"/>
              <a:t>managed</a:t>
            </a:r>
            <a:r>
              <a:rPr lang="zh-TW" altLang="en-US" sz="2400" dirty="0" smtClean="0"/>
              <a:t> </a:t>
            </a:r>
            <a:r>
              <a:rPr lang="en-US" altLang="zh-TW" sz="2400" dirty="0" smtClean="0"/>
              <a:t>entities </a:t>
            </a:r>
            <a:r>
              <a:rPr lang="en-US" altLang="zh-TW" sz="2400" dirty="0"/>
              <a:t>is increased.</a:t>
            </a:r>
          </a:p>
          <a:p>
            <a:pPr marL="0" indent="0">
              <a:buNone/>
            </a:pP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19</a:t>
            </a:fld>
            <a:endParaRPr lang="en-US" altLang="zh-TW"/>
          </a:p>
        </p:txBody>
      </p:sp>
    </p:spTree>
    <p:extLst>
      <p:ext uri="{BB962C8B-B14F-4D97-AF65-F5344CB8AC3E}">
        <p14:creationId xmlns:p14="http://schemas.microsoft.com/office/powerpoint/2010/main" val="4109463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Outline</a:t>
            </a:r>
            <a:endParaRPr lang="zh-TW" altLang="en-US" dirty="0"/>
          </a:p>
        </p:txBody>
      </p:sp>
      <p:sp>
        <p:nvSpPr>
          <p:cNvPr id="3" name="內容版面配置區 2"/>
          <p:cNvSpPr>
            <a:spLocks noGrp="1"/>
          </p:cNvSpPr>
          <p:nvPr>
            <p:ph idx="1"/>
          </p:nvPr>
        </p:nvSpPr>
        <p:spPr>
          <a:xfrm>
            <a:off x="457200" y="1600200"/>
            <a:ext cx="8229600" cy="4756150"/>
          </a:xfrm>
        </p:spPr>
        <p:txBody>
          <a:bodyPr/>
          <a:lstStyle/>
          <a:p>
            <a:r>
              <a:rPr lang="en-US" altLang="zh-TW" dirty="0">
                <a:hlinkClick r:id="rId2" action="ppaction://hlinksldjump"/>
              </a:rPr>
              <a:t>Author</a:t>
            </a:r>
            <a:endParaRPr lang="en-US" altLang="zh-TW" dirty="0"/>
          </a:p>
          <a:p>
            <a:r>
              <a:rPr lang="en-US" altLang="zh-TW" dirty="0">
                <a:hlinkClick r:id="rId3" action="ppaction://hlinksldjump"/>
              </a:rPr>
              <a:t>Abstract</a:t>
            </a:r>
            <a:endParaRPr lang="en-US" altLang="zh-TW" dirty="0"/>
          </a:p>
          <a:p>
            <a:r>
              <a:rPr lang="en-US" altLang="zh-TW" dirty="0">
                <a:hlinkClick r:id="rId4" action="ppaction://hlinksldjump"/>
              </a:rPr>
              <a:t>Introduction</a:t>
            </a:r>
            <a:endParaRPr lang="en-US" altLang="zh-TW" dirty="0"/>
          </a:p>
          <a:p>
            <a:r>
              <a:rPr lang="en-US" altLang="zh-TW" dirty="0" smtClean="0">
                <a:hlinkClick r:id="rId5" action="ppaction://hlinksldjump"/>
              </a:rPr>
              <a:t>Performance of Network Functions</a:t>
            </a:r>
            <a:endParaRPr lang="en-US" altLang="zh-TW" dirty="0" smtClean="0"/>
          </a:p>
          <a:p>
            <a:r>
              <a:rPr lang="en-US" altLang="zh-TW" dirty="0" smtClean="0">
                <a:hlinkClick r:id="rId6" action="ppaction://hlinksldjump"/>
              </a:rPr>
              <a:t>Experiment Setup</a:t>
            </a:r>
            <a:endParaRPr lang="en-US" altLang="zh-TW" dirty="0" smtClean="0"/>
          </a:p>
          <a:p>
            <a:r>
              <a:rPr lang="en-US" altLang="zh-TW" dirty="0" smtClean="0">
                <a:hlinkClick r:id="rId7" action="ppaction://hlinksldjump"/>
              </a:rPr>
              <a:t>Results</a:t>
            </a:r>
            <a:endParaRPr lang="en-US" altLang="zh-TW" dirty="0"/>
          </a:p>
          <a:p>
            <a:r>
              <a:rPr lang="en-US" altLang="zh-TW" dirty="0">
                <a:hlinkClick r:id="rId8" action="ppaction://hlinksldjump"/>
              </a:rPr>
              <a:t>Related </a:t>
            </a:r>
            <a:r>
              <a:rPr lang="en-US" altLang="zh-TW" dirty="0" smtClean="0">
                <a:hlinkClick r:id="rId8" action="ppaction://hlinksldjump"/>
              </a:rPr>
              <a:t>Work</a:t>
            </a:r>
            <a:endParaRPr lang="en-US" altLang="zh-TW" dirty="0" smtClean="0"/>
          </a:p>
          <a:p>
            <a:r>
              <a:rPr lang="en-US" altLang="zh-TW" dirty="0" smtClean="0">
                <a:hlinkClick r:id="rId9" action="ppaction://hlinksldjump"/>
              </a:rPr>
              <a:t>Conclusions</a:t>
            </a:r>
            <a:endParaRPr lang="en-US" altLang="zh-TW" dirty="0"/>
          </a:p>
          <a:p>
            <a:r>
              <a:rPr lang="en-US" altLang="zh-TW" dirty="0" smtClean="0">
                <a:hlinkClick r:id="rId10" action="ppaction://hlinksldjump"/>
              </a:rPr>
              <a:t>References</a:t>
            </a:r>
            <a:endParaRPr lang="en-US" altLang="zh-TW"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2</a:t>
            </a:fld>
            <a:endParaRPr lang="en-US" altLang="zh-TW"/>
          </a:p>
        </p:txBody>
      </p:sp>
    </p:spTree>
    <p:extLst>
      <p:ext uri="{BB962C8B-B14F-4D97-AF65-F5344CB8AC3E}">
        <p14:creationId xmlns:p14="http://schemas.microsoft.com/office/powerpoint/2010/main" val="2474285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microservice</a:t>
            </a:r>
            <a:r>
              <a:rPr lang="zh-TW" altLang="en-US" dirty="0"/>
              <a:t> </a:t>
            </a:r>
            <a:r>
              <a:rPr lang="en-US" altLang="zh-TW" dirty="0"/>
              <a:t>approach overheads</a:t>
            </a:r>
            <a:endParaRPr lang="zh-TW" altLang="en-US" dirty="0"/>
          </a:p>
        </p:txBody>
      </p:sp>
      <p:sp>
        <p:nvSpPr>
          <p:cNvPr id="3" name="內容版面配置區 2"/>
          <p:cNvSpPr>
            <a:spLocks noGrp="1"/>
          </p:cNvSpPr>
          <p:nvPr>
            <p:ph idx="1"/>
          </p:nvPr>
        </p:nvSpPr>
        <p:spPr/>
        <p:txBody>
          <a:bodyPr/>
          <a:lstStyle/>
          <a:p>
            <a:pPr marL="0" indent="0">
              <a:buNone/>
            </a:pPr>
            <a:r>
              <a:rPr lang="en-US" altLang="zh-TW" sz="2800" dirty="0" smtClean="0"/>
              <a:t>3.</a:t>
            </a:r>
            <a:r>
              <a:rPr lang="en-US" altLang="zh-TW" sz="2800" dirty="0" smtClean="0">
                <a:solidFill>
                  <a:srgbClr val="FF0000"/>
                </a:solidFill>
              </a:rPr>
              <a:t>Communication </a:t>
            </a:r>
            <a:r>
              <a:rPr lang="en-US" altLang="zh-TW" sz="2800" dirty="0">
                <a:solidFill>
                  <a:srgbClr val="FF0000"/>
                </a:solidFill>
              </a:rPr>
              <a:t>overhead</a:t>
            </a:r>
            <a:r>
              <a:rPr lang="en-US" altLang="zh-TW" sz="2800" dirty="0"/>
              <a:t>: Since </a:t>
            </a:r>
            <a:r>
              <a:rPr lang="en-US" altLang="zh-TW" sz="2800" dirty="0" err="1"/>
              <a:t>microservices</a:t>
            </a:r>
            <a:r>
              <a:rPr lang="en-US" altLang="zh-TW" sz="2800" dirty="0"/>
              <a:t> are loosely coupled and possibly distributed over a large set of physical or virtual hosts, they need to communicate over well defined APIs and protocols. Evidently, this increases communication costs.</a:t>
            </a: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20</a:t>
            </a:fld>
            <a:endParaRPr lang="en-US" altLang="zh-TW"/>
          </a:p>
        </p:txBody>
      </p:sp>
    </p:spTree>
    <p:extLst>
      <p:ext uri="{BB962C8B-B14F-4D97-AF65-F5344CB8AC3E}">
        <p14:creationId xmlns:p14="http://schemas.microsoft.com/office/powerpoint/2010/main" val="463840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microservice</a:t>
            </a:r>
            <a:r>
              <a:rPr lang="zh-TW" altLang="en-US" dirty="0"/>
              <a:t> </a:t>
            </a:r>
            <a:r>
              <a:rPr lang="en-US" altLang="zh-TW" dirty="0"/>
              <a:t>approach overheads</a:t>
            </a:r>
            <a:endParaRPr lang="zh-TW" altLang="en-US" dirty="0"/>
          </a:p>
        </p:txBody>
      </p:sp>
      <p:sp>
        <p:nvSpPr>
          <p:cNvPr id="3" name="內容版面配置區 2"/>
          <p:cNvSpPr>
            <a:spLocks noGrp="1"/>
          </p:cNvSpPr>
          <p:nvPr>
            <p:ph idx="1"/>
          </p:nvPr>
        </p:nvSpPr>
        <p:spPr/>
        <p:txBody>
          <a:bodyPr/>
          <a:lstStyle/>
          <a:p>
            <a:pPr marL="0" indent="0">
              <a:buNone/>
            </a:pPr>
            <a:r>
              <a:rPr lang="en-US" altLang="zh-TW" sz="2800" dirty="0"/>
              <a:t>4. </a:t>
            </a:r>
            <a:r>
              <a:rPr lang="en-US" altLang="zh-TW" sz="2800" dirty="0">
                <a:solidFill>
                  <a:srgbClr val="FF0000"/>
                </a:solidFill>
              </a:rPr>
              <a:t>Integration testing overhead</a:t>
            </a:r>
            <a:r>
              <a:rPr lang="en-US" altLang="zh-TW" sz="2800" dirty="0"/>
              <a:t>: Since the communication patterns and protocols are more complex (e.g. due to asynchronous communication), integration tests might become cumbersome. This introduces a significant testing overhead and calls for a strict automated testing</a:t>
            </a: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21</a:t>
            </a:fld>
            <a:endParaRPr lang="en-US" altLang="zh-TW"/>
          </a:p>
        </p:txBody>
      </p:sp>
    </p:spTree>
    <p:extLst>
      <p:ext uri="{BB962C8B-B14F-4D97-AF65-F5344CB8AC3E}">
        <p14:creationId xmlns:p14="http://schemas.microsoft.com/office/powerpoint/2010/main" val="1714293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sz="2800" dirty="0"/>
              <a:t>Today, </a:t>
            </a:r>
            <a:r>
              <a:rPr lang="en-US" altLang="zh-TW" sz="2800" dirty="0" err="1"/>
              <a:t>microservices</a:t>
            </a:r>
            <a:r>
              <a:rPr lang="en-US" altLang="zh-TW" sz="2800" dirty="0"/>
              <a:t> are mostly considered in the context of traditional software systems, such as web and cloud applications. Recently, however, this approach has also raised significant attention in the field of Network Function Virtualization (NFV) [3</a:t>
            </a:r>
            <a:r>
              <a:rPr lang="en-US" altLang="zh-TW" sz="2800" dirty="0" smtClean="0"/>
              <a:t>].</a:t>
            </a:r>
            <a:endParaRPr lang="en-US" altLang="zh-TW"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22</a:t>
            </a:fld>
            <a:endParaRPr lang="en-US" altLang="zh-TW"/>
          </a:p>
        </p:txBody>
      </p:sp>
      <p:sp>
        <p:nvSpPr>
          <p:cNvPr id="5" name="文字方塊 4"/>
          <p:cNvSpPr txBox="1"/>
          <p:nvPr/>
        </p:nvSpPr>
        <p:spPr>
          <a:xfrm>
            <a:off x="1043608" y="4797152"/>
            <a:ext cx="7848872" cy="1200329"/>
          </a:xfrm>
          <a:prstGeom prst="rect">
            <a:avLst/>
          </a:prstGeom>
          <a:noFill/>
        </p:spPr>
        <p:txBody>
          <a:bodyPr wrap="square" rtlCol="0">
            <a:spAutoFit/>
          </a:bodyPr>
          <a:lstStyle/>
          <a:p>
            <a:r>
              <a:rPr lang="en-US" altLang="zh-TW" dirty="0"/>
              <a:t>[3] Steven Van </a:t>
            </a:r>
            <a:r>
              <a:rPr lang="en-US" altLang="zh-TW" dirty="0" err="1"/>
              <a:t>Rossem</a:t>
            </a:r>
            <a:r>
              <a:rPr lang="en-US" altLang="zh-TW" dirty="0"/>
              <a:t> et. al., “NFV Service Dynamicity with a DevOps</a:t>
            </a:r>
          </a:p>
          <a:p>
            <a:r>
              <a:rPr lang="en-US" altLang="zh-TW" dirty="0"/>
              <a:t>approach: Insights from a Use-case Realization”, IFIP/IEEE </a:t>
            </a:r>
            <a:r>
              <a:rPr lang="en-US" altLang="zh-TW" dirty="0" smtClean="0"/>
              <a:t>International </a:t>
            </a:r>
            <a:r>
              <a:rPr lang="en-US" altLang="zh-TW" dirty="0"/>
              <a:t>Symposium on Integrated Network Management (IM), pp. 674-</a:t>
            </a:r>
          </a:p>
          <a:p>
            <a:r>
              <a:rPr lang="en-US" altLang="zh-TW" dirty="0"/>
              <a:t>679, 2017</a:t>
            </a:r>
            <a:endParaRPr lang="zh-TW" altLang="en-US" dirty="0"/>
          </a:p>
        </p:txBody>
      </p:sp>
    </p:spTree>
    <p:extLst>
      <p:ext uri="{BB962C8B-B14F-4D97-AF65-F5344CB8AC3E}">
        <p14:creationId xmlns:p14="http://schemas.microsoft.com/office/powerpoint/2010/main" val="1884453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dirty="0"/>
              <a:t>In NFV, network functions, such as load balancer, intrusion detection, and network address translation, which usually run on specialized, proprietary hardware, are implemented as software components on top of </a:t>
            </a:r>
            <a:r>
              <a:rPr lang="en-US" altLang="zh-TW" dirty="0" smtClean="0"/>
              <a:t>custom-off-the-shelf </a:t>
            </a:r>
            <a:r>
              <a:rPr lang="en-US" altLang="zh-TW" dirty="0"/>
              <a:t>cloud infrastructure [4].</a:t>
            </a:r>
            <a:endParaRPr lang="zh-TW" altLang="en-US" dirty="0"/>
          </a:p>
          <a:p>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23</a:t>
            </a:fld>
            <a:endParaRPr lang="en-US" altLang="zh-TW"/>
          </a:p>
        </p:txBody>
      </p:sp>
    </p:spTree>
    <p:extLst>
      <p:ext uri="{BB962C8B-B14F-4D97-AF65-F5344CB8AC3E}">
        <p14:creationId xmlns:p14="http://schemas.microsoft.com/office/powerpoint/2010/main" val="522938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sz="2800" dirty="0"/>
              <a:t>In this paper, we </a:t>
            </a:r>
            <a:r>
              <a:rPr lang="en-US" altLang="zh-TW" sz="2800" dirty="0">
                <a:solidFill>
                  <a:srgbClr val="92D050"/>
                </a:solidFill>
              </a:rPr>
              <a:t>define </a:t>
            </a:r>
            <a:r>
              <a:rPr lang="en-US" altLang="zh-TW" sz="2800" dirty="0" err="1">
                <a:solidFill>
                  <a:srgbClr val="92D050"/>
                </a:solidFill>
              </a:rPr>
              <a:t>microservice</a:t>
            </a:r>
            <a:r>
              <a:rPr lang="en-US" altLang="zh-TW" sz="2800" dirty="0">
                <a:solidFill>
                  <a:srgbClr val="92D050"/>
                </a:solidFill>
              </a:rPr>
              <a:t> as a </a:t>
            </a:r>
            <a:r>
              <a:rPr lang="en-US" altLang="zh-TW" sz="2800" dirty="0" smtClean="0">
                <a:solidFill>
                  <a:srgbClr val="92D050"/>
                </a:solidFill>
              </a:rPr>
              <a:t>decomposed</a:t>
            </a:r>
            <a:r>
              <a:rPr lang="zh-TW" altLang="en-US" sz="2800" dirty="0" smtClean="0">
                <a:solidFill>
                  <a:srgbClr val="92D050"/>
                </a:solidFill>
              </a:rPr>
              <a:t> </a:t>
            </a:r>
            <a:r>
              <a:rPr lang="en-US" altLang="zh-TW" sz="2800" dirty="0" smtClean="0">
                <a:solidFill>
                  <a:srgbClr val="92D050"/>
                </a:solidFill>
              </a:rPr>
              <a:t>component </a:t>
            </a:r>
            <a:r>
              <a:rPr lang="en-US" altLang="zh-TW" sz="2800" dirty="0">
                <a:solidFill>
                  <a:srgbClr val="92D050"/>
                </a:solidFill>
              </a:rPr>
              <a:t>of a network function</a:t>
            </a:r>
            <a:r>
              <a:rPr lang="en-US" altLang="zh-TW" sz="2800" dirty="0"/>
              <a:t> and </a:t>
            </a:r>
            <a:r>
              <a:rPr lang="en-US" altLang="zh-TW" sz="2800" dirty="0">
                <a:solidFill>
                  <a:srgbClr val="92D050"/>
                </a:solidFill>
              </a:rPr>
              <a:t>define </a:t>
            </a:r>
            <a:r>
              <a:rPr lang="en-US" altLang="zh-TW" sz="2800" dirty="0" err="1">
                <a:solidFill>
                  <a:srgbClr val="92D050"/>
                </a:solidFill>
              </a:rPr>
              <a:t>monothith</a:t>
            </a:r>
            <a:r>
              <a:rPr lang="en-US" altLang="zh-TW" sz="2800" dirty="0">
                <a:solidFill>
                  <a:srgbClr val="92D050"/>
                </a:solidFill>
              </a:rPr>
              <a:t> as </a:t>
            </a:r>
            <a:r>
              <a:rPr lang="en-US" altLang="zh-TW" sz="2800" dirty="0" smtClean="0">
                <a:solidFill>
                  <a:srgbClr val="92D050"/>
                </a:solidFill>
              </a:rPr>
              <a:t>a</a:t>
            </a:r>
            <a:r>
              <a:rPr lang="zh-TW" altLang="en-US" sz="2800" dirty="0" smtClean="0">
                <a:solidFill>
                  <a:srgbClr val="92D050"/>
                </a:solidFill>
              </a:rPr>
              <a:t> </a:t>
            </a:r>
            <a:r>
              <a:rPr lang="en-US" altLang="zh-TW" sz="2800" dirty="0" smtClean="0">
                <a:solidFill>
                  <a:srgbClr val="92D050"/>
                </a:solidFill>
              </a:rPr>
              <a:t>virtual </a:t>
            </a:r>
            <a:r>
              <a:rPr lang="en-US" altLang="zh-TW" sz="2800" dirty="0">
                <a:solidFill>
                  <a:srgbClr val="92D050"/>
                </a:solidFill>
              </a:rPr>
              <a:t>network function that is run as a single instance.</a:t>
            </a:r>
            <a:r>
              <a:rPr lang="en-US" altLang="zh-TW" sz="2800" dirty="0"/>
              <a:t> </a:t>
            </a:r>
            <a:r>
              <a:rPr lang="en-US" altLang="zh-TW" sz="2800" dirty="0" smtClean="0"/>
              <a:t>We</a:t>
            </a:r>
            <a:r>
              <a:rPr lang="zh-TW" altLang="en-US" sz="2800" dirty="0" smtClean="0"/>
              <a:t> </a:t>
            </a:r>
            <a:r>
              <a:rPr lang="en-US" altLang="zh-TW" sz="2800" dirty="0" smtClean="0"/>
              <a:t>deploy </a:t>
            </a:r>
            <a:r>
              <a:rPr lang="en-US" altLang="zh-TW" sz="2800" dirty="0"/>
              <a:t>network functions using the monolithic and </a:t>
            </a:r>
            <a:r>
              <a:rPr lang="en-US" altLang="zh-TW" sz="2800" dirty="0" err="1"/>
              <a:t>microservice</a:t>
            </a:r>
            <a:r>
              <a:rPr lang="en-US" altLang="zh-TW" sz="2800" dirty="0"/>
              <a:t> approach and </a:t>
            </a:r>
            <a:r>
              <a:rPr lang="en-US" altLang="zh-TW" sz="2800" dirty="0">
                <a:solidFill>
                  <a:srgbClr val="FF0000"/>
                </a:solidFill>
              </a:rPr>
              <a:t>compare the performance of both </a:t>
            </a:r>
            <a:r>
              <a:rPr lang="en-US" altLang="zh-TW" sz="2800" dirty="0" smtClean="0">
                <a:solidFill>
                  <a:srgbClr val="FF0000"/>
                </a:solidFill>
              </a:rPr>
              <a:t>monoliths</a:t>
            </a:r>
            <a:r>
              <a:rPr lang="zh-TW" altLang="en-US" sz="2800" dirty="0" smtClean="0">
                <a:solidFill>
                  <a:srgbClr val="FF0000"/>
                </a:solidFill>
              </a:rPr>
              <a:t> </a:t>
            </a:r>
            <a:r>
              <a:rPr lang="en-US" altLang="zh-TW" sz="2800" dirty="0" smtClean="0">
                <a:solidFill>
                  <a:srgbClr val="FF0000"/>
                </a:solidFill>
              </a:rPr>
              <a:t>and </a:t>
            </a:r>
            <a:r>
              <a:rPr lang="en-US" altLang="zh-TW" sz="2800" dirty="0" err="1">
                <a:solidFill>
                  <a:srgbClr val="FF0000"/>
                </a:solidFill>
              </a:rPr>
              <a:t>microservice</a:t>
            </a:r>
            <a:r>
              <a:rPr lang="en-US" altLang="zh-TW" sz="2800" dirty="0">
                <a:solidFill>
                  <a:srgbClr val="FF0000"/>
                </a:solidFill>
              </a:rPr>
              <a:t> version of network functions using a </a:t>
            </a:r>
            <a:r>
              <a:rPr lang="en-US" altLang="zh-TW" sz="2800" dirty="0" smtClean="0">
                <a:solidFill>
                  <a:srgbClr val="FF0000"/>
                </a:solidFill>
              </a:rPr>
              <a:t>simple</a:t>
            </a:r>
            <a:r>
              <a:rPr lang="zh-TW" altLang="en-US" sz="2800" dirty="0" smtClean="0">
                <a:solidFill>
                  <a:srgbClr val="FF0000"/>
                </a:solidFill>
              </a:rPr>
              <a:t> </a:t>
            </a:r>
            <a:r>
              <a:rPr lang="en-US" altLang="zh-TW" sz="2800" dirty="0" smtClean="0">
                <a:solidFill>
                  <a:srgbClr val="FF0000"/>
                </a:solidFill>
              </a:rPr>
              <a:t>analytic </a:t>
            </a:r>
            <a:r>
              <a:rPr lang="en-US" altLang="zh-TW" sz="2800" dirty="0">
                <a:solidFill>
                  <a:srgbClr val="FF0000"/>
                </a:solidFill>
              </a:rPr>
              <a:t>model and experimental results</a:t>
            </a:r>
            <a:r>
              <a:rPr lang="en-US" altLang="zh-TW" sz="2800" dirty="0"/>
              <a:t>.</a:t>
            </a: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24</a:t>
            </a:fld>
            <a:endParaRPr lang="en-US" altLang="zh-TW"/>
          </a:p>
        </p:txBody>
      </p:sp>
    </p:spTree>
    <p:extLst>
      <p:ext uri="{BB962C8B-B14F-4D97-AF65-F5344CB8AC3E}">
        <p14:creationId xmlns:p14="http://schemas.microsoft.com/office/powerpoint/2010/main" val="1921922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sz="2800" dirty="0"/>
              <a:t>An </a:t>
            </a:r>
            <a:r>
              <a:rPr lang="en-US" altLang="zh-TW" sz="2800" dirty="0">
                <a:solidFill>
                  <a:srgbClr val="FF0000"/>
                </a:solidFill>
              </a:rPr>
              <a:t>M/M/1 queuing model</a:t>
            </a:r>
            <a:r>
              <a:rPr lang="en-US" altLang="zh-TW" sz="2800" dirty="0"/>
              <a:t> is considered in order to estimate the performance using an analytic model. Without loss of generality while maintaining low complexity, we make use of an M/M/1 model and verify the suitability of this model through experimental results. </a:t>
            </a: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25</a:t>
            </a:fld>
            <a:endParaRPr lang="en-US" altLang="zh-TW"/>
          </a:p>
        </p:txBody>
      </p:sp>
    </p:spTree>
    <p:extLst>
      <p:ext uri="{BB962C8B-B14F-4D97-AF65-F5344CB8AC3E}">
        <p14:creationId xmlns:p14="http://schemas.microsoft.com/office/powerpoint/2010/main" val="118916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sz="2400" dirty="0"/>
              <a:t>We first provide the mathematical formulations for the performance (in form of average delay) of the monolithic and </a:t>
            </a:r>
            <a:r>
              <a:rPr lang="en-US" altLang="zh-TW" sz="2400" dirty="0" err="1"/>
              <a:t>microservice</a:t>
            </a:r>
            <a:r>
              <a:rPr lang="en-US" altLang="zh-TW" sz="2400" dirty="0"/>
              <a:t> version of network functions</a:t>
            </a:r>
            <a:r>
              <a:rPr lang="en-US" altLang="zh-TW" sz="2400" dirty="0" smtClean="0"/>
              <a:t>.</a:t>
            </a:r>
          </a:p>
          <a:p>
            <a:r>
              <a:rPr lang="en-US" altLang="zh-TW" sz="2400" dirty="0"/>
              <a:t>We then calculate the number of instances of monoliths and </a:t>
            </a:r>
            <a:r>
              <a:rPr lang="en-US" altLang="zh-TW" sz="2400" dirty="0" err="1"/>
              <a:t>microservices</a:t>
            </a:r>
            <a:r>
              <a:rPr lang="en-US" altLang="zh-TW" sz="2400" dirty="0"/>
              <a:t> required to get maximum performance. We also experimentally calculate the performance using an open source network function, SNORT [5] and running monoliths and </a:t>
            </a:r>
            <a:r>
              <a:rPr lang="en-US" altLang="zh-TW" sz="2400" dirty="0" err="1"/>
              <a:t>microservices</a:t>
            </a:r>
            <a:r>
              <a:rPr lang="en-US" altLang="zh-TW" sz="2400" dirty="0"/>
              <a:t> as Docker containers on bare metal machines.</a:t>
            </a:r>
            <a:endParaRPr lang="zh-TW" altLang="en-US" sz="2400" dirty="0"/>
          </a:p>
          <a:p>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26</a:t>
            </a:fld>
            <a:endParaRPr lang="en-US" altLang="zh-TW"/>
          </a:p>
        </p:txBody>
      </p:sp>
    </p:spTree>
    <p:extLst>
      <p:ext uri="{BB962C8B-B14F-4D97-AF65-F5344CB8AC3E}">
        <p14:creationId xmlns:p14="http://schemas.microsoft.com/office/powerpoint/2010/main" val="1828646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dirty="0"/>
              <a:t>The experimental results compare the performance of monolith and </a:t>
            </a:r>
            <a:r>
              <a:rPr lang="en-US" altLang="zh-TW" dirty="0" err="1"/>
              <a:t>microservice</a:t>
            </a:r>
            <a:r>
              <a:rPr lang="en-US" altLang="zh-TW" dirty="0"/>
              <a:t> approaches and verify the mathematical formulations. In addition, the experimental results verify the value of the number of instances for scaling or decomposition, given by the analytic model, with respect to experimental results.</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27</a:t>
            </a:fld>
            <a:endParaRPr lang="en-US" altLang="zh-TW"/>
          </a:p>
        </p:txBody>
      </p:sp>
    </p:spTree>
    <p:extLst>
      <p:ext uri="{BB962C8B-B14F-4D97-AF65-F5344CB8AC3E}">
        <p14:creationId xmlns:p14="http://schemas.microsoft.com/office/powerpoint/2010/main" val="4168405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sz="2400" dirty="0"/>
              <a:t>Section 2:Related Work</a:t>
            </a:r>
          </a:p>
          <a:p>
            <a:r>
              <a:rPr lang="en-US" altLang="zh-TW" sz="2400" dirty="0"/>
              <a:t>Section 3:Experiment </a:t>
            </a:r>
            <a:r>
              <a:rPr lang="en-US" altLang="zh-TW" sz="2400" dirty="0" smtClean="0"/>
              <a:t>Setup</a:t>
            </a:r>
          </a:p>
          <a:p>
            <a:r>
              <a:rPr lang="en-US" altLang="zh-TW" sz="2400" dirty="0"/>
              <a:t>Section </a:t>
            </a:r>
            <a:r>
              <a:rPr lang="en-US" altLang="zh-TW" sz="2400" dirty="0" smtClean="0"/>
              <a:t>4:Results</a:t>
            </a:r>
          </a:p>
          <a:p>
            <a:r>
              <a:rPr lang="en-US" altLang="zh-TW" sz="2400" dirty="0"/>
              <a:t>Section </a:t>
            </a:r>
            <a:r>
              <a:rPr lang="en-US" altLang="zh-TW" sz="2400" dirty="0" smtClean="0"/>
              <a:t>5:Related Work</a:t>
            </a:r>
          </a:p>
          <a:p>
            <a:r>
              <a:rPr lang="en-US" altLang="zh-TW" sz="2400" dirty="0"/>
              <a:t>Section </a:t>
            </a:r>
            <a:r>
              <a:rPr lang="en-US" altLang="zh-TW" sz="2400" dirty="0" smtClean="0"/>
              <a:t>6:Conclusions</a:t>
            </a:r>
          </a:p>
          <a:p>
            <a:endParaRPr lang="en-US" altLang="zh-TW"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28</a:t>
            </a:fld>
            <a:endParaRPr lang="en-US" altLang="zh-TW"/>
          </a:p>
        </p:txBody>
      </p:sp>
    </p:spTree>
    <p:extLst>
      <p:ext uri="{BB962C8B-B14F-4D97-AF65-F5344CB8AC3E}">
        <p14:creationId xmlns:p14="http://schemas.microsoft.com/office/powerpoint/2010/main" val="2861401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PERFORMANCE</a:t>
            </a:r>
            <a:r>
              <a:rPr lang="zh-TW" altLang="en-US" dirty="0" smtClean="0"/>
              <a:t> </a:t>
            </a:r>
            <a:r>
              <a:rPr lang="en-US" altLang="zh-TW" dirty="0" smtClean="0"/>
              <a:t>OF</a:t>
            </a:r>
            <a:r>
              <a:rPr lang="zh-TW" altLang="en-US" dirty="0" smtClean="0"/>
              <a:t> </a:t>
            </a:r>
            <a:r>
              <a:rPr lang="en-US" altLang="zh-TW" dirty="0" smtClean="0"/>
              <a:t>NETWORK</a:t>
            </a:r>
            <a:r>
              <a:rPr lang="zh-TW" altLang="en-US" dirty="0" smtClean="0"/>
              <a:t> </a:t>
            </a:r>
            <a:r>
              <a:rPr lang="en-US" altLang="zh-TW" dirty="0" smtClean="0"/>
              <a:t>FUNCTIONS</a:t>
            </a:r>
            <a:endParaRPr lang="zh-TW" altLang="en-US" dirty="0"/>
          </a:p>
        </p:txBody>
      </p:sp>
      <p:sp>
        <p:nvSpPr>
          <p:cNvPr id="3" name="文字版面配置區 2"/>
          <p:cNvSpPr>
            <a:spLocks noGrp="1"/>
          </p:cNvSpPr>
          <p:nvPr>
            <p:ph type="body" idx="1"/>
          </p:nvPr>
        </p:nvSpPr>
        <p:spPr/>
        <p:txBody>
          <a:bodyPr/>
          <a:lstStyle/>
          <a:p>
            <a:endParaRPr lang="zh-TW" altLang="en-US" sz="4800" dirty="0"/>
          </a:p>
        </p:txBody>
      </p:sp>
      <p:sp>
        <p:nvSpPr>
          <p:cNvPr id="4" name="投影片編號版面配置區 3"/>
          <p:cNvSpPr>
            <a:spLocks noGrp="1"/>
          </p:cNvSpPr>
          <p:nvPr>
            <p:ph type="sldNum" sz="quarter" idx="12"/>
          </p:nvPr>
        </p:nvSpPr>
        <p:spPr/>
        <p:txBody>
          <a:bodyPr/>
          <a:lstStyle/>
          <a:p>
            <a:fld id="{3FA20CEC-273E-4460-909B-ED48F5635E5D}" type="slidenum">
              <a:rPr lang="en-US" altLang="zh-TW" smtClean="0"/>
              <a:pPr/>
              <a:t>29</a:t>
            </a:fld>
            <a:endParaRPr lang="en-US" altLang="zh-TW"/>
          </a:p>
        </p:txBody>
      </p:sp>
    </p:spTree>
    <p:extLst>
      <p:ext uri="{BB962C8B-B14F-4D97-AF65-F5344CB8AC3E}">
        <p14:creationId xmlns:p14="http://schemas.microsoft.com/office/powerpoint/2010/main" val="2664933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Author</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a:t>
            </a:fld>
            <a:endParaRPr lang="en-US" altLang="zh-TW"/>
          </a:p>
        </p:txBody>
      </p:sp>
      <p:sp>
        <p:nvSpPr>
          <p:cNvPr id="3" name="內容版面配置區 2"/>
          <p:cNvSpPr>
            <a:spLocks noGrp="1"/>
          </p:cNvSpPr>
          <p:nvPr>
            <p:ph idx="1"/>
          </p:nvPr>
        </p:nvSpPr>
        <p:spPr/>
        <p:txBody>
          <a:bodyPr/>
          <a:lstStyle/>
          <a:p>
            <a:pPr marL="514350" indent="-514350">
              <a:buFont typeface="+mj-lt"/>
              <a:buAutoNum type="arabicPeriod"/>
            </a:pPr>
            <a:r>
              <a:rPr lang="en-US" altLang="zh-TW" sz="2800" dirty="0" err="1"/>
              <a:t>Sachin</a:t>
            </a:r>
            <a:r>
              <a:rPr lang="en-US" altLang="zh-TW" sz="2800" dirty="0"/>
              <a:t> Sharma </a:t>
            </a:r>
            <a:r>
              <a:rPr lang="en-US" altLang="zh-TW" sz="2800" dirty="0" smtClean="0"/>
              <a:t>,</a:t>
            </a:r>
            <a:r>
              <a:rPr lang="en-US" altLang="zh-TW" sz="2800" dirty="0"/>
              <a:t> National College of </a:t>
            </a:r>
            <a:r>
              <a:rPr lang="en-US" altLang="zh-TW" sz="2800" dirty="0" smtClean="0"/>
              <a:t>Ireland</a:t>
            </a:r>
          </a:p>
          <a:p>
            <a:pPr marL="514350" indent="-514350">
              <a:buFont typeface="+mj-lt"/>
              <a:buAutoNum type="arabicPeriod"/>
            </a:pPr>
            <a:r>
              <a:rPr lang="en-US" altLang="zh-TW" dirty="0" err="1"/>
              <a:t>Navdeep</a:t>
            </a:r>
            <a:r>
              <a:rPr lang="en-US" altLang="zh-TW" dirty="0"/>
              <a:t> </a:t>
            </a:r>
            <a:r>
              <a:rPr lang="en-US" altLang="zh-TW" dirty="0" err="1"/>
              <a:t>Uniyal</a:t>
            </a:r>
            <a:r>
              <a:rPr lang="en-US" altLang="zh-TW" sz="2800" dirty="0"/>
              <a:t> </a:t>
            </a:r>
            <a:r>
              <a:rPr lang="en-US" altLang="zh-TW" sz="2800" dirty="0" smtClean="0"/>
              <a:t>,</a:t>
            </a:r>
            <a:r>
              <a:rPr lang="en-US" altLang="zh-TW" dirty="0"/>
              <a:t> University of Bristol, U.K.</a:t>
            </a:r>
            <a:r>
              <a:rPr lang="en-US" altLang="zh-TW" sz="2800" dirty="0"/>
              <a:t> </a:t>
            </a:r>
            <a:endParaRPr lang="en-US" altLang="zh-TW" sz="2800" dirty="0" smtClean="0"/>
          </a:p>
          <a:p>
            <a:pPr marL="514350" indent="-514350">
              <a:buFont typeface="+mj-lt"/>
              <a:buAutoNum type="arabicPeriod"/>
            </a:pPr>
            <a:r>
              <a:rPr lang="en-US" altLang="zh-TW" dirty="0" err="1" smtClean="0"/>
              <a:t>Besmir</a:t>
            </a:r>
            <a:r>
              <a:rPr lang="en-US" altLang="zh-TW" dirty="0" smtClean="0"/>
              <a:t> </a:t>
            </a:r>
            <a:r>
              <a:rPr lang="en-US" altLang="zh-TW" dirty="0" err="1"/>
              <a:t>Tola</a:t>
            </a:r>
            <a:r>
              <a:rPr lang="en-US" altLang="zh-TW" dirty="0"/>
              <a:t> </a:t>
            </a:r>
            <a:r>
              <a:rPr lang="en-US" altLang="zh-TW" sz="2800" dirty="0"/>
              <a:t>,</a:t>
            </a:r>
            <a:r>
              <a:rPr lang="en-US" altLang="zh-TW" dirty="0"/>
              <a:t> University of Bristol, U.K.</a:t>
            </a:r>
            <a:r>
              <a:rPr lang="en-US" altLang="zh-TW" sz="2800" dirty="0"/>
              <a:t> </a:t>
            </a:r>
          </a:p>
          <a:p>
            <a:pPr marL="514350" indent="-514350">
              <a:buFont typeface="+mj-lt"/>
              <a:buAutoNum type="arabicPeriod"/>
            </a:pPr>
            <a:r>
              <a:rPr lang="en-US" altLang="zh-TW" dirty="0" err="1"/>
              <a:t>Yuming</a:t>
            </a:r>
            <a:r>
              <a:rPr lang="en-US" altLang="zh-TW" dirty="0"/>
              <a:t> </a:t>
            </a:r>
            <a:r>
              <a:rPr lang="en-US" altLang="zh-TW" dirty="0" smtClean="0"/>
              <a:t>Jiang,</a:t>
            </a:r>
            <a:r>
              <a:rPr lang="en-US" altLang="zh-TW" dirty="0"/>
              <a:t> NTNU, Norway </a:t>
            </a:r>
            <a:br>
              <a:rPr lang="en-US" altLang="zh-TW" dirty="0"/>
            </a:br>
            <a:r>
              <a:rPr lang="en-US" altLang="zh-TW" dirty="0"/>
              <a:t/>
            </a:r>
            <a:br>
              <a:rPr lang="en-US" altLang="zh-TW" dirty="0"/>
            </a:br>
            <a:r>
              <a:rPr lang="en-US" altLang="zh-TW" dirty="0"/>
              <a:t/>
            </a:r>
            <a:br>
              <a:rPr lang="en-US" altLang="zh-TW" dirty="0"/>
            </a:br>
            <a:endParaRPr lang="zh-TW" altLang="en-US" dirty="0"/>
          </a:p>
        </p:txBody>
      </p:sp>
    </p:spTree>
    <p:extLst>
      <p:ext uri="{BB962C8B-B14F-4D97-AF65-F5344CB8AC3E}">
        <p14:creationId xmlns:p14="http://schemas.microsoft.com/office/powerpoint/2010/main" val="3602710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Performance of Network Functions</a:t>
            </a:r>
            <a:endParaRPr lang="zh-TW" altLang="en-US" dirty="0"/>
          </a:p>
        </p:txBody>
      </p:sp>
      <p:sp>
        <p:nvSpPr>
          <p:cNvPr id="3" name="內容版面配置區 2"/>
          <p:cNvSpPr>
            <a:spLocks noGrp="1"/>
          </p:cNvSpPr>
          <p:nvPr>
            <p:ph idx="1"/>
          </p:nvPr>
        </p:nvSpPr>
        <p:spPr/>
        <p:txBody>
          <a:bodyPr/>
          <a:lstStyle/>
          <a:p>
            <a:pPr marL="514350" indent="-514350">
              <a:buFont typeface="Wingdings" panose="05000000000000000000" pitchFamily="2" charset="2"/>
              <a:buAutoNum type="circleNumWdWhitePlain"/>
            </a:pPr>
            <a:r>
              <a:rPr lang="en-US" altLang="zh-TW" dirty="0"/>
              <a:t>Single CPU </a:t>
            </a:r>
            <a:r>
              <a:rPr lang="en-US" altLang="zh-TW" i="1" dirty="0"/>
              <a:t>n</a:t>
            </a:r>
            <a:r>
              <a:rPr lang="en-US" altLang="zh-TW" dirty="0"/>
              <a:t>-monoliths </a:t>
            </a:r>
            <a:r>
              <a:rPr lang="en-US" altLang="zh-TW" dirty="0" smtClean="0"/>
              <a:t>scaling </a:t>
            </a:r>
          </a:p>
          <a:p>
            <a:pPr marL="514350" indent="-514350">
              <a:buFont typeface="Wingdings" panose="05000000000000000000" pitchFamily="2" charset="2"/>
              <a:buAutoNum type="circleNumWdWhitePlain"/>
            </a:pPr>
            <a:r>
              <a:rPr lang="en-US" altLang="zh-TW" dirty="0"/>
              <a:t>Dedicated </a:t>
            </a:r>
            <a:r>
              <a:rPr lang="en-US" altLang="zh-TW" dirty="0" smtClean="0"/>
              <a:t> </a:t>
            </a:r>
            <a:r>
              <a:rPr lang="en-US" altLang="zh-TW" dirty="0"/>
              <a:t>CPU </a:t>
            </a:r>
            <a:r>
              <a:rPr lang="en-US" altLang="zh-TW" i="1" dirty="0"/>
              <a:t>n</a:t>
            </a:r>
            <a:r>
              <a:rPr lang="en-US" altLang="zh-TW" dirty="0"/>
              <a:t>-monoliths scaling </a:t>
            </a:r>
          </a:p>
          <a:p>
            <a:pPr marL="514350" indent="-514350">
              <a:buFont typeface="Wingdings" panose="05000000000000000000" pitchFamily="2" charset="2"/>
              <a:buAutoNum type="circleNumWdWhitePlain"/>
            </a:pPr>
            <a:r>
              <a:rPr lang="en-US" altLang="zh-TW" dirty="0"/>
              <a:t>Single CPU </a:t>
            </a:r>
            <a:r>
              <a:rPr lang="en-US" altLang="zh-TW" i="1" dirty="0" smtClean="0"/>
              <a:t>n</a:t>
            </a:r>
            <a:r>
              <a:rPr lang="en-US" altLang="zh-TW" dirty="0" smtClean="0"/>
              <a:t>-</a:t>
            </a:r>
            <a:r>
              <a:rPr lang="en-US" altLang="zh-TW" dirty="0" err="1" smtClean="0"/>
              <a:t>microservices</a:t>
            </a:r>
            <a:r>
              <a:rPr lang="en-US" altLang="zh-TW" dirty="0" smtClean="0"/>
              <a:t> case </a:t>
            </a:r>
            <a:endParaRPr lang="en-US" altLang="zh-TW" dirty="0"/>
          </a:p>
          <a:p>
            <a:pPr marL="514350" indent="-514350">
              <a:buFont typeface="Wingdings" panose="05000000000000000000" pitchFamily="2" charset="2"/>
              <a:buAutoNum type="circleNumWdWhitePlain"/>
            </a:pPr>
            <a:r>
              <a:rPr lang="en-US" altLang="zh-TW" dirty="0"/>
              <a:t>Dedicated</a:t>
            </a:r>
            <a:r>
              <a:rPr lang="en-US" altLang="zh-TW" dirty="0" smtClean="0"/>
              <a:t> </a:t>
            </a:r>
            <a:r>
              <a:rPr lang="en-US" altLang="zh-TW" dirty="0"/>
              <a:t>CPU </a:t>
            </a:r>
            <a:r>
              <a:rPr lang="en-US" altLang="zh-TW" i="1" dirty="0"/>
              <a:t>n</a:t>
            </a:r>
            <a:r>
              <a:rPr lang="en-US" altLang="zh-TW" dirty="0"/>
              <a:t>-</a:t>
            </a:r>
            <a:r>
              <a:rPr lang="en-US" altLang="zh-TW" dirty="0" err="1"/>
              <a:t>microservices</a:t>
            </a:r>
            <a:r>
              <a:rPr lang="en-US" altLang="zh-TW" dirty="0"/>
              <a:t> case </a:t>
            </a:r>
          </a:p>
          <a:p>
            <a:pPr marL="514350" indent="-514350">
              <a:buFont typeface="Wingdings" panose="05000000000000000000" pitchFamily="2" charset="2"/>
              <a:buAutoNum type="circleNumWdWhitePlain"/>
            </a:pP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30</a:t>
            </a:fld>
            <a:endParaRPr lang="en-US" altLang="zh-TW"/>
          </a:p>
        </p:txBody>
      </p:sp>
    </p:spTree>
    <p:extLst>
      <p:ext uri="{BB962C8B-B14F-4D97-AF65-F5344CB8AC3E}">
        <p14:creationId xmlns:p14="http://schemas.microsoft.com/office/powerpoint/2010/main" val="648399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Fig 1</a:t>
            </a:r>
            <a:endParaRPr lang="zh-TW" altLang="en-US" dirty="0"/>
          </a:p>
        </p:txBody>
      </p:sp>
      <p:pic>
        <p:nvPicPr>
          <p:cNvPr id="5" name="內容版面配置區 4">
            <a:hlinkClick r:id="rId2" action="ppaction://hlinkfile"/>
          </p:cNvPr>
          <p:cNvPicPr>
            <a:picLocks noGrp="1" noChangeAspect="1"/>
          </p:cNvPicPr>
          <p:nvPr>
            <p:ph idx="1"/>
          </p:nvPr>
        </p:nvPicPr>
        <p:blipFill>
          <a:blip r:embed="rId3"/>
          <a:stretch>
            <a:fillRect/>
          </a:stretch>
        </p:blipFill>
        <p:spPr>
          <a:xfrm>
            <a:off x="1954971" y="1600200"/>
            <a:ext cx="5234057" cy="4525963"/>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31</a:t>
            </a:fld>
            <a:endParaRPr lang="en-US" altLang="zh-TW"/>
          </a:p>
        </p:txBody>
      </p:sp>
    </p:spTree>
    <p:extLst>
      <p:ext uri="{BB962C8B-B14F-4D97-AF65-F5344CB8AC3E}">
        <p14:creationId xmlns:p14="http://schemas.microsoft.com/office/powerpoint/2010/main" val="239456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Performance of Network Functions</a:t>
            </a:r>
            <a:endParaRPr lang="zh-TW" altLang="en-US" dirty="0"/>
          </a:p>
        </p:txBody>
      </p:sp>
      <p:sp>
        <p:nvSpPr>
          <p:cNvPr id="3" name="內容版面配置區 2"/>
          <p:cNvSpPr>
            <a:spLocks noGrp="1"/>
          </p:cNvSpPr>
          <p:nvPr>
            <p:ph idx="1"/>
          </p:nvPr>
        </p:nvSpPr>
        <p:spPr/>
        <p:txBody>
          <a:bodyPr/>
          <a:lstStyle/>
          <a:p>
            <a:r>
              <a:rPr lang="en-US" altLang="zh-TW" sz="2400" dirty="0"/>
              <a:t>We use queuing theory to model a network service, where an NF is modeled as a queuing system and its serving capacity is represented by the computational resources, i.e., CPU, used by the NF</a:t>
            </a:r>
            <a:r>
              <a:rPr lang="en-US" altLang="zh-TW" sz="2400" dirty="0" smtClean="0"/>
              <a:t>.</a:t>
            </a:r>
          </a:p>
          <a:p>
            <a:r>
              <a:rPr lang="en-US" altLang="zh-TW" sz="2400" dirty="0"/>
              <a:t>We use an </a:t>
            </a:r>
            <a:r>
              <a:rPr lang="en-US" altLang="zh-TW" sz="2400" dirty="0">
                <a:solidFill>
                  <a:srgbClr val="FF0000"/>
                </a:solidFill>
              </a:rPr>
              <a:t>M/M/1 queuing</a:t>
            </a:r>
            <a:r>
              <a:rPr lang="en-US" altLang="zh-TW" sz="2400" dirty="0"/>
              <a:t> system to model an NF, as we assume that the NF is a single threaded function and run on one server. Our aim is to use a rather simple model but capable of providing us useful performance evaluation so that we find good parameters to take into account when scaling or decomposing a network function.</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32</a:t>
            </a:fld>
            <a:endParaRPr lang="en-US" altLang="zh-TW"/>
          </a:p>
        </p:txBody>
      </p:sp>
    </p:spTree>
    <p:extLst>
      <p:ext uri="{BB962C8B-B14F-4D97-AF65-F5344CB8AC3E}">
        <p14:creationId xmlns:p14="http://schemas.microsoft.com/office/powerpoint/2010/main" val="1524012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42F954-4088-4C73-A7C9-6105C876669F}"/>
              </a:ext>
            </a:extLst>
          </p:cNvPr>
          <p:cNvSpPr>
            <a:spLocks noGrp="1"/>
          </p:cNvSpPr>
          <p:nvPr>
            <p:ph type="title"/>
          </p:nvPr>
        </p:nvSpPr>
        <p:spPr/>
        <p:txBody>
          <a:bodyPr/>
          <a:lstStyle/>
          <a:p>
            <a:r>
              <a:rPr lang="en-US" altLang="zh-TW" sz="4800" dirty="0" smtClean="0"/>
              <a:t>Considered network function</a:t>
            </a:r>
            <a:endParaRPr lang="zh-TW" altLang="en-US" sz="4800" dirty="0"/>
          </a:p>
        </p:txBody>
      </p:sp>
      <p:sp>
        <p:nvSpPr>
          <p:cNvPr id="3" name="文字版面配置區 2">
            <a:extLst>
              <a:ext uri="{FF2B5EF4-FFF2-40B4-BE49-F238E27FC236}">
                <a16:creationId xmlns:a16="http://schemas.microsoft.com/office/drawing/2014/main" id="{F5CA3FD1-F621-4447-8A5A-E3F1816D49B9}"/>
              </a:ext>
            </a:extLst>
          </p:cNvPr>
          <p:cNvSpPr>
            <a:spLocks noGrp="1"/>
          </p:cNvSpPr>
          <p:nvPr>
            <p:ph type="body" idx="1"/>
          </p:nvPr>
        </p:nvSpPr>
        <p:spPr/>
        <p:txBody>
          <a:bodyPr/>
          <a:lstStyle/>
          <a:p>
            <a:r>
              <a:rPr lang="en-US" altLang="zh-TW" sz="4800" dirty="0" smtClean="0"/>
              <a:t>2.A</a:t>
            </a:r>
            <a:endParaRPr lang="zh-TW" altLang="en-US" sz="4800" dirty="0"/>
          </a:p>
        </p:txBody>
      </p:sp>
      <p:sp>
        <p:nvSpPr>
          <p:cNvPr id="4" name="投影片編號版面配置區 3">
            <a:extLst>
              <a:ext uri="{FF2B5EF4-FFF2-40B4-BE49-F238E27FC236}">
                <a16:creationId xmlns:a16="http://schemas.microsoft.com/office/drawing/2014/main" id="{FFE0062A-7704-4CEC-86CE-57D92C174DDA}"/>
              </a:ext>
            </a:extLst>
          </p:cNvPr>
          <p:cNvSpPr>
            <a:spLocks noGrp="1"/>
          </p:cNvSpPr>
          <p:nvPr>
            <p:ph type="sldNum" sz="quarter" idx="12"/>
          </p:nvPr>
        </p:nvSpPr>
        <p:spPr/>
        <p:txBody>
          <a:bodyPr/>
          <a:lstStyle/>
          <a:p>
            <a:fld id="{3FA20CEC-273E-4460-909B-ED48F5635E5D}" type="slidenum">
              <a:rPr lang="en-US" altLang="zh-TW" smtClean="0"/>
              <a:pPr/>
              <a:t>33</a:t>
            </a:fld>
            <a:endParaRPr lang="en-US" altLang="zh-TW"/>
          </a:p>
        </p:txBody>
      </p:sp>
    </p:spTree>
    <p:extLst>
      <p:ext uri="{BB962C8B-B14F-4D97-AF65-F5344CB8AC3E}">
        <p14:creationId xmlns:p14="http://schemas.microsoft.com/office/powerpoint/2010/main" val="21006378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2.A : Considered Network Functions</a:t>
            </a:r>
            <a:endParaRPr lang="zh-TW" altLang="en-US" dirty="0"/>
          </a:p>
        </p:txBody>
      </p:sp>
      <p:sp>
        <p:nvSpPr>
          <p:cNvPr id="3" name="內容版面配置區 2"/>
          <p:cNvSpPr>
            <a:spLocks noGrp="1"/>
          </p:cNvSpPr>
          <p:nvPr>
            <p:ph idx="1"/>
          </p:nvPr>
        </p:nvSpPr>
        <p:spPr/>
        <p:txBody>
          <a:bodyPr/>
          <a:lstStyle/>
          <a:p>
            <a:r>
              <a:rPr lang="el-GR" altLang="zh-TW" sz="2800" i="1" dirty="0" smtClean="0"/>
              <a:t>λ </a:t>
            </a:r>
            <a:r>
              <a:rPr lang="en-US" altLang="zh-TW" sz="2800" i="1" dirty="0" smtClean="0"/>
              <a:t> </a:t>
            </a:r>
            <a:r>
              <a:rPr lang="en-US" altLang="zh-TW" sz="2800" dirty="0" smtClean="0"/>
              <a:t>: Incoming traffic </a:t>
            </a:r>
            <a:r>
              <a:rPr lang="en-US" altLang="zh-TW" sz="2800" dirty="0"/>
              <a:t>rate </a:t>
            </a:r>
          </a:p>
          <a:p>
            <a:r>
              <a:rPr lang="en-US" altLang="zh-TW" sz="2800" i="1" dirty="0"/>
              <a:t>µ </a:t>
            </a:r>
            <a:r>
              <a:rPr lang="en-US" altLang="zh-TW" sz="2800" i="1" dirty="0" smtClean="0"/>
              <a:t> </a:t>
            </a:r>
            <a:r>
              <a:rPr lang="en-US" altLang="zh-TW" sz="2800" dirty="0" smtClean="0"/>
              <a:t>: service </a:t>
            </a:r>
            <a:r>
              <a:rPr lang="en-US" altLang="zh-TW" sz="2800" dirty="0"/>
              <a:t>rate </a:t>
            </a:r>
            <a:endParaRPr lang="en-US" altLang="zh-TW" sz="2800" dirty="0" smtClean="0"/>
          </a:p>
          <a:p>
            <a:r>
              <a:rPr lang="en-US" altLang="zh-TW" sz="2800" i="1" dirty="0" smtClean="0"/>
              <a:t>T</a:t>
            </a:r>
            <a:r>
              <a:rPr lang="en-US" altLang="zh-TW" sz="2800" dirty="0" smtClean="0"/>
              <a:t> : </a:t>
            </a:r>
            <a:r>
              <a:rPr lang="en-US" altLang="zh-TW" sz="2800" dirty="0"/>
              <a:t>average service </a:t>
            </a:r>
            <a:r>
              <a:rPr lang="en-US" altLang="zh-TW" sz="2800" dirty="0" smtClean="0"/>
              <a:t>time per </a:t>
            </a:r>
            <a:r>
              <a:rPr lang="en-US" altLang="zh-TW" sz="2800" dirty="0"/>
              <a:t>packet </a:t>
            </a:r>
            <a:endParaRPr lang="en-US" altLang="zh-TW" sz="2800" dirty="0" smtClean="0"/>
          </a:p>
          <a:p>
            <a:r>
              <a:rPr lang="en-US" altLang="zh-TW" sz="2800" i="1" dirty="0"/>
              <a:t>I</a:t>
            </a:r>
            <a:r>
              <a:rPr lang="en-US" altLang="zh-TW" sz="2800" dirty="0"/>
              <a:t> </a:t>
            </a:r>
            <a:r>
              <a:rPr lang="en-US" altLang="zh-TW" sz="2800" dirty="0" smtClean="0"/>
              <a:t> : average </a:t>
            </a:r>
            <a:r>
              <a:rPr lang="en-US" altLang="zh-TW" sz="2800" dirty="0"/>
              <a:t>idle time </a:t>
            </a:r>
            <a:r>
              <a:rPr lang="en-US" altLang="zh-TW" sz="2800" dirty="0" smtClean="0"/>
              <a:t>per packet</a:t>
            </a:r>
          </a:p>
          <a:p>
            <a:r>
              <a:rPr lang="en-US" altLang="zh-TW" sz="2800" dirty="0" smtClean="0"/>
              <a:t>t</a:t>
            </a:r>
            <a:r>
              <a:rPr lang="zh-TW" altLang="en-US" sz="2800" dirty="0" smtClean="0"/>
              <a:t>  </a:t>
            </a:r>
            <a:r>
              <a:rPr lang="en-US" altLang="zh-TW" sz="2800" dirty="0" smtClean="0"/>
              <a:t>:</a:t>
            </a:r>
            <a:r>
              <a:rPr lang="zh-TW" altLang="en-US" sz="2800" dirty="0" smtClean="0"/>
              <a:t> </a:t>
            </a:r>
            <a:r>
              <a:rPr lang="en-US" altLang="zh-TW" sz="2800" dirty="0"/>
              <a:t>the service time if there is no idle </a:t>
            </a:r>
            <a:r>
              <a:rPr lang="en-US" altLang="zh-TW" sz="2800" dirty="0" smtClean="0"/>
              <a:t>time </a:t>
            </a:r>
            <a:r>
              <a:rPr lang="en-US" altLang="zh-TW" sz="2800" dirty="0"/>
              <a:t/>
            </a:r>
            <a:br>
              <a:rPr lang="en-US" altLang="zh-TW" sz="2800" dirty="0"/>
            </a:br>
            <a:endParaRPr lang="en-US" altLang="zh-TW" sz="2800" dirty="0" smtClean="0"/>
          </a:p>
          <a:p>
            <a:r>
              <a:rPr lang="en-US" altLang="zh-TW" sz="2400" dirty="0">
                <a:latin typeface="+mj-ea"/>
                <a:ea typeface="+mj-ea"/>
              </a:rPr>
              <a:t>Note that if idle time is greater than 0, the CPU allocated to the NF will not be utilized fully. Hence, CPU utilization will always be less than 100</a:t>
            </a:r>
            <a:r>
              <a:rPr lang="en-US" altLang="zh-TW" sz="2400" dirty="0" smtClean="0">
                <a:latin typeface="+mj-ea"/>
                <a:ea typeface="+mj-ea"/>
              </a:rPr>
              <a:t>%.</a:t>
            </a:r>
            <a:r>
              <a:rPr lang="en-US" altLang="zh-TW" sz="2800" dirty="0"/>
              <a:t/>
            </a:r>
            <a:br>
              <a:rPr lang="en-US" altLang="zh-TW" sz="2800" dirty="0"/>
            </a:br>
            <a:r>
              <a:rPr lang="el-GR" altLang="zh-TW" sz="2800" dirty="0"/>
              <a:t/>
            </a:r>
            <a:br>
              <a:rPr lang="el-GR" altLang="zh-TW" sz="2800" dirty="0"/>
            </a:b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34</a:t>
            </a:fld>
            <a:endParaRPr lang="en-US" altLang="zh-TW" dirty="0"/>
          </a:p>
        </p:txBody>
      </p:sp>
      <mc:AlternateContent xmlns:mc="http://schemas.openxmlformats.org/markup-compatibility/2006" xmlns:a14="http://schemas.microsoft.com/office/drawing/2010/main">
        <mc:Choice Requires="a14">
          <p:sp>
            <p:nvSpPr>
              <p:cNvPr id="5" name="文字方塊 4"/>
              <p:cNvSpPr txBox="1"/>
              <p:nvPr/>
            </p:nvSpPr>
            <p:spPr>
              <a:xfrm>
                <a:off x="3707904" y="2060848"/>
                <a:ext cx="1368152"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TW" i="1" dirty="0"/>
                        <m:t>µ</m:t>
                      </m:r>
                      <m:r>
                        <a:rPr lang="en-US" altLang="zh-TW" i="1">
                          <a:latin typeface="Cambria Math" panose="02040503050406030204" pitchFamily="18" charset="0"/>
                        </a:rPr>
                        <m:t>=</m:t>
                      </m:r>
                      <m:f>
                        <m:fPr>
                          <m:ctrlPr>
                            <a:rPr lang="el-GR" altLang="zh-TW" i="1">
                              <a:latin typeface="Cambria Math" panose="02040503050406030204" pitchFamily="18" charset="0"/>
                            </a:rPr>
                          </m:ctrlPr>
                        </m:fPr>
                        <m:num>
                          <m:r>
                            <a:rPr lang="en-US" altLang="zh-TW" i="1">
                              <a:latin typeface="Cambria Math" panose="02040503050406030204" pitchFamily="18" charset="0"/>
                            </a:rPr>
                            <m:t>1</m:t>
                          </m:r>
                        </m:num>
                        <m:den>
                          <m:r>
                            <a:rPr lang="en-US" altLang="zh-TW" i="1">
                              <a:latin typeface="Cambria Math" panose="02040503050406030204" pitchFamily="18" charset="0"/>
                            </a:rPr>
                            <m:t>𝑇</m:t>
                          </m:r>
                        </m:den>
                      </m:f>
                    </m:oMath>
                  </m:oMathPara>
                </a14:m>
                <a:endParaRPr lang="zh-TW" altLang="en-US"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3707904" y="2060848"/>
                <a:ext cx="1368152" cy="610936"/>
              </a:xfrm>
              <a:prstGeom prst="rect">
                <a:avLst/>
              </a:prstGeom>
              <a:blipFill>
                <a:blip r:embed="rId3"/>
                <a:stretch>
                  <a:fillRect/>
                </a:stretch>
              </a:blipFill>
            </p:spPr>
            <p:txBody>
              <a:bodyPr/>
              <a:lstStyle/>
              <a:p>
                <a:r>
                  <a:rPr lang="zh-TW" altLang="en-US">
                    <a:noFill/>
                  </a:rPr>
                  <a:t> </a:t>
                </a:r>
              </a:p>
            </p:txBody>
          </p:sp>
        </mc:Fallback>
      </mc:AlternateContent>
      <p:sp>
        <p:nvSpPr>
          <p:cNvPr id="6" name="文字方塊 5"/>
          <p:cNvSpPr txBox="1"/>
          <p:nvPr/>
        </p:nvSpPr>
        <p:spPr>
          <a:xfrm>
            <a:off x="7020272" y="3284984"/>
            <a:ext cx="1368152" cy="369332"/>
          </a:xfrm>
          <a:prstGeom prst="rect">
            <a:avLst/>
          </a:prstGeom>
          <a:noFill/>
        </p:spPr>
        <p:txBody>
          <a:bodyPr wrap="square" rtlCol="0">
            <a:spAutoFit/>
          </a:bodyPr>
          <a:lstStyle/>
          <a:p>
            <a:r>
              <a:rPr lang="en-US" altLang="zh-TW" dirty="0">
                <a:latin typeface="+mn-ea"/>
              </a:rPr>
              <a:t>T</a:t>
            </a:r>
            <a:r>
              <a:rPr lang="en-US" altLang="zh-TW" dirty="0" smtClean="0">
                <a:latin typeface="+mn-ea"/>
              </a:rPr>
              <a:t> = t + I</a:t>
            </a:r>
            <a:endParaRPr lang="zh-TW" altLang="en-US" dirty="0">
              <a:latin typeface="+mn-ea"/>
            </a:endParaRPr>
          </a:p>
        </p:txBody>
      </p:sp>
    </p:spTree>
    <p:extLst>
      <p:ext uri="{BB962C8B-B14F-4D97-AF65-F5344CB8AC3E}">
        <p14:creationId xmlns:p14="http://schemas.microsoft.com/office/powerpoint/2010/main" val="4008760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2.A : Considered Network Functions</a:t>
            </a:r>
            <a:endParaRPr lang="zh-TW" altLang="en-US" dirty="0"/>
          </a:p>
        </p:txBody>
      </p:sp>
      <p:sp>
        <p:nvSpPr>
          <p:cNvPr id="3" name="內容版面配置區 2"/>
          <p:cNvSpPr>
            <a:spLocks noGrp="1"/>
          </p:cNvSpPr>
          <p:nvPr>
            <p:ph idx="1"/>
          </p:nvPr>
        </p:nvSpPr>
        <p:spPr/>
        <p:txBody>
          <a:bodyPr/>
          <a:lstStyle/>
          <a:p>
            <a:r>
              <a:rPr lang="en-US" altLang="zh-TW" i="1" dirty="0"/>
              <a:t>D</a:t>
            </a:r>
            <a:r>
              <a:rPr lang="en-US" altLang="zh-TW" dirty="0"/>
              <a:t> </a:t>
            </a:r>
            <a:r>
              <a:rPr lang="en-US" altLang="zh-TW" dirty="0" smtClean="0"/>
              <a:t>:</a:t>
            </a:r>
            <a:r>
              <a:rPr lang="en-US" altLang="zh-TW" dirty="0"/>
              <a:t>average delay </a:t>
            </a:r>
            <a:r>
              <a:rPr lang="en-US" altLang="zh-TW" dirty="0" smtClean="0"/>
              <a:t>per packet </a:t>
            </a:r>
          </a:p>
          <a:p>
            <a:r>
              <a:rPr lang="en-US" altLang="zh-TW" dirty="0"/>
              <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35</a:t>
            </a:fld>
            <a:endParaRPr lang="en-US" altLang="zh-TW"/>
          </a:p>
        </p:txBody>
      </p:sp>
      <p:pic>
        <p:nvPicPr>
          <p:cNvPr id="5" name="圖片 4"/>
          <p:cNvPicPr>
            <a:picLocks noChangeAspect="1"/>
          </p:cNvPicPr>
          <p:nvPr/>
        </p:nvPicPr>
        <p:blipFill>
          <a:blip r:embed="rId2"/>
          <a:stretch>
            <a:fillRect/>
          </a:stretch>
        </p:blipFill>
        <p:spPr>
          <a:xfrm>
            <a:off x="1547663" y="2492896"/>
            <a:ext cx="6658087" cy="1296144"/>
          </a:xfrm>
          <a:prstGeom prst="rect">
            <a:avLst/>
          </a:prstGeom>
        </p:spPr>
      </p:pic>
    </p:spTree>
    <p:extLst>
      <p:ext uri="{BB962C8B-B14F-4D97-AF65-F5344CB8AC3E}">
        <p14:creationId xmlns:p14="http://schemas.microsoft.com/office/powerpoint/2010/main" val="345540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42F954-4088-4C73-A7C9-6105C876669F}"/>
              </a:ext>
            </a:extLst>
          </p:cNvPr>
          <p:cNvSpPr>
            <a:spLocks noGrp="1"/>
          </p:cNvSpPr>
          <p:nvPr>
            <p:ph type="title"/>
          </p:nvPr>
        </p:nvSpPr>
        <p:spPr/>
        <p:txBody>
          <a:bodyPr/>
          <a:lstStyle/>
          <a:p>
            <a:r>
              <a:rPr lang="en-US" altLang="zh-TW" sz="4800" dirty="0" smtClean="0"/>
              <a:t>Network functions deployment</a:t>
            </a:r>
            <a:endParaRPr lang="zh-TW" altLang="en-US" sz="4800" dirty="0"/>
          </a:p>
        </p:txBody>
      </p:sp>
      <p:sp>
        <p:nvSpPr>
          <p:cNvPr id="3" name="文字版面配置區 2">
            <a:extLst>
              <a:ext uri="{FF2B5EF4-FFF2-40B4-BE49-F238E27FC236}">
                <a16:creationId xmlns:a16="http://schemas.microsoft.com/office/drawing/2014/main" id="{F5CA3FD1-F621-4447-8A5A-E3F1816D49B9}"/>
              </a:ext>
            </a:extLst>
          </p:cNvPr>
          <p:cNvSpPr>
            <a:spLocks noGrp="1"/>
          </p:cNvSpPr>
          <p:nvPr>
            <p:ph type="body" idx="1"/>
          </p:nvPr>
        </p:nvSpPr>
        <p:spPr/>
        <p:txBody>
          <a:bodyPr/>
          <a:lstStyle/>
          <a:p>
            <a:r>
              <a:rPr lang="en-US" altLang="zh-TW" sz="4800" dirty="0" smtClean="0"/>
              <a:t>2.B</a:t>
            </a:r>
            <a:endParaRPr lang="zh-TW" altLang="en-US" sz="4800" dirty="0"/>
          </a:p>
        </p:txBody>
      </p:sp>
      <p:sp>
        <p:nvSpPr>
          <p:cNvPr id="4" name="投影片編號版面配置區 3">
            <a:extLst>
              <a:ext uri="{FF2B5EF4-FFF2-40B4-BE49-F238E27FC236}">
                <a16:creationId xmlns:a16="http://schemas.microsoft.com/office/drawing/2014/main" id="{FFE0062A-7704-4CEC-86CE-57D92C174DDA}"/>
              </a:ext>
            </a:extLst>
          </p:cNvPr>
          <p:cNvSpPr>
            <a:spLocks noGrp="1"/>
          </p:cNvSpPr>
          <p:nvPr>
            <p:ph type="sldNum" sz="quarter" idx="12"/>
          </p:nvPr>
        </p:nvSpPr>
        <p:spPr/>
        <p:txBody>
          <a:bodyPr/>
          <a:lstStyle/>
          <a:p>
            <a:fld id="{3FA20CEC-273E-4460-909B-ED48F5635E5D}" type="slidenum">
              <a:rPr lang="en-US" altLang="zh-TW" smtClean="0"/>
              <a:pPr/>
              <a:t>36</a:t>
            </a:fld>
            <a:endParaRPr lang="en-US" altLang="zh-TW"/>
          </a:p>
        </p:txBody>
      </p:sp>
    </p:spTree>
    <p:extLst>
      <p:ext uri="{BB962C8B-B14F-4D97-AF65-F5344CB8AC3E}">
        <p14:creationId xmlns:p14="http://schemas.microsoft.com/office/powerpoint/2010/main" val="36653102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2.B : Network Functions Deployment</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a:pPr>
            <a:r>
              <a:rPr lang="en-US" altLang="zh-TW" dirty="0"/>
              <a:t>Single CPU </a:t>
            </a:r>
            <a:r>
              <a:rPr lang="en-US" altLang="zh-TW" i="1" dirty="0"/>
              <a:t>n</a:t>
            </a:r>
            <a:r>
              <a:rPr lang="en-US" altLang="zh-TW" dirty="0"/>
              <a:t>-monoliths scaling </a:t>
            </a:r>
            <a:r>
              <a:rPr lang="en-US" altLang="zh-TW" dirty="0" smtClean="0"/>
              <a:t>:</a:t>
            </a:r>
          </a:p>
          <a:p>
            <a:pPr marL="0" indent="0">
              <a:buNone/>
            </a:pPr>
            <a:endParaRPr lang="en-US" altLang="zh-TW" dirty="0"/>
          </a:p>
          <a:p>
            <a:pPr marL="514350" indent="-514350">
              <a:buFont typeface="+mj-lt"/>
              <a:buAutoNum type="arabicPeriod"/>
            </a:pP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37</a:t>
            </a:fld>
            <a:endParaRPr lang="en-US" altLang="zh-TW"/>
          </a:p>
        </p:txBody>
      </p:sp>
      <p:pic>
        <p:nvPicPr>
          <p:cNvPr id="6" name="圖片 5">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2276872"/>
            <a:ext cx="4759696" cy="3168352"/>
          </a:xfrm>
          <a:prstGeom prst="rect">
            <a:avLst/>
          </a:prstGeom>
        </p:spPr>
      </p:pic>
    </p:spTree>
    <p:extLst>
      <p:ext uri="{BB962C8B-B14F-4D97-AF65-F5344CB8AC3E}">
        <p14:creationId xmlns:p14="http://schemas.microsoft.com/office/powerpoint/2010/main" val="26439676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Single CPU </a:t>
            </a:r>
            <a:r>
              <a:rPr lang="en-US" altLang="zh-TW" i="1" dirty="0"/>
              <a:t>n</a:t>
            </a:r>
            <a:r>
              <a:rPr lang="en-US" altLang="zh-TW" dirty="0"/>
              <a:t>-monoliths scaling</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dirty="0" smtClean="0"/>
                  <a:t>Assume </a:t>
                </a:r>
                <a:r>
                  <a:rPr lang="en-US" altLang="zh-TW" sz="2400" dirty="0"/>
                  <a:t>that the incoming traffic is </a:t>
                </a:r>
                <a:r>
                  <a:rPr lang="en-US" altLang="zh-TW" sz="2400" dirty="0" smtClean="0"/>
                  <a:t>equally</a:t>
                </a:r>
                <a:r>
                  <a:rPr lang="zh-TW" altLang="en-US" sz="2400" dirty="0" smtClean="0"/>
                  <a:t> </a:t>
                </a:r>
                <a:r>
                  <a:rPr lang="en-US" altLang="zh-TW" sz="2400" dirty="0" smtClean="0"/>
                  <a:t>distributed</a:t>
                </a:r>
                <a:r>
                  <a:rPr lang="zh-TW" altLang="en-US" sz="2400" dirty="0" smtClean="0"/>
                  <a:t> </a:t>
                </a:r>
                <a:r>
                  <a:rPr lang="en-US" altLang="zh-TW" sz="2400" dirty="0" smtClean="0"/>
                  <a:t>among </a:t>
                </a:r>
                <a:r>
                  <a:rPr lang="en-US" altLang="zh-TW" sz="2400" dirty="0"/>
                  <a:t>separate NF instances hence, the average traffic </a:t>
                </a:r>
                <a:r>
                  <a:rPr lang="en-US" altLang="zh-TW" sz="2400" dirty="0" smtClean="0"/>
                  <a:t>arrival</a:t>
                </a:r>
                <a:r>
                  <a:rPr lang="zh-TW" altLang="en-US" sz="2400" dirty="0" smtClean="0"/>
                  <a:t> </a:t>
                </a:r>
                <a:r>
                  <a:rPr lang="en-US" altLang="zh-TW" sz="2400" dirty="0" smtClean="0"/>
                  <a:t>rate </a:t>
                </a:r>
                <a:r>
                  <a:rPr lang="en-US" altLang="zh-TW" sz="2400" dirty="0"/>
                  <a:t>per NF instance is be given by </a:t>
                </a:r>
                <a14:m>
                  <m:oMath xmlns:m="http://schemas.openxmlformats.org/officeDocument/2006/math">
                    <m:f>
                      <m:fPr>
                        <m:ctrlPr>
                          <a:rPr lang="en-US" altLang="zh-TW" sz="2400" i="1" dirty="0" smtClean="0">
                            <a:latin typeface="Cambria Math" panose="02040503050406030204" pitchFamily="18" charset="0"/>
                          </a:rPr>
                        </m:ctrlPr>
                      </m:fPr>
                      <m:num>
                        <m:r>
                          <a:rPr lang="en-US" altLang="zh-TW" sz="2400" i="1" dirty="0">
                            <a:latin typeface="Cambria Math" panose="02040503050406030204" pitchFamily="18" charset="0"/>
                          </a:rPr>
                          <m:t>𝜆</m:t>
                        </m:r>
                      </m:num>
                      <m:den>
                        <m:r>
                          <a:rPr lang="en-US" altLang="zh-TW" sz="2400" i="1" dirty="0">
                            <a:latin typeface="Cambria Math" panose="02040503050406030204" pitchFamily="18" charset="0"/>
                          </a:rPr>
                          <m:t>𝑛</m:t>
                        </m:r>
                      </m:den>
                    </m:f>
                  </m:oMath>
                </a14:m>
                <a:r>
                  <a:rPr lang="en-US" altLang="zh-TW" sz="2400" dirty="0" smtClean="0"/>
                  <a:t>. </a:t>
                </a:r>
              </a:p>
              <a:p>
                <a:r>
                  <a:rPr lang="en-US" altLang="zh-TW" sz="2400" dirty="0"/>
                  <a:t>assume an </a:t>
                </a:r>
                <a:r>
                  <a:rPr lang="en-US" altLang="zh-TW" sz="2400" dirty="0" smtClean="0"/>
                  <a:t>M/M/1</a:t>
                </a:r>
                <a:r>
                  <a:rPr lang="zh-TW" altLang="en-US" sz="2400" dirty="0" smtClean="0"/>
                  <a:t> </a:t>
                </a:r>
                <a:r>
                  <a:rPr lang="en-US" altLang="zh-TW" sz="2400" dirty="0" smtClean="0"/>
                  <a:t>queuing </a:t>
                </a:r>
                <a:r>
                  <a:rPr lang="en-US" altLang="zh-TW" sz="2400" dirty="0"/>
                  <a:t>model, the average delay per packet is given by: </a:t>
                </a:r>
                <a:endParaRPr lang="en-US" altLang="zh-TW" sz="2400" dirty="0" smtClean="0"/>
              </a:p>
              <a:p>
                <a:pPr marL="0" indent="0">
                  <a:buNone/>
                </a:pPr>
                <a:r>
                  <a:rPr lang="en-US" altLang="zh-TW" sz="2400" dirty="0"/>
                  <a:t/>
                </a:r>
                <a:br>
                  <a:rPr lang="en-US" altLang="zh-TW" sz="2400" dirty="0"/>
                </a:br>
                <a:endParaRPr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63" t="-943" r="-148"/>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2166ABF4-B405-4930-8881-0F98DEEEAD75}" type="slidenum">
              <a:rPr lang="en-US" altLang="zh-TW" smtClean="0"/>
              <a:pPr/>
              <a:t>38</a:t>
            </a:fld>
            <a:endParaRPr lang="en-US" altLang="zh-TW"/>
          </a:p>
        </p:txBody>
      </p:sp>
      <p:pic>
        <p:nvPicPr>
          <p:cNvPr id="5" name="內容版面配置區 4">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691680" y="4221088"/>
            <a:ext cx="602012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9878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Single CPU </a:t>
            </a:r>
            <a:r>
              <a:rPr lang="en-US" altLang="zh-TW" i="1" dirty="0"/>
              <a:t>n</a:t>
            </a:r>
            <a:r>
              <a:rPr lang="en-US" altLang="zh-TW" dirty="0"/>
              <a:t>-monoliths scaling</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39</a:t>
            </a:fld>
            <a:endParaRPr lang="en-US" altLang="zh-TW"/>
          </a:p>
        </p:txBody>
      </p:sp>
      <p:sp>
        <p:nvSpPr>
          <p:cNvPr id="6" name="內容版面配置區 5"/>
          <p:cNvSpPr>
            <a:spLocks noGrp="1"/>
          </p:cNvSpPr>
          <p:nvPr>
            <p:ph idx="1"/>
          </p:nvPr>
        </p:nvSpPr>
        <p:spPr/>
        <p:txBody>
          <a:bodyPr/>
          <a:lstStyle/>
          <a:p>
            <a:r>
              <a:rPr lang="en-US" altLang="zh-TW" sz="2400" dirty="0"/>
              <a:t>For the case in which there is </a:t>
            </a:r>
            <a:r>
              <a:rPr lang="en-US" altLang="zh-TW" sz="2400" dirty="0">
                <a:solidFill>
                  <a:srgbClr val="FF0000"/>
                </a:solidFill>
              </a:rPr>
              <a:t>no idle time </a:t>
            </a:r>
            <a:r>
              <a:rPr lang="en-US" altLang="zh-TW" sz="2400" dirty="0"/>
              <a:t>and also </a:t>
            </a:r>
            <a:r>
              <a:rPr lang="en-US" altLang="zh-TW" sz="2400" dirty="0" smtClean="0">
                <a:solidFill>
                  <a:srgbClr val="FF0000"/>
                </a:solidFill>
              </a:rPr>
              <a:t>no</a:t>
            </a:r>
            <a:r>
              <a:rPr lang="zh-TW" altLang="en-US" sz="2400" dirty="0" smtClean="0">
                <a:solidFill>
                  <a:srgbClr val="FF0000"/>
                </a:solidFill>
              </a:rPr>
              <a:t> </a:t>
            </a:r>
            <a:r>
              <a:rPr lang="en-US" altLang="zh-TW" sz="2400" dirty="0" smtClean="0">
                <a:solidFill>
                  <a:srgbClr val="FF0000"/>
                </a:solidFill>
              </a:rPr>
              <a:t>overhead</a:t>
            </a:r>
            <a:r>
              <a:rPr lang="en-US" altLang="zh-TW" sz="2400" dirty="0" smtClean="0"/>
              <a:t> </a:t>
            </a:r>
            <a:r>
              <a:rPr lang="en-US" altLang="zh-TW" sz="2400" dirty="0">
                <a:solidFill>
                  <a:schemeClr val="accent6">
                    <a:lumMod val="75000"/>
                  </a:schemeClr>
                </a:solidFill>
              </a:rPr>
              <a:t>due to this scaled version of monoliths</a:t>
            </a:r>
            <a:r>
              <a:rPr lang="en-US" altLang="zh-TW" sz="2400" dirty="0"/>
              <a:t>, the </a:t>
            </a:r>
            <a:r>
              <a:rPr lang="en-US" altLang="zh-TW" sz="2400" dirty="0" smtClean="0"/>
              <a:t>average</a:t>
            </a:r>
            <a:r>
              <a:rPr lang="zh-TW" altLang="en-US" sz="2400" dirty="0" smtClean="0"/>
              <a:t> </a:t>
            </a:r>
            <a:r>
              <a:rPr lang="en-US" altLang="zh-TW" sz="2400" dirty="0" smtClean="0"/>
              <a:t>delay </a:t>
            </a:r>
            <a:r>
              <a:rPr lang="en-US" altLang="zh-TW" sz="2400" dirty="0"/>
              <a:t>of a packet will be equal to the delay </a:t>
            </a:r>
            <a:r>
              <a:rPr lang="en-US" altLang="zh-TW" sz="2400" i="1" dirty="0"/>
              <a:t>D </a:t>
            </a:r>
            <a:r>
              <a:rPr lang="en-US" altLang="zh-TW" sz="2400" dirty="0"/>
              <a:t>given </a:t>
            </a:r>
            <a:r>
              <a:rPr lang="en-US" altLang="zh-TW" sz="2400" dirty="0" err="1" smtClean="0"/>
              <a:t>insubsection</a:t>
            </a:r>
            <a:r>
              <a:rPr lang="en-US" altLang="zh-TW" sz="2400" dirty="0" smtClean="0"/>
              <a:t> </a:t>
            </a:r>
            <a:r>
              <a:rPr lang="en-US" altLang="zh-TW" sz="2400" dirty="0"/>
              <a:t>II-A. </a:t>
            </a:r>
            <a:endParaRPr lang="zh-TW" altLang="en-US" sz="2400" dirty="0"/>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575" y="3841664"/>
            <a:ext cx="7390850" cy="1368676"/>
          </a:xfrm>
          <a:prstGeom prst="rect">
            <a:avLst/>
          </a:prstGeom>
        </p:spPr>
      </p:pic>
    </p:spTree>
    <p:extLst>
      <p:ext uri="{BB962C8B-B14F-4D97-AF65-F5344CB8AC3E}">
        <p14:creationId xmlns:p14="http://schemas.microsoft.com/office/powerpoint/2010/main" val="1683103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ABSTRACT</a:t>
            </a:r>
            <a:endParaRPr lang="zh-TW" altLang="en-US" dirty="0"/>
          </a:p>
        </p:txBody>
      </p:sp>
      <p:sp>
        <p:nvSpPr>
          <p:cNvPr id="3" name="文字版面配置區 2"/>
          <p:cNvSpPr>
            <a:spLocks noGrp="1"/>
          </p:cNvSpPr>
          <p:nvPr>
            <p:ph type="body" idx="1"/>
          </p:nvPr>
        </p:nvSpPr>
        <p:spPr/>
        <p:txBody>
          <a:bodyPr/>
          <a:lstStyle/>
          <a:p>
            <a:endParaRPr lang="zh-TW" altLang="en-US" sz="4800" dirty="0"/>
          </a:p>
        </p:txBody>
      </p:sp>
      <p:sp>
        <p:nvSpPr>
          <p:cNvPr id="4" name="投影片編號版面配置區 3"/>
          <p:cNvSpPr>
            <a:spLocks noGrp="1"/>
          </p:cNvSpPr>
          <p:nvPr>
            <p:ph type="sldNum" sz="quarter" idx="12"/>
          </p:nvPr>
        </p:nvSpPr>
        <p:spPr/>
        <p:txBody>
          <a:bodyPr/>
          <a:lstStyle/>
          <a:p>
            <a:fld id="{3FA20CEC-273E-4460-909B-ED48F5635E5D}" type="slidenum">
              <a:rPr lang="en-US" altLang="zh-TW" smtClean="0"/>
              <a:pPr/>
              <a:t>4</a:t>
            </a:fld>
            <a:endParaRPr lang="en-US" altLang="zh-TW"/>
          </a:p>
        </p:txBody>
      </p:sp>
    </p:spTree>
    <p:extLst>
      <p:ext uri="{BB962C8B-B14F-4D97-AF65-F5344CB8AC3E}">
        <p14:creationId xmlns:p14="http://schemas.microsoft.com/office/powerpoint/2010/main" val="979080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Single CPU </a:t>
            </a:r>
            <a:r>
              <a:rPr lang="en-US" altLang="zh-TW" i="1" dirty="0"/>
              <a:t>n</a:t>
            </a:r>
            <a:r>
              <a:rPr lang="en-US" altLang="zh-TW" dirty="0"/>
              <a:t>-monoliths scaling</a:t>
            </a:r>
            <a:endParaRPr lang="zh-TW" altLang="en-US" dirty="0"/>
          </a:p>
        </p:txBody>
      </p:sp>
      <p:sp>
        <p:nvSpPr>
          <p:cNvPr id="3" name="內容版面配置區 2"/>
          <p:cNvSpPr>
            <a:spLocks noGrp="1"/>
          </p:cNvSpPr>
          <p:nvPr>
            <p:ph idx="1"/>
          </p:nvPr>
        </p:nvSpPr>
        <p:spPr>
          <a:xfrm>
            <a:off x="457200" y="1600200"/>
            <a:ext cx="8229600" cy="5121275"/>
          </a:xfrm>
        </p:spPr>
        <p:txBody>
          <a:bodyPr/>
          <a:lstStyle/>
          <a:p>
            <a:r>
              <a:rPr lang="en-US" altLang="zh-TW" sz="2400" dirty="0"/>
              <a:t>For the case in which there is </a:t>
            </a:r>
            <a:r>
              <a:rPr lang="en-US" altLang="zh-TW" sz="2400" dirty="0">
                <a:solidFill>
                  <a:srgbClr val="FF0000"/>
                </a:solidFill>
              </a:rPr>
              <a:t>idle time or also </a:t>
            </a:r>
            <a:r>
              <a:rPr lang="en-US" altLang="zh-TW" sz="2400" dirty="0" smtClean="0">
                <a:solidFill>
                  <a:srgbClr val="FF0000"/>
                </a:solidFill>
              </a:rPr>
              <a:t>overheads</a:t>
            </a:r>
            <a:r>
              <a:rPr lang="en-US" altLang="zh-TW" sz="2400" dirty="0" smtClean="0"/>
              <a:t> (e.g</a:t>
            </a:r>
            <a:r>
              <a:rPr lang="en-US" altLang="zh-TW" sz="2400" dirty="0"/>
              <a:t>., due to traffic distribution among </a:t>
            </a:r>
            <a:r>
              <a:rPr lang="en-US" altLang="zh-TW" sz="2400" dirty="0" smtClean="0"/>
              <a:t>NF </a:t>
            </a:r>
            <a:r>
              <a:rPr lang="en-US" altLang="zh-TW" sz="2400" dirty="0"/>
              <a:t>instances and context switching), the average delay per packet will be </a:t>
            </a:r>
            <a:r>
              <a:rPr lang="en-US" altLang="zh-TW" sz="2400" dirty="0" smtClean="0"/>
              <a:t>different than </a:t>
            </a:r>
            <a:r>
              <a:rPr lang="en-US" altLang="zh-TW" sz="2400" dirty="0"/>
              <a:t>the delay given in subsection II-A. </a:t>
            </a:r>
            <a:endParaRPr lang="en-US" altLang="zh-TW" sz="2400" dirty="0" smtClean="0"/>
          </a:p>
          <a:p>
            <a:r>
              <a:rPr lang="en-US" altLang="zh-TW" sz="2400" dirty="0"/>
              <a:t>For simplicity, we assume that each </a:t>
            </a:r>
            <a:r>
              <a:rPr lang="en-US" altLang="zh-TW" sz="2400" i="1" dirty="0" err="1"/>
              <a:t>NF</a:t>
            </a:r>
            <a:r>
              <a:rPr lang="en-US" altLang="zh-TW" sz="2400" i="1" baseline="-25000" dirty="0" err="1"/>
              <a:t>i</a:t>
            </a:r>
            <a:r>
              <a:rPr lang="en-US" altLang="zh-TW" sz="2400" i="1" baseline="-25000" dirty="0"/>
              <a:t> </a:t>
            </a:r>
            <a:r>
              <a:rPr lang="en-US" altLang="zh-TW" sz="2400" dirty="0"/>
              <a:t>has an equal average idle time of </a:t>
            </a:r>
            <a:r>
              <a:rPr lang="en-US" altLang="zh-TW" sz="2400" i="1" dirty="0"/>
              <a:t>I </a:t>
            </a:r>
            <a:r>
              <a:rPr lang="en-US" altLang="zh-TW" sz="2400" dirty="0"/>
              <a:t>per packet. Let </a:t>
            </a:r>
            <a:r>
              <a:rPr lang="en-US" altLang="zh-TW" sz="2400" i="1" dirty="0" err="1"/>
              <a:t>O</a:t>
            </a:r>
            <a:r>
              <a:rPr lang="en-US" altLang="zh-TW" sz="2400" i="1" baseline="-25000" dirty="0" err="1"/>
              <a:t>sin</a:t>
            </a:r>
            <a:r>
              <a:rPr lang="en-US" altLang="zh-TW" sz="2400" i="1" baseline="30000" dirty="0" err="1"/>
              <a:t>Mon</a:t>
            </a:r>
            <a:r>
              <a:rPr lang="en-US" altLang="zh-TW" sz="2400" i="1" baseline="30000" dirty="0"/>
              <a:t> </a:t>
            </a:r>
            <a:r>
              <a:rPr lang="en-US" altLang="zh-TW" sz="2400" dirty="0"/>
              <a:t>denote the average time spent due to traffic distribution among different NF instances and context switching. </a:t>
            </a:r>
            <a:endParaRPr lang="en-US" altLang="zh-TW" sz="2400" dirty="0" smtClean="0"/>
          </a:p>
          <a:p>
            <a:r>
              <a:rPr lang="en-US" altLang="zh-TW" sz="2400" dirty="0"/>
              <a:t>Hence, </a:t>
            </a:r>
            <a:r>
              <a:rPr lang="en-US" altLang="zh-TW" sz="2400" dirty="0">
                <a:solidFill>
                  <a:srgbClr val="92D050"/>
                </a:solidFill>
              </a:rPr>
              <a:t>when an NF is idle, another NF can utilize the CPU.</a:t>
            </a:r>
            <a:r>
              <a:rPr lang="en-US" altLang="zh-TW" sz="2400" dirty="0"/>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40</a:t>
            </a:fld>
            <a:endParaRPr lang="en-US" altLang="zh-TW"/>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87" y="5592798"/>
            <a:ext cx="5762625" cy="1095375"/>
          </a:xfrm>
          <a:prstGeom prst="rect">
            <a:avLst/>
          </a:prstGeom>
        </p:spPr>
      </p:pic>
    </p:spTree>
    <p:extLst>
      <p:ext uri="{BB962C8B-B14F-4D97-AF65-F5344CB8AC3E}">
        <p14:creationId xmlns:p14="http://schemas.microsoft.com/office/powerpoint/2010/main" val="1469567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Single CPU </a:t>
            </a:r>
            <a:r>
              <a:rPr lang="en-US" altLang="zh-TW" i="1" dirty="0"/>
              <a:t>n</a:t>
            </a:r>
            <a:r>
              <a:rPr lang="en-US" altLang="zh-TW" dirty="0"/>
              <a:t>-monoliths scaling</a:t>
            </a:r>
            <a:endParaRPr lang="zh-TW" altLang="en-US" dirty="0"/>
          </a:p>
        </p:txBody>
      </p:sp>
      <p:sp>
        <p:nvSpPr>
          <p:cNvPr id="3" name="內容版面配置區 2"/>
          <p:cNvSpPr>
            <a:spLocks noGrp="1"/>
          </p:cNvSpPr>
          <p:nvPr>
            <p:ph idx="1"/>
          </p:nvPr>
        </p:nvSpPr>
        <p:spPr/>
        <p:txBody>
          <a:bodyPr/>
          <a:lstStyle/>
          <a:p>
            <a:r>
              <a:rPr lang="en-US" altLang="zh-TW" sz="2800" dirty="0"/>
              <a:t>the average service rate (</a:t>
            </a:r>
            <a:r>
              <a:rPr lang="en-US" altLang="zh-TW" sz="2800" i="1" dirty="0"/>
              <a:t>µ</a:t>
            </a:r>
            <a:r>
              <a:rPr lang="en-US" altLang="zh-TW" sz="2800" i="1" baseline="30000" dirty="0" err="1"/>
              <a:t>Mon</a:t>
            </a:r>
            <a:r>
              <a:rPr lang="en-US" altLang="zh-TW" sz="2800" i="1" baseline="-25000" dirty="0" err="1"/>
              <a:t>sin</a:t>
            </a:r>
            <a:r>
              <a:rPr lang="en-US" altLang="zh-TW" sz="2800" i="1" baseline="-25000" dirty="0"/>
              <a:t> </a:t>
            </a:r>
            <a:r>
              <a:rPr lang="en-US" altLang="zh-TW" sz="2800" dirty="0"/>
              <a:t>) is given by the inverse of the average service time 1</a:t>
            </a:r>
            <a:r>
              <a:rPr lang="en-US" altLang="zh-TW" sz="2800" i="1" dirty="0"/>
              <a:t>/</a:t>
            </a:r>
            <a:r>
              <a:rPr lang="en-US" altLang="zh-TW" sz="2800" i="1" dirty="0" err="1"/>
              <a:t>T</a:t>
            </a:r>
            <a:r>
              <a:rPr lang="en-US" altLang="zh-TW" sz="2800" i="1" baseline="-25000" dirty="0" err="1"/>
              <a:t>sin</a:t>
            </a:r>
            <a:r>
              <a:rPr lang="en-US" altLang="zh-TW" sz="2800" i="1" baseline="30000" dirty="0" err="1"/>
              <a:t>Mono</a:t>
            </a:r>
            <a:r>
              <a:rPr lang="en-US" altLang="zh-TW" sz="2800" dirty="0" smtClean="0"/>
              <a:t>.</a:t>
            </a:r>
          </a:p>
          <a:p>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41</a:t>
            </a:fld>
            <a:endParaRPr lang="en-US" altLang="zh-TW"/>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3284984"/>
            <a:ext cx="7183653" cy="1399555"/>
          </a:xfrm>
          <a:prstGeom prst="rect">
            <a:avLst/>
          </a:prstGeom>
        </p:spPr>
      </p:pic>
    </p:spTree>
    <p:extLst>
      <p:ext uri="{BB962C8B-B14F-4D97-AF65-F5344CB8AC3E}">
        <p14:creationId xmlns:p14="http://schemas.microsoft.com/office/powerpoint/2010/main" val="2152860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Single CPU </a:t>
            </a:r>
            <a:r>
              <a:rPr lang="en-US" altLang="zh-TW" i="1" dirty="0"/>
              <a:t>n</a:t>
            </a:r>
            <a:r>
              <a:rPr lang="en-US" altLang="zh-TW" dirty="0"/>
              <a:t>-monoliths scaling</a:t>
            </a:r>
            <a:endParaRPr lang="zh-TW" altLang="en-US" dirty="0"/>
          </a:p>
        </p:txBody>
      </p:sp>
      <p:sp>
        <p:nvSpPr>
          <p:cNvPr id="3" name="內容版面配置區 2"/>
          <p:cNvSpPr>
            <a:spLocks noGrp="1"/>
          </p:cNvSpPr>
          <p:nvPr>
            <p:ph idx="1"/>
          </p:nvPr>
        </p:nvSpPr>
        <p:spPr/>
        <p:txBody>
          <a:bodyPr/>
          <a:lstStyle/>
          <a:p>
            <a:pPr marL="0" indent="0">
              <a:buNone/>
            </a:pPr>
            <a:r>
              <a:rPr lang="en-US" altLang="zh-TW" dirty="0" smtClean="0"/>
              <a:t>2.</a:t>
            </a:r>
            <a:r>
              <a:rPr lang="en-US" altLang="zh-TW" dirty="0"/>
              <a:t> </a:t>
            </a:r>
            <a:r>
              <a:rPr lang="en-US" altLang="zh-TW" dirty="0"/>
              <a:t>Dedicated </a:t>
            </a:r>
            <a:r>
              <a:rPr lang="en-US" altLang="zh-TW" dirty="0" smtClean="0"/>
              <a:t>CPUs </a:t>
            </a:r>
            <a:r>
              <a:rPr lang="en-US" altLang="zh-TW" i="1" dirty="0"/>
              <a:t>n</a:t>
            </a:r>
            <a:r>
              <a:rPr lang="en-US" altLang="zh-TW" dirty="0"/>
              <a:t>-monoliths scaling :</a:t>
            </a:r>
          </a:p>
          <a:p>
            <a:pPr marL="0" indent="0">
              <a:buNone/>
            </a:pP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42</a:t>
            </a:fld>
            <a:endParaRPr lang="en-US" altLang="zh-TW"/>
          </a:p>
        </p:txBody>
      </p:sp>
      <p:pic>
        <p:nvPicPr>
          <p:cNvPr id="5" name="圖片 4">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1740" y="2367290"/>
            <a:ext cx="4680520" cy="3758873"/>
          </a:xfrm>
          <a:prstGeom prst="rect">
            <a:avLst/>
          </a:prstGeom>
        </p:spPr>
      </p:pic>
    </p:spTree>
    <p:extLst>
      <p:ext uri="{BB962C8B-B14F-4D97-AF65-F5344CB8AC3E}">
        <p14:creationId xmlns:p14="http://schemas.microsoft.com/office/powerpoint/2010/main" val="3988308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Single CPU </a:t>
            </a:r>
            <a:r>
              <a:rPr lang="en-US" altLang="zh-TW" i="1" dirty="0"/>
              <a:t>n</a:t>
            </a:r>
            <a:r>
              <a:rPr lang="en-US" altLang="zh-TW" dirty="0"/>
              <a:t>-monoliths scaling</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dirty="0" smtClean="0"/>
                  <a:t>Assume that the incoming traffic is equally</a:t>
                </a:r>
                <a:r>
                  <a:rPr lang="zh-TW" altLang="en-US" sz="2400" dirty="0"/>
                  <a:t> </a:t>
                </a:r>
                <a:r>
                  <a:rPr lang="en-US" altLang="zh-TW" sz="2400" dirty="0"/>
                  <a:t>distributed</a:t>
                </a:r>
                <a:r>
                  <a:rPr lang="zh-TW" altLang="en-US" sz="2400" dirty="0"/>
                  <a:t> </a:t>
                </a:r>
                <a:r>
                  <a:rPr lang="en-US" altLang="zh-TW" sz="2400" dirty="0"/>
                  <a:t>among separate NF instances hence, the average traffic arrival</a:t>
                </a:r>
                <a:r>
                  <a:rPr lang="zh-TW" altLang="en-US" sz="2400" dirty="0"/>
                  <a:t> </a:t>
                </a:r>
                <a:r>
                  <a:rPr lang="en-US" altLang="zh-TW" sz="2400" dirty="0"/>
                  <a:t>rate per NF instance is be given by </a:t>
                </a:r>
                <a14:m>
                  <m:oMath xmlns:m="http://schemas.openxmlformats.org/officeDocument/2006/math">
                    <m:f>
                      <m:fPr>
                        <m:ctrlPr>
                          <a:rPr lang="en-US" altLang="zh-TW" sz="2400" i="1" dirty="0">
                            <a:latin typeface="Cambria Math" panose="02040503050406030204" pitchFamily="18" charset="0"/>
                          </a:rPr>
                        </m:ctrlPr>
                      </m:fPr>
                      <m:num>
                        <m:r>
                          <a:rPr lang="en-US" altLang="zh-TW" sz="2400" i="1" dirty="0">
                            <a:latin typeface="Cambria Math" panose="02040503050406030204" pitchFamily="18" charset="0"/>
                          </a:rPr>
                          <m:t>𝜆</m:t>
                        </m:r>
                      </m:num>
                      <m:den>
                        <m:r>
                          <a:rPr lang="en-US" altLang="zh-TW" sz="2400" i="1" dirty="0">
                            <a:latin typeface="Cambria Math" panose="02040503050406030204" pitchFamily="18" charset="0"/>
                          </a:rPr>
                          <m:t>𝑛</m:t>
                        </m:r>
                      </m:den>
                    </m:f>
                  </m:oMath>
                </a14:m>
                <a:r>
                  <a:rPr lang="en-US" altLang="zh-TW" sz="2400" dirty="0"/>
                  <a:t>. </a:t>
                </a:r>
              </a:p>
              <a:p>
                <a:r>
                  <a:rPr lang="en-US" altLang="zh-TW" sz="2400" dirty="0" smtClean="0"/>
                  <a:t>Let </a:t>
                </a:r>
                <a:r>
                  <a:rPr lang="en-US" altLang="zh-TW" sz="2400" dirty="0"/>
                  <a:t>the time spent in distributing traffic among different NFs is given by </a:t>
                </a:r>
                <a:r>
                  <a:rPr lang="en-US" altLang="zh-TW" sz="2400" dirty="0" smtClean="0"/>
                  <a:t>overhead </a:t>
                </a:r>
                <a:r>
                  <a:rPr lang="en-US" altLang="zh-TW" sz="2400" i="1" dirty="0" err="1" smtClean="0"/>
                  <a:t>O</a:t>
                </a:r>
                <a:r>
                  <a:rPr lang="en-US" altLang="zh-TW" sz="2400" i="1" baseline="-25000" dirty="0" err="1" smtClean="0"/>
                  <a:t>Ded</a:t>
                </a:r>
                <a:r>
                  <a:rPr lang="en-US" altLang="zh-TW" sz="2400" i="1" baseline="30000" dirty="0" err="1" smtClean="0"/>
                  <a:t>Mon</a:t>
                </a:r>
                <a:endParaRPr lang="en-US" altLang="zh-TW" sz="2400" i="1" baseline="30000" dirty="0" smtClean="0"/>
              </a:p>
              <a:p>
                <a:r>
                  <a:rPr lang="en-US" altLang="zh-TW" sz="2400" dirty="0" smtClean="0"/>
                  <a:t>The </a:t>
                </a:r>
                <a:r>
                  <a:rPr lang="en-US" altLang="zh-TW" sz="2400" dirty="0"/>
                  <a:t>average service time per packet would </a:t>
                </a:r>
                <a:r>
                  <a:rPr lang="en-US" altLang="zh-TW" sz="2400" dirty="0" smtClean="0"/>
                  <a:t>be T + </a:t>
                </a:r>
                <a:r>
                  <a:rPr lang="en-US" altLang="zh-TW" sz="1800" i="1" dirty="0" err="1" smtClean="0"/>
                  <a:t>O</a:t>
                </a:r>
                <a:r>
                  <a:rPr lang="en-US" altLang="zh-TW" sz="1800" i="1" baseline="-25000" dirty="0" err="1" smtClean="0"/>
                  <a:t>Ded</a:t>
                </a:r>
                <a:r>
                  <a:rPr lang="en-US" altLang="zh-TW" sz="1800" i="1" baseline="30000" dirty="0" err="1" smtClean="0"/>
                  <a:t>Mon</a:t>
                </a:r>
                <a:endParaRPr lang="en-US" altLang="zh-TW" sz="1800" i="1" baseline="30000" dirty="0" smtClean="0"/>
              </a:p>
              <a:p>
                <a:r>
                  <a:rPr lang="en-US" altLang="zh-TW" sz="1800" dirty="0"/>
                  <a:t>The average service time per packet would be T + </a:t>
                </a:r>
                <a:r>
                  <a:rPr lang="en-US" altLang="zh-TW" sz="1400" i="1" dirty="0" err="1" smtClean="0"/>
                  <a:t>O</a:t>
                </a:r>
                <a:r>
                  <a:rPr lang="en-US" altLang="zh-TW" sz="1400" i="1" baseline="-25000" dirty="0" err="1" smtClean="0"/>
                  <a:t>Ded</a:t>
                </a:r>
                <a:r>
                  <a:rPr lang="en-US" altLang="zh-TW" sz="1400" i="1" baseline="30000" dirty="0" err="1" smtClean="0"/>
                  <a:t>Mon</a:t>
                </a:r>
                <a:endParaRPr lang="en-US" altLang="zh-TW" sz="1400" i="1" baseline="30000" dirty="0" smtClean="0"/>
              </a:p>
              <a:p>
                <a:endParaRPr lang="en-US" altLang="zh-TW" sz="1400" i="1" baseline="30000" dirty="0"/>
              </a:p>
              <a:p>
                <a:endParaRPr lang="en-US" altLang="zh-TW" sz="1400" i="1" baseline="30000" dirty="0" smtClean="0"/>
              </a:p>
              <a:p>
                <a:r>
                  <a:rPr lang="en-US" altLang="zh-TW" sz="2400" baseline="30000" dirty="0" smtClean="0"/>
                  <a:t>Average</a:t>
                </a:r>
                <a:r>
                  <a:rPr lang="en-US" altLang="zh-TW" sz="2400" dirty="0" smtClean="0"/>
                  <a:t> service rate per NF (       )is given by </a:t>
                </a:r>
                <a14:m>
                  <m:oMath xmlns:m="http://schemas.openxmlformats.org/officeDocument/2006/math">
                    <m:f>
                      <m:fPr>
                        <m:ctrlPr>
                          <a:rPr lang="en-US" altLang="zh-TW" sz="2400" i="1" smtClean="0">
                            <a:latin typeface="Cambria Math" panose="02040503050406030204" pitchFamily="18" charset="0"/>
                          </a:rPr>
                        </m:ctrlPr>
                      </m:fPr>
                      <m:num>
                        <m:r>
                          <a:rPr lang="en-US" altLang="zh-TW" sz="2400" b="0" i="1" smtClean="0">
                            <a:latin typeface="Cambria Math" panose="02040503050406030204" pitchFamily="18" charset="0"/>
                          </a:rPr>
                          <m:t>1</m:t>
                        </m:r>
                      </m:num>
                      <m:den>
                        <m:r>
                          <m:rPr>
                            <m:nor/>
                          </m:rPr>
                          <a:rPr lang="en-US" altLang="zh-TW" dirty="0"/>
                          <m:t>T</m:t>
                        </m:r>
                        <m:r>
                          <m:rPr>
                            <m:nor/>
                          </m:rPr>
                          <a:rPr lang="en-US" altLang="zh-TW" dirty="0"/>
                          <m:t> + </m:t>
                        </m:r>
                        <m:r>
                          <m:rPr>
                            <m:nor/>
                          </m:rPr>
                          <a:rPr lang="en-US" altLang="zh-TW" sz="2400" i="1" dirty="0"/>
                          <m:t>O</m:t>
                        </m:r>
                        <m:r>
                          <m:rPr>
                            <m:nor/>
                          </m:rPr>
                          <a:rPr lang="en-US" altLang="zh-TW" sz="2400" i="1" baseline="-25000" dirty="0"/>
                          <m:t>Ded</m:t>
                        </m:r>
                        <m:r>
                          <m:rPr>
                            <m:nor/>
                          </m:rPr>
                          <a:rPr lang="en-US" altLang="zh-TW" sz="2400" i="1" baseline="30000" dirty="0"/>
                          <m:t>Mon</m:t>
                        </m:r>
                        <m:r>
                          <m:rPr>
                            <m:nor/>
                          </m:rPr>
                          <a:rPr lang="en-US" altLang="zh-TW" sz="2400" i="1" baseline="30000" dirty="0"/>
                          <m:t> </m:t>
                        </m:r>
                      </m:den>
                    </m:f>
                  </m:oMath>
                </a14:m>
                <a:endParaRPr lang="en-US" altLang="zh-TW" sz="2400" baseline="30000" dirty="0"/>
              </a:p>
              <a:p>
                <a:endParaRPr lang="en-US" altLang="zh-TW" sz="1400" i="1" baseline="30000" dirty="0"/>
              </a:p>
              <a:p>
                <a:endParaRPr lang="en-US" altLang="zh-TW" sz="1800" i="1" baseline="30000" dirty="0" smtClean="0"/>
              </a:p>
              <a:p>
                <a:endParaRPr lang="en-US" altLang="zh-TW" sz="1800" i="1" baseline="30000" dirty="0"/>
              </a:p>
              <a:p>
                <a:endParaRPr lang="en-US" altLang="zh-TW" sz="1800" i="1" baseline="30000" dirty="0" smtClean="0"/>
              </a:p>
              <a:p>
                <a:endParaRPr lang="en-US" altLang="zh-TW" sz="1800" i="1" baseline="30000" dirty="0"/>
              </a:p>
              <a:p>
                <a:endParaRPr lang="en-US" altLang="zh-TW" sz="1800" i="1" baseline="30000" dirty="0" smtClean="0"/>
              </a:p>
              <a:p>
                <a:pPr marL="0" indent="0">
                  <a:buNone/>
                </a:pPr>
                <a:endParaRPr lang="en-US" altLang="zh-TW" sz="1800" i="1" baseline="30000" dirty="0"/>
              </a:p>
              <a:p>
                <a:endParaRPr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63" t="-943" b="-10377"/>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2166ABF4-B405-4930-8881-0F98DEEEAD75}" type="slidenum">
              <a:rPr lang="en-US" altLang="zh-TW" smtClean="0"/>
              <a:pPr/>
              <a:t>43</a:t>
            </a:fld>
            <a:endParaRPr lang="en-US" altLang="zh-TW"/>
          </a:p>
        </p:txBody>
      </p:sp>
      <p:pic>
        <p:nvPicPr>
          <p:cNvPr id="12" name="Picture 24154"/>
          <p:cNvPicPr/>
          <p:nvPr/>
        </p:nvPicPr>
        <p:blipFill>
          <a:blip r:embed="rId4"/>
          <a:stretch>
            <a:fillRect/>
          </a:stretch>
        </p:blipFill>
        <p:spPr>
          <a:xfrm>
            <a:off x="4644008" y="5549442"/>
            <a:ext cx="419075" cy="362870"/>
          </a:xfrm>
          <a:prstGeom prst="rect">
            <a:avLst/>
          </a:prstGeom>
        </p:spPr>
      </p:pic>
    </p:spTree>
    <p:extLst>
      <p:ext uri="{BB962C8B-B14F-4D97-AF65-F5344CB8AC3E}">
        <p14:creationId xmlns:p14="http://schemas.microsoft.com/office/powerpoint/2010/main" val="1969696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Single CPU </a:t>
            </a:r>
            <a:r>
              <a:rPr lang="en-US" altLang="zh-TW" i="1" dirty="0"/>
              <a:t>n</a:t>
            </a:r>
            <a:r>
              <a:rPr lang="en-US" altLang="zh-TW" dirty="0"/>
              <a:t>-monoliths scaling</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1752600" y="3344069"/>
            <a:ext cx="5638800" cy="1038225"/>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44</a:t>
            </a:fld>
            <a:endParaRPr lang="en-US" altLang="zh-TW"/>
          </a:p>
        </p:txBody>
      </p:sp>
    </p:spTree>
    <p:extLst>
      <p:ext uri="{BB962C8B-B14F-4D97-AF65-F5344CB8AC3E}">
        <p14:creationId xmlns:p14="http://schemas.microsoft.com/office/powerpoint/2010/main" val="54034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Single CPU </a:t>
            </a:r>
            <a:r>
              <a:rPr lang="en-US" altLang="zh-TW" i="1" dirty="0"/>
              <a:t>n</a:t>
            </a:r>
            <a:r>
              <a:rPr lang="en-US" altLang="zh-TW" dirty="0"/>
              <a:t>-</a:t>
            </a:r>
            <a:r>
              <a:rPr lang="en-US" altLang="zh-TW" dirty="0" err="1"/>
              <a:t>microservices</a:t>
            </a:r>
            <a:r>
              <a:rPr lang="en-US" altLang="zh-TW" dirty="0"/>
              <a:t> case</a:t>
            </a:r>
            <a:endParaRPr lang="zh-TW" altLang="en-US" dirty="0"/>
          </a:p>
        </p:txBody>
      </p:sp>
      <p:sp>
        <p:nvSpPr>
          <p:cNvPr id="3" name="內容版面配置區 2"/>
          <p:cNvSpPr>
            <a:spLocks noGrp="1"/>
          </p:cNvSpPr>
          <p:nvPr>
            <p:ph idx="1"/>
          </p:nvPr>
        </p:nvSpPr>
        <p:spPr/>
        <p:txBody>
          <a:bodyPr/>
          <a:lstStyle/>
          <a:p>
            <a:pPr marL="0" indent="0">
              <a:buNone/>
            </a:pPr>
            <a:r>
              <a:rPr lang="en-US" altLang="zh-TW" dirty="0" smtClean="0"/>
              <a:t>3.</a:t>
            </a:r>
            <a:r>
              <a:rPr lang="en-US" altLang="zh-TW" dirty="0"/>
              <a:t> Single CPU </a:t>
            </a:r>
            <a:r>
              <a:rPr lang="en-US" altLang="zh-TW" i="1" dirty="0" smtClean="0"/>
              <a:t>n</a:t>
            </a:r>
            <a:r>
              <a:rPr lang="en-US" altLang="zh-TW" dirty="0" smtClean="0"/>
              <a:t>-</a:t>
            </a:r>
            <a:r>
              <a:rPr lang="en-US" altLang="zh-TW" dirty="0" err="1" smtClean="0"/>
              <a:t>microservices</a:t>
            </a:r>
            <a:r>
              <a:rPr lang="en-US" altLang="zh-TW" dirty="0" smtClean="0"/>
              <a:t> case :</a:t>
            </a:r>
          </a:p>
          <a:p>
            <a:pPr marL="0" indent="0">
              <a:buNone/>
            </a:pPr>
            <a:endParaRPr lang="en-US" altLang="zh-TW" dirty="0"/>
          </a:p>
          <a:p>
            <a:pPr marL="0" indent="0">
              <a:buNone/>
            </a:pP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45</a:t>
            </a:fld>
            <a:endParaRPr lang="en-US" altLang="zh-TW"/>
          </a:p>
        </p:txBody>
      </p:sp>
      <p:pic>
        <p:nvPicPr>
          <p:cNvPr id="5" name="圖片 4">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2564904"/>
            <a:ext cx="5383656" cy="2952328"/>
          </a:xfrm>
          <a:prstGeom prst="rect">
            <a:avLst/>
          </a:prstGeom>
        </p:spPr>
      </p:pic>
    </p:spTree>
    <p:extLst>
      <p:ext uri="{BB962C8B-B14F-4D97-AF65-F5344CB8AC3E}">
        <p14:creationId xmlns:p14="http://schemas.microsoft.com/office/powerpoint/2010/main" val="3094722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Single CPU </a:t>
            </a:r>
            <a:r>
              <a:rPr lang="en-US" altLang="zh-TW" i="1" dirty="0"/>
              <a:t>n</a:t>
            </a:r>
            <a:r>
              <a:rPr lang="en-US" altLang="zh-TW" dirty="0"/>
              <a:t>-</a:t>
            </a:r>
            <a:r>
              <a:rPr lang="en-US" altLang="zh-TW" dirty="0" err="1"/>
              <a:t>microservices</a:t>
            </a:r>
            <a:r>
              <a:rPr lang="en-US" altLang="zh-TW" dirty="0"/>
              <a:t> case</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457200" y="2060848"/>
            <a:ext cx="8383055" cy="2830959"/>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46</a:t>
            </a:fld>
            <a:endParaRPr lang="en-US" altLang="zh-TW"/>
          </a:p>
        </p:txBody>
      </p:sp>
    </p:spTree>
    <p:extLst>
      <p:ext uri="{BB962C8B-B14F-4D97-AF65-F5344CB8AC3E}">
        <p14:creationId xmlns:p14="http://schemas.microsoft.com/office/powerpoint/2010/main" val="3929799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Single CPU </a:t>
            </a:r>
            <a:r>
              <a:rPr lang="en-US" altLang="zh-TW" i="1" dirty="0"/>
              <a:t>n</a:t>
            </a:r>
            <a:r>
              <a:rPr lang="en-US" altLang="zh-TW" dirty="0"/>
              <a:t>-</a:t>
            </a:r>
            <a:r>
              <a:rPr lang="en-US" altLang="zh-TW" dirty="0" err="1"/>
              <a:t>microservices</a:t>
            </a:r>
            <a:r>
              <a:rPr lang="en-US" altLang="zh-TW" dirty="0"/>
              <a:t> case</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47</a:t>
            </a:fld>
            <a:endParaRPr lang="en-US" altLang="zh-TW"/>
          </a:p>
        </p:txBody>
      </p:sp>
      <p:pic>
        <p:nvPicPr>
          <p:cNvPr id="7" name="內容版面配置區 6"/>
          <p:cNvPicPr>
            <a:picLocks noGrp="1" noChangeAspect="1"/>
          </p:cNvPicPr>
          <p:nvPr>
            <p:ph idx="1"/>
          </p:nvPr>
        </p:nvPicPr>
        <p:blipFill>
          <a:blip r:embed="rId3"/>
          <a:stretch>
            <a:fillRect/>
          </a:stretch>
        </p:blipFill>
        <p:spPr>
          <a:xfrm>
            <a:off x="683568" y="1700808"/>
            <a:ext cx="8213460" cy="2016224"/>
          </a:xfrm>
          <a:prstGeom prst="rect">
            <a:avLst/>
          </a:prstGeom>
        </p:spPr>
      </p:pic>
    </p:spTree>
    <p:extLst>
      <p:ext uri="{BB962C8B-B14F-4D97-AF65-F5344CB8AC3E}">
        <p14:creationId xmlns:p14="http://schemas.microsoft.com/office/powerpoint/2010/main" val="3494419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Single CPU </a:t>
            </a:r>
            <a:r>
              <a:rPr lang="en-US" altLang="zh-TW" i="1" dirty="0"/>
              <a:t>n</a:t>
            </a:r>
            <a:r>
              <a:rPr lang="en-US" altLang="zh-TW" dirty="0"/>
              <a:t>-</a:t>
            </a:r>
            <a:r>
              <a:rPr lang="en-US" altLang="zh-TW" dirty="0" err="1"/>
              <a:t>microservices</a:t>
            </a:r>
            <a:r>
              <a:rPr lang="en-US" altLang="zh-TW" dirty="0"/>
              <a:t> case</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795337" y="1829594"/>
            <a:ext cx="7553325" cy="4067175"/>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48</a:t>
            </a:fld>
            <a:endParaRPr lang="en-US" altLang="zh-TW"/>
          </a:p>
        </p:txBody>
      </p:sp>
    </p:spTree>
    <p:extLst>
      <p:ext uri="{BB962C8B-B14F-4D97-AF65-F5344CB8AC3E}">
        <p14:creationId xmlns:p14="http://schemas.microsoft.com/office/powerpoint/2010/main" val="5657888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Single CPU </a:t>
            </a:r>
            <a:r>
              <a:rPr lang="en-US" altLang="zh-TW" i="1" dirty="0"/>
              <a:t>n</a:t>
            </a:r>
            <a:r>
              <a:rPr lang="en-US" altLang="zh-TW" dirty="0"/>
              <a:t>-</a:t>
            </a:r>
            <a:r>
              <a:rPr lang="en-US" altLang="zh-TW" dirty="0" err="1"/>
              <a:t>microservices</a:t>
            </a:r>
            <a:r>
              <a:rPr lang="en-US" altLang="zh-TW" dirty="0"/>
              <a:t> case</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770145" y="1988840"/>
            <a:ext cx="7916655" cy="3407296"/>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49</a:t>
            </a:fld>
            <a:endParaRPr lang="en-US" altLang="zh-TW"/>
          </a:p>
        </p:txBody>
      </p:sp>
    </p:spTree>
    <p:extLst>
      <p:ext uri="{BB962C8B-B14F-4D97-AF65-F5344CB8AC3E}">
        <p14:creationId xmlns:p14="http://schemas.microsoft.com/office/powerpoint/2010/main" val="471566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Abstract</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a:t>
            </a:fld>
            <a:endParaRPr lang="en-US" altLang="zh-TW"/>
          </a:p>
        </p:txBody>
      </p:sp>
      <p:sp>
        <p:nvSpPr>
          <p:cNvPr id="3" name="內容版面配置區 2"/>
          <p:cNvSpPr>
            <a:spLocks noGrp="1"/>
          </p:cNvSpPr>
          <p:nvPr>
            <p:ph idx="1"/>
          </p:nvPr>
        </p:nvSpPr>
        <p:spPr/>
        <p:txBody>
          <a:bodyPr/>
          <a:lstStyle/>
          <a:p>
            <a:r>
              <a:rPr lang="en-US" altLang="zh-TW" sz="2800" dirty="0"/>
              <a:t>Network Function Virtualization (NFV) has recently attracted telecom operators to migrate network functionalities from expensive bespoke hardware systems to virtualized </a:t>
            </a:r>
            <a:r>
              <a:rPr lang="en-US" altLang="zh-TW" sz="2800" dirty="0" smtClean="0"/>
              <a:t>IT infrastructures </a:t>
            </a:r>
            <a:r>
              <a:rPr lang="en-US" altLang="zh-TW" sz="2800" dirty="0"/>
              <a:t>where they are deployed as software components</a:t>
            </a:r>
            <a:r>
              <a:rPr lang="en-US" altLang="zh-TW" sz="2800" dirty="0" smtClean="0"/>
              <a:t>.</a:t>
            </a:r>
          </a:p>
          <a:p>
            <a:r>
              <a:rPr lang="en-US" altLang="zh-TW" sz="2800" dirty="0"/>
              <a:t>Scalability, up-gradation, fault tolerance and simplified testing are important challenges in the field of NFV.</a:t>
            </a:r>
            <a:endParaRPr lang="zh-TW" altLang="en-US" sz="2800" dirty="0"/>
          </a:p>
        </p:txBody>
      </p:sp>
    </p:spTree>
    <p:extLst>
      <p:ext uri="{BB962C8B-B14F-4D97-AF65-F5344CB8AC3E}">
        <p14:creationId xmlns:p14="http://schemas.microsoft.com/office/powerpoint/2010/main" val="1080552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Dedicated CPU </a:t>
            </a:r>
            <a:r>
              <a:rPr lang="en-US" altLang="zh-TW" i="1" dirty="0"/>
              <a:t>n</a:t>
            </a:r>
            <a:r>
              <a:rPr lang="en-US" altLang="zh-TW" dirty="0"/>
              <a:t>-</a:t>
            </a:r>
            <a:r>
              <a:rPr lang="en-US" altLang="zh-TW" dirty="0" err="1"/>
              <a:t>microservices</a:t>
            </a:r>
            <a:r>
              <a:rPr lang="en-US" altLang="zh-TW" dirty="0"/>
              <a:t> case</a:t>
            </a:r>
            <a:endParaRPr lang="zh-TW" altLang="en-US" dirty="0"/>
          </a:p>
        </p:txBody>
      </p:sp>
      <p:sp>
        <p:nvSpPr>
          <p:cNvPr id="3" name="內容版面配置區 2"/>
          <p:cNvSpPr>
            <a:spLocks noGrp="1"/>
          </p:cNvSpPr>
          <p:nvPr>
            <p:ph idx="1"/>
          </p:nvPr>
        </p:nvSpPr>
        <p:spPr/>
        <p:txBody>
          <a:bodyPr/>
          <a:lstStyle/>
          <a:p>
            <a:r>
              <a:rPr lang="en-US" altLang="zh-TW" dirty="0" smtClean="0"/>
              <a:t>4. Dedicated </a:t>
            </a:r>
            <a:r>
              <a:rPr lang="en-US" altLang="zh-TW" dirty="0"/>
              <a:t>CPU </a:t>
            </a:r>
            <a:r>
              <a:rPr lang="en-US" altLang="zh-TW" i="1" dirty="0"/>
              <a:t>n</a:t>
            </a:r>
            <a:r>
              <a:rPr lang="en-US" altLang="zh-TW" dirty="0"/>
              <a:t>-</a:t>
            </a:r>
            <a:r>
              <a:rPr lang="en-US" altLang="zh-TW" dirty="0" err="1"/>
              <a:t>microservices</a:t>
            </a:r>
            <a:r>
              <a:rPr lang="en-US" altLang="zh-TW" dirty="0"/>
              <a:t> case :</a:t>
            </a:r>
          </a:p>
          <a:p>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50</a:t>
            </a:fld>
            <a:endParaRPr lang="en-US" altLang="zh-TW"/>
          </a:p>
        </p:txBody>
      </p:sp>
      <p:pic>
        <p:nvPicPr>
          <p:cNvPr id="5" name="圖片 4">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744" y="2276872"/>
            <a:ext cx="4720081" cy="3012157"/>
          </a:xfrm>
          <a:prstGeom prst="rect">
            <a:avLst/>
          </a:prstGeom>
        </p:spPr>
      </p:pic>
    </p:spTree>
    <p:extLst>
      <p:ext uri="{BB962C8B-B14F-4D97-AF65-F5344CB8AC3E}">
        <p14:creationId xmlns:p14="http://schemas.microsoft.com/office/powerpoint/2010/main" val="5428194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Dedicated CPU </a:t>
            </a:r>
            <a:r>
              <a:rPr lang="en-US" altLang="zh-TW" i="1" dirty="0"/>
              <a:t>n</a:t>
            </a:r>
            <a:r>
              <a:rPr lang="en-US" altLang="zh-TW" dirty="0"/>
              <a:t>-</a:t>
            </a:r>
            <a:r>
              <a:rPr lang="en-US" altLang="zh-TW" dirty="0" err="1"/>
              <a:t>microservices</a:t>
            </a:r>
            <a:r>
              <a:rPr lang="en-US" altLang="zh-TW" dirty="0"/>
              <a:t> case</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51</a:t>
            </a:fld>
            <a:endParaRPr lang="en-US" altLang="zh-TW"/>
          </a:p>
        </p:txBody>
      </p:sp>
      <p:sp>
        <p:nvSpPr>
          <p:cNvPr id="6" name="內容版面配置區 5"/>
          <p:cNvSpPr>
            <a:spLocks noGrp="1"/>
          </p:cNvSpPr>
          <p:nvPr>
            <p:ph idx="1"/>
          </p:nvPr>
        </p:nvSpPr>
        <p:spPr/>
        <p:txBody>
          <a:bodyPr/>
          <a:lstStyle/>
          <a:p>
            <a:endParaRPr lang="zh-TW" altLang="en-US"/>
          </a:p>
        </p:txBody>
      </p:sp>
      <p:pic>
        <p:nvPicPr>
          <p:cNvPr id="7" name="圖片 6"/>
          <p:cNvPicPr>
            <a:picLocks noChangeAspect="1"/>
          </p:cNvPicPr>
          <p:nvPr/>
        </p:nvPicPr>
        <p:blipFill>
          <a:blip r:embed="rId3"/>
          <a:stretch>
            <a:fillRect/>
          </a:stretch>
        </p:blipFill>
        <p:spPr>
          <a:xfrm>
            <a:off x="647079" y="1647825"/>
            <a:ext cx="7697442" cy="4620419"/>
          </a:xfrm>
          <a:prstGeom prst="rect">
            <a:avLst/>
          </a:prstGeom>
        </p:spPr>
      </p:pic>
    </p:spTree>
    <p:extLst>
      <p:ext uri="{BB962C8B-B14F-4D97-AF65-F5344CB8AC3E}">
        <p14:creationId xmlns:p14="http://schemas.microsoft.com/office/powerpoint/2010/main" val="763009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42F954-4088-4C73-A7C9-6105C876669F}"/>
              </a:ext>
            </a:extLst>
          </p:cNvPr>
          <p:cNvSpPr>
            <a:spLocks noGrp="1"/>
          </p:cNvSpPr>
          <p:nvPr>
            <p:ph type="title"/>
          </p:nvPr>
        </p:nvSpPr>
        <p:spPr/>
        <p:txBody>
          <a:bodyPr/>
          <a:lstStyle/>
          <a:p>
            <a:r>
              <a:rPr lang="en-US" altLang="zh-TW" sz="4800" dirty="0" smtClean="0"/>
              <a:t>Number of instances of monoliths or </a:t>
            </a:r>
            <a:r>
              <a:rPr lang="en-US" altLang="zh-TW" sz="4800" dirty="0" err="1" smtClean="0"/>
              <a:t>microservices</a:t>
            </a:r>
            <a:endParaRPr lang="zh-TW" altLang="en-US" sz="4800" dirty="0"/>
          </a:p>
        </p:txBody>
      </p:sp>
      <p:sp>
        <p:nvSpPr>
          <p:cNvPr id="3" name="文字版面配置區 2">
            <a:extLst>
              <a:ext uri="{FF2B5EF4-FFF2-40B4-BE49-F238E27FC236}">
                <a16:creationId xmlns:a16="http://schemas.microsoft.com/office/drawing/2014/main" id="{F5CA3FD1-F621-4447-8A5A-E3F1816D49B9}"/>
              </a:ext>
            </a:extLst>
          </p:cNvPr>
          <p:cNvSpPr>
            <a:spLocks noGrp="1"/>
          </p:cNvSpPr>
          <p:nvPr>
            <p:ph type="body" idx="1"/>
          </p:nvPr>
        </p:nvSpPr>
        <p:spPr/>
        <p:txBody>
          <a:bodyPr/>
          <a:lstStyle/>
          <a:p>
            <a:r>
              <a:rPr lang="en-US" altLang="zh-TW" sz="4800" dirty="0" smtClean="0"/>
              <a:t>2.C</a:t>
            </a:r>
            <a:endParaRPr lang="zh-TW" altLang="en-US" sz="4800" dirty="0"/>
          </a:p>
        </p:txBody>
      </p:sp>
      <p:sp>
        <p:nvSpPr>
          <p:cNvPr id="4" name="投影片編號版面配置區 3">
            <a:extLst>
              <a:ext uri="{FF2B5EF4-FFF2-40B4-BE49-F238E27FC236}">
                <a16:creationId xmlns:a16="http://schemas.microsoft.com/office/drawing/2014/main" id="{FFE0062A-7704-4CEC-86CE-57D92C174DDA}"/>
              </a:ext>
            </a:extLst>
          </p:cNvPr>
          <p:cNvSpPr>
            <a:spLocks noGrp="1"/>
          </p:cNvSpPr>
          <p:nvPr>
            <p:ph type="sldNum" sz="quarter" idx="12"/>
          </p:nvPr>
        </p:nvSpPr>
        <p:spPr/>
        <p:txBody>
          <a:bodyPr/>
          <a:lstStyle/>
          <a:p>
            <a:fld id="{3FA20CEC-273E-4460-909B-ED48F5635E5D}" type="slidenum">
              <a:rPr lang="en-US" altLang="zh-TW" smtClean="0"/>
              <a:pPr/>
              <a:t>52</a:t>
            </a:fld>
            <a:endParaRPr lang="en-US" altLang="zh-TW"/>
          </a:p>
        </p:txBody>
      </p:sp>
    </p:spTree>
    <p:extLst>
      <p:ext uri="{BB962C8B-B14F-4D97-AF65-F5344CB8AC3E}">
        <p14:creationId xmlns:p14="http://schemas.microsoft.com/office/powerpoint/2010/main" val="2990699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Number of instances of monoliths or </a:t>
            </a:r>
            <a:r>
              <a:rPr lang="en-US" altLang="zh-TW" dirty="0" err="1"/>
              <a:t>microservices</a:t>
            </a:r>
            <a:endParaRPr lang="zh-TW" altLang="en-US" dirty="0"/>
          </a:p>
        </p:txBody>
      </p:sp>
      <p:sp>
        <p:nvSpPr>
          <p:cNvPr id="3" name="內容版面配置區 2"/>
          <p:cNvSpPr>
            <a:spLocks noGrp="1"/>
          </p:cNvSpPr>
          <p:nvPr>
            <p:ph idx="1"/>
          </p:nvPr>
        </p:nvSpPr>
        <p:spPr/>
        <p:txBody>
          <a:bodyPr/>
          <a:lstStyle/>
          <a:p>
            <a:r>
              <a:rPr lang="en-US" altLang="zh-TW" sz="2800" dirty="0"/>
              <a:t>In this subsection, we calculate the value of n for all the above four cases so that we can achieve maximum or required performance (in form of delay).</a:t>
            </a:r>
          </a:p>
          <a:p>
            <a:r>
              <a:rPr lang="en-US" altLang="zh-TW" sz="2800" dirty="0"/>
              <a:t>For the single CPU cases, we can achieve performance gain without increasing the number of resources (i.e., due to idle time we discussed above). In order to achieve the maximum performance in these cases, the average delay given by Eq. 5 and Eq. 9 should be minimum.</a:t>
            </a: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53</a:t>
            </a:fld>
            <a:endParaRPr lang="en-US" altLang="zh-TW"/>
          </a:p>
        </p:txBody>
      </p:sp>
    </p:spTree>
    <p:extLst>
      <p:ext uri="{BB962C8B-B14F-4D97-AF65-F5344CB8AC3E}">
        <p14:creationId xmlns:p14="http://schemas.microsoft.com/office/powerpoint/2010/main" val="568448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Number of instances of monoliths or </a:t>
            </a:r>
            <a:r>
              <a:rPr lang="en-US" altLang="zh-TW" dirty="0" err="1"/>
              <a:t>microservices</a:t>
            </a:r>
            <a:endParaRPr lang="zh-TW" altLang="en-US" dirty="0"/>
          </a:p>
        </p:txBody>
      </p:sp>
      <p:sp>
        <p:nvSpPr>
          <p:cNvPr id="3" name="內容版面配置區 2"/>
          <p:cNvSpPr>
            <a:spLocks noGrp="1"/>
          </p:cNvSpPr>
          <p:nvPr>
            <p:ph idx="1"/>
          </p:nvPr>
        </p:nvSpPr>
        <p:spPr/>
        <p:txBody>
          <a:bodyPr/>
          <a:lstStyle/>
          <a:p>
            <a:r>
              <a:rPr lang="en-US" altLang="zh-TW" sz="2800" dirty="0"/>
              <a:t>However, for the dedicated CPU cases, we need to dedicate additional resources in order to gain more performance. </a:t>
            </a:r>
          </a:p>
          <a:p>
            <a:r>
              <a:rPr lang="en-US" altLang="zh-TW" sz="2800" dirty="0"/>
              <a:t>Hence, in these cases, the minimum number of resources could </a:t>
            </a:r>
            <a:r>
              <a:rPr lang="en-US" altLang="zh-TW" sz="2800" dirty="0" smtClean="0"/>
              <a:t>be</a:t>
            </a:r>
            <a:r>
              <a:rPr lang="zh-TW" altLang="en-US" sz="2800" dirty="0" smtClean="0"/>
              <a:t> </a:t>
            </a:r>
            <a:r>
              <a:rPr lang="en-US" altLang="zh-TW" sz="2800" dirty="0" smtClean="0"/>
              <a:t>selected</a:t>
            </a:r>
            <a:r>
              <a:rPr lang="en-US" altLang="zh-TW" sz="2800" dirty="0"/>
              <a:t>, so that we can achieve the required performance (i.e., there is no need to achieve minimum performance in </a:t>
            </a:r>
            <a:r>
              <a:rPr lang="en-US" altLang="zh-TW" sz="2800" dirty="0" smtClean="0"/>
              <a:t>these</a:t>
            </a:r>
            <a:r>
              <a:rPr lang="zh-TW" altLang="en-US" sz="2800" dirty="0" smtClean="0"/>
              <a:t> </a:t>
            </a:r>
            <a:r>
              <a:rPr lang="en-US" altLang="zh-TW" sz="2800" dirty="0" smtClean="0"/>
              <a:t>cases</a:t>
            </a:r>
            <a:r>
              <a:rPr lang="en-US" altLang="zh-TW" sz="2800" dirty="0"/>
              <a:t>)</a:t>
            </a: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54</a:t>
            </a:fld>
            <a:endParaRPr lang="en-US" altLang="zh-TW"/>
          </a:p>
        </p:txBody>
      </p:sp>
    </p:spTree>
    <p:extLst>
      <p:ext uri="{BB962C8B-B14F-4D97-AF65-F5344CB8AC3E}">
        <p14:creationId xmlns:p14="http://schemas.microsoft.com/office/powerpoint/2010/main" val="41529295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Number of instances of monoliths or </a:t>
            </a:r>
            <a:r>
              <a:rPr lang="en-US" altLang="zh-TW" dirty="0" err="1"/>
              <a:t>microservices</a:t>
            </a:r>
            <a:endParaRPr lang="zh-TW" altLang="en-US" dirty="0"/>
          </a:p>
        </p:txBody>
      </p:sp>
      <p:sp>
        <p:nvSpPr>
          <p:cNvPr id="3" name="內容版面配置區 2"/>
          <p:cNvSpPr>
            <a:spLocks noGrp="1"/>
          </p:cNvSpPr>
          <p:nvPr>
            <p:ph idx="1"/>
          </p:nvPr>
        </p:nvSpPr>
        <p:spPr/>
        <p:txBody>
          <a:bodyPr/>
          <a:lstStyle/>
          <a:p>
            <a:r>
              <a:rPr lang="en-US" altLang="zh-TW" sz="2400" dirty="0"/>
              <a:t>In this paper, we use a graph based method to find </a:t>
            </a:r>
            <a:r>
              <a:rPr lang="en-US" altLang="zh-TW" sz="2400" dirty="0" smtClean="0"/>
              <a:t>the</a:t>
            </a:r>
            <a:r>
              <a:rPr lang="zh-TW" altLang="en-US" sz="2400" dirty="0" smtClean="0"/>
              <a:t> </a:t>
            </a:r>
            <a:r>
              <a:rPr lang="en-US" altLang="zh-TW" sz="2400" dirty="0" smtClean="0"/>
              <a:t>minimum </a:t>
            </a:r>
            <a:r>
              <a:rPr lang="en-US" altLang="zh-TW" sz="2400" dirty="0"/>
              <a:t>or required value of the average delay. In </a:t>
            </a:r>
            <a:r>
              <a:rPr lang="en-US" altLang="zh-TW" sz="2400" dirty="0" smtClean="0"/>
              <a:t>this</a:t>
            </a:r>
            <a:r>
              <a:rPr lang="zh-TW" altLang="en-US" sz="2400" dirty="0" smtClean="0"/>
              <a:t> </a:t>
            </a:r>
            <a:r>
              <a:rPr lang="en-US" altLang="zh-TW" sz="2400" dirty="0" smtClean="0"/>
              <a:t>method</a:t>
            </a:r>
            <a:r>
              <a:rPr lang="en-US" altLang="zh-TW" sz="2400" dirty="0"/>
              <a:t>, if all the values except </a:t>
            </a:r>
            <a:r>
              <a:rPr lang="en-US" altLang="zh-TW" sz="2400" i="1" dirty="0"/>
              <a:t>n </a:t>
            </a:r>
            <a:r>
              <a:rPr lang="en-US" altLang="zh-TW" sz="2400" dirty="0"/>
              <a:t>and </a:t>
            </a:r>
            <a:r>
              <a:rPr lang="en-US" altLang="zh-TW" sz="2400" i="1" dirty="0"/>
              <a:t>D; D</a:t>
            </a:r>
            <a:r>
              <a:rPr lang="en-US" altLang="zh-TW" sz="2400" dirty="0"/>
              <a:t>1</a:t>
            </a:r>
            <a:r>
              <a:rPr lang="en-US" altLang="zh-TW" sz="2400" i="1" dirty="0"/>
              <a:t>; D</a:t>
            </a:r>
            <a:r>
              <a:rPr lang="en-US" altLang="zh-TW" sz="2400" dirty="0"/>
              <a:t>2</a:t>
            </a:r>
            <a:r>
              <a:rPr lang="en-US" altLang="zh-TW" sz="2400" i="1" dirty="0"/>
              <a:t>; D</a:t>
            </a:r>
            <a:r>
              <a:rPr lang="en-US" altLang="zh-TW" sz="2400" dirty="0"/>
              <a:t>3</a:t>
            </a:r>
            <a:r>
              <a:rPr lang="en-US" altLang="zh-TW" sz="2400" i="1" dirty="0"/>
              <a:t>; D</a:t>
            </a:r>
            <a:r>
              <a:rPr lang="en-US" altLang="zh-TW" sz="2400" dirty="0"/>
              <a:t>4 </a:t>
            </a:r>
            <a:r>
              <a:rPr lang="en-US" altLang="zh-TW" sz="2400" dirty="0" smtClean="0"/>
              <a:t>in</a:t>
            </a:r>
            <a:r>
              <a:rPr lang="zh-TW" altLang="en-US" sz="2400" dirty="0" smtClean="0"/>
              <a:t> </a:t>
            </a:r>
            <a:r>
              <a:rPr lang="en-US" altLang="zh-TW" sz="2400" dirty="0" smtClean="0"/>
              <a:t>Eq</a:t>
            </a:r>
            <a:r>
              <a:rPr lang="en-US" altLang="zh-TW" sz="2400" dirty="0"/>
              <a:t>. 5, Eq. 6, Eq. 9 and Eq. 10 are known, the graph is </a:t>
            </a:r>
            <a:r>
              <a:rPr lang="en-US" altLang="zh-TW" sz="2400" dirty="0" smtClean="0"/>
              <a:t>plotted</a:t>
            </a:r>
            <a:r>
              <a:rPr lang="zh-TW" altLang="en-US" sz="2400" dirty="0" smtClean="0"/>
              <a:t> </a:t>
            </a:r>
            <a:r>
              <a:rPr lang="en-US" altLang="zh-TW" sz="2400" dirty="0" smtClean="0"/>
              <a:t>where </a:t>
            </a:r>
            <a:r>
              <a:rPr lang="en-US" altLang="zh-TW" sz="2400" dirty="0"/>
              <a:t>y axis is represented by the average delay and </a:t>
            </a:r>
            <a:r>
              <a:rPr lang="en-US" altLang="zh-TW" sz="2400" dirty="0" smtClean="0"/>
              <a:t>x-axis</a:t>
            </a:r>
            <a:r>
              <a:rPr lang="zh-TW" altLang="en-US" sz="2400" dirty="0" smtClean="0"/>
              <a:t> </a:t>
            </a:r>
            <a:r>
              <a:rPr lang="en-US" altLang="zh-TW" sz="2400" dirty="0" smtClean="0"/>
              <a:t>is </a:t>
            </a:r>
            <a:r>
              <a:rPr lang="en-US" altLang="zh-TW" sz="2400" dirty="0"/>
              <a:t>represented by the number of instances of monoliths </a:t>
            </a:r>
            <a:r>
              <a:rPr lang="en-US" altLang="zh-TW" sz="2400" dirty="0" smtClean="0"/>
              <a:t>or</a:t>
            </a:r>
            <a:r>
              <a:rPr lang="zh-TW" altLang="en-US" sz="2400" dirty="0" smtClean="0"/>
              <a:t> </a:t>
            </a:r>
            <a:r>
              <a:rPr lang="en-US" altLang="zh-TW" sz="2400" dirty="0" err="1" smtClean="0"/>
              <a:t>microservices</a:t>
            </a:r>
            <a:r>
              <a:rPr lang="en-US" altLang="zh-TW" sz="2400" dirty="0" smtClean="0"/>
              <a:t> </a:t>
            </a:r>
            <a:r>
              <a:rPr lang="en-US" altLang="zh-TW" sz="2400" dirty="0"/>
              <a:t>(</a:t>
            </a:r>
            <a:r>
              <a:rPr lang="en-US" altLang="zh-TW" sz="2400" i="1" dirty="0"/>
              <a:t>n</a:t>
            </a:r>
            <a:r>
              <a:rPr lang="en-US" altLang="zh-TW" sz="2400" dirty="0" smtClean="0"/>
              <a:t>).</a:t>
            </a:r>
          </a:p>
          <a:p>
            <a:r>
              <a:rPr lang="en-US" altLang="zh-TW" sz="2400" dirty="0" smtClean="0"/>
              <a:t> </a:t>
            </a:r>
            <a:r>
              <a:rPr lang="en-US" altLang="zh-TW" sz="2400" dirty="0"/>
              <a:t>The value of x is chosen from the graph</a:t>
            </a:r>
            <a:br>
              <a:rPr lang="en-US" altLang="zh-TW" sz="2400" dirty="0"/>
            </a:br>
            <a:r>
              <a:rPr lang="en-US" altLang="zh-TW" sz="2400" dirty="0"/>
              <a:t>that represents the minimum or required value of the </a:t>
            </a:r>
            <a:r>
              <a:rPr lang="en-US" altLang="zh-TW" sz="2400" dirty="0" smtClean="0"/>
              <a:t>average</a:t>
            </a:r>
            <a:r>
              <a:rPr lang="zh-TW" altLang="en-US" sz="2400" dirty="0" smtClean="0"/>
              <a:t> </a:t>
            </a:r>
            <a:r>
              <a:rPr lang="en-US" altLang="zh-TW" sz="2400" dirty="0" smtClean="0"/>
              <a:t>delay</a:t>
            </a:r>
            <a:r>
              <a:rPr lang="en-US" altLang="zh-TW" sz="2400" dirty="0"/>
              <a:t>. This value gives the number of instances in which </a:t>
            </a:r>
            <a:r>
              <a:rPr lang="en-US" altLang="zh-TW" sz="2400" dirty="0" smtClean="0"/>
              <a:t>a</a:t>
            </a:r>
            <a:r>
              <a:rPr lang="zh-TW" altLang="en-US" sz="2400" dirty="0" smtClean="0"/>
              <a:t> </a:t>
            </a:r>
            <a:r>
              <a:rPr lang="en-US" altLang="zh-TW" sz="2400" dirty="0" smtClean="0"/>
              <a:t>network </a:t>
            </a:r>
            <a:r>
              <a:rPr lang="en-US" altLang="zh-TW" sz="2400" dirty="0"/>
              <a:t>function should be scaled or decomposed in order </a:t>
            </a:r>
            <a:r>
              <a:rPr lang="en-US" altLang="zh-TW" sz="2400" dirty="0" smtClean="0"/>
              <a:t>to</a:t>
            </a:r>
            <a:r>
              <a:rPr lang="zh-TW" altLang="en-US" sz="2400" dirty="0" smtClean="0"/>
              <a:t> </a:t>
            </a:r>
            <a:r>
              <a:rPr lang="en-US" altLang="zh-TW" sz="2400" dirty="0" smtClean="0"/>
              <a:t>achieve </a:t>
            </a:r>
            <a:r>
              <a:rPr lang="en-US" altLang="zh-TW" sz="2400" dirty="0"/>
              <a:t>minimum or required performance.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55</a:t>
            </a:fld>
            <a:endParaRPr lang="en-US" altLang="zh-TW"/>
          </a:p>
        </p:txBody>
      </p:sp>
    </p:spTree>
    <p:extLst>
      <p:ext uri="{BB962C8B-B14F-4D97-AF65-F5344CB8AC3E}">
        <p14:creationId xmlns:p14="http://schemas.microsoft.com/office/powerpoint/2010/main" val="39481735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42F954-4088-4C73-A7C9-6105C876669F}"/>
              </a:ext>
            </a:extLst>
          </p:cNvPr>
          <p:cNvSpPr>
            <a:spLocks noGrp="1"/>
          </p:cNvSpPr>
          <p:nvPr>
            <p:ph type="title"/>
          </p:nvPr>
        </p:nvSpPr>
        <p:spPr/>
        <p:txBody>
          <a:bodyPr/>
          <a:lstStyle/>
          <a:p>
            <a:r>
              <a:rPr lang="en-US" altLang="zh-TW" b="0" dirty="0"/>
              <a:t>EXPERIMENT SETUP</a:t>
            </a:r>
            <a:r>
              <a:rPr lang="en-US" altLang="zh-TW" sz="4800" dirty="0"/>
              <a:t> </a:t>
            </a:r>
            <a:br>
              <a:rPr lang="en-US" altLang="zh-TW" sz="4800" dirty="0"/>
            </a:br>
            <a:endParaRPr lang="zh-TW" altLang="en-US" sz="4800" dirty="0"/>
          </a:p>
        </p:txBody>
      </p:sp>
      <p:sp>
        <p:nvSpPr>
          <p:cNvPr id="3" name="文字版面配置區 2">
            <a:extLst>
              <a:ext uri="{FF2B5EF4-FFF2-40B4-BE49-F238E27FC236}">
                <a16:creationId xmlns:a16="http://schemas.microsoft.com/office/drawing/2014/main" id="{F5CA3FD1-F621-4447-8A5A-E3F1816D49B9}"/>
              </a:ext>
            </a:extLst>
          </p:cNvPr>
          <p:cNvSpPr>
            <a:spLocks noGrp="1"/>
          </p:cNvSpPr>
          <p:nvPr>
            <p:ph type="body" idx="1"/>
          </p:nvPr>
        </p:nvSpPr>
        <p:spPr/>
        <p:txBody>
          <a:bodyPr/>
          <a:lstStyle/>
          <a:p>
            <a:r>
              <a:rPr lang="en-US" altLang="zh-TW" sz="4800" dirty="0" smtClean="0"/>
              <a:t>3</a:t>
            </a:r>
            <a:endParaRPr lang="zh-TW" altLang="en-US" sz="4800" dirty="0"/>
          </a:p>
        </p:txBody>
      </p:sp>
      <p:sp>
        <p:nvSpPr>
          <p:cNvPr id="4" name="投影片編號版面配置區 3">
            <a:extLst>
              <a:ext uri="{FF2B5EF4-FFF2-40B4-BE49-F238E27FC236}">
                <a16:creationId xmlns:a16="http://schemas.microsoft.com/office/drawing/2014/main" id="{FFE0062A-7704-4CEC-86CE-57D92C174DDA}"/>
              </a:ext>
            </a:extLst>
          </p:cNvPr>
          <p:cNvSpPr>
            <a:spLocks noGrp="1"/>
          </p:cNvSpPr>
          <p:nvPr>
            <p:ph type="sldNum" sz="quarter" idx="12"/>
          </p:nvPr>
        </p:nvSpPr>
        <p:spPr/>
        <p:txBody>
          <a:bodyPr/>
          <a:lstStyle/>
          <a:p>
            <a:fld id="{3FA20CEC-273E-4460-909B-ED48F5635E5D}" type="slidenum">
              <a:rPr lang="en-US" altLang="zh-TW" smtClean="0"/>
              <a:pPr/>
              <a:t>56</a:t>
            </a:fld>
            <a:endParaRPr lang="en-US" altLang="zh-TW"/>
          </a:p>
        </p:txBody>
      </p:sp>
    </p:spTree>
    <p:extLst>
      <p:ext uri="{BB962C8B-B14F-4D97-AF65-F5344CB8AC3E}">
        <p14:creationId xmlns:p14="http://schemas.microsoft.com/office/powerpoint/2010/main" val="41918557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Experiment Setup</a:t>
            </a:r>
            <a:endParaRPr lang="zh-TW" altLang="en-US" dirty="0"/>
          </a:p>
        </p:txBody>
      </p:sp>
      <p:sp>
        <p:nvSpPr>
          <p:cNvPr id="3" name="內容版面配置區 2"/>
          <p:cNvSpPr>
            <a:spLocks noGrp="1"/>
          </p:cNvSpPr>
          <p:nvPr>
            <p:ph idx="1"/>
          </p:nvPr>
        </p:nvSpPr>
        <p:spPr/>
        <p:txBody>
          <a:bodyPr/>
          <a:lstStyle/>
          <a:p>
            <a:r>
              <a:rPr lang="en-US" altLang="zh-TW" sz="2400" dirty="0"/>
              <a:t>In an NFV architecture, when deploying VNFs through a </a:t>
            </a:r>
            <a:r>
              <a:rPr lang="en-US" altLang="zh-TW" sz="2400" dirty="0" err="1"/>
              <a:t>microservice</a:t>
            </a:r>
            <a:r>
              <a:rPr lang="en-US" altLang="zh-TW" sz="2400" dirty="0"/>
              <a:t> approach, the VNFs can typically be </a:t>
            </a:r>
            <a:r>
              <a:rPr lang="en-US" altLang="zh-TW" sz="2400" dirty="0">
                <a:solidFill>
                  <a:srgbClr val="FF0000"/>
                </a:solidFill>
              </a:rPr>
              <a:t>function based</a:t>
            </a:r>
            <a:r>
              <a:rPr lang="en-US" altLang="zh-TW" sz="2400" dirty="0"/>
              <a:t> or </a:t>
            </a:r>
            <a:r>
              <a:rPr lang="en-US" altLang="zh-TW" sz="2400" dirty="0">
                <a:solidFill>
                  <a:srgbClr val="FF0000"/>
                </a:solidFill>
              </a:rPr>
              <a:t>rule based</a:t>
            </a:r>
            <a:r>
              <a:rPr lang="en-US" altLang="zh-TW" sz="2400" dirty="0"/>
              <a:t>. It would be easier to decompose a large and complex (in terms of functionality) VNFs (e.g., Virtual EPC and IMS) based on functions.</a:t>
            </a:r>
          </a:p>
          <a:p>
            <a:r>
              <a:rPr lang="en-US" altLang="zh-TW" sz="2400" dirty="0"/>
              <a:t>However, if a VNF (</a:t>
            </a:r>
            <a:r>
              <a:rPr lang="en-US" altLang="zh-TW" sz="2400" dirty="0" err="1"/>
              <a:t>e.g.,forwarder</a:t>
            </a:r>
            <a:r>
              <a:rPr lang="en-US" altLang="zh-TW" sz="2400" dirty="0"/>
              <a:t>) is small in terms of functionality, it would </a:t>
            </a:r>
            <a:r>
              <a:rPr lang="en-US" altLang="zh-TW" sz="2400" dirty="0" smtClean="0"/>
              <a:t>much easier </a:t>
            </a:r>
            <a:r>
              <a:rPr lang="en-US" altLang="zh-TW" sz="2400" dirty="0"/>
              <a:t>to decompose such VNFs into rule based. There are several VNFs which are rule based such as forwarder, routers or IDS, and the rule based creation of </a:t>
            </a:r>
            <a:r>
              <a:rPr lang="en-US" altLang="zh-TW" sz="2400" dirty="0" err="1"/>
              <a:t>microservices</a:t>
            </a:r>
            <a:r>
              <a:rPr lang="en-US" altLang="zh-TW" sz="2400" dirty="0"/>
              <a:t> is a perfect example of simplicity and easy way to </a:t>
            </a:r>
            <a:r>
              <a:rPr lang="en-US" altLang="zh-TW" sz="2400" dirty="0" smtClean="0"/>
              <a:t>decompose</a:t>
            </a:r>
            <a:r>
              <a:rPr lang="zh-TW" altLang="en-US" sz="2400" dirty="0" smtClean="0"/>
              <a:t> </a:t>
            </a:r>
            <a:r>
              <a:rPr lang="en-US" altLang="zh-TW" sz="2400" dirty="0" smtClean="0"/>
              <a:t>network </a:t>
            </a:r>
            <a:r>
              <a:rPr lang="en-US" altLang="zh-TW" sz="2400" dirty="0"/>
              <a:t>functions using a black box </a:t>
            </a:r>
            <a:r>
              <a:rPr lang="en-US" altLang="zh-TW" sz="2400" dirty="0" smtClean="0"/>
              <a:t>approach.</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57</a:t>
            </a:fld>
            <a:endParaRPr lang="en-US" altLang="zh-TW" dirty="0"/>
          </a:p>
        </p:txBody>
      </p:sp>
    </p:spTree>
    <p:extLst>
      <p:ext uri="{BB962C8B-B14F-4D97-AF65-F5344CB8AC3E}">
        <p14:creationId xmlns:p14="http://schemas.microsoft.com/office/powerpoint/2010/main" val="15178044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 Setup</a:t>
            </a:r>
            <a:endParaRPr lang="zh-TW" altLang="en-US" dirty="0"/>
          </a:p>
        </p:txBody>
      </p:sp>
      <p:sp>
        <p:nvSpPr>
          <p:cNvPr id="3" name="內容版面配置區 2"/>
          <p:cNvSpPr>
            <a:spLocks noGrp="1"/>
          </p:cNvSpPr>
          <p:nvPr>
            <p:ph idx="1"/>
          </p:nvPr>
        </p:nvSpPr>
        <p:spPr/>
        <p:txBody>
          <a:bodyPr/>
          <a:lstStyle/>
          <a:p>
            <a:r>
              <a:rPr lang="en-US" altLang="zh-TW" sz="2800" dirty="0" smtClean="0"/>
              <a:t>In </a:t>
            </a:r>
            <a:r>
              <a:rPr lang="en-US" altLang="zh-TW" sz="2800" dirty="0"/>
              <a:t>this paper, we perform the experimentation based on </a:t>
            </a:r>
            <a:r>
              <a:rPr lang="en-US" altLang="zh-TW" sz="2800" dirty="0">
                <a:solidFill>
                  <a:srgbClr val="FF0000"/>
                </a:solidFill>
              </a:rPr>
              <a:t>rule based </a:t>
            </a:r>
            <a:r>
              <a:rPr lang="en-US" altLang="zh-TW" sz="2800" dirty="0"/>
              <a:t>decomposition.</a:t>
            </a:r>
            <a:endParaRPr lang="zh-TW" altLang="en-US" sz="2800" dirty="0"/>
          </a:p>
          <a:p>
            <a:r>
              <a:rPr lang="en-US" altLang="zh-TW" sz="2800" dirty="0"/>
              <a:t>We used the Intrusion Detection System - </a:t>
            </a:r>
            <a:r>
              <a:rPr lang="en-US" altLang="zh-TW" sz="2800" dirty="0">
                <a:solidFill>
                  <a:srgbClr val="FF0000"/>
                </a:solidFill>
              </a:rPr>
              <a:t>SNORT</a:t>
            </a:r>
            <a:r>
              <a:rPr lang="en-US" altLang="zh-TW" sz="2800" dirty="0"/>
              <a:t> </a:t>
            </a:r>
            <a:r>
              <a:rPr lang="en-US" altLang="zh-TW" sz="2800" dirty="0" smtClean="0"/>
              <a:t>– as a </a:t>
            </a:r>
            <a:r>
              <a:rPr lang="en-US" altLang="zh-TW" sz="2800" dirty="0"/>
              <a:t>network function [5] and deployed it in four ways discussed</a:t>
            </a:r>
            <a:br>
              <a:rPr lang="en-US" altLang="zh-TW" sz="2800" dirty="0"/>
            </a:br>
            <a:r>
              <a:rPr lang="en-US" altLang="zh-TW" sz="2800" dirty="0"/>
              <a:t>in section II. </a:t>
            </a: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58</a:t>
            </a:fld>
            <a:endParaRPr lang="en-US" altLang="zh-TW"/>
          </a:p>
        </p:txBody>
      </p:sp>
    </p:spTree>
    <p:extLst>
      <p:ext uri="{BB962C8B-B14F-4D97-AF65-F5344CB8AC3E}">
        <p14:creationId xmlns:p14="http://schemas.microsoft.com/office/powerpoint/2010/main" val="32714163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 Setup</a:t>
            </a:r>
            <a:endParaRPr lang="zh-TW" altLang="en-US" dirty="0"/>
          </a:p>
        </p:txBody>
      </p:sp>
      <p:sp>
        <p:nvSpPr>
          <p:cNvPr id="3" name="內容版面配置區 2"/>
          <p:cNvSpPr>
            <a:spLocks noGrp="1"/>
          </p:cNvSpPr>
          <p:nvPr>
            <p:ph idx="1"/>
          </p:nvPr>
        </p:nvSpPr>
        <p:spPr/>
        <p:txBody>
          <a:bodyPr/>
          <a:lstStyle/>
          <a:p>
            <a:r>
              <a:rPr lang="en-US" altLang="zh-TW" sz="2400" dirty="0"/>
              <a:t>SNORT contains the number of rules combining </a:t>
            </a:r>
            <a:r>
              <a:rPr lang="en-US" altLang="zh-TW" sz="2400" dirty="0" err="1" smtClean="0"/>
              <a:t>signature,protocol</a:t>
            </a:r>
            <a:r>
              <a:rPr lang="en-US" altLang="zh-TW" sz="2400" dirty="0" smtClean="0"/>
              <a:t> </a:t>
            </a:r>
            <a:r>
              <a:rPr lang="en-US" altLang="zh-TW" sz="2400" dirty="0"/>
              <a:t>and anomaly inspection methods to detect a </a:t>
            </a:r>
            <a:r>
              <a:rPr lang="en-US" altLang="zh-TW" sz="2400" dirty="0" smtClean="0"/>
              <a:t>malicious</a:t>
            </a:r>
            <a:r>
              <a:rPr lang="zh-TW" altLang="en-US" sz="2400" dirty="0" smtClean="0"/>
              <a:t> </a:t>
            </a:r>
            <a:r>
              <a:rPr lang="en-US" altLang="zh-TW" sz="2400" dirty="0" smtClean="0"/>
              <a:t>activity</a:t>
            </a:r>
            <a:r>
              <a:rPr lang="en-US" altLang="zh-TW" sz="2400" dirty="0"/>
              <a:t>. </a:t>
            </a:r>
            <a:endParaRPr lang="en-US" altLang="zh-TW" sz="2400" dirty="0" smtClean="0"/>
          </a:p>
          <a:p>
            <a:r>
              <a:rPr lang="en-US" altLang="zh-TW" sz="2400" dirty="0"/>
              <a:t>We have added 200 such rules in a single </a:t>
            </a:r>
            <a:r>
              <a:rPr lang="en-US" altLang="zh-TW" sz="2400" dirty="0" smtClean="0"/>
              <a:t>SNORT</a:t>
            </a:r>
            <a:r>
              <a:rPr lang="zh-TW" altLang="en-US" sz="2400" dirty="0" smtClean="0"/>
              <a:t> </a:t>
            </a:r>
            <a:r>
              <a:rPr lang="en-US" altLang="zh-TW" sz="2400" dirty="0" smtClean="0"/>
              <a:t>NF</a:t>
            </a:r>
            <a:r>
              <a:rPr lang="en-US" altLang="zh-TW" sz="2400" dirty="0"/>
              <a:t>, which is deployed on a single Docker </a:t>
            </a:r>
            <a:r>
              <a:rPr lang="en-US" altLang="zh-TW" sz="2400" dirty="0" smtClean="0"/>
              <a:t>container.</a:t>
            </a:r>
          </a:p>
          <a:p>
            <a:r>
              <a:rPr lang="en-US" altLang="zh-TW" sz="2400" dirty="0"/>
              <a:t>Packets are forwarded according to the Poisson distribution.</a:t>
            </a:r>
          </a:p>
          <a:p>
            <a:r>
              <a:rPr lang="en-US" altLang="zh-TW" sz="2400" dirty="0"/>
              <a:t>Each packet has 1000 bytes size and is matched against </a:t>
            </a:r>
            <a:r>
              <a:rPr lang="en-US" altLang="zh-TW" sz="2400" dirty="0" smtClean="0"/>
              <a:t>each</a:t>
            </a:r>
            <a:r>
              <a:rPr lang="zh-TW" altLang="en-US" sz="2400" dirty="0" smtClean="0"/>
              <a:t> </a:t>
            </a:r>
            <a:r>
              <a:rPr lang="en-US" altLang="zh-TW" sz="2400" dirty="0" smtClean="0"/>
              <a:t>rule </a:t>
            </a:r>
            <a:r>
              <a:rPr lang="en-US" altLang="zh-TW" sz="2400" dirty="0"/>
              <a:t>in the SNORT and if a malicious activity is present, </a:t>
            </a:r>
            <a:r>
              <a:rPr lang="en-US" altLang="zh-TW" sz="2400" dirty="0" smtClean="0"/>
              <a:t>it</a:t>
            </a:r>
            <a:r>
              <a:rPr lang="zh-TW" altLang="en-US" sz="2400" dirty="0" smtClean="0"/>
              <a:t> </a:t>
            </a:r>
            <a:r>
              <a:rPr lang="en-US" altLang="zh-TW" sz="2400" dirty="0" smtClean="0"/>
              <a:t>is </a:t>
            </a:r>
            <a:r>
              <a:rPr lang="en-US" altLang="zh-TW" sz="2400" dirty="0"/>
              <a:t>written in an alert file.</a:t>
            </a:r>
            <a:r>
              <a:rPr lang="en-US" altLang="zh-TW" dirty="0"/>
              <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59</a:t>
            </a:fld>
            <a:endParaRPr lang="en-US" altLang="zh-TW"/>
          </a:p>
        </p:txBody>
      </p:sp>
    </p:spTree>
    <p:extLst>
      <p:ext uri="{BB962C8B-B14F-4D97-AF65-F5344CB8AC3E}">
        <p14:creationId xmlns:p14="http://schemas.microsoft.com/office/powerpoint/2010/main" val="2543378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Abstract</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6</a:t>
            </a:fld>
            <a:endParaRPr lang="en-US" altLang="zh-TW"/>
          </a:p>
        </p:txBody>
      </p:sp>
      <p:sp>
        <p:nvSpPr>
          <p:cNvPr id="3" name="內容版面配置區 2"/>
          <p:cNvSpPr>
            <a:spLocks noGrp="1"/>
          </p:cNvSpPr>
          <p:nvPr>
            <p:ph idx="1"/>
          </p:nvPr>
        </p:nvSpPr>
        <p:spPr/>
        <p:txBody>
          <a:bodyPr/>
          <a:lstStyle/>
          <a:p>
            <a:r>
              <a:rPr lang="en-US" altLang="zh-TW" sz="2800" dirty="0"/>
              <a:t>In order to overcome these challenges, there is significant interest from </a:t>
            </a:r>
            <a:r>
              <a:rPr lang="en-US" altLang="zh-TW" sz="2800" dirty="0" smtClean="0"/>
              <a:t>research</a:t>
            </a:r>
            <a:r>
              <a:rPr lang="zh-TW" altLang="en-US" sz="2800" dirty="0" smtClean="0"/>
              <a:t> </a:t>
            </a:r>
            <a:r>
              <a:rPr lang="en-US" altLang="zh-TW" sz="2800" dirty="0" smtClean="0"/>
              <a:t>communities </a:t>
            </a:r>
            <a:r>
              <a:rPr lang="en-US" altLang="zh-TW" sz="2800" dirty="0"/>
              <a:t>to scale or decompose network functions using the monolithic and </a:t>
            </a:r>
            <a:r>
              <a:rPr lang="en-US" altLang="zh-TW" sz="2800" dirty="0" err="1"/>
              <a:t>microservice</a:t>
            </a:r>
            <a:r>
              <a:rPr lang="en-US" altLang="zh-TW" sz="2800" dirty="0"/>
              <a:t> approach. </a:t>
            </a:r>
            <a:endParaRPr lang="en-US" altLang="zh-TW" sz="2800" dirty="0" smtClean="0"/>
          </a:p>
          <a:p>
            <a:r>
              <a:rPr lang="en-US" altLang="zh-TW" sz="2800" dirty="0" smtClean="0"/>
              <a:t>In </a:t>
            </a:r>
            <a:r>
              <a:rPr lang="en-US" altLang="zh-TW" sz="2800" dirty="0"/>
              <a:t>this paper, we compare the performance of both approaches using an analytic model and implementing test-bed experiments.</a:t>
            </a:r>
            <a:endParaRPr lang="zh-TW" altLang="en-US" sz="2800" dirty="0"/>
          </a:p>
        </p:txBody>
      </p:sp>
    </p:spTree>
    <p:extLst>
      <p:ext uri="{BB962C8B-B14F-4D97-AF65-F5344CB8AC3E}">
        <p14:creationId xmlns:p14="http://schemas.microsoft.com/office/powerpoint/2010/main" val="41977211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 Setup</a:t>
            </a:r>
            <a:endParaRPr lang="zh-TW" altLang="en-US" dirty="0"/>
          </a:p>
        </p:txBody>
      </p:sp>
      <p:sp>
        <p:nvSpPr>
          <p:cNvPr id="3" name="內容版面配置區 2"/>
          <p:cNvSpPr>
            <a:spLocks noGrp="1"/>
          </p:cNvSpPr>
          <p:nvPr>
            <p:ph idx="1"/>
          </p:nvPr>
        </p:nvSpPr>
        <p:spPr/>
        <p:txBody>
          <a:bodyPr/>
          <a:lstStyle/>
          <a:p>
            <a:r>
              <a:rPr lang="en-US" altLang="zh-TW" sz="2400" dirty="0"/>
              <a:t>Therefore, if malicious </a:t>
            </a:r>
            <a:r>
              <a:rPr lang="en-US" altLang="zh-TW" sz="2400" dirty="0" smtClean="0"/>
              <a:t>activities</a:t>
            </a:r>
            <a:r>
              <a:rPr lang="zh-TW" altLang="en-US" sz="2400" dirty="0" smtClean="0"/>
              <a:t> </a:t>
            </a:r>
            <a:r>
              <a:rPr lang="en-US" altLang="zh-TW" sz="2400" dirty="0" smtClean="0"/>
              <a:t>are </a:t>
            </a:r>
            <a:r>
              <a:rPr lang="en-US" altLang="zh-TW" sz="2400" dirty="0"/>
              <a:t>reported by many rules, SNORT writes many alerts </a:t>
            </a:r>
            <a:r>
              <a:rPr lang="en-US" altLang="zh-TW" sz="2400" dirty="0" smtClean="0"/>
              <a:t>in</a:t>
            </a:r>
            <a:r>
              <a:rPr lang="zh-TW" altLang="en-US" sz="2400" dirty="0" smtClean="0"/>
              <a:t> </a:t>
            </a:r>
            <a:r>
              <a:rPr lang="en-US" altLang="zh-TW" sz="2400" dirty="0" smtClean="0"/>
              <a:t>the </a:t>
            </a:r>
            <a:r>
              <a:rPr lang="en-US" altLang="zh-TW" sz="2400" dirty="0"/>
              <a:t>file for a single packet, taking long time in </a:t>
            </a:r>
            <a:r>
              <a:rPr lang="en-US" altLang="zh-TW" sz="2400" dirty="0" smtClean="0"/>
              <a:t>input/output</a:t>
            </a:r>
            <a:r>
              <a:rPr lang="zh-TW" altLang="en-US" sz="2400" dirty="0" smtClean="0"/>
              <a:t> </a:t>
            </a:r>
            <a:r>
              <a:rPr lang="en-US" altLang="zh-TW" sz="2400" dirty="0" smtClean="0"/>
              <a:t>operations.</a:t>
            </a:r>
            <a:r>
              <a:rPr lang="en-US" altLang="zh-TW" dirty="0"/>
              <a:t> </a:t>
            </a:r>
            <a:r>
              <a:rPr lang="en-US" altLang="zh-TW" sz="2400" dirty="0"/>
              <a:t>Hence, it increases the idle time of the SNORT </a:t>
            </a:r>
            <a:r>
              <a:rPr lang="en-US" altLang="zh-TW" sz="2400" dirty="0" smtClean="0"/>
              <a:t>NF. </a:t>
            </a:r>
          </a:p>
          <a:p>
            <a:r>
              <a:rPr lang="en-US" altLang="zh-TW" sz="2400" dirty="0"/>
              <a:t>We randomly generated traffic producing different malicious activities and calculated the idle time by having 200 such rules in SNORT. </a:t>
            </a:r>
          </a:p>
          <a:p>
            <a:r>
              <a:rPr lang="en-US" altLang="zh-TW" sz="2400" dirty="0"/>
              <a:t>We ran 50 different experiments (with different traffic characteristics) and calculated the average idle time.</a:t>
            </a:r>
          </a:p>
          <a:p>
            <a:r>
              <a:rPr lang="en-US" altLang="zh-TW" sz="2400" dirty="0"/>
              <a:t>The average idle time (I) in our experiments was 0.248 </a:t>
            </a:r>
            <a:r>
              <a:rPr lang="en-US" altLang="zh-TW" sz="2400" dirty="0" err="1"/>
              <a:t>ms.</a:t>
            </a:r>
            <a:r>
              <a:rPr lang="en-US" altLang="zh-TW" sz="2400" dirty="0"/>
              <a:t/>
            </a:r>
            <a:br>
              <a:rPr lang="en-US" altLang="zh-TW" sz="2400" dirty="0"/>
            </a:br>
            <a:r>
              <a:rPr lang="en-US" altLang="zh-TW" sz="2400" dirty="0"/>
              <a:t> </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60</a:t>
            </a:fld>
            <a:endParaRPr lang="en-US" altLang="zh-TW"/>
          </a:p>
        </p:txBody>
      </p:sp>
    </p:spTree>
    <p:extLst>
      <p:ext uri="{BB962C8B-B14F-4D97-AF65-F5344CB8AC3E}">
        <p14:creationId xmlns:p14="http://schemas.microsoft.com/office/powerpoint/2010/main" val="28417221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 Setup</a:t>
            </a:r>
            <a:endParaRPr lang="zh-TW" altLang="en-US" dirty="0"/>
          </a:p>
        </p:txBody>
      </p:sp>
      <p:sp>
        <p:nvSpPr>
          <p:cNvPr id="3" name="內容版面配置區 2"/>
          <p:cNvSpPr>
            <a:spLocks noGrp="1"/>
          </p:cNvSpPr>
          <p:nvPr>
            <p:ph idx="1"/>
          </p:nvPr>
        </p:nvSpPr>
        <p:spPr/>
        <p:txBody>
          <a:bodyPr/>
          <a:lstStyle/>
          <a:p>
            <a:r>
              <a:rPr lang="en-US" altLang="zh-TW" sz="2400" dirty="0"/>
              <a:t>In case of the single and dedicated CPU </a:t>
            </a:r>
            <a:r>
              <a:rPr lang="en-US" altLang="zh-TW" sz="2400" i="1" dirty="0"/>
              <a:t>n</a:t>
            </a:r>
            <a:r>
              <a:rPr lang="en-US" altLang="zh-TW" sz="2400" dirty="0"/>
              <a:t>-monoliths </a:t>
            </a:r>
            <a:r>
              <a:rPr lang="en-US" altLang="zh-TW" sz="2400" dirty="0" smtClean="0"/>
              <a:t>scaling case</a:t>
            </a:r>
            <a:r>
              <a:rPr lang="en-US" altLang="zh-TW" sz="2400" dirty="0"/>
              <a:t>, </a:t>
            </a:r>
            <a:r>
              <a:rPr lang="en-US" altLang="zh-TW" sz="2400" i="1" dirty="0"/>
              <a:t>n </a:t>
            </a:r>
            <a:r>
              <a:rPr lang="en-US" altLang="zh-TW" sz="2400" dirty="0"/>
              <a:t>instances of the SNORT NF are deployed on a </a:t>
            </a:r>
            <a:r>
              <a:rPr lang="en-US" altLang="zh-TW" sz="2400" dirty="0" smtClean="0"/>
              <a:t>machine and </a:t>
            </a:r>
            <a:r>
              <a:rPr lang="en-US" altLang="zh-TW" sz="2400" dirty="0"/>
              <a:t>traffic is equally divided among all the instances </a:t>
            </a:r>
            <a:r>
              <a:rPr lang="en-US" altLang="zh-TW" sz="2400" dirty="0" smtClean="0"/>
              <a:t>using a load </a:t>
            </a:r>
            <a:r>
              <a:rPr lang="en-US" altLang="zh-TW" sz="2400" dirty="0"/>
              <a:t>balancer. </a:t>
            </a:r>
          </a:p>
          <a:p>
            <a:r>
              <a:rPr lang="en-US" altLang="zh-TW" sz="2400" dirty="0" smtClean="0"/>
              <a:t>Here, each instance and load balancer are run on a separate Docker container. </a:t>
            </a:r>
          </a:p>
          <a:p>
            <a:r>
              <a:rPr lang="en-US" altLang="zh-TW" sz="2400" dirty="0"/>
              <a:t>In the single CPU </a:t>
            </a:r>
            <a:r>
              <a:rPr lang="en-US" altLang="zh-TW" sz="2400" i="1" dirty="0"/>
              <a:t>n </a:t>
            </a:r>
            <a:r>
              <a:rPr lang="en-US" altLang="zh-TW" sz="2400" dirty="0" smtClean="0"/>
              <a:t>monolith case</a:t>
            </a:r>
            <a:r>
              <a:rPr lang="en-US" altLang="zh-TW" sz="2400" dirty="0"/>
              <a:t>, all the </a:t>
            </a:r>
            <a:r>
              <a:rPr lang="en-US" altLang="zh-TW" sz="2400" i="1" dirty="0"/>
              <a:t>n </a:t>
            </a:r>
            <a:r>
              <a:rPr lang="en-US" altLang="zh-TW" sz="2400" dirty="0"/>
              <a:t>instances and load balancer are dedicated </a:t>
            </a:r>
            <a:r>
              <a:rPr lang="en-US" altLang="zh-TW" sz="2400" dirty="0" smtClean="0"/>
              <a:t>on a </a:t>
            </a:r>
            <a:r>
              <a:rPr lang="en-US" altLang="zh-TW" sz="2400" dirty="0"/>
              <a:t>single CPU. However, in the dedicated CPU </a:t>
            </a:r>
            <a:r>
              <a:rPr lang="en-US" altLang="zh-TW" sz="2400" i="1" dirty="0" smtClean="0"/>
              <a:t>n</a:t>
            </a:r>
            <a:r>
              <a:rPr lang="en-US" altLang="zh-TW" sz="2400" dirty="0" smtClean="0"/>
              <a:t>-monoliths scaling </a:t>
            </a:r>
            <a:r>
              <a:rPr lang="en-US" altLang="zh-TW" sz="2400" dirty="0"/>
              <a:t>case, each instance is given a dedicated CPU core. </a:t>
            </a:r>
            <a:r>
              <a:rPr lang="en-US" altLang="zh-TW" dirty="0"/>
              <a:t/>
            </a:r>
            <a:br>
              <a:rPr lang="en-US" altLang="zh-TW" dirty="0"/>
            </a:br>
            <a:r>
              <a:rPr lang="en-US" altLang="zh-TW" dirty="0"/>
              <a:t/>
            </a:r>
            <a:br>
              <a:rPr lang="en-US" altLang="zh-TW" dirty="0"/>
            </a:br>
            <a:r>
              <a:rPr lang="en-US" altLang="zh-TW" dirty="0"/>
              <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61</a:t>
            </a:fld>
            <a:endParaRPr lang="en-US" altLang="zh-TW"/>
          </a:p>
        </p:txBody>
      </p:sp>
    </p:spTree>
    <p:extLst>
      <p:ext uri="{BB962C8B-B14F-4D97-AF65-F5344CB8AC3E}">
        <p14:creationId xmlns:p14="http://schemas.microsoft.com/office/powerpoint/2010/main" val="27515978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 Setup</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857250" y="2115344"/>
            <a:ext cx="7429500" cy="3495675"/>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62</a:t>
            </a:fld>
            <a:endParaRPr lang="en-US" altLang="zh-TW"/>
          </a:p>
        </p:txBody>
      </p:sp>
    </p:spTree>
    <p:extLst>
      <p:ext uri="{BB962C8B-B14F-4D97-AF65-F5344CB8AC3E}">
        <p14:creationId xmlns:p14="http://schemas.microsoft.com/office/powerpoint/2010/main" val="35296947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 Setup</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785812" y="1700808"/>
            <a:ext cx="7419975" cy="3133725"/>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63</a:t>
            </a:fld>
            <a:endParaRPr lang="en-US" altLang="zh-TW"/>
          </a:p>
        </p:txBody>
      </p:sp>
    </p:spTree>
    <p:extLst>
      <p:ext uri="{BB962C8B-B14F-4D97-AF65-F5344CB8AC3E}">
        <p14:creationId xmlns:p14="http://schemas.microsoft.com/office/powerpoint/2010/main" val="8063358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Fig 2</a:t>
            </a:r>
            <a:endParaRPr lang="zh-TW" altLang="en-US" dirty="0"/>
          </a:p>
        </p:txBody>
      </p:sp>
      <p:pic>
        <p:nvPicPr>
          <p:cNvPr id="5" name="內容版面配置區 4">
            <a:hlinkClick r:id="rId2" action="ppaction://hlinkfile"/>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501106"/>
            <a:ext cx="7467600" cy="2724150"/>
          </a:xfr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64</a:t>
            </a:fld>
            <a:endParaRPr lang="en-US" altLang="zh-TW"/>
          </a:p>
        </p:txBody>
      </p:sp>
    </p:spTree>
    <p:extLst>
      <p:ext uri="{BB962C8B-B14F-4D97-AF65-F5344CB8AC3E}">
        <p14:creationId xmlns:p14="http://schemas.microsoft.com/office/powerpoint/2010/main" val="22816131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 Setup</a:t>
            </a:r>
            <a:endParaRPr lang="zh-TW" altLang="en-US" dirty="0"/>
          </a:p>
        </p:txBody>
      </p:sp>
      <p:sp>
        <p:nvSpPr>
          <p:cNvPr id="3" name="內容版面配置區 2"/>
          <p:cNvSpPr>
            <a:spLocks noGrp="1"/>
          </p:cNvSpPr>
          <p:nvPr>
            <p:ph idx="1"/>
          </p:nvPr>
        </p:nvSpPr>
        <p:spPr/>
        <p:txBody>
          <a:bodyPr/>
          <a:lstStyle/>
          <a:p>
            <a:r>
              <a:rPr lang="en-US" altLang="zh-TW" dirty="0" smtClean="0"/>
              <a:t>Machine specs:</a:t>
            </a:r>
          </a:p>
          <a:p>
            <a:pPr>
              <a:buFont typeface="Arial" panose="020B0604020202020204" pitchFamily="34" charset="0"/>
              <a:buChar char="•"/>
            </a:pPr>
            <a:r>
              <a:rPr lang="en-US" altLang="zh-TW" dirty="0" err="1" smtClean="0"/>
              <a:t>OS:Ubuntu</a:t>
            </a:r>
            <a:r>
              <a:rPr lang="en-US" altLang="zh-TW" dirty="0" smtClean="0"/>
              <a:t> 16.04</a:t>
            </a:r>
          </a:p>
          <a:p>
            <a:pPr>
              <a:buFont typeface="Arial" panose="020B0604020202020204" pitchFamily="34" charset="0"/>
              <a:buChar char="•"/>
            </a:pPr>
            <a:r>
              <a:rPr lang="en-US" altLang="zh-TW" dirty="0" err="1" smtClean="0"/>
              <a:t>CPU:Intel</a:t>
            </a:r>
            <a:r>
              <a:rPr lang="en-US" altLang="zh-TW" dirty="0" smtClean="0"/>
              <a:t> Xeon E5-2640 v4 2.4G 16cores</a:t>
            </a:r>
          </a:p>
          <a:p>
            <a:pPr>
              <a:buFont typeface="Arial" panose="020B0604020202020204" pitchFamily="34" charset="0"/>
              <a:buChar char="•"/>
            </a:pPr>
            <a:r>
              <a:rPr lang="en-US" altLang="zh-TW" dirty="0" smtClean="0"/>
              <a:t>RAM : 125G</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65</a:t>
            </a:fld>
            <a:endParaRPr lang="en-US" altLang="zh-TW"/>
          </a:p>
        </p:txBody>
      </p:sp>
    </p:spTree>
    <p:extLst>
      <p:ext uri="{BB962C8B-B14F-4D97-AF65-F5344CB8AC3E}">
        <p14:creationId xmlns:p14="http://schemas.microsoft.com/office/powerpoint/2010/main" val="40696037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 Setup</a:t>
            </a:r>
            <a:endParaRPr lang="zh-TW" altLang="en-US" dirty="0"/>
          </a:p>
        </p:txBody>
      </p:sp>
      <p:sp>
        <p:nvSpPr>
          <p:cNvPr id="3" name="內容版面配置區 2"/>
          <p:cNvSpPr>
            <a:spLocks noGrp="1"/>
          </p:cNvSpPr>
          <p:nvPr>
            <p:ph idx="1"/>
          </p:nvPr>
        </p:nvSpPr>
        <p:spPr/>
        <p:txBody>
          <a:bodyPr/>
          <a:lstStyle/>
          <a:p>
            <a:r>
              <a:rPr lang="en-US" altLang="zh-TW" sz="2400" dirty="0"/>
              <a:t>For our experiments we have pinned the Docker containers to single or multiple CPU cores as per the case scenarios discussed </a:t>
            </a:r>
            <a:r>
              <a:rPr lang="en-US" altLang="zh-TW" sz="2400" dirty="0" smtClean="0"/>
              <a:t>in Section </a:t>
            </a:r>
            <a:r>
              <a:rPr lang="en-US" altLang="zh-TW" sz="2400" dirty="0"/>
              <a:t>II. </a:t>
            </a:r>
            <a:endParaRPr lang="en-US" altLang="zh-TW" sz="2400" dirty="0" smtClean="0"/>
          </a:p>
          <a:p>
            <a:r>
              <a:rPr lang="en-US" altLang="zh-TW" sz="2400" dirty="0"/>
              <a:t>Each machine in the setup has a direct </a:t>
            </a:r>
            <a:r>
              <a:rPr lang="en-US" altLang="zh-TW" sz="2400" dirty="0" smtClean="0"/>
              <a:t>connection to </a:t>
            </a:r>
            <a:r>
              <a:rPr lang="en-US" altLang="zh-TW" sz="2400" dirty="0"/>
              <a:t>each other using 10Gbps link. </a:t>
            </a:r>
            <a:endParaRPr lang="en-US" altLang="zh-TW" sz="2400" dirty="0" smtClean="0"/>
          </a:p>
          <a:p>
            <a:r>
              <a:rPr lang="en-US" altLang="zh-TW" sz="2400" dirty="0" smtClean="0"/>
              <a:t>The </a:t>
            </a:r>
            <a:r>
              <a:rPr lang="en-US" altLang="zh-TW" sz="2400" dirty="0"/>
              <a:t>traffic rate </a:t>
            </a:r>
            <a:r>
              <a:rPr lang="en-US" altLang="zh-TW" sz="2400" i="1" dirty="0"/>
              <a:t>λ </a:t>
            </a:r>
            <a:r>
              <a:rPr lang="en-US" altLang="zh-TW" sz="2400" dirty="0"/>
              <a:t>for </a:t>
            </a:r>
            <a:r>
              <a:rPr lang="en-US" altLang="zh-TW" sz="2400" dirty="0" smtClean="0"/>
              <a:t>the experiment </a:t>
            </a:r>
            <a:r>
              <a:rPr lang="en-US" altLang="zh-TW" sz="2400" dirty="0"/>
              <a:t>is 0.97 per </a:t>
            </a:r>
            <a:r>
              <a:rPr lang="en-US" altLang="zh-TW" sz="2400" i="1" dirty="0" err="1"/>
              <a:t>ms</a:t>
            </a:r>
            <a:r>
              <a:rPr lang="en-US" altLang="zh-TW" sz="2400" dirty="0"/>
              <a:t>, considering no packet loss </a:t>
            </a:r>
            <a:r>
              <a:rPr lang="en-US" altLang="zh-TW" sz="2400" dirty="0" smtClean="0"/>
              <a:t>due to </a:t>
            </a:r>
            <a:r>
              <a:rPr lang="en-US" altLang="zh-TW" sz="2400" dirty="0"/>
              <a:t>network link congestion.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66</a:t>
            </a:fld>
            <a:endParaRPr lang="en-US" altLang="zh-TW"/>
          </a:p>
        </p:txBody>
      </p:sp>
    </p:spTree>
    <p:extLst>
      <p:ext uri="{BB962C8B-B14F-4D97-AF65-F5344CB8AC3E}">
        <p14:creationId xmlns:p14="http://schemas.microsoft.com/office/powerpoint/2010/main" val="38186239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 Setup</a:t>
            </a:r>
            <a:endParaRPr lang="zh-TW" altLang="en-US" dirty="0"/>
          </a:p>
        </p:txBody>
      </p:sp>
      <p:sp>
        <p:nvSpPr>
          <p:cNvPr id="3" name="內容版面配置區 2"/>
          <p:cNvSpPr>
            <a:spLocks noGrp="1"/>
          </p:cNvSpPr>
          <p:nvPr>
            <p:ph idx="1"/>
          </p:nvPr>
        </p:nvSpPr>
        <p:spPr/>
        <p:txBody>
          <a:bodyPr/>
          <a:lstStyle/>
          <a:p>
            <a:r>
              <a:rPr lang="en-US" altLang="zh-TW" sz="2800" dirty="0"/>
              <a:t>This choice of parameters is according to the M/M/1 queuing model with a stable queuing system where the incoming traffic rate (λ) should be less than service rate. </a:t>
            </a:r>
          </a:p>
          <a:p>
            <a:r>
              <a:rPr lang="en-US" altLang="zh-TW" sz="2800" dirty="0"/>
              <a:t>The choice of the arrival rate is to exploit the dedicated processing capacity, yet having a stable queue by not exceeding the allocated service time, given by the processing capacity.</a:t>
            </a: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67</a:t>
            </a:fld>
            <a:endParaRPr lang="en-US" altLang="zh-TW"/>
          </a:p>
        </p:txBody>
      </p:sp>
    </p:spTree>
    <p:extLst>
      <p:ext uri="{BB962C8B-B14F-4D97-AF65-F5344CB8AC3E}">
        <p14:creationId xmlns:p14="http://schemas.microsoft.com/office/powerpoint/2010/main" val="32596160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42F954-4088-4C73-A7C9-6105C876669F}"/>
              </a:ext>
            </a:extLst>
          </p:cNvPr>
          <p:cNvSpPr>
            <a:spLocks noGrp="1"/>
          </p:cNvSpPr>
          <p:nvPr>
            <p:ph type="title"/>
          </p:nvPr>
        </p:nvSpPr>
        <p:spPr/>
        <p:txBody>
          <a:bodyPr/>
          <a:lstStyle/>
          <a:p>
            <a:r>
              <a:rPr lang="en-US" altLang="zh-TW" sz="4800" dirty="0" smtClean="0"/>
              <a:t>results</a:t>
            </a:r>
            <a:r>
              <a:rPr lang="en-US" altLang="zh-TW" sz="4800" dirty="0"/>
              <a:t/>
            </a:r>
            <a:br>
              <a:rPr lang="en-US" altLang="zh-TW" sz="4800" dirty="0"/>
            </a:br>
            <a:endParaRPr lang="zh-TW" altLang="en-US" sz="4800" dirty="0"/>
          </a:p>
        </p:txBody>
      </p:sp>
      <p:sp>
        <p:nvSpPr>
          <p:cNvPr id="3" name="文字版面配置區 2">
            <a:extLst>
              <a:ext uri="{FF2B5EF4-FFF2-40B4-BE49-F238E27FC236}">
                <a16:creationId xmlns:a16="http://schemas.microsoft.com/office/drawing/2014/main" id="{F5CA3FD1-F621-4447-8A5A-E3F1816D49B9}"/>
              </a:ext>
            </a:extLst>
          </p:cNvPr>
          <p:cNvSpPr>
            <a:spLocks noGrp="1"/>
          </p:cNvSpPr>
          <p:nvPr>
            <p:ph type="body" idx="1"/>
          </p:nvPr>
        </p:nvSpPr>
        <p:spPr/>
        <p:txBody>
          <a:bodyPr/>
          <a:lstStyle/>
          <a:p>
            <a:r>
              <a:rPr lang="en-US" altLang="zh-TW" sz="4800" dirty="0" smtClean="0"/>
              <a:t>4</a:t>
            </a:r>
            <a:endParaRPr lang="zh-TW" altLang="en-US" sz="4800" dirty="0"/>
          </a:p>
        </p:txBody>
      </p:sp>
      <p:sp>
        <p:nvSpPr>
          <p:cNvPr id="4" name="投影片編號版面配置區 3">
            <a:extLst>
              <a:ext uri="{FF2B5EF4-FFF2-40B4-BE49-F238E27FC236}">
                <a16:creationId xmlns:a16="http://schemas.microsoft.com/office/drawing/2014/main" id="{FFE0062A-7704-4CEC-86CE-57D92C174DDA}"/>
              </a:ext>
            </a:extLst>
          </p:cNvPr>
          <p:cNvSpPr>
            <a:spLocks noGrp="1"/>
          </p:cNvSpPr>
          <p:nvPr>
            <p:ph type="sldNum" sz="quarter" idx="12"/>
          </p:nvPr>
        </p:nvSpPr>
        <p:spPr/>
        <p:txBody>
          <a:bodyPr/>
          <a:lstStyle/>
          <a:p>
            <a:fld id="{3FA20CEC-273E-4460-909B-ED48F5635E5D}" type="slidenum">
              <a:rPr lang="en-US" altLang="zh-TW" smtClean="0"/>
              <a:pPr/>
              <a:t>68</a:t>
            </a:fld>
            <a:endParaRPr lang="en-US" altLang="zh-TW"/>
          </a:p>
        </p:txBody>
      </p:sp>
    </p:spTree>
    <p:extLst>
      <p:ext uri="{BB962C8B-B14F-4D97-AF65-F5344CB8AC3E}">
        <p14:creationId xmlns:p14="http://schemas.microsoft.com/office/powerpoint/2010/main" val="32756080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4.A Analytical results</a:t>
            </a:r>
            <a:endParaRPr lang="zh-TW" altLang="en-US" dirty="0"/>
          </a:p>
        </p:txBody>
      </p:sp>
      <p:sp>
        <p:nvSpPr>
          <p:cNvPr id="3" name="內容版面配置區 2"/>
          <p:cNvSpPr>
            <a:spLocks noGrp="1"/>
          </p:cNvSpPr>
          <p:nvPr>
            <p:ph idx="1"/>
          </p:nvPr>
        </p:nvSpPr>
        <p:spPr/>
        <p:txBody>
          <a:bodyPr/>
          <a:lstStyle/>
          <a:p>
            <a:r>
              <a:rPr lang="en-US" altLang="zh-TW" sz="2400" dirty="0"/>
              <a:t>We already know the value of </a:t>
            </a:r>
            <a:r>
              <a:rPr lang="en-US" altLang="zh-TW" sz="2400" i="1" dirty="0"/>
              <a:t>λ </a:t>
            </a:r>
            <a:r>
              <a:rPr lang="en-US" altLang="zh-TW" sz="2400" dirty="0" smtClean="0"/>
              <a:t>and </a:t>
            </a:r>
            <a:r>
              <a:rPr lang="en-US" altLang="zh-TW" sz="2400" i="1" dirty="0" smtClean="0"/>
              <a:t>I  </a:t>
            </a:r>
            <a:r>
              <a:rPr lang="en-US" altLang="zh-TW" sz="2400" dirty="0" smtClean="0"/>
              <a:t>through </a:t>
            </a:r>
            <a:r>
              <a:rPr lang="en-US" altLang="zh-TW" sz="2400" dirty="0"/>
              <a:t>our emulation scenario (described in the </a:t>
            </a:r>
            <a:r>
              <a:rPr lang="en-US" altLang="zh-TW" sz="2400" dirty="0" smtClean="0"/>
              <a:t>previous section</a:t>
            </a:r>
            <a:r>
              <a:rPr lang="en-US" altLang="zh-TW" sz="2400" dirty="0"/>
              <a:t>). </a:t>
            </a:r>
            <a:endParaRPr lang="en-US" altLang="zh-TW" sz="2400" dirty="0" smtClean="0"/>
          </a:p>
          <a:p>
            <a:r>
              <a:rPr lang="en-US" altLang="zh-TW" sz="2400" dirty="0"/>
              <a:t>The value of </a:t>
            </a:r>
            <a:r>
              <a:rPr lang="en-US" altLang="zh-TW" sz="2400" i="1" dirty="0"/>
              <a:t>T </a:t>
            </a:r>
            <a:r>
              <a:rPr lang="en-US" altLang="zh-TW" sz="2400" dirty="0"/>
              <a:t>is calculated from Eq. 1 by </a:t>
            </a:r>
            <a:r>
              <a:rPr lang="en-US" altLang="zh-TW" sz="2400" dirty="0" smtClean="0"/>
              <a:t>putting the </a:t>
            </a:r>
            <a:r>
              <a:rPr lang="en-US" altLang="zh-TW" sz="2400" dirty="0"/>
              <a:t>value of </a:t>
            </a:r>
            <a:r>
              <a:rPr lang="en-US" altLang="zh-TW" sz="2400" i="1" dirty="0"/>
              <a:t>λ </a:t>
            </a:r>
            <a:r>
              <a:rPr lang="en-US" altLang="zh-TW" sz="2400" dirty="0"/>
              <a:t>and the average delay observed by running </a:t>
            </a:r>
            <a:r>
              <a:rPr lang="en-US" altLang="zh-TW" sz="2400" dirty="0" smtClean="0"/>
              <a:t>the experiment </a:t>
            </a:r>
            <a:r>
              <a:rPr lang="en-US" altLang="zh-TW" sz="2400" dirty="0"/>
              <a:t>(mentioned in the previous section) on a </a:t>
            </a:r>
            <a:r>
              <a:rPr lang="en-US" altLang="zh-TW" sz="2400" dirty="0" smtClean="0"/>
              <a:t>single SNORT </a:t>
            </a:r>
            <a:r>
              <a:rPr lang="en-US" altLang="zh-TW" sz="2400" dirty="0"/>
              <a:t>NF. </a:t>
            </a:r>
            <a:endParaRPr lang="en-US" altLang="zh-TW" sz="2400" dirty="0" smtClean="0"/>
          </a:p>
          <a:p>
            <a:r>
              <a:rPr lang="en-US" altLang="zh-TW" sz="2400" dirty="0"/>
              <a:t>So, we now calculate the value of </a:t>
            </a:r>
            <a:r>
              <a:rPr lang="en-US" altLang="zh-TW" sz="2400" dirty="0" smtClean="0"/>
              <a:t>overheads for </a:t>
            </a:r>
            <a:r>
              <a:rPr lang="en-US" altLang="zh-TW" sz="2400" dirty="0"/>
              <a:t>different values of </a:t>
            </a:r>
            <a:r>
              <a:rPr lang="en-US" altLang="zh-TW" sz="2400" i="1" dirty="0"/>
              <a:t>n</a:t>
            </a:r>
            <a:r>
              <a:rPr lang="en-US" altLang="zh-TW" sz="2400" dirty="0"/>
              <a:t>. We then calculate the value of </a:t>
            </a:r>
            <a:r>
              <a:rPr lang="en-US" altLang="zh-TW" sz="2400" dirty="0" smtClean="0"/>
              <a:t>the average </a:t>
            </a:r>
            <a:r>
              <a:rPr lang="en-US" altLang="zh-TW" sz="2400" dirty="0"/>
              <a:t>delay. </a:t>
            </a:r>
            <a:br>
              <a:rPr lang="en-US" altLang="zh-TW" sz="2400" dirty="0"/>
            </a:br>
            <a:r>
              <a:rPr lang="en-US" altLang="zh-TW" sz="2400" dirty="0"/>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69</a:t>
            </a:fld>
            <a:endParaRPr lang="en-US" altLang="zh-TW"/>
          </a:p>
        </p:txBody>
      </p:sp>
    </p:spTree>
    <p:extLst>
      <p:ext uri="{BB962C8B-B14F-4D97-AF65-F5344CB8AC3E}">
        <p14:creationId xmlns:p14="http://schemas.microsoft.com/office/powerpoint/2010/main" val="1952268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Abstract</a:t>
            </a:r>
            <a:endParaRPr lang="zh-TW" altLang="en-US" dirty="0"/>
          </a:p>
        </p:txBody>
      </p:sp>
      <p:sp>
        <p:nvSpPr>
          <p:cNvPr id="3" name="內容版面配置區 2"/>
          <p:cNvSpPr>
            <a:spLocks noGrp="1"/>
          </p:cNvSpPr>
          <p:nvPr>
            <p:ph idx="1"/>
          </p:nvPr>
        </p:nvSpPr>
        <p:spPr/>
        <p:txBody>
          <a:bodyPr/>
          <a:lstStyle/>
          <a:p>
            <a:r>
              <a:rPr lang="en-US" altLang="zh-TW" sz="2800" dirty="0"/>
              <a:t>In addition, we calculate the number of instances of monoliths or </a:t>
            </a:r>
            <a:r>
              <a:rPr lang="en-US" altLang="zh-TW" sz="2800" dirty="0" err="1"/>
              <a:t>microservices</a:t>
            </a:r>
            <a:r>
              <a:rPr lang="en-US" altLang="zh-TW" sz="2800" dirty="0"/>
              <a:t> in which </a:t>
            </a:r>
            <a:r>
              <a:rPr lang="en-US" altLang="zh-TW" sz="2800" dirty="0" smtClean="0"/>
              <a:t>a</a:t>
            </a:r>
            <a:r>
              <a:rPr lang="zh-TW" altLang="en-US" sz="2800" dirty="0" smtClean="0"/>
              <a:t> </a:t>
            </a:r>
            <a:r>
              <a:rPr lang="en-US" altLang="zh-TW" sz="2800" dirty="0" smtClean="0"/>
              <a:t>network </a:t>
            </a:r>
            <a:r>
              <a:rPr lang="en-US" altLang="zh-TW" sz="2800" dirty="0"/>
              <a:t>function could be scaled or decomposed in order to </a:t>
            </a:r>
            <a:r>
              <a:rPr lang="en-US" altLang="zh-TW" sz="2800" dirty="0" smtClean="0"/>
              <a:t>get</a:t>
            </a:r>
            <a:r>
              <a:rPr lang="zh-TW" altLang="en-US" sz="2800" dirty="0" smtClean="0"/>
              <a:t> </a:t>
            </a:r>
            <a:r>
              <a:rPr lang="en-US" altLang="zh-TW" sz="2800" dirty="0" smtClean="0"/>
              <a:t>the </a:t>
            </a:r>
            <a:r>
              <a:rPr lang="en-US" altLang="zh-TW" sz="2800" dirty="0"/>
              <a:t>maximum or required </a:t>
            </a:r>
            <a:r>
              <a:rPr lang="en-US" altLang="zh-TW" sz="2800" dirty="0" err="1" smtClean="0"/>
              <a:t>performance.Single</a:t>
            </a:r>
            <a:r>
              <a:rPr lang="en-US" altLang="zh-TW" sz="2800" dirty="0" smtClean="0"/>
              <a:t> </a:t>
            </a:r>
            <a:r>
              <a:rPr lang="en-US" altLang="zh-TW" sz="2800" dirty="0"/>
              <a:t>and multiple </a:t>
            </a:r>
            <a:r>
              <a:rPr lang="en-US" altLang="zh-TW" sz="2800" dirty="0" smtClean="0"/>
              <a:t>CPU</a:t>
            </a:r>
            <a:r>
              <a:rPr lang="zh-TW" altLang="en-US" sz="2800" dirty="0" smtClean="0"/>
              <a:t> </a:t>
            </a:r>
            <a:r>
              <a:rPr lang="en-US" altLang="zh-TW" sz="2800" dirty="0" smtClean="0"/>
              <a:t>core </a:t>
            </a:r>
            <a:r>
              <a:rPr lang="en-US" altLang="zh-TW" sz="2800" dirty="0"/>
              <a:t>scenarios are considered. </a:t>
            </a:r>
            <a:endParaRPr lang="en-US" altLang="zh-TW" sz="2800" dirty="0" smtClean="0"/>
          </a:p>
          <a:p>
            <a:r>
              <a:rPr lang="en-US" altLang="zh-TW" sz="2800" dirty="0" smtClean="0"/>
              <a:t>Experimentation </a:t>
            </a:r>
            <a:r>
              <a:rPr lang="en-US" altLang="zh-TW" sz="2800" dirty="0"/>
              <a:t>is performed </a:t>
            </a:r>
            <a:r>
              <a:rPr lang="en-US" altLang="zh-TW" sz="2800" dirty="0" smtClean="0"/>
              <a:t>by</a:t>
            </a:r>
            <a:r>
              <a:rPr lang="zh-TW" altLang="en-US" sz="2800" dirty="0" smtClean="0"/>
              <a:t> </a:t>
            </a:r>
            <a:r>
              <a:rPr lang="en-US" altLang="zh-TW" sz="2800" dirty="0" smtClean="0"/>
              <a:t>using </a:t>
            </a:r>
            <a:r>
              <a:rPr lang="en-US" altLang="zh-TW" sz="2800" dirty="0"/>
              <a:t>an open source network function, </a:t>
            </a:r>
            <a:r>
              <a:rPr lang="en-US" altLang="zh-TW" sz="2800" dirty="0">
                <a:hlinkClick r:id="rId3"/>
              </a:rPr>
              <a:t>SNORT</a:t>
            </a:r>
            <a:r>
              <a:rPr lang="en-US" altLang="zh-TW" sz="2800" dirty="0"/>
              <a:t> and </a:t>
            </a:r>
            <a:r>
              <a:rPr lang="en-US" altLang="zh-TW" sz="2800" dirty="0" smtClean="0"/>
              <a:t>running</a:t>
            </a:r>
            <a:r>
              <a:rPr lang="zh-TW" altLang="en-US" sz="2800" dirty="0" smtClean="0"/>
              <a:t> </a:t>
            </a:r>
            <a:r>
              <a:rPr lang="en-US" altLang="zh-TW" sz="2800" dirty="0" smtClean="0"/>
              <a:t>monoliths </a:t>
            </a:r>
            <a:r>
              <a:rPr lang="en-US" altLang="zh-TW" sz="2800" dirty="0"/>
              <a:t>and </a:t>
            </a:r>
            <a:r>
              <a:rPr lang="en-US" altLang="zh-TW" sz="2800" dirty="0" err="1"/>
              <a:t>microservices</a:t>
            </a:r>
            <a:r>
              <a:rPr lang="en-US" altLang="zh-TW" sz="2800" dirty="0"/>
              <a:t> of SNORT as Docker </a:t>
            </a:r>
            <a:r>
              <a:rPr lang="en-US" altLang="zh-TW" sz="2800" dirty="0" smtClean="0"/>
              <a:t>containers</a:t>
            </a:r>
            <a:r>
              <a:rPr lang="zh-TW" altLang="en-US" sz="2800" dirty="0" smtClean="0"/>
              <a:t> </a:t>
            </a:r>
            <a:r>
              <a:rPr lang="en-US" altLang="zh-TW" sz="2800" dirty="0" smtClean="0"/>
              <a:t>on </a:t>
            </a:r>
            <a:r>
              <a:rPr lang="en-US" altLang="zh-TW" sz="2800" dirty="0"/>
              <a:t>bare metal machines.</a:t>
            </a: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7</a:t>
            </a:fld>
            <a:endParaRPr lang="en-US" altLang="zh-TW"/>
          </a:p>
        </p:txBody>
      </p:sp>
    </p:spTree>
    <p:extLst>
      <p:ext uri="{BB962C8B-B14F-4D97-AF65-F5344CB8AC3E}">
        <p14:creationId xmlns:p14="http://schemas.microsoft.com/office/powerpoint/2010/main" val="36204695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Overheads</a:t>
            </a:r>
            <a:endParaRPr lang="zh-TW" altLang="en-US" dirty="0"/>
          </a:p>
        </p:txBody>
      </p:sp>
      <p:sp>
        <p:nvSpPr>
          <p:cNvPr id="3" name="內容版面配置區 2"/>
          <p:cNvSpPr>
            <a:spLocks noGrp="1"/>
          </p:cNvSpPr>
          <p:nvPr>
            <p:ph idx="1"/>
          </p:nvPr>
        </p:nvSpPr>
        <p:spPr/>
        <p:txBody>
          <a:bodyPr/>
          <a:lstStyle/>
          <a:p>
            <a:r>
              <a:rPr lang="en-US" altLang="zh-TW" sz="2800" dirty="0"/>
              <a:t>Overheads in case of the </a:t>
            </a:r>
            <a:r>
              <a:rPr lang="en-US" altLang="zh-TW" sz="2800" dirty="0">
                <a:solidFill>
                  <a:schemeClr val="accent6">
                    <a:lumMod val="75000"/>
                  </a:schemeClr>
                </a:solidFill>
              </a:rPr>
              <a:t>single CPU </a:t>
            </a:r>
            <a:r>
              <a:rPr lang="en-US" altLang="zh-TW" sz="2800" i="1" dirty="0" smtClean="0">
                <a:solidFill>
                  <a:schemeClr val="accent6">
                    <a:lumMod val="75000"/>
                  </a:schemeClr>
                </a:solidFill>
              </a:rPr>
              <a:t>n-</a:t>
            </a:r>
            <a:r>
              <a:rPr lang="en-US" altLang="zh-TW" sz="2800" dirty="0" smtClean="0">
                <a:solidFill>
                  <a:schemeClr val="accent6">
                    <a:lumMod val="75000"/>
                  </a:schemeClr>
                </a:solidFill>
              </a:rPr>
              <a:t>monolithic </a:t>
            </a:r>
            <a:r>
              <a:rPr lang="en-US" altLang="zh-TW" sz="2800" dirty="0">
                <a:solidFill>
                  <a:schemeClr val="accent6">
                    <a:lumMod val="75000"/>
                  </a:schemeClr>
                </a:solidFill>
              </a:rPr>
              <a:t>case</a:t>
            </a:r>
            <a:r>
              <a:rPr lang="en-US" altLang="zh-TW" sz="2800" dirty="0"/>
              <a:t> are </a:t>
            </a:r>
            <a:r>
              <a:rPr lang="en-US" altLang="zh-TW" sz="2800" dirty="0">
                <a:solidFill>
                  <a:srgbClr val="FF0000"/>
                </a:solidFill>
              </a:rPr>
              <a:t>traffic distribution overheads</a:t>
            </a:r>
            <a:r>
              <a:rPr lang="en-US" altLang="zh-TW" sz="2800" dirty="0"/>
              <a:t> and </a:t>
            </a:r>
            <a:r>
              <a:rPr lang="en-US" altLang="zh-TW" sz="2800" dirty="0" smtClean="0">
                <a:solidFill>
                  <a:srgbClr val="FF0000"/>
                </a:solidFill>
              </a:rPr>
              <a:t>context switching </a:t>
            </a:r>
            <a:r>
              <a:rPr lang="en-US" altLang="zh-TW" sz="2800" dirty="0">
                <a:solidFill>
                  <a:srgbClr val="FF0000"/>
                </a:solidFill>
              </a:rPr>
              <a:t>overheads</a:t>
            </a:r>
            <a:r>
              <a:rPr lang="en-US" altLang="zh-TW" sz="2800" dirty="0" smtClean="0"/>
              <a:t>.</a:t>
            </a:r>
          </a:p>
          <a:p>
            <a:r>
              <a:rPr lang="en-US" altLang="zh-TW" sz="2800" dirty="0" smtClean="0"/>
              <a:t> </a:t>
            </a:r>
            <a:r>
              <a:rPr lang="en-US" altLang="zh-TW" sz="2800" dirty="0"/>
              <a:t>However, overheads in case of the </a:t>
            </a:r>
            <a:r>
              <a:rPr lang="en-US" altLang="zh-TW" sz="2800" dirty="0">
                <a:solidFill>
                  <a:schemeClr val="accent6">
                    <a:lumMod val="75000"/>
                  </a:schemeClr>
                </a:solidFill>
              </a:rPr>
              <a:t>single</a:t>
            </a:r>
            <a:br>
              <a:rPr lang="en-US" altLang="zh-TW" sz="2800" dirty="0">
                <a:solidFill>
                  <a:schemeClr val="accent6">
                    <a:lumMod val="75000"/>
                  </a:schemeClr>
                </a:solidFill>
              </a:rPr>
            </a:br>
            <a:r>
              <a:rPr lang="en-US" altLang="zh-TW" sz="2800" dirty="0">
                <a:solidFill>
                  <a:schemeClr val="accent6">
                    <a:lumMod val="75000"/>
                  </a:schemeClr>
                </a:solidFill>
              </a:rPr>
              <a:t>CPU </a:t>
            </a:r>
            <a:r>
              <a:rPr lang="en-US" altLang="zh-TW" sz="2800" i="1" dirty="0">
                <a:solidFill>
                  <a:schemeClr val="accent6">
                    <a:lumMod val="75000"/>
                  </a:schemeClr>
                </a:solidFill>
              </a:rPr>
              <a:t>n</a:t>
            </a:r>
            <a:r>
              <a:rPr lang="en-US" altLang="zh-TW" sz="2800" dirty="0">
                <a:solidFill>
                  <a:schemeClr val="accent6">
                    <a:lumMod val="75000"/>
                  </a:schemeClr>
                </a:solidFill>
              </a:rPr>
              <a:t>-</a:t>
            </a:r>
            <a:r>
              <a:rPr lang="en-US" altLang="zh-TW" sz="2800" dirty="0" err="1">
                <a:solidFill>
                  <a:schemeClr val="accent6">
                    <a:lumMod val="75000"/>
                  </a:schemeClr>
                </a:solidFill>
              </a:rPr>
              <a:t>microservice</a:t>
            </a:r>
            <a:r>
              <a:rPr lang="en-US" altLang="zh-TW" sz="2800" dirty="0">
                <a:solidFill>
                  <a:schemeClr val="accent6">
                    <a:lumMod val="75000"/>
                  </a:schemeClr>
                </a:solidFill>
              </a:rPr>
              <a:t> case </a:t>
            </a:r>
            <a:r>
              <a:rPr lang="en-US" altLang="zh-TW" sz="2800" dirty="0"/>
              <a:t>are </a:t>
            </a:r>
            <a:r>
              <a:rPr lang="en-US" altLang="zh-TW" sz="2800" dirty="0">
                <a:solidFill>
                  <a:srgbClr val="FF0000"/>
                </a:solidFill>
              </a:rPr>
              <a:t>context switching overheads</a:t>
            </a:r>
            <a:r>
              <a:rPr lang="en-US" altLang="zh-TW" sz="2800" dirty="0"/>
              <a:t> and</a:t>
            </a:r>
            <a:br>
              <a:rPr lang="en-US" altLang="zh-TW" sz="2800" dirty="0"/>
            </a:br>
            <a:r>
              <a:rPr lang="en-US" altLang="zh-TW" sz="2800" dirty="0" err="1">
                <a:solidFill>
                  <a:srgbClr val="FF0000"/>
                </a:solidFill>
              </a:rPr>
              <a:t>microservices</a:t>
            </a:r>
            <a:r>
              <a:rPr lang="en-US" altLang="zh-TW" sz="2800" dirty="0">
                <a:solidFill>
                  <a:srgbClr val="FF0000"/>
                </a:solidFill>
              </a:rPr>
              <a:t> overhead</a:t>
            </a:r>
            <a:r>
              <a:rPr lang="en-US" altLang="zh-TW" sz="2800" dirty="0"/>
              <a:t>s (such as header translation at each</a:t>
            </a:r>
            <a:br>
              <a:rPr lang="en-US" altLang="zh-TW" sz="2800" dirty="0"/>
            </a:br>
            <a:r>
              <a:rPr lang="en-US" altLang="zh-TW" sz="2800" dirty="0" err="1"/>
              <a:t>microservices</a:t>
            </a:r>
            <a:r>
              <a:rPr lang="en-US" altLang="zh-TW" sz="2800" dirty="0"/>
              <a:t>, communication overheads etc.). </a:t>
            </a:r>
            <a:br>
              <a:rPr lang="en-US" altLang="zh-TW" sz="2800" dirty="0"/>
            </a:b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70</a:t>
            </a:fld>
            <a:endParaRPr lang="en-US" altLang="zh-TW"/>
          </a:p>
        </p:txBody>
      </p:sp>
    </p:spTree>
    <p:extLst>
      <p:ext uri="{BB962C8B-B14F-4D97-AF65-F5344CB8AC3E}">
        <p14:creationId xmlns:p14="http://schemas.microsoft.com/office/powerpoint/2010/main" val="37572116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Fig 3</a:t>
            </a:r>
            <a:endParaRPr lang="zh-TW" altLang="en-US" dirty="0"/>
          </a:p>
        </p:txBody>
      </p:sp>
      <p:pic>
        <p:nvPicPr>
          <p:cNvPr id="5" name="內容版面配置區 4">
            <a:hlinkClick r:id="rId3" action="ppaction://hlinkfile"/>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14387" y="1643856"/>
            <a:ext cx="7515225" cy="4438650"/>
          </a:xfr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71</a:t>
            </a:fld>
            <a:endParaRPr lang="en-US" altLang="zh-TW"/>
          </a:p>
        </p:txBody>
      </p:sp>
    </p:spTree>
    <p:extLst>
      <p:ext uri="{BB962C8B-B14F-4D97-AF65-F5344CB8AC3E}">
        <p14:creationId xmlns:p14="http://schemas.microsoft.com/office/powerpoint/2010/main" val="28432673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Overheads</a:t>
            </a:r>
            <a:endParaRPr lang="zh-TW" altLang="en-US" dirty="0"/>
          </a:p>
        </p:txBody>
      </p:sp>
      <p:sp>
        <p:nvSpPr>
          <p:cNvPr id="3" name="內容版面配置區 2"/>
          <p:cNvSpPr>
            <a:spLocks noGrp="1"/>
          </p:cNvSpPr>
          <p:nvPr>
            <p:ph idx="1"/>
          </p:nvPr>
        </p:nvSpPr>
        <p:spPr/>
        <p:txBody>
          <a:bodyPr/>
          <a:lstStyle/>
          <a:p>
            <a:r>
              <a:rPr lang="en-US" altLang="zh-TW" sz="2400" dirty="0" smtClean="0"/>
              <a:t>Traffic distribution</a:t>
            </a:r>
            <a:r>
              <a:rPr lang="zh-TW" altLang="en-US" sz="2400" dirty="0" smtClean="0"/>
              <a:t> </a:t>
            </a:r>
            <a:r>
              <a:rPr lang="en-US" altLang="zh-TW" sz="2400" dirty="0" smtClean="0"/>
              <a:t>and </a:t>
            </a:r>
            <a:r>
              <a:rPr lang="en-US" altLang="zh-TW" sz="2400" dirty="0" err="1"/>
              <a:t>microservice</a:t>
            </a:r>
            <a:r>
              <a:rPr lang="en-US" altLang="zh-TW" sz="2400" dirty="0"/>
              <a:t> overheads are multiple of the number </a:t>
            </a:r>
            <a:r>
              <a:rPr lang="en-US" altLang="zh-TW" sz="2400" dirty="0" smtClean="0"/>
              <a:t>of</a:t>
            </a:r>
            <a:r>
              <a:rPr lang="zh-TW" altLang="en-US" sz="2400" dirty="0" smtClean="0"/>
              <a:t> </a:t>
            </a:r>
            <a:r>
              <a:rPr lang="en-US" altLang="zh-TW" sz="2400" dirty="0" smtClean="0"/>
              <a:t>instances </a:t>
            </a:r>
            <a:r>
              <a:rPr lang="en-US" altLang="zh-TW" sz="2400" dirty="0"/>
              <a:t>of monoliths or </a:t>
            </a:r>
            <a:r>
              <a:rPr lang="en-US" altLang="zh-TW" sz="2400" dirty="0" err="1"/>
              <a:t>microservices</a:t>
            </a:r>
            <a:r>
              <a:rPr lang="en-US" altLang="zh-TW" sz="2400" dirty="0"/>
              <a:t>. </a:t>
            </a:r>
            <a:endParaRPr lang="en-US" altLang="zh-TW" sz="2400" dirty="0" smtClean="0"/>
          </a:p>
          <a:p>
            <a:r>
              <a:rPr lang="en-US" altLang="zh-TW" sz="2400" dirty="0" smtClean="0"/>
              <a:t>In</a:t>
            </a:r>
            <a:r>
              <a:rPr lang="zh-TW" altLang="en-US" sz="2400" dirty="0" smtClean="0"/>
              <a:t> </a:t>
            </a:r>
            <a:r>
              <a:rPr lang="en-US" altLang="zh-TW" sz="2400" dirty="0" smtClean="0"/>
              <a:t>addition</a:t>
            </a:r>
            <a:r>
              <a:rPr lang="en-US" altLang="zh-TW" sz="2400" dirty="0"/>
              <a:t>, </a:t>
            </a:r>
            <a:r>
              <a:rPr lang="en-US" altLang="zh-TW" sz="2400" dirty="0">
                <a:solidFill>
                  <a:srgbClr val="92D050"/>
                </a:solidFill>
              </a:rPr>
              <a:t>the traffic distribution overhead is smaller than </a:t>
            </a:r>
            <a:r>
              <a:rPr lang="en-US" altLang="zh-TW" sz="2400" dirty="0" smtClean="0">
                <a:solidFill>
                  <a:srgbClr val="92D050"/>
                </a:solidFill>
              </a:rPr>
              <a:t>the</a:t>
            </a:r>
            <a:r>
              <a:rPr lang="zh-TW" altLang="en-US" sz="2400" dirty="0" smtClean="0">
                <a:solidFill>
                  <a:srgbClr val="92D050"/>
                </a:solidFill>
              </a:rPr>
              <a:t> </a:t>
            </a:r>
            <a:r>
              <a:rPr lang="en-US" altLang="zh-TW" sz="2400" dirty="0" err="1" smtClean="0">
                <a:solidFill>
                  <a:srgbClr val="92D050"/>
                </a:solidFill>
              </a:rPr>
              <a:t>microservice</a:t>
            </a:r>
            <a:r>
              <a:rPr lang="en-US" altLang="zh-TW" sz="2400" dirty="0" smtClean="0">
                <a:solidFill>
                  <a:srgbClr val="92D050"/>
                </a:solidFill>
              </a:rPr>
              <a:t> </a:t>
            </a:r>
            <a:r>
              <a:rPr lang="en-US" altLang="zh-TW" sz="2400" dirty="0">
                <a:solidFill>
                  <a:srgbClr val="92D050"/>
                </a:solidFill>
              </a:rPr>
              <a:t>overhead</a:t>
            </a:r>
            <a:r>
              <a:rPr lang="en-US" altLang="zh-TW" sz="2400" dirty="0"/>
              <a:t>. </a:t>
            </a:r>
            <a:endParaRPr lang="en-US" altLang="zh-TW" sz="2400" dirty="0" smtClean="0"/>
          </a:p>
          <a:p>
            <a:r>
              <a:rPr lang="en-US" altLang="zh-TW" sz="2400" dirty="0"/>
              <a:t>This is because in traffic </a:t>
            </a:r>
            <a:r>
              <a:rPr lang="en-US" altLang="zh-TW" sz="2400" dirty="0" smtClean="0"/>
              <a:t>distribution,</a:t>
            </a:r>
            <a:r>
              <a:rPr lang="zh-TW" altLang="en-US" sz="2400" dirty="0" smtClean="0"/>
              <a:t> </a:t>
            </a:r>
            <a:r>
              <a:rPr lang="en-US" altLang="zh-TW" sz="2400" dirty="0" smtClean="0"/>
              <a:t>the </a:t>
            </a:r>
            <a:r>
              <a:rPr lang="en-US" altLang="zh-TW" sz="2400" dirty="0"/>
              <a:t>overheads are just due to redirecting traffic to a </a:t>
            </a:r>
            <a:r>
              <a:rPr lang="en-US" altLang="zh-TW" sz="2400" dirty="0" smtClean="0"/>
              <a:t>particular</a:t>
            </a:r>
            <a:r>
              <a:rPr lang="zh-TW" altLang="en-US" sz="2400" dirty="0" smtClean="0"/>
              <a:t> </a:t>
            </a:r>
            <a:r>
              <a:rPr lang="en-US" altLang="zh-TW" sz="2400" dirty="0" smtClean="0"/>
              <a:t>instances</a:t>
            </a:r>
            <a:r>
              <a:rPr lang="en-US" altLang="zh-TW" sz="2400" dirty="0"/>
              <a:t>, however, in </a:t>
            </a:r>
            <a:r>
              <a:rPr lang="en-US" altLang="zh-TW" sz="2400" dirty="0" err="1"/>
              <a:t>microservice</a:t>
            </a:r>
            <a:r>
              <a:rPr lang="en-US" altLang="zh-TW" sz="2400" dirty="0"/>
              <a:t> overheads, the </a:t>
            </a:r>
            <a:r>
              <a:rPr lang="en-US" altLang="zh-TW" sz="2400" dirty="0" smtClean="0"/>
              <a:t>overheads</a:t>
            </a:r>
            <a:r>
              <a:rPr lang="zh-TW" altLang="en-US" sz="2400" dirty="0" smtClean="0"/>
              <a:t> </a:t>
            </a:r>
            <a:r>
              <a:rPr lang="en-US" altLang="zh-TW" sz="2400" dirty="0" smtClean="0"/>
              <a:t>are </a:t>
            </a:r>
            <a:r>
              <a:rPr lang="en-US" altLang="zh-TW" sz="2400" dirty="0"/>
              <a:t>due to many factors such as header translation at </a:t>
            </a:r>
            <a:r>
              <a:rPr lang="en-US" altLang="zh-TW" sz="2400" dirty="0" smtClean="0"/>
              <a:t>each</a:t>
            </a:r>
            <a:r>
              <a:rPr lang="zh-TW" altLang="en-US" sz="2400" dirty="0" smtClean="0"/>
              <a:t> </a:t>
            </a:r>
            <a:r>
              <a:rPr lang="en-US" altLang="zh-TW" sz="2400" dirty="0" smtClean="0"/>
              <a:t>instance</a:t>
            </a:r>
            <a:r>
              <a:rPr lang="en-US" altLang="zh-TW" sz="2400" dirty="0"/>
              <a:t>, bandwidth overheads etc. </a:t>
            </a:r>
            <a:br>
              <a:rPr lang="en-US" altLang="zh-TW" sz="2400" dirty="0"/>
            </a:br>
            <a:r>
              <a:rPr lang="en-US" altLang="zh-TW" sz="2400" dirty="0"/>
              <a:t/>
            </a:r>
            <a:br>
              <a:rPr lang="en-US" altLang="zh-TW" sz="2400" dirty="0"/>
            </a:br>
            <a:r>
              <a:rPr lang="en-US" altLang="zh-TW" sz="2400" dirty="0"/>
              <a:t/>
            </a:r>
            <a:br>
              <a:rPr lang="en-US" altLang="zh-TW" sz="2400" dirty="0"/>
            </a:br>
            <a:r>
              <a:rPr lang="en-US" altLang="zh-TW" sz="2400" dirty="0"/>
              <a:t>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72</a:t>
            </a:fld>
            <a:endParaRPr lang="en-US" altLang="zh-TW"/>
          </a:p>
        </p:txBody>
      </p:sp>
    </p:spTree>
    <p:extLst>
      <p:ext uri="{BB962C8B-B14F-4D97-AF65-F5344CB8AC3E}">
        <p14:creationId xmlns:p14="http://schemas.microsoft.com/office/powerpoint/2010/main" val="34923194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Overheads</a:t>
            </a:r>
            <a:endParaRPr lang="zh-TW" altLang="en-US" dirty="0"/>
          </a:p>
        </p:txBody>
      </p:sp>
      <p:sp>
        <p:nvSpPr>
          <p:cNvPr id="3" name="內容版面配置區 2"/>
          <p:cNvSpPr>
            <a:spLocks noGrp="1"/>
          </p:cNvSpPr>
          <p:nvPr>
            <p:ph idx="1"/>
          </p:nvPr>
        </p:nvSpPr>
        <p:spPr/>
        <p:txBody>
          <a:bodyPr/>
          <a:lstStyle/>
          <a:p>
            <a:r>
              <a:rPr lang="en-US" altLang="zh-TW" sz="2400" dirty="0"/>
              <a:t>In our experiments, </a:t>
            </a:r>
            <a:r>
              <a:rPr lang="en-US" altLang="zh-TW" sz="2400" dirty="0" smtClean="0"/>
              <a:t>the traffic distribution </a:t>
            </a:r>
            <a:r>
              <a:rPr lang="en-US" altLang="zh-TW" sz="2400" dirty="0"/>
              <a:t>overhead is about 0.0005 </a:t>
            </a:r>
            <a:r>
              <a:rPr lang="en-US" altLang="zh-TW" sz="2400" dirty="0" err="1"/>
              <a:t>ms</a:t>
            </a:r>
            <a:r>
              <a:rPr lang="en-US" altLang="zh-TW" sz="2400" dirty="0"/>
              <a:t> for two monoliths (i.e., for </a:t>
            </a:r>
            <a:r>
              <a:rPr lang="en-US" altLang="zh-TW" sz="2400" i="1" dirty="0"/>
              <a:t>n </a:t>
            </a:r>
            <a:r>
              <a:rPr lang="en-US" altLang="zh-TW" sz="2400" dirty="0"/>
              <a:t>= 2) and the </a:t>
            </a:r>
            <a:r>
              <a:rPr lang="en-US" altLang="zh-TW" sz="2400" dirty="0" err="1"/>
              <a:t>microservice</a:t>
            </a:r>
            <a:r>
              <a:rPr lang="en-US" altLang="zh-TW" sz="2400" dirty="0"/>
              <a:t> overhead is </a:t>
            </a:r>
            <a:r>
              <a:rPr lang="en-US" altLang="zh-TW" sz="2400" dirty="0" smtClean="0"/>
              <a:t>about 0.002 </a:t>
            </a:r>
            <a:r>
              <a:rPr lang="en-US" altLang="zh-TW" sz="2400" dirty="0" err="1"/>
              <a:t>ms</a:t>
            </a:r>
            <a:r>
              <a:rPr lang="en-US" altLang="zh-TW" sz="2400" dirty="0"/>
              <a:t> for two </a:t>
            </a:r>
            <a:r>
              <a:rPr lang="en-US" altLang="zh-TW" sz="2400" dirty="0" err="1"/>
              <a:t>microservices</a:t>
            </a:r>
            <a:r>
              <a:rPr lang="en-US" altLang="zh-TW" sz="2400" dirty="0"/>
              <a:t> (i.e., for </a:t>
            </a:r>
            <a:r>
              <a:rPr lang="en-US" altLang="zh-TW" sz="2400" i="1" dirty="0"/>
              <a:t>n </a:t>
            </a:r>
            <a:r>
              <a:rPr lang="en-US" altLang="zh-TW" sz="2400" dirty="0"/>
              <a:t>= 2). </a:t>
            </a:r>
            <a:endParaRPr lang="en-US" altLang="zh-TW" sz="2400" dirty="0" smtClean="0"/>
          </a:p>
          <a:p>
            <a:r>
              <a:rPr lang="en-US" altLang="zh-TW" sz="2400" dirty="0"/>
              <a:t>Hence, </a:t>
            </a:r>
            <a:r>
              <a:rPr lang="en-US" altLang="zh-TW" sz="2400" dirty="0" smtClean="0"/>
              <a:t>for a </a:t>
            </a:r>
            <a:r>
              <a:rPr lang="en-US" altLang="zh-TW" sz="2400" dirty="0"/>
              <a:t>high value of </a:t>
            </a:r>
            <a:r>
              <a:rPr lang="en-US" altLang="zh-TW" sz="2400" i="1" dirty="0"/>
              <a:t>n</a:t>
            </a:r>
            <a:r>
              <a:rPr lang="en-US" altLang="zh-TW" sz="2400" dirty="0"/>
              <a:t>, these overheads are the overheads when </a:t>
            </a:r>
            <a:r>
              <a:rPr lang="en-US" altLang="zh-TW" sz="2400" i="1" dirty="0" smtClean="0"/>
              <a:t>n </a:t>
            </a:r>
            <a:r>
              <a:rPr lang="en-US" altLang="zh-TW" sz="2400" dirty="0" smtClean="0"/>
              <a:t>equal </a:t>
            </a:r>
            <a:r>
              <a:rPr lang="en-US" altLang="zh-TW" sz="2400" dirty="0"/>
              <a:t>to 2 and multiplied with </a:t>
            </a:r>
            <a:r>
              <a:rPr lang="en-US" altLang="zh-TW" sz="2400" i="1" dirty="0" smtClean="0"/>
              <a:t>n/</a:t>
            </a:r>
            <a:r>
              <a:rPr lang="en-US" altLang="zh-TW" sz="2400" dirty="0" smtClean="0"/>
              <a:t>2</a:t>
            </a:r>
            <a:r>
              <a:rPr lang="en-US" altLang="zh-TW" sz="2400" dirty="0"/>
              <a:t>. </a:t>
            </a:r>
            <a:endParaRPr lang="en-US" altLang="zh-TW" sz="2400" dirty="0" smtClean="0"/>
          </a:p>
          <a:p>
            <a:r>
              <a:rPr lang="en-US" altLang="zh-TW" sz="2400" dirty="0" smtClean="0"/>
              <a:t>The </a:t>
            </a:r>
            <a:r>
              <a:rPr lang="en-US" altLang="zh-TW" sz="2400" dirty="0"/>
              <a:t>overall overheads </a:t>
            </a:r>
            <a:r>
              <a:rPr lang="en-US" altLang="zh-TW" sz="2400" dirty="0" smtClean="0"/>
              <a:t>are then </a:t>
            </a:r>
            <a:r>
              <a:rPr lang="en-US" altLang="zh-TW" sz="2400" dirty="0"/>
              <a:t>calculated by adding this value with the context </a:t>
            </a:r>
            <a:r>
              <a:rPr lang="en-US" altLang="zh-TW" sz="2400" dirty="0" smtClean="0"/>
              <a:t>switching overheads</a:t>
            </a:r>
            <a:r>
              <a:rPr lang="en-US" altLang="zh-TW" sz="2400" dirty="0"/>
              <a:t>. The overall overheads are also shown in Fig. 3. </a:t>
            </a:r>
            <a:br>
              <a:rPr lang="en-US" altLang="zh-TW" sz="2400" dirty="0"/>
            </a:br>
            <a:r>
              <a:rPr lang="en-US" altLang="zh-TW" sz="2400" dirty="0"/>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73</a:t>
            </a:fld>
            <a:endParaRPr lang="en-US" altLang="zh-TW"/>
          </a:p>
        </p:txBody>
      </p:sp>
    </p:spTree>
    <p:extLst>
      <p:ext uri="{BB962C8B-B14F-4D97-AF65-F5344CB8AC3E}">
        <p14:creationId xmlns:p14="http://schemas.microsoft.com/office/powerpoint/2010/main" val="3375066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Overheads</a:t>
            </a:r>
            <a:endParaRPr lang="zh-TW" altLang="en-US" dirty="0"/>
          </a:p>
        </p:txBody>
      </p:sp>
      <p:sp>
        <p:nvSpPr>
          <p:cNvPr id="3" name="內容版面配置區 2"/>
          <p:cNvSpPr>
            <a:spLocks noGrp="1"/>
          </p:cNvSpPr>
          <p:nvPr>
            <p:ph idx="1"/>
          </p:nvPr>
        </p:nvSpPr>
        <p:spPr/>
        <p:txBody>
          <a:bodyPr/>
          <a:lstStyle/>
          <a:p>
            <a:r>
              <a:rPr lang="en-US" altLang="zh-TW" sz="2800" dirty="0"/>
              <a:t>In case of the </a:t>
            </a:r>
            <a:r>
              <a:rPr lang="en-US" altLang="zh-TW" sz="2800" dirty="0">
                <a:solidFill>
                  <a:schemeClr val="accent6">
                    <a:lumMod val="75000"/>
                  </a:schemeClr>
                </a:solidFill>
              </a:rPr>
              <a:t>dedicated CPU </a:t>
            </a:r>
            <a:r>
              <a:rPr lang="en-US" altLang="zh-TW" sz="2800" i="1" dirty="0">
                <a:solidFill>
                  <a:schemeClr val="accent6">
                    <a:lumMod val="75000"/>
                  </a:schemeClr>
                </a:solidFill>
              </a:rPr>
              <a:t>n- </a:t>
            </a:r>
            <a:r>
              <a:rPr lang="en-US" altLang="zh-TW" sz="2800" dirty="0">
                <a:solidFill>
                  <a:schemeClr val="accent6">
                    <a:lumMod val="75000"/>
                  </a:schemeClr>
                </a:solidFill>
              </a:rPr>
              <a:t>monolithic case</a:t>
            </a:r>
            <a:r>
              <a:rPr lang="en-US" altLang="zh-TW" sz="2800" dirty="0"/>
              <a:t>, there </a:t>
            </a:r>
            <a:r>
              <a:rPr lang="en-US" altLang="zh-TW" sz="2800" dirty="0" smtClean="0">
                <a:solidFill>
                  <a:srgbClr val="FF0000"/>
                </a:solidFill>
              </a:rPr>
              <a:t>are only </a:t>
            </a:r>
            <a:r>
              <a:rPr lang="en-US" altLang="zh-TW" sz="2800" dirty="0">
                <a:solidFill>
                  <a:srgbClr val="FF0000"/>
                </a:solidFill>
              </a:rPr>
              <a:t>traffic distribution overheads </a:t>
            </a:r>
            <a:r>
              <a:rPr lang="en-US" altLang="zh-TW" sz="2800" dirty="0"/>
              <a:t>and in case of the </a:t>
            </a:r>
            <a:r>
              <a:rPr lang="en-US" altLang="zh-TW" sz="2800" dirty="0" smtClean="0">
                <a:solidFill>
                  <a:schemeClr val="accent6">
                    <a:lumMod val="75000"/>
                  </a:schemeClr>
                </a:solidFill>
              </a:rPr>
              <a:t>dedicated CPU </a:t>
            </a:r>
            <a:r>
              <a:rPr lang="en-US" altLang="zh-TW" sz="2800" i="1" dirty="0">
                <a:solidFill>
                  <a:schemeClr val="accent6">
                    <a:lumMod val="75000"/>
                  </a:schemeClr>
                </a:solidFill>
              </a:rPr>
              <a:t>n- </a:t>
            </a:r>
            <a:r>
              <a:rPr lang="en-US" altLang="zh-TW" sz="2800" dirty="0" err="1">
                <a:solidFill>
                  <a:schemeClr val="accent6">
                    <a:lumMod val="75000"/>
                  </a:schemeClr>
                </a:solidFill>
              </a:rPr>
              <a:t>microservice</a:t>
            </a:r>
            <a:r>
              <a:rPr lang="en-US" altLang="zh-TW" sz="2800" dirty="0">
                <a:solidFill>
                  <a:schemeClr val="accent6">
                    <a:lumMod val="75000"/>
                  </a:schemeClr>
                </a:solidFill>
              </a:rPr>
              <a:t> case</a:t>
            </a:r>
            <a:r>
              <a:rPr lang="en-US" altLang="zh-TW" sz="2800" dirty="0"/>
              <a:t>, there are </a:t>
            </a:r>
            <a:r>
              <a:rPr lang="en-US" altLang="zh-TW" sz="2800" dirty="0" err="1">
                <a:solidFill>
                  <a:srgbClr val="FF0000"/>
                </a:solidFill>
              </a:rPr>
              <a:t>are</a:t>
            </a:r>
            <a:r>
              <a:rPr lang="en-US" altLang="zh-TW" sz="2800" dirty="0">
                <a:solidFill>
                  <a:srgbClr val="FF0000"/>
                </a:solidFill>
              </a:rPr>
              <a:t> only </a:t>
            </a:r>
            <a:r>
              <a:rPr lang="en-US" altLang="zh-TW" sz="2800" dirty="0" err="1" smtClean="0">
                <a:solidFill>
                  <a:srgbClr val="FF0000"/>
                </a:solidFill>
              </a:rPr>
              <a:t>microservices</a:t>
            </a:r>
            <a:r>
              <a:rPr lang="en-US" altLang="zh-TW" sz="2800" dirty="0">
                <a:solidFill>
                  <a:srgbClr val="FF0000"/>
                </a:solidFill>
              </a:rPr>
              <a:t> </a:t>
            </a:r>
            <a:r>
              <a:rPr lang="en-US" altLang="zh-TW" sz="2800" dirty="0" smtClean="0">
                <a:solidFill>
                  <a:srgbClr val="FF0000"/>
                </a:solidFill>
              </a:rPr>
              <a:t>overheads</a:t>
            </a:r>
            <a:r>
              <a:rPr lang="en-US" altLang="zh-TW" sz="2800" dirty="0"/>
              <a:t>. These overheads are shown in Fig. 4 </a:t>
            </a:r>
            <a:br>
              <a:rPr lang="en-US" altLang="zh-TW" sz="2800" dirty="0"/>
            </a:b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74</a:t>
            </a:fld>
            <a:endParaRPr lang="en-US" altLang="zh-TW"/>
          </a:p>
        </p:txBody>
      </p:sp>
    </p:spTree>
    <p:extLst>
      <p:ext uri="{BB962C8B-B14F-4D97-AF65-F5344CB8AC3E}">
        <p14:creationId xmlns:p14="http://schemas.microsoft.com/office/powerpoint/2010/main" val="41635716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Fig 4</a:t>
            </a:r>
            <a:endParaRPr lang="zh-TW" altLang="en-US" dirty="0"/>
          </a:p>
        </p:txBody>
      </p:sp>
      <p:pic>
        <p:nvPicPr>
          <p:cNvPr id="5" name="內容版面配置區 4">
            <a:hlinkClick r:id="rId2" action="ppaction://hlinkfile"/>
          </p:cNvPr>
          <p:cNvPicPr>
            <a:picLocks noGrp="1" noChangeAspect="1"/>
          </p:cNvPicPr>
          <p:nvPr>
            <p:ph idx="1"/>
          </p:nvPr>
        </p:nvPicPr>
        <p:blipFill>
          <a:blip r:embed="rId3"/>
          <a:stretch>
            <a:fillRect/>
          </a:stretch>
        </p:blipFill>
        <p:spPr>
          <a:xfrm>
            <a:off x="1073013" y="1600200"/>
            <a:ext cx="6997974" cy="4525963"/>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75</a:t>
            </a:fld>
            <a:endParaRPr lang="en-US" altLang="zh-TW"/>
          </a:p>
        </p:txBody>
      </p:sp>
    </p:spTree>
    <p:extLst>
      <p:ext uri="{BB962C8B-B14F-4D97-AF65-F5344CB8AC3E}">
        <p14:creationId xmlns:p14="http://schemas.microsoft.com/office/powerpoint/2010/main" val="41317829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Average Delay </a:t>
            </a:r>
            <a:r>
              <a:rPr lang="en-US" altLang="zh-TW" dirty="0" err="1" smtClean="0"/>
              <a:t>Caculations</a:t>
            </a:r>
            <a:endParaRPr lang="zh-TW" altLang="en-US" dirty="0"/>
          </a:p>
        </p:txBody>
      </p:sp>
      <p:sp>
        <p:nvSpPr>
          <p:cNvPr id="3" name="內容版面配置區 2"/>
          <p:cNvSpPr>
            <a:spLocks noGrp="1"/>
          </p:cNvSpPr>
          <p:nvPr>
            <p:ph idx="1"/>
          </p:nvPr>
        </p:nvSpPr>
        <p:spPr/>
        <p:txBody>
          <a:bodyPr/>
          <a:lstStyle/>
          <a:p>
            <a:r>
              <a:rPr lang="en-US" altLang="zh-TW" sz="2400" dirty="0"/>
              <a:t>If overheads in case </a:t>
            </a:r>
            <a:r>
              <a:rPr lang="en-US" altLang="zh-TW" sz="2400" dirty="0" smtClean="0"/>
              <a:t>of the </a:t>
            </a:r>
            <a:r>
              <a:rPr lang="en-US" altLang="zh-TW" sz="2400" dirty="0"/>
              <a:t>single CPU </a:t>
            </a:r>
            <a:r>
              <a:rPr lang="en-US" altLang="zh-TW" sz="2400" i="1" dirty="0"/>
              <a:t>n</a:t>
            </a:r>
            <a:r>
              <a:rPr lang="en-US" altLang="zh-TW" sz="2400" dirty="0"/>
              <a:t>-monoliths </a:t>
            </a:r>
            <a:r>
              <a:rPr lang="en-US" altLang="zh-TW" sz="2400" dirty="0" smtClean="0"/>
              <a:t>(</a:t>
            </a:r>
            <a:r>
              <a:rPr lang="en-US" altLang="zh-TW" sz="2400" i="1" dirty="0" err="1"/>
              <a:t>O</a:t>
            </a:r>
            <a:r>
              <a:rPr lang="en-US" altLang="zh-TW" sz="2400" i="1" baseline="-25000" dirty="0" err="1"/>
              <a:t>sin</a:t>
            </a:r>
            <a:r>
              <a:rPr lang="en-US" altLang="zh-TW" sz="2400" i="1" baseline="30000" dirty="0" err="1"/>
              <a:t>Mon</a:t>
            </a:r>
            <a:r>
              <a:rPr lang="en-US" altLang="zh-TW" sz="2400" dirty="0" smtClean="0"/>
              <a:t>) </a:t>
            </a:r>
            <a:r>
              <a:rPr lang="en-US" altLang="zh-TW" sz="2400" dirty="0"/>
              <a:t>and </a:t>
            </a:r>
            <a:r>
              <a:rPr lang="en-US" altLang="zh-TW" sz="2400" dirty="0" err="1"/>
              <a:t>microservice</a:t>
            </a:r>
            <a:r>
              <a:rPr lang="en-US" altLang="zh-TW" sz="2400" dirty="0"/>
              <a:t> case </a:t>
            </a:r>
            <a:r>
              <a:rPr lang="en-US" altLang="zh-TW" sz="2400" dirty="0" smtClean="0"/>
              <a:t>(</a:t>
            </a:r>
            <a:r>
              <a:rPr lang="en-US" altLang="zh-TW" sz="2400" dirty="0" err="1" smtClean="0"/>
              <a:t>n</a:t>
            </a:r>
            <a:r>
              <a:rPr lang="en-US" altLang="zh-TW" sz="2400" i="1" dirty="0" err="1" smtClean="0"/>
              <a:t>O</a:t>
            </a:r>
            <a:r>
              <a:rPr lang="en-US" altLang="zh-TW" sz="2400" i="1" baseline="-25000" dirty="0" err="1" smtClean="0"/>
              <a:t>sin</a:t>
            </a:r>
            <a:r>
              <a:rPr lang="en-US" altLang="zh-TW" sz="2400" i="1" baseline="30000" dirty="0" err="1" smtClean="0"/>
              <a:t>micro</a:t>
            </a:r>
            <a:r>
              <a:rPr lang="en-US" altLang="zh-TW" sz="2400" dirty="0" smtClean="0"/>
              <a:t>),</a:t>
            </a:r>
            <a:r>
              <a:rPr lang="en-US" altLang="zh-TW" dirty="0"/>
              <a:t> </a:t>
            </a:r>
            <a:r>
              <a:rPr lang="en-US" altLang="zh-TW" sz="2400" dirty="0" smtClean="0"/>
              <a:t>the </a:t>
            </a:r>
            <a:r>
              <a:rPr lang="en-US" altLang="zh-TW" sz="2400" dirty="0"/>
              <a:t>average delay given by Eq. 5 and </a:t>
            </a:r>
            <a:r>
              <a:rPr lang="en-US" altLang="zh-TW" sz="2400" dirty="0" smtClean="0"/>
              <a:t>Eq.9 </a:t>
            </a:r>
            <a:r>
              <a:rPr lang="en-US" altLang="zh-TW" sz="2400" dirty="0"/>
              <a:t>are equal. </a:t>
            </a:r>
            <a:endParaRPr lang="en-US" altLang="zh-TW" sz="2400" dirty="0" smtClean="0"/>
          </a:p>
          <a:p>
            <a:r>
              <a:rPr lang="en-US" altLang="zh-TW" sz="2400" dirty="0"/>
              <a:t>Therefore, we depict only a single line in Fig. 5 </a:t>
            </a:r>
            <a:r>
              <a:rPr lang="en-US" altLang="zh-TW" sz="2400" dirty="0" smtClean="0"/>
              <a:t>for both </a:t>
            </a:r>
            <a:r>
              <a:rPr lang="en-US" altLang="zh-TW" sz="2400" dirty="0"/>
              <a:t>of these cases of the single CPU. </a:t>
            </a:r>
            <a:endParaRPr lang="en-US" altLang="zh-TW" sz="2400" dirty="0" smtClean="0"/>
          </a:p>
          <a:p>
            <a:r>
              <a:rPr lang="en-US" altLang="zh-TW" sz="2400" dirty="0"/>
              <a:t>In addition, if overheads</a:t>
            </a:r>
            <a:br>
              <a:rPr lang="en-US" altLang="zh-TW" sz="2400" dirty="0"/>
            </a:br>
            <a:r>
              <a:rPr lang="en-US" altLang="zh-TW" sz="2400" dirty="0"/>
              <a:t>in case of the dedicated CPU </a:t>
            </a:r>
            <a:r>
              <a:rPr lang="en-US" altLang="zh-TW" sz="2400" i="1" dirty="0"/>
              <a:t>n</a:t>
            </a:r>
            <a:r>
              <a:rPr lang="en-US" altLang="zh-TW" sz="2400" dirty="0"/>
              <a:t>-monoliths </a:t>
            </a:r>
            <a:r>
              <a:rPr lang="en-US" altLang="zh-TW" sz="2400" dirty="0" smtClean="0"/>
              <a:t>(</a:t>
            </a:r>
            <a:r>
              <a:rPr lang="en-US" altLang="zh-TW" sz="2400" i="1" dirty="0" err="1" smtClean="0"/>
              <a:t>O</a:t>
            </a:r>
            <a:r>
              <a:rPr lang="en-US" altLang="zh-TW" sz="2400" i="1" baseline="-25000" dirty="0" err="1" smtClean="0"/>
              <a:t>Ded</a:t>
            </a:r>
            <a:r>
              <a:rPr lang="en-US" altLang="zh-TW" sz="2400" i="1" baseline="30000" dirty="0" err="1" smtClean="0"/>
              <a:t>Mon</a:t>
            </a:r>
            <a:r>
              <a:rPr lang="en-US" altLang="zh-TW" sz="2400" dirty="0" smtClean="0"/>
              <a:t>) </a:t>
            </a:r>
            <a:r>
              <a:rPr lang="en-US" altLang="zh-TW" sz="2400" dirty="0"/>
              <a:t>and </a:t>
            </a:r>
            <a:r>
              <a:rPr lang="en-US" altLang="zh-TW" sz="2400" i="1" dirty="0" smtClean="0"/>
              <a:t>n-</a:t>
            </a:r>
            <a:r>
              <a:rPr lang="en-US" altLang="zh-TW" sz="2400" dirty="0" err="1" smtClean="0"/>
              <a:t>microservice</a:t>
            </a:r>
            <a:r>
              <a:rPr lang="en-US" altLang="zh-TW" sz="2400" dirty="0" smtClean="0"/>
              <a:t> </a:t>
            </a:r>
            <a:r>
              <a:rPr lang="en-US" altLang="zh-TW" sz="2400" dirty="0"/>
              <a:t>cases (</a:t>
            </a:r>
            <a:r>
              <a:rPr lang="en-US" altLang="zh-TW" sz="2400" i="1" dirty="0" err="1" smtClean="0"/>
              <a:t>nO</a:t>
            </a:r>
            <a:r>
              <a:rPr lang="en-US" altLang="zh-TW" sz="2400" i="1" baseline="-25000" dirty="0" err="1" smtClean="0"/>
              <a:t>Ded</a:t>
            </a:r>
            <a:r>
              <a:rPr lang="en-US" altLang="zh-TW" sz="2400" i="1" baseline="30000" dirty="0" err="1" smtClean="0"/>
              <a:t>micro</a:t>
            </a:r>
            <a:r>
              <a:rPr lang="en-US" altLang="zh-TW" sz="2400" dirty="0" smtClean="0"/>
              <a:t>) </a:t>
            </a:r>
            <a:r>
              <a:rPr lang="en-US" altLang="zh-TW" sz="2400" dirty="0"/>
              <a:t>are equal, the average </a:t>
            </a:r>
            <a:r>
              <a:rPr lang="en-US" altLang="zh-TW" sz="2400" dirty="0" smtClean="0"/>
              <a:t>delay given </a:t>
            </a:r>
            <a:r>
              <a:rPr lang="en-US" altLang="zh-TW" sz="2400" dirty="0"/>
              <a:t>by Eq. 6 and Eq. 10 are equal. </a:t>
            </a:r>
            <a:endParaRPr lang="en-US" altLang="zh-TW" sz="2400" dirty="0" smtClean="0"/>
          </a:p>
          <a:p>
            <a:r>
              <a:rPr lang="en-US" altLang="zh-TW" sz="2400" dirty="0"/>
              <a:t>In our mathematical results, we calculate the average </a:t>
            </a:r>
            <a:r>
              <a:rPr lang="en-US" altLang="zh-TW" sz="2400" dirty="0" smtClean="0"/>
              <a:t>delay</a:t>
            </a:r>
            <a:r>
              <a:rPr lang="zh-TW" altLang="en-US" sz="2400" dirty="0" smtClean="0"/>
              <a:t> </a:t>
            </a:r>
            <a:r>
              <a:rPr lang="en-US" altLang="zh-TW" sz="2400" dirty="0" smtClean="0"/>
              <a:t>for </a:t>
            </a:r>
            <a:r>
              <a:rPr lang="en-US" altLang="zh-TW" sz="2400" dirty="0"/>
              <a:t>the overheads value 0, 0.005, 0.01, 0.015 and 0.02 </a:t>
            </a:r>
            <a:r>
              <a:rPr lang="en-US" altLang="zh-TW" sz="2400" dirty="0" err="1" smtClean="0"/>
              <a:t>ms</a:t>
            </a:r>
            <a:r>
              <a:rPr lang="zh-TW" altLang="en-US" sz="2400" dirty="0"/>
              <a:t> </a:t>
            </a:r>
            <a:r>
              <a:rPr lang="en-US" altLang="zh-TW" sz="2400" dirty="0" smtClean="0"/>
              <a:t>using </a:t>
            </a:r>
            <a:r>
              <a:rPr lang="en-US" altLang="zh-TW" sz="2400" dirty="0"/>
              <a:t>Eq. 5 and Eq. 10. </a:t>
            </a:r>
            <a:r>
              <a:rPr lang="en-US" altLang="zh-TW" dirty="0"/>
              <a:t/>
            </a:r>
            <a:br>
              <a:rPr lang="en-US" altLang="zh-TW" dirty="0"/>
            </a:br>
            <a:r>
              <a:rPr lang="en-US" altLang="zh-TW" dirty="0"/>
              <a:t/>
            </a:r>
            <a:br>
              <a:rPr lang="en-US" altLang="zh-TW" dirty="0"/>
            </a:br>
            <a:r>
              <a:rPr lang="en-US" altLang="zh-TW" dirty="0"/>
              <a:t/>
            </a:r>
            <a:br>
              <a:rPr lang="en-US" altLang="zh-TW" dirty="0"/>
            </a:br>
            <a:r>
              <a:rPr lang="en-US" altLang="zh-TW" dirty="0"/>
              <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76</a:t>
            </a:fld>
            <a:endParaRPr lang="en-US" altLang="zh-TW"/>
          </a:p>
        </p:txBody>
      </p:sp>
    </p:spTree>
    <p:extLst>
      <p:ext uri="{BB962C8B-B14F-4D97-AF65-F5344CB8AC3E}">
        <p14:creationId xmlns:p14="http://schemas.microsoft.com/office/powerpoint/2010/main" val="25353778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Fig 5</a:t>
            </a:r>
            <a:endParaRPr lang="zh-TW" altLang="en-US" dirty="0"/>
          </a:p>
        </p:txBody>
      </p:sp>
      <p:pic>
        <p:nvPicPr>
          <p:cNvPr id="5" name="內容版面配置區 4">
            <a:hlinkClick r:id="rId3" action="ppaction://hlinkfile"/>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71051" y="1821220"/>
            <a:ext cx="6449497" cy="4525963"/>
          </a:xfr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77</a:t>
            </a:fld>
            <a:endParaRPr lang="en-US" altLang="zh-TW"/>
          </a:p>
        </p:txBody>
      </p:sp>
    </p:spTree>
    <p:extLst>
      <p:ext uri="{BB962C8B-B14F-4D97-AF65-F5344CB8AC3E}">
        <p14:creationId xmlns:p14="http://schemas.microsoft.com/office/powerpoint/2010/main" val="17931944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Average Delay </a:t>
            </a:r>
            <a:r>
              <a:rPr lang="en-US" altLang="zh-TW" dirty="0" err="1"/>
              <a:t>Caculations</a:t>
            </a:r>
            <a:endParaRPr lang="zh-TW" altLang="en-US" dirty="0"/>
          </a:p>
        </p:txBody>
      </p:sp>
      <p:sp>
        <p:nvSpPr>
          <p:cNvPr id="3" name="內容版面配置區 2"/>
          <p:cNvSpPr>
            <a:spLocks noGrp="1"/>
          </p:cNvSpPr>
          <p:nvPr>
            <p:ph idx="1"/>
          </p:nvPr>
        </p:nvSpPr>
        <p:spPr/>
        <p:txBody>
          <a:bodyPr/>
          <a:lstStyle/>
          <a:p>
            <a:r>
              <a:rPr lang="en-US" altLang="zh-TW" sz="2400" dirty="0"/>
              <a:t>Fig. 5 shows that if the overhead is 0 </a:t>
            </a:r>
            <a:r>
              <a:rPr lang="en-US" altLang="zh-TW" sz="2400" dirty="0" err="1"/>
              <a:t>ms</a:t>
            </a:r>
            <a:r>
              <a:rPr lang="en-US" altLang="zh-TW" sz="2400" dirty="0"/>
              <a:t>, the average </a:t>
            </a:r>
            <a:r>
              <a:rPr lang="en-US" altLang="zh-TW" sz="2400" dirty="0" smtClean="0"/>
              <a:t>delay</a:t>
            </a:r>
            <a:r>
              <a:rPr lang="zh-TW" altLang="en-US" sz="2400" dirty="0" smtClean="0"/>
              <a:t> </a:t>
            </a:r>
            <a:r>
              <a:rPr lang="en-US" altLang="zh-TW" sz="2400" dirty="0" smtClean="0"/>
              <a:t>decreases </a:t>
            </a:r>
            <a:r>
              <a:rPr lang="en-US" altLang="zh-TW" sz="2400" dirty="0"/>
              <a:t>in case of the </a:t>
            </a:r>
            <a:r>
              <a:rPr lang="en-US" altLang="zh-TW" sz="2400" dirty="0">
                <a:solidFill>
                  <a:srgbClr val="FF0000"/>
                </a:solidFill>
              </a:rPr>
              <a:t>single CPU </a:t>
            </a:r>
            <a:r>
              <a:rPr lang="en-US" altLang="zh-TW" sz="2400" dirty="0"/>
              <a:t>when we increase </a:t>
            </a:r>
            <a:r>
              <a:rPr lang="en-US" altLang="zh-TW" sz="2400" i="1" dirty="0"/>
              <a:t>n </a:t>
            </a:r>
            <a:r>
              <a:rPr lang="en-US" altLang="zh-TW" sz="2400" dirty="0"/>
              <a:t>(</a:t>
            </a:r>
            <a:r>
              <a:rPr lang="en-US" altLang="zh-TW" sz="2400" dirty="0" err="1" smtClean="0"/>
              <a:t>i.e</a:t>
            </a:r>
            <a:r>
              <a:rPr lang="en-US" altLang="zh-TW" sz="2400" dirty="0" smtClean="0"/>
              <a:t>,</a:t>
            </a:r>
            <a:r>
              <a:rPr lang="zh-TW" altLang="en-US" sz="2400" dirty="0" smtClean="0"/>
              <a:t> </a:t>
            </a:r>
            <a:r>
              <a:rPr lang="en-US" altLang="zh-TW" sz="2400" dirty="0" smtClean="0"/>
              <a:t>the </a:t>
            </a:r>
            <a:r>
              <a:rPr lang="en-US" altLang="zh-TW" sz="2400" dirty="0"/>
              <a:t>number of instances) from 1 to 16. </a:t>
            </a:r>
            <a:endParaRPr lang="en-US" altLang="zh-TW" sz="2400" dirty="0" smtClean="0"/>
          </a:p>
          <a:p>
            <a:r>
              <a:rPr lang="en-US" altLang="zh-TW" sz="2400" dirty="0" smtClean="0"/>
              <a:t>This </a:t>
            </a:r>
            <a:r>
              <a:rPr lang="en-US" altLang="zh-TW" sz="2400" dirty="0"/>
              <a:t>is because if </a:t>
            </a:r>
            <a:r>
              <a:rPr lang="en-US" altLang="zh-TW" sz="2400" dirty="0" smtClean="0"/>
              <a:t>the</a:t>
            </a:r>
            <a:r>
              <a:rPr lang="zh-TW" altLang="en-US" sz="2400" dirty="0" smtClean="0"/>
              <a:t> </a:t>
            </a:r>
            <a:r>
              <a:rPr lang="en-US" altLang="zh-TW" sz="2400" dirty="0" smtClean="0"/>
              <a:t>number </a:t>
            </a:r>
            <a:r>
              <a:rPr lang="en-US" altLang="zh-TW" sz="2400" dirty="0"/>
              <a:t>of instances (monoliths or </a:t>
            </a:r>
            <a:r>
              <a:rPr lang="en-US" altLang="zh-TW" sz="2400" dirty="0" err="1"/>
              <a:t>microservices</a:t>
            </a:r>
            <a:r>
              <a:rPr lang="en-US" altLang="zh-TW" sz="2400" dirty="0"/>
              <a:t>) </a:t>
            </a:r>
            <a:r>
              <a:rPr lang="en-US" altLang="zh-TW" sz="2400" dirty="0" smtClean="0"/>
              <a:t>increases,</a:t>
            </a:r>
            <a:r>
              <a:rPr lang="zh-TW" altLang="en-US" sz="2400" dirty="0" smtClean="0"/>
              <a:t> </a:t>
            </a:r>
            <a:r>
              <a:rPr lang="en-US" altLang="zh-TW" sz="2400" dirty="0" smtClean="0"/>
              <a:t>the </a:t>
            </a:r>
            <a:r>
              <a:rPr lang="en-US" altLang="zh-TW" sz="2400" dirty="0"/>
              <a:t>total idle time of the CPU (in case of a single CPU) </a:t>
            </a:r>
            <a:r>
              <a:rPr lang="en-US" altLang="zh-TW" sz="2400" dirty="0" smtClean="0"/>
              <a:t>will</a:t>
            </a:r>
            <a:r>
              <a:rPr lang="zh-TW" altLang="en-US" sz="2400" dirty="0" smtClean="0"/>
              <a:t> </a:t>
            </a:r>
            <a:r>
              <a:rPr lang="en-US" altLang="zh-TW" sz="2400" dirty="0" smtClean="0"/>
              <a:t>decrease</a:t>
            </a:r>
            <a:r>
              <a:rPr lang="en-US" altLang="zh-TW" sz="2400" dirty="0"/>
              <a:t>. This is due to the fact that when one instance is </a:t>
            </a:r>
            <a:r>
              <a:rPr lang="en-US" altLang="zh-TW" sz="2400" dirty="0" smtClean="0"/>
              <a:t>idle,</a:t>
            </a:r>
            <a:r>
              <a:rPr lang="zh-TW" altLang="en-US" sz="2400" dirty="0" smtClean="0"/>
              <a:t> </a:t>
            </a:r>
            <a:r>
              <a:rPr lang="en-US" altLang="zh-TW" sz="2400" dirty="0" smtClean="0"/>
              <a:t>the </a:t>
            </a:r>
            <a:r>
              <a:rPr lang="en-US" altLang="zh-TW" sz="2400" dirty="0"/>
              <a:t>other instance can take the CPU.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78</a:t>
            </a:fld>
            <a:endParaRPr lang="en-US" altLang="zh-TW"/>
          </a:p>
        </p:txBody>
      </p:sp>
    </p:spTree>
    <p:extLst>
      <p:ext uri="{BB962C8B-B14F-4D97-AF65-F5344CB8AC3E}">
        <p14:creationId xmlns:p14="http://schemas.microsoft.com/office/powerpoint/2010/main" val="32919601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Average Delay </a:t>
            </a:r>
            <a:r>
              <a:rPr lang="en-US" altLang="zh-TW" dirty="0" err="1"/>
              <a:t>Caculations</a:t>
            </a:r>
            <a:endParaRPr lang="zh-TW" altLang="en-US" dirty="0"/>
          </a:p>
        </p:txBody>
      </p:sp>
      <p:sp>
        <p:nvSpPr>
          <p:cNvPr id="3" name="內容版面配置區 2"/>
          <p:cNvSpPr>
            <a:spLocks noGrp="1"/>
          </p:cNvSpPr>
          <p:nvPr>
            <p:ph idx="1"/>
          </p:nvPr>
        </p:nvSpPr>
        <p:spPr/>
        <p:txBody>
          <a:bodyPr/>
          <a:lstStyle/>
          <a:p>
            <a:r>
              <a:rPr lang="en-US" altLang="zh-TW" sz="2800" dirty="0"/>
              <a:t>For the </a:t>
            </a:r>
            <a:r>
              <a:rPr lang="en-US" altLang="zh-TW" sz="2800" dirty="0">
                <a:solidFill>
                  <a:srgbClr val="FF0000"/>
                </a:solidFill>
              </a:rPr>
              <a:t>dedicated CPU </a:t>
            </a:r>
            <a:r>
              <a:rPr lang="en-US" altLang="zh-TW" sz="2800" dirty="0"/>
              <a:t>case, as we have dedicated CPU </a:t>
            </a:r>
            <a:r>
              <a:rPr lang="en-US" altLang="zh-TW" sz="2800" dirty="0" smtClean="0"/>
              <a:t>per</a:t>
            </a:r>
            <a:r>
              <a:rPr lang="zh-TW" altLang="en-US" sz="2800" dirty="0" smtClean="0"/>
              <a:t> </a:t>
            </a:r>
            <a:r>
              <a:rPr lang="en-US" altLang="zh-TW" sz="2800" dirty="0" smtClean="0"/>
              <a:t>instance</a:t>
            </a:r>
            <a:r>
              <a:rPr lang="en-US" altLang="zh-TW" sz="2800" dirty="0"/>
              <a:t>, we always get short average delay when we </a:t>
            </a:r>
            <a:r>
              <a:rPr lang="en-US" altLang="zh-TW" sz="2800" dirty="0" smtClean="0"/>
              <a:t>increase</a:t>
            </a:r>
            <a:r>
              <a:rPr lang="zh-TW" altLang="en-US" sz="2800" dirty="0" smtClean="0"/>
              <a:t> </a:t>
            </a:r>
            <a:r>
              <a:rPr lang="en-US" altLang="zh-TW" sz="2800" dirty="0" smtClean="0"/>
              <a:t>the </a:t>
            </a:r>
            <a:r>
              <a:rPr lang="en-US" altLang="zh-TW" sz="2800" dirty="0"/>
              <a:t>number of instances from 1 to 16. </a:t>
            </a:r>
            <a:endParaRPr lang="en-US" altLang="zh-TW" sz="2800" dirty="0" smtClean="0"/>
          </a:p>
          <a:p>
            <a:r>
              <a:rPr lang="en-US" altLang="zh-TW" sz="2800" dirty="0" smtClean="0"/>
              <a:t>However</a:t>
            </a:r>
            <a:r>
              <a:rPr lang="en-US" altLang="zh-TW" sz="2800" dirty="0"/>
              <a:t>, this </a:t>
            </a:r>
            <a:r>
              <a:rPr lang="en-US" altLang="zh-TW" sz="2800" dirty="0" smtClean="0"/>
              <a:t>short</a:t>
            </a:r>
            <a:r>
              <a:rPr lang="zh-TW" altLang="en-US" sz="2800" dirty="0" smtClean="0"/>
              <a:t> </a:t>
            </a:r>
            <a:r>
              <a:rPr lang="en-US" altLang="zh-TW" sz="2800" dirty="0" smtClean="0"/>
              <a:t>delay </a:t>
            </a:r>
            <a:r>
              <a:rPr lang="en-US" altLang="zh-TW" sz="2800" dirty="0"/>
              <a:t>is in the cost of dedicated CPUs. </a:t>
            </a:r>
            <a:br>
              <a:rPr lang="en-US" altLang="zh-TW" sz="2800" dirty="0"/>
            </a:b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79</a:t>
            </a:fld>
            <a:endParaRPr lang="en-US" altLang="zh-TW"/>
          </a:p>
        </p:txBody>
      </p:sp>
    </p:spTree>
    <p:extLst>
      <p:ext uri="{BB962C8B-B14F-4D97-AF65-F5344CB8AC3E}">
        <p14:creationId xmlns:p14="http://schemas.microsoft.com/office/powerpoint/2010/main" val="1572020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Abstract</a:t>
            </a:r>
            <a:endParaRPr lang="zh-TW" altLang="en-US" dirty="0"/>
          </a:p>
        </p:txBody>
      </p:sp>
      <p:sp>
        <p:nvSpPr>
          <p:cNvPr id="3" name="內容版面配置區 2"/>
          <p:cNvSpPr>
            <a:spLocks noGrp="1"/>
          </p:cNvSpPr>
          <p:nvPr>
            <p:ph idx="1"/>
          </p:nvPr>
        </p:nvSpPr>
        <p:spPr/>
        <p:txBody>
          <a:bodyPr/>
          <a:lstStyle/>
          <a:p>
            <a:r>
              <a:rPr lang="en-US" altLang="zh-TW" dirty="0"/>
              <a:t>The experimental results compare the performance of monolith and </a:t>
            </a:r>
            <a:r>
              <a:rPr lang="en-US" altLang="zh-TW" dirty="0" err="1"/>
              <a:t>microservice</a:t>
            </a:r>
            <a:r>
              <a:rPr lang="en-US" altLang="zh-TW" dirty="0"/>
              <a:t> approaches and are used to estimate the validity of the analytic model.</a:t>
            </a:r>
          </a:p>
          <a:p>
            <a:r>
              <a:rPr lang="en-US" altLang="zh-TW" dirty="0"/>
              <a:t>The results also show the effectiveness of our approach in finding the number of instances (monoliths or </a:t>
            </a:r>
            <a:r>
              <a:rPr lang="en-US" altLang="zh-TW" dirty="0" err="1"/>
              <a:t>microservices</a:t>
            </a:r>
            <a:r>
              <a:rPr lang="en-US" altLang="zh-TW" dirty="0"/>
              <a:t>) required to maximize performance.</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8</a:t>
            </a:fld>
            <a:endParaRPr lang="en-US" altLang="zh-TW"/>
          </a:p>
        </p:txBody>
      </p:sp>
    </p:spTree>
    <p:extLst>
      <p:ext uri="{BB962C8B-B14F-4D97-AF65-F5344CB8AC3E}">
        <p14:creationId xmlns:p14="http://schemas.microsoft.com/office/powerpoint/2010/main" val="34411920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Average Delay </a:t>
            </a:r>
            <a:r>
              <a:rPr lang="en-US" altLang="zh-TW" dirty="0" err="1"/>
              <a:t>Caculations</a:t>
            </a:r>
            <a:endParaRPr lang="zh-TW" altLang="en-US" dirty="0"/>
          </a:p>
        </p:txBody>
      </p:sp>
      <p:sp>
        <p:nvSpPr>
          <p:cNvPr id="3" name="內容版面配置區 2"/>
          <p:cNvSpPr>
            <a:spLocks noGrp="1"/>
          </p:cNvSpPr>
          <p:nvPr>
            <p:ph idx="1"/>
          </p:nvPr>
        </p:nvSpPr>
        <p:spPr/>
        <p:txBody>
          <a:bodyPr/>
          <a:lstStyle/>
          <a:p>
            <a:r>
              <a:rPr lang="en-US" altLang="zh-TW" sz="2400" dirty="0"/>
              <a:t>Note that in real scenarios, the overhead value varies as </a:t>
            </a:r>
            <a:r>
              <a:rPr lang="en-US" altLang="zh-TW" sz="2400" dirty="0" smtClean="0"/>
              <a:t>we</a:t>
            </a:r>
            <a:r>
              <a:rPr lang="zh-TW" altLang="en-US" sz="2400" dirty="0" smtClean="0"/>
              <a:t> </a:t>
            </a:r>
            <a:r>
              <a:rPr lang="en-US" altLang="zh-TW" sz="2400" dirty="0" smtClean="0"/>
              <a:t>increase </a:t>
            </a:r>
            <a:r>
              <a:rPr lang="en-US" altLang="zh-TW" sz="2400" dirty="0"/>
              <a:t>the number of instances (i.e., </a:t>
            </a:r>
            <a:r>
              <a:rPr lang="en-US" altLang="zh-TW" sz="2400" i="1" dirty="0"/>
              <a:t>n</a:t>
            </a:r>
            <a:r>
              <a:rPr lang="en-US" altLang="zh-TW" sz="2400" dirty="0"/>
              <a:t>). </a:t>
            </a:r>
            <a:endParaRPr lang="en-US" altLang="zh-TW" sz="2400" dirty="0" smtClean="0"/>
          </a:p>
          <a:p>
            <a:r>
              <a:rPr lang="en-US" altLang="zh-TW" sz="2400" dirty="0" smtClean="0"/>
              <a:t>Therefore</a:t>
            </a:r>
            <a:r>
              <a:rPr lang="en-US" altLang="zh-TW" sz="2400" dirty="0"/>
              <a:t>, in </a:t>
            </a:r>
            <a:r>
              <a:rPr lang="en-US" altLang="zh-TW" sz="2400" dirty="0" smtClean="0"/>
              <a:t>order</a:t>
            </a:r>
            <a:r>
              <a:rPr lang="zh-TW" altLang="en-US" sz="2400" dirty="0" smtClean="0"/>
              <a:t> </a:t>
            </a:r>
            <a:r>
              <a:rPr lang="en-US" altLang="zh-TW" sz="2400" dirty="0" smtClean="0"/>
              <a:t>to </a:t>
            </a:r>
            <a:r>
              <a:rPr lang="en-US" altLang="zh-TW" sz="2400" dirty="0"/>
              <a:t>choose the best value of </a:t>
            </a:r>
            <a:r>
              <a:rPr lang="en-US" altLang="zh-TW" sz="2400" i="1" dirty="0"/>
              <a:t>n </a:t>
            </a:r>
            <a:r>
              <a:rPr lang="en-US" altLang="zh-TW" sz="2400" dirty="0"/>
              <a:t>we need to calculate the </a:t>
            </a:r>
            <a:r>
              <a:rPr lang="en-US" altLang="zh-TW" sz="2400" dirty="0" smtClean="0"/>
              <a:t>average</a:t>
            </a:r>
            <a:r>
              <a:rPr lang="zh-TW" altLang="en-US" sz="2400" dirty="0" smtClean="0"/>
              <a:t> </a:t>
            </a:r>
            <a:r>
              <a:rPr lang="en-US" altLang="zh-TW" sz="2400" dirty="0" smtClean="0"/>
              <a:t>delay </a:t>
            </a:r>
            <a:r>
              <a:rPr lang="en-US" altLang="zh-TW" sz="2400" dirty="0"/>
              <a:t>at different overhead values (can be calculated using the</a:t>
            </a:r>
            <a:br>
              <a:rPr lang="en-US" altLang="zh-TW" sz="2400" dirty="0"/>
            </a:br>
            <a:r>
              <a:rPr lang="en-US" altLang="zh-TW" sz="2400" dirty="0"/>
              <a:t>description given in previous subsection) and have to </a:t>
            </a:r>
            <a:r>
              <a:rPr lang="en-US" altLang="zh-TW" sz="2400" dirty="0" smtClean="0"/>
              <a:t>choose</a:t>
            </a:r>
            <a:r>
              <a:rPr lang="zh-TW" altLang="en-US" sz="2400" dirty="0" smtClean="0"/>
              <a:t> </a:t>
            </a:r>
            <a:r>
              <a:rPr lang="en-US" altLang="zh-TW" sz="2400" dirty="0" smtClean="0"/>
              <a:t>the </a:t>
            </a:r>
            <a:r>
              <a:rPr lang="en-US" altLang="zh-TW" sz="2400" i="1" dirty="0"/>
              <a:t>n </a:t>
            </a:r>
            <a:r>
              <a:rPr lang="en-US" altLang="zh-TW" sz="2400" dirty="0"/>
              <a:t>which gives the shortest or acceptable average delay </a:t>
            </a:r>
            <a:r>
              <a:rPr lang="en-US" altLang="zh-TW" sz="2400" dirty="0" smtClean="0"/>
              <a:t>.</a:t>
            </a:r>
            <a:r>
              <a:rPr lang="en-US" altLang="zh-TW" sz="2400" dirty="0"/>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80</a:t>
            </a:fld>
            <a:endParaRPr lang="en-US" altLang="zh-TW"/>
          </a:p>
        </p:txBody>
      </p:sp>
    </p:spTree>
    <p:extLst>
      <p:ext uri="{BB962C8B-B14F-4D97-AF65-F5344CB8AC3E}">
        <p14:creationId xmlns:p14="http://schemas.microsoft.com/office/powerpoint/2010/main" val="11997813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Average Delay </a:t>
            </a:r>
            <a:r>
              <a:rPr lang="en-US" altLang="zh-TW" dirty="0" err="1"/>
              <a:t>Caculations</a:t>
            </a:r>
            <a:endParaRPr lang="zh-TW" altLang="en-US" dirty="0"/>
          </a:p>
        </p:txBody>
      </p:sp>
      <p:sp>
        <p:nvSpPr>
          <p:cNvPr id="3" name="內容版面配置區 2"/>
          <p:cNvSpPr>
            <a:spLocks noGrp="1"/>
          </p:cNvSpPr>
          <p:nvPr>
            <p:ph idx="1"/>
          </p:nvPr>
        </p:nvSpPr>
        <p:spPr/>
        <p:txBody>
          <a:bodyPr/>
          <a:lstStyle/>
          <a:p>
            <a:r>
              <a:rPr lang="en-US" altLang="zh-TW" sz="2400" dirty="0"/>
              <a:t>We found that the </a:t>
            </a:r>
            <a:r>
              <a:rPr lang="en-US" altLang="zh-TW" sz="2400" dirty="0">
                <a:solidFill>
                  <a:srgbClr val="FF0000"/>
                </a:solidFill>
              </a:rPr>
              <a:t>single CPU </a:t>
            </a:r>
            <a:r>
              <a:rPr lang="en-US" altLang="zh-TW" sz="2400" i="1" dirty="0" smtClean="0"/>
              <a:t>n</a:t>
            </a:r>
            <a:r>
              <a:rPr lang="en-US" altLang="zh-TW" sz="2400" dirty="0"/>
              <a:t>-</a:t>
            </a:r>
            <a:r>
              <a:rPr lang="en-US" altLang="zh-TW" sz="2400" dirty="0" smtClean="0"/>
              <a:t>monolithic</a:t>
            </a:r>
            <a:r>
              <a:rPr lang="en-US" altLang="zh-TW" sz="2400" dirty="0"/>
              <a:t/>
            </a:r>
            <a:br>
              <a:rPr lang="en-US" altLang="zh-TW" sz="2400" dirty="0"/>
            </a:br>
            <a:r>
              <a:rPr lang="en-US" altLang="zh-TW" sz="2400" dirty="0"/>
              <a:t>and </a:t>
            </a:r>
            <a:r>
              <a:rPr lang="en-US" altLang="zh-TW" sz="2400" i="1" dirty="0"/>
              <a:t>n</a:t>
            </a:r>
            <a:r>
              <a:rPr lang="en-US" altLang="zh-TW" sz="2400" dirty="0"/>
              <a:t>-</a:t>
            </a:r>
            <a:r>
              <a:rPr lang="en-US" altLang="zh-TW" sz="2400" dirty="0" err="1"/>
              <a:t>microservice</a:t>
            </a:r>
            <a:r>
              <a:rPr lang="en-US" altLang="zh-TW" sz="2400" dirty="0"/>
              <a:t> case give the shortest average delay </a:t>
            </a:r>
            <a:r>
              <a:rPr lang="en-US" altLang="zh-TW" sz="2400" dirty="0" smtClean="0"/>
              <a:t>at</a:t>
            </a:r>
            <a:r>
              <a:rPr lang="zh-TW" altLang="en-US" sz="2400" dirty="0" smtClean="0"/>
              <a:t> </a:t>
            </a:r>
            <a:r>
              <a:rPr lang="en-US" altLang="zh-TW" sz="2400" i="1" dirty="0" smtClean="0"/>
              <a:t>n </a:t>
            </a:r>
            <a:r>
              <a:rPr lang="en-US" altLang="zh-TW" sz="2400" dirty="0"/>
              <a:t>= 4. </a:t>
            </a:r>
            <a:endParaRPr lang="en-US" altLang="zh-TW" sz="2400" dirty="0" smtClean="0"/>
          </a:p>
          <a:p>
            <a:r>
              <a:rPr lang="en-US" altLang="zh-TW" sz="2400" dirty="0"/>
              <a:t>Therefore, in these cases, we should decompose or</a:t>
            </a:r>
            <a:br>
              <a:rPr lang="en-US" altLang="zh-TW" sz="2400" dirty="0"/>
            </a:br>
            <a:r>
              <a:rPr lang="en-US" altLang="zh-TW" sz="2400" dirty="0"/>
              <a:t>scale a network function into 4 instances to get the </a:t>
            </a:r>
            <a:r>
              <a:rPr lang="en-US" altLang="zh-TW" sz="2400" dirty="0" smtClean="0"/>
              <a:t>maximum</a:t>
            </a:r>
            <a:r>
              <a:rPr lang="zh-TW" altLang="en-US" sz="2400" dirty="0" smtClean="0"/>
              <a:t> </a:t>
            </a:r>
            <a:r>
              <a:rPr lang="en-US" altLang="zh-TW" sz="2400" dirty="0" smtClean="0"/>
              <a:t>performance</a:t>
            </a:r>
            <a:r>
              <a:rPr lang="en-US" altLang="zh-TW" sz="2400" dirty="0"/>
              <a:t>. </a:t>
            </a:r>
            <a:endParaRPr lang="en-US" altLang="zh-TW" sz="2400" dirty="0" smtClean="0"/>
          </a:p>
          <a:p>
            <a:r>
              <a:rPr lang="en-US" altLang="zh-TW" sz="2400" dirty="0"/>
              <a:t>In case of the </a:t>
            </a:r>
            <a:r>
              <a:rPr lang="en-US" altLang="zh-TW" sz="2400" dirty="0">
                <a:solidFill>
                  <a:srgbClr val="FF0000"/>
                </a:solidFill>
              </a:rPr>
              <a:t>dedicated CPU </a:t>
            </a:r>
            <a:r>
              <a:rPr lang="en-US" altLang="zh-TW" sz="2400" i="1" dirty="0"/>
              <a:t>n</a:t>
            </a:r>
            <a:r>
              <a:rPr lang="en-US" altLang="zh-TW" sz="2400" dirty="0"/>
              <a:t>-monolithic and</a:t>
            </a:r>
            <a:br>
              <a:rPr lang="en-US" altLang="zh-TW" sz="2400" dirty="0"/>
            </a:br>
            <a:r>
              <a:rPr lang="en-US" altLang="zh-TW" sz="2400" i="1" dirty="0"/>
              <a:t>n</a:t>
            </a:r>
            <a:r>
              <a:rPr lang="en-US" altLang="zh-TW" sz="2400" dirty="0"/>
              <a:t>-</a:t>
            </a:r>
            <a:r>
              <a:rPr lang="en-US" altLang="zh-TW" sz="2400" dirty="0" err="1"/>
              <a:t>microservice</a:t>
            </a:r>
            <a:r>
              <a:rPr lang="en-US" altLang="zh-TW" sz="2400" dirty="0"/>
              <a:t> case, we found the shortest average delay </a:t>
            </a:r>
            <a:r>
              <a:rPr lang="en-US" altLang="zh-TW" sz="2400" dirty="0" smtClean="0"/>
              <a:t>at</a:t>
            </a:r>
            <a:r>
              <a:rPr lang="zh-TW" altLang="en-US" sz="2400" dirty="0" smtClean="0"/>
              <a:t> </a:t>
            </a:r>
            <a:r>
              <a:rPr lang="en-US" altLang="zh-TW" sz="2400" i="1" dirty="0" smtClean="0"/>
              <a:t>n </a:t>
            </a:r>
            <a:r>
              <a:rPr lang="en-US" altLang="zh-TW" sz="2400" dirty="0"/>
              <a:t>= 16. </a:t>
            </a:r>
            <a:endParaRPr lang="en-US" altLang="zh-TW" sz="2400" dirty="0" smtClean="0"/>
          </a:p>
          <a:p>
            <a:r>
              <a:rPr lang="en-US" altLang="zh-TW" sz="2400" dirty="0"/>
              <a:t>In fact, when </a:t>
            </a:r>
            <a:r>
              <a:rPr lang="en-US" altLang="zh-TW" sz="2400" i="1" dirty="0"/>
              <a:t>n </a:t>
            </a:r>
            <a:r>
              <a:rPr lang="en-US" altLang="zh-TW" sz="2400" dirty="0"/>
              <a:t>= 4</a:t>
            </a:r>
            <a:r>
              <a:rPr lang="en-US" altLang="zh-TW" sz="2400" i="1" dirty="0"/>
              <a:t>; n </a:t>
            </a:r>
            <a:r>
              <a:rPr lang="en-US" altLang="zh-TW" sz="2400" dirty="0"/>
              <a:t>= 8, and </a:t>
            </a:r>
            <a:r>
              <a:rPr lang="en-US" altLang="zh-TW" sz="2400" i="1" dirty="0"/>
              <a:t>n </a:t>
            </a:r>
            <a:r>
              <a:rPr lang="en-US" altLang="zh-TW" sz="2400" dirty="0"/>
              <a:t>= 16, the </a:t>
            </a:r>
            <a:r>
              <a:rPr lang="en-US" altLang="zh-TW" sz="2400" dirty="0" smtClean="0"/>
              <a:t>average</a:t>
            </a:r>
            <a:r>
              <a:rPr lang="zh-TW" altLang="en-US" sz="2400" dirty="0" smtClean="0"/>
              <a:t> </a:t>
            </a:r>
            <a:r>
              <a:rPr lang="en-US" altLang="zh-TW" sz="2400" dirty="0" smtClean="0"/>
              <a:t>delay </a:t>
            </a:r>
            <a:r>
              <a:rPr lang="en-US" altLang="zh-TW" sz="2400" dirty="0"/>
              <a:t>is quiet close to each other </a:t>
            </a:r>
            <a:r>
              <a:rPr lang="en-US" altLang="zh-TW" sz="2400" dirty="0" smtClean="0"/>
              <a:t>.</a:t>
            </a:r>
            <a:r>
              <a:rPr lang="en-US" altLang="zh-TW" sz="2400" dirty="0"/>
              <a:t/>
            </a:r>
            <a:br>
              <a:rPr lang="en-US" altLang="zh-TW" sz="2400" dirty="0"/>
            </a:br>
            <a:r>
              <a:rPr lang="en-US" altLang="zh-TW" sz="2400" dirty="0"/>
              <a:t/>
            </a:r>
            <a:br>
              <a:rPr lang="en-US" altLang="zh-TW" sz="2400" dirty="0"/>
            </a:br>
            <a:r>
              <a:rPr lang="en-US" altLang="zh-TW" sz="2400" dirty="0"/>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81</a:t>
            </a:fld>
            <a:endParaRPr lang="en-US" altLang="zh-TW"/>
          </a:p>
        </p:txBody>
      </p:sp>
    </p:spTree>
    <p:extLst>
      <p:ext uri="{BB962C8B-B14F-4D97-AF65-F5344CB8AC3E}">
        <p14:creationId xmlns:p14="http://schemas.microsoft.com/office/powerpoint/2010/main" val="38165756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4.B Experimental Results</a:t>
            </a:r>
            <a:endParaRPr lang="zh-TW" altLang="en-US" dirty="0"/>
          </a:p>
        </p:txBody>
      </p:sp>
      <p:sp>
        <p:nvSpPr>
          <p:cNvPr id="3" name="內容版面配置區 2"/>
          <p:cNvSpPr>
            <a:spLocks noGrp="1"/>
          </p:cNvSpPr>
          <p:nvPr>
            <p:ph idx="1"/>
          </p:nvPr>
        </p:nvSpPr>
        <p:spPr/>
        <p:txBody>
          <a:bodyPr/>
          <a:lstStyle/>
          <a:p>
            <a:r>
              <a:rPr lang="en-US" altLang="zh-TW" sz="2400" dirty="0"/>
              <a:t>We emulated all the four </a:t>
            </a:r>
            <a:r>
              <a:rPr lang="en-US" altLang="zh-TW" sz="2400" dirty="0" smtClean="0"/>
              <a:t>cases we </a:t>
            </a:r>
            <a:r>
              <a:rPr lang="en-US" altLang="zh-TW" sz="2400" dirty="0"/>
              <a:t>described before and depict the </a:t>
            </a:r>
            <a:r>
              <a:rPr lang="en-US" altLang="zh-TW" sz="2400" dirty="0">
                <a:solidFill>
                  <a:srgbClr val="FF0000"/>
                </a:solidFill>
              </a:rPr>
              <a:t>average delay </a:t>
            </a:r>
            <a:r>
              <a:rPr lang="en-US" altLang="zh-TW" sz="2400" dirty="0"/>
              <a:t>and </a:t>
            </a:r>
            <a:r>
              <a:rPr lang="en-US" altLang="zh-TW" sz="2400" dirty="0" smtClean="0">
                <a:solidFill>
                  <a:srgbClr val="FF0000"/>
                </a:solidFill>
              </a:rPr>
              <a:t>CPU utilization </a:t>
            </a:r>
            <a:r>
              <a:rPr lang="en-US" altLang="zh-TW" sz="2400" dirty="0"/>
              <a:t>results </a:t>
            </a:r>
            <a:r>
              <a:rPr lang="en-US" altLang="zh-TW" sz="2400" dirty="0" smtClean="0"/>
              <a:t>.</a:t>
            </a:r>
          </a:p>
          <a:p>
            <a:r>
              <a:rPr lang="en-US" altLang="zh-TW" sz="2400" dirty="0"/>
              <a:t>The average delay is calculated as the mean value of </a:t>
            </a:r>
            <a:r>
              <a:rPr lang="en-US" altLang="zh-TW" sz="2400" dirty="0" smtClean="0"/>
              <a:t>the </a:t>
            </a:r>
            <a:r>
              <a:rPr lang="en-US" altLang="zh-TW" sz="2400" dirty="0"/>
              <a:t>time difference when a packet is received by the receiver and the packet is sent by the sender. </a:t>
            </a:r>
            <a:endParaRPr lang="en-US" altLang="zh-TW" sz="2400" dirty="0" smtClean="0"/>
          </a:p>
          <a:p>
            <a:r>
              <a:rPr lang="en-US" altLang="zh-TW" sz="2400" dirty="0" smtClean="0"/>
              <a:t>The </a:t>
            </a:r>
            <a:r>
              <a:rPr lang="en-US" altLang="zh-TW" sz="2400" dirty="0"/>
              <a:t>CPU </a:t>
            </a:r>
            <a:r>
              <a:rPr lang="en-US" altLang="zh-TW" sz="2400" dirty="0" smtClean="0"/>
              <a:t>utilization is </a:t>
            </a:r>
            <a:r>
              <a:rPr lang="en-US" altLang="zh-TW" sz="2400" dirty="0"/>
              <a:t>calculated at the middle node where all the monoliths </a:t>
            </a:r>
            <a:r>
              <a:rPr lang="en-US" altLang="zh-TW" sz="2400" dirty="0" smtClean="0"/>
              <a:t>or </a:t>
            </a:r>
            <a:r>
              <a:rPr lang="en-US" altLang="zh-TW" sz="2400" dirty="0" err="1" smtClean="0"/>
              <a:t>microservices</a:t>
            </a:r>
            <a:r>
              <a:rPr lang="en-US" altLang="zh-TW" sz="2400" dirty="0" smtClean="0"/>
              <a:t> </a:t>
            </a:r>
            <a:r>
              <a:rPr lang="en-US" altLang="zh-TW" sz="2400" dirty="0"/>
              <a:t>are deployed.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82</a:t>
            </a:fld>
            <a:endParaRPr lang="en-US" altLang="zh-TW"/>
          </a:p>
        </p:txBody>
      </p:sp>
    </p:spTree>
    <p:extLst>
      <p:ext uri="{BB962C8B-B14F-4D97-AF65-F5344CB8AC3E}">
        <p14:creationId xmlns:p14="http://schemas.microsoft.com/office/powerpoint/2010/main" val="3200676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Fig 6</a:t>
            </a:r>
            <a:endParaRPr lang="zh-TW" altLang="en-US" dirty="0"/>
          </a:p>
        </p:txBody>
      </p:sp>
      <p:pic>
        <p:nvPicPr>
          <p:cNvPr id="5" name="內容版面配置區 4">
            <a:hlinkClick r:id="rId3" action="ppaction://hlinkfile"/>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1037" y="1667669"/>
            <a:ext cx="7781925" cy="4391025"/>
          </a:xfr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83</a:t>
            </a:fld>
            <a:endParaRPr lang="en-US" altLang="zh-TW"/>
          </a:p>
        </p:txBody>
      </p:sp>
    </p:spTree>
    <p:extLst>
      <p:ext uri="{BB962C8B-B14F-4D97-AF65-F5344CB8AC3E}">
        <p14:creationId xmlns:p14="http://schemas.microsoft.com/office/powerpoint/2010/main" val="22901773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Average Delay </a:t>
            </a:r>
            <a:r>
              <a:rPr lang="en-US" altLang="zh-TW" dirty="0" smtClean="0"/>
              <a:t>Experimental Results</a:t>
            </a:r>
            <a:endParaRPr lang="zh-TW" altLang="en-US" dirty="0"/>
          </a:p>
        </p:txBody>
      </p:sp>
      <p:sp>
        <p:nvSpPr>
          <p:cNvPr id="3" name="內容版面配置區 2"/>
          <p:cNvSpPr>
            <a:spLocks noGrp="1"/>
          </p:cNvSpPr>
          <p:nvPr>
            <p:ph idx="1"/>
          </p:nvPr>
        </p:nvSpPr>
        <p:spPr/>
        <p:txBody>
          <a:bodyPr/>
          <a:lstStyle/>
          <a:p>
            <a:r>
              <a:rPr lang="en-US" altLang="zh-TW" sz="2400" dirty="0"/>
              <a:t>The above results are in line with mathematical </a:t>
            </a:r>
            <a:r>
              <a:rPr lang="en-US" altLang="zh-TW" sz="2400" dirty="0" smtClean="0"/>
              <a:t>results(see </a:t>
            </a:r>
            <a:r>
              <a:rPr lang="en-US" altLang="zh-TW" sz="2400" dirty="0"/>
              <a:t>the previous subsection). </a:t>
            </a:r>
            <a:endParaRPr lang="en-US" altLang="zh-TW" sz="2400" dirty="0" smtClean="0"/>
          </a:p>
          <a:p>
            <a:r>
              <a:rPr lang="en-US" altLang="zh-TW" sz="2400" dirty="0" smtClean="0"/>
              <a:t>The </a:t>
            </a:r>
            <a:r>
              <a:rPr lang="en-US" altLang="zh-TW" sz="2400" dirty="0">
                <a:solidFill>
                  <a:srgbClr val="FF0000"/>
                </a:solidFill>
              </a:rPr>
              <a:t>difference</a:t>
            </a:r>
            <a:r>
              <a:rPr lang="en-US" altLang="zh-TW" sz="2400" dirty="0"/>
              <a:t> is </a:t>
            </a:r>
            <a:r>
              <a:rPr lang="en-US" altLang="zh-TW" sz="2400" dirty="0">
                <a:solidFill>
                  <a:srgbClr val="FF0000"/>
                </a:solidFill>
              </a:rPr>
              <a:t>only </a:t>
            </a:r>
            <a:r>
              <a:rPr lang="en-US" altLang="zh-TW" sz="2400" dirty="0" smtClean="0"/>
              <a:t>that</a:t>
            </a:r>
            <a:r>
              <a:rPr lang="zh-TW" altLang="en-US" sz="2400" dirty="0" smtClean="0"/>
              <a:t> </a:t>
            </a:r>
            <a:r>
              <a:rPr lang="en-US" altLang="zh-TW" sz="2400" dirty="0" smtClean="0"/>
              <a:t>the</a:t>
            </a:r>
            <a:r>
              <a:rPr lang="zh-TW" altLang="en-US" sz="2400" dirty="0" smtClean="0"/>
              <a:t> </a:t>
            </a:r>
            <a:r>
              <a:rPr lang="en-US" altLang="zh-TW" sz="2400" dirty="0" smtClean="0"/>
              <a:t>experimental </a:t>
            </a:r>
            <a:r>
              <a:rPr lang="en-US" altLang="zh-TW" sz="2400" dirty="0"/>
              <a:t>results also show the </a:t>
            </a:r>
            <a:r>
              <a:rPr lang="en-US" altLang="zh-TW" sz="2400" dirty="0">
                <a:solidFill>
                  <a:srgbClr val="FF0000"/>
                </a:solidFill>
              </a:rPr>
              <a:t>best value of the </a:t>
            </a:r>
            <a:r>
              <a:rPr lang="en-US" altLang="zh-TW" sz="2400" dirty="0" smtClean="0">
                <a:solidFill>
                  <a:srgbClr val="FF0000"/>
                </a:solidFill>
              </a:rPr>
              <a:t>average</a:t>
            </a:r>
            <a:r>
              <a:rPr lang="zh-TW" altLang="en-US" sz="2400" dirty="0" smtClean="0">
                <a:solidFill>
                  <a:srgbClr val="FF0000"/>
                </a:solidFill>
              </a:rPr>
              <a:t> </a:t>
            </a:r>
            <a:r>
              <a:rPr lang="en-US" altLang="zh-TW" sz="2400" dirty="0" smtClean="0">
                <a:solidFill>
                  <a:srgbClr val="FF0000"/>
                </a:solidFill>
              </a:rPr>
              <a:t>delay </a:t>
            </a:r>
            <a:r>
              <a:rPr lang="en-US" altLang="zh-TW" sz="2400" dirty="0">
                <a:solidFill>
                  <a:srgbClr val="FF0000"/>
                </a:solidFill>
              </a:rPr>
              <a:t>at n=2</a:t>
            </a:r>
            <a:r>
              <a:rPr lang="en-US" altLang="zh-TW" sz="2400" dirty="0" smtClean="0"/>
              <a:t>.</a:t>
            </a:r>
          </a:p>
          <a:p>
            <a:r>
              <a:rPr lang="en-US" altLang="zh-TW" sz="2400" dirty="0" smtClean="0"/>
              <a:t>Note </a:t>
            </a:r>
            <a:r>
              <a:rPr lang="en-US" altLang="zh-TW" sz="2400" dirty="0"/>
              <a:t>that in our experiments, the best value of </a:t>
            </a:r>
            <a:r>
              <a:rPr lang="en-US" altLang="zh-TW" sz="2400" i="1" dirty="0"/>
              <a:t>n </a:t>
            </a:r>
            <a:r>
              <a:rPr lang="en-US" altLang="zh-TW" sz="2400" dirty="0"/>
              <a:t>are </a:t>
            </a:r>
            <a:r>
              <a:rPr lang="en-US" altLang="zh-TW" sz="2400" dirty="0" smtClean="0">
                <a:solidFill>
                  <a:srgbClr val="FF0000"/>
                </a:solidFill>
              </a:rPr>
              <a:t>same</a:t>
            </a:r>
            <a:r>
              <a:rPr lang="zh-TW" altLang="en-US" sz="2400" dirty="0" smtClean="0"/>
              <a:t> </a:t>
            </a:r>
            <a:r>
              <a:rPr lang="en-US" altLang="zh-TW" sz="2400" dirty="0" smtClean="0"/>
              <a:t>for </a:t>
            </a:r>
            <a:r>
              <a:rPr lang="en-US" altLang="zh-TW" sz="2400" dirty="0"/>
              <a:t>the monolithic and </a:t>
            </a:r>
            <a:r>
              <a:rPr lang="en-US" altLang="zh-TW" sz="2400" dirty="0" err="1"/>
              <a:t>microservice</a:t>
            </a:r>
            <a:r>
              <a:rPr lang="en-US" altLang="zh-TW" sz="2400" dirty="0"/>
              <a:t> cases. </a:t>
            </a:r>
            <a:endParaRPr lang="en-US" altLang="zh-TW" sz="2400" dirty="0" smtClean="0"/>
          </a:p>
          <a:p>
            <a:r>
              <a:rPr lang="en-US" altLang="zh-TW" sz="2400" dirty="0"/>
              <a:t>However, as </a:t>
            </a:r>
            <a:r>
              <a:rPr lang="en-US" altLang="zh-TW" sz="2400" dirty="0" smtClean="0"/>
              <a:t>the</a:t>
            </a:r>
            <a:r>
              <a:rPr lang="zh-TW" altLang="en-US" sz="2400" dirty="0" smtClean="0"/>
              <a:t> </a:t>
            </a:r>
            <a:r>
              <a:rPr lang="en-US" altLang="zh-TW" sz="2400" dirty="0" smtClean="0"/>
              <a:t>overheads </a:t>
            </a:r>
            <a:r>
              <a:rPr lang="en-US" altLang="zh-TW" sz="2400" dirty="0"/>
              <a:t>are different </a:t>
            </a:r>
            <a:r>
              <a:rPr lang="en-US" altLang="zh-TW" sz="2400" dirty="0" smtClean="0"/>
              <a:t>for</a:t>
            </a:r>
            <a:r>
              <a:rPr lang="zh-TW" altLang="en-US" sz="2400" dirty="0" smtClean="0"/>
              <a:t> </a:t>
            </a:r>
            <a:r>
              <a:rPr lang="en-US" altLang="zh-TW" sz="2400" dirty="0" smtClean="0"/>
              <a:t>monolithic </a:t>
            </a:r>
            <a:r>
              <a:rPr lang="en-US" altLang="zh-TW" sz="2400" dirty="0"/>
              <a:t>and </a:t>
            </a:r>
            <a:r>
              <a:rPr lang="en-US" altLang="zh-TW" sz="2400" dirty="0" err="1"/>
              <a:t>microservice</a:t>
            </a:r>
            <a:r>
              <a:rPr lang="en-US" altLang="zh-TW" sz="2400" dirty="0"/>
              <a:t> </a:t>
            </a:r>
            <a:r>
              <a:rPr lang="en-US" altLang="zh-TW" sz="2400" dirty="0" smtClean="0"/>
              <a:t>cases</a:t>
            </a:r>
            <a:r>
              <a:rPr lang="zh-TW" altLang="en-US" sz="2400" dirty="0" smtClean="0"/>
              <a:t> </a:t>
            </a:r>
            <a:r>
              <a:rPr lang="en-US" altLang="zh-TW" sz="2400" dirty="0" smtClean="0"/>
              <a:t>for </a:t>
            </a:r>
            <a:r>
              <a:rPr lang="en-US" altLang="zh-TW" sz="2400" dirty="0"/>
              <a:t>any </a:t>
            </a:r>
            <a:r>
              <a:rPr lang="en-US" altLang="zh-TW" sz="2400" i="1" dirty="0"/>
              <a:t>n </a:t>
            </a:r>
            <a:r>
              <a:rPr lang="en-US" altLang="zh-TW" sz="2400" dirty="0"/>
              <a:t>value, there may be cases in which the best </a:t>
            </a:r>
            <a:r>
              <a:rPr lang="en-US" altLang="zh-TW" sz="2400" dirty="0" smtClean="0"/>
              <a:t>value</a:t>
            </a:r>
            <a:r>
              <a:rPr lang="zh-TW" altLang="en-US" sz="2400" dirty="0" smtClean="0"/>
              <a:t> </a:t>
            </a:r>
            <a:r>
              <a:rPr lang="en-US" altLang="zh-TW" sz="2400" dirty="0" smtClean="0"/>
              <a:t>of </a:t>
            </a:r>
            <a:r>
              <a:rPr lang="en-US" altLang="zh-TW" sz="2400" i="1" dirty="0"/>
              <a:t>n </a:t>
            </a:r>
            <a:r>
              <a:rPr lang="en-US" altLang="zh-TW" sz="2400" dirty="0"/>
              <a:t>are different for monolithic and </a:t>
            </a:r>
            <a:r>
              <a:rPr lang="en-US" altLang="zh-TW" sz="2400" dirty="0" err="1"/>
              <a:t>microservice</a:t>
            </a:r>
            <a:r>
              <a:rPr lang="en-US" altLang="zh-TW" sz="2400" dirty="0"/>
              <a:t> cases. </a:t>
            </a:r>
            <a:br>
              <a:rPr lang="en-US" altLang="zh-TW" sz="2400" dirty="0"/>
            </a:br>
            <a:r>
              <a:rPr lang="en-US" altLang="zh-TW" sz="2400" dirty="0"/>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84</a:t>
            </a:fld>
            <a:endParaRPr lang="en-US" altLang="zh-TW"/>
          </a:p>
        </p:txBody>
      </p:sp>
    </p:spTree>
    <p:extLst>
      <p:ext uri="{BB962C8B-B14F-4D97-AF65-F5344CB8AC3E}">
        <p14:creationId xmlns:p14="http://schemas.microsoft.com/office/powerpoint/2010/main" val="14597064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Average Delay Experimental Results</a:t>
            </a:r>
            <a:endParaRPr lang="zh-TW" altLang="en-US" dirty="0"/>
          </a:p>
        </p:txBody>
      </p:sp>
      <p:sp>
        <p:nvSpPr>
          <p:cNvPr id="3" name="內容版面配置區 2"/>
          <p:cNvSpPr>
            <a:spLocks noGrp="1"/>
          </p:cNvSpPr>
          <p:nvPr>
            <p:ph idx="1"/>
          </p:nvPr>
        </p:nvSpPr>
        <p:spPr/>
        <p:txBody>
          <a:bodyPr/>
          <a:lstStyle/>
          <a:p>
            <a:r>
              <a:rPr lang="en-US" altLang="zh-TW" sz="2400" dirty="0"/>
              <a:t>The experimental results verify that performance of </a:t>
            </a:r>
            <a:r>
              <a:rPr lang="en-US" altLang="zh-TW" sz="2400" dirty="0" smtClean="0"/>
              <a:t>both</a:t>
            </a:r>
            <a:r>
              <a:rPr lang="zh-TW" altLang="en-US" sz="2400" dirty="0" smtClean="0"/>
              <a:t> </a:t>
            </a:r>
            <a:r>
              <a:rPr lang="en-US" altLang="zh-TW" sz="2400" dirty="0" smtClean="0"/>
              <a:t>scaled </a:t>
            </a:r>
            <a:r>
              <a:rPr lang="en-US" altLang="zh-TW" sz="2400" dirty="0"/>
              <a:t>and </a:t>
            </a:r>
            <a:r>
              <a:rPr lang="en-US" altLang="zh-TW" sz="2400" dirty="0" err="1"/>
              <a:t>microservice</a:t>
            </a:r>
            <a:r>
              <a:rPr lang="en-US" altLang="zh-TW" sz="2400" dirty="0"/>
              <a:t> version of the SNORT NF in </a:t>
            </a:r>
            <a:r>
              <a:rPr lang="en-US" altLang="zh-TW" sz="2400" dirty="0" smtClean="0"/>
              <a:t>the</a:t>
            </a:r>
            <a:r>
              <a:rPr lang="zh-TW" altLang="en-US" sz="2400" dirty="0" smtClean="0"/>
              <a:t> </a:t>
            </a:r>
            <a:r>
              <a:rPr lang="en-US" altLang="zh-TW" sz="2400" dirty="0" smtClean="0">
                <a:solidFill>
                  <a:srgbClr val="FF0000"/>
                </a:solidFill>
              </a:rPr>
              <a:t>dedicated </a:t>
            </a:r>
            <a:r>
              <a:rPr lang="en-US" altLang="zh-TW" sz="2400" dirty="0">
                <a:solidFill>
                  <a:srgbClr val="FF0000"/>
                </a:solidFill>
              </a:rPr>
              <a:t>CPU case is better than that of the single CPU </a:t>
            </a:r>
            <a:r>
              <a:rPr lang="en-US" altLang="zh-TW" sz="2400" dirty="0" smtClean="0">
                <a:solidFill>
                  <a:srgbClr val="FF0000"/>
                </a:solidFill>
              </a:rPr>
              <a:t>case.</a:t>
            </a:r>
            <a:r>
              <a:rPr lang="en-US" altLang="zh-TW" dirty="0"/>
              <a:t> </a:t>
            </a:r>
            <a:r>
              <a:rPr lang="en-US" altLang="zh-TW" sz="2400" dirty="0"/>
              <a:t>This is obvious </a:t>
            </a:r>
            <a:r>
              <a:rPr lang="en-US" altLang="zh-TW" sz="2400" dirty="0" smtClean="0"/>
              <a:t>because</a:t>
            </a:r>
            <a:r>
              <a:rPr lang="zh-TW" altLang="en-US" sz="2400" dirty="0" smtClean="0"/>
              <a:t> </a:t>
            </a:r>
            <a:r>
              <a:rPr lang="en-US" altLang="zh-TW" sz="2400" dirty="0" smtClean="0">
                <a:solidFill>
                  <a:srgbClr val="92D050"/>
                </a:solidFill>
              </a:rPr>
              <a:t>additional </a:t>
            </a:r>
            <a:r>
              <a:rPr lang="en-US" altLang="zh-TW" sz="2400" dirty="0">
                <a:solidFill>
                  <a:srgbClr val="92D050"/>
                </a:solidFill>
              </a:rPr>
              <a:t>CPUs </a:t>
            </a:r>
            <a:r>
              <a:rPr lang="en-US" altLang="zh-TW" sz="2400" dirty="0"/>
              <a:t>are allocated in </a:t>
            </a:r>
            <a:r>
              <a:rPr lang="en-US" altLang="zh-TW" sz="2400" dirty="0" smtClean="0"/>
              <a:t>case</a:t>
            </a:r>
            <a:r>
              <a:rPr lang="zh-TW" altLang="en-US" sz="2400" dirty="0" smtClean="0"/>
              <a:t> </a:t>
            </a:r>
            <a:r>
              <a:rPr lang="en-US" altLang="zh-TW" sz="2400" dirty="0" smtClean="0"/>
              <a:t>of </a:t>
            </a:r>
            <a:r>
              <a:rPr lang="en-US" altLang="zh-TW" sz="2400" dirty="0"/>
              <a:t>the </a:t>
            </a:r>
            <a:r>
              <a:rPr lang="en-US" altLang="zh-TW" sz="2400" dirty="0">
                <a:solidFill>
                  <a:schemeClr val="accent6">
                    <a:lumMod val="75000"/>
                  </a:schemeClr>
                </a:solidFill>
              </a:rPr>
              <a:t>dedicated CPU cases.</a:t>
            </a:r>
            <a:r>
              <a:rPr lang="en-US" altLang="zh-TW" sz="2400" dirty="0"/>
              <a:t> </a:t>
            </a:r>
            <a:r>
              <a:rPr lang="en-US" altLang="zh-TW" dirty="0"/>
              <a:t/>
            </a:r>
            <a:br>
              <a:rPr lang="en-US" altLang="zh-TW" dirty="0"/>
            </a:br>
            <a:r>
              <a:rPr lang="en-US" altLang="zh-TW" dirty="0">
                <a:solidFill>
                  <a:srgbClr val="FF0000"/>
                </a:solidFill>
              </a:rPr>
              <a:t/>
            </a:r>
            <a:br>
              <a:rPr lang="en-US" altLang="zh-TW" dirty="0">
                <a:solidFill>
                  <a:srgbClr val="FF0000"/>
                </a:solidFill>
              </a:rPr>
            </a:br>
            <a:endParaRPr lang="zh-TW" altLang="en-US" dirty="0">
              <a:solidFill>
                <a:srgbClr val="FF0000"/>
              </a:solidFill>
            </a:endParaRPr>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85</a:t>
            </a:fld>
            <a:endParaRPr lang="en-US" altLang="zh-TW"/>
          </a:p>
        </p:txBody>
      </p:sp>
    </p:spTree>
    <p:extLst>
      <p:ext uri="{BB962C8B-B14F-4D97-AF65-F5344CB8AC3E}">
        <p14:creationId xmlns:p14="http://schemas.microsoft.com/office/powerpoint/2010/main" val="41023765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Average Delay Experimental Results</a:t>
            </a:r>
            <a:endParaRPr lang="zh-TW" altLang="en-US" dirty="0"/>
          </a:p>
        </p:txBody>
      </p:sp>
      <p:sp>
        <p:nvSpPr>
          <p:cNvPr id="3" name="內容版面配置區 2"/>
          <p:cNvSpPr>
            <a:spLocks noGrp="1"/>
          </p:cNvSpPr>
          <p:nvPr>
            <p:ph idx="1"/>
          </p:nvPr>
        </p:nvSpPr>
        <p:spPr/>
        <p:txBody>
          <a:bodyPr/>
          <a:lstStyle/>
          <a:p>
            <a:r>
              <a:rPr lang="en-US" altLang="zh-TW" sz="2400" dirty="0"/>
              <a:t>We also see in Fig. 6 that </a:t>
            </a:r>
            <a:r>
              <a:rPr lang="en-US" altLang="zh-TW" sz="2400" dirty="0" smtClean="0"/>
              <a:t>the</a:t>
            </a:r>
            <a:r>
              <a:rPr lang="zh-TW" altLang="en-US" sz="2400" dirty="0" smtClean="0"/>
              <a:t> </a:t>
            </a:r>
            <a:r>
              <a:rPr lang="en-US" altLang="zh-TW" sz="2400" dirty="0" smtClean="0"/>
              <a:t>average </a:t>
            </a:r>
            <a:r>
              <a:rPr lang="en-US" altLang="zh-TW" sz="2400" dirty="0"/>
              <a:t>delay in the </a:t>
            </a:r>
            <a:r>
              <a:rPr lang="en-US" altLang="zh-TW" sz="2400" dirty="0">
                <a:solidFill>
                  <a:srgbClr val="FF0000"/>
                </a:solidFill>
              </a:rPr>
              <a:t>dedicated CPU case </a:t>
            </a:r>
            <a:r>
              <a:rPr lang="en-US" altLang="zh-TW" sz="2400" dirty="0"/>
              <a:t>for scaled </a:t>
            </a:r>
            <a:r>
              <a:rPr lang="en-US" altLang="zh-TW" sz="2400" dirty="0" smtClean="0"/>
              <a:t>monoliths</a:t>
            </a:r>
            <a:r>
              <a:rPr lang="zh-TW" altLang="en-US" sz="2400" dirty="0" smtClean="0"/>
              <a:t> </a:t>
            </a:r>
            <a:r>
              <a:rPr lang="en-US" altLang="zh-TW" sz="2400" dirty="0" smtClean="0"/>
              <a:t>is </a:t>
            </a:r>
            <a:r>
              <a:rPr lang="en-US" altLang="zh-TW" sz="2400" dirty="0"/>
              <a:t>less than that of the delay observed in the </a:t>
            </a:r>
            <a:r>
              <a:rPr lang="en-US" altLang="zh-TW" sz="2400" dirty="0" smtClean="0"/>
              <a:t>decomposed</a:t>
            </a:r>
            <a:r>
              <a:rPr lang="zh-TW" altLang="en-US" sz="2400" dirty="0" smtClean="0"/>
              <a:t> </a:t>
            </a:r>
            <a:r>
              <a:rPr lang="en-US" altLang="zh-TW" sz="2400" dirty="0" err="1" smtClean="0"/>
              <a:t>microservices</a:t>
            </a:r>
            <a:r>
              <a:rPr lang="en-US" altLang="zh-TW" sz="2400" dirty="0" smtClean="0"/>
              <a:t> </a:t>
            </a:r>
            <a:r>
              <a:rPr lang="en-US" altLang="zh-TW" sz="2400" dirty="0"/>
              <a:t>case for all values of n (i.e., from 2 to 16</a:t>
            </a:r>
            <a:r>
              <a:rPr lang="en-US" altLang="zh-TW" sz="2400" dirty="0" smtClean="0"/>
              <a:t>).</a:t>
            </a:r>
          </a:p>
          <a:p>
            <a:r>
              <a:rPr lang="en-US" altLang="zh-TW" sz="2400" dirty="0"/>
              <a:t>This is because observed overheads (i.e., traffic </a:t>
            </a:r>
            <a:r>
              <a:rPr lang="en-US" altLang="zh-TW" sz="2400" dirty="0" smtClean="0"/>
              <a:t>distribution</a:t>
            </a:r>
            <a:r>
              <a:rPr lang="zh-TW" altLang="en-US" sz="2400" dirty="0" smtClean="0"/>
              <a:t> </a:t>
            </a:r>
            <a:r>
              <a:rPr lang="en-US" altLang="zh-TW" sz="2400" dirty="0" smtClean="0"/>
              <a:t>overheads</a:t>
            </a:r>
            <a:r>
              <a:rPr lang="en-US" altLang="zh-TW" sz="2400" dirty="0"/>
              <a:t>) in case of scaled monoliths in the dedicated </a:t>
            </a:r>
            <a:r>
              <a:rPr lang="en-US" altLang="zh-TW" sz="2400" dirty="0" smtClean="0"/>
              <a:t>case</a:t>
            </a:r>
            <a:r>
              <a:rPr lang="zh-TW" altLang="en-US" sz="2400" dirty="0" smtClean="0"/>
              <a:t> </a:t>
            </a:r>
            <a:r>
              <a:rPr lang="en-US" altLang="zh-TW" sz="2400" dirty="0" smtClean="0"/>
              <a:t>are </a:t>
            </a:r>
            <a:r>
              <a:rPr lang="en-US" altLang="zh-TW" sz="2400" dirty="0"/>
              <a:t>lesser than the </a:t>
            </a:r>
            <a:r>
              <a:rPr lang="en-US" altLang="zh-TW" sz="2400" dirty="0" err="1"/>
              <a:t>microservice</a:t>
            </a:r>
            <a:r>
              <a:rPr lang="en-US" altLang="zh-TW" sz="2400" dirty="0"/>
              <a:t> overheads in the </a:t>
            </a:r>
            <a:r>
              <a:rPr lang="en-US" altLang="zh-TW" sz="2400" dirty="0" smtClean="0"/>
              <a:t>dedicated</a:t>
            </a:r>
            <a:r>
              <a:rPr lang="zh-TW" altLang="en-US" sz="2400" dirty="0" smtClean="0"/>
              <a:t> </a:t>
            </a:r>
            <a:r>
              <a:rPr lang="en-US" altLang="zh-TW" sz="2400" dirty="0" smtClean="0"/>
              <a:t>case.</a:t>
            </a:r>
            <a:r>
              <a:rPr lang="en-US" altLang="zh-TW" sz="2400" dirty="0"/>
              <a:t/>
            </a:r>
            <a:br>
              <a:rPr lang="en-US" altLang="zh-TW" sz="2400" dirty="0"/>
            </a:br>
            <a:r>
              <a:rPr lang="en-US" altLang="zh-TW" sz="2400" dirty="0"/>
              <a:t>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86</a:t>
            </a:fld>
            <a:endParaRPr lang="en-US" altLang="zh-TW"/>
          </a:p>
        </p:txBody>
      </p:sp>
    </p:spTree>
    <p:extLst>
      <p:ext uri="{BB962C8B-B14F-4D97-AF65-F5344CB8AC3E}">
        <p14:creationId xmlns:p14="http://schemas.microsoft.com/office/powerpoint/2010/main" val="27878737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CPU</a:t>
            </a:r>
            <a:r>
              <a:rPr lang="zh-TW" altLang="en-US" dirty="0" smtClean="0"/>
              <a:t> </a:t>
            </a:r>
            <a:r>
              <a:rPr lang="en-US" altLang="zh-TW" dirty="0" smtClean="0"/>
              <a:t>Utilization</a:t>
            </a:r>
            <a:endParaRPr lang="zh-TW" altLang="en-US" dirty="0"/>
          </a:p>
        </p:txBody>
      </p:sp>
      <p:sp>
        <p:nvSpPr>
          <p:cNvPr id="3" name="內容版面配置區 2"/>
          <p:cNvSpPr>
            <a:spLocks noGrp="1"/>
          </p:cNvSpPr>
          <p:nvPr>
            <p:ph idx="1"/>
          </p:nvPr>
        </p:nvSpPr>
        <p:spPr/>
        <p:txBody>
          <a:bodyPr/>
          <a:lstStyle/>
          <a:p>
            <a:r>
              <a:rPr lang="en-US" altLang="zh-TW" sz="2400" dirty="0" smtClean="0"/>
              <a:t>We </a:t>
            </a:r>
            <a:r>
              <a:rPr lang="en-US" altLang="zh-TW" sz="2400" dirty="0"/>
              <a:t>can infer that the average CPU </a:t>
            </a:r>
            <a:r>
              <a:rPr lang="en-US" altLang="zh-TW" sz="2400" dirty="0" smtClean="0"/>
              <a:t>utilization in </a:t>
            </a:r>
            <a:r>
              <a:rPr lang="en-US" altLang="zh-TW" sz="2400" dirty="0"/>
              <a:t>the </a:t>
            </a:r>
            <a:r>
              <a:rPr lang="en-US" altLang="zh-TW" sz="2400" dirty="0">
                <a:solidFill>
                  <a:srgbClr val="FF0000"/>
                </a:solidFill>
              </a:rPr>
              <a:t>single CPU cases increases on increasing the </a:t>
            </a:r>
            <a:r>
              <a:rPr lang="en-US" altLang="zh-TW" sz="2400" dirty="0" smtClean="0">
                <a:solidFill>
                  <a:srgbClr val="FF0000"/>
                </a:solidFill>
              </a:rPr>
              <a:t>number of instances. </a:t>
            </a:r>
          </a:p>
          <a:p>
            <a:r>
              <a:rPr lang="en-US" altLang="zh-TW" sz="2400" dirty="0"/>
              <a:t>While scaling monoliths on a single CPU, </a:t>
            </a:r>
            <a:r>
              <a:rPr lang="en-US" altLang="zh-TW" sz="2400" dirty="0" smtClean="0"/>
              <a:t>the CPU </a:t>
            </a:r>
            <a:r>
              <a:rPr lang="en-US" altLang="zh-TW" sz="2400" dirty="0"/>
              <a:t>utilization increases almost linearly from 34% to </a:t>
            </a:r>
            <a:r>
              <a:rPr lang="en-US" altLang="zh-TW" sz="2400" dirty="0" smtClean="0"/>
              <a:t>nearly 60</a:t>
            </a:r>
            <a:r>
              <a:rPr lang="en-US" altLang="zh-TW" sz="2400" dirty="0"/>
              <a:t>% when the number of instances is increased from 1 </a:t>
            </a:r>
            <a:r>
              <a:rPr lang="en-US" altLang="zh-TW" sz="2400" dirty="0" smtClean="0"/>
              <a:t>to 16</a:t>
            </a:r>
            <a:r>
              <a:rPr lang="en-US" altLang="zh-TW" sz="2400" dirty="0"/>
              <a:t>. </a:t>
            </a:r>
            <a:endParaRPr lang="en-US" altLang="zh-TW" sz="2400" dirty="0" smtClean="0"/>
          </a:p>
          <a:p>
            <a:r>
              <a:rPr lang="en-US" altLang="zh-TW" sz="2400" dirty="0"/>
              <a:t>On the other hand, the CPU utilization in the </a:t>
            </a:r>
            <a:r>
              <a:rPr lang="en-US" altLang="zh-TW" sz="2400" dirty="0">
                <a:solidFill>
                  <a:srgbClr val="FF0000"/>
                </a:solidFill>
              </a:rPr>
              <a:t>single </a:t>
            </a:r>
            <a:r>
              <a:rPr lang="en-US" altLang="zh-TW" sz="2400" dirty="0" smtClean="0">
                <a:solidFill>
                  <a:srgbClr val="FF0000"/>
                </a:solidFill>
              </a:rPr>
              <a:t>CPU </a:t>
            </a:r>
            <a:r>
              <a:rPr lang="en-US" altLang="zh-TW" sz="2400" dirty="0" err="1" smtClean="0">
                <a:solidFill>
                  <a:srgbClr val="FF0000"/>
                </a:solidFill>
              </a:rPr>
              <a:t>microservices</a:t>
            </a:r>
            <a:r>
              <a:rPr lang="en-US" altLang="zh-TW" sz="2400" dirty="0" smtClean="0">
                <a:solidFill>
                  <a:srgbClr val="FF0000"/>
                </a:solidFill>
              </a:rPr>
              <a:t> </a:t>
            </a:r>
            <a:r>
              <a:rPr lang="en-US" altLang="zh-TW" sz="2400" dirty="0">
                <a:solidFill>
                  <a:srgbClr val="FF0000"/>
                </a:solidFill>
              </a:rPr>
              <a:t>case </a:t>
            </a:r>
            <a:r>
              <a:rPr lang="en-US" altLang="zh-TW" sz="2400" dirty="0"/>
              <a:t>is higher than the </a:t>
            </a:r>
            <a:r>
              <a:rPr lang="en-US" altLang="zh-TW" sz="2400" dirty="0">
                <a:solidFill>
                  <a:srgbClr val="FF0000"/>
                </a:solidFill>
              </a:rPr>
              <a:t>single CPU </a:t>
            </a:r>
            <a:r>
              <a:rPr lang="en-US" altLang="zh-TW" sz="2400" dirty="0" smtClean="0">
                <a:solidFill>
                  <a:srgbClr val="FF0000"/>
                </a:solidFill>
              </a:rPr>
              <a:t>monoliths case </a:t>
            </a:r>
            <a:r>
              <a:rPr lang="en-US" altLang="zh-TW" sz="2400" dirty="0"/>
              <a:t>due to additional </a:t>
            </a:r>
            <a:r>
              <a:rPr lang="en-US" altLang="zh-TW" sz="2400" dirty="0" err="1" smtClean="0"/>
              <a:t>microservice</a:t>
            </a:r>
            <a:r>
              <a:rPr lang="en-US" altLang="zh-TW" sz="2400" dirty="0"/>
              <a:t> </a:t>
            </a:r>
            <a:r>
              <a:rPr lang="en-US" altLang="zh-TW" sz="2400" dirty="0" smtClean="0"/>
              <a:t>overheads </a:t>
            </a:r>
            <a:r>
              <a:rPr lang="en-US" altLang="zh-TW" sz="2400" dirty="0"/>
              <a:t>(discussed </a:t>
            </a:r>
            <a:r>
              <a:rPr lang="en-US" altLang="zh-TW" sz="2400" dirty="0" smtClean="0"/>
              <a:t>in Section </a:t>
            </a:r>
            <a:r>
              <a:rPr lang="en-US" altLang="zh-TW" sz="2400" dirty="0"/>
              <a:t>3). </a:t>
            </a:r>
            <a:r>
              <a:rPr lang="en-US" altLang="zh-TW" dirty="0"/>
              <a:t/>
            </a:r>
            <a:br>
              <a:rPr lang="en-US" altLang="zh-TW" dirty="0"/>
            </a:br>
            <a:r>
              <a:rPr lang="en-US" altLang="zh-TW" dirty="0"/>
              <a:t/>
            </a:r>
            <a:br>
              <a:rPr lang="en-US" altLang="zh-TW" dirty="0"/>
            </a:br>
            <a:r>
              <a:rPr lang="en-US" altLang="zh-TW" dirty="0"/>
              <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87</a:t>
            </a:fld>
            <a:endParaRPr lang="en-US" altLang="zh-TW"/>
          </a:p>
        </p:txBody>
      </p:sp>
    </p:spTree>
    <p:extLst>
      <p:ext uri="{BB962C8B-B14F-4D97-AF65-F5344CB8AC3E}">
        <p14:creationId xmlns:p14="http://schemas.microsoft.com/office/powerpoint/2010/main" val="10522002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Fig 7</a:t>
            </a:r>
            <a:endParaRPr lang="zh-TW" altLang="en-US" dirty="0"/>
          </a:p>
        </p:txBody>
      </p:sp>
      <p:pic>
        <p:nvPicPr>
          <p:cNvPr id="5" name="內容版面配置區 4">
            <a:hlinkClick r:id="rId2" action="ppaction://hlinkfile"/>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6312" y="1615281"/>
            <a:ext cx="7191375" cy="4495800"/>
          </a:xfr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88</a:t>
            </a:fld>
            <a:endParaRPr lang="en-US" altLang="zh-TW"/>
          </a:p>
        </p:txBody>
      </p:sp>
    </p:spTree>
    <p:extLst>
      <p:ext uri="{BB962C8B-B14F-4D97-AF65-F5344CB8AC3E}">
        <p14:creationId xmlns:p14="http://schemas.microsoft.com/office/powerpoint/2010/main" val="25813666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CPU</a:t>
            </a:r>
            <a:r>
              <a:rPr lang="zh-TW" altLang="en-US" dirty="0"/>
              <a:t> </a:t>
            </a:r>
            <a:r>
              <a:rPr lang="en-US" altLang="zh-TW" dirty="0"/>
              <a:t>Utilization</a:t>
            </a:r>
            <a:endParaRPr lang="zh-TW" altLang="en-US" dirty="0"/>
          </a:p>
        </p:txBody>
      </p:sp>
      <p:sp>
        <p:nvSpPr>
          <p:cNvPr id="3" name="內容版面配置區 2"/>
          <p:cNvSpPr>
            <a:spLocks noGrp="1"/>
          </p:cNvSpPr>
          <p:nvPr>
            <p:ph idx="1"/>
          </p:nvPr>
        </p:nvSpPr>
        <p:spPr/>
        <p:txBody>
          <a:bodyPr/>
          <a:lstStyle/>
          <a:p>
            <a:r>
              <a:rPr lang="en-US" altLang="zh-TW" sz="2400" dirty="0"/>
              <a:t>In case a </a:t>
            </a:r>
            <a:r>
              <a:rPr lang="en-US" altLang="zh-TW" sz="2400" dirty="0">
                <a:solidFill>
                  <a:srgbClr val="FF0000"/>
                </a:solidFill>
              </a:rPr>
              <a:t>dedicated CPU </a:t>
            </a:r>
            <a:r>
              <a:rPr lang="en-US" altLang="zh-TW" sz="2400" dirty="0"/>
              <a:t>is available for each instance, </a:t>
            </a:r>
            <a:r>
              <a:rPr lang="en-US" altLang="zh-TW" sz="2400" dirty="0" smtClean="0"/>
              <a:t>the</a:t>
            </a:r>
            <a:r>
              <a:rPr lang="zh-TW" altLang="en-US" sz="2400" dirty="0" smtClean="0"/>
              <a:t> </a:t>
            </a:r>
            <a:r>
              <a:rPr lang="en-US" altLang="zh-TW" sz="2400" dirty="0" smtClean="0"/>
              <a:t>average </a:t>
            </a:r>
            <a:r>
              <a:rPr lang="en-US" altLang="zh-TW" sz="2400" dirty="0"/>
              <a:t>utilization per CPU tends to decrease from 34% </a:t>
            </a:r>
            <a:r>
              <a:rPr lang="en-US" altLang="zh-TW" sz="2400" dirty="0" smtClean="0"/>
              <a:t>to</a:t>
            </a:r>
            <a:r>
              <a:rPr lang="zh-TW" altLang="en-US" sz="2400" dirty="0" smtClean="0"/>
              <a:t> </a:t>
            </a:r>
            <a:r>
              <a:rPr lang="en-US" altLang="zh-TW" sz="2400" dirty="0" smtClean="0"/>
              <a:t>nearly </a:t>
            </a:r>
            <a:r>
              <a:rPr lang="en-US" altLang="zh-TW" sz="2400" dirty="0"/>
              <a:t>20% in case of the decomposed </a:t>
            </a:r>
            <a:r>
              <a:rPr lang="en-US" altLang="zh-TW" sz="2400" dirty="0" err="1"/>
              <a:t>microservices</a:t>
            </a:r>
            <a:r>
              <a:rPr lang="en-US" altLang="zh-TW" sz="2400" dirty="0"/>
              <a:t> as </a:t>
            </a:r>
            <a:r>
              <a:rPr lang="en-US" altLang="zh-TW" sz="2400" dirty="0" smtClean="0"/>
              <a:t>well</a:t>
            </a:r>
            <a:r>
              <a:rPr lang="zh-TW" altLang="en-US" sz="2400" dirty="0" smtClean="0"/>
              <a:t> </a:t>
            </a:r>
            <a:r>
              <a:rPr lang="en-US" altLang="zh-TW" sz="2400" dirty="0" smtClean="0"/>
              <a:t>as </a:t>
            </a:r>
            <a:r>
              <a:rPr lang="en-US" altLang="zh-TW" sz="2400" dirty="0"/>
              <a:t>scaled monoliths cases. </a:t>
            </a:r>
            <a:endParaRPr lang="en-US" altLang="zh-TW" sz="2400" dirty="0" smtClean="0"/>
          </a:p>
          <a:p>
            <a:r>
              <a:rPr lang="en-US" altLang="zh-TW" sz="2400" dirty="0" smtClean="0"/>
              <a:t>This </a:t>
            </a:r>
            <a:r>
              <a:rPr lang="en-US" altLang="zh-TW" sz="2400" dirty="0"/>
              <a:t>is because the traffic </a:t>
            </a:r>
            <a:r>
              <a:rPr lang="en-US" altLang="zh-TW" sz="2400" dirty="0" smtClean="0"/>
              <a:t>load</a:t>
            </a:r>
            <a:r>
              <a:rPr lang="zh-TW" altLang="en-US" sz="2400" dirty="0" smtClean="0"/>
              <a:t> </a:t>
            </a:r>
            <a:r>
              <a:rPr lang="en-US" altLang="zh-TW" sz="2400" dirty="0" smtClean="0"/>
              <a:t>per </a:t>
            </a:r>
            <a:r>
              <a:rPr lang="en-US" altLang="zh-TW" sz="2400" dirty="0"/>
              <a:t>CPU is decreased by dedicating a separate CPU to </a:t>
            </a:r>
            <a:r>
              <a:rPr lang="en-US" altLang="zh-TW" sz="2400" dirty="0" smtClean="0"/>
              <a:t>each</a:t>
            </a:r>
            <a:r>
              <a:rPr lang="zh-TW" altLang="en-US" sz="2400" dirty="0" smtClean="0"/>
              <a:t> </a:t>
            </a:r>
            <a:r>
              <a:rPr lang="en-US" altLang="zh-TW" sz="2400" dirty="0" smtClean="0"/>
              <a:t>instance</a:t>
            </a:r>
            <a:r>
              <a:rPr lang="en-US" altLang="zh-TW" sz="2400" dirty="0"/>
              <a:t>.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89</a:t>
            </a:fld>
            <a:endParaRPr lang="en-US" altLang="zh-TW"/>
          </a:p>
        </p:txBody>
      </p:sp>
    </p:spTree>
    <p:extLst>
      <p:ext uri="{BB962C8B-B14F-4D97-AF65-F5344CB8AC3E}">
        <p14:creationId xmlns:p14="http://schemas.microsoft.com/office/powerpoint/2010/main" val="1213060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文字版面配置區 2"/>
          <p:cNvSpPr>
            <a:spLocks noGrp="1"/>
          </p:cNvSpPr>
          <p:nvPr>
            <p:ph type="body" idx="1"/>
          </p:nvPr>
        </p:nvSpPr>
        <p:spPr/>
        <p:txBody>
          <a:bodyPr/>
          <a:lstStyle/>
          <a:p>
            <a:endParaRPr lang="zh-TW" altLang="en-US" sz="4800" dirty="0"/>
          </a:p>
        </p:txBody>
      </p:sp>
      <p:sp>
        <p:nvSpPr>
          <p:cNvPr id="4" name="投影片編號版面配置區 3"/>
          <p:cNvSpPr>
            <a:spLocks noGrp="1"/>
          </p:cNvSpPr>
          <p:nvPr>
            <p:ph type="sldNum" sz="quarter" idx="12"/>
          </p:nvPr>
        </p:nvSpPr>
        <p:spPr/>
        <p:txBody>
          <a:bodyPr/>
          <a:lstStyle/>
          <a:p>
            <a:fld id="{3FA20CEC-273E-4460-909B-ED48F5635E5D}" type="slidenum">
              <a:rPr lang="en-US" altLang="zh-TW" smtClean="0"/>
              <a:pPr/>
              <a:t>9</a:t>
            </a:fld>
            <a:endParaRPr lang="en-US" altLang="zh-TW"/>
          </a:p>
        </p:txBody>
      </p:sp>
    </p:spTree>
    <p:extLst>
      <p:ext uri="{BB962C8B-B14F-4D97-AF65-F5344CB8AC3E}">
        <p14:creationId xmlns:p14="http://schemas.microsoft.com/office/powerpoint/2010/main" val="237643778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0736" y="620688"/>
            <a:ext cx="8229600" cy="1143000"/>
          </a:xfrm>
        </p:spPr>
        <p:txBody>
          <a:bodyPr/>
          <a:lstStyle/>
          <a:p>
            <a:r>
              <a:rPr lang="en-US" altLang="zh-TW" sz="3600" dirty="0" smtClean="0"/>
              <a:t>Fig 8</a:t>
            </a:r>
            <a:endParaRPr lang="zh-TW" altLang="en-US" sz="3600" dirty="0"/>
          </a:p>
        </p:txBody>
      </p:sp>
      <p:pic>
        <p:nvPicPr>
          <p:cNvPr id="5" name="內容版面配置區 4">
            <a:hlinkClick r:id="rId3" action="ppaction://hlinkfile"/>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18970" y="1801221"/>
            <a:ext cx="6373131" cy="4525963"/>
          </a:xfr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90</a:t>
            </a:fld>
            <a:endParaRPr lang="en-US" altLang="zh-TW"/>
          </a:p>
        </p:txBody>
      </p:sp>
    </p:spTree>
    <p:extLst>
      <p:ext uri="{BB962C8B-B14F-4D97-AF65-F5344CB8AC3E}">
        <p14:creationId xmlns:p14="http://schemas.microsoft.com/office/powerpoint/2010/main" val="26346167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Relative error</a:t>
            </a:r>
            <a:endParaRPr lang="zh-TW" altLang="en-US" dirty="0"/>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4462" y="3258344"/>
            <a:ext cx="6315075" cy="1209675"/>
          </a:xfr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91</a:t>
            </a:fld>
            <a:endParaRPr lang="en-US" altLang="zh-TW"/>
          </a:p>
        </p:txBody>
      </p:sp>
    </p:spTree>
    <p:extLst>
      <p:ext uri="{BB962C8B-B14F-4D97-AF65-F5344CB8AC3E}">
        <p14:creationId xmlns:p14="http://schemas.microsoft.com/office/powerpoint/2010/main" val="22067221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4198" y="447576"/>
            <a:ext cx="8229600" cy="1143000"/>
          </a:xfrm>
        </p:spPr>
        <p:txBody>
          <a:bodyPr/>
          <a:lstStyle/>
          <a:p>
            <a:r>
              <a:rPr lang="en-US" altLang="zh-TW" sz="3600" dirty="0"/>
              <a:t>Comparison between Mathematical and Experimental Results </a:t>
            </a:r>
            <a:br>
              <a:rPr lang="en-US" altLang="zh-TW" sz="3600" dirty="0"/>
            </a:br>
            <a:endParaRPr lang="zh-TW" altLang="en-US" sz="3600" dirty="0"/>
          </a:p>
        </p:txBody>
      </p:sp>
      <p:sp>
        <p:nvSpPr>
          <p:cNvPr id="3" name="內容版面配置區 2"/>
          <p:cNvSpPr>
            <a:spLocks noGrp="1"/>
          </p:cNvSpPr>
          <p:nvPr>
            <p:ph idx="1"/>
          </p:nvPr>
        </p:nvSpPr>
        <p:spPr/>
        <p:txBody>
          <a:bodyPr/>
          <a:lstStyle/>
          <a:p>
            <a:r>
              <a:rPr lang="en-US" altLang="zh-TW" sz="2400" dirty="0"/>
              <a:t>Although the M/M/1 queuing model is rather simple </a:t>
            </a:r>
            <a:r>
              <a:rPr lang="en-US" altLang="zh-TW" sz="2400" dirty="0" smtClean="0"/>
              <a:t>and gives </a:t>
            </a:r>
            <a:r>
              <a:rPr lang="en-US" altLang="zh-TW" sz="2400" dirty="0"/>
              <a:t>an approximation for the average delay, Fig. 8 </a:t>
            </a:r>
            <a:r>
              <a:rPr lang="en-US" altLang="zh-TW" sz="2400" dirty="0" smtClean="0"/>
              <a:t>shows that </a:t>
            </a:r>
            <a:r>
              <a:rPr lang="en-US" altLang="zh-TW" sz="2400" dirty="0"/>
              <a:t>the relative error in experimental results is between 2</a:t>
            </a:r>
            <a:r>
              <a:rPr lang="en-US" altLang="zh-TW" sz="2400" dirty="0" smtClean="0"/>
              <a:t>%-48</a:t>
            </a:r>
            <a:r>
              <a:rPr lang="en-US" altLang="zh-TW" sz="2400" dirty="0"/>
              <a:t>%. </a:t>
            </a:r>
            <a:endParaRPr lang="en-US" altLang="zh-TW" sz="2400" dirty="0" smtClean="0"/>
          </a:p>
          <a:p>
            <a:r>
              <a:rPr lang="en-US" altLang="zh-TW" sz="2400" dirty="0"/>
              <a:t>We notice that on average, the smaller the number of</a:t>
            </a:r>
            <a:br>
              <a:rPr lang="en-US" altLang="zh-TW" sz="2400" dirty="0"/>
            </a:br>
            <a:r>
              <a:rPr lang="en-US" altLang="zh-TW" sz="2400" dirty="0"/>
              <a:t>instances the smaller is the relative error with values </a:t>
            </a:r>
            <a:r>
              <a:rPr lang="en-US" altLang="zh-TW" sz="2400" dirty="0" smtClean="0"/>
              <a:t>confined</a:t>
            </a:r>
            <a:r>
              <a:rPr lang="zh-TW" altLang="en-US" sz="2400" dirty="0" smtClean="0"/>
              <a:t> </a:t>
            </a:r>
            <a:r>
              <a:rPr lang="en-US" altLang="zh-TW" sz="2400" dirty="0" smtClean="0"/>
              <a:t>within </a:t>
            </a:r>
            <a:r>
              <a:rPr lang="en-US" altLang="zh-TW" sz="2400" dirty="0"/>
              <a:t>25%. </a:t>
            </a:r>
            <a:endParaRPr lang="en-US" altLang="zh-TW" sz="2400" dirty="0" smtClean="0"/>
          </a:p>
          <a:p>
            <a:r>
              <a:rPr lang="en-US" altLang="zh-TW" sz="2400" dirty="0"/>
              <a:t>Note that finding the best analytic model is out </a:t>
            </a:r>
            <a:r>
              <a:rPr lang="en-US" altLang="zh-TW" sz="2400" dirty="0" smtClean="0"/>
              <a:t>of</a:t>
            </a:r>
            <a:r>
              <a:rPr lang="zh-TW" altLang="en-US" sz="2400" dirty="0" smtClean="0"/>
              <a:t> </a:t>
            </a:r>
            <a:r>
              <a:rPr lang="en-US" altLang="zh-TW" sz="2400" dirty="0" smtClean="0"/>
              <a:t>the </a:t>
            </a:r>
            <a:r>
              <a:rPr lang="en-US" altLang="zh-TW" sz="2400" dirty="0"/>
              <a:t>scope of this work as we make use of a simple model </a:t>
            </a:r>
            <a:r>
              <a:rPr lang="en-US" altLang="zh-TW" sz="2400" dirty="0" smtClean="0"/>
              <a:t>just</a:t>
            </a:r>
            <a:r>
              <a:rPr lang="zh-TW" altLang="en-US" sz="2400" dirty="0" smtClean="0"/>
              <a:t> </a:t>
            </a:r>
            <a:r>
              <a:rPr lang="en-US" altLang="zh-TW" sz="2400" dirty="0" smtClean="0"/>
              <a:t>for </a:t>
            </a:r>
            <a:r>
              <a:rPr lang="en-US" altLang="zh-TW" sz="2400" dirty="0"/>
              <a:t>gaining preliminary insights into the best configuration. </a:t>
            </a:r>
            <a:r>
              <a:rPr lang="en-US" altLang="zh-TW" sz="1800" dirty="0"/>
              <a:t/>
            </a:r>
            <a:br>
              <a:rPr lang="en-US" altLang="zh-TW" sz="1800" dirty="0"/>
            </a:br>
            <a:endParaRPr lang="zh-TW" altLang="en-US" sz="1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92</a:t>
            </a:fld>
            <a:endParaRPr lang="en-US" altLang="zh-TW" dirty="0"/>
          </a:p>
        </p:txBody>
      </p:sp>
    </p:spTree>
    <p:extLst>
      <p:ext uri="{BB962C8B-B14F-4D97-AF65-F5344CB8AC3E}">
        <p14:creationId xmlns:p14="http://schemas.microsoft.com/office/powerpoint/2010/main" val="36896325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20688"/>
            <a:ext cx="8229600" cy="1143000"/>
          </a:xfrm>
        </p:spPr>
        <p:txBody>
          <a:bodyPr/>
          <a:lstStyle/>
          <a:p>
            <a:r>
              <a:rPr lang="en-US" altLang="zh-TW" sz="3600" dirty="0"/>
              <a:t>Comparison between Mathematical and Experimental Results </a:t>
            </a:r>
            <a:br>
              <a:rPr lang="en-US" altLang="zh-TW" sz="3600" dirty="0"/>
            </a:br>
            <a:endParaRPr lang="zh-TW" altLang="en-US" sz="3600" dirty="0"/>
          </a:p>
        </p:txBody>
      </p:sp>
      <p:sp>
        <p:nvSpPr>
          <p:cNvPr id="3" name="內容版面配置區 2"/>
          <p:cNvSpPr>
            <a:spLocks noGrp="1"/>
          </p:cNvSpPr>
          <p:nvPr>
            <p:ph idx="1"/>
          </p:nvPr>
        </p:nvSpPr>
        <p:spPr/>
        <p:txBody>
          <a:bodyPr/>
          <a:lstStyle/>
          <a:p>
            <a:r>
              <a:rPr lang="en-US" altLang="zh-TW" sz="2400" dirty="0"/>
              <a:t>Finding a more suitable model that generalizes a VNF </a:t>
            </a:r>
            <a:r>
              <a:rPr lang="en-US" altLang="zh-TW" sz="2400" dirty="0" smtClean="0"/>
              <a:t>and</a:t>
            </a:r>
            <a:r>
              <a:rPr lang="zh-TW" altLang="en-US" sz="2400" dirty="0" smtClean="0"/>
              <a:t> </a:t>
            </a:r>
            <a:r>
              <a:rPr lang="en-US" altLang="zh-TW" sz="2400" dirty="0" smtClean="0"/>
              <a:t>achieves </a:t>
            </a:r>
            <a:r>
              <a:rPr lang="en-US" altLang="zh-TW" sz="2400" dirty="0"/>
              <a:t>even lower relative errors is left for future </a:t>
            </a:r>
            <a:r>
              <a:rPr lang="en-US" altLang="zh-TW" sz="2400" dirty="0" smtClean="0"/>
              <a:t>work</a:t>
            </a:r>
            <a:r>
              <a:rPr lang="zh-TW" altLang="en-US" sz="2400" dirty="0" smtClean="0"/>
              <a:t> </a:t>
            </a:r>
            <a:r>
              <a:rPr lang="en-US" altLang="zh-TW" sz="2400" dirty="0" smtClean="0"/>
              <a:t>where </a:t>
            </a:r>
            <a:r>
              <a:rPr lang="en-US" altLang="zh-TW" sz="2400" dirty="0"/>
              <a:t>one possible way could be by using a queuing network instead of a single-queue single-server system. </a:t>
            </a:r>
            <a:endParaRPr lang="en-US" altLang="zh-TW" sz="2400" dirty="0" smtClean="0"/>
          </a:p>
          <a:p>
            <a:r>
              <a:rPr lang="en-US" altLang="zh-TW" sz="2400" dirty="0" smtClean="0"/>
              <a:t>However, instead </a:t>
            </a:r>
            <a:r>
              <a:rPr lang="en-US" altLang="zh-TW" sz="2400" dirty="0"/>
              <a:t>of analyzing the network function through a </a:t>
            </a:r>
            <a:r>
              <a:rPr lang="en-US" altLang="zh-TW" sz="2400" dirty="0" smtClean="0"/>
              <a:t>queuing network </a:t>
            </a:r>
            <a:r>
              <a:rPr lang="en-US" altLang="zh-TW" sz="2400" dirty="0"/>
              <a:t>analyzer (QNA), as in [26], we could use more </a:t>
            </a:r>
            <a:r>
              <a:rPr lang="en-US" altLang="zh-TW" sz="2400" dirty="0" smtClean="0"/>
              <a:t>robust mathematical </a:t>
            </a:r>
            <a:r>
              <a:rPr lang="en-US" altLang="zh-TW" sz="2400" dirty="0"/>
              <a:t>tools like the robust queuing network </a:t>
            </a:r>
            <a:r>
              <a:rPr lang="en-US" altLang="zh-TW" sz="2400" dirty="0" smtClean="0"/>
              <a:t>analyzer (RQNA</a:t>
            </a:r>
            <a:r>
              <a:rPr lang="en-US" altLang="zh-TW" sz="2400" dirty="0"/>
              <a:t>) proposed in [28] which is shown to outperform </a:t>
            </a:r>
            <a:r>
              <a:rPr lang="en-US" altLang="zh-TW" sz="2400" dirty="0" smtClean="0"/>
              <a:t>the QNA </a:t>
            </a:r>
            <a:r>
              <a:rPr lang="en-US" altLang="zh-TW" sz="2400" dirty="0"/>
              <a:t>in terms of relative errors for both heavy- and light-tail</a:t>
            </a:r>
            <a:br>
              <a:rPr lang="en-US" altLang="zh-TW" sz="2400" dirty="0"/>
            </a:br>
            <a:r>
              <a:rPr lang="en-US" altLang="zh-TW" sz="2400" dirty="0"/>
              <a:t>traffic distributions. </a:t>
            </a:r>
            <a:br>
              <a:rPr lang="en-US" altLang="zh-TW" sz="2400" dirty="0"/>
            </a:br>
            <a:r>
              <a:rPr lang="en-US" altLang="zh-TW" sz="2400" dirty="0"/>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93</a:t>
            </a:fld>
            <a:endParaRPr lang="en-US" altLang="zh-TW"/>
          </a:p>
        </p:txBody>
      </p:sp>
    </p:spTree>
    <p:extLst>
      <p:ext uri="{BB962C8B-B14F-4D97-AF65-F5344CB8AC3E}">
        <p14:creationId xmlns:p14="http://schemas.microsoft.com/office/powerpoint/2010/main" val="6053947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42F954-4088-4C73-A7C9-6105C876669F}"/>
              </a:ext>
            </a:extLst>
          </p:cNvPr>
          <p:cNvSpPr>
            <a:spLocks noGrp="1"/>
          </p:cNvSpPr>
          <p:nvPr>
            <p:ph type="title"/>
          </p:nvPr>
        </p:nvSpPr>
        <p:spPr/>
        <p:txBody>
          <a:bodyPr/>
          <a:lstStyle/>
          <a:p>
            <a:r>
              <a:rPr lang="en-US" altLang="zh-TW" sz="4800" dirty="0" smtClean="0"/>
              <a:t>Related works</a:t>
            </a:r>
            <a:r>
              <a:rPr lang="en-US" altLang="zh-TW" sz="4800" dirty="0"/>
              <a:t/>
            </a:r>
            <a:br>
              <a:rPr lang="en-US" altLang="zh-TW" sz="4800" dirty="0"/>
            </a:br>
            <a:endParaRPr lang="zh-TW" altLang="en-US" sz="4800" dirty="0"/>
          </a:p>
        </p:txBody>
      </p:sp>
      <p:sp>
        <p:nvSpPr>
          <p:cNvPr id="3" name="文字版面配置區 2">
            <a:extLst>
              <a:ext uri="{FF2B5EF4-FFF2-40B4-BE49-F238E27FC236}">
                <a16:creationId xmlns:a16="http://schemas.microsoft.com/office/drawing/2014/main" id="{F5CA3FD1-F621-4447-8A5A-E3F1816D49B9}"/>
              </a:ext>
            </a:extLst>
          </p:cNvPr>
          <p:cNvSpPr>
            <a:spLocks noGrp="1"/>
          </p:cNvSpPr>
          <p:nvPr>
            <p:ph type="body" idx="1"/>
          </p:nvPr>
        </p:nvSpPr>
        <p:spPr/>
        <p:txBody>
          <a:bodyPr/>
          <a:lstStyle/>
          <a:p>
            <a:r>
              <a:rPr lang="en-US" altLang="zh-TW" sz="4800" dirty="0" smtClean="0"/>
              <a:t>5</a:t>
            </a:r>
            <a:endParaRPr lang="zh-TW" altLang="en-US" sz="4800" dirty="0"/>
          </a:p>
        </p:txBody>
      </p:sp>
      <p:sp>
        <p:nvSpPr>
          <p:cNvPr id="4" name="投影片編號版面配置區 3">
            <a:extLst>
              <a:ext uri="{FF2B5EF4-FFF2-40B4-BE49-F238E27FC236}">
                <a16:creationId xmlns:a16="http://schemas.microsoft.com/office/drawing/2014/main" id="{FFE0062A-7704-4CEC-86CE-57D92C174DDA}"/>
              </a:ext>
            </a:extLst>
          </p:cNvPr>
          <p:cNvSpPr>
            <a:spLocks noGrp="1"/>
          </p:cNvSpPr>
          <p:nvPr>
            <p:ph type="sldNum" sz="quarter" idx="12"/>
          </p:nvPr>
        </p:nvSpPr>
        <p:spPr/>
        <p:txBody>
          <a:bodyPr/>
          <a:lstStyle/>
          <a:p>
            <a:fld id="{3FA20CEC-273E-4460-909B-ED48F5635E5D}" type="slidenum">
              <a:rPr lang="en-US" altLang="zh-TW" smtClean="0"/>
              <a:pPr/>
              <a:t>94</a:t>
            </a:fld>
            <a:endParaRPr lang="en-US" altLang="zh-TW"/>
          </a:p>
        </p:txBody>
      </p:sp>
    </p:spTree>
    <p:extLst>
      <p:ext uri="{BB962C8B-B14F-4D97-AF65-F5344CB8AC3E}">
        <p14:creationId xmlns:p14="http://schemas.microsoft.com/office/powerpoint/2010/main" val="427859406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0788" y="457200"/>
            <a:ext cx="8229600" cy="1143000"/>
          </a:xfrm>
        </p:spPr>
        <p:txBody>
          <a:bodyPr/>
          <a:lstStyle/>
          <a:p>
            <a:r>
              <a:rPr lang="en-US" altLang="zh-TW" dirty="0" smtClean="0"/>
              <a:t>Related work</a:t>
            </a:r>
            <a:endParaRPr lang="zh-TW" altLang="en-US" dirty="0"/>
          </a:p>
        </p:txBody>
      </p:sp>
      <p:sp>
        <p:nvSpPr>
          <p:cNvPr id="3" name="內容版面配置區 2"/>
          <p:cNvSpPr>
            <a:spLocks noGrp="1"/>
          </p:cNvSpPr>
          <p:nvPr>
            <p:ph idx="1"/>
          </p:nvPr>
        </p:nvSpPr>
        <p:spPr/>
        <p:txBody>
          <a:bodyPr/>
          <a:lstStyle/>
          <a:p>
            <a:r>
              <a:rPr lang="en-US" altLang="zh-TW" sz="2400" dirty="0"/>
              <a:t>There are many </a:t>
            </a:r>
            <a:r>
              <a:rPr lang="en-US" altLang="zh-TW" sz="2400" dirty="0" err="1"/>
              <a:t>CAPex</a:t>
            </a:r>
            <a:r>
              <a:rPr lang="en-US" altLang="zh-TW" sz="2400" dirty="0"/>
              <a:t> and </a:t>
            </a:r>
            <a:r>
              <a:rPr lang="en-US" altLang="zh-TW" sz="2400" dirty="0" err="1"/>
              <a:t>OPex</a:t>
            </a:r>
            <a:r>
              <a:rPr lang="en-US" altLang="zh-TW" sz="2400" dirty="0"/>
              <a:t> related advantages for operators to switch from Physical Network Functions to </a:t>
            </a:r>
            <a:r>
              <a:rPr lang="en-US" altLang="zh-TW" sz="2400" dirty="0" smtClean="0"/>
              <a:t>Virtual Network </a:t>
            </a:r>
            <a:r>
              <a:rPr lang="en-US" altLang="zh-TW" sz="2400" dirty="0"/>
              <a:t>Functions. </a:t>
            </a:r>
            <a:endParaRPr lang="en-US" altLang="zh-TW" sz="2400" dirty="0" smtClean="0"/>
          </a:p>
          <a:p>
            <a:r>
              <a:rPr lang="en-US" altLang="zh-TW" sz="2400" dirty="0"/>
              <a:t>However, the major difference </a:t>
            </a:r>
            <a:r>
              <a:rPr lang="en-US" altLang="zh-TW" sz="2400" dirty="0" smtClean="0"/>
              <a:t>between the </a:t>
            </a:r>
            <a:r>
              <a:rPr lang="en-US" altLang="zh-TW" sz="2400" dirty="0"/>
              <a:t>two approaches is based on the performance gains </a:t>
            </a:r>
            <a:r>
              <a:rPr lang="en-US" altLang="zh-TW" sz="2400" dirty="0" smtClean="0"/>
              <a:t>and loss</a:t>
            </a:r>
            <a:r>
              <a:rPr lang="en-US" altLang="zh-TW" sz="2400" dirty="0"/>
              <a:t>. Most studies [4] [7] show that the choice should </a:t>
            </a:r>
            <a:r>
              <a:rPr lang="en-US" altLang="zh-TW" sz="2400" dirty="0" smtClean="0"/>
              <a:t>be subjective </a:t>
            </a:r>
            <a:r>
              <a:rPr lang="en-US" altLang="zh-TW" sz="2400" dirty="0"/>
              <a:t>as in most cases physical devices perform </a:t>
            </a:r>
            <a:r>
              <a:rPr lang="en-US" altLang="zh-TW" sz="2400" dirty="0" smtClean="0"/>
              <a:t>better than </a:t>
            </a:r>
            <a:r>
              <a:rPr lang="en-US" altLang="zh-TW" sz="2400" dirty="0"/>
              <a:t>the Virtual Network Functions. </a:t>
            </a:r>
            <a:endParaRPr lang="en-US" altLang="zh-TW" sz="2400" dirty="0" smtClean="0"/>
          </a:p>
          <a:p>
            <a:r>
              <a:rPr lang="en-US" altLang="zh-TW" sz="2400" dirty="0"/>
              <a:t>To enable the better migration, scaling and failure recovery of VNFs, there has been some tools and architectures proposed [8] which advocate decoupling of states from the network functions to achieve the aforementioned benefits.</a:t>
            </a:r>
            <a:br>
              <a:rPr lang="en-US" altLang="zh-TW" sz="2400" dirty="0"/>
            </a:br>
            <a:r>
              <a:rPr lang="en-US" altLang="zh-TW" sz="2400" dirty="0"/>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95</a:t>
            </a:fld>
            <a:endParaRPr lang="en-US" altLang="zh-TW"/>
          </a:p>
        </p:txBody>
      </p:sp>
    </p:spTree>
    <p:extLst>
      <p:ext uri="{BB962C8B-B14F-4D97-AF65-F5344CB8AC3E}">
        <p14:creationId xmlns:p14="http://schemas.microsoft.com/office/powerpoint/2010/main" val="38308585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Related work</a:t>
            </a:r>
            <a:endParaRPr lang="zh-TW" altLang="en-US" dirty="0"/>
          </a:p>
        </p:txBody>
      </p:sp>
      <p:sp>
        <p:nvSpPr>
          <p:cNvPr id="3" name="內容版面配置區 2"/>
          <p:cNvSpPr>
            <a:spLocks noGrp="1"/>
          </p:cNvSpPr>
          <p:nvPr>
            <p:ph idx="1"/>
          </p:nvPr>
        </p:nvSpPr>
        <p:spPr/>
        <p:txBody>
          <a:bodyPr/>
          <a:lstStyle/>
          <a:p>
            <a:r>
              <a:rPr lang="en-US" altLang="zh-TW" sz="2400" dirty="0"/>
              <a:t>Recently, there has been a surge in technologies like </a:t>
            </a:r>
            <a:r>
              <a:rPr lang="en-US" altLang="zh-TW" sz="2400" dirty="0" err="1"/>
              <a:t>zerocopy</a:t>
            </a:r>
            <a:r>
              <a:rPr lang="en-US" altLang="zh-TW" sz="2400" dirty="0"/>
              <a:t> [7], SR-IOV and DPDK [9] which allows VNFs to perform better on the commodity hardware with specialized </a:t>
            </a:r>
            <a:r>
              <a:rPr lang="en-US" altLang="zh-TW" sz="2400" dirty="0" smtClean="0"/>
              <a:t>NICs</a:t>
            </a:r>
            <a:r>
              <a:rPr lang="zh-TW" altLang="en-US" sz="2400" dirty="0" smtClean="0"/>
              <a:t> </a:t>
            </a:r>
            <a:r>
              <a:rPr lang="en-US" altLang="zh-TW" sz="2400" dirty="0" smtClean="0"/>
              <a:t>and </a:t>
            </a:r>
            <a:r>
              <a:rPr lang="en-US" altLang="zh-TW" sz="2400" dirty="0" err="1"/>
              <a:t>dataplane</a:t>
            </a:r>
            <a:r>
              <a:rPr lang="en-US" altLang="zh-TW" sz="2400" dirty="0"/>
              <a:t> technologies [10]. </a:t>
            </a:r>
            <a:endParaRPr lang="en-US" altLang="zh-TW" sz="2400" dirty="0" smtClean="0"/>
          </a:p>
          <a:p>
            <a:r>
              <a:rPr lang="en-US" altLang="zh-TW" sz="2400" dirty="0"/>
              <a:t>Also, there has been </a:t>
            </a:r>
            <a:r>
              <a:rPr lang="en-US" altLang="zh-TW" sz="2400" dirty="0" smtClean="0"/>
              <a:t>various</a:t>
            </a:r>
            <a:r>
              <a:rPr lang="zh-TW" altLang="en-US" sz="2400" dirty="0" smtClean="0"/>
              <a:t> </a:t>
            </a:r>
            <a:r>
              <a:rPr lang="en-US" altLang="zh-TW" sz="2400" dirty="0" smtClean="0"/>
              <a:t>tools </a:t>
            </a:r>
            <a:r>
              <a:rPr lang="en-US" altLang="zh-TW" sz="2400" dirty="0"/>
              <a:t>and architectures proposed for better VNF </a:t>
            </a:r>
            <a:r>
              <a:rPr lang="en-US" altLang="zh-TW" sz="2400" dirty="0" smtClean="0"/>
              <a:t>placement,</a:t>
            </a:r>
            <a:r>
              <a:rPr lang="zh-TW" altLang="en-US" sz="2400" dirty="0" smtClean="0"/>
              <a:t> </a:t>
            </a:r>
            <a:r>
              <a:rPr lang="en-US" altLang="zh-TW" sz="2400" dirty="0" smtClean="0"/>
              <a:t>development </a:t>
            </a:r>
            <a:r>
              <a:rPr lang="en-US" altLang="zh-TW" sz="2400" dirty="0"/>
              <a:t>and chaining to achieve the desired </a:t>
            </a:r>
            <a:r>
              <a:rPr lang="en-US" altLang="zh-TW" sz="2400" dirty="0" smtClean="0"/>
              <a:t>performance</a:t>
            </a:r>
            <a:r>
              <a:rPr lang="zh-TW" altLang="en-US" sz="2400" dirty="0" smtClean="0"/>
              <a:t> </a:t>
            </a:r>
            <a:r>
              <a:rPr lang="en-US" altLang="zh-TW" sz="2400" dirty="0" smtClean="0"/>
              <a:t>[12].</a:t>
            </a:r>
          </a:p>
          <a:p>
            <a:r>
              <a:rPr lang="en-US" altLang="zh-TW" sz="2400" dirty="0"/>
              <a:t>With these technologies, there is a high scope of improvement in performance of the VNFs running as VMs </a:t>
            </a:r>
            <a:r>
              <a:rPr lang="en-US" altLang="zh-TW" sz="2400" dirty="0" smtClean="0"/>
              <a:t>on</a:t>
            </a:r>
            <a:r>
              <a:rPr lang="zh-TW" altLang="en-US" sz="2400" dirty="0" smtClean="0"/>
              <a:t> </a:t>
            </a:r>
            <a:r>
              <a:rPr lang="en-US" altLang="zh-TW" sz="2400" dirty="0" smtClean="0"/>
              <a:t>the </a:t>
            </a:r>
            <a:r>
              <a:rPr lang="en-US" altLang="zh-TW" sz="2400" dirty="0"/>
              <a:t>commodity hardware. </a:t>
            </a:r>
            <a:br>
              <a:rPr lang="en-US" altLang="zh-TW" sz="2400" dirty="0"/>
            </a:br>
            <a:r>
              <a:rPr lang="en-US" altLang="zh-TW" sz="2400" dirty="0"/>
              <a:t> </a:t>
            </a:r>
            <a:br>
              <a:rPr lang="en-US" altLang="zh-TW" sz="2400" dirty="0"/>
            </a:br>
            <a:r>
              <a:rPr lang="en-US" altLang="zh-TW" sz="2400" dirty="0"/>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96</a:t>
            </a:fld>
            <a:endParaRPr lang="en-US" altLang="zh-TW"/>
          </a:p>
        </p:txBody>
      </p:sp>
    </p:spTree>
    <p:extLst>
      <p:ext uri="{BB962C8B-B14F-4D97-AF65-F5344CB8AC3E}">
        <p14:creationId xmlns:p14="http://schemas.microsoft.com/office/powerpoint/2010/main" val="9689410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Related work</a:t>
            </a:r>
            <a:endParaRPr lang="zh-TW" altLang="en-US" dirty="0"/>
          </a:p>
        </p:txBody>
      </p:sp>
      <p:sp>
        <p:nvSpPr>
          <p:cNvPr id="3" name="內容版面配置區 2"/>
          <p:cNvSpPr>
            <a:spLocks noGrp="1"/>
          </p:cNvSpPr>
          <p:nvPr>
            <p:ph idx="1"/>
          </p:nvPr>
        </p:nvSpPr>
        <p:spPr/>
        <p:txBody>
          <a:bodyPr/>
          <a:lstStyle/>
          <a:p>
            <a:r>
              <a:rPr lang="en-US" altLang="zh-TW" sz="2400" dirty="0" err="1"/>
              <a:t>Microservice</a:t>
            </a:r>
            <a:r>
              <a:rPr lang="en-US" altLang="zh-TW" sz="2400" dirty="0"/>
              <a:t> architecture has </a:t>
            </a:r>
            <a:r>
              <a:rPr lang="en-US" altLang="zh-TW" sz="2400" dirty="0" smtClean="0"/>
              <a:t>gained</a:t>
            </a:r>
            <a:r>
              <a:rPr lang="zh-TW" altLang="en-US" sz="2400" dirty="0" smtClean="0"/>
              <a:t> </a:t>
            </a:r>
            <a:r>
              <a:rPr lang="en-US" altLang="zh-TW" sz="2400" dirty="0" smtClean="0"/>
              <a:t>popularity </a:t>
            </a:r>
            <a:r>
              <a:rPr lang="en-US" altLang="zh-TW" sz="2400" dirty="0"/>
              <a:t>in recent time across all the software </a:t>
            </a:r>
            <a:r>
              <a:rPr lang="en-US" altLang="zh-TW" sz="2400" dirty="0" smtClean="0"/>
              <a:t>domains</a:t>
            </a:r>
            <a:r>
              <a:rPr lang="zh-TW" altLang="en-US" sz="2400" dirty="0" smtClean="0"/>
              <a:t> </a:t>
            </a:r>
            <a:r>
              <a:rPr lang="en-US" altLang="zh-TW" sz="2400" dirty="0" smtClean="0"/>
              <a:t>as </a:t>
            </a:r>
            <a:r>
              <a:rPr lang="en-US" altLang="zh-TW" sz="2400" dirty="0"/>
              <a:t>a new </a:t>
            </a:r>
            <a:r>
              <a:rPr lang="en-US" altLang="zh-TW" sz="2400" dirty="0" smtClean="0"/>
              <a:t>and</a:t>
            </a:r>
            <a:r>
              <a:rPr lang="zh-TW" altLang="en-US" sz="2400" dirty="0" smtClean="0"/>
              <a:t> </a:t>
            </a:r>
            <a:r>
              <a:rPr lang="en-US" altLang="zh-TW" sz="2400" dirty="0" smtClean="0"/>
              <a:t>emerging </a:t>
            </a:r>
            <a:r>
              <a:rPr lang="en-US" altLang="zh-TW" sz="2400" dirty="0"/>
              <a:t>software architecture. </a:t>
            </a:r>
            <a:endParaRPr lang="en-US" altLang="zh-TW" sz="2400" dirty="0" smtClean="0"/>
          </a:p>
          <a:p>
            <a:r>
              <a:rPr lang="en-US" altLang="zh-TW" sz="2400" dirty="0" err="1" smtClean="0"/>
              <a:t>Microservice</a:t>
            </a:r>
            <a:r>
              <a:rPr lang="zh-TW" altLang="en-US" sz="2400" dirty="0"/>
              <a:t> </a:t>
            </a:r>
            <a:r>
              <a:rPr lang="en-US" altLang="zh-TW" sz="2400" dirty="0" smtClean="0"/>
              <a:t>architecture </a:t>
            </a:r>
            <a:r>
              <a:rPr lang="en-US" altLang="zh-TW" sz="2400" dirty="0"/>
              <a:t>is thought to be one of the major driver </a:t>
            </a:r>
            <a:r>
              <a:rPr lang="en-US" altLang="zh-TW" sz="2400" dirty="0" smtClean="0"/>
              <a:t>in</a:t>
            </a:r>
            <a:r>
              <a:rPr lang="zh-TW" altLang="en-US" sz="2400" dirty="0" smtClean="0"/>
              <a:t> </a:t>
            </a:r>
            <a:r>
              <a:rPr lang="en-US" altLang="zh-TW" sz="2400" dirty="0" smtClean="0"/>
              <a:t>enabling </a:t>
            </a:r>
            <a:r>
              <a:rPr lang="en-US" altLang="zh-TW" sz="2400" dirty="0"/>
              <a:t>cloud-native </a:t>
            </a:r>
            <a:r>
              <a:rPr lang="en-US" altLang="zh-TW" sz="2400" dirty="0" err="1"/>
              <a:t>devops</a:t>
            </a:r>
            <a:r>
              <a:rPr lang="en-US" altLang="zh-TW" sz="2400" dirty="0"/>
              <a:t> [13], [14]. </a:t>
            </a:r>
            <a:endParaRPr lang="en-US" altLang="zh-TW" sz="2400" dirty="0" smtClean="0"/>
          </a:p>
          <a:p>
            <a:r>
              <a:rPr lang="en-US" altLang="zh-TW" sz="2400" dirty="0"/>
              <a:t>The existing </a:t>
            </a:r>
            <a:r>
              <a:rPr lang="en-US" altLang="zh-TW" sz="2400" dirty="0" smtClean="0"/>
              <a:t>software</a:t>
            </a:r>
            <a:r>
              <a:rPr lang="zh-TW" altLang="en-US" sz="2400" dirty="0" smtClean="0"/>
              <a:t> </a:t>
            </a:r>
            <a:r>
              <a:rPr lang="en-US" altLang="zh-TW" sz="2400" dirty="0" smtClean="0"/>
              <a:t>architectures </a:t>
            </a:r>
            <a:r>
              <a:rPr lang="en-US" altLang="zh-TW" sz="2400" dirty="0"/>
              <a:t>like SOA (Service Oriented Architecture) </a:t>
            </a:r>
            <a:r>
              <a:rPr lang="en-US" altLang="zh-TW" sz="2400" dirty="0" smtClean="0"/>
              <a:t>is</a:t>
            </a:r>
            <a:r>
              <a:rPr lang="zh-TW" altLang="en-US" sz="2400" dirty="0" smtClean="0"/>
              <a:t> </a:t>
            </a:r>
            <a:r>
              <a:rPr lang="en-US" altLang="zh-TW" sz="2400" dirty="0" smtClean="0"/>
              <a:t>being </a:t>
            </a:r>
            <a:r>
              <a:rPr lang="en-US" altLang="zh-TW" sz="2400" dirty="0"/>
              <a:t>compared with the </a:t>
            </a:r>
            <a:r>
              <a:rPr lang="en-US" altLang="zh-TW" sz="2400" dirty="0" err="1"/>
              <a:t>microservices</a:t>
            </a:r>
            <a:r>
              <a:rPr lang="en-US" altLang="zh-TW" sz="2400" dirty="0"/>
              <a:t> architecture to </a:t>
            </a:r>
            <a:r>
              <a:rPr lang="en-US" altLang="zh-TW" sz="2400" dirty="0" smtClean="0"/>
              <a:t>create</a:t>
            </a:r>
            <a:r>
              <a:rPr lang="zh-TW" altLang="en-US" sz="2400" dirty="0" smtClean="0"/>
              <a:t> </a:t>
            </a:r>
            <a:r>
              <a:rPr lang="en-US" altLang="zh-TW" sz="2400" dirty="0" smtClean="0"/>
              <a:t>a </a:t>
            </a:r>
            <a:r>
              <a:rPr lang="en-US" altLang="zh-TW" sz="2400" dirty="0"/>
              <a:t>case for the large scale adoption [11]. </a:t>
            </a:r>
            <a:br>
              <a:rPr lang="en-US" altLang="zh-TW" sz="2400" dirty="0"/>
            </a:br>
            <a:r>
              <a:rPr lang="en-US" altLang="zh-TW" sz="2400" dirty="0"/>
              <a:t/>
            </a:r>
            <a:br>
              <a:rPr lang="en-US" altLang="zh-TW" sz="2400" dirty="0"/>
            </a:br>
            <a:r>
              <a:rPr lang="en-US" altLang="zh-TW" sz="2400" dirty="0"/>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97</a:t>
            </a:fld>
            <a:endParaRPr lang="en-US" altLang="zh-TW"/>
          </a:p>
        </p:txBody>
      </p:sp>
    </p:spTree>
    <p:extLst>
      <p:ext uri="{BB962C8B-B14F-4D97-AF65-F5344CB8AC3E}">
        <p14:creationId xmlns:p14="http://schemas.microsoft.com/office/powerpoint/2010/main" val="1674164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Related work</a:t>
            </a:r>
            <a:endParaRPr lang="zh-TW" altLang="en-US" dirty="0"/>
          </a:p>
        </p:txBody>
      </p:sp>
      <p:sp>
        <p:nvSpPr>
          <p:cNvPr id="3" name="內容版面配置區 2"/>
          <p:cNvSpPr>
            <a:spLocks noGrp="1"/>
          </p:cNvSpPr>
          <p:nvPr>
            <p:ph idx="1"/>
          </p:nvPr>
        </p:nvSpPr>
        <p:spPr>
          <a:xfrm>
            <a:off x="457200" y="1484784"/>
            <a:ext cx="8229600" cy="4525963"/>
          </a:xfrm>
        </p:spPr>
        <p:txBody>
          <a:bodyPr/>
          <a:lstStyle/>
          <a:p>
            <a:r>
              <a:rPr lang="en-US" altLang="zh-TW" sz="2400" dirty="0"/>
              <a:t>Efforts are </a:t>
            </a:r>
            <a:r>
              <a:rPr lang="en-US" altLang="zh-TW" sz="2400" dirty="0" smtClean="0"/>
              <a:t>being made </a:t>
            </a:r>
            <a:r>
              <a:rPr lang="en-US" altLang="zh-TW" sz="2400" dirty="0"/>
              <a:t>through studies to create an architecture which can </a:t>
            </a:r>
            <a:r>
              <a:rPr lang="en-US" altLang="zh-TW" sz="2400" dirty="0" smtClean="0"/>
              <a:t>be easily </a:t>
            </a:r>
            <a:r>
              <a:rPr lang="en-US" altLang="zh-TW" sz="2400" dirty="0"/>
              <a:t>adopted by the industry [15] [11]. </a:t>
            </a:r>
            <a:endParaRPr lang="en-US" altLang="zh-TW" sz="2400" dirty="0" smtClean="0"/>
          </a:p>
          <a:p>
            <a:r>
              <a:rPr lang="en-US" altLang="zh-TW" sz="2400" dirty="0"/>
              <a:t>The </a:t>
            </a:r>
            <a:r>
              <a:rPr lang="en-US" altLang="zh-TW" sz="2400" dirty="0" smtClean="0"/>
              <a:t>introduction of </a:t>
            </a:r>
            <a:r>
              <a:rPr lang="en-US" altLang="zh-TW" sz="2400" dirty="0"/>
              <a:t>containers creates an interesting case for </a:t>
            </a:r>
            <a:r>
              <a:rPr lang="en-US" altLang="zh-TW" sz="2400" dirty="0" smtClean="0"/>
              <a:t>experimenting the </a:t>
            </a:r>
            <a:r>
              <a:rPr lang="en-US" altLang="zh-TW" sz="2400" dirty="0"/>
              <a:t>architecture in the </a:t>
            </a:r>
            <a:r>
              <a:rPr lang="en-US" altLang="zh-TW" sz="2400" dirty="0" smtClean="0"/>
              <a:t>networking domain</a:t>
            </a:r>
            <a:r>
              <a:rPr lang="en-US" altLang="zh-TW" sz="2400" dirty="0"/>
              <a:t>. </a:t>
            </a:r>
            <a:endParaRPr lang="en-US" altLang="zh-TW" sz="2400" dirty="0" smtClean="0"/>
          </a:p>
          <a:p>
            <a:r>
              <a:rPr lang="en-US" altLang="zh-TW" sz="2400" dirty="0"/>
              <a:t>There has </a:t>
            </a:r>
            <a:r>
              <a:rPr lang="en-US" altLang="zh-TW" sz="2400" dirty="0" smtClean="0"/>
              <a:t>been platforms </a:t>
            </a:r>
            <a:r>
              <a:rPr lang="en-US" altLang="zh-TW" sz="2400" dirty="0"/>
              <a:t>like </a:t>
            </a:r>
            <a:r>
              <a:rPr lang="en-US" altLang="zh-TW" sz="2400" dirty="0" err="1"/>
              <a:t>openNetVM</a:t>
            </a:r>
            <a:r>
              <a:rPr lang="en-US" altLang="zh-TW" sz="2400" dirty="0"/>
              <a:t> [24] developed, which </a:t>
            </a:r>
            <a:r>
              <a:rPr lang="en-US" altLang="zh-TW" sz="2400" dirty="0" smtClean="0"/>
              <a:t>advocates the </a:t>
            </a:r>
            <a:r>
              <a:rPr lang="en-US" altLang="zh-TW" sz="2400" dirty="0"/>
              <a:t>use of containers for running VNFs combined with the technologies like DPDK. </a:t>
            </a:r>
            <a:endParaRPr lang="en-US" altLang="zh-TW" sz="2400" dirty="0" smtClean="0"/>
          </a:p>
          <a:p>
            <a:r>
              <a:rPr lang="en-US" altLang="zh-TW" sz="2400" dirty="0"/>
              <a:t>Recent study [25] shows that </a:t>
            </a:r>
            <a:r>
              <a:rPr lang="en-US" altLang="zh-TW" sz="2400" dirty="0" smtClean="0"/>
              <a:t>the performance </a:t>
            </a:r>
            <a:r>
              <a:rPr lang="en-US" altLang="zh-TW" sz="2400" dirty="0"/>
              <a:t>of containers can be further improved, </a:t>
            </a:r>
            <a:r>
              <a:rPr lang="en-US" altLang="zh-TW" sz="2400" dirty="0" smtClean="0"/>
              <a:t>which provide </a:t>
            </a:r>
            <a:r>
              <a:rPr lang="en-US" altLang="zh-TW" sz="2400" dirty="0"/>
              <a:t>a valid case to experiment with the </a:t>
            </a:r>
            <a:r>
              <a:rPr lang="en-US" altLang="zh-TW" sz="2400" dirty="0" err="1" smtClean="0"/>
              <a:t>microservice</a:t>
            </a:r>
            <a:r>
              <a:rPr lang="en-US" altLang="zh-TW" sz="2400" dirty="0"/>
              <a:t> </a:t>
            </a:r>
            <a:r>
              <a:rPr lang="en-US" altLang="zh-TW" sz="2400" dirty="0" smtClean="0"/>
              <a:t>architecture </a:t>
            </a:r>
            <a:r>
              <a:rPr lang="en-US" altLang="zh-TW" sz="2400" dirty="0"/>
              <a:t>for the VNF deployment </a:t>
            </a:r>
            <a:br>
              <a:rPr lang="en-US" altLang="zh-TW" sz="2400" dirty="0"/>
            </a:br>
            <a:r>
              <a:rPr lang="en-US" altLang="zh-TW" sz="2400" dirty="0"/>
              <a:t/>
            </a:r>
            <a:br>
              <a:rPr lang="en-US" altLang="zh-TW" sz="2400" dirty="0"/>
            </a:br>
            <a:r>
              <a:rPr lang="en-US" altLang="zh-TW" sz="2400" dirty="0"/>
              <a:t/>
            </a:r>
            <a:br>
              <a:rPr lang="en-US" altLang="zh-TW" sz="2400" dirty="0"/>
            </a:br>
            <a:r>
              <a:rPr lang="en-US" altLang="zh-TW" sz="2400" dirty="0"/>
              <a:t/>
            </a:r>
            <a:br>
              <a:rPr lang="en-US" altLang="zh-TW" sz="2400" dirty="0"/>
            </a:br>
            <a:r>
              <a:rPr lang="en-US" altLang="zh-TW" sz="2400" dirty="0"/>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98</a:t>
            </a:fld>
            <a:endParaRPr lang="en-US" altLang="zh-TW"/>
          </a:p>
        </p:txBody>
      </p:sp>
    </p:spTree>
    <p:extLst>
      <p:ext uri="{BB962C8B-B14F-4D97-AF65-F5344CB8AC3E}">
        <p14:creationId xmlns:p14="http://schemas.microsoft.com/office/powerpoint/2010/main" val="20240315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Related work</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2353957" y="1600200"/>
            <a:ext cx="4738323" cy="4834325"/>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99</a:t>
            </a:fld>
            <a:endParaRPr lang="en-US" altLang="zh-TW"/>
          </a:p>
        </p:txBody>
      </p:sp>
    </p:spTree>
    <p:extLst>
      <p:ext uri="{BB962C8B-B14F-4D97-AF65-F5344CB8AC3E}">
        <p14:creationId xmlns:p14="http://schemas.microsoft.com/office/powerpoint/2010/main" val="3175307074"/>
      </p:ext>
    </p:extLst>
  </p:cSld>
  <p:clrMapOvr>
    <a:masterClrMapping/>
  </p:clrMapOvr>
</p:sld>
</file>

<file path=ppt/theme/theme1.xml><?xml version="1.0" encoding="utf-8"?>
<a:theme xmlns:a="http://schemas.openxmlformats.org/drawingml/2006/main" name="MAI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MAIN.template</Template>
  <TotalTime>8400</TotalTime>
  <Words>8044</Words>
  <Application>Microsoft Office PowerPoint</Application>
  <PresentationFormat>如螢幕大小 (4:3)</PresentationFormat>
  <Paragraphs>730</Paragraphs>
  <Slides>111</Slides>
  <Notes>89</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111</vt:i4>
      </vt:variant>
    </vt:vector>
  </HeadingPairs>
  <TitlesOfParts>
    <vt:vector size="119" baseType="lpstr">
      <vt:lpstr>宋体</vt:lpstr>
      <vt:lpstr>Microsoft JhengHei</vt:lpstr>
      <vt:lpstr>新細明體</vt:lpstr>
      <vt:lpstr>Arial</vt:lpstr>
      <vt:lpstr>Calibri</vt:lpstr>
      <vt:lpstr>Cambria Math</vt:lpstr>
      <vt:lpstr>Wingdings</vt:lpstr>
      <vt:lpstr>MAIN.template</vt:lpstr>
      <vt:lpstr>On Monolithic and Microservice deployment of Network Functions</vt:lpstr>
      <vt:lpstr>Outline</vt:lpstr>
      <vt:lpstr>Author</vt:lpstr>
      <vt:lpstr>ABSTRACT</vt:lpstr>
      <vt:lpstr>Abstract</vt:lpstr>
      <vt:lpstr>Abstract</vt:lpstr>
      <vt:lpstr>Abstract</vt:lpstr>
      <vt:lpstr>Abstract</vt:lpstr>
      <vt:lpstr>INTRODUCTION</vt:lpstr>
      <vt:lpstr>Introduction</vt:lpstr>
      <vt:lpstr>Introduction</vt:lpstr>
      <vt:lpstr>microservice approach advantages</vt:lpstr>
      <vt:lpstr>microservice approach advantages</vt:lpstr>
      <vt:lpstr>microservice approach advantages</vt:lpstr>
      <vt:lpstr>microservice approach advantages</vt:lpstr>
      <vt:lpstr>microservice approach advantages</vt:lpstr>
      <vt:lpstr>microservice approach overheads</vt:lpstr>
      <vt:lpstr>microservice approach overheads</vt:lpstr>
      <vt:lpstr>microservice approach overheads</vt:lpstr>
      <vt:lpstr>microservice approach overheads</vt:lpstr>
      <vt:lpstr>microservice approach overheads</vt:lpstr>
      <vt:lpstr>Introduction</vt:lpstr>
      <vt:lpstr>Introduction</vt:lpstr>
      <vt:lpstr>Introduction</vt:lpstr>
      <vt:lpstr>Introduction</vt:lpstr>
      <vt:lpstr>Introduction</vt:lpstr>
      <vt:lpstr>Introduction</vt:lpstr>
      <vt:lpstr>Introduction</vt:lpstr>
      <vt:lpstr>PERFORMANCE OF NETWORK FUNCTIONS</vt:lpstr>
      <vt:lpstr>Performance of Network Functions</vt:lpstr>
      <vt:lpstr>Fig 1</vt:lpstr>
      <vt:lpstr>Performance of Network Functions</vt:lpstr>
      <vt:lpstr>Considered network function</vt:lpstr>
      <vt:lpstr>2.A : Considered Network Functions</vt:lpstr>
      <vt:lpstr>2.A : Considered Network Functions</vt:lpstr>
      <vt:lpstr>Network functions deployment</vt:lpstr>
      <vt:lpstr>2.B : Network Functions Deployment</vt:lpstr>
      <vt:lpstr>Single CPU n-monoliths scaling</vt:lpstr>
      <vt:lpstr>Single CPU n-monoliths scaling</vt:lpstr>
      <vt:lpstr>Single CPU n-monoliths scaling</vt:lpstr>
      <vt:lpstr>Single CPU n-monoliths scaling</vt:lpstr>
      <vt:lpstr>Single CPU n-monoliths scaling</vt:lpstr>
      <vt:lpstr>Single CPU n-monoliths scaling</vt:lpstr>
      <vt:lpstr>Single CPU n-monoliths scaling</vt:lpstr>
      <vt:lpstr>Single CPU n-microservices case</vt:lpstr>
      <vt:lpstr>Single CPU n-microservices case</vt:lpstr>
      <vt:lpstr>Single CPU n-microservices case</vt:lpstr>
      <vt:lpstr>Single CPU n-microservices case</vt:lpstr>
      <vt:lpstr>Single CPU n-microservices case</vt:lpstr>
      <vt:lpstr>Dedicated CPU n-microservices case</vt:lpstr>
      <vt:lpstr>Dedicated CPU n-microservices case</vt:lpstr>
      <vt:lpstr>Number of instances of monoliths or microservices</vt:lpstr>
      <vt:lpstr>Number of instances of monoliths or microservices</vt:lpstr>
      <vt:lpstr>Number of instances of monoliths or microservices</vt:lpstr>
      <vt:lpstr>Number of instances of monoliths or microservices</vt:lpstr>
      <vt:lpstr>EXPERIMENT SETUP  </vt:lpstr>
      <vt:lpstr>Experiment Setup</vt:lpstr>
      <vt:lpstr>Experiment Setup</vt:lpstr>
      <vt:lpstr>Experiment Setup</vt:lpstr>
      <vt:lpstr>Experiment Setup</vt:lpstr>
      <vt:lpstr>Experiment Setup</vt:lpstr>
      <vt:lpstr>Experiment Setup</vt:lpstr>
      <vt:lpstr>Experiment Setup</vt:lpstr>
      <vt:lpstr>Fig 2</vt:lpstr>
      <vt:lpstr>Experiment Setup</vt:lpstr>
      <vt:lpstr>Experiment Setup</vt:lpstr>
      <vt:lpstr>Experiment Setup</vt:lpstr>
      <vt:lpstr>results </vt:lpstr>
      <vt:lpstr>4.A Analytical results</vt:lpstr>
      <vt:lpstr>Overheads</vt:lpstr>
      <vt:lpstr>Fig 3</vt:lpstr>
      <vt:lpstr>Overheads</vt:lpstr>
      <vt:lpstr>Overheads</vt:lpstr>
      <vt:lpstr>Overheads</vt:lpstr>
      <vt:lpstr>Fig 4</vt:lpstr>
      <vt:lpstr>Average Delay Caculations</vt:lpstr>
      <vt:lpstr>Fig 5</vt:lpstr>
      <vt:lpstr>Average Delay Caculations</vt:lpstr>
      <vt:lpstr>Average Delay Caculations</vt:lpstr>
      <vt:lpstr>Average Delay Caculations</vt:lpstr>
      <vt:lpstr>Average Delay Caculations</vt:lpstr>
      <vt:lpstr>4.B Experimental Results</vt:lpstr>
      <vt:lpstr>Fig 6</vt:lpstr>
      <vt:lpstr>Average Delay Experimental Results</vt:lpstr>
      <vt:lpstr>Average Delay Experimental Results</vt:lpstr>
      <vt:lpstr>Average Delay Experimental Results</vt:lpstr>
      <vt:lpstr>CPU Utilization</vt:lpstr>
      <vt:lpstr>Fig 7</vt:lpstr>
      <vt:lpstr>CPU Utilization</vt:lpstr>
      <vt:lpstr>Fig 8</vt:lpstr>
      <vt:lpstr>Relative error</vt:lpstr>
      <vt:lpstr>Comparison between Mathematical and Experimental Results  </vt:lpstr>
      <vt:lpstr>Comparison between Mathematical and Experimental Results  </vt:lpstr>
      <vt:lpstr>Related works </vt:lpstr>
      <vt:lpstr>Related work</vt:lpstr>
      <vt:lpstr>Related work</vt:lpstr>
      <vt:lpstr>Related work</vt:lpstr>
      <vt:lpstr>Related work</vt:lpstr>
      <vt:lpstr>Related work</vt:lpstr>
      <vt:lpstr>Related work</vt:lpstr>
      <vt:lpstr>Related work</vt:lpstr>
      <vt:lpstr>conclusions </vt:lpstr>
      <vt:lpstr>Conclusion</vt:lpstr>
      <vt:lpstr>Conclusion</vt:lpstr>
      <vt:lpstr>Conclusion</vt:lpstr>
      <vt:lpstr>My opinions</vt:lpstr>
      <vt:lpstr>References</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kevin_nb</dc:creator>
  <cp:lastModifiedBy>kevin_lab</cp:lastModifiedBy>
  <cp:revision>616</cp:revision>
  <dcterms:created xsi:type="dcterms:W3CDTF">2019-11-03T02:11:07Z</dcterms:created>
  <dcterms:modified xsi:type="dcterms:W3CDTF">2020-06-09T07:34:08Z</dcterms:modified>
</cp:coreProperties>
</file>