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68"/>
  </p:notesMasterIdLst>
  <p:sldIdLst>
    <p:sldId id="257" r:id="rId4"/>
    <p:sldId id="258" r:id="rId5"/>
    <p:sldId id="259" r:id="rId6"/>
    <p:sldId id="591" r:id="rId7"/>
    <p:sldId id="323" r:id="rId8"/>
    <p:sldId id="592" r:id="rId9"/>
    <p:sldId id="593" r:id="rId10"/>
    <p:sldId id="594" r:id="rId11"/>
    <p:sldId id="595" r:id="rId12"/>
    <p:sldId id="596" r:id="rId13"/>
    <p:sldId id="597" r:id="rId14"/>
    <p:sldId id="598" r:id="rId15"/>
    <p:sldId id="599" r:id="rId16"/>
    <p:sldId id="600" r:id="rId17"/>
    <p:sldId id="601" r:id="rId18"/>
    <p:sldId id="602" r:id="rId19"/>
    <p:sldId id="603" r:id="rId20"/>
    <p:sldId id="604" r:id="rId21"/>
    <p:sldId id="605" r:id="rId22"/>
    <p:sldId id="606" r:id="rId23"/>
    <p:sldId id="650" r:id="rId24"/>
    <p:sldId id="607" r:id="rId25"/>
    <p:sldId id="609" r:id="rId26"/>
    <p:sldId id="608" r:id="rId27"/>
    <p:sldId id="610" r:id="rId28"/>
    <p:sldId id="611" r:id="rId29"/>
    <p:sldId id="612" r:id="rId30"/>
    <p:sldId id="613" r:id="rId31"/>
    <p:sldId id="622" r:id="rId32"/>
    <p:sldId id="614" r:id="rId33"/>
    <p:sldId id="615" r:id="rId34"/>
    <p:sldId id="623" r:id="rId35"/>
    <p:sldId id="624" r:id="rId36"/>
    <p:sldId id="616" r:id="rId37"/>
    <p:sldId id="625" r:id="rId38"/>
    <p:sldId id="626" r:id="rId39"/>
    <p:sldId id="618" r:id="rId40"/>
    <p:sldId id="627" r:id="rId41"/>
    <p:sldId id="628" r:id="rId42"/>
    <p:sldId id="617" r:id="rId43"/>
    <p:sldId id="629" r:id="rId44"/>
    <p:sldId id="630" r:id="rId45"/>
    <p:sldId id="631" r:id="rId46"/>
    <p:sldId id="619" r:id="rId47"/>
    <p:sldId id="632" r:id="rId48"/>
    <p:sldId id="620" r:id="rId49"/>
    <p:sldId id="634" r:id="rId50"/>
    <p:sldId id="636" r:id="rId51"/>
    <p:sldId id="637" r:id="rId52"/>
    <p:sldId id="621" r:id="rId53"/>
    <p:sldId id="638" r:id="rId54"/>
    <p:sldId id="639" r:id="rId55"/>
    <p:sldId id="640" r:id="rId56"/>
    <p:sldId id="641" r:id="rId57"/>
    <p:sldId id="649" r:id="rId58"/>
    <p:sldId id="643" r:id="rId59"/>
    <p:sldId id="642" r:id="rId60"/>
    <p:sldId id="585" r:id="rId61"/>
    <p:sldId id="517" r:id="rId62"/>
    <p:sldId id="644" r:id="rId63"/>
    <p:sldId id="645" r:id="rId64"/>
    <p:sldId id="646" r:id="rId65"/>
    <p:sldId id="647" r:id="rId66"/>
    <p:sldId id="648" r:id="rId67"/>
  </p:sldIdLst>
  <p:sldSz cx="12192000" cy="6858000"/>
  <p:notesSz cx="6565900" cy="9637713"/>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1786DE-B7B6-42DE-8B2E-2DBAE0B80785}" v="105" dt="2020-07-05T15:35:29.393"/>
    <p1510:client id="{DD560E22-680B-4918-BF0B-2279505BB272}" v="15" dt="2020-07-05T15:38:56.166"/>
  </p1510:revLst>
</p1510:revInfo>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99" autoAdjust="0"/>
    <p:restoredTop sz="74964" autoAdjust="0"/>
  </p:normalViewPr>
  <p:slideViewPr>
    <p:cSldViewPr snapToGrid="0">
      <p:cViewPr varScale="1">
        <p:scale>
          <a:sx n="70" d="100"/>
          <a:sy n="70" d="100"/>
        </p:scale>
        <p:origin x="564" y="54"/>
      </p:cViewPr>
      <p:guideLst/>
    </p:cSldViewPr>
  </p:slideViewPr>
  <p:notesTextViewPr>
    <p:cViewPr>
      <p:scale>
        <a:sx n="1" d="1"/>
        <a:sy n="1" d="1"/>
      </p:scale>
      <p:origin x="0" y="0"/>
    </p:cViewPr>
  </p:notesTextViewPr>
  <p:sorterViewPr>
    <p:cViewPr>
      <p:scale>
        <a:sx n="100" d="100"/>
        <a:sy n="100" d="100"/>
      </p:scale>
      <p:origin x="0" y="-471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9" Type="http://schemas.microsoft.com/office/2016/11/relationships/changesInfo" Target="changesInfos/changesInfo1.xml"/><Relationship Id="rId5" Type="http://schemas.openxmlformats.org/officeDocument/2006/relationships/slide" Target="slides/slide2.xml"/><Relationship Id="rId61" Type="http://schemas.openxmlformats.org/officeDocument/2006/relationships/slide" Target="slides/slide58.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presProps" Target="presProps.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tableStyles" Target="tableStyles.xml"/><Relationship Id="rId80" Type="http://schemas.microsoft.com/office/2015/10/relationships/revisionInfo" Target="revisionInfo.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 Type="http://schemas.openxmlformats.org/officeDocument/2006/relationships/slide" Target="slides/slide4.xml"/><Relationship Id="rId71"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王 文奕" userId="4df307c2c0fbff4b" providerId="Windows Live" clId="Web-{CC1786DE-B7B6-42DE-8B2E-2DBAE0B80785}"/>
    <pc:docChg chg="modSld">
      <pc:chgData name="王 文奕" userId="4df307c2c0fbff4b" providerId="Windows Live" clId="Web-{CC1786DE-B7B6-42DE-8B2E-2DBAE0B80785}" dt="2020-07-05T15:35:29.378" v="100" actId="20577"/>
      <pc:docMkLst>
        <pc:docMk/>
      </pc:docMkLst>
      <pc:sldChg chg="modSp">
        <pc:chgData name="王 文奕" userId="4df307c2c0fbff4b" providerId="Windows Live" clId="Web-{CC1786DE-B7B6-42DE-8B2E-2DBAE0B80785}" dt="2020-07-05T15:28:50.821" v="82" actId="20577"/>
        <pc:sldMkLst>
          <pc:docMk/>
          <pc:sldMk cId="1842734760" sldId="257"/>
        </pc:sldMkLst>
        <pc:spChg chg="mod">
          <ac:chgData name="王 文奕" userId="4df307c2c0fbff4b" providerId="Windows Live" clId="Web-{CC1786DE-B7B6-42DE-8B2E-2DBAE0B80785}" dt="2020-07-05T15:21:25.324" v="58" actId="20577"/>
          <ac:spMkLst>
            <pc:docMk/>
            <pc:sldMk cId="1842734760" sldId="257"/>
            <ac:spMk id="2" creationId="{00000000-0000-0000-0000-000000000000}"/>
          </ac:spMkLst>
        </pc:spChg>
        <pc:spChg chg="mod">
          <ac:chgData name="王 文奕" userId="4df307c2c0fbff4b" providerId="Windows Live" clId="Web-{CC1786DE-B7B6-42DE-8B2E-2DBAE0B80785}" dt="2020-07-05T15:28:50.821" v="82" actId="20577"/>
          <ac:spMkLst>
            <pc:docMk/>
            <pc:sldMk cId="1842734760" sldId="257"/>
            <ac:spMk id="3" creationId="{00000000-0000-0000-0000-000000000000}"/>
          </ac:spMkLst>
        </pc:spChg>
      </pc:sldChg>
      <pc:sldChg chg="modSp">
        <pc:chgData name="王 文奕" userId="4df307c2c0fbff4b" providerId="Windows Live" clId="Web-{CC1786DE-B7B6-42DE-8B2E-2DBAE0B80785}" dt="2020-07-05T15:35:29.378" v="100" actId="20577"/>
        <pc:sldMkLst>
          <pc:docMk/>
          <pc:sldMk cId="3181024668" sldId="258"/>
        </pc:sldMkLst>
        <pc:spChg chg="mod">
          <ac:chgData name="王 文奕" userId="4df307c2c0fbff4b" providerId="Windows Live" clId="Web-{CC1786DE-B7B6-42DE-8B2E-2DBAE0B80785}" dt="2020-07-05T15:35:29.378" v="100" actId="20577"/>
          <ac:spMkLst>
            <pc:docMk/>
            <pc:sldMk cId="3181024668" sldId="258"/>
            <ac:spMk id="3" creationId="{00000000-0000-0000-0000-000000000000}"/>
          </ac:spMkLst>
        </pc:spChg>
      </pc:sldChg>
    </pc:docChg>
  </pc:docChgLst>
  <pc:docChgLst>
    <pc:chgData name="王 文奕" userId="4df307c2c0fbff4b" providerId="Windows Live" clId="Web-{DD560E22-680B-4918-BF0B-2279505BB272}"/>
    <pc:docChg chg="modSld">
      <pc:chgData name="王 文奕" userId="4df307c2c0fbff4b" providerId="Windows Live" clId="Web-{DD560E22-680B-4918-BF0B-2279505BB272}" dt="2020-07-05T15:38:56.166" v="14"/>
      <pc:docMkLst>
        <pc:docMk/>
      </pc:docMkLst>
      <pc:sldChg chg="modSp">
        <pc:chgData name="王 文奕" userId="4df307c2c0fbff4b" providerId="Windows Live" clId="Web-{DD560E22-680B-4918-BF0B-2279505BB272}" dt="2020-07-05T15:38:56.166" v="14"/>
        <pc:sldMkLst>
          <pc:docMk/>
          <pc:sldMk cId="3181024668" sldId="258"/>
        </pc:sldMkLst>
        <pc:spChg chg="mod">
          <ac:chgData name="王 文奕" userId="4df307c2c0fbff4b" providerId="Windows Live" clId="Web-{DD560E22-680B-4918-BF0B-2279505BB272}" dt="2020-07-05T15:38:56.166" v="14"/>
          <ac:spMkLst>
            <pc:docMk/>
            <pc:sldMk cId="3181024668" sldId="258"/>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845223" cy="483559"/>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719157" y="0"/>
            <a:ext cx="2845223" cy="483559"/>
          </a:xfrm>
          <a:prstGeom prst="rect">
            <a:avLst/>
          </a:prstGeom>
        </p:spPr>
        <p:txBody>
          <a:bodyPr vert="horz" lIns="91440" tIns="45720" rIns="91440" bIns="45720" rtlCol="0"/>
          <a:lstStyle>
            <a:lvl1pPr algn="r">
              <a:defRPr sz="1200"/>
            </a:lvl1pPr>
          </a:lstStyle>
          <a:p>
            <a:fld id="{010233DC-AC4F-4B70-94F2-7E6323EC7CE5}" type="datetimeFigureOut">
              <a:rPr lang="zh-TW" altLang="en-US" smtClean="0"/>
              <a:t>2020/7/7</a:t>
            </a:fld>
            <a:endParaRPr lang="zh-TW" altLang="en-US"/>
          </a:p>
        </p:txBody>
      </p:sp>
      <p:sp>
        <p:nvSpPr>
          <p:cNvPr id="4" name="投影片圖像版面配置區 3"/>
          <p:cNvSpPr>
            <a:spLocks noGrp="1" noRot="1" noChangeAspect="1"/>
          </p:cNvSpPr>
          <p:nvPr>
            <p:ph type="sldImg" idx="2"/>
          </p:nvPr>
        </p:nvSpPr>
        <p:spPr>
          <a:xfrm>
            <a:off x="392113" y="1204913"/>
            <a:ext cx="5781675" cy="3252787"/>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56590" y="4638150"/>
            <a:ext cx="5252720" cy="3794849"/>
          </a:xfrm>
          <a:prstGeom prst="rect">
            <a:avLst/>
          </a:prstGeom>
        </p:spPr>
        <p:txBody>
          <a:bodyPr vert="horz" lIns="91440" tIns="45720" rIns="91440" bIns="45720" rtlCol="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9154155"/>
            <a:ext cx="2845223" cy="483558"/>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719157" y="9154155"/>
            <a:ext cx="2845223" cy="483558"/>
          </a:xfrm>
          <a:prstGeom prst="rect">
            <a:avLst/>
          </a:prstGeom>
        </p:spPr>
        <p:txBody>
          <a:bodyPr vert="horz" lIns="91440" tIns="45720" rIns="91440" bIns="45720" rtlCol="0" anchor="b"/>
          <a:lstStyle>
            <a:lvl1pPr algn="r">
              <a:defRPr sz="1200"/>
            </a:lvl1pPr>
          </a:lstStyle>
          <a:p>
            <a:fld id="{03C411E0-4ECD-47AF-BA54-99036B3FAC3D}" type="slidenum">
              <a:rPr lang="zh-TW" altLang="en-US" smtClean="0"/>
              <a:t>‹#›</a:t>
            </a:fld>
            <a:endParaRPr lang="zh-TW" altLang="en-US"/>
          </a:p>
        </p:txBody>
      </p:sp>
    </p:spTree>
    <p:extLst>
      <p:ext uri="{BB962C8B-B14F-4D97-AF65-F5344CB8AC3E}">
        <p14:creationId xmlns:p14="http://schemas.microsoft.com/office/powerpoint/2010/main" val="1005261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dirty="0" smtClean="0"/>
              <a:t>探索微服務</a:t>
            </a:r>
            <a:r>
              <a:rPr lang="zh-TW" altLang="en-US" dirty="0" smtClean="0"/>
              <a:t> </a:t>
            </a:r>
            <a:r>
              <a:rPr lang="zh-TW" altLang="en-US" sz="1200" b="0" i="0" kern="1200" dirty="0" smtClean="0">
                <a:solidFill>
                  <a:schemeClr val="tx1"/>
                </a:solidFill>
                <a:effectLst/>
                <a:latin typeface="+mn-lt"/>
                <a:ea typeface="+mn-ea"/>
                <a:cs typeface="+mn-cs"/>
              </a:rPr>
              <a:t>對於</a:t>
            </a:r>
            <a:r>
              <a:rPr lang="zh-CN" altLang="en-US" dirty="0" smtClean="0"/>
              <a:t>網路功能虛擬化平臺</a:t>
            </a:r>
            <a:r>
              <a:rPr lang="zh-TW" altLang="en-US" dirty="0" smtClean="0"/>
              <a:t> </a:t>
            </a:r>
            <a:r>
              <a:rPr lang="zh-CN" altLang="en-US" dirty="0" smtClean="0"/>
              <a:t>作為體系結構的選擇</a:t>
            </a:r>
            <a:endParaRPr lang="en-US" altLang="zh-TW" sz="1200" b="0" i="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0189526-CA5A-4B5A-AFE6-F348BDBE0B21}" type="slidenum">
              <a:rPr kumimoji="1" lang="zh-TW" altLang="en-US" sz="1200" b="0" i="0" u="none" strike="noStrike" kern="1200" cap="none" spc="0" normalizeH="0" baseline="0" noProof="0" smtClean="0">
                <a:ln>
                  <a:noFill/>
                </a:ln>
                <a:solidFill>
                  <a:prstClr val="black"/>
                </a:solidFill>
                <a:effectLst/>
                <a:uLnTx/>
                <a:uFillTx/>
                <a:latin typeface="Arial" charset="0"/>
                <a:ea typeface="新細明體"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1" lang="zh-TW" altLang="en-US" sz="1200" b="0" i="0" u="none" strike="noStrike" kern="1200" cap="none" spc="0" normalizeH="0" baseline="0" noProof="0">
              <a:ln>
                <a:noFill/>
              </a:ln>
              <a:solidFill>
                <a:prstClr val="black"/>
              </a:solidFill>
              <a:effectLst/>
              <a:uLnTx/>
              <a:uFillTx/>
              <a:latin typeface="Arial" charset="0"/>
              <a:ea typeface="新細明體" charset="-120"/>
              <a:cs typeface="+mn-cs"/>
            </a:endParaRPr>
          </a:p>
        </p:txBody>
      </p:sp>
    </p:spTree>
    <p:extLst>
      <p:ext uri="{BB962C8B-B14F-4D97-AF65-F5344CB8AC3E}">
        <p14:creationId xmlns:p14="http://schemas.microsoft.com/office/powerpoint/2010/main" val="2933900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dirty="0" smtClean="0"/>
              <a:t>本文設想將微服務架構</a:t>
            </a:r>
            <a:r>
              <a:rPr lang="zh-TW" altLang="en-US" dirty="0" smtClean="0"/>
              <a:t>，一種</a:t>
            </a:r>
            <a:r>
              <a:rPr lang="zh-TW" altLang="zh-TW" dirty="0" smtClean="0"/>
              <a:t>服務</a:t>
            </a:r>
            <a:r>
              <a:rPr lang="zh-TW" altLang="en-US" dirty="0" smtClean="0"/>
              <a:t>導向</a:t>
            </a:r>
            <a:r>
              <a:rPr lang="zh-TW" altLang="zh-TW" dirty="0" smtClean="0"/>
              <a:t>的軟件架構（SOA）的新興實現</a:t>
            </a:r>
            <a:r>
              <a:rPr lang="zh-TW" altLang="en-US" dirty="0" smtClean="0"/>
              <a:t>，</a:t>
            </a:r>
            <a:r>
              <a:rPr lang="zh-TW" altLang="zh-TW" dirty="0" smtClean="0"/>
              <a:t>作為開發VNF的首選解決方案。</a:t>
            </a:r>
            <a:endParaRPr lang="en-US" altLang="zh-TW" dirty="0" smtClean="0"/>
          </a:p>
          <a:p>
            <a:endParaRPr lang="en-US" altLang="zh-TW" dirty="0" smtClean="0"/>
          </a:p>
          <a:p>
            <a:r>
              <a:rPr lang="en-US" altLang="zh-TW" sz="1200" kern="1200" dirty="0" err="1" smtClean="0">
                <a:solidFill>
                  <a:schemeClr val="tx1"/>
                </a:solidFill>
                <a:effectLst/>
                <a:latin typeface="+mn-lt"/>
                <a:ea typeface="+mn-ea"/>
                <a:cs typeface="+mn-cs"/>
              </a:rPr>
              <a:t>微服務體系結構允許VNFs服務在hosting環境中更加靈活，虛擬化功能可以採用各種可管理性範圍來滿足功能和非功能</a:t>
            </a:r>
            <a:r>
              <a:rPr lang="zh-TW" altLang="en-US" sz="1200" kern="1200" dirty="0" smtClean="0">
                <a:solidFill>
                  <a:schemeClr val="tx1"/>
                </a:solidFill>
                <a:effectLst/>
                <a:latin typeface="+mn-lt"/>
                <a:ea typeface="+mn-ea"/>
                <a:cs typeface="+mn-cs"/>
              </a:rPr>
              <a:t>限制</a:t>
            </a:r>
            <a:r>
              <a:rPr lang="en-US" altLang="zh-TW" sz="1200" kern="1200" dirty="0" smtClean="0">
                <a:solidFill>
                  <a:schemeClr val="tx1"/>
                </a:solidFill>
                <a:effectLst/>
                <a:latin typeface="+mn-lt"/>
                <a:ea typeface="+mn-ea"/>
                <a:cs typeface="+mn-cs"/>
              </a:rPr>
              <a:t>(</a:t>
            </a:r>
            <a:r>
              <a:rPr lang="zh-TW" altLang="en-US" sz="1200" kern="1200" dirty="0" smtClean="0">
                <a:solidFill>
                  <a:schemeClr val="tx1"/>
                </a:solidFill>
                <a:effectLst/>
                <a:latin typeface="+mn-lt"/>
                <a:ea typeface="+mn-ea"/>
                <a:cs typeface="+mn-cs"/>
              </a:rPr>
              <a:t>約束</a:t>
            </a:r>
            <a:r>
              <a:rPr lang="en-US" altLang="zh-TW" sz="1200" kern="1200" dirty="0" smtClean="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10</a:t>
            </a:fld>
            <a:endParaRPr lang="zh-TW" altLang="en-US"/>
          </a:p>
        </p:txBody>
      </p:sp>
    </p:spTree>
    <p:extLst>
      <p:ext uri="{BB962C8B-B14F-4D97-AF65-F5344CB8AC3E}">
        <p14:creationId xmlns:p14="http://schemas.microsoft.com/office/powerpoint/2010/main" val="5684818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本文討論了在</a:t>
            </a:r>
            <a:r>
              <a:rPr lang="en-US" altLang="zh-CN" sz="1200" kern="1200" dirty="0" smtClean="0">
                <a:solidFill>
                  <a:schemeClr val="tx1"/>
                </a:solidFill>
                <a:effectLst/>
                <a:latin typeface="+mn-lt"/>
                <a:ea typeface="+mn-ea"/>
                <a:cs typeface="+mn-cs"/>
              </a:rPr>
              <a:t>NFV</a:t>
            </a:r>
            <a:r>
              <a:rPr lang="zh-CN" altLang="en-US" sz="1200" kern="1200" dirty="0" smtClean="0">
                <a:solidFill>
                  <a:schemeClr val="tx1"/>
                </a:solidFill>
                <a:effectLst/>
                <a:latin typeface="+mn-lt"/>
                <a:ea typeface="+mn-ea"/>
                <a:cs typeface="+mn-cs"/>
              </a:rPr>
              <a:t>中採用</a:t>
            </a:r>
            <a:r>
              <a:rPr lang="en-US" altLang="zh-CN" sz="1200" kern="1200" dirty="0" err="1" smtClean="0">
                <a:solidFill>
                  <a:schemeClr val="tx1"/>
                </a:solidFill>
                <a:effectLst/>
                <a:latin typeface="+mn-lt"/>
                <a:ea typeface="+mn-ea"/>
                <a:cs typeface="+mn-cs"/>
              </a:rPr>
              <a:t>microservices</a:t>
            </a:r>
            <a:r>
              <a:rPr lang="zh-CN" altLang="en-US" sz="1200" kern="1200" dirty="0" smtClean="0">
                <a:solidFill>
                  <a:schemeClr val="tx1"/>
                </a:solidFill>
                <a:effectLst/>
                <a:latin typeface="+mn-lt"/>
                <a:ea typeface="+mn-ea"/>
                <a:cs typeface="+mn-cs"/>
              </a:rPr>
              <a:t>體系結構，並為</a:t>
            </a:r>
            <a:r>
              <a:rPr lang="en-US" altLang="zh-CN" sz="1200" kern="1200" dirty="0" err="1" smtClean="0">
                <a:solidFill>
                  <a:schemeClr val="tx1"/>
                </a:solidFill>
                <a:effectLst/>
                <a:latin typeface="+mn-lt"/>
                <a:ea typeface="+mn-ea"/>
                <a:cs typeface="+mn-cs"/>
              </a:rPr>
              <a:t>vnfc</a:t>
            </a:r>
            <a:r>
              <a:rPr lang="zh-CN" altLang="en-US" sz="1200" kern="1200" dirty="0" smtClean="0">
                <a:solidFill>
                  <a:schemeClr val="tx1"/>
                </a:solidFill>
                <a:effectLst/>
                <a:latin typeface="+mn-lt"/>
                <a:ea typeface="+mn-ea"/>
                <a:cs typeface="+mn-cs"/>
              </a:rPr>
              <a:t>的佈局調度器的設計提供了指導</a:t>
            </a:r>
            <a:r>
              <a:rPr lang="zh-TW" altLang="en-US" sz="1200" kern="1200" dirty="0" smtClean="0">
                <a:solidFill>
                  <a:schemeClr val="tx1"/>
                </a:solidFill>
                <a:effectLst/>
                <a:latin typeface="+mn-lt"/>
                <a:ea typeface="+mn-ea"/>
                <a:cs typeface="+mn-cs"/>
              </a:rPr>
              <a:t>方針</a:t>
            </a:r>
            <a:r>
              <a:rPr lang="zh-CN" altLang="en-US" sz="1200" kern="1200" dirty="0" smtClean="0">
                <a:solidFill>
                  <a:schemeClr val="tx1"/>
                </a:solidFill>
                <a:effectLst/>
                <a:latin typeface="+mn-lt"/>
                <a:ea typeface="+mn-ea"/>
                <a:cs typeface="+mn-cs"/>
              </a:rPr>
              <a:t>。這項工作的主要貢獻概括如下：</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sz="1200" kern="1200" dirty="0" smtClean="0">
              <a:solidFill>
                <a:schemeClr val="tx1"/>
              </a:solidFill>
              <a:effectLst/>
              <a:latin typeface="+mn-lt"/>
              <a:ea typeface="+mn-ea"/>
              <a:cs typeface="+mn-cs"/>
            </a:endParaRPr>
          </a:p>
          <a:p>
            <a:r>
              <a:rPr lang="en-US" altLang="zh-TW" sz="1200" kern="1200" dirty="0" smtClean="0">
                <a:solidFill>
                  <a:schemeClr val="tx1"/>
                </a:solidFill>
                <a:effectLst/>
                <a:latin typeface="+mn-lt"/>
                <a:ea typeface="+mn-ea"/>
                <a:cs typeface="+mn-cs"/>
              </a:rPr>
              <a:t>1.</a:t>
            </a:r>
            <a:r>
              <a:rPr lang="zh-CN" altLang="en-US" sz="1200" kern="1200" dirty="0" smtClean="0">
                <a:solidFill>
                  <a:schemeClr val="tx1"/>
                </a:solidFill>
                <a:effectLst/>
                <a:latin typeface="+mn-lt"/>
                <a:ea typeface="+mn-ea"/>
                <a:cs typeface="+mn-cs"/>
              </a:rPr>
              <a:t>定義在</a:t>
            </a:r>
            <a:r>
              <a:rPr lang="en-US" altLang="zh-CN" sz="1200" kern="1200" dirty="0" smtClean="0">
                <a:solidFill>
                  <a:schemeClr val="tx1"/>
                </a:solidFill>
                <a:effectLst/>
                <a:latin typeface="+mn-lt"/>
                <a:ea typeface="+mn-ea"/>
                <a:cs typeface="+mn-cs"/>
              </a:rPr>
              <a:t>NFV</a:t>
            </a:r>
            <a:r>
              <a:rPr lang="zh-CN" altLang="en-US" sz="1200" kern="1200" dirty="0" smtClean="0">
                <a:solidFill>
                  <a:schemeClr val="tx1"/>
                </a:solidFill>
                <a:effectLst/>
                <a:latin typeface="+mn-lt"/>
                <a:ea typeface="+mn-ea"/>
                <a:cs typeface="+mn-cs"/>
              </a:rPr>
              <a:t>平臺中採用微服務的主要挑戰。</a:t>
            </a:r>
            <a:endParaRPr lang="en-US" altLang="zh-CN" sz="1200" kern="1200" dirty="0" smtClean="0">
              <a:solidFill>
                <a:schemeClr val="tx1"/>
              </a:solidFill>
              <a:effectLst/>
              <a:latin typeface="+mn-lt"/>
              <a:ea typeface="+mn-ea"/>
              <a:cs typeface="+mn-cs"/>
            </a:endParaRPr>
          </a:p>
          <a:p>
            <a:endParaRPr lang="zh-CN" altLang="en-US" dirty="0" smtClean="0"/>
          </a:p>
          <a:p>
            <a:r>
              <a:rPr lang="en-US" altLang="zh-TW" sz="1200" kern="1200" dirty="0" smtClean="0">
                <a:solidFill>
                  <a:schemeClr val="tx1"/>
                </a:solidFill>
                <a:effectLst/>
                <a:latin typeface="+mn-lt"/>
                <a:ea typeface="+mn-ea"/>
                <a:cs typeface="+mn-cs"/>
              </a:rPr>
              <a:t>2.</a:t>
            </a:r>
            <a:r>
              <a:rPr lang="zh-CN" altLang="en-US" sz="1200" kern="1200" dirty="0" smtClean="0">
                <a:solidFill>
                  <a:schemeClr val="tx1"/>
                </a:solidFill>
                <a:effectLst/>
                <a:latin typeface="+mn-lt"/>
                <a:ea typeface="+mn-ea"/>
                <a:cs typeface="+mn-cs"/>
              </a:rPr>
              <a:t>定義微服務體系結構的需求，以充分利用其在</a:t>
            </a:r>
            <a:r>
              <a:rPr lang="en-US" altLang="zh-CN" sz="1200" kern="1200" dirty="0" smtClean="0">
                <a:solidFill>
                  <a:schemeClr val="tx1"/>
                </a:solidFill>
                <a:effectLst/>
                <a:latin typeface="+mn-lt"/>
                <a:ea typeface="+mn-ea"/>
                <a:cs typeface="+mn-cs"/>
              </a:rPr>
              <a:t>NFV</a:t>
            </a:r>
            <a:r>
              <a:rPr lang="zh-CN" altLang="en-US" sz="1200" kern="1200" dirty="0" smtClean="0">
                <a:solidFill>
                  <a:schemeClr val="tx1"/>
                </a:solidFill>
                <a:effectLst/>
                <a:latin typeface="+mn-lt"/>
                <a:ea typeface="+mn-ea"/>
                <a:cs typeface="+mn-cs"/>
              </a:rPr>
              <a:t>中採用的潛力。</a:t>
            </a:r>
            <a:endParaRPr lang="zh-CN" alt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zh-CN" altLang="en-US" dirty="0" smtClean="0"/>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11</a:t>
            </a:fld>
            <a:endParaRPr lang="zh-TW" altLang="en-US"/>
          </a:p>
        </p:txBody>
      </p:sp>
    </p:spTree>
    <p:extLst>
      <p:ext uri="{BB962C8B-B14F-4D97-AF65-F5344CB8AC3E}">
        <p14:creationId xmlns:p14="http://schemas.microsoft.com/office/powerpoint/2010/main" val="19587435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3.</a:t>
            </a:r>
            <a:r>
              <a:rPr lang="zh-CN" altLang="en-US" dirty="0" smtClean="0"/>
              <a:t>提出潛在的解決方案，以減輕在</a:t>
            </a:r>
            <a:r>
              <a:rPr lang="en-US" altLang="zh-CN" dirty="0" smtClean="0"/>
              <a:t>NFV</a:t>
            </a:r>
            <a:r>
              <a:rPr lang="zh-CN" altLang="en-US" dirty="0" smtClean="0"/>
              <a:t>平臺中採用微服務的挑戰。</a:t>
            </a:r>
            <a:endParaRPr lang="en-US" altLang="zh-CN" dirty="0" smtClean="0"/>
          </a:p>
          <a:p>
            <a:endParaRPr lang="zh-CN" altLang="en-US" dirty="0" smtClean="0"/>
          </a:p>
          <a:p>
            <a:r>
              <a:rPr lang="en-US" altLang="zh-TW" dirty="0" smtClean="0"/>
              <a:t>4.</a:t>
            </a:r>
            <a:r>
              <a:rPr lang="zh-CN" altLang="en-US" dirty="0" smtClean="0"/>
              <a:t>明確討論了一種新的</a:t>
            </a:r>
            <a:r>
              <a:rPr lang="en-US" altLang="zh-CN" dirty="0" smtClean="0"/>
              <a:t>NFV</a:t>
            </a:r>
            <a:r>
              <a:rPr lang="zh-CN" altLang="en-US" dirty="0" smtClean="0"/>
              <a:t>微服務實體調度優化模型。該模型在考慮各種功能和非功能約束的情況下，以最小化計算路徑網路延遲為目標。</a:t>
            </a: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12</a:t>
            </a:fld>
            <a:endParaRPr lang="zh-TW" altLang="en-US"/>
          </a:p>
        </p:txBody>
      </p:sp>
    </p:spTree>
    <p:extLst>
      <p:ext uri="{BB962C8B-B14F-4D97-AF65-F5344CB8AC3E}">
        <p14:creationId xmlns:p14="http://schemas.microsoft.com/office/powerpoint/2010/main" val="36147783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err="1" smtClean="0">
                <a:solidFill>
                  <a:schemeClr val="tx1"/>
                </a:solidFill>
                <a:effectLst/>
                <a:latin typeface="+mn-lt"/>
                <a:ea typeface="+mn-ea"/>
                <a:cs typeface="+mn-cs"/>
              </a:rPr>
              <a:t>伴隨著虛擬化的雲計算被引入作為基礎設施的基礎，</a:t>
            </a:r>
            <a:r>
              <a:rPr lang="en-US" altLang="zh-TW" sz="1200" kern="1200" dirty="0" err="1" smtClean="0">
                <a:solidFill>
                  <a:schemeClr val="tx1"/>
                </a:solidFill>
                <a:effectLst/>
                <a:latin typeface="+mn-lt"/>
                <a:ea typeface="+mn-ea"/>
                <a:cs typeface="+mn-cs"/>
              </a:rPr>
              <a:t>以CAPEX</a:t>
            </a:r>
            <a:r>
              <a:rPr lang="en-US" altLang="zh-TW" sz="1200" kern="1200" dirty="0" smtClean="0">
                <a:solidFill>
                  <a:schemeClr val="tx1"/>
                </a:solidFill>
                <a:effectLst/>
                <a:latin typeface="+mn-lt"/>
                <a:ea typeface="+mn-ea"/>
                <a:cs typeface="+mn-cs"/>
              </a:rPr>
              <a:t>(</a:t>
            </a:r>
            <a:r>
              <a:rPr lang="zh-TW" altLang="en-US" sz="1200" kern="1200" dirty="0" smtClean="0">
                <a:solidFill>
                  <a:schemeClr val="tx1"/>
                </a:solidFill>
                <a:effectLst/>
                <a:latin typeface="+mn-lt"/>
                <a:ea typeface="+mn-ea"/>
                <a:cs typeface="+mn-cs"/>
              </a:rPr>
              <a:t>資本支出</a:t>
            </a:r>
            <a:r>
              <a:rPr lang="en-US" altLang="zh-TW" sz="1200" kern="1200" dirty="0" smtClean="0">
                <a:solidFill>
                  <a:schemeClr val="tx1"/>
                </a:solidFill>
                <a:effectLst/>
                <a:latin typeface="+mn-lt"/>
                <a:ea typeface="+mn-ea"/>
                <a:cs typeface="+mn-cs"/>
              </a:rPr>
              <a:t>)</a:t>
            </a:r>
            <a:r>
              <a:rPr lang="en-US" altLang="zh-TW" sz="1200" kern="1200" dirty="0" err="1" smtClean="0">
                <a:solidFill>
                  <a:schemeClr val="tx1"/>
                </a:solidFill>
                <a:effectLst/>
                <a:latin typeface="+mn-lt"/>
                <a:ea typeface="+mn-ea"/>
                <a:cs typeface="+mn-cs"/>
              </a:rPr>
              <a:t>和OPEX</a:t>
            </a:r>
            <a:r>
              <a:rPr lang="en-US" altLang="zh-TW" sz="1200" kern="1200" dirty="0" smtClean="0">
                <a:solidFill>
                  <a:schemeClr val="tx1"/>
                </a:solidFill>
                <a:effectLst/>
                <a:latin typeface="+mn-lt"/>
                <a:ea typeface="+mn-ea"/>
                <a:cs typeface="+mn-cs"/>
              </a:rPr>
              <a:t>(</a:t>
            </a:r>
            <a:r>
              <a:rPr lang="zh-TW" altLang="en-US" sz="1200" kern="1200" dirty="0" smtClean="0">
                <a:solidFill>
                  <a:schemeClr val="tx1"/>
                </a:solidFill>
                <a:effectLst/>
                <a:latin typeface="+mn-lt"/>
                <a:ea typeface="+mn-ea"/>
                <a:cs typeface="+mn-cs"/>
              </a:rPr>
              <a:t>營運支出</a:t>
            </a:r>
            <a:r>
              <a:rPr lang="en-US" altLang="zh-TW" sz="1200" kern="1200" dirty="0" smtClean="0">
                <a:solidFill>
                  <a:schemeClr val="tx1"/>
                </a:solidFill>
                <a:effectLst/>
                <a:latin typeface="+mn-lt"/>
                <a:ea typeface="+mn-ea"/>
                <a:cs typeface="+mn-cs"/>
              </a:rPr>
              <a:t>)</a:t>
            </a:r>
            <a:r>
              <a:rPr lang="en-US" altLang="zh-TW" sz="1200" kern="1200" dirty="0" err="1" smtClean="0">
                <a:solidFill>
                  <a:schemeClr val="tx1"/>
                </a:solidFill>
                <a:effectLst/>
                <a:latin typeface="+mn-lt"/>
                <a:ea typeface="+mn-ea"/>
                <a:cs typeface="+mn-cs"/>
              </a:rPr>
              <a:t>投資最小</a:t>
            </a:r>
            <a:r>
              <a:rPr lang="zh-TW" altLang="en-US" sz="1200" kern="1200" dirty="0" smtClean="0">
                <a:solidFill>
                  <a:schemeClr val="tx1"/>
                </a:solidFill>
                <a:effectLst/>
                <a:latin typeface="+mn-lt"/>
                <a:ea typeface="+mn-ea"/>
                <a:cs typeface="+mn-cs"/>
              </a:rPr>
              <a:t> </a:t>
            </a:r>
            <a:r>
              <a:rPr lang="en-US" altLang="zh-TW" sz="1200" kern="1200" dirty="0" err="1" smtClean="0">
                <a:solidFill>
                  <a:schemeClr val="tx1"/>
                </a:solidFill>
                <a:effectLst/>
                <a:latin typeface="+mn-lt"/>
                <a:ea typeface="+mn-ea"/>
                <a:cs typeface="+mn-cs"/>
              </a:rPr>
              <a:t>滿足計算資源的快速和日益增長的需求</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在應用程式開發中採用雲計算服務需要重構應用程式架構，以利用雲服務的好處，例如按需伸縮</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13</a:t>
            </a:fld>
            <a:endParaRPr lang="zh-TW" altLang="en-US"/>
          </a:p>
        </p:txBody>
      </p:sp>
    </p:spTree>
    <p:extLst>
      <p:ext uri="{BB962C8B-B14F-4D97-AF65-F5344CB8AC3E}">
        <p14:creationId xmlns:p14="http://schemas.microsoft.com/office/powerpoint/2010/main" val="29378290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err="1" smtClean="0">
                <a:solidFill>
                  <a:schemeClr val="tx1"/>
                </a:solidFill>
                <a:effectLst/>
                <a:latin typeface="+mn-lt"/>
                <a:ea typeface="+mn-ea"/>
                <a:cs typeface="+mn-cs"/>
              </a:rPr>
              <a:t>傳統上，基於web的應用程式是使用單片體系結構開發的</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然而，應用程式性質的變化以及所提供服務的複雜性和需求的增加給單片應用程式帶來了各種挑戰</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緊密耦合的代碼庫通常是單片應用程式的結果，這會帶來與任何代碼更改或添加新功能相關的高風險</a:t>
            </a:r>
            <a:r>
              <a:rPr lang="en-US" altLang="zh-TW" sz="1200" kern="1200" dirty="0" smtClean="0">
                <a:solidFill>
                  <a:schemeClr val="tx1"/>
                </a:solidFill>
                <a:effectLst/>
                <a:latin typeface="+mn-lt"/>
                <a:ea typeface="+mn-ea"/>
                <a:cs typeface="+mn-cs"/>
              </a:rPr>
              <a:t>。</a:t>
            </a:r>
            <a:endParaRPr lang="zh-TW" altLang="en-US" dirty="0" smtClean="0"/>
          </a:p>
          <a:p>
            <a:endParaRPr lang="en-US" altLang="zh-TW" dirty="0" smtClean="0"/>
          </a:p>
          <a:p>
            <a:r>
              <a:rPr lang="en-US" altLang="zh-TW" sz="1200" kern="1200" dirty="0" err="1" smtClean="0">
                <a:solidFill>
                  <a:schemeClr val="tx1"/>
                </a:solidFill>
                <a:effectLst/>
                <a:latin typeface="+mn-lt"/>
                <a:ea typeface="+mn-ea"/>
                <a:cs typeface="+mn-cs"/>
              </a:rPr>
              <a:t>此外，單片應用程式不支援元件的再使用性，這阻礙了單個組件的可伸縮性</a:t>
            </a:r>
            <a:r>
              <a:rPr lang="en-US" altLang="zh-TW" sz="1200" kern="1200" dirty="0" smtClean="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14</a:t>
            </a:fld>
            <a:endParaRPr lang="zh-TW" altLang="en-US"/>
          </a:p>
        </p:txBody>
      </p:sp>
    </p:spTree>
    <p:extLst>
      <p:ext uri="{BB962C8B-B14F-4D97-AF65-F5344CB8AC3E}">
        <p14:creationId xmlns:p14="http://schemas.microsoft.com/office/powerpoint/2010/main" val="22253486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err="1" smtClean="0">
                <a:solidFill>
                  <a:schemeClr val="tx1"/>
                </a:solidFill>
                <a:effectLst/>
                <a:latin typeface="+mn-lt"/>
                <a:ea typeface="+mn-ea"/>
                <a:cs typeface="+mn-cs"/>
              </a:rPr>
              <a:t>微服務體系結構通過引入具有</a:t>
            </a:r>
            <a:r>
              <a:rPr lang="zh-TW" altLang="en-US" sz="1200" kern="1200" dirty="0" smtClean="0">
                <a:solidFill>
                  <a:schemeClr val="tx1"/>
                </a:solidFill>
                <a:effectLst/>
                <a:latin typeface="+mn-lt"/>
                <a:ea typeface="+mn-ea"/>
                <a:cs typeface="+mn-cs"/>
              </a:rPr>
              <a:t>輕量</a:t>
            </a:r>
            <a:r>
              <a:rPr lang="en-US" altLang="zh-TW" sz="1200" kern="1200" dirty="0" err="1" smtClean="0">
                <a:solidFill>
                  <a:schemeClr val="tx1"/>
                </a:solidFill>
                <a:effectLst/>
                <a:latin typeface="+mn-lt"/>
                <a:ea typeface="+mn-ea"/>
                <a:cs typeface="+mn-cs"/>
              </a:rPr>
              <a:t>級元件的分散式系統來緩解單一體系結構的挑戰</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每個元件以獨立的方式執行特定的工作負載</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在這個架構中，元件被定義為微服務</a:t>
            </a:r>
            <a:r>
              <a:rPr lang="en-US" altLang="zh-TW" sz="1200" kern="1200" dirty="0" smtClean="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15</a:t>
            </a:fld>
            <a:endParaRPr lang="zh-TW" altLang="en-US"/>
          </a:p>
        </p:txBody>
      </p:sp>
    </p:spTree>
    <p:extLst>
      <p:ext uri="{BB962C8B-B14F-4D97-AF65-F5344CB8AC3E}">
        <p14:creationId xmlns:p14="http://schemas.microsoft.com/office/powerpoint/2010/main" val="6912153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err="1" smtClean="0">
                <a:solidFill>
                  <a:schemeClr val="tx1"/>
                </a:solidFill>
                <a:effectLst/>
                <a:latin typeface="+mn-lt"/>
                <a:ea typeface="+mn-ea"/>
                <a:cs typeface="+mn-cs"/>
              </a:rPr>
              <a:t>領先的資訊通信技術設備供應商已經爭先恐後地開發和發佈各種概念驗證設計和基於</a:t>
            </a:r>
            <a:r>
              <a:rPr lang="en-US" altLang="zh-TW" sz="1200" kern="1200" dirty="0" err="1" smtClean="0">
                <a:solidFill>
                  <a:schemeClr val="tx1"/>
                </a:solidFill>
                <a:effectLst/>
                <a:latin typeface="+mn-lt"/>
                <a:ea typeface="+mn-ea"/>
                <a:cs typeface="+mn-cs"/>
              </a:rPr>
              <a:t>COTS</a:t>
            </a:r>
            <a:r>
              <a:rPr lang="en-US" altLang="zh-TW" sz="1200" kern="1200" dirty="0" smtClean="0">
                <a:solidFill>
                  <a:schemeClr val="tx1"/>
                </a:solidFill>
                <a:effectLst/>
                <a:latin typeface="+mn-lt"/>
                <a:ea typeface="+mn-ea"/>
                <a:cs typeface="+mn-cs"/>
              </a:rPr>
              <a:t>(“</a:t>
            </a:r>
            <a:r>
              <a:rPr lang="zh-CN" altLang="en-US" dirty="0" smtClean="0"/>
              <a:t>商用现成品或技术”或</a:t>
            </a:r>
            <a:r>
              <a:rPr lang="en-US" altLang="zh-TW" dirty="0" smtClean="0"/>
              <a:t>”</a:t>
            </a:r>
            <a:r>
              <a:rPr lang="zh-CN" altLang="en-US" dirty="0" smtClean="0"/>
              <a:t>商用货架产品</a:t>
            </a:r>
            <a:r>
              <a:rPr lang="en-US" altLang="zh-TW" dirty="0" smtClean="0"/>
              <a:t>”</a:t>
            </a:r>
            <a:r>
              <a:rPr lang="en-US" altLang="zh-TW" sz="1200" kern="1200" dirty="0" smtClean="0">
                <a:solidFill>
                  <a:schemeClr val="tx1"/>
                </a:solidFill>
                <a:effectLst/>
                <a:latin typeface="+mn-lt"/>
                <a:ea typeface="+mn-ea"/>
                <a:cs typeface="+mn-cs"/>
              </a:rPr>
              <a:t>)</a:t>
            </a:r>
            <a:r>
              <a:rPr lang="en-US" altLang="zh-TW" sz="1200" kern="1200" dirty="0" err="1" smtClean="0">
                <a:solidFill>
                  <a:schemeClr val="tx1"/>
                </a:solidFill>
                <a:effectLst/>
                <a:latin typeface="+mn-lt"/>
                <a:ea typeface="+mn-ea"/>
                <a:cs typeface="+mn-cs"/>
              </a:rPr>
              <a:t>計算資源的</a:t>
            </a:r>
            <a:r>
              <a:rPr lang="en-US" altLang="zh-TW" sz="1200" kern="1200" dirty="0" err="1" smtClean="0">
                <a:solidFill>
                  <a:schemeClr val="tx1"/>
                </a:solidFill>
                <a:effectLst/>
                <a:latin typeface="+mn-lt"/>
                <a:ea typeface="+mn-ea"/>
                <a:cs typeface="+mn-cs"/>
              </a:rPr>
              <a:t>VNFs原型</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然而，這些原型都是基於傳統的網路功能開發和單片堆疊開發，這些開發只能垂直擴展，並且受限於底層裸機伺服器的計算性能</a:t>
            </a:r>
            <a:r>
              <a:rPr lang="en-US" altLang="zh-TW" sz="1200" kern="1200" dirty="0" smtClean="0">
                <a:solidFill>
                  <a:schemeClr val="tx1"/>
                </a:solidFill>
                <a:effectLst/>
                <a:latin typeface="+mn-lt"/>
                <a:ea typeface="+mn-ea"/>
                <a:cs typeface="+mn-cs"/>
              </a:rPr>
              <a:t>[3]。</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由於網路功能的應用依賴于計算資源的能力，nsp面臨著重新設計vnf以實現水</a:t>
            </a:r>
            <a:r>
              <a:rPr lang="zh-TW" altLang="en-US" sz="1200" kern="1200" dirty="0" smtClean="0">
                <a:solidFill>
                  <a:schemeClr val="tx1"/>
                </a:solidFill>
                <a:effectLst/>
                <a:latin typeface="+mn-lt"/>
                <a:ea typeface="+mn-ea"/>
                <a:cs typeface="+mn-cs"/>
              </a:rPr>
              <a:t>平</a:t>
            </a:r>
            <a:r>
              <a:rPr lang="en-US" altLang="zh-TW" sz="1200" kern="1200" dirty="0" err="1" smtClean="0">
                <a:solidFill>
                  <a:schemeClr val="tx1"/>
                </a:solidFill>
                <a:effectLst/>
                <a:latin typeface="+mn-lt"/>
                <a:ea typeface="+mn-ea"/>
                <a:cs typeface="+mn-cs"/>
              </a:rPr>
              <a:t>擴展的挑戰</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16</a:t>
            </a:fld>
            <a:endParaRPr lang="zh-TW" altLang="en-US"/>
          </a:p>
        </p:txBody>
      </p:sp>
    </p:spTree>
    <p:extLst>
      <p:ext uri="{BB962C8B-B14F-4D97-AF65-F5344CB8AC3E}">
        <p14:creationId xmlns:p14="http://schemas.microsoft.com/office/powerpoint/2010/main" val="25590072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err="1" smtClean="0">
                <a:solidFill>
                  <a:schemeClr val="tx1"/>
                </a:solidFill>
                <a:effectLst/>
                <a:latin typeface="+mn-lt"/>
                <a:ea typeface="+mn-ea"/>
                <a:cs typeface="+mn-cs"/>
              </a:rPr>
              <a:t>微服務架構被認為是説明NFV實現其目標的最佳架構。將vnfs定義為微服務具有以下優點</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CN" sz="1200" b="0" kern="1200" dirty="0" smtClean="0">
                <a:solidFill>
                  <a:schemeClr val="tx1"/>
                </a:solidFill>
                <a:effectLst/>
                <a:latin typeface="+mn-lt"/>
                <a:ea typeface="+mn-ea"/>
                <a:cs typeface="+mn-cs"/>
              </a:rPr>
              <a:t>VNFC</a:t>
            </a:r>
            <a:r>
              <a:rPr lang="zh-CN" altLang="en-US" sz="1200" b="0" kern="1200" baseline="0" dirty="0" smtClean="0">
                <a:solidFill>
                  <a:schemeClr val="tx1"/>
                </a:solidFill>
                <a:effectLst/>
                <a:latin typeface="+mn-lt"/>
                <a:ea typeface="+mn-ea"/>
                <a:cs typeface="+mn-cs"/>
              </a:rPr>
              <a:t> </a:t>
            </a:r>
            <a:r>
              <a:rPr lang="en-US" altLang="zh-CN" sz="1200" b="0" kern="1200" baseline="0" dirty="0" smtClean="0">
                <a:solidFill>
                  <a:schemeClr val="tx1"/>
                </a:solidFill>
                <a:effectLst/>
                <a:latin typeface="+mn-lt"/>
                <a:ea typeface="+mn-ea"/>
                <a:cs typeface="+mn-cs"/>
              </a:rPr>
              <a:t>bounded </a:t>
            </a:r>
            <a:r>
              <a:rPr lang="en-US" altLang="zh-CN" sz="1200" b="0" kern="1200" dirty="0" smtClean="0">
                <a:solidFill>
                  <a:schemeClr val="tx1"/>
                </a:solidFill>
                <a:effectLst/>
                <a:latin typeface="+mn-lt"/>
                <a:ea typeface="+mn-ea"/>
                <a:cs typeface="+mn-cs"/>
              </a:rPr>
              <a:t>context</a:t>
            </a:r>
            <a:r>
              <a:rPr lang="zh-CN" altLang="en-US" sz="1200" b="0" kern="1200" dirty="0" smtClean="0">
                <a:solidFill>
                  <a:schemeClr val="tx1"/>
                </a:solidFill>
                <a:effectLst/>
                <a:latin typeface="+mn-lt"/>
                <a:ea typeface="+mn-ea"/>
                <a:cs typeface="+mn-cs"/>
              </a:rPr>
              <a:t>：</a:t>
            </a:r>
            <a:r>
              <a:rPr lang="zh-TW" altLang="zh-TW" dirty="0" smtClean="0"/>
              <a:t>每個VNFC都執行有限的功能集，這會導致代碼庫很小，從而限制了bug的範圍。 此外，微服務的獨立性質有助於相對於VNF提供的服務進行隔離的功能的直接測試。</a:t>
            </a:r>
            <a:endParaRPr lang="zh-CN" altLang="en-US" dirty="0" smtClean="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17</a:t>
            </a:fld>
            <a:endParaRPr lang="zh-TW" altLang="en-US"/>
          </a:p>
        </p:txBody>
      </p:sp>
    </p:spTree>
    <p:extLst>
      <p:ext uri="{BB962C8B-B14F-4D97-AF65-F5344CB8AC3E}">
        <p14:creationId xmlns:p14="http://schemas.microsoft.com/office/powerpoint/2010/main" val="27175784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CN" dirty="0" smtClean="0"/>
              <a:t>VNFC</a:t>
            </a:r>
            <a:r>
              <a:rPr lang="zh-CN" altLang="en-US" dirty="0" smtClean="0"/>
              <a:t>模組化：這意味著逐漸過渡到</a:t>
            </a:r>
            <a:r>
              <a:rPr lang="en-US" altLang="zh-CN" dirty="0" err="1" smtClean="0"/>
              <a:t>vnfs</a:t>
            </a:r>
            <a:r>
              <a:rPr lang="zh-CN" altLang="en-US" dirty="0" smtClean="0"/>
              <a:t>的更新版本。新版本的</a:t>
            </a:r>
            <a:r>
              <a:rPr lang="en-US" altLang="zh-CN" dirty="0" err="1" smtClean="0"/>
              <a:t>vnfs</a:t>
            </a:r>
            <a:r>
              <a:rPr lang="zh-CN" altLang="en-US" dirty="0" smtClean="0"/>
              <a:t>可以與舊版本同時部署。依賴於舊版本的</a:t>
            </a:r>
            <a:r>
              <a:rPr lang="en-US" altLang="zh-CN" dirty="0" err="1" smtClean="0"/>
              <a:t>vnfs</a:t>
            </a:r>
            <a:r>
              <a:rPr lang="zh-CN" altLang="en-US" dirty="0" smtClean="0"/>
              <a:t>可以逐步修改以與更新的</a:t>
            </a:r>
            <a:r>
              <a:rPr lang="en-US" altLang="zh-CN" dirty="0" err="1" smtClean="0"/>
              <a:t>vnfc</a:t>
            </a:r>
            <a:r>
              <a:rPr lang="zh-CN" altLang="en-US" dirty="0" smtClean="0"/>
              <a:t>交互，這就是所謂的輪流升級。通過這種方法，</a:t>
            </a:r>
            <a:r>
              <a:rPr lang="en-US" altLang="zh-CN" dirty="0" smtClean="0"/>
              <a:t>NFV</a:t>
            </a:r>
            <a:r>
              <a:rPr lang="zh-CN" altLang="en-US" dirty="0" smtClean="0"/>
              <a:t>可以採用</a:t>
            </a:r>
            <a:r>
              <a:rPr lang="en-US" altLang="zh-CN" dirty="0" err="1" smtClean="0"/>
              <a:t>vnfc</a:t>
            </a:r>
            <a:r>
              <a:rPr lang="zh-CN" altLang="en-US" dirty="0" smtClean="0"/>
              <a:t>的連續</a:t>
            </a:r>
            <a:r>
              <a:rPr lang="zh-TW" altLang="en-US" dirty="0" smtClean="0"/>
              <a:t>整合</a:t>
            </a:r>
            <a:r>
              <a:rPr lang="zh-CN" altLang="en-US" dirty="0" smtClean="0"/>
              <a:t>，大大簡化了</a:t>
            </a:r>
            <a:r>
              <a:rPr lang="en-US" altLang="zh-CN" dirty="0" err="1" smtClean="0"/>
              <a:t>vnfs</a:t>
            </a:r>
            <a:r>
              <a:rPr lang="zh-CN" altLang="en-US" dirty="0" smtClean="0"/>
              <a:t>軟體的維護。</a:t>
            </a:r>
            <a:endParaRPr lang="en-US" altLang="zh-CN" dirty="0" smtClean="0"/>
          </a:p>
          <a:p>
            <a:endParaRPr lang="zh-CN" altLang="en-US" dirty="0" smtClean="0"/>
          </a:p>
          <a:p>
            <a:r>
              <a:rPr lang="en-US" altLang="zh-CN" dirty="0" smtClean="0"/>
              <a:t>VNF</a:t>
            </a:r>
            <a:r>
              <a:rPr lang="zh-CN" altLang="en-US" dirty="0" smtClean="0"/>
              <a:t>創新與發展：通過利用獨立特性，新的</a:t>
            </a:r>
            <a:r>
              <a:rPr lang="en-US" altLang="zh-CN" dirty="0" smtClean="0"/>
              <a:t>NFV</a:t>
            </a:r>
            <a:r>
              <a:rPr lang="zh-CN" altLang="en-US" dirty="0" smtClean="0"/>
              <a:t>微服務可以很容易地引入到生產服務中，而不會中斷它們的操作。</a:t>
            </a: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18</a:t>
            </a:fld>
            <a:endParaRPr lang="zh-TW" altLang="en-US"/>
          </a:p>
        </p:txBody>
      </p:sp>
    </p:spTree>
    <p:extLst>
      <p:ext uri="{BB962C8B-B14F-4D97-AF65-F5344CB8AC3E}">
        <p14:creationId xmlns:p14="http://schemas.microsoft.com/office/powerpoint/2010/main" val="1720599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CN" dirty="0" smtClean="0"/>
              <a:t>VNF</a:t>
            </a:r>
            <a:r>
              <a:rPr lang="zh-CN" altLang="en-US" dirty="0" smtClean="0"/>
              <a:t>靈活性和可擴展性：</a:t>
            </a:r>
            <a:r>
              <a:rPr lang="en-US" altLang="zh-CN" dirty="0" smtClean="0"/>
              <a:t>VNF</a:t>
            </a:r>
            <a:r>
              <a:rPr lang="zh-CN" altLang="en-US" dirty="0" smtClean="0"/>
              <a:t>構建</a:t>
            </a:r>
            <a:r>
              <a:rPr lang="en-US" altLang="zh-CN" dirty="0" smtClean="0"/>
              <a:t>block</a:t>
            </a:r>
            <a:r>
              <a:rPr lang="zh-CN" altLang="en-US" dirty="0" smtClean="0"/>
              <a:t>，</a:t>
            </a:r>
            <a:r>
              <a:rPr lang="en-US" altLang="zh-CN" dirty="0" err="1" smtClean="0"/>
              <a:t>vnfc</a:t>
            </a:r>
            <a:r>
              <a:rPr lang="zh-CN" altLang="en-US" dirty="0" smtClean="0"/>
              <a:t>，可以根據業務需求獨立地放大或縮小。</a:t>
            </a:r>
            <a:endParaRPr lang="en-US" altLang="zh-CN" dirty="0" smtClean="0"/>
          </a:p>
          <a:p>
            <a:endParaRPr lang="zh-CN" altLang="en-US" dirty="0" smtClean="0"/>
          </a:p>
          <a:p>
            <a:r>
              <a:rPr lang="en-US" altLang="zh-CN" dirty="0" smtClean="0"/>
              <a:t>VNFC</a:t>
            </a:r>
            <a:r>
              <a:rPr lang="zh-CN" altLang="en-US" dirty="0" smtClean="0"/>
              <a:t>互通性：使用</a:t>
            </a:r>
            <a:r>
              <a:rPr lang="en-US" altLang="zh-CN" dirty="0" err="1" smtClean="0"/>
              <a:t>microservices</a:t>
            </a:r>
            <a:r>
              <a:rPr lang="zh-CN" altLang="en-US" dirty="0" smtClean="0"/>
              <a:t>架構，</a:t>
            </a:r>
            <a:r>
              <a:rPr lang="en-US" altLang="zh-CN" dirty="0" err="1" smtClean="0"/>
              <a:t>vnfs</a:t>
            </a:r>
            <a:r>
              <a:rPr lang="zh-CN" altLang="en-US" dirty="0" smtClean="0"/>
              <a:t>可以以異構</a:t>
            </a:r>
            <a:r>
              <a:rPr lang="en-US" altLang="zh-TW" dirty="0" smtClean="0"/>
              <a:t>(</a:t>
            </a:r>
            <a:r>
              <a:rPr lang="zh-TW" altLang="en-US" dirty="0" smtClean="0"/>
              <a:t>不同</a:t>
            </a:r>
            <a:r>
              <a:rPr lang="en-US" altLang="zh-TW" dirty="0" smtClean="0"/>
              <a:t>)</a:t>
            </a:r>
            <a:r>
              <a:rPr lang="zh-CN" altLang="en-US" dirty="0" smtClean="0"/>
              <a:t>方式部署。不同供應商提供的或使用不同程式設計語言和框架開發的各種</a:t>
            </a:r>
            <a:r>
              <a:rPr lang="en-US" altLang="zh-CN" dirty="0" err="1" smtClean="0"/>
              <a:t>vnfc</a:t>
            </a:r>
            <a:r>
              <a:rPr lang="zh-CN" altLang="en-US" dirty="0" smtClean="0"/>
              <a:t>，只要它們實現了正確的通信介面，它們仍然可以相互連接。</a:t>
            </a: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19</a:t>
            </a:fld>
            <a:endParaRPr lang="zh-TW" altLang="en-US"/>
          </a:p>
        </p:txBody>
      </p:sp>
    </p:spTree>
    <p:extLst>
      <p:ext uri="{BB962C8B-B14F-4D97-AF65-F5344CB8AC3E}">
        <p14:creationId xmlns:p14="http://schemas.microsoft.com/office/powerpoint/2010/main" val="32196587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baseline="0" dirty="0"/>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B0FCA8AA-0525-4FA5-ADE9-0CFAAD5128D6}" type="slidenum">
              <a:rPr kumimoji="1" lang="zh-TW" altLang="en-US" sz="1200" b="0" i="0" u="none" strike="noStrike" kern="1200" cap="none" spc="0" normalizeH="0" baseline="0" noProof="0" smtClean="0">
                <a:ln>
                  <a:noFill/>
                </a:ln>
                <a:solidFill>
                  <a:prstClr val="black"/>
                </a:solidFill>
                <a:effectLst/>
                <a:uLnTx/>
                <a:uFillTx/>
                <a:latin typeface="Arial" charset="0"/>
                <a:ea typeface="新細明體"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1" lang="zh-TW" altLang="en-US" sz="1200" b="0" i="0" u="none" strike="noStrike" kern="1200" cap="none" spc="0" normalizeH="0" baseline="0" noProof="0">
              <a:ln>
                <a:noFill/>
              </a:ln>
              <a:solidFill>
                <a:prstClr val="black"/>
              </a:solidFill>
              <a:effectLst/>
              <a:uLnTx/>
              <a:uFillTx/>
              <a:latin typeface="Arial" charset="0"/>
              <a:ea typeface="新細明體" charset="-120"/>
              <a:cs typeface="+mn-cs"/>
            </a:endParaRPr>
          </a:p>
        </p:txBody>
      </p:sp>
    </p:spTree>
    <p:extLst>
      <p:ext uri="{BB962C8B-B14F-4D97-AF65-F5344CB8AC3E}">
        <p14:creationId xmlns:p14="http://schemas.microsoft.com/office/powerpoint/2010/main" val="37312055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err="1" smtClean="0">
                <a:solidFill>
                  <a:schemeClr val="tx1"/>
                </a:solidFill>
                <a:effectLst/>
                <a:latin typeface="+mn-lt"/>
                <a:ea typeface="+mn-ea"/>
                <a:cs typeface="+mn-cs"/>
              </a:rPr>
              <a:t>設計具有可忽略延遲的高頻寬網路是服務提供者為許多新興應用服務的目的</a:t>
            </a:r>
            <a:r>
              <a:rPr lang="zh-TW" altLang="en-US" sz="1200" kern="1200" dirty="0" smtClean="0">
                <a:solidFill>
                  <a:schemeClr val="tx1"/>
                </a:solidFill>
                <a:effectLst/>
                <a:latin typeface="+mn-lt"/>
                <a:ea typeface="+mn-ea"/>
                <a:cs typeface="+mn-cs"/>
              </a:rPr>
              <a:t>。</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實現這種寬頻移動網路需要有效地利用分配給無線通訊的頻譜和分散式網路基礎設施</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它還需要將託管資料的應用伺服器放置在離最終用戶最近的位置，以實現可忽略的延遲</a:t>
            </a:r>
            <a:r>
              <a:rPr lang="en-US" altLang="zh-TW" sz="1200" kern="1200" dirty="0" smtClean="0">
                <a:solidFill>
                  <a:schemeClr val="tx1"/>
                </a:solidFill>
                <a:effectLst/>
                <a:latin typeface="+mn-lt"/>
                <a:ea typeface="+mn-ea"/>
                <a:cs typeface="+mn-cs"/>
              </a:rPr>
              <a:t>。</a:t>
            </a:r>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20</a:t>
            </a:fld>
            <a:endParaRPr lang="zh-TW" altLang="en-US"/>
          </a:p>
        </p:txBody>
      </p:sp>
    </p:spTree>
    <p:extLst>
      <p:ext uri="{BB962C8B-B14F-4D97-AF65-F5344CB8AC3E}">
        <p14:creationId xmlns:p14="http://schemas.microsoft.com/office/powerpoint/2010/main" val="14055946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err="1" smtClean="0">
                <a:solidFill>
                  <a:schemeClr val="tx1"/>
                </a:solidFill>
                <a:effectLst/>
                <a:latin typeface="+mn-lt"/>
                <a:ea typeface="+mn-ea"/>
                <a:cs typeface="+mn-cs"/>
              </a:rPr>
              <a:t>隨著頻譜資源的稀缺性，移動網路服務提供商傾向於部署異構網路，其中macro、micro</a:t>
            </a:r>
            <a:r>
              <a:rPr lang="en-US" altLang="zh-TW" sz="1200" kern="1200" baseline="0" dirty="0" smtClean="0">
                <a:solidFill>
                  <a:schemeClr val="tx1"/>
                </a:solidFill>
                <a:effectLst/>
                <a:latin typeface="+mn-lt"/>
                <a:ea typeface="+mn-ea"/>
                <a:cs typeface="+mn-cs"/>
              </a:rPr>
              <a:t> base </a:t>
            </a:r>
            <a:r>
              <a:rPr lang="en-US" altLang="zh-TW" sz="1200" kern="1200" baseline="0" dirty="0" err="1" smtClean="0">
                <a:solidFill>
                  <a:schemeClr val="tx1"/>
                </a:solidFill>
                <a:effectLst/>
                <a:latin typeface="+mn-lt"/>
                <a:ea typeface="+mn-ea"/>
                <a:cs typeface="+mn-cs"/>
              </a:rPr>
              <a:t>station</a:t>
            </a:r>
            <a:r>
              <a:rPr lang="en-US" altLang="zh-TW" sz="1200" kern="1200" dirty="0" err="1" smtClean="0">
                <a:solidFill>
                  <a:schemeClr val="tx1"/>
                </a:solidFill>
                <a:effectLst/>
                <a:latin typeface="+mn-lt"/>
                <a:ea typeface="+mn-ea"/>
                <a:cs typeface="+mn-cs"/>
              </a:rPr>
              <a:t>與小型base</a:t>
            </a:r>
            <a:r>
              <a:rPr lang="en-US" altLang="zh-TW" sz="1200" kern="1200" baseline="0" dirty="0" smtClean="0">
                <a:solidFill>
                  <a:schemeClr val="tx1"/>
                </a:solidFill>
                <a:effectLst/>
                <a:latin typeface="+mn-lt"/>
                <a:ea typeface="+mn-ea"/>
                <a:cs typeface="+mn-cs"/>
              </a:rPr>
              <a:t> </a:t>
            </a:r>
            <a:r>
              <a:rPr lang="en-US" altLang="zh-TW" sz="1200" kern="1200" baseline="0" dirty="0" err="1" smtClean="0">
                <a:solidFill>
                  <a:schemeClr val="tx1"/>
                </a:solidFill>
                <a:effectLst/>
                <a:latin typeface="+mn-lt"/>
                <a:ea typeface="+mn-ea"/>
                <a:cs typeface="+mn-cs"/>
              </a:rPr>
              <a:t>station</a:t>
            </a:r>
            <a:r>
              <a:rPr lang="en-US" altLang="zh-TW" sz="1200" kern="1200" dirty="0" err="1" smtClean="0">
                <a:solidFill>
                  <a:schemeClr val="tx1"/>
                </a:solidFill>
                <a:effectLst/>
                <a:latin typeface="+mn-lt"/>
                <a:ea typeface="+mn-ea"/>
                <a:cs typeface="+mn-cs"/>
              </a:rPr>
              <a:t>（pico和femto）共存</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異構網路提高頻譜利用率，為最終使用者（使用者設備）實現更高的資料速率</a:t>
            </a:r>
            <a:r>
              <a:rPr lang="en-US" altLang="zh-TW" sz="1200" kern="1200" dirty="0" smtClean="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21</a:t>
            </a:fld>
            <a:endParaRPr lang="zh-TW" altLang="en-US"/>
          </a:p>
        </p:txBody>
      </p:sp>
    </p:spTree>
    <p:extLst>
      <p:ext uri="{BB962C8B-B14F-4D97-AF65-F5344CB8AC3E}">
        <p14:creationId xmlns:p14="http://schemas.microsoft.com/office/powerpoint/2010/main" val="152125585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err="1" smtClean="0">
                <a:solidFill>
                  <a:schemeClr val="tx1"/>
                </a:solidFill>
                <a:effectLst/>
                <a:latin typeface="+mn-lt"/>
                <a:ea typeface="+mn-ea"/>
                <a:cs typeface="+mn-cs"/>
              </a:rPr>
              <a:t>移動邊緣計算（MEC）是通過託管與終端使用者最接近的應用伺服器（尤其是資料緩存伺服器）來最小化服務資料的延遲</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zh-TW" altLang="zh-TW" dirty="0" smtClean="0"/>
              <a:t>移動邊緣網絡中存在應用程序和數據緩存服務器</a:t>
            </a:r>
            <a:r>
              <a:rPr lang="zh-TW" altLang="en-US" dirty="0" smtClean="0"/>
              <a:t> </a:t>
            </a:r>
            <a:r>
              <a:rPr lang="zh-TW" altLang="zh-TW" dirty="0" smtClean="0"/>
              <a:t>對於從核心網絡上分擔數據流量並最小化網絡延遲，同時為最大數量用戶提供</a:t>
            </a:r>
            <a:r>
              <a:rPr lang="zh-TW" altLang="en-US" dirty="0" smtClean="0"/>
              <a:t>高</a:t>
            </a:r>
            <a:r>
              <a:rPr lang="en-US" altLang="zh-TW" dirty="0" smtClean="0"/>
              <a:t>bit</a:t>
            </a:r>
            <a:r>
              <a:rPr lang="zh-TW" altLang="en-US" dirty="0" smtClean="0"/>
              <a:t> </a:t>
            </a:r>
            <a:r>
              <a:rPr lang="en-US" altLang="zh-TW" dirty="0" smtClean="0"/>
              <a:t>rate</a:t>
            </a:r>
            <a:r>
              <a:rPr lang="zh-TW" altLang="zh-TW" dirty="0" smtClean="0"/>
              <a:t>服務至關重要。</a:t>
            </a:r>
            <a:endParaRPr lang="en-US" altLang="zh-TW" dirty="0" smtClean="0"/>
          </a:p>
          <a:p>
            <a:endParaRPr lang="en-US" altLang="zh-TW" dirty="0" smtClean="0"/>
          </a:p>
          <a:p>
            <a:r>
              <a:rPr lang="en-US" altLang="zh-TW" sz="1200" kern="1200" dirty="0" err="1" smtClean="0">
                <a:solidFill>
                  <a:schemeClr val="tx1"/>
                </a:solidFill>
                <a:effectLst/>
                <a:latin typeface="+mn-lt"/>
                <a:ea typeface="+mn-ea"/>
                <a:cs typeface="+mn-cs"/>
              </a:rPr>
              <a:t>考虑到base</a:t>
            </a:r>
            <a:r>
              <a:rPr lang="en-US" altLang="zh-TW" sz="1200" kern="1200" baseline="0" dirty="0" smtClean="0">
                <a:solidFill>
                  <a:schemeClr val="tx1"/>
                </a:solidFill>
                <a:effectLst/>
                <a:latin typeface="+mn-lt"/>
                <a:ea typeface="+mn-ea"/>
                <a:cs typeface="+mn-cs"/>
              </a:rPr>
              <a:t> station</a:t>
            </a:r>
            <a:r>
              <a:rPr lang="en-US" altLang="zh-TW" sz="1200" kern="1200" dirty="0" smtClean="0">
                <a:solidFill>
                  <a:schemeClr val="tx1"/>
                </a:solidFill>
                <a:effectLst/>
                <a:latin typeface="+mn-lt"/>
                <a:ea typeface="+mn-ea"/>
                <a:cs typeface="+mn-cs"/>
              </a:rPr>
              <a:t>、D2D和存储技术的发展，在macro、mirco、pico和femto基站部署应用服务器和缓存服务器变得可行。</a:t>
            </a:r>
            <a:endParaRPr lang="zh-TW" altLang="en-US" dirty="0" smtClean="0"/>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22</a:t>
            </a:fld>
            <a:endParaRPr lang="zh-TW" altLang="en-US"/>
          </a:p>
        </p:txBody>
      </p:sp>
    </p:spTree>
    <p:extLst>
      <p:ext uri="{BB962C8B-B14F-4D97-AF65-F5344CB8AC3E}">
        <p14:creationId xmlns:p14="http://schemas.microsoft.com/office/powerpoint/2010/main" val="5797130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err="1" smtClean="0">
                <a:solidFill>
                  <a:schemeClr val="tx1"/>
                </a:solidFill>
                <a:effectLst/>
                <a:latin typeface="+mn-lt"/>
                <a:ea typeface="+mn-ea"/>
                <a:cs typeface="+mn-cs"/>
              </a:rPr>
              <a:t>然而，靈活</a:t>
            </a:r>
            <a:r>
              <a:rPr lang="en-US" altLang="zh-TW" sz="1200" kern="1200" dirty="0" smtClean="0">
                <a:solidFill>
                  <a:schemeClr val="tx1"/>
                </a:solidFill>
                <a:effectLst/>
                <a:latin typeface="+mn-lt"/>
                <a:ea typeface="+mn-ea"/>
                <a:cs typeface="+mn-cs"/>
              </a:rPr>
              <a:t>、</a:t>
            </a:r>
            <a:r>
              <a:rPr lang="zh-TW" altLang="en-US" sz="1200" kern="1200" dirty="0" smtClean="0">
                <a:solidFill>
                  <a:schemeClr val="tx1"/>
                </a:solidFill>
                <a:effectLst/>
                <a:latin typeface="+mn-lt"/>
                <a:ea typeface="+mn-ea"/>
                <a:cs typeface="+mn-cs"/>
              </a:rPr>
              <a:t>敏捷</a:t>
            </a:r>
            <a:r>
              <a:rPr lang="en-US" altLang="zh-TW" sz="1200" kern="1200" dirty="0" err="1" smtClean="0">
                <a:solidFill>
                  <a:schemeClr val="tx1"/>
                </a:solidFill>
                <a:effectLst/>
                <a:latin typeface="+mn-lt"/>
                <a:ea typeface="+mn-ea"/>
                <a:cs typeface="+mn-cs"/>
              </a:rPr>
              <a:t>和自動化的網路實體應該與MEC實體並肩存在，以實現上述設計所需的應用程式和資料緩存方案</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zh-TW" altLang="zh-TW" dirty="0" smtClean="0"/>
              <a:t>在網絡邊緣實施NFV和SDN網絡微服務實體可減輕核心網絡的網絡編排流量的負擔，並實現可自我維持的彈性網絡聯盟，同時為最終用戶提供高帶寬連接且延遲可忽略不計。</a:t>
            </a:r>
            <a:endParaRPr lang="en-US" altLang="zh-TW" dirty="0" smtClean="0"/>
          </a:p>
          <a:p>
            <a:endParaRPr lang="en-US" altLang="zh-TW" dirty="0" smtClean="0"/>
          </a:p>
          <a:p>
            <a:r>
              <a:rPr lang="zh-TW" altLang="zh-TW" dirty="0" smtClean="0"/>
              <a:t>然後，集中式核心網絡實體可以同步和協調網絡聯盟之間的</a:t>
            </a:r>
            <a:r>
              <a:rPr lang="zh-TW" altLang="en-US" dirty="0" smtClean="0"/>
              <a:t>內部流量</a:t>
            </a:r>
            <a:r>
              <a:rPr lang="zh-TW" altLang="zh-TW" dirty="0" smtClean="0"/>
              <a:t>。</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23</a:t>
            </a:fld>
            <a:endParaRPr lang="zh-TW" altLang="en-US"/>
          </a:p>
        </p:txBody>
      </p:sp>
    </p:spTree>
    <p:extLst>
      <p:ext uri="{BB962C8B-B14F-4D97-AF65-F5344CB8AC3E}">
        <p14:creationId xmlns:p14="http://schemas.microsoft.com/office/powerpoint/2010/main" val="176620635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err="1" smtClean="0">
                <a:solidFill>
                  <a:schemeClr val="tx1"/>
                </a:solidFill>
                <a:effectLst/>
                <a:latin typeface="+mn-lt"/>
                <a:ea typeface="+mn-ea"/>
                <a:cs typeface="+mn-cs"/>
              </a:rPr>
              <a:t>為確保資訊和通信技術行業更廣泛地採用網路虛擬化，網路虛擬化應克服網路功能和開發架構的軟體化帶來的挑戰</a:t>
            </a:r>
            <a:r>
              <a:rPr lang="en-US" altLang="zh-TW" sz="1200" kern="1200" dirty="0" smtClean="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24</a:t>
            </a:fld>
            <a:endParaRPr lang="zh-TW" altLang="en-US"/>
          </a:p>
        </p:txBody>
      </p:sp>
    </p:spTree>
    <p:extLst>
      <p:ext uri="{BB962C8B-B14F-4D97-AF65-F5344CB8AC3E}">
        <p14:creationId xmlns:p14="http://schemas.microsoft.com/office/powerpoint/2010/main" val="23809692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b="1" kern="1200" dirty="0" err="1" smtClean="0">
                <a:solidFill>
                  <a:schemeClr val="tx1"/>
                </a:solidFill>
                <a:effectLst/>
                <a:latin typeface="+mn-lt"/>
                <a:ea typeface="+mn-ea"/>
                <a:cs typeface="+mn-cs"/>
              </a:rPr>
              <a:t>VNFC網路複雜性</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NFV</a:t>
            </a:r>
            <a:r>
              <a:rPr lang="en-US" altLang="zh-TW" sz="1200" kern="1200" dirty="0" err="1" smtClean="0">
                <a:solidFill>
                  <a:schemeClr val="tx1"/>
                </a:solidFill>
                <a:effectLst/>
                <a:latin typeface="+mn-lt"/>
                <a:ea typeface="+mn-ea"/>
                <a:cs typeface="+mn-cs"/>
              </a:rPr>
              <a:t>微服務體系結構是基於（根據需要</a:t>
            </a:r>
            <a:r>
              <a:rPr lang="en-US" altLang="zh-TW" sz="1200" kern="1200" dirty="0" smtClean="0">
                <a:solidFill>
                  <a:schemeClr val="tx1"/>
                </a:solidFill>
                <a:effectLst/>
                <a:latin typeface="+mn-lt"/>
                <a:ea typeface="+mn-ea"/>
                <a:cs typeface="+mn-cs"/>
              </a:rPr>
              <a:t>）</a:t>
            </a:r>
            <a:r>
              <a:rPr lang="zh-TW" altLang="en-US" sz="1200" kern="1200" dirty="0" smtClean="0">
                <a:solidFill>
                  <a:schemeClr val="tx1"/>
                </a:solidFill>
                <a:effectLst/>
                <a:latin typeface="+mn-lt"/>
                <a:ea typeface="+mn-ea"/>
                <a:cs typeface="+mn-cs"/>
              </a:rPr>
              <a:t>創建</a:t>
            </a:r>
            <a:r>
              <a:rPr lang="en-US" altLang="zh-TW" sz="1200" kern="1200" dirty="0" err="1" smtClean="0">
                <a:solidFill>
                  <a:schemeClr val="tx1"/>
                </a:solidFill>
                <a:effectLst/>
                <a:latin typeface="+mn-lt"/>
                <a:ea typeface="+mn-ea"/>
                <a:cs typeface="+mn-cs"/>
              </a:rPr>
              <a:t>小型獨立vnfs，這些vnfs使用各種基於web的協定連結在一起</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這種方法會導致複雜的網路活動難以管理，並迅速對網路的可管理性產生負面影響</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網路連結的複雜性是NFV</a:t>
            </a:r>
            <a:r>
              <a:rPr lang="en-US" altLang="zh-TW" sz="1200" kern="1200" dirty="0" smtClean="0">
                <a:solidFill>
                  <a:schemeClr val="tx1"/>
                </a:solidFill>
                <a:effectLst/>
                <a:latin typeface="+mn-lt"/>
                <a:ea typeface="+mn-ea"/>
                <a:cs typeface="+mn-cs"/>
              </a:rPr>
              <a:t> </a:t>
            </a:r>
            <a:r>
              <a:rPr lang="en-US" altLang="zh-TW" sz="1200" kern="1200" dirty="0" err="1" smtClean="0">
                <a:solidFill>
                  <a:schemeClr val="tx1"/>
                </a:solidFill>
                <a:effectLst/>
                <a:latin typeface="+mn-lt"/>
                <a:ea typeface="+mn-ea"/>
                <a:cs typeface="+mn-cs"/>
              </a:rPr>
              <a:t>microservices應該通過智慧型網路管理（可能是SDN集成）來克服的挑戰</a:t>
            </a:r>
            <a:r>
              <a:rPr lang="en-US" altLang="zh-TW" sz="1200" kern="1200" dirty="0" smtClean="0">
                <a:solidFill>
                  <a:schemeClr val="tx1"/>
                </a:solidFill>
                <a:effectLst/>
                <a:latin typeface="+mn-lt"/>
                <a:ea typeface="+mn-ea"/>
                <a:cs typeface="+mn-cs"/>
              </a:rPr>
              <a:t>[7]。</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26</a:t>
            </a:fld>
            <a:endParaRPr lang="zh-TW" altLang="en-US"/>
          </a:p>
        </p:txBody>
      </p:sp>
    </p:spTree>
    <p:extLst>
      <p:ext uri="{BB962C8B-B14F-4D97-AF65-F5344CB8AC3E}">
        <p14:creationId xmlns:p14="http://schemas.microsoft.com/office/powerpoint/2010/main" val="31996375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b="1" kern="1200" dirty="0" err="1" smtClean="0">
                <a:solidFill>
                  <a:schemeClr val="tx1"/>
                </a:solidFill>
                <a:effectLst/>
                <a:latin typeface="+mn-lt"/>
                <a:ea typeface="+mn-ea"/>
                <a:cs typeface="+mn-cs"/>
              </a:rPr>
              <a:t>VNFC服務發現</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儘管微服務體系結構為</a:t>
            </a:r>
            <a:r>
              <a:rPr lang="en-US" altLang="zh-TW" sz="1200" kern="1200" dirty="0" err="1" smtClean="0">
                <a:solidFill>
                  <a:schemeClr val="tx1"/>
                </a:solidFill>
                <a:effectLst/>
                <a:latin typeface="+mn-lt"/>
                <a:ea typeface="+mn-ea"/>
                <a:cs typeface="+mn-cs"/>
              </a:rPr>
              <a:t>NFV帶來了好處，但VNFC的管理和開發仍然是一個複雜的挑戰</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vnfc的服務發現是阻礙NFV應用程式和平臺可伸縮性的一個主要障礙</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隨著VNFs在雲環境中按需</a:t>
            </a:r>
            <a:r>
              <a:rPr lang="zh-TW" altLang="en-US" sz="1200" kern="1200" dirty="0" smtClean="0">
                <a:solidFill>
                  <a:schemeClr val="tx1"/>
                </a:solidFill>
                <a:effectLst/>
                <a:latin typeface="+mn-lt"/>
                <a:ea typeface="+mn-ea"/>
                <a:cs typeface="+mn-cs"/>
              </a:rPr>
              <a:t>要</a:t>
            </a:r>
            <a:r>
              <a:rPr lang="en-US" altLang="zh-TW" sz="1200" kern="1200" dirty="0" err="1" smtClean="0">
                <a:solidFill>
                  <a:schemeClr val="tx1"/>
                </a:solidFill>
                <a:effectLst/>
                <a:latin typeface="+mn-lt"/>
                <a:ea typeface="+mn-ea"/>
                <a:cs typeface="+mn-cs"/>
              </a:rPr>
              <a:t>擴展，需要開發一種即時自動服務發現機制來創建動態服務鏈，以允許VNFs的動態擴展</a:t>
            </a:r>
            <a:r>
              <a:rPr lang="en-US" altLang="zh-TW" sz="1200" kern="1200" dirty="0" smtClean="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27</a:t>
            </a:fld>
            <a:endParaRPr lang="zh-TW" altLang="en-US"/>
          </a:p>
        </p:txBody>
      </p:sp>
    </p:spTree>
    <p:extLst>
      <p:ext uri="{BB962C8B-B14F-4D97-AF65-F5344CB8AC3E}">
        <p14:creationId xmlns:p14="http://schemas.microsoft.com/office/powerpoint/2010/main" val="329788194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b="1" kern="1200" dirty="0" err="1" smtClean="0">
                <a:solidFill>
                  <a:schemeClr val="tx1"/>
                </a:solidFill>
                <a:effectLst/>
                <a:latin typeface="+mn-lt"/>
                <a:ea typeface="+mn-ea"/>
                <a:cs typeface="+mn-cs"/>
              </a:rPr>
              <a:t>VNFC服務監視、日誌記錄和中繼資料收集</a:t>
            </a:r>
            <a:endParaRPr lang="en-US" altLang="zh-TW" dirty="0" smtClean="0"/>
          </a:p>
          <a:p>
            <a:endParaRPr lang="en-US" altLang="zh-TW" dirty="0" smtClean="0"/>
          </a:p>
          <a:p>
            <a:r>
              <a:rPr lang="zh-TW" altLang="zh-TW" dirty="0" smtClean="0"/>
              <a:t>典型</a:t>
            </a:r>
            <a:r>
              <a:rPr lang="zh-TW" altLang="zh-TW" dirty="0" smtClean="0"/>
              <a:t>的NFV應用本質上是電信級的，它們依靠高QoS發展。</a:t>
            </a:r>
            <a:endParaRPr lang="en-US" altLang="zh-TW" dirty="0" smtClean="0"/>
          </a:p>
          <a:p>
            <a:endParaRPr lang="en-US" altLang="zh-TW" dirty="0" smtClean="0"/>
          </a:p>
          <a:p>
            <a:r>
              <a:rPr lang="en-US" altLang="zh-TW" dirty="0" smtClean="0"/>
              <a:t>Real-time</a:t>
            </a:r>
            <a:r>
              <a:rPr lang="zh-TW" altLang="zh-TW" dirty="0" smtClean="0"/>
              <a:t>指標和</a:t>
            </a:r>
            <a:r>
              <a:rPr lang="en-US" altLang="zh-TW" dirty="0" smtClean="0"/>
              <a:t>meta-data</a:t>
            </a:r>
            <a:r>
              <a:rPr lang="zh-TW" altLang="zh-TW" dirty="0" smtClean="0"/>
              <a:t>應實時收集和處理，以促進實現所需QoS的NFV服務實體（VNF和VNFC）編排。</a:t>
            </a:r>
            <a:endParaRPr lang="en-US" altLang="zh-TW" dirty="0" smtClean="0"/>
          </a:p>
          <a:p>
            <a:endParaRPr lang="en-US" altLang="zh-TW" dirty="0" smtClean="0"/>
          </a:p>
          <a:p>
            <a:r>
              <a:rPr lang="zh-TW" altLang="zh-TW" dirty="0" smtClean="0"/>
              <a:t>NFV平台中的</a:t>
            </a:r>
            <a:r>
              <a:rPr lang="zh-TW" altLang="en-US" dirty="0" smtClean="0"/>
              <a:t>編排</a:t>
            </a:r>
            <a:r>
              <a:rPr lang="zh-TW" altLang="zh-TW" dirty="0" smtClean="0"/>
              <a:t>和管理實體需要清楚地了解所收集的系統指標數據，以執行VNFC健康檢查。 </a:t>
            </a:r>
            <a:endParaRPr lang="en-US" altLang="zh-TW" dirty="0" smtClean="0"/>
          </a:p>
          <a:p>
            <a:endParaRPr lang="en-US" altLang="zh-TW" dirty="0" smtClean="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28</a:t>
            </a:fld>
            <a:endParaRPr lang="zh-TW" altLang="en-US"/>
          </a:p>
        </p:txBody>
      </p:sp>
    </p:spTree>
    <p:extLst>
      <p:ext uri="{BB962C8B-B14F-4D97-AF65-F5344CB8AC3E}">
        <p14:creationId xmlns:p14="http://schemas.microsoft.com/office/powerpoint/2010/main" val="187704414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對</a:t>
            </a:r>
            <a:r>
              <a:rPr lang="en-US" altLang="zh-TW" dirty="0" smtClean="0"/>
              <a:t>VNFC</a:t>
            </a:r>
            <a:r>
              <a:rPr lang="zh-TW" altLang="en-US" dirty="0" smtClean="0"/>
              <a:t>運行狀況檢查的進一步分析可以構建</a:t>
            </a:r>
            <a:r>
              <a:rPr lang="en-US" altLang="zh-TW" dirty="0" smtClean="0"/>
              <a:t>NFV</a:t>
            </a:r>
            <a:r>
              <a:rPr lang="zh-TW" altLang="en-US" dirty="0" smtClean="0"/>
              <a:t>提供的服務拓撲，但是跨各種</a:t>
            </a:r>
            <a:r>
              <a:rPr lang="en-US" altLang="zh-TW" dirty="0" smtClean="0"/>
              <a:t>VNFC</a:t>
            </a:r>
            <a:r>
              <a:rPr lang="zh-TW" altLang="en-US" dirty="0" smtClean="0"/>
              <a:t>或</a:t>
            </a:r>
            <a:r>
              <a:rPr lang="en-US" altLang="zh-TW" dirty="0" smtClean="0"/>
              <a:t>NFV</a:t>
            </a:r>
            <a:r>
              <a:rPr lang="zh-TW" altLang="en-US" dirty="0" smtClean="0"/>
              <a:t>基礎結構（</a:t>
            </a:r>
            <a:r>
              <a:rPr lang="en-US" altLang="zh-TW" dirty="0" smtClean="0"/>
              <a:t>NFVI</a:t>
            </a:r>
            <a:r>
              <a:rPr lang="zh-TW" altLang="en-US" dirty="0" smtClean="0"/>
              <a:t>）資源的性能指標的任何變化都會阻礙此功能。</a:t>
            </a: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29</a:t>
            </a:fld>
            <a:endParaRPr lang="zh-TW" altLang="en-US"/>
          </a:p>
        </p:txBody>
      </p:sp>
    </p:spTree>
    <p:extLst>
      <p:ext uri="{BB962C8B-B14F-4D97-AF65-F5344CB8AC3E}">
        <p14:creationId xmlns:p14="http://schemas.microsoft.com/office/powerpoint/2010/main" val="12681454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b="1" kern="1200" dirty="0" err="1" smtClean="0">
                <a:solidFill>
                  <a:schemeClr val="tx1"/>
                </a:solidFill>
                <a:effectLst/>
                <a:latin typeface="+mn-lt"/>
                <a:ea typeface="+mn-ea"/>
                <a:cs typeface="+mn-cs"/>
              </a:rPr>
              <a:t>VNFC安全</a:t>
            </a:r>
            <a:endParaRPr lang="en-US" altLang="zh-TW" dirty="0" smtClean="0"/>
          </a:p>
          <a:p>
            <a:endParaRPr lang="en-US" altLang="zh-TW" dirty="0" smtClean="0"/>
          </a:p>
          <a:p>
            <a:r>
              <a:rPr lang="zh-TW" altLang="zh-TW" dirty="0" smtClean="0"/>
              <a:t>由於</a:t>
            </a:r>
            <a:r>
              <a:rPr lang="zh-TW" altLang="zh-TW" dirty="0" smtClean="0"/>
              <a:t>所有VNFC之間廣泛使用各種通信通道，從而在傳輸過程中為數據劫持和攔截創造了更多的道路，因此這些安全挑戰更加嚴重。</a:t>
            </a:r>
            <a:endParaRPr lang="en-US" altLang="zh-TW" dirty="0" smtClean="0"/>
          </a:p>
          <a:p>
            <a:endParaRPr lang="en-US" altLang="zh-TW" dirty="0" smtClean="0"/>
          </a:p>
          <a:p>
            <a:r>
              <a:rPr lang="en-US" altLang="zh-TW" sz="1200" kern="1200" dirty="0" err="1" smtClean="0">
                <a:solidFill>
                  <a:schemeClr val="tx1"/>
                </a:solidFill>
                <a:effectLst/>
                <a:latin typeface="+mn-lt"/>
                <a:ea typeface="+mn-ea"/>
                <a:cs typeface="+mn-cs"/>
              </a:rPr>
              <a:t>在超大規模微服務上實施各種安全措施，加劇了安全挑戰</a:t>
            </a:r>
            <a:r>
              <a:rPr lang="en-US" altLang="zh-TW" sz="1200" kern="1200" dirty="0" smtClean="0">
                <a:solidFill>
                  <a:schemeClr val="tx1"/>
                </a:solidFill>
                <a:effectLst/>
                <a:latin typeface="+mn-lt"/>
                <a:ea typeface="+mn-ea"/>
                <a:cs typeface="+mn-cs"/>
              </a:rPr>
              <a:t>。</a:t>
            </a:r>
            <a:endParaRPr lang="en-US" altLang="zh-TW" dirty="0" smtClean="0"/>
          </a:p>
          <a:p>
            <a:endParaRPr lang="en-US" altLang="zh-TW" dirty="0" smtClean="0"/>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30</a:t>
            </a:fld>
            <a:endParaRPr lang="zh-TW" altLang="en-US"/>
          </a:p>
        </p:txBody>
      </p:sp>
    </p:spTree>
    <p:extLst>
      <p:ext uri="{BB962C8B-B14F-4D97-AF65-F5344CB8AC3E}">
        <p14:creationId xmlns:p14="http://schemas.microsoft.com/office/powerpoint/2010/main" val="10137402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rtl="0"/>
            <a:r>
              <a:rPr lang="en-US" altLang="zh-CN" dirty="0" smtClean="0">
                <a:effectLst/>
              </a:rPr>
              <a:t>NFV</a:t>
            </a:r>
            <a:r>
              <a:rPr lang="zh-CN" altLang="en-US" dirty="0" smtClean="0">
                <a:effectLst/>
              </a:rPr>
              <a:t>是一種新興的關鍵技術，它克服了網路服務提供商面臨的許多挑戰</a:t>
            </a:r>
            <a:endParaRPr lang="en-US" altLang="zh-CN" dirty="0" smtClean="0">
              <a:effectLst/>
            </a:endParaRPr>
          </a:p>
          <a:p>
            <a:pPr rtl="0"/>
            <a:endParaRPr lang="en-US" altLang="zh-CN" dirty="0" smtClean="0">
              <a:effectLst/>
            </a:endParaRPr>
          </a:p>
          <a:p>
            <a:pPr rtl="0"/>
            <a:r>
              <a:rPr lang="zh-CN" altLang="en-US" dirty="0" smtClean="0">
                <a:effectLst/>
              </a:rPr>
              <a:t>將</a:t>
            </a:r>
            <a:r>
              <a:rPr lang="en-US" altLang="zh-CN" dirty="0" smtClean="0">
                <a:effectLst/>
              </a:rPr>
              <a:t>NFV</a:t>
            </a:r>
            <a:r>
              <a:rPr lang="zh-CN" altLang="en-US" dirty="0" smtClean="0">
                <a:effectLst/>
              </a:rPr>
              <a:t>與</a:t>
            </a:r>
            <a:r>
              <a:rPr lang="en-US" altLang="zh-CN" dirty="0" smtClean="0">
                <a:effectLst/>
              </a:rPr>
              <a:t>MEC</a:t>
            </a:r>
            <a:r>
              <a:rPr lang="zh-CN" altLang="en-US" dirty="0" smtClean="0">
                <a:effectLst/>
              </a:rPr>
              <a:t>和雲環境</a:t>
            </a:r>
            <a:r>
              <a:rPr lang="zh-TW" altLang="en-US" dirty="0" smtClean="0">
                <a:effectLst/>
              </a:rPr>
              <a:t>整合在一起，</a:t>
            </a:r>
            <a:r>
              <a:rPr lang="zh-CN" altLang="en-US" dirty="0" smtClean="0">
                <a:effectLst/>
              </a:rPr>
              <a:t>需要一個能夠有效實現和部署</a:t>
            </a:r>
            <a:r>
              <a:rPr lang="en-US" altLang="zh-CN" dirty="0" smtClean="0">
                <a:effectLst/>
              </a:rPr>
              <a:t>NFV</a:t>
            </a:r>
            <a:r>
              <a:rPr lang="zh-CN" altLang="en-US" dirty="0" smtClean="0">
                <a:effectLst/>
              </a:rPr>
              <a:t>實體的架構。</a:t>
            </a:r>
            <a:endParaRPr lang="en-US" altLang="zh-CN" dirty="0" smtClean="0">
              <a:effectLst/>
            </a:endParaRPr>
          </a:p>
          <a:p>
            <a:pPr rtl="0"/>
            <a:endParaRPr lang="en-US" altLang="zh-CN" dirty="0" smtClean="0">
              <a:effectLst/>
            </a:endParaRPr>
          </a:p>
          <a:p>
            <a:pPr rtl="0"/>
            <a:r>
              <a:rPr lang="zh-CN" altLang="en-US" dirty="0" smtClean="0">
                <a:effectLst/>
              </a:rPr>
              <a:t>本文將</a:t>
            </a:r>
            <a:r>
              <a:rPr lang="en-US" altLang="zh-CN" dirty="0" err="1" smtClean="0">
                <a:effectLst/>
              </a:rPr>
              <a:t>microservices</a:t>
            </a:r>
            <a:r>
              <a:rPr lang="zh-CN" altLang="en-US" dirty="0" smtClean="0">
                <a:effectLst/>
              </a:rPr>
              <a:t>架構設想為構建</a:t>
            </a:r>
            <a:r>
              <a:rPr lang="en-US" altLang="zh-CN" dirty="0" smtClean="0">
                <a:effectLst/>
              </a:rPr>
              <a:t>NFV</a:t>
            </a:r>
            <a:r>
              <a:rPr lang="zh-CN" altLang="en-US" dirty="0" smtClean="0">
                <a:effectLst/>
              </a:rPr>
              <a:t>平臺的首選解決方案，這些平臺託管</a:t>
            </a:r>
            <a:r>
              <a:rPr lang="en-US" altLang="zh-TW" dirty="0" smtClean="0">
                <a:effectLst/>
              </a:rPr>
              <a:t>(host in)</a:t>
            </a:r>
            <a:r>
              <a:rPr lang="zh-CN" altLang="en-US" dirty="0" smtClean="0">
                <a:effectLst/>
              </a:rPr>
              <a:t>在從</a:t>
            </a:r>
            <a:r>
              <a:rPr lang="en-US" altLang="zh-CN" dirty="0" smtClean="0">
                <a:effectLst/>
              </a:rPr>
              <a:t>MEC</a:t>
            </a:r>
            <a:r>
              <a:rPr lang="zh-CN" altLang="en-US" dirty="0" smtClean="0">
                <a:effectLst/>
              </a:rPr>
              <a:t>到雲環境的動態環境中。</a:t>
            </a:r>
          </a:p>
          <a:p>
            <a:endParaRPr lang="en-US" dirty="0"/>
          </a:p>
        </p:txBody>
      </p:sp>
      <p:sp>
        <p:nvSpPr>
          <p:cNvPr id="4" name="投影片編號版面配置區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B0FCA8AA-0525-4FA5-ADE9-0CFAAD5128D6}" type="slidenum">
              <a:rPr kumimoji="1" lang="zh-TW" altLang="en-US" sz="1200" b="0" i="0" u="none" strike="noStrike" kern="1200" cap="none" spc="0" normalizeH="0" baseline="0" noProof="0" smtClean="0">
                <a:ln>
                  <a:noFill/>
                </a:ln>
                <a:solidFill>
                  <a:prstClr val="black"/>
                </a:solidFill>
                <a:effectLst/>
                <a:uLnTx/>
                <a:uFillTx/>
                <a:latin typeface="Arial" charset="0"/>
                <a:ea typeface="新細明體" charset="-120"/>
                <a:cs typeface="+mn-cs"/>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1" lang="zh-TW" altLang="en-US" sz="1200" b="0" i="0" u="none" strike="noStrike" kern="1200" cap="none" spc="0" normalizeH="0" baseline="0" noProof="0">
              <a:ln>
                <a:noFill/>
              </a:ln>
              <a:solidFill>
                <a:prstClr val="black"/>
              </a:solidFill>
              <a:effectLst/>
              <a:uLnTx/>
              <a:uFillTx/>
              <a:latin typeface="Arial" charset="0"/>
              <a:ea typeface="新細明體" charset="-120"/>
              <a:cs typeface="+mn-cs"/>
            </a:endParaRPr>
          </a:p>
        </p:txBody>
      </p:sp>
    </p:spTree>
    <p:extLst>
      <p:ext uri="{BB962C8B-B14F-4D97-AF65-F5344CB8AC3E}">
        <p14:creationId xmlns:p14="http://schemas.microsoft.com/office/powerpoint/2010/main" val="327941793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b="1" kern="1200" dirty="0" err="1" smtClean="0">
                <a:solidFill>
                  <a:schemeClr val="tx1"/>
                </a:solidFill>
                <a:effectLst/>
                <a:latin typeface="+mn-lt"/>
                <a:ea typeface="+mn-ea"/>
                <a:cs typeface="+mn-cs"/>
              </a:rPr>
              <a:t>基础设施融合</a:t>
            </a:r>
            <a:endParaRPr lang="en-US" altLang="zh-TW" dirty="0" smtClean="0"/>
          </a:p>
          <a:p>
            <a:endParaRPr lang="en-US" altLang="zh-TW" dirty="0" smtClean="0"/>
          </a:p>
          <a:p>
            <a:r>
              <a:rPr lang="zh-TW" altLang="zh-TW" dirty="0" smtClean="0"/>
              <a:t>基礎</a:t>
            </a:r>
            <a:r>
              <a:rPr lang="zh-TW" altLang="zh-TW" dirty="0" smtClean="0"/>
              <a:t>設施的融合是當前在現代DC中正在使用的一種有前途的方法，以允許ICT</a:t>
            </a:r>
            <a:r>
              <a:rPr lang="en-US" altLang="zh-TW" dirty="0" smtClean="0"/>
              <a:t>(</a:t>
            </a:r>
            <a:r>
              <a:rPr lang="en-US" altLang="zh-TW" sz="1200" kern="1200" dirty="0" err="1" smtClean="0">
                <a:solidFill>
                  <a:schemeClr val="tx1"/>
                </a:solidFill>
                <a:effectLst/>
                <a:latin typeface="+mn-lt"/>
                <a:ea typeface="+mn-ea"/>
                <a:cs typeface="+mn-cs"/>
              </a:rPr>
              <a:t>資訊和通信技術</a:t>
            </a:r>
            <a:r>
              <a:rPr lang="en-US" altLang="zh-TW" dirty="0" smtClean="0"/>
              <a:t>)</a:t>
            </a:r>
            <a:r>
              <a:rPr lang="zh-TW" altLang="zh-TW" dirty="0" smtClean="0"/>
              <a:t>服務提供商以有效的資源利用來擴展其基礎設施[10]。</a:t>
            </a:r>
            <a:endParaRPr lang="en-US" altLang="zh-TW" dirty="0" smtClean="0"/>
          </a:p>
          <a:p>
            <a:endParaRPr lang="en-US" altLang="zh-TW" dirty="0" smtClean="0"/>
          </a:p>
          <a:p>
            <a:r>
              <a:rPr lang="en-US" altLang="zh-TW" sz="1200" kern="1200" dirty="0" err="1" smtClean="0">
                <a:solidFill>
                  <a:schemeClr val="tx1"/>
                </a:solidFill>
                <a:effectLst/>
                <a:latin typeface="+mn-lt"/>
                <a:ea typeface="+mn-ea"/>
                <a:cs typeface="+mn-cs"/>
              </a:rPr>
              <a:t>然而，這種計算基礎設施並不是完美無缺的。在支援NFV微服務架構的軟體定義基礎架構中，應該解決的一些挑戰如下</a:t>
            </a:r>
            <a:r>
              <a:rPr lang="en-US" altLang="zh-TW" sz="1200" kern="1200" dirty="0" smtClean="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31</a:t>
            </a:fld>
            <a:endParaRPr lang="zh-TW" altLang="en-US"/>
          </a:p>
        </p:txBody>
      </p:sp>
    </p:spTree>
    <p:extLst>
      <p:ext uri="{BB962C8B-B14F-4D97-AF65-F5344CB8AC3E}">
        <p14:creationId xmlns:p14="http://schemas.microsoft.com/office/powerpoint/2010/main" val="178943886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dirty="0" smtClean="0"/>
              <a:t>各種標準，通信類型，文件系統協議和接口總線用於通過COTS</a:t>
            </a:r>
            <a:r>
              <a:rPr lang="en-US" altLang="zh-TW" dirty="0" smtClean="0"/>
              <a:t>(</a:t>
            </a:r>
            <a:r>
              <a:rPr lang="zh-TW" altLang="en-US" sz="1200" kern="1200" dirty="0" smtClean="0">
                <a:solidFill>
                  <a:schemeClr val="tx1"/>
                </a:solidFill>
                <a:latin typeface="+mn-lt"/>
                <a:ea typeface="+mn-ea"/>
                <a:cs typeface="+mn-cs"/>
              </a:rPr>
              <a:t>商用現貨軟體</a:t>
            </a:r>
            <a:r>
              <a:rPr lang="en-US" altLang="zh-TW" dirty="0" smtClean="0"/>
              <a:t>)</a:t>
            </a:r>
            <a:r>
              <a:rPr lang="zh-TW" altLang="zh-TW" dirty="0" smtClean="0"/>
              <a:t>網絡設備連接主機。</a:t>
            </a:r>
            <a:endParaRPr lang="en-US" altLang="zh-TW" dirty="0" smtClean="0"/>
          </a:p>
          <a:p>
            <a:endParaRPr lang="en-US" altLang="zh-TW" dirty="0" smtClean="0"/>
          </a:p>
          <a:p>
            <a:r>
              <a:rPr lang="zh-TW" altLang="zh-TW" dirty="0" smtClean="0"/>
              <a:t>由於受到網絡控制風險的限制，用戶無法優化VNFC以獲得最佳性能。</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32</a:t>
            </a:fld>
            <a:endParaRPr lang="zh-TW" altLang="en-US"/>
          </a:p>
        </p:txBody>
      </p:sp>
    </p:spTree>
    <p:extLst>
      <p:ext uri="{BB962C8B-B14F-4D97-AF65-F5344CB8AC3E}">
        <p14:creationId xmlns:p14="http://schemas.microsoft.com/office/powerpoint/2010/main" val="344979961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dirty="0" smtClean="0"/>
              <a:t>融合的基礎架構將各種流量組合到一個統一的基礎架構中，而無需任何隔離的網絡。</a:t>
            </a:r>
            <a:r>
              <a:rPr lang="en-US" altLang="zh-TW" sz="1200" kern="1200" dirty="0" err="1" smtClean="0">
                <a:solidFill>
                  <a:schemeClr val="tx1"/>
                </a:solidFill>
                <a:effectLst/>
                <a:latin typeface="+mn-lt"/>
                <a:ea typeface="+mn-ea"/>
                <a:cs typeface="+mn-cs"/>
              </a:rPr>
              <a:t>這種統一網路基礎設施的方法給高優先順序業務帶來了風險</a:t>
            </a:r>
            <a:r>
              <a:rPr lang="en-US" altLang="zh-TW" sz="1200" kern="1200" dirty="0" smtClean="0">
                <a:solidFill>
                  <a:schemeClr val="tx1"/>
                </a:solidFill>
                <a:effectLst/>
                <a:latin typeface="+mn-lt"/>
                <a:ea typeface="+mn-ea"/>
                <a:cs typeface="+mn-cs"/>
              </a:rPr>
              <a:t>。</a:t>
            </a:r>
            <a:endParaRPr lang="en-US" altLang="zh-TW" dirty="0" smtClean="0"/>
          </a:p>
          <a:p>
            <a:endParaRPr lang="en-US" altLang="zh-TW" dirty="0" smtClean="0"/>
          </a:p>
          <a:p>
            <a:r>
              <a:rPr lang="zh-TW" altLang="en-US" dirty="0" smtClean="0"/>
              <a:t>各種網路載體發生的</a:t>
            </a:r>
            <a:r>
              <a:rPr lang="en-US" altLang="zh-TW" dirty="0" err="1" smtClean="0"/>
              <a:t>QoS</a:t>
            </a:r>
            <a:r>
              <a:rPr lang="zh-TW" altLang="en-US" dirty="0" smtClean="0"/>
              <a:t>和流量分離是透過</a:t>
            </a:r>
            <a:r>
              <a:rPr lang="zh-CN" altLang="en-US" dirty="0" smtClean="0"/>
              <a:t>網路介面卡和交換機</a:t>
            </a:r>
            <a:r>
              <a:rPr lang="zh-TW" altLang="en-US" dirty="0" smtClean="0"/>
              <a:t>區分</a:t>
            </a:r>
            <a:endParaRPr lang="en-US" altLang="zh-TW" dirty="0" smtClean="0"/>
          </a:p>
          <a:p>
            <a:endParaRPr lang="en-US" altLang="zh-TW" dirty="0" smtClean="0"/>
          </a:p>
          <a:p>
            <a:r>
              <a:rPr lang="en-US" altLang="zh-TW" sz="1200" kern="1200" dirty="0" err="1" smtClean="0">
                <a:solidFill>
                  <a:schemeClr val="tx1"/>
                </a:solidFill>
                <a:effectLst/>
                <a:latin typeface="+mn-lt"/>
                <a:ea typeface="+mn-ea"/>
                <a:cs typeface="+mn-cs"/>
              </a:rPr>
              <a:t>儘管這種方法是一種解決方案，但它會帶來各種可管理性和流量處理挑戰，特別是在虛擬化環境中</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zh-TW" altLang="zh-TW" dirty="0" smtClean="0"/>
              <a:t>DC基礎結構協調者應</a:t>
            </a:r>
            <a:r>
              <a:rPr lang="zh-TW" altLang="en-US" dirty="0" smtClean="0"/>
              <a:t>整合</a:t>
            </a:r>
            <a:r>
              <a:rPr lang="zh-TW" altLang="zh-TW" dirty="0" smtClean="0"/>
              <a:t>並公開各種網絡控制功能，以維持所需的QoS並確保VNFC的互操作性。</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33</a:t>
            </a:fld>
            <a:endParaRPr lang="zh-TW" altLang="en-US"/>
          </a:p>
        </p:txBody>
      </p:sp>
    </p:spTree>
    <p:extLst>
      <p:ext uri="{BB962C8B-B14F-4D97-AF65-F5344CB8AC3E}">
        <p14:creationId xmlns:p14="http://schemas.microsoft.com/office/powerpoint/2010/main" val="45380458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err="1" smtClean="0">
                <a:solidFill>
                  <a:schemeClr val="tx1"/>
                </a:solidFill>
                <a:effectLst/>
                <a:latin typeface="+mn-lt"/>
                <a:ea typeface="+mn-ea"/>
                <a:cs typeface="+mn-cs"/>
              </a:rPr>
              <a:t>在設計資料中心時，可以使用多種不同的體系結構選擇。每種方法都旨在最小化所需資源，以滿足雲服務提供者的需求</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對所有雲服務提供者來說，支援NFV應用程式以及當前的雲應用程式負載都是一個挑戰。他們應該退後一步，決定採用何種衝突解決技術</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此外，在NFV應用中採用微服務體系結構需要在網路硬體和軟體基礎設施規範級別上採用新的方法</a:t>
            </a:r>
            <a:r>
              <a:rPr lang="en-US" altLang="zh-TW" sz="1200" kern="1200" dirty="0" smtClean="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34</a:t>
            </a:fld>
            <a:endParaRPr lang="zh-TW" altLang="en-US"/>
          </a:p>
        </p:txBody>
      </p:sp>
    </p:spTree>
    <p:extLst>
      <p:ext uri="{BB962C8B-B14F-4D97-AF65-F5344CB8AC3E}">
        <p14:creationId xmlns:p14="http://schemas.microsoft.com/office/powerpoint/2010/main" val="371465281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kern="1200" dirty="0" err="1" smtClean="0">
                <a:solidFill>
                  <a:schemeClr val="tx1"/>
                </a:solidFill>
                <a:effectLst/>
                <a:latin typeface="+mn-lt"/>
                <a:ea typeface="+mn-ea"/>
                <a:cs typeface="+mn-cs"/>
              </a:rPr>
              <a:t>使用vm和container的虛擬化</a:t>
            </a:r>
            <a:r>
              <a:rPr lang="en-US" altLang="zh-TW" sz="1200" kern="1200" dirty="0" smtClean="0">
                <a:solidFill>
                  <a:schemeClr val="tx1"/>
                </a:solidFill>
                <a:effectLst/>
                <a:latin typeface="+mn-lt"/>
                <a:ea typeface="+mn-ea"/>
                <a:cs typeface="+mn-cs"/>
              </a:rPr>
              <a:t> </a:t>
            </a:r>
            <a:r>
              <a:rPr lang="en-US" altLang="zh-TW" sz="1200" kern="1200" dirty="0" err="1" smtClean="0">
                <a:solidFill>
                  <a:schemeClr val="tx1"/>
                </a:solidFill>
                <a:effectLst/>
                <a:latin typeface="+mn-lt"/>
                <a:ea typeface="+mn-ea"/>
                <a:cs typeface="+mn-cs"/>
              </a:rPr>
              <a:t>應用程式數量的增加</a:t>
            </a:r>
            <a:r>
              <a:rPr lang="en-US" altLang="zh-TW" sz="1200" kern="1200" dirty="0" smtClean="0">
                <a:solidFill>
                  <a:schemeClr val="tx1"/>
                </a:solidFill>
                <a:effectLst/>
                <a:latin typeface="+mn-lt"/>
                <a:ea typeface="+mn-ea"/>
                <a:cs typeface="+mn-cs"/>
              </a:rPr>
              <a:t> </a:t>
            </a:r>
            <a:r>
              <a:rPr lang="en-US" altLang="zh-TW" sz="1200" kern="1200" dirty="0" err="1" smtClean="0">
                <a:solidFill>
                  <a:schemeClr val="tx1"/>
                </a:solidFill>
                <a:effectLst/>
                <a:latin typeface="+mn-lt"/>
                <a:ea typeface="+mn-ea"/>
                <a:cs typeface="+mn-cs"/>
              </a:rPr>
              <a:t>給當前的路由式通訊協定帶來了挑戰</a:t>
            </a:r>
            <a:r>
              <a:rPr lang="en-US" altLang="zh-TW" sz="1200" kern="1200" dirty="0" smtClean="0">
                <a:solidFill>
                  <a:schemeClr val="tx1"/>
                </a:solidFill>
                <a:effectLst/>
                <a:latin typeface="+mn-lt"/>
                <a:ea typeface="+mn-ea"/>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kern="1200" dirty="0" smtClean="0">
                <a:solidFill>
                  <a:schemeClr val="tx1"/>
                </a:solidFill>
                <a:effectLst/>
                <a:latin typeface="+mn-lt"/>
                <a:ea typeface="+mn-ea"/>
                <a:cs typeface="+mn-cs"/>
              </a:rPr>
              <a:t>vm和容器是動態添加和刪除的實體，以滿足雲應用程式的動態工作負載。這些vm和容器是可移動的；它們可以即時地從一個服務節點遷移到另一個服務節點[12]。</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kern="1200" dirty="0" err="1" smtClean="0">
                <a:solidFill>
                  <a:schemeClr val="tx1"/>
                </a:solidFill>
                <a:effectLst/>
                <a:latin typeface="+mn-lt"/>
                <a:ea typeface="+mn-ea"/>
                <a:cs typeface="+mn-cs"/>
              </a:rPr>
              <a:t>有了這些特性，vm和容器高度依賴於網路流量的移動性和低脆弱性</a:t>
            </a:r>
            <a:r>
              <a:rPr lang="en-US" altLang="zh-TW" sz="1200" kern="1200" dirty="0" smtClean="0">
                <a:solidFill>
                  <a:schemeClr val="tx1"/>
                </a:solidFill>
                <a:effectLst/>
                <a:latin typeface="+mn-lt"/>
                <a:ea typeface="+mn-ea"/>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kern="1200" dirty="0" err="1" smtClean="0">
                <a:solidFill>
                  <a:schemeClr val="tx1"/>
                </a:solidFill>
                <a:effectLst/>
                <a:latin typeface="+mn-lt"/>
                <a:ea typeface="+mn-ea"/>
                <a:cs typeface="+mn-cs"/>
              </a:rPr>
              <a:t>常用的路由式通訊協定還沒有被證明能有效地服務於這種工作負載</a:t>
            </a:r>
            <a:r>
              <a:rPr lang="zh-TW" altLang="en-US" sz="1200" kern="1200" dirty="0" smtClean="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35</a:t>
            </a:fld>
            <a:endParaRPr lang="zh-TW" altLang="en-US"/>
          </a:p>
        </p:txBody>
      </p:sp>
    </p:spTree>
    <p:extLst>
      <p:ext uri="{BB962C8B-B14F-4D97-AF65-F5344CB8AC3E}">
        <p14:creationId xmlns:p14="http://schemas.microsoft.com/office/powerpoint/2010/main" val="194312250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err="1" smtClean="0">
                <a:solidFill>
                  <a:schemeClr val="tx1"/>
                </a:solidFill>
                <a:effectLst/>
                <a:latin typeface="+mn-lt"/>
                <a:ea typeface="+mn-ea"/>
                <a:cs typeface="+mn-cs"/>
              </a:rPr>
              <a:t>將NFV應用程式添加到現有的雲工作負載中可能會中斷底層網路，因為NFV增加了vnfc服務的超</a:t>
            </a:r>
            <a:r>
              <a:rPr lang="zh-TW" altLang="en-US" sz="1200" kern="1200" dirty="0" smtClean="0">
                <a:solidFill>
                  <a:schemeClr val="tx1"/>
                </a:solidFill>
                <a:effectLst/>
                <a:latin typeface="+mn-lt"/>
                <a:ea typeface="+mn-ea"/>
                <a:cs typeface="+mn-cs"/>
              </a:rPr>
              <a:t>大</a:t>
            </a:r>
            <a:r>
              <a:rPr lang="en-US" altLang="zh-TW" sz="1200" kern="1200" dirty="0" err="1" smtClean="0">
                <a:solidFill>
                  <a:schemeClr val="tx1"/>
                </a:solidFill>
                <a:effectLst/>
                <a:latin typeface="+mn-lt"/>
                <a:ea typeface="+mn-ea"/>
                <a:cs typeface="+mn-cs"/>
              </a:rPr>
              <a:t>規模覆蓋網路</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這對SDN控制器是一個挑戰</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第一步是部署分散式SDN控制器來處理多個網路聯合路由的收斂，但是這一領域需要進一步的研究來融合實現技術</a:t>
            </a:r>
            <a:r>
              <a:rPr lang="en-US" altLang="zh-TW" sz="1200" kern="1200" dirty="0" smtClean="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36</a:t>
            </a:fld>
            <a:endParaRPr lang="zh-TW" altLang="en-US"/>
          </a:p>
        </p:txBody>
      </p:sp>
    </p:spTree>
    <p:extLst>
      <p:ext uri="{BB962C8B-B14F-4D97-AF65-F5344CB8AC3E}">
        <p14:creationId xmlns:p14="http://schemas.microsoft.com/office/powerpoint/2010/main" val="103876882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smtClean="0">
                <a:solidFill>
                  <a:schemeClr val="tx1"/>
                </a:solidFill>
                <a:effectLst/>
                <a:latin typeface="+mn-lt"/>
                <a:ea typeface="+mn-ea"/>
                <a:cs typeface="+mn-cs"/>
              </a:rPr>
              <a:t>在虛擬化環境中</a:t>
            </a:r>
            <a:r>
              <a:rPr lang="en-US" altLang="zh-TW" sz="1200" kern="1200" dirty="0" smtClean="0">
                <a:solidFill>
                  <a:schemeClr val="tx1"/>
                </a:solidFill>
                <a:effectLst/>
                <a:latin typeface="+mn-lt"/>
                <a:ea typeface="+mn-ea"/>
                <a:cs typeface="+mn-cs"/>
              </a:rPr>
              <a:t>，可以保持各種互連和互連方法，如圖1所示：</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37</a:t>
            </a:fld>
            <a:endParaRPr lang="zh-TW" altLang="en-US"/>
          </a:p>
        </p:txBody>
      </p:sp>
    </p:spTree>
    <p:extLst>
      <p:ext uri="{BB962C8B-B14F-4D97-AF65-F5344CB8AC3E}">
        <p14:creationId xmlns:p14="http://schemas.microsoft.com/office/powerpoint/2010/main" val="95492672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CN" altLang="en-US" sz="1200" kern="1200" dirty="0" smtClean="0">
                <a:solidFill>
                  <a:schemeClr val="tx1"/>
                </a:solidFill>
                <a:effectLst/>
                <a:latin typeface="+mn-lt"/>
                <a:ea typeface="+mn-ea"/>
                <a:cs typeface="+mn-cs"/>
              </a:rPr>
              <a:t>兩個</a:t>
            </a:r>
            <a:r>
              <a:rPr lang="en-US" altLang="zh-CN" sz="1200" kern="1200" dirty="0" smtClean="0">
                <a:solidFill>
                  <a:schemeClr val="tx1"/>
                </a:solidFill>
                <a:effectLst/>
                <a:latin typeface="+mn-lt"/>
                <a:ea typeface="+mn-ea"/>
                <a:cs typeface="+mn-cs"/>
              </a:rPr>
              <a:t>VNF</a:t>
            </a:r>
            <a:r>
              <a:rPr lang="zh-CN" altLang="en-US" sz="1200" kern="1200" dirty="0" smtClean="0">
                <a:solidFill>
                  <a:schemeClr val="tx1"/>
                </a:solidFill>
                <a:effectLst/>
                <a:latin typeface="+mn-lt"/>
                <a:ea typeface="+mn-ea"/>
                <a:cs typeface="+mn-cs"/>
              </a:rPr>
              <a:t>位於同一物理伺服器和同一虛擬交換機（</a:t>
            </a:r>
            <a:r>
              <a:rPr lang="en-US" altLang="zh-CN" sz="1200" kern="1200" dirty="0" err="1" smtClean="0">
                <a:solidFill>
                  <a:schemeClr val="tx1"/>
                </a:solidFill>
                <a:effectLst/>
                <a:latin typeface="+mn-lt"/>
                <a:ea typeface="+mn-ea"/>
                <a:cs typeface="+mn-cs"/>
              </a:rPr>
              <a:t>vSwitch</a:t>
            </a:r>
            <a:r>
              <a:rPr lang="zh-CN" altLang="en-US" sz="1200" kern="1200" dirty="0" smtClean="0">
                <a:solidFill>
                  <a:schemeClr val="tx1"/>
                </a:solidFill>
                <a:effectLst/>
                <a:latin typeface="+mn-lt"/>
                <a:ea typeface="+mn-ea"/>
                <a:cs typeface="+mn-cs"/>
              </a:rPr>
              <a:t>）上。</a:t>
            </a:r>
            <a:endParaRPr lang="en-US" altLang="zh-CN" sz="1200" kern="1200" dirty="0" smtClean="0">
              <a:solidFill>
                <a:schemeClr val="tx1"/>
              </a:solidFill>
              <a:effectLst/>
              <a:latin typeface="+mn-lt"/>
              <a:ea typeface="+mn-ea"/>
              <a:cs typeface="+mn-cs"/>
            </a:endParaRPr>
          </a:p>
          <a:p>
            <a:endParaRPr lang="zh-CN" altLang="en-US" dirty="0" smtClean="0"/>
          </a:p>
          <a:p>
            <a:r>
              <a:rPr lang="zh-CN" altLang="en-US" sz="1200" kern="1200" dirty="0" smtClean="0">
                <a:solidFill>
                  <a:schemeClr val="tx1"/>
                </a:solidFill>
                <a:effectLst/>
                <a:latin typeface="+mn-lt"/>
                <a:ea typeface="+mn-ea"/>
                <a:cs typeface="+mn-cs"/>
              </a:rPr>
              <a:t>兩個</a:t>
            </a:r>
            <a:r>
              <a:rPr lang="en-US" altLang="zh-CN" sz="1200" kern="1200" dirty="0" err="1" smtClean="0">
                <a:solidFill>
                  <a:schemeClr val="tx1"/>
                </a:solidFill>
                <a:effectLst/>
                <a:latin typeface="+mn-lt"/>
                <a:ea typeface="+mn-ea"/>
                <a:cs typeface="+mn-cs"/>
              </a:rPr>
              <a:t>vnf</a:t>
            </a:r>
            <a:r>
              <a:rPr lang="zh-CN" altLang="en-US" sz="1200" kern="1200" dirty="0" smtClean="0">
                <a:solidFill>
                  <a:schemeClr val="tx1"/>
                </a:solidFill>
                <a:effectLst/>
                <a:latin typeface="+mn-lt"/>
                <a:ea typeface="+mn-ea"/>
                <a:cs typeface="+mn-cs"/>
              </a:rPr>
              <a:t>位於同一個物理伺服器上，但位於不同的</a:t>
            </a:r>
            <a:r>
              <a:rPr lang="en-US" altLang="zh-CN" sz="1200" kern="1200" dirty="0" err="1" smtClean="0">
                <a:solidFill>
                  <a:schemeClr val="tx1"/>
                </a:solidFill>
                <a:effectLst/>
                <a:latin typeface="+mn-lt"/>
                <a:ea typeface="+mn-ea"/>
                <a:cs typeface="+mn-cs"/>
              </a:rPr>
              <a:t>vSwitch</a:t>
            </a:r>
            <a:r>
              <a:rPr lang="zh-CN" altLang="en-US" sz="1200" kern="1200" dirty="0" smtClean="0">
                <a:solidFill>
                  <a:schemeClr val="tx1"/>
                </a:solidFill>
                <a:effectLst/>
                <a:latin typeface="+mn-lt"/>
                <a:ea typeface="+mn-ea"/>
                <a:cs typeface="+mn-cs"/>
              </a:rPr>
              <a:t>上。</a:t>
            </a:r>
            <a:endParaRPr lang="en-US" altLang="zh-CN" sz="1200" kern="1200" dirty="0" smtClean="0">
              <a:solidFill>
                <a:schemeClr val="tx1"/>
              </a:solidFill>
              <a:effectLst/>
              <a:latin typeface="+mn-lt"/>
              <a:ea typeface="+mn-ea"/>
              <a:cs typeface="+mn-cs"/>
            </a:endParaRPr>
          </a:p>
          <a:p>
            <a:endParaRPr lang="zh-CN" altLang="en-US" dirty="0" smtClean="0"/>
          </a:p>
          <a:p>
            <a:r>
              <a:rPr lang="zh-CN" altLang="en-US" sz="1200" kern="1200" dirty="0" smtClean="0">
                <a:solidFill>
                  <a:schemeClr val="tx1"/>
                </a:solidFill>
                <a:effectLst/>
                <a:latin typeface="+mn-lt"/>
                <a:ea typeface="+mn-ea"/>
                <a:cs typeface="+mn-cs"/>
              </a:rPr>
              <a:t>兩個</a:t>
            </a:r>
            <a:r>
              <a:rPr lang="en-US" altLang="zh-CN" sz="1200" kern="1200" dirty="0" err="1" smtClean="0">
                <a:solidFill>
                  <a:schemeClr val="tx1"/>
                </a:solidFill>
                <a:effectLst/>
                <a:latin typeface="+mn-lt"/>
                <a:ea typeface="+mn-ea"/>
                <a:cs typeface="+mn-cs"/>
              </a:rPr>
              <a:t>vnf</a:t>
            </a:r>
            <a:r>
              <a:rPr lang="zh-CN" altLang="en-US" sz="1200" kern="1200" dirty="0" smtClean="0">
                <a:solidFill>
                  <a:schemeClr val="tx1"/>
                </a:solidFill>
                <a:effectLst/>
                <a:latin typeface="+mn-lt"/>
                <a:ea typeface="+mn-ea"/>
                <a:cs typeface="+mn-cs"/>
              </a:rPr>
              <a:t>位於不同的物理伺服器上。</a:t>
            </a:r>
            <a:endParaRPr lang="zh-CN" altLang="en-US" dirty="0" smtClean="0"/>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38</a:t>
            </a:fld>
            <a:endParaRPr lang="zh-TW" altLang="en-US"/>
          </a:p>
        </p:txBody>
      </p:sp>
    </p:spTree>
    <p:extLst>
      <p:ext uri="{BB962C8B-B14F-4D97-AF65-F5344CB8AC3E}">
        <p14:creationId xmlns:p14="http://schemas.microsoft.com/office/powerpoint/2010/main" val="222241506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err="1" smtClean="0">
                <a:solidFill>
                  <a:schemeClr val="tx1"/>
                </a:solidFill>
                <a:effectLst/>
                <a:latin typeface="+mn-lt"/>
                <a:ea typeface="+mn-ea"/>
                <a:cs typeface="+mn-cs"/>
              </a:rPr>
              <a:t>vnfc通過虛擬網路介面控制器（vnic）建立虛擬連接，vnic可以引入各種hop</a:t>
            </a:r>
            <a:r>
              <a:rPr lang="en-US" altLang="zh-TW" sz="1200" kern="1200" dirty="0" smtClean="0">
                <a:solidFill>
                  <a:schemeClr val="tx1"/>
                </a:solidFill>
                <a:effectLst/>
                <a:latin typeface="+mn-lt"/>
                <a:ea typeface="+mn-ea"/>
                <a:cs typeface="+mn-cs"/>
              </a:rPr>
              <a:t> spanning tree。</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優化的流量路由和VNFC放置來監視和最小化網路流量延遲</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與單root輸入</a:t>
            </a:r>
            <a:r>
              <a:rPr lang="en-US" altLang="zh-TW" sz="1200" kern="1200" dirty="0" smtClean="0">
                <a:solidFill>
                  <a:schemeClr val="tx1"/>
                </a:solidFill>
                <a:effectLst/>
                <a:latin typeface="+mn-lt"/>
                <a:ea typeface="+mn-ea"/>
                <a:cs typeface="+mn-cs"/>
              </a:rPr>
              <a:t>/</a:t>
            </a:r>
            <a:r>
              <a:rPr lang="en-US" altLang="zh-TW" sz="1200" kern="1200" dirty="0" err="1" smtClean="0">
                <a:solidFill>
                  <a:schemeClr val="tx1"/>
                </a:solidFill>
                <a:effectLst/>
                <a:latin typeface="+mn-lt"/>
                <a:ea typeface="+mn-ea"/>
                <a:cs typeface="+mn-cs"/>
              </a:rPr>
              <a:t>輸出（I</a:t>
            </a:r>
            <a:r>
              <a:rPr lang="en-US" altLang="zh-TW" sz="1200" kern="1200" dirty="0" smtClean="0">
                <a:solidFill>
                  <a:schemeClr val="tx1"/>
                </a:solidFill>
                <a:effectLst/>
                <a:latin typeface="+mn-lt"/>
                <a:ea typeface="+mn-ea"/>
                <a:cs typeface="+mn-cs"/>
              </a:rPr>
              <a:t>/</a:t>
            </a:r>
            <a:r>
              <a:rPr lang="en-US" altLang="zh-TW" sz="1200" kern="1200" dirty="0" err="1" smtClean="0">
                <a:solidFill>
                  <a:schemeClr val="tx1"/>
                </a:solidFill>
                <a:effectLst/>
                <a:latin typeface="+mn-lt"/>
                <a:ea typeface="+mn-ea"/>
                <a:cs typeface="+mn-cs"/>
              </a:rPr>
              <a:t>O）虛擬化（SR-IOV）相容的NIC被認為是消除中間虛擬網路hops的解決方案，但它們會阻礙虛擬環境中VNFC的移動性</a:t>
            </a:r>
            <a:r>
              <a:rPr lang="en-US" altLang="zh-TW" sz="1200" kern="1200" dirty="0" smtClean="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39</a:t>
            </a:fld>
            <a:endParaRPr lang="zh-TW" altLang="en-US"/>
          </a:p>
        </p:txBody>
      </p:sp>
    </p:spTree>
    <p:extLst>
      <p:ext uri="{BB962C8B-B14F-4D97-AF65-F5344CB8AC3E}">
        <p14:creationId xmlns:p14="http://schemas.microsoft.com/office/powerpoint/2010/main" val="405132666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b="1" kern="1200" dirty="0" err="1" smtClean="0">
                <a:solidFill>
                  <a:schemeClr val="tx1"/>
                </a:solidFill>
                <a:effectLst/>
                <a:latin typeface="+mn-lt"/>
                <a:ea typeface="+mn-ea"/>
                <a:cs typeface="+mn-cs"/>
              </a:rPr>
              <a:t>VNFC的安置</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用於在物理伺服器上放置</a:t>
            </a:r>
            <a:r>
              <a:rPr lang="en-US" altLang="zh-TW" sz="1200" kern="1200" dirty="0" err="1" smtClean="0">
                <a:solidFill>
                  <a:schemeClr val="tx1"/>
                </a:solidFill>
                <a:effectLst/>
                <a:latin typeface="+mn-lt"/>
                <a:ea typeface="+mn-ea"/>
                <a:cs typeface="+mn-cs"/>
              </a:rPr>
              <a:t>vm和容器的標準是伺服器間信令流量增加的主要原因</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虛擬機器和容器分配是影響運營商級應用需求（如QoS、可靠性和高可用性）的主要因素之一</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因此，對vnfcs進行最優（或盡可能接近最優）分配是滿足QoS需求必不可少的一步</a:t>
            </a:r>
            <a:r>
              <a:rPr lang="en-US" altLang="zh-TW" sz="1200" kern="1200" dirty="0" smtClean="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40</a:t>
            </a:fld>
            <a:endParaRPr lang="zh-TW" altLang="en-US"/>
          </a:p>
        </p:txBody>
      </p:sp>
    </p:spTree>
    <p:extLst>
      <p:ext uri="{BB962C8B-B14F-4D97-AF65-F5344CB8AC3E}">
        <p14:creationId xmlns:p14="http://schemas.microsoft.com/office/powerpoint/2010/main" val="35208512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CN" altLang="en-US" dirty="0" smtClean="0"/>
              <a:t>本文討論了微服務體系結構的主要挑戰和需求，以充分利用其在</a:t>
            </a:r>
            <a:r>
              <a:rPr lang="en-US" altLang="zh-CN" dirty="0" smtClean="0"/>
              <a:t>NFV</a:t>
            </a:r>
            <a:r>
              <a:rPr lang="zh-CN" altLang="en-US" dirty="0" smtClean="0"/>
              <a:t>中的應用潛力。它還提出了緩解這些問題的潛在解決方案。</a:t>
            </a:r>
            <a:endParaRPr lang="en-US" altLang="zh-CN" dirty="0" smtClean="0"/>
          </a:p>
          <a:p>
            <a:endParaRPr lang="en-US" altLang="zh-TW" dirty="0" smtClean="0"/>
          </a:p>
          <a:p>
            <a:r>
              <a:rPr lang="zh-CN" altLang="en-US" dirty="0" smtClean="0"/>
              <a:t>本文還討論了敏捷和模組化</a:t>
            </a:r>
            <a:r>
              <a:rPr lang="en-US" altLang="zh-CN" dirty="0" smtClean="0"/>
              <a:t>NFV</a:t>
            </a:r>
            <a:r>
              <a:rPr lang="zh-CN" altLang="en-US" dirty="0" smtClean="0"/>
              <a:t>實體以及</a:t>
            </a:r>
            <a:r>
              <a:rPr lang="en-US" altLang="zh-CN" dirty="0" smtClean="0"/>
              <a:t>MEC</a:t>
            </a:r>
            <a:r>
              <a:rPr lang="zh-CN" altLang="en-US" dirty="0" smtClean="0"/>
              <a:t>實現各種應用的需求。</a:t>
            </a:r>
            <a:endParaRPr lang="en-US" altLang="zh-CN" dirty="0" smtClean="0"/>
          </a:p>
          <a:p>
            <a:endParaRPr lang="en-US" altLang="zh-CN" dirty="0" smtClean="0"/>
          </a:p>
          <a:p>
            <a:r>
              <a:rPr lang="zh-CN" altLang="en-US" dirty="0" smtClean="0"/>
              <a:t>為此，本文明確討論了一種新的</a:t>
            </a:r>
            <a:r>
              <a:rPr lang="en-US" altLang="zh-CN" dirty="0" smtClean="0"/>
              <a:t>NFV</a:t>
            </a:r>
            <a:r>
              <a:rPr lang="zh-CN" altLang="en-US" dirty="0" smtClean="0"/>
              <a:t>微服務實體調度優化模型。該調度器的目標是在考慮各種功能和非功能約束的同時最小化網路延遲。</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4</a:t>
            </a:fld>
            <a:endParaRPr lang="zh-TW" altLang="en-US"/>
          </a:p>
        </p:txBody>
      </p:sp>
    </p:spTree>
    <p:extLst>
      <p:ext uri="{BB962C8B-B14F-4D97-AF65-F5344CB8AC3E}">
        <p14:creationId xmlns:p14="http://schemas.microsoft.com/office/powerpoint/2010/main" val="195478996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err="1" smtClean="0">
                <a:solidFill>
                  <a:schemeClr val="tx1"/>
                </a:solidFill>
                <a:effectLst/>
                <a:latin typeface="+mn-lt"/>
                <a:ea typeface="+mn-ea"/>
                <a:cs typeface="+mn-cs"/>
              </a:rPr>
              <a:t>ETSI已經定義了一個基本的框架架構，它沒有VNFC放置管理實體</a:t>
            </a:r>
            <a:r>
              <a:rPr lang="en-US" altLang="zh-TW" sz="1200" kern="1200" dirty="0" smtClean="0">
                <a:solidFill>
                  <a:schemeClr val="tx1"/>
                </a:solidFill>
                <a:effectLst/>
                <a:latin typeface="+mn-lt"/>
                <a:ea typeface="+mn-ea"/>
                <a:cs typeface="+mn-cs"/>
              </a:rPr>
              <a:t>[1]。</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VNFC佈局直接影響服務鏈的路由決策</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這會對服務級別協定（sla）產生重大影響，在sla中，雲服務提供者保證計算資源的性能和可用性</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zh-TW" altLang="zh-TW" dirty="0" smtClean="0"/>
              <a:t>但是，現有的SLA不能以五分之九（99.999％）的服務可用性來保證運營商級應用程序的性能，這是虛擬化運營商網絡功能的關鍵要求。</a:t>
            </a:r>
            <a:endParaRPr lang="en-US" altLang="zh-TW" dirty="0" smtClean="0"/>
          </a:p>
          <a:p>
            <a:endParaRPr lang="en-US" altLang="zh-TW" dirty="0" smtClean="0"/>
          </a:p>
          <a:p>
            <a:r>
              <a:rPr lang="en-US" altLang="zh-TW" sz="1200" kern="1200" dirty="0" err="1" smtClean="0">
                <a:solidFill>
                  <a:schemeClr val="tx1"/>
                </a:solidFill>
                <a:effectLst/>
                <a:latin typeface="+mn-lt"/>
                <a:ea typeface="+mn-ea"/>
                <a:cs typeface="+mn-cs"/>
              </a:rPr>
              <a:t>因此，雲租戶應該協調VNFC的部署和管理，以實現期望的QoS</a:t>
            </a:r>
            <a:r>
              <a:rPr lang="en-US" altLang="zh-TW" sz="1200" kern="1200" dirty="0" smtClean="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41</a:t>
            </a:fld>
            <a:endParaRPr lang="zh-TW" altLang="en-US"/>
          </a:p>
        </p:txBody>
      </p:sp>
    </p:spTree>
    <p:extLst>
      <p:ext uri="{BB962C8B-B14F-4D97-AF65-F5344CB8AC3E}">
        <p14:creationId xmlns:p14="http://schemas.microsoft.com/office/powerpoint/2010/main" val="153972648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err="1" smtClean="0">
                <a:solidFill>
                  <a:schemeClr val="tx1"/>
                </a:solidFill>
                <a:effectLst/>
                <a:latin typeface="+mn-lt"/>
                <a:ea typeface="+mn-ea"/>
                <a:cs typeface="+mn-cs"/>
              </a:rPr>
              <a:t>與當前的雲應用程式相比，VNFC的放置和管理更加複雜</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vnfcs是一種網路功能服務，它覆蓋網路並即時處理網路資料包</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zh-TW" altLang="zh-TW" dirty="0" smtClean="0"/>
              <a:t>因此，任何潛在的錯誤或服務降級都可能升級</a:t>
            </a:r>
            <a:r>
              <a:rPr lang="en-US" altLang="zh-TW" dirty="0" smtClean="0"/>
              <a:t>substrate(</a:t>
            </a:r>
            <a:r>
              <a:rPr lang="zh-TW" altLang="zh-TW" dirty="0" smtClean="0"/>
              <a:t>基板</a:t>
            </a:r>
            <a:r>
              <a:rPr lang="en-US" altLang="zh-TW" dirty="0" smtClean="0"/>
              <a:t>)</a:t>
            </a:r>
            <a:r>
              <a:rPr lang="zh-TW" altLang="zh-TW" dirty="0" smtClean="0"/>
              <a:t>和</a:t>
            </a:r>
            <a:r>
              <a:rPr lang="en-US" altLang="zh-TW" dirty="0" smtClean="0"/>
              <a:t>overlay network(</a:t>
            </a:r>
            <a:r>
              <a:rPr lang="zh-TW" altLang="zh-TW" dirty="0" smtClean="0"/>
              <a:t>覆蓋網絡</a:t>
            </a:r>
            <a:r>
              <a:rPr lang="en-US" altLang="zh-TW" dirty="0" smtClean="0"/>
              <a:t>)</a:t>
            </a:r>
            <a:r>
              <a:rPr lang="zh-TW" altLang="zh-TW" dirty="0" smtClean="0"/>
              <a:t>各個級別的問題，並可能中斷任何相關服務。</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42</a:t>
            </a:fld>
            <a:endParaRPr lang="zh-TW" altLang="en-US"/>
          </a:p>
        </p:txBody>
      </p:sp>
    </p:spTree>
    <p:extLst>
      <p:ext uri="{BB962C8B-B14F-4D97-AF65-F5344CB8AC3E}">
        <p14:creationId xmlns:p14="http://schemas.microsoft.com/office/powerpoint/2010/main" val="238103357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dirty="0" smtClean="0"/>
              <a:t>使調度程序與NFV應用程序無關，可能會導致VNFC放置效率低下。</a:t>
            </a:r>
            <a:endParaRPr lang="en-US" altLang="zh-TW" dirty="0" smtClean="0"/>
          </a:p>
          <a:p>
            <a:r>
              <a:rPr lang="zh-TW" altLang="zh-TW" dirty="0" smtClean="0"/>
              <a:t/>
            </a:r>
            <a:br>
              <a:rPr lang="zh-TW" altLang="zh-TW" dirty="0" smtClean="0"/>
            </a:br>
            <a:r>
              <a:rPr lang="zh-TW" altLang="zh-TW" dirty="0" smtClean="0"/>
              <a:t>考慮到這一點，出於相同的原因，可以在違反延遲</a:t>
            </a:r>
            <a:r>
              <a:rPr lang="zh-TW" altLang="en-US" dirty="0" smtClean="0"/>
              <a:t>限制</a:t>
            </a:r>
            <a:r>
              <a:rPr lang="zh-TW" altLang="zh-TW" dirty="0" smtClean="0"/>
              <a:t>的主機上調度服務鍊式VNFC。</a:t>
            </a:r>
            <a:endParaRPr lang="en-US" altLang="zh-TW" dirty="0" smtClean="0"/>
          </a:p>
          <a:p>
            <a:r>
              <a:rPr lang="zh-TW" altLang="zh-TW" dirty="0" smtClean="0"/>
              <a:t/>
            </a:r>
            <a:br>
              <a:rPr lang="zh-TW" altLang="zh-TW" dirty="0" smtClean="0"/>
            </a:br>
            <a:r>
              <a:rPr lang="zh-TW" altLang="zh-TW" dirty="0" smtClean="0"/>
              <a:t>這種放置方式可能會阻止NFV應用程序服務擴展和卸載VNFC之間的流量。</a:t>
            </a:r>
            <a:endParaRPr lang="en-US" altLang="zh-TW" dirty="0" smtClean="0"/>
          </a:p>
          <a:p>
            <a:r>
              <a:rPr lang="zh-TW" altLang="zh-TW" dirty="0" smtClean="0"/>
              <a:t/>
            </a:r>
            <a:br>
              <a:rPr lang="zh-TW" altLang="zh-TW" dirty="0" smtClean="0"/>
            </a:br>
            <a:r>
              <a:rPr lang="zh-TW" altLang="zh-TW" dirty="0" smtClean="0"/>
              <a:t>可以將NFV</a:t>
            </a:r>
            <a:r>
              <a:rPr lang="en-US" altLang="zh-TW" dirty="0" smtClean="0"/>
              <a:t>-aware</a:t>
            </a:r>
            <a:r>
              <a:rPr lang="zh-TW" altLang="zh-TW" dirty="0" smtClean="0"/>
              <a:t>調度程序最佳地定義為雲編排平台內的管理實體，以確保NFV服務可以在滿足所有運營商級要求的同時提供動態工作負載。</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43</a:t>
            </a:fld>
            <a:endParaRPr lang="zh-TW" altLang="en-US"/>
          </a:p>
        </p:txBody>
      </p:sp>
    </p:spTree>
    <p:extLst>
      <p:ext uri="{BB962C8B-B14F-4D97-AF65-F5344CB8AC3E}">
        <p14:creationId xmlns:p14="http://schemas.microsoft.com/office/powerpoint/2010/main" val="62187711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b="1" kern="1200" dirty="0" err="1" smtClean="0">
                <a:solidFill>
                  <a:schemeClr val="tx1"/>
                </a:solidFill>
                <a:effectLst/>
                <a:latin typeface="+mn-lt"/>
                <a:ea typeface="+mn-ea"/>
                <a:cs typeface="+mn-cs"/>
              </a:rPr>
              <a:t>VNFC布局建模</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對於</a:t>
            </a:r>
            <a:r>
              <a:rPr lang="en-US" altLang="zh-TW" sz="1200" kern="1200" dirty="0" err="1" smtClean="0">
                <a:solidFill>
                  <a:schemeClr val="tx1"/>
                </a:solidFill>
                <a:effectLst/>
                <a:latin typeface="+mn-lt"/>
                <a:ea typeface="+mn-ea"/>
                <a:cs typeface="+mn-cs"/>
              </a:rPr>
              <a:t>VNFC實例，它們在vm和容器中執行，這些vm和容器由雲編排器映射到物理伺服器</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如前幾節所述，NFV應用程式通常通過各種連結的vnf提供服務，這些vnf被定義為多個vnfcs</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這些鏈決定了vnfs之間的依賴關係</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服務計算路徑受到延遲容</a:t>
            </a:r>
            <a:r>
              <a:rPr lang="zh-TW" altLang="en-US" sz="1200" kern="1200" dirty="0" smtClean="0">
                <a:solidFill>
                  <a:schemeClr val="tx1"/>
                </a:solidFill>
                <a:effectLst/>
                <a:latin typeface="+mn-lt"/>
                <a:ea typeface="+mn-ea"/>
                <a:cs typeface="+mn-cs"/>
              </a:rPr>
              <a:t>忍</a:t>
            </a:r>
            <a:r>
              <a:rPr lang="en-US" altLang="zh-TW" sz="1200" kern="1200" dirty="0" err="1" smtClean="0">
                <a:solidFill>
                  <a:schemeClr val="tx1"/>
                </a:solidFill>
                <a:effectLst/>
                <a:latin typeface="+mn-lt"/>
                <a:ea typeface="+mn-ea"/>
                <a:cs typeface="+mn-cs"/>
              </a:rPr>
              <a:t>約束的限制，延遲容</a:t>
            </a:r>
            <a:r>
              <a:rPr lang="zh-TW" altLang="en-US" sz="1200" kern="1200" dirty="0" smtClean="0">
                <a:solidFill>
                  <a:schemeClr val="tx1"/>
                </a:solidFill>
                <a:effectLst/>
                <a:latin typeface="+mn-lt"/>
                <a:ea typeface="+mn-ea"/>
                <a:cs typeface="+mn-cs"/>
              </a:rPr>
              <a:t>忍</a:t>
            </a:r>
            <a:r>
              <a:rPr lang="en-US" altLang="zh-TW" sz="1200" kern="1200" dirty="0" err="1" smtClean="0">
                <a:solidFill>
                  <a:schemeClr val="tx1"/>
                </a:solidFill>
                <a:effectLst/>
                <a:latin typeface="+mn-lt"/>
                <a:ea typeface="+mn-ea"/>
                <a:cs typeface="+mn-cs"/>
              </a:rPr>
              <a:t>約束決定了宣佈路徑中斷的VNFC實例之間的最大允許延遲</a:t>
            </a:r>
            <a:r>
              <a:rPr lang="en-US" altLang="zh-TW" sz="1200" kern="1200" dirty="0" smtClean="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44</a:t>
            </a:fld>
            <a:endParaRPr lang="zh-TW" altLang="en-US"/>
          </a:p>
        </p:txBody>
      </p:sp>
    </p:spTree>
    <p:extLst>
      <p:ext uri="{BB962C8B-B14F-4D97-AF65-F5344CB8AC3E}">
        <p14:creationId xmlns:p14="http://schemas.microsoft.com/office/powerpoint/2010/main" val="415961557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err="1" smtClean="0">
                <a:solidFill>
                  <a:schemeClr val="tx1"/>
                </a:solidFill>
                <a:effectLst/>
                <a:latin typeface="+mn-lt"/>
                <a:ea typeface="+mn-ea"/>
                <a:cs typeface="+mn-cs"/>
              </a:rPr>
              <a:t>保持計算路徑的最大數量需要最優的NFV感知調度模型和演算法。因此，應滿足以下約束條件</a:t>
            </a:r>
            <a:r>
              <a:rPr lang="en-US" altLang="zh-TW" sz="1200" kern="1200" dirty="0" smtClean="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45</a:t>
            </a:fld>
            <a:endParaRPr lang="zh-TW" altLang="en-US"/>
          </a:p>
        </p:txBody>
      </p:sp>
    </p:spTree>
    <p:extLst>
      <p:ext uri="{BB962C8B-B14F-4D97-AF65-F5344CB8AC3E}">
        <p14:creationId xmlns:p14="http://schemas.microsoft.com/office/powerpoint/2010/main" val="160412543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CN" altLang="en-US" sz="1200" b="1" kern="1200" dirty="0" smtClean="0">
                <a:solidFill>
                  <a:schemeClr val="tx1"/>
                </a:solidFill>
                <a:effectLst/>
                <a:latin typeface="+mn-lt"/>
                <a:ea typeface="+mn-ea"/>
                <a:cs typeface="+mn-cs"/>
              </a:rPr>
              <a:t>資源</a:t>
            </a:r>
            <a:r>
              <a:rPr lang="zh-CN" altLang="en-US" sz="1200" b="1" kern="1200" dirty="0" smtClean="0">
                <a:solidFill>
                  <a:schemeClr val="tx1"/>
                </a:solidFill>
                <a:effectLst/>
                <a:latin typeface="+mn-lt"/>
                <a:ea typeface="+mn-ea"/>
                <a:cs typeface="+mn-cs"/>
              </a:rPr>
              <a:t>容量約束：用於消除不滿足</a:t>
            </a:r>
            <a:r>
              <a:rPr lang="en-US" altLang="zh-CN" sz="1200" b="1" kern="1200" dirty="0" smtClean="0">
                <a:solidFill>
                  <a:schemeClr val="tx1"/>
                </a:solidFill>
                <a:effectLst/>
                <a:latin typeface="+mn-lt"/>
                <a:ea typeface="+mn-ea"/>
                <a:cs typeface="+mn-cs"/>
              </a:rPr>
              <a:t>VNFC</a:t>
            </a:r>
            <a:r>
              <a:rPr lang="zh-CN" altLang="en-US" sz="1200" b="1" kern="1200" dirty="0" smtClean="0">
                <a:solidFill>
                  <a:schemeClr val="tx1"/>
                </a:solidFill>
                <a:effectLst/>
                <a:latin typeface="+mn-lt"/>
                <a:ea typeface="+mn-ea"/>
                <a:cs typeface="+mn-cs"/>
              </a:rPr>
              <a:t>資源需求的伺服器</a:t>
            </a:r>
            <a:endParaRPr lang="en-US" altLang="zh-CN" sz="1200" b="1" kern="1200" dirty="0" smtClean="0">
              <a:solidFill>
                <a:schemeClr val="tx1"/>
              </a:solidFill>
              <a:effectLst/>
              <a:latin typeface="+mn-lt"/>
              <a:ea typeface="+mn-ea"/>
              <a:cs typeface="+mn-cs"/>
            </a:endParaRPr>
          </a:p>
          <a:p>
            <a:endParaRPr lang="zh-CN" altLang="en-US" dirty="0" smtClean="0"/>
          </a:p>
          <a:p>
            <a:r>
              <a:rPr lang="zh-CN" altLang="en-US" sz="1200" b="1" kern="1200" dirty="0" smtClean="0">
                <a:solidFill>
                  <a:schemeClr val="tx1"/>
                </a:solidFill>
                <a:effectLst/>
                <a:latin typeface="+mn-lt"/>
                <a:ea typeface="+mn-ea"/>
                <a:cs typeface="+mn-cs"/>
              </a:rPr>
              <a:t>網路延遲約束</a:t>
            </a:r>
            <a:r>
              <a:rPr lang="en-US" altLang="zh-TW" sz="1200" b="0" kern="1200" dirty="0" smtClean="0">
                <a:solidFill>
                  <a:schemeClr val="tx1"/>
                </a:solidFill>
                <a:effectLst/>
                <a:latin typeface="+mn-lt"/>
                <a:ea typeface="+mn-ea"/>
                <a:cs typeface="+mn-cs"/>
              </a:rPr>
              <a:t>: </a:t>
            </a:r>
            <a:r>
              <a:rPr lang="zh-CN" altLang="en-US" sz="1200" kern="1200" dirty="0" smtClean="0">
                <a:solidFill>
                  <a:schemeClr val="tx1"/>
                </a:solidFill>
                <a:effectLst/>
                <a:latin typeface="+mn-lt"/>
                <a:ea typeface="+mn-ea"/>
                <a:cs typeface="+mn-cs"/>
              </a:rPr>
              <a:t>這些約束會丟棄違反</a:t>
            </a:r>
            <a:r>
              <a:rPr lang="en-US" altLang="zh-CN" sz="1200" kern="1200" dirty="0" err="1" smtClean="0">
                <a:solidFill>
                  <a:schemeClr val="tx1"/>
                </a:solidFill>
                <a:effectLst/>
                <a:latin typeface="+mn-lt"/>
                <a:ea typeface="+mn-ea"/>
                <a:cs typeface="+mn-cs"/>
              </a:rPr>
              <a:t>vnfcs</a:t>
            </a:r>
            <a:r>
              <a:rPr lang="zh-CN" altLang="en-US" sz="1200" kern="1200" dirty="0" smtClean="0">
                <a:solidFill>
                  <a:schemeClr val="tx1"/>
                </a:solidFill>
                <a:effectLst/>
                <a:latin typeface="+mn-lt"/>
                <a:ea typeface="+mn-ea"/>
                <a:cs typeface="+mn-cs"/>
              </a:rPr>
              <a:t>之間延遲容限的伺服器。</a:t>
            </a:r>
            <a:endParaRPr lang="zh-CN" altLang="en-US" dirty="0" smtClean="0"/>
          </a:p>
          <a:p>
            <a:endParaRPr lang="en-US" altLang="zh-CN" sz="1200" b="1" kern="1200" dirty="0" smtClean="0">
              <a:solidFill>
                <a:schemeClr val="tx1"/>
              </a:solidFill>
              <a:effectLst/>
              <a:latin typeface="+mn-lt"/>
              <a:ea typeface="+mn-ea"/>
              <a:cs typeface="+mn-cs"/>
            </a:endParaRPr>
          </a:p>
          <a:p>
            <a:r>
              <a:rPr lang="zh-CN" altLang="en-US" sz="1200" b="1" kern="1200" dirty="0" smtClean="0">
                <a:solidFill>
                  <a:schemeClr val="tx1"/>
                </a:solidFill>
                <a:effectLst/>
                <a:latin typeface="+mn-lt"/>
                <a:ea typeface="+mn-ea"/>
                <a:cs typeface="+mn-cs"/>
              </a:rPr>
              <a:t>可用性限制</a:t>
            </a:r>
            <a:r>
              <a:rPr lang="en-US" altLang="zh-TW" sz="1200" b="0" kern="1200" dirty="0" smtClean="0">
                <a:solidFill>
                  <a:schemeClr val="tx1"/>
                </a:solidFill>
                <a:effectLst/>
                <a:latin typeface="+mn-lt"/>
                <a:ea typeface="+mn-ea"/>
                <a:cs typeface="+mn-cs"/>
              </a:rPr>
              <a:t>: </a:t>
            </a:r>
            <a:r>
              <a:rPr lang="zh-CN" altLang="en-US" sz="1200" kern="1200" dirty="0" smtClean="0">
                <a:solidFill>
                  <a:schemeClr val="tx1"/>
                </a:solidFill>
                <a:effectLst/>
                <a:latin typeface="+mn-lt"/>
                <a:ea typeface="+mn-ea"/>
                <a:cs typeface="+mn-cs"/>
              </a:rPr>
              <a:t>這些約束選擇滿足以下條件的伺服器：</a:t>
            </a:r>
            <a:endParaRPr lang="zh-CN" altLang="en-US" dirty="0" smtClean="0"/>
          </a:p>
          <a:p>
            <a:pPr lvl="1"/>
            <a:r>
              <a:rPr lang="zh-TW" altLang="en-US" sz="1200" kern="1200" dirty="0" smtClean="0">
                <a:solidFill>
                  <a:schemeClr val="tx1"/>
                </a:solidFill>
                <a:effectLst/>
                <a:latin typeface="+mn-lt"/>
                <a:ea typeface="+mn-ea"/>
                <a:cs typeface="+mn-cs"/>
              </a:rPr>
              <a:t>親和</a:t>
            </a:r>
            <a:r>
              <a:rPr lang="zh-CN" altLang="en-US" sz="1200" kern="1200" dirty="0" smtClean="0">
                <a:solidFill>
                  <a:schemeClr val="tx1"/>
                </a:solidFill>
                <a:effectLst/>
                <a:latin typeface="+mn-lt"/>
                <a:ea typeface="+mn-ea"/>
                <a:cs typeface="+mn-cs"/>
              </a:rPr>
              <a:t>約束</a:t>
            </a:r>
            <a:r>
              <a:rPr lang="en-US" altLang="zh-TW"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定義可以駐留在同一個宿主要伺服器上的一組</a:t>
            </a:r>
            <a:r>
              <a:rPr lang="en-US" altLang="zh-CN" sz="1200" kern="1200" dirty="0" err="1" smtClean="0">
                <a:solidFill>
                  <a:schemeClr val="tx1"/>
                </a:solidFill>
                <a:effectLst/>
                <a:latin typeface="+mn-lt"/>
                <a:ea typeface="+mn-ea"/>
                <a:cs typeface="+mn-cs"/>
              </a:rPr>
              <a:t>vnfcs</a:t>
            </a:r>
            <a:r>
              <a:rPr lang="zh-CN" altLang="en-US" sz="1200" kern="1200" dirty="0" smtClean="0">
                <a:solidFill>
                  <a:schemeClr val="tx1"/>
                </a:solidFill>
                <a:effectLst/>
                <a:latin typeface="+mn-lt"/>
                <a:ea typeface="+mn-ea"/>
                <a:cs typeface="+mn-cs"/>
              </a:rPr>
              <a:t>。</a:t>
            </a:r>
            <a:endParaRPr lang="zh-CN" altLang="en-US" dirty="0" smtClean="0"/>
          </a:p>
          <a:p>
            <a:pPr lvl="1"/>
            <a:r>
              <a:rPr lang="zh-CN" altLang="en-US" sz="1200" kern="1200" dirty="0" smtClean="0">
                <a:solidFill>
                  <a:schemeClr val="tx1"/>
                </a:solidFill>
                <a:effectLst/>
                <a:latin typeface="+mn-lt"/>
                <a:ea typeface="+mn-ea"/>
                <a:cs typeface="+mn-cs"/>
              </a:rPr>
              <a:t>反親和約束</a:t>
            </a:r>
            <a:r>
              <a:rPr lang="en-US" altLang="zh-TW"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定義應該駐留在不同伺服器上的一組</a:t>
            </a:r>
            <a:r>
              <a:rPr lang="en-US" altLang="zh-CN" sz="1200" kern="1200" dirty="0" err="1" smtClean="0">
                <a:solidFill>
                  <a:schemeClr val="tx1"/>
                </a:solidFill>
                <a:effectLst/>
                <a:latin typeface="+mn-lt"/>
                <a:ea typeface="+mn-ea"/>
                <a:cs typeface="+mn-cs"/>
              </a:rPr>
              <a:t>vnfcs</a:t>
            </a:r>
            <a:r>
              <a:rPr lang="zh-CN" altLang="en-US" sz="1200" kern="1200" dirty="0" smtClean="0">
                <a:solidFill>
                  <a:schemeClr val="tx1"/>
                </a:solidFill>
                <a:effectLst/>
                <a:latin typeface="+mn-lt"/>
                <a:ea typeface="+mn-ea"/>
                <a:cs typeface="+mn-cs"/>
              </a:rPr>
              <a:t>。通常，這些</a:t>
            </a:r>
            <a:r>
              <a:rPr lang="en-US" altLang="zh-CN" sz="1200" kern="1200" dirty="0" err="1" smtClean="0">
                <a:solidFill>
                  <a:schemeClr val="tx1"/>
                </a:solidFill>
                <a:effectLst/>
                <a:latin typeface="+mn-lt"/>
                <a:ea typeface="+mn-ea"/>
                <a:cs typeface="+mn-cs"/>
              </a:rPr>
              <a:t>vnfcs</a:t>
            </a:r>
            <a:r>
              <a:rPr lang="zh-CN" altLang="en-US" sz="1200" kern="1200" dirty="0" smtClean="0">
                <a:solidFill>
                  <a:schemeClr val="tx1"/>
                </a:solidFill>
                <a:effectLst/>
                <a:latin typeface="+mn-lt"/>
                <a:ea typeface="+mn-ea"/>
                <a:cs typeface="+mn-cs"/>
              </a:rPr>
              <a:t>比同一位置的</a:t>
            </a:r>
            <a:r>
              <a:rPr lang="en-US" altLang="zh-CN" sz="1200" kern="1200" dirty="0" err="1" smtClean="0">
                <a:solidFill>
                  <a:schemeClr val="tx1"/>
                </a:solidFill>
                <a:effectLst/>
                <a:latin typeface="+mn-lt"/>
                <a:ea typeface="+mn-ea"/>
                <a:cs typeface="+mn-cs"/>
              </a:rPr>
              <a:t>vnfcs</a:t>
            </a:r>
            <a:r>
              <a:rPr lang="zh-CN" altLang="en-US" sz="1200" kern="1200" dirty="0" smtClean="0">
                <a:solidFill>
                  <a:schemeClr val="tx1"/>
                </a:solidFill>
                <a:effectLst/>
                <a:latin typeface="+mn-lt"/>
                <a:ea typeface="+mn-ea"/>
                <a:cs typeface="+mn-cs"/>
              </a:rPr>
              <a:t>能夠承受更高的中斷。</a:t>
            </a:r>
            <a:endParaRPr lang="zh-CN" altLang="en-US" dirty="0" smtClean="0"/>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46</a:t>
            </a:fld>
            <a:endParaRPr lang="zh-TW" altLang="en-US"/>
          </a:p>
        </p:txBody>
      </p:sp>
    </p:spTree>
    <p:extLst>
      <p:ext uri="{BB962C8B-B14F-4D97-AF65-F5344CB8AC3E}">
        <p14:creationId xmlns:p14="http://schemas.microsoft.com/office/powerpoint/2010/main" val="333373703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CN" altLang="en-US" sz="1200" b="1" kern="1200" dirty="0" smtClean="0">
                <a:solidFill>
                  <a:schemeClr val="tx1"/>
                </a:solidFill>
                <a:effectLst/>
                <a:latin typeface="+mn-lt"/>
                <a:ea typeface="+mn-ea"/>
                <a:cs typeface="+mn-cs"/>
              </a:rPr>
              <a:t>冗餘約束</a:t>
            </a:r>
            <a:r>
              <a:rPr lang="en-US" altLang="zh-CN" sz="1200" b="0" kern="1200" dirty="0" smtClean="0">
                <a:solidFill>
                  <a:schemeClr val="tx1"/>
                </a:solidFill>
                <a:effectLst/>
                <a:latin typeface="+mn-lt"/>
                <a:ea typeface="+mn-ea"/>
                <a:cs typeface="+mn-cs"/>
              </a:rPr>
              <a:t>: </a:t>
            </a:r>
            <a:r>
              <a:rPr lang="zh-CN" altLang="en-US" sz="1200" kern="1200" dirty="0" smtClean="0">
                <a:solidFill>
                  <a:schemeClr val="tx1"/>
                </a:solidFill>
                <a:effectLst/>
                <a:latin typeface="+mn-lt"/>
                <a:ea typeface="+mn-ea"/>
                <a:cs typeface="+mn-cs"/>
              </a:rPr>
              <a:t>這些約束定義了冗餘</a:t>
            </a:r>
            <a:r>
              <a:rPr lang="en-US" altLang="zh-CN" sz="1200" kern="1200" dirty="0" err="1" smtClean="0">
                <a:solidFill>
                  <a:schemeClr val="tx1"/>
                </a:solidFill>
                <a:effectLst/>
                <a:latin typeface="+mn-lt"/>
                <a:ea typeface="+mn-ea"/>
                <a:cs typeface="+mn-cs"/>
              </a:rPr>
              <a:t>vnfcs</a:t>
            </a:r>
            <a:r>
              <a:rPr lang="zh-CN" altLang="en-US" sz="1200" kern="1200" dirty="0" smtClean="0">
                <a:solidFill>
                  <a:schemeClr val="tx1"/>
                </a:solidFill>
                <a:effectLst/>
                <a:latin typeface="+mn-lt"/>
                <a:ea typeface="+mn-ea"/>
                <a:cs typeface="+mn-cs"/>
              </a:rPr>
              <a:t>的數量及其冗餘模型類型。冗餘模型與雲環境指標高度相關，例如虛擬機器或容器的啟動時間。</a:t>
            </a:r>
            <a:endParaRPr lang="en-US" altLang="zh-CN" sz="1200" kern="1200" dirty="0" smtClean="0">
              <a:solidFill>
                <a:schemeClr val="tx1"/>
              </a:solidFill>
              <a:effectLst/>
              <a:latin typeface="+mn-lt"/>
              <a:ea typeface="+mn-ea"/>
              <a:cs typeface="+mn-cs"/>
            </a:endParaRPr>
          </a:p>
          <a:p>
            <a:endParaRPr lang="zh-CN" altLang="en-US" dirty="0" smtClean="0"/>
          </a:p>
          <a:p>
            <a:r>
              <a:rPr lang="zh-CN" altLang="en-US" sz="1200" b="1" kern="1200" dirty="0" smtClean="0">
                <a:solidFill>
                  <a:schemeClr val="tx1"/>
                </a:solidFill>
                <a:effectLst/>
                <a:latin typeface="+mn-lt"/>
                <a:ea typeface="+mn-ea"/>
                <a:cs typeface="+mn-cs"/>
              </a:rPr>
              <a:t>定位約束</a:t>
            </a:r>
            <a:r>
              <a:rPr lang="en-US" altLang="zh-CN" sz="1200" b="0" kern="1200" dirty="0" smtClean="0">
                <a:solidFill>
                  <a:schemeClr val="tx1"/>
                </a:solidFill>
                <a:effectLst/>
                <a:latin typeface="+mn-lt"/>
                <a:ea typeface="+mn-ea"/>
                <a:cs typeface="+mn-cs"/>
              </a:rPr>
              <a:t>: </a:t>
            </a:r>
            <a:r>
              <a:rPr lang="en-US" altLang="zh-CN" sz="1200" kern="1200" dirty="0" smtClean="0">
                <a:solidFill>
                  <a:schemeClr val="tx1"/>
                </a:solidFill>
                <a:effectLst/>
                <a:latin typeface="+mn-lt"/>
                <a:ea typeface="+mn-ea"/>
                <a:cs typeface="+mn-cs"/>
              </a:rPr>
              <a:t>VNFC</a:t>
            </a:r>
            <a:r>
              <a:rPr lang="zh-TW" altLang="en-US" sz="1200" kern="1200" dirty="0" smtClean="0">
                <a:solidFill>
                  <a:schemeClr val="tx1"/>
                </a:solidFill>
                <a:effectLst/>
                <a:latin typeface="+mn-lt"/>
                <a:ea typeface="+mn-ea"/>
                <a:cs typeface="+mn-cs"/>
              </a:rPr>
              <a:t>定位</a:t>
            </a:r>
            <a:r>
              <a:rPr lang="zh-CN" altLang="en-US" sz="1200" kern="1200" dirty="0" smtClean="0">
                <a:solidFill>
                  <a:schemeClr val="tx1"/>
                </a:solidFill>
                <a:effectLst/>
                <a:latin typeface="+mn-lt"/>
                <a:ea typeface="+mn-ea"/>
                <a:cs typeface="+mn-cs"/>
              </a:rPr>
              <a:t>由</a:t>
            </a:r>
            <a:r>
              <a:rPr lang="en-US" altLang="zh-CN" sz="1200" kern="1200" dirty="0" smtClean="0">
                <a:solidFill>
                  <a:schemeClr val="tx1"/>
                </a:solidFill>
                <a:effectLst/>
                <a:latin typeface="+mn-lt"/>
                <a:ea typeface="+mn-ea"/>
                <a:cs typeface="+mn-cs"/>
              </a:rPr>
              <a:t>VNFC</a:t>
            </a:r>
            <a:r>
              <a:rPr lang="zh-CN" altLang="en-US" sz="1200" kern="1200" dirty="0" smtClean="0">
                <a:solidFill>
                  <a:schemeClr val="tx1"/>
                </a:solidFill>
                <a:effectLst/>
                <a:latin typeface="+mn-lt"/>
                <a:ea typeface="+mn-ea"/>
                <a:cs typeface="+mn-cs"/>
              </a:rPr>
              <a:t>微服務之間存在的功能依賴關係定義。依賴關係可能會在</a:t>
            </a:r>
            <a:r>
              <a:rPr lang="en-US" altLang="zh-CN" sz="1200" kern="1200" dirty="0" smtClean="0">
                <a:solidFill>
                  <a:schemeClr val="tx1"/>
                </a:solidFill>
                <a:effectLst/>
                <a:latin typeface="+mn-lt"/>
                <a:ea typeface="+mn-ea"/>
                <a:cs typeface="+mn-cs"/>
              </a:rPr>
              <a:t>VNFC</a:t>
            </a:r>
            <a:r>
              <a:rPr lang="zh-CN" altLang="en-US" sz="1200" kern="1200" dirty="0" smtClean="0">
                <a:solidFill>
                  <a:schemeClr val="tx1"/>
                </a:solidFill>
                <a:effectLst/>
                <a:latin typeface="+mn-lt"/>
                <a:ea typeface="+mn-ea"/>
                <a:cs typeface="+mn-cs"/>
              </a:rPr>
              <a:t>及其</a:t>
            </a:r>
            <a:r>
              <a:rPr lang="zh-TW" altLang="en-US" sz="1200" kern="1200" dirty="0" smtClean="0">
                <a:solidFill>
                  <a:schemeClr val="tx1"/>
                </a:solidFill>
                <a:effectLst/>
                <a:latin typeface="+mn-lt"/>
                <a:ea typeface="+mn-ea"/>
                <a:cs typeface="+mn-cs"/>
              </a:rPr>
              <a:t>定位</a:t>
            </a:r>
            <a:r>
              <a:rPr lang="zh-CN" altLang="en-US" sz="1200" kern="1200" dirty="0" smtClean="0">
                <a:solidFill>
                  <a:schemeClr val="tx1"/>
                </a:solidFill>
                <a:effectLst/>
                <a:latin typeface="+mn-lt"/>
                <a:ea typeface="+mn-ea"/>
                <a:cs typeface="+mn-cs"/>
              </a:rPr>
              <a:t>點之間引入網路層次結構限制。</a:t>
            </a:r>
            <a:endParaRPr lang="zh-CN" altLang="en-US" dirty="0" smtClean="0"/>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47</a:t>
            </a:fld>
            <a:endParaRPr lang="zh-TW" altLang="en-US"/>
          </a:p>
        </p:txBody>
      </p:sp>
    </p:spTree>
    <p:extLst>
      <p:ext uri="{BB962C8B-B14F-4D97-AF65-F5344CB8AC3E}">
        <p14:creationId xmlns:p14="http://schemas.microsoft.com/office/powerpoint/2010/main" val="105597991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b="1" kern="1200" dirty="0" err="1" smtClean="0">
                <a:solidFill>
                  <a:schemeClr val="tx1"/>
                </a:solidFill>
                <a:effectLst/>
                <a:latin typeface="+mn-lt"/>
                <a:ea typeface="+mn-ea"/>
                <a:cs typeface="+mn-cs"/>
              </a:rPr>
              <a:t>軌道面積約束</a:t>
            </a:r>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軌道面積由可放置</a:t>
            </a:r>
            <a:r>
              <a:rPr lang="en-US" altLang="zh-TW" sz="1200" kern="1200" dirty="0" err="1" smtClean="0">
                <a:solidFill>
                  <a:schemeClr val="tx1"/>
                </a:solidFill>
                <a:effectLst/>
                <a:latin typeface="+mn-lt"/>
                <a:ea typeface="+mn-ea"/>
                <a:cs typeface="+mn-cs"/>
              </a:rPr>
              <a:t>VNFC的區域確定</a:t>
            </a:r>
            <a:r>
              <a:rPr lang="en-US" altLang="zh-TW" sz="1200" kern="1200" dirty="0" smtClean="0">
                <a:solidFill>
                  <a:schemeClr val="tx1"/>
                </a:solidFill>
                <a:effectLst/>
                <a:latin typeface="+mn-lt"/>
                <a:ea typeface="+mn-ea"/>
                <a:cs typeface="+mn-cs"/>
              </a:rPr>
              <a:t>。</a:t>
            </a:r>
          </a:p>
          <a:p>
            <a:r>
              <a:rPr lang="en-US" altLang="zh-TW" sz="1200" kern="1200" dirty="0" err="1" smtClean="0">
                <a:solidFill>
                  <a:schemeClr val="tx1"/>
                </a:solidFill>
                <a:effectLst/>
                <a:latin typeface="+mn-lt"/>
                <a:ea typeface="+mn-ea"/>
                <a:cs typeface="+mn-cs"/>
              </a:rPr>
              <a:t>該區域受與服務鏈相關聯的VNFC</a:t>
            </a:r>
            <a:r>
              <a:rPr lang="zh-TW" altLang="en-US" sz="1200" kern="1200" dirty="0" smtClean="0">
                <a:solidFill>
                  <a:schemeClr val="tx1"/>
                </a:solidFill>
                <a:effectLst/>
                <a:latin typeface="+mn-lt"/>
                <a:ea typeface="+mn-ea"/>
                <a:cs typeface="+mn-cs"/>
              </a:rPr>
              <a:t>定位</a:t>
            </a:r>
            <a:r>
              <a:rPr lang="en-US" altLang="zh-TW" sz="1200" kern="1200" dirty="0" err="1" smtClean="0">
                <a:solidFill>
                  <a:schemeClr val="tx1"/>
                </a:solidFill>
                <a:effectLst/>
                <a:latin typeface="+mn-lt"/>
                <a:ea typeface="+mn-ea"/>
                <a:cs typeface="+mn-cs"/>
              </a:rPr>
              <a:t>的約束所限制</a:t>
            </a:r>
            <a:r>
              <a:rPr lang="en-US" altLang="zh-TW" sz="1200" kern="1200" dirty="0" smtClean="0">
                <a:solidFill>
                  <a:schemeClr val="tx1"/>
                </a:solidFill>
                <a:effectLst/>
                <a:latin typeface="+mn-lt"/>
                <a:ea typeface="+mn-ea"/>
                <a:cs typeface="+mn-cs"/>
              </a:rPr>
              <a:t>。</a:t>
            </a:r>
          </a:p>
          <a:p>
            <a:r>
              <a:rPr lang="en-US" altLang="zh-TW" sz="1200" kern="1200" dirty="0" err="1" smtClean="0">
                <a:solidFill>
                  <a:schemeClr val="tx1"/>
                </a:solidFill>
                <a:effectLst/>
                <a:latin typeface="+mn-lt"/>
                <a:ea typeface="+mn-ea"/>
                <a:cs typeface="+mn-cs"/>
              </a:rPr>
              <a:t>VNFC可以在一個服務鏈中有多個對等方和依賴項</a:t>
            </a:r>
            <a:r>
              <a:rPr lang="en-US" altLang="zh-TW" sz="1200" kern="1200" dirty="0" smtClean="0">
                <a:solidFill>
                  <a:schemeClr val="tx1"/>
                </a:solidFill>
                <a:effectLst/>
                <a:latin typeface="+mn-lt"/>
                <a:ea typeface="+mn-ea"/>
                <a:cs typeface="+mn-cs"/>
              </a:rPr>
              <a:t>。</a:t>
            </a:r>
          </a:p>
          <a:p>
            <a:r>
              <a:rPr lang="en-US" altLang="zh-TW" sz="1200" kern="1200" dirty="0" err="1" smtClean="0">
                <a:solidFill>
                  <a:schemeClr val="tx1"/>
                </a:solidFill>
                <a:effectLst/>
                <a:latin typeface="+mn-lt"/>
                <a:ea typeface="+mn-ea"/>
                <a:cs typeface="+mn-cs"/>
              </a:rPr>
              <a:t>因此，必須仔細計算軌道面積和距離，以使NFV服務進一步具有彈性伸縮性</a:t>
            </a:r>
            <a:r>
              <a:rPr lang="en-US" altLang="zh-TW" sz="1200" kern="1200" dirty="0" smtClean="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48</a:t>
            </a:fld>
            <a:endParaRPr lang="zh-TW" altLang="en-US"/>
          </a:p>
        </p:txBody>
      </p:sp>
    </p:spTree>
    <p:extLst>
      <p:ext uri="{BB962C8B-B14F-4D97-AF65-F5344CB8AC3E}">
        <p14:creationId xmlns:p14="http://schemas.microsoft.com/office/powerpoint/2010/main" val="158291044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kern="1200" dirty="0" smtClean="0">
                <a:solidFill>
                  <a:schemeClr val="tx1"/>
                </a:solidFill>
                <a:effectLst/>
                <a:latin typeface="+mn-lt"/>
                <a:ea typeface="+mn-ea"/>
                <a:cs typeface="+mn-cs"/>
              </a:rPr>
              <a:t>圖2說明了與VNFC軌道面積相關的VNFC</a:t>
            </a:r>
            <a:r>
              <a:rPr lang="zh-TW" altLang="en-US" sz="1200" kern="1200" dirty="0" smtClean="0">
                <a:solidFill>
                  <a:schemeClr val="tx1"/>
                </a:solidFill>
                <a:effectLst/>
                <a:latin typeface="+mn-lt"/>
                <a:ea typeface="+mn-ea"/>
                <a:cs typeface="+mn-cs"/>
              </a:rPr>
              <a:t>定位</a:t>
            </a:r>
            <a:r>
              <a:rPr lang="en-US" altLang="zh-TW" sz="1200" kern="1200" dirty="0" err="1" smtClean="0">
                <a:solidFill>
                  <a:schemeClr val="tx1"/>
                </a:solidFill>
                <a:effectLst/>
                <a:latin typeface="+mn-lt"/>
                <a:ea typeface="+mn-ea"/>
                <a:cs typeface="+mn-cs"/>
              </a:rPr>
              <a:t>點的概念</a:t>
            </a:r>
            <a:r>
              <a:rPr lang="en-US" altLang="zh-TW" sz="1200" kern="1200" dirty="0" smtClean="0">
                <a:solidFill>
                  <a:schemeClr val="tx1"/>
                </a:solidFill>
                <a:effectLst/>
                <a:latin typeface="+mn-lt"/>
                <a:ea typeface="+mn-ea"/>
                <a:cs typeface="+mn-cs"/>
              </a:rPr>
              <a:t>。</a:t>
            </a:r>
            <a:endParaRPr lang="zh-TW" altLang="en-US" dirty="0" smtClean="0"/>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49</a:t>
            </a:fld>
            <a:endParaRPr lang="zh-TW" altLang="en-US"/>
          </a:p>
        </p:txBody>
      </p:sp>
    </p:spTree>
    <p:extLst>
      <p:ext uri="{BB962C8B-B14F-4D97-AF65-F5344CB8AC3E}">
        <p14:creationId xmlns:p14="http://schemas.microsoft.com/office/powerpoint/2010/main" val="267420380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tx1"/>
                </a:solidFill>
                <a:effectLst/>
                <a:latin typeface="+mn-lt"/>
                <a:ea typeface="+mn-ea"/>
                <a:cs typeface="+mn-cs"/>
              </a:rPr>
              <a:t>NFV</a:t>
            </a:r>
            <a:r>
              <a:rPr lang="zh-CN" altLang="en-US" sz="1200" kern="1200" dirty="0" smtClean="0">
                <a:solidFill>
                  <a:schemeClr val="tx1"/>
                </a:solidFill>
                <a:effectLst/>
                <a:latin typeface="+mn-lt"/>
                <a:ea typeface="+mn-ea"/>
                <a:cs typeface="+mn-cs"/>
              </a:rPr>
              <a:t>感知調度器應該生成</a:t>
            </a:r>
            <a:r>
              <a:rPr lang="en-US" altLang="zh-CN" sz="1200" kern="1200" dirty="0" smtClean="0">
                <a:solidFill>
                  <a:schemeClr val="tx1"/>
                </a:solidFill>
                <a:effectLst/>
                <a:latin typeface="+mn-lt"/>
                <a:ea typeface="+mn-ea"/>
                <a:cs typeface="+mn-cs"/>
              </a:rPr>
              <a:t>VNFC</a:t>
            </a:r>
            <a:r>
              <a:rPr lang="zh-CN" altLang="en-US" sz="1200" kern="1200" dirty="0" smtClean="0">
                <a:solidFill>
                  <a:schemeClr val="tx1"/>
                </a:solidFill>
                <a:effectLst/>
                <a:latin typeface="+mn-lt"/>
                <a:ea typeface="+mn-ea"/>
                <a:cs typeface="+mn-cs"/>
              </a:rPr>
              <a:t>的最佳佈局，為運營商級</a:t>
            </a:r>
            <a:r>
              <a:rPr lang="en-US" altLang="zh-CN" sz="1200" kern="1200" dirty="0" smtClean="0">
                <a:solidFill>
                  <a:schemeClr val="tx1"/>
                </a:solidFill>
                <a:effectLst/>
                <a:latin typeface="+mn-lt"/>
                <a:ea typeface="+mn-ea"/>
                <a:cs typeface="+mn-cs"/>
              </a:rPr>
              <a:t>NFV</a:t>
            </a:r>
            <a:r>
              <a:rPr lang="zh-CN" altLang="en-US" sz="1200" kern="1200" dirty="0" smtClean="0">
                <a:solidFill>
                  <a:schemeClr val="tx1"/>
                </a:solidFill>
                <a:effectLst/>
                <a:latin typeface="+mn-lt"/>
                <a:ea typeface="+mn-ea"/>
                <a:cs typeface="+mn-cs"/>
              </a:rPr>
              <a:t>服務鋪平道路。</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為此，基於上述約束條件和以下目標函數，建立了一個混合整數線性規劃（</a:t>
            </a:r>
            <a:r>
              <a:rPr lang="en-US" altLang="zh-CN" sz="1200" kern="1200" dirty="0" smtClean="0">
                <a:solidFill>
                  <a:schemeClr val="tx1"/>
                </a:solidFill>
                <a:effectLst/>
                <a:latin typeface="+mn-lt"/>
                <a:ea typeface="+mn-ea"/>
                <a:cs typeface="+mn-cs"/>
              </a:rPr>
              <a:t>MILP</a:t>
            </a:r>
            <a:r>
              <a:rPr lang="zh-CN" altLang="en-US" sz="1200" kern="1200" dirty="0" smtClean="0">
                <a:solidFill>
                  <a:schemeClr val="tx1"/>
                </a:solidFill>
                <a:effectLst/>
                <a:latin typeface="+mn-lt"/>
                <a:ea typeface="+mn-ea"/>
                <a:cs typeface="+mn-cs"/>
              </a:rPr>
              <a:t>）模型：</a:t>
            </a:r>
            <a:endParaRPr lang="zh-CN" altLang="en-US" dirty="0" smtClean="0"/>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50</a:t>
            </a:fld>
            <a:endParaRPr lang="zh-TW" altLang="en-US"/>
          </a:p>
        </p:txBody>
      </p:sp>
    </p:spTree>
    <p:extLst>
      <p:ext uri="{BB962C8B-B14F-4D97-AF65-F5344CB8AC3E}">
        <p14:creationId xmlns:p14="http://schemas.microsoft.com/office/powerpoint/2010/main" val="9781414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err="1" smtClean="0">
                <a:solidFill>
                  <a:schemeClr val="tx1"/>
                </a:solidFill>
                <a:effectLst/>
                <a:latin typeface="+mn-lt"/>
                <a:ea typeface="+mn-ea"/>
                <a:cs typeface="+mn-cs"/>
              </a:rPr>
              <a:t>網路服務提供商（nsp）在滿足快速增長的網路連線性需求的同時保持所需的服務品質（QoS）無疑面臨著挑戰</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NSPs預計需要一個可程式設計的自動化基礎設施，以驅動即時、靈活和以使用者應用程式為中心的網路連接服務</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然而，當前網路對</a:t>
            </a:r>
            <a:r>
              <a:rPr lang="zh-TW" altLang="en-US" sz="1200" kern="1200" dirty="0" smtClean="0">
                <a:solidFill>
                  <a:schemeClr val="tx1"/>
                </a:solidFill>
                <a:effectLst/>
                <a:latin typeface="+mn-lt"/>
                <a:ea typeface="+mn-ea"/>
                <a:cs typeface="+mn-cs"/>
              </a:rPr>
              <a:t>昂貴</a:t>
            </a:r>
            <a:r>
              <a:rPr lang="en-US" altLang="zh-TW" sz="1200" kern="1200" dirty="0" err="1" smtClean="0">
                <a:solidFill>
                  <a:schemeClr val="tx1"/>
                </a:solidFill>
                <a:effectLst/>
                <a:latin typeface="+mn-lt"/>
                <a:ea typeface="+mn-ea"/>
                <a:cs typeface="+mn-cs"/>
              </a:rPr>
              <a:t>的專有複雜基礎設施的依賴性，使得NSP無法實現自動化可程式設計網路，而不會</a:t>
            </a:r>
            <a:r>
              <a:rPr lang="zh-TW" altLang="en-US" sz="1200" kern="1200" dirty="0" smtClean="0">
                <a:solidFill>
                  <a:schemeClr val="tx1"/>
                </a:solidFill>
                <a:effectLst/>
                <a:latin typeface="+mn-lt"/>
                <a:ea typeface="+mn-ea"/>
                <a:cs typeface="+mn-cs"/>
              </a:rPr>
              <a:t>超出</a:t>
            </a:r>
            <a:r>
              <a:rPr lang="en-US" altLang="zh-TW" sz="1200" kern="1200" dirty="0" err="1" smtClean="0">
                <a:solidFill>
                  <a:schemeClr val="tx1"/>
                </a:solidFill>
                <a:effectLst/>
                <a:latin typeface="+mn-lt"/>
                <a:ea typeface="+mn-ea"/>
                <a:cs typeface="+mn-cs"/>
              </a:rPr>
              <a:t>其資本和運營支出預算</a:t>
            </a:r>
            <a:r>
              <a:rPr lang="en-US" altLang="zh-TW" sz="1200" kern="1200" dirty="0" smtClean="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5</a:t>
            </a:fld>
            <a:endParaRPr lang="zh-TW" altLang="en-US"/>
          </a:p>
        </p:txBody>
      </p:sp>
    </p:spTree>
    <p:extLst>
      <p:ext uri="{BB962C8B-B14F-4D97-AF65-F5344CB8AC3E}">
        <p14:creationId xmlns:p14="http://schemas.microsoft.com/office/powerpoint/2010/main" val="306543023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err="1" smtClean="0">
                <a:solidFill>
                  <a:schemeClr val="tx1"/>
                </a:solidFill>
                <a:effectLst/>
                <a:latin typeface="+mn-lt"/>
                <a:ea typeface="+mn-ea"/>
                <a:cs typeface="+mn-cs"/>
              </a:rPr>
              <a:t>通信延遲</a:t>
            </a:r>
            <a:r>
              <a:rPr lang="zh-TW" altLang="en-US" sz="1200" kern="1200" dirty="0" smtClean="0">
                <a:solidFill>
                  <a:schemeClr val="tx1"/>
                </a:solidFill>
                <a:effectLst/>
                <a:latin typeface="+mn-lt"/>
                <a:ea typeface="+mn-ea"/>
                <a:cs typeface="+mn-cs"/>
              </a:rPr>
              <a:t>在</a:t>
            </a:r>
            <a:r>
              <a:rPr lang="en-US" altLang="zh-TW" sz="1200" kern="1200" dirty="0" smtClean="0">
                <a:solidFill>
                  <a:schemeClr val="tx1"/>
                </a:solidFill>
                <a:effectLst/>
                <a:latin typeface="+mn-lt"/>
                <a:ea typeface="+mn-ea"/>
                <a:cs typeface="+mn-cs"/>
              </a:rPr>
              <a:t>MME</a:t>
            </a:r>
            <a:r>
              <a:rPr lang="zh-TW" altLang="en-US" sz="1200" kern="1200" dirty="0" smtClean="0">
                <a:solidFill>
                  <a:schemeClr val="tx1"/>
                </a:solidFill>
                <a:effectLst/>
                <a:latin typeface="+mn-lt"/>
                <a:ea typeface="+mn-ea"/>
                <a:cs typeface="+mn-cs"/>
              </a:rPr>
              <a:t>型</a:t>
            </a:r>
            <a:r>
              <a:rPr lang="en-US" altLang="zh-TW" sz="1200" kern="1200" dirty="0" smtClean="0">
                <a:solidFill>
                  <a:schemeClr val="tx1"/>
                </a:solidFill>
                <a:effectLst/>
                <a:latin typeface="+mn-lt"/>
                <a:ea typeface="+mn-ea"/>
                <a:cs typeface="+mn-cs"/>
              </a:rPr>
              <a:t>VNFC</a:t>
            </a:r>
            <a:r>
              <a:rPr lang="zh-TW" altLang="en-US" sz="1200" kern="1200" dirty="0" smtClean="0">
                <a:solidFill>
                  <a:schemeClr val="tx1"/>
                </a:solidFill>
                <a:effectLst/>
                <a:latin typeface="+mn-lt"/>
                <a:ea typeface="+mn-ea"/>
                <a:cs typeface="+mn-cs"/>
              </a:rPr>
              <a:t>和</a:t>
            </a:r>
            <a:r>
              <a:rPr lang="en-US" altLang="zh-TW" sz="1200" kern="1200" dirty="0" smtClean="0">
                <a:solidFill>
                  <a:schemeClr val="tx1"/>
                </a:solidFill>
                <a:effectLst/>
                <a:latin typeface="+mn-lt"/>
                <a:ea typeface="+mn-ea"/>
                <a:cs typeface="+mn-cs"/>
              </a:rPr>
              <a:t>SGW</a:t>
            </a:r>
            <a:r>
              <a:rPr lang="zh-TW" altLang="en-US" sz="1200" kern="1200" dirty="0" smtClean="0">
                <a:solidFill>
                  <a:schemeClr val="tx1"/>
                </a:solidFill>
                <a:effectLst/>
                <a:latin typeface="+mn-lt"/>
                <a:ea typeface="+mn-ea"/>
                <a:cs typeface="+mn-cs"/>
              </a:rPr>
              <a:t>型</a:t>
            </a:r>
            <a:r>
              <a:rPr lang="en-US" altLang="zh-TW" sz="1200" kern="1200" dirty="0" smtClean="0">
                <a:solidFill>
                  <a:schemeClr val="tx1"/>
                </a:solidFill>
                <a:effectLst/>
                <a:latin typeface="+mn-lt"/>
                <a:ea typeface="+mn-ea"/>
                <a:cs typeface="+mn-cs"/>
              </a:rPr>
              <a:t>VNFC</a:t>
            </a:r>
            <a:r>
              <a:rPr lang="zh-TW" altLang="en-US" sz="1200" kern="1200" dirty="0" smtClean="0">
                <a:solidFill>
                  <a:schemeClr val="tx1"/>
                </a:solidFill>
                <a:effectLst/>
                <a:latin typeface="+mn-lt"/>
                <a:ea typeface="+mn-ea"/>
                <a:cs typeface="+mn-cs"/>
              </a:rPr>
              <a:t>之間</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kern="1200" dirty="0" err="1" smtClean="0">
                <a:solidFill>
                  <a:schemeClr val="tx1"/>
                </a:solidFill>
                <a:effectLst/>
                <a:latin typeface="+mn-lt"/>
                <a:ea typeface="+mn-ea"/>
                <a:cs typeface="+mn-cs"/>
              </a:rPr>
              <a:t>通信延遲</a:t>
            </a:r>
            <a:r>
              <a:rPr lang="zh-TW" altLang="en-US" sz="1200" kern="1200" dirty="0" smtClean="0">
                <a:solidFill>
                  <a:schemeClr val="tx1"/>
                </a:solidFill>
                <a:effectLst/>
                <a:latin typeface="+mn-lt"/>
                <a:ea typeface="+mn-ea"/>
                <a:cs typeface="+mn-cs"/>
              </a:rPr>
              <a:t>在</a:t>
            </a:r>
            <a:r>
              <a:rPr lang="en-US" altLang="zh-TW" sz="1200" kern="1200" dirty="0" smtClean="0">
                <a:solidFill>
                  <a:schemeClr val="tx1"/>
                </a:solidFill>
                <a:effectLst/>
                <a:latin typeface="+mn-lt"/>
                <a:ea typeface="+mn-ea"/>
                <a:cs typeface="+mn-cs"/>
              </a:rPr>
              <a:t>MME</a:t>
            </a:r>
            <a:r>
              <a:rPr lang="zh-TW" altLang="en-US" sz="1200" kern="1200" dirty="0" smtClean="0">
                <a:solidFill>
                  <a:schemeClr val="tx1"/>
                </a:solidFill>
                <a:effectLst/>
                <a:latin typeface="+mn-lt"/>
                <a:ea typeface="+mn-ea"/>
                <a:cs typeface="+mn-cs"/>
              </a:rPr>
              <a:t>型</a:t>
            </a:r>
            <a:r>
              <a:rPr lang="en-US" altLang="zh-TW" sz="1200" kern="1200" dirty="0" smtClean="0">
                <a:solidFill>
                  <a:schemeClr val="tx1"/>
                </a:solidFill>
                <a:effectLst/>
                <a:latin typeface="+mn-lt"/>
                <a:ea typeface="+mn-ea"/>
                <a:cs typeface="+mn-cs"/>
              </a:rPr>
              <a:t>VNFC</a:t>
            </a:r>
            <a:r>
              <a:rPr lang="zh-TW" altLang="en-US" sz="1200" kern="1200" dirty="0" smtClean="0">
                <a:solidFill>
                  <a:schemeClr val="tx1"/>
                </a:solidFill>
                <a:effectLst/>
                <a:latin typeface="+mn-lt"/>
                <a:ea typeface="+mn-ea"/>
                <a:cs typeface="+mn-cs"/>
              </a:rPr>
              <a:t>和</a:t>
            </a:r>
            <a:r>
              <a:rPr lang="en-US" altLang="zh-TW" sz="1200" kern="1200" dirty="0" smtClean="0">
                <a:solidFill>
                  <a:schemeClr val="tx1"/>
                </a:solidFill>
                <a:effectLst/>
                <a:latin typeface="+mn-lt"/>
                <a:ea typeface="+mn-ea"/>
                <a:cs typeface="+mn-cs"/>
              </a:rPr>
              <a:t>HSS</a:t>
            </a:r>
            <a:r>
              <a:rPr lang="zh-TW" altLang="en-US" sz="1200" kern="1200" dirty="0" smtClean="0">
                <a:solidFill>
                  <a:schemeClr val="tx1"/>
                </a:solidFill>
                <a:effectLst/>
                <a:latin typeface="+mn-lt"/>
                <a:ea typeface="+mn-ea"/>
                <a:cs typeface="+mn-cs"/>
              </a:rPr>
              <a:t>型</a:t>
            </a:r>
            <a:r>
              <a:rPr lang="en-US" altLang="zh-TW" sz="1200" kern="1200" dirty="0" smtClean="0">
                <a:solidFill>
                  <a:schemeClr val="tx1"/>
                </a:solidFill>
                <a:effectLst/>
                <a:latin typeface="+mn-lt"/>
                <a:ea typeface="+mn-ea"/>
                <a:cs typeface="+mn-cs"/>
              </a:rPr>
              <a:t>VNFC</a:t>
            </a:r>
            <a:r>
              <a:rPr lang="zh-TW" altLang="en-US" sz="1200" kern="1200" dirty="0" smtClean="0">
                <a:solidFill>
                  <a:schemeClr val="tx1"/>
                </a:solidFill>
                <a:effectLst/>
                <a:latin typeface="+mn-lt"/>
                <a:ea typeface="+mn-ea"/>
                <a:cs typeface="+mn-cs"/>
              </a:rPr>
              <a:t>之間</a:t>
            </a:r>
            <a:endParaRPr lang="zh-TW" altLang="en-US" dirty="0" smtClean="0"/>
          </a:p>
          <a:p>
            <a:endParaRPr lang="en-US" altLang="zh-TW"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kern="1200" dirty="0" err="1" smtClean="0">
                <a:solidFill>
                  <a:schemeClr val="tx1"/>
                </a:solidFill>
                <a:effectLst/>
                <a:latin typeface="+mn-lt"/>
                <a:ea typeface="+mn-ea"/>
                <a:cs typeface="+mn-cs"/>
              </a:rPr>
              <a:t>通信延遲</a:t>
            </a:r>
            <a:r>
              <a:rPr lang="zh-TW" altLang="en-US" sz="1200" kern="1200" dirty="0" smtClean="0">
                <a:solidFill>
                  <a:schemeClr val="tx1"/>
                </a:solidFill>
                <a:effectLst/>
                <a:latin typeface="+mn-lt"/>
                <a:ea typeface="+mn-ea"/>
                <a:cs typeface="+mn-cs"/>
              </a:rPr>
              <a:t>在</a:t>
            </a:r>
            <a:r>
              <a:rPr lang="en-US" altLang="zh-TW" sz="1200" kern="1200" dirty="0" smtClean="0">
                <a:solidFill>
                  <a:schemeClr val="tx1"/>
                </a:solidFill>
                <a:effectLst/>
                <a:latin typeface="+mn-lt"/>
                <a:ea typeface="+mn-ea"/>
                <a:cs typeface="+mn-cs"/>
              </a:rPr>
              <a:t>SGW</a:t>
            </a:r>
            <a:r>
              <a:rPr lang="zh-TW" altLang="en-US" sz="1200" kern="1200" dirty="0" smtClean="0">
                <a:solidFill>
                  <a:schemeClr val="tx1"/>
                </a:solidFill>
                <a:effectLst/>
                <a:latin typeface="+mn-lt"/>
                <a:ea typeface="+mn-ea"/>
                <a:cs typeface="+mn-cs"/>
              </a:rPr>
              <a:t>型</a:t>
            </a:r>
            <a:r>
              <a:rPr lang="en-US" altLang="zh-TW" sz="1200" kern="1200" dirty="0" smtClean="0">
                <a:solidFill>
                  <a:schemeClr val="tx1"/>
                </a:solidFill>
                <a:effectLst/>
                <a:latin typeface="+mn-lt"/>
                <a:ea typeface="+mn-ea"/>
                <a:cs typeface="+mn-cs"/>
              </a:rPr>
              <a:t>VNFC</a:t>
            </a:r>
            <a:r>
              <a:rPr lang="zh-TW" altLang="en-US" sz="1200" kern="1200" dirty="0" smtClean="0">
                <a:solidFill>
                  <a:schemeClr val="tx1"/>
                </a:solidFill>
                <a:effectLst/>
                <a:latin typeface="+mn-lt"/>
                <a:ea typeface="+mn-ea"/>
                <a:cs typeface="+mn-cs"/>
              </a:rPr>
              <a:t>和</a:t>
            </a:r>
            <a:r>
              <a:rPr lang="en-US" altLang="zh-TW" sz="1200" kern="1200" dirty="0" smtClean="0">
                <a:solidFill>
                  <a:schemeClr val="tx1"/>
                </a:solidFill>
                <a:effectLst/>
                <a:latin typeface="+mn-lt"/>
                <a:ea typeface="+mn-ea"/>
                <a:cs typeface="+mn-cs"/>
              </a:rPr>
              <a:t>PGW</a:t>
            </a:r>
            <a:r>
              <a:rPr lang="zh-TW" altLang="en-US" sz="1200" kern="1200" dirty="0" smtClean="0">
                <a:solidFill>
                  <a:schemeClr val="tx1"/>
                </a:solidFill>
                <a:effectLst/>
                <a:latin typeface="+mn-lt"/>
                <a:ea typeface="+mn-ea"/>
                <a:cs typeface="+mn-cs"/>
              </a:rPr>
              <a:t>型</a:t>
            </a:r>
            <a:r>
              <a:rPr lang="en-US" altLang="zh-TW" sz="1200" kern="1200" dirty="0" smtClean="0">
                <a:solidFill>
                  <a:schemeClr val="tx1"/>
                </a:solidFill>
                <a:effectLst/>
                <a:latin typeface="+mn-lt"/>
                <a:ea typeface="+mn-ea"/>
                <a:cs typeface="+mn-cs"/>
              </a:rPr>
              <a:t>VNFC</a:t>
            </a:r>
            <a:r>
              <a:rPr lang="zh-TW" altLang="en-US" sz="1200" kern="1200" dirty="0" smtClean="0">
                <a:solidFill>
                  <a:schemeClr val="tx1"/>
                </a:solidFill>
                <a:effectLst/>
                <a:latin typeface="+mn-lt"/>
                <a:ea typeface="+mn-ea"/>
                <a:cs typeface="+mn-cs"/>
              </a:rPr>
              <a:t>之間</a:t>
            </a:r>
            <a:endParaRPr lang="en-US" altLang="zh-TW"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kern="1200" dirty="0" smtClean="0">
                <a:solidFill>
                  <a:schemeClr val="tx1"/>
                </a:solidFill>
                <a:effectLst/>
                <a:latin typeface="+mn-lt"/>
                <a:ea typeface="+mn-ea"/>
                <a:cs typeface="+mn-cs"/>
              </a:rPr>
              <a:t>MME</a:t>
            </a:r>
            <a:r>
              <a:rPr lang="zh-TW" altLang="en-US" sz="1200" kern="1200" dirty="0" smtClean="0">
                <a:solidFill>
                  <a:schemeClr val="tx1"/>
                </a:solidFill>
                <a:effectLst/>
                <a:latin typeface="+mn-lt"/>
                <a:ea typeface="+mn-ea"/>
                <a:cs typeface="+mn-cs"/>
              </a:rPr>
              <a:t>型</a:t>
            </a:r>
            <a:r>
              <a:rPr lang="en-US" altLang="zh-TW" sz="1200" kern="1200" dirty="0" smtClean="0">
                <a:solidFill>
                  <a:schemeClr val="tx1"/>
                </a:solidFill>
                <a:effectLst/>
                <a:latin typeface="+mn-lt"/>
                <a:ea typeface="+mn-ea"/>
                <a:cs typeface="+mn-cs"/>
              </a:rPr>
              <a:t>VNFC</a:t>
            </a:r>
            <a:r>
              <a:rPr lang="zh-TW" altLang="en-US" sz="1200" kern="1200" dirty="0" smtClean="0">
                <a:solidFill>
                  <a:schemeClr val="tx1"/>
                </a:solidFill>
                <a:effectLst/>
                <a:latin typeface="+mn-lt"/>
                <a:ea typeface="+mn-ea"/>
                <a:cs typeface="+mn-cs"/>
              </a:rPr>
              <a:t> </a:t>
            </a:r>
            <a:r>
              <a:rPr lang="en-US" altLang="zh-TW" sz="1200" kern="1200" dirty="0" smtClean="0">
                <a:solidFill>
                  <a:schemeClr val="tx1"/>
                </a:solidFill>
                <a:effectLst/>
                <a:latin typeface="+mn-lt"/>
                <a:ea typeface="+mn-ea"/>
                <a:cs typeface="+mn-cs"/>
              </a:rPr>
              <a:t>instance</a:t>
            </a:r>
            <a:r>
              <a:rPr lang="zh-TW" altLang="en-US" sz="1200" kern="1200" dirty="0" smtClean="0">
                <a:solidFill>
                  <a:schemeClr val="tx1"/>
                </a:solidFill>
                <a:effectLst/>
                <a:latin typeface="+mn-lt"/>
                <a:ea typeface="+mn-ea"/>
                <a:cs typeface="+mn-cs"/>
              </a:rPr>
              <a:t>的數量</a:t>
            </a:r>
            <a:endParaRPr lang="en-US" altLang="zh-TW"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kern="1200" dirty="0" smtClean="0">
                <a:solidFill>
                  <a:schemeClr val="tx1"/>
                </a:solidFill>
                <a:effectLst/>
                <a:latin typeface="+mn-lt"/>
                <a:ea typeface="+mn-ea"/>
                <a:cs typeface="+mn-cs"/>
              </a:rPr>
              <a:t>HSS</a:t>
            </a:r>
            <a:r>
              <a:rPr lang="zh-TW" altLang="en-US" sz="1200" kern="1200" dirty="0" smtClean="0">
                <a:solidFill>
                  <a:schemeClr val="tx1"/>
                </a:solidFill>
                <a:effectLst/>
                <a:latin typeface="+mn-lt"/>
                <a:ea typeface="+mn-ea"/>
                <a:cs typeface="+mn-cs"/>
              </a:rPr>
              <a:t>型</a:t>
            </a:r>
            <a:r>
              <a:rPr lang="en-US" altLang="zh-TW" sz="1200" kern="1200" dirty="0" smtClean="0">
                <a:solidFill>
                  <a:schemeClr val="tx1"/>
                </a:solidFill>
                <a:effectLst/>
                <a:latin typeface="+mn-lt"/>
                <a:ea typeface="+mn-ea"/>
                <a:cs typeface="+mn-cs"/>
              </a:rPr>
              <a:t>VNFC</a:t>
            </a:r>
            <a:r>
              <a:rPr lang="zh-TW" altLang="en-US" sz="1200" kern="1200" dirty="0" smtClean="0">
                <a:solidFill>
                  <a:schemeClr val="tx1"/>
                </a:solidFill>
                <a:effectLst/>
                <a:latin typeface="+mn-lt"/>
                <a:ea typeface="+mn-ea"/>
                <a:cs typeface="+mn-cs"/>
              </a:rPr>
              <a:t> </a:t>
            </a:r>
            <a:r>
              <a:rPr lang="en-US" altLang="zh-TW" sz="1200" kern="1200" dirty="0" smtClean="0">
                <a:solidFill>
                  <a:schemeClr val="tx1"/>
                </a:solidFill>
                <a:effectLst/>
                <a:latin typeface="+mn-lt"/>
                <a:ea typeface="+mn-ea"/>
                <a:cs typeface="+mn-cs"/>
              </a:rPr>
              <a:t>instance</a:t>
            </a:r>
            <a:r>
              <a:rPr lang="zh-TW" altLang="en-US" sz="1200" kern="1200" dirty="0" smtClean="0">
                <a:solidFill>
                  <a:schemeClr val="tx1"/>
                </a:solidFill>
                <a:effectLst/>
                <a:latin typeface="+mn-lt"/>
                <a:ea typeface="+mn-ea"/>
                <a:cs typeface="+mn-cs"/>
              </a:rPr>
              <a:t>的數量</a:t>
            </a:r>
            <a:endParaRPr lang="zh-TW" alt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TW"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kern="1200" dirty="0" smtClean="0">
                <a:solidFill>
                  <a:schemeClr val="tx1"/>
                </a:solidFill>
                <a:effectLst/>
                <a:latin typeface="+mn-lt"/>
                <a:ea typeface="+mn-ea"/>
                <a:cs typeface="+mn-cs"/>
              </a:rPr>
              <a:t>SGW</a:t>
            </a:r>
            <a:r>
              <a:rPr lang="zh-TW" altLang="en-US" sz="1200" kern="1200" dirty="0" smtClean="0">
                <a:solidFill>
                  <a:schemeClr val="tx1"/>
                </a:solidFill>
                <a:effectLst/>
                <a:latin typeface="+mn-lt"/>
                <a:ea typeface="+mn-ea"/>
                <a:cs typeface="+mn-cs"/>
              </a:rPr>
              <a:t>型</a:t>
            </a:r>
            <a:r>
              <a:rPr lang="en-US" altLang="zh-TW" sz="1200" kern="1200" dirty="0" smtClean="0">
                <a:solidFill>
                  <a:schemeClr val="tx1"/>
                </a:solidFill>
                <a:effectLst/>
                <a:latin typeface="+mn-lt"/>
                <a:ea typeface="+mn-ea"/>
                <a:cs typeface="+mn-cs"/>
              </a:rPr>
              <a:t>VNFC</a:t>
            </a:r>
            <a:r>
              <a:rPr lang="zh-TW" altLang="en-US" sz="1200" kern="1200" dirty="0" smtClean="0">
                <a:solidFill>
                  <a:schemeClr val="tx1"/>
                </a:solidFill>
                <a:effectLst/>
                <a:latin typeface="+mn-lt"/>
                <a:ea typeface="+mn-ea"/>
                <a:cs typeface="+mn-cs"/>
              </a:rPr>
              <a:t> </a:t>
            </a:r>
            <a:r>
              <a:rPr lang="en-US" altLang="zh-TW" sz="1200" kern="1200" dirty="0" smtClean="0">
                <a:solidFill>
                  <a:schemeClr val="tx1"/>
                </a:solidFill>
                <a:effectLst/>
                <a:latin typeface="+mn-lt"/>
                <a:ea typeface="+mn-ea"/>
                <a:cs typeface="+mn-cs"/>
              </a:rPr>
              <a:t>instance</a:t>
            </a:r>
            <a:r>
              <a:rPr lang="zh-TW" altLang="en-US" sz="1200" kern="1200" dirty="0" smtClean="0">
                <a:solidFill>
                  <a:schemeClr val="tx1"/>
                </a:solidFill>
                <a:effectLst/>
                <a:latin typeface="+mn-lt"/>
                <a:ea typeface="+mn-ea"/>
                <a:cs typeface="+mn-cs"/>
              </a:rPr>
              <a:t>的數量</a:t>
            </a:r>
            <a:endParaRPr lang="zh-TW" alt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kern="1200" dirty="0" smtClean="0">
                <a:solidFill>
                  <a:schemeClr val="tx1"/>
                </a:solidFill>
                <a:effectLst/>
                <a:latin typeface="+mn-lt"/>
                <a:ea typeface="+mn-ea"/>
                <a:cs typeface="+mn-cs"/>
              </a:rPr>
              <a:t/>
            </a:r>
            <a:br>
              <a:rPr lang="en-US" altLang="zh-TW" sz="1200" kern="1200" dirty="0" smtClean="0">
                <a:solidFill>
                  <a:schemeClr val="tx1"/>
                </a:solidFill>
                <a:effectLst/>
                <a:latin typeface="+mn-lt"/>
                <a:ea typeface="+mn-ea"/>
                <a:cs typeface="+mn-cs"/>
              </a:rPr>
            </a:br>
            <a:r>
              <a:rPr lang="en-US" altLang="zh-TW" sz="1200" kern="1200" dirty="0" smtClean="0">
                <a:solidFill>
                  <a:schemeClr val="tx1"/>
                </a:solidFill>
                <a:effectLst/>
                <a:latin typeface="+mn-lt"/>
                <a:ea typeface="+mn-ea"/>
                <a:cs typeface="+mn-cs"/>
              </a:rPr>
              <a:t>PGW</a:t>
            </a:r>
            <a:r>
              <a:rPr lang="zh-TW" altLang="en-US" sz="1200" kern="1200" dirty="0" smtClean="0">
                <a:solidFill>
                  <a:schemeClr val="tx1"/>
                </a:solidFill>
                <a:effectLst/>
                <a:latin typeface="+mn-lt"/>
                <a:ea typeface="+mn-ea"/>
                <a:cs typeface="+mn-cs"/>
              </a:rPr>
              <a:t>型</a:t>
            </a:r>
            <a:r>
              <a:rPr lang="en-US" altLang="zh-TW" sz="1200" kern="1200" dirty="0" smtClean="0">
                <a:solidFill>
                  <a:schemeClr val="tx1"/>
                </a:solidFill>
                <a:effectLst/>
                <a:latin typeface="+mn-lt"/>
                <a:ea typeface="+mn-ea"/>
                <a:cs typeface="+mn-cs"/>
              </a:rPr>
              <a:t>VNFC</a:t>
            </a:r>
            <a:r>
              <a:rPr lang="zh-TW" altLang="en-US" sz="1200" kern="1200" dirty="0" smtClean="0">
                <a:solidFill>
                  <a:schemeClr val="tx1"/>
                </a:solidFill>
                <a:effectLst/>
                <a:latin typeface="+mn-lt"/>
                <a:ea typeface="+mn-ea"/>
                <a:cs typeface="+mn-cs"/>
              </a:rPr>
              <a:t> </a:t>
            </a:r>
            <a:r>
              <a:rPr lang="en-US" altLang="zh-TW" sz="1200" kern="1200" dirty="0" smtClean="0">
                <a:solidFill>
                  <a:schemeClr val="tx1"/>
                </a:solidFill>
                <a:effectLst/>
                <a:latin typeface="+mn-lt"/>
                <a:ea typeface="+mn-ea"/>
                <a:cs typeface="+mn-cs"/>
              </a:rPr>
              <a:t>instance</a:t>
            </a:r>
            <a:r>
              <a:rPr lang="zh-TW" altLang="en-US" sz="1200" kern="1200" dirty="0" smtClean="0">
                <a:solidFill>
                  <a:schemeClr val="tx1"/>
                </a:solidFill>
                <a:effectLst/>
                <a:latin typeface="+mn-lt"/>
                <a:ea typeface="+mn-ea"/>
                <a:cs typeface="+mn-cs"/>
              </a:rPr>
              <a:t>的數量</a:t>
            </a:r>
            <a:endParaRPr lang="zh-TW" alt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zh-TW" altLang="en-US" dirty="0" smtClean="0"/>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51</a:t>
            </a:fld>
            <a:endParaRPr lang="zh-TW" altLang="en-US"/>
          </a:p>
        </p:txBody>
      </p:sp>
    </p:spTree>
    <p:extLst>
      <p:ext uri="{BB962C8B-B14F-4D97-AF65-F5344CB8AC3E}">
        <p14:creationId xmlns:p14="http://schemas.microsoft.com/office/powerpoint/2010/main" val="100981375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虛擬化演進包核心（</a:t>
            </a:r>
            <a:r>
              <a:rPr lang="en-US" altLang="zh-CN" sz="1200" kern="1200" dirty="0" err="1" smtClean="0">
                <a:solidFill>
                  <a:schemeClr val="tx1"/>
                </a:solidFill>
                <a:effectLst/>
                <a:latin typeface="+mn-lt"/>
                <a:ea typeface="+mn-ea"/>
                <a:cs typeface="+mn-cs"/>
              </a:rPr>
              <a:t>vEPC</a:t>
            </a:r>
            <a:r>
              <a:rPr lang="zh-CN" altLang="en-US" sz="1200" kern="1200" dirty="0" smtClean="0">
                <a:solidFill>
                  <a:schemeClr val="tx1"/>
                </a:solidFill>
                <a:effectLst/>
                <a:latin typeface="+mn-lt"/>
                <a:ea typeface="+mn-ea"/>
                <a:cs typeface="+mn-cs"/>
              </a:rPr>
              <a:t>）被用作模擬中的一個用例。</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表</a:t>
            </a:r>
            <a:r>
              <a:rPr lang="en-US" altLang="zh-CN" sz="1200" kern="1200" dirty="0" smtClean="0">
                <a:solidFill>
                  <a:schemeClr val="tx1"/>
                </a:solidFill>
                <a:effectLst/>
                <a:latin typeface="+mn-lt"/>
                <a:ea typeface="+mn-ea"/>
                <a:cs typeface="+mn-cs"/>
              </a:rPr>
              <a:t>2</a:t>
            </a:r>
            <a:r>
              <a:rPr lang="zh-CN" altLang="en-US" sz="1200" kern="1200" dirty="0" smtClean="0">
                <a:solidFill>
                  <a:schemeClr val="tx1"/>
                </a:solidFill>
                <a:effectLst/>
                <a:latin typeface="+mn-lt"/>
                <a:ea typeface="+mn-ea"/>
                <a:cs typeface="+mn-cs"/>
              </a:rPr>
              <a:t>總結了模型的輸入資料。</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考慮到</a:t>
            </a:r>
            <a:r>
              <a:rPr lang="en-US" altLang="zh-CN" sz="1200" kern="1200" dirty="0" smtClean="0">
                <a:solidFill>
                  <a:schemeClr val="tx1"/>
                </a:solidFill>
                <a:effectLst/>
                <a:latin typeface="+mn-lt"/>
                <a:ea typeface="+mn-ea"/>
                <a:cs typeface="+mn-cs"/>
              </a:rPr>
              <a:t>MILP</a:t>
            </a:r>
            <a:r>
              <a:rPr lang="zh-CN" altLang="en-US" sz="1200" kern="1200" dirty="0" smtClean="0">
                <a:solidFill>
                  <a:schemeClr val="tx1"/>
                </a:solidFill>
                <a:effectLst/>
                <a:latin typeface="+mn-lt"/>
                <a:ea typeface="+mn-ea"/>
                <a:cs typeface="+mn-cs"/>
              </a:rPr>
              <a:t>模型可用的計算處理能力和計算複雜度，定義資料集以在合理的時間內生成模擬結果。</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實體之間的延遲</a:t>
            </a:r>
            <a:r>
              <a:rPr lang="zh-TW" altLang="en-US" sz="1200" kern="1200" dirty="0" smtClean="0">
                <a:solidFill>
                  <a:schemeClr val="tx1"/>
                </a:solidFill>
                <a:effectLst/>
                <a:latin typeface="+mn-lt"/>
                <a:ea typeface="+mn-ea"/>
                <a:cs typeface="+mn-cs"/>
              </a:rPr>
              <a:t>容忍</a:t>
            </a:r>
            <a:r>
              <a:rPr lang="zh-CN" altLang="en-US" sz="1200" kern="1200" dirty="0" smtClean="0">
                <a:solidFill>
                  <a:schemeClr val="tx1"/>
                </a:solidFill>
                <a:effectLst/>
                <a:latin typeface="+mn-lt"/>
                <a:ea typeface="+mn-ea"/>
                <a:cs typeface="+mn-cs"/>
              </a:rPr>
              <a:t>基於</a:t>
            </a:r>
            <a:r>
              <a:rPr lang="en-US" altLang="zh-CN" sz="1200" kern="1200" dirty="0" smtClean="0">
                <a:solidFill>
                  <a:schemeClr val="tx1"/>
                </a:solidFill>
                <a:effectLst/>
                <a:latin typeface="+mn-lt"/>
                <a:ea typeface="+mn-ea"/>
                <a:cs typeface="+mn-cs"/>
              </a:rPr>
              <a:t>[16]</a:t>
            </a:r>
            <a:r>
              <a:rPr lang="zh-CN" altLang="en-US" sz="1200" kern="1200" dirty="0" smtClean="0">
                <a:solidFill>
                  <a:schemeClr val="tx1"/>
                </a:solidFill>
                <a:effectLst/>
                <a:latin typeface="+mn-lt"/>
                <a:ea typeface="+mn-ea"/>
                <a:cs typeface="+mn-cs"/>
              </a:rPr>
              <a:t>中定義的資料中心網路延遲測量。</a:t>
            </a:r>
            <a:endParaRPr lang="zh-CN" altLang="en-US" dirty="0" smtClean="0"/>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52</a:t>
            </a:fld>
            <a:endParaRPr lang="zh-TW" altLang="en-US"/>
          </a:p>
        </p:txBody>
      </p:sp>
    </p:spTree>
    <p:extLst>
      <p:ext uri="{BB962C8B-B14F-4D97-AF65-F5344CB8AC3E}">
        <p14:creationId xmlns:p14="http://schemas.microsoft.com/office/powerpoint/2010/main" val="247890413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利用</a:t>
            </a:r>
            <a:r>
              <a:rPr lang="en-US" altLang="zh-CN" sz="1200" kern="1200" dirty="0" smtClean="0">
                <a:solidFill>
                  <a:schemeClr val="tx1"/>
                </a:solidFill>
                <a:effectLst/>
                <a:latin typeface="+mn-lt"/>
                <a:ea typeface="+mn-ea"/>
                <a:cs typeface="+mn-cs"/>
              </a:rPr>
              <a:t>IBM-studio</a:t>
            </a:r>
            <a:r>
              <a:rPr lang="zh-CN" altLang="en-US" sz="1200" kern="1200" dirty="0" smtClean="0">
                <a:solidFill>
                  <a:schemeClr val="tx1"/>
                </a:solidFill>
                <a:effectLst/>
                <a:latin typeface="+mn-lt"/>
                <a:ea typeface="+mn-ea"/>
                <a:cs typeface="+mn-cs"/>
              </a:rPr>
              <a:t>語言實現了貪婪演算法，並用</a:t>
            </a:r>
            <a:r>
              <a:rPr lang="en-US" altLang="zh-CN" sz="1200" kern="1200" dirty="0" smtClean="0">
                <a:solidFill>
                  <a:schemeClr val="tx1"/>
                </a:solidFill>
                <a:effectLst/>
                <a:latin typeface="+mn-lt"/>
                <a:ea typeface="+mn-ea"/>
                <a:cs typeface="+mn-cs"/>
              </a:rPr>
              <a:t>Java</a:t>
            </a:r>
            <a:r>
              <a:rPr lang="zh-CN" altLang="en-US" sz="1200" kern="1200" dirty="0" smtClean="0">
                <a:solidFill>
                  <a:schemeClr val="tx1"/>
                </a:solidFill>
                <a:effectLst/>
                <a:latin typeface="+mn-lt"/>
                <a:ea typeface="+mn-ea"/>
                <a:cs typeface="+mn-cs"/>
              </a:rPr>
              <a:t>語言實現了優化。</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使用一個具有</a:t>
            </a:r>
            <a:r>
              <a:rPr lang="en-US" altLang="zh-CN" sz="1200" kern="1200" dirty="0" smtClean="0">
                <a:solidFill>
                  <a:schemeClr val="tx1"/>
                </a:solidFill>
                <a:effectLst/>
                <a:latin typeface="+mn-lt"/>
                <a:ea typeface="+mn-ea"/>
                <a:cs typeface="+mn-cs"/>
              </a:rPr>
              <a:t>12</a:t>
            </a:r>
            <a:r>
              <a:rPr lang="zh-CN" altLang="en-US" sz="1200" kern="1200" dirty="0" smtClean="0">
                <a:solidFill>
                  <a:schemeClr val="tx1"/>
                </a:solidFill>
                <a:effectLst/>
                <a:latin typeface="+mn-lt"/>
                <a:ea typeface="+mn-ea"/>
                <a:cs typeface="+mn-cs"/>
              </a:rPr>
              <a:t>個</a:t>
            </a:r>
            <a:r>
              <a:rPr lang="en-US" altLang="zh-CN" sz="1200" kern="1200" dirty="0" smtClean="0">
                <a:solidFill>
                  <a:schemeClr val="tx1"/>
                </a:solidFill>
                <a:effectLst/>
                <a:latin typeface="+mn-lt"/>
                <a:ea typeface="+mn-ea"/>
                <a:cs typeface="+mn-cs"/>
              </a:rPr>
              <a:t>vCPU</a:t>
            </a:r>
            <a:r>
              <a:rPr lang="zh-CN" altLang="en-US" sz="1200" kern="1200" dirty="0" smtClean="0">
                <a:solidFill>
                  <a:schemeClr val="tx1"/>
                </a:solidFill>
                <a:effectLst/>
                <a:latin typeface="+mn-lt"/>
                <a:ea typeface="+mn-ea"/>
                <a:cs typeface="+mn-cs"/>
              </a:rPr>
              <a:t>核和</a:t>
            </a:r>
            <a:r>
              <a:rPr lang="en-US" altLang="zh-CN" sz="1200" kern="1200" dirty="0" smtClean="0">
                <a:solidFill>
                  <a:schemeClr val="tx1"/>
                </a:solidFill>
                <a:effectLst/>
                <a:latin typeface="+mn-lt"/>
                <a:ea typeface="+mn-ea"/>
                <a:cs typeface="+mn-cs"/>
              </a:rPr>
              <a:t>64gb</a:t>
            </a:r>
            <a:r>
              <a:rPr lang="zh-CN" altLang="en-US" sz="1200" kern="1200" dirty="0" smtClean="0">
                <a:solidFill>
                  <a:schemeClr val="tx1"/>
                </a:solidFill>
                <a:effectLst/>
                <a:latin typeface="+mn-lt"/>
                <a:ea typeface="+mn-ea"/>
                <a:cs typeface="+mn-cs"/>
              </a:rPr>
              <a:t>記憶體的虛擬機器來運行模擬環境。</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kern="1200" dirty="0" smtClean="0">
                <a:solidFill>
                  <a:schemeClr val="tx1"/>
                </a:solidFill>
                <a:effectLst/>
                <a:latin typeface="+mn-lt"/>
                <a:ea typeface="+mn-ea"/>
                <a:cs typeface="+mn-cs"/>
              </a:rPr>
              <a:t>我們比較了</a:t>
            </a:r>
            <a:r>
              <a:rPr lang="en-US" altLang="zh-CN" sz="1200" kern="1200" dirty="0" smtClean="0">
                <a:solidFill>
                  <a:schemeClr val="tx1"/>
                </a:solidFill>
                <a:effectLst/>
                <a:latin typeface="+mn-lt"/>
                <a:ea typeface="+mn-ea"/>
                <a:cs typeface="+mn-cs"/>
              </a:rPr>
              <a:t>NFV-aware</a:t>
            </a:r>
            <a:r>
              <a:rPr lang="zh-CN" altLang="en-US" sz="1200" kern="1200" dirty="0" smtClean="0">
                <a:solidFill>
                  <a:schemeClr val="tx1"/>
                </a:solidFill>
                <a:effectLst/>
                <a:latin typeface="+mn-lt"/>
                <a:ea typeface="+mn-ea"/>
                <a:cs typeface="+mn-cs"/>
              </a:rPr>
              <a:t>調度器和貪婪演算法。相應的結果如圖</a:t>
            </a:r>
            <a:r>
              <a:rPr lang="en-US" altLang="zh-CN" sz="1200" kern="1200" dirty="0" smtClean="0">
                <a:solidFill>
                  <a:schemeClr val="tx1"/>
                </a:solidFill>
                <a:effectLst/>
                <a:latin typeface="+mn-lt"/>
                <a:ea typeface="+mn-ea"/>
                <a:cs typeface="+mn-cs"/>
              </a:rPr>
              <a:t>3</a:t>
            </a:r>
            <a:r>
              <a:rPr lang="zh-CN" altLang="en-US" sz="1200" kern="1200" dirty="0" smtClean="0">
                <a:solidFill>
                  <a:schemeClr val="tx1"/>
                </a:solidFill>
                <a:effectLst/>
                <a:latin typeface="+mn-lt"/>
                <a:ea typeface="+mn-ea"/>
                <a:cs typeface="+mn-cs"/>
              </a:rPr>
              <a:t>和表</a:t>
            </a:r>
            <a:r>
              <a:rPr lang="en-US" altLang="zh-CN" sz="1200" kern="1200" dirty="0" smtClean="0">
                <a:solidFill>
                  <a:schemeClr val="tx1"/>
                </a:solidFill>
                <a:effectLst/>
                <a:latin typeface="+mn-lt"/>
                <a:ea typeface="+mn-ea"/>
                <a:cs typeface="+mn-cs"/>
              </a:rPr>
              <a:t>3</a:t>
            </a:r>
            <a:r>
              <a:rPr lang="zh-CN" altLang="en-US" sz="1200" kern="1200" dirty="0" smtClean="0">
                <a:solidFill>
                  <a:schemeClr val="tx1"/>
                </a:solidFill>
                <a:effectLst/>
                <a:latin typeface="+mn-lt"/>
                <a:ea typeface="+mn-ea"/>
                <a:cs typeface="+mn-cs"/>
              </a:rPr>
              <a:t>所示。</a:t>
            </a:r>
            <a:endParaRPr lang="zh-CN" altLang="en-US" dirty="0" smtClean="0"/>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54</a:t>
            </a:fld>
            <a:endParaRPr lang="zh-TW" altLang="en-US"/>
          </a:p>
        </p:txBody>
      </p:sp>
    </p:spTree>
    <p:extLst>
      <p:ext uri="{BB962C8B-B14F-4D97-AF65-F5344CB8AC3E}">
        <p14:creationId xmlns:p14="http://schemas.microsoft.com/office/powerpoint/2010/main" val="276812898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err="1" smtClean="0">
                <a:solidFill>
                  <a:schemeClr val="tx1"/>
                </a:solidFill>
                <a:effectLst/>
                <a:latin typeface="+mn-lt"/>
                <a:ea typeface="+mn-ea"/>
                <a:cs typeface="+mn-cs"/>
              </a:rPr>
              <a:t>MILP模型生成滿足上述所有</a:t>
            </a:r>
            <a:r>
              <a:rPr lang="zh-TW" altLang="en-US" sz="1200" kern="1200" dirty="0" smtClean="0">
                <a:solidFill>
                  <a:schemeClr val="tx1"/>
                </a:solidFill>
                <a:effectLst/>
                <a:latin typeface="+mn-lt"/>
                <a:ea typeface="+mn-ea"/>
                <a:cs typeface="+mn-cs"/>
              </a:rPr>
              <a:t>限制</a:t>
            </a:r>
            <a:r>
              <a:rPr lang="en-US" altLang="zh-TW" sz="1200" kern="1200" dirty="0" smtClean="0">
                <a:solidFill>
                  <a:schemeClr val="tx1"/>
                </a:solidFill>
                <a:effectLst/>
                <a:latin typeface="+mn-lt"/>
                <a:ea typeface="+mn-ea"/>
                <a:cs typeface="+mn-cs"/>
              </a:rPr>
              <a:t>(</a:t>
            </a:r>
            <a:r>
              <a:rPr lang="en-US" altLang="zh-TW" sz="1200" kern="1200" dirty="0" err="1" smtClean="0">
                <a:solidFill>
                  <a:schemeClr val="tx1"/>
                </a:solidFill>
                <a:effectLst/>
                <a:latin typeface="+mn-lt"/>
                <a:ea typeface="+mn-ea"/>
                <a:cs typeface="+mn-cs"/>
              </a:rPr>
              <a:t>約束</a:t>
            </a:r>
            <a:r>
              <a:rPr lang="en-US" altLang="zh-TW" sz="1200" kern="1200" dirty="0" smtClean="0">
                <a:solidFill>
                  <a:schemeClr val="tx1"/>
                </a:solidFill>
                <a:effectLst/>
                <a:latin typeface="+mn-lt"/>
                <a:ea typeface="+mn-ea"/>
                <a:cs typeface="+mn-cs"/>
              </a:rPr>
              <a:t>)</a:t>
            </a:r>
            <a:r>
              <a:rPr lang="en-US" altLang="zh-TW" sz="1200" kern="1200" dirty="0" err="1" smtClean="0">
                <a:solidFill>
                  <a:schemeClr val="tx1"/>
                </a:solidFill>
                <a:effectLst/>
                <a:latin typeface="+mn-lt"/>
                <a:ea typeface="+mn-ea"/>
                <a:cs typeface="+mn-cs"/>
              </a:rPr>
              <a:t>條件的最優佈局，同時最小化網路延遲</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zh-TW" altLang="zh-TW" dirty="0" smtClean="0"/>
              <a:t>這些位置最大化了代表VNFC服務鏈的可用計算路徑的數量。</a:t>
            </a:r>
            <a:r>
              <a:rPr lang="en-US" altLang="zh-TW" sz="1200" kern="1200" dirty="0" err="1" smtClean="0">
                <a:solidFill>
                  <a:schemeClr val="tx1"/>
                </a:solidFill>
                <a:effectLst/>
                <a:latin typeface="+mn-lt"/>
                <a:ea typeface="+mn-ea"/>
                <a:cs typeface="+mn-cs"/>
              </a:rPr>
              <a:t>這個目標是通過將VNFC實例放置在具有最小連接延遲的主機上來實現的，這為計算路徑提供了有效的連接</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增加計算路徑的數量可以通過VNFC實例的功能組中的參與成員的數量來量化。一個functional</a:t>
            </a:r>
            <a:r>
              <a:rPr lang="en-US" altLang="zh-TW" sz="1200" kern="1200" dirty="0" smtClean="0">
                <a:solidFill>
                  <a:schemeClr val="tx1"/>
                </a:solidFill>
                <a:effectLst/>
                <a:latin typeface="+mn-lt"/>
                <a:ea typeface="+mn-ea"/>
                <a:cs typeface="+mn-cs"/>
              </a:rPr>
              <a:t> </a:t>
            </a:r>
            <a:r>
              <a:rPr lang="en-US" altLang="zh-TW" sz="1200" kern="1200" dirty="0" err="1" smtClean="0">
                <a:solidFill>
                  <a:schemeClr val="tx1"/>
                </a:solidFill>
                <a:effectLst/>
                <a:latin typeface="+mn-lt"/>
                <a:ea typeface="+mn-ea"/>
                <a:cs typeface="+mn-cs"/>
              </a:rPr>
              <a:t>group參與成員越多，它就越好</a:t>
            </a:r>
            <a:r>
              <a:rPr lang="en-US" altLang="zh-TW" sz="1200" kern="1200" dirty="0" smtClean="0">
                <a:solidFill>
                  <a:schemeClr val="tx1"/>
                </a:solidFill>
                <a:effectLst/>
                <a:latin typeface="+mn-lt"/>
                <a:ea typeface="+mn-ea"/>
                <a:cs typeface="+mn-cs"/>
              </a:rPr>
              <a:t>。</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55</a:t>
            </a:fld>
            <a:endParaRPr lang="zh-TW" altLang="en-US"/>
          </a:p>
        </p:txBody>
      </p:sp>
    </p:spTree>
    <p:extLst>
      <p:ext uri="{BB962C8B-B14F-4D97-AF65-F5344CB8AC3E}">
        <p14:creationId xmlns:p14="http://schemas.microsoft.com/office/powerpoint/2010/main" val="302294286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CN" altLang="en-US" dirty="0" smtClean="0"/>
              <a:t>表</a:t>
            </a:r>
            <a:r>
              <a:rPr lang="en-US" altLang="zh-CN" dirty="0" smtClean="0"/>
              <a:t>3</a:t>
            </a:r>
            <a:r>
              <a:rPr lang="zh-CN" altLang="en-US" dirty="0" smtClean="0"/>
              <a:t>顯示了從</a:t>
            </a:r>
            <a:r>
              <a:rPr lang="en-US" altLang="zh-CN" dirty="0" smtClean="0"/>
              <a:t>MILP</a:t>
            </a:r>
            <a:r>
              <a:rPr lang="zh-CN" altLang="en-US" dirty="0" smtClean="0"/>
              <a:t>模型和貪婪演算法放置生成的功能組成員的計數。</a:t>
            </a:r>
            <a:endParaRPr lang="en-US" altLang="zh-CN" dirty="0" smtClean="0"/>
          </a:p>
          <a:p>
            <a:r>
              <a:rPr lang="zh-CN" altLang="en-US" dirty="0" smtClean="0"/>
              <a:t>與貪婪演算法相比，</a:t>
            </a:r>
            <a:r>
              <a:rPr lang="en-US" altLang="zh-CN" dirty="0" smtClean="0"/>
              <a:t>MILP</a:t>
            </a:r>
            <a:r>
              <a:rPr lang="zh-CN" altLang="en-US" dirty="0" smtClean="0"/>
              <a:t>模型實現了更高的功能組成員數。</a:t>
            </a:r>
            <a:endParaRPr lang="en-US" altLang="zh-CN" dirty="0" smtClean="0"/>
          </a:p>
          <a:p>
            <a:r>
              <a:rPr lang="zh-CN" altLang="en-US" dirty="0" smtClean="0"/>
              <a:t>與貪婪演算法相比，使用</a:t>
            </a:r>
            <a:r>
              <a:rPr lang="en-US" altLang="zh-CN" dirty="0" smtClean="0"/>
              <a:t>MILP</a:t>
            </a:r>
            <a:r>
              <a:rPr lang="zh-CN" altLang="en-US" dirty="0" smtClean="0"/>
              <a:t>模型佈局演算法的</a:t>
            </a:r>
            <a:r>
              <a:rPr lang="en-US" altLang="zh-CN" dirty="0" smtClean="0"/>
              <a:t>NFV</a:t>
            </a:r>
            <a:r>
              <a:rPr lang="zh-CN" altLang="en-US" dirty="0" smtClean="0"/>
              <a:t>服務可以獲得更好的性能和可用性。</a:t>
            </a:r>
            <a:endParaRPr lang="en-US" altLang="zh-CN" dirty="0" smtClean="0"/>
          </a:p>
          <a:p>
            <a:r>
              <a:rPr lang="zh-CN" altLang="en-US" dirty="0" smtClean="0"/>
              <a:t>從性能的角度來看，</a:t>
            </a:r>
            <a:r>
              <a:rPr lang="en-US" altLang="zh-CN" dirty="0" smtClean="0"/>
              <a:t>MILP</a:t>
            </a:r>
            <a:r>
              <a:rPr lang="zh-CN" altLang="en-US" dirty="0" smtClean="0"/>
              <a:t>模型允許功能組在較高的</a:t>
            </a:r>
            <a:r>
              <a:rPr lang="en-US" altLang="zh-CN" dirty="0" smtClean="0"/>
              <a:t>VNFC</a:t>
            </a:r>
            <a:r>
              <a:rPr lang="zh-CN" altLang="en-US" dirty="0" smtClean="0"/>
              <a:t>成員之間卸載流量；但是貪婪演算法不是這樣。</a:t>
            </a:r>
            <a:endParaRPr lang="en-US" altLang="zh-CN" dirty="0" smtClean="0"/>
          </a:p>
          <a:p>
            <a:r>
              <a:rPr lang="zh-CN" altLang="en-US" dirty="0" smtClean="0"/>
              <a:t>從可用性的角度來看，與貪婪演算法相比，</a:t>
            </a:r>
            <a:r>
              <a:rPr lang="en-US" altLang="zh-CN" dirty="0" smtClean="0"/>
              <a:t>MILP</a:t>
            </a:r>
            <a:r>
              <a:rPr lang="zh-CN" altLang="en-US" dirty="0" smtClean="0"/>
              <a:t>模型為功能組提供了更好的可用性，因為</a:t>
            </a:r>
            <a:r>
              <a:rPr lang="en-US" altLang="zh-CN" dirty="0" smtClean="0"/>
              <a:t>MILP</a:t>
            </a:r>
            <a:r>
              <a:rPr lang="zh-CN" altLang="en-US" dirty="0" smtClean="0"/>
              <a:t>模型具有更高的成員數；這些成員充當冗余元件，可以在</a:t>
            </a:r>
            <a:r>
              <a:rPr lang="en-US" altLang="zh-CN" dirty="0" smtClean="0"/>
              <a:t>VNFC</a:t>
            </a:r>
            <a:r>
              <a:rPr lang="zh-CN" altLang="en-US" dirty="0" smtClean="0"/>
              <a:t>實例發生故障時接管工作負載。</a:t>
            </a: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56</a:t>
            </a:fld>
            <a:endParaRPr lang="zh-TW" altLang="en-US"/>
          </a:p>
        </p:txBody>
      </p:sp>
    </p:spTree>
    <p:extLst>
      <p:ext uri="{BB962C8B-B14F-4D97-AF65-F5344CB8AC3E}">
        <p14:creationId xmlns:p14="http://schemas.microsoft.com/office/powerpoint/2010/main" val="41331357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CN" altLang="en-US" dirty="0" smtClean="0"/>
              <a:t>除了使用所提出的</a:t>
            </a:r>
            <a:r>
              <a:rPr lang="en-US" altLang="zh-CN" dirty="0" smtClean="0"/>
              <a:t>MILP</a:t>
            </a:r>
            <a:r>
              <a:rPr lang="zh-CN" altLang="en-US" dirty="0" smtClean="0"/>
              <a:t>模型增加</a:t>
            </a:r>
            <a:r>
              <a:rPr lang="en-US" altLang="zh-CN" dirty="0" smtClean="0"/>
              <a:t>VNFCs</a:t>
            </a:r>
            <a:r>
              <a:rPr lang="zh-CN" altLang="en-US" dirty="0" smtClean="0"/>
              <a:t>功能組成員的數量之外，結果表明，與圖</a:t>
            </a:r>
            <a:r>
              <a:rPr lang="en-US" altLang="zh-CN" dirty="0" smtClean="0"/>
              <a:t>3</a:t>
            </a:r>
            <a:r>
              <a:rPr lang="zh-CN" altLang="en-US" dirty="0" smtClean="0"/>
              <a:t>所示的貪婪演算法相比，計算路徑的延遲被最小化。</a:t>
            </a:r>
            <a:endParaRPr lang="en-US" altLang="zh-CN" dirty="0" smtClean="0"/>
          </a:p>
          <a:p>
            <a:r>
              <a:rPr lang="zh-CN" altLang="en-US" dirty="0" smtClean="0"/>
              <a:t>最小化</a:t>
            </a:r>
            <a:r>
              <a:rPr lang="en-US" altLang="zh-CN" dirty="0" smtClean="0"/>
              <a:t>VNFC</a:t>
            </a:r>
            <a:r>
              <a:rPr lang="zh-CN" altLang="en-US" dirty="0" smtClean="0"/>
              <a:t>計算路徑的延遲對於</a:t>
            </a:r>
            <a:r>
              <a:rPr lang="en-US" altLang="zh-CN" dirty="0" smtClean="0"/>
              <a:t>VNFC</a:t>
            </a:r>
            <a:r>
              <a:rPr lang="zh-CN" altLang="en-US" dirty="0" smtClean="0"/>
              <a:t>管理實體至關重要。延遲容忍度和計算路徑延遲之間的差異允許管理實體在系統上應用各種策略。這些策略根據網路服務提供商的意圖而變化，例如基於綠色或高級安全的分析策略。</a:t>
            </a: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57</a:t>
            </a:fld>
            <a:endParaRPr lang="zh-TW" altLang="en-US"/>
          </a:p>
        </p:txBody>
      </p:sp>
    </p:spTree>
    <p:extLst>
      <p:ext uri="{BB962C8B-B14F-4D97-AF65-F5344CB8AC3E}">
        <p14:creationId xmlns:p14="http://schemas.microsoft.com/office/powerpoint/2010/main" val="279260173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CN" altLang="en-US" sz="1200" kern="1200" dirty="0" smtClean="0">
                <a:solidFill>
                  <a:schemeClr val="tx1"/>
                </a:solidFill>
                <a:effectLst/>
                <a:latin typeface="+mn-lt"/>
                <a:ea typeface="+mn-ea"/>
                <a:cs typeface="+mn-cs"/>
              </a:rPr>
              <a:t>領先的</a:t>
            </a:r>
            <a:r>
              <a:rPr lang="en-US" altLang="zh-CN" sz="1200" kern="1200" dirty="0" smtClean="0">
                <a:solidFill>
                  <a:schemeClr val="tx1"/>
                </a:solidFill>
                <a:effectLst/>
                <a:latin typeface="+mn-lt"/>
                <a:ea typeface="+mn-ea"/>
                <a:cs typeface="+mn-cs"/>
              </a:rPr>
              <a:t>ICT</a:t>
            </a:r>
            <a:r>
              <a:rPr lang="zh-CN" altLang="en-US" sz="1200" kern="1200" dirty="0" smtClean="0">
                <a:solidFill>
                  <a:schemeClr val="tx1"/>
                </a:solidFill>
                <a:effectLst/>
                <a:latin typeface="+mn-lt"/>
                <a:ea typeface="+mn-ea"/>
                <a:cs typeface="+mn-cs"/>
              </a:rPr>
              <a:t>服務提供者、設備供應商和學術研究人員應該意識到</a:t>
            </a:r>
            <a:r>
              <a:rPr lang="en-US" altLang="zh-CN" sz="1200" kern="1200" dirty="0" smtClean="0">
                <a:solidFill>
                  <a:schemeClr val="tx1"/>
                </a:solidFill>
                <a:effectLst/>
                <a:latin typeface="+mn-lt"/>
                <a:ea typeface="+mn-ea"/>
                <a:cs typeface="+mn-cs"/>
              </a:rPr>
              <a:t>NFV</a:t>
            </a:r>
            <a:r>
              <a:rPr lang="zh-CN" altLang="en-US" sz="1200" kern="1200" dirty="0" smtClean="0">
                <a:solidFill>
                  <a:schemeClr val="tx1"/>
                </a:solidFill>
                <a:effectLst/>
                <a:latin typeface="+mn-lt"/>
                <a:ea typeface="+mn-ea"/>
                <a:cs typeface="+mn-cs"/>
              </a:rPr>
              <a:t>的挑戰，並探索新的方法來克服這些挑戰。</a:t>
            </a:r>
            <a:endParaRPr lang="zh-CN" altLang="en-US" dirty="0" smtClean="0"/>
          </a:p>
          <a:p>
            <a:endParaRPr lang="en-US" altLang="zh-CN" sz="1200" kern="1200" dirty="0" smtClean="0">
              <a:solidFill>
                <a:schemeClr val="tx1"/>
              </a:solidFill>
              <a:effectLst/>
              <a:latin typeface="+mn-lt"/>
              <a:ea typeface="+mn-ea"/>
              <a:cs typeface="+mn-cs"/>
            </a:endParaRPr>
          </a:p>
          <a:p>
            <a:r>
              <a:rPr lang="zh-CN" altLang="en-US" sz="1200" kern="1200" dirty="0" smtClean="0">
                <a:solidFill>
                  <a:schemeClr val="tx1"/>
                </a:solidFill>
                <a:effectLst/>
                <a:latin typeface="+mn-lt"/>
                <a:ea typeface="+mn-ea"/>
                <a:cs typeface="+mn-cs"/>
              </a:rPr>
              <a:t>本文討論了在</a:t>
            </a:r>
            <a:r>
              <a:rPr lang="en-US" altLang="zh-CN" sz="1200" kern="1200" dirty="0" smtClean="0">
                <a:solidFill>
                  <a:schemeClr val="tx1"/>
                </a:solidFill>
                <a:effectLst/>
                <a:latin typeface="+mn-lt"/>
                <a:ea typeface="+mn-ea"/>
                <a:cs typeface="+mn-cs"/>
              </a:rPr>
              <a:t>NFV</a:t>
            </a:r>
            <a:r>
              <a:rPr lang="zh-CN" altLang="en-US" sz="1200" kern="1200" dirty="0" smtClean="0">
                <a:solidFill>
                  <a:schemeClr val="tx1"/>
                </a:solidFill>
                <a:effectLst/>
                <a:latin typeface="+mn-lt"/>
                <a:ea typeface="+mn-ea"/>
                <a:cs typeface="+mn-cs"/>
              </a:rPr>
              <a:t>中採用</a:t>
            </a:r>
            <a:r>
              <a:rPr lang="en-US" altLang="zh-CN" sz="1200" kern="1200" dirty="0" err="1" smtClean="0">
                <a:solidFill>
                  <a:schemeClr val="tx1"/>
                </a:solidFill>
                <a:effectLst/>
                <a:latin typeface="+mn-lt"/>
                <a:ea typeface="+mn-ea"/>
                <a:cs typeface="+mn-cs"/>
              </a:rPr>
              <a:t>microservices</a:t>
            </a:r>
            <a:r>
              <a:rPr lang="zh-CN" altLang="en-US" sz="1200" kern="1200" dirty="0" smtClean="0">
                <a:solidFill>
                  <a:schemeClr val="tx1"/>
                </a:solidFill>
                <a:effectLst/>
                <a:latin typeface="+mn-lt"/>
                <a:ea typeface="+mn-ea"/>
                <a:cs typeface="+mn-cs"/>
              </a:rPr>
              <a:t>架構來實現超規模服務的可能性。</a:t>
            </a:r>
            <a:endParaRPr lang="en-US" altLang="zh-CN" sz="1200" kern="1200" dirty="0" smtClean="0">
              <a:solidFill>
                <a:schemeClr val="tx1"/>
              </a:solidFill>
              <a:effectLst/>
              <a:latin typeface="+mn-lt"/>
              <a:ea typeface="+mn-ea"/>
              <a:cs typeface="+mn-cs"/>
            </a:endParaRPr>
          </a:p>
          <a:p>
            <a:endParaRPr lang="en-US" altLang="zh-CN" sz="1200" kern="1200" dirty="0" smtClean="0">
              <a:solidFill>
                <a:schemeClr val="tx1"/>
              </a:solidFill>
              <a:effectLst/>
              <a:latin typeface="+mn-lt"/>
              <a:ea typeface="+mn-ea"/>
              <a:cs typeface="+mn-cs"/>
            </a:endParaRPr>
          </a:p>
          <a:p>
            <a:r>
              <a:rPr lang="zh-CN" altLang="en-US" sz="1200" kern="1200" dirty="0" smtClean="0">
                <a:solidFill>
                  <a:schemeClr val="tx1"/>
                </a:solidFill>
                <a:effectLst/>
                <a:latin typeface="+mn-lt"/>
                <a:ea typeface="+mn-ea"/>
                <a:cs typeface="+mn-cs"/>
              </a:rPr>
              <a:t>為此，確定並討論了各種挑戰。還提出了這些問題的預期解決辦法。</a:t>
            </a:r>
            <a:endParaRPr lang="en-US" altLang="zh-TW" sz="1200" kern="1200" dirty="0" smtClean="0">
              <a:solidFill>
                <a:schemeClr val="tx1"/>
              </a:solidFill>
              <a:effectLst/>
              <a:latin typeface="+mn-lt"/>
              <a:ea typeface="+mn-ea"/>
              <a:cs typeface="+mn-cs"/>
            </a:endParaRP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通過MILP模型對所提出的調度器進行了評估，以顯示在虛擬化環境中優化VNFC佈局的潛在優勢</a:t>
            </a:r>
            <a:r>
              <a:rPr lang="en-US" altLang="zh-TW" sz="1200" kern="1200" dirty="0" smtClean="0">
                <a:solidFill>
                  <a:schemeClr val="tx1"/>
                </a:solidFill>
                <a:effectLst/>
                <a:latin typeface="+mn-lt"/>
                <a:ea typeface="+mn-ea"/>
                <a:cs typeface="+mn-cs"/>
              </a:rPr>
              <a:t>。</a:t>
            </a:r>
            <a:endParaRPr lang="en-US" altLang="zh-TW" dirty="0"/>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58</a:t>
            </a:fld>
            <a:endParaRPr lang="zh-TW" altLang="en-US"/>
          </a:p>
        </p:txBody>
      </p:sp>
    </p:spTree>
    <p:extLst>
      <p:ext uri="{BB962C8B-B14F-4D97-AF65-F5344CB8AC3E}">
        <p14:creationId xmlns:p14="http://schemas.microsoft.com/office/powerpoint/2010/main" val="158318245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59</a:t>
            </a:fld>
            <a:endParaRPr lang="zh-TW" altLang="en-US"/>
          </a:p>
        </p:txBody>
      </p:sp>
    </p:spTree>
    <p:extLst>
      <p:ext uri="{BB962C8B-B14F-4D97-AF65-F5344CB8AC3E}">
        <p14:creationId xmlns:p14="http://schemas.microsoft.com/office/powerpoint/2010/main" val="39526942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err="1" smtClean="0">
                <a:solidFill>
                  <a:schemeClr val="tx1"/>
                </a:solidFill>
                <a:effectLst/>
                <a:latin typeface="+mn-lt"/>
                <a:ea typeface="+mn-ea"/>
                <a:cs typeface="+mn-cs"/>
              </a:rPr>
              <a:t>歐洲電信標準協會（ETSI）下屬的一組nsp引入了網路功能虛擬化（NFV</a:t>
            </a:r>
            <a:r>
              <a:rPr lang="en-US" altLang="zh-TW" sz="1200" kern="1200" dirty="0" smtClean="0">
                <a:solidFill>
                  <a:schemeClr val="tx1"/>
                </a:solidFill>
                <a:effectLst/>
                <a:latin typeface="+mn-lt"/>
                <a:ea typeface="+mn-ea"/>
                <a:cs typeface="+mn-cs"/>
              </a:rPr>
              <a:t>），</a:t>
            </a:r>
            <a:r>
              <a:rPr lang="en-US" altLang="zh-TW" sz="1200" kern="1200" dirty="0" err="1" smtClean="0">
                <a:solidFill>
                  <a:schemeClr val="tx1"/>
                </a:solidFill>
                <a:effectLst/>
                <a:latin typeface="+mn-lt"/>
                <a:ea typeface="+mn-ea"/>
                <a:cs typeface="+mn-cs"/>
              </a:rPr>
              <a:t>這是一個重要的里程碑</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NFV是將網路功能從專有硬體遷移到虛擬網路功能（VNFs）的技術</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zh-TW" altLang="zh-TW" dirty="0" smtClean="0"/>
              <a:t>NFV利用基於商用硬體（計算資源，存儲和網絡）的各種IT虛擬化技術來合併網絡功能應用程式。</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6</a:t>
            </a:fld>
            <a:endParaRPr lang="zh-TW" altLang="en-US"/>
          </a:p>
        </p:txBody>
      </p:sp>
    </p:spTree>
    <p:extLst>
      <p:ext uri="{BB962C8B-B14F-4D97-AF65-F5344CB8AC3E}">
        <p14:creationId xmlns:p14="http://schemas.microsoft.com/office/powerpoint/2010/main" val="22698727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dirty="0" smtClean="0"/>
              <a:t>在這種情況下，軟件定義網絡（SDN）是NFV的強大輔助技術，它引入了</a:t>
            </a:r>
            <a:r>
              <a:rPr lang="en-US" altLang="zh-TW" dirty="0" smtClean="0"/>
              <a:t>real-time</a:t>
            </a:r>
            <a:r>
              <a:rPr lang="zh-TW" altLang="zh-TW" dirty="0" smtClean="0"/>
              <a:t>網絡可編程性。</a:t>
            </a:r>
            <a:endParaRPr lang="en-US" altLang="zh-TW" dirty="0" smtClean="0"/>
          </a:p>
          <a:p>
            <a:endParaRPr lang="en-US" altLang="zh-TW" dirty="0" smtClean="0"/>
          </a:p>
          <a:p>
            <a:r>
              <a:rPr lang="zh-TW" altLang="zh-TW" dirty="0" smtClean="0"/>
              <a:t>通過這兩個</a:t>
            </a:r>
            <a:r>
              <a:rPr lang="zh-TW" altLang="en-US" dirty="0" smtClean="0"/>
              <a:t>範式</a:t>
            </a:r>
            <a:r>
              <a:rPr lang="zh-TW" altLang="zh-TW" dirty="0" smtClean="0"/>
              <a:t>之間的有效</a:t>
            </a:r>
            <a:r>
              <a:rPr lang="zh-TW" altLang="en-US" dirty="0" smtClean="0"/>
              <a:t>整合</a:t>
            </a:r>
            <a:r>
              <a:rPr lang="zh-TW" altLang="zh-TW" dirty="0" smtClean="0"/>
              <a:t>，NSP可以期待組件模塊化和實現敏捷性的重大改進。</a:t>
            </a:r>
            <a:endParaRPr lang="en-US" altLang="zh-TW" dirty="0" smtClean="0"/>
          </a:p>
          <a:p>
            <a:endParaRPr lang="en-US" altLang="zh-TW" dirty="0" smtClean="0"/>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7</a:t>
            </a:fld>
            <a:endParaRPr lang="zh-TW" altLang="en-US"/>
          </a:p>
        </p:txBody>
      </p:sp>
    </p:spTree>
    <p:extLst>
      <p:ext uri="{BB962C8B-B14F-4D97-AF65-F5344CB8AC3E}">
        <p14:creationId xmlns:p14="http://schemas.microsoft.com/office/powerpoint/2010/main" val="3296513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err="1" smtClean="0">
                <a:solidFill>
                  <a:schemeClr val="tx1"/>
                </a:solidFill>
                <a:effectLst/>
                <a:latin typeface="+mn-lt"/>
                <a:ea typeface="+mn-ea"/>
                <a:cs typeface="+mn-cs"/>
              </a:rPr>
              <a:t>在VNF基本架構標準的ETSI定義中，每個VNF由一個或多個虛擬網路功能元件（vnfc）組成</a:t>
            </a:r>
            <a:r>
              <a:rPr lang="en-US" altLang="zh-TW" sz="1200" kern="1200" dirty="0" smtClean="0">
                <a:solidFill>
                  <a:schemeClr val="tx1"/>
                </a:solidFill>
                <a:effectLst/>
                <a:latin typeface="+mn-lt"/>
                <a:ea typeface="+mn-ea"/>
                <a:cs typeface="+mn-cs"/>
              </a:rPr>
              <a:t>[1]。</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vnfc實現各種功能，這些功能提供由VNF描述符</a:t>
            </a:r>
            <a:r>
              <a:rPr lang="en-US" altLang="zh-TW" sz="1200" kern="1200" dirty="0" smtClean="0">
                <a:solidFill>
                  <a:schemeClr val="tx1"/>
                </a:solidFill>
                <a:effectLst/>
                <a:latin typeface="+mn-lt"/>
                <a:ea typeface="+mn-ea"/>
                <a:cs typeface="+mn-cs"/>
              </a:rPr>
              <a:t>(</a:t>
            </a:r>
            <a:r>
              <a:rPr lang="en-US" altLang="zh-TW" sz="1200" dirty="0" smtClean="0">
                <a:latin typeface="Times New Roman" panose="02020603050405020304" pitchFamily="18" charset="0"/>
                <a:cs typeface="Times New Roman" panose="02020603050405020304" pitchFamily="18" charset="0"/>
              </a:rPr>
              <a:t>descriptor</a:t>
            </a:r>
            <a:r>
              <a:rPr lang="en-US" altLang="zh-TW" sz="1200" kern="1200" dirty="0" smtClean="0">
                <a:solidFill>
                  <a:schemeClr val="tx1"/>
                </a:solidFill>
                <a:effectLst/>
                <a:latin typeface="+mn-lt"/>
                <a:ea typeface="+mn-ea"/>
                <a:cs typeface="+mn-cs"/>
              </a:rPr>
              <a:t>)（</a:t>
            </a:r>
            <a:r>
              <a:rPr lang="en-US" altLang="zh-TW" sz="1200" kern="1200" dirty="0" err="1" smtClean="0">
                <a:solidFill>
                  <a:schemeClr val="tx1"/>
                </a:solidFill>
                <a:effectLst/>
                <a:latin typeface="+mn-lt"/>
                <a:ea typeface="+mn-ea"/>
                <a:cs typeface="+mn-cs"/>
              </a:rPr>
              <a:t>VNFD）定義的服務</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CN" sz="1200" kern="1200" dirty="0" smtClean="0">
                <a:solidFill>
                  <a:schemeClr val="tx1"/>
                </a:solidFill>
                <a:effectLst/>
                <a:latin typeface="+mn-lt"/>
                <a:ea typeface="+mn-ea"/>
                <a:cs typeface="+mn-cs"/>
              </a:rPr>
              <a:t>VNFCs</a:t>
            </a:r>
            <a:r>
              <a:rPr lang="zh-CN" altLang="en-US" sz="1200" kern="1200" dirty="0" smtClean="0">
                <a:solidFill>
                  <a:schemeClr val="tx1"/>
                </a:solidFill>
                <a:effectLst/>
                <a:latin typeface="+mn-lt"/>
                <a:ea typeface="+mn-ea"/>
                <a:cs typeface="+mn-cs"/>
              </a:rPr>
              <a:t>的實現自由推動了</a:t>
            </a:r>
            <a:r>
              <a:rPr lang="en-US" altLang="zh-CN" sz="1200" kern="1200" dirty="0" err="1" smtClean="0">
                <a:solidFill>
                  <a:schemeClr val="tx1"/>
                </a:solidFill>
                <a:effectLst/>
                <a:latin typeface="+mn-lt"/>
                <a:ea typeface="+mn-ea"/>
                <a:cs typeface="+mn-cs"/>
              </a:rPr>
              <a:t>vnfs</a:t>
            </a:r>
            <a:r>
              <a:rPr lang="zh-CN" altLang="en-US" sz="1200" kern="1200" dirty="0" smtClean="0">
                <a:solidFill>
                  <a:schemeClr val="tx1"/>
                </a:solidFill>
                <a:effectLst/>
                <a:latin typeface="+mn-lt"/>
                <a:ea typeface="+mn-ea"/>
                <a:cs typeface="+mn-cs"/>
              </a:rPr>
              <a:t>服務的創新和發展，並提供了基於功能和非功能</a:t>
            </a:r>
            <a:r>
              <a:rPr lang="zh-TW" altLang="en-US" sz="1200" kern="1200" dirty="0" smtClean="0">
                <a:solidFill>
                  <a:schemeClr val="tx1"/>
                </a:solidFill>
                <a:effectLst/>
                <a:latin typeface="+mn-lt"/>
                <a:ea typeface="+mn-ea"/>
                <a:cs typeface="+mn-cs"/>
              </a:rPr>
              <a:t>限制</a:t>
            </a:r>
            <a:r>
              <a:rPr lang="zh-CN" altLang="en-US" sz="1200" kern="1200" dirty="0" smtClean="0">
                <a:solidFill>
                  <a:schemeClr val="tx1"/>
                </a:solidFill>
                <a:effectLst/>
                <a:latin typeface="+mn-lt"/>
                <a:ea typeface="+mn-ea"/>
                <a:cs typeface="+mn-cs"/>
              </a:rPr>
              <a:t>的</a:t>
            </a:r>
            <a:r>
              <a:rPr lang="en-US" altLang="zh-CN" sz="1200" kern="1200" dirty="0" smtClean="0">
                <a:solidFill>
                  <a:schemeClr val="tx1"/>
                </a:solidFill>
                <a:effectLst/>
                <a:latin typeface="+mn-lt"/>
                <a:ea typeface="+mn-ea"/>
                <a:cs typeface="+mn-cs"/>
              </a:rPr>
              <a:t>VNFCs</a:t>
            </a:r>
            <a:r>
              <a:rPr lang="zh-CN" altLang="en-US" sz="1200" kern="1200" dirty="0" smtClean="0">
                <a:solidFill>
                  <a:schemeClr val="tx1"/>
                </a:solidFill>
                <a:effectLst/>
                <a:latin typeface="+mn-lt"/>
                <a:ea typeface="+mn-ea"/>
                <a:cs typeface="+mn-cs"/>
              </a:rPr>
              <a:t>生命週期的靈活管理和協調能力。</a:t>
            </a:r>
            <a:endParaRPr lang="en-US" altLang="zh-TW" sz="1200" kern="1200" dirty="0" smtClean="0">
              <a:solidFill>
                <a:schemeClr val="tx1"/>
              </a:solidFill>
              <a:effectLst/>
              <a:latin typeface="+mn-lt"/>
              <a:ea typeface="+mn-ea"/>
              <a:cs typeface="+mn-cs"/>
            </a:endParaRPr>
          </a:p>
          <a:p>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8</a:t>
            </a:fld>
            <a:endParaRPr lang="zh-TW" altLang="en-US"/>
          </a:p>
        </p:txBody>
      </p:sp>
    </p:spTree>
    <p:extLst>
      <p:ext uri="{BB962C8B-B14F-4D97-AF65-F5344CB8AC3E}">
        <p14:creationId xmlns:p14="http://schemas.microsoft.com/office/powerpoint/2010/main" val="25563733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err="1" smtClean="0">
                <a:solidFill>
                  <a:schemeClr val="tx1"/>
                </a:solidFill>
                <a:effectLst/>
                <a:latin typeface="+mn-lt"/>
                <a:ea typeface="+mn-ea"/>
                <a:cs typeface="+mn-cs"/>
              </a:rPr>
              <a:t>NFV有望對移動邊緣計算</a:t>
            </a:r>
            <a:r>
              <a:rPr lang="en-US" altLang="zh-TW" sz="1200" kern="1200" dirty="0" smtClean="0">
                <a:solidFill>
                  <a:schemeClr val="tx1"/>
                </a:solidFill>
                <a:effectLst/>
                <a:latin typeface="+mn-lt"/>
                <a:ea typeface="+mn-ea"/>
                <a:cs typeface="+mn-cs"/>
              </a:rPr>
              <a:t>(mobile edge computing)（</a:t>
            </a:r>
            <a:r>
              <a:rPr lang="en-US" altLang="zh-TW" sz="1200" kern="1200" dirty="0" err="1" smtClean="0">
                <a:solidFill>
                  <a:schemeClr val="tx1"/>
                </a:solidFill>
                <a:effectLst/>
                <a:latin typeface="+mn-lt"/>
                <a:ea typeface="+mn-ea"/>
                <a:cs typeface="+mn-cs"/>
              </a:rPr>
              <a:t>MEC）技術進行補充，以提供更快的內容交付和更好的應用回應能力，例如智慧邊緣資料緩存，以提高用戶體驗品質（QoE</a:t>
            </a:r>
            <a:r>
              <a:rPr lang="en-US" altLang="zh-TW" sz="1200" kern="1200" dirty="0" smtClean="0">
                <a:solidFill>
                  <a:schemeClr val="tx1"/>
                </a:solidFill>
                <a:effectLst/>
                <a:latin typeface="+mn-lt"/>
                <a:ea typeface="+mn-ea"/>
                <a:cs typeface="+mn-cs"/>
              </a:rPr>
              <a:t>）。</a:t>
            </a:r>
          </a:p>
          <a:p>
            <a:endParaRPr lang="en-US" altLang="zh-TW" sz="1200" kern="1200" dirty="0" smtClean="0">
              <a:solidFill>
                <a:schemeClr val="tx1"/>
              </a:solidFill>
              <a:effectLst/>
              <a:latin typeface="+mn-lt"/>
              <a:ea typeface="+mn-ea"/>
              <a:cs typeface="+mn-cs"/>
            </a:endParaRPr>
          </a:p>
          <a:p>
            <a:r>
              <a:rPr lang="en-US" altLang="zh-TW" sz="1200" kern="1200" dirty="0" err="1" smtClean="0">
                <a:solidFill>
                  <a:schemeClr val="tx1"/>
                </a:solidFill>
                <a:effectLst/>
                <a:latin typeface="+mn-lt"/>
                <a:ea typeface="+mn-ea"/>
                <a:cs typeface="+mn-cs"/>
              </a:rPr>
              <a:t>MEC是ETSI引入的一種技術，它可以在邊緣網路中部署服務和應用程式，從而實現與最終使用者最接近的目的</a:t>
            </a:r>
            <a:r>
              <a:rPr lang="en-US" altLang="zh-TW" sz="1200" kern="1200" dirty="0" smtClean="0">
                <a:solidFill>
                  <a:schemeClr val="tx1"/>
                </a:solidFill>
                <a:effectLst/>
                <a:latin typeface="+mn-lt"/>
                <a:ea typeface="+mn-ea"/>
                <a:cs typeface="+mn-cs"/>
              </a:rPr>
              <a:t>[2]。</a:t>
            </a:r>
            <a:endParaRPr lang="zh-TW" altLang="en-US" dirty="0"/>
          </a:p>
        </p:txBody>
      </p:sp>
      <p:sp>
        <p:nvSpPr>
          <p:cNvPr id="4" name="投影片編號版面配置區 3"/>
          <p:cNvSpPr>
            <a:spLocks noGrp="1"/>
          </p:cNvSpPr>
          <p:nvPr>
            <p:ph type="sldNum" sz="quarter" idx="10"/>
          </p:nvPr>
        </p:nvSpPr>
        <p:spPr/>
        <p:txBody>
          <a:bodyPr/>
          <a:lstStyle/>
          <a:p>
            <a:fld id="{03C411E0-4ECD-47AF-BA54-99036B3FAC3D}" type="slidenum">
              <a:rPr lang="zh-TW" altLang="en-US" smtClean="0"/>
              <a:t>9</a:t>
            </a:fld>
            <a:endParaRPr lang="zh-TW" altLang="en-US"/>
          </a:p>
        </p:txBody>
      </p:sp>
    </p:spTree>
    <p:extLst>
      <p:ext uri="{BB962C8B-B14F-4D97-AF65-F5344CB8AC3E}">
        <p14:creationId xmlns:p14="http://schemas.microsoft.com/office/powerpoint/2010/main" val="355574916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4" name="群組 17"/>
          <p:cNvGrpSpPr>
            <a:grpSpLocks/>
          </p:cNvGrpSpPr>
          <p:nvPr/>
        </p:nvGrpSpPr>
        <p:grpSpPr bwMode="auto">
          <a:xfrm>
            <a:off x="0" y="0"/>
            <a:ext cx="12192000" cy="6858000"/>
            <a:chOff x="0" y="0"/>
            <a:chExt cx="9143995" cy="6858000"/>
          </a:xfrm>
        </p:grpSpPr>
        <p:grpSp>
          <p:nvGrpSpPr>
            <p:cNvPr id="5" name="Group 9"/>
            <p:cNvGrpSpPr>
              <a:grpSpLocks/>
            </p:cNvGrpSpPr>
            <p:nvPr/>
          </p:nvGrpSpPr>
          <p:grpSpPr bwMode="auto">
            <a:xfrm>
              <a:off x="5399085" y="6113463"/>
              <a:ext cx="3744910" cy="700087"/>
              <a:chOff x="3379" y="3851"/>
              <a:chExt cx="2359" cy="441"/>
            </a:xfrm>
          </p:grpSpPr>
          <p:pic>
            <p:nvPicPr>
              <p:cNvPr id="11" name="Picture 12"/>
              <p:cNvPicPr>
                <a:picLocks noChangeAspect="1" noChangeArrowheads="1"/>
              </p:cNvPicPr>
              <p:nvPr/>
            </p:nvPicPr>
            <p:blipFill>
              <a:blip r:embed="rId2" cstate="print"/>
              <a:srcRect/>
              <a:stretch>
                <a:fillRect/>
              </a:stretch>
            </p:blipFill>
            <p:spPr bwMode="auto">
              <a:xfrm>
                <a:off x="5255" y="3851"/>
                <a:ext cx="483" cy="441"/>
              </a:xfrm>
              <a:prstGeom prst="rect">
                <a:avLst/>
              </a:prstGeom>
              <a:noFill/>
              <a:ln w="9525">
                <a:noFill/>
                <a:miter lim="800000"/>
                <a:headEnd/>
                <a:tailEnd/>
              </a:ln>
            </p:spPr>
          </p:pic>
          <p:sp>
            <p:nvSpPr>
              <p:cNvPr id="12" name="矩形 18"/>
              <p:cNvSpPr>
                <a:spLocks noChangeArrowheads="1"/>
              </p:cNvSpPr>
              <p:nvPr/>
            </p:nvSpPr>
            <p:spPr bwMode="auto">
              <a:xfrm>
                <a:off x="3379" y="4020"/>
                <a:ext cx="1961" cy="250"/>
              </a:xfrm>
              <a:prstGeom prst="rect">
                <a:avLst/>
              </a:prstGeom>
              <a:noFill/>
              <a:ln w="9525">
                <a:noFill/>
                <a:miter lim="800000"/>
                <a:headEnd/>
                <a:tailEnd/>
              </a:ln>
            </p:spPr>
            <p:txBody>
              <a:bodyPr>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National Chung Cheng University</a:t>
                </a:r>
              </a:p>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Dept. Computer Science &amp; Information Engineering</a:t>
                </a:r>
              </a:p>
            </p:txBody>
          </p:sp>
        </p:grpSp>
        <p:pic>
          <p:nvPicPr>
            <p:cNvPr id="6" name="Picture 7"/>
            <p:cNvPicPr>
              <a:picLocks noChangeAspect="1" noChangeArrowheads="1"/>
            </p:cNvPicPr>
            <p:nvPr/>
          </p:nvPicPr>
          <p:blipFill>
            <a:blip r:embed="rId3" cstate="print">
              <a:clrChange>
                <a:clrFrom>
                  <a:srgbClr val="FFFFFF"/>
                </a:clrFrom>
                <a:clrTo>
                  <a:srgbClr val="FFFFFF">
                    <a:alpha val="0"/>
                  </a:srgbClr>
                </a:clrTo>
              </a:clrChange>
            </a:blip>
            <a:srcRect l="22060" b="24757"/>
            <a:stretch>
              <a:fillRect/>
            </a:stretch>
          </p:blipFill>
          <p:spPr bwMode="auto">
            <a:xfrm>
              <a:off x="0" y="4643438"/>
              <a:ext cx="2271713" cy="2214562"/>
            </a:xfrm>
            <a:prstGeom prst="rect">
              <a:avLst/>
            </a:prstGeom>
            <a:noFill/>
            <a:ln w="9525">
              <a:noFill/>
              <a:miter lim="800000"/>
              <a:headEnd/>
              <a:tailEnd/>
            </a:ln>
          </p:spPr>
        </p:pic>
        <p:pic>
          <p:nvPicPr>
            <p:cNvPr id="7" name="Picture 8"/>
            <p:cNvPicPr>
              <a:picLocks noChangeAspect="1" noChangeArrowheads="1"/>
            </p:cNvPicPr>
            <p:nvPr/>
          </p:nvPicPr>
          <p:blipFill>
            <a:blip r:embed="rId4" cstate="print">
              <a:clrChange>
                <a:clrFrom>
                  <a:srgbClr val="FFFFFF"/>
                </a:clrFrom>
                <a:clrTo>
                  <a:srgbClr val="FFFFFF">
                    <a:alpha val="0"/>
                  </a:srgbClr>
                </a:clrTo>
              </a:clrChange>
            </a:blip>
            <a:srcRect b="3809"/>
            <a:stretch>
              <a:fillRect/>
            </a:stretch>
          </p:blipFill>
          <p:spPr bwMode="auto">
            <a:xfrm>
              <a:off x="2214563" y="5053013"/>
              <a:ext cx="1819275" cy="1804987"/>
            </a:xfrm>
            <a:prstGeom prst="rect">
              <a:avLst/>
            </a:prstGeom>
            <a:noFill/>
            <a:ln w="9525">
              <a:noFill/>
              <a:miter lim="800000"/>
              <a:headEnd/>
              <a:tailEnd/>
            </a:ln>
          </p:spPr>
        </p:pic>
        <p:pic>
          <p:nvPicPr>
            <p:cNvPr id="8" name="Picture 9"/>
            <p:cNvPicPr>
              <a:picLocks noChangeAspect="1" noChangeArrowheads="1"/>
            </p:cNvPicPr>
            <p:nvPr/>
          </p:nvPicPr>
          <p:blipFill>
            <a:blip r:embed="rId3" cstate="print">
              <a:grayscl/>
            </a:blip>
            <a:srcRect l="21568" t="33981"/>
            <a:stretch>
              <a:fillRect/>
            </a:stretch>
          </p:blipFill>
          <p:spPr bwMode="auto">
            <a:xfrm>
              <a:off x="0" y="0"/>
              <a:ext cx="2286000" cy="1943100"/>
            </a:xfrm>
            <a:prstGeom prst="rect">
              <a:avLst/>
            </a:prstGeom>
            <a:noFill/>
            <a:ln w="9525">
              <a:noFill/>
              <a:miter lim="800000"/>
              <a:headEnd/>
              <a:tailEnd/>
            </a:ln>
          </p:spPr>
        </p:pic>
        <p:pic>
          <p:nvPicPr>
            <p:cNvPr id="9" name="Picture 11"/>
            <p:cNvPicPr>
              <a:picLocks noChangeAspect="1" noChangeArrowheads="1"/>
            </p:cNvPicPr>
            <p:nvPr/>
          </p:nvPicPr>
          <p:blipFill>
            <a:blip r:embed="rId5" cstate="print">
              <a:clrChange>
                <a:clrFrom>
                  <a:srgbClr val="FFFFFF"/>
                </a:clrFrom>
                <a:clrTo>
                  <a:srgbClr val="FFFFFF">
                    <a:alpha val="0"/>
                  </a:srgbClr>
                </a:clrTo>
              </a:clrChange>
            </a:blip>
            <a:srcRect l="73567"/>
            <a:stretch>
              <a:fillRect/>
            </a:stretch>
          </p:blipFill>
          <p:spPr bwMode="auto">
            <a:xfrm>
              <a:off x="0" y="1162050"/>
              <a:ext cx="1052513" cy="3981450"/>
            </a:xfrm>
            <a:prstGeom prst="rect">
              <a:avLst/>
            </a:prstGeom>
            <a:noFill/>
            <a:ln w="9525">
              <a:noFill/>
              <a:miter lim="800000"/>
              <a:headEnd/>
              <a:tailEnd/>
            </a:ln>
          </p:spPr>
        </p:pic>
        <p:sp>
          <p:nvSpPr>
            <p:cNvPr id="10" name="矩形 16"/>
            <p:cNvSpPr>
              <a:spLocks noChangeArrowheads="1"/>
            </p:cNvSpPr>
            <p:nvPr/>
          </p:nvSpPr>
          <p:spPr bwMode="auto">
            <a:xfrm>
              <a:off x="142875" y="6367463"/>
              <a:ext cx="4284661" cy="338137"/>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600" b="1" i="0" u="none" strike="noStrike" kern="1200" cap="none" spc="0" normalizeH="0" baseline="0" noProof="0" dirty="0">
                  <a:ln>
                    <a:noFill/>
                  </a:ln>
                  <a:solidFill>
                    <a:prstClr val="black"/>
                  </a:solidFill>
                  <a:effectLst/>
                  <a:uLnTx/>
                  <a:uFillTx/>
                  <a:latin typeface="Calibri" pitchFamily="34" charset="0"/>
                  <a:ea typeface="新細明體" charset="-120"/>
                  <a:cs typeface="+mn-cs"/>
                </a:rPr>
                <a:t>2020 Mobile All-IP Networking Laboratory</a:t>
              </a:r>
            </a:p>
          </p:txBody>
        </p:sp>
      </p:grpSp>
      <p:sp>
        <p:nvSpPr>
          <p:cNvPr id="2" name="標題 1"/>
          <p:cNvSpPr>
            <a:spLocks noGrp="1"/>
          </p:cNvSpPr>
          <p:nvPr>
            <p:ph type="ctrTitle"/>
          </p:nvPr>
        </p:nvSpPr>
        <p:spPr>
          <a:xfrm>
            <a:off x="914400" y="1676401"/>
            <a:ext cx="10363200" cy="1470025"/>
          </a:xfrm>
        </p:spPr>
        <p:txBody>
          <a:bodyPr/>
          <a:lstStyle>
            <a:lvl1pPr>
              <a:defRPr>
                <a:latin typeface="微軟正黑體" pitchFamily="34" charset="-120"/>
                <a:ea typeface="微軟正黑體" pitchFamily="34" charset="-120"/>
              </a:defRPr>
            </a:lvl1pPr>
          </a:lstStyle>
          <a:p>
            <a:r>
              <a:rPr lang="zh-TW" altLang="en-US"/>
              <a:t>按一下以編輯母片標題樣式</a:t>
            </a:r>
            <a:endParaRPr lang="en-US"/>
          </a:p>
        </p:txBody>
      </p:sp>
      <p:sp>
        <p:nvSpPr>
          <p:cNvPr id="3" name="副標題 2"/>
          <p:cNvSpPr>
            <a:spLocks noGrp="1"/>
          </p:cNvSpPr>
          <p:nvPr>
            <p:ph type="subTitle" idx="1"/>
          </p:nvPr>
        </p:nvSpPr>
        <p:spPr>
          <a:xfrm>
            <a:off x="1828800" y="3432175"/>
            <a:ext cx="8534400" cy="1752600"/>
          </a:xfrm>
        </p:spPr>
        <p:txBody>
          <a:bodyPr/>
          <a:lstStyle>
            <a:lvl1pPr marL="0" indent="0" algn="ctr">
              <a:buNone/>
              <a:defRPr>
                <a:solidFill>
                  <a:schemeClr val="tx1">
                    <a:tint val="75000"/>
                  </a:schemeClr>
                </a:solidFill>
                <a:latin typeface="微軟正黑體" pitchFamily="34" charset="-120"/>
                <a:ea typeface="微軟正黑體" pitchFamily="34" charset="-12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endParaRPr lang="en-US"/>
          </a:p>
        </p:txBody>
      </p:sp>
      <p:sp>
        <p:nvSpPr>
          <p:cNvPr id="13" name="日期版面配置區 3"/>
          <p:cNvSpPr>
            <a:spLocks noGrp="1"/>
          </p:cNvSpPr>
          <p:nvPr>
            <p:ph type="dt" sz="half" idx="10"/>
          </p:nvPr>
        </p:nvSpPr>
        <p:spPr>
          <a:xfrm>
            <a:off x="672800" y="5775135"/>
            <a:ext cx="2844800" cy="365125"/>
          </a:xfrm>
        </p:spPr>
        <p:txBody>
          <a:bodyPr/>
          <a:lstStyle>
            <a:lvl1pPr>
              <a:defRPr>
                <a:latin typeface="微軟正黑體" pitchFamily="34" charset="-120"/>
                <a:ea typeface="微軟正黑體" pitchFamily="34" charset="-120"/>
              </a:defRPr>
            </a:lvl1pPr>
          </a:lstStyle>
          <a:p>
            <a:pPr fontAlgn="base">
              <a:spcBef>
                <a:spcPct val="0"/>
              </a:spcBef>
              <a:spcAft>
                <a:spcPct val="0"/>
              </a:spcAft>
              <a:defRPr/>
            </a:pPr>
            <a:endParaRPr lang="en-US" altLang="zh-TW" dirty="0"/>
          </a:p>
        </p:txBody>
      </p:sp>
      <p:sp>
        <p:nvSpPr>
          <p:cNvPr id="14" name="頁尾版面配置區 4"/>
          <p:cNvSpPr>
            <a:spLocks noGrp="1"/>
          </p:cNvSpPr>
          <p:nvPr>
            <p:ph type="ftr" sz="quarter" idx="11"/>
          </p:nvPr>
        </p:nvSpPr>
        <p:spPr/>
        <p:txBody>
          <a:bodyPr/>
          <a:lstStyle>
            <a:lvl1pPr>
              <a:defRPr>
                <a:latin typeface="微軟正黑體" pitchFamily="34" charset="-120"/>
                <a:ea typeface="微軟正黑體" pitchFamily="34" charset="-120"/>
              </a:defRPr>
            </a:lvl1pPr>
          </a:lstStyle>
          <a:p>
            <a:pPr fontAlgn="base">
              <a:spcBef>
                <a:spcPct val="0"/>
              </a:spcBef>
              <a:spcAft>
                <a:spcPct val="0"/>
              </a:spcAft>
              <a:defRPr/>
            </a:pPr>
            <a:r>
              <a:rPr lang="en-US" altLang="zh-TW"/>
              <a:t>/all</a:t>
            </a:r>
          </a:p>
        </p:txBody>
      </p:sp>
      <p:sp>
        <p:nvSpPr>
          <p:cNvPr id="15" name="投影片編號版面配置區 5"/>
          <p:cNvSpPr>
            <a:spLocks noGrp="1"/>
          </p:cNvSpPr>
          <p:nvPr>
            <p:ph type="sldNum" sz="quarter" idx="12"/>
          </p:nvPr>
        </p:nvSpPr>
        <p:spPr/>
        <p:txBody>
          <a:bodyPr/>
          <a:lstStyle>
            <a:lvl1pPr>
              <a:defRPr>
                <a:latin typeface="微軟正黑體" pitchFamily="34" charset="-120"/>
                <a:ea typeface="微軟正黑體" pitchFamily="34" charset="-120"/>
              </a:defRPr>
            </a:lvl1pPr>
          </a:lstStyle>
          <a:p>
            <a:pPr fontAlgn="base">
              <a:spcBef>
                <a:spcPct val="0"/>
              </a:spcBef>
              <a:spcAft>
                <a:spcPct val="0"/>
              </a:spcAft>
            </a:pPr>
            <a:fld id="{A699FADD-8D0F-4F79-B0D0-4667CE7E4FC0}" type="slidenum">
              <a:rPr lang="en-US" altLang="zh-TW" smtClean="0"/>
              <a:pPr fontAlgn="base">
                <a:spcBef>
                  <a:spcPct val="0"/>
                </a:spcBef>
                <a:spcAft>
                  <a:spcPct val="0"/>
                </a:spcAft>
              </a:pPr>
              <a:t>‹#›</a:t>
            </a:fld>
            <a:endParaRPr lang="en-US" altLang="zh-TW" dirty="0"/>
          </a:p>
        </p:txBody>
      </p:sp>
    </p:spTree>
    <p:extLst>
      <p:ext uri="{BB962C8B-B14F-4D97-AF65-F5344CB8AC3E}">
        <p14:creationId xmlns:p14="http://schemas.microsoft.com/office/powerpoint/2010/main" val="3645778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cxnSp>
        <p:nvCxnSpPr>
          <p:cNvPr id="4" name="直線接點 3"/>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3F8799C4-9A21-4D9B-BAD9-483784F5284E}" type="datetime1">
              <a:rPr lang="en-US" altLang="zh-TW" smtClean="0"/>
              <a:pPr fontAlgn="base">
                <a:spcBef>
                  <a:spcPct val="0"/>
                </a:spcBef>
                <a:spcAft>
                  <a:spcPct val="0"/>
                </a:spcAft>
                <a:defRPr/>
              </a:pPr>
              <a:t>7/7/2020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B722050B-B23A-4C93-A413-630D7056BB59}"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000683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cxnSp>
        <p:nvCxnSpPr>
          <p:cNvPr id="4" name="直線接點 3"/>
          <p:cNvCxnSpPr/>
          <p:nvPr/>
        </p:nvCxnSpPr>
        <p:spPr>
          <a:xfrm rot="5400000">
            <a:off x="5842001" y="3199872"/>
            <a:ext cx="5791200" cy="4233"/>
          </a:xfrm>
          <a:prstGeom prst="line">
            <a:avLst/>
          </a:prstGeom>
        </p:spPr>
        <p:style>
          <a:lnRef idx="3">
            <a:schemeClr val="accent1"/>
          </a:lnRef>
          <a:fillRef idx="0">
            <a:schemeClr val="accent1"/>
          </a:fillRef>
          <a:effectRef idx="2">
            <a:schemeClr val="accent1"/>
          </a:effectRef>
          <a:fontRef idx="minor">
            <a:schemeClr val="tx1"/>
          </a:fontRef>
        </p:style>
      </p:cxnSp>
      <p:sp>
        <p:nvSpPr>
          <p:cNvPr id="2" name="直排標題 1"/>
          <p:cNvSpPr>
            <a:spLocks noGrp="1"/>
          </p:cNvSpPr>
          <p:nvPr>
            <p:ph type="title" orient="vert"/>
          </p:nvPr>
        </p:nvSpPr>
        <p:spPr>
          <a:xfrm>
            <a:off x="8839200" y="274639"/>
            <a:ext cx="2743200" cy="5851525"/>
          </a:xfrm>
        </p:spPr>
        <p:txBody>
          <a:bodyPr vert="eaVert"/>
          <a:lstStyle/>
          <a:p>
            <a:r>
              <a:rPr lang="zh-TW" altLang="en-US"/>
              <a:t>按一下以編輯母片標題樣式</a:t>
            </a:r>
            <a:endParaRPr lang="en-US"/>
          </a:p>
        </p:txBody>
      </p:sp>
      <p:sp>
        <p:nvSpPr>
          <p:cNvPr id="3" name="直排文字版面配置區 2"/>
          <p:cNvSpPr>
            <a:spLocks noGrp="1"/>
          </p:cNvSpPr>
          <p:nvPr>
            <p:ph type="body" orient="vert" idx="1"/>
          </p:nvPr>
        </p:nvSpPr>
        <p:spPr>
          <a:xfrm>
            <a:off x="609600" y="274639"/>
            <a:ext cx="8026400" cy="5851525"/>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8609A18C-BB0C-4957-AEEA-DF23DB2324A8}" type="datetime1">
              <a:rPr lang="en-US" altLang="zh-TW" smtClean="0"/>
              <a:pPr fontAlgn="base">
                <a:spcBef>
                  <a:spcPct val="0"/>
                </a:spcBef>
                <a:spcAft>
                  <a:spcPct val="0"/>
                </a:spcAft>
                <a:defRPr/>
              </a:pPr>
              <a:t>7/7/2020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8D10E5F8-9EE4-47A5-9539-1A2F6D5ACD5B}"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5532689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4" name="群組 17"/>
          <p:cNvGrpSpPr>
            <a:grpSpLocks/>
          </p:cNvGrpSpPr>
          <p:nvPr/>
        </p:nvGrpSpPr>
        <p:grpSpPr bwMode="auto">
          <a:xfrm>
            <a:off x="0" y="0"/>
            <a:ext cx="12192000" cy="6858000"/>
            <a:chOff x="0" y="0"/>
            <a:chExt cx="9143995" cy="6858000"/>
          </a:xfrm>
        </p:grpSpPr>
        <p:grpSp>
          <p:nvGrpSpPr>
            <p:cNvPr id="5" name="Group 9"/>
            <p:cNvGrpSpPr>
              <a:grpSpLocks/>
            </p:cNvGrpSpPr>
            <p:nvPr/>
          </p:nvGrpSpPr>
          <p:grpSpPr bwMode="auto">
            <a:xfrm>
              <a:off x="5399085" y="6113463"/>
              <a:ext cx="3744910" cy="700087"/>
              <a:chOff x="3379" y="3851"/>
              <a:chExt cx="2359" cy="441"/>
            </a:xfrm>
          </p:grpSpPr>
          <p:pic>
            <p:nvPicPr>
              <p:cNvPr id="11" name="Picture 12"/>
              <p:cNvPicPr>
                <a:picLocks noChangeAspect="1" noChangeArrowheads="1"/>
              </p:cNvPicPr>
              <p:nvPr/>
            </p:nvPicPr>
            <p:blipFill>
              <a:blip r:embed="rId2" cstate="print"/>
              <a:srcRect/>
              <a:stretch>
                <a:fillRect/>
              </a:stretch>
            </p:blipFill>
            <p:spPr bwMode="auto">
              <a:xfrm>
                <a:off x="5255" y="3851"/>
                <a:ext cx="483" cy="441"/>
              </a:xfrm>
              <a:prstGeom prst="rect">
                <a:avLst/>
              </a:prstGeom>
              <a:noFill/>
              <a:ln w="9525">
                <a:noFill/>
                <a:miter lim="800000"/>
                <a:headEnd/>
                <a:tailEnd/>
              </a:ln>
            </p:spPr>
          </p:pic>
          <p:sp>
            <p:nvSpPr>
              <p:cNvPr id="12" name="矩形 18"/>
              <p:cNvSpPr>
                <a:spLocks noChangeArrowheads="1"/>
              </p:cNvSpPr>
              <p:nvPr/>
            </p:nvSpPr>
            <p:spPr bwMode="auto">
              <a:xfrm>
                <a:off x="3379" y="4020"/>
                <a:ext cx="1961" cy="250"/>
              </a:xfrm>
              <a:prstGeom prst="rect">
                <a:avLst/>
              </a:prstGeom>
              <a:noFill/>
              <a:ln w="9525">
                <a:noFill/>
                <a:miter lim="800000"/>
                <a:headEnd/>
                <a:tailEnd/>
              </a:ln>
            </p:spPr>
            <p:txBody>
              <a:bodyPr>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National Chung Cheng University</a:t>
                </a:r>
              </a:p>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Dept. Computer Science &amp; Information Engineering</a:t>
                </a:r>
              </a:p>
            </p:txBody>
          </p:sp>
        </p:grpSp>
        <p:pic>
          <p:nvPicPr>
            <p:cNvPr id="6" name="Picture 7"/>
            <p:cNvPicPr>
              <a:picLocks noChangeAspect="1" noChangeArrowheads="1"/>
            </p:cNvPicPr>
            <p:nvPr/>
          </p:nvPicPr>
          <p:blipFill>
            <a:blip r:embed="rId3" cstate="print">
              <a:clrChange>
                <a:clrFrom>
                  <a:srgbClr val="FFFFFF"/>
                </a:clrFrom>
                <a:clrTo>
                  <a:srgbClr val="FFFFFF">
                    <a:alpha val="0"/>
                  </a:srgbClr>
                </a:clrTo>
              </a:clrChange>
            </a:blip>
            <a:srcRect l="22060" b="24757"/>
            <a:stretch>
              <a:fillRect/>
            </a:stretch>
          </p:blipFill>
          <p:spPr bwMode="auto">
            <a:xfrm>
              <a:off x="0" y="4643438"/>
              <a:ext cx="2271713" cy="2214562"/>
            </a:xfrm>
            <a:prstGeom prst="rect">
              <a:avLst/>
            </a:prstGeom>
            <a:noFill/>
            <a:ln w="9525">
              <a:noFill/>
              <a:miter lim="800000"/>
              <a:headEnd/>
              <a:tailEnd/>
            </a:ln>
          </p:spPr>
        </p:pic>
        <p:pic>
          <p:nvPicPr>
            <p:cNvPr id="7" name="Picture 8"/>
            <p:cNvPicPr>
              <a:picLocks noChangeAspect="1" noChangeArrowheads="1"/>
            </p:cNvPicPr>
            <p:nvPr/>
          </p:nvPicPr>
          <p:blipFill>
            <a:blip r:embed="rId4" cstate="print">
              <a:clrChange>
                <a:clrFrom>
                  <a:srgbClr val="FFFFFF"/>
                </a:clrFrom>
                <a:clrTo>
                  <a:srgbClr val="FFFFFF">
                    <a:alpha val="0"/>
                  </a:srgbClr>
                </a:clrTo>
              </a:clrChange>
            </a:blip>
            <a:srcRect b="3809"/>
            <a:stretch>
              <a:fillRect/>
            </a:stretch>
          </p:blipFill>
          <p:spPr bwMode="auto">
            <a:xfrm>
              <a:off x="2214563" y="5053013"/>
              <a:ext cx="1819275" cy="1804987"/>
            </a:xfrm>
            <a:prstGeom prst="rect">
              <a:avLst/>
            </a:prstGeom>
            <a:noFill/>
            <a:ln w="9525">
              <a:noFill/>
              <a:miter lim="800000"/>
              <a:headEnd/>
              <a:tailEnd/>
            </a:ln>
          </p:spPr>
        </p:pic>
        <p:pic>
          <p:nvPicPr>
            <p:cNvPr id="8" name="Picture 9"/>
            <p:cNvPicPr>
              <a:picLocks noChangeAspect="1" noChangeArrowheads="1"/>
            </p:cNvPicPr>
            <p:nvPr/>
          </p:nvPicPr>
          <p:blipFill>
            <a:blip r:embed="rId3" cstate="print">
              <a:grayscl/>
            </a:blip>
            <a:srcRect l="21568" t="33981"/>
            <a:stretch>
              <a:fillRect/>
            </a:stretch>
          </p:blipFill>
          <p:spPr bwMode="auto">
            <a:xfrm>
              <a:off x="0" y="0"/>
              <a:ext cx="2286000" cy="1943100"/>
            </a:xfrm>
            <a:prstGeom prst="rect">
              <a:avLst/>
            </a:prstGeom>
            <a:noFill/>
            <a:ln w="9525">
              <a:noFill/>
              <a:miter lim="800000"/>
              <a:headEnd/>
              <a:tailEnd/>
            </a:ln>
          </p:spPr>
        </p:pic>
        <p:pic>
          <p:nvPicPr>
            <p:cNvPr id="9" name="Picture 11"/>
            <p:cNvPicPr>
              <a:picLocks noChangeAspect="1" noChangeArrowheads="1"/>
            </p:cNvPicPr>
            <p:nvPr/>
          </p:nvPicPr>
          <p:blipFill>
            <a:blip r:embed="rId5" cstate="print">
              <a:clrChange>
                <a:clrFrom>
                  <a:srgbClr val="FFFFFF"/>
                </a:clrFrom>
                <a:clrTo>
                  <a:srgbClr val="FFFFFF">
                    <a:alpha val="0"/>
                  </a:srgbClr>
                </a:clrTo>
              </a:clrChange>
            </a:blip>
            <a:srcRect l="73567"/>
            <a:stretch>
              <a:fillRect/>
            </a:stretch>
          </p:blipFill>
          <p:spPr bwMode="auto">
            <a:xfrm>
              <a:off x="0" y="1162050"/>
              <a:ext cx="1052513" cy="3981450"/>
            </a:xfrm>
            <a:prstGeom prst="rect">
              <a:avLst/>
            </a:prstGeom>
            <a:noFill/>
            <a:ln w="9525">
              <a:noFill/>
              <a:miter lim="800000"/>
              <a:headEnd/>
              <a:tailEnd/>
            </a:ln>
          </p:spPr>
        </p:pic>
        <p:sp>
          <p:nvSpPr>
            <p:cNvPr id="10" name="矩形 16"/>
            <p:cNvSpPr>
              <a:spLocks noChangeArrowheads="1"/>
            </p:cNvSpPr>
            <p:nvPr/>
          </p:nvSpPr>
          <p:spPr bwMode="auto">
            <a:xfrm>
              <a:off x="142875" y="6367463"/>
              <a:ext cx="4284661" cy="338137"/>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600" b="1" i="0" u="none" strike="noStrike" kern="1200" cap="none" spc="0" normalizeH="0" baseline="0" noProof="0" dirty="0">
                  <a:ln>
                    <a:noFill/>
                  </a:ln>
                  <a:solidFill>
                    <a:prstClr val="black"/>
                  </a:solidFill>
                  <a:effectLst/>
                  <a:uLnTx/>
                  <a:uFillTx/>
                  <a:latin typeface="Calibri" pitchFamily="34" charset="0"/>
                  <a:ea typeface="新細明體" charset="-120"/>
                  <a:cs typeface="+mn-cs"/>
                </a:rPr>
                <a:t>2016 Mobile All-IP Networking Laboratory</a:t>
              </a:r>
            </a:p>
          </p:txBody>
        </p:sp>
      </p:grpSp>
      <p:sp>
        <p:nvSpPr>
          <p:cNvPr id="2" name="標題 1"/>
          <p:cNvSpPr>
            <a:spLocks noGrp="1"/>
          </p:cNvSpPr>
          <p:nvPr>
            <p:ph type="ctrTitle"/>
          </p:nvPr>
        </p:nvSpPr>
        <p:spPr>
          <a:xfrm>
            <a:off x="914400" y="1676401"/>
            <a:ext cx="10363200" cy="1470025"/>
          </a:xfrm>
        </p:spPr>
        <p:txBody>
          <a:bodyPr/>
          <a:lstStyle>
            <a:lvl1pPr>
              <a:defRPr>
                <a:latin typeface="微軟正黑體" pitchFamily="34" charset="-120"/>
                <a:ea typeface="微軟正黑體" pitchFamily="34" charset="-120"/>
              </a:defRPr>
            </a:lvl1pPr>
          </a:lstStyle>
          <a:p>
            <a:r>
              <a:rPr lang="zh-TW" altLang="en-US"/>
              <a:t>按一下以編輯母片標題樣式</a:t>
            </a:r>
            <a:endParaRPr lang="en-US"/>
          </a:p>
        </p:txBody>
      </p:sp>
      <p:sp>
        <p:nvSpPr>
          <p:cNvPr id="3" name="副標題 2"/>
          <p:cNvSpPr>
            <a:spLocks noGrp="1"/>
          </p:cNvSpPr>
          <p:nvPr>
            <p:ph type="subTitle" idx="1"/>
          </p:nvPr>
        </p:nvSpPr>
        <p:spPr>
          <a:xfrm>
            <a:off x="1828800" y="3432175"/>
            <a:ext cx="8534400" cy="1752600"/>
          </a:xfrm>
        </p:spPr>
        <p:txBody>
          <a:bodyPr/>
          <a:lstStyle>
            <a:lvl1pPr marL="0" indent="0" algn="ctr">
              <a:buNone/>
              <a:defRPr>
                <a:solidFill>
                  <a:schemeClr val="tx1">
                    <a:tint val="75000"/>
                  </a:schemeClr>
                </a:solidFill>
                <a:latin typeface="微軟正黑體" pitchFamily="34" charset="-120"/>
                <a:ea typeface="微軟正黑體" pitchFamily="34" charset="-12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endParaRPr lang="en-US"/>
          </a:p>
        </p:txBody>
      </p:sp>
      <p:sp>
        <p:nvSpPr>
          <p:cNvPr id="13" name="日期版面配置區 3"/>
          <p:cNvSpPr>
            <a:spLocks noGrp="1"/>
          </p:cNvSpPr>
          <p:nvPr>
            <p:ph type="dt" sz="half" idx="10"/>
          </p:nvPr>
        </p:nvSpPr>
        <p:spPr>
          <a:xfrm>
            <a:off x="672800" y="5775135"/>
            <a:ext cx="2844800" cy="365125"/>
          </a:xfrm>
        </p:spPr>
        <p:txBody>
          <a:bodyPr/>
          <a:lstStyle>
            <a:lvl1pPr>
              <a:defRPr>
                <a:latin typeface="微軟正黑體" pitchFamily="34" charset="-120"/>
                <a:ea typeface="微軟正黑體" pitchFamily="34" charset="-120"/>
              </a:defRPr>
            </a:lvl1pPr>
          </a:lstStyle>
          <a:p>
            <a:pPr fontAlgn="base">
              <a:spcBef>
                <a:spcPct val="0"/>
              </a:spcBef>
              <a:spcAft>
                <a:spcPct val="0"/>
              </a:spcAft>
              <a:defRPr/>
            </a:pPr>
            <a:endParaRPr lang="en-US" altLang="zh-TW" dirty="0"/>
          </a:p>
        </p:txBody>
      </p:sp>
      <p:sp>
        <p:nvSpPr>
          <p:cNvPr id="14" name="頁尾版面配置區 4"/>
          <p:cNvSpPr>
            <a:spLocks noGrp="1"/>
          </p:cNvSpPr>
          <p:nvPr>
            <p:ph type="ftr" sz="quarter" idx="11"/>
          </p:nvPr>
        </p:nvSpPr>
        <p:spPr/>
        <p:txBody>
          <a:bodyPr/>
          <a:lstStyle>
            <a:lvl1pPr>
              <a:defRPr>
                <a:latin typeface="微軟正黑體" pitchFamily="34" charset="-120"/>
                <a:ea typeface="微軟正黑體" pitchFamily="34" charset="-120"/>
              </a:defRPr>
            </a:lvl1pPr>
          </a:lstStyle>
          <a:p>
            <a:pPr fontAlgn="base">
              <a:spcBef>
                <a:spcPct val="0"/>
              </a:spcBef>
              <a:spcAft>
                <a:spcPct val="0"/>
              </a:spcAft>
              <a:defRPr/>
            </a:pPr>
            <a:r>
              <a:rPr lang="en-US" altLang="zh-TW"/>
              <a:t>/all</a:t>
            </a:r>
          </a:p>
        </p:txBody>
      </p:sp>
      <p:sp>
        <p:nvSpPr>
          <p:cNvPr id="15" name="投影片編號版面配置區 5"/>
          <p:cNvSpPr>
            <a:spLocks noGrp="1"/>
          </p:cNvSpPr>
          <p:nvPr>
            <p:ph type="sldNum" sz="quarter" idx="12"/>
          </p:nvPr>
        </p:nvSpPr>
        <p:spPr/>
        <p:txBody>
          <a:bodyPr/>
          <a:lstStyle>
            <a:lvl1pPr>
              <a:defRPr>
                <a:latin typeface="微軟正黑體" pitchFamily="34" charset="-120"/>
                <a:ea typeface="微軟正黑體" pitchFamily="34" charset="-120"/>
              </a:defRPr>
            </a:lvl1pPr>
          </a:lstStyle>
          <a:p>
            <a:pPr fontAlgn="base">
              <a:spcBef>
                <a:spcPct val="0"/>
              </a:spcBef>
              <a:spcAft>
                <a:spcPct val="0"/>
              </a:spcAft>
            </a:pPr>
            <a:fld id="{A699FADD-8D0F-4F79-B0D0-4667CE7E4FC0}" type="slidenum">
              <a:rPr lang="en-US" altLang="zh-TW" smtClean="0"/>
              <a:pPr fontAlgn="base">
                <a:spcBef>
                  <a:spcPct val="0"/>
                </a:spcBef>
                <a:spcAft>
                  <a:spcPct val="0"/>
                </a:spcAft>
              </a:pPr>
              <a:t>‹#›</a:t>
            </a:fld>
            <a:endParaRPr lang="en-US" altLang="zh-TW" dirty="0"/>
          </a:p>
        </p:txBody>
      </p:sp>
    </p:spTree>
    <p:extLst>
      <p:ext uri="{BB962C8B-B14F-4D97-AF65-F5344CB8AC3E}">
        <p14:creationId xmlns:p14="http://schemas.microsoft.com/office/powerpoint/2010/main" val="19030729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cxnSp>
        <p:nvCxnSpPr>
          <p:cNvPr id="4" name="直線接點 3"/>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內容版面配置區 2"/>
          <p:cNvSpPr>
            <a:spLocks noGrp="1"/>
          </p:cNvSpPr>
          <p:nvPr>
            <p:ph idx="1"/>
          </p:nvPr>
        </p:nvSpPr>
        <p:spPr/>
        <p:txBody>
          <a:bodyPr/>
          <a:lstStyle>
            <a:lvl1pPr>
              <a:buFont typeface="Wingdings" pitchFamily="2" charset="2"/>
              <a:buChar char="n"/>
              <a:defRPr b="0" u="none">
                <a:solidFill>
                  <a:schemeClr val="tx2">
                    <a:lumMod val="75000"/>
                  </a:schemeClr>
                </a:solidFill>
              </a:defRPr>
            </a:lvl1pPr>
            <a:lvl2pPr>
              <a:defRPr>
                <a:solidFill>
                  <a:schemeClr val="tx1">
                    <a:lumMod val="75000"/>
                    <a:lumOff val="2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39B0FFE8-7AA5-421C-94E6-73A8D66128B8}" type="datetime1">
              <a:rPr lang="en-US" altLang="zh-TW" smtClean="0"/>
              <a:pPr fontAlgn="base">
                <a:spcBef>
                  <a:spcPct val="0"/>
                </a:spcBef>
                <a:spcAft>
                  <a:spcPct val="0"/>
                </a:spcAft>
                <a:defRPr/>
              </a:pPr>
              <a:t>7/7/2020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52E38B42-96A3-412A-9CD3-7D6C2689CFF8}"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3576209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963084" y="4406901"/>
            <a:ext cx="10363200" cy="1362075"/>
          </a:xfrm>
        </p:spPr>
        <p:txBody>
          <a:bodyPr anchor="t"/>
          <a:lstStyle>
            <a:lvl1pPr algn="l">
              <a:defRPr sz="4000" b="1" cap="all"/>
            </a:lvl1pPr>
          </a:lstStyle>
          <a:p>
            <a:r>
              <a:rPr lang="zh-TW" altLang="en-US"/>
              <a:t>按一下以編輯母片標題樣式</a:t>
            </a:r>
            <a:endParaRPr lang="en-US"/>
          </a:p>
        </p:txBody>
      </p:sp>
      <p:sp>
        <p:nvSpPr>
          <p:cNvPr id="3" name="文字版面配置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日期版面配置區 3"/>
          <p:cNvSpPr>
            <a:spLocks noGrp="1"/>
          </p:cNvSpPr>
          <p:nvPr>
            <p:ph type="dt" sz="half" idx="10"/>
          </p:nvPr>
        </p:nvSpPr>
        <p:spPr/>
        <p:txBody>
          <a:bodyPr/>
          <a:lstStyle>
            <a:lvl1pPr>
              <a:defRPr/>
            </a:lvl1pPr>
          </a:lstStyle>
          <a:p>
            <a:pPr fontAlgn="base">
              <a:spcBef>
                <a:spcPct val="0"/>
              </a:spcBef>
              <a:spcAft>
                <a:spcPct val="0"/>
              </a:spcAft>
              <a:defRPr/>
            </a:pPr>
            <a:fld id="{67C2BEE0-04A8-4F2A-BB7B-CBA0EFEBB555}" type="datetime1">
              <a:rPr lang="en-US" altLang="zh-TW" smtClean="0"/>
              <a:pPr fontAlgn="base">
                <a:spcBef>
                  <a:spcPct val="0"/>
                </a:spcBef>
                <a:spcAft>
                  <a:spcPct val="0"/>
                </a:spcAft>
                <a:defRPr/>
              </a:pPr>
              <a:t>7/7/2020</a:t>
            </a:fld>
            <a:endParaRPr lang="en-US" altLang="zh-TW"/>
          </a:p>
        </p:txBody>
      </p:sp>
      <p:sp>
        <p:nvSpPr>
          <p:cNvPr id="5"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DDA86F8-06F8-4595-BEF8-329ED42EABEE}"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045962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cxnSp>
        <p:nvCxnSpPr>
          <p:cNvPr id="5" name="直線接點 4"/>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內容版面配置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內容版面配置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6" name="日期版面配置區 3"/>
          <p:cNvSpPr>
            <a:spLocks noGrp="1"/>
          </p:cNvSpPr>
          <p:nvPr>
            <p:ph type="dt" sz="half" idx="10"/>
          </p:nvPr>
        </p:nvSpPr>
        <p:spPr/>
        <p:txBody>
          <a:bodyPr/>
          <a:lstStyle>
            <a:lvl1pPr>
              <a:defRPr/>
            </a:lvl1pPr>
          </a:lstStyle>
          <a:p>
            <a:pPr fontAlgn="base">
              <a:spcBef>
                <a:spcPct val="0"/>
              </a:spcBef>
              <a:spcAft>
                <a:spcPct val="0"/>
              </a:spcAft>
              <a:defRPr/>
            </a:pPr>
            <a:fld id="{BD18BB28-362D-47CC-A2AA-59E1861A5735}" type="datetime1">
              <a:rPr lang="en-US" altLang="zh-TW" smtClean="0"/>
              <a:pPr fontAlgn="base">
                <a:spcBef>
                  <a:spcPct val="0"/>
                </a:spcBef>
                <a:spcAft>
                  <a:spcPct val="0"/>
                </a:spcAft>
                <a:defRPr/>
              </a:pPr>
              <a:t>7/7/2020</a:t>
            </a:fld>
            <a:endParaRPr lang="en-US" altLang="zh-TW"/>
          </a:p>
        </p:txBody>
      </p:sp>
      <p:sp>
        <p:nvSpPr>
          <p:cNvPr id="7"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8"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66F15CA-265F-460F-8164-04222FC236C2}"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5229517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cxnSp>
        <p:nvCxnSpPr>
          <p:cNvPr id="7" name="直線接點 6"/>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lvl1pPr>
              <a:defRPr/>
            </a:lvl1pPr>
          </a:lstStyle>
          <a:p>
            <a:r>
              <a:rPr lang="zh-TW" altLang="en-US"/>
              <a:t>按一下以編輯母片標題樣式</a:t>
            </a:r>
            <a:endParaRPr lang="en-US"/>
          </a:p>
        </p:txBody>
      </p:sp>
      <p:sp>
        <p:nvSpPr>
          <p:cNvPr id="3" name="文字版面配置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內容版面配置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文字版面配置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內容版面配置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8" name="日期版面配置區 3"/>
          <p:cNvSpPr>
            <a:spLocks noGrp="1"/>
          </p:cNvSpPr>
          <p:nvPr>
            <p:ph type="dt" sz="half" idx="10"/>
          </p:nvPr>
        </p:nvSpPr>
        <p:spPr/>
        <p:txBody>
          <a:bodyPr/>
          <a:lstStyle>
            <a:lvl1pPr>
              <a:defRPr/>
            </a:lvl1pPr>
          </a:lstStyle>
          <a:p>
            <a:pPr fontAlgn="base">
              <a:spcBef>
                <a:spcPct val="0"/>
              </a:spcBef>
              <a:spcAft>
                <a:spcPct val="0"/>
              </a:spcAft>
              <a:defRPr/>
            </a:pPr>
            <a:fld id="{3E86B26E-71A0-4CCB-B06F-16847B2A597F}" type="datetime1">
              <a:rPr lang="en-US" altLang="zh-TW" smtClean="0"/>
              <a:pPr fontAlgn="base">
                <a:spcBef>
                  <a:spcPct val="0"/>
                </a:spcBef>
                <a:spcAft>
                  <a:spcPct val="0"/>
                </a:spcAft>
                <a:defRPr/>
              </a:pPr>
              <a:t>7/7/2020</a:t>
            </a:fld>
            <a:endParaRPr lang="en-US" altLang="zh-TW"/>
          </a:p>
        </p:txBody>
      </p:sp>
      <p:sp>
        <p:nvSpPr>
          <p:cNvPr id="9"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10"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A268107B-43F3-4111-AF69-94C31870B708}"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2826340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cxnSp>
        <p:nvCxnSpPr>
          <p:cNvPr id="3" name="直線接點 2"/>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4" name="日期版面配置區 3"/>
          <p:cNvSpPr>
            <a:spLocks noGrp="1"/>
          </p:cNvSpPr>
          <p:nvPr>
            <p:ph type="dt" sz="half" idx="10"/>
          </p:nvPr>
        </p:nvSpPr>
        <p:spPr/>
        <p:txBody>
          <a:bodyPr/>
          <a:lstStyle>
            <a:lvl1pPr>
              <a:defRPr/>
            </a:lvl1pPr>
          </a:lstStyle>
          <a:p>
            <a:pPr fontAlgn="base">
              <a:spcBef>
                <a:spcPct val="0"/>
              </a:spcBef>
              <a:spcAft>
                <a:spcPct val="0"/>
              </a:spcAft>
              <a:defRPr/>
            </a:pPr>
            <a:fld id="{BB9C2BFE-84CE-47AA-BBDA-47046B7E25C2}" type="datetime1">
              <a:rPr lang="en-US" altLang="zh-TW" smtClean="0"/>
              <a:pPr fontAlgn="base">
                <a:spcBef>
                  <a:spcPct val="0"/>
                </a:spcBef>
                <a:spcAft>
                  <a:spcPct val="0"/>
                </a:spcAft>
                <a:defRPr/>
              </a:pPr>
              <a:t>7/7/2020</a:t>
            </a:fld>
            <a:endParaRPr lang="en-US" altLang="zh-TW"/>
          </a:p>
        </p:txBody>
      </p:sp>
      <p:sp>
        <p:nvSpPr>
          <p:cNvPr id="5"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D69CB921-88B9-4AF7-A7A8-F9126E05892B}"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4046748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fontAlgn="base">
              <a:spcBef>
                <a:spcPct val="0"/>
              </a:spcBef>
              <a:spcAft>
                <a:spcPct val="0"/>
              </a:spcAft>
              <a:defRPr/>
            </a:pPr>
            <a:fld id="{94A7D57D-9186-4541-B346-101C744CEA39}" type="datetime1">
              <a:rPr lang="en-US" altLang="zh-TW" smtClean="0"/>
              <a:pPr fontAlgn="base">
                <a:spcBef>
                  <a:spcPct val="0"/>
                </a:spcBef>
                <a:spcAft>
                  <a:spcPct val="0"/>
                </a:spcAft>
                <a:defRPr/>
              </a:pPr>
              <a:t>7/7/2020</a:t>
            </a:fld>
            <a:endParaRPr lang="en-US" altLang="zh-TW"/>
          </a:p>
        </p:txBody>
      </p:sp>
      <p:sp>
        <p:nvSpPr>
          <p:cNvPr id="3"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4"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985B3E77-56A1-41B9-B254-39D22574D8FF}"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7134675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09601" y="273050"/>
            <a:ext cx="4011084" cy="1162050"/>
          </a:xfrm>
        </p:spPr>
        <p:txBody>
          <a:bodyPr anchor="b"/>
          <a:lstStyle>
            <a:lvl1pPr algn="l">
              <a:defRPr sz="2000" b="1"/>
            </a:lvl1pPr>
          </a:lstStyle>
          <a:p>
            <a:r>
              <a:rPr lang="zh-TW" altLang="en-US"/>
              <a:t>按一下以編輯母片標題樣式</a:t>
            </a:r>
            <a:endParaRPr lang="en-US"/>
          </a:p>
        </p:txBody>
      </p:sp>
      <p:sp>
        <p:nvSpPr>
          <p:cNvPr id="3" name="內容版面配置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文字版面配置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DEC88726-AF44-4AB7-8F37-DE0136FF32EB}" type="datetime1">
              <a:rPr lang="en-US" altLang="zh-TW" smtClean="0"/>
              <a:pPr fontAlgn="base">
                <a:spcBef>
                  <a:spcPct val="0"/>
                </a:spcBef>
                <a:spcAft>
                  <a:spcPct val="0"/>
                </a:spcAft>
                <a:defRPr/>
              </a:pPr>
              <a:t>7/7/2020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E2E534D2-4E1C-482F-B068-E85935B1CC4D}"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957179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cxnSp>
        <p:nvCxnSpPr>
          <p:cNvPr id="4" name="直線接點 3"/>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內容版面配置區 2"/>
          <p:cNvSpPr>
            <a:spLocks noGrp="1"/>
          </p:cNvSpPr>
          <p:nvPr>
            <p:ph idx="1"/>
          </p:nvPr>
        </p:nvSpPr>
        <p:spPr/>
        <p:txBody>
          <a:bodyPr/>
          <a:lstStyle>
            <a:lvl1pPr>
              <a:buFont typeface="Wingdings" pitchFamily="2" charset="2"/>
              <a:buChar char="n"/>
              <a:defRPr b="0" u="none">
                <a:solidFill>
                  <a:schemeClr val="tx2">
                    <a:lumMod val="75000"/>
                  </a:schemeClr>
                </a:solidFill>
              </a:defRPr>
            </a:lvl1pPr>
            <a:lvl2pPr>
              <a:defRPr>
                <a:solidFill>
                  <a:schemeClr val="tx1">
                    <a:lumMod val="75000"/>
                    <a:lumOff val="2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39B0FFE8-7AA5-421C-94E6-73A8D66128B8}" type="datetime1">
              <a:rPr lang="en-US" altLang="zh-TW" smtClean="0"/>
              <a:pPr fontAlgn="base">
                <a:spcBef>
                  <a:spcPct val="0"/>
                </a:spcBef>
                <a:spcAft>
                  <a:spcPct val="0"/>
                </a:spcAft>
                <a:defRPr/>
              </a:pPr>
              <a:t>7/7/2020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52E38B42-96A3-412A-9CD3-7D6C2689CFF8}"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5039956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2389717" y="4800600"/>
            <a:ext cx="7315200" cy="566738"/>
          </a:xfrm>
        </p:spPr>
        <p:txBody>
          <a:bodyPr anchor="b"/>
          <a:lstStyle>
            <a:lvl1pPr algn="l">
              <a:defRPr sz="2000" b="1"/>
            </a:lvl1pPr>
          </a:lstStyle>
          <a:p>
            <a:r>
              <a:rPr lang="zh-TW" altLang="en-US"/>
              <a:t>按一下以編輯母片標題樣式</a:t>
            </a:r>
            <a:endParaRPr lang="en-US"/>
          </a:p>
        </p:txBody>
      </p:sp>
      <p:sp>
        <p:nvSpPr>
          <p:cNvPr id="3" name="圖片版面配置區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a:t>按一下圖示以新增圖片</a:t>
            </a:r>
            <a:endParaRPr lang="en-US" noProof="0"/>
          </a:p>
        </p:txBody>
      </p:sp>
      <p:sp>
        <p:nvSpPr>
          <p:cNvPr id="4" name="文字版面配置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4F738F54-6E02-45A9-8676-D145CCEEB1A6}" type="datetime1">
              <a:rPr lang="en-US" altLang="zh-TW" smtClean="0"/>
              <a:pPr fontAlgn="base">
                <a:spcBef>
                  <a:spcPct val="0"/>
                </a:spcBef>
                <a:spcAft>
                  <a:spcPct val="0"/>
                </a:spcAft>
                <a:defRPr/>
              </a:pPr>
              <a:t>7/7/2020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85149DE-D629-479E-AF7A-35B2B3EA0D11}"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5434440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cxnSp>
        <p:nvCxnSpPr>
          <p:cNvPr id="4" name="直線接點 3"/>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3F8799C4-9A21-4D9B-BAD9-483784F5284E}" type="datetime1">
              <a:rPr lang="en-US" altLang="zh-TW" smtClean="0"/>
              <a:pPr fontAlgn="base">
                <a:spcBef>
                  <a:spcPct val="0"/>
                </a:spcBef>
                <a:spcAft>
                  <a:spcPct val="0"/>
                </a:spcAft>
                <a:defRPr/>
              </a:pPr>
              <a:t>7/7/2020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B722050B-B23A-4C93-A413-630D7056BB59}"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6224924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cxnSp>
        <p:nvCxnSpPr>
          <p:cNvPr id="4" name="直線接點 3"/>
          <p:cNvCxnSpPr/>
          <p:nvPr/>
        </p:nvCxnSpPr>
        <p:spPr>
          <a:xfrm rot="5400000">
            <a:off x="5842001" y="3199872"/>
            <a:ext cx="5791200" cy="4233"/>
          </a:xfrm>
          <a:prstGeom prst="line">
            <a:avLst/>
          </a:prstGeom>
        </p:spPr>
        <p:style>
          <a:lnRef idx="3">
            <a:schemeClr val="accent1"/>
          </a:lnRef>
          <a:fillRef idx="0">
            <a:schemeClr val="accent1"/>
          </a:fillRef>
          <a:effectRef idx="2">
            <a:schemeClr val="accent1"/>
          </a:effectRef>
          <a:fontRef idx="minor">
            <a:schemeClr val="tx1"/>
          </a:fontRef>
        </p:style>
      </p:cxnSp>
      <p:sp>
        <p:nvSpPr>
          <p:cNvPr id="2" name="直排標題 1"/>
          <p:cNvSpPr>
            <a:spLocks noGrp="1"/>
          </p:cNvSpPr>
          <p:nvPr>
            <p:ph type="title" orient="vert"/>
          </p:nvPr>
        </p:nvSpPr>
        <p:spPr>
          <a:xfrm>
            <a:off x="8839200" y="274639"/>
            <a:ext cx="2743200" cy="5851525"/>
          </a:xfrm>
        </p:spPr>
        <p:txBody>
          <a:bodyPr vert="eaVert"/>
          <a:lstStyle/>
          <a:p>
            <a:r>
              <a:rPr lang="zh-TW" altLang="en-US"/>
              <a:t>按一下以編輯母片標題樣式</a:t>
            </a:r>
            <a:endParaRPr lang="en-US"/>
          </a:p>
        </p:txBody>
      </p:sp>
      <p:sp>
        <p:nvSpPr>
          <p:cNvPr id="3" name="直排文字版面配置區 2"/>
          <p:cNvSpPr>
            <a:spLocks noGrp="1"/>
          </p:cNvSpPr>
          <p:nvPr>
            <p:ph type="body" orient="vert" idx="1"/>
          </p:nvPr>
        </p:nvSpPr>
        <p:spPr>
          <a:xfrm>
            <a:off x="609600" y="274639"/>
            <a:ext cx="8026400" cy="5851525"/>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8609A18C-BB0C-4957-AEEA-DF23DB2324A8}" type="datetime1">
              <a:rPr lang="en-US" altLang="zh-TW" smtClean="0"/>
              <a:pPr fontAlgn="base">
                <a:spcBef>
                  <a:spcPct val="0"/>
                </a:spcBef>
                <a:spcAft>
                  <a:spcPct val="0"/>
                </a:spcAft>
                <a:defRPr/>
              </a:pPr>
              <a:t>7/7/2020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8D10E5F8-9EE4-47A5-9539-1A2F6D5ACD5B}"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8221627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4" name="群組 17"/>
          <p:cNvGrpSpPr>
            <a:grpSpLocks/>
          </p:cNvGrpSpPr>
          <p:nvPr/>
        </p:nvGrpSpPr>
        <p:grpSpPr bwMode="auto">
          <a:xfrm>
            <a:off x="0" y="0"/>
            <a:ext cx="12192000" cy="6858000"/>
            <a:chOff x="0" y="0"/>
            <a:chExt cx="9143995" cy="6858000"/>
          </a:xfrm>
        </p:grpSpPr>
        <p:grpSp>
          <p:nvGrpSpPr>
            <p:cNvPr id="5" name="Group 9"/>
            <p:cNvGrpSpPr>
              <a:grpSpLocks/>
            </p:cNvGrpSpPr>
            <p:nvPr/>
          </p:nvGrpSpPr>
          <p:grpSpPr bwMode="auto">
            <a:xfrm>
              <a:off x="5399085" y="6113463"/>
              <a:ext cx="3744910" cy="700087"/>
              <a:chOff x="3379" y="3851"/>
              <a:chExt cx="2359" cy="441"/>
            </a:xfrm>
          </p:grpSpPr>
          <p:pic>
            <p:nvPicPr>
              <p:cNvPr id="11" name="Picture 12"/>
              <p:cNvPicPr>
                <a:picLocks noChangeAspect="1" noChangeArrowheads="1"/>
              </p:cNvPicPr>
              <p:nvPr/>
            </p:nvPicPr>
            <p:blipFill>
              <a:blip r:embed="rId2" cstate="print"/>
              <a:srcRect/>
              <a:stretch>
                <a:fillRect/>
              </a:stretch>
            </p:blipFill>
            <p:spPr bwMode="auto">
              <a:xfrm>
                <a:off x="5255" y="3851"/>
                <a:ext cx="483" cy="441"/>
              </a:xfrm>
              <a:prstGeom prst="rect">
                <a:avLst/>
              </a:prstGeom>
              <a:noFill/>
              <a:ln w="9525">
                <a:noFill/>
                <a:miter lim="800000"/>
                <a:headEnd/>
                <a:tailEnd/>
              </a:ln>
            </p:spPr>
          </p:pic>
          <p:sp>
            <p:nvSpPr>
              <p:cNvPr id="12" name="矩形 18"/>
              <p:cNvSpPr>
                <a:spLocks noChangeArrowheads="1"/>
              </p:cNvSpPr>
              <p:nvPr/>
            </p:nvSpPr>
            <p:spPr bwMode="auto">
              <a:xfrm>
                <a:off x="3379" y="4020"/>
                <a:ext cx="1961" cy="250"/>
              </a:xfrm>
              <a:prstGeom prst="rect">
                <a:avLst/>
              </a:prstGeom>
              <a:noFill/>
              <a:ln w="9525">
                <a:noFill/>
                <a:miter lim="800000"/>
                <a:headEnd/>
                <a:tailEnd/>
              </a:ln>
            </p:spPr>
            <p:txBody>
              <a:bodyPr>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National Chung Cheng University</a:t>
                </a:r>
              </a:p>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Dept. Computer Science &amp; Information Engineering</a:t>
                </a:r>
              </a:p>
            </p:txBody>
          </p:sp>
        </p:grpSp>
        <p:pic>
          <p:nvPicPr>
            <p:cNvPr id="6" name="Picture 7"/>
            <p:cNvPicPr>
              <a:picLocks noChangeAspect="1" noChangeArrowheads="1"/>
            </p:cNvPicPr>
            <p:nvPr/>
          </p:nvPicPr>
          <p:blipFill>
            <a:blip r:embed="rId3" cstate="print">
              <a:clrChange>
                <a:clrFrom>
                  <a:srgbClr val="FFFFFF"/>
                </a:clrFrom>
                <a:clrTo>
                  <a:srgbClr val="FFFFFF">
                    <a:alpha val="0"/>
                  </a:srgbClr>
                </a:clrTo>
              </a:clrChange>
            </a:blip>
            <a:srcRect l="22060" b="24757"/>
            <a:stretch>
              <a:fillRect/>
            </a:stretch>
          </p:blipFill>
          <p:spPr bwMode="auto">
            <a:xfrm>
              <a:off x="0" y="4643438"/>
              <a:ext cx="2271713" cy="2214562"/>
            </a:xfrm>
            <a:prstGeom prst="rect">
              <a:avLst/>
            </a:prstGeom>
            <a:noFill/>
            <a:ln w="9525">
              <a:noFill/>
              <a:miter lim="800000"/>
              <a:headEnd/>
              <a:tailEnd/>
            </a:ln>
          </p:spPr>
        </p:pic>
        <p:pic>
          <p:nvPicPr>
            <p:cNvPr id="7" name="Picture 8"/>
            <p:cNvPicPr>
              <a:picLocks noChangeAspect="1" noChangeArrowheads="1"/>
            </p:cNvPicPr>
            <p:nvPr/>
          </p:nvPicPr>
          <p:blipFill>
            <a:blip r:embed="rId4" cstate="print">
              <a:clrChange>
                <a:clrFrom>
                  <a:srgbClr val="FFFFFF"/>
                </a:clrFrom>
                <a:clrTo>
                  <a:srgbClr val="FFFFFF">
                    <a:alpha val="0"/>
                  </a:srgbClr>
                </a:clrTo>
              </a:clrChange>
            </a:blip>
            <a:srcRect b="3809"/>
            <a:stretch>
              <a:fillRect/>
            </a:stretch>
          </p:blipFill>
          <p:spPr bwMode="auto">
            <a:xfrm>
              <a:off x="2214563" y="5053013"/>
              <a:ext cx="1819275" cy="1804987"/>
            </a:xfrm>
            <a:prstGeom prst="rect">
              <a:avLst/>
            </a:prstGeom>
            <a:noFill/>
            <a:ln w="9525">
              <a:noFill/>
              <a:miter lim="800000"/>
              <a:headEnd/>
              <a:tailEnd/>
            </a:ln>
          </p:spPr>
        </p:pic>
        <p:pic>
          <p:nvPicPr>
            <p:cNvPr id="8" name="Picture 9"/>
            <p:cNvPicPr>
              <a:picLocks noChangeAspect="1" noChangeArrowheads="1"/>
            </p:cNvPicPr>
            <p:nvPr/>
          </p:nvPicPr>
          <p:blipFill>
            <a:blip r:embed="rId3" cstate="print">
              <a:grayscl/>
            </a:blip>
            <a:srcRect l="21568" t="33981"/>
            <a:stretch>
              <a:fillRect/>
            </a:stretch>
          </p:blipFill>
          <p:spPr bwMode="auto">
            <a:xfrm>
              <a:off x="0" y="0"/>
              <a:ext cx="2286000" cy="1943100"/>
            </a:xfrm>
            <a:prstGeom prst="rect">
              <a:avLst/>
            </a:prstGeom>
            <a:noFill/>
            <a:ln w="9525">
              <a:noFill/>
              <a:miter lim="800000"/>
              <a:headEnd/>
              <a:tailEnd/>
            </a:ln>
          </p:spPr>
        </p:pic>
        <p:pic>
          <p:nvPicPr>
            <p:cNvPr id="9" name="Picture 11"/>
            <p:cNvPicPr>
              <a:picLocks noChangeAspect="1" noChangeArrowheads="1"/>
            </p:cNvPicPr>
            <p:nvPr/>
          </p:nvPicPr>
          <p:blipFill>
            <a:blip r:embed="rId5" cstate="print">
              <a:clrChange>
                <a:clrFrom>
                  <a:srgbClr val="FFFFFF"/>
                </a:clrFrom>
                <a:clrTo>
                  <a:srgbClr val="FFFFFF">
                    <a:alpha val="0"/>
                  </a:srgbClr>
                </a:clrTo>
              </a:clrChange>
            </a:blip>
            <a:srcRect l="73567"/>
            <a:stretch>
              <a:fillRect/>
            </a:stretch>
          </p:blipFill>
          <p:spPr bwMode="auto">
            <a:xfrm>
              <a:off x="0" y="1162050"/>
              <a:ext cx="1052513" cy="3981450"/>
            </a:xfrm>
            <a:prstGeom prst="rect">
              <a:avLst/>
            </a:prstGeom>
            <a:noFill/>
            <a:ln w="9525">
              <a:noFill/>
              <a:miter lim="800000"/>
              <a:headEnd/>
              <a:tailEnd/>
            </a:ln>
          </p:spPr>
        </p:pic>
        <p:sp>
          <p:nvSpPr>
            <p:cNvPr id="10" name="矩形 16"/>
            <p:cNvSpPr>
              <a:spLocks noChangeArrowheads="1"/>
            </p:cNvSpPr>
            <p:nvPr/>
          </p:nvSpPr>
          <p:spPr bwMode="auto">
            <a:xfrm>
              <a:off x="142875" y="6367463"/>
              <a:ext cx="4284661" cy="338137"/>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600" b="1" i="0" u="none" strike="noStrike" kern="1200" cap="none" spc="0" normalizeH="0" baseline="0" noProof="0" dirty="0">
                  <a:ln>
                    <a:noFill/>
                  </a:ln>
                  <a:solidFill>
                    <a:prstClr val="black"/>
                  </a:solidFill>
                  <a:effectLst/>
                  <a:uLnTx/>
                  <a:uFillTx/>
                  <a:latin typeface="Calibri" pitchFamily="34" charset="0"/>
                  <a:ea typeface="新細明體" charset="-120"/>
                  <a:cs typeface="+mn-cs"/>
                </a:rPr>
                <a:t>2016 Mobile All-IP Networking Laboratory</a:t>
              </a:r>
            </a:p>
          </p:txBody>
        </p:sp>
      </p:grpSp>
      <p:sp>
        <p:nvSpPr>
          <p:cNvPr id="2" name="標題 1"/>
          <p:cNvSpPr>
            <a:spLocks noGrp="1"/>
          </p:cNvSpPr>
          <p:nvPr>
            <p:ph type="ctrTitle"/>
          </p:nvPr>
        </p:nvSpPr>
        <p:spPr>
          <a:xfrm>
            <a:off x="914400" y="1676401"/>
            <a:ext cx="10363200" cy="1470025"/>
          </a:xfrm>
        </p:spPr>
        <p:txBody>
          <a:bodyPr/>
          <a:lstStyle>
            <a:lvl1pPr>
              <a:defRPr>
                <a:latin typeface="微軟正黑體" pitchFamily="34" charset="-120"/>
                <a:ea typeface="微軟正黑體" pitchFamily="34" charset="-120"/>
              </a:defRPr>
            </a:lvl1pPr>
          </a:lstStyle>
          <a:p>
            <a:r>
              <a:rPr lang="zh-TW" altLang="en-US"/>
              <a:t>按一下以編輯母片標題樣式</a:t>
            </a:r>
            <a:endParaRPr lang="en-US"/>
          </a:p>
        </p:txBody>
      </p:sp>
      <p:sp>
        <p:nvSpPr>
          <p:cNvPr id="3" name="副標題 2"/>
          <p:cNvSpPr>
            <a:spLocks noGrp="1"/>
          </p:cNvSpPr>
          <p:nvPr>
            <p:ph type="subTitle" idx="1"/>
          </p:nvPr>
        </p:nvSpPr>
        <p:spPr>
          <a:xfrm>
            <a:off x="1828800" y="3432175"/>
            <a:ext cx="8534400" cy="1752600"/>
          </a:xfrm>
        </p:spPr>
        <p:txBody>
          <a:bodyPr/>
          <a:lstStyle>
            <a:lvl1pPr marL="0" indent="0" algn="ctr">
              <a:buNone/>
              <a:defRPr>
                <a:solidFill>
                  <a:schemeClr val="tx1">
                    <a:tint val="75000"/>
                  </a:schemeClr>
                </a:solidFill>
                <a:latin typeface="微軟正黑體" pitchFamily="34" charset="-120"/>
                <a:ea typeface="微軟正黑體" pitchFamily="34" charset="-12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endParaRPr lang="en-US"/>
          </a:p>
        </p:txBody>
      </p:sp>
      <p:sp>
        <p:nvSpPr>
          <p:cNvPr id="13" name="日期版面配置區 3"/>
          <p:cNvSpPr>
            <a:spLocks noGrp="1"/>
          </p:cNvSpPr>
          <p:nvPr>
            <p:ph type="dt" sz="half" idx="10"/>
          </p:nvPr>
        </p:nvSpPr>
        <p:spPr>
          <a:xfrm>
            <a:off x="672800" y="5775135"/>
            <a:ext cx="2844800" cy="365125"/>
          </a:xfrm>
        </p:spPr>
        <p:txBody>
          <a:bodyPr/>
          <a:lstStyle>
            <a:lvl1pPr>
              <a:defRPr>
                <a:latin typeface="微軟正黑體" pitchFamily="34" charset="-120"/>
                <a:ea typeface="微軟正黑體" pitchFamily="34" charset="-120"/>
              </a:defRPr>
            </a:lvl1pPr>
          </a:lstStyle>
          <a:p>
            <a:pPr fontAlgn="base">
              <a:spcBef>
                <a:spcPct val="0"/>
              </a:spcBef>
              <a:spcAft>
                <a:spcPct val="0"/>
              </a:spcAft>
              <a:defRPr/>
            </a:pPr>
            <a:endParaRPr lang="en-US" altLang="zh-TW" dirty="0"/>
          </a:p>
        </p:txBody>
      </p:sp>
      <p:sp>
        <p:nvSpPr>
          <p:cNvPr id="14" name="頁尾版面配置區 4"/>
          <p:cNvSpPr>
            <a:spLocks noGrp="1"/>
          </p:cNvSpPr>
          <p:nvPr>
            <p:ph type="ftr" sz="quarter" idx="11"/>
          </p:nvPr>
        </p:nvSpPr>
        <p:spPr/>
        <p:txBody>
          <a:bodyPr/>
          <a:lstStyle>
            <a:lvl1pPr>
              <a:defRPr>
                <a:latin typeface="微軟正黑體" pitchFamily="34" charset="-120"/>
                <a:ea typeface="微軟正黑體" pitchFamily="34" charset="-120"/>
              </a:defRPr>
            </a:lvl1pPr>
          </a:lstStyle>
          <a:p>
            <a:pPr fontAlgn="base">
              <a:spcBef>
                <a:spcPct val="0"/>
              </a:spcBef>
              <a:spcAft>
                <a:spcPct val="0"/>
              </a:spcAft>
              <a:defRPr/>
            </a:pPr>
            <a:r>
              <a:rPr lang="en-US" altLang="zh-TW"/>
              <a:t>/all</a:t>
            </a:r>
          </a:p>
        </p:txBody>
      </p:sp>
      <p:sp>
        <p:nvSpPr>
          <p:cNvPr id="15" name="投影片編號版面配置區 5"/>
          <p:cNvSpPr>
            <a:spLocks noGrp="1"/>
          </p:cNvSpPr>
          <p:nvPr>
            <p:ph type="sldNum" sz="quarter" idx="12"/>
          </p:nvPr>
        </p:nvSpPr>
        <p:spPr/>
        <p:txBody>
          <a:bodyPr/>
          <a:lstStyle>
            <a:lvl1pPr>
              <a:defRPr>
                <a:latin typeface="微軟正黑體" pitchFamily="34" charset="-120"/>
                <a:ea typeface="微軟正黑體" pitchFamily="34" charset="-120"/>
              </a:defRPr>
            </a:lvl1pPr>
          </a:lstStyle>
          <a:p>
            <a:pPr fontAlgn="base">
              <a:spcBef>
                <a:spcPct val="0"/>
              </a:spcBef>
              <a:spcAft>
                <a:spcPct val="0"/>
              </a:spcAft>
            </a:pPr>
            <a:fld id="{A699FADD-8D0F-4F79-B0D0-4667CE7E4FC0}" type="slidenum">
              <a:rPr lang="en-US" altLang="zh-TW" smtClean="0"/>
              <a:pPr fontAlgn="base">
                <a:spcBef>
                  <a:spcPct val="0"/>
                </a:spcBef>
                <a:spcAft>
                  <a:spcPct val="0"/>
                </a:spcAft>
              </a:pPr>
              <a:t>‹#›</a:t>
            </a:fld>
            <a:endParaRPr lang="en-US" altLang="zh-TW" dirty="0"/>
          </a:p>
        </p:txBody>
      </p:sp>
    </p:spTree>
    <p:extLst>
      <p:ext uri="{BB962C8B-B14F-4D97-AF65-F5344CB8AC3E}">
        <p14:creationId xmlns:p14="http://schemas.microsoft.com/office/powerpoint/2010/main" val="7440122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cxnSp>
        <p:nvCxnSpPr>
          <p:cNvPr id="4" name="直線接點 3"/>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內容版面配置區 2"/>
          <p:cNvSpPr>
            <a:spLocks noGrp="1"/>
          </p:cNvSpPr>
          <p:nvPr>
            <p:ph idx="1"/>
          </p:nvPr>
        </p:nvSpPr>
        <p:spPr/>
        <p:txBody>
          <a:bodyPr/>
          <a:lstStyle>
            <a:lvl1pPr>
              <a:buFont typeface="Wingdings" pitchFamily="2" charset="2"/>
              <a:buChar char="n"/>
              <a:defRPr b="0" u="none">
                <a:solidFill>
                  <a:schemeClr val="tx2">
                    <a:lumMod val="75000"/>
                  </a:schemeClr>
                </a:solidFill>
              </a:defRPr>
            </a:lvl1pPr>
            <a:lvl2pPr>
              <a:defRPr>
                <a:solidFill>
                  <a:schemeClr val="tx1">
                    <a:lumMod val="75000"/>
                    <a:lumOff val="2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39B0FFE8-7AA5-421C-94E6-73A8D66128B8}" type="datetime1">
              <a:rPr lang="en-US" altLang="zh-TW" smtClean="0"/>
              <a:pPr fontAlgn="base">
                <a:spcBef>
                  <a:spcPct val="0"/>
                </a:spcBef>
                <a:spcAft>
                  <a:spcPct val="0"/>
                </a:spcAft>
                <a:defRPr/>
              </a:pPr>
              <a:t>7/7/2020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52E38B42-96A3-412A-9CD3-7D6C2689CFF8}"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57845243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963084" y="4406901"/>
            <a:ext cx="10363200" cy="1362075"/>
          </a:xfrm>
        </p:spPr>
        <p:txBody>
          <a:bodyPr anchor="t"/>
          <a:lstStyle>
            <a:lvl1pPr algn="l">
              <a:defRPr sz="4000" b="1" cap="all"/>
            </a:lvl1pPr>
          </a:lstStyle>
          <a:p>
            <a:r>
              <a:rPr lang="zh-TW" altLang="en-US"/>
              <a:t>按一下以編輯母片標題樣式</a:t>
            </a:r>
            <a:endParaRPr lang="en-US"/>
          </a:p>
        </p:txBody>
      </p:sp>
      <p:sp>
        <p:nvSpPr>
          <p:cNvPr id="3" name="文字版面配置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日期版面配置區 3"/>
          <p:cNvSpPr>
            <a:spLocks noGrp="1"/>
          </p:cNvSpPr>
          <p:nvPr>
            <p:ph type="dt" sz="half" idx="10"/>
          </p:nvPr>
        </p:nvSpPr>
        <p:spPr/>
        <p:txBody>
          <a:bodyPr/>
          <a:lstStyle>
            <a:lvl1pPr>
              <a:defRPr/>
            </a:lvl1pPr>
          </a:lstStyle>
          <a:p>
            <a:pPr fontAlgn="base">
              <a:spcBef>
                <a:spcPct val="0"/>
              </a:spcBef>
              <a:spcAft>
                <a:spcPct val="0"/>
              </a:spcAft>
              <a:defRPr/>
            </a:pPr>
            <a:fld id="{67C2BEE0-04A8-4F2A-BB7B-CBA0EFEBB555}" type="datetime1">
              <a:rPr lang="en-US" altLang="zh-TW" smtClean="0"/>
              <a:pPr fontAlgn="base">
                <a:spcBef>
                  <a:spcPct val="0"/>
                </a:spcBef>
                <a:spcAft>
                  <a:spcPct val="0"/>
                </a:spcAft>
                <a:defRPr/>
              </a:pPr>
              <a:t>7/7/2020</a:t>
            </a:fld>
            <a:endParaRPr lang="en-US" altLang="zh-TW"/>
          </a:p>
        </p:txBody>
      </p:sp>
      <p:sp>
        <p:nvSpPr>
          <p:cNvPr id="5"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DDA86F8-06F8-4595-BEF8-329ED42EABEE}"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22010102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cxnSp>
        <p:nvCxnSpPr>
          <p:cNvPr id="5" name="直線接點 4"/>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內容版面配置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內容版面配置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6" name="日期版面配置區 3"/>
          <p:cNvSpPr>
            <a:spLocks noGrp="1"/>
          </p:cNvSpPr>
          <p:nvPr>
            <p:ph type="dt" sz="half" idx="10"/>
          </p:nvPr>
        </p:nvSpPr>
        <p:spPr/>
        <p:txBody>
          <a:bodyPr/>
          <a:lstStyle>
            <a:lvl1pPr>
              <a:defRPr/>
            </a:lvl1pPr>
          </a:lstStyle>
          <a:p>
            <a:pPr fontAlgn="base">
              <a:spcBef>
                <a:spcPct val="0"/>
              </a:spcBef>
              <a:spcAft>
                <a:spcPct val="0"/>
              </a:spcAft>
              <a:defRPr/>
            </a:pPr>
            <a:fld id="{BD18BB28-362D-47CC-A2AA-59E1861A5735}" type="datetime1">
              <a:rPr lang="en-US" altLang="zh-TW" smtClean="0"/>
              <a:pPr fontAlgn="base">
                <a:spcBef>
                  <a:spcPct val="0"/>
                </a:spcBef>
                <a:spcAft>
                  <a:spcPct val="0"/>
                </a:spcAft>
                <a:defRPr/>
              </a:pPr>
              <a:t>7/7/2020</a:t>
            </a:fld>
            <a:endParaRPr lang="en-US" altLang="zh-TW"/>
          </a:p>
        </p:txBody>
      </p:sp>
      <p:sp>
        <p:nvSpPr>
          <p:cNvPr id="7"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8"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66F15CA-265F-460F-8164-04222FC236C2}"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0413035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cxnSp>
        <p:nvCxnSpPr>
          <p:cNvPr id="7" name="直線接點 6"/>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lvl1pPr>
              <a:defRPr/>
            </a:lvl1pPr>
          </a:lstStyle>
          <a:p>
            <a:r>
              <a:rPr lang="zh-TW" altLang="en-US"/>
              <a:t>按一下以編輯母片標題樣式</a:t>
            </a:r>
            <a:endParaRPr lang="en-US"/>
          </a:p>
        </p:txBody>
      </p:sp>
      <p:sp>
        <p:nvSpPr>
          <p:cNvPr id="3" name="文字版面配置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內容版面配置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文字版面配置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內容版面配置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8" name="日期版面配置區 3"/>
          <p:cNvSpPr>
            <a:spLocks noGrp="1"/>
          </p:cNvSpPr>
          <p:nvPr>
            <p:ph type="dt" sz="half" idx="10"/>
          </p:nvPr>
        </p:nvSpPr>
        <p:spPr/>
        <p:txBody>
          <a:bodyPr/>
          <a:lstStyle>
            <a:lvl1pPr>
              <a:defRPr/>
            </a:lvl1pPr>
          </a:lstStyle>
          <a:p>
            <a:pPr fontAlgn="base">
              <a:spcBef>
                <a:spcPct val="0"/>
              </a:spcBef>
              <a:spcAft>
                <a:spcPct val="0"/>
              </a:spcAft>
              <a:defRPr/>
            </a:pPr>
            <a:fld id="{3E86B26E-71A0-4CCB-B06F-16847B2A597F}" type="datetime1">
              <a:rPr lang="en-US" altLang="zh-TW" smtClean="0"/>
              <a:pPr fontAlgn="base">
                <a:spcBef>
                  <a:spcPct val="0"/>
                </a:spcBef>
                <a:spcAft>
                  <a:spcPct val="0"/>
                </a:spcAft>
                <a:defRPr/>
              </a:pPr>
              <a:t>7/7/2020</a:t>
            </a:fld>
            <a:endParaRPr lang="en-US" altLang="zh-TW"/>
          </a:p>
        </p:txBody>
      </p:sp>
      <p:sp>
        <p:nvSpPr>
          <p:cNvPr id="9"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10"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A268107B-43F3-4111-AF69-94C31870B708}"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89408461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cxnSp>
        <p:nvCxnSpPr>
          <p:cNvPr id="3" name="直線接點 2"/>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4" name="日期版面配置區 3"/>
          <p:cNvSpPr>
            <a:spLocks noGrp="1"/>
          </p:cNvSpPr>
          <p:nvPr>
            <p:ph type="dt" sz="half" idx="10"/>
          </p:nvPr>
        </p:nvSpPr>
        <p:spPr/>
        <p:txBody>
          <a:bodyPr/>
          <a:lstStyle>
            <a:lvl1pPr>
              <a:defRPr/>
            </a:lvl1pPr>
          </a:lstStyle>
          <a:p>
            <a:pPr fontAlgn="base">
              <a:spcBef>
                <a:spcPct val="0"/>
              </a:spcBef>
              <a:spcAft>
                <a:spcPct val="0"/>
              </a:spcAft>
              <a:defRPr/>
            </a:pPr>
            <a:fld id="{BB9C2BFE-84CE-47AA-BBDA-47046B7E25C2}" type="datetime1">
              <a:rPr lang="en-US" altLang="zh-TW" smtClean="0"/>
              <a:pPr fontAlgn="base">
                <a:spcBef>
                  <a:spcPct val="0"/>
                </a:spcBef>
                <a:spcAft>
                  <a:spcPct val="0"/>
                </a:spcAft>
                <a:defRPr/>
              </a:pPr>
              <a:t>7/7/2020</a:t>
            </a:fld>
            <a:endParaRPr lang="en-US" altLang="zh-TW"/>
          </a:p>
        </p:txBody>
      </p:sp>
      <p:sp>
        <p:nvSpPr>
          <p:cNvPr id="5"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D69CB921-88B9-4AF7-A7A8-F9126E05892B}"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210249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fontAlgn="base">
              <a:spcBef>
                <a:spcPct val="0"/>
              </a:spcBef>
              <a:spcAft>
                <a:spcPct val="0"/>
              </a:spcAft>
              <a:defRPr/>
            </a:pPr>
            <a:fld id="{94A7D57D-9186-4541-B346-101C744CEA39}" type="datetime1">
              <a:rPr lang="en-US" altLang="zh-TW" smtClean="0"/>
              <a:pPr fontAlgn="base">
                <a:spcBef>
                  <a:spcPct val="0"/>
                </a:spcBef>
                <a:spcAft>
                  <a:spcPct val="0"/>
                </a:spcAft>
                <a:defRPr/>
              </a:pPr>
              <a:t>7/7/2020</a:t>
            </a:fld>
            <a:endParaRPr lang="en-US" altLang="zh-TW"/>
          </a:p>
        </p:txBody>
      </p:sp>
      <p:sp>
        <p:nvSpPr>
          <p:cNvPr id="3"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4"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985B3E77-56A1-41B9-B254-39D22574D8FF}"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495868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963084" y="4406901"/>
            <a:ext cx="10363200" cy="1362075"/>
          </a:xfrm>
        </p:spPr>
        <p:txBody>
          <a:bodyPr anchor="t"/>
          <a:lstStyle>
            <a:lvl1pPr algn="l">
              <a:defRPr sz="4000" b="1" cap="all"/>
            </a:lvl1pPr>
          </a:lstStyle>
          <a:p>
            <a:r>
              <a:rPr lang="zh-TW" altLang="en-US"/>
              <a:t>按一下以編輯母片標題樣式</a:t>
            </a:r>
            <a:endParaRPr lang="en-US"/>
          </a:p>
        </p:txBody>
      </p:sp>
      <p:sp>
        <p:nvSpPr>
          <p:cNvPr id="3" name="文字版面配置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日期版面配置區 3"/>
          <p:cNvSpPr>
            <a:spLocks noGrp="1"/>
          </p:cNvSpPr>
          <p:nvPr>
            <p:ph type="dt" sz="half" idx="10"/>
          </p:nvPr>
        </p:nvSpPr>
        <p:spPr/>
        <p:txBody>
          <a:bodyPr/>
          <a:lstStyle>
            <a:lvl1pPr>
              <a:defRPr/>
            </a:lvl1pPr>
          </a:lstStyle>
          <a:p>
            <a:pPr fontAlgn="base">
              <a:spcBef>
                <a:spcPct val="0"/>
              </a:spcBef>
              <a:spcAft>
                <a:spcPct val="0"/>
              </a:spcAft>
              <a:defRPr/>
            </a:pPr>
            <a:fld id="{67C2BEE0-04A8-4F2A-BB7B-CBA0EFEBB555}" type="datetime1">
              <a:rPr lang="en-US" altLang="zh-TW" smtClean="0"/>
              <a:pPr fontAlgn="base">
                <a:spcBef>
                  <a:spcPct val="0"/>
                </a:spcBef>
                <a:spcAft>
                  <a:spcPct val="0"/>
                </a:spcAft>
                <a:defRPr/>
              </a:pPr>
              <a:t>7/7/2020</a:t>
            </a:fld>
            <a:endParaRPr lang="en-US" altLang="zh-TW"/>
          </a:p>
        </p:txBody>
      </p:sp>
      <p:sp>
        <p:nvSpPr>
          <p:cNvPr id="5"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DDA86F8-06F8-4595-BEF8-329ED42EABEE}"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68088529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09601" y="273050"/>
            <a:ext cx="4011084" cy="1162050"/>
          </a:xfrm>
        </p:spPr>
        <p:txBody>
          <a:bodyPr anchor="b"/>
          <a:lstStyle>
            <a:lvl1pPr algn="l">
              <a:defRPr sz="2000" b="1"/>
            </a:lvl1pPr>
          </a:lstStyle>
          <a:p>
            <a:r>
              <a:rPr lang="zh-TW" altLang="en-US"/>
              <a:t>按一下以編輯母片標題樣式</a:t>
            </a:r>
            <a:endParaRPr lang="en-US"/>
          </a:p>
        </p:txBody>
      </p:sp>
      <p:sp>
        <p:nvSpPr>
          <p:cNvPr id="3" name="內容版面配置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文字版面配置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DEC88726-AF44-4AB7-8F37-DE0136FF32EB}" type="datetime1">
              <a:rPr lang="en-US" altLang="zh-TW" smtClean="0"/>
              <a:pPr fontAlgn="base">
                <a:spcBef>
                  <a:spcPct val="0"/>
                </a:spcBef>
                <a:spcAft>
                  <a:spcPct val="0"/>
                </a:spcAft>
                <a:defRPr/>
              </a:pPr>
              <a:t>7/7/2020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E2E534D2-4E1C-482F-B068-E85935B1CC4D}"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80065527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2389717" y="4800600"/>
            <a:ext cx="7315200" cy="566738"/>
          </a:xfrm>
        </p:spPr>
        <p:txBody>
          <a:bodyPr anchor="b"/>
          <a:lstStyle>
            <a:lvl1pPr algn="l">
              <a:defRPr sz="2000" b="1"/>
            </a:lvl1pPr>
          </a:lstStyle>
          <a:p>
            <a:r>
              <a:rPr lang="zh-TW" altLang="en-US"/>
              <a:t>按一下以編輯母片標題樣式</a:t>
            </a:r>
            <a:endParaRPr lang="en-US"/>
          </a:p>
        </p:txBody>
      </p:sp>
      <p:sp>
        <p:nvSpPr>
          <p:cNvPr id="3" name="圖片版面配置區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a:t>按一下圖示以新增圖片</a:t>
            </a:r>
            <a:endParaRPr lang="en-US" noProof="0"/>
          </a:p>
        </p:txBody>
      </p:sp>
      <p:sp>
        <p:nvSpPr>
          <p:cNvPr id="4" name="文字版面配置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4F738F54-6E02-45A9-8676-D145CCEEB1A6}" type="datetime1">
              <a:rPr lang="en-US" altLang="zh-TW" smtClean="0"/>
              <a:pPr fontAlgn="base">
                <a:spcBef>
                  <a:spcPct val="0"/>
                </a:spcBef>
                <a:spcAft>
                  <a:spcPct val="0"/>
                </a:spcAft>
                <a:defRPr/>
              </a:pPr>
              <a:t>7/7/2020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85149DE-D629-479E-AF7A-35B2B3EA0D11}"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13777614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cxnSp>
        <p:nvCxnSpPr>
          <p:cNvPr id="4" name="直線接點 3"/>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3F8799C4-9A21-4D9B-BAD9-483784F5284E}" type="datetime1">
              <a:rPr lang="en-US" altLang="zh-TW" smtClean="0"/>
              <a:pPr fontAlgn="base">
                <a:spcBef>
                  <a:spcPct val="0"/>
                </a:spcBef>
                <a:spcAft>
                  <a:spcPct val="0"/>
                </a:spcAft>
                <a:defRPr/>
              </a:pPr>
              <a:t>7/7/2020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B722050B-B23A-4C93-A413-630D7056BB59}"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60008256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cxnSp>
        <p:nvCxnSpPr>
          <p:cNvPr id="4" name="直線接點 3"/>
          <p:cNvCxnSpPr/>
          <p:nvPr/>
        </p:nvCxnSpPr>
        <p:spPr>
          <a:xfrm rot="5400000">
            <a:off x="5842001" y="3199872"/>
            <a:ext cx="5791200" cy="4233"/>
          </a:xfrm>
          <a:prstGeom prst="line">
            <a:avLst/>
          </a:prstGeom>
        </p:spPr>
        <p:style>
          <a:lnRef idx="3">
            <a:schemeClr val="accent1"/>
          </a:lnRef>
          <a:fillRef idx="0">
            <a:schemeClr val="accent1"/>
          </a:fillRef>
          <a:effectRef idx="2">
            <a:schemeClr val="accent1"/>
          </a:effectRef>
          <a:fontRef idx="minor">
            <a:schemeClr val="tx1"/>
          </a:fontRef>
        </p:style>
      </p:cxnSp>
      <p:sp>
        <p:nvSpPr>
          <p:cNvPr id="2" name="直排標題 1"/>
          <p:cNvSpPr>
            <a:spLocks noGrp="1"/>
          </p:cNvSpPr>
          <p:nvPr>
            <p:ph type="title" orient="vert"/>
          </p:nvPr>
        </p:nvSpPr>
        <p:spPr>
          <a:xfrm>
            <a:off x="8839200" y="274639"/>
            <a:ext cx="2743200" cy="5851525"/>
          </a:xfrm>
        </p:spPr>
        <p:txBody>
          <a:bodyPr vert="eaVert"/>
          <a:lstStyle/>
          <a:p>
            <a:r>
              <a:rPr lang="zh-TW" altLang="en-US"/>
              <a:t>按一下以編輯母片標題樣式</a:t>
            </a:r>
            <a:endParaRPr lang="en-US"/>
          </a:p>
        </p:txBody>
      </p:sp>
      <p:sp>
        <p:nvSpPr>
          <p:cNvPr id="3" name="直排文字版面配置區 2"/>
          <p:cNvSpPr>
            <a:spLocks noGrp="1"/>
          </p:cNvSpPr>
          <p:nvPr>
            <p:ph type="body" orient="vert" idx="1"/>
          </p:nvPr>
        </p:nvSpPr>
        <p:spPr>
          <a:xfrm>
            <a:off x="609600" y="274639"/>
            <a:ext cx="8026400" cy="5851525"/>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8609A18C-BB0C-4957-AEEA-DF23DB2324A8}" type="datetime1">
              <a:rPr lang="en-US" altLang="zh-TW" smtClean="0"/>
              <a:pPr fontAlgn="base">
                <a:spcBef>
                  <a:spcPct val="0"/>
                </a:spcBef>
                <a:spcAft>
                  <a:spcPct val="0"/>
                </a:spcAft>
                <a:defRPr/>
              </a:pPr>
              <a:t>7/7/2020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8D10E5F8-9EE4-47A5-9539-1A2F6D5ACD5B}"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631410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cxnSp>
        <p:nvCxnSpPr>
          <p:cNvPr id="5" name="直線接點 4"/>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3" name="內容版面配置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內容版面配置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6" name="日期版面配置區 3"/>
          <p:cNvSpPr>
            <a:spLocks noGrp="1"/>
          </p:cNvSpPr>
          <p:nvPr>
            <p:ph type="dt" sz="half" idx="10"/>
          </p:nvPr>
        </p:nvSpPr>
        <p:spPr/>
        <p:txBody>
          <a:bodyPr/>
          <a:lstStyle>
            <a:lvl1pPr>
              <a:defRPr/>
            </a:lvl1pPr>
          </a:lstStyle>
          <a:p>
            <a:pPr fontAlgn="base">
              <a:spcBef>
                <a:spcPct val="0"/>
              </a:spcBef>
              <a:spcAft>
                <a:spcPct val="0"/>
              </a:spcAft>
              <a:defRPr/>
            </a:pPr>
            <a:fld id="{BD18BB28-362D-47CC-A2AA-59E1861A5735}" type="datetime1">
              <a:rPr lang="en-US" altLang="zh-TW" smtClean="0"/>
              <a:pPr fontAlgn="base">
                <a:spcBef>
                  <a:spcPct val="0"/>
                </a:spcBef>
                <a:spcAft>
                  <a:spcPct val="0"/>
                </a:spcAft>
                <a:defRPr/>
              </a:pPr>
              <a:t>7/7/2020</a:t>
            </a:fld>
            <a:endParaRPr lang="en-US" altLang="zh-TW"/>
          </a:p>
        </p:txBody>
      </p:sp>
      <p:sp>
        <p:nvSpPr>
          <p:cNvPr id="7"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8"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66F15CA-265F-460F-8164-04222FC236C2}"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306667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cxnSp>
        <p:nvCxnSpPr>
          <p:cNvPr id="7" name="直線接點 6"/>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lvl1pPr>
              <a:defRPr/>
            </a:lvl1pPr>
          </a:lstStyle>
          <a:p>
            <a:r>
              <a:rPr lang="zh-TW" altLang="en-US"/>
              <a:t>按一下以編輯母片標題樣式</a:t>
            </a:r>
            <a:endParaRPr lang="en-US"/>
          </a:p>
        </p:txBody>
      </p:sp>
      <p:sp>
        <p:nvSpPr>
          <p:cNvPr id="3" name="文字版面配置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內容版面配置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文字版面配置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內容版面配置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8" name="日期版面配置區 3"/>
          <p:cNvSpPr>
            <a:spLocks noGrp="1"/>
          </p:cNvSpPr>
          <p:nvPr>
            <p:ph type="dt" sz="half" idx="10"/>
          </p:nvPr>
        </p:nvSpPr>
        <p:spPr/>
        <p:txBody>
          <a:bodyPr/>
          <a:lstStyle>
            <a:lvl1pPr>
              <a:defRPr/>
            </a:lvl1pPr>
          </a:lstStyle>
          <a:p>
            <a:pPr fontAlgn="base">
              <a:spcBef>
                <a:spcPct val="0"/>
              </a:spcBef>
              <a:spcAft>
                <a:spcPct val="0"/>
              </a:spcAft>
              <a:defRPr/>
            </a:pPr>
            <a:fld id="{3E86B26E-71A0-4CCB-B06F-16847B2A597F}" type="datetime1">
              <a:rPr lang="en-US" altLang="zh-TW" smtClean="0"/>
              <a:pPr fontAlgn="base">
                <a:spcBef>
                  <a:spcPct val="0"/>
                </a:spcBef>
                <a:spcAft>
                  <a:spcPct val="0"/>
                </a:spcAft>
                <a:defRPr/>
              </a:pPr>
              <a:t>7/7/2020</a:t>
            </a:fld>
            <a:endParaRPr lang="en-US" altLang="zh-TW"/>
          </a:p>
        </p:txBody>
      </p:sp>
      <p:sp>
        <p:nvSpPr>
          <p:cNvPr id="9"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10"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A268107B-43F3-4111-AF69-94C31870B708}"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700059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cxnSp>
        <p:nvCxnSpPr>
          <p:cNvPr id="3" name="直線接點 2"/>
          <p:cNvCxnSpPr/>
          <p:nvPr/>
        </p:nvCxnSpPr>
        <p:spPr>
          <a:xfrm>
            <a:off x="609600" y="1493839"/>
            <a:ext cx="109728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a:t>按一下以編輯母片標題樣式</a:t>
            </a:r>
            <a:endParaRPr lang="en-US"/>
          </a:p>
        </p:txBody>
      </p:sp>
      <p:sp>
        <p:nvSpPr>
          <p:cNvPr id="4" name="日期版面配置區 3"/>
          <p:cNvSpPr>
            <a:spLocks noGrp="1"/>
          </p:cNvSpPr>
          <p:nvPr>
            <p:ph type="dt" sz="half" idx="10"/>
          </p:nvPr>
        </p:nvSpPr>
        <p:spPr/>
        <p:txBody>
          <a:bodyPr/>
          <a:lstStyle>
            <a:lvl1pPr>
              <a:defRPr/>
            </a:lvl1pPr>
          </a:lstStyle>
          <a:p>
            <a:pPr fontAlgn="base">
              <a:spcBef>
                <a:spcPct val="0"/>
              </a:spcBef>
              <a:spcAft>
                <a:spcPct val="0"/>
              </a:spcAft>
              <a:defRPr/>
            </a:pPr>
            <a:fld id="{BB9C2BFE-84CE-47AA-BBDA-47046B7E25C2}" type="datetime1">
              <a:rPr lang="en-US" altLang="zh-TW" smtClean="0"/>
              <a:pPr fontAlgn="base">
                <a:spcBef>
                  <a:spcPct val="0"/>
                </a:spcBef>
                <a:spcAft>
                  <a:spcPct val="0"/>
                </a:spcAft>
                <a:defRPr/>
              </a:pPr>
              <a:t>7/7/2020</a:t>
            </a:fld>
            <a:endParaRPr lang="en-US" altLang="zh-TW"/>
          </a:p>
        </p:txBody>
      </p:sp>
      <p:sp>
        <p:nvSpPr>
          <p:cNvPr id="5"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D69CB921-88B9-4AF7-A7A8-F9126E05892B}"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133226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fontAlgn="base">
              <a:spcBef>
                <a:spcPct val="0"/>
              </a:spcBef>
              <a:spcAft>
                <a:spcPct val="0"/>
              </a:spcAft>
              <a:defRPr/>
            </a:pPr>
            <a:fld id="{94A7D57D-9186-4541-B346-101C744CEA39}" type="datetime1">
              <a:rPr lang="en-US" altLang="zh-TW" smtClean="0"/>
              <a:pPr fontAlgn="base">
                <a:spcBef>
                  <a:spcPct val="0"/>
                </a:spcBef>
                <a:spcAft>
                  <a:spcPct val="0"/>
                </a:spcAft>
                <a:defRPr/>
              </a:pPr>
              <a:t>7/7/2020</a:t>
            </a:fld>
            <a:endParaRPr lang="en-US" altLang="zh-TW"/>
          </a:p>
        </p:txBody>
      </p:sp>
      <p:sp>
        <p:nvSpPr>
          <p:cNvPr id="3"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4"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985B3E77-56A1-41B9-B254-39D22574D8FF}"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714901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09601" y="273050"/>
            <a:ext cx="4011084" cy="1162050"/>
          </a:xfrm>
        </p:spPr>
        <p:txBody>
          <a:bodyPr anchor="b"/>
          <a:lstStyle>
            <a:lvl1pPr algn="l">
              <a:defRPr sz="2000" b="1"/>
            </a:lvl1pPr>
          </a:lstStyle>
          <a:p>
            <a:r>
              <a:rPr lang="zh-TW" altLang="en-US"/>
              <a:t>按一下以編輯母片標題樣式</a:t>
            </a:r>
            <a:endParaRPr lang="en-US"/>
          </a:p>
        </p:txBody>
      </p:sp>
      <p:sp>
        <p:nvSpPr>
          <p:cNvPr id="3" name="內容版面配置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文字版面配置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DEC88726-AF44-4AB7-8F37-DE0136FF32EB}" type="datetime1">
              <a:rPr lang="en-US" altLang="zh-TW" smtClean="0"/>
              <a:pPr fontAlgn="base">
                <a:spcBef>
                  <a:spcPct val="0"/>
                </a:spcBef>
                <a:spcAft>
                  <a:spcPct val="0"/>
                </a:spcAft>
                <a:defRPr/>
              </a:pPr>
              <a:t>7/7/2020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E2E534D2-4E1C-482F-B068-E85935B1CC4D}"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0333695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2389717" y="4800600"/>
            <a:ext cx="7315200" cy="566738"/>
          </a:xfrm>
        </p:spPr>
        <p:txBody>
          <a:bodyPr anchor="b"/>
          <a:lstStyle>
            <a:lvl1pPr algn="l">
              <a:defRPr sz="2000" b="1"/>
            </a:lvl1pPr>
          </a:lstStyle>
          <a:p>
            <a:r>
              <a:rPr lang="zh-TW" altLang="en-US"/>
              <a:t>按一下以編輯母片標題樣式</a:t>
            </a:r>
            <a:endParaRPr lang="en-US"/>
          </a:p>
        </p:txBody>
      </p:sp>
      <p:sp>
        <p:nvSpPr>
          <p:cNvPr id="3" name="圖片版面配置區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a:t>按一下圖示以新增圖片</a:t>
            </a:r>
            <a:endParaRPr lang="en-US" noProof="0"/>
          </a:p>
        </p:txBody>
      </p:sp>
      <p:sp>
        <p:nvSpPr>
          <p:cNvPr id="4" name="文字版面配置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日期版面配置區 3"/>
          <p:cNvSpPr>
            <a:spLocks noGrp="1"/>
          </p:cNvSpPr>
          <p:nvPr>
            <p:ph type="dt" sz="half" idx="10"/>
          </p:nvPr>
        </p:nvSpPr>
        <p:spPr/>
        <p:txBody>
          <a:bodyPr/>
          <a:lstStyle>
            <a:lvl1pPr>
              <a:defRPr/>
            </a:lvl1pPr>
          </a:lstStyle>
          <a:p>
            <a:pPr fontAlgn="base">
              <a:spcBef>
                <a:spcPct val="0"/>
              </a:spcBef>
              <a:spcAft>
                <a:spcPct val="0"/>
              </a:spcAft>
              <a:defRPr/>
            </a:pPr>
            <a:fld id="{4F738F54-6E02-45A9-8676-D145CCEEB1A6}" type="datetime1">
              <a:rPr lang="en-US" altLang="zh-TW" smtClean="0"/>
              <a:pPr fontAlgn="base">
                <a:spcBef>
                  <a:spcPct val="0"/>
                </a:spcBef>
                <a:spcAft>
                  <a:spcPct val="0"/>
                </a:spcAft>
                <a:defRPr/>
              </a:pPr>
              <a:t>7/7/2020</a:t>
            </a:fld>
            <a:endParaRPr lang="en-US" altLang="zh-TW"/>
          </a:p>
        </p:txBody>
      </p:sp>
      <p:sp>
        <p:nvSpPr>
          <p:cNvPr id="6" name="頁尾版面配置區 4"/>
          <p:cNvSpPr>
            <a:spLocks noGrp="1"/>
          </p:cNvSpPr>
          <p:nvPr>
            <p:ph type="ftr" sz="quarter" idx="11"/>
          </p:nvPr>
        </p:nvSpPr>
        <p:spPr/>
        <p:txBody>
          <a:bodyPr/>
          <a:lstStyle>
            <a:lvl1pPr>
              <a:defRPr/>
            </a:lvl1pPr>
          </a:lstStyle>
          <a:p>
            <a:pPr fontAlgn="base">
              <a:spcBef>
                <a:spcPct val="0"/>
              </a:spcBef>
              <a:spcAft>
                <a:spcPct val="0"/>
              </a:spcAft>
              <a:defRPr/>
            </a:pPr>
            <a:r>
              <a:rPr lang="en-US" altLang="zh-TW"/>
              <a:t>/all</a:t>
            </a:r>
          </a:p>
        </p:txBody>
      </p:sp>
      <p:sp>
        <p:nvSpPr>
          <p:cNvPr id="7" name="投影片編號版面配置區 5"/>
          <p:cNvSpPr>
            <a:spLocks noGrp="1"/>
          </p:cNvSpPr>
          <p:nvPr>
            <p:ph type="sldNum" sz="quarter" idx="12"/>
          </p:nvPr>
        </p:nvSpPr>
        <p:spPr/>
        <p:txBody>
          <a:bodyPr/>
          <a:lstStyle>
            <a:lvl1pPr>
              <a:defRPr/>
            </a:lvl1pPr>
          </a:lstStyle>
          <a:p>
            <a:pPr fontAlgn="base">
              <a:spcBef>
                <a:spcPct val="0"/>
              </a:spcBef>
              <a:spcAft>
                <a:spcPct val="0"/>
              </a:spcAft>
            </a:pPr>
            <a:fld id="{485149DE-D629-479E-AF7A-35B2B3EA0D11}"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639813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圖片 12" descr="logo_ppt.png"/>
          <p:cNvPicPr>
            <a:picLocks noChangeAspect="1"/>
          </p:cNvPicPr>
          <p:nvPr/>
        </p:nvPicPr>
        <p:blipFill>
          <a:blip r:embed="rId13" cstate="print"/>
          <a:srcRect/>
          <a:stretch>
            <a:fillRect/>
          </a:stretch>
        </p:blipFill>
        <p:spPr bwMode="auto">
          <a:xfrm>
            <a:off x="8534400" y="6019800"/>
            <a:ext cx="3556000" cy="762000"/>
          </a:xfrm>
          <a:prstGeom prst="rect">
            <a:avLst/>
          </a:prstGeom>
          <a:noFill/>
          <a:ln w="9525">
            <a:noFill/>
            <a:miter lim="800000"/>
            <a:headEnd/>
            <a:tailEnd/>
          </a:ln>
        </p:spPr>
      </p:pic>
      <p:pic>
        <p:nvPicPr>
          <p:cNvPr id="1027" name="Picture 12"/>
          <p:cNvPicPr>
            <a:picLocks noChangeAspect="1" noChangeArrowheads="1"/>
          </p:cNvPicPr>
          <p:nvPr/>
        </p:nvPicPr>
        <p:blipFill>
          <a:blip r:embed="rId14" cstate="print">
            <a:clrChange>
              <a:clrFrom>
                <a:srgbClr val="FFFFFF"/>
              </a:clrFrom>
              <a:clrTo>
                <a:srgbClr val="FFFFFF">
                  <a:alpha val="0"/>
                </a:srgbClr>
              </a:clrTo>
            </a:clrChange>
          </a:blip>
          <a:srcRect/>
          <a:stretch>
            <a:fillRect/>
          </a:stretch>
        </p:blipFill>
        <p:spPr bwMode="auto">
          <a:xfrm>
            <a:off x="0" y="-14288"/>
            <a:ext cx="1022351" cy="700088"/>
          </a:xfrm>
          <a:prstGeom prst="rect">
            <a:avLst/>
          </a:prstGeom>
          <a:noFill/>
          <a:ln w="9525">
            <a:noFill/>
            <a:miter lim="800000"/>
            <a:headEnd/>
            <a:tailEnd/>
          </a:ln>
        </p:spPr>
      </p:pic>
      <p:sp>
        <p:nvSpPr>
          <p:cNvPr id="1028" name="矩形 20"/>
          <p:cNvSpPr>
            <a:spLocks noChangeArrowheads="1"/>
          </p:cNvSpPr>
          <p:nvPr/>
        </p:nvSpPr>
        <p:spPr bwMode="auto">
          <a:xfrm>
            <a:off x="827618" y="60325"/>
            <a:ext cx="4150783" cy="396875"/>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National Chung Cheng University</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Dept. Computer Science &amp; Information Engineering</a:t>
            </a:r>
          </a:p>
        </p:txBody>
      </p:sp>
      <p:sp>
        <p:nvSpPr>
          <p:cNvPr id="1029" name="標題版面配置區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30" name="文字版面配置區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kumimoji="0" sz="1200">
                <a:solidFill>
                  <a:srgbClr val="898989"/>
                </a:solidFill>
                <a:latin typeface="Calibri" pitchFamily="34" charset="0"/>
                <a:ea typeface="+mn-ea"/>
                <a:cs typeface="Arial" charset="0"/>
              </a:defRPr>
            </a:lvl1pPr>
          </a:lstStyle>
          <a:p>
            <a:pPr fontAlgn="base">
              <a:spcBef>
                <a:spcPct val="0"/>
              </a:spcBef>
              <a:spcAft>
                <a:spcPct val="0"/>
              </a:spcAft>
              <a:defRPr/>
            </a:pPr>
            <a:fld id="{24018B5A-7016-43D8-B46C-6D0A2E960058}" type="datetime1">
              <a:rPr lang="en-US" altLang="zh-TW" smtClean="0"/>
              <a:pPr fontAlgn="base">
                <a:spcBef>
                  <a:spcPct val="0"/>
                </a:spcBef>
                <a:spcAft>
                  <a:spcPct val="0"/>
                </a:spcAft>
                <a:defRPr/>
              </a:pPr>
              <a:t>7/7/2020</a:t>
            </a:fld>
            <a:endParaRPr lang="en-US" altLang="zh-TW"/>
          </a:p>
        </p:txBody>
      </p:sp>
      <p:sp>
        <p:nvSpPr>
          <p:cNvPr id="5" name="頁尾版面配置區 4"/>
          <p:cNvSpPr>
            <a:spLocks noGrp="1"/>
          </p:cNvSpPr>
          <p:nvPr>
            <p:ph type="ftr" sz="quarter" idx="3"/>
          </p:nvPr>
        </p:nvSpPr>
        <p:spPr>
          <a:xfrm>
            <a:off x="7924800" y="6356351"/>
            <a:ext cx="3860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200">
                <a:solidFill>
                  <a:srgbClr val="898989"/>
                </a:solidFill>
                <a:latin typeface="Calibri" pitchFamily="34" charset="0"/>
                <a:ea typeface="+mn-ea"/>
                <a:cs typeface="Arial" charset="0"/>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4"/>
          </p:nvPr>
        </p:nvSpPr>
        <p:spPr>
          <a:xfrm>
            <a:off x="45720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600" b="1">
                <a:solidFill>
                  <a:srgbClr val="898989"/>
                </a:solidFill>
                <a:latin typeface="Calibri" pitchFamily="34" charset="0"/>
              </a:defRPr>
            </a:lvl1pPr>
          </a:lstStyle>
          <a:p>
            <a:pPr fontAlgn="base">
              <a:spcBef>
                <a:spcPct val="0"/>
              </a:spcBef>
              <a:spcAft>
                <a:spcPct val="0"/>
              </a:spcAft>
            </a:pPr>
            <a:fld id="{B7BA71A6-A38A-4DFE-B861-A8B87A917377}"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25401534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sz="4400" b="1" kern="1200">
          <a:solidFill>
            <a:schemeClr val="tx1"/>
          </a:solidFill>
          <a:latin typeface="微軟正黑體" pitchFamily="34" charset="-120"/>
          <a:ea typeface="微軟正黑體" pitchFamily="34" charset="-120"/>
          <a:cs typeface="+mj-cs"/>
        </a:defRPr>
      </a:lvl1pPr>
      <a:lvl2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2pPr>
      <a:lvl3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3pPr>
      <a:lvl4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4pPr>
      <a:lvl5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1313" indent="-341313" algn="l" rtl="0" eaLnBrk="1" fontAlgn="base" hangingPunct="1">
        <a:spcBef>
          <a:spcPct val="20000"/>
        </a:spcBef>
        <a:spcAft>
          <a:spcPct val="0"/>
        </a:spcAft>
        <a:buFont typeface="Arial" charset="0"/>
        <a:buChar char="•"/>
        <a:defRPr sz="3200" kern="1200">
          <a:solidFill>
            <a:schemeClr val="tx1"/>
          </a:solidFill>
          <a:latin typeface="微軟正黑體" pitchFamily="34" charset="-120"/>
          <a:ea typeface="微軟正黑體" pitchFamily="34" charset="-120"/>
          <a:cs typeface="+mn-cs"/>
        </a:defRPr>
      </a:lvl1pPr>
      <a:lvl2pPr marL="741363" indent="-284163" algn="l" rtl="0" eaLnBrk="1" fontAlgn="base" hangingPunct="1">
        <a:spcBef>
          <a:spcPct val="20000"/>
        </a:spcBef>
        <a:spcAft>
          <a:spcPct val="0"/>
        </a:spcAft>
        <a:buFont typeface="Arial" charset="0"/>
        <a:buChar char="–"/>
        <a:defRPr sz="2800" kern="1200">
          <a:solidFill>
            <a:schemeClr val="tx1"/>
          </a:solidFill>
          <a:latin typeface="微軟正黑體" pitchFamily="34" charset="-120"/>
          <a:ea typeface="微軟正黑體" pitchFamily="34" charset="-120"/>
          <a:cs typeface="+mn-cs"/>
        </a:defRPr>
      </a:lvl2pPr>
      <a:lvl3pPr marL="1141413" indent="-227013" algn="l" rtl="0" eaLnBrk="1" fontAlgn="base" hangingPunct="1">
        <a:spcBef>
          <a:spcPct val="20000"/>
        </a:spcBef>
        <a:spcAft>
          <a:spcPct val="0"/>
        </a:spcAft>
        <a:buFont typeface="Arial" charset="0"/>
        <a:buChar char="•"/>
        <a:defRPr sz="2400" kern="1200">
          <a:solidFill>
            <a:schemeClr val="tx1"/>
          </a:solidFill>
          <a:latin typeface="微軟正黑體" pitchFamily="34" charset="-120"/>
          <a:ea typeface="微軟正黑體" pitchFamily="34" charset="-120"/>
          <a:cs typeface="+mn-cs"/>
        </a:defRPr>
      </a:lvl3pPr>
      <a:lvl4pPr marL="1598613" indent="-227013" algn="l" rtl="0" eaLnBrk="1" fontAlgn="base" hangingPunct="1">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4pPr>
      <a:lvl5pPr marL="2055813" indent="-227013" algn="l" rtl="0" eaLnBrk="1" fontAlgn="base" hangingPunct="1">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圖片 12" descr="logo_ppt.png"/>
          <p:cNvPicPr>
            <a:picLocks noChangeAspect="1"/>
          </p:cNvPicPr>
          <p:nvPr/>
        </p:nvPicPr>
        <p:blipFill>
          <a:blip r:embed="rId13" cstate="print"/>
          <a:srcRect/>
          <a:stretch>
            <a:fillRect/>
          </a:stretch>
        </p:blipFill>
        <p:spPr bwMode="auto">
          <a:xfrm>
            <a:off x="8534400" y="6019800"/>
            <a:ext cx="3556000" cy="762000"/>
          </a:xfrm>
          <a:prstGeom prst="rect">
            <a:avLst/>
          </a:prstGeom>
          <a:noFill/>
          <a:ln w="9525">
            <a:noFill/>
            <a:miter lim="800000"/>
            <a:headEnd/>
            <a:tailEnd/>
          </a:ln>
        </p:spPr>
      </p:pic>
      <p:pic>
        <p:nvPicPr>
          <p:cNvPr id="1027" name="Picture 12"/>
          <p:cNvPicPr>
            <a:picLocks noChangeAspect="1" noChangeArrowheads="1"/>
          </p:cNvPicPr>
          <p:nvPr/>
        </p:nvPicPr>
        <p:blipFill>
          <a:blip r:embed="rId14" cstate="print">
            <a:clrChange>
              <a:clrFrom>
                <a:srgbClr val="FFFFFF"/>
              </a:clrFrom>
              <a:clrTo>
                <a:srgbClr val="FFFFFF">
                  <a:alpha val="0"/>
                </a:srgbClr>
              </a:clrTo>
            </a:clrChange>
          </a:blip>
          <a:srcRect/>
          <a:stretch>
            <a:fillRect/>
          </a:stretch>
        </p:blipFill>
        <p:spPr bwMode="auto">
          <a:xfrm>
            <a:off x="0" y="-14288"/>
            <a:ext cx="1022351" cy="700088"/>
          </a:xfrm>
          <a:prstGeom prst="rect">
            <a:avLst/>
          </a:prstGeom>
          <a:noFill/>
          <a:ln w="9525">
            <a:noFill/>
            <a:miter lim="800000"/>
            <a:headEnd/>
            <a:tailEnd/>
          </a:ln>
        </p:spPr>
      </p:pic>
      <p:sp>
        <p:nvSpPr>
          <p:cNvPr id="1028" name="矩形 20"/>
          <p:cNvSpPr>
            <a:spLocks noChangeArrowheads="1"/>
          </p:cNvSpPr>
          <p:nvPr/>
        </p:nvSpPr>
        <p:spPr bwMode="auto">
          <a:xfrm>
            <a:off x="827618" y="60325"/>
            <a:ext cx="4150783" cy="396875"/>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National Chung Cheng University</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Dept. Computer Science &amp; Information Engineering</a:t>
            </a:r>
          </a:p>
        </p:txBody>
      </p:sp>
      <p:sp>
        <p:nvSpPr>
          <p:cNvPr id="1029" name="標題版面配置區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30" name="文字版面配置區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kumimoji="0" sz="1200">
                <a:solidFill>
                  <a:srgbClr val="898989"/>
                </a:solidFill>
                <a:latin typeface="Calibri" pitchFamily="34" charset="0"/>
                <a:ea typeface="+mn-ea"/>
                <a:cs typeface="Arial" charset="0"/>
              </a:defRPr>
            </a:lvl1pPr>
          </a:lstStyle>
          <a:p>
            <a:pPr fontAlgn="base">
              <a:spcBef>
                <a:spcPct val="0"/>
              </a:spcBef>
              <a:spcAft>
                <a:spcPct val="0"/>
              </a:spcAft>
              <a:defRPr/>
            </a:pPr>
            <a:fld id="{24018B5A-7016-43D8-B46C-6D0A2E960058}" type="datetime1">
              <a:rPr lang="en-US" altLang="zh-TW" smtClean="0"/>
              <a:pPr fontAlgn="base">
                <a:spcBef>
                  <a:spcPct val="0"/>
                </a:spcBef>
                <a:spcAft>
                  <a:spcPct val="0"/>
                </a:spcAft>
                <a:defRPr/>
              </a:pPr>
              <a:t>7/7/2020</a:t>
            </a:fld>
            <a:endParaRPr lang="en-US" altLang="zh-TW"/>
          </a:p>
        </p:txBody>
      </p:sp>
      <p:sp>
        <p:nvSpPr>
          <p:cNvPr id="5" name="頁尾版面配置區 4"/>
          <p:cNvSpPr>
            <a:spLocks noGrp="1"/>
          </p:cNvSpPr>
          <p:nvPr>
            <p:ph type="ftr" sz="quarter" idx="3"/>
          </p:nvPr>
        </p:nvSpPr>
        <p:spPr>
          <a:xfrm>
            <a:off x="7924800" y="6356351"/>
            <a:ext cx="3860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200">
                <a:solidFill>
                  <a:srgbClr val="898989"/>
                </a:solidFill>
                <a:latin typeface="Calibri" pitchFamily="34" charset="0"/>
                <a:ea typeface="+mn-ea"/>
                <a:cs typeface="Arial" charset="0"/>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4"/>
          </p:nvPr>
        </p:nvSpPr>
        <p:spPr>
          <a:xfrm>
            <a:off x="45720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600" b="1">
                <a:solidFill>
                  <a:srgbClr val="898989"/>
                </a:solidFill>
                <a:latin typeface="Calibri" pitchFamily="34" charset="0"/>
              </a:defRPr>
            </a:lvl1pPr>
          </a:lstStyle>
          <a:p>
            <a:pPr fontAlgn="base">
              <a:spcBef>
                <a:spcPct val="0"/>
              </a:spcBef>
              <a:spcAft>
                <a:spcPct val="0"/>
              </a:spcAft>
            </a:pPr>
            <a:fld id="{B7BA71A6-A38A-4DFE-B861-A8B87A917377}"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6834171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1" fontAlgn="base" hangingPunct="1">
        <a:spcBef>
          <a:spcPct val="0"/>
        </a:spcBef>
        <a:spcAft>
          <a:spcPct val="0"/>
        </a:spcAft>
        <a:defRPr sz="4400" b="1" kern="1200">
          <a:solidFill>
            <a:schemeClr val="tx1"/>
          </a:solidFill>
          <a:latin typeface="微軟正黑體" pitchFamily="34" charset="-120"/>
          <a:ea typeface="微軟正黑體" pitchFamily="34" charset="-120"/>
          <a:cs typeface="+mj-cs"/>
        </a:defRPr>
      </a:lvl1pPr>
      <a:lvl2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2pPr>
      <a:lvl3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3pPr>
      <a:lvl4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4pPr>
      <a:lvl5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1313" indent="-341313" algn="l" rtl="0" eaLnBrk="1" fontAlgn="base" hangingPunct="1">
        <a:spcBef>
          <a:spcPct val="20000"/>
        </a:spcBef>
        <a:spcAft>
          <a:spcPct val="0"/>
        </a:spcAft>
        <a:buFont typeface="Arial" charset="0"/>
        <a:buChar char="•"/>
        <a:defRPr sz="3200" kern="1200">
          <a:solidFill>
            <a:schemeClr val="tx1"/>
          </a:solidFill>
          <a:latin typeface="微軟正黑體" pitchFamily="34" charset="-120"/>
          <a:ea typeface="微軟正黑體" pitchFamily="34" charset="-120"/>
          <a:cs typeface="+mn-cs"/>
        </a:defRPr>
      </a:lvl1pPr>
      <a:lvl2pPr marL="741363" indent="-284163" algn="l" rtl="0" eaLnBrk="1" fontAlgn="base" hangingPunct="1">
        <a:spcBef>
          <a:spcPct val="20000"/>
        </a:spcBef>
        <a:spcAft>
          <a:spcPct val="0"/>
        </a:spcAft>
        <a:buFont typeface="Arial" charset="0"/>
        <a:buChar char="–"/>
        <a:defRPr sz="2800" kern="1200">
          <a:solidFill>
            <a:schemeClr val="tx1"/>
          </a:solidFill>
          <a:latin typeface="微軟正黑體" pitchFamily="34" charset="-120"/>
          <a:ea typeface="微軟正黑體" pitchFamily="34" charset="-120"/>
          <a:cs typeface="+mn-cs"/>
        </a:defRPr>
      </a:lvl2pPr>
      <a:lvl3pPr marL="1141413" indent="-227013" algn="l" rtl="0" eaLnBrk="1" fontAlgn="base" hangingPunct="1">
        <a:spcBef>
          <a:spcPct val="20000"/>
        </a:spcBef>
        <a:spcAft>
          <a:spcPct val="0"/>
        </a:spcAft>
        <a:buFont typeface="Arial" charset="0"/>
        <a:buChar char="•"/>
        <a:defRPr sz="2400" kern="1200">
          <a:solidFill>
            <a:schemeClr val="tx1"/>
          </a:solidFill>
          <a:latin typeface="微軟正黑體" pitchFamily="34" charset="-120"/>
          <a:ea typeface="微軟正黑體" pitchFamily="34" charset="-120"/>
          <a:cs typeface="+mn-cs"/>
        </a:defRPr>
      </a:lvl3pPr>
      <a:lvl4pPr marL="1598613" indent="-227013" algn="l" rtl="0" eaLnBrk="1" fontAlgn="base" hangingPunct="1">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4pPr>
      <a:lvl5pPr marL="2055813" indent="-227013" algn="l" rtl="0" eaLnBrk="1" fontAlgn="base" hangingPunct="1">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圖片 12" descr="logo_ppt.png"/>
          <p:cNvPicPr>
            <a:picLocks noChangeAspect="1"/>
          </p:cNvPicPr>
          <p:nvPr/>
        </p:nvPicPr>
        <p:blipFill>
          <a:blip r:embed="rId13" cstate="print"/>
          <a:srcRect/>
          <a:stretch>
            <a:fillRect/>
          </a:stretch>
        </p:blipFill>
        <p:spPr bwMode="auto">
          <a:xfrm>
            <a:off x="8534400" y="6019800"/>
            <a:ext cx="3556000" cy="762000"/>
          </a:xfrm>
          <a:prstGeom prst="rect">
            <a:avLst/>
          </a:prstGeom>
          <a:noFill/>
          <a:ln w="9525">
            <a:noFill/>
            <a:miter lim="800000"/>
            <a:headEnd/>
            <a:tailEnd/>
          </a:ln>
        </p:spPr>
      </p:pic>
      <p:pic>
        <p:nvPicPr>
          <p:cNvPr id="1027" name="Picture 12"/>
          <p:cNvPicPr>
            <a:picLocks noChangeAspect="1" noChangeArrowheads="1"/>
          </p:cNvPicPr>
          <p:nvPr/>
        </p:nvPicPr>
        <p:blipFill>
          <a:blip r:embed="rId14" cstate="print">
            <a:clrChange>
              <a:clrFrom>
                <a:srgbClr val="FFFFFF"/>
              </a:clrFrom>
              <a:clrTo>
                <a:srgbClr val="FFFFFF">
                  <a:alpha val="0"/>
                </a:srgbClr>
              </a:clrTo>
            </a:clrChange>
          </a:blip>
          <a:srcRect/>
          <a:stretch>
            <a:fillRect/>
          </a:stretch>
        </p:blipFill>
        <p:spPr bwMode="auto">
          <a:xfrm>
            <a:off x="0" y="-14288"/>
            <a:ext cx="1022351" cy="700088"/>
          </a:xfrm>
          <a:prstGeom prst="rect">
            <a:avLst/>
          </a:prstGeom>
          <a:noFill/>
          <a:ln w="9525">
            <a:noFill/>
            <a:miter lim="800000"/>
            <a:headEnd/>
            <a:tailEnd/>
          </a:ln>
        </p:spPr>
      </p:pic>
      <p:sp>
        <p:nvSpPr>
          <p:cNvPr id="1028" name="矩形 20"/>
          <p:cNvSpPr>
            <a:spLocks noChangeArrowheads="1"/>
          </p:cNvSpPr>
          <p:nvPr/>
        </p:nvSpPr>
        <p:spPr bwMode="auto">
          <a:xfrm>
            <a:off x="827618" y="60325"/>
            <a:ext cx="4150783" cy="396875"/>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National Chung Cheng University</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000" b="0" i="0" u="none" strike="noStrike" kern="1200" cap="none" spc="0" normalizeH="0" baseline="0" noProof="0">
                <a:ln>
                  <a:noFill/>
                </a:ln>
                <a:solidFill>
                  <a:srgbClr val="969696"/>
                </a:solidFill>
                <a:effectLst/>
                <a:uLnTx/>
                <a:uFillTx/>
                <a:latin typeface="Calibri" pitchFamily="34" charset="0"/>
                <a:ea typeface="新細明體" charset="-120"/>
                <a:cs typeface="+mn-cs"/>
              </a:rPr>
              <a:t>Dept. Computer Science &amp; Information Engineering</a:t>
            </a:r>
          </a:p>
        </p:txBody>
      </p:sp>
      <p:sp>
        <p:nvSpPr>
          <p:cNvPr id="1029" name="標題版面配置區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30" name="文字版面配置區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kumimoji="0" sz="1200">
                <a:solidFill>
                  <a:srgbClr val="898989"/>
                </a:solidFill>
                <a:latin typeface="Calibri" pitchFamily="34" charset="0"/>
                <a:ea typeface="+mn-ea"/>
                <a:cs typeface="Arial" charset="0"/>
              </a:defRPr>
            </a:lvl1pPr>
          </a:lstStyle>
          <a:p>
            <a:pPr fontAlgn="base">
              <a:spcBef>
                <a:spcPct val="0"/>
              </a:spcBef>
              <a:spcAft>
                <a:spcPct val="0"/>
              </a:spcAft>
              <a:defRPr/>
            </a:pPr>
            <a:fld id="{24018B5A-7016-43D8-B46C-6D0A2E960058}" type="datetime1">
              <a:rPr lang="en-US" altLang="zh-TW" smtClean="0"/>
              <a:pPr fontAlgn="base">
                <a:spcBef>
                  <a:spcPct val="0"/>
                </a:spcBef>
                <a:spcAft>
                  <a:spcPct val="0"/>
                </a:spcAft>
                <a:defRPr/>
              </a:pPr>
              <a:t>7/7/2020</a:t>
            </a:fld>
            <a:endParaRPr lang="en-US" altLang="zh-TW"/>
          </a:p>
        </p:txBody>
      </p:sp>
      <p:sp>
        <p:nvSpPr>
          <p:cNvPr id="5" name="頁尾版面配置區 4"/>
          <p:cNvSpPr>
            <a:spLocks noGrp="1"/>
          </p:cNvSpPr>
          <p:nvPr>
            <p:ph type="ftr" sz="quarter" idx="3"/>
          </p:nvPr>
        </p:nvSpPr>
        <p:spPr>
          <a:xfrm>
            <a:off x="7924800" y="6356351"/>
            <a:ext cx="3860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200">
                <a:solidFill>
                  <a:srgbClr val="898989"/>
                </a:solidFill>
                <a:latin typeface="Calibri" pitchFamily="34" charset="0"/>
                <a:ea typeface="+mn-ea"/>
                <a:cs typeface="Arial" charset="0"/>
              </a:defRPr>
            </a:lvl1pPr>
          </a:lstStyle>
          <a:p>
            <a:pPr fontAlgn="base">
              <a:spcBef>
                <a:spcPct val="0"/>
              </a:spcBef>
              <a:spcAft>
                <a:spcPct val="0"/>
              </a:spcAft>
              <a:defRPr/>
            </a:pPr>
            <a:r>
              <a:rPr lang="en-US" altLang="zh-TW"/>
              <a:t>/all</a:t>
            </a:r>
          </a:p>
        </p:txBody>
      </p:sp>
      <p:sp>
        <p:nvSpPr>
          <p:cNvPr id="6" name="投影片編號版面配置區 5"/>
          <p:cNvSpPr>
            <a:spLocks noGrp="1"/>
          </p:cNvSpPr>
          <p:nvPr>
            <p:ph type="sldNum" sz="quarter" idx="4"/>
          </p:nvPr>
        </p:nvSpPr>
        <p:spPr>
          <a:xfrm>
            <a:off x="45720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600" b="1">
                <a:solidFill>
                  <a:srgbClr val="898989"/>
                </a:solidFill>
                <a:latin typeface="Calibri" pitchFamily="34" charset="0"/>
              </a:defRPr>
            </a:lvl1pPr>
          </a:lstStyle>
          <a:p>
            <a:pPr fontAlgn="base">
              <a:spcBef>
                <a:spcPct val="0"/>
              </a:spcBef>
              <a:spcAft>
                <a:spcPct val="0"/>
              </a:spcAft>
            </a:pPr>
            <a:fld id="{B7BA71A6-A38A-4DFE-B861-A8B87A917377}" type="slidenum">
              <a:rPr lang="en-US" altLang="zh-TW" smtClean="0"/>
              <a:pPr fontAlgn="base">
                <a:spcBef>
                  <a:spcPct val="0"/>
                </a:spcBef>
                <a:spcAft>
                  <a:spcPct val="0"/>
                </a:spcAft>
              </a:pPr>
              <a:t>‹#›</a:t>
            </a:fld>
            <a:endParaRPr lang="en-US" altLang="zh-TW"/>
          </a:p>
        </p:txBody>
      </p:sp>
    </p:spTree>
    <p:extLst>
      <p:ext uri="{BB962C8B-B14F-4D97-AF65-F5344CB8AC3E}">
        <p14:creationId xmlns:p14="http://schemas.microsoft.com/office/powerpoint/2010/main" val="36876469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rtl="0" eaLnBrk="1" fontAlgn="base" hangingPunct="1">
        <a:spcBef>
          <a:spcPct val="0"/>
        </a:spcBef>
        <a:spcAft>
          <a:spcPct val="0"/>
        </a:spcAft>
        <a:defRPr sz="4400" b="1" kern="1200">
          <a:solidFill>
            <a:schemeClr val="tx1"/>
          </a:solidFill>
          <a:latin typeface="微軟正黑體" pitchFamily="34" charset="-120"/>
          <a:ea typeface="微軟正黑體" pitchFamily="34" charset="-120"/>
          <a:cs typeface="+mj-cs"/>
        </a:defRPr>
      </a:lvl1pPr>
      <a:lvl2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2pPr>
      <a:lvl3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3pPr>
      <a:lvl4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4pPr>
      <a:lvl5pPr algn="ctr" rtl="0" eaLnBrk="1" fontAlgn="base" hangingPunct="1">
        <a:spcBef>
          <a:spcPct val="0"/>
        </a:spcBef>
        <a:spcAft>
          <a:spcPct val="0"/>
        </a:spcAft>
        <a:defRPr sz="4400" b="1">
          <a:solidFill>
            <a:schemeClr val="tx1"/>
          </a:solidFill>
          <a:latin typeface="微軟正黑體" pitchFamily="34" charset="-120"/>
          <a:ea typeface="微軟正黑體" pitchFamily="34" charset="-12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1313" indent="-341313" algn="l" rtl="0" eaLnBrk="1" fontAlgn="base" hangingPunct="1">
        <a:spcBef>
          <a:spcPct val="20000"/>
        </a:spcBef>
        <a:spcAft>
          <a:spcPct val="0"/>
        </a:spcAft>
        <a:buFont typeface="Arial" charset="0"/>
        <a:buChar char="•"/>
        <a:defRPr sz="3200" kern="1200">
          <a:solidFill>
            <a:schemeClr val="tx1"/>
          </a:solidFill>
          <a:latin typeface="微軟正黑體" pitchFamily="34" charset="-120"/>
          <a:ea typeface="微軟正黑體" pitchFamily="34" charset="-120"/>
          <a:cs typeface="+mn-cs"/>
        </a:defRPr>
      </a:lvl1pPr>
      <a:lvl2pPr marL="741363" indent="-284163" algn="l" rtl="0" eaLnBrk="1" fontAlgn="base" hangingPunct="1">
        <a:spcBef>
          <a:spcPct val="20000"/>
        </a:spcBef>
        <a:spcAft>
          <a:spcPct val="0"/>
        </a:spcAft>
        <a:buFont typeface="Arial" charset="0"/>
        <a:buChar char="–"/>
        <a:defRPr sz="2800" kern="1200">
          <a:solidFill>
            <a:schemeClr val="tx1"/>
          </a:solidFill>
          <a:latin typeface="微軟正黑體" pitchFamily="34" charset="-120"/>
          <a:ea typeface="微軟正黑體" pitchFamily="34" charset="-120"/>
          <a:cs typeface="+mn-cs"/>
        </a:defRPr>
      </a:lvl2pPr>
      <a:lvl3pPr marL="1141413" indent="-227013" algn="l" rtl="0" eaLnBrk="1" fontAlgn="base" hangingPunct="1">
        <a:spcBef>
          <a:spcPct val="20000"/>
        </a:spcBef>
        <a:spcAft>
          <a:spcPct val="0"/>
        </a:spcAft>
        <a:buFont typeface="Arial" charset="0"/>
        <a:buChar char="•"/>
        <a:defRPr sz="2400" kern="1200">
          <a:solidFill>
            <a:schemeClr val="tx1"/>
          </a:solidFill>
          <a:latin typeface="微軟正黑體" pitchFamily="34" charset="-120"/>
          <a:ea typeface="微軟正黑體" pitchFamily="34" charset="-120"/>
          <a:cs typeface="+mn-cs"/>
        </a:defRPr>
      </a:lvl3pPr>
      <a:lvl4pPr marL="1598613" indent="-227013" algn="l" rtl="0" eaLnBrk="1" fontAlgn="base" hangingPunct="1">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4pPr>
      <a:lvl5pPr marL="2055813" indent="-227013" algn="l" rtl="0" eaLnBrk="1" fontAlgn="base" hangingPunct="1">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4.xml"/></Relationships>
</file>

<file path=ppt/slides/_rels/slide38.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37.xml"/><Relationship Id="rId1" Type="http://schemas.openxmlformats.org/officeDocument/2006/relationships/slideLayout" Target="../slideLayouts/slideLayout2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4.xml"/></Relationships>
</file>

<file path=ppt/slides/_rels/slide49.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48.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5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9.xml"/><Relationship Id="rId1" Type="http://schemas.openxmlformats.org/officeDocument/2006/relationships/slideLayout" Target="../slideLayouts/slideLayout24.xml"/></Relationships>
</file>

<file path=ppt/slides/_rels/slide5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0.xml"/><Relationship Id="rId1" Type="http://schemas.openxmlformats.org/officeDocument/2006/relationships/slideLayout" Target="../slideLayouts/slideLayout2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4.xml"/></Relationships>
</file>

<file path=ppt/slides/_rels/slide53.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4.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4.xml"/></Relationships>
</file>

<file path=ppt/slides/_rels/slide56.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54.xml"/><Relationship Id="rId1" Type="http://schemas.openxmlformats.org/officeDocument/2006/relationships/slideLayout" Target="../slideLayouts/slideLayout24.xml"/></Relationships>
</file>

<file path=ppt/slides/_rels/slide57.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notesSlide" Target="../notesSlides/notesSlide55.xml"/><Relationship Id="rId1" Type="http://schemas.openxmlformats.org/officeDocument/2006/relationships/slideLayout" Target="../slideLayouts/slideLayout24.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4.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2066694" y="1213800"/>
            <a:ext cx="8307793" cy="2217906"/>
          </a:xfrm>
        </p:spPr>
        <p:txBody>
          <a:bodyPr/>
          <a:lstStyle/>
          <a:p>
            <a:r>
              <a:rPr lang="en-US" altLang="zh-TW" sz="4000" dirty="0">
                <a:latin typeface="Times New Roman"/>
                <a:ea typeface="微軟正黑體"/>
                <a:cs typeface="Times New Roman"/>
              </a:rPr>
              <a:t/>
            </a:r>
            <a:br>
              <a:rPr lang="en-US" altLang="zh-TW" sz="4000" dirty="0">
                <a:latin typeface="Times New Roman"/>
                <a:ea typeface="微軟正黑體"/>
                <a:cs typeface="Times New Roman"/>
              </a:rPr>
            </a:br>
            <a:r>
              <a:rPr lang="en-US" altLang="zh-TW" sz="4000" dirty="0" smtClean="0">
                <a:latin typeface="Times New Roman"/>
                <a:ea typeface="微軟正黑體"/>
                <a:cs typeface="Times New Roman"/>
              </a:rPr>
              <a:t>Exploring</a:t>
            </a:r>
            <a:r>
              <a:rPr lang="zh-TW" altLang="en-US" sz="4000" dirty="0" smtClean="0">
                <a:latin typeface="Times New Roman"/>
                <a:ea typeface="微軟正黑體"/>
                <a:cs typeface="Times New Roman"/>
              </a:rPr>
              <a:t> </a:t>
            </a:r>
            <a:r>
              <a:rPr lang="en-US" altLang="zh-TW" sz="4000" dirty="0" err="1" smtClean="0">
                <a:latin typeface="Times New Roman"/>
                <a:ea typeface="微軟正黑體"/>
                <a:cs typeface="Times New Roman"/>
              </a:rPr>
              <a:t>Microservices</a:t>
            </a:r>
            <a:r>
              <a:rPr lang="zh-TW" altLang="en-US" sz="4000" dirty="0">
                <a:latin typeface="Times New Roman"/>
                <a:ea typeface="微軟正黑體"/>
                <a:cs typeface="Times New Roman"/>
              </a:rPr>
              <a:t> </a:t>
            </a:r>
            <a:r>
              <a:rPr lang="en-US" altLang="zh-TW" sz="4000" dirty="0" smtClean="0">
                <a:latin typeface="Times New Roman"/>
                <a:ea typeface="微軟正黑體"/>
                <a:cs typeface="Times New Roman"/>
              </a:rPr>
              <a:t>as</a:t>
            </a:r>
            <a:r>
              <a:rPr lang="en-US" altLang="zh-TW" sz="4000" dirty="0">
                <a:latin typeface="Times New Roman"/>
                <a:ea typeface="微軟正黑體"/>
                <a:cs typeface="Times New Roman"/>
              </a:rPr>
              <a:t> the Architecture </a:t>
            </a:r>
            <a:r>
              <a:rPr lang="en-US" altLang="zh-TW" sz="4000" dirty="0" smtClean="0">
                <a:latin typeface="Times New Roman"/>
                <a:ea typeface="微軟正黑體"/>
                <a:cs typeface="Times New Roman"/>
              </a:rPr>
              <a:t>of</a:t>
            </a:r>
            <a:r>
              <a:rPr lang="zh-TW" altLang="en-US" sz="4000" dirty="0">
                <a:latin typeface="Times New Roman"/>
                <a:ea typeface="微軟正黑體"/>
                <a:cs typeface="Times New Roman"/>
              </a:rPr>
              <a:t> </a:t>
            </a:r>
            <a:r>
              <a:rPr lang="en-US" altLang="zh-TW" sz="4000" dirty="0" smtClean="0">
                <a:latin typeface="Times New Roman"/>
                <a:ea typeface="微軟正黑體"/>
                <a:cs typeface="Times New Roman"/>
              </a:rPr>
              <a:t>Choice</a:t>
            </a:r>
            <a:r>
              <a:rPr lang="en-US" altLang="zh-TW" sz="4000" dirty="0">
                <a:latin typeface="Times New Roman"/>
                <a:ea typeface="微軟正黑體"/>
                <a:cs typeface="Times New Roman"/>
              </a:rPr>
              <a:t> for Network </a:t>
            </a:r>
            <a:r>
              <a:rPr lang="en-US" altLang="zh-TW" sz="4000" dirty="0" smtClean="0">
                <a:latin typeface="Times New Roman"/>
                <a:ea typeface="微軟正黑體"/>
                <a:cs typeface="Times New Roman"/>
              </a:rPr>
              <a:t>Function</a:t>
            </a:r>
            <a:r>
              <a:rPr lang="zh-TW" altLang="en-US" sz="4000" dirty="0">
                <a:latin typeface="Times New Roman"/>
                <a:ea typeface="微軟正黑體"/>
                <a:cs typeface="Times New Roman"/>
              </a:rPr>
              <a:t> </a:t>
            </a:r>
            <a:r>
              <a:rPr lang="en-US" altLang="zh-TW" sz="4000" dirty="0" smtClean="0">
                <a:latin typeface="Times New Roman"/>
                <a:ea typeface="微軟正黑體"/>
                <a:cs typeface="Times New Roman"/>
              </a:rPr>
              <a:t>Virtualization</a:t>
            </a:r>
            <a:r>
              <a:rPr lang="en-US" altLang="zh-TW" sz="4000" dirty="0">
                <a:latin typeface="Times New Roman"/>
                <a:ea typeface="微軟正黑體"/>
                <a:cs typeface="Times New Roman"/>
              </a:rPr>
              <a:t> Platforms </a:t>
            </a:r>
            <a:br>
              <a:rPr lang="en-US" altLang="zh-TW" sz="4000" dirty="0">
                <a:latin typeface="Times New Roman"/>
                <a:ea typeface="微軟正黑體"/>
                <a:cs typeface="Times New Roman"/>
              </a:rPr>
            </a:br>
            <a:endParaRPr lang="en-US" altLang="zh-TW" sz="4000" dirty="0">
              <a:latin typeface="Times New Roman"/>
              <a:ea typeface="微軟正黑體"/>
              <a:cs typeface="Times New Roman"/>
            </a:endParaRPr>
          </a:p>
        </p:txBody>
      </p:sp>
      <p:sp>
        <p:nvSpPr>
          <p:cNvPr id="3" name="副標題 2"/>
          <p:cNvSpPr>
            <a:spLocks noGrp="1"/>
          </p:cNvSpPr>
          <p:nvPr>
            <p:ph type="subTitle" idx="1"/>
          </p:nvPr>
        </p:nvSpPr>
        <p:spPr>
          <a:xfrm>
            <a:off x="3044356" y="3659376"/>
            <a:ext cx="6908885" cy="2246351"/>
          </a:xfrm>
        </p:spPr>
        <p:txBody>
          <a:bodyPr/>
          <a:lstStyle/>
          <a:p>
            <a:r>
              <a:rPr lang="en-US" sz="2000" dirty="0">
                <a:solidFill>
                  <a:schemeClr val="tx1"/>
                </a:solidFill>
                <a:latin typeface="Times New Roman"/>
                <a:ea typeface="微軟正黑體"/>
                <a:cs typeface="Times New Roman"/>
              </a:rPr>
              <a:t>Hassan </a:t>
            </a:r>
            <a:r>
              <a:rPr lang="en-US" sz="2000" dirty="0" err="1">
                <a:solidFill>
                  <a:schemeClr val="tx1"/>
                </a:solidFill>
                <a:latin typeface="Times New Roman"/>
                <a:ea typeface="微軟正黑體"/>
                <a:cs typeface="Times New Roman"/>
              </a:rPr>
              <a:t>Hawilo</a:t>
            </a:r>
            <a:r>
              <a:rPr lang="en-US" sz="2000" dirty="0">
                <a:solidFill>
                  <a:schemeClr val="tx1"/>
                </a:solidFill>
                <a:latin typeface="Times New Roman"/>
                <a:ea typeface="微軟正黑體"/>
                <a:cs typeface="Times New Roman"/>
              </a:rPr>
              <a:t> , Manar </a:t>
            </a:r>
            <a:r>
              <a:rPr lang="en-US" sz="2000" dirty="0" err="1">
                <a:solidFill>
                  <a:schemeClr val="tx1"/>
                </a:solidFill>
                <a:latin typeface="Times New Roman"/>
                <a:ea typeface="微軟正黑體"/>
                <a:cs typeface="Times New Roman"/>
              </a:rPr>
              <a:t>Jammal</a:t>
            </a:r>
            <a:r>
              <a:rPr lang="en-US" sz="2000" dirty="0">
                <a:solidFill>
                  <a:schemeClr val="tx1"/>
                </a:solidFill>
                <a:latin typeface="Times New Roman"/>
                <a:ea typeface="微軟正黑體"/>
                <a:cs typeface="Times New Roman"/>
              </a:rPr>
              <a:t>, and Abdallah Shami </a:t>
            </a:r>
            <a:br>
              <a:rPr lang="en-US" sz="2000" dirty="0">
                <a:solidFill>
                  <a:schemeClr val="tx1"/>
                </a:solidFill>
                <a:latin typeface="Times New Roman"/>
                <a:ea typeface="微軟正黑體"/>
                <a:cs typeface="Times New Roman"/>
              </a:rPr>
            </a:br>
            <a:endParaRPr lang="en-US" sz="2000" dirty="0">
              <a:solidFill>
                <a:schemeClr val="tx1"/>
              </a:solidFill>
              <a:latin typeface="Times New Roman"/>
              <a:ea typeface="微軟正黑體"/>
              <a:cs typeface="Times New Roman"/>
            </a:endParaRPr>
          </a:p>
          <a:p>
            <a:endParaRPr lang="en-US" altLang="zh-TW" sz="1800" dirty="0">
              <a:solidFill>
                <a:schemeClr val="tx1"/>
              </a:solidFill>
              <a:latin typeface="Times New Roman" panose="02020603050405020304" pitchFamily="18" charset="0"/>
              <a:cs typeface="Times New Roman" panose="02020603050405020304" pitchFamily="18" charset="0"/>
            </a:endParaRPr>
          </a:p>
          <a:p>
            <a:r>
              <a:rPr lang="en-US" sz="1800" dirty="0">
                <a:solidFill>
                  <a:schemeClr val="tx1"/>
                </a:solidFill>
                <a:latin typeface="Times New Roman"/>
                <a:ea typeface="微軟正黑體"/>
                <a:cs typeface="Times New Roman"/>
              </a:rPr>
              <a:t>IEEE Network</a:t>
            </a:r>
            <a:r>
              <a:rPr lang="en-US" sz="1800" dirty="0">
                <a:latin typeface="微軟正黑體"/>
                <a:ea typeface="微軟正黑體"/>
                <a:cs typeface="Times New Roman"/>
              </a:rPr>
              <a:t> </a:t>
            </a:r>
            <a:r>
              <a:rPr lang="en-US" altLang="zh-TW" sz="1800" dirty="0">
                <a:solidFill>
                  <a:schemeClr val="tx1"/>
                </a:solidFill>
                <a:latin typeface="Times New Roman"/>
                <a:ea typeface="微軟正黑體"/>
                <a:cs typeface="Times New Roman"/>
              </a:rPr>
              <a:t>• </a:t>
            </a:r>
            <a:r>
              <a:rPr lang="en-US" sz="1800" dirty="0">
                <a:solidFill>
                  <a:schemeClr val="tx1"/>
                </a:solidFill>
                <a:latin typeface="Times New Roman"/>
                <a:ea typeface="微軟正黑體"/>
                <a:cs typeface="Times New Roman"/>
              </a:rPr>
              <a:t>March/April 2019</a:t>
            </a:r>
          </a:p>
          <a:p>
            <a:r>
              <a:rPr lang="en-US" altLang="zh-TW" sz="1800" dirty="0">
                <a:solidFill>
                  <a:schemeClr val="tx1"/>
                </a:solidFill>
                <a:latin typeface="Times New Roman"/>
                <a:ea typeface="微軟正黑體"/>
                <a:cs typeface="Times New Roman"/>
              </a:rPr>
              <a:t>Impact factor: </a:t>
            </a:r>
            <a:r>
              <a:rPr lang="en-US" sz="1800" dirty="0">
                <a:solidFill>
                  <a:schemeClr val="tx1"/>
                </a:solidFill>
                <a:latin typeface="Times New Roman"/>
                <a:ea typeface="微軟正黑體"/>
                <a:cs typeface="Times New Roman"/>
              </a:rPr>
              <a:t>8.808</a:t>
            </a:r>
          </a:p>
        </p:txBody>
      </p:sp>
    </p:spTree>
    <p:extLst>
      <p:ext uri="{BB962C8B-B14F-4D97-AF65-F5344CB8AC3E}">
        <p14:creationId xmlns:p14="http://schemas.microsoft.com/office/powerpoint/2010/main" val="18427347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this article envisions </a:t>
            </a:r>
            <a:r>
              <a:rPr lang="en-US" altLang="zh-TW" sz="2800" dirty="0" err="1">
                <a:latin typeface="Times New Roman" panose="02020603050405020304" pitchFamily="18" charset="0"/>
                <a:cs typeface="Times New Roman" panose="02020603050405020304" pitchFamily="18" charset="0"/>
              </a:rPr>
              <a:t>microservices</a:t>
            </a:r>
            <a:r>
              <a:rPr lang="en-US" altLang="zh-TW" sz="2800" dirty="0">
                <a:latin typeface="Times New Roman" panose="02020603050405020304" pitchFamily="18" charset="0"/>
                <a:cs typeface="Times New Roman" panose="02020603050405020304" pitchFamily="18" charset="0"/>
              </a:rPr>
              <a:t> architecture, the emerging implementation of service-oriented software architecture (SOA), as the solution of choice for developing a VNF</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err="1">
                <a:latin typeface="Times New Roman" panose="02020603050405020304" pitchFamily="18" charset="0"/>
                <a:cs typeface="Times New Roman" panose="02020603050405020304" pitchFamily="18" charset="0"/>
              </a:rPr>
              <a:t>Microservices</a:t>
            </a:r>
            <a:r>
              <a:rPr lang="en-US" altLang="zh-TW" sz="2800" dirty="0">
                <a:latin typeface="Times New Roman" panose="02020603050405020304" pitchFamily="18" charset="0"/>
                <a:cs typeface="Times New Roman" panose="02020603050405020304" pitchFamily="18" charset="0"/>
              </a:rPr>
              <a:t> architecture allows the VNFs services to be more flexible in the hosting environment where the virtualized functionalities can adopt various manageability scopes to meet functional and non-functional constraints.</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10</a:t>
            </a:fld>
            <a:endParaRPr lang="en-US" altLang="zh-TW"/>
          </a:p>
        </p:txBody>
      </p:sp>
    </p:spTree>
    <p:extLst>
      <p:ext uri="{BB962C8B-B14F-4D97-AF65-F5344CB8AC3E}">
        <p14:creationId xmlns:p14="http://schemas.microsoft.com/office/powerpoint/2010/main" val="716006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This article discusses the adoption of </a:t>
            </a:r>
            <a:r>
              <a:rPr lang="en-US" altLang="zh-TW" sz="2800" dirty="0" err="1" smtClean="0">
                <a:latin typeface="Times New Roman" panose="02020603050405020304" pitchFamily="18" charset="0"/>
                <a:cs typeface="Times New Roman" panose="02020603050405020304" pitchFamily="18" charset="0"/>
              </a:rPr>
              <a:t>microservices</a:t>
            </a:r>
            <a:r>
              <a:rPr lang="en-US" altLang="zh-TW" sz="2800" dirty="0" smtClean="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architecture in NFV and provides a guideline to design a placement scheduler for the VNFCs. The main contributions of this work can be summarized as follows</a:t>
            </a:r>
            <a:r>
              <a:rPr lang="en-US" altLang="zh-TW" sz="2800" dirty="0" smtClean="0">
                <a:latin typeface="Times New Roman" panose="02020603050405020304" pitchFamily="18" charset="0"/>
                <a:cs typeface="Times New Roman" panose="02020603050405020304" pitchFamily="18" charset="0"/>
              </a:rPr>
              <a:t>:</a:t>
            </a:r>
          </a:p>
          <a:p>
            <a:pPr marL="514350" indent="-514350">
              <a:buFont typeface="+mj-lt"/>
              <a:buAutoNum type="arabicPeriod"/>
            </a:pPr>
            <a:r>
              <a:rPr lang="en-US" altLang="zh-TW" sz="2800" dirty="0">
                <a:latin typeface="Times New Roman" panose="02020603050405020304" pitchFamily="18" charset="0"/>
                <a:cs typeface="Times New Roman" panose="02020603050405020304" pitchFamily="18" charset="0"/>
              </a:rPr>
              <a:t>Define the major challenges of adopting </a:t>
            </a:r>
            <a:r>
              <a:rPr lang="en-US" altLang="zh-TW" sz="2800" dirty="0" err="1">
                <a:latin typeface="Times New Roman" panose="02020603050405020304" pitchFamily="18" charset="0"/>
                <a:cs typeface="Times New Roman" panose="02020603050405020304" pitchFamily="18" charset="0"/>
              </a:rPr>
              <a:t>microservices</a:t>
            </a:r>
            <a:r>
              <a:rPr lang="en-US" altLang="zh-TW" sz="2800" dirty="0">
                <a:latin typeface="Times New Roman" panose="02020603050405020304" pitchFamily="18" charset="0"/>
                <a:cs typeface="Times New Roman" panose="02020603050405020304" pitchFamily="18" charset="0"/>
              </a:rPr>
              <a:t> within NFV platforms.</a:t>
            </a:r>
          </a:p>
          <a:p>
            <a:pPr marL="514350" indent="-514350">
              <a:buFont typeface="+mj-lt"/>
              <a:buAutoNum type="arabicPeriod"/>
            </a:pPr>
            <a:r>
              <a:rPr lang="en-US" altLang="zh-TW" sz="2800" dirty="0">
                <a:latin typeface="Times New Roman" panose="02020603050405020304" pitchFamily="18" charset="0"/>
                <a:cs typeface="Times New Roman" panose="02020603050405020304" pitchFamily="18" charset="0"/>
              </a:rPr>
              <a:t>Define the requirements for </a:t>
            </a:r>
            <a:r>
              <a:rPr lang="en-US" altLang="zh-TW" sz="2800" dirty="0" err="1">
                <a:latin typeface="Times New Roman" panose="02020603050405020304" pitchFamily="18" charset="0"/>
                <a:cs typeface="Times New Roman" panose="02020603050405020304" pitchFamily="18" charset="0"/>
              </a:rPr>
              <a:t>microservices</a:t>
            </a:r>
            <a:r>
              <a:rPr lang="en-US" altLang="zh-TW" sz="2800" dirty="0">
                <a:latin typeface="Times New Roman" panose="02020603050405020304" pitchFamily="18" charset="0"/>
                <a:cs typeface="Times New Roman" panose="02020603050405020304" pitchFamily="18" charset="0"/>
              </a:rPr>
              <a:t> architecture to fully-exploit the potential of its adoption in NFV.</a:t>
            </a:r>
          </a:p>
          <a:p>
            <a:endParaRPr lang="en-US" altLang="zh-TW" sz="2800" dirty="0">
              <a:latin typeface="Times New Roman" panose="02020603050405020304" pitchFamily="18" charset="0"/>
              <a:cs typeface="Times New Roman" panose="02020603050405020304" pitchFamily="18" charset="0"/>
            </a:endParaRPr>
          </a:p>
          <a:p>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11</a:t>
            </a:fld>
            <a:endParaRPr lang="en-US" altLang="zh-TW"/>
          </a:p>
        </p:txBody>
      </p:sp>
    </p:spTree>
    <p:extLst>
      <p:ext uri="{BB962C8B-B14F-4D97-AF65-F5344CB8AC3E}">
        <p14:creationId xmlns:p14="http://schemas.microsoft.com/office/powerpoint/2010/main" val="27910167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marL="514350" indent="-514350">
              <a:buFont typeface="+mj-lt"/>
              <a:buAutoNum type="arabicPeriod" startAt="3"/>
            </a:pPr>
            <a:r>
              <a:rPr lang="en-US" altLang="zh-TW" sz="2800" dirty="0">
                <a:latin typeface="Times New Roman" panose="02020603050405020304" pitchFamily="18" charset="0"/>
                <a:cs typeface="Times New Roman" panose="02020603050405020304" pitchFamily="18" charset="0"/>
              </a:rPr>
              <a:t>Propose potential solutions that alleviate the challenges of adopting </a:t>
            </a:r>
            <a:r>
              <a:rPr lang="en-US" altLang="zh-TW" sz="2800" dirty="0" err="1">
                <a:latin typeface="Times New Roman" panose="02020603050405020304" pitchFamily="18" charset="0"/>
                <a:cs typeface="Times New Roman" panose="02020603050405020304" pitchFamily="18" charset="0"/>
              </a:rPr>
              <a:t>microservices</a:t>
            </a:r>
            <a:r>
              <a:rPr lang="en-US" altLang="zh-TW" sz="2800" dirty="0">
                <a:latin typeface="Times New Roman" panose="02020603050405020304" pitchFamily="18" charset="0"/>
                <a:cs typeface="Times New Roman" panose="02020603050405020304" pitchFamily="18" charset="0"/>
              </a:rPr>
              <a:t> within NFV platforms.</a:t>
            </a:r>
          </a:p>
          <a:p>
            <a:pPr marL="514350" indent="-514350">
              <a:buFont typeface="+mj-lt"/>
              <a:buAutoNum type="arabicPeriod" startAt="3"/>
            </a:pPr>
            <a:r>
              <a:rPr lang="en-US" altLang="zh-TW" sz="2800" dirty="0">
                <a:latin typeface="Times New Roman" panose="02020603050405020304" pitchFamily="18" charset="0"/>
                <a:cs typeface="Times New Roman" panose="02020603050405020304" pitchFamily="18" charset="0"/>
              </a:rPr>
              <a:t>Discuss explicitly a novel optimization model for the NFV </a:t>
            </a:r>
            <a:r>
              <a:rPr lang="en-US" altLang="zh-TW" sz="2800" dirty="0" err="1">
                <a:latin typeface="Times New Roman" panose="02020603050405020304" pitchFamily="18" charset="0"/>
                <a:cs typeface="Times New Roman" panose="02020603050405020304" pitchFamily="18" charset="0"/>
              </a:rPr>
              <a:t>microservices</a:t>
            </a:r>
            <a:r>
              <a:rPr lang="en-US" altLang="zh-TW" sz="2800" dirty="0">
                <a:latin typeface="Times New Roman" panose="02020603050405020304" pitchFamily="18" charset="0"/>
                <a:cs typeface="Times New Roman" panose="02020603050405020304" pitchFamily="18" charset="0"/>
              </a:rPr>
              <a:t> entities' scheduler. The model aims at minimizing the computational paths network delays while taking into consideration various functional and non-functional constraints.</a:t>
            </a:r>
          </a:p>
          <a:p>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12</a:t>
            </a:fld>
            <a:endParaRPr lang="en-US" altLang="zh-TW"/>
          </a:p>
        </p:txBody>
      </p:sp>
    </p:spTree>
    <p:extLst>
      <p:ext uri="{BB962C8B-B14F-4D97-AF65-F5344CB8AC3E}">
        <p14:creationId xmlns:p14="http://schemas.microsoft.com/office/powerpoint/2010/main" val="2824168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err="1"/>
              <a:t>Microservices</a:t>
            </a:r>
            <a:r>
              <a:rPr lang="en-US" altLang="zh-TW" dirty="0"/>
              <a:t> Architecture </a:t>
            </a:r>
            <a:endParaRPr lang="zh-TW" altLang="en-US" dirty="0"/>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Cloud computing accompanied with virtualization is introduced as an infrastructure foundation to meet the rapid and increasing demands of computing resources with minimal CAPEX and OPEX investments. </a:t>
            </a:r>
            <a:endParaRPr lang="en-US" altLang="zh-TW" sz="2800" dirty="0" smtClean="0">
              <a:latin typeface="Times New Roman" panose="02020603050405020304" pitchFamily="18" charset="0"/>
              <a:cs typeface="Times New Roman" panose="02020603050405020304" pitchFamily="18" charset="0"/>
            </a:endParaRPr>
          </a:p>
          <a:p>
            <a:r>
              <a:rPr lang="en-US" altLang="zh-TW" sz="2800" dirty="0" smtClean="0">
                <a:latin typeface="Times New Roman" panose="02020603050405020304" pitchFamily="18" charset="0"/>
                <a:cs typeface="Times New Roman" panose="02020603050405020304" pitchFamily="18" charset="0"/>
              </a:rPr>
              <a:t>Adopting </a:t>
            </a:r>
            <a:r>
              <a:rPr lang="en-US" altLang="zh-TW" sz="2800" dirty="0">
                <a:latin typeface="Times New Roman" panose="02020603050405020304" pitchFamily="18" charset="0"/>
                <a:cs typeface="Times New Roman" panose="02020603050405020304" pitchFamily="18" charset="0"/>
              </a:rPr>
              <a:t>cloud computing services in an application development requires remodeling the application architecture to exploit the benefits of cloud services, such as scaling on-demand</a:t>
            </a:r>
            <a:r>
              <a:rPr lang="en-US" altLang="zh-TW" sz="2800" dirty="0" smtClean="0">
                <a:latin typeface="Times New Roman" panose="02020603050405020304" pitchFamily="18" charset="0"/>
                <a:cs typeface="Times New Roman" panose="02020603050405020304" pitchFamily="18" charset="0"/>
              </a:rPr>
              <a:t>.</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13</a:t>
            </a:fld>
            <a:endParaRPr lang="en-US" altLang="zh-TW" dirty="0"/>
          </a:p>
        </p:txBody>
      </p:sp>
    </p:spTree>
    <p:extLst>
      <p:ext uri="{BB962C8B-B14F-4D97-AF65-F5344CB8AC3E}">
        <p14:creationId xmlns:p14="http://schemas.microsoft.com/office/powerpoint/2010/main" val="28584948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Traditionally, web-based applications are developed using a monolithic architecture. </a:t>
            </a:r>
          </a:p>
          <a:p>
            <a:r>
              <a:rPr lang="en-US" altLang="zh-TW" sz="2800" dirty="0">
                <a:latin typeface="Times New Roman" panose="02020603050405020304" pitchFamily="18" charset="0"/>
                <a:cs typeface="Times New Roman" panose="02020603050405020304" pitchFamily="18" charset="0"/>
              </a:rPr>
              <a:t>However, the change in the application nature and the increase in the complexity and demand of the provided services introduce various challenges to monolithic applications</a:t>
            </a:r>
            <a:r>
              <a:rPr lang="en-US" altLang="zh-TW" sz="2800" dirty="0" smtClean="0">
                <a:latin typeface="Times New Roman" panose="02020603050405020304" pitchFamily="18" charset="0"/>
                <a:cs typeface="Times New Roman" panose="02020603050405020304" pitchFamily="18" charset="0"/>
              </a:rPr>
              <a:t>.</a:t>
            </a:r>
            <a:endParaRPr lang="en-US" altLang="zh-TW" sz="2800" dirty="0">
              <a:latin typeface="Times New Roman" panose="02020603050405020304" pitchFamily="18" charset="0"/>
              <a:cs typeface="Times New Roman" panose="02020603050405020304" pitchFamily="18" charset="0"/>
            </a:endParaRPr>
          </a:p>
          <a:p>
            <a:r>
              <a:rPr lang="en-US" altLang="zh-TW" sz="2800" dirty="0">
                <a:latin typeface="Times New Roman" panose="02020603050405020304" pitchFamily="18" charset="0"/>
                <a:cs typeface="Times New Roman" panose="02020603050405020304" pitchFamily="18" charset="0"/>
              </a:rPr>
              <a:t>The tightly coupled codebase is typically a result of the monolithic application, which imposes high-risk associated with any code change or addition of new features.</a:t>
            </a:r>
          </a:p>
          <a:p>
            <a:r>
              <a:rPr lang="en-US" altLang="zh-TW" sz="2800" dirty="0">
                <a:latin typeface="Times New Roman" panose="02020603050405020304" pitchFamily="18" charset="0"/>
                <a:cs typeface="Times New Roman" panose="02020603050405020304" pitchFamily="18" charset="0"/>
              </a:rPr>
              <a:t>Moreover, the monolithic application does not support component reusability, which hinders the scalability of an individual component.</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14</a:t>
            </a:fld>
            <a:endParaRPr lang="en-US" altLang="zh-TW"/>
          </a:p>
        </p:txBody>
      </p:sp>
    </p:spTree>
    <p:extLst>
      <p:ext uri="{BB962C8B-B14F-4D97-AF65-F5344CB8AC3E}">
        <p14:creationId xmlns:p14="http://schemas.microsoft.com/office/powerpoint/2010/main" val="31113623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err="1">
                <a:latin typeface="Times New Roman" panose="02020603050405020304" pitchFamily="18" charset="0"/>
                <a:cs typeface="Times New Roman" panose="02020603050405020304" pitchFamily="18" charset="0"/>
              </a:rPr>
              <a:t>Microservices</a:t>
            </a:r>
            <a:r>
              <a:rPr lang="en-US" altLang="zh-TW" sz="2800" dirty="0">
                <a:latin typeface="Times New Roman" panose="02020603050405020304" pitchFamily="18" charset="0"/>
                <a:cs typeface="Times New Roman" panose="02020603050405020304" pitchFamily="18" charset="0"/>
              </a:rPr>
              <a:t> architecture has evolved to mitigate </a:t>
            </a:r>
            <a:r>
              <a:rPr lang="en-US" altLang="zh-TW" sz="2800" dirty="0" smtClean="0">
                <a:latin typeface="Times New Roman" panose="02020603050405020304" pitchFamily="18" charset="0"/>
                <a:cs typeface="Times New Roman" panose="02020603050405020304" pitchFamily="18" charset="0"/>
              </a:rPr>
              <a:t>monolithic architecture </a:t>
            </a:r>
            <a:r>
              <a:rPr lang="en-US" altLang="zh-TW" sz="2800" dirty="0">
                <a:latin typeface="Times New Roman" panose="02020603050405020304" pitchFamily="18" charset="0"/>
                <a:cs typeface="Times New Roman" panose="02020603050405020304" pitchFamily="18" charset="0"/>
              </a:rPr>
              <a:t>challenges by introducing distributed systems </a:t>
            </a:r>
            <a:r>
              <a:rPr lang="en-US" altLang="zh-TW" sz="2800" dirty="0" smtClean="0">
                <a:latin typeface="Times New Roman" panose="02020603050405020304" pitchFamily="18" charset="0"/>
                <a:cs typeface="Times New Roman" panose="02020603050405020304" pitchFamily="18" charset="0"/>
              </a:rPr>
              <a:t>with lightweight </a:t>
            </a:r>
            <a:r>
              <a:rPr lang="en-US" altLang="zh-TW" sz="2800" dirty="0">
                <a:latin typeface="Times New Roman" panose="02020603050405020304" pitchFamily="18" charset="0"/>
                <a:cs typeface="Times New Roman" panose="02020603050405020304" pitchFamily="18" charset="0"/>
              </a:rPr>
              <a:t>components. </a:t>
            </a:r>
            <a:endParaRPr lang="en-US" altLang="zh-TW" sz="2800" dirty="0" smtClean="0">
              <a:latin typeface="Times New Roman" panose="02020603050405020304" pitchFamily="18" charset="0"/>
              <a:cs typeface="Times New Roman" panose="02020603050405020304" pitchFamily="18" charset="0"/>
            </a:endParaRPr>
          </a:p>
          <a:p>
            <a:r>
              <a:rPr lang="en-US" altLang="zh-TW" sz="2800" dirty="0" smtClean="0">
                <a:latin typeface="Times New Roman" panose="02020603050405020304" pitchFamily="18" charset="0"/>
                <a:cs typeface="Times New Roman" panose="02020603050405020304" pitchFamily="18" charset="0"/>
              </a:rPr>
              <a:t>Each </a:t>
            </a:r>
            <a:r>
              <a:rPr lang="en-US" altLang="zh-TW" sz="2800" dirty="0">
                <a:latin typeface="Times New Roman" panose="02020603050405020304" pitchFamily="18" charset="0"/>
                <a:cs typeface="Times New Roman" panose="02020603050405020304" pitchFamily="18" charset="0"/>
              </a:rPr>
              <a:t>component performs a specific </a:t>
            </a:r>
            <a:r>
              <a:rPr lang="en-US" altLang="zh-TW" sz="2800" dirty="0" smtClean="0">
                <a:latin typeface="Times New Roman" panose="02020603050405020304" pitchFamily="18" charset="0"/>
                <a:cs typeface="Times New Roman" panose="02020603050405020304" pitchFamily="18" charset="0"/>
              </a:rPr>
              <a:t>workload in </a:t>
            </a:r>
            <a:r>
              <a:rPr lang="en-US" altLang="zh-TW" sz="2800" dirty="0">
                <a:latin typeface="Times New Roman" panose="02020603050405020304" pitchFamily="18" charset="0"/>
                <a:cs typeface="Times New Roman" panose="02020603050405020304" pitchFamily="18" charset="0"/>
              </a:rPr>
              <a:t>an independent manner. </a:t>
            </a:r>
            <a:endParaRPr lang="en-US" altLang="zh-TW" sz="2800" dirty="0" smtClean="0">
              <a:latin typeface="Times New Roman" panose="02020603050405020304" pitchFamily="18" charset="0"/>
              <a:cs typeface="Times New Roman" panose="02020603050405020304" pitchFamily="18" charset="0"/>
            </a:endParaRPr>
          </a:p>
          <a:p>
            <a:r>
              <a:rPr lang="en-US" altLang="zh-TW" sz="2800" dirty="0" smtClean="0">
                <a:latin typeface="Times New Roman" panose="02020603050405020304" pitchFamily="18" charset="0"/>
                <a:cs typeface="Times New Roman" panose="02020603050405020304" pitchFamily="18" charset="0"/>
              </a:rPr>
              <a:t>Components </a:t>
            </a:r>
            <a:r>
              <a:rPr lang="en-US" altLang="zh-TW" sz="2800" dirty="0">
                <a:latin typeface="Times New Roman" panose="02020603050405020304" pitchFamily="18" charset="0"/>
                <a:cs typeface="Times New Roman" panose="02020603050405020304" pitchFamily="18" charset="0"/>
              </a:rPr>
              <a:t>are defined as </a:t>
            </a:r>
            <a:r>
              <a:rPr lang="en-US" altLang="zh-TW" sz="2800" dirty="0" err="1">
                <a:latin typeface="Times New Roman" panose="02020603050405020304" pitchFamily="18" charset="0"/>
                <a:cs typeface="Times New Roman" panose="02020603050405020304" pitchFamily="18" charset="0"/>
              </a:rPr>
              <a:t>microservices</a:t>
            </a:r>
            <a:r>
              <a:rPr lang="en-US" altLang="zh-TW" sz="2800" dirty="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in this </a:t>
            </a:r>
            <a:r>
              <a:rPr lang="en-US" altLang="zh-TW" sz="2800" dirty="0">
                <a:latin typeface="Times New Roman" panose="02020603050405020304" pitchFamily="18" charset="0"/>
                <a:cs typeface="Times New Roman" panose="02020603050405020304" pitchFamily="18" charset="0"/>
              </a:rPr>
              <a:t>architecture.</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15</a:t>
            </a:fld>
            <a:endParaRPr lang="en-US" altLang="zh-TW"/>
          </a:p>
        </p:txBody>
      </p:sp>
    </p:spTree>
    <p:extLst>
      <p:ext uri="{BB962C8B-B14F-4D97-AF65-F5344CB8AC3E}">
        <p14:creationId xmlns:p14="http://schemas.microsoft.com/office/powerpoint/2010/main" val="42711324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457201"/>
            <a:ext cx="10972800" cy="1143000"/>
          </a:xfrm>
        </p:spPr>
        <p:txBody>
          <a:bodyPr/>
          <a:lstStyle/>
          <a:p>
            <a:r>
              <a:rPr lang="en-US" altLang="zh-TW" dirty="0" err="1"/>
              <a:t>Microservices</a:t>
            </a:r>
            <a:r>
              <a:rPr lang="en-US" altLang="zh-TW" dirty="0"/>
              <a:t> and NFV: A Match </a:t>
            </a:r>
            <a:r>
              <a:rPr lang="en-US" altLang="zh-TW" dirty="0" smtClean="0"/>
              <a:t>Made with </a:t>
            </a:r>
            <a:r>
              <a:rPr lang="en-US" altLang="zh-TW" dirty="0"/>
              <a:t>Modularity Cloud9</a:t>
            </a:r>
            <a:br>
              <a:rPr lang="en-US" altLang="zh-TW" dirty="0"/>
            </a:br>
            <a:endParaRPr lang="zh-TW" altLang="en-US" dirty="0"/>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Leading ICT equipment vendors have rushed to build and release various proof-of-concepts designs and prototypes of VNFs running on COTS computing resources. </a:t>
            </a:r>
          </a:p>
          <a:p>
            <a:r>
              <a:rPr lang="en-US" altLang="zh-TW" sz="2800" dirty="0" smtClean="0">
                <a:latin typeface="Times New Roman" panose="02020603050405020304" pitchFamily="18" charset="0"/>
                <a:cs typeface="Times New Roman" panose="02020603050405020304" pitchFamily="18" charset="0"/>
              </a:rPr>
              <a:t>However</a:t>
            </a:r>
            <a:r>
              <a:rPr lang="en-US" altLang="zh-TW" sz="2800" dirty="0">
                <a:latin typeface="Times New Roman" panose="02020603050405020304" pitchFamily="18" charset="0"/>
                <a:cs typeface="Times New Roman" panose="02020603050405020304" pitchFamily="18" charset="0"/>
              </a:rPr>
              <a:t>, these prototypes are based on traditional network function development and monolithic stack development that can only scale vertically and are limited to the computing performance of the underlying bare-metal servers [3]. </a:t>
            </a:r>
            <a:endParaRPr lang="en-US" altLang="zh-TW" sz="2800" dirty="0" smtClean="0">
              <a:latin typeface="Times New Roman" panose="02020603050405020304" pitchFamily="18" charset="0"/>
              <a:cs typeface="Times New Roman" panose="02020603050405020304" pitchFamily="18" charset="0"/>
            </a:endParaRPr>
          </a:p>
          <a:p>
            <a:r>
              <a:rPr lang="en-US" altLang="zh-TW" sz="2800" dirty="0">
                <a:latin typeface="Times New Roman" panose="02020603050405020304" pitchFamily="18" charset="0"/>
                <a:cs typeface="Times New Roman" panose="02020603050405020304" pitchFamily="18" charset="0"/>
              </a:rPr>
              <a:t>Since networking functions' applications thrive on the power of computing resources, NSPs are faced with the challenge of re-engineering VNFs to enable horizontal scaling.</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16</a:t>
            </a:fld>
            <a:endParaRPr lang="en-US" altLang="zh-TW"/>
          </a:p>
        </p:txBody>
      </p:sp>
    </p:spTree>
    <p:extLst>
      <p:ext uri="{BB962C8B-B14F-4D97-AF65-F5344CB8AC3E}">
        <p14:creationId xmlns:p14="http://schemas.microsoft.com/office/powerpoint/2010/main" val="9213470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err="1">
                <a:latin typeface="Times New Roman" panose="02020603050405020304" pitchFamily="18" charset="0"/>
                <a:cs typeface="Times New Roman" panose="02020603050405020304" pitchFamily="18" charset="0"/>
              </a:rPr>
              <a:t>Microservices</a:t>
            </a:r>
            <a:r>
              <a:rPr lang="en-US" altLang="zh-TW" sz="2800" dirty="0">
                <a:latin typeface="Times New Roman" panose="02020603050405020304" pitchFamily="18" charset="0"/>
                <a:cs typeface="Times New Roman" panose="02020603050405020304" pitchFamily="18" charset="0"/>
              </a:rPr>
              <a:t> architecture is considered the best-fit architecture to help NFV achieve its goals. </a:t>
            </a:r>
            <a:endParaRPr lang="en-US" altLang="zh-TW" sz="2800" dirty="0" smtClean="0">
              <a:latin typeface="Times New Roman" panose="02020603050405020304" pitchFamily="18" charset="0"/>
              <a:cs typeface="Times New Roman" panose="02020603050405020304" pitchFamily="18" charset="0"/>
            </a:endParaRPr>
          </a:p>
          <a:p>
            <a:r>
              <a:rPr lang="en-US" altLang="zh-TW" sz="2800" dirty="0" smtClean="0">
                <a:latin typeface="Times New Roman" panose="02020603050405020304" pitchFamily="18" charset="0"/>
                <a:cs typeface="Times New Roman" panose="02020603050405020304" pitchFamily="18" charset="0"/>
              </a:rPr>
              <a:t>Defining </a:t>
            </a:r>
            <a:r>
              <a:rPr lang="en-US" altLang="zh-TW" sz="2800" dirty="0">
                <a:latin typeface="Times New Roman" panose="02020603050405020304" pitchFamily="18" charset="0"/>
                <a:cs typeface="Times New Roman" panose="02020603050405020304" pitchFamily="18" charset="0"/>
              </a:rPr>
              <a:t>VNFCs as </a:t>
            </a:r>
            <a:r>
              <a:rPr lang="en-US" altLang="zh-TW" sz="2800" dirty="0" err="1">
                <a:latin typeface="Times New Roman" panose="02020603050405020304" pitchFamily="18" charset="0"/>
                <a:cs typeface="Times New Roman" panose="02020603050405020304" pitchFamily="18" charset="0"/>
              </a:rPr>
              <a:t>microservices</a:t>
            </a:r>
            <a:r>
              <a:rPr lang="en-US" altLang="zh-TW" sz="2800" dirty="0">
                <a:latin typeface="Times New Roman" panose="02020603050405020304" pitchFamily="18" charset="0"/>
                <a:cs typeface="Times New Roman" panose="02020603050405020304" pitchFamily="18" charset="0"/>
              </a:rPr>
              <a:t> provides the following advantages</a:t>
            </a:r>
            <a:r>
              <a:rPr lang="en-US" altLang="zh-TW" sz="2800" dirty="0" smtClean="0">
                <a:latin typeface="Times New Roman" panose="02020603050405020304" pitchFamily="18" charset="0"/>
                <a:cs typeface="Times New Roman" panose="02020603050405020304" pitchFamily="18" charset="0"/>
              </a:rPr>
              <a:t>:</a:t>
            </a:r>
          </a:p>
          <a:p>
            <a:pPr marL="514350" indent="-514350">
              <a:buFont typeface="+mj-lt"/>
              <a:buAutoNum type="arabicPeriod"/>
            </a:pPr>
            <a:r>
              <a:rPr lang="en-US" altLang="zh-TW" sz="2800" b="1" dirty="0">
                <a:latin typeface="Times New Roman" panose="02020603050405020304" pitchFamily="18" charset="0"/>
                <a:cs typeface="Times New Roman" panose="02020603050405020304" pitchFamily="18" charset="0"/>
              </a:rPr>
              <a:t>VNFC Bounded Context</a:t>
            </a:r>
            <a:r>
              <a:rPr lang="en-US" altLang="zh-TW" sz="2800" dirty="0" smtClean="0">
                <a:latin typeface="Times New Roman" panose="02020603050405020304" pitchFamily="18" charset="0"/>
                <a:cs typeface="Times New Roman" panose="02020603050405020304" pitchFamily="18" charset="0"/>
              </a:rPr>
              <a:t>:</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Each </a:t>
            </a:r>
            <a:r>
              <a:rPr lang="en-US" altLang="zh-TW" sz="2800" dirty="0">
                <a:latin typeface="Times New Roman" panose="02020603050405020304" pitchFamily="18" charset="0"/>
                <a:cs typeface="Times New Roman" panose="02020603050405020304" pitchFamily="18" charset="0"/>
              </a:rPr>
              <a:t>VNFC performs a limited set of functionalities, which results in a small code base limiting the scope of bugs. Furthermore, the standalone nature of </a:t>
            </a:r>
            <a:r>
              <a:rPr lang="en-US" altLang="zh-TW" sz="2800" dirty="0" err="1">
                <a:latin typeface="Times New Roman" panose="02020603050405020304" pitchFamily="18" charset="0"/>
                <a:cs typeface="Times New Roman" panose="02020603050405020304" pitchFamily="18" charset="0"/>
              </a:rPr>
              <a:t>microservices</a:t>
            </a:r>
            <a:r>
              <a:rPr lang="en-US" altLang="zh-TW" sz="2800" dirty="0">
                <a:latin typeface="Times New Roman" panose="02020603050405020304" pitchFamily="18" charset="0"/>
                <a:cs typeface="Times New Roman" panose="02020603050405020304" pitchFamily="18" charset="0"/>
              </a:rPr>
              <a:t> facilitates direct testing of functionalities in isolation with respect to the VNF provided service</a:t>
            </a:r>
            <a:r>
              <a:rPr lang="en-US" altLang="zh-TW" sz="2800" dirty="0" smtClean="0">
                <a:latin typeface="Times New Roman" panose="02020603050405020304" pitchFamily="18" charset="0"/>
                <a:cs typeface="Times New Roman" panose="02020603050405020304" pitchFamily="18" charset="0"/>
              </a:rPr>
              <a:t>.</a:t>
            </a:r>
            <a:endParaRPr lang="en-US" altLang="zh-TW"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17</a:t>
            </a:fld>
            <a:endParaRPr lang="en-US" altLang="zh-TW"/>
          </a:p>
        </p:txBody>
      </p:sp>
    </p:spTree>
    <p:extLst>
      <p:ext uri="{BB962C8B-B14F-4D97-AF65-F5344CB8AC3E}">
        <p14:creationId xmlns:p14="http://schemas.microsoft.com/office/powerpoint/2010/main" val="16716536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marL="514350" indent="-514350">
              <a:buFont typeface="+mj-lt"/>
              <a:buAutoNum type="arabicPeriod" startAt="2"/>
            </a:pPr>
            <a:r>
              <a:rPr lang="en-US" altLang="zh-TW" sz="2800" b="1" dirty="0" smtClean="0">
                <a:latin typeface="Times New Roman" panose="02020603050405020304" pitchFamily="18" charset="0"/>
                <a:cs typeface="Times New Roman" panose="02020603050405020304" pitchFamily="18" charset="0"/>
              </a:rPr>
              <a:t>VNFC Modularity:</a:t>
            </a:r>
            <a:r>
              <a:rPr lang="zh-TW" altLang="en-US" sz="2800" b="1"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This means </a:t>
            </a:r>
            <a:r>
              <a:rPr lang="en-US" altLang="zh-TW" sz="2800" dirty="0">
                <a:latin typeface="Times New Roman" panose="02020603050405020304" pitchFamily="18" charset="0"/>
                <a:cs typeface="Times New Roman" panose="02020603050405020304" pitchFamily="18" charset="0"/>
              </a:rPr>
              <a:t>gradual transitions to updated versions of VNFCs. The newer </a:t>
            </a:r>
            <a:r>
              <a:rPr lang="en-US" altLang="zh-TW" sz="2800" dirty="0" smtClean="0">
                <a:latin typeface="Times New Roman" panose="02020603050405020304" pitchFamily="18" charset="0"/>
                <a:cs typeface="Times New Roman" panose="02020603050405020304" pitchFamily="18" charset="0"/>
              </a:rPr>
              <a:t>versions </a:t>
            </a:r>
            <a:r>
              <a:rPr lang="en-US" altLang="zh-TW" sz="2800" dirty="0">
                <a:latin typeface="Times New Roman" panose="02020603050405020304" pitchFamily="18" charset="0"/>
                <a:cs typeface="Times New Roman" panose="02020603050405020304" pitchFamily="18" charset="0"/>
              </a:rPr>
              <a:t>of VNFCs can be deployed simultaneously with the old ones. The VNFCs that depend on the old versions can be gradually modified to interact with the updated VNFCs, which is known as rolling upgrade. With this approach, NFV can adopt VNFCs' continuous integration and can greatly ease VNF software maintenance.</a:t>
            </a:r>
          </a:p>
          <a:p>
            <a:pPr marL="514350" indent="-514350">
              <a:buFont typeface="+mj-lt"/>
              <a:buAutoNum type="arabicPeriod" startAt="2"/>
            </a:pPr>
            <a:r>
              <a:rPr lang="en-US" altLang="zh-TW" sz="2800" b="1" dirty="0">
                <a:latin typeface="Times New Roman" panose="02020603050405020304" pitchFamily="18" charset="0"/>
                <a:cs typeface="Times New Roman" panose="02020603050405020304" pitchFamily="18" charset="0"/>
              </a:rPr>
              <a:t>VNF Innovation and Evolution</a:t>
            </a:r>
            <a:r>
              <a:rPr lang="en-US" altLang="zh-TW" sz="2800" b="1" dirty="0" smtClean="0">
                <a:latin typeface="Times New Roman" panose="02020603050405020304" pitchFamily="18" charset="0"/>
                <a:cs typeface="Times New Roman" panose="02020603050405020304" pitchFamily="18" charset="0"/>
              </a:rPr>
              <a:t>:</a:t>
            </a:r>
            <a:r>
              <a:rPr lang="zh-TW" altLang="en-US" sz="2800" b="1"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By </a:t>
            </a:r>
            <a:r>
              <a:rPr lang="en-US" altLang="zh-TW" sz="2800" dirty="0">
                <a:latin typeface="Times New Roman" panose="02020603050405020304" pitchFamily="18" charset="0"/>
                <a:cs typeface="Times New Roman" panose="02020603050405020304" pitchFamily="18" charset="0"/>
              </a:rPr>
              <a:t>exploiting the independency characteristic, new NFV micros-</a:t>
            </a:r>
            <a:r>
              <a:rPr lang="en-US" altLang="zh-TW" sz="2800" dirty="0" err="1">
                <a:latin typeface="Times New Roman" panose="02020603050405020304" pitchFamily="18" charset="0"/>
                <a:cs typeface="Times New Roman" panose="02020603050405020304" pitchFamily="18" charset="0"/>
              </a:rPr>
              <a:t>ervices</a:t>
            </a:r>
            <a:r>
              <a:rPr lang="en-US" altLang="zh-TW" sz="2800" dirty="0">
                <a:latin typeface="Times New Roman" panose="02020603050405020304" pitchFamily="18" charset="0"/>
                <a:cs typeface="Times New Roman" panose="02020603050405020304" pitchFamily="18" charset="0"/>
              </a:rPr>
              <a:t> can be easily introduced to the production services without disrupting their operations</a:t>
            </a:r>
            <a:r>
              <a:rPr lang="en-US" altLang="zh-TW" sz="2800" dirty="0" smtClean="0">
                <a:latin typeface="Times New Roman" panose="02020603050405020304" pitchFamily="18" charset="0"/>
                <a:cs typeface="Times New Roman" panose="02020603050405020304" pitchFamily="18" charset="0"/>
              </a:rPr>
              <a:t>.</a:t>
            </a:r>
            <a:endParaRPr lang="en-US" altLang="zh-TW"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18</a:t>
            </a:fld>
            <a:endParaRPr lang="en-US" altLang="zh-TW"/>
          </a:p>
        </p:txBody>
      </p:sp>
    </p:spTree>
    <p:extLst>
      <p:ext uri="{BB962C8B-B14F-4D97-AF65-F5344CB8AC3E}">
        <p14:creationId xmlns:p14="http://schemas.microsoft.com/office/powerpoint/2010/main" val="28436392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marL="514350" indent="-514350">
              <a:buFont typeface="+mj-lt"/>
              <a:buAutoNum type="arabicPeriod" startAt="4"/>
            </a:pPr>
            <a:r>
              <a:rPr lang="en-US" altLang="zh-TW" sz="2800" b="1" dirty="0">
                <a:latin typeface="Times New Roman" panose="02020603050405020304" pitchFamily="18" charset="0"/>
                <a:cs typeface="Times New Roman" panose="02020603050405020304" pitchFamily="18" charset="0"/>
              </a:rPr>
              <a:t>VNF Flexibility and Scalability</a:t>
            </a:r>
            <a:r>
              <a:rPr lang="en-US" altLang="zh-TW" sz="2800" b="1" dirty="0" smtClean="0">
                <a:latin typeface="Times New Roman" panose="02020603050405020304" pitchFamily="18" charset="0"/>
                <a:cs typeface="Times New Roman" panose="02020603050405020304" pitchFamily="18" charset="0"/>
              </a:rPr>
              <a:t>:</a:t>
            </a:r>
            <a:r>
              <a:rPr lang="zh-TW" altLang="en-US" sz="2800" b="1"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VNF </a:t>
            </a:r>
            <a:r>
              <a:rPr lang="en-US" altLang="zh-TW" sz="2800" dirty="0">
                <a:latin typeface="Times New Roman" panose="02020603050405020304" pitchFamily="18" charset="0"/>
                <a:cs typeface="Times New Roman" panose="02020603050405020304" pitchFamily="18" charset="0"/>
              </a:rPr>
              <a:t>building blocks, VNFCs, can be scaled up or down independently according to the service demand.</a:t>
            </a:r>
          </a:p>
          <a:p>
            <a:pPr marL="514350" indent="-514350">
              <a:buFont typeface="+mj-lt"/>
              <a:buAutoNum type="arabicPeriod" startAt="4"/>
            </a:pPr>
            <a:r>
              <a:rPr lang="en-US" altLang="zh-TW" sz="2800" b="1" dirty="0">
                <a:latin typeface="Times New Roman" panose="02020603050405020304" pitchFamily="18" charset="0"/>
                <a:cs typeface="Times New Roman" panose="02020603050405020304" pitchFamily="18" charset="0"/>
              </a:rPr>
              <a:t>VNFC Interoperability</a:t>
            </a:r>
            <a:r>
              <a:rPr lang="en-US" altLang="zh-TW" sz="2800" b="1" dirty="0" smtClean="0">
                <a:latin typeface="Times New Roman" panose="02020603050405020304" pitchFamily="18" charset="0"/>
                <a:cs typeface="Times New Roman" panose="02020603050405020304" pitchFamily="18" charset="0"/>
              </a:rPr>
              <a:t>:</a:t>
            </a:r>
            <a:r>
              <a:rPr lang="zh-TW" altLang="en-US" sz="2800" b="1"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With </a:t>
            </a:r>
            <a:r>
              <a:rPr lang="en-US" altLang="zh-TW" sz="2800" dirty="0" err="1">
                <a:latin typeface="Times New Roman" panose="02020603050405020304" pitchFamily="18" charset="0"/>
                <a:cs typeface="Times New Roman" panose="02020603050405020304" pitchFamily="18" charset="0"/>
              </a:rPr>
              <a:t>microservices</a:t>
            </a:r>
            <a:r>
              <a:rPr lang="en-US" altLang="zh-TW" sz="2800" dirty="0">
                <a:latin typeface="Times New Roman" panose="02020603050405020304" pitchFamily="18" charset="0"/>
                <a:cs typeface="Times New Roman" panose="02020603050405020304" pitchFamily="18" charset="0"/>
              </a:rPr>
              <a:t> architecture, VNFCs can be deployed in a heterogeneous manner. Various VNFCs provided by different vendors or developed using different programming languages and frameworks can still be interconnected as long as they implement the right communication interfaces.</a:t>
            </a:r>
          </a:p>
          <a:p>
            <a:endParaRPr lang="en-US" altLang="zh-TW" dirty="0"/>
          </a:p>
          <a:p>
            <a:endParaRPr lang="en-US" altLang="zh-TW" dirty="0"/>
          </a:p>
          <a:p>
            <a:endParaRPr lang="en-US" altLang="zh-TW" dirty="0"/>
          </a:p>
          <a:p>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19</a:t>
            </a:fld>
            <a:endParaRPr lang="en-US" altLang="zh-TW"/>
          </a:p>
        </p:txBody>
      </p:sp>
    </p:spTree>
    <p:extLst>
      <p:ext uri="{BB962C8B-B14F-4D97-AF65-F5344CB8AC3E}">
        <p14:creationId xmlns:p14="http://schemas.microsoft.com/office/powerpoint/2010/main" val="499601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OUTLINE</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p:cNvSpPr>
            <a:spLocks noGrp="1"/>
          </p:cNvSpPr>
          <p:nvPr>
            <p:ph idx="1"/>
          </p:nvPr>
        </p:nvSpPr>
        <p:spPr>
          <a:xfrm>
            <a:off x="609600" y="1600201"/>
            <a:ext cx="9799320" cy="4929809"/>
          </a:xfrm>
        </p:spPr>
        <p:txBody>
          <a:bodyPr/>
          <a:lstStyle/>
          <a:p>
            <a:pPr marL="340995" indent="-340995"/>
            <a:r>
              <a:rPr lang="en-US" sz="2600" dirty="0">
                <a:latin typeface="Times New Roman" panose="02020603050405020304" pitchFamily="18" charset="0"/>
                <a:cs typeface="Times New Roman" panose="02020603050405020304" pitchFamily="18" charset="0"/>
              </a:rPr>
              <a:t>Abstract</a:t>
            </a:r>
            <a:endParaRPr lang="zh-TW" altLang="en-US" dirty="0"/>
          </a:p>
          <a:p>
            <a:pPr marL="340995" indent="-340995"/>
            <a:r>
              <a:rPr lang="en-US" sz="2600" dirty="0">
                <a:latin typeface="Times New Roman" panose="02020603050405020304" pitchFamily="18" charset="0"/>
                <a:cs typeface="Times New Roman" panose="02020603050405020304" pitchFamily="18" charset="0"/>
              </a:rPr>
              <a:t>Introduction</a:t>
            </a:r>
          </a:p>
          <a:p>
            <a:pPr marL="340995" indent="-340995"/>
            <a:r>
              <a:rPr lang="en-US" sz="2600" dirty="0">
                <a:latin typeface="Times New Roman"/>
                <a:ea typeface="微軟正黑體"/>
                <a:cs typeface="Times New Roman"/>
              </a:rPr>
              <a:t>Microservices Architecture </a:t>
            </a:r>
            <a:endParaRPr lang="en-US" sz="2600" dirty="0">
              <a:latin typeface="Times New Roman" panose="02020603050405020304" pitchFamily="18" charset="0"/>
              <a:cs typeface="Times New Roman" panose="02020603050405020304" pitchFamily="18" charset="0"/>
            </a:endParaRPr>
          </a:p>
          <a:p>
            <a:pPr marL="340995" indent="-340995"/>
            <a:r>
              <a:rPr lang="en-US" sz="2600" dirty="0">
                <a:latin typeface="Times New Roman"/>
                <a:ea typeface="微軟正黑體"/>
                <a:cs typeface="Times New Roman"/>
              </a:rPr>
              <a:t>Microservices and NFV: A Match Made with Modularity Cloud9</a:t>
            </a:r>
          </a:p>
          <a:p>
            <a:pPr marL="340995" indent="-340995"/>
            <a:r>
              <a:rPr lang="en-US" sz="2600" dirty="0">
                <a:latin typeface="Times New Roman"/>
                <a:ea typeface="微軟正黑體"/>
                <a:cs typeface="Times New Roman"/>
              </a:rPr>
              <a:t>Microservices NFV and Mobile Edge Computing</a:t>
            </a:r>
          </a:p>
          <a:p>
            <a:pPr marL="340995" indent="-340995"/>
            <a:r>
              <a:rPr lang="en-US" sz="2600" dirty="0">
                <a:latin typeface="Times New Roman"/>
                <a:ea typeface="微軟正黑體"/>
                <a:cs typeface="Times New Roman"/>
              </a:rPr>
              <a:t>Challenges of NFV Implementing Microservices</a:t>
            </a:r>
          </a:p>
          <a:p>
            <a:pPr marL="340995" indent="-340995"/>
            <a:r>
              <a:rPr lang="en-US" altLang="zh-TW" sz="2600" dirty="0">
                <a:latin typeface="Times New Roman"/>
                <a:ea typeface="微軟正黑體"/>
                <a:cs typeface="Times New Roman"/>
              </a:rPr>
              <a:t>Conclusion</a:t>
            </a:r>
          </a:p>
          <a:p>
            <a:pPr marL="340995" indent="-340995"/>
            <a:r>
              <a:rPr lang="en-US" altLang="zh-TW" sz="2600" dirty="0">
                <a:latin typeface="Times New Roman"/>
                <a:ea typeface="微軟正黑體"/>
                <a:cs typeface="Times New Roman"/>
              </a:rPr>
              <a:t>References </a:t>
            </a:r>
            <a:br>
              <a:rPr lang="en-US" altLang="zh-TW" sz="2600" dirty="0">
                <a:latin typeface="Times New Roman"/>
                <a:ea typeface="微軟正黑體"/>
                <a:cs typeface="Times New Roman"/>
              </a:rPr>
            </a:br>
            <a:r>
              <a:rPr lang="en-US" altLang="zh-TW" sz="2800" dirty="0"/>
              <a:t/>
            </a:r>
            <a:br>
              <a:rPr lang="en-US" altLang="zh-TW" sz="2800" dirty="0"/>
            </a:br>
            <a:endParaRPr lang="en-US" altLang="zh-TW" sz="2800" dirty="0">
              <a:latin typeface="Times New Roman" panose="02020603050405020304" pitchFamily="18" charset="0"/>
              <a:cs typeface="Times New Roman" panose="02020603050405020304" pitchFamily="18" charset="0"/>
            </a:endParaRPr>
          </a:p>
          <a:p>
            <a:pPr marL="340995" indent="-340995"/>
            <a:endParaRPr lang="en-US" sz="2800" dirty="0">
              <a:latin typeface="Times New Roman" panose="02020603050405020304" pitchFamily="18" charset="0"/>
              <a:cs typeface="Times New Roman" panose="02020603050405020304" pitchFamily="18" charset="0"/>
            </a:endParaRPr>
          </a:p>
          <a:p>
            <a:pPr marL="340995" indent="-340995"/>
            <a:endParaRPr lang="en-US" altLang="zh-TW"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a:ea typeface="新細明體" charset="-120"/>
              </a:rPr>
              <a:pPr fontAlgn="base">
                <a:spcBef>
                  <a:spcPct val="0"/>
                </a:spcBef>
                <a:spcAft>
                  <a:spcPct val="0"/>
                </a:spcAft>
              </a:pPr>
              <a:t>2</a:t>
            </a:fld>
            <a:endParaRPr lang="en-US" altLang="zh-TW" dirty="0">
              <a:ea typeface="新細明體" charset="-120"/>
            </a:endParaRPr>
          </a:p>
        </p:txBody>
      </p:sp>
    </p:spTree>
    <p:extLst>
      <p:ext uri="{BB962C8B-B14F-4D97-AF65-F5344CB8AC3E}">
        <p14:creationId xmlns:p14="http://schemas.microsoft.com/office/powerpoint/2010/main" val="31810246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457201"/>
            <a:ext cx="10972800" cy="1143000"/>
          </a:xfrm>
        </p:spPr>
        <p:txBody>
          <a:bodyPr/>
          <a:lstStyle/>
          <a:p>
            <a:r>
              <a:rPr lang="en-US" altLang="zh-TW" dirty="0" err="1">
                <a:latin typeface="Times New Roman"/>
                <a:ea typeface="微軟正黑體"/>
                <a:cs typeface="Times New Roman"/>
              </a:rPr>
              <a:t>Microservices</a:t>
            </a:r>
            <a:r>
              <a:rPr lang="en-US" altLang="zh-TW" dirty="0">
                <a:latin typeface="Times New Roman"/>
                <a:ea typeface="微軟正黑體"/>
                <a:cs typeface="Times New Roman"/>
              </a:rPr>
              <a:t> NFV and Mobile Edge Computing</a:t>
            </a:r>
            <a:br>
              <a:rPr lang="en-US" altLang="zh-TW" dirty="0">
                <a:latin typeface="Times New Roman"/>
                <a:ea typeface="微軟正黑體"/>
                <a:cs typeface="Times New Roman"/>
              </a:rPr>
            </a:br>
            <a:endParaRPr lang="zh-TW" altLang="en-US" dirty="0"/>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Designing high bandwidth networks with negligible latency is the intent of the service providers to serve many emerging </a:t>
            </a:r>
            <a:r>
              <a:rPr lang="en-US" altLang="zh-TW" sz="2800" dirty="0" smtClean="0">
                <a:latin typeface="Times New Roman" panose="02020603050405020304" pitchFamily="18" charset="0"/>
                <a:cs typeface="Times New Roman" panose="02020603050405020304" pitchFamily="18" charset="0"/>
              </a:rPr>
              <a:t>applications.</a:t>
            </a:r>
          </a:p>
          <a:p>
            <a:r>
              <a:rPr lang="en-US" altLang="zh-TW" sz="2800" dirty="0">
                <a:latin typeface="Times New Roman" panose="02020603050405020304" pitchFamily="18" charset="0"/>
                <a:cs typeface="Times New Roman" panose="02020603050405020304" pitchFamily="18" charset="0"/>
              </a:rPr>
              <a:t>Implementing such broadband mobile networks requires efficient utilization of the assigned spectrum for wireless communication and the distribution net- work infrastructure</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smtClean="0">
                <a:latin typeface="Times New Roman" panose="02020603050405020304" pitchFamily="18" charset="0"/>
                <a:cs typeface="Times New Roman" panose="02020603050405020304" pitchFamily="18" charset="0"/>
              </a:rPr>
              <a:t>It </a:t>
            </a:r>
            <a:r>
              <a:rPr lang="en-US" altLang="zh-TW" sz="2800" dirty="0">
                <a:latin typeface="Times New Roman" panose="02020603050405020304" pitchFamily="18" charset="0"/>
                <a:cs typeface="Times New Roman" panose="02020603050405020304" pitchFamily="18" charset="0"/>
              </a:rPr>
              <a:t>also requires placing the data-hosting application servers in closest proximity to the end-users to achieve negligible latency</a:t>
            </a:r>
            <a:r>
              <a:rPr lang="en-US" altLang="zh-TW" sz="2800" dirty="0" smtClean="0">
                <a:latin typeface="Times New Roman" panose="02020603050405020304" pitchFamily="18" charset="0"/>
                <a:cs typeface="Times New Roman" panose="02020603050405020304" pitchFamily="18" charset="0"/>
              </a:rPr>
              <a:t>.</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20</a:t>
            </a:fld>
            <a:endParaRPr lang="en-US" altLang="zh-TW"/>
          </a:p>
        </p:txBody>
      </p:sp>
    </p:spTree>
    <p:extLst>
      <p:ext uri="{BB962C8B-B14F-4D97-AF65-F5344CB8AC3E}">
        <p14:creationId xmlns:p14="http://schemas.microsoft.com/office/powerpoint/2010/main" val="34860422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With spectrum being the scarce resource, mobile network service providers are tending to deploy heterogeneous networks where macro and micro base station cells coexist with small base-station cells (pico-cells and </a:t>
            </a:r>
            <a:r>
              <a:rPr lang="en-US" altLang="zh-TW" sz="2800" dirty="0" err="1">
                <a:latin typeface="Times New Roman" panose="02020603050405020304" pitchFamily="18" charset="0"/>
                <a:cs typeface="Times New Roman" panose="02020603050405020304" pitchFamily="18" charset="0"/>
              </a:rPr>
              <a:t>femto</a:t>
            </a:r>
            <a:r>
              <a:rPr lang="en-US" altLang="zh-TW" sz="2800" dirty="0">
                <a:latin typeface="Times New Roman" panose="02020603050405020304" pitchFamily="18" charset="0"/>
                <a:cs typeface="Times New Roman" panose="02020603050405020304" pitchFamily="18" charset="0"/>
              </a:rPr>
              <a:t>-cells). </a:t>
            </a:r>
          </a:p>
          <a:p>
            <a:r>
              <a:rPr lang="en-US" altLang="zh-TW" sz="2800" dirty="0">
                <a:latin typeface="Times New Roman" panose="02020603050405020304" pitchFamily="18" charset="0"/>
                <a:cs typeface="Times New Roman" panose="02020603050405020304" pitchFamily="18" charset="0"/>
              </a:rPr>
              <a:t>Heterogeneous networks enhance spectrum utilization to achieve higher data rates for the end-users (user equipment).</a:t>
            </a:r>
          </a:p>
          <a:p>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21</a:t>
            </a:fld>
            <a:endParaRPr lang="en-US" altLang="zh-TW"/>
          </a:p>
        </p:txBody>
      </p:sp>
    </p:spTree>
    <p:extLst>
      <p:ext uri="{BB962C8B-B14F-4D97-AF65-F5344CB8AC3E}">
        <p14:creationId xmlns:p14="http://schemas.microsoft.com/office/powerpoint/2010/main" val="15614178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smtClean="0">
                <a:latin typeface="Times New Roman" panose="02020603050405020304" pitchFamily="18" charset="0"/>
                <a:cs typeface="Times New Roman" panose="02020603050405020304" pitchFamily="18" charset="0"/>
              </a:rPr>
              <a:t>Mobile </a:t>
            </a:r>
            <a:r>
              <a:rPr lang="en-US" altLang="zh-TW" sz="2800" dirty="0">
                <a:latin typeface="Times New Roman" panose="02020603050405020304" pitchFamily="18" charset="0"/>
                <a:cs typeface="Times New Roman" panose="02020603050405020304" pitchFamily="18" charset="0"/>
              </a:rPr>
              <a:t>edge computing (MEC) is introduced to minimize the latency of serving data through hosting the application servers with the closest proximity to the end-users, especially data caching servers.</a:t>
            </a:r>
          </a:p>
          <a:p>
            <a:r>
              <a:rPr lang="en-US" altLang="zh-TW" sz="2800" dirty="0">
                <a:latin typeface="Times New Roman" panose="02020603050405020304" pitchFamily="18" charset="0"/>
                <a:cs typeface="Times New Roman" panose="02020603050405020304" pitchFamily="18" charset="0"/>
              </a:rPr>
              <a:t>the existence of applications and data caching servers in mobile edge networks is essential to offload the data traffic from the core network and minimize networking latency while serving the maximum number of users with high bitrates</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a:latin typeface="Times New Roman" panose="02020603050405020304" pitchFamily="18" charset="0"/>
                <a:cs typeface="Times New Roman" panose="02020603050405020304" pitchFamily="18" charset="0"/>
              </a:rPr>
              <a:t>Given the evolution at the level of base stations, D2D, and storage technology, deploying the application and caching servers at macro, micro, </a:t>
            </a:r>
            <a:r>
              <a:rPr lang="en-US" altLang="zh-TW" sz="2800" dirty="0" err="1">
                <a:latin typeface="Times New Roman" panose="02020603050405020304" pitchFamily="18" charset="0"/>
                <a:cs typeface="Times New Roman" panose="02020603050405020304" pitchFamily="18" charset="0"/>
              </a:rPr>
              <a:t>pico</a:t>
            </a:r>
            <a:r>
              <a:rPr lang="en-US" altLang="zh-TW" sz="2800" dirty="0">
                <a:latin typeface="Times New Roman" panose="02020603050405020304" pitchFamily="18" charset="0"/>
                <a:cs typeface="Times New Roman" panose="02020603050405020304" pitchFamily="18" charset="0"/>
              </a:rPr>
              <a:t> and </a:t>
            </a:r>
            <a:r>
              <a:rPr lang="en-US" altLang="zh-TW" sz="2800" dirty="0" err="1">
                <a:latin typeface="Times New Roman" panose="02020603050405020304" pitchFamily="18" charset="0"/>
                <a:cs typeface="Times New Roman" panose="02020603050405020304" pitchFamily="18" charset="0"/>
              </a:rPr>
              <a:t>femto</a:t>
            </a:r>
            <a:r>
              <a:rPr lang="en-US" altLang="zh-TW" sz="2800" dirty="0">
                <a:latin typeface="Times New Roman" panose="02020603050405020304" pitchFamily="18" charset="0"/>
                <a:cs typeface="Times New Roman" panose="02020603050405020304" pitchFamily="18" charset="0"/>
              </a:rPr>
              <a:t> base stations become feasible. </a:t>
            </a:r>
            <a:endParaRPr lang="en-US" altLang="zh-TW" sz="28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22</a:t>
            </a:fld>
            <a:endParaRPr lang="en-US" altLang="zh-TW"/>
          </a:p>
        </p:txBody>
      </p:sp>
    </p:spTree>
    <p:extLst>
      <p:ext uri="{BB962C8B-B14F-4D97-AF65-F5344CB8AC3E}">
        <p14:creationId xmlns:p14="http://schemas.microsoft.com/office/powerpoint/2010/main" val="12864302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However, flexible, agile, and automated network entities should exist side by side with the MEC entities to achieve the desired application and data caching schemes for the above designs.</a:t>
            </a:r>
          </a:p>
          <a:p>
            <a:r>
              <a:rPr lang="en-US" altLang="zh-TW" sz="2800" dirty="0" smtClean="0">
                <a:latin typeface="Times New Roman" panose="02020603050405020304" pitchFamily="18" charset="0"/>
                <a:cs typeface="Times New Roman" panose="02020603050405020304" pitchFamily="18" charset="0"/>
              </a:rPr>
              <a:t>Implementing </a:t>
            </a:r>
            <a:r>
              <a:rPr lang="en-US" altLang="zh-TW" sz="2800" dirty="0">
                <a:latin typeface="Times New Roman" panose="02020603050405020304" pitchFamily="18" charset="0"/>
                <a:cs typeface="Times New Roman" panose="02020603050405020304" pitchFamily="18" charset="0"/>
              </a:rPr>
              <a:t>NFV and SDN networking micro-services entities at the network edges offloads the networking orchestration traffic from the core network and enables elastic network federations that can be self-sustained while providing high bandwidth connectivity with negligible latency for the end-users. </a:t>
            </a:r>
          </a:p>
          <a:p>
            <a:r>
              <a:rPr lang="en-US" altLang="zh-TW" sz="2800" dirty="0">
                <a:latin typeface="Times New Roman" panose="02020603050405020304" pitchFamily="18" charset="0"/>
                <a:cs typeface="Times New Roman" panose="02020603050405020304" pitchFamily="18" charset="0"/>
              </a:rPr>
              <a:t>The centralized core networking entities can then synchronize and orchestrate the network federations' inter-traffic.</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23</a:t>
            </a:fld>
            <a:endParaRPr lang="en-US" altLang="zh-TW"/>
          </a:p>
        </p:txBody>
      </p:sp>
    </p:spTree>
    <p:extLst>
      <p:ext uri="{BB962C8B-B14F-4D97-AF65-F5344CB8AC3E}">
        <p14:creationId xmlns:p14="http://schemas.microsoft.com/office/powerpoint/2010/main" val="9327605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227014"/>
            <a:ext cx="10972800" cy="1143000"/>
          </a:xfrm>
        </p:spPr>
        <p:txBody>
          <a:bodyPr/>
          <a:lstStyle/>
          <a:p>
            <a:r>
              <a:rPr lang="en-US" altLang="zh-TW" dirty="0"/>
              <a:t>Challenges of NFV Implementing </a:t>
            </a:r>
            <a:r>
              <a:rPr lang="en-US" altLang="zh-TW" dirty="0" err="1" smtClean="0"/>
              <a:t>Microservices</a:t>
            </a:r>
            <a:endParaRPr lang="zh-TW" altLang="en-US" dirty="0"/>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To ensure a wider adoption of NFV by the ICT industry, NFV should overcome the challenges introduced by the </a:t>
            </a:r>
            <a:r>
              <a:rPr lang="en-US" altLang="zh-TW" sz="2800" dirty="0" err="1">
                <a:latin typeface="Times New Roman" panose="02020603050405020304" pitchFamily="18" charset="0"/>
                <a:cs typeface="Times New Roman" panose="02020603050405020304" pitchFamily="18" charset="0"/>
              </a:rPr>
              <a:t>softwarization</a:t>
            </a:r>
            <a:r>
              <a:rPr lang="en-US" altLang="zh-TW" sz="2800" dirty="0">
                <a:latin typeface="Times New Roman" panose="02020603050405020304" pitchFamily="18" charset="0"/>
                <a:cs typeface="Times New Roman" panose="02020603050405020304" pitchFamily="18" charset="0"/>
              </a:rPr>
              <a:t> of network functions and the development architecture. </a:t>
            </a:r>
            <a:endParaRPr lang="en-US" altLang="zh-TW" sz="2800" dirty="0" smtClean="0">
              <a:latin typeface="Times New Roman" panose="02020603050405020304" pitchFamily="18" charset="0"/>
              <a:cs typeface="Times New Roman" panose="02020603050405020304" pitchFamily="18" charset="0"/>
            </a:endParaRPr>
          </a:p>
          <a:p>
            <a:r>
              <a:rPr lang="en-US" altLang="zh-TW" sz="2800" dirty="0">
                <a:latin typeface="Times New Roman" panose="02020603050405020304" pitchFamily="18" charset="0"/>
                <a:cs typeface="Times New Roman" panose="02020603050405020304" pitchFamily="18" charset="0"/>
              </a:rPr>
              <a:t>Prime challenges include the following issues. Table 1 summarizes this section.</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24</a:t>
            </a:fld>
            <a:endParaRPr lang="en-US" altLang="zh-TW"/>
          </a:p>
        </p:txBody>
      </p:sp>
    </p:spTree>
    <p:extLst>
      <p:ext uri="{BB962C8B-B14F-4D97-AF65-F5344CB8AC3E}">
        <p14:creationId xmlns:p14="http://schemas.microsoft.com/office/powerpoint/2010/main" val="24418726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pic>
        <p:nvPicPr>
          <p:cNvPr id="5" name="內容版面配置區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39458" y="1692983"/>
            <a:ext cx="8309883" cy="4388023"/>
          </a:xfrm>
        </p:spPr>
      </p:pic>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25</a:t>
            </a:fld>
            <a:endParaRPr lang="en-US" altLang="zh-TW"/>
          </a:p>
        </p:txBody>
      </p:sp>
    </p:spTree>
    <p:extLst>
      <p:ext uri="{BB962C8B-B14F-4D97-AF65-F5344CB8AC3E}">
        <p14:creationId xmlns:p14="http://schemas.microsoft.com/office/powerpoint/2010/main" val="424524153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b="1" dirty="0">
                <a:latin typeface="Times New Roman" panose="02020603050405020304" pitchFamily="18" charset="0"/>
                <a:cs typeface="Times New Roman" panose="02020603050405020304" pitchFamily="18" charset="0"/>
              </a:rPr>
              <a:t>VNFC Networking Complexity</a:t>
            </a:r>
          </a:p>
          <a:p>
            <a:r>
              <a:rPr lang="en-US" altLang="zh-TW" sz="2800" dirty="0">
                <a:latin typeface="Times New Roman" panose="02020603050405020304" pitchFamily="18" charset="0"/>
                <a:cs typeface="Times New Roman" panose="02020603050405020304" pitchFamily="18" charset="0"/>
              </a:rPr>
              <a:t>NFV </a:t>
            </a:r>
            <a:r>
              <a:rPr lang="en-US" altLang="zh-TW" sz="2800" dirty="0" err="1">
                <a:latin typeface="Times New Roman" panose="02020603050405020304" pitchFamily="18" charset="0"/>
                <a:cs typeface="Times New Roman" panose="02020603050405020304" pitchFamily="18" charset="0"/>
              </a:rPr>
              <a:t>microservices</a:t>
            </a:r>
            <a:r>
              <a:rPr lang="en-US" altLang="zh-TW" sz="2800" dirty="0">
                <a:latin typeface="Times New Roman" panose="02020603050405020304" pitchFamily="18" charset="0"/>
                <a:cs typeface="Times New Roman" panose="02020603050405020304" pitchFamily="18" charset="0"/>
              </a:rPr>
              <a:t> architecture is based on the creation of (as many as needed) small independent VNFCs that are chained together using various web-based protocols. </a:t>
            </a:r>
            <a:endParaRPr lang="en-US" altLang="zh-TW" sz="2800" dirty="0" smtClean="0">
              <a:latin typeface="Times New Roman" panose="02020603050405020304" pitchFamily="18" charset="0"/>
              <a:cs typeface="Times New Roman" panose="02020603050405020304" pitchFamily="18" charset="0"/>
            </a:endParaRPr>
          </a:p>
          <a:p>
            <a:r>
              <a:rPr lang="en-US" altLang="zh-TW" sz="2800" dirty="0" smtClean="0">
                <a:latin typeface="Times New Roman" panose="02020603050405020304" pitchFamily="18" charset="0"/>
                <a:cs typeface="Times New Roman" panose="02020603050405020304" pitchFamily="18" charset="0"/>
              </a:rPr>
              <a:t>This </a:t>
            </a:r>
            <a:r>
              <a:rPr lang="en-US" altLang="zh-TW" sz="2800" dirty="0">
                <a:latin typeface="Times New Roman" panose="02020603050405020304" pitchFamily="18" charset="0"/>
                <a:cs typeface="Times New Roman" panose="02020603050405020304" pitchFamily="18" charset="0"/>
              </a:rPr>
              <a:t>approach can result in complex network activities that are difficult to manage and rapidly impose a negative effect on network manageability</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a:latin typeface="Times New Roman" panose="02020603050405020304" pitchFamily="18" charset="0"/>
                <a:cs typeface="Times New Roman" panose="02020603050405020304" pitchFamily="18" charset="0"/>
              </a:rPr>
              <a:t>Network chaining complexity is a challenge that </a:t>
            </a:r>
            <a:r>
              <a:rPr lang="en-US" altLang="zh-TW" sz="2800" dirty="0" smtClean="0">
                <a:latin typeface="Times New Roman" panose="02020603050405020304" pitchFamily="18" charset="0"/>
                <a:cs typeface="Times New Roman" panose="02020603050405020304" pitchFamily="18" charset="0"/>
              </a:rPr>
              <a:t>NFV-</a:t>
            </a:r>
            <a:r>
              <a:rPr lang="en-US" altLang="zh-TW" sz="2800" dirty="0" err="1" smtClean="0">
                <a:latin typeface="Times New Roman" panose="02020603050405020304" pitchFamily="18" charset="0"/>
                <a:cs typeface="Times New Roman" panose="02020603050405020304" pitchFamily="18" charset="0"/>
              </a:rPr>
              <a:t>microservices</a:t>
            </a:r>
            <a:r>
              <a:rPr lang="en-US" altLang="zh-TW" sz="2800" dirty="0" smtClean="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should overcome through intelligent networking management, possibly with SDN integration [7].</a:t>
            </a:r>
          </a:p>
          <a:p>
            <a:endParaRPr lang="en-US" altLang="zh-TW" b="1"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26</a:t>
            </a:fld>
            <a:endParaRPr lang="en-US" altLang="zh-TW"/>
          </a:p>
        </p:txBody>
      </p:sp>
    </p:spTree>
    <p:extLst>
      <p:ext uri="{BB962C8B-B14F-4D97-AF65-F5344CB8AC3E}">
        <p14:creationId xmlns:p14="http://schemas.microsoft.com/office/powerpoint/2010/main" val="21983406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b="1" dirty="0">
                <a:latin typeface="Times New Roman" panose="02020603050405020304" pitchFamily="18" charset="0"/>
                <a:cs typeface="Times New Roman" panose="02020603050405020304" pitchFamily="18" charset="0"/>
              </a:rPr>
              <a:t>VNFC Service Discovery</a:t>
            </a:r>
          </a:p>
          <a:p>
            <a:r>
              <a:rPr lang="en-US" altLang="zh-TW" sz="2800" dirty="0">
                <a:latin typeface="Times New Roman" panose="02020603050405020304" pitchFamily="18" charset="0"/>
                <a:cs typeface="Times New Roman" panose="02020603050405020304" pitchFamily="18" charset="0"/>
              </a:rPr>
              <a:t>Despite the benefits that </a:t>
            </a:r>
            <a:r>
              <a:rPr lang="en-US" altLang="zh-TW" sz="2800" dirty="0" err="1">
                <a:latin typeface="Times New Roman" panose="02020603050405020304" pitchFamily="18" charset="0"/>
                <a:cs typeface="Times New Roman" panose="02020603050405020304" pitchFamily="18" charset="0"/>
              </a:rPr>
              <a:t>microservices</a:t>
            </a:r>
            <a:r>
              <a:rPr lang="en-US" altLang="zh-TW" sz="2800" dirty="0">
                <a:latin typeface="Times New Roman" panose="02020603050405020304" pitchFamily="18" charset="0"/>
                <a:cs typeface="Times New Roman" panose="02020603050405020304" pitchFamily="18" charset="0"/>
              </a:rPr>
              <a:t> architecture introduces to NFV, VNFC management and development are still intricate challenges.</a:t>
            </a:r>
          </a:p>
          <a:p>
            <a:r>
              <a:rPr lang="en-US" altLang="zh-TW" sz="2800" dirty="0" smtClean="0">
                <a:latin typeface="Times New Roman" panose="02020603050405020304" pitchFamily="18" charset="0"/>
                <a:cs typeface="Times New Roman" panose="02020603050405020304" pitchFamily="18" charset="0"/>
              </a:rPr>
              <a:t>Service </a:t>
            </a:r>
            <a:r>
              <a:rPr lang="en-US" altLang="zh-TW" sz="2800" dirty="0">
                <a:latin typeface="Times New Roman" panose="02020603050405020304" pitchFamily="18" charset="0"/>
                <a:cs typeface="Times New Roman" panose="02020603050405020304" pitchFamily="18" charset="0"/>
              </a:rPr>
              <a:t>discovery of VNFCs is a major hurdle that impedes the scalability of the NFV application and platforms</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smtClean="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As VNFCs scale on-demand in a cloud environment, a real-time automated service discovery mechanism should be developed to create dynamic service chains to permit the dynamic scaling of VNFs.</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27</a:t>
            </a:fld>
            <a:endParaRPr lang="en-US" altLang="zh-TW"/>
          </a:p>
        </p:txBody>
      </p:sp>
    </p:spTree>
    <p:extLst>
      <p:ext uri="{BB962C8B-B14F-4D97-AF65-F5344CB8AC3E}">
        <p14:creationId xmlns:p14="http://schemas.microsoft.com/office/powerpoint/2010/main" val="39065086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b="1" dirty="0">
                <a:latin typeface="Times New Roman" panose="02020603050405020304" pitchFamily="18" charset="0"/>
                <a:cs typeface="Times New Roman" panose="02020603050405020304" pitchFamily="18" charset="0"/>
              </a:rPr>
              <a:t>VNFC Service Monitoring, Logging, and Meta-Data </a:t>
            </a:r>
            <a:r>
              <a:rPr lang="en-US" altLang="zh-TW" sz="2800" b="1" dirty="0" smtClean="0">
                <a:latin typeface="Times New Roman" panose="02020603050405020304" pitchFamily="18" charset="0"/>
                <a:cs typeface="Times New Roman" panose="02020603050405020304" pitchFamily="18" charset="0"/>
              </a:rPr>
              <a:t>Collection</a:t>
            </a:r>
          </a:p>
          <a:p>
            <a:r>
              <a:rPr lang="en-US" altLang="zh-TW" sz="2800" dirty="0">
                <a:latin typeface="Times New Roman" panose="02020603050405020304" pitchFamily="18" charset="0"/>
                <a:cs typeface="Times New Roman" panose="02020603050405020304" pitchFamily="18" charset="0"/>
              </a:rPr>
              <a:t>Typical NFV applications are carrier-grade in nature, and they thrive on high </a:t>
            </a:r>
            <a:r>
              <a:rPr lang="en-US" altLang="zh-TW" sz="2800" dirty="0" err="1">
                <a:latin typeface="Times New Roman" panose="02020603050405020304" pitchFamily="18" charset="0"/>
                <a:cs typeface="Times New Roman" panose="02020603050405020304" pitchFamily="18" charset="0"/>
              </a:rPr>
              <a:t>QoS</a:t>
            </a:r>
            <a:r>
              <a:rPr lang="en-US" altLang="zh-TW" sz="2800" dirty="0">
                <a:latin typeface="Times New Roman" panose="02020603050405020304" pitchFamily="18" charset="0"/>
                <a:cs typeface="Times New Roman" panose="02020603050405020304" pitchFamily="18" charset="0"/>
              </a:rPr>
              <a:t>.</a:t>
            </a:r>
          </a:p>
          <a:p>
            <a:r>
              <a:rPr lang="en-US" altLang="zh-TW" sz="2800" dirty="0">
                <a:latin typeface="Times New Roman" panose="02020603050405020304" pitchFamily="18" charset="0"/>
                <a:cs typeface="Times New Roman" panose="02020603050405020304" pitchFamily="18" charset="0"/>
              </a:rPr>
              <a:t>Real-time metrics and meta-data should be collected and processed on-the-fly to facilitate the NFV service entities (VNFs and VNFCs) orchestrations that achieve the desired </a:t>
            </a:r>
            <a:r>
              <a:rPr lang="en-US" altLang="zh-TW" sz="2800" dirty="0" err="1" smtClean="0">
                <a:latin typeface="Times New Roman" panose="02020603050405020304" pitchFamily="18" charset="0"/>
                <a:cs typeface="Times New Roman" panose="02020603050405020304" pitchFamily="18" charset="0"/>
              </a:rPr>
              <a:t>QoS</a:t>
            </a:r>
            <a:r>
              <a:rPr lang="en-US" altLang="zh-TW" sz="2800" dirty="0" smtClean="0">
                <a:latin typeface="Times New Roman" panose="02020603050405020304" pitchFamily="18" charset="0"/>
                <a:cs typeface="Times New Roman" panose="02020603050405020304" pitchFamily="18" charset="0"/>
              </a:rPr>
              <a:t>.</a:t>
            </a:r>
            <a:r>
              <a:rPr lang="zh-TW" altLang="en-US" sz="2800" dirty="0" smtClean="0">
                <a:latin typeface="Times New Roman" panose="02020603050405020304" pitchFamily="18" charset="0"/>
                <a:cs typeface="Times New Roman" panose="02020603050405020304" pitchFamily="18" charset="0"/>
              </a:rPr>
              <a:t> </a:t>
            </a:r>
            <a:endParaRPr lang="en-US" altLang="zh-TW" sz="2800" dirty="0" smtClean="0">
              <a:latin typeface="Times New Roman" panose="02020603050405020304" pitchFamily="18" charset="0"/>
              <a:cs typeface="Times New Roman" panose="02020603050405020304" pitchFamily="18" charset="0"/>
            </a:endParaRPr>
          </a:p>
          <a:p>
            <a:r>
              <a:rPr lang="en-US" altLang="zh-TW" sz="2800" dirty="0" smtClean="0">
                <a:latin typeface="Times New Roman" panose="02020603050405020304" pitchFamily="18" charset="0"/>
                <a:cs typeface="Times New Roman" panose="02020603050405020304" pitchFamily="18" charset="0"/>
              </a:rPr>
              <a:t>The </a:t>
            </a:r>
            <a:r>
              <a:rPr lang="en-US" altLang="zh-TW" sz="2800" dirty="0">
                <a:latin typeface="Times New Roman" panose="02020603050405020304" pitchFamily="18" charset="0"/>
                <a:cs typeface="Times New Roman" panose="02020603050405020304" pitchFamily="18" charset="0"/>
              </a:rPr>
              <a:t>orchestration and management entities in the NFV platform require clear visibility of the collected system metrics data to perform versus VNFC health checks</a:t>
            </a:r>
            <a:r>
              <a:rPr lang="en-US" altLang="zh-TW" sz="2800" dirty="0" smtClean="0">
                <a:latin typeface="Times New Roman" panose="02020603050405020304" pitchFamily="18" charset="0"/>
                <a:cs typeface="Times New Roman" panose="02020603050405020304" pitchFamily="18" charset="0"/>
              </a:rPr>
              <a:t>.</a:t>
            </a:r>
          </a:p>
          <a:p>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28</a:t>
            </a:fld>
            <a:endParaRPr lang="en-US" altLang="zh-TW"/>
          </a:p>
        </p:txBody>
      </p:sp>
    </p:spTree>
    <p:extLst>
      <p:ext uri="{BB962C8B-B14F-4D97-AF65-F5344CB8AC3E}">
        <p14:creationId xmlns:p14="http://schemas.microsoft.com/office/powerpoint/2010/main" val="36141016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Further analysis of VNFC health checks can craft the NFV provided service topology, but any variation in the performance metrics across various VNFCs or NFV infrastructure (</a:t>
            </a:r>
            <a:r>
              <a:rPr lang="en-US" altLang="zh-TW" sz="2800" dirty="0" smtClean="0">
                <a:latin typeface="Times New Roman" panose="02020603050405020304" pitchFamily="18" charset="0"/>
                <a:cs typeface="Times New Roman" panose="02020603050405020304" pitchFamily="18" charset="0"/>
              </a:rPr>
              <a:t>NFVI) </a:t>
            </a:r>
            <a:r>
              <a:rPr lang="en-US" altLang="zh-TW" sz="2800" dirty="0">
                <a:latin typeface="Times New Roman" panose="02020603050405020304" pitchFamily="18" charset="0"/>
                <a:cs typeface="Times New Roman" panose="02020603050405020304" pitchFamily="18" charset="0"/>
              </a:rPr>
              <a:t>resources hinders this capability.</a:t>
            </a:r>
          </a:p>
          <a:p>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29</a:t>
            </a:fld>
            <a:endParaRPr lang="en-US" altLang="zh-TW"/>
          </a:p>
        </p:txBody>
      </p:sp>
    </p:spTree>
    <p:extLst>
      <p:ext uri="{BB962C8B-B14F-4D97-AF65-F5344CB8AC3E}">
        <p14:creationId xmlns:p14="http://schemas.microsoft.com/office/powerpoint/2010/main" val="2851750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Abstract</a:t>
            </a:r>
          </a:p>
        </p:txBody>
      </p:sp>
      <p:sp>
        <p:nvSpPr>
          <p:cNvPr id="3" name="內容版面配置區 2"/>
          <p:cNvSpPr>
            <a:spLocks noGrp="1"/>
          </p:cNvSpPr>
          <p:nvPr>
            <p:ph idx="1"/>
          </p:nvPr>
        </p:nvSpPr>
        <p:spPr>
          <a:xfrm>
            <a:off x="609600" y="1600200"/>
            <a:ext cx="10530840" cy="4831422"/>
          </a:xfrm>
        </p:spPr>
        <p:txBody>
          <a:bodyPr/>
          <a:lstStyle/>
          <a:p>
            <a:r>
              <a:rPr lang="en-US" altLang="zh-TW" sz="2800" dirty="0" smtClean="0">
                <a:latin typeface="Times New Roman" panose="02020603050405020304" pitchFamily="18" charset="0"/>
                <a:cs typeface="Times New Roman" panose="02020603050405020304" pitchFamily="18" charset="0"/>
              </a:rPr>
              <a:t>NFV </a:t>
            </a:r>
            <a:r>
              <a:rPr lang="en-US" altLang="zh-TW" sz="2800" dirty="0">
                <a:latin typeface="Times New Roman" panose="02020603050405020304" pitchFamily="18" charset="0"/>
                <a:cs typeface="Times New Roman" panose="02020603050405020304" pitchFamily="18" charset="0"/>
              </a:rPr>
              <a:t>is an emerging key technology that overcomes many challenges facing network service providers.</a:t>
            </a:r>
          </a:p>
          <a:p>
            <a:r>
              <a:rPr lang="en-US" altLang="zh-TW" sz="2800" dirty="0">
                <a:latin typeface="Times New Roman" panose="02020603050405020304" pitchFamily="18" charset="0"/>
                <a:cs typeface="Times New Roman" panose="02020603050405020304" pitchFamily="18" charset="0"/>
              </a:rPr>
              <a:t>Integrating NFV with MEC and cloud environments requires an architecture that enables efficient implementations and deployments of NFV entities. </a:t>
            </a:r>
          </a:p>
          <a:p>
            <a:r>
              <a:rPr lang="en-US" altLang="zh-TW" sz="2800" dirty="0">
                <a:latin typeface="Times New Roman" panose="02020603050405020304" pitchFamily="18" charset="0"/>
                <a:cs typeface="Times New Roman" panose="02020603050405020304" pitchFamily="18" charset="0"/>
              </a:rPr>
              <a:t>This article envisions </a:t>
            </a:r>
            <a:r>
              <a:rPr lang="en-US" altLang="zh-TW" sz="2800" dirty="0" err="1">
                <a:latin typeface="Times New Roman" panose="02020603050405020304" pitchFamily="18" charset="0"/>
                <a:cs typeface="Times New Roman" panose="02020603050405020304" pitchFamily="18" charset="0"/>
              </a:rPr>
              <a:t>microservices</a:t>
            </a:r>
            <a:r>
              <a:rPr lang="en-US" altLang="zh-TW" sz="2800" dirty="0">
                <a:latin typeface="Times New Roman" panose="02020603050405020304" pitchFamily="18" charset="0"/>
                <a:cs typeface="Times New Roman" panose="02020603050405020304" pitchFamily="18" charset="0"/>
              </a:rPr>
              <a:t> architecture as the solution of choice for building NFV platforms that are hosted in a dynamic environment ranging from MEC to cloud environments.</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a:ea typeface="新細明體" charset="-120"/>
              </a:rPr>
              <a:pPr fontAlgn="base">
                <a:spcBef>
                  <a:spcPct val="0"/>
                </a:spcBef>
                <a:spcAft>
                  <a:spcPct val="0"/>
                </a:spcAft>
              </a:pPr>
              <a:t>3</a:t>
            </a:fld>
            <a:endParaRPr lang="en-US" altLang="zh-TW" dirty="0">
              <a:ea typeface="新細明體" charset="-120"/>
            </a:endParaRPr>
          </a:p>
        </p:txBody>
      </p:sp>
    </p:spTree>
    <p:extLst>
      <p:ext uri="{BB962C8B-B14F-4D97-AF65-F5344CB8AC3E}">
        <p14:creationId xmlns:p14="http://schemas.microsoft.com/office/powerpoint/2010/main" val="308477151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b="1" dirty="0">
                <a:latin typeface="Times New Roman" panose="02020603050405020304" pitchFamily="18" charset="0"/>
                <a:cs typeface="Times New Roman" panose="02020603050405020304" pitchFamily="18" charset="0"/>
              </a:rPr>
              <a:t>VNFC Security</a:t>
            </a:r>
          </a:p>
          <a:p>
            <a:r>
              <a:rPr lang="en-US" altLang="zh-TW" sz="2800" dirty="0">
                <a:latin typeface="Times New Roman" panose="02020603050405020304" pitchFamily="18" charset="0"/>
                <a:cs typeface="Times New Roman" panose="02020603050405020304" pitchFamily="18" charset="0"/>
              </a:rPr>
              <a:t>These security challenges are exacerbated due to the extensive usage of various communication channels between all the VNFCs that create more roads for data hijacks and interception while in transit</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a:latin typeface="Times New Roman" panose="02020603050405020304" pitchFamily="18" charset="0"/>
                <a:cs typeface="Times New Roman" panose="02020603050405020304" pitchFamily="18" charset="0"/>
              </a:rPr>
              <a:t>Implementing all the security measures on hyper-scale </a:t>
            </a:r>
            <a:r>
              <a:rPr lang="en-US" altLang="zh-TW" sz="2800" dirty="0" err="1">
                <a:latin typeface="Times New Roman" panose="02020603050405020304" pitchFamily="18" charset="0"/>
                <a:cs typeface="Times New Roman" panose="02020603050405020304" pitchFamily="18" charset="0"/>
              </a:rPr>
              <a:t>microservices</a:t>
            </a:r>
            <a:r>
              <a:rPr lang="en-US" altLang="zh-TW" sz="2800" dirty="0">
                <a:latin typeface="Times New Roman" panose="02020603050405020304" pitchFamily="18" charset="0"/>
                <a:cs typeface="Times New Roman" panose="02020603050405020304" pitchFamily="18" charset="0"/>
              </a:rPr>
              <a:t> intensifies the security challenges.</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30</a:t>
            </a:fld>
            <a:endParaRPr lang="en-US" altLang="zh-TW"/>
          </a:p>
        </p:txBody>
      </p:sp>
    </p:spTree>
    <p:extLst>
      <p:ext uri="{BB962C8B-B14F-4D97-AF65-F5344CB8AC3E}">
        <p14:creationId xmlns:p14="http://schemas.microsoft.com/office/powerpoint/2010/main" val="13982521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b="1" dirty="0">
                <a:latin typeface="Times New Roman" panose="02020603050405020304" pitchFamily="18" charset="0"/>
                <a:cs typeface="Times New Roman" panose="02020603050405020304" pitchFamily="18" charset="0"/>
              </a:rPr>
              <a:t>Infrastructure Convergence</a:t>
            </a:r>
          </a:p>
          <a:p>
            <a:r>
              <a:rPr lang="en-US" altLang="zh-TW" sz="2800" dirty="0">
                <a:latin typeface="Times New Roman" panose="02020603050405020304" pitchFamily="18" charset="0"/>
                <a:cs typeface="Times New Roman" panose="02020603050405020304" pitchFamily="18" charset="0"/>
              </a:rPr>
              <a:t>Convergence of infrastructure is a promising approach currently being utilized in modern DCs to allow ICT service providers to scale their infrastructure with efficient resource utilization [10</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a:latin typeface="Times New Roman" panose="02020603050405020304" pitchFamily="18" charset="0"/>
                <a:cs typeface="Times New Roman" panose="02020603050405020304" pitchFamily="18" charset="0"/>
              </a:rPr>
              <a:t>However, this kind of computing infrastructure is not flawless. </a:t>
            </a:r>
            <a:endParaRPr lang="en-US" altLang="zh-TW" sz="2800" dirty="0" smtClean="0">
              <a:latin typeface="Times New Roman" panose="02020603050405020304" pitchFamily="18" charset="0"/>
              <a:cs typeface="Times New Roman" panose="02020603050405020304" pitchFamily="18" charset="0"/>
            </a:endParaRPr>
          </a:p>
          <a:p>
            <a:r>
              <a:rPr lang="en-US" altLang="zh-TW" sz="2800" dirty="0" smtClean="0">
                <a:latin typeface="Times New Roman" panose="02020603050405020304" pitchFamily="18" charset="0"/>
                <a:cs typeface="Times New Roman" panose="02020603050405020304" pitchFamily="18" charset="0"/>
              </a:rPr>
              <a:t>Some </a:t>
            </a:r>
            <a:r>
              <a:rPr lang="en-US" altLang="zh-TW" sz="2800" dirty="0">
                <a:latin typeface="Times New Roman" panose="02020603050405020304" pitchFamily="18" charset="0"/>
                <a:cs typeface="Times New Roman" panose="02020603050405020304" pitchFamily="18" charset="0"/>
              </a:rPr>
              <a:t>of the challenges that should be addressed in </a:t>
            </a:r>
            <a:r>
              <a:rPr lang="en-US" altLang="zh-TW" sz="2800" dirty="0" smtClean="0">
                <a:latin typeface="Times New Roman" panose="02020603050405020304" pitchFamily="18" charset="0"/>
                <a:cs typeface="Times New Roman" panose="02020603050405020304" pitchFamily="18" charset="0"/>
              </a:rPr>
              <a:t>software-defined </a:t>
            </a:r>
            <a:r>
              <a:rPr lang="en-US" altLang="zh-TW" sz="2800" dirty="0">
                <a:latin typeface="Times New Roman" panose="02020603050405020304" pitchFamily="18" charset="0"/>
                <a:cs typeface="Times New Roman" panose="02020603050405020304" pitchFamily="18" charset="0"/>
              </a:rPr>
              <a:t>infrastructure to enable NFV </a:t>
            </a:r>
            <a:r>
              <a:rPr lang="en-US" altLang="zh-TW" sz="2800" dirty="0" err="1">
                <a:latin typeface="Times New Roman" panose="02020603050405020304" pitchFamily="18" charset="0"/>
                <a:cs typeface="Times New Roman" panose="02020603050405020304" pitchFamily="18" charset="0"/>
              </a:rPr>
              <a:t>microservices</a:t>
            </a:r>
            <a:r>
              <a:rPr lang="en-US" altLang="zh-TW" sz="2800" dirty="0">
                <a:latin typeface="Times New Roman" panose="02020603050405020304" pitchFamily="18" charset="0"/>
                <a:cs typeface="Times New Roman" panose="02020603050405020304" pitchFamily="18" charset="0"/>
              </a:rPr>
              <a:t> </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31</a:t>
            </a:fld>
            <a:endParaRPr lang="en-US" altLang="zh-TW"/>
          </a:p>
        </p:txBody>
      </p:sp>
    </p:spTree>
    <p:extLst>
      <p:ext uri="{BB962C8B-B14F-4D97-AF65-F5344CB8AC3E}">
        <p14:creationId xmlns:p14="http://schemas.microsoft.com/office/powerpoint/2010/main" val="31255873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marL="514350" indent="-514350">
              <a:buFont typeface="+mj-lt"/>
              <a:buAutoNum type="arabicPeriod"/>
            </a:pPr>
            <a:r>
              <a:rPr lang="en-US" altLang="zh-TW" sz="2800" b="1" dirty="0">
                <a:latin typeface="Times New Roman" panose="02020603050405020304" pitchFamily="18" charset="0"/>
                <a:cs typeface="Times New Roman" panose="02020603050405020304" pitchFamily="18" charset="0"/>
              </a:rPr>
              <a:t>Computing Resources </a:t>
            </a:r>
            <a:r>
              <a:rPr lang="en-US" altLang="zh-TW" sz="2800" b="1" dirty="0" smtClean="0">
                <a:latin typeface="Times New Roman" panose="02020603050405020304" pitchFamily="18" charset="0"/>
                <a:cs typeface="Times New Roman" panose="02020603050405020304" pitchFamily="18" charset="0"/>
              </a:rPr>
              <a:t>Convergence</a:t>
            </a:r>
          </a:p>
          <a:p>
            <a:r>
              <a:rPr lang="en-US" altLang="zh-TW" sz="2800" dirty="0">
                <a:latin typeface="Times New Roman" panose="02020603050405020304" pitchFamily="18" charset="0"/>
                <a:cs typeface="Times New Roman" panose="02020603050405020304" pitchFamily="18" charset="0"/>
              </a:rPr>
              <a:t>Various standards, communication types, file system protocols, and interface buses are used to connect hosts over COTS networking equipment. </a:t>
            </a:r>
            <a:endParaRPr lang="en-US" altLang="zh-TW" sz="2800" dirty="0" smtClean="0">
              <a:latin typeface="Times New Roman" panose="02020603050405020304" pitchFamily="18" charset="0"/>
              <a:cs typeface="Times New Roman" panose="02020603050405020304" pitchFamily="18" charset="0"/>
            </a:endParaRPr>
          </a:p>
          <a:p>
            <a:r>
              <a:rPr lang="en-US" altLang="zh-TW" sz="2800" dirty="0">
                <a:latin typeface="Times New Roman" panose="02020603050405020304" pitchFamily="18" charset="0"/>
                <a:cs typeface="Times New Roman" panose="02020603050405020304" pitchFamily="18" charset="0"/>
              </a:rPr>
              <a:t>With this limitation of network control exposure, users cannot optimize VNFCs to the best performance.</a:t>
            </a:r>
          </a:p>
          <a:p>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32</a:t>
            </a:fld>
            <a:endParaRPr lang="en-US" altLang="zh-TW"/>
          </a:p>
        </p:txBody>
      </p:sp>
    </p:spTree>
    <p:extLst>
      <p:ext uri="{BB962C8B-B14F-4D97-AF65-F5344CB8AC3E}">
        <p14:creationId xmlns:p14="http://schemas.microsoft.com/office/powerpoint/2010/main" val="20353471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marL="514350" indent="-514350">
              <a:buFont typeface="+mj-lt"/>
              <a:buAutoNum type="arabicPeriod" startAt="2"/>
            </a:pPr>
            <a:r>
              <a:rPr lang="en-US" altLang="zh-TW" sz="2800" b="1" dirty="0">
                <a:latin typeface="Times New Roman" panose="02020603050405020304" pitchFamily="18" charset="0"/>
                <a:cs typeface="Times New Roman" panose="02020603050405020304" pitchFamily="18" charset="0"/>
              </a:rPr>
              <a:t>Networking Resources </a:t>
            </a:r>
            <a:r>
              <a:rPr lang="en-US" altLang="zh-TW" sz="2800" b="1" dirty="0" smtClean="0">
                <a:latin typeface="Times New Roman" panose="02020603050405020304" pitchFamily="18" charset="0"/>
                <a:cs typeface="Times New Roman" panose="02020603050405020304" pitchFamily="18" charset="0"/>
              </a:rPr>
              <a:t>Convergence</a:t>
            </a:r>
          </a:p>
          <a:p>
            <a:r>
              <a:rPr lang="en-US" altLang="zh-TW" sz="2800" dirty="0">
                <a:latin typeface="Times New Roman" panose="02020603050405020304" pitchFamily="18" charset="0"/>
                <a:cs typeface="Times New Roman" panose="02020603050405020304" pitchFamily="18" charset="0"/>
              </a:rPr>
              <a:t>Converged infrastructure combines all kinds of traffics into a unified infrastructure without any segregated network. This approach of unified network infrastructure imposes risks on high priority traffics.</a:t>
            </a:r>
          </a:p>
          <a:p>
            <a:r>
              <a:rPr lang="en-US" altLang="zh-TW" sz="2800" dirty="0" smtClean="0">
                <a:latin typeface="Times New Roman" panose="02020603050405020304" pitchFamily="18" charset="0"/>
                <a:cs typeface="Times New Roman" panose="02020603050405020304" pitchFamily="18" charset="0"/>
              </a:rPr>
              <a:t>Applying </a:t>
            </a:r>
            <a:r>
              <a:rPr lang="en-US" altLang="zh-TW" sz="2800" dirty="0" err="1">
                <a:latin typeface="Times New Roman" panose="02020603050405020304" pitchFamily="18" charset="0"/>
                <a:cs typeface="Times New Roman" panose="02020603050405020304" pitchFamily="18" charset="0"/>
              </a:rPr>
              <a:t>QoS</a:t>
            </a:r>
            <a:r>
              <a:rPr lang="en-US" altLang="zh-TW" sz="2800" dirty="0">
                <a:latin typeface="Times New Roman" panose="02020603050405020304" pitchFamily="18" charset="0"/>
                <a:cs typeface="Times New Roman" panose="02020603050405020304" pitchFamily="18" charset="0"/>
              </a:rPr>
              <a:t> and traffic separation through various networking bearers occurs through network adapters and switch partitioning. </a:t>
            </a:r>
          </a:p>
          <a:p>
            <a:r>
              <a:rPr lang="en-US" altLang="zh-TW" sz="2800" dirty="0">
                <a:latin typeface="Times New Roman" panose="02020603050405020304" pitchFamily="18" charset="0"/>
                <a:cs typeface="Times New Roman" panose="02020603050405020304" pitchFamily="18" charset="0"/>
              </a:rPr>
              <a:t>Although this approach is a solution, it introduces various manageability and traffic processing challenges, especially in a virtualized environment.</a:t>
            </a:r>
          </a:p>
          <a:p>
            <a:r>
              <a:rPr lang="en-US" altLang="zh-TW" sz="2800" dirty="0">
                <a:latin typeface="Times New Roman" panose="02020603050405020304" pitchFamily="18" charset="0"/>
                <a:cs typeface="Times New Roman" panose="02020603050405020304" pitchFamily="18" charset="0"/>
              </a:rPr>
              <a:t>DC infrastructure orchestrators should integrate and expose various network-con-trolling functionalities to maintain the desired </a:t>
            </a:r>
            <a:r>
              <a:rPr lang="en-US" altLang="zh-TW" sz="2800" dirty="0" err="1">
                <a:latin typeface="Times New Roman" panose="02020603050405020304" pitchFamily="18" charset="0"/>
                <a:cs typeface="Times New Roman" panose="02020603050405020304" pitchFamily="18" charset="0"/>
              </a:rPr>
              <a:t>QoS</a:t>
            </a:r>
            <a:r>
              <a:rPr lang="en-US" altLang="zh-TW" sz="2800" dirty="0">
                <a:latin typeface="Times New Roman" panose="02020603050405020304" pitchFamily="18" charset="0"/>
                <a:cs typeface="Times New Roman" panose="02020603050405020304" pitchFamily="18" charset="0"/>
              </a:rPr>
              <a:t> and assure interoperability of VNFCs.</a:t>
            </a:r>
          </a:p>
          <a:p>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33</a:t>
            </a:fld>
            <a:endParaRPr lang="en-US" altLang="zh-TW" dirty="0"/>
          </a:p>
        </p:txBody>
      </p:sp>
    </p:spTree>
    <p:extLst>
      <p:ext uri="{BB962C8B-B14F-4D97-AF65-F5344CB8AC3E}">
        <p14:creationId xmlns:p14="http://schemas.microsoft.com/office/powerpoint/2010/main" val="2438985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b="1" dirty="0">
                <a:latin typeface="Times New Roman" panose="02020603050405020304" pitchFamily="18" charset="0"/>
                <a:cs typeface="Times New Roman" panose="02020603050405020304" pitchFamily="18" charset="0"/>
              </a:rPr>
              <a:t>Routing </a:t>
            </a:r>
            <a:r>
              <a:rPr lang="en-US" altLang="zh-TW" sz="2800" b="1" dirty="0" smtClean="0">
                <a:latin typeface="Times New Roman" panose="02020603050405020304" pitchFamily="18" charset="0"/>
                <a:cs typeface="Times New Roman" panose="02020603050405020304" pitchFamily="18" charset="0"/>
              </a:rPr>
              <a:t>Convergence</a:t>
            </a:r>
          </a:p>
          <a:p>
            <a:r>
              <a:rPr lang="en-US" altLang="zh-TW" sz="2800" dirty="0">
                <a:latin typeface="Times New Roman" panose="02020603050405020304" pitchFamily="18" charset="0"/>
                <a:cs typeface="Times New Roman" panose="02020603050405020304" pitchFamily="18" charset="0"/>
              </a:rPr>
              <a:t>Multiple distinct architecture choices can be used when designing a data center. Each aims at minimizing the resources required to suit the needs of cloud service providers</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a:latin typeface="Times New Roman" panose="02020603050405020304" pitchFamily="18" charset="0"/>
                <a:cs typeface="Times New Roman" panose="02020603050405020304" pitchFamily="18" charset="0"/>
              </a:rPr>
              <a:t>Supporting NFV applications along with the current load of cloud applications is a challenge for all cloud service providers. They should take a step back and decide on the conflict resolution techniques to be used</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a:latin typeface="Times New Roman" panose="02020603050405020304" pitchFamily="18" charset="0"/>
                <a:cs typeface="Times New Roman" panose="02020603050405020304" pitchFamily="18" charset="0"/>
              </a:rPr>
              <a:t>In addition, the adoption of </a:t>
            </a:r>
            <a:r>
              <a:rPr lang="en-US" altLang="zh-TW" sz="2800" dirty="0" err="1">
                <a:latin typeface="Times New Roman" panose="02020603050405020304" pitchFamily="18" charset="0"/>
                <a:cs typeface="Times New Roman" panose="02020603050405020304" pitchFamily="18" charset="0"/>
              </a:rPr>
              <a:t>microservices</a:t>
            </a:r>
            <a:r>
              <a:rPr lang="en-US" altLang="zh-TW" sz="2800" dirty="0">
                <a:latin typeface="Times New Roman" panose="02020603050405020304" pitchFamily="18" charset="0"/>
                <a:cs typeface="Times New Roman" panose="02020603050405020304" pitchFamily="18" charset="0"/>
              </a:rPr>
              <a:t> architecture with NFV applications requires new approaches at the levels of network hardware and software infrastructure specification.</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34</a:t>
            </a:fld>
            <a:endParaRPr lang="en-US" altLang="zh-TW"/>
          </a:p>
        </p:txBody>
      </p:sp>
    </p:spTree>
    <p:extLst>
      <p:ext uri="{BB962C8B-B14F-4D97-AF65-F5344CB8AC3E}">
        <p14:creationId xmlns:p14="http://schemas.microsoft.com/office/powerpoint/2010/main" val="10906398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T</a:t>
            </a:r>
            <a:r>
              <a:rPr lang="en-US" altLang="zh-TW" sz="2800" dirty="0" smtClean="0">
                <a:latin typeface="Times New Roman" panose="02020603050405020304" pitchFamily="18" charset="0"/>
                <a:cs typeface="Times New Roman" panose="02020603050405020304" pitchFamily="18" charset="0"/>
              </a:rPr>
              <a:t>he </a:t>
            </a:r>
            <a:r>
              <a:rPr lang="en-US" altLang="zh-TW" sz="2800" dirty="0">
                <a:latin typeface="Times New Roman" panose="02020603050405020304" pitchFamily="18" charset="0"/>
                <a:cs typeface="Times New Roman" panose="02020603050405020304" pitchFamily="18" charset="0"/>
              </a:rPr>
              <a:t>increase in the number of virtualized applications using virtual machines (VMs) and containers has imposed challenges to the current routing protocols</a:t>
            </a:r>
            <a:r>
              <a:rPr lang="en-US" altLang="zh-TW" dirty="0"/>
              <a:t>. </a:t>
            </a:r>
            <a:endParaRPr lang="en-US" altLang="zh-TW" dirty="0" smtClean="0"/>
          </a:p>
          <a:p>
            <a:r>
              <a:rPr lang="en-US" altLang="zh-TW" sz="2800" dirty="0">
                <a:latin typeface="Times New Roman" panose="02020603050405020304" pitchFamily="18" charset="0"/>
                <a:cs typeface="Times New Roman" panose="02020603050405020304" pitchFamily="18" charset="0"/>
              </a:rPr>
              <a:t>VMs and containers are entities added and dropped out on the fly to meet the cloud application dynamic </a:t>
            </a:r>
            <a:r>
              <a:rPr lang="en-US" altLang="zh-TW" sz="2800" dirty="0" smtClean="0">
                <a:latin typeface="Times New Roman" panose="02020603050405020304" pitchFamily="18" charset="0"/>
                <a:cs typeface="Times New Roman" panose="02020603050405020304" pitchFamily="18" charset="0"/>
              </a:rPr>
              <a:t>workloads.</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These </a:t>
            </a:r>
            <a:r>
              <a:rPr lang="en-US" altLang="zh-TW" sz="2800" dirty="0">
                <a:latin typeface="Times New Roman" panose="02020603050405020304" pitchFamily="18" charset="0"/>
                <a:cs typeface="Times New Roman" panose="02020603050405020304" pitchFamily="18" charset="0"/>
              </a:rPr>
              <a:t>VMs and containers are mobile; they can migrate from one serving node to another in real time [12</a:t>
            </a:r>
            <a:r>
              <a:rPr lang="en-US" altLang="zh-TW" sz="2800" dirty="0" smtClean="0">
                <a:latin typeface="Times New Roman" panose="02020603050405020304" pitchFamily="18" charset="0"/>
                <a:cs typeface="Times New Roman" panose="02020603050405020304" pitchFamily="18" charset="0"/>
              </a:rPr>
              <a:t>].</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With </a:t>
            </a:r>
            <a:r>
              <a:rPr lang="en-US" altLang="zh-TW" sz="2800" dirty="0">
                <a:latin typeface="Times New Roman" panose="02020603050405020304" pitchFamily="18" charset="0"/>
                <a:cs typeface="Times New Roman" panose="02020603050405020304" pitchFamily="18" charset="0"/>
              </a:rPr>
              <a:t>these properties, VMs and containers highly rely on network traffic mobility and </a:t>
            </a:r>
            <a:r>
              <a:rPr lang="en-US" altLang="zh-TW" sz="2800" dirty="0" smtClean="0">
                <a:latin typeface="Times New Roman" panose="02020603050405020304" pitchFamily="18" charset="0"/>
                <a:cs typeface="Times New Roman" panose="02020603050405020304" pitchFamily="18" charset="0"/>
              </a:rPr>
              <a:t>low-latency</a:t>
            </a:r>
            <a:r>
              <a:rPr lang="en-US" altLang="zh-TW" sz="2800" dirty="0">
                <a:latin typeface="Times New Roman" panose="02020603050405020304" pitchFamily="18" charset="0"/>
                <a:cs typeface="Times New Roman" panose="02020603050405020304" pitchFamily="18" charset="0"/>
              </a:rPr>
              <a:t>. </a:t>
            </a:r>
            <a:endParaRPr lang="en-US" altLang="zh-TW" sz="2800" dirty="0" smtClean="0">
              <a:latin typeface="Times New Roman" panose="02020603050405020304" pitchFamily="18" charset="0"/>
              <a:cs typeface="Times New Roman" panose="02020603050405020304" pitchFamily="18" charset="0"/>
            </a:endParaRPr>
          </a:p>
          <a:p>
            <a:r>
              <a:rPr lang="en-US" altLang="zh-TW" sz="2800" dirty="0">
                <a:latin typeface="Times New Roman" panose="02020603050405020304" pitchFamily="18" charset="0"/>
                <a:cs typeface="Times New Roman" panose="02020603050405020304" pitchFamily="18" charset="0"/>
              </a:rPr>
              <a:t>Common routing protocols are yet to be proven to serve efficiently this kind of </a:t>
            </a:r>
            <a:r>
              <a:rPr lang="en-US" altLang="zh-TW" sz="2800" dirty="0" smtClean="0">
                <a:latin typeface="Times New Roman" panose="02020603050405020304" pitchFamily="18" charset="0"/>
                <a:cs typeface="Times New Roman" panose="02020603050405020304" pitchFamily="18" charset="0"/>
              </a:rPr>
              <a:t>workload.</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35</a:t>
            </a:fld>
            <a:endParaRPr lang="en-US" altLang="zh-TW"/>
          </a:p>
        </p:txBody>
      </p:sp>
    </p:spTree>
    <p:extLst>
      <p:ext uri="{BB962C8B-B14F-4D97-AF65-F5344CB8AC3E}">
        <p14:creationId xmlns:p14="http://schemas.microsoft.com/office/powerpoint/2010/main" val="730869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Adding NFV applications to the existing cloud workload can disrupt the underlying network because NFV adds hyper-scale overlay networks served by VNFCs. </a:t>
            </a:r>
          </a:p>
          <a:p>
            <a:r>
              <a:rPr lang="en-US" altLang="zh-TW" sz="2800" dirty="0" smtClean="0">
                <a:latin typeface="Times New Roman" panose="02020603050405020304" pitchFamily="18" charset="0"/>
                <a:cs typeface="Times New Roman" panose="02020603050405020304" pitchFamily="18" charset="0"/>
              </a:rPr>
              <a:t>It </a:t>
            </a:r>
            <a:r>
              <a:rPr lang="en-US" altLang="zh-TW" sz="2800" dirty="0">
                <a:latin typeface="Times New Roman" panose="02020603050405020304" pitchFamily="18" charset="0"/>
                <a:cs typeface="Times New Roman" panose="02020603050405020304" pitchFamily="18" charset="0"/>
              </a:rPr>
              <a:t>is a challenge for the SDN controller. </a:t>
            </a:r>
            <a:endParaRPr lang="en-US" altLang="zh-TW" sz="2800" dirty="0" smtClean="0">
              <a:latin typeface="Times New Roman" panose="02020603050405020304" pitchFamily="18" charset="0"/>
              <a:cs typeface="Times New Roman" panose="02020603050405020304" pitchFamily="18" charset="0"/>
            </a:endParaRPr>
          </a:p>
          <a:p>
            <a:r>
              <a:rPr lang="en-US" altLang="zh-TW" sz="2800" dirty="0" smtClean="0">
                <a:latin typeface="Times New Roman" panose="02020603050405020304" pitchFamily="18" charset="0"/>
                <a:cs typeface="Times New Roman" panose="02020603050405020304" pitchFamily="18" charset="0"/>
              </a:rPr>
              <a:t>A </a:t>
            </a:r>
            <a:r>
              <a:rPr lang="en-US" altLang="zh-TW" sz="2800" dirty="0">
                <a:latin typeface="Times New Roman" panose="02020603050405020304" pitchFamily="18" charset="0"/>
                <a:cs typeface="Times New Roman" panose="02020603050405020304" pitchFamily="18" charset="0"/>
              </a:rPr>
              <a:t>first step would be deploying distributed SDN controllers to handle multiple network federation routing convergence, but this area requires further investigation to converge on implementation techniques.</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36</a:t>
            </a:fld>
            <a:endParaRPr lang="en-US" altLang="zh-TW"/>
          </a:p>
        </p:txBody>
      </p:sp>
    </p:spTree>
    <p:extLst>
      <p:ext uri="{BB962C8B-B14F-4D97-AF65-F5344CB8AC3E}">
        <p14:creationId xmlns:p14="http://schemas.microsoft.com/office/powerpoint/2010/main" val="5353682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b="1" dirty="0">
                <a:latin typeface="Times New Roman" panose="02020603050405020304" pitchFamily="18" charset="0"/>
                <a:cs typeface="Times New Roman" panose="02020603050405020304" pitchFamily="18" charset="0"/>
              </a:rPr>
              <a:t>Inter-connecting and Intra-Connecting </a:t>
            </a:r>
            <a:r>
              <a:rPr lang="en-US" altLang="zh-TW" sz="2800" b="1" dirty="0" smtClean="0">
                <a:latin typeface="Times New Roman" panose="02020603050405020304" pitchFamily="18" charset="0"/>
                <a:cs typeface="Times New Roman" panose="02020603050405020304" pitchFamily="18" charset="0"/>
              </a:rPr>
              <a:t>VNFCs</a:t>
            </a:r>
          </a:p>
          <a:p>
            <a:r>
              <a:rPr lang="en-US" altLang="zh-TW" sz="2800" dirty="0">
                <a:latin typeface="Times New Roman" panose="02020603050405020304" pitchFamily="18" charset="0"/>
                <a:cs typeface="Times New Roman" panose="02020603050405020304" pitchFamily="18" charset="0"/>
              </a:rPr>
              <a:t>I</a:t>
            </a:r>
            <a:r>
              <a:rPr lang="en-US" altLang="zh-TW" sz="2800" dirty="0" smtClean="0">
                <a:latin typeface="Times New Roman" panose="02020603050405020304" pitchFamily="18" charset="0"/>
                <a:cs typeface="Times New Roman" panose="02020603050405020304" pitchFamily="18" charset="0"/>
              </a:rPr>
              <a:t>n </a:t>
            </a:r>
            <a:r>
              <a:rPr lang="en-US" altLang="zh-TW" sz="2800" dirty="0">
                <a:latin typeface="Times New Roman" panose="02020603050405020304" pitchFamily="18" charset="0"/>
                <a:cs typeface="Times New Roman" panose="02020603050405020304" pitchFamily="18" charset="0"/>
              </a:rPr>
              <a:t>a virtualized environment, various inter-connection and intra-connection approaches can be held, as illustrated in Fig. 1:</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37</a:t>
            </a:fld>
            <a:endParaRPr lang="en-US" altLang="zh-TW"/>
          </a:p>
        </p:txBody>
      </p:sp>
    </p:spTree>
    <p:extLst>
      <p:ext uri="{BB962C8B-B14F-4D97-AF65-F5344CB8AC3E}">
        <p14:creationId xmlns:p14="http://schemas.microsoft.com/office/powerpoint/2010/main" val="10483965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pic>
        <p:nvPicPr>
          <p:cNvPr id="5" name="內容版面配置區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713721" y="1643375"/>
            <a:ext cx="6561358" cy="4712976"/>
          </a:xfrm>
        </p:spPr>
      </p:pic>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38</a:t>
            </a:fld>
            <a:endParaRPr lang="en-US" altLang="zh-TW"/>
          </a:p>
        </p:txBody>
      </p:sp>
    </p:spTree>
    <p:extLst>
      <p:ext uri="{BB962C8B-B14F-4D97-AF65-F5344CB8AC3E}">
        <p14:creationId xmlns:p14="http://schemas.microsoft.com/office/powerpoint/2010/main" val="23042190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VNFCs establish virtual connections through the virtual network interface controllers (</a:t>
            </a:r>
            <a:r>
              <a:rPr lang="en-US" altLang="zh-TW" sz="2800" dirty="0" err="1">
                <a:latin typeface="Times New Roman" panose="02020603050405020304" pitchFamily="18" charset="0"/>
                <a:cs typeface="Times New Roman" panose="02020603050405020304" pitchFamily="18" charset="0"/>
              </a:rPr>
              <a:t>vNICs</a:t>
            </a:r>
            <a:r>
              <a:rPr lang="en-US" altLang="zh-TW" sz="2800" dirty="0">
                <a:latin typeface="Times New Roman" panose="02020603050405020304" pitchFamily="18" charset="0"/>
                <a:cs typeface="Times New Roman" panose="02020603050405020304" pitchFamily="18" charset="0"/>
              </a:rPr>
              <a:t>), which can introduce various hop spanning trees.</a:t>
            </a:r>
          </a:p>
          <a:p>
            <a:r>
              <a:rPr lang="en-US" altLang="zh-TW" sz="2800" dirty="0">
                <a:latin typeface="Times New Roman" panose="02020603050405020304" pitchFamily="18" charset="0"/>
                <a:cs typeface="Times New Roman" panose="02020603050405020304" pitchFamily="18" charset="0"/>
              </a:rPr>
              <a:t>Optimized traffic routing and VNFC placements should be used to monitor and minimize network traffic latency. </a:t>
            </a:r>
          </a:p>
          <a:p>
            <a:r>
              <a:rPr lang="en-US" altLang="zh-TW" sz="2800" dirty="0">
                <a:latin typeface="Times New Roman" panose="02020603050405020304" pitchFamily="18" charset="0"/>
                <a:cs typeface="Times New Roman" panose="02020603050405020304" pitchFamily="18" charset="0"/>
              </a:rPr>
              <a:t>Single-root input/ output (I/O) virtualization (SR-IOV) compliant NICs are considered a solution to eliminate intermediate virtual network hops, but they can hinder the VNFCs' mobility in a virtualized environment.</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39</a:t>
            </a:fld>
            <a:endParaRPr lang="en-US" altLang="zh-TW"/>
          </a:p>
        </p:txBody>
      </p:sp>
    </p:spTree>
    <p:extLst>
      <p:ext uri="{BB962C8B-B14F-4D97-AF65-F5344CB8AC3E}">
        <p14:creationId xmlns:p14="http://schemas.microsoft.com/office/powerpoint/2010/main" val="2208985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This article addresses the major challenges and requirements of the </a:t>
            </a:r>
            <a:r>
              <a:rPr lang="en-US" altLang="zh-TW" sz="2800" dirty="0" err="1">
                <a:latin typeface="Times New Roman" panose="02020603050405020304" pitchFamily="18" charset="0"/>
                <a:cs typeface="Times New Roman" panose="02020603050405020304" pitchFamily="18" charset="0"/>
              </a:rPr>
              <a:t>microservices</a:t>
            </a:r>
            <a:r>
              <a:rPr lang="en-US" altLang="zh-TW" sz="2800" dirty="0">
                <a:latin typeface="Times New Roman" panose="02020603050405020304" pitchFamily="18" charset="0"/>
                <a:cs typeface="Times New Roman" panose="02020603050405020304" pitchFamily="18" charset="0"/>
              </a:rPr>
              <a:t> architecture to fully-exploit the potential of its adoption in NFV. It also proposes potential solutions that alleviate these issues. </a:t>
            </a:r>
          </a:p>
          <a:p>
            <a:r>
              <a:rPr lang="en-US" altLang="zh-TW" sz="2800" dirty="0">
                <a:latin typeface="Times New Roman" panose="02020603050405020304" pitchFamily="18" charset="0"/>
                <a:cs typeface="Times New Roman" panose="02020603050405020304" pitchFamily="18" charset="0"/>
              </a:rPr>
              <a:t>The article also discusses the need for agile and modular NFV entities along with MEC to realize various applications. </a:t>
            </a:r>
          </a:p>
          <a:p>
            <a:r>
              <a:rPr lang="en-US" altLang="zh-TW" sz="2800" dirty="0">
                <a:latin typeface="Times New Roman" panose="02020603050405020304" pitchFamily="18" charset="0"/>
                <a:cs typeface="Times New Roman" panose="02020603050405020304" pitchFamily="18" charset="0"/>
              </a:rPr>
              <a:t>To this end, the article discusses explicitly a novel NFV </a:t>
            </a:r>
            <a:r>
              <a:rPr lang="en-US" altLang="zh-TW" sz="2800" dirty="0" err="1">
                <a:latin typeface="Times New Roman" panose="02020603050405020304" pitchFamily="18" charset="0"/>
                <a:cs typeface="Times New Roman" panose="02020603050405020304" pitchFamily="18" charset="0"/>
              </a:rPr>
              <a:t>microservices</a:t>
            </a:r>
            <a:r>
              <a:rPr lang="en-US" altLang="zh-TW" sz="2800" dirty="0">
                <a:latin typeface="Times New Roman" panose="02020603050405020304" pitchFamily="18" charset="0"/>
                <a:cs typeface="Times New Roman" panose="02020603050405020304" pitchFamily="18" charset="0"/>
              </a:rPr>
              <a:t> entities scheduler optimization model. The proposed scheduler aims at minimizing network delays while taking into consideration various functional and non-functional constraints.</a:t>
            </a:r>
            <a:endParaRPr lang="zh-TW" altLang="en-US" sz="2800" dirty="0">
              <a:latin typeface="Times New Roman" panose="02020603050405020304" pitchFamily="18" charset="0"/>
              <a:cs typeface="Times New Roman" panose="02020603050405020304" pitchFamily="18" charset="0"/>
            </a:endParaRPr>
          </a:p>
          <a:p>
            <a:endParaRPr lang="en-US" altLang="zh-TW" dirty="0" smtClean="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4</a:t>
            </a:fld>
            <a:endParaRPr lang="en-US" altLang="zh-TW"/>
          </a:p>
        </p:txBody>
      </p:sp>
    </p:spTree>
    <p:extLst>
      <p:ext uri="{BB962C8B-B14F-4D97-AF65-F5344CB8AC3E}">
        <p14:creationId xmlns:p14="http://schemas.microsoft.com/office/powerpoint/2010/main" val="359391772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b="1" dirty="0">
                <a:latin typeface="Times New Roman" panose="02020603050405020304" pitchFamily="18" charset="0"/>
                <a:cs typeface="Times New Roman" panose="02020603050405020304" pitchFamily="18" charset="0"/>
              </a:rPr>
              <a:t>Placement of </a:t>
            </a:r>
            <a:r>
              <a:rPr lang="en-US" altLang="zh-TW" sz="2800" b="1" dirty="0" smtClean="0">
                <a:latin typeface="Times New Roman" panose="02020603050405020304" pitchFamily="18" charset="0"/>
                <a:cs typeface="Times New Roman" panose="02020603050405020304" pitchFamily="18" charset="0"/>
              </a:rPr>
              <a:t>VNFCs</a:t>
            </a:r>
          </a:p>
          <a:p>
            <a:r>
              <a:rPr lang="en-US" altLang="zh-TW" sz="2800" dirty="0">
                <a:latin typeface="Times New Roman" panose="02020603050405020304" pitchFamily="18" charset="0"/>
                <a:cs typeface="Times New Roman" panose="02020603050405020304" pitchFamily="18" charset="0"/>
              </a:rPr>
              <a:t>The criterion used to place VMs and containers on physical servers is the main contributor to the increase in signaling traffic between servers.</a:t>
            </a:r>
          </a:p>
          <a:p>
            <a:r>
              <a:rPr lang="en-US" altLang="zh-TW" sz="2800" dirty="0">
                <a:latin typeface="Times New Roman" panose="02020603050405020304" pitchFamily="18" charset="0"/>
                <a:cs typeface="Times New Roman" panose="02020603050405020304" pitchFamily="18" charset="0"/>
              </a:rPr>
              <a:t>VM and container allocation is one of the main factors that affect carrier-grade application requirements such as </a:t>
            </a:r>
            <a:r>
              <a:rPr lang="en-US" altLang="zh-TW" sz="2800" dirty="0" err="1">
                <a:latin typeface="Times New Roman" panose="02020603050405020304" pitchFamily="18" charset="0"/>
                <a:cs typeface="Times New Roman" panose="02020603050405020304" pitchFamily="18" charset="0"/>
              </a:rPr>
              <a:t>QoS</a:t>
            </a:r>
            <a:r>
              <a:rPr lang="en-US" altLang="zh-TW" sz="2800" dirty="0">
                <a:latin typeface="Times New Roman" panose="02020603050405020304" pitchFamily="18" charset="0"/>
                <a:cs typeface="Times New Roman" panose="02020603050405020304" pitchFamily="18" charset="0"/>
              </a:rPr>
              <a:t>, reliability, and high availability.</a:t>
            </a:r>
          </a:p>
          <a:p>
            <a:r>
              <a:rPr lang="en-US" altLang="zh-TW" sz="2800" dirty="0">
                <a:latin typeface="Times New Roman" panose="02020603050405020304" pitchFamily="18" charset="0"/>
                <a:cs typeface="Times New Roman" panose="02020603050405020304" pitchFamily="18" charset="0"/>
              </a:rPr>
              <a:t>Therefore, having the optimal (or as close to optimal as possible) allocation of VNFCs is an indispensable step to satisfy </a:t>
            </a:r>
            <a:r>
              <a:rPr lang="en-US" altLang="zh-TW" sz="2800" dirty="0" err="1">
                <a:latin typeface="Times New Roman" panose="02020603050405020304" pitchFamily="18" charset="0"/>
                <a:cs typeface="Times New Roman" panose="02020603050405020304" pitchFamily="18" charset="0"/>
              </a:rPr>
              <a:t>QoS</a:t>
            </a:r>
            <a:r>
              <a:rPr lang="en-US" altLang="zh-TW" sz="2800" dirty="0">
                <a:latin typeface="Times New Roman" panose="02020603050405020304" pitchFamily="18" charset="0"/>
                <a:cs typeface="Times New Roman" panose="02020603050405020304" pitchFamily="18" charset="0"/>
              </a:rPr>
              <a:t> requirements.</a:t>
            </a:r>
          </a:p>
          <a:p>
            <a:endParaRPr lang="zh-TW" altLang="en-US" sz="2800" b="1"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40</a:t>
            </a:fld>
            <a:endParaRPr lang="en-US" altLang="zh-TW"/>
          </a:p>
        </p:txBody>
      </p:sp>
    </p:spTree>
    <p:extLst>
      <p:ext uri="{BB962C8B-B14F-4D97-AF65-F5344CB8AC3E}">
        <p14:creationId xmlns:p14="http://schemas.microsoft.com/office/powerpoint/2010/main" val="349706514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ETSI has defined a basic framework architecture that does not have a VNFC placement management entity [1].</a:t>
            </a:r>
          </a:p>
          <a:p>
            <a:r>
              <a:rPr lang="en-US" altLang="zh-TW" sz="2800" dirty="0">
                <a:latin typeface="Times New Roman" panose="02020603050405020304" pitchFamily="18" charset="0"/>
                <a:cs typeface="Times New Roman" panose="02020603050405020304" pitchFamily="18" charset="0"/>
              </a:rPr>
              <a:t>VNFC placement directly affects the service chains' routing decisions.</a:t>
            </a:r>
          </a:p>
          <a:p>
            <a:r>
              <a:rPr lang="en-US" altLang="zh-TW" sz="2800" dirty="0">
                <a:latin typeface="Times New Roman" panose="02020603050405020304" pitchFamily="18" charset="0"/>
                <a:cs typeface="Times New Roman" panose="02020603050405020304" pitchFamily="18" charset="0"/>
              </a:rPr>
              <a:t>This can have a critical impact on the service level agreements (SLAs) in which the cloud service providers guarantee computing resource performance and availability</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a:latin typeface="Times New Roman" panose="02020603050405020304" pitchFamily="18" charset="0"/>
                <a:cs typeface="Times New Roman" panose="02020603050405020304" pitchFamily="18" charset="0"/>
              </a:rPr>
              <a:t>However, existing SLAs do not guarantee carrier-grade application performance with five nines (99.999 percent) of service availability, which is a critical requirement for virtualized carrier network functions</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a:latin typeface="Times New Roman" panose="02020603050405020304" pitchFamily="18" charset="0"/>
                <a:cs typeface="Times New Roman" panose="02020603050405020304" pitchFamily="18" charset="0"/>
              </a:rPr>
              <a:t>Therefore, the cloud tenants should orchestrate the VNFC deployment and management in order to achieve the desired </a:t>
            </a:r>
            <a:r>
              <a:rPr lang="en-US" altLang="zh-TW" sz="2800" dirty="0" err="1">
                <a:latin typeface="Times New Roman" panose="02020603050405020304" pitchFamily="18" charset="0"/>
                <a:cs typeface="Times New Roman" panose="02020603050405020304" pitchFamily="18" charset="0"/>
              </a:rPr>
              <a:t>QoS</a:t>
            </a:r>
            <a:r>
              <a:rPr lang="en-US" altLang="zh-TW" sz="2800" dirty="0">
                <a:latin typeface="Times New Roman" panose="02020603050405020304" pitchFamily="18" charset="0"/>
                <a:cs typeface="Times New Roman" panose="02020603050405020304" pitchFamily="18" charset="0"/>
              </a:rPr>
              <a:t>.</a:t>
            </a:r>
          </a:p>
          <a:p>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41</a:t>
            </a:fld>
            <a:endParaRPr lang="en-US" altLang="zh-TW"/>
          </a:p>
        </p:txBody>
      </p:sp>
    </p:spTree>
    <p:extLst>
      <p:ext uri="{BB962C8B-B14F-4D97-AF65-F5344CB8AC3E}">
        <p14:creationId xmlns:p14="http://schemas.microsoft.com/office/powerpoint/2010/main" val="7372240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VNFC placement and management are more complex compared to current cloud applications. </a:t>
            </a:r>
          </a:p>
          <a:p>
            <a:r>
              <a:rPr lang="en-US" altLang="zh-TW" sz="2800" dirty="0">
                <a:latin typeface="Times New Roman" panose="02020603050405020304" pitchFamily="18" charset="0"/>
                <a:cs typeface="Times New Roman" panose="02020603050405020304" pitchFamily="18" charset="0"/>
              </a:rPr>
              <a:t>VNFCs are networking function services that overlay networks and process networking packets in real time.</a:t>
            </a:r>
          </a:p>
          <a:p>
            <a:r>
              <a:rPr lang="en-US" altLang="zh-TW" sz="2800" dirty="0">
                <a:latin typeface="Times New Roman" panose="02020603050405020304" pitchFamily="18" charset="0"/>
                <a:cs typeface="Times New Roman" panose="02020603050405020304" pitchFamily="18" charset="0"/>
              </a:rPr>
              <a:t>Therefore, any potential error or service degradation can escalate issues at various levels of the substrate and overlay networks and can disrupt any dependent services.</a:t>
            </a: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42</a:t>
            </a:fld>
            <a:endParaRPr lang="en-US" altLang="zh-TW"/>
          </a:p>
        </p:txBody>
      </p:sp>
    </p:spTree>
    <p:extLst>
      <p:ext uri="{BB962C8B-B14F-4D97-AF65-F5344CB8AC3E}">
        <p14:creationId xmlns:p14="http://schemas.microsoft.com/office/powerpoint/2010/main" val="92764146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Having schedulers agnostic of NFV application intricacies may result in inefficient VNFC place </a:t>
            </a:r>
            <a:r>
              <a:rPr lang="en-US" altLang="zh-TW" sz="2800" dirty="0" err="1">
                <a:latin typeface="Times New Roman" panose="02020603050405020304" pitchFamily="18" charset="0"/>
                <a:cs typeface="Times New Roman" panose="02020603050405020304" pitchFamily="18" charset="0"/>
              </a:rPr>
              <a:t>ments</a:t>
            </a:r>
            <a:r>
              <a:rPr lang="en-US" altLang="zh-TW" sz="2800" dirty="0">
                <a:latin typeface="Times New Roman" panose="02020603050405020304" pitchFamily="18" charset="0"/>
                <a:cs typeface="Times New Roman" panose="02020603050405020304" pitchFamily="18" charset="0"/>
              </a:rPr>
              <a:t>. </a:t>
            </a:r>
          </a:p>
          <a:p>
            <a:r>
              <a:rPr lang="en-US" altLang="zh-TW" sz="2800" dirty="0">
                <a:latin typeface="Times New Roman" panose="02020603050405020304" pitchFamily="18" charset="0"/>
                <a:cs typeface="Times New Roman" panose="02020603050405020304" pitchFamily="18" charset="0"/>
              </a:rPr>
              <a:t>Considering this, service chained VNFCs can for the same reason be scheduled on hosts where delay constraints are violated.</a:t>
            </a:r>
          </a:p>
          <a:p>
            <a:r>
              <a:rPr lang="en-US" altLang="zh-TW" sz="2800" dirty="0">
                <a:latin typeface="Times New Roman" panose="02020603050405020304" pitchFamily="18" charset="0"/>
                <a:cs typeface="Times New Roman" panose="02020603050405020304" pitchFamily="18" charset="0"/>
              </a:rPr>
              <a:t>This placement can hinder NFV application services from scaling and offloading traffics between VNFCs.</a:t>
            </a:r>
          </a:p>
          <a:p>
            <a:r>
              <a:rPr lang="en-US" altLang="zh-TW" sz="2800" dirty="0">
                <a:latin typeface="Times New Roman" panose="02020603050405020304" pitchFamily="18" charset="0"/>
                <a:cs typeface="Times New Roman" panose="02020603050405020304" pitchFamily="18" charset="0"/>
              </a:rPr>
              <a:t>The NFV-aware scheduler would optimally be defined as a management entity within the cloud orchestration platforms to ensure that the NFV services can serve a dynamic workload while satisfying all carrier-grade requirements.</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43</a:t>
            </a:fld>
            <a:endParaRPr lang="en-US" altLang="zh-TW"/>
          </a:p>
        </p:txBody>
      </p:sp>
    </p:spTree>
    <p:extLst>
      <p:ext uri="{BB962C8B-B14F-4D97-AF65-F5344CB8AC3E}">
        <p14:creationId xmlns:p14="http://schemas.microsoft.com/office/powerpoint/2010/main" val="9545381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b="1" dirty="0">
                <a:latin typeface="Times New Roman" panose="02020603050405020304" pitchFamily="18" charset="0"/>
                <a:cs typeface="Times New Roman" panose="02020603050405020304" pitchFamily="18" charset="0"/>
              </a:rPr>
              <a:t>VNFC Placement </a:t>
            </a:r>
            <a:r>
              <a:rPr lang="en-US" altLang="zh-TW" sz="2800" b="1" dirty="0" smtClean="0">
                <a:latin typeface="Times New Roman" panose="02020603050405020304" pitchFamily="18" charset="0"/>
                <a:cs typeface="Times New Roman" panose="02020603050405020304" pitchFamily="18" charset="0"/>
              </a:rPr>
              <a:t>Modeling</a:t>
            </a:r>
          </a:p>
          <a:p>
            <a:r>
              <a:rPr lang="en-US" altLang="zh-TW" sz="2800" dirty="0">
                <a:latin typeface="Times New Roman" panose="02020603050405020304" pitchFamily="18" charset="0"/>
                <a:cs typeface="Times New Roman" panose="02020603050405020304" pitchFamily="18" charset="0"/>
              </a:rPr>
              <a:t>As for the VNFC instances, they are executed within VMs and containers that are mapped to the physical servers by the cloud orchestrator. </a:t>
            </a:r>
            <a:endParaRPr lang="en-US" altLang="zh-TW" sz="2800" dirty="0" smtClean="0">
              <a:latin typeface="Times New Roman" panose="02020603050405020304" pitchFamily="18" charset="0"/>
              <a:cs typeface="Times New Roman" panose="02020603050405020304" pitchFamily="18" charset="0"/>
            </a:endParaRPr>
          </a:p>
          <a:p>
            <a:r>
              <a:rPr lang="en-US" altLang="zh-TW" sz="2800" dirty="0" smtClean="0">
                <a:latin typeface="Times New Roman" panose="02020603050405020304" pitchFamily="18" charset="0"/>
                <a:cs typeface="Times New Roman" panose="02020603050405020304" pitchFamily="18" charset="0"/>
              </a:rPr>
              <a:t>As </a:t>
            </a:r>
            <a:r>
              <a:rPr lang="en-US" altLang="zh-TW" sz="2800" dirty="0">
                <a:latin typeface="Times New Roman" panose="02020603050405020304" pitchFamily="18" charset="0"/>
                <a:cs typeface="Times New Roman" panose="02020603050405020304" pitchFamily="18" charset="0"/>
              </a:rPr>
              <a:t>mentioned in previous sections, </a:t>
            </a:r>
            <a:r>
              <a:rPr lang="en-US" altLang="zh-TW" sz="2800" dirty="0" smtClean="0">
                <a:latin typeface="Times New Roman" panose="02020603050405020304" pitchFamily="18" charset="0"/>
                <a:cs typeface="Times New Roman" panose="02020603050405020304" pitchFamily="18" charset="0"/>
              </a:rPr>
              <a:t>NFV </a:t>
            </a:r>
            <a:r>
              <a:rPr lang="en-US" altLang="zh-TW" sz="2800" dirty="0">
                <a:latin typeface="Times New Roman" panose="02020603050405020304" pitchFamily="18" charset="0"/>
                <a:cs typeface="Times New Roman" panose="02020603050405020304" pitchFamily="18" charset="0"/>
              </a:rPr>
              <a:t>applications typically provide their services through various chained VNFs, which are defined as several VNFCs</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a:latin typeface="Times New Roman" panose="02020603050405020304" pitchFamily="18" charset="0"/>
                <a:cs typeface="Times New Roman" panose="02020603050405020304" pitchFamily="18" charset="0"/>
              </a:rPr>
              <a:t>These chains determine the dependency relations between the VNFCs</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a:latin typeface="Times New Roman" panose="02020603050405020304" pitchFamily="18" charset="0"/>
                <a:cs typeface="Times New Roman" panose="02020603050405020304" pitchFamily="18" charset="0"/>
              </a:rPr>
              <a:t>The service computational path is restricted by the delay tolerance constraints, which determine the maximum allowed latency between VNFC instances at which this path outage is declared. </a:t>
            </a:r>
          </a:p>
          <a:p>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44</a:t>
            </a:fld>
            <a:endParaRPr lang="en-US" altLang="zh-TW"/>
          </a:p>
        </p:txBody>
      </p:sp>
    </p:spTree>
    <p:extLst>
      <p:ext uri="{BB962C8B-B14F-4D97-AF65-F5344CB8AC3E}">
        <p14:creationId xmlns:p14="http://schemas.microsoft.com/office/powerpoint/2010/main" val="398828177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Maintaining the maximum number of computational paths requires optimal NFV-aware scheduling models and algorithms. Therefore, the following constraints should be satisfied.</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45</a:t>
            </a:fld>
            <a:endParaRPr lang="en-US" altLang="zh-TW"/>
          </a:p>
        </p:txBody>
      </p:sp>
    </p:spTree>
    <p:extLst>
      <p:ext uri="{BB962C8B-B14F-4D97-AF65-F5344CB8AC3E}">
        <p14:creationId xmlns:p14="http://schemas.microsoft.com/office/powerpoint/2010/main" val="277005453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b="1" dirty="0">
                <a:latin typeface="Times New Roman" panose="02020603050405020304" pitchFamily="18" charset="0"/>
                <a:cs typeface="Times New Roman" panose="02020603050405020304" pitchFamily="18" charset="0"/>
              </a:rPr>
              <a:t>Resources Capacity Constraints: Used to Eliminate Servers that DO Not Satisfy the Resources Demands of </a:t>
            </a:r>
            <a:r>
              <a:rPr lang="en-US" altLang="zh-TW" sz="2800" b="1" dirty="0" smtClean="0">
                <a:latin typeface="Times New Roman" panose="02020603050405020304" pitchFamily="18" charset="0"/>
                <a:cs typeface="Times New Roman" panose="02020603050405020304" pitchFamily="18" charset="0"/>
              </a:rPr>
              <a:t>VNFC</a:t>
            </a:r>
          </a:p>
          <a:p>
            <a:pPr marL="514350" indent="-514350">
              <a:buFont typeface="+mj-lt"/>
              <a:buAutoNum type="arabicPeriod"/>
            </a:pPr>
            <a:r>
              <a:rPr lang="en-US" altLang="zh-TW" sz="2800" dirty="0">
                <a:latin typeface="Times New Roman" panose="02020603050405020304" pitchFamily="18" charset="0"/>
                <a:cs typeface="Times New Roman" panose="02020603050405020304" pitchFamily="18" charset="0"/>
              </a:rPr>
              <a:t>Network Delay Constraints</a:t>
            </a:r>
            <a:r>
              <a:rPr lang="en-US" altLang="zh-TW" sz="2800" dirty="0" smtClean="0">
                <a:latin typeface="Times New Roman" panose="02020603050405020304" pitchFamily="18" charset="0"/>
                <a:cs typeface="Times New Roman" panose="02020603050405020304" pitchFamily="18" charset="0"/>
              </a:rPr>
              <a:t>:</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These </a:t>
            </a:r>
            <a:r>
              <a:rPr lang="en-US" altLang="zh-TW" sz="2800" dirty="0">
                <a:latin typeface="Times New Roman" panose="02020603050405020304" pitchFamily="18" charset="0"/>
                <a:cs typeface="Times New Roman" panose="02020603050405020304" pitchFamily="18" charset="0"/>
              </a:rPr>
              <a:t>constraints discard the servers that violate the delay tolerance between VNFCs</a:t>
            </a:r>
            <a:r>
              <a:rPr lang="en-US" altLang="zh-TW" sz="2800" dirty="0" smtClean="0">
                <a:latin typeface="Times New Roman" panose="02020603050405020304" pitchFamily="18" charset="0"/>
                <a:cs typeface="Times New Roman" panose="02020603050405020304" pitchFamily="18" charset="0"/>
              </a:rPr>
              <a:t>.</a:t>
            </a:r>
          </a:p>
          <a:p>
            <a:pPr marL="514350" indent="-514350">
              <a:buFont typeface="+mj-lt"/>
              <a:buAutoNum type="arabicPeriod"/>
            </a:pPr>
            <a:r>
              <a:rPr lang="en-US" altLang="zh-TW" sz="2800" dirty="0">
                <a:latin typeface="Times New Roman" panose="02020603050405020304" pitchFamily="18" charset="0"/>
                <a:cs typeface="Times New Roman" panose="02020603050405020304" pitchFamily="18" charset="0"/>
              </a:rPr>
              <a:t>Availability Constraints</a:t>
            </a:r>
            <a:r>
              <a:rPr lang="en-US" altLang="zh-TW" sz="2800" dirty="0" smtClean="0">
                <a:latin typeface="Times New Roman" panose="02020603050405020304" pitchFamily="18" charset="0"/>
                <a:cs typeface="Times New Roman" panose="02020603050405020304" pitchFamily="18" charset="0"/>
              </a:rPr>
              <a:t>: These </a:t>
            </a:r>
            <a:r>
              <a:rPr lang="en-US" altLang="zh-TW" sz="2800" dirty="0">
                <a:latin typeface="Times New Roman" panose="02020603050405020304" pitchFamily="18" charset="0"/>
                <a:cs typeface="Times New Roman" panose="02020603050405020304" pitchFamily="18" charset="0"/>
              </a:rPr>
              <a:t>constraints select the servers that satisfy the </a:t>
            </a:r>
            <a:r>
              <a:rPr lang="en-US" altLang="zh-TW" sz="2800" dirty="0" smtClean="0">
                <a:latin typeface="Times New Roman" panose="02020603050405020304" pitchFamily="18" charset="0"/>
                <a:cs typeface="Times New Roman" panose="02020603050405020304" pitchFamily="18" charset="0"/>
              </a:rPr>
              <a:t>following:</a:t>
            </a:r>
          </a:p>
          <a:p>
            <a:pPr lvl="1">
              <a:buFont typeface="Wingdings" panose="05000000000000000000" pitchFamily="2" charset="2"/>
              <a:buChar char="Ø"/>
            </a:pPr>
            <a:r>
              <a:rPr lang="en-US" altLang="zh-TW" dirty="0">
                <a:solidFill>
                  <a:schemeClr val="tx2">
                    <a:lumMod val="75000"/>
                  </a:schemeClr>
                </a:solidFill>
                <a:latin typeface="Times New Roman" panose="02020603050405020304" pitchFamily="18" charset="0"/>
                <a:cs typeface="Times New Roman" panose="02020603050405020304" pitchFamily="18" charset="0"/>
              </a:rPr>
              <a:t>Affinity constraint: Defines the set of VNFCs that can reside on the same hosting server.</a:t>
            </a:r>
          </a:p>
          <a:p>
            <a:pPr lvl="1">
              <a:buFont typeface="Wingdings" panose="05000000000000000000" pitchFamily="2" charset="2"/>
              <a:buChar char="Ø"/>
            </a:pPr>
            <a:r>
              <a:rPr lang="en-US" altLang="zh-TW" dirty="0">
                <a:solidFill>
                  <a:schemeClr val="tx2">
                    <a:lumMod val="75000"/>
                  </a:schemeClr>
                </a:solidFill>
                <a:latin typeface="Times New Roman" panose="02020603050405020304" pitchFamily="18" charset="0"/>
                <a:cs typeface="Times New Roman" panose="02020603050405020304" pitchFamily="18" charset="0"/>
              </a:rPr>
              <a:t>Anti-affinity constraint: Defines the set of VNFCs that should reside on different servers. Usually, these VNFCs can tolerate higher outage than the co-located VNFCs.</a:t>
            </a:r>
          </a:p>
          <a:p>
            <a:pPr marL="514350" indent="-514350">
              <a:buFont typeface="+mj-lt"/>
              <a:buAutoNum type="arabicPeriod"/>
            </a:pPr>
            <a:endParaRPr lang="zh-TW" altLang="en-US" sz="2800" dirty="0">
              <a:latin typeface="Times New Roman" panose="02020603050405020304" pitchFamily="18" charset="0"/>
              <a:cs typeface="Times New Roman" panose="02020603050405020304" pitchFamily="18" charset="0"/>
            </a:endParaRPr>
          </a:p>
          <a:p>
            <a:pPr marL="514350" indent="-514350">
              <a:buFont typeface="+mj-lt"/>
              <a:buAutoNum type="arabicPeriod"/>
            </a:pPr>
            <a:endParaRPr lang="en-US" altLang="zh-TW" sz="2800" dirty="0">
              <a:latin typeface="Times New Roman" panose="02020603050405020304" pitchFamily="18" charset="0"/>
              <a:cs typeface="Times New Roman" panose="02020603050405020304" pitchFamily="18" charset="0"/>
            </a:endParaRPr>
          </a:p>
          <a:p>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46</a:t>
            </a:fld>
            <a:endParaRPr lang="en-US" altLang="zh-TW"/>
          </a:p>
        </p:txBody>
      </p:sp>
    </p:spTree>
    <p:extLst>
      <p:ext uri="{BB962C8B-B14F-4D97-AF65-F5344CB8AC3E}">
        <p14:creationId xmlns:p14="http://schemas.microsoft.com/office/powerpoint/2010/main" val="334499605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marL="514350" indent="-514350">
              <a:buFont typeface="+mj-lt"/>
              <a:buAutoNum type="arabicPeriod" startAt="3"/>
            </a:pPr>
            <a:r>
              <a:rPr lang="en-US" altLang="zh-TW" sz="2800" dirty="0">
                <a:latin typeface="Times New Roman" panose="02020603050405020304" pitchFamily="18" charset="0"/>
                <a:cs typeface="Times New Roman" panose="02020603050405020304" pitchFamily="18" charset="0"/>
              </a:rPr>
              <a:t>Redundancy Constraints: These constraints define the number of redundant VNFCs and their redundancy model type. The redundancy models are highly correlated with the cloud environment metrics, such as spin-up time of a VM or container.</a:t>
            </a:r>
          </a:p>
          <a:p>
            <a:pPr marL="514350" indent="-514350">
              <a:buFont typeface="+mj-lt"/>
              <a:buAutoNum type="arabicPeriod" startAt="3"/>
            </a:pPr>
            <a:r>
              <a:rPr lang="en-US" altLang="zh-TW" sz="2800" dirty="0">
                <a:latin typeface="Times New Roman" panose="02020603050405020304" pitchFamily="18" charset="0"/>
                <a:cs typeface="Times New Roman" panose="02020603050405020304" pitchFamily="18" charset="0"/>
              </a:rPr>
              <a:t>Anchors Constraints</a:t>
            </a:r>
            <a:r>
              <a:rPr lang="en-US" altLang="zh-TW" sz="2800" dirty="0" smtClean="0">
                <a:latin typeface="Times New Roman" panose="02020603050405020304" pitchFamily="18" charset="0"/>
                <a:cs typeface="Times New Roman" panose="02020603050405020304" pitchFamily="18" charset="0"/>
              </a:rPr>
              <a:t>: VNFC </a:t>
            </a:r>
            <a:r>
              <a:rPr lang="en-US" altLang="zh-TW" sz="2800" dirty="0">
                <a:latin typeface="Times New Roman" panose="02020603050405020304" pitchFamily="18" charset="0"/>
                <a:cs typeface="Times New Roman" panose="02020603050405020304" pitchFamily="18" charset="0"/>
              </a:rPr>
              <a:t>anchors are defined by the functional dependencies that exist between the VNFC </a:t>
            </a:r>
            <a:r>
              <a:rPr lang="en-US" altLang="zh-TW" sz="2800" dirty="0" err="1" smtClean="0">
                <a:latin typeface="Times New Roman" panose="02020603050405020304" pitchFamily="18" charset="0"/>
                <a:cs typeface="Times New Roman" panose="02020603050405020304" pitchFamily="18" charset="0"/>
              </a:rPr>
              <a:t>microservices</a:t>
            </a:r>
            <a:r>
              <a:rPr lang="en-US" altLang="zh-TW" sz="2800" dirty="0" smtClean="0">
                <a:latin typeface="Times New Roman" panose="02020603050405020304" pitchFamily="18" charset="0"/>
                <a:cs typeface="Times New Roman" panose="02020603050405020304" pitchFamily="18" charset="0"/>
              </a:rPr>
              <a:t>. Dependencies </a:t>
            </a:r>
            <a:r>
              <a:rPr lang="en-US" altLang="zh-TW" sz="2800" dirty="0">
                <a:latin typeface="Times New Roman" panose="02020603050405020304" pitchFamily="18" charset="0"/>
                <a:cs typeface="Times New Roman" panose="02020603050405020304" pitchFamily="18" charset="0"/>
              </a:rPr>
              <a:t>may introduce network hierarchy limitations between the VNFC and its anchors.</a:t>
            </a:r>
          </a:p>
          <a:p>
            <a:pPr marL="514350" indent="-514350">
              <a:buFont typeface="+mj-lt"/>
              <a:buAutoNum type="arabicPeriod" startAt="3"/>
            </a:pPr>
            <a:endParaRPr lang="zh-TW" altLang="en-US" sz="2800" dirty="0" smtClean="0">
              <a:latin typeface="Times New Roman" panose="02020603050405020304" pitchFamily="18" charset="0"/>
              <a:cs typeface="Times New Roman" panose="02020603050405020304" pitchFamily="18" charset="0"/>
            </a:endParaRPr>
          </a:p>
          <a:p>
            <a:pPr marL="514350" indent="-514350">
              <a:buFont typeface="+mj-lt"/>
              <a:buAutoNum type="arabicPeriod" startAt="3"/>
            </a:pP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47</a:t>
            </a:fld>
            <a:endParaRPr lang="en-US" altLang="zh-TW"/>
          </a:p>
        </p:txBody>
      </p:sp>
    </p:spTree>
    <p:extLst>
      <p:ext uri="{BB962C8B-B14F-4D97-AF65-F5344CB8AC3E}">
        <p14:creationId xmlns:p14="http://schemas.microsoft.com/office/powerpoint/2010/main" val="414883974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marL="514350" indent="-514350">
              <a:buFont typeface="+mj-lt"/>
              <a:buAutoNum type="arabicPeriod" startAt="5"/>
            </a:pPr>
            <a:r>
              <a:rPr lang="en-US" altLang="zh-TW" sz="2800" dirty="0">
                <a:latin typeface="Times New Roman" panose="02020603050405020304" pitchFamily="18" charset="0"/>
                <a:cs typeface="Times New Roman" panose="02020603050405020304" pitchFamily="18" charset="0"/>
              </a:rPr>
              <a:t>Orbital Area </a:t>
            </a:r>
            <a:r>
              <a:rPr lang="en-US" altLang="zh-TW" sz="2800" dirty="0" smtClean="0">
                <a:latin typeface="Times New Roman" panose="02020603050405020304" pitchFamily="18" charset="0"/>
                <a:cs typeface="Times New Roman" panose="02020603050405020304" pitchFamily="18" charset="0"/>
              </a:rPr>
              <a:t>Constraints: </a:t>
            </a:r>
            <a:r>
              <a:rPr lang="en-US" altLang="zh-TW" sz="2800" dirty="0">
                <a:latin typeface="Times New Roman" panose="02020603050405020304" pitchFamily="18" charset="0"/>
                <a:cs typeface="Times New Roman" panose="02020603050405020304" pitchFamily="18" charset="0"/>
              </a:rPr>
              <a:t>The orbital area is defined by the region where the VNFC can be placed. This area is bounded by the VNFC anchors' constraints associated with the service chain. A VNFC can have multiple peers and dependents in a service chain. Therefore, the orbital areas and distances must be carefully calculated to enable further elastic scalability of the NFV service. </a:t>
            </a:r>
            <a:endParaRPr lang="en-US" altLang="zh-TW" sz="2800" dirty="0" smtClean="0">
              <a:latin typeface="Times New Roman" panose="02020603050405020304" pitchFamily="18" charset="0"/>
              <a:cs typeface="Times New Roman" panose="02020603050405020304" pitchFamily="18" charset="0"/>
            </a:endParaRPr>
          </a:p>
          <a:p>
            <a:pPr marL="514350" indent="-514350">
              <a:buFont typeface="+mj-lt"/>
              <a:buAutoNum type="arabicPeriod" startAt="5"/>
            </a:pPr>
            <a:endParaRPr lang="en-US" altLang="zh-TW" sz="28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48</a:t>
            </a:fld>
            <a:endParaRPr lang="en-US" altLang="zh-TW"/>
          </a:p>
        </p:txBody>
      </p:sp>
    </p:spTree>
    <p:extLst>
      <p:ext uri="{BB962C8B-B14F-4D97-AF65-F5344CB8AC3E}">
        <p14:creationId xmlns:p14="http://schemas.microsoft.com/office/powerpoint/2010/main" val="308383387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609600" y="1600201"/>
            <a:ext cx="3662149" cy="4525963"/>
          </a:xfrm>
        </p:spPr>
        <p:txBody>
          <a:bodyPr/>
          <a:lstStyle/>
          <a:p>
            <a:r>
              <a:rPr lang="en-US" altLang="zh-TW" sz="2800" dirty="0">
                <a:latin typeface="Times New Roman" panose="02020603050405020304" pitchFamily="18" charset="0"/>
                <a:cs typeface="Times New Roman" panose="02020603050405020304" pitchFamily="18" charset="0"/>
              </a:rPr>
              <a:t>Figure 2 illustrates the conceptualization of the VNFCs' anchors in relation to the VNFC orbital area. </a:t>
            </a:r>
          </a:p>
          <a:p>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49</a:t>
            </a:fld>
            <a:endParaRPr lang="en-US" altLang="zh-TW"/>
          </a:p>
        </p:txBody>
      </p:sp>
      <p:pic>
        <p:nvPicPr>
          <p:cNvPr id="5" name="圖片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0" y="1600201"/>
            <a:ext cx="5115977" cy="4691725"/>
          </a:xfrm>
          <a:prstGeom prst="rect">
            <a:avLst/>
          </a:prstGeom>
        </p:spPr>
      </p:pic>
    </p:spTree>
    <p:extLst>
      <p:ext uri="{BB962C8B-B14F-4D97-AF65-F5344CB8AC3E}">
        <p14:creationId xmlns:p14="http://schemas.microsoft.com/office/powerpoint/2010/main" val="1676040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Introduction</a:t>
            </a:r>
            <a:endParaRPr lang="zh-TW" altLang="en-US" dirty="0"/>
          </a:p>
        </p:txBody>
      </p:sp>
      <p:sp>
        <p:nvSpPr>
          <p:cNvPr id="3" name="內容版面配置區 2"/>
          <p:cNvSpPr>
            <a:spLocks noGrp="1"/>
          </p:cNvSpPr>
          <p:nvPr>
            <p:ph idx="1"/>
          </p:nvPr>
        </p:nvSpPr>
        <p:spPr/>
        <p:txBody>
          <a:bodyPr/>
          <a:lstStyle/>
          <a:p>
            <a:pPr lvl="0"/>
            <a:r>
              <a:rPr lang="en-US" altLang="zh-TW" sz="2800" dirty="0">
                <a:latin typeface="Times New Roman" panose="02020603050405020304" pitchFamily="18" charset="0"/>
                <a:cs typeface="Times New Roman" panose="02020603050405020304" pitchFamily="18" charset="0"/>
              </a:rPr>
              <a:t>Network service providers (NSPs) are certainly facing challenges in </a:t>
            </a:r>
            <a:r>
              <a:rPr lang="en-US" altLang="zh-TW" sz="2800" dirty="0" smtClean="0">
                <a:latin typeface="Times New Roman" panose="02020603050405020304" pitchFamily="18" charset="0"/>
                <a:cs typeface="Times New Roman" panose="02020603050405020304" pitchFamily="18" charset="0"/>
              </a:rPr>
              <a:t>satisfying </a:t>
            </a:r>
            <a:r>
              <a:rPr lang="en-US" altLang="zh-TW" sz="2800" dirty="0">
                <a:latin typeface="Times New Roman" panose="02020603050405020304" pitchFamily="18" charset="0"/>
                <a:cs typeface="Times New Roman" panose="02020603050405020304" pitchFamily="18" charset="0"/>
              </a:rPr>
              <a:t>the rapid increase in network connectivity demands while maintaining the required quality of service (</a:t>
            </a:r>
            <a:r>
              <a:rPr lang="en-US" altLang="zh-TW" sz="2800" dirty="0" err="1">
                <a:latin typeface="Times New Roman" panose="02020603050405020304" pitchFamily="18" charset="0"/>
                <a:cs typeface="Times New Roman" panose="02020603050405020304" pitchFamily="18" charset="0"/>
              </a:rPr>
              <a:t>QoS</a:t>
            </a:r>
            <a:r>
              <a:rPr lang="en-US" altLang="zh-TW" sz="2800" dirty="0" smtClean="0">
                <a:latin typeface="Times New Roman" panose="02020603050405020304" pitchFamily="18" charset="0"/>
                <a:cs typeface="Times New Roman" panose="02020603050405020304" pitchFamily="18" charset="0"/>
              </a:rPr>
              <a:t>).</a:t>
            </a:r>
          </a:p>
          <a:p>
            <a:pPr lvl="0"/>
            <a:r>
              <a:rPr lang="en-US" altLang="zh-TW" sz="2800" dirty="0" smtClean="0">
                <a:latin typeface="Times New Roman" panose="02020603050405020304" pitchFamily="18" charset="0"/>
                <a:cs typeface="Times New Roman" panose="02020603050405020304" pitchFamily="18" charset="0"/>
              </a:rPr>
              <a:t>NSPs </a:t>
            </a:r>
            <a:r>
              <a:rPr lang="en-US" altLang="zh-TW" sz="2800" dirty="0">
                <a:latin typeface="Times New Roman" panose="02020603050405020304" pitchFamily="18" charset="0"/>
                <a:cs typeface="Times New Roman" panose="02020603050405020304" pitchFamily="18" charset="0"/>
              </a:rPr>
              <a:t>have projected the need for a programmable automated infrastructure that drives real-time, flexible, and user-application-centric network connectivity services</a:t>
            </a:r>
            <a:r>
              <a:rPr lang="en-US" altLang="zh-TW" sz="2800" dirty="0" smtClean="0">
                <a:latin typeface="Times New Roman" panose="02020603050405020304" pitchFamily="18" charset="0"/>
                <a:cs typeface="Times New Roman" panose="02020603050405020304" pitchFamily="18" charset="0"/>
              </a:rPr>
              <a:t>.</a:t>
            </a:r>
          </a:p>
          <a:p>
            <a:pPr lvl="0"/>
            <a:r>
              <a:rPr lang="en-US" altLang="zh-TW" sz="2800" dirty="0">
                <a:latin typeface="Times New Roman" panose="02020603050405020304" pitchFamily="18" charset="0"/>
                <a:cs typeface="Times New Roman" panose="02020603050405020304" pitchFamily="18" charset="0"/>
              </a:rPr>
              <a:t>However, the dependency of the current network on an extravagant proprietary complicated infrastructure prevents the NSP from realizing automated programmable networks without overwhelming their capital and operating expenditure (CAPEX and OPEX) budgets.</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5</a:t>
            </a:fld>
            <a:endParaRPr lang="en-US" altLang="zh-TW"/>
          </a:p>
        </p:txBody>
      </p:sp>
    </p:spTree>
    <p:extLst>
      <p:ext uri="{BB962C8B-B14F-4D97-AF65-F5344CB8AC3E}">
        <p14:creationId xmlns:p14="http://schemas.microsoft.com/office/powerpoint/2010/main" val="340405512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VNFC </a:t>
            </a:r>
            <a:r>
              <a:rPr lang="en-US" altLang="zh-TW" dirty="0" err="1"/>
              <a:t>PLacement</a:t>
            </a:r>
            <a:r>
              <a:rPr lang="en-US" altLang="zh-TW" dirty="0"/>
              <a:t> Simulation</a:t>
            </a:r>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The NFV-aware scheduler should generate optimal placements of VNFCs to pave the way for a carrier grade NFV service</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smtClean="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For this purpose, a mixed-integer linear programming (MILP) model is formulated based on the aforementioned constraints and with the following objective function</a:t>
            </a:r>
            <a:r>
              <a:rPr lang="en-US" altLang="zh-TW" sz="2800" dirty="0" smtClean="0">
                <a:latin typeface="Times New Roman" panose="02020603050405020304" pitchFamily="18" charset="0"/>
                <a:cs typeface="Times New Roman" panose="02020603050405020304" pitchFamily="18" charset="0"/>
              </a:rPr>
              <a:t>:</a:t>
            </a:r>
          </a:p>
          <a:p>
            <a:endParaRPr lang="en-US" altLang="zh-TW" sz="2800" dirty="0">
              <a:latin typeface="Times New Roman" panose="02020603050405020304" pitchFamily="18" charset="0"/>
              <a:cs typeface="Times New Roman" panose="02020603050405020304" pitchFamily="18" charset="0"/>
            </a:endParaRPr>
          </a:p>
          <a:p>
            <a:endParaRPr lang="en-US" altLang="zh-TW"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50</a:t>
            </a:fld>
            <a:endParaRPr lang="en-US" altLang="zh-TW"/>
          </a:p>
        </p:txBody>
      </p:sp>
      <p:pic>
        <p:nvPicPr>
          <p:cNvPr id="5" name="圖片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2056" y="3863182"/>
            <a:ext cx="5904687" cy="2141659"/>
          </a:xfrm>
          <a:prstGeom prst="rect">
            <a:avLst/>
          </a:prstGeom>
        </p:spPr>
      </p:pic>
    </p:spTree>
    <p:extLst>
      <p:ext uri="{BB962C8B-B14F-4D97-AF65-F5344CB8AC3E}">
        <p14:creationId xmlns:p14="http://schemas.microsoft.com/office/powerpoint/2010/main" val="241744533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pic>
        <p:nvPicPr>
          <p:cNvPr id="5" name="內容版面配置區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998716" y="1697686"/>
            <a:ext cx="5991367" cy="4658665"/>
          </a:xfrm>
        </p:spPr>
      </p:pic>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51</a:t>
            </a:fld>
            <a:endParaRPr lang="en-US" altLang="zh-TW"/>
          </a:p>
        </p:txBody>
      </p:sp>
    </p:spTree>
    <p:extLst>
      <p:ext uri="{BB962C8B-B14F-4D97-AF65-F5344CB8AC3E}">
        <p14:creationId xmlns:p14="http://schemas.microsoft.com/office/powerpoint/2010/main" val="129298881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Virtualized evolved packet core (</a:t>
            </a:r>
            <a:r>
              <a:rPr lang="en-US" altLang="zh-TW" sz="2800" dirty="0" err="1">
                <a:latin typeface="Times New Roman" panose="02020603050405020304" pitchFamily="18" charset="0"/>
                <a:cs typeface="Times New Roman" panose="02020603050405020304" pitchFamily="18" charset="0"/>
              </a:rPr>
              <a:t>vEPC</a:t>
            </a:r>
            <a:r>
              <a:rPr lang="en-US" altLang="zh-TW" sz="2800" dirty="0">
                <a:latin typeface="Times New Roman" panose="02020603050405020304" pitchFamily="18" charset="0"/>
                <a:cs typeface="Times New Roman" panose="02020603050405020304" pitchFamily="18" charset="0"/>
              </a:rPr>
              <a:t>) is used as a use case in the simulation.</a:t>
            </a:r>
          </a:p>
          <a:p>
            <a:r>
              <a:rPr lang="en-US" altLang="zh-TW" sz="2800" dirty="0">
                <a:latin typeface="Times New Roman" panose="02020603050405020304" pitchFamily="18" charset="0"/>
                <a:cs typeface="Times New Roman" panose="02020603050405020304" pitchFamily="18" charset="0"/>
              </a:rPr>
              <a:t>Table 2 summarizes the input data of the model. Given the available computing processing power and the computational complexity of the MILP model, the dataset is defined to generate the simulation results within a reasonable time. </a:t>
            </a:r>
          </a:p>
          <a:p>
            <a:r>
              <a:rPr lang="en-US" altLang="zh-TW" sz="2800" dirty="0">
                <a:latin typeface="Times New Roman" panose="02020603050405020304" pitchFamily="18" charset="0"/>
                <a:cs typeface="Times New Roman" panose="02020603050405020304" pitchFamily="18" charset="0"/>
              </a:rPr>
              <a:t>The delay tolerances between entities are based on data center network latency measurements as defined in [16].</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52</a:t>
            </a:fld>
            <a:endParaRPr lang="en-US" altLang="zh-TW"/>
          </a:p>
        </p:txBody>
      </p:sp>
    </p:spTree>
    <p:extLst>
      <p:ext uri="{BB962C8B-B14F-4D97-AF65-F5344CB8AC3E}">
        <p14:creationId xmlns:p14="http://schemas.microsoft.com/office/powerpoint/2010/main" val="172418964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pic>
        <p:nvPicPr>
          <p:cNvPr id="5" name="內容版面配置區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85961" y="1599270"/>
            <a:ext cx="5616878" cy="4757081"/>
          </a:xfrm>
        </p:spPr>
      </p:pic>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53</a:t>
            </a:fld>
            <a:endParaRPr lang="en-US" altLang="zh-TW"/>
          </a:p>
        </p:txBody>
      </p:sp>
    </p:spTree>
    <p:extLst>
      <p:ext uri="{BB962C8B-B14F-4D97-AF65-F5344CB8AC3E}">
        <p14:creationId xmlns:p14="http://schemas.microsoft.com/office/powerpoint/2010/main" val="282228468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The MILP model is implemented using the IBM ILOG CPLEX optimization studio, and the greedy algorithm is implemented using Java.</a:t>
            </a:r>
          </a:p>
          <a:p>
            <a:r>
              <a:rPr lang="en-US" altLang="zh-TW" sz="2800" dirty="0">
                <a:latin typeface="Times New Roman" panose="02020603050405020304" pitchFamily="18" charset="0"/>
                <a:cs typeface="Times New Roman" panose="02020603050405020304" pitchFamily="18" charset="0"/>
              </a:rPr>
              <a:t> A virtual machine with 12 vCPU cores and 64 GB of memory is used to run the simulation environment. We have compared the NFV-aware scheduler with a greedy algorithm. </a:t>
            </a:r>
          </a:p>
          <a:p>
            <a:r>
              <a:rPr lang="en-US" altLang="zh-TW" sz="2800" dirty="0">
                <a:latin typeface="Times New Roman" panose="02020603050405020304" pitchFamily="18" charset="0"/>
                <a:cs typeface="Times New Roman" panose="02020603050405020304" pitchFamily="18" charset="0"/>
              </a:rPr>
              <a:t>The corresponding results are shown in Fig. 3 and Table 3.</a:t>
            </a:r>
          </a:p>
          <a:p>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54</a:t>
            </a:fld>
            <a:endParaRPr lang="en-US" altLang="zh-TW"/>
          </a:p>
        </p:txBody>
      </p:sp>
    </p:spTree>
    <p:extLst>
      <p:ext uri="{BB962C8B-B14F-4D97-AF65-F5344CB8AC3E}">
        <p14:creationId xmlns:p14="http://schemas.microsoft.com/office/powerpoint/2010/main" val="13497465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The MILP model generates the optimal placements that satisfy all the aforementioned constraints while minimizing network delays. </a:t>
            </a:r>
          </a:p>
          <a:p>
            <a:r>
              <a:rPr lang="en-US" altLang="zh-TW" sz="2800" dirty="0">
                <a:latin typeface="Times New Roman" panose="02020603050405020304" pitchFamily="18" charset="0"/>
                <a:cs typeface="Times New Roman" panose="02020603050405020304" pitchFamily="18" charset="0"/>
              </a:rPr>
              <a:t>These placements maximize the number of </a:t>
            </a:r>
            <a:r>
              <a:rPr lang="en-US" altLang="zh-TW" sz="2800" dirty="0" smtClean="0">
                <a:latin typeface="Times New Roman" panose="02020603050405020304" pitchFamily="18" charset="0"/>
                <a:cs typeface="Times New Roman" panose="02020603050405020304" pitchFamily="18" charset="0"/>
              </a:rPr>
              <a:t>available computational paths that </a:t>
            </a:r>
            <a:r>
              <a:rPr lang="en-US" altLang="zh-TW" sz="2800" dirty="0">
                <a:latin typeface="Times New Roman" panose="02020603050405020304" pitchFamily="18" charset="0"/>
                <a:cs typeface="Times New Roman" panose="02020603050405020304" pitchFamily="18" charset="0"/>
              </a:rPr>
              <a:t>represent the VNFC service chains. </a:t>
            </a:r>
            <a:r>
              <a:rPr lang="en-US" altLang="zh-TW" sz="2800" dirty="0" smtClean="0">
                <a:latin typeface="Times New Roman" panose="02020603050405020304" pitchFamily="18" charset="0"/>
                <a:cs typeface="Times New Roman" panose="02020603050405020304" pitchFamily="18" charset="0"/>
              </a:rPr>
              <a:t>This </a:t>
            </a:r>
            <a:r>
              <a:rPr lang="en-US" altLang="zh-TW" sz="2800" dirty="0">
                <a:latin typeface="Times New Roman" panose="02020603050405020304" pitchFamily="18" charset="0"/>
                <a:cs typeface="Times New Roman" panose="02020603050405020304" pitchFamily="18" charset="0"/>
              </a:rPr>
              <a:t>objective is achieved by placing the VNFC instances on the hosts with minimum connection delays, which provides valid connections for the computational paths. </a:t>
            </a:r>
          </a:p>
          <a:p>
            <a:r>
              <a:rPr lang="en-US" altLang="zh-TW" sz="2800" dirty="0">
                <a:latin typeface="Times New Roman" panose="02020603050405020304" pitchFamily="18" charset="0"/>
                <a:cs typeface="Times New Roman" panose="02020603050405020304" pitchFamily="18" charset="0"/>
              </a:rPr>
              <a:t>Increasing the number of computational paths can be quantified by the number of participating members in a functional group of a VNFC instance. </a:t>
            </a:r>
            <a:r>
              <a:rPr lang="en-US" altLang="zh-TW" sz="2800" dirty="0" smtClean="0">
                <a:latin typeface="Times New Roman" panose="02020603050405020304" pitchFamily="18" charset="0"/>
                <a:cs typeface="Times New Roman" panose="02020603050405020304" pitchFamily="18" charset="0"/>
              </a:rPr>
              <a:t>The </a:t>
            </a:r>
            <a:r>
              <a:rPr lang="en-US" altLang="zh-TW" sz="2800" dirty="0">
                <a:latin typeface="Times New Roman" panose="02020603050405020304" pitchFamily="18" charset="0"/>
                <a:cs typeface="Times New Roman" panose="02020603050405020304" pitchFamily="18" charset="0"/>
              </a:rPr>
              <a:t>higher the number of participating members in a functional group, the better it becomes. </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55</a:t>
            </a:fld>
            <a:endParaRPr lang="en-US" altLang="zh-TW"/>
          </a:p>
        </p:txBody>
      </p:sp>
    </p:spTree>
    <p:extLst>
      <p:ext uri="{BB962C8B-B14F-4D97-AF65-F5344CB8AC3E}">
        <p14:creationId xmlns:p14="http://schemas.microsoft.com/office/powerpoint/2010/main" val="66068029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pic>
        <p:nvPicPr>
          <p:cNvPr id="5" name="內容版面配置區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902736" y="1578734"/>
            <a:ext cx="4183328" cy="4777617"/>
          </a:xfrm>
        </p:spPr>
      </p:pic>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56</a:t>
            </a:fld>
            <a:endParaRPr lang="en-US" altLang="zh-TW"/>
          </a:p>
        </p:txBody>
      </p:sp>
    </p:spTree>
    <p:extLst>
      <p:ext uri="{BB962C8B-B14F-4D97-AF65-F5344CB8AC3E}">
        <p14:creationId xmlns:p14="http://schemas.microsoft.com/office/powerpoint/2010/main" val="348323515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pic>
        <p:nvPicPr>
          <p:cNvPr id="5" name="內容版面配置區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26435" y="2197290"/>
            <a:ext cx="10735929" cy="3862316"/>
          </a:xfrm>
        </p:spPr>
      </p:pic>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57</a:t>
            </a:fld>
            <a:endParaRPr lang="en-US" altLang="zh-TW"/>
          </a:p>
        </p:txBody>
      </p:sp>
    </p:spTree>
    <p:extLst>
      <p:ext uri="{BB962C8B-B14F-4D97-AF65-F5344CB8AC3E}">
        <p14:creationId xmlns:p14="http://schemas.microsoft.com/office/powerpoint/2010/main" val="114148585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Conclusion</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The leading ICT service providers, equipment vendors, and academic researchers should be aware of NFV's challenges and explore new approaches to overcome them.</a:t>
            </a:r>
          </a:p>
          <a:p>
            <a:r>
              <a:rPr lang="en-US" altLang="zh-TW" sz="2800" dirty="0">
                <a:latin typeface="Times New Roman" panose="02020603050405020304" pitchFamily="18" charset="0"/>
                <a:cs typeface="Times New Roman" panose="02020603050405020304" pitchFamily="18" charset="0"/>
              </a:rPr>
              <a:t>This article discussed the possibility of adopting </a:t>
            </a:r>
            <a:r>
              <a:rPr lang="en-US" altLang="zh-TW" sz="2800" dirty="0" err="1">
                <a:latin typeface="Times New Roman" panose="02020603050405020304" pitchFamily="18" charset="0"/>
                <a:cs typeface="Times New Roman" panose="02020603050405020304" pitchFamily="18" charset="0"/>
              </a:rPr>
              <a:t>microservices</a:t>
            </a:r>
            <a:r>
              <a:rPr lang="en-US" altLang="zh-TW" sz="2800" dirty="0">
                <a:latin typeface="Times New Roman" panose="02020603050405020304" pitchFamily="18" charset="0"/>
                <a:cs typeface="Times New Roman" panose="02020603050405020304" pitchFamily="18" charset="0"/>
              </a:rPr>
              <a:t> architecture in NFV to enable hyper-scaling services</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smtClean="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To this end, various challenges were identified and discussed. Anticipated solutions for these issues were provided as well. </a:t>
            </a:r>
            <a:endParaRPr lang="en-US" altLang="zh-TW" sz="2800" dirty="0" smtClean="0">
              <a:latin typeface="Times New Roman" panose="02020603050405020304" pitchFamily="18" charset="0"/>
              <a:cs typeface="Times New Roman" panose="02020603050405020304" pitchFamily="18" charset="0"/>
            </a:endParaRPr>
          </a:p>
          <a:p>
            <a:r>
              <a:rPr lang="en-US" altLang="zh-TW" sz="2800" dirty="0">
                <a:latin typeface="Times New Roman" panose="02020603050405020304" pitchFamily="18" charset="0"/>
                <a:cs typeface="Times New Roman" panose="02020603050405020304" pitchFamily="18" charset="0"/>
              </a:rPr>
              <a:t>The proposed scheduler was evaluated in terms of an MILP model to show the potential advantages of optimized VNFC placement in a virtualized environment.</a:t>
            </a:r>
          </a:p>
          <a:p>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58</a:t>
            </a:fld>
            <a:endParaRPr lang="en-US" altLang="zh-TW"/>
          </a:p>
        </p:txBody>
      </p:sp>
    </p:spTree>
    <p:extLst>
      <p:ext uri="{BB962C8B-B14F-4D97-AF65-F5344CB8AC3E}">
        <p14:creationId xmlns:p14="http://schemas.microsoft.com/office/powerpoint/2010/main" val="396557726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References</a:t>
            </a:r>
            <a:endParaRPr lang="zh-TW" altLang="en-US" dirty="0"/>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[1] ETSI, “Network Functions </a:t>
            </a:r>
            <a:r>
              <a:rPr lang="en-US" altLang="zh-TW" sz="2800" dirty="0" err="1">
                <a:latin typeface="Times New Roman" panose="02020603050405020304" pitchFamily="18" charset="0"/>
                <a:cs typeface="Times New Roman" panose="02020603050405020304" pitchFamily="18" charset="0"/>
              </a:rPr>
              <a:t>Virtualisation</a:t>
            </a:r>
            <a:r>
              <a:rPr lang="en-US" altLang="zh-TW" sz="2800" dirty="0">
                <a:latin typeface="Times New Roman" panose="02020603050405020304" pitchFamily="18" charset="0"/>
                <a:cs typeface="Times New Roman" panose="02020603050405020304" pitchFamily="18" charset="0"/>
              </a:rPr>
              <a:t> (NFV); </a:t>
            </a:r>
            <a:r>
              <a:rPr lang="en-US" altLang="zh-TW" sz="2800" dirty="0" err="1">
                <a:latin typeface="Times New Roman" panose="02020603050405020304" pitchFamily="18" charset="0"/>
                <a:cs typeface="Times New Roman" panose="02020603050405020304" pitchFamily="18" charset="0"/>
              </a:rPr>
              <a:t>Virtualisation</a:t>
            </a:r>
            <a:r>
              <a:rPr lang="en-US" altLang="zh-TW" sz="2800" dirty="0">
                <a:latin typeface="Times New Roman" panose="02020603050405020304" pitchFamily="18" charset="0"/>
                <a:cs typeface="Times New Roman" panose="02020603050405020304" pitchFamily="18" charset="0"/>
              </a:rPr>
              <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rPr>
              <a:t>Technologies; Report on the Application of Different </a:t>
            </a:r>
            <a:r>
              <a:rPr lang="en-US" altLang="zh-TW" sz="2800" dirty="0" err="1">
                <a:latin typeface="Times New Roman" panose="02020603050405020304" pitchFamily="18" charset="0"/>
                <a:cs typeface="Times New Roman" panose="02020603050405020304" pitchFamily="18" charset="0"/>
              </a:rPr>
              <a:t>Virtualisation</a:t>
            </a:r>
            <a:r>
              <a:rPr lang="en-US" altLang="zh-TW" sz="2800" dirty="0">
                <a:latin typeface="Times New Roman" panose="02020603050405020304" pitchFamily="18" charset="0"/>
                <a:cs typeface="Times New Roman" panose="02020603050405020304" pitchFamily="18" charset="0"/>
              </a:rPr>
              <a:t> Technologies in the NFV Framework,” ETSI GS</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rPr>
              <a:t>NFV-EVE 004 version 1.1.1, 2016.</a:t>
            </a:r>
          </a:p>
          <a:p>
            <a:r>
              <a:rPr lang="en-US" altLang="zh-TW" sz="2800" dirty="0">
                <a:latin typeface="Times New Roman" panose="02020603050405020304" pitchFamily="18" charset="0"/>
                <a:cs typeface="Times New Roman" panose="02020603050405020304" pitchFamily="18" charset="0"/>
              </a:rPr>
              <a:t>[2] ETSI, “Mobile-Edge Computing — Introductory Technical</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rPr>
              <a:t>White Paper,” Solutions Reference Architecture, 2014.</a:t>
            </a:r>
          </a:p>
          <a:p>
            <a:r>
              <a:rPr lang="en-US" altLang="zh-TW" sz="2800" dirty="0">
                <a:latin typeface="Times New Roman" panose="02020603050405020304" pitchFamily="18" charset="0"/>
                <a:cs typeface="Times New Roman" panose="02020603050405020304" pitchFamily="18" charset="0"/>
              </a:rPr>
              <a:t>[3] Intel, “Evolved Packet Core (EPC) for Communications Service Providers,” Issue 1, white paper, 2016.</a:t>
            </a:r>
            <a:br>
              <a:rPr lang="en-US" altLang="zh-TW" sz="2800" dirty="0">
                <a:latin typeface="Times New Roman" panose="02020603050405020304" pitchFamily="18" charset="0"/>
                <a:cs typeface="Times New Roman" panose="02020603050405020304" pitchFamily="18" charset="0"/>
              </a:rPr>
            </a:br>
            <a:endParaRPr lang="en-US" altLang="zh-TW"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59</a:t>
            </a:fld>
            <a:endParaRPr lang="en-US" altLang="zh-TW"/>
          </a:p>
        </p:txBody>
      </p:sp>
    </p:spTree>
    <p:extLst>
      <p:ext uri="{BB962C8B-B14F-4D97-AF65-F5344CB8AC3E}">
        <p14:creationId xmlns:p14="http://schemas.microsoft.com/office/powerpoint/2010/main" val="3163629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A major milestone was reached when a group of NSPs under the European Telecommunications Standards Institute (ETSI) introduced network function virtualization (NFV</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smtClean="0">
                <a:latin typeface="Times New Roman" panose="02020603050405020304" pitchFamily="18" charset="0"/>
                <a:cs typeface="Times New Roman" panose="02020603050405020304" pitchFamily="18" charset="0"/>
              </a:rPr>
              <a:t>NFV </a:t>
            </a:r>
            <a:r>
              <a:rPr lang="en-US" altLang="zh-TW" sz="2800" dirty="0">
                <a:latin typeface="Times New Roman" panose="02020603050405020304" pitchFamily="18" charset="0"/>
                <a:cs typeface="Times New Roman" panose="02020603050405020304" pitchFamily="18" charset="0"/>
              </a:rPr>
              <a:t>is the technology that migrates the networking functions from the proprietary hardware to virtual network functions (VNFs). </a:t>
            </a:r>
            <a:endParaRPr lang="en-US" altLang="zh-TW" sz="2800" dirty="0" smtClean="0">
              <a:latin typeface="Times New Roman" panose="02020603050405020304" pitchFamily="18" charset="0"/>
              <a:cs typeface="Times New Roman" panose="02020603050405020304" pitchFamily="18" charset="0"/>
            </a:endParaRPr>
          </a:p>
          <a:p>
            <a:r>
              <a:rPr lang="en-US" altLang="zh-TW" sz="2800" dirty="0">
                <a:latin typeface="Times New Roman" panose="02020603050405020304" pitchFamily="18" charset="0"/>
                <a:cs typeface="Times New Roman" panose="02020603050405020304" pitchFamily="18" charset="0"/>
              </a:rPr>
              <a:t>NFV utilizes various IT virtualization techniques based on commodity hardware (computing resources, storage, and networking) to consolidate network function applications</a:t>
            </a:r>
            <a:r>
              <a:rPr lang="en-US" altLang="zh-TW" sz="2800" dirty="0" smtClean="0">
                <a:latin typeface="Times New Roman" panose="02020603050405020304" pitchFamily="18" charset="0"/>
                <a:cs typeface="Times New Roman" panose="02020603050405020304" pitchFamily="18" charset="0"/>
              </a:rPr>
              <a:t>.</a:t>
            </a:r>
          </a:p>
          <a:p>
            <a:endParaRPr lang="en-US" altLang="zh-TW" sz="2800"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6</a:t>
            </a:fld>
            <a:endParaRPr lang="en-US" altLang="zh-TW"/>
          </a:p>
        </p:txBody>
      </p:sp>
    </p:spTree>
    <p:extLst>
      <p:ext uri="{BB962C8B-B14F-4D97-AF65-F5344CB8AC3E}">
        <p14:creationId xmlns:p14="http://schemas.microsoft.com/office/powerpoint/2010/main" val="77468876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[4] Ericsson, “Ericsson Mobility Report,” https://www.ericsson.</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rPr>
              <a:t>com/assets/local/mobility-report/documents/2017 /ericsson-mobility-report-june-2017.pdf, Report, 2017</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smtClean="0">
                <a:latin typeface="Times New Roman" panose="02020603050405020304" pitchFamily="18" charset="0"/>
                <a:cs typeface="Times New Roman" panose="02020603050405020304" pitchFamily="18" charset="0"/>
              </a:rPr>
              <a:t>[</a:t>
            </a:r>
            <a:r>
              <a:rPr lang="en-US" altLang="zh-TW" sz="2800" dirty="0">
                <a:latin typeface="Times New Roman" panose="02020603050405020304" pitchFamily="18" charset="0"/>
                <a:cs typeface="Times New Roman" panose="02020603050405020304" pitchFamily="18" charset="0"/>
              </a:rPr>
              <a:t>5] Netflix, “First </a:t>
            </a:r>
            <a:r>
              <a:rPr lang="en-US" altLang="zh-TW" sz="2800" dirty="0" err="1">
                <a:latin typeface="Times New Roman" panose="02020603050405020304" pitchFamily="18" charset="0"/>
                <a:cs typeface="Times New Roman" panose="02020603050405020304" pitchFamily="18" charset="0"/>
              </a:rPr>
              <a:t>NetflixOSS</a:t>
            </a:r>
            <a:r>
              <a:rPr lang="en-US" altLang="zh-TW" sz="2800" dirty="0">
                <a:latin typeface="Times New Roman" panose="02020603050405020304" pitchFamily="18" charset="0"/>
                <a:cs typeface="Times New Roman" panose="02020603050405020304" pitchFamily="18" charset="0"/>
              </a:rPr>
              <a:t> Meetup,” http://techblog.netflix.</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rPr>
              <a:t>com/2013/02/first-netflixoss-meetup.html , Feb. 2017</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smtClean="0">
                <a:latin typeface="Times New Roman" panose="02020603050405020304" pitchFamily="18" charset="0"/>
                <a:cs typeface="Times New Roman" panose="02020603050405020304" pitchFamily="18" charset="0"/>
              </a:rPr>
              <a:t>[</a:t>
            </a:r>
            <a:r>
              <a:rPr lang="en-US" altLang="zh-TW" sz="2800" dirty="0">
                <a:latin typeface="Times New Roman" panose="02020603050405020304" pitchFamily="18" charset="0"/>
                <a:cs typeface="Times New Roman" panose="02020603050405020304" pitchFamily="18" charset="0"/>
              </a:rPr>
              <a:t>6] Twitter, “The infrastructure behind Twitter: efficiency and</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rPr>
              <a:t>optimization,” https://blog.twitter.com/2016/the-infrastructure-behind-twitter-efficiency-and-optimization, February</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rPr>
              <a:t>2017.</a:t>
            </a:r>
            <a:br>
              <a:rPr lang="en-US" altLang="zh-TW" sz="2800" dirty="0">
                <a:latin typeface="Times New Roman" panose="02020603050405020304" pitchFamily="18" charset="0"/>
                <a:cs typeface="Times New Roman" panose="02020603050405020304" pitchFamily="18" charset="0"/>
              </a:rPr>
            </a:b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60</a:t>
            </a:fld>
            <a:endParaRPr lang="en-US" altLang="zh-TW"/>
          </a:p>
        </p:txBody>
      </p:sp>
    </p:spTree>
    <p:extLst>
      <p:ext uri="{BB962C8B-B14F-4D97-AF65-F5344CB8AC3E}">
        <p14:creationId xmlns:p14="http://schemas.microsoft.com/office/powerpoint/2010/main" val="397097270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[7] Heavy Reading, “Service Chaining in Carrier Networks,”</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rPr>
              <a:t>White Paper, 2015</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smtClean="0">
                <a:latin typeface="Times New Roman" panose="02020603050405020304" pitchFamily="18" charset="0"/>
                <a:cs typeface="Times New Roman" panose="02020603050405020304" pitchFamily="18" charset="0"/>
              </a:rPr>
              <a:t>[</a:t>
            </a:r>
            <a:r>
              <a:rPr lang="en-US" altLang="zh-TW" sz="2800" dirty="0">
                <a:latin typeface="Times New Roman" panose="02020603050405020304" pitchFamily="18" charset="0"/>
                <a:cs typeface="Times New Roman" panose="02020603050405020304" pitchFamily="18" charset="0"/>
              </a:rPr>
              <a:t>8] Digital Ocean, “One-Click Install Apps,” https://www.digitalocean.com /community/tags/</a:t>
            </a:r>
            <a:r>
              <a:rPr lang="en-US" altLang="zh-TW" sz="2800" dirty="0" err="1">
                <a:latin typeface="Times New Roman" panose="02020603050405020304" pitchFamily="18" charset="0"/>
                <a:cs typeface="Times New Roman" panose="02020603050405020304" pitchFamily="18" charset="0"/>
              </a:rPr>
              <a:t>one-click-install-apps?type</a:t>
            </a:r>
            <a:r>
              <a:rPr lang="en-US" altLang="zh-TW" sz="2800" dirty="0">
                <a:latin typeface="Times New Roman" panose="02020603050405020304" pitchFamily="18" charset="0"/>
                <a:cs typeface="Times New Roman" panose="02020603050405020304" pitchFamily="18" charset="0"/>
              </a:rPr>
              <a:t>=tutorials, Feb. 2017</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smtClean="0">
                <a:latin typeface="Times New Roman" panose="02020603050405020304" pitchFamily="18" charset="0"/>
                <a:cs typeface="Times New Roman" panose="02020603050405020304" pitchFamily="18" charset="0"/>
              </a:rPr>
              <a:t>[</a:t>
            </a:r>
            <a:r>
              <a:rPr lang="en-US" altLang="zh-TW" sz="2800" dirty="0">
                <a:latin typeface="Times New Roman" panose="02020603050405020304" pitchFamily="18" charset="0"/>
                <a:cs typeface="Times New Roman" panose="02020603050405020304" pitchFamily="18" charset="0"/>
              </a:rPr>
              <a:t>9] T. </a:t>
            </a:r>
            <a:r>
              <a:rPr lang="en-US" altLang="zh-TW" sz="2800" dirty="0" err="1">
                <a:latin typeface="Times New Roman" panose="02020603050405020304" pitchFamily="18" charset="0"/>
                <a:cs typeface="Times New Roman" panose="02020603050405020304" pitchFamily="18" charset="0"/>
              </a:rPr>
              <a:t>Yarygina</a:t>
            </a:r>
            <a:r>
              <a:rPr lang="en-US" altLang="zh-TW" sz="2800" dirty="0">
                <a:latin typeface="Times New Roman" panose="02020603050405020304" pitchFamily="18" charset="0"/>
                <a:cs typeface="Times New Roman" panose="02020603050405020304" pitchFamily="18" charset="0"/>
              </a:rPr>
              <a:t> and A. H. </a:t>
            </a:r>
            <a:r>
              <a:rPr lang="en-US" altLang="zh-TW" sz="2800" dirty="0" err="1">
                <a:latin typeface="Times New Roman" panose="02020603050405020304" pitchFamily="18" charset="0"/>
                <a:cs typeface="Times New Roman" panose="02020603050405020304" pitchFamily="18" charset="0"/>
              </a:rPr>
              <a:t>Bagge</a:t>
            </a:r>
            <a:r>
              <a:rPr lang="en-US" altLang="zh-TW" sz="2800" dirty="0">
                <a:latin typeface="Times New Roman" panose="02020603050405020304" pitchFamily="18" charset="0"/>
                <a:cs typeface="Times New Roman" panose="02020603050405020304" pitchFamily="18" charset="0"/>
              </a:rPr>
              <a:t>, “Overcoming Security Challenges in </a:t>
            </a:r>
            <a:r>
              <a:rPr lang="en-US" altLang="zh-TW" sz="2800" dirty="0" err="1">
                <a:latin typeface="Times New Roman" panose="02020603050405020304" pitchFamily="18" charset="0"/>
                <a:cs typeface="Times New Roman" panose="02020603050405020304" pitchFamily="18" charset="0"/>
              </a:rPr>
              <a:t>Microservice</a:t>
            </a:r>
            <a:r>
              <a:rPr lang="en-US" altLang="zh-TW" sz="2800" dirty="0">
                <a:latin typeface="Times New Roman" panose="02020603050405020304" pitchFamily="18" charset="0"/>
                <a:cs typeface="Times New Roman" panose="02020603050405020304" pitchFamily="18" charset="0"/>
              </a:rPr>
              <a:t> Architectures,” Proc. IEEE Symposium</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rPr>
              <a:t>on Service-Oriented System Engineering (SOSE), Bamberg,</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rPr>
              <a:t>2018, pp. 11–20.</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rPr>
              <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rPr>
              <a:t/>
            </a:r>
            <a:br>
              <a:rPr lang="en-US" altLang="zh-TW" sz="2800" dirty="0">
                <a:latin typeface="Times New Roman" panose="02020603050405020304" pitchFamily="18" charset="0"/>
                <a:cs typeface="Times New Roman" panose="02020603050405020304" pitchFamily="18" charset="0"/>
              </a:rPr>
            </a:br>
            <a:endParaRPr lang="en-US" altLang="zh-TW" sz="2800" dirty="0">
              <a:latin typeface="Times New Roman" panose="02020603050405020304" pitchFamily="18" charset="0"/>
              <a:cs typeface="Times New Roman" panose="02020603050405020304" pitchFamily="18" charset="0"/>
            </a:endParaRPr>
          </a:p>
          <a:p>
            <a:endParaRPr lang="zh-TW" altLang="en-US" dirty="0">
              <a:latin typeface="Times New Roman" panose="02020603050405020304" pitchFamily="18" charset="0"/>
              <a:cs typeface="Times New Roman" panose="02020603050405020304" pitchFamily="18" charset="0"/>
            </a:endParaRPr>
          </a:p>
          <a:p>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61</a:t>
            </a:fld>
            <a:endParaRPr lang="en-US" altLang="zh-TW"/>
          </a:p>
        </p:txBody>
      </p:sp>
    </p:spTree>
    <p:extLst>
      <p:ext uri="{BB962C8B-B14F-4D97-AF65-F5344CB8AC3E}">
        <p14:creationId xmlns:p14="http://schemas.microsoft.com/office/powerpoint/2010/main" val="283951719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[10] Cisco and NetApp, “Converged vs. Hyper-converged Infrastructures: Understanding the impact on your organization</a:t>
            </a:r>
            <a:r>
              <a:rPr lang="en-US" altLang="zh-TW" sz="2800" dirty="0" smtClean="0">
                <a:latin typeface="Times New Roman" panose="02020603050405020304" pitchFamily="18" charset="0"/>
                <a:cs typeface="Times New Roman" panose="02020603050405020304" pitchFamily="18" charset="0"/>
              </a:rPr>
              <a:t>,”</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white </a:t>
            </a:r>
            <a:r>
              <a:rPr lang="en-US" altLang="zh-TW" sz="2800" dirty="0">
                <a:latin typeface="Times New Roman" panose="02020603050405020304" pitchFamily="18" charset="0"/>
                <a:cs typeface="Times New Roman" panose="02020603050405020304" pitchFamily="18" charset="0"/>
              </a:rPr>
              <a:t>Paper, 2016</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smtClean="0">
                <a:latin typeface="Times New Roman" panose="02020603050405020304" pitchFamily="18" charset="0"/>
                <a:cs typeface="Times New Roman" panose="02020603050405020304" pitchFamily="18" charset="0"/>
              </a:rPr>
              <a:t>[</a:t>
            </a:r>
            <a:r>
              <a:rPr lang="en-US" altLang="zh-TW" sz="2800" dirty="0">
                <a:latin typeface="Times New Roman" panose="02020603050405020304" pitchFamily="18" charset="0"/>
                <a:cs typeface="Times New Roman" panose="02020603050405020304" pitchFamily="18" charset="0"/>
              </a:rPr>
              <a:t>11] NUTANIX, “The Secret to Google’s Datacenter and</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rPr>
              <a:t>Why it Matters to Every Enterprise,” https://</a:t>
            </a:r>
            <a:r>
              <a:rPr lang="en-US" altLang="zh-TW" sz="2800" dirty="0" smtClean="0">
                <a:latin typeface="Times New Roman" panose="02020603050405020304" pitchFamily="18" charset="0"/>
                <a:cs typeface="Times New Roman" panose="02020603050405020304" pitchFamily="18" charset="0"/>
              </a:rPr>
              <a:t>www.nutanix.</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com/2014/02/20/the-secret-to-googles-datacenter-andwhy-it-matters-to-every-enterprise</a:t>
            </a:r>
            <a:r>
              <a:rPr lang="en-US" altLang="zh-TW" sz="2800" dirty="0">
                <a:latin typeface="Times New Roman" panose="02020603050405020304" pitchFamily="18" charset="0"/>
                <a:cs typeface="Times New Roman" panose="02020603050405020304" pitchFamily="18" charset="0"/>
              </a:rPr>
              <a:t>/, Feb. 2017</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smtClean="0">
                <a:latin typeface="Times New Roman" panose="02020603050405020304" pitchFamily="18" charset="0"/>
                <a:cs typeface="Times New Roman" panose="02020603050405020304" pitchFamily="18" charset="0"/>
              </a:rPr>
              <a:t>[</a:t>
            </a:r>
            <a:r>
              <a:rPr lang="en-US" altLang="zh-TW" sz="2800" dirty="0">
                <a:latin typeface="Times New Roman" panose="02020603050405020304" pitchFamily="18" charset="0"/>
                <a:cs typeface="Times New Roman" panose="02020603050405020304" pitchFamily="18" charset="0"/>
              </a:rPr>
              <a:t>12] M. </a:t>
            </a:r>
            <a:r>
              <a:rPr lang="en-US" altLang="zh-TW" sz="2800" dirty="0" err="1">
                <a:latin typeface="Times New Roman" panose="02020603050405020304" pitchFamily="18" charset="0"/>
                <a:cs typeface="Times New Roman" panose="02020603050405020304" pitchFamily="18" charset="0"/>
              </a:rPr>
              <a:t>Jammal</a:t>
            </a:r>
            <a:r>
              <a:rPr lang="en-US" altLang="zh-TW" sz="2800" dirty="0">
                <a:latin typeface="Times New Roman" panose="02020603050405020304" pitchFamily="18" charset="0"/>
                <a:cs typeface="Times New Roman" panose="02020603050405020304" pitchFamily="18" charset="0"/>
              </a:rPr>
              <a:t> et al., “Mitigating the Risk of Cloud Services</a:t>
            </a:r>
            <a:br>
              <a:rPr lang="en-US" altLang="zh-TW" sz="2800" dirty="0">
                <a:latin typeface="Times New Roman" panose="02020603050405020304" pitchFamily="18" charset="0"/>
                <a:cs typeface="Times New Roman" panose="02020603050405020304" pitchFamily="18" charset="0"/>
              </a:rPr>
            </a:br>
            <a:r>
              <a:rPr lang="en-US" altLang="zh-TW" sz="2800" dirty="0">
                <a:latin typeface="Times New Roman" panose="02020603050405020304" pitchFamily="18" charset="0"/>
                <a:cs typeface="Times New Roman" panose="02020603050405020304" pitchFamily="18" charset="0"/>
              </a:rPr>
              <a:t>Downtime Using Live Migration and High Availability-Aware Placement,” Proc. IEEE </a:t>
            </a:r>
            <a:r>
              <a:rPr lang="en-US" altLang="zh-TW" sz="2800" dirty="0" err="1">
                <a:latin typeface="Times New Roman" panose="02020603050405020304" pitchFamily="18" charset="0"/>
                <a:cs typeface="Times New Roman" panose="02020603050405020304" pitchFamily="18" charset="0"/>
              </a:rPr>
              <a:t>Int’l.Conf</a:t>
            </a:r>
            <a:r>
              <a:rPr lang="en-US" altLang="zh-TW" sz="2800" dirty="0">
                <a:latin typeface="Times New Roman" panose="02020603050405020304" pitchFamily="18" charset="0"/>
                <a:cs typeface="Times New Roman" panose="02020603050405020304" pitchFamily="18" charset="0"/>
              </a:rPr>
              <a:t>. Cloud Computing Technology and Science (</a:t>
            </a:r>
            <a:r>
              <a:rPr lang="en-US" altLang="zh-TW" sz="2800" dirty="0" err="1">
                <a:latin typeface="Times New Roman" panose="02020603050405020304" pitchFamily="18" charset="0"/>
                <a:cs typeface="Times New Roman" panose="02020603050405020304" pitchFamily="18" charset="0"/>
              </a:rPr>
              <a:t>CloudCom</a:t>
            </a:r>
            <a:r>
              <a:rPr lang="en-US" altLang="zh-TW" sz="2800" dirty="0">
                <a:latin typeface="Times New Roman" panose="02020603050405020304" pitchFamily="18" charset="0"/>
                <a:cs typeface="Times New Roman" panose="02020603050405020304" pitchFamily="18" charset="0"/>
              </a:rPr>
              <a:t>), Dec. 2016, </a:t>
            </a:r>
            <a:r>
              <a:rPr lang="en-US" altLang="zh-TW" sz="2800" dirty="0" smtClean="0">
                <a:latin typeface="Times New Roman" panose="02020603050405020304" pitchFamily="18" charset="0"/>
                <a:cs typeface="Times New Roman" panose="02020603050405020304" pitchFamily="18" charset="0"/>
              </a:rPr>
              <a:t>pp.578-583</a:t>
            </a:r>
            <a:r>
              <a:rPr lang="en-US" altLang="zh-TW" sz="2800" dirty="0">
                <a:latin typeface="Times New Roman" panose="02020603050405020304" pitchFamily="18" charset="0"/>
                <a:cs typeface="Times New Roman" panose="02020603050405020304" pitchFamily="18" charset="0"/>
              </a:rPr>
              <a:t>.</a:t>
            </a:r>
            <a:br>
              <a:rPr lang="en-US" altLang="zh-TW" sz="2800" dirty="0">
                <a:latin typeface="Times New Roman" panose="02020603050405020304" pitchFamily="18" charset="0"/>
                <a:cs typeface="Times New Roman" panose="02020603050405020304" pitchFamily="18" charset="0"/>
              </a:rPr>
            </a:b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62</a:t>
            </a:fld>
            <a:endParaRPr lang="en-US" altLang="zh-TW"/>
          </a:p>
        </p:txBody>
      </p:sp>
    </p:spTree>
    <p:extLst>
      <p:ext uri="{BB962C8B-B14F-4D97-AF65-F5344CB8AC3E}">
        <p14:creationId xmlns:p14="http://schemas.microsoft.com/office/powerpoint/2010/main" val="89803069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[13] </a:t>
            </a:r>
            <a:r>
              <a:rPr lang="en-US" altLang="zh-TW" sz="2800" dirty="0" err="1">
                <a:latin typeface="Times New Roman" panose="02020603050405020304" pitchFamily="18" charset="0"/>
                <a:cs typeface="Times New Roman" panose="02020603050405020304" pitchFamily="18" charset="0"/>
              </a:rPr>
              <a:t>Sandvine</a:t>
            </a:r>
            <a:r>
              <a:rPr lang="en-US" altLang="zh-TW" sz="2800" dirty="0">
                <a:latin typeface="Times New Roman" panose="02020603050405020304" pitchFamily="18" charset="0"/>
                <a:cs typeface="Times New Roman" panose="02020603050405020304" pitchFamily="18" charset="0"/>
              </a:rPr>
              <a:t>, “2016 Global Internet Phenomena: Latin America and North America,” Report, 2016.</a:t>
            </a:r>
          </a:p>
          <a:p>
            <a:r>
              <a:rPr lang="en-US" altLang="zh-TW" sz="2800" dirty="0">
                <a:latin typeface="Times New Roman" panose="02020603050405020304" pitchFamily="18" charset="0"/>
                <a:cs typeface="Times New Roman" panose="02020603050405020304" pitchFamily="18" charset="0"/>
              </a:rPr>
              <a:t>[14] CNBC, “Apple: services back after major outage,” http</a:t>
            </a:r>
            <a:r>
              <a:rPr lang="en-US" altLang="zh-TW" sz="2800" dirty="0" smtClean="0">
                <a:latin typeface="Times New Roman" panose="02020603050405020304" pitchFamily="18" charset="0"/>
                <a:cs typeface="Times New Roman" panose="02020603050405020304" pitchFamily="18" charset="0"/>
              </a:rPr>
              <a:t>://</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www.cnbc.com</a:t>
            </a:r>
            <a:r>
              <a:rPr lang="en-US" altLang="zh-TW" sz="2800" dirty="0">
                <a:latin typeface="Times New Roman" panose="02020603050405020304" pitchFamily="18" charset="0"/>
                <a:cs typeface="Times New Roman" panose="02020603050405020304" pitchFamily="18" charset="0"/>
              </a:rPr>
              <a:t>/ 20 15/03/11/some-apple-services-suffering-outages.html, February 2017.</a:t>
            </a:r>
          </a:p>
          <a:p>
            <a:r>
              <a:rPr lang="en-US" altLang="zh-TW" sz="2800" dirty="0">
                <a:latin typeface="Times New Roman" panose="02020603050405020304" pitchFamily="18" charset="0"/>
                <a:cs typeface="Times New Roman" panose="02020603050405020304" pitchFamily="18" charset="0"/>
              </a:rPr>
              <a:t>[15] ETSI, “Digital cellular telecommunications system; </a:t>
            </a:r>
            <a:r>
              <a:rPr lang="en-US" altLang="zh-TW" sz="2800" dirty="0" smtClean="0">
                <a:latin typeface="Times New Roman" panose="02020603050405020304" pitchFamily="18" charset="0"/>
                <a:cs typeface="Times New Roman" panose="02020603050405020304" pitchFamily="18" charset="0"/>
              </a:rPr>
              <a:t>Universal</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Mobile </a:t>
            </a:r>
            <a:r>
              <a:rPr lang="en-US" altLang="zh-TW" sz="2800" dirty="0">
                <a:latin typeface="Times New Roman" panose="02020603050405020304" pitchFamily="18" charset="0"/>
                <a:cs typeface="Times New Roman" panose="02020603050405020304" pitchFamily="18" charset="0"/>
              </a:rPr>
              <a:t>Telecommunications System (UMTS); LTE; </a:t>
            </a:r>
            <a:r>
              <a:rPr lang="en-US" altLang="zh-TW" sz="2800" dirty="0" smtClean="0">
                <a:latin typeface="Times New Roman" panose="02020603050405020304" pitchFamily="18" charset="0"/>
                <a:cs typeface="Times New Roman" panose="02020603050405020304" pitchFamily="18" charset="0"/>
              </a:rPr>
              <a:t>Network</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architecture</a:t>
            </a:r>
            <a:r>
              <a:rPr lang="en-US" altLang="zh-TW" sz="2800" dirty="0">
                <a:latin typeface="Times New Roman" panose="02020603050405020304" pitchFamily="18" charset="0"/>
                <a:cs typeface="Times New Roman" panose="02020603050405020304" pitchFamily="18" charset="0"/>
              </a:rPr>
              <a:t>,” 3GPP TS 23.002 version 11.6.0, Release 11,</a:t>
            </a:r>
            <a:r>
              <a:rPr lang="zh-TW" altLang="en-US" sz="2800" dirty="0">
                <a:latin typeface="Times New Roman" panose="02020603050405020304" pitchFamily="18" charset="0"/>
                <a:cs typeface="Times New Roman" panose="02020603050405020304" pitchFamily="18" charset="0"/>
              </a:rPr>
              <a:t> </a:t>
            </a:r>
            <a:r>
              <a:rPr lang="en-US" altLang="zh-TW" sz="2800" dirty="0">
                <a:latin typeface="Times New Roman" panose="02020603050405020304" pitchFamily="18" charset="0"/>
                <a:cs typeface="Times New Roman" panose="02020603050405020304" pitchFamily="18" charset="0"/>
              </a:rPr>
              <a:t>2013.</a:t>
            </a:r>
            <a:br>
              <a:rPr lang="en-US" altLang="zh-TW" sz="2800" dirty="0">
                <a:latin typeface="Times New Roman" panose="02020603050405020304" pitchFamily="18" charset="0"/>
                <a:cs typeface="Times New Roman" panose="02020603050405020304" pitchFamily="18" charset="0"/>
              </a:rPr>
            </a:b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63</a:t>
            </a:fld>
            <a:endParaRPr lang="en-US" altLang="zh-TW"/>
          </a:p>
        </p:txBody>
      </p:sp>
    </p:spTree>
    <p:extLst>
      <p:ext uri="{BB962C8B-B14F-4D97-AF65-F5344CB8AC3E}">
        <p14:creationId xmlns:p14="http://schemas.microsoft.com/office/powerpoint/2010/main" val="966203950"/>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[16] C. </a:t>
            </a:r>
            <a:r>
              <a:rPr lang="en-US" altLang="zh-TW" sz="2800" dirty="0" err="1">
                <a:latin typeface="Times New Roman" panose="02020603050405020304" pitchFamily="18" charset="0"/>
                <a:cs typeface="Times New Roman" panose="02020603050405020304" pitchFamily="18" charset="0"/>
              </a:rPr>
              <a:t>Guo</a:t>
            </a:r>
            <a:r>
              <a:rPr lang="en-US" altLang="zh-TW" sz="2800" dirty="0">
                <a:latin typeface="Times New Roman" panose="02020603050405020304" pitchFamily="18" charset="0"/>
                <a:cs typeface="Times New Roman" panose="02020603050405020304" pitchFamily="18" charset="0"/>
              </a:rPr>
              <a:t> et al., “</a:t>
            </a:r>
            <a:r>
              <a:rPr lang="en-US" altLang="zh-TW" sz="2800" dirty="0" err="1">
                <a:latin typeface="Times New Roman" panose="02020603050405020304" pitchFamily="18" charset="0"/>
                <a:cs typeface="Times New Roman" panose="02020603050405020304" pitchFamily="18" charset="0"/>
              </a:rPr>
              <a:t>Pingmesh</a:t>
            </a:r>
            <a:r>
              <a:rPr lang="en-US" altLang="zh-TW" sz="2800" dirty="0">
                <a:latin typeface="Times New Roman" panose="02020603050405020304" pitchFamily="18" charset="0"/>
                <a:cs typeface="Times New Roman" panose="02020603050405020304" pitchFamily="18" charset="0"/>
              </a:rPr>
              <a:t>: A Large-Scale System for </a:t>
            </a:r>
            <a:r>
              <a:rPr lang="en-US" altLang="zh-TW" sz="2800" dirty="0" smtClean="0">
                <a:latin typeface="Times New Roman" panose="02020603050405020304" pitchFamily="18" charset="0"/>
                <a:cs typeface="Times New Roman" panose="02020603050405020304" pitchFamily="18" charset="0"/>
              </a:rPr>
              <a:t>Data</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Center </a:t>
            </a:r>
            <a:r>
              <a:rPr lang="en-US" altLang="zh-TW" sz="2800" dirty="0">
                <a:latin typeface="Times New Roman" panose="02020603050405020304" pitchFamily="18" charset="0"/>
                <a:cs typeface="Times New Roman" panose="02020603050405020304" pitchFamily="18" charset="0"/>
              </a:rPr>
              <a:t>Network Latency Measurement and Analysis,” </a:t>
            </a:r>
            <a:r>
              <a:rPr lang="en-US" altLang="zh-TW" sz="2800" dirty="0" smtClean="0">
                <a:latin typeface="Times New Roman" panose="02020603050405020304" pitchFamily="18" charset="0"/>
                <a:cs typeface="Times New Roman" panose="02020603050405020304" pitchFamily="18" charset="0"/>
              </a:rPr>
              <a:t>Proc.</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ACM </a:t>
            </a:r>
            <a:r>
              <a:rPr lang="en-US" altLang="zh-TW" sz="2800" dirty="0">
                <a:latin typeface="Times New Roman" panose="02020603050405020304" pitchFamily="18" charset="0"/>
                <a:cs typeface="Times New Roman" panose="02020603050405020304" pitchFamily="18" charset="0"/>
              </a:rPr>
              <a:t>Conf. Special Interest Group on Data </a:t>
            </a:r>
            <a:r>
              <a:rPr lang="en-US" altLang="zh-TW" sz="2800" dirty="0" smtClean="0">
                <a:latin typeface="Times New Roman" panose="02020603050405020304" pitchFamily="18" charset="0"/>
                <a:cs typeface="Times New Roman" panose="02020603050405020304" pitchFamily="18" charset="0"/>
              </a:rPr>
              <a:t>Communication,</a:t>
            </a:r>
            <a:r>
              <a:rPr lang="zh-TW" altLang="en-US" sz="2800" dirty="0" smtClean="0">
                <a:latin typeface="Times New Roman" panose="02020603050405020304" pitchFamily="18" charset="0"/>
                <a:cs typeface="Times New Roman" panose="02020603050405020304" pitchFamily="18" charset="0"/>
              </a:rPr>
              <a:t> </a:t>
            </a:r>
            <a:r>
              <a:rPr lang="en-US" altLang="zh-TW" sz="2800" dirty="0" smtClean="0">
                <a:latin typeface="Times New Roman" panose="02020603050405020304" pitchFamily="18" charset="0"/>
                <a:cs typeface="Times New Roman" panose="02020603050405020304" pitchFamily="18" charset="0"/>
              </a:rPr>
              <a:t>Aug</a:t>
            </a:r>
            <a:r>
              <a:rPr lang="en-US" altLang="zh-TW" sz="2800" dirty="0">
                <a:latin typeface="Times New Roman" panose="02020603050405020304" pitchFamily="18" charset="0"/>
                <a:cs typeface="Times New Roman" panose="02020603050405020304" pitchFamily="18" charset="0"/>
              </a:rPr>
              <a:t>. 2015, pp. 139-152.</a:t>
            </a:r>
            <a:endParaRPr lang="zh-TW" altLang="en-US" sz="2800" dirty="0">
              <a:latin typeface="Times New Roman" panose="02020603050405020304" pitchFamily="18" charset="0"/>
              <a:cs typeface="Times New Roman" panose="02020603050405020304" pitchFamily="18" charset="0"/>
            </a:endParaRPr>
          </a:p>
          <a:p>
            <a:endParaRPr lang="zh-TW" altLang="en-US" dirty="0"/>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64</a:t>
            </a:fld>
            <a:endParaRPr lang="en-US" altLang="zh-TW"/>
          </a:p>
        </p:txBody>
      </p:sp>
    </p:spTree>
    <p:extLst>
      <p:ext uri="{BB962C8B-B14F-4D97-AF65-F5344CB8AC3E}">
        <p14:creationId xmlns:p14="http://schemas.microsoft.com/office/powerpoint/2010/main" val="24639251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In that context, a powerful companion technology to NFV is software-de-fined networking (SDN), the technology that introduces real-time network programmability</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a:latin typeface="Times New Roman" panose="02020603050405020304" pitchFamily="18" charset="0"/>
                <a:cs typeface="Times New Roman" panose="02020603050405020304" pitchFamily="18" charset="0"/>
              </a:rPr>
              <a:t>With the effective integration between these two paradigms, NSPs </a:t>
            </a:r>
            <a:r>
              <a:rPr lang="en-US" altLang="zh-TW" sz="2800" dirty="0" smtClean="0">
                <a:latin typeface="Times New Roman" panose="02020603050405020304" pitchFamily="18" charset="0"/>
                <a:cs typeface="Times New Roman" panose="02020603050405020304" pitchFamily="18" charset="0"/>
              </a:rPr>
              <a:t>can expect </a:t>
            </a:r>
            <a:r>
              <a:rPr lang="en-US" altLang="zh-TW" sz="2800" dirty="0">
                <a:latin typeface="Times New Roman" panose="02020603050405020304" pitchFamily="18" charset="0"/>
                <a:cs typeface="Times New Roman" panose="02020603050405020304" pitchFamily="18" charset="0"/>
              </a:rPr>
              <a:t>major improvements in component modularity </a:t>
            </a:r>
            <a:r>
              <a:rPr lang="en-US" altLang="zh-TW" sz="2800" dirty="0" smtClean="0">
                <a:latin typeface="Times New Roman" panose="02020603050405020304" pitchFamily="18" charset="0"/>
                <a:cs typeface="Times New Roman" panose="02020603050405020304" pitchFamily="18" charset="0"/>
              </a:rPr>
              <a:t>and implementation </a:t>
            </a:r>
            <a:r>
              <a:rPr lang="en-US" altLang="zh-TW" sz="2800" dirty="0">
                <a:latin typeface="Times New Roman" panose="02020603050405020304" pitchFamily="18" charset="0"/>
                <a:cs typeface="Times New Roman" panose="02020603050405020304" pitchFamily="18" charset="0"/>
              </a:rPr>
              <a:t>agility. </a:t>
            </a:r>
          </a:p>
          <a:p>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7</a:t>
            </a:fld>
            <a:endParaRPr lang="en-US" altLang="zh-TW"/>
          </a:p>
        </p:txBody>
      </p:sp>
    </p:spTree>
    <p:extLst>
      <p:ext uri="{BB962C8B-B14F-4D97-AF65-F5344CB8AC3E}">
        <p14:creationId xmlns:p14="http://schemas.microsoft.com/office/powerpoint/2010/main" val="39067463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In the ETSI definition of the basic architecture standards for the VNFs, each VNF consists of one or more virtual network function components (VNFCs) [1</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a:latin typeface="Times New Roman" panose="02020603050405020304" pitchFamily="18" charset="0"/>
                <a:cs typeface="Times New Roman" panose="02020603050405020304" pitchFamily="18" charset="0"/>
              </a:rPr>
              <a:t>VNFCs implement various functionalities that provide the service defined by the VNF descriptor (VNFD</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a:latin typeface="Times New Roman" panose="02020603050405020304" pitchFamily="18" charset="0"/>
                <a:cs typeface="Times New Roman" panose="02020603050405020304" pitchFamily="18" charset="0"/>
              </a:rPr>
              <a:t>The VNFCs implementation freedom drives the innovation and evolution of the VNF services and provides the capability of flexible management and orchestration of the VNFCs lifecycle based on functional and non-functional constraints.</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8</a:t>
            </a:fld>
            <a:endParaRPr lang="en-US" altLang="zh-TW"/>
          </a:p>
        </p:txBody>
      </p:sp>
    </p:spTree>
    <p:extLst>
      <p:ext uri="{BB962C8B-B14F-4D97-AF65-F5344CB8AC3E}">
        <p14:creationId xmlns:p14="http://schemas.microsoft.com/office/powerpoint/2010/main" val="32368182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NFV is expected to complement mobile edge computing (MEC) technology to provide accelerated content delivery and better application responsiveness, such as intelligent edge data caching, to enhance the quality of user experience (</a:t>
            </a:r>
            <a:r>
              <a:rPr lang="en-US" altLang="zh-TW" sz="2800" dirty="0" err="1">
                <a:latin typeface="Times New Roman" panose="02020603050405020304" pitchFamily="18" charset="0"/>
                <a:cs typeface="Times New Roman" panose="02020603050405020304" pitchFamily="18" charset="0"/>
              </a:rPr>
              <a:t>QoE</a:t>
            </a:r>
            <a:r>
              <a:rPr lang="en-US" altLang="zh-TW" sz="2800" dirty="0" smtClean="0">
                <a:latin typeface="Times New Roman" panose="02020603050405020304" pitchFamily="18" charset="0"/>
                <a:cs typeface="Times New Roman" panose="02020603050405020304" pitchFamily="18" charset="0"/>
              </a:rPr>
              <a:t>).</a:t>
            </a:r>
          </a:p>
          <a:p>
            <a:r>
              <a:rPr lang="en-US" altLang="zh-TW" sz="2800" dirty="0">
                <a:latin typeface="Times New Roman" panose="02020603050405020304" pitchFamily="18" charset="0"/>
                <a:cs typeface="Times New Roman" panose="02020603050405020304" pitchFamily="18" charset="0"/>
              </a:rPr>
              <a:t>MEC has been introduced by ETSI as a technology that enables the deployment of services and applications in the edge network to achieve the closest proximity to the end user [2].</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pPr fontAlgn="base">
              <a:spcBef>
                <a:spcPct val="0"/>
              </a:spcBef>
              <a:spcAft>
                <a:spcPct val="0"/>
              </a:spcAft>
            </a:pPr>
            <a:fld id="{52E38B42-96A3-412A-9CD3-7D6C2689CFF8}" type="slidenum">
              <a:rPr lang="en-US" altLang="zh-TW" smtClean="0"/>
              <a:pPr fontAlgn="base">
                <a:spcBef>
                  <a:spcPct val="0"/>
                </a:spcBef>
                <a:spcAft>
                  <a:spcPct val="0"/>
                </a:spcAft>
              </a:pPr>
              <a:t>9</a:t>
            </a:fld>
            <a:endParaRPr lang="en-US" altLang="zh-TW"/>
          </a:p>
        </p:txBody>
      </p:sp>
    </p:spTree>
    <p:extLst>
      <p:ext uri="{BB962C8B-B14F-4D97-AF65-F5344CB8AC3E}">
        <p14:creationId xmlns:p14="http://schemas.microsoft.com/office/powerpoint/2010/main" val="308882475"/>
      </p:ext>
    </p:extLst>
  </p:cSld>
  <p:clrMapOvr>
    <a:masterClrMapping/>
  </p:clrMapOvr>
</p:sld>
</file>

<file path=ppt/theme/theme1.xml><?xml version="1.0" encoding="utf-8"?>
<a:theme xmlns:a="http://schemas.openxmlformats.org/drawingml/2006/main" name="佈景主題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佈景主題1" id="{B8710126-D88A-45AB-86A0-8244245A5D48}" vid="{46713BCF-7298-46F0-A890-1E413A928568}"/>
    </a:ext>
  </a:extLst>
</a:theme>
</file>

<file path=ppt/theme/theme2.xml><?xml version="1.0" encoding="utf-8"?>
<a:theme xmlns:a="http://schemas.openxmlformats.org/drawingml/2006/main" name="1_佈景主題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佈景主題1" id="{B8710126-D88A-45AB-86A0-8244245A5D48}" vid="{46713BCF-7298-46F0-A890-1E413A928568}"/>
    </a:ext>
  </a:extLst>
</a:theme>
</file>

<file path=ppt/theme/theme3.xml><?xml version="1.0" encoding="utf-8"?>
<a:theme xmlns:a="http://schemas.openxmlformats.org/drawingml/2006/main" name="2_佈景主題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佈景主題1" id="{B8710126-D88A-45AB-86A0-8244245A5D48}" vid="{46713BCF-7298-46F0-A890-1E413A928568}"/>
    </a:ext>
  </a:extLst>
</a:theme>
</file>

<file path=ppt/theme/theme4.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19458</TotalTime>
  <Words>6490</Words>
  <Application>Microsoft Office PowerPoint</Application>
  <PresentationFormat>寬螢幕</PresentationFormat>
  <Paragraphs>566</Paragraphs>
  <Slides>64</Slides>
  <Notes>57</Notes>
  <HiddenSlides>0</HiddenSlides>
  <MMClips>0</MMClips>
  <ScaleCrop>false</ScaleCrop>
  <HeadingPairs>
    <vt:vector size="6" baseType="variant">
      <vt:variant>
        <vt:lpstr>使用字型</vt:lpstr>
      </vt:variant>
      <vt:variant>
        <vt:i4>7</vt:i4>
      </vt:variant>
      <vt:variant>
        <vt:lpstr>佈景主題</vt:lpstr>
      </vt:variant>
      <vt:variant>
        <vt:i4>3</vt:i4>
      </vt:variant>
      <vt:variant>
        <vt:lpstr>投影片標題</vt:lpstr>
      </vt:variant>
      <vt:variant>
        <vt:i4>64</vt:i4>
      </vt:variant>
    </vt:vector>
  </HeadingPairs>
  <TitlesOfParts>
    <vt:vector size="74" baseType="lpstr">
      <vt:lpstr>等线</vt:lpstr>
      <vt:lpstr>微軟正黑體</vt:lpstr>
      <vt:lpstr>新細明體</vt:lpstr>
      <vt:lpstr>Arial</vt:lpstr>
      <vt:lpstr>Calibri</vt:lpstr>
      <vt:lpstr>Times New Roman</vt:lpstr>
      <vt:lpstr>Wingdings</vt:lpstr>
      <vt:lpstr>佈景主題1</vt:lpstr>
      <vt:lpstr>1_佈景主題1</vt:lpstr>
      <vt:lpstr>2_佈景主題1</vt:lpstr>
      <vt:lpstr> Exploring Microservices as the Architecture of Choice for Network Function Virtualization Platforms  </vt:lpstr>
      <vt:lpstr>OUTLINE</vt:lpstr>
      <vt:lpstr>Abstract</vt:lpstr>
      <vt:lpstr>PowerPoint 簡報</vt:lpstr>
      <vt:lpstr>Introduction</vt:lpstr>
      <vt:lpstr>PowerPoint 簡報</vt:lpstr>
      <vt:lpstr>PowerPoint 簡報</vt:lpstr>
      <vt:lpstr>PowerPoint 簡報</vt:lpstr>
      <vt:lpstr>PowerPoint 簡報</vt:lpstr>
      <vt:lpstr>PowerPoint 簡報</vt:lpstr>
      <vt:lpstr>PowerPoint 簡報</vt:lpstr>
      <vt:lpstr>PowerPoint 簡報</vt:lpstr>
      <vt:lpstr>Microservices Architecture </vt:lpstr>
      <vt:lpstr>PowerPoint 簡報</vt:lpstr>
      <vt:lpstr>PowerPoint 簡報</vt:lpstr>
      <vt:lpstr>Microservices and NFV: A Match Made with Modularity Cloud9 </vt:lpstr>
      <vt:lpstr>PowerPoint 簡報</vt:lpstr>
      <vt:lpstr>PowerPoint 簡報</vt:lpstr>
      <vt:lpstr>PowerPoint 簡報</vt:lpstr>
      <vt:lpstr>Microservices NFV and Mobile Edge Computing </vt:lpstr>
      <vt:lpstr>PowerPoint 簡報</vt:lpstr>
      <vt:lpstr>PowerPoint 簡報</vt:lpstr>
      <vt:lpstr>PowerPoint 簡報</vt:lpstr>
      <vt:lpstr>Challenges of NFV Implementing Microservices</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VNFC PLacement Simulation</vt:lpstr>
      <vt:lpstr>PowerPoint 簡報</vt:lpstr>
      <vt:lpstr>PowerPoint 簡報</vt:lpstr>
      <vt:lpstr>PowerPoint 簡報</vt:lpstr>
      <vt:lpstr>PowerPoint 簡報</vt:lpstr>
      <vt:lpstr>PowerPoint 簡報</vt:lpstr>
      <vt:lpstr>PowerPoint 簡報</vt:lpstr>
      <vt:lpstr>PowerPoint 簡報</vt:lpstr>
      <vt:lpstr>Conclusion</vt:lpstr>
      <vt:lpstr>References</vt:lpstr>
      <vt:lpstr>PowerPoint 簡報</vt:lpstr>
      <vt:lpstr>PowerPoint 簡報</vt:lpstr>
      <vt:lpstr>PowerPoint 簡報</vt:lpstr>
      <vt:lpstr>PowerPoint 簡報</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Towards an efficient VNF placement in network function virtualization</dc:title>
  <dc:creator>lab409</dc:creator>
  <cp:lastModifiedBy>王文奕</cp:lastModifiedBy>
  <cp:revision>686</cp:revision>
  <cp:lastPrinted>2020-05-04T09:21:17Z</cp:lastPrinted>
  <dcterms:created xsi:type="dcterms:W3CDTF">2019-11-04T09:26:48Z</dcterms:created>
  <dcterms:modified xsi:type="dcterms:W3CDTF">2020-07-09T05:52:56Z</dcterms:modified>
</cp:coreProperties>
</file>