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39"/>
  </p:notesMasterIdLst>
  <p:sldIdLst>
    <p:sldId id="257" r:id="rId4"/>
    <p:sldId id="258" r:id="rId5"/>
    <p:sldId id="259" r:id="rId6"/>
    <p:sldId id="323" r:id="rId7"/>
    <p:sldId id="652" r:id="rId8"/>
    <p:sldId id="649" r:id="rId9"/>
    <p:sldId id="650" r:id="rId10"/>
    <p:sldId id="651" r:id="rId11"/>
    <p:sldId id="653" r:id="rId12"/>
    <p:sldId id="658" r:id="rId13"/>
    <p:sldId id="654" r:id="rId14"/>
    <p:sldId id="655" r:id="rId15"/>
    <p:sldId id="656" r:id="rId16"/>
    <p:sldId id="657" r:id="rId17"/>
    <p:sldId id="659" r:id="rId18"/>
    <p:sldId id="660" r:id="rId19"/>
    <p:sldId id="661" r:id="rId20"/>
    <p:sldId id="663" r:id="rId21"/>
    <p:sldId id="664" r:id="rId22"/>
    <p:sldId id="662" r:id="rId23"/>
    <p:sldId id="670" r:id="rId24"/>
    <p:sldId id="665" r:id="rId25"/>
    <p:sldId id="666" r:id="rId26"/>
    <p:sldId id="667" r:id="rId27"/>
    <p:sldId id="668" r:id="rId28"/>
    <p:sldId id="669" r:id="rId29"/>
    <p:sldId id="675" r:id="rId30"/>
    <p:sldId id="671" r:id="rId31"/>
    <p:sldId id="672" r:id="rId32"/>
    <p:sldId id="585" r:id="rId33"/>
    <p:sldId id="517" r:id="rId34"/>
    <p:sldId id="644" r:id="rId35"/>
    <p:sldId id="645" r:id="rId36"/>
    <p:sldId id="676" r:id="rId37"/>
    <p:sldId id="646" r:id="rId38"/>
  </p:sldIdLst>
  <p:sldSz cx="12192000" cy="6858000"/>
  <p:notesSz cx="6565900" cy="96377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1786DE-B7B6-42DE-8B2E-2DBAE0B80785}" v="105" dt="2020-07-05T15:35:29.393"/>
    <p1510:client id="{DD560E22-680B-4918-BF0B-2279505BB272}" v="15" dt="2020-07-05T15:38:56.166"/>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9" autoAdjust="0"/>
    <p:restoredTop sz="74964" autoAdjust="0"/>
  </p:normalViewPr>
  <p:slideViewPr>
    <p:cSldViewPr snapToGrid="0">
      <p:cViewPr varScale="1">
        <p:scale>
          <a:sx n="70" d="100"/>
          <a:sy n="70" d="100"/>
        </p:scale>
        <p:origin x="564" y="54"/>
      </p:cViewPr>
      <p:guideLst/>
    </p:cSldViewPr>
  </p:slideViewPr>
  <p:notesTextViewPr>
    <p:cViewPr>
      <p:scale>
        <a:sx n="1" d="1"/>
        <a:sy n="1" d="1"/>
      </p:scale>
      <p:origin x="0" y="0"/>
    </p:cViewPr>
  </p:notesTextViewPr>
  <p:sorterViewPr>
    <p:cViewPr>
      <p:scale>
        <a:sx n="100" d="100"/>
        <a:sy n="100" d="100"/>
      </p:scale>
      <p:origin x="0" y="-471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79"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 Id="rId8" Type="http://schemas.openxmlformats.org/officeDocument/2006/relationships/slide" Target="slides/slide5.xml"/><Relationship Id="rId80" Type="http://schemas.microsoft.com/office/2015/10/relationships/revisionInfo" Target="revisionInfo.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王 文奕" userId="4df307c2c0fbff4b" providerId="Windows Live" clId="Web-{CC1786DE-B7B6-42DE-8B2E-2DBAE0B80785}"/>
    <pc:docChg chg="modSld">
      <pc:chgData name="王 文奕" userId="4df307c2c0fbff4b" providerId="Windows Live" clId="Web-{CC1786DE-B7B6-42DE-8B2E-2DBAE0B80785}" dt="2020-07-05T15:35:29.378" v="100" actId="20577"/>
      <pc:docMkLst>
        <pc:docMk/>
      </pc:docMkLst>
      <pc:sldChg chg="modSp">
        <pc:chgData name="王 文奕" userId="4df307c2c0fbff4b" providerId="Windows Live" clId="Web-{CC1786DE-B7B6-42DE-8B2E-2DBAE0B80785}" dt="2020-07-05T15:28:50.821" v="82" actId="20577"/>
        <pc:sldMkLst>
          <pc:docMk/>
          <pc:sldMk cId="1842734760" sldId="257"/>
        </pc:sldMkLst>
        <pc:spChg chg="mod">
          <ac:chgData name="王 文奕" userId="4df307c2c0fbff4b" providerId="Windows Live" clId="Web-{CC1786DE-B7B6-42DE-8B2E-2DBAE0B80785}" dt="2020-07-05T15:21:25.324" v="58" actId="20577"/>
          <ac:spMkLst>
            <pc:docMk/>
            <pc:sldMk cId="1842734760" sldId="257"/>
            <ac:spMk id="2" creationId="{00000000-0000-0000-0000-000000000000}"/>
          </ac:spMkLst>
        </pc:spChg>
        <pc:spChg chg="mod">
          <ac:chgData name="王 文奕" userId="4df307c2c0fbff4b" providerId="Windows Live" clId="Web-{CC1786DE-B7B6-42DE-8B2E-2DBAE0B80785}" dt="2020-07-05T15:28:50.821" v="82" actId="20577"/>
          <ac:spMkLst>
            <pc:docMk/>
            <pc:sldMk cId="1842734760" sldId="257"/>
            <ac:spMk id="3" creationId="{00000000-0000-0000-0000-000000000000}"/>
          </ac:spMkLst>
        </pc:spChg>
      </pc:sldChg>
      <pc:sldChg chg="modSp">
        <pc:chgData name="王 文奕" userId="4df307c2c0fbff4b" providerId="Windows Live" clId="Web-{CC1786DE-B7B6-42DE-8B2E-2DBAE0B80785}" dt="2020-07-05T15:35:29.378" v="100" actId="20577"/>
        <pc:sldMkLst>
          <pc:docMk/>
          <pc:sldMk cId="3181024668" sldId="258"/>
        </pc:sldMkLst>
        <pc:spChg chg="mod">
          <ac:chgData name="王 文奕" userId="4df307c2c0fbff4b" providerId="Windows Live" clId="Web-{CC1786DE-B7B6-42DE-8B2E-2DBAE0B80785}" dt="2020-07-05T15:35:29.378" v="100" actId="20577"/>
          <ac:spMkLst>
            <pc:docMk/>
            <pc:sldMk cId="3181024668" sldId="258"/>
            <ac:spMk id="3" creationId="{00000000-0000-0000-0000-000000000000}"/>
          </ac:spMkLst>
        </pc:spChg>
      </pc:sldChg>
    </pc:docChg>
  </pc:docChgLst>
  <pc:docChgLst>
    <pc:chgData name="王 文奕" userId="4df307c2c0fbff4b" providerId="Windows Live" clId="Web-{DD560E22-680B-4918-BF0B-2279505BB272}"/>
    <pc:docChg chg="modSld">
      <pc:chgData name="王 文奕" userId="4df307c2c0fbff4b" providerId="Windows Live" clId="Web-{DD560E22-680B-4918-BF0B-2279505BB272}" dt="2020-07-05T15:38:56.166" v="14"/>
      <pc:docMkLst>
        <pc:docMk/>
      </pc:docMkLst>
      <pc:sldChg chg="modSp">
        <pc:chgData name="王 文奕" userId="4df307c2c0fbff4b" providerId="Windows Live" clId="Web-{DD560E22-680B-4918-BF0B-2279505BB272}" dt="2020-07-05T15:38:56.166" v="14"/>
        <pc:sldMkLst>
          <pc:docMk/>
          <pc:sldMk cId="3181024668" sldId="258"/>
        </pc:sldMkLst>
        <pc:spChg chg="mod">
          <ac:chgData name="王 文奕" userId="4df307c2c0fbff4b" providerId="Windows Live" clId="Web-{DD560E22-680B-4918-BF0B-2279505BB272}" dt="2020-07-05T15:38:56.166" v="14"/>
          <ac:spMkLst>
            <pc:docMk/>
            <pc:sldMk cId="3181024668"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845223" cy="483559"/>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719157" y="0"/>
            <a:ext cx="2845223" cy="483559"/>
          </a:xfrm>
          <a:prstGeom prst="rect">
            <a:avLst/>
          </a:prstGeom>
        </p:spPr>
        <p:txBody>
          <a:bodyPr vert="horz" lIns="91440" tIns="45720" rIns="91440" bIns="45720" rtlCol="0"/>
          <a:lstStyle>
            <a:lvl1pPr algn="r">
              <a:defRPr sz="1200"/>
            </a:lvl1pPr>
          </a:lstStyle>
          <a:p>
            <a:fld id="{010233DC-AC4F-4B70-94F2-7E6323EC7CE5}" type="datetimeFigureOut">
              <a:rPr lang="zh-TW" altLang="en-US" smtClean="0"/>
              <a:t>2020/7/16</a:t>
            </a:fld>
            <a:endParaRPr lang="zh-TW" altLang="en-US"/>
          </a:p>
        </p:txBody>
      </p:sp>
      <p:sp>
        <p:nvSpPr>
          <p:cNvPr id="4" name="投影片圖像版面配置區 3"/>
          <p:cNvSpPr>
            <a:spLocks noGrp="1" noRot="1" noChangeAspect="1"/>
          </p:cNvSpPr>
          <p:nvPr>
            <p:ph type="sldImg" idx="2"/>
          </p:nvPr>
        </p:nvSpPr>
        <p:spPr>
          <a:xfrm>
            <a:off x="392113" y="1204913"/>
            <a:ext cx="5781675" cy="32527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56590" y="4638150"/>
            <a:ext cx="5252720" cy="3794849"/>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154155"/>
            <a:ext cx="2845223" cy="483558"/>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719157" y="9154155"/>
            <a:ext cx="2845223" cy="483558"/>
          </a:xfrm>
          <a:prstGeom prst="rect">
            <a:avLst/>
          </a:prstGeom>
        </p:spPr>
        <p:txBody>
          <a:bodyPr vert="horz" lIns="91440" tIns="45720" rIns="91440" bIns="45720" rtlCol="0" anchor="b"/>
          <a:lstStyle>
            <a:lvl1pPr algn="r">
              <a:defRPr sz="1200"/>
            </a:lvl1pPr>
          </a:lstStyle>
          <a:p>
            <a:fld id="{03C411E0-4ECD-47AF-BA54-99036B3FAC3D}" type="slidenum">
              <a:rPr lang="zh-TW" altLang="en-US" smtClean="0"/>
              <a:t>‹#›</a:t>
            </a:fld>
            <a:endParaRPr lang="zh-TW" altLang="en-US"/>
          </a:p>
        </p:txBody>
      </p:sp>
    </p:spTree>
    <p:extLst>
      <p:ext uri="{BB962C8B-B14F-4D97-AF65-F5344CB8AC3E}">
        <p14:creationId xmlns:p14="http://schemas.microsoft.com/office/powerpoint/2010/main" val="100526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探索微服務</a:t>
            </a:r>
            <a:r>
              <a:rPr lang="zh-TW" altLang="en-US" dirty="0" smtClean="0"/>
              <a:t> </a:t>
            </a:r>
            <a:r>
              <a:rPr lang="zh-TW" altLang="en-US" sz="1200" b="0" i="0" kern="1200" dirty="0" smtClean="0">
                <a:solidFill>
                  <a:schemeClr val="tx1"/>
                </a:solidFill>
                <a:effectLst/>
                <a:latin typeface="+mn-lt"/>
                <a:ea typeface="+mn-ea"/>
                <a:cs typeface="+mn-cs"/>
              </a:rPr>
              <a:t>對於</a:t>
            </a:r>
            <a:r>
              <a:rPr lang="zh-CN" altLang="en-US" dirty="0" smtClean="0"/>
              <a:t>網路功能虛擬化平臺</a:t>
            </a:r>
            <a:r>
              <a:rPr lang="zh-TW" altLang="en-US" dirty="0" smtClean="0"/>
              <a:t> </a:t>
            </a:r>
            <a:r>
              <a:rPr lang="zh-CN" altLang="en-US" dirty="0" smtClean="0"/>
              <a:t>作為體系結構的選擇</a:t>
            </a:r>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0189526-CA5A-4B5A-AFE6-F348BDBE0B21}"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1" lang="zh-TW" altLang="en-US" sz="1200" b="0" i="0" u="none" strike="noStrike" kern="1200" cap="none" spc="0" normalizeH="0" baseline="0" noProof="0" dirty="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293390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i="1" kern="1200" dirty="0" err="1" smtClean="0">
                <a:solidFill>
                  <a:schemeClr val="tx1"/>
                </a:solidFill>
                <a:effectLst/>
                <a:latin typeface="+mn-lt"/>
                <a:ea typeface="+mn-ea"/>
                <a:cs typeface="+mn-cs"/>
              </a:rPr>
              <a:t>服務功能</a:t>
            </a:r>
            <a:r>
              <a:rPr lang="en-US" altLang="zh-TW" sz="1200" kern="1200" dirty="0" err="1" smtClean="0">
                <a:solidFill>
                  <a:schemeClr val="tx1"/>
                </a:solidFill>
                <a:effectLst/>
                <a:latin typeface="+mn-lt"/>
                <a:ea typeface="+mn-ea"/>
                <a:cs typeface="+mn-cs"/>
              </a:rPr>
              <a:t>（SF</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它們是chain的基本元素，負責對接收到的packet進行特定的處理</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它們可以不同級別</a:t>
            </a:r>
            <a:r>
              <a:rPr lang="zh-TW" altLang="en-US" sz="1200" kern="1200" dirty="0" smtClean="0">
                <a:solidFill>
                  <a:schemeClr val="tx1"/>
                </a:solidFill>
                <a:effectLst/>
                <a:latin typeface="+mn-lt"/>
                <a:ea typeface="+mn-ea"/>
                <a:cs typeface="+mn-cs"/>
              </a:rPr>
              <a:t>的</a:t>
            </a:r>
            <a:r>
              <a:rPr lang="en-US" altLang="zh-TW" sz="1200" kern="1200" dirty="0" smtClean="0">
                <a:solidFill>
                  <a:schemeClr val="tx1"/>
                </a:solidFill>
                <a:effectLst/>
                <a:latin typeface="+mn-lt"/>
                <a:ea typeface="+mn-ea"/>
                <a:cs typeface="+mn-cs"/>
              </a:rPr>
              <a:t>protocol</a:t>
            </a:r>
            <a:r>
              <a:rPr lang="zh-TW" altLang="en-US"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stack上工作</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而且</a:t>
            </a:r>
            <a:r>
              <a:rPr lang="zh-TW" altLang="zh-TW" dirty="0" smtClean="0"/>
              <a:t>可以</a:t>
            </a:r>
            <a:r>
              <a:rPr lang="zh-TW" altLang="en-US" dirty="0" smtClean="0"/>
              <a:t>被</a:t>
            </a:r>
            <a:r>
              <a:rPr lang="zh-TW" altLang="zh-TW" dirty="0" smtClean="0"/>
              <a:t>實現</a:t>
            </a:r>
            <a:r>
              <a:rPr lang="zh-TW" altLang="en-US" dirty="0" smtClean="0"/>
              <a:t>在</a:t>
            </a:r>
            <a:r>
              <a:rPr lang="zh-TW" altLang="zh-TW" dirty="0" smtClean="0"/>
              <a:t>服務器託管的虛擬元素，也可</a:t>
            </a:r>
            <a:r>
              <a:rPr lang="zh-TW" altLang="en-US" dirty="0" smtClean="0"/>
              <a:t>被</a:t>
            </a:r>
            <a:r>
              <a:rPr lang="zh-TW" altLang="zh-TW" dirty="0" smtClean="0"/>
              <a:t>實現</a:t>
            </a:r>
            <a:r>
              <a:rPr lang="zh-TW" altLang="en-US" dirty="0" smtClean="0"/>
              <a:t>在</a:t>
            </a:r>
            <a:r>
              <a:rPr lang="zh-TW" altLang="zh-TW" dirty="0" smtClean="0"/>
              <a:t>具有專用硬件的物理設備</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SF可以是SFC-aware的（即能夠對SFC</a:t>
            </a:r>
            <a:r>
              <a:rPr lang="zh-TW" altLang="en-US" sz="1200" kern="1200" dirty="0" smtClean="0">
                <a:solidFill>
                  <a:schemeClr val="tx1"/>
                </a:solidFill>
                <a:effectLst/>
                <a:latin typeface="+mn-lt"/>
                <a:ea typeface="+mn-ea"/>
                <a:cs typeface="+mn-cs"/>
              </a:rPr>
              <a:t>封裝</a:t>
            </a:r>
            <a:r>
              <a:rPr lang="en-US" altLang="zh-TW" sz="1200" kern="1200" dirty="0" err="1" smtClean="0">
                <a:solidFill>
                  <a:schemeClr val="tx1"/>
                </a:solidFill>
                <a:effectLst/>
                <a:latin typeface="+mn-lt"/>
                <a:ea typeface="+mn-ea"/>
                <a:cs typeface="+mn-cs"/>
              </a:rPr>
              <a:t>的包起作用）或者SFC-aware的（即它必須只接收沒有SFC封裝的包</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i="1" kern="1200" dirty="0" err="1" smtClean="0">
                <a:solidFill>
                  <a:schemeClr val="tx1"/>
                </a:solidFill>
                <a:effectLst/>
                <a:latin typeface="+mn-lt"/>
                <a:ea typeface="+mn-ea"/>
                <a:cs typeface="+mn-cs"/>
              </a:rPr>
              <a:t>服務功能轉發器</a:t>
            </a:r>
            <a:r>
              <a:rPr lang="en-US" altLang="zh-TW" sz="1200" kern="1200" dirty="0" err="1" smtClean="0">
                <a:solidFill>
                  <a:schemeClr val="tx1"/>
                </a:solidFill>
                <a:effectLst/>
                <a:latin typeface="+mn-lt"/>
                <a:ea typeface="+mn-ea"/>
                <a:cs typeface="+mn-cs"/>
              </a:rPr>
              <a:t>（SFF</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它們負責根據SFC-En中攜帶的資訊將業務轉發給一個或多個連接的SFs；它們還可以終止SFP</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10</a:t>
            </a:fld>
            <a:endParaRPr lang="zh-TW" altLang="en-US"/>
          </a:p>
        </p:txBody>
      </p:sp>
    </p:spTree>
    <p:extLst>
      <p:ext uri="{BB962C8B-B14F-4D97-AF65-F5344CB8AC3E}">
        <p14:creationId xmlns:p14="http://schemas.microsoft.com/office/powerpoint/2010/main" val="3322976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i="1" kern="1200" baseline="0" dirty="0" smtClean="0">
                <a:solidFill>
                  <a:schemeClr val="tx1"/>
                </a:solidFill>
                <a:effectLst/>
                <a:latin typeface="+mn-lt"/>
                <a:ea typeface="+mn-ea"/>
                <a:cs typeface="+mn-cs"/>
              </a:rPr>
              <a:t>SFC </a:t>
            </a:r>
            <a:r>
              <a:rPr lang="en-US" altLang="zh-TW" sz="1200" i="1" kern="1200" baseline="0" dirty="0" err="1" smtClean="0">
                <a:solidFill>
                  <a:schemeClr val="tx1"/>
                </a:solidFill>
                <a:effectLst/>
                <a:latin typeface="+mn-lt"/>
                <a:ea typeface="+mn-ea"/>
                <a:cs typeface="+mn-cs"/>
              </a:rPr>
              <a:t>proxies</a:t>
            </a:r>
            <a:r>
              <a:rPr lang="en-US" altLang="zh-TW" sz="1200" kern="1200" dirty="0" err="1" smtClean="0">
                <a:solidFill>
                  <a:schemeClr val="tx1"/>
                </a:solidFill>
                <a:effectLst/>
                <a:latin typeface="+mn-lt"/>
                <a:ea typeface="+mn-ea"/>
                <a:cs typeface="+mn-cs"/>
              </a:rPr>
              <a:t>（SFC-Pr</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其</a:t>
            </a:r>
            <a:r>
              <a:rPr lang="zh-TW" altLang="zh-TW" dirty="0" smtClean="0"/>
              <a:t>分別</a:t>
            </a:r>
            <a:r>
              <a:rPr lang="zh-TW" altLang="zh-TW" dirty="0" smtClean="0"/>
              <a:t>代表S</a:t>
            </a:r>
            <a:r>
              <a:rPr lang="zh-TW" altLang="zh-TW" dirty="0" smtClean="0"/>
              <a:t>F</a:t>
            </a:r>
            <a:r>
              <a:rPr lang="zh-TW" altLang="zh-TW" dirty="0" smtClean="0"/>
              <a:t>C</a:t>
            </a:r>
            <a:r>
              <a:rPr lang="en-US" altLang="zh-TW" dirty="0" smtClean="0"/>
              <a:t>-aware</a:t>
            </a:r>
            <a:r>
              <a:rPr lang="zh-TW" altLang="zh-TW" dirty="0" smtClean="0"/>
              <a:t>的</a:t>
            </a:r>
            <a:r>
              <a:rPr lang="zh-TW" altLang="zh-TW" dirty="0" smtClean="0"/>
              <a:t>SF在之前和之後</a:t>
            </a:r>
            <a:r>
              <a:rPr lang="zh-TW" altLang="en-US" dirty="0" smtClean="0"/>
              <a:t>，</a:t>
            </a:r>
            <a:r>
              <a:rPr lang="zh-TW" altLang="zh-TW" dirty="0" smtClean="0"/>
              <a:t>刪除和插入SFC-En。</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11</a:t>
            </a:fld>
            <a:endParaRPr lang="zh-TW" altLang="en-US"/>
          </a:p>
        </p:txBody>
      </p:sp>
    </p:spTree>
    <p:extLst>
      <p:ext uri="{BB962C8B-B14F-4D97-AF65-F5344CB8AC3E}">
        <p14:creationId xmlns:p14="http://schemas.microsoft.com/office/powerpoint/2010/main" val="548816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[8]中描述的SFC</a:t>
            </a:r>
            <a:r>
              <a:rPr lang="en-US" altLang="zh-TW" dirty="0" smtClean="0"/>
              <a:t> control plane</a:t>
            </a:r>
            <a:r>
              <a:rPr lang="zh-TW" altLang="zh-TW" dirty="0" smtClean="0"/>
              <a:t>（SFC-CP）的參考體系結構</a:t>
            </a:r>
            <a:r>
              <a:rPr lang="zh-TW" altLang="en-US" dirty="0" smtClean="0"/>
              <a:t>，</a:t>
            </a:r>
            <a:r>
              <a:rPr lang="zh-TW" altLang="zh-TW" dirty="0" smtClean="0"/>
              <a:t>定義了以下的接口與數據平面組件進行通信：</a:t>
            </a:r>
            <a:endParaRPr lang="en-US" altLang="zh-TW" dirty="0" smtClean="0"/>
          </a:p>
          <a:p>
            <a:endParaRPr lang="en-US" altLang="zh-TW" dirty="0" smtClean="0"/>
          </a:p>
          <a:p>
            <a:r>
              <a:rPr lang="zh-TW" altLang="zh-TW" dirty="0" smtClean="0"/>
              <a:t>SFC-CP和SFC-C</a:t>
            </a:r>
            <a:r>
              <a:rPr lang="en-US" altLang="zh-TW" dirty="0" smtClean="0"/>
              <a:t>I</a:t>
            </a:r>
            <a:r>
              <a:rPr lang="zh-TW" altLang="zh-TW" dirty="0" smtClean="0"/>
              <a:t>之間的接口C1，用於管理分類器中的SFC分類規則；</a:t>
            </a:r>
            <a:endParaRPr lang="en-US" altLang="zh-TW" dirty="0" smtClean="0"/>
          </a:p>
          <a:p>
            <a:endParaRPr lang="en-US" altLang="zh-TW" dirty="0" smtClean="0"/>
          </a:p>
          <a:p>
            <a:r>
              <a:rPr lang="zh-TW" altLang="zh-TW" dirty="0" smtClean="0"/>
              <a:t>SFC-CP和SFF之間的接口C2，用於交換SFC轉發決策所需的信息，收集有關SFP的狀態信息等；</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12</a:t>
            </a:fld>
            <a:endParaRPr lang="zh-TW" altLang="en-US"/>
          </a:p>
        </p:txBody>
      </p:sp>
    </p:spTree>
    <p:extLst>
      <p:ext uri="{BB962C8B-B14F-4D97-AF65-F5344CB8AC3E}">
        <p14:creationId xmlns:p14="http://schemas.microsoft.com/office/powerpoint/2010/main" val="527498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SFC-CP和SFC</a:t>
            </a:r>
            <a:r>
              <a:rPr lang="en-US" altLang="zh-TW" dirty="0" smtClean="0"/>
              <a:t>-aware</a:t>
            </a:r>
            <a:r>
              <a:rPr lang="zh-TW" altLang="zh-TW" dirty="0" smtClean="0"/>
              <a:t>的SF之間的接口C3，例如，用於收集輸出信息</a:t>
            </a:r>
            <a:r>
              <a:rPr lang="zh-TW" altLang="en-US" dirty="0" smtClean="0"/>
              <a:t>，其</a:t>
            </a:r>
            <a:r>
              <a:rPr lang="zh-TW" altLang="zh-TW" dirty="0" smtClean="0"/>
              <a:t>由SF中的數據包處理產生的；</a:t>
            </a:r>
            <a:endParaRPr lang="en-US" altLang="zh-TW" dirty="0" smtClean="0"/>
          </a:p>
          <a:p>
            <a:endParaRPr lang="en-US" altLang="zh-TW" dirty="0" smtClean="0"/>
          </a:p>
          <a:p>
            <a:r>
              <a:rPr lang="zh-TW" altLang="zh-TW" dirty="0" smtClean="0"/>
              <a:t>SFC-CP和SFC</a:t>
            </a:r>
            <a:r>
              <a:rPr lang="zh-TW" altLang="en-US" dirty="0" smtClean="0"/>
              <a:t> </a:t>
            </a:r>
            <a:r>
              <a:rPr lang="en-US" altLang="zh-TW" sz="1200" dirty="0" smtClean="0">
                <a:latin typeface="Times New Roman" panose="02020603050405020304" pitchFamily="18" charset="0"/>
                <a:cs typeface="Times New Roman" panose="02020603050405020304" pitchFamily="18" charset="0"/>
              </a:rPr>
              <a:t>Proxies</a:t>
            </a:r>
            <a:r>
              <a:rPr lang="zh-TW" altLang="zh-TW" dirty="0" smtClean="0"/>
              <a:t>之間的接口C4，用於傳達SFC指令和</a:t>
            </a:r>
            <a:r>
              <a:rPr lang="zh-TW" altLang="en-US" dirty="0" smtClean="0"/>
              <a:t>查看</a:t>
            </a:r>
            <a:r>
              <a:rPr lang="zh-TW" altLang="zh-TW" dirty="0" smtClean="0"/>
              <a:t>狀態信息。</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13</a:t>
            </a:fld>
            <a:endParaRPr lang="zh-TW" altLang="en-US"/>
          </a:p>
        </p:txBody>
      </p:sp>
    </p:spTree>
    <p:extLst>
      <p:ext uri="{BB962C8B-B14F-4D97-AF65-F5344CB8AC3E}">
        <p14:creationId xmlns:p14="http://schemas.microsoft.com/office/powerpoint/2010/main" val="1032765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SFC架構可以通過使用NSH來實現，NSH定義了一個服務平面協定，專門用於創建動態SFC</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NSH报头中最重要的两个字段是</a:t>
            </a:r>
            <a:r>
              <a:rPr lang="en-US" altLang="zh-TW" sz="1200" dirty="0" err="1" smtClean="0">
                <a:latin typeface="Times New Roman" panose="02020603050405020304" pitchFamily="18" charset="0"/>
                <a:cs typeface="Times New Roman" panose="02020603050405020304" pitchFamily="18" charset="0"/>
              </a:rPr>
              <a:t>Service</a:t>
            </a:r>
            <a:r>
              <a:rPr lang="en-US" altLang="zh-TW" sz="1200" dirty="0" smtClean="0">
                <a:latin typeface="Times New Roman" panose="02020603050405020304" pitchFamily="18" charset="0"/>
                <a:cs typeface="Times New Roman" panose="02020603050405020304" pitchFamily="18" charset="0"/>
              </a:rPr>
              <a:t> Path </a:t>
            </a:r>
            <a:r>
              <a:rPr lang="en-US" altLang="zh-TW" sz="1200" dirty="0" err="1" smtClean="0">
                <a:latin typeface="Times New Roman" panose="02020603050405020304" pitchFamily="18" charset="0"/>
                <a:cs typeface="Times New Roman" panose="02020603050405020304" pitchFamily="18" charset="0"/>
              </a:rPr>
              <a:t>Identifier</a:t>
            </a:r>
            <a:r>
              <a:rPr lang="en-US" altLang="zh-TW" sz="1200" kern="1200" dirty="0" err="1" smtClean="0">
                <a:solidFill>
                  <a:schemeClr val="tx1"/>
                </a:solidFill>
                <a:effectLst/>
                <a:latin typeface="+mn-lt"/>
                <a:ea typeface="+mn-ea"/>
                <a:cs typeface="+mn-cs"/>
              </a:rPr>
              <a:t>（SPI）和</a:t>
            </a:r>
            <a:r>
              <a:rPr lang="en-US" altLang="zh-TW" sz="1200" dirty="0" err="1" smtClean="0">
                <a:latin typeface="Times New Roman" panose="02020603050405020304" pitchFamily="18" charset="0"/>
                <a:cs typeface="Times New Roman" panose="02020603050405020304" pitchFamily="18" charset="0"/>
              </a:rPr>
              <a:t>Service</a:t>
            </a:r>
            <a:r>
              <a:rPr lang="en-US" altLang="zh-TW" sz="1200" dirty="0" smtClean="0">
                <a:latin typeface="Times New Roman" panose="02020603050405020304" pitchFamily="18" charset="0"/>
                <a:cs typeface="Times New Roman" panose="02020603050405020304" pitchFamily="18" charset="0"/>
              </a:rPr>
              <a:t> Index </a:t>
            </a:r>
            <a:r>
              <a:rPr lang="en-US" altLang="zh-TW" sz="1200" kern="1200" dirty="0" smtClean="0">
                <a:solidFill>
                  <a:schemeClr val="tx1"/>
                </a:solidFill>
                <a:effectLst/>
                <a:latin typeface="+mn-lt"/>
                <a:ea typeface="+mn-ea"/>
                <a:cs typeface="+mn-cs"/>
              </a:rPr>
              <a:t>（SI）。</a:t>
            </a:r>
            <a:br>
              <a:rPr lang="en-US" altLang="zh-TW" sz="1200" kern="1200" dirty="0" smtClean="0">
                <a:solidFill>
                  <a:schemeClr val="tx1"/>
                </a:solidFill>
                <a:effectLst/>
                <a:latin typeface="+mn-lt"/>
                <a:ea typeface="+mn-ea"/>
                <a:cs typeface="+mn-cs"/>
              </a:rPr>
            </a:br>
            <a:endParaRPr lang="en-US"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SPI是由SFP中的第一個SFC-CI分配給分組的24位元整數，參與該SFP的所有節點必須一致地使用相同的SPI。</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14</a:t>
            </a:fld>
            <a:endParaRPr lang="zh-TW" altLang="en-US"/>
          </a:p>
        </p:txBody>
      </p:sp>
    </p:spTree>
    <p:extLst>
      <p:ext uri="{BB962C8B-B14F-4D97-AF65-F5344CB8AC3E}">
        <p14:creationId xmlns:p14="http://schemas.microsoft.com/office/powerpoint/2010/main" val="3350005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SI是一個8位整數，用於標識SFP中的位置。 </a:t>
            </a:r>
            <a:endParaRPr lang="en-US" altLang="zh-TW" dirty="0" smtClean="0"/>
          </a:p>
          <a:p>
            <a:endParaRPr lang="en-US" altLang="zh-TW" dirty="0" smtClean="0"/>
          </a:p>
          <a:p>
            <a:r>
              <a:rPr lang="en-US" altLang="zh-TW" dirty="0" smtClean="0"/>
              <a:t>SI</a:t>
            </a:r>
            <a:r>
              <a:rPr lang="zh-TW" altLang="zh-TW" dirty="0" smtClean="0"/>
              <a:t>必須由初始SFC-C</a:t>
            </a:r>
            <a:r>
              <a:rPr lang="en-US" altLang="zh-TW" dirty="0" smtClean="0"/>
              <a:t>I</a:t>
            </a:r>
            <a:r>
              <a:rPr lang="zh-TW" altLang="zh-TW" dirty="0" smtClean="0"/>
              <a:t>將SI設置為最大值（即255）或與SFP長度相關的值，並且</a:t>
            </a:r>
            <a:r>
              <a:rPr lang="zh-TW" altLang="en-US" dirty="0" smtClean="0"/>
              <a:t>當</a:t>
            </a:r>
            <a:r>
              <a:rPr lang="zh-TW" altLang="zh-TW" dirty="0" smtClean="0"/>
              <a:t>數據包在SFP中穿越</a:t>
            </a:r>
            <a:r>
              <a:rPr lang="zh-TW" altLang="en-US" dirty="0" smtClean="0"/>
              <a:t>，</a:t>
            </a:r>
            <a:r>
              <a:rPr lang="zh-TW" altLang="zh-TW" dirty="0" smtClean="0"/>
              <a:t>所有SFC</a:t>
            </a:r>
            <a:r>
              <a:rPr lang="en-US" altLang="zh-TW" dirty="0" smtClean="0"/>
              <a:t>-aware</a:t>
            </a:r>
            <a:r>
              <a:rPr lang="zh-TW" altLang="zh-TW" dirty="0" smtClean="0"/>
              <a:t>的SF和SFC</a:t>
            </a:r>
            <a:r>
              <a:rPr lang="en-US" altLang="zh-TW" baseline="0" dirty="0" smtClean="0"/>
              <a:t> proxies</a:t>
            </a:r>
            <a:r>
              <a:rPr lang="zh-TW" altLang="zh-TW" dirty="0" smtClean="0"/>
              <a:t>必須將其減</a:t>
            </a:r>
            <a:r>
              <a:rPr lang="en-US" altLang="zh-TW" dirty="0" smtClean="0"/>
              <a:t>1</a:t>
            </a:r>
            <a:r>
              <a:rPr lang="zh-TW"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15</a:t>
            </a:fld>
            <a:endParaRPr lang="zh-TW" altLang="en-US"/>
          </a:p>
        </p:txBody>
      </p:sp>
    </p:spTree>
    <p:extLst>
      <p:ext uri="{BB962C8B-B14F-4D97-AF65-F5344CB8AC3E}">
        <p14:creationId xmlns:p14="http://schemas.microsoft.com/office/powerpoint/2010/main" val="1628024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dirty="0" smtClean="0"/>
              <a:t>它由一個</a:t>
            </a:r>
            <a:r>
              <a:rPr lang="en-US" altLang="zh-CN" dirty="0" smtClean="0"/>
              <a:t>SFC-CP</a:t>
            </a:r>
            <a:r>
              <a:rPr lang="zh-CN" altLang="en-US" dirty="0" smtClean="0"/>
              <a:t>實體、一對</a:t>
            </a:r>
            <a:r>
              <a:rPr lang="en-US" altLang="zh-CN" dirty="0" smtClean="0"/>
              <a:t>SFC-C</a:t>
            </a:r>
            <a:r>
              <a:rPr lang="en-US" altLang="zh-TW" dirty="0" smtClean="0"/>
              <a:t>I</a:t>
            </a:r>
            <a:r>
              <a:rPr lang="en-US" altLang="zh-CN" dirty="0" smtClean="0"/>
              <a:t>s</a:t>
            </a:r>
            <a:r>
              <a:rPr lang="zh-CN" altLang="en-US" dirty="0" smtClean="0"/>
              <a:t>、一個中間節點作為</a:t>
            </a:r>
            <a:r>
              <a:rPr lang="en-US" altLang="zh-CN" dirty="0" smtClean="0"/>
              <a:t>SFF</a:t>
            </a:r>
            <a:r>
              <a:rPr lang="zh-CN" altLang="en-US" dirty="0" smtClean="0"/>
              <a:t>和</a:t>
            </a:r>
            <a:r>
              <a:rPr lang="zh-TW" altLang="en-US" dirty="0" smtClean="0"/>
              <a:t>作為</a:t>
            </a:r>
            <a:r>
              <a:rPr lang="en-US" altLang="zh-CN" dirty="0" smtClean="0"/>
              <a:t>SFC</a:t>
            </a:r>
            <a:r>
              <a:rPr lang="zh-TW" altLang="en-US" dirty="0" smtClean="0"/>
              <a:t> </a:t>
            </a:r>
            <a:r>
              <a:rPr lang="en-US" altLang="zh-CN" dirty="0" err="1" smtClean="0"/>
              <a:t>Pr</a:t>
            </a:r>
            <a:r>
              <a:rPr lang="zh-CN" altLang="en-US" dirty="0" smtClean="0"/>
              <a:t>對</a:t>
            </a:r>
            <a:r>
              <a:rPr lang="en-US" altLang="zh-CN" dirty="0" smtClean="0"/>
              <a:t>SFC-aware SFs</a:t>
            </a:r>
            <a:r>
              <a:rPr lang="zh-CN" altLang="en-US" dirty="0" smtClean="0"/>
              <a:t>的</a:t>
            </a:r>
            <a:r>
              <a:rPr lang="zh-TW" altLang="en-US" dirty="0" smtClean="0"/>
              <a:t>執行轉發</a:t>
            </a:r>
            <a:r>
              <a:rPr lang="zh-CN" altLang="en-US" dirty="0" smtClean="0"/>
              <a:t>、一個</a:t>
            </a:r>
            <a:r>
              <a:rPr lang="en-US" altLang="zh-CN" dirty="0" smtClean="0"/>
              <a:t>SFC</a:t>
            </a:r>
            <a:r>
              <a:rPr lang="en-US" altLang="zh-TW" dirty="0" smtClean="0"/>
              <a:t>-aware</a:t>
            </a:r>
            <a:r>
              <a:rPr lang="zh-CN" altLang="en-US" dirty="0" smtClean="0"/>
              <a:t>的</a:t>
            </a:r>
            <a:r>
              <a:rPr lang="en-US" altLang="zh-CN" dirty="0" smtClean="0"/>
              <a:t>SF</a:t>
            </a:r>
            <a:r>
              <a:rPr lang="zh-CN" altLang="en-US" dirty="0" smtClean="0"/>
              <a:t>和兩個</a:t>
            </a:r>
            <a:r>
              <a:rPr lang="en-US" altLang="zh-CN" dirty="0" smtClean="0"/>
              <a:t>SFC</a:t>
            </a:r>
            <a:r>
              <a:rPr lang="en-US" altLang="zh-TW" dirty="0" smtClean="0"/>
              <a:t>-aware</a:t>
            </a:r>
            <a:r>
              <a:rPr lang="zh-CN" altLang="en-US" dirty="0" smtClean="0"/>
              <a:t>的</a:t>
            </a:r>
            <a:r>
              <a:rPr lang="en-US" altLang="zh-CN" dirty="0" smtClean="0"/>
              <a:t>SF</a:t>
            </a:r>
            <a:r>
              <a:rPr lang="zh-CN" altLang="en-US" dirty="0" smtClean="0"/>
              <a:t>組成。</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16</a:t>
            </a:fld>
            <a:endParaRPr lang="zh-TW" altLang="en-US"/>
          </a:p>
        </p:txBody>
      </p:sp>
    </p:spTree>
    <p:extLst>
      <p:ext uri="{BB962C8B-B14F-4D97-AF65-F5344CB8AC3E}">
        <p14:creationId xmlns:p14="http://schemas.microsoft.com/office/powerpoint/2010/main" val="1632888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在我們的參考實現中，我們假設每個服務平面實體都是圍繞具有OpenFlow功能的交換機（OF-S）構建的。</a:t>
            </a:r>
            <a:endParaRPr lang="en-US" altLang="zh-TW" dirty="0" smtClean="0"/>
          </a:p>
          <a:p>
            <a:endParaRPr lang="en-US" altLang="zh-TW" dirty="0" smtClean="0"/>
          </a:p>
          <a:p>
            <a:r>
              <a:rPr lang="zh-TW" altLang="zh-TW" dirty="0" smtClean="0"/>
              <a:t>然後，所有SFC實體通過隧道技術（例如VXLAN）通過基礎網絡基礎結構互連，並由一個或多個網絡運營商通過通用控制平面範例進行控制。 </a:t>
            </a:r>
            <a:endParaRPr lang="en-US" altLang="zh-TW" dirty="0" smtClean="0"/>
          </a:p>
          <a:p>
            <a:endParaRPr lang="en-US" altLang="zh-TW" dirty="0" smtClean="0"/>
          </a:p>
          <a:p>
            <a:r>
              <a:rPr lang="zh-TW" altLang="zh-TW" dirty="0" smtClean="0"/>
              <a:t>網絡基礎結構可以使用SDN或非SDN控制，但這無關緊要，因為</a:t>
            </a:r>
            <a:r>
              <a:rPr lang="zh-TW" altLang="en-US" dirty="0" smtClean="0"/>
              <a:t>提出</a:t>
            </a:r>
            <a:r>
              <a:rPr lang="zh-TW" altLang="zh-TW" dirty="0" smtClean="0"/>
              <a:t>的SFC-CP與網絡控制平面是分開的</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17</a:t>
            </a:fld>
            <a:endParaRPr lang="zh-TW" altLang="en-US"/>
          </a:p>
        </p:txBody>
      </p:sp>
    </p:spTree>
    <p:extLst>
      <p:ext uri="{BB962C8B-B14F-4D97-AF65-F5344CB8AC3E}">
        <p14:creationId xmlns:p14="http://schemas.microsoft.com/office/powerpoint/2010/main" val="3733610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將SFP映射到傳輸網絡需要定義SFP中的給定位置（即SPI / SI對）與基礎網絡中的特定</a:t>
            </a:r>
            <a:r>
              <a:rPr lang="zh-TW" altLang="en-US" dirty="0" smtClean="0"/>
              <a:t>下一跳</a:t>
            </a:r>
            <a:r>
              <a:rPr lang="en-US" altLang="zh-TW" dirty="0" smtClean="0"/>
              <a:t>(</a:t>
            </a:r>
            <a:r>
              <a:rPr lang="zh-TW" altLang="en-US" dirty="0" smtClean="0"/>
              <a:t>目的地</a:t>
            </a:r>
            <a:r>
              <a:rPr lang="en-US" altLang="zh-TW" dirty="0" smtClean="0"/>
              <a:t>)</a:t>
            </a:r>
            <a:r>
              <a:rPr lang="zh-TW" altLang="zh-TW" dirty="0" smtClean="0"/>
              <a:t>之間的關係。</a:t>
            </a:r>
            <a:endParaRPr lang="en-US" altLang="zh-TW" dirty="0" smtClean="0"/>
          </a:p>
          <a:p>
            <a:endParaRPr lang="en-US" altLang="zh-TW" dirty="0" smtClean="0"/>
          </a:p>
          <a:p>
            <a:r>
              <a:rPr lang="zh-TW" altLang="zh-TW" dirty="0" smtClean="0"/>
              <a:t>前者信息屬於服務平面，而後者則取決於網絡的拓撲和技術，因為它必須指向基礎網絡中的現有位置，通常表示為地址（例如IP或MAC）。</a:t>
            </a:r>
            <a:endParaRPr lang="en-US" altLang="zh-TW" dirty="0" smtClean="0"/>
          </a:p>
          <a:p>
            <a:endParaRPr lang="en-US" altLang="zh-TW" dirty="0" smtClean="0"/>
          </a:p>
          <a:p>
            <a:r>
              <a:rPr lang="zh-TW" altLang="zh-TW" dirty="0" smtClean="0"/>
              <a:t>就我們所知，本文介紹了一種尚未提出的映射策略。 這是一個相當簡單的想法：將SFP</a:t>
            </a:r>
            <a:r>
              <a:rPr lang="en-US" altLang="zh-TW" dirty="0" smtClean="0"/>
              <a:t>-to-</a:t>
            </a:r>
            <a:r>
              <a:rPr lang="en-US" altLang="zh-TW" baseline="0" dirty="0" smtClean="0"/>
              <a:t>transport</a:t>
            </a:r>
            <a:r>
              <a:rPr lang="zh-TW" altLang="zh-TW" dirty="0" smtClean="0"/>
              <a:t>的關係映射到所用OF-S的端口上。</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18</a:t>
            </a:fld>
            <a:endParaRPr lang="zh-TW" altLang="en-US"/>
          </a:p>
        </p:txBody>
      </p:sp>
    </p:spTree>
    <p:extLst>
      <p:ext uri="{BB962C8B-B14F-4D97-AF65-F5344CB8AC3E}">
        <p14:creationId xmlns:p14="http://schemas.microsoft.com/office/powerpoint/2010/main" val="4540188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在我們的實現中，每個NSH接口</a:t>
            </a:r>
            <a:r>
              <a:rPr lang="en-US" altLang="zh-TW" dirty="0" smtClean="0"/>
              <a:t>(</a:t>
            </a:r>
            <a:r>
              <a:rPr lang="zh-TW" altLang="zh-TW" dirty="0" smtClean="0"/>
              <a:t>對應於特定的SPI / SI對）都橋接到節點內部OF-S上的端口。</a:t>
            </a:r>
            <a:endParaRPr lang="en-US" altLang="zh-TW" dirty="0" smtClean="0"/>
          </a:p>
          <a:p>
            <a:endParaRPr lang="en-US" altLang="zh-TW" dirty="0" smtClean="0"/>
          </a:p>
          <a:p>
            <a:r>
              <a:rPr lang="zh-TW" altLang="zh-TW" dirty="0" smtClean="0"/>
              <a:t>提議的實現的工作原理如下：通過將SPI / SI對與OF-S上的端口相關聯，可以使該節點充當NSH服務平面組件，同時</a:t>
            </a:r>
            <a:r>
              <a:rPr lang="zh-TW" altLang="en-US" dirty="0" smtClean="0"/>
              <a:t>通過在</a:t>
            </a:r>
            <a:r>
              <a:rPr lang="zh-TW" altLang="zh-TW" dirty="0" smtClean="0"/>
              <a:t>SDN控制器</a:t>
            </a:r>
            <a:r>
              <a:rPr lang="zh-TW" altLang="en-US" dirty="0" smtClean="0"/>
              <a:t>上的</a:t>
            </a:r>
            <a:r>
              <a:rPr lang="zh-TW" altLang="zh-TW" dirty="0" smtClean="0"/>
              <a:t>OpenFlow協議來控制該節點</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19</a:t>
            </a:fld>
            <a:endParaRPr lang="zh-TW" altLang="en-US"/>
          </a:p>
        </p:txBody>
      </p:sp>
    </p:spTree>
    <p:extLst>
      <p:ext uri="{BB962C8B-B14F-4D97-AF65-F5344CB8AC3E}">
        <p14:creationId xmlns:p14="http://schemas.microsoft.com/office/powerpoint/2010/main" val="413004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baseline="0"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1" lang="zh-TW" altLang="en-US" sz="1200" b="0" i="0" u="none" strike="noStrike" kern="1200" cap="none" spc="0" normalizeH="0" baseline="0" noProof="0" dirty="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731205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因此，NSH映射表以of-S內部的flow</a:t>
            </a:r>
            <a:r>
              <a:rPr lang="en-US" altLang="zh-TW" sz="1200" kern="1200" baseline="0" dirty="0" smtClean="0">
                <a:solidFill>
                  <a:schemeClr val="tx1"/>
                </a:solidFill>
                <a:effectLst/>
                <a:latin typeface="+mn-lt"/>
                <a:ea typeface="+mn-ea"/>
                <a:cs typeface="+mn-cs"/>
              </a:rPr>
              <a:t> </a:t>
            </a:r>
            <a:r>
              <a:rPr lang="en-US" altLang="zh-TW" sz="1200" kern="1200" baseline="0" dirty="0" err="1" smtClean="0">
                <a:solidFill>
                  <a:schemeClr val="tx1"/>
                </a:solidFill>
                <a:effectLst/>
                <a:latin typeface="+mn-lt"/>
                <a:ea typeface="+mn-ea"/>
                <a:cs typeface="+mn-cs"/>
              </a:rPr>
              <a:t>table</a:t>
            </a:r>
            <a:r>
              <a:rPr lang="en-US" altLang="zh-TW" sz="1200" kern="1200" dirty="0" err="1" smtClean="0">
                <a:solidFill>
                  <a:schemeClr val="tx1"/>
                </a:solidFill>
                <a:effectLst/>
                <a:latin typeface="+mn-lt"/>
                <a:ea typeface="+mn-ea"/>
                <a:cs typeface="+mn-cs"/>
              </a:rPr>
              <a:t>的形式實現。例如，假設of-S的port</a:t>
            </a:r>
            <a:r>
              <a:rPr lang="en-US" altLang="zh-TW" sz="1200" kern="1200" baseline="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N橋接到節點的interface</a:t>
            </a:r>
            <a:r>
              <a:rPr lang="en-US" altLang="zh-TW" sz="1200" kern="1200" baseline="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nshM</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指示</a:t>
            </a:r>
            <a:r>
              <a:rPr lang="zh-TW" altLang="en-US"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交換機將traffic從</a:t>
            </a:r>
            <a:r>
              <a:rPr lang="en-US" altLang="zh-TW" sz="1200" kern="1200" baseline="0" dirty="0" err="1" smtClean="0">
                <a:solidFill>
                  <a:schemeClr val="tx1"/>
                </a:solidFill>
                <a:effectLst/>
                <a:latin typeface="+mn-lt"/>
                <a:ea typeface="+mn-ea"/>
                <a:cs typeface="+mn-cs"/>
              </a:rPr>
              <a:t>port</a:t>
            </a:r>
            <a:r>
              <a:rPr lang="en-US" altLang="zh-TW" sz="1200" kern="1200" baseline="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N發送出去</a:t>
            </a:r>
            <a:r>
              <a:rPr lang="zh-TW" altLang="en-US"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將導致</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代表</a:t>
            </a:r>
            <a:r>
              <a:rPr lang="en-US" altLang="zh-TW" sz="1200" kern="1200" dirty="0" smtClean="0">
                <a:solidFill>
                  <a:schemeClr val="tx1"/>
                </a:solidFill>
                <a:effectLst/>
                <a:latin typeface="+mn-lt"/>
                <a:ea typeface="+mn-ea"/>
                <a:cs typeface="+mn-cs"/>
              </a:rPr>
              <a:t>) </a:t>
            </a:r>
            <a:r>
              <a:rPr lang="zh-TW" altLang="en-US" sz="1200" kern="1200" dirty="0" smtClean="0">
                <a:solidFill>
                  <a:schemeClr val="tx1"/>
                </a:solidFill>
                <a:effectLst/>
                <a:latin typeface="+mn-lt"/>
                <a:ea typeface="+mn-ea"/>
                <a:cs typeface="+mn-cs"/>
              </a:rPr>
              <a:t>從</a:t>
            </a:r>
            <a:r>
              <a:rPr lang="en-US" altLang="zh-TW" sz="1200" kern="1200" dirty="0" smtClean="0">
                <a:solidFill>
                  <a:schemeClr val="tx1"/>
                </a:solidFill>
                <a:effectLst/>
                <a:latin typeface="+mn-lt"/>
                <a:ea typeface="+mn-ea"/>
                <a:cs typeface="+mn-cs"/>
              </a:rPr>
              <a:t>interface </a:t>
            </a:r>
            <a:r>
              <a:rPr lang="en-US" altLang="zh-TW" sz="1200" kern="1200" dirty="0" err="1" smtClean="0">
                <a:solidFill>
                  <a:schemeClr val="tx1"/>
                </a:solidFill>
                <a:effectLst/>
                <a:latin typeface="+mn-lt"/>
                <a:ea typeface="+mn-ea"/>
                <a:cs typeface="+mn-cs"/>
              </a:rPr>
              <a:t>nshM</a:t>
            </a:r>
            <a:r>
              <a:rPr lang="zh-TW" altLang="en-US" sz="1200" kern="1200" dirty="0" smtClean="0">
                <a:solidFill>
                  <a:schemeClr val="tx1"/>
                </a:solidFill>
                <a:effectLst/>
                <a:latin typeface="+mn-lt"/>
                <a:ea typeface="+mn-ea"/>
                <a:cs typeface="+mn-cs"/>
              </a:rPr>
              <a:t>發送</a:t>
            </a:r>
            <a:r>
              <a:rPr lang="en-US" altLang="zh-TW" sz="1200" kern="1200" dirty="0" err="1" smtClean="0">
                <a:solidFill>
                  <a:schemeClr val="tx1"/>
                </a:solidFill>
                <a:effectLst/>
                <a:latin typeface="+mn-lt"/>
                <a:ea typeface="+mn-ea"/>
                <a:cs typeface="+mn-cs"/>
              </a:rPr>
              <a:t>NSH封裝的traffic</a:t>
            </a:r>
            <a:r>
              <a:rPr lang="zh-TW" altLang="en-US" sz="1200" kern="1200" dirty="0" smtClean="0">
                <a:solidFill>
                  <a:schemeClr val="tx1"/>
                </a:solidFill>
                <a:effectLst/>
                <a:latin typeface="+mn-lt"/>
                <a:ea typeface="+mn-ea"/>
                <a:cs typeface="+mn-cs"/>
              </a:rPr>
              <a:t>同時有著相對應的</a:t>
            </a:r>
            <a:r>
              <a:rPr lang="en-US" altLang="zh-TW" sz="1200" kern="1200" dirty="0" smtClean="0">
                <a:solidFill>
                  <a:schemeClr val="tx1"/>
                </a:solidFill>
                <a:effectLst/>
                <a:latin typeface="+mn-lt"/>
                <a:ea typeface="+mn-ea"/>
                <a:cs typeface="+mn-cs"/>
              </a:rPr>
              <a:t>SPI/</a:t>
            </a:r>
            <a:r>
              <a:rPr lang="en-US" altLang="zh-TW" sz="1200" kern="1200" dirty="0" err="1" smtClean="0">
                <a:solidFill>
                  <a:schemeClr val="tx1"/>
                </a:solidFill>
                <a:effectLst/>
                <a:latin typeface="+mn-lt"/>
                <a:ea typeface="+mn-ea"/>
                <a:cs typeface="+mn-cs"/>
              </a:rPr>
              <a:t>SI值</a:t>
            </a:r>
            <a:endParaRPr lang="en-US" altLang="zh-TW" sz="120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20</a:t>
            </a:fld>
            <a:endParaRPr lang="zh-TW" altLang="en-US"/>
          </a:p>
        </p:txBody>
      </p:sp>
    </p:spTree>
    <p:extLst>
      <p:ext uri="{BB962C8B-B14F-4D97-AF65-F5344CB8AC3E}">
        <p14:creationId xmlns:p14="http://schemas.microsoft.com/office/powerpoint/2010/main" val="40474666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節點（</a:t>
            </a:r>
            <a:r>
              <a:rPr lang="en-US" altLang="zh-CN" sz="1200" kern="1200" dirty="0" smtClean="0">
                <a:solidFill>
                  <a:schemeClr val="tx1"/>
                </a:solidFill>
                <a:effectLst/>
                <a:latin typeface="+mn-lt"/>
                <a:ea typeface="+mn-ea"/>
                <a:cs typeface="+mn-cs"/>
              </a:rPr>
              <a:t>0</a:t>
            </a:r>
            <a:r>
              <a:rPr lang="zh-CN" altLang="en-US" sz="1200" kern="1200" dirty="0" smtClean="0">
                <a:solidFill>
                  <a:schemeClr val="tx1"/>
                </a:solidFill>
                <a:effectLst/>
                <a:latin typeface="+mn-lt"/>
                <a:ea typeface="+mn-ea"/>
                <a:cs typeface="+mn-cs"/>
              </a:rPr>
              <a:t>）承載</a:t>
            </a:r>
            <a:r>
              <a:rPr lang="en-US" altLang="zh-CN" sz="1200" kern="1200" dirty="0" smtClean="0">
                <a:solidFill>
                  <a:schemeClr val="tx1"/>
                </a:solidFill>
                <a:effectLst/>
                <a:latin typeface="+mn-lt"/>
                <a:ea typeface="+mn-ea"/>
                <a:cs typeface="+mn-cs"/>
              </a:rPr>
              <a:t>SFC-Co</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endParaRPr lang="zh-CN" altLang="en-US"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節點（</a:t>
            </a:r>
            <a:r>
              <a:rPr lang="en-US" altLang="zh-CN" sz="1200" kern="1200" dirty="0" smtClean="0">
                <a:solidFill>
                  <a:schemeClr val="tx1"/>
                </a:solidFill>
                <a:effectLst/>
                <a:latin typeface="+mn-lt"/>
                <a:ea typeface="+mn-ea"/>
                <a:cs typeface="+mn-cs"/>
              </a:rPr>
              <a:t>1</a:t>
            </a:r>
            <a:r>
              <a:rPr lang="zh-CN" altLang="en-US" sz="1200" kern="1200" dirty="0" smtClean="0">
                <a:solidFill>
                  <a:schemeClr val="tx1"/>
                </a:solidFill>
                <a:effectLst/>
                <a:latin typeface="+mn-lt"/>
                <a:ea typeface="+mn-ea"/>
                <a:cs typeface="+mn-cs"/>
              </a:rPr>
              <a:t>）負責將</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標記添加到來自西部主機的資料包，並將</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封裝的資料包轉發到</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中的第一個</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：在此角色中，它充當</a:t>
            </a:r>
            <a:r>
              <a:rPr lang="en-US" altLang="zh-CN" sz="1200" kern="1200" dirty="0" smtClean="0">
                <a:solidFill>
                  <a:schemeClr val="tx1"/>
                </a:solidFill>
                <a:effectLst/>
                <a:latin typeface="+mn-lt"/>
                <a:ea typeface="+mn-ea"/>
                <a:cs typeface="+mn-cs"/>
              </a:rPr>
              <a:t>SFC-Cl</a:t>
            </a:r>
            <a:r>
              <a:rPr lang="zh-CN" altLang="en-US" sz="1200" kern="1200" dirty="0" smtClean="0">
                <a:solidFill>
                  <a:schemeClr val="tx1"/>
                </a:solidFill>
                <a:effectLst/>
                <a:latin typeface="+mn-lt"/>
                <a:ea typeface="+mn-ea"/>
                <a:cs typeface="+mn-cs"/>
              </a:rPr>
              <a:t>。此外，該節點還負責從分配給</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的資料包中刪除</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標記，該</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結束於節點（</a:t>
            </a:r>
            <a:r>
              <a:rPr lang="en-US" altLang="zh-CN" sz="1200" kern="1200" dirty="0" smtClean="0">
                <a:solidFill>
                  <a:schemeClr val="tx1"/>
                </a:solidFill>
                <a:effectLst/>
                <a:latin typeface="+mn-lt"/>
                <a:ea typeface="+mn-ea"/>
                <a:cs typeface="+mn-cs"/>
              </a:rPr>
              <a:t>1</a:t>
            </a:r>
            <a:r>
              <a:rPr lang="zh-CN" altLang="en-US" sz="1200" kern="1200" dirty="0" smtClean="0">
                <a:solidFill>
                  <a:schemeClr val="tx1"/>
                </a:solidFill>
                <a:effectLst/>
                <a:latin typeface="+mn-lt"/>
                <a:ea typeface="+mn-ea"/>
                <a:cs typeface="+mn-cs"/>
              </a:rPr>
              <a:t>），例如發送到西部主機的資料包，因此充當</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。按照這種方法，</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分類</a:t>
            </a:r>
            <a:r>
              <a:rPr lang="zh-TW" altLang="en-US" sz="1200" kern="1200" dirty="0" smtClean="0">
                <a:solidFill>
                  <a:schemeClr val="tx1"/>
                </a:solidFill>
                <a:effectLst/>
                <a:latin typeface="+mn-lt"/>
                <a:ea typeface="+mn-ea"/>
                <a:cs typeface="+mn-cs"/>
              </a:rPr>
              <a:t>就像</a:t>
            </a:r>
            <a:r>
              <a:rPr lang="en-US" altLang="zh-CN" sz="1200" kern="1200" dirty="0" err="1" smtClean="0">
                <a:solidFill>
                  <a:schemeClr val="tx1"/>
                </a:solidFill>
                <a:effectLst/>
                <a:latin typeface="+mn-lt"/>
                <a:ea typeface="+mn-ea"/>
                <a:cs typeface="+mn-cs"/>
              </a:rPr>
              <a:t>OpenFlow</a:t>
            </a:r>
            <a:r>
              <a:rPr lang="zh-CN" altLang="en-US" sz="1200" kern="1200" dirty="0" smtClean="0">
                <a:solidFill>
                  <a:schemeClr val="tx1"/>
                </a:solidFill>
                <a:effectLst/>
                <a:latin typeface="+mn-lt"/>
                <a:ea typeface="+mn-ea"/>
                <a:cs typeface="+mn-cs"/>
              </a:rPr>
              <a:t>匹配 。</a:t>
            </a:r>
            <a:endParaRPr lang="en-US" altLang="zh-CN" sz="1200" kern="1200" dirty="0" smtClean="0">
              <a:solidFill>
                <a:schemeClr val="tx1"/>
              </a:solidFill>
              <a:effectLst/>
              <a:latin typeface="+mn-lt"/>
              <a:ea typeface="+mn-ea"/>
              <a:cs typeface="+mn-cs"/>
            </a:endParaRPr>
          </a:p>
          <a:p>
            <a:endParaRPr lang="zh-CN" altLang="en-US"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
            </a:r>
            <a:br>
              <a:rPr lang="zh-CN" altLang="en-US" sz="1200" kern="1200" dirty="0" smtClean="0">
                <a:solidFill>
                  <a:schemeClr val="tx1"/>
                </a:solidFill>
                <a:effectLst/>
                <a:latin typeface="+mn-lt"/>
                <a:ea typeface="+mn-ea"/>
                <a:cs typeface="+mn-cs"/>
              </a:rPr>
            </a:b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22</a:t>
            </a:fld>
            <a:endParaRPr lang="zh-TW" altLang="en-US"/>
          </a:p>
        </p:txBody>
      </p:sp>
    </p:spTree>
    <p:extLst>
      <p:ext uri="{BB962C8B-B14F-4D97-AF65-F5344CB8AC3E}">
        <p14:creationId xmlns:p14="http://schemas.microsoft.com/office/powerpoint/2010/main" val="37197435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節點（</a:t>
            </a:r>
            <a:r>
              <a:rPr lang="en-US" altLang="zh-CN"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）負責代表</a:t>
            </a:r>
            <a:r>
              <a:rPr lang="en-US" altLang="zh-TW" sz="1200" dirty="0" smtClean="0">
                <a:latin typeface="Times New Roman" panose="02020603050405020304" pitchFamily="18" charset="0"/>
                <a:cs typeface="Times New Roman" panose="02020603050405020304" pitchFamily="18" charset="0"/>
              </a:rPr>
              <a:t>SFC-unaware</a:t>
            </a:r>
            <a:r>
              <a:rPr lang="zh-TW" altLang="en-US" sz="1200" dirty="0" smtClean="0">
                <a:latin typeface="Times New Roman" panose="02020603050405020304" pitchFamily="18" charset="0"/>
                <a:cs typeface="Times New Roman" panose="02020603050405020304" pitchFamily="18" charset="0"/>
              </a:rPr>
              <a:t> </a:t>
            </a:r>
            <a:r>
              <a:rPr lang="en-US" altLang="zh-CN" sz="1200" kern="1200" dirty="0" smtClean="0">
                <a:solidFill>
                  <a:schemeClr val="tx1"/>
                </a:solidFill>
                <a:effectLst/>
                <a:latin typeface="+mn-lt"/>
                <a:ea typeface="+mn-ea"/>
                <a:cs typeface="+mn-cs"/>
              </a:rPr>
              <a:t>SFs</a:t>
            </a:r>
            <a:r>
              <a:rPr lang="zh-CN" altLang="en-US" sz="1200" kern="1200" dirty="0" smtClean="0">
                <a:solidFill>
                  <a:schemeClr val="tx1"/>
                </a:solidFill>
                <a:effectLst/>
                <a:latin typeface="+mn-lt"/>
                <a:ea typeface="+mn-ea"/>
                <a:cs typeface="+mn-cs"/>
              </a:rPr>
              <a:t>的</a:t>
            </a:r>
            <a:r>
              <a:rPr lang="en-US" altLang="zh-CN" sz="1200" kern="1200" dirty="0" smtClean="0">
                <a:solidFill>
                  <a:schemeClr val="tx1"/>
                </a:solidFill>
                <a:effectLst/>
                <a:latin typeface="+mn-lt"/>
                <a:ea typeface="+mn-ea"/>
                <a:cs typeface="+mn-cs"/>
              </a:rPr>
              <a:t>SFs</a:t>
            </a:r>
            <a:r>
              <a:rPr lang="zh-CN" altLang="en-US" sz="1200" kern="1200" dirty="0" smtClean="0">
                <a:solidFill>
                  <a:schemeClr val="tx1"/>
                </a:solidFill>
                <a:effectLst/>
                <a:latin typeface="+mn-lt"/>
                <a:ea typeface="+mn-ea"/>
                <a:cs typeface="+mn-cs"/>
              </a:rPr>
              <a:t>處理</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封裝，以及將</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封裝的包轉發到</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中的以下</a:t>
            </a:r>
            <a:r>
              <a:rPr lang="en-US" altLang="zh-CN" sz="1200" kern="1200" dirty="0" smtClean="0">
                <a:solidFill>
                  <a:schemeClr val="tx1"/>
                </a:solidFill>
                <a:effectLst/>
                <a:latin typeface="+mn-lt"/>
                <a:ea typeface="+mn-ea"/>
                <a:cs typeface="+mn-cs"/>
              </a:rPr>
              <a:t>SF</a:t>
            </a:r>
            <a:r>
              <a:rPr lang="zh-CN" altLang="en-US" sz="1200" kern="1200" dirty="0" smtClean="0">
                <a:solidFill>
                  <a:schemeClr val="tx1"/>
                </a:solidFill>
                <a:effectLst/>
                <a:latin typeface="+mn-lt"/>
                <a:ea typeface="+mn-ea"/>
                <a:cs typeface="+mn-cs"/>
              </a:rPr>
              <a:t>或</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。在這兩個任務中，節點（</a:t>
            </a:r>
            <a:r>
              <a:rPr lang="en-US" altLang="zh-CN"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）分別充當</a:t>
            </a:r>
            <a:r>
              <a:rPr lang="en-US" altLang="zh-CN" sz="1200" kern="1200" dirty="0" smtClean="0">
                <a:solidFill>
                  <a:schemeClr val="tx1"/>
                </a:solidFill>
                <a:effectLst/>
                <a:latin typeface="+mn-lt"/>
                <a:ea typeface="+mn-ea"/>
                <a:cs typeface="+mn-cs"/>
              </a:rPr>
              <a:t>SFC-</a:t>
            </a:r>
            <a:r>
              <a:rPr lang="en-US" altLang="zh-CN" sz="1200" kern="1200" dirty="0" err="1" smtClean="0">
                <a:solidFill>
                  <a:schemeClr val="tx1"/>
                </a:solidFill>
                <a:effectLst/>
                <a:latin typeface="+mn-lt"/>
                <a:ea typeface="+mn-ea"/>
                <a:cs typeface="+mn-cs"/>
              </a:rPr>
              <a:t>Pr</a:t>
            </a:r>
            <a:r>
              <a:rPr lang="zh-CN" altLang="en-US" sz="1200" kern="1200" dirty="0" smtClean="0">
                <a:solidFill>
                  <a:schemeClr val="tx1"/>
                </a:solidFill>
                <a:effectLst/>
                <a:latin typeface="+mn-lt"/>
                <a:ea typeface="+mn-ea"/>
                <a:cs typeface="+mn-cs"/>
              </a:rPr>
              <a:t>和</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endParaRPr lang="zh-CN" altLang="en-US"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與節點</a:t>
            </a:r>
            <a:r>
              <a:rPr lang="en-US" altLang="zh-CN" sz="1200" kern="1200" dirty="0" smtClean="0">
                <a:solidFill>
                  <a:schemeClr val="tx1"/>
                </a:solidFill>
                <a:effectLst/>
                <a:latin typeface="+mn-lt"/>
                <a:ea typeface="+mn-ea"/>
                <a:cs typeface="+mn-cs"/>
              </a:rPr>
              <a:t>1</a:t>
            </a:r>
            <a:r>
              <a:rPr lang="zh-CN" altLang="en-US" sz="1200" kern="1200" dirty="0" smtClean="0">
                <a:solidFill>
                  <a:schemeClr val="tx1"/>
                </a:solidFill>
                <a:effectLst/>
                <a:latin typeface="+mn-lt"/>
                <a:ea typeface="+mn-ea"/>
                <a:cs typeface="+mn-cs"/>
              </a:rPr>
              <a:t>類似</a:t>
            </a:r>
            <a:r>
              <a:rPr lang="zh-TW" altLang="en-US"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節點（</a:t>
            </a:r>
            <a:r>
              <a:rPr lang="en-US" altLang="zh-CN" sz="1200" kern="1200" dirty="0" smtClean="0">
                <a:solidFill>
                  <a:schemeClr val="tx1"/>
                </a:solidFill>
                <a:effectLst/>
                <a:latin typeface="+mn-lt"/>
                <a:ea typeface="+mn-ea"/>
                <a:cs typeface="+mn-cs"/>
              </a:rPr>
              <a:t>3</a:t>
            </a:r>
            <a:r>
              <a:rPr lang="zh-CN" altLang="en-US" sz="1200" kern="1200" dirty="0" smtClean="0">
                <a:solidFill>
                  <a:schemeClr val="tx1"/>
                </a:solidFill>
                <a:effectLst/>
                <a:latin typeface="+mn-lt"/>
                <a:ea typeface="+mn-ea"/>
                <a:cs typeface="+mn-cs"/>
              </a:rPr>
              <a:t>）同時充當與</a:t>
            </a:r>
            <a:r>
              <a:rPr lang="en-US" altLang="zh-CN" sz="1200" kern="1200" dirty="0" smtClean="0">
                <a:solidFill>
                  <a:schemeClr val="tx1"/>
                </a:solidFill>
                <a:effectLst/>
                <a:latin typeface="+mn-lt"/>
                <a:ea typeface="+mn-ea"/>
                <a:cs typeface="+mn-cs"/>
              </a:rPr>
              <a:t>EAST</a:t>
            </a:r>
            <a:r>
              <a:rPr lang="zh-CN" altLang="en-US" sz="1200" kern="1200" dirty="0" smtClean="0">
                <a:solidFill>
                  <a:schemeClr val="tx1"/>
                </a:solidFill>
                <a:effectLst/>
                <a:latin typeface="+mn-lt"/>
                <a:ea typeface="+mn-ea"/>
                <a:cs typeface="+mn-cs"/>
              </a:rPr>
              <a:t>主機交換的流量的</a:t>
            </a:r>
            <a:r>
              <a:rPr lang="en-US" altLang="zh-CN" sz="1200" kern="1200" dirty="0" smtClean="0">
                <a:solidFill>
                  <a:schemeClr val="tx1"/>
                </a:solidFill>
                <a:effectLst/>
                <a:latin typeface="+mn-lt"/>
                <a:ea typeface="+mn-ea"/>
                <a:cs typeface="+mn-cs"/>
              </a:rPr>
              <a:t>SFC C</a:t>
            </a:r>
            <a:r>
              <a:rPr lang="en-US" altLang="zh-TW" sz="1200" kern="1200" dirty="0" smtClean="0">
                <a:solidFill>
                  <a:schemeClr val="tx1"/>
                </a:solidFill>
                <a:effectLst/>
                <a:latin typeface="+mn-lt"/>
                <a:ea typeface="+mn-ea"/>
                <a:cs typeface="+mn-cs"/>
              </a:rPr>
              <a:t>I</a:t>
            </a:r>
            <a:r>
              <a:rPr lang="zh-CN" altLang="en-US" sz="1200" kern="1200" dirty="0" smtClean="0">
                <a:solidFill>
                  <a:schemeClr val="tx1"/>
                </a:solidFill>
                <a:effectLst/>
                <a:latin typeface="+mn-lt"/>
                <a:ea typeface="+mn-ea"/>
                <a:cs typeface="+mn-cs"/>
              </a:rPr>
              <a:t>和</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a:t>
            </a:r>
          </a:p>
          <a:p>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節點（</a:t>
            </a:r>
            <a:r>
              <a:rPr lang="en-US" altLang="zh-CN" sz="1200" kern="1200" dirty="0" smtClean="0">
                <a:solidFill>
                  <a:schemeClr val="tx1"/>
                </a:solidFill>
                <a:effectLst/>
                <a:latin typeface="+mn-lt"/>
                <a:ea typeface="+mn-ea"/>
                <a:cs typeface="+mn-cs"/>
              </a:rPr>
              <a:t>4</a:t>
            </a:r>
            <a:r>
              <a:rPr lang="zh-CN" altLang="en-US" sz="1200" kern="1200" dirty="0" smtClean="0">
                <a:solidFill>
                  <a:schemeClr val="tx1"/>
                </a:solidFill>
                <a:effectLst/>
                <a:latin typeface="+mn-lt"/>
                <a:ea typeface="+mn-ea"/>
                <a:cs typeface="+mn-cs"/>
              </a:rPr>
              <a:t>）充當</a:t>
            </a:r>
            <a:r>
              <a:rPr lang="en-US" altLang="zh-TW" sz="1200" dirty="0" smtClean="0">
                <a:latin typeface="Times New Roman" panose="02020603050405020304" pitchFamily="18" charset="0"/>
                <a:cs typeface="Times New Roman" panose="02020603050405020304" pitchFamily="18" charset="0"/>
              </a:rPr>
              <a:t>SFC-aware</a:t>
            </a:r>
            <a:r>
              <a:rPr lang="zh-TW" altLang="en-US" sz="1200" dirty="0" smtClean="0">
                <a:latin typeface="Times New Roman" panose="02020603050405020304" pitchFamily="18" charset="0"/>
                <a:cs typeface="Times New Roman" panose="02020603050405020304" pitchFamily="18" charset="0"/>
              </a:rPr>
              <a:t> </a:t>
            </a:r>
            <a:r>
              <a:rPr lang="en-US" altLang="zh-CN" sz="1200" kern="1200" dirty="0" smtClean="0">
                <a:solidFill>
                  <a:schemeClr val="tx1"/>
                </a:solidFill>
                <a:effectLst/>
                <a:latin typeface="+mn-lt"/>
                <a:ea typeface="+mn-ea"/>
                <a:cs typeface="+mn-cs"/>
              </a:rPr>
              <a:t>SF</a:t>
            </a:r>
            <a:r>
              <a:rPr lang="zh-CN" altLang="en-US" sz="1200" kern="1200" dirty="0" smtClean="0">
                <a:solidFill>
                  <a:schemeClr val="tx1"/>
                </a:solidFill>
                <a:effectLst/>
                <a:latin typeface="+mn-lt"/>
                <a:ea typeface="+mn-ea"/>
                <a:cs typeface="+mn-cs"/>
              </a:rPr>
              <a:t>，因為它能夠從</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接收</a:t>
            </a:r>
            <a:r>
              <a:rPr lang="en-US" altLang="zh-CN" sz="1200" kern="1200" dirty="0" smtClean="0">
                <a:solidFill>
                  <a:schemeClr val="tx1"/>
                </a:solidFill>
                <a:effectLst/>
                <a:latin typeface="+mn-lt"/>
                <a:ea typeface="+mn-ea"/>
                <a:cs typeface="+mn-cs"/>
              </a:rPr>
              <a:t>NSH</a:t>
            </a:r>
            <a:r>
              <a:rPr lang="zh-CN" altLang="en-US" sz="1200" kern="1200" dirty="0" smtClean="0">
                <a:solidFill>
                  <a:schemeClr val="tx1"/>
                </a:solidFill>
                <a:effectLst/>
                <a:latin typeface="+mn-lt"/>
                <a:ea typeface="+mn-ea"/>
                <a:cs typeface="+mn-cs"/>
              </a:rPr>
              <a:t>封裝的包並對其進行處理，然後在更新</a:t>
            </a:r>
            <a:r>
              <a:rPr lang="en-US" altLang="zh-CN" sz="1200" kern="1200" dirty="0" smtClean="0">
                <a:solidFill>
                  <a:schemeClr val="tx1"/>
                </a:solidFill>
                <a:effectLst/>
                <a:latin typeface="+mn-lt"/>
                <a:ea typeface="+mn-ea"/>
                <a:cs typeface="+mn-cs"/>
              </a:rPr>
              <a:t>SI</a:t>
            </a:r>
            <a:r>
              <a:rPr lang="zh-CN" altLang="en-US" sz="1200" kern="1200" dirty="0" smtClean="0">
                <a:solidFill>
                  <a:schemeClr val="tx1"/>
                </a:solidFill>
                <a:effectLst/>
                <a:latin typeface="+mn-lt"/>
                <a:ea typeface="+mn-ea"/>
                <a:cs typeface="+mn-cs"/>
              </a:rPr>
              <a:t>之後將其發送回</a:t>
            </a:r>
            <a:r>
              <a:rPr lang="en-US" altLang="zh-CN" sz="1200" kern="1200" dirty="0" smtClean="0">
                <a:solidFill>
                  <a:schemeClr val="tx1"/>
                </a:solidFill>
                <a:effectLst/>
                <a:latin typeface="+mn-lt"/>
                <a:ea typeface="+mn-ea"/>
                <a:cs typeface="+mn-cs"/>
              </a:rPr>
              <a:t>SFF</a:t>
            </a:r>
            <a:r>
              <a:rPr lang="zh-CN" altLang="en-US" sz="1200" kern="1200" dirty="0" smtClean="0">
                <a:solidFill>
                  <a:schemeClr val="tx1"/>
                </a:solidFill>
                <a:effectLst/>
                <a:latin typeface="+mn-lt"/>
                <a:ea typeface="+mn-ea"/>
                <a:cs typeface="+mn-cs"/>
              </a:rPr>
              <a:t>。</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23</a:t>
            </a:fld>
            <a:endParaRPr lang="zh-TW" altLang="en-US"/>
          </a:p>
        </p:txBody>
      </p:sp>
    </p:spTree>
    <p:extLst>
      <p:ext uri="{BB962C8B-B14F-4D97-AF65-F5344CB8AC3E}">
        <p14:creationId xmlns:p14="http://schemas.microsoft.com/office/powerpoint/2010/main" val="8841537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24</a:t>
            </a:fld>
            <a:endParaRPr lang="zh-TW" altLang="en-US"/>
          </a:p>
        </p:txBody>
      </p:sp>
    </p:spTree>
    <p:extLst>
      <p:ext uri="{BB962C8B-B14F-4D97-AF65-F5344CB8AC3E}">
        <p14:creationId xmlns:p14="http://schemas.microsoft.com/office/powerpoint/2010/main" val="1885448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在每個NSH節點上，我們安裝並啟用了開源NSH內核模組</a:t>
            </a:r>
            <a:r>
              <a:rPr lang="en-US" altLang="zh-TW" sz="1200" kern="1200" dirty="0" smtClean="0">
                <a:solidFill>
                  <a:schemeClr val="tx1"/>
                </a:solidFill>
                <a:effectLst/>
                <a:latin typeface="+mn-lt"/>
                <a:ea typeface="+mn-ea"/>
                <a:cs typeface="+mn-cs"/>
              </a:rPr>
              <a:t>[11]。</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我們為每個NSH</a:t>
            </a:r>
            <a:r>
              <a:rPr lang="en-US" altLang="zh-TW" sz="1200" kern="1200" baseline="0" dirty="0" smtClean="0">
                <a:solidFill>
                  <a:schemeClr val="tx1"/>
                </a:solidFill>
                <a:effectLst/>
                <a:latin typeface="+mn-lt"/>
                <a:ea typeface="+mn-ea"/>
                <a:cs typeface="+mn-cs"/>
              </a:rPr>
              <a:t> </a:t>
            </a:r>
            <a:r>
              <a:rPr lang="en-US" altLang="zh-TW" sz="1200" dirty="0" err="1" smtClean="0">
                <a:latin typeface="Times New Roman" panose="02020603050405020304" pitchFamily="18" charset="0"/>
                <a:cs typeface="Times New Roman" panose="02020603050405020304" pitchFamily="18" charset="0"/>
              </a:rPr>
              <a:t>interface</a:t>
            </a:r>
            <a:r>
              <a:rPr lang="en-US" altLang="zh-TW" sz="1200" kern="1200" dirty="0" err="1" smtClean="0">
                <a:solidFill>
                  <a:schemeClr val="tx1"/>
                </a:solidFill>
                <a:effectLst/>
                <a:latin typeface="+mn-lt"/>
                <a:ea typeface="+mn-ea"/>
                <a:cs typeface="+mn-cs"/>
              </a:rPr>
              <a:t>分配了一個SPI</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SI對，並將它們</a:t>
            </a:r>
            <a:r>
              <a:rPr lang="zh-TW" altLang="en-US" sz="1200" kern="1200" dirty="0" smtClean="0">
                <a:solidFill>
                  <a:schemeClr val="tx1"/>
                </a:solidFill>
                <a:effectLst/>
                <a:latin typeface="+mn-lt"/>
                <a:ea typeface="+mn-ea"/>
                <a:cs typeface="+mn-cs"/>
              </a:rPr>
              <a:t>對應</a:t>
            </a:r>
            <a:r>
              <a:rPr lang="en-US" altLang="zh-TW" sz="1200" kern="1200" dirty="0" err="1" smtClean="0">
                <a:solidFill>
                  <a:schemeClr val="tx1"/>
                </a:solidFill>
                <a:effectLst/>
                <a:latin typeface="+mn-lt"/>
                <a:ea typeface="+mn-ea"/>
                <a:cs typeface="+mn-cs"/>
              </a:rPr>
              <a:t>到一個傳輸級下一跳</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目的地</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即IP位址</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指示</a:t>
            </a:r>
            <a:r>
              <a:rPr lang="zh-TW" altLang="en-US" sz="1200" kern="1200" dirty="0" smtClean="0">
                <a:solidFill>
                  <a:schemeClr val="tx1"/>
                </a:solidFill>
                <a:effectLst/>
                <a:latin typeface="+mn-lt"/>
                <a:ea typeface="+mn-ea"/>
                <a:cs typeface="+mn-cs"/>
              </a:rPr>
              <a:t>該</a:t>
            </a:r>
            <a:r>
              <a:rPr lang="en-US" altLang="zh-TW" sz="1200" kern="1200" dirty="0" err="1" smtClean="0">
                <a:solidFill>
                  <a:schemeClr val="tx1"/>
                </a:solidFill>
                <a:effectLst/>
                <a:latin typeface="+mn-lt"/>
                <a:ea typeface="+mn-ea"/>
                <a:cs typeface="+mn-cs"/>
              </a:rPr>
              <a:t>節點使用VXLAN作為封裝協定來獲得覆蓋拓撲</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這相當於在NSH-to-transport映射表中添加一個entry，指定</a:t>
            </a:r>
            <a:r>
              <a:rPr lang="zh-TW" altLang="en-US" sz="1200" kern="1200" dirty="0" smtClean="0">
                <a:solidFill>
                  <a:schemeClr val="tx1"/>
                </a:solidFill>
                <a:effectLst/>
                <a:latin typeface="+mn-lt"/>
                <a:ea typeface="+mn-ea"/>
                <a:cs typeface="+mn-cs"/>
              </a:rPr>
              <a:t>所有</a:t>
            </a:r>
            <a:r>
              <a:rPr lang="en-US" altLang="zh-TW" sz="1200" kern="1200" dirty="0" err="1" smtClean="0">
                <a:solidFill>
                  <a:schemeClr val="tx1"/>
                </a:solidFill>
                <a:effectLst/>
                <a:latin typeface="+mn-lt"/>
                <a:ea typeface="+mn-ea"/>
                <a:cs typeface="+mn-cs"/>
              </a:rPr>
              <a:t>traffic定址到endpoint</a:t>
            </a:r>
            <a:r>
              <a:rPr lang="zh-TW" altLang="en-US" sz="1200" kern="1200" dirty="0" smtClean="0">
                <a:solidFill>
                  <a:schemeClr val="tx1"/>
                </a:solidFill>
                <a:effectLst/>
                <a:latin typeface="+mn-lt"/>
                <a:ea typeface="+mn-ea"/>
                <a:cs typeface="+mn-cs"/>
              </a:rPr>
              <a:t>所會有的</a:t>
            </a:r>
            <a:r>
              <a:rPr lang="en-US" altLang="zh-TW" sz="1200" kern="1200" dirty="0" smtClean="0">
                <a:solidFill>
                  <a:schemeClr val="tx1"/>
                </a:solidFill>
                <a:effectLst/>
                <a:latin typeface="+mn-lt"/>
                <a:ea typeface="+mn-ea"/>
                <a:cs typeface="+mn-cs"/>
              </a:rPr>
              <a:t>SPI/SI</a:t>
            </a:r>
            <a:r>
              <a:rPr lang="zh-TW" altLang="en-US" sz="1200" kern="1200" dirty="0" smtClean="0">
                <a:solidFill>
                  <a:schemeClr val="tx1"/>
                </a:solidFill>
                <a:effectLst/>
                <a:latin typeface="+mn-lt"/>
                <a:ea typeface="+mn-ea"/>
                <a:cs typeface="+mn-cs"/>
              </a:rPr>
              <a:t>都應該被封裝進</a:t>
            </a:r>
            <a:r>
              <a:rPr lang="en-US" altLang="zh-TW" sz="1200" kern="1200" dirty="0" smtClean="0">
                <a:solidFill>
                  <a:schemeClr val="tx1"/>
                </a:solidFill>
                <a:effectLst/>
                <a:latin typeface="+mn-lt"/>
                <a:ea typeface="+mn-ea"/>
                <a:cs typeface="+mn-cs"/>
              </a:rPr>
              <a:t>VXLAN</a:t>
            </a:r>
            <a:r>
              <a:rPr lang="zh-TW" altLang="en-US" sz="1200" kern="1200" dirty="0" smtClean="0">
                <a:solidFill>
                  <a:schemeClr val="tx1"/>
                </a:solidFill>
                <a:effectLst/>
                <a:latin typeface="+mn-lt"/>
                <a:ea typeface="+mn-ea"/>
                <a:cs typeface="+mn-cs"/>
              </a:rPr>
              <a:t>的</a:t>
            </a:r>
            <a:r>
              <a:rPr lang="en-US" altLang="zh-TW" sz="1200" kern="1200" dirty="0" smtClean="0">
                <a:solidFill>
                  <a:schemeClr val="tx1"/>
                </a:solidFill>
                <a:effectLst/>
                <a:latin typeface="+mn-lt"/>
                <a:ea typeface="+mn-ea"/>
                <a:cs typeface="+mn-cs"/>
              </a:rPr>
              <a:t>packet</a:t>
            </a:r>
            <a:r>
              <a:rPr lang="zh-TW" altLang="en-US" sz="1200" kern="1200" dirty="0" smtClean="0">
                <a:solidFill>
                  <a:schemeClr val="tx1"/>
                </a:solidFill>
                <a:effectLst/>
                <a:latin typeface="+mn-lt"/>
                <a:ea typeface="+mn-ea"/>
                <a:cs typeface="+mn-cs"/>
              </a:rPr>
              <a:t>和送到指定的遠端</a:t>
            </a:r>
            <a:r>
              <a:rPr lang="en-US" altLang="zh-TW" sz="1200" kern="1200" dirty="0" smtClean="0">
                <a:solidFill>
                  <a:schemeClr val="tx1"/>
                </a:solidFill>
                <a:effectLst/>
                <a:latin typeface="+mn-lt"/>
                <a:ea typeface="+mn-ea"/>
                <a:cs typeface="+mn-cs"/>
              </a:rPr>
              <a:t>IP</a:t>
            </a:r>
            <a:r>
              <a:rPr lang="zh-TW" altLang="en-US"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address。</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類似地，每個NSH</a:t>
            </a:r>
            <a:r>
              <a:rPr lang="en-US" altLang="zh-TW" sz="1200" kern="1200" dirty="0" smtClean="0">
                <a:solidFill>
                  <a:schemeClr val="tx1"/>
                </a:solidFill>
                <a:effectLst/>
                <a:latin typeface="+mn-lt"/>
                <a:ea typeface="+mn-ea"/>
                <a:cs typeface="+mn-cs"/>
              </a:rPr>
              <a:t> </a:t>
            </a:r>
            <a:r>
              <a:rPr lang="en-US" altLang="zh-TW" sz="1200" dirty="0" err="1" smtClean="0">
                <a:latin typeface="Times New Roman" panose="02020603050405020304" pitchFamily="18" charset="0"/>
                <a:cs typeface="Times New Roman" panose="02020603050405020304" pitchFamily="18" charset="0"/>
              </a:rPr>
              <a:t>interface</a:t>
            </a:r>
            <a:r>
              <a:rPr lang="en-US" altLang="zh-TW" sz="1200" kern="1200" dirty="0" err="1" smtClean="0">
                <a:solidFill>
                  <a:schemeClr val="tx1"/>
                </a:solidFill>
                <a:effectLst/>
                <a:latin typeface="+mn-lt"/>
                <a:ea typeface="+mn-ea"/>
                <a:cs typeface="+mn-cs"/>
              </a:rPr>
              <a:t>都知道它要接收的入站SPI</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SI值</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25</a:t>
            </a:fld>
            <a:endParaRPr lang="zh-TW" altLang="en-US"/>
          </a:p>
        </p:txBody>
      </p:sp>
    </p:spTree>
    <p:extLst>
      <p:ext uri="{BB962C8B-B14F-4D97-AF65-F5344CB8AC3E}">
        <p14:creationId xmlns:p14="http://schemas.microsoft.com/office/powerpoint/2010/main" val="42060908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VXLAN隧道將遍歷</a:t>
            </a:r>
            <a:r>
              <a:rPr lang="en-US" altLang="zh-TW" dirty="0" smtClean="0"/>
              <a:t>(</a:t>
            </a:r>
            <a:r>
              <a:rPr lang="zh-TW" altLang="en-US" dirty="0" smtClean="0"/>
              <a:t>經過所有</a:t>
            </a:r>
            <a:r>
              <a:rPr lang="en-US" altLang="zh-TW" dirty="0" smtClean="0"/>
              <a:t>)</a:t>
            </a:r>
            <a:r>
              <a:rPr lang="zh-TW" altLang="zh-TW" dirty="0" smtClean="0"/>
              <a:t>傳輸網絡基礎結構，其數量與定義的SPI / SI對的數量相同</a:t>
            </a:r>
            <a:r>
              <a:rPr lang="zh-TW" altLang="en-US" dirty="0" smtClean="0"/>
              <a:t>。</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發送的每個數據包</a:t>
            </a:r>
            <a:r>
              <a:rPr lang="en-US" altLang="zh-TW" dirty="0" smtClean="0"/>
              <a:t>  </a:t>
            </a:r>
            <a:r>
              <a:rPr lang="zh-TW" altLang="en-US" dirty="0" smtClean="0"/>
              <a:t>透過</a:t>
            </a:r>
            <a:r>
              <a:rPr lang="zh-TW" altLang="zh-TW" dirty="0" smtClean="0"/>
              <a:t>VM</a:t>
            </a:r>
            <a:r>
              <a:rPr lang="zh-TW" altLang="en-US" dirty="0" smtClean="0"/>
              <a:t>的其</a:t>
            </a:r>
            <a:r>
              <a:rPr lang="zh-TW" altLang="zh-TW" dirty="0" smtClean="0"/>
              <a:t>NSH</a:t>
            </a:r>
            <a:r>
              <a:rPr lang="zh-TW" altLang="en-US" dirty="0" smtClean="0"/>
              <a:t> </a:t>
            </a:r>
            <a:r>
              <a:rPr lang="en-US" altLang="zh-TW" dirty="0" smtClean="0"/>
              <a:t>interface</a:t>
            </a:r>
            <a:r>
              <a:rPr lang="zh-TW" altLang="zh-TW" dirty="0" smtClean="0"/>
              <a:t>之一</a:t>
            </a:r>
            <a:r>
              <a:rPr lang="en-US" altLang="zh-TW" dirty="0" smtClean="0"/>
              <a:t> </a:t>
            </a:r>
            <a:r>
              <a:rPr lang="zh-TW" altLang="zh-TW" dirty="0" smtClean="0"/>
              <a:t>將被NSH</a:t>
            </a:r>
            <a:r>
              <a:rPr lang="en-US" altLang="zh-TW" baseline="0" dirty="0" smtClean="0"/>
              <a:t> kernel</a:t>
            </a:r>
            <a:r>
              <a:rPr lang="zh-TW" altLang="zh-TW" dirty="0" smtClean="0"/>
              <a:t>模塊攔截，並封裝在NSH / VXLAN數據包中，從而獲得分配給NSH</a:t>
            </a:r>
            <a:r>
              <a:rPr lang="zh-TW" altLang="en-US" dirty="0" smtClean="0"/>
              <a:t> </a:t>
            </a:r>
            <a:r>
              <a:rPr lang="en-US" altLang="zh-TW" dirty="0" smtClean="0"/>
              <a:t>interface</a:t>
            </a:r>
            <a:r>
              <a:rPr lang="zh-TW" altLang="zh-TW" dirty="0" smtClean="0"/>
              <a:t>的SPI / SI對。</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類似地，當在其中一個</a:t>
            </a:r>
            <a:r>
              <a:rPr lang="en-US" altLang="zh-CN" sz="1200" kern="1200" dirty="0" smtClean="0">
                <a:solidFill>
                  <a:schemeClr val="tx1"/>
                </a:solidFill>
                <a:effectLst/>
                <a:latin typeface="+mn-lt"/>
                <a:ea typeface="+mn-ea"/>
                <a:cs typeface="+mn-cs"/>
              </a:rPr>
              <a:t>NSH</a:t>
            </a:r>
            <a:r>
              <a:rPr lang="zh-CN" altLang="en-US" sz="1200" kern="1200" baseline="0" dirty="0" smtClean="0">
                <a:solidFill>
                  <a:schemeClr val="tx1"/>
                </a:solidFill>
                <a:effectLst/>
                <a:latin typeface="+mn-lt"/>
                <a:ea typeface="+mn-ea"/>
                <a:cs typeface="+mn-cs"/>
              </a:rPr>
              <a:t> </a:t>
            </a:r>
            <a:r>
              <a:rPr lang="en-US" altLang="zh-CN" sz="1200" kern="1200" baseline="0" dirty="0" smtClean="0">
                <a:solidFill>
                  <a:schemeClr val="tx1"/>
                </a:solidFill>
                <a:effectLst/>
                <a:latin typeface="+mn-lt"/>
                <a:ea typeface="+mn-ea"/>
                <a:cs typeface="+mn-cs"/>
              </a:rPr>
              <a:t>interface</a:t>
            </a:r>
            <a:r>
              <a:rPr lang="zh-CN" altLang="en-US" sz="1200" kern="1200" dirty="0" smtClean="0">
                <a:solidFill>
                  <a:schemeClr val="tx1"/>
                </a:solidFill>
                <a:effectLst/>
                <a:latin typeface="+mn-lt"/>
                <a:ea typeface="+mn-ea"/>
                <a:cs typeface="+mn-cs"/>
              </a:rPr>
              <a:t>上接收到資料包時，內核模組將截獲該資料包並刪除</a:t>
            </a:r>
            <a:r>
              <a:rPr lang="en-US" altLang="zh-CN" sz="1200" kern="1200" dirty="0" smtClean="0">
                <a:solidFill>
                  <a:schemeClr val="tx1"/>
                </a:solidFill>
                <a:effectLst/>
                <a:latin typeface="+mn-lt"/>
                <a:ea typeface="+mn-ea"/>
                <a:cs typeface="+mn-cs"/>
              </a:rPr>
              <a:t>NSH/VXLAN</a:t>
            </a:r>
            <a:r>
              <a:rPr lang="zh-CN" altLang="en-US" sz="1200" kern="1200" dirty="0" smtClean="0">
                <a:solidFill>
                  <a:schemeClr val="tx1"/>
                </a:solidFill>
                <a:effectLst/>
                <a:latin typeface="+mn-lt"/>
                <a:ea typeface="+mn-ea"/>
                <a:cs typeface="+mn-cs"/>
              </a:rPr>
              <a:t>封裝，然後將該資料包處理到</a:t>
            </a:r>
            <a:r>
              <a:rPr lang="en-US" altLang="zh-CN" sz="1200" kern="1200" dirty="0" smtClean="0">
                <a:solidFill>
                  <a:schemeClr val="tx1"/>
                </a:solidFill>
                <a:effectLst/>
                <a:latin typeface="+mn-lt"/>
                <a:ea typeface="+mn-ea"/>
                <a:cs typeface="+mn-cs"/>
              </a:rPr>
              <a:t>VM</a:t>
            </a:r>
            <a:r>
              <a:rPr lang="zh-CN" altLang="en-US" sz="1200" kern="1200" dirty="0" smtClean="0">
                <a:solidFill>
                  <a:schemeClr val="tx1"/>
                </a:solidFill>
                <a:effectLst/>
                <a:latin typeface="+mn-lt"/>
                <a:ea typeface="+mn-ea"/>
                <a:cs typeface="+mn-cs"/>
              </a:rPr>
              <a:t>的傳統</a:t>
            </a:r>
            <a:r>
              <a:rPr lang="en-US" altLang="zh-CN" sz="1200" kern="1200" dirty="0" smtClean="0">
                <a:solidFill>
                  <a:schemeClr val="tx1"/>
                </a:solidFill>
                <a:effectLst/>
                <a:latin typeface="+mn-lt"/>
                <a:ea typeface="+mn-ea"/>
                <a:cs typeface="+mn-cs"/>
              </a:rPr>
              <a:t>IP</a:t>
            </a:r>
            <a:r>
              <a:rPr lang="zh-CN" altLang="en-US" sz="1200" kern="1200" dirty="0" smtClean="0">
                <a:solidFill>
                  <a:schemeClr val="tx1"/>
                </a:solidFill>
                <a:effectLst/>
                <a:latin typeface="+mn-lt"/>
                <a:ea typeface="+mn-ea"/>
                <a:cs typeface="+mn-cs"/>
              </a:rPr>
              <a:t>轉發模組。</a:t>
            </a:r>
            <a:endParaRPr lang="zh-CN" altLang="en-US" dirty="0" smtClean="0">
              <a:effectLst/>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26</a:t>
            </a:fld>
            <a:endParaRPr lang="zh-TW" altLang="en-US"/>
          </a:p>
        </p:txBody>
      </p:sp>
    </p:spTree>
    <p:extLst>
      <p:ext uri="{BB962C8B-B14F-4D97-AF65-F5344CB8AC3E}">
        <p14:creationId xmlns:p14="http://schemas.microsoft.com/office/powerpoint/2010/main" val="30681698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我们实现了图1所示的完整设置。</a:t>
            </a:r>
          </a:p>
          <a:p>
            <a:r>
              <a:rPr lang="en-US" altLang="zh-TW" sz="1200" kern="1200" dirty="0" err="1" smtClean="0">
                <a:solidFill>
                  <a:schemeClr val="tx1"/>
                </a:solidFill>
                <a:effectLst/>
                <a:latin typeface="+mn-lt"/>
                <a:ea typeface="+mn-ea"/>
                <a:cs typeface="+mn-cs"/>
              </a:rPr>
              <a:t>由于SFC</a:t>
            </a:r>
            <a:r>
              <a:rPr lang="en-US" altLang="zh-TW" sz="1200" kern="1200" dirty="0" smtClean="0">
                <a:solidFill>
                  <a:schemeClr val="tx1"/>
                </a:solidFill>
                <a:effectLst/>
                <a:latin typeface="+mn-lt"/>
                <a:ea typeface="+mn-ea"/>
                <a:cs typeface="+mn-cs"/>
              </a:rPr>
              <a:t>-unaware</a:t>
            </a:r>
            <a:r>
              <a:rPr lang="zh-TW" altLang="en-US" sz="1200" kern="1200" baseline="0" dirty="0" smtClean="0">
                <a:solidFill>
                  <a:schemeClr val="tx1"/>
                </a:solidFill>
                <a:effectLst/>
                <a:latin typeface="+mn-lt"/>
                <a:ea typeface="+mn-ea"/>
                <a:cs typeface="+mn-cs"/>
              </a:rPr>
              <a:t>的</a:t>
            </a:r>
            <a:r>
              <a:rPr lang="en-US" altLang="zh-TW" sz="1200" kern="1200" dirty="0" err="1" smtClean="0">
                <a:solidFill>
                  <a:schemeClr val="tx1"/>
                </a:solidFill>
                <a:effectLst/>
                <a:latin typeface="+mn-lt"/>
                <a:ea typeface="+mn-ea"/>
                <a:cs typeface="+mn-cs"/>
              </a:rPr>
              <a:t>SFs，我们部署了一个Deep</a:t>
            </a:r>
            <a:r>
              <a:rPr lang="en-US" altLang="zh-TW" sz="1200" kern="1200" dirty="0" smtClean="0">
                <a:solidFill>
                  <a:schemeClr val="tx1"/>
                </a:solidFill>
                <a:effectLst/>
                <a:latin typeface="+mn-lt"/>
                <a:ea typeface="+mn-ea"/>
                <a:cs typeface="+mn-cs"/>
              </a:rPr>
              <a:t> Packet </a:t>
            </a:r>
            <a:r>
              <a:rPr lang="en-US" altLang="zh-TW" sz="1200" kern="1200" dirty="0" err="1" smtClean="0">
                <a:solidFill>
                  <a:schemeClr val="tx1"/>
                </a:solidFill>
                <a:effectLst/>
                <a:latin typeface="+mn-lt"/>
                <a:ea typeface="+mn-ea"/>
                <a:cs typeface="+mn-cs"/>
              </a:rPr>
              <a:t>Inspector（DPI）和一个traffic</a:t>
            </a:r>
            <a:r>
              <a:rPr lang="en-US" altLang="zh-TW" sz="1200" kern="1200" baseline="0" dirty="0" smtClean="0">
                <a:solidFill>
                  <a:schemeClr val="tx1"/>
                </a:solidFill>
                <a:effectLst/>
                <a:latin typeface="+mn-lt"/>
                <a:ea typeface="+mn-ea"/>
                <a:cs typeface="+mn-cs"/>
              </a:rPr>
              <a:t> </a:t>
            </a:r>
            <a:r>
              <a:rPr lang="en-US" altLang="zh-TW" sz="1200" kern="1200" baseline="0" dirty="0" err="1" smtClean="0">
                <a:solidFill>
                  <a:schemeClr val="tx1"/>
                </a:solidFill>
                <a:effectLst/>
                <a:latin typeface="+mn-lt"/>
                <a:ea typeface="+mn-ea"/>
                <a:cs typeface="+mn-cs"/>
              </a:rPr>
              <a:t>controller</a:t>
            </a:r>
            <a:r>
              <a:rPr lang="en-US" altLang="zh-TW" sz="1200" kern="1200" dirty="0" err="1" smtClean="0">
                <a:solidFill>
                  <a:schemeClr val="tx1"/>
                </a:solidFill>
                <a:effectLst/>
                <a:latin typeface="+mn-lt"/>
                <a:ea typeface="+mn-ea"/>
                <a:cs typeface="+mn-cs"/>
              </a:rPr>
              <a:t>（TC</a:t>
            </a:r>
            <a:r>
              <a:rPr lang="en-US" altLang="zh-TW" sz="1200" kern="1200" dirty="0" smtClean="0">
                <a:solidFill>
                  <a:schemeClr val="tx1"/>
                </a:solidFill>
                <a:effectLst/>
                <a:latin typeface="+mn-lt"/>
                <a:ea typeface="+mn-ea"/>
                <a:cs typeface="+mn-cs"/>
              </a:rPr>
              <a:t>），后者配置了两个第2层interface（入站和出站）。</a:t>
            </a:r>
          </a:p>
          <a:p>
            <a:r>
              <a:rPr lang="en-US" altLang="zh-TW" sz="1200" kern="1200" dirty="0" smtClean="0">
                <a:solidFill>
                  <a:schemeClr val="tx1"/>
                </a:solidFill>
                <a:effectLst/>
                <a:latin typeface="+mn-lt"/>
                <a:ea typeface="+mn-ea"/>
                <a:cs typeface="+mn-cs"/>
              </a:rPr>
              <a:t>SFC-aware</a:t>
            </a:r>
            <a:r>
              <a:rPr lang="zh-TW" altLang="en-US" sz="1200" kern="1200" baseline="0" dirty="0" smtClean="0">
                <a:solidFill>
                  <a:schemeClr val="tx1"/>
                </a:solidFill>
                <a:effectLst/>
                <a:latin typeface="+mn-lt"/>
                <a:ea typeface="+mn-ea"/>
                <a:cs typeface="+mn-cs"/>
              </a:rPr>
              <a:t>的</a:t>
            </a:r>
            <a:r>
              <a:rPr lang="en-US" altLang="zh-TW" sz="1200" kern="1200" dirty="0" err="1" smtClean="0">
                <a:solidFill>
                  <a:schemeClr val="tx1"/>
                </a:solidFill>
                <a:effectLst/>
                <a:latin typeface="+mn-lt"/>
                <a:ea typeface="+mn-ea"/>
                <a:cs typeface="+mn-cs"/>
              </a:rPr>
              <a:t>SF是一个完整性检查器（IC</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East主机代表希望与west主机进行通信的用户，具有不同的优先级和以下服务策略</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pPr marL="228600" indent="-228600">
              <a:buFont typeface="+mj-lt"/>
              <a:buAutoNum type="arabicPeriod"/>
            </a:pPr>
            <a:r>
              <a:rPr lang="zh-CN" altLang="en-US" sz="1200" kern="1200" dirty="0" smtClean="0">
                <a:solidFill>
                  <a:schemeClr val="tx1"/>
                </a:solidFill>
                <a:effectLst/>
                <a:latin typeface="+mn-lt"/>
                <a:ea typeface="+mn-ea"/>
                <a:cs typeface="+mn-cs"/>
              </a:rPr>
              <a:t>来自用户</a:t>
            </a:r>
            <a:r>
              <a:rPr lang="en-US" altLang="zh-CN" sz="1200" kern="1200" dirty="0" smtClean="0">
                <a:solidFill>
                  <a:schemeClr val="tx1"/>
                </a:solidFill>
                <a:effectLst/>
                <a:latin typeface="+mn-lt"/>
                <a:ea typeface="+mn-ea"/>
                <a:cs typeface="+mn-cs"/>
              </a:rPr>
              <a:t>WEST1</a:t>
            </a:r>
            <a:r>
              <a:rPr lang="zh-CN" altLang="en-US" sz="1200" kern="1200" dirty="0" smtClean="0">
                <a:solidFill>
                  <a:schemeClr val="tx1"/>
                </a:solidFill>
                <a:effectLst/>
                <a:latin typeface="+mn-lt"/>
                <a:ea typeface="+mn-ea"/>
                <a:cs typeface="+mn-cs"/>
              </a:rPr>
              <a:t>的流量应首先由</a:t>
            </a:r>
            <a:r>
              <a:rPr lang="en-US" altLang="zh-CN" sz="1200" kern="1200" dirty="0" smtClean="0">
                <a:solidFill>
                  <a:schemeClr val="tx1"/>
                </a:solidFill>
                <a:effectLst/>
                <a:latin typeface="+mn-lt"/>
                <a:ea typeface="+mn-ea"/>
                <a:cs typeface="+mn-cs"/>
              </a:rPr>
              <a:t>DPI</a:t>
            </a:r>
            <a:r>
              <a:rPr lang="zh-CN" altLang="en-US" sz="1200" kern="1200" dirty="0" smtClean="0">
                <a:solidFill>
                  <a:schemeClr val="tx1"/>
                </a:solidFill>
                <a:effectLst/>
                <a:latin typeface="+mn-lt"/>
                <a:ea typeface="+mn-ea"/>
                <a:cs typeface="+mn-cs"/>
              </a:rPr>
              <a:t>检查，然后复制到</a:t>
            </a:r>
            <a:r>
              <a:rPr lang="en-US" altLang="zh-CN" sz="1200" kern="1200" dirty="0" smtClean="0">
                <a:solidFill>
                  <a:schemeClr val="tx1"/>
                </a:solidFill>
                <a:effectLst/>
                <a:latin typeface="+mn-lt"/>
                <a:ea typeface="+mn-ea"/>
                <a:cs typeface="+mn-cs"/>
              </a:rPr>
              <a:t>IC</a:t>
            </a:r>
            <a:r>
              <a:rPr lang="zh-CN" altLang="en-US" sz="1200" kern="1200" dirty="0" smtClean="0">
                <a:solidFill>
                  <a:schemeClr val="tx1"/>
                </a:solidFill>
                <a:effectLst/>
                <a:latin typeface="+mn-lt"/>
                <a:ea typeface="+mn-ea"/>
                <a:cs typeface="+mn-cs"/>
              </a:rPr>
              <a:t>中；</a:t>
            </a:r>
          </a:p>
          <a:p>
            <a:pPr marL="228600" indent="-228600">
              <a:buFont typeface="+mj-lt"/>
              <a:buAutoNum type="arabicPeriod"/>
            </a:pPr>
            <a:r>
              <a:rPr lang="zh-CN" altLang="en-US" sz="1200" kern="1200" dirty="0" smtClean="0">
                <a:solidFill>
                  <a:schemeClr val="tx1"/>
                </a:solidFill>
                <a:effectLst/>
                <a:latin typeface="+mn-lt"/>
                <a:ea typeface="+mn-ea"/>
                <a:cs typeface="+mn-cs"/>
              </a:rPr>
              <a:t>来自用户</a:t>
            </a:r>
            <a:r>
              <a:rPr lang="en-US" altLang="zh-CN" sz="1200" kern="1200" dirty="0" smtClean="0">
                <a:solidFill>
                  <a:schemeClr val="tx1"/>
                </a:solidFill>
                <a:effectLst/>
                <a:latin typeface="+mn-lt"/>
                <a:ea typeface="+mn-ea"/>
                <a:cs typeface="+mn-cs"/>
              </a:rPr>
              <a:t>WEST2</a:t>
            </a:r>
            <a:r>
              <a:rPr lang="zh-CN" altLang="en-US" sz="1200" kern="1200" dirty="0" smtClean="0">
                <a:solidFill>
                  <a:schemeClr val="tx1"/>
                </a:solidFill>
                <a:effectLst/>
                <a:latin typeface="+mn-lt"/>
                <a:ea typeface="+mn-ea"/>
                <a:cs typeface="+mn-cs"/>
              </a:rPr>
              <a:t>的流量应首先由</a:t>
            </a:r>
            <a:r>
              <a:rPr lang="en-US" altLang="zh-CN" sz="1200" kern="1200" dirty="0" smtClean="0">
                <a:solidFill>
                  <a:schemeClr val="tx1"/>
                </a:solidFill>
                <a:effectLst/>
                <a:latin typeface="+mn-lt"/>
                <a:ea typeface="+mn-ea"/>
                <a:cs typeface="+mn-cs"/>
              </a:rPr>
              <a:t>DPI</a:t>
            </a:r>
            <a:r>
              <a:rPr lang="zh-CN" altLang="en-US" sz="1200" kern="1200" dirty="0" smtClean="0">
                <a:solidFill>
                  <a:schemeClr val="tx1"/>
                </a:solidFill>
                <a:effectLst/>
                <a:latin typeface="+mn-lt"/>
                <a:ea typeface="+mn-ea"/>
                <a:cs typeface="+mn-cs"/>
              </a:rPr>
              <a:t>检查，然后由</a:t>
            </a:r>
            <a:r>
              <a:rPr lang="en-US" altLang="zh-CN" sz="1200" kern="1200" dirty="0" smtClean="0">
                <a:solidFill>
                  <a:schemeClr val="tx1"/>
                </a:solidFill>
                <a:effectLst/>
                <a:latin typeface="+mn-lt"/>
                <a:ea typeface="+mn-ea"/>
                <a:cs typeface="+mn-cs"/>
              </a:rPr>
              <a:t>TC</a:t>
            </a:r>
            <a:r>
              <a:rPr lang="zh-CN" altLang="en-US" sz="1200" kern="1200" dirty="0" smtClean="0">
                <a:solidFill>
                  <a:schemeClr val="tx1"/>
                </a:solidFill>
                <a:effectLst/>
                <a:latin typeface="+mn-lt"/>
                <a:ea typeface="+mn-ea"/>
                <a:cs typeface="+mn-cs"/>
              </a:rPr>
              <a:t>限制带宽。</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27</a:t>
            </a:fld>
            <a:endParaRPr lang="zh-TW" altLang="en-US"/>
          </a:p>
        </p:txBody>
      </p:sp>
    </p:spTree>
    <p:extLst>
      <p:ext uri="{BB962C8B-B14F-4D97-AF65-F5344CB8AC3E}">
        <p14:creationId xmlns:p14="http://schemas.microsoft.com/office/powerpoint/2010/main" val="32166403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因此，需要三個可能的</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及其各自的</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pPr marL="228600" indent="-228600">
              <a:buFont typeface="+mj-lt"/>
              <a:buAutoNum type="arabicPeriod"/>
            </a:pPr>
            <a:endParaRPr lang="zh-CN" altLang="en-US" dirty="0" smtClean="0">
              <a:effectLst/>
            </a:endParaRPr>
          </a:p>
          <a:p>
            <a:pPr marL="228600" indent="-228600">
              <a:buFont typeface="+mj-lt"/>
              <a:buAutoNum type="arabicPeriod"/>
            </a:pPr>
            <a:r>
              <a:rPr lang="en-US" altLang="zh-CN" sz="1200" kern="1200" dirty="0" err="1" smtClean="0">
                <a:solidFill>
                  <a:schemeClr val="tx1"/>
                </a:solidFill>
                <a:effectLst/>
                <a:latin typeface="+mn-lt"/>
                <a:ea typeface="+mn-ea"/>
                <a:cs typeface="+mn-cs"/>
              </a:rPr>
              <a:t>SFCl</a:t>
            </a:r>
            <a:r>
              <a:rPr lang="zh-CN" altLang="en-US" sz="1200" kern="1200" dirty="0" smtClean="0">
                <a:solidFill>
                  <a:schemeClr val="tx1"/>
                </a:solidFill>
                <a:effectLst/>
                <a:latin typeface="+mn-lt"/>
                <a:ea typeface="+mn-ea"/>
                <a:cs typeface="+mn-cs"/>
              </a:rPr>
              <a:t>，從任何西部用戶到目的地東部用戶，複製朝向</a:t>
            </a:r>
            <a:r>
              <a:rPr lang="en-US" altLang="zh-CN" sz="1200" kern="1200" dirty="0" smtClean="0">
                <a:solidFill>
                  <a:schemeClr val="tx1"/>
                </a:solidFill>
                <a:effectLst/>
                <a:latin typeface="+mn-lt"/>
                <a:ea typeface="+mn-ea"/>
                <a:cs typeface="+mn-cs"/>
              </a:rPr>
              <a:t>DPI</a:t>
            </a:r>
            <a:r>
              <a:rPr lang="zh-CN" altLang="en-US" sz="1200" kern="1200" dirty="0" smtClean="0">
                <a:solidFill>
                  <a:schemeClr val="tx1"/>
                </a:solidFill>
                <a:effectLst/>
                <a:latin typeface="+mn-lt"/>
                <a:ea typeface="+mn-ea"/>
                <a:cs typeface="+mn-cs"/>
              </a:rPr>
              <a:t>的流量；</a:t>
            </a:r>
            <a:endParaRPr lang="en-US" altLang="zh-CN" sz="1200" kern="1200" dirty="0" smtClean="0">
              <a:solidFill>
                <a:schemeClr val="tx1"/>
              </a:solidFill>
              <a:effectLst/>
              <a:latin typeface="+mn-lt"/>
              <a:ea typeface="+mn-ea"/>
              <a:cs typeface="+mn-cs"/>
            </a:endParaRPr>
          </a:p>
          <a:p>
            <a:pPr marL="228600" indent="-228600">
              <a:buFont typeface="+mj-lt"/>
              <a:buAutoNum type="arabicPeriod"/>
            </a:pPr>
            <a:endParaRPr lang="zh-CN" altLang="en-US" sz="1200" kern="1200" dirty="0" smtClean="0">
              <a:solidFill>
                <a:schemeClr val="tx1"/>
              </a:solidFill>
              <a:effectLst/>
              <a:latin typeface="+mn-lt"/>
              <a:ea typeface="+mn-ea"/>
              <a:cs typeface="+mn-cs"/>
            </a:endParaRPr>
          </a:p>
          <a:p>
            <a:pPr marL="228600" indent="-228600">
              <a:buFont typeface="+mj-lt"/>
              <a:buAutoNum type="arabicPeriod"/>
            </a:pPr>
            <a:r>
              <a:rPr lang="en-US" altLang="zh-CN" sz="1200" kern="1200" dirty="0" smtClean="0">
                <a:solidFill>
                  <a:schemeClr val="tx1"/>
                </a:solidFill>
                <a:effectLst/>
                <a:latin typeface="+mn-lt"/>
                <a:ea typeface="+mn-ea"/>
                <a:cs typeface="+mn-cs"/>
              </a:rPr>
              <a:t>SFC2</a:t>
            </a:r>
            <a:r>
              <a:rPr lang="zh-CN" altLang="en-US" sz="1200" kern="1200" dirty="0" smtClean="0">
                <a:solidFill>
                  <a:schemeClr val="tx1"/>
                </a:solidFill>
                <a:effectLst/>
                <a:latin typeface="+mn-lt"/>
                <a:ea typeface="+mn-ea"/>
                <a:cs typeface="+mn-cs"/>
              </a:rPr>
              <a:t>，從高優先順序的西部用戶到目的地東部用戶，通過</a:t>
            </a:r>
            <a:r>
              <a:rPr lang="en-US" altLang="zh-CN" sz="1200" kern="1200" dirty="0" smtClean="0">
                <a:solidFill>
                  <a:schemeClr val="tx1"/>
                </a:solidFill>
                <a:effectLst/>
                <a:latin typeface="+mn-lt"/>
                <a:ea typeface="+mn-ea"/>
                <a:cs typeface="+mn-cs"/>
              </a:rPr>
              <a:t>IC</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pPr marL="228600" indent="-228600">
              <a:buFont typeface="+mj-lt"/>
              <a:buAutoNum type="arabicPeriod"/>
            </a:pPr>
            <a:endParaRPr lang="zh-CN" altLang="en-US" sz="1200" kern="1200" dirty="0" smtClean="0">
              <a:solidFill>
                <a:schemeClr val="tx1"/>
              </a:solidFill>
              <a:effectLst/>
              <a:latin typeface="+mn-lt"/>
              <a:ea typeface="+mn-ea"/>
              <a:cs typeface="+mn-cs"/>
            </a:endParaRPr>
          </a:p>
          <a:p>
            <a:pPr marL="228600" indent="-228600">
              <a:buFont typeface="+mj-lt"/>
              <a:buAutoNum type="arabicPeriod"/>
            </a:pPr>
            <a:r>
              <a:rPr lang="en-US" altLang="zh-CN" sz="1200" kern="1200" dirty="0" smtClean="0">
                <a:solidFill>
                  <a:schemeClr val="tx1"/>
                </a:solidFill>
                <a:effectLst/>
                <a:latin typeface="+mn-lt"/>
                <a:ea typeface="+mn-ea"/>
                <a:cs typeface="+mn-cs"/>
              </a:rPr>
              <a:t>SFC3</a:t>
            </a:r>
            <a:r>
              <a:rPr lang="zh-CN" altLang="en-US" sz="1200" kern="1200" dirty="0" smtClean="0">
                <a:solidFill>
                  <a:schemeClr val="tx1"/>
                </a:solidFill>
                <a:effectLst/>
                <a:latin typeface="+mn-lt"/>
                <a:ea typeface="+mn-ea"/>
                <a:cs typeface="+mn-cs"/>
              </a:rPr>
              <a:t>，從低優先順序西部用戶到目的地東部用戶，通過</a:t>
            </a:r>
            <a:r>
              <a:rPr lang="en-US" altLang="zh-CN" sz="1200" kern="1200" dirty="0" smtClean="0">
                <a:solidFill>
                  <a:schemeClr val="tx1"/>
                </a:solidFill>
                <a:effectLst/>
                <a:latin typeface="+mn-lt"/>
                <a:ea typeface="+mn-ea"/>
                <a:cs typeface="+mn-cs"/>
              </a:rPr>
              <a:t>TC</a:t>
            </a:r>
            <a:r>
              <a:rPr lang="zh-CN" altLang="en-US" sz="1200" kern="1200" dirty="0" smtClean="0">
                <a:solidFill>
                  <a:schemeClr val="tx1"/>
                </a:solidFill>
                <a:effectLst/>
                <a:latin typeface="+mn-lt"/>
                <a:ea typeface="+mn-ea"/>
                <a:cs typeface="+mn-cs"/>
              </a:rPr>
              <a:t>進行頻寬限制。</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28</a:t>
            </a:fld>
            <a:endParaRPr lang="zh-TW" altLang="en-US"/>
          </a:p>
        </p:txBody>
      </p:sp>
    </p:spTree>
    <p:extLst>
      <p:ext uri="{BB962C8B-B14F-4D97-AF65-F5344CB8AC3E}">
        <p14:creationId xmlns:p14="http://schemas.microsoft.com/office/powerpoint/2010/main" val="39767246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Orchestrator</a:t>
            </a:r>
            <a:r>
              <a:rPr lang="zh-TW" altLang="en-US" sz="1200" kern="1200" dirty="0" smtClean="0">
                <a:solidFill>
                  <a:schemeClr val="tx1"/>
                </a:solidFill>
                <a:effectLst/>
                <a:latin typeface="+mn-lt"/>
                <a:ea typeface="+mn-ea"/>
                <a:cs typeface="+mn-cs"/>
              </a:rPr>
              <a:t>主動</a:t>
            </a:r>
            <a:r>
              <a:rPr lang="zh-CN" altLang="en-US" sz="1200" kern="1200" dirty="0" smtClean="0">
                <a:solidFill>
                  <a:schemeClr val="tx1"/>
                </a:solidFill>
                <a:effectLst/>
                <a:latin typeface="+mn-lt"/>
                <a:ea typeface="+mn-ea"/>
                <a:cs typeface="+mn-cs"/>
              </a:rPr>
              <a:t>將流程規則安裝在相關</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實體的</a:t>
            </a:r>
            <a:r>
              <a:rPr lang="en-US" altLang="zh-CN" sz="1200" kern="1200" dirty="0" smtClean="0">
                <a:solidFill>
                  <a:schemeClr val="tx1"/>
                </a:solidFill>
                <a:effectLst/>
                <a:latin typeface="+mn-lt"/>
                <a:ea typeface="+mn-ea"/>
                <a:cs typeface="+mn-cs"/>
              </a:rPr>
              <a:t>OF-S</a:t>
            </a:r>
            <a:r>
              <a:rPr lang="zh-CN" altLang="en-US" sz="1200" kern="1200" dirty="0" smtClean="0">
                <a:solidFill>
                  <a:schemeClr val="tx1"/>
                </a:solidFill>
                <a:effectLst/>
                <a:latin typeface="+mn-lt"/>
                <a:ea typeface="+mn-ea"/>
                <a:cs typeface="+mn-cs"/>
              </a:rPr>
              <a:t>內部，以便應用鏈</a:t>
            </a:r>
            <a:r>
              <a:rPr lang="en-US" altLang="zh-CN" sz="1200" kern="1200" dirty="0" smtClean="0">
                <a:solidFill>
                  <a:schemeClr val="tx1"/>
                </a:solidFill>
                <a:effectLst/>
                <a:latin typeface="+mn-lt"/>
                <a:ea typeface="+mn-ea"/>
                <a:cs typeface="+mn-cs"/>
              </a:rPr>
              <a:t>SFC1</a:t>
            </a:r>
            <a:r>
              <a:rPr lang="zh-CN" altLang="en-US" sz="1200" kern="1200" dirty="0" smtClean="0">
                <a:solidFill>
                  <a:schemeClr val="tx1"/>
                </a:solidFill>
                <a:effectLst/>
                <a:latin typeface="+mn-lt"/>
                <a:ea typeface="+mn-ea"/>
                <a:cs typeface="+mn-cs"/>
              </a:rPr>
              <a:t>。然後，它等待任何西部用戶開始向目的地東部用戶發送流量。當流啟動時，編排器啟動</a:t>
            </a:r>
            <a:r>
              <a:rPr lang="en-US" altLang="zh-CN" sz="1200" kern="1200" dirty="0" smtClean="0">
                <a:solidFill>
                  <a:schemeClr val="tx1"/>
                </a:solidFill>
                <a:effectLst/>
                <a:latin typeface="+mn-lt"/>
                <a:ea typeface="+mn-ea"/>
                <a:cs typeface="+mn-cs"/>
              </a:rPr>
              <a:t>DPI</a:t>
            </a:r>
            <a:r>
              <a:rPr lang="zh-CN" altLang="en-US" sz="1200" kern="1200" dirty="0" smtClean="0">
                <a:solidFill>
                  <a:schemeClr val="tx1"/>
                </a:solidFill>
                <a:effectLst/>
                <a:latin typeface="+mn-lt"/>
                <a:ea typeface="+mn-ea"/>
                <a:cs typeface="+mn-cs"/>
              </a:rPr>
              <a:t>，並在一小段時間後從中檢索資訊。如果檢查的流量包含來自</a:t>
            </a:r>
            <a:r>
              <a:rPr lang="en-US" altLang="zh-CN" sz="1200" kern="1200" dirty="0" smtClean="0">
                <a:solidFill>
                  <a:schemeClr val="tx1"/>
                </a:solidFill>
                <a:effectLst/>
                <a:latin typeface="+mn-lt"/>
                <a:ea typeface="+mn-ea"/>
                <a:cs typeface="+mn-cs"/>
              </a:rPr>
              <a:t>WEST1</a:t>
            </a:r>
            <a:r>
              <a:rPr lang="zh-CN" altLang="en-US" sz="1200" kern="1200" dirty="0" smtClean="0">
                <a:solidFill>
                  <a:schemeClr val="tx1"/>
                </a:solidFill>
                <a:effectLst/>
                <a:latin typeface="+mn-lt"/>
                <a:ea typeface="+mn-ea"/>
                <a:cs typeface="+mn-cs"/>
              </a:rPr>
              <a:t>的資料，則腳本安裝應用</a:t>
            </a:r>
            <a:r>
              <a:rPr lang="en-US" altLang="zh-CN" sz="1200" kern="1200" dirty="0" smtClean="0">
                <a:solidFill>
                  <a:schemeClr val="tx1"/>
                </a:solidFill>
                <a:effectLst/>
                <a:latin typeface="+mn-lt"/>
                <a:ea typeface="+mn-ea"/>
                <a:cs typeface="+mn-cs"/>
              </a:rPr>
              <a:t>SFC2</a:t>
            </a:r>
            <a:r>
              <a:rPr lang="zh-CN" altLang="en-US" sz="1200" kern="1200" dirty="0" smtClean="0">
                <a:solidFill>
                  <a:schemeClr val="tx1"/>
                </a:solidFill>
                <a:effectLst/>
                <a:latin typeface="+mn-lt"/>
                <a:ea typeface="+mn-ea"/>
                <a:cs typeface="+mn-cs"/>
              </a:rPr>
              <a:t>的規則，否則，如果流量包含來自</a:t>
            </a:r>
            <a:r>
              <a:rPr lang="en-US" altLang="zh-CN" sz="1200" kern="1200" dirty="0" smtClean="0">
                <a:solidFill>
                  <a:schemeClr val="tx1"/>
                </a:solidFill>
                <a:effectLst/>
                <a:latin typeface="+mn-lt"/>
                <a:ea typeface="+mn-ea"/>
                <a:cs typeface="+mn-cs"/>
              </a:rPr>
              <a:t>WEST2</a:t>
            </a:r>
            <a:r>
              <a:rPr lang="zh-CN" altLang="en-US" sz="1200" kern="1200" dirty="0" smtClean="0">
                <a:solidFill>
                  <a:schemeClr val="tx1"/>
                </a:solidFill>
                <a:effectLst/>
                <a:latin typeface="+mn-lt"/>
                <a:ea typeface="+mn-ea"/>
                <a:cs typeface="+mn-cs"/>
              </a:rPr>
              <a:t>的資料，則腳本安裝應用</a:t>
            </a:r>
            <a:r>
              <a:rPr lang="en-US" altLang="zh-CN" sz="1200" kern="1200" dirty="0" smtClean="0">
                <a:solidFill>
                  <a:schemeClr val="tx1"/>
                </a:solidFill>
                <a:effectLst/>
                <a:latin typeface="+mn-lt"/>
                <a:ea typeface="+mn-ea"/>
                <a:cs typeface="+mn-cs"/>
              </a:rPr>
              <a:t>SFC3</a:t>
            </a:r>
            <a:r>
              <a:rPr lang="zh-CN" altLang="en-US" sz="1200" kern="1200" dirty="0" smtClean="0">
                <a:solidFill>
                  <a:schemeClr val="tx1"/>
                </a:solidFill>
                <a:effectLst/>
                <a:latin typeface="+mn-lt"/>
                <a:ea typeface="+mn-ea"/>
                <a:cs typeface="+mn-cs"/>
              </a:rPr>
              <a:t>的規則。應該注意的是，交通流被引導到不同的</a:t>
            </a:r>
            <a:r>
              <a:rPr lang="en-US" altLang="zh-CN" sz="1200" kern="1200" dirty="0" smtClean="0">
                <a:solidFill>
                  <a:schemeClr val="tx1"/>
                </a:solidFill>
                <a:effectLst/>
                <a:latin typeface="+mn-lt"/>
                <a:ea typeface="+mn-ea"/>
                <a:cs typeface="+mn-cs"/>
              </a:rPr>
              <a:t>SFP</a:t>
            </a:r>
            <a:r>
              <a:rPr lang="zh-CN" altLang="en-US" sz="1200" kern="1200" dirty="0" smtClean="0">
                <a:solidFill>
                  <a:schemeClr val="tx1"/>
                </a:solidFill>
                <a:effectLst/>
                <a:latin typeface="+mn-lt"/>
                <a:ea typeface="+mn-ea"/>
                <a:cs typeface="+mn-cs"/>
              </a:rPr>
              <a:t>而不阻止它們，從而實現動態</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endParaRPr lang="zh-CN" altLang="en-US" dirty="0" smtClean="0">
              <a:effectLst/>
            </a:endParaRPr>
          </a:p>
          <a:p>
            <a:r>
              <a:rPr lang="zh-CN" altLang="en-US" sz="1200" kern="1200" dirty="0" smtClean="0">
                <a:solidFill>
                  <a:schemeClr val="tx1"/>
                </a:solidFill>
                <a:effectLst/>
                <a:latin typeface="+mn-lt"/>
                <a:ea typeface="+mn-ea"/>
                <a:cs typeface="+mn-cs"/>
              </a:rPr>
              <a:t>在應用不同的</a:t>
            </a:r>
            <a:r>
              <a:rPr lang="en-US" altLang="zh-CN" sz="1200" kern="1200" dirty="0" err="1"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時，在節點（</a:t>
            </a:r>
            <a:r>
              <a:rPr lang="en-US" altLang="zh-CN"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）內的</a:t>
            </a:r>
            <a:r>
              <a:rPr lang="en-US" altLang="zh-CN" sz="1200" kern="1200" dirty="0" smtClean="0">
                <a:solidFill>
                  <a:schemeClr val="tx1"/>
                </a:solidFill>
                <a:effectLst/>
                <a:latin typeface="+mn-lt"/>
                <a:ea typeface="+mn-ea"/>
                <a:cs typeface="+mn-cs"/>
              </a:rPr>
              <a:t>OF-S</a:t>
            </a:r>
            <a:r>
              <a:rPr lang="zh-CN" altLang="en-US" sz="1200" kern="1200" dirty="0" smtClean="0">
                <a:solidFill>
                  <a:schemeClr val="tx1"/>
                </a:solidFill>
                <a:effectLst/>
                <a:latin typeface="+mn-lt"/>
                <a:ea typeface="+mn-ea"/>
                <a:cs typeface="+mn-cs"/>
              </a:rPr>
              <a:t>處測得的西向東輸送量如圖</a:t>
            </a:r>
            <a:r>
              <a:rPr lang="en-US" altLang="zh-CN"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所示。首先，</a:t>
            </a:r>
            <a:r>
              <a:rPr lang="en-US" altLang="zh-CN" sz="1200" kern="1200" dirty="0" smtClean="0">
                <a:solidFill>
                  <a:schemeClr val="tx1"/>
                </a:solidFill>
                <a:effectLst/>
                <a:latin typeface="+mn-lt"/>
                <a:ea typeface="+mn-ea"/>
                <a:cs typeface="+mn-cs"/>
              </a:rPr>
              <a:t>SFC1</a:t>
            </a:r>
            <a:r>
              <a:rPr lang="zh-CN" altLang="en-US" sz="1200" kern="1200" dirty="0" smtClean="0">
                <a:solidFill>
                  <a:schemeClr val="tx1"/>
                </a:solidFill>
                <a:effectLst/>
                <a:latin typeface="+mn-lt"/>
                <a:ea typeface="+mn-ea"/>
                <a:cs typeface="+mn-cs"/>
              </a:rPr>
              <a:t>應用於從</a:t>
            </a:r>
            <a:r>
              <a:rPr lang="en-US" altLang="zh-CN" sz="1200" kern="1200" dirty="0" smtClean="0">
                <a:solidFill>
                  <a:schemeClr val="tx1"/>
                </a:solidFill>
                <a:effectLst/>
                <a:latin typeface="+mn-lt"/>
                <a:ea typeface="+mn-ea"/>
                <a:cs typeface="+mn-cs"/>
              </a:rPr>
              <a:t>WEST1</a:t>
            </a:r>
            <a:r>
              <a:rPr lang="zh-CN" altLang="en-US" sz="1200" kern="1200" dirty="0" smtClean="0">
                <a:solidFill>
                  <a:schemeClr val="tx1"/>
                </a:solidFill>
                <a:effectLst/>
                <a:latin typeface="+mn-lt"/>
                <a:ea typeface="+mn-ea"/>
                <a:cs typeface="+mn-cs"/>
              </a:rPr>
              <a:t>（從</a:t>
            </a:r>
            <a:r>
              <a:rPr lang="en-US" altLang="zh-CN" sz="1200" kern="1200" dirty="0" smtClean="0">
                <a:solidFill>
                  <a:schemeClr val="tx1"/>
                </a:solidFill>
                <a:effectLst/>
                <a:latin typeface="+mn-lt"/>
                <a:ea typeface="+mn-ea"/>
                <a:cs typeface="+mn-cs"/>
              </a:rPr>
              <a:t>t=8s</a:t>
            </a:r>
            <a:r>
              <a:rPr lang="zh-CN" altLang="en-US" sz="1200" kern="1200" dirty="0" smtClean="0">
                <a:solidFill>
                  <a:schemeClr val="tx1"/>
                </a:solidFill>
                <a:effectLst/>
                <a:latin typeface="+mn-lt"/>
                <a:ea typeface="+mn-ea"/>
                <a:cs typeface="+mn-cs"/>
              </a:rPr>
              <a:t>到</a:t>
            </a:r>
            <a:r>
              <a:rPr lang="en-US" altLang="zh-CN" sz="1200" kern="1200" dirty="0" smtClean="0">
                <a:solidFill>
                  <a:schemeClr val="tx1"/>
                </a:solidFill>
                <a:effectLst/>
                <a:latin typeface="+mn-lt"/>
                <a:ea typeface="+mn-ea"/>
                <a:cs typeface="+mn-cs"/>
              </a:rPr>
              <a:t>t=20s</a:t>
            </a:r>
            <a:r>
              <a:rPr lang="zh-CN" altLang="en-US" sz="1200" kern="1200" dirty="0" smtClean="0">
                <a:solidFill>
                  <a:schemeClr val="tx1"/>
                </a:solidFill>
                <a:effectLst/>
                <a:latin typeface="+mn-lt"/>
                <a:ea typeface="+mn-ea"/>
                <a:cs typeface="+mn-cs"/>
              </a:rPr>
              <a:t>）的交通，然後在檢查後應用</a:t>
            </a:r>
            <a:r>
              <a:rPr lang="en-US" altLang="zh-CN" sz="1200" kern="1200" dirty="0" smtClean="0">
                <a:solidFill>
                  <a:schemeClr val="tx1"/>
                </a:solidFill>
                <a:effectLst/>
                <a:latin typeface="+mn-lt"/>
                <a:ea typeface="+mn-ea"/>
                <a:cs typeface="+mn-cs"/>
              </a:rPr>
              <a:t>SFC2</a:t>
            </a:r>
            <a:r>
              <a:rPr lang="zh-CN" altLang="en-US" sz="1200" kern="1200" dirty="0" smtClean="0">
                <a:solidFill>
                  <a:schemeClr val="tx1"/>
                </a:solidFill>
                <a:effectLst/>
                <a:latin typeface="+mn-lt"/>
                <a:ea typeface="+mn-ea"/>
                <a:cs typeface="+mn-cs"/>
              </a:rPr>
              <a:t>（從</a:t>
            </a:r>
            <a:r>
              <a:rPr lang="en-US" altLang="zh-CN" sz="1200" kern="1200" dirty="0" smtClean="0">
                <a:solidFill>
                  <a:schemeClr val="tx1"/>
                </a:solidFill>
                <a:effectLst/>
                <a:latin typeface="+mn-lt"/>
                <a:ea typeface="+mn-ea"/>
                <a:cs typeface="+mn-cs"/>
              </a:rPr>
              <a:t>t=21s</a:t>
            </a:r>
            <a:r>
              <a:rPr lang="zh-CN" altLang="en-US" sz="1200" kern="1200" dirty="0" smtClean="0">
                <a:solidFill>
                  <a:schemeClr val="tx1"/>
                </a:solidFill>
                <a:effectLst/>
                <a:latin typeface="+mn-lt"/>
                <a:ea typeface="+mn-ea"/>
                <a:cs typeface="+mn-cs"/>
              </a:rPr>
              <a:t>到</a:t>
            </a:r>
            <a:r>
              <a:rPr lang="en-US" altLang="zh-CN" sz="1200" kern="1200" dirty="0" smtClean="0">
                <a:solidFill>
                  <a:schemeClr val="tx1"/>
                </a:solidFill>
                <a:effectLst/>
                <a:latin typeface="+mn-lt"/>
                <a:ea typeface="+mn-ea"/>
                <a:cs typeface="+mn-cs"/>
              </a:rPr>
              <a:t>t=38s</a:t>
            </a:r>
            <a:r>
              <a:rPr lang="zh-CN" altLang="en-US" sz="1200" kern="1200" dirty="0" smtClean="0">
                <a:solidFill>
                  <a:schemeClr val="tx1"/>
                </a:solidFill>
                <a:effectLst/>
                <a:latin typeface="+mn-lt"/>
                <a:ea typeface="+mn-ea"/>
                <a:cs typeface="+mn-cs"/>
              </a:rPr>
              <a:t>）。隨後，從</a:t>
            </a:r>
            <a:r>
              <a:rPr lang="en-US" altLang="zh-CN" sz="1200" kern="1200" dirty="0" smtClean="0">
                <a:solidFill>
                  <a:schemeClr val="tx1"/>
                </a:solidFill>
                <a:effectLst/>
                <a:latin typeface="+mn-lt"/>
                <a:ea typeface="+mn-ea"/>
                <a:cs typeface="+mn-cs"/>
              </a:rPr>
              <a:t>WEST2</a:t>
            </a:r>
            <a:r>
              <a:rPr lang="zh-CN" altLang="en-US" sz="1200" kern="1200" dirty="0" smtClean="0">
                <a:solidFill>
                  <a:schemeClr val="tx1"/>
                </a:solidFill>
                <a:effectLst/>
                <a:latin typeface="+mn-lt"/>
                <a:ea typeface="+mn-ea"/>
                <a:cs typeface="+mn-cs"/>
              </a:rPr>
              <a:t>出發的交通需遵守</a:t>
            </a:r>
            <a:r>
              <a:rPr lang="en-US" altLang="zh-CN" sz="1200" kern="1200" dirty="0" smtClean="0">
                <a:solidFill>
                  <a:schemeClr val="tx1"/>
                </a:solidFill>
                <a:effectLst/>
                <a:latin typeface="+mn-lt"/>
                <a:ea typeface="+mn-ea"/>
                <a:cs typeface="+mn-cs"/>
              </a:rPr>
              <a:t>SFC 1</a:t>
            </a:r>
            <a:r>
              <a:rPr lang="zh-CN" altLang="en-US" sz="1200" kern="1200" dirty="0" smtClean="0">
                <a:solidFill>
                  <a:schemeClr val="tx1"/>
                </a:solidFill>
                <a:effectLst/>
                <a:latin typeface="+mn-lt"/>
                <a:ea typeface="+mn-ea"/>
                <a:cs typeface="+mn-cs"/>
              </a:rPr>
              <a:t>（從</a:t>
            </a:r>
            <a:r>
              <a:rPr lang="en-US" altLang="zh-CN" sz="1200" kern="1200" dirty="0" smtClean="0">
                <a:solidFill>
                  <a:schemeClr val="tx1"/>
                </a:solidFill>
                <a:effectLst/>
                <a:latin typeface="+mn-lt"/>
                <a:ea typeface="+mn-ea"/>
                <a:cs typeface="+mn-cs"/>
              </a:rPr>
              <a:t>t=53s</a:t>
            </a:r>
            <a:r>
              <a:rPr lang="zh-CN" altLang="en-US" sz="1200" kern="1200" dirty="0" smtClean="0">
                <a:solidFill>
                  <a:schemeClr val="tx1"/>
                </a:solidFill>
                <a:effectLst/>
                <a:latin typeface="+mn-lt"/>
                <a:ea typeface="+mn-ea"/>
                <a:cs typeface="+mn-cs"/>
              </a:rPr>
              <a:t>到</a:t>
            </a:r>
            <a:r>
              <a:rPr lang="en-US" altLang="zh-CN" sz="1200" kern="1200" dirty="0" smtClean="0">
                <a:solidFill>
                  <a:schemeClr val="tx1"/>
                </a:solidFill>
                <a:effectLst/>
                <a:latin typeface="+mn-lt"/>
                <a:ea typeface="+mn-ea"/>
                <a:cs typeface="+mn-cs"/>
              </a:rPr>
              <a:t>t=65s</a:t>
            </a:r>
            <a:r>
              <a:rPr lang="zh-CN" altLang="en-US" sz="1200" kern="1200" dirty="0" smtClean="0">
                <a:solidFill>
                  <a:schemeClr val="tx1"/>
                </a:solidFill>
                <a:effectLst/>
                <a:latin typeface="+mn-lt"/>
                <a:ea typeface="+mn-ea"/>
                <a:cs typeface="+mn-cs"/>
              </a:rPr>
              <a:t>），然後在檢查後，使用帶成形的</a:t>
            </a:r>
            <a:r>
              <a:rPr lang="en-US" altLang="zh-CN" sz="1200" kern="1200" dirty="0" smtClean="0">
                <a:solidFill>
                  <a:schemeClr val="tx1"/>
                </a:solidFill>
                <a:effectLst/>
                <a:latin typeface="+mn-lt"/>
                <a:ea typeface="+mn-ea"/>
                <a:cs typeface="+mn-cs"/>
              </a:rPr>
              <a:t>SFC3</a:t>
            </a:r>
            <a:r>
              <a:rPr lang="zh-CN" altLang="en-US" sz="1200" kern="1200" dirty="0" smtClean="0">
                <a:solidFill>
                  <a:schemeClr val="tx1"/>
                </a:solidFill>
                <a:effectLst/>
                <a:latin typeface="+mn-lt"/>
                <a:ea typeface="+mn-ea"/>
                <a:cs typeface="+mn-cs"/>
              </a:rPr>
              <a:t>（從</a:t>
            </a:r>
            <a:r>
              <a:rPr lang="en-US" altLang="zh-CN" sz="1200" kern="1200" dirty="0" smtClean="0">
                <a:solidFill>
                  <a:schemeClr val="tx1"/>
                </a:solidFill>
                <a:effectLst/>
                <a:latin typeface="+mn-lt"/>
                <a:ea typeface="+mn-ea"/>
                <a:cs typeface="+mn-cs"/>
              </a:rPr>
              <a:t>t=66s</a:t>
            </a:r>
            <a:r>
              <a:rPr lang="zh-CN" altLang="en-US" sz="1200" kern="1200" dirty="0" smtClean="0">
                <a:solidFill>
                  <a:schemeClr val="tx1"/>
                </a:solidFill>
                <a:effectLst/>
                <a:latin typeface="+mn-lt"/>
                <a:ea typeface="+mn-ea"/>
                <a:cs typeface="+mn-cs"/>
              </a:rPr>
              <a:t>到</a:t>
            </a:r>
            <a:r>
              <a:rPr lang="en-US" altLang="zh-CN" sz="1200" kern="1200" dirty="0" smtClean="0">
                <a:solidFill>
                  <a:schemeClr val="tx1"/>
                </a:solidFill>
                <a:effectLst/>
                <a:latin typeface="+mn-lt"/>
                <a:ea typeface="+mn-ea"/>
                <a:cs typeface="+mn-cs"/>
              </a:rPr>
              <a:t>t=84s</a:t>
            </a:r>
            <a:r>
              <a:rPr lang="zh-CN" altLang="en-US" sz="1200" kern="1200" dirty="0" smtClean="0">
                <a:solidFill>
                  <a:schemeClr val="tx1"/>
                </a:solidFill>
                <a:effectLst/>
                <a:latin typeface="+mn-lt"/>
                <a:ea typeface="+mn-ea"/>
                <a:cs typeface="+mn-cs"/>
              </a:rPr>
              <a:t>）。這一結果證明了動態</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在實驗臺上的正確實現。</a:t>
            </a:r>
            <a:endParaRPr lang="zh-CN" altLang="en-US" dirty="0" smtClean="0">
              <a:effectLst/>
            </a:endParaRPr>
          </a:p>
          <a:p>
            <a:r>
              <a:rPr lang="zh-CN" altLang="en-US" sz="1200" b="1" kern="1200" dirty="0" smtClean="0">
                <a:solidFill>
                  <a:schemeClr val="tx1"/>
                </a:solidFill>
                <a:effectLst/>
                <a:latin typeface="+mn-lt"/>
                <a:ea typeface="+mn-ea"/>
                <a:cs typeface="+mn-cs"/>
              </a:rPr>
              <a:t/>
            </a:r>
            <a:br>
              <a:rPr lang="zh-CN" altLang="en-US" sz="1200" b="1" kern="1200" dirty="0" smtClean="0">
                <a:solidFill>
                  <a:schemeClr val="tx1"/>
                </a:solidFill>
                <a:effectLst/>
                <a:latin typeface="+mn-lt"/>
                <a:ea typeface="+mn-ea"/>
                <a:cs typeface="+mn-cs"/>
              </a:rPr>
            </a:b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29</a:t>
            </a:fld>
            <a:endParaRPr lang="zh-TW" altLang="en-US"/>
          </a:p>
        </p:txBody>
      </p:sp>
    </p:spTree>
    <p:extLst>
      <p:ext uri="{BB962C8B-B14F-4D97-AF65-F5344CB8AC3E}">
        <p14:creationId xmlns:p14="http://schemas.microsoft.com/office/powerpoint/2010/main" val="27863630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本文提出的SFC控制平面解決方案基於SDN範例。</a:t>
            </a:r>
            <a:br>
              <a:rPr lang="zh-TW" altLang="zh-TW" dirty="0" smtClean="0"/>
            </a:br>
            <a:r>
              <a:rPr lang="zh-TW" altLang="zh-TW" dirty="0" smtClean="0"/>
              <a:t/>
            </a:r>
            <a:br>
              <a:rPr lang="zh-TW" altLang="zh-TW" dirty="0" smtClean="0"/>
            </a:br>
            <a:r>
              <a:rPr lang="zh-TW" altLang="zh-TW" dirty="0" smtClean="0"/>
              <a:t>尤其是，假設圍繞支持OpenFlow的交換機構建的SFC實體，我們還可以在服務平面中利用SDN固有的動態性和可編程性，同時使其不依賴於底層網絡基礎結構。</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我們驗證了我們的方法在試驗臺上</a:t>
            </a:r>
            <a:r>
              <a:rPr lang="zh-TW" altLang="en-US" sz="1200" kern="1200" dirty="0" smtClean="0">
                <a:solidFill>
                  <a:schemeClr val="tx1"/>
                </a:solidFill>
                <a:effectLst/>
                <a:latin typeface="+mn-lt"/>
                <a:ea typeface="+mn-ea"/>
                <a:cs typeface="+mn-cs"/>
              </a:rPr>
              <a:t>模擬</a:t>
            </a:r>
            <a:r>
              <a:rPr lang="en-US" altLang="zh-TW" sz="1200" kern="1200" dirty="0" err="1" smtClean="0">
                <a:solidFill>
                  <a:schemeClr val="tx1"/>
                </a:solidFill>
                <a:effectLst/>
                <a:latin typeface="+mn-lt"/>
                <a:ea typeface="+mn-ea"/>
                <a:cs typeface="+mn-cs"/>
              </a:rPr>
              <a:t>多個SFC實體的，這些實體在動態連結場景下由非SDN網路互連</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30</a:t>
            </a:fld>
            <a:endParaRPr lang="zh-TW" altLang="en-US" dirty="0"/>
          </a:p>
        </p:txBody>
      </p:sp>
    </p:spTree>
    <p:extLst>
      <p:ext uri="{BB962C8B-B14F-4D97-AF65-F5344CB8AC3E}">
        <p14:creationId xmlns:p14="http://schemas.microsoft.com/office/powerpoint/2010/main" val="1583182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rtl="0"/>
            <a:r>
              <a:rPr lang="zh-CN" altLang="en-US" dirty="0" smtClean="0">
                <a:effectLst/>
              </a:rPr>
              <a:t>本文描述了一個</a:t>
            </a:r>
            <a:r>
              <a:rPr lang="en-US" altLang="zh-TW" dirty="0" smtClean="0">
                <a:effectLst/>
              </a:rPr>
              <a:t>SFC</a:t>
            </a:r>
            <a:r>
              <a:rPr lang="zh-CN" altLang="en-US" dirty="0" smtClean="0">
                <a:effectLst/>
              </a:rPr>
              <a:t>控制平面概念證明</a:t>
            </a:r>
            <a:r>
              <a:rPr lang="zh-TW" altLang="en-US" dirty="0" smtClean="0">
                <a:effectLst/>
              </a:rPr>
              <a:t>的</a:t>
            </a:r>
            <a:r>
              <a:rPr lang="zh-CN" altLang="en-US" dirty="0" smtClean="0">
                <a:effectLst/>
              </a:rPr>
              <a:t>實現</a:t>
            </a:r>
            <a:r>
              <a:rPr lang="zh-TW" altLang="en-US" dirty="0" smtClean="0">
                <a:effectLst/>
              </a:rPr>
              <a:t>方法 透過</a:t>
            </a:r>
            <a:r>
              <a:rPr lang="zh-CN" altLang="en-US" dirty="0" smtClean="0">
                <a:effectLst/>
              </a:rPr>
              <a:t>使用</a:t>
            </a:r>
            <a:r>
              <a:rPr lang="en-US" altLang="zh-CN" dirty="0" smtClean="0">
                <a:effectLst/>
              </a:rPr>
              <a:t>IETF</a:t>
            </a:r>
            <a:r>
              <a:rPr lang="zh-CN" altLang="en-US" dirty="0" smtClean="0">
                <a:effectLst/>
              </a:rPr>
              <a:t>網路服務</a:t>
            </a:r>
            <a:r>
              <a:rPr lang="en-US" altLang="zh-CN" dirty="0" smtClean="0">
                <a:effectLst/>
              </a:rPr>
              <a:t>header</a:t>
            </a:r>
            <a:r>
              <a:rPr lang="zh-CN" altLang="en-US" dirty="0" smtClean="0">
                <a:effectLst/>
              </a:rPr>
              <a:t>方法。</a:t>
            </a:r>
            <a:endParaRPr lang="en-US" altLang="zh-CN" dirty="0" smtClean="0">
              <a:effectLst/>
            </a:endParaRPr>
          </a:p>
          <a:p>
            <a:pPr rtl="0"/>
            <a:endParaRPr lang="en-US" altLang="zh-CN" dirty="0" smtClean="0">
              <a:effectLst/>
            </a:endParaRPr>
          </a:p>
          <a:p>
            <a:pPr rtl="0"/>
            <a:r>
              <a:rPr lang="zh-CN" altLang="en-US" dirty="0" smtClean="0">
                <a:effectLst/>
              </a:rPr>
              <a:t>該實現結合了</a:t>
            </a:r>
            <a:r>
              <a:rPr lang="en-US" altLang="zh-CN" dirty="0" err="1" smtClean="0">
                <a:effectLst/>
              </a:rPr>
              <a:t>OpenFlow</a:t>
            </a:r>
            <a:r>
              <a:rPr lang="zh-CN" altLang="en-US" dirty="0" smtClean="0">
                <a:effectLst/>
              </a:rPr>
              <a:t>協定來控制和配置網路節點，並採用</a:t>
            </a:r>
            <a:r>
              <a:rPr lang="en-US" altLang="zh-CN" dirty="0" smtClean="0">
                <a:effectLst/>
              </a:rPr>
              <a:t>NSH</a:t>
            </a:r>
            <a:r>
              <a:rPr lang="zh-CN" altLang="en-US" dirty="0" smtClean="0">
                <a:effectLst/>
              </a:rPr>
              <a:t>方法來適應傳輸技術</a:t>
            </a:r>
            <a:r>
              <a:rPr lang="zh-CN" altLang="en-US" dirty="0" smtClean="0">
                <a:effectLst/>
              </a:rPr>
              <a:t>的</a:t>
            </a:r>
            <a:r>
              <a:rPr lang="zh-TW" altLang="en-US" dirty="0" smtClean="0">
                <a:effectLst/>
              </a:rPr>
              <a:t>服</a:t>
            </a:r>
            <a:r>
              <a:rPr lang="zh-CN" altLang="en-US" dirty="0" smtClean="0">
                <a:effectLst/>
              </a:rPr>
              <a:t>務</a:t>
            </a:r>
            <a:r>
              <a:rPr lang="zh-CN" altLang="en-US" dirty="0" smtClean="0">
                <a:effectLst/>
              </a:rPr>
              <a:t>需求。</a:t>
            </a:r>
            <a:endParaRPr lang="en-US" altLang="zh-CN" dirty="0" smtClean="0">
              <a:effectLst/>
            </a:endParaRPr>
          </a:p>
          <a:p>
            <a:pPr rtl="0"/>
            <a:endParaRPr lang="en-US" altLang="zh-CN" dirty="0" smtClean="0">
              <a:effectLst/>
            </a:endParaRPr>
          </a:p>
          <a:p>
            <a:pPr rtl="0"/>
            <a:r>
              <a:rPr lang="zh-TW" altLang="en-US" dirty="0" smtClean="0">
                <a:effectLst/>
              </a:rPr>
              <a:t>論文</a:t>
            </a:r>
            <a:r>
              <a:rPr lang="zh-CN" altLang="en-US" dirty="0" smtClean="0">
                <a:effectLst/>
              </a:rPr>
              <a:t>表明，這種組合的結果是一個非常通用的架構，可以用來實現任何種類的服務功能鏈，具有很大的靈活性。</a:t>
            </a:r>
            <a:endParaRPr lang="en-US"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1" lang="zh-TW" altLang="en-US" sz="1200" b="0" i="0" u="none" strike="noStrike" kern="1200" cap="none" spc="0" normalizeH="0" baseline="0" noProof="0" dirty="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2794179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31</a:t>
            </a:fld>
            <a:endParaRPr lang="zh-TW" altLang="en-US" dirty="0"/>
          </a:p>
        </p:txBody>
      </p:sp>
    </p:spTree>
    <p:extLst>
      <p:ext uri="{BB962C8B-B14F-4D97-AF65-F5344CB8AC3E}">
        <p14:creationId xmlns:p14="http://schemas.microsoft.com/office/powerpoint/2010/main" val="3952694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服務函數鏈（SFC</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一詞 </a:t>
            </a:r>
            <a:r>
              <a:rPr lang="en-US" altLang="zh-TW" sz="1200" kern="1200" dirty="0" err="1" smtClean="0">
                <a:solidFill>
                  <a:schemeClr val="tx1"/>
                </a:solidFill>
                <a:effectLst/>
                <a:latin typeface="+mn-lt"/>
                <a:ea typeface="+mn-ea"/>
                <a:cs typeface="+mn-cs"/>
              </a:rPr>
              <a:t>通常用於描述</a:t>
            </a:r>
            <a:r>
              <a:rPr lang="zh-TW" altLang="en-US" sz="1200" kern="1200" dirty="0" smtClean="0">
                <a:solidFill>
                  <a:schemeClr val="tx1"/>
                </a:solidFill>
                <a:effectLst/>
                <a:latin typeface="+mn-lt"/>
                <a:ea typeface="+mn-ea"/>
                <a:cs typeface="+mn-cs"/>
              </a:rPr>
              <a:t>一種組合</a:t>
            </a:r>
            <a:r>
              <a:rPr lang="en-US" altLang="zh-TW" sz="1200" kern="1200" dirty="0" err="1" smtClean="0">
                <a:solidFill>
                  <a:schemeClr val="tx1"/>
                </a:solidFill>
                <a:effectLst/>
                <a:latin typeface="+mn-lt"/>
                <a:ea typeface="+mn-ea"/>
                <a:cs typeface="+mn-cs"/>
              </a:rPr>
              <a:t>服務</a:t>
            </a:r>
            <a:r>
              <a:rPr lang="zh-TW" altLang="en-US" sz="1200" kern="1200" dirty="0" smtClean="0">
                <a:solidFill>
                  <a:schemeClr val="tx1"/>
                </a:solidFill>
                <a:effectLst/>
                <a:latin typeface="+mn-lt"/>
                <a:ea typeface="+mn-ea"/>
                <a:cs typeface="+mn-cs"/>
              </a:rPr>
              <a:t>部署，其服務從串接獲得 ，如</a:t>
            </a:r>
            <a:r>
              <a:rPr lang="en-US" altLang="zh-TW" sz="1200" kern="1200" dirty="0" smtClean="0">
                <a:solidFill>
                  <a:schemeClr val="tx1"/>
                </a:solidFill>
                <a:effectLst/>
                <a:latin typeface="+mn-lt"/>
                <a:ea typeface="+mn-ea"/>
                <a:cs typeface="+mn-cs"/>
              </a:rPr>
              <a:t>chain</a:t>
            </a:r>
            <a:r>
              <a:rPr lang="zh-TW" altLang="en-US" sz="1200" kern="1200" baseline="0" dirty="0" smtClean="0">
                <a:solidFill>
                  <a:schemeClr val="tx1"/>
                </a:solidFill>
                <a:effectLst/>
                <a:latin typeface="+mn-lt"/>
                <a:ea typeface="+mn-ea"/>
                <a:cs typeface="+mn-cs"/>
              </a:rPr>
              <a:t>由一個或多個基本服務組成</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換句話說，SFC基本上是packe或flow必</a:t>
            </a:r>
            <a:r>
              <a:rPr lang="zh-TW" altLang="en-US" sz="1200" kern="1200" dirty="0" smtClean="0">
                <a:solidFill>
                  <a:schemeClr val="tx1"/>
                </a:solidFill>
                <a:effectLst/>
                <a:latin typeface="+mn-lt"/>
                <a:ea typeface="+mn-ea"/>
                <a:cs typeface="+mn-cs"/>
              </a:rPr>
              <a:t>須通過</a:t>
            </a:r>
            <a:r>
              <a:rPr lang="en-US" altLang="zh-TW" sz="1200" kern="1200" dirty="0" err="1" smtClean="0">
                <a:solidFill>
                  <a:schemeClr val="tx1"/>
                </a:solidFill>
                <a:effectLst/>
                <a:latin typeface="+mn-lt"/>
                <a:ea typeface="+mn-ea"/>
                <a:cs typeface="+mn-cs"/>
              </a:rPr>
              <a:t>的一系列服務功能</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虛擬化網路功能（VNFs）和網路功能虛擬化（NFV）範式</a:t>
            </a:r>
            <a:r>
              <a:rPr lang="en-US" altLang="zh-TW" sz="1200" kern="1200" dirty="0" smtClean="0">
                <a:solidFill>
                  <a:schemeClr val="tx1"/>
                </a:solidFill>
                <a:effectLst/>
                <a:latin typeface="+mn-lt"/>
                <a:ea typeface="+mn-ea"/>
                <a:cs typeface="+mn-cs"/>
              </a:rPr>
              <a:t>[1]</a:t>
            </a:r>
            <a:r>
              <a:rPr lang="en-US" altLang="zh-TW" sz="1200" kern="1200" dirty="0" err="1" smtClean="0">
                <a:solidFill>
                  <a:schemeClr val="tx1"/>
                </a:solidFill>
                <a:effectLst/>
                <a:latin typeface="+mn-lt"/>
                <a:ea typeface="+mn-ea"/>
                <a:cs typeface="+mn-cs"/>
              </a:rPr>
              <a:t>正吸引著運營商的興趣，因為它們承諾將邏輯功能與底層硬體分離，並可能顯著降低資本支出和運營成本</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同時，SFCs的部署可以利用軟體定義的網路（SDN）原理來實現高效和靈活的控制和管理目的</a:t>
            </a:r>
            <a:r>
              <a:rPr lang="en-US" altLang="zh-TW" sz="1200" kern="1200" dirty="0" smtClean="0">
                <a:solidFill>
                  <a:schemeClr val="tx1"/>
                </a:solidFill>
                <a:effectLst/>
                <a:latin typeface="+mn-lt"/>
                <a:ea typeface="+mn-ea"/>
                <a:cs typeface="+mn-cs"/>
              </a:rPr>
              <a:t>[2]。</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a:t>
            </a:fld>
            <a:endParaRPr lang="zh-TW" altLang="en-US" dirty="0"/>
          </a:p>
        </p:txBody>
      </p:sp>
    </p:spTree>
    <p:extLst>
      <p:ext uri="{BB962C8B-B14F-4D97-AF65-F5344CB8AC3E}">
        <p14:creationId xmlns:p14="http://schemas.microsoft.com/office/powerpoint/2010/main" val="3065430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使用特定於服務的覆蓋來創建所需的服務拓撲。</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因此，</a:t>
            </a:r>
            <a:r>
              <a:rPr lang="en-US" altLang="zh-CN" sz="1200" kern="1200" dirty="0" smtClean="0">
                <a:solidFill>
                  <a:schemeClr val="tx1"/>
                </a:solidFill>
                <a:effectLst/>
                <a:latin typeface="+mn-lt"/>
                <a:ea typeface="+mn-ea"/>
                <a:cs typeface="+mn-cs"/>
              </a:rPr>
              <a:t>SFC</a:t>
            </a:r>
            <a:r>
              <a:rPr lang="zh-CN" altLang="en-US" sz="1200" kern="1200" dirty="0" smtClean="0">
                <a:solidFill>
                  <a:schemeClr val="tx1"/>
                </a:solidFill>
                <a:effectLst/>
                <a:latin typeface="+mn-lt"/>
                <a:ea typeface="+mn-ea"/>
                <a:cs typeface="+mn-cs"/>
              </a:rPr>
              <a:t>固有地定義了一個服務平面，即應用程式和控制平面之間的中間平面。</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服務平面包括</a:t>
            </a:r>
            <a:r>
              <a:rPr lang="zh-TW" altLang="en-US" sz="1200" kern="1200" dirty="0" smtClean="0">
                <a:solidFill>
                  <a:schemeClr val="tx1"/>
                </a:solidFill>
                <a:effectLst/>
                <a:latin typeface="+mn-lt"/>
                <a:ea typeface="+mn-ea"/>
                <a:cs typeface="+mn-cs"/>
              </a:rPr>
              <a:t>所有程式，其</a:t>
            </a:r>
            <a:r>
              <a:rPr lang="zh-CN" altLang="en-US" sz="1200" kern="1200" dirty="0" smtClean="0">
                <a:solidFill>
                  <a:schemeClr val="tx1"/>
                </a:solidFill>
                <a:effectLst/>
                <a:latin typeface="+mn-lt"/>
                <a:ea typeface="+mn-ea"/>
                <a:cs typeface="+mn-cs"/>
              </a:rPr>
              <a:t>允許基礎設施向使用者提供服務並維護這些服務的狀態，</a:t>
            </a:r>
            <a:r>
              <a:rPr lang="zh-TW" altLang="en-US" sz="1200" kern="1200" dirty="0" smtClean="0">
                <a:solidFill>
                  <a:schemeClr val="tx1"/>
                </a:solidFill>
                <a:effectLst/>
                <a:latin typeface="+mn-lt"/>
                <a:ea typeface="+mn-ea"/>
                <a:cs typeface="+mn-cs"/>
              </a:rPr>
              <a:t>其程式</a:t>
            </a:r>
            <a:r>
              <a:rPr lang="zh-CN" altLang="en-US" sz="1200" kern="1200" dirty="0" smtClean="0">
                <a:solidFill>
                  <a:schemeClr val="tx1"/>
                </a:solidFill>
                <a:effectLst/>
                <a:latin typeface="+mn-lt"/>
                <a:ea typeface="+mn-ea"/>
                <a:cs typeface="+mn-cs"/>
              </a:rPr>
              <a:t>依賴於控制和管理平面功能對資料平面進行適當的程式設計。</a:t>
            </a:r>
            <a:endParaRPr lang="zh-CN" altLang="en-US" dirty="0" smtClean="0">
              <a:effectLst/>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a:t>
            </a:fld>
            <a:endParaRPr lang="zh-TW" altLang="en-US"/>
          </a:p>
        </p:txBody>
      </p:sp>
    </p:spTree>
    <p:extLst>
      <p:ext uri="{BB962C8B-B14F-4D97-AF65-F5344CB8AC3E}">
        <p14:creationId xmlns:p14="http://schemas.microsoft.com/office/powerpoint/2010/main" val="524540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在SFC協調器的實現中，當鏈跨多個具有</a:t>
            </a:r>
            <a:r>
              <a:rPr lang="zh-TW" altLang="en-US" sz="1200" kern="1200" dirty="0" smtClean="0">
                <a:solidFill>
                  <a:schemeClr val="tx1"/>
                </a:solidFill>
                <a:effectLst/>
                <a:latin typeface="+mn-lt"/>
                <a:ea typeface="+mn-ea"/>
                <a:cs typeface="+mn-cs"/>
              </a:rPr>
              <a:t>異構</a:t>
            </a:r>
            <a:r>
              <a:rPr lang="en-US" altLang="zh-TW" sz="1200" kern="1200" dirty="0" err="1" smtClean="0">
                <a:solidFill>
                  <a:schemeClr val="tx1"/>
                </a:solidFill>
                <a:effectLst/>
                <a:latin typeface="+mn-lt"/>
                <a:ea typeface="+mn-ea"/>
                <a:cs typeface="+mn-cs"/>
              </a:rPr>
              <a:t>轉發技術的網路域時，會出現一個非常重要的問題</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IETF正在考慮的一個選項是所謂的網路服務報頭（NSH</a:t>
            </a:r>
            <a:r>
              <a:rPr lang="en-US" altLang="zh-TW" sz="1200" kern="1200" dirty="0" smtClean="0">
                <a:solidFill>
                  <a:schemeClr val="tx1"/>
                </a:solidFill>
                <a:effectLst/>
                <a:latin typeface="+mn-lt"/>
                <a:ea typeface="+mn-ea"/>
                <a:cs typeface="+mn-cs"/>
              </a:rPr>
              <a:t>）[7]，</a:t>
            </a:r>
            <a:r>
              <a:rPr lang="en-US" altLang="zh-TW" sz="1200" kern="1200" dirty="0" err="1" smtClean="0">
                <a:solidFill>
                  <a:schemeClr val="tx1"/>
                </a:solidFill>
                <a:effectLst/>
                <a:latin typeface="+mn-lt"/>
                <a:ea typeface="+mn-ea"/>
                <a:cs typeface="+mn-cs"/>
              </a:rPr>
              <a:t>它旨在為資料平面提供靈活、動態和獨立於傳輸的SFC解決方案</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NSH草案只關注資料平面方面，對SFC可能的控制平面解決方案幾乎沒有提及</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6</a:t>
            </a:fld>
            <a:endParaRPr lang="zh-TW" altLang="en-US" dirty="0"/>
          </a:p>
        </p:txBody>
      </p:sp>
    </p:spTree>
    <p:extLst>
      <p:ext uri="{BB962C8B-B14F-4D97-AF65-F5344CB8AC3E}">
        <p14:creationId xmlns:p14="http://schemas.microsoft.com/office/powerpoint/2010/main" val="417398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在本</a:t>
            </a:r>
            <a:r>
              <a:rPr lang="zh-TW" altLang="en-US" dirty="0" smtClean="0"/>
              <a:t>論文</a:t>
            </a:r>
            <a:r>
              <a:rPr lang="zh-TW" altLang="zh-TW" dirty="0" smtClean="0"/>
              <a:t>中，我們根據[8]中討論的概念，提出了一種NSH</a:t>
            </a:r>
            <a:r>
              <a:rPr lang="en-US" altLang="zh-TW" dirty="0" smtClean="0"/>
              <a:t>-aware</a:t>
            </a:r>
            <a:r>
              <a:rPr lang="zh-TW" altLang="zh-TW" dirty="0" smtClean="0"/>
              <a:t>控制平面的可能實現方案。</a:t>
            </a:r>
            <a:endParaRPr lang="en-US" altLang="zh-TW" dirty="0" smtClean="0"/>
          </a:p>
          <a:p>
            <a:endParaRPr lang="en-US" altLang="zh-TW" dirty="0" smtClean="0"/>
          </a:p>
          <a:p>
            <a:r>
              <a:rPr lang="zh-TW" altLang="zh-TW" dirty="0" smtClean="0"/>
              <a:t>我們的方法基於在NSH節點內使用類似SDN的技術，以及採用OpenFlow協議</a:t>
            </a:r>
            <a:r>
              <a:rPr lang="zh-TW" altLang="en-US" dirty="0" smtClean="0"/>
              <a:t>為了</a:t>
            </a:r>
            <a:r>
              <a:rPr lang="zh-TW" altLang="zh-TW" dirty="0" smtClean="0"/>
              <a:t>SFC控制平面和服務平面組件之間通信的。</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7</a:t>
            </a:fld>
            <a:endParaRPr lang="zh-TW" altLang="en-US"/>
          </a:p>
        </p:txBody>
      </p:sp>
    </p:spTree>
    <p:extLst>
      <p:ext uri="{BB962C8B-B14F-4D97-AF65-F5344CB8AC3E}">
        <p14:creationId xmlns:p14="http://schemas.microsoft.com/office/powerpoint/2010/main" val="3541167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SFC體系結構引入了一些重要的概念，我們在此處簡要介紹了這些概念[6]。</a:t>
            </a:r>
            <a:br>
              <a:rPr lang="zh-TW" altLang="zh-TW" dirty="0" smtClean="0"/>
            </a:br>
            <a:r>
              <a:rPr lang="zh-TW" altLang="zh-TW" dirty="0" smtClean="0"/>
              <a:t/>
            </a:r>
            <a:br>
              <a:rPr lang="zh-TW" altLang="zh-TW" dirty="0" smtClean="0"/>
            </a:br>
            <a:r>
              <a:rPr lang="zh-TW" altLang="zh-TW" dirty="0" smtClean="0"/>
              <a:t>服務功能路徑（SFP）是分配給特定SFC的數據包所遵循的路徑規範。</a:t>
            </a:r>
            <a:endParaRPr lang="en-US" altLang="zh-TW" dirty="0" smtClean="0"/>
          </a:p>
          <a:p>
            <a:endParaRPr lang="en-US" altLang="zh-TW" dirty="0" smtClean="0"/>
          </a:p>
          <a:p>
            <a:r>
              <a:rPr lang="zh-TW" altLang="zh-TW" dirty="0" smtClean="0"/>
              <a:t>另一方面，SFC</a:t>
            </a:r>
            <a:r>
              <a:rPr lang="zh-TW" altLang="en-US" dirty="0" smtClean="0"/>
              <a:t> </a:t>
            </a:r>
            <a:r>
              <a:rPr lang="en-US" altLang="zh-TW" dirty="0" smtClean="0"/>
              <a:t>encapsulation</a:t>
            </a:r>
            <a:r>
              <a:rPr lang="zh-TW" altLang="zh-TW" dirty="0" smtClean="0"/>
              <a:t>（SFC-En）</a:t>
            </a:r>
            <a:r>
              <a:rPr lang="zh-TW" altLang="en-US" dirty="0" smtClean="0"/>
              <a:t>總是</a:t>
            </a:r>
            <a:r>
              <a:rPr lang="zh-TW" altLang="zh-TW" dirty="0" smtClean="0"/>
              <a:t>提供SFP</a:t>
            </a:r>
            <a:r>
              <a:rPr lang="zh-TW" altLang="en-US" dirty="0" smtClean="0"/>
              <a:t> </a:t>
            </a:r>
            <a:r>
              <a:rPr lang="en-US" altLang="zh-TW" sz="1200" dirty="0" smtClean="0">
                <a:latin typeface="Times New Roman" panose="02020603050405020304" pitchFamily="18" charset="0"/>
                <a:cs typeface="Times New Roman" panose="02020603050405020304" pitchFamily="18" charset="0"/>
              </a:rPr>
              <a:t>identification</a:t>
            </a:r>
            <a:r>
              <a:rPr lang="zh-TW" altLang="zh-TW" dirty="0" smtClean="0"/>
              <a:t>，並且可以選擇提供</a:t>
            </a:r>
            <a:r>
              <a:rPr lang="zh-TW" altLang="zh-TW" sz="1200" kern="1200" dirty="0" smtClean="0">
                <a:solidFill>
                  <a:schemeClr val="tx1"/>
                </a:solidFill>
                <a:latin typeface="+mn-lt"/>
                <a:ea typeface="+mn-ea"/>
                <a:cs typeface="+mn-cs"/>
              </a:rPr>
              <a:t>進一步的信息</a:t>
            </a:r>
            <a:r>
              <a:rPr lang="en-US" altLang="zh-TW" sz="1200" kern="1200" dirty="0" smtClean="0">
                <a:solidFill>
                  <a:schemeClr val="tx1"/>
                </a:solidFill>
                <a:latin typeface="+mn-lt"/>
                <a:ea typeface="+mn-ea"/>
                <a:cs typeface="+mn-cs"/>
              </a:rPr>
              <a:t>(MPLS</a:t>
            </a:r>
            <a:r>
              <a:rPr lang="zh-TW" altLang="en-US" sz="1200" kern="1200" dirty="0" smtClean="0">
                <a:solidFill>
                  <a:schemeClr val="tx1"/>
                </a:solidFill>
                <a:latin typeface="+mn-lt"/>
                <a:ea typeface="+mn-ea"/>
                <a:cs typeface="+mn-cs"/>
              </a:rPr>
              <a:t>、</a:t>
            </a:r>
            <a:r>
              <a:rPr lang="en-US" altLang="zh-TW" sz="1200" kern="1200" dirty="0" smtClean="0">
                <a:solidFill>
                  <a:schemeClr val="tx1"/>
                </a:solidFill>
                <a:latin typeface="+mn-lt"/>
                <a:ea typeface="+mn-ea"/>
                <a:cs typeface="+mn-cs"/>
              </a:rPr>
              <a:t>NSH)</a:t>
            </a:r>
            <a:r>
              <a:rPr lang="zh-TW" altLang="zh-TW" sz="1200" kern="1200" dirty="0" smtClean="0">
                <a:solidFill>
                  <a:schemeClr val="tx1"/>
                </a:solidFill>
                <a:latin typeface="+mn-lt"/>
                <a:ea typeface="+mn-ea"/>
                <a:cs typeface="+mn-cs"/>
              </a:rPr>
              <a:t>。</a:t>
            </a:r>
            <a:endParaRPr lang="en-US" altLang="zh-TW" sz="1200" kern="1200" dirty="0" smtClean="0">
              <a:solidFill>
                <a:schemeClr val="tx1"/>
              </a:solidFill>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8</a:t>
            </a:fld>
            <a:endParaRPr lang="zh-TW" altLang="en-US"/>
          </a:p>
        </p:txBody>
      </p:sp>
    </p:spTree>
    <p:extLst>
      <p:ext uri="{BB962C8B-B14F-4D97-AF65-F5344CB8AC3E}">
        <p14:creationId xmlns:p14="http://schemas.microsoft.com/office/powerpoint/2010/main" val="1651496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i="1" kern="1200" dirty="0" err="1" smtClean="0">
                <a:solidFill>
                  <a:schemeClr val="tx1"/>
                </a:solidFill>
                <a:effectLst/>
                <a:latin typeface="+mn-lt"/>
                <a:ea typeface="+mn-ea"/>
                <a:cs typeface="+mn-cs"/>
              </a:rPr>
              <a:t>SFC分類器</a:t>
            </a:r>
            <a:r>
              <a:rPr lang="en-US" altLang="zh-TW" sz="1200" kern="1200" dirty="0" err="1" smtClean="0">
                <a:solidFill>
                  <a:schemeClr val="tx1"/>
                </a:solidFill>
                <a:effectLst/>
                <a:latin typeface="+mn-lt"/>
                <a:ea typeface="+mn-ea"/>
                <a:cs typeface="+mn-cs"/>
              </a:rPr>
              <a:t>（SFC-CI</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它根據預定義的策略對傳入的業務進行分類，以便使flow通過所需的一組網路服務功能</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SFC-CI的主要任務是添加SFC-En，SFC-En由SFP中的最後一個節點</a:t>
            </a:r>
            <a:r>
              <a:rPr lang="zh-TW" altLang="en-US" sz="1200" kern="1200" dirty="0" smtClean="0">
                <a:solidFill>
                  <a:schemeClr val="tx1"/>
                </a:solidFill>
                <a:effectLst/>
                <a:latin typeface="+mn-lt"/>
                <a:ea typeface="+mn-ea"/>
                <a:cs typeface="+mn-cs"/>
              </a:rPr>
              <a:t>刪除</a:t>
            </a:r>
            <a:r>
              <a:rPr lang="en-US" altLang="zh-TW" sz="1200" kern="1200" dirty="0" smtClean="0">
                <a:solidFill>
                  <a:schemeClr val="tx1"/>
                </a:solidFill>
                <a:effectLst/>
                <a:latin typeface="+mn-lt"/>
                <a:ea typeface="+mn-ea"/>
                <a:cs typeface="+mn-cs"/>
              </a:rPr>
              <a:t>或</a:t>
            </a:r>
            <a:r>
              <a:rPr lang="zh-TW" altLang="en-US" sz="1200" kern="1200" dirty="0" smtClean="0">
                <a:solidFill>
                  <a:schemeClr val="tx1"/>
                </a:solidFill>
                <a:effectLst/>
                <a:latin typeface="+mn-lt"/>
                <a:ea typeface="+mn-ea"/>
                <a:cs typeface="+mn-cs"/>
              </a:rPr>
              <a:t>由</a:t>
            </a:r>
            <a:r>
              <a:rPr lang="en-US" altLang="zh-TW" sz="1200" kern="1200" dirty="0" smtClean="0">
                <a:solidFill>
                  <a:schemeClr val="tx1"/>
                </a:solidFill>
                <a:effectLst/>
                <a:latin typeface="+mn-lt"/>
                <a:ea typeface="+mn-ea"/>
                <a:cs typeface="+mn-cs"/>
              </a:rPr>
              <a:t>SFC-</a:t>
            </a:r>
            <a:r>
              <a:rPr lang="en-US" altLang="zh-TW" sz="1200" kern="1200" dirty="0" err="1" smtClean="0">
                <a:solidFill>
                  <a:schemeClr val="tx1"/>
                </a:solidFill>
                <a:effectLst/>
                <a:latin typeface="+mn-lt"/>
                <a:ea typeface="+mn-ea"/>
                <a:cs typeface="+mn-cs"/>
              </a:rPr>
              <a:t>aware功能</a:t>
            </a:r>
            <a:r>
              <a:rPr lang="zh-TW" altLang="en-US" sz="1200" kern="1200" dirty="0" smtClean="0">
                <a:solidFill>
                  <a:schemeClr val="tx1"/>
                </a:solidFill>
                <a:effectLst/>
                <a:latin typeface="+mn-lt"/>
                <a:ea typeface="+mn-ea"/>
                <a:cs typeface="+mn-cs"/>
              </a:rPr>
              <a:t>消耗</a:t>
            </a:r>
            <a:r>
              <a:rPr lang="en-US" altLang="zh-TW" sz="1200" kern="1200" dirty="0" smtClean="0">
                <a:solidFill>
                  <a:schemeClr val="tx1"/>
                </a:solidFill>
                <a:effectLst/>
                <a:latin typeface="+mn-lt"/>
                <a:ea typeface="+mn-ea"/>
                <a:cs typeface="+mn-cs"/>
              </a:rPr>
              <a:t>packet；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9</a:t>
            </a:fld>
            <a:endParaRPr lang="zh-TW" altLang="en-US"/>
          </a:p>
        </p:txBody>
      </p:sp>
    </p:spTree>
    <p:extLst>
      <p:ext uri="{BB962C8B-B14F-4D97-AF65-F5344CB8AC3E}">
        <p14:creationId xmlns:p14="http://schemas.microsoft.com/office/powerpoint/2010/main" val="30613580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2020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364577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0068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53268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1903072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357620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0459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22951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82634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404674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3467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9571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03995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43444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22492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822162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7440122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7845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201010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41303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8940846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21024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49586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680885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800655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1377761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00082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141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06667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7000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322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490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3336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981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401534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6834171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8764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hyperlink" Target="https://datatracker.ietf.org/doc/html/draft-ietf-sfc-control-plane-08" TargetMode="Externa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hyperlink" Target="http://onosproject.org/" TargetMode="Externa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066694" y="1213800"/>
            <a:ext cx="8307793" cy="2217906"/>
          </a:xfrm>
        </p:spPr>
        <p:txBody>
          <a:bodyPr/>
          <a:lstStyle/>
          <a:p>
            <a:r>
              <a:rPr lang="en-US" altLang="zh-TW" sz="4000" dirty="0">
                <a:latin typeface="Times New Roman"/>
                <a:ea typeface="微軟正黑體"/>
                <a:cs typeface="Times New Roman"/>
              </a:rPr>
              <a:t/>
            </a:r>
            <a:br>
              <a:rPr lang="en-US" altLang="zh-TW" sz="4000" dirty="0">
                <a:latin typeface="Times New Roman"/>
                <a:ea typeface="微軟正黑體"/>
                <a:cs typeface="Times New Roman"/>
              </a:rPr>
            </a:br>
            <a:r>
              <a:rPr lang="en-US" altLang="zh-TW" sz="4000" dirty="0" smtClean="0">
                <a:latin typeface="Times New Roman"/>
                <a:ea typeface="微軟正黑體"/>
                <a:cs typeface="Times New Roman"/>
              </a:rPr>
              <a:t>Implementation </a:t>
            </a:r>
            <a:r>
              <a:rPr lang="en-US" altLang="zh-TW" sz="4000" dirty="0">
                <a:latin typeface="Times New Roman"/>
                <a:ea typeface="微軟正黑體"/>
                <a:cs typeface="Times New Roman"/>
              </a:rPr>
              <a:t>of Service Function Chaining</a:t>
            </a:r>
            <a:br>
              <a:rPr lang="en-US" altLang="zh-TW" sz="4000" dirty="0">
                <a:latin typeface="Times New Roman"/>
                <a:ea typeface="微軟正黑體"/>
                <a:cs typeface="Times New Roman"/>
              </a:rPr>
            </a:br>
            <a:r>
              <a:rPr lang="en-US" altLang="zh-TW" sz="4000" dirty="0">
                <a:latin typeface="Times New Roman"/>
                <a:ea typeface="微軟正黑體"/>
                <a:cs typeface="Times New Roman"/>
              </a:rPr>
              <a:t>Control Plane through </a:t>
            </a:r>
            <a:r>
              <a:rPr lang="en-US" altLang="zh-TW" sz="4000" dirty="0" err="1">
                <a:latin typeface="Times New Roman"/>
                <a:ea typeface="微軟正黑體"/>
                <a:cs typeface="Times New Roman"/>
              </a:rPr>
              <a:t>OpenFlow</a:t>
            </a:r>
            <a:endParaRPr lang="en-US" altLang="zh-TW" sz="4000" dirty="0">
              <a:latin typeface="Times New Roman"/>
              <a:ea typeface="微軟正黑體"/>
              <a:cs typeface="Times New Roman"/>
            </a:endParaRPr>
          </a:p>
        </p:txBody>
      </p:sp>
      <p:sp>
        <p:nvSpPr>
          <p:cNvPr id="3" name="副標題 2"/>
          <p:cNvSpPr>
            <a:spLocks noGrp="1"/>
          </p:cNvSpPr>
          <p:nvPr>
            <p:ph type="subTitle" idx="1"/>
          </p:nvPr>
        </p:nvSpPr>
        <p:spPr>
          <a:xfrm>
            <a:off x="3044356" y="3659376"/>
            <a:ext cx="6908885" cy="2246351"/>
          </a:xfrm>
        </p:spPr>
        <p:txBody>
          <a:bodyPr/>
          <a:lstStyle/>
          <a:p>
            <a:r>
              <a:rPr lang="it-IT" altLang="zh-TW" sz="2000" dirty="0" smtClean="0">
                <a:solidFill>
                  <a:schemeClr val="tx1"/>
                </a:solidFill>
                <a:latin typeface="Times New Roman"/>
                <a:ea typeface="微軟正黑體"/>
                <a:cs typeface="Times New Roman"/>
              </a:rPr>
              <a:t>Gianluca </a:t>
            </a:r>
            <a:r>
              <a:rPr lang="it-IT" altLang="zh-TW" sz="2000" dirty="0">
                <a:solidFill>
                  <a:schemeClr val="tx1"/>
                </a:solidFill>
                <a:latin typeface="Times New Roman"/>
                <a:ea typeface="微軟正黑體"/>
                <a:cs typeface="Times New Roman"/>
              </a:rPr>
              <a:t>Davoli, Walter Cerroni, Chiara Contoli, Francesco Foresta, Franco Callegati </a:t>
            </a:r>
            <a:br>
              <a:rPr lang="it-IT" altLang="zh-TW" sz="2000" dirty="0">
                <a:solidFill>
                  <a:schemeClr val="tx1"/>
                </a:solidFill>
                <a:latin typeface="Times New Roman"/>
                <a:ea typeface="微軟正黑體"/>
                <a:cs typeface="Times New Roman"/>
              </a:rPr>
            </a:br>
            <a:r>
              <a:rPr lang="en-US" sz="2000" dirty="0">
                <a:solidFill>
                  <a:schemeClr val="tx1"/>
                </a:solidFill>
                <a:latin typeface="Times New Roman"/>
                <a:ea typeface="微軟正黑體"/>
                <a:cs typeface="Times New Roman"/>
              </a:rPr>
              <a:t/>
            </a:r>
            <a:br>
              <a:rPr lang="en-US" sz="2000" dirty="0">
                <a:solidFill>
                  <a:schemeClr val="tx1"/>
                </a:solidFill>
                <a:latin typeface="Times New Roman"/>
                <a:ea typeface="微軟正黑體"/>
                <a:cs typeface="Times New Roman"/>
              </a:rPr>
            </a:br>
            <a:endParaRPr lang="en-US" sz="2000" dirty="0">
              <a:solidFill>
                <a:schemeClr val="tx1"/>
              </a:solidFill>
              <a:latin typeface="Times New Roman"/>
              <a:ea typeface="微軟正黑體"/>
              <a:cs typeface="Times New Roman"/>
            </a:endParaRPr>
          </a:p>
          <a:p>
            <a:endParaRPr lang="en-US" altLang="zh-TW" sz="1800" dirty="0">
              <a:solidFill>
                <a:schemeClr val="tx1"/>
              </a:solidFill>
              <a:latin typeface="Times New Roman" panose="02020603050405020304" pitchFamily="18" charset="0"/>
              <a:cs typeface="Times New Roman" panose="02020603050405020304" pitchFamily="18" charset="0"/>
            </a:endParaRPr>
          </a:p>
          <a:p>
            <a:r>
              <a:rPr lang="en-US" sz="1800" dirty="0" smtClean="0">
                <a:solidFill>
                  <a:schemeClr val="tx1"/>
                </a:solidFill>
                <a:latin typeface="Times New Roman"/>
                <a:ea typeface="微軟正黑體"/>
                <a:cs typeface="Times New Roman"/>
              </a:rPr>
              <a:t>IEEE </a:t>
            </a:r>
            <a:r>
              <a:rPr lang="en-US" sz="1800" dirty="0">
                <a:solidFill>
                  <a:schemeClr val="tx1"/>
                </a:solidFill>
                <a:latin typeface="Times New Roman"/>
                <a:ea typeface="微軟正黑體"/>
                <a:cs typeface="Times New Roman"/>
              </a:rPr>
              <a:t>Conference on Network Function Virtualization and Software Defined Networks (NFV-SDN</a:t>
            </a:r>
            <a:r>
              <a:rPr lang="en-US" sz="1800" dirty="0" smtClean="0">
                <a:solidFill>
                  <a:schemeClr val="tx1"/>
                </a:solidFill>
                <a:latin typeface="Times New Roman"/>
                <a:ea typeface="微軟正黑體"/>
                <a:cs typeface="Times New Roman"/>
              </a:rPr>
              <a:t>)</a:t>
            </a:r>
          </a:p>
        </p:txBody>
      </p:sp>
    </p:spTree>
    <p:extLst>
      <p:ext uri="{BB962C8B-B14F-4D97-AF65-F5344CB8AC3E}">
        <p14:creationId xmlns:p14="http://schemas.microsoft.com/office/powerpoint/2010/main" val="1842734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2"/>
            </a:pPr>
            <a:r>
              <a:rPr lang="en-US" altLang="zh-TW" sz="2800" dirty="0">
                <a:latin typeface="Times New Roman" panose="02020603050405020304" pitchFamily="18" charset="0"/>
                <a:cs typeface="Times New Roman" panose="02020603050405020304" pitchFamily="18" charset="0"/>
              </a:rPr>
              <a:t>Service Functions (SF), which are the basic elements of a chain, and are responsible for a specific treatment of received packets; they can act at different levels of the protocol stack, and they can be implemented either as virtual elements hosted by a server, or as physical equipment with specialized hardware; a SF can be either SFC-aware (i.e., able to act on SFC-encapsulated packets) or SFC-unaware (i.e., it must receive only packets without SFC encapsulation);</a:t>
            </a:r>
          </a:p>
          <a:p>
            <a:pPr marL="514350" indent="-514350">
              <a:buFont typeface="+mj-lt"/>
              <a:buAutoNum type="arabicPeriod" startAt="2"/>
            </a:pPr>
            <a:r>
              <a:rPr lang="en-US" altLang="zh-TW" sz="2800" dirty="0">
                <a:latin typeface="Times New Roman" panose="02020603050405020304" pitchFamily="18" charset="0"/>
                <a:cs typeface="Times New Roman" panose="02020603050405020304" pitchFamily="18" charset="0"/>
              </a:rPr>
              <a:t>Service Function Forwarders (SFF), which are responsible </a:t>
            </a:r>
            <a:r>
              <a:rPr lang="en-US" altLang="zh-TW" sz="2800" dirty="0" smtClean="0">
                <a:latin typeface="Times New Roman" panose="02020603050405020304" pitchFamily="18" charset="0"/>
                <a:cs typeface="Times New Roman" panose="02020603050405020304" pitchFamily="18" charset="0"/>
              </a:rPr>
              <a:t>for</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forwarding </a:t>
            </a:r>
            <a:r>
              <a:rPr lang="en-US" altLang="zh-TW" sz="2800" dirty="0">
                <a:latin typeface="Times New Roman" panose="02020603050405020304" pitchFamily="18" charset="0"/>
                <a:cs typeface="Times New Roman" panose="02020603050405020304" pitchFamily="18" charset="0"/>
              </a:rPr>
              <a:t>traffic to one or more connected </a:t>
            </a:r>
            <a:r>
              <a:rPr lang="en-US" altLang="zh-TW" sz="2800" dirty="0" smtClean="0">
                <a:latin typeface="Times New Roman" panose="02020603050405020304" pitchFamily="18" charset="0"/>
                <a:cs typeface="Times New Roman" panose="02020603050405020304" pitchFamily="18" charset="0"/>
              </a:rPr>
              <a:t>SFs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according </a:t>
            </a:r>
            <a:r>
              <a:rPr lang="en-US" altLang="zh-TW" sz="2800" dirty="0">
                <a:latin typeface="Times New Roman" panose="02020603050405020304" pitchFamily="18" charset="0"/>
                <a:cs typeface="Times New Roman" panose="02020603050405020304" pitchFamily="18" charset="0"/>
              </a:rPr>
              <a:t>to information carried in the SFC-</a:t>
            </a:r>
            <a:r>
              <a:rPr lang="en-US" altLang="zh-TW" sz="2800" dirty="0" err="1">
                <a:latin typeface="Times New Roman" panose="02020603050405020304" pitchFamily="18" charset="0"/>
                <a:cs typeface="Times New Roman" panose="02020603050405020304" pitchFamily="18" charset="0"/>
              </a:rPr>
              <a:t>En</a:t>
            </a:r>
            <a:r>
              <a:rPr lang="en-US" altLang="zh-TW" sz="2800" dirty="0">
                <a:latin typeface="Times New Roman" panose="02020603050405020304" pitchFamily="18" charset="0"/>
                <a:cs typeface="Times New Roman" panose="02020603050405020304" pitchFamily="18" charset="0"/>
              </a:rPr>
              <a:t>; they </a:t>
            </a:r>
            <a:r>
              <a:rPr lang="en-US" altLang="zh-TW" sz="2800" dirty="0" smtClean="0">
                <a:latin typeface="Times New Roman" panose="02020603050405020304" pitchFamily="18" charset="0"/>
                <a:cs typeface="Times New Roman" panose="02020603050405020304" pitchFamily="18" charset="0"/>
              </a:rPr>
              <a:t>can</a:t>
            </a:r>
            <a:r>
              <a:rPr lang="zh-TW" altLang="en-US"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also terminate the SFP;</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10</a:t>
            </a:fld>
            <a:endParaRPr lang="en-US" altLang="zh-TW"/>
          </a:p>
        </p:txBody>
      </p:sp>
    </p:spTree>
    <p:extLst>
      <p:ext uri="{BB962C8B-B14F-4D97-AF65-F5344CB8AC3E}">
        <p14:creationId xmlns:p14="http://schemas.microsoft.com/office/powerpoint/2010/main" val="3652279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4"/>
            </a:pPr>
            <a:r>
              <a:rPr lang="en-US" altLang="zh-TW" sz="2800" dirty="0">
                <a:latin typeface="Times New Roman" panose="02020603050405020304" pitchFamily="18" charset="0"/>
                <a:cs typeface="Times New Roman" panose="02020603050405020304" pitchFamily="18" charset="0"/>
              </a:rPr>
              <a:t>SFC Proxies (SFC-</a:t>
            </a:r>
            <a:r>
              <a:rPr lang="en-US" altLang="zh-TW" sz="2800" dirty="0" err="1">
                <a:latin typeface="Times New Roman" panose="02020603050405020304" pitchFamily="18" charset="0"/>
                <a:cs typeface="Times New Roman" panose="02020603050405020304" pitchFamily="18" charset="0"/>
              </a:rPr>
              <a:t>Pr</a:t>
            </a:r>
            <a:r>
              <a:rPr lang="en-US" altLang="zh-TW" sz="2800" dirty="0">
                <a:latin typeface="Times New Roman" panose="02020603050405020304" pitchFamily="18" charset="0"/>
                <a:cs typeface="Times New Roman" panose="02020603050405020304" pitchFamily="18" charset="0"/>
              </a:rPr>
              <a:t>), which remove and insert </a:t>
            </a:r>
            <a:r>
              <a:rPr lang="en-US" altLang="zh-TW" sz="2800" dirty="0" smtClean="0">
                <a:latin typeface="Times New Roman" panose="02020603050405020304" pitchFamily="18" charset="0"/>
                <a:cs typeface="Times New Roman" panose="02020603050405020304" pitchFamily="18" charset="0"/>
              </a:rPr>
              <a:t>SFC-</a:t>
            </a:r>
            <a:r>
              <a:rPr lang="en-US" altLang="zh-TW" sz="2800" dirty="0" err="1" smtClean="0">
                <a:latin typeface="Times New Roman" panose="02020603050405020304" pitchFamily="18" charset="0"/>
                <a:cs typeface="Times New Roman" panose="02020603050405020304" pitchFamily="18" charset="0"/>
              </a:rPr>
              <a:t>En</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on </a:t>
            </a:r>
            <a:r>
              <a:rPr lang="en-US" altLang="zh-TW" sz="2800" dirty="0" smtClean="0">
                <a:latin typeface="Times New Roman" panose="02020603050405020304" pitchFamily="18" charset="0"/>
                <a:cs typeface="Times New Roman" panose="02020603050405020304" pitchFamily="18" charset="0"/>
              </a:rPr>
              <a:t>behalf </a:t>
            </a:r>
            <a:r>
              <a:rPr lang="en-US" altLang="zh-TW" sz="2800" dirty="0">
                <a:latin typeface="Times New Roman" panose="02020603050405020304" pitchFamily="18" charset="0"/>
                <a:cs typeface="Times New Roman" panose="02020603050405020304" pitchFamily="18" charset="0"/>
              </a:rPr>
              <a:t>of SFC-unaware SFs, before and after </a:t>
            </a:r>
            <a:r>
              <a:rPr lang="en-US" altLang="zh-TW" sz="2800" dirty="0" smtClean="0">
                <a:latin typeface="Times New Roman" panose="02020603050405020304" pitchFamily="18" charset="0"/>
                <a:cs typeface="Times New Roman" panose="02020603050405020304" pitchFamily="18" charset="0"/>
              </a:rPr>
              <a:t>their</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action</a:t>
            </a:r>
            <a:r>
              <a:rPr lang="en-US" altLang="zh-TW" sz="2800" dirty="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respectively.</a:t>
            </a: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11</a:t>
            </a:fld>
            <a:endParaRPr lang="en-US" altLang="zh-TW"/>
          </a:p>
        </p:txBody>
      </p:sp>
    </p:spTree>
    <p:extLst>
      <p:ext uri="{BB962C8B-B14F-4D97-AF65-F5344CB8AC3E}">
        <p14:creationId xmlns:p14="http://schemas.microsoft.com/office/powerpoint/2010/main" val="2049629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reference architecture of the SFC Control Plane (SFC-CP) described in [8] defines the following interfaces to communicate with Data Plane components</a:t>
            </a:r>
            <a:r>
              <a:rPr lang="en-US" altLang="zh-TW" sz="2800" dirty="0" smtClean="0">
                <a:latin typeface="Times New Roman" panose="02020603050405020304" pitchFamily="18" charset="0"/>
                <a:cs typeface="Times New Roman" panose="02020603050405020304" pitchFamily="18" charset="0"/>
              </a:rPr>
              <a:t>:</a:t>
            </a:r>
            <a:r>
              <a:rPr lang="en-US" altLang="zh-TW" dirty="0"/>
              <a:t> </a:t>
            </a:r>
            <a:endParaRPr lang="en-US" altLang="zh-TW" dirty="0" smtClean="0"/>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interface C1, between SFC-CP and SFC-Cl, used </a:t>
            </a:r>
            <a:r>
              <a:rPr lang="en-US" altLang="zh-TW" sz="2800" dirty="0" smtClean="0">
                <a:latin typeface="Times New Roman" panose="02020603050405020304" pitchFamily="18" charset="0"/>
                <a:cs typeface="Times New Roman" panose="02020603050405020304" pitchFamily="18" charset="0"/>
              </a:rPr>
              <a:t>to</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manage </a:t>
            </a:r>
            <a:r>
              <a:rPr lang="en-US" altLang="zh-TW" sz="2800" dirty="0">
                <a:latin typeface="Times New Roman" panose="02020603050405020304" pitchFamily="18" charset="0"/>
                <a:cs typeface="Times New Roman" panose="02020603050405020304" pitchFamily="18" charset="0"/>
              </a:rPr>
              <a:t>SFC classification rules in classifiers;</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interface C2, between SFC-CP and SFF, used </a:t>
            </a:r>
            <a:r>
              <a:rPr lang="en-US" altLang="zh-TW" sz="2800" dirty="0" smtClean="0">
                <a:latin typeface="Times New Roman" panose="02020603050405020304" pitchFamily="18" charset="0"/>
                <a:cs typeface="Times New Roman" panose="02020603050405020304" pitchFamily="18" charset="0"/>
              </a:rPr>
              <a:t>for</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exchanging </a:t>
            </a:r>
            <a:r>
              <a:rPr lang="en-US" altLang="zh-TW" sz="2800" dirty="0">
                <a:latin typeface="Times New Roman" panose="02020603050405020304" pitchFamily="18" charset="0"/>
                <a:cs typeface="Times New Roman" panose="02020603050405020304" pitchFamily="18" charset="0"/>
              </a:rPr>
              <a:t>required information for SFC </a:t>
            </a:r>
            <a:r>
              <a:rPr lang="en-US" altLang="zh-TW" sz="2800" dirty="0" smtClean="0">
                <a:latin typeface="Times New Roman" panose="02020603050405020304" pitchFamily="18" charset="0"/>
                <a:cs typeface="Times New Roman" panose="02020603050405020304" pitchFamily="18" charset="0"/>
              </a:rPr>
              <a:t>forwarding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decision-making</a:t>
            </a:r>
            <a:r>
              <a:rPr lang="en-US" altLang="zh-TW" sz="2800" dirty="0">
                <a:latin typeface="Times New Roman" panose="02020603050405020304" pitchFamily="18" charset="0"/>
                <a:cs typeface="Times New Roman" panose="02020603050405020304" pitchFamily="18" charset="0"/>
              </a:rPr>
              <a:t>, collect state information on SFPs, etc</a:t>
            </a:r>
            <a:r>
              <a:rPr lang="en-US" altLang="zh-TW" sz="2800" dirty="0" smtClean="0">
                <a:latin typeface="Times New Roman" panose="02020603050405020304" pitchFamily="18" charset="0"/>
                <a:cs typeface="Times New Roman" panose="02020603050405020304" pitchFamily="18" charset="0"/>
              </a:rPr>
              <a:t>.;</a:t>
            </a:r>
            <a:r>
              <a:rPr lang="en-US" altLang="zh-TW" sz="2800" dirty="0"/>
              <a:t/>
            </a:r>
            <a:br>
              <a:rPr lang="en-US" altLang="zh-TW" sz="2800" dirty="0"/>
            </a:b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12</a:t>
            </a:fld>
            <a:endParaRPr lang="en-US" altLang="zh-TW"/>
          </a:p>
        </p:txBody>
      </p:sp>
    </p:spTree>
    <p:extLst>
      <p:ext uri="{BB962C8B-B14F-4D97-AF65-F5344CB8AC3E}">
        <p14:creationId xmlns:p14="http://schemas.microsoft.com/office/powerpoint/2010/main" val="101390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interface C3, between SFC-CP and SFC-aware SF, </a:t>
            </a:r>
            <a:r>
              <a:rPr lang="en-US" altLang="zh-TW" sz="2800" dirty="0" smtClean="0">
                <a:latin typeface="Times New Roman" panose="02020603050405020304" pitchFamily="18" charset="0"/>
                <a:cs typeface="Times New Roman" panose="02020603050405020304" pitchFamily="18" charset="0"/>
              </a:rPr>
              <a:t>used,</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for </a:t>
            </a:r>
            <a:r>
              <a:rPr lang="en-US" altLang="zh-TW" sz="2800" dirty="0">
                <a:latin typeface="Times New Roman" panose="02020603050405020304" pitchFamily="18" charset="0"/>
                <a:cs typeface="Times New Roman" panose="02020603050405020304" pitchFamily="18" charset="0"/>
              </a:rPr>
              <a:t>example, to collect output information resulting </a:t>
            </a:r>
            <a:r>
              <a:rPr lang="en-US" altLang="zh-TW" sz="2800" dirty="0" smtClean="0">
                <a:latin typeface="Times New Roman" panose="02020603050405020304" pitchFamily="18" charset="0"/>
                <a:cs typeface="Times New Roman" panose="02020603050405020304" pitchFamily="18" charset="0"/>
              </a:rPr>
              <a:t>from</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processing of packets in the SF;</a:t>
            </a:r>
          </a:p>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interface C4, between SFC-CP and SFC Proxies, </a:t>
            </a:r>
            <a:r>
              <a:rPr lang="en-US" altLang="zh-TW" sz="2800" dirty="0" smtClean="0">
                <a:latin typeface="Times New Roman" panose="02020603050405020304" pitchFamily="18" charset="0"/>
                <a:cs typeface="Times New Roman" panose="02020603050405020304" pitchFamily="18" charset="0"/>
              </a:rPr>
              <a:t>used</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to </a:t>
            </a:r>
            <a:r>
              <a:rPr lang="en-US" altLang="zh-TW" sz="2800" dirty="0">
                <a:latin typeface="Times New Roman" panose="02020603050405020304" pitchFamily="18" charset="0"/>
                <a:cs typeface="Times New Roman" panose="02020603050405020304" pitchFamily="18" charset="0"/>
              </a:rPr>
              <a:t>communicate SFC instructions and to retrieve </a:t>
            </a:r>
            <a:r>
              <a:rPr lang="en-US" altLang="zh-TW" sz="2800" dirty="0" smtClean="0">
                <a:latin typeface="Times New Roman" panose="02020603050405020304" pitchFamily="18" charset="0"/>
                <a:cs typeface="Times New Roman" panose="02020603050405020304" pitchFamily="18" charset="0"/>
              </a:rPr>
              <a:t>state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information</a:t>
            </a:r>
            <a:r>
              <a:rPr lang="en-US" altLang="zh-TW" sz="2800" dirty="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13</a:t>
            </a:fld>
            <a:endParaRPr lang="en-US" altLang="zh-TW"/>
          </a:p>
        </p:txBody>
      </p:sp>
    </p:spTree>
    <p:extLst>
      <p:ext uri="{BB962C8B-B14F-4D97-AF65-F5344CB8AC3E}">
        <p14:creationId xmlns:p14="http://schemas.microsoft.com/office/powerpoint/2010/main" val="1911557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SFC Architecture can be implemented by making use of NSH, which defines a Service Plane protocol, specific for the creation of dynamic SFCs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 two most important fields in the NSH header are the Service Path Identifier (SPI) and the Service Index (SI</a:t>
            </a:r>
            <a:r>
              <a:rPr lang="en-US" altLang="zh-TW" sz="28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The SPI is a 24-bit integer number assigned to packets by the first SFC-C1 in the SFP, and all nodes taking part in that SFP must use the same SPI consistently.</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14</a:t>
            </a:fld>
            <a:endParaRPr lang="en-US" altLang="zh-TW"/>
          </a:p>
        </p:txBody>
      </p:sp>
    </p:spTree>
    <p:extLst>
      <p:ext uri="{BB962C8B-B14F-4D97-AF65-F5344CB8AC3E}">
        <p14:creationId xmlns:p14="http://schemas.microsoft.com/office/powerpoint/2010/main" val="1004464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2"/>
            </a:pPr>
            <a:r>
              <a:rPr lang="en-US" altLang="zh-TW" sz="2800" dirty="0">
                <a:latin typeface="Times New Roman" panose="02020603050405020304" pitchFamily="18" charset="0"/>
                <a:cs typeface="Times New Roman" panose="02020603050405020304" pitchFamily="18" charset="0"/>
              </a:rPr>
              <a:t>The SI, an 8-bit integer number, is used to identify the location within the SFP. The SI must be set by the initial SFC-C1 either to its maximum value (i.e., 255) or to a value related to the length of the SFP, and it must be decremented by one unit by all SFC-aware SFs and SFC Proxies the packet traverses in the SFP.</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15</a:t>
            </a:fld>
            <a:endParaRPr lang="en-US" altLang="zh-TW"/>
          </a:p>
        </p:txBody>
      </p:sp>
    </p:spTree>
    <p:extLst>
      <p:ext uri="{BB962C8B-B14F-4D97-AF65-F5344CB8AC3E}">
        <p14:creationId xmlns:p14="http://schemas.microsoft.com/office/powerpoint/2010/main" val="3704999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err="1">
                <a:latin typeface="Times New Roman" panose="02020603050405020304" pitchFamily="18" charset="0"/>
                <a:cs typeface="Times New Roman" panose="02020603050405020304" pitchFamily="18" charset="0"/>
              </a:rPr>
              <a:t>Openflow</a:t>
            </a:r>
            <a:r>
              <a:rPr lang="en-US" altLang="zh-TW" dirty="0">
                <a:latin typeface="Times New Roman" panose="02020603050405020304" pitchFamily="18" charset="0"/>
                <a:cs typeface="Times New Roman" panose="02020603050405020304" pitchFamily="18" charset="0"/>
              </a:rPr>
              <a:t>-Based NSH Control Plane</a:t>
            </a:r>
            <a:endParaRPr lang="zh-TW" altLang="en-US" dirty="0">
              <a:latin typeface="Times New Roman" panose="02020603050405020304" pitchFamily="18" charset="0"/>
              <a:cs typeface="Times New Roman" panose="02020603050405020304" pitchFamily="18" charset="0"/>
            </a:endParaRPr>
          </a:p>
        </p:txBody>
      </p:sp>
      <p:pic>
        <p:nvPicPr>
          <p:cNvPr id="6" name="內容版面配置區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49490" y="1743157"/>
            <a:ext cx="9289819" cy="4613194"/>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16</a:t>
            </a:fld>
            <a:endParaRPr lang="en-US" altLang="zh-TW"/>
          </a:p>
        </p:txBody>
      </p:sp>
    </p:spTree>
    <p:extLst>
      <p:ext uri="{BB962C8B-B14F-4D97-AF65-F5344CB8AC3E}">
        <p14:creationId xmlns:p14="http://schemas.microsoft.com/office/powerpoint/2010/main" val="6238678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In our reference implementation we assume that each Service Plane entity is built around an </a:t>
            </a:r>
            <a:r>
              <a:rPr lang="en-US" altLang="zh-TW" sz="2800" dirty="0" err="1">
                <a:latin typeface="Times New Roman" panose="02020603050405020304" pitchFamily="18" charset="0"/>
                <a:cs typeface="Times New Roman" panose="02020603050405020304" pitchFamily="18" charset="0"/>
              </a:rPr>
              <a:t>OpenFlow</a:t>
            </a:r>
            <a:r>
              <a:rPr lang="en-US" altLang="zh-TW" sz="2800" dirty="0">
                <a:latin typeface="Times New Roman" panose="02020603050405020304" pitchFamily="18" charset="0"/>
                <a:cs typeface="Times New Roman" panose="02020603050405020304" pitchFamily="18" charset="0"/>
              </a:rPr>
              <a:t>-capable switch (OF-S).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Then</a:t>
            </a:r>
            <a:r>
              <a:rPr lang="en-US" altLang="zh-TW" sz="2800" dirty="0">
                <a:latin typeface="Times New Roman" panose="02020603050405020304" pitchFamily="18" charset="0"/>
                <a:cs typeface="Times New Roman" panose="02020603050405020304" pitchFamily="18" charset="0"/>
              </a:rPr>
              <a:t>, all SFC entities are interconnected by means of a tunneling technology (e.g., VXLAN) through an underlying network infrastructure, controlled by one or multiple network operators through a generic control plane paradigm. </a:t>
            </a:r>
          </a:p>
          <a:p>
            <a:r>
              <a:rPr lang="en-US" altLang="zh-TW" sz="2800" dirty="0" smtClean="0">
                <a:latin typeface="Times New Roman" panose="02020603050405020304" pitchFamily="18" charset="0"/>
                <a:cs typeface="Times New Roman" panose="02020603050405020304" pitchFamily="18" charset="0"/>
              </a:rPr>
              <a:t>The network infrastructure can use either SDN or non-SDN control, but this does not matter because the proposed SFC-CP is separate from the network control plane.</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17</a:t>
            </a:fld>
            <a:endParaRPr lang="en-US" altLang="zh-TW"/>
          </a:p>
        </p:txBody>
      </p:sp>
    </p:spTree>
    <p:extLst>
      <p:ext uri="{BB962C8B-B14F-4D97-AF65-F5344CB8AC3E}">
        <p14:creationId xmlns:p14="http://schemas.microsoft.com/office/powerpoint/2010/main" val="2662883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Mapping a SFP to the transport network requires to define a relationship between a given position in the SFP (i.e., a SPI/SI pair) and a certain next-hop in the underlying network.</a:t>
            </a:r>
          </a:p>
          <a:p>
            <a:r>
              <a:rPr lang="en-US" altLang="zh-TW" sz="2800" dirty="0">
                <a:latin typeface="Times New Roman" panose="02020603050405020304" pitchFamily="18" charset="0"/>
                <a:cs typeface="Times New Roman" panose="02020603050405020304" pitchFamily="18" charset="0"/>
              </a:rPr>
              <a:t>While the former information belongs to the Service Plane, the latter depends on the network's topology and technology, as it must point to an existing location in the underlying network, typically expressed as an address (e.g., IP or MAC</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This paper introduces a mapping strategy that, to the best of </a:t>
            </a:r>
            <a:r>
              <a:rPr lang="en-US" altLang="zh-TW" sz="2800" dirty="0" smtClean="0">
                <a:latin typeface="Times New Roman" panose="02020603050405020304" pitchFamily="18" charset="0"/>
                <a:cs typeface="Times New Roman" panose="02020603050405020304" pitchFamily="18" charset="0"/>
              </a:rPr>
              <a:t>our</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knowledge</a:t>
            </a:r>
            <a:r>
              <a:rPr lang="en-US" altLang="zh-TW" sz="2800" dirty="0">
                <a:latin typeface="Times New Roman" panose="02020603050405020304" pitchFamily="18" charset="0"/>
                <a:cs typeface="Times New Roman" panose="02020603050405020304" pitchFamily="18" charset="0"/>
              </a:rPr>
              <a:t>, has not been proposed yet. It is a rather straightforward idea: mapping the SFP-to-transport relationship onto the ports of the employed OF-S.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18</a:t>
            </a:fld>
            <a:endParaRPr lang="en-US" altLang="zh-TW"/>
          </a:p>
        </p:txBody>
      </p:sp>
    </p:spTree>
    <p:extLst>
      <p:ext uri="{BB962C8B-B14F-4D97-AF65-F5344CB8AC3E}">
        <p14:creationId xmlns:p14="http://schemas.microsoft.com/office/powerpoint/2010/main" val="42097553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In our implementation, each NSH interface, corresponding to a specific SPI/SI pair, is bridged to a port on the node's internal OF-S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 working principle of the proposed implementation is the following: through the association of SPI/SI pairs to ports on a OF-S, it is possible to have the node acting as a NSH Service Plane component while controlling it through the </a:t>
            </a:r>
            <a:r>
              <a:rPr lang="en-US" altLang="zh-TW" sz="2800" dirty="0" err="1">
                <a:latin typeface="Times New Roman" panose="02020603050405020304" pitchFamily="18" charset="0"/>
                <a:cs typeface="Times New Roman" panose="02020603050405020304" pitchFamily="18" charset="0"/>
              </a:rPr>
              <a:t>OpenFlow</a:t>
            </a:r>
            <a:r>
              <a:rPr lang="en-US" altLang="zh-TW" sz="2800" dirty="0">
                <a:latin typeface="Times New Roman" panose="02020603050405020304" pitchFamily="18" charset="0"/>
                <a:cs typeface="Times New Roman" panose="02020603050405020304" pitchFamily="18" charset="0"/>
              </a:rPr>
              <a:t> protocol from an SDN </a:t>
            </a:r>
            <a:r>
              <a:rPr lang="en-US" altLang="zh-TW" sz="2800" dirty="0" smtClean="0">
                <a:latin typeface="Times New Roman" panose="02020603050405020304" pitchFamily="18" charset="0"/>
                <a:cs typeface="Times New Roman" panose="02020603050405020304" pitchFamily="18" charset="0"/>
              </a:rPr>
              <a:t>Controller</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19</a:t>
            </a:fld>
            <a:endParaRPr lang="en-US" altLang="zh-TW"/>
          </a:p>
        </p:txBody>
      </p:sp>
    </p:spTree>
    <p:extLst>
      <p:ext uri="{BB962C8B-B14F-4D97-AF65-F5344CB8AC3E}">
        <p14:creationId xmlns:p14="http://schemas.microsoft.com/office/powerpoint/2010/main" val="80119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OUTLINE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609600" y="1600201"/>
            <a:ext cx="9799320" cy="4929809"/>
          </a:xfrm>
        </p:spPr>
        <p:txBody>
          <a:bodyPr/>
          <a:lstStyle/>
          <a:p>
            <a:pPr marL="340995" indent="-340995"/>
            <a:r>
              <a:rPr lang="en-US" sz="2600" dirty="0" smtClean="0">
                <a:latin typeface="Times New Roman" panose="02020603050405020304" pitchFamily="18" charset="0"/>
                <a:cs typeface="Times New Roman" panose="02020603050405020304" pitchFamily="18" charset="0"/>
              </a:rPr>
              <a:t>Abstract</a:t>
            </a:r>
            <a:endParaRPr lang="en-US" altLang="zh-TW" dirty="0"/>
          </a:p>
          <a:p>
            <a:r>
              <a:rPr lang="en-US" altLang="zh-TW" sz="2600" dirty="0">
                <a:latin typeface="Times New Roman" panose="02020603050405020304" pitchFamily="18" charset="0"/>
                <a:cs typeface="Times New Roman" panose="02020603050405020304" pitchFamily="18" charset="0"/>
              </a:rPr>
              <a:t>Introduction</a:t>
            </a:r>
          </a:p>
          <a:p>
            <a:r>
              <a:rPr lang="en-US" altLang="zh-TW" sz="2600" dirty="0">
                <a:latin typeface="Times New Roman" panose="02020603050405020304" pitchFamily="18" charset="0"/>
                <a:cs typeface="Times New Roman" panose="02020603050405020304" pitchFamily="18" charset="0"/>
              </a:rPr>
              <a:t>Service Function Chaining Architecture</a:t>
            </a:r>
          </a:p>
          <a:p>
            <a:r>
              <a:rPr lang="en-US" altLang="zh-TW" sz="2600" dirty="0" err="1">
                <a:latin typeface="Times New Roman" panose="02020603050405020304" pitchFamily="18" charset="0"/>
                <a:cs typeface="Times New Roman" panose="02020603050405020304" pitchFamily="18" charset="0"/>
              </a:rPr>
              <a:t>Openflow</a:t>
            </a:r>
            <a:r>
              <a:rPr lang="en-US" altLang="zh-TW" sz="2600" dirty="0">
                <a:latin typeface="Times New Roman" panose="02020603050405020304" pitchFamily="18" charset="0"/>
                <a:cs typeface="Times New Roman" panose="02020603050405020304" pitchFamily="18" charset="0"/>
              </a:rPr>
              <a:t>-Based NSH Control Plane</a:t>
            </a:r>
          </a:p>
          <a:p>
            <a:r>
              <a:rPr lang="en-US" altLang="zh-TW" sz="2600" dirty="0">
                <a:latin typeface="Times New Roman" panose="02020603050405020304" pitchFamily="18" charset="0"/>
                <a:cs typeface="Times New Roman" panose="02020603050405020304" pitchFamily="18" charset="0"/>
              </a:rPr>
              <a:t>Experimental Validation</a:t>
            </a:r>
          </a:p>
          <a:p>
            <a:r>
              <a:rPr lang="en-US" altLang="zh-TW" sz="2600" dirty="0">
                <a:latin typeface="Times New Roman" panose="02020603050405020304" pitchFamily="18" charset="0"/>
                <a:cs typeface="Times New Roman" panose="02020603050405020304" pitchFamily="18" charset="0"/>
              </a:rPr>
              <a:t>Conclusion</a:t>
            </a:r>
          </a:p>
          <a:p>
            <a:pPr marL="340995" indent="-340995"/>
            <a:r>
              <a:rPr lang="en-US" altLang="zh-TW" sz="2600" dirty="0" smtClean="0">
                <a:latin typeface="Times New Roman"/>
                <a:ea typeface="微軟正黑體"/>
                <a:cs typeface="Times New Roman"/>
              </a:rPr>
              <a:t>References </a:t>
            </a:r>
            <a:r>
              <a:rPr lang="en-US" altLang="zh-TW" sz="2600" dirty="0">
                <a:latin typeface="Times New Roman"/>
                <a:ea typeface="微軟正黑體"/>
                <a:cs typeface="Times New Roman"/>
              </a:rPr>
              <a:t/>
            </a:r>
            <a:br>
              <a:rPr lang="en-US" altLang="zh-TW" sz="2600" dirty="0">
                <a:latin typeface="Times New Roman"/>
                <a:ea typeface="微軟正黑體"/>
                <a:cs typeface="Times New Roman"/>
              </a:rPr>
            </a:br>
            <a:r>
              <a:rPr lang="en-US" altLang="zh-TW" sz="2800" dirty="0"/>
              <a:t/>
            </a:r>
            <a:br>
              <a:rPr lang="en-US" altLang="zh-TW" sz="2800" dirty="0"/>
            </a:br>
            <a:endParaRPr lang="en-US" altLang="zh-TW" sz="2800" dirty="0">
              <a:latin typeface="Times New Roman" panose="02020603050405020304" pitchFamily="18" charset="0"/>
              <a:cs typeface="Times New Roman" panose="02020603050405020304" pitchFamily="18" charset="0"/>
            </a:endParaRPr>
          </a:p>
          <a:p>
            <a:pPr marL="340995" indent="-340995"/>
            <a:endParaRPr lang="en-US" sz="2800" dirty="0">
              <a:latin typeface="Times New Roman" panose="02020603050405020304" pitchFamily="18" charset="0"/>
              <a:cs typeface="Times New Roman" panose="02020603050405020304" pitchFamily="18" charset="0"/>
            </a:endParaRPr>
          </a:p>
          <a:p>
            <a:pPr marL="340995" indent="-340995"/>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2</a:t>
            </a:fld>
            <a:endParaRPr lang="en-US" altLang="zh-TW" dirty="0">
              <a:ea typeface="新細明體" charset="-120"/>
            </a:endParaRPr>
          </a:p>
        </p:txBody>
      </p:sp>
    </p:spTree>
    <p:extLst>
      <p:ext uri="{BB962C8B-B14F-4D97-AF65-F5344CB8AC3E}">
        <p14:creationId xmlns:p14="http://schemas.microsoft.com/office/powerpoint/2010/main" val="3181024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NSH mapping tables are therefore implemented in the form of flow tables inside the OF-S.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As </a:t>
            </a:r>
            <a:r>
              <a:rPr lang="en-US" altLang="zh-TW" sz="2800" dirty="0">
                <a:latin typeface="Times New Roman" panose="02020603050405020304" pitchFamily="18" charset="0"/>
                <a:cs typeface="Times New Roman" panose="02020603050405020304" pitchFamily="18" charset="0"/>
              </a:rPr>
              <a:t>an example, assume port N of the OF-S is bridged to interface </a:t>
            </a:r>
            <a:r>
              <a:rPr lang="en-US" altLang="zh-TW" sz="2800" i="1" dirty="0" err="1" smtClean="0">
                <a:latin typeface="Times New Roman" panose="02020603050405020304" pitchFamily="18" charset="0"/>
                <a:cs typeface="Times New Roman" panose="02020603050405020304" pitchFamily="18" charset="0"/>
              </a:rPr>
              <a:t>nshM</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of the node</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Instructing </a:t>
            </a:r>
            <a:r>
              <a:rPr lang="en-US" altLang="zh-TW" sz="2800" dirty="0">
                <a:latin typeface="Times New Roman" panose="02020603050405020304" pitchFamily="18" charset="0"/>
                <a:cs typeface="Times New Roman" panose="02020603050405020304" pitchFamily="18" charset="0"/>
              </a:rPr>
              <a:t>the switch to send traffic out of port N will result in the node sending NSH-encapsulated traffic out of interface </a:t>
            </a:r>
            <a:r>
              <a:rPr lang="en-US" altLang="zh-TW" sz="2800" i="1" dirty="0" err="1">
                <a:latin typeface="Times New Roman" panose="02020603050405020304" pitchFamily="18" charset="0"/>
                <a:cs typeface="Times New Roman" panose="02020603050405020304" pitchFamily="18" charset="0"/>
              </a:rPr>
              <a:t>nshM</a:t>
            </a:r>
            <a:r>
              <a:rPr lang="en-US" altLang="zh-TW" sz="2800" dirty="0">
                <a:latin typeface="Times New Roman" panose="02020603050405020304" pitchFamily="18" charset="0"/>
                <a:cs typeface="Times New Roman" panose="02020603050405020304" pitchFamily="18" charset="0"/>
              </a:rPr>
              <a:t> with the corresponding SPI/SI values.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20</a:t>
            </a:fld>
            <a:endParaRPr lang="en-US" altLang="zh-TW"/>
          </a:p>
        </p:txBody>
      </p:sp>
    </p:spTree>
    <p:extLst>
      <p:ext uri="{BB962C8B-B14F-4D97-AF65-F5344CB8AC3E}">
        <p14:creationId xmlns:p14="http://schemas.microsoft.com/office/powerpoint/2010/main" val="9120187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05551" y="1600200"/>
            <a:ext cx="9577698" cy="4756151"/>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21</a:t>
            </a:fld>
            <a:endParaRPr lang="en-US" altLang="zh-TW"/>
          </a:p>
        </p:txBody>
      </p:sp>
    </p:spTree>
    <p:extLst>
      <p:ext uri="{BB962C8B-B14F-4D97-AF65-F5344CB8AC3E}">
        <p14:creationId xmlns:p14="http://schemas.microsoft.com/office/powerpoint/2010/main" val="12261782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With reference to Fig. 1, the entities are mapped to the nodes in the following way:</a:t>
            </a:r>
          </a:p>
          <a:p>
            <a:r>
              <a:rPr lang="en-US" altLang="zh-TW" sz="2800" dirty="0" smtClean="0">
                <a:latin typeface="Times New Roman" panose="02020603050405020304" pitchFamily="18" charset="0"/>
                <a:cs typeface="Times New Roman" panose="02020603050405020304" pitchFamily="18" charset="0"/>
              </a:rPr>
              <a:t>Node </a:t>
            </a:r>
            <a:r>
              <a:rPr lang="en-US" altLang="zh-TW" sz="2800" dirty="0">
                <a:latin typeface="Times New Roman" panose="02020603050405020304" pitchFamily="18" charset="0"/>
                <a:cs typeface="Times New Roman" panose="02020603050405020304" pitchFamily="18" charset="0"/>
              </a:rPr>
              <a:t>(0) hosts the </a:t>
            </a:r>
            <a:r>
              <a:rPr lang="en-US" altLang="zh-TW" sz="2800" dirty="0" smtClean="0">
                <a:latin typeface="Times New Roman" panose="02020603050405020304" pitchFamily="18" charset="0"/>
                <a:cs typeface="Times New Roman" panose="02020603050405020304" pitchFamily="18" charset="0"/>
              </a:rPr>
              <a:t>SFC-Co.</a:t>
            </a:r>
          </a:p>
          <a:p>
            <a:r>
              <a:rPr lang="en-US" altLang="zh-TW" sz="2800" dirty="0" smtClean="0">
                <a:latin typeface="Times New Roman" panose="02020603050405020304" pitchFamily="18" charset="0"/>
                <a:cs typeface="Times New Roman" panose="02020603050405020304" pitchFamily="18" charset="0"/>
              </a:rPr>
              <a:t>Node </a:t>
            </a:r>
            <a:r>
              <a:rPr lang="en-US" altLang="zh-TW" sz="2800" dirty="0">
                <a:latin typeface="Times New Roman" panose="02020603050405020304" pitchFamily="18" charset="0"/>
                <a:cs typeface="Times New Roman" panose="02020603050405020304" pitchFamily="18" charset="0"/>
              </a:rPr>
              <a:t>(1) is responsible for adding the NSH </a:t>
            </a:r>
            <a:r>
              <a:rPr lang="en-US" altLang="zh-TW" sz="2800" dirty="0" smtClean="0">
                <a:latin typeface="Times New Roman" panose="02020603050405020304" pitchFamily="18" charset="0"/>
                <a:cs typeface="Times New Roman" panose="02020603050405020304" pitchFamily="18" charset="0"/>
              </a:rPr>
              <a:t>tag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to </a:t>
            </a:r>
            <a:r>
              <a:rPr lang="en-US" altLang="zh-TW" sz="2800" dirty="0">
                <a:latin typeface="Times New Roman" panose="02020603050405020304" pitchFamily="18" charset="0"/>
                <a:cs typeface="Times New Roman" panose="02020603050405020304" pitchFamily="18" charset="0"/>
              </a:rPr>
              <a:t>packets coming from WEST hosts and </a:t>
            </a:r>
            <a:r>
              <a:rPr lang="en-US" altLang="zh-TW" sz="2800" dirty="0" smtClean="0">
                <a:latin typeface="Times New Roman" panose="02020603050405020304" pitchFamily="18" charset="0"/>
                <a:cs typeface="Times New Roman" panose="02020603050405020304" pitchFamily="18" charset="0"/>
              </a:rPr>
              <a:t>forwarding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NSH-encapsulated </a:t>
            </a:r>
            <a:r>
              <a:rPr lang="en-US" altLang="zh-TW" sz="2800" dirty="0">
                <a:latin typeface="Times New Roman" panose="02020603050405020304" pitchFamily="18" charset="0"/>
                <a:cs typeface="Times New Roman" panose="02020603050405020304" pitchFamily="18" charset="0"/>
              </a:rPr>
              <a:t>packets to the first SFF in the </a:t>
            </a:r>
            <a:r>
              <a:rPr lang="en-US" altLang="zh-TW" sz="2800" dirty="0" smtClean="0">
                <a:latin typeface="Times New Roman" panose="02020603050405020304" pitchFamily="18" charset="0"/>
                <a:cs typeface="Times New Roman" panose="02020603050405020304" pitchFamily="18" charset="0"/>
              </a:rPr>
              <a:t>SFP:</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in </a:t>
            </a:r>
            <a:r>
              <a:rPr lang="en-US" altLang="zh-TW" sz="2800" dirty="0">
                <a:latin typeface="Times New Roman" panose="02020603050405020304" pitchFamily="18" charset="0"/>
                <a:cs typeface="Times New Roman" panose="02020603050405020304" pitchFamily="18" charset="0"/>
              </a:rPr>
              <a:t>this role, it acts as SFC-Cl. Additionally, this node is</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also responsible for removing the NSH tag from </a:t>
            </a:r>
            <a:r>
              <a:rPr lang="en-US" altLang="zh-TW" sz="2800" dirty="0" smtClean="0">
                <a:latin typeface="Times New Roman" panose="02020603050405020304" pitchFamily="18" charset="0"/>
                <a:cs typeface="Times New Roman" panose="02020603050405020304" pitchFamily="18" charset="0"/>
              </a:rPr>
              <a:t>packets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assigned </a:t>
            </a:r>
            <a:r>
              <a:rPr lang="en-US" altLang="zh-TW" sz="2800" dirty="0">
                <a:latin typeface="Times New Roman" panose="02020603050405020304" pitchFamily="18" charset="0"/>
                <a:cs typeface="Times New Roman" panose="02020603050405020304" pitchFamily="18" charset="0"/>
              </a:rPr>
              <a:t>to a SFP which ends at Node (1), such as </a:t>
            </a:r>
            <a:r>
              <a:rPr lang="en-US" altLang="zh-TW" sz="2800" dirty="0" smtClean="0">
                <a:latin typeface="Times New Roman" panose="02020603050405020304" pitchFamily="18" charset="0"/>
                <a:cs typeface="Times New Roman" panose="02020603050405020304" pitchFamily="18" charset="0"/>
              </a:rPr>
              <a:t>packets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destined </a:t>
            </a:r>
            <a:r>
              <a:rPr lang="en-US" altLang="zh-TW" sz="2800" dirty="0">
                <a:latin typeface="Times New Roman" panose="02020603050405020304" pitchFamily="18" charset="0"/>
                <a:cs typeface="Times New Roman" panose="02020603050405020304" pitchFamily="18" charset="0"/>
              </a:rPr>
              <a:t>to WEST hosts, thus acting as SFF. </a:t>
            </a:r>
            <a:r>
              <a:rPr lang="en-US" altLang="zh-TW" sz="2800" dirty="0" smtClean="0">
                <a:latin typeface="Times New Roman" panose="02020603050405020304" pitchFamily="18" charset="0"/>
                <a:cs typeface="Times New Roman" panose="02020603050405020304" pitchFamily="18" charset="0"/>
              </a:rPr>
              <a:t>Following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this </a:t>
            </a:r>
            <a:r>
              <a:rPr lang="en-US" altLang="zh-TW" sz="2800" dirty="0">
                <a:latin typeface="Times New Roman" panose="02020603050405020304" pitchFamily="18" charset="0"/>
                <a:cs typeface="Times New Roman" panose="02020603050405020304" pitchFamily="18" charset="0"/>
              </a:rPr>
              <a:t>approach, the SFC classification is as expressive </a:t>
            </a:r>
            <a:r>
              <a:rPr lang="en-US" altLang="zh-TW" sz="2800" dirty="0" smtClean="0">
                <a:latin typeface="Times New Roman" panose="02020603050405020304" pitchFamily="18" charset="0"/>
                <a:cs typeface="Times New Roman" panose="02020603050405020304" pitchFamily="18" charset="0"/>
              </a:rPr>
              <a:t>as</a:t>
            </a:r>
            <a:r>
              <a:rPr lang="zh-TW" altLang="en-US" sz="2800" dirty="0" smtClean="0">
                <a:latin typeface="Times New Roman" panose="02020603050405020304" pitchFamily="18" charset="0"/>
                <a:cs typeface="Times New Roman" panose="02020603050405020304" pitchFamily="18" charset="0"/>
              </a:rPr>
              <a:t> </a:t>
            </a:r>
            <a:r>
              <a:rPr lang="en-US" altLang="zh-TW" sz="2800" dirty="0" err="1" smtClean="0">
                <a:latin typeface="Times New Roman" panose="02020603050405020304" pitchFamily="18" charset="0"/>
                <a:cs typeface="Times New Roman" panose="02020603050405020304" pitchFamily="18" charset="0"/>
              </a:rPr>
              <a:t>OpenFlow</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matching </a:t>
            </a:r>
            <a:r>
              <a:rPr lang="en-US" altLang="zh-TW" sz="2800" dirty="0" smtClean="0">
                <a:latin typeface="Times New Roman" panose="02020603050405020304" pitchFamily="18" charset="0"/>
                <a:cs typeface="Times New Roman" panose="02020603050405020304" pitchFamily="18" charset="0"/>
              </a:rPr>
              <a:t>is.</a:t>
            </a: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22</a:t>
            </a:fld>
            <a:endParaRPr lang="en-US" altLang="zh-TW"/>
          </a:p>
        </p:txBody>
      </p:sp>
    </p:spTree>
    <p:extLst>
      <p:ext uri="{BB962C8B-B14F-4D97-AF65-F5344CB8AC3E}">
        <p14:creationId xmlns:p14="http://schemas.microsoft.com/office/powerpoint/2010/main" val="22648674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Node (2) is responsible for handling the NSH encapsulation on behalf of SFC-unaware SFs, as well as for forwarding the NSH-encapsulated packets to the following SF or SFF in the SFP. In those two tasks, Node (2) acts as SFC-</a:t>
            </a:r>
            <a:r>
              <a:rPr lang="en-US" altLang="zh-TW" sz="2800" dirty="0" err="1">
                <a:latin typeface="Times New Roman" panose="02020603050405020304" pitchFamily="18" charset="0"/>
                <a:cs typeface="Times New Roman" panose="02020603050405020304" pitchFamily="18" charset="0"/>
              </a:rPr>
              <a:t>Pr</a:t>
            </a:r>
            <a:r>
              <a:rPr lang="en-US" altLang="zh-TW" sz="2800" dirty="0">
                <a:latin typeface="Times New Roman" panose="02020603050405020304" pitchFamily="18" charset="0"/>
                <a:cs typeface="Times New Roman" panose="02020603050405020304" pitchFamily="18" charset="0"/>
              </a:rPr>
              <a:t> and SFF, respectively</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Node </a:t>
            </a:r>
            <a:r>
              <a:rPr lang="en-US" altLang="zh-TW" sz="2800" dirty="0">
                <a:latin typeface="Times New Roman" panose="02020603050405020304" pitchFamily="18" charset="0"/>
                <a:cs typeface="Times New Roman" panose="02020603050405020304" pitchFamily="18" charset="0"/>
              </a:rPr>
              <a:t>(3), similarly to Node 1, acts both as SFC-Cl and</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SFF for the traffic exchanged with EAST </a:t>
            </a:r>
            <a:r>
              <a:rPr lang="en-US" altLang="zh-TW" sz="2800" dirty="0" smtClean="0">
                <a:latin typeface="Times New Roman" panose="02020603050405020304" pitchFamily="18" charset="0"/>
                <a:cs typeface="Times New Roman" panose="02020603050405020304" pitchFamily="18" charset="0"/>
              </a:rPr>
              <a:t>hosts.</a:t>
            </a:r>
            <a:endParaRPr lang="en-US" altLang="zh-TW" sz="2800" dirty="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Node </a:t>
            </a:r>
            <a:r>
              <a:rPr lang="en-US" altLang="zh-TW" sz="2800" dirty="0">
                <a:latin typeface="Times New Roman" panose="02020603050405020304" pitchFamily="18" charset="0"/>
                <a:cs typeface="Times New Roman" panose="02020603050405020304" pitchFamily="18" charset="0"/>
              </a:rPr>
              <a:t>(4) acts as a SFC-aware SF, as it is able to </a:t>
            </a:r>
            <a:r>
              <a:rPr lang="en-US" altLang="zh-TW" sz="2800" dirty="0" smtClean="0">
                <a:latin typeface="Times New Roman" panose="02020603050405020304" pitchFamily="18" charset="0"/>
                <a:cs typeface="Times New Roman" panose="02020603050405020304" pitchFamily="18" charset="0"/>
              </a:rPr>
              <a:t>receive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NSH-encapsulated </a:t>
            </a:r>
            <a:r>
              <a:rPr lang="en-US" altLang="zh-TW" sz="2800" dirty="0">
                <a:latin typeface="Times New Roman" panose="02020603050405020304" pitchFamily="18" charset="0"/>
                <a:cs typeface="Times New Roman" panose="02020603050405020304" pitchFamily="18" charset="0"/>
              </a:rPr>
              <a:t>packets from the SFF and </a:t>
            </a:r>
            <a:r>
              <a:rPr lang="en-US" altLang="zh-TW" sz="2800" dirty="0" smtClean="0">
                <a:latin typeface="Times New Roman" panose="02020603050405020304" pitchFamily="18" charset="0"/>
                <a:cs typeface="Times New Roman" panose="02020603050405020304" pitchFamily="18" charset="0"/>
              </a:rPr>
              <a:t>process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them</a:t>
            </a:r>
            <a:r>
              <a:rPr lang="en-US" altLang="zh-TW" sz="2800" dirty="0">
                <a:latin typeface="Times New Roman" panose="02020603050405020304" pitchFamily="18" charset="0"/>
                <a:cs typeface="Times New Roman" panose="02020603050405020304" pitchFamily="18" charset="0"/>
              </a:rPr>
              <a:t>, before sending them back to the SFF after </a:t>
            </a:r>
            <a:r>
              <a:rPr lang="en-US" altLang="zh-TW" sz="2800" dirty="0" smtClean="0">
                <a:latin typeface="Times New Roman" panose="02020603050405020304" pitchFamily="18" charset="0"/>
                <a:cs typeface="Times New Roman" panose="02020603050405020304" pitchFamily="18" charset="0"/>
              </a:rPr>
              <a:t>updating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 SI.</a:t>
            </a: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23</a:t>
            </a:fld>
            <a:endParaRPr lang="en-US" altLang="zh-TW"/>
          </a:p>
        </p:txBody>
      </p:sp>
    </p:spTree>
    <p:extLst>
      <p:ext uri="{BB962C8B-B14F-4D97-AF65-F5344CB8AC3E}">
        <p14:creationId xmlns:p14="http://schemas.microsoft.com/office/powerpoint/2010/main" val="14692195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Experimental Validation</a:t>
            </a:r>
            <a:endParaRPr lang="zh-TW" altLang="en-US" dirty="0"/>
          </a:p>
        </p:txBody>
      </p:sp>
      <p:sp>
        <p:nvSpPr>
          <p:cNvPr id="3" name="內容版面配置區 2"/>
          <p:cNvSpPr>
            <a:spLocks noGrp="1"/>
          </p:cNvSpPr>
          <p:nvPr>
            <p:ph idx="1"/>
          </p:nvPr>
        </p:nvSpPr>
        <p:spPr/>
        <p:txBody>
          <a:bodyPr/>
          <a:lstStyle/>
          <a:p>
            <a:pPr marL="514350" indent="-514350">
              <a:buFont typeface="+mj-lt"/>
              <a:buAutoNum type="alphaUcPeriod"/>
            </a:pPr>
            <a:r>
              <a:rPr lang="en-US" altLang="zh-TW" sz="2800" b="1" dirty="0">
                <a:latin typeface="Times New Roman" panose="02020603050405020304" pitchFamily="18" charset="0"/>
                <a:cs typeface="Times New Roman" panose="02020603050405020304" pitchFamily="18" charset="0"/>
              </a:rPr>
              <a:t>Test Bed </a:t>
            </a:r>
            <a:r>
              <a:rPr lang="en-US" altLang="zh-TW" sz="2800" b="1" dirty="0" smtClean="0">
                <a:latin typeface="Times New Roman" panose="02020603050405020304" pitchFamily="18" charset="0"/>
                <a:cs typeface="Times New Roman" panose="02020603050405020304" pitchFamily="18" charset="0"/>
              </a:rPr>
              <a:t>Setup:</a:t>
            </a:r>
          </a:p>
          <a:p>
            <a:pPr marL="0" indent="0">
              <a:buNone/>
            </a:pPr>
            <a:r>
              <a:rPr lang="en-US" altLang="zh-TW" sz="2800" dirty="0">
                <a:latin typeface="Times New Roman" panose="02020603050405020304" pitchFamily="18" charset="0"/>
                <a:cs typeface="Times New Roman" panose="02020603050405020304" pitchFamily="18" charset="0"/>
              </a:rPr>
              <a:t>As a proof of concept, we developed a test bed to implement the proposed solution, based on the reference scenario illustrated in Fig. 1.</a:t>
            </a:r>
          </a:p>
          <a:p>
            <a:pPr marL="0" indent="0">
              <a:buNone/>
            </a:pPr>
            <a:r>
              <a:rPr lang="en-US" altLang="zh-TW" sz="2800" dirty="0">
                <a:latin typeface="Times New Roman" panose="02020603050405020304" pitchFamily="18" charset="0"/>
                <a:cs typeface="Times New Roman" panose="02020603050405020304" pitchFamily="18" charset="0"/>
              </a:rPr>
              <a:t>The test bed comprises a total of five Virtual Machines (VMs) and the interconnecting virtual networks</a:t>
            </a:r>
            <a:r>
              <a:rPr lang="en-US" altLang="zh-TW" sz="2800" dirty="0" smtClean="0">
                <a:latin typeface="Times New Roman" panose="02020603050405020304" pitchFamily="18" charset="0"/>
                <a:cs typeface="Times New Roman" panose="02020603050405020304" pitchFamily="18" charset="0"/>
              </a:rPr>
              <a:t>.</a:t>
            </a:r>
          </a:p>
          <a:p>
            <a:pPr marL="0" indent="0">
              <a:buNone/>
            </a:pPr>
            <a:r>
              <a:rPr lang="en-US" altLang="zh-TW" sz="2800" dirty="0">
                <a:latin typeface="Times New Roman" panose="02020603050405020304" pitchFamily="18" charset="0"/>
                <a:cs typeface="Times New Roman" panose="02020603050405020304" pitchFamily="18" charset="0"/>
              </a:rPr>
              <a:t>All of the involved VMs run Ubuntu 14.04 LTS. One of them hosts an instance of the ONOS SDN Controller [10], while the remaining four VMs implement NSH-capable nodes.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24</a:t>
            </a:fld>
            <a:endParaRPr lang="en-US" altLang="zh-TW"/>
          </a:p>
        </p:txBody>
      </p:sp>
    </p:spTree>
    <p:extLst>
      <p:ext uri="{BB962C8B-B14F-4D97-AF65-F5344CB8AC3E}">
        <p14:creationId xmlns:p14="http://schemas.microsoft.com/office/powerpoint/2010/main" val="13657931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sz="2800" dirty="0">
                <a:latin typeface="Times New Roman" panose="02020603050405020304" pitchFamily="18" charset="0"/>
                <a:cs typeface="Times New Roman" panose="02020603050405020304" pitchFamily="18" charset="0"/>
              </a:rPr>
              <a:t>On each NSH node we installed and enabled the open-source NSH kernel module [11]. </a:t>
            </a:r>
            <a:endParaRPr lang="en-US" altLang="zh-TW" sz="2800" dirty="0" smtClean="0">
              <a:latin typeface="Times New Roman" panose="02020603050405020304" pitchFamily="18" charset="0"/>
              <a:cs typeface="Times New Roman" panose="02020603050405020304" pitchFamily="18" charset="0"/>
            </a:endParaRPr>
          </a:p>
          <a:p>
            <a:pPr marL="0" indent="0">
              <a:buNone/>
            </a:pPr>
            <a:r>
              <a:rPr lang="en-US" altLang="zh-TW" sz="2800" dirty="0" smtClean="0">
                <a:latin typeface="Times New Roman" panose="02020603050405020304" pitchFamily="18" charset="0"/>
                <a:cs typeface="Times New Roman" panose="02020603050405020304" pitchFamily="18" charset="0"/>
              </a:rPr>
              <a:t>We </a:t>
            </a:r>
            <a:r>
              <a:rPr lang="en-US" altLang="zh-TW" sz="2800" dirty="0">
                <a:latin typeface="Times New Roman" panose="02020603050405020304" pitchFamily="18" charset="0"/>
                <a:cs typeface="Times New Roman" panose="02020603050405020304" pitchFamily="18" charset="0"/>
              </a:rPr>
              <a:t>assigned a SPI/SI pair to each NSH interface, and mapped each of them to a transport-level next-hop (i.e., an IP address), instructing the node to use VXLAN as encapsulation protocol to obtain the overlay topology. </a:t>
            </a:r>
            <a:endParaRPr lang="en-US" altLang="zh-TW" sz="2800" dirty="0" smtClean="0">
              <a:latin typeface="Times New Roman" panose="02020603050405020304" pitchFamily="18" charset="0"/>
              <a:cs typeface="Times New Roman" panose="02020603050405020304" pitchFamily="18" charset="0"/>
            </a:endParaRPr>
          </a:p>
          <a:p>
            <a:pPr marL="0" indent="0">
              <a:buNone/>
            </a:pPr>
            <a:r>
              <a:rPr lang="en-US" altLang="zh-TW" sz="2800" dirty="0" smtClean="0">
                <a:latin typeface="Times New Roman" panose="02020603050405020304" pitchFamily="18" charset="0"/>
                <a:cs typeface="Times New Roman" panose="02020603050405020304" pitchFamily="18" charset="0"/>
              </a:rPr>
              <a:t>This </a:t>
            </a:r>
            <a:r>
              <a:rPr lang="en-US" altLang="zh-TW" sz="2800" dirty="0">
                <a:latin typeface="Times New Roman" panose="02020603050405020304" pitchFamily="18" charset="0"/>
                <a:cs typeface="Times New Roman" panose="02020603050405020304" pitchFamily="18" charset="0"/>
              </a:rPr>
              <a:t>is equivalent to adding an entry in the NSH-to-transport </a:t>
            </a:r>
            <a:r>
              <a:rPr lang="en-US" altLang="zh-TW" sz="2800" dirty="0" smtClean="0">
                <a:latin typeface="Times New Roman" panose="02020603050405020304" pitchFamily="18" charset="0"/>
                <a:cs typeface="Times New Roman" panose="02020603050405020304" pitchFamily="18" charset="0"/>
              </a:rPr>
              <a:t>mapping </a:t>
            </a:r>
            <a:r>
              <a:rPr lang="en-US" altLang="zh-TW" sz="2800" dirty="0">
                <a:latin typeface="Times New Roman" panose="02020603050405020304" pitchFamily="18" charset="0"/>
                <a:cs typeface="Times New Roman" panose="02020603050405020304" pitchFamily="18" charset="0"/>
              </a:rPr>
              <a:t>table specifying that all traffic addressed to the endpoint with that SPI/SI should be encapsulated in VXLAN packets and sent to the specified remote IP address</a:t>
            </a:r>
            <a:r>
              <a:rPr lang="en-US" altLang="zh-TW" sz="2800" dirty="0" smtClean="0">
                <a:latin typeface="Times New Roman" panose="02020603050405020304" pitchFamily="18" charset="0"/>
                <a:cs typeface="Times New Roman" panose="02020603050405020304" pitchFamily="18" charset="0"/>
              </a:rPr>
              <a:t>.</a:t>
            </a:r>
          </a:p>
          <a:p>
            <a:pPr marL="0" indent="0">
              <a:buNone/>
            </a:pPr>
            <a:r>
              <a:rPr lang="en-US" altLang="zh-TW" sz="2800" dirty="0" smtClean="0">
                <a:latin typeface="Times New Roman" panose="02020603050405020304" pitchFamily="18" charset="0"/>
                <a:cs typeface="Times New Roman" panose="02020603050405020304" pitchFamily="18" charset="0"/>
              </a:rPr>
              <a:t>Similarly </a:t>
            </a:r>
            <a:r>
              <a:rPr lang="en-US" altLang="zh-TW" sz="2800" dirty="0">
                <a:latin typeface="Times New Roman" panose="02020603050405020304" pitchFamily="18" charset="0"/>
                <a:cs typeface="Times New Roman" panose="02020603050405020304" pitchFamily="18" charset="0"/>
              </a:rPr>
              <a:t>each NSH interface was made aware of the inbound SPI/SI values it is meant to receive. </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25</a:t>
            </a:fld>
            <a:endParaRPr lang="en-US" altLang="zh-TW"/>
          </a:p>
        </p:txBody>
      </p:sp>
    </p:spTree>
    <p:extLst>
      <p:ext uri="{BB962C8B-B14F-4D97-AF65-F5344CB8AC3E}">
        <p14:creationId xmlns:p14="http://schemas.microsoft.com/office/powerpoint/2010/main" val="1142951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sz="2800" dirty="0">
                <a:latin typeface="Times New Roman" panose="02020603050405020304" pitchFamily="18" charset="0"/>
                <a:cs typeface="Times New Roman" panose="02020603050405020304" pitchFamily="18" charset="0"/>
              </a:rPr>
              <a:t>The transport network infrastructure will be traversed by as many VXLAN tunnels as the number of SPI/SI pairs defined. </a:t>
            </a:r>
            <a:endParaRPr lang="en-US" altLang="zh-TW" sz="2800" dirty="0" smtClean="0">
              <a:latin typeface="Times New Roman" panose="02020603050405020304" pitchFamily="18" charset="0"/>
              <a:cs typeface="Times New Roman" panose="02020603050405020304" pitchFamily="18" charset="0"/>
            </a:endParaRPr>
          </a:p>
          <a:p>
            <a:pPr marL="0" indent="0">
              <a:buNone/>
            </a:pPr>
            <a:r>
              <a:rPr lang="en-US" altLang="zh-TW" sz="2800" dirty="0" smtClean="0">
                <a:latin typeface="Times New Roman" panose="02020603050405020304" pitchFamily="18" charset="0"/>
                <a:cs typeface="Times New Roman" panose="02020603050405020304" pitchFamily="18" charset="0"/>
              </a:rPr>
              <a:t>Each </a:t>
            </a:r>
            <a:r>
              <a:rPr lang="en-US" altLang="zh-TW" sz="2800" dirty="0">
                <a:latin typeface="Times New Roman" panose="02020603050405020304" pitchFamily="18" charset="0"/>
                <a:cs typeface="Times New Roman" panose="02020603050405020304" pitchFamily="18" charset="0"/>
              </a:rPr>
              <a:t>packet sent out by the VMs over one of their NSH interfaces will be intercepted by the NSH kernel module and encapsulated in a NSH/VXLAN packet, obtaining the SPI/SI pair assigned to the NSH interface. </a:t>
            </a:r>
            <a:endParaRPr lang="en-US" altLang="zh-TW" sz="2800" dirty="0" smtClean="0">
              <a:latin typeface="Times New Roman" panose="02020603050405020304" pitchFamily="18" charset="0"/>
              <a:cs typeface="Times New Roman" panose="02020603050405020304" pitchFamily="18" charset="0"/>
            </a:endParaRPr>
          </a:p>
          <a:p>
            <a:pPr marL="0" indent="0">
              <a:buNone/>
            </a:pPr>
            <a:r>
              <a:rPr lang="en-US" altLang="zh-TW" sz="2800" dirty="0" smtClean="0">
                <a:latin typeface="Times New Roman" panose="02020603050405020304" pitchFamily="18" charset="0"/>
                <a:cs typeface="Times New Roman" panose="02020603050405020304" pitchFamily="18" charset="0"/>
              </a:rPr>
              <a:t>Similarly</a:t>
            </a:r>
            <a:r>
              <a:rPr lang="en-US" altLang="zh-TW" sz="2800" dirty="0">
                <a:latin typeface="Times New Roman" panose="02020603050405020304" pitchFamily="18" charset="0"/>
                <a:cs typeface="Times New Roman" panose="02020603050405020304" pitchFamily="18" charset="0"/>
              </a:rPr>
              <a:t>, when a packet is received on one of the NSH interfaces, the kernel module will intercept it and remove the NSH/VXLAN encapsulation, before handling the packet to the traditional IP forwarding module of the VM.</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26</a:t>
            </a:fld>
            <a:endParaRPr lang="en-US" altLang="zh-TW"/>
          </a:p>
        </p:txBody>
      </p:sp>
    </p:spTree>
    <p:extLst>
      <p:ext uri="{BB962C8B-B14F-4D97-AF65-F5344CB8AC3E}">
        <p14:creationId xmlns:p14="http://schemas.microsoft.com/office/powerpoint/2010/main" val="4116200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sz="2800" dirty="0">
                <a:latin typeface="Times New Roman" panose="02020603050405020304" pitchFamily="18" charset="0"/>
                <a:cs typeface="Times New Roman" panose="02020603050405020304" pitchFamily="18" charset="0"/>
              </a:rPr>
              <a:t>We implemented the full set-up depicted in Figure 1. </a:t>
            </a:r>
            <a:r>
              <a:rPr lang="en-US" altLang="zh-TW" sz="2800" dirty="0" smtClean="0">
                <a:latin typeface="Times New Roman" panose="02020603050405020304" pitchFamily="18" charset="0"/>
                <a:cs typeface="Times New Roman" panose="02020603050405020304" pitchFamily="18" charset="0"/>
              </a:rPr>
              <a:t>As </a:t>
            </a:r>
            <a:r>
              <a:rPr lang="en-US" altLang="zh-TW" sz="2800" dirty="0">
                <a:latin typeface="Times New Roman" panose="02020603050405020304" pitchFamily="18" charset="0"/>
                <a:cs typeface="Times New Roman" panose="02020603050405020304" pitchFamily="18" charset="0"/>
              </a:rPr>
              <a:t>SFC-unaware SFs, we deployed a Deep Packet Inspector (DPI) and a Traffic </a:t>
            </a:r>
            <a:r>
              <a:rPr lang="en-US" altLang="zh-TW" sz="2800" dirty="0" smtClean="0">
                <a:latin typeface="Times New Roman" panose="02020603050405020304" pitchFamily="18" charset="0"/>
                <a:cs typeface="Times New Roman" panose="02020603050405020304" pitchFamily="18" charset="0"/>
              </a:rPr>
              <a:t>Controller </a:t>
            </a:r>
            <a:r>
              <a:rPr lang="en-US" altLang="zh-TW" sz="2800" dirty="0">
                <a:latin typeface="Times New Roman" panose="02020603050405020304" pitchFamily="18" charset="0"/>
                <a:cs typeface="Times New Roman" panose="02020603050405020304" pitchFamily="18" charset="0"/>
              </a:rPr>
              <a:t>(TC), the latter configured with two Layer-2 interfaces (inbound and outbound). The SFC-aware SF is an Integrity Checker (IC). The WEST hosts represent users wishing to communicate with the EAST hosts with different priorities and the following service policies:</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Traffic coming from user WEST1 should be first checked by the DPI and then copied in the IC;</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Traffic coming from user WEST2 should be first checked by the DPI and then limited in bandwidth by TC</a:t>
            </a:r>
            <a:r>
              <a:rPr lang="en-US" altLang="zh-TW" sz="2800" dirty="0" smtClean="0">
                <a:latin typeface="Times New Roman" panose="02020603050405020304" pitchFamily="18" charset="0"/>
                <a:cs typeface="Times New Roman" panose="02020603050405020304" pitchFamily="18" charset="0"/>
              </a:rPr>
              <a:t>.</a:t>
            </a: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27</a:t>
            </a:fld>
            <a:endParaRPr lang="en-US" altLang="zh-TW"/>
          </a:p>
        </p:txBody>
      </p:sp>
    </p:spTree>
    <p:extLst>
      <p:ext uri="{BB962C8B-B14F-4D97-AF65-F5344CB8AC3E}">
        <p14:creationId xmlns:p14="http://schemas.microsoft.com/office/powerpoint/2010/main" val="23140773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0" indent="0">
              <a:buNone/>
            </a:pPr>
            <a:r>
              <a:rPr lang="en-US" altLang="zh-TW" sz="2800" dirty="0">
                <a:latin typeface="Times New Roman" panose="02020603050405020304" pitchFamily="18" charset="0"/>
                <a:cs typeface="Times New Roman" panose="02020603050405020304" pitchFamily="18" charset="0"/>
              </a:rPr>
              <a:t>Therefore, three possible SFCs are needed with their respective SFPs:</a:t>
            </a:r>
          </a:p>
          <a:p>
            <a:pPr marL="514350" indent="-514350">
              <a:buFont typeface="+mj-lt"/>
              <a:buAutoNum type="arabicPeriod"/>
            </a:pPr>
            <a:r>
              <a:rPr lang="en-US" altLang="zh-TW" sz="2800" dirty="0" err="1">
                <a:latin typeface="Times New Roman" panose="02020603050405020304" pitchFamily="18" charset="0"/>
                <a:cs typeface="Times New Roman" panose="02020603050405020304" pitchFamily="18" charset="0"/>
              </a:rPr>
              <a:t>SFCl</a:t>
            </a:r>
            <a:r>
              <a:rPr lang="en-US" altLang="zh-TW" sz="2800" dirty="0">
                <a:latin typeface="Times New Roman" panose="02020603050405020304" pitchFamily="18" charset="0"/>
                <a:cs typeface="Times New Roman" panose="02020603050405020304" pitchFamily="18" charset="0"/>
              </a:rPr>
              <a:t>, from any WEST user to the destination EAST user, duplicating the traffic towards the DPI;</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SFC2, from a high-priority WEST user to the destination EAST user, passing through the IC;</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SFC3, from a low-priority WEST user to the destination EAST user, passing through TC for bandwidth limitation.</a:t>
            </a:r>
          </a:p>
          <a:p>
            <a:pPr marL="514350" indent="-514350">
              <a:buFont typeface="+mj-lt"/>
              <a:buAutoNum type="arabicPeriod"/>
            </a:pPr>
            <a:endParaRPr lang="zh-TW" altLang="en-US"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28</a:t>
            </a:fld>
            <a:endParaRPr lang="en-US" altLang="zh-TW"/>
          </a:p>
        </p:txBody>
      </p:sp>
    </p:spTree>
    <p:extLst>
      <p:ext uri="{BB962C8B-B14F-4D97-AF65-F5344CB8AC3E}">
        <p14:creationId xmlns:p14="http://schemas.microsoft.com/office/powerpoint/2010/main" val="36148495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lphaUcPeriod" startAt="2"/>
            </a:pPr>
            <a:r>
              <a:rPr lang="en-US" altLang="zh-TW" sz="2800" b="1" dirty="0">
                <a:latin typeface="Times New Roman" panose="02020603050405020304" pitchFamily="18" charset="0"/>
                <a:cs typeface="Times New Roman" panose="02020603050405020304" pitchFamily="18" charset="0"/>
              </a:rPr>
              <a:t>Proof-of-Concept </a:t>
            </a:r>
            <a:r>
              <a:rPr lang="en-US" altLang="zh-TW" sz="2800" b="1" dirty="0" smtClean="0">
                <a:latin typeface="Times New Roman" panose="02020603050405020304" pitchFamily="18" charset="0"/>
                <a:cs typeface="Times New Roman" panose="02020603050405020304" pitchFamily="18" charset="0"/>
              </a:rPr>
              <a:t>Validation</a:t>
            </a:r>
          </a:p>
          <a:p>
            <a:pPr marL="0" indent="0">
              <a:buNone/>
            </a:pPr>
            <a:endParaRPr lang="zh-TW" altLang="en-US" sz="2800" b="1"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29</a:t>
            </a:fld>
            <a:endParaRPr lang="en-US" altLang="zh-TW"/>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1036" y="2197446"/>
            <a:ext cx="7786727" cy="4158905"/>
          </a:xfrm>
          <a:prstGeom prst="rect">
            <a:avLst/>
          </a:prstGeom>
        </p:spPr>
      </p:pic>
    </p:spTree>
    <p:extLst>
      <p:ext uri="{BB962C8B-B14F-4D97-AF65-F5344CB8AC3E}">
        <p14:creationId xmlns:p14="http://schemas.microsoft.com/office/powerpoint/2010/main" val="3633773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Abstract</a:t>
            </a:r>
          </a:p>
        </p:txBody>
      </p:sp>
      <p:sp>
        <p:nvSpPr>
          <p:cNvPr id="3" name="內容版面配置區 2"/>
          <p:cNvSpPr>
            <a:spLocks noGrp="1"/>
          </p:cNvSpPr>
          <p:nvPr>
            <p:ph idx="1"/>
          </p:nvPr>
        </p:nvSpPr>
        <p:spPr>
          <a:xfrm>
            <a:off x="609600" y="1600200"/>
            <a:ext cx="10530840" cy="4831422"/>
          </a:xfrm>
        </p:spPr>
        <p:txBody>
          <a:bodyPr/>
          <a:lstStyle/>
          <a:p>
            <a:r>
              <a:rPr lang="en-US" altLang="zh-TW" sz="2800" dirty="0" smtClean="0">
                <a:latin typeface="Times New Roman" panose="02020603050405020304" pitchFamily="18" charset="0"/>
                <a:cs typeface="Times New Roman" panose="02020603050405020304" pitchFamily="18" charset="0"/>
              </a:rPr>
              <a:t>This </a:t>
            </a:r>
            <a:r>
              <a:rPr lang="en-US" altLang="zh-TW" sz="2800" dirty="0">
                <a:latin typeface="Times New Roman" panose="02020603050405020304" pitchFamily="18" charset="0"/>
                <a:cs typeface="Times New Roman" panose="02020603050405020304" pitchFamily="18" charset="0"/>
              </a:rPr>
              <a:t>papers describes a proof-of-concept implementation of the Service Function Chaining Control Plane, exploiting the IETF Network Service Header approach.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proposed implementation combines the </a:t>
            </a:r>
            <a:r>
              <a:rPr lang="en-US" altLang="zh-TW" sz="2800" dirty="0" err="1">
                <a:latin typeface="Times New Roman" panose="02020603050405020304" pitchFamily="18" charset="0"/>
                <a:cs typeface="Times New Roman" panose="02020603050405020304" pitchFamily="18" charset="0"/>
              </a:rPr>
              <a:t>OpenFlow</a:t>
            </a:r>
            <a:r>
              <a:rPr lang="en-US" altLang="zh-TW" sz="2800" dirty="0">
                <a:latin typeface="Times New Roman" panose="02020603050405020304" pitchFamily="18" charset="0"/>
                <a:cs typeface="Times New Roman" panose="02020603050405020304" pitchFamily="18" charset="0"/>
              </a:rPr>
              <a:t> protocol to control and configure the network nodes and the NSH method to adapt the service requirements to the transport technology.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manuscript shows that the result of this combination is a very general architecture that may be used to implement any sort of Service Function Chain with great flexibility.</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3</a:t>
            </a:fld>
            <a:endParaRPr lang="en-US" altLang="zh-TW" dirty="0">
              <a:ea typeface="新細明體" charset="-120"/>
            </a:endParaRPr>
          </a:p>
        </p:txBody>
      </p:sp>
    </p:spTree>
    <p:extLst>
      <p:ext uri="{BB962C8B-B14F-4D97-AF65-F5344CB8AC3E}">
        <p14:creationId xmlns:p14="http://schemas.microsoft.com/office/powerpoint/2010/main" val="3084771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Conclusion</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p:txBody>
          <a:bodyPr/>
          <a:lstStyle/>
          <a:p>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SFC Control Plane solution proposed in this paper is based on the SDN paradigm</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In </a:t>
            </a:r>
            <a:r>
              <a:rPr lang="en-US" altLang="zh-TW" sz="2800" dirty="0">
                <a:latin typeface="Times New Roman" panose="02020603050405020304" pitchFamily="18" charset="0"/>
                <a:cs typeface="Times New Roman" panose="02020603050405020304" pitchFamily="18" charset="0"/>
              </a:rPr>
              <a:t>particular, assuming SFC entities that are built around an </a:t>
            </a:r>
            <a:r>
              <a:rPr lang="en-US" altLang="zh-TW" sz="2800" dirty="0" err="1">
                <a:latin typeface="Times New Roman" panose="02020603050405020304" pitchFamily="18" charset="0"/>
                <a:cs typeface="Times New Roman" panose="02020603050405020304" pitchFamily="18" charset="0"/>
              </a:rPr>
              <a:t>OpenFlow</a:t>
            </a:r>
            <a:r>
              <a:rPr lang="en-US" altLang="zh-TW" sz="2800" dirty="0">
                <a:latin typeface="Times New Roman" panose="02020603050405020304" pitchFamily="18" charset="0"/>
                <a:cs typeface="Times New Roman" panose="02020603050405020304" pitchFamily="18" charset="0"/>
              </a:rPr>
              <a:t>-capable switch we can take advantage of SDN's inherent dynamicity and programmability also in the Service Plane, while keeping it independent of the underlying network infrastructure.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We validated our approach on a test bed emulating multiple SFC entities interconnected by non-SDN networks under dynamic chaining scenarios.</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30</a:t>
            </a:fld>
            <a:endParaRPr lang="en-US" altLang="zh-TW" dirty="0"/>
          </a:p>
        </p:txBody>
      </p:sp>
    </p:spTree>
    <p:extLst>
      <p:ext uri="{BB962C8B-B14F-4D97-AF65-F5344CB8AC3E}">
        <p14:creationId xmlns:p14="http://schemas.microsoft.com/office/powerpoint/2010/main" val="39655772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References</a:t>
            </a:r>
            <a:endParaRPr lang="zh-TW" altLang="en-US" dirty="0"/>
          </a:p>
        </p:txBody>
      </p:sp>
      <p:sp>
        <p:nvSpPr>
          <p:cNvPr id="3" name="內容版面配置區 2"/>
          <p:cNvSpPr>
            <a:spLocks noGrp="1"/>
          </p:cNvSpPr>
          <p:nvPr>
            <p:ph idx="1"/>
          </p:nvPr>
        </p:nvSpPr>
        <p:spPr/>
        <p:txBody>
          <a:bodyPr/>
          <a:lstStyle/>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 “Network Functions </a:t>
            </a:r>
            <a:r>
              <a:rPr lang="en-US" altLang="zh-TW" sz="2800" dirty="0" err="1">
                <a:latin typeface="Times New Roman" panose="02020603050405020304" pitchFamily="18" charset="0"/>
                <a:cs typeface="Times New Roman" panose="02020603050405020304" pitchFamily="18" charset="0"/>
              </a:rPr>
              <a:t>Virtualisation</a:t>
            </a:r>
            <a:r>
              <a:rPr lang="en-US" altLang="zh-TW" sz="2800" dirty="0">
                <a:latin typeface="Times New Roman" panose="02020603050405020304" pitchFamily="18" charset="0"/>
                <a:cs typeface="Times New Roman" panose="02020603050405020304" pitchFamily="18" charset="0"/>
              </a:rPr>
              <a:t> (NFV); Architectural Framework,”</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The European Telecommunications Standards Institute (ETSI), October</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2013. [Online]. Available: http://</a:t>
            </a:r>
            <a:r>
              <a:rPr lang="en-US" altLang="zh-TW" sz="2800" dirty="0" smtClean="0">
                <a:latin typeface="Times New Roman" panose="02020603050405020304" pitchFamily="18" charset="0"/>
                <a:cs typeface="Times New Roman" panose="02020603050405020304" pitchFamily="18" charset="0"/>
              </a:rPr>
              <a:t>www.etsi.org/technologies-clusters/</a:t>
            </a:r>
            <a:r>
              <a:rPr lang="zh-TW" altLang="en-US" sz="2800" dirty="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technologies/</a:t>
            </a:r>
            <a:r>
              <a:rPr lang="en-US" altLang="zh-TW" sz="2800" dirty="0" err="1" smtClean="0">
                <a:latin typeface="Times New Roman" panose="02020603050405020304" pitchFamily="18" charset="0"/>
                <a:cs typeface="Times New Roman" panose="02020603050405020304" pitchFamily="18" charset="0"/>
              </a:rPr>
              <a:t>nfv</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2] F. </a:t>
            </a:r>
            <a:r>
              <a:rPr lang="en-US" altLang="zh-TW" sz="2800" dirty="0" err="1">
                <a:latin typeface="Times New Roman" panose="02020603050405020304" pitchFamily="18" charset="0"/>
                <a:cs typeface="Times New Roman" panose="02020603050405020304" pitchFamily="18" charset="0"/>
              </a:rPr>
              <a:t>Callegati</a:t>
            </a:r>
            <a:r>
              <a:rPr lang="en-US" altLang="zh-TW" sz="2800" dirty="0">
                <a:latin typeface="Times New Roman" panose="02020603050405020304" pitchFamily="18" charset="0"/>
                <a:cs typeface="Times New Roman" panose="02020603050405020304" pitchFamily="18" charset="0"/>
              </a:rPr>
              <a:t>, W. </a:t>
            </a:r>
            <a:r>
              <a:rPr lang="en-US" altLang="zh-TW" sz="2800" dirty="0" err="1">
                <a:latin typeface="Times New Roman" panose="02020603050405020304" pitchFamily="18" charset="0"/>
                <a:cs typeface="Times New Roman" panose="02020603050405020304" pitchFamily="18" charset="0"/>
              </a:rPr>
              <a:t>Cerroni</a:t>
            </a:r>
            <a:r>
              <a:rPr lang="en-US" altLang="zh-TW" sz="2800" dirty="0">
                <a:latin typeface="Times New Roman" panose="02020603050405020304" pitchFamily="18" charset="0"/>
                <a:cs typeface="Times New Roman" panose="02020603050405020304" pitchFamily="18" charset="0"/>
              </a:rPr>
              <a:t>, C. </a:t>
            </a:r>
            <a:r>
              <a:rPr lang="en-US" altLang="zh-TW" sz="2800" dirty="0" err="1">
                <a:latin typeface="Times New Roman" panose="02020603050405020304" pitchFamily="18" charset="0"/>
                <a:cs typeface="Times New Roman" panose="02020603050405020304" pitchFamily="18" charset="0"/>
              </a:rPr>
              <a:t>Contoli</a:t>
            </a:r>
            <a:r>
              <a:rPr lang="en-US" altLang="zh-TW" sz="2800" dirty="0">
                <a:latin typeface="Times New Roman" panose="02020603050405020304" pitchFamily="18" charset="0"/>
                <a:cs typeface="Times New Roman" panose="02020603050405020304" pitchFamily="18" charset="0"/>
              </a:rPr>
              <a:t>, R. </a:t>
            </a:r>
            <a:r>
              <a:rPr lang="en-US" altLang="zh-TW" sz="2800" dirty="0" err="1">
                <a:latin typeface="Times New Roman" panose="02020603050405020304" pitchFamily="18" charset="0"/>
                <a:cs typeface="Times New Roman" panose="02020603050405020304" pitchFamily="18" charset="0"/>
              </a:rPr>
              <a:t>Cardone</a:t>
            </a:r>
            <a:r>
              <a:rPr lang="en-US" altLang="zh-TW" sz="2800" dirty="0">
                <a:latin typeface="Times New Roman" panose="02020603050405020304" pitchFamily="18" charset="0"/>
                <a:cs typeface="Times New Roman" panose="02020603050405020304" pitchFamily="18" charset="0"/>
              </a:rPr>
              <a:t>, M. </a:t>
            </a:r>
            <a:r>
              <a:rPr lang="en-US" altLang="zh-TW" sz="2800" dirty="0" err="1">
                <a:latin typeface="Times New Roman" panose="02020603050405020304" pitchFamily="18" charset="0"/>
                <a:cs typeface="Times New Roman" panose="02020603050405020304" pitchFamily="18" charset="0"/>
              </a:rPr>
              <a:t>Nocentini</a:t>
            </a:r>
            <a:r>
              <a:rPr lang="en-US" altLang="zh-TW" sz="2800" dirty="0">
                <a:latin typeface="Times New Roman" panose="02020603050405020304" pitchFamily="18" charset="0"/>
                <a:cs typeface="Times New Roman" panose="02020603050405020304" pitchFamily="18" charset="0"/>
              </a:rPr>
              <a:t>, and</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A. </a:t>
            </a:r>
            <a:r>
              <a:rPr lang="en-US" altLang="zh-TW" sz="2800" dirty="0" err="1">
                <a:latin typeface="Times New Roman" panose="02020603050405020304" pitchFamily="18" charset="0"/>
                <a:cs typeface="Times New Roman" panose="02020603050405020304" pitchFamily="18" charset="0"/>
              </a:rPr>
              <a:t>Manzalini</a:t>
            </a:r>
            <a:r>
              <a:rPr lang="en-US" altLang="zh-TW" sz="2800" dirty="0">
                <a:latin typeface="Times New Roman" panose="02020603050405020304" pitchFamily="18" charset="0"/>
                <a:cs typeface="Times New Roman" panose="02020603050405020304" pitchFamily="18" charset="0"/>
              </a:rPr>
              <a:t>, “SDN for dynamic NFV deployment,” </a:t>
            </a:r>
            <a:r>
              <a:rPr lang="en-US" altLang="zh-TW" sz="2800" dirty="0" smtClean="0">
                <a:latin typeface="Times New Roman" panose="02020603050405020304" pitchFamily="18" charset="0"/>
                <a:cs typeface="Times New Roman" panose="02020603050405020304" pitchFamily="18" charset="0"/>
              </a:rPr>
              <a:t>IEEE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Communications </a:t>
            </a:r>
            <a:r>
              <a:rPr lang="en-US" altLang="zh-TW" sz="2800" dirty="0">
                <a:latin typeface="Times New Roman" panose="02020603050405020304" pitchFamily="18" charset="0"/>
                <a:cs typeface="Times New Roman" panose="02020603050405020304" pitchFamily="18" charset="0"/>
              </a:rPr>
              <a:t>Magazine, vol. 54, no. 10, pp. 89–95, October 2016</a:t>
            </a:r>
            <a:r>
              <a:rPr lang="en-US" altLang="zh-TW" sz="2800" dirty="0" smtClean="0">
                <a:latin typeface="Times New Roman" panose="02020603050405020304" pitchFamily="18" charset="0"/>
                <a:cs typeface="Times New Roman" panose="02020603050405020304" pitchFamily="18" charset="0"/>
              </a:rPr>
              <a:t>.</a:t>
            </a:r>
          </a:p>
          <a:p>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31</a:t>
            </a:fld>
            <a:endParaRPr lang="en-US" altLang="zh-TW" dirty="0"/>
          </a:p>
        </p:txBody>
      </p:sp>
    </p:spTree>
    <p:extLst>
      <p:ext uri="{BB962C8B-B14F-4D97-AF65-F5344CB8AC3E}">
        <p14:creationId xmlns:p14="http://schemas.microsoft.com/office/powerpoint/2010/main" val="3163629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[3] A. M. </a:t>
            </a:r>
            <a:r>
              <a:rPr lang="en-US" altLang="zh-TW" sz="2800" dirty="0" err="1">
                <a:latin typeface="Times New Roman" panose="02020603050405020304" pitchFamily="18" charset="0"/>
                <a:cs typeface="Times New Roman" panose="02020603050405020304" pitchFamily="18" charset="0"/>
              </a:rPr>
              <a:t>Medhat</a:t>
            </a:r>
            <a:r>
              <a:rPr lang="en-US" altLang="zh-TW" sz="2800" dirty="0">
                <a:latin typeface="Times New Roman" panose="02020603050405020304" pitchFamily="18" charset="0"/>
                <a:cs typeface="Times New Roman" panose="02020603050405020304" pitchFamily="18" charset="0"/>
              </a:rPr>
              <a:t>, G. A. </a:t>
            </a:r>
            <a:r>
              <a:rPr lang="en-US" altLang="zh-TW" sz="2800" dirty="0" err="1">
                <a:latin typeface="Times New Roman" panose="02020603050405020304" pitchFamily="18" charset="0"/>
                <a:cs typeface="Times New Roman" panose="02020603050405020304" pitchFamily="18" charset="0"/>
              </a:rPr>
              <a:t>Carella</a:t>
            </a:r>
            <a:r>
              <a:rPr lang="en-US" altLang="zh-TW" sz="2800" dirty="0">
                <a:latin typeface="Times New Roman" panose="02020603050405020304" pitchFamily="18" charset="0"/>
                <a:cs typeface="Times New Roman" panose="02020603050405020304" pitchFamily="18" charset="0"/>
              </a:rPr>
              <a:t>, M. </a:t>
            </a:r>
            <a:r>
              <a:rPr lang="en-US" altLang="zh-TW" sz="2800" dirty="0" err="1">
                <a:latin typeface="Times New Roman" panose="02020603050405020304" pitchFamily="18" charset="0"/>
                <a:cs typeface="Times New Roman" panose="02020603050405020304" pitchFamily="18" charset="0"/>
              </a:rPr>
              <a:t>Pauls</a:t>
            </a:r>
            <a:r>
              <a:rPr lang="en-US" altLang="zh-TW" sz="2800" dirty="0">
                <a:latin typeface="Times New Roman" panose="02020603050405020304" pitchFamily="18" charset="0"/>
                <a:cs typeface="Times New Roman" panose="02020603050405020304" pitchFamily="18" charset="0"/>
              </a:rPr>
              <a:t>, M. </a:t>
            </a:r>
            <a:r>
              <a:rPr lang="en-US" altLang="zh-TW" sz="2800" dirty="0" err="1">
                <a:latin typeface="Times New Roman" panose="02020603050405020304" pitchFamily="18" charset="0"/>
                <a:cs typeface="Times New Roman" panose="02020603050405020304" pitchFamily="18" charset="0"/>
              </a:rPr>
              <a:t>Monachesi</a:t>
            </a:r>
            <a:r>
              <a:rPr lang="en-US" altLang="zh-TW" sz="2800" dirty="0">
                <a:latin typeface="Times New Roman" panose="02020603050405020304" pitchFamily="18" charset="0"/>
                <a:cs typeface="Times New Roman" panose="02020603050405020304" pitchFamily="18" charset="0"/>
              </a:rPr>
              <a:t>, M. </a:t>
            </a:r>
            <a:r>
              <a:rPr lang="en-US" altLang="zh-TW" sz="2800" dirty="0" err="1">
                <a:latin typeface="Times New Roman" panose="02020603050405020304" pitchFamily="18" charset="0"/>
                <a:cs typeface="Times New Roman" panose="02020603050405020304" pitchFamily="18" charset="0"/>
              </a:rPr>
              <a:t>Corici</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and</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 </a:t>
            </a:r>
            <a:r>
              <a:rPr lang="en-US" altLang="zh-TW" sz="2800" dirty="0" err="1">
                <a:latin typeface="Times New Roman" panose="02020603050405020304" pitchFamily="18" charset="0"/>
                <a:cs typeface="Times New Roman" panose="02020603050405020304" pitchFamily="18" charset="0"/>
              </a:rPr>
              <a:t>Magedanz</a:t>
            </a:r>
            <a:r>
              <a:rPr lang="en-US" altLang="zh-TW" sz="2800" dirty="0">
                <a:latin typeface="Times New Roman" panose="02020603050405020304" pitchFamily="18" charset="0"/>
                <a:cs typeface="Times New Roman" panose="02020603050405020304" pitchFamily="18" charset="0"/>
              </a:rPr>
              <a:t>, “Resilient orchestration of Service Functions Chains</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in</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 NFV environment,” in 2016 IEEE Conference on Network Function</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Virtualization and Software Defined Networks (NFV-SDN), Nov 2016,</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pp. 7–12</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4] M. T. Beck, J. F. </a:t>
            </a:r>
            <a:r>
              <a:rPr lang="en-US" altLang="zh-TW" sz="2800" dirty="0" err="1">
                <a:latin typeface="Times New Roman" panose="02020603050405020304" pitchFamily="18" charset="0"/>
                <a:cs typeface="Times New Roman" panose="02020603050405020304" pitchFamily="18" charset="0"/>
              </a:rPr>
              <a:t>Botero</a:t>
            </a:r>
            <a:r>
              <a:rPr lang="en-US" altLang="zh-TW" sz="2800" dirty="0">
                <a:latin typeface="Times New Roman" panose="02020603050405020304" pitchFamily="18" charset="0"/>
                <a:cs typeface="Times New Roman" panose="02020603050405020304" pitchFamily="18" charset="0"/>
              </a:rPr>
              <a:t>, and K. </a:t>
            </a:r>
            <a:r>
              <a:rPr lang="en-US" altLang="zh-TW" sz="2800" dirty="0" err="1">
                <a:latin typeface="Times New Roman" panose="02020603050405020304" pitchFamily="18" charset="0"/>
                <a:cs typeface="Times New Roman" panose="02020603050405020304" pitchFamily="18" charset="0"/>
              </a:rPr>
              <a:t>Samelin</a:t>
            </a:r>
            <a:r>
              <a:rPr lang="en-US" altLang="zh-TW" sz="2800" dirty="0">
                <a:latin typeface="Times New Roman" panose="02020603050405020304" pitchFamily="18" charset="0"/>
                <a:cs typeface="Times New Roman" panose="02020603050405020304" pitchFamily="18" charset="0"/>
              </a:rPr>
              <a:t>, “Resilient allocation of </a:t>
            </a:r>
            <a:r>
              <a:rPr lang="en-US" altLang="zh-TW" sz="2800" dirty="0" smtClean="0">
                <a:latin typeface="Times New Roman" panose="02020603050405020304" pitchFamily="18" charset="0"/>
                <a:cs typeface="Times New Roman" panose="02020603050405020304" pitchFamily="18" charset="0"/>
              </a:rPr>
              <a:t>Service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Function </a:t>
            </a:r>
            <a:r>
              <a:rPr lang="en-US" altLang="zh-TW" sz="2800" dirty="0">
                <a:latin typeface="Times New Roman" panose="02020603050405020304" pitchFamily="18" charset="0"/>
                <a:cs typeface="Times New Roman" panose="02020603050405020304" pitchFamily="18" charset="0"/>
              </a:rPr>
              <a:t>Chains,” in 2016 IEEE Conference on Network </a:t>
            </a:r>
            <a:r>
              <a:rPr lang="en-US" altLang="zh-TW" sz="2800" dirty="0" smtClean="0">
                <a:latin typeface="Times New Roman" panose="02020603050405020304" pitchFamily="18" charset="0"/>
                <a:cs typeface="Times New Roman" panose="02020603050405020304" pitchFamily="18" charset="0"/>
              </a:rPr>
              <a:t>Function</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Virtualization </a:t>
            </a:r>
            <a:r>
              <a:rPr lang="en-US" altLang="zh-TW" sz="2800" dirty="0">
                <a:latin typeface="Times New Roman" panose="02020603050405020304" pitchFamily="18" charset="0"/>
                <a:cs typeface="Times New Roman" panose="02020603050405020304" pitchFamily="18" charset="0"/>
              </a:rPr>
              <a:t>and Software Defined Networks (NFV-SDN), Nov </a:t>
            </a:r>
            <a:r>
              <a:rPr lang="en-US" altLang="zh-TW" sz="2800" dirty="0" smtClean="0">
                <a:latin typeface="Times New Roman" panose="02020603050405020304" pitchFamily="18" charset="0"/>
                <a:cs typeface="Times New Roman" panose="02020603050405020304" pitchFamily="18" charset="0"/>
              </a:rPr>
              <a:t>2016,</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pp</a:t>
            </a:r>
            <a:r>
              <a:rPr lang="en-US" altLang="zh-TW" sz="2800" dirty="0">
                <a:latin typeface="Times New Roman" panose="02020603050405020304" pitchFamily="18" charset="0"/>
                <a:cs typeface="Times New Roman" panose="02020603050405020304" pitchFamily="18" charset="0"/>
              </a:rPr>
              <a:t>. 128–133</a:t>
            </a:r>
            <a:r>
              <a:rPr lang="en-US" altLang="zh-TW" sz="2800" dirty="0" smtClean="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32</a:t>
            </a:fld>
            <a:endParaRPr lang="en-US" altLang="zh-TW" dirty="0"/>
          </a:p>
        </p:txBody>
      </p:sp>
    </p:spTree>
    <p:extLst>
      <p:ext uri="{BB962C8B-B14F-4D97-AF65-F5344CB8AC3E}">
        <p14:creationId xmlns:p14="http://schemas.microsoft.com/office/powerpoint/2010/main" val="39709727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[5] T. </a:t>
            </a:r>
            <a:r>
              <a:rPr lang="en-US" altLang="zh-TW" sz="2800" dirty="0" err="1">
                <a:latin typeface="Times New Roman" panose="02020603050405020304" pitchFamily="18" charset="0"/>
                <a:cs typeface="Times New Roman" panose="02020603050405020304" pitchFamily="18" charset="0"/>
              </a:rPr>
              <a:t>Soenen</a:t>
            </a:r>
            <a:r>
              <a:rPr lang="en-US" altLang="zh-TW" sz="2800" dirty="0">
                <a:latin typeface="Times New Roman" panose="02020603050405020304" pitchFamily="18" charset="0"/>
                <a:cs typeface="Times New Roman" panose="02020603050405020304" pitchFamily="18" charset="0"/>
              </a:rPr>
              <a:t>, S. </a:t>
            </a:r>
            <a:r>
              <a:rPr lang="en-US" altLang="zh-TW" sz="2800" dirty="0" err="1">
                <a:latin typeface="Times New Roman" panose="02020603050405020304" pitchFamily="18" charset="0"/>
                <a:cs typeface="Times New Roman" panose="02020603050405020304" pitchFamily="18" charset="0"/>
              </a:rPr>
              <a:t>Sahhaf</a:t>
            </a:r>
            <a:r>
              <a:rPr lang="en-US" altLang="zh-TW" sz="2800" dirty="0">
                <a:latin typeface="Times New Roman" panose="02020603050405020304" pitchFamily="18" charset="0"/>
                <a:cs typeface="Times New Roman" panose="02020603050405020304" pitchFamily="18" charset="0"/>
              </a:rPr>
              <a:t>, W. Tavernier, P. </a:t>
            </a:r>
            <a:r>
              <a:rPr lang="en-US" altLang="zh-TW" sz="2800" dirty="0" err="1">
                <a:latin typeface="Times New Roman" panose="02020603050405020304" pitchFamily="18" charset="0"/>
                <a:cs typeface="Times New Roman" panose="02020603050405020304" pitchFamily="18" charset="0"/>
              </a:rPr>
              <a:t>Skldstrm</a:t>
            </a:r>
            <a:r>
              <a:rPr lang="en-US" altLang="zh-TW" sz="2800" dirty="0">
                <a:latin typeface="Times New Roman" panose="02020603050405020304" pitchFamily="18" charset="0"/>
                <a:cs typeface="Times New Roman" panose="02020603050405020304" pitchFamily="18" charset="0"/>
              </a:rPr>
              <a:t>, D. Colle, and M. </a:t>
            </a:r>
            <a:r>
              <a:rPr lang="en-US" altLang="zh-TW" sz="2800" dirty="0" err="1">
                <a:latin typeface="Times New Roman" panose="02020603050405020304" pitchFamily="18" charset="0"/>
                <a:cs typeface="Times New Roman" panose="02020603050405020304" pitchFamily="18" charset="0"/>
              </a:rPr>
              <a:t>Pickavet</a:t>
            </a:r>
            <a:r>
              <a:rPr lang="en-US" altLang="zh-TW" sz="2800" dirty="0">
                <a:latin typeface="Times New Roman" panose="02020603050405020304" pitchFamily="18" charset="0"/>
                <a:cs typeface="Times New Roman" panose="02020603050405020304" pitchFamily="18" charset="0"/>
              </a:rPr>
              <a:t>, “A model to select the right infrastructure abstraction for Service</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Function Chaining,” in 2016 IEEE Conference on Network Function</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Virtualization and Software Defined Networks (NFV-SDN), Nov 2016,</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pp. 233–239</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6] J. M. Halpern and C. </a:t>
            </a:r>
            <a:r>
              <a:rPr lang="en-US" altLang="zh-TW" sz="2800" dirty="0" err="1">
                <a:latin typeface="Times New Roman" panose="02020603050405020304" pitchFamily="18" charset="0"/>
                <a:cs typeface="Times New Roman" panose="02020603050405020304" pitchFamily="18" charset="0"/>
              </a:rPr>
              <a:t>Pignataro</a:t>
            </a:r>
            <a:r>
              <a:rPr lang="en-US" altLang="zh-TW" sz="2800" dirty="0">
                <a:latin typeface="Times New Roman" panose="02020603050405020304" pitchFamily="18" charset="0"/>
                <a:cs typeface="Times New Roman" panose="02020603050405020304" pitchFamily="18" charset="0"/>
              </a:rPr>
              <a:t>, “Service Function Chaining</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(SFC) Architecture,” RFC 7665, Oct. 2015. [Online]. </a:t>
            </a:r>
            <a:r>
              <a:rPr lang="en-US" altLang="zh-TW" sz="2800" dirty="0" smtClean="0">
                <a:latin typeface="Times New Roman" panose="02020603050405020304" pitchFamily="18" charset="0"/>
                <a:cs typeface="Times New Roman" panose="02020603050405020304" pitchFamily="18" charset="0"/>
              </a:rPr>
              <a:t>Available: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https</a:t>
            </a:r>
            <a:r>
              <a:rPr lang="en-US" altLang="zh-TW" sz="2800" dirty="0">
                <a:latin typeface="Times New Roman" panose="02020603050405020304" pitchFamily="18" charset="0"/>
                <a:cs typeface="Times New Roman" panose="02020603050405020304" pitchFamily="18" charset="0"/>
              </a:rPr>
              <a:t>://</a:t>
            </a:r>
            <a:r>
              <a:rPr lang="en-US" altLang="zh-TW" sz="2800" dirty="0" smtClean="0">
                <a:latin typeface="Times New Roman" panose="02020603050405020304" pitchFamily="18" charset="0"/>
                <a:cs typeface="Times New Roman" panose="02020603050405020304" pitchFamily="18" charset="0"/>
              </a:rPr>
              <a:t>rfc-editor.org/rfc/rfc7665.txt</a:t>
            </a: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33</a:t>
            </a:fld>
            <a:endParaRPr lang="en-US" altLang="zh-TW" dirty="0"/>
          </a:p>
        </p:txBody>
      </p:sp>
    </p:spTree>
    <p:extLst>
      <p:ext uri="{BB962C8B-B14F-4D97-AF65-F5344CB8AC3E}">
        <p14:creationId xmlns:p14="http://schemas.microsoft.com/office/powerpoint/2010/main" val="28395171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[7] P. Quinn and U. </a:t>
            </a:r>
            <a:r>
              <a:rPr lang="en-US" altLang="zh-TW" sz="2800" dirty="0" err="1">
                <a:latin typeface="Times New Roman" panose="02020603050405020304" pitchFamily="18" charset="0"/>
                <a:cs typeface="Times New Roman" panose="02020603050405020304" pitchFamily="18" charset="0"/>
              </a:rPr>
              <a:t>Elzur</a:t>
            </a:r>
            <a:r>
              <a:rPr lang="en-US" altLang="zh-TW" sz="2800" dirty="0">
                <a:latin typeface="Times New Roman" panose="02020603050405020304" pitchFamily="18" charset="0"/>
                <a:cs typeface="Times New Roman" panose="02020603050405020304" pitchFamily="18" charset="0"/>
              </a:rPr>
              <a:t>, “Network Service Header,” Internet Engineering</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Task Force, Internet-Draft draft-ietf-sfc-nsh-12, Feb. 2017, work</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in Progress. [Online]. Available:</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https://datatracker.ietf.org/doc/html/draft-ietf-sfc-nsh-12</a:t>
            </a:r>
          </a:p>
          <a:p>
            <a:r>
              <a:rPr lang="en-US" altLang="zh-TW" sz="2800" dirty="0">
                <a:latin typeface="Times New Roman" panose="02020603050405020304" pitchFamily="18" charset="0"/>
                <a:cs typeface="Times New Roman" panose="02020603050405020304" pitchFamily="18" charset="0"/>
              </a:rPr>
              <a:t>[8] M. </a:t>
            </a:r>
            <a:r>
              <a:rPr lang="en-US" altLang="zh-TW" sz="2800" dirty="0" err="1">
                <a:latin typeface="Times New Roman" panose="02020603050405020304" pitchFamily="18" charset="0"/>
                <a:cs typeface="Times New Roman" panose="02020603050405020304" pitchFamily="18" charset="0"/>
              </a:rPr>
              <a:t>Boucadair</a:t>
            </a:r>
            <a:r>
              <a:rPr lang="en-US" altLang="zh-TW" sz="2800" dirty="0">
                <a:latin typeface="Times New Roman" panose="02020603050405020304" pitchFamily="18" charset="0"/>
                <a:cs typeface="Times New Roman" panose="02020603050405020304" pitchFamily="18" charset="0"/>
              </a:rPr>
              <a:t>, “Service Function Chaining (SFC) Control Plane</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Components,” Internet Engineering Task Force, Internet-Draft draftietf-sfc-control-plane-08, 2016, work in Progress. [Online]. Available:</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hlinkClick r:id="rId2"/>
              </a:rPr>
              <a:t>https://datatracker.ietf.org/doc/html/draft-ietf-sfc-control-plane-08</a:t>
            </a:r>
            <a:endParaRPr lang="en-US" altLang="zh-TW" sz="2800" dirty="0">
              <a:latin typeface="Times New Roman" panose="02020603050405020304" pitchFamily="18" charset="0"/>
              <a:cs typeface="Times New Roman" panose="02020603050405020304" pitchFamily="18" charset="0"/>
            </a:endParaRP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34</a:t>
            </a:fld>
            <a:endParaRPr lang="en-US" altLang="zh-TW"/>
          </a:p>
        </p:txBody>
      </p:sp>
    </p:spTree>
    <p:extLst>
      <p:ext uri="{BB962C8B-B14F-4D97-AF65-F5344CB8AC3E}">
        <p14:creationId xmlns:p14="http://schemas.microsoft.com/office/powerpoint/2010/main" val="23595073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[9] T. Nadeau and P. Quinn, “Problem Statement for Service Function</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Chaining,” RFC 7498, Apr. 2015. [Online]. Available: https://rfc-editor.</a:t>
            </a:r>
            <a:br>
              <a:rPr lang="en-US" altLang="zh-TW" sz="2800" dirty="0">
                <a:latin typeface="Times New Roman" panose="02020603050405020304" pitchFamily="18" charset="0"/>
                <a:cs typeface="Times New Roman" panose="02020603050405020304" pitchFamily="18" charset="0"/>
              </a:rPr>
            </a:br>
            <a:r>
              <a:rPr lang="en-US" altLang="zh-TW" sz="2800" dirty="0" smtClean="0">
                <a:latin typeface="Times New Roman" panose="02020603050405020304" pitchFamily="18" charset="0"/>
                <a:cs typeface="Times New Roman" panose="02020603050405020304" pitchFamily="18" charset="0"/>
              </a:rPr>
              <a:t>org/</a:t>
            </a:r>
            <a:r>
              <a:rPr lang="en-US" altLang="zh-TW" sz="2800" dirty="0" err="1" smtClean="0">
                <a:latin typeface="Times New Roman" panose="02020603050405020304" pitchFamily="18" charset="0"/>
                <a:cs typeface="Times New Roman" panose="02020603050405020304" pitchFamily="18" charset="0"/>
              </a:rPr>
              <a:t>rfc</a:t>
            </a:r>
            <a:r>
              <a:rPr lang="en-US" altLang="zh-TW" sz="2800" dirty="0" smtClean="0">
                <a:latin typeface="Times New Roman" panose="02020603050405020304" pitchFamily="18" charset="0"/>
                <a:cs typeface="Times New Roman" panose="02020603050405020304" pitchFamily="18" charset="0"/>
              </a:rPr>
              <a:t>/rfc7498.txt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10] ONOS: Open Network Operating System. [Online]. </a:t>
            </a:r>
            <a:r>
              <a:rPr lang="en-US" altLang="zh-TW" sz="2800" dirty="0" smtClean="0">
                <a:latin typeface="Times New Roman" panose="02020603050405020304" pitchFamily="18" charset="0"/>
                <a:cs typeface="Times New Roman" panose="02020603050405020304" pitchFamily="18" charset="0"/>
              </a:rPr>
              <a:t>Available: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hlinkClick r:id="rId2"/>
              </a:rPr>
              <a:t>http</a:t>
            </a:r>
            <a:r>
              <a:rPr lang="en-US" altLang="zh-TW" sz="2800" dirty="0">
                <a:latin typeface="Times New Roman" panose="02020603050405020304" pitchFamily="18" charset="0"/>
                <a:cs typeface="Times New Roman" panose="02020603050405020304" pitchFamily="18" charset="0"/>
                <a:hlinkClick r:id="rId2"/>
              </a:rPr>
              <a:t>://</a:t>
            </a:r>
            <a:r>
              <a:rPr lang="en-US" altLang="zh-TW" sz="2800" dirty="0" smtClean="0">
                <a:latin typeface="Times New Roman" panose="02020603050405020304" pitchFamily="18" charset="0"/>
                <a:cs typeface="Times New Roman" panose="02020603050405020304" pitchFamily="18" charset="0"/>
                <a:hlinkClick r:id="rId2"/>
              </a:rPr>
              <a:t>onosproject.org</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[11</a:t>
            </a:r>
            <a:r>
              <a:rPr lang="en-US" altLang="zh-TW" sz="2800" dirty="0">
                <a:latin typeface="Times New Roman" panose="02020603050405020304" pitchFamily="18" charset="0"/>
                <a:cs typeface="Times New Roman" panose="02020603050405020304" pitchFamily="18" charset="0"/>
              </a:rPr>
              <a:t>] Network Service Header Linux kernel module implementation. [Online</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Available</a:t>
            </a:r>
            <a:r>
              <a:rPr lang="en-US" altLang="zh-TW" sz="2800" dirty="0">
                <a:latin typeface="Times New Roman" panose="02020603050405020304" pitchFamily="18" charset="0"/>
                <a:cs typeface="Times New Roman" panose="02020603050405020304" pitchFamily="18" charset="0"/>
              </a:rPr>
              <a:t>: https://github.com/upa/nshkmod </a:t>
            </a:r>
            <a:br>
              <a:rPr lang="en-US" altLang="zh-TW" sz="2800" dirty="0">
                <a:latin typeface="Times New Roman" panose="02020603050405020304" pitchFamily="18" charset="0"/>
                <a:cs typeface="Times New Roman" panose="02020603050405020304" pitchFamily="18" charset="0"/>
              </a:rPr>
            </a:b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35</a:t>
            </a:fld>
            <a:endParaRPr lang="en-US" altLang="zh-TW" dirty="0"/>
          </a:p>
        </p:txBody>
      </p:sp>
    </p:spTree>
    <p:extLst>
      <p:ext uri="{BB962C8B-B14F-4D97-AF65-F5344CB8AC3E}">
        <p14:creationId xmlns:p14="http://schemas.microsoft.com/office/powerpoint/2010/main" val="898030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pPr lvl="0"/>
            <a:r>
              <a:rPr lang="en-US" altLang="zh-TW" sz="2800" dirty="0">
                <a:latin typeface="Times New Roman" panose="02020603050405020304" pitchFamily="18" charset="0"/>
                <a:cs typeface="Times New Roman" panose="02020603050405020304" pitchFamily="18" charset="0"/>
              </a:rPr>
              <a:t>The </a:t>
            </a:r>
            <a:r>
              <a:rPr lang="en-US" altLang="zh-TW" sz="2800" dirty="0" smtClean="0">
                <a:latin typeface="Times New Roman" panose="02020603050405020304" pitchFamily="18" charset="0"/>
                <a:cs typeface="Times New Roman" panose="02020603050405020304" pitchFamily="18" charset="0"/>
              </a:rPr>
              <a:t>expression</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表達式</a:t>
            </a:r>
            <a:r>
              <a:rPr lang="en-US" altLang="zh-TW" sz="2800" dirty="0">
                <a:latin typeface="Times New Roman" panose="02020603050405020304" pitchFamily="18" charset="0"/>
                <a:cs typeface="Times New Roman" panose="02020603050405020304" pitchFamily="18" charset="0"/>
              </a:rPr>
              <a:t>) Service Function Chaining (SFC) is generally used to describe the deployment of composite services that are obtained from a </a:t>
            </a:r>
            <a:r>
              <a:rPr lang="en-US" altLang="zh-TW" sz="2800" dirty="0" smtClean="0">
                <a:latin typeface="Times New Roman" panose="02020603050405020304" pitchFamily="18" charset="0"/>
                <a:cs typeface="Times New Roman" panose="02020603050405020304" pitchFamily="18" charset="0"/>
              </a:rPr>
              <a:t>concatenation</a:t>
            </a:r>
            <a:r>
              <a:rPr lang="en-US" altLang="zh-TW" sz="2800" dirty="0">
                <a:latin typeface="Times New Roman" panose="02020603050405020304" pitchFamily="18" charset="0"/>
                <a:cs typeface="Times New Roman" panose="02020603050405020304" pitchFamily="18" charset="0"/>
              </a:rPr>
              <a:t>, i.e., a chain, of one or more basic services</a:t>
            </a:r>
            <a:r>
              <a:rPr lang="en-US" altLang="zh-TW" sz="2800" dirty="0" smtClean="0">
                <a:latin typeface="Times New Roman" panose="02020603050405020304" pitchFamily="18" charset="0"/>
                <a:cs typeface="Times New Roman" panose="02020603050405020304" pitchFamily="18" charset="0"/>
              </a:rPr>
              <a:t>.</a:t>
            </a:r>
          </a:p>
          <a:p>
            <a:pPr lvl="0"/>
            <a:r>
              <a:rPr lang="en-US" altLang="zh-TW" sz="2800" dirty="0">
                <a:latin typeface="Times New Roman" panose="02020603050405020304" pitchFamily="18" charset="0"/>
                <a:cs typeface="Times New Roman" panose="02020603050405020304" pitchFamily="18" charset="0"/>
              </a:rPr>
              <a:t>Virtualized Network Functions (VNFs) and the Network </a:t>
            </a:r>
            <a:r>
              <a:rPr lang="en-US" altLang="zh-TW" sz="2800" dirty="0" smtClean="0">
                <a:latin typeface="Times New Roman" panose="02020603050405020304" pitchFamily="18" charset="0"/>
                <a:cs typeface="Times New Roman" panose="02020603050405020304" pitchFamily="18" charset="0"/>
              </a:rPr>
              <a:t>Function</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Virtualization </a:t>
            </a:r>
            <a:r>
              <a:rPr lang="en-US" altLang="zh-TW" sz="2800" dirty="0">
                <a:latin typeface="Times New Roman" panose="02020603050405020304" pitchFamily="18" charset="0"/>
                <a:cs typeface="Times New Roman" panose="02020603050405020304" pitchFamily="18" charset="0"/>
              </a:rPr>
              <a:t>(</a:t>
            </a:r>
            <a:r>
              <a:rPr lang="en-US" altLang="zh-TW" sz="2800" dirty="0" smtClean="0">
                <a:latin typeface="Times New Roman" panose="02020603050405020304" pitchFamily="18" charset="0"/>
                <a:cs typeface="Times New Roman" panose="02020603050405020304" pitchFamily="18" charset="0"/>
              </a:rPr>
              <a:t>NFV)</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paradigm </a:t>
            </a:r>
            <a:r>
              <a:rPr lang="en-US" altLang="zh-TW" sz="2800" dirty="0">
                <a:latin typeface="Times New Roman" panose="02020603050405020304" pitchFamily="18" charset="0"/>
                <a:cs typeface="Times New Roman" panose="02020603050405020304" pitchFamily="18" charset="0"/>
              </a:rPr>
              <a:t>[1] are attracting the interest of operators </a:t>
            </a:r>
            <a:r>
              <a:rPr lang="en-US" altLang="zh-TW" sz="2800" dirty="0" smtClean="0">
                <a:latin typeface="Times New Roman" panose="02020603050405020304" pitchFamily="18" charset="0"/>
                <a:cs typeface="Times New Roman" panose="02020603050405020304" pitchFamily="18" charset="0"/>
              </a:rPr>
              <a:t>because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they </a:t>
            </a:r>
            <a:r>
              <a:rPr lang="en-US" altLang="zh-TW" sz="2800" dirty="0">
                <a:latin typeface="Times New Roman" panose="02020603050405020304" pitchFamily="18" charset="0"/>
                <a:cs typeface="Times New Roman" panose="02020603050405020304" pitchFamily="18" charset="0"/>
              </a:rPr>
              <a:t>promise a decoupling of the logical functionalities from</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the underlying hardware, with potential significant </a:t>
            </a:r>
            <a:r>
              <a:rPr lang="en-US" altLang="zh-TW" sz="2800" dirty="0" smtClean="0">
                <a:latin typeface="Times New Roman" panose="02020603050405020304" pitchFamily="18" charset="0"/>
                <a:cs typeface="Times New Roman" panose="02020603050405020304" pitchFamily="18" charset="0"/>
              </a:rPr>
              <a:t>reductions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in </a:t>
            </a:r>
            <a:r>
              <a:rPr lang="en-US" altLang="zh-TW" sz="2800" dirty="0">
                <a:latin typeface="Times New Roman" panose="02020603050405020304" pitchFamily="18" charset="0"/>
                <a:cs typeface="Times New Roman" panose="02020603050405020304" pitchFamily="18" charset="0"/>
              </a:rPr>
              <a:t>CAPEX and OPEX. </a:t>
            </a:r>
            <a:endParaRPr lang="en-US" altLang="zh-TW" sz="2800" dirty="0" smtClean="0">
              <a:latin typeface="Times New Roman" panose="02020603050405020304" pitchFamily="18" charset="0"/>
              <a:cs typeface="Times New Roman" panose="02020603050405020304" pitchFamily="18" charset="0"/>
            </a:endParaRPr>
          </a:p>
          <a:p>
            <a:pPr lvl="0"/>
            <a:r>
              <a:rPr lang="en-US" altLang="zh-TW" sz="2800" dirty="0">
                <a:latin typeface="Times New Roman" panose="02020603050405020304" pitchFamily="18" charset="0"/>
                <a:cs typeface="Times New Roman" panose="02020603050405020304" pitchFamily="18" charset="0"/>
              </a:rPr>
              <a:t>At the same time, the deployment </a:t>
            </a:r>
            <a:r>
              <a:rPr lang="en-US" altLang="zh-TW" sz="2800" dirty="0" smtClean="0">
                <a:latin typeface="Times New Roman" panose="02020603050405020304" pitchFamily="18" charset="0"/>
                <a:cs typeface="Times New Roman" panose="02020603050405020304" pitchFamily="18" charset="0"/>
              </a:rPr>
              <a:t>of</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SFCs </a:t>
            </a:r>
            <a:r>
              <a:rPr lang="en-US" altLang="zh-TW" sz="2800" dirty="0">
                <a:latin typeface="Times New Roman" panose="02020603050405020304" pitchFamily="18" charset="0"/>
                <a:cs typeface="Times New Roman" panose="02020603050405020304" pitchFamily="18" charset="0"/>
              </a:rPr>
              <a:t>can make use of Software Defined Networking (</a:t>
            </a:r>
            <a:r>
              <a:rPr lang="en-US" altLang="zh-TW" sz="2800" dirty="0" smtClean="0">
                <a:latin typeface="Times New Roman" panose="02020603050405020304" pitchFamily="18" charset="0"/>
                <a:cs typeface="Times New Roman" panose="02020603050405020304" pitchFamily="18" charset="0"/>
              </a:rPr>
              <a:t>SDN)</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principles </a:t>
            </a:r>
            <a:r>
              <a:rPr lang="en-US" altLang="zh-TW" sz="2800" dirty="0">
                <a:latin typeface="Times New Roman" panose="02020603050405020304" pitchFamily="18" charset="0"/>
                <a:cs typeface="Times New Roman" panose="02020603050405020304" pitchFamily="18" charset="0"/>
              </a:rPr>
              <a:t>for efficient and flexible control and </a:t>
            </a:r>
            <a:r>
              <a:rPr lang="en-US" altLang="zh-TW" sz="2800" dirty="0" smtClean="0">
                <a:latin typeface="Times New Roman" panose="02020603050405020304" pitchFamily="18" charset="0"/>
                <a:cs typeface="Times New Roman" panose="02020603050405020304" pitchFamily="18" charset="0"/>
              </a:rPr>
              <a:t>management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purposes </a:t>
            </a:r>
            <a:r>
              <a:rPr lang="en-US" altLang="zh-TW" sz="2800" dirty="0">
                <a:latin typeface="Times New Roman" panose="02020603050405020304" pitchFamily="18" charset="0"/>
                <a:cs typeface="Times New Roman" panose="02020603050405020304" pitchFamily="18" charset="0"/>
              </a:rPr>
              <a:t>[2]. </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pPr lvl="0"/>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a:t>
            </a:fld>
            <a:endParaRPr lang="en-US" altLang="zh-TW" dirty="0"/>
          </a:p>
        </p:txBody>
      </p:sp>
    </p:spTree>
    <p:extLst>
      <p:ext uri="{BB962C8B-B14F-4D97-AF65-F5344CB8AC3E}">
        <p14:creationId xmlns:p14="http://schemas.microsoft.com/office/powerpoint/2010/main" val="340405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SFC makes use of a service-specific overlay that creates the required service topology. </a:t>
            </a:r>
          </a:p>
          <a:p>
            <a:r>
              <a:rPr lang="en-US" altLang="zh-TW" sz="2800" dirty="0">
                <a:latin typeface="Times New Roman" panose="02020603050405020304" pitchFamily="18" charset="0"/>
                <a:cs typeface="Times New Roman" panose="02020603050405020304" pitchFamily="18" charset="0"/>
              </a:rPr>
              <a:t>Therefore SFC inherently defines a Service Plane, that is an intermediate plane between Application and Control Planes. </a:t>
            </a:r>
          </a:p>
          <a:p>
            <a:r>
              <a:rPr lang="en-US" altLang="zh-TW" sz="2800" dirty="0">
                <a:latin typeface="Times New Roman" panose="02020603050405020304" pitchFamily="18" charset="0"/>
                <a:cs typeface="Times New Roman" panose="02020603050405020304" pitchFamily="18" charset="0"/>
              </a:rPr>
              <a:t>The Service Plane includes all the processes that allow the infrastructure to provide services to users and maintains state on those services, relying on Control and Management Plane functions to suitably program the Data Plane.</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a:t>
            </a:fld>
            <a:endParaRPr lang="en-US" altLang="zh-TW"/>
          </a:p>
        </p:txBody>
      </p:sp>
    </p:spTree>
    <p:extLst>
      <p:ext uri="{BB962C8B-B14F-4D97-AF65-F5344CB8AC3E}">
        <p14:creationId xmlns:p14="http://schemas.microsoft.com/office/powerpoint/2010/main" val="2486326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A very important problem in the implementation of the SFC Orchestrator arises when the chain spans several network domains with non homogeneous forwarding technologies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One option being considered by IETF is the so-called Network Service Header (NSH) [7], which intends to provide a flexible, dynamic, and transport-independent SFC solution for the data plane</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 NSH </a:t>
            </a:r>
            <a:r>
              <a:rPr lang="en-US" altLang="zh-TW" sz="2800" dirty="0" smtClean="0">
                <a:latin typeface="Times New Roman" panose="02020603050405020304" pitchFamily="18" charset="0"/>
                <a:cs typeface="Times New Roman" panose="02020603050405020304" pitchFamily="18" charset="0"/>
              </a:rPr>
              <a:t>draft(</a:t>
            </a:r>
            <a:r>
              <a:rPr lang="zh-TW" altLang="en-US" sz="2800" dirty="0">
                <a:latin typeface="Times New Roman" panose="02020603050405020304" pitchFamily="18" charset="0"/>
                <a:cs typeface="Times New Roman" panose="02020603050405020304" pitchFamily="18" charset="0"/>
              </a:rPr>
              <a:t>草案</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focuses on data plane aspects only, and very little has been said about a possible SFC control plane solution. </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a:t>
            </a:fld>
            <a:endParaRPr lang="en-US" altLang="zh-TW" dirty="0"/>
          </a:p>
        </p:txBody>
      </p:sp>
    </p:spTree>
    <p:extLst>
      <p:ext uri="{BB962C8B-B14F-4D97-AF65-F5344CB8AC3E}">
        <p14:creationId xmlns:p14="http://schemas.microsoft.com/office/powerpoint/2010/main" val="940440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smtClean="0">
                <a:latin typeface="Times New Roman" panose="02020603050405020304" pitchFamily="18" charset="0"/>
                <a:cs typeface="Times New Roman" panose="02020603050405020304" pitchFamily="18" charset="0"/>
              </a:rPr>
              <a:t>In this paper we propose a possible implementation of a NSH-aware control plane inspired by the concepts discussed in [8].</a:t>
            </a:r>
          </a:p>
          <a:p>
            <a:r>
              <a:rPr lang="en-US" altLang="zh-TW" sz="2800" dirty="0">
                <a:latin typeface="Times New Roman" panose="02020603050405020304" pitchFamily="18" charset="0"/>
                <a:cs typeface="Times New Roman" panose="02020603050405020304" pitchFamily="18" charset="0"/>
              </a:rPr>
              <a:t>Our approach is based on the use of SDN-like technology inside NSH nodes and on the adoption of the </a:t>
            </a:r>
            <a:r>
              <a:rPr lang="en-US" altLang="zh-TW" sz="2800" dirty="0" err="1">
                <a:latin typeface="Times New Roman" panose="02020603050405020304" pitchFamily="18" charset="0"/>
                <a:cs typeface="Times New Roman" panose="02020603050405020304" pitchFamily="18" charset="0"/>
              </a:rPr>
              <a:t>OpenFlow</a:t>
            </a:r>
            <a:r>
              <a:rPr lang="en-US" altLang="zh-TW" sz="2800" dirty="0">
                <a:latin typeface="Times New Roman" panose="02020603050405020304" pitchFamily="18" charset="0"/>
                <a:cs typeface="Times New Roman" panose="02020603050405020304" pitchFamily="18" charset="0"/>
              </a:rPr>
              <a:t> protocol for the communication between the SFC Control Plane and the Service Plane components. </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7</a:t>
            </a:fld>
            <a:endParaRPr lang="en-US" altLang="zh-TW" dirty="0"/>
          </a:p>
        </p:txBody>
      </p:sp>
    </p:spTree>
    <p:extLst>
      <p:ext uri="{BB962C8B-B14F-4D97-AF65-F5344CB8AC3E}">
        <p14:creationId xmlns:p14="http://schemas.microsoft.com/office/powerpoint/2010/main" val="57362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Service Function Chaining Architecture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SFC architecture introduces some important concepts that we briefly mention here [6].</a:t>
            </a:r>
          </a:p>
          <a:p>
            <a:r>
              <a:rPr lang="en-US" altLang="zh-TW" sz="2800" dirty="0">
                <a:latin typeface="Times New Roman" panose="02020603050405020304" pitchFamily="18" charset="0"/>
                <a:cs typeface="Times New Roman" panose="02020603050405020304" pitchFamily="18" charset="0"/>
              </a:rPr>
              <a:t>The Service Function Path (SFP) is a specification of the path to be followed by packets assigned to a certain SFC.</a:t>
            </a:r>
          </a:p>
          <a:p>
            <a:r>
              <a:rPr lang="en-US" altLang="zh-TW" sz="2800" dirty="0">
                <a:latin typeface="Times New Roman" panose="02020603050405020304" pitchFamily="18" charset="0"/>
                <a:cs typeface="Times New Roman" panose="02020603050405020304" pitchFamily="18" charset="0"/>
              </a:rPr>
              <a:t>On the other hand, the SFC encapsulation (SFC-</a:t>
            </a:r>
            <a:r>
              <a:rPr lang="en-US" altLang="zh-TW" sz="2800" dirty="0" err="1">
                <a:latin typeface="Times New Roman" panose="02020603050405020304" pitchFamily="18" charset="0"/>
                <a:cs typeface="Times New Roman" panose="02020603050405020304" pitchFamily="18" charset="0"/>
              </a:rPr>
              <a:t>En</a:t>
            </a:r>
            <a:r>
              <a:rPr lang="en-US" altLang="zh-TW" sz="2800" dirty="0">
                <a:latin typeface="Times New Roman" panose="02020603050405020304" pitchFamily="18" charset="0"/>
                <a:cs typeface="Times New Roman" panose="02020603050405020304" pitchFamily="18" charset="0"/>
              </a:rPr>
              <a:t>) always provides SFP identification and can optionally provide further information.</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8</a:t>
            </a:fld>
            <a:endParaRPr lang="en-US" altLang="zh-TW"/>
          </a:p>
        </p:txBody>
      </p:sp>
    </p:spTree>
    <p:extLst>
      <p:ext uri="{BB962C8B-B14F-4D97-AF65-F5344CB8AC3E}">
        <p14:creationId xmlns:p14="http://schemas.microsoft.com/office/powerpoint/2010/main" val="40971387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main components of the SFC Service Plane are</a:t>
            </a:r>
            <a:r>
              <a:rPr lang="en-US" altLang="zh-TW" sz="28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SFC Classifiers (SFC-Cl), which classify the </a:t>
            </a:r>
            <a:r>
              <a:rPr lang="en-US" altLang="zh-TW" sz="2800" dirty="0" smtClean="0">
                <a:latin typeface="Times New Roman" panose="02020603050405020304" pitchFamily="18" charset="0"/>
                <a:cs typeface="Times New Roman" panose="02020603050405020304" pitchFamily="18" charset="0"/>
              </a:rPr>
              <a:t>incoming</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traffic </a:t>
            </a:r>
            <a:r>
              <a:rPr lang="en-US" altLang="zh-TW" sz="2800" dirty="0">
                <a:latin typeface="Times New Roman" panose="02020603050405020304" pitchFamily="18" charset="0"/>
                <a:cs typeface="Times New Roman" panose="02020603050405020304" pitchFamily="18" charset="0"/>
              </a:rPr>
              <a:t>based on predefined policies, in order for the flow</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to be steered through </a:t>
            </a:r>
            <a:r>
              <a:rPr lang="en-US" altLang="zh-TW" sz="2800" dirty="0" smtClean="0">
                <a:latin typeface="Times New Roman" panose="02020603050405020304" pitchFamily="18" charset="0"/>
                <a:cs typeface="Times New Roman" panose="02020603050405020304" pitchFamily="18" charset="0"/>
              </a:rPr>
              <a:t>the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required </a:t>
            </a:r>
            <a:r>
              <a:rPr lang="en-US" altLang="zh-TW" sz="2800" dirty="0">
                <a:latin typeface="Times New Roman" panose="02020603050405020304" pitchFamily="18" charset="0"/>
                <a:cs typeface="Times New Roman" panose="02020603050405020304" pitchFamily="18" charset="0"/>
              </a:rPr>
              <a:t>set of network service</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functions; </a:t>
            </a:r>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main task for the </a:t>
            </a:r>
            <a:r>
              <a:rPr lang="en-US" altLang="zh-TW" sz="2800" dirty="0" smtClean="0">
                <a:latin typeface="Times New Roman" panose="02020603050405020304" pitchFamily="18" charset="0"/>
                <a:cs typeface="Times New Roman" panose="02020603050405020304" pitchFamily="18" charset="0"/>
              </a:rPr>
              <a:t>SFC-Cl</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is </a:t>
            </a:r>
            <a:r>
              <a:rPr lang="en-US" altLang="zh-TW" sz="2800" dirty="0">
                <a:latin typeface="Times New Roman" panose="02020603050405020304" pitchFamily="18" charset="0"/>
                <a:cs typeface="Times New Roman" panose="02020603050405020304" pitchFamily="18" charset="0"/>
              </a:rPr>
              <a:t>to add the</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SFC-</a:t>
            </a:r>
            <a:r>
              <a:rPr lang="en-US" altLang="zh-TW" sz="2800" dirty="0" err="1">
                <a:latin typeface="Times New Roman" panose="02020603050405020304" pitchFamily="18" charset="0"/>
                <a:cs typeface="Times New Roman" panose="02020603050405020304" pitchFamily="18" charset="0"/>
              </a:rPr>
              <a:t>En</a:t>
            </a:r>
            <a:r>
              <a:rPr lang="en-US" altLang="zh-TW" sz="2800" dirty="0">
                <a:latin typeface="Times New Roman" panose="02020603050405020304" pitchFamily="18" charset="0"/>
                <a:cs typeface="Times New Roman" panose="02020603050405020304" pitchFamily="18" charset="0"/>
              </a:rPr>
              <a:t>, which is then removed by the last node </a:t>
            </a:r>
            <a:r>
              <a:rPr lang="en-US" altLang="zh-TW" sz="2800" dirty="0" smtClean="0">
                <a:latin typeface="Times New Roman" panose="02020603050405020304" pitchFamily="18" charset="0"/>
                <a:cs typeface="Times New Roman" panose="02020603050405020304" pitchFamily="18" charset="0"/>
              </a:rPr>
              <a:t>in</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 SFP,</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or </a:t>
            </a:r>
            <a:r>
              <a:rPr lang="en-US" altLang="zh-TW" sz="2800" dirty="0">
                <a:latin typeface="Times New Roman" panose="02020603050405020304" pitchFamily="18" charset="0"/>
                <a:cs typeface="Times New Roman" panose="02020603050405020304" pitchFamily="18" charset="0"/>
              </a:rPr>
              <a:t>by a SFC-aware function that consumes </a:t>
            </a:r>
            <a:r>
              <a:rPr lang="en-US" altLang="zh-TW" sz="2800" dirty="0" smtClean="0">
                <a:latin typeface="Times New Roman" panose="02020603050405020304" pitchFamily="18" charset="0"/>
                <a:cs typeface="Times New Roman" panose="02020603050405020304" pitchFamily="18" charset="0"/>
              </a:rPr>
              <a:t>the</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packet;</a:t>
            </a: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9</a:t>
            </a:fld>
            <a:endParaRPr lang="en-US" altLang="zh-TW"/>
          </a:p>
        </p:txBody>
      </p:sp>
    </p:spTree>
    <p:extLst>
      <p:ext uri="{BB962C8B-B14F-4D97-AF65-F5344CB8AC3E}">
        <p14:creationId xmlns:p14="http://schemas.microsoft.com/office/powerpoint/2010/main" val="1054159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2.xml><?xml version="1.0" encoding="utf-8"?>
<a:theme xmlns:a="http://schemas.openxmlformats.org/drawingml/2006/main" name="1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3.xml><?xml version="1.0" encoding="utf-8"?>
<a:theme xmlns:a="http://schemas.openxmlformats.org/drawingml/2006/main" name="2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22796</TotalTime>
  <Words>4282</Words>
  <Application>Microsoft Office PowerPoint</Application>
  <PresentationFormat>寬螢幕</PresentationFormat>
  <Paragraphs>274</Paragraphs>
  <Slides>35</Slides>
  <Notes>30</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35</vt:i4>
      </vt:variant>
    </vt:vector>
  </HeadingPairs>
  <TitlesOfParts>
    <vt:vector size="45" baseType="lpstr">
      <vt:lpstr>等线</vt:lpstr>
      <vt:lpstr>微軟正黑體</vt:lpstr>
      <vt:lpstr>新細明體</vt:lpstr>
      <vt:lpstr>Arial</vt:lpstr>
      <vt:lpstr>Calibri</vt:lpstr>
      <vt:lpstr>Times New Roman</vt:lpstr>
      <vt:lpstr>Wingdings</vt:lpstr>
      <vt:lpstr>佈景主題1</vt:lpstr>
      <vt:lpstr>1_佈景主題1</vt:lpstr>
      <vt:lpstr>2_佈景主題1</vt:lpstr>
      <vt:lpstr> Implementation of Service Function Chaining Control Plane through OpenFlow</vt:lpstr>
      <vt:lpstr>OUTLINE</vt:lpstr>
      <vt:lpstr>Abstract</vt:lpstr>
      <vt:lpstr>Introduction</vt:lpstr>
      <vt:lpstr>PowerPoint 簡報</vt:lpstr>
      <vt:lpstr>PowerPoint 簡報</vt:lpstr>
      <vt:lpstr>PowerPoint 簡報</vt:lpstr>
      <vt:lpstr>Service Function Chaining Architecture</vt:lpstr>
      <vt:lpstr>PowerPoint 簡報</vt:lpstr>
      <vt:lpstr>PowerPoint 簡報</vt:lpstr>
      <vt:lpstr>PowerPoint 簡報</vt:lpstr>
      <vt:lpstr>PowerPoint 簡報</vt:lpstr>
      <vt:lpstr>PowerPoint 簡報</vt:lpstr>
      <vt:lpstr>PowerPoint 簡報</vt:lpstr>
      <vt:lpstr>PowerPoint 簡報</vt:lpstr>
      <vt:lpstr>Openflow-Based NSH Control Plane</vt:lpstr>
      <vt:lpstr>PowerPoint 簡報</vt:lpstr>
      <vt:lpstr>PowerPoint 簡報</vt:lpstr>
      <vt:lpstr>PowerPoint 簡報</vt:lpstr>
      <vt:lpstr>PowerPoint 簡報</vt:lpstr>
      <vt:lpstr>PowerPoint 簡報</vt:lpstr>
      <vt:lpstr>PowerPoint 簡報</vt:lpstr>
      <vt:lpstr>PowerPoint 簡報</vt:lpstr>
      <vt:lpstr>Experimental Validation</vt:lpstr>
      <vt:lpstr>PowerPoint 簡報</vt:lpstr>
      <vt:lpstr>PowerPoint 簡報</vt:lpstr>
      <vt:lpstr>PowerPoint 簡報</vt:lpstr>
      <vt:lpstr>PowerPoint 簡報</vt:lpstr>
      <vt:lpstr>PowerPoint 簡報</vt:lpstr>
      <vt:lpstr>Conclusion</vt:lpstr>
      <vt:lpstr>References</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efficient VNF placement in network function virtualization</dc:title>
  <dc:creator>lab409</dc:creator>
  <cp:lastModifiedBy>王文奕</cp:lastModifiedBy>
  <cp:revision>728</cp:revision>
  <cp:lastPrinted>2020-05-04T09:21:17Z</cp:lastPrinted>
  <dcterms:created xsi:type="dcterms:W3CDTF">2019-11-04T09:26:48Z</dcterms:created>
  <dcterms:modified xsi:type="dcterms:W3CDTF">2020-07-16T05:55:12Z</dcterms:modified>
</cp:coreProperties>
</file>