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47"/>
  </p:notesMasterIdLst>
  <p:sldIdLst>
    <p:sldId id="257" r:id="rId4"/>
    <p:sldId id="258" r:id="rId5"/>
    <p:sldId id="259" r:id="rId6"/>
    <p:sldId id="298" r:id="rId7"/>
    <p:sldId id="260" r:id="rId8"/>
    <p:sldId id="299" r:id="rId9"/>
    <p:sldId id="295" r:id="rId10"/>
    <p:sldId id="300" r:id="rId11"/>
    <p:sldId id="301" r:id="rId12"/>
    <p:sldId id="263" r:id="rId13"/>
    <p:sldId id="302" r:id="rId14"/>
    <p:sldId id="303" r:id="rId15"/>
    <p:sldId id="304" r:id="rId16"/>
    <p:sldId id="305" r:id="rId17"/>
    <p:sldId id="306" r:id="rId18"/>
    <p:sldId id="307" r:id="rId19"/>
    <p:sldId id="310" r:id="rId20"/>
    <p:sldId id="308" r:id="rId21"/>
    <p:sldId id="311" r:id="rId22"/>
    <p:sldId id="312" r:id="rId23"/>
    <p:sldId id="313" r:id="rId24"/>
    <p:sldId id="309" r:id="rId25"/>
    <p:sldId id="314" r:id="rId26"/>
    <p:sldId id="315" r:id="rId27"/>
    <p:sldId id="317" r:id="rId28"/>
    <p:sldId id="318" r:id="rId29"/>
    <p:sldId id="319" r:id="rId30"/>
    <p:sldId id="336" r:id="rId31"/>
    <p:sldId id="320" r:id="rId32"/>
    <p:sldId id="321" r:id="rId33"/>
    <p:sldId id="322" r:id="rId34"/>
    <p:sldId id="323" r:id="rId35"/>
    <p:sldId id="325" r:id="rId36"/>
    <p:sldId id="326" r:id="rId37"/>
    <p:sldId id="327" r:id="rId38"/>
    <p:sldId id="328" r:id="rId39"/>
    <p:sldId id="329" r:id="rId40"/>
    <p:sldId id="332" r:id="rId41"/>
    <p:sldId id="333" r:id="rId42"/>
    <p:sldId id="334" r:id="rId43"/>
    <p:sldId id="297" r:id="rId44"/>
    <p:sldId id="335" r:id="rId45"/>
    <p:sldId id="266" r:id="rId46"/>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逸嘉 柯" initials="逸嘉" lastIdx="1" clrIdx="0">
    <p:extLst>
      <p:ext uri="{19B8F6BF-5375-455C-9EA6-DF929625EA0E}">
        <p15:presenceInfo xmlns:p15="http://schemas.microsoft.com/office/powerpoint/2012/main" userId="a1d0a6e3261d9d8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5" autoAdjust="0"/>
    <p:restoredTop sz="80443" autoAdjust="0"/>
  </p:normalViewPr>
  <p:slideViewPr>
    <p:cSldViewPr snapToGrid="0">
      <p:cViewPr varScale="1">
        <p:scale>
          <a:sx n="70" d="100"/>
          <a:sy n="70" d="100"/>
        </p:scale>
        <p:origin x="1027" y="58"/>
      </p:cViewPr>
      <p:guideLst/>
    </p:cSldViewPr>
  </p:slideViewPr>
  <p:outlineViewPr>
    <p:cViewPr>
      <p:scale>
        <a:sx n="33" d="100"/>
        <a:sy n="33" d="100"/>
      </p:scale>
      <p:origin x="0" y="-1512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commentAuthors" Target="commentAuthors.xml"/><Relationship Id="rId8" Type="http://schemas.openxmlformats.org/officeDocument/2006/relationships/slide" Target="slides/slide5.xml"/><Relationship Id="rId51"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0233DC-AC4F-4B70-94F2-7E6323EC7CE5}" type="datetimeFigureOut">
              <a:rPr lang="zh-TW" altLang="en-US" smtClean="0"/>
              <a:t>2020/10/16</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C411E0-4ECD-47AF-BA54-99036B3FAC3D}" type="slidenum">
              <a:rPr lang="zh-TW" altLang="en-US" smtClean="0"/>
              <a:t>‹#›</a:t>
            </a:fld>
            <a:endParaRPr lang="zh-TW" altLang="en-US"/>
          </a:p>
        </p:txBody>
      </p:sp>
    </p:spTree>
    <p:extLst>
      <p:ext uri="{BB962C8B-B14F-4D97-AF65-F5344CB8AC3E}">
        <p14:creationId xmlns:p14="http://schemas.microsoft.com/office/powerpoint/2010/main" val="1005261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8" Type="http://schemas.openxmlformats.org/officeDocument/2006/relationships/hyperlink" Target="https://zh.wikipedia.org/wiki/BSD%E8%AE%B8%E5%8F%AF%E8%AF%81" TargetMode="External"/><Relationship Id="rId13" Type="http://schemas.openxmlformats.org/officeDocument/2006/relationships/hyperlink" Target="https://zh.wikipedia.org/w/index.php?title=%E5%AF%B9%E6%89%8B_(%E5%AF%86%E7%A0%81%E5%AD%A6)&amp;action=edit&amp;redlink=1" TargetMode="External"/><Relationship Id="rId3" Type="http://schemas.openxmlformats.org/officeDocument/2006/relationships/hyperlink" Target="https://zh.wikipedia.org/wiki/%E7%B6%B2%E9%A0%81%E4%BC%BA%E6%9C%8D%E5%99%A8" TargetMode="External"/><Relationship Id="rId7" Type="http://schemas.openxmlformats.org/officeDocument/2006/relationships/hyperlink" Target="https://zh.wikipedia.org/wiki/%E5%BC%80%E6%BA%90%E8%BD%AF%E4%BB%B6" TargetMode="External"/><Relationship Id="rId12" Type="http://schemas.openxmlformats.org/officeDocument/2006/relationships/hyperlink" Target="https://zh.wikipedia.org/wiki/%E8%AE%A1%E7%AE%97%E6%9C%BA%E7%BD%91%E7%BB%9C" TargetMode="External"/><Relationship Id="rId17" Type="http://schemas.openxmlformats.org/officeDocument/2006/relationships/hyperlink" Target="https://zh.wikipedia.org/wiki/%E4%B8%AD%E9%97%B4%E4%BA%BA%E6%94%BB%E5%87%BB" TargetMode="External"/><Relationship Id="rId2" Type="http://schemas.openxmlformats.org/officeDocument/2006/relationships/slide" Target="../slides/slide17.xml"/><Relationship Id="rId16" Type="http://schemas.openxmlformats.org/officeDocument/2006/relationships/hyperlink" Target="https://zh.wikipedia.org/w/index.php?title=%E6%AC%BA%E9%AA%97%E6%94%BB%E5%87%BB&amp;action=edit&amp;redlink=1" TargetMode="External"/><Relationship Id="rId1" Type="http://schemas.openxmlformats.org/officeDocument/2006/relationships/notesMaster" Target="../notesMasters/notesMaster1.xml"/><Relationship Id="rId6" Type="http://schemas.openxmlformats.org/officeDocument/2006/relationships/hyperlink" Target="https://zh.wikipedia.org/wiki/HTTP%E7%BC%93%E5%AD%98" TargetMode="External"/><Relationship Id="rId11" Type="http://schemas.openxmlformats.org/officeDocument/2006/relationships/hyperlink" Target="https://zh.wikipedia.org/wiki/%E5%86%85%E5%AD%98" TargetMode="External"/><Relationship Id="rId5" Type="http://schemas.openxmlformats.org/officeDocument/2006/relationships/hyperlink" Target="https://zh.wikipedia.org/wiki/%E8%B4%9F%E8%BD%BD%E5%9D%87%E8%A1%A1" TargetMode="External"/><Relationship Id="rId15" Type="http://schemas.openxmlformats.org/officeDocument/2006/relationships/hyperlink" Target="https://zh.wikipedia.org/wiki/%E6%95%B0%E6%8D%AE%E5%8C%85" TargetMode="External"/><Relationship Id="rId10" Type="http://schemas.openxmlformats.org/officeDocument/2006/relationships/hyperlink" Target="https://zh.wikipedia.org/wiki/Lighttpd" TargetMode="External"/><Relationship Id="rId4" Type="http://schemas.openxmlformats.org/officeDocument/2006/relationships/hyperlink" Target="https://zh.wikipedia.org/wiki/%E5%8F%8D%E5%90%91%E4%BB%A3%E7%90%86" TargetMode="External"/><Relationship Id="rId9" Type="http://schemas.openxmlformats.org/officeDocument/2006/relationships/hyperlink" Target="https://zh.wikipedia.org/wiki/Apache_HTTP_Server" TargetMode="External"/><Relationship Id="rId14" Type="http://schemas.openxmlformats.org/officeDocument/2006/relationships/hyperlink" Target="https://zh.wikipedia.org/wiki/%E7%BD%91%E9%99%85%E5%8D%8F%E8%AE%AE"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zh.wikipedia.org/wiki/%E6%95%B0%E6%8D%AE%E5%BA%93" TargetMode="External"/><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hyperlink" Target="https://zh.wikipedia.org/wiki/%E5%8D%95%E4%B8%80%E5%8A%9F%E8%83%BD%E5%8E%9F%E5%88%99" TargetMode="External"/><Relationship Id="rId5" Type="http://schemas.openxmlformats.org/officeDocument/2006/relationships/hyperlink" Target="https://zh.wikipedia.org/wiki/%E5%AF%B9%E8%B1%A1_(%E8%AE%A1%E7%AE%97%E6%9C%BA%E7%A7%91%E5%AD%A6)" TargetMode="External"/><Relationship Id="rId4" Type="http://schemas.openxmlformats.org/officeDocument/2006/relationships/hyperlink" Target="https://zh.wikipedia.org/wiki/%E4%BB%8B%E9%9D%A2_(%E8%B3%87%E8%A8%8A%E7%A7%91%E6%8A%80)" TargetMode="Externa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www.123.com/news/123.html"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tools.ietf.org/html/rfc7519" TargetMode="External"/><Relationship Id="rId7" Type="http://schemas.openxmlformats.org/officeDocument/2006/relationships/hyperlink" Target="https://en.wikipedia.org/wiki/Elliptic_Curve_Digital_Signature_Algorithm" TargetMode="External"/><Relationship Id="rId2" Type="http://schemas.openxmlformats.org/officeDocument/2006/relationships/slide" Target="../slides/slide23.xml"/><Relationship Id="rId1" Type="http://schemas.openxmlformats.org/officeDocument/2006/relationships/notesMaster" Target="../notesMasters/notesMaster1.xml"/><Relationship Id="rId6" Type="http://schemas.openxmlformats.org/officeDocument/2006/relationships/hyperlink" Target="https://zh.wikipedia.org/wiki/RSA%E5%8A%A0%E5%AF%86%E6%BC%94%E7%AE%97%E6%B3%95" TargetMode="External"/><Relationship Id="rId5" Type="http://schemas.openxmlformats.org/officeDocument/2006/relationships/hyperlink" Target="https://zh.wikipedia.org/wiki/%E9%87%91%E9%91%B0%E9%9B%9C%E6%B9%8A%E8%A8%8A%E6%81%AF%E9%91%91%E5%88%A5%E7%A2%BC" TargetMode="External"/><Relationship Id="rId4" Type="http://schemas.openxmlformats.org/officeDocument/2006/relationships/hyperlink" Target="https://zh.wikipedia.org/wiki/%E6%95%B8%E4%BD%8D%E7%B0%BD%E7%AB%A0" TargetMode="Externa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zh.wikipedia.org/wiki/%E5%BC%80%E6%94%BE%E6%A0%87%E5%87%86" TargetMode="External"/><Relationship Id="rId2" Type="http://schemas.openxmlformats.org/officeDocument/2006/relationships/slide" Target="../slides/slide25.xml"/><Relationship Id="rId1" Type="http://schemas.openxmlformats.org/officeDocument/2006/relationships/notesMaster" Target="../notesMasters/notesMaster1.xml"/><Relationship Id="rId4" Type="http://schemas.openxmlformats.org/officeDocument/2006/relationships/hyperlink" Target="https://zh.wikipedia.org/wiki/%E5%AF%86%E7%A0%81" TargetMode="Externa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tools.ietf.org/html/rfc7519" TargetMode="External"/><Relationship Id="rId7" Type="http://schemas.openxmlformats.org/officeDocument/2006/relationships/hyperlink" Target="https://en.wikipedia.org/wiki/Elliptic_Curve_Digital_Signature_Algorithm" TargetMode="External"/><Relationship Id="rId2" Type="http://schemas.openxmlformats.org/officeDocument/2006/relationships/slide" Target="../slides/slide26.xml"/><Relationship Id="rId1" Type="http://schemas.openxmlformats.org/officeDocument/2006/relationships/notesMaster" Target="../notesMasters/notesMaster1.xml"/><Relationship Id="rId6" Type="http://schemas.openxmlformats.org/officeDocument/2006/relationships/hyperlink" Target="https://zh.wikipedia.org/wiki/RSA%E5%8A%A0%E5%AF%86%E6%BC%94%E7%AE%97%E6%B3%95" TargetMode="External"/><Relationship Id="rId5" Type="http://schemas.openxmlformats.org/officeDocument/2006/relationships/hyperlink" Target="https://zh.wikipedia.org/wiki/%E9%87%91%E9%91%B0%E9%9B%9C%E6%B9%8A%E8%A8%8A%E6%81%AF%E9%91%91%E5%88%A5%E7%A2%BC" TargetMode="External"/><Relationship Id="rId4" Type="http://schemas.openxmlformats.org/officeDocument/2006/relationships/hyperlink" Target="https://zh.wikipedia.org/wiki/%E6%95%B8%E4%BD%8D%E7%B0%BD%E7%AB%A0" TargetMode="Externa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8" Type="http://schemas.openxmlformats.org/officeDocument/2006/relationships/hyperlink" Target="https://zh.wikipedia.org/wiki/%E9%94%AE%E5%80%BC-%E5%80%BC%E6%95%B0%E6%8D%AE%E5%BA%93" TargetMode="External"/><Relationship Id="rId3" Type="http://schemas.openxmlformats.org/officeDocument/2006/relationships/hyperlink" Target="https://zh.wikipedia.org/wiki/ANSI_C" TargetMode="External"/><Relationship Id="rId7" Type="http://schemas.openxmlformats.org/officeDocument/2006/relationships/hyperlink" Target="https://zh.wikipedia.org/w/index.php?title=%E6%8C%81%E4%B9%85%E6%80%A7_(%E6%95%B0%E6%8D%AE%E5%BA%93)&amp;action=edit&amp;redlink=1" TargetMode="External"/><Relationship Id="rId2" Type="http://schemas.openxmlformats.org/officeDocument/2006/relationships/slide" Target="../slides/slide31.xml"/><Relationship Id="rId1" Type="http://schemas.openxmlformats.org/officeDocument/2006/relationships/notesMaster" Target="../notesMasters/notesMaster1.xml"/><Relationship Id="rId6" Type="http://schemas.openxmlformats.org/officeDocument/2006/relationships/hyperlink" Target="https://zh.wikipedia.org/wiki/%E5%86%85%E5%AD%98" TargetMode="External"/><Relationship Id="rId5" Type="http://schemas.openxmlformats.org/officeDocument/2006/relationships/hyperlink" Target="https://zh.wikipedia.org/wiki/%E7%94%B5%E8%84%91%E7%BD%91%E7%BB%9C" TargetMode="External"/><Relationship Id="rId4" Type="http://schemas.openxmlformats.org/officeDocument/2006/relationships/hyperlink" Target="https://zh.wikipedia.org/wiki/%E5%BC%80%E6%BA%90" TargetMode="Externa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www.123.com/news/123.html"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3" Type="http://schemas.openxmlformats.org/officeDocument/2006/relationships/hyperlink" Target="https://openresty.org/cn/nginx.html"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0" i="0" kern="1200" dirty="0" smtClean="0">
                <a:solidFill>
                  <a:schemeClr val="tx1"/>
                </a:solidFill>
                <a:effectLst/>
                <a:latin typeface="+mn-lt"/>
                <a:ea typeface="+mn-ea"/>
                <a:cs typeface="+mn-cs"/>
              </a:rPr>
              <a:t>在</a:t>
            </a:r>
            <a:r>
              <a:rPr lang="zh-TW" altLang="en-US" sz="1200" b="0" i="0" kern="1200" dirty="0">
                <a:solidFill>
                  <a:schemeClr val="tx1"/>
                </a:solidFill>
                <a:effectLst/>
                <a:latin typeface="+mn-lt"/>
                <a:ea typeface="+mn-ea"/>
                <a:cs typeface="+mn-cs"/>
              </a:rPr>
              <a:t>微服務的架構下，使用</a:t>
            </a:r>
            <a:r>
              <a:rPr lang="en-US" altLang="zh-TW" sz="1200" b="0" i="0" kern="1200" dirty="0">
                <a:solidFill>
                  <a:schemeClr val="tx1"/>
                </a:solidFill>
                <a:effectLst/>
                <a:latin typeface="+mn-lt"/>
                <a:ea typeface="+mn-ea"/>
                <a:cs typeface="+mn-cs"/>
              </a:rPr>
              <a:t>API</a:t>
            </a:r>
            <a:r>
              <a:rPr lang="zh-TW" altLang="en-US" sz="1200" b="0" i="0" kern="120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gateway</a:t>
            </a:r>
            <a:r>
              <a:rPr lang="zh-TW" altLang="en-US" sz="1200" b="0" i="0" kern="1200" dirty="0">
                <a:solidFill>
                  <a:schemeClr val="tx1"/>
                </a:solidFill>
                <a:effectLst/>
                <a:latin typeface="+mn-lt"/>
                <a:ea typeface="+mn-ea"/>
                <a:cs typeface="+mn-cs"/>
              </a:rPr>
              <a:t>來為這些微服務做管理</a:t>
            </a:r>
            <a:endParaRPr lang="en-US" altLang="zh-TW" sz="1200" b="0" i="0" kern="1200" dirty="0">
              <a:solidFill>
                <a:schemeClr val="tx1"/>
              </a:solidFill>
              <a:effectLst/>
              <a:latin typeface="+mn-lt"/>
              <a:ea typeface="+mn-ea"/>
              <a:cs typeface="+mn-cs"/>
            </a:endParaRPr>
          </a:p>
          <a:p>
            <a:r>
              <a:rPr lang="zh-TW" altLang="en-US" sz="1200" b="0" i="0" kern="1200" dirty="0">
                <a:solidFill>
                  <a:schemeClr val="tx1"/>
                </a:solidFill>
                <a:effectLst/>
                <a:latin typeface="+mn-lt"/>
                <a:ea typeface="+mn-ea"/>
                <a:cs typeface="+mn-cs"/>
              </a:rPr>
              <a:t>作者是這三位</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中國人</a:t>
            </a:r>
            <a:r>
              <a:rPr lang="en-US" altLang="zh-TW" sz="1200" b="0" i="0" kern="1200" dirty="0">
                <a:solidFill>
                  <a:schemeClr val="tx1"/>
                </a:solidFill>
                <a:effectLst/>
                <a:latin typeface="+mn-lt"/>
                <a:ea typeface="+mn-ea"/>
                <a:cs typeface="+mn-cs"/>
              </a:rPr>
              <a:t>)</a:t>
            </a:r>
          </a:p>
          <a:p>
            <a:r>
              <a:rPr lang="en-US" altLang="zh-TW" sz="1200" b="0" i="0" kern="1200" dirty="0">
                <a:solidFill>
                  <a:schemeClr val="tx1"/>
                </a:solidFill>
                <a:effectLst/>
                <a:latin typeface="+mn-lt"/>
                <a:ea typeface="+mn-ea"/>
                <a:cs typeface="+mn-cs"/>
              </a:rPr>
              <a:t>2018</a:t>
            </a:r>
            <a:r>
              <a:rPr lang="zh-TW" altLang="en-US" sz="1200" b="0" i="0" kern="1200" dirty="0">
                <a:solidFill>
                  <a:schemeClr val="tx1"/>
                </a:solidFill>
                <a:effectLst/>
                <a:latin typeface="+mn-lt"/>
                <a:ea typeface="+mn-ea"/>
                <a:cs typeface="+mn-cs"/>
              </a:rPr>
              <a:t>發表的</a:t>
            </a:r>
            <a:r>
              <a:rPr lang="en-US" altLang="zh-TW" sz="1200" b="0" i="0" kern="1200" dirty="0" smtClean="0">
                <a:solidFill>
                  <a:schemeClr val="tx1"/>
                </a:solidFill>
                <a:effectLst/>
                <a:latin typeface="+mn-lt"/>
                <a:ea typeface="+mn-ea"/>
                <a:cs typeface="+mn-cs"/>
              </a:rPr>
              <a:t>conference</a:t>
            </a:r>
          </a:p>
          <a:p>
            <a:r>
              <a:rPr lang="zh-TW" altLang="en-US" sz="1200" b="1" i="0" kern="1200" dirty="0" smtClean="0">
                <a:solidFill>
                  <a:schemeClr val="tx1"/>
                </a:solidFill>
                <a:effectLst/>
                <a:latin typeface="+mn-lt"/>
                <a:ea typeface="+mn-ea"/>
                <a:cs typeface="+mn-cs"/>
              </a:rPr>
              <a:t>英國物理學會</a:t>
            </a:r>
            <a:r>
              <a:rPr lang="zh-TW" altLang="en-US" sz="1200" b="0" i="0" kern="1200" dirty="0" smtClean="0">
                <a:solidFill>
                  <a:schemeClr val="tx1"/>
                </a:solidFill>
                <a:effectLst/>
                <a:latin typeface="+mn-lt"/>
                <a:ea typeface="+mn-ea"/>
                <a:cs typeface="+mn-cs"/>
              </a:rPr>
              <a:t>（</a:t>
            </a:r>
            <a:r>
              <a:rPr lang="en-US" altLang="zh-TW" sz="1200" b="1" i="0" kern="1200" dirty="0" smtClean="0">
                <a:solidFill>
                  <a:schemeClr val="tx1"/>
                </a:solidFill>
                <a:effectLst/>
                <a:latin typeface="+mn-lt"/>
                <a:ea typeface="+mn-ea"/>
                <a:cs typeface="+mn-cs"/>
              </a:rPr>
              <a:t>Institute of Physics</a:t>
            </a:r>
            <a:r>
              <a:rPr lang="en-US" altLang="zh-TW" sz="1200" b="0" i="0" kern="1200" dirty="0" smtClean="0">
                <a:solidFill>
                  <a:schemeClr val="tx1"/>
                </a:solidFill>
                <a:effectLst/>
                <a:latin typeface="+mn-lt"/>
                <a:ea typeface="+mn-ea"/>
                <a:cs typeface="+mn-cs"/>
              </a:rPr>
              <a:t>, </a:t>
            </a:r>
            <a:r>
              <a:rPr lang="en-US" altLang="zh-TW" sz="1200" b="1" i="0" kern="1200" dirty="0" smtClean="0">
                <a:solidFill>
                  <a:schemeClr val="tx1"/>
                </a:solidFill>
                <a:effectLst/>
                <a:latin typeface="+mn-lt"/>
                <a:ea typeface="+mn-ea"/>
                <a:cs typeface="+mn-cs"/>
              </a:rPr>
              <a:t>IOP</a:t>
            </a:r>
            <a:r>
              <a:rPr lang="zh-TW" altLang="en-US" sz="1200" b="0" i="0" kern="1200" dirty="0" smtClean="0">
                <a:solidFill>
                  <a:schemeClr val="tx1"/>
                </a:solidFill>
                <a:effectLst/>
                <a:latin typeface="+mn-lt"/>
                <a:ea typeface="+mn-ea"/>
                <a:cs typeface="+mn-cs"/>
              </a:rPr>
              <a:t>）</a:t>
            </a:r>
            <a:endParaRPr lang="en-US" altLang="zh-TW" sz="1200" b="0" i="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0189526-CA5A-4B5A-AFE6-F348BDBE0B21}"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1" lang="zh-TW" altLang="en-US" sz="1200" b="0" i="0" u="none" strike="noStrike" kern="1200" cap="none" spc="0" normalizeH="0" baseline="0" noProof="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2933900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dirty="0"/>
              <a:t>這章分析在</a:t>
            </a:r>
            <a:r>
              <a:rPr lang="en-US" altLang="zh-TW" dirty="0"/>
              <a:t>microservice</a:t>
            </a:r>
            <a:r>
              <a:rPr lang="zh-TW" altLang="en-US" dirty="0"/>
              <a:t>架構下，</a:t>
            </a:r>
            <a:r>
              <a:rPr lang="en-US" altLang="zh-TW" dirty="0"/>
              <a:t>gateway</a:t>
            </a:r>
            <a:r>
              <a:rPr lang="zh-TW" altLang="en-US" dirty="0"/>
              <a:t>提供的功能</a:t>
            </a:r>
            <a:endParaRPr lang="en-US" altLang="zh-TW" dirty="0"/>
          </a:p>
          <a:p>
            <a:pPr marL="0" indent="0">
              <a:buNone/>
            </a:pPr>
            <a:r>
              <a:rPr lang="en-US" altLang="zh-TW" dirty="0"/>
              <a:t>1.</a:t>
            </a:r>
            <a:r>
              <a:rPr lang="zh-TW" altLang="en-US" dirty="0"/>
              <a:t>在使用微服務架構的場景中，客戶端呼叫後端微服務時，需要執行登錄認證，身份認證授權，負載平衡，呼叫</a:t>
            </a:r>
            <a:r>
              <a:rPr lang="en-US" altLang="zh-TW" dirty="0"/>
              <a:t>log</a:t>
            </a:r>
            <a:r>
              <a:rPr lang="zh-TW" altLang="en-US" dirty="0"/>
              <a:t>檔案，流量控制和反向代理，健康狀態檢查等操作來使用每個微服務。</a:t>
            </a:r>
            <a:endParaRPr lang="en-US" altLang="zh-TW" dirty="0"/>
          </a:p>
          <a:p>
            <a:pPr marL="0" indent="0">
              <a:buNone/>
            </a:pPr>
            <a:r>
              <a:rPr lang="en-US" altLang="zh-TW" dirty="0"/>
              <a:t>2.</a:t>
            </a:r>
            <a:r>
              <a:rPr lang="zh-TW" altLang="en-US" dirty="0"/>
              <a:t>對於服務管理者，他們應該具有像是服務權限，系統監視，服務流量控制的配置，</a:t>
            </a:r>
            <a:r>
              <a:rPr lang="en-US" altLang="zh-TW" dirty="0"/>
              <a:t>API URL</a:t>
            </a:r>
            <a:r>
              <a:rPr lang="zh-TW" altLang="en-US" dirty="0"/>
              <a:t>路由規則的配置和</a:t>
            </a:r>
            <a:r>
              <a:rPr lang="en-US" altLang="zh-TW" sz="1200" dirty="0">
                <a:latin typeface="Times New Roman" panose="02020603050405020304" pitchFamily="18" charset="0"/>
                <a:cs typeface="Times New Roman" panose="02020603050405020304" pitchFamily="18" charset="0"/>
              </a:rPr>
              <a:t>call</a:t>
            </a:r>
            <a:r>
              <a:rPr lang="zh-TW" altLang="en-US" sz="1200"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setup(</a:t>
            </a:r>
            <a:r>
              <a:rPr lang="zh-TW" altLang="en-US" dirty="0"/>
              <a:t>呼叫成立</a:t>
            </a:r>
            <a:r>
              <a:rPr lang="en-US" altLang="zh-TW" dirty="0"/>
              <a:t>)</a:t>
            </a:r>
            <a:r>
              <a:rPr lang="zh-TW" altLang="en-US" dirty="0"/>
              <a:t>之類的功能。</a:t>
            </a:r>
            <a:endParaRPr lang="en-US" altLang="zh-TW" dirty="0"/>
          </a:p>
          <a:p>
            <a:pPr marL="0" indent="0">
              <a:buNone/>
            </a:pPr>
            <a:endParaRPr lang="en-US" altLang="zh-TW" dirty="0"/>
          </a:p>
          <a:p>
            <a:pPr marL="0" indent="0">
              <a:buNone/>
            </a:pPr>
            <a:endParaRPr lang="en-US" altLang="zh-TW" dirty="0"/>
          </a:p>
          <a:p>
            <a:r>
              <a:rPr lang="zh-TW" altLang="en-US" sz="1200" b="0" i="0" kern="1200" dirty="0">
                <a:solidFill>
                  <a:schemeClr val="tx1"/>
                </a:solidFill>
                <a:effectLst/>
                <a:latin typeface="+mn-lt"/>
                <a:ea typeface="+mn-ea"/>
                <a:cs typeface="+mn-cs"/>
              </a:rPr>
              <a:t>正向代理，其實是</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代理伺服器</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代理了</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客戶端</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，去和</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目標伺服器</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進行交互。</a:t>
            </a:r>
            <a:endParaRPr lang="en-US" altLang="zh-TW" dirty="0"/>
          </a:p>
          <a:p>
            <a:r>
              <a:rPr lang="zh-TW" altLang="en-US" sz="1200" b="0" i="0" kern="1200" dirty="0">
                <a:solidFill>
                  <a:schemeClr val="tx1"/>
                </a:solidFill>
                <a:effectLst/>
                <a:latin typeface="+mn-lt"/>
                <a:ea typeface="+mn-ea"/>
                <a:cs typeface="+mn-cs"/>
              </a:rPr>
              <a:t>反向代理，其實是</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代理伺服器</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代理了</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目標伺服器</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，去和</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客戶端</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進行交互。</a:t>
            </a:r>
            <a:r>
              <a:rPr lang="en-US" altLang="zh-TW" sz="1200" b="0" i="0" kern="1200" dirty="0">
                <a:solidFill>
                  <a:schemeClr val="tx1"/>
                </a:solidFill>
                <a:effectLst/>
                <a:latin typeface="+mn-lt"/>
                <a:ea typeface="+mn-ea"/>
                <a:cs typeface="+mn-cs"/>
              </a:rPr>
              <a:t>(client-&gt;API</a:t>
            </a:r>
            <a:r>
              <a:rPr lang="en-US" altLang="zh-TW" sz="1200" b="0" i="0" kern="1200" baseline="0" dirty="0">
                <a:solidFill>
                  <a:schemeClr val="tx1"/>
                </a:solidFill>
                <a:effectLst/>
                <a:latin typeface="+mn-lt"/>
                <a:ea typeface="+mn-ea"/>
                <a:cs typeface="+mn-cs"/>
              </a:rPr>
              <a:t> gateway(load balancer)-&gt;service)</a:t>
            </a: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10</a:t>
            </a:fld>
            <a:endParaRPr lang="zh-TW" altLang="en-US"/>
          </a:p>
        </p:txBody>
      </p:sp>
    </p:spTree>
    <p:extLst>
      <p:ext uri="{BB962C8B-B14F-4D97-AF65-F5344CB8AC3E}">
        <p14:creationId xmlns:p14="http://schemas.microsoft.com/office/powerpoint/2010/main" val="2665664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dirty="0"/>
              <a:t>因此，需要將操作交給高性能的中間層進行處理，來減少系統之間的聯繫，讓微服務更專注於業務邏輯處理，減少整體系統回應時間。</a:t>
            </a:r>
            <a:endParaRPr lang="en-US" altLang="zh-TW" dirty="0"/>
          </a:p>
          <a:p>
            <a:pPr marL="0" indent="0">
              <a:buNone/>
            </a:pPr>
            <a:endParaRPr lang="en-US" altLang="zh-TW" dirty="0"/>
          </a:p>
          <a:p>
            <a:pPr marL="0" indent="0">
              <a:buNone/>
            </a:pPr>
            <a:endParaRPr lang="en-US" altLang="zh-TW" dirty="0"/>
          </a:p>
          <a:p>
            <a:pPr marL="0" indent="0">
              <a:buNone/>
            </a:pPr>
            <a:r>
              <a:rPr lang="en-US" altLang="zh-TW" dirty="0">
                <a:latin typeface="Times New Roman" panose="02020603050405020304" pitchFamily="18" charset="0"/>
                <a:cs typeface="Times New Roman" panose="02020603050405020304" pitchFamily="18" charset="0"/>
              </a:rPr>
              <a:t>ex:</a:t>
            </a:r>
            <a:r>
              <a:rPr lang="zh-TW" altLang="en-US" dirty="0">
                <a:latin typeface="Times New Roman" panose="02020603050405020304" pitchFamily="18" charset="0"/>
                <a:cs typeface="Times New Roman" panose="02020603050405020304" pitchFamily="18" charset="0"/>
              </a:rPr>
              <a:t>顯示商品名的服務就專心負責顯示商品名就好，不用進行身分驗證等功能</a:t>
            </a: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11</a:t>
            </a:fld>
            <a:endParaRPr lang="zh-TW" altLang="en-US"/>
          </a:p>
        </p:txBody>
      </p:sp>
    </p:spTree>
    <p:extLst>
      <p:ext uri="{BB962C8B-B14F-4D97-AF65-F5344CB8AC3E}">
        <p14:creationId xmlns:p14="http://schemas.microsoft.com/office/powerpoint/2010/main" val="3006661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sz="1200" b="0" i="0" kern="1200" dirty="0">
                <a:solidFill>
                  <a:schemeClr val="tx1"/>
                </a:solidFill>
                <a:effectLst/>
                <a:latin typeface="+mn-lt"/>
                <a:ea typeface="+mn-ea"/>
                <a:cs typeface="+mn-cs"/>
              </a:rPr>
              <a:t>這張圖是客戶端呼叫微服務的過程，來自各個客戶端的請求經過一層負載平衡後到達</a:t>
            </a:r>
            <a:r>
              <a:rPr lang="en-US" altLang="zh-TW" sz="1200" b="0" i="0" kern="1200" dirty="0">
                <a:solidFill>
                  <a:schemeClr val="tx1"/>
                </a:solidFill>
                <a:effectLst/>
                <a:latin typeface="+mn-lt"/>
                <a:ea typeface="+mn-ea"/>
                <a:cs typeface="+mn-cs"/>
              </a:rPr>
              <a:t>API</a:t>
            </a:r>
            <a:r>
              <a:rPr lang="en-US" altLang="zh-TW" sz="1200" b="0" i="0" kern="1200" baseline="0" dirty="0">
                <a:solidFill>
                  <a:schemeClr val="tx1"/>
                </a:solidFill>
                <a:effectLst/>
                <a:latin typeface="+mn-lt"/>
                <a:ea typeface="+mn-ea"/>
                <a:cs typeface="+mn-cs"/>
              </a:rPr>
              <a:t> gateway</a:t>
            </a:r>
            <a:r>
              <a:rPr lang="zh-TW" altLang="en-US" sz="1200" b="0" i="0" kern="1200" dirty="0">
                <a:solidFill>
                  <a:schemeClr val="tx1"/>
                </a:solidFill>
                <a:effectLst/>
                <a:latin typeface="+mn-lt"/>
                <a:ea typeface="+mn-ea"/>
                <a:cs typeface="+mn-cs"/>
              </a:rPr>
              <a:t>。</a:t>
            </a:r>
            <a:endParaRPr lang="en-US" altLang="zh-TW" dirty="0"/>
          </a:p>
          <a:p>
            <a:pPr marL="0" indent="0">
              <a:buNone/>
            </a:pPr>
            <a:r>
              <a:rPr lang="en-US" altLang="zh-TW" sz="1200" b="0" i="0" kern="1200" dirty="0">
                <a:solidFill>
                  <a:schemeClr val="tx1"/>
                </a:solidFill>
                <a:effectLst/>
                <a:latin typeface="+mn-lt"/>
                <a:ea typeface="+mn-ea"/>
                <a:cs typeface="+mn-cs"/>
              </a:rPr>
              <a:t>API</a:t>
            </a:r>
            <a:r>
              <a:rPr lang="zh-TW" altLang="en-US" sz="1200" b="0" i="0" kern="120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gateway</a:t>
            </a:r>
            <a:r>
              <a:rPr lang="zh-TW" altLang="en-US" dirty="0"/>
              <a:t>執行統一的登錄身份驗證，權限身份驗證，流量控制，負載平衡和健康狀況檢查之後，再將請求</a:t>
            </a:r>
            <a:r>
              <a:rPr lang="en-US" altLang="zh-TW" dirty="0"/>
              <a:t>forward</a:t>
            </a:r>
            <a:r>
              <a:rPr lang="zh-TW" altLang="en-US" dirty="0"/>
              <a:t>到微服務</a:t>
            </a:r>
            <a:endParaRPr lang="en-US" altLang="zh-TW" dirty="0"/>
          </a:p>
          <a:p>
            <a:pPr marL="0" indent="0">
              <a:buNone/>
            </a:pPr>
            <a:r>
              <a:rPr lang="en-US" altLang="zh-TW" sz="1200" b="0" i="0" kern="1200" dirty="0">
                <a:solidFill>
                  <a:schemeClr val="tx1"/>
                </a:solidFill>
                <a:effectLst/>
                <a:latin typeface="+mn-lt"/>
                <a:ea typeface="+mn-ea"/>
                <a:cs typeface="+mn-cs"/>
              </a:rPr>
              <a:t>(After the gateway performs unified login authentication, permission authentication, flow</a:t>
            </a:r>
            <a:r>
              <a:rPr lang="zh-TW" altLang="en-US" sz="1200" b="0" i="0" kern="120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control, load balancing, and health check, the request is forwarded to the background microservices</a:t>
            </a:r>
            <a:r>
              <a:rPr lang="en-US" altLang="zh-TW" dirty="0"/>
              <a:t> )</a:t>
            </a:r>
            <a:br>
              <a:rPr lang="en-US" altLang="zh-TW" dirty="0"/>
            </a:b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12</a:t>
            </a:fld>
            <a:endParaRPr lang="zh-TW" altLang="en-US"/>
          </a:p>
        </p:txBody>
      </p:sp>
    </p:spTree>
    <p:extLst>
      <p:ext uri="{BB962C8B-B14F-4D97-AF65-F5344CB8AC3E}">
        <p14:creationId xmlns:p14="http://schemas.microsoft.com/office/powerpoint/2010/main" val="3982975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在實際部署中，當系統面臨大量請求負載過高時，通常會做</a:t>
            </a:r>
            <a:r>
              <a:rPr lang="en-US" altLang="zh-TW" dirty="0"/>
              <a:t>scale out</a:t>
            </a:r>
            <a:r>
              <a:rPr lang="zh-TW" altLang="en-US" dirty="0"/>
              <a:t>增加服務數量，並使用</a:t>
            </a:r>
            <a:r>
              <a:rPr lang="en-US" altLang="zh-TW" dirty="0"/>
              <a:t>cluster</a:t>
            </a:r>
            <a:r>
              <a:rPr lang="zh-TW" altLang="en-US" dirty="0"/>
              <a:t>來提高系統的處理能力。</a:t>
            </a:r>
            <a:endParaRPr lang="en-US" altLang="zh-TW" dirty="0"/>
          </a:p>
          <a:p>
            <a:pPr marL="0" indent="0">
              <a:buNone/>
            </a:pPr>
            <a:r>
              <a:rPr lang="en-US" altLang="zh-TW" dirty="0"/>
              <a:t>2.</a:t>
            </a:r>
            <a:r>
              <a:rPr lang="zh-TW" altLang="en-US" dirty="0"/>
              <a:t>會</a:t>
            </a:r>
            <a:r>
              <a:rPr lang="zh-TW" altLang="en-US" dirty="0">
                <a:latin typeface="Times New Roman" panose="02020603050405020304" pitchFamily="18" charset="0"/>
                <a:cs typeface="Times New Roman" panose="02020603050405020304" pitchFamily="18" charset="0"/>
              </a:rPr>
              <a:t>使用</a:t>
            </a:r>
            <a:r>
              <a:rPr lang="en-US" altLang="zh-TW" dirty="0">
                <a:latin typeface="Times New Roman" panose="02020603050405020304" pitchFamily="18" charset="0"/>
                <a:cs typeface="Times New Roman" panose="02020603050405020304" pitchFamily="18" charset="0"/>
              </a:rPr>
              <a:t>Service discovery</a:t>
            </a:r>
            <a:r>
              <a:rPr lang="zh-TW" altLang="en-US" dirty="0"/>
              <a:t>來找到所有服務的</a:t>
            </a:r>
            <a:r>
              <a:rPr lang="en-US" altLang="zh-TW" dirty="0"/>
              <a:t>address</a:t>
            </a:r>
            <a:r>
              <a:rPr lang="zh-TW" altLang="en-US" dirty="0"/>
              <a:t>和位置。</a:t>
            </a:r>
            <a:endParaRPr lang="en-US" altLang="zh-TW" dirty="0"/>
          </a:p>
          <a:p>
            <a:pPr marL="0" indent="0">
              <a:buNone/>
            </a:pPr>
            <a:r>
              <a:rPr lang="en-US" altLang="zh-TW" dirty="0"/>
              <a:t>3.</a:t>
            </a:r>
            <a:r>
              <a:rPr lang="zh-TW" altLang="en-US" dirty="0"/>
              <a:t>可以在</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中使用負載平衡演算法，來實現負載平衡。</a:t>
            </a:r>
          </a:p>
          <a:p>
            <a:pPr marL="0" indent="0">
              <a:buNone/>
            </a:pPr>
            <a:r>
              <a:rPr lang="zh-TW" altLang="en-US" dirty="0"/>
              <a:t> </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13</a:t>
            </a:fld>
            <a:endParaRPr lang="zh-TW" altLang="en-US"/>
          </a:p>
        </p:txBody>
      </p:sp>
    </p:spTree>
    <p:extLst>
      <p:ext uri="{BB962C8B-B14F-4D97-AF65-F5344CB8AC3E}">
        <p14:creationId xmlns:p14="http://schemas.microsoft.com/office/powerpoint/2010/main" val="27794879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dirty="0"/>
              <a:t>這是做</a:t>
            </a:r>
            <a:r>
              <a:rPr lang="en-US" altLang="zh-TW" dirty="0"/>
              <a:t>load</a:t>
            </a:r>
            <a:r>
              <a:rPr lang="zh-TW" altLang="en-US" dirty="0"/>
              <a:t> </a:t>
            </a:r>
            <a:r>
              <a:rPr lang="en-US" altLang="zh-TW" dirty="0"/>
              <a:t>balancing</a:t>
            </a:r>
            <a:r>
              <a:rPr lang="zh-TW" altLang="en-US" dirty="0"/>
              <a:t>的過程</a:t>
            </a:r>
            <a:endParaRPr lang="en-US" altLang="zh-TW" dirty="0"/>
          </a:p>
          <a:p>
            <a:pPr marL="0" indent="0">
              <a:buNone/>
            </a:pPr>
            <a:r>
              <a:rPr lang="en-US" altLang="zh-TW" dirty="0"/>
              <a:t>Client</a:t>
            </a:r>
            <a:r>
              <a:rPr lang="zh-TW" altLang="en-US" dirty="0"/>
              <a:t>發送請求給</a:t>
            </a:r>
            <a:r>
              <a:rPr lang="en-US" altLang="zh-TW" dirty="0"/>
              <a:t>API</a:t>
            </a:r>
            <a:r>
              <a:rPr lang="zh-TW" altLang="en-US" dirty="0"/>
              <a:t> </a:t>
            </a:r>
            <a:r>
              <a:rPr lang="en-US" altLang="zh-TW" dirty="0"/>
              <a:t>gateway</a:t>
            </a:r>
            <a:r>
              <a:rPr lang="zh-TW" altLang="en-US" dirty="0"/>
              <a:t>，</a:t>
            </a:r>
            <a:endParaRPr lang="en-US" altLang="zh-TW" dirty="0"/>
          </a:p>
          <a:p>
            <a:pPr marL="0" indent="0">
              <a:buNone/>
            </a:pPr>
            <a:r>
              <a:rPr lang="en-US" altLang="zh-TW" dirty="0"/>
              <a:t>API gateway</a:t>
            </a:r>
            <a:r>
              <a:rPr lang="zh-TW" altLang="en-US" dirty="0"/>
              <a:t>會用</a:t>
            </a:r>
            <a:r>
              <a:rPr lang="en-US" altLang="zh-TW" dirty="0"/>
              <a:t>Service Discovery</a:t>
            </a:r>
            <a:r>
              <a:rPr lang="zh-TW" altLang="en-US" dirty="0"/>
              <a:t>機制找到服務</a:t>
            </a:r>
            <a:r>
              <a:rPr lang="en-US" altLang="zh-TW" dirty="0"/>
              <a:t>instance</a:t>
            </a:r>
            <a:r>
              <a:rPr lang="zh-TW" altLang="en-US" dirty="0"/>
              <a:t>的位址，</a:t>
            </a:r>
            <a:endParaRPr lang="en-US" altLang="zh-TW" dirty="0"/>
          </a:p>
          <a:p>
            <a:pPr marL="0" indent="0">
              <a:buNone/>
            </a:pPr>
            <a:r>
              <a:rPr lang="zh-TW" altLang="en-US" dirty="0"/>
              <a:t>然後根據</a:t>
            </a:r>
            <a:r>
              <a:rPr lang="en-US" altLang="zh-TW" dirty="0"/>
              <a:t>load balancing</a:t>
            </a:r>
            <a:r>
              <a:rPr lang="zh-TW" altLang="en-US" dirty="0"/>
              <a:t>演算法的結果選擇合適的服務</a:t>
            </a:r>
            <a:r>
              <a:rPr lang="en-US" altLang="zh-TW" dirty="0"/>
              <a:t>instance</a:t>
            </a:r>
            <a:r>
              <a:rPr lang="zh-TW" altLang="en-US" dirty="0"/>
              <a:t>，再將</a:t>
            </a:r>
            <a:r>
              <a:rPr lang="en-US" altLang="zh-TW" dirty="0"/>
              <a:t>request</a:t>
            </a:r>
            <a:r>
              <a:rPr lang="zh-TW" altLang="en-US" dirty="0"/>
              <a:t>給予他</a:t>
            </a:r>
            <a:endParaRPr lang="en-US" altLang="zh-TW"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14</a:t>
            </a:fld>
            <a:endParaRPr lang="zh-TW" altLang="en-US"/>
          </a:p>
        </p:txBody>
      </p:sp>
    </p:spTree>
    <p:extLst>
      <p:ext uri="{BB962C8B-B14F-4D97-AF65-F5344CB8AC3E}">
        <p14:creationId xmlns:p14="http://schemas.microsoft.com/office/powerpoint/2010/main" val="24711400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在實際運作中，某些服務可能由於某些原因而失敗。</a:t>
            </a:r>
            <a:endParaRPr lang="en-US" altLang="zh-TW" dirty="0"/>
          </a:p>
          <a:p>
            <a:pPr marL="0" indent="0">
              <a:buNone/>
            </a:pPr>
            <a:r>
              <a:rPr lang="en-US" altLang="zh-TW" dirty="0"/>
              <a:t>2.</a:t>
            </a:r>
            <a:r>
              <a:rPr lang="zh-TW" altLang="en-US" dirty="0"/>
              <a:t>如果不採取任何措施，將導致整個系統“崩潰”。  </a:t>
            </a:r>
            <a:r>
              <a:rPr lang="en-US" altLang="zh-TW" dirty="0"/>
              <a:t>(</a:t>
            </a:r>
            <a:r>
              <a:rPr lang="zh-TW" altLang="en-US" dirty="0"/>
              <a:t>念法</a:t>
            </a:r>
            <a:r>
              <a:rPr lang="en-US" altLang="zh-TW" dirty="0"/>
              <a:t>:</a:t>
            </a:r>
            <a:r>
              <a:rPr lang="zh-TW" altLang="en-US" dirty="0"/>
              <a:t>阿</a:t>
            </a:r>
            <a:r>
              <a:rPr lang="en-US" altLang="zh-TW" dirty="0" err="1"/>
              <a:t>ver</a:t>
            </a:r>
            <a:r>
              <a:rPr lang="zh-TW" altLang="en-US" dirty="0"/>
              <a:t>蕾取</a:t>
            </a:r>
            <a:r>
              <a:rPr lang="en-US" altLang="zh-TW" dirty="0"/>
              <a:t>)</a:t>
            </a:r>
          </a:p>
          <a:p>
            <a:pPr marL="0" indent="0">
              <a:buNone/>
            </a:pPr>
            <a:r>
              <a:rPr lang="en-US" altLang="zh-TW" dirty="0"/>
              <a:t>3.</a:t>
            </a:r>
            <a:r>
              <a:rPr lang="zh-TW" altLang="en-US" dirty="0"/>
              <a:t>還會因為整體系統的負載，讓服務訪問的次數受到限制。</a:t>
            </a:r>
            <a:endParaRPr lang="en-US" altLang="zh-TW" dirty="0"/>
          </a:p>
          <a:p>
            <a:pPr marL="0" indent="0">
              <a:buNone/>
            </a:pPr>
            <a:r>
              <a:rPr lang="en-US" altLang="zh-TW" dirty="0"/>
              <a:t>4.</a:t>
            </a:r>
            <a:r>
              <a:rPr lang="zh-TW" altLang="en-US" dirty="0"/>
              <a:t>使用</a:t>
            </a:r>
            <a:r>
              <a:rPr lang="en-US" altLang="zh-TW" dirty="0">
                <a:latin typeface="Times New Roman" panose="02020603050405020304" pitchFamily="18" charset="0"/>
                <a:cs typeface="Times New Roman" panose="02020603050405020304" pitchFamily="18" charset="0"/>
              </a:rPr>
              <a:t>Service blowing(</a:t>
            </a:r>
            <a:r>
              <a:rPr lang="zh-TW" altLang="en-US" dirty="0"/>
              <a:t>服務爆發</a:t>
            </a:r>
            <a:r>
              <a:rPr lang="en-US" altLang="zh-TW" dirty="0"/>
              <a:t>)</a:t>
            </a:r>
            <a:r>
              <a:rPr lang="zh-TW" altLang="en-US" dirty="0"/>
              <a:t>和</a:t>
            </a:r>
            <a:r>
              <a:rPr lang="en-US" altLang="zh-TW" dirty="0">
                <a:latin typeface="Times New Roman" panose="02020603050405020304" pitchFamily="18" charset="0"/>
                <a:cs typeface="Times New Roman" panose="02020603050405020304" pitchFamily="18" charset="0"/>
              </a:rPr>
              <a:t>service degradation(</a:t>
            </a:r>
            <a:r>
              <a:rPr lang="zh-TW" altLang="en-US" dirty="0"/>
              <a:t>服務降級</a:t>
            </a:r>
            <a:r>
              <a:rPr lang="en-US" altLang="zh-TW" dirty="0"/>
              <a:t>)</a:t>
            </a:r>
            <a:r>
              <a:rPr lang="zh-TW" altLang="en-US" dirty="0"/>
              <a:t>是解決上述問題的主要方法。</a:t>
            </a:r>
            <a:endParaRPr lang="en-US" altLang="zh-TW" dirty="0"/>
          </a:p>
          <a:p>
            <a:pPr marL="0" indent="0">
              <a:buNone/>
            </a:pPr>
            <a:endParaRPr lang="en-US" altLang="zh-TW" dirty="0"/>
          </a:p>
          <a:p>
            <a:pPr marL="0" indent="0">
              <a:buNone/>
            </a:pPr>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200" dirty="0">
                <a:latin typeface="Times New Roman" panose="02020603050405020304" pitchFamily="18" charset="0"/>
                <a:cs typeface="Times New Roman" panose="02020603050405020304" pitchFamily="18" charset="0"/>
              </a:rPr>
              <a:t>service</a:t>
            </a:r>
            <a:r>
              <a:rPr lang="zh-TW" altLang="en-US" sz="1200"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blowing:</a:t>
            </a:r>
            <a:r>
              <a:rPr lang="zh-TW" altLang="en-US" dirty="0"/>
              <a:t>可以</a:t>
            </a:r>
            <a:r>
              <a:rPr lang="zh-TW" altLang="en-US" sz="1200" dirty="0">
                <a:latin typeface="Times New Roman" panose="02020603050405020304" pitchFamily="18" charset="0"/>
                <a:cs typeface="Times New Roman" panose="02020603050405020304" pitchFamily="18" charset="0"/>
              </a:rPr>
              <a:t>自動啟用</a:t>
            </a:r>
            <a:r>
              <a:rPr lang="en-US" altLang="zh-TW" sz="1200" dirty="0">
                <a:latin typeface="Times New Roman" panose="02020603050405020304" pitchFamily="18" charset="0"/>
                <a:cs typeface="Times New Roman" panose="02020603050405020304" pitchFamily="18" charset="0"/>
              </a:rPr>
              <a:t>/</a:t>
            </a:r>
            <a:r>
              <a:rPr lang="zh-TW" altLang="en-US" sz="1200" dirty="0">
                <a:latin typeface="Times New Roman" panose="02020603050405020304" pitchFamily="18" charset="0"/>
                <a:cs typeface="Times New Roman" panose="02020603050405020304" pitchFamily="18" charset="0"/>
              </a:rPr>
              <a:t>停用某些服務，來防止系統崩潰</a:t>
            </a:r>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dirty="0">
                <a:latin typeface="Times New Roman" panose="02020603050405020304" pitchFamily="18" charset="0"/>
                <a:cs typeface="Times New Roman" panose="02020603050405020304" pitchFamily="18" charset="0"/>
              </a:rPr>
              <a:t>達到一定條件後</a:t>
            </a:r>
            <a:r>
              <a:rPr lang="en-US" altLang="zh-TW" sz="1200" dirty="0">
                <a:latin typeface="Times New Roman" panose="02020603050405020304" pitchFamily="18" charset="0"/>
                <a:cs typeface="Times New Roman" panose="02020603050405020304" pitchFamily="18" charset="0"/>
              </a:rPr>
              <a:t>(</a:t>
            </a:r>
            <a:r>
              <a:rPr lang="en-US" altLang="zh-TW" sz="1200" dirty="0" err="1">
                <a:latin typeface="Times New Roman" panose="02020603050405020304" pitchFamily="18" charset="0"/>
                <a:cs typeface="Times New Roman" panose="02020603050405020304" pitchFamily="18" charset="0"/>
              </a:rPr>
              <a:t>ex:request</a:t>
            </a:r>
            <a:r>
              <a:rPr lang="zh-TW" altLang="en-US" sz="1200" dirty="0">
                <a:latin typeface="Times New Roman" panose="02020603050405020304" pitchFamily="18" charset="0"/>
                <a:cs typeface="Times New Roman" panose="02020603050405020304" pitchFamily="18" charset="0"/>
              </a:rPr>
              <a:t>過多</a:t>
            </a:r>
            <a:r>
              <a:rPr lang="en-US" altLang="zh-TW" sz="1200" dirty="0">
                <a:latin typeface="Times New Roman" panose="02020603050405020304" pitchFamily="18" charset="0"/>
                <a:cs typeface="Times New Roman" panose="02020603050405020304" pitchFamily="18" charset="0"/>
              </a:rPr>
              <a:t>)</a:t>
            </a:r>
            <a:r>
              <a:rPr lang="zh-TW" altLang="en-US" sz="1200" dirty="0">
                <a:latin typeface="Times New Roman" panose="02020603050405020304" pitchFamily="18" charset="0"/>
                <a:cs typeface="Times New Roman" panose="02020603050405020304" pitchFamily="18" charset="0"/>
              </a:rPr>
              <a:t>，拒絕使用服務，過一段時間沒有異常會再重新接受服務</a:t>
            </a:r>
            <a:endParaRPr lang="en-US" altLang="zh-TW"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15</a:t>
            </a:fld>
            <a:endParaRPr lang="zh-TW" altLang="en-US"/>
          </a:p>
        </p:txBody>
      </p:sp>
    </p:spTree>
    <p:extLst>
      <p:ext uri="{BB962C8B-B14F-4D97-AF65-F5344CB8AC3E}">
        <p14:creationId xmlns:p14="http://schemas.microsoft.com/office/powerpoint/2010/main" val="29999322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為了限制服務的呼叫次數，當服務達到限制時，</a:t>
            </a:r>
            <a:r>
              <a:rPr lang="en-US" altLang="zh-TW" dirty="0"/>
              <a:t>API</a:t>
            </a:r>
            <a:r>
              <a:rPr lang="zh-TW" altLang="en-US" dirty="0"/>
              <a:t> </a:t>
            </a:r>
            <a:r>
              <a:rPr lang="en-US" altLang="zh-TW" dirty="0"/>
              <a:t>gateway</a:t>
            </a:r>
            <a:r>
              <a:rPr lang="zh-TW" altLang="en-US" dirty="0"/>
              <a:t>將自動停止服務向上發送請求，並執行服務降級，例如返回錯誤頁面或固定的回應 。</a:t>
            </a:r>
            <a:endParaRPr lang="en-US" altLang="zh-TW" dirty="0"/>
          </a:p>
          <a:p>
            <a:pPr marL="0" indent="0">
              <a:buNone/>
            </a:pPr>
            <a:r>
              <a:rPr lang="en-US" altLang="zh-TW" dirty="0"/>
              <a:t>2.</a:t>
            </a:r>
            <a:r>
              <a:rPr lang="zh-TW" altLang="en-US" dirty="0"/>
              <a:t>對於需要臨時失敗的服務，</a:t>
            </a:r>
            <a:r>
              <a:rPr lang="en-US" altLang="zh-TW" dirty="0"/>
              <a:t>API</a:t>
            </a:r>
            <a:r>
              <a:rPr lang="zh-TW" altLang="en-US" dirty="0"/>
              <a:t> </a:t>
            </a:r>
            <a:r>
              <a:rPr lang="en-US" altLang="zh-TW" dirty="0"/>
              <a:t>gateway</a:t>
            </a:r>
            <a:r>
              <a:rPr lang="zh-TW" altLang="en-US" dirty="0"/>
              <a:t>可以自動打開相應服務的斷路器執行</a:t>
            </a:r>
            <a:r>
              <a:rPr lang="en-US" altLang="zh-TW" dirty="0">
                <a:latin typeface="Times New Roman" panose="02020603050405020304" pitchFamily="18" charset="0"/>
                <a:cs typeface="Times New Roman" panose="02020603050405020304" pitchFamily="18" charset="0"/>
              </a:rPr>
              <a:t>service blowing</a:t>
            </a:r>
            <a:r>
              <a:rPr lang="zh-TW" altLang="en-US" dirty="0">
                <a:latin typeface="Times New Roman" panose="02020603050405020304" pitchFamily="18" charset="0"/>
                <a:cs typeface="Times New Roman" panose="02020603050405020304" pitchFamily="18" charset="0"/>
              </a:rPr>
              <a:t>，</a:t>
            </a:r>
            <a:r>
              <a:rPr lang="zh-TW" altLang="en-US" dirty="0"/>
              <a:t>以防止整個系統“崩潰”。</a:t>
            </a:r>
            <a:endParaRPr lang="en-US" altLang="zh-TW" dirty="0"/>
          </a:p>
          <a:p>
            <a:pPr marL="0" indent="0">
              <a:buNone/>
            </a:pPr>
            <a:endParaRPr lang="en-US" altLang="zh-TW" dirty="0"/>
          </a:p>
          <a:p>
            <a:pPr marL="0" indent="0">
              <a:buNone/>
            </a:pPr>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200" dirty="0">
                <a:latin typeface="Times New Roman" panose="02020603050405020304" pitchFamily="18" charset="0"/>
                <a:cs typeface="Times New Roman" panose="02020603050405020304" pitchFamily="18" charset="0"/>
              </a:rPr>
              <a:t>service blowing:</a:t>
            </a:r>
            <a:r>
              <a:rPr lang="zh-TW" altLang="en-US" dirty="0"/>
              <a:t>可以</a:t>
            </a:r>
            <a:r>
              <a:rPr lang="zh-TW" altLang="en-US" sz="1200" dirty="0">
                <a:latin typeface="Times New Roman" panose="02020603050405020304" pitchFamily="18" charset="0"/>
                <a:cs typeface="Times New Roman" panose="02020603050405020304" pitchFamily="18" charset="0"/>
              </a:rPr>
              <a:t>自動啟用</a:t>
            </a:r>
            <a:r>
              <a:rPr lang="en-US" altLang="zh-TW" sz="1200" dirty="0">
                <a:latin typeface="Times New Roman" panose="02020603050405020304" pitchFamily="18" charset="0"/>
                <a:cs typeface="Times New Roman" panose="02020603050405020304" pitchFamily="18" charset="0"/>
              </a:rPr>
              <a:t>/</a:t>
            </a:r>
            <a:r>
              <a:rPr lang="zh-TW" altLang="en-US" sz="1200" dirty="0">
                <a:latin typeface="Times New Roman" panose="02020603050405020304" pitchFamily="18" charset="0"/>
                <a:cs typeface="Times New Roman" panose="02020603050405020304" pitchFamily="18" charset="0"/>
              </a:rPr>
              <a:t>停用某些服務，來防止系統崩潰</a:t>
            </a:r>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dirty="0">
                <a:latin typeface="Times New Roman" panose="02020603050405020304" pitchFamily="18" charset="0"/>
                <a:cs typeface="Times New Roman" panose="02020603050405020304" pitchFamily="18" charset="0"/>
              </a:rPr>
              <a:t>達到一定條件後</a:t>
            </a:r>
            <a:r>
              <a:rPr lang="en-US" altLang="zh-TW" sz="1200" dirty="0">
                <a:latin typeface="Times New Roman" panose="02020603050405020304" pitchFamily="18" charset="0"/>
                <a:cs typeface="Times New Roman" panose="02020603050405020304" pitchFamily="18" charset="0"/>
              </a:rPr>
              <a:t>(</a:t>
            </a:r>
            <a:r>
              <a:rPr lang="en-US" altLang="zh-TW" sz="1200" dirty="0" err="1">
                <a:latin typeface="Times New Roman" panose="02020603050405020304" pitchFamily="18" charset="0"/>
                <a:cs typeface="Times New Roman" panose="02020603050405020304" pitchFamily="18" charset="0"/>
              </a:rPr>
              <a:t>ex:request</a:t>
            </a:r>
            <a:r>
              <a:rPr lang="zh-TW" altLang="en-US" sz="1200" dirty="0">
                <a:latin typeface="Times New Roman" panose="02020603050405020304" pitchFamily="18" charset="0"/>
                <a:cs typeface="Times New Roman" panose="02020603050405020304" pitchFamily="18" charset="0"/>
              </a:rPr>
              <a:t>過多</a:t>
            </a:r>
            <a:r>
              <a:rPr lang="en-US" altLang="zh-TW" sz="1200" dirty="0">
                <a:latin typeface="Times New Roman" panose="02020603050405020304" pitchFamily="18" charset="0"/>
                <a:cs typeface="Times New Roman" panose="02020603050405020304" pitchFamily="18" charset="0"/>
              </a:rPr>
              <a:t>)</a:t>
            </a:r>
            <a:r>
              <a:rPr lang="zh-TW" altLang="en-US" sz="1200" dirty="0">
                <a:latin typeface="Times New Roman" panose="02020603050405020304" pitchFamily="18" charset="0"/>
                <a:cs typeface="Times New Roman" panose="02020603050405020304" pitchFamily="18" charset="0"/>
              </a:rPr>
              <a:t>，拒絕使用服務，過一段時間沒有異常會再重新接受服務</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16</a:t>
            </a:fld>
            <a:endParaRPr lang="zh-TW" altLang="en-US"/>
          </a:p>
        </p:txBody>
      </p:sp>
    </p:spTree>
    <p:extLst>
      <p:ext uri="{BB962C8B-B14F-4D97-AF65-F5344CB8AC3E}">
        <p14:creationId xmlns:p14="http://schemas.microsoft.com/office/powerpoint/2010/main" val="36552283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t>這章介紹</a:t>
            </a:r>
            <a:r>
              <a:rPr lang="zh-TW" altLang="en-US" sz="1200" baseline="0" dirty="0"/>
              <a:t>實作</a:t>
            </a:r>
            <a:r>
              <a:rPr lang="en-US" altLang="zh-TW" sz="1200" baseline="0" dirty="0"/>
              <a:t>gateway</a:t>
            </a:r>
            <a:r>
              <a:rPr lang="zh-TW" altLang="en-US" sz="1200" baseline="0" dirty="0"/>
              <a:t>的技術方案</a:t>
            </a:r>
            <a:endParaRPr lang="en-US" altLang="zh-TW" dirty="0"/>
          </a:p>
          <a:p>
            <a:pPr marL="0" indent="0">
              <a:buNone/>
            </a:pPr>
            <a:r>
              <a:rPr lang="en-US" altLang="zh-TW" dirty="0"/>
              <a:t>1.API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用作後端微服務請求的入口，必須具有高性能和可擴展等特性。</a:t>
            </a:r>
            <a:endParaRPr lang="en-US" altLang="zh-TW" dirty="0"/>
          </a:p>
          <a:p>
            <a:pPr marL="0" indent="0">
              <a:buNone/>
            </a:pPr>
            <a:r>
              <a:rPr lang="en-US" altLang="zh-TW" dirty="0"/>
              <a:t>2.</a:t>
            </a:r>
            <a:r>
              <a:rPr lang="zh-TW" altLang="en-US" dirty="0">
                <a:latin typeface="Times New Roman" panose="02020603050405020304" pitchFamily="18" charset="0"/>
                <a:cs typeface="Times New Roman" panose="02020603050405020304" pitchFamily="18" charset="0"/>
              </a:rPr>
              <a:t>因此，最好使用基於</a:t>
            </a:r>
            <a:r>
              <a:rPr lang="en-US" altLang="zh-TW" dirty="0">
                <a:latin typeface="Times New Roman" panose="02020603050405020304" pitchFamily="18" charset="0"/>
                <a:cs typeface="Times New Roman" panose="02020603050405020304" pitchFamily="18" charset="0"/>
              </a:rPr>
              <a:t>Nginx</a:t>
            </a:r>
            <a:r>
              <a:rPr lang="zh-TW" altLang="en-US" dirty="0">
                <a:latin typeface="Times New Roman" panose="02020603050405020304" pitchFamily="18" charset="0"/>
                <a:cs typeface="Times New Roman" panose="02020603050405020304" pitchFamily="18" charset="0"/>
              </a:rPr>
              <a:t>的</a:t>
            </a:r>
            <a:r>
              <a:rPr lang="en-US" altLang="zh-TW" dirty="0" err="1">
                <a:latin typeface="Times New Roman" panose="02020603050405020304" pitchFamily="18" charset="0"/>
                <a:cs typeface="Times New Roman" panose="02020603050405020304" pitchFamily="18" charset="0"/>
              </a:rPr>
              <a:t>lua</a:t>
            </a:r>
            <a:r>
              <a:rPr lang="zh-TW" altLang="en-US" dirty="0">
                <a:latin typeface="Times New Roman" panose="02020603050405020304" pitchFamily="18" charset="0"/>
                <a:cs typeface="Times New Roman" panose="02020603050405020304" pitchFamily="18" charset="0"/>
              </a:rPr>
              <a:t>語言當作實現</a:t>
            </a:r>
            <a:r>
              <a:rPr lang="en-US" altLang="zh-TW" dirty="0">
                <a:latin typeface="Times New Roman" panose="02020603050405020304" pitchFamily="18" charset="0"/>
                <a:cs typeface="Times New Roman" panose="02020603050405020304" pitchFamily="18" charset="0"/>
              </a:rPr>
              <a:t>API</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gateway</a:t>
            </a:r>
            <a:r>
              <a:rPr lang="zh-TW" altLang="en-US" dirty="0">
                <a:latin typeface="Times New Roman" panose="02020603050405020304" pitchFamily="18" charset="0"/>
                <a:cs typeface="Times New Roman" panose="02020603050405020304" pitchFamily="18" charset="0"/>
              </a:rPr>
              <a:t>的技術。</a:t>
            </a:r>
            <a:endParaRPr lang="en-US" altLang="zh-TW" dirty="0">
              <a:latin typeface="Times New Roman" panose="02020603050405020304" pitchFamily="18" charset="0"/>
              <a:cs typeface="Times New Roman" panose="02020603050405020304" pitchFamily="18" charset="0"/>
            </a:endParaRPr>
          </a:p>
          <a:p>
            <a:pPr marL="0" indent="0">
              <a:buNone/>
            </a:pPr>
            <a:endParaRPr lang="en-US" altLang="zh-TW" dirty="0">
              <a:latin typeface="Times New Roman" panose="02020603050405020304" pitchFamily="18" charset="0"/>
              <a:cs typeface="Times New Roman" panose="02020603050405020304" pitchFamily="18" charset="0"/>
            </a:endParaRPr>
          </a:p>
          <a:p>
            <a:pPr marL="0" indent="0">
              <a:buNone/>
            </a:pPr>
            <a:endParaRPr lang="en-US" altLang="zh-TW" dirty="0">
              <a:latin typeface="Times New Roman" panose="02020603050405020304" pitchFamily="18" charset="0"/>
              <a:cs typeface="Times New Roman" panose="02020603050405020304" pitchFamily="18" charset="0"/>
            </a:endParaRPr>
          </a:p>
          <a:p>
            <a:r>
              <a:rPr lang="en-US" altLang="zh-TW" sz="1200" b="1" i="0" kern="1200" dirty="0">
                <a:solidFill>
                  <a:schemeClr val="tx1"/>
                </a:solidFill>
                <a:effectLst/>
                <a:latin typeface="+mn-lt"/>
                <a:ea typeface="+mn-ea"/>
                <a:cs typeface="+mn-cs"/>
              </a:rPr>
              <a:t>Nginx</a:t>
            </a:r>
            <a:r>
              <a:rPr lang="zh-TW" altLang="en-US" sz="1200" b="0" i="0" kern="1200" dirty="0">
                <a:solidFill>
                  <a:schemeClr val="tx1"/>
                </a:solidFill>
                <a:effectLst/>
                <a:latin typeface="+mn-lt"/>
                <a:ea typeface="+mn-ea"/>
                <a:cs typeface="+mn-cs"/>
              </a:rPr>
              <a:t>（發音同「</a:t>
            </a:r>
            <a:r>
              <a:rPr lang="en-US" altLang="zh-TW" sz="1200" b="0" i="0" kern="1200" dirty="0">
                <a:solidFill>
                  <a:schemeClr val="tx1"/>
                </a:solidFill>
                <a:effectLst/>
                <a:latin typeface="+mn-lt"/>
                <a:ea typeface="+mn-ea"/>
                <a:cs typeface="+mn-cs"/>
              </a:rPr>
              <a:t>engine X</a:t>
            </a:r>
            <a:r>
              <a:rPr lang="zh-TW" altLang="en-US" sz="1200" b="0" i="0" kern="1200" dirty="0">
                <a:solidFill>
                  <a:schemeClr val="tx1"/>
                </a:solidFill>
                <a:effectLst/>
                <a:latin typeface="+mn-lt"/>
                <a:ea typeface="+mn-ea"/>
                <a:cs typeface="+mn-cs"/>
              </a:rPr>
              <a:t>」）是非同步框架的</a:t>
            </a:r>
            <a:r>
              <a:rPr lang="zh-TW" altLang="en-US" sz="1200" b="0" i="0" u="none" strike="noStrike" kern="1200" dirty="0">
                <a:solidFill>
                  <a:schemeClr val="tx1"/>
                </a:solidFill>
                <a:effectLst/>
                <a:latin typeface="+mn-lt"/>
                <a:ea typeface="+mn-ea"/>
                <a:cs typeface="+mn-cs"/>
                <a:hlinkClick r:id="rId3" tooltip="網頁伺服器"/>
              </a:rPr>
              <a:t>網頁伺服器</a:t>
            </a:r>
            <a:r>
              <a:rPr lang="zh-TW" altLang="en-US" sz="1200" b="0" i="0" kern="1200" dirty="0">
                <a:solidFill>
                  <a:schemeClr val="tx1"/>
                </a:solidFill>
                <a:effectLst/>
                <a:latin typeface="+mn-lt"/>
                <a:ea typeface="+mn-ea"/>
                <a:cs typeface="+mn-cs"/>
              </a:rPr>
              <a:t>，也可以用作</a:t>
            </a:r>
            <a:r>
              <a:rPr lang="zh-TW" altLang="en-US" sz="1200" b="0" i="0" u="none" strike="noStrike" kern="1200" dirty="0">
                <a:solidFill>
                  <a:schemeClr val="tx1"/>
                </a:solidFill>
                <a:effectLst/>
                <a:latin typeface="+mn-lt"/>
                <a:ea typeface="+mn-ea"/>
                <a:cs typeface="+mn-cs"/>
                <a:hlinkClick r:id="rId4" tooltip="反向代理"/>
              </a:rPr>
              <a:t>反向代理</a:t>
            </a:r>
            <a:r>
              <a:rPr lang="zh-TW" altLang="en-US" sz="1200" b="0" i="0" kern="1200" dirty="0">
                <a:solidFill>
                  <a:schemeClr val="tx1"/>
                </a:solidFill>
                <a:effectLst/>
                <a:latin typeface="+mn-lt"/>
                <a:ea typeface="+mn-ea"/>
                <a:cs typeface="+mn-cs"/>
              </a:rPr>
              <a:t>、</a:t>
            </a:r>
            <a:r>
              <a:rPr lang="zh-TW" altLang="en-US" sz="1200" b="0" i="0" u="none" strike="noStrike" kern="1200" dirty="0">
                <a:solidFill>
                  <a:schemeClr val="tx1"/>
                </a:solidFill>
                <a:effectLst/>
                <a:latin typeface="+mn-lt"/>
                <a:ea typeface="+mn-ea"/>
                <a:cs typeface="+mn-cs"/>
                <a:hlinkClick r:id="rId5" tooltip="負載均衡"/>
              </a:rPr>
              <a:t>負載平衡器</a:t>
            </a:r>
            <a:r>
              <a:rPr lang="zh-TW" altLang="en-US" sz="1200" b="0" i="0" kern="1200" dirty="0">
                <a:solidFill>
                  <a:schemeClr val="tx1"/>
                </a:solidFill>
                <a:effectLst/>
                <a:latin typeface="+mn-lt"/>
                <a:ea typeface="+mn-ea"/>
                <a:cs typeface="+mn-cs"/>
              </a:rPr>
              <a:t>和</a:t>
            </a:r>
            <a:r>
              <a:rPr lang="en-US" altLang="zh-TW" sz="1200" b="0" i="0" u="none" strike="noStrike" kern="1200" dirty="0">
                <a:solidFill>
                  <a:schemeClr val="tx1"/>
                </a:solidFill>
                <a:effectLst/>
                <a:latin typeface="+mn-lt"/>
                <a:ea typeface="+mn-ea"/>
                <a:cs typeface="+mn-cs"/>
                <a:hlinkClick r:id="rId6" tooltip="HTTP快取"/>
              </a:rPr>
              <a:t>HTTP</a:t>
            </a:r>
            <a:r>
              <a:rPr lang="zh-TW" altLang="en-US" sz="1200" b="0" i="0" u="none" strike="noStrike" kern="1200" dirty="0">
                <a:solidFill>
                  <a:schemeClr val="tx1"/>
                </a:solidFill>
                <a:effectLst/>
                <a:latin typeface="+mn-lt"/>
                <a:ea typeface="+mn-ea"/>
                <a:cs typeface="+mn-cs"/>
                <a:hlinkClick r:id="rId6" tooltip="HTTP快取"/>
              </a:rPr>
              <a:t>快取</a:t>
            </a:r>
            <a:r>
              <a:rPr lang="zh-TW" altLang="en-US" sz="1200" b="0" i="0" kern="1200" dirty="0">
                <a:solidFill>
                  <a:schemeClr val="tx1"/>
                </a:solidFill>
                <a:effectLst/>
                <a:latin typeface="+mn-lt"/>
                <a:ea typeface="+mn-ea"/>
                <a:cs typeface="+mn-cs"/>
              </a:rPr>
              <a:t>。</a:t>
            </a:r>
          </a:p>
          <a:p>
            <a:r>
              <a:rPr lang="en-US" altLang="zh-TW" sz="1200" b="0" i="0" kern="1200" dirty="0">
                <a:solidFill>
                  <a:schemeClr val="tx1"/>
                </a:solidFill>
                <a:effectLst/>
                <a:latin typeface="+mn-lt"/>
                <a:ea typeface="+mn-ea"/>
                <a:cs typeface="+mn-cs"/>
              </a:rPr>
              <a:t>Nginx</a:t>
            </a:r>
            <a:r>
              <a:rPr lang="zh-TW" altLang="en-US" sz="1200" b="0" i="0" kern="1200" dirty="0">
                <a:solidFill>
                  <a:schemeClr val="tx1"/>
                </a:solidFill>
                <a:effectLst/>
                <a:latin typeface="+mn-lt"/>
                <a:ea typeface="+mn-ea"/>
                <a:cs typeface="+mn-cs"/>
              </a:rPr>
              <a:t>是免費的</a:t>
            </a:r>
            <a:r>
              <a:rPr lang="zh-TW" altLang="en-US" sz="1200" b="0" i="0" u="none" strike="noStrike" kern="1200" dirty="0">
                <a:solidFill>
                  <a:schemeClr val="tx1"/>
                </a:solidFill>
                <a:effectLst/>
                <a:latin typeface="+mn-lt"/>
                <a:ea typeface="+mn-ea"/>
                <a:cs typeface="+mn-cs"/>
                <a:hlinkClick r:id="rId7" tooltip="開源軟體"/>
              </a:rPr>
              <a:t>開源軟體</a:t>
            </a:r>
            <a:r>
              <a:rPr lang="zh-TW" altLang="en-US" sz="1200" b="0" i="0" kern="1200" dirty="0">
                <a:solidFill>
                  <a:schemeClr val="tx1"/>
                </a:solidFill>
                <a:effectLst/>
                <a:latin typeface="+mn-lt"/>
                <a:ea typeface="+mn-ea"/>
                <a:cs typeface="+mn-cs"/>
              </a:rPr>
              <a:t>，根據類</a:t>
            </a:r>
            <a:r>
              <a:rPr lang="en-US" altLang="zh-TW" sz="1200" b="0" i="0" u="none" strike="noStrike" kern="1200" dirty="0">
                <a:solidFill>
                  <a:schemeClr val="tx1"/>
                </a:solidFill>
                <a:effectLst/>
                <a:latin typeface="+mn-lt"/>
                <a:ea typeface="+mn-ea"/>
                <a:cs typeface="+mn-cs"/>
                <a:hlinkClick r:id="rId8" tooltip="BSD授權條款"/>
              </a:rPr>
              <a:t>BSD</a:t>
            </a:r>
            <a:r>
              <a:rPr lang="zh-TW" altLang="en-US" sz="1200" b="0" i="0" u="none" strike="noStrike" kern="1200" dirty="0">
                <a:solidFill>
                  <a:schemeClr val="tx1"/>
                </a:solidFill>
                <a:effectLst/>
                <a:latin typeface="+mn-lt"/>
                <a:ea typeface="+mn-ea"/>
                <a:cs typeface="+mn-cs"/>
                <a:hlinkClick r:id="rId8" tooltip="BSD授權條款"/>
              </a:rPr>
              <a:t>授權條款</a:t>
            </a:r>
            <a:r>
              <a:rPr lang="zh-TW" altLang="en-US" sz="1200" b="0" i="0" kern="1200" dirty="0">
                <a:solidFill>
                  <a:schemeClr val="tx1"/>
                </a:solidFill>
                <a:effectLst/>
                <a:latin typeface="+mn-lt"/>
                <a:ea typeface="+mn-ea"/>
                <a:cs typeface="+mn-cs"/>
              </a:rPr>
              <a:t>的條款釋出。一大部分</a:t>
            </a:r>
            <a:r>
              <a:rPr lang="en-US" altLang="zh-TW" sz="1200" b="0" i="0" kern="1200" dirty="0">
                <a:solidFill>
                  <a:schemeClr val="tx1"/>
                </a:solidFill>
                <a:effectLst/>
                <a:latin typeface="+mn-lt"/>
                <a:ea typeface="+mn-ea"/>
                <a:cs typeface="+mn-cs"/>
              </a:rPr>
              <a:t>Web</a:t>
            </a:r>
            <a:r>
              <a:rPr lang="zh-TW" altLang="en-US" sz="1200" b="0" i="0" kern="1200" dirty="0">
                <a:solidFill>
                  <a:schemeClr val="tx1"/>
                </a:solidFill>
                <a:effectLst/>
                <a:latin typeface="+mn-lt"/>
                <a:ea typeface="+mn-ea"/>
                <a:cs typeface="+mn-cs"/>
              </a:rPr>
              <a:t>伺服器使用</a:t>
            </a:r>
            <a:r>
              <a:rPr lang="en-US" altLang="zh-TW" sz="1200" b="0" i="0" kern="1200" dirty="0">
                <a:solidFill>
                  <a:schemeClr val="tx1"/>
                </a:solidFill>
                <a:effectLst/>
                <a:latin typeface="+mn-lt"/>
                <a:ea typeface="+mn-ea"/>
                <a:cs typeface="+mn-cs"/>
              </a:rPr>
              <a:t>Nginx</a:t>
            </a:r>
            <a:r>
              <a:rPr lang="zh-TW" altLang="en-US" sz="1200" b="0" i="0" kern="1200" dirty="0">
                <a:solidFill>
                  <a:schemeClr val="tx1"/>
                </a:solidFill>
                <a:effectLst/>
                <a:latin typeface="+mn-lt"/>
                <a:ea typeface="+mn-ea"/>
                <a:cs typeface="+mn-cs"/>
              </a:rPr>
              <a:t>，通常作為</a:t>
            </a:r>
            <a:r>
              <a:rPr lang="zh-TW" altLang="en-US" sz="1200" b="0" i="0" u="none" strike="noStrike" kern="1200" dirty="0">
                <a:solidFill>
                  <a:schemeClr val="tx1"/>
                </a:solidFill>
                <a:effectLst/>
                <a:latin typeface="+mn-lt"/>
                <a:ea typeface="+mn-ea"/>
                <a:cs typeface="+mn-cs"/>
                <a:hlinkClick r:id="rId5" tooltip="負載均衡"/>
              </a:rPr>
              <a:t>負載均衡器</a:t>
            </a:r>
            <a:r>
              <a:rPr lang="zh-TW" altLang="en-US" sz="1200" b="0" i="0" kern="1200" dirty="0">
                <a:solidFill>
                  <a:schemeClr val="tx1"/>
                </a:solidFill>
                <a:effectLst/>
                <a:latin typeface="+mn-lt"/>
                <a:ea typeface="+mn-ea"/>
                <a:cs typeface="+mn-cs"/>
              </a:rPr>
              <a:t>。</a:t>
            </a:r>
            <a:endParaRPr lang="en-US" altLang="zh-TW" sz="1200" b="0" i="0" kern="1200" dirty="0">
              <a:solidFill>
                <a:schemeClr val="tx1"/>
              </a:solidFill>
              <a:effectLst/>
              <a:latin typeface="+mn-lt"/>
              <a:ea typeface="+mn-ea"/>
              <a:cs typeface="+mn-cs"/>
            </a:endParaRPr>
          </a:p>
          <a:p>
            <a:r>
              <a:rPr lang="en-US" altLang="zh-TW" sz="1200" b="0" i="0" kern="1200" dirty="0">
                <a:solidFill>
                  <a:schemeClr val="tx1"/>
                </a:solidFill>
                <a:effectLst/>
                <a:latin typeface="+mn-lt"/>
                <a:ea typeface="+mn-ea"/>
                <a:cs typeface="+mn-cs"/>
              </a:rPr>
              <a:t>Nginx</a:t>
            </a:r>
            <a:r>
              <a:rPr lang="zh-TW" altLang="en-US" sz="1200" b="0" i="0" kern="1200" dirty="0">
                <a:solidFill>
                  <a:schemeClr val="tx1"/>
                </a:solidFill>
                <a:effectLst/>
                <a:latin typeface="+mn-lt"/>
                <a:ea typeface="+mn-ea"/>
                <a:cs typeface="+mn-cs"/>
              </a:rPr>
              <a:t>是一款面向效能設計的</a:t>
            </a:r>
            <a:r>
              <a:rPr lang="en-US" altLang="zh-TW" sz="1200" b="0" i="0" kern="1200" dirty="0">
                <a:solidFill>
                  <a:schemeClr val="tx1"/>
                </a:solidFill>
                <a:effectLst/>
                <a:latin typeface="+mn-lt"/>
                <a:ea typeface="+mn-ea"/>
                <a:cs typeface="+mn-cs"/>
              </a:rPr>
              <a:t>HTTP</a:t>
            </a:r>
            <a:r>
              <a:rPr lang="zh-TW" altLang="en-US" sz="1200" b="0" i="0" kern="1200" dirty="0">
                <a:solidFill>
                  <a:schemeClr val="tx1"/>
                </a:solidFill>
                <a:effectLst/>
                <a:latin typeface="+mn-lt"/>
                <a:ea typeface="+mn-ea"/>
                <a:cs typeface="+mn-cs"/>
              </a:rPr>
              <a:t>伺服器，相較於</a:t>
            </a:r>
            <a:r>
              <a:rPr lang="en-US" altLang="zh-TW" sz="1200" b="0" i="0" u="none" strike="noStrike" kern="1200" dirty="0">
                <a:solidFill>
                  <a:schemeClr val="tx1"/>
                </a:solidFill>
                <a:effectLst/>
                <a:latin typeface="+mn-lt"/>
                <a:ea typeface="+mn-ea"/>
                <a:cs typeface="+mn-cs"/>
                <a:hlinkClick r:id="rId9" tooltip="Apache HTTP Server"/>
              </a:rPr>
              <a:t>Apache</a:t>
            </a:r>
            <a:r>
              <a:rPr lang="zh-TW" altLang="en-US" sz="1200" b="0" i="0" kern="1200" dirty="0">
                <a:solidFill>
                  <a:schemeClr val="tx1"/>
                </a:solidFill>
                <a:effectLst/>
                <a:latin typeface="+mn-lt"/>
                <a:ea typeface="+mn-ea"/>
                <a:cs typeface="+mn-cs"/>
              </a:rPr>
              <a:t>、</a:t>
            </a:r>
            <a:r>
              <a:rPr lang="en-US" altLang="zh-TW" sz="1200" b="0" i="0" u="none" strike="noStrike" kern="1200" dirty="0" err="1">
                <a:solidFill>
                  <a:schemeClr val="tx1"/>
                </a:solidFill>
                <a:effectLst/>
                <a:latin typeface="+mn-lt"/>
                <a:ea typeface="+mn-ea"/>
                <a:cs typeface="+mn-cs"/>
                <a:hlinkClick r:id="rId10" tooltip="Lighttpd"/>
              </a:rPr>
              <a:t>lighttpd</a:t>
            </a:r>
            <a:r>
              <a:rPr lang="zh-TW" altLang="en-US" sz="1200" b="0" i="0" kern="1200" dirty="0">
                <a:solidFill>
                  <a:schemeClr val="tx1"/>
                </a:solidFill>
                <a:effectLst/>
                <a:latin typeface="+mn-lt"/>
                <a:ea typeface="+mn-ea"/>
                <a:cs typeface="+mn-cs"/>
              </a:rPr>
              <a:t>具有占有</a:t>
            </a:r>
            <a:r>
              <a:rPr lang="zh-TW" altLang="en-US" sz="1200" b="0" i="0" u="none" strike="noStrike" kern="1200" dirty="0">
                <a:solidFill>
                  <a:schemeClr val="tx1"/>
                </a:solidFill>
                <a:effectLst/>
                <a:latin typeface="+mn-lt"/>
                <a:ea typeface="+mn-ea"/>
                <a:cs typeface="+mn-cs"/>
                <a:hlinkClick r:id="rId11" tooltip="記憶體"/>
              </a:rPr>
              <a:t>記憶體</a:t>
            </a:r>
            <a:r>
              <a:rPr lang="zh-TW" altLang="en-US" sz="1200" b="0" i="0" kern="1200" dirty="0">
                <a:solidFill>
                  <a:schemeClr val="tx1"/>
                </a:solidFill>
                <a:effectLst/>
                <a:latin typeface="+mn-lt"/>
                <a:ea typeface="+mn-ea"/>
                <a:cs typeface="+mn-cs"/>
              </a:rPr>
              <a:t>少，穩定性高等優勢。</a:t>
            </a:r>
          </a:p>
          <a:p>
            <a:pPr marL="0" indent="0">
              <a:buNone/>
            </a:pPr>
            <a:endParaRPr lang="en-US" altLang="zh-TW" dirty="0">
              <a:latin typeface="Times New Roman" panose="02020603050405020304" pitchFamily="18" charset="0"/>
              <a:cs typeface="Times New Roman" panose="02020603050405020304" pitchFamily="18" charset="0"/>
            </a:endParaRPr>
          </a:p>
          <a:p>
            <a:pPr marL="0" indent="0">
              <a:buNone/>
            </a:pPr>
            <a:endParaRPr lang="en-US" altLang="zh-TW" dirty="0">
              <a:latin typeface="Times New Roman" panose="02020603050405020304" pitchFamily="18" charset="0"/>
              <a:cs typeface="Times New Roman" panose="02020603050405020304" pitchFamily="18" charset="0"/>
            </a:endParaRPr>
          </a:p>
          <a:p>
            <a:pPr marL="0" indent="0">
              <a:buNone/>
            </a:pPr>
            <a:endParaRPr lang="en-US" altLang="zh-TW" dirty="0">
              <a:latin typeface="Times New Roman" panose="02020603050405020304" pitchFamily="18" charset="0"/>
              <a:cs typeface="Times New Roman" panose="02020603050405020304" pitchFamily="18" charset="0"/>
            </a:endParaRPr>
          </a:p>
          <a:p>
            <a:pPr marL="0" indent="0">
              <a:buNone/>
            </a:pPr>
            <a:r>
              <a:rPr lang="en-US" altLang="zh-TW" dirty="0"/>
              <a:t>1.API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主要有五種類型</a:t>
            </a:r>
            <a:r>
              <a:rPr lang="en-US" altLang="zh-TW" dirty="0"/>
              <a:t>:</a:t>
            </a:r>
            <a:r>
              <a:rPr lang="zh-TW" altLang="en-US" dirty="0"/>
              <a:t> </a:t>
            </a:r>
            <a:r>
              <a:rPr lang="en-US" altLang="zh-TW" dirty="0"/>
              <a:t>Web</a:t>
            </a:r>
            <a:r>
              <a:rPr lang="zh-TW" altLang="en-US" dirty="0"/>
              <a:t>程式，行動版程式，合作夥伴開放</a:t>
            </a:r>
            <a:r>
              <a:rPr lang="en-US" altLang="zh-TW" dirty="0"/>
              <a:t>API</a:t>
            </a:r>
            <a:r>
              <a:rPr lang="zh-TW" altLang="en-US" dirty="0"/>
              <a:t>，合作夥伴外部</a:t>
            </a:r>
            <a:r>
              <a:rPr lang="en-US" altLang="zh-TW" dirty="0"/>
              <a:t>API</a:t>
            </a:r>
            <a:r>
              <a:rPr lang="zh-TW" altLang="en-US" dirty="0"/>
              <a:t>和</a:t>
            </a:r>
            <a:r>
              <a:rPr lang="en-US" altLang="zh-TW" dirty="0"/>
              <a:t>IoT</a:t>
            </a:r>
            <a:r>
              <a:rPr lang="zh-TW" altLang="en-US" dirty="0"/>
              <a:t>智慧型裝置。</a:t>
            </a:r>
            <a:endParaRPr lang="en-US" altLang="zh-TW" dirty="0"/>
          </a:p>
          <a:p>
            <a:pPr marL="0" indent="0">
              <a:buNone/>
            </a:pPr>
            <a:r>
              <a:rPr lang="en-US" altLang="zh-TW" dirty="0"/>
              <a:t>2.</a:t>
            </a:r>
            <a:r>
              <a:rPr lang="zh-TW" altLang="en-US" dirty="0"/>
              <a:t>對於前三類或前四類</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，除了要能夠交換資料，還必須對訪問的客戶端實施身份驗證，</a:t>
            </a:r>
            <a:r>
              <a:rPr lang="en-US" altLang="zh-TW" dirty="0">
                <a:latin typeface="Times New Roman" panose="02020603050405020304" pitchFamily="18" charset="0"/>
                <a:cs typeface="Times New Roman" panose="02020603050405020304" pitchFamily="18" charset="0"/>
              </a:rPr>
              <a:t>anti-message playback(</a:t>
            </a:r>
            <a:r>
              <a:rPr lang="zh-TW" altLang="en-US" dirty="0">
                <a:latin typeface="Times New Roman" panose="02020603050405020304" pitchFamily="18" charset="0"/>
                <a:cs typeface="Times New Roman" panose="02020603050405020304" pitchFamily="18" charset="0"/>
              </a:rPr>
              <a:t>防止</a:t>
            </a:r>
            <a:r>
              <a:rPr lang="zh-TW" altLang="en-US" dirty="0">
                <a:latin typeface="+mn-lt"/>
                <a:cs typeface="+mn-cs"/>
              </a:rPr>
              <a:t>訊</a:t>
            </a:r>
            <a:r>
              <a:rPr lang="zh-TW" altLang="en-US" dirty="0"/>
              <a:t>息回放</a:t>
            </a:r>
            <a:r>
              <a:rPr lang="en-US" altLang="zh-TW" dirty="0"/>
              <a:t>)</a:t>
            </a:r>
            <a:r>
              <a:rPr lang="zh-TW" altLang="en-US" dirty="0"/>
              <a:t>和</a:t>
            </a:r>
            <a:r>
              <a:rPr lang="en-US" altLang="zh-TW" dirty="0">
                <a:latin typeface="Times New Roman" panose="02020603050405020304" pitchFamily="18" charset="0"/>
                <a:cs typeface="Times New Roman" panose="02020603050405020304" pitchFamily="18" charset="0"/>
              </a:rPr>
              <a:t>data tamper resistance(</a:t>
            </a:r>
            <a:r>
              <a:rPr lang="zh-TW" altLang="en-US" dirty="0"/>
              <a:t>防止篡改資料</a:t>
            </a:r>
            <a:r>
              <a:rPr lang="en-US" altLang="zh-TW" dirty="0"/>
              <a:t>)</a:t>
            </a:r>
            <a:r>
              <a:rPr lang="zh-TW" altLang="en-US" dirty="0"/>
              <a:t>，服務呼叫驗證，</a:t>
            </a:r>
            <a:r>
              <a:rPr lang="en-US" altLang="zh-TW" dirty="0">
                <a:latin typeface="Times New Roman" panose="02020603050405020304" pitchFamily="18" charset="0"/>
                <a:cs typeface="Times New Roman" panose="02020603050405020304" pitchFamily="18" charset="0"/>
              </a:rPr>
              <a:t>response data desensitization(</a:t>
            </a:r>
            <a:r>
              <a:rPr lang="zh-TW" altLang="en-US" dirty="0"/>
              <a:t>響應數據脫敏，就是去除一些敏感的訊息</a:t>
            </a:r>
            <a:r>
              <a:rPr lang="en-US" altLang="zh-TW" dirty="0"/>
              <a:t>)</a:t>
            </a:r>
            <a:r>
              <a:rPr lang="zh-TW" altLang="en-US" dirty="0"/>
              <a:t>， 流量控制，還有基於</a:t>
            </a:r>
            <a:r>
              <a:rPr lang="en-US" altLang="zh-TW" dirty="0"/>
              <a:t>API</a:t>
            </a:r>
            <a:r>
              <a:rPr lang="zh-TW" altLang="en-US" dirty="0"/>
              <a:t>的計量或計費。</a:t>
            </a:r>
            <a:endParaRPr lang="en-US" altLang="zh-TW" dirty="0"/>
          </a:p>
          <a:p>
            <a:pPr marL="0" indent="0">
              <a:buNone/>
            </a:pPr>
            <a:endParaRPr lang="en-US" altLang="zh-TW"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a:latin typeface="Times New Roman" panose="02020603050405020304" pitchFamily="18" charset="0"/>
                <a:cs typeface="Times New Roman" panose="02020603050405020304" pitchFamily="18" charset="0"/>
              </a:rPr>
              <a:t>anti-message playback:</a:t>
            </a:r>
            <a:r>
              <a:rPr lang="en-US" altLang="zh-TW" baseline="0" dirty="0">
                <a:latin typeface="Times New Roman" panose="02020603050405020304" pitchFamily="18" charset="0"/>
                <a:cs typeface="Times New Roman" panose="02020603050405020304" pitchFamily="18" charset="0"/>
              </a:rPr>
              <a:t> </a:t>
            </a:r>
            <a:r>
              <a:rPr lang="zh-TW" altLang="en-US" dirty="0">
                <a:latin typeface="Times New Roman" panose="02020603050405020304" pitchFamily="18" charset="0"/>
                <a:cs typeface="Times New Roman" panose="02020603050405020304" pitchFamily="18" charset="0"/>
              </a:rPr>
              <a:t>防止</a:t>
            </a:r>
            <a:r>
              <a:rPr lang="en-US" altLang="zh-TW" dirty="0">
                <a:latin typeface="Times New Roman" panose="02020603050405020304" pitchFamily="18" charset="0"/>
                <a:cs typeface="Times New Roman" panose="02020603050405020304" pitchFamily="18" charset="0"/>
              </a:rPr>
              <a:t>Replay</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attack</a:t>
            </a:r>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b="1" i="0" kern="1200" dirty="0">
                <a:solidFill>
                  <a:schemeClr val="tx1"/>
                </a:solidFill>
                <a:effectLst/>
                <a:latin typeface="+mn-lt"/>
                <a:ea typeface="+mn-ea"/>
                <a:cs typeface="+mn-cs"/>
              </a:rPr>
              <a:t>重放攻擊</a:t>
            </a:r>
            <a:r>
              <a:rPr lang="zh-TW" altLang="en-US" sz="1200" b="0" i="0" kern="120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(Replay attack</a:t>
            </a:r>
            <a:r>
              <a:rPr lang="zh-TW" altLang="en-US" sz="1200" b="0" i="0" kern="1200" dirty="0">
                <a:solidFill>
                  <a:schemeClr val="tx1"/>
                </a:solidFill>
                <a:effectLst/>
                <a:latin typeface="+mn-lt"/>
                <a:ea typeface="+mn-ea"/>
                <a:cs typeface="+mn-cs"/>
              </a:rPr>
              <a:t>，或稱為 </a:t>
            </a:r>
            <a:r>
              <a:rPr lang="zh-TW" altLang="en-US" sz="1200" b="1" i="0" kern="1200" dirty="0">
                <a:solidFill>
                  <a:schemeClr val="tx1"/>
                </a:solidFill>
                <a:effectLst/>
                <a:latin typeface="+mn-lt"/>
                <a:ea typeface="+mn-ea"/>
                <a:cs typeface="+mn-cs"/>
              </a:rPr>
              <a:t>回放攻擊</a:t>
            </a:r>
            <a:r>
              <a:rPr lang="en-US" altLang="zh-TW" sz="1200" b="0" i="0" kern="1200" dirty="0">
                <a:solidFill>
                  <a:schemeClr val="tx1"/>
                </a:solidFill>
                <a:effectLst/>
                <a:latin typeface="+mn-lt"/>
                <a:ea typeface="+mn-ea"/>
                <a:cs typeface="+mn-cs"/>
              </a:rPr>
              <a:t>) </a:t>
            </a:r>
            <a:r>
              <a:rPr lang="zh-TW" altLang="en-US" sz="1200" b="0" i="0" kern="1200" dirty="0">
                <a:solidFill>
                  <a:schemeClr val="tx1"/>
                </a:solidFill>
                <a:effectLst/>
                <a:latin typeface="+mn-lt"/>
                <a:ea typeface="+mn-ea"/>
                <a:cs typeface="+mn-cs"/>
              </a:rPr>
              <a:t>是一種惡意或欺詐的重複或延遲有效資料的</a:t>
            </a:r>
            <a:r>
              <a:rPr lang="zh-TW" altLang="en-US" sz="1200" b="0" i="0" u="none" strike="noStrike" kern="1200" dirty="0">
                <a:solidFill>
                  <a:schemeClr val="tx1"/>
                </a:solidFill>
                <a:effectLst/>
                <a:latin typeface="+mn-lt"/>
                <a:ea typeface="+mn-ea"/>
                <a:cs typeface="+mn-cs"/>
                <a:hlinkClick r:id="rId12" tooltip="電腦網路"/>
              </a:rPr>
              <a:t>網路</a:t>
            </a:r>
            <a:r>
              <a:rPr lang="zh-TW" altLang="en-US" sz="1200" b="0" i="0" kern="1200" dirty="0">
                <a:solidFill>
                  <a:schemeClr val="tx1"/>
                </a:solidFill>
                <a:effectLst/>
                <a:latin typeface="+mn-lt"/>
                <a:ea typeface="+mn-ea"/>
                <a:cs typeface="+mn-cs"/>
              </a:rPr>
              <a:t>攻擊形式。 這可以由發起者或由攔截資料並重新傳輸資料的</a:t>
            </a:r>
            <a:r>
              <a:rPr lang="zh-TW" altLang="en-US" sz="1200" b="0" i="0" u="none" strike="noStrike" kern="1200" dirty="0">
                <a:solidFill>
                  <a:schemeClr val="tx1"/>
                </a:solidFill>
                <a:effectLst/>
                <a:latin typeface="+mn-lt"/>
                <a:ea typeface="+mn-ea"/>
                <a:cs typeface="+mn-cs"/>
                <a:hlinkClick r:id="rId13" tooltip="對手 (密碼學)（頁面不存在）"/>
              </a:rPr>
              <a:t>對手</a:t>
            </a:r>
            <a:r>
              <a:rPr lang="zh-TW" altLang="en-US" sz="1200" b="0" i="0" kern="1200" dirty="0">
                <a:solidFill>
                  <a:schemeClr val="tx1"/>
                </a:solidFill>
                <a:effectLst/>
                <a:latin typeface="+mn-lt"/>
                <a:ea typeface="+mn-ea"/>
                <a:cs typeface="+mn-cs"/>
              </a:rPr>
              <a:t>來執行，這可能是通過</a:t>
            </a:r>
            <a:r>
              <a:rPr lang="en-US" altLang="zh-TW" sz="1200" b="0" i="0" u="none" strike="noStrike" kern="1200" dirty="0">
                <a:solidFill>
                  <a:schemeClr val="tx1"/>
                </a:solidFill>
                <a:effectLst/>
                <a:latin typeface="+mn-lt"/>
                <a:ea typeface="+mn-ea"/>
                <a:cs typeface="+mn-cs"/>
                <a:hlinkClick r:id="rId14" tooltip="網際協定"/>
              </a:rPr>
              <a:t>IP</a:t>
            </a:r>
            <a:r>
              <a:rPr lang="zh-TW" altLang="en-US" sz="1200" b="0" i="0" u="none" strike="noStrike" kern="1200" dirty="0">
                <a:solidFill>
                  <a:schemeClr val="tx1"/>
                </a:solidFill>
                <a:effectLst/>
                <a:latin typeface="+mn-lt"/>
                <a:ea typeface="+mn-ea"/>
                <a:cs typeface="+mn-cs"/>
                <a:hlinkClick r:id="rId15" tooltip="封包"/>
              </a:rPr>
              <a:t>封包</a:t>
            </a:r>
            <a:r>
              <a:rPr lang="zh-TW" altLang="en-US" sz="1200" b="0" i="0" kern="1200" dirty="0">
                <a:solidFill>
                  <a:schemeClr val="tx1"/>
                </a:solidFill>
                <a:effectLst/>
                <a:latin typeface="+mn-lt"/>
                <a:ea typeface="+mn-ea"/>
                <a:cs typeface="+mn-cs"/>
              </a:rPr>
              <a:t>替換進行的</a:t>
            </a:r>
            <a:r>
              <a:rPr lang="zh-TW" altLang="en-US" sz="1200" b="0" i="0" u="none" strike="noStrike" kern="1200" dirty="0">
                <a:solidFill>
                  <a:schemeClr val="tx1"/>
                </a:solidFill>
                <a:effectLst/>
                <a:latin typeface="+mn-lt"/>
                <a:ea typeface="+mn-ea"/>
                <a:cs typeface="+mn-cs"/>
                <a:hlinkClick r:id="rId16" tooltip="欺騙攻擊（頁面不存在）"/>
              </a:rPr>
              <a:t>欺騙攻擊</a:t>
            </a:r>
            <a:r>
              <a:rPr lang="zh-TW" altLang="en-US" sz="1200" b="0" i="0" kern="1200" dirty="0">
                <a:solidFill>
                  <a:schemeClr val="tx1"/>
                </a:solidFill>
                <a:effectLst/>
                <a:latin typeface="+mn-lt"/>
                <a:ea typeface="+mn-ea"/>
                <a:cs typeface="+mn-cs"/>
              </a:rPr>
              <a:t>的一部分。 這是「</a:t>
            </a:r>
            <a:r>
              <a:rPr lang="zh-TW" altLang="en-US" sz="1200" b="0" i="0" u="none" strike="noStrike" kern="1200" dirty="0">
                <a:solidFill>
                  <a:schemeClr val="tx1"/>
                </a:solidFill>
                <a:effectLst/>
                <a:latin typeface="+mn-lt"/>
                <a:ea typeface="+mn-ea"/>
                <a:cs typeface="+mn-cs"/>
                <a:hlinkClick r:id="rId17" tooltip="中間人攻擊"/>
              </a:rPr>
              <a:t>中間人攻擊</a:t>
            </a:r>
            <a:r>
              <a:rPr lang="zh-TW" altLang="en-US" sz="1200" b="0" i="0" kern="1200" dirty="0">
                <a:solidFill>
                  <a:schemeClr val="tx1"/>
                </a:solidFill>
                <a:effectLst/>
                <a:latin typeface="+mn-lt"/>
                <a:ea typeface="+mn-ea"/>
                <a:cs typeface="+mn-cs"/>
              </a:rPr>
              <a:t>」的一個較低階別版本。</a:t>
            </a:r>
            <a:endParaRPr lang="en-US" altLang="zh-TW" sz="1200" b="0" i="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b="0" i="0" kern="1200" dirty="0">
                <a:solidFill>
                  <a:schemeClr val="tx1"/>
                </a:solidFill>
                <a:effectLst/>
                <a:latin typeface="+mn-lt"/>
                <a:ea typeface="+mn-ea"/>
                <a:cs typeface="+mn-cs"/>
              </a:rPr>
              <a:t>Ex:</a:t>
            </a:r>
            <a:r>
              <a:rPr lang="en-US" altLang="zh-TW" sz="1200" b="0" i="0" kern="1200" baseline="0" dirty="0">
                <a:solidFill>
                  <a:schemeClr val="tx1"/>
                </a:solidFill>
                <a:effectLst/>
                <a:latin typeface="+mn-lt"/>
                <a:ea typeface="+mn-ea"/>
                <a:cs typeface="+mn-cs"/>
              </a:rPr>
              <a:t> A</a:t>
            </a:r>
            <a:r>
              <a:rPr lang="zh-TW" altLang="en-US" sz="1200" b="0" i="0" kern="1200" baseline="0" dirty="0">
                <a:solidFill>
                  <a:schemeClr val="tx1"/>
                </a:solidFill>
                <a:effectLst/>
                <a:latin typeface="+mn-lt"/>
                <a:ea typeface="+mn-ea"/>
                <a:cs typeface="+mn-cs"/>
              </a:rPr>
              <a:t>寄驗證身分的資料給</a:t>
            </a:r>
            <a:r>
              <a:rPr lang="en-US" altLang="zh-TW" sz="1200" b="0" i="0" kern="1200" baseline="0" dirty="0">
                <a:solidFill>
                  <a:schemeClr val="tx1"/>
                </a:solidFill>
                <a:effectLst/>
                <a:latin typeface="+mn-lt"/>
                <a:ea typeface="+mn-ea"/>
                <a:cs typeface="+mn-cs"/>
              </a:rPr>
              <a:t>B</a:t>
            </a:r>
            <a:r>
              <a:rPr lang="zh-TW" altLang="en-US" sz="1200" b="0" i="0" kern="1200" baseline="0" dirty="0">
                <a:solidFill>
                  <a:schemeClr val="tx1"/>
                </a:solidFill>
                <a:effectLst/>
                <a:latin typeface="+mn-lt"/>
                <a:ea typeface="+mn-ea"/>
                <a:cs typeface="+mn-cs"/>
              </a:rPr>
              <a:t>，</a:t>
            </a:r>
            <a:r>
              <a:rPr lang="en-US" altLang="zh-TW" sz="1200" b="0" i="0" kern="1200" baseline="0" dirty="0">
                <a:solidFill>
                  <a:schemeClr val="tx1"/>
                </a:solidFill>
                <a:effectLst/>
                <a:latin typeface="+mn-lt"/>
                <a:ea typeface="+mn-ea"/>
                <a:cs typeface="+mn-cs"/>
              </a:rPr>
              <a:t>C</a:t>
            </a:r>
            <a:r>
              <a:rPr lang="zh-TW" altLang="en-US" sz="1200" b="0" i="0" kern="1200" baseline="0" dirty="0">
                <a:solidFill>
                  <a:schemeClr val="tx1"/>
                </a:solidFill>
                <a:effectLst/>
                <a:latin typeface="+mn-lt"/>
                <a:ea typeface="+mn-ea"/>
                <a:cs typeface="+mn-cs"/>
              </a:rPr>
              <a:t>攔截，之後</a:t>
            </a:r>
            <a:r>
              <a:rPr lang="en-US" altLang="zh-TW" sz="1200" b="0" i="0" kern="1200" baseline="0" dirty="0">
                <a:solidFill>
                  <a:schemeClr val="tx1"/>
                </a:solidFill>
                <a:effectLst/>
                <a:latin typeface="+mn-lt"/>
                <a:ea typeface="+mn-ea"/>
                <a:cs typeface="+mn-cs"/>
              </a:rPr>
              <a:t>B</a:t>
            </a:r>
            <a:r>
              <a:rPr lang="zh-TW" altLang="en-US" sz="1200" b="0" i="0" kern="1200" baseline="0" dirty="0">
                <a:solidFill>
                  <a:schemeClr val="tx1"/>
                </a:solidFill>
                <a:effectLst/>
                <a:latin typeface="+mn-lt"/>
                <a:ea typeface="+mn-ea"/>
                <a:cs typeface="+mn-cs"/>
              </a:rPr>
              <a:t>要再驗證</a:t>
            </a:r>
            <a:r>
              <a:rPr lang="en-US" altLang="zh-TW" sz="1200" b="0" i="0" kern="1200" baseline="0" dirty="0">
                <a:solidFill>
                  <a:schemeClr val="tx1"/>
                </a:solidFill>
                <a:effectLst/>
                <a:latin typeface="+mn-lt"/>
                <a:ea typeface="+mn-ea"/>
                <a:cs typeface="+mn-cs"/>
              </a:rPr>
              <a:t>A</a:t>
            </a:r>
            <a:r>
              <a:rPr lang="zh-TW" altLang="en-US" sz="1200" b="0" i="0" kern="1200" baseline="0" dirty="0">
                <a:solidFill>
                  <a:schemeClr val="tx1"/>
                </a:solidFill>
                <a:effectLst/>
                <a:latin typeface="+mn-lt"/>
                <a:ea typeface="+mn-ea"/>
                <a:cs typeface="+mn-cs"/>
              </a:rPr>
              <a:t>資料時，</a:t>
            </a:r>
            <a:r>
              <a:rPr lang="en-US" altLang="zh-TW" sz="1200" b="0" i="0" kern="1200" baseline="0" dirty="0">
                <a:solidFill>
                  <a:schemeClr val="tx1"/>
                </a:solidFill>
                <a:effectLst/>
                <a:latin typeface="+mn-lt"/>
                <a:ea typeface="+mn-ea"/>
                <a:cs typeface="+mn-cs"/>
              </a:rPr>
              <a:t>C</a:t>
            </a:r>
            <a:r>
              <a:rPr lang="zh-TW" altLang="en-US" sz="1200" b="0" i="0" kern="1200" baseline="0" dirty="0">
                <a:solidFill>
                  <a:schemeClr val="tx1"/>
                </a:solidFill>
                <a:effectLst/>
                <a:latin typeface="+mn-lt"/>
                <a:ea typeface="+mn-ea"/>
                <a:cs typeface="+mn-cs"/>
              </a:rPr>
              <a:t>即可冒充</a:t>
            </a:r>
            <a:r>
              <a:rPr lang="en-US" altLang="zh-TW" sz="1200" b="0" i="0" kern="1200" baseline="0" dirty="0">
                <a:solidFill>
                  <a:schemeClr val="tx1"/>
                </a:solidFill>
                <a:effectLst/>
                <a:latin typeface="+mn-lt"/>
                <a:ea typeface="+mn-ea"/>
                <a:cs typeface="+mn-cs"/>
              </a:rPr>
              <a:t>A</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b="0" i="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a:latin typeface="Times New Roman" panose="02020603050405020304" pitchFamily="18" charset="0"/>
                <a:cs typeface="Times New Roman" panose="02020603050405020304" pitchFamily="18" charset="0"/>
              </a:rPr>
              <a:t>data desensitization:</a:t>
            </a:r>
            <a:r>
              <a:rPr lang="zh-TW" altLang="en-US" dirty="0">
                <a:latin typeface="Times New Roman" panose="02020603050405020304" pitchFamily="18" charset="0"/>
                <a:cs typeface="Times New Roman" panose="02020603050405020304" pitchFamily="18" charset="0"/>
              </a:rPr>
              <a:t>數據脫敏是指在保留數據原始特徵的前提下對敏感數據進行轉換和修改的技術，主要是解決敏感數據在非安全環境下使用的問題。</a:t>
            </a:r>
            <a:endParaRPr lang="en-US" altLang="zh-TW" dirty="0">
              <a:latin typeface="Times New Roman" panose="02020603050405020304" pitchFamily="18" charset="0"/>
              <a:cs typeface="Times New Roman" panose="02020603050405020304" pitchFamily="18" charset="0"/>
            </a:endParaRPr>
          </a:p>
          <a:p>
            <a:pPr marL="0" indent="0">
              <a:buNone/>
            </a:pPr>
            <a:endParaRPr lang="zh-TW" altLang="en-US" dirty="0">
              <a:latin typeface="Times New Roman" panose="02020603050405020304" pitchFamily="18" charset="0"/>
              <a:cs typeface="Times New Roman" panose="02020603050405020304" pitchFamily="18" charset="0"/>
            </a:endParaRPr>
          </a:p>
          <a:p>
            <a:pPr marL="0" indent="0">
              <a:buNone/>
            </a:pPr>
            <a:r>
              <a:rPr lang="zh-TW" altLang="en-US" dirty="0">
                <a:latin typeface="Times New Roman" panose="02020603050405020304" pitchFamily="18" charset="0"/>
                <a:cs typeface="Times New Roman" panose="02020603050405020304" pitchFamily="18" charset="0"/>
              </a:rPr>
              <a:t> </a:t>
            </a: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17</a:t>
            </a:fld>
            <a:endParaRPr lang="zh-TW" altLang="en-US"/>
          </a:p>
        </p:txBody>
      </p:sp>
    </p:spTree>
    <p:extLst>
      <p:ext uri="{BB962C8B-B14F-4D97-AF65-F5344CB8AC3E}">
        <p14:creationId xmlns:p14="http://schemas.microsoft.com/office/powerpoint/2010/main" val="1902404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dirty="0"/>
              <a:t>*</a:t>
            </a:r>
            <a:endParaRPr lang="en-US" altLang="zh-TW" dirty="0"/>
          </a:p>
          <a:p>
            <a:pPr marL="0" indent="0">
              <a:buNone/>
            </a:pPr>
            <a:r>
              <a:rPr lang="en-US" altLang="zh-TW" dirty="0"/>
              <a:t>1.API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的設計包括三個元素：</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本身，</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客戶端和自己提供服務的平台。</a:t>
            </a:r>
            <a:endParaRPr lang="en-US" altLang="zh-TW" dirty="0"/>
          </a:p>
          <a:p>
            <a:pPr marL="0" indent="0">
              <a:buNone/>
            </a:pPr>
            <a:r>
              <a:rPr lang="en-US" altLang="zh-TW" dirty="0"/>
              <a:t>2.</a:t>
            </a:r>
            <a:r>
              <a:rPr lang="zh-TW" altLang="en-US" dirty="0"/>
              <a:t>所有客戶端和消費者都通過統一的</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latin typeface="+mn-lt"/>
                <a:cs typeface="+mn-cs"/>
              </a:rPr>
              <a:t>來使用</a:t>
            </a:r>
            <a:r>
              <a:rPr lang="zh-TW" altLang="en-US" dirty="0"/>
              <a:t>微服務，並在</a:t>
            </a:r>
            <a:r>
              <a:rPr lang="en-US" altLang="zh-TW" dirty="0">
                <a:latin typeface="Times New Roman" panose="02020603050405020304" pitchFamily="18" charset="0"/>
                <a:cs typeface="Times New Roman" panose="02020603050405020304" pitchFamily="18" charset="0"/>
              </a:rPr>
              <a:t>gateway</a:t>
            </a:r>
            <a:r>
              <a:rPr lang="zh-TW" altLang="en-US" dirty="0"/>
              <a:t>層處理所有非業務功能。</a:t>
            </a:r>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dirty="0"/>
              <a:t>3.</a:t>
            </a:r>
            <a:r>
              <a:rPr lang="zh-TW" altLang="en-US" sz="1200" b="0" i="0" kern="1200" dirty="0">
                <a:solidFill>
                  <a:schemeClr val="tx1"/>
                </a:solidFill>
                <a:effectLst/>
                <a:latin typeface="+mn-lt"/>
                <a:ea typeface="+mn-ea"/>
                <a:cs typeface="+mn-cs"/>
              </a:rPr>
              <a:t>以平台服務</a:t>
            </a:r>
            <a:r>
              <a:rPr lang="en-US" altLang="zh-TW" sz="1200" b="0" i="0" kern="1200" dirty="0">
                <a:solidFill>
                  <a:schemeClr val="tx1"/>
                </a:solidFill>
                <a:effectLst/>
                <a:latin typeface="+mn-lt"/>
                <a:ea typeface="+mn-ea"/>
                <a:cs typeface="+mn-cs"/>
              </a:rPr>
              <a:t>API</a:t>
            </a:r>
            <a:r>
              <a:rPr lang="zh-TW" altLang="en-US" sz="1200" b="0" i="0" kern="120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gateway</a:t>
            </a:r>
            <a:r>
              <a:rPr lang="zh-TW" altLang="en-US" sz="1200" b="0" i="0" kern="1200" dirty="0">
                <a:solidFill>
                  <a:schemeClr val="tx1"/>
                </a:solidFill>
                <a:effectLst/>
                <a:latin typeface="+mn-lt"/>
                <a:ea typeface="+mn-ea"/>
                <a:cs typeface="+mn-cs"/>
              </a:rPr>
              <a:t>為例，它可以分為兩部分：服務請求代理子系統和閘道管理子系統。</a:t>
            </a:r>
            <a:endParaRPr lang="en-US" altLang="zh-TW" sz="1200" b="0" i="0" kern="1200" dirty="0">
              <a:solidFill>
                <a:schemeClr val="tx1"/>
              </a:solidFill>
              <a:effectLst/>
              <a:latin typeface="+mn-lt"/>
              <a:ea typeface="+mn-ea"/>
              <a:cs typeface="+mn-cs"/>
            </a:endParaRPr>
          </a:p>
          <a:p>
            <a:pPr marL="0" indent="0">
              <a:buNone/>
            </a:pPr>
            <a:endParaRPr lang="zh-TW" altLang="en-US" dirty="0"/>
          </a:p>
          <a:p>
            <a:pPr marL="0" indent="0">
              <a:buNone/>
            </a:pPr>
            <a:r>
              <a:rPr lang="zh-TW" altLang="en-US" dirty="0"/>
              <a:t> </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18</a:t>
            </a:fld>
            <a:endParaRPr lang="zh-TW" altLang="en-US"/>
          </a:p>
        </p:txBody>
      </p:sp>
    </p:spTree>
    <p:extLst>
      <p:ext uri="{BB962C8B-B14F-4D97-AF65-F5344CB8AC3E}">
        <p14:creationId xmlns:p14="http://schemas.microsoft.com/office/powerpoint/2010/main" val="7999523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sz="1200" b="0" i="0" kern="1200" dirty="0" smtClean="0">
                <a:solidFill>
                  <a:schemeClr val="tx1"/>
                </a:solidFill>
                <a:effectLst/>
                <a:latin typeface="+mn-lt"/>
                <a:ea typeface="+mn-ea"/>
                <a:cs typeface="+mn-cs"/>
              </a:rPr>
              <a:t>*</a:t>
            </a:r>
            <a:endParaRPr lang="en-US" altLang="zh-TW" sz="1200" b="0" i="0" kern="1200" dirty="0" smtClean="0">
              <a:solidFill>
                <a:schemeClr val="tx1"/>
              </a:solidFill>
              <a:effectLst/>
              <a:latin typeface="+mn-lt"/>
              <a:ea typeface="+mn-ea"/>
              <a:cs typeface="+mn-cs"/>
            </a:endParaRPr>
          </a:p>
          <a:p>
            <a:pPr marL="0" indent="0">
              <a:buNone/>
            </a:pPr>
            <a:r>
              <a:rPr lang="zh-TW" altLang="en-US" sz="1200" b="0" i="0" kern="1200" dirty="0" smtClean="0">
                <a:solidFill>
                  <a:schemeClr val="tx1"/>
                </a:solidFill>
                <a:effectLst/>
                <a:latin typeface="+mn-lt"/>
                <a:ea typeface="+mn-ea"/>
                <a:cs typeface="+mn-cs"/>
              </a:rPr>
              <a:t>這張圖就是平台服務</a:t>
            </a:r>
            <a:r>
              <a:rPr lang="en-US" altLang="zh-TW" sz="1200" b="0" i="0" kern="1200" dirty="0" smtClean="0">
                <a:solidFill>
                  <a:schemeClr val="tx1"/>
                </a:solidFill>
                <a:effectLst/>
                <a:latin typeface="+mn-lt"/>
                <a:ea typeface="+mn-ea"/>
                <a:cs typeface="+mn-cs"/>
              </a:rPr>
              <a:t>API</a:t>
            </a:r>
            <a:r>
              <a:rPr lang="zh-TW" altLang="en-US" sz="1200" b="0" i="0" kern="1200" dirty="0" smtClean="0">
                <a:solidFill>
                  <a:schemeClr val="tx1"/>
                </a:solidFill>
                <a:effectLst/>
                <a:latin typeface="+mn-lt"/>
                <a:ea typeface="+mn-ea"/>
                <a:cs typeface="+mn-cs"/>
              </a:rPr>
              <a:t> </a:t>
            </a:r>
            <a:r>
              <a:rPr lang="en-US" altLang="zh-TW" sz="1200" b="0" i="0" kern="1200" dirty="0" smtClean="0">
                <a:solidFill>
                  <a:schemeClr val="tx1"/>
                </a:solidFill>
                <a:effectLst/>
                <a:latin typeface="+mn-lt"/>
                <a:ea typeface="+mn-ea"/>
                <a:cs typeface="+mn-cs"/>
              </a:rPr>
              <a:t>gateway</a:t>
            </a:r>
            <a:r>
              <a:rPr lang="zh-TW" altLang="en-US" sz="1200" b="0" i="0" kern="1200" dirty="0" smtClean="0">
                <a:solidFill>
                  <a:schemeClr val="tx1"/>
                </a:solidFill>
                <a:effectLst/>
                <a:latin typeface="+mn-lt"/>
                <a:ea typeface="+mn-ea"/>
                <a:cs typeface="+mn-cs"/>
              </a:rPr>
              <a:t>的架構</a:t>
            </a:r>
            <a:endParaRPr lang="en-US" altLang="zh-TW" sz="1200" b="0" i="0" kern="1200" dirty="0">
              <a:solidFill>
                <a:schemeClr val="tx1"/>
              </a:solidFill>
              <a:effectLst/>
              <a:latin typeface="+mn-lt"/>
              <a:ea typeface="+mn-ea"/>
              <a:cs typeface="+mn-cs"/>
            </a:endParaRPr>
          </a:p>
          <a:p>
            <a:pPr marL="0" indent="0">
              <a:buNone/>
            </a:pPr>
            <a:r>
              <a:rPr lang="en-US" altLang="zh-TW" sz="1200" b="0" i="0" kern="1200" dirty="0">
                <a:solidFill>
                  <a:schemeClr val="tx1"/>
                </a:solidFill>
                <a:effectLst/>
                <a:latin typeface="+mn-lt"/>
                <a:ea typeface="+mn-ea"/>
                <a:cs typeface="+mn-cs"/>
              </a:rPr>
              <a:t>At the same time, it interacts with the platform service authentication center to handle service request authentication. </a:t>
            </a:r>
          </a:p>
          <a:p>
            <a:pPr marL="0" indent="0">
              <a:buNone/>
            </a:pPr>
            <a:r>
              <a:rPr lang="zh-TW" altLang="en-US" sz="1200" b="0" i="0" kern="1200" dirty="0">
                <a:solidFill>
                  <a:schemeClr val="tx1"/>
                </a:solidFill>
                <a:effectLst/>
                <a:latin typeface="+mn-lt"/>
                <a:ea typeface="+mn-ea"/>
                <a:cs typeface="+mn-cs"/>
              </a:rPr>
              <a:t>會在平台服務認證中心處理服務請求的認證。</a:t>
            </a:r>
            <a:endParaRPr lang="en-US" altLang="zh-TW" sz="1200" b="0" i="0" kern="1200" dirty="0">
              <a:solidFill>
                <a:schemeClr val="tx1"/>
              </a:solidFill>
              <a:effectLst/>
              <a:latin typeface="+mn-lt"/>
              <a:ea typeface="+mn-ea"/>
              <a:cs typeface="+mn-cs"/>
            </a:endParaRPr>
          </a:p>
          <a:p>
            <a:pPr marL="0" indent="0">
              <a:buNone/>
            </a:pPr>
            <a:r>
              <a:rPr lang="en-US" altLang="zh-TW" sz="1200" b="0" i="0" kern="1200" dirty="0">
                <a:solidFill>
                  <a:schemeClr val="tx1"/>
                </a:solidFill>
                <a:effectLst/>
                <a:latin typeface="+mn-lt"/>
                <a:ea typeface="+mn-ea"/>
                <a:cs typeface="+mn-cs"/>
              </a:rPr>
              <a:t>On the other hand, the service instance information and interface information are loaded from the platform</a:t>
            </a:r>
            <a:r>
              <a:rPr lang="en-US" altLang="zh-TW" sz="1200" b="0" i="0" kern="1200" baseline="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service registration center. </a:t>
            </a:r>
          </a:p>
          <a:p>
            <a:pPr marL="0" indent="0">
              <a:buNone/>
            </a:pPr>
            <a:r>
              <a:rPr lang="zh-TW" altLang="en-US" dirty="0"/>
              <a:t>會從平台服務註冊中心載入服務實例和</a:t>
            </a:r>
            <a:r>
              <a:rPr lang="en-US" altLang="zh-TW" dirty="0"/>
              <a:t>interface</a:t>
            </a:r>
            <a:r>
              <a:rPr lang="zh-TW" altLang="en-US" dirty="0"/>
              <a:t>的信息。</a:t>
            </a:r>
            <a:endParaRPr lang="en-US" altLang="zh-TW" dirty="0"/>
          </a:p>
          <a:p>
            <a:pPr marL="0" indent="0">
              <a:buNone/>
            </a:pPr>
            <a:endParaRPr lang="en-US" altLang="zh-TW" dirty="0"/>
          </a:p>
          <a:p>
            <a:pPr marL="0" indent="0">
              <a:buNone/>
            </a:pPr>
            <a:r>
              <a:rPr lang="zh-TW" altLang="en-US" dirty="0"/>
              <a:t>左半邊是請求代理子系統，利用</a:t>
            </a:r>
            <a:r>
              <a:rPr lang="en-US" altLang="zh-TW" dirty="0" err="1"/>
              <a:t>lua</a:t>
            </a:r>
            <a:r>
              <a:rPr lang="zh-TW" altLang="en-US" dirty="0"/>
              <a:t>語言實現這些功能，右半邊是閘道管理子系統，讓管理人員進行配置</a:t>
            </a:r>
            <a:endParaRPr lang="en-US" altLang="zh-TW" dirty="0"/>
          </a:p>
          <a:p>
            <a:pPr marL="0" indent="0">
              <a:buNone/>
            </a:pPr>
            <a:r>
              <a:rPr lang="zh-TW" altLang="en-US" dirty="0"/>
              <a:t>下面是他所使用的資料庫</a:t>
            </a:r>
          </a:p>
          <a:p>
            <a:pPr marL="0" indent="0">
              <a:buNone/>
            </a:pPr>
            <a:r>
              <a:rPr lang="zh-TW" altLang="en-US" dirty="0"/>
              <a:t> </a:t>
            </a:r>
            <a:endParaRPr lang="en-US" altLang="zh-TW" dirty="0"/>
          </a:p>
          <a:p>
            <a:pPr marL="0" indent="0">
              <a:buNone/>
            </a:pPr>
            <a:endParaRPr lang="en-US" altLang="zh-TW" dirty="0"/>
          </a:p>
          <a:p>
            <a:pPr marL="0" indent="0">
              <a:buNone/>
            </a:pPr>
            <a:r>
              <a:rPr lang="en-US" altLang="zh-TW" dirty="0"/>
              <a:t>Request-&gt;</a:t>
            </a:r>
            <a:r>
              <a:rPr lang="en-US" altLang="zh-TW" sz="1200" b="0" i="0" kern="1200" dirty="0">
                <a:solidFill>
                  <a:schemeClr val="tx1"/>
                </a:solidFill>
                <a:effectLst/>
                <a:latin typeface="+mn-lt"/>
                <a:ea typeface="+mn-ea"/>
                <a:cs typeface="+mn-cs"/>
              </a:rPr>
              <a:t>platform service authentication(certification) center</a:t>
            </a:r>
            <a:r>
              <a:rPr lang="zh-TW" altLang="en-US" sz="1200" b="0" i="0" kern="1200" dirty="0">
                <a:solidFill>
                  <a:schemeClr val="tx1"/>
                </a:solidFill>
                <a:effectLst/>
                <a:latin typeface="+mn-lt"/>
                <a:ea typeface="+mn-ea"/>
                <a:cs typeface="+mn-cs"/>
              </a:rPr>
              <a:t>認證</a:t>
            </a:r>
            <a:r>
              <a:rPr lang="en-US" altLang="zh-TW" sz="1200" b="0" i="0" kern="1200" dirty="0">
                <a:solidFill>
                  <a:schemeClr val="tx1"/>
                </a:solidFill>
                <a:effectLst/>
                <a:latin typeface="+mn-lt"/>
                <a:ea typeface="+mn-ea"/>
                <a:cs typeface="+mn-cs"/>
              </a:rPr>
              <a:t>-&gt;</a:t>
            </a:r>
            <a:r>
              <a:rPr lang="zh-TW" altLang="en-US" sz="1200" b="0" i="0" kern="1200" dirty="0">
                <a:solidFill>
                  <a:schemeClr val="tx1"/>
                </a:solidFill>
                <a:effectLst/>
                <a:latin typeface="+mn-lt"/>
                <a:ea typeface="+mn-ea"/>
                <a:cs typeface="+mn-cs"/>
              </a:rPr>
              <a:t>進行</a:t>
            </a:r>
            <a:r>
              <a:rPr lang="en-US" altLang="zh-TW" sz="1200" b="0" i="0" kern="1200" dirty="0">
                <a:solidFill>
                  <a:schemeClr val="tx1"/>
                </a:solidFill>
                <a:effectLst/>
                <a:latin typeface="+mn-lt"/>
                <a:ea typeface="+mn-ea"/>
                <a:cs typeface="+mn-cs"/>
              </a:rPr>
              <a:t>API gateway</a:t>
            </a:r>
            <a:r>
              <a:rPr lang="zh-TW" altLang="en-US" sz="1200" b="0" i="0" kern="1200" dirty="0">
                <a:solidFill>
                  <a:schemeClr val="tx1"/>
                </a:solidFill>
                <a:effectLst/>
                <a:latin typeface="+mn-lt"/>
                <a:ea typeface="+mn-ea"/>
                <a:cs typeface="+mn-cs"/>
              </a:rPr>
              <a:t>功能</a:t>
            </a:r>
            <a:r>
              <a:rPr lang="en-US" altLang="zh-TW" sz="1200" b="0" i="0" kern="1200" dirty="0">
                <a:solidFill>
                  <a:schemeClr val="tx1"/>
                </a:solidFill>
                <a:effectLst/>
                <a:latin typeface="+mn-lt"/>
                <a:ea typeface="+mn-ea"/>
                <a:cs typeface="+mn-cs"/>
              </a:rPr>
              <a:t> -&gt;platform service registration center</a:t>
            </a:r>
            <a:r>
              <a:rPr lang="zh-TW" altLang="en-US" sz="1200" b="0" i="0" kern="1200" dirty="0">
                <a:solidFill>
                  <a:schemeClr val="tx1"/>
                </a:solidFill>
                <a:effectLst/>
                <a:latin typeface="+mn-lt"/>
                <a:ea typeface="+mn-ea"/>
                <a:cs typeface="+mn-cs"/>
              </a:rPr>
              <a:t>找服務</a:t>
            </a:r>
            <a:r>
              <a:rPr lang="en-US" altLang="zh-TW" sz="1200" b="0" i="0" kern="1200" dirty="0">
                <a:solidFill>
                  <a:schemeClr val="tx1"/>
                </a:solidFill>
                <a:effectLst/>
                <a:latin typeface="+mn-lt"/>
                <a:ea typeface="+mn-ea"/>
                <a:cs typeface="+mn-cs"/>
              </a:rPr>
              <a:t>-&gt;microservice</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19</a:t>
            </a:fld>
            <a:endParaRPr lang="zh-TW" altLang="en-US"/>
          </a:p>
        </p:txBody>
      </p:sp>
    </p:spTree>
    <p:extLst>
      <p:ext uri="{BB962C8B-B14F-4D97-AF65-F5344CB8AC3E}">
        <p14:creationId xmlns:p14="http://schemas.microsoft.com/office/powerpoint/2010/main" val="2925748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baseline="0" dirty="0"/>
              <a:t>摘要</a:t>
            </a:r>
            <a:endParaRPr lang="en-US" altLang="zh-TW" sz="120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baseline="0" dirty="0"/>
              <a:t>Introduction</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baseline="0" dirty="0"/>
              <a:t>API</a:t>
            </a:r>
            <a:r>
              <a:rPr lang="zh-TW" altLang="en-US" sz="1200" baseline="0" dirty="0"/>
              <a:t> </a:t>
            </a:r>
            <a:r>
              <a:rPr lang="en-US" altLang="zh-TW" sz="1200" baseline="0" dirty="0"/>
              <a:t>gateway</a:t>
            </a:r>
            <a:r>
              <a:rPr lang="zh-TW" altLang="en-US" sz="1200" baseline="0" dirty="0"/>
              <a:t>的背景還有好處</a:t>
            </a:r>
            <a:endParaRPr lang="en-US" altLang="zh-TW" sz="120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baseline="0" dirty="0"/>
              <a:t>分析在</a:t>
            </a:r>
            <a:r>
              <a:rPr lang="en-US" altLang="zh-TW" sz="1200" baseline="0" dirty="0"/>
              <a:t>microservice</a:t>
            </a:r>
            <a:r>
              <a:rPr lang="zh-TW" altLang="en-US" sz="1200" baseline="0" dirty="0"/>
              <a:t>架構下，</a:t>
            </a:r>
            <a:r>
              <a:rPr lang="en-US" altLang="zh-TW" sz="1200" baseline="0" dirty="0"/>
              <a:t>gateway</a:t>
            </a:r>
            <a:r>
              <a:rPr lang="zh-TW" altLang="en-US" sz="1200" baseline="0" dirty="0"/>
              <a:t>能夠提供的功能</a:t>
            </a:r>
            <a:endParaRPr lang="en-US" altLang="zh-TW" sz="120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baseline="0" dirty="0"/>
              <a:t>實作</a:t>
            </a:r>
            <a:r>
              <a:rPr lang="en-US" altLang="zh-TW" sz="1200" baseline="0" dirty="0"/>
              <a:t>gateway</a:t>
            </a:r>
            <a:r>
              <a:rPr lang="zh-TW" altLang="en-US" sz="1200" baseline="0" dirty="0"/>
              <a:t>的技術方案</a:t>
            </a:r>
            <a:endParaRPr lang="en-US" altLang="zh-TW" sz="120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baseline="0" dirty="0"/>
              <a:t>結論</a:t>
            </a:r>
            <a:endParaRPr lang="en-US" altLang="zh-TW" sz="1200" baseline="0" dirty="0"/>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0FCA8AA-0525-4FA5-ADE9-0CFAAD5128D6}"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1" lang="zh-TW" altLang="en-US" sz="1200" b="0" i="0" u="none" strike="noStrike" kern="1200" cap="none" spc="0" normalizeH="0" baseline="0" noProof="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37312055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dirty="0"/>
              <a:t>*</a:t>
            </a:r>
            <a:endParaRPr lang="en-US" altLang="zh-TW" dirty="0"/>
          </a:p>
          <a:p>
            <a:pPr marL="0" indent="0">
              <a:buNone/>
            </a:pPr>
            <a:r>
              <a:rPr lang="en-US" altLang="zh-TW" dirty="0"/>
              <a:t>1.</a:t>
            </a:r>
            <a:r>
              <a:rPr lang="zh-TW" altLang="en-US" dirty="0"/>
              <a:t>基於平台的閘道管理子系統將主要業務邏輯封裝到微服務中，並獨立部署和維護。</a:t>
            </a:r>
          </a:p>
          <a:p>
            <a:pPr marL="0" indent="0">
              <a:buNone/>
            </a:pPr>
            <a:r>
              <a:rPr lang="en-US" altLang="zh-TW" dirty="0"/>
              <a:t>2.</a:t>
            </a:r>
            <a:r>
              <a:rPr lang="zh-TW" altLang="en-US" dirty="0"/>
              <a:t>將</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的管理界面整合到綜合管理平台中進行管理，結合</a:t>
            </a:r>
            <a:r>
              <a:rPr lang="en-US" altLang="zh-TW" dirty="0"/>
              <a:t>Spring </a:t>
            </a:r>
            <a:r>
              <a:rPr lang="en-US" altLang="zh-TW" dirty="0" smtClean="0"/>
              <a:t>Web(</a:t>
            </a:r>
            <a:r>
              <a:rPr lang="zh-TW" altLang="en-US" dirty="0" smtClean="0"/>
              <a:t>可能是一個負責做管理配置的網頁</a:t>
            </a:r>
            <a:r>
              <a:rPr lang="en-US" altLang="zh-TW" smtClean="0"/>
              <a:t>)</a:t>
            </a:r>
            <a:r>
              <a:rPr lang="zh-TW" altLang="en-US" smtClean="0"/>
              <a:t>，</a:t>
            </a:r>
            <a:r>
              <a:rPr lang="zh-TW" altLang="en-US" dirty="0"/>
              <a:t>通過</a:t>
            </a:r>
            <a:r>
              <a:rPr lang="en-US" altLang="zh-TW" dirty="0"/>
              <a:t>Service</a:t>
            </a:r>
            <a:r>
              <a:rPr lang="zh-TW" altLang="en-US" dirty="0"/>
              <a:t>、</a:t>
            </a:r>
            <a:r>
              <a:rPr lang="en-US" altLang="zh-TW" dirty="0"/>
              <a:t>Internal Service</a:t>
            </a:r>
            <a:r>
              <a:rPr lang="zh-TW" altLang="en-US" dirty="0"/>
              <a:t>、</a:t>
            </a:r>
            <a:r>
              <a:rPr lang="en-US" altLang="zh-TW" dirty="0"/>
              <a:t>DAO</a:t>
            </a:r>
            <a:r>
              <a:rPr lang="zh-TW" altLang="en-US" dirty="0"/>
              <a:t>三層架構實現</a:t>
            </a:r>
            <a:r>
              <a:rPr lang="en-US" altLang="zh-TW" dirty="0"/>
              <a:t>API</a:t>
            </a:r>
            <a:r>
              <a:rPr lang="zh-TW" altLang="en-US" dirty="0"/>
              <a:t>管理、權限管理、流量控制、系統監控等功能。</a:t>
            </a:r>
            <a:endParaRPr lang="en-US" altLang="zh-TW" dirty="0"/>
          </a:p>
          <a:p>
            <a:pPr marL="0" indent="0">
              <a:buNone/>
            </a:pPr>
            <a:endParaRPr lang="en-US" altLang="zh-TW" dirty="0"/>
          </a:p>
          <a:p>
            <a:pPr marL="0" indent="0">
              <a:buNone/>
            </a:pPr>
            <a:endParaRPr lang="en-US" altLang="zh-TW" dirty="0"/>
          </a:p>
          <a:p>
            <a:pPr marL="0" indent="0">
              <a:buNone/>
            </a:pPr>
            <a:r>
              <a:rPr lang="zh-TW" altLang="en-US" sz="1200" b="1" i="0" kern="1200" dirty="0">
                <a:solidFill>
                  <a:schemeClr val="tx1"/>
                </a:solidFill>
                <a:effectLst/>
                <a:latin typeface="+mn-lt"/>
                <a:ea typeface="+mn-ea"/>
                <a:cs typeface="+mn-cs"/>
              </a:rPr>
              <a:t>資料存取物件</a:t>
            </a:r>
            <a:r>
              <a:rPr lang="zh-TW" altLang="en-US" sz="1200" b="0" i="0" kern="1200" dirty="0">
                <a:solidFill>
                  <a:schemeClr val="tx1"/>
                </a:solidFill>
                <a:effectLst/>
                <a:latin typeface="+mn-lt"/>
                <a:ea typeface="+mn-ea"/>
                <a:cs typeface="+mn-cs"/>
              </a:rPr>
              <a:t>（</a:t>
            </a:r>
            <a:r>
              <a:rPr lang="en-US" altLang="zh-TW" sz="1200" b="1" i="0" kern="1200" dirty="0">
                <a:solidFill>
                  <a:schemeClr val="tx1"/>
                </a:solidFill>
                <a:effectLst/>
                <a:latin typeface="+mn-lt"/>
                <a:ea typeface="+mn-ea"/>
                <a:cs typeface="+mn-cs"/>
              </a:rPr>
              <a:t>data access object</a:t>
            </a:r>
            <a:r>
              <a:rPr lang="zh-TW" altLang="en-US" sz="1200" b="0" i="0" kern="1200" dirty="0">
                <a:solidFill>
                  <a:schemeClr val="tx1"/>
                </a:solidFill>
                <a:effectLst/>
                <a:latin typeface="+mn-lt"/>
                <a:ea typeface="+mn-ea"/>
                <a:cs typeface="+mn-cs"/>
              </a:rPr>
              <a:t>，</a:t>
            </a:r>
            <a:r>
              <a:rPr lang="en-US" altLang="zh-TW" sz="1200" b="1" i="0" kern="1200" dirty="0">
                <a:solidFill>
                  <a:schemeClr val="tx1"/>
                </a:solidFill>
                <a:effectLst/>
                <a:latin typeface="+mn-lt"/>
                <a:ea typeface="+mn-ea"/>
                <a:cs typeface="+mn-cs"/>
              </a:rPr>
              <a:t>DAO</a:t>
            </a:r>
            <a:r>
              <a:rPr lang="zh-TW" altLang="en-US" sz="1200" b="0" i="0" kern="1200" dirty="0">
                <a:solidFill>
                  <a:schemeClr val="tx1"/>
                </a:solidFill>
                <a:effectLst/>
                <a:latin typeface="+mn-lt"/>
                <a:ea typeface="+mn-ea"/>
                <a:cs typeface="+mn-cs"/>
              </a:rPr>
              <a:t>）是為某種類型的</a:t>
            </a:r>
            <a:r>
              <a:rPr lang="zh-TW" altLang="en-US" sz="1200" b="0" i="0" u="none" strike="noStrike" kern="1200" dirty="0">
                <a:solidFill>
                  <a:schemeClr val="tx1"/>
                </a:solidFill>
                <a:effectLst/>
                <a:latin typeface="+mn-lt"/>
                <a:ea typeface="+mn-ea"/>
                <a:cs typeface="+mn-cs"/>
                <a:hlinkClick r:id="rId3" tooltip="資料庫"/>
              </a:rPr>
              <a:t>資料庫</a:t>
            </a:r>
            <a:r>
              <a:rPr lang="zh-TW" altLang="en-US" sz="1200" b="0" i="0" kern="1200" dirty="0">
                <a:solidFill>
                  <a:schemeClr val="tx1"/>
                </a:solidFill>
                <a:effectLst/>
                <a:latin typeface="+mn-lt"/>
                <a:ea typeface="+mn-ea"/>
                <a:cs typeface="+mn-cs"/>
              </a:rPr>
              <a:t>或其他永續性機制提供一個抽象</a:t>
            </a:r>
            <a:r>
              <a:rPr lang="zh-TW" altLang="en-US" sz="1200" b="0" i="0" u="none" strike="noStrike" kern="1200" dirty="0">
                <a:solidFill>
                  <a:schemeClr val="tx1"/>
                </a:solidFill>
                <a:effectLst/>
                <a:latin typeface="+mn-lt"/>
                <a:ea typeface="+mn-ea"/>
                <a:cs typeface="+mn-cs"/>
                <a:hlinkClick r:id="rId4" tooltip="介面 (資訊科技)"/>
              </a:rPr>
              <a:t>介面</a:t>
            </a:r>
            <a:r>
              <a:rPr lang="zh-TW" altLang="en-US" sz="1200" b="0" i="0" kern="1200" dirty="0">
                <a:solidFill>
                  <a:schemeClr val="tx1"/>
                </a:solidFill>
                <a:effectLst/>
                <a:latin typeface="+mn-lt"/>
                <a:ea typeface="+mn-ea"/>
                <a:cs typeface="+mn-cs"/>
              </a:rPr>
              <a:t>的</a:t>
            </a:r>
            <a:r>
              <a:rPr lang="zh-TW" altLang="en-US" sz="1200" b="0" i="0" u="none" strike="noStrike" kern="1200" dirty="0">
                <a:solidFill>
                  <a:schemeClr val="tx1"/>
                </a:solidFill>
                <a:effectLst/>
                <a:latin typeface="+mn-lt"/>
                <a:ea typeface="+mn-ea"/>
                <a:cs typeface="+mn-cs"/>
                <a:hlinkClick r:id="rId5" tooltip="物件 (電腦科學)"/>
              </a:rPr>
              <a:t>物件</a:t>
            </a:r>
            <a:r>
              <a:rPr lang="zh-TW" altLang="en-US" sz="1200" b="0" i="0" kern="1200" dirty="0">
                <a:solidFill>
                  <a:schemeClr val="tx1"/>
                </a:solidFill>
                <a:effectLst/>
                <a:latin typeface="+mn-lt"/>
                <a:ea typeface="+mn-ea"/>
                <a:cs typeface="+mn-cs"/>
              </a:rPr>
              <a:t>。通過對映應用程式對持久層的呼叫，</a:t>
            </a:r>
            <a:r>
              <a:rPr lang="en-US" altLang="zh-TW" sz="1200" b="0" i="0" kern="1200" dirty="0">
                <a:solidFill>
                  <a:schemeClr val="tx1"/>
                </a:solidFill>
                <a:effectLst/>
                <a:latin typeface="+mn-lt"/>
                <a:ea typeface="+mn-ea"/>
                <a:cs typeface="+mn-cs"/>
              </a:rPr>
              <a:t>DAO</a:t>
            </a:r>
            <a:r>
              <a:rPr lang="zh-TW" altLang="en-US" sz="1200" b="0" i="0" kern="1200" dirty="0">
                <a:solidFill>
                  <a:schemeClr val="tx1"/>
                </a:solidFill>
                <a:effectLst/>
                <a:latin typeface="+mn-lt"/>
                <a:ea typeface="+mn-ea"/>
                <a:cs typeface="+mn-cs"/>
              </a:rPr>
              <a:t>提供一些特定的資料操作，而無需暴露資料庫細節。這種隔離支援</a:t>
            </a:r>
            <a:r>
              <a:rPr lang="zh-TW" altLang="en-US" sz="1200" b="0" i="0" u="none" strike="noStrike" kern="1200" dirty="0">
                <a:solidFill>
                  <a:schemeClr val="tx1"/>
                </a:solidFill>
                <a:effectLst/>
                <a:latin typeface="+mn-lt"/>
                <a:ea typeface="+mn-ea"/>
                <a:cs typeface="+mn-cs"/>
                <a:hlinkClick r:id="rId6" tooltip="單一功能原則"/>
              </a:rPr>
              <a:t>單一功能原則</a:t>
            </a:r>
            <a:r>
              <a:rPr lang="zh-TW" altLang="en-US" sz="1200" b="0" i="0" kern="1200" dirty="0">
                <a:solidFill>
                  <a:schemeClr val="tx1"/>
                </a:solidFill>
                <a:effectLst/>
                <a:latin typeface="+mn-lt"/>
                <a:ea typeface="+mn-ea"/>
                <a:cs typeface="+mn-cs"/>
              </a:rPr>
              <a:t>。它分離了應用程式需要存取哪些資料，就域特定物件和資料類型（</a:t>
            </a:r>
            <a:r>
              <a:rPr lang="en-US" altLang="zh-TW" sz="1200" b="0" i="0" kern="1200" dirty="0">
                <a:solidFill>
                  <a:schemeClr val="tx1"/>
                </a:solidFill>
                <a:effectLst/>
                <a:latin typeface="+mn-lt"/>
                <a:ea typeface="+mn-ea"/>
                <a:cs typeface="+mn-cs"/>
              </a:rPr>
              <a:t>DAO</a:t>
            </a:r>
            <a:r>
              <a:rPr lang="zh-TW" altLang="en-US" sz="1200" b="0" i="0" kern="1200" dirty="0">
                <a:solidFill>
                  <a:schemeClr val="tx1"/>
                </a:solidFill>
                <a:effectLst/>
                <a:latin typeface="+mn-lt"/>
                <a:ea typeface="+mn-ea"/>
                <a:cs typeface="+mn-cs"/>
              </a:rPr>
              <a:t>的公共介面），而言，這些需求可以用</a:t>
            </a:r>
            <a:r>
              <a:rPr lang="zh-TW" altLang="en-US" sz="1200" b="0" i="0" u="none" strike="noStrike" kern="1200" dirty="0">
                <a:solidFill>
                  <a:schemeClr val="tx1"/>
                </a:solidFill>
                <a:effectLst/>
                <a:latin typeface="+mn-lt"/>
                <a:ea typeface="+mn-ea"/>
                <a:cs typeface="+mn-cs"/>
                <a:hlinkClick r:id="rId3" tooltip="資料庫"/>
              </a:rPr>
              <a:t>資料庫管理系統</a:t>
            </a:r>
            <a:r>
              <a:rPr lang="zh-TW" altLang="en-US" sz="1200" b="0" i="0" kern="1200" dirty="0">
                <a:solidFill>
                  <a:schemeClr val="tx1"/>
                </a:solidFill>
                <a:effectLst/>
                <a:latin typeface="+mn-lt"/>
                <a:ea typeface="+mn-ea"/>
                <a:cs typeface="+mn-cs"/>
              </a:rPr>
              <a:t>（</a:t>
            </a:r>
            <a:r>
              <a:rPr lang="en-US" altLang="zh-TW" sz="1200" b="0" i="0" kern="1200" dirty="0">
                <a:solidFill>
                  <a:schemeClr val="tx1"/>
                </a:solidFill>
                <a:effectLst/>
                <a:latin typeface="+mn-lt"/>
                <a:ea typeface="+mn-ea"/>
                <a:cs typeface="+mn-cs"/>
              </a:rPr>
              <a:t>DBMS</a:t>
            </a:r>
            <a:r>
              <a:rPr lang="zh-TW" altLang="en-US" sz="1200" b="0" i="0" kern="1200" dirty="0">
                <a:solidFill>
                  <a:schemeClr val="tx1"/>
                </a:solidFill>
                <a:effectLst/>
                <a:latin typeface="+mn-lt"/>
                <a:ea typeface="+mn-ea"/>
                <a:cs typeface="+mn-cs"/>
              </a:rPr>
              <a:t>）、資料庫模式等滿足（</a:t>
            </a:r>
            <a:r>
              <a:rPr lang="en-US" altLang="zh-TW" sz="1200" b="0" i="0" kern="1200" dirty="0">
                <a:solidFill>
                  <a:schemeClr val="tx1"/>
                </a:solidFill>
                <a:effectLst/>
                <a:latin typeface="+mn-lt"/>
                <a:ea typeface="+mn-ea"/>
                <a:cs typeface="+mn-cs"/>
              </a:rPr>
              <a:t>DAO</a:t>
            </a:r>
            <a:r>
              <a:rPr lang="zh-TW" altLang="en-US" sz="1200" b="0" i="0" kern="1200" dirty="0">
                <a:solidFill>
                  <a:schemeClr val="tx1"/>
                </a:solidFill>
                <a:effectLst/>
                <a:latin typeface="+mn-lt"/>
                <a:ea typeface="+mn-ea"/>
                <a:cs typeface="+mn-cs"/>
              </a:rPr>
              <a:t>的實現）。</a:t>
            </a:r>
            <a:endParaRPr lang="en-US" altLang="zh-TW" sz="1200" b="0" i="0" kern="1200" dirty="0">
              <a:solidFill>
                <a:schemeClr val="tx1"/>
              </a:solidFill>
              <a:effectLst/>
              <a:latin typeface="+mn-lt"/>
              <a:ea typeface="+mn-ea"/>
              <a:cs typeface="+mn-cs"/>
            </a:endParaRPr>
          </a:p>
          <a:p>
            <a:pPr marL="0" indent="0">
              <a:buNone/>
            </a:pPr>
            <a:endParaRPr lang="en-US" altLang="zh-TW" sz="1200" b="0" i="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a:t>Spring</a:t>
            </a:r>
            <a:r>
              <a:rPr lang="zh-TW" altLang="en-US" dirty="0"/>
              <a:t> 寫網頁的</a:t>
            </a:r>
            <a:r>
              <a:rPr lang="zh-TW" altLang="en-US" sz="1200" b="0" i="0" kern="1200" dirty="0">
                <a:solidFill>
                  <a:schemeClr val="tx1"/>
                </a:solidFill>
                <a:effectLst/>
                <a:latin typeface="+mn-lt"/>
                <a:ea typeface="+mn-ea"/>
                <a:cs typeface="+mn-cs"/>
              </a:rPr>
              <a:t>框架</a:t>
            </a:r>
            <a:r>
              <a:rPr lang="en-US" altLang="zh-TW" sz="1200" b="0" i="0" kern="1200" dirty="0">
                <a:solidFill>
                  <a:schemeClr val="tx1"/>
                </a:solidFill>
                <a:effectLst/>
                <a:latin typeface="+mn-lt"/>
                <a:ea typeface="+mn-ea"/>
                <a:cs typeface="+mn-cs"/>
              </a:rPr>
              <a:t>(JAVA</a:t>
            </a:r>
            <a:r>
              <a:rPr lang="zh-TW" altLang="en-US" sz="1200" b="0" i="0" kern="1200" dirty="0">
                <a:solidFill>
                  <a:schemeClr val="tx1"/>
                </a:solidFill>
                <a:effectLst/>
                <a:latin typeface="+mn-lt"/>
                <a:ea typeface="+mn-ea"/>
                <a:cs typeface="+mn-cs"/>
              </a:rPr>
              <a:t>平台</a:t>
            </a:r>
            <a:r>
              <a:rPr lang="en-US" altLang="zh-TW" sz="1200" b="0" i="0" kern="1200" dirty="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20</a:t>
            </a:fld>
            <a:endParaRPr lang="zh-TW" altLang="en-US"/>
          </a:p>
        </p:txBody>
      </p:sp>
    </p:spTree>
    <p:extLst>
      <p:ext uri="{BB962C8B-B14F-4D97-AF65-F5344CB8AC3E}">
        <p14:creationId xmlns:p14="http://schemas.microsoft.com/office/powerpoint/2010/main" val="9475103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dirty="0"/>
              <a:t>*</a:t>
            </a:r>
            <a:endParaRPr lang="en-US" altLang="zh-TW" dirty="0"/>
          </a:p>
          <a:p>
            <a:pPr marL="0" indent="0">
              <a:buNone/>
            </a:pPr>
            <a:r>
              <a:rPr lang="en-US" altLang="zh-TW" dirty="0"/>
              <a:t>1.</a:t>
            </a:r>
            <a:r>
              <a:rPr lang="zh-TW" altLang="en-US" dirty="0"/>
              <a:t>也就是說，服務註冊與探索中心可以即時同步微服務的服務信息和</a:t>
            </a:r>
            <a:r>
              <a:rPr lang="en-US" altLang="zh-TW" dirty="0"/>
              <a:t>interface</a:t>
            </a:r>
            <a:r>
              <a:rPr lang="zh-TW" altLang="en-US" dirty="0"/>
              <a:t>信息，還可以支援管理人員手動添加</a:t>
            </a:r>
            <a:r>
              <a:rPr lang="en-US" altLang="zh-TW" dirty="0"/>
              <a:t>API</a:t>
            </a:r>
            <a:r>
              <a:rPr lang="zh-TW" altLang="en-US" dirty="0"/>
              <a:t> </a:t>
            </a:r>
            <a:r>
              <a:rPr lang="en-US" altLang="zh-TW" dirty="0"/>
              <a:t>interface</a:t>
            </a:r>
            <a:r>
              <a:rPr lang="zh-TW" altLang="en-US" dirty="0"/>
              <a:t>。</a:t>
            </a:r>
            <a:endParaRPr lang="en-US" altLang="zh-TW" dirty="0"/>
          </a:p>
          <a:p>
            <a:pPr marL="0" indent="0">
              <a:buNone/>
            </a:pPr>
            <a:r>
              <a:rPr lang="en-US" altLang="zh-TW" dirty="0"/>
              <a:t>2.</a:t>
            </a:r>
            <a:r>
              <a:rPr lang="zh-TW" altLang="en-US" dirty="0"/>
              <a:t>業務門戶可以自由組合多個微服務來實現某些業務功能，</a:t>
            </a:r>
            <a:r>
              <a:rPr lang="zh-TW" altLang="en-US" dirty="0" smtClean="0"/>
              <a:t>實現介面與</a:t>
            </a:r>
            <a:r>
              <a:rPr lang="zh-TW" altLang="en-US" dirty="0"/>
              <a:t>復雜業務邏輯</a:t>
            </a:r>
            <a:r>
              <a:rPr lang="zh-TW" altLang="en-US" dirty="0" smtClean="0"/>
              <a:t>的分離，</a:t>
            </a:r>
            <a:r>
              <a:rPr lang="zh-TW" altLang="en-US" dirty="0"/>
              <a:t>並確保單</a:t>
            </a:r>
            <a:r>
              <a:rPr lang="zh-TW" altLang="en-US" dirty="0" smtClean="0"/>
              <a:t>個</a:t>
            </a:r>
            <a:r>
              <a:rPr lang="en-US" altLang="zh-TW" dirty="0" smtClean="0"/>
              <a:t>project</a:t>
            </a:r>
            <a:r>
              <a:rPr lang="zh-TW" altLang="en-US" dirty="0" smtClean="0"/>
              <a:t>具有合理的規模</a:t>
            </a:r>
            <a:r>
              <a:rPr lang="zh-TW" altLang="en-US" dirty="0"/>
              <a:t>和</a:t>
            </a:r>
            <a:r>
              <a:rPr lang="zh-TW" altLang="en-US" dirty="0" smtClean="0"/>
              <a:t>範圍，就是將多個微服務組合起來，不用每個都需要一個介面</a:t>
            </a:r>
            <a:endParaRPr lang="en-US" altLang="zh-TW" dirty="0"/>
          </a:p>
          <a:p>
            <a:pPr marL="0" indent="0">
              <a:buNone/>
            </a:pPr>
            <a:endParaRPr lang="en-US" altLang="zh-TW" dirty="0"/>
          </a:p>
          <a:p>
            <a:pPr marL="0" indent="0">
              <a:buNone/>
            </a:pPr>
            <a:endParaRPr lang="en-US" altLang="zh-TW" dirty="0"/>
          </a:p>
          <a:p>
            <a:pPr marL="0" indent="0">
              <a:buNone/>
            </a:pPr>
            <a:r>
              <a:rPr lang="zh-TW" altLang="en-US" dirty="0"/>
              <a:t>猜測可能是每個微服務有自己的</a:t>
            </a:r>
            <a:r>
              <a:rPr lang="en-US" altLang="zh-TW" dirty="0"/>
              <a:t>interface</a:t>
            </a:r>
            <a:r>
              <a:rPr lang="zh-TW" altLang="en-US" dirty="0"/>
              <a:t>，但</a:t>
            </a:r>
            <a:r>
              <a:rPr lang="en-US" altLang="zh-TW" dirty="0"/>
              <a:t>portal(</a:t>
            </a:r>
            <a:r>
              <a:rPr lang="zh-TW" altLang="en-US" dirty="0"/>
              <a:t>入口</a:t>
            </a:r>
            <a:r>
              <a:rPr lang="en-US" altLang="zh-TW" dirty="0"/>
              <a:t>)</a:t>
            </a:r>
            <a:r>
              <a:rPr lang="zh-TW" altLang="en-US" dirty="0"/>
              <a:t>可以自由組合多個</a:t>
            </a:r>
            <a:r>
              <a:rPr lang="en-US" altLang="zh-TW" dirty="0"/>
              <a:t>microservice</a:t>
            </a:r>
            <a:r>
              <a:rPr lang="zh-TW" altLang="en-US" dirty="0"/>
              <a:t>變成一個特定的大功能，只要從一個</a:t>
            </a:r>
            <a:r>
              <a:rPr lang="en-US" altLang="zh-TW" dirty="0"/>
              <a:t>portal</a:t>
            </a:r>
            <a:r>
              <a:rPr lang="zh-TW" altLang="en-US" dirty="0"/>
              <a:t>即可做多個</a:t>
            </a:r>
            <a:r>
              <a:rPr lang="en-US" altLang="zh-TW" dirty="0"/>
              <a:t>microservice</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a:t>Portal</a:t>
            </a:r>
            <a:r>
              <a:rPr lang="zh-TW" altLang="en-US" dirty="0"/>
              <a:t> 入口網站；正門</a:t>
            </a:r>
            <a:endParaRPr lang="en-US" altLang="zh-TW" dirty="0"/>
          </a:p>
          <a:p>
            <a:pPr marL="0" indent="0">
              <a:buNone/>
            </a:pP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21</a:t>
            </a:fld>
            <a:endParaRPr lang="zh-TW" altLang="en-US"/>
          </a:p>
        </p:txBody>
      </p:sp>
    </p:spTree>
    <p:extLst>
      <p:ext uri="{BB962C8B-B14F-4D97-AF65-F5344CB8AC3E}">
        <p14:creationId xmlns:p14="http://schemas.microsoft.com/office/powerpoint/2010/main" val="28663367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dirty="0"/>
              <a:t>這節介紹</a:t>
            </a:r>
            <a:r>
              <a:rPr lang="en-US" altLang="zh-TW" dirty="0"/>
              <a:t>API</a:t>
            </a:r>
            <a:r>
              <a:rPr lang="zh-TW" altLang="en-US" dirty="0"/>
              <a:t> </a:t>
            </a:r>
            <a:r>
              <a:rPr lang="en-US" altLang="zh-TW" dirty="0"/>
              <a:t>gateway</a:t>
            </a:r>
            <a:r>
              <a:rPr lang="zh-TW" altLang="en-US" dirty="0"/>
              <a:t>功能詳細的設計方法</a:t>
            </a:r>
            <a:endParaRPr lang="en-US" altLang="zh-TW" dirty="0"/>
          </a:p>
          <a:p>
            <a:pPr marL="0" indent="0">
              <a:buNone/>
            </a:pPr>
            <a:r>
              <a:rPr lang="en-US" altLang="zh-TW" dirty="0"/>
              <a:t>1.</a:t>
            </a:r>
            <a:r>
              <a:rPr lang="zh-TW" altLang="en-US" dirty="0"/>
              <a:t>實現</a:t>
            </a:r>
            <a:r>
              <a:rPr lang="en-US" altLang="zh-TW" dirty="0"/>
              <a:t>API</a:t>
            </a:r>
            <a:r>
              <a:rPr lang="zh-TW" altLang="en-US" dirty="0"/>
              <a:t> </a:t>
            </a:r>
            <a:r>
              <a:rPr lang="en-US" altLang="zh-TW" dirty="0"/>
              <a:t>gateway</a:t>
            </a:r>
            <a:r>
              <a:rPr lang="zh-TW" altLang="en-US" dirty="0"/>
              <a:t>關鍵功能的設計很重要。</a:t>
            </a:r>
            <a:endParaRPr lang="en-US" altLang="zh-TW" dirty="0"/>
          </a:p>
          <a:p>
            <a:pPr marL="0" indent="0">
              <a:buNone/>
            </a:pPr>
            <a:r>
              <a:rPr lang="en-US" altLang="zh-TW" dirty="0"/>
              <a:t>2.</a:t>
            </a:r>
            <a:r>
              <a:rPr lang="zh-TW" altLang="en-US" dirty="0"/>
              <a:t>例如，</a:t>
            </a:r>
            <a:r>
              <a:rPr lang="en-US" altLang="zh-TW" dirty="0">
                <a:latin typeface="Times New Roman" panose="02020603050405020304" pitchFamily="18" charset="0"/>
                <a:cs typeface="Times New Roman" panose="02020603050405020304" pitchFamily="18" charset="0"/>
              </a:rPr>
              <a:t>gateway</a:t>
            </a:r>
            <a:r>
              <a:rPr lang="zh-TW" altLang="en-US" dirty="0"/>
              <a:t>認證模式選擇，權限驗證功能，流量控制功能，</a:t>
            </a:r>
            <a:r>
              <a:rPr lang="en-US" altLang="zh-TW" dirty="0"/>
              <a:t>URL</a:t>
            </a:r>
            <a:r>
              <a:rPr lang="zh-TW" altLang="en-US" dirty="0"/>
              <a:t>重寫功能，服務</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請求代理轉發，</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後台管理系統，服務接口配置，用戶級別流量控制功能</a:t>
            </a:r>
            <a:endParaRPr lang="en-US" altLang="zh-TW" dirty="0"/>
          </a:p>
          <a:p>
            <a:pPr marL="0" indent="0">
              <a:buNone/>
            </a:pPr>
            <a:endParaRPr lang="en-US" altLang="zh-TW" dirty="0"/>
          </a:p>
          <a:p>
            <a:pPr marL="0" indent="0">
              <a:buNone/>
            </a:pPr>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200" b="1" i="0" kern="1200" dirty="0">
                <a:solidFill>
                  <a:schemeClr val="tx1"/>
                </a:solidFill>
                <a:effectLst/>
                <a:latin typeface="+mn-lt"/>
                <a:ea typeface="+mn-ea"/>
                <a:cs typeface="+mn-cs"/>
              </a:rPr>
              <a:t>URL Rewrite</a:t>
            </a:r>
            <a:r>
              <a:rPr lang="zh-TW" altLang="en-US" sz="1200" b="1" i="0" kern="1200" dirty="0">
                <a:solidFill>
                  <a:schemeClr val="tx1"/>
                </a:solidFill>
                <a:effectLst/>
                <a:latin typeface="+mn-lt"/>
                <a:ea typeface="+mn-ea"/>
                <a:cs typeface="+mn-cs"/>
              </a:rPr>
              <a:t>的概念</a:t>
            </a:r>
            <a:r>
              <a:rPr lang="en-US" altLang="zh-TW" sz="1200" b="0" i="0" kern="1200" dirty="0">
                <a:solidFill>
                  <a:schemeClr val="tx1"/>
                </a:solidFill>
                <a:effectLst/>
                <a:latin typeface="+mn-lt"/>
                <a:ea typeface="+mn-ea"/>
                <a:cs typeface="+mn-cs"/>
              </a:rPr>
              <a:t>URL Rewrite</a:t>
            </a:r>
            <a:r>
              <a:rPr lang="zh-TW" altLang="en-US" sz="1200" b="0" i="0" kern="1200" dirty="0">
                <a:solidFill>
                  <a:schemeClr val="tx1"/>
                </a:solidFill>
                <a:effectLst/>
                <a:latin typeface="+mn-lt"/>
                <a:ea typeface="+mn-ea"/>
                <a:cs typeface="+mn-cs"/>
              </a:rPr>
              <a:t>即</a:t>
            </a:r>
            <a:r>
              <a:rPr lang="en-US" altLang="zh-TW" sz="1200" b="0" i="0" kern="1200" dirty="0">
                <a:solidFill>
                  <a:schemeClr val="tx1"/>
                </a:solidFill>
                <a:effectLst/>
                <a:latin typeface="+mn-lt"/>
                <a:ea typeface="+mn-ea"/>
                <a:cs typeface="+mn-cs"/>
              </a:rPr>
              <a:t>URL</a:t>
            </a:r>
            <a:r>
              <a:rPr lang="zh-TW" altLang="en-US" sz="1200" b="0" i="0" kern="1200" dirty="0">
                <a:solidFill>
                  <a:schemeClr val="tx1"/>
                </a:solidFill>
                <a:effectLst/>
                <a:latin typeface="+mn-lt"/>
                <a:ea typeface="+mn-ea"/>
                <a:cs typeface="+mn-cs"/>
              </a:rPr>
              <a:t>重写，就是把传入</a:t>
            </a:r>
            <a:r>
              <a:rPr lang="en-US" altLang="zh-TW" sz="1200" b="0" i="0" kern="1200" dirty="0">
                <a:solidFill>
                  <a:schemeClr val="tx1"/>
                </a:solidFill>
                <a:effectLst/>
                <a:latin typeface="+mn-lt"/>
                <a:ea typeface="+mn-ea"/>
                <a:cs typeface="+mn-cs"/>
              </a:rPr>
              <a:t>Web</a:t>
            </a:r>
            <a:r>
              <a:rPr lang="zh-TW" altLang="en-US" sz="1200" b="0" i="0" kern="1200" dirty="0">
                <a:solidFill>
                  <a:schemeClr val="tx1"/>
                </a:solidFill>
                <a:effectLst/>
                <a:latin typeface="+mn-lt"/>
                <a:ea typeface="+mn-ea"/>
                <a:cs typeface="+mn-cs"/>
              </a:rPr>
              <a:t>的请求重定向到其他</a:t>
            </a:r>
            <a:r>
              <a:rPr lang="en-US" altLang="zh-TW" sz="1200" b="0" i="0" kern="1200" dirty="0">
                <a:solidFill>
                  <a:schemeClr val="tx1"/>
                </a:solidFill>
                <a:effectLst/>
                <a:latin typeface="+mn-lt"/>
                <a:ea typeface="+mn-ea"/>
                <a:cs typeface="+mn-cs"/>
              </a:rPr>
              <a:t>URL</a:t>
            </a:r>
            <a:r>
              <a:rPr lang="zh-TW" altLang="en-US" sz="1200" b="0" i="0" kern="1200" dirty="0">
                <a:solidFill>
                  <a:schemeClr val="tx1"/>
                </a:solidFill>
                <a:effectLst/>
                <a:latin typeface="+mn-lt"/>
                <a:ea typeface="+mn-ea"/>
                <a:cs typeface="+mn-cs"/>
              </a:rPr>
              <a:t>的过程。</a:t>
            </a:r>
            <a:r>
              <a:rPr lang="en-US" altLang="zh-TW" sz="1200" b="0" i="0" kern="1200" dirty="0">
                <a:solidFill>
                  <a:schemeClr val="tx1"/>
                </a:solidFill>
                <a:effectLst/>
                <a:latin typeface="+mn-lt"/>
                <a:ea typeface="+mn-ea"/>
                <a:cs typeface="+mn-cs"/>
              </a:rPr>
              <a:t>URL Rewrite</a:t>
            </a:r>
            <a:r>
              <a:rPr lang="zh-TW" altLang="en-US" sz="1200" b="0" i="0" kern="1200" dirty="0">
                <a:solidFill>
                  <a:schemeClr val="tx1"/>
                </a:solidFill>
                <a:effectLst/>
                <a:latin typeface="+mn-lt"/>
                <a:ea typeface="+mn-ea"/>
                <a:cs typeface="+mn-cs"/>
              </a:rPr>
              <a:t>最常见的应用是</a:t>
            </a:r>
            <a:r>
              <a:rPr lang="en-US" altLang="zh-TW" sz="1200" b="0" i="0" kern="1200" dirty="0">
                <a:solidFill>
                  <a:schemeClr val="tx1"/>
                </a:solidFill>
                <a:effectLst/>
                <a:latin typeface="+mn-lt"/>
                <a:ea typeface="+mn-ea"/>
                <a:cs typeface="+mn-cs"/>
              </a:rPr>
              <a:t>URL</a:t>
            </a:r>
            <a:r>
              <a:rPr lang="zh-TW" altLang="en-US" sz="1200" b="0" i="0" kern="1200" dirty="0">
                <a:solidFill>
                  <a:schemeClr val="tx1"/>
                </a:solidFill>
                <a:effectLst/>
                <a:latin typeface="+mn-lt"/>
                <a:ea typeface="+mn-ea"/>
                <a:cs typeface="+mn-cs"/>
              </a:rPr>
              <a:t>伪静态化，是将动态页面显示为静态页面方式的一种技术。比如</a:t>
            </a:r>
            <a:r>
              <a:rPr lang="en-US" altLang="zh-TW" sz="1200" b="0" i="0" kern="1200" dirty="0">
                <a:solidFill>
                  <a:schemeClr val="tx1"/>
                </a:solidFill>
                <a:effectLst/>
                <a:latin typeface="+mn-lt"/>
                <a:ea typeface="+mn-ea"/>
                <a:cs typeface="+mn-cs"/>
              </a:rPr>
              <a:t>http://www.123.com/news/index.asp?id=123 </a:t>
            </a:r>
            <a:r>
              <a:rPr lang="zh-TW" altLang="en-US" sz="1200" b="0" i="0" kern="1200" dirty="0">
                <a:solidFill>
                  <a:schemeClr val="tx1"/>
                </a:solidFill>
                <a:effectLst/>
                <a:latin typeface="+mn-lt"/>
                <a:ea typeface="+mn-ea"/>
                <a:cs typeface="+mn-cs"/>
              </a:rPr>
              <a:t>使用</a:t>
            </a:r>
            <a:r>
              <a:rPr lang="en-US" altLang="zh-TW" sz="1200" b="0" i="0" kern="1200" dirty="0" err="1">
                <a:solidFill>
                  <a:schemeClr val="tx1"/>
                </a:solidFill>
                <a:effectLst/>
                <a:latin typeface="+mn-lt"/>
                <a:ea typeface="+mn-ea"/>
                <a:cs typeface="+mn-cs"/>
              </a:rPr>
              <a:t>UrlRewrite</a:t>
            </a:r>
            <a:r>
              <a:rPr lang="zh-TW" altLang="en-US" sz="1200" b="0" i="0" kern="1200" dirty="0">
                <a:solidFill>
                  <a:schemeClr val="tx1"/>
                </a:solidFill>
                <a:effectLst/>
                <a:latin typeface="+mn-lt"/>
                <a:ea typeface="+mn-ea"/>
                <a:cs typeface="+mn-cs"/>
              </a:rPr>
              <a:t>转换后可以显示为</a:t>
            </a:r>
            <a:r>
              <a:rPr lang="en-US" altLang="zh-TW" sz="1200" b="0" i="0" u="none" strike="noStrike" kern="1200" dirty="0">
                <a:solidFill>
                  <a:schemeClr val="tx1"/>
                </a:solidFill>
                <a:effectLst/>
                <a:latin typeface="+mn-lt"/>
                <a:ea typeface="+mn-ea"/>
                <a:cs typeface="+mn-cs"/>
                <a:hlinkClick r:id="rId3"/>
              </a:rPr>
              <a:t>http://www.123.com/news/123.html</a:t>
            </a:r>
            <a:r>
              <a:rPr lang="zh-TW" altLang="en-US" sz="1200" b="0" i="0" kern="1200" dirty="0">
                <a:solidFill>
                  <a:schemeClr val="tx1"/>
                </a:solidFill>
                <a:effectLst/>
                <a:latin typeface="+mn-lt"/>
                <a:ea typeface="+mn-ea"/>
                <a:cs typeface="+mn-cs"/>
              </a:rPr>
              <a:t>。</a:t>
            </a:r>
          </a:p>
          <a:p>
            <a:pPr marL="0" indent="0">
              <a:buNone/>
            </a:pP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22</a:t>
            </a:fld>
            <a:endParaRPr lang="zh-TW" altLang="en-US"/>
          </a:p>
        </p:txBody>
      </p:sp>
    </p:spTree>
    <p:extLst>
      <p:ext uri="{BB962C8B-B14F-4D97-AF65-F5344CB8AC3E}">
        <p14:creationId xmlns:p14="http://schemas.microsoft.com/office/powerpoint/2010/main" val="14551186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目前在微服務中，只有被同意授權的用戶才能呼叫使用受保護的</a:t>
            </a:r>
            <a:r>
              <a:rPr lang="en-US" altLang="zh-TW" dirty="0"/>
              <a:t>API</a:t>
            </a:r>
            <a:r>
              <a:rPr lang="zh-TW" altLang="en-US" dirty="0"/>
              <a:t>。</a:t>
            </a:r>
            <a:endParaRPr lang="en-US" altLang="zh-TW" dirty="0"/>
          </a:p>
          <a:p>
            <a:pPr marL="0" indent="0">
              <a:buNone/>
            </a:pPr>
            <a:r>
              <a:rPr lang="en-US" altLang="zh-TW" dirty="0"/>
              <a:t>2.</a:t>
            </a:r>
            <a:r>
              <a:rPr lang="zh-TW" altLang="en-US" dirty="0"/>
              <a:t>使用的方法大多屬於以下三種類型：</a:t>
            </a:r>
            <a:r>
              <a:rPr lang="en-US" altLang="zh-TW" dirty="0"/>
              <a:t>AppKeys</a:t>
            </a:r>
            <a:r>
              <a:rPr lang="zh-TW" altLang="en-US" dirty="0"/>
              <a:t>，</a:t>
            </a:r>
            <a:r>
              <a:rPr lang="en-US" altLang="zh-TW" dirty="0"/>
              <a:t>OAuth2(</a:t>
            </a:r>
            <a:r>
              <a:rPr lang="en-US" altLang="zh-TW" sz="1200" dirty="0">
                <a:solidFill>
                  <a:srgbClr val="1F497D">
                    <a:lumMod val="75000"/>
                  </a:srgbClr>
                </a:solidFill>
                <a:latin typeface="Times New Roman" panose="02020603050405020304" pitchFamily="18" charset="0"/>
                <a:ea typeface="微軟正黑體" pitchFamily="34" charset="-120"/>
                <a:cs typeface="Times New Roman" panose="02020603050405020304" pitchFamily="18" charset="0"/>
              </a:rPr>
              <a:t>Open Authorization)</a:t>
            </a:r>
            <a:r>
              <a:rPr lang="zh-TW" altLang="en-US" dirty="0"/>
              <a:t>和</a:t>
            </a:r>
            <a:r>
              <a:rPr lang="en-US" altLang="zh-TW" dirty="0"/>
              <a:t>OAuth2 + JWT</a:t>
            </a:r>
            <a:r>
              <a:rPr lang="zh-TW" altLang="en-US" dirty="0"/>
              <a:t>。</a:t>
            </a:r>
          </a:p>
          <a:p>
            <a:pPr marL="0" indent="0">
              <a:buNone/>
            </a:pPr>
            <a:r>
              <a:rPr lang="zh-TW" altLang="en-US" dirty="0"/>
              <a:t> </a:t>
            </a:r>
            <a:endParaRPr lang="en-US" altLang="zh-TW" dirty="0"/>
          </a:p>
          <a:p>
            <a:pPr marL="0" indent="0">
              <a:buNone/>
            </a:pPr>
            <a:endParaRPr lang="en-US" altLang="zh-TW" dirty="0"/>
          </a:p>
          <a:p>
            <a:pPr marL="0" indent="0">
              <a:buNone/>
            </a:pPr>
            <a:r>
              <a:rPr lang="en-US" altLang="zh-TW" sz="1200" b="0" i="0" kern="1200" dirty="0">
                <a:solidFill>
                  <a:schemeClr val="tx1"/>
                </a:solidFill>
                <a:effectLst/>
                <a:latin typeface="+mn-lt"/>
                <a:ea typeface="+mn-ea"/>
                <a:cs typeface="+mn-cs"/>
              </a:rPr>
              <a:t>JWT </a:t>
            </a:r>
            <a:r>
              <a:rPr lang="zh-TW" altLang="en-US" sz="1200" b="0" i="0" kern="1200" dirty="0">
                <a:solidFill>
                  <a:schemeClr val="tx1"/>
                </a:solidFill>
                <a:effectLst/>
                <a:latin typeface="+mn-lt"/>
                <a:ea typeface="+mn-ea"/>
                <a:cs typeface="+mn-cs"/>
              </a:rPr>
              <a:t>的全名是 </a:t>
            </a:r>
            <a:r>
              <a:rPr lang="en-US" altLang="zh-TW" dirty="0"/>
              <a:t>JSON Web Token</a:t>
            </a:r>
            <a:r>
              <a:rPr lang="zh-TW" altLang="en-US" sz="1200" b="0" i="0" kern="1200" dirty="0">
                <a:solidFill>
                  <a:schemeClr val="tx1"/>
                </a:solidFill>
                <a:effectLst/>
                <a:latin typeface="+mn-lt"/>
                <a:ea typeface="+mn-ea"/>
                <a:cs typeface="+mn-cs"/>
              </a:rPr>
              <a:t>，是一種基於 </a:t>
            </a:r>
            <a:r>
              <a:rPr lang="en-US" altLang="zh-TW" sz="1200" b="0" i="0" kern="1200" dirty="0">
                <a:solidFill>
                  <a:schemeClr val="tx1"/>
                </a:solidFill>
                <a:effectLst/>
                <a:latin typeface="+mn-lt"/>
                <a:ea typeface="+mn-ea"/>
                <a:cs typeface="+mn-cs"/>
              </a:rPr>
              <a:t>JSON </a:t>
            </a:r>
            <a:r>
              <a:rPr lang="zh-TW" altLang="en-US" sz="1200" b="0" i="0" kern="1200" dirty="0">
                <a:solidFill>
                  <a:schemeClr val="tx1"/>
                </a:solidFill>
                <a:effectLst/>
                <a:latin typeface="+mn-lt"/>
                <a:ea typeface="+mn-ea"/>
                <a:cs typeface="+mn-cs"/>
              </a:rPr>
              <a:t>的開放標準</a:t>
            </a:r>
            <a:r>
              <a:rPr lang="en-US" altLang="zh-TW" sz="1200" b="0" i="0" kern="1200" dirty="0">
                <a:solidFill>
                  <a:schemeClr val="tx1"/>
                </a:solidFill>
                <a:effectLst/>
                <a:latin typeface="+mn-lt"/>
                <a:ea typeface="+mn-ea"/>
                <a:cs typeface="+mn-cs"/>
              </a:rPr>
              <a:t>(</a:t>
            </a:r>
            <a:r>
              <a:rPr lang="en-US" altLang="zh-TW" sz="1200" b="0" i="0" u="none" strike="noStrike" kern="1200" dirty="0">
                <a:solidFill>
                  <a:schemeClr val="tx1"/>
                </a:solidFill>
                <a:effectLst/>
                <a:latin typeface="+mn-lt"/>
                <a:ea typeface="+mn-ea"/>
                <a:cs typeface="+mn-cs"/>
                <a:hlinkClick r:id="rId3"/>
              </a:rPr>
              <a:t>RFC 7519</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，它定義了一種簡潔</a:t>
            </a:r>
            <a:r>
              <a:rPr lang="en-US" altLang="zh-TW" sz="1200" b="0" i="0" kern="1200" dirty="0">
                <a:solidFill>
                  <a:schemeClr val="tx1"/>
                </a:solidFill>
                <a:effectLst/>
                <a:latin typeface="+mn-lt"/>
                <a:ea typeface="+mn-ea"/>
                <a:cs typeface="+mn-cs"/>
              </a:rPr>
              <a:t>(compact)</a:t>
            </a:r>
            <a:r>
              <a:rPr lang="zh-TW" altLang="en-US" sz="1200" b="0" i="0" kern="1200" dirty="0">
                <a:solidFill>
                  <a:schemeClr val="tx1"/>
                </a:solidFill>
                <a:effectLst/>
                <a:latin typeface="+mn-lt"/>
                <a:ea typeface="+mn-ea"/>
                <a:cs typeface="+mn-cs"/>
              </a:rPr>
              <a:t>且自包含</a:t>
            </a:r>
            <a:r>
              <a:rPr lang="en-US" altLang="zh-TW" sz="1200" b="0" i="0" kern="1200" dirty="0">
                <a:solidFill>
                  <a:schemeClr val="tx1"/>
                </a:solidFill>
                <a:effectLst/>
                <a:latin typeface="+mn-lt"/>
                <a:ea typeface="+mn-ea"/>
                <a:cs typeface="+mn-cs"/>
              </a:rPr>
              <a:t>(self-contained)</a:t>
            </a:r>
            <a:r>
              <a:rPr lang="zh-TW" altLang="en-US" sz="1200" b="0" i="0" kern="1200" dirty="0">
                <a:solidFill>
                  <a:schemeClr val="tx1"/>
                </a:solidFill>
                <a:effectLst/>
                <a:latin typeface="+mn-lt"/>
                <a:ea typeface="+mn-ea"/>
                <a:cs typeface="+mn-cs"/>
              </a:rPr>
              <a:t>的方式，用於在雙方之間安全地將訊息作為 </a:t>
            </a:r>
            <a:r>
              <a:rPr lang="en-US" altLang="zh-TW" sz="1200" b="0" i="0" kern="1200" dirty="0">
                <a:solidFill>
                  <a:schemeClr val="tx1"/>
                </a:solidFill>
                <a:effectLst/>
                <a:latin typeface="+mn-lt"/>
                <a:ea typeface="+mn-ea"/>
                <a:cs typeface="+mn-cs"/>
              </a:rPr>
              <a:t>JSON </a:t>
            </a:r>
            <a:r>
              <a:rPr lang="zh-TW" altLang="en-US" sz="1200" b="0" i="0" kern="1200" dirty="0">
                <a:solidFill>
                  <a:schemeClr val="tx1"/>
                </a:solidFill>
                <a:effectLst/>
                <a:latin typeface="+mn-lt"/>
                <a:ea typeface="+mn-ea"/>
                <a:cs typeface="+mn-cs"/>
              </a:rPr>
              <a:t>物件傳輸。而這個訊息是經過數位簽章</a:t>
            </a:r>
            <a:r>
              <a:rPr lang="en-US" altLang="zh-TW" sz="1200" b="0" i="0" kern="1200" dirty="0">
                <a:solidFill>
                  <a:schemeClr val="tx1"/>
                </a:solidFill>
                <a:effectLst/>
                <a:latin typeface="+mn-lt"/>
                <a:ea typeface="+mn-ea"/>
                <a:cs typeface="+mn-cs"/>
              </a:rPr>
              <a:t>(Digital Signature)</a:t>
            </a:r>
            <a:r>
              <a:rPr lang="zh-TW" altLang="en-US" sz="1200" b="0" i="0" kern="1200" dirty="0">
                <a:solidFill>
                  <a:schemeClr val="tx1"/>
                </a:solidFill>
                <a:effectLst/>
                <a:latin typeface="+mn-lt"/>
                <a:ea typeface="+mn-ea"/>
                <a:cs typeface="+mn-cs"/>
              </a:rPr>
              <a:t>，因此可以被驗證及信任。可以使用 </a:t>
            </a:r>
            <a:r>
              <a:rPr lang="zh-TW" altLang="en-US" dirty="0"/>
              <a:t>密碼</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經過 </a:t>
            </a:r>
            <a:r>
              <a:rPr lang="en-US" altLang="zh-TW" sz="1200" b="1" i="0" kern="1200" dirty="0">
                <a:solidFill>
                  <a:schemeClr val="tx1"/>
                </a:solidFill>
                <a:effectLst/>
                <a:latin typeface="+mn-lt"/>
                <a:ea typeface="+mn-ea"/>
                <a:cs typeface="+mn-cs"/>
              </a:rPr>
              <a:t>HMAC</a:t>
            </a:r>
            <a:r>
              <a:rPr lang="zh-TW" altLang="en-US" sz="1200" b="0" i="0" kern="1200" dirty="0">
                <a:solidFill>
                  <a:schemeClr val="tx1"/>
                </a:solidFill>
                <a:effectLst/>
                <a:latin typeface="+mn-lt"/>
                <a:ea typeface="+mn-ea"/>
                <a:cs typeface="+mn-cs"/>
              </a:rPr>
              <a:t> 演算法</a:t>
            </a:r>
            <a:r>
              <a:rPr lang="en-US" altLang="zh-TW" sz="1200" b="0" i="0" kern="1200" dirty="0">
                <a:solidFill>
                  <a:schemeClr val="tx1"/>
                </a:solidFill>
                <a:effectLst/>
                <a:latin typeface="+mn-lt"/>
                <a:ea typeface="+mn-ea"/>
                <a:cs typeface="+mn-cs"/>
              </a:rPr>
              <a:t>) </a:t>
            </a:r>
            <a:r>
              <a:rPr lang="zh-TW" altLang="en-US" sz="1200" b="0" i="0" kern="1200" dirty="0">
                <a:solidFill>
                  <a:schemeClr val="tx1"/>
                </a:solidFill>
                <a:effectLst/>
                <a:latin typeface="+mn-lt"/>
                <a:ea typeface="+mn-ea"/>
                <a:cs typeface="+mn-cs"/>
              </a:rPr>
              <a:t>或用一對 </a:t>
            </a:r>
            <a:r>
              <a:rPr lang="zh-TW" altLang="en-US" dirty="0"/>
              <a:t>公鑰</a:t>
            </a:r>
            <a:r>
              <a:rPr lang="en-US" altLang="zh-TW" dirty="0"/>
              <a:t>/</a:t>
            </a:r>
            <a:r>
              <a:rPr lang="zh-TW" altLang="en-US" dirty="0"/>
              <a:t>私鑰</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經過 </a:t>
            </a:r>
            <a:r>
              <a:rPr lang="en-US" altLang="zh-TW" sz="1200" b="1" i="0" kern="1200" dirty="0">
                <a:solidFill>
                  <a:schemeClr val="tx1"/>
                </a:solidFill>
                <a:effectLst/>
                <a:latin typeface="+mn-lt"/>
                <a:ea typeface="+mn-ea"/>
                <a:cs typeface="+mn-cs"/>
              </a:rPr>
              <a:t>RSA</a:t>
            </a:r>
            <a:r>
              <a:rPr lang="zh-TW" altLang="en-US" sz="1200" b="0" i="0" kern="1200" dirty="0">
                <a:solidFill>
                  <a:schemeClr val="tx1"/>
                </a:solidFill>
                <a:effectLst/>
                <a:latin typeface="+mn-lt"/>
                <a:ea typeface="+mn-ea"/>
                <a:cs typeface="+mn-cs"/>
              </a:rPr>
              <a:t> 或 </a:t>
            </a:r>
            <a:r>
              <a:rPr lang="en-US" altLang="zh-TW" sz="1200" b="1" i="0" kern="1200" dirty="0">
                <a:solidFill>
                  <a:schemeClr val="tx1"/>
                </a:solidFill>
                <a:effectLst/>
                <a:latin typeface="+mn-lt"/>
                <a:ea typeface="+mn-ea"/>
                <a:cs typeface="+mn-cs"/>
              </a:rPr>
              <a:t>ECDSA</a:t>
            </a:r>
            <a:r>
              <a:rPr lang="zh-TW" altLang="en-US" sz="1200" b="0" i="0" kern="1200" dirty="0">
                <a:solidFill>
                  <a:schemeClr val="tx1"/>
                </a:solidFill>
                <a:effectLst/>
                <a:latin typeface="+mn-lt"/>
                <a:ea typeface="+mn-ea"/>
                <a:cs typeface="+mn-cs"/>
              </a:rPr>
              <a:t> 演算法</a:t>
            </a:r>
            <a:r>
              <a:rPr lang="en-US" altLang="zh-TW" sz="1200" b="0" i="0" kern="1200" dirty="0">
                <a:solidFill>
                  <a:schemeClr val="tx1"/>
                </a:solidFill>
                <a:effectLst/>
                <a:latin typeface="+mn-lt"/>
                <a:ea typeface="+mn-ea"/>
                <a:cs typeface="+mn-cs"/>
              </a:rPr>
              <a:t>) </a:t>
            </a:r>
            <a:r>
              <a:rPr lang="zh-TW" altLang="en-US" sz="1200" b="0" i="0" kern="1200" dirty="0">
                <a:solidFill>
                  <a:schemeClr val="tx1"/>
                </a:solidFill>
                <a:effectLst/>
                <a:latin typeface="+mn-lt"/>
                <a:ea typeface="+mn-ea"/>
                <a:cs typeface="+mn-cs"/>
              </a:rPr>
              <a:t>來對 </a:t>
            </a:r>
            <a:r>
              <a:rPr lang="en-US" altLang="zh-TW" sz="1200" b="0" i="0" kern="1200" dirty="0">
                <a:solidFill>
                  <a:schemeClr val="tx1"/>
                </a:solidFill>
                <a:effectLst/>
                <a:latin typeface="+mn-lt"/>
                <a:ea typeface="+mn-ea"/>
                <a:cs typeface="+mn-cs"/>
              </a:rPr>
              <a:t>JWT </a:t>
            </a:r>
            <a:r>
              <a:rPr lang="zh-TW" altLang="en-US" sz="1200" b="0" i="0" kern="1200" dirty="0">
                <a:solidFill>
                  <a:schemeClr val="tx1"/>
                </a:solidFill>
                <a:effectLst/>
                <a:latin typeface="+mn-lt"/>
                <a:ea typeface="+mn-ea"/>
                <a:cs typeface="+mn-cs"/>
              </a:rPr>
              <a:t>進行簽章。</a:t>
            </a:r>
            <a:endParaRPr lang="en-US" altLang="zh-TW" sz="1200" b="0" i="0" kern="1200" dirty="0">
              <a:solidFill>
                <a:schemeClr val="tx1"/>
              </a:solidFill>
              <a:effectLst/>
              <a:latin typeface="+mn-lt"/>
              <a:ea typeface="+mn-ea"/>
              <a:cs typeface="+mn-cs"/>
            </a:endParaRPr>
          </a:p>
          <a:p>
            <a:pPr marL="0" indent="0">
              <a:buNone/>
            </a:pPr>
            <a:r>
              <a:rPr lang="en-US" altLang="zh-TW" sz="1200" b="0" i="0" kern="1200" dirty="0">
                <a:solidFill>
                  <a:schemeClr val="tx1"/>
                </a:solidFill>
                <a:effectLst/>
                <a:latin typeface="+mn-lt"/>
                <a:ea typeface="+mn-ea"/>
                <a:cs typeface="+mn-cs"/>
              </a:rPr>
              <a:t>JSON(JavaScript Object Notation</a:t>
            </a:r>
            <a:r>
              <a:rPr lang="zh-TW" altLang="en-US" sz="1200" b="0" i="0" kern="1200" dirty="0">
                <a:solidFill>
                  <a:schemeClr val="tx1"/>
                </a:solidFill>
                <a:effectLst/>
                <a:latin typeface="+mn-lt"/>
                <a:ea typeface="+mn-ea"/>
                <a:cs typeface="+mn-cs"/>
              </a:rPr>
              <a:t>，</a:t>
            </a:r>
            <a:r>
              <a:rPr lang="en-US" altLang="zh-TW" sz="1200" b="0" i="0" kern="1200" dirty="0">
                <a:solidFill>
                  <a:schemeClr val="tx1"/>
                </a:solidFill>
                <a:effectLst/>
                <a:latin typeface="+mn-lt"/>
                <a:ea typeface="+mn-ea"/>
                <a:cs typeface="+mn-cs"/>
              </a:rPr>
              <a:t>JavaScript</a:t>
            </a:r>
            <a:r>
              <a:rPr lang="zh-TW" altLang="en-US" sz="1200" b="0" i="0" kern="1200" dirty="0">
                <a:solidFill>
                  <a:schemeClr val="tx1"/>
                </a:solidFill>
                <a:effectLst/>
                <a:latin typeface="+mn-lt"/>
                <a:ea typeface="+mn-ea"/>
                <a:cs typeface="+mn-cs"/>
              </a:rPr>
              <a:t>物件表示法</a:t>
            </a:r>
            <a:r>
              <a:rPr lang="en-US" altLang="zh-TW" sz="1200" b="0" i="0" kern="1200" dirty="0">
                <a:solidFill>
                  <a:schemeClr val="tx1"/>
                </a:solidFill>
                <a:effectLst/>
                <a:latin typeface="+mn-lt"/>
                <a:ea typeface="+mn-ea"/>
                <a:cs typeface="+mn-cs"/>
              </a:rPr>
              <a:t>)</a:t>
            </a:r>
          </a:p>
          <a:p>
            <a:pPr fontAlgn="base"/>
            <a:r>
              <a:rPr lang="zh-TW" altLang="en-US" sz="1200" b="0" i="0" kern="1200" dirty="0">
                <a:solidFill>
                  <a:schemeClr val="tx1"/>
                </a:solidFill>
                <a:effectLst/>
                <a:latin typeface="+mn-lt"/>
                <a:ea typeface="+mn-ea"/>
                <a:cs typeface="+mn-cs"/>
              </a:rPr>
              <a:t>簡潔</a:t>
            </a:r>
            <a:r>
              <a:rPr lang="en-US" altLang="zh-TW" sz="1200" b="0" i="0" kern="1200" dirty="0">
                <a:solidFill>
                  <a:schemeClr val="tx1"/>
                </a:solidFill>
                <a:effectLst/>
                <a:latin typeface="+mn-lt"/>
                <a:ea typeface="+mn-ea"/>
                <a:cs typeface="+mn-cs"/>
              </a:rPr>
              <a:t>(compact)</a:t>
            </a:r>
            <a:r>
              <a:rPr lang="zh-TW" altLang="en-US" sz="1200" b="0" i="0" kern="1200" dirty="0">
                <a:solidFill>
                  <a:schemeClr val="tx1"/>
                </a:solidFill>
                <a:effectLst/>
                <a:latin typeface="+mn-lt"/>
                <a:ea typeface="+mn-ea"/>
                <a:cs typeface="+mn-cs"/>
              </a:rPr>
              <a:t>：體積非常的小，可放在 </a:t>
            </a:r>
            <a:r>
              <a:rPr lang="en-US" altLang="zh-TW" sz="1200" b="0" i="0" kern="1200" dirty="0">
                <a:solidFill>
                  <a:schemeClr val="tx1"/>
                </a:solidFill>
                <a:effectLst/>
                <a:latin typeface="+mn-lt"/>
                <a:ea typeface="+mn-ea"/>
                <a:cs typeface="+mn-cs"/>
              </a:rPr>
              <a:t>URL </a:t>
            </a:r>
            <a:r>
              <a:rPr lang="zh-TW" altLang="en-US" sz="1200" b="0" i="0" kern="120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POST </a:t>
            </a:r>
            <a:r>
              <a:rPr lang="zh-TW" altLang="en-US" sz="1200" b="0" i="0" kern="1200" dirty="0">
                <a:solidFill>
                  <a:schemeClr val="tx1"/>
                </a:solidFill>
                <a:effectLst/>
                <a:latin typeface="+mn-lt"/>
                <a:ea typeface="+mn-ea"/>
                <a:cs typeface="+mn-cs"/>
              </a:rPr>
              <a:t>參數或 </a:t>
            </a:r>
            <a:r>
              <a:rPr lang="en-US" altLang="zh-TW" sz="1200" b="0" i="0" kern="1200" dirty="0">
                <a:solidFill>
                  <a:schemeClr val="tx1"/>
                </a:solidFill>
                <a:effectLst/>
                <a:latin typeface="+mn-lt"/>
                <a:ea typeface="+mn-ea"/>
                <a:cs typeface="+mn-cs"/>
              </a:rPr>
              <a:t>HTTP Header </a:t>
            </a:r>
            <a:r>
              <a:rPr lang="zh-TW" altLang="en-US" sz="1200" b="0" i="0" kern="1200" dirty="0">
                <a:solidFill>
                  <a:schemeClr val="tx1"/>
                </a:solidFill>
                <a:effectLst/>
                <a:latin typeface="+mn-lt"/>
                <a:ea typeface="+mn-ea"/>
                <a:cs typeface="+mn-cs"/>
              </a:rPr>
              <a:t>內發送請求，體積小意味著傳輸速度快。</a:t>
            </a:r>
          </a:p>
          <a:p>
            <a:pPr fontAlgn="base"/>
            <a:r>
              <a:rPr lang="zh-TW" altLang="en-US" sz="1200" b="0" i="0" kern="1200" dirty="0">
                <a:solidFill>
                  <a:schemeClr val="tx1"/>
                </a:solidFill>
                <a:effectLst/>
                <a:latin typeface="+mn-lt"/>
                <a:ea typeface="+mn-ea"/>
                <a:cs typeface="+mn-cs"/>
              </a:rPr>
              <a:t>自包含</a:t>
            </a:r>
            <a:r>
              <a:rPr lang="en-US" altLang="zh-TW" sz="1200" b="0" i="0" kern="1200" dirty="0">
                <a:solidFill>
                  <a:schemeClr val="tx1"/>
                </a:solidFill>
                <a:effectLst/>
                <a:latin typeface="+mn-lt"/>
                <a:ea typeface="+mn-ea"/>
                <a:cs typeface="+mn-cs"/>
              </a:rPr>
              <a:t>(self-contained)</a:t>
            </a:r>
            <a:r>
              <a:rPr lang="zh-TW" altLang="en-US" sz="1200" b="0" i="0" kern="1200" dirty="0">
                <a:solidFill>
                  <a:schemeClr val="tx1"/>
                </a:solidFill>
                <a:effectLst/>
                <a:latin typeface="+mn-lt"/>
                <a:ea typeface="+mn-ea"/>
                <a:cs typeface="+mn-cs"/>
              </a:rPr>
              <a:t>：</a:t>
            </a:r>
            <a:r>
              <a:rPr lang="en-US" altLang="zh-TW" sz="1200" b="0" i="0" kern="1200" dirty="0">
                <a:solidFill>
                  <a:schemeClr val="tx1"/>
                </a:solidFill>
                <a:effectLst/>
                <a:latin typeface="+mn-lt"/>
                <a:ea typeface="+mn-ea"/>
                <a:cs typeface="+mn-cs"/>
              </a:rPr>
              <a:t>payload </a:t>
            </a:r>
            <a:r>
              <a:rPr lang="zh-TW" altLang="en-US" sz="1200" b="0" i="0" kern="1200" dirty="0">
                <a:solidFill>
                  <a:schemeClr val="tx1"/>
                </a:solidFill>
                <a:effectLst/>
                <a:latin typeface="+mn-lt"/>
                <a:ea typeface="+mn-ea"/>
                <a:cs typeface="+mn-cs"/>
              </a:rPr>
              <a:t>裡面就有所需要的資訊，不需要再重新 </a:t>
            </a:r>
            <a:r>
              <a:rPr lang="en-US" altLang="zh-TW" sz="1200" b="0" i="0" kern="1200" dirty="0">
                <a:solidFill>
                  <a:schemeClr val="tx1"/>
                </a:solidFill>
                <a:effectLst/>
                <a:latin typeface="+mn-lt"/>
                <a:ea typeface="+mn-ea"/>
                <a:cs typeface="+mn-cs"/>
              </a:rPr>
              <a:t>query database </a:t>
            </a:r>
            <a:r>
              <a:rPr lang="zh-TW" altLang="en-US" sz="1200" b="0" i="0" kern="1200" dirty="0">
                <a:solidFill>
                  <a:schemeClr val="tx1"/>
                </a:solidFill>
                <a:effectLst/>
                <a:latin typeface="+mn-lt"/>
                <a:ea typeface="+mn-ea"/>
                <a:cs typeface="+mn-cs"/>
              </a:rPr>
              <a:t>的資料。</a:t>
            </a:r>
          </a:p>
          <a:p>
            <a:pPr fontAlgn="base"/>
            <a:r>
              <a:rPr lang="zh-TW" altLang="en-US" sz="1200" b="0" i="0" u="none" strike="noStrike" kern="1200" dirty="0">
                <a:solidFill>
                  <a:schemeClr val="tx1"/>
                </a:solidFill>
                <a:effectLst/>
                <a:latin typeface="+mn-lt"/>
                <a:ea typeface="+mn-ea"/>
                <a:cs typeface="+mn-cs"/>
                <a:hlinkClick r:id="rId4"/>
              </a:rPr>
              <a:t>數位簽章</a:t>
            </a:r>
            <a:r>
              <a:rPr lang="en-US" altLang="zh-TW" sz="1200" b="0" i="0" u="none" strike="noStrike" kern="1200" dirty="0">
                <a:solidFill>
                  <a:schemeClr val="tx1"/>
                </a:solidFill>
                <a:effectLst/>
                <a:latin typeface="+mn-lt"/>
                <a:ea typeface="+mn-ea"/>
                <a:cs typeface="+mn-cs"/>
                <a:hlinkClick r:id="rId4"/>
              </a:rPr>
              <a:t>(Digital Signature)</a:t>
            </a:r>
            <a:r>
              <a:rPr lang="zh-TW" altLang="en-US" sz="1200" b="0" i="0" kern="1200" dirty="0">
                <a:solidFill>
                  <a:schemeClr val="tx1"/>
                </a:solidFill>
                <a:effectLst/>
                <a:latin typeface="+mn-lt"/>
                <a:ea typeface="+mn-ea"/>
                <a:cs typeface="+mn-cs"/>
              </a:rPr>
              <a:t>：</a:t>
            </a:r>
          </a:p>
          <a:p>
            <a:pPr lvl="1" fontAlgn="base"/>
            <a:r>
              <a:rPr lang="zh-TW" altLang="en-US" sz="1200" b="0" i="0" kern="1200" dirty="0">
                <a:solidFill>
                  <a:schemeClr val="tx1"/>
                </a:solidFill>
                <a:effectLst/>
                <a:latin typeface="+mn-lt"/>
                <a:ea typeface="+mn-ea"/>
                <a:cs typeface="+mn-cs"/>
              </a:rPr>
              <a:t>演算法：</a:t>
            </a:r>
            <a:r>
              <a:rPr lang="en-US" altLang="zh-TW" sz="1200" b="0" i="0" u="none" strike="noStrike" kern="1200" dirty="0">
                <a:solidFill>
                  <a:schemeClr val="tx1"/>
                </a:solidFill>
                <a:effectLst/>
                <a:latin typeface="+mn-lt"/>
                <a:ea typeface="+mn-ea"/>
                <a:cs typeface="+mn-cs"/>
                <a:hlinkClick r:id="rId5"/>
              </a:rPr>
              <a:t>HMAC</a:t>
            </a:r>
            <a:r>
              <a:rPr lang="zh-TW" altLang="en-US" sz="1200" b="0" i="0" kern="1200" dirty="0">
                <a:solidFill>
                  <a:schemeClr val="tx1"/>
                </a:solidFill>
                <a:effectLst/>
                <a:latin typeface="+mn-lt"/>
                <a:ea typeface="+mn-ea"/>
                <a:cs typeface="+mn-cs"/>
              </a:rPr>
              <a:t>、</a:t>
            </a:r>
            <a:r>
              <a:rPr lang="en-US" altLang="zh-TW" sz="1200" b="0" i="0" u="none" strike="noStrike" kern="1200" dirty="0">
                <a:solidFill>
                  <a:schemeClr val="tx1"/>
                </a:solidFill>
                <a:effectLst/>
                <a:latin typeface="+mn-lt"/>
                <a:ea typeface="+mn-ea"/>
                <a:cs typeface="+mn-cs"/>
                <a:hlinkClick r:id="rId6"/>
              </a:rPr>
              <a:t>RSA</a:t>
            </a:r>
            <a:r>
              <a:rPr lang="zh-TW" altLang="en-US" sz="1200" b="0" i="0" kern="1200" dirty="0">
                <a:solidFill>
                  <a:schemeClr val="tx1"/>
                </a:solidFill>
                <a:effectLst/>
                <a:latin typeface="+mn-lt"/>
                <a:ea typeface="+mn-ea"/>
                <a:cs typeface="+mn-cs"/>
              </a:rPr>
              <a:t>、</a:t>
            </a:r>
            <a:r>
              <a:rPr lang="en-US" altLang="zh-TW" sz="1200" b="0" i="0" u="none" strike="noStrike" kern="1200" dirty="0">
                <a:solidFill>
                  <a:schemeClr val="tx1"/>
                </a:solidFill>
                <a:effectLst/>
                <a:latin typeface="+mn-lt"/>
                <a:ea typeface="+mn-ea"/>
                <a:cs typeface="+mn-cs"/>
                <a:hlinkClick r:id="rId7"/>
              </a:rPr>
              <a:t>ECDSA</a:t>
            </a:r>
            <a:endParaRPr lang="en-US" altLang="zh-TW" sz="1200" b="0" i="0" kern="1200" dirty="0">
              <a:solidFill>
                <a:schemeClr val="tx1"/>
              </a:solidFill>
              <a:effectLst/>
              <a:latin typeface="+mn-lt"/>
              <a:ea typeface="+mn-ea"/>
              <a:cs typeface="+mn-cs"/>
            </a:endParaRPr>
          </a:p>
          <a:p>
            <a:pPr marL="0" indent="0">
              <a:buNone/>
            </a:pPr>
            <a:endParaRPr lang="zh-TW" altLang="en-US" dirty="0"/>
          </a:p>
          <a:p>
            <a:pPr marL="0" indent="0">
              <a:buNone/>
            </a:pPr>
            <a:r>
              <a:rPr lang="zh-TW" altLang="en-US" dirty="0"/>
              <a:t> </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23</a:t>
            </a:fld>
            <a:endParaRPr lang="zh-TW" altLang="en-US"/>
          </a:p>
        </p:txBody>
      </p:sp>
    </p:spTree>
    <p:extLst>
      <p:ext uri="{BB962C8B-B14F-4D97-AF65-F5344CB8AC3E}">
        <p14:creationId xmlns:p14="http://schemas.microsoft.com/office/powerpoint/2010/main" val="39149270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sz="1200" b="0" i="0" kern="1200" dirty="0">
                <a:solidFill>
                  <a:schemeClr val="tx1"/>
                </a:solidFill>
                <a:effectLst/>
                <a:latin typeface="+mn-lt"/>
                <a:ea typeface="+mn-ea"/>
                <a:cs typeface="+mn-cs"/>
              </a:rPr>
              <a:t>1.AppKeys</a:t>
            </a:r>
            <a:r>
              <a:rPr lang="zh-TW" altLang="en-US" sz="1200" b="0" i="0" kern="1200" dirty="0">
                <a:solidFill>
                  <a:schemeClr val="tx1"/>
                </a:solidFill>
                <a:effectLst/>
                <a:latin typeface="+mn-lt"/>
                <a:ea typeface="+mn-ea"/>
                <a:cs typeface="+mn-cs"/>
              </a:rPr>
              <a:t>身份驗證模式比較適用於不涉及使用者資訊和權限信息的開放服務情形。</a:t>
            </a:r>
            <a:endParaRPr lang="en-US" altLang="zh-TW" sz="1200" b="0" i="0" kern="1200" dirty="0">
              <a:solidFill>
                <a:schemeClr val="tx1"/>
              </a:solidFill>
              <a:effectLst/>
              <a:latin typeface="+mn-lt"/>
              <a:ea typeface="+mn-ea"/>
              <a:cs typeface="+mn-cs"/>
            </a:endParaRPr>
          </a:p>
          <a:p>
            <a:pPr marL="0" indent="0">
              <a:buNone/>
            </a:pPr>
            <a:endParaRPr lang="en-US" altLang="zh-TW" sz="1200" b="0" i="0" kern="1200" dirty="0">
              <a:solidFill>
                <a:schemeClr val="tx1"/>
              </a:solidFill>
              <a:effectLst/>
              <a:latin typeface="+mn-lt"/>
              <a:ea typeface="+mn-ea"/>
              <a:cs typeface="+mn-cs"/>
            </a:endParaRPr>
          </a:p>
          <a:p>
            <a:pPr marL="0" indent="0">
              <a:buNone/>
            </a:pPr>
            <a:r>
              <a:rPr lang="zh-TW" altLang="en-US" sz="1200" b="0" i="0" kern="1200" dirty="0">
                <a:solidFill>
                  <a:schemeClr val="tx1"/>
                </a:solidFill>
                <a:effectLst/>
                <a:latin typeface="+mn-lt"/>
                <a:ea typeface="+mn-ea"/>
                <a:cs typeface="+mn-cs"/>
              </a:rPr>
              <a:t>這張圖是使用</a:t>
            </a:r>
            <a:r>
              <a:rPr lang="en-US" altLang="zh-TW" sz="1200" b="0" i="0" kern="1200" dirty="0">
                <a:solidFill>
                  <a:schemeClr val="tx1"/>
                </a:solidFill>
                <a:effectLst/>
                <a:latin typeface="+mn-lt"/>
                <a:ea typeface="+mn-ea"/>
                <a:cs typeface="+mn-cs"/>
              </a:rPr>
              <a:t>AppKeys</a:t>
            </a:r>
            <a:r>
              <a:rPr lang="zh-TW" altLang="en-US" sz="1200" b="0" i="0" kern="1200" dirty="0">
                <a:solidFill>
                  <a:schemeClr val="tx1"/>
                </a:solidFill>
                <a:effectLst/>
                <a:latin typeface="+mn-lt"/>
                <a:ea typeface="+mn-ea"/>
                <a:cs typeface="+mn-cs"/>
              </a:rPr>
              <a:t>的驗證流程</a:t>
            </a:r>
            <a:endParaRPr lang="en-US" altLang="zh-TW" sz="1200" b="0" i="0" kern="1200" dirty="0">
              <a:solidFill>
                <a:schemeClr val="tx1"/>
              </a:solidFill>
              <a:effectLst/>
              <a:latin typeface="+mn-lt"/>
              <a:ea typeface="+mn-ea"/>
              <a:cs typeface="+mn-cs"/>
            </a:endParaRPr>
          </a:p>
          <a:p>
            <a:pPr marL="0" indent="0">
              <a:buNone/>
            </a:pPr>
            <a:r>
              <a:rPr lang="en-US" altLang="zh-TW" sz="1200" b="0" i="0" kern="1200" dirty="0">
                <a:solidFill>
                  <a:schemeClr val="tx1"/>
                </a:solidFill>
                <a:effectLst/>
                <a:latin typeface="+mn-lt"/>
                <a:ea typeface="+mn-ea"/>
                <a:cs typeface="+mn-cs"/>
              </a:rPr>
              <a:t>This authentication mode is issued by the API gateway with a key, or appkey+appsecret+ some kind of</a:t>
            </a:r>
            <a:br>
              <a:rPr lang="en-US" altLang="zh-TW" sz="1200" b="0" i="0" kern="1200" dirty="0">
                <a:solidFill>
                  <a:schemeClr val="tx1"/>
                </a:solidFill>
                <a:effectLst/>
                <a:latin typeface="+mn-lt"/>
                <a:ea typeface="+mn-ea"/>
                <a:cs typeface="+mn-cs"/>
              </a:rPr>
            </a:br>
            <a:r>
              <a:rPr lang="en-US" altLang="zh-TW" sz="1200" b="0" i="0" kern="1200" dirty="0">
                <a:solidFill>
                  <a:schemeClr val="tx1"/>
                </a:solidFill>
                <a:effectLst/>
                <a:latin typeface="+mn-lt"/>
                <a:ea typeface="+mn-ea"/>
                <a:cs typeface="+mn-cs"/>
              </a:rPr>
              <a:t>complicated encryption algorithm to generate AppKey. </a:t>
            </a:r>
          </a:p>
          <a:p>
            <a:pPr marL="0" indent="0">
              <a:buNone/>
            </a:pPr>
            <a:r>
              <a:rPr lang="en-US" altLang="zh-TW" sz="1200" b="0" i="0" kern="1200" dirty="0">
                <a:solidFill>
                  <a:schemeClr val="tx1"/>
                </a:solidFill>
                <a:effectLst/>
                <a:latin typeface="+mn-lt"/>
                <a:ea typeface="+mn-ea"/>
                <a:cs typeface="+mn-cs"/>
              </a:rPr>
              <a:t>API</a:t>
            </a:r>
            <a:r>
              <a:rPr lang="zh-TW" altLang="en-US" sz="1200" b="0" i="0" kern="120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gateway</a:t>
            </a:r>
            <a:r>
              <a:rPr lang="zh-TW" altLang="en-US" sz="1200" b="0" i="0" kern="1200" dirty="0">
                <a:solidFill>
                  <a:schemeClr val="tx1"/>
                </a:solidFill>
                <a:effectLst/>
                <a:latin typeface="+mn-lt"/>
                <a:ea typeface="+mn-ea"/>
                <a:cs typeface="+mn-cs"/>
              </a:rPr>
              <a:t>使用</a:t>
            </a:r>
            <a:r>
              <a:rPr lang="en-US" altLang="zh-TW" sz="1200" b="0" i="0" kern="1200" dirty="0">
                <a:solidFill>
                  <a:schemeClr val="tx1"/>
                </a:solidFill>
                <a:effectLst/>
                <a:latin typeface="+mn-lt"/>
                <a:ea typeface="+mn-ea"/>
                <a:cs typeface="+mn-cs"/>
              </a:rPr>
              <a:t>key</a:t>
            </a:r>
            <a:r>
              <a:rPr lang="zh-TW" altLang="en-US" sz="1200" b="0" i="0" kern="1200" dirty="0">
                <a:solidFill>
                  <a:schemeClr val="tx1"/>
                </a:solidFill>
                <a:effectLst/>
                <a:latin typeface="+mn-lt"/>
                <a:ea typeface="+mn-ea"/>
                <a:cs typeface="+mn-cs"/>
              </a:rPr>
              <a:t>或者用某種複雜的加密演算法來生成</a:t>
            </a:r>
            <a:r>
              <a:rPr lang="en-US" altLang="zh-TW" sz="1200" b="0" i="0" kern="1200" dirty="0">
                <a:solidFill>
                  <a:schemeClr val="tx1"/>
                </a:solidFill>
                <a:effectLst/>
                <a:latin typeface="+mn-lt"/>
                <a:ea typeface="+mn-ea"/>
                <a:cs typeface="+mn-cs"/>
              </a:rPr>
              <a:t>AppKey</a:t>
            </a:r>
            <a:r>
              <a:rPr lang="zh-TW" altLang="en-US" sz="1200" b="0" i="0" kern="1200" dirty="0">
                <a:solidFill>
                  <a:schemeClr val="tx1"/>
                </a:solidFill>
                <a:effectLst/>
                <a:latin typeface="+mn-lt"/>
                <a:ea typeface="+mn-ea"/>
                <a:cs typeface="+mn-cs"/>
              </a:rPr>
              <a:t>給</a:t>
            </a:r>
            <a:r>
              <a:rPr lang="en-US" altLang="zh-TW" sz="1200" b="0" i="0" kern="1200" dirty="0">
                <a:solidFill>
                  <a:schemeClr val="tx1"/>
                </a:solidFill>
                <a:effectLst/>
                <a:latin typeface="+mn-lt"/>
                <a:ea typeface="+mn-ea"/>
                <a:cs typeface="+mn-cs"/>
              </a:rPr>
              <a:t>Client</a:t>
            </a:r>
            <a:r>
              <a:rPr lang="zh-TW" altLang="en-US" sz="1200" b="0" i="0" kern="1200" dirty="0">
                <a:solidFill>
                  <a:schemeClr val="tx1"/>
                </a:solidFill>
                <a:effectLst/>
                <a:latin typeface="+mn-lt"/>
                <a:ea typeface="+mn-ea"/>
                <a:cs typeface="+mn-cs"/>
              </a:rPr>
              <a:t>端。</a:t>
            </a:r>
          </a:p>
          <a:p>
            <a:pPr marL="0" indent="0">
              <a:buNone/>
            </a:pPr>
            <a:r>
              <a:rPr lang="zh-TW" altLang="en-US" sz="1200" b="0" i="0" kern="1200" dirty="0">
                <a:solidFill>
                  <a:schemeClr val="tx1"/>
                </a:solidFill>
                <a:effectLst/>
                <a:latin typeface="+mn-lt"/>
                <a:ea typeface="+mn-ea"/>
                <a:cs typeface="+mn-cs"/>
              </a:rPr>
              <a:t> </a:t>
            </a:r>
            <a:endParaRPr lang="en-US" altLang="zh-TW" sz="1200" b="0" i="0" kern="1200" dirty="0">
              <a:solidFill>
                <a:schemeClr val="tx1"/>
              </a:solidFill>
              <a:effectLst/>
              <a:latin typeface="+mn-lt"/>
              <a:ea typeface="+mn-ea"/>
              <a:cs typeface="+mn-cs"/>
            </a:endParaRPr>
          </a:p>
          <a:p>
            <a:pPr marL="0" indent="0">
              <a:buNone/>
            </a:pPr>
            <a:r>
              <a:rPr lang="zh-TW" altLang="en-US" sz="1200" b="0" i="0" kern="1200" dirty="0">
                <a:solidFill>
                  <a:schemeClr val="tx1"/>
                </a:solidFill>
                <a:effectLst/>
                <a:latin typeface="+mn-lt"/>
                <a:ea typeface="+mn-ea"/>
                <a:cs typeface="+mn-cs"/>
              </a:rPr>
              <a:t>用戶在獲得</a:t>
            </a:r>
            <a:r>
              <a:rPr lang="en-US" altLang="zh-TW" sz="1200" b="0" i="0" kern="1200" dirty="0">
                <a:solidFill>
                  <a:schemeClr val="tx1"/>
                </a:solidFill>
                <a:effectLst/>
                <a:latin typeface="+mn-lt"/>
                <a:ea typeface="+mn-ea"/>
                <a:cs typeface="+mn-cs"/>
              </a:rPr>
              <a:t>AppKey</a:t>
            </a:r>
            <a:r>
              <a:rPr lang="zh-TW" altLang="en-US" sz="1200" b="0" i="0" kern="1200" dirty="0">
                <a:solidFill>
                  <a:schemeClr val="tx1"/>
                </a:solidFill>
                <a:effectLst/>
                <a:latin typeface="+mn-lt"/>
                <a:ea typeface="+mn-ea"/>
                <a:cs typeface="+mn-cs"/>
              </a:rPr>
              <a:t>後就可以呼叫</a:t>
            </a:r>
            <a:r>
              <a:rPr lang="en-US" altLang="zh-TW" sz="1200" b="0" i="0" kern="1200" dirty="0">
                <a:solidFill>
                  <a:schemeClr val="tx1"/>
                </a:solidFill>
                <a:effectLst/>
                <a:latin typeface="+mn-lt"/>
                <a:ea typeface="+mn-ea"/>
                <a:cs typeface="+mn-cs"/>
              </a:rPr>
              <a:t>API</a:t>
            </a:r>
            <a:r>
              <a:rPr lang="zh-TW" altLang="en-US" sz="1200" b="0" i="0" kern="1200" dirty="0">
                <a:solidFill>
                  <a:schemeClr val="tx1"/>
                </a:solidFill>
                <a:effectLst/>
                <a:latin typeface="+mn-lt"/>
                <a:ea typeface="+mn-ea"/>
                <a:cs typeface="+mn-cs"/>
              </a:rPr>
              <a:t>。</a:t>
            </a:r>
            <a:endParaRPr lang="en-US" altLang="zh-TW" sz="1200" b="0" i="0" kern="1200" dirty="0">
              <a:solidFill>
                <a:schemeClr val="tx1"/>
              </a:solidFill>
              <a:effectLst/>
              <a:latin typeface="+mn-lt"/>
              <a:ea typeface="+mn-ea"/>
              <a:cs typeface="+mn-cs"/>
            </a:endParaRPr>
          </a:p>
          <a:p>
            <a:pPr marL="0" indent="0">
              <a:buNone/>
            </a:pPr>
            <a:endParaRPr lang="en-US" altLang="zh-TW" sz="1200" b="0" i="0" kern="1200" dirty="0">
              <a:solidFill>
                <a:schemeClr val="tx1"/>
              </a:solidFill>
              <a:effectLst/>
              <a:latin typeface="+mn-lt"/>
              <a:ea typeface="+mn-ea"/>
              <a:cs typeface="+mn-cs"/>
            </a:endParaRPr>
          </a:p>
          <a:p>
            <a:pPr marL="0" indent="0">
              <a:buNone/>
            </a:pPr>
            <a:r>
              <a:rPr lang="en-US" altLang="zh-TW" sz="1200" b="0" i="0" kern="1200" dirty="0">
                <a:solidFill>
                  <a:schemeClr val="tx1"/>
                </a:solidFill>
                <a:effectLst/>
                <a:latin typeface="+mn-lt"/>
                <a:ea typeface="+mn-ea"/>
                <a:cs typeface="+mn-cs"/>
              </a:rPr>
              <a:t>When receiving the API request, the API gateway first checks the validity of the key,</a:t>
            </a:r>
            <a:br>
              <a:rPr lang="en-US" altLang="zh-TW" sz="1200" b="0" i="0" kern="1200" dirty="0">
                <a:solidFill>
                  <a:schemeClr val="tx1"/>
                </a:solidFill>
                <a:effectLst/>
                <a:latin typeface="+mn-lt"/>
                <a:ea typeface="+mn-ea"/>
                <a:cs typeface="+mn-cs"/>
              </a:rPr>
            </a:br>
            <a:r>
              <a:rPr lang="en-US" altLang="zh-TW" sz="1200" b="0" i="0" kern="1200" dirty="0">
                <a:solidFill>
                  <a:schemeClr val="tx1"/>
                </a:solidFill>
                <a:effectLst/>
                <a:latin typeface="+mn-lt"/>
                <a:ea typeface="+mn-ea"/>
                <a:cs typeface="+mn-cs"/>
              </a:rPr>
              <a:t>including whether the key is invalid, whether the current calling API is subscribed, and so on. </a:t>
            </a:r>
          </a:p>
          <a:p>
            <a:pPr marL="0" indent="0">
              <a:buNone/>
            </a:pPr>
            <a:r>
              <a:rPr lang="en-US" altLang="zh-TW" sz="1200" b="0" i="0" kern="1200" dirty="0">
                <a:solidFill>
                  <a:schemeClr val="tx1"/>
                </a:solidFill>
                <a:effectLst/>
                <a:latin typeface="+mn-lt"/>
                <a:ea typeface="+mn-ea"/>
                <a:cs typeface="+mn-cs"/>
              </a:rPr>
              <a:t>API gateway</a:t>
            </a:r>
            <a:r>
              <a:rPr lang="zh-TW" altLang="en-US" sz="1200" b="0" i="0" kern="1200" dirty="0">
                <a:solidFill>
                  <a:schemeClr val="tx1"/>
                </a:solidFill>
                <a:effectLst/>
                <a:latin typeface="+mn-lt"/>
                <a:ea typeface="+mn-ea"/>
                <a:cs typeface="+mn-cs"/>
              </a:rPr>
              <a:t>當接收到</a:t>
            </a:r>
            <a:r>
              <a:rPr lang="en-US" altLang="zh-TW" sz="1200" b="0" i="0" kern="1200" dirty="0">
                <a:solidFill>
                  <a:schemeClr val="tx1"/>
                </a:solidFill>
                <a:effectLst/>
                <a:latin typeface="+mn-lt"/>
                <a:ea typeface="+mn-ea"/>
                <a:cs typeface="+mn-cs"/>
              </a:rPr>
              <a:t>API</a:t>
            </a:r>
            <a:r>
              <a:rPr lang="zh-TW" altLang="en-US" sz="1200" b="0" i="0" kern="1200" dirty="0">
                <a:solidFill>
                  <a:schemeClr val="tx1"/>
                </a:solidFill>
                <a:effectLst/>
                <a:latin typeface="+mn-lt"/>
                <a:ea typeface="+mn-ea"/>
                <a:cs typeface="+mn-cs"/>
              </a:rPr>
              <a:t>請求時，首先會檢查</a:t>
            </a:r>
            <a:r>
              <a:rPr lang="en-US" altLang="zh-TW" sz="1200" b="0" i="0" kern="1200" dirty="0">
                <a:solidFill>
                  <a:schemeClr val="tx1"/>
                </a:solidFill>
                <a:effectLst/>
                <a:latin typeface="+mn-lt"/>
                <a:ea typeface="+mn-ea"/>
                <a:cs typeface="+mn-cs"/>
              </a:rPr>
              <a:t>AppKey</a:t>
            </a:r>
            <a:r>
              <a:rPr lang="zh-TW" altLang="en-US" sz="1200" b="0" i="0" kern="1200" dirty="0">
                <a:solidFill>
                  <a:schemeClr val="tx1"/>
                </a:solidFill>
                <a:effectLst/>
                <a:latin typeface="+mn-lt"/>
                <a:ea typeface="+mn-ea"/>
                <a:cs typeface="+mn-cs"/>
              </a:rPr>
              <a:t>的有效性，看</a:t>
            </a:r>
            <a:r>
              <a:rPr lang="en-US" altLang="zh-TW" sz="1200" b="0" i="0" kern="1200" dirty="0">
                <a:solidFill>
                  <a:schemeClr val="tx1"/>
                </a:solidFill>
                <a:effectLst/>
                <a:latin typeface="+mn-lt"/>
                <a:ea typeface="+mn-ea"/>
                <a:cs typeface="+mn-cs"/>
              </a:rPr>
              <a:t>key</a:t>
            </a:r>
            <a:r>
              <a:rPr lang="zh-TW" altLang="en-US" sz="1200" b="0" i="0" kern="1200" dirty="0">
                <a:solidFill>
                  <a:schemeClr val="tx1"/>
                </a:solidFill>
                <a:effectLst/>
                <a:latin typeface="+mn-lt"/>
                <a:ea typeface="+mn-ea"/>
                <a:cs typeface="+mn-cs"/>
              </a:rPr>
              <a:t>是否無效。</a:t>
            </a:r>
          </a:p>
          <a:p>
            <a:pPr marL="0" indent="0">
              <a:buNone/>
            </a:pPr>
            <a:r>
              <a:rPr lang="zh-TW" altLang="en-US" sz="1200" b="0" i="0" kern="1200" dirty="0">
                <a:solidFill>
                  <a:schemeClr val="tx1"/>
                </a:solidFill>
                <a:effectLst/>
                <a:latin typeface="+mn-lt"/>
                <a:ea typeface="+mn-ea"/>
                <a:cs typeface="+mn-cs"/>
              </a:rPr>
              <a:t> </a:t>
            </a:r>
            <a:endParaRPr lang="en-US" altLang="zh-TW" sz="1200" b="0" i="0" kern="1200" dirty="0">
              <a:solidFill>
                <a:schemeClr val="tx1"/>
              </a:solidFill>
              <a:effectLst/>
              <a:latin typeface="+mn-lt"/>
              <a:ea typeface="+mn-ea"/>
              <a:cs typeface="+mn-cs"/>
            </a:endParaRPr>
          </a:p>
          <a:p>
            <a:pPr marL="0" indent="0">
              <a:buNone/>
            </a:pPr>
            <a:r>
              <a:rPr lang="en-US" altLang="zh-TW" sz="1200" b="0" i="0" kern="1200" dirty="0">
                <a:solidFill>
                  <a:schemeClr val="tx1"/>
                </a:solidFill>
                <a:effectLst/>
                <a:latin typeface="+mn-lt"/>
                <a:ea typeface="+mn-ea"/>
                <a:cs typeface="+mn-cs"/>
              </a:rPr>
              <a:t>If the verification is successful, the API gateway requests the upstream service and returns the result. </a:t>
            </a:r>
          </a:p>
          <a:p>
            <a:pPr marL="0" indent="0">
              <a:buNone/>
            </a:pPr>
            <a:r>
              <a:rPr lang="zh-TW" altLang="en-US" sz="1200" b="0" i="0" kern="1200" dirty="0">
                <a:solidFill>
                  <a:schemeClr val="tx1"/>
                </a:solidFill>
                <a:effectLst/>
                <a:latin typeface="+mn-lt"/>
                <a:ea typeface="+mn-ea"/>
                <a:cs typeface="+mn-cs"/>
              </a:rPr>
              <a:t>如果驗證成功，則</a:t>
            </a:r>
            <a:r>
              <a:rPr lang="en-US" altLang="zh-TW" sz="1200" b="0" i="0" kern="1200" dirty="0">
                <a:solidFill>
                  <a:schemeClr val="tx1"/>
                </a:solidFill>
                <a:effectLst/>
                <a:latin typeface="+mn-lt"/>
                <a:ea typeface="+mn-ea"/>
                <a:cs typeface="+mn-cs"/>
              </a:rPr>
              <a:t>API</a:t>
            </a:r>
            <a:r>
              <a:rPr lang="zh-TW" altLang="en-US" sz="1200" b="0" i="0" kern="120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gateway</a:t>
            </a:r>
            <a:r>
              <a:rPr lang="zh-TW" altLang="en-US" sz="1200" b="0" i="0" kern="1200" dirty="0">
                <a:solidFill>
                  <a:schemeClr val="tx1"/>
                </a:solidFill>
                <a:effectLst/>
                <a:latin typeface="+mn-lt"/>
                <a:ea typeface="+mn-ea"/>
                <a:cs typeface="+mn-cs"/>
              </a:rPr>
              <a:t>會向上請求服務並返回結果。</a:t>
            </a:r>
          </a:p>
          <a:p>
            <a:pPr marL="0" indent="0">
              <a:buNone/>
            </a:pPr>
            <a:r>
              <a:rPr lang="zh-TW" altLang="en-US" sz="1200" b="0" i="0" kern="1200" dirty="0">
                <a:solidFill>
                  <a:schemeClr val="tx1"/>
                </a:solidFill>
                <a:effectLst/>
                <a:latin typeface="+mn-lt"/>
                <a:ea typeface="+mn-ea"/>
                <a:cs typeface="+mn-cs"/>
              </a:rPr>
              <a:t> </a:t>
            </a:r>
            <a:endParaRPr lang="en-US" altLang="zh-TW" sz="1200" b="0" i="0" kern="1200" dirty="0">
              <a:solidFill>
                <a:schemeClr val="tx1"/>
              </a:solidFill>
              <a:effectLst/>
              <a:latin typeface="+mn-lt"/>
              <a:ea typeface="+mn-ea"/>
              <a:cs typeface="+mn-cs"/>
            </a:endParaRPr>
          </a:p>
          <a:p>
            <a:pPr marL="0" indent="0">
              <a:buNone/>
            </a:pPr>
            <a:r>
              <a:rPr lang="en-US" altLang="zh-TW" sz="1200" b="0" i="0" kern="1200" dirty="0">
                <a:solidFill>
                  <a:schemeClr val="tx1"/>
                </a:solidFill>
                <a:effectLst/>
                <a:latin typeface="+mn-lt"/>
                <a:ea typeface="+mn-ea"/>
                <a:cs typeface="+mn-cs"/>
              </a:rPr>
              <a:t>Here, the upstream service no longer checks the request and returns the result directly.</a:t>
            </a:r>
            <a:r>
              <a:rPr lang="en-US" altLang="zh-TW" dirty="0"/>
              <a:t> </a:t>
            </a:r>
          </a:p>
          <a:p>
            <a:pPr marL="0" indent="0">
              <a:buNone/>
            </a:pPr>
            <a:r>
              <a:rPr lang="zh-TW" altLang="en-US" dirty="0"/>
              <a:t>在上面的服務不會再驗證請求，會直接返回結果。</a:t>
            </a:r>
            <a:r>
              <a:rPr lang="en-US" altLang="zh-TW" dirty="0"/>
              <a:t/>
            </a:r>
            <a:br>
              <a:rPr lang="en-US" altLang="zh-TW" dirty="0"/>
            </a:b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24</a:t>
            </a:fld>
            <a:endParaRPr lang="zh-TW" altLang="en-US"/>
          </a:p>
        </p:txBody>
      </p:sp>
    </p:spTree>
    <p:extLst>
      <p:ext uri="{BB962C8B-B14F-4D97-AF65-F5344CB8AC3E}">
        <p14:creationId xmlns:p14="http://schemas.microsoft.com/office/powerpoint/2010/main" val="5233077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dirty="0"/>
              <a:t>步驟</a:t>
            </a:r>
            <a:r>
              <a:rPr lang="en-US" altLang="zh-TW" dirty="0"/>
              <a:t>2</a:t>
            </a:r>
            <a:r>
              <a:rPr lang="zh-TW" altLang="en-US" dirty="0"/>
              <a:t>和</a:t>
            </a:r>
            <a:r>
              <a:rPr lang="en-US" altLang="zh-TW" dirty="0"/>
              <a:t>5</a:t>
            </a:r>
            <a:r>
              <a:rPr lang="zh-TW" altLang="en-US" dirty="0"/>
              <a:t>箭頭反了</a:t>
            </a:r>
            <a:endParaRPr lang="en-US" altLang="zh-TW" dirty="0"/>
          </a:p>
          <a:p>
            <a:pPr marL="0" indent="0">
              <a:buNone/>
            </a:pPr>
            <a:r>
              <a:rPr lang="en-US" altLang="zh-TW" dirty="0"/>
              <a:t>1.</a:t>
            </a:r>
            <a:r>
              <a:rPr lang="zh-TW" altLang="en-US" dirty="0"/>
              <a:t>在</a:t>
            </a:r>
            <a:r>
              <a:rPr lang="en-US" altLang="zh-TW" dirty="0"/>
              <a:t>OAuth2</a:t>
            </a:r>
            <a:r>
              <a:rPr lang="zh-TW" altLang="en-US" dirty="0"/>
              <a:t>認證模式中，有</a:t>
            </a:r>
            <a:r>
              <a:rPr lang="en-US" altLang="zh-TW"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Resource Owner(</a:t>
            </a:r>
            <a:r>
              <a:rPr lang="zh-TW" altLang="en-US" dirty="0"/>
              <a:t>資源擁有者</a:t>
            </a:r>
            <a:r>
              <a:rPr lang="en-US" altLang="zh-TW" dirty="0"/>
              <a:t>)</a:t>
            </a:r>
            <a:r>
              <a:rPr lang="zh-TW" altLang="en-US" dirty="0"/>
              <a:t>，</a:t>
            </a:r>
            <a:r>
              <a:rPr lang="en-US" altLang="zh-TW"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Client(</a:t>
            </a:r>
            <a:r>
              <a:rPr lang="zh-TW" altLang="en-US" dirty="0"/>
              <a:t>客戶端</a:t>
            </a:r>
            <a:r>
              <a:rPr lang="en-US" altLang="zh-TW" dirty="0"/>
              <a:t>)</a:t>
            </a:r>
            <a:r>
              <a:rPr lang="zh-TW" altLang="en-US" dirty="0"/>
              <a:t>，</a:t>
            </a:r>
            <a:r>
              <a:rPr lang="en-US" altLang="zh-TW"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Authorization Server(</a:t>
            </a:r>
            <a:r>
              <a:rPr lang="zh-TW" altLang="en-US" dirty="0"/>
              <a:t>授權服務器</a:t>
            </a:r>
            <a:r>
              <a:rPr lang="en-US" altLang="zh-TW" dirty="0"/>
              <a:t>)</a:t>
            </a:r>
            <a:r>
              <a:rPr lang="zh-TW" altLang="en-US" dirty="0"/>
              <a:t>和</a:t>
            </a:r>
            <a:r>
              <a:rPr lang="en-US" altLang="zh-TW"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Resource Sever(</a:t>
            </a:r>
            <a:r>
              <a:rPr lang="zh-TW" altLang="en-US" dirty="0"/>
              <a:t>資源服務器</a:t>
            </a:r>
            <a:r>
              <a:rPr lang="en-US" altLang="zh-TW" dirty="0"/>
              <a:t>)</a:t>
            </a:r>
            <a:r>
              <a:rPr lang="zh-TW" altLang="en-US" dirty="0"/>
              <a:t>這幾個角色。</a:t>
            </a:r>
            <a:endParaRPr lang="en-US" altLang="zh-TW" dirty="0"/>
          </a:p>
          <a:p>
            <a:pPr marL="0" indent="0">
              <a:buNone/>
            </a:pPr>
            <a:endParaRPr lang="en-US" altLang="zh-TW" dirty="0"/>
          </a:p>
          <a:p>
            <a:pPr marL="0" indent="0">
              <a:buNone/>
            </a:pPr>
            <a:r>
              <a:rPr lang="en-US" altLang="zh-TW" dirty="0"/>
              <a:t>APP</a:t>
            </a:r>
            <a:r>
              <a:rPr lang="zh-TW" altLang="en-US" dirty="0"/>
              <a:t>想要得到</a:t>
            </a:r>
            <a:r>
              <a:rPr lang="en-US" altLang="zh-TW" dirty="0"/>
              <a:t>Rory</a:t>
            </a:r>
            <a:r>
              <a:rPr lang="zh-TW" altLang="en-US" dirty="0"/>
              <a:t>的個人資訊，就發送請求到擁有此資訊的</a:t>
            </a:r>
            <a:r>
              <a:rPr lang="en-US" altLang="zh-TW" dirty="0"/>
              <a:t>Resource Server</a:t>
            </a:r>
            <a:r>
              <a:rPr lang="zh-TW" altLang="en-US" dirty="0"/>
              <a:t>，他會去問</a:t>
            </a:r>
            <a:r>
              <a:rPr lang="en-US" altLang="zh-TW" dirty="0"/>
              <a:t>Authorization Server</a:t>
            </a:r>
            <a:r>
              <a:rPr lang="zh-TW" altLang="en-US" dirty="0"/>
              <a:t>有沒有權限，然後他會去問</a:t>
            </a:r>
            <a:r>
              <a:rPr lang="en-US" altLang="zh-TW" dirty="0"/>
              <a:t>Rory</a:t>
            </a:r>
            <a:r>
              <a:rPr lang="zh-TW" altLang="en-US" dirty="0"/>
              <a:t>同不同意，同意的話就會返回</a:t>
            </a:r>
            <a:r>
              <a:rPr lang="en-US" altLang="zh-TW" dirty="0"/>
              <a:t>Access token(JWT)</a:t>
            </a:r>
            <a:r>
              <a:rPr lang="zh-TW" altLang="en-US" dirty="0"/>
              <a:t>，</a:t>
            </a:r>
            <a:r>
              <a:rPr lang="en-US" altLang="zh-TW" dirty="0"/>
              <a:t>APP</a:t>
            </a:r>
            <a:r>
              <a:rPr lang="zh-TW" altLang="en-US" dirty="0"/>
              <a:t>就可以利用</a:t>
            </a:r>
            <a:r>
              <a:rPr lang="en-US" altLang="zh-TW" dirty="0"/>
              <a:t>Access token</a:t>
            </a:r>
            <a:r>
              <a:rPr lang="zh-TW" altLang="en-US" dirty="0"/>
              <a:t>向</a:t>
            </a:r>
            <a:r>
              <a:rPr lang="en-US" altLang="zh-TW" dirty="0" err="1"/>
              <a:t>Resorce</a:t>
            </a:r>
            <a:r>
              <a:rPr lang="en-US" altLang="zh-TW" dirty="0"/>
              <a:t> Server</a:t>
            </a:r>
            <a:r>
              <a:rPr lang="zh-TW" altLang="en-US" dirty="0"/>
              <a:t>要</a:t>
            </a:r>
            <a:r>
              <a:rPr lang="en-US" altLang="zh-TW" dirty="0"/>
              <a:t>Rory</a:t>
            </a:r>
            <a:r>
              <a:rPr lang="zh-TW" altLang="en-US" dirty="0"/>
              <a:t>的用戶資訊</a:t>
            </a:r>
            <a:endParaRPr lang="en-US" altLang="zh-TW" dirty="0"/>
          </a:p>
          <a:p>
            <a:pPr marL="0" indent="0">
              <a:buNone/>
            </a:pPr>
            <a:endParaRPr lang="en-US" altLang="zh-TW" dirty="0"/>
          </a:p>
          <a:p>
            <a:pPr marL="0" indent="0">
              <a:buNone/>
            </a:pPr>
            <a:r>
              <a:rPr lang="zh-TW" altLang="en-US" dirty="0"/>
              <a:t>例如我使用</a:t>
            </a:r>
            <a:r>
              <a:rPr lang="en-US" altLang="zh-TW" dirty="0"/>
              <a:t>FB(</a:t>
            </a:r>
            <a:r>
              <a:rPr lang="en-US" altLang="zh-TW"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Client)</a:t>
            </a:r>
            <a:r>
              <a:rPr lang="zh-TW" altLang="en-US" dirty="0"/>
              <a:t>沒有註冊，利用</a:t>
            </a:r>
            <a:r>
              <a:rPr lang="en-US" altLang="zh-TW" dirty="0"/>
              <a:t>google(</a:t>
            </a:r>
            <a:r>
              <a:rPr lang="en-US" altLang="zh-TW"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Resource Sever</a:t>
            </a:r>
            <a:r>
              <a:rPr lang="zh-TW" altLang="en-US"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a:t>
            </a:r>
            <a:r>
              <a:rPr lang="en-US" altLang="zh-TW"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Authorization Server</a:t>
            </a:r>
            <a:r>
              <a:rPr lang="en-US" altLang="zh-TW" dirty="0"/>
              <a:t>)</a:t>
            </a:r>
            <a:r>
              <a:rPr lang="zh-TW" altLang="en-US" dirty="0"/>
              <a:t>帳號登入，</a:t>
            </a:r>
            <a:r>
              <a:rPr lang="en-US" altLang="zh-TW" dirty="0"/>
              <a:t>google</a:t>
            </a:r>
            <a:r>
              <a:rPr lang="zh-TW" altLang="en-US" dirty="0"/>
              <a:t>會問我</a:t>
            </a:r>
            <a:r>
              <a:rPr lang="en-US" altLang="zh-TW" dirty="0"/>
              <a:t>(</a:t>
            </a:r>
            <a:r>
              <a:rPr lang="en-US" altLang="zh-TW"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Resource Owner</a:t>
            </a:r>
            <a:r>
              <a:rPr lang="en-US" altLang="zh-TW" dirty="0"/>
              <a:t>)</a:t>
            </a:r>
            <a:r>
              <a:rPr lang="zh-TW" altLang="en-US" dirty="0"/>
              <a:t>願不願意授權，最後返回</a:t>
            </a:r>
            <a:r>
              <a:rPr lang="en-US" altLang="zh-TW" dirty="0"/>
              <a:t>Access token(JWT)</a:t>
            </a:r>
            <a:r>
              <a:rPr lang="zh-TW" altLang="en-US" dirty="0"/>
              <a:t>，</a:t>
            </a:r>
            <a:r>
              <a:rPr lang="en-US" altLang="zh-TW" dirty="0"/>
              <a:t>FB</a:t>
            </a:r>
            <a:r>
              <a:rPr lang="zh-TW" altLang="en-US" dirty="0"/>
              <a:t>再利用</a:t>
            </a:r>
            <a:r>
              <a:rPr lang="en-US" altLang="zh-TW" dirty="0"/>
              <a:t>Access token</a:t>
            </a:r>
            <a:r>
              <a:rPr lang="zh-TW" altLang="en-US" dirty="0"/>
              <a:t>到</a:t>
            </a:r>
            <a:r>
              <a:rPr lang="en-US" altLang="zh-TW" dirty="0"/>
              <a:t>google</a:t>
            </a:r>
            <a:r>
              <a:rPr lang="zh-TW" altLang="en-US" dirty="0"/>
              <a:t>叫他查資料庫返回用戶資訊</a:t>
            </a:r>
            <a:endParaRPr lang="en-US" altLang="zh-TW" dirty="0"/>
          </a:p>
          <a:p>
            <a:pPr marL="0" indent="0">
              <a:buNone/>
            </a:pPr>
            <a:endParaRPr lang="zh-TW" altLang="en-US" dirty="0"/>
          </a:p>
          <a:p>
            <a:pPr marL="0" indent="0">
              <a:buNone/>
            </a:pPr>
            <a:r>
              <a:rPr lang="en-US" altLang="zh-TW" dirty="0"/>
              <a:t>2.</a:t>
            </a:r>
            <a:r>
              <a:rPr lang="zh-TW" altLang="en-US" dirty="0"/>
              <a:t>最終，該應用程序獲取了</a:t>
            </a:r>
            <a:r>
              <a:rPr lang="en-US" altLang="zh-TW" dirty="0"/>
              <a:t>Rory</a:t>
            </a:r>
            <a:r>
              <a:rPr lang="zh-TW" altLang="en-US" dirty="0"/>
              <a:t>的個人信息。</a:t>
            </a:r>
            <a:endParaRPr lang="en-US" altLang="zh-TW" dirty="0"/>
          </a:p>
          <a:p>
            <a:pPr marL="0" indent="0">
              <a:buNone/>
            </a:pPr>
            <a:endParaRPr lang="en-US" altLang="zh-TW" dirty="0"/>
          </a:p>
          <a:p>
            <a:pPr marL="0" indent="0">
              <a:buNone/>
            </a:pPr>
            <a:endParaRPr lang="en-US" altLang="zh-TW" dirty="0"/>
          </a:p>
          <a:p>
            <a:pPr marL="0" indent="0">
              <a:buNone/>
            </a:pPr>
            <a:r>
              <a:rPr lang="zh-TW" altLang="en-US" sz="1200" b="1" i="0" kern="1200" dirty="0">
                <a:solidFill>
                  <a:schemeClr val="tx1"/>
                </a:solidFill>
                <a:effectLst/>
                <a:latin typeface="+mn-lt"/>
                <a:ea typeface="+mn-ea"/>
                <a:cs typeface="+mn-cs"/>
              </a:rPr>
              <a:t>開放授權</a:t>
            </a:r>
            <a:r>
              <a:rPr lang="zh-TW" altLang="en-US" sz="1200" b="0" i="0" kern="1200" dirty="0">
                <a:solidFill>
                  <a:schemeClr val="tx1"/>
                </a:solidFill>
                <a:effectLst/>
                <a:latin typeface="+mn-lt"/>
                <a:ea typeface="+mn-ea"/>
                <a:cs typeface="+mn-cs"/>
              </a:rPr>
              <a:t>（</a:t>
            </a:r>
            <a:r>
              <a:rPr lang="en-US" altLang="zh-TW" sz="1200" b="0" i="0" kern="1200" dirty="0">
                <a:solidFill>
                  <a:schemeClr val="tx1"/>
                </a:solidFill>
                <a:effectLst/>
                <a:latin typeface="+mn-lt"/>
                <a:ea typeface="+mn-ea"/>
                <a:cs typeface="+mn-cs"/>
              </a:rPr>
              <a:t>OAuth</a:t>
            </a:r>
            <a:r>
              <a:rPr lang="zh-TW" altLang="en-US" sz="1200" b="0" i="0" kern="1200" dirty="0">
                <a:solidFill>
                  <a:schemeClr val="tx1"/>
                </a:solidFill>
                <a:effectLst/>
                <a:latin typeface="+mn-lt"/>
                <a:ea typeface="+mn-ea"/>
                <a:cs typeface="+mn-cs"/>
              </a:rPr>
              <a:t>）是一個</a:t>
            </a:r>
            <a:r>
              <a:rPr lang="zh-TW" altLang="en-US" sz="1200" b="0" i="0" u="none" strike="noStrike" kern="1200" dirty="0">
                <a:solidFill>
                  <a:schemeClr val="tx1"/>
                </a:solidFill>
                <a:effectLst/>
                <a:latin typeface="+mn-lt"/>
                <a:ea typeface="+mn-ea"/>
                <a:cs typeface="+mn-cs"/>
                <a:hlinkClick r:id="rId3" tooltip="開放標準"/>
              </a:rPr>
              <a:t>開放標準</a:t>
            </a:r>
            <a:r>
              <a:rPr lang="zh-TW" altLang="en-US" sz="1200" b="0" i="0" kern="1200" dirty="0">
                <a:solidFill>
                  <a:schemeClr val="tx1"/>
                </a:solidFill>
                <a:effectLst/>
                <a:latin typeface="+mn-lt"/>
                <a:ea typeface="+mn-ea"/>
                <a:cs typeface="+mn-cs"/>
              </a:rPr>
              <a:t>，允許用戶讓第三方應用存取該用戶在某一網站上儲存的私密的資源（如相片，影片，聯絡人列表），而無需將用戶名稱和</a:t>
            </a:r>
            <a:r>
              <a:rPr lang="zh-TW" altLang="en-US" sz="1200" b="0" i="0" u="none" strike="noStrike" kern="1200" dirty="0">
                <a:solidFill>
                  <a:schemeClr val="tx1"/>
                </a:solidFill>
                <a:effectLst/>
                <a:latin typeface="+mn-lt"/>
                <a:ea typeface="+mn-ea"/>
                <a:cs typeface="+mn-cs"/>
                <a:hlinkClick r:id="rId4" tooltip="密碼"/>
              </a:rPr>
              <a:t>密碼</a:t>
            </a:r>
            <a:r>
              <a:rPr lang="zh-TW" altLang="en-US" sz="1200" b="0" i="0" kern="1200" dirty="0">
                <a:solidFill>
                  <a:schemeClr val="tx1"/>
                </a:solidFill>
                <a:effectLst/>
                <a:latin typeface="+mn-lt"/>
                <a:ea typeface="+mn-ea"/>
                <a:cs typeface="+mn-cs"/>
              </a:rPr>
              <a:t>提供給第三方應用。</a:t>
            </a:r>
            <a:endParaRPr lang="en-US" altLang="zh-TW" sz="1200" b="0" i="0" kern="1200" dirty="0">
              <a:solidFill>
                <a:schemeClr val="tx1"/>
              </a:solidFill>
              <a:effectLst/>
              <a:latin typeface="+mn-lt"/>
              <a:ea typeface="+mn-ea"/>
              <a:cs typeface="+mn-cs"/>
            </a:endParaRPr>
          </a:p>
          <a:p>
            <a:pPr marL="0" indent="0">
              <a:buNone/>
            </a:pPr>
            <a:endParaRPr lang="en-US" altLang="zh-TW" dirty="0"/>
          </a:p>
          <a:p>
            <a:pPr marL="0" indent="0">
              <a:buNone/>
            </a:pPr>
            <a:r>
              <a:rPr lang="en-US" altLang="zh-TW" sz="1200" b="0" i="0" kern="1200" dirty="0">
                <a:solidFill>
                  <a:schemeClr val="tx1"/>
                </a:solidFill>
                <a:effectLst/>
                <a:latin typeface="+mn-lt"/>
                <a:ea typeface="+mn-ea"/>
                <a:cs typeface="+mn-cs"/>
              </a:rPr>
              <a:t>The OAUTH protocol provides a secure, open and simple standard</a:t>
            </a:r>
            <a:r>
              <a:rPr lang="zh-TW" altLang="en-US" sz="1200" b="0" i="0" kern="120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for the authorization of user resources, </a:t>
            </a:r>
          </a:p>
          <a:p>
            <a:pPr marL="0" indent="0">
              <a:buNone/>
            </a:pPr>
            <a:r>
              <a:rPr lang="en-US" altLang="zh-TW" sz="1200" b="0" i="0" kern="1200" dirty="0">
                <a:solidFill>
                  <a:schemeClr val="tx1"/>
                </a:solidFill>
                <a:effectLst/>
                <a:latin typeface="+mn-lt"/>
                <a:ea typeface="+mn-ea"/>
                <a:cs typeface="+mn-cs"/>
              </a:rPr>
              <a:t>but OAUTH's authorization will not allow third parties to touch</a:t>
            </a:r>
            <a:r>
              <a:rPr lang="en-US" altLang="zh-TW" dirty="0"/>
              <a:t> </a:t>
            </a:r>
            <a:r>
              <a:rPr lang="en-US" altLang="zh-TW" sz="1200" b="0" i="0" kern="1200" dirty="0">
                <a:solidFill>
                  <a:schemeClr val="tx1"/>
                </a:solidFill>
                <a:effectLst/>
                <a:latin typeface="+mn-lt"/>
                <a:ea typeface="+mn-ea"/>
                <a:cs typeface="+mn-cs"/>
              </a:rPr>
              <a:t>the user's account information (such as user name and password).</a:t>
            </a:r>
            <a:r>
              <a:rPr lang="en-US" altLang="zh-TW" dirty="0"/>
              <a:t> </a:t>
            </a:r>
          </a:p>
          <a:p>
            <a:pPr marL="0" indent="0">
              <a:buNone/>
            </a:pPr>
            <a:r>
              <a:rPr lang="en-US" altLang="zh-TW" dirty="0"/>
              <a:t>OAUTH</a:t>
            </a:r>
            <a:r>
              <a:rPr lang="zh-TW" altLang="en-US" dirty="0"/>
              <a:t>協議為用戶資源的授權提供了安全，開放和簡單的標準，但是</a:t>
            </a:r>
            <a:r>
              <a:rPr lang="en-US" altLang="zh-TW" dirty="0"/>
              <a:t>OAUTH</a:t>
            </a:r>
            <a:r>
              <a:rPr lang="zh-TW" altLang="en-US" dirty="0"/>
              <a:t>的授權將不允許第三方接觸用戶的帳戶信息（例如用戶名和密碼）。</a:t>
            </a:r>
            <a:r>
              <a:rPr lang="en-US" altLang="zh-TW" dirty="0"/>
              <a:t/>
            </a:r>
            <a:br>
              <a:rPr lang="en-US" altLang="zh-TW" dirty="0"/>
            </a:br>
            <a:r>
              <a:rPr lang="en-US" altLang="zh-TW" dirty="0"/>
              <a:t/>
            </a:r>
            <a:br>
              <a:rPr lang="en-US" altLang="zh-TW" dirty="0"/>
            </a:b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25</a:t>
            </a:fld>
            <a:endParaRPr lang="zh-TW" altLang="en-US"/>
          </a:p>
        </p:txBody>
      </p:sp>
    </p:spTree>
    <p:extLst>
      <p:ext uri="{BB962C8B-B14F-4D97-AF65-F5344CB8AC3E}">
        <p14:creationId xmlns:p14="http://schemas.microsoft.com/office/powerpoint/2010/main" val="18296785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dirty="0"/>
              <a:t>步驟</a:t>
            </a:r>
            <a:r>
              <a:rPr lang="en-US" altLang="zh-TW" dirty="0"/>
              <a:t>2</a:t>
            </a:r>
            <a:r>
              <a:rPr lang="zh-TW" altLang="en-US" dirty="0"/>
              <a:t>和</a:t>
            </a:r>
            <a:r>
              <a:rPr lang="en-US" altLang="zh-TW" dirty="0"/>
              <a:t>5</a:t>
            </a:r>
            <a:r>
              <a:rPr lang="zh-TW" altLang="en-US" dirty="0"/>
              <a:t>箭頭反了</a:t>
            </a:r>
            <a:endParaRPr lang="en-US" altLang="zh-TW" dirty="0"/>
          </a:p>
          <a:p>
            <a:pPr marL="0" indent="0">
              <a:buNone/>
            </a:pPr>
            <a:r>
              <a:rPr lang="zh-TW" altLang="en-US" dirty="0"/>
              <a:t>過程和</a:t>
            </a:r>
            <a:r>
              <a:rPr lang="en-US" altLang="zh-TW" sz="1200" dirty="0">
                <a:solidFill>
                  <a:srgbClr val="1F497D">
                    <a:lumMod val="75000"/>
                  </a:srgbClr>
                </a:solidFill>
                <a:latin typeface="Times New Roman" panose="02020603050405020304" pitchFamily="18" charset="0"/>
                <a:ea typeface="微軟正黑體" pitchFamily="34" charset="-120"/>
                <a:cs typeface="Times New Roman" panose="02020603050405020304" pitchFamily="18" charset="0"/>
              </a:rPr>
              <a:t>OAuth2</a:t>
            </a:r>
            <a:r>
              <a:rPr lang="zh-TW" altLang="en-US" sz="1200" dirty="0">
                <a:solidFill>
                  <a:srgbClr val="1F497D">
                    <a:lumMod val="75000"/>
                  </a:srgbClr>
                </a:solidFill>
                <a:latin typeface="Times New Roman" panose="02020603050405020304" pitchFamily="18" charset="0"/>
                <a:ea typeface="微軟正黑體" pitchFamily="34" charset="-120"/>
                <a:cs typeface="Times New Roman" panose="02020603050405020304" pitchFamily="18" charset="0"/>
              </a:rPr>
              <a:t>一樣，只是</a:t>
            </a:r>
            <a:endParaRPr lang="en-US" altLang="zh-TW" dirty="0"/>
          </a:p>
          <a:p>
            <a:pPr marL="0" indent="0">
              <a:buNone/>
            </a:pPr>
            <a:r>
              <a:rPr lang="en-US" altLang="zh-TW" dirty="0"/>
              <a:t>1.OAuth2</a:t>
            </a:r>
            <a:r>
              <a:rPr lang="zh-TW" altLang="en-US" dirty="0"/>
              <a:t>最後會給呼叫者</a:t>
            </a:r>
            <a:r>
              <a:rPr lang="en-US" altLang="zh-TW"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Access Token(</a:t>
            </a:r>
            <a:r>
              <a:rPr lang="zh-TW" altLang="en-US" dirty="0"/>
              <a:t>訪問令牌</a:t>
            </a:r>
            <a:r>
              <a:rPr lang="en-US" altLang="zh-TW" dirty="0"/>
              <a:t>)</a:t>
            </a:r>
            <a:r>
              <a:rPr lang="zh-TW" altLang="en-US" dirty="0"/>
              <a:t>。</a:t>
            </a:r>
            <a:endParaRPr lang="en-US" altLang="zh-TW" dirty="0"/>
          </a:p>
          <a:p>
            <a:pPr marL="0" indent="0">
              <a:buNone/>
            </a:pPr>
            <a:r>
              <a:rPr lang="en-US" altLang="zh-TW" dirty="0"/>
              <a:t>2.</a:t>
            </a:r>
            <a:r>
              <a:rPr lang="zh-TW" altLang="en-US" dirty="0"/>
              <a:t> </a:t>
            </a:r>
            <a:r>
              <a:rPr lang="en-US" altLang="zh-TW" dirty="0"/>
              <a:t>OAuth2 + JWT</a:t>
            </a:r>
            <a:r>
              <a:rPr lang="zh-TW" altLang="en-US" dirty="0"/>
              <a:t>實際上將</a:t>
            </a:r>
            <a:r>
              <a:rPr lang="en-US" altLang="zh-TW" sz="12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Access Token(</a:t>
            </a:r>
            <a:r>
              <a:rPr lang="zh-TW" altLang="en-US" dirty="0"/>
              <a:t>訪問令牌</a:t>
            </a:r>
            <a:r>
              <a:rPr lang="en-US" altLang="zh-TW" dirty="0"/>
              <a:t>)</a:t>
            </a:r>
            <a:r>
              <a:rPr lang="zh-TW" altLang="en-US" dirty="0"/>
              <a:t>替換為</a:t>
            </a:r>
            <a:r>
              <a:rPr lang="en-US" altLang="zh-TW" dirty="0"/>
              <a:t>JWT</a:t>
            </a:r>
          </a:p>
          <a:p>
            <a:pPr marL="0" indent="0">
              <a:buNone/>
            </a:pPr>
            <a:r>
              <a:rPr lang="en-US" altLang="zh-TW" dirty="0"/>
              <a:t>3.</a:t>
            </a:r>
            <a:r>
              <a:rPr lang="zh-TW" altLang="en-US" dirty="0"/>
              <a:t>這樣做的好處是減少檢查</a:t>
            </a:r>
            <a:r>
              <a:rPr lang="en-US" altLang="zh-TW" dirty="0"/>
              <a:t>Token</a:t>
            </a:r>
            <a:r>
              <a:rPr lang="zh-TW" altLang="en-US" dirty="0"/>
              <a:t>時對資料庫的查詢數。</a:t>
            </a:r>
            <a:r>
              <a:rPr lang="en-US" altLang="zh-TW" dirty="0"/>
              <a:t>(JWT</a:t>
            </a:r>
            <a:r>
              <a:rPr lang="zh-TW" altLang="en-US" dirty="0"/>
              <a:t>內已有包含用戶資訊</a:t>
            </a:r>
            <a:r>
              <a:rPr lang="en-US" altLang="zh-TW" dirty="0"/>
              <a:t>)</a:t>
            </a:r>
          </a:p>
          <a:p>
            <a:pPr marL="0" indent="0">
              <a:buNone/>
            </a:pPr>
            <a:endParaRPr lang="en-US" altLang="zh-TW" dirty="0"/>
          </a:p>
          <a:p>
            <a:pPr marL="0" indent="0">
              <a:buNone/>
            </a:pPr>
            <a:endParaRPr lang="en-US" altLang="zh-TW" dirty="0"/>
          </a:p>
          <a:p>
            <a:pPr marL="0" indent="0">
              <a:buNone/>
            </a:pPr>
            <a:r>
              <a:rPr lang="en-US" altLang="zh-CN" sz="1200" b="0" i="0" kern="1200" dirty="0">
                <a:solidFill>
                  <a:schemeClr val="tx1"/>
                </a:solidFill>
                <a:effectLst/>
                <a:latin typeface="+mn-lt"/>
                <a:ea typeface="+mn-ea"/>
                <a:cs typeface="+mn-cs"/>
              </a:rPr>
              <a:t>Token</a:t>
            </a:r>
            <a:r>
              <a:rPr lang="zh-CN" altLang="en-US" sz="1200" b="0" i="0" kern="1200" dirty="0">
                <a:solidFill>
                  <a:schemeClr val="tx1"/>
                </a:solidFill>
                <a:effectLst/>
                <a:latin typeface="+mn-lt"/>
                <a:ea typeface="+mn-ea"/>
                <a:cs typeface="+mn-cs"/>
              </a:rPr>
              <a:t>功能不一样，</a:t>
            </a:r>
            <a:r>
              <a:rPr lang="en-US" altLang="zh-CN" sz="1200" b="0" i="0" kern="1200" dirty="0">
                <a:solidFill>
                  <a:schemeClr val="tx1"/>
                </a:solidFill>
                <a:effectLst/>
                <a:latin typeface="+mn-lt"/>
                <a:ea typeface="+mn-ea"/>
                <a:cs typeface="+mn-cs"/>
              </a:rPr>
              <a:t>JWT</a:t>
            </a:r>
            <a:r>
              <a:rPr lang="zh-CN" altLang="en-US" sz="1200" b="0" i="0" kern="1200" dirty="0">
                <a:solidFill>
                  <a:schemeClr val="tx1"/>
                </a:solidFill>
                <a:effectLst/>
                <a:latin typeface="+mn-lt"/>
                <a:ea typeface="+mn-ea"/>
                <a:cs typeface="+mn-cs"/>
              </a:rPr>
              <a:t>的</a:t>
            </a:r>
            <a:r>
              <a:rPr lang="en-US" altLang="zh-CN" sz="1200" b="0" i="0" kern="1200" dirty="0">
                <a:solidFill>
                  <a:schemeClr val="tx1"/>
                </a:solidFill>
                <a:effectLst/>
                <a:latin typeface="+mn-lt"/>
                <a:ea typeface="+mn-ea"/>
                <a:cs typeface="+mn-cs"/>
              </a:rPr>
              <a:t>token</a:t>
            </a:r>
            <a:r>
              <a:rPr lang="zh-CN" altLang="en-US" sz="1200" b="0" i="0" kern="1200" dirty="0">
                <a:solidFill>
                  <a:schemeClr val="tx1"/>
                </a:solidFill>
                <a:effectLst/>
                <a:latin typeface="+mn-lt"/>
                <a:ea typeface="+mn-ea"/>
                <a:cs typeface="+mn-cs"/>
              </a:rPr>
              <a:t>是包含用户基本信息的，然后通过加密的方式生成的字符串，服务器端拿到这个</a:t>
            </a:r>
            <a:r>
              <a:rPr lang="en-US" altLang="zh-CN" sz="1200" b="0" i="0" kern="1200" dirty="0">
                <a:solidFill>
                  <a:schemeClr val="tx1"/>
                </a:solidFill>
                <a:effectLst/>
                <a:latin typeface="+mn-lt"/>
                <a:ea typeface="+mn-ea"/>
                <a:cs typeface="+mn-cs"/>
              </a:rPr>
              <a:t>token</a:t>
            </a:r>
            <a:r>
              <a:rPr lang="zh-CN" altLang="en-US" sz="1200" b="0" i="0" kern="1200" dirty="0">
                <a:solidFill>
                  <a:schemeClr val="tx1"/>
                </a:solidFill>
                <a:effectLst/>
                <a:latin typeface="+mn-lt"/>
                <a:ea typeface="+mn-ea"/>
                <a:cs typeface="+mn-cs"/>
              </a:rPr>
              <a:t>之后不需要再去查询用户基本信息，解析完</a:t>
            </a:r>
            <a:r>
              <a:rPr lang="en-US" altLang="zh-CN" sz="1200" b="0" i="0" kern="1200" dirty="0">
                <a:solidFill>
                  <a:schemeClr val="tx1"/>
                </a:solidFill>
                <a:effectLst/>
                <a:latin typeface="+mn-lt"/>
                <a:ea typeface="+mn-ea"/>
                <a:cs typeface="+mn-cs"/>
              </a:rPr>
              <a:t>token</a:t>
            </a:r>
            <a:r>
              <a:rPr lang="zh-CN" altLang="en-US" sz="1200" b="0" i="0" kern="1200" dirty="0">
                <a:solidFill>
                  <a:schemeClr val="tx1"/>
                </a:solidFill>
                <a:effectLst/>
                <a:latin typeface="+mn-lt"/>
                <a:ea typeface="+mn-ea"/>
                <a:cs typeface="+mn-cs"/>
              </a:rPr>
              <a:t>之后就能拿到。想想在微服务架构下，用户服务是一个单独的服务，但是其他服务大部分情况下也会需要用户信息，难道要每次用到都去取一次吗？ </a:t>
            </a:r>
            <a:r>
              <a:rPr lang="en-US" altLang="zh-CN" sz="1200" b="0" i="0" kern="1200" dirty="0">
                <a:solidFill>
                  <a:schemeClr val="tx1"/>
                </a:solidFill>
                <a:effectLst/>
                <a:latin typeface="+mn-lt"/>
                <a:ea typeface="+mn-ea"/>
                <a:cs typeface="+mn-cs"/>
              </a:rPr>
              <a:t>JWT</a:t>
            </a:r>
            <a:r>
              <a:rPr lang="zh-CN" altLang="en-US" sz="1200" b="0" i="0" kern="1200" dirty="0">
                <a:solidFill>
                  <a:schemeClr val="tx1"/>
                </a:solidFill>
                <a:effectLst/>
                <a:latin typeface="+mn-lt"/>
                <a:ea typeface="+mn-ea"/>
                <a:cs typeface="+mn-cs"/>
              </a:rPr>
              <a:t>非常适合微服务。</a:t>
            </a:r>
            <a:endParaRPr lang="en-US" altLang="zh-CN" sz="1200" b="0" i="0" kern="1200" dirty="0">
              <a:solidFill>
                <a:schemeClr val="tx1"/>
              </a:solidFill>
              <a:effectLst/>
              <a:latin typeface="+mn-lt"/>
              <a:ea typeface="+mn-ea"/>
              <a:cs typeface="+mn-cs"/>
            </a:endParaRPr>
          </a:p>
          <a:p>
            <a:pPr marL="0" indent="0">
              <a:buNone/>
            </a:pPr>
            <a:endParaRPr lang="en-US" altLang="zh-TW" dirty="0"/>
          </a:p>
          <a:p>
            <a:pPr marL="0" indent="0">
              <a:buNone/>
            </a:pPr>
            <a:r>
              <a:rPr lang="en-US" altLang="zh-TW" sz="1200" b="0" i="0" kern="1200" dirty="0">
                <a:solidFill>
                  <a:schemeClr val="tx1"/>
                </a:solidFill>
                <a:effectLst/>
                <a:latin typeface="+mn-lt"/>
                <a:ea typeface="+mn-ea"/>
                <a:cs typeface="+mn-cs"/>
              </a:rPr>
              <a:t>JWT </a:t>
            </a:r>
            <a:r>
              <a:rPr lang="zh-TW" altLang="en-US" sz="1200" b="0" i="0" kern="1200" dirty="0">
                <a:solidFill>
                  <a:schemeClr val="tx1"/>
                </a:solidFill>
                <a:effectLst/>
                <a:latin typeface="+mn-lt"/>
                <a:ea typeface="+mn-ea"/>
                <a:cs typeface="+mn-cs"/>
              </a:rPr>
              <a:t>的全名是 </a:t>
            </a:r>
            <a:r>
              <a:rPr lang="en-US" altLang="zh-TW" dirty="0"/>
              <a:t>JSON Web Token</a:t>
            </a:r>
            <a:r>
              <a:rPr lang="zh-TW" altLang="en-US" sz="1200" b="0" i="0" kern="1200" dirty="0">
                <a:solidFill>
                  <a:schemeClr val="tx1"/>
                </a:solidFill>
                <a:effectLst/>
                <a:latin typeface="+mn-lt"/>
                <a:ea typeface="+mn-ea"/>
                <a:cs typeface="+mn-cs"/>
              </a:rPr>
              <a:t>，是一種基於 </a:t>
            </a:r>
            <a:r>
              <a:rPr lang="en-US" altLang="zh-TW" sz="1200" b="0" i="0" kern="1200" dirty="0">
                <a:solidFill>
                  <a:schemeClr val="tx1"/>
                </a:solidFill>
                <a:effectLst/>
                <a:latin typeface="+mn-lt"/>
                <a:ea typeface="+mn-ea"/>
                <a:cs typeface="+mn-cs"/>
              </a:rPr>
              <a:t>JSON </a:t>
            </a:r>
            <a:r>
              <a:rPr lang="zh-TW" altLang="en-US" sz="1200" b="0" i="0" kern="1200" dirty="0">
                <a:solidFill>
                  <a:schemeClr val="tx1"/>
                </a:solidFill>
                <a:effectLst/>
                <a:latin typeface="+mn-lt"/>
                <a:ea typeface="+mn-ea"/>
                <a:cs typeface="+mn-cs"/>
              </a:rPr>
              <a:t>的開放標準</a:t>
            </a:r>
            <a:r>
              <a:rPr lang="en-US" altLang="zh-TW" sz="1200" b="0" i="0" kern="1200" dirty="0">
                <a:solidFill>
                  <a:schemeClr val="tx1"/>
                </a:solidFill>
                <a:effectLst/>
                <a:latin typeface="+mn-lt"/>
                <a:ea typeface="+mn-ea"/>
                <a:cs typeface="+mn-cs"/>
              </a:rPr>
              <a:t>(</a:t>
            </a:r>
            <a:r>
              <a:rPr lang="en-US" altLang="zh-TW" sz="1200" b="0" i="0" u="none" strike="noStrike" kern="1200" dirty="0">
                <a:solidFill>
                  <a:schemeClr val="tx1"/>
                </a:solidFill>
                <a:effectLst/>
                <a:latin typeface="+mn-lt"/>
                <a:ea typeface="+mn-ea"/>
                <a:cs typeface="+mn-cs"/>
                <a:hlinkClick r:id="rId3"/>
              </a:rPr>
              <a:t>RFC 7519</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，它定義了一種簡潔</a:t>
            </a:r>
            <a:r>
              <a:rPr lang="en-US" altLang="zh-TW" sz="1200" b="0" i="0" kern="1200" dirty="0">
                <a:solidFill>
                  <a:schemeClr val="tx1"/>
                </a:solidFill>
                <a:effectLst/>
                <a:latin typeface="+mn-lt"/>
                <a:ea typeface="+mn-ea"/>
                <a:cs typeface="+mn-cs"/>
              </a:rPr>
              <a:t>(compact)</a:t>
            </a:r>
            <a:r>
              <a:rPr lang="zh-TW" altLang="en-US" sz="1200" b="0" i="0" kern="1200" dirty="0">
                <a:solidFill>
                  <a:schemeClr val="tx1"/>
                </a:solidFill>
                <a:effectLst/>
                <a:latin typeface="+mn-lt"/>
                <a:ea typeface="+mn-ea"/>
                <a:cs typeface="+mn-cs"/>
              </a:rPr>
              <a:t>且自包含</a:t>
            </a:r>
            <a:r>
              <a:rPr lang="en-US" altLang="zh-TW" sz="1200" b="0" i="0" kern="1200" dirty="0">
                <a:solidFill>
                  <a:schemeClr val="tx1"/>
                </a:solidFill>
                <a:effectLst/>
                <a:latin typeface="+mn-lt"/>
                <a:ea typeface="+mn-ea"/>
                <a:cs typeface="+mn-cs"/>
              </a:rPr>
              <a:t>(self-contained)</a:t>
            </a:r>
            <a:r>
              <a:rPr lang="zh-TW" altLang="en-US" sz="1200" b="0" i="0" kern="1200" dirty="0">
                <a:solidFill>
                  <a:schemeClr val="tx1"/>
                </a:solidFill>
                <a:effectLst/>
                <a:latin typeface="+mn-lt"/>
                <a:ea typeface="+mn-ea"/>
                <a:cs typeface="+mn-cs"/>
              </a:rPr>
              <a:t>的方式，用於在雙方之間安全地將訊息作為 </a:t>
            </a:r>
            <a:r>
              <a:rPr lang="en-US" altLang="zh-TW" sz="1200" b="0" i="0" kern="1200" dirty="0">
                <a:solidFill>
                  <a:schemeClr val="tx1"/>
                </a:solidFill>
                <a:effectLst/>
                <a:latin typeface="+mn-lt"/>
                <a:ea typeface="+mn-ea"/>
                <a:cs typeface="+mn-cs"/>
              </a:rPr>
              <a:t>JSON </a:t>
            </a:r>
            <a:r>
              <a:rPr lang="zh-TW" altLang="en-US" sz="1200" b="0" i="0" kern="1200" dirty="0">
                <a:solidFill>
                  <a:schemeClr val="tx1"/>
                </a:solidFill>
                <a:effectLst/>
                <a:latin typeface="+mn-lt"/>
                <a:ea typeface="+mn-ea"/>
                <a:cs typeface="+mn-cs"/>
              </a:rPr>
              <a:t>物件傳輸。而這個訊息是經過數位簽章</a:t>
            </a:r>
            <a:r>
              <a:rPr lang="en-US" altLang="zh-TW" sz="1200" b="0" i="0" kern="1200" dirty="0">
                <a:solidFill>
                  <a:schemeClr val="tx1"/>
                </a:solidFill>
                <a:effectLst/>
                <a:latin typeface="+mn-lt"/>
                <a:ea typeface="+mn-ea"/>
                <a:cs typeface="+mn-cs"/>
              </a:rPr>
              <a:t>(Digital Signature)</a:t>
            </a:r>
            <a:r>
              <a:rPr lang="zh-TW" altLang="en-US" sz="1200" b="0" i="0" kern="1200" dirty="0">
                <a:solidFill>
                  <a:schemeClr val="tx1"/>
                </a:solidFill>
                <a:effectLst/>
                <a:latin typeface="+mn-lt"/>
                <a:ea typeface="+mn-ea"/>
                <a:cs typeface="+mn-cs"/>
              </a:rPr>
              <a:t>，因此可以被驗證及信任。可以使用 </a:t>
            </a:r>
            <a:r>
              <a:rPr lang="zh-TW" altLang="en-US" dirty="0"/>
              <a:t>密碼</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經過 </a:t>
            </a:r>
            <a:r>
              <a:rPr lang="en-US" altLang="zh-TW" sz="1200" b="1" i="0" kern="1200" dirty="0">
                <a:solidFill>
                  <a:schemeClr val="tx1"/>
                </a:solidFill>
                <a:effectLst/>
                <a:latin typeface="+mn-lt"/>
                <a:ea typeface="+mn-ea"/>
                <a:cs typeface="+mn-cs"/>
              </a:rPr>
              <a:t>HMAC</a:t>
            </a:r>
            <a:r>
              <a:rPr lang="zh-TW" altLang="en-US" sz="1200" b="0" i="0" kern="1200" dirty="0">
                <a:solidFill>
                  <a:schemeClr val="tx1"/>
                </a:solidFill>
                <a:effectLst/>
                <a:latin typeface="+mn-lt"/>
                <a:ea typeface="+mn-ea"/>
                <a:cs typeface="+mn-cs"/>
              </a:rPr>
              <a:t> 演算法</a:t>
            </a:r>
            <a:r>
              <a:rPr lang="en-US" altLang="zh-TW" sz="1200" b="0" i="0" kern="1200" dirty="0">
                <a:solidFill>
                  <a:schemeClr val="tx1"/>
                </a:solidFill>
                <a:effectLst/>
                <a:latin typeface="+mn-lt"/>
                <a:ea typeface="+mn-ea"/>
                <a:cs typeface="+mn-cs"/>
              </a:rPr>
              <a:t>) </a:t>
            </a:r>
            <a:r>
              <a:rPr lang="zh-TW" altLang="en-US" sz="1200" b="0" i="0" kern="1200" dirty="0">
                <a:solidFill>
                  <a:schemeClr val="tx1"/>
                </a:solidFill>
                <a:effectLst/>
                <a:latin typeface="+mn-lt"/>
                <a:ea typeface="+mn-ea"/>
                <a:cs typeface="+mn-cs"/>
              </a:rPr>
              <a:t>或用一對 </a:t>
            </a:r>
            <a:r>
              <a:rPr lang="zh-TW" altLang="en-US" dirty="0"/>
              <a:t>公鑰</a:t>
            </a:r>
            <a:r>
              <a:rPr lang="en-US" altLang="zh-TW" dirty="0"/>
              <a:t>/</a:t>
            </a:r>
            <a:r>
              <a:rPr lang="zh-TW" altLang="en-US" dirty="0"/>
              <a:t>私鑰</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經過 </a:t>
            </a:r>
            <a:r>
              <a:rPr lang="en-US" altLang="zh-TW" sz="1200" b="1" i="0" kern="1200" dirty="0">
                <a:solidFill>
                  <a:schemeClr val="tx1"/>
                </a:solidFill>
                <a:effectLst/>
                <a:latin typeface="+mn-lt"/>
                <a:ea typeface="+mn-ea"/>
                <a:cs typeface="+mn-cs"/>
              </a:rPr>
              <a:t>RSA</a:t>
            </a:r>
            <a:r>
              <a:rPr lang="zh-TW" altLang="en-US" sz="1200" b="0" i="0" kern="1200" dirty="0">
                <a:solidFill>
                  <a:schemeClr val="tx1"/>
                </a:solidFill>
                <a:effectLst/>
                <a:latin typeface="+mn-lt"/>
                <a:ea typeface="+mn-ea"/>
                <a:cs typeface="+mn-cs"/>
              </a:rPr>
              <a:t> 或 </a:t>
            </a:r>
            <a:r>
              <a:rPr lang="en-US" altLang="zh-TW" sz="1200" b="1" i="0" kern="1200" dirty="0">
                <a:solidFill>
                  <a:schemeClr val="tx1"/>
                </a:solidFill>
                <a:effectLst/>
                <a:latin typeface="+mn-lt"/>
                <a:ea typeface="+mn-ea"/>
                <a:cs typeface="+mn-cs"/>
              </a:rPr>
              <a:t>ECDSA</a:t>
            </a:r>
            <a:r>
              <a:rPr lang="zh-TW" altLang="en-US" sz="1200" b="0" i="0" kern="1200" dirty="0">
                <a:solidFill>
                  <a:schemeClr val="tx1"/>
                </a:solidFill>
                <a:effectLst/>
                <a:latin typeface="+mn-lt"/>
                <a:ea typeface="+mn-ea"/>
                <a:cs typeface="+mn-cs"/>
              </a:rPr>
              <a:t> 演算法</a:t>
            </a:r>
            <a:r>
              <a:rPr lang="en-US" altLang="zh-TW" sz="1200" b="0" i="0" kern="1200" dirty="0">
                <a:solidFill>
                  <a:schemeClr val="tx1"/>
                </a:solidFill>
                <a:effectLst/>
                <a:latin typeface="+mn-lt"/>
                <a:ea typeface="+mn-ea"/>
                <a:cs typeface="+mn-cs"/>
              </a:rPr>
              <a:t>) </a:t>
            </a:r>
            <a:r>
              <a:rPr lang="zh-TW" altLang="en-US" sz="1200" b="0" i="0" kern="1200" dirty="0">
                <a:solidFill>
                  <a:schemeClr val="tx1"/>
                </a:solidFill>
                <a:effectLst/>
                <a:latin typeface="+mn-lt"/>
                <a:ea typeface="+mn-ea"/>
                <a:cs typeface="+mn-cs"/>
              </a:rPr>
              <a:t>來對 </a:t>
            </a:r>
            <a:r>
              <a:rPr lang="en-US" altLang="zh-TW" sz="1200" b="0" i="0" kern="1200" dirty="0">
                <a:solidFill>
                  <a:schemeClr val="tx1"/>
                </a:solidFill>
                <a:effectLst/>
                <a:latin typeface="+mn-lt"/>
                <a:ea typeface="+mn-ea"/>
                <a:cs typeface="+mn-cs"/>
              </a:rPr>
              <a:t>JWT </a:t>
            </a:r>
            <a:r>
              <a:rPr lang="zh-TW" altLang="en-US" sz="1200" b="0" i="0" kern="1200" dirty="0">
                <a:solidFill>
                  <a:schemeClr val="tx1"/>
                </a:solidFill>
                <a:effectLst/>
                <a:latin typeface="+mn-lt"/>
                <a:ea typeface="+mn-ea"/>
                <a:cs typeface="+mn-cs"/>
              </a:rPr>
              <a:t>進行簽章。</a:t>
            </a:r>
            <a:endParaRPr lang="en-US" altLang="zh-TW" sz="1200" b="0" i="0" kern="1200" dirty="0">
              <a:solidFill>
                <a:schemeClr val="tx1"/>
              </a:solidFill>
              <a:effectLst/>
              <a:latin typeface="+mn-lt"/>
              <a:ea typeface="+mn-ea"/>
              <a:cs typeface="+mn-cs"/>
            </a:endParaRPr>
          </a:p>
          <a:p>
            <a:pPr marL="0" indent="0">
              <a:buNone/>
            </a:pPr>
            <a:r>
              <a:rPr lang="en-US" altLang="zh-TW" sz="1200" b="0" i="0" kern="1200" dirty="0">
                <a:solidFill>
                  <a:schemeClr val="tx1"/>
                </a:solidFill>
                <a:effectLst/>
                <a:latin typeface="+mn-lt"/>
                <a:ea typeface="+mn-ea"/>
                <a:cs typeface="+mn-cs"/>
              </a:rPr>
              <a:t>JSON(JavaScript Object Notation</a:t>
            </a:r>
            <a:r>
              <a:rPr lang="zh-TW" altLang="en-US" sz="1200" b="0" i="0" kern="1200" dirty="0">
                <a:solidFill>
                  <a:schemeClr val="tx1"/>
                </a:solidFill>
                <a:effectLst/>
                <a:latin typeface="+mn-lt"/>
                <a:ea typeface="+mn-ea"/>
                <a:cs typeface="+mn-cs"/>
              </a:rPr>
              <a:t>，</a:t>
            </a:r>
            <a:r>
              <a:rPr lang="en-US" altLang="zh-TW" sz="1200" b="0" i="0" kern="1200" dirty="0">
                <a:solidFill>
                  <a:schemeClr val="tx1"/>
                </a:solidFill>
                <a:effectLst/>
                <a:latin typeface="+mn-lt"/>
                <a:ea typeface="+mn-ea"/>
                <a:cs typeface="+mn-cs"/>
              </a:rPr>
              <a:t>JavaScript</a:t>
            </a:r>
            <a:r>
              <a:rPr lang="zh-TW" altLang="en-US" sz="1200" b="0" i="0" kern="1200" dirty="0">
                <a:solidFill>
                  <a:schemeClr val="tx1"/>
                </a:solidFill>
                <a:effectLst/>
                <a:latin typeface="+mn-lt"/>
                <a:ea typeface="+mn-ea"/>
                <a:cs typeface="+mn-cs"/>
              </a:rPr>
              <a:t>物件表示法</a:t>
            </a:r>
            <a:r>
              <a:rPr lang="en-US" altLang="zh-TW" sz="1200" b="0" i="0" kern="1200" dirty="0">
                <a:solidFill>
                  <a:schemeClr val="tx1"/>
                </a:solidFill>
                <a:effectLst/>
                <a:latin typeface="+mn-lt"/>
                <a:ea typeface="+mn-ea"/>
                <a:cs typeface="+mn-cs"/>
              </a:rPr>
              <a:t>)</a:t>
            </a:r>
          </a:p>
          <a:p>
            <a:pPr marL="0" indent="0">
              <a:buNone/>
            </a:pPr>
            <a:endParaRPr lang="en-US" altLang="zh-TW" sz="1200" b="0" i="0" kern="1200" dirty="0">
              <a:solidFill>
                <a:schemeClr val="tx1"/>
              </a:solidFill>
              <a:effectLst/>
              <a:latin typeface="+mn-lt"/>
              <a:ea typeface="+mn-ea"/>
              <a:cs typeface="+mn-cs"/>
            </a:endParaRPr>
          </a:p>
          <a:p>
            <a:pPr fontAlgn="base"/>
            <a:r>
              <a:rPr lang="zh-TW" altLang="en-US" sz="1200" b="0" i="0" kern="1200" dirty="0">
                <a:solidFill>
                  <a:schemeClr val="tx1"/>
                </a:solidFill>
                <a:effectLst/>
                <a:latin typeface="+mn-lt"/>
                <a:ea typeface="+mn-ea"/>
                <a:cs typeface="+mn-cs"/>
              </a:rPr>
              <a:t>簡潔</a:t>
            </a:r>
            <a:r>
              <a:rPr lang="en-US" altLang="zh-TW" sz="1200" b="0" i="0" kern="1200" dirty="0">
                <a:solidFill>
                  <a:schemeClr val="tx1"/>
                </a:solidFill>
                <a:effectLst/>
                <a:latin typeface="+mn-lt"/>
                <a:ea typeface="+mn-ea"/>
                <a:cs typeface="+mn-cs"/>
              </a:rPr>
              <a:t>(compact)</a:t>
            </a:r>
            <a:r>
              <a:rPr lang="zh-TW" altLang="en-US" sz="1200" b="0" i="0" kern="1200" dirty="0">
                <a:solidFill>
                  <a:schemeClr val="tx1"/>
                </a:solidFill>
                <a:effectLst/>
                <a:latin typeface="+mn-lt"/>
                <a:ea typeface="+mn-ea"/>
                <a:cs typeface="+mn-cs"/>
              </a:rPr>
              <a:t>：體積非常的小，可放在 </a:t>
            </a:r>
            <a:r>
              <a:rPr lang="en-US" altLang="zh-TW" sz="1200" b="0" i="0" kern="1200" dirty="0">
                <a:solidFill>
                  <a:schemeClr val="tx1"/>
                </a:solidFill>
                <a:effectLst/>
                <a:latin typeface="+mn-lt"/>
                <a:ea typeface="+mn-ea"/>
                <a:cs typeface="+mn-cs"/>
              </a:rPr>
              <a:t>URL </a:t>
            </a:r>
            <a:r>
              <a:rPr lang="zh-TW" altLang="en-US" sz="1200" b="0" i="0" kern="1200" dirty="0">
                <a:solidFill>
                  <a:schemeClr val="tx1"/>
                </a:solidFill>
                <a:effectLst/>
                <a:latin typeface="+mn-lt"/>
                <a:ea typeface="+mn-ea"/>
                <a:cs typeface="+mn-cs"/>
              </a:rPr>
              <a:t>、 </a:t>
            </a:r>
            <a:r>
              <a:rPr lang="en-US" altLang="zh-TW" sz="1200" b="0" i="0" kern="1200" dirty="0">
                <a:solidFill>
                  <a:schemeClr val="tx1"/>
                </a:solidFill>
                <a:effectLst/>
                <a:latin typeface="+mn-lt"/>
                <a:ea typeface="+mn-ea"/>
                <a:cs typeface="+mn-cs"/>
              </a:rPr>
              <a:t>POST </a:t>
            </a:r>
            <a:r>
              <a:rPr lang="zh-TW" altLang="en-US" sz="1200" b="0" i="0" kern="1200" dirty="0">
                <a:solidFill>
                  <a:schemeClr val="tx1"/>
                </a:solidFill>
                <a:effectLst/>
                <a:latin typeface="+mn-lt"/>
                <a:ea typeface="+mn-ea"/>
                <a:cs typeface="+mn-cs"/>
              </a:rPr>
              <a:t>參數或 </a:t>
            </a:r>
            <a:r>
              <a:rPr lang="en-US" altLang="zh-TW" sz="1200" b="0" i="0" kern="1200" dirty="0">
                <a:solidFill>
                  <a:schemeClr val="tx1"/>
                </a:solidFill>
                <a:effectLst/>
                <a:latin typeface="+mn-lt"/>
                <a:ea typeface="+mn-ea"/>
                <a:cs typeface="+mn-cs"/>
              </a:rPr>
              <a:t>HTTP Header </a:t>
            </a:r>
            <a:r>
              <a:rPr lang="zh-TW" altLang="en-US" sz="1200" b="0" i="0" kern="1200" dirty="0">
                <a:solidFill>
                  <a:schemeClr val="tx1"/>
                </a:solidFill>
                <a:effectLst/>
                <a:latin typeface="+mn-lt"/>
                <a:ea typeface="+mn-ea"/>
                <a:cs typeface="+mn-cs"/>
              </a:rPr>
              <a:t>內發送請求，體積小意味著傳輸速度快。</a:t>
            </a:r>
          </a:p>
          <a:p>
            <a:pPr fontAlgn="base"/>
            <a:r>
              <a:rPr lang="zh-TW" altLang="en-US" sz="1200" b="0" i="0" kern="1200" dirty="0">
                <a:solidFill>
                  <a:schemeClr val="tx1"/>
                </a:solidFill>
                <a:effectLst/>
                <a:latin typeface="+mn-lt"/>
                <a:ea typeface="+mn-ea"/>
                <a:cs typeface="+mn-cs"/>
              </a:rPr>
              <a:t>自包含</a:t>
            </a:r>
            <a:r>
              <a:rPr lang="en-US" altLang="zh-TW" sz="1200" b="0" i="0" kern="1200" dirty="0">
                <a:solidFill>
                  <a:schemeClr val="tx1"/>
                </a:solidFill>
                <a:effectLst/>
                <a:latin typeface="+mn-lt"/>
                <a:ea typeface="+mn-ea"/>
                <a:cs typeface="+mn-cs"/>
              </a:rPr>
              <a:t>(self-contained)</a:t>
            </a:r>
            <a:r>
              <a:rPr lang="zh-TW" altLang="en-US" sz="1200" b="0" i="0" kern="1200" dirty="0">
                <a:solidFill>
                  <a:schemeClr val="tx1"/>
                </a:solidFill>
                <a:effectLst/>
                <a:latin typeface="+mn-lt"/>
                <a:ea typeface="+mn-ea"/>
                <a:cs typeface="+mn-cs"/>
              </a:rPr>
              <a:t>：</a:t>
            </a:r>
            <a:r>
              <a:rPr lang="en-US" altLang="zh-TW" sz="1200" b="0" i="0" kern="1200" dirty="0">
                <a:solidFill>
                  <a:schemeClr val="tx1"/>
                </a:solidFill>
                <a:effectLst/>
                <a:latin typeface="+mn-lt"/>
                <a:ea typeface="+mn-ea"/>
                <a:cs typeface="+mn-cs"/>
              </a:rPr>
              <a:t>payload </a:t>
            </a:r>
            <a:r>
              <a:rPr lang="zh-TW" altLang="en-US" sz="1200" b="0" i="0" kern="1200" dirty="0">
                <a:solidFill>
                  <a:schemeClr val="tx1"/>
                </a:solidFill>
                <a:effectLst/>
                <a:latin typeface="+mn-lt"/>
                <a:ea typeface="+mn-ea"/>
                <a:cs typeface="+mn-cs"/>
              </a:rPr>
              <a:t>裡面就有所需要的資訊，不需要再重新 </a:t>
            </a:r>
            <a:r>
              <a:rPr lang="en-US" altLang="zh-TW" sz="1200" b="0" i="0" kern="1200" dirty="0">
                <a:solidFill>
                  <a:schemeClr val="tx1"/>
                </a:solidFill>
                <a:effectLst/>
                <a:latin typeface="+mn-lt"/>
                <a:ea typeface="+mn-ea"/>
                <a:cs typeface="+mn-cs"/>
              </a:rPr>
              <a:t>query database </a:t>
            </a:r>
            <a:r>
              <a:rPr lang="zh-TW" altLang="en-US" sz="1200" b="0" i="0" kern="1200" dirty="0">
                <a:solidFill>
                  <a:schemeClr val="tx1"/>
                </a:solidFill>
                <a:effectLst/>
                <a:latin typeface="+mn-lt"/>
                <a:ea typeface="+mn-ea"/>
                <a:cs typeface="+mn-cs"/>
              </a:rPr>
              <a:t>的資料。</a:t>
            </a:r>
          </a:p>
          <a:p>
            <a:pPr fontAlgn="base"/>
            <a:r>
              <a:rPr lang="zh-TW" altLang="en-US" sz="1200" b="0" i="0" u="none" strike="noStrike" kern="1200" dirty="0">
                <a:solidFill>
                  <a:schemeClr val="tx1"/>
                </a:solidFill>
                <a:effectLst/>
                <a:latin typeface="+mn-lt"/>
                <a:ea typeface="+mn-ea"/>
                <a:cs typeface="+mn-cs"/>
                <a:hlinkClick r:id="rId4"/>
              </a:rPr>
              <a:t>數位簽章</a:t>
            </a:r>
            <a:r>
              <a:rPr lang="en-US" altLang="zh-TW" sz="1200" b="0" i="0" u="none" strike="noStrike" kern="1200" dirty="0">
                <a:solidFill>
                  <a:schemeClr val="tx1"/>
                </a:solidFill>
                <a:effectLst/>
                <a:latin typeface="+mn-lt"/>
                <a:ea typeface="+mn-ea"/>
                <a:cs typeface="+mn-cs"/>
                <a:hlinkClick r:id="rId4"/>
              </a:rPr>
              <a:t>(Digital Signature)</a:t>
            </a:r>
            <a:r>
              <a:rPr lang="zh-TW" altLang="en-US" sz="1200" b="0" i="0" kern="1200" dirty="0">
                <a:solidFill>
                  <a:schemeClr val="tx1"/>
                </a:solidFill>
                <a:effectLst/>
                <a:latin typeface="+mn-lt"/>
                <a:ea typeface="+mn-ea"/>
                <a:cs typeface="+mn-cs"/>
              </a:rPr>
              <a:t>：</a:t>
            </a:r>
          </a:p>
          <a:p>
            <a:pPr lvl="1" fontAlgn="base"/>
            <a:r>
              <a:rPr lang="zh-TW" altLang="en-US" sz="1200" b="0" i="0" kern="1200" dirty="0">
                <a:solidFill>
                  <a:schemeClr val="tx1"/>
                </a:solidFill>
                <a:effectLst/>
                <a:latin typeface="+mn-lt"/>
                <a:ea typeface="+mn-ea"/>
                <a:cs typeface="+mn-cs"/>
              </a:rPr>
              <a:t>演算法：</a:t>
            </a:r>
            <a:r>
              <a:rPr lang="en-US" altLang="zh-TW" sz="1200" b="0" i="0" u="none" strike="noStrike" kern="1200" dirty="0">
                <a:solidFill>
                  <a:schemeClr val="tx1"/>
                </a:solidFill>
                <a:effectLst/>
                <a:latin typeface="+mn-lt"/>
                <a:ea typeface="+mn-ea"/>
                <a:cs typeface="+mn-cs"/>
                <a:hlinkClick r:id="rId5"/>
              </a:rPr>
              <a:t>HMAC</a:t>
            </a:r>
            <a:r>
              <a:rPr lang="zh-TW" altLang="en-US" sz="1200" b="0" i="0" kern="1200" dirty="0">
                <a:solidFill>
                  <a:schemeClr val="tx1"/>
                </a:solidFill>
                <a:effectLst/>
                <a:latin typeface="+mn-lt"/>
                <a:ea typeface="+mn-ea"/>
                <a:cs typeface="+mn-cs"/>
              </a:rPr>
              <a:t>、</a:t>
            </a:r>
            <a:r>
              <a:rPr lang="en-US" altLang="zh-TW" sz="1200" b="0" i="0" u="none" strike="noStrike" kern="1200" dirty="0">
                <a:solidFill>
                  <a:schemeClr val="tx1"/>
                </a:solidFill>
                <a:effectLst/>
                <a:latin typeface="+mn-lt"/>
                <a:ea typeface="+mn-ea"/>
                <a:cs typeface="+mn-cs"/>
                <a:hlinkClick r:id="rId6"/>
              </a:rPr>
              <a:t>RSA</a:t>
            </a:r>
            <a:r>
              <a:rPr lang="zh-TW" altLang="en-US" sz="1200" b="0" i="0" kern="1200" dirty="0">
                <a:solidFill>
                  <a:schemeClr val="tx1"/>
                </a:solidFill>
                <a:effectLst/>
                <a:latin typeface="+mn-lt"/>
                <a:ea typeface="+mn-ea"/>
                <a:cs typeface="+mn-cs"/>
              </a:rPr>
              <a:t>、</a:t>
            </a:r>
            <a:r>
              <a:rPr lang="en-US" altLang="zh-TW" sz="1200" b="0" i="0" u="none" strike="noStrike" kern="1200" dirty="0">
                <a:solidFill>
                  <a:schemeClr val="tx1"/>
                </a:solidFill>
                <a:effectLst/>
                <a:latin typeface="+mn-lt"/>
                <a:ea typeface="+mn-ea"/>
                <a:cs typeface="+mn-cs"/>
                <a:hlinkClick r:id="rId7"/>
              </a:rPr>
              <a:t>ECDSA</a:t>
            </a:r>
            <a:endParaRPr lang="en-US" altLang="zh-TW" sz="1200" b="0" i="0" kern="1200" dirty="0">
              <a:solidFill>
                <a:schemeClr val="tx1"/>
              </a:solidFill>
              <a:effectLst/>
              <a:latin typeface="+mn-lt"/>
              <a:ea typeface="+mn-ea"/>
              <a:cs typeface="+mn-cs"/>
            </a:endParaRPr>
          </a:p>
          <a:p>
            <a:pPr marL="0" indent="0">
              <a:buNone/>
            </a:pPr>
            <a:endParaRPr lang="en-US" altLang="zh-TW" dirty="0"/>
          </a:p>
          <a:p>
            <a:pPr marL="0" indent="0">
              <a:buNone/>
            </a:pPr>
            <a:endParaRPr lang="zh-TW" altLang="en-US" dirty="0"/>
          </a:p>
          <a:p>
            <a:pPr marL="0" indent="0">
              <a:buNone/>
            </a:pPr>
            <a:r>
              <a:rPr lang="zh-TW" altLang="en-US" dirty="0"/>
              <a:t> </a:t>
            </a:r>
            <a:endParaRPr lang="en-US" altLang="zh-TW" dirty="0"/>
          </a:p>
          <a:p>
            <a:pPr marL="0" indent="0">
              <a:buNone/>
            </a:pPr>
            <a:r>
              <a:rPr lang="en-US" altLang="zh-TW" dirty="0"/>
              <a:t/>
            </a:r>
            <a:br>
              <a:rPr lang="en-US" altLang="zh-TW" dirty="0"/>
            </a:br>
            <a:r>
              <a:rPr lang="en-US" altLang="zh-TW" dirty="0"/>
              <a:t/>
            </a:r>
            <a:br>
              <a:rPr lang="en-US" altLang="zh-TW" dirty="0"/>
            </a:b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26</a:t>
            </a:fld>
            <a:endParaRPr lang="zh-TW" altLang="en-US"/>
          </a:p>
        </p:txBody>
      </p:sp>
    </p:spTree>
    <p:extLst>
      <p:ext uri="{BB962C8B-B14F-4D97-AF65-F5344CB8AC3E}">
        <p14:creationId xmlns:p14="http://schemas.microsoft.com/office/powerpoint/2010/main" val="33940806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添加</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後，我們的每項服務都可能需要用戶信息，來確定目前的</a:t>
            </a:r>
            <a:r>
              <a:rPr lang="en-US" altLang="zh-TW" dirty="0"/>
              <a:t>interface</a:t>
            </a:r>
            <a:r>
              <a:rPr lang="zh-TW" altLang="en-US" dirty="0"/>
              <a:t>或功能對能給當前的用戶使用。</a:t>
            </a:r>
          </a:p>
          <a:p>
            <a:pPr marL="0" indent="0">
              <a:buNone/>
            </a:pPr>
            <a:r>
              <a:rPr lang="en-US" altLang="zh-TW" dirty="0"/>
              <a:t>2.</a:t>
            </a:r>
            <a:r>
              <a:rPr lang="zh-TW" altLang="en-US" dirty="0"/>
              <a:t>我們可以透過在</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上放置統一的身份驗證功能來實現。</a:t>
            </a:r>
            <a:endParaRPr lang="en-US" altLang="zh-TW" dirty="0"/>
          </a:p>
          <a:p>
            <a:pPr marL="0" indent="0">
              <a:buNone/>
            </a:pPr>
            <a:r>
              <a:rPr lang="en-US" altLang="zh-TW" dirty="0"/>
              <a:t>3.</a:t>
            </a:r>
            <a:r>
              <a:rPr lang="zh-TW" altLang="en-US" dirty="0"/>
              <a:t>結合上述身份驗證方法，</a:t>
            </a:r>
            <a:r>
              <a:rPr lang="en-US" altLang="zh-TW" dirty="0"/>
              <a:t>OAuth2</a:t>
            </a:r>
            <a:r>
              <a:rPr lang="zh-TW" altLang="en-US" dirty="0"/>
              <a:t>協議可以攜帶用戶信息</a:t>
            </a:r>
            <a:r>
              <a:rPr lang="en-US" altLang="zh-TW" dirty="0"/>
              <a:t>(</a:t>
            </a:r>
            <a:r>
              <a:rPr lang="zh-TW" altLang="en-US" dirty="0"/>
              <a:t>的特徵</a:t>
            </a:r>
            <a:r>
              <a:rPr lang="en-US" altLang="zh-TW" dirty="0"/>
              <a:t>)</a:t>
            </a:r>
            <a:r>
              <a:rPr lang="zh-TW" altLang="en-US" dirty="0"/>
              <a:t>，因此大多使用</a:t>
            </a:r>
            <a:r>
              <a:rPr lang="en-US" altLang="zh-TW" dirty="0"/>
              <a:t>OAuth2</a:t>
            </a:r>
            <a:r>
              <a:rPr lang="zh-TW" altLang="en-US" dirty="0"/>
              <a:t>身份驗證。</a:t>
            </a:r>
            <a:endParaRPr lang="en-US" altLang="zh-TW" dirty="0"/>
          </a:p>
          <a:p>
            <a:pPr marL="0" indent="0">
              <a:buNone/>
            </a:pPr>
            <a:endParaRPr lang="en-US" altLang="zh-TW" dirty="0"/>
          </a:p>
          <a:p>
            <a:pPr marL="0" indent="0">
              <a:buNone/>
            </a:pPr>
            <a:r>
              <a:rPr lang="en-US" altLang="zh-TW" dirty="0"/>
              <a:t/>
            </a:r>
            <a:br>
              <a:rPr lang="en-US" altLang="zh-TW" dirty="0"/>
            </a:br>
            <a:r>
              <a:rPr lang="en-US" altLang="zh-TW" dirty="0"/>
              <a:t/>
            </a:r>
            <a:br>
              <a:rPr lang="en-US" altLang="zh-TW" dirty="0"/>
            </a:b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27</a:t>
            </a:fld>
            <a:endParaRPr lang="zh-TW" altLang="en-US"/>
          </a:p>
        </p:txBody>
      </p:sp>
    </p:spTree>
    <p:extLst>
      <p:ext uri="{BB962C8B-B14F-4D97-AF65-F5344CB8AC3E}">
        <p14:creationId xmlns:p14="http://schemas.microsoft.com/office/powerpoint/2010/main" val="38946386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API</a:t>
            </a:r>
            <a:r>
              <a:rPr lang="zh-TW" altLang="en-US" dirty="0"/>
              <a:t> </a:t>
            </a:r>
            <a:r>
              <a:rPr lang="en-US" altLang="zh-TW" dirty="0"/>
              <a:t>gateway</a:t>
            </a:r>
            <a:r>
              <a:rPr lang="zh-TW" altLang="en-US" dirty="0"/>
              <a:t>反向代理的功能</a:t>
            </a:r>
            <a:r>
              <a:rPr lang="zh-TW" altLang="en-US" dirty="0" smtClean="0"/>
              <a:t>分成這幾個</a:t>
            </a:r>
            <a:r>
              <a:rPr lang="zh-TW" altLang="en-US" dirty="0"/>
              <a:t>部分</a:t>
            </a:r>
            <a:r>
              <a:rPr lang="zh-TW" altLang="en-US" dirty="0" smtClean="0"/>
              <a:t>，</a:t>
            </a:r>
            <a:endParaRPr lang="en-US" altLang="zh-TW" dirty="0" smtClean="0"/>
          </a:p>
          <a:p>
            <a:pPr marL="0" indent="0">
              <a:buNone/>
            </a:pPr>
            <a:r>
              <a:rPr lang="en-US" altLang="zh-TW" dirty="0" smtClean="0"/>
              <a:t>Access </a:t>
            </a:r>
            <a:r>
              <a:rPr lang="en-US" altLang="zh-TW" dirty="0"/>
              <a:t>Token</a:t>
            </a:r>
            <a:r>
              <a:rPr lang="zh-TW" altLang="en-US" dirty="0"/>
              <a:t>的</a:t>
            </a:r>
            <a:r>
              <a:rPr lang="zh-TW" altLang="en-US" dirty="0" smtClean="0"/>
              <a:t>驗證</a:t>
            </a:r>
            <a:endParaRPr lang="en-US" altLang="zh-TW" dirty="0" smtClean="0"/>
          </a:p>
          <a:p>
            <a:pPr marL="0" indent="0">
              <a:buNone/>
            </a:pPr>
            <a:r>
              <a:rPr lang="zh-TW" altLang="en-US" dirty="0" smtClean="0"/>
              <a:t>載入資訊</a:t>
            </a:r>
            <a:endParaRPr lang="en-US" altLang="zh-TW" dirty="0" smtClean="0"/>
          </a:p>
          <a:p>
            <a:pPr marL="0" indent="0">
              <a:buNone/>
            </a:pPr>
            <a:r>
              <a:rPr lang="zh-TW" altLang="en-US" dirty="0" smtClean="0"/>
              <a:t>流量控制</a:t>
            </a:r>
            <a:endParaRPr lang="en-US" altLang="zh-TW" dirty="0" smtClean="0"/>
          </a:p>
          <a:p>
            <a:pPr marL="0" indent="0">
              <a:buNone/>
            </a:pPr>
            <a:r>
              <a:rPr lang="zh-TW" altLang="en-US" dirty="0" smtClean="0"/>
              <a:t>打包請求</a:t>
            </a:r>
            <a:endParaRPr lang="en-US" altLang="zh-TW" dirty="0" smtClean="0"/>
          </a:p>
          <a:p>
            <a:pPr marL="0" indent="0">
              <a:buNone/>
            </a:pPr>
            <a:r>
              <a:rPr lang="en-US" altLang="zh-TW" dirty="0" smtClean="0"/>
              <a:t>URL</a:t>
            </a:r>
            <a:r>
              <a:rPr lang="zh-TW" altLang="en-US" dirty="0" smtClean="0"/>
              <a:t>重寫</a:t>
            </a:r>
            <a:endParaRPr lang="en-US" altLang="zh-TW" dirty="0" smtClean="0"/>
          </a:p>
          <a:p>
            <a:pPr marL="0" indent="0">
              <a:buNone/>
            </a:pPr>
            <a:r>
              <a:rPr lang="zh-TW" altLang="en-US" dirty="0" smtClean="0"/>
              <a:t>反向代理</a:t>
            </a:r>
            <a:endParaRPr lang="en-US" altLang="zh-TW" dirty="0" smtClean="0"/>
          </a:p>
          <a:p>
            <a:pPr marL="0" indent="0">
              <a:buNone/>
            </a:pPr>
            <a:r>
              <a:rPr lang="zh-TW" altLang="en-US" dirty="0" smtClean="0"/>
              <a:t>結果快取</a:t>
            </a:r>
            <a:endParaRPr lang="en-US" altLang="zh-TW" dirty="0" smtClean="0"/>
          </a:p>
          <a:p>
            <a:pPr marL="0" indent="0">
              <a:buNone/>
            </a:pPr>
            <a:r>
              <a:rPr lang="zh-TW" altLang="en-US" dirty="0" smtClean="0"/>
              <a:t>儲存呼叫的</a:t>
            </a:r>
            <a:r>
              <a:rPr lang="en-US" altLang="zh-TW" dirty="0" smtClean="0"/>
              <a:t>log</a:t>
            </a:r>
          </a:p>
          <a:p>
            <a:pPr marL="0" indent="0">
              <a:buNone/>
            </a:pPr>
            <a:endParaRPr lang="en-US" altLang="zh-TW" dirty="0"/>
          </a:p>
          <a:p>
            <a:pPr marL="0" indent="0">
              <a:buNone/>
            </a:pPr>
            <a:endParaRPr lang="en-US" altLang="zh-TW" dirty="0" smtClean="0"/>
          </a:p>
          <a:p>
            <a:pPr marL="0" indent="0">
              <a:buNone/>
            </a:pPr>
            <a:endParaRPr lang="en-US" altLang="zh-TW"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200" b="0" i="0" kern="1200" dirty="0" smtClean="0">
                <a:solidFill>
                  <a:schemeClr val="tx1"/>
                </a:solidFill>
                <a:effectLst/>
                <a:latin typeface="+mn-lt"/>
                <a:ea typeface="+mn-ea"/>
                <a:cs typeface="+mn-cs"/>
              </a:rPr>
              <a:t>反向代理，其實是</a:t>
            </a:r>
            <a:r>
              <a:rPr lang="en-US" altLang="zh-TW" sz="1200" b="0" i="0" kern="1200" dirty="0" smtClean="0">
                <a:solidFill>
                  <a:schemeClr val="tx1"/>
                </a:solidFill>
                <a:effectLst/>
                <a:latin typeface="+mn-lt"/>
                <a:ea typeface="+mn-ea"/>
                <a:cs typeface="+mn-cs"/>
              </a:rPr>
              <a:t>"</a:t>
            </a:r>
            <a:r>
              <a:rPr lang="zh-TW" altLang="en-US" sz="1200" b="0" i="0" kern="1200" dirty="0" smtClean="0">
                <a:solidFill>
                  <a:schemeClr val="tx1"/>
                </a:solidFill>
                <a:effectLst/>
                <a:latin typeface="+mn-lt"/>
                <a:ea typeface="+mn-ea"/>
                <a:cs typeface="+mn-cs"/>
              </a:rPr>
              <a:t>代理伺服器</a:t>
            </a:r>
            <a:r>
              <a:rPr lang="en-US" altLang="zh-TW" sz="1200" b="0" i="0" kern="1200" dirty="0" smtClean="0">
                <a:solidFill>
                  <a:schemeClr val="tx1"/>
                </a:solidFill>
                <a:effectLst/>
                <a:latin typeface="+mn-lt"/>
                <a:ea typeface="+mn-ea"/>
                <a:cs typeface="+mn-cs"/>
              </a:rPr>
              <a:t>"</a:t>
            </a:r>
            <a:r>
              <a:rPr lang="zh-TW" altLang="en-US" sz="1200" b="0" i="0" kern="1200" dirty="0" smtClean="0">
                <a:solidFill>
                  <a:schemeClr val="tx1"/>
                </a:solidFill>
                <a:effectLst/>
                <a:latin typeface="+mn-lt"/>
                <a:ea typeface="+mn-ea"/>
                <a:cs typeface="+mn-cs"/>
              </a:rPr>
              <a:t>代理了</a:t>
            </a:r>
            <a:r>
              <a:rPr lang="en-US" altLang="zh-TW" sz="1200" b="0" i="0" kern="1200" dirty="0" smtClean="0">
                <a:solidFill>
                  <a:schemeClr val="tx1"/>
                </a:solidFill>
                <a:effectLst/>
                <a:latin typeface="+mn-lt"/>
                <a:ea typeface="+mn-ea"/>
                <a:cs typeface="+mn-cs"/>
              </a:rPr>
              <a:t>"</a:t>
            </a:r>
            <a:r>
              <a:rPr lang="zh-TW" altLang="en-US" sz="1200" b="0" i="0" kern="1200" dirty="0" smtClean="0">
                <a:solidFill>
                  <a:schemeClr val="tx1"/>
                </a:solidFill>
                <a:effectLst/>
                <a:latin typeface="+mn-lt"/>
                <a:ea typeface="+mn-ea"/>
                <a:cs typeface="+mn-cs"/>
              </a:rPr>
              <a:t>目標伺服器</a:t>
            </a:r>
            <a:r>
              <a:rPr lang="en-US" altLang="zh-TW" sz="1200" b="0" i="0" kern="1200" dirty="0" smtClean="0">
                <a:solidFill>
                  <a:schemeClr val="tx1"/>
                </a:solidFill>
                <a:effectLst/>
                <a:latin typeface="+mn-lt"/>
                <a:ea typeface="+mn-ea"/>
                <a:cs typeface="+mn-cs"/>
              </a:rPr>
              <a:t>"</a:t>
            </a:r>
            <a:r>
              <a:rPr lang="zh-TW" altLang="en-US" sz="1200" b="0" i="0" kern="1200" dirty="0" smtClean="0">
                <a:solidFill>
                  <a:schemeClr val="tx1"/>
                </a:solidFill>
                <a:effectLst/>
                <a:latin typeface="+mn-lt"/>
                <a:ea typeface="+mn-ea"/>
                <a:cs typeface="+mn-cs"/>
              </a:rPr>
              <a:t>，去和</a:t>
            </a:r>
            <a:r>
              <a:rPr lang="en-US" altLang="zh-TW" sz="1200" b="0" i="0" kern="1200" dirty="0" smtClean="0">
                <a:solidFill>
                  <a:schemeClr val="tx1"/>
                </a:solidFill>
                <a:effectLst/>
                <a:latin typeface="+mn-lt"/>
                <a:ea typeface="+mn-ea"/>
                <a:cs typeface="+mn-cs"/>
              </a:rPr>
              <a:t>"</a:t>
            </a:r>
            <a:r>
              <a:rPr lang="zh-TW" altLang="en-US" sz="1200" b="0" i="0" kern="1200" dirty="0" smtClean="0">
                <a:solidFill>
                  <a:schemeClr val="tx1"/>
                </a:solidFill>
                <a:effectLst/>
                <a:latin typeface="+mn-lt"/>
                <a:ea typeface="+mn-ea"/>
                <a:cs typeface="+mn-cs"/>
              </a:rPr>
              <a:t>客戶端</a:t>
            </a:r>
            <a:r>
              <a:rPr lang="en-US" altLang="zh-TW" sz="1200" b="0" i="0" kern="1200" dirty="0" smtClean="0">
                <a:solidFill>
                  <a:schemeClr val="tx1"/>
                </a:solidFill>
                <a:effectLst/>
                <a:latin typeface="+mn-lt"/>
                <a:ea typeface="+mn-ea"/>
                <a:cs typeface="+mn-cs"/>
              </a:rPr>
              <a:t>"</a:t>
            </a:r>
            <a:r>
              <a:rPr lang="zh-TW" altLang="en-US" sz="1200" b="0" i="0" kern="1200" dirty="0" smtClean="0">
                <a:solidFill>
                  <a:schemeClr val="tx1"/>
                </a:solidFill>
                <a:effectLst/>
                <a:latin typeface="+mn-lt"/>
                <a:ea typeface="+mn-ea"/>
                <a:cs typeface="+mn-cs"/>
              </a:rPr>
              <a:t>進行交互。</a:t>
            </a:r>
            <a:r>
              <a:rPr lang="en-US" altLang="zh-TW" sz="1200" b="0" i="0" kern="1200" dirty="0" smtClean="0">
                <a:solidFill>
                  <a:schemeClr val="tx1"/>
                </a:solidFill>
                <a:effectLst/>
                <a:latin typeface="+mn-lt"/>
                <a:ea typeface="+mn-ea"/>
                <a:cs typeface="+mn-cs"/>
              </a:rPr>
              <a:t>(client-&gt;API</a:t>
            </a:r>
            <a:r>
              <a:rPr lang="en-US" altLang="zh-TW" sz="1200" b="0" i="0" kern="1200" baseline="0" dirty="0" smtClean="0">
                <a:solidFill>
                  <a:schemeClr val="tx1"/>
                </a:solidFill>
                <a:effectLst/>
                <a:latin typeface="+mn-lt"/>
                <a:ea typeface="+mn-ea"/>
                <a:cs typeface="+mn-cs"/>
              </a:rPr>
              <a:t> gateway(load balancer)-&gt;service)</a:t>
            </a:r>
            <a:endParaRPr lang="zh-TW" altLang="en-US" dirty="0" smtClean="0"/>
          </a:p>
          <a:p>
            <a:pPr marL="0" indent="0">
              <a:buNone/>
            </a:pPr>
            <a:r>
              <a:rPr lang="en-US" altLang="zh-TW" dirty="0"/>
              <a:t/>
            </a:r>
            <a:br>
              <a:rPr lang="en-US" altLang="zh-TW" dirty="0"/>
            </a:br>
            <a:r>
              <a:rPr lang="en-US" altLang="zh-TW" dirty="0"/>
              <a:t/>
            </a:r>
            <a:br>
              <a:rPr lang="en-US" altLang="zh-TW" dirty="0"/>
            </a:br>
            <a:r>
              <a:rPr lang="en-US" altLang="zh-TW" dirty="0"/>
              <a:t/>
            </a:r>
            <a:br>
              <a:rPr lang="en-US" altLang="zh-TW" dirty="0"/>
            </a:br>
            <a:r>
              <a:rPr lang="en-US" altLang="zh-TW" dirty="0"/>
              <a:t/>
            </a:r>
            <a:br>
              <a:rPr lang="en-US" altLang="zh-TW" dirty="0"/>
            </a:b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28</a:t>
            </a:fld>
            <a:endParaRPr lang="zh-TW" altLang="en-US"/>
          </a:p>
        </p:txBody>
      </p:sp>
    </p:spTree>
    <p:extLst>
      <p:ext uri="{BB962C8B-B14F-4D97-AF65-F5344CB8AC3E}">
        <p14:creationId xmlns:p14="http://schemas.microsoft.com/office/powerpoint/2010/main" val="7115185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smtClean="0"/>
              <a:t>1</a:t>
            </a:r>
            <a:r>
              <a:rPr lang="en-US" altLang="zh-TW" dirty="0"/>
              <a:t>. AccessToken</a:t>
            </a:r>
            <a:r>
              <a:rPr lang="zh-TW" altLang="en-US" dirty="0"/>
              <a:t>的產生是基於</a:t>
            </a:r>
            <a:r>
              <a:rPr lang="en-US" altLang="zh-TW" dirty="0"/>
              <a:t>Oauth2.0</a:t>
            </a:r>
            <a:r>
              <a:rPr lang="zh-TW" altLang="en-US" dirty="0"/>
              <a:t>授權協議。</a:t>
            </a:r>
            <a:endParaRPr lang="en-US" altLang="zh-TW" dirty="0"/>
          </a:p>
          <a:p>
            <a:pPr marL="0" indent="0">
              <a:buNone/>
            </a:pPr>
            <a:r>
              <a:rPr lang="en-US" altLang="zh-TW" dirty="0"/>
              <a:t>2.</a:t>
            </a:r>
            <a:r>
              <a:rPr lang="zh-TW" altLang="en-US" dirty="0"/>
              <a:t>首先，驗證</a:t>
            </a:r>
            <a:r>
              <a:rPr lang="en-US" altLang="zh-TW" dirty="0"/>
              <a:t>AccessToken</a:t>
            </a:r>
            <a:r>
              <a:rPr lang="zh-TW" altLang="en-US" dirty="0"/>
              <a:t>的格式是否滿足要求。</a:t>
            </a:r>
            <a:endParaRPr lang="en-US" altLang="zh-TW" dirty="0"/>
          </a:p>
          <a:p>
            <a:pPr marL="0" indent="0">
              <a:buNone/>
            </a:pPr>
            <a:r>
              <a:rPr lang="en-US" altLang="zh-TW" dirty="0"/>
              <a:t>3.</a:t>
            </a:r>
            <a:r>
              <a:rPr lang="zh-TW" altLang="en-US" dirty="0"/>
              <a:t>符合格式要求的</a:t>
            </a:r>
            <a:r>
              <a:rPr lang="en-US" altLang="zh-TW" dirty="0"/>
              <a:t>AccessToken</a:t>
            </a:r>
            <a:r>
              <a:rPr lang="zh-TW" altLang="en-US" dirty="0"/>
              <a:t>可分為應用程序</a:t>
            </a:r>
            <a:r>
              <a:rPr lang="en-US" altLang="zh-TW" dirty="0"/>
              <a:t>ID</a:t>
            </a:r>
            <a:r>
              <a:rPr lang="zh-TW" altLang="en-US" dirty="0"/>
              <a:t>，生成時間和身份驗證簽名。</a:t>
            </a:r>
            <a:endParaRPr lang="en-US" altLang="zh-TW" dirty="0"/>
          </a:p>
          <a:p>
            <a:pPr marL="0" indent="0">
              <a:buNone/>
            </a:pPr>
            <a:r>
              <a:rPr lang="zh-TW" altLang="en-US" dirty="0"/>
              <a:t>如果驗證生成時間比當前時間多半小時，則</a:t>
            </a:r>
            <a:r>
              <a:rPr lang="en-US" altLang="zh-TW" dirty="0"/>
              <a:t>AccessToken</a:t>
            </a:r>
            <a:r>
              <a:rPr lang="zh-TW" altLang="en-US" dirty="0"/>
              <a:t>過期。</a:t>
            </a:r>
            <a:endParaRPr lang="en-US" altLang="zh-TW" dirty="0"/>
          </a:p>
          <a:p>
            <a:pPr marL="0" indent="0">
              <a:buNone/>
            </a:pPr>
            <a:endParaRPr lang="en-US" altLang="zh-TW" dirty="0"/>
          </a:p>
          <a:p>
            <a:pPr marL="0" indent="0">
              <a:buNone/>
            </a:pPr>
            <a:r>
              <a:rPr lang="en-US" altLang="zh-TW" dirty="0"/>
              <a:t>4.</a:t>
            </a:r>
            <a:r>
              <a:rPr lang="zh-TW" altLang="en-US" dirty="0"/>
              <a:t>然後通過應用程序</a:t>
            </a:r>
            <a:r>
              <a:rPr lang="en-US" altLang="zh-TW" dirty="0"/>
              <a:t>ID</a:t>
            </a:r>
            <a:r>
              <a:rPr lang="zh-TW" altLang="en-US" dirty="0"/>
              <a:t>從</a:t>
            </a:r>
            <a:r>
              <a:rPr lang="en-US" altLang="zh-TW" dirty="0"/>
              <a:t>MongoDB</a:t>
            </a:r>
            <a:r>
              <a:rPr lang="zh-TW" altLang="en-US" dirty="0"/>
              <a:t>獲得應用程序資訊。</a:t>
            </a:r>
            <a:endParaRPr lang="en-US" altLang="zh-TW" dirty="0"/>
          </a:p>
          <a:p>
            <a:pPr marL="0" indent="0">
              <a:buNone/>
            </a:pPr>
            <a:r>
              <a:rPr lang="en-US" altLang="zh-TW" dirty="0"/>
              <a:t>5.</a:t>
            </a:r>
            <a:r>
              <a:rPr lang="zh-TW" altLang="en-US" dirty="0"/>
              <a:t>並且它使用相同的加密方法加密應用程序資訊的</a:t>
            </a:r>
            <a:r>
              <a:rPr lang="en-US" altLang="zh-TW" dirty="0"/>
              <a:t>AccessKey</a:t>
            </a:r>
            <a:r>
              <a:rPr lang="zh-TW" altLang="en-US" dirty="0"/>
              <a:t>和身份驗證簽名進行比較。</a:t>
            </a:r>
            <a:endParaRPr lang="en-US" altLang="zh-TW" dirty="0"/>
          </a:p>
          <a:p>
            <a:pPr marL="0" indent="0">
              <a:buNone/>
            </a:pPr>
            <a:r>
              <a:rPr lang="en-US" altLang="zh-TW" dirty="0"/>
              <a:t>6.</a:t>
            </a:r>
            <a:r>
              <a:rPr lang="zh-TW" altLang="en-US" dirty="0"/>
              <a:t>如果它們不同，</a:t>
            </a:r>
            <a:r>
              <a:rPr lang="en-US" altLang="zh-TW" dirty="0"/>
              <a:t>AccessToken</a:t>
            </a:r>
            <a:r>
              <a:rPr lang="zh-TW" altLang="en-US" dirty="0"/>
              <a:t>就是非法的，不能再次使用。</a:t>
            </a:r>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dirty="0"/>
              <a:t/>
            </a:r>
            <a:br>
              <a:rPr lang="en-US" altLang="zh-TW" dirty="0"/>
            </a:br>
            <a:r>
              <a:rPr lang="en-US" altLang="zh-TW" dirty="0"/>
              <a:t/>
            </a:r>
            <a:br>
              <a:rPr lang="en-US" altLang="zh-TW" dirty="0"/>
            </a:b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29</a:t>
            </a:fld>
            <a:endParaRPr lang="zh-TW" altLang="en-US"/>
          </a:p>
        </p:txBody>
      </p:sp>
    </p:spTree>
    <p:extLst>
      <p:ext uri="{BB962C8B-B14F-4D97-AF65-F5344CB8AC3E}">
        <p14:creationId xmlns:p14="http://schemas.microsoft.com/office/powerpoint/2010/main" val="394543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1.</a:t>
            </a:r>
            <a:r>
              <a:rPr lang="zh-TW" altLang="en-US" dirty="0"/>
              <a:t>在微服務架構下，</a:t>
            </a:r>
            <a:r>
              <a:rPr lang="en-US" altLang="zh-TW" dirty="0"/>
              <a:t>API </a:t>
            </a:r>
            <a:r>
              <a:rPr lang="en-US" altLang="zh-TW" sz="1200" dirty="0">
                <a:latin typeface="Times New Roman" panose="02020603050405020304" pitchFamily="18" charset="0"/>
                <a:cs typeface="Times New Roman" panose="02020603050405020304" pitchFamily="18" charset="0"/>
              </a:rPr>
              <a:t>gateway</a:t>
            </a:r>
            <a:r>
              <a:rPr lang="zh-TW" altLang="en-US" dirty="0"/>
              <a:t>是整個架構中的重要元件。</a:t>
            </a:r>
            <a:endParaRPr lang="en-US" altLang="zh-TW" dirty="0"/>
          </a:p>
          <a:p>
            <a:r>
              <a:rPr lang="en-US" altLang="zh-TW" dirty="0"/>
              <a:t>2.</a:t>
            </a:r>
            <a:r>
              <a:rPr lang="zh-TW" altLang="en-US" dirty="0"/>
              <a:t>他是進入微服務的唯一入口，可以隱藏系統內部具體的實現方法和介面。</a:t>
            </a:r>
            <a:endParaRPr lang="en-US" altLang="zh-TW" dirty="0"/>
          </a:p>
          <a:p>
            <a:r>
              <a:rPr lang="en-US" altLang="zh-TW" dirty="0"/>
              <a:t>3.</a:t>
            </a:r>
            <a:r>
              <a:rPr lang="zh-TW" altLang="en-US" dirty="0"/>
              <a:t>這篇</a:t>
            </a:r>
            <a:r>
              <a:rPr lang="en-US" altLang="zh-TW" dirty="0"/>
              <a:t>paper</a:t>
            </a:r>
            <a:r>
              <a:rPr lang="zh-TW" altLang="en-US" dirty="0"/>
              <a:t>分析這三項功能的實現，分別是</a:t>
            </a:r>
            <a:endParaRPr lang="en-US" altLang="zh-TW" dirty="0"/>
          </a:p>
          <a:p>
            <a:r>
              <a:rPr lang="en-US" altLang="zh-TW" sz="1200" dirty="0">
                <a:latin typeface="Times New Roman" panose="02020603050405020304" pitchFamily="18" charset="0"/>
                <a:cs typeface="Times New Roman" panose="02020603050405020304" pitchFamily="18" charset="0"/>
              </a:rPr>
              <a:t>load balancing(</a:t>
            </a:r>
            <a:r>
              <a:rPr lang="zh-TW" altLang="en-US" dirty="0"/>
              <a:t>負載平衡</a:t>
            </a:r>
            <a:r>
              <a:rPr lang="en-US" altLang="zh-TW" dirty="0"/>
              <a:t>)</a:t>
            </a:r>
            <a:r>
              <a:rPr lang="zh-TW" altLang="en-US" dirty="0"/>
              <a:t>，</a:t>
            </a:r>
            <a:endParaRPr lang="en-US" altLang="zh-TW"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dirty="0">
                <a:latin typeface="Times New Roman" panose="02020603050405020304" pitchFamily="18" charset="0"/>
                <a:cs typeface="Times New Roman" panose="02020603050405020304" pitchFamily="18" charset="0"/>
              </a:rPr>
              <a:t>automatic service</a:t>
            </a:r>
            <a:r>
              <a:rPr lang="zh-TW" altLang="en-US" sz="1200"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blowing(</a:t>
            </a:r>
            <a:r>
              <a:rPr lang="zh-TW" altLang="en-US" dirty="0"/>
              <a:t>自動服務啟動</a:t>
            </a:r>
            <a:r>
              <a:rPr lang="en-US" altLang="zh-TW" dirty="0"/>
              <a:t>):</a:t>
            </a:r>
            <a:r>
              <a:rPr lang="zh-TW" altLang="en-US" dirty="0"/>
              <a:t>可以</a:t>
            </a:r>
            <a:r>
              <a:rPr lang="zh-TW" altLang="en-US" sz="1200" dirty="0">
                <a:latin typeface="Times New Roman" panose="02020603050405020304" pitchFamily="18" charset="0"/>
                <a:cs typeface="Times New Roman" panose="02020603050405020304" pitchFamily="18" charset="0"/>
              </a:rPr>
              <a:t>自動啟用</a:t>
            </a:r>
            <a:r>
              <a:rPr lang="en-US" altLang="zh-TW" sz="1200" dirty="0">
                <a:latin typeface="Times New Roman" panose="02020603050405020304" pitchFamily="18" charset="0"/>
                <a:cs typeface="Times New Roman" panose="02020603050405020304" pitchFamily="18" charset="0"/>
              </a:rPr>
              <a:t>/</a:t>
            </a:r>
            <a:r>
              <a:rPr lang="zh-TW" altLang="en-US" sz="1200" dirty="0">
                <a:latin typeface="Times New Roman" panose="02020603050405020304" pitchFamily="18" charset="0"/>
                <a:cs typeface="Times New Roman" panose="02020603050405020304" pitchFamily="18" charset="0"/>
              </a:rPr>
              <a:t>停用某些服務，來防止系統崩潰</a:t>
            </a:r>
            <a:endParaRPr lang="en-US" altLang="zh-TW" dirty="0"/>
          </a:p>
          <a:p>
            <a:r>
              <a:rPr lang="en-US" altLang="zh-TW" sz="1200" dirty="0">
                <a:latin typeface="Times New Roman" panose="02020603050405020304" pitchFamily="18" charset="0"/>
                <a:cs typeface="Times New Roman" panose="02020603050405020304" pitchFamily="18" charset="0"/>
              </a:rPr>
              <a:t>Gray release(</a:t>
            </a:r>
            <a:r>
              <a:rPr lang="zh-TW" altLang="en-US" dirty="0"/>
              <a:t>灰度發布</a:t>
            </a:r>
            <a:r>
              <a:rPr lang="en-US" altLang="zh-TW" dirty="0"/>
              <a:t>)</a:t>
            </a:r>
          </a:p>
          <a:p>
            <a:r>
              <a:rPr lang="zh-TW" altLang="en-US" dirty="0"/>
              <a:t>，並給出了微服務架構下</a:t>
            </a:r>
            <a:r>
              <a:rPr lang="en-US" altLang="zh-TW" dirty="0"/>
              <a:t>API</a:t>
            </a:r>
            <a:r>
              <a:rPr lang="zh-TW" altLang="en-US" dirty="0"/>
              <a:t> </a:t>
            </a:r>
            <a:r>
              <a:rPr lang="en-US" altLang="zh-TW" dirty="0"/>
              <a:t>gateway</a:t>
            </a:r>
            <a:r>
              <a:rPr lang="zh-TW" altLang="en-US" dirty="0"/>
              <a:t>重要技術的實現方案。</a:t>
            </a:r>
            <a:endParaRPr lang="en-US" altLang="zh-TW" dirty="0"/>
          </a:p>
          <a:p>
            <a:endParaRPr lang="en-US" altLang="zh-TW" dirty="0"/>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dirty="0">
                <a:latin typeface="Times New Roman" panose="02020603050405020304" pitchFamily="18" charset="0"/>
                <a:cs typeface="Times New Roman" panose="02020603050405020304" pitchFamily="18" charset="0"/>
              </a:rPr>
              <a:t>這是</a:t>
            </a:r>
            <a:r>
              <a:rPr lang="en-US" altLang="zh-TW" sz="1200" dirty="0">
                <a:latin typeface="Times New Roman" panose="02020603050405020304" pitchFamily="18" charset="0"/>
                <a:cs typeface="Times New Roman" panose="02020603050405020304" pitchFamily="18" charset="0"/>
              </a:rPr>
              <a:t>Gray release</a:t>
            </a:r>
            <a:r>
              <a:rPr lang="zh-TW" altLang="en-US" sz="1200" dirty="0">
                <a:latin typeface="Times New Roman" panose="02020603050405020304" pitchFamily="18" charset="0"/>
                <a:cs typeface="Times New Roman" panose="02020603050405020304" pitchFamily="18" charset="0"/>
              </a:rPr>
              <a:t>的流程示意圖</a:t>
            </a:r>
            <a:r>
              <a:rPr lang="en-US" altLang="zh-TW" sz="1200" dirty="0">
                <a:latin typeface="Times New Roman" panose="02020603050405020304" pitchFamily="18" charset="0"/>
                <a:cs typeface="Times New Roman" panose="02020603050405020304" pitchFamily="18" charset="0"/>
              </a:rPr>
              <a:t>:</a:t>
            </a:r>
            <a:r>
              <a:rPr lang="zh-TW" altLang="en-US" sz="1200" dirty="0">
                <a:latin typeface="Times New Roman" panose="02020603050405020304" pitchFamily="18" charset="0"/>
                <a:cs typeface="Times New Roman" panose="02020603050405020304" pitchFamily="18" charset="0"/>
              </a:rPr>
              <a:t> 這個功能可以讓一部份用戶請求繼續導向舊版，一部份導向新版，若用新版的用戶沒有反應什麼問題，就可以逐步將所有人移至新版，確保版本更新沒有問題</a:t>
            </a:r>
            <a:endParaRPr lang="en-US" altLang="zh-TW" sz="1200" dirty="0">
              <a:latin typeface="Times New Roman" panose="02020603050405020304" pitchFamily="18" charset="0"/>
              <a:cs typeface="Times New Roman" panose="02020603050405020304" pitchFamily="18" charset="0"/>
            </a:endParaRPr>
          </a:p>
          <a:p>
            <a:endParaRPr lang="en-US" altLang="zh-TW" sz="1200" dirty="0">
              <a:latin typeface="Times New Roman" panose="02020603050405020304" pitchFamily="18" charset="0"/>
              <a:cs typeface="Times New Roman" panose="02020603050405020304" pitchFamily="18" charset="0"/>
            </a:endParaRPr>
          </a:p>
          <a:p>
            <a:endParaRPr lang="en-US" altLang="zh-TW" sz="1200" dirty="0">
              <a:latin typeface="Times New Roman" panose="02020603050405020304" pitchFamily="18"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dirty="0">
                <a:latin typeface="Times New Roman" panose="02020603050405020304" pitchFamily="18" charset="0"/>
                <a:cs typeface="Times New Roman" panose="02020603050405020304" pitchFamily="18" charset="0"/>
              </a:rPr>
              <a:t>automatic service</a:t>
            </a:r>
            <a:r>
              <a:rPr lang="zh-TW" altLang="en-US" sz="1200"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blowing:</a:t>
            </a:r>
            <a:r>
              <a:rPr lang="zh-TW" altLang="en-US" sz="1200" dirty="0">
                <a:latin typeface="Times New Roman" panose="02020603050405020304" pitchFamily="18" charset="0"/>
                <a:cs typeface="Times New Roman" panose="02020603050405020304" pitchFamily="18" charset="0"/>
              </a:rPr>
              <a:t> 達到一定條件後</a:t>
            </a:r>
            <a:r>
              <a:rPr lang="en-US" altLang="zh-TW" sz="1200" dirty="0">
                <a:latin typeface="Times New Roman" panose="02020603050405020304" pitchFamily="18" charset="0"/>
                <a:cs typeface="Times New Roman" panose="02020603050405020304" pitchFamily="18" charset="0"/>
              </a:rPr>
              <a:t>(</a:t>
            </a:r>
            <a:r>
              <a:rPr lang="en-US" altLang="zh-TW" sz="1200" dirty="0" err="1">
                <a:latin typeface="Times New Roman" panose="02020603050405020304" pitchFamily="18" charset="0"/>
                <a:cs typeface="Times New Roman" panose="02020603050405020304" pitchFamily="18" charset="0"/>
              </a:rPr>
              <a:t>ex:request</a:t>
            </a:r>
            <a:r>
              <a:rPr lang="zh-TW" altLang="en-US" sz="1200" dirty="0">
                <a:latin typeface="Times New Roman" panose="02020603050405020304" pitchFamily="18" charset="0"/>
                <a:cs typeface="Times New Roman" panose="02020603050405020304" pitchFamily="18" charset="0"/>
              </a:rPr>
              <a:t>過多</a:t>
            </a:r>
            <a:r>
              <a:rPr lang="en-US" altLang="zh-TW" sz="1200" dirty="0">
                <a:latin typeface="Times New Roman" panose="02020603050405020304" pitchFamily="18" charset="0"/>
                <a:cs typeface="Times New Roman" panose="02020603050405020304" pitchFamily="18" charset="0"/>
              </a:rPr>
              <a:t>)</a:t>
            </a:r>
            <a:r>
              <a:rPr lang="zh-TW" altLang="en-US" sz="1200" dirty="0">
                <a:latin typeface="Times New Roman" panose="02020603050405020304" pitchFamily="18" charset="0"/>
                <a:cs typeface="Times New Roman" panose="02020603050405020304" pitchFamily="18" charset="0"/>
              </a:rPr>
              <a:t>，拒絕使用服務，過一段時間沒有異常會再重新接受服務</a:t>
            </a:r>
            <a:endParaRPr lang="en-US" altLang="zh-TW" dirty="0"/>
          </a:p>
          <a:p>
            <a:endParaRPr lang="en-US" altLang="zh-TW" dirty="0"/>
          </a:p>
          <a:p>
            <a:r>
              <a:rPr lang="en-US" altLang="zh-TW" sz="1200" dirty="0">
                <a:latin typeface="Times New Roman" panose="02020603050405020304" pitchFamily="18" charset="0"/>
                <a:cs typeface="Times New Roman" panose="02020603050405020304" pitchFamily="18" charset="0"/>
              </a:rPr>
              <a:t>Encapsulation:</a:t>
            </a:r>
          </a:p>
          <a:p>
            <a:r>
              <a:rPr lang="en-US" altLang="zh-TW" sz="1200" b="0" i="0" kern="1200" dirty="0">
                <a:solidFill>
                  <a:schemeClr val="tx1"/>
                </a:solidFill>
                <a:effectLst/>
                <a:latin typeface="+mn-lt"/>
                <a:ea typeface="+mn-ea"/>
                <a:cs typeface="+mn-cs"/>
              </a:rPr>
              <a:t>It refers to the ability for constructs (objects, functions, other things) to expose a public interface with which clients can interact, while keeping their internal implementation hidden.</a:t>
            </a:r>
          </a:p>
          <a:p>
            <a:r>
              <a:rPr lang="zh-TW" altLang="en-US" sz="1200" b="0" i="0" kern="1200" dirty="0">
                <a:solidFill>
                  <a:schemeClr val="tx1"/>
                </a:solidFill>
                <a:effectLst/>
                <a:latin typeface="+mn-lt"/>
                <a:ea typeface="+mn-ea"/>
                <a:cs typeface="+mn-cs"/>
              </a:rPr>
              <a:t>一種將抽象性函式介面的實作細節部份包裝、隱藏起來的方法。同時，它也是一種防止外界呼叫端，去存取物件內部實作細節的手段，這個手段是由程式語言本身來提供的。</a:t>
            </a:r>
            <a:endParaRPr lang="en-US" altLang="zh-TW" sz="1200" b="0" i="0" kern="12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dirty="0">
                <a:latin typeface="Times New Roman" panose="02020603050405020304" pitchFamily="18" charset="0"/>
                <a:cs typeface="Times New Roman" panose="02020603050405020304" pitchFamily="18" charset="0"/>
              </a:rPr>
              <a:t>Gray release(</a:t>
            </a:r>
            <a:r>
              <a:rPr lang="zh-TW" altLang="en-US" sz="1200" dirty="0">
                <a:latin typeface="Times New Roman" panose="02020603050405020304" pitchFamily="18" charset="0"/>
                <a:cs typeface="Times New Roman" panose="02020603050405020304" pitchFamily="18" charset="0"/>
              </a:rPr>
              <a:t>灰度發佈</a:t>
            </a:r>
            <a:r>
              <a:rPr lang="en-US" altLang="zh-TW" sz="1200" dirty="0">
                <a:latin typeface="Times New Roman" panose="02020603050405020304" pitchFamily="18" charset="0"/>
                <a:cs typeface="Times New Roman" panose="02020603050405020304" pitchFamily="18" charset="0"/>
              </a:rPr>
              <a:t>)</a:t>
            </a:r>
            <a:r>
              <a:rPr lang="zh-TW" altLang="en-US" sz="1200" dirty="0">
                <a:latin typeface="Times New Roman" panose="02020603050405020304" pitchFamily="18" charset="0"/>
                <a:cs typeface="Times New Roman" panose="02020603050405020304" pitchFamily="18" charset="0"/>
              </a:rPr>
              <a:t>是指在黑與白之間，能夠平滑過渡的一種發佈方式。</a:t>
            </a:r>
            <a:r>
              <a:rPr lang="en-US" altLang="zh-TW" sz="1200" b="0" i="0" kern="1200" dirty="0">
                <a:solidFill>
                  <a:schemeClr val="tx1"/>
                </a:solidFill>
                <a:effectLst/>
                <a:latin typeface="+mn-lt"/>
                <a:ea typeface="+mn-ea"/>
                <a:cs typeface="+mn-cs"/>
              </a:rPr>
              <a:t>AB test</a:t>
            </a:r>
            <a:r>
              <a:rPr lang="zh-TW" altLang="en-US" sz="1200" b="0" i="0" kern="1200" dirty="0">
                <a:solidFill>
                  <a:schemeClr val="tx1"/>
                </a:solidFill>
                <a:effectLst/>
                <a:latin typeface="+mn-lt"/>
                <a:ea typeface="+mn-ea"/>
                <a:cs typeface="+mn-cs"/>
              </a:rPr>
              <a:t>就是一種灰度發佈方式，讓一部分用戶繼續用</a:t>
            </a:r>
            <a:r>
              <a:rPr lang="en-US" altLang="zh-TW" sz="1200" b="0" i="0" kern="1200" dirty="0">
                <a:solidFill>
                  <a:schemeClr val="tx1"/>
                </a:solidFill>
                <a:effectLst/>
                <a:latin typeface="+mn-lt"/>
                <a:ea typeface="+mn-ea"/>
                <a:cs typeface="+mn-cs"/>
              </a:rPr>
              <a:t>A</a:t>
            </a:r>
            <a:r>
              <a:rPr lang="zh-TW" altLang="en-US" sz="1200" b="0" i="0" kern="1200" dirty="0">
                <a:solidFill>
                  <a:schemeClr val="tx1"/>
                </a:solidFill>
                <a:effectLst/>
                <a:latin typeface="+mn-lt"/>
                <a:ea typeface="+mn-ea"/>
                <a:cs typeface="+mn-cs"/>
              </a:rPr>
              <a:t>，一部分用戶開始用</a:t>
            </a:r>
            <a:r>
              <a:rPr lang="en-US" altLang="zh-TW" sz="1200" b="0" i="0" kern="1200" dirty="0">
                <a:solidFill>
                  <a:schemeClr val="tx1"/>
                </a:solidFill>
                <a:effectLst/>
                <a:latin typeface="+mn-lt"/>
                <a:ea typeface="+mn-ea"/>
                <a:cs typeface="+mn-cs"/>
              </a:rPr>
              <a:t>B</a:t>
            </a:r>
            <a:r>
              <a:rPr lang="zh-TW" altLang="en-US" sz="1200" b="0" i="0" kern="1200" dirty="0">
                <a:solidFill>
                  <a:schemeClr val="tx1"/>
                </a:solidFill>
                <a:effectLst/>
                <a:latin typeface="+mn-lt"/>
                <a:ea typeface="+mn-ea"/>
                <a:cs typeface="+mn-cs"/>
              </a:rPr>
              <a:t>，如果用戶對</a:t>
            </a:r>
            <a:r>
              <a:rPr lang="en-US" altLang="zh-TW" sz="1200" b="0" i="0" kern="1200" dirty="0">
                <a:solidFill>
                  <a:schemeClr val="tx1"/>
                </a:solidFill>
                <a:effectLst/>
                <a:latin typeface="+mn-lt"/>
                <a:ea typeface="+mn-ea"/>
                <a:cs typeface="+mn-cs"/>
              </a:rPr>
              <a:t>B</a:t>
            </a:r>
            <a:r>
              <a:rPr lang="zh-TW" altLang="en-US" sz="1200" b="0" i="0" kern="1200" dirty="0">
                <a:solidFill>
                  <a:schemeClr val="tx1"/>
                </a:solidFill>
                <a:effectLst/>
                <a:latin typeface="+mn-lt"/>
                <a:ea typeface="+mn-ea"/>
                <a:cs typeface="+mn-cs"/>
              </a:rPr>
              <a:t>沒有什麼反對意見，那麼逐步擴大範圍，把所有用戶都遷移到</a:t>
            </a:r>
            <a:r>
              <a:rPr lang="en-US" altLang="zh-TW" sz="1200" b="0" i="0" kern="1200" dirty="0">
                <a:solidFill>
                  <a:schemeClr val="tx1"/>
                </a:solidFill>
                <a:effectLst/>
                <a:latin typeface="+mn-lt"/>
                <a:ea typeface="+mn-ea"/>
                <a:cs typeface="+mn-cs"/>
              </a:rPr>
              <a:t>B</a:t>
            </a:r>
            <a:r>
              <a:rPr lang="zh-TW" altLang="en-US" sz="1200" b="0" i="0" kern="1200" dirty="0">
                <a:solidFill>
                  <a:schemeClr val="tx1"/>
                </a:solidFill>
                <a:effectLst/>
                <a:latin typeface="+mn-lt"/>
                <a:ea typeface="+mn-ea"/>
                <a:cs typeface="+mn-cs"/>
              </a:rPr>
              <a:t>上面來。灰度發佈可以保證整體系統的穩定，在初始灰度的時候就可以發現、調整問題，以保證其影響度。</a:t>
            </a:r>
            <a:endParaRPr lang="en-US" altLang="zh-TW" dirty="0"/>
          </a:p>
          <a:p>
            <a:endParaRPr lang="en-US" altLang="zh-TW" sz="1200" b="0" i="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0FCA8AA-0525-4FA5-ADE9-0CFAAD5128D6}"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1" lang="zh-TW" altLang="en-US" sz="1200" b="0" i="0" u="none" strike="noStrike" kern="1200" cap="none" spc="0" normalizeH="0" baseline="0" noProof="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32794179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通過</a:t>
            </a:r>
            <a:r>
              <a:rPr lang="en-US" altLang="zh-TW" dirty="0"/>
              <a:t>AccessToken</a:t>
            </a:r>
            <a:r>
              <a:rPr lang="zh-TW" altLang="en-US" dirty="0"/>
              <a:t>的驗證後，就會載入完應用程序資訊，包括與應用程序相關的用戶信息。</a:t>
            </a:r>
            <a:endParaRPr lang="en-US" altLang="zh-TW" dirty="0"/>
          </a:p>
          <a:p>
            <a:pPr marL="0" indent="0">
              <a:buNone/>
            </a:pPr>
            <a:r>
              <a:rPr lang="en-US" altLang="zh-TW" dirty="0"/>
              <a:t>2.</a:t>
            </a:r>
            <a:r>
              <a:rPr lang="zh-TW" altLang="en-US" dirty="0"/>
              <a:t>根據</a:t>
            </a:r>
            <a:r>
              <a:rPr lang="en-US" altLang="zh-TW" dirty="0"/>
              <a:t>request</a:t>
            </a:r>
            <a:r>
              <a:rPr lang="zh-TW" altLang="en-US" dirty="0"/>
              <a:t>所請求的</a:t>
            </a:r>
            <a:r>
              <a:rPr lang="en-US" altLang="zh-TW" dirty="0"/>
              <a:t>URL</a:t>
            </a:r>
            <a:r>
              <a:rPr lang="zh-TW" altLang="en-US" dirty="0"/>
              <a:t>，會從</a:t>
            </a:r>
            <a:r>
              <a:rPr lang="en-US" altLang="zh-TW" dirty="0"/>
              <a:t>Nginx</a:t>
            </a:r>
            <a:r>
              <a:rPr lang="zh-TW" altLang="en-US" dirty="0"/>
              <a:t>本地</a:t>
            </a:r>
            <a:r>
              <a:rPr lang="en-US" altLang="zh-TW" dirty="0"/>
              <a:t>cache</a:t>
            </a:r>
            <a:r>
              <a:rPr lang="zh-TW" altLang="en-US" dirty="0"/>
              <a:t>中載入與</a:t>
            </a:r>
            <a:r>
              <a:rPr lang="en-US" altLang="zh-TW" dirty="0"/>
              <a:t>URL</a:t>
            </a:r>
            <a:r>
              <a:rPr lang="zh-TW" altLang="en-US" dirty="0"/>
              <a:t>對應的</a:t>
            </a:r>
            <a:r>
              <a:rPr lang="en-US" altLang="zh-TW" dirty="0"/>
              <a:t>API</a:t>
            </a:r>
            <a:r>
              <a:rPr lang="zh-TW" altLang="en-US" dirty="0"/>
              <a:t>。</a:t>
            </a:r>
            <a:endParaRPr lang="en-US" altLang="zh-TW" dirty="0"/>
          </a:p>
          <a:p>
            <a:pPr marL="0" marR="0" lvl="1" indent="0" algn="l" defTabSz="914400" rtl="0" eaLnBrk="1" fontAlgn="auto" latinLnBrk="0" hangingPunct="1">
              <a:lnSpc>
                <a:spcPct val="100000"/>
              </a:lnSpc>
              <a:spcBef>
                <a:spcPts val="0"/>
              </a:spcBef>
              <a:spcAft>
                <a:spcPts val="0"/>
              </a:spcAft>
              <a:buClrTx/>
              <a:buSzTx/>
              <a:buFontTx/>
              <a:buNone/>
              <a:tabLst/>
              <a:defRPr/>
            </a:pPr>
            <a:r>
              <a:rPr lang="zh-TW" altLang="en-US" sz="2400" dirty="0">
                <a:latin typeface="Times New Roman" panose="02020603050405020304" pitchFamily="18" charset="0"/>
                <a:cs typeface="Times New Roman" panose="02020603050405020304" pitchFamily="18" charset="0"/>
              </a:rPr>
              <a:t>如果本地</a:t>
            </a:r>
            <a:r>
              <a:rPr lang="en-US" altLang="zh-TW" sz="2400" dirty="0">
                <a:latin typeface="Times New Roman" panose="02020603050405020304" pitchFamily="18" charset="0"/>
                <a:cs typeface="Times New Roman" panose="02020603050405020304" pitchFamily="18" charset="0"/>
              </a:rPr>
              <a:t>cache</a:t>
            </a:r>
            <a:r>
              <a:rPr lang="zh-TW" altLang="en-US" sz="2400" dirty="0">
                <a:latin typeface="Times New Roman" panose="02020603050405020304" pitchFamily="18" charset="0"/>
                <a:cs typeface="Times New Roman" panose="02020603050405020304" pitchFamily="18" charset="0"/>
              </a:rPr>
              <a:t>中沒有</a:t>
            </a:r>
            <a:r>
              <a:rPr lang="en-US" altLang="zh-TW" sz="2400" dirty="0">
                <a:latin typeface="Times New Roman" panose="02020603050405020304" pitchFamily="18" charset="0"/>
                <a:cs typeface="Times New Roman" panose="02020603050405020304" pitchFamily="18" charset="0"/>
              </a:rPr>
              <a:t>URL</a:t>
            </a:r>
            <a:r>
              <a:rPr lang="zh-TW" altLang="en-US" sz="2400" dirty="0"/>
              <a:t>資訊</a:t>
            </a:r>
            <a:r>
              <a:rPr lang="zh-TW" altLang="en-US" sz="2400" dirty="0">
                <a:latin typeface="Times New Roman" panose="02020603050405020304" pitchFamily="18" charset="0"/>
                <a:cs typeface="Times New Roman" panose="02020603050405020304" pitchFamily="18" charset="0"/>
              </a:rPr>
              <a:t>，則從</a:t>
            </a:r>
            <a:r>
              <a:rPr lang="en-US" altLang="zh-TW" sz="2400" dirty="0">
                <a:latin typeface="Times New Roman" panose="02020603050405020304" pitchFamily="18" charset="0"/>
                <a:cs typeface="Times New Roman" panose="02020603050405020304" pitchFamily="18" charset="0"/>
              </a:rPr>
              <a:t>MongoDB</a:t>
            </a:r>
            <a:r>
              <a:rPr lang="zh-TW" altLang="en-US" sz="2400" dirty="0">
                <a:latin typeface="Times New Roman" panose="02020603050405020304" pitchFamily="18" charset="0"/>
                <a:cs typeface="Times New Roman" panose="02020603050405020304" pitchFamily="18" charset="0"/>
              </a:rPr>
              <a:t>查詢</a:t>
            </a:r>
            <a:r>
              <a:rPr lang="en-US" altLang="zh-TW" sz="2400" dirty="0">
                <a:latin typeface="Times New Roman" panose="02020603050405020304" pitchFamily="18" charset="0"/>
                <a:cs typeface="Times New Roman" panose="02020603050405020304" pitchFamily="18" charset="0"/>
              </a:rPr>
              <a:t>API</a:t>
            </a:r>
            <a:r>
              <a:rPr lang="zh-TW" altLang="en-US" sz="2400" dirty="0"/>
              <a:t>資訊</a:t>
            </a:r>
            <a:r>
              <a:rPr lang="zh-TW" altLang="en-US"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zh-TW" altLang="en-US" sz="2400" dirty="0"/>
              <a:t>如果仍然沒有，則該</a:t>
            </a:r>
            <a:r>
              <a:rPr lang="en-US" altLang="zh-TW" sz="2400" dirty="0"/>
              <a:t>URL</a:t>
            </a:r>
            <a:r>
              <a:rPr lang="zh-TW" altLang="en-US" sz="2400" dirty="0"/>
              <a:t>是非法請求，將被直接拒絕。</a:t>
            </a:r>
            <a:endParaRPr lang="en-US" altLang="zh-TW" sz="24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zh-TW" sz="2400"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sz="2400" dirty="0"/>
              <a:t>3.</a:t>
            </a:r>
            <a:r>
              <a:rPr lang="zh-TW" altLang="en-US" sz="2400" dirty="0"/>
              <a:t>如果查詢到</a:t>
            </a:r>
            <a:r>
              <a:rPr lang="en-US" altLang="zh-TW" sz="2400" dirty="0"/>
              <a:t>API</a:t>
            </a:r>
            <a:r>
              <a:rPr lang="zh-TW" altLang="en-US" sz="2400" dirty="0"/>
              <a:t>資訊，裡面會包括</a:t>
            </a:r>
            <a:r>
              <a:rPr lang="en-US" altLang="zh-TW" sz="2400" dirty="0"/>
              <a:t>URL</a:t>
            </a:r>
            <a:r>
              <a:rPr lang="zh-TW" altLang="en-US" sz="2400" dirty="0"/>
              <a:t>所需的權限，頻率控制，</a:t>
            </a:r>
            <a:r>
              <a:rPr lang="en-US" altLang="zh-TW" sz="2400" dirty="0"/>
              <a:t>IP</a:t>
            </a:r>
            <a:r>
              <a:rPr lang="zh-TW" altLang="en-US" sz="2400" dirty="0"/>
              <a:t>限制，</a:t>
            </a:r>
            <a:r>
              <a:rPr lang="en-US" altLang="zh-TW" sz="2400" dirty="0"/>
              <a:t>URL</a:t>
            </a:r>
            <a:r>
              <a:rPr lang="zh-TW" altLang="en-US" sz="2400" dirty="0"/>
              <a:t>重寫和實例地址。</a:t>
            </a:r>
            <a:endParaRPr lang="en-US" altLang="zh-TW" sz="2400" dirty="0"/>
          </a:p>
          <a:p>
            <a:pPr marL="0" marR="0" lvl="1" indent="0" algn="l" defTabSz="914400" rtl="0" eaLnBrk="1" fontAlgn="auto" latinLnBrk="0" hangingPunct="1">
              <a:lnSpc>
                <a:spcPct val="100000"/>
              </a:lnSpc>
              <a:spcBef>
                <a:spcPts val="0"/>
              </a:spcBef>
              <a:spcAft>
                <a:spcPts val="0"/>
              </a:spcAft>
              <a:buClrTx/>
              <a:buSzTx/>
              <a:buFontTx/>
              <a:buNone/>
              <a:tabLst/>
              <a:defRPr/>
            </a:pPr>
            <a:r>
              <a:rPr lang="zh-TW" altLang="en-US" sz="2400" dirty="0"/>
              <a:t>這些資訊會被存在</a:t>
            </a:r>
            <a:r>
              <a:rPr lang="en-US" altLang="zh-TW" sz="2400" dirty="0"/>
              <a:t>Nginx</a:t>
            </a:r>
            <a:r>
              <a:rPr lang="zh-TW" altLang="en-US" sz="2400" dirty="0"/>
              <a:t>本地</a:t>
            </a:r>
            <a:r>
              <a:rPr lang="en-US" altLang="zh-TW" sz="2400" dirty="0"/>
              <a:t>cache</a:t>
            </a:r>
            <a:r>
              <a:rPr lang="zh-TW" altLang="en-US" sz="2400" dirty="0"/>
              <a:t>中。</a:t>
            </a:r>
            <a:endParaRPr lang="en-US" altLang="zh-TW" sz="2400"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sz="2400" dirty="0"/>
              <a:t/>
            </a:r>
            <a:br>
              <a:rPr lang="en-US" altLang="zh-TW" sz="2400" dirty="0"/>
            </a:br>
            <a:r>
              <a:rPr lang="en-US" altLang="zh-TW" sz="2400" dirty="0"/>
              <a:t>4.</a:t>
            </a:r>
            <a:r>
              <a:rPr lang="zh-TW" altLang="en-US" sz="2400" dirty="0"/>
              <a:t> </a:t>
            </a:r>
            <a:r>
              <a:rPr lang="en-US" altLang="zh-TW" sz="2400" dirty="0"/>
              <a:t>Nginx</a:t>
            </a:r>
            <a:r>
              <a:rPr lang="zh-TW" altLang="en-US" sz="2400" dirty="0"/>
              <a:t> </a:t>
            </a:r>
            <a:r>
              <a:rPr lang="en-US" altLang="zh-TW" sz="2400" dirty="0"/>
              <a:t>cache</a:t>
            </a:r>
            <a:r>
              <a:rPr lang="zh-TW" altLang="en-US" sz="2400" dirty="0"/>
              <a:t>直接使用</a:t>
            </a:r>
            <a:r>
              <a:rPr lang="en-US" altLang="zh-TW" sz="2400" dirty="0"/>
              <a:t>server</a:t>
            </a:r>
            <a:r>
              <a:rPr lang="zh-TW" altLang="en-US" sz="2400" dirty="0"/>
              <a:t>記憶體，讀取速度非常快，這可以在同時有多個請求的情況下大大減少遠程讀取資料所花費的時間。</a:t>
            </a:r>
            <a:endParaRPr lang="en-US" altLang="zh-TW" sz="24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zh-TW" sz="2400"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zh-TW" sz="2400"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sz="1200" b="0" i="0" kern="1200" dirty="0">
                <a:solidFill>
                  <a:schemeClr val="tx1"/>
                </a:solidFill>
                <a:effectLst/>
                <a:latin typeface="+mn-lt"/>
                <a:ea typeface="+mn-ea"/>
                <a:cs typeface="+mn-cs"/>
              </a:rPr>
              <a:t>However, the problem is that the local cache of each machine in the cluster cannot be cleared dynamically. </a:t>
            </a:r>
          </a:p>
          <a:p>
            <a:pPr marL="0" marR="0" lvl="1" indent="0" algn="l" defTabSz="914400" rtl="0" eaLnBrk="1" fontAlgn="auto" latinLnBrk="0" hangingPunct="1">
              <a:lnSpc>
                <a:spcPct val="100000"/>
              </a:lnSpc>
              <a:spcBef>
                <a:spcPts val="0"/>
              </a:spcBef>
              <a:spcAft>
                <a:spcPts val="0"/>
              </a:spcAft>
              <a:buClrTx/>
              <a:buSzTx/>
              <a:buFontTx/>
              <a:buNone/>
              <a:tabLst/>
              <a:defRPr/>
            </a:pPr>
            <a:r>
              <a:rPr lang="zh-TW" altLang="en-US" sz="1200" b="0" i="0" kern="1200" dirty="0">
                <a:solidFill>
                  <a:schemeClr val="tx1"/>
                </a:solidFill>
                <a:effectLst/>
                <a:latin typeface="+mn-lt"/>
                <a:ea typeface="+mn-ea"/>
                <a:cs typeface="+mn-cs"/>
              </a:rPr>
              <a:t>但是，問題在於無法動態清除</a:t>
            </a:r>
            <a:r>
              <a:rPr lang="en-US" altLang="zh-TW" sz="1200" b="0" i="0" kern="1200" dirty="0">
                <a:solidFill>
                  <a:schemeClr val="tx1"/>
                </a:solidFill>
                <a:effectLst/>
                <a:latin typeface="+mn-lt"/>
                <a:ea typeface="+mn-ea"/>
                <a:cs typeface="+mn-cs"/>
              </a:rPr>
              <a:t>cluster</a:t>
            </a:r>
            <a:r>
              <a:rPr lang="zh-TW" altLang="en-US" sz="1200" b="0" i="0" kern="1200" dirty="0">
                <a:solidFill>
                  <a:schemeClr val="tx1"/>
                </a:solidFill>
                <a:effectLst/>
                <a:latin typeface="+mn-lt"/>
                <a:ea typeface="+mn-ea"/>
                <a:cs typeface="+mn-cs"/>
              </a:rPr>
              <a:t>中每台機器的本地</a:t>
            </a:r>
            <a:r>
              <a:rPr lang="en-US" altLang="zh-TW" sz="1200" b="0" i="0" kern="1200" dirty="0">
                <a:solidFill>
                  <a:schemeClr val="tx1"/>
                </a:solidFill>
                <a:effectLst/>
                <a:latin typeface="+mn-lt"/>
                <a:ea typeface="+mn-ea"/>
                <a:cs typeface="+mn-cs"/>
              </a:rPr>
              <a:t>cache</a:t>
            </a:r>
            <a:r>
              <a:rPr lang="zh-TW" altLang="en-US" sz="1200" b="0" i="0" kern="1200" dirty="0">
                <a:solidFill>
                  <a:schemeClr val="tx1"/>
                </a:solidFill>
                <a:effectLst/>
                <a:latin typeface="+mn-lt"/>
                <a:ea typeface="+mn-ea"/>
                <a:cs typeface="+mn-cs"/>
              </a:rPr>
              <a:t>。</a:t>
            </a:r>
            <a:endParaRPr lang="en-US" altLang="zh-TW" sz="1200" b="0" i="0" kern="1200" dirty="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TW" sz="1200" b="0" i="0" kern="1200" dirty="0">
                <a:solidFill>
                  <a:schemeClr val="tx1"/>
                </a:solidFill>
                <a:effectLst/>
                <a:latin typeface="+mn-lt"/>
                <a:ea typeface="+mn-ea"/>
                <a:cs typeface="+mn-cs"/>
              </a:rPr>
              <a:t>Therefore, the API configuration needs to wait for a valid time of 20 minutes.</a:t>
            </a:r>
            <a:r>
              <a:rPr lang="en-US" altLang="zh-TW" sz="2400" dirty="0"/>
              <a:t> </a:t>
            </a:r>
          </a:p>
          <a:p>
            <a:pPr marL="0" marR="0" lvl="1" indent="0" algn="l" defTabSz="914400" rtl="0" eaLnBrk="1" fontAlgn="auto" latinLnBrk="0" hangingPunct="1">
              <a:lnSpc>
                <a:spcPct val="100000"/>
              </a:lnSpc>
              <a:spcBef>
                <a:spcPts val="0"/>
              </a:spcBef>
              <a:spcAft>
                <a:spcPts val="0"/>
              </a:spcAft>
              <a:buClrTx/>
              <a:buSzTx/>
              <a:buFontTx/>
              <a:buNone/>
              <a:tabLst/>
              <a:defRPr/>
            </a:pPr>
            <a:r>
              <a:rPr lang="zh-TW" altLang="en-US" sz="2400" dirty="0"/>
              <a:t>因此，</a:t>
            </a:r>
            <a:r>
              <a:rPr lang="en-US" altLang="zh-TW" sz="2400" dirty="0"/>
              <a:t>API</a:t>
            </a:r>
            <a:r>
              <a:rPr lang="zh-TW" altLang="en-US" sz="2400" dirty="0"/>
              <a:t>配置需要等待</a:t>
            </a:r>
            <a:r>
              <a:rPr lang="en-US" altLang="zh-TW" sz="2400" dirty="0"/>
              <a:t>20</a:t>
            </a:r>
            <a:r>
              <a:rPr lang="zh-TW" altLang="en-US" sz="2400" dirty="0"/>
              <a:t>分鐘的有效時間。</a:t>
            </a:r>
            <a:r>
              <a:rPr lang="en-US" altLang="zh-TW" sz="2400" dirty="0"/>
              <a:t/>
            </a:r>
            <a:br>
              <a:rPr lang="en-US" altLang="zh-TW" sz="2400" dirty="0"/>
            </a:br>
            <a:r>
              <a:rPr lang="en-US" altLang="zh-TW" sz="2400" dirty="0"/>
              <a:t/>
            </a:r>
            <a:br>
              <a:rPr lang="en-US" altLang="zh-TW" sz="2400" dirty="0"/>
            </a:br>
            <a:endParaRPr lang="en-US" altLang="zh-TW" sz="2400" dirty="0">
              <a:latin typeface="Times New Roman" panose="02020603050405020304" pitchFamily="18" charset="0"/>
              <a:cs typeface="Times New Roman" panose="02020603050405020304" pitchFamily="18" charset="0"/>
            </a:endParaRPr>
          </a:p>
          <a:p>
            <a:pPr marL="0" indent="0">
              <a:buNone/>
            </a:pPr>
            <a:r>
              <a:rPr lang="en-US" altLang="zh-TW" dirty="0"/>
              <a:t/>
            </a:r>
            <a:br>
              <a:rPr lang="en-US" altLang="zh-TW" dirty="0"/>
            </a:br>
            <a:r>
              <a:rPr lang="en-US" altLang="zh-TW" dirty="0"/>
              <a:t/>
            </a:r>
            <a:br>
              <a:rPr lang="en-US" altLang="zh-TW" dirty="0"/>
            </a:br>
            <a:r>
              <a:rPr lang="en-US" altLang="zh-TW" dirty="0"/>
              <a:t/>
            </a:r>
            <a:br>
              <a:rPr lang="en-US" altLang="zh-TW" dirty="0"/>
            </a:br>
            <a:r>
              <a:rPr lang="en-US" altLang="zh-TW" dirty="0"/>
              <a:t/>
            </a:r>
            <a:br>
              <a:rPr lang="en-US" altLang="zh-TW" dirty="0"/>
            </a:b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30</a:t>
            </a:fld>
            <a:endParaRPr lang="zh-TW" altLang="en-US"/>
          </a:p>
        </p:txBody>
      </p:sp>
    </p:spTree>
    <p:extLst>
      <p:ext uri="{BB962C8B-B14F-4D97-AF65-F5344CB8AC3E}">
        <p14:creationId xmlns:p14="http://schemas.microsoft.com/office/powerpoint/2010/main" val="14545558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在獲得應用程式資訊和</a:t>
            </a:r>
            <a:r>
              <a:rPr lang="en-US" altLang="zh-TW" dirty="0"/>
              <a:t>API</a:t>
            </a:r>
            <a:r>
              <a:rPr lang="zh-TW" altLang="en-US" dirty="0"/>
              <a:t>的資訊後，根據</a:t>
            </a:r>
            <a:r>
              <a:rPr lang="en-US" altLang="zh-TW" dirty="0"/>
              <a:t>API</a:t>
            </a:r>
            <a:r>
              <a:rPr lang="zh-TW" altLang="en-US" dirty="0"/>
              <a:t>的要求，判斷該應用是否包括呼叫</a:t>
            </a:r>
            <a:r>
              <a:rPr lang="en-US" altLang="zh-TW" dirty="0"/>
              <a:t>API</a:t>
            </a:r>
            <a:r>
              <a:rPr lang="zh-TW" altLang="en-US" dirty="0"/>
              <a:t>所需的權限。</a:t>
            </a:r>
            <a:endParaRPr lang="en-US" altLang="zh-TW" dirty="0"/>
          </a:p>
          <a:p>
            <a:pPr marL="0" indent="0">
              <a:buNone/>
            </a:pPr>
            <a:r>
              <a:rPr lang="zh-TW" altLang="en-US" dirty="0"/>
              <a:t>如果沒有權限，則返回權限不足的信息</a:t>
            </a:r>
            <a:endParaRPr lang="en-US" altLang="zh-TW" dirty="0"/>
          </a:p>
          <a:p>
            <a:pPr marL="0" indent="0">
              <a:buNone/>
            </a:pPr>
            <a:r>
              <a:rPr lang="en-US" altLang="zh-TW" dirty="0"/>
              <a:t/>
            </a:r>
            <a:br>
              <a:rPr lang="en-US" altLang="zh-TW" dirty="0"/>
            </a:br>
            <a:r>
              <a:rPr lang="en-US" altLang="zh-TW" dirty="0"/>
              <a:t>2.</a:t>
            </a:r>
            <a:r>
              <a:rPr lang="zh-TW" altLang="en-US" dirty="0"/>
              <a:t>如果權限驗證通過，則根據</a:t>
            </a:r>
            <a:r>
              <a:rPr lang="en-US" altLang="zh-TW" dirty="0"/>
              <a:t>API</a:t>
            </a:r>
            <a:r>
              <a:rPr lang="zh-TW" altLang="en-US" dirty="0"/>
              <a:t>的配置，判斷呼叫是否是在被限制的</a:t>
            </a:r>
            <a:r>
              <a:rPr lang="en-US" altLang="zh-TW" dirty="0"/>
              <a:t>IP</a:t>
            </a:r>
            <a:r>
              <a:rPr lang="zh-TW" altLang="en-US" dirty="0"/>
              <a:t>位址中。</a:t>
            </a:r>
            <a:endParaRPr lang="en-US" altLang="zh-TW" dirty="0"/>
          </a:p>
          <a:p>
            <a:pPr marL="0" indent="0">
              <a:buNone/>
            </a:pPr>
            <a:r>
              <a:rPr lang="zh-TW" altLang="en-US" dirty="0"/>
              <a:t>如果是被限制的</a:t>
            </a:r>
            <a:r>
              <a:rPr lang="en-US" altLang="zh-TW" dirty="0"/>
              <a:t>IP</a:t>
            </a:r>
            <a:r>
              <a:rPr lang="zh-TW" altLang="en-US" dirty="0"/>
              <a:t>位址，則返回非法</a:t>
            </a:r>
            <a:r>
              <a:rPr lang="en-US" altLang="zh-TW" dirty="0"/>
              <a:t>IP</a:t>
            </a:r>
            <a:r>
              <a:rPr lang="zh-TW" altLang="en-US" dirty="0"/>
              <a:t>地址錯誤消息。</a:t>
            </a:r>
            <a:endParaRPr lang="en-US" altLang="zh-TW" dirty="0"/>
          </a:p>
          <a:p>
            <a:pPr marL="0" indent="0">
              <a:buNone/>
            </a:pPr>
            <a:r>
              <a:rPr lang="en-US" altLang="zh-TW" dirty="0"/>
              <a:t/>
            </a:r>
            <a:br>
              <a:rPr lang="en-US" altLang="zh-TW" dirty="0"/>
            </a:br>
            <a:r>
              <a:rPr lang="en-US" altLang="zh-TW" dirty="0"/>
              <a:t>3.</a:t>
            </a:r>
            <a:r>
              <a:rPr lang="zh-TW" altLang="en-US" dirty="0"/>
              <a:t> 限制的</a:t>
            </a:r>
            <a:r>
              <a:rPr lang="en-US" altLang="zh-TW" dirty="0"/>
              <a:t>IP</a:t>
            </a:r>
            <a:r>
              <a:rPr lang="zh-TW" altLang="en-US" dirty="0"/>
              <a:t>判斷完成後，決定</a:t>
            </a:r>
            <a:r>
              <a:rPr lang="en-US" altLang="zh-TW" dirty="0"/>
              <a:t>API</a:t>
            </a:r>
            <a:r>
              <a:rPr lang="zh-TW" altLang="en-US" dirty="0"/>
              <a:t>需要執行應用程式級別，使用者級別還是</a:t>
            </a:r>
            <a:r>
              <a:rPr lang="en-US" altLang="zh-TW" dirty="0"/>
              <a:t>cluster</a:t>
            </a:r>
            <a:r>
              <a:rPr lang="zh-TW" altLang="en-US" dirty="0"/>
              <a:t>級別的流量控制，就是看要控制誰的流量。</a:t>
            </a:r>
          </a:p>
          <a:p>
            <a:pPr marL="0" indent="0">
              <a:buNone/>
            </a:pPr>
            <a:r>
              <a:rPr lang="en-US" altLang="zh-TW" dirty="0"/>
              <a:t>4.</a:t>
            </a:r>
            <a:r>
              <a:rPr lang="zh-TW" altLang="en-US" dirty="0"/>
              <a:t>流量控制使用</a:t>
            </a:r>
            <a:r>
              <a:rPr lang="en-US" altLang="zh-TW" dirty="0" err="1"/>
              <a:t>Redis</a:t>
            </a:r>
            <a:r>
              <a:rPr lang="zh-TW" altLang="en-US" dirty="0"/>
              <a:t>的</a:t>
            </a:r>
            <a:r>
              <a:rPr lang="en-US" altLang="zh-TW" dirty="0"/>
              <a:t>incr</a:t>
            </a:r>
            <a:r>
              <a:rPr lang="zh-TW" altLang="en-US" dirty="0"/>
              <a:t>操作來確定一秒內的</a:t>
            </a:r>
            <a:r>
              <a:rPr lang="en-US" altLang="zh-TW" dirty="0"/>
              <a:t>URL</a:t>
            </a:r>
            <a:r>
              <a:rPr lang="zh-TW" altLang="en-US" dirty="0"/>
              <a:t>數量是否超過了頻率控制閾值。</a:t>
            </a:r>
            <a:endParaRPr lang="en-US" altLang="zh-TW" dirty="0"/>
          </a:p>
          <a:p>
            <a:pPr marL="0" indent="0">
              <a:buNone/>
            </a:pPr>
            <a:r>
              <a:rPr lang="zh-TW" altLang="en-US" dirty="0"/>
              <a:t>如果超過了閾值，則會返回一條請求頻率太高的錯誤消息。</a:t>
            </a:r>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dirty="0"/>
              <a:t>Redis’s</a:t>
            </a:r>
            <a:r>
              <a:rPr lang="en-US" altLang="zh-TW" baseline="0" dirty="0"/>
              <a:t> </a:t>
            </a:r>
            <a:r>
              <a:rPr lang="en-US" altLang="zh-TW" dirty="0" err="1"/>
              <a:t>incr</a:t>
            </a:r>
            <a:r>
              <a:rPr lang="zh-TW" altLang="en-US" dirty="0"/>
              <a:t>指令</a:t>
            </a:r>
            <a:r>
              <a:rPr lang="en-US" altLang="zh-TW" dirty="0"/>
              <a:t>:</a:t>
            </a:r>
            <a:r>
              <a:rPr lang="zh-TW" altLang="en-US" dirty="0"/>
              <a:t> 讓值</a:t>
            </a:r>
            <a:r>
              <a:rPr lang="en-US" altLang="zh-TW" dirty="0"/>
              <a:t>+1(</a:t>
            </a:r>
            <a:r>
              <a:rPr lang="zh-TW" altLang="en-US" dirty="0"/>
              <a:t>每來一個請求就</a:t>
            </a:r>
            <a:r>
              <a:rPr lang="en-US" altLang="zh-TW" dirty="0"/>
              <a:t>+1)</a:t>
            </a:r>
          </a:p>
          <a:p>
            <a:pPr marL="0" indent="0">
              <a:buNone/>
            </a:pPr>
            <a:endParaRPr lang="en-US" altLang="zh-TW" dirty="0"/>
          </a:p>
          <a:p>
            <a:pPr marL="0" indent="0">
              <a:buNone/>
            </a:pPr>
            <a:r>
              <a:rPr lang="en-US" altLang="zh-TW" dirty="0"/>
              <a:t>5.</a:t>
            </a:r>
            <a:r>
              <a:rPr lang="zh-TW" altLang="en-US" dirty="0"/>
              <a:t>應用程式級別的流量控制使用</a:t>
            </a:r>
            <a:r>
              <a:rPr lang="en-US" altLang="zh-TW" dirty="0"/>
              <a:t>URL</a:t>
            </a:r>
            <a:r>
              <a:rPr lang="zh-TW" altLang="en-US" dirty="0"/>
              <a:t>和應用程式</a:t>
            </a:r>
            <a:r>
              <a:rPr lang="en-US" altLang="zh-TW" dirty="0"/>
              <a:t>ID</a:t>
            </a:r>
            <a:r>
              <a:rPr lang="zh-TW" altLang="en-US" dirty="0"/>
              <a:t>作為</a:t>
            </a:r>
            <a:r>
              <a:rPr lang="en-US" altLang="zh-TW" dirty="0" err="1"/>
              <a:t>Redis</a:t>
            </a:r>
            <a:r>
              <a:rPr lang="zh-TW" altLang="en-US" dirty="0"/>
              <a:t>存儲的鍵值，使用者級別的控制使用</a:t>
            </a:r>
            <a:r>
              <a:rPr lang="en-US" altLang="zh-TW" dirty="0"/>
              <a:t>URL</a:t>
            </a:r>
            <a:r>
              <a:rPr lang="zh-TW" altLang="en-US" dirty="0"/>
              <a:t>和用戶</a:t>
            </a:r>
            <a:r>
              <a:rPr lang="en-US" altLang="zh-TW" dirty="0"/>
              <a:t>ID</a:t>
            </a:r>
            <a:r>
              <a:rPr lang="zh-TW" altLang="en-US" dirty="0"/>
              <a:t>作為</a:t>
            </a:r>
            <a:r>
              <a:rPr lang="en-US" altLang="zh-TW" dirty="0" err="1"/>
              <a:t>Redis</a:t>
            </a:r>
            <a:r>
              <a:rPr lang="zh-TW" altLang="en-US" dirty="0"/>
              <a:t>存儲的鍵值，而</a:t>
            </a:r>
            <a:r>
              <a:rPr lang="en-US" altLang="zh-TW" dirty="0"/>
              <a:t>cluster</a:t>
            </a:r>
            <a:r>
              <a:rPr lang="zh-TW" altLang="en-US" dirty="0"/>
              <a:t>級別的控制使用</a:t>
            </a:r>
            <a:r>
              <a:rPr lang="en-US" altLang="zh-TW" dirty="0"/>
              <a:t>URL</a:t>
            </a:r>
            <a:r>
              <a:rPr lang="zh-TW" altLang="en-US" dirty="0"/>
              <a:t>和</a:t>
            </a:r>
            <a:r>
              <a:rPr lang="en-US" altLang="zh-TW" dirty="0"/>
              <a:t>cluster</a:t>
            </a:r>
            <a:r>
              <a:rPr lang="zh-TW" altLang="en-US" dirty="0"/>
              <a:t>名稱作為</a:t>
            </a:r>
            <a:r>
              <a:rPr lang="en-US" altLang="zh-TW" dirty="0" err="1"/>
              <a:t>Redis</a:t>
            </a:r>
            <a:r>
              <a:rPr lang="zh-TW" altLang="en-US" dirty="0"/>
              <a:t>的存儲鍵值。 </a:t>
            </a:r>
            <a:r>
              <a:rPr lang="en-US" altLang="zh-TW" dirty="0"/>
              <a:t/>
            </a:r>
            <a:br>
              <a:rPr lang="en-US" altLang="zh-TW" dirty="0"/>
            </a:br>
            <a:r>
              <a:rPr lang="en-US" altLang="zh-TW" dirty="0"/>
              <a:t>(</a:t>
            </a:r>
            <a:r>
              <a:rPr lang="zh-TW" altLang="en-US" dirty="0"/>
              <a:t>請求</a:t>
            </a:r>
            <a:r>
              <a:rPr lang="en-US" altLang="zh-TW" dirty="0"/>
              <a:t>URL</a:t>
            </a:r>
            <a:r>
              <a:rPr lang="zh-TW" altLang="en-US" dirty="0"/>
              <a:t>數量，某應用程式</a:t>
            </a:r>
            <a:r>
              <a:rPr lang="en-US" altLang="zh-TW" dirty="0"/>
              <a:t>ID</a:t>
            </a:r>
            <a:r>
              <a:rPr lang="zh-TW" altLang="en-US" dirty="0"/>
              <a:t>的請求幾次，某使用者</a:t>
            </a:r>
            <a:r>
              <a:rPr lang="en-US" altLang="zh-TW" dirty="0"/>
              <a:t>ID</a:t>
            </a:r>
            <a:r>
              <a:rPr lang="zh-TW" altLang="en-US" dirty="0"/>
              <a:t>的請求幾次，某</a:t>
            </a:r>
            <a:r>
              <a:rPr lang="en-US" altLang="zh-TW" dirty="0"/>
              <a:t>cluster</a:t>
            </a:r>
            <a:r>
              <a:rPr lang="zh-TW" altLang="en-US" dirty="0"/>
              <a:t>名稱</a:t>
            </a:r>
            <a:r>
              <a:rPr lang="en-US" altLang="zh-TW" dirty="0"/>
              <a:t> </a:t>
            </a:r>
            <a:r>
              <a:rPr lang="zh-TW" altLang="en-US" dirty="0"/>
              <a:t>的請求幾次</a:t>
            </a:r>
            <a:r>
              <a:rPr lang="en-US" altLang="zh-TW" dirty="0"/>
              <a:t>)</a:t>
            </a:r>
            <a:r>
              <a:rPr lang="zh-TW" altLang="en-US" dirty="0"/>
              <a:t> </a:t>
            </a:r>
            <a:endParaRPr lang="en-US" altLang="zh-TW" dirty="0"/>
          </a:p>
          <a:p>
            <a:pPr marL="0" indent="0">
              <a:buNone/>
            </a:pPr>
            <a:endParaRPr lang="en-US" altLang="zh-TW" dirty="0"/>
          </a:p>
          <a:p>
            <a:pPr marL="0" indent="0">
              <a:buNone/>
            </a:pPr>
            <a:r>
              <a:rPr lang="en-US" altLang="zh-TW" sz="1200" b="1" i="0" kern="1200" dirty="0">
                <a:solidFill>
                  <a:schemeClr val="tx1"/>
                </a:solidFill>
                <a:effectLst/>
                <a:latin typeface="+mn-lt"/>
                <a:ea typeface="+mn-ea"/>
                <a:cs typeface="+mn-cs"/>
              </a:rPr>
              <a:t>Redis</a:t>
            </a:r>
            <a:r>
              <a:rPr lang="zh-TW" altLang="en-US" sz="1200" b="0" i="0" kern="1200" dirty="0">
                <a:solidFill>
                  <a:schemeClr val="tx1"/>
                </a:solidFill>
                <a:effectLst/>
                <a:latin typeface="+mn-lt"/>
                <a:ea typeface="+mn-ea"/>
                <a:cs typeface="+mn-cs"/>
              </a:rPr>
              <a:t>是一個使用</a:t>
            </a:r>
            <a:r>
              <a:rPr lang="en-US" altLang="zh-TW" sz="1200" b="0" i="0" u="none" strike="noStrike" kern="1200" dirty="0">
                <a:solidFill>
                  <a:schemeClr val="tx1"/>
                </a:solidFill>
                <a:effectLst/>
                <a:latin typeface="+mn-lt"/>
                <a:ea typeface="+mn-ea"/>
                <a:cs typeface="+mn-cs"/>
                <a:hlinkClick r:id="rId3" tooltip="ANSI C"/>
              </a:rPr>
              <a:t>ANSI C</a:t>
            </a:r>
            <a:r>
              <a:rPr lang="zh-TW" altLang="en-US" sz="1200" b="0" i="0" kern="1200" dirty="0">
                <a:solidFill>
                  <a:schemeClr val="tx1"/>
                </a:solidFill>
                <a:effectLst/>
                <a:latin typeface="+mn-lt"/>
                <a:ea typeface="+mn-ea"/>
                <a:cs typeface="+mn-cs"/>
              </a:rPr>
              <a:t>編寫的</a:t>
            </a:r>
            <a:r>
              <a:rPr lang="zh-TW" altLang="en-US" sz="1200" b="0" i="0" u="none" strike="noStrike" kern="1200" dirty="0">
                <a:solidFill>
                  <a:schemeClr val="tx1"/>
                </a:solidFill>
                <a:effectLst/>
                <a:latin typeface="+mn-lt"/>
                <a:ea typeface="+mn-ea"/>
                <a:cs typeface="+mn-cs"/>
                <a:hlinkClick r:id="rId4" tooltip="開源"/>
              </a:rPr>
              <a:t>開源</a:t>
            </a:r>
            <a:r>
              <a:rPr lang="zh-TW" altLang="en-US" sz="1200" b="0" i="0" kern="1200" dirty="0">
                <a:solidFill>
                  <a:schemeClr val="tx1"/>
                </a:solidFill>
                <a:effectLst/>
                <a:latin typeface="+mn-lt"/>
                <a:ea typeface="+mn-ea"/>
                <a:cs typeface="+mn-cs"/>
              </a:rPr>
              <a:t>、支援</a:t>
            </a:r>
            <a:r>
              <a:rPr lang="zh-TW" altLang="en-US" sz="1200" b="0" i="0" u="none" strike="noStrike" kern="1200" dirty="0">
                <a:solidFill>
                  <a:schemeClr val="tx1"/>
                </a:solidFill>
                <a:effectLst/>
                <a:latin typeface="+mn-lt"/>
                <a:ea typeface="+mn-ea"/>
                <a:cs typeface="+mn-cs"/>
                <a:hlinkClick r:id="rId5" tooltip="電腦網路"/>
              </a:rPr>
              <a:t>網路</a:t>
            </a:r>
            <a:r>
              <a:rPr lang="zh-TW" altLang="en-US" sz="1200" b="0" i="0" kern="1200" dirty="0">
                <a:solidFill>
                  <a:schemeClr val="tx1"/>
                </a:solidFill>
                <a:effectLst/>
                <a:latin typeface="+mn-lt"/>
                <a:ea typeface="+mn-ea"/>
                <a:cs typeface="+mn-cs"/>
              </a:rPr>
              <a:t>、基於</a:t>
            </a:r>
            <a:r>
              <a:rPr lang="zh-TW" altLang="en-US" sz="1200" b="0" i="0" u="none" strike="noStrike" kern="1200" dirty="0">
                <a:solidFill>
                  <a:schemeClr val="tx1"/>
                </a:solidFill>
                <a:effectLst/>
                <a:latin typeface="+mn-lt"/>
                <a:ea typeface="+mn-ea"/>
                <a:cs typeface="+mn-cs"/>
                <a:hlinkClick r:id="rId6" tooltip="記憶體"/>
              </a:rPr>
              <a:t>記憶體</a:t>
            </a:r>
            <a:r>
              <a:rPr lang="zh-TW" altLang="en-US" sz="1200" b="0" i="0" kern="1200" dirty="0">
                <a:solidFill>
                  <a:schemeClr val="tx1"/>
                </a:solidFill>
                <a:effectLst/>
                <a:latin typeface="+mn-lt"/>
                <a:ea typeface="+mn-ea"/>
                <a:cs typeface="+mn-cs"/>
              </a:rPr>
              <a:t>、可選</a:t>
            </a:r>
            <a:r>
              <a:rPr lang="zh-TW" altLang="en-US" sz="1200" b="0" i="0" u="none" strike="noStrike" kern="1200" dirty="0">
                <a:solidFill>
                  <a:schemeClr val="tx1"/>
                </a:solidFill>
                <a:effectLst/>
                <a:latin typeface="+mn-lt"/>
                <a:ea typeface="+mn-ea"/>
                <a:cs typeface="+mn-cs"/>
                <a:hlinkClick r:id="rId7"/>
              </a:rPr>
              <a:t>永續性</a:t>
            </a:r>
            <a:r>
              <a:rPr lang="zh-TW" altLang="en-US" sz="1200" b="0" i="0" kern="1200" dirty="0">
                <a:solidFill>
                  <a:schemeClr val="tx1"/>
                </a:solidFill>
                <a:effectLst/>
                <a:latin typeface="+mn-lt"/>
                <a:ea typeface="+mn-ea"/>
                <a:cs typeface="+mn-cs"/>
              </a:rPr>
              <a:t>的</a:t>
            </a:r>
            <a:r>
              <a:rPr lang="zh-TW" altLang="en-US" sz="1200" b="0" i="0" u="none" strike="noStrike" kern="1200" dirty="0">
                <a:solidFill>
                  <a:schemeClr val="tx1"/>
                </a:solidFill>
                <a:effectLst/>
                <a:latin typeface="+mn-lt"/>
                <a:ea typeface="+mn-ea"/>
                <a:cs typeface="+mn-cs"/>
                <a:hlinkClick r:id="rId8" tooltip="鍵值-值資料庫"/>
              </a:rPr>
              <a:t>鍵值對儲存資料庫</a:t>
            </a:r>
            <a:r>
              <a:rPr lang="zh-TW" altLang="en-US" sz="1200" b="0" i="0" kern="1200" dirty="0">
                <a:solidFill>
                  <a:schemeClr val="tx1"/>
                </a:solidFill>
                <a:effectLst/>
                <a:latin typeface="+mn-lt"/>
                <a:ea typeface="+mn-ea"/>
                <a:cs typeface="+mn-cs"/>
              </a:rPr>
              <a:t>。</a:t>
            </a:r>
            <a:endParaRPr lang="en-US" altLang="zh-TW"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31</a:t>
            </a:fld>
            <a:endParaRPr lang="zh-TW" altLang="en-US"/>
          </a:p>
        </p:txBody>
      </p:sp>
    </p:spTree>
    <p:extLst>
      <p:ext uri="{BB962C8B-B14F-4D97-AF65-F5344CB8AC3E}">
        <p14:creationId xmlns:p14="http://schemas.microsoft.com/office/powerpoint/2010/main" val="23693051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在請求反向代理的過程中，後端服務可能需要調整參數。</a:t>
            </a:r>
            <a:endParaRPr lang="en-US" altLang="zh-TW" dirty="0"/>
          </a:p>
          <a:p>
            <a:pPr marL="0" indent="0">
              <a:buNone/>
            </a:pPr>
            <a:r>
              <a:rPr lang="en-US" altLang="zh-TW" dirty="0"/>
              <a:t>2.</a:t>
            </a:r>
            <a:r>
              <a:rPr lang="zh-TW" altLang="en-US" dirty="0"/>
              <a:t>例如，需要增加一些預設的參數，並在請求</a:t>
            </a:r>
            <a:r>
              <a:rPr lang="en-US" altLang="zh-TW" dirty="0"/>
              <a:t>HTTP</a:t>
            </a:r>
            <a:r>
              <a:rPr lang="zh-TW" altLang="en-US" dirty="0"/>
              <a:t>之後添加身份驗證資訊，應用程式資訊和其他資料。</a:t>
            </a:r>
            <a:endParaRPr lang="en-US" altLang="zh-TW" dirty="0"/>
          </a:p>
          <a:p>
            <a:pPr marL="0" indent="0">
              <a:buNone/>
            </a:pPr>
            <a:r>
              <a:rPr lang="en-US" altLang="zh-TW" dirty="0"/>
              <a:t>3.</a:t>
            </a:r>
            <a:r>
              <a:rPr lang="zh-TW" altLang="en-US" dirty="0"/>
              <a:t>所以在</a:t>
            </a:r>
            <a:r>
              <a:rPr lang="en-US" altLang="zh-TW" dirty="0"/>
              <a:t>request</a:t>
            </a:r>
            <a:r>
              <a:rPr lang="zh-TW" altLang="en-US" dirty="0"/>
              <a:t>打包的時候，就可以根據配置要求將應用程序資訊和驗證資訊添加到</a:t>
            </a:r>
            <a:r>
              <a:rPr lang="en-US" altLang="zh-TW" dirty="0"/>
              <a:t>HTTP</a:t>
            </a:r>
            <a:r>
              <a:rPr lang="zh-TW" altLang="en-US" dirty="0"/>
              <a:t>標頭中</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32</a:t>
            </a:fld>
            <a:endParaRPr lang="zh-TW" altLang="en-US"/>
          </a:p>
        </p:txBody>
      </p:sp>
    </p:spTree>
    <p:extLst>
      <p:ext uri="{BB962C8B-B14F-4D97-AF65-F5344CB8AC3E}">
        <p14:creationId xmlns:p14="http://schemas.microsoft.com/office/powerpoint/2010/main" val="25955175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 在執行反向代理之前，通過輪詢</a:t>
            </a:r>
            <a:r>
              <a:rPr lang="en-US" altLang="zh-TW" dirty="0"/>
              <a:t>API</a:t>
            </a:r>
            <a:r>
              <a:rPr lang="zh-TW" altLang="en-US" dirty="0"/>
              <a:t>的</a:t>
            </a:r>
            <a:r>
              <a:rPr lang="en-US" altLang="zh-TW" dirty="0"/>
              <a:t>instance</a:t>
            </a:r>
            <a:r>
              <a:rPr lang="zh-TW" altLang="en-US" dirty="0"/>
              <a:t>資訊來獲得</a:t>
            </a:r>
            <a:r>
              <a:rPr lang="en-US" altLang="zh-TW" dirty="0"/>
              <a:t>instance</a:t>
            </a:r>
            <a:r>
              <a:rPr lang="zh-TW" altLang="en-US" dirty="0"/>
              <a:t>。</a:t>
            </a:r>
            <a:endParaRPr lang="en-US" altLang="zh-TW" dirty="0"/>
          </a:p>
          <a:p>
            <a:pPr marL="0" indent="0">
              <a:buNone/>
            </a:pPr>
            <a:r>
              <a:rPr lang="en-US" altLang="zh-TW" dirty="0"/>
              <a:t>2.</a:t>
            </a:r>
            <a:r>
              <a:rPr lang="zh-TW" altLang="en-US" dirty="0"/>
              <a:t>再根據</a:t>
            </a:r>
            <a:r>
              <a:rPr lang="en-US" altLang="zh-TW" dirty="0"/>
              <a:t>URL</a:t>
            </a:r>
            <a:r>
              <a:rPr lang="zh-TW" altLang="en-US" dirty="0"/>
              <a:t>的重寫規則，將原始</a:t>
            </a:r>
            <a:r>
              <a:rPr lang="en-US" altLang="zh-TW" dirty="0"/>
              <a:t>URL</a:t>
            </a:r>
            <a:r>
              <a:rPr lang="zh-TW" altLang="en-US" dirty="0"/>
              <a:t>轉換為實際內部服務的</a:t>
            </a:r>
            <a:r>
              <a:rPr lang="en-US" altLang="zh-TW" dirty="0"/>
              <a:t>URL</a:t>
            </a:r>
            <a:r>
              <a:rPr lang="zh-TW" altLang="en-US" dirty="0"/>
              <a:t>，並結合輪詢所選實例地址來生成反向代理的呼叫位址。</a:t>
            </a:r>
            <a:endParaRPr lang="en-US" altLang="zh-TW" dirty="0"/>
          </a:p>
          <a:p>
            <a:pPr marL="0" indent="0">
              <a:buNone/>
            </a:pPr>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sz="1200" b="1" i="0" kern="1200" dirty="0">
                <a:solidFill>
                  <a:schemeClr val="tx1"/>
                </a:solidFill>
                <a:effectLst/>
                <a:latin typeface="+mn-lt"/>
                <a:ea typeface="+mn-ea"/>
                <a:cs typeface="+mn-cs"/>
              </a:rPr>
              <a:t>URL Rewrite</a:t>
            </a:r>
            <a:r>
              <a:rPr lang="zh-TW" altLang="en-US" sz="1200" b="1" i="0" kern="1200" dirty="0">
                <a:solidFill>
                  <a:schemeClr val="tx1"/>
                </a:solidFill>
                <a:effectLst/>
                <a:latin typeface="+mn-lt"/>
                <a:ea typeface="+mn-ea"/>
                <a:cs typeface="+mn-cs"/>
              </a:rPr>
              <a:t>的概念</a:t>
            </a:r>
            <a:r>
              <a:rPr lang="en-US" altLang="zh-TW" sz="1200" b="0" i="0" kern="1200" dirty="0">
                <a:solidFill>
                  <a:schemeClr val="tx1"/>
                </a:solidFill>
                <a:effectLst/>
                <a:latin typeface="+mn-lt"/>
                <a:ea typeface="+mn-ea"/>
                <a:cs typeface="+mn-cs"/>
              </a:rPr>
              <a:t>URL Rewrite</a:t>
            </a:r>
            <a:r>
              <a:rPr lang="zh-TW" altLang="en-US" sz="1200" b="0" i="0" kern="1200" dirty="0">
                <a:solidFill>
                  <a:schemeClr val="tx1"/>
                </a:solidFill>
                <a:effectLst/>
                <a:latin typeface="+mn-lt"/>
                <a:ea typeface="+mn-ea"/>
                <a:cs typeface="+mn-cs"/>
              </a:rPr>
              <a:t>即</a:t>
            </a:r>
            <a:r>
              <a:rPr lang="en-US" altLang="zh-TW" sz="1200" b="0" i="0" kern="1200" dirty="0">
                <a:solidFill>
                  <a:schemeClr val="tx1"/>
                </a:solidFill>
                <a:effectLst/>
                <a:latin typeface="+mn-lt"/>
                <a:ea typeface="+mn-ea"/>
                <a:cs typeface="+mn-cs"/>
              </a:rPr>
              <a:t>URL</a:t>
            </a:r>
            <a:r>
              <a:rPr lang="zh-TW" altLang="en-US" sz="1200" b="0" i="0" kern="1200" dirty="0">
                <a:solidFill>
                  <a:schemeClr val="tx1"/>
                </a:solidFill>
                <a:effectLst/>
                <a:latin typeface="+mn-lt"/>
                <a:ea typeface="+mn-ea"/>
                <a:cs typeface="+mn-cs"/>
              </a:rPr>
              <a:t>重写，就是把传入</a:t>
            </a:r>
            <a:r>
              <a:rPr lang="en-US" altLang="zh-TW" sz="1200" b="0" i="0" kern="1200" dirty="0">
                <a:solidFill>
                  <a:schemeClr val="tx1"/>
                </a:solidFill>
                <a:effectLst/>
                <a:latin typeface="+mn-lt"/>
                <a:ea typeface="+mn-ea"/>
                <a:cs typeface="+mn-cs"/>
              </a:rPr>
              <a:t>Web</a:t>
            </a:r>
            <a:r>
              <a:rPr lang="zh-TW" altLang="en-US" sz="1200" b="0" i="0" kern="1200" dirty="0">
                <a:solidFill>
                  <a:schemeClr val="tx1"/>
                </a:solidFill>
                <a:effectLst/>
                <a:latin typeface="+mn-lt"/>
                <a:ea typeface="+mn-ea"/>
                <a:cs typeface="+mn-cs"/>
              </a:rPr>
              <a:t>的请求重定向到其他</a:t>
            </a:r>
            <a:r>
              <a:rPr lang="en-US" altLang="zh-TW" sz="1200" b="0" i="0" kern="1200" dirty="0">
                <a:solidFill>
                  <a:schemeClr val="tx1"/>
                </a:solidFill>
                <a:effectLst/>
                <a:latin typeface="+mn-lt"/>
                <a:ea typeface="+mn-ea"/>
                <a:cs typeface="+mn-cs"/>
              </a:rPr>
              <a:t>URL</a:t>
            </a:r>
            <a:r>
              <a:rPr lang="zh-TW" altLang="en-US" sz="1200" b="0" i="0" kern="1200" dirty="0">
                <a:solidFill>
                  <a:schemeClr val="tx1"/>
                </a:solidFill>
                <a:effectLst/>
                <a:latin typeface="+mn-lt"/>
                <a:ea typeface="+mn-ea"/>
                <a:cs typeface="+mn-cs"/>
              </a:rPr>
              <a:t>的过程。</a:t>
            </a:r>
            <a:r>
              <a:rPr lang="en-US" altLang="zh-TW" sz="1200" b="0" i="0" kern="1200" dirty="0">
                <a:solidFill>
                  <a:schemeClr val="tx1"/>
                </a:solidFill>
                <a:effectLst/>
                <a:latin typeface="+mn-lt"/>
                <a:ea typeface="+mn-ea"/>
                <a:cs typeface="+mn-cs"/>
              </a:rPr>
              <a:t>URL Rewrite</a:t>
            </a:r>
            <a:r>
              <a:rPr lang="zh-TW" altLang="en-US" sz="1200" b="0" i="0" kern="1200" dirty="0">
                <a:solidFill>
                  <a:schemeClr val="tx1"/>
                </a:solidFill>
                <a:effectLst/>
                <a:latin typeface="+mn-lt"/>
                <a:ea typeface="+mn-ea"/>
                <a:cs typeface="+mn-cs"/>
              </a:rPr>
              <a:t>最常见的应用是</a:t>
            </a:r>
            <a:r>
              <a:rPr lang="en-US" altLang="zh-TW" sz="1200" b="0" i="0" kern="1200" dirty="0">
                <a:solidFill>
                  <a:schemeClr val="tx1"/>
                </a:solidFill>
                <a:effectLst/>
                <a:latin typeface="+mn-lt"/>
                <a:ea typeface="+mn-ea"/>
                <a:cs typeface="+mn-cs"/>
              </a:rPr>
              <a:t>URL</a:t>
            </a:r>
            <a:r>
              <a:rPr lang="zh-TW" altLang="en-US" sz="1200" b="0" i="0" kern="1200" dirty="0">
                <a:solidFill>
                  <a:schemeClr val="tx1"/>
                </a:solidFill>
                <a:effectLst/>
                <a:latin typeface="+mn-lt"/>
                <a:ea typeface="+mn-ea"/>
                <a:cs typeface="+mn-cs"/>
              </a:rPr>
              <a:t>伪静态化，是将动态页面显示为静态页面方式的一种技术。比如</a:t>
            </a:r>
            <a:r>
              <a:rPr lang="en-US" altLang="zh-TW" sz="1200" b="0" i="0" kern="1200" dirty="0">
                <a:solidFill>
                  <a:schemeClr val="tx1"/>
                </a:solidFill>
                <a:effectLst/>
                <a:latin typeface="+mn-lt"/>
                <a:ea typeface="+mn-ea"/>
                <a:cs typeface="+mn-cs"/>
              </a:rPr>
              <a:t>http://www.123.com/news/index.asp?id=123 </a:t>
            </a:r>
            <a:r>
              <a:rPr lang="zh-TW" altLang="en-US" sz="1200" b="0" i="0" kern="1200" dirty="0">
                <a:solidFill>
                  <a:schemeClr val="tx1"/>
                </a:solidFill>
                <a:effectLst/>
                <a:latin typeface="+mn-lt"/>
                <a:ea typeface="+mn-ea"/>
                <a:cs typeface="+mn-cs"/>
              </a:rPr>
              <a:t>使用</a:t>
            </a:r>
            <a:r>
              <a:rPr lang="en-US" altLang="zh-TW" sz="1200" b="0" i="0" kern="1200" dirty="0" err="1">
                <a:solidFill>
                  <a:schemeClr val="tx1"/>
                </a:solidFill>
                <a:effectLst/>
                <a:latin typeface="+mn-lt"/>
                <a:ea typeface="+mn-ea"/>
                <a:cs typeface="+mn-cs"/>
              </a:rPr>
              <a:t>UrlRewrite</a:t>
            </a:r>
            <a:r>
              <a:rPr lang="zh-TW" altLang="en-US" sz="1200" b="0" i="0" kern="1200" dirty="0">
                <a:solidFill>
                  <a:schemeClr val="tx1"/>
                </a:solidFill>
                <a:effectLst/>
                <a:latin typeface="+mn-lt"/>
                <a:ea typeface="+mn-ea"/>
                <a:cs typeface="+mn-cs"/>
              </a:rPr>
              <a:t>转换后可以显示为</a:t>
            </a:r>
            <a:r>
              <a:rPr lang="en-US" altLang="zh-TW" sz="1200" b="0" i="0" u="none" strike="noStrike" kern="1200" dirty="0">
                <a:solidFill>
                  <a:schemeClr val="tx1"/>
                </a:solidFill>
                <a:effectLst/>
                <a:latin typeface="+mn-lt"/>
                <a:ea typeface="+mn-ea"/>
                <a:cs typeface="+mn-cs"/>
                <a:hlinkClick r:id="rId3"/>
              </a:rPr>
              <a:t>http://www.123.com/news/123.html</a:t>
            </a:r>
            <a:r>
              <a:rPr lang="zh-TW" altLang="en-US" sz="1200" b="0" i="0" kern="1200" dirty="0">
                <a:solidFill>
                  <a:schemeClr val="tx1"/>
                </a:solidFill>
                <a:effectLst/>
                <a:latin typeface="+mn-lt"/>
                <a:ea typeface="+mn-ea"/>
                <a:cs typeface="+mn-cs"/>
              </a:rPr>
              <a:t>。</a:t>
            </a:r>
          </a:p>
          <a:p>
            <a:pPr marL="0" indent="0">
              <a:buNone/>
            </a:pP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33</a:t>
            </a:fld>
            <a:endParaRPr lang="zh-TW" altLang="en-US"/>
          </a:p>
        </p:txBody>
      </p:sp>
    </p:spTree>
    <p:extLst>
      <p:ext uri="{BB962C8B-B14F-4D97-AF65-F5344CB8AC3E}">
        <p14:creationId xmlns:p14="http://schemas.microsoft.com/office/powerpoint/2010/main" val="42919384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反向代理使用</a:t>
            </a:r>
            <a:r>
              <a:rPr lang="en-US" altLang="zh-TW" dirty="0"/>
              <a:t>Lua</a:t>
            </a:r>
            <a:r>
              <a:rPr lang="zh-TW" altLang="en-US" dirty="0"/>
              <a:t>的</a:t>
            </a:r>
            <a:r>
              <a:rPr lang="en-US" altLang="zh-TW" dirty="0"/>
              <a:t>Socket TCP</a:t>
            </a:r>
            <a:r>
              <a:rPr lang="zh-TW" altLang="en-US" dirty="0"/>
              <a:t>程式庫與遠程服務建立</a:t>
            </a:r>
            <a:r>
              <a:rPr lang="en-US" altLang="zh-TW" dirty="0"/>
              <a:t>TCP</a:t>
            </a:r>
            <a:r>
              <a:rPr lang="zh-TW" altLang="en-US" dirty="0"/>
              <a:t>連接，根據</a:t>
            </a:r>
            <a:r>
              <a:rPr lang="en-US" altLang="zh-TW" dirty="0"/>
              <a:t>HTTP protocol</a:t>
            </a:r>
            <a:r>
              <a:rPr lang="zh-TW" altLang="en-US" dirty="0"/>
              <a:t>封裝</a:t>
            </a:r>
            <a:r>
              <a:rPr lang="en-US" altLang="zh-TW" dirty="0"/>
              <a:t>HTTP</a:t>
            </a:r>
            <a:r>
              <a:rPr lang="zh-TW" altLang="en-US" dirty="0"/>
              <a:t> </a:t>
            </a:r>
            <a:r>
              <a:rPr lang="en-US" altLang="zh-TW" dirty="0"/>
              <a:t>packet</a:t>
            </a:r>
            <a:r>
              <a:rPr lang="zh-TW" altLang="en-US" dirty="0"/>
              <a:t>，然後通過該</a:t>
            </a:r>
            <a:r>
              <a:rPr lang="en-US" altLang="zh-TW" dirty="0"/>
              <a:t>TCP</a:t>
            </a:r>
            <a:r>
              <a:rPr lang="zh-TW" altLang="en-US" dirty="0"/>
              <a:t>連接發送</a:t>
            </a:r>
            <a:r>
              <a:rPr lang="en-US" altLang="zh-TW" dirty="0"/>
              <a:t>packet</a:t>
            </a:r>
            <a:r>
              <a:rPr lang="zh-TW" altLang="en-US" dirty="0"/>
              <a:t>。</a:t>
            </a:r>
            <a:endParaRPr lang="en-US" altLang="zh-TW" dirty="0"/>
          </a:p>
          <a:p>
            <a:pPr marL="0" indent="0">
              <a:buNone/>
            </a:pPr>
            <a:r>
              <a:rPr lang="en-US" altLang="zh-TW" dirty="0"/>
              <a:t>2.</a:t>
            </a:r>
            <a:r>
              <a:rPr lang="zh-TW" altLang="en-US" dirty="0"/>
              <a:t>在此過程中，可以控制請求的連接時間和超時時間。</a:t>
            </a:r>
            <a:endParaRPr lang="en-US" altLang="zh-TW" dirty="0"/>
          </a:p>
          <a:p>
            <a:pPr marL="0" indent="0">
              <a:buNone/>
            </a:pPr>
            <a:r>
              <a:rPr lang="en-US" altLang="zh-TW" dirty="0"/>
              <a:t>3.</a:t>
            </a:r>
            <a:r>
              <a:rPr lang="zh-TW" altLang="en-US" dirty="0"/>
              <a:t>在此</a:t>
            </a:r>
            <a:r>
              <a:rPr lang="en-US" altLang="zh-TW" dirty="0"/>
              <a:t>TCP</a:t>
            </a:r>
            <a:r>
              <a:rPr lang="zh-TW" altLang="en-US" dirty="0"/>
              <a:t>連接中，返回的結果會再次封裝為</a:t>
            </a:r>
            <a:r>
              <a:rPr lang="en-US" altLang="zh-TW" dirty="0"/>
              <a:t>JSON</a:t>
            </a:r>
            <a:r>
              <a:rPr lang="zh-TW" altLang="en-US" dirty="0"/>
              <a:t>格式並返回給呼叫者</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34</a:t>
            </a:fld>
            <a:endParaRPr lang="zh-TW" altLang="en-US"/>
          </a:p>
        </p:txBody>
      </p:sp>
    </p:spTree>
    <p:extLst>
      <p:ext uri="{BB962C8B-B14F-4D97-AF65-F5344CB8AC3E}">
        <p14:creationId xmlns:p14="http://schemas.microsoft.com/office/powerpoint/2010/main" val="175493691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根據</a:t>
            </a:r>
            <a:r>
              <a:rPr lang="en-US" altLang="zh-TW" dirty="0"/>
              <a:t>API</a:t>
            </a:r>
            <a:r>
              <a:rPr lang="zh-TW" altLang="en-US" dirty="0"/>
              <a:t>配置信息，可以配置是否</a:t>
            </a:r>
            <a:r>
              <a:rPr lang="en-US" altLang="zh-TW" dirty="0"/>
              <a:t>cache</a:t>
            </a:r>
            <a:r>
              <a:rPr lang="zh-TW" altLang="en-US" dirty="0"/>
              <a:t>請求結果和</a:t>
            </a:r>
            <a:r>
              <a:rPr lang="en-US" altLang="zh-TW" dirty="0"/>
              <a:t>cache</a:t>
            </a:r>
            <a:r>
              <a:rPr lang="zh-TW" altLang="en-US" dirty="0"/>
              <a:t>儲存時間。</a:t>
            </a:r>
            <a:endParaRPr lang="en-US" altLang="zh-TW" dirty="0"/>
          </a:p>
          <a:p>
            <a:pPr marL="0" indent="0">
              <a:buNone/>
            </a:pPr>
            <a:r>
              <a:rPr lang="en-US" altLang="zh-TW" dirty="0"/>
              <a:t>2.</a:t>
            </a:r>
            <a:r>
              <a:rPr lang="zh-TW" altLang="en-US" dirty="0"/>
              <a:t>將請求</a:t>
            </a:r>
            <a:r>
              <a:rPr lang="en-US" altLang="zh-TW" dirty="0"/>
              <a:t>cache</a:t>
            </a:r>
            <a:r>
              <a:rPr lang="zh-TW" altLang="en-US" dirty="0"/>
              <a:t>可以避免與相同的請求頻繁建立連接，減少延遲並提高服務性能。</a:t>
            </a:r>
            <a:endParaRPr lang="en-US" altLang="zh-TW" dirty="0"/>
          </a:p>
          <a:p>
            <a:pPr marL="0" indent="0">
              <a:buNone/>
            </a:pPr>
            <a:r>
              <a:rPr lang="en-US" altLang="zh-TW" dirty="0"/>
              <a:t>3.API</a:t>
            </a:r>
            <a:r>
              <a:rPr lang="zh-TW" altLang="en-US" dirty="0"/>
              <a:t>的呼叫結果是使用</a:t>
            </a:r>
            <a:r>
              <a:rPr lang="en-US" altLang="zh-TW" dirty="0"/>
              <a:t>Redis</a:t>
            </a:r>
            <a:r>
              <a:rPr lang="zh-TW" altLang="en-US" dirty="0"/>
              <a:t> </a:t>
            </a:r>
            <a:r>
              <a:rPr lang="en-US" altLang="zh-TW" dirty="0"/>
              <a:t>cluster</a:t>
            </a:r>
            <a:r>
              <a:rPr lang="zh-TW" altLang="en-US" dirty="0"/>
              <a:t> 做</a:t>
            </a:r>
            <a:r>
              <a:rPr lang="en-US" altLang="zh-TW" dirty="0"/>
              <a:t>cache</a:t>
            </a:r>
            <a:r>
              <a:rPr lang="zh-TW" altLang="en-US" dirty="0"/>
              <a:t>。</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35</a:t>
            </a:fld>
            <a:endParaRPr lang="zh-TW" altLang="en-US"/>
          </a:p>
        </p:txBody>
      </p:sp>
    </p:spTree>
    <p:extLst>
      <p:ext uri="{BB962C8B-B14F-4D97-AF65-F5344CB8AC3E}">
        <p14:creationId xmlns:p14="http://schemas.microsoft.com/office/powerpoint/2010/main" val="12794312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為了監控</a:t>
            </a:r>
            <a:r>
              <a:rPr lang="en-US" altLang="zh-TW" dirty="0"/>
              <a:t>API</a:t>
            </a:r>
            <a:r>
              <a:rPr lang="zh-TW" altLang="en-US" dirty="0"/>
              <a:t> </a:t>
            </a:r>
            <a:r>
              <a:rPr lang="en-US" altLang="zh-TW" dirty="0"/>
              <a:t>gateway</a:t>
            </a:r>
            <a:r>
              <a:rPr lang="zh-TW" altLang="en-US" dirty="0"/>
              <a:t>系統，需要統計</a:t>
            </a:r>
            <a:r>
              <a:rPr lang="en-US" altLang="zh-TW" dirty="0"/>
              <a:t>API</a:t>
            </a:r>
            <a:r>
              <a:rPr lang="zh-TW" altLang="en-US" dirty="0"/>
              <a:t>使用情況的數據並分析</a:t>
            </a:r>
            <a:r>
              <a:rPr lang="en-US" altLang="zh-TW" dirty="0"/>
              <a:t>API</a:t>
            </a:r>
            <a:r>
              <a:rPr lang="zh-TW" altLang="en-US" dirty="0"/>
              <a:t> </a:t>
            </a:r>
            <a:r>
              <a:rPr lang="en-US" altLang="zh-TW" dirty="0"/>
              <a:t>gateway</a:t>
            </a:r>
            <a:r>
              <a:rPr lang="zh-TW" altLang="en-US" dirty="0"/>
              <a:t>的性能問題，並且把每個應用程式資訊、</a:t>
            </a:r>
            <a:r>
              <a:rPr lang="en-US" altLang="zh-TW" dirty="0"/>
              <a:t>API</a:t>
            </a:r>
            <a:r>
              <a:rPr lang="zh-TW" altLang="en-US" dirty="0"/>
              <a:t>資訊、各個</a:t>
            </a:r>
            <a:r>
              <a:rPr lang="en-US" altLang="zh-TW" dirty="0"/>
              <a:t>process</a:t>
            </a:r>
            <a:r>
              <a:rPr lang="zh-TW" altLang="en-US" dirty="0"/>
              <a:t>消耗的時間、請求的參數和返回的參數用</a:t>
            </a:r>
            <a:r>
              <a:rPr lang="en-US" altLang="zh-TW" dirty="0"/>
              <a:t>log</a:t>
            </a:r>
            <a:r>
              <a:rPr lang="zh-TW" altLang="en-US" dirty="0"/>
              <a:t>做記錄。</a:t>
            </a:r>
            <a:endParaRPr lang="en-US" altLang="zh-TW" dirty="0"/>
          </a:p>
          <a:p>
            <a:pPr marL="0" indent="0">
              <a:buNone/>
            </a:pPr>
            <a:r>
              <a:rPr lang="en-US" altLang="zh-TW" dirty="0"/>
              <a:t>2.</a:t>
            </a:r>
            <a:r>
              <a:rPr lang="zh-TW" altLang="en-US" dirty="0"/>
              <a:t>接下來，由</a:t>
            </a:r>
            <a:r>
              <a:rPr lang="en-US" altLang="zh-TW" dirty="0"/>
              <a:t>log</a:t>
            </a:r>
            <a:r>
              <a:rPr lang="zh-TW" altLang="en-US" dirty="0"/>
              <a:t>收集系統即時收集資料成為大數據平台。</a:t>
            </a:r>
            <a:r>
              <a:rPr lang="en-US" altLang="zh-TW" dirty="0"/>
              <a:t>(log</a:t>
            </a:r>
            <a:r>
              <a:rPr lang="zh-TW" altLang="en-US" dirty="0"/>
              <a:t>檔會被拆分和存儲</a:t>
            </a:r>
            <a:r>
              <a:rPr lang="en-US" altLang="zh-TW" dirty="0"/>
              <a:t>)</a:t>
            </a:r>
            <a:endParaRPr lang="zh-TW" altLang="en-US" dirty="0"/>
          </a:p>
          <a:p>
            <a:pPr marL="0" indent="0">
              <a:buNone/>
            </a:pPr>
            <a:r>
              <a:rPr lang="en-US" altLang="zh-TW" dirty="0"/>
              <a:t>3.</a:t>
            </a:r>
            <a:r>
              <a:rPr lang="zh-TW" altLang="en-US" dirty="0"/>
              <a:t>然後，使用大數據分析來統計信息和異常監視。</a:t>
            </a:r>
          </a:p>
          <a:p>
            <a:pPr marL="0" indent="0">
              <a:buNone/>
            </a:pPr>
            <a:r>
              <a:rPr lang="zh-TW" altLang="en-US" dirty="0"/>
              <a:t> </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36</a:t>
            </a:fld>
            <a:endParaRPr lang="zh-TW" altLang="en-US"/>
          </a:p>
        </p:txBody>
      </p:sp>
    </p:spTree>
    <p:extLst>
      <p:ext uri="{BB962C8B-B14F-4D97-AF65-F5344CB8AC3E}">
        <p14:creationId xmlns:p14="http://schemas.microsoft.com/office/powerpoint/2010/main" val="310884668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zh-TW" altLang="en-US" dirty="0"/>
              <a:t>本節介紹流量控制服務的過程。</a:t>
            </a:r>
            <a:endParaRPr lang="en-US" altLang="zh-TW" dirty="0"/>
          </a:p>
          <a:p>
            <a:pPr marL="0" indent="0">
              <a:buNone/>
            </a:pPr>
            <a:r>
              <a:rPr lang="en-US" altLang="zh-TW" dirty="0"/>
              <a:t>(</a:t>
            </a:r>
            <a:r>
              <a:rPr lang="zh-TW" altLang="en-US" dirty="0"/>
              <a:t>自己修改順序</a:t>
            </a:r>
            <a:r>
              <a:rPr lang="en-US" altLang="zh-TW" dirty="0"/>
              <a:t>)</a:t>
            </a:r>
          </a:p>
          <a:p>
            <a:pPr marL="0" indent="0">
              <a:buNone/>
            </a:pPr>
            <a:endParaRPr lang="en-US" altLang="zh-TW" dirty="0"/>
          </a:p>
          <a:p>
            <a:pPr marL="0" indent="0">
              <a:buNone/>
            </a:pPr>
            <a:r>
              <a:rPr lang="en-US" altLang="zh-TW" dirty="0"/>
              <a:t>1.</a:t>
            </a:r>
            <a:r>
              <a:rPr lang="zh-TW" altLang="en-US" dirty="0"/>
              <a:t>服務請求者透過平台服務客戶端封裝請求參數和請求流量控制微服務管理。</a:t>
            </a:r>
            <a:endParaRPr lang="en-US" altLang="zh-TW" dirty="0"/>
          </a:p>
          <a:p>
            <a:pPr marL="0" indent="0">
              <a:buNone/>
            </a:pPr>
            <a:r>
              <a:rPr lang="en-US" altLang="zh-TW" dirty="0"/>
              <a:t>2.</a:t>
            </a:r>
            <a:r>
              <a:rPr lang="zh-TW" altLang="en-US" dirty="0"/>
              <a:t>微服務收到請求後，首先根據微服務的業務流程驗證參數，然後將資料存儲在資料庫中，最後返回處理結果。</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37</a:t>
            </a:fld>
            <a:endParaRPr lang="zh-TW" altLang="en-US"/>
          </a:p>
        </p:txBody>
      </p:sp>
    </p:spTree>
    <p:extLst>
      <p:ext uri="{BB962C8B-B14F-4D97-AF65-F5344CB8AC3E}">
        <p14:creationId xmlns:p14="http://schemas.microsoft.com/office/powerpoint/2010/main" val="23631266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流量控制管理微服務收到請求後，首先驗證所請求的參數是否有效。</a:t>
            </a:r>
            <a:endParaRPr lang="en-US" altLang="zh-TW" dirty="0"/>
          </a:p>
          <a:p>
            <a:pPr marL="0" indent="0">
              <a:buNone/>
            </a:pPr>
            <a:r>
              <a:rPr lang="zh-TW" altLang="en-US" dirty="0"/>
              <a:t>如果不合法，則返回錯誤消息。 </a:t>
            </a:r>
            <a:endParaRPr lang="en-US" altLang="zh-TW" dirty="0"/>
          </a:p>
          <a:p>
            <a:pPr marL="0" indent="0">
              <a:buNone/>
            </a:pPr>
            <a:r>
              <a:rPr lang="zh-TW" altLang="en-US" dirty="0"/>
              <a:t>然後，微服務執行業務處理。</a:t>
            </a:r>
            <a:endParaRPr lang="en-US" altLang="zh-TW" dirty="0"/>
          </a:p>
          <a:p>
            <a:pPr marL="0" indent="0">
              <a:buNone/>
            </a:pPr>
            <a:endParaRPr lang="en-US" altLang="zh-TW" dirty="0"/>
          </a:p>
          <a:p>
            <a:pPr marL="0" indent="0">
              <a:buNone/>
            </a:pPr>
            <a:r>
              <a:rPr lang="en-US" altLang="zh-TW" dirty="0"/>
              <a:t>2.</a:t>
            </a:r>
            <a:r>
              <a:rPr lang="zh-TW" altLang="en-US" dirty="0"/>
              <a:t>要配置</a:t>
            </a:r>
            <a:r>
              <a:rPr lang="en-US" altLang="zh-TW" dirty="0"/>
              <a:t>QPS</a:t>
            </a:r>
            <a:r>
              <a:rPr lang="zh-TW" altLang="en-US" dirty="0"/>
              <a:t>值時，將會先檢查應用程式是否存在。</a:t>
            </a:r>
            <a:endParaRPr lang="en-US" altLang="zh-TW" dirty="0"/>
          </a:p>
          <a:p>
            <a:pPr marL="0" indent="0">
              <a:buNone/>
            </a:pPr>
            <a:r>
              <a:rPr lang="zh-TW" altLang="en-US" sz="1200" i="0" kern="1200" dirty="0">
                <a:solidFill>
                  <a:schemeClr val="tx1"/>
                </a:solidFill>
                <a:effectLst/>
                <a:latin typeface="+mn-lt"/>
                <a:ea typeface="+mn-ea"/>
                <a:cs typeface="+mn-cs"/>
              </a:rPr>
              <a:t>如果應用程式不存在，則無法執行配置。</a:t>
            </a:r>
            <a:endParaRPr lang="en-US" altLang="zh-TW" sz="1200" i="0" kern="1200" dirty="0">
              <a:solidFill>
                <a:schemeClr val="tx1"/>
              </a:solidFill>
              <a:effectLst/>
              <a:latin typeface="+mn-lt"/>
              <a:ea typeface="+mn-ea"/>
              <a:cs typeface="+mn-cs"/>
            </a:endParaRPr>
          </a:p>
          <a:p>
            <a:pPr marL="0" indent="0">
              <a:buNone/>
            </a:pPr>
            <a:endParaRPr lang="en-US" altLang="zh-TW" sz="1200" i="0" kern="1200" dirty="0">
              <a:solidFill>
                <a:schemeClr val="tx1"/>
              </a:solidFill>
              <a:effectLst/>
              <a:latin typeface="+mn-lt"/>
              <a:ea typeface="+mn-ea"/>
              <a:cs typeface="+mn-cs"/>
            </a:endParaRPr>
          </a:p>
          <a:p>
            <a:pPr marL="0" indent="0">
              <a:buNone/>
            </a:pPr>
            <a:r>
              <a:rPr lang="en-US" altLang="zh-TW" sz="1200" i="0" kern="1200" dirty="0">
                <a:solidFill>
                  <a:schemeClr val="tx1"/>
                </a:solidFill>
                <a:effectLst/>
                <a:latin typeface="+mn-lt"/>
                <a:ea typeface="+mn-ea"/>
                <a:cs typeface="+mn-cs"/>
              </a:rPr>
              <a:t>3.</a:t>
            </a:r>
            <a:r>
              <a:rPr lang="zh-TW" altLang="en-US" sz="1200" i="0" kern="1200" dirty="0">
                <a:solidFill>
                  <a:schemeClr val="tx1"/>
                </a:solidFill>
                <a:effectLst/>
                <a:latin typeface="+mn-lt"/>
                <a:ea typeface="+mn-ea"/>
                <a:cs typeface="+mn-cs"/>
              </a:rPr>
              <a:t>如果該應用程序存在，那麼它將確定</a:t>
            </a:r>
            <a:r>
              <a:rPr lang="en-US" altLang="zh-TW" sz="1200" i="0" kern="1200" dirty="0">
                <a:solidFill>
                  <a:schemeClr val="tx1"/>
                </a:solidFill>
                <a:effectLst/>
                <a:latin typeface="+mn-lt"/>
                <a:ea typeface="+mn-ea"/>
                <a:cs typeface="+mn-cs"/>
              </a:rPr>
              <a:t>QPS</a:t>
            </a:r>
            <a:r>
              <a:rPr lang="zh-TW" altLang="en-US" sz="1200" i="0" kern="1200" dirty="0">
                <a:solidFill>
                  <a:schemeClr val="tx1"/>
                </a:solidFill>
                <a:effectLst/>
                <a:latin typeface="+mn-lt"/>
                <a:ea typeface="+mn-ea"/>
                <a:cs typeface="+mn-cs"/>
              </a:rPr>
              <a:t>配置是否已經存在。</a:t>
            </a:r>
            <a:endParaRPr lang="en-US" altLang="zh-TW" sz="1200" i="0" kern="1200" dirty="0">
              <a:solidFill>
                <a:schemeClr val="tx1"/>
              </a:solidFill>
              <a:effectLst/>
              <a:latin typeface="+mn-lt"/>
              <a:ea typeface="+mn-ea"/>
              <a:cs typeface="+mn-cs"/>
            </a:endParaRPr>
          </a:p>
          <a:p>
            <a:pPr marL="0" indent="0">
              <a:buNone/>
            </a:pPr>
            <a:r>
              <a:rPr lang="zh-TW" altLang="en-US" sz="1200" i="0" kern="1200" dirty="0">
                <a:solidFill>
                  <a:schemeClr val="tx1"/>
                </a:solidFill>
                <a:effectLst/>
                <a:latin typeface="+mn-lt"/>
                <a:ea typeface="+mn-ea"/>
                <a:cs typeface="+mn-cs"/>
              </a:rPr>
              <a:t>如果存在</a:t>
            </a:r>
            <a:r>
              <a:rPr lang="en-US" altLang="zh-TW" sz="1200" i="0" kern="1200" dirty="0">
                <a:solidFill>
                  <a:schemeClr val="tx1"/>
                </a:solidFill>
                <a:effectLst/>
                <a:latin typeface="+mn-lt"/>
                <a:ea typeface="+mn-ea"/>
                <a:cs typeface="+mn-cs"/>
              </a:rPr>
              <a:t>QPS</a:t>
            </a:r>
            <a:r>
              <a:rPr lang="zh-TW" altLang="en-US" sz="1200" i="0" kern="1200" dirty="0">
                <a:solidFill>
                  <a:schemeClr val="tx1"/>
                </a:solidFill>
                <a:effectLst/>
                <a:latin typeface="+mn-lt"/>
                <a:ea typeface="+mn-ea"/>
                <a:cs typeface="+mn-cs"/>
              </a:rPr>
              <a:t>配置，它會做資料更新</a:t>
            </a:r>
            <a:endParaRPr lang="en-US" altLang="zh-TW" sz="1200" i="0" kern="1200" dirty="0">
              <a:solidFill>
                <a:schemeClr val="tx1"/>
              </a:solidFill>
              <a:effectLst/>
              <a:latin typeface="+mn-lt"/>
              <a:ea typeface="+mn-ea"/>
              <a:cs typeface="+mn-cs"/>
            </a:endParaRPr>
          </a:p>
          <a:p>
            <a:pPr marL="0" indent="0">
              <a:buNone/>
            </a:pPr>
            <a:endParaRPr lang="en-US" altLang="zh-TW" sz="1200" i="0" kern="1200" dirty="0">
              <a:solidFill>
                <a:schemeClr val="tx1"/>
              </a:solidFill>
              <a:effectLst/>
              <a:latin typeface="+mn-lt"/>
              <a:ea typeface="+mn-ea"/>
              <a:cs typeface="+mn-cs"/>
            </a:endParaRPr>
          </a:p>
          <a:p>
            <a:pPr marL="0" indent="0">
              <a:buNone/>
            </a:pPr>
            <a:r>
              <a:rPr lang="zh-TW" altLang="en-US" sz="1200" i="0" kern="1200" dirty="0">
                <a:solidFill>
                  <a:schemeClr val="tx1"/>
                </a:solidFill>
                <a:effectLst/>
                <a:latin typeface="+mn-lt"/>
                <a:ea typeface="+mn-ea"/>
                <a:cs typeface="+mn-cs"/>
              </a:rPr>
              <a:t>如果不存在，則會重新創建應用程式的</a:t>
            </a:r>
            <a:r>
              <a:rPr lang="en-US" altLang="zh-TW" sz="1200" i="0" kern="1200" dirty="0">
                <a:solidFill>
                  <a:schemeClr val="tx1"/>
                </a:solidFill>
                <a:effectLst/>
                <a:latin typeface="+mn-lt"/>
                <a:ea typeface="+mn-ea"/>
                <a:cs typeface="+mn-cs"/>
              </a:rPr>
              <a:t>QPS</a:t>
            </a:r>
            <a:r>
              <a:rPr lang="zh-TW" altLang="en-US" sz="1200" i="0" kern="1200" dirty="0">
                <a:solidFill>
                  <a:schemeClr val="tx1"/>
                </a:solidFill>
                <a:effectLst/>
                <a:latin typeface="+mn-lt"/>
                <a:ea typeface="+mn-ea"/>
                <a:cs typeface="+mn-cs"/>
              </a:rPr>
              <a:t>配置。</a:t>
            </a:r>
            <a:r>
              <a:rPr lang="en-US" altLang="zh-TW" sz="1200" i="0" kern="1200" dirty="0">
                <a:solidFill>
                  <a:schemeClr val="tx1"/>
                </a:solidFill>
                <a:effectLst/>
                <a:latin typeface="+mn-lt"/>
                <a:ea typeface="+mn-ea"/>
                <a:cs typeface="+mn-cs"/>
              </a:rPr>
              <a:t/>
            </a:r>
            <a:br>
              <a:rPr lang="en-US" altLang="zh-TW" sz="1200" i="0" kern="1200" dirty="0">
                <a:solidFill>
                  <a:schemeClr val="tx1"/>
                </a:solidFill>
                <a:effectLst/>
                <a:latin typeface="+mn-lt"/>
                <a:ea typeface="+mn-ea"/>
                <a:cs typeface="+mn-cs"/>
              </a:rPr>
            </a:br>
            <a:r>
              <a:rPr lang="en-US" altLang="zh-TW" sz="1200" i="0" kern="1200" dirty="0">
                <a:solidFill>
                  <a:schemeClr val="tx1"/>
                </a:solidFill>
                <a:effectLst/>
                <a:latin typeface="+mn-lt"/>
                <a:ea typeface="+mn-ea"/>
                <a:cs typeface="+mn-cs"/>
              </a:rPr>
              <a:t/>
            </a:r>
            <a:br>
              <a:rPr lang="en-US" altLang="zh-TW" sz="1200" i="0" kern="1200" dirty="0">
                <a:solidFill>
                  <a:schemeClr val="tx1"/>
                </a:solidFill>
                <a:effectLst/>
                <a:latin typeface="+mn-lt"/>
                <a:ea typeface="+mn-ea"/>
                <a:cs typeface="+mn-cs"/>
              </a:rPr>
            </a:br>
            <a:r>
              <a:rPr lang="en-US" altLang="zh-TW" sz="1200" i="0" kern="1200" dirty="0">
                <a:solidFill>
                  <a:schemeClr val="tx1"/>
                </a:solidFill>
                <a:effectLst/>
                <a:latin typeface="+mn-lt"/>
                <a:ea typeface="+mn-ea"/>
                <a:cs typeface="+mn-cs"/>
              </a:rPr>
              <a:t/>
            </a:r>
            <a:br>
              <a:rPr lang="en-US" altLang="zh-TW" sz="1200" i="0" kern="1200" dirty="0">
                <a:solidFill>
                  <a:schemeClr val="tx1"/>
                </a:solidFill>
                <a:effectLst/>
                <a:latin typeface="+mn-lt"/>
                <a:ea typeface="+mn-ea"/>
                <a:cs typeface="+mn-cs"/>
              </a:rPr>
            </a:b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38</a:t>
            </a:fld>
            <a:endParaRPr lang="zh-TW" altLang="en-US"/>
          </a:p>
        </p:txBody>
      </p:sp>
    </p:spTree>
    <p:extLst>
      <p:ext uri="{BB962C8B-B14F-4D97-AF65-F5344CB8AC3E}">
        <p14:creationId xmlns:p14="http://schemas.microsoft.com/office/powerpoint/2010/main" val="20018079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dirty="0"/>
              <a:t>的應用程式流量控制配置資料存儲在</a:t>
            </a:r>
            <a:r>
              <a:rPr lang="en-US" altLang="zh-TW" dirty="0" err="1"/>
              <a:t>Mysql</a:t>
            </a:r>
            <a:r>
              <a:rPr lang="zh-TW" altLang="en-US" dirty="0"/>
              <a:t>資料庫的</a:t>
            </a:r>
            <a:r>
              <a:rPr lang="en-US" altLang="zh-TW" dirty="0"/>
              <a:t>cluster</a:t>
            </a:r>
            <a:r>
              <a:rPr lang="zh-TW" altLang="en-US" dirty="0"/>
              <a:t>中，但是由於</a:t>
            </a:r>
            <a:r>
              <a:rPr lang="en-US" altLang="zh-TW" dirty="0"/>
              <a:t>API </a:t>
            </a:r>
            <a:r>
              <a:rPr lang="en-US" altLang="zh-TW" sz="1200" dirty="0">
                <a:latin typeface="Times New Roman" panose="02020603050405020304" pitchFamily="18" charset="0"/>
                <a:cs typeface="Times New Roman" panose="02020603050405020304" pitchFamily="18" charset="0"/>
              </a:rPr>
              <a:t>gateway</a:t>
            </a:r>
            <a:r>
              <a:rPr lang="zh-TW" altLang="en-US" dirty="0"/>
              <a:t>請求代理子系統是直接從</a:t>
            </a:r>
            <a:r>
              <a:rPr lang="en-US" altLang="zh-TW" dirty="0"/>
              <a:t>MongoDB</a:t>
            </a:r>
            <a:r>
              <a:rPr lang="zh-TW" altLang="en-US" dirty="0"/>
              <a:t>讀取</a:t>
            </a:r>
            <a:r>
              <a:rPr lang="en-US" altLang="zh-TW" dirty="0"/>
              <a:t>API</a:t>
            </a:r>
            <a:r>
              <a:rPr lang="zh-TW" altLang="en-US" dirty="0"/>
              <a:t>配置資料，因此在</a:t>
            </a:r>
            <a:r>
              <a:rPr lang="en-US" altLang="zh-TW" dirty="0" err="1"/>
              <a:t>Mysql</a:t>
            </a:r>
            <a:r>
              <a:rPr lang="zh-TW" altLang="en-US" dirty="0"/>
              <a:t>資料庫中更改的值需要為北京，南京和上海的三個</a:t>
            </a:r>
            <a:r>
              <a:rPr lang="en-US" altLang="zh-TW" dirty="0"/>
              <a:t>MongoDB</a:t>
            </a:r>
            <a:r>
              <a:rPr lang="zh-TW" altLang="en-US" dirty="0"/>
              <a:t>資料庫</a:t>
            </a:r>
            <a:r>
              <a:rPr lang="en-US" altLang="zh-TW" dirty="0"/>
              <a:t>cluster</a:t>
            </a:r>
            <a:r>
              <a:rPr lang="zh-TW" altLang="en-US" dirty="0"/>
              <a:t>做更新。</a:t>
            </a:r>
            <a:endParaRPr lang="en-US" altLang="zh-TW" dirty="0"/>
          </a:p>
          <a:p>
            <a:pPr marL="0" indent="0">
              <a:buNone/>
            </a:pPr>
            <a:r>
              <a:rPr lang="en-US" altLang="zh-TW" dirty="0"/>
              <a:t>2.</a:t>
            </a:r>
            <a:r>
              <a:rPr lang="zh-TW" altLang="en-US" dirty="0"/>
              <a:t>使用三個</a:t>
            </a:r>
            <a:r>
              <a:rPr lang="en-US" altLang="zh-TW" dirty="0"/>
              <a:t>MongoDB</a:t>
            </a:r>
            <a:r>
              <a:rPr lang="zh-TW" altLang="en-US" dirty="0"/>
              <a:t> </a:t>
            </a:r>
            <a:r>
              <a:rPr lang="en-US" altLang="zh-TW" dirty="0"/>
              <a:t>cluster</a:t>
            </a:r>
            <a:r>
              <a:rPr lang="zh-TW" altLang="en-US" dirty="0"/>
              <a:t>的主要原因是</a:t>
            </a:r>
            <a:r>
              <a:rPr lang="en-US" altLang="zh-TW" dirty="0"/>
              <a:t>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dirty="0"/>
              <a:t>請求代理子系統是位於三個不同區域的</a:t>
            </a:r>
            <a:r>
              <a:rPr lang="en-US" altLang="zh-TW" dirty="0"/>
              <a:t>cluster</a:t>
            </a:r>
            <a:r>
              <a:rPr lang="zh-TW" altLang="en-US" dirty="0" smtClean="0"/>
              <a:t>。</a:t>
            </a:r>
            <a:endParaRPr lang="en-US" altLang="zh-TW" dirty="0" smtClean="0"/>
          </a:p>
          <a:p>
            <a:pPr marL="0" indent="0">
              <a:buNone/>
            </a:pPr>
            <a:endParaRPr lang="en-US" altLang="zh-TW" dirty="0" smtClean="0"/>
          </a:p>
          <a:p>
            <a:pPr marL="0" indent="0">
              <a:buNone/>
            </a:pPr>
            <a:endParaRPr lang="en-US" altLang="zh-TW" dirty="0" smtClean="0"/>
          </a:p>
          <a:p>
            <a:pPr marL="0" indent="0">
              <a:buNone/>
            </a:pPr>
            <a:r>
              <a:rPr lang="en-US" altLang="zh-TW" sz="1200" dirty="0" smtClean="0"/>
              <a:t>API</a:t>
            </a:r>
            <a:r>
              <a:rPr lang="zh-TW" altLang="en-US" sz="1200" dirty="0" smtClean="0"/>
              <a:t>資訊，裡面會包括</a:t>
            </a:r>
            <a:r>
              <a:rPr lang="en-US" altLang="zh-TW" sz="1200" dirty="0" smtClean="0"/>
              <a:t>URL</a:t>
            </a:r>
            <a:r>
              <a:rPr lang="zh-TW" altLang="en-US" sz="1200" dirty="0" smtClean="0"/>
              <a:t>所需的權限，頻率控制，</a:t>
            </a:r>
            <a:r>
              <a:rPr lang="en-US" altLang="zh-TW" sz="1200" dirty="0" smtClean="0"/>
              <a:t>IP</a:t>
            </a:r>
            <a:r>
              <a:rPr lang="zh-TW" altLang="en-US" sz="1200" dirty="0" smtClean="0"/>
              <a:t>限制，</a:t>
            </a:r>
            <a:r>
              <a:rPr lang="en-US" altLang="zh-TW" sz="1200" dirty="0" smtClean="0"/>
              <a:t>URL</a:t>
            </a:r>
            <a:r>
              <a:rPr lang="zh-TW" altLang="en-US" sz="1200" dirty="0" smtClean="0"/>
              <a:t>重寫和實例地址</a:t>
            </a: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39</a:t>
            </a:fld>
            <a:endParaRPr lang="zh-TW" altLang="en-US"/>
          </a:p>
        </p:txBody>
      </p:sp>
    </p:spTree>
    <p:extLst>
      <p:ext uri="{BB962C8B-B14F-4D97-AF65-F5344CB8AC3E}">
        <p14:creationId xmlns:p14="http://schemas.microsoft.com/office/powerpoint/2010/main" val="1368937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1.</a:t>
            </a:r>
            <a:r>
              <a:rPr lang="zh-TW" altLang="en-US" dirty="0"/>
              <a:t>這篇論文對</a:t>
            </a:r>
            <a:r>
              <a:rPr lang="en-US" altLang="zh-TW" dirty="0"/>
              <a:t>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dirty="0"/>
              <a:t>的認證方式、</a:t>
            </a:r>
            <a:r>
              <a:rPr lang="en-US" altLang="zh-TW" sz="1200" dirty="0">
                <a:latin typeface="Times New Roman" panose="02020603050405020304" pitchFamily="18" charset="0"/>
                <a:cs typeface="Times New Roman" panose="02020603050405020304" pitchFamily="18" charset="0"/>
              </a:rPr>
              <a:t>reverse proxy function(</a:t>
            </a:r>
            <a:r>
              <a:rPr lang="zh-TW" altLang="en-US" dirty="0"/>
              <a:t>反向代理功能</a:t>
            </a:r>
            <a:r>
              <a:rPr lang="en-US" altLang="zh-TW" dirty="0"/>
              <a:t>)</a:t>
            </a:r>
            <a:r>
              <a:rPr lang="zh-TW" altLang="en-US" dirty="0"/>
              <a:t>和</a:t>
            </a:r>
            <a:r>
              <a:rPr lang="en-US" altLang="zh-TW" sz="1200" dirty="0">
                <a:latin typeface="Times New Roman" panose="02020603050405020304" pitchFamily="18" charset="0"/>
                <a:cs typeface="Times New Roman" panose="02020603050405020304" pitchFamily="18" charset="0"/>
              </a:rPr>
              <a:t>flow</a:t>
            </a:r>
            <a:r>
              <a:rPr lang="zh-TW" altLang="en-US" sz="1200"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control function(</a:t>
            </a:r>
            <a:r>
              <a:rPr lang="zh-TW" altLang="en-US" dirty="0"/>
              <a:t>流量控制功能</a:t>
            </a:r>
            <a:r>
              <a:rPr lang="en-US" altLang="zh-TW" dirty="0"/>
              <a:t>)</a:t>
            </a:r>
            <a:r>
              <a:rPr lang="zh-TW" altLang="en-US" dirty="0"/>
              <a:t>進行了詳細的設計，為微服務架構下使用</a:t>
            </a:r>
            <a:r>
              <a:rPr lang="en-US" altLang="zh-TW" dirty="0"/>
              <a:t>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sz="1200" dirty="0">
                <a:latin typeface="Times New Roman" panose="02020603050405020304" pitchFamily="18" charset="0"/>
                <a:cs typeface="Times New Roman" panose="02020603050405020304" pitchFamily="18" charset="0"/>
              </a:rPr>
              <a:t>的</a:t>
            </a:r>
            <a:r>
              <a:rPr lang="zh-TW" altLang="en-US" dirty="0"/>
              <a:t>管理難題提供了一種新的解決方案。</a:t>
            </a:r>
            <a:endParaRPr lang="en-US" altLang="zh-TW" dirty="0"/>
          </a:p>
          <a:p>
            <a:r>
              <a:rPr lang="en-US" altLang="zh-TW" dirty="0"/>
              <a:t>2.</a:t>
            </a:r>
            <a:r>
              <a:rPr lang="zh-TW" altLang="en-US" dirty="0"/>
              <a:t>通過使用</a:t>
            </a:r>
            <a:r>
              <a:rPr lang="en-US" altLang="zh-TW" dirty="0"/>
              <a:t>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dirty="0"/>
              <a:t>，可以解決呼叫者如何呼叫獨立服務的問題，大幅提高開發效率。</a:t>
            </a:r>
            <a:endParaRPr lang="en-US" altLang="zh-TW"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a:t>(</a:t>
            </a:r>
            <a:r>
              <a:rPr lang="zh-TW" altLang="en-US" dirty="0"/>
              <a:t>因為請求都到</a:t>
            </a:r>
            <a:r>
              <a:rPr lang="en-US" altLang="zh-TW" dirty="0"/>
              <a:t>API</a:t>
            </a:r>
            <a:r>
              <a:rPr lang="zh-TW" altLang="en-US" dirty="0"/>
              <a:t> </a:t>
            </a:r>
            <a:r>
              <a:rPr lang="en-US" altLang="zh-TW" dirty="0"/>
              <a:t>gateway</a:t>
            </a:r>
            <a:r>
              <a:rPr lang="zh-TW" altLang="en-US" dirty="0"/>
              <a:t>，不用到特定服務，讓客戶端程式更好寫</a:t>
            </a:r>
            <a:r>
              <a:rPr lang="en-US" altLang="zh-TW" dirty="0"/>
              <a:t>)</a:t>
            </a:r>
            <a:endParaRPr lang="zh-TW" altLang="en-US" dirty="0"/>
          </a:p>
          <a:p>
            <a:endParaRPr lang="en-US" dirty="0"/>
          </a:p>
          <a:p>
            <a:endParaRPr lang="en-US" dirty="0"/>
          </a:p>
          <a:p>
            <a:r>
              <a:rPr lang="zh-TW" altLang="en-US" sz="1200" b="0" i="0" kern="1200" dirty="0">
                <a:solidFill>
                  <a:schemeClr val="tx1"/>
                </a:solidFill>
                <a:effectLst/>
                <a:latin typeface="+mn-lt"/>
                <a:ea typeface="+mn-ea"/>
                <a:cs typeface="+mn-cs"/>
              </a:rPr>
              <a:t>正向代理，其實是</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代理伺服器</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代理了</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客戶端</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，去和</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目標伺服器</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進行交互。</a:t>
            </a:r>
            <a:endParaRPr lang="en-US" dirty="0"/>
          </a:p>
          <a:p>
            <a:r>
              <a:rPr lang="zh-TW" altLang="en-US" sz="1200" b="0" i="0" kern="1200" dirty="0">
                <a:solidFill>
                  <a:schemeClr val="tx1"/>
                </a:solidFill>
                <a:effectLst/>
                <a:latin typeface="+mn-lt"/>
                <a:ea typeface="+mn-ea"/>
                <a:cs typeface="+mn-cs"/>
              </a:rPr>
              <a:t>反向代理，其實是</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代理伺服器</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代理了</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目標伺服器</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，去和</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客戶端</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進行交互。</a:t>
            </a:r>
            <a:r>
              <a:rPr lang="en-US" altLang="zh-TW" sz="1200" b="0" i="0" kern="1200" dirty="0">
                <a:solidFill>
                  <a:schemeClr val="tx1"/>
                </a:solidFill>
                <a:effectLst/>
                <a:latin typeface="+mn-lt"/>
                <a:ea typeface="+mn-ea"/>
                <a:cs typeface="+mn-cs"/>
              </a:rPr>
              <a:t>(client-&gt;API</a:t>
            </a:r>
            <a:r>
              <a:rPr lang="en-US" altLang="zh-TW" sz="1200" b="0" i="0" kern="1200" baseline="0" dirty="0">
                <a:solidFill>
                  <a:schemeClr val="tx1"/>
                </a:solidFill>
                <a:effectLst/>
                <a:latin typeface="+mn-lt"/>
                <a:ea typeface="+mn-ea"/>
                <a:cs typeface="+mn-cs"/>
              </a:rPr>
              <a:t> gateway(load balancer)-&gt;service)</a:t>
            </a:r>
            <a:r>
              <a:rPr lang="zh-TW" altLang="en-US" dirty="0"/>
              <a:t/>
            </a:r>
            <a:br>
              <a:rPr lang="zh-TW" altLang="en-US" dirty="0"/>
            </a:br>
            <a:r>
              <a:rPr lang="zh-TW" altLang="en-US" dirty="0"/>
              <a:t/>
            </a:r>
            <a:br>
              <a:rPr lang="zh-TW" altLang="en-US" dirty="0"/>
            </a:br>
            <a:endParaRPr lang="en-US" dirty="0"/>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0FCA8AA-0525-4FA5-ADE9-0CFAAD5128D6}"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1" lang="zh-TW" altLang="en-US" sz="1200" b="0" i="0" u="none" strike="noStrike" kern="1200" cap="none" spc="0" normalizeH="0" baseline="0" noProof="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16440360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t>
            </a:r>
            <a:r>
              <a:rPr lang="zh-TW" altLang="en-US" dirty="0"/>
              <a:t>為了減少跨區域的資料存取，所以配置了三個</a:t>
            </a:r>
            <a:r>
              <a:rPr lang="en-US" altLang="zh-TW" dirty="0"/>
              <a:t>MongoDB</a:t>
            </a:r>
            <a:r>
              <a:rPr lang="zh-TW" altLang="en-US" dirty="0"/>
              <a:t> </a:t>
            </a:r>
            <a:r>
              <a:rPr lang="en-US" altLang="zh-TW" dirty="0"/>
              <a:t>cluster</a:t>
            </a:r>
            <a:r>
              <a:rPr lang="zh-TW" altLang="en-US" dirty="0"/>
              <a:t>。</a:t>
            </a:r>
            <a:endParaRPr lang="en-US" altLang="zh-TW" dirty="0"/>
          </a:p>
          <a:p>
            <a:pPr marL="0" indent="0">
              <a:buNone/>
            </a:pPr>
            <a:r>
              <a:rPr lang="en-US" altLang="zh-TW" dirty="0"/>
              <a:t>2.</a:t>
            </a:r>
            <a:r>
              <a:rPr lang="zh-TW" altLang="en-US" dirty="0"/>
              <a:t>在三個</a:t>
            </a:r>
            <a:r>
              <a:rPr lang="en-US" altLang="zh-TW" dirty="0"/>
              <a:t>cluster</a:t>
            </a:r>
            <a:r>
              <a:rPr lang="zh-TW" altLang="en-US" dirty="0"/>
              <a:t>上更新</a:t>
            </a:r>
            <a:r>
              <a:rPr lang="en-US" altLang="zh-TW" dirty="0"/>
              <a:t>API</a:t>
            </a:r>
            <a:r>
              <a:rPr lang="zh-TW" altLang="en-US" dirty="0"/>
              <a:t>的資料之後，可以清楚</a:t>
            </a:r>
            <a:r>
              <a:rPr lang="zh-TW" altLang="en-US" dirty="0" smtClean="0"/>
              <a:t>地知道</a:t>
            </a:r>
            <a:r>
              <a:rPr lang="en-US" altLang="zh-TW" dirty="0" smtClean="0"/>
              <a:t>API</a:t>
            </a:r>
            <a:r>
              <a:rPr lang="zh-TW" altLang="en-US" dirty="0"/>
              <a:t>的</a:t>
            </a:r>
            <a:r>
              <a:rPr lang="en-US" altLang="zh-TW" dirty="0"/>
              <a:t>QPS</a:t>
            </a:r>
            <a:r>
              <a:rPr lang="zh-TW" altLang="en-US" dirty="0" smtClean="0"/>
              <a:t>配置</a:t>
            </a:r>
            <a:r>
              <a:rPr lang="en-US" altLang="zh-TW" dirty="0" smtClean="0"/>
              <a:t>(Redis</a:t>
            </a:r>
            <a:r>
              <a:rPr lang="zh-TW" altLang="en-US" dirty="0" smtClean="0"/>
              <a:t>中</a:t>
            </a:r>
            <a:r>
              <a:rPr lang="en-US" altLang="zh-TW" dirty="0" smtClean="0"/>
              <a:t>)</a:t>
            </a:r>
            <a:r>
              <a:rPr lang="zh-TW" altLang="en-US" dirty="0" smtClean="0"/>
              <a:t>。</a:t>
            </a:r>
            <a:endParaRPr lang="zh-TW" altLang="en-US" dirty="0"/>
          </a:p>
          <a:p>
            <a:pPr marL="0" indent="0">
              <a:buNone/>
            </a:pPr>
            <a:r>
              <a:rPr lang="en-US" altLang="zh-TW" dirty="0"/>
              <a:t>3.</a:t>
            </a:r>
            <a:r>
              <a:rPr lang="zh-TW" altLang="en-US" dirty="0"/>
              <a:t>如果在此過程中更新失敗，則會取消對該資料庫的所有操作。</a:t>
            </a:r>
          </a:p>
          <a:p>
            <a:pPr marL="0" indent="0">
              <a:buNone/>
            </a:pP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40</a:t>
            </a:fld>
            <a:endParaRPr lang="zh-TW" altLang="en-US"/>
          </a:p>
        </p:txBody>
      </p:sp>
    </p:spTree>
    <p:extLst>
      <p:ext uri="{BB962C8B-B14F-4D97-AF65-F5344CB8AC3E}">
        <p14:creationId xmlns:p14="http://schemas.microsoft.com/office/powerpoint/2010/main" val="130436508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t>1.API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dirty="0"/>
              <a:t>在微服務架構中有著至關重要的作用。</a:t>
            </a:r>
            <a:endParaRPr lang="en-US" altLang="zh-TW" dirty="0"/>
          </a:p>
          <a:p>
            <a:pPr marL="0" indent="0">
              <a:buNone/>
            </a:pPr>
            <a:r>
              <a:rPr lang="en-US" altLang="zh-TW" dirty="0"/>
              <a:t>2.</a:t>
            </a:r>
            <a:r>
              <a:rPr lang="zh-TW" altLang="en-US" dirty="0"/>
              <a:t> </a:t>
            </a:r>
            <a:r>
              <a:rPr lang="en-US" altLang="zh-TW" dirty="0"/>
              <a:t>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dirty="0"/>
              <a:t>充當客戶端應用程式發起的每個請求的</a:t>
            </a:r>
            <a:r>
              <a:rPr lang="en-US" altLang="zh-TW" sz="1200" dirty="0">
                <a:latin typeface="Times New Roman" panose="02020603050405020304" pitchFamily="18" charset="0"/>
                <a:cs typeface="Times New Roman" panose="02020603050405020304" pitchFamily="18" charset="0"/>
              </a:rPr>
              <a:t>gateway</a:t>
            </a:r>
            <a:r>
              <a:rPr lang="zh-TW" altLang="en-US" dirty="0"/>
              <a:t>，提供公共的功能，例如</a:t>
            </a:r>
            <a:r>
              <a:rPr lang="en-US" altLang="zh-TW" sz="1200" dirty="0">
                <a:latin typeface="Times New Roman" panose="02020603050405020304" pitchFamily="18" charset="0"/>
                <a:cs typeface="Times New Roman" panose="02020603050405020304" pitchFamily="18" charset="0"/>
              </a:rPr>
              <a:t>load balancing(</a:t>
            </a:r>
            <a:r>
              <a:rPr lang="zh-TW" altLang="en-US" dirty="0"/>
              <a:t>負載平衡</a:t>
            </a:r>
            <a:r>
              <a:rPr lang="en-US" altLang="zh-TW" dirty="0"/>
              <a:t>)</a:t>
            </a:r>
            <a:r>
              <a:rPr lang="zh-TW" altLang="en-US" dirty="0"/>
              <a:t>，</a:t>
            </a:r>
            <a:r>
              <a:rPr lang="en-US" altLang="zh-TW" sz="1200" dirty="0">
                <a:latin typeface="Times New Roman" panose="02020603050405020304" pitchFamily="18" charset="0"/>
                <a:cs typeface="Times New Roman" panose="02020603050405020304" pitchFamily="18" charset="0"/>
              </a:rPr>
              <a:t>service</a:t>
            </a:r>
            <a:r>
              <a:rPr lang="zh-TW" altLang="en-US" sz="1200"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blowing(</a:t>
            </a:r>
            <a:r>
              <a:rPr lang="zh-TW" altLang="en-US" dirty="0"/>
              <a:t>服務啟動</a:t>
            </a:r>
            <a:r>
              <a:rPr lang="en-US" altLang="zh-TW" dirty="0"/>
              <a:t>)</a:t>
            </a:r>
            <a:r>
              <a:rPr lang="zh-TW" altLang="en-US" dirty="0"/>
              <a:t>和</a:t>
            </a:r>
            <a:r>
              <a:rPr lang="en-US" altLang="zh-TW" sz="1200" dirty="0">
                <a:latin typeface="Times New Roman" panose="02020603050405020304" pitchFamily="18" charset="0"/>
                <a:cs typeface="Times New Roman" panose="02020603050405020304" pitchFamily="18" charset="0"/>
              </a:rPr>
              <a:t>Gray release(</a:t>
            </a:r>
            <a:r>
              <a:rPr lang="zh-TW" altLang="en-US" dirty="0"/>
              <a:t>灰度發布</a:t>
            </a:r>
            <a:r>
              <a:rPr lang="en-US" altLang="zh-TW" dirty="0"/>
              <a:t>)</a:t>
            </a:r>
            <a:r>
              <a:rPr lang="zh-TW" altLang="en-US" dirty="0"/>
              <a:t>。</a:t>
            </a:r>
            <a:endParaRPr lang="en-US" altLang="zh-TW" dirty="0"/>
          </a:p>
          <a:p>
            <a:pPr marL="0" indent="0">
              <a:buNone/>
            </a:pPr>
            <a:r>
              <a:rPr lang="en-US" altLang="zh-TW" dirty="0"/>
              <a:t>3.</a:t>
            </a:r>
            <a:r>
              <a:rPr lang="zh-TW" altLang="en-US" dirty="0"/>
              <a:t>它還整合了各種微服務，並隱藏了系統內部的複雜性和多樣性，明顯簡化了客戶端和微服務應用程序之間通信的實現。</a:t>
            </a:r>
            <a:endParaRPr lang="en-US" altLang="zh-TW" dirty="0"/>
          </a:p>
          <a:p>
            <a:pPr marL="228600" indent="-228600">
              <a:buAutoNum type="arabicPeriod"/>
            </a:pP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41</a:t>
            </a:fld>
            <a:endParaRPr lang="zh-TW" altLang="en-US"/>
          </a:p>
        </p:txBody>
      </p:sp>
    </p:spTree>
    <p:extLst>
      <p:ext uri="{BB962C8B-B14F-4D97-AF65-F5344CB8AC3E}">
        <p14:creationId xmlns:p14="http://schemas.microsoft.com/office/powerpoint/2010/main" val="48668660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這篇</a:t>
            </a:r>
            <a:r>
              <a:rPr lang="en-US" altLang="zh-TW" dirty="0">
                <a:latin typeface="Times New Roman" panose="02020603050405020304" pitchFamily="18" charset="0"/>
                <a:cs typeface="Times New Roman" panose="02020603050405020304" pitchFamily="18" charset="0"/>
              </a:rPr>
              <a:t>paper(</a:t>
            </a:r>
            <a:r>
              <a:rPr lang="zh-TW" altLang="en-US" dirty="0">
                <a:latin typeface="Times New Roman" panose="02020603050405020304" pitchFamily="18" charset="0"/>
                <a:cs typeface="Times New Roman" panose="02020603050405020304" pitchFamily="18" charset="0"/>
              </a:rPr>
              <a:t>從部署的觀點</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分析了與</a:t>
            </a:r>
            <a:r>
              <a:rPr lang="en-US" altLang="zh-TW" dirty="0">
                <a:latin typeface="Times New Roman" panose="02020603050405020304" pitchFamily="18" charset="0"/>
                <a:cs typeface="Times New Roman" panose="02020603050405020304" pitchFamily="18" charset="0"/>
              </a:rPr>
              <a:t>API</a:t>
            </a:r>
            <a:r>
              <a:rPr lang="zh-TW" altLang="en-US"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gateway</a:t>
            </a:r>
            <a:r>
              <a:rPr lang="zh-TW" altLang="en-US" dirty="0">
                <a:latin typeface="Times New Roman" panose="02020603050405020304" pitchFamily="18" charset="0"/>
                <a:cs typeface="Times New Roman" panose="02020603050405020304" pitchFamily="18" charset="0"/>
              </a:rPr>
              <a:t>結合的身份驗證方案，探索了高性能</a:t>
            </a:r>
            <a:r>
              <a:rPr lang="en-US" altLang="zh-TW" dirty="0">
                <a:latin typeface="Times New Roman" panose="02020603050405020304" pitchFamily="18" charset="0"/>
                <a:cs typeface="Times New Roman" panose="02020603050405020304" pitchFamily="18" charset="0"/>
              </a:rPr>
              <a:t>API</a:t>
            </a:r>
            <a:r>
              <a:rPr lang="zh-TW" altLang="en-US"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gateway</a:t>
            </a:r>
            <a:r>
              <a:rPr lang="zh-TW" altLang="en-US" dirty="0">
                <a:latin typeface="Times New Roman" panose="02020603050405020304" pitchFamily="18" charset="0"/>
                <a:cs typeface="Times New Roman" panose="02020603050405020304" pitchFamily="18" charset="0"/>
              </a:rPr>
              <a:t>的重要功能技術設計，使用</a:t>
            </a:r>
            <a:r>
              <a:rPr lang="en-US" altLang="zh-TW" dirty="0">
                <a:latin typeface="Times New Roman" panose="02020603050405020304" pitchFamily="18" charset="0"/>
                <a:cs typeface="Times New Roman" panose="02020603050405020304" pitchFamily="18" charset="0"/>
              </a:rPr>
              <a:t>API​​</a:t>
            </a:r>
            <a:r>
              <a:rPr lang="en-US" altLang="zh-TW" sz="1200" dirty="0">
                <a:latin typeface="Times New Roman" panose="02020603050405020304" pitchFamily="18" charset="0"/>
                <a:cs typeface="Times New Roman" panose="02020603050405020304" pitchFamily="18" charset="0"/>
              </a:rPr>
              <a:t>gateway</a:t>
            </a:r>
            <a:r>
              <a:rPr lang="zh-TW" altLang="en-US" sz="1200" dirty="0">
                <a:latin typeface="Times New Roman" panose="02020603050405020304" pitchFamily="18" charset="0"/>
                <a:cs typeface="Times New Roman" panose="02020603050405020304" pitchFamily="18" charset="0"/>
              </a:rPr>
              <a:t>來</a:t>
            </a:r>
            <a:r>
              <a:rPr lang="zh-TW" altLang="en-US" dirty="0">
                <a:latin typeface="Times New Roman" panose="02020603050405020304" pitchFamily="18" charset="0"/>
                <a:cs typeface="Times New Roman" panose="02020603050405020304" pitchFamily="18" charset="0"/>
              </a:rPr>
              <a:t>組織和管理開放的微服務</a:t>
            </a:r>
            <a:r>
              <a:rPr lang="en-US" altLang="zh-TW" dirty="0">
                <a:latin typeface="Times New Roman" panose="02020603050405020304" pitchFamily="18" charset="0"/>
                <a:cs typeface="Times New Roman" panose="02020603050405020304" pitchFamily="18" charset="0"/>
              </a:rPr>
              <a:t>interface</a:t>
            </a:r>
            <a:r>
              <a:rPr lang="zh-TW" altLang="en-US" dirty="0">
                <a:latin typeface="Times New Roman" panose="02020603050405020304" pitchFamily="18" charset="0"/>
                <a:cs typeface="Times New Roman" panose="02020603050405020304" pitchFamily="18" charset="0"/>
              </a:rPr>
              <a:t>，既不破壞微服務架構也能確保微服務的安全性。</a:t>
            </a:r>
            <a:endParaRPr lang="en-US" altLang="zh-TW" dirty="0"/>
          </a:p>
          <a:p>
            <a:pPr marL="0" indent="0">
              <a:buNone/>
            </a:pPr>
            <a:r>
              <a:rPr lang="en-US" altLang="zh-TW" dirty="0"/>
              <a:t>2.</a:t>
            </a:r>
            <a:r>
              <a:rPr lang="zh-TW" altLang="en-US" dirty="0"/>
              <a:t>實施</a:t>
            </a:r>
            <a:r>
              <a:rPr lang="en-US" altLang="zh-TW" dirty="0"/>
              <a:t>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dirty="0"/>
              <a:t>的主要困難點在於需要處理多個同時請求和要有高性能的能力。</a:t>
            </a:r>
            <a:endParaRPr lang="en-US" altLang="zh-TW" dirty="0"/>
          </a:p>
          <a:p>
            <a:pPr marL="0" indent="0">
              <a:buNone/>
            </a:pPr>
            <a:r>
              <a:rPr lang="en-US" altLang="zh-TW" dirty="0"/>
              <a:t>3.</a:t>
            </a:r>
            <a:r>
              <a:rPr lang="zh-TW" altLang="en-US" dirty="0"/>
              <a:t>通過使用</a:t>
            </a:r>
            <a:r>
              <a:rPr lang="en-US" altLang="zh-TW" dirty="0"/>
              <a:t>OpenResty</a:t>
            </a:r>
            <a:r>
              <a:rPr lang="zh-TW" altLang="en-US" dirty="0"/>
              <a:t>平台，權限驗證，流量控制，</a:t>
            </a:r>
            <a:r>
              <a:rPr lang="en-US" altLang="zh-TW" dirty="0"/>
              <a:t>URL</a:t>
            </a:r>
            <a:r>
              <a:rPr lang="zh-TW" altLang="en-US" dirty="0"/>
              <a:t>重寫，反向代理和其他基於</a:t>
            </a:r>
            <a:r>
              <a:rPr lang="en-US" altLang="zh-TW" dirty="0"/>
              <a:t>Ngnix</a:t>
            </a:r>
            <a:r>
              <a:rPr lang="zh-TW" altLang="en-US" dirty="0"/>
              <a:t>和</a:t>
            </a:r>
            <a:r>
              <a:rPr lang="en-US" altLang="zh-TW" dirty="0"/>
              <a:t>Lua</a:t>
            </a:r>
            <a:r>
              <a:rPr lang="zh-TW" altLang="en-US" dirty="0"/>
              <a:t>語言的功能，可以滿足</a:t>
            </a:r>
            <a:r>
              <a:rPr lang="en-US" altLang="zh-TW" dirty="0"/>
              <a:t>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dirty="0"/>
              <a:t>的高性能要求。</a:t>
            </a:r>
            <a:endParaRPr lang="en-US" altLang="zh-TW" dirty="0"/>
          </a:p>
          <a:p>
            <a:pPr marL="0" indent="0">
              <a:buNone/>
            </a:pPr>
            <a:endParaRPr lang="en-US" altLang="zh-TW" dirty="0"/>
          </a:p>
          <a:p>
            <a:pPr marL="0" indent="0">
              <a:buNone/>
            </a:pPr>
            <a:endParaRPr lang="en-US" altLang="zh-TW" dirty="0"/>
          </a:p>
          <a:p>
            <a:pPr marL="0" indent="0">
              <a:buNone/>
            </a:pPr>
            <a:r>
              <a:rPr lang="en-US" altLang="zh-CN" sz="1200" b="0" i="0" kern="1200" dirty="0" err="1">
                <a:solidFill>
                  <a:schemeClr val="tx1"/>
                </a:solidFill>
                <a:effectLst/>
                <a:latin typeface="+mn-lt"/>
                <a:ea typeface="+mn-ea"/>
                <a:cs typeface="+mn-cs"/>
              </a:rPr>
              <a:t>OpenResty</a:t>
            </a:r>
            <a:r>
              <a:rPr lang="en-US" altLang="zh-CN" sz="1200" b="0" i="0" kern="1200" baseline="300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 是一个基于 </a:t>
            </a:r>
            <a:r>
              <a:rPr lang="en-US" altLang="zh-CN" sz="1200" b="0" i="0" u="sng" kern="1200" dirty="0">
                <a:solidFill>
                  <a:schemeClr val="tx1"/>
                </a:solidFill>
                <a:effectLst/>
                <a:latin typeface="+mn-lt"/>
                <a:ea typeface="+mn-ea"/>
                <a:cs typeface="+mn-cs"/>
                <a:hlinkClick r:id="rId3" tooltip="Nginx"/>
              </a:rPr>
              <a:t>Nginx</a:t>
            </a:r>
            <a:r>
              <a:rPr lang="zh-CN" altLang="en-US" sz="1200" b="0" i="0" kern="1200" dirty="0">
                <a:solidFill>
                  <a:schemeClr val="tx1"/>
                </a:solidFill>
                <a:effectLst/>
                <a:latin typeface="+mn-lt"/>
                <a:ea typeface="+mn-ea"/>
                <a:cs typeface="+mn-cs"/>
              </a:rPr>
              <a:t> 与 </a:t>
            </a:r>
            <a:r>
              <a:rPr lang="en-US" altLang="zh-CN" sz="1200" b="0" i="0" kern="1200" dirty="0">
                <a:solidFill>
                  <a:schemeClr val="tx1"/>
                </a:solidFill>
                <a:effectLst/>
                <a:latin typeface="+mn-lt"/>
                <a:ea typeface="+mn-ea"/>
                <a:cs typeface="+mn-cs"/>
              </a:rPr>
              <a:t>Lua </a:t>
            </a:r>
            <a:r>
              <a:rPr lang="zh-CN" altLang="en-US" sz="1200" b="0" i="0" kern="1200" dirty="0">
                <a:solidFill>
                  <a:schemeClr val="tx1"/>
                </a:solidFill>
                <a:effectLst/>
                <a:latin typeface="+mn-lt"/>
                <a:ea typeface="+mn-ea"/>
                <a:cs typeface="+mn-cs"/>
              </a:rPr>
              <a:t>的高性能 </a:t>
            </a:r>
            <a:r>
              <a:rPr lang="en-US" altLang="zh-CN" sz="1200" b="0" i="0" kern="1200" dirty="0">
                <a:solidFill>
                  <a:schemeClr val="tx1"/>
                </a:solidFill>
                <a:effectLst/>
                <a:latin typeface="+mn-lt"/>
                <a:ea typeface="+mn-ea"/>
                <a:cs typeface="+mn-cs"/>
              </a:rPr>
              <a:t>Web </a:t>
            </a:r>
            <a:r>
              <a:rPr lang="zh-CN" altLang="en-US" sz="1200" b="0" i="0" kern="1200" dirty="0">
                <a:solidFill>
                  <a:schemeClr val="tx1"/>
                </a:solidFill>
                <a:effectLst/>
                <a:latin typeface="+mn-lt"/>
                <a:ea typeface="+mn-ea"/>
                <a:cs typeface="+mn-cs"/>
              </a:rPr>
              <a:t>平台，其内部集成了大量精良的 </a:t>
            </a:r>
            <a:r>
              <a:rPr lang="en-US" altLang="zh-CN" sz="1200" b="0" i="0" kern="1200" dirty="0">
                <a:solidFill>
                  <a:schemeClr val="tx1"/>
                </a:solidFill>
                <a:effectLst/>
                <a:latin typeface="+mn-lt"/>
                <a:ea typeface="+mn-ea"/>
                <a:cs typeface="+mn-cs"/>
              </a:rPr>
              <a:t>Lua </a:t>
            </a:r>
            <a:r>
              <a:rPr lang="zh-CN" altLang="en-US" sz="1200" b="0" i="0" kern="1200" dirty="0">
                <a:solidFill>
                  <a:schemeClr val="tx1"/>
                </a:solidFill>
                <a:effectLst/>
                <a:latin typeface="+mn-lt"/>
                <a:ea typeface="+mn-ea"/>
                <a:cs typeface="+mn-cs"/>
              </a:rPr>
              <a:t>库、第三方模块以及大多数的依赖项。用于方便地搭建能够处理超高并发、扩展性极高的动态 </a:t>
            </a:r>
            <a:r>
              <a:rPr lang="en-US" altLang="zh-CN" sz="1200" b="0" i="0" kern="1200" dirty="0">
                <a:solidFill>
                  <a:schemeClr val="tx1"/>
                </a:solidFill>
                <a:effectLst/>
                <a:latin typeface="+mn-lt"/>
                <a:ea typeface="+mn-ea"/>
                <a:cs typeface="+mn-cs"/>
              </a:rPr>
              <a:t>Web </a:t>
            </a:r>
            <a:r>
              <a:rPr lang="zh-CN" altLang="en-US" sz="1200" b="0" i="0" kern="1200" dirty="0">
                <a:solidFill>
                  <a:schemeClr val="tx1"/>
                </a:solidFill>
                <a:effectLst/>
                <a:latin typeface="+mn-lt"/>
                <a:ea typeface="+mn-ea"/>
                <a:cs typeface="+mn-cs"/>
              </a:rPr>
              <a:t>应用、</a:t>
            </a:r>
            <a:r>
              <a:rPr lang="en-US" altLang="zh-CN" sz="1200" b="0" i="0" kern="1200" dirty="0">
                <a:solidFill>
                  <a:schemeClr val="tx1"/>
                </a:solidFill>
                <a:effectLst/>
                <a:latin typeface="+mn-lt"/>
                <a:ea typeface="+mn-ea"/>
                <a:cs typeface="+mn-cs"/>
              </a:rPr>
              <a:t>Web </a:t>
            </a:r>
            <a:r>
              <a:rPr lang="zh-CN" altLang="en-US" sz="1200" b="0" i="0" kern="1200" dirty="0">
                <a:solidFill>
                  <a:schemeClr val="tx1"/>
                </a:solidFill>
                <a:effectLst/>
                <a:latin typeface="+mn-lt"/>
                <a:ea typeface="+mn-ea"/>
                <a:cs typeface="+mn-cs"/>
              </a:rPr>
              <a:t>服务和动态网关。</a:t>
            </a: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42</a:t>
            </a:fld>
            <a:endParaRPr lang="zh-TW" altLang="en-US"/>
          </a:p>
        </p:txBody>
      </p:sp>
    </p:spTree>
    <p:extLst>
      <p:ext uri="{BB962C8B-B14F-4D97-AF65-F5344CB8AC3E}">
        <p14:creationId xmlns:p14="http://schemas.microsoft.com/office/powerpoint/2010/main" val="414848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1.</a:t>
            </a:r>
            <a:r>
              <a:rPr lang="zh-TW" altLang="en-US" dirty="0"/>
              <a:t>與傳統的</a:t>
            </a:r>
            <a:r>
              <a:rPr lang="en-US" altLang="zh-TW" sz="1200" dirty="0">
                <a:latin typeface="Times New Roman" panose="02020603050405020304" pitchFamily="18" charset="0"/>
                <a:cs typeface="Times New Roman" panose="02020603050405020304" pitchFamily="18" charset="0"/>
              </a:rPr>
              <a:t>monolithic(</a:t>
            </a:r>
            <a:r>
              <a:rPr lang="zh-TW" altLang="en-US" dirty="0"/>
              <a:t>單片</a:t>
            </a:r>
            <a:r>
              <a:rPr lang="en-US" altLang="zh-TW" dirty="0"/>
              <a:t>)</a:t>
            </a:r>
            <a:r>
              <a:rPr lang="zh-TW" altLang="en-US" dirty="0"/>
              <a:t>架構相比，微服務的優勢之一是服務分離，讓我們可以對個別服務做更新，部署和管理，讓某些單獨的服務進行創新和試驗。</a:t>
            </a:r>
            <a:endParaRPr lang="en-US" altLang="zh-TW" dirty="0"/>
          </a:p>
          <a:p>
            <a:r>
              <a:rPr lang="en-US" altLang="zh-TW" dirty="0"/>
              <a:t>2.</a:t>
            </a:r>
            <a:r>
              <a:rPr lang="zh-TW" altLang="en-US" dirty="0"/>
              <a:t> </a:t>
            </a:r>
            <a:r>
              <a:rPr lang="en-US" altLang="zh-TW" dirty="0"/>
              <a:t>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dirty="0"/>
              <a:t>是微服務架構中非常常見的模式。</a:t>
            </a:r>
            <a:endParaRPr lang="en-US" altLang="zh-TW"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a:t>3.</a:t>
            </a:r>
            <a:r>
              <a:rPr lang="zh-TW" altLang="en-US" dirty="0"/>
              <a:t>為了更好地管理眾多複雜的</a:t>
            </a:r>
            <a:r>
              <a:rPr lang="en-US" altLang="zh-TW" dirty="0"/>
              <a:t>API</a:t>
            </a:r>
            <a:r>
              <a:rPr lang="zh-TW" altLang="en-US" dirty="0"/>
              <a:t>，我們應該在建構微服務系統時使用</a:t>
            </a:r>
            <a:r>
              <a:rPr lang="en-US" altLang="zh-TW" dirty="0"/>
              <a:t>API</a:t>
            </a:r>
            <a:r>
              <a:rPr lang="zh-TW" altLang="en-US" dirty="0"/>
              <a:t> </a:t>
            </a:r>
            <a:r>
              <a:rPr lang="en-US" altLang="zh-TW" dirty="0"/>
              <a:t>​​</a:t>
            </a:r>
            <a:r>
              <a:rPr lang="en-US" altLang="zh-TW" sz="1200" dirty="0">
                <a:latin typeface="Times New Roman" panose="02020603050405020304" pitchFamily="18" charset="0"/>
                <a:cs typeface="Times New Roman" panose="02020603050405020304" pitchFamily="18" charset="0"/>
              </a:rPr>
              <a:t>gateway</a:t>
            </a:r>
            <a:r>
              <a:rPr lang="zh-TW" altLang="en-US" dirty="0"/>
              <a:t>來管理服務</a:t>
            </a:r>
            <a:r>
              <a:rPr lang="en-US" altLang="zh-TW" dirty="0"/>
              <a:t>API</a:t>
            </a:r>
            <a:r>
              <a:rPr lang="zh-TW" altLang="en-US" dirty="0"/>
              <a:t>。</a:t>
            </a:r>
            <a:endParaRPr lang="en-US" altLang="zh-TW" dirty="0"/>
          </a:p>
          <a:p>
            <a:endParaRPr lang="en-US" altLang="zh-TW" dirty="0"/>
          </a:p>
          <a:p>
            <a:endParaRPr lang="en-US" altLang="zh-TW" dirty="0"/>
          </a:p>
          <a:p>
            <a:r>
              <a:rPr lang="en-US" altLang="zh-TW" sz="1200" b="0" i="0" kern="1200" dirty="0">
                <a:solidFill>
                  <a:schemeClr val="tx1"/>
                </a:solidFill>
                <a:effectLst/>
                <a:latin typeface="+mn-lt"/>
                <a:ea typeface="+mn-ea"/>
                <a:cs typeface="+mn-cs"/>
              </a:rPr>
              <a:t>The main distinction between the two approaches comes down to </a:t>
            </a:r>
            <a:r>
              <a:rPr lang="en-US" altLang="zh-TW" sz="1200" b="0" i="1" kern="1200" dirty="0">
                <a:solidFill>
                  <a:schemeClr val="tx1"/>
                </a:solidFill>
                <a:effectLst/>
                <a:latin typeface="+mn-lt"/>
                <a:ea typeface="+mn-ea"/>
                <a:cs typeface="+mn-cs"/>
              </a:rPr>
              <a:t>scope</a:t>
            </a:r>
            <a:r>
              <a:rPr lang="en-US" altLang="zh-TW" sz="1200" b="0" i="0" kern="1200" dirty="0">
                <a:solidFill>
                  <a:schemeClr val="tx1"/>
                </a:solidFill>
                <a:effectLst/>
                <a:latin typeface="+mn-lt"/>
                <a:ea typeface="+mn-ea"/>
                <a:cs typeface="+mn-cs"/>
              </a:rPr>
              <a:t>. To put it simply, service-oriented architecture (SOA) has an enterprise scope, while the microservices architecture has an application scope.</a:t>
            </a:r>
          </a:p>
          <a:p>
            <a:r>
              <a:rPr lang="en-US" altLang="zh-TW" sz="1200" b="0" i="0" kern="1200" dirty="0">
                <a:solidFill>
                  <a:schemeClr val="tx1"/>
                </a:solidFill>
                <a:effectLst/>
                <a:latin typeface="+mn-lt"/>
                <a:ea typeface="+mn-ea"/>
                <a:cs typeface="+mn-cs"/>
              </a:rPr>
              <a:t>(</a:t>
            </a:r>
            <a:r>
              <a:rPr lang="en-US" altLang="zh-TW" sz="1200" b="0" i="0" kern="1200" dirty="0" err="1">
                <a:solidFill>
                  <a:schemeClr val="tx1"/>
                </a:solidFill>
                <a:effectLst/>
                <a:latin typeface="+mn-lt"/>
                <a:ea typeface="+mn-ea"/>
                <a:cs typeface="+mn-cs"/>
              </a:rPr>
              <a:t>ex:OpenIMS</a:t>
            </a:r>
            <a:r>
              <a:rPr lang="zh-TW" altLang="en-US" sz="1200" b="0" i="0" kern="1200" dirty="0">
                <a:solidFill>
                  <a:schemeClr val="tx1"/>
                </a:solidFill>
                <a:effectLst/>
                <a:latin typeface="+mn-lt"/>
                <a:ea typeface="+mn-ea"/>
                <a:cs typeface="+mn-cs"/>
              </a:rPr>
              <a:t>的</a:t>
            </a:r>
            <a:r>
              <a:rPr lang="en-US" altLang="zh-TW" sz="1200" b="0" i="0" kern="1200" dirty="0">
                <a:solidFill>
                  <a:schemeClr val="tx1"/>
                </a:solidFill>
                <a:effectLst/>
                <a:latin typeface="+mn-lt"/>
                <a:ea typeface="+mn-ea"/>
                <a:cs typeface="+mn-cs"/>
              </a:rPr>
              <a:t>3</a:t>
            </a:r>
            <a:r>
              <a:rPr lang="zh-TW" altLang="en-US" sz="1200" b="0" i="0" kern="1200" dirty="0">
                <a:solidFill>
                  <a:schemeClr val="tx1"/>
                </a:solidFill>
                <a:effectLst/>
                <a:latin typeface="+mn-lt"/>
                <a:ea typeface="+mn-ea"/>
                <a:cs typeface="+mn-cs"/>
              </a:rPr>
              <a:t>個</a:t>
            </a:r>
            <a:r>
              <a:rPr lang="en-US" altLang="zh-TW" sz="1200" b="0" i="0" kern="1200" dirty="0">
                <a:solidFill>
                  <a:schemeClr val="tx1"/>
                </a:solidFill>
                <a:effectLst/>
                <a:latin typeface="+mn-lt"/>
                <a:ea typeface="+mn-ea"/>
                <a:cs typeface="+mn-cs"/>
              </a:rPr>
              <a:t>CSCF</a:t>
            </a:r>
            <a:r>
              <a:rPr lang="zh-TW" altLang="en-US" sz="1200" b="0" i="0" kern="1200" dirty="0">
                <a:solidFill>
                  <a:schemeClr val="tx1"/>
                </a:solidFill>
                <a:effectLst/>
                <a:latin typeface="+mn-lt"/>
                <a:ea typeface="+mn-ea"/>
                <a:cs typeface="+mn-cs"/>
              </a:rPr>
              <a:t>為</a:t>
            </a:r>
            <a:r>
              <a:rPr lang="en-US" altLang="zh-TW" sz="1200" b="0" i="0" kern="1200" dirty="0">
                <a:solidFill>
                  <a:schemeClr val="tx1"/>
                </a:solidFill>
                <a:effectLst/>
                <a:latin typeface="+mn-lt"/>
                <a:ea typeface="+mn-ea"/>
                <a:cs typeface="+mn-cs"/>
              </a:rPr>
              <a:t>SOA</a:t>
            </a:r>
            <a:r>
              <a:rPr lang="zh-TW" altLang="en-US" sz="1200" b="0" i="0" kern="1200" dirty="0">
                <a:solidFill>
                  <a:schemeClr val="tx1"/>
                </a:solidFill>
                <a:effectLst/>
                <a:latin typeface="+mn-lt"/>
                <a:ea typeface="+mn-ea"/>
                <a:cs typeface="+mn-cs"/>
              </a:rPr>
              <a:t>，單個</a:t>
            </a:r>
            <a:r>
              <a:rPr lang="en-US" altLang="zh-TW" sz="1200" b="0" i="0" kern="1200" dirty="0">
                <a:solidFill>
                  <a:schemeClr val="tx1"/>
                </a:solidFill>
                <a:effectLst/>
                <a:latin typeface="+mn-lt"/>
                <a:ea typeface="+mn-ea"/>
                <a:cs typeface="+mn-cs"/>
              </a:rPr>
              <a:t>CSCF</a:t>
            </a:r>
            <a:r>
              <a:rPr lang="zh-TW" altLang="en-US" sz="1200" b="0" i="0" kern="1200" dirty="0">
                <a:solidFill>
                  <a:schemeClr val="tx1"/>
                </a:solidFill>
                <a:effectLst/>
                <a:latin typeface="+mn-lt"/>
                <a:ea typeface="+mn-ea"/>
                <a:cs typeface="+mn-cs"/>
              </a:rPr>
              <a:t>內部的功能拆成</a:t>
            </a:r>
            <a:r>
              <a:rPr lang="en-US" altLang="zh-TW" sz="1200" b="0" i="0" kern="1200" dirty="0">
                <a:solidFill>
                  <a:schemeClr val="tx1"/>
                </a:solidFill>
                <a:effectLst/>
                <a:latin typeface="+mn-lt"/>
                <a:ea typeface="+mn-ea"/>
                <a:cs typeface="+mn-cs"/>
              </a:rPr>
              <a:t>microservices)</a:t>
            </a:r>
            <a:endParaRPr lang="zh-TW" altLang="en-US" dirty="0"/>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5</a:t>
            </a:fld>
            <a:endParaRPr lang="zh-TW" altLang="en-US"/>
          </a:p>
        </p:txBody>
      </p:sp>
    </p:spTree>
    <p:extLst>
      <p:ext uri="{BB962C8B-B14F-4D97-AF65-F5344CB8AC3E}">
        <p14:creationId xmlns:p14="http://schemas.microsoft.com/office/powerpoint/2010/main" val="2111651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1.</a:t>
            </a:r>
            <a:r>
              <a:rPr lang="zh-TW" altLang="en-US" dirty="0"/>
              <a:t>簡單來說，</a:t>
            </a:r>
            <a:r>
              <a:rPr lang="en-US" altLang="zh-TW" dirty="0"/>
              <a:t>API Gateway</a:t>
            </a:r>
            <a:r>
              <a:rPr lang="zh-TW" altLang="en-US" dirty="0"/>
              <a:t>是一台特殊的</a:t>
            </a:r>
            <a:r>
              <a:rPr lang="en-US" altLang="zh-TW" sz="1200" dirty="0">
                <a:latin typeface="Times New Roman" panose="02020603050405020304" pitchFamily="18" charset="0"/>
                <a:cs typeface="Times New Roman" panose="02020603050405020304" pitchFamily="18" charset="0"/>
              </a:rPr>
              <a:t>server</a:t>
            </a:r>
            <a:r>
              <a:rPr lang="zh-TW" altLang="en-US" dirty="0"/>
              <a:t>，它是整個微服務的唯一入口。</a:t>
            </a:r>
            <a:endParaRPr lang="en-US" altLang="zh-TW" dirty="0"/>
          </a:p>
          <a:p>
            <a:r>
              <a:rPr lang="en-US" altLang="zh-TW" dirty="0"/>
              <a:t>2.</a:t>
            </a:r>
            <a:r>
              <a:rPr lang="zh-TW" altLang="en-US" dirty="0"/>
              <a:t> </a:t>
            </a:r>
            <a:r>
              <a:rPr lang="en-US" altLang="zh-TW" dirty="0"/>
              <a:t>API</a:t>
            </a:r>
            <a:r>
              <a:rPr lang="zh-TW" altLang="en-US" dirty="0"/>
              <a:t> </a:t>
            </a:r>
            <a:r>
              <a:rPr lang="en-US" altLang="zh-TW" sz="1200" dirty="0">
                <a:latin typeface="Times New Roman" panose="02020603050405020304" pitchFamily="18" charset="0"/>
                <a:cs typeface="Times New Roman" panose="02020603050405020304" pitchFamily="18" charset="0"/>
              </a:rPr>
              <a:t>gateway</a:t>
            </a:r>
            <a:r>
              <a:rPr lang="zh-TW" altLang="en-US" sz="1200" dirty="0">
                <a:latin typeface="+mn-lt"/>
                <a:cs typeface="+mn-cs"/>
              </a:rPr>
              <a:t>隱藏</a:t>
            </a:r>
            <a:r>
              <a:rPr lang="zh-TW" altLang="en-US" dirty="0"/>
              <a:t>了系統內部具體的實現方法和介面，還具有</a:t>
            </a:r>
            <a:r>
              <a:rPr lang="en-US" altLang="zh-TW" sz="1200" dirty="0">
                <a:latin typeface="Times New Roman" panose="02020603050405020304" pitchFamily="18" charset="0"/>
                <a:cs typeface="Times New Roman" panose="02020603050405020304" pitchFamily="18" charset="0"/>
              </a:rPr>
              <a:t>permission</a:t>
            </a:r>
            <a:r>
              <a:rPr lang="zh-TW" altLang="en-US" sz="1200"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verification(</a:t>
            </a:r>
            <a:r>
              <a:rPr lang="zh-TW" altLang="en-US" dirty="0"/>
              <a:t>權限驗證</a:t>
            </a:r>
            <a:r>
              <a:rPr lang="en-US" altLang="zh-TW" dirty="0"/>
              <a:t>)</a:t>
            </a:r>
            <a:r>
              <a:rPr lang="zh-TW" altLang="en-US" dirty="0"/>
              <a:t>，</a:t>
            </a:r>
            <a:r>
              <a:rPr lang="en-US" altLang="zh-TW" sz="1200" dirty="0">
                <a:latin typeface="Times New Roman" panose="02020603050405020304" pitchFamily="18" charset="0"/>
                <a:cs typeface="Times New Roman" panose="02020603050405020304" pitchFamily="18" charset="0"/>
              </a:rPr>
              <a:t>load balancing(</a:t>
            </a:r>
            <a:r>
              <a:rPr lang="zh-TW" altLang="en-US" dirty="0"/>
              <a:t>負載平衡</a:t>
            </a:r>
            <a:r>
              <a:rPr lang="en-US" altLang="zh-TW" dirty="0"/>
              <a:t>)</a:t>
            </a:r>
            <a:r>
              <a:rPr lang="zh-TW" altLang="en-US" dirty="0"/>
              <a:t>，</a:t>
            </a:r>
            <a:r>
              <a:rPr lang="en-US" altLang="zh-TW" sz="1200" dirty="0">
                <a:latin typeface="Times New Roman" panose="02020603050405020304" pitchFamily="18" charset="0"/>
                <a:cs typeface="Times New Roman" panose="02020603050405020304" pitchFamily="18" charset="0"/>
              </a:rPr>
              <a:t>caching(</a:t>
            </a:r>
            <a:r>
              <a:rPr lang="zh-TW" altLang="en-US" sz="1200" dirty="0">
                <a:latin typeface="Times New Roman" panose="02020603050405020304" pitchFamily="18" charset="0"/>
                <a:cs typeface="Times New Roman" panose="02020603050405020304" pitchFamily="18" charset="0"/>
              </a:rPr>
              <a:t>快取</a:t>
            </a:r>
            <a:r>
              <a:rPr lang="en-US" altLang="zh-TW" dirty="0"/>
              <a:t>)</a:t>
            </a:r>
            <a:r>
              <a:rPr lang="zh-TW" altLang="en-US" dirty="0"/>
              <a:t>和</a:t>
            </a:r>
            <a:r>
              <a:rPr lang="en-US" altLang="zh-TW" sz="1200" dirty="0">
                <a:latin typeface="Times New Roman" panose="02020603050405020304" pitchFamily="18" charset="0"/>
                <a:cs typeface="Times New Roman" panose="02020603050405020304" pitchFamily="18" charset="0"/>
              </a:rPr>
              <a:t>monitoring(</a:t>
            </a:r>
            <a:r>
              <a:rPr lang="zh-TW" altLang="en-US" dirty="0"/>
              <a:t>監測</a:t>
            </a:r>
            <a:r>
              <a:rPr lang="en-US" altLang="zh-TW" dirty="0"/>
              <a:t>)</a:t>
            </a:r>
            <a:r>
              <a:rPr lang="zh-TW" altLang="en-US" dirty="0"/>
              <a:t>的功能。</a:t>
            </a:r>
          </a:p>
        </p:txBody>
      </p:sp>
      <p:sp>
        <p:nvSpPr>
          <p:cNvPr id="4" name="投影片編號版面配置區 3"/>
          <p:cNvSpPr>
            <a:spLocks noGrp="1"/>
          </p:cNvSpPr>
          <p:nvPr>
            <p:ph type="sldNum" sz="quarter" idx="5"/>
          </p:nvPr>
        </p:nvSpPr>
        <p:spPr/>
        <p:txBody>
          <a:bodyPr/>
          <a:lstStyle/>
          <a:p>
            <a:fld id="{03C411E0-4ECD-47AF-BA54-99036B3FAC3D}" type="slidenum">
              <a:rPr lang="zh-TW" altLang="en-US" smtClean="0"/>
              <a:t>6</a:t>
            </a:fld>
            <a:endParaRPr lang="zh-TW" altLang="en-US"/>
          </a:p>
        </p:txBody>
      </p:sp>
    </p:spTree>
    <p:extLst>
      <p:ext uri="{BB962C8B-B14F-4D97-AF65-F5344CB8AC3E}">
        <p14:creationId xmlns:p14="http://schemas.microsoft.com/office/powerpoint/2010/main" val="2643672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這章介紹</a:t>
            </a:r>
            <a:r>
              <a:rPr lang="en-US" altLang="zh-TW" dirty="0"/>
              <a:t>API</a:t>
            </a:r>
            <a:r>
              <a:rPr lang="zh-TW" altLang="en-US" dirty="0"/>
              <a:t> </a:t>
            </a:r>
            <a:r>
              <a:rPr lang="en-US" altLang="zh-TW" dirty="0"/>
              <a:t>gateway</a:t>
            </a:r>
            <a:r>
              <a:rPr lang="zh-TW" altLang="en-US" dirty="0"/>
              <a:t>的出現的背景和好處</a:t>
            </a:r>
            <a:endParaRPr lang="en-US" altLang="zh-TW" dirty="0"/>
          </a:p>
          <a:p>
            <a:r>
              <a:rPr lang="en-US" altLang="zh-TW" dirty="0"/>
              <a:t>1.</a:t>
            </a:r>
            <a:r>
              <a:rPr lang="zh-TW" altLang="en-US" dirty="0"/>
              <a:t>微服務提供的</a:t>
            </a:r>
            <a:r>
              <a:rPr lang="en-US" altLang="zh-TW" dirty="0"/>
              <a:t>API</a:t>
            </a:r>
            <a:r>
              <a:rPr lang="zh-TW" altLang="en-US" dirty="0"/>
              <a:t>的粒度通常和客戶端不同。</a:t>
            </a:r>
            <a:endParaRPr lang="en-US" altLang="zh-TW" dirty="0"/>
          </a:p>
          <a:p>
            <a:r>
              <a:rPr lang="en-US" altLang="zh-TW" dirty="0"/>
              <a:t>2.</a:t>
            </a:r>
            <a:r>
              <a:rPr lang="zh-TW" altLang="en-US" dirty="0"/>
              <a:t>微服務通常提供較細粒度的</a:t>
            </a:r>
            <a:r>
              <a:rPr lang="en-US" altLang="zh-TW" dirty="0"/>
              <a:t>API</a:t>
            </a:r>
            <a:r>
              <a:rPr lang="zh-TW" altLang="en-US" dirty="0"/>
              <a:t>，所以客戶端需要一次呼叫多個微服務。</a:t>
            </a:r>
            <a:endParaRPr lang="en-US" altLang="zh-TW" dirty="0"/>
          </a:p>
          <a:p>
            <a:r>
              <a:rPr lang="en-US" altLang="zh-TW" dirty="0"/>
              <a:t>(</a:t>
            </a:r>
            <a:r>
              <a:rPr lang="zh-TW" altLang="en-US" dirty="0"/>
              <a:t>例如上購物網站，查看某商品的詳細資訊，要顯示出名稱、價錢、評論等，那可能顯示名稱是一個微服務，顯示價錢是一個微服務，那就是需要用到多個微服務才有一個完整的商品頁面返回給客戶端</a:t>
            </a:r>
            <a:r>
              <a:rPr lang="en-US" altLang="zh-TW" dirty="0"/>
              <a:t>)</a:t>
            </a:r>
          </a:p>
          <a:p>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dirty="0"/>
              <a:t>3.</a:t>
            </a:r>
            <a:r>
              <a:rPr lang="zh-TW" altLang="en-US" dirty="0"/>
              <a:t>不同的客戶端需要不同的資料，</a:t>
            </a:r>
            <a:r>
              <a:rPr lang="en-US" altLang="zh-TW" dirty="0"/>
              <a:t>(ex:</a:t>
            </a:r>
            <a:r>
              <a:rPr lang="zh-TW" altLang="en-US" dirty="0"/>
              <a:t>網頁版和手機版用戶，需要顯示不同的資訊，所以用的微服務和數量也會不同</a:t>
            </a:r>
            <a:r>
              <a:rPr lang="en-US" altLang="zh-TW" dirty="0"/>
              <a:t>)</a:t>
            </a:r>
          </a:p>
          <a:p>
            <a:r>
              <a:rPr lang="zh-TW" altLang="en-US" dirty="0"/>
              <a:t>而且不同類型的客戶端也具有不同的網路性能。</a:t>
            </a:r>
            <a:r>
              <a:rPr lang="en-US" altLang="zh-TW" dirty="0"/>
              <a:t>(</a:t>
            </a:r>
            <a:r>
              <a:rPr lang="zh-TW" altLang="en-US" dirty="0"/>
              <a:t>所以低效能的客戶需要有高效能的幫忙處理請求</a:t>
            </a:r>
            <a:r>
              <a:rPr lang="en-US" altLang="zh-TW" dirty="0"/>
              <a:t>)</a:t>
            </a:r>
          </a:p>
          <a:p>
            <a:endParaRPr lang="en-US" altLang="zh-TW" dirty="0"/>
          </a:p>
          <a:p>
            <a:r>
              <a:rPr lang="en-US" altLang="zh-TW" dirty="0"/>
              <a:t>4.</a:t>
            </a:r>
            <a:r>
              <a:rPr lang="zh-TW" altLang="en-US" dirty="0"/>
              <a:t>服務的劃分可能會隨時間而改變，因此有必要向客戶隱藏這些細節。</a:t>
            </a:r>
            <a:endParaRPr lang="en-US" altLang="zh-TW" dirty="0"/>
          </a:p>
          <a:p>
            <a:endParaRPr lang="en-US" altLang="zh-TW" dirty="0"/>
          </a:p>
          <a:p>
            <a:r>
              <a:rPr lang="zh-TW" altLang="en-US" dirty="0"/>
              <a:t>這些需求都可以使用</a:t>
            </a:r>
            <a:r>
              <a:rPr lang="en-US" altLang="zh-TW" dirty="0"/>
              <a:t>API gateway</a:t>
            </a:r>
            <a:r>
              <a:rPr lang="zh-TW" altLang="en-US" dirty="0"/>
              <a:t>來滿足</a:t>
            </a:r>
            <a:endParaRPr lang="en-US" altLang="zh-TW" dirty="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7</a:t>
            </a:fld>
            <a:endParaRPr lang="zh-TW" altLang="en-US"/>
          </a:p>
        </p:txBody>
      </p:sp>
    </p:spTree>
    <p:extLst>
      <p:ext uri="{BB962C8B-B14F-4D97-AF65-F5344CB8AC3E}">
        <p14:creationId xmlns:p14="http://schemas.microsoft.com/office/powerpoint/2010/main" val="2304601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a:latin typeface="Times New Roman" panose="02020603050405020304" pitchFamily="18" charset="0"/>
                <a:cs typeface="Times New Roman" panose="02020603050405020304" pitchFamily="18" charset="0"/>
              </a:rPr>
              <a:t>*</a:t>
            </a:r>
            <a:r>
              <a:rPr lang="en-US" altLang="zh-TW" dirty="0">
                <a:latin typeface="Times New Roman" panose="02020603050405020304" pitchFamily="18" charset="0"/>
                <a:cs typeface="Times New Roman" panose="02020603050405020304" pitchFamily="18" charset="0"/>
              </a:rPr>
              <a:t>system boundary?</a:t>
            </a:r>
            <a:endParaRPr lang="en-US" altLang="zh-TW" sz="1200" b="0" i="0" kern="1200" dirty="0">
              <a:solidFill>
                <a:schemeClr val="tx1"/>
              </a:solidFill>
              <a:effectLst/>
              <a:latin typeface="+mn-lt"/>
              <a:ea typeface="+mn-ea"/>
              <a:cs typeface="+mn-cs"/>
            </a:endParaRPr>
          </a:p>
          <a:p>
            <a:pPr marL="0" indent="0">
              <a:buNone/>
            </a:pPr>
            <a:r>
              <a:rPr lang="en-US" altLang="zh-TW" dirty="0"/>
              <a:t>1.API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是以</a:t>
            </a:r>
            <a:r>
              <a:rPr lang="en-US" altLang="zh-TW" dirty="0"/>
              <a:t>API</a:t>
            </a:r>
            <a:r>
              <a:rPr lang="zh-TW" altLang="en-US" dirty="0"/>
              <a:t>為導向，有集中強大的管理和控制服務的能力，</a:t>
            </a:r>
            <a:r>
              <a:rPr lang="en-US" altLang="zh-TW" dirty="0"/>
              <a:t>(</a:t>
            </a:r>
            <a:r>
              <a:rPr lang="zh-TW" altLang="en-US" dirty="0"/>
              <a:t>它出現在系統邊界上</a:t>
            </a:r>
            <a:r>
              <a:rPr lang="en-US" altLang="zh-TW" dirty="0"/>
              <a:t>)</a:t>
            </a:r>
            <a:r>
              <a:rPr lang="zh-TW" altLang="en-US" dirty="0"/>
              <a:t>。</a:t>
            </a:r>
            <a:endParaRPr lang="en-US" altLang="zh-TW" dirty="0"/>
          </a:p>
          <a:p>
            <a:pPr marL="0" indent="0">
              <a:buNone/>
            </a:pPr>
            <a:r>
              <a:rPr lang="en-US" altLang="zh-TW" dirty="0"/>
              <a:t>2.</a:t>
            </a:r>
            <a:r>
              <a:rPr lang="zh-TW" altLang="en-US" dirty="0"/>
              <a:t>在微服務的概念流行之前，</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latin typeface="+mn-lt"/>
                <a:cs typeface="+mn-cs"/>
              </a:rPr>
              <a:t>就</a:t>
            </a:r>
            <a:r>
              <a:rPr lang="zh-TW" altLang="en-US" dirty="0"/>
              <a:t>出現了。</a:t>
            </a:r>
            <a:endParaRPr lang="en-US" altLang="zh-TW" dirty="0"/>
          </a:p>
          <a:p>
            <a:pPr marL="0" indent="0">
              <a:buNone/>
            </a:pPr>
            <a:r>
              <a:rPr lang="en-US" altLang="zh-TW" dirty="0"/>
              <a:t>3.</a:t>
            </a:r>
            <a:r>
              <a:rPr lang="zh-TW" altLang="en-US" dirty="0"/>
              <a:t>那時候的主要應用場景是</a:t>
            </a:r>
            <a:r>
              <a:rPr lang="en-US" altLang="zh-TW" dirty="0"/>
              <a:t>OpenAPI</a:t>
            </a:r>
            <a:r>
              <a:rPr lang="zh-TW" altLang="en-US" dirty="0"/>
              <a:t>，這是一個開放給外部合作夥伴的平台，讓大家都能夠製作自己的</a:t>
            </a:r>
            <a:r>
              <a:rPr lang="en-US" altLang="zh-TW" dirty="0"/>
              <a:t>API</a:t>
            </a:r>
            <a:r>
              <a:rPr lang="zh-TW" altLang="en-US" dirty="0"/>
              <a:t>。</a:t>
            </a:r>
            <a:endParaRPr lang="en-US" altLang="zh-TW" dirty="0"/>
          </a:p>
          <a:p>
            <a:pPr marL="0" indent="0">
              <a:buNone/>
            </a:pPr>
            <a:endParaRPr lang="en-US" altLang="zh-TW" dirty="0"/>
          </a:p>
          <a:p>
            <a:pPr marL="0" indent="0">
              <a:buNone/>
            </a:pPr>
            <a:endParaRPr lang="en-US" altLang="zh-TW"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b="0" i="0" kern="1200" dirty="0">
                <a:solidFill>
                  <a:schemeClr val="tx1"/>
                </a:solidFill>
                <a:effectLst/>
                <a:latin typeface="+mn-lt"/>
                <a:ea typeface="+mn-ea"/>
                <a:cs typeface="+mn-cs"/>
              </a:rPr>
              <a:t>OpenAPI </a:t>
            </a:r>
            <a:r>
              <a:rPr lang="zh-TW" altLang="en-US" sz="1200" b="0" i="0" kern="1200" dirty="0">
                <a:solidFill>
                  <a:schemeClr val="tx1"/>
                </a:solidFill>
                <a:effectLst/>
                <a:latin typeface="+mn-lt"/>
                <a:ea typeface="+mn-ea"/>
                <a:cs typeface="+mn-cs"/>
              </a:rPr>
              <a:t>則是將這些 </a:t>
            </a:r>
            <a:r>
              <a:rPr lang="en-US" altLang="zh-TW" sz="1200" b="0" i="0" kern="1200" dirty="0">
                <a:solidFill>
                  <a:schemeClr val="tx1"/>
                </a:solidFill>
                <a:effectLst/>
                <a:latin typeface="+mn-lt"/>
                <a:ea typeface="+mn-ea"/>
                <a:cs typeface="+mn-cs"/>
              </a:rPr>
              <a:t>API </a:t>
            </a:r>
            <a:r>
              <a:rPr lang="zh-TW" altLang="en-US" sz="1200" b="0" i="0" kern="1200" dirty="0">
                <a:solidFill>
                  <a:schemeClr val="tx1"/>
                </a:solidFill>
                <a:effectLst/>
                <a:latin typeface="+mn-lt"/>
                <a:ea typeface="+mn-ea"/>
                <a:cs typeface="+mn-cs"/>
              </a:rPr>
              <a:t>依據某些規範公開出來給第三方使用，可包含免費使用、付費使用或限定使用等方式，有一個公開既定的規範可供參考</a:t>
            </a:r>
            <a:endParaRPr lang="en-US" altLang="zh-TW" dirty="0"/>
          </a:p>
          <a:p>
            <a:pPr marL="0" indent="0">
              <a:buNone/>
            </a:pPr>
            <a:endParaRPr lang="en-US" altLang="zh-TW"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8</a:t>
            </a:fld>
            <a:endParaRPr lang="zh-TW" altLang="en-US"/>
          </a:p>
        </p:txBody>
      </p:sp>
    </p:spTree>
    <p:extLst>
      <p:ext uri="{BB962C8B-B14F-4D97-AF65-F5344CB8AC3E}">
        <p14:creationId xmlns:p14="http://schemas.microsoft.com/office/powerpoint/2010/main" val="37247451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a:t>1.</a:t>
            </a:r>
            <a:r>
              <a:rPr lang="zh-TW" altLang="en-US" dirty="0"/>
              <a:t>當微服務的概念開始流行後，</a:t>
            </a:r>
            <a:r>
              <a:rPr lang="en-US" altLang="zh-TW" dirty="0"/>
              <a:t>API</a:t>
            </a:r>
            <a:r>
              <a:rPr lang="zh-TW" altLang="en-US" dirty="0"/>
              <a:t> </a:t>
            </a:r>
            <a:r>
              <a:rPr lang="en-US" altLang="zh-TW" dirty="0">
                <a:latin typeface="Times New Roman" panose="02020603050405020304" pitchFamily="18" charset="0"/>
                <a:cs typeface="Times New Roman" panose="02020603050405020304" pitchFamily="18" charset="0"/>
              </a:rPr>
              <a:t>gateway</a:t>
            </a:r>
            <a:r>
              <a:rPr lang="zh-TW" altLang="en-US" dirty="0"/>
              <a:t>似乎就成為整合在應用層的標準元件。</a:t>
            </a:r>
            <a:endParaRPr lang="en-US" altLang="zh-TW"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a:t>2.</a:t>
            </a:r>
            <a:r>
              <a:rPr lang="zh-TW" altLang="en-US" dirty="0"/>
              <a:t>它可以使客戶端不受服務實例的位置的影響，而且無法檢測到應用程式是如何拆分成多個微服務的。</a:t>
            </a:r>
            <a:endParaRPr lang="en-US" altLang="zh-TW"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a:t>3.</a:t>
            </a:r>
            <a:r>
              <a:rPr lang="zh-TW" altLang="en-US" dirty="0"/>
              <a:t>與呼叫特定服務相比，客戶端只和 </a:t>
            </a:r>
            <a:r>
              <a:rPr lang="en-US" altLang="zh-TW" dirty="0"/>
              <a:t>gateway</a:t>
            </a:r>
            <a:r>
              <a:rPr lang="zh-TW" altLang="en-US" dirty="0"/>
              <a:t>進行交互更加簡單。</a:t>
            </a:r>
            <a:endParaRPr lang="en-US" altLang="zh-TW"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a:t>(</a:t>
            </a:r>
            <a:r>
              <a:rPr lang="zh-TW" altLang="en-US" dirty="0"/>
              <a:t>因為請求都到</a:t>
            </a:r>
            <a:r>
              <a:rPr lang="en-US" altLang="zh-TW" dirty="0"/>
              <a:t>API</a:t>
            </a:r>
            <a:r>
              <a:rPr lang="zh-TW" altLang="en-US" dirty="0"/>
              <a:t> </a:t>
            </a:r>
            <a:r>
              <a:rPr lang="en-US" altLang="zh-TW" dirty="0"/>
              <a:t>gateway</a:t>
            </a:r>
            <a:r>
              <a:rPr lang="zh-TW" altLang="en-US" dirty="0"/>
              <a:t>，不用到特定服務，讓客戶端程式更好寫</a:t>
            </a:r>
            <a:r>
              <a:rPr lang="en-US" altLang="zh-TW" dirty="0"/>
              <a:t>)</a:t>
            </a:r>
            <a:endParaRPr lang="zh-TW" altLang="en-US" dirty="0"/>
          </a:p>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a:t> </a:t>
            </a:r>
            <a:endParaRPr lang="en-US" altLang="zh-TW"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9</a:t>
            </a:fld>
            <a:endParaRPr lang="zh-TW" altLang="en-US"/>
          </a:p>
        </p:txBody>
      </p:sp>
    </p:spTree>
    <p:extLst>
      <p:ext uri="{BB962C8B-B14F-4D97-AF65-F5344CB8AC3E}">
        <p14:creationId xmlns:p14="http://schemas.microsoft.com/office/powerpoint/2010/main" val="8791239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554"/>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2020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3645778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00683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53268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2016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19030729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357620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10/16/2020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04596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10/16/2020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22951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10/16/2020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2826340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10/16/2020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404674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10/16/2020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7134675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95717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039956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434440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622492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8221627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2016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7440122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784524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10/16/2020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2201010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10/16/2020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41303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10/16/2020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8940846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10/16/2020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210249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10/16/2020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495868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10/16/2020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6808852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8006552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1377761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6000825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31410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10/16/2020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306667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10/16/2020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70005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10/16/2020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33226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10/16/2020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714901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33369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10/16/2020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3981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10/16/2020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401534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10/16/2020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6834171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10/16/2020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87646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100942" y="648392"/>
            <a:ext cx="9283337" cy="3150721"/>
          </a:xfrm>
        </p:spPr>
        <p:txBody>
          <a:bodyPr/>
          <a:lstStyle/>
          <a:p>
            <a:r>
              <a:rPr lang="en-US" altLang="zh-TW" dirty="0"/>
              <a:t>Management of API Gateway Based on Micro-service</a:t>
            </a:r>
            <a:br>
              <a:rPr lang="en-US" altLang="zh-TW" dirty="0"/>
            </a:br>
            <a:r>
              <a:rPr lang="en-US" altLang="zh-TW" dirty="0"/>
              <a:t>Architecture</a:t>
            </a:r>
            <a:r>
              <a:rPr lang="en-US" altLang="zh-TW" sz="4000" dirty="0"/>
              <a:t> </a:t>
            </a:r>
            <a:br>
              <a:rPr lang="en-US" altLang="zh-TW" sz="4000" dirty="0"/>
            </a:br>
            <a:endParaRPr lang="zh-TW" altLang="en-US" sz="4000" dirty="0">
              <a:latin typeface="Times New Roman" panose="02020603050405020304" pitchFamily="18" charset="0"/>
              <a:cs typeface="Times New Roman" panose="02020603050405020304" pitchFamily="18" charset="0"/>
            </a:endParaRPr>
          </a:p>
        </p:txBody>
      </p:sp>
      <p:sp>
        <p:nvSpPr>
          <p:cNvPr id="3" name="副標題 2"/>
          <p:cNvSpPr>
            <a:spLocks noGrp="1"/>
          </p:cNvSpPr>
          <p:nvPr>
            <p:ph type="subTitle" idx="1"/>
          </p:nvPr>
        </p:nvSpPr>
        <p:spPr>
          <a:xfrm>
            <a:off x="1631767" y="3092358"/>
            <a:ext cx="10221686" cy="1413509"/>
          </a:xfrm>
        </p:spPr>
        <p:txBody>
          <a:bodyPr/>
          <a:lstStyle/>
          <a:p>
            <a:r>
              <a:rPr lang="en-US" altLang="zh-TW" sz="2400" dirty="0">
                <a:solidFill>
                  <a:schemeClr val="tx1"/>
                </a:solidFill>
                <a:latin typeface="Times New Roman" panose="02020603050405020304" pitchFamily="18" charset="0"/>
                <a:cs typeface="Times New Roman" panose="02020603050405020304" pitchFamily="18" charset="0"/>
              </a:rPr>
              <a:t>JT Zhao, </a:t>
            </a:r>
          </a:p>
          <a:p>
            <a:r>
              <a:rPr lang="en-US" altLang="zh-TW" sz="2400" dirty="0">
                <a:solidFill>
                  <a:schemeClr val="tx1"/>
                </a:solidFill>
                <a:latin typeface="Times New Roman" panose="02020603050405020304" pitchFamily="18" charset="0"/>
                <a:cs typeface="Times New Roman" panose="02020603050405020304" pitchFamily="18" charset="0"/>
              </a:rPr>
              <a:t>SY Jing, </a:t>
            </a:r>
          </a:p>
          <a:p>
            <a:r>
              <a:rPr lang="en-US" altLang="zh-TW" sz="2400" dirty="0">
                <a:solidFill>
                  <a:schemeClr val="tx1"/>
                </a:solidFill>
                <a:latin typeface="Times New Roman" panose="02020603050405020304" pitchFamily="18" charset="0"/>
                <a:cs typeface="Times New Roman" panose="02020603050405020304" pitchFamily="18" charset="0"/>
              </a:rPr>
              <a:t>LZ Jiang</a:t>
            </a:r>
          </a:p>
          <a:p>
            <a:r>
              <a:rPr lang="en-US" altLang="zh-TW" sz="2400" dirty="0">
                <a:solidFill>
                  <a:schemeClr val="tx1"/>
                </a:solidFill>
                <a:latin typeface="Times New Roman" panose="02020603050405020304" pitchFamily="18" charset="0"/>
                <a:cs typeface="Times New Roman" panose="02020603050405020304" pitchFamily="18" charset="0"/>
              </a:rPr>
              <a:t>First International Conference on Advanced Algorithms and Control Engineering</a:t>
            </a:r>
            <a:endParaRPr lang="en-US" altLang="zh-TW" sz="2400" dirty="0">
              <a:solidFill>
                <a:schemeClr val="tx1"/>
              </a:solidFill>
              <a:latin typeface="Times New Roman" panose="02020603050405020304" pitchFamily="18" charset="0"/>
              <a:cs typeface="Times New Roman" panose="02020603050405020304" pitchFamily="18" charset="0"/>
            </a:endParaRPr>
          </a:p>
          <a:p>
            <a:r>
              <a:rPr lang="en-US" altLang="zh-TW" sz="2400" dirty="0">
                <a:solidFill>
                  <a:schemeClr val="tx1"/>
                </a:solidFill>
                <a:latin typeface="Times New Roman" panose="02020603050405020304" pitchFamily="18" charset="0"/>
                <a:cs typeface="Times New Roman" panose="02020603050405020304" pitchFamily="18" charset="0"/>
              </a:rPr>
              <a:t>IOP Conf. Series: Journal </a:t>
            </a:r>
            <a:r>
              <a:rPr lang="en-US" altLang="zh-TW" sz="2400" dirty="0">
                <a:solidFill>
                  <a:schemeClr val="tx1"/>
                </a:solidFill>
                <a:latin typeface="Times New Roman" panose="02020603050405020304" pitchFamily="18" charset="0"/>
                <a:cs typeface="Times New Roman" panose="02020603050405020304" pitchFamily="18" charset="0"/>
              </a:rPr>
              <a:t>of Physics: Conference </a:t>
            </a:r>
            <a:r>
              <a:rPr lang="en-US" altLang="zh-TW" sz="2400" dirty="0" smtClean="0">
                <a:solidFill>
                  <a:schemeClr val="tx1"/>
                </a:solidFill>
                <a:latin typeface="Times New Roman" panose="02020603050405020304" pitchFamily="18" charset="0"/>
                <a:cs typeface="Times New Roman" panose="02020603050405020304" pitchFamily="18" charset="0"/>
              </a:rPr>
              <a:t>Series</a:t>
            </a:r>
            <a:r>
              <a:rPr lang="zh-TW" altLang="en-US" sz="2400" dirty="0" smtClean="0">
                <a:solidFill>
                  <a:schemeClr val="tx1"/>
                </a:solidFill>
                <a:latin typeface="Times New Roman" panose="02020603050405020304" pitchFamily="18" charset="0"/>
                <a:cs typeface="Times New Roman" panose="02020603050405020304" pitchFamily="18" charset="0"/>
              </a:rPr>
              <a:t> </a:t>
            </a:r>
            <a:r>
              <a:rPr lang="en-US" altLang="zh-TW" sz="2400" dirty="0" smtClean="0">
                <a:solidFill>
                  <a:schemeClr val="tx1"/>
                </a:solidFill>
                <a:latin typeface="Times New Roman" panose="02020603050405020304" pitchFamily="18" charset="0"/>
                <a:cs typeface="Times New Roman" panose="02020603050405020304" pitchFamily="18" charset="0"/>
              </a:rPr>
              <a:t>1087</a:t>
            </a:r>
            <a:r>
              <a:rPr lang="zh-TW" altLang="en-US" sz="2400" dirty="0" smtClean="0">
                <a:solidFill>
                  <a:schemeClr val="tx1"/>
                </a:solidFill>
                <a:latin typeface="Times New Roman" panose="02020603050405020304" pitchFamily="18" charset="0"/>
                <a:cs typeface="Times New Roman" panose="02020603050405020304" pitchFamily="18" charset="0"/>
              </a:rPr>
              <a:t> </a:t>
            </a:r>
            <a:r>
              <a:rPr lang="en-US" altLang="zh-TW" sz="2400" dirty="0" smtClean="0">
                <a:solidFill>
                  <a:schemeClr val="tx1"/>
                </a:solidFill>
                <a:latin typeface="Times New Roman" panose="02020603050405020304" pitchFamily="18" charset="0"/>
                <a:cs typeface="Times New Roman" panose="02020603050405020304" pitchFamily="18" charset="0"/>
              </a:rPr>
              <a:t>(2018)</a:t>
            </a:r>
            <a:endParaRPr lang="en-US" altLang="zh-TW"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2734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12257" y="342108"/>
            <a:ext cx="8164286" cy="1143000"/>
          </a:xfrm>
        </p:spPr>
        <p:txBody>
          <a:bodyPr/>
          <a:lstStyle/>
          <a:p>
            <a:r>
              <a:rPr lang="en-US" altLang="zh-TW" sz="3600" dirty="0">
                <a:latin typeface="Times New Roman" panose="02020603050405020304" pitchFamily="18" charset="0"/>
                <a:cs typeface="Times New Roman" panose="02020603050405020304" pitchFamily="18" charset="0"/>
              </a:rPr>
              <a:t>3. Analysis of Functional Elements of Gateway Mode under Micro-services</a:t>
            </a:r>
          </a:p>
        </p:txBody>
      </p:sp>
      <p:sp>
        <p:nvSpPr>
          <p:cNvPr id="3" name="內容版面配置區 2"/>
          <p:cNvSpPr>
            <a:spLocks noGrp="1"/>
          </p:cNvSpPr>
          <p:nvPr>
            <p:ph idx="1"/>
          </p:nvPr>
        </p:nvSpPr>
        <p:spPr>
          <a:xfrm>
            <a:off x="609600" y="1600201"/>
            <a:ext cx="10515600" cy="4525963"/>
          </a:xfrm>
        </p:spPr>
        <p:txBody>
          <a:bodyPr/>
          <a:lstStyle/>
          <a:p>
            <a:r>
              <a:rPr lang="en-US" altLang="zh-TW" sz="2800" dirty="0">
                <a:latin typeface="Times New Roman" panose="02020603050405020304" pitchFamily="18" charset="0"/>
                <a:cs typeface="Times New Roman" panose="02020603050405020304" pitchFamily="18" charset="0"/>
              </a:rPr>
              <a:t>In the scenario of using micro-service architecture, when the client calls the background microservices, you need to perform </a:t>
            </a:r>
            <a:r>
              <a:rPr lang="en-US" altLang="zh-TW" sz="2800" dirty="0">
                <a:solidFill>
                  <a:srgbClr val="FF0000"/>
                </a:solidFill>
                <a:latin typeface="Times New Roman" panose="02020603050405020304" pitchFamily="18" charset="0"/>
                <a:cs typeface="Times New Roman" panose="02020603050405020304" pitchFamily="18" charset="0"/>
              </a:rPr>
              <a:t>login authentication</a:t>
            </a:r>
            <a:r>
              <a:rPr lang="en-US" altLang="zh-TW"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identity authentication authority</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load balancing</a:t>
            </a:r>
            <a:r>
              <a:rPr lang="en-US" altLang="zh-TW"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call log file</a:t>
            </a:r>
            <a:r>
              <a:rPr lang="en-US" altLang="zh-TW"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flow control</a:t>
            </a:r>
            <a:r>
              <a:rPr lang="en-US" altLang="zh-TW" sz="2800" dirty="0">
                <a:latin typeface="Times New Roman" panose="02020603050405020304" pitchFamily="18" charset="0"/>
                <a:cs typeface="Times New Roman" panose="02020603050405020304" pitchFamily="18" charset="0"/>
              </a:rPr>
              <a:t> and </a:t>
            </a:r>
            <a:r>
              <a:rPr lang="en-US" altLang="zh-TW" sz="2800" dirty="0">
                <a:solidFill>
                  <a:srgbClr val="FF0000"/>
                </a:solidFill>
                <a:latin typeface="Times New Roman" panose="02020603050405020304" pitchFamily="18" charset="0"/>
                <a:cs typeface="Times New Roman" panose="02020603050405020304" pitchFamily="18" charset="0"/>
              </a:rPr>
              <a:t>reverse proxy</a:t>
            </a:r>
            <a:r>
              <a:rPr lang="en-US" altLang="zh-TW"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health checks </a:t>
            </a:r>
            <a:r>
              <a:rPr lang="en-US" altLang="zh-TW" sz="2800" dirty="0">
                <a:latin typeface="Times New Roman" panose="02020603050405020304" pitchFamily="18" charset="0"/>
                <a:cs typeface="Times New Roman" panose="02020603050405020304" pitchFamily="18" charset="0"/>
              </a:rPr>
              <a:t>and other operations to call</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every microservice.</a:t>
            </a:r>
          </a:p>
          <a:p>
            <a:r>
              <a:rPr lang="en-US" altLang="zh-TW" sz="2800" dirty="0">
                <a:latin typeface="Times New Roman" panose="02020603050405020304" pitchFamily="18" charset="0"/>
                <a:cs typeface="Times New Roman" panose="02020603050405020304" pitchFamily="18" charset="0"/>
              </a:rPr>
              <a:t>For service managers, they should have functions such as </a:t>
            </a:r>
            <a:r>
              <a:rPr lang="en-US" altLang="zh-TW" sz="2800" dirty="0">
                <a:solidFill>
                  <a:srgbClr val="FF0000"/>
                </a:solidFill>
                <a:latin typeface="Times New Roman" panose="02020603050405020304" pitchFamily="18" charset="0"/>
                <a:cs typeface="Times New Roman" panose="02020603050405020304" pitchFamily="18" charset="0"/>
              </a:rPr>
              <a:t>service permissions</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system monitoring</a:t>
            </a:r>
            <a:r>
              <a:rPr lang="en-US" altLang="zh-TW"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service flow control configuration</a:t>
            </a:r>
            <a:r>
              <a:rPr lang="en-US" altLang="zh-TW"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API URL routing rules configuration</a:t>
            </a:r>
            <a:r>
              <a:rPr lang="en-US" altLang="zh-TW" sz="2800" dirty="0">
                <a:latin typeface="Times New Roman" panose="02020603050405020304" pitchFamily="18" charset="0"/>
                <a:cs typeface="Times New Roman" panose="02020603050405020304" pitchFamily="18" charset="0"/>
              </a:rPr>
              <a:t>, and </a:t>
            </a:r>
            <a:r>
              <a:rPr lang="en-US" altLang="zh-TW" sz="2800" dirty="0">
                <a:solidFill>
                  <a:srgbClr val="FF0000"/>
                </a:solidFill>
                <a:latin typeface="Times New Roman" panose="02020603050405020304" pitchFamily="18" charset="0"/>
                <a:cs typeface="Times New Roman" panose="02020603050405020304" pitchFamily="18" charset="0"/>
              </a:rPr>
              <a:t>call</a:t>
            </a:r>
            <a:r>
              <a:rPr lang="zh-TW" altLang="en-US" sz="2800" dirty="0">
                <a:solidFill>
                  <a:srgbClr val="FF0000"/>
                </a:solidFill>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setup</a:t>
            </a:r>
            <a:r>
              <a:rPr lang="en-US" altLang="zh-TW" sz="2800" dirty="0">
                <a:latin typeface="Times New Roman" panose="02020603050405020304" pitchFamily="18" charset="0"/>
                <a:cs typeface="Times New Roman" panose="02020603050405020304" pitchFamily="18" charset="0"/>
              </a:rPr>
              <a:t>.</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10</a:t>
            </a:fld>
            <a:endParaRPr lang="en-US" altLang="zh-TW"/>
          </a:p>
        </p:txBody>
      </p:sp>
    </p:spTree>
    <p:extLst>
      <p:ext uri="{BB962C8B-B14F-4D97-AF65-F5344CB8AC3E}">
        <p14:creationId xmlns:p14="http://schemas.microsoft.com/office/powerpoint/2010/main" val="2657172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12257" y="342108"/>
            <a:ext cx="8164286" cy="1143000"/>
          </a:xfrm>
        </p:spPr>
        <p:txBody>
          <a:bodyPr/>
          <a:lstStyle/>
          <a:p>
            <a:r>
              <a:rPr lang="en-US" altLang="zh-TW" sz="3600" dirty="0">
                <a:latin typeface="Times New Roman" panose="02020603050405020304" pitchFamily="18" charset="0"/>
                <a:cs typeface="Times New Roman" panose="02020603050405020304" pitchFamily="18" charset="0"/>
              </a:rPr>
              <a:t>3. Analysis of Functional Elements of Gateway Mode under Micro-services</a:t>
            </a:r>
          </a:p>
        </p:txBody>
      </p:sp>
      <p:sp>
        <p:nvSpPr>
          <p:cNvPr id="3" name="內容版面配置區 2"/>
          <p:cNvSpPr>
            <a:spLocks noGrp="1"/>
          </p:cNvSpPr>
          <p:nvPr>
            <p:ph idx="1"/>
          </p:nvPr>
        </p:nvSpPr>
        <p:spPr>
          <a:xfrm>
            <a:off x="609600" y="1600201"/>
            <a:ext cx="10515600" cy="4525963"/>
          </a:xfrm>
        </p:spPr>
        <p:txBody>
          <a:bodyPr/>
          <a:lstStyle/>
          <a:p>
            <a:r>
              <a:rPr lang="en-US" altLang="zh-TW" dirty="0">
                <a:latin typeface="Times New Roman" panose="02020603050405020304" pitchFamily="18" charset="0"/>
                <a:cs typeface="Times New Roman" panose="02020603050405020304" pitchFamily="18" charset="0"/>
              </a:rPr>
              <a:t>Therefore, the operation needs to be handed over to a </a:t>
            </a:r>
            <a:r>
              <a:rPr lang="en-US" altLang="zh-TW" dirty="0">
                <a:solidFill>
                  <a:srgbClr val="FF0000"/>
                </a:solidFill>
                <a:latin typeface="Times New Roman" panose="02020603050405020304" pitchFamily="18" charset="0"/>
                <a:cs typeface="Times New Roman" panose="02020603050405020304" pitchFamily="18" charset="0"/>
              </a:rPr>
              <a:t>high-performance intermediate layer </a:t>
            </a:r>
            <a:r>
              <a:rPr lang="en-US" altLang="zh-TW" dirty="0">
                <a:latin typeface="Times New Roman" panose="02020603050405020304" pitchFamily="18" charset="0"/>
                <a:cs typeface="Times New Roman" panose="02020603050405020304" pitchFamily="18" charset="0"/>
              </a:rPr>
              <a:t>for</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processing, so as to </a:t>
            </a:r>
            <a:r>
              <a:rPr lang="en-US" altLang="zh-TW" dirty="0">
                <a:solidFill>
                  <a:srgbClr val="FF0000"/>
                </a:solidFill>
                <a:latin typeface="Times New Roman" panose="02020603050405020304" pitchFamily="18" charset="0"/>
                <a:cs typeface="Times New Roman" panose="02020603050405020304" pitchFamily="18" charset="0"/>
              </a:rPr>
              <a:t>reduce the coupling between the systems</a:t>
            </a:r>
            <a:r>
              <a:rPr lang="en-US" altLang="zh-TW" dirty="0">
                <a:latin typeface="Times New Roman" panose="02020603050405020304" pitchFamily="18" charset="0"/>
                <a:cs typeface="Times New Roman" panose="02020603050405020304" pitchFamily="18" charset="0"/>
              </a:rPr>
              <a:t> and make the micro-service more</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focused on the business logic processing </a:t>
            </a:r>
            <a:r>
              <a:rPr lang="en-US" altLang="zh-TW" dirty="0">
                <a:latin typeface="Times New Roman" panose="02020603050405020304" pitchFamily="18" charset="0"/>
                <a:cs typeface="Times New Roman" panose="02020603050405020304" pitchFamily="18" charset="0"/>
              </a:rPr>
              <a:t>and </a:t>
            </a:r>
            <a:r>
              <a:rPr lang="en-US" altLang="zh-TW" dirty="0">
                <a:solidFill>
                  <a:srgbClr val="FF0000"/>
                </a:solidFill>
                <a:latin typeface="Times New Roman" panose="02020603050405020304" pitchFamily="18" charset="0"/>
                <a:cs typeface="Times New Roman" panose="02020603050405020304" pitchFamily="18" charset="0"/>
              </a:rPr>
              <a:t>reduce the overall system response time</a:t>
            </a:r>
            <a:r>
              <a:rPr lang="en-US" altLang="zh-TW" dirty="0">
                <a:latin typeface="Times New Roman" panose="02020603050405020304" pitchFamily="18" charset="0"/>
                <a:cs typeface="Times New Roman" panose="02020603050405020304" pitchFamily="18" charset="0"/>
              </a:rPr>
              <a:t>.</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11</a:t>
            </a:fld>
            <a:endParaRPr lang="en-US" altLang="zh-TW"/>
          </a:p>
        </p:txBody>
      </p:sp>
    </p:spTree>
    <p:extLst>
      <p:ext uri="{BB962C8B-B14F-4D97-AF65-F5344CB8AC3E}">
        <p14:creationId xmlns:p14="http://schemas.microsoft.com/office/powerpoint/2010/main" val="4029906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12257" y="342108"/>
            <a:ext cx="8164286" cy="1143000"/>
          </a:xfrm>
        </p:spPr>
        <p:txBody>
          <a:bodyPr/>
          <a:lstStyle/>
          <a:p>
            <a:r>
              <a:rPr lang="en-US" altLang="zh-TW" sz="3600" dirty="0">
                <a:latin typeface="Times New Roman" panose="02020603050405020304" pitchFamily="18" charset="0"/>
                <a:cs typeface="Times New Roman" panose="02020603050405020304" pitchFamily="18" charset="0"/>
              </a:rPr>
              <a:t>3. Analysis of Functional Elements of Gateway Mode under Micro-services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12</a:t>
            </a:fld>
            <a:endParaRPr lang="en-US" altLang="zh-TW"/>
          </a:p>
        </p:txBody>
      </p:sp>
      <p:pic>
        <p:nvPicPr>
          <p:cNvPr id="6" name="內容版面配置區 5"/>
          <p:cNvPicPr>
            <a:picLocks noGrp="1" noChangeAspect="1"/>
          </p:cNvPicPr>
          <p:nvPr>
            <p:ph idx="1"/>
          </p:nvPr>
        </p:nvPicPr>
        <p:blipFill>
          <a:blip r:embed="rId3"/>
          <a:stretch>
            <a:fillRect/>
          </a:stretch>
        </p:blipFill>
        <p:spPr>
          <a:xfrm>
            <a:off x="2859056" y="1600200"/>
            <a:ext cx="6016687" cy="4525963"/>
          </a:xfrm>
          <a:prstGeom prst="rect">
            <a:avLst/>
          </a:prstGeom>
        </p:spPr>
      </p:pic>
    </p:spTree>
    <p:extLst>
      <p:ext uri="{BB962C8B-B14F-4D97-AF65-F5344CB8AC3E}">
        <p14:creationId xmlns:p14="http://schemas.microsoft.com/office/powerpoint/2010/main" val="1895270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12257" y="342108"/>
            <a:ext cx="8164286" cy="1143000"/>
          </a:xfrm>
        </p:spPr>
        <p:txBody>
          <a:bodyPr/>
          <a:lstStyle/>
          <a:p>
            <a:r>
              <a:rPr lang="en-US" altLang="zh-TW" sz="3600" dirty="0">
                <a:latin typeface="Times New Roman" panose="02020603050405020304" pitchFamily="18" charset="0"/>
                <a:cs typeface="Times New Roman" panose="02020603050405020304" pitchFamily="18" charset="0"/>
              </a:rPr>
              <a:t>3. Analysis of Functional Elements of Gateway Mode under Micro-services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13</a:t>
            </a:fld>
            <a:endParaRPr lang="en-US" altLang="zh-TW" dirty="0"/>
          </a:p>
        </p:txBody>
      </p:sp>
      <p:sp>
        <p:nvSpPr>
          <p:cNvPr id="3" name="內容版面配置區 2"/>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3.1 Implement load balancing</a:t>
            </a:r>
          </a:p>
          <a:p>
            <a:pPr lvl="1"/>
            <a:r>
              <a:rPr lang="en-US" altLang="zh-TW" dirty="0">
                <a:latin typeface="Times New Roman" panose="02020603050405020304" pitchFamily="18" charset="0"/>
                <a:cs typeface="Times New Roman" panose="02020603050405020304" pitchFamily="18" charset="0"/>
              </a:rPr>
              <a:t>In actual deployment, when the application system is </a:t>
            </a:r>
            <a:r>
              <a:rPr lang="en-US" altLang="zh-TW" dirty="0">
                <a:solidFill>
                  <a:srgbClr val="FF0000"/>
                </a:solidFill>
                <a:latin typeface="Times New Roman" panose="02020603050405020304" pitchFamily="18" charset="0"/>
                <a:cs typeface="Times New Roman" panose="02020603050405020304" pitchFamily="18" charset="0"/>
              </a:rPr>
              <a:t>facing a large number of visits </a:t>
            </a:r>
            <a:r>
              <a:rPr lang="en-US" altLang="zh-TW" dirty="0">
                <a:latin typeface="Times New Roman" panose="02020603050405020304" pitchFamily="18" charset="0"/>
                <a:cs typeface="Times New Roman" panose="02020603050405020304" pitchFamily="18" charset="0"/>
              </a:rPr>
              <a:t>and the </a:t>
            </a:r>
            <a:r>
              <a:rPr lang="en-US" altLang="zh-TW" dirty="0">
                <a:solidFill>
                  <a:srgbClr val="FF0000"/>
                </a:solidFill>
                <a:latin typeface="Times New Roman" panose="02020603050405020304" pitchFamily="18" charset="0"/>
                <a:cs typeface="Times New Roman" panose="02020603050405020304" pitchFamily="18" charset="0"/>
              </a:rPr>
              <a:t>load is</a:t>
            </a:r>
            <a:r>
              <a:rPr lang="zh-TW" altLang="en-US" dirty="0">
                <a:solidFill>
                  <a:srgbClr val="FF0000"/>
                </a:solidFill>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too high</a:t>
            </a:r>
            <a:r>
              <a:rPr lang="en-US" altLang="zh-TW" dirty="0">
                <a:latin typeface="Times New Roman" panose="02020603050405020304" pitchFamily="18" charset="0"/>
                <a:cs typeface="Times New Roman" panose="02020603050405020304" pitchFamily="18" charset="0"/>
              </a:rPr>
              <a:t>, the number of services is usually increased to </a:t>
            </a:r>
            <a:r>
              <a:rPr lang="en-US" altLang="zh-TW" dirty="0">
                <a:solidFill>
                  <a:srgbClr val="FF0000"/>
                </a:solidFill>
                <a:latin typeface="Times New Roman" panose="02020603050405020304" pitchFamily="18" charset="0"/>
                <a:cs typeface="Times New Roman" panose="02020603050405020304" pitchFamily="18" charset="0"/>
              </a:rPr>
              <a:t>scale out horizontally</a:t>
            </a:r>
            <a:r>
              <a:rPr lang="en-US" altLang="zh-TW" dirty="0">
                <a:latin typeface="Times New Roman" panose="02020603050405020304" pitchFamily="18" charset="0"/>
                <a:cs typeface="Times New Roman" panose="02020603050405020304" pitchFamily="18" charset="0"/>
              </a:rPr>
              <a:t>, and the </a:t>
            </a:r>
            <a:r>
              <a:rPr lang="en-US" altLang="zh-TW" dirty="0">
                <a:solidFill>
                  <a:srgbClr val="FF0000"/>
                </a:solidFill>
                <a:latin typeface="Times New Roman" panose="02020603050405020304" pitchFamily="18" charset="0"/>
                <a:cs typeface="Times New Roman" panose="02020603050405020304" pitchFamily="18" charset="0"/>
              </a:rPr>
              <a:t>cluster</a:t>
            </a:r>
            <a:r>
              <a:rPr lang="en-US" altLang="zh-TW" dirty="0">
                <a:latin typeface="Times New Roman" panose="02020603050405020304" pitchFamily="18" charset="0"/>
                <a:cs typeface="Times New Roman" panose="02020603050405020304" pitchFamily="18" charset="0"/>
              </a:rPr>
              <a:t> is used to</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improve the processing capability </a:t>
            </a:r>
            <a:r>
              <a:rPr lang="en-US" altLang="zh-TW" dirty="0">
                <a:latin typeface="Times New Roman" panose="02020603050405020304" pitchFamily="18" charset="0"/>
                <a:cs typeface="Times New Roman" panose="02020603050405020304" pitchFamily="18" charset="0"/>
              </a:rPr>
              <a:t>of the system.</a:t>
            </a:r>
          </a:p>
          <a:p>
            <a:pPr lvl="1"/>
            <a:r>
              <a:rPr lang="en-US" altLang="zh-TW" dirty="0">
                <a:solidFill>
                  <a:srgbClr val="FF0000"/>
                </a:solidFill>
                <a:latin typeface="Times New Roman" panose="02020603050405020304" pitchFamily="18" charset="0"/>
                <a:cs typeface="Times New Roman" panose="02020603050405020304" pitchFamily="18" charset="0"/>
              </a:rPr>
              <a:t>Service discovery </a:t>
            </a:r>
            <a:r>
              <a:rPr lang="en-US" altLang="zh-TW" dirty="0">
                <a:latin typeface="Times New Roman" panose="02020603050405020304" pitchFamily="18" charset="0"/>
                <a:cs typeface="Times New Roman" panose="02020603050405020304" pitchFamily="18" charset="0"/>
              </a:rPr>
              <a:t>is used to know </a:t>
            </a:r>
            <a:r>
              <a:rPr lang="en-US" altLang="zh-TW" dirty="0">
                <a:solidFill>
                  <a:srgbClr val="FF0000"/>
                </a:solidFill>
                <a:latin typeface="Times New Roman" panose="02020603050405020304" pitchFamily="18" charset="0"/>
                <a:cs typeface="Times New Roman" panose="02020603050405020304" pitchFamily="18" charset="0"/>
              </a:rPr>
              <a:t>the addresses and locations of</a:t>
            </a:r>
            <a:r>
              <a:rPr lang="zh-TW" altLang="en-US" dirty="0">
                <a:solidFill>
                  <a:srgbClr val="FF0000"/>
                </a:solidFill>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all services</a:t>
            </a:r>
            <a:r>
              <a:rPr lang="en-US" altLang="zh-TW" dirty="0">
                <a:latin typeface="Times New Roman" panose="02020603050405020304" pitchFamily="18" charset="0"/>
                <a:cs typeface="Times New Roman" panose="02020603050405020304" pitchFamily="18" charset="0"/>
              </a:rPr>
              <a:t>. </a:t>
            </a:r>
          </a:p>
          <a:p>
            <a:pPr lvl="1"/>
            <a:r>
              <a:rPr lang="en-US" altLang="zh-TW" dirty="0">
                <a:solidFill>
                  <a:srgbClr val="FF0000"/>
                </a:solidFill>
                <a:latin typeface="Times New Roman" panose="02020603050405020304" pitchFamily="18" charset="0"/>
                <a:cs typeface="Times New Roman" panose="02020603050405020304" pitchFamily="18" charset="0"/>
              </a:rPr>
              <a:t>Load balancing algorithms </a:t>
            </a:r>
            <a:r>
              <a:rPr lang="en-US" altLang="zh-TW" dirty="0">
                <a:latin typeface="Times New Roman" panose="02020603050405020304" pitchFamily="18" charset="0"/>
                <a:cs typeface="Times New Roman" panose="02020603050405020304" pitchFamily="18" charset="0"/>
              </a:rPr>
              <a:t>are implemented in the API gateway to achieve load balancing.</a:t>
            </a: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5868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12257" y="342108"/>
            <a:ext cx="8164286" cy="1143000"/>
          </a:xfrm>
        </p:spPr>
        <p:txBody>
          <a:bodyPr/>
          <a:lstStyle/>
          <a:p>
            <a:r>
              <a:rPr lang="en-US" altLang="zh-TW" sz="3600" dirty="0">
                <a:latin typeface="Times New Roman" panose="02020603050405020304" pitchFamily="18" charset="0"/>
                <a:cs typeface="Times New Roman" panose="02020603050405020304" pitchFamily="18" charset="0"/>
              </a:rPr>
              <a:t>3. Analysis of Functional Elements of Gateway Mode under Micro-services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14</a:t>
            </a:fld>
            <a:endParaRPr lang="en-US" altLang="zh-TW" dirty="0"/>
          </a:p>
        </p:txBody>
      </p:sp>
      <p:sp>
        <p:nvSpPr>
          <p:cNvPr id="3" name="內容版面配置區 2"/>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3.1 Implement load balancing</a:t>
            </a:r>
          </a:p>
        </p:txBody>
      </p:sp>
      <p:pic>
        <p:nvPicPr>
          <p:cNvPr id="5" name="圖片 4"/>
          <p:cNvPicPr>
            <a:picLocks noChangeAspect="1"/>
          </p:cNvPicPr>
          <p:nvPr/>
        </p:nvPicPr>
        <p:blipFill>
          <a:blip r:embed="rId3"/>
          <a:stretch>
            <a:fillRect/>
          </a:stretch>
        </p:blipFill>
        <p:spPr>
          <a:xfrm>
            <a:off x="1672091" y="2241585"/>
            <a:ext cx="8644618" cy="4114766"/>
          </a:xfrm>
          <a:prstGeom prst="rect">
            <a:avLst/>
          </a:prstGeom>
        </p:spPr>
      </p:pic>
    </p:spTree>
    <p:extLst>
      <p:ext uri="{BB962C8B-B14F-4D97-AF65-F5344CB8AC3E}">
        <p14:creationId xmlns:p14="http://schemas.microsoft.com/office/powerpoint/2010/main" val="570466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12257" y="342108"/>
            <a:ext cx="8164286" cy="1143000"/>
          </a:xfrm>
        </p:spPr>
        <p:txBody>
          <a:bodyPr/>
          <a:lstStyle/>
          <a:p>
            <a:r>
              <a:rPr lang="en-US" altLang="zh-TW" sz="3600" dirty="0">
                <a:latin typeface="Times New Roman" panose="02020603050405020304" pitchFamily="18" charset="0"/>
                <a:cs typeface="Times New Roman" panose="02020603050405020304" pitchFamily="18" charset="0"/>
              </a:rPr>
              <a:t>3. Analysis of Functional Elements of Gateway Mode under Micro-services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15</a:t>
            </a:fld>
            <a:endParaRPr lang="en-US" altLang="zh-TW" dirty="0"/>
          </a:p>
        </p:txBody>
      </p:sp>
      <p:sp>
        <p:nvSpPr>
          <p:cNvPr id="3" name="內容版面配置區 2"/>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3.2 Implement service blowing</a:t>
            </a:r>
          </a:p>
          <a:p>
            <a:pPr lvl="1"/>
            <a:r>
              <a:rPr lang="en-US" altLang="zh-TW" dirty="0">
                <a:latin typeface="Times New Roman" panose="02020603050405020304" pitchFamily="18" charset="0"/>
                <a:cs typeface="Times New Roman" panose="02020603050405020304" pitchFamily="18" charset="0"/>
              </a:rPr>
              <a:t>In actual production, some services may </a:t>
            </a:r>
            <a:r>
              <a:rPr lang="en-US" altLang="zh-TW" dirty="0">
                <a:solidFill>
                  <a:srgbClr val="FF0000"/>
                </a:solidFill>
                <a:latin typeface="Times New Roman" panose="02020603050405020304" pitchFamily="18" charset="0"/>
                <a:cs typeface="Times New Roman" panose="02020603050405020304" pitchFamily="18" charset="0"/>
              </a:rPr>
              <a:t>fail</a:t>
            </a:r>
            <a:r>
              <a:rPr lang="en-US" altLang="zh-TW" dirty="0">
                <a:latin typeface="Times New Roman" panose="02020603050405020304" pitchFamily="18" charset="0"/>
                <a:cs typeface="Times New Roman" panose="02020603050405020304" pitchFamily="18" charset="0"/>
              </a:rPr>
              <a:t> for some reason.</a:t>
            </a:r>
          </a:p>
          <a:p>
            <a:pPr lvl="1"/>
            <a:r>
              <a:rPr lang="en-US" altLang="zh-TW" dirty="0">
                <a:latin typeface="Times New Roman" panose="02020603050405020304" pitchFamily="18" charset="0"/>
                <a:cs typeface="Times New Roman" panose="02020603050405020304" pitchFamily="18" charset="0"/>
              </a:rPr>
              <a:t>If you do not take some measures, it will</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cause the entire system to "</a:t>
            </a:r>
            <a:r>
              <a:rPr lang="en-US" altLang="zh-TW" dirty="0">
                <a:solidFill>
                  <a:srgbClr val="FF0000"/>
                </a:solidFill>
                <a:latin typeface="Times New Roman" panose="02020603050405020304" pitchFamily="18" charset="0"/>
                <a:cs typeface="Times New Roman" panose="02020603050405020304" pitchFamily="18" charset="0"/>
              </a:rPr>
              <a:t>avalanche</a:t>
            </a:r>
            <a:r>
              <a:rPr lang="en-US" altLang="zh-TW" dirty="0">
                <a:latin typeface="Times New Roman" panose="02020603050405020304" pitchFamily="18" charset="0"/>
                <a:cs typeface="Times New Roman" panose="02020603050405020304" pitchFamily="18" charset="0"/>
              </a:rPr>
              <a:t>.“</a:t>
            </a:r>
          </a:p>
          <a:p>
            <a:pPr lvl="1"/>
            <a:r>
              <a:rPr lang="en-US" altLang="zh-TW" dirty="0">
                <a:latin typeface="Times New Roman" panose="02020603050405020304" pitchFamily="18" charset="0"/>
                <a:cs typeface="Times New Roman" panose="02020603050405020304" pitchFamily="18" charset="0"/>
              </a:rPr>
              <a:t>Or the number of service visits will be </a:t>
            </a:r>
            <a:r>
              <a:rPr lang="en-US" altLang="zh-TW" dirty="0">
                <a:solidFill>
                  <a:srgbClr val="FF0000"/>
                </a:solidFill>
                <a:latin typeface="Times New Roman" panose="02020603050405020304" pitchFamily="18" charset="0"/>
                <a:cs typeface="Times New Roman" panose="02020603050405020304" pitchFamily="18" charset="0"/>
              </a:rPr>
              <a:t>limited</a:t>
            </a:r>
            <a:r>
              <a:rPr lang="en-US" altLang="zh-TW" dirty="0">
                <a:latin typeface="Times New Roman" panose="02020603050405020304" pitchFamily="18" charset="0"/>
                <a:cs typeface="Times New Roman" panose="02020603050405020304" pitchFamily="18" charset="0"/>
              </a:rPr>
              <a:t> due to the</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overall system load.</a:t>
            </a:r>
          </a:p>
          <a:p>
            <a:pPr lvl="1"/>
            <a:r>
              <a:rPr lang="en-US" altLang="zh-TW" dirty="0">
                <a:solidFill>
                  <a:srgbClr val="FF0000"/>
                </a:solidFill>
                <a:latin typeface="Times New Roman" panose="02020603050405020304" pitchFamily="18" charset="0"/>
                <a:cs typeface="Times New Roman" panose="02020603050405020304" pitchFamily="18" charset="0"/>
              </a:rPr>
              <a:t>Service blowing </a:t>
            </a:r>
            <a:r>
              <a:rPr lang="en-US" altLang="zh-TW" dirty="0">
                <a:latin typeface="Times New Roman" panose="02020603050405020304" pitchFamily="18" charset="0"/>
                <a:cs typeface="Times New Roman" panose="02020603050405020304" pitchFamily="18" charset="0"/>
              </a:rPr>
              <a:t>and </a:t>
            </a:r>
            <a:r>
              <a:rPr lang="en-US" altLang="zh-TW" dirty="0">
                <a:solidFill>
                  <a:srgbClr val="FF0000"/>
                </a:solidFill>
                <a:latin typeface="Times New Roman" panose="02020603050405020304" pitchFamily="18" charset="0"/>
                <a:cs typeface="Times New Roman" panose="02020603050405020304" pitchFamily="18" charset="0"/>
              </a:rPr>
              <a:t>service degradation </a:t>
            </a:r>
            <a:r>
              <a:rPr lang="en-US" altLang="zh-TW" dirty="0">
                <a:latin typeface="Times New Roman" panose="02020603050405020304" pitchFamily="18" charset="0"/>
                <a:cs typeface="Times New Roman" panose="02020603050405020304" pitchFamily="18" charset="0"/>
              </a:rPr>
              <a:t>are the main ways to solve the above</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problems. </a:t>
            </a:r>
          </a:p>
        </p:txBody>
      </p:sp>
    </p:spTree>
    <p:extLst>
      <p:ext uri="{BB962C8B-B14F-4D97-AF65-F5344CB8AC3E}">
        <p14:creationId xmlns:p14="http://schemas.microsoft.com/office/powerpoint/2010/main" val="4026033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12257" y="342108"/>
            <a:ext cx="8164286" cy="1143000"/>
          </a:xfrm>
        </p:spPr>
        <p:txBody>
          <a:bodyPr/>
          <a:lstStyle/>
          <a:p>
            <a:r>
              <a:rPr lang="en-US" altLang="zh-TW" sz="3600" dirty="0">
                <a:latin typeface="Times New Roman" panose="02020603050405020304" pitchFamily="18" charset="0"/>
                <a:cs typeface="Times New Roman" panose="02020603050405020304" pitchFamily="18" charset="0"/>
              </a:rPr>
              <a:t>3. Analysis of Functional Elements of Gateway Mode under Micro-services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16</a:t>
            </a:fld>
            <a:endParaRPr lang="en-US" altLang="zh-TW" dirty="0"/>
          </a:p>
        </p:txBody>
      </p:sp>
      <p:sp>
        <p:nvSpPr>
          <p:cNvPr id="3" name="內容版面配置區 2"/>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3.2 Implement service blowing</a:t>
            </a:r>
          </a:p>
          <a:p>
            <a:pPr lvl="1"/>
            <a:r>
              <a:rPr lang="en-US" altLang="zh-TW" dirty="0">
                <a:latin typeface="Times New Roman" panose="02020603050405020304" pitchFamily="18" charset="0"/>
                <a:cs typeface="Times New Roman" panose="02020603050405020304" pitchFamily="18" charset="0"/>
              </a:rPr>
              <a:t>For the limitation of the number of</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calls for service ,</a:t>
            </a:r>
            <a:r>
              <a:rPr lang="en-US" altLang="zh-TW" dirty="0">
                <a:solidFill>
                  <a:srgbClr val="FF0000"/>
                </a:solidFill>
                <a:latin typeface="Times New Roman" panose="02020603050405020304" pitchFamily="18" charset="0"/>
                <a:cs typeface="Times New Roman" panose="02020603050405020304" pitchFamily="18" charset="0"/>
              </a:rPr>
              <a:t>when a service reach the limit</a:t>
            </a:r>
            <a:r>
              <a:rPr lang="en-US" altLang="zh-TW" dirty="0">
                <a:latin typeface="Times New Roman" panose="02020603050405020304" pitchFamily="18" charset="0"/>
                <a:cs typeface="Times New Roman" panose="02020603050405020304" pitchFamily="18" charset="0"/>
              </a:rPr>
              <a:t>, the API gateway will </a:t>
            </a:r>
            <a:r>
              <a:rPr lang="en-US" altLang="zh-TW" dirty="0">
                <a:solidFill>
                  <a:srgbClr val="FF0000"/>
                </a:solidFill>
                <a:latin typeface="Times New Roman" panose="02020603050405020304" pitchFamily="18" charset="0"/>
                <a:cs typeface="Times New Roman" panose="02020603050405020304" pitchFamily="18" charset="0"/>
              </a:rPr>
              <a:t>automatically stop the service</a:t>
            </a:r>
            <a:r>
              <a:rPr lang="zh-TW" altLang="en-US" dirty="0">
                <a:solidFill>
                  <a:srgbClr val="FF0000"/>
                </a:solidFill>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from sending a request to the upstream, and perform </a:t>
            </a:r>
            <a:r>
              <a:rPr lang="en-US" altLang="zh-TW" dirty="0">
                <a:solidFill>
                  <a:srgbClr val="FF0000"/>
                </a:solidFill>
                <a:latin typeface="Times New Roman" panose="02020603050405020304" pitchFamily="18" charset="0"/>
                <a:cs typeface="Times New Roman" panose="02020603050405020304" pitchFamily="18" charset="0"/>
              </a:rPr>
              <a:t>service downgrade </a:t>
            </a:r>
            <a:r>
              <a:rPr lang="en-US" altLang="zh-TW" dirty="0">
                <a:latin typeface="Times New Roman" panose="02020603050405020304" pitchFamily="18" charset="0"/>
                <a:cs typeface="Times New Roman" panose="02020603050405020304" pitchFamily="18" charset="0"/>
              </a:rPr>
              <a:t>like the error page returned by</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the client or a unified response. </a:t>
            </a:r>
          </a:p>
          <a:p>
            <a:pPr lvl="1"/>
            <a:r>
              <a:rPr lang="en-US" altLang="zh-TW" dirty="0">
                <a:latin typeface="Times New Roman" panose="02020603050405020304" pitchFamily="18" charset="0"/>
                <a:cs typeface="Times New Roman" panose="02020603050405020304" pitchFamily="18" charset="0"/>
              </a:rPr>
              <a:t>For services that </a:t>
            </a:r>
            <a:r>
              <a:rPr lang="en-US" altLang="zh-TW" dirty="0">
                <a:solidFill>
                  <a:srgbClr val="FF0000"/>
                </a:solidFill>
                <a:latin typeface="Times New Roman" panose="02020603050405020304" pitchFamily="18" charset="0"/>
                <a:cs typeface="Times New Roman" panose="02020603050405020304" pitchFamily="18" charset="0"/>
              </a:rPr>
              <a:t>require a temporary failure</a:t>
            </a:r>
            <a:r>
              <a:rPr lang="en-US" altLang="zh-TW" dirty="0">
                <a:latin typeface="Times New Roman" panose="02020603050405020304" pitchFamily="18" charset="0"/>
                <a:cs typeface="Times New Roman" panose="02020603050405020304" pitchFamily="18" charset="0"/>
              </a:rPr>
              <a:t>, the API Gateway can</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automatically open the circuit breaker </a:t>
            </a:r>
            <a:r>
              <a:rPr lang="en-US" altLang="zh-TW" dirty="0">
                <a:latin typeface="Times New Roman" panose="02020603050405020304" pitchFamily="18" charset="0"/>
                <a:cs typeface="Times New Roman" panose="02020603050405020304" pitchFamily="18" charset="0"/>
              </a:rPr>
              <a:t>for the corresponding service and perform </a:t>
            </a:r>
            <a:r>
              <a:rPr lang="en-US" altLang="zh-TW" dirty="0">
                <a:solidFill>
                  <a:srgbClr val="FF0000"/>
                </a:solidFill>
                <a:latin typeface="Times New Roman" panose="02020603050405020304" pitchFamily="18" charset="0"/>
                <a:cs typeface="Times New Roman" panose="02020603050405020304" pitchFamily="18" charset="0"/>
              </a:rPr>
              <a:t>service blowing </a:t>
            </a:r>
            <a:r>
              <a:rPr lang="en-US" altLang="zh-TW" dirty="0">
                <a:latin typeface="Times New Roman" panose="02020603050405020304" pitchFamily="18" charset="0"/>
                <a:cs typeface="Times New Roman" panose="02020603050405020304" pitchFamily="18" charset="0"/>
              </a:rPr>
              <a:t>to</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prevent the entire system from "avalanche."</a:t>
            </a:r>
          </a:p>
          <a:p>
            <a:pPr lvl="1"/>
            <a:endParaRPr lang="en-US" altLang="zh-TW"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2003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310257"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0515600" cy="4525963"/>
          </a:xfrm>
        </p:spPr>
        <p:txBody>
          <a:bodyPr/>
          <a:lstStyle/>
          <a:p>
            <a:r>
              <a:rPr lang="en-US" altLang="zh-TW" dirty="0">
                <a:latin typeface="Times New Roman" panose="02020603050405020304" pitchFamily="18" charset="0"/>
                <a:cs typeface="Times New Roman" panose="02020603050405020304" pitchFamily="18" charset="0"/>
              </a:rPr>
              <a:t>4.1 Technical Selection</a:t>
            </a:r>
          </a:p>
          <a:p>
            <a:pPr lvl="1"/>
            <a:r>
              <a:rPr lang="en-US" altLang="zh-TW" dirty="0">
                <a:latin typeface="Times New Roman" panose="02020603050405020304" pitchFamily="18" charset="0"/>
                <a:cs typeface="Times New Roman" panose="02020603050405020304" pitchFamily="18" charset="0"/>
              </a:rPr>
              <a:t>The API gateway serves as the </a:t>
            </a:r>
            <a:r>
              <a:rPr lang="en-US" altLang="zh-TW" dirty="0">
                <a:solidFill>
                  <a:srgbClr val="FF0000"/>
                </a:solidFill>
                <a:latin typeface="Times New Roman" panose="02020603050405020304" pitchFamily="18" charset="0"/>
                <a:cs typeface="Times New Roman" panose="02020603050405020304" pitchFamily="18" charset="0"/>
              </a:rPr>
              <a:t>entrance</a:t>
            </a:r>
            <a:r>
              <a:rPr lang="en-US" altLang="zh-TW" dirty="0">
                <a:latin typeface="Times New Roman" panose="02020603050405020304" pitchFamily="18" charset="0"/>
                <a:cs typeface="Times New Roman" panose="02020603050405020304" pitchFamily="18" charset="0"/>
              </a:rPr>
              <a:t> of the background micro service request, and it must be required to have features such as </a:t>
            </a:r>
            <a:r>
              <a:rPr lang="en-US" altLang="zh-TW" dirty="0">
                <a:solidFill>
                  <a:srgbClr val="FF0000"/>
                </a:solidFill>
                <a:latin typeface="Times New Roman" panose="02020603050405020304" pitchFamily="18" charset="0"/>
                <a:cs typeface="Times New Roman" panose="02020603050405020304" pitchFamily="18" charset="0"/>
              </a:rPr>
              <a:t>high performance and expansibility</a:t>
            </a:r>
            <a:r>
              <a:rPr lang="en-US" altLang="zh-TW" dirty="0">
                <a:latin typeface="Times New Roman" panose="02020603050405020304" pitchFamily="18" charset="0"/>
                <a:cs typeface="Times New Roman" panose="02020603050405020304" pitchFamily="18" charset="0"/>
              </a:rPr>
              <a:t>.</a:t>
            </a:r>
          </a:p>
          <a:p>
            <a:pPr lvl="1"/>
            <a:r>
              <a:rPr lang="en-US" altLang="zh-TW" dirty="0">
                <a:latin typeface="Times New Roman" panose="02020603050405020304" pitchFamily="18" charset="0"/>
                <a:cs typeface="Times New Roman" panose="02020603050405020304" pitchFamily="18" charset="0"/>
              </a:rPr>
              <a:t>Therefore, it is preferred that the </a:t>
            </a:r>
            <a:r>
              <a:rPr lang="en-US" altLang="zh-TW" dirty="0">
                <a:solidFill>
                  <a:srgbClr val="FF0000"/>
                </a:solidFill>
                <a:latin typeface="Times New Roman" panose="02020603050405020304" pitchFamily="18" charset="0"/>
                <a:cs typeface="Times New Roman" panose="02020603050405020304" pitchFamily="18" charset="0"/>
              </a:rPr>
              <a:t>Ngnix-based lua language </a:t>
            </a:r>
            <a:r>
              <a:rPr lang="en-US" altLang="zh-TW" dirty="0">
                <a:latin typeface="Times New Roman" panose="02020603050405020304" pitchFamily="18" charset="0"/>
                <a:cs typeface="Times New Roman" panose="02020603050405020304" pitchFamily="18" charset="0"/>
              </a:rPr>
              <a:t>is used as an extended API gateway technology.</a:t>
            </a:r>
          </a:p>
          <a:p>
            <a:pPr lvl="1"/>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17</a:t>
            </a:fld>
            <a:endParaRPr lang="en-US" altLang="zh-TW"/>
          </a:p>
        </p:txBody>
      </p:sp>
    </p:spTree>
    <p:extLst>
      <p:ext uri="{BB962C8B-B14F-4D97-AF65-F5344CB8AC3E}">
        <p14:creationId xmlns:p14="http://schemas.microsoft.com/office/powerpoint/2010/main" val="2068133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310257"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0515600" cy="4525963"/>
          </a:xfrm>
        </p:spPr>
        <p:txBody>
          <a:bodyPr/>
          <a:lstStyle/>
          <a:p>
            <a:r>
              <a:rPr lang="en-US" altLang="zh-TW" dirty="0">
                <a:latin typeface="Times New Roman" panose="02020603050405020304" pitchFamily="18" charset="0"/>
                <a:cs typeface="Times New Roman" panose="02020603050405020304" pitchFamily="18" charset="0"/>
              </a:rPr>
              <a:t>4.2 Application architecture</a:t>
            </a:r>
          </a:p>
          <a:p>
            <a:pPr lvl="1"/>
            <a:r>
              <a:rPr lang="en-US" altLang="zh-TW" dirty="0">
                <a:latin typeface="Times New Roman" panose="02020603050405020304" pitchFamily="18" charset="0"/>
                <a:cs typeface="Times New Roman" panose="02020603050405020304" pitchFamily="18" charset="0"/>
              </a:rPr>
              <a:t>The design of the API gateway includes three elements: the </a:t>
            </a:r>
            <a:r>
              <a:rPr lang="en-US" altLang="zh-TW" dirty="0">
                <a:solidFill>
                  <a:srgbClr val="FF0000"/>
                </a:solidFill>
                <a:latin typeface="Times New Roman" panose="02020603050405020304" pitchFamily="18" charset="0"/>
                <a:cs typeface="Times New Roman" panose="02020603050405020304" pitchFamily="18" charset="0"/>
              </a:rPr>
              <a:t>API gateway itself</a:t>
            </a:r>
            <a:r>
              <a:rPr lang="en-US" altLang="zh-TW" dirty="0">
                <a:latin typeface="Times New Roman" panose="02020603050405020304" pitchFamily="18" charset="0"/>
                <a:cs typeface="Times New Roman" panose="02020603050405020304" pitchFamily="18" charset="0"/>
              </a:rPr>
              <a:t>, the </a:t>
            </a:r>
            <a:r>
              <a:rPr lang="en-US" altLang="zh-TW" dirty="0">
                <a:solidFill>
                  <a:srgbClr val="FF0000"/>
                </a:solidFill>
                <a:latin typeface="Times New Roman" panose="02020603050405020304" pitchFamily="18" charset="0"/>
                <a:cs typeface="Times New Roman" panose="02020603050405020304" pitchFamily="18" charset="0"/>
              </a:rPr>
              <a:t>API gateway client</a:t>
            </a:r>
            <a:r>
              <a:rPr lang="en-US" altLang="zh-TW" dirty="0">
                <a:latin typeface="Times New Roman" panose="02020603050405020304" pitchFamily="18" charset="0"/>
                <a:cs typeface="Times New Roman" panose="02020603050405020304" pitchFamily="18" charset="0"/>
              </a:rPr>
              <a:t>, and the supporting </a:t>
            </a:r>
            <a:r>
              <a:rPr lang="en-US" altLang="zh-TW" dirty="0">
                <a:solidFill>
                  <a:srgbClr val="FF0000"/>
                </a:solidFill>
                <a:latin typeface="Times New Roman" panose="02020603050405020304" pitchFamily="18" charset="0"/>
                <a:cs typeface="Times New Roman" panose="02020603050405020304" pitchFamily="18" charset="0"/>
              </a:rPr>
              <a:t>self-service platform</a:t>
            </a:r>
            <a:r>
              <a:rPr lang="en-US" altLang="zh-TW" dirty="0">
                <a:latin typeface="Times New Roman" panose="02020603050405020304" pitchFamily="18" charset="0"/>
                <a:cs typeface="Times New Roman" panose="02020603050405020304" pitchFamily="18" charset="0"/>
              </a:rPr>
              <a:t>. </a:t>
            </a:r>
          </a:p>
          <a:p>
            <a:pPr lvl="1"/>
            <a:r>
              <a:rPr lang="en-US" altLang="zh-TW" dirty="0">
                <a:latin typeface="Times New Roman" panose="02020603050405020304" pitchFamily="18" charset="0"/>
                <a:cs typeface="Times New Roman" panose="02020603050405020304" pitchFamily="18" charset="0"/>
              </a:rPr>
              <a:t>An important role played by the API gateway is that all clients and consumers </a:t>
            </a:r>
            <a:r>
              <a:rPr lang="en-US" altLang="zh-TW" dirty="0">
                <a:solidFill>
                  <a:srgbClr val="FF0000"/>
                </a:solidFill>
                <a:latin typeface="Times New Roman" panose="02020603050405020304" pitchFamily="18" charset="0"/>
                <a:cs typeface="Times New Roman" panose="02020603050405020304" pitchFamily="18" charset="0"/>
              </a:rPr>
              <a:t>access the microservices through a unified gateway </a:t>
            </a:r>
            <a:r>
              <a:rPr lang="en-US" altLang="zh-TW" dirty="0">
                <a:latin typeface="Times New Roman" panose="02020603050405020304" pitchFamily="18" charset="0"/>
                <a:cs typeface="Times New Roman" panose="02020603050405020304" pitchFamily="18" charset="0"/>
              </a:rPr>
              <a:t>and </a:t>
            </a:r>
            <a:r>
              <a:rPr lang="en-US" altLang="zh-TW" dirty="0">
                <a:solidFill>
                  <a:srgbClr val="FF0000"/>
                </a:solidFill>
                <a:latin typeface="Times New Roman" panose="02020603050405020304" pitchFamily="18" charset="0"/>
                <a:cs typeface="Times New Roman" panose="02020603050405020304" pitchFamily="18" charset="0"/>
              </a:rPr>
              <a:t>handle all non-business functions </a:t>
            </a:r>
            <a:r>
              <a:rPr lang="en-US" altLang="zh-TW" dirty="0">
                <a:latin typeface="Times New Roman" panose="02020603050405020304" pitchFamily="18" charset="0"/>
                <a:cs typeface="Times New Roman" panose="02020603050405020304" pitchFamily="18" charset="0"/>
              </a:rPr>
              <a:t>at the gateway layer. </a:t>
            </a:r>
          </a:p>
          <a:p>
            <a:pPr lvl="1"/>
            <a:r>
              <a:rPr lang="en-US" altLang="zh-TW" dirty="0">
                <a:latin typeface="Times New Roman" panose="02020603050405020304" pitchFamily="18" charset="0"/>
                <a:cs typeface="Times New Roman" panose="02020603050405020304" pitchFamily="18" charset="0"/>
              </a:rPr>
              <a:t>Taking the platform service API gateway as an example, it can be divided into two parts: the</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service request agent subsystem </a:t>
            </a:r>
            <a:r>
              <a:rPr lang="en-US" altLang="zh-TW" dirty="0">
                <a:latin typeface="Times New Roman" panose="02020603050405020304" pitchFamily="18" charset="0"/>
                <a:cs typeface="Times New Roman" panose="02020603050405020304" pitchFamily="18" charset="0"/>
              </a:rPr>
              <a:t>and the </a:t>
            </a:r>
            <a:r>
              <a:rPr lang="en-US" altLang="zh-TW" dirty="0">
                <a:solidFill>
                  <a:srgbClr val="FF0000"/>
                </a:solidFill>
                <a:latin typeface="Times New Roman" panose="02020603050405020304" pitchFamily="18" charset="0"/>
                <a:cs typeface="Times New Roman" panose="02020603050405020304" pitchFamily="18" charset="0"/>
              </a:rPr>
              <a:t>gateway management subsystem</a:t>
            </a:r>
            <a:r>
              <a:rPr lang="en-US" altLang="zh-TW" dirty="0">
                <a:latin typeface="Times New Roman" panose="02020603050405020304" pitchFamily="18" charset="0"/>
                <a:cs typeface="Times New Roman" panose="02020603050405020304" pitchFamily="18" charset="0"/>
              </a:rPr>
              <a:t>. </a:t>
            </a:r>
          </a:p>
          <a:p>
            <a:pPr lvl="1"/>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18</a:t>
            </a:fld>
            <a:endParaRPr lang="en-US" altLang="zh-TW" dirty="0"/>
          </a:p>
        </p:txBody>
      </p:sp>
    </p:spTree>
    <p:extLst>
      <p:ext uri="{BB962C8B-B14F-4D97-AF65-F5344CB8AC3E}">
        <p14:creationId xmlns:p14="http://schemas.microsoft.com/office/powerpoint/2010/main" val="3594019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310257"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0515600" cy="4525963"/>
          </a:xfrm>
        </p:spPr>
        <p:txBody>
          <a:bodyPr/>
          <a:lstStyle/>
          <a:p>
            <a:r>
              <a:rPr lang="en-US" altLang="zh-TW" dirty="0">
                <a:latin typeface="Times New Roman" panose="02020603050405020304" pitchFamily="18" charset="0"/>
                <a:cs typeface="Times New Roman" panose="02020603050405020304" pitchFamily="18" charset="0"/>
              </a:rPr>
              <a:t>4.2 Application architecture</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19</a:t>
            </a:fld>
            <a:endParaRPr lang="en-US" altLang="zh-TW"/>
          </a:p>
        </p:txBody>
      </p:sp>
      <p:pic>
        <p:nvPicPr>
          <p:cNvPr id="5" name="圖片 4"/>
          <p:cNvPicPr>
            <a:picLocks noChangeAspect="1"/>
          </p:cNvPicPr>
          <p:nvPr/>
        </p:nvPicPr>
        <p:blipFill>
          <a:blip r:embed="rId3"/>
          <a:stretch>
            <a:fillRect/>
          </a:stretch>
        </p:blipFill>
        <p:spPr>
          <a:xfrm>
            <a:off x="2573791" y="2111981"/>
            <a:ext cx="6587218" cy="4609495"/>
          </a:xfrm>
          <a:prstGeom prst="rect">
            <a:avLst/>
          </a:prstGeom>
        </p:spPr>
      </p:pic>
    </p:spTree>
    <p:extLst>
      <p:ext uri="{BB962C8B-B14F-4D97-AF65-F5344CB8AC3E}">
        <p14:creationId xmlns:p14="http://schemas.microsoft.com/office/powerpoint/2010/main" val="400892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OUTLINE</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a:xfrm>
            <a:off x="609600" y="1600201"/>
            <a:ext cx="10641496" cy="4929809"/>
          </a:xfrm>
        </p:spPr>
        <p:txBody>
          <a:bodyPr/>
          <a:lstStyle/>
          <a:p>
            <a:r>
              <a:rPr lang="en-US" sz="2800" dirty="0">
                <a:latin typeface="Times New Roman" panose="02020603050405020304" pitchFamily="18" charset="0"/>
                <a:cs typeface="Times New Roman" panose="02020603050405020304" pitchFamily="18" charset="0"/>
              </a:rPr>
              <a:t>Abstract</a:t>
            </a:r>
          </a:p>
          <a:p>
            <a:r>
              <a:rPr lang="en-US" altLang="zh-TW" sz="2800" dirty="0">
                <a:latin typeface="Times New Roman" panose="02020603050405020304" pitchFamily="18" charset="0"/>
                <a:cs typeface="Times New Roman" panose="02020603050405020304" pitchFamily="18" charset="0"/>
              </a:rPr>
              <a:t>I</a:t>
            </a:r>
            <a:r>
              <a:rPr lang="en-US" sz="2800" dirty="0">
                <a:latin typeface="Times New Roman" panose="02020603050405020304" pitchFamily="18" charset="0"/>
                <a:cs typeface="Times New Roman" panose="02020603050405020304" pitchFamily="18" charset="0"/>
              </a:rPr>
              <a:t>ntroduction</a:t>
            </a:r>
          </a:p>
          <a:p>
            <a:r>
              <a:rPr lang="en-US" sz="2800" dirty="0">
                <a:latin typeface="Times New Roman" panose="02020603050405020304" pitchFamily="18" charset="0"/>
                <a:cs typeface="Times New Roman" panose="02020603050405020304" pitchFamily="18" charset="0"/>
              </a:rPr>
              <a:t>Microservices API Gateway Background and Benefits</a:t>
            </a:r>
          </a:p>
          <a:p>
            <a:r>
              <a:rPr lang="en-US" sz="2800" dirty="0">
                <a:latin typeface="Times New Roman" panose="02020603050405020304" pitchFamily="18" charset="0"/>
                <a:cs typeface="Times New Roman" panose="02020603050405020304" pitchFamily="18" charset="0"/>
              </a:rPr>
              <a:t>Analysis of Functional Elements of Gateway Mode under Micro-services</a:t>
            </a:r>
          </a:p>
          <a:p>
            <a:r>
              <a:rPr lang="en-US" altLang="zh-TW" sz="2800" dirty="0">
                <a:latin typeface="Times New Roman" panose="02020603050405020304" pitchFamily="18" charset="0"/>
                <a:cs typeface="Times New Roman" panose="02020603050405020304" pitchFamily="18" charset="0"/>
              </a:rPr>
              <a:t>Micro-service gateway mode technology solution</a:t>
            </a:r>
          </a:p>
          <a:p>
            <a:r>
              <a:rPr lang="en-US" altLang="zh-TW" sz="2800" dirty="0">
                <a:latin typeface="Times New Roman" panose="02020603050405020304" pitchFamily="18" charset="0"/>
                <a:cs typeface="Times New Roman" panose="02020603050405020304" pitchFamily="18" charset="0"/>
              </a:rPr>
              <a:t>Conclusions</a:t>
            </a:r>
          </a:p>
          <a:p>
            <a:r>
              <a:rPr lang="en-US" altLang="zh-TW" sz="2800" dirty="0">
                <a:latin typeface="Times New Roman" panose="02020603050405020304" pitchFamily="18" charset="0"/>
                <a:cs typeface="Times New Roman" panose="02020603050405020304" pitchFamily="18" charset="0"/>
              </a:rPr>
              <a:t>References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a:ea typeface="新細明體" charset="-120"/>
              </a:rPr>
              <a:pPr fontAlgn="base">
                <a:spcBef>
                  <a:spcPct val="0"/>
                </a:spcBef>
                <a:spcAft>
                  <a:spcPct val="0"/>
                </a:spcAft>
              </a:pPr>
              <a:t>2</a:t>
            </a:fld>
            <a:endParaRPr lang="en-US" altLang="zh-TW" dirty="0">
              <a:ea typeface="新細明體" charset="-120"/>
            </a:endParaRPr>
          </a:p>
        </p:txBody>
      </p:sp>
    </p:spTree>
    <p:extLst>
      <p:ext uri="{BB962C8B-B14F-4D97-AF65-F5344CB8AC3E}">
        <p14:creationId xmlns:p14="http://schemas.microsoft.com/office/powerpoint/2010/main" val="31810246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310257"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0515600" cy="4525963"/>
          </a:xfrm>
        </p:spPr>
        <p:txBody>
          <a:bodyPr/>
          <a:lstStyle/>
          <a:p>
            <a:r>
              <a:rPr lang="en-US" altLang="zh-TW" dirty="0">
                <a:latin typeface="Times New Roman" panose="02020603050405020304" pitchFamily="18" charset="0"/>
                <a:cs typeface="Times New Roman" panose="02020603050405020304" pitchFamily="18" charset="0"/>
              </a:rPr>
              <a:t>4.2 Application architecture</a:t>
            </a:r>
          </a:p>
          <a:p>
            <a:pPr lvl="1"/>
            <a:r>
              <a:rPr lang="en-US" altLang="zh-TW" dirty="0">
                <a:latin typeface="Times New Roman" panose="02020603050405020304" pitchFamily="18" charset="0"/>
                <a:cs typeface="Times New Roman" panose="02020603050405020304" pitchFamily="18" charset="0"/>
              </a:rPr>
              <a:t>The platform-based gateway management subsystem encapsulates the main business logic into microservices and </a:t>
            </a:r>
            <a:r>
              <a:rPr lang="en-US" altLang="zh-TW" dirty="0">
                <a:solidFill>
                  <a:srgbClr val="FF0000"/>
                </a:solidFill>
                <a:latin typeface="Times New Roman" panose="02020603050405020304" pitchFamily="18" charset="0"/>
                <a:cs typeface="Times New Roman" panose="02020603050405020304" pitchFamily="18" charset="0"/>
              </a:rPr>
              <a:t>deploys and maintenance independently</a:t>
            </a:r>
            <a:r>
              <a:rPr lang="en-US" altLang="zh-TW" dirty="0">
                <a:latin typeface="Times New Roman" panose="02020603050405020304" pitchFamily="18" charset="0"/>
                <a:cs typeface="Times New Roman" panose="02020603050405020304" pitchFamily="18" charset="0"/>
              </a:rPr>
              <a:t>. </a:t>
            </a:r>
          </a:p>
          <a:p>
            <a:pPr lvl="1"/>
            <a:r>
              <a:rPr lang="en-US" altLang="zh-TW" dirty="0">
                <a:latin typeface="Times New Roman" panose="02020603050405020304" pitchFamily="18" charset="0"/>
                <a:cs typeface="Times New Roman" panose="02020603050405020304" pitchFamily="18" charset="0"/>
              </a:rPr>
              <a:t>The management interface of the API gateway is integrated into the integrated management platform for management, combined with Spring Web, to implement </a:t>
            </a:r>
            <a:r>
              <a:rPr lang="en-US" altLang="zh-TW" dirty="0">
                <a:solidFill>
                  <a:srgbClr val="FF0000"/>
                </a:solidFill>
                <a:latin typeface="Times New Roman" panose="02020603050405020304" pitchFamily="18" charset="0"/>
                <a:cs typeface="Times New Roman" panose="02020603050405020304" pitchFamily="18" charset="0"/>
              </a:rPr>
              <a:t>API management</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rights management</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flow control</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system monitoring </a:t>
            </a:r>
            <a:r>
              <a:rPr lang="en-US" altLang="zh-TW" dirty="0">
                <a:latin typeface="Times New Roman" panose="02020603050405020304" pitchFamily="18" charset="0"/>
                <a:cs typeface="Times New Roman" panose="02020603050405020304" pitchFamily="18" charset="0"/>
              </a:rPr>
              <a:t>and other functions through a three-tier architecture of Service, Internal Service, and DAO(data access object).</a:t>
            </a:r>
          </a:p>
          <a:p>
            <a:pPr lvl="1"/>
            <a:endParaRPr lang="en-US" altLang="zh-TW"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20</a:t>
            </a:fld>
            <a:endParaRPr lang="en-US" altLang="zh-TW"/>
          </a:p>
        </p:txBody>
      </p:sp>
    </p:spTree>
    <p:extLst>
      <p:ext uri="{BB962C8B-B14F-4D97-AF65-F5344CB8AC3E}">
        <p14:creationId xmlns:p14="http://schemas.microsoft.com/office/powerpoint/2010/main" val="2303249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310257"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0515600" cy="4525963"/>
          </a:xfrm>
        </p:spPr>
        <p:txBody>
          <a:bodyPr/>
          <a:lstStyle/>
          <a:p>
            <a:r>
              <a:rPr lang="en-US" altLang="zh-TW" dirty="0">
                <a:latin typeface="Times New Roman" panose="02020603050405020304" pitchFamily="18" charset="0"/>
                <a:cs typeface="Times New Roman" panose="02020603050405020304" pitchFamily="18" charset="0"/>
              </a:rPr>
              <a:t>4.2 Application architecture</a:t>
            </a:r>
          </a:p>
          <a:p>
            <a:pPr lvl="1"/>
            <a:r>
              <a:rPr lang="en-US" altLang="zh-TW" dirty="0">
                <a:latin typeface="Times New Roman" panose="02020603050405020304" pitchFamily="18" charset="0"/>
                <a:cs typeface="Times New Roman" panose="02020603050405020304" pitchFamily="18" charset="0"/>
              </a:rPr>
              <a:t>That is, the </a:t>
            </a:r>
            <a:r>
              <a:rPr lang="en-US" altLang="zh-TW" dirty="0">
                <a:solidFill>
                  <a:srgbClr val="FF0000"/>
                </a:solidFill>
                <a:latin typeface="Times New Roman" panose="02020603050405020304" pitchFamily="18" charset="0"/>
                <a:cs typeface="Times New Roman" panose="02020603050405020304" pitchFamily="18" charset="0"/>
              </a:rPr>
              <a:t>service registration and discovery center </a:t>
            </a:r>
            <a:r>
              <a:rPr lang="en-US" altLang="zh-TW" dirty="0">
                <a:latin typeface="Times New Roman" panose="02020603050405020304" pitchFamily="18" charset="0"/>
                <a:cs typeface="Times New Roman" panose="02020603050405020304" pitchFamily="18" charset="0"/>
              </a:rPr>
              <a:t>can </a:t>
            </a:r>
            <a:r>
              <a:rPr lang="en-US" altLang="zh-TW" dirty="0">
                <a:solidFill>
                  <a:srgbClr val="FF0000"/>
                </a:solidFill>
                <a:latin typeface="Times New Roman" panose="02020603050405020304" pitchFamily="18" charset="0"/>
                <a:cs typeface="Times New Roman" panose="02020603050405020304" pitchFamily="18" charset="0"/>
              </a:rPr>
              <a:t>synchronize the service information and interface information </a:t>
            </a:r>
            <a:r>
              <a:rPr lang="en-US" altLang="zh-TW" dirty="0">
                <a:latin typeface="Times New Roman" panose="02020603050405020304" pitchFamily="18" charset="0"/>
                <a:cs typeface="Times New Roman" panose="02020603050405020304" pitchFamily="18" charset="0"/>
              </a:rPr>
              <a:t>of the micro service in real time, and also support the management personnel to manually add the API interface.</a:t>
            </a:r>
          </a:p>
          <a:p>
            <a:pPr lvl="1"/>
            <a:r>
              <a:rPr lang="en-US" altLang="zh-TW" dirty="0">
                <a:latin typeface="Times New Roman" panose="02020603050405020304" pitchFamily="18" charset="0"/>
                <a:cs typeface="Times New Roman" panose="02020603050405020304" pitchFamily="18" charset="0"/>
              </a:rPr>
              <a:t>A business portal freely combines multiple microservices to implement certain business</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functions, achieves the </a:t>
            </a:r>
            <a:r>
              <a:rPr lang="en-US" altLang="zh-TW" dirty="0">
                <a:solidFill>
                  <a:srgbClr val="FF0000"/>
                </a:solidFill>
                <a:latin typeface="Times New Roman" panose="02020603050405020304" pitchFamily="18" charset="0"/>
                <a:cs typeface="Times New Roman" panose="02020603050405020304" pitchFamily="18" charset="0"/>
              </a:rPr>
              <a:t>decoupling of interfaces and complex business logic</a:t>
            </a:r>
            <a:r>
              <a:rPr lang="en-US" altLang="zh-TW" dirty="0">
                <a:latin typeface="Times New Roman" panose="02020603050405020304" pitchFamily="18" charset="0"/>
                <a:cs typeface="Times New Roman" panose="02020603050405020304" pitchFamily="18" charset="0"/>
              </a:rPr>
              <a:t>, and ensures the</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reasonable size and scope of a single project</a:t>
            </a:r>
            <a:r>
              <a:rPr lang="en-US" altLang="zh-TW" dirty="0">
                <a:latin typeface="Times New Roman" panose="02020603050405020304" pitchFamily="18" charset="0"/>
                <a:cs typeface="Times New Roman" panose="02020603050405020304" pitchFamily="18" charset="0"/>
              </a:rPr>
              <a:t>.</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21</a:t>
            </a:fld>
            <a:endParaRPr lang="en-US" altLang="zh-TW"/>
          </a:p>
        </p:txBody>
      </p:sp>
    </p:spTree>
    <p:extLst>
      <p:ext uri="{BB962C8B-B14F-4D97-AF65-F5344CB8AC3E}">
        <p14:creationId xmlns:p14="http://schemas.microsoft.com/office/powerpoint/2010/main" val="1794453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0515600" cy="4525963"/>
          </a:xfrm>
        </p:spPr>
        <p:txBody>
          <a:bodyPr/>
          <a:lstStyle/>
          <a:p>
            <a:r>
              <a:rPr lang="en-US" altLang="zh-TW" dirty="0">
                <a:latin typeface="Times New Roman" panose="02020603050405020304" pitchFamily="18" charset="0"/>
                <a:cs typeface="Times New Roman" panose="02020603050405020304" pitchFamily="18" charset="0"/>
              </a:rPr>
              <a:t>4.3 Detailed design</a:t>
            </a:r>
          </a:p>
          <a:p>
            <a:pPr lvl="1"/>
            <a:r>
              <a:rPr lang="en-US" altLang="zh-TW" dirty="0">
                <a:latin typeface="Times New Roman" panose="02020603050405020304" pitchFamily="18" charset="0"/>
                <a:cs typeface="Times New Roman" panose="02020603050405020304" pitchFamily="18" charset="0"/>
              </a:rPr>
              <a:t>The design of a key function Implementation is important. </a:t>
            </a:r>
          </a:p>
          <a:p>
            <a:pPr lvl="1"/>
            <a:r>
              <a:rPr lang="en-US" altLang="zh-TW" dirty="0">
                <a:latin typeface="Times New Roman" panose="02020603050405020304" pitchFamily="18" charset="0"/>
                <a:cs typeface="Times New Roman" panose="02020603050405020304" pitchFamily="18" charset="0"/>
              </a:rPr>
              <a:t>For example, the </a:t>
            </a:r>
            <a:r>
              <a:rPr lang="en-US" altLang="zh-TW" dirty="0">
                <a:solidFill>
                  <a:srgbClr val="FF0000"/>
                </a:solidFill>
                <a:latin typeface="Times New Roman" panose="02020603050405020304" pitchFamily="18" charset="0"/>
                <a:cs typeface="Times New Roman" panose="02020603050405020304" pitchFamily="18" charset="0"/>
              </a:rPr>
              <a:t>gateway</a:t>
            </a:r>
            <a:r>
              <a:rPr lang="zh-TW" altLang="en-US" dirty="0">
                <a:solidFill>
                  <a:srgbClr val="FF0000"/>
                </a:solidFill>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authentication mode selection</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rights verification function</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flow control function</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URL rewriting</a:t>
            </a:r>
            <a:r>
              <a:rPr lang="zh-TW" altLang="en-US" dirty="0">
                <a:solidFill>
                  <a:srgbClr val="FF0000"/>
                </a:solidFill>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function</a:t>
            </a:r>
            <a:r>
              <a:rPr lang="en-US" altLang="zh-TW" dirty="0">
                <a:latin typeface="Times New Roman" panose="02020603050405020304" pitchFamily="18" charset="0"/>
                <a:cs typeface="Times New Roman" panose="02020603050405020304" pitchFamily="18" charset="0"/>
              </a:rPr>
              <a:t>, service</a:t>
            </a:r>
            <a:r>
              <a:rPr lang="en-US" altLang="zh-TW" dirty="0">
                <a:solidFill>
                  <a:srgbClr val="FF0000"/>
                </a:solidFill>
                <a:latin typeface="Times New Roman" panose="02020603050405020304" pitchFamily="18" charset="0"/>
                <a:cs typeface="Times New Roman" panose="02020603050405020304" pitchFamily="18" charset="0"/>
              </a:rPr>
              <a:t> API gateway request proxy forwarding</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API gateway background management</a:t>
            </a:r>
            <a:r>
              <a:rPr lang="zh-TW" altLang="en-US" dirty="0">
                <a:solidFill>
                  <a:srgbClr val="FF0000"/>
                </a:solidFill>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system</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configuration service interface</a:t>
            </a:r>
            <a:r>
              <a:rPr lang="en-US" altLang="zh-TW" dirty="0">
                <a:latin typeface="Times New Roman" panose="02020603050405020304" pitchFamily="18" charset="0"/>
                <a:cs typeface="Times New Roman" panose="02020603050405020304" pitchFamily="18" charset="0"/>
              </a:rPr>
              <a:t>,</a:t>
            </a:r>
            <a:r>
              <a:rPr lang="en-US" altLang="zh-TW" dirty="0">
                <a:solidFill>
                  <a:srgbClr val="FF0000"/>
                </a:solidFill>
                <a:latin typeface="Times New Roman" panose="02020603050405020304" pitchFamily="18" charset="0"/>
                <a:cs typeface="Times New Roman" panose="02020603050405020304" pitchFamily="18" charset="0"/>
              </a:rPr>
              <a:t> user level flow control function</a:t>
            </a:r>
            <a:r>
              <a:rPr lang="en-US" altLang="zh-TW" dirty="0">
                <a:latin typeface="Times New Roman" panose="02020603050405020304" pitchFamily="18" charset="0"/>
                <a:cs typeface="Times New Roman" panose="02020603050405020304" pitchFamily="18" charset="0"/>
              </a:rPr>
              <a:t> specific implementation.</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22</a:t>
            </a:fld>
            <a:endParaRPr lang="en-US" altLang="zh-TW"/>
          </a:p>
        </p:txBody>
      </p:sp>
    </p:spTree>
    <p:extLst>
      <p:ext uri="{BB962C8B-B14F-4D97-AF65-F5344CB8AC3E}">
        <p14:creationId xmlns:p14="http://schemas.microsoft.com/office/powerpoint/2010/main" val="3330159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0515600" cy="4525963"/>
          </a:xfrm>
        </p:spPr>
        <p:txBody>
          <a:bodyPr/>
          <a:lstStyle/>
          <a:p>
            <a:r>
              <a:rPr lang="en-US" altLang="zh-TW" dirty="0">
                <a:latin typeface="Times New Roman" panose="02020603050405020304" pitchFamily="18" charset="0"/>
                <a:cs typeface="Times New Roman" panose="02020603050405020304" pitchFamily="18" charset="0"/>
              </a:rPr>
              <a:t>4.3.1 API gateway authentication</a:t>
            </a:r>
          </a:p>
          <a:p>
            <a:pPr lvl="1"/>
            <a:r>
              <a:rPr lang="en-US" altLang="zh-TW" dirty="0">
                <a:latin typeface="Times New Roman" panose="02020603050405020304" pitchFamily="18" charset="0"/>
                <a:cs typeface="Times New Roman" panose="02020603050405020304" pitchFamily="18" charset="0"/>
              </a:rPr>
              <a:t>Currently in microservices, the protection API needs to be invoked only by customers who </a:t>
            </a:r>
            <a:r>
              <a:rPr lang="en-US" altLang="zh-TW" dirty="0">
                <a:solidFill>
                  <a:srgbClr val="FF0000"/>
                </a:solidFill>
                <a:latin typeface="Times New Roman" panose="02020603050405020304" pitchFamily="18" charset="0"/>
                <a:cs typeface="Times New Roman" panose="02020603050405020304" pitchFamily="18" charset="0"/>
              </a:rPr>
              <a:t>have agreed to authorize</a:t>
            </a:r>
            <a:r>
              <a:rPr lang="en-US" altLang="zh-TW" dirty="0">
                <a:latin typeface="Times New Roman" panose="02020603050405020304" pitchFamily="18" charset="0"/>
                <a:cs typeface="Times New Roman" panose="02020603050405020304" pitchFamily="18" charset="0"/>
              </a:rPr>
              <a:t>.</a:t>
            </a:r>
          </a:p>
          <a:p>
            <a:pPr lvl="1"/>
            <a:r>
              <a:rPr lang="en-US" altLang="zh-TW" dirty="0">
                <a:latin typeface="Times New Roman" panose="02020603050405020304" pitchFamily="18" charset="0"/>
                <a:cs typeface="Times New Roman" panose="02020603050405020304" pitchFamily="18" charset="0"/>
              </a:rPr>
              <a:t>At present, most of the methods used are of the three types: </a:t>
            </a:r>
            <a:r>
              <a:rPr lang="en-US" altLang="zh-TW" dirty="0">
                <a:solidFill>
                  <a:srgbClr val="FF0000"/>
                </a:solidFill>
                <a:latin typeface="Times New Roman" panose="02020603050405020304" pitchFamily="18" charset="0"/>
                <a:cs typeface="Times New Roman" panose="02020603050405020304" pitchFamily="18" charset="0"/>
              </a:rPr>
              <a:t>AppKeys</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OAuth2(Open Authorization)</a:t>
            </a:r>
            <a:r>
              <a:rPr lang="en-US" altLang="zh-TW" dirty="0">
                <a:latin typeface="Times New Roman" panose="02020603050405020304" pitchFamily="18" charset="0"/>
                <a:cs typeface="Times New Roman" panose="02020603050405020304" pitchFamily="18" charset="0"/>
              </a:rPr>
              <a:t>, and </a:t>
            </a:r>
            <a:r>
              <a:rPr lang="en-US" altLang="zh-TW" dirty="0">
                <a:solidFill>
                  <a:srgbClr val="FF0000"/>
                </a:solidFill>
                <a:latin typeface="Times New Roman" panose="02020603050405020304" pitchFamily="18" charset="0"/>
                <a:cs typeface="Times New Roman" panose="02020603050405020304" pitchFamily="18" charset="0"/>
              </a:rPr>
              <a:t>OAuth2+JWT</a:t>
            </a:r>
            <a:r>
              <a:rPr lang="en-US" altLang="zh-TW" dirty="0">
                <a:latin typeface="Times New Roman" panose="02020603050405020304" pitchFamily="18" charset="0"/>
                <a:cs typeface="Times New Roman" panose="02020603050405020304" pitchFamily="18" charset="0"/>
              </a:rPr>
              <a:t>.</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23</a:t>
            </a:fld>
            <a:endParaRPr lang="en-US" altLang="zh-TW"/>
          </a:p>
        </p:txBody>
      </p:sp>
    </p:spTree>
    <p:extLst>
      <p:ext uri="{BB962C8B-B14F-4D97-AF65-F5344CB8AC3E}">
        <p14:creationId xmlns:p14="http://schemas.microsoft.com/office/powerpoint/2010/main" val="2782287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3"/>
          <a:stretch>
            <a:fillRect/>
          </a:stretch>
        </p:blipFill>
        <p:spPr>
          <a:xfrm>
            <a:off x="5749018" y="2487614"/>
            <a:ext cx="5962650" cy="3638550"/>
          </a:xfrm>
          <a:prstGeom prst="rect">
            <a:avLst/>
          </a:prstGeom>
          <a:noFill/>
          <a:ln>
            <a:noFill/>
          </a:ln>
        </p:spPr>
      </p:pic>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2"/>
            <a:ext cx="8066314" cy="657226"/>
          </a:xfrm>
        </p:spPr>
        <p:txBody>
          <a:bodyPr/>
          <a:lstStyle/>
          <a:p>
            <a:r>
              <a:rPr lang="en-US" altLang="zh-TW" dirty="0">
                <a:latin typeface="Times New Roman" panose="02020603050405020304" pitchFamily="18" charset="0"/>
                <a:cs typeface="Times New Roman" panose="02020603050405020304" pitchFamily="18" charset="0"/>
              </a:rPr>
              <a:t>4.3.1 API gateway authentication</a:t>
            </a:r>
          </a:p>
          <a:p>
            <a:pPr marL="514350" indent="-514350">
              <a:buAutoNum type="alphaLcPeriod"/>
            </a:pP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24</a:t>
            </a:fld>
            <a:endParaRPr lang="en-US" altLang="zh-TW"/>
          </a:p>
        </p:txBody>
      </p:sp>
      <p:sp>
        <p:nvSpPr>
          <p:cNvPr id="6" name="文字方塊 5"/>
          <p:cNvSpPr txBox="1"/>
          <p:nvPr/>
        </p:nvSpPr>
        <p:spPr>
          <a:xfrm>
            <a:off x="718457" y="2257428"/>
            <a:ext cx="4691743" cy="3256276"/>
          </a:xfrm>
          <a:prstGeom prst="rect">
            <a:avLst/>
          </a:prstGeom>
          <a:noFill/>
        </p:spPr>
        <p:txBody>
          <a:bodyPr wrap="square" rtlCol="0">
            <a:spAutoFit/>
          </a:bodyPr>
          <a:lstStyle/>
          <a:p>
            <a:pPr lvl="0" fontAlgn="base">
              <a:spcBef>
                <a:spcPct val="20000"/>
              </a:spcBef>
              <a:spcAft>
                <a:spcPct val="0"/>
              </a:spcAft>
            </a:pPr>
            <a:r>
              <a:rPr lang="en-US" altLang="zh-TW" sz="3200" dirty="0">
                <a:solidFill>
                  <a:srgbClr val="1F497D">
                    <a:lumMod val="75000"/>
                  </a:srgbClr>
                </a:solidFill>
                <a:latin typeface="Times New Roman" panose="02020603050405020304" pitchFamily="18" charset="0"/>
                <a:ea typeface="微軟正黑體" pitchFamily="34" charset="-120"/>
                <a:cs typeface="Times New Roman" panose="02020603050405020304" pitchFamily="18" charset="0"/>
              </a:rPr>
              <a:t>a.</a:t>
            </a:r>
            <a:r>
              <a:rPr lang="zh-TW" altLang="en-US" sz="3200" dirty="0">
                <a:solidFill>
                  <a:srgbClr val="1F497D">
                    <a:lumMod val="75000"/>
                  </a:srgbClr>
                </a:solidFill>
                <a:latin typeface="Times New Roman" panose="02020603050405020304" pitchFamily="18" charset="0"/>
                <a:ea typeface="微軟正黑體" pitchFamily="34" charset="-120"/>
                <a:cs typeface="Times New Roman" panose="02020603050405020304" pitchFamily="18" charset="0"/>
              </a:rPr>
              <a:t> </a:t>
            </a:r>
            <a:r>
              <a:rPr lang="en-US" altLang="zh-TW" sz="3200" dirty="0">
                <a:solidFill>
                  <a:srgbClr val="1F497D">
                    <a:lumMod val="75000"/>
                  </a:srgbClr>
                </a:solidFill>
                <a:latin typeface="Times New Roman" panose="02020603050405020304" pitchFamily="18" charset="0"/>
                <a:ea typeface="微軟正黑體" pitchFamily="34" charset="-120"/>
                <a:cs typeface="Times New Roman" panose="02020603050405020304" pitchFamily="18" charset="0"/>
              </a:rPr>
              <a:t>AppKeys</a:t>
            </a:r>
          </a:p>
          <a:p>
            <a:pPr marL="741363" lvl="1" indent="-284163" fontAlgn="base">
              <a:spcBef>
                <a:spcPct val="20000"/>
              </a:spcBef>
              <a:spcAft>
                <a:spcPct val="0"/>
              </a:spcAft>
              <a:buFont typeface="Arial" charset="0"/>
              <a:buChar char="–"/>
            </a:pP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AppKeys authentication mode is more suitable for Open Service scenarios, which does </a:t>
            </a:r>
            <a:r>
              <a:rPr lang="en-US" altLang="zh-TW" sz="2800" dirty="0">
                <a:solidFill>
                  <a:srgbClr val="FF0000"/>
                </a:solidFill>
                <a:latin typeface="Times New Roman" panose="02020603050405020304" pitchFamily="18" charset="0"/>
                <a:ea typeface="微軟正黑體" pitchFamily="34" charset="-120"/>
                <a:cs typeface="Times New Roman" panose="02020603050405020304" pitchFamily="18" charset="0"/>
              </a:rPr>
              <a:t>not involve user information, rights information</a:t>
            </a: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a:t>
            </a:r>
          </a:p>
        </p:txBody>
      </p:sp>
    </p:spTree>
    <p:extLst>
      <p:ext uri="{BB962C8B-B14F-4D97-AF65-F5344CB8AC3E}">
        <p14:creationId xmlns:p14="http://schemas.microsoft.com/office/powerpoint/2010/main" val="9057139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2"/>
            <a:ext cx="8066314" cy="657226"/>
          </a:xfrm>
        </p:spPr>
        <p:txBody>
          <a:bodyPr/>
          <a:lstStyle/>
          <a:p>
            <a:r>
              <a:rPr lang="en-US" altLang="zh-TW" dirty="0">
                <a:latin typeface="Times New Roman" panose="02020603050405020304" pitchFamily="18" charset="0"/>
                <a:cs typeface="Times New Roman" panose="02020603050405020304" pitchFamily="18" charset="0"/>
              </a:rPr>
              <a:t>4.3.1 API gateway authentication</a:t>
            </a:r>
          </a:p>
          <a:p>
            <a:pPr marL="514350" indent="-514350">
              <a:buAutoNum type="alphaLcPeriod"/>
            </a:pP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25</a:t>
            </a:fld>
            <a:endParaRPr lang="en-US" altLang="zh-TW" dirty="0"/>
          </a:p>
        </p:txBody>
      </p:sp>
      <p:sp>
        <p:nvSpPr>
          <p:cNvPr id="6" name="文字方塊 5"/>
          <p:cNvSpPr txBox="1"/>
          <p:nvPr/>
        </p:nvSpPr>
        <p:spPr>
          <a:xfrm>
            <a:off x="718456" y="2257428"/>
            <a:ext cx="5769429" cy="3945696"/>
          </a:xfrm>
          <a:prstGeom prst="rect">
            <a:avLst/>
          </a:prstGeom>
          <a:noFill/>
        </p:spPr>
        <p:txBody>
          <a:bodyPr wrap="square" rtlCol="0">
            <a:spAutoFit/>
          </a:bodyPr>
          <a:lstStyle/>
          <a:p>
            <a:pPr lvl="0" fontAlgn="base">
              <a:spcBef>
                <a:spcPct val="20000"/>
              </a:spcBef>
              <a:spcAft>
                <a:spcPct val="0"/>
              </a:spcAft>
            </a:pPr>
            <a:r>
              <a:rPr lang="en-US" altLang="zh-TW" sz="3200" dirty="0">
                <a:solidFill>
                  <a:srgbClr val="1F497D">
                    <a:lumMod val="75000"/>
                  </a:srgbClr>
                </a:solidFill>
                <a:latin typeface="Times New Roman" panose="02020603050405020304" pitchFamily="18" charset="0"/>
                <a:ea typeface="微軟正黑體" pitchFamily="34" charset="-120"/>
                <a:cs typeface="Times New Roman" panose="02020603050405020304" pitchFamily="18" charset="0"/>
              </a:rPr>
              <a:t>b. OAuth2(Open Authorization)</a:t>
            </a:r>
          </a:p>
          <a:p>
            <a:pPr marL="741363" lvl="1" indent="-284163" fontAlgn="base">
              <a:spcBef>
                <a:spcPct val="20000"/>
              </a:spcBef>
              <a:spcAft>
                <a:spcPct val="0"/>
              </a:spcAft>
              <a:buFont typeface="Arial" charset="0"/>
              <a:buChar char="–"/>
            </a:pP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In OAuth2, there are several roles: Resource Owner, Client, Authorization Server, and Resource Sever.</a:t>
            </a:r>
          </a:p>
          <a:p>
            <a:pPr marL="741363" lvl="1" indent="-284163" fontAlgn="base">
              <a:spcBef>
                <a:spcPct val="20000"/>
              </a:spcBef>
              <a:spcAft>
                <a:spcPct val="0"/>
              </a:spcAft>
              <a:buFont typeface="Arial" charset="0"/>
              <a:buChar char="–"/>
            </a:pP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Eventually, the app gets Rory's personal information.</a:t>
            </a:r>
          </a:p>
          <a:p>
            <a:pPr lvl="0" fontAlgn="base">
              <a:spcBef>
                <a:spcPct val="20000"/>
              </a:spcBef>
              <a:spcAft>
                <a:spcPct val="0"/>
              </a:spcAft>
            </a:pPr>
            <a:endPar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endParaRPr>
          </a:p>
        </p:txBody>
      </p:sp>
      <p:pic>
        <p:nvPicPr>
          <p:cNvPr id="7" name="圖片 6"/>
          <p:cNvPicPr>
            <a:picLocks noChangeAspect="1"/>
          </p:cNvPicPr>
          <p:nvPr/>
        </p:nvPicPr>
        <p:blipFill>
          <a:blip r:embed="rId3"/>
          <a:stretch>
            <a:fillRect/>
          </a:stretch>
        </p:blipFill>
        <p:spPr>
          <a:xfrm>
            <a:off x="6717846" y="2174876"/>
            <a:ext cx="5191125" cy="4181475"/>
          </a:xfrm>
          <a:prstGeom prst="rect">
            <a:avLst/>
          </a:prstGeom>
        </p:spPr>
      </p:pic>
    </p:spTree>
    <p:extLst>
      <p:ext uri="{BB962C8B-B14F-4D97-AF65-F5344CB8AC3E}">
        <p14:creationId xmlns:p14="http://schemas.microsoft.com/office/powerpoint/2010/main" val="7383642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2"/>
            <a:ext cx="8066314" cy="657226"/>
          </a:xfrm>
        </p:spPr>
        <p:txBody>
          <a:bodyPr/>
          <a:lstStyle/>
          <a:p>
            <a:r>
              <a:rPr lang="en-US" altLang="zh-TW" dirty="0">
                <a:latin typeface="Times New Roman" panose="02020603050405020304" pitchFamily="18" charset="0"/>
                <a:cs typeface="Times New Roman" panose="02020603050405020304" pitchFamily="18" charset="0"/>
              </a:rPr>
              <a:t>4.3.1 API gateway authentication</a:t>
            </a:r>
          </a:p>
          <a:p>
            <a:pPr marL="514350" indent="-514350">
              <a:buAutoNum type="alphaLcPeriod"/>
            </a:pP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26</a:t>
            </a:fld>
            <a:endParaRPr lang="en-US" altLang="zh-TW" dirty="0"/>
          </a:p>
        </p:txBody>
      </p:sp>
      <p:sp>
        <p:nvSpPr>
          <p:cNvPr id="6" name="文字方塊 5"/>
          <p:cNvSpPr txBox="1"/>
          <p:nvPr/>
        </p:nvSpPr>
        <p:spPr>
          <a:xfrm>
            <a:off x="718457" y="2257428"/>
            <a:ext cx="5682344" cy="4893647"/>
          </a:xfrm>
          <a:prstGeom prst="rect">
            <a:avLst/>
          </a:prstGeom>
          <a:noFill/>
        </p:spPr>
        <p:txBody>
          <a:bodyPr wrap="square" rtlCol="0">
            <a:spAutoFit/>
          </a:bodyPr>
          <a:lstStyle/>
          <a:p>
            <a:pPr lvl="0" fontAlgn="base">
              <a:spcBef>
                <a:spcPct val="20000"/>
              </a:spcBef>
              <a:spcAft>
                <a:spcPct val="0"/>
              </a:spcAft>
            </a:pPr>
            <a:r>
              <a:rPr lang="en-US" altLang="zh-TW" sz="3200" dirty="0">
                <a:solidFill>
                  <a:srgbClr val="1F497D">
                    <a:lumMod val="75000"/>
                  </a:srgbClr>
                </a:solidFill>
                <a:latin typeface="Times New Roman" panose="02020603050405020304" pitchFamily="18" charset="0"/>
                <a:ea typeface="微軟正黑體" pitchFamily="34" charset="-120"/>
                <a:cs typeface="Times New Roman" panose="02020603050405020304" pitchFamily="18" charset="0"/>
              </a:rPr>
              <a:t>c. OAuth2+JWT</a:t>
            </a:r>
          </a:p>
          <a:p>
            <a:pPr marL="741363" lvl="1" indent="-284163" fontAlgn="base">
              <a:spcBef>
                <a:spcPct val="20000"/>
              </a:spcBef>
              <a:spcAft>
                <a:spcPct val="0"/>
              </a:spcAft>
              <a:buFont typeface="Arial" charset="0"/>
              <a:buChar char="–"/>
            </a:pP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OAuth2 will eventually</a:t>
            </a:r>
            <a:r>
              <a:rPr lang="zh-TW" altLang="en-US"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 </a:t>
            </a: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issue an </a:t>
            </a:r>
            <a:r>
              <a:rPr lang="en-US" altLang="zh-TW" sz="2800" dirty="0">
                <a:solidFill>
                  <a:srgbClr val="FF0000"/>
                </a:solidFill>
                <a:latin typeface="Times New Roman" panose="02020603050405020304" pitchFamily="18" charset="0"/>
                <a:ea typeface="微軟正黑體" pitchFamily="34" charset="-120"/>
                <a:cs typeface="Times New Roman" panose="02020603050405020304" pitchFamily="18" charset="0"/>
              </a:rPr>
              <a:t>Access Token </a:t>
            </a: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to the caller. </a:t>
            </a:r>
          </a:p>
          <a:p>
            <a:pPr marL="741363" lvl="1" indent="-284163" fontAlgn="base">
              <a:spcBef>
                <a:spcPct val="20000"/>
              </a:spcBef>
              <a:spcAft>
                <a:spcPct val="0"/>
              </a:spcAft>
              <a:buFont typeface="Arial" charset="0"/>
              <a:buChar char="–"/>
            </a:pP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OAuth2+JWT actually replaces the Access Token with the </a:t>
            </a:r>
            <a:r>
              <a:rPr lang="en-US" altLang="zh-TW" sz="2800" dirty="0">
                <a:solidFill>
                  <a:srgbClr val="FF0000"/>
                </a:solidFill>
                <a:latin typeface="Times New Roman" panose="02020603050405020304" pitchFamily="18" charset="0"/>
                <a:ea typeface="微軟正黑體" pitchFamily="34" charset="-120"/>
                <a:cs typeface="Times New Roman" panose="02020603050405020304" pitchFamily="18" charset="0"/>
              </a:rPr>
              <a:t>JWT</a:t>
            </a: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a:t>
            </a:r>
          </a:p>
          <a:p>
            <a:pPr marL="741363" lvl="1" indent="-284163" fontAlgn="base">
              <a:spcBef>
                <a:spcPct val="20000"/>
              </a:spcBef>
              <a:spcAft>
                <a:spcPct val="0"/>
              </a:spcAft>
              <a:buFont typeface="Arial" charset="0"/>
              <a:buChar char="–"/>
            </a:pP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The benefit of doing so is simply to reduce the number of queries to the DB at the time of the Token</a:t>
            </a:r>
            <a:r>
              <a:rPr lang="zh-TW" altLang="en-US"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 </a:t>
            </a:r>
            <a:r>
              <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rPr>
              <a:t>check.</a:t>
            </a:r>
          </a:p>
          <a:p>
            <a:pPr lvl="0" fontAlgn="base">
              <a:spcBef>
                <a:spcPct val="20000"/>
              </a:spcBef>
              <a:spcAft>
                <a:spcPct val="0"/>
              </a:spcAft>
            </a:pPr>
            <a:endParaRPr lang="en-US" altLang="zh-TW" sz="2800" dirty="0">
              <a:solidFill>
                <a:prstClr val="black">
                  <a:lumMod val="75000"/>
                  <a:lumOff val="25000"/>
                </a:prstClr>
              </a:solidFill>
              <a:latin typeface="Times New Roman" panose="02020603050405020304" pitchFamily="18" charset="0"/>
              <a:ea typeface="微軟正黑體" pitchFamily="34" charset="-120"/>
              <a:cs typeface="Times New Roman" panose="02020603050405020304" pitchFamily="18" charset="0"/>
            </a:endParaRPr>
          </a:p>
        </p:txBody>
      </p:sp>
      <p:pic>
        <p:nvPicPr>
          <p:cNvPr id="7" name="圖片 6"/>
          <p:cNvPicPr>
            <a:picLocks noChangeAspect="1"/>
          </p:cNvPicPr>
          <p:nvPr/>
        </p:nvPicPr>
        <p:blipFill>
          <a:blip r:embed="rId3"/>
          <a:stretch>
            <a:fillRect/>
          </a:stretch>
        </p:blipFill>
        <p:spPr>
          <a:xfrm>
            <a:off x="6717846" y="2174876"/>
            <a:ext cx="5191125" cy="4181475"/>
          </a:xfrm>
          <a:prstGeom prst="rect">
            <a:avLst/>
          </a:prstGeom>
        </p:spPr>
      </p:pic>
    </p:spTree>
    <p:extLst>
      <p:ext uri="{BB962C8B-B14F-4D97-AF65-F5344CB8AC3E}">
        <p14:creationId xmlns:p14="http://schemas.microsoft.com/office/powerpoint/2010/main" val="6032163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1212286" cy="4474027"/>
          </a:xfrm>
        </p:spPr>
        <p:txBody>
          <a:bodyPr/>
          <a:lstStyle/>
          <a:p>
            <a:r>
              <a:rPr lang="en-US" altLang="zh-TW" dirty="0">
                <a:latin typeface="Times New Roman" panose="02020603050405020304" pitchFamily="18" charset="0"/>
                <a:cs typeface="Times New Roman" panose="02020603050405020304" pitchFamily="18" charset="0"/>
              </a:rPr>
              <a:t>4.3.1 API gateway authentication</a:t>
            </a:r>
          </a:p>
          <a:p>
            <a:pPr lvl="1"/>
            <a:r>
              <a:rPr lang="en-US" altLang="zh-TW" dirty="0">
                <a:latin typeface="Times New Roman" panose="02020603050405020304" pitchFamily="18" charset="0"/>
                <a:cs typeface="Times New Roman" panose="02020603050405020304" pitchFamily="18" charset="0"/>
              </a:rPr>
              <a:t>After the addition of the API Gateway, each of our services may require </a:t>
            </a:r>
            <a:r>
              <a:rPr lang="en-US" altLang="zh-TW" dirty="0">
                <a:solidFill>
                  <a:srgbClr val="FF0000"/>
                </a:solidFill>
                <a:latin typeface="Times New Roman" panose="02020603050405020304" pitchFamily="18" charset="0"/>
                <a:cs typeface="Times New Roman" panose="02020603050405020304" pitchFamily="18" charset="0"/>
              </a:rPr>
              <a:t>user information </a:t>
            </a:r>
            <a:r>
              <a:rPr lang="en-US" altLang="zh-TW" dirty="0">
                <a:latin typeface="Times New Roman" panose="02020603050405020304" pitchFamily="18" charset="0"/>
                <a:cs typeface="Times New Roman" panose="02020603050405020304" pitchFamily="18" charset="0"/>
              </a:rPr>
              <a:t>to</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determine if the current interface or feature is available to the current user.</a:t>
            </a:r>
          </a:p>
          <a:p>
            <a:pPr lvl="1"/>
            <a:r>
              <a:rPr lang="en-US" altLang="zh-TW" dirty="0">
                <a:latin typeface="Times New Roman" panose="02020603050405020304" pitchFamily="18" charset="0"/>
                <a:cs typeface="Times New Roman" panose="02020603050405020304" pitchFamily="18" charset="0"/>
              </a:rPr>
              <a:t>We can implement it by</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putting unified authentication on the API gateway. </a:t>
            </a:r>
          </a:p>
          <a:p>
            <a:pPr lvl="1"/>
            <a:r>
              <a:rPr lang="en-US" altLang="zh-TW" dirty="0">
                <a:latin typeface="Times New Roman" panose="02020603050405020304" pitchFamily="18" charset="0"/>
                <a:cs typeface="Times New Roman" panose="02020603050405020304" pitchFamily="18" charset="0"/>
              </a:rPr>
              <a:t>In combination with the authentication methods described above, the OAuth2 protocol</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can carry the characteristics of user information, so more </a:t>
            </a:r>
            <a:r>
              <a:rPr lang="en-US" altLang="zh-TW" dirty="0">
                <a:solidFill>
                  <a:srgbClr val="FF0000"/>
                </a:solidFill>
                <a:latin typeface="Times New Roman" panose="02020603050405020304" pitchFamily="18" charset="0"/>
                <a:cs typeface="Times New Roman" panose="02020603050405020304" pitchFamily="18" charset="0"/>
              </a:rPr>
              <a:t>OAuth2 authentication </a:t>
            </a:r>
            <a:r>
              <a:rPr lang="en-US" altLang="zh-TW" dirty="0">
                <a:latin typeface="Times New Roman" panose="02020603050405020304" pitchFamily="18" charset="0"/>
                <a:cs typeface="Times New Roman" panose="02020603050405020304" pitchFamily="18" charset="0"/>
              </a:rPr>
              <a:t>is used the way.</a:t>
            </a:r>
          </a:p>
          <a:p>
            <a:pPr marL="514350" indent="-514350">
              <a:buAutoNum type="alphaLcPeriod"/>
            </a:pP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27</a:t>
            </a:fld>
            <a:endParaRPr lang="en-US" altLang="zh-TW" dirty="0"/>
          </a:p>
        </p:txBody>
      </p:sp>
    </p:spTree>
    <p:extLst>
      <p:ext uri="{BB962C8B-B14F-4D97-AF65-F5344CB8AC3E}">
        <p14:creationId xmlns:p14="http://schemas.microsoft.com/office/powerpoint/2010/main" val="5580342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1495314" cy="4474027"/>
          </a:xfrm>
        </p:spPr>
        <p:txBody>
          <a:bodyPr/>
          <a:lstStyle/>
          <a:p>
            <a:r>
              <a:rPr lang="en-US" altLang="zh-TW" dirty="0">
                <a:latin typeface="Times New Roman" panose="02020603050405020304" pitchFamily="18" charset="0"/>
                <a:cs typeface="Times New Roman" panose="02020603050405020304" pitchFamily="18" charset="0"/>
              </a:rPr>
              <a:t>4.3.2 API Gateway Reverse Proxy Function</a:t>
            </a:r>
          </a:p>
          <a:p>
            <a:pPr marL="514350" indent="-514350">
              <a:buAutoNum type="alphaLcPeriod"/>
            </a:pPr>
            <a:r>
              <a:rPr lang="en-US" altLang="zh-TW" sz="2800" dirty="0" smtClean="0">
                <a:latin typeface="Times New Roman" panose="02020603050405020304" pitchFamily="18" charset="0"/>
                <a:cs typeface="Times New Roman" panose="02020603050405020304" pitchFamily="18" charset="0"/>
              </a:rPr>
              <a:t>AccessToken validation</a:t>
            </a:r>
          </a:p>
          <a:p>
            <a:pPr marL="514350" indent="-514350">
              <a:buFont typeface="Wingdings" pitchFamily="2" charset="2"/>
              <a:buAutoNum type="alphaLcPeriod"/>
            </a:pPr>
            <a:r>
              <a:rPr lang="en-US" altLang="zh-TW" sz="2800" dirty="0" smtClean="0">
                <a:latin typeface="Times New Roman" panose="02020603050405020304" pitchFamily="18" charset="0"/>
                <a:cs typeface="Times New Roman" panose="02020603050405020304" pitchFamily="18" charset="0"/>
              </a:rPr>
              <a:t>Information loading</a:t>
            </a:r>
          </a:p>
          <a:p>
            <a:pPr marL="514350" indent="-514350">
              <a:buFont typeface="Wingdings" pitchFamily="2" charset="2"/>
              <a:buAutoNum type="alphaLcPeriod"/>
            </a:pPr>
            <a:r>
              <a:rPr lang="en-US" altLang="zh-TW" sz="2800" dirty="0">
                <a:latin typeface="Times New Roman" panose="02020603050405020304" pitchFamily="18" charset="0"/>
                <a:cs typeface="Times New Roman" panose="02020603050405020304" pitchFamily="18" charset="0"/>
              </a:rPr>
              <a:t>Flow </a:t>
            </a:r>
            <a:r>
              <a:rPr lang="en-US" altLang="zh-TW" sz="2800" dirty="0" smtClean="0">
                <a:latin typeface="Times New Roman" panose="02020603050405020304" pitchFamily="18" charset="0"/>
                <a:cs typeface="Times New Roman" panose="02020603050405020304" pitchFamily="18" charset="0"/>
              </a:rPr>
              <a:t>control</a:t>
            </a:r>
          </a:p>
          <a:p>
            <a:pPr marL="514350" indent="-514350">
              <a:buFont typeface="Wingdings" pitchFamily="2" charset="2"/>
              <a:buAutoNum type="alphaLcPeriod"/>
            </a:pPr>
            <a:r>
              <a:rPr lang="en-US" altLang="zh-TW" sz="2800" dirty="0">
                <a:latin typeface="Times New Roman" panose="02020603050405020304" pitchFamily="18" charset="0"/>
                <a:cs typeface="Times New Roman" panose="02020603050405020304" pitchFamily="18" charset="0"/>
              </a:rPr>
              <a:t>Request </a:t>
            </a:r>
            <a:r>
              <a:rPr lang="en-US" altLang="zh-TW" sz="2800" dirty="0" smtClean="0">
                <a:latin typeface="Times New Roman" panose="02020603050405020304" pitchFamily="18" charset="0"/>
                <a:cs typeface="Times New Roman" panose="02020603050405020304" pitchFamily="18" charset="0"/>
              </a:rPr>
              <a:t>packaging</a:t>
            </a:r>
          </a:p>
          <a:p>
            <a:pPr marL="514350" indent="-514350">
              <a:buFont typeface="Wingdings" pitchFamily="2" charset="2"/>
              <a:buAutoNum type="alphaLcPeriod"/>
            </a:pPr>
            <a:r>
              <a:rPr lang="en-US" altLang="zh-TW" sz="2800" dirty="0">
                <a:latin typeface="Times New Roman" panose="02020603050405020304" pitchFamily="18" charset="0"/>
                <a:cs typeface="Times New Roman" panose="02020603050405020304" pitchFamily="18" charset="0"/>
              </a:rPr>
              <a:t>URL </a:t>
            </a:r>
            <a:r>
              <a:rPr lang="en-US" altLang="zh-TW" sz="2800" dirty="0" smtClean="0">
                <a:latin typeface="Times New Roman" panose="02020603050405020304" pitchFamily="18" charset="0"/>
                <a:cs typeface="Times New Roman" panose="02020603050405020304" pitchFamily="18" charset="0"/>
              </a:rPr>
              <a:t>rewriting</a:t>
            </a:r>
          </a:p>
          <a:p>
            <a:pPr marL="514350" indent="-514350">
              <a:buFont typeface="Wingdings" pitchFamily="2" charset="2"/>
              <a:buAutoNum type="alphaLcPeriod"/>
            </a:pPr>
            <a:r>
              <a:rPr lang="en-US" altLang="zh-TW" sz="2800" dirty="0">
                <a:latin typeface="Times New Roman" panose="02020603050405020304" pitchFamily="18" charset="0"/>
                <a:cs typeface="Times New Roman" panose="02020603050405020304" pitchFamily="18" charset="0"/>
              </a:rPr>
              <a:t>Reverse </a:t>
            </a:r>
            <a:r>
              <a:rPr lang="en-US" altLang="zh-TW" sz="2800" dirty="0" smtClean="0">
                <a:latin typeface="Times New Roman" panose="02020603050405020304" pitchFamily="18" charset="0"/>
                <a:cs typeface="Times New Roman" panose="02020603050405020304" pitchFamily="18" charset="0"/>
              </a:rPr>
              <a:t>proxy</a:t>
            </a:r>
          </a:p>
          <a:p>
            <a:pPr marL="514350" indent="-514350">
              <a:buFont typeface="Wingdings" pitchFamily="2" charset="2"/>
              <a:buAutoNum type="alphaLcPeriod"/>
            </a:pPr>
            <a:r>
              <a:rPr lang="en-US" altLang="zh-TW" sz="2800" dirty="0">
                <a:latin typeface="Times New Roman" panose="02020603050405020304" pitchFamily="18" charset="0"/>
                <a:cs typeface="Times New Roman" panose="02020603050405020304" pitchFamily="18" charset="0"/>
              </a:rPr>
              <a:t>Result Cache</a:t>
            </a:r>
          </a:p>
          <a:p>
            <a:pPr marL="514350" indent="-514350">
              <a:buFont typeface="Wingdings" pitchFamily="2" charset="2"/>
              <a:buAutoNum type="alphaLcPeriod"/>
            </a:pPr>
            <a:r>
              <a:rPr lang="en-US" altLang="zh-TW" sz="2800" dirty="0">
                <a:latin typeface="Times New Roman" panose="02020603050405020304" pitchFamily="18" charset="0"/>
                <a:cs typeface="Times New Roman" panose="02020603050405020304" pitchFamily="18" charset="0"/>
              </a:rPr>
              <a:t>Store call log</a:t>
            </a:r>
          </a:p>
          <a:p>
            <a:pPr marL="514350" indent="-514350">
              <a:buFont typeface="Wingdings" pitchFamily="2" charset="2"/>
              <a:buAutoNum type="alphaLcPeriod"/>
            </a:pPr>
            <a:endParaRPr lang="en-US" altLang="zh-TW" sz="2400" dirty="0">
              <a:latin typeface="Times New Roman" panose="02020603050405020304" pitchFamily="18" charset="0"/>
              <a:cs typeface="Times New Roman" panose="02020603050405020304" pitchFamily="18" charset="0"/>
            </a:endParaRPr>
          </a:p>
          <a:p>
            <a:pPr marL="514350" indent="-514350">
              <a:buFont typeface="Wingdings" pitchFamily="2" charset="2"/>
              <a:buAutoNum type="alphaLcPeriod"/>
            </a:pPr>
            <a:endParaRPr lang="en-US" altLang="zh-TW" sz="2400" dirty="0">
              <a:solidFill>
                <a:prstClr val="black">
                  <a:lumMod val="75000"/>
                  <a:lumOff val="25000"/>
                </a:prstClr>
              </a:solidFill>
              <a:latin typeface="Times New Roman" panose="02020603050405020304" pitchFamily="18" charset="0"/>
              <a:cs typeface="Times New Roman" panose="02020603050405020304" pitchFamily="18" charset="0"/>
            </a:endParaRPr>
          </a:p>
          <a:p>
            <a:pPr marL="514350" indent="-514350">
              <a:buFont typeface="Wingdings" pitchFamily="2" charset="2"/>
              <a:buAutoNum type="alphaLcPeriod"/>
            </a:pPr>
            <a:endParaRPr lang="en-US" altLang="zh-TW" sz="2800" dirty="0">
              <a:latin typeface="Times New Roman" panose="02020603050405020304" pitchFamily="18" charset="0"/>
              <a:cs typeface="Times New Roman" panose="02020603050405020304" pitchFamily="18" charset="0"/>
            </a:endParaRPr>
          </a:p>
          <a:p>
            <a:pPr marL="514350" indent="-514350">
              <a:buFont typeface="Wingdings" pitchFamily="2" charset="2"/>
              <a:buAutoNum type="alphaLcPeriod"/>
            </a:pPr>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28</a:t>
            </a:fld>
            <a:endParaRPr lang="en-US" altLang="zh-TW" dirty="0"/>
          </a:p>
        </p:txBody>
      </p:sp>
    </p:spTree>
    <p:extLst>
      <p:ext uri="{BB962C8B-B14F-4D97-AF65-F5344CB8AC3E}">
        <p14:creationId xmlns:p14="http://schemas.microsoft.com/office/powerpoint/2010/main" val="26646456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1495314" cy="4474027"/>
          </a:xfrm>
        </p:spPr>
        <p:txBody>
          <a:bodyPr/>
          <a:lstStyle/>
          <a:p>
            <a:r>
              <a:rPr lang="en-US" altLang="zh-TW" dirty="0">
                <a:latin typeface="Times New Roman" panose="02020603050405020304" pitchFamily="18" charset="0"/>
                <a:cs typeface="Times New Roman" panose="02020603050405020304" pitchFamily="18" charset="0"/>
              </a:rPr>
              <a:t>4.3.2 API Gateway Reverse Proxy Function</a:t>
            </a:r>
          </a:p>
          <a:p>
            <a:pPr marL="0" indent="0">
              <a:buNone/>
            </a:pPr>
            <a:r>
              <a:rPr lang="en-US" altLang="zh-TW" sz="2800" dirty="0">
                <a:latin typeface="Times New Roman" panose="02020603050405020304" pitchFamily="18" charset="0"/>
                <a:cs typeface="Times New Roman" panose="02020603050405020304" pitchFamily="18" charset="0"/>
              </a:rPr>
              <a:t>a. AccessToken validation</a:t>
            </a:r>
          </a:p>
          <a:p>
            <a:pPr lvl="1"/>
            <a:r>
              <a:rPr lang="en-US" altLang="zh-TW" sz="2400" dirty="0">
                <a:latin typeface="Times New Roman" panose="02020603050405020304" pitchFamily="18" charset="0"/>
                <a:cs typeface="Times New Roman" panose="02020603050405020304" pitchFamily="18" charset="0"/>
              </a:rPr>
              <a:t>The generation of the AccessToken is based on the Oauth2.0 authorization protocol.</a:t>
            </a:r>
          </a:p>
          <a:p>
            <a:pPr lvl="1"/>
            <a:r>
              <a:rPr lang="en-US" altLang="zh-TW" sz="2400" dirty="0">
                <a:latin typeface="Times New Roman" panose="02020603050405020304" pitchFamily="18" charset="0"/>
                <a:cs typeface="Times New Roman" panose="02020603050405020304" pitchFamily="18" charset="0"/>
              </a:rPr>
              <a:t>First, it is verified whether the format of the AccessToken meets the requirements. </a:t>
            </a:r>
          </a:p>
          <a:p>
            <a:pPr lvl="1"/>
            <a:r>
              <a:rPr lang="en-US" altLang="zh-TW" sz="2400" dirty="0">
                <a:latin typeface="Times New Roman" panose="02020603050405020304" pitchFamily="18" charset="0"/>
                <a:cs typeface="Times New Roman" panose="02020603050405020304" pitchFamily="18" charset="0"/>
              </a:rPr>
              <a:t>An AccessToken conforming to the format requirement can be split into the </a:t>
            </a:r>
            <a:r>
              <a:rPr lang="en-US" altLang="zh-TW" sz="2400" dirty="0">
                <a:solidFill>
                  <a:srgbClr val="FF0000"/>
                </a:solidFill>
                <a:latin typeface="Times New Roman" panose="02020603050405020304" pitchFamily="18" charset="0"/>
                <a:cs typeface="Times New Roman" panose="02020603050405020304" pitchFamily="18" charset="0"/>
              </a:rPr>
              <a:t>application ID</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the generation time</a:t>
            </a:r>
            <a:r>
              <a:rPr lang="en-US" altLang="zh-TW" sz="2400" dirty="0">
                <a:latin typeface="Times New Roman" panose="02020603050405020304" pitchFamily="18" charset="0"/>
                <a:cs typeface="Times New Roman" panose="02020603050405020304" pitchFamily="18" charset="0"/>
              </a:rPr>
              <a:t>, and </a:t>
            </a:r>
            <a:r>
              <a:rPr lang="en-US" altLang="zh-TW" sz="2400" dirty="0">
                <a:solidFill>
                  <a:srgbClr val="FF0000"/>
                </a:solidFill>
                <a:latin typeface="Times New Roman" panose="02020603050405020304" pitchFamily="18" charset="0"/>
                <a:cs typeface="Times New Roman" panose="02020603050405020304" pitchFamily="18" charset="0"/>
              </a:rPr>
              <a:t>the authentication signature</a:t>
            </a:r>
            <a:r>
              <a:rPr lang="en-US" altLang="zh-TW" sz="2400" dirty="0">
                <a:latin typeface="Times New Roman" panose="02020603050405020304" pitchFamily="18" charset="0"/>
                <a:cs typeface="Times New Roman" panose="02020603050405020304" pitchFamily="18" charset="0"/>
              </a:rPr>
              <a:t>. </a:t>
            </a:r>
          </a:p>
          <a:p>
            <a:pPr lvl="1"/>
            <a:r>
              <a:rPr lang="en-US" altLang="zh-TW" sz="2400" dirty="0">
                <a:latin typeface="Times New Roman" panose="02020603050405020304" pitchFamily="18" charset="0"/>
                <a:cs typeface="Times New Roman" panose="02020603050405020304" pitchFamily="18" charset="0"/>
              </a:rPr>
              <a:t>Then it obtains the </a:t>
            </a:r>
            <a:r>
              <a:rPr lang="en-US" altLang="zh-TW" sz="2400" dirty="0">
                <a:solidFill>
                  <a:srgbClr val="FF0000"/>
                </a:solidFill>
                <a:latin typeface="Times New Roman" panose="02020603050405020304" pitchFamily="18" charset="0"/>
                <a:cs typeface="Times New Roman" panose="02020603050405020304" pitchFamily="18" charset="0"/>
              </a:rPr>
              <a:t>application information </a:t>
            </a:r>
            <a:r>
              <a:rPr lang="en-US" altLang="zh-TW" sz="2400" dirty="0">
                <a:latin typeface="Times New Roman" panose="02020603050405020304" pitchFamily="18" charset="0"/>
                <a:cs typeface="Times New Roman" panose="02020603050405020304" pitchFamily="18" charset="0"/>
              </a:rPr>
              <a:t>from MongoDB through the application ID.</a:t>
            </a:r>
          </a:p>
          <a:p>
            <a:pPr lvl="1"/>
            <a:r>
              <a:rPr lang="en-US" altLang="zh-TW" sz="2400" dirty="0">
                <a:latin typeface="Times New Roman" panose="02020603050405020304" pitchFamily="18" charset="0"/>
                <a:cs typeface="Times New Roman" panose="02020603050405020304" pitchFamily="18" charset="0"/>
              </a:rPr>
              <a:t>And it compares the authentication signature by using the same encryption method to encrypt the AccessKey and the Security of the application information.</a:t>
            </a:r>
          </a:p>
          <a:p>
            <a:pPr lvl="1"/>
            <a:r>
              <a:rPr lang="en-US" altLang="zh-TW" sz="2400" dirty="0">
                <a:latin typeface="Times New Roman" panose="02020603050405020304" pitchFamily="18" charset="0"/>
                <a:cs typeface="Times New Roman" panose="02020603050405020304" pitchFamily="18" charset="0"/>
              </a:rPr>
              <a:t>If they are different, the AccessToken is illegal and cannot be called again.</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29</a:t>
            </a:fld>
            <a:endParaRPr lang="en-US" altLang="zh-TW" dirty="0"/>
          </a:p>
        </p:txBody>
      </p:sp>
    </p:spTree>
    <p:extLst>
      <p:ext uri="{BB962C8B-B14F-4D97-AF65-F5344CB8AC3E}">
        <p14:creationId xmlns:p14="http://schemas.microsoft.com/office/powerpoint/2010/main" val="35789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Abstract</a:t>
            </a:r>
          </a:p>
        </p:txBody>
      </p:sp>
      <p:sp>
        <p:nvSpPr>
          <p:cNvPr id="3" name="內容版面配置區 2"/>
          <p:cNvSpPr>
            <a:spLocks noGrp="1"/>
          </p:cNvSpPr>
          <p:nvPr>
            <p:ph idx="1"/>
          </p:nvPr>
        </p:nvSpPr>
        <p:spPr>
          <a:xfrm>
            <a:off x="609599" y="1600200"/>
            <a:ext cx="10759441" cy="4831422"/>
          </a:xfrm>
        </p:spPr>
        <p:txBody>
          <a:bodyPr/>
          <a:lstStyle/>
          <a:p>
            <a:r>
              <a:rPr lang="en-US" altLang="zh-TW" sz="2800" dirty="0">
                <a:latin typeface="Times New Roman" panose="02020603050405020304" pitchFamily="18" charset="0"/>
                <a:cs typeface="Times New Roman" panose="02020603050405020304" pitchFamily="18" charset="0"/>
              </a:rPr>
              <a:t>Under the Micro-service architecture, the </a:t>
            </a:r>
            <a:r>
              <a:rPr lang="en-US" altLang="zh-TW" sz="2800" dirty="0">
                <a:solidFill>
                  <a:srgbClr val="FF0000"/>
                </a:solidFill>
                <a:latin typeface="Times New Roman" panose="02020603050405020304" pitchFamily="18" charset="0"/>
                <a:cs typeface="Times New Roman" panose="02020603050405020304" pitchFamily="18" charset="0"/>
              </a:rPr>
              <a:t>API</a:t>
            </a:r>
            <a:r>
              <a:rPr lang="zh-TW" altLang="en-US" sz="2800" dirty="0">
                <a:solidFill>
                  <a:srgbClr val="FF0000"/>
                </a:solidFill>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gateway </a:t>
            </a:r>
            <a:r>
              <a:rPr lang="en-US" altLang="zh-TW" sz="2800" dirty="0">
                <a:latin typeface="Times New Roman" panose="02020603050405020304" pitchFamily="18" charset="0"/>
                <a:cs typeface="Times New Roman" panose="02020603050405020304" pitchFamily="18" charset="0"/>
              </a:rPr>
              <a:t>is an important component of the overall architecture.</a:t>
            </a:r>
          </a:p>
          <a:p>
            <a:r>
              <a:rPr lang="en-US" altLang="zh-TW" sz="2800" dirty="0">
                <a:latin typeface="Times New Roman" panose="02020603050405020304" pitchFamily="18" charset="0"/>
                <a:cs typeface="Times New Roman" panose="02020603050405020304" pitchFamily="18" charset="0"/>
              </a:rPr>
              <a:t>As the </a:t>
            </a:r>
            <a:r>
              <a:rPr lang="en-US" altLang="zh-TW" sz="2800" dirty="0">
                <a:solidFill>
                  <a:srgbClr val="FF0000"/>
                </a:solidFill>
                <a:latin typeface="Times New Roman" panose="02020603050405020304" pitchFamily="18" charset="0"/>
                <a:cs typeface="Times New Roman" panose="02020603050405020304" pitchFamily="18" charset="0"/>
              </a:rPr>
              <a:t>only entry for a Micro-service</a:t>
            </a:r>
            <a:r>
              <a:rPr lang="en-US" altLang="zh-TW" sz="2800" dirty="0">
                <a:latin typeface="Times New Roman" panose="02020603050405020304" pitchFamily="18" charset="0"/>
                <a:cs typeface="Times New Roman" panose="02020603050405020304" pitchFamily="18" charset="0"/>
              </a:rPr>
              <a:t>, the API</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gateway </a:t>
            </a:r>
            <a:r>
              <a:rPr lang="en-US" altLang="zh-TW" sz="2800" dirty="0">
                <a:solidFill>
                  <a:srgbClr val="FF0000"/>
                </a:solidFill>
                <a:latin typeface="Times New Roman" panose="02020603050405020304" pitchFamily="18" charset="0"/>
                <a:cs typeface="Times New Roman" panose="02020603050405020304" pitchFamily="18" charset="0"/>
              </a:rPr>
              <a:t>encapsulates</a:t>
            </a:r>
            <a:r>
              <a:rPr lang="en-US" altLang="zh-TW" sz="2800" dirty="0">
                <a:latin typeface="Times New Roman" panose="02020603050405020304" pitchFamily="18" charset="0"/>
                <a:cs typeface="Times New Roman" panose="02020603050405020304" pitchFamily="18" charset="0"/>
              </a:rPr>
              <a:t> the specific internal implementation and interface of the system.</a:t>
            </a:r>
          </a:p>
          <a:p>
            <a:r>
              <a:rPr lang="en-US" altLang="zh-TW" sz="2800" dirty="0">
                <a:latin typeface="Times New Roman" panose="02020603050405020304" pitchFamily="18" charset="0"/>
                <a:cs typeface="Times New Roman" panose="02020603050405020304" pitchFamily="18" charset="0"/>
              </a:rPr>
              <a:t>This paper mainly analyzes the realization of the functions:</a:t>
            </a:r>
            <a:r>
              <a:rPr lang="zh-TW" altLang="en-US"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load balancing</a:t>
            </a:r>
            <a:r>
              <a:rPr lang="en-US" altLang="zh-TW"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automatic service</a:t>
            </a:r>
            <a:r>
              <a:rPr lang="zh-TW" altLang="en-US" sz="2800" dirty="0">
                <a:solidFill>
                  <a:srgbClr val="FF0000"/>
                </a:solidFill>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blowing</a:t>
            </a:r>
            <a:r>
              <a:rPr lang="en-US" altLang="zh-TW" sz="2800" dirty="0">
                <a:latin typeface="Times New Roman" panose="02020603050405020304" pitchFamily="18" charset="0"/>
                <a:cs typeface="Times New Roman" panose="02020603050405020304" pitchFamily="18" charset="0"/>
              </a:rPr>
              <a:t>, and </a:t>
            </a:r>
            <a:r>
              <a:rPr lang="en-US" altLang="zh-TW" sz="2800" dirty="0">
                <a:solidFill>
                  <a:srgbClr val="FF0000"/>
                </a:solidFill>
                <a:latin typeface="Times New Roman" panose="02020603050405020304" pitchFamily="18" charset="0"/>
                <a:cs typeface="Times New Roman" panose="02020603050405020304" pitchFamily="18" charset="0"/>
              </a:rPr>
              <a:t>Gray release</a:t>
            </a:r>
            <a:r>
              <a:rPr lang="en-US" altLang="zh-TW" sz="2800" dirty="0">
                <a:latin typeface="Times New Roman" panose="02020603050405020304" pitchFamily="18" charset="0"/>
                <a:cs typeface="Times New Roman" panose="02020603050405020304" pitchFamily="18" charset="0"/>
              </a:rPr>
              <a:t>, and gives the implement scheme of the key technology of the API</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gateway under the Micro-service architecture. </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a:ea typeface="新細明體" charset="-120"/>
              </a:rPr>
              <a:pPr fontAlgn="base">
                <a:spcBef>
                  <a:spcPct val="0"/>
                </a:spcBef>
                <a:spcAft>
                  <a:spcPct val="0"/>
                </a:spcAft>
              </a:pPr>
              <a:t>3</a:t>
            </a:fld>
            <a:endParaRPr lang="en-US" altLang="zh-TW">
              <a:ea typeface="新細明體" charset="-120"/>
            </a:endParaRPr>
          </a:p>
        </p:txBody>
      </p:sp>
      <p:pic>
        <p:nvPicPr>
          <p:cNvPr id="6" name="圖片 5"/>
          <p:cNvPicPr>
            <a:picLocks noChangeAspect="1"/>
          </p:cNvPicPr>
          <p:nvPr/>
        </p:nvPicPr>
        <p:blipFill>
          <a:blip r:embed="rId3"/>
          <a:stretch>
            <a:fillRect/>
          </a:stretch>
        </p:blipFill>
        <p:spPr>
          <a:xfrm>
            <a:off x="6193971" y="4810163"/>
            <a:ext cx="3407907" cy="1911313"/>
          </a:xfrm>
          <a:prstGeom prst="rect">
            <a:avLst/>
          </a:prstGeom>
        </p:spPr>
      </p:pic>
    </p:spTree>
    <p:extLst>
      <p:ext uri="{BB962C8B-B14F-4D97-AF65-F5344CB8AC3E}">
        <p14:creationId xmlns:p14="http://schemas.microsoft.com/office/powerpoint/2010/main" val="30847715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1212286" cy="4474027"/>
          </a:xfrm>
        </p:spPr>
        <p:txBody>
          <a:bodyPr/>
          <a:lstStyle/>
          <a:p>
            <a:r>
              <a:rPr lang="en-US" altLang="zh-TW" dirty="0">
                <a:latin typeface="Times New Roman" panose="02020603050405020304" pitchFamily="18" charset="0"/>
                <a:cs typeface="Times New Roman" panose="02020603050405020304" pitchFamily="18" charset="0"/>
              </a:rPr>
              <a:t>4.3.2 API Gateway Reverse Proxy Function</a:t>
            </a:r>
          </a:p>
          <a:p>
            <a:pPr marL="0" indent="0">
              <a:buNone/>
            </a:pPr>
            <a:r>
              <a:rPr lang="en-US" altLang="zh-TW" sz="2800" dirty="0">
                <a:latin typeface="Times New Roman" panose="02020603050405020304" pitchFamily="18" charset="0"/>
                <a:cs typeface="Times New Roman" panose="02020603050405020304" pitchFamily="18" charset="0"/>
              </a:rPr>
              <a:t>b. Information loading</a:t>
            </a:r>
          </a:p>
          <a:p>
            <a:pPr lvl="1"/>
            <a:r>
              <a:rPr lang="en-US" altLang="zh-TW" sz="2400" dirty="0">
                <a:latin typeface="Times New Roman" panose="02020603050405020304" pitchFamily="18" charset="0"/>
                <a:cs typeface="Times New Roman" panose="02020603050405020304" pitchFamily="18" charset="0"/>
              </a:rPr>
              <a:t>Through the verification of the AccessToken, the application information has been loaded, including the application-associated user information. </a:t>
            </a:r>
          </a:p>
          <a:p>
            <a:pPr lvl="1"/>
            <a:r>
              <a:rPr lang="en-US" altLang="zh-TW" sz="2400" dirty="0">
                <a:latin typeface="Times New Roman" panose="02020603050405020304" pitchFamily="18" charset="0"/>
                <a:cs typeface="Times New Roman" panose="02020603050405020304" pitchFamily="18" charset="0"/>
              </a:rPr>
              <a:t>According to the URL requested by the request, the API corresponding to the URL is </a:t>
            </a:r>
            <a:r>
              <a:rPr lang="en-US" altLang="zh-TW" sz="2400" dirty="0">
                <a:solidFill>
                  <a:srgbClr val="FF0000"/>
                </a:solidFill>
                <a:latin typeface="Times New Roman" panose="02020603050405020304" pitchFamily="18" charset="0"/>
                <a:cs typeface="Times New Roman" panose="02020603050405020304" pitchFamily="18" charset="0"/>
              </a:rPr>
              <a:t>loaded from the Nginx local cache</a:t>
            </a:r>
            <a:r>
              <a:rPr lang="en-US" altLang="zh-TW" sz="2400" dirty="0">
                <a:latin typeface="Times New Roman" panose="02020603050405020304" pitchFamily="18" charset="0"/>
                <a:cs typeface="Times New Roman" panose="02020603050405020304" pitchFamily="18" charset="0"/>
              </a:rPr>
              <a:t>.</a:t>
            </a:r>
          </a:p>
          <a:p>
            <a:pPr lvl="1"/>
            <a:r>
              <a:rPr lang="en-US" altLang="zh-TW" sz="2400" dirty="0">
                <a:latin typeface="Times New Roman" panose="02020603050405020304" pitchFamily="18" charset="0"/>
                <a:cs typeface="Times New Roman" panose="02020603050405020304" pitchFamily="18" charset="0"/>
              </a:rPr>
              <a:t>If the API information is queried, it includes the </a:t>
            </a:r>
            <a:r>
              <a:rPr lang="en-US" altLang="zh-TW" sz="2400" dirty="0">
                <a:solidFill>
                  <a:srgbClr val="FF0000"/>
                </a:solidFill>
                <a:latin typeface="Times New Roman" panose="02020603050405020304" pitchFamily="18" charset="0"/>
                <a:cs typeface="Times New Roman" panose="02020603050405020304" pitchFamily="18" charset="0"/>
              </a:rPr>
              <a:t>rights required for the URL</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frequency control</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IP limit</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URL rewriting</a:t>
            </a:r>
            <a:r>
              <a:rPr lang="en-US" altLang="zh-TW" sz="2400" dirty="0">
                <a:latin typeface="Times New Roman" panose="02020603050405020304" pitchFamily="18" charset="0"/>
                <a:cs typeface="Times New Roman" panose="02020603050405020304" pitchFamily="18" charset="0"/>
              </a:rPr>
              <a:t>, and </a:t>
            </a:r>
            <a:r>
              <a:rPr lang="en-US" altLang="zh-TW" sz="2400" dirty="0">
                <a:solidFill>
                  <a:srgbClr val="FF0000"/>
                </a:solidFill>
                <a:latin typeface="Times New Roman" panose="02020603050405020304" pitchFamily="18" charset="0"/>
                <a:cs typeface="Times New Roman" panose="02020603050405020304" pitchFamily="18" charset="0"/>
              </a:rPr>
              <a:t>instance address</a:t>
            </a:r>
            <a:r>
              <a:rPr lang="en-US" altLang="zh-TW" sz="2400" dirty="0">
                <a:latin typeface="Times New Roman" panose="02020603050405020304" pitchFamily="18" charset="0"/>
                <a:cs typeface="Times New Roman" panose="02020603050405020304" pitchFamily="18" charset="0"/>
              </a:rPr>
              <a:t>.</a:t>
            </a:r>
          </a:p>
          <a:p>
            <a:pPr lvl="1"/>
            <a:r>
              <a:rPr lang="en-US" altLang="zh-TW" sz="2400" dirty="0">
                <a:latin typeface="Times New Roman" panose="02020603050405020304" pitchFamily="18" charset="0"/>
                <a:cs typeface="Times New Roman" panose="02020603050405020304" pitchFamily="18" charset="0"/>
              </a:rPr>
              <a:t>The Nginx cache uses server memory directly and reads very quickly, which can greatly </a:t>
            </a:r>
            <a:r>
              <a:rPr lang="en-US" altLang="zh-TW" sz="2400" dirty="0">
                <a:solidFill>
                  <a:srgbClr val="FF0000"/>
                </a:solidFill>
                <a:latin typeface="Times New Roman" panose="02020603050405020304" pitchFamily="18" charset="0"/>
                <a:cs typeface="Times New Roman" panose="02020603050405020304" pitchFamily="18" charset="0"/>
              </a:rPr>
              <a:t>reduce the time spent reading data remotely</a:t>
            </a:r>
            <a:r>
              <a:rPr lang="en-US" altLang="zh-TW" sz="2400" dirty="0">
                <a:latin typeface="Times New Roman" panose="02020603050405020304" pitchFamily="18" charset="0"/>
                <a:cs typeface="Times New Roman" panose="02020603050405020304" pitchFamily="18" charset="0"/>
              </a:rPr>
              <a:t> in high concurrency situations.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30</a:t>
            </a:fld>
            <a:endParaRPr lang="en-US" altLang="zh-TW" dirty="0"/>
          </a:p>
        </p:txBody>
      </p:sp>
    </p:spTree>
    <p:extLst>
      <p:ext uri="{BB962C8B-B14F-4D97-AF65-F5344CB8AC3E}">
        <p14:creationId xmlns:p14="http://schemas.microsoft.com/office/powerpoint/2010/main" val="28097259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1669486" cy="4474027"/>
          </a:xfrm>
        </p:spPr>
        <p:txBody>
          <a:bodyPr/>
          <a:lstStyle/>
          <a:p>
            <a:r>
              <a:rPr lang="en-US" altLang="zh-TW" dirty="0">
                <a:latin typeface="Times New Roman" panose="02020603050405020304" pitchFamily="18" charset="0"/>
                <a:cs typeface="Times New Roman" panose="02020603050405020304" pitchFamily="18" charset="0"/>
              </a:rPr>
              <a:t>4.3.2 API Gateway Reverse Proxy Function</a:t>
            </a:r>
          </a:p>
          <a:p>
            <a:pPr marL="0" indent="0">
              <a:buNone/>
            </a:pPr>
            <a:r>
              <a:rPr lang="en-US" altLang="zh-TW" sz="2800" dirty="0">
                <a:latin typeface="Times New Roman" panose="02020603050405020304" pitchFamily="18" charset="0"/>
                <a:cs typeface="Times New Roman" panose="02020603050405020304" pitchFamily="18" charset="0"/>
              </a:rPr>
              <a:t>c. Flow control</a:t>
            </a:r>
          </a:p>
          <a:p>
            <a:pPr lvl="1"/>
            <a:r>
              <a:rPr lang="en-US" altLang="zh-TW" sz="2000" dirty="0">
                <a:latin typeface="Times New Roman" panose="02020603050405020304" pitchFamily="18" charset="0"/>
                <a:cs typeface="Times New Roman" panose="02020603050405020304" pitchFamily="18" charset="0"/>
              </a:rPr>
              <a:t>After obtaining the information of the application information and the API, according to the requirements of the API, it is judged whether the application includes </a:t>
            </a:r>
            <a:r>
              <a:rPr lang="en-US" altLang="zh-TW" sz="2000" dirty="0">
                <a:solidFill>
                  <a:srgbClr val="FF0000"/>
                </a:solidFill>
                <a:latin typeface="Times New Roman" panose="02020603050405020304" pitchFamily="18" charset="0"/>
                <a:cs typeface="Times New Roman" panose="02020603050405020304" pitchFamily="18" charset="0"/>
              </a:rPr>
              <a:t>the right required </a:t>
            </a:r>
            <a:r>
              <a:rPr lang="en-US" altLang="zh-TW" sz="2000" dirty="0">
                <a:latin typeface="Times New Roman" panose="02020603050405020304" pitchFamily="18" charset="0"/>
                <a:cs typeface="Times New Roman" panose="02020603050405020304" pitchFamily="18" charset="0"/>
              </a:rPr>
              <a:t>for calling the API.</a:t>
            </a:r>
          </a:p>
          <a:p>
            <a:pPr lvl="1"/>
            <a:r>
              <a:rPr lang="en-US" altLang="zh-TW" sz="2000" dirty="0">
                <a:latin typeface="Times New Roman" panose="02020603050405020304" pitchFamily="18" charset="0"/>
                <a:cs typeface="Times New Roman" panose="02020603050405020304" pitchFamily="18" charset="0"/>
              </a:rPr>
              <a:t>If the privilege verification passes, according to the configuration of the API, it is judged whether the call is </a:t>
            </a:r>
            <a:r>
              <a:rPr lang="en-US" altLang="zh-TW" sz="2000" dirty="0">
                <a:solidFill>
                  <a:srgbClr val="FF0000"/>
                </a:solidFill>
                <a:latin typeface="Times New Roman" panose="02020603050405020304" pitchFamily="18" charset="0"/>
                <a:cs typeface="Times New Roman" panose="02020603050405020304" pitchFamily="18" charset="0"/>
              </a:rPr>
              <a:t>restricted in the IP address</a:t>
            </a:r>
            <a:r>
              <a:rPr lang="en-US" altLang="zh-TW" sz="2000" dirty="0">
                <a:latin typeface="Times New Roman" panose="02020603050405020304" pitchFamily="18" charset="0"/>
                <a:cs typeface="Times New Roman" panose="02020603050405020304" pitchFamily="18" charset="0"/>
              </a:rPr>
              <a:t>.</a:t>
            </a:r>
          </a:p>
          <a:p>
            <a:pPr lvl="1"/>
            <a:r>
              <a:rPr lang="en-US" altLang="zh-TW" sz="2000" dirty="0">
                <a:latin typeface="Times New Roman" panose="02020603050405020304" pitchFamily="18" charset="0"/>
                <a:cs typeface="Times New Roman" panose="02020603050405020304" pitchFamily="18" charset="0"/>
              </a:rPr>
              <a:t>After the IP restriction is completed, it is determined that the API needs to perform </a:t>
            </a:r>
            <a:r>
              <a:rPr lang="en-US" altLang="zh-TW" sz="2000" dirty="0">
                <a:solidFill>
                  <a:srgbClr val="FF0000"/>
                </a:solidFill>
                <a:latin typeface="Times New Roman" panose="02020603050405020304" pitchFamily="18" charset="0"/>
                <a:cs typeface="Times New Roman" panose="02020603050405020304" pitchFamily="18" charset="0"/>
              </a:rPr>
              <a:t>application-level</a:t>
            </a:r>
            <a:r>
              <a:rPr lang="en-US" altLang="zh-TW" sz="2000" dirty="0">
                <a:latin typeface="Times New Roman" panose="02020603050405020304" pitchFamily="18" charset="0"/>
                <a:cs typeface="Times New Roman" panose="02020603050405020304" pitchFamily="18" charset="0"/>
              </a:rPr>
              <a:t>, </a:t>
            </a:r>
            <a:r>
              <a:rPr lang="en-US" altLang="zh-TW" sz="2000" dirty="0">
                <a:solidFill>
                  <a:srgbClr val="FF0000"/>
                </a:solidFill>
                <a:latin typeface="Times New Roman" panose="02020603050405020304" pitchFamily="18" charset="0"/>
                <a:cs typeface="Times New Roman" panose="02020603050405020304" pitchFamily="18" charset="0"/>
              </a:rPr>
              <a:t>user-level</a:t>
            </a:r>
            <a:r>
              <a:rPr lang="en-US" altLang="zh-TW" sz="2000" dirty="0">
                <a:latin typeface="Times New Roman" panose="02020603050405020304" pitchFamily="18" charset="0"/>
                <a:cs typeface="Times New Roman" panose="02020603050405020304" pitchFamily="18" charset="0"/>
              </a:rPr>
              <a:t>, and </a:t>
            </a:r>
            <a:r>
              <a:rPr lang="en-US" altLang="zh-TW" sz="2000" dirty="0">
                <a:solidFill>
                  <a:srgbClr val="FF0000"/>
                </a:solidFill>
                <a:latin typeface="Times New Roman" panose="02020603050405020304" pitchFamily="18" charset="0"/>
                <a:cs typeface="Times New Roman" panose="02020603050405020304" pitchFamily="18" charset="0"/>
              </a:rPr>
              <a:t>cluster-level</a:t>
            </a:r>
            <a:r>
              <a:rPr lang="en-US" altLang="zh-TW" sz="2000" dirty="0">
                <a:latin typeface="Times New Roman" panose="02020603050405020304" pitchFamily="18" charset="0"/>
                <a:cs typeface="Times New Roman" panose="02020603050405020304" pitchFamily="18" charset="0"/>
              </a:rPr>
              <a:t> traffic control. </a:t>
            </a:r>
          </a:p>
          <a:p>
            <a:pPr lvl="1"/>
            <a:r>
              <a:rPr lang="en-US" altLang="zh-TW" sz="2000" dirty="0">
                <a:latin typeface="Times New Roman" panose="02020603050405020304" pitchFamily="18" charset="0"/>
                <a:cs typeface="Times New Roman" panose="02020603050405020304" pitchFamily="18" charset="0"/>
              </a:rPr>
              <a:t>Flow control uses Redis's incr operation to determine if the number of URLs in a unified second </a:t>
            </a:r>
            <a:r>
              <a:rPr lang="en-US" altLang="zh-TW" sz="2000" dirty="0">
                <a:solidFill>
                  <a:srgbClr val="FF0000"/>
                </a:solidFill>
                <a:latin typeface="Times New Roman" panose="02020603050405020304" pitchFamily="18" charset="0"/>
                <a:cs typeface="Times New Roman" panose="02020603050405020304" pitchFamily="18" charset="0"/>
              </a:rPr>
              <a:t>exceeds the frequency control threshold</a:t>
            </a:r>
            <a:r>
              <a:rPr lang="en-US" altLang="zh-TW" sz="2000" dirty="0">
                <a:latin typeface="Times New Roman" panose="02020603050405020304" pitchFamily="18" charset="0"/>
                <a:cs typeface="Times New Roman" panose="02020603050405020304" pitchFamily="18" charset="0"/>
              </a:rPr>
              <a:t>.</a:t>
            </a:r>
          </a:p>
          <a:p>
            <a:pPr lvl="1"/>
            <a:r>
              <a:rPr lang="en-US" altLang="zh-TW" sz="2000" dirty="0">
                <a:latin typeface="Times New Roman" panose="02020603050405020304" pitchFamily="18" charset="0"/>
                <a:cs typeface="Times New Roman" panose="02020603050405020304" pitchFamily="18" charset="0"/>
              </a:rPr>
              <a:t>Application-level traffic control uses </a:t>
            </a:r>
            <a:r>
              <a:rPr lang="en-US" altLang="zh-TW" sz="2000" dirty="0">
                <a:solidFill>
                  <a:srgbClr val="FF0000"/>
                </a:solidFill>
                <a:latin typeface="Times New Roman" panose="02020603050405020304" pitchFamily="18" charset="0"/>
                <a:cs typeface="Times New Roman" panose="02020603050405020304" pitchFamily="18" charset="0"/>
              </a:rPr>
              <a:t>URLs and application IDs</a:t>
            </a:r>
            <a:r>
              <a:rPr lang="en-US" altLang="zh-TW" sz="2000" dirty="0">
                <a:latin typeface="Times New Roman" panose="02020603050405020304" pitchFamily="18" charset="0"/>
                <a:cs typeface="Times New Roman" panose="02020603050405020304" pitchFamily="18" charset="0"/>
              </a:rPr>
              <a:t> as Redis stored keys, user-level controls use </a:t>
            </a:r>
            <a:r>
              <a:rPr lang="en-US" altLang="zh-TW" sz="2000" dirty="0">
                <a:solidFill>
                  <a:srgbClr val="FF0000"/>
                </a:solidFill>
                <a:latin typeface="Times New Roman" panose="02020603050405020304" pitchFamily="18" charset="0"/>
                <a:cs typeface="Times New Roman" panose="02020603050405020304" pitchFamily="18" charset="0"/>
              </a:rPr>
              <a:t>URLs and user IDs </a:t>
            </a:r>
            <a:r>
              <a:rPr lang="en-US" altLang="zh-TW" sz="2000" dirty="0">
                <a:latin typeface="Times New Roman" panose="02020603050405020304" pitchFamily="18" charset="0"/>
                <a:cs typeface="Times New Roman" panose="02020603050405020304" pitchFamily="18" charset="0"/>
              </a:rPr>
              <a:t>as Redis stored keys, and cluster-level flow holes use </a:t>
            </a:r>
            <a:r>
              <a:rPr lang="en-US" altLang="zh-TW" sz="2000" dirty="0">
                <a:solidFill>
                  <a:srgbClr val="FF0000"/>
                </a:solidFill>
                <a:latin typeface="Times New Roman" panose="02020603050405020304" pitchFamily="18" charset="0"/>
                <a:cs typeface="Times New Roman" panose="02020603050405020304" pitchFamily="18" charset="0"/>
              </a:rPr>
              <a:t>URLs and cluster instance names</a:t>
            </a:r>
            <a:r>
              <a:rPr lang="en-US" altLang="zh-TW" sz="2000" dirty="0">
                <a:latin typeface="Times New Roman" panose="02020603050405020304" pitchFamily="18" charset="0"/>
                <a:cs typeface="Times New Roman" panose="02020603050405020304" pitchFamily="18" charset="0"/>
              </a:rPr>
              <a:t> as Redis stored keys.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31</a:t>
            </a:fld>
            <a:endParaRPr lang="en-US" altLang="zh-TW" dirty="0"/>
          </a:p>
        </p:txBody>
      </p:sp>
    </p:spTree>
    <p:extLst>
      <p:ext uri="{BB962C8B-B14F-4D97-AF65-F5344CB8AC3E}">
        <p14:creationId xmlns:p14="http://schemas.microsoft.com/office/powerpoint/2010/main" val="645783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0898459" cy="4474027"/>
          </a:xfrm>
        </p:spPr>
        <p:txBody>
          <a:bodyPr/>
          <a:lstStyle/>
          <a:p>
            <a:r>
              <a:rPr lang="en-US" altLang="zh-TW" dirty="0">
                <a:latin typeface="Times New Roman" panose="02020603050405020304" pitchFamily="18" charset="0"/>
                <a:cs typeface="Times New Roman" panose="02020603050405020304" pitchFamily="18" charset="0"/>
              </a:rPr>
              <a:t>4.3.2 API Gateway Reverse Proxy Function</a:t>
            </a:r>
          </a:p>
          <a:p>
            <a:pPr marL="0" indent="0">
              <a:buNone/>
            </a:pPr>
            <a:r>
              <a:rPr lang="en-US" altLang="zh-TW" sz="2800" dirty="0">
                <a:latin typeface="Times New Roman" panose="02020603050405020304" pitchFamily="18" charset="0"/>
                <a:cs typeface="Times New Roman" panose="02020603050405020304" pitchFamily="18" charset="0"/>
              </a:rPr>
              <a:t>d. Request packaging</a:t>
            </a:r>
          </a:p>
          <a:p>
            <a:pPr lvl="1"/>
            <a:r>
              <a:rPr lang="en-US" altLang="zh-TW" sz="2400" dirty="0">
                <a:solidFill>
                  <a:prstClr val="black">
                    <a:lumMod val="75000"/>
                    <a:lumOff val="25000"/>
                  </a:prstClr>
                </a:solidFill>
                <a:latin typeface="Times New Roman" panose="02020603050405020304" pitchFamily="18" charset="0"/>
                <a:cs typeface="Times New Roman" panose="02020603050405020304" pitchFamily="18" charset="0"/>
              </a:rPr>
              <a:t>In the process of requesting reverse proxy, the background service may need to</a:t>
            </a:r>
            <a:r>
              <a:rPr lang="zh-TW" altLang="en-US" sz="2400" dirty="0">
                <a:solidFill>
                  <a:prstClr val="black">
                    <a:lumMod val="75000"/>
                    <a:lumOff val="25000"/>
                  </a:prstClr>
                </a:solidFill>
                <a:latin typeface="Times New Roman" panose="02020603050405020304" pitchFamily="18" charset="0"/>
                <a:cs typeface="Times New Roman" panose="02020603050405020304" pitchFamily="18" charset="0"/>
              </a:rPr>
              <a:t> </a:t>
            </a:r>
            <a:r>
              <a:rPr lang="en-US" altLang="zh-TW" sz="2400" dirty="0">
                <a:solidFill>
                  <a:prstClr val="black">
                    <a:lumMod val="75000"/>
                    <a:lumOff val="25000"/>
                  </a:prstClr>
                </a:solidFill>
                <a:latin typeface="Times New Roman" panose="02020603050405020304" pitchFamily="18" charset="0"/>
                <a:cs typeface="Times New Roman" panose="02020603050405020304" pitchFamily="18" charset="0"/>
              </a:rPr>
              <a:t>adjust the parameters.</a:t>
            </a:r>
          </a:p>
          <a:p>
            <a:pPr lvl="1"/>
            <a:r>
              <a:rPr lang="en-US" altLang="zh-TW" sz="2400" dirty="0">
                <a:solidFill>
                  <a:prstClr val="black">
                    <a:lumMod val="75000"/>
                    <a:lumOff val="25000"/>
                  </a:prstClr>
                </a:solidFill>
                <a:latin typeface="Times New Roman" panose="02020603050405020304" pitchFamily="18" charset="0"/>
                <a:cs typeface="Times New Roman" panose="02020603050405020304" pitchFamily="18" charset="0"/>
              </a:rPr>
              <a:t>For example, you need to increase the default parameters, and add the</a:t>
            </a:r>
            <a:r>
              <a:rPr lang="zh-TW" altLang="en-US" sz="2400" dirty="0">
                <a:solidFill>
                  <a:prstClr val="black">
                    <a:lumMod val="75000"/>
                    <a:lumOff val="25000"/>
                  </a:prstClr>
                </a:solidFill>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authentication information</a:t>
            </a:r>
            <a:r>
              <a:rPr lang="en-US" altLang="zh-TW" sz="2400" dirty="0">
                <a:solidFill>
                  <a:prstClr val="black">
                    <a:lumMod val="75000"/>
                    <a:lumOff val="25000"/>
                  </a:prstClr>
                </a:solidFill>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application information</a:t>
            </a:r>
            <a:r>
              <a:rPr lang="en-US" altLang="zh-TW" sz="2400" dirty="0">
                <a:solidFill>
                  <a:prstClr val="black">
                    <a:lumMod val="75000"/>
                    <a:lumOff val="25000"/>
                  </a:prstClr>
                </a:solidFill>
                <a:latin typeface="Times New Roman" panose="02020603050405020304" pitchFamily="18" charset="0"/>
                <a:cs typeface="Times New Roman" panose="02020603050405020304" pitchFamily="18" charset="0"/>
              </a:rPr>
              <a:t>, and other data after requesting HTTP. </a:t>
            </a:r>
          </a:p>
          <a:p>
            <a:pPr lvl="1"/>
            <a:r>
              <a:rPr lang="en-US" altLang="zh-TW" sz="2400" dirty="0">
                <a:solidFill>
                  <a:prstClr val="black">
                    <a:lumMod val="75000"/>
                    <a:lumOff val="25000"/>
                  </a:prstClr>
                </a:solidFill>
                <a:latin typeface="Times New Roman" panose="02020603050405020304" pitchFamily="18" charset="0"/>
                <a:cs typeface="Times New Roman" panose="02020603050405020304" pitchFamily="18" charset="0"/>
              </a:rPr>
              <a:t>In the</a:t>
            </a:r>
            <a:r>
              <a:rPr lang="zh-TW" altLang="en-US" sz="2400" dirty="0">
                <a:solidFill>
                  <a:prstClr val="black">
                    <a:lumMod val="75000"/>
                    <a:lumOff val="25000"/>
                  </a:prstClr>
                </a:solidFill>
                <a:latin typeface="Times New Roman" panose="02020603050405020304" pitchFamily="18" charset="0"/>
                <a:cs typeface="Times New Roman" panose="02020603050405020304" pitchFamily="18" charset="0"/>
              </a:rPr>
              <a:t> </a:t>
            </a:r>
            <a:r>
              <a:rPr lang="en-US" altLang="zh-TW" sz="2400" dirty="0">
                <a:solidFill>
                  <a:prstClr val="black">
                    <a:lumMod val="75000"/>
                    <a:lumOff val="25000"/>
                  </a:prstClr>
                </a:solidFill>
                <a:latin typeface="Times New Roman" panose="02020603050405020304" pitchFamily="18" charset="0"/>
                <a:cs typeface="Times New Roman" panose="02020603050405020304" pitchFamily="18" charset="0"/>
              </a:rPr>
              <a:t>process of requesting packaging, application information and verification information </a:t>
            </a:r>
            <a:r>
              <a:rPr lang="en-US" altLang="zh-TW" sz="2400" dirty="0">
                <a:solidFill>
                  <a:srgbClr val="FF0000"/>
                </a:solidFill>
                <a:latin typeface="Times New Roman" panose="02020603050405020304" pitchFamily="18" charset="0"/>
                <a:cs typeface="Times New Roman" panose="02020603050405020304" pitchFamily="18" charset="0"/>
              </a:rPr>
              <a:t>can be added to</a:t>
            </a:r>
            <a:r>
              <a:rPr lang="zh-TW" altLang="en-US" sz="2400" dirty="0">
                <a:solidFill>
                  <a:srgbClr val="FF0000"/>
                </a:solidFill>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the HTTP Header </a:t>
            </a:r>
            <a:r>
              <a:rPr lang="en-US" altLang="zh-TW" sz="2400" dirty="0">
                <a:solidFill>
                  <a:prstClr val="black">
                    <a:lumMod val="75000"/>
                    <a:lumOff val="25000"/>
                  </a:prstClr>
                </a:solidFill>
                <a:latin typeface="Times New Roman" panose="02020603050405020304" pitchFamily="18" charset="0"/>
                <a:cs typeface="Times New Roman" panose="02020603050405020304" pitchFamily="18" charset="0"/>
              </a:rPr>
              <a:t>according to configuration requirements.</a:t>
            </a:r>
          </a:p>
          <a:p>
            <a:pPr lvl="1"/>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32</a:t>
            </a:fld>
            <a:endParaRPr lang="en-US" altLang="zh-TW" dirty="0"/>
          </a:p>
        </p:txBody>
      </p:sp>
    </p:spTree>
    <p:extLst>
      <p:ext uri="{BB962C8B-B14F-4D97-AF65-F5344CB8AC3E}">
        <p14:creationId xmlns:p14="http://schemas.microsoft.com/office/powerpoint/2010/main" val="12310190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0" y="1600201"/>
            <a:ext cx="10898459" cy="4474027"/>
          </a:xfrm>
        </p:spPr>
        <p:txBody>
          <a:bodyPr/>
          <a:lstStyle/>
          <a:p>
            <a:r>
              <a:rPr lang="en-US" altLang="zh-TW" dirty="0">
                <a:latin typeface="Times New Roman" panose="02020603050405020304" pitchFamily="18" charset="0"/>
                <a:cs typeface="Times New Roman" panose="02020603050405020304" pitchFamily="18" charset="0"/>
              </a:rPr>
              <a:t>4.3.2 API Gateway Reverse Proxy Function</a:t>
            </a:r>
          </a:p>
          <a:p>
            <a:pPr marL="0" indent="0">
              <a:buNone/>
            </a:pPr>
            <a:r>
              <a:rPr lang="en-US" altLang="zh-TW" sz="2800" dirty="0">
                <a:latin typeface="Times New Roman" panose="02020603050405020304" pitchFamily="18" charset="0"/>
                <a:cs typeface="Times New Roman" panose="02020603050405020304" pitchFamily="18" charset="0"/>
              </a:rPr>
              <a:t>e. URL rewriting</a:t>
            </a:r>
            <a:endParaRPr lang="en-US" altLang="zh-TW" sz="2400" dirty="0">
              <a:solidFill>
                <a:prstClr val="black">
                  <a:lumMod val="75000"/>
                  <a:lumOff val="25000"/>
                </a:prstClr>
              </a:solidFill>
              <a:latin typeface="Times New Roman" panose="02020603050405020304" pitchFamily="18" charset="0"/>
              <a:cs typeface="Times New Roman" panose="02020603050405020304" pitchFamily="18" charset="0"/>
            </a:endParaRPr>
          </a:p>
          <a:p>
            <a:pPr lvl="1"/>
            <a:r>
              <a:rPr lang="en-US" altLang="zh-TW" dirty="0">
                <a:solidFill>
                  <a:prstClr val="black">
                    <a:lumMod val="75000"/>
                    <a:lumOff val="25000"/>
                  </a:prstClr>
                </a:solidFill>
                <a:latin typeface="Times New Roman" panose="02020603050405020304" pitchFamily="18" charset="0"/>
                <a:cs typeface="Times New Roman" panose="02020603050405020304" pitchFamily="18" charset="0"/>
              </a:rPr>
              <a:t>First, before the reverse proxy is performed, an instance is obtained by polling based</a:t>
            </a:r>
            <a:r>
              <a:rPr lang="zh-TW" altLang="en-US" dirty="0">
                <a:solidFill>
                  <a:prstClr val="black">
                    <a:lumMod val="75000"/>
                    <a:lumOff val="25000"/>
                  </a:prstClr>
                </a:solidFill>
                <a:latin typeface="Times New Roman" panose="02020603050405020304" pitchFamily="18" charset="0"/>
                <a:cs typeface="Times New Roman" panose="02020603050405020304" pitchFamily="18" charset="0"/>
              </a:rPr>
              <a:t> </a:t>
            </a:r>
            <a:r>
              <a:rPr lang="en-US" altLang="zh-TW" dirty="0">
                <a:solidFill>
                  <a:prstClr val="black">
                    <a:lumMod val="75000"/>
                    <a:lumOff val="25000"/>
                  </a:prstClr>
                </a:solidFill>
                <a:latin typeface="Times New Roman" panose="02020603050405020304" pitchFamily="18" charset="0"/>
                <a:cs typeface="Times New Roman" panose="02020603050405020304" pitchFamily="18" charset="0"/>
              </a:rPr>
              <a:t>on the </a:t>
            </a:r>
            <a:r>
              <a:rPr lang="en-US" altLang="zh-TW" dirty="0">
                <a:solidFill>
                  <a:srgbClr val="FF0000"/>
                </a:solidFill>
                <a:latin typeface="Times New Roman" panose="02020603050405020304" pitchFamily="18" charset="0"/>
                <a:cs typeface="Times New Roman" panose="02020603050405020304" pitchFamily="18" charset="0"/>
              </a:rPr>
              <a:t>instance information of the API</a:t>
            </a:r>
            <a:r>
              <a:rPr lang="en-US" altLang="zh-TW" dirty="0">
                <a:solidFill>
                  <a:prstClr val="black">
                    <a:lumMod val="75000"/>
                    <a:lumOff val="25000"/>
                  </a:prstClr>
                </a:solidFill>
                <a:latin typeface="Times New Roman" panose="02020603050405020304" pitchFamily="18" charset="0"/>
                <a:cs typeface="Times New Roman" panose="02020603050405020304" pitchFamily="18" charset="0"/>
              </a:rPr>
              <a:t>. </a:t>
            </a:r>
          </a:p>
          <a:p>
            <a:pPr lvl="1"/>
            <a:r>
              <a:rPr lang="en-US" altLang="zh-TW" dirty="0">
                <a:latin typeface="Times New Roman" panose="02020603050405020304" pitchFamily="18" charset="0"/>
                <a:cs typeface="Times New Roman" panose="02020603050405020304" pitchFamily="18" charset="0"/>
              </a:rPr>
              <a:t>In addition, according to the rewriting rules of the URL, the</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original URL is converted into the URL of the actual internal service, and the call address of the</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reverse proxy is generated in conjunction with polling the selected instance address.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33</a:t>
            </a:fld>
            <a:endParaRPr lang="en-US" altLang="zh-TW" dirty="0"/>
          </a:p>
        </p:txBody>
      </p:sp>
    </p:spTree>
    <p:extLst>
      <p:ext uri="{BB962C8B-B14F-4D97-AF65-F5344CB8AC3E}">
        <p14:creationId xmlns:p14="http://schemas.microsoft.com/office/powerpoint/2010/main" val="4721359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1" y="1600201"/>
            <a:ext cx="10820400" cy="4474027"/>
          </a:xfrm>
        </p:spPr>
        <p:txBody>
          <a:bodyPr/>
          <a:lstStyle/>
          <a:p>
            <a:r>
              <a:rPr lang="en-US" altLang="zh-TW" dirty="0">
                <a:latin typeface="Times New Roman" panose="02020603050405020304" pitchFamily="18" charset="0"/>
                <a:cs typeface="Times New Roman" panose="02020603050405020304" pitchFamily="18" charset="0"/>
              </a:rPr>
              <a:t>4.3.2 API Gateway Reverse Proxy Function</a:t>
            </a:r>
          </a:p>
          <a:p>
            <a:pPr marL="0" indent="0">
              <a:buNone/>
            </a:pPr>
            <a:r>
              <a:rPr lang="en-US" altLang="zh-TW" sz="2800" dirty="0">
                <a:latin typeface="Times New Roman" panose="02020603050405020304" pitchFamily="18" charset="0"/>
                <a:cs typeface="Times New Roman" panose="02020603050405020304" pitchFamily="18" charset="0"/>
              </a:rPr>
              <a:t>f. Reverse proxy</a:t>
            </a:r>
          </a:p>
          <a:p>
            <a:pPr lvl="1"/>
            <a:r>
              <a:rPr lang="en-US" altLang="zh-TW" sz="2400" dirty="0">
                <a:latin typeface="Times New Roman" panose="02020603050405020304" pitchFamily="18" charset="0"/>
                <a:cs typeface="Times New Roman" panose="02020603050405020304" pitchFamily="18" charset="0"/>
              </a:rPr>
              <a:t>The reverse proxy uses Lua’s Socket TCP library to establish a TCP connection with</a:t>
            </a:r>
            <a:r>
              <a:rPr lang="zh-TW" altLang="en-US" sz="2400" dirty="0">
                <a:latin typeface="Times New Roman" panose="02020603050405020304" pitchFamily="18" charset="0"/>
                <a:cs typeface="Times New Roman" panose="02020603050405020304" pitchFamily="18" charset="0"/>
              </a:rPr>
              <a:t> </a:t>
            </a:r>
            <a:r>
              <a:rPr lang="en-US" altLang="zh-TW" sz="2400" dirty="0">
                <a:latin typeface="Times New Roman" panose="02020603050405020304" pitchFamily="18" charset="0"/>
                <a:cs typeface="Times New Roman" panose="02020603050405020304" pitchFamily="18" charset="0"/>
              </a:rPr>
              <a:t>the remote service, encapsulate the HTTP packet according to the HTTP protocol, and send the HTTP</a:t>
            </a:r>
            <a:r>
              <a:rPr lang="zh-TW" altLang="en-US" sz="2400" dirty="0">
                <a:latin typeface="Times New Roman" panose="02020603050405020304" pitchFamily="18" charset="0"/>
                <a:cs typeface="Times New Roman" panose="02020603050405020304" pitchFamily="18" charset="0"/>
              </a:rPr>
              <a:t> </a:t>
            </a:r>
            <a:r>
              <a:rPr lang="en-US" altLang="zh-TW" sz="2400" dirty="0">
                <a:latin typeface="Times New Roman" panose="02020603050405020304" pitchFamily="18" charset="0"/>
                <a:cs typeface="Times New Roman" panose="02020603050405020304" pitchFamily="18" charset="0"/>
              </a:rPr>
              <a:t>packet over this TCP connection. </a:t>
            </a:r>
          </a:p>
          <a:p>
            <a:pPr lvl="1"/>
            <a:r>
              <a:rPr lang="en-US" altLang="zh-TW" sz="2400" dirty="0">
                <a:latin typeface="Times New Roman" panose="02020603050405020304" pitchFamily="18" charset="0"/>
                <a:cs typeface="Times New Roman" panose="02020603050405020304" pitchFamily="18" charset="0"/>
              </a:rPr>
              <a:t>In this process, the </a:t>
            </a:r>
            <a:r>
              <a:rPr lang="en-US" altLang="zh-TW" sz="2400" dirty="0">
                <a:solidFill>
                  <a:srgbClr val="FF0000"/>
                </a:solidFill>
                <a:latin typeface="Times New Roman" panose="02020603050405020304" pitchFamily="18" charset="0"/>
                <a:cs typeface="Times New Roman" panose="02020603050405020304" pitchFamily="18" charset="0"/>
              </a:rPr>
              <a:t>connection time </a:t>
            </a:r>
            <a:r>
              <a:rPr lang="en-US" altLang="zh-TW" sz="2400" dirty="0">
                <a:latin typeface="Times New Roman" panose="02020603050405020304" pitchFamily="18" charset="0"/>
                <a:cs typeface="Times New Roman" panose="02020603050405020304" pitchFamily="18" charset="0"/>
              </a:rPr>
              <a:t>and </a:t>
            </a:r>
            <a:r>
              <a:rPr lang="en-US" altLang="zh-TW" sz="2400" dirty="0">
                <a:solidFill>
                  <a:srgbClr val="FF0000"/>
                </a:solidFill>
                <a:latin typeface="Times New Roman" panose="02020603050405020304" pitchFamily="18" charset="0"/>
                <a:cs typeface="Times New Roman" panose="02020603050405020304" pitchFamily="18" charset="0"/>
              </a:rPr>
              <a:t>timeout time </a:t>
            </a:r>
            <a:r>
              <a:rPr lang="en-US" altLang="zh-TW" sz="2400" dirty="0">
                <a:latin typeface="Times New Roman" panose="02020603050405020304" pitchFamily="18" charset="0"/>
                <a:cs typeface="Times New Roman" panose="02020603050405020304" pitchFamily="18" charset="0"/>
              </a:rPr>
              <a:t>of the request</a:t>
            </a:r>
            <a:r>
              <a:rPr lang="zh-TW" altLang="en-US" sz="2400" dirty="0">
                <a:latin typeface="Times New Roman" panose="02020603050405020304" pitchFamily="18" charset="0"/>
                <a:cs typeface="Times New Roman" panose="02020603050405020304" pitchFamily="18" charset="0"/>
              </a:rPr>
              <a:t> </a:t>
            </a:r>
            <a:r>
              <a:rPr lang="en-US" altLang="zh-TW" sz="2400" dirty="0">
                <a:latin typeface="Times New Roman" panose="02020603050405020304" pitchFamily="18" charset="0"/>
                <a:cs typeface="Times New Roman" panose="02020603050405020304" pitchFamily="18" charset="0"/>
              </a:rPr>
              <a:t>can be controlled. </a:t>
            </a:r>
          </a:p>
          <a:p>
            <a:pPr lvl="1"/>
            <a:r>
              <a:rPr lang="en-US" altLang="zh-TW" sz="2400" dirty="0">
                <a:latin typeface="Times New Roman" panose="02020603050405020304" pitchFamily="18" charset="0"/>
                <a:cs typeface="Times New Roman" panose="02020603050405020304" pitchFamily="18" charset="0"/>
              </a:rPr>
              <a:t>In this TCP connection, the returned result is again encapsulated into JSON format</a:t>
            </a:r>
            <a:r>
              <a:rPr lang="zh-TW" altLang="en-US" sz="2400" dirty="0">
                <a:latin typeface="Times New Roman" panose="02020603050405020304" pitchFamily="18" charset="0"/>
                <a:cs typeface="Times New Roman" panose="02020603050405020304" pitchFamily="18" charset="0"/>
              </a:rPr>
              <a:t> </a:t>
            </a:r>
            <a:r>
              <a:rPr lang="en-US" altLang="zh-TW" sz="2400" dirty="0">
                <a:latin typeface="Times New Roman" panose="02020603050405020304" pitchFamily="18" charset="0"/>
                <a:cs typeface="Times New Roman" panose="02020603050405020304" pitchFamily="18" charset="0"/>
              </a:rPr>
              <a:t>and returned to the caller.</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34</a:t>
            </a:fld>
            <a:endParaRPr lang="en-US" altLang="zh-TW" dirty="0"/>
          </a:p>
        </p:txBody>
      </p:sp>
    </p:spTree>
    <p:extLst>
      <p:ext uri="{BB962C8B-B14F-4D97-AF65-F5344CB8AC3E}">
        <p14:creationId xmlns:p14="http://schemas.microsoft.com/office/powerpoint/2010/main" val="28884728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1" y="1600201"/>
            <a:ext cx="10820400" cy="4474027"/>
          </a:xfrm>
        </p:spPr>
        <p:txBody>
          <a:bodyPr/>
          <a:lstStyle/>
          <a:p>
            <a:r>
              <a:rPr lang="en-US" altLang="zh-TW" dirty="0">
                <a:latin typeface="Times New Roman" panose="02020603050405020304" pitchFamily="18" charset="0"/>
                <a:cs typeface="Times New Roman" panose="02020603050405020304" pitchFamily="18" charset="0"/>
              </a:rPr>
              <a:t>4.3.2 API Gateway Reverse Proxy Function</a:t>
            </a:r>
          </a:p>
          <a:p>
            <a:pPr marL="0" indent="0">
              <a:buNone/>
            </a:pPr>
            <a:r>
              <a:rPr lang="en-US" altLang="zh-TW" sz="2800" dirty="0">
                <a:latin typeface="Times New Roman" panose="02020603050405020304" pitchFamily="18" charset="0"/>
                <a:cs typeface="Times New Roman" panose="02020603050405020304" pitchFamily="18" charset="0"/>
              </a:rPr>
              <a:t>g. Result Cache</a:t>
            </a:r>
          </a:p>
          <a:p>
            <a:pPr lvl="1"/>
            <a:r>
              <a:rPr lang="en-US" altLang="zh-TW" dirty="0">
                <a:latin typeface="Times New Roman" panose="02020603050405020304" pitchFamily="18" charset="0"/>
                <a:cs typeface="Times New Roman" panose="02020603050405020304" pitchFamily="18" charset="0"/>
              </a:rPr>
              <a:t>According to the API configuration information, you can configure whether the</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request result </a:t>
            </a:r>
            <a:r>
              <a:rPr lang="en-US" altLang="zh-TW" dirty="0">
                <a:solidFill>
                  <a:srgbClr val="FF0000"/>
                </a:solidFill>
                <a:latin typeface="Times New Roman" panose="02020603050405020304" pitchFamily="18" charset="0"/>
                <a:cs typeface="Times New Roman" panose="02020603050405020304" pitchFamily="18" charset="0"/>
              </a:rPr>
              <a:t>is cached </a:t>
            </a:r>
            <a:r>
              <a:rPr lang="en-US" altLang="zh-TW" dirty="0">
                <a:latin typeface="Times New Roman" panose="02020603050405020304" pitchFamily="18" charset="0"/>
                <a:cs typeface="Times New Roman" panose="02020603050405020304" pitchFamily="18" charset="0"/>
              </a:rPr>
              <a:t>and </a:t>
            </a:r>
            <a:r>
              <a:rPr lang="en-US" altLang="zh-TW" dirty="0">
                <a:solidFill>
                  <a:srgbClr val="FF0000"/>
                </a:solidFill>
                <a:latin typeface="Times New Roman" panose="02020603050405020304" pitchFamily="18" charset="0"/>
                <a:cs typeface="Times New Roman" panose="02020603050405020304" pitchFamily="18" charset="0"/>
              </a:rPr>
              <a:t>cached time </a:t>
            </a:r>
            <a:r>
              <a:rPr lang="en-US" altLang="zh-TW" dirty="0">
                <a:latin typeface="Times New Roman" panose="02020603050405020304" pitchFamily="18" charset="0"/>
                <a:cs typeface="Times New Roman" panose="02020603050405020304" pitchFamily="18" charset="0"/>
              </a:rPr>
              <a:t>.</a:t>
            </a:r>
          </a:p>
          <a:p>
            <a:pPr lvl="1"/>
            <a:r>
              <a:rPr lang="en-US" altLang="zh-TW" dirty="0">
                <a:latin typeface="Times New Roman" panose="02020603050405020304" pitchFamily="18" charset="0"/>
                <a:cs typeface="Times New Roman" panose="02020603050405020304" pitchFamily="18" charset="0"/>
              </a:rPr>
              <a:t>The request cache can </a:t>
            </a:r>
            <a:r>
              <a:rPr lang="en-US" altLang="zh-TW" dirty="0">
                <a:solidFill>
                  <a:srgbClr val="FF0000"/>
                </a:solidFill>
                <a:latin typeface="Times New Roman" panose="02020603050405020304" pitchFamily="18" charset="0"/>
                <a:cs typeface="Times New Roman" panose="02020603050405020304" pitchFamily="18" charset="0"/>
              </a:rPr>
              <a:t>avoid frequent establishment of</a:t>
            </a:r>
            <a:r>
              <a:rPr lang="zh-TW" altLang="en-US" dirty="0">
                <a:solidFill>
                  <a:srgbClr val="FF0000"/>
                </a:solidFill>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connections with the same request</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reduce latency</a:t>
            </a:r>
            <a:r>
              <a:rPr lang="en-US" altLang="zh-TW" dirty="0">
                <a:latin typeface="Times New Roman" panose="02020603050405020304" pitchFamily="18" charset="0"/>
                <a:cs typeface="Times New Roman" panose="02020603050405020304" pitchFamily="18" charset="0"/>
              </a:rPr>
              <a:t>, and </a:t>
            </a:r>
            <a:r>
              <a:rPr lang="en-US" altLang="zh-TW" dirty="0">
                <a:solidFill>
                  <a:srgbClr val="FF0000"/>
                </a:solidFill>
                <a:latin typeface="Times New Roman" panose="02020603050405020304" pitchFamily="18" charset="0"/>
                <a:cs typeface="Times New Roman" panose="02020603050405020304" pitchFamily="18" charset="0"/>
              </a:rPr>
              <a:t>improve service performance</a:t>
            </a:r>
            <a:r>
              <a:rPr lang="en-US" altLang="zh-TW" dirty="0">
                <a:latin typeface="Times New Roman" panose="02020603050405020304" pitchFamily="18" charset="0"/>
                <a:cs typeface="Times New Roman" panose="02020603050405020304" pitchFamily="18" charset="0"/>
              </a:rPr>
              <a:t>.</a:t>
            </a:r>
          </a:p>
          <a:p>
            <a:pPr lvl="1"/>
            <a:r>
              <a:rPr lang="en-US" altLang="zh-TW" dirty="0">
                <a:latin typeface="Times New Roman" panose="02020603050405020304" pitchFamily="18" charset="0"/>
                <a:cs typeface="Times New Roman" panose="02020603050405020304" pitchFamily="18" charset="0"/>
              </a:rPr>
              <a:t>The cache of</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API calls results in using the Redis cluster cache.</a:t>
            </a:r>
            <a:endParaRPr lang="en-US" altLang="zh-TW"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35</a:t>
            </a:fld>
            <a:endParaRPr lang="en-US" altLang="zh-TW" dirty="0"/>
          </a:p>
        </p:txBody>
      </p:sp>
    </p:spTree>
    <p:extLst>
      <p:ext uri="{BB962C8B-B14F-4D97-AF65-F5344CB8AC3E}">
        <p14:creationId xmlns:p14="http://schemas.microsoft.com/office/powerpoint/2010/main" val="14830075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1" y="1600201"/>
            <a:ext cx="10820400" cy="4474027"/>
          </a:xfrm>
        </p:spPr>
        <p:txBody>
          <a:bodyPr/>
          <a:lstStyle/>
          <a:p>
            <a:r>
              <a:rPr lang="en-US" altLang="zh-TW" dirty="0">
                <a:latin typeface="Times New Roman" panose="02020603050405020304" pitchFamily="18" charset="0"/>
                <a:cs typeface="Times New Roman" panose="02020603050405020304" pitchFamily="18" charset="0"/>
              </a:rPr>
              <a:t>4.3.2 API Gateway Reverse Proxy Function</a:t>
            </a:r>
          </a:p>
          <a:p>
            <a:pPr marL="0" indent="0">
              <a:buNone/>
            </a:pPr>
            <a:r>
              <a:rPr lang="en-US" altLang="zh-TW" sz="2800" dirty="0">
                <a:latin typeface="Times New Roman" panose="02020603050405020304" pitchFamily="18" charset="0"/>
                <a:cs typeface="Times New Roman" panose="02020603050405020304" pitchFamily="18" charset="0"/>
              </a:rPr>
              <a:t>h. Store call log</a:t>
            </a:r>
          </a:p>
          <a:p>
            <a:pPr lvl="1"/>
            <a:r>
              <a:rPr lang="en-US" altLang="zh-TW" sz="2400" dirty="0">
                <a:latin typeface="Times New Roman" panose="02020603050405020304" pitchFamily="18" charset="0"/>
                <a:cs typeface="Times New Roman" panose="02020603050405020304" pitchFamily="18" charset="0"/>
              </a:rPr>
              <a:t>In order to </a:t>
            </a:r>
            <a:r>
              <a:rPr lang="en-US" altLang="zh-TW" sz="2400" dirty="0">
                <a:solidFill>
                  <a:srgbClr val="FF0000"/>
                </a:solidFill>
                <a:latin typeface="Times New Roman" panose="02020603050405020304" pitchFamily="18" charset="0"/>
                <a:cs typeface="Times New Roman" panose="02020603050405020304" pitchFamily="18" charset="0"/>
              </a:rPr>
              <a:t>monitor the API gateway system</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statistic API usage data</a:t>
            </a:r>
            <a:r>
              <a:rPr lang="en-US" altLang="zh-TW" sz="2400" dirty="0">
                <a:latin typeface="Times New Roman" panose="02020603050405020304" pitchFamily="18" charset="0"/>
                <a:cs typeface="Times New Roman" panose="02020603050405020304" pitchFamily="18" charset="0"/>
              </a:rPr>
              <a:t>, and </a:t>
            </a:r>
            <a:r>
              <a:rPr lang="en-US" altLang="zh-TW" sz="2400" dirty="0">
                <a:solidFill>
                  <a:srgbClr val="FF0000"/>
                </a:solidFill>
                <a:latin typeface="Times New Roman" panose="02020603050405020304" pitchFamily="18" charset="0"/>
                <a:cs typeface="Times New Roman" panose="02020603050405020304" pitchFamily="18" charset="0"/>
              </a:rPr>
              <a:t>analyze the</a:t>
            </a:r>
            <a:r>
              <a:rPr lang="zh-TW" altLang="en-US" sz="2400" dirty="0">
                <a:solidFill>
                  <a:srgbClr val="FF0000"/>
                </a:solidFill>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performance issues of the API gateway</a:t>
            </a:r>
            <a:r>
              <a:rPr lang="en-US" altLang="zh-TW" sz="2400" dirty="0">
                <a:latin typeface="Times New Roman" panose="02020603050405020304" pitchFamily="18" charset="0"/>
                <a:cs typeface="Times New Roman" panose="02020603050405020304" pitchFamily="18" charset="0"/>
              </a:rPr>
              <a:t>, each </a:t>
            </a:r>
            <a:r>
              <a:rPr lang="en-US" altLang="zh-TW" sz="2400" dirty="0">
                <a:solidFill>
                  <a:srgbClr val="FF0000"/>
                </a:solidFill>
                <a:latin typeface="Times New Roman" panose="02020603050405020304" pitchFamily="18" charset="0"/>
                <a:cs typeface="Times New Roman" panose="02020603050405020304" pitchFamily="18" charset="0"/>
              </a:rPr>
              <a:t>application information</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API information</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time</a:t>
            </a:r>
            <a:r>
              <a:rPr lang="zh-TW" altLang="en-US" sz="2400" dirty="0">
                <a:solidFill>
                  <a:srgbClr val="FF0000"/>
                </a:solidFill>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consumed </a:t>
            </a:r>
            <a:r>
              <a:rPr lang="en-US" altLang="zh-TW" sz="2400" dirty="0">
                <a:latin typeface="Times New Roman" panose="02020603050405020304" pitchFamily="18" charset="0"/>
                <a:cs typeface="Times New Roman" panose="02020603050405020304" pitchFamily="18" charset="0"/>
              </a:rPr>
              <a:t>by various processes, </a:t>
            </a:r>
            <a:r>
              <a:rPr lang="en-US" altLang="zh-TW" sz="2400" dirty="0">
                <a:solidFill>
                  <a:srgbClr val="FF0000"/>
                </a:solidFill>
                <a:latin typeface="Times New Roman" panose="02020603050405020304" pitchFamily="18" charset="0"/>
                <a:cs typeface="Times New Roman" panose="02020603050405020304" pitchFamily="18" charset="0"/>
              </a:rPr>
              <a:t>request parameters</a:t>
            </a:r>
            <a:r>
              <a:rPr lang="en-US" altLang="zh-TW" sz="2400" dirty="0">
                <a:latin typeface="Times New Roman" panose="02020603050405020304" pitchFamily="18" charset="0"/>
                <a:cs typeface="Times New Roman" panose="02020603050405020304" pitchFamily="18" charset="0"/>
              </a:rPr>
              <a:t>, and </a:t>
            </a:r>
            <a:r>
              <a:rPr lang="en-US" altLang="zh-TW" sz="2400" dirty="0">
                <a:solidFill>
                  <a:srgbClr val="FF0000"/>
                </a:solidFill>
                <a:latin typeface="Times New Roman" panose="02020603050405020304" pitchFamily="18" charset="0"/>
                <a:cs typeface="Times New Roman" panose="02020603050405020304" pitchFamily="18" charset="0"/>
              </a:rPr>
              <a:t>return parameters </a:t>
            </a:r>
            <a:r>
              <a:rPr lang="en-US" altLang="zh-TW" sz="2400" dirty="0">
                <a:latin typeface="Times New Roman" panose="02020603050405020304" pitchFamily="18" charset="0"/>
                <a:cs typeface="Times New Roman" panose="02020603050405020304" pitchFamily="18" charset="0"/>
              </a:rPr>
              <a:t>will be recorded through</a:t>
            </a:r>
            <a:r>
              <a:rPr lang="zh-TW" altLang="en-US" sz="2400" dirty="0">
                <a:latin typeface="Times New Roman" panose="02020603050405020304" pitchFamily="18" charset="0"/>
                <a:cs typeface="Times New Roman" panose="02020603050405020304" pitchFamily="18" charset="0"/>
              </a:rPr>
              <a:t> </a:t>
            </a:r>
            <a:r>
              <a:rPr lang="en-US" altLang="zh-TW" sz="2400" dirty="0">
                <a:latin typeface="Times New Roman" panose="02020603050405020304" pitchFamily="18" charset="0"/>
                <a:cs typeface="Times New Roman" panose="02020603050405020304" pitchFamily="18" charset="0"/>
              </a:rPr>
              <a:t>the log.</a:t>
            </a:r>
          </a:p>
          <a:p>
            <a:pPr lvl="1"/>
            <a:r>
              <a:rPr lang="en-US" altLang="zh-TW" sz="2400" dirty="0">
                <a:latin typeface="Times New Roman" panose="02020603050405020304" pitchFamily="18" charset="0"/>
                <a:cs typeface="Times New Roman" panose="02020603050405020304" pitchFamily="18" charset="0"/>
              </a:rPr>
              <a:t>Next, the big data platform is collected by the log collection system in real time, and logs are</a:t>
            </a:r>
            <a:r>
              <a:rPr lang="zh-TW" altLang="en-US" sz="2400" dirty="0">
                <a:latin typeface="Times New Roman" panose="02020603050405020304" pitchFamily="18" charset="0"/>
                <a:cs typeface="Times New Roman" panose="02020603050405020304" pitchFamily="18" charset="0"/>
              </a:rPr>
              <a:t> </a:t>
            </a:r>
            <a:r>
              <a:rPr lang="en-US" altLang="zh-TW" sz="2400" dirty="0">
                <a:latin typeface="Times New Roman" panose="02020603050405020304" pitchFamily="18" charset="0"/>
                <a:cs typeface="Times New Roman" panose="02020603050405020304" pitchFamily="18" charset="0"/>
              </a:rPr>
              <a:t>split and stored. </a:t>
            </a:r>
          </a:p>
          <a:p>
            <a:pPr lvl="1"/>
            <a:r>
              <a:rPr lang="en-US" altLang="zh-TW" sz="2400" dirty="0">
                <a:latin typeface="Times New Roman" panose="02020603050405020304" pitchFamily="18" charset="0"/>
                <a:cs typeface="Times New Roman" panose="02020603050405020304" pitchFamily="18" charset="0"/>
              </a:rPr>
              <a:t>You can then use Big Data Analytics Statistics to perform </a:t>
            </a:r>
            <a:r>
              <a:rPr lang="en-US" altLang="zh-TW" sz="2400" dirty="0">
                <a:solidFill>
                  <a:srgbClr val="FF0000"/>
                </a:solidFill>
                <a:latin typeface="Times New Roman" panose="02020603050405020304" pitchFamily="18" charset="0"/>
                <a:cs typeface="Times New Roman" panose="02020603050405020304" pitchFamily="18" charset="0"/>
              </a:rPr>
              <a:t>statistics and exception</a:t>
            </a:r>
            <a:r>
              <a:rPr lang="zh-TW" altLang="en-US" sz="2400" dirty="0">
                <a:solidFill>
                  <a:srgbClr val="FF0000"/>
                </a:solidFill>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monitoring</a:t>
            </a:r>
            <a:r>
              <a:rPr lang="en-US" altLang="zh-TW" sz="2400" dirty="0">
                <a:latin typeface="Times New Roman" panose="02020603050405020304" pitchFamily="18" charset="0"/>
                <a:cs typeface="Times New Roman" panose="02020603050405020304" pitchFamily="18" charset="0"/>
              </a:rPr>
              <a:t>.</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36</a:t>
            </a:fld>
            <a:endParaRPr lang="en-US" altLang="zh-TW" dirty="0"/>
          </a:p>
        </p:txBody>
      </p:sp>
    </p:spTree>
    <p:extLst>
      <p:ext uri="{BB962C8B-B14F-4D97-AF65-F5344CB8AC3E}">
        <p14:creationId xmlns:p14="http://schemas.microsoft.com/office/powerpoint/2010/main" val="41619958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1" y="1600201"/>
            <a:ext cx="10820400" cy="4474027"/>
          </a:xfrm>
        </p:spPr>
        <p:txBody>
          <a:bodyPr/>
          <a:lstStyle/>
          <a:p>
            <a:r>
              <a:rPr lang="en-US" altLang="zh-TW" dirty="0">
                <a:latin typeface="Times New Roman" panose="02020603050405020304" pitchFamily="18" charset="0"/>
                <a:cs typeface="Times New Roman" panose="02020603050405020304" pitchFamily="18" charset="0"/>
              </a:rPr>
              <a:t>4.3.3 API gateway flow control configuration </a:t>
            </a:r>
          </a:p>
          <a:p>
            <a:pPr marL="0" indent="0">
              <a:buNone/>
            </a:pPr>
            <a:r>
              <a:rPr lang="en-US" altLang="zh-TW" sz="2800" dirty="0">
                <a:latin typeface="Times New Roman" panose="02020603050405020304" pitchFamily="18" charset="0"/>
                <a:cs typeface="Times New Roman" panose="02020603050405020304" pitchFamily="18" charset="0"/>
              </a:rPr>
              <a:t>a. Service client initiates call</a:t>
            </a:r>
          </a:p>
          <a:p>
            <a:pPr lvl="1"/>
            <a:r>
              <a:rPr lang="en-US" altLang="zh-TW" dirty="0">
                <a:latin typeface="Times New Roman" panose="02020603050405020304" pitchFamily="18" charset="0"/>
                <a:cs typeface="Times New Roman" panose="02020603050405020304" pitchFamily="18" charset="0"/>
              </a:rPr>
              <a:t>The service requester</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encapsulates the request parameters and request management of the application flow control micro services through the platform service client.</a:t>
            </a:r>
          </a:p>
          <a:p>
            <a:pPr lvl="1"/>
            <a:r>
              <a:rPr lang="en-US" altLang="zh-TW" dirty="0">
                <a:latin typeface="Times New Roman" panose="02020603050405020304" pitchFamily="18" charset="0"/>
                <a:cs typeface="Times New Roman" panose="02020603050405020304" pitchFamily="18" charset="0"/>
              </a:rPr>
              <a:t>After the microservice interface receives the call request, it first </a:t>
            </a:r>
            <a:r>
              <a:rPr lang="en-US" altLang="zh-TW" dirty="0">
                <a:solidFill>
                  <a:srgbClr val="FF0000"/>
                </a:solidFill>
                <a:latin typeface="Times New Roman" panose="02020603050405020304" pitchFamily="18" charset="0"/>
                <a:cs typeface="Times New Roman" panose="02020603050405020304" pitchFamily="18" charset="0"/>
              </a:rPr>
              <a:t>verifies the</a:t>
            </a:r>
            <a:r>
              <a:rPr lang="zh-TW" altLang="en-US" dirty="0">
                <a:solidFill>
                  <a:srgbClr val="FF0000"/>
                </a:solidFill>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parameters </a:t>
            </a:r>
            <a:r>
              <a:rPr lang="en-US" altLang="zh-TW" dirty="0">
                <a:latin typeface="Times New Roman" panose="02020603050405020304" pitchFamily="18" charset="0"/>
                <a:cs typeface="Times New Roman" panose="02020603050405020304" pitchFamily="18" charset="0"/>
              </a:rPr>
              <a:t>according to the interface’s business process, then </a:t>
            </a:r>
            <a:r>
              <a:rPr lang="en-US" altLang="zh-TW" dirty="0">
                <a:solidFill>
                  <a:srgbClr val="FF0000"/>
                </a:solidFill>
                <a:latin typeface="Times New Roman" panose="02020603050405020304" pitchFamily="18" charset="0"/>
                <a:cs typeface="Times New Roman" panose="02020603050405020304" pitchFamily="18" charset="0"/>
              </a:rPr>
              <a:t>stores the data in the database</a:t>
            </a:r>
            <a:r>
              <a:rPr lang="en-US" altLang="zh-TW" dirty="0">
                <a:latin typeface="Times New Roman" panose="02020603050405020304" pitchFamily="18" charset="0"/>
                <a:cs typeface="Times New Roman" panose="02020603050405020304" pitchFamily="18" charset="0"/>
              </a:rPr>
              <a:t>, and</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finally </a:t>
            </a:r>
            <a:r>
              <a:rPr lang="en-US" altLang="zh-TW" dirty="0">
                <a:solidFill>
                  <a:srgbClr val="FF0000"/>
                </a:solidFill>
                <a:latin typeface="Times New Roman" panose="02020603050405020304" pitchFamily="18" charset="0"/>
                <a:cs typeface="Times New Roman" panose="02020603050405020304" pitchFamily="18" charset="0"/>
              </a:rPr>
              <a:t>returns the processing result</a:t>
            </a:r>
            <a:r>
              <a:rPr lang="en-US" altLang="zh-TW" dirty="0">
                <a:latin typeface="Times New Roman" panose="02020603050405020304" pitchFamily="18" charset="0"/>
                <a:cs typeface="Times New Roman" panose="02020603050405020304" pitchFamily="18" charset="0"/>
              </a:rPr>
              <a:t>.</a:t>
            </a:r>
          </a:p>
          <a:p>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37</a:t>
            </a:fld>
            <a:endParaRPr lang="en-US" altLang="zh-TW" dirty="0"/>
          </a:p>
        </p:txBody>
      </p:sp>
    </p:spTree>
    <p:extLst>
      <p:ext uri="{BB962C8B-B14F-4D97-AF65-F5344CB8AC3E}">
        <p14:creationId xmlns:p14="http://schemas.microsoft.com/office/powerpoint/2010/main" val="34312038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1" y="1600201"/>
            <a:ext cx="10820400" cy="4474027"/>
          </a:xfrm>
        </p:spPr>
        <p:txBody>
          <a:bodyPr/>
          <a:lstStyle/>
          <a:p>
            <a:r>
              <a:rPr lang="en-US" altLang="zh-TW" dirty="0">
                <a:latin typeface="Times New Roman" panose="02020603050405020304" pitchFamily="18" charset="0"/>
                <a:cs typeface="Times New Roman" panose="02020603050405020304" pitchFamily="18" charset="0"/>
              </a:rPr>
              <a:t>4.3.3 API gateway flow control configuration </a:t>
            </a:r>
          </a:p>
          <a:p>
            <a:pPr marL="0" indent="0">
              <a:buNone/>
            </a:pPr>
            <a:r>
              <a:rPr lang="en-US" altLang="zh-TW" sz="2800" dirty="0">
                <a:latin typeface="Times New Roman" panose="02020603050405020304" pitchFamily="18" charset="0"/>
                <a:cs typeface="Times New Roman" panose="02020603050405020304" pitchFamily="18" charset="0"/>
              </a:rPr>
              <a:t>b. Service processing on the server</a:t>
            </a:r>
          </a:p>
          <a:p>
            <a:pPr lvl="1"/>
            <a:r>
              <a:rPr lang="en-US" altLang="zh-TW" dirty="0">
                <a:latin typeface="Times New Roman" panose="02020603050405020304" pitchFamily="18" charset="0"/>
                <a:cs typeface="Times New Roman" panose="02020603050405020304" pitchFamily="18" charset="0"/>
              </a:rPr>
              <a:t>After the flow control management micro service receives the request call, it first verifies whether the </a:t>
            </a:r>
            <a:r>
              <a:rPr lang="en-US" altLang="zh-TW" dirty="0">
                <a:solidFill>
                  <a:srgbClr val="FF0000"/>
                </a:solidFill>
                <a:latin typeface="Times New Roman" panose="02020603050405020304" pitchFamily="18" charset="0"/>
                <a:cs typeface="Times New Roman" panose="02020603050405020304" pitchFamily="18" charset="0"/>
              </a:rPr>
              <a:t>requested parameter is valid</a:t>
            </a:r>
            <a:r>
              <a:rPr lang="en-US" altLang="zh-TW" dirty="0">
                <a:latin typeface="Times New Roman" panose="02020603050405020304" pitchFamily="18" charset="0"/>
                <a:cs typeface="Times New Roman" panose="02020603050405020304" pitchFamily="18" charset="0"/>
              </a:rPr>
              <a:t>.</a:t>
            </a:r>
          </a:p>
          <a:p>
            <a:pPr lvl="1"/>
            <a:r>
              <a:rPr lang="en-US" altLang="zh-TW" dirty="0">
                <a:latin typeface="Times New Roman" panose="02020603050405020304" pitchFamily="18" charset="0"/>
                <a:cs typeface="Times New Roman" panose="02020603050405020304" pitchFamily="18" charset="0"/>
              </a:rPr>
              <a:t>For the operation of configuring the QPS(queries per second)</a:t>
            </a:r>
            <a:br>
              <a:rPr lang="en-US" altLang="zh-TW" dirty="0">
                <a:latin typeface="Times New Roman" panose="02020603050405020304" pitchFamily="18" charset="0"/>
                <a:cs typeface="Times New Roman" panose="02020603050405020304" pitchFamily="18" charset="0"/>
              </a:rPr>
            </a:br>
            <a:r>
              <a:rPr lang="en-US" altLang="zh-TW" dirty="0">
                <a:latin typeface="Times New Roman" panose="02020603050405020304" pitchFamily="18" charset="0"/>
                <a:cs typeface="Times New Roman" panose="02020603050405020304" pitchFamily="18" charset="0"/>
              </a:rPr>
              <a:t> value, first it </a:t>
            </a:r>
            <a:r>
              <a:rPr lang="en-US" altLang="zh-TW" dirty="0">
                <a:solidFill>
                  <a:srgbClr val="FF0000"/>
                </a:solidFill>
                <a:latin typeface="Times New Roman" panose="02020603050405020304" pitchFamily="18" charset="0"/>
                <a:cs typeface="Times New Roman" panose="02020603050405020304" pitchFamily="18" charset="0"/>
              </a:rPr>
              <a:t>checks whether the application exists</a:t>
            </a:r>
            <a:r>
              <a:rPr lang="en-US" altLang="zh-TW" dirty="0">
                <a:latin typeface="Times New Roman" panose="02020603050405020304" pitchFamily="18" charset="0"/>
                <a:cs typeface="Times New Roman" panose="02020603050405020304" pitchFamily="18" charset="0"/>
              </a:rPr>
              <a:t>. </a:t>
            </a:r>
          </a:p>
          <a:p>
            <a:pPr lvl="1"/>
            <a:r>
              <a:rPr lang="en-US" altLang="zh-TW" dirty="0">
                <a:latin typeface="Times New Roman" panose="02020603050405020304" pitchFamily="18" charset="0"/>
                <a:cs typeface="Times New Roman" panose="02020603050405020304" pitchFamily="18" charset="0"/>
              </a:rPr>
              <a:t>If the application exists, then it determines </a:t>
            </a:r>
            <a:r>
              <a:rPr lang="en-US" altLang="zh-TW" dirty="0">
                <a:solidFill>
                  <a:srgbClr val="FF0000"/>
                </a:solidFill>
                <a:latin typeface="Times New Roman" panose="02020603050405020304" pitchFamily="18" charset="0"/>
                <a:cs typeface="Times New Roman" panose="02020603050405020304" pitchFamily="18" charset="0"/>
              </a:rPr>
              <a:t>whether the QPS configuration exists</a:t>
            </a:r>
            <a:r>
              <a:rPr lang="en-US" altLang="zh-TW" dirty="0">
                <a:latin typeface="Times New Roman" panose="02020603050405020304" pitchFamily="18" charset="0"/>
                <a:cs typeface="Times New Roman" panose="02020603050405020304" pitchFamily="18" charset="0"/>
              </a:rPr>
              <a:t>.</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38</a:t>
            </a:fld>
            <a:endParaRPr lang="en-US" altLang="zh-TW" dirty="0"/>
          </a:p>
        </p:txBody>
      </p:sp>
    </p:spTree>
    <p:extLst>
      <p:ext uri="{BB962C8B-B14F-4D97-AF65-F5344CB8AC3E}">
        <p14:creationId xmlns:p14="http://schemas.microsoft.com/office/powerpoint/2010/main" val="9516954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1" y="1600201"/>
            <a:ext cx="10820400" cy="4474027"/>
          </a:xfrm>
        </p:spPr>
        <p:txBody>
          <a:bodyPr/>
          <a:lstStyle/>
          <a:p>
            <a:r>
              <a:rPr lang="en-US" altLang="zh-TW" dirty="0">
                <a:latin typeface="Times New Roman" panose="02020603050405020304" pitchFamily="18" charset="0"/>
                <a:cs typeface="Times New Roman" panose="02020603050405020304" pitchFamily="18" charset="0"/>
              </a:rPr>
              <a:t>4.3.3 API gateway flow control configuration </a:t>
            </a:r>
          </a:p>
          <a:p>
            <a:pPr marL="0" indent="0">
              <a:buNone/>
            </a:pPr>
            <a:r>
              <a:rPr lang="en-US" altLang="zh-TW" sz="2800" dirty="0">
                <a:latin typeface="Times New Roman" panose="02020603050405020304" pitchFamily="18" charset="0"/>
                <a:cs typeface="Times New Roman" panose="02020603050405020304" pitchFamily="18" charset="0"/>
              </a:rPr>
              <a:t>c. Cross-cluster synchronization of data</a:t>
            </a:r>
            <a:r>
              <a:rPr lang="en-US" altLang="zh-TW" dirty="0">
                <a:latin typeface="Times New Roman" panose="02020603050405020304" pitchFamily="18" charset="0"/>
                <a:cs typeface="Times New Roman" panose="02020603050405020304" pitchFamily="18" charset="0"/>
              </a:rPr>
              <a:t> </a:t>
            </a:r>
          </a:p>
          <a:p>
            <a:pPr lvl="1"/>
            <a:r>
              <a:rPr lang="en-US" altLang="zh-TW" sz="2400" dirty="0">
                <a:latin typeface="Times New Roman" panose="02020603050405020304" pitchFamily="18" charset="0"/>
                <a:cs typeface="Times New Roman" panose="02020603050405020304" pitchFamily="18" charset="0"/>
              </a:rPr>
              <a:t>For the application flow control configuration of the API gateway, the data is </a:t>
            </a:r>
            <a:r>
              <a:rPr lang="en-US" altLang="zh-TW" sz="2400" dirty="0">
                <a:solidFill>
                  <a:srgbClr val="FF0000"/>
                </a:solidFill>
                <a:latin typeface="Times New Roman" panose="02020603050405020304" pitchFamily="18" charset="0"/>
                <a:cs typeface="Times New Roman" panose="02020603050405020304" pitchFamily="18" charset="0"/>
              </a:rPr>
              <a:t>stored in the Mysql database cluster</a:t>
            </a:r>
            <a:r>
              <a:rPr lang="en-US" altLang="zh-TW" sz="2400" dirty="0">
                <a:latin typeface="Times New Roman" panose="02020603050405020304" pitchFamily="18" charset="0"/>
                <a:cs typeface="Times New Roman" panose="02020603050405020304" pitchFamily="18" charset="0"/>
              </a:rPr>
              <a:t>, but since the API gateway requests the proxy subsystem and </a:t>
            </a:r>
            <a:r>
              <a:rPr lang="en-US" altLang="zh-TW" sz="2400" dirty="0">
                <a:solidFill>
                  <a:srgbClr val="FF0000"/>
                </a:solidFill>
                <a:latin typeface="Times New Roman" panose="02020603050405020304" pitchFamily="18" charset="0"/>
                <a:cs typeface="Times New Roman" panose="02020603050405020304" pitchFamily="18" charset="0"/>
              </a:rPr>
              <a:t>reads the API configuration data directly from MongoDB</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the value of the change in the Mysql database </a:t>
            </a:r>
            <a:r>
              <a:rPr lang="en-US" altLang="zh-TW" sz="2400" dirty="0">
                <a:latin typeface="Times New Roman" panose="02020603050405020304" pitchFamily="18" charset="0"/>
                <a:cs typeface="Times New Roman" panose="02020603050405020304" pitchFamily="18" charset="0"/>
              </a:rPr>
              <a:t>needs to </a:t>
            </a:r>
            <a:r>
              <a:rPr lang="en-US" altLang="zh-TW" sz="2400" dirty="0">
                <a:solidFill>
                  <a:srgbClr val="FF0000"/>
                </a:solidFill>
                <a:latin typeface="Times New Roman" panose="02020603050405020304" pitchFamily="18" charset="0"/>
                <a:cs typeface="Times New Roman" panose="02020603050405020304" pitchFamily="18" charset="0"/>
              </a:rPr>
              <a:t>be updated to the three MongoDB database clusters </a:t>
            </a:r>
            <a:r>
              <a:rPr lang="en-US" altLang="zh-TW" sz="2400" dirty="0">
                <a:latin typeface="Times New Roman" panose="02020603050405020304" pitchFamily="18" charset="0"/>
                <a:cs typeface="Times New Roman" panose="02020603050405020304" pitchFamily="18" charset="0"/>
              </a:rPr>
              <a:t>in Beijing, Nanjing and Shanghai.</a:t>
            </a:r>
          </a:p>
          <a:p>
            <a:pPr lvl="1"/>
            <a:r>
              <a:rPr lang="en-US" altLang="zh-TW" sz="2400" dirty="0">
                <a:latin typeface="Times New Roman" panose="02020603050405020304" pitchFamily="18" charset="0"/>
                <a:cs typeface="Times New Roman" panose="02020603050405020304" pitchFamily="18" charset="0"/>
              </a:rPr>
              <a:t>The main reason to use these three MongoDB clusters is that the API Gateway Request Broker subsystem is a cluster of three different regions.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39</a:t>
            </a:fld>
            <a:endParaRPr lang="en-US" altLang="zh-TW" dirty="0"/>
          </a:p>
        </p:txBody>
      </p:sp>
    </p:spTree>
    <p:extLst>
      <p:ext uri="{BB962C8B-B14F-4D97-AF65-F5344CB8AC3E}">
        <p14:creationId xmlns:p14="http://schemas.microsoft.com/office/powerpoint/2010/main" val="1999206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Abstract</a:t>
            </a:r>
          </a:p>
        </p:txBody>
      </p:sp>
      <p:sp>
        <p:nvSpPr>
          <p:cNvPr id="3" name="內容版面配置區 2"/>
          <p:cNvSpPr>
            <a:spLocks noGrp="1"/>
          </p:cNvSpPr>
          <p:nvPr>
            <p:ph idx="1"/>
          </p:nvPr>
        </p:nvSpPr>
        <p:spPr>
          <a:xfrm>
            <a:off x="609599" y="1600200"/>
            <a:ext cx="10759441" cy="4831422"/>
          </a:xfrm>
        </p:spPr>
        <p:txBody>
          <a:bodyPr/>
          <a:lstStyle/>
          <a:p>
            <a:r>
              <a:rPr lang="en-US" altLang="zh-TW" sz="2800" dirty="0">
                <a:latin typeface="Times New Roman" panose="02020603050405020304" pitchFamily="18" charset="0"/>
                <a:cs typeface="Times New Roman" panose="02020603050405020304" pitchFamily="18" charset="0"/>
              </a:rPr>
              <a:t>And it also provides a</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new solution for the difficulties in manage API gateway under micro service by giving a</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detailed design for the </a:t>
            </a:r>
            <a:r>
              <a:rPr lang="en-US" altLang="zh-TW" sz="2800" dirty="0">
                <a:solidFill>
                  <a:srgbClr val="FF0000"/>
                </a:solidFill>
                <a:latin typeface="Times New Roman" panose="02020603050405020304" pitchFamily="18" charset="0"/>
                <a:cs typeface="Times New Roman" panose="02020603050405020304" pitchFamily="18" charset="0"/>
              </a:rPr>
              <a:t>authentication</a:t>
            </a:r>
            <a:r>
              <a:rPr lang="en-US" altLang="zh-TW" sz="2800" dirty="0">
                <a:latin typeface="Times New Roman" panose="02020603050405020304" pitchFamily="18" charset="0"/>
                <a:cs typeface="Times New Roman" panose="02020603050405020304" pitchFamily="18" charset="0"/>
              </a:rPr>
              <a:t> of the API gateway,</a:t>
            </a:r>
            <a:r>
              <a:rPr lang="zh-TW" altLang="en-US"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reverse proxy function </a:t>
            </a:r>
            <a:r>
              <a:rPr lang="en-US" altLang="zh-TW" sz="2800" dirty="0">
                <a:latin typeface="Times New Roman" panose="02020603050405020304" pitchFamily="18" charset="0"/>
                <a:cs typeface="Times New Roman" panose="02020603050405020304" pitchFamily="18" charset="0"/>
              </a:rPr>
              <a:t>and </a:t>
            </a:r>
            <a:r>
              <a:rPr lang="en-US" altLang="zh-TW" sz="2800" dirty="0">
                <a:solidFill>
                  <a:srgbClr val="FF0000"/>
                </a:solidFill>
                <a:latin typeface="Times New Roman" panose="02020603050405020304" pitchFamily="18" charset="0"/>
                <a:cs typeface="Times New Roman" panose="02020603050405020304" pitchFamily="18" charset="0"/>
              </a:rPr>
              <a:t>flow</a:t>
            </a:r>
            <a:r>
              <a:rPr lang="zh-TW" altLang="en-US" sz="2800" dirty="0">
                <a:solidFill>
                  <a:srgbClr val="FF0000"/>
                </a:solidFill>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control function</a:t>
            </a:r>
            <a:r>
              <a:rPr lang="en-US" altLang="zh-TW" sz="2800" dirty="0">
                <a:latin typeface="Times New Roman" panose="02020603050405020304" pitchFamily="18" charset="0"/>
                <a:cs typeface="Times New Roman" panose="02020603050405020304" pitchFamily="18" charset="0"/>
              </a:rPr>
              <a:t>.</a:t>
            </a:r>
          </a:p>
          <a:p>
            <a:pPr marL="0" indent="0">
              <a:buNone/>
            </a:pPr>
            <a:endParaRPr lang="en-US" altLang="zh-TW" sz="2800" dirty="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By using API gateway, the problem of </a:t>
            </a:r>
            <a:r>
              <a:rPr lang="en-US" altLang="zh-TW" sz="2800" dirty="0">
                <a:solidFill>
                  <a:srgbClr val="FF0000"/>
                </a:solidFill>
                <a:latin typeface="Times New Roman" panose="02020603050405020304" pitchFamily="18" charset="0"/>
                <a:cs typeface="Times New Roman" panose="02020603050405020304" pitchFamily="18" charset="0"/>
              </a:rPr>
              <a:t>how a caller can call an independent</a:t>
            </a:r>
            <a:r>
              <a:rPr lang="zh-TW" altLang="en-US" sz="2800" dirty="0">
                <a:solidFill>
                  <a:srgbClr val="FF0000"/>
                </a:solidFill>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service </a:t>
            </a:r>
            <a:r>
              <a:rPr lang="en-US" altLang="zh-TW" sz="2800" dirty="0">
                <a:latin typeface="Times New Roman" panose="02020603050405020304" pitchFamily="18" charset="0"/>
                <a:cs typeface="Times New Roman" panose="02020603050405020304" pitchFamily="18" charset="0"/>
              </a:rPr>
              <a:t>can be solved, thus the development efficiency can be greatly improved.</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a:ea typeface="新細明體" charset="-120"/>
              </a:rPr>
              <a:pPr fontAlgn="base">
                <a:spcBef>
                  <a:spcPct val="0"/>
                </a:spcBef>
                <a:spcAft>
                  <a:spcPct val="0"/>
                </a:spcAft>
              </a:pPr>
              <a:t>4</a:t>
            </a:fld>
            <a:endParaRPr lang="en-US" altLang="zh-TW">
              <a:ea typeface="新細明體" charset="-120"/>
            </a:endParaRPr>
          </a:p>
        </p:txBody>
      </p:sp>
    </p:spTree>
    <p:extLst>
      <p:ext uri="{BB962C8B-B14F-4D97-AF65-F5344CB8AC3E}">
        <p14:creationId xmlns:p14="http://schemas.microsoft.com/office/powerpoint/2010/main" val="9433813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1299371" cy="1143000"/>
          </a:xfrm>
        </p:spPr>
        <p:txBody>
          <a:bodyPr/>
          <a:lstStyle/>
          <a:p>
            <a:r>
              <a:rPr lang="en-US" altLang="zh-TW" sz="4000" dirty="0">
                <a:latin typeface="Times New Roman" panose="02020603050405020304" pitchFamily="18" charset="0"/>
                <a:cs typeface="Times New Roman" panose="02020603050405020304" pitchFamily="18" charset="0"/>
              </a:rPr>
              <a:t>4. Micro-service gateway mode technology solution</a:t>
            </a:r>
          </a:p>
        </p:txBody>
      </p:sp>
      <p:sp>
        <p:nvSpPr>
          <p:cNvPr id="3" name="內容版面配置區 2"/>
          <p:cNvSpPr>
            <a:spLocks noGrp="1"/>
          </p:cNvSpPr>
          <p:nvPr>
            <p:ph idx="1"/>
          </p:nvPr>
        </p:nvSpPr>
        <p:spPr>
          <a:xfrm>
            <a:off x="609601" y="1600201"/>
            <a:ext cx="10820400" cy="4474027"/>
          </a:xfrm>
        </p:spPr>
        <p:txBody>
          <a:bodyPr/>
          <a:lstStyle/>
          <a:p>
            <a:r>
              <a:rPr lang="en-US" altLang="zh-TW" dirty="0">
                <a:latin typeface="Times New Roman" panose="02020603050405020304" pitchFamily="18" charset="0"/>
                <a:cs typeface="Times New Roman" panose="02020603050405020304" pitchFamily="18" charset="0"/>
              </a:rPr>
              <a:t>4.3.3 API gateway flow control configuration </a:t>
            </a:r>
          </a:p>
          <a:p>
            <a:pPr marL="0" indent="0">
              <a:buNone/>
            </a:pPr>
            <a:r>
              <a:rPr lang="en-US" altLang="zh-TW" sz="2800" dirty="0">
                <a:latin typeface="Times New Roman" panose="02020603050405020304" pitchFamily="18" charset="0"/>
                <a:cs typeface="Times New Roman" panose="02020603050405020304" pitchFamily="18" charset="0"/>
              </a:rPr>
              <a:t>c. Cross-cluster synchronization of data</a:t>
            </a:r>
            <a:r>
              <a:rPr lang="en-US" altLang="zh-TW" dirty="0">
                <a:latin typeface="Times New Roman" panose="02020603050405020304" pitchFamily="18" charset="0"/>
                <a:cs typeface="Times New Roman" panose="02020603050405020304" pitchFamily="18" charset="0"/>
              </a:rPr>
              <a:t> </a:t>
            </a:r>
          </a:p>
          <a:p>
            <a:pPr lvl="1"/>
            <a:r>
              <a:rPr lang="en-US" altLang="zh-TW" dirty="0">
                <a:latin typeface="Times New Roman" panose="02020603050405020304" pitchFamily="18" charset="0"/>
                <a:cs typeface="Times New Roman" panose="02020603050405020304" pitchFamily="18" charset="0"/>
              </a:rPr>
              <a:t>To </a:t>
            </a:r>
            <a:r>
              <a:rPr lang="en-US" altLang="zh-TW" dirty="0">
                <a:solidFill>
                  <a:srgbClr val="FF0000"/>
                </a:solidFill>
                <a:latin typeface="Times New Roman" panose="02020603050405020304" pitchFamily="18" charset="0"/>
                <a:cs typeface="Times New Roman" panose="02020603050405020304" pitchFamily="18" charset="0"/>
              </a:rPr>
              <a:t>reduce cross-region data access</a:t>
            </a:r>
            <a:r>
              <a:rPr lang="en-US" altLang="zh-TW" dirty="0">
                <a:latin typeface="Times New Roman" panose="02020603050405020304" pitchFamily="18" charset="0"/>
                <a:cs typeface="Times New Roman" panose="02020603050405020304" pitchFamily="18" charset="0"/>
              </a:rPr>
              <a:t>, three MongoDB clusters are configured.</a:t>
            </a:r>
          </a:p>
          <a:p>
            <a:pPr lvl="1"/>
            <a:r>
              <a:rPr lang="en-US" altLang="zh-TW" dirty="0">
                <a:latin typeface="Times New Roman" panose="02020603050405020304" pitchFamily="18" charset="0"/>
                <a:cs typeface="Times New Roman" panose="02020603050405020304" pitchFamily="18" charset="0"/>
              </a:rPr>
              <a:t>After updating the data of the APIs on the three clusters, clearly understand the QPS configuration of the </a:t>
            </a:r>
            <a:r>
              <a:rPr lang="en-US" altLang="zh-TW" dirty="0" smtClean="0">
                <a:latin typeface="Times New Roman" panose="02020603050405020304" pitchFamily="18" charset="0"/>
                <a:cs typeface="Times New Roman" panose="02020603050405020304" pitchFamily="18" charset="0"/>
              </a:rPr>
              <a:t>API. </a:t>
            </a:r>
            <a:endParaRPr lang="en-US" altLang="zh-TW" dirty="0">
              <a:latin typeface="Times New Roman" panose="02020603050405020304" pitchFamily="18" charset="0"/>
              <a:cs typeface="Times New Roman" panose="02020603050405020304" pitchFamily="18" charset="0"/>
            </a:endParaRPr>
          </a:p>
          <a:p>
            <a:pPr lvl="1"/>
            <a:r>
              <a:rPr lang="en-US" altLang="zh-TW" dirty="0">
                <a:latin typeface="Times New Roman" panose="02020603050405020304" pitchFamily="18" charset="0"/>
                <a:cs typeface="Times New Roman" panose="02020603050405020304" pitchFamily="18" charset="0"/>
              </a:rPr>
              <a:t>If an update fails during this process, all operations on this database are rolled back.</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40</a:t>
            </a:fld>
            <a:endParaRPr lang="en-US" altLang="zh-TW" dirty="0"/>
          </a:p>
        </p:txBody>
      </p:sp>
    </p:spTree>
    <p:extLst>
      <p:ext uri="{BB962C8B-B14F-4D97-AF65-F5344CB8AC3E}">
        <p14:creationId xmlns:p14="http://schemas.microsoft.com/office/powerpoint/2010/main" val="20329389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0820399" cy="1143000"/>
          </a:xfrm>
        </p:spPr>
        <p:txBody>
          <a:bodyPr/>
          <a:lstStyle/>
          <a:p>
            <a:r>
              <a:rPr lang="en-US" altLang="zh-TW" dirty="0">
                <a:latin typeface="Times New Roman" panose="02020603050405020304" pitchFamily="18" charset="0"/>
                <a:cs typeface="Times New Roman" panose="02020603050405020304" pitchFamily="18" charset="0"/>
              </a:rPr>
              <a:t>5. Conclusions</a:t>
            </a:r>
          </a:p>
        </p:txBody>
      </p:sp>
      <p:sp>
        <p:nvSpPr>
          <p:cNvPr id="3" name="內容版面配置區 2"/>
          <p:cNvSpPr>
            <a:spLocks noGrp="1"/>
          </p:cNvSpPr>
          <p:nvPr>
            <p:ph idx="1"/>
          </p:nvPr>
        </p:nvSpPr>
        <p:spPr>
          <a:xfrm>
            <a:off x="609600" y="1600201"/>
            <a:ext cx="10515600" cy="4525963"/>
          </a:xfrm>
        </p:spPr>
        <p:txBody>
          <a:bodyPr/>
          <a:lstStyle/>
          <a:p>
            <a:r>
              <a:rPr lang="en-US" altLang="zh-TW" dirty="0">
                <a:latin typeface="Times New Roman" panose="02020603050405020304" pitchFamily="18" charset="0"/>
                <a:cs typeface="Times New Roman" panose="02020603050405020304" pitchFamily="18" charset="0"/>
              </a:rPr>
              <a:t>API gateways </a:t>
            </a:r>
            <a:r>
              <a:rPr lang="en-US" altLang="zh-TW" dirty="0">
                <a:solidFill>
                  <a:srgbClr val="FF0000"/>
                </a:solidFill>
                <a:latin typeface="Times New Roman" panose="02020603050405020304" pitchFamily="18" charset="0"/>
                <a:cs typeface="Times New Roman" panose="02020603050405020304" pitchFamily="18" charset="0"/>
              </a:rPr>
              <a:t>play an essential role </a:t>
            </a:r>
            <a:r>
              <a:rPr lang="en-US" altLang="zh-TW" dirty="0">
                <a:latin typeface="Times New Roman" panose="02020603050405020304" pitchFamily="18" charset="0"/>
                <a:cs typeface="Times New Roman" panose="02020603050405020304" pitchFamily="18" charset="0"/>
              </a:rPr>
              <a:t>in the microservice architecture. </a:t>
            </a:r>
          </a:p>
          <a:p>
            <a:r>
              <a:rPr lang="en-US" altLang="zh-TW" dirty="0">
                <a:latin typeface="Times New Roman" panose="02020603050405020304" pitchFamily="18" charset="0"/>
                <a:cs typeface="Times New Roman" panose="02020603050405020304" pitchFamily="18" charset="0"/>
              </a:rPr>
              <a:t>The API gateway, serving as the gateway to each request initiated by the application, provides public functions such as </a:t>
            </a:r>
            <a:r>
              <a:rPr lang="en-US" altLang="zh-TW" dirty="0">
                <a:solidFill>
                  <a:srgbClr val="FF0000"/>
                </a:solidFill>
                <a:latin typeface="Times New Roman" panose="02020603050405020304" pitchFamily="18" charset="0"/>
                <a:cs typeface="Times New Roman" panose="02020603050405020304" pitchFamily="18" charset="0"/>
              </a:rPr>
              <a:t>load balancing</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service blowing</a:t>
            </a:r>
            <a:r>
              <a:rPr lang="en-US" altLang="zh-TW" dirty="0">
                <a:latin typeface="Times New Roman" panose="02020603050405020304" pitchFamily="18" charset="0"/>
                <a:cs typeface="Times New Roman" panose="02020603050405020304" pitchFamily="18" charset="0"/>
              </a:rPr>
              <a:t>, and </a:t>
            </a:r>
            <a:r>
              <a:rPr lang="en-US" altLang="zh-TW" dirty="0">
                <a:solidFill>
                  <a:srgbClr val="FF0000"/>
                </a:solidFill>
                <a:latin typeface="Times New Roman" panose="02020603050405020304" pitchFamily="18" charset="0"/>
                <a:cs typeface="Times New Roman" panose="02020603050405020304" pitchFamily="18" charset="0"/>
              </a:rPr>
              <a:t>Gray release</a:t>
            </a:r>
            <a:r>
              <a:rPr lang="en-US" altLang="zh-TW" dirty="0">
                <a:latin typeface="Times New Roman" panose="02020603050405020304" pitchFamily="18" charset="0"/>
                <a:cs typeface="Times New Roman" panose="02020603050405020304" pitchFamily="18" charset="0"/>
              </a:rPr>
              <a:t>.</a:t>
            </a:r>
          </a:p>
          <a:p>
            <a:r>
              <a:rPr lang="en-US" altLang="zh-TW" dirty="0">
                <a:latin typeface="Times New Roman" panose="02020603050405020304" pitchFamily="18" charset="0"/>
                <a:cs typeface="Times New Roman" panose="02020603050405020304" pitchFamily="18" charset="0"/>
              </a:rPr>
              <a:t>It also integrates various micro-services and </a:t>
            </a:r>
            <a:r>
              <a:rPr lang="en-US" altLang="zh-TW" dirty="0">
                <a:solidFill>
                  <a:srgbClr val="FF0000"/>
                </a:solidFill>
                <a:latin typeface="Times New Roman" panose="02020603050405020304" pitchFamily="18" charset="0"/>
                <a:cs typeface="Times New Roman" panose="02020603050405020304" pitchFamily="18" charset="0"/>
              </a:rPr>
              <a:t>shields the complexity and diversity of the system</a:t>
            </a:r>
            <a:r>
              <a:rPr lang="en-US" altLang="zh-TW" dirty="0">
                <a:latin typeface="Times New Roman" panose="02020603050405020304" pitchFamily="18" charset="0"/>
                <a:cs typeface="Times New Roman" panose="02020603050405020304" pitchFamily="18" charset="0"/>
              </a:rPr>
              <a:t>, clearly </a:t>
            </a:r>
            <a:r>
              <a:rPr lang="en-US" altLang="zh-TW" dirty="0">
                <a:solidFill>
                  <a:srgbClr val="FF0000"/>
                </a:solidFill>
                <a:latin typeface="Times New Roman" panose="02020603050405020304" pitchFamily="18" charset="0"/>
                <a:cs typeface="Times New Roman" panose="02020603050405020304" pitchFamily="18" charset="0"/>
              </a:rPr>
              <a:t>simplifies the implementations of the communication </a:t>
            </a:r>
            <a:r>
              <a:rPr lang="en-US" altLang="zh-TW" dirty="0">
                <a:latin typeface="Times New Roman" panose="02020603050405020304" pitchFamily="18" charset="0"/>
                <a:cs typeface="Times New Roman" panose="02020603050405020304" pitchFamily="18" charset="0"/>
              </a:rPr>
              <a:t>between client and microservice applications.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41</a:t>
            </a:fld>
            <a:endParaRPr lang="en-US" altLang="zh-TW"/>
          </a:p>
        </p:txBody>
      </p:sp>
    </p:spTree>
    <p:extLst>
      <p:ext uri="{BB962C8B-B14F-4D97-AF65-F5344CB8AC3E}">
        <p14:creationId xmlns:p14="http://schemas.microsoft.com/office/powerpoint/2010/main" val="27604443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342108"/>
            <a:ext cx="10820399" cy="1143000"/>
          </a:xfrm>
        </p:spPr>
        <p:txBody>
          <a:bodyPr/>
          <a:lstStyle/>
          <a:p>
            <a:r>
              <a:rPr lang="en-US" altLang="zh-TW" dirty="0">
                <a:latin typeface="Times New Roman" panose="02020603050405020304" pitchFamily="18" charset="0"/>
                <a:cs typeface="Times New Roman" panose="02020603050405020304" pitchFamily="18" charset="0"/>
              </a:rPr>
              <a:t>5. Conclusions</a:t>
            </a:r>
          </a:p>
        </p:txBody>
      </p:sp>
      <p:sp>
        <p:nvSpPr>
          <p:cNvPr id="3" name="內容版面配置區 2"/>
          <p:cNvSpPr>
            <a:spLocks noGrp="1"/>
          </p:cNvSpPr>
          <p:nvPr>
            <p:ph idx="1"/>
          </p:nvPr>
        </p:nvSpPr>
        <p:spPr>
          <a:xfrm>
            <a:off x="609600" y="1600201"/>
            <a:ext cx="10515600" cy="4525963"/>
          </a:xfrm>
        </p:spPr>
        <p:txBody>
          <a:bodyPr/>
          <a:lstStyle/>
          <a:p>
            <a:r>
              <a:rPr lang="en-US" altLang="zh-TW" sz="2400" dirty="0">
                <a:latin typeface="Times New Roman" panose="02020603050405020304" pitchFamily="18" charset="0"/>
                <a:cs typeface="Times New Roman" panose="02020603050405020304" pitchFamily="18" charset="0"/>
              </a:rPr>
              <a:t>This paper analyzes the </a:t>
            </a:r>
            <a:r>
              <a:rPr lang="en-US" altLang="zh-TW" sz="2400" dirty="0">
                <a:solidFill>
                  <a:srgbClr val="FF0000"/>
                </a:solidFill>
                <a:latin typeface="Times New Roman" panose="02020603050405020304" pitchFamily="18" charset="0"/>
                <a:cs typeface="Times New Roman" panose="02020603050405020304" pitchFamily="18" charset="0"/>
              </a:rPr>
              <a:t>authentication scheme </a:t>
            </a:r>
            <a:r>
              <a:rPr lang="en-US" altLang="zh-TW" sz="2400" dirty="0">
                <a:latin typeface="Times New Roman" panose="02020603050405020304" pitchFamily="18" charset="0"/>
                <a:cs typeface="Times New Roman" panose="02020603050405020304" pitchFamily="18" charset="0"/>
              </a:rPr>
              <a:t>combined with the API gateway from the perspective of deployment, explores the </a:t>
            </a:r>
            <a:r>
              <a:rPr lang="en-US" altLang="zh-TW" sz="2400" dirty="0">
                <a:solidFill>
                  <a:srgbClr val="FF0000"/>
                </a:solidFill>
                <a:latin typeface="Times New Roman" panose="02020603050405020304" pitchFamily="18" charset="0"/>
                <a:cs typeface="Times New Roman" panose="02020603050405020304" pitchFamily="18" charset="0"/>
              </a:rPr>
              <a:t>key functional technology design of high-performance API gateways</a:t>
            </a:r>
            <a:r>
              <a:rPr lang="en-US" altLang="zh-TW" sz="2400" dirty="0">
                <a:latin typeface="Times New Roman" panose="02020603050405020304" pitchFamily="18" charset="0"/>
                <a:cs typeface="Times New Roman" panose="02020603050405020304" pitchFamily="18" charset="0"/>
              </a:rPr>
              <a:t>, uses API gateways, organizes and manages open microservice interfaces, and </a:t>
            </a:r>
            <a:r>
              <a:rPr lang="en-US" altLang="zh-TW" sz="2400" dirty="0">
                <a:solidFill>
                  <a:srgbClr val="FF0000"/>
                </a:solidFill>
                <a:latin typeface="Times New Roman" panose="02020603050405020304" pitchFamily="18" charset="0"/>
                <a:cs typeface="Times New Roman" panose="02020603050405020304" pitchFamily="18" charset="0"/>
              </a:rPr>
              <a:t>neither disrupts the micro-services architecture nor ensures the security of microservices</a:t>
            </a:r>
            <a:r>
              <a:rPr lang="en-US" altLang="zh-TW" sz="2400" dirty="0">
                <a:latin typeface="Times New Roman" panose="02020603050405020304" pitchFamily="18" charset="0"/>
                <a:cs typeface="Times New Roman" panose="02020603050405020304" pitchFamily="18" charset="0"/>
              </a:rPr>
              <a:t>. </a:t>
            </a:r>
          </a:p>
          <a:p>
            <a:r>
              <a:rPr lang="en-US" altLang="zh-TW" sz="2400" dirty="0">
                <a:latin typeface="Times New Roman" panose="02020603050405020304" pitchFamily="18" charset="0"/>
                <a:cs typeface="Times New Roman" panose="02020603050405020304" pitchFamily="18" charset="0"/>
              </a:rPr>
              <a:t>The main business difficulty of implementing an API gateway lies in </a:t>
            </a:r>
            <a:r>
              <a:rPr lang="en-US" altLang="zh-TW" sz="2400" dirty="0">
                <a:solidFill>
                  <a:srgbClr val="FF0000"/>
                </a:solidFill>
                <a:latin typeface="Times New Roman" panose="02020603050405020304" pitchFamily="18" charset="0"/>
                <a:cs typeface="Times New Roman" panose="02020603050405020304" pitchFamily="18" charset="0"/>
              </a:rPr>
              <a:t>its ability to handle high concurrent requests and performance requirements</a:t>
            </a:r>
            <a:r>
              <a:rPr lang="en-US" altLang="zh-TW" sz="2400" dirty="0">
                <a:latin typeface="Times New Roman" panose="02020603050405020304" pitchFamily="18" charset="0"/>
                <a:cs typeface="Times New Roman" panose="02020603050405020304" pitchFamily="18" charset="0"/>
              </a:rPr>
              <a:t>.</a:t>
            </a:r>
          </a:p>
          <a:p>
            <a:r>
              <a:rPr lang="en-US" altLang="zh-TW" sz="2400" dirty="0">
                <a:latin typeface="Times New Roman" panose="02020603050405020304" pitchFamily="18" charset="0"/>
                <a:cs typeface="Times New Roman" panose="02020603050405020304" pitchFamily="18" charset="0"/>
              </a:rPr>
              <a:t>By using the OpenResty platform, </a:t>
            </a:r>
            <a:r>
              <a:rPr lang="en-US" altLang="zh-TW" sz="2400" dirty="0">
                <a:solidFill>
                  <a:srgbClr val="FF0000"/>
                </a:solidFill>
                <a:latin typeface="Times New Roman" panose="02020603050405020304" pitchFamily="18" charset="0"/>
                <a:cs typeface="Times New Roman" panose="02020603050405020304" pitchFamily="18" charset="0"/>
              </a:rPr>
              <a:t>rights verification</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flow control</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URL rewriting</a:t>
            </a:r>
            <a:r>
              <a:rPr lang="en-US" altLang="zh-TW" sz="2400" dirty="0">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reverse proxy </a:t>
            </a:r>
            <a:r>
              <a:rPr lang="en-US" altLang="zh-TW" sz="2400" dirty="0">
                <a:latin typeface="Times New Roman" panose="02020603050405020304" pitchFamily="18" charset="0"/>
                <a:cs typeface="Times New Roman" panose="02020603050405020304" pitchFamily="18" charset="0"/>
              </a:rPr>
              <a:t>and other functions based on Ngnix and Lua languages, the </a:t>
            </a:r>
            <a:r>
              <a:rPr lang="en-US" altLang="zh-TW" sz="2400" dirty="0">
                <a:solidFill>
                  <a:srgbClr val="FF0000"/>
                </a:solidFill>
                <a:latin typeface="Times New Roman" panose="02020603050405020304" pitchFamily="18" charset="0"/>
                <a:cs typeface="Times New Roman" panose="02020603050405020304" pitchFamily="18" charset="0"/>
              </a:rPr>
              <a:t>high performance requirement </a:t>
            </a:r>
            <a:r>
              <a:rPr lang="en-US" altLang="zh-TW" sz="2400" dirty="0">
                <a:latin typeface="Times New Roman" panose="02020603050405020304" pitchFamily="18" charset="0"/>
                <a:cs typeface="Times New Roman" panose="02020603050405020304" pitchFamily="18" charset="0"/>
              </a:rPr>
              <a:t>of API gateway can be satisfied. </a:t>
            </a:r>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42</a:t>
            </a:fld>
            <a:endParaRPr lang="en-US" altLang="zh-TW"/>
          </a:p>
        </p:txBody>
      </p:sp>
    </p:spTree>
    <p:extLst>
      <p:ext uri="{BB962C8B-B14F-4D97-AF65-F5344CB8AC3E}">
        <p14:creationId xmlns:p14="http://schemas.microsoft.com/office/powerpoint/2010/main" val="21854526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4D665A5-D9A5-4848-A9B9-F8A24EBC5F28}"/>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
            </a:r>
            <a:br>
              <a:rPr lang="en-US" altLang="zh-TW" dirty="0">
                <a:latin typeface="Times New Roman" panose="02020603050405020304" pitchFamily="18" charset="0"/>
                <a:cs typeface="Times New Roman" panose="02020603050405020304" pitchFamily="18" charset="0"/>
              </a:rPr>
            </a:br>
            <a:r>
              <a:rPr lang="en-US" altLang="zh-TW" dirty="0">
                <a:latin typeface="Times New Roman" panose="02020603050405020304" pitchFamily="18" charset="0"/>
                <a:cs typeface="Times New Roman" panose="02020603050405020304" pitchFamily="18" charset="0"/>
              </a:rPr>
              <a:t>References</a:t>
            </a:r>
            <a:br>
              <a:rPr lang="en-US" altLang="zh-TW" dirty="0">
                <a:latin typeface="Times New Roman" panose="02020603050405020304" pitchFamily="18" charset="0"/>
                <a:cs typeface="Times New Roman" panose="02020603050405020304" pitchFamily="18" charset="0"/>
              </a:rPr>
            </a:b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B0A0F86E-8738-43C8-BD10-291ED3A0BB05}"/>
              </a:ext>
            </a:extLst>
          </p:cNvPr>
          <p:cNvSpPr>
            <a:spLocks noGrp="1"/>
          </p:cNvSpPr>
          <p:nvPr>
            <p:ph idx="1"/>
          </p:nvPr>
        </p:nvSpPr>
        <p:spPr/>
        <p:txBody>
          <a:bodyPr/>
          <a:lstStyle/>
          <a:p>
            <a:r>
              <a:rPr lang="en-US" altLang="zh-TW" sz="1800" dirty="0">
                <a:latin typeface="Times New Roman" panose="02020603050405020304" pitchFamily="18" charset="0"/>
                <a:cs typeface="Times New Roman" panose="02020603050405020304" pitchFamily="18" charset="0"/>
              </a:rPr>
              <a:t>[1] Tan </a:t>
            </a:r>
            <a:r>
              <a:rPr lang="en-US" altLang="zh-TW" sz="1800" dirty="0" err="1">
                <a:latin typeface="Times New Roman" panose="02020603050405020304" pitchFamily="18" charset="0"/>
                <a:cs typeface="Times New Roman" panose="02020603050405020304" pitchFamily="18" charset="0"/>
              </a:rPr>
              <a:t>Yiming</a:t>
            </a:r>
            <a:r>
              <a:rPr lang="en-US" altLang="zh-TW" sz="1800" dirty="0">
                <a:latin typeface="Times New Roman" panose="02020603050405020304" pitchFamily="18" charset="0"/>
                <a:cs typeface="Times New Roman" panose="02020603050405020304" pitchFamily="18" charset="0"/>
              </a:rPr>
              <a:t>. Design and Implementation of Platform Service Framework Based on Microservice</a:t>
            </a:r>
            <a:r>
              <a:rPr lang="zh-TW" altLang="en-US" sz="1800" dirty="0">
                <a:latin typeface="Times New Roman" panose="02020603050405020304" pitchFamily="18" charset="0"/>
                <a:cs typeface="Times New Roman" panose="02020603050405020304" pitchFamily="18" charset="0"/>
              </a:rPr>
              <a:t> </a:t>
            </a:r>
            <a:r>
              <a:rPr lang="en-US" altLang="zh-TW" sz="1800" dirty="0">
                <a:latin typeface="Times New Roman" panose="02020603050405020304" pitchFamily="18" charset="0"/>
                <a:cs typeface="Times New Roman" panose="02020603050405020304" pitchFamily="18" charset="0"/>
              </a:rPr>
              <a:t>Architecture [D]. Beijing </a:t>
            </a:r>
            <a:r>
              <a:rPr lang="en-US" altLang="zh-TW" sz="1800" dirty="0" err="1">
                <a:latin typeface="Times New Roman" panose="02020603050405020304" pitchFamily="18" charset="0"/>
                <a:cs typeface="Times New Roman" panose="02020603050405020304" pitchFamily="18" charset="0"/>
              </a:rPr>
              <a:t>Jiaotong</a:t>
            </a:r>
            <a:r>
              <a:rPr lang="en-US" altLang="zh-TW" sz="1800" dirty="0">
                <a:latin typeface="Times New Roman" panose="02020603050405020304" pitchFamily="18" charset="0"/>
                <a:cs typeface="Times New Roman" panose="02020603050405020304" pitchFamily="18" charset="0"/>
              </a:rPr>
              <a:t> University , 2017.</a:t>
            </a:r>
          </a:p>
          <a:p>
            <a:r>
              <a:rPr lang="en-US" altLang="zh-TW" sz="1800" dirty="0">
                <a:latin typeface="Times New Roman" panose="02020603050405020304" pitchFamily="18" charset="0"/>
                <a:cs typeface="Times New Roman" panose="02020603050405020304" pitchFamily="18" charset="0"/>
              </a:rPr>
              <a:t>[2] </a:t>
            </a:r>
            <a:r>
              <a:rPr lang="en-US" altLang="zh-TW" sz="1800" dirty="0" err="1">
                <a:latin typeface="Times New Roman" panose="02020603050405020304" pitchFamily="18" charset="0"/>
                <a:cs typeface="Times New Roman" panose="02020603050405020304" pitchFamily="18" charset="0"/>
              </a:rPr>
              <a:t>Balalaie</a:t>
            </a:r>
            <a:r>
              <a:rPr lang="zh-TW" altLang="en-US" sz="1800" dirty="0">
                <a:latin typeface="Times New Roman" panose="02020603050405020304" pitchFamily="18" charset="0"/>
                <a:cs typeface="Times New Roman" panose="02020603050405020304" pitchFamily="18" charset="0"/>
              </a:rPr>
              <a:t>， </a:t>
            </a:r>
            <a:r>
              <a:rPr lang="en-US" altLang="zh-TW" sz="1800" dirty="0">
                <a:latin typeface="Times New Roman" panose="02020603050405020304" pitchFamily="18" charset="0"/>
                <a:cs typeface="Times New Roman" panose="02020603050405020304" pitchFamily="18" charset="0"/>
              </a:rPr>
              <a:t>Armin, Abbas </a:t>
            </a:r>
            <a:r>
              <a:rPr lang="en-US" altLang="zh-TW" sz="1800" dirty="0" err="1">
                <a:latin typeface="Times New Roman" panose="02020603050405020304" pitchFamily="18" charset="0"/>
                <a:cs typeface="Times New Roman" panose="02020603050405020304" pitchFamily="18" charset="0"/>
              </a:rPr>
              <a:t>Heydarnoori</a:t>
            </a:r>
            <a:r>
              <a:rPr lang="en-US" altLang="zh-TW" sz="1800" dirty="0">
                <a:latin typeface="Times New Roman" panose="02020603050405020304" pitchFamily="18" charset="0"/>
                <a:cs typeface="Times New Roman" panose="02020603050405020304" pitchFamily="18" charset="0"/>
              </a:rPr>
              <a:t>, and </a:t>
            </a:r>
            <a:r>
              <a:rPr lang="en-US" altLang="zh-TW" sz="1800" dirty="0" err="1">
                <a:latin typeface="Times New Roman" panose="02020603050405020304" pitchFamily="18" charset="0"/>
                <a:cs typeface="Times New Roman" panose="02020603050405020304" pitchFamily="18" charset="0"/>
              </a:rPr>
              <a:t>Pooyan</a:t>
            </a:r>
            <a:r>
              <a:rPr lang="en-US" altLang="zh-TW" sz="1800" dirty="0">
                <a:latin typeface="Times New Roman" panose="02020603050405020304" pitchFamily="18" charset="0"/>
                <a:cs typeface="Times New Roman" panose="02020603050405020304" pitchFamily="18" charset="0"/>
              </a:rPr>
              <a:t> </a:t>
            </a:r>
            <a:r>
              <a:rPr lang="en-US" altLang="zh-TW" sz="1800" dirty="0" err="1">
                <a:latin typeface="Times New Roman" panose="02020603050405020304" pitchFamily="18" charset="0"/>
                <a:cs typeface="Times New Roman" panose="02020603050405020304" pitchFamily="18" charset="0"/>
              </a:rPr>
              <a:t>Jamshidi</a:t>
            </a:r>
            <a:r>
              <a:rPr lang="en-US" altLang="zh-TW" sz="1800" dirty="0">
                <a:latin typeface="Times New Roman" panose="02020603050405020304" pitchFamily="18" charset="0"/>
                <a:cs typeface="Times New Roman" panose="02020603050405020304" pitchFamily="18" charset="0"/>
              </a:rPr>
              <a:t>. Microservices architecture enables</a:t>
            </a:r>
            <a:r>
              <a:rPr lang="zh-TW" altLang="en-US" sz="1800" dirty="0">
                <a:latin typeface="Times New Roman" panose="02020603050405020304" pitchFamily="18" charset="0"/>
                <a:cs typeface="Times New Roman" panose="02020603050405020304" pitchFamily="18" charset="0"/>
              </a:rPr>
              <a:t> </a:t>
            </a:r>
            <a:r>
              <a:rPr lang="en-US" altLang="zh-TW" sz="1800" dirty="0">
                <a:latin typeface="Times New Roman" panose="02020603050405020304" pitchFamily="18" charset="0"/>
                <a:cs typeface="Times New Roman" panose="02020603050405020304" pitchFamily="18" charset="0"/>
              </a:rPr>
              <a:t>DevOps: migration to a cloud-native architecture. IEEE Software, 2016. 33(3) 42-52.</a:t>
            </a:r>
          </a:p>
          <a:p>
            <a:r>
              <a:rPr lang="en-US" altLang="zh-TW" sz="1800" dirty="0">
                <a:latin typeface="Times New Roman" panose="02020603050405020304" pitchFamily="18" charset="0"/>
                <a:cs typeface="Times New Roman" panose="02020603050405020304" pitchFamily="18" charset="0"/>
              </a:rPr>
              <a:t>[3] </a:t>
            </a:r>
            <a:r>
              <a:rPr lang="en-US" altLang="zh-TW" sz="1800" dirty="0" err="1">
                <a:latin typeface="Times New Roman" panose="02020603050405020304" pitchFamily="18" charset="0"/>
                <a:cs typeface="Times New Roman" panose="02020603050405020304" pitchFamily="18" charset="0"/>
              </a:rPr>
              <a:t>Hane,Oskar</a:t>
            </a:r>
            <a:r>
              <a:rPr lang="en-US" altLang="zh-TW" sz="1800" dirty="0">
                <a:latin typeface="Times New Roman" panose="02020603050405020304" pitchFamily="18" charset="0"/>
                <a:cs typeface="Times New Roman" panose="02020603050405020304" pitchFamily="18" charset="0"/>
              </a:rPr>
              <a:t>. Build your own PaaS with Docker. </a:t>
            </a:r>
            <a:r>
              <a:rPr lang="en-US" altLang="zh-TW" sz="1800" dirty="0" err="1">
                <a:latin typeface="Times New Roman" panose="02020603050405020304" pitchFamily="18" charset="0"/>
                <a:cs typeface="Times New Roman" panose="02020603050405020304" pitchFamily="18" charset="0"/>
              </a:rPr>
              <a:t>Packt</a:t>
            </a:r>
            <a:r>
              <a:rPr lang="en-US" altLang="zh-TW" sz="1800" dirty="0">
                <a:latin typeface="Times New Roman" panose="02020603050405020304" pitchFamily="18" charset="0"/>
                <a:cs typeface="Times New Roman" panose="02020603050405020304" pitchFamily="18" charset="0"/>
              </a:rPr>
              <a:t> Publishing Ltd , 2015.</a:t>
            </a:r>
          </a:p>
          <a:p>
            <a:r>
              <a:rPr lang="en-US" altLang="zh-TW" sz="1800" dirty="0">
                <a:latin typeface="Times New Roman" panose="02020603050405020304" pitchFamily="18" charset="0"/>
                <a:cs typeface="Times New Roman" panose="02020603050405020304" pitchFamily="18" charset="0"/>
              </a:rPr>
              <a:t>[4] </a:t>
            </a:r>
            <a:r>
              <a:rPr lang="en-US" altLang="zh-TW" sz="1800" dirty="0" err="1">
                <a:latin typeface="Times New Roman" panose="02020603050405020304" pitchFamily="18" charset="0"/>
                <a:cs typeface="Times New Roman" panose="02020603050405020304" pitchFamily="18" charset="0"/>
              </a:rPr>
              <a:t>Zuo</a:t>
            </a:r>
            <a:r>
              <a:rPr lang="en-US" altLang="zh-TW" sz="1800" dirty="0">
                <a:latin typeface="Times New Roman" panose="02020603050405020304" pitchFamily="18" charset="0"/>
                <a:cs typeface="Times New Roman" panose="02020603050405020304" pitchFamily="18" charset="0"/>
              </a:rPr>
              <a:t> W, BENHANKAT A, AMGHAR Y. Change-</a:t>
            </a:r>
            <a:r>
              <a:rPr lang="en-US" altLang="zh-TW" sz="1800" dirty="0" err="1">
                <a:latin typeface="Times New Roman" panose="02020603050405020304" pitchFamily="18" charset="0"/>
                <a:cs typeface="Times New Roman" panose="02020603050405020304" pitchFamily="18" charset="0"/>
              </a:rPr>
              <a:t>certric</a:t>
            </a:r>
            <a:r>
              <a:rPr lang="en-US" altLang="zh-TW" sz="1800" dirty="0">
                <a:latin typeface="Times New Roman" panose="02020603050405020304" pitchFamily="18" charset="0"/>
                <a:cs typeface="Times New Roman" panose="02020603050405020304" pitchFamily="18" charset="0"/>
              </a:rPr>
              <a:t> model for Web service evolution[C].Proceedings of International Conference on Web Services. </a:t>
            </a:r>
            <a:r>
              <a:rPr lang="en-US" altLang="zh-TW" sz="1800" dirty="0" err="1">
                <a:latin typeface="Times New Roman" panose="02020603050405020304" pitchFamily="18" charset="0"/>
                <a:cs typeface="Times New Roman" panose="02020603050405020304" pitchFamily="18" charset="0"/>
              </a:rPr>
              <a:t>Washington,D.C</a:t>
            </a:r>
            <a:r>
              <a:rPr lang="en-US" altLang="zh-TW" sz="1800" dirty="0">
                <a:latin typeface="Times New Roman" panose="02020603050405020304" pitchFamily="18" charset="0"/>
                <a:cs typeface="Times New Roman" panose="02020603050405020304" pitchFamily="18" charset="0"/>
              </a:rPr>
              <a:t>. ,USA: IEEE,2014:712-713.</a:t>
            </a:r>
          </a:p>
          <a:p>
            <a:r>
              <a:rPr lang="en-US" altLang="zh-TW" sz="1800" dirty="0">
                <a:latin typeface="Times New Roman" panose="02020603050405020304" pitchFamily="18" charset="0"/>
                <a:cs typeface="Times New Roman" panose="02020603050405020304" pitchFamily="18" charset="0"/>
              </a:rPr>
              <a:t>[5] Newman S. Building Microservices[M]. O’Reilly </a:t>
            </a:r>
            <a:r>
              <a:rPr lang="en-US" altLang="zh-TW" sz="1800" dirty="0" err="1">
                <a:latin typeface="Times New Roman" panose="02020603050405020304" pitchFamily="18" charset="0"/>
                <a:cs typeface="Times New Roman" panose="02020603050405020304" pitchFamily="18" charset="0"/>
              </a:rPr>
              <a:t>Media,Inc</a:t>
            </a:r>
            <a:r>
              <a:rPr lang="en-US" altLang="zh-TW" sz="1800" dirty="0">
                <a:latin typeface="Times New Roman" panose="02020603050405020304" pitchFamily="18" charset="0"/>
                <a:cs typeface="Times New Roman" panose="02020603050405020304" pitchFamily="18" charset="0"/>
              </a:rPr>
              <a:t> , 2015.</a:t>
            </a:r>
          </a:p>
          <a:p>
            <a:r>
              <a:rPr lang="en-US" altLang="zh-TW" sz="1800" dirty="0">
                <a:latin typeface="Times New Roman" panose="02020603050405020304" pitchFamily="18" charset="0"/>
                <a:cs typeface="Times New Roman" panose="02020603050405020304" pitchFamily="18" charset="0"/>
              </a:rPr>
              <a:t>[6] Gao </a:t>
            </a:r>
            <a:r>
              <a:rPr lang="en-US" altLang="zh-TW" sz="1800" dirty="0" err="1">
                <a:latin typeface="Times New Roman" panose="02020603050405020304" pitchFamily="18" charset="0"/>
                <a:cs typeface="Times New Roman" panose="02020603050405020304" pitchFamily="18" charset="0"/>
              </a:rPr>
              <a:t>Shihao</a:t>
            </a:r>
            <a:r>
              <a:rPr lang="en-US" altLang="zh-TW" sz="1800" dirty="0">
                <a:latin typeface="Times New Roman" panose="02020603050405020304" pitchFamily="18" charset="0"/>
                <a:cs typeface="Times New Roman" panose="02020603050405020304" pitchFamily="18" charset="0"/>
              </a:rPr>
              <a:t>. Correct posture for API management—API Gateway [DB/OL]. https://mp.weixin.qq.com/s/Q9ZgUQIlGcBS5WPW6vwPhg, 2018.</a:t>
            </a:r>
          </a:p>
          <a:p>
            <a:r>
              <a:rPr lang="en-US" altLang="zh-TW" sz="1800" dirty="0">
                <a:latin typeface="Times New Roman" panose="02020603050405020304" pitchFamily="18" charset="0"/>
                <a:cs typeface="Times New Roman" panose="02020603050405020304" pitchFamily="18" charset="0"/>
              </a:rPr>
              <a:t>[7] Micro Service API Gateway [DB/OL]. https://blog.csdn.net/zdp072/article/details/76473383, 2017.</a:t>
            </a:r>
          </a:p>
          <a:p>
            <a:r>
              <a:rPr lang="en-US" altLang="zh-TW" sz="1800" dirty="0">
                <a:latin typeface="Times New Roman" panose="02020603050405020304" pitchFamily="18" charset="0"/>
                <a:cs typeface="Times New Roman" panose="02020603050405020304" pitchFamily="18" charset="0"/>
              </a:rPr>
              <a:t>[8] He </a:t>
            </a:r>
            <a:r>
              <a:rPr lang="en-US" altLang="zh-TW" sz="1800" dirty="0" err="1">
                <a:latin typeface="Times New Roman" panose="02020603050405020304" pitchFamily="18" charset="0"/>
                <a:cs typeface="Times New Roman" panose="02020603050405020304" pitchFamily="18" charset="0"/>
              </a:rPr>
              <a:t>Zhuofan</a:t>
            </a:r>
            <a:r>
              <a:rPr lang="en-US" altLang="zh-TW" sz="1800" dirty="0">
                <a:latin typeface="Times New Roman" panose="02020603050405020304" pitchFamily="18" charset="0"/>
                <a:cs typeface="Times New Roman" panose="02020603050405020304" pitchFamily="18" charset="0"/>
              </a:rPr>
              <a:t>, Macro. Microservices and API Gateway (I): Why do I need an API gateway?[DB/OL]. https://mp.weixin.qq.com/s/XTzRr0eR6ybpNFGJ57cVkA , 2017.</a:t>
            </a:r>
          </a:p>
        </p:txBody>
      </p:sp>
      <p:sp>
        <p:nvSpPr>
          <p:cNvPr id="4" name="投影片編號版面配置區 3">
            <a:extLst>
              <a:ext uri="{FF2B5EF4-FFF2-40B4-BE49-F238E27FC236}">
                <a16:creationId xmlns:a16="http://schemas.microsoft.com/office/drawing/2014/main" id="{4F5546AC-6101-4C6B-BD25-58FF3E952F52}"/>
              </a:ext>
            </a:extLst>
          </p:cNvPr>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43</a:t>
            </a:fld>
            <a:endParaRPr lang="en-US" altLang="zh-TW"/>
          </a:p>
        </p:txBody>
      </p:sp>
    </p:spTree>
    <p:extLst>
      <p:ext uri="{BB962C8B-B14F-4D97-AF65-F5344CB8AC3E}">
        <p14:creationId xmlns:p14="http://schemas.microsoft.com/office/powerpoint/2010/main" val="2688443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1. Introduction</a:t>
            </a:r>
          </a:p>
        </p:txBody>
      </p:sp>
      <p:sp>
        <p:nvSpPr>
          <p:cNvPr id="3" name="內容版面配置區 2"/>
          <p:cNvSpPr>
            <a:spLocks noGrp="1"/>
          </p:cNvSpPr>
          <p:nvPr>
            <p:ph idx="1"/>
          </p:nvPr>
        </p:nvSpPr>
        <p:spPr>
          <a:xfrm>
            <a:off x="609600" y="1624013"/>
            <a:ext cx="10972800" cy="4525963"/>
          </a:xfrm>
        </p:spPr>
        <p:txBody>
          <a:bodyPr/>
          <a:lstStyle/>
          <a:p>
            <a:r>
              <a:rPr lang="en-US" altLang="zh-TW" sz="2800" dirty="0">
                <a:latin typeface="Times New Roman" panose="02020603050405020304" pitchFamily="18" charset="0"/>
                <a:cs typeface="Times New Roman" panose="02020603050405020304" pitchFamily="18" charset="0"/>
              </a:rPr>
              <a:t>One of</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the advantages of microservices over traditional monolithic architectures is that the </a:t>
            </a:r>
            <a:r>
              <a:rPr lang="en-US" altLang="zh-TW" sz="2800" dirty="0">
                <a:solidFill>
                  <a:srgbClr val="FF0000"/>
                </a:solidFill>
                <a:latin typeface="Times New Roman" panose="02020603050405020304" pitchFamily="18" charset="0"/>
                <a:cs typeface="Times New Roman" panose="02020603050405020304" pitchFamily="18" charset="0"/>
              </a:rPr>
              <a:t>separation of</a:t>
            </a:r>
            <a:r>
              <a:rPr lang="zh-TW" altLang="en-US" sz="2800" dirty="0">
                <a:solidFill>
                  <a:srgbClr val="FF0000"/>
                </a:solidFill>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services </a:t>
            </a:r>
            <a:r>
              <a:rPr lang="en-US" altLang="zh-TW" sz="2800" dirty="0">
                <a:latin typeface="Times New Roman" panose="02020603050405020304" pitchFamily="18" charset="0"/>
                <a:cs typeface="Times New Roman" panose="02020603050405020304" pitchFamily="18" charset="0"/>
              </a:rPr>
              <a:t>brings </a:t>
            </a:r>
            <a:r>
              <a:rPr lang="en-US" altLang="zh-TW" sz="2800" dirty="0">
                <a:solidFill>
                  <a:srgbClr val="FF0000"/>
                </a:solidFill>
                <a:latin typeface="Times New Roman" panose="02020603050405020304" pitchFamily="18" charset="0"/>
                <a:cs typeface="Times New Roman" panose="02020603050405020304" pitchFamily="18" charset="0"/>
              </a:rPr>
              <a:t>isolation of updates, deployments, and management</a:t>
            </a:r>
            <a:r>
              <a:rPr lang="en-US" altLang="zh-TW" sz="2800" dirty="0">
                <a:latin typeface="Times New Roman" panose="02020603050405020304" pitchFamily="18" charset="0"/>
                <a:cs typeface="Times New Roman" panose="02020603050405020304" pitchFamily="18" charset="0"/>
              </a:rPr>
              <a:t>, allowing some individual services</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to </a:t>
            </a:r>
            <a:r>
              <a:rPr lang="en-US" altLang="zh-TW" sz="2800" dirty="0">
                <a:solidFill>
                  <a:srgbClr val="FF0000"/>
                </a:solidFill>
                <a:latin typeface="Times New Roman" panose="02020603050405020304" pitchFamily="18" charset="0"/>
                <a:cs typeface="Times New Roman" panose="02020603050405020304" pitchFamily="18" charset="0"/>
              </a:rPr>
              <a:t>innovate</a:t>
            </a:r>
            <a:r>
              <a:rPr lang="en-US" altLang="zh-TW" sz="2800" dirty="0">
                <a:latin typeface="Times New Roman" panose="02020603050405020304" pitchFamily="18" charset="0"/>
                <a:cs typeface="Times New Roman" panose="02020603050405020304" pitchFamily="18" charset="0"/>
              </a:rPr>
              <a:t> and </a:t>
            </a:r>
            <a:r>
              <a:rPr lang="en-US" altLang="zh-TW" sz="2800" dirty="0">
                <a:solidFill>
                  <a:srgbClr val="FF0000"/>
                </a:solidFill>
                <a:latin typeface="Times New Roman" panose="02020603050405020304" pitchFamily="18" charset="0"/>
                <a:cs typeface="Times New Roman" panose="02020603050405020304" pitchFamily="18" charset="0"/>
              </a:rPr>
              <a:t>experiment</a:t>
            </a:r>
            <a:r>
              <a:rPr lang="en-US" altLang="zh-TW" sz="2800" dirty="0">
                <a:latin typeface="Times New Roman" panose="02020603050405020304" pitchFamily="18" charset="0"/>
                <a:cs typeface="Times New Roman" panose="02020603050405020304" pitchFamily="18" charset="0"/>
              </a:rPr>
              <a:t>. </a:t>
            </a:r>
          </a:p>
          <a:p>
            <a:r>
              <a:rPr lang="en-US" altLang="zh-TW" sz="2800" dirty="0">
                <a:latin typeface="Times New Roman" panose="02020603050405020304" pitchFamily="18" charset="0"/>
                <a:cs typeface="Times New Roman" panose="02020603050405020304" pitchFamily="18" charset="0"/>
              </a:rPr>
              <a:t>The </a:t>
            </a:r>
            <a:r>
              <a:rPr lang="en-US" altLang="zh-TW" sz="2800" dirty="0">
                <a:solidFill>
                  <a:srgbClr val="FF0000"/>
                </a:solidFill>
                <a:latin typeface="Times New Roman" panose="02020603050405020304" pitchFamily="18" charset="0"/>
                <a:cs typeface="Times New Roman" panose="02020603050405020304" pitchFamily="18" charset="0"/>
              </a:rPr>
              <a:t>API gateway </a:t>
            </a:r>
            <a:r>
              <a:rPr lang="en-US" altLang="zh-TW" sz="2800" dirty="0">
                <a:latin typeface="Times New Roman" panose="02020603050405020304" pitchFamily="18" charset="0"/>
                <a:cs typeface="Times New Roman" panose="02020603050405020304" pitchFamily="18" charset="0"/>
              </a:rPr>
              <a:t>is a very common mode in the microservice architecture. </a:t>
            </a:r>
          </a:p>
          <a:p>
            <a:r>
              <a:rPr lang="en-US" altLang="zh-TW" sz="2800" dirty="0">
                <a:latin typeface="Times New Roman" panose="02020603050405020304" pitchFamily="18" charset="0"/>
                <a:cs typeface="Times New Roman" panose="02020603050405020304" pitchFamily="18" charset="0"/>
              </a:rPr>
              <a:t>In order to manage the </a:t>
            </a:r>
            <a:r>
              <a:rPr lang="en-US" altLang="zh-TW" sz="2800" dirty="0">
                <a:solidFill>
                  <a:srgbClr val="FF0000"/>
                </a:solidFill>
                <a:latin typeface="Times New Roman" panose="02020603050405020304" pitchFamily="18" charset="0"/>
                <a:cs typeface="Times New Roman" panose="02020603050405020304" pitchFamily="18" charset="0"/>
              </a:rPr>
              <a:t>complex and numerous </a:t>
            </a:r>
            <a:r>
              <a:rPr lang="en-US" altLang="zh-TW" sz="2800" dirty="0">
                <a:latin typeface="Times New Roman" panose="02020603050405020304" pitchFamily="18" charset="0"/>
                <a:cs typeface="Times New Roman" panose="02020603050405020304" pitchFamily="18" charset="0"/>
              </a:rPr>
              <a:t>API well, we ought to use the API gateway to manage the service API in the construction of the microservice system.</a:t>
            </a: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a:t>
            </a:fld>
            <a:endParaRPr lang="en-US" altLang="zh-TW" dirty="0"/>
          </a:p>
        </p:txBody>
      </p:sp>
    </p:spTree>
    <p:extLst>
      <p:ext uri="{BB962C8B-B14F-4D97-AF65-F5344CB8AC3E}">
        <p14:creationId xmlns:p14="http://schemas.microsoft.com/office/powerpoint/2010/main" val="3564937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1. Introduction</a:t>
            </a:r>
          </a:p>
        </p:txBody>
      </p:sp>
      <p:sp>
        <p:nvSpPr>
          <p:cNvPr id="3" name="內容版面配置區 2"/>
          <p:cNvSpPr>
            <a:spLocks noGrp="1"/>
          </p:cNvSpPr>
          <p:nvPr>
            <p:ph idx="1"/>
          </p:nvPr>
        </p:nvSpPr>
        <p:spPr>
          <a:xfrm>
            <a:off x="609600" y="1624013"/>
            <a:ext cx="10972800" cy="4525963"/>
          </a:xfrm>
        </p:spPr>
        <p:txBody>
          <a:bodyPr/>
          <a:lstStyle/>
          <a:p>
            <a:r>
              <a:rPr lang="en-US" altLang="zh-TW" sz="2800" dirty="0">
                <a:latin typeface="Times New Roman" panose="02020603050405020304" pitchFamily="18" charset="0"/>
                <a:cs typeface="Times New Roman" panose="02020603050405020304" pitchFamily="18" charset="0"/>
              </a:rPr>
              <a:t>To put it simply, API Gateway is a special server, which is</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the </a:t>
            </a:r>
            <a:r>
              <a:rPr lang="en-US" altLang="zh-TW" sz="2800" dirty="0">
                <a:solidFill>
                  <a:srgbClr val="FF0000"/>
                </a:solidFill>
                <a:latin typeface="Times New Roman" panose="02020603050405020304" pitchFamily="18" charset="0"/>
                <a:cs typeface="Times New Roman" panose="02020603050405020304" pitchFamily="18" charset="0"/>
              </a:rPr>
              <a:t>only entrance</a:t>
            </a:r>
            <a:r>
              <a:rPr lang="en-US" altLang="zh-TW" sz="2800" dirty="0">
                <a:latin typeface="Times New Roman" panose="02020603050405020304" pitchFamily="18" charset="0"/>
                <a:cs typeface="Times New Roman" panose="02020603050405020304" pitchFamily="18" charset="0"/>
              </a:rPr>
              <a:t> entire micro-services. </a:t>
            </a:r>
          </a:p>
          <a:p>
            <a:endParaRPr lang="en-US" altLang="zh-TW" sz="2800" dirty="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API gateway </a:t>
            </a:r>
            <a:r>
              <a:rPr lang="en-US" altLang="zh-TW" sz="2800" dirty="0">
                <a:solidFill>
                  <a:srgbClr val="FF0000"/>
                </a:solidFill>
                <a:latin typeface="Times New Roman" panose="02020603050405020304" pitchFamily="18" charset="0"/>
                <a:cs typeface="Times New Roman" panose="02020603050405020304" pitchFamily="18" charset="0"/>
              </a:rPr>
              <a:t>encapsulates</a:t>
            </a:r>
            <a:r>
              <a:rPr lang="en-US" altLang="zh-TW" sz="2800" dirty="0">
                <a:latin typeface="Times New Roman" panose="02020603050405020304" pitchFamily="18" charset="0"/>
                <a:cs typeface="Times New Roman" panose="02020603050405020304" pitchFamily="18" charset="0"/>
              </a:rPr>
              <a:t> the internal aspect of the system</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and the specific implementation of the interface, on the other hand, it has functions such as </a:t>
            </a:r>
            <a:r>
              <a:rPr lang="en-US" altLang="zh-TW" sz="2800" dirty="0">
                <a:solidFill>
                  <a:srgbClr val="FF0000"/>
                </a:solidFill>
                <a:latin typeface="Times New Roman" panose="02020603050405020304" pitchFamily="18" charset="0"/>
                <a:cs typeface="Times New Roman" panose="02020603050405020304" pitchFamily="18" charset="0"/>
              </a:rPr>
              <a:t>permission</a:t>
            </a:r>
            <a:r>
              <a:rPr lang="zh-TW" altLang="en-US" sz="2800" dirty="0">
                <a:solidFill>
                  <a:srgbClr val="FF0000"/>
                </a:solidFill>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verification</a:t>
            </a:r>
            <a:r>
              <a:rPr lang="en-US" altLang="zh-TW"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load balancing</a:t>
            </a:r>
            <a:r>
              <a:rPr lang="en-US" altLang="zh-TW" sz="2800" dirty="0">
                <a:latin typeface="Times New Roman" panose="02020603050405020304" pitchFamily="18" charset="0"/>
                <a:cs typeface="Times New Roman" panose="02020603050405020304" pitchFamily="18" charset="0"/>
              </a:rPr>
              <a:t>, </a:t>
            </a:r>
            <a:r>
              <a:rPr lang="en-US" altLang="zh-TW" sz="2800" dirty="0">
                <a:solidFill>
                  <a:srgbClr val="FF0000"/>
                </a:solidFill>
                <a:latin typeface="Times New Roman" panose="02020603050405020304" pitchFamily="18" charset="0"/>
                <a:cs typeface="Times New Roman" panose="02020603050405020304" pitchFamily="18" charset="0"/>
              </a:rPr>
              <a:t>caching</a:t>
            </a:r>
            <a:r>
              <a:rPr lang="en-US" altLang="zh-TW" sz="2800" dirty="0">
                <a:latin typeface="Times New Roman" panose="02020603050405020304" pitchFamily="18" charset="0"/>
                <a:cs typeface="Times New Roman" panose="02020603050405020304" pitchFamily="18" charset="0"/>
              </a:rPr>
              <a:t>, and </a:t>
            </a:r>
            <a:r>
              <a:rPr lang="en-US" altLang="zh-TW" sz="2800" dirty="0">
                <a:solidFill>
                  <a:srgbClr val="FF0000"/>
                </a:solidFill>
                <a:latin typeface="Times New Roman" panose="02020603050405020304" pitchFamily="18" charset="0"/>
                <a:cs typeface="Times New Roman" panose="02020603050405020304" pitchFamily="18" charset="0"/>
              </a:rPr>
              <a:t>monitoring</a:t>
            </a:r>
            <a:r>
              <a:rPr lang="en-US" altLang="zh-TW" sz="2800" dirty="0">
                <a:latin typeface="Times New Roman" panose="02020603050405020304" pitchFamily="18" charset="0"/>
                <a:cs typeface="Times New Roman" panose="02020603050405020304" pitchFamily="18" charset="0"/>
              </a:rPr>
              <a:t>.</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6</a:t>
            </a:fld>
            <a:endParaRPr lang="en-US" altLang="zh-TW" dirty="0"/>
          </a:p>
        </p:txBody>
      </p:sp>
    </p:spTree>
    <p:extLst>
      <p:ext uri="{BB962C8B-B14F-4D97-AF65-F5344CB8AC3E}">
        <p14:creationId xmlns:p14="http://schemas.microsoft.com/office/powerpoint/2010/main" val="4083836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14978" y="342108"/>
            <a:ext cx="8158843" cy="1143000"/>
          </a:xfrm>
        </p:spPr>
        <p:txBody>
          <a:bodyPr/>
          <a:lstStyle/>
          <a:p>
            <a:r>
              <a:rPr lang="en-US" altLang="zh-TW" sz="4000" dirty="0">
                <a:latin typeface="Times New Roman" panose="02020603050405020304" pitchFamily="18" charset="0"/>
                <a:cs typeface="Times New Roman" panose="02020603050405020304" pitchFamily="18" charset="0"/>
              </a:rPr>
              <a:t>2. Microservices API gateway background and benefits</a:t>
            </a:r>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The granularity of APIs provided by microservices is usually different from that of clients.</a:t>
            </a:r>
          </a:p>
          <a:p>
            <a:r>
              <a:rPr lang="en-US" altLang="zh-TW" sz="2800" dirty="0">
                <a:latin typeface="Times New Roman" panose="02020603050405020304" pitchFamily="18" charset="0"/>
                <a:cs typeface="Times New Roman" panose="02020603050405020304" pitchFamily="18" charset="0"/>
              </a:rPr>
              <a:t>Microservices generally provide </a:t>
            </a:r>
            <a:r>
              <a:rPr lang="en-US" altLang="zh-TW" sz="2800" dirty="0">
                <a:solidFill>
                  <a:srgbClr val="FF0000"/>
                </a:solidFill>
                <a:latin typeface="Times New Roman" panose="02020603050405020304" pitchFamily="18" charset="0"/>
                <a:cs typeface="Times New Roman" panose="02020603050405020304" pitchFamily="18" charset="0"/>
              </a:rPr>
              <a:t>fine-grained</a:t>
            </a:r>
            <a:r>
              <a:rPr lang="en-US" altLang="zh-TW" sz="2800" dirty="0">
                <a:latin typeface="Times New Roman" panose="02020603050405020304" pitchFamily="18" charset="0"/>
                <a:cs typeface="Times New Roman" panose="02020603050405020304" pitchFamily="18" charset="0"/>
              </a:rPr>
              <a:t> APIs, which means that clients need to </a:t>
            </a:r>
            <a:r>
              <a:rPr lang="en-US" altLang="zh-TW" sz="2800" dirty="0">
                <a:solidFill>
                  <a:srgbClr val="FF0000"/>
                </a:solidFill>
                <a:latin typeface="Times New Roman" panose="02020603050405020304" pitchFamily="18" charset="0"/>
                <a:cs typeface="Times New Roman" panose="02020603050405020304" pitchFamily="18" charset="0"/>
              </a:rPr>
              <a:t>interact with multiple services</a:t>
            </a:r>
            <a:r>
              <a:rPr lang="en-US" altLang="zh-TW" sz="2800" dirty="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Different clients require different data, and different types of clients have different network performance. </a:t>
            </a:r>
          </a:p>
          <a:p>
            <a:r>
              <a:rPr lang="en-US" altLang="zh-TW" sz="2800" dirty="0">
                <a:latin typeface="Times New Roman" panose="02020603050405020304" pitchFamily="18" charset="0"/>
                <a:cs typeface="Times New Roman" panose="02020603050405020304" pitchFamily="18" charset="0"/>
              </a:rPr>
              <a:t>The division of services may change over time, so it is necessary to </a:t>
            </a:r>
            <a:r>
              <a:rPr lang="en-US" altLang="zh-TW" sz="2800" dirty="0">
                <a:solidFill>
                  <a:srgbClr val="FF0000"/>
                </a:solidFill>
                <a:latin typeface="Times New Roman" panose="02020603050405020304" pitchFamily="18" charset="0"/>
                <a:cs typeface="Times New Roman" panose="02020603050405020304" pitchFamily="18" charset="0"/>
              </a:rPr>
              <a:t>hide details</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from clients.</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7</a:t>
            </a:fld>
            <a:endParaRPr lang="en-US" altLang="zh-TW" dirty="0"/>
          </a:p>
        </p:txBody>
      </p:sp>
    </p:spTree>
    <p:extLst>
      <p:ext uri="{BB962C8B-B14F-4D97-AF65-F5344CB8AC3E}">
        <p14:creationId xmlns:p14="http://schemas.microsoft.com/office/powerpoint/2010/main" val="1993945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14978" y="342108"/>
            <a:ext cx="8158843" cy="1143000"/>
          </a:xfrm>
        </p:spPr>
        <p:txBody>
          <a:bodyPr/>
          <a:lstStyle/>
          <a:p>
            <a:r>
              <a:rPr lang="en-US" altLang="zh-TW" sz="4000" dirty="0">
                <a:latin typeface="Times New Roman" panose="02020603050405020304" pitchFamily="18" charset="0"/>
                <a:cs typeface="Times New Roman" panose="02020603050405020304" pitchFamily="18" charset="0"/>
              </a:rPr>
              <a:t>2. Microservices API gateway background and benefits</a:t>
            </a:r>
          </a:p>
        </p:txBody>
      </p:sp>
      <p:sp>
        <p:nvSpPr>
          <p:cNvPr id="3" name="內容版面配置區 2"/>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API Gateway is an API-oriented, serially </a:t>
            </a:r>
            <a:r>
              <a:rPr lang="en-US" altLang="zh-TW" dirty="0">
                <a:solidFill>
                  <a:srgbClr val="FF0000"/>
                </a:solidFill>
                <a:latin typeface="Times New Roman" panose="02020603050405020304" pitchFamily="18" charset="0"/>
                <a:cs typeface="Times New Roman" panose="02020603050405020304" pitchFamily="18" charset="0"/>
              </a:rPr>
              <a:t>centralized strong management and control service</a:t>
            </a:r>
            <a:r>
              <a:rPr lang="en-US" altLang="zh-TW" dirty="0">
                <a:latin typeface="Times New Roman" panose="02020603050405020304" pitchFamily="18" charset="0"/>
                <a:cs typeface="Times New Roman" panose="02020603050405020304" pitchFamily="18" charset="0"/>
              </a:rPr>
              <a:t> that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appears on the system boundary. </a:t>
            </a:r>
          </a:p>
          <a:p>
            <a:r>
              <a:rPr lang="en-US" altLang="zh-TW" dirty="0">
                <a:latin typeface="Times New Roman" panose="02020603050405020304" pitchFamily="18" charset="0"/>
                <a:cs typeface="Times New Roman" panose="02020603050405020304" pitchFamily="18" charset="0"/>
              </a:rPr>
              <a:t>Prior to the popularity of the microservices concept, the API gateway</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entity was born.</a:t>
            </a:r>
          </a:p>
          <a:p>
            <a:r>
              <a:rPr lang="en-US" altLang="zh-TW" dirty="0">
                <a:latin typeface="Times New Roman" panose="02020603050405020304" pitchFamily="18" charset="0"/>
                <a:cs typeface="Times New Roman" panose="02020603050405020304" pitchFamily="18" charset="0"/>
              </a:rPr>
              <a:t>The main application scenario at this time is OpenAPI, which is an open platform for</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external partners.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8</a:t>
            </a:fld>
            <a:endParaRPr lang="en-US" altLang="zh-TW" dirty="0"/>
          </a:p>
        </p:txBody>
      </p:sp>
    </p:spTree>
    <p:extLst>
      <p:ext uri="{BB962C8B-B14F-4D97-AF65-F5344CB8AC3E}">
        <p14:creationId xmlns:p14="http://schemas.microsoft.com/office/powerpoint/2010/main" val="4279761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14978" y="342108"/>
            <a:ext cx="8158843" cy="1143000"/>
          </a:xfrm>
        </p:spPr>
        <p:txBody>
          <a:bodyPr/>
          <a:lstStyle/>
          <a:p>
            <a:r>
              <a:rPr lang="en-US" altLang="zh-TW" sz="4000" dirty="0">
                <a:latin typeface="Times New Roman" panose="02020603050405020304" pitchFamily="18" charset="0"/>
                <a:cs typeface="Times New Roman" panose="02020603050405020304" pitchFamily="18" charset="0"/>
              </a:rPr>
              <a:t>2. Microservices API gateway background and benefits</a:t>
            </a:r>
          </a:p>
        </p:txBody>
      </p:sp>
      <p:sp>
        <p:nvSpPr>
          <p:cNvPr id="3" name="內容版面配置區 2"/>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When the concept of microservices became popular, the API gateway seemed to be the </a:t>
            </a:r>
            <a:r>
              <a:rPr lang="en-US" altLang="zh-TW" dirty="0">
                <a:solidFill>
                  <a:srgbClr val="FF0000"/>
                </a:solidFill>
                <a:latin typeface="Times New Roman" panose="02020603050405020304" pitchFamily="18" charset="0"/>
                <a:cs typeface="Times New Roman" panose="02020603050405020304" pitchFamily="18" charset="0"/>
              </a:rPr>
              <a:t>standard</a:t>
            </a:r>
            <a:r>
              <a:rPr lang="zh-TW" altLang="en-US" dirty="0">
                <a:solidFill>
                  <a:srgbClr val="FF0000"/>
                </a:solidFill>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component </a:t>
            </a:r>
            <a:r>
              <a:rPr lang="en-US" altLang="zh-TW" dirty="0">
                <a:latin typeface="Times New Roman" panose="02020603050405020304" pitchFamily="18" charset="0"/>
                <a:cs typeface="Times New Roman" panose="02020603050405020304" pitchFamily="18" charset="0"/>
              </a:rPr>
              <a:t>for integration at the upper application layer.</a:t>
            </a:r>
          </a:p>
          <a:p>
            <a:r>
              <a:rPr lang="en-US" altLang="zh-TW" dirty="0">
                <a:latin typeface="Times New Roman" panose="02020603050405020304" pitchFamily="18" charset="0"/>
                <a:cs typeface="Times New Roman" panose="02020603050405020304" pitchFamily="18" charset="0"/>
              </a:rPr>
              <a:t>It can make the client </a:t>
            </a:r>
            <a:r>
              <a:rPr lang="en-US" altLang="zh-TW" dirty="0">
                <a:solidFill>
                  <a:srgbClr val="FF0000"/>
                </a:solidFill>
                <a:latin typeface="Times New Roman" panose="02020603050405020304" pitchFamily="18" charset="0"/>
                <a:cs typeface="Times New Roman" panose="02020603050405020304" pitchFamily="18" charset="0"/>
              </a:rPr>
              <a:t>not affected by the location of the service instance</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and </a:t>
            </a:r>
            <a:r>
              <a:rPr lang="en-US" altLang="zh-TW" dirty="0">
                <a:solidFill>
                  <a:srgbClr val="FF0000"/>
                </a:solidFill>
                <a:latin typeface="Times New Roman" panose="02020603050405020304" pitchFamily="18" charset="0"/>
                <a:cs typeface="Times New Roman" panose="02020603050405020304" pitchFamily="18" charset="0"/>
              </a:rPr>
              <a:t>undetectable</a:t>
            </a:r>
            <a:r>
              <a:rPr lang="en-US" altLang="zh-TW"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how the application is split into multiple microservices</a:t>
            </a:r>
            <a:r>
              <a:rPr lang="en-US" altLang="zh-TW" dirty="0">
                <a:latin typeface="Times New Roman" panose="02020603050405020304" pitchFamily="18" charset="0"/>
                <a:cs typeface="Times New Roman" panose="02020603050405020304" pitchFamily="18" charset="0"/>
              </a:rPr>
              <a:t>.</a:t>
            </a:r>
          </a:p>
          <a:p>
            <a:r>
              <a:rPr lang="en-US" altLang="zh-TW" dirty="0">
                <a:latin typeface="Times New Roman" panose="02020603050405020304" pitchFamily="18" charset="0"/>
                <a:cs typeface="Times New Roman" panose="02020603050405020304" pitchFamily="18" charset="0"/>
              </a:rPr>
              <a:t>Compared to calling the specified service, the client interacts with the</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gateway more simply. </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9</a:t>
            </a:fld>
            <a:endParaRPr lang="en-US" altLang="zh-TW" dirty="0"/>
          </a:p>
        </p:txBody>
      </p:sp>
    </p:spTree>
    <p:extLst>
      <p:ext uri="{BB962C8B-B14F-4D97-AF65-F5344CB8AC3E}">
        <p14:creationId xmlns:p14="http://schemas.microsoft.com/office/powerpoint/2010/main" val="477001190"/>
      </p:ext>
    </p:extLst>
  </p:cSld>
  <p:clrMapOvr>
    <a:masterClrMapping/>
  </p:clrMapOvr>
</p:sld>
</file>

<file path=ppt/theme/theme1.xml><?xml version="1.0" encoding="utf-8"?>
<a:theme xmlns:a="http://schemas.openxmlformats.org/drawingml/2006/main" name="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2.xml><?xml version="1.0" encoding="utf-8"?>
<a:theme xmlns:a="http://schemas.openxmlformats.org/drawingml/2006/main" name="1_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3.xml><?xml version="1.0" encoding="utf-8"?>
<a:theme xmlns:a="http://schemas.openxmlformats.org/drawingml/2006/main" name="2_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14060</TotalTime>
  <Words>8075</Words>
  <Application>Microsoft Office PowerPoint</Application>
  <PresentationFormat>寬螢幕</PresentationFormat>
  <Paragraphs>632</Paragraphs>
  <Slides>43</Slides>
  <Notes>42</Notes>
  <HiddenSlides>0</HiddenSlides>
  <MMClips>0</MMClips>
  <ScaleCrop>false</ScaleCrop>
  <HeadingPairs>
    <vt:vector size="6" baseType="variant">
      <vt:variant>
        <vt:lpstr>使用字型</vt:lpstr>
      </vt:variant>
      <vt:variant>
        <vt:i4>7</vt:i4>
      </vt:variant>
      <vt:variant>
        <vt:lpstr>佈景主題</vt:lpstr>
      </vt:variant>
      <vt:variant>
        <vt:i4>3</vt:i4>
      </vt:variant>
      <vt:variant>
        <vt:lpstr>投影片標題</vt:lpstr>
      </vt:variant>
      <vt:variant>
        <vt:i4>43</vt:i4>
      </vt:variant>
    </vt:vector>
  </HeadingPairs>
  <TitlesOfParts>
    <vt:vector size="53" baseType="lpstr">
      <vt:lpstr>等线</vt:lpstr>
      <vt:lpstr>微軟正黑體</vt:lpstr>
      <vt:lpstr>新細明體</vt:lpstr>
      <vt:lpstr>Arial</vt:lpstr>
      <vt:lpstr>Calibri</vt:lpstr>
      <vt:lpstr>Times New Roman</vt:lpstr>
      <vt:lpstr>Wingdings</vt:lpstr>
      <vt:lpstr>佈景主題1</vt:lpstr>
      <vt:lpstr>1_佈景主題1</vt:lpstr>
      <vt:lpstr>2_佈景主題1</vt:lpstr>
      <vt:lpstr>Management of API Gateway Based on Micro-service Architecture  </vt:lpstr>
      <vt:lpstr>OUTLINE</vt:lpstr>
      <vt:lpstr>Abstract</vt:lpstr>
      <vt:lpstr>Abstract</vt:lpstr>
      <vt:lpstr>1. Introduction</vt:lpstr>
      <vt:lpstr>1. Introduction</vt:lpstr>
      <vt:lpstr>2. Microservices API gateway background and benefits</vt:lpstr>
      <vt:lpstr>2. Microservices API gateway background and benefits</vt:lpstr>
      <vt:lpstr>2. Microservices API gateway background and benefits</vt:lpstr>
      <vt:lpstr>3. Analysis of Functional Elements of Gateway Mode under Micro-services</vt:lpstr>
      <vt:lpstr>3. Analysis of Functional Elements of Gateway Mode under Micro-services</vt:lpstr>
      <vt:lpstr>3. Analysis of Functional Elements of Gateway Mode under Micro-services</vt:lpstr>
      <vt:lpstr>3. Analysis of Functional Elements of Gateway Mode under Micro-services</vt:lpstr>
      <vt:lpstr>3. Analysis of Functional Elements of Gateway Mode under Micro-services</vt:lpstr>
      <vt:lpstr>3. Analysis of Functional Elements of Gateway Mode under Micro-services</vt:lpstr>
      <vt:lpstr>3. Analysis of Functional Elements of Gateway Mode under Micro-services</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4. Micro-service gateway mode technology solution</vt:lpstr>
      <vt:lpstr>5. Conclusions</vt:lpstr>
      <vt:lpstr>5. Conclusions</vt:lpstr>
      <vt:lpstr> 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an efficient VNF placement in network function virtualization</dc:title>
  <dc:creator>lab409</dc:creator>
  <cp:lastModifiedBy>lab409</cp:lastModifiedBy>
  <cp:revision>640</cp:revision>
  <dcterms:created xsi:type="dcterms:W3CDTF">2019-11-04T09:26:48Z</dcterms:created>
  <dcterms:modified xsi:type="dcterms:W3CDTF">2020-10-16T05:52:49Z</dcterms:modified>
</cp:coreProperties>
</file>