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352" r:id="rId3"/>
    <p:sldId id="353" r:id="rId4"/>
    <p:sldId id="292" r:id="rId5"/>
    <p:sldId id="343" r:id="rId6"/>
    <p:sldId id="507" r:id="rId7"/>
    <p:sldId id="508" r:id="rId8"/>
    <p:sldId id="354" r:id="rId9"/>
    <p:sldId id="346" r:id="rId10"/>
    <p:sldId id="271" r:id="rId11"/>
    <p:sldId id="449" r:id="rId12"/>
    <p:sldId id="450" r:id="rId13"/>
    <p:sldId id="365" r:id="rId14"/>
    <p:sldId id="366" r:id="rId15"/>
    <p:sldId id="451" r:id="rId16"/>
    <p:sldId id="452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76" r:id="rId39"/>
    <p:sldId id="477" r:id="rId40"/>
    <p:sldId id="479" r:id="rId41"/>
    <p:sldId id="506" r:id="rId42"/>
    <p:sldId id="481" r:id="rId43"/>
    <p:sldId id="483" r:id="rId44"/>
    <p:sldId id="482" r:id="rId45"/>
    <p:sldId id="480" r:id="rId46"/>
    <p:sldId id="484" r:id="rId47"/>
    <p:sldId id="485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5" r:id="rId57"/>
    <p:sldId id="496" r:id="rId58"/>
    <p:sldId id="494" r:id="rId59"/>
    <p:sldId id="497" r:id="rId60"/>
    <p:sldId id="498" r:id="rId61"/>
    <p:sldId id="499" r:id="rId62"/>
    <p:sldId id="500" r:id="rId63"/>
    <p:sldId id="502" r:id="rId64"/>
    <p:sldId id="501" r:id="rId65"/>
    <p:sldId id="503" r:id="rId66"/>
    <p:sldId id="504" r:id="rId67"/>
    <p:sldId id="505" r:id="rId68"/>
    <p:sldId id="440" r:id="rId69"/>
    <p:sldId id="454" r:id="rId70"/>
    <p:sldId id="261" r:id="rId71"/>
    <p:sldId id="441" r:id="rId72"/>
    <p:sldId id="453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_nb" initials="k" lastIdx="2" clrIdx="0">
    <p:extLst>
      <p:ext uri="{19B8F6BF-5375-455C-9EA6-DF929625EA0E}">
        <p15:presenceInfo xmlns:p15="http://schemas.microsoft.com/office/powerpoint/2012/main" userId="kevin_nb" providerId="None"/>
      </p:ext>
    </p:extLst>
  </p:cmAuthor>
  <p:cmAuthor id="2" name="kevin_lab" initials="k" lastIdx="11" clrIdx="1">
    <p:extLst>
      <p:ext uri="{19B8F6BF-5375-455C-9EA6-DF929625EA0E}">
        <p15:presenceInfo xmlns:p15="http://schemas.microsoft.com/office/powerpoint/2012/main" userId="kevin_la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165" autoAdjust="0"/>
  </p:normalViewPr>
  <p:slideViewPr>
    <p:cSldViewPr>
      <p:cViewPr varScale="1">
        <p:scale>
          <a:sx n="90" d="100"/>
          <a:sy n="90" d="100"/>
        </p:scale>
        <p:origin x="21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9400B7BB-9036-4930-A00B-18CEC998E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209B7F-B653-4F34-9BF2-BAB40B620F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792376-FB92-484E-8314-B489C603C67B}" type="datetimeFigureOut">
              <a:rPr lang="zh-TW" altLang="en-US"/>
              <a:pPr>
                <a:defRPr/>
              </a:pPr>
              <a:t>2020/11/26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ADF6FCB-73AA-4957-8354-99A13D0D7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DB8A643-AA02-409D-A774-3EE13D965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675B86-8A4D-4B17-9DED-08A7C6DFA3F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D39EE25-1A88-47E2-B1ED-9E04EF3439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1828FF2-1948-440C-A69B-182261F19D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1B18A1-AA0C-4F3D-BF2C-94561657564E}" type="datetimeFigureOut">
              <a:rPr lang="zh-TW" altLang="en-US"/>
              <a:pPr>
                <a:defRPr/>
              </a:pPr>
              <a:t>2020/11/26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DD0A779C-C5C3-4147-9A92-9B1B51B57A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0F4E07D3-EF10-43C2-9CF9-4A935D0FF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C16E66B-7A2F-4337-9B6B-7ADC934841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FCB77F2-58AC-4AFB-B568-C9C628ADD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4652D6-DEE8-44BB-9BEB-1722C058869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221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Auto-scaling</a:t>
            </a:r>
            <a:r>
              <a:rPr lang="zh-TW" altLang="en-US" dirty="0" smtClean="0"/>
              <a:t>技術也在</a:t>
            </a:r>
            <a:r>
              <a:rPr lang="en-US" altLang="zh-TW" dirty="0" smtClean="0"/>
              <a:t>[12]</a:t>
            </a:r>
            <a:r>
              <a:rPr lang="zh-TW" altLang="en-US" dirty="0" smtClean="0"/>
              <a:t>這篇論文討論</a:t>
            </a:r>
            <a:r>
              <a:rPr lang="en-US" altLang="zh-TW" dirty="0" smtClean="0"/>
              <a:t>,</a:t>
            </a:r>
            <a:r>
              <a:rPr lang="zh-TW" altLang="en-US" dirty="0" smtClean="0"/>
              <a:t>該篇著重在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演算法的設計</a:t>
            </a:r>
            <a:endParaRPr lang="en-US" altLang="zh-TW" dirty="0" smtClean="0"/>
          </a:p>
          <a:p>
            <a:r>
              <a:rPr lang="zh-TW" altLang="en-US" dirty="0" smtClean="0"/>
              <a:t>根據</a:t>
            </a:r>
            <a:r>
              <a:rPr lang="en-US" altLang="zh-TW" dirty="0" smtClean="0"/>
              <a:t>[12],K8s</a:t>
            </a:r>
            <a:r>
              <a:rPr lang="en-US" altLang="zh-TW" baseline="0" dirty="0" smtClean="0"/>
              <a:t> Horizontal Pod Auto-scaling(</a:t>
            </a:r>
            <a:r>
              <a:rPr lang="zh-TW" altLang="en-US" baseline="0" dirty="0" smtClean="0"/>
              <a:t>縮寫</a:t>
            </a:r>
            <a:r>
              <a:rPr lang="en-US" altLang="zh-TW" baseline="0" dirty="0" smtClean="0"/>
              <a:t>HPA)</a:t>
            </a:r>
            <a:r>
              <a:rPr lang="zh-TW" altLang="en-US" baseline="0" dirty="0" smtClean="0"/>
              <a:t>提供一個互動的方法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當</a:t>
            </a:r>
            <a:r>
              <a:rPr lang="en-US" altLang="zh-TW" baseline="0" dirty="0" smtClean="0"/>
              <a:t>HPA</a:t>
            </a:r>
            <a:r>
              <a:rPr lang="zh-TW" altLang="en-US" baseline="0" dirty="0" smtClean="0"/>
              <a:t>作為一個</a:t>
            </a:r>
            <a:r>
              <a:rPr lang="en-US" altLang="zh-TW" baseline="0" dirty="0" err="1" smtClean="0"/>
              <a:t>thershold</a:t>
            </a:r>
            <a:r>
              <a:rPr lang="en-US" altLang="zh-TW" baseline="0" dirty="0" smtClean="0"/>
              <a:t>-based</a:t>
            </a:r>
            <a:r>
              <a:rPr lang="zh-TW" altLang="en-US" baseline="0" dirty="0" smtClean="0"/>
              <a:t>的互動式</a:t>
            </a:r>
            <a:r>
              <a:rPr lang="en-US" altLang="zh-TW" baseline="0" dirty="0" smtClean="0"/>
              <a:t>controller,</a:t>
            </a:r>
            <a:r>
              <a:rPr lang="zh-TW" altLang="en-US" baseline="0" dirty="0" smtClean="0"/>
              <a:t>根據程式需求去動態地調整所需的資源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像是透過</a:t>
            </a:r>
            <a:r>
              <a:rPr lang="en-US" altLang="zh-TW" baseline="0" dirty="0" smtClean="0"/>
              <a:t>control loop</a:t>
            </a:r>
            <a:r>
              <a:rPr lang="zh-TW" altLang="en-US" baseline="0" dirty="0" smtClean="0"/>
              <a:t>去控制</a:t>
            </a:r>
            <a:endParaRPr lang="en-US" altLang="zh-TW" baseline="0" dirty="0" smtClean="0"/>
          </a:p>
          <a:p>
            <a:r>
              <a:rPr lang="zh-TW" altLang="en-US" baseline="0" dirty="0" smtClean="0"/>
              <a:t>其他方法討論了包含</a:t>
            </a:r>
            <a:r>
              <a:rPr lang="en-US" altLang="zh-TW" baseline="0" dirty="0" err="1" smtClean="0"/>
              <a:t>thershold</a:t>
            </a:r>
            <a:r>
              <a:rPr lang="en-US" altLang="zh-TW" baseline="0" dirty="0" smtClean="0"/>
              <a:t>-based </a:t>
            </a:r>
            <a:r>
              <a:rPr lang="zh-TW" altLang="en-US" baseline="0" dirty="0" smtClean="0"/>
              <a:t>的規則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觀測</a:t>
            </a:r>
            <a:r>
              <a:rPr lang="en-US" altLang="zh-TW" baseline="0" dirty="0" err="1" smtClean="0"/>
              <a:t>cpu</a:t>
            </a:r>
            <a:r>
              <a:rPr lang="zh-TW" altLang="en-US" baseline="0" dirty="0" smtClean="0"/>
              <a:t>的平均時間內負載去</a:t>
            </a:r>
            <a:r>
              <a:rPr lang="en-US" altLang="zh-TW" baseline="0" dirty="0" smtClean="0"/>
              <a:t>scale up/down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647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排隊理論是另外一個常常被探討的方法</a:t>
            </a:r>
            <a:endParaRPr lang="en-US" altLang="zh-TW" dirty="0" smtClean="0"/>
          </a:p>
          <a:p>
            <a:r>
              <a:rPr lang="zh-TW" altLang="en-US" dirty="0" smtClean="0"/>
              <a:t>基於一種用</a:t>
            </a:r>
            <a:r>
              <a:rPr lang="en-US" altLang="zh-TW" dirty="0" err="1" smtClean="0"/>
              <a:t>VM,container</a:t>
            </a:r>
            <a:r>
              <a:rPr lang="zh-TW" altLang="en-US" dirty="0" smtClean="0"/>
              <a:t>或是程式組成一個模型</a:t>
            </a:r>
            <a:r>
              <a:rPr lang="en-US" altLang="zh-TW" dirty="0" smtClean="0"/>
              <a:t>,</a:t>
            </a:r>
            <a:r>
              <a:rPr lang="zh-TW" altLang="en-US" dirty="0" smtClean="0"/>
              <a:t>作為</a:t>
            </a:r>
            <a:r>
              <a:rPr lang="en-US" altLang="zh-TW" dirty="0" smtClean="0"/>
              <a:t>request</a:t>
            </a:r>
            <a:r>
              <a:rPr lang="en-US" altLang="zh-TW" baseline="0" dirty="0" smtClean="0"/>
              <a:t> queue</a:t>
            </a:r>
            <a:r>
              <a:rPr lang="zh-TW" altLang="en-US" baseline="0" dirty="0" smtClean="0"/>
              <a:t>的基礎</a:t>
            </a:r>
            <a:endParaRPr lang="en-US" altLang="zh-TW" baseline="0" dirty="0" smtClean="0"/>
          </a:p>
          <a:p>
            <a:r>
              <a:rPr lang="zh-TW" altLang="en-US" baseline="0" dirty="0" smtClean="0"/>
              <a:t>當</a:t>
            </a:r>
            <a:r>
              <a:rPr lang="en-US" altLang="zh-TW" baseline="0" dirty="0" smtClean="0"/>
              <a:t>queue</a:t>
            </a:r>
            <a:r>
              <a:rPr lang="zh-TW" altLang="en-US" baseline="0" dirty="0" smtClean="0"/>
              <a:t>塞滿了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該系統需要</a:t>
            </a:r>
            <a:r>
              <a:rPr lang="en-US" altLang="zh-TW" baseline="0" dirty="0" smtClean="0"/>
              <a:t>scale out;</a:t>
            </a:r>
            <a:r>
              <a:rPr lang="zh-TW" altLang="en-US" baseline="0" dirty="0" smtClean="0"/>
              <a:t>當</a:t>
            </a:r>
            <a:r>
              <a:rPr lang="en-US" altLang="zh-TW" baseline="0" dirty="0" smtClean="0"/>
              <a:t>queue</a:t>
            </a:r>
            <a:r>
              <a:rPr lang="zh-TW" altLang="en-US" baseline="0" dirty="0" smtClean="0"/>
              <a:t>為空時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該系統需要</a:t>
            </a:r>
            <a:r>
              <a:rPr lang="en-US" altLang="zh-TW" baseline="0" dirty="0" smtClean="0"/>
              <a:t>scale down</a:t>
            </a:r>
          </a:p>
          <a:p>
            <a:r>
              <a:rPr lang="zh-TW" altLang="en-US" baseline="0" dirty="0" smtClean="0"/>
              <a:t>這種方法被用於雲端上的大規模的串流處理以及像是</a:t>
            </a:r>
            <a:r>
              <a:rPr lang="en-US" altLang="zh-TW" baseline="0" dirty="0" smtClean="0"/>
              <a:t>STROM</a:t>
            </a:r>
            <a:r>
              <a:rPr lang="zh-TW" altLang="en-US" baseline="0" dirty="0" smtClean="0"/>
              <a:t>和</a:t>
            </a:r>
            <a:r>
              <a:rPr lang="en-US" altLang="zh-TW" baseline="0" dirty="0" smtClean="0"/>
              <a:t>Heron,</a:t>
            </a:r>
            <a:r>
              <a:rPr lang="zh-TW" altLang="en-US" baseline="0" dirty="0" smtClean="0"/>
              <a:t>根據需求自動擴增縮減的技術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516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時序的分析是一種更進一步的主動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的方法</a:t>
            </a:r>
            <a:r>
              <a:rPr lang="en-US" altLang="zh-TW" dirty="0" smtClean="0"/>
              <a:t>,</a:t>
            </a:r>
            <a:r>
              <a:rPr lang="zh-TW" altLang="en-US" dirty="0" smtClean="0"/>
              <a:t>使用歷史資料像是</a:t>
            </a:r>
            <a:r>
              <a:rPr lang="en-US" altLang="zh-TW" dirty="0" err="1" smtClean="0"/>
              <a:t>cpu</a:t>
            </a:r>
            <a:r>
              <a:rPr lang="zh-TW" altLang="en-US" dirty="0" smtClean="0"/>
              <a:t>的使用率去預測未來的情況</a:t>
            </a:r>
            <a:r>
              <a:rPr lang="en-US" altLang="zh-TW" dirty="0" smtClean="0"/>
              <a:t>/</a:t>
            </a:r>
            <a:r>
              <a:rPr lang="zh-TW" altLang="en-US" dirty="0" smtClean="0"/>
              <a:t>數據</a:t>
            </a:r>
            <a:endParaRPr lang="en-US" altLang="zh-TW" dirty="0" smtClean="0"/>
          </a:p>
          <a:p>
            <a:r>
              <a:rPr lang="en-US" altLang="zh-TW" dirty="0" smtClean="0"/>
              <a:t>Reinforcement </a:t>
            </a:r>
            <a:r>
              <a:rPr lang="en-US" altLang="zh-TW" dirty="0" err="1" smtClean="0"/>
              <a:t>learining</a:t>
            </a:r>
            <a:r>
              <a:rPr lang="zh-TW" altLang="en-US" dirty="0" smtClean="0"/>
              <a:t>是一種機器學的方法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可以載沒有系統模型的先前資訊下去自動決策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[14]</a:t>
            </a:r>
            <a:r>
              <a:rPr lang="zh-TW" altLang="en-US" dirty="0" smtClean="0"/>
              <a:t>也評論了雲端的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方法和發表一個採取</a:t>
            </a:r>
            <a:r>
              <a:rPr lang="en-US" altLang="zh-TW" dirty="0" smtClean="0"/>
              <a:t>reinforcement</a:t>
            </a:r>
            <a:r>
              <a:rPr lang="en-US" altLang="zh-TW" baseline="0" dirty="0" smtClean="0"/>
              <a:t> learning</a:t>
            </a:r>
            <a:r>
              <a:rPr lang="zh-TW" altLang="en-US" baseline="0" dirty="0" smtClean="0"/>
              <a:t>方法與模糊邏輯</a:t>
            </a:r>
            <a:r>
              <a:rPr lang="en-US" altLang="zh-TW" baseline="0" dirty="0" smtClean="0"/>
              <a:t>controller</a:t>
            </a:r>
            <a:r>
              <a:rPr lang="zh-TW" altLang="en-US" baseline="0" dirty="0" smtClean="0"/>
              <a:t>的結合</a:t>
            </a:r>
            <a:r>
              <a:rPr lang="en-US" altLang="zh-TW" baseline="0" dirty="0" smtClean="0"/>
              <a:t>,</a:t>
            </a:r>
            <a:r>
              <a:rPr lang="zh-TW" altLang="en-US" dirty="0" smtClean="0"/>
              <a:t>可根據</a:t>
            </a:r>
            <a:r>
              <a:rPr lang="en-US" altLang="zh-TW" dirty="0" smtClean="0"/>
              <a:t>HTTP</a:t>
            </a:r>
            <a:r>
              <a:rPr lang="zh-TW" altLang="en-US" dirty="0" smtClean="0"/>
              <a:t>的流量負載執行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openstacke</a:t>
            </a:r>
            <a:r>
              <a:rPr lang="en-US" altLang="zh-TW" dirty="0" smtClean="0"/>
              <a:t>-based</a:t>
            </a:r>
            <a:r>
              <a:rPr lang="zh-TW" altLang="en-US" dirty="0" smtClean="0"/>
              <a:t> 設施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[14]</a:t>
            </a:r>
            <a:r>
              <a:rPr lang="zh-TW" altLang="en-US" dirty="0" smtClean="0"/>
              <a:t>作者也提出一種</a:t>
            </a:r>
            <a:r>
              <a:rPr lang="en-US" altLang="zh-TW" dirty="0" smtClean="0"/>
              <a:t>model-driven</a:t>
            </a:r>
            <a:r>
              <a:rPr lang="zh-TW" altLang="en-US" dirty="0" smtClean="0"/>
              <a:t>的方法</a:t>
            </a:r>
            <a:r>
              <a:rPr lang="en-US" altLang="zh-TW" dirty="0" smtClean="0"/>
              <a:t>,</a:t>
            </a:r>
            <a:r>
              <a:rPr lang="zh-TW" altLang="en-US" dirty="0" smtClean="0"/>
              <a:t>重點在嘗試把資源的利用率收斂到最佳的策略上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983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[15]</a:t>
            </a:r>
            <a:r>
              <a:rPr lang="zh-TW" altLang="en-US" dirty="0" smtClean="0"/>
              <a:t>提出一些測量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性能的技術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這些研究著重在比較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化程式</a:t>
            </a:r>
            <a:r>
              <a:rPr lang="en-US" altLang="zh-TW" dirty="0" smtClean="0"/>
              <a:t>,VM</a:t>
            </a:r>
            <a:r>
              <a:rPr lang="zh-TW" altLang="en-US" dirty="0" smtClean="0"/>
              <a:t>上執行的程式和實體機上執行程式 的性能</a:t>
            </a:r>
            <a:r>
              <a:rPr lang="en-US" altLang="zh-TW" dirty="0" smtClean="0"/>
              <a:t>,</a:t>
            </a:r>
            <a:r>
              <a:rPr lang="zh-TW" altLang="en-US" dirty="0" smtClean="0"/>
              <a:t>也評估他們的隔離的效果</a:t>
            </a:r>
            <a:r>
              <a:rPr lang="en-US" altLang="zh-TW" dirty="0" smtClean="0"/>
              <a:t>,</a:t>
            </a:r>
            <a:r>
              <a:rPr lang="zh-TW" altLang="en-US" dirty="0" smtClean="0"/>
              <a:t>也就是說一個程式執行在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或</a:t>
            </a:r>
            <a:r>
              <a:rPr lang="en-US" altLang="zh-TW" dirty="0" err="1" smtClean="0"/>
              <a:t>vm</a:t>
            </a:r>
            <a:r>
              <a:rPr lang="zh-TW" altLang="en-US" dirty="0" smtClean="0"/>
              <a:t>上是否產生額外的性能負擔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[16]</a:t>
            </a:r>
            <a:r>
              <a:rPr lang="zh-TW" altLang="en-US" dirty="0" smtClean="0"/>
              <a:t>是最早強調使用</a:t>
            </a:r>
            <a:r>
              <a:rPr lang="en-US" altLang="zh-TW" dirty="0" smtClean="0"/>
              <a:t>kernel-level</a:t>
            </a:r>
            <a:r>
              <a:rPr lang="zh-TW" altLang="en-US" dirty="0" smtClean="0"/>
              <a:t>的虛擬化計算資源的性能優勢的論文</a:t>
            </a:r>
            <a:r>
              <a:rPr lang="en-US" altLang="zh-TW" dirty="0" smtClean="0"/>
              <a:t>,</a:t>
            </a:r>
            <a:r>
              <a:rPr lang="zh-TW" altLang="en-US" dirty="0" smtClean="0"/>
              <a:t>提出該方法提供更短的程式啟動時間</a:t>
            </a:r>
            <a:r>
              <a:rPr lang="en-US" altLang="zh-TW" dirty="0" smtClean="0"/>
              <a:t>,</a:t>
            </a:r>
            <a:r>
              <a:rPr lang="zh-TW" altLang="en-US" dirty="0" smtClean="0"/>
              <a:t>有助於提升靈活性和擴展性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006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其他研究像是評估在特定的實體資源的負載對於</a:t>
            </a:r>
            <a:r>
              <a:rPr lang="en-US" altLang="zh-TW" dirty="0" smtClean="0"/>
              <a:t>container-based</a:t>
            </a:r>
            <a:r>
              <a:rPr lang="zh-TW" altLang="en-US" dirty="0" smtClean="0"/>
              <a:t>技術或是</a:t>
            </a:r>
            <a:r>
              <a:rPr lang="en-US" altLang="zh-TW" dirty="0" smtClean="0"/>
              <a:t>VM</a:t>
            </a:r>
            <a:r>
              <a:rPr lang="zh-TW" altLang="en-US" dirty="0" smtClean="0"/>
              <a:t>的效能懲罰</a:t>
            </a:r>
            <a:endParaRPr lang="en-US" altLang="zh-TW" dirty="0" smtClean="0"/>
          </a:p>
          <a:p>
            <a:r>
              <a:rPr lang="en-US" altLang="zh-TW" dirty="0" smtClean="0"/>
              <a:t>[17]</a:t>
            </a:r>
            <a:r>
              <a:rPr lang="zh-TW" altLang="en-US" dirty="0" smtClean="0"/>
              <a:t>顯示</a:t>
            </a:r>
            <a:r>
              <a:rPr lang="en-US" altLang="zh-TW" dirty="0" smtClean="0"/>
              <a:t>container-based</a:t>
            </a:r>
            <a:r>
              <a:rPr lang="zh-TW" altLang="en-US" dirty="0" smtClean="0"/>
              <a:t>的解決方案比</a:t>
            </a:r>
            <a:r>
              <a:rPr lang="en-US" altLang="zh-TW" dirty="0" smtClean="0"/>
              <a:t>VM-based</a:t>
            </a:r>
            <a:r>
              <a:rPr lang="zh-TW" altLang="en-US" dirty="0" smtClean="0"/>
              <a:t>表現較佳</a:t>
            </a:r>
            <a:endParaRPr lang="en-US" altLang="zh-TW" dirty="0" smtClean="0"/>
          </a:p>
          <a:p>
            <a:r>
              <a:rPr lang="en-US" altLang="zh-TW" dirty="0" smtClean="0"/>
              <a:t>[18]</a:t>
            </a:r>
            <a:r>
              <a:rPr lang="zh-TW" altLang="en-US" dirty="0" smtClean="0"/>
              <a:t>在</a:t>
            </a:r>
            <a:r>
              <a:rPr lang="en-US" altLang="zh-TW" dirty="0" err="1" smtClean="0"/>
              <a:t>Mysql</a:t>
            </a:r>
            <a:r>
              <a:rPr lang="zh-TW" altLang="en-US" dirty="0" smtClean="0"/>
              <a:t> </a:t>
            </a:r>
            <a:r>
              <a:rPr lang="en-US" altLang="zh-TW" dirty="0" smtClean="0"/>
              <a:t>database</a:t>
            </a:r>
            <a:r>
              <a:rPr lang="zh-TW" altLang="en-US" dirty="0" smtClean="0"/>
              <a:t>管理系統上的一個</a:t>
            </a:r>
            <a:r>
              <a:rPr lang="en-US" altLang="zh-TW" dirty="0" smtClean="0"/>
              <a:t>instance</a:t>
            </a:r>
            <a:r>
              <a:rPr lang="zh-TW" altLang="en-US" dirty="0" smtClean="0"/>
              <a:t>上執行</a:t>
            </a:r>
            <a:r>
              <a:rPr lang="en-US" altLang="zh-TW" dirty="0" err="1" smtClean="0"/>
              <a:t>SysBench</a:t>
            </a:r>
            <a:r>
              <a:rPr lang="en-US" altLang="zh-TW" dirty="0" smtClean="0"/>
              <a:t> OLTP </a:t>
            </a:r>
            <a:r>
              <a:rPr lang="zh-TW" altLang="en-US" dirty="0" smtClean="0"/>
              <a:t>跑分 </a:t>
            </a:r>
            <a:r>
              <a:rPr lang="en-US" altLang="zh-TW" dirty="0" smtClean="0"/>
              <a:t>(</a:t>
            </a:r>
            <a:r>
              <a:rPr lang="zh-TW" altLang="en-US" dirty="0" smtClean="0"/>
              <a:t>針對</a:t>
            </a:r>
            <a:r>
              <a:rPr lang="en-US" altLang="zh-TW" dirty="0" smtClean="0"/>
              <a:t>database</a:t>
            </a:r>
            <a:r>
              <a:rPr lang="zh-TW" altLang="en-US" dirty="0" smtClean="0"/>
              <a:t>的跑分</a:t>
            </a:r>
            <a:r>
              <a:rPr lang="en-US" altLang="zh-TW" dirty="0" smtClean="0"/>
              <a:t>),</a:t>
            </a:r>
            <a:r>
              <a:rPr lang="zh-TW" altLang="en-US" dirty="0" smtClean="0"/>
              <a:t>考量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和</a:t>
            </a:r>
            <a:r>
              <a:rPr lang="en-US" altLang="zh-TW" dirty="0" smtClean="0"/>
              <a:t>VM</a:t>
            </a:r>
            <a:r>
              <a:rPr lang="zh-TW" altLang="en-US" dirty="0" smtClean="0"/>
              <a:t>的虛擬化環境</a:t>
            </a:r>
            <a:r>
              <a:rPr lang="en-US" altLang="zh-TW" dirty="0" smtClean="0"/>
              <a:t>,</a:t>
            </a:r>
            <a:r>
              <a:rPr lang="zh-TW" altLang="en-US" dirty="0" smtClean="0"/>
              <a:t>結果顯示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有較小的效能減損</a:t>
            </a:r>
            <a:r>
              <a:rPr lang="en-US" altLang="zh-TW" dirty="0" smtClean="0"/>
              <a:t>,</a:t>
            </a:r>
            <a:r>
              <a:rPr lang="zh-TW" altLang="en-US" dirty="0" smtClean="0"/>
              <a:t>相比</a:t>
            </a:r>
            <a:r>
              <a:rPr lang="en-US" altLang="zh-TW" dirty="0" smtClean="0"/>
              <a:t>VM</a:t>
            </a:r>
          </a:p>
          <a:p>
            <a:r>
              <a:rPr lang="zh-TW" altLang="en-US" dirty="0" smtClean="0"/>
              <a:t>另一方面</a:t>
            </a:r>
            <a:r>
              <a:rPr lang="en-US" altLang="zh-TW" dirty="0" smtClean="0"/>
              <a:t>,</a:t>
            </a:r>
            <a:r>
              <a:rPr lang="zh-TW" altLang="en-US" dirty="0" smtClean="0"/>
              <a:t>用</a:t>
            </a:r>
            <a:r>
              <a:rPr lang="en-US" altLang="zh-TW" dirty="0" err="1" smtClean="0"/>
              <a:t>Iaas</a:t>
            </a:r>
            <a:r>
              <a:rPr lang="zh-TW" altLang="en-US" dirty="0" smtClean="0"/>
              <a:t>平台建立</a:t>
            </a:r>
            <a:r>
              <a:rPr lang="en-US" altLang="zh-TW" dirty="0" smtClean="0"/>
              <a:t>,</a:t>
            </a:r>
            <a:r>
              <a:rPr lang="zh-TW" altLang="en-US" dirty="0" smtClean="0"/>
              <a:t>設置和部屬</a:t>
            </a:r>
            <a:r>
              <a:rPr lang="en-US" altLang="zh-TW" dirty="0" smtClean="0"/>
              <a:t>instances,</a:t>
            </a:r>
            <a:r>
              <a:rPr lang="zh-TW" altLang="en-US" dirty="0" smtClean="0"/>
              <a:t>有高達</a:t>
            </a:r>
            <a:r>
              <a:rPr lang="en-US" altLang="zh-TW" dirty="0" smtClean="0"/>
              <a:t>40%</a:t>
            </a:r>
            <a:r>
              <a:rPr lang="zh-TW" altLang="en-US" dirty="0" smtClean="0"/>
              <a:t>的</a:t>
            </a:r>
            <a:r>
              <a:rPr lang="en-US" altLang="zh-TW" dirty="0" smtClean="0"/>
              <a:t>overhead(</a:t>
            </a:r>
            <a:r>
              <a:rPr lang="zh-TW" altLang="en-US" dirty="0" smtClean="0"/>
              <a:t>額外負擔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346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[19]</a:t>
            </a:r>
            <a:r>
              <a:rPr lang="zh-TW" altLang="en-US" dirty="0" smtClean="0"/>
              <a:t>比較不同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技術的隔離性能</a:t>
            </a:r>
            <a:r>
              <a:rPr lang="en-US" altLang="zh-TW" dirty="0" smtClean="0"/>
              <a:t>,</a:t>
            </a:r>
            <a:r>
              <a:rPr lang="zh-TW" altLang="en-US" dirty="0" smtClean="0"/>
              <a:t>也比較虛擬化技術之間的隔離性能</a:t>
            </a:r>
            <a:endParaRPr lang="en-US" altLang="zh-TW" dirty="0" smtClean="0"/>
          </a:p>
          <a:p>
            <a:r>
              <a:rPr lang="en-US" altLang="zh-TW" dirty="0" smtClean="0"/>
              <a:t>[19]</a:t>
            </a:r>
            <a:r>
              <a:rPr lang="zh-TW" altLang="en-US" dirty="0" smtClean="0"/>
              <a:t>作者使用一套跑分軟體</a:t>
            </a:r>
            <a:r>
              <a:rPr lang="en-US" altLang="zh-TW" dirty="0" smtClean="0"/>
              <a:t>,</a:t>
            </a:r>
            <a:r>
              <a:rPr lang="zh-TW" altLang="en-US" dirty="0" smtClean="0"/>
              <a:t>包含針對</a:t>
            </a:r>
            <a:r>
              <a:rPr lang="en-US" altLang="zh-TW" dirty="0" smtClean="0"/>
              <a:t>CPU</a:t>
            </a:r>
            <a:r>
              <a:rPr lang="zh-TW" altLang="en-US" dirty="0" smtClean="0"/>
              <a:t> 記憶體 硬碟和網路的跑分</a:t>
            </a:r>
            <a:r>
              <a:rPr lang="en-US" altLang="zh-TW" dirty="0" smtClean="0"/>
              <a:t>,</a:t>
            </a:r>
            <a:r>
              <a:rPr lang="zh-TW" altLang="en-US" dirty="0" smtClean="0"/>
              <a:t>結果顯示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技術的</a:t>
            </a:r>
            <a:r>
              <a:rPr lang="en-US" altLang="zh-TW" dirty="0" smtClean="0"/>
              <a:t>CPU</a:t>
            </a:r>
            <a:r>
              <a:rPr lang="zh-TW" altLang="en-US" dirty="0" smtClean="0"/>
              <a:t>效能減損最小</a:t>
            </a:r>
            <a:endParaRPr lang="en-US" altLang="zh-TW" dirty="0" smtClean="0"/>
          </a:p>
          <a:p>
            <a:r>
              <a:rPr lang="zh-TW" altLang="en-US" dirty="0" smtClean="0"/>
              <a:t>另一方面</a:t>
            </a:r>
            <a:r>
              <a:rPr lang="en-US" altLang="zh-TW" dirty="0" smtClean="0"/>
              <a:t>,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技術相比</a:t>
            </a:r>
            <a:r>
              <a:rPr lang="en-US" altLang="zh-TW" dirty="0" smtClean="0"/>
              <a:t>VM,</a:t>
            </a:r>
            <a:r>
              <a:rPr lang="zh-TW" altLang="en-US" dirty="0" smtClean="0"/>
              <a:t>其他資源受到的影響較大</a:t>
            </a:r>
            <a:endParaRPr lang="en-US" altLang="zh-TW" dirty="0" smtClean="0"/>
          </a:p>
          <a:p>
            <a:r>
              <a:rPr lang="en-US" altLang="zh-TW" dirty="0" smtClean="0"/>
              <a:t>[19]</a:t>
            </a:r>
            <a:r>
              <a:rPr lang="zh-TW" altLang="en-US" dirty="0" smtClean="0"/>
              <a:t>作者之後的研究</a:t>
            </a:r>
            <a:r>
              <a:rPr lang="en-US" altLang="zh-TW" dirty="0" smtClean="0"/>
              <a:t>[20],</a:t>
            </a:r>
            <a:r>
              <a:rPr lang="zh-TW" altLang="en-US" dirty="0" smtClean="0"/>
              <a:t>對硬碟較敏感的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程式在不同壓力測試下的性能影響進行更進一步的評估。結果顯示在某些情況下</a:t>
            </a:r>
            <a:r>
              <a:rPr lang="en-US" altLang="zh-TW" dirty="0" smtClean="0"/>
              <a:t>,</a:t>
            </a:r>
            <a:r>
              <a:rPr lang="zh-TW" altLang="en-US" dirty="0" smtClean="0"/>
              <a:t>效能減損高達</a:t>
            </a:r>
            <a:r>
              <a:rPr lang="en-US" altLang="zh-TW" dirty="0" smtClean="0"/>
              <a:t>38%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725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評估使用某些工具去整合協調多個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之間運行的負擔的相關研究不多</a:t>
            </a:r>
            <a:endParaRPr lang="en-US" altLang="zh-TW" dirty="0" smtClean="0"/>
          </a:p>
          <a:p>
            <a:r>
              <a:rPr lang="en-US" altLang="zh-TW" dirty="0" smtClean="0"/>
              <a:t>[15]</a:t>
            </a:r>
            <a:r>
              <a:rPr lang="zh-TW" altLang="en-US" dirty="0" smtClean="0"/>
              <a:t>評估一個</a:t>
            </a:r>
            <a:r>
              <a:rPr lang="en-US" altLang="zh-TW" dirty="0" smtClean="0"/>
              <a:t>cluster</a:t>
            </a:r>
            <a:r>
              <a:rPr lang="zh-TW" altLang="en-US" dirty="0" smtClean="0"/>
              <a:t> 含有</a:t>
            </a:r>
            <a:r>
              <a:rPr lang="en-US" altLang="zh-TW" dirty="0" smtClean="0"/>
              <a:t>1000</a:t>
            </a:r>
            <a:r>
              <a:rPr lang="zh-TW" altLang="en-US" dirty="0" smtClean="0"/>
              <a:t>多個</a:t>
            </a:r>
            <a:r>
              <a:rPr lang="en-US" altLang="zh-TW" dirty="0" smtClean="0"/>
              <a:t>nodes,</a:t>
            </a:r>
            <a:r>
              <a:rPr lang="zh-TW" altLang="en-US" dirty="0" smtClean="0"/>
              <a:t>上面有</a:t>
            </a:r>
            <a:r>
              <a:rPr lang="en-US" altLang="zh-TW" dirty="0" smtClean="0"/>
              <a:t>3</a:t>
            </a:r>
            <a:r>
              <a:rPr lang="zh-TW" altLang="en-US" dirty="0" smtClean="0"/>
              <a:t>萬多個</a:t>
            </a:r>
            <a:r>
              <a:rPr lang="en-US" altLang="zh-TW" dirty="0" smtClean="0"/>
              <a:t>containers,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docker</a:t>
            </a:r>
            <a:r>
              <a:rPr lang="en-US" altLang="zh-TW" baseline="0" dirty="0" smtClean="0"/>
              <a:t> swarm</a:t>
            </a:r>
            <a:r>
              <a:rPr lang="zh-TW" altLang="en-US" baseline="0" dirty="0" smtClean="0"/>
              <a:t>和</a:t>
            </a:r>
            <a:r>
              <a:rPr lang="en-US" altLang="zh-TW" baseline="0" dirty="0" smtClean="0"/>
              <a:t>K8S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container</a:t>
            </a:r>
            <a:r>
              <a:rPr lang="zh-TW" altLang="en-US" baseline="0" dirty="0" smtClean="0"/>
              <a:t>啟動時間</a:t>
            </a:r>
            <a:endParaRPr lang="en-US" altLang="zh-TW" baseline="0" dirty="0" smtClean="0"/>
          </a:p>
          <a:p>
            <a:r>
              <a:rPr lang="zh-TW" altLang="en-US" baseline="0" dirty="0" smtClean="0"/>
              <a:t>結果顯示</a:t>
            </a:r>
            <a:r>
              <a:rPr lang="en-US" altLang="zh-TW" baseline="0" dirty="0" smtClean="0"/>
              <a:t>.</a:t>
            </a:r>
            <a:r>
              <a:rPr lang="zh-TW" altLang="en-US" baseline="0" dirty="0" smtClean="0"/>
              <a:t>在</a:t>
            </a:r>
            <a:r>
              <a:rPr lang="en-US" altLang="zh-TW" baseline="0" dirty="0" smtClean="0"/>
              <a:t>cluster</a:t>
            </a:r>
            <a:r>
              <a:rPr lang="zh-TW" altLang="en-US" baseline="0" dirty="0" smtClean="0"/>
              <a:t>已經有</a:t>
            </a:r>
            <a:r>
              <a:rPr lang="en-US" altLang="zh-TW" baseline="0" dirty="0" smtClean="0"/>
              <a:t>90</a:t>
            </a:r>
            <a:r>
              <a:rPr lang="zh-TW" altLang="en-US" baseline="0" dirty="0" smtClean="0"/>
              <a:t>趴的負載下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超過一半的</a:t>
            </a:r>
            <a:r>
              <a:rPr lang="en-US" altLang="zh-TW" baseline="0" dirty="0" smtClean="0"/>
              <a:t>Docker Swarm</a:t>
            </a:r>
            <a:r>
              <a:rPr lang="zh-TW" altLang="en-US" baseline="0" dirty="0" smtClean="0"/>
              <a:t>節點可以在</a:t>
            </a:r>
            <a:r>
              <a:rPr lang="en-US" altLang="zh-TW" baseline="0" dirty="0" smtClean="0"/>
              <a:t>0.5</a:t>
            </a:r>
            <a:r>
              <a:rPr lang="zh-TW" altLang="en-US" baseline="0" dirty="0" smtClean="0"/>
              <a:t>秒之內啟動</a:t>
            </a:r>
            <a:r>
              <a:rPr lang="en-US" altLang="zh-TW" baseline="0" dirty="0" smtClean="0"/>
              <a:t>container,</a:t>
            </a:r>
            <a:r>
              <a:rPr lang="zh-TW" altLang="en-US" baseline="0" dirty="0" smtClean="0"/>
              <a:t>而在</a:t>
            </a:r>
            <a:r>
              <a:rPr lang="en-US" altLang="zh-TW" baseline="0" dirty="0" smtClean="0"/>
              <a:t>cluster</a:t>
            </a:r>
            <a:r>
              <a:rPr lang="zh-TW" altLang="en-US" baseline="0" dirty="0" smtClean="0"/>
              <a:t>在</a:t>
            </a:r>
            <a:r>
              <a:rPr lang="en-US" altLang="zh-TW" baseline="0" dirty="0" smtClean="0"/>
              <a:t>50</a:t>
            </a:r>
            <a:r>
              <a:rPr lang="zh-TW" altLang="en-US" baseline="0" dirty="0" smtClean="0"/>
              <a:t>趴的使用率下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超過一半的</a:t>
            </a:r>
            <a:r>
              <a:rPr lang="en-US" altLang="zh-TW" baseline="0" dirty="0" smtClean="0"/>
              <a:t>K8s</a:t>
            </a:r>
            <a:r>
              <a:rPr lang="zh-TW" altLang="en-US" baseline="0" dirty="0" smtClean="0"/>
              <a:t>節點需要超過</a:t>
            </a:r>
            <a:r>
              <a:rPr lang="en-US" altLang="zh-TW" baseline="0" dirty="0" smtClean="0"/>
              <a:t>2</a:t>
            </a:r>
            <a:r>
              <a:rPr lang="zh-TW" altLang="en-US" baseline="0" dirty="0" smtClean="0"/>
              <a:t>秒的時間啟動</a:t>
            </a:r>
            <a:r>
              <a:rPr lang="en-US" altLang="zh-TW" baseline="0" dirty="0" smtClean="0"/>
              <a:t>container</a:t>
            </a:r>
          </a:p>
          <a:p>
            <a:r>
              <a:rPr lang="zh-TW" altLang="en-US" baseline="0" dirty="0" smtClean="0"/>
              <a:t>作者發現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若</a:t>
            </a:r>
            <a:r>
              <a:rPr lang="en-US" altLang="zh-TW" baseline="0" dirty="0" smtClean="0"/>
              <a:t>K8s</a:t>
            </a:r>
            <a:r>
              <a:rPr lang="zh-TW" altLang="en-US" baseline="0" dirty="0" smtClean="0"/>
              <a:t>的</a:t>
            </a:r>
            <a:r>
              <a:rPr lang="en-US" altLang="zh-TW" baseline="0" dirty="0" smtClean="0"/>
              <a:t>cluster</a:t>
            </a:r>
            <a:r>
              <a:rPr lang="zh-TW" altLang="en-US" baseline="0" dirty="0" smtClean="0"/>
              <a:t>有</a:t>
            </a:r>
            <a:r>
              <a:rPr lang="en-US" altLang="zh-TW" baseline="0" dirty="0" smtClean="0"/>
              <a:t>90</a:t>
            </a:r>
            <a:r>
              <a:rPr lang="zh-TW" altLang="en-US" baseline="0" dirty="0" smtClean="0"/>
              <a:t>趴的負載下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啟動</a:t>
            </a:r>
            <a:r>
              <a:rPr lang="en-US" altLang="zh-TW" baseline="0" dirty="0" smtClean="0"/>
              <a:t>container</a:t>
            </a:r>
            <a:r>
              <a:rPr lang="zh-TW" altLang="en-US" baseline="0" dirty="0" smtClean="0"/>
              <a:t>會超過</a:t>
            </a:r>
            <a:r>
              <a:rPr lang="en-US" altLang="zh-TW" baseline="0" dirty="0" smtClean="0"/>
              <a:t>124</a:t>
            </a:r>
            <a:r>
              <a:rPr lang="zh-TW" altLang="en-US" baseline="0" dirty="0" smtClean="0"/>
              <a:t>秒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最後需要手動操控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236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為了支援</a:t>
            </a:r>
            <a:r>
              <a:rPr lang="en-US" altLang="zh-TW" dirty="0" smtClean="0"/>
              <a:t>auto-scaling,</a:t>
            </a:r>
            <a:r>
              <a:rPr lang="zh-TW" altLang="en-US" dirty="0" smtClean="0"/>
              <a:t>需要考慮眾多條件</a:t>
            </a:r>
            <a:endParaRPr lang="en-US" altLang="zh-TW" dirty="0" smtClean="0"/>
          </a:p>
          <a:p>
            <a:r>
              <a:rPr lang="zh-TW" altLang="en-US" dirty="0" smtClean="0"/>
              <a:t>其中一個關鍵是可擴展</a:t>
            </a:r>
            <a:r>
              <a:rPr lang="en-US" altLang="zh-TW" dirty="0" smtClean="0"/>
              <a:t>scaling</a:t>
            </a:r>
            <a:r>
              <a:rPr lang="zh-TW" altLang="en-US" dirty="0" smtClean="0"/>
              <a:t>程式的狀態這樣一個概念</a:t>
            </a:r>
            <a:endParaRPr lang="en-US" altLang="zh-TW" dirty="0" smtClean="0"/>
          </a:p>
          <a:p>
            <a:r>
              <a:rPr lang="zh-TW" altLang="en-US" dirty="0" smtClean="0"/>
              <a:t>作者展示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程式</a:t>
            </a:r>
            <a:r>
              <a:rPr lang="en-US" altLang="zh-TW" dirty="0" smtClean="0"/>
              <a:t>,</a:t>
            </a:r>
            <a:r>
              <a:rPr lang="zh-TW" altLang="en-US" dirty="0" smtClean="0"/>
              <a:t>介紹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如何開發</a:t>
            </a:r>
            <a:r>
              <a:rPr lang="en-US" altLang="zh-TW" dirty="0" smtClean="0"/>
              <a:t>,</a:t>
            </a:r>
            <a:r>
              <a:rPr lang="zh-TW" altLang="en-US" dirty="0" smtClean="0"/>
              <a:t>最終重組程式成可以在雲端上</a:t>
            </a:r>
            <a:r>
              <a:rPr lang="en-US" altLang="zh-TW" dirty="0" smtClean="0"/>
              <a:t>auto-scaling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368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ATHENA</a:t>
            </a:r>
            <a:r>
              <a:rPr lang="zh-TW" altLang="en-US" dirty="0" smtClean="0"/>
              <a:t>是由澳洲國防科技集團開發出的一款最先進的專用系統</a:t>
            </a:r>
            <a:endParaRPr lang="en-US" altLang="zh-TW" dirty="0" smtClean="0"/>
          </a:p>
          <a:p>
            <a:r>
              <a:rPr lang="zh-TW" altLang="en-US" dirty="0" smtClean="0"/>
              <a:t>該系統著重在人力規劃的策略模擬和分析系統</a:t>
            </a:r>
            <a:r>
              <a:rPr lang="en-US" altLang="zh-TW" dirty="0" smtClean="0"/>
              <a:t>,</a:t>
            </a:r>
            <a:r>
              <a:rPr lang="zh-TW" altLang="en-US" dirty="0" smtClean="0"/>
              <a:t>目的是為了解決澳洲軍隊在培訓過程中</a:t>
            </a:r>
            <a:r>
              <a:rPr lang="zh-TW" altLang="en-US" smtClean="0"/>
              <a:t>遇到的勞動力</a:t>
            </a:r>
            <a:r>
              <a:rPr lang="zh-TW" altLang="en-US" dirty="0" smtClean="0"/>
              <a:t>規劃問題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ATHENA</a:t>
            </a:r>
            <a:r>
              <a:rPr lang="zh-TW" altLang="en-US" dirty="0" smtClean="0"/>
              <a:t>提供一個框架</a:t>
            </a:r>
            <a:r>
              <a:rPr lang="en-US" altLang="zh-TW" dirty="0" smtClean="0"/>
              <a:t>,</a:t>
            </a:r>
            <a:r>
              <a:rPr lang="zh-TW" altLang="en-US" dirty="0" smtClean="0"/>
              <a:t>用於滿足澳洲軍隊基於計算密集型的模擬</a:t>
            </a:r>
            <a:r>
              <a:rPr lang="en-US" altLang="zh-TW" dirty="0" smtClean="0"/>
              <a:t>,</a:t>
            </a:r>
            <a:r>
              <a:rPr lang="zh-TW" altLang="en-US" dirty="0" smtClean="0"/>
              <a:t>執行</a:t>
            </a:r>
            <a:r>
              <a:rPr lang="en-US" altLang="zh-TW" dirty="0" smtClean="0"/>
              <a:t>what</a:t>
            </a:r>
            <a:r>
              <a:rPr lang="en-US" altLang="zh-TW" baseline="0" dirty="0" smtClean="0"/>
              <a:t> if </a:t>
            </a:r>
            <a:r>
              <a:rPr lang="zh-TW" altLang="en-US" baseline="0" dirty="0" smtClean="0"/>
              <a:t>情況分析</a:t>
            </a:r>
            <a:r>
              <a:rPr lang="en-US" altLang="zh-TW" baseline="0" dirty="0" smtClean="0"/>
              <a:t>(</a:t>
            </a:r>
            <a:r>
              <a:rPr lang="zh-TW" altLang="en-US" baseline="0" dirty="0" smtClean="0"/>
              <a:t>也就是假設分析</a:t>
            </a:r>
            <a:r>
              <a:rPr lang="en-US" altLang="zh-TW" baseline="0" dirty="0" smtClean="0"/>
              <a:t>)</a:t>
            </a:r>
            <a:r>
              <a:rPr lang="zh-TW" altLang="en-US" baseline="0" dirty="0" smtClean="0"/>
              <a:t>的需求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272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 smtClean="0"/>
              <a:t>假設我們關閉了一所飛行學校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如果五年後的軍隊的教練需求沒有這麼多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那未來幾年應該招收多少新生</a:t>
            </a:r>
            <a:r>
              <a:rPr lang="en-US" altLang="zh-TW" baseline="0" dirty="0" smtClean="0"/>
              <a:t>?</a:t>
            </a: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為了解決這些問題</a:t>
            </a:r>
            <a:r>
              <a:rPr lang="en-US" altLang="zh-TW" dirty="0" smtClean="0"/>
              <a:t>,ATHENA</a:t>
            </a:r>
            <a:r>
              <a:rPr lang="zh-TW" altLang="en-US" dirty="0" smtClean="0"/>
              <a:t>提供一套工具提供模擬</a:t>
            </a:r>
            <a:r>
              <a:rPr lang="en-US" altLang="zh-TW" dirty="0" smtClean="0"/>
              <a:t>,</a:t>
            </a:r>
            <a:r>
              <a:rPr lang="zh-TW" altLang="en-US" dirty="0" smtClean="0"/>
              <a:t>把問題視覺化和分析人力</a:t>
            </a:r>
            <a:r>
              <a:rPr lang="en-US" altLang="zh-TW" dirty="0" smtClean="0"/>
              <a:t>(</a:t>
            </a:r>
            <a:r>
              <a:rPr lang="zh-TW" altLang="en-US" dirty="0" smtClean="0"/>
              <a:t>像是教練</a:t>
            </a:r>
            <a:r>
              <a:rPr lang="en-US" altLang="zh-TW" dirty="0" smtClean="0"/>
              <a:t>,</a:t>
            </a:r>
            <a:r>
              <a:rPr lang="zh-TW" altLang="en-US" dirty="0" smtClean="0"/>
              <a:t>飛行員</a:t>
            </a:r>
            <a:r>
              <a:rPr lang="en-US" altLang="zh-TW" dirty="0" smtClean="0"/>
              <a:t>,</a:t>
            </a:r>
            <a:r>
              <a:rPr lang="zh-TW" altLang="en-US" dirty="0" smtClean="0"/>
              <a:t>學員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和資源</a:t>
            </a:r>
            <a:r>
              <a:rPr lang="en-US" altLang="zh-TW" dirty="0" smtClean="0"/>
              <a:t>(</a:t>
            </a:r>
            <a:r>
              <a:rPr lang="zh-TW" altLang="en-US" dirty="0" smtClean="0"/>
              <a:t>像是飛行學校和飛行生涯中所需要通過的考核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的問題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573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017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多使用者</a:t>
            </a:r>
            <a:r>
              <a:rPr lang="en-US" altLang="zh-TW" dirty="0" smtClean="0"/>
              <a:t>,</a:t>
            </a:r>
            <a:r>
              <a:rPr lang="zh-TW" altLang="en-US" dirty="0" smtClean="0"/>
              <a:t>多層</a:t>
            </a:r>
            <a:r>
              <a:rPr lang="en-US" altLang="zh-TW" dirty="0" err="1" smtClean="0"/>
              <a:t>microservices</a:t>
            </a:r>
            <a:r>
              <a:rPr lang="zh-TW" altLang="en-US" dirty="0" smtClean="0"/>
              <a:t>的網頁程式</a:t>
            </a:r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主要元件</a:t>
            </a:r>
            <a:r>
              <a:rPr lang="en-US" altLang="zh-TW" dirty="0" smtClean="0"/>
              <a:t>:</a:t>
            </a:r>
            <a:r>
              <a:rPr lang="zh-TW" altLang="en-US" dirty="0" smtClean="0"/>
              <a:t>使用者介面</a:t>
            </a:r>
            <a:r>
              <a:rPr lang="en-US" altLang="zh-TW" dirty="0" smtClean="0"/>
              <a:t>,</a:t>
            </a:r>
            <a:r>
              <a:rPr lang="zh-TW" altLang="en-US" dirty="0" smtClean="0"/>
              <a:t>後端網頁服務</a:t>
            </a:r>
            <a:r>
              <a:rPr lang="en-US" altLang="zh-TW" dirty="0" smtClean="0"/>
              <a:t>,</a:t>
            </a:r>
            <a:r>
              <a:rPr lang="zh-TW" altLang="en-US" dirty="0" smtClean="0"/>
              <a:t>資料庫</a:t>
            </a:r>
            <a:r>
              <a:rPr lang="en-US" altLang="zh-TW" dirty="0" smtClean="0"/>
              <a:t>,</a:t>
            </a:r>
            <a:r>
              <a:rPr lang="en-US" altLang="zh-TW" sz="1200" dirty="0" smtClean="0"/>
              <a:t> Message broker</a:t>
            </a:r>
            <a:r>
              <a:rPr lang="en-US" altLang="zh-TW" dirty="0" smtClean="0"/>
              <a:t>,</a:t>
            </a:r>
            <a:r>
              <a:rPr lang="en-US" altLang="zh-TW" sz="1200" dirty="0" smtClean="0"/>
              <a:t> Simulation workers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/>
              <a:t>後端</a:t>
            </a:r>
            <a:r>
              <a:rPr lang="en-US" altLang="zh-TW" dirty="0" smtClean="0"/>
              <a:t>:Spring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框架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以</a:t>
            </a:r>
            <a:r>
              <a:rPr lang="en-US" altLang="zh-TW" baseline="0" dirty="0" smtClean="0"/>
              <a:t>java</a:t>
            </a:r>
            <a:r>
              <a:rPr lang="zh-TW" altLang="en-US" baseline="0" dirty="0" smtClean="0"/>
              <a:t>語言撰寫</a:t>
            </a:r>
            <a:endParaRPr lang="en-US" altLang="zh-TW" baseline="0" dirty="0" smtClean="0"/>
          </a:p>
          <a:p>
            <a:r>
              <a:rPr lang="zh-TW" altLang="en-US" baseline="0" dirty="0" smtClean="0"/>
              <a:t>提供與空中人員的持續訓練的相關規劃</a:t>
            </a:r>
            <a:endParaRPr lang="en-US" altLang="zh-TW" baseline="0" dirty="0" smtClean="0"/>
          </a:p>
          <a:p>
            <a:r>
              <a:rPr lang="zh-TW" altLang="en-US" baseline="0" dirty="0" smtClean="0"/>
              <a:t>提供管理介面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運作邏輯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永久資料和分散式計算任務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75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資料層</a:t>
            </a:r>
            <a:r>
              <a:rPr lang="en-US" altLang="zh-TW" dirty="0" smtClean="0"/>
              <a:t>:</a:t>
            </a:r>
            <a:r>
              <a:rPr lang="zh-TW" altLang="en-US" dirty="0" smtClean="0"/>
              <a:t>含有兩個部分</a:t>
            </a:r>
            <a:endParaRPr lang="en-US" altLang="zh-TW" dirty="0" smtClean="0"/>
          </a:p>
          <a:p>
            <a:r>
              <a:rPr lang="en-US" altLang="zh-TW" sz="1200" dirty="0" smtClean="0"/>
              <a:t>PostgreSQL database</a:t>
            </a:r>
            <a:r>
              <a:rPr lang="zh-TW" altLang="en-US" sz="1200" dirty="0" smtClean="0"/>
              <a:t>儲存</a:t>
            </a:r>
            <a:r>
              <a:rPr lang="en-US" altLang="zh-TW" sz="1200" dirty="0" smtClean="0"/>
              <a:t>access control</a:t>
            </a:r>
            <a:r>
              <a:rPr lang="zh-TW" altLang="en-US" sz="1200" dirty="0" smtClean="0"/>
              <a:t>的資料</a:t>
            </a:r>
            <a:endParaRPr lang="en-US" altLang="zh-TW" sz="1200" dirty="0" smtClean="0"/>
          </a:p>
          <a:p>
            <a:r>
              <a:rPr lang="en-US" altLang="zh-TW" sz="1200" dirty="0" smtClean="0"/>
              <a:t>NoSQL MongoDB </a:t>
            </a:r>
            <a:r>
              <a:rPr lang="zh-TW" altLang="en-US" sz="1200" dirty="0" smtClean="0"/>
              <a:t> 文件導向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儲存所有資料與模擬模型有關的</a:t>
            </a:r>
            <a:endParaRPr lang="en-US" altLang="zh-TW" sz="1200" dirty="0" smtClean="0"/>
          </a:p>
          <a:p>
            <a:endParaRPr lang="en-US" altLang="zh-TW" sz="1200" dirty="0" smtClean="0"/>
          </a:p>
          <a:p>
            <a:r>
              <a:rPr lang="zh-TW" altLang="en-US" sz="1200" dirty="0" smtClean="0"/>
              <a:t>模擬的計算方式是由網路連接而成的輕量化的</a:t>
            </a:r>
            <a:r>
              <a:rPr lang="en-US" altLang="zh-TW" sz="1200" dirty="0" smtClean="0"/>
              <a:t>worker</a:t>
            </a:r>
            <a:r>
              <a:rPr lang="zh-TW" altLang="en-US" sz="1200" dirty="0" smtClean="0"/>
              <a:t>來計算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也是以</a:t>
            </a:r>
            <a:r>
              <a:rPr lang="en-US" altLang="zh-TW" sz="1200" dirty="0" smtClean="0"/>
              <a:t>java</a:t>
            </a:r>
            <a:r>
              <a:rPr lang="zh-TW" altLang="en-US" sz="1200" dirty="0" smtClean="0"/>
              <a:t>撰寫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以</a:t>
            </a:r>
            <a:r>
              <a:rPr lang="en-US" altLang="zh-TW" sz="1200" dirty="0" smtClean="0"/>
              <a:t>java message</a:t>
            </a:r>
            <a:r>
              <a:rPr lang="en-US" altLang="zh-TW" sz="1200" baseline="0" dirty="0" smtClean="0"/>
              <a:t> service(JMS)</a:t>
            </a:r>
            <a:r>
              <a:rPr lang="zh-TW" altLang="en-US" sz="1200" baseline="0" dirty="0" smtClean="0"/>
              <a:t>與後端通訊</a:t>
            </a:r>
            <a:endParaRPr lang="en-US" altLang="zh-TW" sz="1200" baseline="0" dirty="0" smtClean="0"/>
          </a:p>
          <a:p>
            <a:endParaRPr lang="en-US" altLang="zh-TW" sz="1200" baseline="0" dirty="0" smtClean="0"/>
          </a:p>
          <a:p>
            <a:r>
              <a:rPr lang="en-US" altLang="zh-TW" sz="1200" dirty="0" smtClean="0"/>
              <a:t>Apache </a:t>
            </a:r>
            <a:r>
              <a:rPr lang="en-US" altLang="zh-TW" sz="1200" dirty="0" err="1" smtClean="0"/>
              <a:t>ActiveMQ</a:t>
            </a:r>
            <a:r>
              <a:rPr lang="en-US" altLang="zh-TW" sz="1200" dirty="0" smtClean="0"/>
              <a:t> </a:t>
            </a:r>
            <a:r>
              <a:rPr lang="zh-TW" altLang="en-US" sz="1200" dirty="0" smtClean="0"/>
              <a:t>作為可靠的傳遞訊息管道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包含模擬的要求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結果和狀態更新</a:t>
            </a:r>
            <a:endParaRPr lang="en-US" altLang="zh-TW" sz="1200" dirty="0" smtClean="0"/>
          </a:p>
          <a:p>
            <a:endParaRPr lang="en-US" altLang="zh-TW" sz="1200" dirty="0" smtClean="0"/>
          </a:p>
          <a:p>
            <a:r>
              <a:rPr lang="zh-TW" altLang="en-US" sz="1200" dirty="0" smtClean="0"/>
              <a:t>使用者介面以</a:t>
            </a:r>
            <a:r>
              <a:rPr lang="en-US" altLang="zh-TW" sz="1200" dirty="0" smtClean="0"/>
              <a:t>AngularJS JavaScript </a:t>
            </a:r>
            <a:r>
              <a:rPr lang="zh-TW" altLang="en-US" sz="1200" dirty="0" smtClean="0"/>
              <a:t>單一網頁程式組成</a:t>
            </a:r>
            <a:endParaRPr lang="en-US" altLang="zh-TW" sz="1200" dirty="0" smtClean="0"/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UI</a:t>
            </a:r>
            <a:r>
              <a:rPr lang="zh-TW" altLang="en-US" sz="1200" dirty="0" smtClean="0"/>
              <a:t>和後端程式的通訊已</a:t>
            </a:r>
            <a:r>
              <a:rPr lang="en-US" altLang="zh-TW" sz="1200" dirty="0" smtClean="0"/>
              <a:t>HTTP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Rest API</a:t>
            </a:r>
            <a:r>
              <a:rPr lang="zh-TW" altLang="en-US" sz="1200" dirty="0" smtClean="0"/>
              <a:t>和網頁端口進行通訊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407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1</a:t>
            </a:r>
            <a:r>
              <a:rPr lang="zh-TW" altLang="en-US" dirty="0" smtClean="0"/>
              <a:t>顯示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用於模擬</a:t>
            </a:r>
            <a:r>
              <a:rPr lang="en-US" altLang="zh-TW" dirty="0" smtClean="0"/>
              <a:t>10</a:t>
            </a:r>
            <a:r>
              <a:rPr lang="zh-TW" altLang="en-US" dirty="0" smtClean="0"/>
              <a:t>年份的澳洲軍隊的直升機飛行員的連續訓練情況</a:t>
            </a:r>
            <a:endParaRPr lang="en-US" altLang="zh-TW" dirty="0" smtClean="0"/>
          </a:p>
          <a:p>
            <a:r>
              <a:rPr lang="zh-TW" altLang="en-US" dirty="0" smtClean="0"/>
              <a:t>情景圖以</a:t>
            </a:r>
            <a:r>
              <a:rPr lang="en-US" altLang="zh-TW" sz="1200" dirty="0" smtClean="0"/>
              <a:t>Sankey diagram</a:t>
            </a:r>
            <a:r>
              <a:rPr lang="zh-TW" altLang="en-US" sz="1200" dirty="0" smtClean="0"/>
              <a:t>呈現</a:t>
            </a:r>
            <a:endParaRPr lang="en-US" altLang="zh-TW" sz="1200" dirty="0" smtClean="0"/>
          </a:p>
          <a:p>
            <a:r>
              <a:rPr lang="zh-TW" altLang="en-US" dirty="0" smtClean="0"/>
              <a:t>上層的部分顯示連續訓練過程的分層流動結構</a:t>
            </a:r>
            <a:r>
              <a:rPr lang="en-US" altLang="zh-TW" dirty="0" smtClean="0"/>
              <a:t>(</a:t>
            </a:r>
            <a:r>
              <a:rPr lang="zh-TW" altLang="en-US" dirty="0" smtClean="0"/>
              <a:t>方向由左而右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學生和新生來自不同的地方</a:t>
            </a:r>
            <a:r>
              <a:rPr lang="en-US" altLang="zh-TW" dirty="0" smtClean="0"/>
              <a:t>,</a:t>
            </a:r>
            <a:r>
              <a:rPr lang="zh-TW" altLang="en-US" dirty="0" smtClean="0"/>
              <a:t>有的來自飛行學校畢業</a:t>
            </a:r>
            <a:r>
              <a:rPr lang="en-US" altLang="zh-TW" dirty="0" smtClean="0"/>
              <a:t>,</a:t>
            </a:r>
            <a:r>
              <a:rPr lang="zh-TW" altLang="en-US" dirty="0" smtClean="0"/>
              <a:t>或是上過幾種不同的課程</a:t>
            </a:r>
            <a:r>
              <a:rPr lang="en-US" altLang="zh-TW" dirty="0" smtClean="0"/>
              <a:t>,</a:t>
            </a:r>
            <a:r>
              <a:rPr lang="zh-TW" altLang="en-US" dirty="0" smtClean="0"/>
              <a:t>像是基本飛行訓練</a:t>
            </a:r>
            <a:r>
              <a:rPr lang="en-US" altLang="zh-TW" dirty="0" smtClean="0"/>
              <a:t>,</a:t>
            </a:r>
            <a:r>
              <a:rPr lang="zh-TW" altLang="en-US" dirty="0" smtClean="0"/>
              <a:t>在飛行學校的進階飛行訓練</a:t>
            </a:r>
            <a:endParaRPr lang="en-US" altLang="zh-TW" dirty="0" smtClean="0"/>
          </a:p>
          <a:p>
            <a:r>
              <a:rPr lang="zh-TW" altLang="en-US" dirty="0" smtClean="0"/>
              <a:t>這些地點分布在澳洲各地</a:t>
            </a:r>
            <a:r>
              <a:rPr lang="en-US" altLang="zh-TW" dirty="0" smtClean="0"/>
              <a:t>,</a:t>
            </a:r>
            <a:r>
              <a:rPr lang="zh-TW" altLang="en-US" dirty="0" smtClean="0"/>
              <a:t>學生可能通過或未通過課程</a:t>
            </a:r>
            <a:r>
              <a:rPr lang="en-US" altLang="zh-TW" dirty="0" smtClean="0"/>
              <a:t>,</a:t>
            </a:r>
            <a:r>
              <a:rPr lang="zh-TW" altLang="en-US" dirty="0" smtClean="0"/>
              <a:t>若學生未通過</a:t>
            </a:r>
            <a:r>
              <a:rPr lang="en-US" altLang="zh-TW" dirty="0" smtClean="0"/>
              <a:t>,</a:t>
            </a:r>
            <a:r>
              <a:rPr lang="zh-TW" altLang="en-US" dirty="0" smtClean="0"/>
              <a:t>有可能結束在澳洲軍隊的飛行生涯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可以看到</a:t>
            </a:r>
            <a:r>
              <a:rPr lang="en-US" altLang="zh-TW" dirty="0" smtClean="0"/>
              <a:t>,</a:t>
            </a:r>
            <a:r>
              <a:rPr lang="zh-TW" altLang="en-US" dirty="0" smtClean="0"/>
              <a:t>在培訓過程</a:t>
            </a:r>
            <a:r>
              <a:rPr lang="en-US" altLang="zh-TW" dirty="0" smtClean="0"/>
              <a:t>,</a:t>
            </a:r>
            <a:r>
              <a:rPr lang="zh-TW" altLang="en-US" dirty="0" smtClean="0"/>
              <a:t>有多條路徑</a:t>
            </a:r>
            <a:r>
              <a:rPr lang="en-US" altLang="zh-TW" dirty="0" smtClean="0"/>
              <a:t>/</a:t>
            </a:r>
            <a:r>
              <a:rPr lang="zh-TW" altLang="en-US" dirty="0" smtClean="0"/>
              <a:t>生涯</a:t>
            </a:r>
            <a:r>
              <a:rPr lang="en-US" altLang="zh-TW" dirty="0" smtClean="0"/>
              <a:t>,</a:t>
            </a:r>
            <a:r>
              <a:rPr lang="zh-TW" altLang="en-US" dirty="0" smtClean="0"/>
              <a:t>例如那些希望成為飛行員或是導航員的人</a:t>
            </a:r>
            <a:endParaRPr lang="en-US" altLang="zh-TW" dirty="0" smtClean="0"/>
          </a:p>
          <a:p>
            <a:r>
              <a:rPr lang="zh-TW" altLang="en-US" dirty="0" smtClean="0"/>
              <a:t>受過訓練的飛行員有可能會去服役或是成為教練</a:t>
            </a:r>
            <a:endParaRPr lang="en-US" altLang="zh-TW" dirty="0" smtClean="0"/>
          </a:p>
          <a:p>
            <a:r>
              <a:rPr lang="zh-TW" altLang="en-US" dirty="0" smtClean="0"/>
              <a:t>教練太多或太少都會影響培訓過程</a:t>
            </a:r>
            <a:r>
              <a:rPr lang="en-US" altLang="zh-TW" dirty="0" smtClean="0"/>
              <a:t>,</a:t>
            </a:r>
            <a:r>
              <a:rPr lang="zh-TW" altLang="en-US" dirty="0" smtClean="0"/>
              <a:t>例如未來學員或受訓人員的錄取都會受到影響</a:t>
            </a:r>
            <a:r>
              <a:rPr lang="en-US" altLang="zh-TW" dirty="0" smtClean="0"/>
              <a:t>,</a:t>
            </a:r>
            <a:r>
              <a:rPr lang="zh-TW" altLang="en-US" dirty="0" smtClean="0"/>
              <a:t>或者根據人員流動的情況</a:t>
            </a:r>
            <a:r>
              <a:rPr lang="en-US" altLang="zh-TW" dirty="0" smtClean="0"/>
              <a:t>,</a:t>
            </a:r>
            <a:r>
              <a:rPr lang="zh-TW" altLang="en-US" dirty="0" smtClean="0"/>
              <a:t>課程合格或不合格的學生會更多</a:t>
            </a:r>
            <a:endParaRPr lang="en-US" altLang="zh-TW" dirty="0" smtClean="0"/>
          </a:p>
          <a:p>
            <a:r>
              <a:rPr lang="zh-TW" altLang="en-US" dirty="0" smtClean="0"/>
              <a:t>需注意的是因為這是稀少的資源</a:t>
            </a:r>
            <a:r>
              <a:rPr lang="en-US" altLang="zh-TW" dirty="0" smtClean="0"/>
              <a:t>,</a:t>
            </a:r>
            <a:r>
              <a:rPr lang="zh-TW" altLang="en-US" dirty="0" smtClean="0"/>
              <a:t>所以這是一個難題</a:t>
            </a:r>
            <a:r>
              <a:rPr lang="en-US" altLang="zh-TW" dirty="0" smtClean="0"/>
              <a:t>,</a:t>
            </a:r>
            <a:r>
              <a:rPr lang="zh-TW" altLang="en-US" dirty="0" smtClean="0"/>
              <a:t>尤其是通常只有一百多人成為受訓的飛行員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場景時間軸</a:t>
            </a:r>
            <a:r>
              <a:rPr lang="en-US" altLang="zh-TW" dirty="0" smtClean="0"/>
              <a:t>(</a:t>
            </a:r>
            <a:r>
              <a:rPr lang="zh-TW" altLang="en-US" dirty="0" smtClean="0"/>
              <a:t>在底部</a:t>
            </a:r>
            <a:r>
              <a:rPr lang="en-US" altLang="zh-TW" dirty="0" smtClean="0"/>
              <a:t>)</a:t>
            </a:r>
            <a:r>
              <a:rPr lang="zh-TW" altLang="en-US" dirty="0" smtClean="0"/>
              <a:t> 顯示整個模擬時間範圍內的學員或教練的數量。蒙地卡羅模擬和最佳化招募演算法用於建立這些結果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200" b="0" i="0" dirty="0" smtClean="0"/>
              <a:t>模擬的狀態顯示再圖一的左下角</a:t>
            </a:r>
            <a:r>
              <a:rPr lang="en-US" altLang="zh-TW" sz="1200" b="0" i="0" dirty="0" smtClean="0"/>
              <a:t>,</a:t>
            </a:r>
            <a:r>
              <a:rPr lang="zh-TW" altLang="en-US" sz="1200" b="0" i="0" dirty="0" smtClean="0"/>
              <a:t>執行中的是橘色</a:t>
            </a:r>
            <a:r>
              <a:rPr lang="en-US" altLang="zh-TW" sz="1200" b="0" i="0" dirty="0" smtClean="0"/>
              <a:t>,</a:t>
            </a:r>
            <a:r>
              <a:rPr lang="zh-TW" altLang="en-US" sz="1200" b="0" i="0" dirty="0" smtClean="0"/>
              <a:t>完成的是綠色</a:t>
            </a:r>
            <a:endParaRPr lang="en-US" altLang="zh-TW" sz="1200" b="0" i="0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000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1</a:t>
            </a:r>
            <a:r>
              <a:rPr lang="zh-TW" altLang="en-US" dirty="0" smtClean="0"/>
              <a:t>顯示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用於模擬</a:t>
            </a:r>
            <a:r>
              <a:rPr lang="en-US" altLang="zh-TW" dirty="0" smtClean="0"/>
              <a:t>10</a:t>
            </a:r>
            <a:r>
              <a:rPr lang="zh-TW" altLang="en-US" dirty="0" smtClean="0"/>
              <a:t>年份的澳洲軍隊的直升機飛行員的連續訓練情況</a:t>
            </a:r>
            <a:endParaRPr lang="en-US" altLang="zh-TW" dirty="0" smtClean="0"/>
          </a:p>
          <a:p>
            <a:r>
              <a:rPr lang="zh-TW" altLang="en-US" dirty="0" smtClean="0"/>
              <a:t>情景圖以</a:t>
            </a:r>
            <a:r>
              <a:rPr lang="en-US" altLang="zh-TW" sz="1200" dirty="0" smtClean="0"/>
              <a:t>Sankey diagram</a:t>
            </a:r>
            <a:r>
              <a:rPr lang="zh-TW" altLang="en-US" sz="1200" dirty="0" smtClean="0"/>
              <a:t>呈現</a:t>
            </a:r>
            <a:endParaRPr lang="en-US" altLang="zh-TW" sz="1200" dirty="0" smtClean="0"/>
          </a:p>
          <a:p>
            <a:r>
              <a:rPr lang="zh-TW" altLang="en-US" dirty="0" smtClean="0"/>
              <a:t>上層的部分顯示連續訓練過程的分層流動結構</a:t>
            </a:r>
            <a:r>
              <a:rPr lang="en-US" altLang="zh-TW" dirty="0" smtClean="0"/>
              <a:t>(</a:t>
            </a:r>
            <a:r>
              <a:rPr lang="zh-TW" altLang="en-US" dirty="0" smtClean="0"/>
              <a:t>方向由左而右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學生和新生來自不同的地方</a:t>
            </a:r>
            <a:r>
              <a:rPr lang="en-US" altLang="zh-TW" dirty="0" smtClean="0"/>
              <a:t>,</a:t>
            </a:r>
            <a:r>
              <a:rPr lang="zh-TW" altLang="en-US" dirty="0" smtClean="0"/>
              <a:t>有的來自飛行學校畢業</a:t>
            </a:r>
            <a:r>
              <a:rPr lang="en-US" altLang="zh-TW" dirty="0" smtClean="0"/>
              <a:t>,</a:t>
            </a:r>
            <a:r>
              <a:rPr lang="zh-TW" altLang="en-US" dirty="0" smtClean="0"/>
              <a:t>或是上過幾種不同的課程</a:t>
            </a:r>
            <a:r>
              <a:rPr lang="en-US" altLang="zh-TW" dirty="0" smtClean="0"/>
              <a:t>,</a:t>
            </a:r>
            <a:r>
              <a:rPr lang="zh-TW" altLang="en-US" dirty="0" smtClean="0"/>
              <a:t>像是基本飛行訓練</a:t>
            </a:r>
            <a:r>
              <a:rPr lang="en-US" altLang="zh-TW" dirty="0" smtClean="0"/>
              <a:t>,</a:t>
            </a:r>
            <a:r>
              <a:rPr lang="zh-TW" altLang="en-US" dirty="0" smtClean="0"/>
              <a:t>在飛行學校的進階飛行訓練</a:t>
            </a:r>
            <a:endParaRPr lang="en-US" altLang="zh-TW" dirty="0" smtClean="0"/>
          </a:p>
          <a:p>
            <a:r>
              <a:rPr lang="zh-TW" altLang="en-US" dirty="0" smtClean="0"/>
              <a:t>這些地點分布在澳洲各地</a:t>
            </a:r>
            <a:r>
              <a:rPr lang="en-US" altLang="zh-TW" dirty="0" smtClean="0"/>
              <a:t>,</a:t>
            </a:r>
            <a:r>
              <a:rPr lang="zh-TW" altLang="en-US" dirty="0" smtClean="0"/>
              <a:t>學生可能通過或未通過課程</a:t>
            </a:r>
            <a:r>
              <a:rPr lang="en-US" altLang="zh-TW" dirty="0" smtClean="0"/>
              <a:t>,</a:t>
            </a:r>
            <a:r>
              <a:rPr lang="zh-TW" altLang="en-US" dirty="0" smtClean="0"/>
              <a:t>若學生未通過</a:t>
            </a:r>
            <a:r>
              <a:rPr lang="en-US" altLang="zh-TW" dirty="0" smtClean="0"/>
              <a:t>,</a:t>
            </a:r>
            <a:r>
              <a:rPr lang="zh-TW" altLang="en-US" dirty="0" smtClean="0"/>
              <a:t>有可能結束在澳洲軍隊的飛行生涯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445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可以看到</a:t>
            </a:r>
            <a:r>
              <a:rPr lang="en-US" altLang="zh-TW" dirty="0" smtClean="0"/>
              <a:t>,</a:t>
            </a:r>
            <a:r>
              <a:rPr lang="zh-TW" altLang="en-US" dirty="0" smtClean="0"/>
              <a:t>在培訓過程</a:t>
            </a:r>
            <a:r>
              <a:rPr lang="en-US" altLang="zh-TW" dirty="0" smtClean="0"/>
              <a:t>,</a:t>
            </a:r>
            <a:r>
              <a:rPr lang="zh-TW" altLang="en-US" dirty="0" smtClean="0"/>
              <a:t>有多條路徑</a:t>
            </a:r>
            <a:r>
              <a:rPr lang="en-US" altLang="zh-TW" dirty="0" smtClean="0"/>
              <a:t>/</a:t>
            </a:r>
            <a:r>
              <a:rPr lang="zh-TW" altLang="en-US" dirty="0" smtClean="0"/>
              <a:t>生涯</a:t>
            </a:r>
            <a:r>
              <a:rPr lang="en-US" altLang="zh-TW" dirty="0" smtClean="0"/>
              <a:t>,</a:t>
            </a:r>
            <a:r>
              <a:rPr lang="zh-TW" altLang="en-US" dirty="0" smtClean="0"/>
              <a:t>例如那些希望成為飛行員或是導航員的人</a:t>
            </a:r>
            <a:endParaRPr lang="en-US" altLang="zh-TW" dirty="0" smtClean="0"/>
          </a:p>
          <a:p>
            <a:r>
              <a:rPr lang="zh-TW" altLang="en-US" dirty="0" smtClean="0"/>
              <a:t>受過訓練的飛行員有可能會去服役或是成為教練</a:t>
            </a:r>
            <a:endParaRPr lang="en-US" altLang="zh-TW" dirty="0" smtClean="0"/>
          </a:p>
          <a:p>
            <a:r>
              <a:rPr lang="zh-TW" altLang="en-US" dirty="0" smtClean="0"/>
              <a:t>教練太多或太少都會影響培訓過程</a:t>
            </a:r>
            <a:r>
              <a:rPr lang="en-US" altLang="zh-TW" dirty="0" smtClean="0"/>
              <a:t>,</a:t>
            </a:r>
            <a:r>
              <a:rPr lang="zh-TW" altLang="en-US" dirty="0" smtClean="0"/>
              <a:t>例如未來學員或受訓人員的錄取都會受到影響</a:t>
            </a:r>
            <a:r>
              <a:rPr lang="en-US" altLang="zh-TW" dirty="0" smtClean="0"/>
              <a:t>,</a:t>
            </a:r>
            <a:r>
              <a:rPr lang="zh-TW" altLang="en-US" dirty="0" smtClean="0"/>
              <a:t>或者根據人員流動的情況</a:t>
            </a:r>
            <a:r>
              <a:rPr lang="en-US" altLang="zh-TW" dirty="0" smtClean="0"/>
              <a:t>,</a:t>
            </a:r>
            <a:r>
              <a:rPr lang="zh-TW" altLang="en-US" dirty="0" smtClean="0"/>
              <a:t>課程合格或不合格的學生會更多</a:t>
            </a:r>
            <a:endParaRPr lang="en-US" altLang="zh-TW" dirty="0" smtClean="0"/>
          </a:p>
          <a:p>
            <a:r>
              <a:rPr lang="zh-TW" altLang="en-US" dirty="0" smtClean="0"/>
              <a:t>需注意的是因為這是稀少的資源</a:t>
            </a:r>
            <a:r>
              <a:rPr lang="en-US" altLang="zh-TW" dirty="0" smtClean="0"/>
              <a:t>,</a:t>
            </a:r>
            <a:r>
              <a:rPr lang="zh-TW" altLang="en-US" dirty="0" smtClean="0"/>
              <a:t>所以這是一個難題</a:t>
            </a:r>
            <a:r>
              <a:rPr lang="en-US" altLang="zh-TW" dirty="0" smtClean="0"/>
              <a:t>,</a:t>
            </a:r>
            <a:r>
              <a:rPr lang="zh-TW" altLang="en-US" dirty="0" smtClean="0"/>
              <a:t>尤其是通常只有一百多人成為受訓的飛行員</a:t>
            </a:r>
            <a:endParaRPr lang="en-US" altLang="zh-TW" dirty="0" smtClean="0"/>
          </a:p>
          <a:p>
            <a:r>
              <a:rPr lang="zh-TW" altLang="en-US" dirty="0" smtClean="0"/>
              <a:t>場景時間軸</a:t>
            </a:r>
            <a:r>
              <a:rPr lang="en-US" altLang="zh-TW" dirty="0" smtClean="0"/>
              <a:t>(</a:t>
            </a:r>
            <a:r>
              <a:rPr lang="zh-TW" altLang="en-US" dirty="0" smtClean="0"/>
              <a:t>在底部</a:t>
            </a:r>
            <a:r>
              <a:rPr lang="en-US" altLang="zh-TW" dirty="0" smtClean="0"/>
              <a:t>)</a:t>
            </a:r>
            <a:r>
              <a:rPr lang="zh-TW" altLang="en-US" dirty="0" smtClean="0"/>
              <a:t> 顯示整個模擬時間範圍內的學員或教練的數量。蒙地卡羅模擬和最佳化招募演算法用於建立這些結果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860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/>
              <a:t>ATHENA</a:t>
            </a:r>
            <a:r>
              <a:rPr lang="zh-TW" altLang="en-US" sz="1200" dirty="0" smtClean="0"/>
              <a:t>的模擬程式可以設定成集中計算資源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特別是其中啟動某個最佳化演算法</a:t>
            </a:r>
            <a:endParaRPr lang="en-US" altLang="zh-TW" sz="1200" dirty="0" smtClean="0"/>
          </a:p>
          <a:p>
            <a:r>
              <a:rPr lang="zh-TW" altLang="en-US" dirty="0" smtClean="0"/>
              <a:t>因此</a:t>
            </a:r>
            <a:r>
              <a:rPr lang="en-US" altLang="zh-TW" dirty="0" smtClean="0"/>
              <a:t>,</a:t>
            </a:r>
            <a:r>
              <a:rPr lang="zh-TW" altLang="en-US" dirty="0" smtClean="0"/>
              <a:t>作者設計了一個主</a:t>
            </a:r>
            <a:r>
              <a:rPr lang="en-US" altLang="zh-TW" dirty="0" smtClean="0"/>
              <a:t>worker</a:t>
            </a:r>
            <a:r>
              <a:rPr lang="zh-TW" altLang="en-US" dirty="0" smtClean="0"/>
              <a:t>遠端運作系統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可提供高性能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可擴展的模擬環境</a:t>
            </a:r>
            <a:r>
              <a:rPr lang="en-US" altLang="zh-TW" dirty="0" smtClean="0"/>
              <a:t>,</a:t>
            </a:r>
            <a:r>
              <a:rPr lang="zh-TW" altLang="en-US" dirty="0" smtClean="0"/>
              <a:t>如圖</a:t>
            </a:r>
            <a:r>
              <a:rPr lang="en-US" altLang="zh-TW" dirty="0" smtClean="0"/>
              <a:t>2</a:t>
            </a:r>
            <a:r>
              <a:rPr lang="zh-TW" altLang="en-US" dirty="0" smtClean="0"/>
              <a:t>所示</a:t>
            </a:r>
            <a:endParaRPr lang="en-US" altLang="zh-TW" dirty="0" smtClean="0"/>
          </a:p>
          <a:p>
            <a:r>
              <a:rPr lang="zh-TW" altLang="en-US" dirty="0" smtClean="0"/>
              <a:t>蒙地卡羅模擬</a:t>
            </a:r>
            <a:r>
              <a:rPr lang="en-US" altLang="zh-TW" dirty="0" smtClean="0"/>
              <a:t>,</a:t>
            </a:r>
            <a:r>
              <a:rPr lang="zh-TW" altLang="en-US" dirty="0" smtClean="0"/>
              <a:t>由同個</a:t>
            </a:r>
            <a:r>
              <a:rPr lang="en-US" altLang="zh-TW" dirty="0" smtClean="0"/>
              <a:t>process</a:t>
            </a:r>
            <a:r>
              <a:rPr lang="zh-TW" altLang="en-US" dirty="0" smtClean="0"/>
              <a:t>迭代組成</a:t>
            </a:r>
            <a:r>
              <a:rPr lang="en-US" altLang="zh-TW" dirty="0" smtClean="0"/>
              <a:t>,</a:t>
            </a:r>
            <a:r>
              <a:rPr lang="zh-TW" altLang="en-US" dirty="0" smtClean="0"/>
              <a:t>具有恰好的平行性</a:t>
            </a:r>
            <a:r>
              <a:rPr lang="en-US" altLang="zh-TW" dirty="0" smtClean="0"/>
              <a:t>,</a:t>
            </a:r>
            <a:r>
              <a:rPr lang="zh-TW" altLang="en-US" dirty="0" smtClean="0"/>
              <a:t>非常適合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系統環境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master node</a:t>
            </a:r>
            <a:r>
              <a:rPr lang="zh-TW" altLang="en-US" dirty="0" smtClean="0"/>
              <a:t>中</a:t>
            </a:r>
            <a:r>
              <a:rPr lang="en-US" altLang="zh-TW" dirty="0" smtClean="0"/>
              <a:t>,</a:t>
            </a:r>
            <a:r>
              <a:rPr lang="zh-TW" altLang="en-US" dirty="0" smtClean="0"/>
              <a:t>工作執行系統是由一組模組化的服務組成</a:t>
            </a:r>
            <a:endParaRPr lang="en-US" altLang="zh-TW" dirty="0" smtClean="0"/>
          </a:p>
          <a:p>
            <a:r>
              <a:rPr lang="zh-TW" altLang="en-US" dirty="0" smtClean="0"/>
              <a:t>一個</a:t>
            </a:r>
            <a:r>
              <a:rPr lang="en-US" altLang="zh-TW" sz="1200" dirty="0" smtClean="0"/>
              <a:t>scenario</a:t>
            </a:r>
            <a:r>
              <a:rPr lang="zh-TW" altLang="en-US" dirty="0" smtClean="0"/>
              <a:t>被提交至模擬工作</a:t>
            </a:r>
            <a:r>
              <a:rPr lang="en-US" altLang="zh-TW" dirty="0" smtClean="0"/>
              <a:t>,</a:t>
            </a:r>
            <a:r>
              <a:rPr lang="en-US" altLang="zh-TW" sz="1200" dirty="0" smtClean="0"/>
              <a:t> scenario</a:t>
            </a:r>
            <a:r>
              <a:rPr lang="zh-TW" altLang="en-US" sz="1200" dirty="0" smtClean="0"/>
              <a:t> 服務啟動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用正確的輸入組出一個模擬模型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並為每個蒙地卡羅迭代建立一個小</a:t>
            </a:r>
            <a:r>
              <a:rPr lang="en-US" altLang="zh-TW" sz="1200" dirty="0" smtClean="0"/>
              <a:t>scenario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3168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實際上</a:t>
            </a:r>
            <a:r>
              <a:rPr lang="en-US" altLang="zh-TW" dirty="0" smtClean="0"/>
              <a:t>,</a:t>
            </a:r>
            <a:r>
              <a:rPr lang="zh-TW" altLang="en-US" dirty="0" smtClean="0"/>
              <a:t>模擬被平行化為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個獨立的</a:t>
            </a:r>
            <a:r>
              <a:rPr lang="en-US" altLang="zh-TW" dirty="0" smtClean="0"/>
              <a:t>job,</a:t>
            </a:r>
            <a:r>
              <a:rPr lang="zh-TW" altLang="en-US" dirty="0" smtClean="0"/>
              <a:t>由</a:t>
            </a:r>
            <a:r>
              <a:rPr lang="en-US" altLang="zh-TW" dirty="0" smtClean="0"/>
              <a:t>job service</a:t>
            </a:r>
            <a:r>
              <a:rPr lang="zh-TW" altLang="en-US" dirty="0" smtClean="0"/>
              <a:t>建立</a:t>
            </a:r>
            <a:r>
              <a:rPr lang="en-US" altLang="zh-TW" dirty="0" smtClean="0"/>
              <a:t>,job service</a:t>
            </a:r>
            <a:r>
              <a:rPr lang="zh-TW" altLang="en-US" dirty="0" smtClean="0"/>
              <a:t>負責管理</a:t>
            </a:r>
            <a:r>
              <a:rPr lang="en-US" altLang="zh-TW" dirty="0" smtClean="0"/>
              <a:t>job</a:t>
            </a:r>
            <a:r>
              <a:rPr lang="zh-TW" altLang="en-US" dirty="0" smtClean="0"/>
              <a:t>的狀態</a:t>
            </a:r>
            <a:r>
              <a:rPr lang="en-US" altLang="zh-TW" dirty="0" smtClean="0"/>
              <a:t>:</a:t>
            </a:r>
            <a:r>
              <a:rPr lang="zh-TW" altLang="en-US" dirty="0" smtClean="0"/>
              <a:t>建立</a:t>
            </a:r>
            <a:r>
              <a:rPr lang="en-US" altLang="zh-TW" dirty="0" smtClean="0"/>
              <a:t>,</a:t>
            </a:r>
            <a:r>
              <a:rPr lang="zh-TW" altLang="en-US" dirty="0" smtClean="0"/>
              <a:t>更新</a:t>
            </a:r>
            <a:r>
              <a:rPr lang="en-US" altLang="zh-TW" dirty="0" smtClean="0"/>
              <a:t>,</a:t>
            </a:r>
            <a:r>
              <a:rPr lang="zh-TW" altLang="en-US" dirty="0" smtClean="0"/>
              <a:t>取消</a:t>
            </a:r>
            <a:r>
              <a:rPr lang="en-US" altLang="zh-TW" dirty="0" smtClean="0"/>
              <a:t>job</a:t>
            </a:r>
            <a:r>
              <a:rPr lang="zh-TW" altLang="en-US" dirty="0" smtClean="0"/>
              <a:t>的執行。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遠端</a:t>
            </a:r>
            <a:r>
              <a:rPr lang="en-US" altLang="zh-TW" dirty="0" smtClean="0"/>
              <a:t>Job</a:t>
            </a:r>
            <a:r>
              <a:rPr lang="zh-TW" altLang="en-US" dirty="0" smtClean="0"/>
              <a:t>執行介面與</a:t>
            </a:r>
            <a:r>
              <a:rPr lang="en-US" altLang="zh-TW" dirty="0" smtClean="0"/>
              <a:t>message broker</a:t>
            </a:r>
            <a:r>
              <a:rPr lang="zh-TW" altLang="en-US" dirty="0" smtClean="0"/>
              <a:t>之間介面是</a:t>
            </a:r>
            <a:r>
              <a:rPr lang="en-US" altLang="zh-TW" dirty="0" smtClean="0"/>
              <a:t>JMS(Java message</a:t>
            </a:r>
            <a:r>
              <a:rPr lang="en-US" altLang="zh-TW" baseline="0" dirty="0" smtClean="0"/>
              <a:t> service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r>
              <a:rPr lang="en-US" altLang="zh-TW" dirty="0" smtClean="0"/>
              <a:t>Job request</a:t>
            </a:r>
            <a:r>
              <a:rPr lang="zh-TW" altLang="en-US" dirty="0" smtClean="0"/>
              <a:t> </a:t>
            </a:r>
            <a:r>
              <a:rPr lang="en-US" altLang="zh-TW" dirty="0" smtClean="0"/>
              <a:t>queue</a:t>
            </a:r>
            <a:r>
              <a:rPr lang="zh-TW" altLang="en-US" dirty="0" smtClean="0"/>
              <a:t>包含多個</a:t>
            </a:r>
            <a:r>
              <a:rPr lang="en-US" altLang="zh-TW" dirty="0" smtClean="0"/>
              <a:t>job</a:t>
            </a:r>
            <a:r>
              <a:rPr lang="zh-TW" altLang="en-US" dirty="0" smtClean="0"/>
              <a:t>定義</a:t>
            </a:r>
            <a:r>
              <a:rPr lang="en-US" altLang="zh-TW" dirty="0" smtClean="0"/>
              <a:t>,</a:t>
            </a:r>
            <a:r>
              <a:rPr lang="zh-TW" altLang="en-US" dirty="0" smtClean="0"/>
              <a:t>準備由</a:t>
            </a:r>
            <a:r>
              <a:rPr lang="en-US" altLang="zh-TW" dirty="0" smtClean="0"/>
              <a:t>worker</a:t>
            </a:r>
            <a:r>
              <a:rPr lang="zh-TW" altLang="en-US" dirty="0" smtClean="0"/>
              <a:t>執行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多個</a:t>
            </a:r>
            <a:r>
              <a:rPr lang="en-US" altLang="zh-TW" dirty="0" smtClean="0"/>
              <a:t>worker </a:t>
            </a:r>
            <a:r>
              <a:rPr lang="zh-TW" altLang="en-US" dirty="0" smtClean="0"/>
              <a:t>節點會執行來自</a:t>
            </a:r>
            <a:r>
              <a:rPr lang="en-US" altLang="zh-TW" dirty="0" smtClean="0"/>
              <a:t>job request queue</a:t>
            </a:r>
            <a:r>
              <a:rPr lang="zh-TW" altLang="en-US" dirty="0" smtClean="0"/>
              <a:t>的訊息。</a:t>
            </a:r>
            <a:r>
              <a:rPr lang="en-US" altLang="zh-TW" dirty="0" smtClean="0"/>
              <a:t>Worker nodes</a:t>
            </a:r>
            <a:r>
              <a:rPr lang="zh-TW" altLang="en-US" dirty="0" smtClean="0"/>
              <a:t>會解析</a:t>
            </a:r>
            <a:r>
              <a:rPr lang="en-US" altLang="zh-TW" dirty="0" smtClean="0"/>
              <a:t>job </a:t>
            </a:r>
            <a:r>
              <a:rPr lang="zh-TW" altLang="en-US" dirty="0" smtClean="0"/>
              <a:t>定義</a:t>
            </a:r>
            <a:r>
              <a:rPr lang="en-US" altLang="zh-TW" dirty="0" smtClean="0"/>
              <a:t>,</a:t>
            </a:r>
            <a:r>
              <a:rPr lang="zh-TW" altLang="en-US" dirty="0" smtClean="0"/>
              <a:t>讀取</a:t>
            </a:r>
            <a:r>
              <a:rPr lang="en-US" altLang="zh-TW" dirty="0" smtClean="0"/>
              <a:t>job inputs,</a:t>
            </a:r>
            <a:r>
              <a:rPr lang="zh-TW" altLang="en-US" dirty="0" smtClean="0"/>
              <a:t>執行模擬模型的其中一部份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隨著</a:t>
            </a:r>
            <a:r>
              <a:rPr lang="en-US" altLang="zh-TW" dirty="0" smtClean="0"/>
              <a:t>queue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jobs</a:t>
            </a:r>
            <a:r>
              <a:rPr lang="zh-TW" altLang="en-US" dirty="0" smtClean="0"/>
              <a:t>執行完成</a:t>
            </a:r>
            <a:r>
              <a:rPr lang="en-US" altLang="zh-TW" dirty="0" smtClean="0"/>
              <a:t>,worker</a:t>
            </a:r>
            <a:r>
              <a:rPr lang="zh-TW" altLang="en-US" dirty="0" smtClean="0"/>
              <a:t>透過</a:t>
            </a:r>
            <a:r>
              <a:rPr lang="en-US" altLang="zh-TW" dirty="0" smtClean="0"/>
              <a:t>job status queue</a:t>
            </a:r>
            <a:r>
              <a:rPr lang="zh-TW" altLang="en-US" dirty="0" smtClean="0"/>
              <a:t>送出狀態更新</a:t>
            </a:r>
            <a:r>
              <a:rPr lang="en-US" altLang="zh-TW" dirty="0" smtClean="0"/>
              <a:t>,</a:t>
            </a:r>
            <a:r>
              <a:rPr lang="zh-TW" altLang="en-US" dirty="0" smtClean="0"/>
              <a:t>再由</a:t>
            </a:r>
            <a:r>
              <a:rPr lang="en-US" altLang="zh-TW" dirty="0" smtClean="0"/>
              <a:t>master node</a:t>
            </a:r>
            <a:r>
              <a:rPr lang="zh-TW" altLang="en-US" dirty="0" smtClean="0"/>
              <a:t>處理</a:t>
            </a:r>
            <a:r>
              <a:rPr lang="en-US" altLang="zh-TW" dirty="0" smtClean="0"/>
              <a:t>,</a:t>
            </a:r>
            <a:r>
              <a:rPr lang="zh-TW" altLang="en-US" dirty="0" smtClean="0"/>
              <a:t>把更新後的進度傳給</a:t>
            </a:r>
            <a:r>
              <a:rPr lang="en-US" altLang="zh-TW" dirty="0" smtClean="0"/>
              <a:t>end-user</a:t>
            </a:r>
            <a:br>
              <a:rPr lang="en-US" altLang="zh-TW" dirty="0" smtClean="0"/>
            </a:b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176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 smtClean="0"/>
              <a:t>每個獨立的模擬都會產生一種結果。這些結果透過</a:t>
            </a:r>
            <a:r>
              <a:rPr lang="en-US" altLang="zh-TW" sz="1200" b="0" i="0" dirty="0" smtClean="0"/>
              <a:t>Results Queue </a:t>
            </a:r>
            <a:r>
              <a:rPr lang="zh-TW" altLang="en-US" sz="1200" b="0" i="0" dirty="0" smtClean="0"/>
              <a:t>傳送</a:t>
            </a:r>
            <a:r>
              <a:rPr lang="en-US" altLang="zh-TW" sz="1200" b="0" i="0" dirty="0" smtClean="0"/>
              <a:t>,</a:t>
            </a:r>
            <a:r>
              <a:rPr lang="zh-TW" altLang="en-US" sz="1200" b="0" i="0" dirty="0" smtClean="0"/>
              <a:t>由負責執行數據整合的</a:t>
            </a:r>
            <a:r>
              <a:rPr lang="en-US" altLang="zh-TW" sz="1200" b="0" i="0" dirty="0" smtClean="0"/>
              <a:t>Aggregator Service</a:t>
            </a:r>
            <a:r>
              <a:rPr lang="zh-TW" altLang="en-US" sz="1200" b="0" i="0" dirty="0" smtClean="0"/>
              <a:t>處理</a:t>
            </a:r>
            <a:r>
              <a:rPr lang="en-US" altLang="zh-TW" sz="1200" b="0" i="0" dirty="0" smtClean="0"/>
              <a:t>, Aggregator Service</a:t>
            </a:r>
            <a:r>
              <a:rPr lang="zh-TW" altLang="en-US" sz="1200" b="0" i="0" dirty="0" smtClean="0"/>
              <a:t>產生所有模擬的平均數據和信賴區間</a:t>
            </a:r>
            <a:endParaRPr lang="en-US" altLang="zh-TW" sz="1200" b="0" i="0" dirty="0" smtClean="0"/>
          </a:p>
          <a:p>
            <a:r>
              <a:rPr lang="zh-TW" altLang="en-US" sz="1200" b="0" i="0" dirty="0" smtClean="0"/>
              <a:t>模擬的狀態顯示再圖一的左下角</a:t>
            </a:r>
            <a:r>
              <a:rPr lang="en-US" altLang="zh-TW" sz="1200" b="0" i="0" dirty="0" smtClean="0"/>
              <a:t>,</a:t>
            </a:r>
            <a:r>
              <a:rPr lang="zh-TW" altLang="en-US" sz="1200" b="0" i="0" dirty="0" smtClean="0"/>
              <a:t>執行中的是橘色</a:t>
            </a:r>
            <a:r>
              <a:rPr lang="en-US" altLang="zh-TW" sz="1200" b="0" i="0" dirty="0" smtClean="0"/>
              <a:t>,</a:t>
            </a:r>
            <a:r>
              <a:rPr lang="zh-TW" altLang="en-US" sz="1200" b="0" i="0" dirty="0" smtClean="0"/>
              <a:t>完成的是綠色</a:t>
            </a:r>
            <a:endParaRPr lang="en-US" altLang="zh-TW" sz="1200" b="0" i="0" dirty="0" smtClean="0"/>
          </a:p>
          <a:p>
            <a:r>
              <a:rPr lang="zh-TW" altLang="en-US" b="0" i="0" dirty="0" smtClean="0"/>
              <a:t>基於以上幾點</a:t>
            </a:r>
            <a:r>
              <a:rPr lang="en-US" altLang="zh-TW" b="0" i="0" dirty="0" smtClean="0"/>
              <a:t>,</a:t>
            </a:r>
            <a:r>
              <a:rPr lang="zh-TW" altLang="en-US" b="0" i="0" dirty="0" smtClean="0"/>
              <a:t>作者擴展 </a:t>
            </a:r>
            <a:r>
              <a:rPr lang="en-US" altLang="zh-TW" b="0" i="0" dirty="0" smtClean="0"/>
              <a:t>scale</a:t>
            </a:r>
            <a:r>
              <a:rPr lang="zh-TW" altLang="en-US" b="0" i="0" dirty="0" smtClean="0"/>
              <a:t>這些模擬在雲端上</a:t>
            </a:r>
            <a:r>
              <a:rPr lang="en-US" altLang="zh-TW" b="0" i="0" dirty="0" smtClean="0"/>
              <a:t>,</a:t>
            </a:r>
            <a:r>
              <a:rPr lang="zh-TW" altLang="en-US" b="0" i="0" dirty="0" smtClean="0"/>
              <a:t>而本篇論文將主要探討</a:t>
            </a:r>
            <a:r>
              <a:rPr lang="en-US" altLang="zh-TW" b="0" i="0" dirty="0" smtClean="0"/>
              <a:t>ATHENA</a:t>
            </a:r>
            <a:r>
              <a:rPr lang="zh-TW" altLang="en-US" b="0" i="0" dirty="0" smtClean="0"/>
              <a:t>的</a:t>
            </a:r>
            <a:r>
              <a:rPr lang="en-US" altLang="zh-TW" b="0" i="0" dirty="0" smtClean="0"/>
              <a:t>cloud-native</a:t>
            </a:r>
            <a:r>
              <a:rPr lang="en-US" altLang="zh-TW" b="0" i="0" baseline="0" dirty="0" smtClean="0"/>
              <a:t> auto-scaling</a:t>
            </a:r>
            <a:r>
              <a:rPr lang="zh-TW" altLang="en-US" b="0" i="0" baseline="0" dirty="0" smtClean="0"/>
              <a:t>能力</a:t>
            </a:r>
            <a:endParaRPr lang="zh-TW" altLang="en-US" b="0" i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980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 smtClean="0"/>
              <a:t>根據</a:t>
            </a:r>
            <a:r>
              <a:rPr lang="en-US" altLang="zh-TW" b="0" i="0" dirty="0" smtClean="0"/>
              <a:t>ATHENA</a:t>
            </a:r>
            <a:r>
              <a:rPr lang="zh-TW" altLang="en-US" b="0" i="0" dirty="0" smtClean="0"/>
              <a:t>的一開始使用情況</a:t>
            </a:r>
            <a:r>
              <a:rPr lang="en-US" altLang="zh-TW" b="0" i="0" dirty="0" smtClean="0"/>
              <a:t>,</a:t>
            </a:r>
            <a:r>
              <a:rPr lang="zh-TW" altLang="en-US" b="0" i="0" dirty="0" smtClean="0"/>
              <a:t> 整體</a:t>
            </a:r>
            <a:r>
              <a:rPr lang="en-US" altLang="zh-TW" b="0" i="0" dirty="0" smtClean="0"/>
              <a:t>,</a:t>
            </a:r>
            <a:r>
              <a:rPr lang="zh-TW" altLang="en-US" b="0" i="0" dirty="0" smtClean="0"/>
              <a:t>垂直 </a:t>
            </a:r>
            <a:r>
              <a:rPr lang="en-US" altLang="zh-TW" sz="1200" dirty="0" smtClean="0">
                <a:solidFill>
                  <a:srgbClr val="FF0000"/>
                </a:solidFill>
              </a:rPr>
              <a:t>monolithic</a:t>
            </a:r>
            <a:r>
              <a:rPr lang="en-US" altLang="zh-TW" sz="1200" dirty="0" smtClean="0"/>
              <a:t>, </a:t>
            </a:r>
            <a:r>
              <a:rPr lang="en-US" altLang="zh-TW" sz="1200" dirty="0" smtClean="0">
                <a:solidFill>
                  <a:srgbClr val="FF0000"/>
                </a:solidFill>
              </a:rPr>
              <a:t>vertically</a:t>
            </a:r>
            <a:r>
              <a:rPr lang="zh-TW" altLang="en-US" b="0" i="0" dirty="0" smtClean="0"/>
              <a:t>的擴展方式是最適合的</a:t>
            </a:r>
            <a:endParaRPr lang="en-US" altLang="zh-TW" b="0" i="0" dirty="0" smtClean="0"/>
          </a:p>
          <a:p>
            <a:r>
              <a:rPr lang="zh-TW" altLang="en-US" b="0" i="0" dirty="0" smtClean="0"/>
              <a:t>隨著澳洲軍隊中越來越多單位對</a:t>
            </a:r>
            <a:r>
              <a:rPr lang="en-US" altLang="zh-TW" b="0" i="0" dirty="0" smtClean="0"/>
              <a:t>ATHENA</a:t>
            </a:r>
            <a:r>
              <a:rPr lang="zh-TW" altLang="en-US" b="0" i="0" dirty="0" smtClean="0"/>
              <a:t>有興趣</a:t>
            </a:r>
            <a:r>
              <a:rPr lang="en-US" altLang="zh-TW" b="0" i="0" dirty="0" smtClean="0"/>
              <a:t>,</a:t>
            </a:r>
            <a:r>
              <a:rPr lang="zh-TW" altLang="en-US" b="0" i="0" dirty="0" smtClean="0"/>
              <a:t>需要一個強大的可</a:t>
            </a:r>
            <a:r>
              <a:rPr lang="en-US" altLang="zh-TW" sz="1200" dirty="0" smtClean="0"/>
              <a:t>horizon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scaling</a:t>
            </a:r>
            <a:r>
              <a:rPr lang="zh-TW" altLang="en-US" sz="1200" dirty="0" smtClean="0"/>
              <a:t>平台</a:t>
            </a:r>
            <a:endParaRPr lang="en-US" altLang="zh-TW" sz="1200" dirty="0" smtClean="0"/>
          </a:p>
          <a:p>
            <a:r>
              <a:rPr lang="zh-TW" altLang="en-US" sz="1200" dirty="0" smtClean="0"/>
              <a:t>另外還有更進階的使用情況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是為了嚴格檢查和測試模擬和優化引擎</a:t>
            </a:r>
            <a:endParaRPr lang="en-US" altLang="zh-TW" sz="1200" dirty="0" smtClean="0"/>
          </a:p>
          <a:p>
            <a:r>
              <a:rPr lang="zh-TW" altLang="en-US" sz="1200" b="0" i="0" dirty="0" smtClean="0"/>
              <a:t>這些實驗需要跑大量的模擬</a:t>
            </a:r>
            <a:r>
              <a:rPr lang="en-US" altLang="zh-TW" sz="1200" b="0" i="0" dirty="0" smtClean="0"/>
              <a:t>(</a:t>
            </a:r>
            <a:r>
              <a:rPr lang="zh-TW" altLang="en-US" sz="1200" b="0" i="0" dirty="0" smtClean="0"/>
              <a:t>大約</a:t>
            </a:r>
            <a:r>
              <a:rPr lang="en-US" altLang="zh-TW" sz="1200" b="0" i="0" dirty="0" smtClean="0"/>
              <a:t>1000~10000</a:t>
            </a:r>
            <a:r>
              <a:rPr lang="zh-TW" altLang="en-US" sz="1200" b="0" i="0" dirty="0" smtClean="0"/>
              <a:t>次</a:t>
            </a:r>
            <a:r>
              <a:rPr lang="en-US" altLang="zh-TW" sz="1200" b="0" i="0" dirty="0" smtClean="0"/>
              <a:t>),</a:t>
            </a:r>
            <a:r>
              <a:rPr lang="zh-TW" altLang="en-US" sz="1200" b="0" i="0" dirty="0" smtClean="0"/>
              <a:t>每次都用不同的</a:t>
            </a:r>
            <a:r>
              <a:rPr lang="en-US" altLang="zh-TW" sz="1200" b="0" i="0" dirty="0" smtClean="0"/>
              <a:t>input</a:t>
            </a:r>
            <a:r>
              <a:rPr lang="zh-TW" altLang="en-US" sz="1200" b="0" i="0" dirty="0" smtClean="0"/>
              <a:t>數值</a:t>
            </a:r>
            <a:endParaRPr lang="en-US" altLang="zh-TW" sz="1200" b="0" i="0" dirty="0" smtClean="0"/>
          </a:p>
          <a:p>
            <a:r>
              <a:rPr lang="zh-TW" altLang="en-US" sz="1200" b="0" i="0" dirty="0" smtClean="0"/>
              <a:t>這些模擬的結果用來分析</a:t>
            </a:r>
            <a:r>
              <a:rPr lang="en-US" altLang="zh-TW" sz="1200" b="0" i="0" dirty="0" smtClean="0"/>
              <a:t>,</a:t>
            </a:r>
            <a:r>
              <a:rPr lang="zh-TW" altLang="en-US" sz="1200" b="0" i="0" dirty="0" smtClean="0"/>
              <a:t>探討平行運算時的</a:t>
            </a:r>
            <a:r>
              <a:rPr lang="en-US" altLang="zh-TW" sz="1200" b="0" i="0" dirty="0" smtClean="0"/>
              <a:t>input</a:t>
            </a:r>
            <a:r>
              <a:rPr lang="zh-TW" altLang="en-US" sz="1200" b="0" i="0" dirty="0" smtClean="0"/>
              <a:t>和瓶頸之間的關係。</a:t>
            </a:r>
            <a:endParaRPr lang="en-US" altLang="zh-TW" b="0" i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134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ATHENA</a:t>
            </a:r>
            <a:r>
              <a:rPr lang="zh-TW" altLang="en-US" dirty="0" smtClean="0"/>
              <a:t>以</a:t>
            </a:r>
            <a:r>
              <a:rPr lang="en-US" altLang="zh-TW" dirty="0" err="1" smtClean="0"/>
              <a:t>NeCTAR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一個澳洲官方的雲端平台</a:t>
            </a:r>
            <a:r>
              <a:rPr lang="en-US" altLang="zh-TW" dirty="0" smtClean="0"/>
              <a:t>)</a:t>
            </a:r>
            <a:r>
              <a:rPr lang="zh-TW" altLang="en-US" dirty="0" smtClean="0"/>
              <a:t>作為</a:t>
            </a:r>
            <a:r>
              <a:rPr lang="en-US" altLang="zh-TW" dirty="0" smtClean="0"/>
              <a:t>IaaS</a:t>
            </a:r>
            <a:r>
              <a:rPr lang="zh-TW" altLang="en-US" dirty="0" smtClean="0"/>
              <a:t>雲端供應商</a:t>
            </a:r>
            <a:r>
              <a:rPr lang="en-US" altLang="zh-TW" dirty="0" smtClean="0"/>
              <a:t>, ATHENA</a:t>
            </a:r>
            <a:r>
              <a:rPr lang="zh-TW" altLang="en-US" dirty="0" smtClean="0"/>
              <a:t>總共有</a:t>
            </a:r>
            <a:r>
              <a:rPr lang="en-US" altLang="zh-TW" dirty="0" smtClean="0"/>
              <a:t>300</a:t>
            </a:r>
            <a:r>
              <a:rPr lang="zh-TW" altLang="en-US" dirty="0" smtClean="0"/>
              <a:t>個</a:t>
            </a:r>
            <a:r>
              <a:rPr lang="en-US" altLang="zh-TW" dirty="0" err="1" smtClean="0"/>
              <a:t>cpu</a:t>
            </a:r>
            <a:r>
              <a:rPr lang="zh-TW" altLang="en-US" dirty="0" smtClean="0"/>
              <a:t>核心</a:t>
            </a:r>
            <a:r>
              <a:rPr lang="en-US" altLang="zh-TW" dirty="0" smtClean="0"/>
              <a:t>,</a:t>
            </a:r>
            <a:r>
              <a:rPr lang="zh-TW" altLang="en-US" dirty="0" smtClean="0"/>
              <a:t>每個</a:t>
            </a:r>
            <a:r>
              <a:rPr lang="en-US" altLang="zh-TW" dirty="0" smtClean="0"/>
              <a:t>instances</a:t>
            </a:r>
            <a:r>
              <a:rPr lang="zh-TW" altLang="en-US" dirty="0" smtClean="0"/>
              <a:t>有</a:t>
            </a:r>
            <a:r>
              <a:rPr lang="en-US" altLang="zh-TW" dirty="0" smtClean="0"/>
              <a:t>4</a:t>
            </a:r>
            <a:r>
              <a:rPr lang="zh-TW" altLang="en-US" dirty="0" smtClean="0"/>
              <a:t>核到</a:t>
            </a:r>
            <a:r>
              <a:rPr lang="en-US" altLang="zh-TW" dirty="0" smtClean="0"/>
              <a:t>16</a:t>
            </a:r>
            <a:r>
              <a:rPr lang="zh-TW" altLang="en-US" dirty="0" smtClean="0"/>
              <a:t>核</a:t>
            </a:r>
            <a:r>
              <a:rPr lang="en-US" altLang="zh-TW" dirty="0" err="1" smtClean="0"/>
              <a:t>cpu</a:t>
            </a:r>
            <a:r>
              <a:rPr lang="zh-TW" altLang="en-US" dirty="0" smtClean="0"/>
              <a:t>的選擇</a:t>
            </a:r>
            <a:endParaRPr lang="en-US" altLang="zh-TW" dirty="0" smtClean="0"/>
          </a:p>
          <a:p>
            <a:r>
              <a:rPr lang="en-US" altLang="zh-TW" dirty="0" smtClean="0"/>
              <a:t>ATHENA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container-based</a:t>
            </a:r>
            <a:r>
              <a:rPr lang="zh-TW" altLang="en-US" dirty="0" smtClean="0"/>
              <a:t>的方式</a:t>
            </a:r>
            <a:r>
              <a:rPr lang="en-US" altLang="zh-TW" dirty="0" smtClean="0"/>
              <a:t>,</a:t>
            </a:r>
            <a:r>
              <a:rPr lang="zh-TW" altLang="en-US" dirty="0" smtClean="0"/>
              <a:t>以</a:t>
            </a:r>
            <a:r>
              <a:rPr lang="en-US" altLang="zh-TW" dirty="0" err="1" smtClean="0"/>
              <a:t>docker</a:t>
            </a:r>
            <a:r>
              <a:rPr lang="zh-TW" altLang="en-US" dirty="0" smtClean="0"/>
              <a:t>作為技術基底來達成</a:t>
            </a:r>
            <a:r>
              <a:rPr lang="en-US" altLang="zh-TW" dirty="0" smtClean="0"/>
              <a:t>auto-scaling</a:t>
            </a:r>
          </a:p>
          <a:p>
            <a:r>
              <a:rPr lang="en-US" altLang="zh-TW" dirty="0" smtClean="0"/>
              <a:t>ATHENA</a:t>
            </a:r>
            <a:r>
              <a:rPr lang="zh-TW" altLang="en-US" dirty="0" smtClean="0"/>
              <a:t>是以傳統</a:t>
            </a:r>
            <a:r>
              <a:rPr lang="en-US" altLang="zh-TW" dirty="0" err="1" smtClean="0"/>
              <a:t>Iaas</a:t>
            </a:r>
            <a:r>
              <a:rPr lang="zh-TW" altLang="en-US" dirty="0" smtClean="0"/>
              <a:t>方式部屬</a:t>
            </a:r>
            <a:r>
              <a:rPr lang="en-US" altLang="zh-TW" dirty="0" smtClean="0"/>
              <a:t>,</a:t>
            </a:r>
            <a:r>
              <a:rPr lang="zh-TW" altLang="en-US" dirty="0" smtClean="0"/>
              <a:t>透過撰寫腳本方式</a:t>
            </a:r>
            <a:r>
              <a:rPr lang="en-US" altLang="zh-TW" dirty="0" smtClean="0"/>
              <a:t>,</a:t>
            </a:r>
            <a:r>
              <a:rPr lang="zh-TW" altLang="en-US" dirty="0" smtClean="0"/>
              <a:t>透過</a:t>
            </a:r>
            <a:r>
              <a:rPr lang="en-US" altLang="zh-TW" dirty="0" err="1" smtClean="0"/>
              <a:t>Ansible</a:t>
            </a:r>
            <a:r>
              <a:rPr lang="en-US" altLang="zh-TW" dirty="0" smtClean="0"/>
              <a:t> Playbooks</a:t>
            </a:r>
            <a:r>
              <a:rPr lang="zh-TW" altLang="en-US" dirty="0" smtClean="0"/>
              <a:t>去建立</a:t>
            </a:r>
            <a:r>
              <a:rPr lang="en-US" altLang="zh-TW" dirty="0" smtClean="0"/>
              <a:t>instances</a:t>
            </a:r>
            <a:r>
              <a:rPr lang="zh-TW" altLang="en-US" dirty="0" smtClean="0"/>
              <a:t>和設置部屬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。而一開始配置運行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的</a:t>
            </a:r>
            <a:r>
              <a:rPr lang="en-US" altLang="zh-TW" dirty="0" smtClean="0"/>
              <a:t>instance</a:t>
            </a:r>
            <a:r>
              <a:rPr lang="zh-TW" altLang="en-US" dirty="0" smtClean="0"/>
              <a:t>非常肥大</a:t>
            </a:r>
            <a:r>
              <a:rPr lang="en-US" altLang="zh-TW" dirty="0" smtClean="0"/>
              <a:t>(16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cpus</a:t>
            </a:r>
            <a:r>
              <a:rPr lang="en-US" altLang="zh-TW" dirty="0" smtClean="0"/>
              <a:t> 64g ram)</a:t>
            </a:r>
          </a:p>
          <a:p>
            <a:r>
              <a:rPr lang="zh-TW" altLang="en-US" dirty="0" smtClean="0"/>
              <a:t>這種佈署方式有個優點就是軟體套件之間的通訊幾乎沒有網路延遲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60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雲端計算和</a:t>
            </a:r>
            <a:r>
              <a:rPr lang="en-US" altLang="zh-TW" dirty="0" smtClean="0"/>
              <a:t>container-based</a:t>
            </a:r>
            <a:r>
              <a:rPr lang="zh-TW" altLang="en-US" dirty="0" smtClean="0"/>
              <a:t>的技術已經改變了現在的軟體封裝與部屬方式。</a:t>
            </a:r>
            <a:endParaRPr lang="en-US" altLang="zh-TW" dirty="0" smtClean="0"/>
          </a:p>
          <a:p>
            <a:r>
              <a:rPr lang="en-US" altLang="zh-TW" dirty="0" smtClean="0"/>
              <a:t>container</a:t>
            </a:r>
            <a:r>
              <a:rPr lang="zh-TW" altLang="en-US" dirty="0" smtClean="0"/>
              <a:t>化的應用程式</a:t>
            </a:r>
            <a:r>
              <a:rPr lang="en-US" altLang="zh-TW" dirty="0" smtClean="0"/>
              <a:t>,</a:t>
            </a:r>
            <a:r>
              <a:rPr lang="en-US" altLang="zh-TW" sz="1200" dirty="0" smtClean="0"/>
              <a:t> Infrastructure-as-Code(</a:t>
            </a:r>
            <a:r>
              <a:rPr lang="zh-TW" altLang="en-US" sz="1200" dirty="0" smtClean="0"/>
              <a:t>在雲端計算領域中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把軟硬體設備化為程式碼的概念</a:t>
            </a:r>
            <a:r>
              <a:rPr lang="en-US" altLang="zh-TW" sz="1200" dirty="0" smtClean="0"/>
              <a:t>),</a:t>
            </a:r>
            <a:r>
              <a:rPr lang="zh-TW" altLang="en-US" sz="1200" dirty="0" smtClean="0"/>
              <a:t>相關的系統管理和敏捷式開發是現在的佈署方式的基礎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0365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然而這種部屬方式限制了</a:t>
            </a:r>
            <a:r>
              <a:rPr lang="en-US" altLang="zh-TW" dirty="0" smtClean="0"/>
              <a:t>vertical</a:t>
            </a:r>
            <a:r>
              <a:rPr lang="zh-TW" altLang="en-US" dirty="0" smtClean="0"/>
              <a:t> </a:t>
            </a:r>
            <a:r>
              <a:rPr lang="en-US" altLang="zh-TW" dirty="0" smtClean="0"/>
              <a:t>scaling(</a:t>
            </a:r>
            <a:r>
              <a:rPr lang="zh-TW" altLang="en-US" dirty="0" smtClean="0"/>
              <a:t>垂直擴增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的可能</a:t>
            </a:r>
            <a:r>
              <a:rPr lang="en-US" altLang="zh-TW" dirty="0" smtClean="0"/>
              <a:t>,</a:t>
            </a:r>
            <a:r>
              <a:rPr lang="zh-TW" altLang="en-US" dirty="0" smtClean="0"/>
              <a:t>也就是說只能跑一個肥大的</a:t>
            </a:r>
            <a:r>
              <a:rPr lang="en-US" altLang="zh-TW" dirty="0" smtClean="0"/>
              <a:t>VM,</a:t>
            </a:r>
            <a:r>
              <a:rPr lang="zh-TW" altLang="en-US" dirty="0" smtClean="0"/>
              <a:t>要</a:t>
            </a:r>
            <a:r>
              <a:rPr lang="en-US" altLang="zh-TW" dirty="0" smtClean="0"/>
              <a:t>(</a:t>
            </a:r>
            <a:r>
              <a:rPr lang="zh-TW" altLang="en-US" dirty="0" smtClean="0"/>
              <a:t>擴增模擬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scale simulations</a:t>
            </a:r>
            <a:r>
              <a:rPr lang="zh-TW" altLang="en-US" dirty="0" smtClean="0"/>
              <a:t>是不可能的。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Horizon</a:t>
            </a:r>
            <a:r>
              <a:rPr lang="en-US" altLang="zh-TW" baseline="0" dirty="0" smtClean="0"/>
              <a:t> scaling(</a:t>
            </a:r>
            <a:r>
              <a:rPr lang="zh-TW" altLang="en-US" baseline="0" dirty="0" smtClean="0"/>
              <a:t>水平擴增</a:t>
            </a:r>
            <a:r>
              <a:rPr lang="en-US" altLang="zh-TW" baseline="0" dirty="0" smtClean="0"/>
              <a:t>)</a:t>
            </a:r>
            <a:r>
              <a:rPr lang="zh-TW" altLang="en-US" baseline="0" dirty="0" smtClean="0"/>
              <a:t>的第一步是分出哪些軟體元件的狀態是</a:t>
            </a:r>
            <a:r>
              <a:rPr lang="en-US" altLang="zh-TW" baseline="0" dirty="0" err="1" smtClean="0"/>
              <a:t>stateful</a:t>
            </a:r>
            <a:r>
              <a:rPr lang="zh-TW" altLang="en-US" baseline="0" dirty="0" smtClean="0"/>
              <a:t>還是</a:t>
            </a:r>
            <a:r>
              <a:rPr lang="en-US" altLang="zh-TW" baseline="0" dirty="0" smtClean="0"/>
              <a:t>stateless</a:t>
            </a:r>
            <a:r>
              <a:rPr lang="zh-TW" altLang="en-US" baseline="0" dirty="0" smtClean="0"/>
              <a:t>的元件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元件做成</a:t>
            </a:r>
            <a:r>
              <a:rPr lang="en-US" altLang="zh-TW" baseline="0" dirty="0" err="1" smtClean="0"/>
              <a:t>docker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image,</a:t>
            </a:r>
            <a:r>
              <a:rPr lang="zh-TW" altLang="en-US" baseline="0" dirty="0" smtClean="0"/>
              <a:t>由圖三所示</a:t>
            </a:r>
            <a:r>
              <a:rPr lang="en-US" altLang="zh-TW" baseline="0" dirty="0" smtClean="0"/>
              <a:t>,worker nodes</a:t>
            </a:r>
            <a:r>
              <a:rPr lang="zh-TW" altLang="en-US" baseline="0" dirty="0" smtClean="0"/>
              <a:t>作為</a:t>
            </a:r>
            <a:r>
              <a:rPr lang="en-US" altLang="zh-TW" baseline="0" dirty="0" smtClean="0"/>
              <a:t>container</a:t>
            </a:r>
            <a:r>
              <a:rPr lang="zh-TW" altLang="en-US" baseline="0" dirty="0" smtClean="0"/>
              <a:t>運行</a:t>
            </a:r>
            <a:endParaRPr lang="en-US" altLang="zh-TW" baseline="0" dirty="0" smtClean="0"/>
          </a:p>
          <a:p>
            <a:r>
              <a:rPr lang="zh-TW" altLang="en-US" baseline="0" dirty="0" smtClean="0"/>
              <a:t>如此一來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可以</a:t>
            </a:r>
            <a:r>
              <a:rPr lang="en-US" altLang="zh-TW" baseline="0" dirty="0" smtClean="0"/>
              <a:t>horizon scaling</a:t>
            </a:r>
            <a:r>
              <a:rPr lang="zh-TW" altLang="en-US" baseline="0" dirty="0" smtClean="0"/>
              <a:t>了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dirty="0" smtClean="0"/>
              <a:t>這個解決方案可允許更多</a:t>
            </a:r>
            <a:r>
              <a:rPr lang="en-US" altLang="zh-TW" dirty="0" smtClean="0"/>
              <a:t>database </a:t>
            </a:r>
            <a:r>
              <a:rPr lang="zh-TW" altLang="en-US" dirty="0" smtClean="0"/>
              <a:t>節點</a:t>
            </a:r>
            <a:r>
              <a:rPr lang="en-US" altLang="zh-TW" dirty="0" smtClean="0"/>
              <a:t>,</a:t>
            </a:r>
            <a:r>
              <a:rPr lang="zh-TW" altLang="en-US" dirty="0" smtClean="0"/>
              <a:t>以</a:t>
            </a:r>
            <a:r>
              <a:rPr lang="en-US" altLang="zh-TW" dirty="0" smtClean="0"/>
              <a:t>MongoDB</a:t>
            </a:r>
            <a:r>
              <a:rPr lang="zh-TW" altLang="en-US" dirty="0" smtClean="0"/>
              <a:t>為底</a:t>
            </a:r>
            <a:r>
              <a:rPr lang="en-US" altLang="zh-TW" dirty="0" smtClean="0"/>
              <a:t>,</a:t>
            </a:r>
            <a:r>
              <a:rPr lang="zh-TW" altLang="en-US" dirty="0" smtClean="0"/>
              <a:t>把</a:t>
            </a:r>
            <a:r>
              <a:rPr lang="en-US" altLang="zh-TW" dirty="0" smtClean="0"/>
              <a:t>TB</a:t>
            </a:r>
            <a:r>
              <a:rPr lang="zh-TW" altLang="en-US" dirty="0" smtClean="0"/>
              <a:t>達的模擬資料切分和複製</a:t>
            </a:r>
            <a:endParaRPr lang="en-US" altLang="zh-TW" dirty="0" smtClean="0"/>
          </a:p>
          <a:p>
            <a:r>
              <a:rPr lang="zh-TW" altLang="en-US" dirty="0" smtClean="0"/>
              <a:t>之後</a:t>
            </a:r>
            <a:r>
              <a:rPr lang="en-US" altLang="zh-TW" dirty="0" smtClean="0"/>
              <a:t>worker</a:t>
            </a:r>
            <a:r>
              <a:rPr lang="zh-TW" altLang="en-US" dirty="0" smtClean="0"/>
              <a:t>節點可以加入特定的</a:t>
            </a:r>
            <a:r>
              <a:rPr lang="en-US" altLang="zh-TW" dirty="0" smtClean="0"/>
              <a:t>worker pool,</a:t>
            </a:r>
            <a:r>
              <a:rPr lang="zh-TW" altLang="en-US" dirty="0" smtClean="0"/>
              <a:t>以提升性能輸出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5063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docker</a:t>
            </a:r>
            <a:r>
              <a:rPr lang="zh-TW" altLang="en-US" dirty="0" smtClean="0"/>
              <a:t>版的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包含整合協調能力</a:t>
            </a:r>
            <a:r>
              <a:rPr lang="en-US" altLang="zh-TW" dirty="0" smtClean="0"/>
              <a:t>,</a:t>
            </a:r>
            <a:r>
              <a:rPr lang="zh-TW" altLang="en-US" dirty="0" smtClean="0"/>
              <a:t>以達到作者要的動態</a:t>
            </a:r>
            <a:r>
              <a:rPr lang="en-US" altLang="zh-TW" dirty="0" smtClean="0"/>
              <a:t>scaling</a:t>
            </a:r>
          </a:p>
          <a:p>
            <a:r>
              <a:rPr lang="zh-TW" altLang="en-US" dirty="0" smtClean="0"/>
              <a:t>作者以</a:t>
            </a:r>
            <a:r>
              <a:rPr lang="en-US" altLang="zh-TW" dirty="0" smtClean="0"/>
              <a:t>K8s</a:t>
            </a:r>
            <a:r>
              <a:rPr lang="zh-TW" altLang="en-US" dirty="0" smtClean="0"/>
              <a:t>技術達到以上目標</a:t>
            </a:r>
            <a:r>
              <a:rPr lang="en-US" altLang="zh-TW" dirty="0" smtClean="0"/>
              <a:t>,</a:t>
            </a:r>
            <a:r>
              <a:rPr lang="zh-TW" altLang="en-US" dirty="0" smtClean="0"/>
              <a:t>並在其他的研究中比較</a:t>
            </a:r>
            <a:r>
              <a:rPr lang="en-US" altLang="zh-TW" sz="1200" dirty="0" smtClean="0"/>
              <a:t>Docker Swarm </a:t>
            </a:r>
            <a:r>
              <a:rPr lang="zh-TW" altLang="en-US" sz="1200" dirty="0" smtClean="0"/>
              <a:t>和</a:t>
            </a:r>
            <a:r>
              <a:rPr lang="en-US" altLang="zh-TW" sz="1200" dirty="0" smtClean="0"/>
              <a:t> Kubernetes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964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docker</a:t>
            </a:r>
            <a:r>
              <a:rPr lang="zh-TW" altLang="en-US" dirty="0" smtClean="0"/>
              <a:t>常被作為主要的</a:t>
            </a:r>
            <a:r>
              <a:rPr lang="en-US" altLang="zh-TW" dirty="0" smtClean="0"/>
              <a:t>container-base</a:t>
            </a:r>
            <a:r>
              <a:rPr lang="zh-TW" altLang="en-US" dirty="0" smtClean="0"/>
              <a:t>的解決方案</a:t>
            </a:r>
            <a:r>
              <a:rPr lang="en-US" altLang="zh-TW" dirty="0" smtClean="0"/>
              <a:t>,K8s</a:t>
            </a:r>
            <a:r>
              <a:rPr lang="zh-TW" altLang="en-US" dirty="0" smtClean="0"/>
              <a:t>常被作為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的協調方案</a:t>
            </a:r>
            <a:endParaRPr lang="en-US" altLang="zh-TW" dirty="0" smtClean="0"/>
          </a:p>
          <a:p>
            <a:r>
              <a:rPr lang="zh-TW" altLang="en-US" dirty="0" smtClean="0"/>
              <a:t>擁有較多的</a:t>
            </a:r>
            <a:r>
              <a:rPr lang="en-US" altLang="zh-TW" dirty="0" err="1" smtClean="0"/>
              <a:t>docker</a:t>
            </a:r>
            <a:r>
              <a:rPr lang="zh-TW" altLang="en-US" dirty="0" smtClean="0"/>
              <a:t>使用經驗</a:t>
            </a:r>
            <a:r>
              <a:rPr lang="en-US" altLang="zh-TW" dirty="0" smtClean="0"/>
              <a:t>,</a:t>
            </a:r>
            <a:r>
              <a:rPr lang="zh-TW" altLang="en-US" dirty="0" smtClean="0"/>
              <a:t>搭配成熟的軟體程式</a:t>
            </a:r>
            <a:r>
              <a:rPr lang="en-US" altLang="zh-TW" dirty="0" smtClean="0"/>
              <a:t>,</a:t>
            </a:r>
            <a:r>
              <a:rPr lang="zh-TW" altLang="en-US" dirty="0" smtClean="0"/>
              <a:t>透過</a:t>
            </a:r>
            <a:r>
              <a:rPr lang="en-US" altLang="zh-TW" dirty="0" smtClean="0"/>
              <a:t>K8S</a:t>
            </a:r>
            <a:r>
              <a:rPr lang="zh-TW" altLang="en-US" dirty="0" smtClean="0"/>
              <a:t>實現</a:t>
            </a:r>
            <a:r>
              <a:rPr lang="en-US" altLang="zh-TW" dirty="0" smtClean="0"/>
              <a:t>auto-scaling</a:t>
            </a:r>
          </a:p>
          <a:p>
            <a:r>
              <a:rPr lang="en-US" altLang="zh-TW" dirty="0" smtClean="0"/>
              <a:t>K8s</a:t>
            </a:r>
            <a:r>
              <a:rPr lang="zh-TW" altLang="en-US" dirty="0" smtClean="0"/>
              <a:t>為一個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的協調系統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可以部屬 擴展和組織那些跨實體的</a:t>
            </a:r>
            <a:r>
              <a:rPr lang="en-US" altLang="zh-TW" dirty="0" smtClean="0"/>
              <a:t>cluster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container</a:t>
            </a:r>
          </a:p>
          <a:p>
            <a:r>
              <a:rPr lang="en-US" altLang="zh-TW" dirty="0" smtClean="0"/>
              <a:t>K8s</a:t>
            </a:r>
            <a:r>
              <a:rPr lang="zh-TW" altLang="en-US" dirty="0" smtClean="0"/>
              <a:t>提供一個強大的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管理系統</a:t>
            </a:r>
            <a:r>
              <a:rPr lang="en-US" altLang="zh-TW" dirty="0" smtClean="0"/>
              <a:t>,</a:t>
            </a:r>
            <a:r>
              <a:rPr lang="zh-TW" altLang="en-US" dirty="0" smtClean="0"/>
              <a:t>在雲端上建立一個虛擬抽象層</a:t>
            </a:r>
            <a:r>
              <a:rPr lang="en-US" altLang="zh-TW" dirty="0" smtClean="0"/>
              <a:t>,</a:t>
            </a:r>
            <a:r>
              <a:rPr lang="zh-TW" altLang="en-US" dirty="0" smtClean="0"/>
              <a:t>用於部屬和維護可擴展的分離式系統</a:t>
            </a:r>
            <a:endParaRPr lang="en-US" altLang="zh-TW" dirty="0" smtClean="0"/>
          </a:p>
          <a:p>
            <a:r>
              <a:rPr lang="zh-TW" altLang="en-US" dirty="0" smtClean="0"/>
              <a:t>該抽象層可以讓開發者部屬程式在不同雲端平台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93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K8s</a:t>
            </a:r>
            <a:r>
              <a:rPr lang="zh-TW" altLang="en-US" dirty="0" smtClean="0"/>
              <a:t>是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的第三個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管理系統</a:t>
            </a:r>
            <a:r>
              <a:rPr lang="en-US" altLang="zh-TW" dirty="0" smtClean="0"/>
              <a:t>(</a:t>
            </a:r>
            <a:r>
              <a:rPr lang="zh-TW" altLang="en-US" dirty="0" smtClean="0"/>
              <a:t>另外兩個為</a:t>
            </a:r>
            <a:r>
              <a:rPr lang="en-US" altLang="zh-TW" dirty="0" err="1" smtClean="0"/>
              <a:t>Borg,omega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由於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化的過程中封裝了應用程式</a:t>
            </a:r>
            <a:r>
              <a:rPr lang="en-US" altLang="zh-TW" dirty="0" smtClean="0"/>
              <a:t>,K8s</a:t>
            </a:r>
            <a:r>
              <a:rPr lang="zh-TW" altLang="en-US" dirty="0" smtClean="0"/>
              <a:t>引入程式導向的基礎架構</a:t>
            </a:r>
            <a:r>
              <a:rPr lang="en-US" altLang="zh-TW" dirty="0" smtClean="0"/>
              <a:t>,</a:t>
            </a:r>
            <a:r>
              <a:rPr lang="zh-TW" altLang="en-US" dirty="0" smtClean="0"/>
              <a:t>向程式開發者把硬體和作業系統抽象化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K8s</a:t>
            </a:r>
            <a:r>
              <a:rPr lang="zh-TW" altLang="en-US" dirty="0" smtClean="0"/>
              <a:t>的功能每天都在增加</a:t>
            </a:r>
            <a:r>
              <a:rPr lang="en-US" altLang="zh-TW" dirty="0" smtClean="0"/>
              <a:t>,</a:t>
            </a:r>
            <a:r>
              <a:rPr lang="zh-TW" altLang="en-US" dirty="0" smtClean="0"/>
              <a:t>相關文件很快就過時了</a:t>
            </a:r>
            <a:endParaRPr lang="en-US" altLang="zh-TW" dirty="0" smtClean="0"/>
          </a:p>
          <a:p>
            <a:r>
              <a:rPr lang="en-US" altLang="zh-TW" dirty="0" smtClean="0"/>
              <a:t>Kubernetes</a:t>
            </a:r>
            <a:r>
              <a:rPr lang="zh-TW" altLang="en-US" dirty="0" smtClean="0"/>
              <a:t>的每一層都提供了幾種設置和配置</a:t>
            </a:r>
            <a:r>
              <a:rPr lang="en-US" altLang="zh-TW" dirty="0" smtClean="0"/>
              <a:t>cluster</a:t>
            </a:r>
            <a:r>
              <a:rPr lang="zh-TW" altLang="en-US" dirty="0" smtClean="0"/>
              <a:t>的方法，可以用於特定的雲部署。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作者探索了幾種方案最後選擇以</a:t>
            </a:r>
            <a:r>
              <a:rPr lang="en-US" altLang="zh-TW" dirty="0" err="1" smtClean="0"/>
              <a:t>Kubeadm</a:t>
            </a:r>
            <a:r>
              <a:rPr lang="zh-TW" altLang="en-US" dirty="0" smtClean="0"/>
              <a:t>作為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的佈署方式以及引導整個</a:t>
            </a:r>
            <a:r>
              <a:rPr lang="en-US" altLang="zh-TW" dirty="0" smtClean="0"/>
              <a:t>K8s</a:t>
            </a:r>
            <a:r>
              <a:rPr lang="zh-TW" altLang="en-US" dirty="0" smtClean="0"/>
              <a:t> </a:t>
            </a:r>
            <a:r>
              <a:rPr lang="en-US" altLang="zh-TW" dirty="0" smtClean="0"/>
              <a:t>cluster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1704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Kubernetes</a:t>
            </a:r>
            <a:r>
              <a:rPr lang="zh-TW" altLang="en-US" dirty="0" smtClean="0"/>
              <a:t>中，</a:t>
            </a:r>
            <a:r>
              <a:rPr lang="en-US" altLang="zh-TW" dirty="0" smtClean="0"/>
              <a:t>Pod</a:t>
            </a:r>
            <a:r>
              <a:rPr lang="zh-TW" altLang="en-US" dirty="0" smtClean="0"/>
              <a:t>的概念是用來封裝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的。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一個</a:t>
            </a:r>
            <a:r>
              <a:rPr lang="en-US" altLang="zh-TW" dirty="0" smtClean="0"/>
              <a:t>Kubernetes Pod</a:t>
            </a:r>
            <a:r>
              <a:rPr lang="zh-TW" altLang="en-US" dirty="0" smtClean="0"/>
              <a:t>對象可以容納一個或多個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，並且引入了一個</a:t>
            </a:r>
            <a:r>
              <a:rPr lang="en-US" altLang="zh-TW" dirty="0" smtClean="0"/>
              <a:t>IP-per-Pod</a:t>
            </a:r>
            <a:r>
              <a:rPr lang="zh-TW" altLang="en-US" dirty="0" smtClean="0"/>
              <a:t>網絡模型。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這表示</a:t>
            </a:r>
            <a:r>
              <a:rPr lang="en-US" altLang="zh-TW" dirty="0" smtClean="0"/>
              <a:t>IP</a:t>
            </a:r>
            <a:r>
              <a:rPr lang="zh-TW" altLang="en-US" dirty="0" smtClean="0"/>
              <a:t>位址是在</a:t>
            </a:r>
            <a:r>
              <a:rPr lang="en-US" altLang="zh-TW" dirty="0" smtClean="0"/>
              <a:t>Pod</a:t>
            </a:r>
            <a:r>
              <a:rPr lang="zh-TW" altLang="en-US" dirty="0" smtClean="0"/>
              <a:t>範圍內的。因此，一個</a:t>
            </a:r>
            <a:r>
              <a:rPr lang="en-US" altLang="zh-TW" dirty="0" smtClean="0"/>
              <a:t>Pod</a:t>
            </a:r>
            <a:r>
              <a:rPr lang="zh-TW" altLang="en-US" dirty="0" smtClean="0"/>
              <a:t>內的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彼此共享其網絡命名空間，包括其</a:t>
            </a:r>
            <a:r>
              <a:rPr lang="en-US" altLang="zh-TW" dirty="0" smtClean="0"/>
              <a:t>IP</a:t>
            </a:r>
            <a:r>
              <a:rPr lang="zh-TW" altLang="en-US" dirty="0" smtClean="0"/>
              <a:t>地址。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Pod</a:t>
            </a:r>
            <a:r>
              <a:rPr lang="zh-TW" altLang="en-US" dirty="0" smtClean="0"/>
              <a:t>網絡需求規定，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可以在沒有</a:t>
            </a:r>
            <a:r>
              <a:rPr lang="en-US" altLang="zh-TW" dirty="0" smtClean="0"/>
              <a:t>NAT</a:t>
            </a:r>
            <a:r>
              <a:rPr lang="zh-TW" altLang="en-US" dirty="0" smtClean="0"/>
              <a:t>的情況下相互通信</a:t>
            </a:r>
            <a:r>
              <a:rPr lang="en-US" altLang="zh-TW" dirty="0" smtClean="0"/>
              <a:t>[24]</a:t>
            </a:r>
            <a:r>
              <a:rPr lang="zh-TW" altLang="en-US" dirty="0" smtClean="0"/>
              <a:t>。因此，一個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看到的自己的</a:t>
            </a:r>
            <a:r>
              <a:rPr lang="en-US" altLang="zh-TW" dirty="0" smtClean="0"/>
              <a:t>IP</a:t>
            </a:r>
            <a:r>
              <a:rPr lang="zh-TW" altLang="en-US" dirty="0" smtClean="0"/>
              <a:t>和其他人看到的</a:t>
            </a:r>
            <a:r>
              <a:rPr lang="en-US" altLang="zh-TW" dirty="0" smtClean="0"/>
              <a:t>IP</a:t>
            </a:r>
            <a:r>
              <a:rPr lang="zh-TW" altLang="en-US" dirty="0" smtClean="0"/>
              <a:t>是一樣的。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Kubernetes</a:t>
            </a:r>
            <a:r>
              <a:rPr lang="zh-TW" altLang="en-US" dirty="0" smtClean="0"/>
              <a:t>網絡模型禁止使用故意的網絡分割規則，如</a:t>
            </a:r>
            <a:r>
              <a:rPr lang="en-US" altLang="zh-TW" dirty="0" smtClean="0"/>
              <a:t>NAT.</a:t>
            </a:r>
          </a:p>
          <a:p>
            <a:r>
              <a:rPr lang="en-US" altLang="zh-TW" dirty="0" smtClean="0"/>
              <a:t>Kubernetes</a:t>
            </a:r>
            <a:r>
              <a:rPr lang="zh-TW" altLang="en-US" dirty="0" smtClean="0"/>
              <a:t>說明文件提供了幾種克服這個問題的方法，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使用</a:t>
            </a:r>
            <a:r>
              <a:rPr lang="en-US" altLang="zh-TW" sz="1200" i="1" dirty="0" err="1" smtClean="0"/>
              <a:t>kube</a:t>
            </a:r>
            <a:r>
              <a:rPr lang="en-US" altLang="zh-TW" sz="1200" i="1" dirty="0" smtClean="0"/>
              <a:t>-flannel </a:t>
            </a:r>
            <a:r>
              <a:rPr lang="en-US" altLang="zh-TW" sz="1200" dirty="0" smtClean="0"/>
              <a:t>add-on</a:t>
            </a:r>
            <a:r>
              <a:rPr lang="zh-TW" altLang="en-US" sz="1200" dirty="0" smtClean="0"/>
              <a:t>方法</a:t>
            </a:r>
            <a:r>
              <a:rPr lang="zh-TW" altLang="en-US" dirty="0" smtClean="0"/>
              <a:t>的</a:t>
            </a:r>
            <a:r>
              <a:rPr lang="en-US" altLang="zh-TW" sz="1200" dirty="0" smtClean="0"/>
              <a:t>overlay network</a:t>
            </a:r>
            <a:r>
              <a:rPr lang="zh-TW" altLang="en-US" dirty="0" smtClean="0"/>
              <a:t>為解決方案。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506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Kubernetes</a:t>
            </a:r>
            <a:r>
              <a:rPr lang="zh-TW" altLang="en-US" dirty="0" smtClean="0"/>
              <a:t>中，</a:t>
            </a:r>
            <a:r>
              <a:rPr lang="en-US" altLang="zh-TW" dirty="0" smtClean="0"/>
              <a:t>Pods</a:t>
            </a:r>
            <a:r>
              <a:rPr lang="zh-TW" altLang="en-US" dirty="0" smtClean="0"/>
              <a:t>是暫時的。也就是說，一個</a:t>
            </a:r>
            <a:r>
              <a:rPr lang="en-US" altLang="zh-TW" dirty="0" smtClean="0"/>
              <a:t>Kubernetes</a:t>
            </a:r>
            <a:r>
              <a:rPr lang="zh-TW" altLang="en-US" dirty="0" smtClean="0"/>
              <a:t> </a:t>
            </a:r>
            <a:r>
              <a:rPr lang="en-US" altLang="zh-TW" dirty="0" smtClean="0"/>
              <a:t>cluster</a:t>
            </a:r>
            <a:r>
              <a:rPr lang="zh-TW" altLang="en-US" dirty="0" smtClean="0"/>
              <a:t> 可以復制</a:t>
            </a:r>
            <a:r>
              <a:rPr lang="en-US" altLang="zh-TW" dirty="0" smtClean="0"/>
              <a:t>Pods</a:t>
            </a:r>
            <a:r>
              <a:rPr lang="zh-TW" altLang="en-US" dirty="0" smtClean="0"/>
              <a:t>（銷毀和重新創建新的</a:t>
            </a:r>
            <a:r>
              <a:rPr lang="en-US" altLang="zh-TW" dirty="0" smtClean="0"/>
              <a:t>pods</a:t>
            </a:r>
            <a:r>
              <a:rPr lang="zh-TW" altLang="en-US" dirty="0" smtClean="0"/>
              <a:t>），以便動態地</a:t>
            </a:r>
            <a:r>
              <a:rPr lang="zh-TW" altLang="en-US" baseline="0" dirty="0" smtClean="0"/>
              <a:t> </a:t>
            </a:r>
            <a:r>
              <a:rPr lang="zh-TW" altLang="en-US" dirty="0" smtClean="0"/>
              <a:t>擴大或縮小規模，達到自我修復和</a:t>
            </a:r>
            <a:r>
              <a:rPr lang="en-US" altLang="zh-TW" dirty="0" smtClean="0"/>
              <a:t>/</a:t>
            </a:r>
            <a:r>
              <a:rPr lang="zh-TW" altLang="en-US" dirty="0" smtClean="0"/>
              <a:t>或自我管理的目標。</a:t>
            </a:r>
          </a:p>
          <a:p>
            <a:r>
              <a:rPr lang="zh-TW" altLang="en-US" dirty="0" smtClean="0"/>
              <a:t>由於一個給定的</a:t>
            </a:r>
            <a:r>
              <a:rPr lang="en-US" altLang="zh-TW" dirty="0" smtClean="0"/>
              <a:t>Pod</a:t>
            </a:r>
            <a:r>
              <a:rPr lang="zh-TW" altLang="en-US" dirty="0" smtClean="0"/>
              <a:t>可以被銷毀或回收，所以 </a:t>
            </a:r>
            <a:r>
              <a:rPr lang="en-US" altLang="zh-TW" dirty="0" smtClean="0"/>
              <a:t>Pod</a:t>
            </a:r>
            <a:r>
              <a:rPr lang="zh-TW" altLang="en-US" dirty="0" smtClean="0"/>
              <a:t> </a:t>
            </a:r>
            <a:r>
              <a:rPr lang="en-US" altLang="zh-TW" dirty="0" smtClean="0"/>
              <a:t>IP</a:t>
            </a:r>
            <a:r>
              <a:rPr lang="zh-TW" altLang="en-US" dirty="0" smtClean="0"/>
              <a:t>地址隨後可能會發生變化。這對於程式開發者來說這是個挑戰。 </a:t>
            </a:r>
          </a:p>
          <a:p>
            <a:r>
              <a:rPr lang="en-US" altLang="zh-TW" dirty="0" smtClean="0"/>
              <a:t>Kubernetes</a:t>
            </a:r>
            <a:r>
              <a:rPr lang="zh-TW" altLang="en-US" dirty="0" smtClean="0"/>
              <a:t>服務是一個網絡抽象層，用於維護</a:t>
            </a:r>
            <a:r>
              <a:rPr lang="en-US" altLang="zh-TW" dirty="0" smtClean="0"/>
              <a:t>cluster</a:t>
            </a:r>
            <a:r>
              <a:rPr lang="zh-TW" altLang="en-US" dirty="0" smtClean="0"/>
              <a:t>內一致的端點</a:t>
            </a:r>
            <a:endParaRPr lang="en-US" altLang="zh-TW" dirty="0" smtClean="0"/>
          </a:p>
          <a:p>
            <a:r>
              <a:rPr lang="en-US" altLang="zh-TW" dirty="0" smtClean="0"/>
              <a:t>Kubernetes</a:t>
            </a:r>
            <a:r>
              <a:rPr lang="zh-TW" altLang="en-US" dirty="0" smtClean="0"/>
              <a:t>服務也可以看作是其他</a:t>
            </a:r>
            <a:r>
              <a:rPr lang="en-US" altLang="zh-TW" dirty="0" smtClean="0"/>
              <a:t>Kubernetes</a:t>
            </a:r>
            <a:r>
              <a:rPr lang="zh-TW" altLang="en-US" dirty="0" smtClean="0"/>
              <a:t>物件的前端服務代理，如</a:t>
            </a:r>
            <a:r>
              <a:rPr lang="en-US" altLang="zh-TW" dirty="0" smtClean="0"/>
              <a:t>Pod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Deployment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ReplicaSet</a:t>
            </a:r>
            <a:r>
              <a:rPr lang="zh-TW" altLang="en-US" dirty="0" smtClean="0"/>
              <a:t>等。。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353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Kubernetes </a:t>
            </a:r>
            <a:r>
              <a:rPr lang="en-US" altLang="zh-TW" dirty="0" err="1" smtClean="0"/>
              <a:t>Horizo</a:t>
            </a:r>
            <a:r>
              <a:rPr lang="en-US" altLang="zh-TW" dirty="0" smtClean="0"/>
              <a:t>​​</a:t>
            </a:r>
            <a:r>
              <a:rPr lang="en-US" altLang="zh-TW" dirty="0" err="1" smtClean="0"/>
              <a:t>ntal</a:t>
            </a:r>
            <a:r>
              <a:rPr lang="en-US" altLang="zh-TW" dirty="0" smtClean="0"/>
              <a:t> Pod </a:t>
            </a:r>
            <a:r>
              <a:rPr lang="en-US" altLang="zh-TW" dirty="0" err="1" smtClean="0"/>
              <a:t>Autoscaler</a:t>
            </a:r>
            <a:r>
              <a:rPr lang="en-US" altLang="zh-TW" dirty="0" smtClean="0"/>
              <a:t> (HPA)</a:t>
            </a:r>
            <a:r>
              <a:rPr lang="zh-TW" altLang="en-US" dirty="0" smtClean="0"/>
              <a:t>根據觀測到的</a:t>
            </a:r>
            <a:r>
              <a:rPr lang="en-US" altLang="zh-TW" dirty="0" smtClean="0"/>
              <a:t>CPU</a:t>
            </a:r>
            <a:r>
              <a:rPr lang="zh-TW" altLang="en-US" dirty="0" smtClean="0"/>
              <a:t>使用率去動態調整</a:t>
            </a:r>
            <a:r>
              <a:rPr lang="en-US" altLang="zh-TW" dirty="0" smtClean="0"/>
              <a:t>Pod</a:t>
            </a:r>
            <a:r>
              <a:rPr lang="zh-TW" altLang="en-US" dirty="0" smtClean="0"/>
              <a:t>的數量</a:t>
            </a:r>
            <a:endParaRPr lang="en-US" altLang="zh-TW" dirty="0" smtClean="0"/>
          </a:p>
          <a:p>
            <a:r>
              <a:rPr lang="en-US" altLang="zh-TW" dirty="0" smtClean="0"/>
              <a:t>HPA</a:t>
            </a:r>
            <a:r>
              <a:rPr lang="zh-TW" altLang="en-US" dirty="0" smtClean="0"/>
              <a:t>是作為一個 </a:t>
            </a:r>
            <a:r>
              <a:rPr lang="en-US" altLang="zh-TW" dirty="0" smtClean="0"/>
              <a:t>Kubernetes API</a:t>
            </a:r>
            <a:r>
              <a:rPr lang="zh-TW" altLang="en-US" dirty="0" smtClean="0"/>
              <a:t>資源與關聯控制器。</a:t>
            </a:r>
            <a:endParaRPr lang="en-US" altLang="zh-TW" dirty="0" smtClean="0"/>
          </a:p>
          <a:p>
            <a:r>
              <a:rPr lang="zh-TW" altLang="en-US" dirty="0" smtClean="0"/>
              <a:t>第一個 版本的</a:t>
            </a:r>
            <a:r>
              <a:rPr lang="en-US" altLang="zh-TW" dirty="0" smtClean="0"/>
              <a:t>HPA</a:t>
            </a:r>
            <a:r>
              <a:rPr lang="zh-TW" altLang="en-US" dirty="0" smtClean="0"/>
              <a:t>縮放的</a:t>
            </a:r>
            <a:r>
              <a:rPr lang="en-US" altLang="zh-TW" dirty="0" smtClean="0"/>
              <a:t>pods</a:t>
            </a:r>
            <a:r>
              <a:rPr lang="zh-TW" altLang="en-US" dirty="0" smtClean="0"/>
              <a:t>是基於觀察到的</a:t>
            </a:r>
            <a:r>
              <a:rPr lang="en-US" altLang="zh-TW" dirty="0" smtClean="0"/>
              <a:t>CPU</a:t>
            </a:r>
          </a:p>
          <a:p>
            <a:r>
              <a:rPr lang="zh-TW" altLang="en-US" dirty="0" smtClean="0"/>
              <a:t>使用率和</a:t>
            </a:r>
            <a:r>
              <a:rPr lang="en-US" altLang="zh-TW" dirty="0" smtClean="0"/>
              <a:t>ram</a:t>
            </a:r>
            <a:r>
              <a:rPr lang="zh-TW" altLang="en-US" dirty="0" smtClean="0"/>
              <a:t>使用率。</a:t>
            </a:r>
            <a:endParaRPr lang="en-US" altLang="zh-TW" dirty="0" smtClean="0"/>
          </a:p>
          <a:p>
            <a:r>
              <a:rPr lang="zh-TW" altLang="en-US" dirty="0" smtClean="0"/>
              <a:t>在 </a:t>
            </a:r>
            <a:r>
              <a:rPr lang="en-US" altLang="zh-TW" dirty="0" smtClean="0"/>
              <a:t>Kubernetes 1.6 </a:t>
            </a:r>
            <a:r>
              <a:rPr lang="zh-TW" altLang="en-US" dirty="0" smtClean="0"/>
              <a:t>中，新增</a:t>
            </a:r>
            <a:r>
              <a:rPr lang="en-US" altLang="zh-TW" sz="1200" dirty="0" smtClean="0"/>
              <a:t>Custom Metrics API </a:t>
            </a:r>
            <a:r>
              <a:rPr lang="zh-TW" altLang="en-US" dirty="0" smtClean="0"/>
              <a:t>，使</a:t>
            </a:r>
            <a:r>
              <a:rPr lang="en-US" altLang="zh-TW" dirty="0" smtClean="0"/>
              <a:t>HPA</a:t>
            </a:r>
            <a:r>
              <a:rPr lang="zh-TW" altLang="en-US" dirty="0" smtClean="0"/>
              <a:t>能夠訪問任意的透過</a:t>
            </a:r>
            <a:r>
              <a:rPr lang="en-US" altLang="zh-TW" dirty="0" smtClean="0"/>
              <a:t>REST API</a:t>
            </a:r>
            <a:r>
              <a:rPr lang="zh-TW" altLang="en-US" dirty="0" smtClean="0"/>
              <a:t>觀測各項數值。</a:t>
            </a:r>
            <a:endParaRPr lang="en-US" altLang="zh-TW" dirty="0" smtClean="0"/>
          </a:p>
          <a:p>
            <a:r>
              <a:rPr lang="zh-TW" altLang="en-US" dirty="0" smtClean="0"/>
              <a:t>在 </a:t>
            </a:r>
            <a:r>
              <a:rPr lang="en-US" altLang="zh-TW" dirty="0" smtClean="0"/>
              <a:t>Kubernetes 1.7 </a:t>
            </a:r>
            <a:r>
              <a:rPr lang="zh-TW" altLang="en-US" dirty="0" smtClean="0"/>
              <a:t>中，</a:t>
            </a:r>
            <a:r>
              <a:rPr lang="en-US" altLang="zh-TW" sz="1200" dirty="0" smtClean="0"/>
              <a:t>API server aggregation</a:t>
            </a:r>
            <a:r>
              <a:rPr lang="zh-TW" altLang="en-US" dirty="0" smtClean="0"/>
              <a:t>層允許第三方程式透過將自己註冊為</a:t>
            </a:r>
            <a:r>
              <a:rPr lang="en-US" altLang="zh-TW" dirty="0" smtClean="0"/>
              <a:t>API Add-ons</a:t>
            </a:r>
            <a:r>
              <a:rPr lang="zh-TW" altLang="en-US" dirty="0" smtClean="0"/>
              <a:t>來擴展</a:t>
            </a:r>
            <a:r>
              <a:rPr lang="en-US" altLang="zh-TW" dirty="0" smtClean="0"/>
              <a:t>Kubernetes API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3221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5</a:t>
            </a:r>
            <a:r>
              <a:rPr lang="zh-TW" altLang="en-US" dirty="0" smtClean="0"/>
              <a:t>描述了使用</a:t>
            </a:r>
            <a:r>
              <a:rPr lang="en-US" altLang="zh-TW" dirty="0" smtClean="0"/>
              <a:t>HPA</a:t>
            </a:r>
            <a:r>
              <a:rPr lang="zh-TW" altLang="en-US" dirty="0" smtClean="0"/>
              <a:t>對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Prometheus(</a:t>
            </a:r>
            <a:r>
              <a:rPr lang="zh-TW" altLang="en-US" dirty="0" smtClean="0"/>
              <a:t>一個監控系統</a:t>
            </a:r>
            <a:r>
              <a:rPr lang="en-US" altLang="zh-TW" dirty="0" smtClean="0"/>
              <a:t>)</a:t>
            </a:r>
            <a:r>
              <a:rPr lang="zh-TW" altLang="en-US" dirty="0" smtClean="0"/>
              <a:t>監控</a:t>
            </a:r>
            <a:r>
              <a:rPr lang="en-US" altLang="zh-TW" dirty="0" smtClean="0"/>
              <a:t>stack</a:t>
            </a:r>
            <a:r>
              <a:rPr lang="zh-TW" altLang="en-US" dirty="0" smtClean="0"/>
              <a:t>的完整的整合協調。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zh-TW" altLang="en-US" sz="1200" dirty="0" smtClean="0"/>
              <a:t>主要的</a:t>
            </a:r>
            <a:r>
              <a:rPr lang="en-US" altLang="zh-TW" sz="1200" dirty="0" smtClean="0"/>
              <a:t>Metrics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pipeline</a:t>
            </a:r>
            <a:r>
              <a:rPr lang="zh-TW" altLang="en-US" sz="1200" dirty="0" smtClean="0"/>
              <a:t>中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監控</a:t>
            </a:r>
            <a:r>
              <a:rPr lang="en-US" altLang="zh-TW" sz="1200" dirty="0" smtClean="0"/>
              <a:t>server</a:t>
            </a:r>
            <a:r>
              <a:rPr lang="zh-TW" altLang="en-US" sz="1200" dirty="0" smtClean="0"/>
              <a:t>從</a:t>
            </a:r>
            <a:r>
              <a:rPr lang="en-US" altLang="zh-TW" sz="1200" dirty="0" err="1" smtClean="0"/>
              <a:t>Kubelet</a:t>
            </a:r>
            <a:r>
              <a:rPr lang="en-US" altLang="zh-TW" sz="1200" dirty="0" smtClean="0"/>
              <a:t> </a:t>
            </a:r>
            <a:r>
              <a:rPr lang="en-US" altLang="zh-TW" sz="1200" dirty="0" err="1" smtClean="0"/>
              <a:t>cAdvisor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一個監控套件</a:t>
            </a:r>
            <a:r>
              <a:rPr lang="en-US" altLang="zh-TW" sz="1200" dirty="0" smtClean="0"/>
              <a:t>)</a:t>
            </a:r>
            <a:r>
              <a:rPr lang="zh-TW" altLang="en-US" sz="1200" dirty="0" smtClean="0"/>
              <a:t>取得</a:t>
            </a:r>
            <a:r>
              <a:rPr lang="en-US" altLang="zh-TW" sz="1200" dirty="0" smtClean="0"/>
              <a:t>container</a:t>
            </a:r>
            <a:r>
              <a:rPr lang="zh-TW" altLang="en-US" sz="1200" dirty="0" smtClean="0"/>
              <a:t>和</a:t>
            </a:r>
            <a:r>
              <a:rPr lang="en-US" altLang="zh-TW" sz="1200" dirty="0" smtClean="0"/>
              <a:t>node</a:t>
            </a:r>
            <a:r>
              <a:rPr lang="zh-TW" altLang="en-US" sz="1200" dirty="0" smtClean="0"/>
              <a:t>的數據。</a:t>
            </a:r>
            <a:endParaRPr lang="en-US" altLang="zh-TW" sz="1200" dirty="0" smtClean="0"/>
          </a:p>
          <a:p>
            <a:endParaRPr lang="en-US" altLang="zh-TW" sz="1200" dirty="0" smtClean="0"/>
          </a:p>
          <a:p>
            <a:r>
              <a:rPr lang="zh-TW" altLang="en-US" dirty="0" smtClean="0"/>
              <a:t>在</a:t>
            </a:r>
            <a:r>
              <a:rPr lang="en-US" altLang="zh-TW" sz="1200" dirty="0" smtClean="0"/>
              <a:t>Monitoring pipeline</a:t>
            </a:r>
            <a:r>
              <a:rPr lang="zh-TW" altLang="en-US" sz="1200" dirty="0" smtClean="0"/>
              <a:t>中</a:t>
            </a:r>
            <a:r>
              <a:rPr lang="en-US" altLang="zh-TW" sz="1200" dirty="0" smtClean="0"/>
              <a:t>, Prometheus Operator </a:t>
            </a:r>
            <a:r>
              <a:rPr lang="zh-TW" altLang="en-US" sz="1200" dirty="0" smtClean="0"/>
              <a:t>透過</a:t>
            </a:r>
            <a:r>
              <a:rPr lang="en-US" altLang="zh-TW" sz="1200" dirty="0" smtClean="0"/>
              <a:t>Service Monitor</a:t>
            </a:r>
            <a:r>
              <a:rPr lang="zh-TW" altLang="en-US" sz="1200" dirty="0" smtClean="0"/>
              <a:t> 收集數據並從在</a:t>
            </a:r>
            <a:r>
              <a:rPr lang="en-US" altLang="zh-TW" sz="1200" dirty="0" smtClean="0"/>
              <a:t>Prometheus 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Kubernetes </a:t>
            </a:r>
            <a:r>
              <a:rPr lang="zh-TW" altLang="en-US" sz="1200" dirty="0" smtClean="0"/>
              <a:t>客制化</a:t>
            </a:r>
            <a:r>
              <a:rPr lang="en-US" altLang="zh-TW" sz="1200" dirty="0" smtClean="0"/>
              <a:t> Metrics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API</a:t>
            </a:r>
            <a:r>
              <a:rPr lang="zh-TW" altLang="en-US" sz="1200" dirty="0" smtClean="0"/>
              <a:t>以及</a:t>
            </a:r>
            <a:r>
              <a:rPr lang="en-US" altLang="zh-TW" sz="1200" dirty="0" smtClean="0"/>
              <a:t>API Aggregation Layer</a:t>
            </a:r>
            <a:r>
              <a:rPr lang="zh-TW" altLang="en-US" sz="1200" dirty="0" smtClean="0"/>
              <a:t>可以讓</a:t>
            </a:r>
            <a:r>
              <a:rPr lang="en-US" altLang="zh-TW" sz="1200" dirty="0" smtClean="0"/>
              <a:t>Prometheus</a:t>
            </a:r>
            <a:r>
              <a:rPr lang="zh-TW" altLang="en-US" sz="1200" dirty="0" smtClean="0"/>
              <a:t>傳送特定的程式資料給</a:t>
            </a:r>
            <a:r>
              <a:rPr lang="en-US" altLang="zh-TW" sz="1200" dirty="0" smtClean="0"/>
              <a:t>HPA controller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3776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6</a:t>
            </a:r>
            <a:r>
              <a:rPr lang="zh-TW" altLang="en-US" dirty="0" smtClean="0"/>
              <a:t>介紹在</a:t>
            </a:r>
            <a:r>
              <a:rPr lang="en-US" altLang="zh-TW" dirty="0" smtClean="0"/>
              <a:t>K8S</a:t>
            </a:r>
            <a:r>
              <a:rPr lang="zh-TW" altLang="en-US" dirty="0" smtClean="0"/>
              <a:t> </a:t>
            </a:r>
            <a:r>
              <a:rPr lang="en-US" altLang="zh-TW" dirty="0" smtClean="0"/>
              <a:t>cluster</a:t>
            </a:r>
            <a:r>
              <a:rPr lang="zh-TW" altLang="en-US" dirty="0" smtClean="0"/>
              <a:t>內部署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的架構圖</a:t>
            </a:r>
            <a:endParaRPr lang="en-US" altLang="zh-TW" dirty="0" smtClean="0"/>
          </a:p>
          <a:p>
            <a:r>
              <a:rPr lang="en-US" altLang="zh-TW" dirty="0" smtClean="0"/>
              <a:t>Docker registry</a:t>
            </a:r>
            <a:r>
              <a:rPr lang="zh-TW" altLang="en-US" dirty="0" smtClean="0"/>
              <a:t>是一個使用</a:t>
            </a:r>
            <a:r>
              <a:rPr lang="en-US" altLang="zh-TW" dirty="0" smtClean="0"/>
              <a:t>Nexus</a:t>
            </a:r>
            <a:r>
              <a:rPr lang="zh-TW" altLang="en-US" dirty="0" smtClean="0"/>
              <a:t> </a:t>
            </a:r>
            <a:r>
              <a:rPr lang="en-US" altLang="zh-TW" dirty="0" smtClean="0"/>
              <a:t>repository manager</a:t>
            </a:r>
            <a:r>
              <a:rPr lang="zh-TW" altLang="en-US" dirty="0" smtClean="0"/>
              <a:t> 管理的</a:t>
            </a:r>
            <a:r>
              <a:rPr lang="en-US" altLang="zh-TW" dirty="0" err="1" smtClean="0"/>
              <a:t>docker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Nexus</a:t>
            </a:r>
            <a:r>
              <a:rPr lang="zh-TW" altLang="en-US" dirty="0" smtClean="0"/>
              <a:t> </a:t>
            </a:r>
            <a:r>
              <a:rPr lang="en-US" altLang="zh-TW" dirty="0" smtClean="0"/>
              <a:t>repository manager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一種管理</a:t>
            </a:r>
            <a:r>
              <a:rPr lang="en-US" altLang="zh-TW" dirty="0" err="1" smtClean="0"/>
              <a:t>docker</a:t>
            </a:r>
            <a:r>
              <a:rPr lang="en-US" altLang="zh-TW" dirty="0" smtClean="0"/>
              <a:t> images</a:t>
            </a:r>
            <a:r>
              <a:rPr lang="zh-TW" altLang="en-US" dirty="0" smtClean="0"/>
              <a:t>的套件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3261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HPA</a:t>
            </a:r>
            <a:r>
              <a:rPr lang="zh-TW" altLang="en-US" dirty="0" smtClean="0"/>
              <a:t>所使用的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演算法詳細流程如下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預設的控制迴圈為</a:t>
            </a:r>
            <a:r>
              <a:rPr lang="en-US" altLang="zh-TW" dirty="0" smtClean="0"/>
              <a:t>30</a:t>
            </a:r>
            <a:r>
              <a:rPr lang="zh-TW" altLang="en-US" dirty="0" smtClean="0"/>
              <a:t>秒</a:t>
            </a:r>
            <a:r>
              <a:rPr lang="en-US" altLang="zh-TW" dirty="0" smtClean="0"/>
              <a:t>,</a:t>
            </a:r>
            <a:r>
              <a:rPr lang="zh-TW" altLang="en-US" dirty="0" smtClean="0"/>
              <a:t>不過這設定可以修改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定期收集</a:t>
            </a:r>
            <a:r>
              <a:rPr lang="en-US" altLang="zh-TW" dirty="0" smtClean="0"/>
              <a:t>Pods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cpu</a:t>
            </a:r>
            <a:r>
              <a:rPr lang="zh-TW" altLang="en-US" dirty="0" smtClean="0"/>
              <a:t>使用率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計算</a:t>
            </a:r>
            <a:r>
              <a:rPr lang="en-US" altLang="zh-TW" dirty="0" smtClean="0"/>
              <a:t>pods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cpu</a:t>
            </a:r>
            <a:r>
              <a:rPr lang="zh-TW" altLang="en-US" dirty="0" smtClean="0"/>
              <a:t>平均</a:t>
            </a:r>
            <a:r>
              <a:rPr lang="en-US" altLang="zh-TW" dirty="0" smtClean="0"/>
              <a:t>(</a:t>
            </a:r>
            <a:r>
              <a:rPr lang="zh-TW" altLang="en-US" dirty="0" smtClean="0"/>
              <a:t>算數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使用率</a:t>
            </a:r>
            <a:r>
              <a:rPr lang="en-US" altLang="zh-TW" dirty="0" smtClean="0"/>
              <a:t>,</a:t>
            </a:r>
            <a:r>
              <a:rPr lang="zh-TW" altLang="en-US" dirty="0" smtClean="0"/>
              <a:t>和設定的條件比較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62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虛擬化技術的優勢改變了作業系統的格局</a:t>
            </a:r>
            <a:r>
              <a:rPr lang="en-US" altLang="zh-TW" dirty="0" smtClean="0"/>
              <a:t>,</a:t>
            </a:r>
            <a:r>
              <a:rPr lang="zh-TW" altLang="en-US" dirty="0" smtClean="0"/>
              <a:t>現在許多企業普遍使用虛擬化技術來運行複雜的軟體系統。</a:t>
            </a:r>
            <a:endParaRPr lang="en-US" altLang="zh-TW" dirty="0" smtClean="0"/>
          </a:p>
          <a:p>
            <a:r>
              <a:rPr lang="zh-TW" altLang="en-US" dirty="0" smtClean="0"/>
              <a:t>幾個研究</a:t>
            </a:r>
            <a:r>
              <a:rPr lang="en-US" altLang="zh-TW" sz="1200" dirty="0" smtClean="0"/>
              <a:t>[5] [6]</a:t>
            </a:r>
            <a:r>
              <a:rPr lang="zh-TW" altLang="en-US" dirty="0" smtClean="0"/>
              <a:t>指出</a:t>
            </a:r>
            <a:r>
              <a:rPr lang="en-US" altLang="zh-TW" dirty="0" smtClean="0"/>
              <a:t>container-based</a:t>
            </a:r>
            <a:r>
              <a:rPr lang="zh-TW" altLang="en-US" dirty="0" smtClean="0"/>
              <a:t>的虛擬化相比傳統的雲端</a:t>
            </a:r>
            <a:r>
              <a:rPr lang="en-US" altLang="zh-TW" dirty="0" smtClean="0"/>
              <a:t>/hypervisor</a:t>
            </a:r>
            <a:r>
              <a:rPr lang="zh-TW" altLang="en-US" dirty="0" smtClean="0"/>
              <a:t>為底的虛擬化技術有著多項優點</a:t>
            </a:r>
            <a:r>
              <a:rPr lang="en-US" altLang="zh-TW" dirty="0" smtClean="0"/>
              <a:t>,</a:t>
            </a:r>
            <a:r>
              <a:rPr lang="zh-TW" altLang="en-US" dirty="0" smtClean="0"/>
              <a:t>像是減輕建立新</a:t>
            </a:r>
            <a:r>
              <a:rPr lang="en-US" altLang="zh-TW" dirty="0" smtClean="0"/>
              <a:t>instances</a:t>
            </a:r>
            <a:r>
              <a:rPr lang="zh-TW" altLang="en-US" dirty="0" smtClean="0"/>
              <a:t>時所帶來的性能負擔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0410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檢查需要的</a:t>
            </a:r>
            <a:r>
              <a:rPr lang="en-US" altLang="zh-TW" dirty="0" smtClean="0"/>
              <a:t>pod </a:t>
            </a:r>
            <a:r>
              <a:rPr lang="zh-TW" altLang="en-US" dirty="0" smtClean="0"/>
              <a:t>數量是否與設定的條件符合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最少</a:t>
            </a:r>
            <a:r>
              <a:rPr lang="en-US" altLang="zh-TW" dirty="0" smtClean="0"/>
              <a:t>pod</a:t>
            </a:r>
            <a:r>
              <a:rPr lang="zh-TW" altLang="en-US" dirty="0" smtClean="0"/>
              <a:t>數量 小於等於 </a:t>
            </a:r>
            <a:r>
              <a:rPr lang="en-US" altLang="zh-TW" dirty="0" smtClean="0"/>
              <a:t>pod</a:t>
            </a:r>
            <a:r>
              <a:rPr lang="zh-TW" altLang="en-US" dirty="0" smtClean="0"/>
              <a:t>數量 大於等於 最大</a:t>
            </a:r>
            <a:r>
              <a:rPr lang="en-US" altLang="zh-TW" dirty="0" smtClean="0"/>
              <a:t>pod</a:t>
            </a:r>
            <a:r>
              <a:rPr lang="zh-TW" altLang="en-US" dirty="0" smtClean="0"/>
              <a:t>數量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Cpu</a:t>
            </a:r>
            <a:r>
              <a:rPr lang="zh-TW" altLang="en-US" dirty="0" smtClean="0"/>
              <a:t>使用率 </a:t>
            </a:r>
            <a:r>
              <a:rPr lang="en-US" altLang="zh-TW" dirty="0" smtClean="0"/>
              <a:t>=</a:t>
            </a:r>
            <a:r>
              <a:rPr lang="zh-TW" altLang="en-US" dirty="0" smtClean="0"/>
              <a:t> 最近的</a:t>
            </a:r>
            <a:r>
              <a:rPr lang="en-US" altLang="zh-TW" dirty="0" smtClean="0"/>
              <a:t>pod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cpu</a:t>
            </a:r>
            <a:r>
              <a:rPr lang="zh-TW" altLang="en-US" baseline="0" dirty="0" smtClean="0"/>
              <a:t>使用數量 除以 </a:t>
            </a:r>
            <a:r>
              <a:rPr lang="en-US" altLang="zh-TW" baseline="0" dirty="0" smtClean="0"/>
              <a:t>pod</a:t>
            </a:r>
            <a:r>
              <a:rPr lang="zh-TW" altLang="en-US" baseline="0" dirty="0" smtClean="0"/>
              <a:t>所需的</a:t>
            </a:r>
            <a:r>
              <a:rPr lang="en-US" altLang="zh-TW" baseline="0" dirty="0" err="1" smtClean="0"/>
              <a:t>cpu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目標</a:t>
            </a:r>
            <a:r>
              <a:rPr lang="en-US" altLang="zh-TW" baseline="0" dirty="0" smtClean="0"/>
              <a:t>pod</a:t>
            </a:r>
            <a:r>
              <a:rPr lang="zh-TW" altLang="en-US" baseline="0" dirty="0" smtClean="0"/>
              <a:t>數量 </a:t>
            </a:r>
            <a:r>
              <a:rPr lang="en-US" altLang="zh-TW" baseline="0" dirty="0" smtClean="0"/>
              <a:t>=</a:t>
            </a:r>
            <a:r>
              <a:rPr lang="zh-TW" altLang="en-US" baseline="0" dirty="0" smtClean="0"/>
              <a:t> 現在的</a:t>
            </a:r>
            <a:r>
              <a:rPr lang="en-US" altLang="zh-TW" baseline="0" dirty="0" smtClean="0"/>
              <a:t>pod</a:t>
            </a:r>
            <a:r>
              <a:rPr lang="zh-TW" altLang="en-US" baseline="0" dirty="0" smtClean="0"/>
              <a:t>的</a:t>
            </a:r>
            <a:r>
              <a:rPr lang="en-US" altLang="zh-TW" baseline="0" dirty="0" err="1" smtClean="0"/>
              <a:t>cpu</a:t>
            </a:r>
            <a:r>
              <a:rPr lang="zh-TW" altLang="en-US" baseline="0" dirty="0" smtClean="0"/>
              <a:t>使用率總和 除以 目標的</a:t>
            </a:r>
            <a:r>
              <a:rPr lang="en-US" altLang="zh-TW" baseline="0" dirty="0" err="1" smtClean="0"/>
              <a:t>cpu</a:t>
            </a:r>
            <a:r>
              <a:rPr lang="zh-TW" altLang="en-US" baseline="0" dirty="0" smtClean="0"/>
              <a:t>使用率 最後無條件進位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1868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 只有過去</a:t>
            </a:r>
            <a:r>
              <a:rPr lang="en-US" altLang="zh-TW" dirty="0" smtClean="0"/>
              <a:t>3</a:t>
            </a:r>
            <a:r>
              <a:rPr lang="zh-TW" altLang="en-US" dirty="0" smtClean="0"/>
              <a:t>分鐘內沒有重新</a:t>
            </a:r>
            <a:r>
              <a:rPr lang="en-US" altLang="zh-TW" dirty="0" smtClean="0"/>
              <a:t>scaling</a:t>
            </a:r>
            <a:r>
              <a:rPr lang="zh-TW" altLang="en-US" dirty="0" smtClean="0"/>
              <a:t>的情況下</a:t>
            </a:r>
            <a:r>
              <a:rPr lang="en-US" altLang="zh-TW" dirty="0" smtClean="0"/>
              <a:t>,</a:t>
            </a:r>
            <a:r>
              <a:rPr lang="zh-TW" altLang="en-US" dirty="0" smtClean="0"/>
              <a:t>才可以</a:t>
            </a:r>
            <a:r>
              <a:rPr lang="en-US" altLang="zh-TW" dirty="0" smtClean="0"/>
              <a:t>scaling,</a:t>
            </a:r>
            <a:r>
              <a:rPr lang="zh-TW" altLang="en-US" dirty="0" smtClean="0"/>
              <a:t>目的是為了避免</a:t>
            </a:r>
            <a:r>
              <a:rPr lang="en-US" altLang="zh-TW" dirty="0" err="1" smtClean="0"/>
              <a:t>cpu</a:t>
            </a:r>
            <a:r>
              <a:rPr lang="zh-TW" altLang="en-US" dirty="0" smtClean="0"/>
              <a:t>波動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cpu</a:t>
            </a:r>
            <a:r>
              <a:rPr lang="zh-TW" altLang="en-US" dirty="0" smtClean="0"/>
              <a:t>使用率大幅變化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6.</a:t>
            </a:r>
            <a:r>
              <a:rPr lang="zh-TW" altLang="en-US" dirty="0" smtClean="0"/>
              <a:t>只有過去</a:t>
            </a:r>
            <a:r>
              <a:rPr lang="en-US" altLang="zh-TW" dirty="0" smtClean="0"/>
              <a:t>5</a:t>
            </a:r>
            <a:r>
              <a:rPr lang="zh-TW" altLang="en-US" dirty="0" smtClean="0"/>
              <a:t>分鐘內沒有重新</a:t>
            </a:r>
            <a:r>
              <a:rPr lang="en-US" altLang="zh-TW" dirty="0" smtClean="0"/>
              <a:t>scaling</a:t>
            </a:r>
            <a:r>
              <a:rPr lang="zh-TW" altLang="en-US" dirty="0" smtClean="0"/>
              <a:t>的情況下</a:t>
            </a:r>
            <a:r>
              <a:rPr lang="en-US" altLang="zh-TW" dirty="0" smtClean="0"/>
              <a:t>,</a:t>
            </a:r>
            <a:r>
              <a:rPr lang="zh-TW" altLang="en-US" dirty="0" smtClean="0"/>
              <a:t>才可以</a:t>
            </a:r>
            <a:r>
              <a:rPr lang="en-US" altLang="zh-TW" dirty="0" smtClean="0"/>
              <a:t>scale down,</a:t>
            </a:r>
            <a:r>
              <a:rPr lang="zh-TW" altLang="en-US" dirty="0" smtClean="0"/>
              <a:t>目的是為了避免</a:t>
            </a:r>
            <a:r>
              <a:rPr lang="en-US" altLang="zh-TW" dirty="0" err="1" smtClean="0"/>
              <a:t>cpu</a:t>
            </a:r>
            <a:r>
              <a:rPr lang="zh-TW" altLang="en-US" dirty="0" smtClean="0"/>
              <a:t>波動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cpu</a:t>
            </a:r>
            <a:r>
              <a:rPr lang="zh-TW" altLang="en-US" dirty="0" smtClean="0"/>
              <a:t>使用率大幅變化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7.</a:t>
            </a:r>
            <a:r>
              <a:rPr lang="zh-TW" altLang="en-US" dirty="0" smtClean="0"/>
              <a:t>若只有</a:t>
            </a:r>
            <a:r>
              <a:rPr lang="en-US" altLang="zh-TW" dirty="0" smtClean="0"/>
              <a:t>10</a:t>
            </a:r>
            <a:r>
              <a:rPr lang="zh-TW" altLang="en-US" dirty="0" smtClean="0"/>
              <a:t>趴的誤差範圍內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可以</a:t>
            </a:r>
            <a:r>
              <a:rPr lang="en-US" altLang="zh-TW" dirty="0" smtClean="0"/>
              <a:t>scaling</a:t>
            </a:r>
          </a:p>
          <a:p>
            <a:r>
              <a:rPr lang="en-US" altLang="zh-TW" dirty="0" smtClean="0"/>
              <a:t>10</a:t>
            </a:r>
            <a:r>
              <a:rPr lang="zh-TW" altLang="en-US" dirty="0" smtClean="0"/>
              <a:t>趴誤差</a:t>
            </a:r>
            <a:r>
              <a:rPr lang="en-US" altLang="zh-TW" dirty="0" smtClean="0"/>
              <a:t>:</a:t>
            </a:r>
            <a:r>
              <a:rPr lang="zh-TW" altLang="en-US" dirty="0" smtClean="0"/>
              <a:t> 現有所有</a:t>
            </a:r>
            <a:r>
              <a:rPr lang="en-US" altLang="zh-TW" dirty="0" smtClean="0"/>
              <a:t>pod</a:t>
            </a:r>
            <a:r>
              <a:rPr lang="zh-TW" altLang="en-US" dirty="0" smtClean="0"/>
              <a:t>的使用率取平均 除以 目標</a:t>
            </a:r>
            <a:r>
              <a:rPr lang="en-US" altLang="zh-TW" dirty="0" err="1" smtClean="0"/>
              <a:t>cpu</a:t>
            </a:r>
            <a:r>
              <a:rPr lang="zh-TW" altLang="en-US" dirty="0" smtClean="0"/>
              <a:t>使用率 結果介於</a:t>
            </a:r>
            <a:r>
              <a:rPr lang="en-US" altLang="zh-TW" dirty="0" smtClean="0"/>
              <a:t>0.9~1.1</a:t>
            </a:r>
            <a:r>
              <a:rPr lang="zh-TW" altLang="en-US" dirty="0" smtClean="0"/>
              <a:t>之間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4290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7</a:t>
            </a:r>
            <a:r>
              <a:rPr lang="zh-TW" altLang="en-US" dirty="0" smtClean="0"/>
              <a:t>顯示</a:t>
            </a:r>
            <a:r>
              <a:rPr lang="en-US" altLang="zh-TW" dirty="0" smtClean="0"/>
              <a:t>K8s</a:t>
            </a:r>
            <a:r>
              <a:rPr lang="zh-TW" altLang="en-US" dirty="0" smtClean="0"/>
              <a:t> </a:t>
            </a:r>
            <a:r>
              <a:rPr lang="en-US" altLang="zh-TW" dirty="0" smtClean="0"/>
              <a:t>cluster</a:t>
            </a:r>
            <a:r>
              <a:rPr lang="zh-TW" altLang="en-US" dirty="0" smtClean="0"/>
              <a:t>執行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86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為了實驗</a:t>
            </a:r>
            <a:r>
              <a:rPr lang="en-US" altLang="zh-TW" dirty="0" smtClean="0"/>
              <a:t>A</a:t>
            </a:r>
            <a:r>
              <a:rPr lang="en-US" altLang="zh-CN" dirty="0" smtClean="0"/>
              <a:t>THENA</a:t>
            </a:r>
            <a:r>
              <a:rPr lang="zh-CN" altLang="en-US" dirty="0" smtClean="0"/>
              <a:t>的</a:t>
            </a:r>
            <a:r>
              <a:rPr lang="en-US" altLang="zh-TW" sz="1200" dirty="0" smtClean="0"/>
              <a:t>auto-scaling</a:t>
            </a:r>
            <a:r>
              <a:rPr lang="zh-TW" altLang="en-US" sz="1200" dirty="0" smtClean="0"/>
              <a:t>設置</a:t>
            </a:r>
            <a:r>
              <a:rPr lang="zh-CN" altLang="en-US" dirty="0" smtClean="0"/>
              <a:t>和</a:t>
            </a:r>
            <a:r>
              <a:rPr lang="zh-TW" altLang="en-US" dirty="0" smtClean="0"/>
              <a:t>跑分</a:t>
            </a:r>
            <a:r>
              <a:rPr lang="en-US" altLang="zh-TW" dirty="0" smtClean="0"/>
              <a:t>,</a:t>
            </a:r>
            <a:r>
              <a:rPr lang="zh-TW" altLang="en-US" dirty="0" smtClean="0"/>
              <a:t>作者把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 </a:t>
            </a:r>
            <a:r>
              <a:rPr lang="en-US" altLang="zh-TW" dirty="0" smtClean="0"/>
              <a:t>worker </a:t>
            </a:r>
            <a:r>
              <a:rPr lang="zh-TW" altLang="en-US" dirty="0" smtClean="0"/>
              <a:t>的</a:t>
            </a:r>
            <a:r>
              <a:rPr lang="en-US" altLang="zh-TW" dirty="0" smtClean="0"/>
              <a:t>HPA</a:t>
            </a:r>
            <a:r>
              <a:rPr lang="zh-TW" altLang="en-US" dirty="0" smtClean="0"/>
              <a:t>設置每個</a:t>
            </a:r>
            <a:r>
              <a:rPr lang="en-US" altLang="zh-TW" dirty="0" smtClean="0"/>
              <a:t>worker pod</a:t>
            </a:r>
            <a:r>
              <a:rPr lang="en-US" altLang="zh-TW" baseline="0" dirty="0" smtClean="0"/>
              <a:t> instance</a:t>
            </a:r>
            <a:r>
              <a:rPr lang="zh-TW" altLang="en-US" baseline="0" dirty="0" smtClean="0"/>
              <a:t>的一個</a:t>
            </a:r>
            <a:r>
              <a:rPr lang="en-US" altLang="zh-TW" baseline="0" dirty="0" err="1" smtClean="0"/>
              <a:t>cpu</a:t>
            </a:r>
            <a:r>
              <a:rPr lang="zh-TW" altLang="en-US" baseline="0" dirty="0" smtClean="0"/>
              <a:t>目標使用率為</a:t>
            </a:r>
            <a:r>
              <a:rPr lang="en-US" altLang="zh-TW" dirty="0" smtClean="0"/>
              <a:t>80</a:t>
            </a:r>
            <a:r>
              <a:rPr lang="zh-TW" altLang="en-US" dirty="0" smtClean="0"/>
              <a:t>趴</a:t>
            </a:r>
            <a:r>
              <a:rPr lang="en-US" altLang="zh-TW" dirty="0" smtClean="0"/>
              <a:t>,HPA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pod</a:t>
            </a:r>
            <a:r>
              <a:rPr lang="zh-TW" altLang="en-US" dirty="0" smtClean="0"/>
              <a:t>數量最少為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</a:t>
            </a:r>
            <a:r>
              <a:rPr lang="en-US" altLang="zh-TW" dirty="0" smtClean="0"/>
              <a:t>,</a:t>
            </a:r>
            <a:r>
              <a:rPr lang="zh-TW" altLang="en-US" dirty="0" smtClean="0"/>
              <a:t>最多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</a:t>
            </a:r>
            <a:endParaRPr lang="en-US" altLang="zh-TW" dirty="0" smtClean="0"/>
          </a:p>
          <a:p>
            <a:r>
              <a:rPr lang="zh-TW" altLang="en-US" dirty="0" smtClean="0"/>
              <a:t>需注意的是</a:t>
            </a:r>
            <a:r>
              <a:rPr lang="en-US" altLang="zh-TW" dirty="0" err="1" smtClean="0"/>
              <a:t>AzureVM</a:t>
            </a:r>
            <a:r>
              <a:rPr lang="zh-TW" altLang="en-US" dirty="0" smtClean="0"/>
              <a:t>節點不在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跑分測試中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</a:t>
            </a:r>
            <a:r>
              <a:rPr lang="en-US" altLang="zh-TW" dirty="0" smtClean="0"/>
              <a:t>8</a:t>
            </a:r>
            <a:r>
              <a:rPr lang="zh-TW" altLang="en-US" dirty="0" smtClean="0"/>
              <a:t>顯示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 </a:t>
            </a:r>
            <a:r>
              <a:rPr lang="en-US" altLang="zh-TW" dirty="0" smtClean="0"/>
              <a:t>worker</a:t>
            </a:r>
            <a:r>
              <a:rPr lang="zh-TW" altLang="en-US" dirty="0" smtClean="0"/>
              <a:t>的執行時間</a:t>
            </a:r>
            <a:r>
              <a:rPr lang="en-US" altLang="zh-TW" dirty="0" smtClean="0"/>
              <a:t>,</a:t>
            </a:r>
            <a:r>
              <a:rPr lang="zh-TW" altLang="en-US" dirty="0" smtClean="0"/>
              <a:t>有不同時間</a:t>
            </a:r>
            <a:r>
              <a:rPr lang="en-US" altLang="zh-TW" dirty="0" smtClean="0"/>
              <a:t>(10</a:t>
            </a:r>
            <a:r>
              <a:rPr lang="zh-TW" altLang="en-US" dirty="0" smtClean="0"/>
              <a:t> </a:t>
            </a:r>
            <a:r>
              <a:rPr lang="en-US" altLang="zh-TW" dirty="0" smtClean="0"/>
              <a:t>20</a:t>
            </a:r>
            <a:r>
              <a:rPr lang="zh-TW" altLang="en-US" dirty="0" smtClean="0"/>
              <a:t> </a:t>
            </a:r>
            <a:r>
              <a:rPr lang="en-US" altLang="zh-TW" dirty="0" smtClean="0"/>
              <a:t>30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和不同的蒙地卡羅迭代次數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圖中線條旁的數字為由</a:t>
            </a:r>
            <a:r>
              <a:rPr lang="en-US" altLang="zh-TW" dirty="0" smtClean="0"/>
              <a:t>HPA</a:t>
            </a:r>
            <a:r>
              <a:rPr lang="zh-TW" altLang="en-US" dirty="0" smtClean="0"/>
              <a:t>演算法所產生的最大</a:t>
            </a:r>
            <a:r>
              <a:rPr lang="en-US" altLang="zh-TW" dirty="0" smtClean="0"/>
              <a:t>pod</a:t>
            </a:r>
            <a:r>
              <a:rPr lang="zh-TW" altLang="en-US" dirty="0" smtClean="0"/>
              <a:t>數量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9106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67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根據圖</a:t>
            </a:r>
            <a:r>
              <a:rPr lang="en-US" altLang="zh-TW" dirty="0" smtClean="0"/>
              <a:t>8</a:t>
            </a:r>
            <a:r>
              <a:rPr lang="zh-TW" altLang="en-US" dirty="0" smtClean="0"/>
              <a:t>的執行結果清楚顯示</a:t>
            </a:r>
            <a:r>
              <a:rPr lang="en-US" altLang="zh-TW" dirty="0" smtClean="0"/>
              <a:t>,</a:t>
            </a:r>
            <a:r>
              <a:rPr lang="zh-TW" altLang="en-US" dirty="0" smtClean="0"/>
              <a:t>增加運算負載</a:t>
            </a:r>
            <a:r>
              <a:rPr lang="en-US" altLang="zh-TW" dirty="0" smtClean="0"/>
              <a:t>(</a:t>
            </a:r>
            <a:r>
              <a:rPr lang="zh-TW" altLang="en-US" dirty="0" smtClean="0"/>
              <a:t>模擬的迭代次數</a:t>
            </a:r>
            <a:r>
              <a:rPr lang="en-US" altLang="zh-TW" dirty="0" smtClean="0"/>
              <a:t>),HPA</a:t>
            </a:r>
            <a:r>
              <a:rPr lang="zh-TW" altLang="en-US" dirty="0" smtClean="0"/>
              <a:t>成功產生更多的運算資源</a:t>
            </a:r>
            <a:r>
              <a:rPr lang="en-US" altLang="zh-TW" dirty="0" smtClean="0"/>
              <a:t>(pod)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然而在實驗進行時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注意到</a:t>
            </a:r>
            <a:r>
              <a:rPr lang="en-US" altLang="zh-TW" dirty="0" smtClean="0"/>
              <a:t>auto-scaler</a:t>
            </a:r>
            <a:r>
              <a:rPr lang="zh-TW" altLang="en-US" dirty="0" smtClean="0"/>
              <a:t>沒有馬上根據使用率變化去立即反應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預設情況下</a:t>
            </a:r>
            <a:r>
              <a:rPr lang="en-US" altLang="zh-TW" dirty="0" smtClean="0"/>
              <a:t>,</a:t>
            </a:r>
            <a:r>
              <a:rPr lang="zh-TW" altLang="en-US" dirty="0" smtClean="0"/>
              <a:t>觀測數值每</a:t>
            </a:r>
            <a:r>
              <a:rPr lang="en-US" altLang="zh-TW" dirty="0" smtClean="0"/>
              <a:t>30</a:t>
            </a:r>
            <a:r>
              <a:rPr lang="zh-TW" altLang="en-US" dirty="0" smtClean="0"/>
              <a:t>秒才會更新</a:t>
            </a:r>
            <a:r>
              <a:rPr lang="en-US" altLang="zh-TW" dirty="0" smtClean="0"/>
              <a:t>,</a:t>
            </a:r>
            <a:r>
              <a:rPr lang="zh-TW" altLang="en-US" dirty="0" smtClean="0"/>
              <a:t>而且過去</a:t>
            </a:r>
            <a:r>
              <a:rPr lang="en-US" altLang="zh-TW" dirty="0" smtClean="0"/>
              <a:t>3~5</a:t>
            </a:r>
            <a:r>
              <a:rPr lang="zh-TW" altLang="en-US" dirty="0" smtClean="0"/>
              <a:t>分鐘內沒有重新</a:t>
            </a:r>
            <a:r>
              <a:rPr lang="en-US" altLang="zh-TW" dirty="0" smtClean="0"/>
              <a:t>scaling,</a:t>
            </a:r>
            <a:r>
              <a:rPr lang="zh-TW" altLang="en-US" dirty="0" smtClean="0"/>
              <a:t>才會</a:t>
            </a:r>
            <a:r>
              <a:rPr lang="en-US" altLang="zh-TW" dirty="0" smtClean="0"/>
              <a:t>scaling up /down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就是因為如此</a:t>
            </a:r>
            <a:r>
              <a:rPr lang="en-US" altLang="zh-TW" dirty="0" smtClean="0"/>
              <a:t>,HPA</a:t>
            </a:r>
            <a:r>
              <a:rPr lang="zh-TW" altLang="en-US" dirty="0" smtClean="0"/>
              <a:t>避免與規則衝突的快速運作</a:t>
            </a:r>
            <a:r>
              <a:rPr lang="en-US" altLang="zh-TW" dirty="0" smtClean="0"/>
              <a:t>(</a:t>
            </a:r>
            <a:r>
              <a:rPr lang="zh-TW" altLang="en-US" dirty="0" smtClean="0"/>
              <a:t>震盪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這邊要舉例一下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1184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研究還發現，由於不同模擬的動態性，即只選擇模擬或模擬</a:t>
            </a:r>
            <a:r>
              <a:rPr lang="en-US" altLang="zh-TW" dirty="0" smtClean="0"/>
              <a:t>+</a:t>
            </a:r>
            <a:r>
              <a:rPr lang="zh-TW" altLang="en-US" dirty="0" smtClean="0"/>
              <a:t>最佳化演算法時，只有基於觀察到的</a:t>
            </a:r>
            <a:r>
              <a:rPr lang="en-US" altLang="zh-TW" dirty="0" smtClean="0"/>
              <a:t>CPU</a:t>
            </a:r>
            <a:r>
              <a:rPr lang="zh-TW" altLang="en-US" dirty="0" smtClean="0"/>
              <a:t>使用率的自動縮放對</a:t>
            </a:r>
            <a:r>
              <a:rPr lang="en-US" altLang="zh-TW" dirty="0" smtClean="0"/>
              <a:t>ATHENA workers</a:t>
            </a:r>
            <a:r>
              <a:rPr lang="zh-TW" altLang="en-US" dirty="0" smtClean="0"/>
              <a:t>來說是不夠的。 在最佳化算法啟用的情況下，</a:t>
            </a:r>
            <a:r>
              <a:rPr lang="en-US" altLang="zh-TW" dirty="0" smtClean="0"/>
              <a:t>CPU</a:t>
            </a:r>
            <a:r>
              <a:rPr lang="zh-TW" altLang="en-US" dirty="0" smtClean="0"/>
              <a:t>使用率</a:t>
            </a:r>
            <a:r>
              <a:rPr lang="en-US" altLang="zh-TW" dirty="0" smtClean="0"/>
              <a:t>scaling</a:t>
            </a:r>
            <a:r>
              <a:rPr lang="zh-TW" altLang="en-US" dirty="0" smtClean="0"/>
              <a:t>效果更好。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然而，單獨使用蒙特卡洛</a:t>
            </a:r>
            <a:r>
              <a:rPr lang="en-US" altLang="zh-TW" dirty="0" smtClean="0"/>
              <a:t>jobs</a:t>
            </a:r>
            <a:r>
              <a:rPr lang="zh-TW" altLang="en-US" dirty="0" smtClean="0"/>
              <a:t>進行模擬，執行速度很快，因此錯過了</a:t>
            </a:r>
            <a:r>
              <a:rPr lang="en-US" altLang="zh-TW" dirty="0" smtClean="0"/>
              <a:t>scaling</a:t>
            </a:r>
            <a:r>
              <a:rPr lang="zh-TW" altLang="en-US" dirty="0" smtClean="0"/>
              <a:t>觀察期延遲時間，進而錯過了</a:t>
            </a:r>
            <a:r>
              <a:rPr lang="en-US" altLang="zh-TW" dirty="0" smtClean="0"/>
              <a:t>HPA</a:t>
            </a:r>
            <a:r>
              <a:rPr lang="zh-TW" altLang="en-US" dirty="0" smtClean="0"/>
              <a:t>的觸發週期。因此，模擬中只使用了一個</a:t>
            </a:r>
            <a:r>
              <a:rPr lang="en-US" altLang="zh-TW" dirty="0" smtClean="0"/>
              <a:t>worker Pod </a:t>
            </a:r>
            <a:r>
              <a:rPr lang="en-US" altLang="zh-TW" dirty="0" err="1" smtClean="0"/>
              <a:t>instacne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這可以根據目標</a:t>
            </a:r>
            <a:r>
              <a:rPr lang="en-US" altLang="zh-TW" sz="1200" dirty="0" smtClean="0"/>
              <a:t>threshold</a:t>
            </a:r>
            <a:r>
              <a:rPr lang="zh-TW" altLang="en-US" dirty="0" smtClean="0"/>
              <a:t>和</a:t>
            </a:r>
            <a:r>
              <a:rPr lang="en-US" altLang="zh-TW" dirty="0" smtClean="0"/>
              <a:t>CPU</a:t>
            </a:r>
            <a:r>
              <a:rPr lang="zh-TW" altLang="en-US" dirty="0" smtClean="0"/>
              <a:t>使用率反饋給控制迴路進行相應的調整，然而，這仍然是一個不完善的解決方案。系統的進一步完善也是可能的，例如除了</a:t>
            </a:r>
            <a:r>
              <a:rPr lang="en-US" altLang="zh-TW" dirty="0" smtClean="0"/>
              <a:t>CPU</a:t>
            </a:r>
            <a:r>
              <a:rPr lang="zh-TW" altLang="en-US" dirty="0" smtClean="0"/>
              <a:t>利用率，還可以實現觀察</a:t>
            </a:r>
            <a:r>
              <a:rPr lang="en-US" altLang="zh-TW" sz="1200" dirty="0" smtClean="0"/>
              <a:t>job queue metrics </a:t>
            </a:r>
            <a:r>
              <a:rPr lang="zh-TW" altLang="en-US" dirty="0" smtClean="0"/>
              <a:t>，以改善工作負載平衡。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1984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9</a:t>
            </a:r>
            <a:r>
              <a:rPr lang="zh-TW" altLang="en-US" dirty="0" smtClean="0"/>
              <a:t>顯示了</a:t>
            </a:r>
            <a:r>
              <a:rPr lang="en-US" altLang="zh-TW" dirty="0" err="1" smtClean="0"/>
              <a:t>Grafana</a:t>
            </a:r>
            <a:r>
              <a:rPr lang="zh-TW" altLang="en-US" dirty="0" smtClean="0"/>
              <a:t>前端監控系統的截圖。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en-US" altLang="zh-TW" dirty="0" smtClean="0"/>
              <a:t>auto-scaling</a:t>
            </a:r>
            <a:r>
              <a:rPr lang="zh-TW" altLang="en-US" dirty="0" smtClean="0"/>
              <a:t>儀表板是用</a:t>
            </a:r>
            <a:r>
              <a:rPr lang="en-US" altLang="zh-TW" dirty="0" err="1" smtClean="0"/>
              <a:t>Grafana</a:t>
            </a:r>
            <a:r>
              <a:rPr lang="zh-TW" altLang="en-US" dirty="0" smtClean="0"/>
              <a:t>定制的，用於觀察</a:t>
            </a:r>
            <a:r>
              <a:rPr lang="en-US" altLang="zh-TW" dirty="0" smtClean="0"/>
              <a:t>Kubernetes HPA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controller</a:t>
            </a:r>
            <a:r>
              <a:rPr lang="zh-TW" altLang="en-US" dirty="0" smtClean="0"/>
              <a:t>創建的</a:t>
            </a:r>
            <a:r>
              <a:rPr lang="en-US" altLang="zh-TW" dirty="0" smtClean="0"/>
              <a:t>ATHENA Worker Pod</a:t>
            </a:r>
            <a:r>
              <a:rPr lang="zh-TW" altLang="en-US" baseline="0" dirty="0" smtClean="0"/>
              <a:t> </a:t>
            </a:r>
            <a:r>
              <a:rPr lang="zh-TW" altLang="en-US" dirty="0" smtClean="0"/>
              <a:t>情況 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en-US" altLang="zh-TW" dirty="0" smtClean="0"/>
              <a:t>auto-scaling</a:t>
            </a:r>
            <a:r>
              <a:rPr lang="zh-TW" altLang="en-US" dirty="0" smtClean="0"/>
              <a:t>儀表板在垂直方向上分為兩個部分。在右側，</a:t>
            </a:r>
            <a:r>
              <a:rPr lang="en-US" altLang="zh-TW" dirty="0" smtClean="0"/>
              <a:t>HPA</a:t>
            </a:r>
            <a:r>
              <a:rPr lang="zh-TW" altLang="en-US" dirty="0" smtClean="0"/>
              <a:t>狀態以方框的形式顯示，如當前</a:t>
            </a:r>
            <a:r>
              <a:rPr lang="en-US" altLang="zh-TW" dirty="0" smtClean="0"/>
              <a:t>pod </a:t>
            </a:r>
            <a:r>
              <a:rPr lang="zh-TW" altLang="en-US" dirty="0" smtClean="0"/>
              <a:t>數量和期望</a:t>
            </a:r>
            <a:r>
              <a:rPr lang="en-US" altLang="zh-TW" dirty="0" smtClean="0"/>
              <a:t>pod </a:t>
            </a:r>
            <a:r>
              <a:rPr lang="zh-TW" altLang="en-US" dirty="0" smtClean="0"/>
              <a:t>數量。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這些都是由</a:t>
            </a:r>
            <a:r>
              <a:rPr lang="en-US" altLang="zh-TW" dirty="0" smtClean="0"/>
              <a:t>HPA</a:t>
            </a:r>
            <a:r>
              <a:rPr lang="zh-TW" altLang="en-US" dirty="0" smtClean="0"/>
              <a:t>算法和已設置的最小和最大</a:t>
            </a:r>
            <a:r>
              <a:rPr lang="en-US" altLang="zh-TW" dirty="0" smtClean="0"/>
              <a:t>HPA</a:t>
            </a:r>
            <a:r>
              <a:rPr lang="zh-TW" altLang="en-US" dirty="0" smtClean="0"/>
              <a:t>的設定</a:t>
            </a:r>
            <a:r>
              <a:rPr lang="en-US" altLang="zh-TW" dirty="0" smtClean="0"/>
              <a:t>pod</a:t>
            </a:r>
            <a:r>
              <a:rPr lang="zh-TW" altLang="en-US" dirty="0" smtClean="0"/>
              <a:t>數量得出的。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en-US" altLang="zh-TW" dirty="0" smtClean="0"/>
              <a:t>HPA Replica </a:t>
            </a:r>
            <a:r>
              <a:rPr lang="zh-TW" altLang="en-US" dirty="0" smtClean="0"/>
              <a:t>圖顯示了 </a:t>
            </a:r>
            <a:r>
              <a:rPr lang="en-US" altLang="zh-TW" dirty="0" smtClean="0"/>
              <a:t>ATHENA Worker Pods </a:t>
            </a:r>
            <a:r>
              <a:rPr lang="zh-TW" altLang="en-US" dirty="0" smtClean="0"/>
              <a:t>在模擬運行期間根據需求</a:t>
            </a:r>
            <a:r>
              <a:rPr lang="en-US" altLang="zh-TW" dirty="0" smtClean="0"/>
              <a:t>scaling up/down</a:t>
            </a:r>
            <a:r>
              <a:rPr lang="zh-TW" altLang="en-US" dirty="0" smtClean="0"/>
              <a:t>的過程。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左側的 </a:t>
            </a:r>
            <a:r>
              <a:rPr lang="en-US" altLang="zh-TW" dirty="0" smtClean="0"/>
              <a:t>API CPU </a:t>
            </a:r>
            <a:r>
              <a:rPr lang="zh-TW" altLang="en-US" dirty="0" smtClean="0"/>
              <a:t>圖顯示了 </a:t>
            </a:r>
            <a:r>
              <a:rPr lang="en-US" altLang="zh-TW" dirty="0" smtClean="0"/>
              <a:t>ATHENA API </a:t>
            </a:r>
            <a:r>
              <a:rPr lang="zh-TW" altLang="en-US" dirty="0" smtClean="0"/>
              <a:t>服務器的 </a:t>
            </a:r>
            <a:r>
              <a:rPr lang="en-US" altLang="zh-TW" dirty="0" smtClean="0"/>
              <a:t>CPU </a:t>
            </a:r>
            <a:r>
              <a:rPr lang="zh-TW" altLang="en-US" dirty="0" smtClean="0"/>
              <a:t>使用情況。 </a:t>
            </a:r>
            <a:r>
              <a:rPr lang="en-US" altLang="zh-TW" dirty="0" smtClean="0"/>
              <a:t>PODs CPU</a:t>
            </a:r>
            <a:r>
              <a:rPr lang="zh-TW" altLang="en-US" dirty="0" smtClean="0"/>
              <a:t>圖顯示了</a:t>
            </a:r>
            <a:r>
              <a:rPr lang="en-US" altLang="zh-TW" dirty="0" smtClean="0"/>
              <a:t>ATHENA Worker Pods</a:t>
            </a:r>
            <a:r>
              <a:rPr lang="zh-TW" altLang="en-US" dirty="0" smtClean="0"/>
              <a:t>的相關</a:t>
            </a:r>
            <a:r>
              <a:rPr lang="en-US" altLang="zh-TW" dirty="0" smtClean="0"/>
              <a:t>CPU</a:t>
            </a:r>
            <a:r>
              <a:rPr lang="zh-TW" altLang="en-US" dirty="0" smtClean="0"/>
              <a:t>使用情況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0758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左側的 </a:t>
            </a:r>
            <a:r>
              <a:rPr lang="en-US" altLang="zh-TW" dirty="0" smtClean="0"/>
              <a:t>API CPU </a:t>
            </a:r>
            <a:r>
              <a:rPr lang="zh-TW" altLang="en-US" dirty="0" smtClean="0"/>
              <a:t>圖顯示了 </a:t>
            </a:r>
            <a:r>
              <a:rPr lang="en-US" altLang="zh-TW" dirty="0" smtClean="0"/>
              <a:t>ATHENA API </a:t>
            </a:r>
            <a:r>
              <a:rPr lang="zh-TW" altLang="en-US" dirty="0" smtClean="0"/>
              <a:t>服務器的 </a:t>
            </a:r>
            <a:r>
              <a:rPr lang="en-US" altLang="zh-TW" dirty="0" smtClean="0"/>
              <a:t>CPU </a:t>
            </a:r>
            <a:r>
              <a:rPr lang="zh-TW" altLang="en-US" dirty="0" smtClean="0"/>
              <a:t>使用情況。 </a:t>
            </a:r>
            <a:r>
              <a:rPr lang="en-US" altLang="zh-TW" dirty="0" smtClean="0"/>
              <a:t>PODs CPU</a:t>
            </a:r>
            <a:r>
              <a:rPr lang="zh-TW" altLang="en-US" dirty="0" smtClean="0"/>
              <a:t>圖顯示了</a:t>
            </a:r>
            <a:r>
              <a:rPr lang="en-US" altLang="zh-TW" dirty="0" smtClean="0"/>
              <a:t>ATHENA Worker Pods</a:t>
            </a:r>
            <a:r>
              <a:rPr lang="zh-TW" altLang="en-US" dirty="0" smtClean="0"/>
              <a:t>的相關</a:t>
            </a:r>
            <a:r>
              <a:rPr lang="en-US" altLang="zh-TW" dirty="0" smtClean="0"/>
              <a:t>CPU</a:t>
            </a:r>
            <a:r>
              <a:rPr lang="zh-TW" altLang="en-US" dirty="0" smtClean="0"/>
              <a:t>使用情況</a:t>
            </a:r>
            <a:r>
              <a:rPr lang="en-US" altLang="zh-TW" dirty="0" smtClean="0"/>
              <a:t>.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由於我們將模擬</a:t>
            </a:r>
            <a:r>
              <a:rPr lang="en-US" altLang="zh-TW" dirty="0" smtClean="0"/>
              <a:t>workers</a:t>
            </a:r>
            <a:r>
              <a:rPr lang="zh-TW" altLang="en-US" dirty="0" smtClean="0"/>
              <a:t>所需的最小計算資源設置為一個</a:t>
            </a:r>
            <a:r>
              <a:rPr lang="en-US" altLang="zh-TW" dirty="0" smtClean="0"/>
              <a:t>Pod</a:t>
            </a:r>
            <a:r>
              <a:rPr lang="zh-TW" altLang="en-US" dirty="0" smtClean="0"/>
              <a:t>單元，因此至少會有一個模擬器引擎在不斷運行，我們將其表示為</a:t>
            </a:r>
            <a:r>
              <a:rPr lang="en-US" altLang="zh-TW" sz="1200" dirty="0" smtClean="0"/>
              <a:t>primary Worker</a:t>
            </a:r>
            <a:r>
              <a:rPr lang="zh-TW" altLang="en-US" dirty="0" smtClean="0"/>
              <a:t>。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在圖 </a:t>
            </a:r>
            <a:r>
              <a:rPr lang="en-US" altLang="zh-TW" dirty="0" smtClean="0"/>
              <a:t>9 </a:t>
            </a:r>
            <a:r>
              <a:rPr lang="zh-TW" altLang="en-US" dirty="0" smtClean="0"/>
              <a:t>中，主 </a:t>
            </a:r>
            <a:r>
              <a:rPr lang="en-US" altLang="zh-TW" dirty="0" smtClean="0"/>
              <a:t>Worker Pod`s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CPU </a:t>
            </a:r>
            <a:r>
              <a:rPr lang="zh-TW" altLang="en-US" dirty="0" smtClean="0"/>
              <a:t>使用率以黃色趨勢表示</a:t>
            </a:r>
            <a:r>
              <a:rPr lang="en-US" altLang="zh-TW" dirty="0" smtClean="0"/>
              <a:t>,</a:t>
            </a:r>
            <a:r>
              <a:rPr lang="zh-TW" altLang="en-US" dirty="0" smtClean="0"/>
              <a:t>也就是</a:t>
            </a:r>
            <a:r>
              <a:rPr lang="en-US" altLang="zh-TW" dirty="0" smtClean="0"/>
              <a:t>w</a:t>
            </a:r>
            <a:r>
              <a:rPr lang="en-US" altLang="zh-TW" sz="1200" dirty="0" smtClean="0"/>
              <a:t>orker-69f77b9586-fmwtm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4761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>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51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雲端方案其中一個主要優點是可依需求擴展或縮減</a:t>
            </a:r>
            <a:r>
              <a:rPr lang="en-US" altLang="zh-TW" dirty="0" smtClean="0"/>
              <a:t>(scale up and down)</a:t>
            </a:r>
            <a:r>
              <a:rPr lang="zh-TW" altLang="en-US" dirty="0" smtClean="0"/>
              <a:t>。大多數的應用程式都需要支援</a:t>
            </a:r>
            <a:r>
              <a:rPr lang="en-US" altLang="zh-TW" dirty="0" smtClean="0"/>
              <a:t>auto-scaling,</a:t>
            </a:r>
            <a:r>
              <a:rPr lang="zh-TW" altLang="en-US" dirty="0" smtClean="0"/>
              <a:t>也就是說可動態的根據所需的計算資源去</a:t>
            </a:r>
            <a:r>
              <a:rPr lang="en-US" altLang="zh-TW" dirty="0" smtClean="0"/>
              <a:t>scaling up/down</a:t>
            </a:r>
          </a:p>
          <a:p>
            <a:r>
              <a:rPr lang="zh-TW" altLang="en-US" dirty="0" smtClean="0"/>
              <a:t>理想情況中</a:t>
            </a:r>
            <a:r>
              <a:rPr lang="en-US" altLang="zh-TW" dirty="0" smtClean="0"/>
              <a:t>,</a:t>
            </a:r>
            <a:r>
              <a:rPr lang="zh-TW" altLang="en-US" dirty="0" smtClean="0"/>
              <a:t>整個過程應該完全自動不需要手動介入。</a:t>
            </a:r>
            <a:endParaRPr lang="en-US" altLang="zh-TW" dirty="0" smtClean="0"/>
          </a:p>
          <a:p>
            <a:r>
              <a:rPr lang="zh-TW" altLang="en-US" dirty="0" smtClean="0"/>
              <a:t>已經有一些用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化技術達到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的技術和方法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4225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這篇論文中作者介紹了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系統，以及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系統是如何透過拆解和整合</a:t>
            </a:r>
            <a:r>
              <a:rPr lang="en-US" altLang="zh-TW" sz="1200" dirty="0" smtClean="0"/>
              <a:t>stateless</a:t>
            </a:r>
            <a:r>
              <a:rPr lang="zh-TW" altLang="en-US" dirty="0" smtClean="0"/>
              <a:t>和</a:t>
            </a:r>
            <a:r>
              <a:rPr lang="en-US" altLang="zh-TW" sz="1200" dirty="0" err="1" smtClean="0"/>
              <a:t>stateful</a:t>
            </a:r>
            <a:r>
              <a:rPr lang="zh-TW" altLang="en-US" dirty="0" smtClean="0"/>
              <a:t>的情況</a:t>
            </a:r>
            <a:r>
              <a:rPr lang="en-US" altLang="zh-TW" dirty="0" smtClean="0"/>
              <a:t>,</a:t>
            </a:r>
            <a:r>
              <a:rPr lang="zh-TW" altLang="en-US" dirty="0" smtClean="0"/>
              <a:t>來達到基於</a:t>
            </a:r>
            <a:r>
              <a:rPr lang="en-US" altLang="zh-TW" dirty="0" smtClean="0"/>
              <a:t>Docker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scaling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作者講述了</a:t>
            </a:r>
            <a:r>
              <a:rPr lang="en-US" altLang="zh-TW" dirty="0" smtClean="0"/>
              <a:t>K8s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能力</a:t>
            </a:r>
            <a:r>
              <a:rPr lang="en-US" altLang="zh-TW" dirty="0" smtClean="0"/>
              <a:t>,</a:t>
            </a:r>
            <a:r>
              <a:rPr lang="zh-TW" altLang="en-US" dirty="0" smtClean="0"/>
              <a:t>以及如何用</a:t>
            </a:r>
            <a:r>
              <a:rPr lang="en-US" altLang="zh-TW" dirty="0" smtClean="0"/>
              <a:t>pod</a:t>
            </a:r>
            <a:r>
              <a:rPr lang="zh-TW" altLang="en-US" dirty="0" smtClean="0"/>
              <a:t>進行</a:t>
            </a:r>
            <a:r>
              <a:rPr lang="en-US" altLang="zh-TW" dirty="0" smtClean="0"/>
              <a:t>auto-scaling</a:t>
            </a:r>
          </a:p>
          <a:p>
            <a:r>
              <a:rPr lang="en-US" altLang="zh-TW" sz="1200" dirty="0" smtClean="0"/>
              <a:t>Auto-scaling</a:t>
            </a:r>
            <a:r>
              <a:rPr lang="zh-TW" altLang="en-US" sz="1200" dirty="0" smtClean="0"/>
              <a:t>尚無法滿足使用者的需求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只靠</a:t>
            </a:r>
            <a:r>
              <a:rPr lang="en-US" altLang="zh-TW" sz="1200" dirty="0" err="1" smtClean="0"/>
              <a:t>cpu</a:t>
            </a:r>
            <a:r>
              <a:rPr lang="zh-TW" altLang="en-US" sz="1200" dirty="0" smtClean="0"/>
              <a:t>和</a:t>
            </a:r>
            <a:r>
              <a:rPr lang="en-US" altLang="zh-TW" sz="1200" dirty="0" smtClean="0"/>
              <a:t>ram</a:t>
            </a:r>
            <a:r>
              <a:rPr lang="zh-TW" altLang="en-US" sz="1200" dirty="0" smtClean="0"/>
              <a:t>的使用率去判斷</a:t>
            </a:r>
            <a:endParaRPr lang="en-US" altLang="zh-TW" sz="1200" dirty="0" smtClean="0"/>
          </a:p>
          <a:p>
            <a:r>
              <a:rPr lang="zh-TW" altLang="en-US" sz="1200" dirty="0" smtClean="0"/>
              <a:t>大多數的網頁和行動裝置程式需要基於每秒需求量達到</a:t>
            </a:r>
            <a:r>
              <a:rPr lang="en-US" altLang="zh-TW" dirty="0" smtClean="0"/>
              <a:t>auto-scaling,</a:t>
            </a:r>
            <a:r>
              <a:rPr lang="zh-TW" altLang="en-US" dirty="0" smtClean="0"/>
              <a:t>以應付突發的流量和隨機的用戶負載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590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透過</a:t>
            </a:r>
            <a:r>
              <a:rPr lang="en-US" altLang="zh-TW" dirty="0" smtClean="0"/>
              <a:t>Kubernetes</a:t>
            </a:r>
            <a:r>
              <a:rPr lang="zh-TW" altLang="en-US" dirty="0" smtClean="0"/>
              <a:t>中引入的新的自定義</a:t>
            </a:r>
            <a:r>
              <a:rPr lang="en-US" altLang="zh-TW" sz="1200" i="1" dirty="0" smtClean="0"/>
              <a:t>Metrics </a:t>
            </a:r>
            <a:r>
              <a:rPr lang="en-US" altLang="zh-TW" dirty="0" smtClean="0"/>
              <a:t>API</a:t>
            </a:r>
            <a:r>
              <a:rPr lang="zh-TW" altLang="en-US" dirty="0" smtClean="0"/>
              <a:t>功能，我們打算擴展該</a:t>
            </a:r>
            <a:r>
              <a:rPr lang="en-US" altLang="zh-TW" dirty="0" smtClean="0"/>
              <a:t>API</a:t>
            </a:r>
            <a:r>
              <a:rPr lang="zh-TW" altLang="en-US" dirty="0" smtClean="0"/>
              <a:t>，並將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metric</a:t>
            </a:r>
            <a:r>
              <a:rPr lang="zh-TW" altLang="en-US" dirty="0" smtClean="0"/>
              <a:t>傳送給</a:t>
            </a:r>
            <a:r>
              <a:rPr lang="en-US" altLang="zh-TW" dirty="0" smtClean="0"/>
              <a:t>Prometheus</a:t>
            </a:r>
            <a:r>
              <a:rPr lang="zh-TW" altLang="en-US" dirty="0" smtClean="0"/>
              <a:t>，以便它可以被</a:t>
            </a:r>
            <a:r>
              <a:rPr lang="en-US" altLang="zh-TW" dirty="0" smtClean="0"/>
              <a:t>HPA</a:t>
            </a:r>
            <a:r>
              <a:rPr lang="zh-TW" altLang="en-US" dirty="0" smtClean="0"/>
              <a:t> </a:t>
            </a:r>
            <a:r>
              <a:rPr lang="en-US" altLang="zh-TW" dirty="0" smtClean="0"/>
              <a:t>controller</a:t>
            </a:r>
            <a:r>
              <a:rPr lang="zh-TW" altLang="en-US" dirty="0" smtClean="0"/>
              <a:t>處理並更好地</a:t>
            </a:r>
            <a:r>
              <a:rPr lang="en-US" altLang="zh-TW" dirty="0" smtClean="0"/>
              <a:t>auto-scaling</a:t>
            </a:r>
          </a:p>
          <a:p>
            <a:r>
              <a:rPr lang="en-US" altLang="zh-TW" dirty="0" smtClean="0"/>
              <a:t>Auto-scaling</a:t>
            </a:r>
            <a:r>
              <a:rPr lang="zh-TW" altLang="en-US" dirty="0" smtClean="0"/>
              <a:t>也可以透過</a:t>
            </a:r>
            <a:r>
              <a:rPr lang="en-US" altLang="zh-TW" dirty="0" err="1" smtClean="0"/>
              <a:t>ActiveMQ</a:t>
            </a:r>
            <a:r>
              <a:rPr lang="zh-TW" altLang="en-US" dirty="0" smtClean="0"/>
              <a:t> </a:t>
            </a:r>
            <a:r>
              <a:rPr lang="en-US" altLang="zh-TW" sz="1200" dirty="0" smtClean="0"/>
              <a:t>job queue</a:t>
            </a:r>
            <a:r>
              <a:rPr lang="zh-TW" altLang="en-US" dirty="0" smtClean="0"/>
              <a:t>長度超過某個</a:t>
            </a:r>
            <a:r>
              <a:rPr lang="en-US" altLang="zh-TW" sz="1200" dirty="0" smtClean="0"/>
              <a:t>threshold</a:t>
            </a:r>
            <a:r>
              <a:rPr lang="zh-TW" altLang="en-US" dirty="0" smtClean="0"/>
              <a:t>來觸發。</a:t>
            </a:r>
            <a:r>
              <a:rPr lang="en-US" altLang="zh-TW" sz="1200" i="1" dirty="0" smtClean="0"/>
              <a:t>Threshold-based Reactive approach</a:t>
            </a:r>
            <a:r>
              <a:rPr lang="zh-TW" altLang="en-US" dirty="0" smtClean="0"/>
              <a:t>與控制理論的</a:t>
            </a:r>
            <a:r>
              <a:rPr lang="en-US" altLang="zh-TW" sz="1200" dirty="0" smtClean="0"/>
              <a:t>auto-scaling</a:t>
            </a:r>
            <a:r>
              <a:rPr lang="zh-TW" altLang="en-US" dirty="0" smtClean="0"/>
              <a:t>技術可以被探索。</a:t>
            </a:r>
            <a:endParaRPr lang="en-US" altLang="zh-TW" dirty="0" smtClean="0"/>
          </a:p>
          <a:p>
            <a:r>
              <a:rPr lang="en-US" altLang="zh-TW" dirty="0" smtClean="0"/>
              <a:t>K8s</a:t>
            </a:r>
            <a:r>
              <a:rPr lang="zh-TW" altLang="en-US" dirty="0" smtClean="0"/>
              <a:t>技術並非獨特，然而應用領域上並且把基於</a:t>
            </a:r>
            <a:r>
              <a:rPr lang="en-US" altLang="zh-TW" sz="1200" dirty="0" err="1" smtClean="0"/>
              <a:t>defence</a:t>
            </a:r>
            <a:r>
              <a:rPr lang="en-US" altLang="zh-TW" sz="1200" dirty="0" smtClean="0"/>
              <a:t>-based</a:t>
            </a:r>
            <a:r>
              <a:rPr lang="zh-TW" altLang="en-US" dirty="0" smtClean="0"/>
              <a:t>的服務與動態</a:t>
            </a:r>
            <a:r>
              <a:rPr lang="en-US" altLang="zh-TW" sz="1200" dirty="0" smtClean="0"/>
              <a:t>Cloud-based</a:t>
            </a:r>
            <a:r>
              <a:rPr lang="zh-TW" altLang="en-US" sz="1200" dirty="0" smtClean="0"/>
              <a:t>技術</a:t>
            </a:r>
            <a:r>
              <a:rPr lang="zh-TW" altLang="en-US" dirty="0" smtClean="0"/>
              <a:t>相結合是獨一無二的。</a:t>
            </a:r>
            <a:endParaRPr lang="en-US" altLang="zh-TW" dirty="0" smtClean="0"/>
          </a:p>
          <a:p>
            <a:r>
              <a:rPr lang="zh-TW" altLang="en-US" dirty="0" smtClean="0"/>
              <a:t>設計出一個基於公有雲</a:t>
            </a:r>
            <a:r>
              <a:rPr lang="en-US" altLang="zh-TW" dirty="0" smtClean="0"/>
              <a:t>,</a:t>
            </a:r>
            <a:r>
              <a:rPr lang="zh-TW" altLang="en-US" dirty="0" smtClean="0"/>
              <a:t>強大</a:t>
            </a:r>
            <a:r>
              <a:rPr lang="en-US" altLang="zh-TW" dirty="0" smtClean="0"/>
              <a:t>,</a:t>
            </a:r>
            <a:r>
              <a:rPr lang="zh-TW" altLang="en-US" dirty="0" smtClean="0"/>
              <a:t>企業級的服務和設備需求在私有雲上仍有許多挑戰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0703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39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本篇論文研究了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應用在軟體上</a:t>
            </a:r>
            <a:r>
              <a:rPr lang="en-US" altLang="zh-TW" dirty="0" smtClean="0"/>
              <a:t>,</a:t>
            </a:r>
            <a:r>
              <a:rPr lang="zh-TW" altLang="en-US" dirty="0" smtClean="0"/>
              <a:t>協助解決澳洲軍隊的直升機持續訓練問題。</a:t>
            </a:r>
            <a:endParaRPr lang="en-US" altLang="zh-TW" dirty="0" smtClean="0"/>
          </a:p>
          <a:p>
            <a:r>
              <a:rPr lang="zh-TW" altLang="en-US" dirty="0" smtClean="0"/>
              <a:t>作者特別考慮一個用於人力規劃的策略離散事件的模擬</a:t>
            </a:r>
            <a:r>
              <a:rPr lang="en-US" altLang="zh-TW" dirty="0" smtClean="0"/>
              <a:t>,</a:t>
            </a:r>
            <a:r>
              <a:rPr lang="zh-TW" altLang="en-US" dirty="0" smtClean="0"/>
              <a:t>優化和分析系統</a:t>
            </a:r>
            <a:r>
              <a:rPr lang="en-US" altLang="zh-TW" dirty="0" smtClean="0"/>
              <a:t>(</a:t>
            </a:r>
            <a:r>
              <a:rPr lang="zh-TW" altLang="en-US" dirty="0" smtClean="0"/>
              <a:t>也就是</a:t>
            </a:r>
            <a:r>
              <a:rPr lang="en-US" altLang="zh-TW" dirty="0" smtClean="0"/>
              <a:t>ATHENA)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化程式</a:t>
            </a:r>
            <a:r>
              <a:rPr lang="en-US" altLang="zh-TW" dirty="0" smtClean="0"/>
              <a:t>scaling,</a:t>
            </a:r>
            <a:r>
              <a:rPr lang="zh-TW" altLang="en-US" dirty="0" smtClean="0"/>
              <a:t>並聚焦在解決直升機飛行員持續培訓的需求與要求。</a:t>
            </a:r>
            <a:endParaRPr lang="en-US" altLang="zh-TW" dirty="0" smtClean="0"/>
          </a:p>
          <a:p>
            <a:r>
              <a:rPr lang="zh-TW" altLang="en-US" dirty="0" smtClean="0"/>
              <a:t>作者接下來介紹</a:t>
            </a:r>
            <a:r>
              <a:rPr lang="en-US" altLang="zh-TW" dirty="0" smtClean="0"/>
              <a:t>ATHENA</a:t>
            </a:r>
            <a:r>
              <a:rPr lang="zh-TW" altLang="en-US" dirty="0" smtClean="0"/>
              <a:t>和展示透過</a:t>
            </a:r>
            <a:r>
              <a:rPr lang="en-US" altLang="zh-TW" dirty="0" err="1" smtClean="0"/>
              <a:t>docker</a:t>
            </a:r>
            <a:r>
              <a:rPr lang="zh-TW" altLang="en-US" dirty="0" smtClean="0"/>
              <a:t>和</a:t>
            </a:r>
            <a:r>
              <a:rPr lang="en-US" altLang="zh-TW" dirty="0" smtClean="0"/>
              <a:t>K8S</a:t>
            </a:r>
            <a:r>
              <a:rPr lang="zh-TW" altLang="en-US" dirty="0" smtClean="0"/>
              <a:t>建立一個</a:t>
            </a:r>
            <a:r>
              <a:rPr lang="en-US" altLang="zh-TW" dirty="0" smtClean="0"/>
              <a:t>cloud-native</a:t>
            </a:r>
            <a:r>
              <a:rPr lang="zh-TW" altLang="en-US" dirty="0" smtClean="0"/>
              <a:t>的程式</a:t>
            </a:r>
            <a:r>
              <a:rPr lang="en-US" altLang="zh-TW" dirty="0" smtClean="0"/>
              <a:t>,</a:t>
            </a:r>
            <a:r>
              <a:rPr lang="zh-TW" altLang="en-US" dirty="0" smtClean="0"/>
              <a:t>且可以在雲端上進行</a:t>
            </a:r>
            <a:r>
              <a:rPr lang="en-US" altLang="zh-TW" dirty="0" smtClean="0"/>
              <a:t>orchestration</a:t>
            </a:r>
            <a:r>
              <a:rPr lang="zh-TW" altLang="en-US" dirty="0" smtClean="0"/>
              <a:t> 也就是整合協調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887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第二章</a:t>
            </a:r>
            <a:r>
              <a:rPr lang="en-US" altLang="zh-TW" dirty="0" smtClean="0"/>
              <a:t>:</a:t>
            </a:r>
            <a:r>
              <a:rPr lang="zh-TW" altLang="en-US" dirty="0" smtClean="0"/>
              <a:t>有關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的文獻回顧</a:t>
            </a:r>
            <a:endParaRPr lang="en-US" altLang="zh-TW" dirty="0" smtClean="0"/>
          </a:p>
          <a:p>
            <a:r>
              <a:rPr lang="zh-TW" altLang="en-US" dirty="0" smtClean="0"/>
              <a:t>第三章</a:t>
            </a:r>
            <a:r>
              <a:rPr lang="en-US" altLang="zh-TW" dirty="0" smtClean="0"/>
              <a:t>:</a:t>
            </a:r>
            <a:r>
              <a:rPr lang="zh-TW" altLang="en-US" dirty="0" smtClean="0"/>
              <a:t>實驗設置</a:t>
            </a:r>
            <a:endParaRPr lang="en-US" altLang="zh-TW" dirty="0" smtClean="0"/>
          </a:p>
          <a:p>
            <a:r>
              <a:rPr lang="zh-TW" altLang="en-US" dirty="0" smtClean="0"/>
              <a:t>第四章</a:t>
            </a:r>
            <a:r>
              <a:rPr lang="en-US" altLang="zh-TW" dirty="0" smtClean="0"/>
              <a:t>:</a:t>
            </a:r>
            <a:r>
              <a:rPr lang="zh-TW" altLang="en-US" dirty="0" smtClean="0"/>
              <a:t>實驗結果</a:t>
            </a:r>
            <a:endParaRPr lang="en-US" altLang="zh-TW" dirty="0" smtClean="0"/>
          </a:p>
          <a:p>
            <a:r>
              <a:rPr lang="zh-TW" altLang="en-US" dirty="0" smtClean="0"/>
              <a:t>第五章</a:t>
            </a:r>
            <a:r>
              <a:rPr lang="en-US" altLang="zh-TW" dirty="0" smtClean="0"/>
              <a:t>:</a:t>
            </a:r>
            <a:r>
              <a:rPr lang="zh-TW" altLang="en-US" dirty="0" smtClean="0"/>
              <a:t>文獻回顧</a:t>
            </a:r>
            <a:endParaRPr lang="en-US" altLang="zh-TW" dirty="0" smtClean="0"/>
          </a:p>
          <a:p>
            <a:r>
              <a:rPr lang="zh-TW" altLang="en-US" dirty="0" smtClean="0"/>
              <a:t>第六章</a:t>
            </a:r>
            <a:r>
              <a:rPr lang="en-US" altLang="zh-TW" dirty="0" smtClean="0"/>
              <a:t>:</a:t>
            </a:r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76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Auto-scaling</a:t>
            </a:r>
            <a:r>
              <a:rPr lang="zh-TW" altLang="en-US" dirty="0" smtClean="0"/>
              <a:t>的概念早就被提出了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可以追溯到</a:t>
            </a:r>
            <a:r>
              <a:rPr lang="en-US" altLang="zh-TW" dirty="0" smtClean="0"/>
              <a:t>IBM</a:t>
            </a:r>
            <a:r>
              <a:rPr lang="zh-TW" altLang="en-US" dirty="0" smtClean="0"/>
              <a:t>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MAPE-K</a:t>
            </a:r>
            <a:r>
              <a:rPr lang="en-US" altLang="zh-TW" dirty="0" smtClean="0"/>
              <a:t> </a:t>
            </a:r>
            <a:r>
              <a:rPr lang="zh-TW" altLang="en-US" dirty="0" smtClean="0"/>
              <a:t>架構</a:t>
            </a:r>
            <a:r>
              <a:rPr lang="en-US" altLang="zh-TW" dirty="0" smtClean="0"/>
              <a:t>,</a:t>
            </a:r>
            <a:r>
              <a:rPr lang="zh-TW" altLang="en-US" dirty="0" smtClean="0"/>
              <a:t>支援自動化運算</a:t>
            </a:r>
            <a:r>
              <a:rPr lang="en-US" altLang="zh-TW" dirty="0" smtClean="0"/>
              <a:t>,</a:t>
            </a:r>
            <a:r>
              <a:rPr lang="zh-TW" altLang="en-US" dirty="0" smtClean="0"/>
              <a:t>該運算系統可以根據管理者給定的</a:t>
            </a:r>
            <a:r>
              <a:rPr lang="en-US" altLang="zh-TW" dirty="0" smtClean="0"/>
              <a:t>high-level</a:t>
            </a:r>
            <a:r>
              <a:rPr lang="zh-TW" altLang="en-US" dirty="0" smtClean="0"/>
              <a:t>目標達到自我管理。</a:t>
            </a:r>
            <a:endParaRPr lang="en-US" altLang="zh-TW" dirty="0" smtClean="0"/>
          </a:p>
          <a:p>
            <a:r>
              <a:rPr lang="en-US" altLang="zh-TW" dirty="0" smtClean="0"/>
              <a:t>[8]</a:t>
            </a:r>
            <a:r>
              <a:rPr lang="zh-TW" altLang="en-US" dirty="0" smtClean="0"/>
              <a:t>這篇作者提出幾項自動化的關鍵指標</a:t>
            </a:r>
            <a:r>
              <a:rPr lang="en-US" altLang="zh-TW" dirty="0" smtClean="0"/>
              <a:t>:</a:t>
            </a:r>
            <a:r>
              <a:rPr lang="zh-TW" altLang="en-US" dirty="0" smtClean="0"/>
              <a:t>監控</a:t>
            </a:r>
            <a:r>
              <a:rPr lang="en-US" altLang="zh-TW" dirty="0" smtClean="0"/>
              <a:t>,</a:t>
            </a:r>
            <a:r>
              <a:rPr lang="zh-TW" altLang="en-US" dirty="0" smtClean="0"/>
              <a:t>分析</a:t>
            </a:r>
            <a:r>
              <a:rPr lang="en-US" altLang="zh-TW" dirty="0" smtClean="0"/>
              <a:t>,</a:t>
            </a:r>
            <a:r>
              <a:rPr lang="zh-TW" altLang="en-US" dirty="0" smtClean="0"/>
              <a:t>規劃</a:t>
            </a:r>
            <a:r>
              <a:rPr lang="en-US" altLang="zh-TW" dirty="0" smtClean="0"/>
              <a:t>,</a:t>
            </a:r>
            <a:r>
              <a:rPr lang="zh-TW" altLang="en-US" dirty="0" smtClean="0"/>
              <a:t>執行</a:t>
            </a:r>
            <a:r>
              <a:rPr lang="en-US" altLang="zh-TW" dirty="0" smtClean="0"/>
              <a:t>,</a:t>
            </a:r>
            <a:r>
              <a:rPr lang="zh-TW" altLang="en-US" dirty="0" smtClean="0"/>
              <a:t>知識</a:t>
            </a:r>
            <a:r>
              <a:rPr lang="en-US" altLang="zh-TW" dirty="0" smtClean="0"/>
              <a:t>/</a:t>
            </a:r>
            <a:r>
              <a:rPr lang="zh-TW" altLang="en-US" dirty="0" smtClean="0"/>
              <a:t>經驗</a:t>
            </a:r>
            <a:endParaRPr lang="en-US" altLang="zh-TW" dirty="0" smtClean="0"/>
          </a:p>
          <a:p>
            <a:r>
              <a:rPr lang="zh-TW" altLang="en-US" dirty="0" smtClean="0"/>
              <a:t>並提出一個可參考的模型作為自主自動運算系統的自動控制迴路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698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[9]</a:t>
            </a:r>
            <a:r>
              <a:rPr lang="zh-TW" altLang="en-US" dirty="0" smtClean="0"/>
              <a:t>這篇論文中</a:t>
            </a:r>
            <a:r>
              <a:rPr lang="en-US" altLang="zh-TW" dirty="0" smtClean="0"/>
              <a:t>,</a:t>
            </a:r>
            <a:r>
              <a:rPr lang="zh-TW" altLang="en-US" dirty="0" smtClean="0"/>
              <a:t>更進一步確定在</a:t>
            </a:r>
            <a:r>
              <a:rPr lang="en-US" altLang="zh-TW" dirty="0" smtClean="0"/>
              <a:t>MAPE-K</a:t>
            </a:r>
            <a:r>
              <a:rPr lang="zh-TW" altLang="en-US" dirty="0" smtClean="0"/>
              <a:t>個階段的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的挑戰</a:t>
            </a:r>
            <a:r>
              <a:rPr lang="en-US" altLang="zh-TW" dirty="0" smtClean="0"/>
              <a:t>,</a:t>
            </a:r>
            <a:r>
              <a:rPr lang="zh-TW" altLang="en-US" dirty="0" smtClean="0"/>
              <a:t>作者在雲端上為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的網頁程式建立一套分類方法</a:t>
            </a:r>
            <a:endParaRPr lang="en-US" altLang="zh-TW" dirty="0" smtClean="0"/>
          </a:p>
          <a:p>
            <a:pPr fontAlgn="ctr"/>
            <a:r>
              <a:rPr lang="en-US" altLang="zh-TW" sz="1200" dirty="0" smtClean="0"/>
              <a:t>Taxonomy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分類法；分類學</a:t>
            </a: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[9]</a:t>
            </a:r>
            <a:r>
              <a:rPr lang="zh-TW" altLang="en-US" dirty="0" smtClean="0"/>
              <a:t>提出一個</a:t>
            </a:r>
            <a:r>
              <a:rPr lang="en-US" altLang="zh-TW" dirty="0" smtClean="0"/>
              <a:t>auto-scaling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survey,</a:t>
            </a:r>
            <a:r>
              <a:rPr lang="zh-TW" altLang="en-US" dirty="0" smtClean="0"/>
              <a:t>包含</a:t>
            </a:r>
            <a:r>
              <a:rPr lang="en-US" altLang="zh-TW" dirty="0" smtClean="0"/>
              <a:t>scaling</a:t>
            </a:r>
            <a:r>
              <a:rPr lang="zh-TW" altLang="en-US" dirty="0" smtClean="0"/>
              <a:t>指標和不同類型的數據</a:t>
            </a:r>
            <a:r>
              <a:rPr lang="en-US" altLang="zh-TW" dirty="0" smtClean="0"/>
              <a:t>,</a:t>
            </a:r>
            <a:r>
              <a:rPr lang="zh-TW" altLang="en-US" dirty="0" smtClean="0"/>
              <a:t>像是基於</a:t>
            </a:r>
            <a:r>
              <a:rPr lang="en-US" altLang="zh-TW" dirty="0" smtClean="0"/>
              <a:t>rule</a:t>
            </a:r>
            <a:r>
              <a:rPr lang="zh-TW" altLang="en-US" dirty="0" smtClean="0"/>
              <a:t>或是</a:t>
            </a:r>
            <a:r>
              <a:rPr lang="en-US" altLang="zh-TW" sz="1200" dirty="0" smtClean="0"/>
              <a:t>threshold</a:t>
            </a:r>
            <a:r>
              <a:rPr lang="zh-TW" altLang="en-US" sz="1200" dirty="0" smtClean="0"/>
              <a:t>的資源估計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多層的應用程式和</a:t>
            </a:r>
            <a:r>
              <a:rPr lang="en-US" altLang="zh-TW" sz="1200" dirty="0" smtClean="0"/>
              <a:t>container-based</a:t>
            </a:r>
            <a:r>
              <a:rPr lang="zh-TW" altLang="en-US" sz="1200" dirty="0" smtClean="0"/>
              <a:t>的</a:t>
            </a:r>
            <a:r>
              <a:rPr lang="en-US" altLang="zh-TW" sz="1200" dirty="0" smtClean="0"/>
              <a:t>auto-scaling</a:t>
            </a:r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[10]</a:t>
            </a:r>
            <a:r>
              <a:rPr lang="zh-TW" altLang="en-US" sz="1200" dirty="0" smtClean="0"/>
              <a:t>這篇論文不是針對</a:t>
            </a:r>
            <a:r>
              <a:rPr lang="en-US" altLang="zh-TW" sz="1200" dirty="0" smtClean="0"/>
              <a:t>auto-scaling,</a:t>
            </a:r>
            <a:r>
              <a:rPr lang="zh-TW" altLang="en-US" sz="1200" dirty="0" smtClean="0"/>
              <a:t>該篇提出一個</a:t>
            </a:r>
            <a:r>
              <a:rPr lang="en-US" altLang="zh-TW" sz="1200" dirty="0" smtClean="0"/>
              <a:t>survey</a:t>
            </a:r>
            <a:r>
              <a:rPr lang="zh-TW" altLang="en-US" sz="1200" dirty="0" smtClean="0"/>
              <a:t>和分類法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關於公有雲執行</a:t>
            </a:r>
            <a:r>
              <a:rPr lang="en-US" altLang="zh-TW" sz="1200" dirty="0" smtClean="0"/>
              <a:t>Bag-of-Task(</a:t>
            </a:r>
            <a:r>
              <a:rPr lang="zh-TW" altLang="en-US" sz="1200" dirty="0" smtClean="0"/>
              <a:t>可以平行化且沒有相依的</a:t>
            </a:r>
            <a:r>
              <a:rPr lang="en-US" altLang="zh-TW" sz="1200" dirty="0" smtClean="0"/>
              <a:t>jobs)</a:t>
            </a:r>
            <a:r>
              <a:rPr lang="zh-TW" altLang="en-US" sz="1200" dirty="0" smtClean="0"/>
              <a:t>的資源最佳化。</a:t>
            </a:r>
            <a:endParaRPr lang="en-US" altLang="zh-TW" sz="1200" dirty="0" smtClean="0"/>
          </a:p>
          <a:p>
            <a:endParaRPr lang="en-US" altLang="zh-TW" sz="1200" dirty="0" smtClean="0"/>
          </a:p>
          <a:p>
            <a:r>
              <a:rPr lang="en-US" altLang="zh-TW" sz="1200" dirty="0" smtClean="0"/>
              <a:t>[11]</a:t>
            </a:r>
            <a:r>
              <a:rPr lang="zh-TW" altLang="en-US" sz="1200" dirty="0" smtClean="0"/>
              <a:t>這篇討論利用</a:t>
            </a:r>
            <a:r>
              <a:rPr lang="en-US" altLang="zh-TW" sz="1200" dirty="0" smtClean="0"/>
              <a:t>Aneka</a:t>
            </a:r>
            <a:r>
              <a:rPr lang="zh-TW" altLang="en-US" sz="1200" dirty="0" smtClean="0"/>
              <a:t>去動態快速地從公有雲供應到營運中的私有雲</a:t>
            </a:r>
            <a:r>
              <a:rPr lang="en-US" altLang="zh-TW" sz="1200" dirty="0" smtClean="0"/>
              <a:t>,</a:t>
            </a:r>
            <a:r>
              <a:rPr lang="zh-TW" altLang="en-US" sz="1200" dirty="0" smtClean="0"/>
              <a:t>卸載大數據處理任務所需的</a:t>
            </a:r>
            <a:r>
              <a:rPr lang="en-US" altLang="zh-TW" sz="1200" dirty="0" smtClean="0"/>
              <a:t>deadline-driven</a:t>
            </a:r>
            <a:r>
              <a:rPr lang="zh-TW" altLang="en-US" sz="1200" dirty="0" smtClean="0"/>
              <a:t>數據密集型應用。</a:t>
            </a:r>
            <a:endParaRPr lang="en-US" altLang="zh-TW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52D6-DEE8-44BB-9BEB-1722C058869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24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>
            <a:extLst>
              <a:ext uri="{FF2B5EF4-FFF2-40B4-BE49-F238E27FC236}">
                <a16:creationId xmlns:a16="http://schemas.microsoft.com/office/drawing/2014/main" id="{819712DA-81D8-4682-91F1-D567050332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745B92BA-D827-4A28-9886-E42DC3496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>
                <a:extLst>
                  <a:ext uri="{FF2B5EF4-FFF2-40B4-BE49-F238E27FC236}">
                    <a16:creationId xmlns:a16="http://schemas.microsoft.com/office/drawing/2014/main" id="{D19256F7-47B0-4B60-9817-7CCA5A0673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6733AB6-C834-4189-B461-FA629636D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dirty="0">
                    <a:solidFill>
                      <a:srgbClr val="969696"/>
                    </a:solidFill>
                    <a:latin typeface="Calibri" pitchFamily="34" charset="0"/>
                    <a:cs typeface="+mn-cs"/>
                  </a:rPr>
                  <a:t>National Chung Cheng University</a:t>
                </a:r>
              </a:p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dirty="0">
                    <a:solidFill>
                      <a:srgbClr val="969696"/>
                    </a:solidFill>
                    <a:latin typeface="Calibri" pitchFamily="34" charset="0"/>
                    <a:cs typeface="+mn-cs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ED0C6BFB-EC12-4FBA-AF45-097DABE47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BEB70B64-3F4F-497A-A12A-273F34957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483E8D7B-A240-421B-AC07-2A1F72D06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0EBF29A3-6DEA-4EB9-9232-F971AE0FF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0A8164F-78C9-4B5F-825A-CF2469364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6367463"/>
              <a:ext cx="42846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1" dirty="0">
                  <a:latin typeface="+mn-lt"/>
                  <a:cs typeface="+mn-cs"/>
                </a:rPr>
                <a:t>2008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13" name="日期版面配置區 3">
            <a:extLst>
              <a:ext uri="{FF2B5EF4-FFF2-40B4-BE49-F238E27FC236}">
                <a16:creationId xmlns:a16="http://schemas.microsoft.com/office/drawing/2014/main" id="{34F9BA8C-A311-4E75-A671-5258AFFA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fld id="{AFB68C1C-D13E-4162-99C8-14D2E0817F5A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14" name="頁尾版面配置區 4">
            <a:extLst>
              <a:ext uri="{FF2B5EF4-FFF2-40B4-BE49-F238E27FC236}">
                <a16:creationId xmlns:a16="http://schemas.microsoft.com/office/drawing/2014/main" id="{2CB43E88-B415-406E-95BF-A43EF0C8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投影片編號版面配置區 5">
            <a:extLst>
              <a:ext uri="{FF2B5EF4-FFF2-40B4-BE49-F238E27FC236}">
                <a16:creationId xmlns:a16="http://schemas.microsoft.com/office/drawing/2014/main" id="{541CBFB2-21B4-4875-ABC3-631C910F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90D072B-4AC0-40FA-B538-D02FA93CC3C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850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D873C17D-F23F-47A1-9E67-522A815E2E89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A80E6C3F-0AED-4ECD-A85F-AC17AEC1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8D8C30-BAB3-41F7-ADE6-E439B1173AA2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1E3B848F-422C-43BC-8168-4D6B17B2F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B055D5B-2720-46AE-8A05-3E024297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7CBF1-FDD4-49D4-9E1F-10050BE5376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920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36BC8E7D-7740-4A22-B0B3-58B68617D98A}"/>
              </a:ext>
            </a:extLst>
          </p:cNvPr>
          <p:cNvCxnSpPr/>
          <p:nvPr/>
        </p:nvCxnSpPr>
        <p:spPr>
          <a:xfrm rot="5400000">
            <a:off x="3657601" y="3200400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5BF83283-D620-4887-B604-2BF01574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5B1969-D58F-4DC0-8A8C-4D38C2B9C5E9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CB9C2B7-A3B0-4683-9E98-59CF52532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899A9C1-4257-490B-9ABF-16491110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940AB-9ED1-437E-ADA1-A614DCA2DF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107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7F2BDF73-D8AA-4717-A1A1-337CFEC66877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B68F1C9A-0BAC-4066-813C-1C180FF3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13E228-586B-483C-98DB-1F91916C80AC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CC896CC8-89FE-497D-8286-13ECF3DA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EC616BBD-CE97-4C50-8888-7DE8488E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6ABF4-B405-4930-8881-0F98DEEEAD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849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3F4E3E-7E2E-4A40-BEA1-CBC343BB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D09B-1E41-47A2-9CBE-EE0B8CB457C0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8C28AE-2A62-4DAF-A872-03CA6D22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8812B2-56D4-4393-887E-169865FC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20CEC-273E-4460-909B-ED48F5635E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22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01E87792-49F4-4AA4-8C28-3AFA91F932E3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32A4471C-1135-4E11-9B44-F1C37E12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E5F939-3109-49FB-B54E-0121D83B1E10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502B95D4-A189-436E-BC58-6D200323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3948413B-1ADC-4E02-A005-3F671D8D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9EBD3-A25F-4A09-B401-EB35FD7AA58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21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F4BC79D0-75C7-4169-A968-04C32235BB32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>
            <a:extLst>
              <a:ext uri="{FF2B5EF4-FFF2-40B4-BE49-F238E27FC236}">
                <a16:creationId xmlns:a16="http://schemas.microsoft.com/office/drawing/2014/main" id="{A921E4E0-8976-4370-867A-857DC2ED0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513D07-9AF2-4A77-B33A-AF7869F1DBC5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9" name="頁尾版面配置區 4">
            <a:extLst>
              <a:ext uri="{FF2B5EF4-FFF2-40B4-BE49-F238E27FC236}">
                <a16:creationId xmlns:a16="http://schemas.microsoft.com/office/drawing/2014/main" id="{A145FC99-81A3-4B42-A1CD-5F9EE3DF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0DFDF558-B638-48D1-991B-C10BDA55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994C-CCF4-4CB6-AD46-47BB7E34CFD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140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450C249D-F618-4BB0-B31F-CE42346832D4}"/>
              </a:ext>
            </a:extLst>
          </p:cNvPr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40C1D9-7B65-4F93-B252-B6588644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88BA7D-5834-4AD3-B67A-8C53B1C5795F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EEF917-A735-45D3-972B-5518FDA7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7A5947-C3D9-42D5-871C-FE3FC24E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94495-063F-49B8-A633-39D258D0D20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264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F0523D40-A713-4EDA-94DF-D614D141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3BD9-7C96-405B-9A4E-9E5107AF460E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3612F173-A47C-4839-AB33-10B034BB7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344AB825-3B96-4F4E-80A5-20D818E9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5567D-AA87-4881-95C6-677E3F5780C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459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EE11E8DA-F501-4F38-8806-3BACF3D9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5D465-8A58-4B7D-9E63-8A5175478A21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729366F8-45E7-46B3-BBFD-89262956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60ABF6F-618D-49FD-A5CE-0081C6C9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596DB-7139-40D3-96EF-BE3CD4538D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401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94D2564-BF7D-4D0D-821C-13BFD146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6E12-186A-4E04-9A50-AAE110230A1E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7F1B211F-8A60-4654-A659-8ADB2907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9E34F425-ED3D-4BA1-99D0-1D731F50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F9050-9366-4062-B7E4-5A2304657B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949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>
            <a:extLst>
              <a:ext uri="{FF2B5EF4-FFF2-40B4-BE49-F238E27FC236}">
                <a16:creationId xmlns:a16="http://schemas.microsoft.com/office/drawing/2014/main" id="{241CA7A8-E1A5-4045-AFEC-3B89237C4A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19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>
            <a:extLst>
              <a:ext uri="{FF2B5EF4-FFF2-40B4-BE49-F238E27FC236}">
                <a16:creationId xmlns:a16="http://schemas.microsoft.com/office/drawing/2014/main" id="{1B2B40FC-E70D-49E9-B168-C06E0429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7667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20">
            <a:extLst>
              <a:ext uri="{FF2B5EF4-FFF2-40B4-BE49-F238E27FC236}">
                <a16:creationId xmlns:a16="http://schemas.microsoft.com/office/drawing/2014/main" id="{A24CFA5D-5816-4A4C-8C44-CF8EFC3B9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13" y="60325"/>
            <a:ext cx="311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00" dirty="0">
                <a:solidFill>
                  <a:srgbClr val="969696"/>
                </a:solidFill>
                <a:latin typeface="Calibri" pitchFamily="34" charset="0"/>
                <a:cs typeface="+mn-cs"/>
              </a:rPr>
              <a:t>National Chung Cheng 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00" dirty="0">
                <a:solidFill>
                  <a:srgbClr val="969696"/>
                </a:solidFill>
                <a:latin typeface="Calibri" pitchFamily="34" charset="0"/>
                <a:cs typeface="+mn-cs"/>
              </a:rPr>
              <a:t>Dept. Computer Science &amp; Information Engineering</a:t>
            </a:r>
          </a:p>
        </p:txBody>
      </p:sp>
      <p:sp>
        <p:nvSpPr>
          <p:cNvPr id="1029" name="標題版面配置區 1">
            <a:extLst>
              <a:ext uri="{FF2B5EF4-FFF2-40B4-BE49-F238E27FC236}">
                <a16:creationId xmlns:a16="http://schemas.microsoft.com/office/drawing/2014/main" id="{359E0962-55C1-461E-B105-7FE272734B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>
            <a:extLst>
              <a:ext uri="{FF2B5EF4-FFF2-40B4-BE49-F238E27FC236}">
                <a16:creationId xmlns:a16="http://schemas.microsoft.com/office/drawing/2014/main" id="{B53D9130-BA12-48DB-ADC7-A9199B7CC4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46A7CC-D25B-4D1C-A29F-B1AC6FB75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7BD070-9B36-49B0-B3F4-E5B5C538D09E}" type="datetimeFigureOut">
              <a:rPr lang="en-US" altLang="zh-TW"/>
              <a:pPr>
                <a:defRPr/>
              </a:pPr>
              <a:t>11/26/2020</a:t>
            </a:fld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5BB090-E0E2-4F02-83B0-7D62FAEBB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74DDA8-83DE-4362-A30F-DDCCD05AE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DC4D7E-5A2B-4D1D-AE80-FED5158A1D0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0" r:id="rId3"/>
    <p:sldLayoutId id="2147483776" r:id="rId4"/>
    <p:sldLayoutId id="2147483777" r:id="rId5"/>
    <p:sldLayoutId id="2147483778" r:id="rId6"/>
    <p:sldLayoutId id="2147483771" r:id="rId7"/>
    <p:sldLayoutId id="2147483772" r:id="rId8"/>
    <p:sldLayoutId id="2147483773" r:id="rId9"/>
    <p:sldLayoutId id="2147483779" r:id="rId10"/>
    <p:sldLayoutId id="214748378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sph60261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mbalib.com/zh-tw/%E5%81%87%E8%AE%BE%E5%88%86%E6%9E%9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66241032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godleon.github.io/blog/Kubernetes/k8s-Pod-Overview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DA365A34-6D66-4E7E-844E-B063D9BC2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2813"/>
            <a:r>
              <a:rPr lang="en-US" altLang="zh-TW" b="0" dirty="0"/>
              <a:t>TR-526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b="0" dirty="0"/>
              <a:t>Applying SDN Architecture </a:t>
            </a:r>
            <a:r>
              <a:rPr lang="en-US" altLang="zh-TW" b="0" dirty="0" smtClean="0"/>
              <a:t>to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5G </a:t>
            </a:r>
            <a:r>
              <a:rPr lang="en-US" altLang="zh-TW" b="0" dirty="0"/>
              <a:t>Slicing</a:t>
            </a:r>
            <a:r>
              <a:rPr lang="en-US" altLang="zh-TW" dirty="0"/>
              <a:t> </a:t>
            </a:r>
            <a:endParaRPr lang="zh-TW" alt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86F6D11-0E67-444E-9063-39173DB00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4077072"/>
            <a:ext cx="6552728" cy="2304256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20</a:t>
            </a:r>
            <a:r>
              <a:rPr lang="en-US" altLang="zh-TW" dirty="0" smtClean="0"/>
              <a:t>20</a:t>
            </a:r>
            <a:r>
              <a:rPr lang="en-US" dirty="0" smtClean="0"/>
              <a:t>/</a:t>
            </a:r>
            <a:r>
              <a:rPr lang="en-US" altLang="zh-TW" dirty="0" smtClean="0"/>
              <a:t>11</a:t>
            </a:r>
            <a:r>
              <a:rPr lang="en-US" dirty="0" smtClean="0"/>
              <a:t>/</a:t>
            </a:r>
            <a:r>
              <a:rPr lang="en-US" altLang="zh-TW" dirty="0" smtClean="0"/>
              <a:t>26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陳靖</a:t>
            </a:r>
            <a:endParaRPr lang="en-US" altLang="zh-TW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joesph60261@gmail.com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Open networking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Advances in virtualization technologies have changed the Operating System landscape and it is now commonly required to support complex software systems/stacks for many enterprises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Several </a:t>
            </a:r>
            <a:r>
              <a:rPr lang="en-US" altLang="zh-TW" sz="2400" dirty="0"/>
              <a:t>studies [5] [6] have shown that container-based virtualization has numerous advantages over traditional Cloud/hypervisor-based virtualization including reducing the performance overheads that arise when creating new instances.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539552" y="530120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[5] Z. </a:t>
            </a:r>
            <a:r>
              <a:rPr lang="en-US" altLang="zh-TW" sz="1200" dirty="0" err="1"/>
              <a:t>Kozhirbayev</a:t>
            </a:r>
            <a:r>
              <a:rPr lang="en-US" altLang="zh-TW" sz="1200" dirty="0"/>
              <a:t> and R. O. </a:t>
            </a:r>
            <a:r>
              <a:rPr lang="en-US" altLang="zh-TW" sz="1200" dirty="0" err="1"/>
              <a:t>Sinnott</a:t>
            </a:r>
            <a:r>
              <a:rPr lang="en-US" altLang="zh-TW" sz="1200" dirty="0"/>
              <a:t>, “A performance comparison of container-based technologies for the cloud,” Future Generation Comp. Syst., vol. 68, pp. 175–182, 2017. </a:t>
            </a:r>
            <a:endParaRPr lang="en-US" altLang="zh-TW" sz="1200" dirty="0" smtClean="0"/>
          </a:p>
          <a:p>
            <a:r>
              <a:rPr lang="en-US" altLang="zh-TW" sz="1200" dirty="0" smtClean="0"/>
              <a:t>[</a:t>
            </a:r>
            <a:r>
              <a:rPr lang="en-US" altLang="zh-TW" sz="1200" dirty="0"/>
              <a:t>6] J. </a:t>
            </a:r>
            <a:r>
              <a:rPr lang="en-US" altLang="zh-TW" sz="1200" dirty="0" err="1"/>
              <a:t>Che</a:t>
            </a:r>
            <a:r>
              <a:rPr lang="en-US" altLang="zh-TW" sz="1200" dirty="0"/>
              <a:t>, C. Shi, Y. Yu, and W. Lin, “A </a:t>
            </a:r>
            <a:r>
              <a:rPr lang="en-US" altLang="zh-TW" sz="1200" dirty="0" err="1"/>
              <a:t>synthetical</a:t>
            </a:r>
            <a:r>
              <a:rPr lang="en-US" altLang="zh-TW" sz="1200" dirty="0"/>
              <a:t> performance evaluation of </a:t>
            </a:r>
            <a:r>
              <a:rPr lang="en-US" altLang="zh-TW" sz="1200" dirty="0" err="1"/>
              <a:t>openvz</a:t>
            </a:r>
            <a:r>
              <a:rPr lang="en-US" altLang="zh-TW" sz="1200" dirty="0"/>
              <a:t>, </a:t>
            </a:r>
            <a:r>
              <a:rPr lang="en-US" altLang="zh-TW" sz="1200" dirty="0" err="1"/>
              <a:t>xen</a:t>
            </a:r>
            <a:r>
              <a:rPr lang="en-US" altLang="zh-TW" sz="1200" dirty="0"/>
              <a:t> and </a:t>
            </a:r>
            <a:r>
              <a:rPr lang="en-US" altLang="zh-TW" sz="1200" dirty="0" err="1"/>
              <a:t>kvm</a:t>
            </a:r>
            <a:r>
              <a:rPr lang="en-US" altLang="zh-TW" sz="1200" dirty="0"/>
              <a:t>,” in 2010 IEEE Asia-Pacific Services Computing Conference, Dec 2010, pp. 587–594.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561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One of the core advantages of Cloud-based solutions is </a:t>
            </a:r>
            <a:r>
              <a:rPr lang="en-US" altLang="zh-TW" sz="2400" dirty="0" smtClean="0"/>
              <a:t>to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scale </a:t>
            </a:r>
            <a:r>
              <a:rPr lang="en-US" altLang="zh-TW" sz="2400" dirty="0"/>
              <a:t>up and down with demand. For many applications it </a:t>
            </a:r>
            <a:r>
              <a:rPr lang="en-US" altLang="zh-TW" sz="2400" dirty="0" smtClean="0"/>
              <a:t>is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essential </a:t>
            </a:r>
            <a:r>
              <a:rPr lang="en-US" altLang="zh-TW" sz="2400" dirty="0"/>
              <a:t>to support auto-scaling [7], i.e. dynamically scaling </a:t>
            </a:r>
            <a:r>
              <a:rPr lang="en-US" altLang="zh-TW" sz="2400" dirty="0" smtClean="0"/>
              <a:t>to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up/down </a:t>
            </a:r>
            <a:r>
              <a:rPr lang="en-US" altLang="zh-TW" sz="2400" dirty="0"/>
              <a:t>to meet on-demand computing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Ideally this whole </a:t>
            </a:r>
            <a:r>
              <a:rPr lang="en-US" altLang="zh-TW" sz="2400" dirty="0" smtClean="0"/>
              <a:t>process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should </a:t>
            </a:r>
            <a:r>
              <a:rPr lang="en-US" altLang="zh-TW" sz="2400" dirty="0"/>
              <a:t>be fully automated and not require any manual intervention.</a:t>
            </a:r>
            <a:br>
              <a:rPr lang="en-US" altLang="zh-TW" sz="2400" dirty="0"/>
            </a:br>
            <a:r>
              <a:rPr lang="en-US" altLang="zh-TW" sz="2400" dirty="0"/>
              <a:t>There are a range of technologies and approaches that have </a:t>
            </a:r>
            <a:r>
              <a:rPr lang="en-US" altLang="zh-TW" sz="2400" dirty="0" smtClean="0"/>
              <a:t>been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taken </a:t>
            </a:r>
            <a:r>
              <a:rPr lang="en-US" altLang="zh-TW" sz="2400" dirty="0"/>
              <a:t>to support auto-scaling using container-based technologies. 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57200" y="552091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[7] R. O. </a:t>
            </a:r>
            <a:r>
              <a:rPr lang="en-US" altLang="zh-TW" sz="1200" dirty="0" err="1"/>
              <a:t>Sinnott</a:t>
            </a:r>
            <a:r>
              <a:rPr lang="en-US" altLang="zh-TW" sz="1200" dirty="0"/>
              <a:t> and W. </a:t>
            </a:r>
            <a:r>
              <a:rPr lang="en-US" altLang="zh-TW" sz="1200" dirty="0" err="1"/>
              <a:t>Voorsluys</a:t>
            </a:r>
            <a:r>
              <a:rPr lang="en-US" altLang="zh-TW" sz="1200" dirty="0"/>
              <a:t>, “A scalable cloud-based system for data-intensive spatial analysis,” Int. J. </a:t>
            </a:r>
            <a:r>
              <a:rPr lang="en-US" altLang="zh-TW" sz="1200" dirty="0" err="1"/>
              <a:t>Softw</a:t>
            </a:r>
            <a:r>
              <a:rPr lang="en-US" altLang="zh-TW" sz="1200" dirty="0"/>
              <a:t>. Tools Technol. Transf., vol. 18, no. 6, pp. 587–605, Nov. 2016.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21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This project investigates auto-scaling solutions that have </a:t>
            </a:r>
            <a:r>
              <a:rPr lang="en-US" altLang="zh-TW" sz="2400" dirty="0" smtClean="0"/>
              <a:t>been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implemented </a:t>
            </a:r>
            <a:r>
              <a:rPr lang="en-US" altLang="zh-TW" sz="2400" dirty="0"/>
              <a:t>for a software stack supporting the helicopter </a:t>
            </a:r>
            <a:r>
              <a:rPr lang="en-US" altLang="zh-TW" sz="2400" dirty="0" smtClean="0"/>
              <a:t>training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continuum </a:t>
            </a:r>
            <a:r>
              <a:rPr lang="en-US" altLang="zh-TW" sz="2400" dirty="0"/>
              <a:t>of the Australian </a:t>
            </a:r>
            <a:r>
              <a:rPr lang="en-US" altLang="zh-TW" sz="2400" dirty="0" err="1"/>
              <a:t>Defence</a:t>
            </a:r>
            <a:r>
              <a:rPr lang="en-US" altLang="zh-TW" sz="2400" dirty="0"/>
              <a:t> Forces (ADF). </a:t>
            </a:r>
            <a:endParaRPr lang="en-US" altLang="zh-TW" sz="2400" dirty="0" smtClean="0"/>
          </a:p>
          <a:p>
            <a:r>
              <a:rPr lang="en-US" altLang="zh-TW" sz="2400" dirty="0" smtClean="0"/>
              <a:t>Specifically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we </a:t>
            </a:r>
            <a:r>
              <a:rPr lang="en-US" altLang="zh-TW" sz="2400" dirty="0"/>
              <a:t>consider </a:t>
            </a:r>
            <a:r>
              <a:rPr lang="en-US" altLang="zh-TW" sz="2400" dirty="0" err="1"/>
              <a:t>containerised</a:t>
            </a:r>
            <a:r>
              <a:rPr lang="en-US" altLang="zh-TW" sz="2400" dirty="0"/>
              <a:t> application scaling of a strategic </a:t>
            </a:r>
            <a:r>
              <a:rPr lang="en-US" altLang="zh-TW" sz="2400" dirty="0" smtClean="0"/>
              <a:t>discrete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event simulation,</a:t>
            </a:r>
            <a:r>
              <a:rPr lang="zh-TW" altLang="en-US" sz="2400" dirty="0" smtClean="0"/>
              <a:t> </a:t>
            </a:r>
            <a:r>
              <a:rPr lang="en-US" altLang="zh-TW" sz="2400" dirty="0" err="1" smtClean="0"/>
              <a:t>optimisation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and analysis system for manpower</a:t>
            </a:r>
            <a:br>
              <a:rPr lang="en-US" altLang="zh-TW" sz="2400" dirty="0"/>
            </a:br>
            <a:r>
              <a:rPr lang="en-US" altLang="zh-TW" sz="2400" dirty="0"/>
              <a:t>planning (ATHENA) with specific focus on addressing the needs and demands of the helicopter pilot training continuum. We </a:t>
            </a:r>
            <a:r>
              <a:rPr lang="en-US" altLang="zh-TW" sz="2400" dirty="0" smtClean="0"/>
              <a:t>present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ATHENA </a:t>
            </a:r>
            <a:r>
              <a:rPr lang="en-US" altLang="zh-TW" sz="2400" dirty="0"/>
              <a:t>and demonstrate the use of Docker and Kubernetes to</a:t>
            </a:r>
            <a:br>
              <a:rPr lang="en-US" altLang="zh-TW" sz="2400" dirty="0"/>
            </a:br>
            <a:r>
              <a:rPr lang="en-US" altLang="zh-TW" sz="2400" dirty="0"/>
              <a:t>build a cloud-native application with orchestration on the Cloud. </a:t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11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Section 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related </a:t>
            </a:r>
            <a:r>
              <a:rPr lang="en-US" altLang="zh-TW" sz="2400" dirty="0"/>
              <a:t>work focused on auto-scaling </a:t>
            </a:r>
            <a:endParaRPr lang="en-US" altLang="zh-TW" sz="2400" dirty="0" smtClean="0"/>
          </a:p>
          <a:p>
            <a:r>
              <a:rPr lang="en-US" altLang="zh-TW" sz="2400" dirty="0" smtClean="0"/>
              <a:t>Section 3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an </a:t>
            </a:r>
            <a:r>
              <a:rPr lang="en-US" altLang="zh-TW" sz="2400" dirty="0"/>
              <a:t>overview of the ATHENA platform and its core functionality </a:t>
            </a:r>
            <a:endParaRPr lang="en-US" altLang="zh-TW" sz="2400" dirty="0" smtClean="0"/>
          </a:p>
          <a:p>
            <a:r>
              <a:rPr lang="en-US" altLang="zh-TW" sz="2400" dirty="0" smtClean="0"/>
              <a:t>Section 4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the </a:t>
            </a:r>
            <a:r>
              <a:rPr lang="en-US" altLang="zh-TW" sz="2400" dirty="0"/>
              <a:t>ATHENA deployment, </a:t>
            </a:r>
            <a:r>
              <a:rPr lang="en-US" altLang="zh-TW" sz="2400" dirty="0" err="1"/>
              <a:t>containerisation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and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scaling </a:t>
            </a:r>
            <a:r>
              <a:rPr lang="en-US" altLang="zh-TW" sz="2400" dirty="0"/>
              <a:t>using Docker </a:t>
            </a:r>
            <a:endParaRPr lang="en-US" altLang="zh-TW" sz="2400" dirty="0" smtClean="0"/>
          </a:p>
          <a:p>
            <a:r>
              <a:rPr lang="en-US" altLang="zh-TW" sz="2400" dirty="0" smtClean="0"/>
              <a:t>Section 5 : the </a:t>
            </a:r>
            <a:r>
              <a:rPr lang="en-US" altLang="zh-TW" sz="2400" dirty="0"/>
              <a:t>auto-scaling solution</a:t>
            </a:r>
            <a:br>
              <a:rPr lang="en-US" altLang="zh-TW" sz="2400" dirty="0"/>
            </a:br>
            <a:r>
              <a:rPr lang="en-US" altLang="zh-TW" sz="2400" dirty="0"/>
              <a:t>that is supported </a:t>
            </a:r>
            <a:endParaRPr lang="en-US" altLang="zh-TW" sz="2400" dirty="0" smtClean="0"/>
          </a:p>
          <a:p>
            <a:r>
              <a:rPr lang="en-US" altLang="zh-TW" sz="2400" dirty="0" smtClean="0"/>
              <a:t>Section 6 :the results of the solution</a:t>
            </a:r>
          </a:p>
          <a:p>
            <a:r>
              <a:rPr lang="en-US" altLang="zh-TW" sz="2400" dirty="0" smtClean="0"/>
              <a:t>Section 7 : concludes </a:t>
            </a:r>
            <a:r>
              <a:rPr lang="en-US" altLang="zh-TW" sz="2400" dirty="0"/>
              <a:t>remarks and identifies areas for</a:t>
            </a:r>
            <a:br>
              <a:rPr lang="en-US" altLang="zh-TW" sz="2400" dirty="0"/>
            </a:br>
            <a:r>
              <a:rPr lang="en-US" altLang="zh-TW" sz="2400" dirty="0"/>
              <a:t>future work </a:t>
            </a:r>
            <a:br>
              <a:rPr lang="en-US" altLang="zh-TW" sz="2400" dirty="0"/>
            </a:br>
            <a:r>
              <a:rPr lang="en-US" altLang="zh-TW" sz="2400" dirty="0" smtClean="0"/>
              <a:t> 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14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49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concept of auto-scaling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IBM’s MAPE-K </a:t>
            </a:r>
            <a:r>
              <a:rPr lang="en-US" altLang="zh-TW" sz="2000" dirty="0" smtClean="0"/>
              <a:t>:</a:t>
            </a:r>
            <a:r>
              <a:rPr lang="en-US" altLang="zh-TW" sz="2000" dirty="0"/>
              <a:t>Autonomic Computing </a:t>
            </a:r>
            <a:r>
              <a:rPr lang="en-US" altLang="zh-TW" sz="2000" dirty="0" smtClean="0"/>
              <a:t>[8]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can </a:t>
            </a:r>
            <a:r>
              <a:rPr lang="en-US" altLang="zh-TW" sz="2000" dirty="0"/>
              <a:t>manage themselves given high-level objectives from administrators </a:t>
            </a:r>
            <a:endParaRPr lang="en-US" altLang="zh-TW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/>
              <a:t>key autonomic elements </a:t>
            </a:r>
            <a:endParaRPr lang="en-US" altLang="zh-TW" sz="2000" dirty="0" smtClean="0"/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en-US" altLang="zh-TW" sz="2000" dirty="0"/>
              <a:t>Monitor </a:t>
            </a:r>
            <a:endParaRPr lang="en-US" altLang="zh-TW" sz="2000" dirty="0" smtClean="0"/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en-US" altLang="zh-TW" sz="2000" dirty="0" err="1"/>
              <a:t>Analyse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en-US" altLang="zh-TW" sz="2000" dirty="0"/>
              <a:t>Plan </a:t>
            </a:r>
            <a:endParaRPr lang="en-US" altLang="zh-TW" sz="2000" dirty="0" smtClean="0"/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en-US" altLang="zh-TW" sz="2000" dirty="0"/>
              <a:t>Execute </a:t>
            </a:r>
            <a:endParaRPr lang="en-US" altLang="zh-TW" sz="2000" dirty="0" smtClean="0"/>
          </a:p>
          <a:p>
            <a:pPr marL="457200" indent="-457200">
              <a:buFont typeface="Wingdings" panose="05000000000000000000" pitchFamily="2" charset="2"/>
              <a:buAutoNum type="circleNumWdWhitePlain"/>
            </a:pPr>
            <a:r>
              <a:rPr lang="en-US" altLang="zh-TW" sz="2000" dirty="0" smtClean="0"/>
              <a:t>Knowledge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Provide </a:t>
            </a:r>
            <a:r>
              <a:rPr lang="en-US" altLang="zh-TW" sz="2000" dirty="0"/>
              <a:t>the reference model for autonomic control loops used for self-managed </a:t>
            </a:r>
            <a:r>
              <a:rPr lang="en-US" altLang="zh-TW" sz="2000" dirty="0" smtClean="0"/>
              <a:t>autonomic computing </a:t>
            </a:r>
            <a:r>
              <a:rPr lang="en-US" altLang="zh-TW" sz="2000" dirty="0"/>
              <a:t>systems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71795" y="554875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[8] J. O. </a:t>
            </a:r>
            <a:r>
              <a:rPr lang="en-US" altLang="zh-TW" sz="1200" dirty="0" err="1"/>
              <a:t>Kephart</a:t>
            </a:r>
            <a:r>
              <a:rPr lang="en-US" altLang="zh-TW" sz="1200" dirty="0"/>
              <a:t> and D. M. Chess, “The vision of autonomic computing,” Computer, vol. 36, no. 1, pp. 41–50, Jan 2003.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734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Survey of auto-scaling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In [9] further challenges were identified for auto-scaling </a:t>
            </a:r>
            <a:r>
              <a:rPr lang="en-US" altLang="zh-TW" sz="2000" dirty="0" smtClean="0"/>
              <a:t>in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each </a:t>
            </a:r>
            <a:r>
              <a:rPr lang="en-US" altLang="zh-TW" sz="2000" dirty="0"/>
              <a:t>of the MAPE-K phases. They created a taxonomy for </a:t>
            </a:r>
            <a:r>
              <a:rPr lang="en-US" altLang="zh-TW" sz="2000" dirty="0" smtClean="0"/>
              <a:t>auto-scaling </a:t>
            </a:r>
            <a:r>
              <a:rPr lang="en-US" altLang="zh-TW" sz="2000" dirty="0"/>
              <a:t>web applications in clouds. </a:t>
            </a:r>
            <a:endParaRPr lang="en-US" altLang="zh-TW" sz="2000" dirty="0" smtClean="0"/>
          </a:p>
          <a:p>
            <a:r>
              <a:rPr lang="en-US" altLang="zh-TW" sz="2000" dirty="0" smtClean="0"/>
              <a:t>[</a:t>
            </a:r>
            <a:r>
              <a:rPr lang="en-US" altLang="zh-TW" sz="2000" dirty="0"/>
              <a:t>9] presented a survey of </a:t>
            </a:r>
            <a:r>
              <a:rPr lang="en-US" altLang="zh-TW" sz="2000" dirty="0" smtClean="0"/>
              <a:t>auto-scaling </a:t>
            </a:r>
            <a:r>
              <a:rPr lang="en-US" altLang="zh-TW" sz="2000" dirty="0"/>
              <a:t>surveys covering scaling indicators and different types </a:t>
            </a:r>
            <a:r>
              <a:rPr lang="en-US" altLang="zh-TW" sz="2000" dirty="0" smtClean="0"/>
              <a:t>of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metrics </a:t>
            </a:r>
            <a:r>
              <a:rPr lang="en-US" altLang="zh-TW" sz="2000" dirty="0"/>
              <a:t>such as resource estimation with rule and threshold </a:t>
            </a:r>
            <a:r>
              <a:rPr lang="en-US" altLang="zh-TW" sz="2000" dirty="0" smtClean="0"/>
              <a:t>based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approaches</a:t>
            </a:r>
            <a:r>
              <a:rPr lang="en-US" altLang="zh-TW" sz="2000" dirty="0"/>
              <a:t>, multi-tier application scaling and container-based </a:t>
            </a:r>
            <a:r>
              <a:rPr lang="en-US" altLang="zh-TW" sz="2000" dirty="0" smtClean="0"/>
              <a:t>auto-scaling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/>
              <a:t>Although not specific to auto-scaling, [10] provides </a:t>
            </a:r>
            <a:r>
              <a:rPr lang="en-US" altLang="zh-TW" sz="2000" dirty="0" smtClean="0"/>
              <a:t>a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survey </a:t>
            </a:r>
            <a:r>
              <a:rPr lang="en-US" altLang="zh-TW" sz="2000" dirty="0"/>
              <a:t>and taxonomy on resource </a:t>
            </a:r>
            <a:r>
              <a:rPr lang="en-US" altLang="zh-TW" sz="2000" dirty="0" err="1"/>
              <a:t>optimisation</a:t>
            </a:r>
            <a:r>
              <a:rPr lang="en-US" altLang="zh-TW" sz="2000" dirty="0"/>
              <a:t> for executing </a:t>
            </a:r>
            <a:r>
              <a:rPr lang="en-US" altLang="zh-TW" sz="2000" dirty="0" smtClean="0"/>
              <a:t>Bag-of-Task </a:t>
            </a:r>
            <a:r>
              <a:rPr lang="en-US" altLang="zh-TW" sz="2000" dirty="0"/>
              <a:t>applications on Public Clouds. </a:t>
            </a:r>
            <a:endParaRPr lang="en-US" altLang="zh-TW" sz="2000" dirty="0" smtClean="0"/>
          </a:p>
          <a:p>
            <a:r>
              <a:rPr lang="en-US" altLang="zh-TW" sz="2000" dirty="0"/>
              <a:t>[11] discusses </a:t>
            </a:r>
            <a:r>
              <a:rPr lang="en-US" altLang="zh-TW" sz="2000" dirty="0" smtClean="0"/>
              <a:t>dynamic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provision </a:t>
            </a:r>
            <a:r>
              <a:rPr lang="en-US" altLang="zh-TW" sz="2000" dirty="0"/>
              <a:t>with Aneka to burst out to Public Clouds from </a:t>
            </a:r>
            <a:r>
              <a:rPr lang="en-US" altLang="zh-TW" sz="2000" dirty="0" err="1" smtClean="0"/>
              <a:t>on-premise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Private Clouds (Hybrid Cloud) to off-load </a:t>
            </a:r>
            <a:r>
              <a:rPr lang="en-US" altLang="zh-TW" sz="2000" dirty="0" smtClean="0"/>
              <a:t>deadline-driven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data </a:t>
            </a:r>
            <a:r>
              <a:rPr lang="en-US" altLang="zh-TW" sz="2000" dirty="0"/>
              <a:t>intensive applications required for big data processing tasks.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79343" y="6007997"/>
            <a:ext cx="866465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/>
              <a:t>[9] C. Qu, R. N. </a:t>
            </a:r>
            <a:r>
              <a:rPr lang="en-US" altLang="zh-TW" sz="1050" dirty="0" err="1"/>
              <a:t>Calheiros</a:t>
            </a:r>
            <a:r>
              <a:rPr lang="en-US" altLang="zh-TW" sz="1050" dirty="0"/>
              <a:t>, and R. </a:t>
            </a:r>
            <a:r>
              <a:rPr lang="en-US" altLang="zh-TW" sz="1050" dirty="0" err="1"/>
              <a:t>Buyya</a:t>
            </a:r>
            <a:r>
              <a:rPr lang="en-US" altLang="zh-TW" sz="1050" dirty="0"/>
              <a:t>, “Auto-scaling web applications in clouds: A taxonomy and survey,” </a:t>
            </a:r>
            <a:r>
              <a:rPr lang="en-US" altLang="zh-TW" sz="1050" dirty="0" err="1"/>
              <a:t>CoRR</a:t>
            </a:r>
            <a:r>
              <a:rPr lang="en-US" altLang="zh-TW" sz="1050" dirty="0"/>
              <a:t>, </a:t>
            </a:r>
            <a:r>
              <a:rPr lang="en-US" altLang="zh-TW" sz="1050" dirty="0" err="1"/>
              <a:t>vol.abs</a:t>
            </a:r>
            <a:r>
              <a:rPr lang="en-US" altLang="zh-TW" sz="1050" dirty="0"/>
              <a:t>/1609.09224, 2016.</a:t>
            </a:r>
          </a:p>
          <a:p>
            <a:r>
              <a:rPr lang="en-US" altLang="zh-TW" sz="1050" dirty="0"/>
              <a:t>[10] L. Thai, B. Varghese, and A. Barker, “A survey and taxonomy of resource </a:t>
            </a:r>
            <a:r>
              <a:rPr lang="en-US" altLang="zh-TW" sz="1050" dirty="0" err="1"/>
              <a:t>optimisation</a:t>
            </a:r>
            <a:r>
              <a:rPr lang="en-US" altLang="zh-TW" sz="1050" dirty="0"/>
              <a:t> for executing bag-of-task applications on public clouds,” </a:t>
            </a:r>
            <a:r>
              <a:rPr lang="en-US" altLang="zh-TW" sz="1050" dirty="0" err="1"/>
              <a:t>CoRR</a:t>
            </a:r>
            <a:r>
              <a:rPr lang="en-US" altLang="zh-TW" sz="1050" dirty="0"/>
              <a:t>, vol. abs/1711.08973, 2017.</a:t>
            </a:r>
          </a:p>
          <a:p>
            <a:r>
              <a:rPr lang="en-US" altLang="zh-TW" sz="1050" dirty="0"/>
              <a:t>[11] A. N. </a:t>
            </a:r>
            <a:r>
              <a:rPr lang="en-US" altLang="zh-TW" sz="1050" dirty="0" err="1"/>
              <a:t>Toosi</a:t>
            </a:r>
            <a:r>
              <a:rPr lang="en-US" altLang="zh-TW" sz="1050" dirty="0"/>
              <a:t>, R. O. </a:t>
            </a:r>
            <a:r>
              <a:rPr lang="en-US" altLang="zh-TW" sz="1050" dirty="0" err="1"/>
              <a:t>Sinnott</a:t>
            </a:r>
            <a:r>
              <a:rPr lang="en-US" altLang="zh-TW" sz="1050" dirty="0"/>
              <a:t>, and R. </a:t>
            </a:r>
            <a:r>
              <a:rPr lang="en-US" altLang="zh-TW" sz="1050" dirty="0" err="1"/>
              <a:t>Buyya</a:t>
            </a:r>
            <a:r>
              <a:rPr lang="en-US" altLang="zh-TW" sz="1050" dirty="0"/>
              <a:t>, “Resource provisioning for data-intensive applications with deadline constraints on hybrid clouds using </a:t>
            </a:r>
            <a:r>
              <a:rPr lang="en-US" altLang="zh-TW" sz="1050" dirty="0" err="1"/>
              <a:t>aneka</a:t>
            </a:r>
            <a:r>
              <a:rPr lang="en-US" altLang="zh-TW" sz="1050" dirty="0"/>
              <a:t>,” Future Generation Comp. Syst., vol. 79, pp. 765–775, 2018.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5968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Auto-scaling technology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Auto-scaling techniques are also discussed in [12] where </a:t>
            </a:r>
            <a:r>
              <a:rPr lang="en-US" altLang="zh-TW" sz="2000" dirty="0" smtClean="0"/>
              <a:t>they focus </a:t>
            </a:r>
            <a:r>
              <a:rPr lang="en-US" altLang="zh-TW" sz="2000" dirty="0"/>
              <a:t>on auto-scaling algorithm designs. </a:t>
            </a:r>
            <a:endParaRPr lang="en-US" altLang="zh-TW" sz="2000" dirty="0" smtClean="0"/>
          </a:p>
          <a:p>
            <a:r>
              <a:rPr lang="en-US" altLang="zh-TW" sz="2000" dirty="0"/>
              <a:t>According to [12], </a:t>
            </a:r>
            <a:r>
              <a:rPr lang="en-US" altLang="zh-TW" sz="2000" dirty="0" smtClean="0"/>
              <a:t>the Kubernetes </a:t>
            </a:r>
            <a:r>
              <a:rPr lang="en-US" altLang="zh-TW" sz="2000" dirty="0"/>
              <a:t>Horizontal Pod </a:t>
            </a:r>
            <a:r>
              <a:rPr lang="en-US" altLang="zh-TW" sz="2000" dirty="0" smtClean="0"/>
              <a:t>Auto-scaling </a:t>
            </a:r>
            <a:r>
              <a:rPr lang="en-US" altLang="zh-TW" sz="2000" dirty="0"/>
              <a:t>(HPA) offers a </a:t>
            </a:r>
            <a:r>
              <a:rPr lang="en-US" altLang="zh-TW" sz="2000" dirty="0" smtClean="0"/>
              <a:t>reactive-approach </a:t>
            </a:r>
            <a:r>
              <a:rPr lang="en-US" altLang="zh-TW" sz="2000" dirty="0"/>
              <a:t>where HPA is implemented as a threshold-based </a:t>
            </a:r>
            <a:r>
              <a:rPr lang="en-US" altLang="zh-TW" sz="2000" dirty="0" smtClean="0"/>
              <a:t>reactive controller </a:t>
            </a:r>
            <a:r>
              <a:rPr lang="en-US" altLang="zh-TW" sz="2000" dirty="0"/>
              <a:t>that automatically adjusts the required resources based </a:t>
            </a:r>
            <a:r>
              <a:rPr lang="en-US" altLang="zh-TW" sz="2000" dirty="0" smtClean="0"/>
              <a:t>on application </a:t>
            </a:r>
            <a:r>
              <a:rPr lang="en-US" altLang="zh-TW" sz="2000" dirty="0"/>
              <a:t>demand, e.g. through a control loop. </a:t>
            </a:r>
            <a:endParaRPr lang="en-US" altLang="zh-TW" sz="2000" dirty="0" smtClean="0"/>
          </a:p>
          <a:p>
            <a:r>
              <a:rPr lang="en-US" altLang="zh-TW" sz="2000" dirty="0"/>
              <a:t>Other </a:t>
            </a:r>
            <a:r>
              <a:rPr lang="en-US" altLang="zh-TW" sz="2000" dirty="0" smtClean="0"/>
              <a:t>approaches discussed </a:t>
            </a:r>
            <a:r>
              <a:rPr lang="en-US" altLang="zh-TW" sz="2000" dirty="0"/>
              <a:t>include threshold-based rules which scale up/down </a:t>
            </a:r>
            <a:r>
              <a:rPr lang="en-US" altLang="zh-TW" sz="2000" dirty="0" smtClean="0"/>
              <a:t>based on </a:t>
            </a:r>
            <a:r>
              <a:rPr lang="en-US" altLang="zh-TW" sz="2000" dirty="0"/>
              <a:t>observed CPU load or average response times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71794" y="5548759"/>
            <a:ext cx="821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[12] T. </a:t>
            </a:r>
            <a:r>
              <a:rPr lang="en-US" altLang="zh-TW" sz="1200" dirty="0" err="1"/>
              <a:t>Lorido-Botran</a:t>
            </a:r>
            <a:r>
              <a:rPr lang="en-US" altLang="zh-TW" sz="1200" dirty="0"/>
              <a:t>, J. Miguel-Alonso, and J. A. Lozano, “A review of auto-scaling techniques for elastic applications in cloud environments,” J. Grid </a:t>
            </a:r>
            <a:r>
              <a:rPr lang="en-US" altLang="zh-TW" sz="1200" dirty="0" err="1"/>
              <a:t>Comput</a:t>
            </a:r>
            <a:r>
              <a:rPr lang="en-US" altLang="zh-TW" sz="1200" dirty="0"/>
              <a:t>., vol. 12, no. 4, pp. 559–592, 2014.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725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Queueing theory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Queuing theory is another approach that has been widely explored. </a:t>
            </a:r>
            <a:endParaRPr lang="en-US" altLang="zh-TW" sz="2000" dirty="0" smtClean="0"/>
          </a:p>
          <a:p>
            <a:r>
              <a:rPr lang="en-US" altLang="zh-TW" sz="2000" dirty="0"/>
              <a:t>It is based on a model of virtual machines, </a:t>
            </a:r>
            <a:r>
              <a:rPr lang="en-US" altLang="zh-TW" sz="2000" dirty="0" smtClean="0"/>
              <a:t>containers and/or </a:t>
            </a:r>
            <a:r>
              <a:rPr lang="en-US" altLang="zh-TW" sz="2000" dirty="0"/>
              <a:t>application tiers as the basis for forming queues of requests. </a:t>
            </a:r>
            <a:endParaRPr lang="en-US" altLang="zh-TW" sz="2000" dirty="0" smtClean="0"/>
          </a:p>
          <a:p>
            <a:r>
              <a:rPr lang="en-US" altLang="zh-TW" sz="2000" dirty="0"/>
              <a:t>When the queues are filled, the system needs to scale-out. </a:t>
            </a:r>
            <a:r>
              <a:rPr lang="en-US" altLang="zh-TW" sz="2000" dirty="0" smtClean="0"/>
              <a:t>When </a:t>
            </a:r>
            <a:r>
              <a:rPr lang="en-US" altLang="zh-TW" sz="2000" dirty="0"/>
              <a:t>the queues are empty, the system can scale-down. </a:t>
            </a:r>
            <a:endParaRPr lang="en-US" altLang="zh-TW" sz="2000" dirty="0" smtClean="0"/>
          </a:p>
          <a:p>
            <a:r>
              <a:rPr lang="en-US" altLang="zh-TW" sz="2000" dirty="0" smtClean="0"/>
              <a:t>This approach has </a:t>
            </a:r>
            <a:r>
              <a:rPr lang="en-US" altLang="zh-TW" sz="2000" dirty="0"/>
              <a:t>also been considered for large-scale stream processing on </a:t>
            </a:r>
            <a:r>
              <a:rPr lang="en-US" altLang="zh-TW" sz="2000" dirty="0" smtClean="0"/>
              <a:t>the Cloud </a:t>
            </a:r>
            <a:r>
              <a:rPr lang="en-US" altLang="zh-TW" sz="2000" dirty="0"/>
              <a:t>and automatic scaling on demand using technologies </a:t>
            </a:r>
            <a:r>
              <a:rPr lang="en-US" altLang="zh-TW" sz="2000" dirty="0" smtClean="0"/>
              <a:t>such as </a:t>
            </a:r>
            <a:r>
              <a:rPr lang="en-US" altLang="zh-TW" sz="2000" dirty="0"/>
              <a:t>STORM and Heron [13].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7" name="文字方塊 6"/>
          <p:cNvSpPr txBox="1"/>
          <p:nvPr/>
        </p:nvSpPr>
        <p:spPr>
          <a:xfrm>
            <a:off x="323528" y="5301209"/>
            <a:ext cx="836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[13] T. M. Truong, A. Harwood, and R. O. </a:t>
            </a:r>
            <a:r>
              <a:rPr lang="en-US" altLang="zh-TW" sz="1200" dirty="0" err="1"/>
              <a:t>Sinnott</a:t>
            </a:r>
            <a:r>
              <a:rPr lang="en-US" altLang="zh-TW" sz="1200" dirty="0"/>
              <a:t>, “Predicting the stability of large-scale distributed stream </a:t>
            </a:r>
            <a:r>
              <a:rPr lang="en-US" altLang="zh-TW" sz="1200" dirty="0" smtClean="0"/>
              <a:t>processing systems </a:t>
            </a:r>
            <a:r>
              <a:rPr lang="en-US" altLang="zh-TW" sz="1200" dirty="0"/>
              <a:t>on the cloud,” in Proceedings of the 7th International Conference on Cloud Computing and Services Science - Volume 1: CLOSER,, INSTICC. </a:t>
            </a:r>
            <a:r>
              <a:rPr lang="en-US" altLang="zh-TW" sz="1200" dirty="0" err="1"/>
              <a:t>SciTePress</a:t>
            </a:r>
            <a:r>
              <a:rPr lang="en-US" altLang="zh-TW" sz="1200" dirty="0"/>
              <a:t>, 2017, pp. 603–610.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548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Time-series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Time-series analysis is a further proactive auto-scaling </a:t>
            </a:r>
            <a:r>
              <a:rPr lang="en-US" altLang="zh-TW" sz="2000" dirty="0" smtClean="0"/>
              <a:t>approach that </a:t>
            </a:r>
            <a:r>
              <a:rPr lang="en-US" altLang="zh-TW" sz="2000" dirty="0"/>
              <a:t>uses the past history of time-series data, e.g. CPU </a:t>
            </a:r>
            <a:r>
              <a:rPr lang="en-US" altLang="zh-TW" sz="2000" dirty="0" smtClean="0"/>
              <a:t>use, to </a:t>
            </a:r>
            <a:r>
              <a:rPr lang="en-US" altLang="zh-TW" sz="2000" dirty="0"/>
              <a:t>predict future values. </a:t>
            </a:r>
            <a:endParaRPr lang="en-US" altLang="zh-TW" sz="2000" dirty="0" smtClean="0"/>
          </a:p>
          <a:p>
            <a:r>
              <a:rPr lang="en-US" altLang="zh-TW" sz="2000" dirty="0"/>
              <a:t>Reinforcement learning is a </a:t>
            </a:r>
            <a:r>
              <a:rPr lang="en-US" altLang="zh-TW" sz="2000" dirty="0" smtClean="0"/>
              <a:t>machine learning </a:t>
            </a:r>
            <a:r>
              <a:rPr lang="en-US" altLang="zh-TW" sz="2000" dirty="0"/>
              <a:t>based approach that supports automatic </a:t>
            </a:r>
            <a:r>
              <a:rPr lang="en-US" altLang="zh-TW" sz="2000" dirty="0" smtClean="0"/>
              <a:t>decision-making with </a:t>
            </a:r>
            <a:r>
              <a:rPr lang="en-US" altLang="zh-TW" sz="2000" dirty="0"/>
              <a:t>no prior knowledge of the system model. </a:t>
            </a:r>
            <a:endParaRPr lang="en-US" altLang="zh-TW" sz="2000" dirty="0" smtClean="0"/>
          </a:p>
          <a:p>
            <a:r>
              <a:rPr lang="en-US" altLang="zh-TW" sz="2000" dirty="0" smtClean="0"/>
              <a:t>[14</a:t>
            </a:r>
            <a:r>
              <a:rPr lang="en-US" altLang="zh-TW" sz="2000" dirty="0"/>
              <a:t>] also </a:t>
            </a:r>
            <a:r>
              <a:rPr lang="en-US" altLang="zh-TW" sz="2000" dirty="0" smtClean="0"/>
              <a:t>reviews cloud </a:t>
            </a:r>
            <a:r>
              <a:rPr lang="en-US" altLang="zh-TW" sz="2000" dirty="0"/>
              <a:t>auto-scaling approaches and presents a combination </a:t>
            </a:r>
            <a:r>
              <a:rPr lang="en-US" altLang="zh-TW" sz="2000" dirty="0" smtClean="0"/>
              <a:t>of fuzzy </a:t>
            </a:r>
            <a:r>
              <a:rPr lang="en-US" altLang="zh-TW" sz="2000" dirty="0"/>
              <a:t>logic controller with </a:t>
            </a:r>
            <a:r>
              <a:rPr lang="en-US" altLang="zh-TW" sz="2000" dirty="0" smtClean="0"/>
              <a:t>reinforcement learning </a:t>
            </a:r>
            <a:r>
              <a:rPr lang="en-US" altLang="zh-TW" sz="2000" dirty="0"/>
              <a:t>for </a:t>
            </a:r>
            <a:r>
              <a:rPr lang="en-US" altLang="zh-TW" sz="2000" dirty="0" smtClean="0"/>
              <a:t>auto-scaling Cloud/OpenStack-based </a:t>
            </a:r>
            <a:r>
              <a:rPr lang="en-US" altLang="zh-TW" sz="2000" dirty="0"/>
              <a:t>infrastructure based on HTTP traffic load. </a:t>
            </a:r>
            <a:endParaRPr lang="en-US" altLang="zh-TW" sz="2000" dirty="0" smtClean="0"/>
          </a:p>
          <a:p>
            <a:r>
              <a:rPr lang="en-US" altLang="zh-TW" sz="2000" dirty="0"/>
              <a:t>It proposes a model-driven approach that focuses on attempting </a:t>
            </a:r>
            <a:r>
              <a:rPr lang="en-US" altLang="zh-TW" sz="2000" dirty="0" smtClean="0"/>
              <a:t>to converge </a:t>
            </a:r>
            <a:r>
              <a:rPr lang="en-US" altLang="zh-TW" sz="2000" dirty="0"/>
              <a:t>resource </a:t>
            </a:r>
            <a:r>
              <a:rPr lang="en-US" altLang="zh-TW" sz="2000" dirty="0" err="1"/>
              <a:t>utilisation</a:t>
            </a:r>
            <a:r>
              <a:rPr lang="en-US" altLang="zh-TW" sz="2000" dirty="0"/>
              <a:t> to an optimal policy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70842" y="5662394"/>
            <a:ext cx="836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[14] H. </a:t>
            </a:r>
            <a:r>
              <a:rPr lang="en-US" altLang="zh-TW" sz="1200" dirty="0" err="1"/>
              <a:t>Arabnejad</a:t>
            </a:r>
            <a:r>
              <a:rPr lang="en-US" altLang="zh-TW" sz="1200" dirty="0"/>
              <a:t>, C. </a:t>
            </a:r>
            <a:r>
              <a:rPr lang="en-US" altLang="zh-TW" sz="1200" dirty="0" err="1"/>
              <a:t>Pahl</a:t>
            </a:r>
            <a:r>
              <a:rPr lang="en-US" altLang="zh-TW" sz="1200" dirty="0"/>
              <a:t>, P. </a:t>
            </a:r>
            <a:r>
              <a:rPr lang="en-US" altLang="zh-TW" sz="1200" dirty="0" err="1"/>
              <a:t>Jamshidi</a:t>
            </a:r>
            <a:r>
              <a:rPr lang="en-US" altLang="zh-TW" sz="1200" dirty="0"/>
              <a:t>, and G. Estrada, “A comparison of reinforcement learning techniques for fuzzy cloud </a:t>
            </a:r>
            <a:r>
              <a:rPr lang="en-US" altLang="zh-TW" sz="1200" dirty="0" err="1"/>
              <a:t>autoscaling</a:t>
            </a:r>
            <a:r>
              <a:rPr lang="en-US" altLang="zh-TW" sz="1200" dirty="0"/>
              <a:t>,” in Proceedings of the 17th IEEE/ACM International Symposium on Cluster, Cloud and Grid Computing, ser. </a:t>
            </a:r>
            <a:r>
              <a:rPr lang="en-US" altLang="zh-TW" sz="1200" dirty="0" err="1"/>
              <a:t>CCGrid</a:t>
            </a:r>
            <a:r>
              <a:rPr lang="en-US" altLang="zh-TW" sz="1200" dirty="0"/>
              <a:t> ’17. Piscataway, NJ, USA: IEEE Press, 2017, pp. 64–73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329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altLang="zh-TW" dirty="0" smtClean="0">
                <a:hlinkClick r:id="rId2" action="ppaction://hlinksldjump"/>
              </a:rPr>
              <a:t>Abstract</a:t>
            </a:r>
            <a:endParaRPr lang="en-US" altLang="zh-TW" dirty="0"/>
          </a:p>
          <a:p>
            <a:r>
              <a:rPr lang="en-US" altLang="zh-TW" dirty="0" smtClean="0"/>
              <a:t>Scope and Introduction</a:t>
            </a:r>
            <a:endParaRPr lang="en-US" altLang="zh-TW" dirty="0"/>
          </a:p>
          <a:p>
            <a:r>
              <a:rPr lang="en-US" altLang="zh-TW" dirty="0" smtClean="0"/>
              <a:t>Industry Requirements for 5G Slicing</a:t>
            </a:r>
            <a:endParaRPr lang="en-US" altLang="zh-TW" dirty="0" smtClean="0"/>
          </a:p>
          <a:p>
            <a:r>
              <a:rPr lang="en-US" altLang="zh-TW" dirty="0" smtClean="0"/>
              <a:t>SDN Architecture as an Enabler for 5G Slicing</a:t>
            </a:r>
            <a:endParaRPr lang="en-US" altLang="zh-TW" dirty="0" smtClean="0"/>
          </a:p>
          <a:p>
            <a:r>
              <a:rPr lang="en-US" altLang="zh-TW" dirty="0" smtClean="0"/>
              <a:t>Conclusions</a:t>
            </a:r>
            <a:endParaRPr lang="en-US" altLang="zh-TW" dirty="0"/>
          </a:p>
          <a:p>
            <a:r>
              <a:rPr lang="en-US" altLang="zh-TW" dirty="0" smtClean="0"/>
              <a:t>References</a:t>
            </a:r>
            <a:endParaRPr lang="en-US" altLang="zh-TW" dirty="0" smtClean="0"/>
          </a:p>
          <a:p>
            <a:r>
              <a:rPr lang="en-US" altLang="zh-TW" dirty="0"/>
              <a:t>Abbreviations and Conventions</a:t>
            </a:r>
            <a:r>
              <a:rPr lang="en-US" altLang="zh-TW" dirty="0"/>
              <a:t> </a:t>
            </a:r>
            <a:br>
              <a:rPr lang="en-US" altLang="zh-TW" dirty="0"/>
            </a:b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742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Measuring the performance of container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There has been a variety of efforts that have measured </a:t>
            </a:r>
            <a:r>
              <a:rPr lang="en-US" altLang="zh-TW" sz="2000" dirty="0" smtClean="0"/>
              <a:t>the performance </a:t>
            </a:r>
            <a:r>
              <a:rPr lang="en-US" altLang="zh-TW" sz="2000" dirty="0"/>
              <a:t>of container technologies [15]. </a:t>
            </a:r>
            <a:endParaRPr lang="en-US" altLang="zh-TW" sz="2000" dirty="0" smtClean="0"/>
          </a:p>
          <a:p>
            <a:r>
              <a:rPr lang="en-US" altLang="zh-TW" sz="2000" dirty="0"/>
              <a:t>These have </a:t>
            </a:r>
            <a:r>
              <a:rPr lang="en-US" altLang="zh-TW" sz="2000" dirty="0" smtClean="0"/>
              <a:t>mostly focused </a:t>
            </a:r>
            <a:r>
              <a:rPr lang="en-US" altLang="zh-TW" sz="2000" dirty="0"/>
              <a:t>on either comparing </a:t>
            </a:r>
            <a:r>
              <a:rPr lang="en-US" altLang="zh-TW" sz="2000" dirty="0" smtClean="0"/>
              <a:t>the performance </a:t>
            </a:r>
            <a:r>
              <a:rPr lang="en-US" altLang="zh-TW" sz="2000" dirty="0"/>
              <a:t>of running </a:t>
            </a:r>
            <a:r>
              <a:rPr lang="en-US" altLang="zh-TW" sz="2000" dirty="0" err="1"/>
              <a:t>containerised</a:t>
            </a:r>
            <a:r>
              <a:rPr lang="en-US" altLang="zh-TW" sz="2000" dirty="0"/>
              <a:t> applications against that achieved by running the </a:t>
            </a:r>
            <a:r>
              <a:rPr lang="en-US" altLang="zh-TW" sz="2000" dirty="0" smtClean="0"/>
              <a:t>standard versions </a:t>
            </a:r>
            <a:r>
              <a:rPr lang="en-US" altLang="zh-TW" sz="2000" dirty="0"/>
              <a:t>of the same applications on virtual machines </a:t>
            </a:r>
            <a:r>
              <a:rPr lang="en-US" altLang="zh-TW" sz="2000" dirty="0" smtClean="0"/>
              <a:t>VMs, and/or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physical </a:t>
            </a:r>
            <a:r>
              <a:rPr lang="en-US" altLang="zh-TW" sz="2000" dirty="0"/>
              <a:t>servers, or assessing their isolation capabilities, i.e. </a:t>
            </a:r>
            <a:r>
              <a:rPr lang="en-US" altLang="zh-TW" sz="2000" dirty="0" smtClean="0"/>
              <a:t>how the </a:t>
            </a:r>
            <a:r>
              <a:rPr lang="en-US" altLang="zh-TW" sz="2000" dirty="0"/>
              <a:t>performance of an application running on a container or </a:t>
            </a:r>
            <a:r>
              <a:rPr lang="en-US" altLang="zh-TW" sz="2000" dirty="0" smtClean="0"/>
              <a:t>on a </a:t>
            </a:r>
            <a:r>
              <a:rPr lang="en-US" altLang="zh-TW" sz="2000" dirty="0"/>
              <a:t>VM is impacted by external load in the same computing node. </a:t>
            </a:r>
            <a:endParaRPr lang="en-US" altLang="zh-TW" sz="2000" dirty="0" smtClean="0"/>
          </a:p>
          <a:p>
            <a:r>
              <a:rPr lang="en-US" altLang="zh-TW" sz="2000" dirty="0" err="1"/>
              <a:t>Quetier</a:t>
            </a:r>
            <a:r>
              <a:rPr lang="en-US" altLang="zh-TW" sz="2000" dirty="0"/>
              <a:t> et al. [16] were among the first to highlight the performance advantages of using kernel-level virtualization of </a:t>
            </a:r>
            <a:r>
              <a:rPr lang="en-US" altLang="zh-TW" sz="2000" dirty="0" smtClean="0"/>
              <a:t>computing resources</a:t>
            </a:r>
            <a:r>
              <a:rPr lang="en-US" altLang="zh-TW" sz="2000" dirty="0"/>
              <a:t>. They showed that this approach provides much </a:t>
            </a:r>
            <a:r>
              <a:rPr lang="en-US" altLang="zh-TW" sz="2000" dirty="0" smtClean="0"/>
              <a:t>better start-up </a:t>
            </a:r>
            <a:r>
              <a:rPr lang="en-US" altLang="zh-TW" sz="2000" dirty="0"/>
              <a:t>time for applications, thus helping to achieve </a:t>
            </a:r>
            <a:r>
              <a:rPr lang="en-US" altLang="zh-TW" sz="2000" dirty="0" smtClean="0"/>
              <a:t>flexibility and </a:t>
            </a:r>
            <a:r>
              <a:rPr lang="en-US" altLang="zh-TW" sz="2000" dirty="0"/>
              <a:t>scalability </a:t>
            </a:r>
            <a:r>
              <a:rPr lang="en-US" altLang="zh-TW" sz="2000" dirty="0" smtClean="0"/>
              <a:t>.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80007" y="6033184"/>
            <a:ext cx="8663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[15] J. </a:t>
            </a:r>
            <a:r>
              <a:rPr lang="en-US" altLang="zh-TW" sz="1200" dirty="0" err="1"/>
              <a:t>Nickoloff</a:t>
            </a:r>
            <a:r>
              <a:rPr lang="en-US" altLang="zh-TW" sz="1200" dirty="0"/>
              <a:t>. (2016, Nov) Evaluating container platforms at scale. Retrieved from Medium, June 2018. [Online]. Available: https://medium.com/on-docker/ evaluating-container-platforms-at-scale-5e7b44d93f2c</a:t>
            </a:r>
          </a:p>
          <a:p>
            <a:r>
              <a:rPr lang="en-US" altLang="zh-TW" sz="1200" dirty="0"/>
              <a:t>[16] B. </a:t>
            </a:r>
            <a:r>
              <a:rPr lang="en-US" altLang="zh-TW" sz="1200" dirty="0" err="1"/>
              <a:t>Quetier</a:t>
            </a:r>
            <a:r>
              <a:rPr lang="en-US" altLang="zh-TW" sz="1200" dirty="0"/>
              <a:t>, V. </a:t>
            </a:r>
            <a:r>
              <a:rPr lang="en-US" altLang="zh-TW" sz="1200" dirty="0" err="1"/>
              <a:t>Neri</a:t>
            </a:r>
            <a:r>
              <a:rPr lang="en-US" altLang="zh-TW" sz="1200" dirty="0"/>
              <a:t>, and F. </a:t>
            </a:r>
            <a:r>
              <a:rPr lang="en-US" altLang="zh-TW" sz="1200" dirty="0" err="1"/>
              <a:t>Cappello</a:t>
            </a:r>
            <a:r>
              <a:rPr lang="en-US" altLang="zh-TW" sz="1200" dirty="0"/>
              <a:t>, “Scalability comparison of four host virtualization tools,” Journal of Grid Computing, vol. 5, no. 1, pp. 83–98, Apr. 2007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525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between different environments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Other works focused on assessing the performance penalties</a:t>
            </a:r>
            <a:br>
              <a:rPr lang="en-US" altLang="zh-TW" sz="2000" dirty="0"/>
            </a:br>
            <a:r>
              <a:rPr lang="en-US" altLang="zh-TW" sz="2000" dirty="0"/>
              <a:t>incurred by container based technologies and virtual machines</a:t>
            </a:r>
            <a:br>
              <a:rPr lang="en-US" altLang="zh-TW" sz="2000" dirty="0"/>
            </a:br>
            <a:r>
              <a:rPr lang="en-US" altLang="zh-TW" sz="2000" dirty="0"/>
              <a:t>when particular physical resources are under load. </a:t>
            </a:r>
            <a:r>
              <a:rPr lang="en-US" altLang="zh-TW" sz="2000" dirty="0" err="1"/>
              <a:t>Morabito</a:t>
            </a:r>
            <a:r>
              <a:rPr lang="en-US" altLang="zh-TW" sz="2000" dirty="0"/>
              <a:t> et</a:t>
            </a:r>
            <a:br>
              <a:rPr lang="en-US" altLang="zh-TW" sz="2000" dirty="0"/>
            </a:br>
            <a:r>
              <a:rPr lang="en-US" altLang="zh-TW" sz="2000" dirty="0"/>
              <a:t>al. [17] showed that container-based solutions perform better </a:t>
            </a:r>
            <a:r>
              <a:rPr lang="en-US" altLang="zh-TW" sz="2000" dirty="0" smtClean="0"/>
              <a:t>than their </a:t>
            </a:r>
            <a:r>
              <a:rPr lang="en-US" altLang="zh-TW" sz="2000" dirty="0"/>
              <a:t>VM-based counterparts 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err="1"/>
              <a:t>Felter</a:t>
            </a:r>
            <a:r>
              <a:rPr lang="en-US" altLang="zh-TW" sz="2000" dirty="0"/>
              <a:t> et al. [18] used the </a:t>
            </a:r>
            <a:r>
              <a:rPr lang="en-US" altLang="zh-TW" sz="2000" dirty="0" err="1" smtClean="0"/>
              <a:t>SysBench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OLTP </a:t>
            </a:r>
            <a:r>
              <a:rPr lang="en-US" altLang="zh-TW" sz="2000" dirty="0"/>
              <a:t>benchmark on a single instance of the MySQL </a:t>
            </a:r>
            <a:r>
              <a:rPr lang="en-US" altLang="zh-TW" sz="2000" dirty="0" smtClean="0"/>
              <a:t>database management </a:t>
            </a:r>
            <a:r>
              <a:rPr lang="en-US" altLang="zh-TW" sz="2000" dirty="0"/>
              <a:t>system, considering virtualized environments </a:t>
            </a:r>
            <a:r>
              <a:rPr lang="en-US" altLang="zh-TW" sz="2000" dirty="0" smtClean="0"/>
              <a:t>based on </a:t>
            </a:r>
            <a:r>
              <a:rPr lang="en-US" altLang="zh-TW" sz="2000" dirty="0"/>
              <a:t>containers and VMs. Their results showed that the use </a:t>
            </a:r>
            <a:r>
              <a:rPr lang="en-US" altLang="zh-TW" sz="2000" dirty="0" smtClean="0"/>
              <a:t>of containers </a:t>
            </a:r>
            <a:r>
              <a:rPr lang="en-US" altLang="zh-TW" sz="2000" dirty="0"/>
              <a:t>gives rise to a very small degradation in </a:t>
            </a:r>
            <a:r>
              <a:rPr lang="en-US" altLang="zh-TW" sz="2000" dirty="0" smtClean="0"/>
              <a:t>performance, when </a:t>
            </a:r>
            <a:r>
              <a:rPr lang="en-US" altLang="zh-TW" sz="2000" dirty="0"/>
              <a:t>compared to a system that uses no virtualization technology 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On the other hand, using vanilla Infrastructure-as-a-Service (</a:t>
            </a:r>
            <a:r>
              <a:rPr lang="en-US" altLang="zh-TW" sz="2000" dirty="0" smtClean="0"/>
              <a:t>IaaS) platforms </a:t>
            </a:r>
            <a:r>
              <a:rPr lang="en-US" altLang="zh-TW" sz="2000" dirty="0"/>
              <a:t>and creating, configuring and deploying instances, </a:t>
            </a:r>
            <a:r>
              <a:rPr lang="en-US" altLang="zh-TW" sz="2000" dirty="0" smtClean="0"/>
              <a:t>this overhead </a:t>
            </a:r>
            <a:r>
              <a:rPr lang="en-US" altLang="zh-TW" sz="2000" dirty="0"/>
              <a:t>can be as high as 40%.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80007" y="6033184"/>
            <a:ext cx="8663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[17] R. </a:t>
            </a:r>
            <a:r>
              <a:rPr lang="en-US" altLang="zh-TW" sz="1200" dirty="0" err="1"/>
              <a:t>Morabito</a:t>
            </a:r>
            <a:r>
              <a:rPr lang="en-US" altLang="zh-TW" sz="1200" dirty="0"/>
              <a:t>, J. </a:t>
            </a:r>
            <a:r>
              <a:rPr lang="en-US" altLang="zh-TW" sz="1200" dirty="0" err="1"/>
              <a:t>Kjllman</a:t>
            </a:r>
            <a:r>
              <a:rPr lang="en-US" altLang="zh-TW" sz="1200" dirty="0"/>
              <a:t>, and M. </a:t>
            </a:r>
            <a:r>
              <a:rPr lang="en-US" altLang="zh-TW" sz="1200" dirty="0" err="1"/>
              <a:t>Komu</a:t>
            </a:r>
            <a:r>
              <a:rPr lang="en-US" altLang="zh-TW" sz="1200" dirty="0"/>
              <a:t>, “Hypervisors vs. lightweight virtualization: A performance comparison,” in 2015 IEEE International Conference on Cloud Engineering, March 2015, pp. 386–393. </a:t>
            </a:r>
            <a:endParaRPr lang="en-US" altLang="zh-TW" sz="1200" dirty="0" smtClean="0"/>
          </a:p>
          <a:p>
            <a:r>
              <a:rPr lang="en-US" altLang="zh-TW" sz="1200" dirty="0" smtClean="0"/>
              <a:t>[</a:t>
            </a:r>
            <a:r>
              <a:rPr lang="en-US" altLang="zh-TW" sz="1200" dirty="0"/>
              <a:t>18] W. </a:t>
            </a:r>
            <a:r>
              <a:rPr lang="en-US" altLang="zh-TW" sz="1200" dirty="0" err="1"/>
              <a:t>Felter</a:t>
            </a:r>
            <a:r>
              <a:rPr lang="en-US" altLang="zh-TW" sz="1200" dirty="0"/>
              <a:t>, A. Ferreira, R. </a:t>
            </a:r>
            <a:r>
              <a:rPr lang="en-US" altLang="zh-TW" sz="1200" dirty="0" err="1"/>
              <a:t>Rajamony</a:t>
            </a:r>
            <a:r>
              <a:rPr lang="en-US" altLang="zh-TW" sz="1200" dirty="0"/>
              <a:t>, and J. Rubio, “An updated performance comparison of virtual machines and </a:t>
            </a:r>
            <a:r>
              <a:rPr lang="en-US" altLang="zh-TW" sz="1200" dirty="0" err="1"/>
              <a:t>linux</a:t>
            </a:r>
            <a:r>
              <a:rPr lang="en-US" altLang="zh-TW" sz="1200" dirty="0"/>
              <a:t> containers,” in 2015 IEEE International Symposium on Performance Analysis of Systems and Software (ISPASS), 2015, pp. 171–172.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037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Isolation capability of container technology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/>
              <a:t>Xavier et al. [19] compared the performance isolation capabilities of several container technologies, and compared them </a:t>
            </a:r>
            <a:r>
              <a:rPr lang="en-US" altLang="zh-TW" sz="1800" dirty="0" smtClean="0"/>
              <a:t>against the </a:t>
            </a:r>
            <a:r>
              <a:rPr lang="en-US" altLang="zh-TW" sz="1800" dirty="0"/>
              <a:t>performance isolation provided by virtualization </a:t>
            </a:r>
            <a:r>
              <a:rPr lang="en-US" altLang="zh-TW" sz="1800" dirty="0" smtClean="0"/>
              <a:t>technologies.</a:t>
            </a:r>
          </a:p>
          <a:p>
            <a:r>
              <a:rPr lang="en-US" altLang="zh-TW" sz="1800" dirty="0" smtClean="0"/>
              <a:t> They </a:t>
            </a:r>
            <a:r>
              <a:rPr lang="en-US" altLang="zh-TW" sz="1800" dirty="0"/>
              <a:t>used benchmarking suites with stress tests related to CPU memory, disk and network. Their results showed that container</a:t>
            </a:r>
            <a:br>
              <a:rPr lang="en-US" altLang="zh-TW" sz="1800" dirty="0"/>
            </a:br>
            <a:r>
              <a:rPr lang="en-US" altLang="zh-TW" sz="1800" dirty="0"/>
              <a:t>technologies experience minimal interference regarding the CPU</a:t>
            </a:r>
            <a:r>
              <a:rPr lang="en-US" altLang="zh-TW" sz="1800" dirty="0" smtClean="0"/>
              <a:t>.</a:t>
            </a:r>
          </a:p>
          <a:p>
            <a:r>
              <a:rPr lang="en-US" altLang="zh-TW" sz="1800" dirty="0"/>
              <a:t>On the other hand, other resources suffered more interference </a:t>
            </a:r>
            <a:r>
              <a:rPr lang="en-US" altLang="zh-TW" sz="1800" dirty="0" smtClean="0"/>
              <a:t>when container </a:t>
            </a:r>
            <a:r>
              <a:rPr lang="en-US" altLang="zh-TW" sz="1800" dirty="0"/>
              <a:t>technology was used, as compared to the </a:t>
            </a:r>
            <a:r>
              <a:rPr lang="en-US" altLang="zh-TW" sz="1800" dirty="0" smtClean="0"/>
              <a:t>interference that </a:t>
            </a:r>
            <a:r>
              <a:rPr lang="en-US" altLang="zh-TW" sz="1800" dirty="0"/>
              <a:t>occurs when a VM was used. </a:t>
            </a:r>
          </a:p>
          <a:p>
            <a:r>
              <a:rPr lang="en-US" altLang="zh-TW" sz="1800" dirty="0"/>
              <a:t>In a later work, Xavier et al</a:t>
            </a:r>
            <a:r>
              <a:rPr lang="en-US" altLang="zh-TW" sz="1800" dirty="0" smtClean="0"/>
              <a:t>. [</a:t>
            </a:r>
            <a:r>
              <a:rPr lang="en-US" altLang="zh-TW" sz="1800" dirty="0"/>
              <a:t>20] performed a deeper evaluation of the performance </a:t>
            </a:r>
            <a:r>
              <a:rPr lang="en-US" altLang="zh-TW" sz="1800" dirty="0" smtClean="0"/>
              <a:t>interference that disk-intensive </a:t>
            </a:r>
            <a:r>
              <a:rPr lang="en-US" altLang="zh-TW" sz="1800" dirty="0" err="1" smtClean="0"/>
              <a:t>containerised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applications suffer under </a:t>
            </a:r>
            <a:r>
              <a:rPr lang="en-US" altLang="zh-TW" sz="1800" dirty="0" smtClean="0"/>
              <a:t>different stress </a:t>
            </a:r>
            <a:r>
              <a:rPr lang="en-US" altLang="zh-TW" sz="1800" dirty="0"/>
              <a:t>scenarios. Their results show that in some scenarios, </a:t>
            </a:r>
            <a:r>
              <a:rPr lang="en-US" altLang="zh-TW" sz="1800" dirty="0" smtClean="0"/>
              <a:t>the performance </a:t>
            </a:r>
            <a:r>
              <a:rPr lang="en-US" altLang="zh-TW" sz="1800" dirty="0"/>
              <a:t>degradation could be as high as 38% </a:t>
            </a:r>
            <a:br>
              <a:rPr lang="en-US" altLang="zh-TW" sz="1800" dirty="0"/>
            </a:br>
            <a:r>
              <a:rPr lang="en-US" altLang="zh-TW" sz="1800" dirty="0"/>
              <a:t/>
            </a:r>
            <a:br>
              <a:rPr lang="en-US" altLang="zh-TW" sz="1800" dirty="0"/>
            </a:br>
            <a:r>
              <a:rPr lang="en-US" altLang="zh-TW" sz="1800" dirty="0"/>
              <a:t> </a:t>
            </a:r>
            <a:br>
              <a:rPr lang="en-US" altLang="zh-TW" sz="1800" dirty="0"/>
            </a:br>
            <a:r>
              <a:rPr lang="en-US" altLang="zh-TW" sz="1800" dirty="0"/>
              <a:t/>
            </a:r>
            <a:br>
              <a:rPr lang="en-US" altLang="zh-TW" sz="1800" dirty="0"/>
            </a:br>
            <a:r>
              <a:rPr lang="en-US" altLang="zh-TW" sz="1800" dirty="0"/>
              <a:t/>
            </a:r>
            <a:br>
              <a:rPr lang="en-US" altLang="zh-TW" sz="1800" dirty="0"/>
            </a:b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57200" y="5515877"/>
            <a:ext cx="8663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[19] M. G. Xavier, M. V. </a:t>
            </a:r>
            <a:r>
              <a:rPr lang="en-US" altLang="zh-TW" sz="1200" dirty="0" err="1"/>
              <a:t>Neves</a:t>
            </a:r>
            <a:r>
              <a:rPr lang="en-US" altLang="zh-TW" sz="1200" dirty="0"/>
              <a:t>, F. D. Rossi, T. C. </a:t>
            </a:r>
            <a:r>
              <a:rPr lang="en-US" altLang="zh-TW" sz="1200" dirty="0" err="1"/>
              <a:t>Ferreto</a:t>
            </a:r>
            <a:r>
              <a:rPr lang="en-US" altLang="zh-TW" sz="1200" dirty="0"/>
              <a:t>, T. Lange, and C. A. F. D. Rose, “Performance evaluation of container-based virtualization for high performance computing environments,” in 2013 21st </a:t>
            </a:r>
            <a:r>
              <a:rPr lang="en-US" altLang="zh-TW" sz="1200" dirty="0" err="1"/>
              <a:t>Euromicro</a:t>
            </a:r>
            <a:r>
              <a:rPr lang="en-US" altLang="zh-TW" sz="1200" dirty="0"/>
              <a:t> International Conference on Parallel, Distributed, and Network-Based Processing, 2013, pp. 233–240</a:t>
            </a:r>
            <a:r>
              <a:rPr lang="en-US" altLang="zh-TW" sz="1200" dirty="0" smtClean="0"/>
              <a:t>.</a:t>
            </a:r>
          </a:p>
          <a:p>
            <a:r>
              <a:rPr lang="en-US" altLang="zh-TW" sz="1200" dirty="0" smtClean="0"/>
              <a:t>[</a:t>
            </a:r>
            <a:r>
              <a:rPr lang="en-US" altLang="zh-TW" sz="1200" dirty="0"/>
              <a:t>20] M. G. Xavier, I. C. D. Oliveira, F. D. Rossi, R. D. D. </a:t>
            </a:r>
            <a:r>
              <a:rPr lang="en-US" altLang="zh-TW" sz="1200" dirty="0" err="1"/>
              <a:t>Passos</a:t>
            </a:r>
            <a:r>
              <a:rPr lang="en-US" altLang="zh-TW" sz="1200" dirty="0"/>
              <a:t>, K. J. </a:t>
            </a:r>
            <a:r>
              <a:rPr lang="en-US" altLang="zh-TW" sz="1200" dirty="0" err="1"/>
              <a:t>Matteussi</a:t>
            </a:r>
            <a:r>
              <a:rPr lang="en-US" altLang="zh-TW" sz="1200" dirty="0"/>
              <a:t>, and C. A. F. D. Rose, “A performance isolation analysis of disk-intensive workloads on container-based clouds,” in 2015 23rd </a:t>
            </a:r>
            <a:r>
              <a:rPr lang="en-US" altLang="zh-TW" sz="1200" dirty="0" err="1"/>
              <a:t>Euromicro</a:t>
            </a:r>
            <a:r>
              <a:rPr lang="en-US" altLang="zh-TW" sz="1200" dirty="0"/>
              <a:t> International Conference on Parallel, Distributed, and Network-Based Processing, March 2015, pp. 253–260.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997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Overheads of orchestration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There has been minimal work in assessing the overheads </a:t>
            </a:r>
            <a:r>
              <a:rPr lang="en-US" altLang="zh-TW" sz="2000" dirty="0" smtClean="0"/>
              <a:t>induced by </a:t>
            </a:r>
            <a:r>
              <a:rPr lang="en-US" altLang="zh-TW" sz="2000" dirty="0"/>
              <a:t>the use of tools to orchestrate the execution of </a:t>
            </a:r>
            <a:r>
              <a:rPr lang="en-US" altLang="zh-TW" sz="2000" dirty="0" smtClean="0"/>
              <a:t>multiple containers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/>
              <a:t>[15] assesses the start up time of containers for </a:t>
            </a:r>
            <a:r>
              <a:rPr lang="en-US" altLang="zh-TW" sz="2000" dirty="0" smtClean="0"/>
              <a:t>both Docker </a:t>
            </a:r>
            <a:r>
              <a:rPr lang="en-US" altLang="zh-TW" sz="2000" dirty="0"/>
              <a:t>Swarm and Kubernetes in experiments with as many as 30,000 containers on a cluster of a thousand nodes. </a:t>
            </a:r>
            <a:endParaRPr lang="en-US" altLang="zh-TW" sz="2000" dirty="0" smtClean="0"/>
          </a:p>
          <a:p>
            <a:r>
              <a:rPr lang="en-US" altLang="zh-TW" sz="2000" dirty="0"/>
              <a:t>The </a:t>
            </a:r>
            <a:r>
              <a:rPr lang="en-US" altLang="zh-TW" sz="2000" dirty="0" smtClean="0"/>
              <a:t>results showed </a:t>
            </a:r>
            <a:r>
              <a:rPr lang="en-US" altLang="zh-TW" sz="2000" dirty="0"/>
              <a:t>that more than half of the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Docker Swarm </a:t>
            </a:r>
            <a:r>
              <a:rPr lang="en-US" altLang="zh-TW" sz="2000" dirty="0"/>
              <a:t>nodes </a:t>
            </a:r>
            <a:r>
              <a:rPr lang="en-US" altLang="zh-TW" sz="2000" dirty="0" smtClean="0"/>
              <a:t>could start </a:t>
            </a:r>
            <a:r>
              <a:rPr lang="en-US" altLang="zh-TW" sz="2000" dirty="0"/>
              <a:t>a container in less than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0.5s</a:t>
            </a:r>
            <a:r>
              <a:rPr lang="en-US" altLang="zh-TW" sz="2000" dirty="0"/>
              <a:t> when the cluster was no </a:t>
            </a:r>
            <a:r>
              <a:rPr lang="en-US" altLang="zh-TW" sz="2000" dirty="0" smtClean="0"/>
              <a:t>more than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90% full</a:t>
            </a:r>
            <a:r>
              <a:rPr lang="en-US" altLang="zh-TW" sz="2000" dirty="0"/>
              <a:t>, whilst over half of the </a:t>
            </a:r>
            <a:r>
              <a:rPr lang="en-US" altLang="zh-TW" sz="2000" dirty="0">
                <a:solidFill>
                  <a:schemeClr val="accent3">
                    <a:lumMod val="75000"/>
                  </a:schemeClr>
                </a:solidFill>
              </a:rPr>
              <a:t>Kubernetes</a:t>
            </a:r>
            <a:r>
              <a:rPr lang="en-US" altLang="zh-TW" sz="2000" dirty="0"/>
              <a:t> nodes could </a:t>
            </a:r>
            <a:r>
              <a:rPr lang="en-US" altLang="zh-TW" sz="2000" dirty="0" smtClean="0"/>
              <a:t>only start </a:t>
            </a:r>
            <a:r>
              <a:rPr lang="en-US" altLang="zh-TW" sz="2000" dirty="0"/>
              <a:t>a container in over </a:t>
            </a:r>
            <a:r>
              <a:rPr lang="en-US" altLang="zh-TW" sz="2000" dirty="0">
                <a:solidFill>
                  <a:schemeClr val="accent3">
                    <a:lumMod val="75000"/>
                  </a:schemeClr>
                </a:solidFill>
              </a:rPr>
              <a:t>2s</a:t>
            </a:r>
            <a:r>
              <a:rPr lang="en-US" altLang="zh-TW" sz="2000" dirty="0"/>
              <a:t> when the cluster was </a:t>
            </a:r>
            <a:r>
              <a:rPr lang="en-US" altLang="zh-TW" sz="2000" dirty="0">
                <a:solidFill>
                  <a:schemeClr val="accent3">
                    <a:lumMod val="75000"/>
                  </a:schemeClr>
                </a:solidFill>
              </a:rPr>
              <a:t>50%</a:t>
            </a:r>
            <a:r>
              <a:rPr lang="en-US" altLang="zh-TW" sz="2000" dirty="0"/>
              <a:t> full. </a:t>
            </a:r>
            <a:endParaRPr lang="en-US" altLang="zh-TW" sz="2000" dirty="0" smtClean="0"/>
          </a:p>
          <a:p>
            <a:r>
              <a:rPr lang="en-US" altLang="zh-TW" sz="2000" dirty="0" smtClean="0"/>
              <a:t>They identified </a:t>
            </a:r>
            <a:r>
              <a:rPr lang="en-US" altLang="zh-TW" sz="2000" dirty="0"/>
              <a:t>that if the cluster of Kubernetes nodes was over 90% </a:t>
            </a:r>
            <a:r>
              <a:rPr lang="en-US" altLang="zh-TW" sz="2000" dirty="0" smtClean="0"/>
              <a:t>full, the </a:t>
            </a:r>
            <a:r>
              <a:rPr lang="en-US" altLang="zh-TW" sz="2000" dirty="0"/>
              <a:t>start-up time of containers could exceed 124s and </a:t>
            </a:r>
            <a:r>
              <a:rPr lang="en-US" altLang="zh-TW" sz="2000" dirty="0" smtClean="0"/>
              <a:t>ultimately require </a:t>
            </a:r>
            <a:r>
              <a:rPr lang="en-US" altLang="zh-TW" sz="2000" dirty="0"/>
              <a:t>manual intervention.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80007" y="6126163"/>
            <a:ext cx="866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[15] J. </a:t>
            </a:r>
            <a:r>
              <a:rPr lang="en-US" altLang="zh-TW" sz="1200" dirty="0" err="1"/>
              <a:t>Nickoloff</a:t>
            </a:r>
            <a:r>
              <a:rPr lang="en-US" altLang="zh-TW" sz="1200" dirty="0"/>
              <a:t>. (2016, Nov) Evaluating container platforms at scale. Retrieved from Medium, June 2018. [Online]. Available: https://medium.com/on-docker/ </a:t>
            </a:r>
            <a:r>
              <a:rPr lang="en-US" altLang="zh-TW" sz="1200" dirty="0" smtClean="0"/>
              <a:t>evaluating-container-platforms-at-scale-5e7b44d93f2c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3076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ATHENA intro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 supporting auto-scaling, numerous factors need to be considered. </a:t>
            </a:r>
            <a:endParaRPr lang="en-US" altLang="zh-TW" sz="2400" dirty="0" smtClean="0"/>
          </a:p>
          <a:p>
            <a:r>
              <a:rPr lang="en-US" altLang="zh-TW" sz="2400" dirty="0" smtClean="0"/>
              <a:t>One </a:t>
            </a:r>
            <a:r>
              <a:rPr lang="en-US" altLang="zh-TW" sz="2400" dirty="0"/>
              <a:t>key area of concern is the notion of state of the application to be scaled. </a:t>
            </a:r>
            <a:endParaRPr lang="en-US" altLang="zh-TW" sz="2400" dirty="0" smtClean="0"/>
          </a:p>
          <a:p>
            <a:r>
              <a:rPr lang="en-US" altLang="zh-TW" sz="2400" dirty="0" smtClean="0"/>
              <a:t>As </a:t>
            </a:r>
            <a:r>
              <a:rPr lang="en-US" altLang="zh-TW" sz="2400" dirty="0"/>
              <a:t>a case study, we present the ATHENA application and how it was developed and ultimately refactored </a:t>
            </a:r>
            <a:r>
              <a:rPr lang="en-US" altLang="zh-TW" sz="2400" dirty="0" smtClean="0"/>
              <a:t>to support </a:t>
            </a:r>
            <a:r>
              <a:rPr lang="en-US" altLang="zh-TW" sz="2400" dirty="0"/>
              <a:t>auto-scaling across the Cloud.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61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ATHENA platform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44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ATHENA 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ATHENA is a state-of-the-art, purpose-built system </a:t>
            </a:r>
            <a:r>
              <a:rPr lang="en-US" altLang="zh-TW" sz="2000" dirty="0" smtClean="0"/>
              <a:t>developed for </a:t>
            </a:r>
            <a:r>
              <a:rPr lang="en-US" altLang="zh-TW" sz="2000" dirty="0"/>
              <a:t>the Australian </a:t>
            </a:r>
            <a:r>
              <a:rPr lang="en-US" altLang="zh-TW" sz="2000" dirty="0" err="1"/>
              <a:t>Defence</a:t>
            </a:r>
            <a:r>
              <a:rPr lang="en-US" altLang="zh-TW" sz="2000" dirty="0"/>
              <a:t> Science </a:t>
            </a:r>
            <a:r>
              <a:rPr lang="en-US" altLang="zh-TW" sz="2000" dirty="0" smtClean="0"/>
              <a:t>and Technology </a:t>
            </a:r>
            <a:r>
              <a:rPr lang="en-US" altLang="zh-TW" sz="2000" dirty="0"/>
              <a:t>Group [21] [22].</a:t>
            </a:r>
            <a:r>
              <a:rPr lang="zh-TW" altLang="en-US" sz="2000" dirty="0"/>
              <a:t> </a:t>
            </a:r>
            <a:endParaRPr lang="en-US" altLang="zh-TW" sz="2000" dirty="0" smtClean="0"/>
          </a:p>
          <a:p>
            <a:r>
              <a:rPr lang="en-US" altLang="zh-TW" sz="2000" dirty="0"/>
              <a:t>ATHENA is a </a:t>
            </a:r>
            <a:r>
              <a:rPr lang="en-US" altLang="zh-TW" sz="2000" dirty="0" smtClean="0"/>
              <a:t>strategic simulation </a:t>
            </a:r>
            <a:r>
              <a:rPr lang="en-US" altLang="zh-TW" sz="2000" dirty="0"/>
              <a:t>and analysis system focused on manpower planning </a:t>
            </a:r>
            <a:r>
              <a:rPr lang="en-US" altLang="zh-TW" sz="2000" dirty="0" smtClean="0"/>
              <a:t>.</a:t>
            </a:r>
            <a:r>
              <a:rPr lang="en-US" altLang="zh-TW" sz="2000" dirty="0"/>
              <a:t> The aim of the system is to tackle workforce planning </a:t>
            </a:r>
            <a:r>
              <a:rPr lang="en-US" altLang="zh-TW" sz="2000" dirty="0" smtClean="0"/>
              <a:t>challenges of </a:t>
            </a:r>
            <a:r>
              <a:rPr lang="en-US" altLang="zh-TW" sz="2000" dirty="0"/>
              <a:t>the ADF across their training continuum. </a:t>
            </a:r>
            <a:endParaRPr lang="en-US" altLang="zh-TW" sz="2000" dirty="0" smtClean="0"/>
          </a:p>
          <a:p>
            <a:r>
              <a:rPr lang="en-US" altLang="zh-TW" sz="2000" dirty="0"/>
              <a:t>ATHENA provides </a:t>
            </a:r>
            <a:r>
              <a:rPr lang="en-US" altLang="zh-TW" sz="2000" dirty="0" smtClean="0"/>
              <a:t>a framework </a:t>
            </a:r>
            <a:r>
              <a:rPr lang="en-US" altLang="zh-TW" sz="2000" dirty="0"/>
              <a:t>designed to address the needs of ADF to perform </a:t>
            </a:r>
            <a:r>
              <a:rPr lang="en-US" altLang="zh-TW" sz="2000" i="1" dirty="0" err="1">
                <a:hlinkClick r:id="rId3"/>
              </a:rPr>
              <a:t>whatif</a:t>
            </a:r>
            <a:r>
              <a:rPr lang="en-US" altLang="zh-TW" sz="2000" i="1" dirty="0"/>
              <a:t> 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scenario </a:t>
            </a:r>
            <a:r>
              <a:rPr lang="en-US" altLang="zh-TW" sz="2000" dirty="0"/>
              <a:t>analysis based </a:t>
            </a:r>
            <a:r>
              <a:rPr lang="en-US" altLang="zh-TW" sz="2000" dirty="0" smtClean="0"/>
              <a:t>on computationally </a:t>
            </a:r>
            <a:r>
              <a:rPr lang="en-US" altLang="zh-TW" sz="2000" dirty="0"/>
              <a:t>intensive simulations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26</a:t>
            </a:fld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5548759"/>
            <a:ext cx="866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[22] V. Nguyen, A. Novak, M. </a:t>
            </a:r>
            <a:r>
              <a:rPr lang="en-US" altLang="zh-TW" sz="1200" dirty="0" err="1"/>
              <a:t>Shokr</a:t>
            </a:r>
            <a:r>
              <a:rPr lang="en-US" altLang="zh-TW" sz="1200" dirty="0"/>
              <a:t>, and K. </a:t>
            </a:r>
            <a:r>
              <a:rPr lang="en-US" altLang="zh-TW" sz="1200" dirty="0" err="1"/>
              <a:t>Pash</a:t>
            </a:r>
            <a:r>
              <a:rPr lang="en-US" altLang="zh-TW" sz="1200" dirty="0"/>
              <a:t>, “Aircrew manpower supply modeling under change: An agent-based discrete event simulation approach,” in 2017 W</a:t>
            </a:r>
          </a:p>
        </p:txBody>
      </p:sp>
    </p:spTree>
    <p:extLst>
      <p:ext uri="{BB962C8B-B14F-4D97-AF65-F5344CB8AC3E}">
        <p14:creationId xmlns:p14="http://schemas.microsoft.com/office/powerpoint/2010/main" val="7323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ATHENA 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err="1"/>
              <a:t>Eg</a:t>
            </a:r>
            <a:r>
              <a:rPr lang="en-US" altLang="zh-TW" sz="2000" dirty="0"/>
              <a:t>. what if we close a flight school, what if the number of instructors do not need the needs and demands of the ADF in</a:t>
            </a:r>
            <a:br>
              <a:rPr lang="en-US" altLang="zh-TW" sz="2000" dirty="0"/>
            </a:br>
            <a:r>
              <a:rPr lang="en-US" altLang="zh-TW" sz="2000" dirty="0"/>
              <a:t>5 years time, what should the intake of new students be in the next few years?</a:t>
            </a:r>
            <a:endParaRPr lang="en-US" altLang="zh-TW" sz="2000" dirty="0" smtClean="0"/>
          </a:p>
          <a:p>
            <a:r>
              <a:rPr lang="en-US" altLang="zh-TW" sz="2000" dirty="0" smtClean="0"/>
              <a:t>To </a:t>
            </a:r>
            <a:r>
              <a:rPr lang="en-US" altLang="zh-TW" sz="2000" dirty="0"/>
              <a:t>address these issues, ATHENA provides facilities </a:t>
            </a:r>
            <a:r>
              <a:rPr lang="en-US" altLang="zh-TW" sz="2000" dirty="0" smtClean="0"/>
              <a:t>for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simulation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visualisation</a:t>
            </a:r>
            <a:r>
              <a:rPr lang="en-US" altLang="zh-TW" sz="2000" dirty="0"/>
              <a:t> and analysis of personnel, e.g. instructors, flight crew and cadets/trainees, and resources, e.g. flying </a:t>
            </a:r>
            <a:r>
              <a:rPr lang="en-US" altLang="zh-TW" sz="2000" dirty="0" smtClean="0"/>
              <a:t>schools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 </a:t>
            </a:r>
            <a:r>
              <a:rPr lang="en-US" altLang="zh-TW" sz="2000" dirty="0"/>
              <a:t>the courses/examinations that pilots must pass to progress </a:t>
            </a:r>
            <a:r>
              <a:rPr lang="en-US" altLang="zh-TW" sz="2000" dirty="0" smtClean="0"/>
              <a:t>in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their </a:t>
            </a:r>
            <a:r>
              <a:rPr lang="en-US" altLang="zh-TW" sz="2000" dirty="0"/>
              <a:t>flying careers within the ADF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99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ATHENA 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multi-user</a:t>
            </a:r>
            <a:r>
              <a:rPr lang="en-US" altLang="zh-TW" sz="2000" dirty="0"/>
              <a:t>, multi-tier </a:t>
            </a:r>
            <a:r>
              <a:rPr lang="en-US" altLang="zh-TW" sz="2000" dirty="0" err="1"/>
              <a:t>microservices</a:t>
            </a:r>
            <a:r>
              <a:rPr lang="en-US" altLang="zh-TW" sz="2000" dirty="0"/>
              <a:t> web </a:t>
            </a:r>
            <a:r>
              <a:rPr lang="en-US" altLang="zh-TW" sz="2000" dirty="0" smtClean="0"/>
              <a:t>application</a:t>
            </a:r>
            <a:endParaRPr lang="en-US" altLang="zh-TW" sz="2000" dirty="0"/>
          </a:p>
          <a:p>
            <a:r>
              <a:rPr lang="en-US" altLang="zh-TW" sz="2000" dirty="0"/>
              <a:t>major components </a:t>
            </a:r>
            <a:endParaRPr lang="en-US" altLang="zh-TW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User interface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Backend web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Databases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Message broker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Simulation workers</a:t>
            </a:r>
          </a:p>
          <a:p>
            <a:r>
              <a:rPr lang="en-US" altLang="zh-TW" sz="2000" dirty="0" smtClean="0"/>
              <a:t>Backend : Spring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framework-based </a:t>
            </a:r>
            <a:r>
              <a:rPr lang="en-US" altLang="zh-TW" sz="2000" dirty="0"/>
              <a:t>modular application, written in Java. </a:t>
            </a:r>
            <a:endParaRPr lang="en-US" altLang="zh-TW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provides </a:t>
            </a:r>
            <a:r>
              <a:rPr lang="en-US" altLang="zh-TW" sz="2000" dirty="0"/>
              <a:t>logic related to the strategic aircrew </a:t>
            </a:r>
            <a:r>
              <a:rPr lang="en-US" altLang="zh-TW" sz="2000" dirty="0" smtClean="0"/>
              <a:t>training continuum.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/>
              <a:t>supports management interfaces, business logic, </a:t>
            </a:r>
            <a:r>
              <a:rPr lang="en-US" altLang="zh-TW" sz="2000" dirty="0" smtClean="0"/>
              <a:t>data persistence </a:t>
            </a:r>
            <a:r>
              <a:rPr lang="en-US" altLang="zh-TW" sz="2000" dirty="0"/>
              <a:t>and distributed computation tasks. </a:t>
            </a:r>
            <a:br>
              <a:rPr lang="en-US" altLang="zh-TW" sz="2000" dirty="0"/>
            </a:br>
            <a:r>
              <a:rPr lang="en-US" altLang="zh-TW" sz="2000" dirty="0"/>
              <a:t>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15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ATHENA platform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data </a:t>
            </a:r>
            <a:r>
              <a:rPr lang="en-US" altLang="zh-TW" sz="2000" dirty="0" smtClean="0"/>
              <a:t>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/>
              <a:t>PostgreSQL </a:t>
            </a:r>
            <a:r>
              <a:rPr lang="en-US" altLang="zh-TW" sz="2000" dirty="0" smtClean="0"/>
              <a:t>database:</a:t>
            </a:r>
            <a:r>
              <a:rPr lang="en-US" altLang="zh-TW" sz="2000" dirty="0"/>
              <a:t> stores access </a:t>
            </a:r>
            <a:r>
              <a:rPr lang="en-US" altLang="zh-TW" sz="2000" dirty="0" smtClean="0"/>
              <a:t>control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000" dirty="0"/>
              <a:t>NoSQL MongoDB </a:t>
            </a:r>
            <a:r>
              <a:rPr lang="en-US" altLang="zh-TW" sz="2000" dirty="0" smtClean="0"/>
              <a:t>: </a:t>
            </a:r>
            <a:r>
              <a:rPr lang="en-US" altLang="zh-TW" sz="2000" dirty="0"/>
              <a:t>document-oriented </a:t>
            </a:r>
            <a:r>
              <a:rPr lang="en-US" altLang="zh-TW" sz="2000" dirty="0" smtClean="0"/>
              <a:t>,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storing all </a:t>
            </a:r>
            <a:r>
              <a:rPr lang="en-US" altLang="zh-TW" sz="2000" dirty="0"/>
              <a:t>data related to the simulation </a:t>
            </a:r>
            <a:r>
              <a:rPr lang="en-US" altLang="zh-TW" sz="2000" dirty="0" smtClean="0"/>
              <a:t>model.</a:t>
            </a:r>
          </a:p>
          <a:p>
            <a:r>
              <a:rPr lang="en-US" altLang="zh-TW" sz="2000" dirty="0"/>
              <a:t>Computation of </a:t>
            </a:r>
            <a:r>
              <a:rPr lang="en-US" altLang="zh-TW" sz="2000" dirty="0" smtClean="0"/>
              <a:t>simulations are </a:t>
            </a:r>
            <a:r>
              <a:rPr lang="en-US" altLang="zh-TW" sz="2000" dirty="0"/>
              <a:t>performed by a network of lightweight workers, also </a:t>
            </a:r>
            <a:r>
              <a:rPr lang="en-US" altLang="zh-TW" sz="2000" dirty="0" smtClean="0"/>
              <a:t>written in </a:t>
            </a:r>
            <a:r>
              <a:rPr lang="en-US" altLang="zh-TW" sz="2000" dirty="0"/>
              <a:t>Java, which communicate with the backend via Java </a:t>
            </a:r>
            <a:r>
              <a:rPr lang="en-US" altLang="zh-TW" sz="2000" dirty="0" smtClean="0"/>
              <a:t>Message Service </a:t>
            </a:r>
            <a:r>
              <a:rPr lang="en-US" altLang="zh-TW" sz="2000" dirty="0"/>
              <a:t>(JMS). </a:t>
            </a:r>
            <a:endParaRPr lang="en-US" altLang="zh-TW" sz="2000" dirty="0" smtClean="0"/>
          </a:p>
          <a:p>
            <a:r>
              <a:rPr lang="en-US" altLang="zh-TW" sz="2000" dirty="0"/>
              <a:t>Apache </a:t>
            </a:r>
            <a:r>
              <a:rPr lang="en-US" altLang="zh-TW" sz="2000" dirty="0" err="1"/>
              <a:t>ActiveMQ</a:t>
            </a:r>
            <a:r>
              <a:rPr lang="en-US" altLang="zh-TW" sz="2000" dirty="0"/>
              <a:t> is used for reliable delivery </a:t>
            </a:r>
            <a:r>
              <a:rPr lang="en-US" altLang="zh-TW" sz="2000" dirty="0" smtClean="0"/>
              <a:t>of messages </a:t>
            </a:r>
            <a:r>
              <a:rPr lang="en-US" altLang="zh-TW" sz="2000" dirty="0"/>
              <a:t>containing simulation requests, results and status updates. </a:t>
            </a:r>
            <a:endParaRPr lang="en-US" altLang="zh-TW" sz="2000" dirty="0" smtClean="0"/>
          </a:p>
          <a:p>
            <a:r>
              <a:rPr lang="en-US" altLang="zh-TW" sz="2000" dirty="0"/>
              <a:t>The user interface is based on a AngularJS JavaScript </a:t>
            </a:r>
            <a:r>
              <a:rPr lang="en-US" altLang="zh-TW" sz="2000" dirty="0" smtClean="0"/>
              <a:t>Single-Page Application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dirty="0"/>
              <a:t>UI communicates with the backend </a:t>
            </a:r>
            <a:r>
              <a:rPr lang="en-US" altLang="zh-TW" sz="2000" dirty="0" smtClean="0"/>
              <a:t>application server </a:t>
            </a:r>
            <a:r>
              <a:rPr lang="en-US" altLang="zh-TW" sz="2000" dirty="0"/>
              <a:t>using both the HTTP REST API and </a:t>
            </a:r>
            <a:r>
              <a:rPr lang="en-US" altLang="zh-TW" sz="2000" dirty="0" err="1"/>
              <a:t>WebSocket</a:t>
            </a:r>
            <a:r>
              <a:rPr lang="en-US" altLang="zh-TW" sz="2000" dirty="0"/>
              <a:t> channels.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99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9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1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0012" y="1143174"/>
            <a:ext cx="9191434" cy="5213176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1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ATHENA Scenario View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>
                <a:hlinkClick r:id="rId3" action="ppaction://hlinksldjump"/>
              </a:rPr>
              <a:t>Figure 1</a:t>
            </a:r>
            <a:r>
              <a:rPr lang="en-US" altLang="zh-TW" sz="2000" dirty="0"/>
              <a:t> shows an example of ATHENA used for a 10 </a:t>
            </a:r>
            <a:r>
              <a:rPr lang="en-US" altLang="zh-TW" sz="2000" dirty="0" smtClean="0"/>
              <a:t>year simulation </a:t>
            </a:r>
            <a:r>
              <a:rPr lang="en-US" altLang="zh-TW" sz="2000" dirty="0"/>
              <a:t>of the ADF helicopter </a:t>
            </a:r>
            <a:r>
              <a:rPr lang="en-US" altLang="zh-TW" sz="2000" dirty="0" smtClean="0"/>
              <a:t>pilot continuum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/>
              <a:t>The </a:t>
            </a:r>
            <a:r>
              <a:rPr lang="en-US" altLang="zh-TW" sz="2000" dirty="0" smtClean="0"/>
              <a:t>Scenario view </a:t>
            </a:r>
            <a:r>
              <a:rPr lang="en-US" altLang="zh-TW" sz="2000" dirty="0"/>
              <a:t>(top) is given as a Sankey diagram. </a:t>
            </a:r>
            <a:endParaRPr lang="en-US" altLang="zh-TW" sz="2000" dirty="0" smtClean="0"/>
          </a:p>
          <a:p>
            <a:r>
              <a:rPr lang="en-US" altLang="zh-TW" sz="2000" dirty="0"/>
              <a:t>The upper part shows </a:t>
            </a:r>
            <a:r>
              <a:rPr lang="en-US" altLang="zh-TW" sz="2000" dirty="0" smtClean="0"/>
              <a:t>a </a:t>
            </a:r>
            <a:r>
              <a:rPr lang="en-US" altLang="zh-TW" sz="2000" dirty="0" err="1" smtClean="0"/>
              <a:t>visualisation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of the layered flow structure for the flow of the </a:t>
            </a:r>
            <a:r>
              <a:rPr lang="en-US" altLang="zh-TW" sz="2000" dirty="0" smtClean="0"/>
              <a:t>training continuum </a:t>
            </a:r>
            <a:r>
              <a:rPr lang="en-US" altLang="zh-TW" sz="2000" dirty="0"/>
              <a:t>(</a:t>
            </a:r>
            <a:r>
              <a:rPr lang="en-US" altLang="zh-TW" sz="2000" i="1" dirty="0"/>
              <a:t>left to right</a:t>
            </a:r>
            <a:r>
              <a:rPr lang="en-US" altLang="zh-TW" sz="2000" dirty="0"/>
              <a:t>). </a:t>
            </a:r>
            <a:endParaRPr lang="en-US" altLang="zh-TW" sz="2000" dirty="0" smtClean="0"/>
          </a:p>
          <a:p>
            <a:r>
              <a:rPr lang="en-US" altLang="zh-TW" sz="2000" dirty="0"/>
              <a:t>In this, students/cadets enter from the </a:t>
            </a:r>
            <a:r>
              <a:rPr lang="en-US" altLang="zh-TW" sz="2000" dirty="0" smtClean="0"/>
              <a:t>left from </a:t>
            </a:r>
            <a:r>
              <a:rPr lang="en-US" altLang="zh-TW" sz="2000" dirty="0"/>
              <a:t>a variety of locations, e.g. University graduates </a:t>
            </a:r>
            <a:r>
              <a:rPr lang="en-US" altLang="zh-TW" sz="2000" dirty="0" smtClean="0"/>
              <a:t>in aeronautics, and undertake </a:t>
            </a:r>
            <a:r>
              <a:rPr lang="en-US" altLang="zh-TW" sz="2000" dirty="0"/>
              <a:t>a variety of courses, e.g. basic flight </a:t>
            </a:r>
            <a:r>
              <a:rPr lang="en-US" altLang="zh-TW" sz="2000" dirty="0" smtClean="0"/>
              <a:t>training, advanced </a:t>
            </a:r>
            <a:r>
              <a:rPr lang="en-US" altLang="zh-TW" sz="2000" dirty="0"/>
              <a:t>training at specialist schools. These are typically </a:t>
            </a:r>
            <a:r>
              <a:rPr lang="en-US" altLang="zh-TW" sz="2000" dirty="0" smtClean="0"/>
              <a:t>at locations </a:t>
            </a:r>
            <a:r>
              <a:rPr lang="en-US" altLang="zh-TW" sz="2000" dirty="0"/>
              <a:t>around Australia. Students may pass or fail these courses and if they fail then they typically cease their career in </a:t>
            </a:r>
            <a:r>
              <a:rPr lang="en-US" altLang="zh-TW" sz="2000" dirty="0" smtClean="0"/>
              <a:t>the ADF</a:t>
            </a:r>
            <a:r>
              <a:rPr lang="en-US" altLang="zh-TW" sz="2000" dirty="0"/>
              <a:t>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05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ATHENA Scenario View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As seen there are numerous pathways/careers in the training</a:t>
            </a:r>
            <a:br>
              <a:rPr lang="en-US" altLang="zh-TW" sz="2000" dirty="0"/>
            </a:br>
            <a:r>
              <a:rPr lang="en-US" altLang="zh-TW" sz="2000" dirty="0"/>
              <a:t>continuum, e.g. for those that wish to become pilots or navigators 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Trained pilots may well go on active service duty or </a:t>
            </a:r>
            <a:r>
              <a:rPr lang="en-US" altLang="zh-TW" sz="2000" dirty="0" smtClean="0"/>
              <a:t>eventually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become </a:t>
            </a:r>
            <a:r>
              <a:rPr lang="en-US" altLang="zh-TW" sz="2000" dirty="0"/>
              <a:t>instructors. </a:t>
            </a:r>
            <a:endParaRPr lang="en-US" altLang="zh-TW" sz="2000" dirty="0" smtClean="0"/>
          </a:p>
          <a:p>
            <a:r>
              <a:rPr lang="en-US" altLang="zh-TW" sz="2000" dirty="0"/>
              <a:t>Too few or too many instructors impacts on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continuum</a:t>
            </a:r>
            <a:r>
              <a:rPr lang="en-US" altLang="zh-TW" sz="2000" dirty="0"/>
              <a:t>, e.g. intake of future cadets/trainees will be impacted </a:t>
            </a:r>
            <a:r>
              <a:rPr lang="en-US" altLang="zh-TW" sz="2000" dirty="0" smtClean="0"/>
              <a:t>or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courses </a:t>
            </a:r>
            <a:r>
              <a:rPr lang="en-US" altLang="zh-TW" sz="2000" dirty="0"/>
              <a:t>will pass or fail more students depending on the flow </a:t>
            </a:r>
            <a:r>
              <a:rPr lang="en-US" altLang="zh-TW" sz="2000" dirty="0" smtClean="0"/>
              <a:t>of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personnel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/>
              <a:t>It is important to note that this is challenging since </a:t>
            </a:r>
            <a:r>
              <a:rPr lang="en-US" altLang="zh-TW" sz="2000" dirty="0" smtClean="0"/>
              <a:t>there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are </a:t>
            </a:r>
            <a:r>
              <a:rPr lang="en-US" altLang="zh-TW" sz="2000" dirty="0"/>
              <a:t>limited resources, e.g. typically only a hundred or so </a:t>
            </a:r>
            <a:r>
              <a:rPr lang="en-US" altLang="zh-TW" sz="2000" dirty="0" smtClean="0"/>
              <a:t>individuals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that </a:t>
            </a:r>
            <a:r>
              <a:rPr lang="en-US" altLang="zh-TW" sz="2000" dirty="0"/>
              <a:t>become fully trained pilots in the ADF. </a:t>
            </a:r>
            <a:endParaRPr lang="en-US" altLang="zh-TW" sz="2000" dirty="0" smtClean="0"/>
          </a:p>
          <a:p>
            <a:r>
              <a:rPr lang="en-US" altLang="zh-TW" sz="2000" dirty="0"/>
              <a:t>The Scenario </a:t>
            </a:r>
            <a:r>
              <a:rPr lang="en-US" altLang="zh-TW" sz="2000" dirty="0" smtClean="0"/>
              <a:t>timeline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(bottom</a:t>
            </a:r>
            <a:r>
              <a:rPr lang="en-US" altLang="zh-TW" sz="2000" dirty="0"/>
              <a:t>) shows the statistics of trainees and/or instructors </a:t>
            </a:r>
            <a:r>
              <a:rPr lang="en-US" altLang="zh-TW" sz="2000" dirty="0" smtClean="0"/>
              <a:t>over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whole simulation time span. Monte Carlo simulations </a:t>
            </a:r>
            <a:r>
              <a:rPr lang="en-US" altLang="zh-TW" sz="2000" dirty="0" smtClean="0"/>
              <a:t>and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recruitment </a:t>
            </a:r>
            <a:r>
              <a:rPr lang="en-US" altLang="zh-TW" sz="2000" dirty="0" err="1"/>
              <a:t>optimisation</a:t>
            </a:r>
            <a:r>
              <a:rPr lang="en-US" altLang="zh-TW" sz="2000" dirty="0"/>
              <a:t> algorithm are used to create these results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57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0" dirty="0"/>
              <a:t>ATHENA Remote </a:t>
            </a:r>
            <a:r>
              <a:rPr lang="en-US" altLang="zh-TW" sz="4000" b="0" dirty="0" smtClean="0"/>
              <a:t>Job</a:t>
            </a:r>
            <a:r>
              <a:rPr lang="zh-TW" altLang="en-US" sz="4000" b="0" dirty="0" smtClean="0"/>
              <a:t> </a:t>
            </a:r>
            <a:r>
              <a:rPr lang="en-US" altLang="zh-TW" sz="4000" b="0" dirty="0" smtClean="0"/>
              <a:t>Execution</a:t>
            </a:r>
            <a:r>
              <a:rPr lang="en-US" altLang="zh-TW" sz="4000" dirty="0" smtClean="0"/>
              <a:t> 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51554"/>
            <a:ext cx="8229600" cy="4525963"/>
          </a:xfrm>
        </p:spPr>
        <p:txBody>
          <a:bodyPr/>
          <a:lstStyle/>
          <a:p>
            <a:r>
              <a:rPr lang="en-US" altLang="zh-TW" sz="2000" dirty="0"/>
              <a:t>The ATHENA simulations can be computationally </a:t>
            </a:r>
            <a:r>
              <a:rPr lang="en-US" altLang="zh-TW" sz="2000" dirty="0" smtClean="0"/>
              <a:t>intensive,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especially </a:t>
            </a:r>
            <a:r>
              <a:rPr lang="en-US" altLang="zh-TW" sz="2000" dirty="0"/>
              <a:t>if one of the </a:t>
            </a:r>
            <a:r>
              <a:rPr lang="en-US" altLang="zh-TW" sz="2000" dirty="0" err="1"/>
              <a:t>optimisation</a:t>
            </a:r>
            <a:r>
              <a:rPr lang="en-US" altLang="zh-TW" sz="2000" dirty="0"/>
              <a:t> algorithms is activated. </a:t>
            </a:r>
            <a:endParaRPr lang="en-US" altLang="zh-TW" sz="2000" dirty="0" smtClean="0"/>
          </a:p>
          <a:p>
            <a:r>
              <a:rPr lang="en-US" altLang="zh-TW" sz="2000" dirty="0" smtClean="0"/>
              <a:t>For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this </a:t>
            </a:r>
            <a:r>
              <a:rPr lang="en-US" altLang="zh-TW" sz="2000" dirty="0"/>
              <a:t>reason, a master-worker remote execution system has </a:t>
            </a:r>
            <a:r>
              <a:rPr lang="en-US" altLang="zh-TW" sz="2000" dirty="0" smtClean="0"/>
              <a:t>been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designed </a:t>
            </a:r>
            <a:r>
              <a:rPr lang="en-US" altLang="zh-TW" sz="2000" dirty="0"/>
              <a:t>that offers high-performance, scalable simulations </a:t>
            </a:r>
            <a:r>
              <a:rPr lang="en-US" altLang="zh-TW" sz="2000" dirty="0" smtClean="0"/>
              <a:t>as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shown </a:t>
            </a:r>
            <a:r>
              <a:rPr lang="en-US" altLang="zh-TW" sz="2000" dirty="0"/>
              <a:t>in </a:t>
            </a:r>
            <a:r>
              <a:rPr lang="en-US" altLang="zh-TW" sz="2000" dirty="0">
                <a:hlinkClick r:id="rId3" action="ppaction://hlinksldjump"/>
              </a:rPr>
              <a:t>Figure 2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/>
              <a:t>Monte Carlo simulations, composed of </a:t>
            </a:r>
            <a:r>
              <a:rPr lang="en-US" altLang="zh-TW" sz="2000" dirty="0" smtClean="0"/>
              <a:t>many repetitions </a:t>
            </a:r>
            <a:r>
              <a:rPr lang="en-US" altLang="zh-TW" sz="2000" dirty="0"/>
              <a:t>of the same process, are inherently a good fit </a:t>
            </a:r>
            <a:r>
              <a:rPr lang="en-US" altLang="zh-TW" sz="2000" dirty="0" smtClean="0"/>
              <a:t>for this </a:t>
            </a:r>
            <a:r>
              <a:rPr lang="en-US" altLang="zh-TW" sz="2000" dirty="0"/>
              <a:t>system due to their embarrassingly parallel nature 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In the master node, the job execution system is composed of a </a:t>
            </a:r>
            <a:r>
              <a:rPr lang="en-US" altLang="zh-TW" sz="2000" dirty="0" smtClean="0"/>
              <a:t>modular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set </a:t>
            </a:r>
            <a:r>
              <a:rPr lang="en-US" altLang="zh-TW" sz="2000" dirty="0"/>
              <a:t>of services 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Once a scenario is submitted for simulation,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i="1" dirty="0" smtClean="0"/>
              <a:t>Scenario </a:t>
            </a:r>
            <a:r>
              <a:rPr lang="en-US" altLang="zh-TW" sz="2000" i="1" dirty="0"/>
              <a:t>Service </a:t>
            </a:r>
            <a:r>
              <a:rPr lang="en-US" altLang="zh-TW" sz="2000" dirty="0"/>
              <a:t>deals with assembling a simulation model </a:t>
            </a:r>
            <a:r>
              <a:rPr lang="en-US" altLang="zh-TW" sz="2000" dirty="0" smtClean="0"/>
              <a:t>with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correct inputs and creates one sub-scenario for each </a:t>
            </a:r>
            <a:r>
              <a:rPr lang="en-US" altLang="zh-TW" sz="2000" dirty="0" smtClean="0"/>
              <a:t>Monte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Carlo </a:t>
            </a:r>
            <a:r>
              <a:rPr lang="en-US" altLang="zh-TW" sz="2000" dirty="0"/>
              <a:t>repetition.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301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2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549231"/>
            <a:ext cx="7637040" cy="517224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16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altLang="zh-TW" b="0" dirty="0"/>
              <a:t>ATHENA Remote </a:t>
            </a:r>
            <a:r>
              <a:rPr lang="en-US" altLang="zh-TW" b="0" dirty="0" smtClean="0"/>
              <a:t>Job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Execution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Effectively, the simulation is </a:t>
            </a:r>
            <a:r>
              <a:rPr lang="en-US" altLang="zh-TW" sz="2000" dirty="0" err="1"/>
              <a:t>parallelised</a:t>
            </a:r>
            <a:r>
              <a:rPr lang="en-US" altLang="zh-TW" sz="2000" dirty="0"/>
              <a:t> into </a:t>
            </a:r>
            <a:r>
              <a:rPr lang="en-US" altLang="zh-TW" sz="2000" i="1" dirty="0"/>
              <a:t>N</a:t>
            </a:r>
            <a:r>
              <a:rPr lang="zh-TW" altLang="en-US" sz="2000" i="1" dirty="0"/>
              <a:t> </a:t>
            </a:r>
            <a:r>
              <a:rPr lang="en-US" altLang="zh-TW" sz="2000" dirty="0"/>
              <a:t>independent jobs, created by the </a:t>
            </a:r>
            <a:r>
              <a:rPr lang="en-US" altLang="zh-TW" sz="2000" i="1" dirty="0"/>
              <a:t>Job Service</a:t>
            </a:r>
            <a:r>
              <a:rPr lang="en-US" altLang="zh-TW" sz="2000" dirty="0"/>
              <a:t>, which is responsible</a:t>
            </a:r>
            <a:r>
              <a:rPr lang="zh-TW" altLang="en-US" sz="2000" dirty="0"/>
              <a:t> </a:t>
            </a:r>
            <a:r>
              <a:rPr lang="en-US" altLang="zh-TW" sz="2000" dirty="0"/>
              <a:t>for managing the job state, i.e. creating, updating and cancelling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job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executions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/>
              <a:t>The </a:t>
            </a:r>
            <a:r>
              <a:rPr lang="en-US" altLang="zh-TW" sz="2000" i="1" dirty="0"/>
              <a:t>Remote Job Executor </a:t>
            </a:r>
            <a:r>
              <a:rPr lang="en-US" altLang="zh-TW" sz="2000" dirty="0"/>
              <a:t>interfaces to the </a:t>
            </a:r>
            <a:r>
              <a:rPr lang="en-US" altLang="zh-TW" sz="2000" dirty="0" smtClean="0"/>
              <a:t>message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broker </a:t>
            </a:r>
            <a:r>
              <a:rPr lang="en-US" altLang="zh-TW" sz="2000" dirty="0"/>
              <a:t>via the JMS protocol. At this point, the </a:t>
            </a:r>
            <a:r>
              <a:rPr lang="en-US" altLang="zh-TW" sz="2000" i="1" dirty="0"/>
              <a:t>Job Request </a:t>
            </a:r>
            <a:r>
              <a:rPr lang="en-US" altLang="zh-TW" sz="2000" i="1" dirty="0" smtClean="0"/>
              <a:t>Queue</a:t>
            </a:r>
            <a:r>
              <a:rPr lang="zh-TW" altLang="en-US" sz="2000" i="1" dirty="0" smtClean="0"/>
              <a:t> </a:t>
            </a:r>
            <a:r>
              <a:rPr lang="en-US" altLang="zh-TW" sz="2000" dirty="0" smtClean="0"/>
              <a:t>will </a:t>
            </a:r>
            <a:r>
              <a:rPr lang="en-US" altLang="zh-TW" sz="2000" dirty="0"/>
              <a:t>contain multiple job definitions, ready to be consumed by</a:t>
            </a:r>
            <a:br>
              <a:rPr lang="en-US" altLang="zh-TW" sz="2000" dirty="0"/>
            </a:br>
            <a:r>
              <a:rPr lang="en-US" altLang="zh-TW" sz="2000" dirty="0"/>
              <a:t>workers. </a:t>
            </a:r>
            <a:endParaRPr lang="en-US" altLang="zh-TW" sz="2000" dirty="0" smtClean="0"/>
          </a:p>
          <a:p>
            <a:r>
              <a:rPr lang="en-US" altLang="zh-TW" sz="2000" dirty="0"/>
              <a:t>There can be many worker nodes, which consume messages from the Job Request Queue. These can interpret the job definition, read job inputs, and execute parts of the simulation model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As </a:t>
            </a:r>
            <a:r>
              <a:rPr lang="en-US" altLang="zh-TW" sz="2000" dirty="0" smtClean="0"/>
              <a:t>jobs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are </a:t>
            </a:r>
            <a:r>
              <a:rPr lang="en-US" altLang="zh-TW" sz="2000" dirty="0" err="1"/>
              <a:t>dequeued</a:t>
            </a:r>
            <a:r>
              <a:rPr lang="en-US" altLang="zh-TW" sz="2000" dirty="0"/>
              <a:t>, start and finish execution, the worker sends </a:t>
            </a:r>
            <a:r>
              <a:rPr lang="en-US" altLang="zh-TW" sz="2000" dirty="0" smtClean="0"/>
              <a:t>status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updates </a:t>
            </a:r>
            <a:r>
              <a:rPr lang="en-US" altLang="zh-TW" sz="2000" dirty="0"/>
              <a:t>via the </a:t>
            </a:r>
            <a:r>
              <a:rPr lang="en-US" altLang="zh-TW" sz="2000" i="1" dirty="0"/>
              <a:t>Job Status Queue</a:t>
            </a:r>
            <a:r>
              <a:rPr lang="en-US" altLang="zh-TW" sz="2000" dirty="0"/>
              <a:t>, which are in turn </a:t>
            </a:r>
            <a:r>
              <a:rPr lang="en-US" altLang="zh-TW" sz="2000" dirty="0" smtClean="0"/>
              <a:t>consumed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by </a:t>
            </a:r>
            <a:r>
              <a:rPr lang="en-US" altLang="zh-TW" sz="2000" dirty="0"/>
              <a:t>the master node to provide progress updates to the end-user.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16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Each individual simulation produces one result. These are sent</a:t>
            </a:r>
            <a:br>
              <a:rPr lang="en-US" altLang="zh-TW" sz="2000" dirty="0"/>
            </a:br>
            <a:r>
              <a:rPr lang="en-US" altLang="zh-TW" sz="2000" dirty="0"/>
              <a:t>via the </a:t>
            </a:r>
            <a:r>
              <a:rPr lang="en-US" altLang="zh-TW" sz="2000" i="1" dirty="0"/>
              <a:t>Results Queue </a:t>
            </a:r>
            <a:r>
              <a:rPr lang="en-US" altLang="zh-TW" sz="2000" dirty="0"/>
              <a:t>and consumed by an </a:t>
            </a:r>
            <a:r>
              <a:rPr lang="en-US" altLang="zh-TW" sz="2000" i="1" dirty="0"/>
              <a:t>Aggregator Service</a:t>
            </a:r>
            <a:br>
              <a:rPr lang="en-US" altLang="zh-TW" sz="2000" i="1" dirty="0"/>
            </a:br>
            <a:r>
              <a:rPr lang="en-US" altLang="zh-TW" sz="2000" dirty="0"/>
              <a:t>that performs statistical aggregation, thus producing the mean </a:t>
            </a:r>
            <a:r>
              <a:rPr lang="en-US" altLang="zh-TW" sz="2000" dirty="0" smtClean="0"/>
              <a:t>and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confidence </a:t>
            </a:r>
            <a:r>
              <a:rPr lang="en-US" altLang="zh-TW" sz="2000" dirty="0"/>
              <a:t>intervals of all model statistics over all simulation runs. </a:t>
            </a:r>
            <a:endParaRPr lang="en-US" altLang="zh-TW" sz="20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dirty="0"/>
              <a:t>status of simulations is shown in bottom left of Figure 1 with</a:t>
            </a:r>
            <a:br>
              <a:rPr lang="en-US" altLang="zh-TW" sz="2000" dirty="0"/>
            </a:br>
            <a:r>
              <a:rPr lang="en-US" altLang="zh-TW" sz="2000" dirty="0"/>
              <a:t>running (orange) and completed (green) boxes shown. </a:t>
            </a:r>
            <a:endParaRPr lang="en-US" altLang="zh-TW" sz="2000" dirty="0" smtClean="0"/>
          </a:p>
          <a:p>
            <a:r>
              <a:rPr lang="en-US" altLang="zh-TW" sz="2000" dirty="0"/>
              <a:t>It is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ability </a:t>
            </a:r>
            <a:r>
              <a:rPr lang="en-US" altLang="zh-TW" sz="2000" dirty="0"/>
              <a:t>to scale these simulations in near real time across the </a:t>
            </a:r>
            <a:r>
              <a:rPr lang="en-US" altLang="zh-TW" sz="2000" dirty="0" smtClean="0"/>
              <a:t>Cloud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that </a:t>
            </a:r>
            <a:r>
              <a:rPr lang="en-US" altLang="zh-TW" sz="2000" dirty="0"/>
              <a:t>form the basis for the cloud-native auto-scaling of </a:t>
            </a:r>
            <a:r>
              <a:rPr lang="en-US" altLang="zh-TW" sz="2000" dirty="0" smtClean="0"/>
              <a:t>ATHENA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application </a:t>
            </a:r>
            <a:r>
              <a:rPr lang="en-US" altLang="zh-TW" sz="2000" dirty="0"/>
              <a:t>that is the focus of this paper.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36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en-US" altLang="zh-TW" b="0" dirty="0"/>
              <a:t>ATHENA Remote </a:t>
            </a:r>
            <a:r>
              <a:rPr lang="en-US" altLang="zh-TW" b="0" dirty="0" smtClean="0"/>
              <a:t>Job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Execution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86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REQUIREMENTS FOR SCALING ATHENA</a:t>
            </a:r>
            <a:r>
              <a:rPr lang="en-US" altLang="zh-TW" dirty="0"/>
              <a:t> 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800" dirty="0" smtClean="0"/>
              <a:t>CH4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047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For the initial use case of ATHENA, a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monolithic,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vertically scalable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setup was suitable. 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TW" sz="2000" dirty="0"/>
              <a:t>As more </a:t>
            </a:r>
            <a:r>
              <a:rPr lang="en-US" altLang="zh-TW" sz="2000" dirty="0" err="1"/>
              <a:t>organisations</a:t>
            </a:r>
            <a:r>
              <a:rPr lang="en-US" altLang="zh-TW" sz="2000" dirty="0"/>
              <a:t> within </a:t>
            </a:r>
            <a:r>
              <a:rPr lang="en-US" altLang="zh-TW" sz="2000" dirty="0" smtClean="0"/>
              <a:t>the ADF </a:t>
            </a:r>
            <a:r>
              <a:rPr lang="en-US" altLang="zh-TW" sz="2000" dirty="0"/>
              <a:t>showed interest in using ATHENA, a robust </a:t>
            </a:r>
            <a:r>
              <a:rPr lang="en-US" altLang="zh-TW" sz="2000" dirty="0" smtClean="0"/>
              <a:t>horizontally scalable </a:t>
            </a:r>
            <a:r>
              <a:rPr lang="en-US" altLang="zh-TW" sz="2000" dirty="0"/>
              <a:t>platform was needed. </a:t>
            </a:r>
            <a:endParaRPr lang="en-US" altLang="zh-TW" sz="2000" dirty="0" smtClean="0"/>
          </a:p>
          <a:p>
            <a:r>
              <a:rPr lang="en-US" altLang="zh-TW" sz="2000" dirty="0"/>
              <a:t>Furthermore, certain advanced </a:t>
            </a:r>
            <a:r>
              <a:rPr lang="en-US" altLang="zh-TW" sz="2000" dirty="0" smtClean="0"/>
              <a:t>use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cases </a:t>
            </a:r>
            <a:r>
              <a:rPr lang="en-US" altLang="zh-TW" sz="2000" dirty="0"/>
              <a:t>were identified, which were meant to rigorously inspect </a:t>
            </a:r>
            <a:r>
              <a:rPr lang="en-US" altLang="zh-TW" sz="2000" dirty="0" smtClean="0"/>
              <a:t>and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test </a:t>
            </a:r>
            <a:r>
              <a:rPr lang="en-US" altLang="zh-TW" sz="2000" dirty="0"/>
              <a:t>the simulation and </a:t>
            </a:r>
            <a:r>
              <a:rPr lang="en-US" altLang="zh-TW" sz="2000" dirty="0" err="1"/>
              <a:t>optimisation</a:t>
            </a:r>
            <a:r>
              <a:rPr lang="en-US" altLang="zh-TW" sz="2000" dirty="0"/>
              <a:t> engine. </a:t>
            </a:r>
            <a:endParaRPr lang="en-US" altLang="zh-TW" sz="2000" dirty="0" smtClean="0"/>
          </a:p>
          <a:p>
            <a:r>
              <a:rPr lang="en-US" altLang="zh-TW" sz="2000" dirty="0"/>
              <a:t>These </a:t>
            </a:r>
            <a:r>
              <a:rPr lang="en-US" altLang="zh-TW" sz="2000" dirty="0" smtClean="0"/>
              <a:t>experiments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required </a:t>
            </a:r>
            <a:r>
              <a:rPr lang="en-US" altLang="zh-TW" sz="2000" dirty="0"/>
              <a:t>running the simulations a large number of times (typically 1,000-10,000 times) with different values for all input parameters. </a:t>
            </a:r>
            <a:endParaRPr lang="en-US" altLang="zh-TW" sz="2000" dirty="0" smtClean="0"/>
          </a:p>
          <a:p>
            <a:r>
              <a:rPr lang="en-US" altLang="zh-TW" sz="2000" dirty="0"/>
              <a:t>The results of these simulations were then </a:t>
            </a:r>
            <a:r>
              <a:rPr lang="en-US" altLang="zh-TW" sz="2000" dirty="0" err="1"/>
              <a:t>analysed</a:t>
            </a:r>
            <a:r>
              <a:rPr lang="en-US" altLang="zh-TW" sz="2000" dirty="0"/>
              <a:t> to explore</a:t>
            </a:r>
            <a:br>
              <a:rPr lang="en-US" altLang="zh-TW" sz="2000" dirty="0"/>
            </a:br>
            <a:r>
              <a:rPr lang="en-US" altLang="zh-TW" sz="2000" dirty="0"/>
              <a:t>relationships between inputs and bottlenecks in the operational</a:t>
            </a:r>
            <a:br>
              <a:rPr lang="en-US" altLang="zh-TW" sz="2000" dirty="0"/>
            </a:br>
            <a:r>
              <a:rPr lang="en-US" altLang="zh-TW" sz="2000" dirty="0"/>
              <a:t>pipelines. The existing architecture was not feasible for this work</a:t>
            </a:r>
            <a:br>
              <a:rPr lang="en-US" altLang="zh-TW" sz="2000" dirty="0"/>
            </a:br>
            <a:r>
              <a:rPr lang="en-US" altLang="zh-TW" sz="2000" dirty="0"/>
              <a:t>load, and elastically scaling ATHENA became essential to running</a:t>
            </a:r>
            <a:br>
              <a:rPr lang="en-US" altLang="zh-TW" sz="2000" dirty="0"/>
            </a:br>
            <a:r>
              <a:rPr lang="en-US" altLang="zh-TW" sz="2000" dirty="0"/>
              <a:t>these benchmarks within a reasonable time period.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>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38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TW" b="0" dirty="0" smtClean="0"/>
              <a:t>Requirements for scaling ATHENA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98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/>
          <a:lstStyle/>
          <a:p>
            <a:r>
              <a:rPr lang="en-US" altLang="zh-TW" b="0" dirty="0"/>
              <a:t>Requirements for </a:t>
            </a:r>
            <a:r>
              <a:rPr lang="en-US" altLang="zh-TW" b="0" dirty="0" smtClean="0"/>
              <a:t>scaling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ATHENA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ATHENA uses </a:t>
            </a:r>
            <a:r>
              <a:rPr lang="en-US" altLang="zh-TW" sz="2000" dirty="0" err="1"/>
              <a:t>NeCTAR</a:t>
            </a:r>
            <a:r>
              <a:rPr lang="en-US" altLang="zh-TW" sz="2000" dirty="0"/>
              <a:t> as an IaaS Cloud provider.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ATHENA </a:t>
            </a:r>
            <a:r>
              <a:rPr lang="en-US" altLang="zh-TW" sz="2000" dirty="0"/>
              <a:t>deployment leverages two tenancies with total number of 300 vCPU cores ranging between 4 cores to 16 </a:t>
            </a:r>
            <a:r>
              <a:rPr lang="en-US" altLang="zh-TW" sz="2000" dirty="0" smtClean="0"/>
              <a:t>cores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per </a:t>
            </a:r>
            <a:r>
              <a:rPr lang="en-US" altLang="zh-TW" sz="2000" dirty="0"/>
              <a:t>instance. </a:t>
            </a:r>
            <a:endParaRPr lang="en-US" altLang="zh-TW" sz="2000" dirty="0" smtClean="0"/>
          </a:p>
          <a:p>
            <a:r>
              <a:rPr lang="en-US" altLang="zh-TW" sz="2000" dirty="0"/>
              <a:t>Unlike typical IaaS uses of </a:t>
            </a:r>
            <a:r>
              <a:rPr lang="en-US" altLang="zh-TW" sz="2000" dirty="0" err="1"/>
              <a:t>NeCTAR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ATHENA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uses </a:t>
            </a:r>
            <a:r>
              <a:rPr lang="en-US" altLang="zh-TW" sz="2000" dirty="0"/>
              <a:t>a container-based approach focused predominantly </a:t>
            </a:r>
            <a:r>
              <a:rPr lang="en-US" altLang="zh-TW" sz="2000" dirty="0" smtClean="0"/>
              <a:t>around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 </a:t>
            </a:r>
            <a:r>
              <a:rPr lang="en-US" altLang="zh-TW" sz="2000" dirty="0"/>
              <a:t>Docker technology </a:t>
            </a:r>
            <a:r>
              <a:rPr lang="en-US" altLang="zh-TW" sz="2000" dirty="0" smtClean="0"/>
              <a:t>for </a:t>
            </a:r>
            <a:r>
              <a:rPr lang="en-US" altLang="zh-TW" sz="2000" dirty="0"/>
              <a:t>auto-scaling. </a:t>
            </a:r>
            <a:endParaRPr lang="en-US" altLang="zh-TW" sz="2000" dirty="0" smtClean="0"/>
          </a:p>
          <a:p>
            <a:r>
              <a:rPr lang="en-US" altLang="zh-TW" sz="2000" dirty="0" smtClean="0"/>
              <a:t>The ATHENA </a:t>
            </a:r>
            <a:r>
              <a:rPr lang="en-US" altLang="zh-TW" sz="2000" dirty="0"/>
              <a:t>stack was originally deployed in a traditional IaaS</a:t>
            </a:r>
            <a:br>
              <a:rPr lang="en-US" altLang="zh-TW" sz="2000" dirty="0"/>
            </a:br>
            <a:r>
              <a:rPr lang="en-US" altLang="zh-TW" sz="2000" dirty="0"/>
              <a:t>manner, e.g. using scripting technologies such as </a:t>
            </a:r>
            <a:r>
              <a:rPr lang="en-US" altLang="zh-TW" sz="2000" dirty="0" err="1"/>
              <a:t>Ansible</a:t>
            </a:r>
            <a:r>
              <a:rPr lang="en-US" altLang="zh-TW" sz="2000" dirty="0"/>
              <a:t> to </a:t>
            </a:r>
            <a:r>
              <a:rPr lang="en-US" altLang="zh-TW" sz="2000" dirty="0" smtClean="0"/>
              <a:t>create instances </a:t>
            </a:r>
            <a:r>
              <a:rPr lang="en-US" altLang="zh-TW" sz="2000" dirty="0"/>
              <a:t>and configure/deploy the ATHENA software </a:t>
            </a:r>
            <a:r>
              <a:rPr lang="en-US" altLang="zh-TW" sz="2000" dirty="0" smtClean="0"/>
              <a:t>through </a:t>
            </a:r>
            <a:r>
              <a:rPr lang="en-US" altLang="zh-TW" sz="2000" dirty="0" err="1" smtClean="0"/>
              <a:t>Ansible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Playbooks. Initially ATHENA was deployed onto a </a:t>
            </a:r>
            <a:r>
              <a:rPr lang="en-US" altLang="zh-TW" sz="2000" dirty="0" smtClean="0"/>
              <a:t>single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large </a:t>
            </a:r>
            <a:r>
              <a:rPr lang="en-US" altLang="zh-TW" sz="2000" dirty="0"/>
              <a:t>VM instance (16 cores and 64Gb RAM). </a:t>
            </a:r>
            <a:endParaRPr lang="en-US" altLang="zh-TW" sz="2000" dirty="0" smtClean="0"/>
          </a:p>
          <a:p>
            <a:r>
              <a:rPr lang="en-US" altLang="zh-TW" sz="2000" dirty="0"/>
              <a:t>The </a:t>
            </a:r>
            <a:r>
              <a:rPr lang="en-US" altLang="zh-TW" sz="2000" dirty="0" smtClean="0"/>
              <a:t>advantage of </a:t>
            </a:r>
            <a:r>
              <a:rPr lang="en-US" altLang="zh-TW" sz="2000" dirty="0"/>
              <a:t>this approach was the almost zero network latency </a:t>
            </a:r>
            <a:r>
              <a:rPr lang="en-US" altLang="zh-TW" sz="2000" dirty="0" smtClean="0"/>
              <a:t>between software </a:t>
            </a:r>
            <a:r>
              <a:rPr lang="en-US" altLang="zh-TW" sz="2000" dirty="0"/>
              <a:t>component communications.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59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The architecture of software defined networking (SDN) </a:t>
            </a:r>
            <a:r>
              <a:rPr lang="en-US" altLang="zh-TW" sz="2000" dirty="0">
                <a:solidFill>
                  <a:srgbClr val="FF0000"/>
                </a:solidFill>
              </a:rPr>
              <a:t>is defined in ONF TR-502 [1] and </a:t>
            </a:r>
            <a:r>
              <a:rPr lang="en-US" altLang="zh-TW" sz="2000" dirty="0" smtClean="0">
                <a:solidFill>
                  <a:srgbClr val="FF0000"/>
                </a:solidFill>
              </a:rPr>
              <a:t>TR-521 </a:t>
            </a:r>
            <a:r>
              <a:rPr lang="en-US" altLang="zh-TW" sz="2000" dirty="0">
                <a:solidFill>
                  <a:srgbClr val="FF0000"/>
                </a:solidFill>
              </a:rPr>
              <a:t>[2]</a:t>
            </a:r>
            <a:r>
              <a:rPr lang="en-US" altLang="zh-TW" sz="2000" dirty="0"/>
              <a:t>. By providing a complete view of all resources required to serve a business purpose, </a:t>
            </a:r>
            <a:r>
              <a:rPr lang="en-US" altLang="zh-TW" sz="2000" dirty="0" smtClean="0"/>
              <a:t>the SDN </a:t>
            </a:r>
            <a:r>
              <a:rPr lang="en-US" altLang="zh-TW" sz="2000" dirty="0"/>
              <a:t>architecture </a:t>
            </a:r>
            <a:r>
              <a:rPr lang="en-US" altLang="zh-TW" sz="2000" dirty="0">
                <a:solidFill>
                  <a:srgbClr val="FF0000"/>
                </a:solidFill>
              </a:rPr>
              <a:t>supports the key principles of Slicing in a network</a:t>
            </a:r>
            <a:r>
              <a:rPr lang="en-US" altLang="zh-TW" sz="2000" dirty="0"/>
              <a:t>. As a conceptual </a:t>
            </a:r>
            <a:r>
              <a:rPr lang="en-US" altLang="zh-TW" sz="2000" dirty="0" smtClean="0"/>
              <a:t>framework for </a:t>
            </a:r>
            <a:r>
              <a:rPr lang="en-US" altLang="zh-TW" sz="2000" dirty="0"/>
              <a:t>a standardized platform supporting Network Slicing, it can serve as one of the </a:t>
            </a:r>
            <a:r>
              <a:rPr lang="en-US" altLang="zh-TW" sz="2000" dirty="0" smtClean="0"/>
              <a:t>technical building </a:t>
            </a:r>
            <a:r>
              <a:rPr lang="en-US" altLang="zh-TW" sz="2000" dirty="0"/>
              <a:t>blocks </a:t>
            </a:r>
            <a:r>
              <a:rPr lang="en-US" altLang="zh-TW" sz="2000" dirty="0">
                <a:solidFill>
                  <a:schemeClr val="accent3">
                    <a:lumMod val="75000"/>
                  </a:schemeClr>
                </a:solidFill>
              </a:rPr>
              <a:t>to fulfill the business requirements for the fifth generation of mobile technology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>(5G). In the 5G White Paper [4], NGMN has laid out business demands and introduced </a:t>
            </a:r>
            <a:r>
              <a:rPr lang="en-US" altLang="zh-TW" sz="2000" dirty="0" smtClean="0"/>
              <a:t>the service </a:t>
            </a:r>
            <a:r>
              <a:rPr lang="en-US" altLang="zh-TW" sz="2000" dirty="0"/>
              <a:t>deployment concept of Network Slicing.</a:t>
            </a:r>
            <a:r>
              <a:rPr lang="en-US" altLang="zh-TW" sz="2000" dirty="0"/>
              <a:t> </a:t>
            </a:r>
            <a:br>
              <a:rPr lang="en-US" altLang="zh-TW" sz="2000" dirty="0"/>
            </a:b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05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/>
          <a:lstStyle/>
          <a:p>
            <a:r>
              <a:rPr lang="en-US" altLang="zh-TW" b="0" dirty="0"/>
              <a:t>Requirements for </a:t>
            </a:r>
            <a:r>
              <a:rPr lang="en-US" altLang="zh-TW" b="0" dirty="0" smtClean="0"/>
              <a:t>scaling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ATHENA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However this approach </a:t>
            </a:r>
            <a:r>
              <a:rPr lang="en-US" altLang="zh-TW" sz="2000" dirty="0" smtClean="0"/>
              <a:t>had vertical </a:t>
            </a:r>
            <a:r>
              <a:rPr lang="en-US" altLang="zh-TW" sz="2000" dirty="0"/>
              <a:t>scaling limitations, e.g. it could only run on a single </a:t>
            </a:r>
            <a:r>
              <a:rPr lang="en-US" altLang="zh-TW" sz="2000" dirty="0" smtClean="0"/>
              <a:t>VM and </a:t>
            </a:r>
            <a:r>
              <a:rPr lang="en-US" altLang="zh-TW" sz="2000" dirty="0"/>
              <a:t>larger scale simulations were not possible. </a:t>
            </a:r>
            <a:endParaRPr lang="en-US" altLang="zh-TW" sz="2000" dirty="0" smtClean="0"/>
          </a:p>
          <a:p>
            <a:r>
              <a:rPr lang="en-US" altLang="zh-TW" sz="2000" dirty="0"/>
              <a:t>The first step to scale horizontally was </a:t>
            </a:r>
            <a:r>
              <a:rPr lang="en-US" altLang="zh-TW" sz="2000" dirty="0" smtClean="0"/>
              <a:t>to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identify </a:t>
            </a:r>
            <a:r>
              <a:rPr lang="en-US" altLang="zh-TW" sz="2000" dirty="0"/>
              <a:t>the </a:t>
            </a:r>
            <a:r>
              <a:rPr lang="en-US" altLang="zh-TW" sz="2000" i="1" dirty="0"/>
              <a:t>State </a:t>
            </a:r>
            <a:r>
              <a:rPr lang="en-US" altLang="zh-TW" sz="2000" dirty="0"/>
              <a:t>of the software stack and separate out </a:t>
            </a:r>
            <a:r>
              <a:rPr lang="en-US" altLang="zh-TW" sz="2000" b="1" dirty="0" err="1" smtClean="0"/>
              <a:t>stateful</a:t>
            </a:r>
            <a:r>
              <a:rPr lang="zh-TW" altLang="en-US" sz="2000" b="1" dirty="0"/>
              <a:t> </a:t>
            </a:r>
            <a:r>
              <a:rPr lang="en-US" altLang="zh-TW" sz="2000" dirty="0" smtClean="0"/>
              <a:t>and </a:t>
            </a:r>
            <a:r>
              <a:rPr lang="en-US" altLang="zh-TW" sz="2000" b="1" dirty="0"/>
              <a:t>stateless </a:t>
            </a:r>
            <a:r>
              <a:rPr lang="en-US" altLang="zh-TW" sz="2000" dirty="0"/>
              <a:t>components. </a:t>
            </a:r>
            <a:endParaRPr lang="en-US" altLang="zh-TW" sz="2000" dirty="0" smtClean="0"/>
          </a:p>
          <a:p>
            <a:r>
              <a:rPr lang="en-US" altLang="zh-TW" sz="2000" dirty="0"/>
              <a:t>The components were then built </a:t>
            </a:r>
            <a:r>
              <a:rPr lang="en-US" altLang="zh-TW" sz="2000" dirty="0" smtClean="0"/>
              <a:t>into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Docker </a:t>
            </a:r>
            <a:r>
              <a:rPr lang="en-US" altLang="zh-TW" sz="2000" dirty="0"/>
              <a:t>images and run as containers using a pool of worker </a:t>
            </a:r>
            <a:r>
              <a:rPr lang="en-US" altLang="zh-TW" sz="2000" dirty="0" smtClean="0"/>
              <a:t>nodes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as </a:t>
            </a:r>
            <a:r>
              <a:rPr lang="en-US" altLang="zh-TW" sz="2000" dirty="0"/>
              <a:t>shown in </a:t>
            </a:r>
            <a:r>
              <a:rPr lang="en-US" altLang="zh-TW" sz="2000" dirty="0">
                <a:hlinkClick r:id="rId3" action="ppaction://hlinksldjump"/>
              </a:rPr>
              <a:t>Figure 3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/>
              <a:t>With this arrangement, </a:t>
            </a:r>
            <a:r>
              <a:rPr lang="en-US" altLang="zh-TW" sz="2000" dirty="0" smtClean="0"/>
              <a:t>horizontal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scaling was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possible .</a:t>
            </a:r>
          </a:p>
          <a:p>
            <a:r>
              <a:rPr lang="en-US" altLang="zh-TW" sz="2000" dirty="0"/>
              <a:t>The solution allowed more database nodes to be </a:t>
            </a:r>
            <a:r>
              <a:rPr lang="en-US" altLang="zh-TW" sz="2000" dirty="0" smtClean="0"/>
              <a:t>supported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for </a:t>
            </a:r>
            <a:r>
              <a:rPr lang="en-US" altLang="zh-TW" sz="2000" dirty="0"/>
              <a:t>MongoDB </a:t>
            </a:r>
            <a:r>
              <a:rPr lang="en-US" altLang="zh-TW" sz="2000" dirty="0" err="1"/>
              <a:t>sharding</a:t>
            </a:r>
            <a:r>
              <a:rPr lang="en-US" altLang="zh-TW" sz="2000" dirty="0"/>
              <a:t> and replication to handle the terabytes </a:t>
            </a:r>
            <a:r>
              <a:rPr lang="en-US" altLang="zh-TW" sz="2000" dirty="0" smtClean="0"/>
              <a:t>of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simulation </a:t>
            </a:r>
            <a:r>
              <a:rPr lang="en-US" altLang="zh-TW" sz="2000" dirty="0"/>
              <a:t>data that can be generated. </a:t>
            </a:r>
            <a:endParaRPr lang="en-US" altLang="zh-TW" sz="2000" dirty="0" smtClean="0"/>
          </a:p>
          <a:p>
            <a:r>
              <a:rPr lang="en-US" altLang="zh-TW" sz="2000" dirty="0"/>
              <a:t>Further worker nodes </a:t>
            </a:r>
            <a:r>
              <a:rPr lang="en-US" altLang="zh-TW" sz="2000" dirty="0" smtClean="0"/>
              <a:t>could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also </a:t>
            </a:r>
            <a:r>
              <a:rPr lang="en-US" altLang="zh-TW" sz="2000" dirty="0"/>
              <a:t>be added into the dedicated worker pool for higher throughput.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32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41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272" y="1411733"/>
            <a:ext cx="6249055" cy="51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/>
          <a:lstStyle/>
          <a:p>
            <a:r>
              <a:rPr lang="en-US" altLang="zh-TW" b="0" dirty="0"/>
              <a:t>Requirements for </a:t>
            </a:r>
            <a:r>
              <a:rPr lang="en-US" altLang="zh-TW" b="0" dirty="0" smtClean="0"/>
              <a:t>scaling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ATHENA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</a:t>
            </a:r>
            <a:r>
              <a:rPr lang="zh-TW" altLang="en-US" sz="2400" dirty="0" smtClean="0"/>
              <a:t> </a:t>
            </a:r>
            <a:r>
              <a:rPr lang="en-US" altLang="zh-TW" sz="2400" dirty="0" err="1" smtClean="0"/>
              <a:t>dockerised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version of ATHENA including orchestration </a:t>
            </a:r>
            <a:r>
              <a:rPr lang="en-US" altLang="zh-TW" sz="2400" dirty="0" smtClean="0"/>
              <a:t>capabilities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to </a:t>
            </a:r>
            <a:r>
              <a:rPr lang="en-US" altLang="zh-TW" sz="2400" dirty="0"/>
              <a:t>meet this dynamic scaling was thus need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We </a:t>
            </a:r>
            <a:r>
              <a:rPr lang="en-US" altLang="zh-TW" sz="2400" dirty="0" err="1"/>
              <a:t>utilise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Kubernetes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for </a:t>
            </a:r>
            <a:r>
              <a:rPr lang="en-US" altLang="zh-TW" sz="2400" dirty="0"/>
              <a:t>this purpose, based on experiences comparing Docker Swarm and Kubernetes in other work. </a:t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 </a:t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42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AUTO-SCALING ATHENA ON THE CLOUD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800" dirty="0" smtClean="0"/>
              <a:t>CH5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4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zh-TW" b="0" dirty="0"/>
              <a:t>AUTO-SCALING ATHENA ON THE CLOUD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As </a:t>
            </a:r>
            <a:r>
              <a:rPr lang="en-US" altLang="zh-TW" sz="2000" dirty="0"/>
              <a:t>market leader, Docker was used as the </a:t>
            </a:r>
            <a:r>
              <a:rPr lang="en-US" altLang="zh-TW" sz="2000" dirty="0" smtClean="0"/>
              <a:t>core container-based </a:t>
            </a:r>
            <a:r>
              <a:rPr lang="en-US" altLang="zh-TW" sz="2000" dirty="0"/>
              <a:t>solution and Kubernetes was used as the container orchestration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Docker was thus an empirical choice </a:t>
            </a:r>
            <a:r>
              <a:rPr lang="en-US" altLang="zh-TW" sz="2000" dirty="0" smtClean="0"/>
              <a:t>based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on </a:t>
            </a:r>
            <a:r>
              <a:rPr lang="en-US" altLang="zh-TW" sz="2000" dirty="0"/>
              <a:t>the maturity of the software and built-in auto-scaling support through Kubernetes 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Kubernetes is </a:t>
            </a:r>
            <a:r>
              <a:rPr lang="en-US" altLang="zh-TW" sz="2000" dirty="0" smtClean="0"/>
              <a:t>a production </a:t>
            </a:r>
            <a:r>
              <a:rPr lang="en-US" altLang="zh-TW" sz="2000" dirty="0"/>
              <a:t>grade container orchestration system designed for </a:t>
            </a:r>
            <a:r>
              <a:rPr lang="en-US" altLang="zh-TW" sz="2000" dirty="0" smtClean="0"/>
              <a:t>the deployment</a:t>
            </a:r>
            <a:r>
              <a:rPr lang="en-US" altLang="zh-TW" sz="2000" dirty="0"/>
              <a:t>, scaling, management, and composition of </a:t>
            </a:r>
            <a:r>
              <a:rPr lang="en-US" altLang="zh-TW" sz="2000" dirty="0" smtClean="0"/>
              <a:t>application containers </a:t>
            </a:r>
            <a:r>
              <a:rPr lang="en-US" altLang="zh-TW" sz="2000" dirty="0"/>
              <a:t>across clusters of hosts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It provides a robust </a:t>
            </a:r>
            <a:r>
              <a:rPr lang="en-US" altLang="zh-TW" sz="2000" dirty="0" smtClean="0"/>
              <a:t>container management </a:t>
            </a:r>
            <a:r>
              <a:rPr lang="en-US" altLang="zh-TW" sz="2000" dirty="0"/>
              <a:t>system that creates a virtual abstraction layer on top </a:t>
            </a:r>
            <a:r>
              <a:rPr lang="en-US" altLang="zh-TW" sz="2000" dirty="0" smtClean="0"/>
              <a:t>of Cloud </a:t>
            </a:r>
            <a:r>
              <a:rPr lang="en-US" altLang="zh-TW" sz="2000" dirty="0"/>
              <a:t>platforms that is used for deploying and maintaining </a:t>
            </a:r>
            <a:r>
              <a:rPr lang="en-US" altLang="zh-TW" sz="2000" dirty="0" smtClean="0"/>
              <a:t>scalable distributed </a:t>
            </a:r>
            <a:r>
              <a:rPr lang="en-US" altLang="zh-TW" sz="2000" dirty="0"/>
              <a:t>systems. </a:t>
            </a:r>
            <a:endParaRPr lang="en-US" altLang="zh-TW" sz="2000" dirty="0" smtClean="0"/>
          </a:p>
          <a:p>
            <a:r>
              <a:rPr lang="en-US" altLang="zh-TW" sz="2000" dirty="0"/>
              <a:t>This abstraction enables developers to </a:t>
            </a:r>
            <a:r>
              <a:rPr lang="en-US" altLang="zh-TW" sz="2000" dirty="0" smtClean="0"/>
              <a:t>deploy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their </a:t>
            </a:r>
            <a:r>
              <a:rPr lang="en-US" altLang="zh-TW" sz="2000" dirty="0"/>
              <a:t>applications consistently across different Cloud providers.</a:t>
            </a:r>
            <a:br>
              <a:rPr lang="en-US" altLang="zh-TW" sz="2000" dirty="0"/>
            </a:br>
            <a:r>
              <a:rPr lang="en-US" altLang="zh-TW" sz="2000" dirty="0">
                <a:hlinkClick r:id="rId3" action="ppaction://hlinksldjump"/>
              </a:rPr>
              <a:t>Figure 4</a:t>
            </a:r>
            <a:r>
              <a:rPr lang="en-US" altLang="zh-TW" sz="2000" dirty="0"/>
              <a:t> shows this concept.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>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> </a:t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05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45</a:t>
            </a:fld>
            <a:endParaRPr lang="en-US" altLang="zh-TW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00808"/>
            <a:ext cx="748083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n-US" altLang="zh-TW" b="0" dirty="0" smtClean="0"/>
              <a:t>K8S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simple intro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Kubernetes is the </a:t>
            </a:r>
            <a:r>
              <a:rPr lang="en-US" altLang="zh-TW" sz="2000" dirty="0">
                <a:hlinkClick r:id="rId3"/>
              </a:rPr>
              <a:t>third incarnation </a:t>
            </a:r>
            <a:r>
              <a:rPr lang="en-US" altLang="zh-TW" sz="2000" dirty="0"/>
              <a:t>of Google’s </a:t>
            </a:r>
            <a:r>
              <a:rPr lang="en-US" altLang="zh-TW" sz="2000" dirty="0" smtClean="0"/>
              <a:t>own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container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management </a:t>
            </a:r>
            <a:r>
              <a:rPr lang="en-US" altLang="zh-TW" sz="2000" dirty="0"/>
              <a:t>systems [23]. </a:t>
            </a:r>
            <a:endParaRPr lang="en-US" altLang="zh-TW" sz="2000" dirty="0" smtClean="0"/>
          </a:p>
          <a:p>
            <a:r>
              <a:rPr lang="en-US" altLang="zh-TW" sz="2000" dirty="0"/>
              <a:t>Since the process of </a:t>
            </a:r>
            <a:r>
              <a:rPr lang="en-US" altLang="zh-TW" sz="2000" dirty="0" smtClean="0"/>
              <a:t>containerization encapsulates </a:t>
            </a:r>
            <a:r>
              <a:rPr lang="en-US" altLang="zh-TW" sz="2000" dirty="0"/>
              <a:t>the application, Kubernetes introduces an </a:t>
            </a:r>
            <a:r>
              <a:rPr lang="en-US" altLang="zh-TW" sz="2000" i="1" dirty="0" smtClean="0"/>
              <a:t>Application-Oriented </a:t>
            </a:r>
            <a:r>
              <a:rPr lang="en-US" altLang="zh-TW" sz="2000" i="1" dirty="0"/>
              <a:t>Infrastructure </a:t>
            </a:r>
            <a:r>
              <a:rPr lang="en-US" altLang="zh-TW" sz="2000" dirty="0"/>
              <a:t>to abstract away details of hardware and</a:t>
            </a:r>
            <a:br>
              <a:rPr lang="en-US" altLang="zh-TW" sz="2000" dirty="0"/>
            </a:br>
            <a:r>
              <a:rPr lang="en-US" altLang="zh-TW" sz="2000" dirty="0"/>
              <a:t>operating systems from application developers. </a:t>
            </a:r>
            <a:endParaRPr lang="en-US" altLang="zh-TW" sz="2000" dirty="0" smtClean="0"/>
          </a:p>
          <a:p>
            <a:r>
              <a:rPr lang="en-US" altLang="zh-TW" sz="2000" dirty="0"/>
              <a:t>Kubernetes </a:t>
            </a:r>
            <a:r>
              <a:rPr lang="en-US" altLang="zh-TW" sz="2000" dirty="0" smtClean="0"/>
              <a:t>has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 </a:t>
            </a:r>
            <a:r>
              <a:rPr lang="en-US" altLang="zh-TW" sz="2000" dirty="0"/>
              <a:t>breadth of functionality that grows daily and it’s </a:t>
            </a:r>
            <a:r>
              <a:rPr lang="en-US" altLang="zh-TW" sz="2000" dirty="0" smtClean="0"/>
              <a:t>associated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documentation </a:t>
            </a:r>
            <a:r>
              <a:rPr lang="en-US" altLang="zh-TW" sz="2000" dirty="0"/>
              <a:t>is outdated quickly. </a:t>
            </a:r>
            <a:endParaRPr lang="en-US" altLang="zh-TW" sz="2000" dirty="0" smtClean="0"/>
          </a:p>
          <a:p>
            <a:r>
              <a:rPr lang="en-US" altLang="zh-TW" sz="2000" dirty="0"/>
              <a:t>Every layer of </a:t>
            </a:r>
            <a:r>
              <a:rPr lang="en-US" altLang="zh-TW" sz="2000" dirty="0" smtClean="0"/>
              <a:t>Kubernetes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provides </a:t>
            </a:r>
            <a:r>
              <a:rPr lang="en-US" altLang="zh-TW" sz="2000" dirty="0"/>
              <a:t>several ways to setup and configuration clusters that </a:t>
            </a:r>
            <a:r>
              <a:rPr lang="en-US" altLang="zh-TW" sz="2000" dirty="0" smtClean="0"/>
              <a:t>can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be </a:t>
            </a:r>
            <a:r>
              <a:rPr lang="en-US" altLang="zh-TW" sz="2000" dirty="0"/>
              <a:t>used for a particular cloud deployment. </a:t>
            </a:r>
            <a:endParaRPr lang="en-US" altLang="zh-TW" sz="2000" dirty="0" smtClean="0"/>
          </a:p>
          <a:p>
            <a:r>
              <a:rPr lang="en-US" altLang="zh-TW" sz="2000" dirty="0"/>
              <a:t>For ATHENA, we explored numerous options and eventually selected </a:t>
            </a:r>
            <a:r>
              <a:rPr lang="en-US" altLang="zh-TW" sz="2000" i="1" dirty="0" err="1"/>
              <a:t>kubeadm</a:t>
            </a:r>
            <a:r>
              <a:rPr lang="en-US" altLang="zh-TW" sz="2000" i="1" dirty="0"/>
              <a:t> </a:t>
            </a:r>
            <a:r>
              <a:rPr lang="en-US" altLang="zh-TW" sz="2000" dirty="0"/>
              <a:t>to bootstrap the Kubernetes cluster for ATHENA deployment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46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452072" y="6259810"/>
            <a:ext cx="866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[23] B. Burns, B. Grant, D. Oppenheimer, E. Brewer, and J. Wilkes, “Borg, omega, and </a:t>
            </a:r>
            <a:r>
              <a:rPr lang="en-US" altLang="zh-TW" sz="1200" dirty="0" err="1"/>
              <a:t>kubernetes</a:t>
            </a:r>
            <a:r>
              <a:rPr lang="en-US" altLang="zh-TW" sz="1200" dirty="0"/>
              <a:t>,” Queue, vol. 14, no. 1, pp. 10:70– 10:93, Jan. 2016.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381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altLang="zh-TW" b="0" dirty="0" smtClean="0"/>
              <a:t>The Concept of </a:t>
            </a:r>
            <a:r>
              <a:rPr lang="en-US" altLang="zh-TW" b="0" dirty="0"/>
              <a:t>P</a:t>
            </a:r>
            <a:r>
              <a:rPr lang="en-US" altLang="zh-TW" b="0" dirty="0" smtClean="0"/>
              <a:t>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/>
              <a:t>In Kubernetes, the </a:t>
            </a:r>
            <a:r>
              <a:rPr lang="en-US" altLang="zh-TW" sz="1800" dirty="0">
                <a:hlinkClick r:id="rId3"/>
              </a:rPr>
              <a:t>concept of a Pod </a:t>
            </a:r>
            <a:r>
              <a:rPr lang="en-US" altLang="zh-TW" sz="1800" dirty="0"/>
              <a:t>is used to </a:t>
            </a:r>
            <a:r>
              <a:rPr lang="en-US" altLang="zh-TW" sz="1800" dirty="0" smtClean="0"/>
              <a:t>encapsulate containers</a:t>
            </a:r>
            <a:r>
              <a:rPr lang="en-US" altLang="zh-TW" sz="1800" dirty="0"/>
              <a:t>. </a:t>
            </a:r>
            <a:endParaRPr lang="en-US" altLang="zh-TW" sz="1800" dirty="0" smtClean="0"/>
          </a:p>
          <a:p>
            <a:r>
              <a:rPr lang="en-US" altLang="zh-TW" sz="1800" dirty="0" smtClean="0"/>
              <a:t>A </a:t>
            </a:r>
            <a:r>
              <a:rPr lang="en-US" altLang="zh-TW" sz="1800" dirty="0"/>
              <a:t>Kubernetes Pod object holds one or more </a:t>
            </a:r>
            <a:r>
              <a:rPr lang="en-US" altLang="zh-TW" sz="1800" dirty="0" smtClean="0"/>
              <a:t>containers and</a:t>
            </a:r>
            <a:r>
              <a:rPr lang="en-US" altLang="zh-TW" sz="1800" dirty="0"/>
              <a:t>, introduces an </a:t>
            </a:r>
            <a:r>
              <a:rPr lang="en-US" altLang="zh-TW" sz="1800" i="1" dirty="0"/>
              <a:t>IP-per-Pod </a:t>
            </a:r>
            <a:r>
              <a:rPr lang="en-US" altLang="zh-TW" sz="1800" dirty="0"/>
              <a:t>network model. </a:t>
            </a:r>
            <a:endParaRPr lang="en-US" altLang="zh-TW" sz="1800" dirty="0" smtClean="0"/>
          </a:p>
          <a:p>
            <a:r>
              <a:rPr lang="en-US" altLang="zh-TW" sz="1800" dirty="0" smtClean="0"/>
              <a:t>This implies IP addressing </a:t>
            </a:r>
            <a:r>
              <a:rPr lang="en-US" altLang="zh-TW" sz="1800" dirty="0"/>
              <a:t>is at the Pod scope. Therefore, containers within </a:t>
            </a:r>
            <a:r>
              <a:rPr lang="en-US" altLang="zh-TW" sz="1800" dirty="0" smtClean="0"/>
              <a:t>a Pod </a:t>
            </a:r>
            <a:r>
              <a:rPr lang="en-US" altLang="zh-TW" sz="1800" dirty="0"/>
              <a:t>share their network namespaces including their IP </a:t>
            </a:r>
            <a:r>
              <a:rPr lang="en-US" altLang="zh-TW" sz="1800" dirty="0" smtClean="0"/>
              <a:t>address. </a:t>
            </a:r>
          </a:p>
          <a:p>
            <a:r>
              <a:rPr lang="en-US" altLang="zh-TW" sz="1800" dirty="0" smtClean="0"/>
              <a:t>The </a:t>
            </a:r>
            <a:r>
              <a:rPr lang="en-US" altLang="zh-TW" sz="1800" dirty="0"/>
              <a:t>Pod networking requirement states that nodes and </a:t>
            </a:r>
            <a:r>
              <a:rPr lang="en-US" altLang="zh-TW" sz="1800" dirty="0" smtClean="0"/>
              <a:t>containers can </a:t>
            </a:r>
            <a:r>
              <a:rPr lang="en-US" altLang="zh-TW" sz="1800" dirty="0"/>
              <a:t>communicate each other without Network Address </a:t>
            </a:r>
            <a:r>
              <a:rPr lang="en-US" altLang="zh-TW" sz="1800" dirty="0" smtClean="0"/>
              <a:t>Translation (NAT</a:t>
            </a:r>
            <a:r>
              <a:rPr lang="en-US" altLang="zh-TW" sz="1800" dirty="0"/>
              <a:t>) [24]. Therefore, the IP that a container sees itself as </a:t>
            </a:r>
            <a:r>
              <a:rPr lang="en-US" altLang="zh-TW" sz="1800" dirty="0" smtClean="0"/>
              <a:t>is the </a:t>
            </a:r>
            <a:r>
              <a:rPr lang="en-US" altLang="zh-TW" sz="1800" dirty="0"/>
              <a:t>same IP as others see it. </a:t>
            </a:r>
            <a:endParaRPr lang="en-US" altLang="zh-TW" sz="1800" dirty="0" smtClean="0"/>
          </a:p>
          <a:p>
            <a:r>
              <a:rPr lang="en-US" altLang="zh-TW" sz="1800" dirty="0" smtClean="0"/>
              <a:t>The </a:t>
            </a:r>
            <a:r>
              <a:rPr lang="en-US" altLang="zh-TW" sz="1800" dirty="0"/>
              <a:t>Kubernetes network model </a:t>
            </a:r>
            <a:r>
              <a:rPr lang="en-US" altLang="zh-TW" sz="1800" dirty="0" smtClean="0"/>
              <a:t>bars usage </a:t>
            </a:r>
            <a:r>
              <a:rPr lang="en-US" altLang="zh-TW" sz="1800" dirty="0"/>
              <a:t>of intentional network segmentation policies such as </a:t>
            </a:r>
            <a:r>
              <a:rPr lang="en-US" altLang="zh-TW" sz="1800" dirty="0" smtClean="0"/>
              <a:t>NAT.</a:t>
            </a:r>
          </a:p>
          <a:p>
            <a:r>
              <a:rPr lang="en-US" altLang="zh-TW" sz="1800" dirty="0" smtClean="0"/>
              <a:t>Kubernetes </a:t>
            </a:r>
            <a:r>
              <a:rPr lang="en-US" altLang="zh-TW" sz="1800" dirty="0"/>
              <a:t>documentation offers several ways for overcoming </a:t>
            </a:r>
            <a:r>
              <a:rPr lang="en-US" altLang="zh-TW" sz="1800" dirty="0" smtClean="0"/>
              <a:t>this and </a:t>
            </a:r>
            <a:r>
              <a:rPr lang="en-US" altLang="zh-TW" sz="1800" dirty="0"/>
              <a:t>overlay network using </a:t>
            </a:r>
            <a:r>
              <a:rPr lang="en-US" altLang="zh-TW" sz="1800" i="1" dirty="0" err="1"/>
              <a:t>kube</a:t>
            </a:r>
            <a:r>
              <a:rPr lang="en-US" altLang="zh-TW" sz="1800" i="1" dirty="0"/>
              <a:t>-flannel </a:t>
            </a:r>
            <a:r>
              <a:rPr lang="en-US" altLang="zh-TW" sz="1800" dirty="0"/>
              <a:t>add-on </a:t>
            </a:r>
            <a:r>
              <a:rPr lang="en-US" altLang="zh-TW" sz="1800" dirty="0" smtClean="0"/>
              <a:t>was adopted </a:t>
            </a:r>
            <a:r>
              <a:rPr lang="en-US" altLang="zh-TW" sz="1800" dirty="0"/>
              <a:t>as </a:t>
            </a:r>
            <a:r>
              <a:rPr lang="en-US" altLang="zh-TW" sz="1800" dirty="0" smtClean="0"/>
              <a:t>the ATHENA </a:t>
            </a:r>
            <a:r>
              <a:rPr lang="en-US" altLang="zh-TW" sz="1800" dirty="0"/>
              <a:t>solution. </a:t>
            </a:r>
            <a:br>
              <a:rPr lang="en-US" altLang="zh-TW" sz="1800" dirty="0"/>
            </a:br>
            <a:r>
              <a:rPr lang="en-US" altLang="zh-TW" sz="1800" dirty="0"/>
              <a:t/>
            </a:r>
            <a:br>
              <a:rPr lang="en-US" altLang="zh-TW" sz="1800" dirty="0"/>
            </a:b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47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2987824" y="566239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TW" sz="1200" dirty="0"/>
              <a:t>[24] K. Developers. (2018) Kubernetes documentation. V1.10, Access June 2018. [Online]. Available: https://kubernetes.io/docs/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892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The Concept of Pod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In Kubernetes, Pods are ephemeral. That is, a Kubernetes </a:t>
            </a:r>
            <a:r>
              <a:rPr lang="en-US" altLang="zh-TW" sz="2000" dirty="0" smtClean="0"/>
              <a:t>cluster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can </a:t>
            </a:r>
            <a:r>
              <a:rPr lang="en-US" altLang="zh-TW" sz="2000" dirty="0"/>
              <a:t>replicate Pods (destroy and re-create new ones) for </a:t>
            </a:r>
            <a:r>
              <a:rPr lang="en-US" altLang="zh-TW" sz="2000" dirty="0" smtClean="0"/>
              <a:t>dynamically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scaling </a:t>
            </a:r>
            <a:r>
              <a:rPr lang="en-US" altLang="zh-TW" sz="2000" dirty="0"/>
              <a:t>up or down, for self-healing and/or for </a:t>
            </a:r>
            <a:r>
              <a:rPr lang="en-US" altLang="zh-TW" sz="2000" dirty="0" smtClean="0"/>
              <a:t>self-managing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purposes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 smtClean="0"/>
              <a:t>As </a:t>
            </a:r>
            <a:r>
              <a:rPr lang="en-US" altLang="zh-TW" sz="2000" dirty="0"/>
              <a:t>a given Pod can be destroyed or recycled,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Pod </a:t>
            </a:r>
            <a:r>
              <a:rPr lang="en-US" altLang="zh-TW" sz="2000" dirty="0"/>
              <a:t>IP address may subsequently change. This is challenging </a:t>
            </a:r>
            <a:r>
              <a:rPr lang="en-US" altLang="zh-TW" sz="2000" dirty="0" smtClean="0"/>
              <a:t>for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application </a:t>
            </a:r>
            <a:r>
              <a:rPr lang="en-US" altLang="zh-TW" sz="2000" dirty="0"/>
              <a:t>developers to keep track of. </a:t>
            </a:r>
            <a:endParaRPr lang="en-US" altLang="zh-TW" sz="20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dirty="0"/>
              <a:t>Kubernetes </a:t>
            </a:r>
            <a:r>
              <a:rPr lang="en-US" altLang="zh-TW" sz="2000" i="1" dirty="0"/>
              <a:t>Service </a:t>
            </a:r>
            <a:r>
              <a:rPr lang="en-US" altLang="zh-TW" sz="2000" dirty="0" smtClean="0"/>
              <a:t>is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 </a:t>
            </a:r>
            <a:r>
              <a:rPr lang="en-US" altLang="zh-TW" sz="2000" dirty="0"/>
              <a:t>network abstraction layer used to maintain a consistent </a:t>
            </a:r>
            <a:r>
              <a:rPr lang="en-US" altLang="zh-TW" sz="2000" dirty="0" smtClean="0"/>
              <a:t>endpoint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within </a:t>
            </a:r>
            <a:r>
              <a:rPr lang="en-US" altLang="zh-TW" sz="2000" dirty="0"/>
              <a:t>a cluster. </a:t>
            </a:r>
            <a:endParaRPr lang="en-US" altLang="zh-TW" sz="20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dirty="0"/>
              <a:t>Kubernetes </a:t>
            </a:r>
            <a:r>
              <a:rPr lang="en-US" altLang="zh-TW" sz="2000" i="1" dirty="0"/>
              <a:t>Service </a:t>
            </a:r>
            <a:r>
              <a:rPr lang="en-US" altLang="zh-TW" sz="2000" dirty="0"/>
              <a:t>can be also seen as </a:t>
            </a:r>
            <a:r>
              <a:rPr lang="en-US" altLang="zh-TW" sz="2000" dirty="0" smtClean="0"/>
              <a:t>a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front-end </a:t>
            </a:r>
            <a:r>
              <a:rPr lang="en-US" altLang="zh-TW" sz="2000" dirty="0"/>
              <a:t>service proxy for other Kubernetes objects such as </a:t>
            </a:r>
            <a:r>
              <a:rPr lang="en-US" altLang="zh-TW" sz="2000" dirty="0" smtClean="0"/>
              <a:t>Pod,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Deployment</a:t>
            </a:r>
            <a:r>
              <a:rPr lang="en-US" altLang="zh-TW" sz="2000" dirty="0"/>
              <a:t>, </a:t>
            </a:r>
            <a:r>
              <a:rPr lang="en-US" altLang="zh-TW" sz="2000" dirty="0" err="1"/>
              <a:t>ReplicaSet</a:t>
            </a:r>
            <a:r>
              <a:rPr lang="en-US" altLang="zh-TW" sz="2000" dirty="0"/>
              <a:t>, etc. </a:t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81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1577" y="548680"/>
            <a:ext cx="8229600" cy="1143000"/>
          </a:xfrm>
        </p:spPr>
        <p:txBody>
          <a:bodyPr/>
          <a:lstStyle/>
          <a:p>
            <a:r>
              <a:rPr lang="en-US" altLang="zh-TW" b="0" dirty="0"/>
              <a:t>Kubernetes Horizontal Pod </a:t>
            </a:r>
            <a:r>
              <a:rPr lang="en-US" altLang="zh-TW" b="0" dirty="0" err="1"/>
              <a:t>Autoscaler</a:t>
            </a:r>
            <a:r>
              <a:rPr lang="en-US" altLang="zh-TW" b="0" dirty="0"/>
              <a:t> (HPA)</a:t>
            </a:r>
            <a:r>
              <a:rPr lang="en-US" altLang="zh-TW" dirty="0"/>
              <a:t> 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The Kubernetes Horizontal Pod </a:t>
            </a:r>
            <a:r>
              <a:rPr lang="en-US" altLang="zh-TW" sz="2000" dirty="0" err="1"/>
              <a:t>Autoscaler</a:t>
            </a:r>
            <a:r>
              <a:rPr lang="en-US" altLang="zh-TW" sz="2000" dirty="0"/>
              <a:t> (HPA) dynamically</a:t>
            </a:r>
            <a:br>
              <a:rPr lang="en-US" altLang="zh-TW" sz="2000" dirty="0"/>
            </a:br>
            <a:r>
              <a:rPr lang="en-US" altLang="zh-TW" sz="2000" dirty="0"/>
              <a:t>adjusts the number of Pod replicas in a given deployment based</a:t>
            </a:r>
            <a:br>
              <a:rPr lang="en-US" altLang="zh-TW" sz="2000" dirty="0"/>
            </a:br>
            <a:r>
              <a:rPr lang="en-US" altLang="zh-TW" sz="2000" dirty="0"/>
              <a:t>on the observed CPU </a:t>
            </a:r>
            <a:r>
              <a:rPr lang="en-US" altLang="zh-TW" sz="2000" dirty="0" err="1"/>
              <a:t>utilisation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/>
              <a:t>The </a:t>
            </a:r>
            <a:r>
              <a:rPr lang="en-US" altLang="zh-TW" sz="2000" dirty="0"/>
              <a:t>HPA is implemented as a</a:t>
            </a:r>
            <a:br>
              <a:rPr lang="en-US" altLang="zh-TW" sz="2000" dirty="0"/>
            </a:br>
            <a:r>
              <a:rPr lang="en-US" altLang="zh-TW" sz="2000" dirty="0"/>
              <a:t>Kubernetes API resource with an associated controller. </a:t>
            </a:r>
            <a:endParaRPr lang="en-US" altLang="zh-TW" sz="2000" dirty="0" smtClean="0"/>
          </a:p>
          <a:p>
            <a:r>
              <a:rPr lang="en-US" altLang="zh-TW" sz="2000" dirty="0" smtClean="0"/>
              <a:t>The first version </a:t>
            </a:r>
            <a:r>
              <a:rPr lang="en-US" altLang="zh-TW" sz="2000" dirty="0"/>
              <a:t>of HPA scaling of Pods was based on observed </a:t>
            </a:r>
            <a:r>
              <a:rPr lang="en-US" altLang="zh-TW" sz="2000" dirty="0" smtClean="0"/>
              <a:t>CPU utilization </a:t>
            </a:r>
            <a:r>
              <a:rPr lang="en-US" altLang="zh-TW" sz="2000" dirty="0"/>
              <a:t>and memory usage. </a:t>
            </a:r>
            <a:endParaRPr lang="en-US" altLang="zh-TW" sz="2000" dirty="0" smtClean="0"/>
          </a:p>
          <a:p>
            <a:r>
              <a:rPr lang="en-US" altLang="zh-TW" sz="2000" dirty="0" smtClean="0"/>
              <a:t>In </a:t>
            </a:r>
            <a:r>
              <a:rPr lang="en-US" altLang="zh-TW" sz="2000" dirty="0"/>
              <a:t>Kubernetes 1.6, the </a:t>
            </a:r>
            <a:r>
              <a:rPr lang="en-US" altLang="zh-TW" sz="2000" dirty="0" smtClean="0"/>
              <a:t>Custom Metrics </a:t>
            </a:r>
            <a:r>
              <a:rPr lang="en-US" altLang="zh-TW" sz="2000" dirty="0"/>
              <a:t>API was introduced that enabled HPA to access </a:t>
            </a:r>
            <a:r>
              <a:rPr lang="en-US" altLang="zh-TW" sz="2000" dirty="0" smtClean="0"/>
              <a:t>arbitrary metrics </a:t>
            </a:r>
            <a:r>
              <a:rPr lang="en-US" altLang="zh-TW" sz="2000" dirty="0"/>
              <a:t>through the REST API. In Kubernetes 1.7, the API </a:t>
            </a:r>
            <a:r>
              <a:rPr lang="en-US" altLang="zh-TW" sz="2000" dirty="0" smtClean="0"/>
              <a:t>server aggregation </a:t>
            </a:r>
            <a:r>
              <a:rPr lang="en-US" altLang="zh-TW" sz="2000" dirty="0"/>
              <a:t>layer allowed third party applications to extend </a:t>
            </a:r>
            <a:r>
              <a:rPr lang="en-US" altLang="zh-TW" sz="2000" dirty="0" smtClean="0"/>
              <a:t>the Kubernetes </a:t>
            </a:r>
            <a:r>
              <a:rPr lang="en-US" altLang="zh-TW" sz="2000" dirty="0"/>
              <a:t>API by registering themselves as API </a:t>
            </a:r>
            <a:r>
              <a:rPr lang="en-US" altLang="zh-TW" sz="2000" i="1" dirty="0"/>
              <a:t>Add-ons</a:t>
            </a:r>
            <a:r>
              <a:rPr lang="en-US" altLang="zh-TW" sz="2000" dirty="0"/>
              <a:t>. </a:t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33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The SDN architecture enables a common infrastructure to efficiently </a:t>
            </a:r>
            <a:r>
              <a:rPr lang="en-US" altLang="zh-TW" sz="2000" dirty="0">
                <a:solidFill>
                  <a:srgbClr val="FF0000"/>
                </a:solidFill>
              </a:rPr>
              <a:t>support multiple </a:t>
            </a:r>
            <a:r>
              <a:rPr lang="en-US" altLang="zh-TW" sz="2000" dirty="0" smtClean="0">
                <a:solidFill>
                  <a:srgbClr val="FF0000"/>
                </a:solidFill>
              </a:rPr>
              <a:t>client network </a:t>
            </a:r>
            <a:r>
              <a:rPr lang="en-US" altLang="zh-TW" sz="2000" dirty="0">
                <a:solidFill>
                  <a:srgbClr val="FF0000"/>
                </a:solidFill>
              </a:rPr>
              <a:t>instances </a:t>
            </a:r>
            <a:r>
              <a:rPr lang="en-US" altLang="zh-TW" sz="2000" dirty="0"/>
              <a:t>(tailored and optimized for services with different, diverse requirements). </a:t>
            </a:r>
            <a:r>
              <a:rPr lang="en-US" altLang="zh-TW" sz="2000" dirty="0" smtClean="0"/>
              <a:t>Its key </a:t>
            </a:r>
            <a:r>
              <a:rPr lang="en-US" altLang="zh-TW" sz="2000" dirty="0"/>
              <a:t>concepts (resource virtualization, recursion) </a:t>
            </a:r>
            <a:r>
              <a:rPr lang="en-US" altLang="zh-TW" sz="2000" dirty="0">
                <a:solidFill>
                  <a:srgbClr val="FF0000"/>
                </a:solidFill>
              </a:rPr>
              <a:t>support the envisioned high degree of </a:t>
            </a:r>
            <a:r>
              <a:rPr lang="en-US" altLang="zh-TW" sz="2000" dirty="0" smtClean="0">
                <a:solidFill>
                  <a:srgbClr val="FF0000"/>
                </a:solidFill>
              </a:rPr>
              <a:t>flexibility through </a:t>
            </a:r>
            <a:r>
              <a:rPr lang="en-US" altLang="zh-TW" sz="2000" dirty="0">
                <a:solidFill>
                  <a:srgbClr val="FF0000"/>
                </a:solidFill>
              </a:rPr>
              <a:t>network slicing. </a:t>
            </a:r>
            <a:r>
              <a:rPr lang="en-US" altLang="zh-TW" sz="2000" dirty="0"/>
              <a:t>Common abstractions enable the presentation of all relevant </a:t>
            </a:r>
            <a:r>
              <a:rPr lang="en-US" altLang="zh-TW" sz="2000" dirty="0" smtClean="0"/>
              <a:t>resources (networking</a:t>
            </a:r>
            <a:r>
              <a:rPr lang="en-US" altLang="zh-TW" sz="2000" dirty="0"/>
              <a:t>, processing and storage types) included in a slice to fulfill a business purpose, </a:t>
            </a:r>
            <a:r>
              <a:rPr lang="en-US" altLang="zh-TW" sz="2000" dirty="0" smtClean="0"/>
              <a:t>while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open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and programmable interfaces allow dynamic control and automation of its creation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and operation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, i.e. dynamic slicing</a:t>
            </a:r>
            <a:r>
              <a:rPr lang="en-US" altLang="zh-TW" sz="2000" dirty="0"/>
              <a:t>.</a:t>
            </a:r>
            <a:r>
              <a:rPr lang="en-US" altLang="zh-TW" sz="2000" dirty="0"/>
              <a:t> </a:t>
            </a:r>
            <a:br>
              <a:rPr lang="en-US" altLang="zh-TW" sz="2000" dirty="0"/>
            </a:b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977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492144"/>
            <a:ext cx="8229600" cy="1143000"/>
          </a:xfrm>
        </p:spPr>
        <p:txBody>
          <a:bodyPr/>
          <a:lstStyle/>
          <a:p>
            <a:r>
              <a:rPr lang="en-US" altLang="zh-TW" b="0" dirty="0"/>
              <a:t>Kubernetes Horizontal Pod </a:t>
            </a:r>
            <a:r>
              <a:rPr lang="en-US" altLang="zh-TW" b="0" dirty="0" err="1"/>
              <a:t>Autoscaler</a:t>
            </a:r>
            <a:r>
              <a:rPr lang="en-US" altLang="zh-TW" b="0" dirty="0"/>
              <a:t> (HPA)</a:t>
            </a:r>
            <a:r>
              <a:rPr lang="en-US" altLang="zh-TW" dirty="0"/>
              <a:t> 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>
                <a:hlinkClick r:id="rId3" action="ppaction://hlinksldjump"/>
              </a:rPr>
              <a:t>Figure 5</a:t>
            </a:r>
            <a:r>
              <a:rPr lang="en-US" altLang="zh-TW" sz="2000" dirty="0"/>
              <a:t> depicts the full orchestration of Prometheus metrics</a:t>
            </a:r>
            <a:br>
              <a:rPr lang="en-US" altLang="zh-TW" sz="2000" dirty="0"/>
            </a:br>
            <a:r>
              <a:rPr lang="en-US" altLang="zh-TW" sz="2000" dirty="0"/>
              <a:t>monitoring stack for ATHENA using HPA. </a:t>
            </a:r>
            <a:endParaRPr lang="en-US" altLang="zh-TW" sz="2000" dirty="0" smtClean="0"/>
          </a:p>
          <a:p>
            <a:r>
              <a:rPr lang="en-US" altLang="zh-TW" sz="2000" dirty="0" smtClean="0"/>
              <a:t>In </a:t>
            </a:r>
            <a:r>
              <a:rPr lang="en-US" altLang="zh-TW" sz="2000" dirty="0"/>
              <a:t>the Core </a:t>
            </a:r>
            <a:r>
              <a:rPr lang="en-US" altLang="zh-TW" sz="2000" dirty="0" smtClean="0"/>
              <a:t>Metrics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pipeline</a:t>
            </a:r>
            <a:r>
              <a:rPr lang="en-US" altLang="zh-TW" sz="2000" dirty="0"/>
              <a:t>, the Metrics Server retrieves node and container metrics from the </a:t>
            </a:r>
            <a:r>
              <a:rPr lang="en-US" altLang="zh-TW" sz="2000" dirty="0" err="1"/>
              <a:t>Kubelet</a:t>
            </a:r>
            <a:r>
              <a:rPr lang="en-US" altLang="zh-TW" sz="2000" dirty="0"/>
              <a:t> </a:t>
            </a:r>
            <a:r>
              <a:rPr lang="en-US" altLang="zh-TW" sz="2000" dirty="0" err="1"/>
              <a:t>cAdvisor</a:t>
            </a:r>
            <a:r>
              <a:rPr lang="en-US" altLang="zh-TW" sz="2000" dirty="0"/>
              <a:t>. In the Monitoring pipeline,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Prometheus </a:t>
            </a:r>
            <a:r>
              <a:rPr lang="en-US" altLang="zh-TW" sz="2000" dirty="0"/>
              <a:t>Operator collect metrics through its Service </a:t>
            </a:r>
            <a:r>
              <a:rPr lang="en-US" altLang="zh-TW" sz="2000" dirty="0" smtClean="0"/>
              <a:t>Monitor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and </a:t>
            </a:r>
            <a:r>
              <a:rPr lang="en-US" altLang="zh-TW" sz="2000" dirty="0"/>
              <a:t>stores them in Prometheus. </a:t>
            </a:r>
            <a:endParaRPr lang="en-US" altLang="zh-TW" sz="20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dirty="0"/>
              <a:t>Kubernetes Custom </a:t>
            </a:r>
            <a:r>
              <a:rPr lang="en-US" altLang="zh-TW" sz="2000" dirty="0" smtClean="0"/>
              <a:t>Metrics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API </a:t>
            </a:r>
            <a:r>
              <a:rPr lang="en-US" altLang="zh-TW" sz="2000" dirty="0"/>
              <a:t>along with the API Aggregation Layer make it possible </a:t>
            </a:r>
            <a:r>
              <a:rPr lang="en-US" altLang="zh-TW" sz="2000" dirty="0" smtClean="0"/>
              <a:t>for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monitoring </a:t>
            </a:r>
            <a:r>
              <a:rPr lang="en-US" altLang="zh-TW" sz="2000" dirty="0"/>
              <a:t>systems like Prometheus to expose </a:t>
            </a:r>
            <a:r>
              <a:rPr lang="en-US" altLang="zh-TW" sz="2000" dirty="0" smtClean="0"/>
              <a:t>application-specific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metrics </a:t>
            </a:r>
            <a:r>
              <a:rPr lang="en-US" altLang="zh-TW" sz="2000" dirty="0"/>
              <a:t>to the HPA controller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/>
              <a:t>For </a:t>
            </a:r>
            <a:r>
              <a:rPr lang="en-US" altLang="zh-TW" sz="2000" dirty="0"/>
              <a:t>applications like the </a:t>
            </a:r>
            <a:r>
              <a:rPr lang="en-US" altLang="zh-TW" sz="2000" dirty="0" smtClean="0"/>
              <a:t>ATHENA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API </a:t>
            </a:r>
            <a:r>
              <a:rPr lang="en-US" altLang="zh-TW" sz="2000" dirty="0"/>
              <a:t>service, it is relatively straight forward to expose metrics </a:t>
            </a:r>
            <a:r>
              <a:rPr lang="en-US" altLang="zh-TW" sz="2000" dirty="0" smtClean="0"/>
              <a:t>on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JVM </a:t>
            </a:r>
            <a:r>
              <a:rPr lang="en-US" altLang="zh-TW" sz="2000" dirty="0"/>
              <a:t>stats, embedded Tomcat (HTTP Requests/Responses </a:t>
            </a:r>
            <a:r>
              <a:rPr lang="en-US" altLang="zh-TW" sz="2000" dirty="0" smtClean="0"/>
              <a:t>traffic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load</a:t>
            </a:r>
            <a:r>
              <a:rPr lang="en-US" altLang="zh-TW" sz="2000" dirty="0"/>
              <a:t>) and any application-specific metrics (e.g. workload and number of Jobs in queue) using Spring Boot Actuator </a:t>
            </a:r>
            <a:r>
              <a:rPr lang="en-US" altLang="zh-TW" sz="2000" dirty="0" smtClean="0"/>
              <a:t>and Micrometer. 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76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Fig 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51</a:t>
            </a:fld>
            <a:endParaRPr lang="en-US" altLang="zh-TW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700808"/>
            <a:ext cx="740296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ATHENA</a:t>
            </a:r>
            <a:r>
              <a:rPr lang="zh-TW" altLang="en-US" dirty="0" smtClean="0"/>
              <a:t> </a:t>
            </a:r>
            <a:r>
              <a:rPr lang="en-US" altLang="zh-TW" dirty="0" smtClean="0"/>
              <a:t>Architecture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6110" y="1417638"/>
            <a:ext cx="6479379" cy="536121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67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HPA</a:t>
            </a:r>
            <a:r>
              <a:rPr lang="zh-TW" altLang="en-US" dirty="0" smtClean="0"/>
              <a:t> </a:t>
            </a:r>
            <a:r>
              <a:rPr lang="en-US" altLang="zh-TW" dirty="0" smtClean="0"/>
              <a:t>auto-scaling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According to [24], the HPA implementation of the </a:t>
            </a:r>
            <a:r>
              <a:rPr lang="en-US" altLang="zh-TW" sz="2400" dirty="0" smtClean="0"/>
              <a:t>ATHENA auto-scaling </a:t>
            </a:r>
            <a:r>
              <a:rPr lang="en-US" altLang="zh-TW" sz="2400" dirty="0"/>
              <a:t>algorithm works in the following manner: </a:t>
            </a:r>
            <a:endParaRPr lang="en-US" altLang="zh-TW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/>
              <a:t>A Control Loop is set for 30 seconds by default, however</a:t>
            </a:r>
            <a:br>
              <a:rPr lang="en-US" altLang="zh-TW" sz="2400" dirty="0"/>
            </a:br>
            <a:r>
              <a:rPr lang="en-US" altLang="zh-TW" sz="2400" dirty="0"/>
              <a:t>this is configurable; </a:t>
            </a:r>
            <a:endParaRPr lang="en-US" altLang="zh-TW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/>
              <a:t>Periodically Pods are queried to collect information on </a:t>
            </a:r>
            <a:r>
              <a:rPr lang="en-US" altLang="zh-TW" sz="2400" dirty="0" smtClean="0"/>
              <a:t>their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CPU </a:t>
            </a:r>
            <a:r>
              <a:rPr lang="en-US" altLang="zh-TW" sz="2400" dirty="0"/>
              <a:t>utilization; </a:t>
            </a:r>
            <a:endParaRPr lang="en-US" altLang="zh-TW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en-US" altLang="zh-TW" sz="2400" dirty="0"/>
              <a:t>The arithmetic mean of the Pods’ CPU utilization with </a:t>
            </a:r>
            <a:r>
              <a:rPr lang="en-US" altLang="zh-TW" sz="2400" dirty="0" smtClean="0"/>
              <a:t>a given </a:t>
            </a:r>
            <a:r>
              <a:rPr lang="en-US" altLang="zh-TW" sz="2400" dirty="0"/>
              <a:t>target is compared; </a:t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53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442317" y="5978414"/>
            <a:ext cx="866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TW" sz="1200" dirty="0"/>
              <a:t>[24] K. Developers. (2018) Kubernetes documentation. V1.10, Access June 2018. [Online]. Available: https://kubernetes.io/docs/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69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HPA</a:t>
            </a:r>
            <a:r>
              <a:rPr lang="zh-TW" altLang="en-US" dirty="0"/>
              <a:t> </a:t>
            </a:r>
            <a:r>
              <a:rPr lang="en-US" altLang="zh-TW" dirty="0"/>
              <a:t>auto-scaling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4) The </a:t>
            </a:r>
            <a:r>
              <a:rPr lang="en-US" altLang="zh-TW" sz="2400" dirty="0"/>
              <a:t>number of Pod replicas required is checked to match </a:t>
            </a:r>
            <a:r>
              <a:rPr lang="en-US" altLang="zh-TW" sz="2400" dirty="0" smtClean="0"/>
              <a:t>the target </a:t>
            </a:r>
            <a:r>
              <a:rPr lang="en-US" altLang="zh-TW" sz="2400" dirty="0"/>
              <a:t>based on: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54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564904"/>
            <a:ext cx="748883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HPA</a:t>
            </a:r>
            <a:r>
              <a:rPr lang="zh-TW" altLang="en-US" dirty="0" smtClean="0"/>
              <a:t> </a:t>
            </a:r>
            <a:r>
              <a:rPr lang="en-US" altLang="zh-TW" dirty="0" smtClean="0"/>
              <a:t>auto-scaling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5)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Scale-up can only happen if there was no rescaling </a:t>
            </a:r>
            <a:r>
              <a:rPr lang="en-US" altLang="zh-TW" sz="2400" dirty="0" smtClean="0"/>
              <a:t>within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the </a:t>
            </a:r>
            <a:r>
              <a:rPr lang="en-US" altLang="zh-TW" sz="2400" dirty="0"/>
              <a:t>last 3 minutes to avoid temporary CPU fluctuations; 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6)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Scale-down will wait for 5 minutes from the last </a:t>
            </a:r>
            <a:r>
              <a:rPr lang="en-US" altLang="zh-TW" sz="2400" dirty="0" smtClean="0"/>
              <a:t>rescaling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to </a:t>
            </a:r>
            <a:r>
              <a:rPr lang="en-US" altLang="zh-TW" sz="2400" dirty="0"/>
              <a:t>avoid temporary CPU fluctuations, and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 smtClean="0"/>
              <a:t>7) </a:t>
            </a:r>
            <a:r>
              <a:rPr lang="en-US" altLang="zh-TW" sz="2400" dirty="0"/>
              <a:t>Any scaling will only be made if within 10% tolerance such</a:t>
            </a:r>
            <a:br>
              <a:rPr lang="en-US" altLang="zh-TW" sz="2400" dirty="0"/>
            </a:br>
            <a:r>
              <a:rPr lang="en-US" altLang="zh-TW" sz="2400" dirty="0"/>
              <a:t>that: 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err="1" smtClean="0"/>
              <a:t>avg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CurrentPodsConsumption</a:t>
            </a:r>
            <a:r>
              <a:rPr lang="en-US" altLang="zh-TW" sz="2400" dirty="0"/>
              <a:t>) </a:t>
            </a:r>
            <a:r>
              <a:rPr lang="en-US" altLang="zh-TW" sz="2400" dirty="0" smtClean="0"/>
              <a:t>/ </a:t>
            </a:r>
            <a:r>
              <a:rPr lang="en-US" altLang="zh-TW" sz="2400" dirty="0" err="1" smtClean="0"/>
              <a:t>TargetCPUUtilizationPercentage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drops below 0.9 or increases above 1.1. </a:t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69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RESULTS AND FINDINGS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800" dirty="0" smtClean="0"/>
              <a:t>CH6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02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Fig 7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57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1448636"/>
            <a:ext cx="53149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Results and Findings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To experiment with the auto-scaling setup and benchmarking of</a:t>
            </a:r>
            <a:br>
              <a:rPr lang="en-US" altLang="zh-TW" sz="2000" dirty="0"/>
            </a:br>
            <a:r>
              <a:rPr lang="en-US" altLang="zh-TW" sz="2000" dirty="0"/>
              <a:t>ATHENA, we configured the ATHENA Worker HPA to use 80%</a:t>
            </a:r>
            <a:br>
              <a:rPr lang="en-US" altLang="zh-TW" sz="2000" dirty="0"/>
            </a:br>
            <a:r>
              <a:rPr lang="en-US" altLang="zh-TW" sz="2000" dirty="0"/>
              <a:t>target CPU </a:t>
            </a:r>
            <a:r>
              <a:rPr lang="en-US" altLang="zh-TW" sz="2000" dirty="0" err="1"/>
              <a:t>utilisation</a:t>
            </a:r>
            <a:r>
              <a:rPr lang="en-US" altLang="zh-TW" sz="2000" dirty="0"/>
              <a:t> with 1 CPU resource request for each </a:t>
            </a:r>
            <a:r>
              <a:rPr lang="en-US" altLang="zh-TW" sz="2000" dirty="0" smtClean="0"/>
              <a:t>Worker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Pod </a:t>
            </a:r>
            <a:r>
              <a:rPr lang="en-US" altLang="zh-TW" sz="2000" dirty="0"/>
              <a:t>instance. We set the HPA replication factor to a minimum </a:t>
            </a:r>
            <a:r>
              <a:rPr lang="en-US" altLang="zh-TW" sz="2000" dirty="0" smtClean="0"/>
              <a:t>of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one </a:t>
            </a:r>
            <a:r>
              <a:rPr lang="en-US" altLang="zh-TW" sz="2000" dirty="0"/>
              <a:t>Pod to a maximum of six Pods. It is noted that the Azure VM node was excluded in the ATHENA runtime benchmarking.</a:t>
            </a:r>
          </a:p>
          <a:p>
            <a:r>
              <a:rPr lang="en-US" altLang="zh-TW" sz="2000" dirty="0">
                <a:hlinkClick r:id="rId3" action="ppaction://hlinksldjump"/>
              </a:rPr>
              <a:t>Figure 8</a:t>
            </a:r>
            <a:r>
              <a:rPr lang="en-US" altLang="zh-TW" sz="2000" dirty="0"/>
              <a:t> shows the ATHENA Worker runtime for a simulation</a:t>
            </a:r>
            <a:br>
              <a:rPr lang="en-US" altLang="zh-TW" sz="2000" dirty="0"/>
            </a:br>
            <a:r>
              <a:rPr lang="en-US" altLang="zh-TW" sz="2000" dirty="0"/>
              <a:t>of 10, 20 and 30 years and different number of Monte Carlo</a:t>
            </a:r>
            <a:br>
              <a:rPr lang="en-US" altLang="zh-TW" sz="2000" dirty="0"/>
            </a:br>
            <a:r>
              <a:rPr lang="en-US" altLang="zh-TW" sz="2000" dirty="0"/>
              <a:t>repetitions. </a:t>
            </a:r>
            <a:br>
              <a:rPr lang="en-US" altLang="zh-TW" sz="2000" dirty="0"/>
            </a:br>
            <a:endParaRPr lang="en-US" altLang="zh-TW" sz="2000" dirty="0" smtClean="0"/>
          </a:p>
          <a:p>
            <a:r>
              <a:rPr lang="en-US" altLang="zh-TW" sz="2000" dirty="0"/>
              <a:t>The integers next to lines show the maximum number</a:t>
            </a:r>
            <a:br>
              <a:rPr lang="en-US" altLang="zh-TW" sz="2000" dirty="0"/>
            </a:br>
            <a:r>
              <a:rPr lang="en-US" altLang="zh-TW" sz="2000" dirty="0"/>
              <a:t>of Pods spawned by the HPA algorithm.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30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Fig 8 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3608" y="1700808"/>
            <a:ext cx="7150647" cy="441721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62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The purpose of this document is to describe how key functional aspects of the SDN </a:t>
            </a:r>
            <a:r>
              <a:rPr lang="en-US" altLang="zh-TW" sz="2000" dirty="0" smtClean="0"/>
              <a:t>architecture apply </a:t>
            </a:r>
            <a:r>
              <a:rPr lang="en-US" altLang="zh-TW" sz="2000" dirty="0"/>
              <a:t>for the enablement of the business-driven concept of network slicing, one of the key</a:t>
            </a:r>
            <a:br>
              <a:rPr lang="en-US" altLang="zh-TW" sz="2000" dirty="0"/>
            </a:br>
            <a:r>
              <a:rPr lang="en-US" altLang="zh-TW" sz="2000" dirty="0"/>
              <a:t>concepts for 5G, as envisioned by NGMN.</a:t>
            </a:r>
            <a:r>
              <a:rPr lang="en-US" altLang="zh-TW" sz="2000" dirty="0"/>
              <a:t> </a:t>
            </a:r>
            <a:endParaRPr lang="en-US" altLang="zh-TW" sz="2000" dirty="0" smtClean="0"/>
          </a:p>
          <a:p>
            <a:r>
              <a:rPr lang="en-US" altLang="zh-TW" sz="2000" dirty="0"/>
              <a:t>Applying the SDN architecture, an </a:t>
            </a:r>
            <a:r>
              <a:rPr lang="en-US" altLang="zh-TW" sz="2000" dirty="0">
                <a:solidFill>
                  <a:schemeClr val="accent3">
                    <a:lumMod val="75000"/>
                  </a:schemeClr>
                </a:solidFill>
              </a:rPr>
              <a:t>SDN controller’s Client Context provides the </a:t>
            </a:r>
            <a:r>
              <a:rPr lang="en-US" altLang="zh-TW" sz="2000" dirty="0" smtClean="0">
                <a:solidFill>
                  <a:schemeClr val="accent3">
                    <a:lumMod val="75000"/>
                  </a:schemeClr>
                </a:solidFill>
              </a:rPr>
              <a:t>complete abstract </a:t>
            </a:r>
            <a:r>
              <a:rPr lang="en-US" altLang="zh-TW" sz="2000" dirty="0">
                <a:solidFill>
                  <a:schemeClr val="accent3">
                    <a:lumMod val="75000"/>
                  </a:schemeClr>
                </a:solidFill>
              </a:rPr>
              <a:t>set of resources and supporting control logic for constituting a slice</a:t>
            </a:r>
            <a:r>
              <a:rPr lang="en-US" altLang="zh-TW" sz="2000" dirty="0"/>
              <a:t>, including the</a:t>
            </a:r>
            <a:br>
              <a:rPr lang="en-US" altLang="zh-TW" sz="2000" dirty="0"/>
            </a:br>
            <a:r>
              <a:rPr lang="en-US" altLang="zh-TW" sz="2000" dirty="0"/>
              <a:t>complete collection of related client service attributes. As such, a 5G slice is comparable to, </a:t>
            </a:r>
            <a:r>
              <a:rPr lang="en-US" altLang="zh-TW" sz="2000" dirty="0" smtClean="0"/>
              <a:t>if not </a:t>
            </a:r>
            <a:r>
              <a:rPr lang="en-US" altLang="zh-TW" sz="2000" dirty="0"/>
              <a:t>the same as, an SDN client context, isolated by the controller’s virtualization and client</a:t>
            </a:r>
            <a:br>
              <a:rPr lang="en-US" altLang="zh-TW" sz="2000" dirty="0"/>
            </a:br>
            <a:r>
              <a:rPr lang="en-US" altLang="zh-TW" sz="2000" dirty="0"/>
              <a:t>policy functions and continuously optimized by the orchestration and global policy functions.</a:t>
            </a:r>
            <a:r>
              <a:rPr lang="en-US" altLang="zh-TW" sz="2000" dirty="0"/>
              <a:t>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9825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Results and Findings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The runtime chart </a:t>
            </a:r>
            <a:r>
              <a:rPr lang="en-US" altLang="zh-TW" sz="2000" dirty="0" smtClean="0"/>
              <a:t>clearly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shows </a:t>
            </a:r>
            <a:r>
              <a:rPr lang="en-US" altLang="zh-TW" sz="2000" dirty="0"/>
              <a:t>that as we increase the workload (i.e. the number </a:t>
            </a:r>
            <a:r>
              <a:rPr lang="en-US" altLang="zh-TW" sz="2000" dirty="0" smtClean="0"/>
              <a:t>of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repetitions </a:t>
            </a:r>
            <a:r>
              <a:rPr lang="en-US" altLang="zh-TW" sz="2000" dirty="0"/>
              <a:t>and the simulation span) HPA successfully </a:t>
            </a:r>
            <a:r>
              <a:rPr lang="en-US" altLang="zh-TW" sz="2000" dirty="0" smtClean="0"/>
              <a:t>spawns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more </a:t>
            </a:r>
            <a:r>
              <a:rPr lang="en-US" altLang="zh-TW" sz="2000" dirty="0"/>
              <a:t>compute resources (Pods). </a:t>
            </a:r>
            <a:endParaRPr lang="en-US" altLang="zh-TW" sz="2000" dirty="0" smtClean="0"/>
          </a:p>
          <a:p>
            <a:r>
              <a:rPr lang="en-US" altLang="zh-TW" sz="2000" dirty="0"/>
              <a:t>However during the </a:t>
            </a:r>
            <a:r>
              <a:rPr lang="en-US" altLang="zh-TW" sz="2000" dirty="0" smtClean="0"/>
              <a:t>experimental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runs</a:t>
            </a:r>
            <a:r>
              <a:rPr lang="en-US" altLang="zh-TW" sz="2000" dirty="0"/>
              <a:t>, it was noted that the auto-scaler </a:t>
            </a:r>
            <a:r>
              <a:rPr lang="en-US" altLang="zh-TW" sz="2000" dirty="0" smtClean="0"/>
              <a:t>doesn`t </a:t>
            </a:r>
            <a:r>
              <a:rPr lang="en-US" altLang="zh-TW" sz="2000" dirty="0"/>
              <a:t>react immediately </a:t>
            </a:r>
            <a:r>
              <a:rPr lang="en-US" altLang="zh-TW" sz="2000" dirty="0" smtClean="0"/>
              <a:t>to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usage </a:t>
            </a:r>
            <a:r>
              <a:rPr lang="en-US" altLang="zh-TW" sz="2000" dirty="0"/>
              <a:t>spikes. </a:t>
            </a:r>
            <a:endParaRPr lang="en-US" altLang="zh-TW" sz="2000" dirty="0" smtClean="0"/>
          </a:p>
          <a:p>
            <a:r>
              <a:rPr lang="en-US" altLang="zh-TW" sz="2000" dirty="0"/>
              <a:t>By default, the metric </a:t>
            </a:r>
            <a:r>
              <a:rPr lang="en-US" altLang="zh-TW" sz="2000" dirty="0" err="1"/>
              <a:t>synchronisation</a:t>
            </a:r>
            <a:r>
              <a:rPr lang="en-US" altLang="zh-TW" sz="2000" dirty="0"/>
              <a:t> happens once</a:t>
            </a:r>
            <a:br>
              <a:rPr lang="en-US" altLang="zh-TW" sz="2000" dirty="0"/>
            </a:br>
            <a:r>
              <a:rPr lang="en-US" altLang="zh-TW" sz="2000" dirty="0"/>
              <a:t>every 30 seconds and scaling up/down can only happen if there</a:t>
            </a:r>
            <a:br>
              <a:rPr lang="en-US" altLang="zh-TW" sz="2000" dirty="0"/>
            </a:br>
            <a:r>
              <a:rPr lang="en-US" altLang="zh-TW" sz="2000" dirty="0"/>
              <a:t>was no rescaling within the last 3-5 minutes. </a:t>
            </a:r>
          </a:p>
          <a:p>
            <a:r>
              <a:rPr lang="en-US" altLang="zh-TW" sz="2000" dirty="0"/>
              <a:t>In this way, the </a:t>
            </a:r>
            <a:r>
              <a:rPr lang="en-US" altLang="zh-TW" sz="2000" dirty="0" smtClean="0"/>
              <a:t>HPA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prevents </a:t>
            </a:r>
            <a:r>
              <a:rPr lang="en-US" altLang="zh-TW" sz="2000" dirty="0"/>
              <a:t>rapid execution of conflicting decisions (oscillation)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13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Results and Findings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US" altLang="zh-TW" sz="2000" dirty="0"/>
              <a:t>It was also found that auto-scaling based on observed CPU </a:t>
            </a:r>
            <a:r>
              <a:rPr lang="en-US" altLang="zh-TW" sz="2000" dirty="0" err="1"/>
              <a:t>utilisation</a:t>
            </a:r>
            <a:r>
              <a:rPr lang="en-US" altLang="zh-TW" sz="2000" dirty="0"/>
              <a:t> alone was not sufficient for ATHENA workers, due to</a:t>
            </a:r>
            <a:br>
              <a:rPr lang="en-US" altLang="zh-TW" sz="2000" dirty="0"/>
            </a:br>
            <a:r>
              <a:rPr lang="en-US" altLang="zh-TW" sz="2000" dirty="0"/>
              <a:t>the dynamics of the different simulation runs, i.e. when selecting</a:t>
            </a:r>
            <a:br>
              <a:rPr lang="en-US" altLang="zh-TW" sz="2000" dirty="0"/>
            </a:br>
            <a:r>
              <a:rPr lang="en-US" altLang="zh-TW" sz="2000" i="1" dirty="0"/>
              <a:t>simulation alone </a:t>
            </a:r>
            <a:r>
              <a:rPr lang="en-US" altLang="zh-TW" sz="2000" dirty="0"/>
              <a:t>or </a:t>
            </a:r>
            <a:r>
              <a:rPr lang="en-US" altLang="zh-TW" sz="2000" i="1" dirty="0"/>
              <a:t>simulation + </a:t>
            </a:r>
            <a:r>
              <a:rPr lang="en-US" altLang="zh-TW" sz="2000" i="1" dirty="0" err="1"/>
              <a:t>optimisation</a:t>
            </a:r>
            <a:r>
              <a:rPr lang="en-US" altLang="zh-TW" sz="2000" i="1" dirty="0"/>
              <a:t> algorithm</a:t>
            </a:r>
            <a:r>
              <a:rPr lang="en-US" altLang="zh-TW" sz="2000" dirty="0"/>
              <a:t>. CPU</a:t>
            </a:r>
            <a:br>
              <a:rPr lang="en-US" altLang="zh-TW" sz="2000" dirty="0"/>
            </a:br>
            <a:r>
              <a:rPr lang="en-US" altLang="zh-TW" sz="2000" dirty="0" err="1"/>
              <a:t>utilisation</a:t>
            </a:r>
            <a:r>
              <a:rPr lang="en-US" altLang="zh-TW" sz="2000" dirty="0"/>
              <a:t> scaling works better with the </a:t>
            </a:r>
            <a:r>
              <a:rPr lang="en-US" altLang="zh-TW" sz="2000" dirty="0" err="1"/>
              <a:t>optimisation</a:t>
            </a:r>
            <a:r>
              <a:rPr lang="en-US" altLang="zh-TW" sz="2000" dirty="0"/>
              <a:t> algorithm</a:t>
            </a:r>
            <a:br>
              <a:rPr lang="en-US" altLang="zh-TW" sz="2000" dirty="0"/>
            </a:br>
            <a:r>
              <a:rPr lang="en-US" altLang="zh-TW" sz="2000" dirty="0"/>
              <a:t>activated. </a:t>
            </a:r>
            <a:endParaRPr lang="en-US" altLang="zh-TW" sz="2000" dirty="0" smtClean="0"/>
          </a:p>
          <a:p>
            <a:r>
              <a:rPr lang="en-US" altLang="zh-TW" sz="2000" dirty="0"/>
              <a:t>However, simulation alone with Monte Carlo jobs executes rapidly, and hence it missed the scaling observation period delay time and consequently, it missed the HPA replication trigger cycle. As a result, there was only one worker Pod instance used for the simulations. </a:t>
            </a:r>
            <a:endParaRPr lang="en-US" altLang="zh-TW" sz="2000" dirty="0" smtClean="0"/>
          </a:p>
          <a:p>
            <a:r>
              <a:rPr lang="en-US" altLang="zh-TW" sz="2000" dirty="0" smtClean="0"/>
              <a:t>This </a:t>
            </a:r>
            <a:r>
              <a:rPr lang="en-US" altLang="zh-TW" sz="2000" dirty="0"/>
              <a:t>can be tuned accordingly to the target threshold and CPU </a:t>
            </a:r>
            <a:r>
              <a:rPr lang="en-US" altLang="zh-TW" sz="2000" dirty="0" err="1"/>
              <a:t>utilisation</a:t>
            </a:r>
            <a:r>
              <a:rPr lang="en-US" altLang="zh-TW" sz="2000" dirty="0"/>
              <a:t> feedback control loop, however, it is still an imperfect solution. Further refinements to the system are also possible, e.g. in addition to CPU </a:t>
            </a:r>
            <a:r>
              <a:rPr lang="en-US" altLang="zh-TW" sz="2000" dirty="0" err="1"/>
              <a:t>utilisation</a:t>
            </a:r>
            <a:r>
              <a:rPr lang="en-US" altLang="zh-TW" sz="2000" dirty="0"/>
              <a:t>, observing job queue metrics could be implemented for improved workload balancing.</a:t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7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Results and Findings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Figure 9 shows a screenshot of the </a:t>
            </a:r>
            <a:r>
              <a:rPr lang="en-US" altLang="zh-TW" sz="2000" dirty="0" err="1" smtClean="0"/>
              <a:t>Grafana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front-end </a:t>
            </a:r>
            <a:r>
              <a:rPr lang="en-US" altLang="zh-TW" sz="2000" dirty="0"/>
              <a:t>monitoring system. </a:t>
            </a:r>
            <a:endParaRPr lang="en-US" altLang="zh-TW" sz="2000" dirty="0" smtClean="0"/>
          </a:p>
          <a:p>
            <a:r>
              <a:rPr lang="en-US" altLang="zh-TW" sz="2000" dirty="0"/>
              <a:t>The auto-scaling dashboard </a:t>
            </a:r>
            <a:r>
              <a:rPr lang="en-US" altLang="zh-TW" sz="2000" dirty="0" smtClean="0"/>
              <a:t>was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custom </a:t>
            </a:r>
            <a:r>
              <a:rPr lang="en-US" altLang="zh-TW" sz="2000" dirty="0"/>
              <a:t>built with </a:t>
            </a:r>
            <a:r>
              <a:rPr lang="en-US" altLang="zh-TW" sz="2000" dirty="0" err="1"/>
              <a:t>Grafana</a:t>
            </a:r>
            <a:r>
              <a:rPr lang="en-US" altLang="zh-TW" sz="2000" dirty="0"/>
              <a:t> for observing the ATHENA Worker </a:t>
            </a:r>
            <a:r>
              <a:rPr lang="en-US" altLang="zh-TW" sz="2000" dirty="0" smtClean="0"/>
              <a:t>Pod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replication </a:t>
            </a:r>
            <a:r>
              <a:rPr lang="en-US" altLang="zh-TW" sz="2000" dirty="0"/>
              <a:t>created by the Kubernetes HPA controller 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The </a:t>
            </a:r>
            <a:r>
              <a:rPr lang="en-US" altLang="zh-TW" sz="2000" dirty="0" err="1"/>
              <a:t>autoscaling</a:t>
            </a:r>
            <a:r>
              <a:rPr lang="en-US" altLang="zh-TW" sz="2000" dirty="0"/>
              <a:t> dashboard is vertically split into two parts. On the </a:t>
            </a:r>
            <a:r>
              <a:rPr lang="en-US" altLang="zh-TW" sz="2000" i="1" dirty="0" smtClean="0"/>
              <a:t>right</a:t>
            </a:r>
            <a:r>
              <a:rPr lang="zh-TW" altLang="en-US" sz="2000" i="1" dirty="0" smtClean="0"/>
              <a:t> </a:t>
            </a:r>
            <a:r>
              <a:rPr lang="en-US" altLang="zh-TW" sz="2000" dirty="0" smtClean="0"/>
              <a:t>hand </a:t>
            </a:r>
            <a:r>
              <a:rPr lang="en-US" altLang="zh-TW" sz="2000" dirty="0"/>
              <a:t>side, the HPA status is shown in boxes such as the </a:t>
            </a:r>
            <a:r>
              <a:rPr lang="en-US" altLang="zh-TW" sz="2000" dirty="0" smtClean="0"/>
              <a:t>number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of </a:t>
            </a:r>
            <a:r>
              <a:rPr lang="en-US" altLang="zh-TW" sz="2000" i="1" dirty="0"/>
              <a:t>Current Replicas </a:t>
            </a:r>
            <a:r>
              <a:rPr lang="en-US" altLang="zh-TW" sz="2000" dirty="0"/>
              <a:t>and the number of </a:t>
            </a:r>
            <a:r>
              <a:rPr lang="en-US" altLang="zh-TW" sz="2000" i="1" dirty="0"/>
              <a:t>Desired Replicas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These </a:t>
            </a:r>
            <a:r>
              <a:rPr lang="en-US" altLang="zh-TW" sz="2000" dirty="0" smtClean="0"/>
              <a:t>are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derived </a:t>
            </a:r>
            <a:r>
              <a:rPr lang="en-US" altLang="zh-TW" sz="2000" dirty="0"/>
              <a:t>from the HPA algorithm and the minimum and </a:t>
            </a:r>
            <a:r>
              <a:rPr lang="en-US" altLang="zh-TW" sz="2000" dirty="0" smtClean="0"/>
              <a:t>maximum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HPA </a:t>
            </a:r>
            <a:r>
              <a:rPr lang="en-US" altLang="zh-TW" sz="2000" dirty="0"/>
              <a:t>replication factor that has been set. </a:t>
            </a:r>
            <a:endParaRPr lang="en-US" altLang="zh-TW" sz="2000" dirty="0" smtClean="0"/>
          </a:p>
          <a:p>
            <a:r>
              <a:rPr lang="en-US" altLang="zh-TW" sz="2000" dirty="0"/>
              <a:t>The </a:t>
            </a:r>
            <a:r>
              <a:rPr lang="en-US" altLang="zh-TW" sz="2000" i="1" dirty="0"/>
              <a:t>HPA Replica </a:t>
            </a:r>
            <a:r>
              <a:rPr lang="en-US" altLang="zh-TW" sz="2000" dirty="0" smtClean="0"/>
              <a:t>graph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shows </a:t>
            </a:r>
            <a:r>
              <a:rPr lang="en-US" altLang="zh-TW" sz="2000" dirty="0"/>
              <a:t>the discrete steps of the ATHENA Worker Pods </a:t>
            </a:r>
            <a:r>
              <a:rPr lang="en-US" altLang="zh-TW" sz="2000" dirty="0" smtClean="0"/>
              <a:t>scaling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up/down </a:t>
            </a:r>
            <a:r>
              <a:rPr lang="en-US" altLang="zh-TW" sz="2000" dirty="0"/>
              <a:t>during a simulation run based on demand.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>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816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Results and Findings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On the </a:t>
            </a:r>
            <a:r>
              <a:rPr lang="en-US" altLang="zh-TW" sz="2000" i="1" dirty="0"/>
              <a:t>left </a:t>
            </a:r>
            <a:r>
              <a:rPr lang="en-US" altLang="zh-TW" sz="2000" dirty="0"/>
              <a:t>hand</a:t>
            </a:r>
            <a:r>
              <a:rPr lang="zh-TW" altLang="en-US" sz="2000" dirty="0"/>
              <a:t> </a:t>
            </a:r>
            <a:r>
              <a:rPr lang="en-US" altLang="zh-TW" sz="2000" dirty="0"/>
              <a:t>side, the </a:t>
            </a:r>
            <a:r>
              <a:rPr lang="en-US" altLang="zh-TW" sz="2000" i="1" dirty="0"/>
              <a:t>API CPU </a:t>
            </a:r>
            <a:r>
              <a:rPr lang="en-US" altLang="zh-TW" sz="2000" dirty="0"/>
              <a:t>graph shows the CPU usage of the ATHENA</a:t>
            </a:r>
            <a:r>
              <a:rPr lang="zh-TW" altLang="en-US" sz="2000" dirty="0"/>
              <a:t> </a:t>
            </a:r>
            <a:r>
              <a:rPr lang="en-US" altLang="zh-TW" sz="2000" dirty="0"/>
              <a:t>API server. The </a:t>
            </a:r>
            <a:r>
              <a:rPr lang="en-US" altLang="zh-TW" sz="2000" i="1" dirty="0"/>
              <a:t>PODs CPU </a:t>
            </a:r>
            <a:r>
              <a:rPr lang="en-US" altLang="zh-TW" sz="2000" dirty="0"/>
              <a:t>graph shows the associated CPU usage</a:t>
            </a:r>
            <a:r>
              <a:rPr lang="zh-TW" altLang="en-US" sz="2000" dirty="0"/>
              <a:t> </a:t>
            </a:r>
            <a:r>
              <a:rPr lang="en-US" altLang="zh-TW" sz="2000" dirty="0"/>
              <a:t>of the ATHENA Worker Pods. </a:t>
            </a:r>
            <a:endParaRPr lang="en-US" altLang="zh-TW" sz="2000" dirty="0" smtClean="0"/>
          </a:p>
          <a:p>
            <a:r>
              <a:rPr lang="en-US" altLang="zh-TW" sz="2000" dirty="0"/>
              <a:t>Since we set the minimal computation resource required for</a:t>
            </a:r>
            <a:br>
              <a:rPr lang="en-US" altLang="zh-TW" sz="2000" dirty="0"/>
            </a:br>
            <a:r>
              <a:rPr lang="en-US" altLang="zh-TW" sz="2000" dirty="0"/>
              <a:t>simulation Workers to one Pod unit, there will be at least one</a:t>
            </a:r>
            <a:br>
              <a:rPr lang="en-US" altLang="zh-TW" sz="2000" dirty="0"/>
            </a:br>
            <a:r>
              <a:rPr lang="en-US" altLang="zh-TW" sz="2000" dirty="0"/>
              <a:t>simulator engine running constantly, which we denote as the</a:t>
            </a:r>
            <a:br>
              <a:rPr lang="en-US" altLang="zh-TW" sz="2000" dirty="0"/>
            </a:br>
            <a:r>
              <a:rPr lang="en-US" altLang="zh-TW" sz="2000" dirty="0"/>
              <a:t>primary Worker. </a:t>
            </a:r>
            <a:endParaRPr lang="en-US" altLang="zh-TW" sz="2000" dirty="0" smtClean="0"/>
          </a:p>
          <a:p>
            <a:r>
              <a:rPr lang="en-US" altLang="zh-TW" sz="2000" dirty="0"/>
              <a:t>The primary Worker </a:t>
            </a:r>
            <a:r>
              <a:rPr lang="en-US" altLang="zh-TW" sz="2000" dirty="0" smtClean="0"/>
              <a:t>Pod`s </a:t>
            </a:r>
            <a:r>
              <a:rPr lang="en-US" altLang="zh-TW" sz="2000" dirty="0"/>
              <a:t>CPU usage </a:t>
            </a:r>
            <a:r>
              <a:rPr lang="zh-TW" altLang="en-US" sz="2000" dirty="0"/>
              <a:t> </a:t>
            </a:r>
            <a:r>
              <a:rPr lang="en-US" altLang="zh-TW" sz="2000" dirty="0" err="1" smtClean="0"/>
              <a:t>athena</a:t>
            </a:r>
            <a:r>
              <a:rPr lang="en-US" altLang="zh-TW" sz="2000" dirty="0" smtClean="0"/>
              <a:t> worker-69f77b9586-fmwtm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is </a:t>
            </a:r>
            <a:r>
              <a:rPr lang="en-US" altLang="zh-TW" sz="2000" dirty="0"/>
              <a:t>represent as the </a:t>
            </a:r>
            <a:r>
              <a:rPr lang="en-US" altLang="zh-TW" sz="2000" i="1" dirty="0" smtClean="0">
                <a:solidFill>
                  <a:srgbClr val="FFC000"/>
                </a:solidFill>
              </a:rPr>
              <a:t>Yellow</a:t>
            </a:r>
            <a:r>
              <a:rPr lang="zh-TW" altLang="en-US" sz="2000" i="1" dirty="0" smtClean="0"/>
              <a:t> </a:t>
            </a:r>
            <a:r>
              <a:rPr lang="en-US" altLang="zh-TW" sz="2000" i="1" dirty="0" smtClean="0"/>
              <a:t> </a:t>
            </a:r>
            <a:r>
              <a:rPr lang="en-US" altLang="zh-TW" sz="2000" dirty="0"/>
              <a:t>trend in</a:t>
            </a:r>
            <a:br>
              <a:rPr lang="en-US" altLang="zh-TW" sz="2000" dirty="0"/>
            </a:br>
            <a:r>
              <a:rPr lang="en-US" altLang="zh-TW" sz="2000" dirty="0"/>
              <a:t>Figure 9.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72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Fig 9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64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593136"/>
            <a:ext cx="7407885" cy="47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CONCLUSIONS AND FUTURE WORK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800" dirty="0" smtClean="0"/>
              <a:t>CH7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4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 smtClean="0"/>
              <a:t>Conclusions and future work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66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In this paper we </a:t>
            </a:r>
            <a:r>
              <a:rPr lang="en-US" altLang="zh-TW" sz="2000" dirty="0" smtClean="0"/>
              <a:t>presented an </a:t>
            </a:r>
            <a:r>
              <a:rPr lang="en-US" altLang="zh-TW" sz="2000" dirty="0"/>
              <a:t>overview of the </a:t>
            </a:r>
            <a:r>
              <a:rPr lang="en-US" altLang="zh-TW" sz="2000" dirty="0" err="1"/>
              <a:t>defence</a:t>
            </a:r>
            <a:r>
              <a:rPr lang="en-US" altLang="zh-TW" sz="2000" dirty="0"/>
              <a:t>-oriented ATHENA system and </a:t>
            </a:r>
            <a:r>
              <a:rPr lang="en-US" altLang="zh-TW" sz="2000" dirty="0" smtClean="0"/>
              <a:t>how it </a:t>
            </a:r>
            <a:r>
              <a:rPr lang="en-US" altLang="zh-TW" sz="2000" dirty="0"/>
              <a:t>was designed to exploit Docker-based scaling across the </a:t>
            </a:r>
            <a:r>
              <a:rPr lang="en-US" altLang="zh-TW" sz="2000" dirty="0" smtClean="0"/>
              <a:t>Cloud </a:t>
            </a:r>
            <a:r>
              <a:rPr lang="en-US" altLang="zh-TW" sz="2000" dirty="0" smtClean="0">
                <a:solidFill>
                  <a:srgbClr val="FF0000"/>
                </a:solidFill>
              </a:rPr>
              <a:t>through separation and consolidation </a:t>
            </a:r>
            <a:r>
              <a:rPr lang="en-US" altLang="zh-TW" sz="2000" dirty="0">
                <a:solidFill>
                  <a:srgbClr val="FF0000"/>
                </a:solidFill>
              </a:rPr>
              <a:t>of stateless and 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stateful</a:t>
            </a:r>
            <a:r>
              <a:rPr lang="en-US" altLang="zh-TW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>
                <a:solidFill>
                  <a:srgbClr val="FF0000"/>
                </a:solidFill>
              </a:rPr>
              <a:t>considerations</a:t>
            </a:r>
            <a:r>
              <a:rPr lang="en-US" altLang="zh-TW" sz="2000" dirty="0"/>
              <a:t>. </a:t>
            </a:r>
            <a:endParaRPr lang="en-US" altLang="zh-TW" sz="2000" dirty="0" smtClean="0"/>
          </a:p>
          <a:p>
            <a:r>
              <a:rPr lang="en-US" altLang="zh-TW" sz="2000" dirty="0"/>
              <a:t>To support auto-scaling we described the </a:t>
            </a:r>
            <a:r>
              <a:rPr lang="en-US" altLang="zh-TW" sz="2000" dirty="0" smtClean="0"/>
              <a:t>capabilities of </a:t>
            </a:r>
            <a:r>
              <a:rPr lang="en-US" altLang="zh-TW" sz="2000" dirty="0"/>
              <a:t>Kubernetes and how it can be used for auto-scaling of pods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Auto-scaling system </a:t>
            </a:r>
            <a:r>
              <a:rPr lang="en-US" altLang="zh-TW" sz="2000" dirty="0">
                <a:solidFill>
                  <a:srgbClr val="FF0000"/>
                </a:solidFill>
              </a:rPr>
              <a:t>cannot meet the user performance </a:t>
            </a:r>
            <a:r>
              <a:rPr lang="en-US" altLang="zh-TW" sz="2000" dirty="0" smtClean="0">
                <a:solidFill>
                  <a:srgbClr val="FF0000"/>
                </a:solidFill>
              </a:rPr>
              <a:t>demands</a:t>
            </a:r>
            <a:r>
              <a:rPr lang="zh-TW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dirty="0" smtClean="0"/>
              <a:t>by </a:t>
            </a:r>
            <a:r>
              <a:rPr lang="en-US" altLang="zh-TW" sz="2000" dirty="0">
                <a:solidFill>
                  <a:srgbClr val="00B050"/>
                </a:solidFill>
              </a:rPr>
              <a:t>simply relying on CPU </a:t>
            </a:r>
            <a:r>
              <a:rPr lang="en-US" altLang="zh-TW" sz="2000" dirty="0" err="1">
                <a:solidFill>
                  <a:srgbClr val="00B050"/>
                </a:solidFill>
              </a:rPr>
              <a:t>utilisation</a:t>
            </a:r>
            <a:r>
              <a:rPr lang="en-US" altLang="zh-TW" sz="2000" dirty="0">
                <a:solidFill>
                  <a:srgbClr val="00B050"/>
                </a:solidFill>
              </a:rPr>
              <a:t> and memory usage </a:t>
            </a:r>
            <a:r>
              <a:rPr lang="en-US" altLang="zh-TW" sz="2000" dirty="0" smtClean="0">
                <a:solidFill>
                  <a:srgbClr val="00B050"/>
                </a:solidFill>
              </a:rPr>
              <a:t>metrics</a:t>
            </a:r>
            <a:r>
              <a:rPr lang="zh-TW" altLang="en-US" sz="2000" dirty="0" smtClean="0">
                <a:solidFill>
                  <a:srgbClr val="00B050"/>
                </a:solidFill>
              </a:rPr>
              <a:t> </a:t>
            </a:r>
            <a:r>
              <a:rPr lang="en-US" altLang="zh-TW" sz="2000" dirty="0" smtClean="0">
                <a:solidFill>
                  <a:srgbClr val="00B050"/>
                </a:solidFill>
              </a:rPr>
              <a:t>alone.</a:t>
            </a:r>
          </a:p>
          <a:p>
            <a:r>
              <a:rPr lang="en-US" altLang="zh-TW" sz="2000" dirty="0"/>
              <a:t>Most web and mobile applications require auto-scaling based</a:t>
            </a:r>
            <a:br>
              <a:rPr lang="en-US" altLang="zh-TW" sz="2000" dirty="0"/>
            </a:br>
            <a:r>
              <a:rPr lang="en-US" altLang="zh-TW" sz="2000" dirty="0"/>
              <a:t>on </a:t>
            </a:r>
            <a:r>
              <a:rPr lang="en-US" altLang="zh-TW" sz="2000" i="1" dirty="0">
                <a:solidFill>
                  <a:srgbClr val="FF0000"/>
                </a:solidFill>
              </a:rPr>
              <a:t>Requests Per Second </a:t>
            </a:r>
            <a:r>
              <a:rPr lang="en-US" altLang="zh-TW" sz="2000" dirty="0"/>
              <a:t>to handle </a:t>
            </a:r>
            <a:r>
              <a:rPr lang="en-US" altLang="zh-TW" sz="2000" dirty="0" err="1"/>
              <a:t>bursty</a:t>
            </a:r>
            <a:r>
              <a:rPr lang="en-US" altLang="zh-TW" sz="2000" dirty="0"/>
              <a:t> traffic and stochastic</a:t>
            </a:r>
            <a:br>
              <a:rPr lang="en-US" altLang="zh-TW" sz="2000" dirty="0"/>
            </a:br>
            <a:r>
              <a:rPr lang="en-US" altLang="zh-TW" sz="2000" dirty="0"/>
              <a:t>user load. </a:t>
            </a:r>
            <a:br>
              <a:rPr lang="en-US" altLang="zh-TW" sz="2000" dirty="0"/>
            </a:br>
            <a:r>
              <a:rPr lang="en-US" altLang="zh-TW" sz="2000" dirty="0"/>
              <a:t> </a:t>
            </a:r>
            <a:br>
              <a:rPr lang="en-US" altLang="zh-TW" sz="2000" dirty="0"/>
            </a:br>
            <a:r>
              <a:rPr lang="en-US" altLang="zh-TW" sz="2000" dirty="0"/>
              <a:t>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82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Conclusions and future work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/>
              <a:t>With the new </a:t>
            </a:r>
            <a:r>
              <a:rPr lang="en-US" altLang="zh-TW" sz="2000" i="1" dirty="0"/>
              <a:t>Custom Metrics API </a:t>
            </a:r>
            <a:r>
              <a:rPr lang="en-US" altLang="zh-TW" sz="2000" dirty="0"/>
              <a:t>feature introduced </a:t>
            </a:r>
            <a:r>
              <a:rPr lang="en-US" altLang="zh-TW" sz="2000" dirty="0" smtClean="0"/>
              <a:t>in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Kubernetes</a:t>
            </a:r>
            <a:r>
              <a:rPr lang="en-US" altLang="zh-TW" sz="2000" dirty="0"/>
              <a:t>, we intend to extend the API and expose ATHENA’s</a:t>
            </a:r>
            <a:br>
              <a:rPr lang="en-US" altLang="zh-TW" sz="2000" dirty="0"/>
            </a:br>
            <a:r>
              <a:rPr lang="en-US" altLang="zh-TW" sz="2000" dirty="0"/>
              <a:t>metrics to Prometheus, so that it can be consumed by the HPA</a:t>
            </a:r>
            <a:br>
              <a:rPr lang="en-US" altLang="zh-TW" sz="2000" dirty="0"/>
            </a:br>
            <a:r>
              <a:rPr lang="en-US" altLang="zh-TW" sz="2000" dirty="0"/>
              <a:t>controller and auto-scaled better. </a:t>
            </a:r>
            <a:endParaRPr lang="en-US" altLang="zh-TW" sz="2000" dirty="0" smtClean="0"/>
          </a:p>
          <a:p>
            <a:r>
              <a:rPr lang="en-US" altLang="zh-TW" sz="2000" dirty="0"/>
              <a:t>Auto-scaling can also be </a:t>
            </a:r>
            <a:r>
              <a:rPr lang="en-US" altLang="zh-TW" sz="2000" dirty="0" smtClean="0"/>
              <a:t>triggered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by </a:t>
            </a:r>
            <a:r>
              <a:rPr lang="en-US" altLang="zh-TW" sz="2000" dirty="0"/>
              <a:t>the </a:t>
            </a:r>
            <a:r>
              <a:rPr lang="en-US" altLang="zh-TW" sz="2000" dirty="0" err="1"/>
              <a:t>ActiveMQ</a:t>
            </a:r>
            <a:r>
              <a:rPr lang="en-US" altLang="zh-TW" sz="2000" dirty="0"/>
              <a:t> job queue length exceeding some </a:t>
            </a:r>
            <a:r>
              <a:rPr lang="en-US" altLang="zh-TW" sz="2000" dirty="0" smtClean="0"/>
              <a:t>empirical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threshold</a:t>
            </a:r>
            <a:r>
              <a:rPr lang="en-US" altLang="zh-TW" sz="2000" dirty="0"/>
              <a:t>. </a:t>
            </a:r>
            <a:r>
              <a:rPr lang="en-US" altLang="zh-TW" sz="2000" i="1" dirty="0"/>
              <a:t>Threshold-based Reactive approach </a:t>
            </a:r>
            <a:r>
              <a:rPr lang="en-US" altLang="zh-TW" sz="2000" dirty="0"/>
              <a:t>with </a:t>
            </a:r>
            <a:r>
              <a:rPr lang="en-US" altLang="zh-TW" sz="2000" i="1" dirty="0"/>
              <a:t>Control </a:t>
            </a:r>
            <a:r>
              <a:rPr lang="en-US" altLang="zh-TW" sz="2000" i="1" dirty="0" smtClean="0"/>
              <a:t>Theory</a:t>
            </a:r>
            <a:r>
              <a:rPr lang="zh-TW" altLang="en-US" sz="2000" i="1" dirty="0" smtClean="0"/>
              <a:t> </a:t>
            </a:r>
            <a:r>
              <a:rPr lang="en-US" altLang="zh-TW" sz="2000" dirty="0" smtClean="0"/>
              <a:t>auto-scaling </a:t>
            </a:r>
            <a:r>
              <a:rPr lang="en-US" altLang="zh-TW" sz="2000" dirty="0"/>
              <a:t>techniques can be explored. </a:t>
            </a:r>
            <a:endParaRPr lang="en-US" altLang="zh-TW" sz="2000" dirty="0" smtClean="0"/>
          </a:p>
          <a:p>
            <a:r>
              <a:rPr lang="en-US" altLang="zh-TW" sz="2000" dirty="0"/>
              <a:t>The use of Kubernetes here is not unique, however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application </a:t>
            </a:r>
            <a:r>
              <a:rPr lang="en-US" altLang="zh-TW" sz="2000" dirty="0"/>
              <a:t>domain and combining </a:t>
            </a:r>
            <a:r>
              <a:rPr lang="en-US" altLang="zh-TW" sz="2000" dirty="0" err="1"/>
              <a:t>defence</a:t>
            </a:r>
            <a:r>
              <a:rPr lang="en-US" altLang="zh-TW" sz="2000" dirty="0"/>
              <a:t>-based services with </a:t>
            </a:r>
            <a:r>
              <a:rPr lang="en-US" altLang="zh-TW" sz="2000" dirty="0" smtClean="0"/>
              <a:t>dynamic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Cloud-based </a:t>
            </a:r>
            <a:r>
              <a:rPr lang="en-US" altLang="zh-TW" sz="2000" dirty="0"/>
              <a:t>technologies is unique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/>
              <a:t>There are many </a:t>
            </a:r>
            <a:r>
              <a:rPr lang="en-US" altLang="zh-TW" sz="2000" dirty="0" smtClean="0"/>
              <a:t>challenges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in </a:t>
            </a:r>
            <a:r>
              <a:rPr lang="en-US" altLang="zh-TW" sz="2000" dirty="0"/>
              <a:t>prototyping on public clouds to meeting the robust, </a:t>
            </a:r>
            <a:r>
              <a:rPr lang="en-US" altLang="zh-TW" sz="2000" dirty="0" smtClean="0"/>
              <a:t>enterprise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level </a:t>
            </a:r>
            <a:r>
              <a:rPr lang="en-US" altLang="zh-TW" sz="2000" dirty="0"/>
              <a:t>services and infrastructure demands on private and </a:t>
            </a:r>
            <a:r>
              <a:rPr lang="en-US" altLang="zh-TW" sz="2000" dirty="0" smtClean="0"/>
              <a:t>often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mission </a:t>
            </a:r>
            <a:r>
              <a:rPr lang="en-US" altLang="zh-TW" sz="2000" dirty="0"/>
              <a:t>critical systems. </a:t>
            </a:r>
            <a:br>
              <a:rPr lang="en-US" altLang="zh-TW" sz="2000" dirty="0"/>
            </a:br>
            <a:r>
              <a:rPr lang="en-US" altLang="zh-TW" sz="2000" dirty="0"/>
              <a:t> </a:t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0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My opinions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dirty="0" smtClean="0"/>
              <a:t>1.</a:t>
            </a:r>
            <a:r>
              <a:rPr lang="zh-TW" altLang="en-US" sz="2400" dirty="0" smtClean="0"/>
              <a:t>除了硬體的使用率與瓶頸外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也可以考慮其他方面的因素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每秒的</a:t>
            </a:r>
            <a:r>
              <a:rPr lang="en-US" altLang="zh-TW" sz="2400" dirty="0" smtClean="0"/>
              <a:t>Request</a:t>
            </a:r>
            <a:r>
              <a:rPr lang="zh-TW" altLang="en-US" sz="2400" dirty="0" smtClean="0"/>
              <a:t>數量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作為</a:t>
            </a:r>
            <a:r>
              <a:rPr lang="en-US" altLang="zh-TW" sz="2400" dirty="0" smtClean="0"/>
              <a:t>scaling</a:t>
            </a:r>
            <a:r>
              <a:rPr lang="zh-TW" altLang="en-US" sz="2400" dirty="0" smtClean="0"/>
              <a:t>的條件之一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2.Docker</a:t>
            </a:r>
            <a:r>
              <a:rPr lang="zh-TW" altLang="en-US" sz="2400" dirty="0" smtClean="0"/>
              <a:t>和</a:t>
            </a:r>
            <a:r>
              <a:rPr lang="en-US" altLang="zh-TW" sz="2400" dirty="0" smtClean="0"/>
              <a:t>K8S</a:t>
            </a:r>
            <a:r>
              <a:rPr lang="zh-TW" altLang="en-US" sz="2400" dirty="0" smtClean="0"/>
              <a:t>近年來在各領域廣泛使用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未來可在</a:t>
            </a:r>
            <a:r>
              <a:rPr lang="en-US" altLang="zh-TW" sz="2400" dirty="0" err="1" smtClean="0"/>
              <a:t>docker</a:t>
            </a:r>
            <a:r>
              <a:rPr lang="zh-TW" altLang="en-US" sz="2400" dirty="0" smtClean="0"/>
              <a:t>和</a:t>
            </a:r>
            <a:r>
              <a:rPr lang="en-US" altLang="zh-TW" sz="2400" dirty="0" smtClean="0"/>
              <a:t>k8s</a:t>
            </a:r>
            <a:r>
              <a:rPr lang="zh-TW" altLang="en-US" sz="2400" dirty="0" smtClean="0"/>
              <a:t>上進一步的鑽研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3.auto-scaling</a:t>
            </a:r>
            <a:r>
              <a:rPr lang="zh-TW" altLang="en-US" sz="2400" dirty="0" smtClean="0"/>
              <a:t>的演算法還有很大的研究空間</a:t>
            </a:r>
            <a:r>
              <a:rPr lang="en-US" altLang="zh-TW" sz="2400" dirty="0" smtClean="0"/>
              <a:t>,</a:t>
            </a:r>
            <a:r>
              <a:rPr lang="zh-TW" altLang="en-US" sz="2400" dirty="0" smtClean="0"/>
              <a:t>可加入各種判斷條件或是採用技術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機器學習</a:t>
            </a:r>
            <a:r>
              <a:rPr lang="en-US" altLang="zh-TW" sz="2400" dirty="0" smtClean="0"/>
              <a:t>)</a:t>
            </a:r>
            <a:r>
              <a:rPr lang="zh-TW" altLang="en-US" sz="2400" dirty="0"/>
              <a:t>。</a:t>
            </a:r>
            <a:endParaRPr lang="en-US" altLang="zh-TW" sz="24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68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16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69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8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Abstract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In particular, the SDN architecture supports the ability for network slice blueprints to </a:t>
            </a:r>
            <a:r>
              <a:rPr lang="en-US" altLang="zh-TW" sz="2400" dirty="0" smtClean="0"/>
              <a:t>be predefined </a:t>
            </a:r>
            <a:r>
              <a:rPr lang="en-US" altLang="zh-TW" sz="2400" dirty="0"/>
              <a:t>in terms of the necessary services and abstract resources, with network slice </a:t>
            </a:r>
            <a:r>
              <a:rPr lang="en-US" altLang="zh-TW" sz="2400" dirty="0" smtClean="0"/>
              <a:t>instances created </a:t>
            </a:r>
            <a:r>
              <a:rPr lang="en-US" altLang="zh-TW" sz="2400" dirty="0"/>
              <a:t>on demand on dynamically determined endpoints and resources.</a:t>
            </a:r>
            <a:r>
              <a:rPr lang="en-US" altLang="zh-TW" sz="2400" dirty="0"/>
              <a:t> </a:t>
            </a:r>
            <a:br>
              <a:rPr lang="en-US" altLang="zh-TW" sz="2400" dirty="0"/>
            </a:b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90718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03126C-2F20-4457-B729-918C356F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99FB7-7573-40A9-912A-1111D9367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400" dirty="0"/>
              <a:t>[1] M. </a:t>
            </a:r>
            <a:r>
              <a:rPr lang="en-US" altLang="zh-TW" sz="1400" dirty="0" err="1"/>
              <a:t>Armbrust</a:t>
            </a:r>
            <a:r>
              <a:rPr lang="en-US" altLang="zh-TW" sz="1400" dirty="0"/>
              <a:t>, A. Fox, R. Griffith, A. D. Joseph, R. Katz, A. </a:t>
            </a:r>
            <a:r>
              <a:rPr lang="en-US" altLang="zh-TW" sz="1400" dirty="0" err="1"/>
              <a:t>Konwinski</a:t>
            </a:r>
            <a:r>
              <a:rPr lang="en-US" altLang="zh-TW" sz="1400" dirty="0"/>
              <a:t>, G. Lee, D. Patterson, A. </a:t>
            </a:r>
            <a:r>
              <a:rPr lang="en-US" altLang="zh-TW" sz="1400" dirty="0" err="1"/>
              <a:t>Rabkin</a:t>
            </a:r>
            <a:r>
              <a:rPr lang="en-US" altLang="zh-TW" sz="1400" dirty="0"/>
              <a:t>, I. </a:t>
            </a:r>
            <a:r>
              <a:rPr lang="en-US" altLang="zh-TW" sz="1400" dirty="0" err="1"/>
              <a:t>Stoica</a:t>
            </a:r>
            <a:r>
              <a:rPr lang="en-US" altLang="zh-TW" sz="1400" dirty="0"/>
              <a:t>, and M. </a:t>
            </a:r>
            <a:r>
              <a:rPr lang="en-US" altLang="zh-TW" sz="1400" dirty="0" err="1"/>
              <a:t>Zaharia</a:t>
            </a:r>
            <a:r>
              <a:rPr lang="en-US" altLang="zh-TW" sz="1400" dirty="0"/>
              <a:t>, “A view of cloud computing,” </a:t>
            </a:r>
            <a:r>
              <a:rPr lang="en-US" altLang="zh-TW" sz="1400" dirty="0" err="1"/>
              <a:t>Commun</a:t>
            </a:r>
            <a:r>
              <a:rPr lang="en-US" altLang="zh-TW" sz="1400" dirty="0"/>
              <a:t>. ACM, vol. 53, no. 4, pp. 50–58, Apr. 2010</a:t>
            </a:r>
            <a:r>
              <a:rPr lang="en-US" altLang="zh-TW" sz="1400" dirty="0" smtClean="0"/>
              <a:t>.</a:t>
            </a:r>
          </a:p>
          <a:p>
            <a:pPr marL="0" indent="0">
              <a:buNone/>
            </a:pPr>
            <a:r>
              <a:rPr lang="en-US" altLang="zh-TW" sz="1400" dirty="0" smtClean="0"/>
              <a:t>[</a:t>
            </a:r>
            <a:r>
              <a:rPr lang="en-US" altLang="zh-TW" sz="1400" dirty="0"/>
              <a:t>2] M. J. </a:t>
            </a:r>
            <a:r>
              <a:rPr lang="en-US" altLang="zh-TW" sz="1400" dirty="0" err="1"/>
              <a:t>Scheepers</a:t>
            </a:r>
            <a:r>
              <a:rPr lang="en-US" altLang="zh-TW" sz="1400" dirty="0"/>
              <a:t>, “Virtualization and containerization of application infrastructure: A comparison,” in 21st </a:t>
            </a:r>
            <a:r>
              <a:rPr lang="en-US" altLang="zh-TW" sz="1400" dirty="0" err="1"/>
              <a:t>Twente</a:t>
            </a:r>
            <a:r>
              <a:rPr lang="en-US" altLang="zh-TW" sz="1400" dirty="0"/>
              <a:t> Student Conference on IT, vol. 1, no. 1, 2014, pp. 1–7.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</a:t>
            </a:r>
            <a:r>
              <a:rPr lang="en-US" altLang="zh-TW" sz="1400" dirty="0"/>
              <a:t>3] D. Merkel, “Docker: Lightweight </a:t>
            </a:r>
            <a:r>
              <a:rPr lang="en-US" altLang="zh-TW" sz="1400" dirty="0" err="1"/>
              <a:t>linux</a:t>
            </a:r>
            <a:r>
              <a:rPr lang="en-US" altLang="zh-TW" sz="1400" dirty="0"/>
              <a:t> containers for consistent development and deployment,” Linux J., vol. 2014, no. 239, 2014.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</a:t>
            </a:r>
            <a:r>
              <a:rPr lang="en-US" altLang="zh-TW" sz="1400" dirty="0"/>
              <a:t>4] M. </a:t>
            </a:r>
            <a:r>
              <a:rPr lang="en-US" altLang="zh-TW" sz="1400" dirty="0" err="1"/>
              <a:t>Httermann</a:t>
            </a:r>
            <a:r>
              <a:rPr lang="en-US" altLang="zh-TW" sz="1400" dirty="0"/>
              <a:t>, DevOps for Developers, ser. Expert’s voice in Web development. </a:t>
            </a:r>
            <a:r>
              <a:rPr lang="en-US" altLang="zh-TW" sz="1400" dirty="0" err="1"/>
              <a:t>Apress</a:t>
            </a:r>
            <a:r>
              <a:rPr lang="en-US" altLang="zh-TW" sz="1400" dirty="0"/>
              <a:t>, 2012.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</a:t>
            </a:r>
            <a:r>
              <a:rPr lang="en-US" altLang="zh-TW" sz="1400" dirty="0"/>
              <a:t>5] Z. </a:t>
            </a:r>
            <a:r>
              <a:rPr lang="en-US" altLang="zh-TW" sz="1400" dirty="0" err="1"/>
              <a:t>Kozhirbayev</a:t>
            </a:r>
            <a:r>
              <a:rPr lang="en-US" altLang="zh-TW" sz="1400" dirty="0"/>
              <a:t> and R. O. </a:t>
            </a:r>
            <a:r>
              <a:rPr lang="en-US" altLang="zh-TW" sz="1400" dirty="0" err="1"/>
              <a:t>Sinnott</a:t>
            </a:r>
            <a:r>
              <a:rPr lang="en-US" altLang="zh-TW" sz="1400" dirty="0"/>
              <a:t>, “A performance comparison of container-based technologies for the cloud,” Future Generation Comp. Syst., vol. 68, pp. 175–182, 2017.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[6] </a:t>
            </a:r>
            <a:r>
              <a:rPr lang="en-US" altLang="zh-TW" sz="1400" dirty="0"/>
              <a:t>J. </a:t>
            </a:r>
            <a:r>
              <a:rPr lang="en-US" altLang="zh-TW" sz="1400" dirty="0" err="1"/>
              <a:t>Che</a:t>
            </a:r>
            <a:r>
              <a:rPr lang="en-US" altLang="zh-TW" sz="1400" dirty="0"/>
              <a:t>, C. Shi, Y. Yu, and W. Lin, “A </a:t>
            </a:r>
            <a:r>
              <a:rPr lang="en-US" altLang="zh-TW" sz="1400" dirty="0" err="1"/>
              <a:t>synthetical</a:t>
            </a:r>
            <a:r>
              <a:rPr lang="en-US" altLang="zh-TW" sz="1400" dirty="0"/>
              <a:t> performance evaluation of </a:t>
            </a:r>
            <a:r>
              <a:rPr lang="en-US" altLang="zh-TW" sz="1400" dirty="0" err="1"/>
              <a:t>openvz</a:t>
            </a:r>
            <a:r>
              <a:rPr lang="en-US" altLang="zh-TW" sz="1400" dirty="0"/>
              <a:t>, </a:t>
            </a:r>
            <a:r>
              <a:rPr lang="en-US" altLang="zh-TW" sz="1400" dirty="0" err="1"/>
              <a:t>xen</a:t>
            </a:r>
            <a:r>
              <a:rPr lang="en-US" altLang="zh-TW" sz="1400" dirty="0"/>
              <a:t> and </a:t>
            </a:r>
            <a:r>
              <a:rPr lang="en-US" altLang="zh-TW" sz="1400" dirty="0" err="1"/>
              <a:t>kvm</a:t>
            </a:r>
            <a:r>
              <a:rPr lang="en-US" altLang="zh-TW" sz="1400" dirty="0"/>
              <a:t>,” in 2010 IEEE Asia-Pacific Services Computing Conference, Dec 2010, pp. 587–594.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[7] </a:t>
            </a:r>
            <a:r>
              <a:rPr lang="en-US" altLang="zh-TW" sz="1400" dirty="0"/>
              <a:t>R. O. </a:t>
            </a:r>
            <a:r>
              <a:rPr lang="en-US" altLang="zh-TW" sz="1400" dirty="0" err="1"/>
              <a:t>Sinnott</a:t>
            </a:r>
            <a:r>
              <a:rPr lang="en-US" altLang="zh-TW" sz="1400" dirty="0"/>
              <a:t> and W. </a:t>
            </a:r>
            <a:r>
              <a:rPr lang="en-US" altLang="zh-TW" sz="1400" dirty="0" err="1"/>
              <a:t>Voorsluys</a:t>
            </a:r>
            <a:r>
              <a:rPr lang="en-US" altLang="zh-TW" sz="1400" dirty="0"/>
              <a:t>, “A scalable cloud-based system for data-intensive spatial analysis,” Int. J. </a:t>
            </a:r>
            <a:r>
              <a:rPr lang="en-US" altLang="zh-TW" sz="1400" dirty="0" err="1"/>
              <a:t>Softw</a:t>
            </a:r>
            <a:r>
              <a:rPr lang="en-US" altLang="zh-TW" sz="1400" dirty="0"/>
              <a:t>. Tools Technol. Transf., vol. 18, no. 6, pp. 587–605, Nov. </a:t>
            </a:r>
            <a:r>
              <a:rPr lang="en-US" altLang="zh-TW" sz="1400" dirty="0" smtClean="0"/>
              <a:t>2016</a:t>
            </a:r>
          </a:p>
          <a:p>
            <a:pPr marL="0" indent="0">
              <a:buNone/>
            </a:pPr>
            <a:r>
              <a:rPr lang="en-US" altLang="zh-TW" sz="1400" dirty="0"/>
              <a:t>[8] J. O. </a:t>
            </a:r>
            <a:r>
              <a:rPr lang="en-US" altLang="zh-TW" sz="1400" dirty="0" err="1"/>
              <a:t>Kephart</a:t>
            </a:r>
            <a:r>
              <a:rPr lang="en-US" altLang="zh-TW" sz="1400" dirty="0"/>
              <a:t> and D. M. Chess, “The vision of autonomic computing,” Computer, vol. 36, no. 1, pp. 41–50, Jan 2003</a:t>
            </a:r>
            <a:r>
              <a:rPr lang="en-US" altLang="zh-TW" sz="1400" dirty="0" smtClean="0"/>
              <a:t>.</a:t>
            </a:r>
          </a:p>
          <a:p>
            <a:pPr marL="0" indent="0">
              <a:buNone/>
            </a:pPr>
            <a:r>
              <a:rPr lang="en-US" altLang="zh-TW" sz="1400" dirty="0"/>
              <a:t>[9] C. Qu, R. N. </a:t>
            </a:r>
            <a:r>
              <a:rPr lang="en-US" altLang="zh-TW" sz="1400" dirty="0" err="1"/>
              <a:t>Calheiros</a:t>
            </a:r>
            <a:r>
              <a:rPr lang="en-US" altLang="zh-TW" sz="1400" dirty="0"/>
              <a:t>, and R. </a:t>
            </a:r>
            <a:r>
              <a:rPr lang="en-US" altLang="zh-TW" sz="1400" dirty="0" err="1"/>
              <a:t>Buyya</a:t>
            </a:r>
            <a:r>
              <a:rPr lang="en-US" altLang="zh-TW" sz="1400" dirty="0"/>
              <a:t>, “Auto-scaling web applications in clouds: A taxonomy and survey,” </a:t>
            </a:r>
            <a:r>
              <a:rPr lang="en-US" altLang="zh-TW" sz="1400" dirty="0" err="1"/>
              <a:t>CoRR</a:t>
            </a:r>
            <a:r>
              <a:rPr lang="en-US" altLang="zh-TW" sz="1400" dirty="0"/>
              <a:t>, vol. abs/1609.09224, 2016.</a:t>
            </a:r>
            <a:endParaRPr lang="en-US" altLang="zh-TW" sz="1400" dirty="0" smtClean="0"/>
          </a:p>
          <a:p>
            <a:pPr marL="457200" indent="-457200">
              <a:buFont typeface="+mj-lt"/>
              <a:buAutoNum type="arabicPeriod"/>
            </a:pPr>
            <a:endParaRPr lang="zh-TW" altLang="en-US" sz="1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35B5593-7701-488B-A1F7-E15157C9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70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65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400" dirty="0"/>
              <a:t>[10] L. Thai, B. Varghese, and A. Barker, “A survey and taxonomy of resource </a:t>
            </a:r>
            <a:r>
              <a:rPr lang="en-US" altLang="zh-TW" sz="1400" dirty="0" err="1"/>
              <a:t>optimisation</a:t>
            </a:r>
            <a:r>
              <a:rPr lang="en-US" altLang="zh-TW" sz="1400" dirty="0"/>
              <a:t> for executing bag-of-task applications on public clouds,” </a:t>
            </a:r>
            <a:r>
              <a:rPr lang="en-US" altLang="zh-TW" sz="1400" dirty="0" err="1"/>
              <a:t>CoRR</a:t>
            </a:r>
            <a:r>
              <a:rPr lang="en-US" altLang="zh-TW" sz="1400" dirty="0"/>
              <a:t>, vol. abs/1711.08973, 2017.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</a:t>
            </a:r>
            <a:r>
              <a:rPr lang="en-US" altLang="zh-TW" sz="1400" dirty="0"/>
              <a:t>11] A. N. </a:t>
            </a:r>
            <a:r>
              <a:rPr lang="en-US" altLang="zh-TW" sz="1400" dirty="0" err="1"/>
              <a:t>Toosi</a:t>
            </a:r>
            <a:r>
              <a:rPr lang="en-US" altLang="zh-TW" sz="1400" dirty="0"/>
              <a:t>, R. O. </a:t>
            </a:r>
            <a:r>
              <a:rPr lang="en-US" altLang="zh-TW" sz="1400" dirty="0" err="1"/>
              <a:t>Sinnott</a:t>
            </a:r>
            <a:r>
              <a:rPr lang="en-US" altLang="zh-TW" sz="1400" dirty="0"/>
              <a:t>, and R. </a:t>
            </a:r>
            <a:r>
              <a:rPr lang="en-US" altLang="zh-TW" sz="1400" dirty="0" err="1"/>
              <a:t>Buyya</a:t>
            </a:r>
            <a:r>
              <a:rPr lang="en-US" altLang="zh-TW" sz="1400" dirty="0"/>
              <a:t>, “Resource provisioning for data-intensive applications with deadline constraints on hybrid clouds using </a:t>
            </a:r>
            <a:r>
              <a:rPr lang="en-US" altLang="zh-TW" sz="1400" dirty="0" err="1"/>
              <a:t>aneka</a:t>
            </a:r>
            <a:r>
              <a:rPr lang="en-US" altLang="zh-TW" sz="1400" dirty="0"/>
              <a:t>,” Future Generation Comp. Syst., vol. 79, pp. 765–775, 2018.</a:t>
            </a:r>
            <a:br>
              <a:rPr lang="en-US" altLang="zh-TW" sz="1400" dirty="0"/>
            </a:br>
            <a:r>
              <a:rPr lang="en-US" altLang="zh-TW" sz="1400" dirty="0"/>
              <a:t>[12] T. </a:t>
            </a:r>
            <a:r>
              <a:rPr lang="en-US" altLang="zh-TW" sz="1400" dirty="0" err="1"/>
              <a:t>Lorido-Botran</a:t>
            </a:r>
            <a:r>
              <a:rPr lang="en-US" altLang="zh-TW" sz="1400" dirty="0"/>
              <a:t>, J. Miguel-Alonso, and J. A. Lozano, “A review of auto-scaling techniques for elastic applications in cloud environments,” J. Grid </a:t>
            </a:r>
            <a:r>
              <a:rPr lang="en-US" altLang="zh-TW" sz="1400" dirty="0" err="1"/>
              <a:t>Comput</a:t>
            </a:r>
            <a:r>
              <a:rPr lang="en-US" altLang="zh-TW" sz="1400" dirty="0"/>
              <a:t>., vol. 12, no. 4, pp. 559–592, 2014</a:t>
            </a:r>
            <a:r>
              <a:rPr lang="en-US" altLang="zh-TW" sz="1400" dirty="0" smtClean="0"/>
              <a:t>.</a:t>
            </a:r>
          </a:p>
          <a:p>
            <a:pPr marL="0" indent="0">
              <a:buNone/>
            </a:pPr>
            <a:r>
              <a:rPr lang="en-US" altLang="zh-TW" sz="1400" dirty="0"/>
              <a:t>[13] T. M. Truong, A. Harwood, and R. O. </a:t>
            </a:r>
            <a:r>
              <a:rPr lang="en-US" altLang="zh-TW" sz="1400" dirty="0" err="1"/>
              <a:t>Sinnott</a:t>
            </a:r>
            <a:r>
              <a:rPr lang="en-US" altLang="zh-TW" sz="1400" dirty="0"/>
              <a:t>, “Predicting the stability of large-scale distributed stream processing systems on the cloud,” in Proceedings of the 7th International Conference on Cloud Computing and Services Science - Volume 1: CLOSER,, INSTICC. </a:t>
            </a:r>
            <a:r>
              <a:rPr lang="en-US" altLang="zh-TW" sz="1400" dirty="0" err="1"/>
              <a:t>SciTePress</a:t>
            </a:r>
            <a:r>
              <a:rPr lang="en-US" altLang="zh-TW" sz="1400" dirty="0"/>
              <a:t>, 2017, pp. 603–610</a:t>
            </a:r>
            <a:r>
              <a:rPr lang="en-US" altLang="zh-TW" sz="1400" dirty="0" smtClean="0"/>
              <a:t>.</a:t>
            </a:r>
          </a:p>
          <a:p>
            <a:pPr marL="0" indent="0">
              <a:buNone/>
            </a:pPr>
            <a:r>
              <a:rPr lang="en-US" altLang="zh-TW" sz="1400" dirty="0"/>
              <a:t>[14] H. </a:t>
            </a:r>
            <a:r>
              <a:rPr lang="en-US" altLang="zh-TW" sz="1400" dirty="0" err="1"/>
              <a:t>Arabnejad</a:t>
            </a:r>
            <a:r>
              <a:rPr lang="en-US" altLang="zh-TW" sz="1400" dirty="0"/>
              <a:t>, C. </a:t>
            </a:r>
            <a:r>
              <a:rPr lang="en-US" altLang="zh-TW" sz="1400" dirty="0" err="1"/>
              <a:t>Pahl</a:t>
            </a:r>
            <a:r>
              <a:rPr lang="en-US" altLang="zh-TW" sz="1400" dirty="0"/>
              <a:t>, P. </a:t>
            </a:r>
            <a:r>
              <a:rPr lang="en-US" altLang="zh-TW" sz="1400" dirty="0" err="1"/>
              <a:t>Jamshidi</a:t>
            </a:r>
            <a:r>
              <a:rPr lang="en-US" altLang="zh-TW" sz="1400" dirty="0"/>
              <a:t>, and G. Estrada, “A comparison of reinforcement learning techniques for fuzzy cloud </a:t>
            </a:r>
            <a:r>
              <a:rPr lang="en-US" altLang="zh-TW" sz="1400" dirty="0" err="1"/>
              <a:t>autoscaling</a:t>
            </a:r>
            <a:r>
              <a:rPr lang="en-US" altLang="zh-TW" sz="1400" dirty="0"/>
              <a:t>,” in Proceedings of the 17th IEEE/ACM International Symposium on Cluster, Cloud and Grid Computing, ser. </a:t>
            </a:r>
            <a:r>
              <a:rPr lang="en-US" altLang="zh-TW" sz="1400" dirty="0" err="1"/>
              <a:t>CCGrid</a:t>
            </a:r>
            <a:r>
              <a:rPr lang="en-US" altLang="zh-TW" sz="1400" dirty="0"/>
              <a:t> ’17. Piscataway, NJ, USA: IEEE Press, 2017, pp. 64–73.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en-US" altLang="zh-TW" sz="1600" dirty="0"/>
              <a:t>[15] J. </a:t>
            </a:r>
            <a:r>
              <a:rPr lang="en-US" altLang="zh-TW" sz="1600" dirty="0" err="1"/>
              <a:t>Nickoloff</a:t>
            </a:r>
            <a:r>
              <a:rPr lang="en-US" altLang="zh-TW" sz="1600" dirty="0"/>
              <a:t>. (2016, Nov) Evaluating container platforms at scale. Retrieved from Medium, June 2018. [Online]. Available: https://medium.com/on-docker/ evaluating-container-platforms-at-scale-5e7b44d93f2c </a:t>
            </a: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/>
              <a:t>[</a:t>
            </a:r>
            <a:r>
              <a:rPr lang="en-US" altLang="zh-TW" sz="1600" dirty="0"/>
              <a:t>16] B. </a:t>
            </a:r>
            <a:r>
              <a:rPr lang="en-US" altLang="zh-TW" sz="1600" dirty="0" err="1"/>
              <a:t>Quetier</a:t>
            </a:r>
            <a:r>
              <a:rPr lang="en-US" altLang="zh-TW" sz="1600" dirty="0"/>
              <a:t>, V. </a:t>
            </a:r>
            <a:r>
              <a:rPr lang="en-US" altLang="zh-TW" sz="1600" dirty="0" err="1"/>
              <a:t>Neri</a:t>
            </a:r>
            <a:r>
              <a:rPr lang="en-US" altLang="zh-TW" sz="1600" dirty="0"/>
              <a:t>, and F. </a:t>
            </a:r>
            <a:r>
              <a:rPr lang="en-US" altLang="zh-TW" sz="1600" dirty="0" err="1"/>
              <a:t>Cappello</a:t>
            </a:r>
            <a:r>
              <a:rPr lang="en-US" altLang="zh-TW" sz="1600" dirty="0"/>
              <a:t>, “Scalability comparison of four host virtualization tools,” Journal of Grid Computing, vol. 5, no. 1, pp. 83–98, Apr. 2007.</a:t>
            </a:r>
            <a:br>
              <a:rPr lang="en-US" altLang="zh-TW" sz="1600" dirty="0"/>
            </a:b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en-US" altLang="zh-TW" sz="1600" dirty="0"/>
              <a:t/>
            </a:r>
            <a:br>
              <a:rPr lang="en-US" altLang="zh-TW" sz="1600" dirty="0"/>
            </a:b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71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62919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400" dirty="0"/>
              <a:t>[17] R. </a:t>
            </a:r>
            <a:r>
              <a:rPr lang="en-US" altLang="zh-TW" sz="1400" dirty="0" err="1"/>
              <a:t>Morabito</a:t>
            </a:r>
            <a:r>
              <a:rPr lang="en-US" altLang="zh-TW" sz="1400" dirty="0"/>
              <a:t>, J. </a:t>
            </a:r>
            <a:r>
              <a:rPr lang="en-US" altLang="zh-TW" sz="1400" dirty="0" err="1"/>
              <a:t>Kjllman</a:t>
            </a:r>
            <a:r>
              <a:rPr lang="en-US" altLang="zh-TW" sz="1400" dirty="0"/>
              <a:t>, and M. </a:t>
            </a:r>
            <a:r>
              <a:rPr lang="en-US" altLang="zh-TW" sz="1400" dirty="0" err="1"/>
              <a:t>Komu</a:t>
            </a:r>
            <a:r>
              <a:rPr lang="en-US" altLang="zh-TW" sz="1400" dirty="0"/>
              <a:t>, “Hypervisors vs. lightweight virtualization: A performance comparison,” in 2015 IEEE International Conference on Cloud Engineering, March 2015, pp. 386–393. </a:t>
            </a:r>
            <a:endParaRPr lang="en-US" altLang="zh-TW" sz="1400" dirty="0" smtClean="0"/>
          </a:p>
          <a:p>
            <a:pPr marL="0" indent="0">
              <a:buNone/>
            </a:pPr>
            <a:r>
              <a:rPr lang="en-US" altLang="zh-TW" sz="1400" dirty="0" smtClean="0"/>
              <a:t>[</a:t>
            </a:r>
            <a:r>
              <a:rPr lang="en-US" altLang="zh-TW" sz="1400" dirty="0"/>
              <a:t>18] W. </a:t>
            </a:r>
            <a:r>
              <a:rPr lang="en-US" altLang="zh-TW" sz="1400" dirty="0" err="1"/>
              <a:t>Felter</a:t>
            </a:r>
            <a:r>
              <a:rPr lang="en-US" altLang="zh-TW" sz="1400" dirty="0"/>
              <a:t>, A. Ferreira, R. </a:t>
            </a:r>
            <a:r>
              <a:rPr lang="en-US" altLang="zh-TW" sz="1400" dirty="0" err="1"/>
              <a:t>Rajamony</a:t>
            </a:r>
            <a:r>
              <a:rPr lang="en-US" altLang="zh-TW" sz="1400" dirty="0"/>
              <a:t>, and J. Rubio, “An updated performance comparison of virtual machines and </a:t>
            </a:r>
            <a:r>
              <a:rPr lang="en-US" altLang="zh-TW" sz="1400" dirty="0" err="1"/>
              <a:t>linux</a:t>
            </a:r>
            <a:r>
              <a:rPr lang="en-US" altLang="zh-TW" sz="1400" dirty="0"/>
              <a:t> containers,” in 2015 IEEE International Symposium on Performance Analysis of Systems and Software (ISPASS), 2015, pp. 171–172</a:t>
            </a:r>
            <a:r>
              <a:rPr lang="en-US" altLang="zh-TW" sz="1400" dirty="0" smtClean="0"/>
              <a:t>.</a:t>
            </a:r>
          </a:p>
          <a:p>
            <a:pPr marL="0" indent="0">
              <a:buNone/>
            </a:pPr>
            <a:r>
              <a:rPr lang="en-US" altLang="zh-TW" sz="1400" dirty="0"/>
              <a:t>[19] M. G. Xavier, M. V. </a:t>
            </a:r>
            <a:r>
              <a:rPr lang="en-US" altLang="zh-TW" sz="1400" dirty="0" err="1"/>
              <a:t>Neves</a:t>
            </a:r>
            <a:r>
              <a:rPr lang="en-US" altLang="zh-TW" sz="1400" dirty="0"/>
              <a:t>, F. D. Rossi, T. C. </a:t>
            </a:r>
            <a:r>
              <a:rPr lang="en-US" altLang="zh-TW" sz="1400" dirty="0" err="1"/>
              <a:t>Ferreto</a:t>
            </a:r>
            <a:r>
              <a:rPr lang="en-US" altLang="zh-TW" sz="1400" dirty="0"/>
              <a:t>, T. Lange, and C. A. F. D. Rose, “Performance evaluation of container-based virtualization for high performance computing environments,” in 2013 21st </a:t>
            </a:r>
            <a:r>
              <a:rPr lang="en-US" altLang="zh-TW" sz="1400" dirty="0" err="1"/>
              <a:t>Euromicro</a:t>
            </a:r>
            <a:r>
              <a:rPr lang="en-US" altLang="zh-TW" sz="1400" dirty="0"/>
              <a:t> International Conference on Parallel, Distributed, and Network-Based Processing, 2013, pp. 233–240</a:t>
            </a:r>
            <a:r>
              <a:rPr lang="en-US" altLang="zh-TW" sz="1400" dirty="0" smtClean="0"/>
              <a:t>.</a:t>
            </a:r>
          </a:p>
          <a:p>
            <a:pPr marL="0" indent="0">
              <a:buNone/>
            </a:pPr>
            <a:r>
              <a:rPr lang="en-US" altLang="zh-TW" sz="1400" dirty="0"/>
              <a:t>[20] M. G. Xavier, I. C. D. Oliveira, F. D. Rossi, R. D. D. </a:t>
            </a:r>
            <a:r>
              <a:rPr lang="en-US" altLang="zh-TW" sz="1400" dirty="0" err="1"/>
              <a:t>Passos</a:t>
            </a:r>
            <a:r>
              <a:rPr lang="en-US" altLang="zh-TW" sz="1400" dirty="0"/>
              <a:t>, K. J. </a:t>
            </a:r>
            <a:r>
              <a:rPr lang="en-US" altLang="zh-TW" sz="1400" dirty="0" err="1"/>
              <a:t>Matteussi</a:t>
            </a:r>
            <a:r>
              <a:rPr lang="en-US" altLang="zh-TW" sz="1400" dirty="0"/>
              <a:t>, and C. A. F. D. Rose, “A performance isolation analysis of disk-intensive workloads on container-based clouds,” in 2015 23rd </a:t>
            </a:r>
            <a:r>
              <a:rPr lang="en-US" altLang="zh-TW" sz="1400" dirty="0" err="1"/>
              <a:t>Euromicro</a:t>
            </a:r>
            <a:r>
              <a:rPr lang="en-US" altLang="zh-TW" sz="1400" dirty="0"/>
              <a:t> International Conference on Parallel, Distributed, and Network-Based Processing, March 2015, pp. 253–260</a:t>
            </a:r>
            <a:r>
              <a:rPr lang="en-US" altLang="zh-TW" sz="1400" dirty="0" smtClean="0"/>
              <a:t>.</a:t>
            </a:r>
          </a:p>
          <a:p>
            <a:pPr marL="0" indent="0">
              <a:buNone/>
            </a:pPr>
            <a:r>
              <a:rPr lang="en-US" altLang="zh-TW" sz="1400" dirty="0"/>
              <a:t>[21] V. Nguyen, M. </a:t>
            </a:r>
            <a:r>
              <a:rPr lang="en-US" altLang="zh-TW" sz="1400" dirty="0" err="1"/>
              <a:t>Shokr</a:t>
            </a:r>
            <a:r>
              <a:rPr lang="en-US" altLang="zh-TW" sz="1400" dirty="0"/>
              <a:t>, A. Novak, and T. </a:t>
            </a:r>
            <a:r>
              <a:rPr lang="en-US" altLang="zh-TW" sz="1400" dirty="0" err="1"/>
              <a:t>Caelli</a:t>
            </a:r>
            <a:r>
              <a:rPr lang="en-US" altLang="zh-TW" sz="1400" dirty="0"/>
              <a:t>, “A reconfigurable agent-based discrete event simulator for helicopter aircrew training,” in Proceedings of the 2016 ISMOR Conference, </a:t>
            </a:r>
            <a:r>
              <a:rPr lang="en-US" altLang="zh-TW" sz="1400" dirty="0" smtClean="0"/>
              <a:t>2016</a:t>
            </a:r>
          </a:p>
          <a:p>
            <a:pPr marL="0" indent="0">
              <a:buNone/>
            </a:pPr>
            <a:r>
              <a:rPr lang="en-US" altLang="zh-TW" sz="1400" dirty="0"/>
              <a:t>[22] V. Nguyen, A. Novak, M. </a:t>
            </a:r>
            <a:r>
              <a:rPr lang="en-US" altLang="zh-TW" sz="1400" dirty="0" err="1"/>
              <a:t>Shokr</a:t>
            </a:r>
            <a:r>
              <a:rPr lang="en-US" altLang="zh-TW" sz="1400" dirty="0"/>
              <a:t>, and K. </a:t>
            </a:r>
            <a:r>
              <a:rPr lang="en-US" altLang="zh-TW" sz="1400" dirty="0" err="1"/>
              <a:t>Pash</a:t>
            </a:r>
            <a:r>
              <a:rPr lang="en-US" altLang="zh-TW" sz="1400" dirty="0"/>
              <a:t>, “Aircrew manpower supply modeling under change: An agent-based discrete event simulation approach,” in 2017 Winter Simulation Conference (WSC), Dec 2017, pp. 4070–4081</a:t>
            </a:r>
            <a:r>
              <a:rPr lang="en-US" altLang="zh-TW" sz="1400" dirty="0" smtClean="0"/>
              <a:t>.</a:t>
            </a:r>
          </a:p>
          <a:p>
            <a:pPr marL="0" indent="0">
              <a:buNone/>
            </a:pPr>
            <a:r>
              <a:rPr lang="en-US" altLang="zh-TW" sz="1400" dirty="0"/>
              <a:t>[23] B. Burns, B. Grant, D. Oppenheimer, E. Brewer, and J. Wilkes, “Borg, omega, and </a:t>
            </a:r>
            <a:r>
              <a:rPr lang="en-US" altLang="zh-TW" sz="1400" dirty="0" err="1"/>
              <a:t>kubernetes</a:t>
            </a:r>
            <a:r>
              <a:rPr lang="en-US" altLang="zh-TW" sz="1400" dirty="0"/>
              <a:t>,” Queue, vol. 14, no. 1, pp. 10:70– 10:93, Jan. 2016</a:t>
            </a:r>
            <a:r>
              <a:rPr lang="en-US" altLang="zh-TW" sz="1400" dirty="0" smtClean="0"/>
              <a:t>.</a:t>
            </a:r>
          </a:p>
          <a:p>
            <a:pPr marL="0" indent="0">
              <a:buNone/>
            </a:pPr>
            <a:r>
              <a:rPr lang="fr-FR" altLang="zh-TW" sz="1400" dirty="0"/>
              <a:t>[24] K. Developers. (2018) Kubernetes documentation. V1.10, Access June 2018. [Online]. Available: https://kubernetes.io/docs/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57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Scope and Introduction</a:t>
            </a:r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0CEC-273E-4460-909B-ED48F5635E5D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64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Cloud Computing [1] and more recently container-based approaches [2] have changed the way software packaging </a:t>
            </a:r>
            <a:r>
              <a:rPr lang="en-US" altLang="zh-TW" sz="2800" dirty="0" smtClean="0"/>
              <a:t>and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deployment </a:t>
            </a:r>
            <a:r>
              <a:rPr lang="en-US" altLang="zh-TW" sz="2800" dirty="0"/>
              <a:t>are now achieved.</a:t>
            </a:r>
          </a:p>
          <a:p>
            <a:r>
              <a:rPr lang="en-US" altLang="zh-TW" sz="2800" dirty="0" err="1"/>
              <a:t>Containerised</a:t>
            </a:r>
            <a:r>
              <a:rPr lang="en-US" altLang="zh-TW" sz="2800" dirty="0"/>
              <a:t> Applications [3],Infrastructure-as-Code (</a:t>
            </a:r>
            <a:r>
              <a:rPr lang="en-US" altLang="zh-TW" sz="2800" dirty="0" err="1"/>
              <a:t>IaC</a:t>
            </a:r>
            <a:r>
              <a:rPr lang="en-US" altLang="zh-TW" sz="2800" dirty="0"/>
              <a:t>) and associated systems administration and DevOps [4] underpin modern deployment practices</a:t>
            </a:r>
            <a:r>
              <a:rPr lang="en-US" altLang="zh-TW" sz="2800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6ABF4-B405-4930-8881-0F98DEEEAD75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539552" y="5301208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/>
              <a:t>[1] M. </a:t>
            </a:r>
            <a:r>
              <a:rPr lang="en-US" altLang="zh-TW" sz="1100" dirty="0" err="1"/>
              <a:t>Armbrust</a:t>
            </a:r>
            <a:r>
              <a:rPr lang="en-US" altLang="zh-TW" sz="1100" dirty="0"/>
              <a:t>, A. Fox, R. Griffith, A. D. Joseph, R. Katz, A. </a:t>
            </a:r>
            <a:r>
              <a:rPr lang="en-US" altLang="zh-TW" sz="1100" dirty="0" err="1"/>
              <a:t>Konwinski</a:t>
            </a:r>
            <a:r>
              <a:rPr lang="en-US" altLang="zh-TW" sz="1100" dirty="0"/>
              <a:t>, G. Lee, D. Patterson, A. </a:t>
            </a:r>
            <a:r>
              <a:rPr lang="en-US" altLang="zh-TW" sz="1100" dirty="0" err="1"/>
              <a:t>Rabkin</a:t>
            </a:r>
            <a:r>
              <a:rPr lang="en-US" altLang="zh-TW" sz="1100" dirty="0"/>
              <a:t>, I. </a:t>
            </a:r>
            <a:r>
              <a:rPr lang="en-US" altLang="zh-TW" sz="1100" dirty="0" err="1"/>
              <a:t>Stoica</a:t>
            </a:r>
            <a:r>
              <a:rPr lang="en-US" altLang="zh-TW" sz="1100" dirty="0"/>
              <a:t>, and M. </a:t>
            </a:r>
            <a:r>
              <a:rPr lang="en-US" altLang="zh-TW" sz="1100" dirty="0" err="1"/>
              <a:t>Zaharia</a:t>
            </a:r>
            <a:r>
              <a:rPr lang="en-US" altLang="zh-TW" sz="1100" dirty="0"/>
              <a:t>, “A view of cloud computing,” </a:t>
            </a:r>
            <a:r>
              <a:rPr lang="en-US" altLang="zh-TW" sz="1100" dirty="0" err="1"/>
              <a:t>Commun</a:t>
            </a:r>
            <a:r>
              <a:rPr lang="en-US" altLang="zh-TW" sz="1100" dirty="0"/>
              <a:t>. ACM, vol. 53, no. 4, pp. 50–58, Apr. 2010</a:t>
            </a:r>
            <a:r>
              <a:rPr lang="en-US" altLang="zh-TW" sz="1100" dirty="0" smtClean="0"/>
              <a:t>.</a:t>
            </a:r>
          </a:p>
          <a:p>
            <a:r>
              <a:rPr lang="en-US" altLang="zh-TW" sz="1100" dirty="0"/>
              <a:t>[2] M. J. </a:t>
            </a:r>
            <a:r>
              <a:rPr lang="en-US" altLang="zh-TW" sz="1100" dirty="0" err="1"/>
              <a:t>Scheepers</a:t>
            </a:r>
            <a:r>
              <a:rPr lang="en-US" altLang="zh-TW" sz="1100" dirty="0"/>
              <a:t>, “Virtualization and containerization of application infrastructure: A comparison,” in 21st </a:t>
            </a:r>
            <a:r>
              <a:rPr lang="en-US" altLang="zh-TW" sz="1100" dirty="0" err="1"/>
              <a:t>Twente</a:t>
            </a:r>
            <a:r>
              <a:rPr lang="en-US" altLang="zh-TW" sz="1100" dirty="0"/>
              <a:t> Student Conference on IT, vol. 1, no. 1, 2014, pp. 1–7</a:t>
            </a:r>
            <a:r>
              <a:rPr lang="en-US" altLang="zh-TW" sz="1100" dirty="0" smtClean="0"/>
              <a:t>.</a:t>
            </a:r>
          </a:p>
          <a:p>
            <a:r>
              <a:rPr lang="en-US" altLang="zh-TW" sz="1100" dirty="0"/>
              <a:t>[3] D. Merkel, “Docker: Lightweight </a:t>
            </a:r>
            <a:r>
              <a:rPr lang="en-US" altLang="zh-TW" sz="1100" dirty="0" err="1"/>
              <a:t>linux</a:t>
            </a:r>
            <a:r>
              <a:rPr lang="en-US" altLang="zh-TW" sz="1100" dirty="0"/>
              <a:t> containers for consistent development and deployment,” Linux J., vol. 2014, no. 239, 2014. </a:t>
            </a:r>
            <a:endParaRPr lang="en-US" altLang="zh-TW" sz="1100" dirty="0" smtClean="0"/>
          </a:p>
          <a:p>
            <a:r>
              <a:rPr lang="en-US" altLang="zh-TW" sz="1100" dirty="0" smtClean="0"/>
              <a:t>[</a:t>
            </a:r>
            <a:r>
              <a:rPr lang="en-US" altLang="zh-TW" sz="1100" dirty="0"/>
              <a:t>4] M. </a:t>
            </a:r>
            <a:r>
              <a:rPr lang="en-US" altLang="zh-TW" sz="1100" dirty="0" err="1"/>
              <a:t>Httermann</a:t>
            </a:r>
            <a:r>
              <a:rPr lang="en-US" altLang="zh-TW" sz="1100" dirty="0"/>
              <a:t>, DevOps for Developers, ser. Expert’s voice in Web development. </a:t>
            </a:r>
            <a:r>
              <a:rPr lang="en-US" altLang="zh-TW" sz="1100" dirty="0" err="1"/>
              <a:t>Apress</a:t>
            </a:r>
            <a:r>
              <a:rPr lang="en-US" altLang="zh-TW" sz="1100" dirty="0"/>
              <a:t>, 2012.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358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.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MAIN.template</Template>
  <TotalTime>12391</TotalTime>
  <Words>9533</Words>
  <Application>Microsoft Office PowerPoint</Application>
  <PresentationFormat>如螢幕大小 (4:3)</PresentationFormat>
  <Paragraphs>676</Paragraphs>
  <Slides>72</Slides>
  <Notes>52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72</vt:i4>
      </vt:variant>
    </vt:vector>
  </HeadingPairs>
  <TitlesOfParts>
    <vt:vector size="79" baseType="lpstr">
      <vt:lpstr>宋体</vt:lpstr>
      <vt:lpstr>微軟正黑體</vt:lpstr>
      <vt:lpstr>新細明體</vt:lpstr>
      <vt:lpstr>Arial</vt:lpstr>
      <vt:lpstr>Calibri</vt:lpstr>
      <vt:lpstr>Wingdings</vt:lpstr>
      <vt:lpstr>MAIN.template</vt:lpstr>
      <vt:lpstr>TR-526  Applying SDN Architecture to 5G Slicing </vt:lpstr>
      <vt:lpstr>Outline</vt:lpstr>
      <vt:lpstr>ABSTRACT</vt:lpstr>
      <vt:lpstr>Abstract</vt:lpstr>
      <vt:lpstr>Abstract</vt:lpstr>
      <vt:lpstr>Abstract</vt:lpstr>
      <vt:lpstr>Abstract</vt:lpstr>
      <vt:lpstr>Scope and Introduction</vt:lpstr>
      <vt:lpstr>Introduction</vt:lpstr>
      <vt:lpstr>Introduction</vt:lpstr>
      <vt:lpstr>Introduction</vt:lpstr>
      <vt:lpstr>Introduction</vt:lpstr>
      <vt:lpstr>Introduction</vt:lpstr>
      <vt:lpstr>RELATED WORK</vt:lpstr>
      <vt:lpstr>The concept of auto-scaling</vt:lpstr>
      <vt:lpstr>Survey of auto-scaling</vt:lpstr>
      <vt:lpstr>Auto-scaling technology</vt:lpstr>
      <vt:lpstr>Queueing theory</vt:lpstr>
      <vt:lpstr>Time-series analysis</vt:lpstr>
      <vt:lpstr>Measuring the performance of container</vt:lpstr>
      <vt:lpstr>Performance between different environments</vt:lpstr>
      <vt:lpstr>Isolation capability of container technology</vt:lpstr>
      <vt:lpstr>Overheads of orchestration</vt:lpstr>
      <vt:lpstr>ATHENA intro</vt:lpstr>
      <vt:lpstr>ATHENA platform</vt:lpstr>
      <vt:lpstr>ATHENA platform</vt:lpstr>
      <vt:lpstr>ATHENA platform</vt:lpstr>
      <vt:lpstr>ATHENA platform</vt:lpstr>
      <vt:lpstr>ATHENA platform</vt:lpstr>
      <vt:lpstr>Fig 1</vt:lpstr>
      <vt:lpstr>ATHENA Scenario View </vt:lpstr>
      <vt:lpstr>ATHENA Scenario View </vt:lpstr>
      <vt:lpstr>ATHENA Remote Job Execution </vt:lpstr>
      <vt:lpstr>Fig 2</vt:lpstr>
      <vt:lpstr>ATHENA Remote Job Execution </vt:lpstr>
      <vt:lpstr>ATHENA Remote Job Execution </vt:lpstr>
      <vt:lpstr>REQUIREMENTS FOR SCALING ATHENA  </vt:lpstr>
      <vt:lpstr>Requirements for scaling ATHENA</vt:lpstr>
      <vt:lpstr>Requirements for scaling ATHENA</vt:lpstr>
      <vt:lpstr>Requirements for scaling ATHENA</vt:lpstr>
      <vt:lpstr>Fig 3</vt:lpstr>
      <vt:lpstr>Requirements for scaling ATHENA</vt:lpstr>
      <vt:lpstr>AUTO-SCALING ATHENA ON THE CLOUD   </vt:lpstr>
      <vt:lpstr>AUTO-SCALING ATHENA ON THE CLOUD</vt:lpstr>
      <vt:lpstr>Fig 4</vt:lpstr>
      <vt:lpstr>K8S simple intro</vt:lpstr>
      <vt:lpstr>The Concept of Pod</vt:lpstr>
      <vt:lpstr>The Concept of Pod</vt:lpstr>
      <vt:lpstr>Kubernetes Horizontal Pod Autoscaler (HPA)  </vt:lpstr>
      <vt:lpstr>Kubernetes Horizontal Pod Autoscaler (HPA)  </vt:lpstr>
      <vt:lpstr>Fig 5</vt:lpstr>
      <vt:lpstr>ATHENA Architecture</vt:lpstr>
      <vt:lpstr>HPA auto-scaling algorithm</vt:lpstr>
      <vt:lpstr>HPA auto-scaling algorithm</vt:lpstr>
      <vt:lpstr>HPA auto-scaling algorithm</vt:lpstr>
      <vt:lpstr>RESULTS AND FINDINGS   </vt:lpstr>
      <vt:lpstr>Fig 7 </vt:lpstr>
      <vt:lpstr>Results and Findings</vt:lpstr>
      <vt:lpstr>Fig 8 </vt:lpstr>
      <vt:lpstr>Results and Findings</vt:lpstr>
      <vt:lpstr>Results and Findings</vt:lpstr>
      <vt:lpstr>Results and Findings</vt:lpstr>
      <vt:lpstr>Results and Findings</vt:lpstr>
      <vt:lpstr>Fig 9 </vt:lpstr>
      <vt:lpstr>CONCLUSIONS AND FUTURE WORK    </vt:lpstr>
      <vt:lpstr>Conclusions and future work </vt:lpstr>
      <vt:lpstr>Conclusions and future work </vt:lpstr>
      <vt:lpstr>My opinions</vt:lpstr>
      <vt:lpstr>Reference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kevin_nb</dc:creator>
  <cp:lastModifiedBy>kevin_lab</cp:lastModifiedBy>
  <cp:revision>1172</cp:revision>
  <dcterms:created xsi:type="dcterms:W3CDTF">2019-11-03T02:11:07Z</dcterms:created>
  <dcterms:modified xsi:type="dcterms:W3CDTF">2020-11-27T09:28:30Z</dcterms:modified>
</cp:coreProperties>
</file>