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heme/themeOverride1.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0"/>
  </p:notesMasterIdLst>
  <p:sldIdLst>
    <p:sldId id="257" r:id="rId4"/>
    <p:sldId id="258" r:id="rId5"/>
    <p:sldId id="259" r:id="rId6"/>
    <p:sldId id="548" r:id="rId7"/>
    <p:sldId id="518" r:id="rId8"/>
    <p:sldId id="592" r:id="rId9"/>
    <p:sldId id="591" r:id="rId10"/>
    <p:sldId id="593" r:id="rId11"/>
    <p:sldId id="594" r:id="rId12"/>
    <p:sldId id="595" r:id="rId13"/>
    <p:sldId id="598" r:id="rId14"/>
    <p:sldId id="596" r:id="rId15"/>
    <p:sldId id="597" r:id="rId16"/>
    <p:sldId id="599" r:id="rId17"/>
    <p:sldId id="601" r:id="rId18"/>
    <p:sldId id="600" r:id="rId19"/>
    <p:sldId id="602" r:id="rId20"/>
    <p:sldId id="603" r:id="rId21"/>
    <p:sldId id="604" r:id="rId22"/>
    <p:sldId id="605" r:id="rId23"/>
    <p:sldId id="607" r:id="rId24"/>
    <p:sldId id="606" r:id="rId25"/>
    <p:sldId id="608" r:id="rId26"/>
    <p:sldId id="648" r:id="rId27"/>
    <p:sldId id="610" r:id="rId28"/>
    <p:sldId id="611" r:id="rId29"/>
    <p:sldId id="612" r:id="rId30"/>
    <p:sldId id="613" r:id="rId31"/>
    <p:sldId id="614" r:id="rId32"/>
    <p:sldId id="615" r:id="rId33"/>
    <p:sldId id="616" r:id="rId34"/>
    <p:sldId id="617" r:id="rId35"/>
    <p:sldId id="619" r:id="rId36"/>
    <p:sldId id="620" r:id="rId37"/>
    <p:sldId id="621" r:id="rId38"/>
    <p:sldId id="622" r:id="rId39"/>
    <p:sldId id="623" r:id="rId40"/>
    <p:sldId id="624" r:id="rId41"/>
    <p:sldId id="625" r:id="rId42"/>
    <p:sldId id="626" r:id="rId43"/>
    <p:sldId id="627" r:id="rId44"/>
    <p:sldId id="628" r:id="rId45"/>
    <p:sldId id="629" r:id="rId46"/>
    <p:sldId id="630" r:id="rId47"/>
    <p:sldId id="631" r:id="rId48"/>
    <p:sldId id="632" r:id="rId49"/>
    <p:sldId id="633" r:id="rId50"/>
    <p:sldId id="661" r:id="rId51"/>
    <p:sldId id="634" r:id="rId52"/>
    <p:sldId id="635" r:id="rId53"/>
    <p:sldId id="636" r:id="rId54"/>
    <p:sldId id="637" r:id="rId55"/>
    <p:sldId id="638" r:id="rId56"/>
    <p:sldId id="639" r:id="rId57"/>
    <p:sldId id="640" r:id="rId58"/>
    <p:sldId id="641" r:id="rId59"/>
    <p:sldId id="642" r:id="rId60"/>
    <p:sldId id="643" r:id="rId61"/>
    <p:sldId id="644" r:id="rId62"/>
    <p:sldId id="678" r:id="rId63"/>
    <p:sldId id="679" r:id="rId64"/>
    <p:sldId id="645" r:id="rId65"/>
    <p:sldId id="646" r:id="rId66"/>
    <p:sldId id="647" r:id="rId67"/>
    <p:sldId id="649" r:id="rId68"/>
    <p:sldId id="650" r:id="rId69"/>
    <p:sldId id="651" r:id="rId70"/>
    <p:sldId id="652" r:id="rId71"/>
    <p:sldId id="653" r:id="rId72"/>
    <p:sldId id="654" r:id="rId73"/>
    <p:sldId id="655" r:id="rId74"/>
    <p:sldId id="656" r:id="rId75"/>
    <p:sldId id="657" r:id="rId76"/>
    <p:sldId id="658" r:id="rId77"/>
    <p:sldId id="659" r:id="rId78"/>
    <p:sldId id="660" r:id="rId79"/>
    <p:sldId id="664" r:id="rId80"/>
    <p:sldId id="665" r:id="rId81"/>
    <p:sldId id="666" r:id="rId82"/>
    <p:sldId id="667" r:id="rId83"/>
    <p:sldId id="668" r:id="rId84"/>
    <p:sldId id="669" r:id="rId85"/>
    <p:sldId id="670" r:id="rId86"/>
    <p:sldId id="671" r:id="rId87"/>
    <p:sldId id="517" r:id="rId88"/>
    <p:sldId id="543" r:id="rId89"/>
    <p:sldId id="544" r:id="rId90"/>
    <p:sldId id="545" r:id="rId91"/>
    <p:sldId id="589" r:id="rId92"/>
    <p:sldId id="590" r:id="rId93"/>
    <p:sldId id="672" r:id="rId94"/>
    <p:sldId id="673" r:id="rId95"/>
    <p:sldId id="674" r:id="rId96"/>
    <p:sldId id="675" r:id="rId97"/>
    <p:sldId id="676" r:id="rId98"/>
    <p:sldId id="677" r:id="rId99"/>
  </p:sldIdLst>
  <p:sldSz cx="12192000" cy="6858000"/>
  <p:notesSz cx="6565900" cy="96377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786DE-B7B6-42DE-8B2E-2DBAE0B80785}" v="105" dt="2020-07-05T15:35:29.393"/>
    <p1510:client id="{DD560E22-680B-4918-BF0B-2279505BB272}" v="15" dt="2020-07-05T15:38:56.16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50" autoAdjust="0"/>
  </p:normalViewPr>
  <p:slideViewPr>
    <p:cSldViewPr snapToGrid="0">
      <p:cViewPr varScale="1">
        <p:scale>
          <a:sx n="69" d="100"/>
          <a:sy n="69" d="100"/>
        </p:scale>
        <p:origin x="726" y="72"/>
      </p:cViewPr>
      <p:guideLst/>
    </p:cSldViewPr>
  </p:slideViewPr>
  <p:outlineViewPr>
    <p:cViewPr>
      <p:scale>
        <a:sx n="33" d="100"/>
        <a:sy n="33" d="100"/>
      </p:scale>
      <p:origin x="0" y="-23844"/>
    </p:cViewPr>
  </p:outlineViewPr>
  <p:notesTextViewPr>
    <p:cViewPr>
      <p:scale>
        <a:sx n="125" d="100"/>
        <a:sy n="125" d="100"/>
      </p:scale>
      <p:origin x="0" y="0"/>
    </p:cViewPr>
  </p:notesTextViewPr>
  <p:sorterViewPr>
    <p:cViewPr>
      <p:scale>
        <a:sx n="100" d="100"/>
        <a:sy n="100" d="100"/>
      </p:scale>
      <p:origin x="0" y="-2160"/>
    </p:cViewPr>
  </p:sorterViewPr>
  <p:notesViewPr>
    <p:cSldViewPr snapToGrid="0">
      <p:cViewPr varScale="1">
        <p:scale>
          <a:sx n="80" d="100"/>
          <a:sy n="80" d="100"/>
        </p:scale>
        <p:origin x="407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王 文奕" userId="4df307c2c0fbff4b" providerId="Windows Live" clId="Web-{CC1786DE-B7B6-42DE-8B2E-2DBAE0B80785}"/>
    <pc:docChg chg="modSld">
      <pc:chgData name="王 文奕" userId="4df307c2c0fbff4b" providerId="Windows Live" clId="Web-{CC1786DE-B7B6-42DE-8B2E-2DBAE0B80785}" dt="2020-07-05T15:35:29.378" v="100" actId="20577"/>
      <pc:docMkLst>
        <pc:docMk/>
      </pc:docMkLst>
      <pc:sldChg chg="modSp">
        <pc:chgData name="王 文奕" userId="4df307c2c0fbff4b" providerId="Windows Live" clId="Web-{CC1786DE-B7B6-42DE-8B2E-2DBAE0B80785}" dt="2020-07-05T15:28:50.821" v="82" actId="20577"/>
        <pc:sldMkLst>
          <pc:docMk/>
          <pc:sldMk cId="1842734760" sldId="257"/>
        </pc:sldMkLst>
        <pc:spChg chg="mod">
          <ac:chgData name="王 文奕" userId="4df307c2c0fbff4b" providerId="Windows Live" clId="Web-{CC1786DE-B7B6-42DE-8B2E-2DBAE0B80785}" dt="2020-07-05T15:21:25.324" v="58" actId="20577"/>
          <ac:spMkLst>
            <pc:docMk/>
            <pc:sldMk cId="1842734760" sldId="257"/>
            <ac:spMk id="2" creationId="{00000000-0000-0000-0000-000000000000}"/>
          </ac:spMkLst>
        </pc:spChg>
        <pc:spChg chg="mod">
          <ac:chgData name="王 文奕" userId="4df307c2c0fbff4b" providerId="Windows Live" clId="Web-{CC1786DE-B7B6-42DE-8B2E-2DBAE0B80785}" dt="2020-07-05T15:28:50.821" v="82" actId="20577"/>
          <ac:spMkLst>
            <pc:docMk/>
            <pc:sldMk cId="1842734760" sldId="257"/>
            <ac:spMk id="3" creationId="{00000000-0000-0000-0000-000000000000}"/>
          </ac:spMkLst>
        </pc:spChg>
      </pc:sldChg>
      <pc:sldChg chg="modSp">
        <pc:chgData name="王 文奕" userId="4df307c2c0fbff4b" providerId="Windows Live" clId="Web-{CC1786DE-B7B6-42DE-8B2E-2DBAE0B80785}" dt="2020-07-05T15:35:29.378" v="100" actId="20577"/>
        <pc:sldMkLst>
          <pc:docMk/>
          <pc:sldMk cId="3181024668" sldId="258"/>
        </pc:sldMkLst>
        <pc:spChg chg="mod">
          <ac:chgData name="王 文奕" userId="4df307c2c0fbff4b" providerId="Windows Live" clId="Web-{CC1786DE-B7B6-42DE-8B2E-2DBAE0B80785}" dt="2020-07-05T15:35:29.378" v="100" actId="20577"/>
          <ac:spMkLst>
            <pc:docMk/>
            <pc:sldMk cId="3181024668" sldId="258"/>
            <ac:spMk id="3" creationId="{00000000-0000-0000-0000-000000000000}"/>
          </ac:spMkLst>
        </pc:spChg>
      </pc:sldChg>
    </pc:docChg>
  </pc:docChgLst>
  <pc:docChgLst>
    <pc:chgData name="王 文奕" userId="4df307c2c0fbff4b" providerId="Windows Live" clId="Web-{DD560E22-680B-4918-BF0B-2279505BB272}"/>
    <pc:docChg chg="modSld">
      <pc:chgData name="王 文奕" userId="4df307c2c0fbff4b" providerId="Windows Live" clId="Web-{DD560E22-680B-4918-BF0B-2279505BB272}" dt="2020-07-05T15:38:56.166" v="14"/>
      <pc:docMkLst>
        <pc:docMk/>
      </pc:docMkLst>
      <pc:sldChg chg="modSp">
        <pc:chgData name="王 文奕" userId="4df307c2c0fbff4b" providerId="Windows Live" clId="Web-{DD560E22-680B-4918-BF0B-2279505BB272}" dt="2020-07-05T15:38:56.166" v="14"/>
        <pc:sldMkLst>
          <pc:docMk/>
          <pc:sldMk cId="3181024668" sldId="258"/>
        </pc:sldMkLst>
        <pc:spChg chg="mod">
          <ac:chgData name="王 文奕" userId="4df307c2c0fbff4b" providerId="Windows Live" clId="Web-{DD560E22-680B-4918-BF0B-2279505BB272}" dt="2020-07-05T15:38:56.166" v="14"/>
          <ac:spMkLst>
            <pc:docMk/>
            <pc:sldMk cId="3181024668"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45223" cy="48355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719157" y="0"/>
            <a:ext cx="2845223" cy="483559"/>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2021/1/19</a:t>
            </a:fld>
            <a:endParaRPr lang="zh-TW" altLang="en-US"/>
          </a:p>
        </p:txBody>
      </p:sp>
      <p:sp>
        <p:nvSpPr>
          <p:cNvPr id="4" name="投影片圖像版面配置區 3"/>
          <p:cNvSpPr>
            <a:spLocks noGrp="1" noRot="1" noChangeAspect="1"/>
          </p:cNvSpPr>
          <p:nvPr>
            <p:ph type="sldImg" idx="2"/>
          </p:nvPr>
        </p:nvSpPr>
        <p:spPr>
          <a:xfrm>
            <a:off x="392113" y="1204913"/>
            <a:ext cx="5781675" cy="32527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56590" y="4638150"/>
            <a:ext cx="5252720" cy="379484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154155"/>
            <a:ext cx="2845223" cy="48355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719157" y="9154155"/>
            <a:ext cx="2845223" cy="483558"/>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zh.wikipedia.org/wiki/%E4%BF%A1%E9%81%93"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zh.wikipedia.org/wiki/%E5%8A%A0%E5%AF%86" TargetMode="External"/><Relationship Id="rId5" Type="http://schemas.openxmlformats.org/officeDocument/2006/relationships/hyperlink" Target="https://zh.wikipedia.org/wiki/%E5%AF%B9%E7%A7%B0%E5%AF%86%E9%92%A5" TargetMode="External"/><Relationship Id="rId4" Type="http://schemas.openxmlformats.org/officeDocument/2006/relationships/hyperlink" Target="https://zh.wikipedia.org/wiki/%E5%AF%86%E9%92%A5"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smtClean="0">
                <a:solidFill>
                  <a:schemeClr val="tx1"/>
                </a:solidFill>
                <a:effectLst/>
                <a:latin typeface="+mn-lt"/>
                <a:ea typeface="+mn-ea"/>
                <a:cs typeface="+mn-cs"/>
              </a:rPr>
              <a:t>基於群簽名的匿名認證方案</a:t>
            </a:r>
            <a:r>
              <a:rPr lang="zh-TW"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VANETs</a:t>
            </a:r>
            <a:r>
              <a:rPr lang="zh-CN" altLang="en-US" sz="1200" b="0" i="0" kern="1200" dirty="0" smtClean="0">
                <a:solidFill>
                  <a:schemeClr val="tx1"/>
                </a:solidFill>
                <a:effectLst/>
                <a:latin typeface="+mn-lt"/>
                <a:ea typeface="+mn-ea"/>
                <a:cs typeface="+mn-cs"/>
              </a:rPr>
              <a:t>中</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[16]</a:t>
            </a:r>
            <a:r>
              <a:rPr lang="zh-TW" altLang="en-US" dirty="0" smtClean="0"/>
              <a:t>添加了區域組管理器，以支持車輛定期更新其標識和組密鑰。在憑證吊銷中，這大大降低了</a:t>
            </a:r>
            <a:r>
              <a:rPr lang="en-US" altLang="zh-TW" dirty="0" smtClean="0"/>
              <a:t>TA</a:t>
            </a:r>
            <a:r>
              <a:rPr lang="zh-TW" altLang="en-US" dirty="0" smtClean="0"/>
              <a:t>吊銷成本。</a:t>
            </a:r>
            <a:endParaRPr lang="en-US" altLang="zh-TW" dirty="0" smtClean="0"/>
          </a:p>
          <a:p>
            <a:endParaRPr lang="en-US" altLang="zh-TW" dirty="0" smtClean="0"/>
          </a:p>
          <a:p>
            <a:r>
              <a:rPr lang="zh-TW" altLang="en-US" dirty="0" smtClean="0"/>
              <a:t>然而，在匿名認證中，執行了大量的點乘法和雙線性配對，這使得該方案效率低下。</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a:t>
            </a:fld>
            <a:endParaRPr lang="zh-TW" altLang="en-US"/>
          </a:p>
        </p:txBody>
      </p:sp>
    </p:spTree>
    <p:extLst>
      <p:ext uri="{BB962C8B-B14F-4D97-AF65-F5344CB8AC3E}">
        <p14:creationId xmlns:p14="http://schemas.microsoft.com/office/powerpoint/2010/main" val="169909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方案</a:t>
            </a:r>
            <a:r>
              <a:rPr lang="en-US" altLang="zh-TW" dirty="0" smtClean="0"/>
              <a:t>[17]</a:t>
            </a:r>
            <a:r>
              <a:rPr lang="zh-TW" altLang="en-US" dirty="0" smtClean="0"/>
              <a:t>中使用環簽名作為特殊的組簽名進行車輛匿名身份驗證。</a:t>
            </a:r>
            <a:endParaRPr lang="en-US" altLang="zh-TW" dirty="0" smtClean="0"/>
          </a:p>
          <a:p>
            <a:endParaRPr lang="en-US" altLang="zh-TW" dirty="0" smtClean="0"/>
          </a:p>
          <a:p>
            <a:r>
              <a:rPr lang="zh-TW" altLang="en-US" dirty="0" smtClean="0"/>
              <a:t>在</a:t>
            </a:r>
            <a:r>
              <a:rPr lang="en-US" altLang="zh-TW" dirty="0" smtClean="0"/>
              <a:t>[17]</a:t>
            </a:r>
            <a:r>
              <a:rPr lang="zh-TW" altLang="en-US" dirty="0" smtClean="0"/>
              <a:t>中，車輛無需</a:t>
            </a:r>
            <a:r>
              <a:rPr lang="en-US" altLang="zh-TW" dirty="0" smtClean="0"/>
              <a:t>RSU</a:t>
            </a:r>
            <a:r>
              <a:rPr lang="zh-TW" altLang="en-US" dirty="0" smtClean="0"/>
              <a:t>或</a:t>
            </a:r>
            <a:r>
              <a:rPr lang="en-US" altLang="zh-TW" dirty="0" smtClean="0"/>
              <a:t>TA</a:t>
            </a:r>
            <a:r>
              <a:rPr lang="zh-TW" altLang="en-US" dirty="0" smtClean="0"/>
              <a:t>的幫助即可獨立生成環簽名。此外，所有成員的身份都可以快速更改，無需同意或發送消息。</a:t>
            </a:r>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但是，該計劃沒有提及如何披露每個非法車輛的身份和軌跡，這無法解決非法車輛的憑證撤銷問題。</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a:t>
            </a:fld>
            <a:endParaRPr lang="zh-TW" altLang="en-US"/>
          </a:p>
        </p:txBody>
      </p:sp>
    </p:spTree>
    <p:extLst>
      <p:ext uri="{BB962C8B-B14F-4D97-AF65-F5344CB8AC3E}">
        <p14:creationId xmlns:p14="http://schemas.microsoft.com/office/powerpoint/2010/main" val="117653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參考文獻</a:t>
            </a:r>
            <a:r>
              <a:rPr lang="en-US" altLang="zh-TW" dirty="0" smtClean="0"/>
              <a:t>[18]</a:t>
            </a:r>
            <a:r>
              <a:rPr lang="zh-TW" altLang="en-US" dirty="0" smtClean="0"/>
              <a:t>採用批處理組簽名方案來實現有效的消息簽名驗證，並提出基於組會話密鑰（</a:t>
            </a:r>
            <a:r>
              <a:rPr lang="en-US" altLang="zh-TW" dirty="0" smtClean="0"/>
              <a:t>GSK</a:t>
            </a:r>
            <a:r>
              <a:rPr lang="zh-TW" altLang="en-US" dirty="0" smtClean="0"/>
              <a:t>）的撤銷策略（</a:t>
            </a:r>
            <a:r>
              <a:rPr lang="en-US" altLang="zh-TW" dirty="0" smtClean="0"/>
              <a:t>GSSA</a:t>
            </a:r>
            <a:r>
              <a:rPr lang="zh-TW" altLang="en-US" dirty="0" smtClean="0"/>
              <a:t>）以實現快速的車輛撤銷檢查。</a:t>
            </a:r>
            <a:endParaRPr lang="en-US" altLang="zh-TW" dirty="0" smtClean="0"/>
          </a:p>
          <a:p>
            <a:endParaRPr lang="en-US" altLang="zh-TW" dirty="0" smtClean="0"/>
          </a:p>
          <a:p>
            <a:r>
              <a:rPr lang="zh-TW" altLang="en-US" dirty="0" smtClean="0"/>
              <a:t>在計算時間成本，消息延遲和丟失率方面，</a:t>
            </a:r>
            <a:r>
              <a:rPr lang="en-US" altLang="zh-TW" dirty="0" smtClean="0"/>
              <a:t>GSSA</a:t>
            </a:r>
            <a:r>
              <a:rPr lang="zh-TW" altLang="en-US" dirty="0" smtClean="0"/>
              <a:t>是有效的。而且，</a:t>
            </a:r>
            <a:r>
              <a:rPr lang="en-US" altLang="zh-TW" dirty="0" smtClean="0"/>
              <a:t>GSSA</a:t>
            </a:r>
            <a:r>
              <a:rPr lang="zh-TW" altLang="en-US" dirty="0" smtClean="0"/>
              <a:t>能夠抵抗模擬攻擊，跟踪攻擊，</a:t>
            </a:r>
            <a:r>
              <a:rPr lang="en-US" altLang="zh-TW" dirty="0" err="1" smtClean="0"/>
              <a:t>sybil</a:t>
            </a:r>
            <a:r>
              <a:rPr lang="zh-TW" altLang="en-US" dirty="0" smtClean="0"/>
              <a:t>攻擊和重播攻擊。</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但是，由於簽名中缺少挑戰值，</a:t>
            </a:r>
            <a:r>
              <a:rPr lang="en-US" altLang="zh-TW" dirty="0" smtClean="0"/>
              <a:t>GSSA</a:t>
            </a:r>
            <a:r>
              <a:rPr lang="zh-TW" altLang="en-US" dirty="0" smtClean="0"/>
              <a:t>無法識別發件人消息內容的可信度，這導致車輛無法驗證</a:t>
            </a:r>
            <a:r>
              <a:rPr lang="en-US" altLang="zh-TW" dirty="0" smtClean="0"/>
              <a:t>RSU</a:t>
            </a:r>
            <a:r>
              <a:rPr lang="zh-TW" altLang="en-US" dirty="0" smtClean="0"/>
              <a:t>回應的合法性。</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12</a:t>
            </a:fld>
            <a:endParaRPr lang="zh-TW" altLang="en-US"/>
          </a:p>
        </p:txBody>
      </p:sp>
    </p:spTree>
    <p:extLst>
      <p:ext uri="{BB962C8B-B14F-4D97-AF65-F5344CB8AC3E}">
        <p14:creationId xmlns:p14="http://schemas.microsoft.com/office/powerpoint/2010/main" val="1970347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為了解決上述問題，我們提出了一種基於</a:t>
            </a:r>
            <a:r>
              <a:rPr lang="en-US" altLang="zh-TW" dirty="0" smtClean="0"/>
              <a:t>VANET</a:t>
            </a:r>
            <a:r>
              <a:rPr lang="zh-TW" altLang="en-US" dirty="0" smtClean="0"/>
              <a:t>（</a:t>
            </a:r>
            <a:r>
              <a:rPr lang="en-US" altLang="zh-TW" dirty="0" smtClean="0"/>
              <a:t>AAAS</a:t>
            </a:r>
            <a:r>
              <a:rPr lang="zh-TW" altLang="en-US" dirty="0" smtClean="0"/>
              <a:t>）中組簽名的匿名身份驗證方案。 </a:t>
            </a:r>
            <a:r>
              <a:rPr lang="en-US" altLang="zh-TW" dirty="0" smtClean="0"/>
              <a:t>AAAS</a:t>
            </a:r>
            <a:r>
              <a:rPr lang="zh-TW" altLang="en-US" dirty="0" smtClean="0"/>
              <a:t>分為四個階段：系統初始化，初始註冊，初始</a:t>
            </a:r>
            <a:r>
              <a:rPr lang="en-US" altLang="zh-TW" dirty="0" smtClean="0"/>
              <a:t>V2I</a:t>
            </a:r>
            <a:r>
              <a:rPr lang="zh-TW" altLang="en-US" dirty="0" smtClean="0"/>
              <a:t>身份驗證和切換</a:t>
            </a:r>
            <a:r>
              <a:rPr lang="en-US" altLang="zh-TW" dirty="0" smtClean="0"/>
              <a:t>V2I</a:t>
            </a:r>
            <a:r>
              <a:rPr lang="zh-TW" altLang="en-US" dirty="0" smtClean="0"/>
              <a:t>身份驗證。本文的主要特徵如下。</a:t>
            </a:r>
          </a:p>
          <a:p>
            <a:endParaRPr lang="en-US" altLang="zh-TW" dirty="0" smtClean="0"/>
          </a:p>
          <a:p>
            <a:r>
              <a:rPr lang="en-US" altLang="zh-TW" dirty="0" smtClean="0"/>
              <a:t>1.AAAS</a:t>
            </a:r>
            <a:r>
              <a:rPr lang="zh-TW" altLang="en-US" dirty="0" smtClean="0"/>
              <a:t>增加了區域信任機構（</a:t>
            </a:r>
            <a:r>
              <a:rPr lang="en-US" altLang="zh-TW" dirty="0" smtClean="0"/>
              <a:t>RTA</a:t>
            </a:r>
            <a:r>
              <a:rPr lang="zh-TW" altLang="en-US" dirty="0" smtClean="0"/>
              <a:t>）作為組管理員，為車輛提供匿名身份驗證和通信服務，從而可以有效地提高</a:t>
            </a:r>
            <a:r>
              <a:rPr lang="en-US" altLang="zh-TW" dirty="0" smtClean="0"/>
              <a:t>TA</a:t>
            </a:r>
            <a:r>
              <a:rPr lang="zh-TW" altLang="en-US" dirty="0" smtClean="0"/>
              <a:t>的計算和通信成本，並以低的計算和存儲容量緩解</a:t>
            </a:r>
            <a:r>
              <a:rPr lang="en-US" altLang="zh-TW" dirty="0" smtClean="0"/>
              <a:t>RSU</a:t>
            </a:r>
            <a:r>
              <a:rPr lang="zh-TW" altLang="en-US" dirty="0" smtClean="0"/>
              <a:t>的壓力。</a:t>
            </a:r>
          </a:p>
          <a:p>
            <a:endParaRPr lang="zh-TW" altLang="en-US" dirty="0" smtClean="0"/>
          </a:p>
          <a:p>
            <a:r>
              <a:rPr lang="zh-TW" altLang="en-US" dirty="0" smtClean="0"/>
              <a:t>    </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13</a:t>
            </a:fld>
            <a:endParaRPr lang="zh-TW" altLang="en-US"/>
          </a:p>
        </p:txBody>
      </p:sp>
    </p:spTree>
    <p:extLst>
      <p:ext uri="{BB962C8B-B14F-4D97-AF65-F5344CB8AC3E}">
        <p14:creationId xmlns:p14="http://schemas.microsoft.com/office/powerpoint/2010/main" val="3519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a:t>
            </a:r>
            <a:r>
              <a:rPr lang="zh-TW" altLang="en-US" dirty="0" smtClean="0"/>
              <a:t>該方案集成了假名機制和組簽名機制，可以滿足分佈式解決方案。單一機構無法直接解決真實身份，一旦機構受到威脅，有效地降低了車輛隱私暴露的風險。</a:t>
            </a:r>
            <a:endParaRPr lang="en-US" altLang="zh-TW" dirty="0" smtClean="0"/>
          </a:p>
          <a:p>
            <a:endParaRPr lang="zh-TW" altLang="en-US" dirty="0" smtClean="0"/>
          </a:p>
          <a:p>
            <a:r>
              <a:rPr lang="en-US" altLang="zh-TW" dirty="0" smtClean="0"/>
              <a:t>3.</a:t>
            </a:r>
            <a:r>
              <a:rPr lang="zh-TW" altLang="en-US" dirty="0" smtClean="0"/>
              <a:t>安全性和性能分析表明，</a:t>
            </a:r>
            <a:r>
              <a:rPr lang="en-US" altLang="zh-TW" dirty="0" smtClean="0"/>
              <a:t>AAAS</a:t>
            </a:r>
            <a:r>
              <a:rPr lang="zh-TW" altLang="en-US" dirty="0" smtClean="0"/>
              <a:t>可以很好地在效率和安全性之間保持平衡。</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14</a:t>
            </a:fld>
            <a:endParaRPr lang="zh-TW" altLang="en-US"/>
          </a:p>
        </p:txBody>
      </p:sp>
    </p:spTree>
    <p:extLst>
      <p:ext uri="{BB962C8B-B14F-4D97-AF65-F5344CB8AC3E}">
        <p14:creationId xmlns:p14="http://schemas.microsoft.com/office/powerpoint/2010/main" val="148348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作為智能交通系統（</a:t>
            </a:r>
            <a:r>
              <a:rPr lang="en-US" altLang="zh-TW" dirty="0" smtClean="0"/>
              <a:t>ITS</a:t>
            </a:r>
            <a:r>
              <a:rPr lang="zh-TW" altLang="en-US" dirty="0" smtClean="0"/>
              <a:t>）的重要組成部分，車輛自組織網絡（</a:t>
            </a:r>
            <a:r>
              <a:rPr lang="en-US" altLang="zh-TW" dirty="0" smtClean="0"/>
              <a:t>VANET</a:t>
            </a:r>
            <a:r>
              <a:rPr lang="zh-TW" altLang="en-US" dirty="0" smtClean="0"/>
              <a:t>）能夠使用無線通信技術來支持連續而穩定的網絡通信服務</a:t>
            </a:r>
            <a:r>
              <a:rPr lang="en-US" altLang="zh-TW" dirty="0" smtClean="0"/>
              <a:t>[19]</a:t>
            </a:r>
            <a:r>
              <a:rPr lang="zh-TW" altLang="en-US" dirty="0" smtClean="0"/>
              <a:t>。</a:t>
            </a:r>
          </a:p>
          <a:p>
            <a:r>
              <a:rPr lang="zh-TW" altLang="en-US" dirty="0" smtClean="0"/>
              <a:t>如圖</a:t>
            </a:r>
            <a:r>
              <a:rPr lang="en-US" altLang="zh-TW" dirty="0" smtClean="0"/>
              <a:t>1</a:t>
            </a:r>
            <a:r>
              <a:rPr lang="zh-TW" altLang="en-US" dirty="0" smtClean="0"/>
              <a:t>所示，</a:t>
            </a:r>
            <a:r>
              <a:rPr lang="en-US" altLang="zh-TW" dirty="0" smtClean="0"/>
              <a:t>VANET</a:t>
            </a:r>
            <a:r>
              <a:rPr lang="zh-TW" altLang="en-US" dirty="0" smtClean="0"/>
              <a:t>由三個重要實體組成：信任授權（</a:t>
            </a:r>
            <a:r>
              <a:rPr lang="en-US" altLang="zh-TW" dirty="0" smtClean="0"/>
              <a:t>TA</a:t>
            </a:r>
            <a:r>
              <a:rPr lang="zh-TW" altLang="en-US" dirty="0" smtClean="0"/>
              <a:t>），路邊單元（</a:t>
            </a:r>
            <a:r>
              <a:rPr lang="en-US" altLang="zh-TW" dirty="0" smtClean="0"/>
              <a:t>RSU</a:t>
            </a:r>
            <a:r>
              <a:rPr lang="zh-TW" altLang="en-US" dirty="0" smtClean="0"/>
              <a:t>）和配備車載單元（</a:t>
            </a:r>
            <a:r>
              <a:rPr lang="en-US" altLang="zh-TW" dirty="0" smtClean="0"/>
              <a:t>OBU</a:t>
            </a:r>
            <a:r>
              <a:rPr lang="zh-TW" altLang="en-US" dirty="0" smtClean="0"/>
              <a:t>）的車輛</a:t>
            </a:r>
            <a:r>
              <a:rPr lang="en-US" altLang="zh-TW" dirty="0" smtClean="0"/>
              <a:t>[20]</a:t>
            </a:r>
            <a:r>
              <a:rPr lang="zh-TW" altLang="en-US" dirty="0" smtClean="0"/>
              <a:t>。</a:t>
            </a:r>
          </a:p>
          <a:p>
            <a:endParaRPr lang="zh-TW" altLang="en-US" dirty="0" smtClean="0"/>
          </a:p>
          <a:p>
            <a:pPr marL="228600" indent="-228600">
              <a:buFont typeface="+mj-lt"/>
              <a:buAutoNum type="arabicPeriod"/>
            </a:pPr>
            <a:r>
              <a:rPr lang="en-US" altLang="zh-TW" dirty="0" smtClean="0"/>
              <a:t>TA</a:t>
            </a:r>
            <a:r>
              <a:rPr lang="zh-TW" altLang="en-US" dirty="0" smtClean="0"/>
              <a:t>通常被視為信任第三方，</a:t>
            </a:r>
            <a:r>
              <a:rPr lang="en-US" altLang="zh-TW" dirty="0" smtClean="0"/>
              <a:t>VANET</a:t>
            </a:r>
            <a:r>
              <a:rPr lang="zh-TW" altLang="en-US" dirty="0" smtClean="0"/>
              <a:t>中的所有實體都信任</a:t>
            </a:r>
            <a:r>
              <a:rPr lang="en-US" altLang="zh-TW" dirty="0" smtClean="0"/>
              <a:t>TA</a:t>
            </a:r>
            <a:r>
              <a:rPr lang="zh-TW" altLang="en-US" dirty="0" smtClean="0"/>
              <a:t>。 </a:t>
            </a:r>
            <a:r>
              <a:rPr lang="en-US" altLang="zh-TW" dirty="0" smtClean="0"/>
              <a:t>TA</a:t>
            </a:r>
            <a:r>
              <a:rPr lang="zh-TW" altLang="en-US" dirty="0" smtClean="0"/>
              <a:t>的安全性和可靠性是在</a:t>
            </a:r>
            <a:r>
              <a:rPr lang="en-US" altLang="zh-TW" dirty="0" smtClean="0"/>
              <a:t>VANET</a:t>
            </a:r>
            <a:r>
              <a:rPr lang="zh-TW" altLang="en-US" dirty="0" smtClean="0"/>
              <a:t>中其他實體之間建立相互信任關係的基礎。</a:t>
            </a:r>
          </a:p>
          <a:p>
            <a:pPr marL="228600" indent="-228600">
              <a:buFont typeface="+mj-lt"/>
              <a:buAutoNum type="arabicPeriod"/>
            </a:pPr>
            <a:r>
              <a:rPr lang="zh-TW" altLang="en-US" dirty="0" smtClean="0"/>
              <a:t>部署在道路兩側的</a:t>
            </a:r>
            <a:r>
              <a:rPr lang="en-US" altLang="zh-TW" dirty="0" smtClean="0"/>
              <a:t>RSU</a:t>
            </a:r>
            <a:r>
              <a:rPr lang="zh-TW" altLang="en-US" dirty="0" smtClean="0"/>
              <a:t>具有很高的存儲和計算能力。 </a:t>
            </a:r>
            <a:r>
              <a:rPr lang="en-US" altLang="zh-TW" dirty="0" smtClean="0"/>
              <a:t>RSU</a:t>
            </a:r>
            <a:r>
              <a:rPr lang="zh-TW" altLang="en-US" dirty="0" smtClean="0"/>
              <a:t>可以通過無線通信為車輛提供與安全有關的服務，與效率有關的服務以及與娛樂有關的服務。</a:t>
            </a:r>
          </a:p>
          <a:p>
            <a:pPr marL="228600" indent="-228600">
              <a:buFont typeface="+mj-lt"/>
              <a:buAutoNum type="arabicPeriod"/>
            </a:pPr>
            <a:r>
              <a:rPr lang="zh-TW" altLang="en-US" dirty="0" smtClean="0"/>
              <a:t>安裝在車輛中的</a:t>
            </a:r>
            <a:r>
              <a:rPr lang="en-US" altLang="zh-TW" dirty="0" smtClean="0"/>
              <a:t>OBU</a:t>
            </a:r>
            <a:r>
              <a:rPr lang="zh-TW" altLang="en-US" dirty="0" smtClean="0"/>
              <a:t>可以支持與</a:t>
            </a:r>
            <a:r>
              <a:rPr lang="en-US" altLang="zh-TW" dirty="0" smtClean="0"/>
              <a:t>RSU</a:t>
            </a:r>
            <a:r>
              <a:rPr lang="zh-TW" altLang="en-US" dirty="0" smtClean="0"/>
              <a:t>或其他</a:t>
            </a:r>
            <a:r>
              <a:rPr lang="en-US" altLang="zh-TW" dirty="0" smtClean="0"/>
              <a:t>OBU</a:t>
            </a:r>
            <a:r>
              <a:rPr lang="zh-TW" altLang="en-US" dirty="0" smtClean="0"/>
              <a:t>進行信息交換以獲得所需的服務。</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15</a:t>
            </a:fld>
            <a:endParaRPr lang="zh-TW" altLang="en-US"/>
          </a:p>
        </p:txBody>
      </p:sp>
    </p:spTree>
    <p:extLst>
      <p:ext uri="{BB962C8B-B14F-4D97-AF65-F5344CB8AC3E}">
        <p14:creationId xmlns:p14="http://schemas.microsoft.com/office/powerpoint/2010/main" val="169545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令</a:t>
                </a:r>
                <a:r>
                  <a:rPr lang="en-US" altLang="zh-TW" dirty="0" smtClean="0"/>
                  <a:t>G1</a:t>
                </a:r>
                <a:r>
                  <a:rPr lang="zh-TW" altLang="en-US" dirty="0" smtClean="0"/>
                  <a:t>是</a:t>
                </a:r>
                <a:r>
                  <a:rPr lang="en-US" altLang="zh-TW" dirty="0" smtClean="0"/>
                  <a:t>q</a:t>
                </a:r>
                <a:r>
                  <a:rPr lang="zh-TW" altLang="en-US" dirty="0" smtClean="0"/>
                  <a:t>階的乘法循環群，其中</a:t>
                </a:r>
                <a:r>
                  <a:rPr lang="en-US" altLang="zh-TW" dirty="0" smtClean="0"/>
                  <a:t>q</a:t>
                </a:r>
                <a:r>
                  <a:rPr lang="zh-TW" altLang="en-US" dirty="0" smtClean="0"/>
                  <a:t>是大質數。雙線性配對</a:t>
                </a:r>
                <a:r>
                  <a:rPr lang="en-US" altLang="zh-TW" dirty="0" smtClean="0"/>
                  <a:t>(</a:t>
                </a:r>
                <a:r>
                  <a:rPr lang="zh-TW" altLang="en-US" dirty="0" smtClean="0"/>
                  <a:t>對稱</a:t>
                </a:r>
                <a:r>
                  <a:rPr lang="en-US" altLang="zh-TW" dirty="0" smtClean="0"/>
                  <a:t>)</a:t>
                </a:r>
                <a:r>
                  <a:rPr lang="zh-TW" altLang="en-US" dirty="0" smtClean="0"/>
                  <a:t> </a:t>
                </a:r>
                <a:r>
                  <a:rPr lang="en-US" altLang="zh-TW" dirty="0" smtClean="0"/>
                  <a:t>e</a:t>
                </a:r>
                <a:r>
                  <a:rPr lang="zh-TW" altLang="en-US" dirty="0" smtClean="0"/>
                  <a:t>：</a:t>
                </a:r>
                <a:r>
                  <a:rPr lang="en-US" altLang="zh-TW" dirty="0" smtClean="0"/>
                  <a:t>G1×G1</a:t>
                </a:r>
                <a:r>
                  <a:rPr lang="zh-TW" altLang="en-US" dirty="0" smtClean="0"/>
                  <a:t>滿足以下性質。</a:t>
                </a:r>
                <a:r>
                  <a:rPr lang="zh-TW" altLang="en-US" b="1" dirty="0" smtClean="0"/>
                  <a:t>  </a:t>
                </a:r>
                <a:endParaRPr lang="zh-TW" altLang="en-US" dirty="0" smtClean="0"/>
              </a:p>
              <a:p>
                <a:r>
                  <a:rPr lang="en-US" altLang="zh-TW" b="1" dirty="0" smtClean="0"/>
                  <a:t>1</a:t>
                </a:r>
                <a:r>
                  <a:rPr lang="zh-TW" altLang="en-US" b="1" dirty="0" smtClean="0"/>
                  <a:t>、雙線性性：</a:t>
                </a:r>
                <a:endParaRPr lang="zh-TW" altLang="en-US" dirty="0" smtClean="0"/>
              </a:p>
              <a:p>
                <a:r>
                  <a:rPr lang="zh-TW" altLang="en-US" dirty="0" smtClean="0"/>
                  <a:t>對於任意</a:t>
                </a:r>
                <a:r>
                  <a:rPr lang="en-US" altLang="zh-TW" dirty="0" smtClean="0"/>
                  <a:t>a</a:t>
                </a:r>
                <a:r>
                  <a:rPr lang="zh-TW" altLang="en-US" dirty="0" smtClean="0"/>
                  <a:t>，</a:t>
                </a:r>
                <a:r>
                  <a:rPr lang="en-US" altLang="zh-TW" dirty="0" err="1" smtClean="0"/>
                  <a:t>b∈</a:t>
                </a:r>
                <a14:m>
                  <m:oMath xmlns:m="http://schemas.openxmlformats.org/officeDocument/2006/math">
                    <m:sSubSup>
                      <m:sSubSupPr>
                        <m:ctrlPr>
                          <a:rPr lang="en-US" altLang="zh-TW" i="1" dirty="0" smtClean="0">
                            <a:latin typeface="Cambria Math" panose="02040503050406030204" pitchFamily="18" charset="0"/>
                          </a:rPr>
                        </m:ctrlPr>
                      </m:sSubSupPr>
                      <m:e>
                        <m:r>
                          <a:rPr lang="en-US" altLang="zh-TW" b="0" i="1" dirty="0" smtClean="0">
                            <a:latin typeface="Cambria Math" panose="02040503050406030204" pitchFamily="18" charset="0"/>
                          </a:rPr>
                          <m:t> </m:t>
                        </m:r>
                        <m:r>
                          <a:rPr lang="en-US" altLang="zh-TW" i="1" dirty="0" smtClean="0">
                            <a:latin typeface="Cambria Math" panose="02040503050406030204" pitchFamily="18" charset="0"/>
                          </a:rPr>
                          <m:t>𝑍</m:t>
                        </m:r>
                      </m:e>
                      <m:sub>
                        <m:r>
                          <a:rPr lang="en-US" altLang="zh-TW" b="0" i="1" dirty="0" smtClean="0">
                            <a:latin typeface="Cambria Math" panose="02040503050406030204" pitchFamily="18" charset="0"/>
                          </a:rPr>
                          <m:t>𝑞</m:t>
                        </m:r>
                      </m:sub>
                      <m:sup>
                        <m:r>
                          <a:rPr lang="en-US" altLang="zh-TW" b="0" i="1" dirty="0" smtClean="0">
                            <a:latin typeface="Cambria Math" panose="02040503050406030204" pitchFamily="18" charset="0"/>
                          </a:rPr>
                          <m:t>∗</m:t>
                        </m:r>
                      </m:sup>
                    </m:sSubSup>
                  </m:oMath>
                </a14:m>
                <a:r>
                  <a:rPr lang="zh-TW" altLang="en-US" dirty="0" smtClean="0"/>
                  <a:t>和</a:t>
                </a:r>
                <a:r>
                  <a:rPr lang="en-US" altLang="zh-TW" dirty="0" smtClean="0"/>
                  <a:t>g1∈G1</a:t>
                </a:r>
                <a:r>
                  <a:rPr lang="zh-TW" altLang="en-US" dirty="0" smtClean="0"/>
                  <a:t>，有</a:t>
                </a:r>
                <a:r>
                  <a:rPr lang="en-US" altLang="zh-TW" dirty="0" smtClean="0"/>
                  <a:t>e(</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smtClean="0">
                            <a:latin typeface="Cambria Math" panose="02040503050406030204" pitchFamily="18" charset="0"/>
                          </a:rPr>
                          <m:t>𝑔</m:t>
                        </m:r>
                        <m:r>
                          <a:rPr lang="en-US" altLang="zh-TW" i="1" dirty="0" smtClean="0">
                            <a:latin typeface="Cambria Math" panose="02040503050406030204" pitchFamily="18" charset="0"/>
                          </a:rPr>
                          <m:t>1</m:t>
                        </m:r>
                      </m:e>
                      <m:sup>
                        <m:r>
                          <a:rPr lang="en-US" altLang="zh-TW" b="0" i="1" dirty="0" smtClean="0">
                            <a:latin typeface="Cambria Math" panose="02040503050406030204" pitchFamily="18" charset="0"/>
                          </a:rPr>
                          <m:t>𝑎</m:t>
                        </m:r>
                      </m:sup>
                    </m:sSup>
                  </m:oMath>
                </a14:m>
                <a:r>
                  <a:rPr lang="en-US" altLang="zh-TW" dirty="0" smtClean="0"/>
                  <a:t>,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smtClean="0">
                            <a:latin typeface="Cambria Math" panose="02040503050406030204" pitchFamily="18" charset="0"/>
                          </a:rPr>
                          <m:t>𝑔</m:t>
                        </m:r>
                        <m:r>
                          <a:rPr lang="en-US" altLang="zh-TW" i="1" dirty="0" smtClean="0">
                            <a:latin typeface="Cambria Math" panose="02040503050406030204" pitchFamily="18" charset="0"/>
                          </a:rPr>
                          <m:t>1</m:t>
                        </m:r>
                      </m:e>
                      <m:sup>
                        <m:r>
                          <a:rPr lang="en-US" altLang="zh-TW" b="0" i="1" dirty="0" smtClean="0">
                            <a:latin typeface="Cambria Math" panose="02040503050406030204" pitchFamily="18" charset="0"/>
                          </a:rPr>
                          <m:t>𝑏</m:t>
                        </m:r>
                      </m:sup>
                    </m:sSup>
                  </m:oMath>
                </a14:m>
                <a:r>
                  <a:rPr lang="en-US" altLang="zh-TW" dirty="0" smtClean="0"/>
                  <a:t>) = </a:t>
                </a:r>
                <a14:m>
                  <m:oMath xmlns:m="http://schemas.openxmlformats.org/officeDocument/2006/math">
                    <m:sSup>
                      <m:sSupPr>
                        <m:ctrlPr>
                          <a:rPr lang="en-US" altLang="zh-TW" i="1" smtClean="0">
                            <a:latin typeface="Cambria Math" panose="02040503050406030204" pitchFamily="18" charset="0"/>
                          </a:rPr>
                        </m:ctrlPr>
                      </m:sSupPr>
                      <m:e>
                        <m:r>
                          <m:rPr>
                            <m:nor/>
                          </m:rPr>
                          <a:rPr lang="en-US" altLang="zh-TW" dirty="0" smtClean="0"/>
                          <m:t>e</m:t>
                        </m:r>
                        <m:r>
                          <m:rPr>
                            <m:nor/>
                          </m:rPr>
                          <a:rPr lang="en-US" altLang="zh-TW" dirty="0" smtClean="0"/>
                          <m:t>(</m:t>
                        </m:r>
                        <m:r>
                          <m:rPr>
                            <m:nor/>
                          </m:rPr>
                          <a:rPr lang="en-US" altLang="zh-TW" dirty="0" smtClean="0"/>
                          <m:t>g</m:t>
                        </m:r>
                        <m:r>
                          <m:rPr>
                            <m:nor/>
                          </m:rPr>
                          <a:rPr lang="en-US" altLang="zh-TW" dirty="0" smtClean="0"/>
                          <m:t>1,</m:t>
                        </m:r>
                        <m:r>
                          <m:rPr>
                            <m:nor/>
                          </m:rPr>
                          <a:rPr lang="en-US" altLang="zh-TW" dirty="0" smtClean="0"/>
                          <m:t>g</m:t>
                        </m:r>
                        <m:r>
                          <m:rPr>
                            <m:nor/>
                          </m:rPr>
                          <a:rPr lang="en-US" altLang="zh-TW" dirty="0" smtClean="0"/>
                          <m:t>1 )</m:t>
                        </m:r>
                      </m:e>
                      <m:sup>
                        <m:r>
                          <a:rPr lang="en-US" altLang="zh-TW" b="0" i="1" smtClean="0">
                            <a:latin typeface="Cambria Math" panose="02040503050406030204" pitchFamily="18" charset="0"/>
                          </a:rPr>
                          <m:t>𝑎𝑏</m:t>
                        </m:r>
                      </m:sup>
                    </m:sSup>
                  </m:oMath>
                </a14:m>
                <a:r>
                  <a:rPr lang="zh-TW" altLang="en-US" dirty="0" smtClean="0"/>
                  <a:t>；</a:t>
                </a:r>
              </a:p>
              <a:p>
                <a:r>
                  <a:rPr lang="en-US" altLang="zh-TW" b="1" dirty="0" smtClean="0"/>
                  <a:t>2</a:t>
                </a:r>
                <a:r>
                  <a:rPr lang="zh-TW" altLang="en-US" b="1" dirty="0" smtClean="0"/>
                  <a:t>、非退化性：</a:t>
                </a:r>
                <a:endParaRPr lang="zh-TW" altLang="en-US" dirty="0" smtClean="0"/>
              </a:p>
              <a:p>
                <a:r>
                  <a:rPr lang="en-US" altLang="zh-TW" dirty="0" smtClean="0"/>
                  <a:t>e(g1, g1)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1</m:t>
                        </m:r>
                      </m:e>
                      <m:sub>
                        <m:r>
                          <a:rPr lang="en-US" altLang="zh-TW" b="0" i="1" smtClean="0">
                            <a:latin typeface="Cambria Math" panose="02040503050406030204" pitchFamily="18" charset="0"/>
                          </a:rPr>
                          <m:t>𝐺𝑟</m:t>
                        </m:r>
                      </m:sub>
                    </m:sSub>
                  </m:oMath>
                </a14:m>
                <a:r>
                  <a:rPr lang="zh-TW" altLang="en-US" dirty="0" smtClean="0"/>
                  <a:t>（</a:t>
                </a:r>
                <a:r>
                  <a:rPr lang="en-US" altLang="zh-TW" dirty="0" smtClean="0"/>
                  <a:t>1Gr</a:t>
                </a:r>
                <a:r>
                  <a:rPr lang="zh-TW" altLang="en-US" dirty="0" smtClean="0"/>
                  <a:t>代表</a:t>
                </a:r>
                <a:r>
                  <a:rPr lang="en-US" altLang="zh-TW" dirty="0" smtClean="0"/>
                  <a:t>Gr</a:t>
                </a:r>
                <a:r>
                  <a:rPr lang="zh-TW" altLang="en-US" dirty="0" smtClean="0"/>
                  <a:t>群的單位元）；</a:t>
                </a:r>
              </a:p>
              <a:p>
                <a:r>
                  <a:rPr lang="en-US" altLang="zh-TW" dirty="0" smtClean="0"/>
                  <a:t>3</a:t>
                </a:r>
                <a:r>
                  <a:rPr lang="zh-TW" altLang="en-US" b="1" dirty="0" smtClean="0"/>
                  <a:t>、可計算性：</a:t>
                </a:r>
                <a:endParaRPr lang="zh-TW" altLang="en-US" dirty="0" smtClean="0"/>
              </a:p>
              <a:p>
                <a:r>
                  <a:rPr lang="zh-TW" altLang="en-US" dirty="0" smtClean="0"/>
                  <a:t>存在有效的算法對任意的</a:t>
                </a:r>
                <a:r>
                  <a:rPr lang="en-US" altLang="zh-TW" dirty="0" smtClean="0"/>
                  <a:t>R</a:t>
                </a:r>
                <a:r>
                  <a:rPr lang="zh-TW" altLang="en-US" dirty="0" smtClean="0"/>
                  <a:t>，</a:t>
                </a:r>
                <a:r>
                  <a:rPr lang="en-US" altLang="zh-TW" dirty="0" smtClean="0"/>
                  <a:t>S∈G1</a:t>
                </a:r>
                <a:r>
                  <a:rPr lang="zh-TW" altLang="en-US" dirty="0" smtClean="0"/>
                  <a:t>，計算</a:t>
                </a:r>
                <a:r>
                  <a:rPr lang="en-US" altLang="zh-TW" dirty="0" smtClean="0"/>
                  <a:t>e(R, S)</a:t>
                </a:r>
                <a:r>
                  <a:rPr lang="zh-TW" altLang="en-US" dirty="0" smtClean="0"/>
                  <a:t>的值。</a:t>
                </a:r>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令</a:t>
                </a:r>
                <a:r>
                  <a:rPr lang="en-US" altLang="zh-TW" dirty="0" smtClean="0"/>
                  <a:t>G1</a:t>
                </a:r>
                <a:r>
                  <a:rPr lang="zh-TW" altLang="en-US" dirty="0" smtClean="0"/>
                  <a:t>是</a:t>
                </a:r>
                <a:r>
                  <a:rPr lang="en-US" altLang="zh-TW" dirty="0" smtClean="0"/>
                  <a:t>q</a:t>
                </a:r>
                <a:r>
                  <a:rPr lang="zh-TW" altLang="en-US" dirty="0" smtClean="0"/>
                  <a:t>階的乘法循環群，其中</a:t>
                </a:r>
                <a:r>
                  <a:rPr lang="en-US" altLang="zh-TW" dirty="0" smtClean="0"/>
                  <a:t>q</a:t>
                </a:r>
                <a:r>
                  <a:rPr lang="zh-TW" altLang="en-US" dirty="0" smtClean="0"/>
                  <a:t>是大質數。雙線性配對</a:t>
                </a:r>
                <a:r>
                  <a:rPr lang="en-US" altLang="zh-TW" dirty="0" smtClean="0"/>
                  <a:t>(</a:t>
                </a:r>
                <a:r>
                  <a:rPr lang="zh-TW" altLang="en-US" dirty="0" smtClean="0"/>
                  <a:t>對稱</a:t>
                </a:r>
                <a:r>
                  <a:rPr lang="en-US" altLang="zh-TW" dirty="0" smtClean="0"/>
                  <a:t>)</a:t>
                </a:r>
                <a:r>
                  <a:rPr lang="zh-TW" altLang="en-US" dirty="0" smtClean="0"/>
                  <a:t> </a:t>
                </a:r>
                <a:r>
                  <a:rPr lang="en-US" altLang="zh-TW" dirty="0" smtClean="0"/>
                  <a:t>e</a:t>
                </a:r>
                <a:r>
                  <a:rPr lang="zh-TW" altLang="en-US" dirty="0" smtClean="0"/>
                  <a:t>：</a:t>
                </a:r>
                <a:r>
                  <a:rPr lang="en-US" altLang="zh-TW" dirty="0" smtClean="0"/>
                  <a:t>G1×G1</a:t>
                </a:r>
                <a:r>
                  <a:rPr lang="zh-TW" altLang="en-US" dirty="0" smtClean="0"/>
                  <a:t>滿足以下性質。</a:t>
                </a:r>
                <a:r>
                  <a:rPr lang="zh-TW" altLang="en-US" b="1" dirty="0" smtClean="0"/>
                  <a:t>  </a:t>
                </a:r>
                <a:endParaRPr lang="zh-TW" altLang="en-US" dirty="0" smtClean="0"/>
              </a:p>
              <a:p>
                <a:r>
                  <a:rPr lang="en-US" altLang="zh-TW" b="1" dirty="0" smtClean="0"/>
                  <a:t>1</a:t>
                </a:r>
                <a:r>
                  <a:rPr lang="zh-TW" altLang="en-US" b="1" dirty="0" smtClean="0"/>
                  <a:t>、雙線性性：</a:t>
                </a:r>
                <a:endParaRPr lang="zh-TW" altLang="en-US" dirty="0" smtClean="0"/>
              </a:p>
              <a:p>
                <a:r>
                  <a:rPr lang="zh-TW" altLang="en-US" dirty="0" smtClean="0"/>
                  <a:t>對於任意</a:t>
                </a:r>
                <a:r>
                  <a:rPr lang="en-US" altLang="zh-TW" dirty="0" smtClean="0"/>
                  <a:t>a</a:t>
                </a:r>
                <a:r>
                  <a:rPr lang="zh-TW" altLang="en-US" dirty="0" smtClean="0"/>
                  <a:t>，</a:t>
                </a:r>
                <a:r>
                  <a:rPr lang="en-US" altLang="zh-TW" dirty="0" err="1" smtClean="0"/>
                  <a:t>b∈</a:t>
                </a:r>
                <a:r>
                  <a:rPr lang="en-US" altLang="zh-TW" i="0" dirty="0" smtClean="0">
                    <a:latin typeface="Cambria Math" panose="02040503050406030204" pitchFamily="18" charset="0"/>
                  </a:rPr>
                  <a:t>〖</a:t>
                </a:r>
                <a:r>
                  <a:rPr lang="en-US" altLang="zh-TW" b="0" i="0" dirty="0" smtClean="0">
                    <a:latin typeface="Cambria Math" panose="02040503050406030204" pitchFamily="18" charset="0"/>
                  </a:rPr>
                  <a:t> </a:t>
                </a:r>
                <a:r>
                  <a:rPr lang="en-US" altLang="zh-TW" i="0" dirty="0" smtClean="0">
                    <a:latin typeface="Cambria Math" panose="02040503050406030204" pitchFamily="18" charset="0"/>
                  </a:rPr>
                  <a:t>𝑍〗_</a:t>
                </a:r>
                <a:r>
                  <a:rPr lang="en-US" altLang="zh-TW" b="0" i="0" dirty="0" smtClean="0">
                    <a:latin typeface="Cambria Math" panose="02040503050406030204" pitchFamily="18" charset="0"/>
                  </a:rPr>
                  <a:t>𝑞^∗</a:t>
                </a:r>
                <a:r>
                  <a:rPr lang="zh-TW" altLang="en-US" dirty="0" smtClean="0"/>
                  <a:t>和</a:t>
                </a:r>
                <a:r>
                  <a:rPr lang="en-US" altLang="zh-TW" dirty="0" smtClean="0"/>
                  <a:t>g1∈G1</a:t>
                </a:r>
                <a:r>
                  <a:rPr lang="zh-TW" altLang="en-US" dirty="0" smtClean="0"/>
                  <a:t>，有</a:t>
                </a:r>
                <a:r>
                  <a:rPr lang="en-US" altLang="zh-TW" dirty="0" smtClean="0"/>
                  <a:t>e(</a:t>
                </a:r>
                <a:r>
                  <a:rPr lang="en-US" altLang="zh-TW" i="0" dirty="0" smtClean="0">
                    <a:latin typeface="Cambria Math" panose="02040503050406030204" pitchFamily="18" charset="0"/>
                  </a:rPr>
                  <a:t>〖𝑔1〗^</a:t>
                </a:r>
                <a:r>
                  <a:rPr lang="en-US" altLang="zh-TW" b="0" i="0" dirty="0" smtClean="0">
                    <a:latin typeface="Cambria Math" panose="02040503050406030204" pitchFamily="18" charset="0"/>
                  </a:rPr>
                  <a:t>𝑎</a:t>
                </a:r>
                <a:r>
                  <a:rPr lang="en-US" altLang="zh-TW" dirty="0" smtClean="0"/>
                  <a:t>, </a:t>
                </a:r>
                <a:r>
                  <a:rPr lang="en-US" altLang="zh-TW" i="0" dirty="0" smtClean="0">
                    <a:latin typeface="Cambria Math" panose="02040503050406030204" pitchFamily="18" charset="0"/>
                  </a:rPr>
                  <a:t>〖𝑔1〗^</a:t>
                </a:r>
                <a:r>
                  <a:rPr lang="en-US" altLang="zh-TW" b="0" i="0" dirty="0" smtClean="0">
                    <a:latin typeface="Cambria Math" panose="02040503050406030204" pitchFamily="18" charset="0"/>
                  </a:rPr>
                  <a:t>𝑏</a:t>
                </a:r>
                <a:r>
                  <a:rPr lang="en-US" altLang="zh-TW" dirty="0" smtClean="0"/>
                  <a:t>) = </a:t>
                </a:r>
                <a:r>
                  <a:rPr lang="en-US" altLang="zh-TW" i="0" smtClean="0">
                    <a:latin typeface="Cambria Math" panose="02040503050406030204" pitchFamily="18" charset="0"/>
                  </a:rPr>
                  <a:t>〖</a:t>
                </a:r>
                <a:r>
                  <a:rPr lang="en-US" altLang="zh-TW" i="0" dirty="0" smtClean="0">
                    <a:latin typeface="Cambria Math" panose="02040503050406030204" pitchFamily="18" charset="0"/>
                  </a:rPr>
                  <a:t>"</a:t>
                </a:r>
                <a:r>
                  <a:rPr lang="en-US" altLang="zh-TW" i="0" dirty="0" smtClean="0"/>
                  <a:t>e(g1,g1 )</a:t>
                </a:r>
                <a:r>
                  <a:rPr lang="en-US" altLang="zh-TW" i="0" dirty="0" smtClean="0">
                    <a:latin typeface="Cambria Math" panose="02040503050406030204" pitchFamily="18" charset="0"/>
                  </a:rPr>
                  <a:t>" </a:t>
                </a:r>
                <a:r>
                  <a:rPr lang="en-US" altLang="zh-TW" i="0" smtClean="0">
                    <a:latin typeface="Cambria Math" panose="02040503050406030204" pitchFamily="18" charset="0"/>
                  </a:rPr>
                  <a:t>〗^</a:t>
                </a:r>
                <a:r>
                  <a:rPr lang="en-US" altLang="zh-TW" b="0" i="0" smtClean="0">
                    <a:latin typeface="Cambria Math" panose="02040503050406030204" pitchFamily="18" charset="0"/>
                  </a:rPr>
                  <a:t>𝑎𝑏</a:t>
                </a:r>
                <a:r>
                  <a:rPr lang="zh-TW" altLang="en-US" dirty="0" smtClean="0"/>
                  <a:t>；</a:t>
                </a:r>
              </a:p>
              <a:p>
                <a:r>
                  <a:rPr lang="en-US" altLang="zh-TW" b="1" dirty="0" smtClean="0"/>
                  <a:t>2</a:t>
                </a:r>
                <a:r>
                  <a:rPr lang="zh-TW" altLang="en-US" b="1" dirty="0" smtClean="0"/>
                  <a:t>、非退化性：</a:t>
                </a:r>
                <a:endParaRPr lang="zh-TW" altLang="en-US" dirty="0" smtClean="0"/>
              </a:p>
              <a:p>
                <a:r>
                  <a:rPr lang="en-US" altLang="zh-TW" dirty="0" smtClean="0"/>
                  <a:t>e(g1, g1) ≠ </a:t>
                </a:r>
                <a:r>
                  <a:rPr lang="en-US" altLang="zh-TW" b="0" i="0" smtClean="0">
                    <a:latin typeface="Cambria Math" panose="02040503050406030204" pitchFamily="18" charset="0"/>
                  </a:rPr>
                  <a:t>1_𝐺𝑟</a:t>
                </a:r>
                <a:r>
                  <a:rPr lang="zh-TW" altLang="en-US" dirty="0" smtClean="0"/>
                  <a:t>（</a:t>
                </a:r>
                <a:r>
                  <a:rPr lang="en-US" altLang="zh-TW" dirty="0" smtClean="0"/>
                  <a:t>1Gr</a:t>
                </a:r>
                <a:r>
                  <a:rPr lang="zh-TW" altLang="en-US" dirty="0" smtClean="0"/>
                  <a:t>代表</a:t>
                </a:r>
                <a:r>
                  <a:rPr lang="en-US" altLang="zh-TW" dirty="0" smtClean="0"/>
                  <a:t>Gr</a:t>
                </a:r>
                <a:r>
                  <a:rPr lang="zh-TW" altLang="en-US" dirty="0" smtClean="0"/>
                  <a:t>群的單位元）；</a:t>
                </a:r>
              </a:p>
              <a:p>
                <a:r>
                  <a:rPr lang="en-US" altLang="zh-TW" dirty="0" smtClean="0"/>
                  <a:t>3</a:t>
                </a:r>
                <a:r>
                  <a:rPr lang="zh-TW" altLang="en-US" b="1" dirty="0" smtClean="0"/>
                  <a:t>、可計算性：</a:t>
                </a:r>
                <a:endParaRPr lang="zh-TW" altLang="en-US" dirty="0" smtClean="0"/>
              </a:p>
              <a:p>
                <a:r>
                  <a:rPr lang="zh-TW" altLang="en-US" dirty="0" smtClean="0"/>
                  <a:t>存在有效的算法對任意的</a:t>
                </a:r>
                <a:r>
                  <a:rPr lang="en-US" altLang="zh-TW" dirty="0" smtClean="0"/>
                  <a:t>R</a:t>
                </a:r>
                <a:r>
                  <a:rPr lang="zh-TW" altLang="en-US" dirty="0" smtClean="0"/>
                  <a:t>，</a:t>
                </a:r>
                <a:r>
                  <a:rPr lang="en-US" altLang="zh-TW" dirty="0" smtClean="0"/>
                  <a:t>S∈G1</a:t>
                </a:r>
                <a:r>
                  <a:rPr lang="zh-TW" altLang="en-US" dirty="0" smtClean="0"/>
                  <a:t>，計算</a:t>
                </a:r>
                <a:r>
                  <a:rPr lang="en-US" altLang="zh-TW" dirty="0" smtClean="0"/>
                  <a:t>e(R, S)</a:t>
                </a:r>
                <a:r>
                  <a:rPr lang="zh-TW" altLang="en-US" dirty="0" smtClean="0"/>
                  <a:t>的值。</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16</a:t>
            </a:fld>
            <a:endParaRPr lang="zh-TW" altLang="en-US"/>
          </a:p>
        </p:txBody>
      </p:sp>
    </p:spTree>
    <p:extLst>
      <p:ext uri="{BB962C8B-B14F-4D97-AF65-F5344CB8AC3E}">
        <p14:creationId xmlns:p14="http://schemas.microsoft.com/office/powerpoint/2010/main" val="2465241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組簽名被認為是一種特殊的簽名機制，授權成員可以在其中代表基礎組進行簽名</a:t>
            </a:r>
            <a:r>
              <a:rPr lang="en-US" altLang="zh-TW" dirty="0" smtClean="0"/>
              <a:t>[22]</a:t>
            </a:r>
            <a:r>
              <a:rPr lang="zh-TW" altLang="en-US" dirty="0" smtClean="0"/>
              <a:t>。</a:t>
            </a:r>
            <a:endParaRPr lang="en-US" altLang="zh-TW" dirty="0" smtClean="0"/>
          </a:p>
          <a:p>
            <a:endParaRPr lang="en-US" altLang="zh-TW" dirty="0" smtClean="0"/>
          </a:p>
          <a:p>
            <a:r>
              <a:rPr lang="zh-TW" altLang="en-US" dirty="0" smtClean="0"/>
              <a:t>對於給定的組簽名，任何未經授權的實體都可以使用組公鑰來驗證簽名是否合法，但是除組管理者之外，其他任何驗證者都無法透露簽名者的身份。</a:t>
            </a:r>
            <a:endParaRPr lang="en-US" altLang="zh-TW" dirty="0" smtClean="0"/>
          </a:p>
          <a:p>
            <a:endParaRPr lang="en-US" altLang="zh-TW" dirty="0" smtClean="0"/>
          </a:p>
          <a:p>
            <a:r>
              <a:rPr lang="zh-TW" altLang="en-US" dirty="0" smtClean="0"/>
              <a:t>因此，組簽名機制可以有效地用於</a:t>
            </a:r>
            <a:r>
              <a:rPr lang="en-US" altLang="zh-TW" dirty="0" smtClean="0"/>
              <a:t>VANET</a:t>
            </a:r>
            <a:r>
              <a:rPr lang="zh-TW" altLang="en-US" dirty="0" smtClean="0"/>
              <a:t>的匿名身份驗證中</a:t>
            </a:r>
            <a:r>
              <a:rPr lang="en-US" altLang="zh-TW" dirty="0" smtClean="0"/>
              <a:t>[23]</a:t>
            </a:r>
            <a:r>
              <a:rPr lang="zh-TW" altLang="en-US" dirty="0" smtClean="0"/>
              <a:t>。</a:t>
            </a:r>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17</a:t>
            </a:fld>
            <a:endParaRPr lang="zh-TW" altLang="en-US"/>
          </a:p>
        </p:txBody>
      </p:sp>
    </p:spTree>
    <p:extLst>
      <p:ext uri="{BB962C8B-B14F-4D97-AF65-F5344CB8AC3E}">
        <p14:creationId xmlns:p14="http://schemas.microsoft.com/office/powerpoint/2010/main" val="2026182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但是，在傳統的組簽名方案中，任何驗證者都必須在驗證組簽名之前確定組公鑰證書的有效性，這可能會影響高速車輛通信的效率和穩定性。</a:t>
            </a:r>
            <a:endParaRPr lang="en-US" altLang="zh-TW" dirty="0" smtClean="0"/>
          </a:p>
          <a:p>
            <a:endParaRPr lang="en-US" altLang="zh-TW" dirty="0" smtClean="0"/>
          </a:p>
          <a:p>
            <a:r>
              <a:rPr lang="zh-TW" altLang="en-US" dirty="0" smtClean="0"/>
              <a:t>此外，由於車輛的計算和存儲能力有限，因此存儲車輛證書的開銷也不容忽視。</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因此，在提議的方案中採用了基於身份的組簽名，其中公共管理者標識符可以用作公共組密鑰組件</a:t>
            </a:r>
            <a:r>
              <a:rPr lang="en-US" altLang="zh-TW" dirty="0" smtClean="0"/>
              <a:t>[24]</a:t>
            </a:r>
            <a:r>
              <a:rPr lang="zh-TW" altLang="en-US" dirty="0" smtClean="0"/>
              <a:t>。為了減輕公鑰證書管理的負擔，驗證者只需知道組管理員的身份即可計算組公鑰。</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18</a:t>
            </a:fld>
            <a:endParaRPr lang="zh-TW" altLang="en-US"/>
          </a:p>
        </p:txBody>
      </p:sp>
    </p:spTree>
    <p:extLst>
      <p:ext uri="{BB962C8B-B14F-4D97-AF65-F5344CB8AC3E}">
        <p14:creationId xmlns:p14="http://schemas.microsoft.com/office/powerpoint/2010/main" val="3802217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Park</a:t>
            </a:r>
            <a:r>
              <a:rPr lang="zh-TW" altLang="en-US" dirty="0" smtClean="0"/>
              <a:t>等人提出了最早的基於身份的組簽名機制</a:t>
            </a:r>
            <a:r>
              <a:rPr lang="en-US" altLang="zh-TW" dirty="0" smtClean="0"/>
              <a:t>[25]</a:t>
            </a:r>
            <a:r>
              <a:rPr lang="zh-TW" altLang="en-US" dirty="0" smtClean="0"/>
              <a:t>。</a:t>
            </a:r>
            <a:endParaRPr lang="en-US" altLang="zh-TW" dirty="0" smtClean="0"/>
          </a:p>
          <a:p>
            <a:r>
              <a:rPr lang="zh-TW" altLang="en-US" dirty="0" smtClean="0"/>
              <a:t>然而，由於其高昂的計算成本和低效率，因此難以在</a:t>
            </a:r>
            <a:r>
              <a:rPr lang="en-US" altLang="zh-TW" dirty="0" smtClean="0"/>
              <a:t>VANET</a:t>
            </a:r>
            <a:r>
              <a:rPr lang="zh-TW" altLang="en-US" dirty="0" smtClean="0"/>
              <a:t>中用於匿名身份驗證。</a:t>
            </a:r>
            <a:endParaRPr lang="en-US" altLang="zh-TW" dirty="0" smtClean="0"/>
          </a:p>
          <a:p>
            <a:r>
              <a:rPr lang="en-US" altLang="zh-TW" dirty="0" smtClean="0"/>
              <a:t>Han</a:t>
            </a:r>
            <a:r>
              <a:rPr lang="zh-TW" altLang="en-US" dirty="0" smtClean="0"/>
              <a:t>等提出了一種新穎的基於身份的組簽名方案</a:t>
            </a:r>
            <a:r>
              <a:rPr lang="en-US" altLang="zh-TW" dirty="0" smtClean="0"/>
              <a:t>[26]</a:t>
            </a:r>
            <a:r>
              <a:rPr lang="zh-TW" altLang="en-US" dirty="0" smtClean="0"/>
              <a:t>，該方案在安全性和效率之間取得了平衡。</a:t>
            </a:r>
            <a:endParaRPr lang="en-US" altLang="zh-TW" dirty="0" smtClean="0"/>
          </a:p>
          <a:p>
            <a:r>
              <a:rPr lang="zh-TW" altLang="en-US" dirty="0" smtClean="0"/>
              <a:t>在該方案中，</a:t>
            </a:r>
            <a:r>
              <a:rPr lang="en-US" altLang="zh-TW" dirty="0" smtClean="0"/>
              <a:t>[26]</a:t>
            </a:r>
            <a:r>
              <a:rPr lang="zh-TW" altLang="en-US" dirty="0" smtClean="0"/>
              <a:t>用於</a:t>
            </a:r>
            <a:r>
              <a:rPr lang="en-US" altLang="zh-TW" dirty="0" smtClean="0"/>
              <a:t>VANET</a:t>
            </a:r>
            <a:r>
              <a:rPr lang="zh-TW" altLang="en-US" dirty="0" smtClean="0"/>
              <a:t>中的匿名身份驗證和通信。該方案的細節如下。</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19</a:t>
            </a:fld>
            <a:endParaRPr lang="zh-TW" altLang="en-US"/>
          </a:p>
        </p:txBody>
      </p:sp>
    </p:spTree>
    <p:extLst>
      <p:ext uri="{BB962C8B-B14F-4D97-AF65-F5344CB8AC3E}">
        <p14:creationId xmlns:p14="http://schemas.microsoft.com/office/powerpoint/2010/main" val="42011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3120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設定</a:t>
                </a:r>
                <a:endParaRPr lang="en-US" altLang="zh-TW" dirty="0" smtClean="0"/>
              </a:p>
              <a:p>
                <a:endParaRPr lang="en-US" altLang="zh-TW" dirty="0" smtClean="0"/>
              </a:p>
              <a:p>
                <a:r>
                  <a:rPr lang="zh-TW" altLang="en-US" dirty="0" smtClean="0"/>
                  <a:t>令</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𝐺</m:t>
                        </m:r>
                      </m:e>
                      <m:sub>
                        <m:r>
                          <a:rPr lang="en-US" altLang="zh-TW" b="0" i="1" smtClean="0">
                            <a:latin typeface="Cambria Math" panose="02040503050406030204" pitchFamily="18" charset="0"/>
                          </a:rPr>
                          <m:t>1</m:t>
                        </m:r>
                      </m:sub>
                    </m:sSub>
                  </m:oMath>
                </a14:m>
                <a:r>
                  <a:rPr lang="zh-TW" altLang="en-US" dirty="0" smtClean="0"/>
                  <a:t>和</a:t>
                </a:r>
                <a14:m>
                  <m:oMath xmlns:m="http://schemas.openxmlformats.org/officeDocument/2006/math">
                    <m:sSub>
                      <m:sSubPr>
                        <m:ctrlPr>
                          <a:rPr lang="en-US" altLang="zh-TW" sz="1200"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𝑇</m:t>
                        </m:r>
                      </m:sub>
                    </m:sSub>
                  </m:oMath>
                </a14:m>
                <a:r>
                  <a:rPr lang="zh-TW" altLang="en-US" dirty="0" smtClean="0"/>
                  <a:t>為</a:t>
                </a:r>
                <a:r>
                  <a:rPr lang="en-US" altLang="zh-TW" dirty="0" smtClean="0"/>
                  <a:t>P</a:t>
                </a:r>
                <a:r>
                  <a:rPr lang="zh-TW" altLang="en-US" dirty="0" smtClean="0"/>
                  <a:t>生成的兩個循環群，其順序為質數</a:t>
                </a:r>
                <a:r>
                  <a:rPr lang="en-US" altLang="zh-TW" dirty="0" smtClean="0"/>
                  <a:t>q</a:t>
                </a:r>
                <a:r>
                  <a:rPr lang="zh-TW" altLang="en-US" dirty="0" smtClean="0"/>
                  <a:t>，其中</a:t>
                </a:r>
                <a14:m>
                  <m:oMath xmlns:m="http://schemas.openxmlformats.org/officeDocument/2006/math">
                    <m:sSub>
                      <m:sSubPr>
                        <m:ctrlPr>
                          <a:rPr lang="en-US" altLang="zh-TW" sz="1200"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1</m:t>
                        </m:r>
                      </m:sub>
                    </m:sSub>
                  </m:oMath>
                </a14:m>
                <a:r>
                  <a:rPr lang="zh-TW" altLang="en-US" dirty="0" smtClean="0"/>
                  <a:t>為加法群，</a:t>
                </a:r>
                <a14:m>
                  <m:oMath xmlns:m="http://schemas.openxmlformats.org/officeDocument/2006/math">
                    <m:sSub>
                      <m:sSubPr>
                        <m:ctrlPr>
                          <a:rPr lang="en-US" altLang="zh-TW" sz="1200"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𝑇</m:t>
                        </m:r>
                      </m:sub>
                    </m:sSub>
                  </m:oMath>
                </a14:m>
                <a:r>
                  <a:rPr lang="zh-TW" altLang="en-US" dirty="0" smtClean="0"/>
                  <a:t>為乘法群。</a:t>
                </a:r>
                <a:endParaRPr lang="en-US" altLang="zh-TW" dirty="0" smtClean="0"/>
              </a:p>
              <a:p>
                <a:endParaRPr lang="en-US" altLang="zh-TW" dirty="0" smtClean="0"/>
              </a:p>
              <a:p>
                <a:r>
                  <a:rPr lang="zh-TW" altLang="en-US" dirty="0" smtClean="0"/>
                  <a:t>組管理器（</a:t>
                </a:r>
                <a:r>
                  <a:rPr lang="en-US" altLang="zh-TW" dirty="0" smtClean="0"/>
                  <a:t>GM</a:t>
                </a:r>
                <a:r>
                  <a:rPr lang="zh-TW" altLang="en-US" dirty="0" smtClean="0"/>
                  <a:t>）選擇兩個密碼</a:t>
                </a:r>
                <a:r>
                  <a:rPr lang="en-US" altLang="zh-TW" dirty="0" smtClean="0"/>
                  <a:t>hash</a:t>
                </a:r>
                <a:r>
                  <a:rPr lang="zh-TW" altLang="en-US" dirty="0" smtClean="0"/>
                  <a:t>函數：</a:t>
                </a:r>
                <a14:m>
                  <m:oMath xmlns:m="http://schemas.openxmlformats.org/officeDocument/2006/math">
                    <m:sSub>
                      <m:sSubPr>
                        <m:ctrlPr>
                          <a:rPr lang="en-US" altLang="zh-TW" sz="1200"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sz="120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sz="1200"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sz="1200">
                            <a:solidFill>
                              <a:schemeClr val="tx2">
                                <a:lumMod val="75000"/>
                              </a:schemeClr>
                            </a:solidFill>
                            <a:latin typeface="Cambria Math" panose="02040503050406030204" pitchFamily="18" charset="0"/>
                            <a:cs typeface="Times New Roman" panose="02020603050405020304" pitchFamily="18" charset="0"/>
                          </a:rPr>
                          <m:t>{0,1}</m:t>
                        </m:r>
                      </m:e>
                      <m:sup>
                        <m:r>
                          <a:rPr lang="en-US" altLang="zh-TW" sz="120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sz="1200"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12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1</m:t>
                        </m:r>
                      </m:sub>
                    </m:sSub>
                  </m:oMath>
                </a14:m>
                <a:r>
                  <a:rPr lang="zh-TW" altLang="en-US" dirty="0" smtClean="0"/>
                  <a:t>，</a:t>
                </a:r>
                <a14:m>
                  <m:oMath xmlns:m="http://schemas.openxmlformats.org/officeDocument/2006/math">
                    <m:sSub>
                      <m:sSubPr>
                        <m:ctrlPr>
                          <a:rPr lang="en-US" altLang="zh-TW" sz="1200"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1200" b="0" i="0" smtClean="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sz="120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sz="1200"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sz="1200">
                            <a:solidFill>
                              <a:schemeClr val="tx2">
                                <a:lumMod val="75000"/>
                              </a:schemeClr>
                            </a:solidFill>
                            <a:latin typeface="Cambria Math" panose="02040503050406030204" pitchFamily="18" charset="0"/>
                            <a:cs typeface="Times New Roman" panose="02020603050405020304" pitchFamily="18" charset="0"/>
                          </a:rPr>
                          <m:t>{0,1}</m:t>
                        </m:r>
                      </m:e>
                      <m:sup>
                        <m:r>
                          <a:rPr lang="en-US" altLang="zh-TW" sz="1200">
                            <a:solidFill>
                              <a:schemeClr val="tx2">
                                <a:lumMod val="75000"/>
                              </a:schemeClr>
                            </a:solidFill>
                            <a:latin typeface="Cambria Math" panose="02040503050406030204" pitchFamily="18" charset="0"/>
                            <a:cs typeface="Times New Roman" panose="02020603050405020304" pitchFamily="18" charset="0"/>
                          </a:rPr>
                          <m:t>∗</m:t>
                        </m:r>
                      </m:sup>
                    </m:sSup>
                    <m:r>
                      <a:rPr lang="en-US" altLang="zh-TW" sz="120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12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1200"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12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1</m:t>
                        </m:r>
                      </m:sub>
                    </m:sSub>
                  </m:oMath>
                </a14:m>
                <a:r>
                  <a:rPr lang="zh-TW" altLang="en-US" dirty="0" smtClean="0"/>
                  <a:t>並構造雙線性函數</a:t>
                </a:r>
                <a:r>
                  <a:rPr lang="en-US" altLang="zh-TW" dirty="0" smtClean="0"/>
                  <a:t>e</a:t>
                </a:r>
                <a:r>
                  <a:rPr lang="zh-TW" altLang="en-US" dirty="0" smtClean="0"/>
                  <a:t>：</a:t>
                </a:r>
                <a14:m>
                  <m:oMath xmlns:m="http://schemas.openxmlformats.org/officeDocument/2006/math">
                    <m:sSub>
                      <m:sSubPr>
                        <m:ctrlPr>
                          <a:rPr lang="en-US" altLang="zh-TW" sz="1200"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1200"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12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1200"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12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𝑇</m:t>
                        </m:r>
                      </m:sub>
                    </m:sSub>
                  </m:oMath>
                </a14:m>
                <a:r>
                  <a:rPr lang="zh-TW" altLang="en-US" dirty="0" smtClean="0"/>
                  <a:t>。</a:t>
                </a:r>
                <a:endParaRPr lang="en-US" altLang="zh-TW" dirty="0" smtClean="0"/>
              </a:p>
              <a:p>
                <a:r>
                  <a:rPr lang="en-US" altLang="zh-TW" dirty="0" smtClean="0"/>
                  <a:t>(</a:t>
                </a:r>
                <a:r>
                  <a:rPr lang="zh-TW" altLang="en-US" dirty="0" smtClean="0">
                    <a:effectLst/>
                  </a:rPr>
                  <a:t>是任意大小的二進制位串的集合，例如任何數據可以表示為有序列的</a:t>
                </a:r>
                <a:r>
                  <a:rPr lang="en-US" altLang="zh-TW" dirty="0" smtClean="0">
                    <a:effectLst/>
                  </a:rPr>
                  <a:t>bits</a:t>
                </a:r>
                <a:r>
                  <a:rPr lang="en-US" altLang="zh-TW" dirty="0" smtClean="0"/>
                  <a:t>)</a:t>
                </a:r>
              </a:p>
              <a:p>
                <a:endParaRPr lang="en-US" altLang="zh-TW" dirty="0" smtClean="0"/>
              </a:p>
              <a:p>
                <a:r>
                  <a:rPr lang="zh-TW" altLang="en-US" dirty="0" smtClean="0"/>
                  <a:t>然後，</a:t>
                </a:r>
                <a:r>
                  <a:rPr lang="en-US" altLang="zh-TW" dirty="0" smtClean="0"/>
                  <a:t>GM</a:t>
                </a:r>
                <a:r>
                  <a:rPr lang="zh-TW" altLang="en-US" dirty="0" smtClean="0"/>
                  <a:t>生成</a:t>
                </a:r>
                <a:r>
                  <a:rPr lang="en-US" altLang="zh-TW" dirty="0" smtClean="0"/>
                  <a:t>a ∈</a:t>
                </a:r>
                <a14:m>
                  <m:oMath xmlns:m="http://schemas.openxmlformats.org/officeDocument/2006/math">
                    <m:sSubSup>
                      <m:sSubSup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sz="1200" dirty="0">
                            <a:solidFill>
                              <a:schemeClr val="tx2">
                                <a:lumMod val="75000"/>
                              </a:schemeClr>
                            </a:solidFill>
                            <a:latin typeface="Cambria Math" panose="02040503050406030204" pitchFamily="18" charset="0"/>
                            <a:cs typeface="Times New Roman" panose="02020603050405020304" pitchFamily="18" charset="0"/>
                          </a:rPr>
                          <m:t> </m:t>
                        </m:r>
                        <m:r>
                          <a:rPr lang="en-US" altLang="zh-TW" sz="1200"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sz="1200"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sz="1200"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t>作為</a:t>
                </a:r>
                <a:r>
                  <a:rPr lang="en-US" altLang="zh-TW" dirty="0" smtClean="0"/>
                  <a:t>GM</a:t>
                </a:r>
                <a:r>
                  <a:rPr lang="zh-TW" altLang="en-US" dirty="0" smtClean="0"/>
                  <a:t>的私鑰，並將</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sz="1200" dirty="0">
                            <a:solidFill>
                              <a:schemeClr val="tx2">
                                <a:lumMod val="75000"/>
                              </a:schemeClr>
                            </a:solidFill>
                            <a:latin typeface="Cambria Math" panose="02040503050406030204" pitchFamily="18" charset="0"/>
                            <a:cs typeface="Times New Roman" panose="02020603050405020304" pitchFamily="18" charset="0"/>
                          </a:rPr>
                          <m:t>𝑝𝑢𝑏</m:t>
                        </m:r>
                      </m:sub>
                    </m:sSub>
                  </m:oMath>
                </a14:m>
                <a:r>
                  <a:rPr lang="en-US" altLang="zh-TW" dirty="0" smtClean="0"/>
                  <a:t> = aP </a:t>
                </a:r>
                <a:r>
                  <a:rPr lang="zh-TW" altLang="en-US" dirty="0" smtClean="0"/>
                  <a:t>設置為組的公鑰。</a:t>
                </a:r>
                <a:br>
                  <a:rPr lang="zh-TW" altLang="en-US" dirty="0" smtClean="0"/>
                </a:br>
                <a:r>
                  <a:rPr lang="zh-TW" altLang="en-US" dirty="0" smtClean="0"/>
                  <a:t/>
                </a:r>
                <a:br>
                  <a:rPr lang="zh-TW" altLang="en-US" dirty="0" smtClean="0"/>
                </a:b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設定</a:t>
                </a:r>
                <a:endParaRPr lang="en-US" altLang="zh-TW" dirty="0" smtClean="0"/>
              </a:p>
              <a:p>
                <a:endParaRPr lang="en-US" altLang="zh-TW" dirty="0" smtClean="0"/>
              </a:p>
              <a:p>
                <a:r>
                  <a:rPr lang="zh-TW" altLang="en-US" dirty="0" smtClean="0"/>
                  <a:t>令</a:t>
                </a:r>
                <a:r>
                  <a:rPr lang="en-US" altLang="zh-TW" b="0" i="0" smtClean="0">
                    <a:latin typeface="Cambria Math" panose="02040503050406030204" pitchFamily="18" charset="0"/>
                  </a:rPr>
                  <a:t>𝐺_1</a:t>
                </a:r>
                <a:r>
                  <a:rPr lang="zh-TW" altLang="en-US" dirty="0" smtClean="0"/>
                  <a:t>和</a:t>
                </a:r>
                <a:r>
                  <a:rPr lang="en-US" altLang="zh-TW" sz="1200" i="0">
                    <a:solidFill>
                      <a:schemeClr val="tx2">
                        <a:lumMod val="75000"/>
                      </a:schemeClr>
                    </a:solidFill>
                    <a:latin typeface="Cambria Math" panose="02040503050406030204" pitchFamily="18" charset="0"/>
                    <a:cs typeface="Times New Roman" panose="02020603050405020304" pitchFamily="18" charset="0"/>
                  </a:rPr>
                  <a:t>𝐺</a:t>
                </a:r>
                <a:r>
                  <a:rPr lang="en-US" altLang="zh-TW" sz="120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a:solidFill>
                      <a:schemeClr val="tx2">
                        <a:lumMod val="75000"/>
                      </a:schemeClr>
                    </a:solidFill>
                    <a:latin typeface="Cambria Math" panose="02040503050406030204" pitchFamily="18" charset="0"/>
                    <a:cs typeface="Times New Roman" panose="02020603050405020304" pitchFamily="18" charset="0"/>
                  </a:rPr>
                  <a:t>𝑇</a:t>
                </a:r>
                <a:r>
                  <a:rPr lang="zh-TW" altLang="en-US" dirty="0" smtClean="0"/>
                  <a:t>為</a:t>
                </a:r>
                <a:r>
                  <a:rPr lang="en-US" altLang="zh-TW" dirty="0" smtClean="0"/>
                  <a:t>P</a:t>
                </a:r>
                <a:r>
                  <a:rPr lang="zh-TW" altLang="en-US" dirty="0" smtClean="0"/>
                  <a:t>生成的兩個循環群，其順序為質數</a:t>
                </a:r>
                <a:r>
                  <a:rPr lang="en-US" altLang="zh-TW" dirty="0" smtClean="0"/>
                  <a:t>q</a:t>
                </a:r>
                <a:r>
                  <a:rPr lang="zh-TW" altLang="en-US" dirty="0" smtClean="0"/>
                  <a:t>，其中</a:t>
                </a:r>
                <a:r>
                  <a:rPr lang="en-US" altLang="zh-TW" sz="1200" i="0">
                    <a:solidFill>
                      <a:schemeClr val="tx2">
                        <a:lumMod val="75000"/>
                      </a:schemeClr>
                    </a:solidFill>
                    <a:latin typeface="Cambria Math" panose="02040503050406030204" pitchFamily="18" charset="0"/>
                    <a:cs typeface="Times New Roman" panose="02020603050405020304" pitchFamily="18" charset="0"/>
                  </a:rPr>
                  <a:t>𝐺</a:t>
                </a:r>
                <a:r>
                  <a:rPr lang="en-US" altLang="zh-TW" sz="120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a:solidFill>
                      <a:schemeClr val="tx2">
                        <a:lumMod val="75000"/>
                      </a:schemeClr>
                    </a:solidFill>
                    <a:latin typeface="Cambria Math" panose="02040503050406030204" pitchFamily="18" charset="0"/>
                    <a:cs typeface="Times New Roman" panose="02020603050405020304" pitchFamily="18" charset="0"/>
                  </a:rPr>
                  <a:t>1</a:t>
                </a:r>
                <a:r>
                  <a:rPr lang="zh-TW" altLang="en-US" dirty="0" smtClean="0"/>
                  <a:t>為加法群，</a:t>
                </a:r>
                <a:r>
                  <a:rPr lang="en-US" altLang="zh-TW" sz="1200" i="0">
                    <a:solidFill>
                      <a:schemeClr val="tx2">
                        <a:lumMod val="75000"/>
                      </a:schemeClr>
                    </a:solidFill>
                    <a:latin typeface="Cambria Math" panose="02040503050406030204" pitchFamily="18" charset="0"/>
                    <a:cs typeface="Times New Roman" panose="02020603050405020304" pitchFamily="18" charset="0"/>
                  </a:rPr>
                  <a:t>𝐺</a:t>
                </a:r>
                <a:r>
                  <a:rPr lang="en-US" altLang="zh-TW" sz="120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a:solidFill>
                      <a:schemeClr val="tx2">
                        <a:lumMod val="75000"/>
                      </a:schemeClr>
                    </a:solidFill>
                    <a:latin typeface="Cambria Math" panose="02040503050406030204" pitchFamily="18" charset="0"/>
                    <a:cs typeface="Times New Roman" panose="02020603050405020304" pitchFamily="18" charset="0"/>
                  </a:rPr>
                  <a:t>𝑇</a:t>
                </a:r>
                <a:r>
                  <a:rPr lang="zh-TW" altLang="en-US" dirty="0" smtClean="0"/>
                  <a:t>為乘法群。</a:t>
                </a:r>
                <a:endParaRPr lang="en-US" altLang="zh-TW" dirty="0" smtClean="0"/>
              </a:p>
              <a:p>
                <a:endParaRPr lang="en-US" altLang="zh-TW" dirty="0" smtClean="0"/>
              </a:p>
              <a:p>
                <a:r>
                  <a:rPr lang="zh-TW" altLang="en-US" dirty="0" smtClean="0"/>
                  <a:t>組管理器（</a:t>
                </a:r>
                <a:r>
                  <a:rPr lang="en-US" altLang="zh-TW" dirty="0" smtClean="0"/>
                  <a:t>GM</a:t>
                </a:r>
                <a:r>
                  <a:rPr lang="zh-TW" altLang="en-US" dirty="0" smtClean="0"/>
                  <a:t>）選擇兩個密碼</a:t>
                </a:r>
                <a:r>
                  <a:rPr lang="en-US" altLang="zh-TW" dirty="0" smtClean="0"/>
                  <a:t>hash</a:t>
                </a:r>
                <a:r>
                  <a:rPr lang="zh-TW" altLang="en-US" dirty="0" smtClean="0"/>
                  <a:t>函數：</a:t>
                </a:r>
                <a:r>
                  <a:rPr lang="en-US" altLang="zh-TW" sz="1200" i="0">
                    <a:solidFill>
                      <a:schemeClr val="tx2">
                        <a:lumMod val="75000"/>
                      </a:schemeClr>
                    </a:solidFill>
                    <a:latin typeface="Cambria Math" panose="02040503050406030204" pitchFamily="18" charset="0"/>
                    <a:cs typeface="Times New Roman" panose="02020603050405020304" pitchFamily="18" charset="0"/>
                  </a:rPr>
                  <a:t>𝐻</a:t>
                </a:r>
                <a:r>
                  <a:rPr lang="en-US" altLang="zh-TW" sz="120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a:solidFill>
                      <a:schemeClr val="tx2">
                        <a:lumMod val="75000"/>
                      </a:schemeClr>
                    </a:solidFill>
                    <a:latin typeface="Cambria Math" panose="02040503050406030204" pitchFamily="18" charset="0"/>
                    <a:cs typeface="Times New Roman" panose="02020603050405020304" pitchFamily="18" charset="0"/>
                  </a:rPr>
                  <a:t>1:〖{0,1}〗^∗</a:t>
                </a:r>
                <a:r>
                  <a:rPr lang="en-US" altLang="zh-TW" sz="1200" dirty="0">
                    <a:solidFill>
                      <a:schemeClr val="tx2">
                        <a:lumMod val="75000"/>
                      </a:schemeClr>
                    </a:solidFill>
                    <a:latin typeface="Times New Roman" panose="02020603050405020304" pitchFamily="18" charset="0"/>
                    <a:cs typeface="Times New Roman" panose="02020603050405020304" pitchFamily="18" charset="0"/>
                  </a:rPr>
                  <a:t>→</a:t>
                </a:r>
                <a:r>
                  <a:rPr lang="en-US" altLang="zh-TW" sz="1200" i="0">
                    <a:solidFill>
                      <a:schemeClr val="tx2">
                        <a:lumMod val="75000"/>
                      </a:schemeClr>
                    </a:solidFill>
                    <a:latin typeface="Cambria Math" panose="02040503050406030204" pitchFamily="18" charset="0"/>
                    <a:cs typeface="Times New Roman" panose="02020603050405020304" pitchFamily="18" charset="0"/>
                  </a:rPr>
                  <a:t>𝐺_1</a:t>
                </a:r>
                <a:r>
                  <a:rPr lang="zh-TW" altLang="en-US" dirty="0" smtClean="0"/>
                  <a:t>，</a:t>
                </a:r>
                <a:r>
                  <a:rPr lang="en-US" altLang="zh-TW" sz="1200" i="0">
                    <a:solidFill>
                      <a:schemeClr val="tx2">
                        <a:lumMod val="75000"/>
                      </a:schemeClr>
                    </a:solidFill>
                    <a:latin typeface="Cambria Math" panose="02040503050406030204" pitchFamily="18" charset="0"/>
                    <a:cs typeface="Times New Roman" panose="02020603050405020304" pitchFamily="18" charset="0"/>
                  </a:rPr>
                  <a:t>𝐻</a:t>
                </a:r>
                <a:r>
                  <a:rPr lang="en-US" altLang="zh-TW" sz="120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b="0" i="0" smtClean="0">
                    <a:solidFill>
                      <a:schemeClr val="tx2">
                        <a:lumMod val="75000"/>
                      </a:schemeClr>
                    </a:solidFill>
                    <a:latin typeface="Cambria Math" panose="02040503050406030204" pitchFamily="18" charset="0"/>
                    <a:cs typeface="Times New Roman" panose="02020603050405020304" pitchFamily="18" charset="0"/>
                  </a:rPr>
                  <a:t>2</a:t>
                </a:r>
                <a:r>
                  <a:rPr lang="en-US" altLang="zh-TW" sz="1200" i="0">
                    <a:solidFill>
                      <a:schemeClr val="tx2">
                        <a:lumMod val="75000"/>
                      </a:schemeClr>
                    </a:solidFill>
                    <a:latin typeface="Cambria Math" panose="02040503050406030204" pitchFamily="18" charset="0"/>
                    <a:cs typeface="Times New Roman" panose="02020603050405020304" pitchFamily="18" charset="0"/>
                  </a:rPr>
                  <a:t>:〖{0,1}〗^∗×𝐺_1</a:t>
                </a:r>
                <a:r>
                  <a:rPr lang="en-US" altLang="zh-TW" sz="1200" dirty="0">
                    <a:solidFill>
                      <a:schemeClr val="tx2">
                        <a:lumMod val="75000"/>
                      </a:schemeClr>
                    </a:solidFill>
                    <a:latin typeface="Times New Roman" panose="02020603050405020304" pitchFamily="18" charset="0"/>
                    <a:cs typeface="Times New Roman" panose="02020603050405020304" pitchFamily="18" charset="0"/>
                  </a:rPr>
                  <a:t>→</a:t>
                </a:r>
                <a:r>
                  <a:rPr lang="en-US" altLang="zh-TW" sz="1200" i="0">
                    <a:solidFill>
                      <a:schemeClr val="tx2">
                        <a:lumMod val="75000"/>
                      </a:schemeClr>
                    </a:solidFill>
                    <a:latin typeface="Cambria Math" panose="02040503050406030204" pitchFamily="18" charset="0"/>
                    <a:cs typeface="Times New Roman" panose="02020603050405020304" pitchFamily="18" charset="0"/>
                  </a:rPr>
                  <a:t>𝐺_1</a:t>
                </a:r>
                <a:r>
                  <a:rPr lang="zh-TW" altLang="en-US" dirty="0" smtClean="0"/>
                  <a:t>並構造雙線性函數</a:t>
                </a:r>
                <a:r>
                  <a:rPr lang="en-US" altLang="zh-TW" dirty="0" smtClean="0"/>
                  <a:t>e</a:t>
                </a:r>
                <a:r>
                  <a:rPr lang="zh-TW" altLang="en-US" dirty="0" smtClean="0"/>
                  <a:t>：</a:t>
                </a:r>
                <a:r>
                  <a:rPr lang="en-US" altLang="zh-TW" sz="1200" i="0">
                    <a:solidFill>
                      <a:schemeClr val="tx2">
                        <a:lumMod val="75000"/>
                      </a:schemeClr>
                    </a:solidFill>
                    <a:latin typeface="Cambria Math" panose="02040503050406030204" pitchFamily="18" charset="0"/>
                    <a:cs typeface="Times New Roman" panose="02020603050405020304" pitchFamily="18" charset="0"/>
                  </a:rPr>
                  <a:t>𝐺</a:t>
                </a:r>
                <a:r>
                  <a:rPr lang="en-US" altLang="zh-TW" sz="120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a:solidFill>
                      <a:schemeClr val="tx2">
                        <a:lumMod val="75000"/>
                      </a:schemeClr>
                    </a:solidFill>
                    <a:latin typeface="Cambria Math" panose="02040503050406030204" pitchFamily="18" charset="0"/>
                    <a:cs typeface="Times New Roman" panose="02020603050405020304" pitchFamily="18" charset="0"/>
                  </a:rPr>
                  <a:t>1</a:t>
                </a:r>
                <a:r>
                  <a:rPr lang="en-US" altLang="zh-TW" sz="1200" dirty="0">
                    <a:solidFill>
                      <a:schemeClr val="tx2">
                        <a:lumMod val="75000"/>
                      </a:schemeClr>
                    </a:solidFill>
                    <a:latin typeface="Times New Roman" panose="02020603050405020304" pitchFamily="18" charset="0"/>
                    <a:cs typeface="Times New Roman" panose="02020603050405020304" pitchFamily="18" charset="0"/>
                  </a:rPr>
                  <a:t>×</a:t>
                </a:r>
                <a:r>
                  <a:rPr lang="en-US" altLang="zh-TW" sz="1200" i="0">
                    <a:solidFill>
                      <a:schemeClr val="tx2">
                        <a:lumMod val="75000"/>
                      </a:schemeClr>
                    </a:solidFill>
                    <a:latin typeface="Cambria Math" panose="02040503050406030204" pitchFamily="18" charset="0"/>
                    <a:cs typeface="Times New Roman" panose="02020603050405020304" pitchFamily="18" charset="0"/>
                  </a:rPr>
                  <a:t>𝐺_1</a:t>
                </a:r>
                <a:r>
                  <a:rPr lang="en-US" altLang="zh-TW" sz="1200" dirty="0">
                    <a:solidFill>
                      <a:schemeClr val="tx2">
                        <a:lumMod val="75000"/>
                      </a:schemeClr>
                    </a:solidFill>
                    <a:latin typeface="Times New Roman" panose="02020603050405020304" pitchFamily="18" charset="0"/>
                    <a:cs typeface="Times New Roman" panose="02020603050405020304" pitchFamily="18" charset="0"/>
                  </a:rPr>
                  <a:t>→</a:t>
                </a:r>
                <a:r>
                  <a:rPr lang="en-US" altLang="zh-TW" sz="1200" i="0">
                    <a:solidFill>
                      <a:schemeClr val="tx2">
                        <a:lumMod val="75000"/>
                      </a:schemeClr>
                    </a:solidFill>
                    <a:latin typeface="Cambria Math" panose="02040503050406030204" pitchFamily="18" charset="0"/>
                    <a:cs typeface="Times New Roman" panose="02020603050405020304" pitchFamily="18" charset="0"/>
                  </a:rPr>
                  <a:t>𝐺_𝑇</a:t>
                </a:r>
                <a:r>
                  <a:rPr lang="zh-TW" altLang="en-US" dirty="0" smtClean="0"/>
                  <a:t>。</a:t>
                </a:r>
                <a:endParaRPr lang="en-US" altLang="zh-TW" dirty="0" smtClean="0"/>
              </a:p>
              <a:p>
                <a:r>
                  <a:rPr lang="en-US" altLang="zh-TW" dirty="0" smtClean="0"/>
                  <a:t>(</a:t>
                </a:r>
                <a:r>
                  <a:rPr lang="zh-TW" altLang="en-US" dirty="0" smtClean="0">
                    <a:effectLst/>
                  </a:rPr>
                  <a:t>是任意大小的二進制位串的集合，例如</a:t>
                </a:r>
                <a:r>
                  <a:rPr lang="zh-TW" altLang="en-US" dirty="0" smtClean="0">
                    <a:effectLst/>
                  </a:rPr>
                  <a:t>任何數據</a:t>
                </a:r>
                <a:r>
                  <a:rPr lang="zh-TW" altLang="en-US" dirty="0" smtClean="0">
                    <a:effectLst/>
                  </a:rPr>
                  <a:t>可以表示為有序列的</a:t>
                </a:r>
                <a:r>
                  <a:rPr lang="en-US" altLang="zh-TW" dirty="0" smtClean="0">
                    <a:effectLst/>
                  </a:rPr>
                  <a:t>bits</a:t>
                </a:r>
                <a:r>
                  <a:rPr lang="en-US" altLang="zh-TW" dirty="0" smtClean="0"/>
                  <a:t>)</a:t>
                </a:r>
              </a:p>
              <a:p>
                <a:endParaRPr lang="en-US" altLang="zh-TW" dirty="0" smtClean="0"/>
              </a:p>
              <a:p>
                <a:r>
                  <a:rPr lang="zh-TW" altLang="en-US" dirty="0" smtClean="0"/>
                  <a:t>然後，</a:t>
                </a:r>
                <a:r>
                  <a:rPr lang="en-US" altLang="zh-TW" dirty="0" smtClean="0"/>
                  <a:t>GM</a:t>
                </a:r>
                <a:r>
                  <a:rPr lang="zh-TW" altLang="en-US" dirty="0" smtClean="0"/>
                  <a:t>生成</a:t>
                </a:r>
                <a:r>
                  <a:rPr lang="en-US" altLang="zh-TW" dirty="0" smtClean="0"/>
                  <a:t>a ∈</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 𝑍</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𝑞^∗</a:t>
                </a:r>
                <a:r>
                  <a:rPr lang="zh-TW" altLang="en-US" dirty="0" smtClean="0"/>
                  <a:t>作為</a:t>
                </a:r>
                <a:r>
                  <a:rPr lang="en-US" altLang="zh-TW" dirty="0" smtClean="0"/>
                  <a:t>GM</a:t>
                </a:r>
                <a:r>
                  <a:rPr lang="zh-TW" altLang="en-US" dirty="0" smtClean="0"/>
                  <a:t>的私鑰，並將</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𝑃</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𝑝𝑢𝑏</a:t>
                </a:r>
                <a:r>
                  <a:rPr lang="en-US" altLang="zh-TW" dirty="0" smtClean="0"/>
                  <a:t> = aP </a:t>
                </a:r>
                <a:r>
                  <a:rPr lang="zh-TW" altLang="en-US" dirty="0" smtClean="0"/>
                  <a:t>設置為組的公鑰。</a:t>
                </a:r>
                <a:br>
                  <a:rPr lang="zh-TW" altLang="en-US" dirty="0" smtClean="0"/>
                </a:br>
                <a:r>
                  <a:rPr lang="zh-TW" altLang="en-US" dirty="0" smtClean="0"/>
                  <a:t/>
                </a:r>
                <a:br>
                  <a:rPr lang="zh-TW" altLang="en-US" dirty="0" smtClean="0"/>
                </a:b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20</a:t>
            </a:fld>
            <a:endParaRPr lang="zh-TW" altLang="en-US"/>
          </a:p>
        </p:txBody>
      </p:sp>
    </p:spTree>
    <p:extLst>
      <p:ext uri="{BB962C8B-B14F-4D97-AF65-F5344CB8AC3E}">
        <p14:creationId xmlns:p14="http://schemas.microsoft.com/office/powerpoint/2010/main" val="3068326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提取。</a:t>
                </a:r>
                <a:endParaRPr lang="en-US" altLang="zh-TW" dirty="0" smtClean="0"/>
              </a:p>
              <a:p>
                <a:endParaRPr lang="en-US" altLang="zh-TW" dirty="0" smtClean="0"/>
              </a:p>
              <a:p>
                <a:r>
                  <a:rPr lang="zh-TW" altLang="en-US" dirty="0" smtClean="0"/>
                  <a:t>當新成員</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𝑈</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要成為該組的授權成員時，要求該成員通過安全通道將其身份</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發送給</a:t>
                </a:r>
                <a:r>
                  <a:rPr lang="en-US" altLang="zh-TW" dirty="0" smtClean="0"/>
                  <a:t>GM</a:t>
                </a:r>
                <a:r>
                  <a:rPr lang="zh-TW" altLang="en-US" dirty="0" smtClean="0"/>
                  <a:t>。 </a:t>
                </a:r>
                <a:endParaRPr lang="en-US" altLang="zh-TW" dirty="0" smtClean="0"/>
              </a:p>
              <a:p>
                <a:endParaRPr lang="en-US" altLang="zh-TW" dirty="0" smtClean="0"/>
              </a:p>
              <a:p>
                <a:r>
                  <a:rPr lang="en-US" altLang="zh-TW" dirty="0" smtClean="0"/>
                  <a:t>GM</a:t>
                </a:r>
                <a:r>
                  <a:rPr lang="zh-TW" altLang="en-US" dirty="0" smtClean="0"/>
                  <a:t>計算</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𝑄</m:t>
                        </m:r>
                      </m:e>
                      <m:sub>
                        <m:sSub>
                          <m:sSubPr>
                            <m:ctrlPr>
                              <a:rPr lang="en-US" altLang="zh-TW" sz="12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sub>
                    </m:sSub>
                  </m:oMath>
                </a14:m>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12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120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sz="1200"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1200"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12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sz="1200" dirty="0" smtClean="0">
                    <a:solidFill>
                      <a:schemeClr val="tx2">
                        <a:lumMod val="75000"/>
                      </a:schemeClr>
                    </a:solidFill>
                    <a:cs typeface="Times New Roman" panose="02020603050405020304" pitchFamily="18" charset="0"/>
                  </a:rPr>
                  <a:t> </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𝑠𝑘</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12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a</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𝑄</m:t>
                        </m:r>
                      </m:e>
                      <m:sub>
                        <m:sSub>
                          <m:sSubPr>
                            <m:ctrlPr>
                              <a:rPr lang="en-US" altLang="zh-TW" sz="12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sub>
                    </m:sSub>
                  </m:oMath>
                </a14:m>
                <a:r>
                  <a:rPr lang="zh-TW" altLang="en-US" dirty="0" smtClean="0"/>
                  <a:t>並將</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𝑠𝑘</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發送給</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𝑈</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a:t>
                </a:r>
                <a:endParaRPr lang="en-US" altLang="zh-TW" dirty="0" smtClean="0"/>
              </a:p>
              <a:p>
                <a:endParaRPr lang="en-US" altLang="zh-TW" dirty="0" smtClean="0"/>
              </a:p>
              <a:p>
                <a:r>
                  <a:rPr lang="zh-TW" altLang="en-US" dirty="0" smtClean="0"/>
                  <a:t>在收到</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𝑠𝑘</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後，</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𝑈</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選擇一個秘密密鑰</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b="0" i="1" dirty="0" smtClean="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作為其個人私鑰。支持</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sz="12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1200" dirty="0">
                    <a:solidFill>
                      <a:schemeClr val="tx2">
                        <a:lumMod val="75000"/>
                      </a:schemeClr>
                    </a:solidFill>
                    <a:latin typeface="Times New Roman" panose="02020603050405020304" pitchFamily="18" charset="0"/>
                    <a:cs typeface="Times New Roman" panose="02020603050405020304" pitchFamily="18" charset="0"/>
                  </a:rPr>
                  <a:t>≡1 </a:t>
                </a:r>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mod φ(n)</a:t>
                </a:r>
                <a:r>
                  <a:rPr lang="zh-TW" altLang="en-US" sz="1200"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sz="1200" dirty="0" smtClean="0">
                  <a:solidFill>
                    <a:schemeClr val="tx2">
                      <a:lumMod val="75000"/>
                    </a:schemeClr>
                  </a:solidFill>
                  <a:latin typeface="Times New Roman" panose="02020603050405020304" pitchFamily="18" charset="0"/>
                  <a:cs typeface="Times New Roman" panose="02020603050405020304" pitchFamily="18" charset="0"/>
                </a:endParaRPr>
              </a:p>
              <a:p>
                <a:endParaRPr lang="en-US" altLang="zh-TW" dirty="0" smtClean="0"/>
              </a:p>
              <a:p>
                <a:r>
                  <a:rPr lang="zh-TW" altLang="en-US" dirty="0" smtClean="0"/>
                  <a:t>現在， </a:t>
                </a:r>
                <a14:m>
                  <m:oMath xmlns:m="http://schemas.openxmlformats.org/officeDocument/2006/math">
                    <m:sSub>
                      <m:sSub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𝑈</m:t>
                        </m:r>
                      </m:e>
                      <m:sub>
                        <m:r>
                          <a:rPr lang="en-US" altLang="zh-TW" sz="1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被視為該組的成員。它的私鑰是</a:t>
                </a:r>
                <a:r>
                  <a:rPr lang="en-US" altLang="zh-TW" dirty="0" smtClean="0"/>
                  <a:t>{bi</a:t>
                </a:r>
                <a:r>
                  <a:rPr lang="zh-TW" altLang="en-US" dirty="0" smtClean="0"/>
                  <a:t>，</a:t>
                </a:r>
                <a:r>
                  <a:rPr lang="en-US" altLang="zh-TW" dirty="0" smtClean="0"/>
                  <a:t>ski}</a:t>
                </a:r>
                <a:r>
                  <a:rPr lang="zh-TW" altLang="en-US" dirty="0" smtClean="0"/>
                  <a:t>，公鑰是</a:t>
                </a:r>
                <a:r>
                  <a:rPr lang="en-US" altLang="zh-TW" dirty="0" smtClean="0"/>
                  <a:t>fi</a:t>
                </a:r>
                <a:r>
                  <a:rPr lang="zh-TW" altLang="en-US" dirty="0" smtClean="0"/>
                  <a:t>。</a:t>
                </a:r>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提取。</a:t>
                </a:r>
                <a:endParaRPr lang="en-US" altLang="zh-TW" dirty="0" smtClean="0"/>
              </a:p>
              <a:p>
                <a:endParaRPr lang="en-US" altLang="zh-TW" dirty="0" smtClean="0"/>
              </a:p>
              <a:p>
                <a:r>
                  <a:rPr lang="zh-TW" altLang="en-US" dirty="0" smtClean="0"/>
                  <a:t>當新成員</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𝑈</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要成為該組的授權成員時，要求該成員通過安全通道將其身份</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𝑓</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發送給</a:t>
                </a:r>
                <a:r>
                  <a:rPr lang="en-US" altLang="zh-TW" dirty="0" smtClean="0"/>
                  <a:t>GM</a:t>
                </a:r>
                <a:r>
                  <a:rPr lang="zh-TW" altLang="en-US" dirty="0" smtClean="0"/>
                  <a:t>。 </a:t>
                </a:r>
                <a:endParaRPr lang="en-US" altLang="zh-TW" dirty="0" smtClean="0"/>
              </a:p>
              <a:p>
                <a:endParaRPr lang="en-US" altLang="zh-TW" dirty="0" smtClean="0"/>
              </a:p>
              <a:p>
                <a:r>
                  <a:rPr lang="en-US" altLang="zh-TW" dirty="0" smtClean="0"/>
                  <a:t>GM</a:t>
                </a:r>
                <a:r>
                  <a:rPr lang="zh-TW" altLang="en-US" dirty="0" smtClean="0"/>
                  <a:t>計算</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𝑄</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𝑓_𝑖 </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sz="1200" i="0">
                    <a:solidFill>
                      <a:schemeClr val="tx2">
                        <a:lumMod val="75000"/>
                      </a:schemeClr>
                    </a:solidFill>
                    <a:latin typeface="Cambria Math" panose="02040503050406030204" pitchFamily="18" charset="0"/>
                    <a:cs typeface="Times New Roman" panose="02020603050405020304" pitchFamily="18" charset="0"/>
                  </a:rPr>
                  <a:t>𝐻_1  </a:t>
                </a:r>
                <a:r>
                  <a:rPr lang="en-US" altLang="zh-TW" sz="1200" dirty="0">
                    <a:solidFill>
                      <a:schemeClr val="tx2">
                        <a:lumMod val="75000"/>
                      </a:schemeClr>
                    </a:solidFill>
                    <a:latin typeface="Times New Roman" panose="02020603050405020304" pitchFamily="18" charset="0"/>
                    <a:cs typeface="Times New Roman" panose="02020603050405020304" pitchFamily="18" charset="0"/>
                  </a:rPr>
                  <a:t>(</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𝑓_𝑖</a:t>
                </a:r>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sz="1200" dirty="0" smtClean="0">
                    <a:solidFill>
                      <a:schemeClr val="tx2">
                        <a:lumMod val="75000"/>
                      </a:schemeClr>
                    </a:solidFill>
                    <a:cs typeface="Times New Roman" panose="02020603050405020304" pitchFamily="18" charset="0"/>
                  </a:rPr>
                  <a:t> </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𝑠𝑘</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𝑖</a:t>
                </a:r>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12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a</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𝑄</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𝑓_𝑖 </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a:t>
                </a:r>
                <a:r>
                  <a:rPr lang="zh-TW" altLang="en-US" dirty="0" smtClean="0"/>
                  <a:t>並將</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𝑠𝑘</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發送給</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𝑈</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a:t>
                </a:r>
                <a:endParaRPr lang="en-US" altLang="zh-TW" dirty="0" smtClean="0"/>
              </a:p>
              <a:p>
                <a:endParaRPr lang="en-US" altLang="zh-TW" dirty="0" smtClean="0"/>
              </a:p>
              <a:p>
                <a:r>
                  <a:rPr lang="zh-TW" altLang="en-US" dirty="0" smtClean="0"/>
                  <a:t>在收到</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𝑠𝑘</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後，</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𝑈</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選擇一個秘密密鑰</a:t>
                </a:r>
                <a:r>
                  <a:rPr lang="en-US" altLang="zh-TW" sz="1200" b="0" i="0" dirty="0" smtClean="0">
                    <a:solidFill>
                      <a:schemeClr val="tx2">
                        <a:lumMod val="75000"/>
                      </a:schemeClr>
                    </a:solidFill>
                    <a:latin typeface="Cambria Math" panose="02040503050406030204" pitchFamily="18" charset="0"/>
                    <a:cs typeface="Times New Roman" panose="02020603050405020304" pitchFamily="18" charset="0"/>
                  </a:rPr>
                  <a:t>𝑏</a:t>
                </a:r>
                <a:r>
                  <a:rPr lang="en-US" altLang="zh-TW" sz="1200" b="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作為其個人私鑰。支持</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𝑏</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𝑖 𝑓_𝑖</a:t>
                </a:r>
                <a:r>
                  <a:rPr lang="en-US" altLang="zh-TW" sz="1200" dirty="0">
                    <a:solidFill>
                      <a:schemeClr val="tx2">
                        <a:lumMod val="75000"/>
                      </a:schemeClr>
                    </a:solidFill>
                    <a:latin typeface="Times New Roman" panose="02020603050405020304" pitchFamily="18" charset="0"/>
                    <a:cs typeface="Times New Roman" panose="02020603050405020304" pitchFamily="18" charset="0"/>
                  </a:rPr>
                  <a:t>≡1 </a:t>
                </a:r>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mod φ(n</a:t>
                </a:r>
                <a:r>
                  <a:rPr lang="en-US" altLang="zh-TW" sz="12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1200"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sz="1200" dirty="0" smtClean="0">
                  <a:solidFill>
                    <a:schemeClr val="tx2">
                      <a:lumMod val="75000"/>
                    </a:schemeClr>
                  </a:solidFill>
                  <a:latin typeface="Times New Roman" panose="02020603050405020304" pitchFamily="18" charset="0"/>
                  <a:cs typeface="Times New Roman" panose="02020603050405020304" pitchFamily="18" charset="0"/>
                </a:endParaRPr>
              </a:p>
              <a:p>
                <a:endParaRPr lang="en-US" altLang="zh-TW" dirty="0" smtClean="0"/>
              </a:p>
              <a:p>
                <a:r>
                  <a:rPr lang="zh-TW" altLang="en-US" dirty="0" smtClean="0"/>
                  <a:t>現在， </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𝑈</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被視為該組的成員。它的私鑰是</a:t>
                </a:r>
                <a:r>
                  <a:rPr lang="en-US" altLang="zh-TW" dirty="0" smtClean="0"/>
                  <a:t>{bi</a:t>
                </a:r>
                <a:r>
                  <a:rPr lang="zh-TW" altLang="en-US" dirty="0" smtClean="0"/>
                  <a:t>，</a:t>
                </a:r>
                <a:r>
                  <a:rPr lang="en-US" altLang="zh-TW" dirty="0" smtClean="0"/>
                  <a:t>ski}</a:t>
                </a:r>
                <a:r>
                  <a:rPr lang="zh-TW" altLang="en-US" dirty="0" smtClean="0"/>
                  <a:t>，公鑰是</a:t>
                </a:r>
                <a:r>
                  <a:rPr lang="en-US" altLang="zh-TW" dirty="0" smtClean="0"/>
                  <a:t>fi</a:t>
                </a:r>
                <a:r>
                  <a:rPr lang="zh-TW" altLang="en-US" dirty="0" smtClean="0"/>
                  <a:t>。</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21</a:t>
            </a:fld>
            <a:endParaRPr lang="zh-TW" altLang="en-US"/>
          </a:p>
        </p:txBody>
      </p:sp>
    </p:spTree>
    <p:extLst>
      <p:ext uri="{BB962C8B-B14F-4D97-AF65-F5344CB8AC3E}">
        <p14:creationId xmlns:p14="http://schemas.microsoft.com/office/powerpoint/2010/main" val="505200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effectLst/>
                  </a:rPr>
                  <a:t>署名</a:t>
                </a:r>
                <a:r>
                  <a:rPr lang="zh-TW" altLang="en-US" dirty="0" smtClean="0"/>
                  <a:t>。</a:t>
                </a:r>
                <a:endParaRPr lang="en-US" altLang="zh-TW" dirty="0" smtClean="0"/>
              </a:p>
              <a:p>
                <a:endParaRPr lang="en-US" altLang="zh-TW" dirty="0" smtClean="0"/>
              </a:p>
              <a:p>
                <a:r>
                  <a:rPr lang="zh-TW" altLang="en-US" dirty="0" smtClean="0"/>
                  <a:t>對於給定的消息</a:t>
                </a:r>
                <a:r>
                  <a:rPr lang="en-US" altLang="zh-TW" dirty="0" smtClean="0"/>
                  <a:t>M</a:t>
                </a:r>
                <a:r>
                  <a:rPr lang="zh-TW" altLang="en-US" dirty="0" smtClean="0"/>
                  <a:t>，簽署者選擇</a:t>
                </a:r>
                <a:r>
                  <a:rPr lang="en-US" altLang="zh-TW" dirty="0" smtClean="0"/>
                  <a:t>x ∈</a:t>
                </a:r>
                <a14:m>
                  <m:oMath xmlns:m="http://schemas.openxmlformats.org/officeDocument/2006/math">
                    <m:sSubSup>
                      <m:sSubSup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sz="1200" dirty="0">
                            <a:solidFill>
                              <a:schemeClr val="tx2">
                                <a:lumMod val="75000"/>
                              </a:schemeClr>
                            </a:solidFill>
                            <a:latin typeface="Cambria Math" panose="02040503050406030204" pitchFamily="18" charset="0"/>
                            <a:cs typeface="Times New Roman" panose="02020603050405020304" pitchFamily="18" charset="0"/>
                          </a:rPr>
                          <m:t> </m:t>
                        </m:r>
                        <m:r>
                          <a:rPr lang="en-US" altLang="zh-TW" sz="1200"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sz="1200"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sz="1200"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t>併計算</a:t>
                </a:r>
                <a:r>
                  <a:rPr lang="en-US" altLang="zh-TW" dirty="0" smtClean="0"/>
                  <a:t>A = x P</a:t>
                </a:r>
                <a:r>
                  <a:rPr lang="zh-TW" altLang="en-US" dirty="0" smtClean="0"/>
                  <a:t>，</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B = </a:t>
                </a:r>
                <a14:m>
                  <m:oMath xmlns:m="http://schemas.openxmlformats.org/officeDocument/2006/math">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p>
                    </m:sSup>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𝑠𝑘</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(m,A)</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a:t>
                </a:r>
                <a:endParaRPr lang="en-US" altLang="zh-TW" dirty="0" smtClean="0"/>
              </a:p>
              <a:p>
                <a:endParaRPr lang="en-US" altLang="zh-TW" dirty="0" smtClean="0"/>
              </a:p>
              <a:p>
                <a:r>
                  <a:rPr lang="zh-TW" altLang="en-US" dirty="0" smtClean="0"/>
                  <a:t>消息</a:t>
                </a:r>
                <a:r>
                  <a:rPr lang="en-US" altLang="zh-TW" dirty="0" smtClean="0"/>
                  <a:t>M</a:t>
                </a:r>
                <a:r>
                  <a:rPr lang="zh-TW" altLang="en-US" dirty="0" smtClean="0"/>
                  <a:t>上的組簽名為</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B</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t>。</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effectLst/>
                  </a:rPr>
                  <a:t>署名</a:t>
                </a:r>
                <a:r>
                  <a:rPr lang="zh-TW" altLang="en-US" dirty="0" smtClean="0"/>
                  <a:t>。</a:t>
                </a:r>
                <a:endParaRPr lang="en-US" altLang="zh-TW" dirty="0" smtClean="0"/>
              </a:p>
              <a:p>
                <a:endParaRPr lang="en-US" altLang="zh-TW" dirty="0" smtClean="0"/>
              </a:p>
              <a:p>
                <a:r>
                  <a:rPr lang="zh-TW" altLang="en-US" dirty="0" smtClean="0"/>
                  <a:t>對於給定的消息</a:t>
                </a:r>
                <a:r>
                  <a:rPr lang="en-US" altLang="zh-TW" dirty="0" smtClean="0"/>
                  <a:t>M</a:t>
                </a:r>
                <a:r>
                  <a:rPr lang="zh-TW" altLang="en-US" dirty="0" smtClean="0"/>
                  <a:t>，簽署者選擇</a:t>
                </a:r>
                <a:r>
                  <a:rPr lang="en-US" altLang="zh-TW" dirty="0" smtClean="0"/>
                  <a:t>x ∈</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 𝑍</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𝑞^∗</a:t>
                </a:r>
                <a:r>
                  <a:rPr lang="zh-TW" altLang="en-US" dirty="0" smtClean="0"/>
                  <a:t>併計算</a:t>
                </a:r>
                <a:r>
                  <a:rPr lang="en-US" altLang="zh-TW" dirty="0" smtClean="0"/>
                  <a:t>A = x P</a:t>
                </a:r>
                <a:r>
                  <a:rPr lang="zh-TW" altLang="en-US" dirty="0" smtClean="0"/>
                  <a:t>，</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B =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𝑥</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 〖𝑠𝑘〗_𝑖</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r>
                  <a:rPr lang="en-US" altLang="zh-TW" i="0">
                    <a:solidFill>
                      <a:schemeClr val="tx2">
                        <a:lumMod val="75000"/>
                      </a:schemeClr>
                    </a:solidFill>
                    <a:latin typeface="Cambria Math" panose="02040503050406030204" pitchFamily="18" charset="0"/>
                    <a:cs typeface="Times New Roman" panose="02020603050405020304" pitchFamily="18" charset="0"/>
                  </a:rPr>
                  <a:t>𝐻_2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(m,A)</a:t>
                </a:r>
                <a:r>
                  <a:rPr lang="en-US" altLang="zh-TW" dirty="0">
                    <a:solidFill>
                      <a:schemeClr val="tx2">
                        <a:lumMod val="75000"/>
                      </a:schemeClr>
                    </a:solidFill>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𝑏_𝑖</a:t>
                </a:r>
                <a:r>
                  <a:rPr lang="zh-TW" altLang="en-US" dirty="0" smtClean="0"/>
                  <a:t>。</a:t>
                </a:r>
                <a:endParaRPr lang="en-US" altLang="zh-TW" dirty="0" smtClean="0"/>
              </a:p>
              <a:p>
                <a:endParaRPr lang="en-US" altLang="zh-TW" dirty="0" smtClean="0"/>
              </a:p>
              <a:p>
                <a:r>
                  <a:rPr lang="zh-TW" altLang="en-US" dirty="0" smtClean="0"/>
                  <a:t>消息</a:t>
                </a:r>
                <a:r>
                  <a:rPr lang="en-US" altLang="zh-TW" dirty="0" smtClean="0"/>
                  <a:t>M</a:t>
                </a:r>
                <a:r>
                  <a:rPr lang="zh-TW" altLang="en-US" dirty="0" smtClean="0"/>
                  <a:t>上的組簽名為</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B</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𝑓_𝑖</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t>。</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22</a:t>
            </a:fld>
            <a:endParaRPr lang="zh-TW" altLang="en-US"/>
          </a:p>
        </p:txBody>
      </p:sp>
    </p:spTree>
    <p:extLst>
      <p:ext uri="{BB962C8B-B14F-4D97-AF65-F5344CB8AC3E}">
        <p14:creationId xmlns:p14="http://schemas.microsoft.com/office/powerpoint/2010/main" val="990663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校驗。</a:t>
                </a:r>
                <a:endParaRPr lang="en-US" altLang="zh-TW" dirty="0" smtClean="0"/>
              </a:p>
              <a:p>
                <a:endParaRPr lang="en-US" altLang="zh-TW" dirty="0" smtClean="0"/>
              </a:p>
              <a:p>
                <a:r>
                  <a:rPr lang="zh-TW" altLang="en-US" dirty="0" smtClean="0"/>
                  <a:t>驗證者收到</a:t>
                </a:r>
                <a:r>
                  <a:rPr lang="en-US" altLang="zh-TW" dirty="0" smtClean="0"/>
                  <a:t>M</a:t>
                </a:r>
                <a:r>
                  <a:rPr lang="zh-TW" altLang="en-US" dirty="0" smtClean="0"/>
                  <a:t>和組簽名</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B,</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後，執行以下步驟來驗證組簽名。</a:t>
                </a:r>
                <a:br>
                  <a:rPr lang="zh-TW" altLang="en-US" dirty="0" smtClean="0"/>
                </a:br>
                <a:r>
                  <a:rPr lang="zh-TW" altLang="en-US" dirty="0" smtClean="0"/>
                  <a:t/>
                </a:r>
                <a:br>
                  <a:rPr lang="zh-TW" altLang="en-US" dirty="0" smtClean="0"/>
                </a:br>
                <a:r>
                  <a:rPr lang="zh-TW" altLang="en-US" dirty="0" smtClean="0"/>
                  <a:t>分別計算</a:t>
                </a:r>
                <a14:m>
                  <m:oMath xmlns:m="http://schemas.openxmlformats.org/officeDocument/2006/math">
                    <m:r>
                      <a:rPr lang="en-US" altLang="zh-TW" dirty="0" smtClean="0">
                        <a:solidFill>
                          <a:schemeClr val="tx2">
                            <a:lumMod val="75000"/>
                          </a:schemeClr>
                        </a:solidFill>
                        <a:latin typeface="Cambria Math" panose="02040503050406030204" pitchFamily="18" charset="0"/>
                        <a:cs typeface="Times New Roman" panose="02020603050405020304" pitchFamily="18" charset="0"/>
                      </a:rPr>
                      <m:t>𝛼</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𝑒</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𝑝𝑢𝑏</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𝑓𝑖</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smtClean="0">
                    <a:solidFill>
                      <a:schemeClr val="tx2">
                        <a:lumMod val="75000"/>
                      </a:schemeClr>
                    </a:solidFill>
                    <a:cs typeface="Times New Roman" panose="02020603050405020304" pitchFamily="18" charset="0"/>
                  </a:rPr>
                  <a:t> </a:t>
                </a: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𝛽</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𝑒</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err="1">
                        <a:solidFill>
                          <a:schemeClr val="tx2">
                            <a:lumMod val="75000"/>
                          </a:schemeClr>
                        </a:solidFill>
                        <a:latin typeface="Cambria Math" panose="02040503050406030204" pitchFamily="18" charset="0"/>
                        <a:cs typeface="Times New Roman" panose="02020603050405020304" pitchFamily="18" charset="0"/>
                      </a:rPr>
                      <m:t>𝐴</m:t>
                    </m:r>
                    <m:r>
                      <a:rPr lang="en-US" altLang="zh-TW" dirty="0" err="1">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𝐵</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oMath>
                </a14:m>
                <a:r>
                  <a:rPr lang="zh-TW" altLang="en-US" dirty="0" smtClean="0"/>
                  <a:t>和</a:t>
                </a:r>
                <a14:m>
                  <m:oMath xmlns:m="http://schemas.openxmlformats.org/officeDocument/2006/math">
                    <m:r>
                      <a:rPr lang="en-US" altLang="zh-TW" dirty="0" smtClean="0">
                        <a:solidFill>
                          <a:schemeClr val="tx2">
                            <a:lumMod val="75000"/>
                          </a:schemeClr>
                        </a:solidFill>
                        <a:latin typeface="Cambria Math" panose="02040503050406030204" pitchFamily="18" charset="0"/>
                        <a:cs typeface="Times New Roman" panose="02020603050405020304" pitchFamily="18" charset="0"/>
                      </a:rPr>
                      <m:t>𝛾</m:t>
                    </m:r>
                    <m:r>
                      <a:rPr lang="en-US" altLang="zh-TW"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dirty="0" smtClean="0">
                        <a:solidFill>
                          <a:schemeClr val="tx2">
                            <a:lumMod val="75000"/>
                          </a:schemeClr>
                        </a:solidFill>
                        <a:latin typeface="Cambria Math" panose="02040503050406030204" pitchFamily="18" charset="0"/>
                        <a:cs typeface="Times New Roman" panose="02020603050405020304" pitchFamily="18" charset="0"/>
                      </a:rPr>
                      <m:t>𝑒</m:t>
                    </m:r>
                    <m:r>
                      <a:rPr lang="en-US" altLang="zh-TW"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dirty="0" smtClean="0">
                        <a:solidFill>
                          <a:schemeClr val="tx2">
                            <a:lumMod val="75000"/>
                          </a:schemeClr>
                        </a:solidFill>
                        <a:latin typeface="Cambria Math" panose="02040503050406030204" pitchFamily="18" charset="0"/>
                        <a:cs typeface="Times New Roman" panose="02020603050405020304" pitchFamily="18" charset="0"/>
                      </a:rPr>
                      <m:t>𝐴</m:t>
                    </m:r>
                    <m:r>
                      <a:rPr lang="en-US" altLang="zh-TW"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a:solidFill>
                              <a:schemeClr val="tx2">
                                <a:lumMod val="75000"/>
                              </a:schemeClr>
                            </a:solidFill>
                            <a:latin typeface="Cambria Math" panose="02040503050406030204" pitchFamily="18" charset="0"/>
                            <a:cs typeface="Times New Roman" panose="02020603050405020304" pitchFamily="18" charset="0"/>
                          </a:rPr>
                          <m:t>2</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𝑀</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𝐴</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
                </a:r>
                <a:br>
                  <a:rPr lang="zh-TW" altLang="en-US" dirty="0" smtClean="0"/>
                </a:br>
                <a:r>
                  <a:rPr lang="zh-TW" altLang="en-US" dirty="0" smtClean="0"/>
                  <a:t/>
                </a:r>
                <a:br>
                  <a:rPr lang="zh-TW" altLang="en-US" dirty="0" smtClean="0"/>
                </a:br>
                <a:r>
                  <a:rPr lang="zh-TW" altLang="en-US" dirty="0" smtClean="0"/>
                  <a:t>檢查</a:t>
                </a:r>
                <a:r>
                  <a:rPr lang="en-US" altLang="zh-TW" dirty="0" smtClean="0"/>
                  <a:t>β==αγ</a:t>
                </a:r>
                <a:r>
                  <a:rPr lang="zh-TW" altLang="en-US" dirty="0" smtClean="0"/>
                  <a:t>以驗證組簽名</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B,</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是否合法。</a:t>
                </a:r>
                <a:endParaRPr lang="en-US" altLang="zh-TW" dirty="0" smtClean="0"/>
              </a:p>
              <a:p>
                <a:r>
                  <a:rPr lang="zh-TW" altLang="en-US" dirty="0" smtClean="0"/>
                  <a:t/>
                </a:r>
                <a:br>
                  <a:rPr lang="zh-TW" altLang="en-US" dirty="0" smtClean="0"/>
                </a:br>
                <a:r>
                  <a:rPr lang="zh-TW" altLang="en-US" dirty="0" smtClean="0"/>
                  <a:t>如果等式成立，則</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B,</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被認為是有效的組簽名；否則，簽名將被拒絕。</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校驗。</a:t>
                </a:r>
                <a:endParaRPr lang="en-US" altLang="zh-TW" dirty="0" smtClean="0"/>
              </a:p>
              <a:p>
                <a:endParaRPr lang="en-US" altLang="zh-TW" dirty="0" smtClean="0"/>
              </a:p>
              <a:p>
                <a:r>
                  <a:rPr lang="zh-TW" altLang="en-US" dirty="0" smtClean="0"/>
                  <a:t>驗證者收到</a:t>
                </a:r>
                <a:r>
                  <a:rPr lang="en-US" altLang="zh-TW" dirty="0" smtClean="0"/>
                  <a:t>M</a:t>
                </a:r>
                <a:r>
                  <a:rPr lang="zh-TW" altLang="en-US" dirty="0" smtClean="0"/>
                  <a:t>和組簽名</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B,</a:t>
                </a:r>
                <a:r>
                  <a:rPr lang="en-US" altLang="zh-TW" dirty="0">
                    <a:solidFill>
                      <a:schemeClr val="tx2">
                        <a:lumMod val="75000"/>
                      </a:schemeClr>
                    </a:solidFill>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𝑓_𝑖</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後，執行以下步驟來驗證組簽名。</a:t>
                </a:r>
                <a:br>
                  <a:rPr lang="zh-TW" altLang="en-US" dirty="0" smtClean="0"/>
                </a:br>
                <a:r>
                  <a:rPr lang="zh-TW" altLang="en-US" dirty="0" smtClean="0"/>
                  <a:t/>
                </a:r>
                <a:br>
                  <a:rPr lang="zh-TW" altLang="en-US" dirty="0" smtClean="0"/>
                </a:br>
                <a:r>
                  <a:rPr lang="zh-TW" altLang="en-US" dirty="0" smtClean="0"/>
                  <a:t>分別計算</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𝛼</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𝑒(𝑓_𝑖 𝑃_𝑝𝑢𝑏,𝑓𝑖)</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smtClean="0">
                    <a:solidFill>
                      <a:schemeClr val="tx2">
                        <a:lumMod val="75000"/>
                      </a:schemeClr>
                    </a:solidFill>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𝛽=𝑒(</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𝐴,</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𝑓_𝑖 𝐵)</a:t>
                </a:r>
                <a:r>
                  <a:rPr lang="zh-TW" altLang="en-US" dirty="0" smtClean="0"/>
                  <a:t>和</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𝛾=𝑒(𝐴,</a:t>
                </a:r>
                <a:r>
                  <a:rPr lang="en-US" altLang="zh-TW" i="0">
                    <a:solidFill>
                      <a:schemeClr val="tx2">
                        <a:lumMod val="75000"/>
                      </a:schemeClr>
                    </a:solidFill>
                    <a:latin typeface="Cambria Math" panose="02040503050406030204" pitchFamily="18" charset="0"/>
                    <a:cs typeface="Times New Roman" panose="02020603050405020304" pitchFamily="18" charset="0"/>
                  </a:rPr>
                  <a:t>𝐻_2</a:t>
                </a:r>
                <a:r>
                  <a:rPr lang="en-US" altLang="zh-TW" i="0" dirty="0">
                    <a:solidFill>
                      <a:schemeClr val="tx2">
                        <a:lumMod val="75000"/>
                      </a:schemeClr>
                    </a:solidFill>
                    <a:latin typeface="Cambria Math" panose="02040503050406030204" pitchFamily="18" charset="0"/>
                    <a:cs typeface="Times New Roman" panose="02020603050405020304" pitchFamily="18" charset="0"/>
                  </a:rPr>
                  <a:t> (𝑀,𝐴))</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
                </a:r>
                <a:br>
                  <a:rPr lang="zh-TW" altLang="en-US" dirty="0" smtClean="0"/>
                </a:br>
                <a:r>
                  <a:rPr lang="zh-TW" altLang="en-US" dirty="0" smtClean="0"/>
                  <a:t/>
                </a:r>
                <a:br>
                  <a:rPr lang="zh-TW" altLang="en-US" dirty="0" smtClean="0"/>
                </a:br>
                <a:r>
                  <a:rPr lang="zh-TW" altLang="en-US" dirty="0" smtClean="0"/>
                  <a:t>檢查</a:t>
                </a:r>
                <a:r>
                  <a:rPr lang="en-US" altLang="zh-TW" dirty="0" smtClean="0"/>
                  <a:t>β==αγ</a:t>
                </a:r>
                <a:r>
                  <a:rPr lang="zh-TW" altLang="en-US" dirty="0" smtClean="0"/>
                  <a:t>以驗證組簽名</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B,</a:t>
                </a:r>
                <a:r>
                  <a:rPr lang="en-US" altLang="zh-TW" dirty="0">
                    <a:solidFill>
                      <a:schemeClr val="tx2">
                        <a:lumMod val="75000"/>
                      </a:schemeClr>
                    </a:solidFill>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𝑓_𝑖</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是否合法。</a:t>
                </a:r>
                <a:endParaRPr lang="en-US" altLang="zh-TW" dirty="0" smtClean="0"/>
              </a:p>
              <a:p>
                <a:r>
                  <a:rPr lang="zh-TW" altLang="en-US" dirty="0" smtClean="0"/>
                  <a:t/>
                </a:r>
                <a:br>
                  <a:rPr lang="zh-TW" altLang="en-US" dirty="0" smtClean="0"/>
                </a:br>
                <a:r>
                  <a:rPr lang="zh-TW" altLang="en-US" dirty="0" smtClean="0"/>
                  <a:t>如果等式成立，則</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B,</a:t>
                </a:r>
                <a:r>
                  <a:rPr lang="en-US" altLang="zh-TW" dirty="0">
                    <a:solidFill>
                      <a:schemeClr val="tx2">
                        <a:lumMod val="75000"/>
                      </a:schemeClr>
                    </a:solidFill>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𝑓_𝑖</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被認為是有效的組簽名；否則，簽名將被拒絕。</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23</a:t>
            </a:fld>
            <a:endParaRPr lang="zh-TW" altLang="en-US"/>
          </a:p>
        </p:txBody>
      </p:sp>
    </p:spTree>
    <p:extLst>
      <p:ext uri="{BB962C8B-B14F-4D97-AF65-F5344CB8AC3E}">
        <p14:creationId xmlns:p14="http://schemas.microsoft.com/office/powerpoint/2010/main" val="68598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在本節中，將描述</a:t>
            </a:r>
            <a:r>
              <a:rPr lang="en-US" altLang="zh-TW" dirty="0" smtClean="0"/>
              <a:t>AAAS</a:t>
            </a:r>
            <a:r>
              <a:rPr lang="zh-TW" altLang="en-US" dirty="0" smtClean="0"/>
              <a:t>網絡體系結構，信任模型，系統初始化，初始註冊，</a:t>
            </a:r>
            <a:r>
              <a:rPr lang="en-US" altLang="zh-TW" dirty="0" smtClean="0"/>
              <a:t>V2I</a:t>
            </a:r>
            <a:r>
              <a:rPr lang="zh-TW" altLang="en-US" dirty="0" smtClean="0"/>
              <a:t>初始認證和</a:t>
            </a:r>
            <a:r>
              <a:rPr lang="en-US" altLang="zh-TW" dirty="0" smtClean="0"/>
              <a:t>V2I</a:t>
            </a:r>
            <a:r>
              <a:rPr lang="zh-TW" altLang="en-US" dirty="0" smtClean="0"/>
              <a:t>切換認證。</a:t>
            </a:r>
            <a:endParaRPr lang="en-US" altLang="zh-TW" dirty="0" smtClean="0"/>
          </a:p>
          <a:p>
            <a:endParaRPr lang="en-US" altLang="zh-TW" dirty="0" smtClean="0"/>
          </a:p>
          <a:p>
            <a:r>
              <a:rPr lang="zh-TW" altLang="en-US" dirty="0" smtClean="0"/>
              <a:t>我們採用基於身分簽名機制（</a:t>
            </a:r>
            <a:r>
              <a:rPr lang="en-US" altLang="zh-TW" dirty="0" smtClean="0"/>
              <a:t>CC</a:t>
            </a:r>
            <a:r>
              <a:rPr lang="zh-TW" altLang="en-US" dirty="0" smtClean="0"/>
              <a:t>簽名</a:t>
            </a:r>
            <a:r>
              <a:rPr lang="en-US" altLang="zh-TW" dirty="0" smtClean="0"/>
              <a:t>[27]</a:t>
            </a:r>
            <a:r>
              <a:rPr lang="zh-TW" altLang="en-US" dirty="0" smtClean="0"/>
              <a:t>），</a:t>
            </a:r>
            <a:r>
              <a:rPr lang="en-US" altLang="zh-TW" dirty="0" err="1" smtClean="0"/>
              <a:t>Diffie</a:t>
            </a:r>
            <a:r>
              <a:rPr lang="en-US" altLang="zh-TW" dirty="0" smtClean="0"/>
              <a:t>-Hellman</a:t>
            </a:r>
            <a:r>
              <a:rPr lang="zh-TW" altLang="en-US" dirty="0" smtClean="0"/>
              <a:t>密鑰交換機制</a:t>
            </a:r>
            <a:r>
              <a:rPr lang="en-US" altLang="zh-TW" dirty="0" smtClean="0"/>
              <a:t>[28]</a:t>
            </a:r>
            <a:r>
              <a:rPr lang="zh-TW" altLang="en-US" dirty="0" smtClean="0"/>
              <a:t>和</a:t>
            </a:r>
            <a:r>
              <a:rPr lang="en-US" altLang="zh-TW" dirty="0" smtClean="0"/>
              <a:t>AES</a:t>
            </a:r>
            <a:r>
              <a:rPr lang="zh-TW" altLang="en-US" dirty="0" smtClean="0"/>
              <a:t>密碼機制</a:t>
            </a:r>
            <a:r>
              <a:rPr lang="en-US" altLang="zh-TW" dirty="0" smtClean="0"/>
              <a:t>[29]</a:t>
            </a:r>
            <a:r>
              <a:rPr lang="zh-TW" altLang="en-US" dirty="0" smtClean="0"/>
              <a:t>來支持匿名身份驗證和通信。</a:t>
            </a:r>
            <a:endParaRPr lang="en-US" altLang="zh-TW" dirty="0" smtClean="0"/>
          </a:p>
          <a:p>
            <a:endParaRPr lang="en-US" altLang="zh-TW" dirty="0" smtClean="0"/>
          </a:p>
          <a:p>
            <a:pPr marL="0" algn="l" defTabSz="914400" rtl="0" eaLnBrk="1" latinLnBrk="0" hangingPunct="1"/>
            <a:r>
              <a:rPr lang="en-US" altLang="zh-TW" dirty="0" err="1" smtClean="0"/>
              <a:t>Diffie</a:t>
            </a:r>
            <a:r>
              <a:rPr lang="en-US" altLang="zh-TW" dirty="0" smtClean="0"/>
              <a:t>-Hellman:</a:t>
            </a:r>
            <a:r>
              <a:rPr lang="zh-TW" altLang="en-US" dirty="0" smtClean="0"/>
              <a:t>它可以讓雙方在完全沒有對方任何預先資訊的條件下通過不安全</a:t>
            </a:r>
            <a:r>
              <a:rPr lang="zh-TW" altLang="en-US" sz="1200" kern="1200" dirty="0" smtClean="0">
                <a:solidFill>
                  <a:schemeClr val="tx1"/>
                </a:solidFill>
                <a:latin typeface="+mn-lt"/>
                <a:ea typeface="+mn-ea"/>
                <a:cs typeface="+mn-cs"/>
                <a:hlinkClick r:id="rId3" tooltip="信道"/>
              </a:rPr>
              <a:t>信道</a:t>
            </a:r>
            <a:r>
              <a:rPr lang="zh-TW" altLang="en-US" sz="1200" kern="1200" dirty="0" smtClean="0">
                <a:solidFill>
                  <a:schemeClr val="tx1"/>
                </a:solidFill>
                <a:latin typeface="+mn-lt"/>
                <a:ea typeface="+mn-ea"/>
                <a:cs typeface="+mn-cs"/>
              </a:rPr>
              <a:t>建立起一個</a:t>
            </a:r>
            <a:r>
              <a:rPr lang="zh-TW" altLang="en-US" sz="1200" kern="1200" dirty="0" smtClean="0">
                <a:solidFill>
                  <a:schemeClr val="tx1"/>
                </a:solidFill>
                <a:latin typeface="+mn-lt"/>
                <a:ea typeface="+mn-ea"/>
                <a:cs typeface="+mn-cs"/>
                <a:hlinkClick r:id="rId4" tooltip="金鑰"/>
              </a:rPr>
              <a:t>金鑰</a:t>
            </a:r>
            <a:r>
              <a:rPr lang="zh-TW" altLang="en-US" sz="1200" kern="1200" dirty="0" smtClean="0">
                <a:solidFill>
                  <a:schemeClr val="tx1"/>
                </a:solidFill>
                <a:latin typeface="+mn-lt"/>
                <a:ea typeface="+mn-ea"/>
                <a:cs typeface="+mn-cs"/>
              </a:rPr>
              <a:t>。這個金鑰可以在後續的通訊中作為</a:t>
            </a:r>
            <a:r>
              <a:rPr lang="zh-TW" altLang="en-US" sz="1200" kern="1200" dirty="0" smtClean="0">
                <a:solidFill>
                  <a:schemeClr val="tx1"/>
                </a:solidFill>
                <a:latin typeface="+mn-lt"/>
                <a:ea typeface="+mn-ea"/>
                <a:cs typeface="+mn-cs"/>
                <a:hlinkClick r:id="rId5" tooltip="對稱金鑰"/>
              </a:rPr>
              <a:t>對稱金鑰</a:t>
            </a:r>
            <a:r>
              <a:rPr lang="zh-TW" altLang="en-US" sz="1200" kern="1200" dirty="0" smtClean="0">
                <a:solidFill>
                  <a:schemeClr val="tx1"/>
                </a:solidFill>
                <a:latin typeface="+mn-lt"/>
                <a:ea typeface="+mn-ea"/>
                <a:cs typeface="+mn-cs"/>
              </a:rPr>
              <a:t>來</a:t>
            </a:r>
            <a:r>
              <a:rPr lang="zh-TW" altLang="en-US" sz="1200" kern="1200" dirty="0" smtClean="0">
                <a:solidFill>
                  <a:schemeClr val="tx1"/>
                </a:solidFill>
                <a:latin typeface="+mn-lt"/>
                <a:ea typeface="+mn-ea"/>
                <a:cs typeface="+mn-cs"/>
                <a:hlinkClick r:id="rId6" tooltip="加密"/>
              </a:rPr>
              <a:t>加密</a:t>
            </a:r>
            <a:r>
              <a:rPr lang="zh-TW" altLang="en-US" sz="1200" kern="1200" dirty="0" smtClean="0">
                <a:solidFill>
                  <a:schemeClr val="tx1"/>
                </a:solidFill>
                <a:latin typeface="+mn-lt"/>
                <a:ea typeface="+mn-ea"/>
                <a:cs typeface="+mn-cs"/>
              </a:rPr>
              <a:t>通訊內容。</a:t>
            </a:r>
            <a:endParaRPr lang="en-US" altLang="zh-TW" sz="1200" kern="1200" dirty="0" smtClean="0">
              <a:solidFill>
                <a:schemeClr val="tx1"/>
              </a:solidFill>
              <a:latin typeface="+mn-lt"/>
              <a:ea typeface="+mn-ea"/>
              <a:cs typeface="+mn-cs"/>
            </a:endParaRPr>
          </a:p>
          <a:p>
            <a:endParaRPr lang="en-US" altLang="zh-TW" dirty="0" smtClean="0"/>
          </a:p>
          <a:p>
            <a:r>
              <a:rPr lang="en-US" altLang="zh-TW" dirty="0" smtClean="0"/>
              <a:t>AES:</a:t>
            </a:r>
            <a:r>
              <a:rPr lang="zh-TW" altLang="en-US" dirty="0" smtClean="0"/>
              <a:t>最常見的對稱加密演算法</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24</a:t>
            </a:fld>
            <a:endParaRPr lang="zh-TW" altLang="en-US"/>
          </a:p>
        </p:txBody>
      </p:sp>
    </p:spTree>
    <p:extLst>
      <p:ext uri="{BB962C8B-B14F-4D97-AF65-F5344CB8AC3E}">
        <p14:creationId xmlns:p14="http://schemas.microsoft.com/office/powerpoint/2010/main" val="3825705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CN" altLang="en-US" dirty="0" smtClean="0"/>
                  <a:t>缩写</a:t>
                </a:r>
                <a:r>
                  <a:rPr lang="en-US" altLang="zh-CN" dirty="0" smtClean="0"/>
                  <a:t>	</a:t>
                </a:r>
                <a:r>
                  <a:rPr lang="zh-TW" altLang="en-US" dirty="0" smtClean="0"/>
                  <a:t>說明</a:t>
                </a:r>
                <a:endParaRPr lang="en-US" altLang="zh-CN" dirty="0" smtClean="0"/>
              </a:p>
              <a:p>
                <a:r>
                  <a:rPr lang="en-US" altLang="zh-CN" dirty="0" smtClean="0"/>
                  <a:t>	</a:t>
                </a:r>
                <a:r>
                  <a:rPr lang="zh-CN" altLang="en-US" dirty="0" smtClean="0"/>
                  <a:t>實體</a:t>
                </a:r>
                <a:r>
                  <a:rPr lang="en-US" altLang="zh-CN" dirty="0" smtClean="0"/>
                  <a:t>A</a:t>
                </a:r>
                <a:r>
                  <a:rPr lang="zh-CN" altLang="en-US" dirty="0" smtClean="0"/>
                  <a:t>的真實身份</a:t>
                </a:r>
              </a:p>
              <a:p>
                <a:r>
                  <a:rPr lang="en-US" altLang="zh-CN" dirty="0" smtClean="0"/>
                  <a:t>	A</a:t>
                </a:r>
                <a:r>
                  <a:rPr lang="zh-CN" altLang="en-US" dirty="0" smtClean="0"/>
                  <a:t>實體的</a:t>
                </a:r>
                <a:r>
                  <a:rPr lang="zh-TW" altLang="en-US" dirty="0" smtClean="0"/>
                  <a:t>假</a:t>
                </a:r>
                <a:r>
                  <a:rPr lang="zh-CN" altLang="en-US" dirty="0" smtClean="0"/>
                  <a:t>名</a:t>
                </a:r>
              </a:p>
              <a:p>
                <a:r>
                  <a:rPr lang="en-US" altLang="zh-CN" dirty="0" smtClean="0"/>
                  <a:t>	</a:t>
                </a:r>
                <a:r>
                  <a:rPr lang="zh-CN" altLang="en-US" dirty="0" smtClean="0"/>
                  <a:t>實體</a:t>
                </a:r>
                <a:r>
                  <a:rPr lang="en-US" altLang="zh-CN" dirty="0" smtClean="0"/>
                  <a:t>A</a:t>
                </a:r>
                <a:r>
                  <a:rPr lang="zh-CN" altLang="en-US" dirty="0" smtClean="0"/>
                  <a:t>的公開金鑰</a:t>
                </a:r>
                <a:r>
                  <a:rPr lang="en-US" altLang="zh-CN" dirty="0" smtClean="0"/>
                  <a:t>/</a:t>
                </a:r>
                <a:r>
                  <a:rPr lang="zh-CN" altLang="en-US" dirty="0" smtClean="0"/>
                  <a:t>私密金鑰</a:t>
                </a:r>
              </a:p>
              <a:p>
                <a:r>
                  <a:rPr lang="en-US" altLang="zh-CN" dirty="0" smtClean="0"/>
                  <a:t>	</a:t>
                </a:r>
                <a:r>
                  <a:rPr lang="zh-CN" altLang="en-US" dirty="0" smtClean="0"/>
                  <a:t>實體</a:t>
                </a:r>
                <a:r>
                  <a:rPr lang="en-US" altLang="zh-CN" dirty="0" smtClean="0"/>
                  <a:t>A</a:t>
                </a:r>
                <a:r>
                  <a:rPr lang="zh-CN" altLang="en-US" dirty="0" smtClean="0"/>
                  <a:t>和實體</a:t>
                </a:r>
                <a:r>
                  <a:rPr lang="en-US" altLang="zh-CN" dirty="0" smtClean="0"/>
                  <a:t>B</a:t>
                </a:r>
                <a:r>
                  <a:rPr lang="zh-CN" altLang="en-US" dirty="0" smtClean="0"/>
                  <a:t>之間的共用金鑰</a:t>
                </a:r>
              </a:p>
              <a:p>
                <a:r>
                  <a:rPr lang="en-US" altLang="zh-CN" dirty="0" smtClean="0"/>
                  <a:t>	</a:t>
                </a:r>
                <a:r>
                  <a:rPr lang="zh-CN" altLang="en-US" dirty="0" smtClean="0"/>
                  <a:t>由一個實體</a:t>
                </a:r>
                <a:r>
                  <a:rPr lang="en-US" altLang="zh-TW" dirty="0" smtClean="0"/>
                  <a:t>A</a:t>
                </a:r>
                <a:r>
                  <a:rPr lang="zh-CN" altLang="en-US" dirty="0" smtClean="0"/>
                  <a:t>到另一個實體</a:t>
                </a:r>
                <a:r>
                  <a:rPr lang="en-US" altLang="zh-TW" dirty="0" smtClean="0"/>
                  <a:t>B</a:t>
                </a:r>
                <a:r>
                  <a:rPr lang="zh-CN" altLang="en-US" dirty="0" smtClean="0"/>
                  <a:t>生成的密文</a:t>
                </a:r>
              </a:p>
              <a:p>
                <a:r>
                  <a:rPr lang="en-US" altLang="zh-CN" dirty="0" smtClean="0"/>
                  <a:t>	A</a:t>
                </a:r>
                <a:r>
                  <a:rPr lang="zh-CN" altLang="en-US" dirty="0" smtClean="0"/>
                  <a:t>的簽名</a:t>
                </a:r>
              </a:p>
              <a:p>
                <a:r>
                  <a:rPr lang="en-US" altLang="zh-CN" dirty="0" smtClean="0"/>
                  <a:t>	</a:t>
                </a:r>
                <a:r>
                  <a:rPr lang="zh-CN" altLang="en-US" dirty="0" smtClean="0"/>
                  <a:t>當前時間戳記</a:t>
                </a:r>
              </a:p>
              <a:p>
                <a:r>
                  <a:rPr lang="en-US" altLang="zh-CN" dirty="0" smtClean="0"/>
                  <a:t>	</a:t>
                </a:r>
                <a:r>
                  <a:rPr lang="zh-CN" altLang="en-US" dirty="0" smtClean="0"/>
                  <a:t>亂數</a:t>
                </a:r>
                <a:endParaRPr lang="en-US" altLang="zh-CN" dirty="0" smtClean="0"/>
              </a:p>
              <a:p>
                <a:r>
                  <a:rPr lang="en-US" altLang="zh-CN" dirty="0" smtClean="0"/>
                  <a:t>	</a:t>
                </a:r>
                <a:r>
                  <a:rPr lang="zh-CN" altLang="en-US" dirty="0" smtClean="0"/>
                  <a:t>實體</a:t>
                </a:r>
                <a:r>
                  <a:rPr lang="en-US" altLang="zh-CN" dirty="0" smtClean="0"/>
                  <a:t>A</a:t>
                </a:r>
                <a:r>
                  <a:rPr lang="zh-CN" altLang="en-US" dirty="0" smtClean="0"/>
                  <a:t>的假名</a:t>
                </a:r>
                <a:r>
                  <a:rPr lang="zh-TW" altLang="en-US" dirty="0" smtClean="0"/>
                  <a:t>到</a:t>
                </a:r>
                <a:r>
                  <a:rPr lang="zh-CN" altLang="en-US" dirty="0" smtClean="0"/>
                  <a:t>期</a:t>
                </a:r>
                <a:r>
                  <a:rPr lang="zh-TW" altLang="en-US" dirty="0" smtClean="0"/>
                  <a:t>時間</a:t>
                </a:r>
                <a:endParaRPr lang="zh-CN" altLang="en-US" dirty="0" smtClean="0"/>
              </a:p>
              <a:p>
                <a:r>
                  <a:rPr lang="en-US" altLang="zh-CN" dirty="0" smtClean="0"/>
                  <a:t>	</a:t>
                </a:r>
                <a:r>
                  <a:rPr lang="zh-CN" altLang="en-US" dirty="0" smtClean="0"/>
                  <a:t>使用</a:t>
                </a:r>
                <a:r>
                  <a:rPr lang="en-US" altLang="zh-CN" dirty="0" err="1" smtClean="0"/>
                  <a:t>pulic</a:t>
                </a:r>
                <a:r>
                  <a:rPr lang="en-US" altLang="zh-CN" dirty="0" smtClean="0"/>
                  <a:t> key</a:t>
                </a:r>
                <a:r>
                  <a:rPr lang="en-US" altLang="zh-CN" baseline="0" dirty="0" smtClean="0"/>
                  <a:t> A</a:t>
                </a:r>
                <a:r>
                  <a:rPr lang="zh-CN" altLang="en-US" dirty="0" smtClean="0"/>
                  <a:t>加密消息</a:t>
                </a:r>
                <a:r>
                  <a:rPr lang="en-US" altLang="zh-CN" dirty="0" smtClean="0"/>
                  <a:t>M</a:t>
                </a:r>
              </a:p>
              <a:p>
                <a:r>
                  <a:rPr lang="en-US" altLang="zh-CN" dirty="0" smtClean="0"/>
                  <a:t>	</a:t>
                </a:r>
                <a:r>
                  <a:rPr lang="zh-CN" altLang="en-US" dirty="0" smtClean="0"/>
                  <a:t>使用</a:t>
                </a:r>
                <a:r>
                  <a:rPr lang="en-US" altLang="zh-CN" dirty="0" smtClean="0"/>
                  <a:t>private</a:t>
                </a:r>
                <a:r>
                  <a:rPr lang="en-US" altLang="zh-CN" baseline="0" dirty="0" smtClean="0"/>
                  <a:t> key A</a:t>
                </a:r>
                <a:r>
                  <a:rPr lang="zh-CN" altLang="en-US" dirty="0" smtClean="0"/>
                  <a:t>對消息</a:t>
                </a:r>
                <a:r>
                  <a:rPr lang="en-US" altLang="zh-CN" dirty="0" smtClean="0"/>
                  <a:t>M</a:t>
                </a:r>
                <a:r>
                  <a:rPr lang="zh-CN" altLang="en-US" dirty="0" smtClean="0"/>
                  <a:t>簽名</a:t>
                </a:r>
              </a:p>
              <a:p>
                <a:r>
                  <a:rPr lang="en-US" altLang="zh-CN" dirty="0" smtClean="0"/>
                  <a:t>	</a:t>
                </a:r>
                <a:r>
                  <a:rPr lang="zh-CN" altLang="en-US" dirty="0" smtClean="0"/>
                  <a:t>利用</a:t>
                </a:r>
                <a:r>
                  <a:rPr lang="en-US" altLang="zh-CN" dirty="0" smtClean="0"/>
                  <a:t>private</a:t>
                </a:r>
                <a:r>
                  <a:rPr lang="en-US" altLang="zh-CN" baseline="0" dirty="0" smtClean="0"/>
                  <a:t> key A</a:t>
                </a:r>
                <a:r>
                  <a:rPr lang="zh-CN" altLang="en-US" dirty="0" smtClean="0"/>
                  <a:t>通過群簽名機制對消息</a:t>
                </a:r>
                <a:r>
                  <a:rPr lang="en-US" altLang="zh-CN" dirty="0" smtClean="0"/>
                  <a:t>M</a:t>
                </a:r>
                <a:r>
                  <a:rPr lang="zh-CN" altLang="en-US" dirty="0" smtClean="0"/>
                  <a:t>進行簽名</a:t>
                </a:r>
              </a:p>
              <a:p>
                <a:r>
                  <a:rPr lang="en-US" altLang="zh-CN" dirty="0" smtClean="0"/>
                  <a:t>	</a:t>
                </a:r>
                <a:r>
                  <a:rPr lang="zh-CN" altLang="en-US" dirty="0" smtClean="0"/>
                  <a:t>用對稱金鑰</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𝐾</m:t>
                        </m:r>
                      </m:e>
                      <m:sub>
                        <m:r>
                          <m:rPr>
                            <m:nor/>
                          </m:rPr>
                          <a:rPr lang="en-US" altLang="zh-CN" dirty="0" smtClean="0"/>
                          <m:t>A</m:t>
                        </m:r>
                        <m:r>
                          <m:rPr>
                            <m:nor/>
                          </m:rPr>
                          <a:rPr lang="en-US" altLang="zh-CN" dirty="0" smtClean="0"/>
                          <m:t>−</m:t>
                        </m:r>
                        <m:r>
                          <m:rPr>
                            <m:nor/>
                          </m:rPr>
                          <a:rPr lang="en-US" altLang="zh-CN" dirty="0" smtClean="0"/>
                          <m:t>B</m:t>
                        </m:r>
                      </m:sub>
                    </m:sSub>
                  </m:oMath>
                </a14:m>
                <a:r>
                  <a:rPr lang="zh-CN" altLang="en-US" dirty="0" smtClean="0"/>
                  <a:t>加密消息</a:t>
                </a:r>
                <a:r>
                  <a:rPr lang="en-US" altLang="zh-CN" dirty="0" smtClean="0"/>
                  <a:t>M</a:t>
                </a:r>
              </a:p>
              <a:p>
                <a:r>
                  <a:rPr lang="en-US" altLang="zh-CN" dirty="0" smtClean="0"/>
                  <a:t>	</a:t>
                </a:r>
                <a:r>
                  <a:rPr lang="zh-CN" altLang="en-US" dirty="0" smtClean="0"/>
                  <a:t>消息之間的連接操作</a:t>
                </a:r>
              </a:p>
              <a:p>
                <a:r>
                  <a:rPr lang="en-US" altLang="zh-CN" dirty="0" smtClean="0"/>
                  <a:t>	</a:t>
                </a:r>
                <a:r>
                  <a:rPr lang="zh-CN" altLang="en-US" dirty="0" smtClean="0"/>
                  <a:t>素數集</a:t>
                </a:r>
              </a:p>
              <a:p>
                <a:r>
                  <a:rPr lang="en-US" altLang="zh-CN" dirty="0" smtClean="0"/>
                  <a:t>	</a:t>
                </a:r>
                <a:r>
                  <a:rPr lang="zh-CN" altLang="en-US" dirty="0" smtClean="0"/>
                  <a:t>點乘運算</a:t>
                </a:r>
                <a:endParaRPr lang="zh-TW" altLang="en-US" dirty="0"/>
              </a:p>
            </p:txBody>
          </p:sp>
        </mc:Choice>
        <mc:Fallback xmlns="">
          <p:sp>
            <p:nvSpPr>
              <p:cNvPr id="3" name="備忘稿版面配置區 2"/>
              <p:cNvSpPr>
                <a:spLocks noGrp="1"/>
              </p:cNvSpPr>
              <p:nvPr>
                <p:ph type="body" idx="1"/>
              </p:nvPr>
            </p:nvSpPr>
            <p:spPr/>
            <p:txBody>
              <a:bodyPr/>
              <a:lstStyle/>
              <a:p>
                <a:r>
                  <a:rPr lang="zh-CN" altLang="en-US" dirty="0" smtClean="0"/>
                  <a:t>缩写</a:t>
                </a:r>
                <a:r>
                  <a:rPr lang="en-US" altLang="zh-CN" dirty="0" smtClean="0"/>
                  <a:t>	</a:t>
                </a:r>
                <a:r>
                  <a:rPr lang="zh-TW" altLang="en-US" dirty="0" smtClean="0"/>
                  <a:t>說明</a:t>
                </a:r>
                <a:endParaRPr lang="en-US" altLang="zh-CN" dirty="0" smtClean="0"/>
              </a:p>
              <a:p>
                <a:r>
                  <a:rPr lang="en-US" altLang="zh-CN" dirty="0" smtClean="0"/>
                  <a:t>	</a:t>
                </a:r>
                <a:r>
                  <a:rPr lang="zh-CN" altLang="en-US" dirty="0" smtClean="0"/>
                  <a:t>實體</a:t>
                </a:r>
                <a:r>
                  <a:rPr lang="en-US" altLang="zh-CN" dirty="0" smtClean="0"/>
                  <a:t>A</a:t>
                </a:r>
                <a:r>
                  <a:rPr lang="zh-CN" altLang="en-US" dirty="0" smtClean="0"/>
                  <a:t>的真實身份</a:t>
                </a:r>
              </a:p>
              <a:p>
                <a:r>
                  <a:rPr lang="en-US" altLang="zh-CN" dirty="0" smtClean="0"/>
                  <a:t>	A</a:t>
                </a:r>
                <a:r>
                  <a:rPr lang="zh-CN" altLang="en-US" dirty="0" smtClean="0"/>
                  <a:t>實體的</a:t>
                </a:r>
                <a:r>
                  <a:rPr lang="zh-TW" altLang="en-US" dirty="0" smtClean="0"/>
                  <a:t>假</a:t>
                </a:r>
                <a:r>
                  <a:rPr lang="zh-CN" altLang="en-US" dirty="0" smtClean="0"/>
                  <a:t>名</a:t>
                </a:r>
              </a:p>
              <a:p>
                <a:r>
                  <a:rPr lang="en-US" altLang="zh-CN" dirty="0" smtClean="0"/>
                  <a:t>	</a:t>
                </a:r>
                <a:r>
                  <a:rPr lang="zh-CN" altLang="en-US" dirty="0" smtClean="0"/>
                  <a:t>實體</a:t>
                </a:r>
                <a:r>
                  <a:rPr lang="en-US" altLang="zh-CN" dirty="0" smtClean="0"/>
                  <a:t>A</a:t>
                </a:r>
                <a:r>
                  <a:rPr lang="zh-CN" altLang="en-US" dirty="0" smtClean="0"/>
                  <a:t>的公開金鑰</a:t>
                </a:r>
                <a:r>
                  <a:rPr lang="en-US" altLang="zh-CN" dirty="0" smtClean="0"/>
                  <a:t>/</a:t>
                </a:r>
                <a:r>
                  <a:rPr lang="zh-CN" altLang="en-US" dirty="0" smtClean="0"/>
                  <a:t>私密金鑰</a:t>
                </a:r>
              </a:p>
              <a:p>
                <a:r>
                  <a:rPr lang="en-US" altLang="zh-CN" dirty="0" smtClean="0"/>
                  <a:t>	</a:t>
                </a:r>
                <a:r>
                  <a:rPr lang="zh-CN" altLang="en-US" dirty="0" smtClean="0"/>
                  <a:t>實體</a:t>
                </a:r>
                <a:r>
                  <a:rPr lang="en-US" altLang="zh-CN" dirty="0" smtClean="0"/>
                  <a:t>A</a:t>
                </a:r>
                <a:r>
                  <a:rPr lang="zh-CN" altLang="en-US" dirty="0" smtClean="0"/>
                  <a:t>和實體</a:t>
                </a:r>
                <a:r>
                  <a:rPr lang="en-US" altLang="zh-CN" dirty="0" smtClean="0"/>
                  <a:t>B</a:t>
                </a:r>
                <a:r>
                  <a:rPr lang="zh-CN" altLang="en-US" dirty="0" smtClean="0"/>
                  <a:t>之間的共用金鑰</a:t>
                </a:r>
              </a:p>
              <a:p>
                <a:r>
                  <a:rPr lang="en-US" altLang="zh-CN" dirty="0" smtClean="0"/>
                  <a:t>	</a:t>
                </a:r>
                <a:r>
                  <a:rPr lang="zh-CN" altLang="en-US" dirty="0" smtClean="0"/>
                  <a:t>由一個實體</a:t>
                </a:r>
                <a:r>
                  <a:rPr lang="en-US" altLang="zh-TW" dirty="0" smtClean="0"/>
                  <a:t>A</a:t>
                </a:r>
                <a:r>
                  <a:rPr lang="zh-CN" altLang="en-US" dirty="0" smtClean="0"/>
                  <a:t>到另一個實體</a:t>
                </a:r>
                <a:r>
                  <a:rPr lang="en-US" altLang="zh-TW" dirty="0" smtClean="0"/>
                  <a:t>B</a:t>
                </a:r>
                <a:r>
                  <a:rPr lang="zh-CN" altLang="en-US" dirty="0" smtClean="0"/>
                  <a:t>生成的密文</a:t>
                </a:r>
              </a:p>
              <a:p>
                <a:r>
                  <a:rPr lang="en-US" altLang="zh-CN" dirty="0" smtClean="0"/>
                  <a:t>	A</a:t>
                </a:r>
                <a:r>
                  <a:rPr lang="zh-CN" altLang="en-US" dirty="0" smtClean="0"/>
                  <a:t>的簽名</a:t>
                </a:r>
              </a:p>
              <a:p>
                <a:r>
                  <a:rPr lang="en-US" altLang="zh-CN" dirty="0" smtClean="0"/>
                  <a:t>	</a:t>
                </a:r>
                <a:r>
                  <a:rPr lang="zh-CN" altLang="en-US" dirty="0" smtClean="0"/>
                  <a:t>當前時間戳記</a:t>
                </a:r>
              </a:p>
              <a:p>
                <a:r>
                  <a:rPr lang="en-US" altLang="zh-CN" dirty="0" smtClean="0"/>
                  <a:t>	</a:t>
                </a:r>
                <a:r>
                  <a:rPr lang="zh-CN" altLang="en-US" dirty="0" smtClean="0"/>
                  <a:t>亂數</a:t>
                </a:r>
                <a:endParaRPr lang="en-US" altLang="zh-CN" dirty="0" smtClean="0"/>
              </a:p>
              <a:p>
                <a:r>
                  <a:rPr lang="en-US" altLang="zh-CN" dirty="0" smtClean="0"/>
                  <a:t>	</a:t>
                </a:r>
                <a:r>
                  <a:rPr lang="zh-CN" altLang="en-US" dirty="0" smtClean="0"/>
                  <a:t>實體</a:t>
                </a:r>
                <a:r>
                  <a:rPr lang="en-US" altLang="zh-CN" dirty="0" smtClean="0"/>
                  <a:t>A</a:t>
                </a:r>
                <a:r>
                  <a:rPr lang="zh-CN" altLang="en-US" dirty="0" smtClean="0"/>
                  <a:t>的假名</a:t>
                </a:r>
                <a:r>
                  <a:rPr lang="zh-TW" altLang="en-US" dirty="0" smtClean="0"/>
                  <a:t>到</a:t>
                </a:r>
                <a:r>
                  <a:rPr lang="zh-CN" altLang="en-US" dirty="0" smtClean="0"/>
                  <a:t>期</a:t>
                </a:r>
                <a:r>
                  <a:rPr lang="zh-TW" altLang="en-US" dirty="0" smtClean="0"/>
                  <a:t>時間</a:t>
                </a:r>
                <a:endParaRPr lang="zh-CN" altLang="en-US" dirty="0" smtClean="0"/>
              </a:p>
              <a:p>
                <a:r>
                  <a:rPr lang="en-US" altLang="zh-CN" dirty="0" smtClean="0"/>
                  <a:t>	</a:t>
                </a:r>
                <a:r>
                  <a:rPr lang="zh-CN" altLang="en-US" dirty="0" smtClean="0"/>
                  <a:t>使用</a:t>
                </a:r>
                <a:r>
                  <a:rPr lang="en-US" altLang="zh-CN" dirty="0" err="1" smtClean="0"/>
                  <a:t>pulic</a:t>
                </a:r>
                <a:r>
                  <a:rPr lang="en-US" altLang="zh-CN" dirty="0" smtClean="0"/>
                  <a:t> key</a:t>
                </a:r>
                <a:r>
                  <a:rPr lang="en-US" altLang="zh-CN" baseline="0" dirty="0" smtClean="0"/>
                  <a:t> A</a:t>
                </a:r>
                <a:r>
                  <a:rPr lang="zh-CN" altLang="en-US" dirty="0" smtClean="0"/>
                  <a:t>加密消息</a:t>
                </a:r>
                <a:r>
                  <a:rPr lang="en-US" altLang="zh-CN" dirty="0" smtClean="0"/>
                  <a:t>M</a:t>
                </a:r>
              </a:p>
              <a:p>
                <a:r>
                  <a:rPr lang="en-US" altLang="zh-CN" dirty="0" smtClean="0"/>
                  <a:t>	</a:t>
                </a:r>
                <a:r>
                  <a:rPr lang="zh-CN" altLang="en-US" dirty="0" smtClean="0"/>
                  <a:t>使用</a:t>
                </a:r>
                <a:r>
                  <a:rPr lang="en-US" altLang="zh-CN" dirty="0" smtClean="0"/>
                  <a:t>private</a:t>
                </a:r>
                <a:r>
                  <a:rPr lang="en-US" altLang="zh-CN" baseline="0" dirty="0" smtClean="0"/>
                  <a:t> key A</a:t>
                </a:r>
                <a:r>
                  <a:rPr lang="zh-CN" altLang="en-US" dirty="0" smtClean="0"/>
                  <a:t>對消息</a:t>
                </a:r>
                <a:r>
                  <a:rPr lang="en-US" altLang="zh-CN" dirty="0" smtClean="0"/>
                  <a:t>M</a:t>
                </a:r>
                <a:r>
                  <a:rPr lang="zh-CN" altLang="en-US" dirty="0" smtClean="0"/>
                  <a:t>簽名</a:t>
                </a:r>
              </a:p>
              <a:p>
                <a:r>
                  <a:rPr lang="en-US" altLang="zh-CN" dirty="0" smtClean="0"/>
                  <a:t>	</a:t>
                </a:r>
                <a:r>
                  <a:rPr lang="zh-CN" altLang="en-US" dirty="0" smtClean="0"/>
                  <a:t>利用</a:t>
                </a:r>
                <a:r>
                  <a:rPr lang="en-US" altLang="zh-CN" dirty="0" smtClean="0"/>
                  <a:t>private</a:t>
                </a:r>
                <a:r>
                  <a:rPr lang="en-US" altLang="zh-CN" baseline="0" dirty="0" smtClean="0"/>
                  <a:t> key A</a:t>
                </a:r>
                <a:r>
                  <a:rPr lang="zh-CN" altLang="en-US" dirty="0" smtClean="0"/>
                  <a:t>通過群簽名機制對消息</a:t>
                </a:r>
                <a:r>
                  <a:rPr lang="en-US" altLang="zh-CN" dirty="0" smtClean="0"/>
                  <a:t>M</a:t>
                </a:r>
                <a:r>
                  <a:rPr lang="zh-CN" altLang="en-US" dirty="0" smtClean="0"/>
                  <a:t>進行簽名</a:t>
                </a:r>
              </a:p>
              <a:p>
                <a:r>
                  <a:rPr lang="en-US" altLang="zh-CN" dirty="0" smtClean="0"/>
                  <a:t>	</a:t>
                </a:r>
                <a:r>
                  <a:rPr lang="zh-CN" altLang="en-US" dirty="0" smtClean="0"/>
                  <a:t>用對稱金鑰</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𝐾_</a:t>
                </a:r>
                <a:r>
                  <a:rPr lang="en-US" altLang="zh-CN" b="0"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CN" i="0" dirty="0" smtClean="0"/>
                  <a:t>A-B</a:t>
                </a:r>
                <a:r>
                  <a:rPr lang="en-US" altLang="zh-TW" i="0" dirty="0">
                    <a:solidFill>
                      <a:schemeClr val="tx2">
                        <a:lumMod val="75000"/>
                      </a:schemeClr>
                    </a:solidFill>
                    <a:latin typeface="Cambria Math" panose="02040503050406030204" pitchFamily="18" charset="0"/>
                  </a:rPr>
                  <a:t>" </a:t>
                </a:r>
                <a:r>
                  <a:rPr lang="zh-CN" altLang="en-US" dirty="0" smtClean="0"/>
                  <a:t>加密消息</a:t>
                </a:r>
                <a:r>
                  <a:rPr lang="en-US" altLang="zh-CN" dirty="0" smtClean="0"/>
                  <a:t>M</a:t>
                </a:r>
              </a:p>
              <a:p>
                <a:r>
                  <a:rPr lang="en-US" altLang="zh-CN" dirty="0" smtClean="0"/>
                  <a:t>	</a:t>
                </a:r>
                <a:r>
                  <a:rPr lang="zh-CN" altLang="en-US" dirty="0" smtClean="0"/>
                  <a:t>消息之間的連接操作</a:t>
                </a:r>
              </a:p>
              <a:p>
                <a:r>
                  <a:rPr lang="en-US" altLang="zh-CN" dirty="0" smtClean="0"/>
                  <a:t>	</a:t>
                </a:r>
                <a:r>
                  <a:rPr lang="zh-CN" altLang="en-US" dirty="0" smtClean="0"/>
                  <a:t>素數集</a:t>
                </a:r>
              </a:p>
              <a:p>
                <a:r>
                  <a:rPr lang="en-US" altLang="zh-CN" dirty="0" smtClean="0"/>
                  <a:t>	</a:t>
                </a:r>
                <a:r>
                  <a:rPr lang="zh-CN" altLang="en-US" dirty="0" smtClean="0"/>
                  <a:t>點乘運算</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25</a:t>
            </a:fld>
            <a:endParaRPr lang="zh-TW" altLang="en-US"/>
          </a:p>
        </p:txBody>
      </p:sp>
    </p:spTree>
    <p:extLst>
      <p:ext uri="{BB962C8B-B14F-4D97-AF65-F5344CB8AC3E}">
        <p14:creationId xmlns:p14="http://schemas.microsoft.com/office/powerpoint/2010/main" val="3062904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2</a:t>
            </a:r>
            <a:r>
              <a:rPr lang="zh-TW" altLang="en-US" dirty="0" smtClean="0"/>
              <a:t>顯示了所提出方案的網絡體系結構，其中包括四種類型的實體名稱：可信機構（</a:t>
            </a:r>
            <a:r>
              <a:rPr lang="en-US" altLang="zh-TW" dirty="0" smtClean="0"/>
              <a:t>TA</a:t>
            </a:r>
            <a:r>
              <a:rPr lang="zh-TW" altLang="en-US" dirty="0" smtClean="0"/>
              <a:t>），區域可信機構（</a:t>
            </a:r>
            <a:r>
              <a:rPr lang="en-US" altLang="zh-TW" dirty="0" smtClean="0"/>
              <a:t>RTA</a:t>
            </a:r>
            <a:r>
              <a:rPr lang="zh-TW" altLang="en-US" dirty="0" smtClean="0"/>
              <a:t>），</a:t>
            </a:r>
            <a:r>
              <a:rPr lang="en-US" altLang="zh-TW" dirty="0" smtClean="0"/>
              <a:t>RSU</a:t>
            </a:r>
            <a:r>
              <a:rPr lang="zh-TW" altLang="en-US" dirty="0" smtClean="0"/>
              <a:t>和車輛。</a:t>
            </a:r>
          </a:p>
          <a:p>
            <a:endParaRPr lang="zh-TW" altLang="en-US" dirty="0" smtClean="0"/>
          </a:p>
          <a:p>
            <a:r>
              <a:rPr lang="en-US" altLang="zh-TW" dirty="0" smtClean="0"/>
              <a:t>TA</a:t>
            </a:r>
            <a:r>
              <a:rPr lang="zh-TW" altLang="en-US" dirty="0" smtClean="0"/>
              <a:t>：作為受信任的第三方實體，</a:t>
            </a:r>
            <a:r>
              <a:rPr lang="en-US" altLang="zh-TW" dirty="0" smtClean="0"/>
              <a:t>TA</a:t>
            </a:r>
            <a:r>
              <a:rPr lang="zh-TW" altLang="en-US" dirty="0" smtClean="0"/>
              <a:t>生成系統參數，發布</a:t>
            </a:r>
            <a:r>
              <a:rPr lang="en-US" altLang="zh-TW" dirty="0" smtClean="0"/>
              <a:t>RTA</a:t>
            </a:r>
            <a:r>
              <a:rPr lang="zh-TW" altLang="en-US" dirty="0" smtClean="0"/>
              <a:t>的私鑰，併計算車輛的假名和私鑰。此外，</a:t>
            </a:r>
            <a:r>
              <a:rPr lang="en-US" altLang="zh-TW" dirty="0" smtClean="0"/>
              <a:t>TA</a:t>
            </a:r>
            <a:r>
              <a:rPr lang="zh-TW" altLang="en-US" dirty="0" smtClean="0"/>
              <a:t>亦會保留車輛的身分清單，並為非法車輛的吊銷提供服務。</a:t>
            </a:r>
          </a:p>
          <a:p>
            <a:endParaRPr lang="zh-TW" altLang="en-US" dirty="0" smtClean="0"/>
          </a:p>
          <a:p>
            <a:r>
              <a:rPr lang="en-US" altLang="zh-TW" dirty="0" smtClean="0"/>
              <a:t>RTA</a:t>
            </a:r>
            <a:r>
              <a:rPr lang="zh-TW" altLang="en-US" dirty="0" smtClean="0"/>
              <a:t>：為了減輕</a:t>
            </a:r>
            <a:r>
              <a:rPr lang="en-US" altLang="zh-TW" dirty="0" smtClean="0"/>
              <a:t>TA</a:t>
            </a:r>
            <a:r>
              <a:rPr lang="zh-TW" altLang="en-US" dirty="0" smtClean="0"/>
              <a:t>的計算和通信壓力，在</a:t>
            </a:r>
            <a:r>
              <a:rPr lang="en-US" altLang="zh-TW" dirty="0" smtClean="0"/>
              <a:t>AAAS</a:t>
            </a:r>
            <a:r>
              <a:rPr lang="zh-TW" altLang="en-US" dirty="0" smtClean="0"/>
              <a:t>網絡體系結構中，添加了</a:t>
            </a:r>
            <a:r>
              <a:rPr lang="en-US" altLang="zh-TW" dirty="0" smtClean="0"/>
              <a:t>RTA</a:t>
            </a:r>
            <a:r>
              <a:rPr lang="zh-TW" altLang="en-US" dirty="0" smtClean="0"/>
              <a:t>來管理每個區域中的所有</a:t>
            </a:r>
            <a:r>
              <a:rPr lang="en-US" altLang="zh-TW" dirty="0" smtClean="0"/>
              <a:t>RSU</a:t>
            </a:r>
            <a:r>
              <a:rPr lang="zh-TW" altLang="en-US" dirty="0" smtClean="0"/>
              <a:t>，並為車輛提供匿名身份驗證和通信服務。</a:t>
            </a:r>
          </a:p>
          <a:p>
            <a:endParaRPr lang="zh-TW" altLang="en-US" dirty="0" smtClean="0"/>
          </a:p>
          <a:p>
            <a:r>
              <a:rPr lang="en-US" altLang="zh-TW" dirty="0" smtClean="0"/>
              <a:t>RSU</a:t>
            </a:r>
            <a:r>
              <a:rPr lang="zh-TW" altLang="en-US" dirty="0" smtClean="0"/>
              <a:t>：</a:t>
            </a:r>
            <a:r>
              <a:rPr lang="en-US" altLang="zh-TW" dirty="0" smtClean="0"/>
              <a:t>RSU</a:t>
            </a:r>
            <a:r>
              <a:rPr lang="zh-TW" altLang="en-US" dirty="0" smtClean="0"/>
              <a:t>通常部署在道路的兩側，以通過無線通信為道路上的合法車輛提供相關的安全服務和娛樂服務。</a:t>
            </a:r>
          </a:p>
          <a:p>
            <a:endParaRPr lang="zh-TW" altLang="en-US" dirty="0" smtClean="0"/>
          </a:p>
          <a:p>
            <a:r>
              <a:rPr lang="zh-TW" altLang="en-US" dirty="0" smtClean="0"/>
              <a:t>車輛：為了獲得</a:t>
            </a:r>
            <a:r>
              <a:rPr lang="en-US" altLang="zh-TW" dirty="0" smtClean="0"/>
              <a:t>VANET</a:t>
            </a:r>
            <a:r>
              <a:rPr lang="zh-TW" altLang="en-US" dirty="0" smtClean="0"/>
              <a:t>提供的網絡服務，每輛配備</a:t>
            </a:r>
            <a:r>
              <a:rPr lang="en-US" altLang="zh-TW" dirty="0" smtClean="0"/>
              <a:t>OBU</a:t>
            </a:r>
            <a:r>
              <a:rPr lang="zh-TW" altLang="en-US" dirty="0" smtClean="0"/>
              <a:t>的車輛都可以與周圍的</a:t>
            </a:r>
            <a:r>
              <a:rPr lang="en-US" altLang="zh-TW" dirty="0" smtClean="0"/>
              <a:t>RSU</a:t>
            </a:r>
            <a:r>
              <a:rPr lang="zh-TW" altLang="en-US" dirty="0" smtClean="0"/>
              <a:t>和車輛交換信息，從而為駕駛員提供更好的駕駛體驗。</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26</a:t>
            </a:fld>
            <a:endParaRPr lang="zh-TW" altLang="en-US"/>
          </a:p>
        </p:txBody>
      </p:sp>
    </p:spTree>
    <p:extLst>
      <p:ext uri="{BB962C8B-B14F-4D97-AF65-F5344CB8AC3E}">
        <p14:creationId xmlns:p14="http://schemas.microsoft.com/office/powerpoint/2010/main" val="383973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3</a:t>
            </a:r>
            <a:r>
              <a:rPr lang="zh-TW" altLang="en-US" dirty="0" smtClean="0"/>
              <a:t>中描述了所提出方案的信任模型。</a:t>
            </a:r>
            <a:endParaRPr lang="en-US" altLang="zh-TW" dirty="0" smtClean="0"/>
          </a:p>
          <a:p>
            <a:endParaRPr lang="en-US" altLang="zh-TW" dirty="0" smtClean="0"/>
          </a:p>
          <a:p>
            <a:r>
              <a:rPr lang="en-US" altLang="zh-TW" dirty="0" smtClean="0"/>
              <a:t>TA</a:t>
            </a:r>
            <a:r>
              <a:rPr lang="zh-TW" altLang="en-US" dirty="0" smtClean="0"/>
              <a:t>被</a:t>
            </a:r>
            <a:r>
              <a:rPr lang="en-US" altLang="zh-TW" dirty="0" smtClean="0"/>
              <a:t>VANET</a:t>
            </a:r>
            <a:r>
              <a:rPr lang="zh-TW" altLang="en-US" dirty="0" smtClean="0"/>
              <a:t>中的所有實體信任。其他實體需要提交真實身份才能申請註冊。保持</a:t>
            </a:r>
            <a:r>
              <a:rPr lang="en-US" altLang="zh-TW" dirty="0" smtClean="0"/>
              <a:t>TA</a:t>
            </a:r>
            <a:r>
              <a:rPr lang="zh-TW" altLang="en-US" dirty="0" smtClean="0"/>
              <a:t>的安全性和可靠性是在</a:t>
            </a:r>
            <a:r>
              <a:rPr lang="en-US" altLang="zh-TW" dirty="0" smtClean="0"/>
              <a:t>VANET</a:t>
            </a:r>
            <a:r>
              <a:rPr lang="zh-TW" altLang="en-US" dirty="0" smtClean="0"/>
              <a:t>中其他實體之間建立信任關係的基礎。</a:t>
            </a:r>
            <a:endParaRPr lang="en-US" altLang="zh-TW" dirty="0" smtClean="0"/>
          </a:p>
          <a:p>
            <a:endParaRPr lang="en-US" altLang="zh-TW" dirty="0" smtClean="0"/>
          </a:p>
          <a:p>
            <a:r>
              <a:rPr lang="zh-TW" altLang="en-US" dirty="0" smtClean="0"/>
              <a:t>要求</a:t>
            </a:r>
            <a:r>
              <a:rPr lang="en-US" altLang="zh-TW" dirty="0" smtClean="0"/>
              <a:t>RTA</a:t>
            </a:r>
            <a:r>
              <a:rPr lang="zh-TW" altLang="en-US" dirty="0" smtClean="0"/>
              <a:t>向</a:t>
            </a:r>
            <a:r>
              <a:rPr lang="en-US" altLang="zh-TW" dirty="0" smtClean="0"/>
              <a:t>TA</a:t>
            </a:r>
            <a:r>
              <a:rPr lang="zh-TW" altLang="en-US" dirty="0" smtClean="0"/>
              <a:t>註冊以與</a:t>
            </a:r>
            <a:r>
              <a:rPr lang="en-US" altLang="zh-TW" dirty="0" smtClean="0"/>
              <a:t>TA</a:t>
            </a:r>
            <a:r>
              <a:rPr lang="zh-TW" altLang="en-US" dirty="0" smtClean="0"/>
              <a:t>建立信任關係。同時，分配區域中的所有</a:t>
            </a:r>
            <a:r>
              <a:rPr lang="en-US" altLang="zh-TW" dirty="0" smtClean="0"/>
              <a:t>RSU</a:t>
            </a:r>
            <a:r>
              <a:rPr lang="zh-TW" altLang="en-US" dirty="0" smtClean="0"/>
              <a:t>都信任</a:t>
            </a:r>
            <a:r>
              <a:rPr lang="en-US" altLang="zh-TW" dirty="0" smtClean="0"/>
              <a:t>RTA</a:t>
            </a:r>
            <a:r>
              <a:rPr lang="zh-TW" altLang="en-US" dirty="0" smtClean="0"/>
              <a:t>，但是</a:t>
            </a:r>
            <a:r>
              <a:rPr lang="en-US" altLang="zh-TW" dirty="0" smtClean="0"/>
              <a:t>RTA</a:t>
            </a:r>
            <a:r>
              <a:rPr lang="zh-TW" altLang="en-US" dirty="0" smtClean="0"/>
              <a:t>之間沒有信任關係。 </a:t>
            </a:r>
            <a:endParaRPr lang="en-US" altLang="zh-TW" dirty="0" smtClean="0"/>
          </a:p>
          <a:p>
            <a:endParaRPr lang="en-US" altLang="zh-TW" dirty="0" smtClean="0"/>
          </a:p>
          <a:p>
            <a:r>
              <a:rPr lang="en-US" altLang="zh-TW" dirty="0" smtClean="0"/>
              <a:t>RSU</a:t>
            </a:r>
            <a:r>
              <a:rPr lang="zh-TW" altLang="en-US" dirty="0" smtClean="0"/>
              <a:t>信任其區域內的</a:t>
            </a:r>
            <a:r>
              <a:rPr lang="en-US" altLang="zh-TW" dirty="0" smtClean="0"/>
              <a:t>TA</a:t>
            </a:r>
            <a:r>
              <a:rPr lang="zh-TW" altLang="en-US" dirty="0" smtClean="0"/>
              <a:t>和</a:t>
            </a:r>
            <a:r>
              <a:rPr lang="en-US" altLang="zh-TW" dirty="0" smtClean="0"/>
              <a:t>RTA</a:t>
            </a:r>
            <a:r>
              <a:rPr lang="zh-TW" altLang="en-US" dirty="0" smtClean="0"/>
              <a:t>，但不信任車輛。此外，</a:t>
            </a:r>
            <a:r>
              <a:rPr lang="en-US" altLang="zh-TW" dirty="0" smtClean="0"/>
              <a:t>RSU</a:t>
            </a:r>
            <a:r>
              <a:rPr lang="zh-TW" altLang="en-US" dirty="0" smtClean="0"/>
              <a:t>不信任其他</a:t>
            </a:r>
            <a:r>
              <a:rPr lang="en-US" altLang="zh-TW" dirty="0" smtClean="0"/>
              <a:t>RSU</a:t>
            </a:r>
            <a:r>
              <a:rPr lang="zh-TW" altLang="en-US" dirty="0" smtClean="0"/>
              <a:t>。</a:t>
            </a:r>
            <a:endParaRPr lang="en-US" altLang="zh-TW" dirty="0" smtClean="0"/>
          </a:p>
          <a:p>
            <a:endParaRPr lang="en-US" altLang="zh-TW" dirty="0" smtClean="0"/>
          </a:p>
          <a:p>
            <a:r>
              <a:rPr lang="zh-TW" altLang="en-US" dirty="0" smtClean="0"/>
              <a:t>所有車輛都信任</a:t>
            </a:r>
            <a:r>
              <a:rPr lang="en-US" altLang="zh-TW" dirty="0" smtClean="0"/>
              <a:t>TA</a:t>
            </a:r>
            <a:r>
              <a:rPr lang="zh-TW" altLang="en-US" dirty="0" smtClean="0"/>
              <a:t>，但車輛不信任其他車輛和</a:t>
            </a:r>
            <a:r>
              <a:rPr lang="en-US" altLang="zh-TW" dirty="0" smtClean="0"/>
              <a:t>RSU</a:t>
            </a:r>
            <a:r>
              <a:rPr lang="zh-TW" altLang="en-US" dirty="0" smtClean="0"/>
              <a:t>。該方案的目的是匿名建立車輛與</a:t>
            </a:r>
            <a:r>
              <a:rPr lang="en-US" altLang="zh-TW" dirty="0" smtClean="0"/>
              <a:t>RSU</a:t>
            </a:r>
            <a:r>
              <a:rPr lang="zh-TW" altLang="en-US" dirty="0" smtClean="0"/>
              <a:t>之間的信任關係。</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27</a:t>
            </a:fld>
            <a:endParaRPr lang="zh-TW" altLang="en-US"/>
          </a:p>
        </p:txBody>
      </p:sp>
    </p:spTree>
    <p:extLst>
      <p:ext uri="{BB962C8B-B14F-4D97-AF65-F5344CB8AC3E}">
        <p14:creationId xmlns:p14="http://schemas.microsoft.com/office/powerpoint/2010/main" val="3450837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effectLst/>
                  </a:rPr>
                  <a:t>TA</a:t>
                </a:r>
                <a:r>
                  <a:rPr lang="zh-TW" altLang="en-US" dirty="0" smtClean="0">
                    <a:effectLst/>
                  </a:rPr>
                  <a:t>選擇由</a:t>
                </a:r>
                <a:r>
                  <a:rPr lang="en-US" altLang="zh-TW" dirty="0" smtClean="0">
                    <a:effectLst/>
                  </a:rPr>
                  <a:t>P</a:t>
                </a:r>
                <a:r>
                  <a:rPr lang="zh-TW" altLang="en-US" dirty="0" smtClean="0">
                    <a:effectLst/>
                  </a:rPr>
                  <a:t>生成的兩個循環群</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zh-TW" altLang="en-US" dirty="0" smtClean="0">
                    <a:effectLst/>
                  </a:rPr>
                  <a:t>和</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m:rPr>
                            <m:sty m:val="p"/>
                          </m:rPr>
                          <a:rPr lang="en-US" altLang="zh-TW" i="1" dirty="0">
                            <a:solidFill>
                              <a:schemeClr val="tx2">
                                <a:lumMod val="75000"/>
                              </a:schemeClr>
                            </a:solidFill>
                            <a:latin typeface="Cambria Math" panose="02040503050406030204" pitchFamily="18" charset="0"/>
                            <a:cs typeface="Times New Roman" panose="02020603050405020304" pitchFamily="18" charset="0"/>
                          </a:rPr>
                          <m:t>T</m:t>
                        </m:r>
                      </m:sub>
                    </m:sSub>
                  </m:oMath>
                </a14:m>
                <a:r>
                  <a:rPr lang="zh-TW" altLang="en-US" dirty="0" smtClean="0">
                    <a:effectLst/>
                  </a:rPr>
                  <a:t>，其順序為質數</a:t>
                </a:r>
                <a:r>
                  <a:rPr lang="en-US" altLang="zh-TW" dirty="0" smtClean="0">
                    <a:effectLst/>
                  </a:rPr>
                  <a:t>q</a:t>
                </a:r>
                <a:r>
                  <a:rPr lang="zh-TW" altLang="en-US" dirty="0" smtClean="0">
                    <a:effectLst/>
                  </a:rPr>
                  <a:t>，其中</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zh-TW" altLang="en-US" dirty="0" smtClean="0">
                    <a:effectLst/>
                  </a:rPr>
                  <a:t>為加法群，</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m:rPr>
                            <m:sty m:val="p"/>
                          </m:rPr>
                          <a:rPr lang="en-US" altLang="zh-TW" i="1" dirty="0">
                            <a:solidFill>
                              <a:schemeClr val="tx2">
                                <a:lumMod val="75000"/>
                              </a:schemeClr>
                            </a:solidFill>
                            <a:latin typeface="Cambria Math" panose="02040503050406030204" pitchFamily="18" charset="0"/>
                            <a:cs typeface="Times New Roman" panose="02020603050405020304" pitchFamily="18" charset="0"/>
                          </a:rPr>
                          <m:t>T</m:t>
                        </m:r>
                      </m:sub>
                    </m:sSub>
                  </m:oMath>
                </a14:m>
                <a:r>
                  <a:rPr lang="zh-TW" altLang="en-US" dirty="0" smtClean="0">
                    <a:effectLst/>
                  </a:rPr>
                  <a:t>為乘法群。</a:t>
                </a:r>
                <a:br>
                  <a:rPr lang="zh-TW" altLang="en-US" dirty="0" smtClean="0">
                    <a:effectLst/>
                  </a:rPr>
                </a:br>
                <a:r>
                  <a:rPr lang="zh-TW" altLang="en-US" dirty="0" smtClean="0">
                    <a:effectLst/>
                  </a:rPr>
                  <a:t/>
                </a:r>
                <a:br>
                  <a:rPr lang="zh-TW" altLang="en-US" dirty="0" smtClean="0">
                    <a:effectLst/>
                  </a:rPr>
                </a:br>
                <a:r>
                  <a:rPr lang="en-US" altLang="zh-TW" dirty="0" smtClean="0">
                    <a:effectLst/>
                  </a:rPr>
                  <a:t>TA</a:t>
                </a:r>
                <a:r>
                  <a:rPr lang="zh-TW" altLang="en-US" dirty="0" smtClean="0">
                    <a:effectLst/>
                  </a:rPr>
                  <a:t>選擇雙線性配對</a:t>
                </a:r>
                <a:r>
                  <a:rPr lang="en-US" altLang="zh-TW" dirty="0" smtClean="0">
                    <a:effectLst/>
                  </a:rPr>
                  <a:t>e</a:t>
                </a:r>
                <a:r>
                  <a:rPr lang="zh-TW" altLang="en-US" dirty="0" smtClean="0">
                    <a:effectLst/>
                  </a:rPr>
                  <a:t>：</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smtClean="0">
                    <a:effectLst/>
                  </a:rPr>
                  <a:t>×</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smtClean="0">
                    <a:effectLst/>
                  </a:rPr>
                  <a:t>→</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m:rPr>
                            <m:sty m:val="p"/>
                          </m:rPr>
                          <a:rPr lang="en-US" altLang="zh-TW" i="1" dirty="0">
                            <a:solidFill>
                              <a:schemeClr val="tx2">
                                <a:lumMod val="75000"/>
                              </a:schemeClr>
                            </a:solidFill>
                            <a:latin typeface="Cambria Math" panose="02040503050406030204" pitchFamily="18" charset="0"/>
                            <a:cs typeface="Times New Roman" panose="02020603050405020304" pitchFamily="18" charset="0"/>
                          </a:rPr>
                          <m:t>T</m:t>
                        </m:r>
                      </m:sub>
                    </m:sSub>
                  </m:oMath>
                </a14:m>
                <a:r>
                  <a:rPr lang="zh-TW" altLang="en-US" dirty="0" smtClean="0">
                    <a:effectLst/>
                  </a:rPr>
                  <a:t>和三個哈希函數</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r>
                      <a:rPr lang="en-US" altLang="zh-TW">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a:solidFill>
                              <a:schemeClr val="tx2">
                                <a:lumMod val="75000"/>
                              </a:schemeClr>
                            </a:solidFill>
                            <a:latin typeface="Cambria Math" panose="02040503050406030204" pitchFamily="18" charset="0"/>
                            <a:cs typeface="Times New Roman" panose="02020603050405020304" pitchFamily="18" charset="0"/>
                          </a:rPr>
                          <m:t>{0,1}</m:t>
                        </m:r>
                      </m:e>
                      <m:sup>
                        <m:r>
                          <a:rPr lang="en-US" altLang="zh-TW">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𝐺</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a:solidFill>
                              <a:schemeClr val="tx2">
                                <a:lumMod val="75000"/>
                              </a:schemeClr>
                            </a:solidFill>
                            <a:latin typeface="Cambria Math" panose="02040503050406030204" pitchFamily="18" charset="0"/>
                            <a:cs typeface="Times New Roman" panose="02020603050405020304" pitchFamily="18" charset="0"/>
                          </a:rPr>
                          <m:t>2</m:t>
                        </m:r>
                      </m:sub>
                    </m:sSub>
                    <m:r>
                      <a:rPr lang="en-US" altLang="zh-TW">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a:solidFill>
                              <a:schemeClr val="tx2">
                                <a:lumMod val="75000"/>
                              </a:schemeClr>
                            </a:solidFill>
                            <a:latin typeface="Cambria Math" panose="02040503050406030204" pitchFamily="18" charset="0"/>
                            <a:cs typeface="Times New Roman" panose="02020603050405020304" pitchFamily="18" charset="0"/>
                          </a:rPr>
                          <m:t>{0,1}</m:t>
                        </m:r>
                      </m:e>
                      <m:sup>
                        <m:r>
                          <a:rPr lang="en-US" altLang="zh-TW">
                            <a:solidFill>
                              <a:schemeClr val="tx2">
                                <a:lumMod val="75000"/>
                              </a:schemeClr>
                            </a:solidFill>
                            <a:latin typeface="Cambria Math" panose="02040503050406030204" pitchFamily="18" charset="0"/>
                            <a:cs typeface="Times New Roman" panose="02020603050405020304" pitchFamily="18" charset="0"/>
                          </a:rPr>
                          <m:t>∗</m:t>
                        </m:r>
                      </m:sup>
                    </m:sSup>
                    <m:r>
                      <a:rPr lang="en-US" altLang="zh-TW">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𝐺</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𝐺</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a:solidFill>
                              <a:schemeClr val="tx2">
                                <a:lumMod val="75000"/>
                              </a:schemeClr>
                            </a:solidFill>
                            <a:latin typeface="Cambria Math" panose="02040503050406030204" pitchFamily="18" charset="0"/>
                            <a:cs typeface="Times New Roman" panose="02020603050405020304" pitchFamily="18" charset="0"/>
                          </a:rPr>
                          <m:t>3</m:t>
                        </m:r>
                      </m:sub>
                    </m:sSub>
                    <m:r>
                      <a:rPr lang="en-US" altLang="zh-TW">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a:solidFill>
                              <a:schemeClr val="tx2">
                                <a:lumMod val="75000"/>
                              </a:schemeClr>
                            </a:solidFill>
                            <a:latin typeface="Cambria Math" panose="02040503050406030204" pitchFamily="18" charset="0"/>
                            <a:cs typeface="Times New Roman" panose="02020603050405020304" pitchFamily="18" charset="0"/>
                          </a:rPr>
                          <m:t>{0,1}</m:t>
                        </m:r>
                      </m:e>
                      <m:sup>
                        <m:r>
                          <a:rPr lang="en-US" altLang="zh-TW" b="0" i="1" smtClean="0">
                            <a:solidFill>
                              <a:schemeClr val="tx2">
                                <a:lumMod val="75000"/>
                              </a:schemeClr>
                            </a:solidFill>
                            <a:latin typeface="Cambria Math" panose="02040503050406030204" pitchFamily="18" charset="0"/>
                            <a:cs typeface="Times New Roman" panose="02020603050405020304" pitchFamily="18" charset="0"/>
                          </a:rPr>
                          <m:t>𝑙</m:t>
                        </m:r>
                      </m:sup>
                    </m:sSup>
                    <m:r>
                      <a:rPr lang="en-US" altLang="zh-TW">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 </m:t>
                        </m:r>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a:solidFill>
                              <a:schemeClr val="tx2">
                                <a:lumMod val="75000"/>
                              </a:schemeClr>
                            </a:solidFill>
                            <a:latin typeface="Cambria Math" panose="02040503050406030204" pitchFamily="18" charset="0"/>
                            <a:cs typeface="Times New Roman" panose="02020603050405020304" pitchFamily="18" charset="0"/>
                          </a:rPr>
                          <m:t>{0,1}</m:t>
                        </m:r>
                      </m:e>
                      <m:sup>
                        <m:r>
                          <a:rPr lang="en-US" altLang="zh-TW" i="1">
                            <a:solidFill>
                              <a:schemeClr val="tx2">
                                <a:lumMod val="75000"/>
                              </a:schemeClr>
                            </a:solidFill>
                            <a:latin typeface="Cambria Math" panose="02040503050406030204" pitchFamily="18" charset="0"/>
                            <a:cs typeface="Times New Roman" panose="02020603050405020304" pitchFamily="18" charset="0"/>
                          </a:rPr>
                          <m:t>𝑙</m:t>
                        </m:r>
                      </m:sup>
                    </m:sSup>
                  </m:oMath>
                </a14:m>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effectLst/>
                  </a:rPr>
                  <a:t>TA</a:t>
                </a:r>
                <a:r>
                  <a:rPr lang="zh-TW" altLang="en-US" dirty="0" smtClean="0">
                    <a:effectLst/>
                  </a:rPr>
                  <a:t>生成一個主密鑰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s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effectLst/>
                  </a:rPr>
                  <a:t> 併計算公共密鑰</a:t>
                </a:r>
                <a:r>
                  <a:rPr lang="en-US" altLang="zh-TW" dirty="0" smtClean="0">
                    <a:effectLst/>
                  </a:rPr>
                  <a:t>PKTA = </a:t>
                </a:r>
                <a:r>
                  <a:rPr lang="en-US" altLang="zh-TW" i="1" dirty="0" err="1" smtClean="0">
                    <a:solidFill>
                      <a:schemeClr val="tx2">
                        <a:lumMod val="75000"/>
                      </a:schemeClr>
                    </a:solidFill>
                    <a:latin typeface="Times New Roman" panose="02020603050405020304" pitchFamily="18" charset="0"/>
                    <a:cs typeface="Times New Roman" panose="02020603050405020304" pitchFamily="18" charset="0"/>
                  </a:rPr>
                  <a:t>sP</a:t>
                </a:r>
                <a:r>
                  <a:rPr lang="zh-TW" altLang="en-US" dirty="0" smtClean="0">
                    <a:effectLst/>
                  </a:rPr>
                  <a:t>。</a:t>
                </a:r>
                <a:br>
                  <a:rPr lang="zh-TW" altLang="en-US" dirty="0" smtClean="0">
                    <a:effectLst/>
                  </a:rPr>
                </a:br>
                <a:r>
                  <a:rPr lang="zh-TW" altLang="en-US" dirty="0" smtClean="0">
                    <a:effectLst/>
                  </a:rPr>
                  <a:t/>
                </a:r>
                <a:br>
                  <a:rPr lang="zh-TW" altLang="en-US" dirty="0" smtClean="0">
                    <a:effectLst/>
                  </a:rPr>
                </a:br>
                <a:r>
                  <a:rPr lang="en-US" altLang="zh-TW" dirty="0" smtClean="0">
                    <a:effectLst/>
                  </a:rPr>
                  <a:t>TA</a:t>
                </a:r>
                <a:r>
                  <a:rPr lang="zh-TW" altLang="en-US" dirty="0" smtClean="0">
                    <a:effectLst/>
                  </a:rPr>
                  <a:t>發布參數</a:t>
                </a:r>
                <a:r>
                  <a:rPr lang="en-US" altLang="zh-TW" dirty="0" err="1" smtClean="0">
                    <a:effectLst/>
                  </a:rPr>
                  <a:t>param</a:t>
                </a:r>
                <a:r>
                  <a:rPr lang="en-US" altLang="zh-TW" dirty="0" smtClean="0">
                    <a:effectLst/>
                  </a:rPr>
                  <a:t> =</a:t>
                </a:r>
                <a:r>
                  <a:rPr lang="zh-TW" altLang="en-US" dirty="0" smtClean="0">
                    <a:effectLst/>
                  </a:rPr>
                  <a:t> </a:t>
                </a:r>
                <a:r>
                  <a:rPr lang="en-US" altLang="zh-TW" dirty="0" smtClean="0">
                    <a:effectLst/>
                  </a:rPr>
                  <a: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m:rPr>
                            <m:sty m:val="p"/>
                          </m:rPr>
                          <a:rPr lang="en-US" altLang="zh-TW" i="1" dirty="0">
                            <a:solidFill>
                              <a:schemeClr val="tx2">
                                <a:lumMod val="75000"/>
                              </a:schemeClr>
                            </a:solidFill>
                            <a:latin typeface="Cambria Math" panose="02040503050406030204" pitchFamily="18" charset="0"/>
                            <a:cs typeface="Times New Roman" panose="02020603050405020304" pitchFamily="18" charset="0"/>
                          </a:rPr>
                          <m:t>T</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 e , q , P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𝑃𝐾</m:t>
                        </m:r>
                      </m:e>
                      <m:sub>
                        <m:r>
                          <m:rPr>
                            <m:sty m:val="p"/>
                          </m:rPr>
                          <a:rPr lang="en-US" altLang="zh-TW">
                            <a:solidFill>
                              <a:schemeClr val="tx2">
                                <a:lumMod val="75000"/>
                              </a:schemeClr>
                            </a:solidFill>
                            <a:latin typeface="Cambria Math" panose="02040503050406030204" pitchFamily="18" charset="0"/>
                            <a:cs typeface="Times New Roman" panose="02020603050405020304" pitchFamily="18" charset="0"/>
                          </a:rPr>
                          <m:t>TA</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0" smtClean="0">
                            <a:solidFill>
                              <a:schemeClr val="tx2">
                                <a:lumMod val="75000"/>
                              </a:schemeClr>
                            </a:solidFill>
                            <a:latin typeface="Cambria Math" panose="02040503050406030204" pitchFamily="18" charset="0"/>
                            <a:cs typeface="Times New Roman" panose="02020603050405020304" pitchFamily="18" charset="0"/>
                          </a:rPr>
                          <m:t>2</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0" smtClean="0">
                            <a:solidFill>
                              <a:schemeClr val="tx2">
                                <a:lumMod val="75000"/>
                              </a:schemeClr>
                            </a:solidFill>
                            <a:latin typeface="Cambria Math" panose="02040503050406030204" pitchFamily="18" charset="0"/>
                            <a:cs typeface="Times New Roman" panose="02020603050405020304" pitchFamily="18" charset="0"/>
                          </a:rPr>
                          <m:t>3</m:t>
                        </m:r>
                      </m:sub>
                    </m:sSub>
                  </m:oMath>
                </a14:m>
                <a:r>
                  <a:rPr lang="pt-BR"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effectLst/>
                  </a:rPr>
                  <a:t>並存儲</a:t>
                </a:r>
                <a:r>
                  <a:rPr lang="en-US" altLang="zh-TW" dirty="0" smtClean="0">
                    <a:effectLst/>
                  </a:rPr>
                  <a:t>s</a:t>
                </a:r>
                <a:r>
                  <a:rPr lang="zh-TW" altLang="en-US" dirty="0" smtClean="0">
                    <a:effectLst/>
                  </a:rPr>
                  <a:t>。</a:t>
                </a:r>
              </a:p>
              <a:p>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effectLst/>
                  </a:rPr>
                  <a:t>TA</a:t>
                </a:r>
                <a:r>
                  <a:rPr lang="zh-TW" altLang="en-US" dirty="0" smtClean="0">
                    <a:effectLst/>
                  </a:rPr>
                  <a:t>選擇由</a:t>
                </a:r>
                <a:r>
                  <a:rPr lang="en-US" altLang="zh-TW" dirty="0" smtClean="0">
                    <a:effectLst/>
                  </a:rPr>
                  <a:t>P</a:t>
                </a:r>
                <a:r>
                  <a:rPr lang="zh-TW" altLang="en-US" dirty="0" smtClean="0">
                    <a:effectLst/>
                  </a:rPr>
                  <a:t>生成的兩個循環群</a:t>
                </a:r>
                <a:r>
                  <a:rPr lang="en-US" altLang="zh-TW" i="0" dirty="0">
                    <a:solidFill>
                      <a:schemeClr val="tx2">
                        <a:lumMod val="75000"/>
                      </a:schemeClr>
                    </a:solidFill>
                    <a:latin typeface="Cambria Math" panose="02040503050406030204" pitchFamily="18" charset="0"/>
                    <a:cs typeface="Times New Roman" panose="02020603050405020304" pitchFamily="18" charset="0"/>
                  </a:rPr>
                  <a:t>𝐺</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zh-TW" altLang="en-US" dirty="0" smtClean="0">
                    <a:effectLst/>
                  </a:rPr>
                  <a:t>和</a:t>
                </a:r>
                <a:r>
                  <a:rPr lang="en-US" altLang="zh-TW" i="0" dirty="0">
                    <a:solidFill>
                      <a:schemeClr val="tx2">
                        <a:lumMod val="75000"/>
                      </a:schemeClr>
                    </a:solidFill>
                    <a:latin typeface="Cambria Math" panose="02040503050406030204" pitchFamily="18" charset="0"/>
                    <a:cs typeface="Times New Roman" panose="02020603050405020304" pitchFamily="18" charset="0"/>
                  </a:rPr>
                  <a:t>𝐺</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T</a:t>
                </a:r>
                <a:r>
                  <a:rPr lang="zh-TW" altLang="en-US" dirty="0" smtClean="0">
                    <a:effectLst/>
                  </a:rPr>
                  <a:t>，其順序為質數</a:t>
                </a:r>
                <a:r>
                  <a:rPr lang="en-US" altLang="zh-TW" dirty="0" smtClean="0">
                    <a:effectLst/>
                  </a:rPr>
                  <a:t>q</a:t>
                </a:r>
                <a:r>
                  <a:rPr lang="zh-TW" altLang="en-US" dirty="0" smtClean="0">
                    <a:effectLst/>
                  </a:rPr>
                  <a:t>，其中</a:t>
                </a:r>
                <a:r>
                  <a:rPr lang="en-US" altLang="zh-TW" i="0" dirty="0">
                    <a:solidFill>
                      <a:schemeClr val="tx2">
                        <a:lumMod val="75000"/>
                      </a:schemeClr>
                    </a:solidFill>
                    <a:latin typeface="Cambria Math" panose="02040503050406030204" pitchFamily="18" charset="0"/>
                    <a:cs typeface="Times New Roman" panose="02020603050405020304" pitchFamily="18" charset="0"/>
                  </a:rPr>
                  <a:t>𝐺</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zh-TW" altLang="en-US" dirty="0" smtClean="0">
                    <a:effectLst/>
                  </a:rPr>
                  <a:t>為加法群，</a:t>
                </a:r>
                <a:r>
                  <a:rPr lang="en-US" altLang="zh-TW" i="0" dirty="0">
                    <a:solidFill>
                      <a:schemeClr val="tx2">
                        <a:lumMod val="75000"/>
                      </a:schemeClr>
                    </a:solidFill>
                    <a:latin typeface="Cambria Math" panose="02040503050406030204" pitchFamily="18" charset="0"/>
                    <a:cs typeface="Times New Roman" panose="02020603050405020304" pitchFamily="18" charset="0"/>
                  </a:rPr>
                  <a:t>𝐺</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T</a:t>
                </a:r>
                <a:r>
                  <a:rPr lang="zh-TW" altLang="en-US" dirty="0" smtClean="0">
                    <a:effectLst/>
                  </a:rPr>
                  <a:t>為乘法群。</a:t>
                </a:r>
                <a:br>
                  <a:rPr lang="zh-TW" altLang="en-US" dirty="0" smtClean="0">
                    <a:effectLst/>
                  </a:rPr>
                </a:br>
                <a:r>
                  <a:rPr lang="zh-TW" altLang="en-US" dirty="0" smtClean="0">
                    <a:effectLst/>
                  </a:rPr>
                  <a:t/>
                </a:r>
                <a:br>
                  <a:rPr lang="zh-TW" altLang="en-US" dirty="0" smtClean="0">
                    <a:effectLst/>
                  </a:rPr>
                </a:br>
                <a:r>
                  <a:rPr lang="en-US" altLang="zh-TW" dirty="0" smtClean="0">
                    <a:effectLst/>
                  </a:rPr>
                  <a:t>TA</a:t>
                </a:r>
                <a:r>
                  <a:rPr lang="zh-TW" altLang="en-US" dirty="0" smtClean="0">
                    <a:effectLst/>
                  </a:rPr>
                  <a:t>選擇雙線性配對</a:t>
                </a:r>
                <a:r>
                  <a:rPr lang="en-US" altLang="zh-TW" dirty="0" smtClean="0">
                    <a:effectLst/>
                  </a:rPr>
                  <a:t>e</a:t>
                </a:r>
                <a:r>
                  <a:rPr lang="zh-TW" altLang="en-US" dirty="0" smtClean="0">
                    <a:effectLst/>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𝐺</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en-US" altLang="zh-TW" dirty="0" smtClean="0">
                    <a:effectLst/>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𝐺</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en-US" altLang="zh-TW" dirty="0" smtClean="0">
                    <a:effectLst/>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𝐺</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T</a:t>
                </a:r>
                <a:r>
                  <a:rPr lang="zh-TW" altLang="en-US" dirty="0" smtClean="0">
                    <a:effectLst/>
                  </a:rPr>
                  <a:t>和三個哈希函數</a:t>
                </a:r>
                <a:r>
                  <a:rPr lang="en-US" altLang="zh-TW" i="0">
                    <a:solidFill>
                      <a:schemeClr val="tx2">
                        <a:lumMod val="75000"/>
                      </a:schemeClr>
                    </a:solidFill>
                    <a:latin typeface="Cambria Math" panose="02040503050406030204" pitchFamily="18" charset="0"/>
                    <a:cs typeface="Times New Roman" panose="02020603050405020304" pitchFamily="18" charset="0"/>
                  </a:rPr>
                  <a:t>𝐻</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a:solidFill>
                      <a:schemeClr val="tx2">
                        <a:lumMod val="75000"/>
                      </a:schemeClr>
                    </a:solidFill>
                    <a:latin typeface="Cambria Math" panose="02040503050406030204" pitchFamily="18" charset="0"/>
                    <a:cs typeface="Times New Roman" panose="02020603050405020304" pitchFamily="18" charset="0"/>
                  </a:rPr>
                  <a:t>1:〖{0,1}〗^∗</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i="0">
                    <a:solidFill>
                      <a:schemeClr val="tx2">
                        <a:lumMod val="75000"/>
                      </a:schemeClr>
                    </a:solidFill>
                    <a:latin typeface="Cambria Math" panose="02040503050406030204" pitchFamily="18" charset="0"/>
                    <a:cs typeface="Times New Roman" panose="02020603050405020304" pitchFamily="18" charset="0"/>
                  </a:rPr>
                  <a:t>𝐺_1</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a:solidFill>
                      <a:schemeClr val="tx2">
                        <a:lumMod val="75000"/>
                      </a:schemeClr>
                    </a:solidFill>
                    <a:latin typeface="Cambria Math" panose="02040503050406030204" pitchFamily="18" charset="0"/>
                    <a:cs typeface="Times New Roman" panose="02020603050405020304" pitchFamily="18" charset="0"/>
                  </a:rPr>
                  <a:t>𝐻_2:〖{0,1}〗^∗×𝐺_1</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i="0">
                    <a:solidFill>
                      <a:schemeClr val="tx2">
                        <a:lumMod val="75000"/>
                      </a:schemeClr>
                    </a:solidFill>
                    <a:latin typeface="Cambria Math" panose="02040503050406030204" pitchFamily="18" charset="0"/>
                    <a:cs typeface="Times New Roman" panose="02020603050405020304" pitchFamily="18" charset="0"/>
                  </a:rPr>
                  <a:t>𝐺_1</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𝐻_3:〖{0,1}〗^</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𝑙</a:t>
                </a:r>
                <a:r>
                  <a:rPr lang="en-US" altLang="zh-TW" i="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 𝑍〗_𝑞^∗</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i="0">
                    <a:solidFill>
                      <a:schemeClr val="tx2">
                        <a:lumMod val="75000"/>
                      </a:schemeClr>
                    </a:solidFill>
                    <a:latin typeface="Cambria Math" panose="02040503050406030204" pitchFamily="18" charset="0"/>
                    <a:cs typeface="Times New Roman" panose="02020603050405020304" pitchFamily="18" charset="0"/>
                  </a:rPr>
                  <a:t>〖{0,1}〗^𝑙</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effectLst/>
                  </a:rPr>
                  <a:t>TA</a:t>
                </a:r>
                <a:r>
                  <a:rPr lang="zh-TW" altLang="en-US" dirty="0" smtClean="0">
                    <a:effectLst/>
                  </a:rPr>
                  <a:t>生成一個主密鑰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s ∈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𝑍_𝑞^∗</a:t>
                </a:r>
                <a:r>
                  <a:rPr lang="zh-TW" altLang="en-US" dirty="0" smtClean="0">
                    <a:effectLst/>
                  </a:rPr>
                  <a:t> 併計算公共密鑰</a:t>
                </a:r>
                <a:r>
                  <a:rPr lang="en-US" altLang="zh-TW" dirty="0" smtClean="0">
                    <a:effectLst/>
                  </a:rPr>
                  <a:t>PKTA = </a:t>
                </a:r>
                <a:r>
                  <a:rPr lang="en-US" altLang="zh-TW" i="1" dirty="0" err="1" smtClean="0">
                    <a:solidFill>
                      <a:schemeClr val="tx2">
                        <a:lumMod val="75000"/>
                      </a:schemeClr>
                    </a:solidFill>
                    <a:latin typeface="Times New Roman" panose="02020603050405020304" pitchFamily="18" charset="0"/>
                    <a:cs typeface="Times New Roman" panose="02020603050405020304" pitchFamily="18" charset="0"/>
                  </a:rPr>
                  <a:t>sP</a:t>
                </a:r>
                <a:r>
                  <a:rPr lang="zh-TW" altLang="en-US" dirty="0" smtClean="0">
                    <a:effectLst/>
                  </a:rPr>
                  <a:t>。</a:t>
                </a:r>
                <a:br>
                  <a:rPr lang="zh-TW" altLang="en-US" dirty="0" smtClean="0">
                    <a:effectLst/>
                  </a:rPr>
                </a:br>
                <a:r>
                  <a:rPr lang="zh-TW" altLang="en-US" dirty="0" smtClean="0">
                    <a:effectLst/>
                  </a:rPr>
                  <a:t/>
                </a:r>
                <a:br>
                  <a:rPr lang="zh-TW" altLang="en-US" dirty="0" smtClean="0">
                    <a:effectLst/>
                  </a:rPr>
                </a:br>
                <a:r>
                  <a:rPr lang="en-US" altLang="zh-TW" dirty="0" smtClean="0">
                    <a:effectLst/>
                  </a:rPr>
                  <a:t>TA</a:t>
                </a:r>
                <a:r>
                  <a:rPr lang="zh-TW" altLang="en-US" dirty="0" smtClean="0">
                    <a:effectLst/>
                  </a:rPr>
                  <a:t>發布參數</a:t>
                </a:r>
                <a:r>
                  <a:rPr lang="en-US" altLang="zh-TW" dirty="0" err="1" smtClean="0">
                    <a:effectLst/>
                  </a:rPr>
                  <a:t>param</a:t>
                </a:r>
                <a:r>
                  <a:rPr lang="en-US" altLang="zh-TW" dirty="0" smtClean="0">
                    <a:effectLst/>
                  </a:rPr>
                  <a:t> =</a:t>
                </a:r>
                <a:r>
                  <a:rPr lang="zh-TW" altLang="en-US" dirty="0" smtClean="0">
                    <a:effectLst/>
                  </a:rPr>
                  <a:t> </a:t>
                </a:r>
                <a:r>
                  <a:rPr lang="en-US" altLang="zh-TW" dirty="0" smtClean="0">
                    <a:effectLst/>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𝐺</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dirty="0">
                    <a:solidFill>
                      <a:schemeClr val="tx2">
                        <a:lumMod val="75000"/>
                      </a:schemeClr>
                    </a:solidFill>
                    <a:latin typeface="Cambria Math" panose="02040503050406030204" pitchFamily="18" charset="0"/>
                    <a:cs typeface="Times New Roman" panose="02020603050405020304" pitchFamily="18" charset="0"/>
                  </a:rPr>
                  <a:t>𝐺_T</a:t>
                </a:r>
                <a:r>
                  <a:rPr lang="pt-BR" altLang="zh-TW" dirty="0">
                    <a:solidFill>
                      <a:schemeClr val="tx2">
                        <a:lumMod val="75000"/>
                      </a:schemeClr>
                    </a:solidFill>
                    <a:latin typeface="Times New Roman" panose="02020603050405020304" pitchFamily="18" charset="0"/>
                    <a:cs typeface="Times New Roman" panose="02020603050405020304" pitchFamily="18" charset="0"/>
                  </a:rPr>
                  <a:t> , e , q , P , </a:t>
                </a:r>
                <a:r>
                  <a:rPr lang="en-US" altLang="zh-TW" i="0">
                    <a:solidFill>
                      <a:schemeClr val="tx2">
                        <a:lumMod val="75000"/>
                      </a:schemeClr>
                    </a:solidFill>
                    <a:latin typeface="Cambria Math" panose="02040503050406030204" pitchFamily="18" charset="0"/>
                    <a:cs typeface="Times New Roman" panose="02020603050405020304" pitchFamily="18" charset="0"/>
                  </a:rPr>
                  <a:t>〖𝑃𝐾〗_TA</a:t>
                </a:r>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a:solidFill>
                      <a:schemeClr val="tx2">
                        <a:lumMod val="75000"/>
                      </a:schemeClr>
                    </a:solidFill>
                    <a:latin typeface="Cambria Math" panose="02040503050406030204" pitchFamily="18" charset="0"/>
                    <a:cs typeface="Times New Roman" panose="02020603050405020304" pitchFamily="18" charset="0"/>
                  </a:rPr>
                  <a:t>𝐻_1</a:t>
                </a:r>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a:solidFill>
                      <a:schemeClr val="tx2">
                        <a:lumMod val="75000"/>
                      </a:schemeClr>
                    </a:solidFill>
                    <a:latin typeface="Cambria Math" panose="02040503050406030204" pitchFamily="18" charset="0"/>
                    <a:cs typeface="Times New Roman" panose="02020603050405020304" pitchFamily="18" charset="0"/>
                  </a:rPr>
                  <a:t>𝐻_</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2</a:t>
                </a:r>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a:solidFill>
                      <a:schemeClr val="tx2">
                        <a:lumMod val="75000"/>
                      </a:schemeClr>
                    </a:solidFill>
                    <a:latin typeface="Cambria Math" panose="02040503050406030204" pitchFamily="18" charset="0"/>
                    <a:cs typeface="Times New Roman" panose="02020603050405020304" pitchFamily="18" charset="0"/>
                  </a:rPr>
                  <a:t>𝐻_</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3</a:t>
                </a:r>
                <a:r>
                  <a:rPr lang="pt-BR"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effectLst/>
                  </a:rPr>
                  <a:t>並存儲</a:t>
                </a:r>
                <a:r>
                  <a:rPr lang="en-US" altLang="zh-TW" dirty="0" smtClean="0">
                    <a:effectLst/>
                  </a:rPr>
                  <a:t>s</a:t>
                </a:r>
                <a:r>
                  <a:rPr lang="zh-TW" altLang="en-US" dirty="0" smtClean="0">
                    <a:effectLst/>
                  </a:rPr>
                  <a:t>。</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28</a:t>
            </a:fld>
            <a:endParaRPr lang="zh-TW" altLang="en-US"/>
          </a:p>
        </p:txBody>
      </p:sp>
    </p:spTree>
    <p:extLst>
      <p:ext uri="{BB962C8B-B14F-4D97-AF65-F5344CB8AC3E}">
        <p14:creationId xmlns:p14="http://schemas.microsoft.com/office/powerpoint/2010/main" val="95742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車輛首先隨機選擇一個秘密密鑰</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 </m:t>
                        </m:r>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t>，挑戰值</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smtClean="0">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zh-TW" altLang="en-US" dirty="0" smtClean="0"/>
                  <a:t>，併計算密鑰協商參數</a:t>
                </a:r>
                <a:r>
                  <a:rPr lang="en-US" altLang="zh-TW" i="1" dirty="0" err="1" smtClean="0">
                    <a:solidFill>
                      <a:schemeClr val="tx2">
                        <a:lumMod val="75000"/>
                      </a:schemeClr>
                    </a:solidFill>
                    <a:latin typeface="Times New Roman" panose="02020603050405020304" pitchFamily="18" charset="0"/>
                    <a:cs typeface="Times New Roman" panose="02020603050405020304" pitchFamily="18" charset="0"/>
                  </a:rPr>
                  <a:t>aP</a:t>
                </a:r>
                <a:r>
                  <a:rPr lang="zh-TW" altLang="en-US" dirty="0" smtClean="0"/>
                  <a:t>，然後車輛使用</a:t>
                </a:r>
                <a:r>
                  <a:rPr lang="en-US" altLang="zh-TW" dirty="0" smtClean="0"/>
                  <a:t>TA</a:t>
                </a:r>
                <a:r>
                  <a:rPr lang="zh-TW" altLang="en-US" dirty="0" smtClean="0"/>
                  <a:t>的公鑰對</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&lt;</a:t>
                </a:r>
                <a14:m>
                  <m:oMath xmlns:m="http://schemas.openxmlformats.org/officeDocument/2006/math">
                    <m:r>
                      <a:rPr lang="en-US" altLang="zh-TW" b="0" i="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a:solidFill>
                      <a:schemeClr val="tx2">
                        <a:lumMod val="75000"/>
                      </a:schemeClr>
                    </a:solidFill>
                    <a:latin typeface="Times New Roman" panose="02020603050405020304" pitchFamily="18" charset="0"/>
                    <a:cs typeface="Times New Roman" panose="02020603050405020304" pitchFamily="18" charset="0"/>
                  </a:rPr>
                  <a:t> 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r>
                      <a:rPr lang="en-US" altLang="zh-TW" b="0" i="1"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&gt;</a:t>
                </a:r>
                <a:r>
                  <a:rPr lang="zh-TW" altLang="en-US" dirty="0" smtClean="0"/>
                  <a:t>進行加密，並得到</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dirty="0">
                            <a:solidFill>
                              <a:schemeClr val="tx2">
                                <a:lumMod val="75000"/>
                              </a:schemeClr>
                            </a:solidFill>
                            <a:latin typeface="Times New Roman" panose="02020603050405020304" pitchFamily="18" charset="0"/>
                            <a:cs typeface="Times New Roman" panose="02020603050405020304" pitchFamily="18" charset="0"/>
                          </a:rPr>
                          <m:t>C</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TA</m:t>
                        </m:r>
                      </m:sub>
                    </m:s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Enc</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_</m:t>
                        </m:r>
                        <m:r>
                          <a:rPr lang="en-US" altLang="zh-TW" i="1">
                            <a:solidFill>
                              <a:schemeClr val="tx2">
                                <a:lumMod val="75000"/>
                              </a:schemeClr>
                            </a:solidFill>
                            <a:latin typeface="Cambria Math" panose="02040503050406030204" pitchFamily="18" charset="0"/>
                            <a:cs typeface="Times New Roman" panose="02020603050405020304" pitchFamily="18" charset="0"/>
                          </a:rPr>
                          <m:t>𝑃𝐾</m:t>
                        </m:r>
                      </m:e>
                      <m:sub>
                        <m:r>
                          <a:rPr lang="en-US" altLang="zh-TW" i="1">
                            <a:solidFill>
                              <a:schemeClr val="tx2">
                                <a:lumMod val="75000"/>
                              </a:schemeClr>
                            </a:solidFill>
                            <a:latin typeface="Cambria Math" panose="02040503050406030204" pitchFamily="18" charset="0"/>
                            <a:cs typeface="Times New Roman" panose="02020603050405020304" pitchFamily="18" charset="0"/>
                          </a:rPr>
                          <m:t>𝑇𝐴</m:t>
                        </m:r>
                      </m:sub>
                    </m:sSub>
                    <m:r>
                      <a:rPr lang="en-US" altLang="zh-TW"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a:solidFill>
                      <a:schemeClr val="tx2">
                        <a:lumMod val="75000"/>
                      </a:schemeClr>
                    </a:solidFill>
                    <a:latin typeface="Times New Roman" panose="02020603050405020304" pitchFamily="18" charset="0"/>
                    <a:cs typeface="Times New Roman" panose="02020603050405020304" pitchFamily="18" charset="0"/>
                  </a:rPr>
                  <a:t> 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t>。</a:t>
                </a:r>
                <a:br>
                  <a:rPr lang="zh-TW" altLang="en-US" dirty="0" smtClean="0"/>
                </a:br>
                <a:r>
                  <a:rPr lang="zh-TW" altLang="en-US" dirty="0" smtClean="0"/>
                  <a:t/>
                </a:r>
                <a:br>
                  <a:rPr lang="zh-TW" altLang="en-US" dirty="0" smtClean="0"/>
                </a:br>
                <a:r>
                  <a:rPr lang="zh-TW" altLang="en-US" dirty="0" smtClean="0"/>
                  <a:t>車輛將密文</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dirty="0">
                            <a:solidFill>
                              <a:schemeClr val="tx2">
                                <a:lumMod val="75000"/>
                              </a:schemeClr>
                            </a:solidFill>
                            <a:latin typeface="Times New Roman" panose="02020603050405020304" pitchFamily="18" charset="0"/>
                            <a:cs typeface="Times New Roman" panose="02020603050405020304" pitchFamily="18" charset="0"/>
                          </a:rPr>
                          <m:t>C</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TA</m:t>
                        </m:r>
                      </m:sub>
                    </m:sSub>
                  </m:oMath>
                </a14:m>
                <a:r>
                  <a:rPr lang="zh-TW" altLang="en-US" dirty="0" smtClean="0"/>
                  <a:t>發送給</a:t>
                </a:r>
                <a:r>
                  <a:rPr lang="en-US" altLang="zh-TW" dirty="0" smtClean="0"/>
                  <a:t>TA</a:t>
                </a:r>
                <a:r>
                  <a:rPr lang="zh-TW" altLang="en-US" dirty="0" smtClean="0"/>
                  <a:t>。</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車輛首先隨機選擇一個秘密密鑰</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 </a:t>
                </a:r>
                <a:r>
                  <a:rPr lang="en-US" altLang="zh-TW" i="0" dirty="0">
                    <a:solidFill>
                      <a:schemeClr val="tx2">
                        <a:lumMod val="75000"/>
                      </a:schemeClr>
                    </a:solidFill>
                    <a:latin typeface="Cambria Math" panose="02040503050406030204" pitchFamily="18" charset="0"/>
                    <a:cs typeface="Times New Roman" panose="02020603050405020304" pitchFamily="18" charset="0"/>
                  </a:rPr>
                  <a:t>〖 𝑍〗_𝑞^∗</a:t>
                </a:r>
                <a:r>
                  <a:rPr lang="zh-TW" altLang="en-US" dirty="0" smtClean="0"/>
                  <a:t>，挑戰值</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𝑁</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a:solidFill>
                      <a:schemeClr val="tx2">
                        <a:lumMod val="75000"/>
                      </a:schemeClr>
                    </a:solidFill>
                    <a:latin typeface="Cambria Math" panose="02040503050406030204" pitchFamily="18" charset="0"/>
                    <a:cs typeface="Times New Roman" panose="02020603050405020304" pitchFamily="18" charset="0"/>
                  </a:rPr>
                  <a:t>1</a:t>
                </a:r>
                <a:r>
                  <a:rPr lang="zh-TW" altLang="en-US" dirty="0" smtClean="0"/>
                  <a:t>，併計算密鑰協商參數</a:t>
                </a:r>
                <a:r>
                  <a:rPr lang="en-US" altLang="zh-TW" i="1" dirty="0" err="1" smtClean="0">
                    <a:solidFill>
                      <a:schemeClr val="tx2">
                        <a:lumMod val="75000"/>
                      </a:schemeClr>
                    </a:solidFill>
                    <a:latin typeface="Times New Roman" panose="02020603050405020304" pitchFamily="18" charset="0"/>
                    <a:cs typeface="Times New Roman" panose="02020603050405020304" pitchFamily="18" charset="0"/>
                  </a:rPr>
                  <a:t>aP</a:t>
                </a:r>
                <a:r>
                  <a:rPr lang="zh-TW" altLang="en-US" dirty="0" smtClean="0"/>
                  <a:t>，然後車輛使用</a:t>
                </a:r>
                <a:r>
                  <a:rPr lang="en-US" altLang="zh-TW" dirty="0" smtClean="0"/>
                  <a:t>TA</a:t>
                </a:r>
                <a:r>
                  <a:rPr lang="zh-TW" altLang="en-US" dirty="0" smtClean="0"/>
                  <a:t>的公鑰對</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&lt;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ID</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v</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a:solidFill>
                      <a:schemeClr val="tx2">
                        <a:lumMod val="75000"/>
                      </a:schemeClr>
                    </a:solidFill>
                    <a:latin typeface="Times New Roman" panose="02020603050405020304" pitchFamily="18" charset="0"/>
                    <a:cs typeface="Times New Roman" panose="02020603050405020304" pitchFamily="18" charset="0"/>
                  </a:rPr>
                  <a:t> 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𝑁_1</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&gt;</a:t>
                </a:r>
                <a:r>
                  <a:rPr lang="zh-TW" altLang="en-US" dirty="0" smtClean="0"/>
                  <a:t>進行加密，並得到</a:t>
                </a:r>
                <a:r>
                  <a:rPr lang="en-US" altLang="zh-TW" i="0" dirty="0">
                    <a:solidFill>
                      <a:schemeClr val="tx2">
                        <a:lumMod val="75000"/>
                      </a:schemeClr>
                    </a:solidFill>
                    <a:latin typeface="Times New Roman" panose="02020603050405020304" pitchFamily="18" charset="0"/>
                    <a:cs typeface="Times New Roman" panose="02020603050405020304" pitchFamily="18" charset="0"/>
                  </a:rPr>
                  <a:t>"C</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v−TA</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Enc_</a:t>
                </a:r>
                <a:r>
                  <a:rPr lang="en-US" altLang="zh-TW" i="0">
                    <a:solidFill>
                      <a:schemeClr val="tx2">
                        <a:lumMod val="75000"/>
                      </a:schemeClr>
                    </a:solidFill>
                    <a:latin typeface="Cambria Math" panose="02040503050406030204" pitchFamily="18" charset="0"/>
                    <a:cs typeface="Times New Roman" panose="02020603050405020304" pitchFamily="18" charset="0"/>
                  </a:rPr>
                  <a:t>" 𝑃𝐾〗_𝑇𝐴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i="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ID</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v</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a:solidFill>
                      <a:schemeClr val="tx2">
                        <a:lumMod val="75000"/>
                      </a:schemeClr>
                    </a:solidFill>
                    <a:latin typeface="Times New Roman" panose="02020603050405020304" pitchFamily="18" charset="0"/>
                    <a:cs typeface="Times New Roman" panose="02020603050405020304" pitchFamily="18" charset="0"/>
                  </a:rPr>
                  <a:t> 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𝑁_1</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t>。</a:t>
                </a:r>
                <a:br>
                  <a:rPr lang="zh-TW" altLang="en-US" dirty="0" smtClean="0"/>
                </a:br>
                <a:r>
                  <a:rPr lang="zh-TW" altLang="en-US" dirty="0" smtClean="0"/>
                  <a:t/>
                </a:r>
                <a:br>
                  <a:rPr lang="zh-TW" altLang="en-US" dirty="0" smtClean="0"/>
                </a:br>
                <a:r>
                  <a:rPr lang="zh-TW" altLang="en-US" dirty="0" smtClean="0"/>
                  <a:t>車輛將密文</a:t>
                </a:r>
                <a:r>
                  <a:rPr lang="en-US" altLang="zh-TW" i="0" dirty="0">
                    <a:solidFill>
                      <a:schemeClr val="tx2">
                        <a:lumMod val="75000"/>
                      </a:schemeClr>
                    </a:solidFill>
                    <a:latin typeface="Times New Roman" panose="02020603050405020304" pitchFamily="18" charset="0"/>
                    <a:cs typeface="Times New Roman" panose="02020603050405020304" pitchFamily="18" charset="0"/>
                  </a:rPr>
                  <a:t>"C</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v−TA</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zh-TW" altLang="en-US" dirty="0" smtClean="0"/>
                  <a:t>發送給</a:t>
                </a:r>
                <a:r>
                  <a:rPr lang="en-US" altLang="zh-TW" dirty="0" smtClean="0"/>
                  <a:t>TA</a:t>
                </a:r>
                <a:r>
                  <a:rPr lang="zh-TW" altLang="en-US" dirty="0" smtClean="0"/>
                  <a:t>。</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29</a:t>
            </a:fld>
            <a:endParaRPr lang="zh-TW" altLang="en-US"/>
          </a:p>
        </p:txBody>
      </p:sp>
    </p:spTree>
    <p:extLst>
      <p:ext uri="{BB962C8B-B14F-4D97-AF65-F5344CB8AC3E}">
        <p14:creationId xmlns:p14="http://schemas.microsoft.com/office/powerpoint/2010/main" val="275897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dirty="0" smtClean="0"/>
              <a:t>作為特殊的自組織網絡，車輛自組織網絡（</a:t>
            </a:r>
            <a:r>
              <a:rPr lang="en-US" altLang="zh-TW" dirty="0" smtClean="0"/>
              <a:t>VANET</a:t>
            </a:r>
            <a:r>
              <a:rPr lang="zh-TW" altLang="en-US" dirty="0" smtClean="0"/>
              <a:t>）支持車輛通過機會性無線鏈路相互通訊。</a:t>
            </a:r>
            <a:endParaRPr lang="en-US" altLang="zh-TW" dirty="0" smtClean="0"/>
          </a:p>
          <a:p>
            <a:pPr rtl="0"/>
            <a:r>
              <a:rPr lang="zh-TW" altLang="en-US" dirty="0" smtClean="0"/>
              <a:t>為了保護駕駛員的隱私，需要在</a:t>
            </a:r>
            <a:r>
              <a:rPr lang="en-US" altLang="zh-TW" dirty="0" smtClean="0"/>
              <a:t>VANET</a:t>
            </a:r>
            <a:r>
              <a:rPr lang="zh-TW" altLang="en-US" dirty="0" smtClean="0"/>
              <a:t>中註冊的車輛以匿名方式與周圍的車輛或路邊基礎設施進行身份驗證和通信。</a:t>
            </a:r>
            <a:endParaRPr lang="en-US" altLang="zh-TW" dirty="0" smtClean="0"/>
          </a:p>
          <a:p>
            <a:pPr rtl="0"/>
            <a:r>
              <a:rPr lang="zh-TW" altLang="en-US" dirty="0" smtClean="0"/>
              <a:t>然而，由於高速駕駛和無線環境，提出一種能夠平衡安全性和效率的隱私保護方案至關重要。</a:t>
            </a:r>
            <a:endParaRPr lang="en-US" altLang="zh-TW" dirty="0" smtClean="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279417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當從車輛中獲得密文時，</a:t>
                </a:r>
                <a:r>
                  <a:rPr lang="en-US" altLang="zh-TW" dirty="0" smtClean="0"/>
                  <a:t>TA</a:t>
                </a:r>
                <a:r>
                  <a:rPr lang="zh-TW" altLang="en-US" dirty="0" smtClean="0"/>
                  <a:t>使用主密鑰</a:t>
                </a:r>
                <a:r>
                  <a:rPr lang="en-US" altLang="zh-TW" dirty="0" smtClean="0"/>
                  <a:t>s</a:t>
                </a:r>
                <a:r>
                  <a:rPr lang="zh-TW" altLang="en-US" dirty="0" smtClean="0"/>
                  <a:t>解密</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dirty="0">
                            <a:solidFill>
                              <a:schemeClr val="tx2">
                                <a:lumMod val="75000"/>
                              </a:schemeClr>
                            </a:solidFill>
                            <a:latin typeface="Times New Roman" panose="02020603050405020304" pitchFamily="18" charset="0"/>
                            <a:cs typeface="Times New Roman" panose="02020603050405020304" pitchFamily="18" charset="0"/>
                          </a:rPr>
                          <m:t>C</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TA</m:t>
                        </m:r>
                      </m:sub>
                    </m:sSub>
                  </m:oMath>
                </a14:m>
                <a:r>
                  <a:rPr lang="zh-TW" altLang="en-US" dirty="0" smtClean="0"/>
                  <a:t>並獲得</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1" dirty="0" err="1">
                    <a:solidFill>
                      <a:schemeClr val="tx2">
                        <a:lumMod val="75000"/>
                      </a:schemeClr>
                    </a:solidFill>
                    <a:latin typeface="Times New Roman" panose="02020603050405020304" pitchFamily="18" charset="0"/>
                    <a:cs typeface="Times New Roman" panose="02020603050405020304" pitchFamily="18" charset="0"/>
                  </a:rPr>
                  <a:t>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和</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zh-TW" altLang="en-US" dirty="0" smtClean="0"/>
                  <a:t>。 </a:t>
                </a:r>
                <a:endParaRPr lang="en-US" altLang="zh-TW" dirty="0" smtClean="0"/>
              </a:p>
              <a:p>
                <a:r>
                  <a:rPr lang="en-US" altLang="zh-TW" dirty="0" smtClean="0"/>
                  <a:t>TA</a:t>
                </a:r>
                <a:r>
                  <a:rPr lang="zh-TW" altLang="en-US" dirty="0" smtClean="0"/>
                  <a:t>選擇多個隨機數</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 </m:t>
                        </m:r>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t>來計算車輛的假名</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𝑃𝑆</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r>
                      <a:rPr lang="en-US" altLang="zh-TW" i="1" dirty="0" err="1" smtClean="0">
                        <a:solidFill>
                          <a:schemeClr val="tx2">
                            <a:lumMod val="75000"/>
                          </a:schemeClr>
                        </a:solidFill>
                        <a:latin typeface="Cambria Math" panose="02040503050406030204" pitchFamily="18" charset="0"/>
                        <a:cs typeface="Times New Roman" panose="02020603050405020304" pitchFamily="18" charset="0"/>
                      </a:rPr>
                      <m:t>,</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zh-TW" altLang="en-US" dirty="0" smtClean="0"/>
                  <a:t>以及相應的公鑰</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1" smtClean="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𝑃𝑆</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𝐸𝑥𝑝</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zh-TW" altLang="en-US" dirty="0" smtClean="0"/>
                  <a:t>和私鑰</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𝑆</m:t>
                        </m:r>
                        <m:r>
                          <a:rPr lang="en-US" altLang="zh-TW" i="1" dirty="0">
                            <a:solidFill>
                              <a:schemeClr val="tx2">
                                <a:lumMod val="75000"/>
                              </a:schemeClr>
                            </a:solidFill>
                            <a:latin typeface="Cambria Math" panose="02040503050406030204" pitchFamily="18" charset="0"/>
                            <a:cs typeface="Times New Roman" panose="02020603050405020304" pitchFamily="18" charset="0"/>
                          </a:rPr>
                          <m:t>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𝑠</m:t>
                    </m:r>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zh-TW" altLang="en-US" dirty="0" smtClean="0"/>
                  <a:t>，其中</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𝐸𝑥𝑝</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zh-TW" altLang="en-US" dirty="0" smtClean="0"/>
                  <a:t>是</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zh-TW" altLang="en-US" dirty="0" smtClean="0"/>
                  <a:t>的到期時間，</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1</a:t>
                </a:r>
                <a:r>
                  <a:rPr lang="en-US" altLang="zh-TW" i="1" dirty="0" smtClean="0">
                    <a:solidFill>
                      <a:schemeClr val="tx2">
                        <a:lumMod val="75000"/>
                      </a:schemeClr>
                    </a:solidFill>
                    <a:latin typeface="Times New Roman" panose="02020603050405020304" pitchFamily="18" charset="0"/>
                    <a:cs typeface="Times New Roman" panose="02020603050405020304" pitchFamily="18" charset="0"/>
                  </a:rPr>
                  <a:t>&lt;j&lt;n</a:t>
                </a:r>
                <a:r>
                  <a:rPr lang="zh-TW" altLang="en-US" dirty="0" smtClean="0"/>
                  <a:t>，</a:t>
                </a:r>
                <a:r>
                  <a:rPr lang="en-US" altLang="zh-TW" dirty="0" smtClean="0"/>
                  <a:t>n</a:t>
                </a:r>
                <a:r>
                  <a:rPr lang="zh-TW" altLang="en-US" dirty="0" smtClean="0"/>
                  <a:t>是每個獲得假名的車輛的總數。</a:t>
                </a:r>
                <a:endParaRPr lang="en-US" altLang="zh-TW" dirty="0" smtClean="0"/>
              </a:p>
              <a:p>
                <a:r>
                  <a:rPr lang="zh-TW" altLang="en-US" dirty="0" smtClean="0"/>
                  <a:t>然後，</a:t>
                </a:r>
                <a:r>
                  <a:rPr lang="en-US" altLang="zh-TW" dirty="0" smtClean="0"/>
                  <a:t>TA</a:t>
                </a:r>
                <a:r>
                  <a:rPr lang="zh-TW" altLang="en-US" dirty="0" smtClean="0"/>
                  <a:t>用車輛</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b="0" i="0" smtClean="0">
                            <a:solidFill>
                              <a:schemeClr val="tx2">
                                <a:lumMod val="75000"/>
                              </a:schemeClr>
                            </a:solidFill>
                            <a:latin typeface="Cambria Math" panose="02040503050406030204" pitchFamily="18" charset="0"/>
                            <a:cs typeface="Times New Roman" panose="02020603050405020304" pitchFamily="18" charset="0"/>
                          </a:rPr>
                          <m:t>K</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TA</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smtClean="0"/>
                  <a:t> = </a:t>
                </a:r>
                <a:r>
                  <a:rPr lang="en-US" altLang="zh-TW" i="1" dirty="0" err="1" smtClean="0">
                    <a:solidFill>
                      <a:schemeClr val="tx2">
                        <a:lumMod val="75000"/>
                      </a:schemeClr>
                    </a:solidFill>
                    <a:latin typeface="Times New Roman" panose="02020603050405020304" pitchFamily="18" charset="0"/>
                    <a:cs typeface="Times New Roman" panose="02020603050405020304" pitchFamily="18" charset="0"/>
                  </a:rPr>
                  <a:t>saP</a:t>
                </a:r>
                <a:r>
                  <a:rPr lang="zh-TW" altLang="en-US" dirty="0" smtClean="0"/>
                  <a:t>計算會話密鑰，並加密</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&lt;</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𝑆𝐾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𝐸𝑥𝑝</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&gt;</a:t>
                </a:r>
                <a:r>
                  <a:rPr lang="zh-TW" altLang="en-US" dirty="0" smtClean="0"/>
                  <a:t>以獲得</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dirty="0">
                            <a:solidFill>
                              <a:schemeClr val="tx2">
                                <a:lumMod val="75000"/>
                              </a:schemeClr>
                            </a:solidFill>
                            <a:latin typeface="Times New Roman" panose="02020603050405020304" pitchFamily="18" charset="0"/>
                            <a:cs typeface="Times New Roman" panose="02020603050405020304" pitchFamily="18" charset="0"/>
                          </a:rPr>
                          <m:t>C</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TA</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smtClean="0"/>
                  <a:t> = </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Enc</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_</m:t>
                        </m:r>
                        <m:r>
                          <a:rPr lang="en-US" altLang="zh-TW" i="1">
                            <a:solidFill>
                              <a:schemeClr val="tx2">
                                <a:lumMod val="75000"/>
                              </a:schemeClr>
                            </a:solidFill>
                            <a:latin typeface="Cambria Math" panose="02040503050406030204" pitchFamily="18" charset="0"/>
                            <a:cs typeface="Times New Roman" panose="02020603050405020304" pitchFamily="18" charset="0"/>
                          </a:rPr>
                          <m:t>𝐾</m:t>
                        </m:r>
                      </m:e>
                      <m:sub>
                        <m:r>
                          <a:rPr lang="en-US" altLang="zh-TW" i="1">
                            <a:solidFill>
                              <a:schemeClr val="tx2">
                                <a:lumMod val="75000"/>
                              </a:schemeClr>
                            </a:solidFill>
                            <a:latin typeface="Cambria Math" panose="02040503050406030204" pitchFamily="18" charset="0"/>
                            <a:cs typeface="Times New Roman" panose="02020603050405020304" pitchFamily="18" charset="0"/>
                          </a:rPr>
                          <m:t>𝑇𝐴</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r>
                      <a:rPr lang="en-US" altLang="zh-TW"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𝑆𝐾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𝐸𝑥𝑝</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t>。最後，</a:t>
                </a:r>
                <a:r>
                  <a:rPr lang="en-US" altLang="zh-TW" dirty="0" smtClean="0"/>
                  <a:t>TA</a:t>
                </a:r>
                <a:r>
                  <a:rPr lang="zh-TW" altLang="en-US" dirty="0" smtClean="0"/>
                  <a:t>存儲</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&lt;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𝑆𝐾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𝐸𝑥𝑝</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&gt;</a:t>
                </a:r>
                <a:r>
                  <a:rPr lang="zh-TW" altLang="en-US" dirty="0" smtClean="0"/>
                  <a:t>。</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當從車輛中獲得密文時，</a:t>
                </a:r>
                <a:r>
                  <a:rPr lang="en-US" altLang="zh-TW" dirty="0" smtClean="0"/>
                  <a:t>TA</a:t>
                </a:r>
                <a:r>
                  <a:rPr lang="zh-TW" altLang="en-US" dirty="0" smtClean="0"/>
                  <a:t>使用主密鑰</a:t>
                </a:r>
                <a:r>
                  <a:rPr lang="en-US" altLang="zh-TW" dirty="0" smtClean="0"/>
                  <a:t>s</a:t>
                </a:r>
                <a:r>
                  <a:rPr lang="zh-TW" altLang="en-US" dirty="0" smtClean="0"/>
                  <a:t>解密</a:t>
                </a:r>
                <a:r>
                  <a:rPr lang="en-US" altLang="zh-TW" i="0" dirty="0">
                    <a:solidFill>
                      <a:schemeClr val="tx2">
                        <a:lumMod val="75000"/>
                      </a:schemeClr>
                    </a:solidFill>
                    <a:latin typeface="Times New Roman" panose="02020603050405020304" pitchFamily="18" charset="0"/>
                    <a:cs typeface="Times New Roman" panose="02020603050405020304" pitchFamily="18" charset="0"/>
                  </a:rPr>
                  <a:t>"C</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v−TA</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zh-TW" altLang="en-US" dirty="0" smtClean="0"/>
                  <a:t>並獲得</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ID</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v</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1" dirty="0" err="1">
                    <a:solidFill>
                      <a:schemeClr val="tx2">
                        <a:lumMod val="75000"/>
                      </a:schemeClr>
                    </a:solidFill>
                    <a:latin typeface="Times New Roman" panose="02020603050405020304" pitchFamily="18" charset="0"/>
                    <a:cs typeface="Times New Roman" panose="02020603050405020304" pitchFamily="18" charset="0"/>
                  </a:rPr>
                  <a:t>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和</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𝑁_1</a:t>
                </a:r>
                <a:r>
                  <a:rPr lang="zh-TW" altLang="en-US" dirty="0" smtClean="0"/>
                  <a:t>。 </a:t>
                </a:r>
                <a:endParaRPr lang="en-US" altLang="zh-TW" dirty="0" smtClean="0"/>
              </a:p>
              <a:p>
                <a:r>
                  <a:rPr lang="en-US" altLang="zh-TW" dirty="0" smtClean="0"/>
                  <a:t>TA</a:t>
                </a:r>
                <a:r>
                  <a:rPr lang="zh-TW" altLang="en-US" dirty="0" smtClean="0"/>
                  <a:t>選擇多個隨機數</a:t>
                </a:r>
                <a:r>
                  <a:rPr lang="en-US" altLang="zh-TW" i="0" dirty="0">
                    <a:solidFill>
                      <a:schemeClr val="tx2">
                        <a:lumMod val="75000"/>
                      </a:schemeClr>
                    </a:solidFill>
                    <a:latin typeface="Cambria Math" panose="02040503050406030204" pitchFamily="18" charset="0"/>
                    <a:cs typeface="Times New Roman" panose="02020603050405020304" pitchFamily="18" charset="0"/>
                  </a:rPr>
                  <a:t>𝑎</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𝑣^𝑗</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 𝑍〗_𝑞^∗</a:t>
                </a:r>
                <a:r>
                  <a:rPr lang="zh-TW" altLang="en-US" dirty="0" smtClean="0"/>
                  <a:t>來計算車輛的假名</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𝑃𝑆</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𝑣^𝑗</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0">
                    <a:solidFill>
                      <a:schemeClr val="tx2">
                        <a:lumMod val="75000"/>
                      </a:schemeClr>
                    </a:solidFill>
                    <a:latin typeface="Cambria Math" panose="02040503050406030204" pitchFamily="18" charset="0"/>
                    <a:cs typeface="Times New Roman" panose="02020603050405020304" pitchFamily="18" charset="0"/>
                  </a:rPr>
                  <a:t>𝐻_3</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ID</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v</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dirty="0" err="1"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𝑎_𝑣^𝑗)</a:t>
                </a:r>
                <a:r>
                  <a:rPr lang="zh-TW" altLang="en-US" dirty="0" smtClean="0"/>
                  <a:t>以及相應的公鑰</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𝑃𝐾</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𝑣^𝑗</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0">
                    <a:solidFill>
                      <a:schemeClr val="tx2">
                        <a:lumMod val="75000"/>
                      </a:schemeClr>
                    </a:solidFill>
                    <a:latin typeface="Cambria Math" panose="02040503050406030204" pitchFamily="18" charset="0"/>
                    <a:cs typeface="Times New Roman" panose="02020603050405020304" pitchFamily="18" charset="0"/>
                  </a:rPr>
                  <a:t>𝐻_</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1</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〖𝑃𝑆〗_𝑣^𝑗 ||〖</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𝐸𝑥𝑝</a:t>
                </a:r>
                <a:r>
                  <a:rPr lang="en-US" altLang="zh-TW" b="0" i="0" dirty="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𝑣^𝑗)</a:t>
                </a:r>
                <a:r>
                  <a:rPr lang="zh-TW" altLang="en-US" dirty="0" smtClean="0"/>
                  <a:t>和私鑰</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𝑆</a:t>
                </a:r>
                <a:r>
                  <a:rPr lang="en-US" altLang="zh-TW" i="0" dirty="0">
                    <a:solidFill>
                      <a:schemeClr val="tx2">
                        <a:lumMod val="75000"/>
                      </a:schemeClr>
                    </a:solidFill>
                    <a:latin typeface="Cambria Math" panose="02040503050406030204" pitchFamily="18" charset="0"/>
                    <a:cs typeface="Times New Roman" panose="02020603050405020304" pitchFamily="18" charset="0"/>
                  </a:rPr>
                  <a:t>𝐾</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𝑣^𝑗</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𝑠</a:t>
                </a:r>
                <a:r>
                  <a:rPr lang="en-US" altLang="zh-TW" i="0" dirty="0">
                    <a:solidFill>
                      <a:schemeClr val="tx2">
                        <a:lumMod val="75000"/>
                      </a:schemeClr>
                    </a:solidFill>
                    <a:latin typeface="Cambria Math" panose="02040503050406030204" pitchFamily="18" charset="0"/>
                    <a:cs typeface="Times New Roman" panose="02020603050405020304" pitchFamily="18" charset="0"/>
                  </a:rPr>
                  <a:t>〖𝑃𝐾〗_𝑣^𝑗</a:t>
                </a:r>
                <a:r>
                  <a:rPr lang="zh-TW" altLang="en-US" dirty="0" smtClean="0"/>
                  <a:t>，其中</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𝐸𝑥𝑝</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𝑣^𝑗</a:t>
                </a:r>
                <a:r>
                  <a:rPr lang="zh-TW" altLang="en-US" dirty="0" smtClean="0"/>
                  <a:t>是</a:t>
                </a:r>
                <a:r>
                  <a:rPr lang="en-US" altLang="zh-TW" i="0" dirty="0">
                    <a:solidFill>
                      <a:schemeClr val="tx2">
                        <a:lumMod val="75000"/>
                      </a:schemeClr>
                    </a:solidFill>
                    <a:latin typeface="Cambria Math" panose="02040503050406030204" pitchFamily="18" charset="0"/>
                    <a:cs typeface="Times New Roman" panose="02020603050405020304" pitchFamily="18" charset="0"/>
                  </a:rPr>
                  <a:t>𝑎</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𝑣^𝑗</a:t>
                </a:r>
                <a:r>
                  <a:rPr lang="zh-TW" altLang="en-US" dirty="0" smtClean="0"/>
                  <a:t>的到期時間，</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1</a:t>
                </a:r>
                <a:r>
                  <a:rPr lang="en-US" altLang="zh-TW" i="1" dirty="0" smtClean="0">
                    <a:solidFill>
                      <a:schemeClr val="tx2">
                        <a:lumMod val="75000"/>
                      </a:schemeClr>
                    </a:solidFill>
                    <a:latin typeface="Times New Roman" panose="02020603050405020304" pitchFamily="18" charset="0"/>
                    <a:cs typeface="Times New Roman" panose="02020603050405020304" pitchFamily="18" charset="0"/>
                  </a:rPr>
                  <a:t>&lt;j&lt;n</a:t>
                </a:r>
                <a:r>
                  <a:rPr lang="zh-TW" altLang="en-US" dirty="0" smtClean="0"/>
                  <a:t>，</a:t>
                </a:r>
                <a:r>
                  <a:rPr lang="en-US" altLang="zh-TW" dirty="0" smtClean="0"/>
                  <a:t>n</a:t>
                </a:r>
                <a:r>
                  <a:rPr lang="zh-TW" altLang="en-US" dirty="0" smtClean="0"/>
                  <a:t>是每個獲得假名的車輛的總數。</a:t>
                </a:r>
                <a:endParaRPr lang="en-US" altLang="zh-TW" dirty="0" smtClean="0"/>
              </a:p>
              <a:p>
                <a:r>
                  <a:rPr lang="zh-TW" altLang="en-US" dirty="0" smtClean="0"/>
                  <a:t>然後，</a:t>
                </a:r>
                <a:r>
                  <a:rPr lang="en-US" altLang="zh-TW" dirty="0" smtClean="0"/>
                  <a:t>TA</a:t>
                </a:r>
                <a:r>
                  <a:rPr lang="zh-TW" altLang="en-US" dirty="0" smtClean="0"/>
                  <a:t>用車輛</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"K" </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b="0"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TA−v</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dirty="0" smtClean="0"/>
                  <a:t> = </a:t>
                </a:r>
                <a:r>
                  <a:rPr lang="en-US" altLang="zh-TW" i="1" dirty="0" err="1" smtClean="0">
                    <a:solidFill>
                      <a:schemeClr val="tx2">
                        <a:lumMod val="75000"/>
                      </a:schemeClr>
                    </a:solidFill>
                    <a:latin typeface="Times New Roman" panose="02020603050405020304" pitchFamily="18" charset="0"/>
                    <a:cs typeface="Times New Roman" panose="02020603050405020304" pitchFamily="18" charset="0"/>
                  </a:rPr>
                  <a:t>saP</a:t>
                </a:r>
                <a:r>
                  <a:rPr lang="zh-TW" altLang="en-US" dirty="0" smtClean="0"/>
                  <a:t>計算會話密鑰，並加密</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&lt;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𝑎_𝑣^𝑗</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〖𝑆𝐾〗_𝑣^𝑗</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dirty="0">
                    <a:solidFill>
                      <a:schemeClr val="tx2">
                        <a:lumMod val="75000"/>
                      </a:schemeClr>
                    </a:solidFill>
                    <a:latin typeface="Cambria Math" panose="02040503050406030204" pitchFamily="18" charset="0"/>
                    <a:cs typeface="Times New Roman" panose="02020603050405020304" pitchFamily="18" charset="0"/>
                  </a:rPr>
                  <a:t>〖𝐸𝑥𝑝〗_𝑣^𝑗</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a:solidFill>
                      <a:schemeClr val="tx2">
                        <a:lumMod val="75000"/>
                      </a:schemeClr>
                    </a:solidFill>
                    <a:latin typeface="Cambria Math" panose="02040503050406030204" pitchFamily="18" charset="0"/>
                    <a:cs typeface="Times New Roman" panose="02020603050405020304" pitchFamily="18" charset="0"/>
                  </a:rPr>
                  <a:t>𝑁_1</a:t>
                </a:r>
                <a:r>
                  <a:rPr lang="en-US" altLang="zh-TW" dirty="0">
                    <a:solidFill>
                      <a:schemeClr val="tx2">
                        <a:lumMod val="75000"/>
                      </a:schemeClr>
                    </a:solidFill>
                    <a:latin typeface="Times New Roman" panose="02020603050405020304" pitchFamily="18" charset="0"/>
                    <a:cs typeface="Times New Roman" panose="02020603050405020304" pitchFamily="18" charset="0"/>
                  </a:rPr>
                  <a:t>&gt;</a:t>
                </a:r>
                <a:r>
                  <a:rPr lang="zh-TW" altLang="en-US" dirty="0" smtClean="0"/>
                  <a:t>以獲得</a:t>
                </a:r>
                <a:r>
                  <a:rPr lang="en-US" altLang="zh-TW" i="0" dirty="0">
                    <a:solidFill>
                      <a:schemeClr val="tx2">
                        <a:lumMod val="75000"/>
                      </a:schemeClr>
                    </a:solidFill>
                    <a:latin typeface="Times New Roman" panose="02020603050405020304" pitchFamily="18" charset="0"/>
                    <a:cs typeface="Times New Roman" panose="02020603050405020304" pitchFamily="18" charset="0"/>
                  </a:rPr>
                  <a:t>"C</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TA−v</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dirty="0" smtClean="0"/>
                  <a:t> =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Enc_</a:t>
                </a:r>
                <a:r>
                  <a:rPr lang="en-US" altLang="zh-TW" i="0">
                    <a:solidFill>
                      <a:schemeClr val="tx2">
                        <a:lumMod val="75000"/>
                      </a:schemeClr>
                    </a:solidFill>
                    <a:latin typeface="Cambria Math" panose="02040503050406030204" pitchFamily="18" charset="0"/>
                    <a:cs typeface="Times New Roman" panose="02020603050405020304" pitchFamily="18" charset="0"/>
                  </a:rPr>
                  <a:t>" 𝐾</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a:solidFill>
                      <a:schemeClr val="tx2">
                        <a:lumMod val="75000"/>
                      </a:schemeClr>
                    </a:solidFill>
                    <a:latin typeface="Cambria Math" panose="02040503050406030204" pitchFamily="18" charset="0"/>
                    <a:cs typeface="Times New Roman" panose="02020603050405020304" pitchFamily="18" charset="0"/>
                  </a:rPr>
                  <a:t>𝑇𝐴</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−v</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𝑎_𝑣^𝑗</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〖𝑆𝐾〗_𝑣^𝑗</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dirty="0">
                    <a:solidFill>
                      <a:schemeClr val="tx2">
                        <a:lumMod val="75000"/>
                      </a:schemeClr>
                    </a:solidFill>
                    <a:latin typeface="Cambria Math" panose="02040503050406030204" pitchFamily="18" charset="0"/>
                    <a:cs typeface="Times New Roman" panose="02020603050405020304" pitchFamily="18" charset="0"/>
                  </a:rPr>
                  <a:t>〖𝐸𝑥𝑝〗_𝑣^𝑗</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a:solidFill>
                      <a:schemeClr val="tx2">
                        <a:lumMod val="75000"/>
                      </a:schemeClr>
                    </a:solidFill>
                    <a:latin typeface="Cambria Math" panose="02040503050406030204" pitchFamily="18" charset="0"/>
                    <a:cs typeface="Times New Roman" panose="02020603050405020304" pitchFamily="18" charset="0"/>
                  </a:rPr>
                  <a:t>𝑁_1</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t>。最後，</a:t>
                </a:r>
                <a:r>
                  <a:rPr lang="en-US" altLang="zh-TW" dirty="0" smtClean="0"/>
                  <a:t>TA</a:t>
                </a:r>
                <a:r>
                  <a:rPr lang="zh-TW" altLang="en-US" dirty="0" smtClean="0"/>
                  <a:t>存儲</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&lt;</a:t>
                </a:r>
                <a:r>
                  <a:rPr lang="en-US" altLang="zh-TW" i="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ID</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v</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𝑎_𝑣^𝑗</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〖𝑆𝐾〗_𝑣^𝑗</a:t>
                </a:r>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0" dirty="0">
                    <a:solidFill>
                      <a:schemeClr val="tx2">
                        <a:lumMod val="75000"/>
                      </a:schemeClr>
                    </a:solidFill>
                    <a:latin typeface="Cambria Math" panose="02040503050406030204" pitchFamily="18" charset="0"/>
                    <a:cs typeface="Times New Roman" panose="02020603050405020304" pitchFamily="18" charset="0"/>
                  </a:rPr>
                  <a:t>〖𝐸𝑥𝑝〗_𝑣^𝑗</a:t>
                </a:r>
                <a:r>
                  <a:rPr lang="en-US" altLang="zh-TW" dirty="0">
                    <a:solidFill>
                      <a:schemeClr val="tx2">
                        <a:lumMod val="75000"/>
                      </a:schemeClr>
                    </a:solidFill>
                    <a:latin typeface="Times New Roman" panose="02020603050405020304" pitchFamily="18" charset="0"/>
                    <a:cs typeface="Times New Roman" panose="02020603050405020304" pitchFamily="18" charset="0"/>
                  </a:rPr>
                  <a:t>&gt;</a:t>
                </a:r>
                <a:r>
                  <a:rPr lang="zh-TW" altLang="en-US" dirty="0" smtClean="0"/>
                  <a:t>。</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30</a:t>
            </a:fld>
            <a:endParaRPr lang="zh-TW" altLang="en-US"/>
          </a:p>
        </p:txBody>
      </p:sp>
    </p:spTree>
    <p:extLst>
      <p:ext uri="{BB962C8B-B14F-4D97-AF65-F5344CB8AC3E}">
        <p14:creationId xmlns:p14="http://schemas.microsoft.com/office/powerpoint/2010/main" val="1804418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smtClean="0"/>
                  <a:t>TA</a:t>
                </a:r>
                <a:r>
                  <a:rPr lang="zh-TW" altLang="en-US" dirty="0" smtClean="0"/>
                  <a:t>將</a:t>
                </a:r>
                <a14:m>
                  <m:oMath xmlns:m="http://schemas.openxmlformats.org/officeDocument/2006/math">
                    <m:sSub>
                      <m:sSubPr>
                        <m:ctrlPr>
                          <a:rPr lang="en-US" altLang="zh-TW" i="1" smtClean="0">
                            <a:latin typeface="Cambria Math" panose="02040503050406030204" pitchFamily="18" charset="0"/>
                          </a:rPr>
                        </m:ctrlPr>
                      </m:sSubPr>
                      <m:e>
                        <m:r>
                          <m:rPr>
                            <m:nor/>
                          </m:rPr>
                          <a:rPr lang="en-US" altLang="zh-TW" dirty="0"/>
                          <m:t>C</m:t>
                        </m:r>
                      </m:e>
                      <m:sub>
                        <m:r>
                          <m:rPr>
                            <m:nor/>
                          </m:rPr>
                          <a:rPr lang="en-US" altLang="zh-TW" i="1" dirty="0"/>
                          <m:t>TA</m:t>
                        </m:r>
                        <m:r>
                          <m:rPr>
                            <m:nor/>
                          </m:rPr>
                          <a:rPr lang="en-US" altLang="zh-TW" i="1" dirty="0"/>
                          <m:t>−</m:t>
                        </m:r>
                        <m:r>
                          <m:rPr>
                            <m:nor/>
                          </m:rPr>
                          <a:rPr lang="en-US" altLang="zh-TW" i="1" dirty="0"/>
                          <m:t>v</m:t>
                        </m:r>
                      </m:sub>
                    </m:sSub>
                  </m:oMath>
                </a14:m>
                <a:r>
                  <a:rPr lang="zh-TW" altLang="en-US" dirty="0" smtClean="0"/>
                  <a:t>發送到車輛。</a:t>
                </a:r>
                <a:br>
                  <a:rPr lang="zh-TW" altLang="en-US" dirty="0" smtClean="0"/>
                </a:br>
                <a:r>
                  <a:rPr lang="zh-TW" altLang="en-US" dirty="0" smtClean="0"/>
                  <a:t/>
                </a:r>
                <a:br>
                  <a:rPr lang="zh-TW" altLang="en-US" dirty="0" smtClean="0"/>
                </a:br>
                <a:r>
                  <a:rPr lang="zh-TW" altLang="en-US" dirty="0" smtClean="0"/>
                  <a:t>在從</a:t>
                </a:r>
                <a:r>
                  <a:rPr lang="en-US" altLang="zh-TW" dirty="0" smtClean="0"/>
                  <a:t>TA</a:t>
                </a:r>
                <a:r>
                  <a:rPr lang="zh-TW" altLang="en-US" dirty="0" smtClean="0"/>
                  <a:t>接收到</a:t>
                </a:r>
                <a14:m>
                  <m:oMath xmlns:m="http://schemas.openxmlformats.org/officeDocument/2006/math">
                    <m:sSub>
                      <m:sSubPr>
                        <m:ctrlPr>
                          <a:rPr lang="en-US" altLang="zh-TW" i="1" smtClean="0">
                            <a:latin typeface="Cambria Math" panose="02040503050406030204" pitchFamily="18" charset="0"/>
                          </a:rPr>
                        </m:ctrlPr>
                      </m:sSubPr>
                      <m:e>
                        <m:r>
                          <m:rPr>
                            <m:nor/>
                          </m:rPr>
                          <a:rPr lang="en-US" altLang="zh-TW" dirty="0"/>
                          <m:t>C</m:t>
                        </m:r>
                      </m:e>
                      <m:sub>
                        <m:r>
                          <m:rPr>
                            <m:nor/>
                          </m:rPr>
                          <a:rPr lang="en-US" altLang="zh-TW" i="1" dirty="0"/>
                          <m:t>TA</m:t>
                        </m:r>
                        <m:r>
                          <m:rPr>
                            <m:nor/>
                          </m:rPr>
                          <a:rPr lang="en-US" altLang="zh-TW" i="1" dirty="0"/>
                          <m:t>−</m:t>
                        </m:r>
                        <m:r>
                          <m:rPr>
                            <m:nor/>
                          </m:rPr>
                          <a:rPr lang="en-US" altLang="zh-TW" i="1" dirty="0"/>
                          <m:t>v</m:t>
                        </m:r>
                      </m:sub>
                    </m:sSub>
                  </m:oMath>
                </a14:m>
                <a:r>
                  <a:rPr lang="zh-TW" altLang="en-US" dirty="0" smtClean="0"/>
                  <a:t>之後，車輛計算</a:t>
                </a:r>
                <a:r>
                  <a:rPr lang="en-US" altLang="zh-TW" dirty="0" smtClean="0"/>
                  <a:t>TA</a:t>
                </a:r>
                <a:r>
                  <a:rPr lang="zh-TW" altLang="en-US" dirty="0" smtClean="0"/>
                  <a:t>的會話密鑰</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smtClean="0">
                            <a:latin typeface="Cambria Math" panose="02040503050406030204" pitchFamily="18" charset="0"/>
                          </a:rPr>
                          <m:t>K</m:t>
                        </m:r>
                      </m:e>
                      <m:sub>
                        <m:r>
                          <m:rPr>
                            <m:nor/>
                          </m:rPr>
                          <a:rPr lang="en-US" altLang="zh-TW" i="1" dirty="0"/>
                          <m:t>v</m:t>
                        </m:r>
                        <m:r>
                          <m:rPr>
                            <m:nor/>
                          </m:rPr>
                          <a:rPr lang="en-US" altLang="zh-TW" i="1" dirty="0"/>
                          <m:t>−</m:t>
                        </m:r>
                        <m:r>
                          <m:rPr>
                            <m:nor/>
                          </m:rPr>
                          <a:rPr lang="en-US" altLang="zh-TW" i="1" dirty="0"/>
                          <m:t>TA</m:t>
                        </m:r>
                      </m:sub>
                    </m:sSub>
                  </m:oMath>
                </a14:m>
                <a:r>
                  <a:rPr lang="en-US" altLang="zh-TW" dirty="0" smtClean="0"/>
                  <a:t>=</a:t>
                </a:r>
                <a14:m>
                  <m:oMath xmlns:m="http://schemas.openxmlformats.org/officeDocument/2006/math">
                    <m:r>
                      <a:rPr lang="en-US" altLang="zh-TW" b="0" i="1" smtClean="0">
                        <a:latin typeface="Cambria Math" panose="02040503050406030204" pitchFamily="18" charset="0"/>
                      </a:rPr>
                      <m:t>𝑎</m:t>
                    </m:r>
                    <m:sSub>
                      <m:sSubPr>
                        <m:ctrlPr>
                          <a:rPr lang="en-US" altLang="zh-TW" i="1">
                            <a:latin typeface="Cambria Math" panose="02040503050406030204" pitchFamily="18" charset="0"/>
                          </a:rPr>
                        </m:ctrlPr>
                      </m:sSubPr>
                      <m:e>
                        <m:r>
                          <a:rPr lang="en-US" altLang="zh-TW" i="1">
                            <a:latin typeface="Cambria Math" panose="02040503050406030204" pitchFamily="18" charset="0"/>
                          </a:rPr>
                          <m:t>𝑃𝐾</m:t>
                        </m:r>
                      </m:e>
                      <m:sub>
                        <m:r>
                          <a:rPr lang="en-US" altLang="zh-TW" i="1">
                            <a:latin typeface="Cambria Math" panose="02040503050406030204" pitchFamily="18" charset="0"/>
                          </a:rPr>
                          <m:t>𝑇𝐴</m:t>
                        </m:r>
                      </m:sub>
                    </m:sSub>
                  </m:oMath>
                </a14:m>
                <a:r>
                  <a:rPr lang="zh-TW" altLang="en-US" dirty="0" smtClean="0"/>
                  <a:t>並解密</a:t>
                </a:r>
                <a14:m>
                  <m:oMath xmlns:m="http://schemas.openxmlformats.org/officeDocument/2006/math">
                    <m:sSub>
                      <m:sSubPr>
                        <m:ctrlPr>
                          <a:rPr lang="en-US" altLang="zh-TW" i="1" smtClean="0">
                            <a:latin typeface="Cambria Math" panose="02040503050406030204" pitchFamily="18" charset="0"/>
                          </a:rPr>
                        </m:ctrlPr>
                      </m:sSubPr>
                      <m:e>
                        <m:r>
                          <m:rPr>
                            <m:nor/>
                          </m:rPr>
                          <a:rPr lang="en-US" altLang="zh-TW" dirty="0"/>
                          <m:t>C</m:t>
                        </m:r>
                      </m:e>
                      <m:sub>
                        <m:r>
                          <m:rPr>
                            <m:nor/>
                          </m:rPr>
                          <a:rPr lang="en-US" altLang="zh-TW" i="1" dirty="0"/>
                          <m:t>TA</m:t>
                        </m:r>
                        <m:r>
                          <m:rPr>
                            <m:nor/>
                          </m:rPr>
                          <a:rPr lang="en-US" altLang="zh-TW" i="1" dirty="0"/>
                          <m:t>−</m:t>
                        </m:r>
                        <m:r>
                          <m:rPr>
                            <m:nor/>
                          </m:rPr>
                          <a:rPr lang="en-US" altLang="zh-TW" i="1" dirty="0"/>
                          <m:t>v</m:t>
                        </m:r>
                      </m:sub>
                    </m:sSub>
                  </m:oMath>
                </a14:m>
                <a:r>
                  <a:rPr lang="zh-TW" altLang="en-US" dirty="0" smtClean="0"/>
                  <a:t>以獲得</a:t>
                </a:r>
                <a:r>
                  <a:rPr lang="en-US" altLang="zh-TW" dirty="0" smtClean="0"/>
                  <a:t>&lt;</a:t>
                </a:r>
                <a:r>
                  <a:rPr lang="en-US" altLang="zh-TW" dirty="0"/>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𝑎</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 ,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𝑆𝐾</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 ,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𝐸𝑥𝑝</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𝑁</m:t>
                        </m:r>
                      </m:e>
                      <m:sub>
                        <m:r>
                          <a:rPr lang="en-US" altLang="zh-TW">
                            <a:latin typeface="Cambria Math" panose="02040503050406030204" pitchFamily="18" charset="0"/>
                          </a:rPr>
                          <m:t>1</m:t>
                        </m:r>
                      </m:sub>
                    </m:sSub>
                  </m:oMath>
                </a14:m>
                <a:r>
                  <a:rPr lang="en-US" altLang="zh-TW" dirty="0" smtClean="0"/>
                  <a:t>&gt; </a:t>
                </a:r>
                <a:r>
                  <a:rPr lang="zh-TW" altLang="en-US" dirty="0" smtClean="0"/>
                  <a:t>。車輛驗證</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𝑁</m:t>
                        </m:r>
                      </m:e>
                      <m:sub>
                        <m:r>
                          <a:rPr lang="en-US" altLang="zh-TW">
                            <a:latin typeface="Cambria Math" panose="02040503050406030204" pitchFamily="18" charset="0"/>
                          </a:rPr>
                          <m:t>1</m:t>
                        </m:r>
                      </m:sub>
                    </m:sSub>
                  </m:oMath>
                </a14:m>
                <a:r>
                  <a:rPr lang="zh-TW" altLang="en-US" dirty="0" smtClean="0"/>
                  <a:t>，如果驗證成功，則車輛存儲</a:t>
                </a:r>
                <a:r>
                  <a:rPr lang="en-US" altLang="zh-TW" dirty="0" smtClean="0"/>
                  <a:t>&lt;</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𝑎</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 ,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𝑆𝐾</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 ,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𝐸𝑥𝑝</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&gt; </a:t>
                </a:r>
                <a:r>
                  <a:rPr lang="zh-TW" altLang="en-US" dirty="0" smtClean="0"/>
                  <a:t>。否則，車輛需要重新申請註冊。</a:t>
                </a:r>
                <a:endParaRPr lang="zh-TW" altLang="en-US" dirty="0"/>
              </a:p>
            </p:txBody>
          </p:sp>
        </mc:Choice>
        <mc:Fallback xmlns="">
          <p:sp>
            <p:nvSpPr>
              <p:cNvPr id="3" name="備忘稿版面配置區 2"/>
              <p:cNvSpPr>
                <a:spLocks noGrp="1"/>
              </p:cNvSpPr>
              <p:nvPr>
                <p:ph type="body" idx="1"/>
              </p:nvPr>
            </p:nvSpPr>
            <p:spPr/>
            <p:txBody>
              <a:bodyPr/>
              <a:lstStyle/>
              <a:p>
                <a:r>
                  <a:rPr lang="en-US" altLang="zh-TW" dirty="0" smtClean="0"/>
                  <a:t>TA</a:t>
                </a:r>
                <a:r>
                  <a:rPr lang="zh-TW" altLang="en-US" dirty="0" smtClean="0"/>
                  <a:t>將</a:t>
                </a:r>
                <a:r>
                  <a:rPr lang="en-US" altLang="zh-TW" i="0" dirty="0"/>
                  <a:t>"C</a:t>
                </a:r>
                <a:r>
                  <a:rPr lang="en-US" altLang="zh-TW" i="0" dirty="0">
                    <a:latin typeface="Cambria Math" panose="02040503050406030204" pitchFamily="18" charset="0"/>
                  </a:rPr>
                  <a:t>" </a:t>
                </a:r>
                <a:r>
                  <a:rPr lang="en-US" altLang="zh-TW" i="0" smtClean="0">
                    <a:latin typeface="Cambria Math" panose="02040503050406030204" pitchFamily="18" charset="0"/>
                  </a:rPr>
                  <a:t>_</a:t>
                </a:r>
                <a:r>
                  <a:rPr lang="en-US" altLang="zh-TW" i="0" dirty="0">
                    <a:latin typeface="Cambria Math" panose="02040503050406030204" pitchFamily="18" charset="0"/>
                  </a:rPr>
                  <a:t>"</a:t>
                </a:r>
                <a:r>
                  <a:rPr lang="en-US" altLang="zh-TW" i="0" dirty="0"/>
                  <a:t>TA−v</a:t>
                </a:r>
                <a:r>
                  <a:rPr lang="en-US" altLang="zh-TW" i="0" dirty="0">
                    <a:latin typeface="Cambria Math" panose="02040503050406030204" pitchFamily="18" charset="0"/>
                  </a:rPr>
                  <a:t>" </a:t>
                </a:r>
                <a:r>
                  <a:rPr lang="zh-TW" altLang="en-US" dirty="0" smtClean="0"/>
                  <a:t>發送到車輛。</a:t>
                </a:r>
                <a:br>
                  <a:rPr lang="zh-TW" altLang="en-US" dirty="0" smtClean="0"/>
                </a:br>
                <a:r>
                  <a:rPr lang="zh-TW" altLang="en-US" dirty="0" smtClean="0"/>
                  <a:t/>
                </a:r>
                <a:br>
                  <a:rPr lang="zh-TW" altLang="en-US" dirty="0" smtClean="0"/>
                </a:br>
                <a:r>
                  <a:rPr lang="zh-TW" altLang="en-US" dirty="0" smtClean="0"/>
                  <a:t>在從</a:t>
                </a:r>
                <a:r>
                  <a:rPr lang="en-US" altLang="zh-TW" dirty="0" smtClean="0"/>
                  <a:t>TA</a:t>
                </a:r>
                <a:r>
                  <a:rPr lang="zh-TW" altLang="en-US" dirty="0" smtClean="0"/>
                  <a:t>接收到</a:t>
                </a:r>
                <a:r>
                  <a:rPr lang="en-US" altLang="zh-TW" i="0" dirty="0"/>
                  <a:t>"C</a:t>
                </a:r>
                <a:r>
                  <a:rPr lang="en-US" altLang="zh-TW" i="0" dirty="0">
                    <a:latin typeface="Cambria Math" panose="02040503050406030204" pitchFamily="18" charset="0"/>
                  </a:rPr>
                  <a:t>" </a:t>
                </a:r>
                <a:r>
                  <a:rPr lang="en-US" altLang="zh-TW" i="0" smtClean="0">
                    <a:latin typeface="Cambria Math" panose="02040503050406030204" pitchFamily="18" charset="0"/>
                  </a:rPr>
                  <a:t>_</a:t>
                </a:r>
                <a:r>
                  <a:rPr lang="en-US" altLang="zh-TW" i="0" dirty="0">
                    <a:latin typeface="Cambria Math" panose="02040503050406030204" pitchFamily="18" charset="0"/>
                  </a:rPr>
                  <a:t>"</a:t>
                </a:r>
                <a:r>
                  <a:rPr lang="en-US" altLang="zh-TW" i="0" dirty="0"/>
                  <a:t>TA−v</a:t>
                </a:r>
                <a:r>
                  <a:rPr lang="en-US" altLang="zh-TW" i="0" dirty="0">
                    <a:latin typeface="Cambria Math" panose="02040503050406030204" pitchFamily="18" charset="0"/>
                  </a:rPr>
                  <a:t>" </a:t>
                </a:r>
                <a:r>
                  <a:rPr lang="zh-TW" altLang="en-US" dirty="0" smtClean="0"/>
                  <a:t>之後，車輛計算</a:t>
                </a:r>
                <a:r>
                  <a:rPr lang="en-US" altLang="zh-TW" dirty="0" smtClean="0"/>
                  <a:t>TA</a:t>
                </a:r>
                <a:r>
                  <a:rPr lang="zh-TW" altLang="en-US" dirty="0" smtClean="0"/>
                  <a:t>的會話密鑰</a:t>
                </a:r>
                <a:r>
                  <a:rPr lang="en-US" altLang="zh-TW" i="0" smtClean="0">
                    <a:latin typeface="Cambria Math" panose="02040503050406030204" pitchFamily="18" charset="0"/>
                  </a:rPr>
                  <a:t>K</a:t>
                </a:r>
                <a:r>
                  <a:rPr lang="en-US" altLang="zh-TW" i="0" smtClean="0">
                    <a:latin typeface="Cambria Math" panose="02040503050406030204" pitchFamily="18" charset="0"/>
                  </a:rPr>
                  <a:t>_</a:t>
                </a:r>
                <a:r>
                  <a:rPr lang="en-US" altLang="zh-TW" i="0" dirty="0">
                    <a:latin typeface="Cambria Math" panose="02040503050406030204" pitchFamily="18" charset="0"/>
                  </a:rPr>
                  <a:t>"</a:t>
                </a:r>
                <a:r>
                  <a:rPr lang="en-US" altLang="zh-TW" i="0" dirty="0"/>
                  <a:t>v−TA</a:t>
                </a:r>
                <a:r>
                  <a:rPr lang="en-US" altLang="zh-TW" i="0" dirty="0">
                    <a:latin typeface="Cambria Math" panose="02040503050406030204" pitchFamily="18" charset="0"/>
                  </a:rPr>
                  <a:t>" </a:t>
                </a:r>
                <a:r>
                  <a:rPr lang="en-US" altLang="zh-TW" dirty="0" smtClean="0"/>
                  <a:t>=</a:t>
                </a:r>
                <a:r>
                  <a:rPr lang="en-US" altLang="zh-TW" b="0" i="0" smtClean="0">
                    <a:latin typeface="Cambria Math" panose="02040503050406030204" pitchFamily="18" charset="0"/>
                  </a:rPr>
                  <a:t>𝑎</a:t>
                </a:r>
                <a:r>
                  <a:rPr lang="en-US" altLang="zh-TW" i="0">
                    <a:latin typeface="Cambria Math" panose="02040503050406030204" pitchFamily="18" charset="0"/>
                  </a:rPr>
                  <a:t>〖𝑃𝐾〗_𝑇𝐴</a:t>
                </a:r>
                <a:r>
                  <a:rPr lang="zh-TW" altLang="en-US" dirty="0" smtClean="0"/>
                  <a:t>並解密</a:t>
                </a:r>
                <a:r>
                  <a:rPr lang="en-US" altLang="zh-TW" i="0" dirty="0"/>
                  <a:t>"C</a:t>
                </a:r>
                <a:r>
                  <a:rPr lang="en-US" altLang="zh-TW" i="0" dirty="0">
                    <a:latin typeface="Cambria Math" panose="02040503050406030204" pitchFamily="18" charset="0"/>
                  </a:rPr>
                  <a:t>" </a:t>
                </a:r>
                <a:r>
                  <a:rPr lang="en-US" altLang="zh-TW" i="0" smtClean="0">
                    <a:latin typeface="Cambria Math" panose="02040503050406030204" pitchFamily="18" charset="0"/>
                  </a:rPr>
                  <a:t>_</a:t>
                </a:r>
                <a:r>
                  <a:rPr lang="en-US" altLang="zh-TW" i="0" dirty="0">
                    <a:latin typeface="Cambria Math" panose="02040503050406030204" pitchFamily="18" charset="0"/>
                  </a:rPr>
                  <a:t>"</a:t>
                </a:r>
                <a:r>
                  <a:rPr lang="en-US" altLang="zh-TW" i="0" dirty="0"/>
                  <a:t>TA−v</a:t>
                </a:r>
                <a:r>
                  <a:rPr lang="en-US" altLang="zh-TW" i="0" dirty="0">
                    <a:latin typeface="Cambria Math" panose="02040503050406030204" pitchFamily="18" charset="0"/>
                  </a:rPr>
                  <a:t>" </a:t>
                </a:r>
                <a:r>
                  <a:rPr lang="zh-TW" altLang="en-US" dirty="0" smtClean="0"/>
                  <a:t>以獲得</a:t>
                </a:r>
                <a:r>
                  <a:rPr lang="en-US" altLang="zh-TW" dirty="0" smtClean="0"/>
                  <a:t>&lt;</a:t>
                </a:r>
                <a:r>
                  <a:rPr lang="en-US" altLang="zh-TW" dirty="0"/>
                  <a:t> </a:t>
                </a:r>
                <a:r>
                  <a:rPr lang="en-US" altLang="zh-TW" i="0" dirty="0">
                    <a:latin typeface="Cambria Math" panose="02040503050406030204" pitchFamily="18" charset="0"/>
                  </a:rPr>
                  <a:t>𝑎_𝑣^𝑗</a:t>
                </a:r>
                <a:r>
                  <a:rPr lang="en-US" altLang="zh-TW" dirty="0"/>
                  <a:t> , </a:t>
                </a:r>
                <a:r>
                  <a:rPr lang="en-US" altLang="zh-TW" i="0" dirty="0">
                    <a:latin typeface="Cambria Math" panose="02040503050406030204" pitchFamily="18" charset="0"/>
                  </a:rPr>
                  <a:t>〖𝑆𝐾〗_𝑣^𝑗</a:t>
                </a:r>
                <a:r>
                  <a:rPr lang="en-US" altLang="zh-TW" dirty="0"/>
                  <a:t> , </a:t>
                </a:r>
                <a:r>
                  <a:rPr lang="en-US" altLang="zh-TW" i="0" dirty="0">
                    <a:latin typeface="Cambria Math" panose="02040503050406030204" pitchFamily="18" charset="0"/>
                  </a:rPr>
                  <a:t>〖𝐸𝑥𝑝〗_𝑣^𝑗</a:t>
                </a:r>
                <a:r>
                  <a:rPr lang="en-US" altLang="zh-TW" dirty="0"/>
                  <a:t> , </a:t>
                </a:r>
                <a:r>
                  <a:rPr lang="en-US" altLang="zh-TW" i="0">
                    <a:latin typeface="Cambria Math" panose="02040503050406030204" pitchFamily="18" charset="0"/>
                  </a:rPr>
                  <a:t>𝑁_1</a:t>
                </a:r>
                <a:r>
                  <a:rPr lang="en-US" altLang="zh-TW" dirty="0" smtClean="0"/>
                  <a:t>&gt; </a:t>
                </a:r>
                <a:r>
                  <a:rPr lang="zh-TW" altLang="en-US" dirty="0" smtClean="0"/>
                  <a:t>。車輛驗證</a:t>
                </a:r>
                <a:r>
                  <a:rPr lang="en-US" altLang="zh-TW" i="0">
                    <a:latin typeface="Cambria Math" panose="02040503050406030204" pitchFamily="18" charset="0"/>
                  </a:rPr>
                  <a:t>𝑁</a:t>
                </a:r>
                <a:r>
                  <a:rPr lang="en-US" altLang="zh-TW" i="0" smtClean="0">
                    <a:latin typeface="Cambria Math" panose="02040503050406030204" pitchFamily="18" charset="0"/>
                  </a:rPr>
                  <a:t>_</a:t>
                </a:r>
                <a:r>
                  <a:rPr lang="en-US" altLang="zh-TW" i="0">
                    <a:latin typeface="Cambria Math" panose="02040503050406030204" pitchFamily="18" charset="0"/>
                  </a:rPr>
                  <a:t>1</a:t>
                </a:r>
                <a:r>
                  <a:rPr lang="zh-TW" altLang="en-US" dirty="0" smtClean="0"/>
                  <a:t>，如果驗證成功，則車輛存儲</a:t>
                </a:r>
                <a:r>
                  <a:rPr lang="en-US" altLang="zh-TW" dirty="0" smtClean="0"/>
                  <a:t>&lt;</a:t>
                </a:r>
                <a:r>
                  <a:rPr lang="en-US" altLang="zh-TW" i="0" dirty="0">
                    <a:latin typeface="Cambria Math" panose="02040503050406030204" pitchFamily="18" charset="0"/>
                  </a:rPr>
                  <a:t>𝑎_𝑣^𝑗</a:t>
                </a:r>
                <a:r>
                  <a:rPr lang="en-US" altLang="zh-TW" dirty="0"/>
                  <a:t> , </a:t>
                </a:r>
                <a:r>
                  <a:rPr lang="en-US" altLang="zh-TW" i="0" dirty="0">
                    <a:latin typeface="Cambria Math" panose="02040503050406030204" pitchFamily="18" charset="0"/>
                  </a:rPr>
                  <a:t>〖𝑆𝐾〗_𝑣^𝑗</a:t>
                </a:r>
                <a:r>
                  <a:rPr lang="en-US" altLang="zh-TW" dirty="0"/>
                  <a:t> , </a:t>
                </a:r>
                <a:r>
                  <a:rPr lang="en-US" altLang="zh-TW" i="0" dirty="0">
                    <a:latin typeface="Cambria Math" panose="02040503050406030204" pitchFamily="18" charset="0"/>
                  </a:rPr>
                  <a:t>〖𝐸𝑥𝑝〗_𝑣^𝑗</a:t>
                </a:r>
                <a:r>
                  <a:rPr lang="en-US" altLang="zh-TW" dirty="0"/>
                  <a:t>&gt; </a:t>
                </a:r>
                <a:r>
                  <a:rPr lang="zh-TW" altLang="en-US" dirty="0" smtClean="0"/>
                  <a:t>。否則，車輛需要重新申請註冊。</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31</a:t>
            </a:fld>
            <a:endParaRPr lang="zh-TW" altLang="en-US"/>
          </a:p>
        </p:txBody>
      </p:sp>
    </p:spTree>
    <p:extLst>
      <p:ext uri="{BB962C8B-B14F-4D97-AF65-F5344CB8AC3E}">
        <p14:creationId xmlns:p14="http://schemas.microsoft.com/office/powerpoint/2010/main" val="3017804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smtClean="0"/>
                  <a:t>RTA</a:t>
                </a:r>
                <a:r>
                  <a:rPr lang="zh-TW" altLang="en-US" dirty="0" smtClean="0"/>
                  <a:t>選擇一個隨機數</a:t>
                </a:r>
                <a:r>
                  <a:rPr lang="en-US" altLang="zh-TW" dirty="0" smtClean="0"/>
                  <a:t>b ∈</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 </m:t>
                        </m:r>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t> 作為其秘密密鑰，併計算密鑰協商參數 </a:t>
                </a:r>
                <a:r>
                  <a:rPr lang="en-US" altLang="zh-TW" i="1" dirty="0" err="1" smtClean="0"/>
                  <a:t>bP</a:t>
                </a:r>
                <a:r>
                  <a:rPr lang="zh-TW" altLang="en-US" dirty="0" smtClean="0"/>
                  <a:t>。然後，</a:t>
                </a:r>
                <a:r>
                  <a:rPr lang="en-US" altLang="zh-TW" dirty="0" smtClean="0"/>
                  <a:t>RTA</a:t>
                </a:r>
                <a:r>
                  <a:rPr lang="zh-TW" altLang="en-US" dirty="0" smtClean="0"/>
                  <a:t>計算密文</a:t>
                </a:r>
                <a14:m>
                  <m:oMath xmlns:m="http://schemas.openxmlformats.org/officeDocument/2006/math">
                    <m:sSub>
                      <m:sSubPr>
                        <m:ctrlPr>
                          <a:rPr lang="en-US" altLang="zh-TW" sz="1200" i="1" kern="1200" smtClean="0">
                            <a:solidFill>
                              <a:schemeClr val="tx1"/>
                            </a:solidFill>
                            <a:latin typeface="Cambria Math" panose="02040503050406030204" pitchFamily="18" charset="0"/>
                            <a:ea typeface="+mn-ea"/>
                            <a:cs typeface="+mn-cs"/>
                          </a:rPr>
                        </m:ctrlPr>
                      </m:sSubPr>
                      <m:e>
                        <m:r>
                          <m:rPr>
                            <m:nor/>
                          </m:rPr>
                          <a:rPr lang="en-US" altLang="zh-TW" sz="1200" i="1" kern="1200" dirty="0">
                            <a:solidFill>
                              <a:schemeClr val="tx1"/>
                            </a:solidFill>
                            <a:latin typeface="+mn-lt"/>
                            <a:ea typeface="+mn-ea"/>
                            <a:cs typeface="+mn-cs"/>
                          </a:rPr>
                          <m:t>C</m:t>
                        </m:r>
                      </m:e>
                      <m:sub>
                        <m:r>
                          <a:rPr lang="en-US" altLang="zh-TW" sz="1200" i="1" kern="1200" dirty="0" smtClean="0">
                            <a:solidFill>
                              <a:schemeClr val="tx1"/>
                            </a:solidFill>
                            <a:latin typeface="Cambria Math" panose="02040503050406030204" pitchFamily="18" charset="0"/>
                            <a:ea typeface="+mn-ea"/>
                            <a:cs typeface="+mn-cs"/>
                          </a:rPr>
                          <m:t>𝑅𝑇𝐴</m:t>
                        </m:r>
                        <m:r>
                          <m:rPr>
                            <m:nor/>
                          </m:rPr>
                          <a:rPr lang="en-US" altLang="zh-TW" sz="1200" i="1" kern="1200" dirty="0">
                            <a:solidFill>
                              <a:schemeClr val="tx1"/>
                            </a:solidFill>
                            <a:latin typeface="+mn-lt"/>
                            <a:ea typeface="+mn-ea"/>
                            <a:cs typeface="+mn-cs"/>
                          </a:rPr>
                          <m:t>−</m:t>
                        </m:r>
                        <m:r>
                          <a:rPr lang="en-US" altLang="zh-TW" sz="1200" i="1" kern="1200" dirty="0" smtClean="0">
                            <a:solidFill>
                              <a:schemeClr val="tx1"/>
                            </a:solidFill>
                            <a:latin typeface="Cambria Math" panose="02040503050406030204" pitchFamily="18" charset="0"/>
                            <a:ea typeface="+mn-ea"/>
                            <a:cs typeface="+mn-cs"/>
                          </a:rPr>
                          <m:t>𝑇𝐴</m:t>
                        </m:r>
                      </m:sub>
                    </m:sSub>
                  </m:oMath>
                </a14:m>
                <a:r>
                  <a:rPr lang="en-US" altLang="zh-TW" dirty="0" smtClean="0"/>
                  <a:t> = </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Enc</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_</m:t>
                        </m:r>
                        <m:r>
                          <a:rPr lang="en-US" altLang="zh-TW" i="1">
                            <a:solidFill>
                              <a:schemeClr val="tx2">
                                <a:lumMod val="75000"/>
                              </a:schemeClr>
                            </a:solidFill>
                            <a:latin typeface="Cambria Math" panose="02040503050406030204" pitchFamily="18" charset="0"/>
                            <a:cs typeface="Times New Roman" panose="02020603050405020304" pitchFamily="18" charset="0"/>
                          </a:rPr>
                          <m:t>𝑃𝐾</m:t>
                        </m:r>
                      </m:e>
                      <m:sub>
                        <m:r>
                          <a:rPr lang="en-US" altLang="zh-TW" i="1">
                            <a:solidFill>
                              <a:schemeClr val="tx2">
                                <a:lumMod val="75000"/>
                              </a:schemeClr>
                            </a:solidFill>
                            <a:latin typeface="Cambria Math" panose="02040503050406030204" pitchFamily="18" charset="0"/>
                            <a:cs typeface="Times New Roman" panose="02020603050405020304" pitchFamily="18" charset="0"/>
                          </a:rPr>
                          <m:t>𝑇𝐴</m:t>
                        </m:r>
                      </m:sub>
                    </m:sSub>
                  </m:oMath>
                </a14:m>
                <a:r>
                  <a:rPr lang="en-US" altLang="zh-TW" dirty="0" smtClean="0"/>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a:solidFill>
                      <a:schemeClr val="tx2">
                        <a:lumMod val="75000"/>
                      </a:schemeClr>
                    </a:solidFill>
                    <a:latin typeface="Times New Roman" panose="02020603050405020304" pitchFamily="18" charset="0"/>
                    <a:cs typeface="Times New Roman" panose="02020603050405020304" pitchFamily="18" charset="0"/>
                  </a:rPr>
                  <a:t> 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i="1" smtClean="0">
                            <a:solidFill>
                              <a:schemeClr val="tx2">
                                <a:lumMod val="75000"/>
                              </a:schemeClr>
                            </a:solidFill>
                            <a:latin typeface="Cambria Math" panose="02040503050406030204" pitchFamily="18" charset="0"/>
                            <a:cs typeface="Times New Roman" panose="02020603050405020304" pitchFamily="18" charset="0"/>
                          </a:rPr>
                          <m:t>2</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t>，其中</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i="1" smtClean="0">
                            <a:solidFill>
                              <a:schemeClr val="tx2">
                                <a:lumMod val="75000"/>
                              </a:schemeClr>
                            </a:solidFill>
                            <a:latin typeface="Cambria Math" panose="02040503050406030204" pitchFamily="18" charset="0"/>
                            <a:cs typeface="Times New Roman" panose="02020603050405020304" pitchFamily="18" charset="0"/>
                          </a:rPr>
                          <m:t>2</m:t>
                        </m:r>
                      </m:sub>
                    </m:sSub>
                  </m:oMath>
                </a14:m>
                <a:r>
                  <a:rPr lang="zh-TW" altLang="en-US" dirty="0" smtClean="0"/>
                  <a:t>是挑戰值。</a:t>
                </a:r>
                <a:br>
                  <a:rPr lang="zh-TW" altLang="en-US" dirty="0" smtClean="0"/>
                </a:br>
                <a:endParaRPr lang="zh-TW" altLang="en-US" dirty="0" smtClean="0"/>
              </a:p>
              <a:p>
                <a:r>
                  <a:rPr lang="en-US" altLang="zh-TW" dirty="0" smtClean="0"/>
                  <a:t>RTA</a:t>
                </a:r>
                <a:r>
                  <a:rPr lang="zh-TW" altLang="en-US" dirty="0" smtClean="0"/>
                  <a:t>發送</a:t>
                </a:r>
                <a14:m>
                  <m:oMath xmlns:m="http://schemas.openxmlformats.org/officeDocument/2006/math">
                    <m:sSub>
                      <m:sSubPr>
                        <m:ctrlPr>
                          <a:rPr lang="en-US" altLang="zh-TW" sz="1200" i="1" kern="1200" smtClean="0">
                            <a:solidFill>
                              <a:schemeClr val="tx1"/>
                            </a:solidFill>
                            <a:latin typeface="Cambria Math" panose="02040503050406030204" pitchFamily="18" charset="0"/>
                            <a:ea typeface="+mn-ea"/>
                            <a:cs typeface="+mn-cs"/>
                          </a:rPr>
                        </m:ctrlPr>
                      </m:sSubPr>
                      <m:e>
                        <m:r>
                          <m:rPr>
                            <m:nor/>
                          </m:rPr>
                          <a:rPr lang="en-US" altLang="zh-TW" sz="1200" i="1" kern="1200" dirty="0">
                            <a:solidFill>
                              <a:schemeClr val="tx1"/>
                            </a:solidFill>
                            <a:latin typeface="+mn-lt"/>
                            <a:ea typeface="+mn-ea"/>
                            <a:cs typeface="+mn-cs"/>
                          </a:rPr>
                          <m:t>C</m:t>
                        </m:r>
                      </m:e>
                      <m:sub>
                        <m:r>
                          <a:rPr lang="en-US" altLang="zh-TW" sz="1200" i="1" kern="1200" dirty="0" smtClean="0">
                            <a:solidFill>
                              <a:schemeClr val="tx1"/>
                            </a:solidFill>
                            <a:latin typeface="Cambria Math" panose="02040503050406030204" pitchFamily="18" charset="0"/>
                            <a:ea typeface="+mn-ea"/>
                            <a:cs typeface="+mn-cs"/>
                          </a:rPr>
                          <m:t>𝑅𝑇𝐴</m:t>
                        </m:r>
                        <m:r>
                          <m:rPr>
                            <m:nor/>
                          </m:rPr>
                          <a:rPr lang="en-US" altLang="zh-TW" sz="1200" i="1" kern="1200" dirty="0">
                            <a:solidFill>
                              <a:schemeClr val="tx1"/>
                            </a:solidFill>
                            <a:latin typeface="+mn-lt"/>
                            <a:ea typeface="+mn-ea"/>
                            <a:cs typeface="+mn-cs"/>
                          </a:rPr>
                          <m:t>−</m:t>
                        </m:r>
                        <m:r>
                          <a:rPr lang="en-US" altLang="zh-TW" sz="1200" i="1" kern="1200" dirty="0" smtClean="0">
                            <a:solidFill>
                              <a:schemeClr val="tx1"/>
                            </a:solidFill>
                            <a:latin typeface="Cambria Math" panose="02040503050406030204" pitchFamily="18" charset="0"/>
                            <a:ea typeface="+mn-ea"/>
                            <a:cs typeface="+mn-cs"/>
                          </a:rPr>
                          <m:t>𝑇𝐴</m:t>
                        </m:r>
                      </m:sub>
                    </m:sSub>
                  </m:oMath>
                </a14:m>
                <a:r>
                  <a:rPr lang="zh-TW" altLang="en-US" dirty="0" smtClean="0"/>
                  <a:t>到</a:t>
                </a:r>
                <a:r>
                  <a:rPr lang="en-US" altLang="zh-TW" dirty="0" smtClean="0"/>
                  <a:t>TA</a:t>
                </a:r>
                <a:r>
                  <a:rPr lang="zh-TW" altLang="en-US" dirty="0" smtClean="0"/>
                  <a:t>。</a:t>
                </a:r>
                <a:br>
                  <a:rPr lang="zh-TW" altLang="en-US" dirty="0" smtClean="0"/>
                </a:br>
                <a:r>
                  <a:rPr lang="zh-TW" altLang="en-US" dirty="0" smtClean="0"/>
                  <a:t/>
                </a:r>
                <a:br>
                  <a:rPr lang="zh-TW" altLang="en-US" dirty="0" smtClean="0"/>
                </a:br>
                <a:r>
                  <a:rPr lang="zh-TW" altLang="en-US" dirty="0" smtClean="0"/>
                  <a:t>一旦接收到密文，</a:t>
                </a:r>
                <a:r>
                  <a:rPr lang="en-US" altLang="zh-TW" dirty="0" smtClean="0"/>
                  <a:t>TA</a:t>
                </a:r>
                <a:r>
                  <a:rPr lang="zh-TW" altLang="en-US" dirty="0" smtClean="0"/>
                  <a:t>首先解密</a:t>
                </a:r>
                <a14:m>
                  <m:oMath xmlns:m="http://schemas.openxmlformats.org/officeDocument/2006/math">
                    <m:sSub>
                      <m:sSubPr>
                        <m:ctrlPr>
                          <a:rPr lang="en-US" altLang="zh-TW" sz="1200" i="1" kern="1200" smtClean="0">
                            <a:solidFill>
                              <a:schemeClr val="tx1"/>
                            </a:solidFill>
                            <a:latin typeface="Cambria Math" panose="02040503050406030204" pitchFamily="18" charset="0"/>
                            <a:ea typeface="+mn-ea"/>
                            <a:cs typeface="+mn-cs"/>
                          </a:rPr>
                        </m:ctrlPr>
                      </m:sSubPr>
                      <m:e>
                        <m:r>
                          <m:rPr>
                            <m:nor/>
                          </m:rPr>
                          <a:rPr lang="en-US" altLang="zh-TW" sz="1200" i="1" kern="1200" dirty="0">
                            <a:solidFill>
                              <a:schemeClr val="tx1"/>
                            </a:solidFill>
                            <a:latin typeface="+mn-lt"/>
                            <a:ea typeface="+mn-ea"/>
                            <a:cs typeface="+mn-cs"/>
                          </a:rPr>
                          <m:t>C</m:t>
                        </m:r>
                      </m:e>
                      <m:sub>
                        <m:r>
                          <a:rPr lang="en-US" altLang="zh-TW" sz="1200" i="1" kern="1200" dirty="0" smtClean="0">
                            <a:solidFill>
                              <a:schemeClr val="tx1"/>
                            </a:solidFill>
                            <a:latin typeface="Cambria Math" panose="02040503050406030204" pitchFamily="18" charset="0"/>
                            <a:ea typeface="+mn-ea"/>
                            <a:cs typeface="+mn-cs"/>
                          </a:rPr>
                          <m:t>𝑅𝑇𝐴</m:t>
                        </m:r>
                        <m:r>
                          <m:rPr>
                            <m:nor/>
                          </m:rPr>
                          <a:rPr lang="en-US" altLang="zh-TW" sz="1200" i="1" kern="1200" dirty="0">
                            <a:solidFill>
                              <a:schemeClr val="tx1"/>
                            </a:solidFill>
                            <a:latin typeface="+mn-lt"/>
                            <a:ea typeface="+mn-ea"/>
                            <a:cs typeface="+mn-cs"/>
                          </a:rPr>
                          <m:t>−</m:t>
                        </m:r>
                        <m:r>
                          <a:rPr lang="en-US" altLang="zh-TW" sz="1200" i="1" kern="1200" dirty="0" smtClean="0">
                            <a:solidFill>
                              <a:schemeClr val="tx1"/>
                            </a:solidFill>
                            <a:latin typeface="Cambria Math" panose="02040503050406030204" pitchFamily="18" charset="0"/>
                            <a:ea typeface="+mn-ea"/>
                            <a:cs typeface="+mn-cs"/>
                          </a:rPr>
                          <m:t>𝑇𝐴</m:t>
                        </m:r>
                      </m:sub>
                    </m:sSub>
                  </m:oMath>
                </a14:m>
                <a:r>
                  <a:rPr lang="zh-TW" altLang="en-US" dirty="0" smtClean="0"/>
                  <a:t>以獲得</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&lt;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a:solidFill>
                      <a:schemeClr val="tx2">
                        <a:lumMod val="75000"/>
                      </a:schemeClr>
                    </a:solidFill>
                    <a:latin typeface="Times New Roman" panose="02020603050405020304" pitchFamily="18" charset="0"/>
                    <a:cs typeface="Times New Roman" panose="02020603050405020304" pitchFamily="18" charset="0"/>
                  </a:rPr>
                  <a:t> 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i="1" smtClean="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b="0" i="0" smtClean="0">
                        <a:solidFill>
                          <a:schemeClr val="tx2">
                            <a:lumMod val="75000"/>
                          </a:schemeClr>
                        </a:solidFill>
                        <a:latin typeface="Cambria Math" panose="02040503050406030204" pitchFamily="18" charset="0"/>
                        <a:cs typeface="Times New Roman" panose="02020603050405020304" pitchFamily="18" charset="0"/>
                      </a:rPr>
                      <m:t>&gt;</m:t>
                    </m:r>
                  </m:oMath>
                </a14:m>
                <a:r>
                  <a:rPr lang="zh-TW" altLang="en-US" dirty="0" smtClean="0"/>
                  <a:t>。 </a:t>
                </a:r>
                <a:r>
                  <a:rPr lang="en-US" altLang="zh-TW" dirty="0" smtClean="0"/>
                  <a:t>TA</a:t>
                </a:r>
                <a:r>
                  <a:rPr lang="zh-TW" altLang="en-US" dirty="0" smtClean="0"/>
                  <a:t>計算</a:t>
                </a:r>
                <a:r>
                  <a:rPr lang="en-US" altLang="zh-TW" dirty="0" smtClean="0"/>
                  <a:t>RTA</a:t>
                </a:r>
                <a:r>
                  <a:rPr lang="zh-TW" altLang="en-US" dirty="0" smtClean="0"/>
                  <a:t>的私鑰：</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b="0" i="1" smtClean="0">
                            <a:solidFill>
                              <a:schemeClr val="tx2">
                                <a:lumMod val="75000"/>
                              </a:schemeClr>
                            </a:solidFill>
                            <a:latin typeface="Cambria Math" panose="02040503050406030204" pitchFamily="18" charset="0"/>
                            <a:cs typeface="Times New Roman" panose="02020603050405020304" pitchFamily="18" charset="0"/>
                          </a:rPr>
                          <m:t>SK</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en-US" altLang="zh-TW" dirty="0" smtClean="0"/>
                  <a:t> = </a:t>
                </a:r>
                <a:r>
                  <a:rPr lang="en-US" altLang="zh-TW" i="1" dirty="0" err="1" smtClean="0"/>
                  <a:t>s</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b="0" i="1" smtClean="0">
                            <a:solidFill>
                              <a:schemeClr val="tx2">
                                <a:lumMod val="75000"/>
                              </a:schemeClr>
                            </a:solidFill>
                            <a:latin typeface="Cambria Math" panose="02040503050406030204" pitchFamily="18" charset="0"/>
                            <a:cs typeface="Times New Roman" panose="02020603050405020304" pitchFamily="18" charset="0"/>
                          </a:rPr>
                          <m:t>PK</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zh-TW" altLang="en-US" dirty="0" smtClean="0"/>
                  <a:t>，其中</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b="0" i="1" smtClean="0">
                            <a:solidFill>
                              <a:schemeClr val="tx2">
                                <a:lumMod val="75000"/>
                              </a:schemeClr>
                            </a:solidFill>
                            <a:latin typeface="Cambria Math" panose="02040503050406030204" pitchFamily="18" charset="0"/>
                            <a:cs typeface="Times New Roman" panose="02020603050405020304" pitchFamily="18" charset="0"/>
                          </a:rPr>
                          <m:t>PK</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en-US" altLang="zh-TW" dirty="0" smtClean="0"/>
                  <a:t> = </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1" smtClean="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𝐸𝑋𝑃</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zh-TW" altLang="en-US" dirty="0" smtClean="0"/>
                  <a:t>是</a:t>
                </a:r>
                <a:r>
                  <a:rPr lang="en-US" altLang="zh-TW" dirty="0" smtClean="0"/>
                  <a:t>RTA</a:t>
                </a:r>
                <a:r>
                  <a:rPr lang="zh-TW" altLang="en-US" dirty="0" smtClean="0"/>
                  <a:t>的公鑰，</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𝐸𝑋𝑃</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zh-TW" altLang="en-US" dirty="0" smtClean="0"/>
                  <a:t>是</a:t>
                </a:r>
                <a:r>
                  <a:rPr lang="en-US" altLang="zh-TW" dirty="0" smtClean="0"/>
                  <a:t>SKRTA</a:t>
                </a:r>
                <a:r>
                  <a:rPr lang="zh-TW" altLang="en-US" dirty="0" smtClean="0"/>
                  <a:t>的到期時間。</a:t>
                </a:r>
                <a:endParaRPr lang="en-US" altLang="zh-TW" dirty="0" smtClean="0"/>
              </a:p>
              <a:p>
                <a:r>
                  <a:rPr lang="zh-TW" altLang="en-US" dirty="0" smtClean="0"/>
                  <a:t>最後，</a:t>
                </a:r>
                <a:r>
                  <a:rPr lang="en-US" altLang="zh-TW" dirty="0" smtClean="0"/>
                  <a:t>TA</a:t>
                </a:r>
                <a:r>
                  <a:rPr lang="zh-TW" altLang="en-US" dirty="0" smtClean="0"/>
                  <a:t>計算與</a:t>
                </a:r>
                <a:r>
                  <a:rPr lang="en-US" altLang="zh-TW" dirty="0" smtClean="0"/>
                  <a:t>RTA</a:t>
                </a:r>
                <a:r>
                  <a:rPr lang="zh-TW" altLang="en-US" dirty="0" smtClean="0"/>
                  <a:t>會話密鑰</a:t>
                </a:r>
                <a:r>
                  <a:rPr lang="en-US" altLang="zh-TW" dirty="0" smtClean="0"/>
                  <a:t> </a:t>
                </a:r>
                <a14:m>
                  <m:oMath xmlns:m="http://schemas.openxmlformats.org/officeDocument/2006/math">
                    <m:sSub>
                      <m:sSubPr>
                        <m:ctrlPr>
                          <a:rPr lang="en-US" altLang="zh-TW" sz="1200" i="1" kern="1200" smtClean="0">
                            <a:solidFill>
                              <a:schemeClr val="tx1"/>
                            </a:solidFill>
                            <a:latin typeface="Cambria Math" panose="02040503050406030204" pitchFamily="18" charset="0"/>
                            <a:ea typeface="+mn-ea"/>
                            <a:cs typeface="+mn-cs"/>
                          </a:rPr>
                        </m:ctrlPr>
                      </m:sSubPr>
                      <m:e>
                        <m:r>
                          <a:rPr lang="en-US" altLang="zh-TW" sz="1200" i="1" kern="1200" smtClean="0">
                            <a:solidFill>
                              <a:schemeClr val="tx1"/>
                            </a:solidFill>
                            <a:latin typeface="Cambria Math" panose="02040503050406030204" pitchFamily="18" charset="0"/>
                            <a:ea typeface="+mn-ea"/>
                            <a:cs typeface="+mn-cs"/>
                          </a:rPr>
                          <m:t>𝐾</m:t>
                        </m:r>
                      </m:e>
                      <m:sub>
                        <m:r>
                          <a:rPr lang="en-US" altLang="zh-TW" sz="1200" i="1" kern="1200" dirty="0" smtClean="0">
                            <a:solidFill>
                              <a:schemeClr val="tx1"/>
                            </a:solidFill>
                            <a:latin typeface="Cambria Math" panose="02040503050406030204" pitchFamily="18" charset="0"/>
                            <a:ea typeface="+mn-ea"/>
                            <a:cs typeface="+mn-cs"/>
                          </a:rPr>
                          <m:t>𝑇𝐴</m:t>
                        </m:r>
                        <m:r>
                          <m:rPr>
                            <m:nor/>
                          </m:rPr>
                          <a:rPr lang="en-US" altLang="zh-TW" sz="1200" i="1" kern="1200" dirty="0">
                            <a:solidFill>
                              <a:schemeClr val="tx1"/>
                            </a:solidFill>
                            <a:latin typeface="+mn-lt"/>
                            <a:ea typeface="+mn-ea"/>
                            <a:cs typeface="+mn-cs"/>
                          </a:rPr>
                          <m:t>−</m:t>
                        </m:r>
                        <m:r>
                          <m:rPr>
                            <m:sty m:val="p"/>
                          </m:rPr>
                          <a:rPr lang="en-US" altLang="zh-TW" sz="1200" i="1" kern="1200" dirty="0" smtClean="0">
                            <a:solidFill>
                              <a:schemeClr val="tx1"/>
                            </a:solidFill>
                            <a:latin typeface="Cambria Math" panose="02040503050406030204" pitchFamily="18" charset="0"/>
                            <a:ea typeface="+mn-ea"/>
                            <a:cs typeface="+mn-cs"/>
                          </a:rPr>
                          <m:t>R</m:t>
                        </m:r>
                        <m:r>
                          <a:rPr lang="en-US" altLang="zh-TW" sz="1200" i="1" kern="1200" dirty="0" smtClean="0">
                            <a:solidFill>
                              <a:schemeClr val="tx1"/>
                            </a:solidFill>
                            <a:latin typeface="Cambria Math" panose="02040503050406030204" pitchFamily="18" charset="0"/>
                            <a:ea typeface="+mn-ea"/>
                            <a:cs typeface="+mn-cs"/>
                          </a:rPr>
                          <m:t>𝑇𝐴</m:t>
                        </m:r>
                      </m:sub>
                    </m:sSub>
                  </m:oMath>
                </a14:m>
                <a:r>
                  <a:rPr lang="en-US" altLang="zh-TW" dirty="0" smtClean="0"/>
                  <a:t> = </a:t>
                </a:r>
                <a:r>
                  <a:rPr lang="en-US" altLang="zh-TW" i="1" dirty="0" err="1" smtClean="0"/>
                  <a:t>sbP</a:t>
                </a:r>
                <a:r>
                  <a:rPr lang="zh-TW" altLang="en-US" dirty="0" smtClean="0"/>
                  <a:t>，並加密</a:t>
                </a:r>
                <a:r>
                  <a:rPr lang="en-US" altLang="zh-TW" dirty="0" smtClean="0"/>
                  <a:t>&lt;</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b="0" i="1" smtClean="0">
                            <a:solidFill>
                              <a:schemeClr val="tx2">
                                <a:lumMod val="75000"/>
                              </a:schemeClr>
                            </a:solidFill>
                            <a:latin typeface="Cambria Math" panose="02040503050406030204" pitchFamily="18" charset="0"/>
                            <a:cs typeface="Times New Roman" panose="02020603050405020304" pitchFamily="18" charset="0"/>
                          </a:rPr>
                          <m:t>SK</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zh-TW" altLang="en-US" dirty="0" smtClean="0"/>
                  <a:t>，</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𝐸𝑋𝑃</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zh-TW" altLang="en-US" dirty="0" smtClean="0"/>
                  <a:t>，</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i="1" smtClean="0">
                            <a:solidFill>
                              <a:schemeClr val="tx2">
                                <a:lumMod val="75000"/>
                              </a:schemeClr>
                            </a:solidFill>
                            <a:latin typeface="Cambria Math" panose="02040503050406030204" pitchFamily="18" charset="0"/>
                            <a:cs typeface="Times New Roman" panose="02020603050405020304" pitchFamily="18" charset="0"/>
                          </a:rPr>
                          <m:t>2</m:t>
                        </m:r>
                      </m:sub>
                    </m:sSub>
                  </m:oMath>
                </a14:m>
                <a:r>
                  <a:rPr lang="en-US" altLang="zh-TW" dirty="0" smtClean="0"/>
                  <a:t>&gt;</a:t>
                </a:r>
                <a:r>
                  <a:rPr lang="zh-TW" altLang="en-US" dirty="0" smtClean="0"/>
                  <a:t>以獲得</a:t>
                </a:r>
                <a14:m>
                  <m:oMath xmlns:m="http://schemas.openxmlformats.org/officeDocument/2006/math">
                    <m:sSub>
                      <m:sSubPr>
                        <m:ctrlPr>
                          <a:rPr lang="en-US" altLang="zh-TW" sz="1200" i="1" kern="1200" smtClean="0">
                            <a:solidFill>
                              <a:schemeClr val="tx1"/>
                            </a:solidFill>
                            <a:latin typeface="Cambria Math" panose="02040503050406030204" pitchFamily="18" charset="0"/>
                            <a:ea typeface="+mn-ea"/>
                            <a:cs typeface="+mn-cs"/>
                          </a:rPr>
                        </m:ctrlPr>
                      </m:sSubPr>
                      <m:e>
                        <m:r>
                          <m:rPr>
                            <m:nor/>
                          </m:rPr>
                          <a:rPr lang="en-US" altLang="zh-TW" sz="1200" i="1" kern="1200" dirty="0">
                            <a:solidFill>
                              <a:schemeClr val="tx1"/>
                            </a:solidFill>
                            <a:latin typeface="+mn-lt"/>
                            <a:ea typeface="+mn-ea"/>
                            <a:cs typeface="+mn-cs"/>
                          </a:rPr>
                          <m:t>C</m:t>
                        </m:r>
                      </m:e>
                      <m:sub>
                        <m:r>
                          <a:rPr lang="en-US" altLang="zh-TW" sz="1200" i="1" kern="1200" dirty="0" smtClean="0">
                            <a:solidFill>
                              <a:schemeClr val="tx1"/>
                            </a:solidFill>
                            <a:latin typeface="Cambria Math" panose="02040503050406030204" pitchFamily="18" charset="0"/>
                            <a:ea typeface="+mn-ea"/>
                            <a:cs typeface="+mn-cs"/>
                          </a:rPr>
                          <m:t>𝑇𝐴</m:t>
                        </m:r>
                        <m:r>
                          <m:rPr>
                            <m:nor/>
                          </m:rPr>
                          <a:rPr lang="en-US" altLang="zh-TW" sz="1200" i="1" kern="1200" dirty="0">
                            <a:solidFill>
                              <a:schemeClr val="tx1"/>
                            </a:solidFill>
                            <a:latin typeface="+mn-lt"/>
                            <a:ea typeface="+mn-ea"/>
                            <a:cs typeface="+mn-cs"/>
                          </a:rPr>
                          <m:t>−</m:t>
                        </m:r>
                        <m:r>
                          <a:rPr lang="en-US" altLang="zh-TW" sz="1200" i="1" kern="1200" dirty="0" smtClean="0">
                            <a:solidFill>
                              <a:schemeClr val="tx1"/>
                            </a:solidFill>
                            <a:latin typeface="Cambria Math" panose="02040503050406030204" pitchFamily="18" charset="0"/>
                            <a:ea typeface="+mn-ea"/>
                            <a:cs typeface="+mn-cs"/>
                          </a:rPr>
                          <m:t>𝑅𝑇𝐴</m:t>
                        </m:r>
                      </m:sub>
                    </m:sSub>
                  </m:oMath>
                </a14:m>
                <a:r>
                  <a:rPr lang="en-US" altLang="zh-TW" dirty="0" smtClean="0"/>
                  <a:t>= </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Enc</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_</m:t>
                        </m:r>
                        <m:r>
                          <a:rPr lang="en-US" altLang="zh-TW" i="1">
                            <a:solidFill>
                              <a:schemeClr val="tx2">
                                <a:lumMod val="75000"/>
                              </a:schemeClr>
                            </a:solidFill>
                            <a:latin typeface="Cambria Math" panose="02040503050406030204" pitchFamily="18" charset="0"/>
                            <a:cs typeface="Times New Roman" panose="02020603050405020304" pitchFamily="18" charset="0"/>
                          </a:rPr>
                          <m:t>𝐾</m:t>
                        </m:r>
                      </m:e>
                      <m:sub>
                        <m:r>
                          <a:rPr lang="en-US" altLang="zh-TW" i="1">
                            <a:solidFill>
                              <a:schemeClr val="tx2">
                                <a:lumMod val="75000"/>
                              </a:schemeClr>
                            </a:solidFill>
                            <a:latin typeface="Cambria Math" panose="02040503050406030204" pitchFamily="18" charset="0"/>
                            <a:cs typeface="Times New Roman" panose="02020603050405020304" pitchFamily="18" charset="0"/>
                          </a:rPr>
                          <m:t>𝑇𝐴</m:t>
                        </m:r>
                        <m:r>
                          <a:rPr lang="en-US" altLang="zh-TW" i="1"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en-US" altLang="zh-TW" dirty="0" smtClean="0"/>
                  <a:t> {</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b="0" i="1" smtClean="0">
                            <a:solidFill>
                              <a:schemeClr val="tx2">
                                <a:lumMod val="75000"/>
                              </a:schemeClr>
                            </a:solidFill>
                            <a:latin typeface="Cambria Math" panose="02040503050406030204" pitchFamily="18" charset="0"/>
                            <a:cs typeface="Times New Roman" panose="02020603050405020304" pitchFamily="18" charset="0"/>
                          </a:rPr>
                          <m:t>SK</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zh-TW" altLang="en-US" dirty="0" smtClean="0"/>
                  <a:t>，</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𝐸𝑋𝑃</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zh-TW" altLang="en-US" dirty="0" smtClean="0"/>
                  <a:t>，</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i="1" smtClean="0">
                            <a:solidFill>
                              <a:schemeClr val="tx2">
                                <a:lumMod val="75000"/>
                              </a:schemeClr>
                            </a:solidFill>
                            <a:latin typeface="Cambria Math" panose="02040503050406030204" pitchFamily="18" charset="0"/>
                            <a:cs typeface="Times New Roman" panose="02020603050405020304" pitchFamily="18" charset="0"/>
                          </a:rPr>
                          <m:t>2</m:t>
                        </m:r>
                      </m:sub>
                    </m:sSub>
                  </m:oMath>
                </a14:m>
                <a:r>
                  <a:rPr lang="en-US" altLang="zh-TW" dirty="0" smtClean="0"/>
                  <a:t>}</a:t>
                </a:r>
                <a:r>
                  <a:rPr lang="zh-TW" altLang="en-US" dirty="0" smtClean="0"/>
                  <a:t>。</a:t>
                </a:r>
                <a:br>
                  <a:rPr lang="zh-TW" altLang="en-US" dirty="0" smtClean="0"/>
                </a:br>
                <a:r>
                  <a:rPr lang="zh-TW" altLang="en-US" dirty="0" smtClean="0"/>
                  <a:t/>
                </a:r>
                <a:br>
                  <a:rPr lang="zh-TW" altLang="en-US" dirty="0" smtClean="0"/>
                </a:br>
                <a:r>
                  <a:rPr lang="en-US" altLang="zh-TW" dirty="0" smtClean="0"/>
                  <a:t>TA</a:t>
                </a:r>
                <a:r>
                  <a:rPr lang="zh-TW" altLang="en-US" dirty="0" smtClean="0"/>
                  <a:t>將</a:t>
                </a:r>
                <a14:m>
                  <m:oMath xmlns:m="http://schemas.openxmlformats.org/officeDocument/2006/math">
                    <m:sSub>
                      <m:sSubPr>
                        <m:ctrlPr>
                          <a:rPr lang="en-US" altLang="zh-TW" sz="1200" i="1" kern="1200" smtClean="0">
                            <a:solidFill>
                              <a:schemeClr val="tx1"/>
                            </a:solidFill>
                            <a:latin typeface="Cambria Math" panose="02040503050406030204" pitchFamily="18" charset="0"/>
                            <a:ea typeface="+mn-ea"/>
                            <a:cs typeface="+mn-cs"/>
                          </a:rPr>
                        </m:ctrlPr>
                      </m:sSubPr>
                      <m:e>
                        <m:r>
                          <m:rPr>
                            <m:nor/>
                          </m:rPr>
                          <a:rPr lang="en-US" altLang="zh-TW" sz="1200" i="1" kern="1200" dirty="0">
                            <a:solidFill>
                              <a:schemeClr val="tx1"/>
                            </a:solidFill>
                            <a:latin typeface="+mn-lt"/>
                            <a:ea typeface="+mn-ea"/>
                            <a:cs typeface="+mn-cs"/>
                          </a:rPr>
                          <m:t>C</m:t>
                        </m:r>
                      </m:e>
                      <m:sub>
                        <m:r>
                          <a:rPr lang="en-US" altLang="zh-TW" sz="1200" i="1" kern="1200" dirty="0" smtClean="0">
                            <a:solidFill>
                              <a:schemeClr val="tx1"/>
                            </a:solidFill>
                            <a:latin typeface="Cambria Math" panose="02040503050406030204" pitchFamily="18" charset="0"/>
                            <a:ea typeface="+mn-ea"/>
                            <a:cs typeface="+mn-cs"/>
                          </a:rPr>
                          <m:t>𝑇𝐴</m:t>
                        </m:r>
                        <m:r>
                          <m:rPr>
                            <m:nor/>
                          </m:rPr>
                          <a:rPr lang="en-US" altLang="zh-TW" sz="1200" i="1" kern="1200" dirty="0">
                            <a:solidFill>
                              <a:schemeClr val="tx1"/>
                            </a:solidFill>
                            <a:latin typeface="+mn-lt"/>
                            <a:ea typeface="+mn-ea"/>
                            <a:cs typeface="+mn-cs"/>
                          </a:rPr>
                          <m:t>−</m:t>
                        </m:r>
                        <m:r>
                          <a:rPr lang="en-US" altLang="zh-TW" sz="1200" i="1" kern="1200" dirty="0" smtClean="0">
                            <a:solidFill>
                              <a:schemeClr val="tx1"/>
                            </a:solidFill>
                            <a:latin typeface="Cambria Math" panose="02040503050406030204" pitchFamily="18" charset="0"/>
                            <a:ea typeface="+mn-ea"/>
                            <a:cs typeface="+mn-cs"/>
                          </a:rPr>
                          <m:t>𝑅𝑇𝐴</m:t>
                        </m:r>
                      </m:sub>
                    </m:sSub>
                  </m:oMath>
                </a14:m>
                <a:r>
                  <a:rPr lang="zh-TW" altLang="en-US" dirty="0" smtClean="0"/>
                  <a:t>發送到</a:t>
                </a:r>
                <a:r>
                  <a:rPr lang="en-US" altLang="zh-TW" dirty="0" smtClean="0"/>
                  <a:t>RTA</a:t>
                </a:r>
                <a:r>
                  <a:rPr lang="zh-TW" altLang="en-US" dirty="0" smtClean="0"/>
                  <a:t>。</a:t>
                </a:r>
                <a:br>
                  <a:rPr lang="zh-TW" altLang="en-US" dirty="0" smtClean="0"/>
                </a:br>
                <a:r>
                  <a:rPr lang="zh-TW" altLang="en-US" dirty="0" smtClean="0"/>
                  <a:t/>
                </a:r>
                <a:br>
                  <a:rPr lang="zh-TW" altLang="en-US" dirty="0" smtClean="0"/>
                </a:br>
                <a:r>
                  <a:rPr lang="zh-TW" altLang="en-US" dirty="0" smtClean="0"/>
                  <a:t>當從</a:t>
                </a:r>
                <a:r>
                  <a:rPr lang="en-US" altLang="zh-TW" dirty="0" smtClean="0"/>
                  <a:t>TA</a:t>
                </a:r>
                <a:r>
                  <a:rPr lang="zh-TW" altLang="en-US" dirty="0" smtClean="0"/>
                  <a:t>獲取密文時，</a:t>
                </a:r>
                <a:r>
                  <a:rPr lang="en-US" altLang="zh-TW" dirty="0" smtClean="0"/>
                  <a:t>RTA</a:t>
                </a:r>
                <a:r>
                  <a:rPr lang="zh-TW" altLang="en-US" dirty="0" smtClean="0"/>
                  <a:t>計算與</a:t>
                </a:r>
                <a:r>
                  <a:rPr lang="en-US" altLang="zh-TW" dirty="0" smtClean="0"/>
                  <a:t>TA</a:t>
                </a:r>
                <a:r>
                  <a:rPr lang="zh-TW" altLang="en-US" dirty="0" smtClean="0"/>
                  <a:t>會話密鑰</a:t>
                </a:r>
                <a:r>
                  <a:rPr lang="en-US" altLang="zh-TW" dirty="0" smtClean="0"/>
                  <a:t> </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𝐾</m:t>
                        </m:r>
                      </m:e>
                      <m:sub>
                        <m:r>
                          <a:rPr lang="en-US" altLang="zh-TW" i="1">
                            <a:solidFill>
                              <a:schemeClr val="tx2">
                                <a:lumMod val="75000"/>
                              </a:schemeClr>
                            </a:solidFill>
                            <a:latin typeface="Cambria Math" panose="02040503050406030204" pitchFamily="18" charset="0"/>
                            <a:cs typeface="Times New Roman" panose="02020603050405020304" pitchFamily="18" charset="0"/>
                          </a:rPr>
                          <m:t>𝑇𝐴</m:t>
                        </m:r>
                        <m:r>
                          <a:rPr lang="en-US" altLang="zh-TW" i="1"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en-US" altLang="zh-TW" dirty="0" smtClean="0"/>
                  <a:t> = </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smtClean="0">
                            <a:solidFill>
                              <a:schemeClr val="tx2">
                                <a:lumMod val="75000"/>
                              </a:schemeClr>
                            </a:solidFill>
                            <a:latin typeface="Cambria Math" panose="02040503050406030204" pitchFamily="18" charset="0"/>
                            <a:cs typeface="Times New Roman" panose="02020603050405020304" pitchFamily="18" charset="0"/>
                          </a:rPr>
                          <m:t>𝑏</m:t>
                        </m:r>
                        <m:r>
                          <a:rPr lang="en-US" altLang="zh-TW" i="1">
                            <a:solidFill>
                              <a:schemeClr val="tx2">
                                <a:lumMod val="75000"/>
                              </a:schemeClr>
                            </a:solidFill>
                            <a:latin typeface="Cambria Math" panose="02040503050406030204" pitchFamily="18" charset="0"/>
                            <a:cs typeface="Times New Roman" panose="02020603050405020304" pitchFamily="18" charset="0"/>
                          </a:rPr>
                          <m:t>𝑃𝐾</m:t>
                        </m:r>
                      </m:e>
                      <m:sub>
                        <m:r>
                          <a:rPr lang="en-US" altLang="zh-TW" i="1">
                            <a:solidFill>
                              <a:schemeClr val="tx2">
                                <a:lumMod val="75000"/>
                              </a:schemeClr>
                            </a:solidFill>
                            <a:latin typeface="Cambria Math" panose="02040503050406030204" pitchFamily="18" charset="0"/>
                            <a:cs typeface="Times New Roman" panose="02020603050405020304" pitchFamily="18" charset="0"/>
                          </a:rPr>
                          <m:t>𝑇𝐴</m:t>
                        </m:r>
                      </m:sub>
                    </m:sSub>
                  </m:oMath>
                </a14:m>
                <a:r>
                  <a:rPr lang="zh-TW" altLang="en-US" dirty="0" smtClean="0"/>
                  <a:t>以加密</a:t>
                </a:r>
                <a14:m>
                  <m:oMath xmlns:m="http://schemas.openxmlformats.org/officeDocument/2006/math">
                    <m:sSub>
                      <m:sSubPr>
                        <m:ctrlPr>
                          <a:rPr lang="en-US" altLang="zh-TW" sz="1200" i="1" kern="1200" smtClean="0">
                            <a:solidFill>
                              <a:schemeClr val="tx1"/>
                            </a:solidFill>
                            <a:latin typeface="Cambria Math" panose="02040503050406030204" pitchFamily="18" charset="0"/>
                            <a:ea typeface="+mn-ea"/>
                            <a:cs typeface="+mn-cs"/>
                          </a:rPr>
                        </m:ctrlPr>
                      </m:sSubPr>
                      <m:e>
                        <m:r>
                          <m:rPr>
                            <m:nor/>
                          </m:rPr>
                          <a:rPr lang="en-US" altLang="zh-TW" sz="1200" i="1" kern="1200" dirty="0">
                            <a:solidFill>
                              <a:schemeClr val="tx1"/>
                            </a:solidFill>
                            <a:latin typeface="+mn-lt"/>
                            <a:ea typeface="+mn-ea"/>
                            <a:cs typeface="+mn-cs"/>
                          </a:rPr>
                          <m:t>C</m:t>
                        </m:r>
                      </m:e>
                      <m:sub>
                        <m:r>
                          <a:rPr lang="en-US" altLang="zh-TW" sz="1200" i="1" kern="1200" dirty="0" smtClean="0">
                            <a:solidFill>
                              <a:schemeClr val="tx1"/>
                            </a:solidFill>
                            <a:latin typeface="Cambria Math" panose="02040503050406030204" pitchFamily="18" charset="0"/>
                            <a:ea typeface="+mn-ea"/>
                            <a:cs typeface="+mn-cs"/>
                          </a:rPr>
                          <m:t>𝑇𝐴</m:t>
                        </m:r>
                        <m:r>
                          <m:rPr>
                            <m:nor/>
                          </m:rPr>
                          <a:rPr lang="en-US" altLang="zh-TW" sz="1200" i="1" kern="1200" dirty="0">
                            <a:solidFill>
                              <a:schemeClr val="tx1"/>
                            </a:solidFill>
                            <a:latin typeface="+mn-lt"/>
                            <a:ea typeface="+mn-ea"/>
                            <a:cs typeface="+mn-cs"/>
                          </a:rPr>
                          <m:t>−</m:t>
                        </m:r>
                        <m:r>
                          <a:rPr lang="en-US" altLang="zh-TW" sz="1200" i="1" kern="1200" dirty="0" smtClean="0">
                            <a:solidFill>
                              <a:schemeClr val="tx1"/>
                            </a:solidFill>
                            <a:latin typeface="Cambria Math" panose="02040503050406030204" pitchFamily="18" charset="0"/>
                            <a:ea typeface="+mn-ea"/>
                            <a:cs typeface="+mn-cs"/>
                          </a:rPr>
                          <m:t>𝑅𝑇𝐴</m:t>
                        </m:r>
                      </m:sub>
                    </m:sSub>
                  </m:oMath>
                </a14:m>
                <a:r>
                  <a:rPr lang="zh-TW" altLang="en-US" dirty="0" smtClean="0"/>
                  <a:t>並獲取</a:t>
                </a:r>
                <a:r>
                  <a:rPr lang="en-US" altLang="zh-TW" dirty="0" smtClean="0"/>
                  <a:t>&lt;</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b="0" i="1" smtClean="0">
                            <a:solidFill>
                              <a:schemeClr val="tx2">
                                <a:lumMod val="75000"/>
                              </a:schemeClr>
                            </a:solidFill>
                            <a:latin typeface="Cambria Math" panose="02040503050406030204" pitchFamily="18" charset="0"/>
                            <a:cs typeface="Times New Roman" panose="02020603050405020304" pitchFamily="18" charset="0"/>
                          </a:rPr>
                          <m:t>SK</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zh-TW" altLang="en-US" dirty="0" smtClean="0"/>
                  <a:t>，</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𝐸𝑋𝑃</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zh-TW" altLang="en-US" dirty="0" smtClean="0"/>
                  <a:t>，</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i="1" smtClean="0">
                            <a:solidFill>
                              <a:schemeClr val="tx2">
                                <a:lumMod val="75000"/>
                              </a:schemeClr>
                            </a:solidFill>
                            <a:latin typeface="Cambria Math" panose="02040503050406030204" pitchFamily="18" charset="0"/>
                            <a:cs typeface="Times New Roman" panose="02020603050405020304" pitchFamily="18" charset="0"/>
                          </a:rPr>
                          <m:t>2</m:t>
                        </m:r>
                      </m:sub>
                    </m:sSub>
                  </m:oMath>
                </a14:m>
                <a:r>
                  <a:rPr lang="en-US" altLang="zh-TW" dirty="0" smtClean="0"/>
                  <a:t>&gt;</a:t>
                </a:r>
                <a:r>
                  <a:rPr lang="zh-TW" altLang="en-US" dirty="0" smtClean="0"/>
                  <a:t>。 </a:t>
                </a:r>
                <a:r>
                  <a:rPr lang="en-US" altLang="zh-TW" dirty="0" smtClean="0"/>
                  <a:t>RTA</a:t>
                </a:r>
                <a:r>
                  <a:rPr lang="zh-TW" altLang="en-US" dirty="0" smtClean="0"/>
                  <a:t>確認</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i="1" smtClean="0">
                            <a:solidFill>
                              <a:schemeClr val="tx2">
                                <a:lumMod val="75000"/>
                              </a:schemeClr>
                            </a:solidFill>
                            <a:latin typeface="Cambria Math" panose="02040503050406030204" pitchFamily="18" charset="0"/>
                            <a:cs typeface="Times New Roman" panose="02020603050405020304" pitchFamily="18" charset="0"/>
                          </a:rPr>
                          <m:t>2</m:t>
                        </m:r>
                      </m:sub>
                    </m:sSub>
                  </m:oMath>
                </a14:m>
                <a:r>
                  <a:rPr lang="zh-TW" altLang="en-US" dirty="0" smtClean="0"/>
                  <a:t>的有效性。如果無效，則</a:t>
                </a:r>
                <a:r>
                  <a:rPr lang="en-US" altLang="zh-TW" dirty="0" smtClean="0"/>
                  <a:t>RTA</a:t>
                </a:r>
                <a:r>
                  <a:rPr lang="zh-TW" altLang="en-US" dirty="0" smtClean="0"/>
                  <a:t>存儲</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b="0" i="1" smtClean="0">
                            <a:solidFill>
                              <a:schemeClr val="tx2">
                                <a:lumMod val="75000"/>
                              </a:schemeClr>
                            </a:solidFill>
                            <a:latin typeface="Cambria Math" panose="02040503050406030204" pitchFamily="18" charset="0"/>
                            <a:cs typeface="Times New Roman" panose="02020603050405020304" pitchFamily="18" charset="0"/>
                          </a:rPr>
                          <m:t>SK</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zh-TW" altLang="en-US" dirty="0" smtClean="0"/>
                  <a:t>，</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𝐸𝑋𝑃</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𝑅𝑇𝐴</m:t>
                        </m:r>
                      </m:sub>
                    </m:sSub>
                  </m:oMath>
                </a14:m>
                <a:r>
                  <a:rPr lang="zh-TW" altLang="en-US" dirty="0" smtClean="0"/>
                  <a:t>。否則，</a:t>
                </a:r>
                <a:r>
                  <a:rPr lang="en-US" altLang="zh-TW" dirty="0" smtClean="0"/>
                  <a:t>RTA</a:t>
                </a:r>
                <a:r>
                  <a:rPr lang="zh-TW" altLang="en-US" dirty="0" smtClean="0"/>
                  <a:t>註冊失敗。</a:t>
                </a:r>
              </a:p>
              <a:p>
                <a:endParaRPr lang="zh-TW" altLang="en-US" dirty="0"/>
              </a:p>
            </p:txBody>
          </p:sp>
        </mc:Choice>
        <mc:Fallback xmlns="">
          <p:sp>
            <p:nvSpPr>
              <p:cNvPr id="3" name="備忘稿版面配置區 2"/>
              <p:cNvSpPr>
                <a:spLocks noGrp="1"/>
              </p:cNvSpPr>
              <p:nvPr>
                <p:ph type="body" idx="1"/>
              </p:nvPr>
            </p:nvSpPr>
            <p:spPr/>
            <p:txBody>
              <a:bodyPr/>
              <a:lstStyle/>
              <a:p>
                <a:r>
                  <a:rPr lang="en-US" altLang="zh-TW" dirty="0" smtClean="0"/>
                  <a:t>RTA</a:t>
                </a:r>
                <a:r>
                  <a:rPr lang="zh-TW" altLang="en-US" dirty="0" smtClean="0"/>
                  <a:t>選擇一個隨機數</a:t>
                </a:r>
                <a:r>
                  <a:rPr lang="en-US" altLang="zh-TW" dirty="0" smtClean="0"/>
                  <a:t>b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 𝑍</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𝑞^∗</a:t>
                </a:r>
                <a:r>
                  <a:rPr lang="zh-TW" altLang="en-US" dirty="0" smtClean="0"/>
                  <a:t> 作為其秘密密鑰，併計算密鑰協商參數 </a:t>
                </a:r>
                <a:r>
                  <a:rPr lang="en-US" altLang="zh-TW" i="1" dirty="0" err="1" smtClean="0"/>
                  <a:t>bP</a:t>
                </a:r>
                <a:r>
                  <a:rPr lang="zh-TW" altLang="en-US" dirty="0" smtClean="0"/>
                  <a:t>。然後，</a:t>
                </a:r>
                <a:r>
                  <a:rPr lang="en-US" altLang="zh-TW" dirty="0" smtClean="0"/>
                  <a:t>RTA</a:t>
                </a:r>
                <a:r>
                  <a:rPr lang="zh-TW" altLang="en-US" dirty="0" smtClean="0"/>
                  <a:t>計算密文</a:t>
                </a:r>
                <a:r>
                  <a:rPr lang="en-US" altLang="zh-TW" sz="1200" i="0" kern="1200" dirty="0">
                    <a:solidFill>
                      <a:schemeClr val="tx1"/>
                    </a:solidFill>
                    <a:latin typeface="+mn-lt"/>
                    <a:ea typeface="+mn-ea"/>
                    <a:cs typeface="+mn-cs"/>
                  </a:rPr>
                  <a:t>"C" </a:t>
                </a:r>
                <a:r>
                  <a:rPr lang="en-US" altLang="zh-TW" sz="1200" i="0" kern="1200" smtClean="0">
                    <a:solidFill>
                      <a:schemeClr val="tx1"/>
                    </a:solidFill>
                    <a:latin typeface="+mn-lt"/>
                    <a:ea typeface="+mn-ea"/>
                    <a:cs typeface="+mn-cs"/>
                  </a:rPr>
                  <a:t>_(</a:t>
                </a:r>
                <a:r>
                  <a:rPr lang="en-US" altLang="zh-TW" sz="1200" i="0" kern="1200" dirty="0" smtClean="0">
                    <a:solidFill>
                      <a:schemeClr val="tx1"/>
                    </a:solidFill>
                    <a:latin typeface="Cambria Math" panose="02040503050406030204" pitchFamily="18" charset="0"/>
                    <a:ea typeface="+mn-ea"/>
                    <a:cs typeface="+mn-cs"/>
                  </a:rPr>
                  <a:t>𝑅𝑇𝐴</a:t>
                </a:r>
                <a:r>
                  <a:rPr lang="en-US" altLang="zh-TW" sz="1200" i="0" kern="1200" dirty="0">
                    <a:solidFill>
                      <a:schemeClr val="tx1"/>
                    </a:solidFill>
                    <a:latin typeface="+mn-lt"/>
                    <a:ea typeface="+mn-ea"/>
                    <a:cs typeface="+mn-cs"/>
                  </a:rPr>
                  <a:t>"</a:t>
                </a:r>
                <a:r>
                  <a:rPr lang="en-US" altLang="zh-TW" sz="1200" i="0" kern="1200" dirty="0">
                    <a:solidFill>
                      <a:schemeClr val="tx1"/>
                    </a:solidFill>
                    <a:latin typeface="+mn-lt"/>
                    <a:ea typeface="+mn-ea"/>
                    <a:cs typeface="+mn-cs"/>
                  </a:rPr>
                  <a:t>−</a:t>
                </a:r>
                <a:r>
                  <a:rPr lang="en-US" altLang="zh-TW" sz="1200" i="0" kern="1200" dirty="0" smtClean="0">
                    <a:solidFill>
                      <a:schemeClr val="tx1"/>
                    </a:solidFill>
                    <a:latin typeface="+mn-lt"/>
                    <a:ea typeface="+mn-ea"/>
                    <a:cs typeface="+mn-cs"/>
                  </a:rPr>
                  <a:t>" 𝑇𝐴</a:t>
                </a:r>
                <a:r>
                  <a:rPr lang="en-US" altLang="zh-TW" sz="1200" i="0" kern="1200" smtClean="0">
                    <a:solidFill>
                      <a:schemeClr val="tx1"/>
                    </a:solidFill>
                    <a:latin typeface="+mn-lt"/>
                    <a:ea typeface="+mn-ea"/>
                    <a:cs typeface="+mn-cs"/>
                  </a:rPr>
                  <a:t>)</a:t>
                </a:r>
                <a:r>
                  <a:rPr lang="en-US" altLang="zh-TW" dirty="0" smtClean="0"/>
                  <a:t> =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Enc_</a:t>
                </a:r>
                <a:r>
                  <a:rPr lang="en-US" altLang="zh-TW" i="0">
                    <a:solidFill>
                      <a:schemeClr val="tx2">
                        <a:lumMod val="75000"/>
                      </a:schemeClr>
                    </a:solidFill>
                    <a:latin typeface="Cambria Math" panose="02040503050406030204" pitchFamily="18" charset="0"/>
                    <a:cs typeface="Times New Roman" panose="02020603050405020304" pitchFamily="18" charset="0"/>
                  </a:rPr>
                  <a:t>" 𝑃𝐾</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a:solidFill>
                      <a:schemeClr val="tx2">
                        <a:lumMod val="75000"/>
                      </a:schemeClr>
                    </a:solidFill>
                    <a:latin typeface="Cambria Math" panose="02040503050406030204" pitchFamily="18" charset="0"/>
                    <a:cs typeface="Times New Roman" panose="02020603050405020304" pitchFamily="18" charset="0"/>
                  </a:rPr>
                  <a:t>𝑇𝐴</a:t>
                </a:r>
                <a:r>
                  <a:rPr lang="en-US" altLang="zh-TW" dirty="0" smtClean="0"/>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ID</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a:solidFill>
                      <a:schemeClr val="tx2">
                        <a:lumMod val="75000"/>
                      </a:schemeClr>
                    </a:solidFill>
                    <a:latin typeface="Times New Roman" panose="02020603050405020304" pitchFamily="18" charset="0"/>
                    <a:cs typeface="Times New Roman" panose="02020603050405020304" pitchFamily="18" charset="0"/>
                  </a:rPr>
                  <a:t> 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𝑁_</a:t>
                </a:r>
                <a:r>
                  <a:rPr lang="en-US" altLang="zh-TW" i="0" smtClean="0">
                    <a:solidFill>
                      <a:schemeClr val="tx2">
                        <a:lumMod val="75000"/>
                      </a:schemeClr>
                    </a:solidFill>
                    <a:latin typeface="Cambria Math" panose="02040503050406030204" pitchFamily="18" charset="0"/>
                    <a:cs typeface="Times New Roman" panose="02020603050405020304" pitchFamily="18" charset="0"/>
                  </a:rPr>
                  <a:t>2</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t>，其中</a:t>
                </a:r>
                <a:r>
                  <a:rPr lang="en-US" altLang="zh-TW" i="0">
                    <a:solidFill>
                      <a:schemeClr val="tx2">
                        <a:lumMod val="75000"/>
                      </a:schemeClr>
                    </a:solidFill>
                    <a:latin typeface="Cambria Math" panose="02040503050406030204" pitchFamily="18" charset="0"/>
                    <a:cs typeface="Times New Roman" panose="02020603050405020304" pitchFamily="18" charset="0"/>
                  </a:rPr>
                  <a:t>𝑁</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smtClean="0">
                    <a:solidFill>
                      <a:schemeClr val="tx2">
                        <a:lumMod val="75000"/>
                      </a:schemeClr>
                    </a:solidFill>
                    <a:latin typeface="Cambria Math" panose="02040503050406030204" pitchFamily="18" charset="0"/>
                    <a:cs typeface="Times New Roman" panose="02020603050405020304" pitchFamily="18" charset="0"/>
                  </a:rPr>
                  <a:t>2</a:t>
                </a:r>
                <a:r>
                  <a:rPr lang="zh-TW" altLang="en-US" dirty="0" smtClean="0"/>
                  <a:t>是</a:t>
                </a:r>
                <a:r>
                  <a:rPr lang="zh-TW" altLang="en-US" dirty="0" smtClean="0"/>
                  <a:t>挑戰值</a:t>
                </a:r>
                <a:r>
                  <a:rPr lang="zh-TW" altLang="en-US" dirty="0" smtClean="0"/>
                  <a:t>。</a:t>
                </a:r>
                <a:br>
                  <a:rPr lang="zh-TW" altLang="en-US" dirty="0" smtClean="0"/>
                </a:br>
                <a:endParaRPr lang="zh-TW" altLang="en-US" dirty="0" smtClean="0"/>
              </a:p>
              <a:p>
                <a:r>
                  <a:rPr lang="en-US" altLang="zh-TW" dirty="0" smtClean="0"/>
                  <a:t>RTA</a:t>
                </a:r>
                <a:r>
                  <a:rPr lang="zh-TW" altLang="en-US" dirty="0" smtClean="0"/>
                  <a:t>發送</a:t>
                </a:r>
                <a:r>
                  <a:rPr lang="en-US" altLang="zh-TW" sz="1200" i="0" kern="1200" dirty="0">
                    <a:solidFill>
                      <a:schemeClr val="tx1"/>
                    </a:solidFill>
                    <a:latin typeface="+mn-lt"/>
                    <a:ea typeface="+mn-ea"/>
                    <a:cs typeface="+mn-cs"/>
                  </a:rPr>
                  <a:t>"C</a:t>
                </a:r>
                <a:r>
                  <a:rPr lang="en-US" altLang="zh-TW" sz="1200" i="0" kern="1200" dirty="0">
                    <a:solidFill>
                      <a:schemeClr val="tx1"/>
                    </a:solidFill>
                    <a:latin typeface="Cambria Math" panose="02040503050406030204" pitchFamily="18" charset="0"/>
                    <a:ea typeface="+mn-ea"/>
                    <a:cs typeface="+mn-cs"/>
                  </a:rPr>
                  <a:t>" </a:t>
                </a:r>
                <a:r>
                  <a:rPr lang="en-US" altLang="zh-TW" sz="1200" i="0" kern="1200" smtClean="0">
                    <a:solidFill>
                      <a:schemeClr val="tx1"/>
                    </a:solidFill>
                    <a:latin typeface="Cambria Math" panose="02040503050406030204" pitchFamily="18" charset="0"/>
                    <a:ea typeface="+mn-ea"/>
                    <a:cs typeface="+mn-cs"/>
                  </a:rPr>
                  <a:t>_(</a:t>
                </a:r>
                <a:r>
                  <a:rPr lang="en-US" altLang="zh-TW" sz="1200" i="0" kern="1200" dirty="0" smtClean="0">
                    <a:solidFill>
                      <a:schemeClr val="tx1"/>
                    </a:solidFill>
                    <a:latin typeface="Cambria Math" panose="02040503050406030204" pitchFamily="18" charset="0"/>
                    <a:ea typeface="+mn-ea"/>
                    <a:cs typeface="+mn-cs"/>
                  </a:rPr>
                  <a:t>𝑅𝑇𝐴</a:t>
                </a:r>
                <a:r>
                  <a:rPr lang="en-US" altLang="zh-TW" sz="1200" i="0" kern="1200" dirty="0">
                    <a:solidFill>
                      <a:schemeClr val="tx1"/>
                    </a:solidFill>
                    <a:latin typeface="+mn-lt"/>
                    <a:ea typeface="+mn-ea"/>
                    <a:cs typeface="+mn-cs"/>
                  </a:rPr>
                  <a:t>"−</a:t>
                </a:r>
                <a:r>
                  <a:rPr lang="en-US" altLang="zh-TW" sz="1200" i="0" kern="1200" dirty="0" smtClean="0">
                    <a:solidFill>
                      <a:schemeClr val="tx1"/>
                    </a:solidFill>
                    <a:latin typeface="Cambria Math" panose="02040503050406030204" pitchFamily="18" charset="0"/>
                    <a:ea typeface="+mn-ea"/>
                    <a:cs typeface="+mn-cs"/>
                  </a:rPr>
                  <a:t>" 𝑇𝐴</a:t>
                </a:r>
                <a:r>
                  <a:rPr lang="en-US" altLang="zh-TW" sz="1200" i="0" kern="1200" smtClean="0">
                    <a:solidFill>
                      <a:schemeClr val="tx1"/>
                    </a:solidFill>
                    <a:latin typeface="Cambria Math" panose="02040503050406030204" pitchFamily="18" charset="0"/>
                    <a:ea typeface="+mn-ea"/>
                    <a:cs typeface="+mn-cs"/>
                  </a:rPr>
                  <a:t>)</a:t>
                </a:r>
                <a:r>
                  <a:rPr lang="zh-TW" altLang="en-US" dirty="0" smtClean="0"/>
                  <a:t>到</a:t>
                </a:r>
                <a:r>
                  <a:rPr lang="en-US" altLang="zh-TW" dirty="0" smtClean="0"/>
                  <a:t>TA</a:t>
                </a:r>
                <a:r>
                  <a:rPr lang="zh-TW" altLang="en-US" dirty="0" smtClean="0"/>
                  <a:t>。</a:t>
                </a:r>
                <a:br>
                  <a:rPr lang="zh-TW" altLang="en-US" dirty="0" smtClean="0"/>
                </a:br>
                <a:r>
                  <a:rPr lang="zh-TW" altLang="en-US" dirty="0" smtClean="0"/>
                  <a:t/>
                </a:r>
                <a:br>
                  <a:rPr lang="zh-TW" altLang="en-US" dirty="0" smtClean="0"/>
                </a:br>
                <a:r>
                  <a:rPr lang="zh-TW" altLang="en-US" dirty="0" smtClean="0"/>
                  <a:t>一旦接收到密文，</a:t>
                </a:r>
                <a:r>
                  <a:rPr lang="en-US" altLang="zh-TW" dirty="0" smtClean="0"/>
                  <a:t>TA</a:t>
                </a:r>
                <a:r>
                  <a:rPr lang="zh-TW" altLang="en-US" dirty="0" smtClean="0"/>
                  <a:t>首先解密</a:t>
                </a:r>
                <a:r>
                  <a:rPr lang="en-US" altLang="zh-TW" sz="1200" i="0" kern="1200" dirty="0">
                    <a:solidFill>
                      <a:schemeClr val="tx1"/>
                    </a:solidFill>
                    <a:latin typeface="+mn-lt"/>
                    <a:ea typeface="+mn-ea"/>
                    <a:cs typeface="+mn-cs"/>
                  </a:rPr>
                  <a:t>"C</a:t>
                </a:r>
                <a:r>
                  <a:rPr lang="en-US" altLang="zh-TW" sz="1200" i="0" kern="1200" dirty="0">
                    <a:solidFill>
                      <a:schemeClr val="tx1"/>
                    </a:solidFill>
                    <a:latin typeface="Cambria Math" panose="02040503050406030204" pitchFamily="18" charset="0"/>
                    <a:ea typeface="+mn-ea"/>
                    <a:cs typeface="+mn-cs"/>
                  </a:rPr>
                  <a:t>" </a:t>
                </a:r>
                <a:r>
                  <a:rPr lang="en-US" altLang="zh-TW" sz="1200" i="0" kern="1200" smtClean="0">
                    <a:solidFill>
                      <a:schemeClr val="tx1"/>
                    </a:solidFill>
                    <a:latin typeface="Cambria Math" panose="02040503050406030204" pitchFamily="18" charset="0"/>
                    <a:ea typeface="+mn-ea"/>
                    <a:cs typeface="+mn-cs"/>
                  </a:rPr>
                  <a:t>_(</a:t>
                </a:r>
                <a:r>
                  <a:rPr lang="en-US" altLang="zh-TW" sz="1200" i="0" kern="1200" dirty="0" smtClean="0">
                    <a:solidFill>
                      <a:schemeClr val="tx1"/>
                    </a:solidFill>
                    <a:latin typeface="Cambria Math" panose="02040503050406030204" pitchFamily="18" charset="0"/>
                    <a:ea typeface="+mn-ea"/>
                    <a:cs typeface="+mn-cs"/>
                  </a:rPr>
                  <a:t>𝑅𝑇𝐴</a:t>
                </a:r>
                <a:r>
                  <a:rPr lang="en-US" altLang="zh-TW" sz="1200" i="0" kern="1200" dirty="0">
                    <a:solidFill>
                      <a:schemeClr val="tx1"/>
                    </a:solidFill>
                    <a:latin typeface="+mn-lt"/>
                    <a:ea typeface="+mn-ea"/>
                    <a:cs typeface="+mn-cs"/>
                  </a:rPr>
                  <a:t>"−</a:t>
                </a:r>
                <a:r>
                  <a:rPr lang="en-US" altLang="zh-TW" sz="1200" i="0" kern="1200" dirty="0" smtClean="0">
                    <a:solidFill>
                      <a:schemeClr val="tx1"/>
                    </a:solidFill>
                    <a:latin typeface="Cambria Math" panose="02040503050406030204" pitchFamily="18" charset="0"/>
                    <a:ea typeface="+mn-ea"/>
                    <a:cs typeface="+mn-cs"/>
                  </a:rPr>
                  <a:t>" 𝑇𝐴</a:t>
                </a:r>
                <a:r>
                  <a:rPr lang="en-US" altLang="zh-TW" sz="1200" i="0" kern="1200" smtClean="0">
                    <a:solidFill>
                      <a:schemeClr val="tx1"/>
                    </a:solidFill>
                    <a:latin typeface="Cambria Math" panose="02040503050406030204" pitchFamily="18" charset="0"/>
                    <a:ea typeface="+mn-ea"/>
                    <a:cs typeface="+mn-cs"/>
                  </a:rPr>
                  <a:t>)</a:t>
                </a:r>
                <a:r>
                  <a:rPr lang="zh-TW" altLang="en-US" dirty="0" smtClean="0"/>
                  <a:t>以獲得</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&lt;</a:t>
                </a:r>
                <a:r>
                  <a:rPr lang="en-US" altLang="zh-TW" i="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ID</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a:solidFill>
                      <a:schemeClr val="tx2">
                        <a:lumMod val="75000"/>
                      </a:schemeClr>
                    </a:solidFill>
                    <a:latin typeface="Times New Roman" panose="02020603050405020304" pitchFamily="18" charset="0"/>
                    <a:cs typeface="Times New Roman" panose="02020603050405020304" pitchFamily="18" charset="0"/>
                  </a:rPr>
                  <a:t> 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r>
                  <a:rPr lang="en-US" altLang="zh-TW" i="0">
                    <a:solidFill>
                      <a:schemeClr val="tx2">
                        <a:lumMod val="75000"/>
                      </a:schemeClr>
                    </a:solidFill>
                    <a:latin typeface="Cambria Math" panose="02040503050406030204" pitchFamily="18" charset="0"/>
                    <a:cs typeface="Times New Roman" panose="02020603050405020304" pitchFamily="18" charset="0"/>
                  </a:rPr>
                  <a:t>𝑁_</a:t>
                </a:r>
                <a:r>
                  <a:rPr lang="en-US" altLang="zh-TW" i="0" smtClean="0">
                    <a:solidFill>
                      <a:schemeClr val="tx2">
                        <a:lumMod val="75000"/>
                      </a:schemeClr>
                    </a:solidFill>
                    <a:latin typeface="Cambria Math" panose="02040503050406030204" pitchFamily="18" charset="0"/>
                    <a:cs typeface="Times New Roman" panose="02020603050405020304" pitchFamily="18" charset="0"/>
                  </a:rPr>
                  <a:t>2</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&gt;</a:t>
                </a:r>
                <a:r>
                  <a:rPr lang="zh-TW" altLang="en-US" dirty="0" smtClean="0"/>
                  <a:t>。 </a:t>
                </a:r>
                <a:r>
                  <a:rPr lang="en-US" altLang="zh-TW" dirty="0" smtClean="0"/>
                  <a:t>TA</a:t>
                </a:r>
                <a:r>
                  <a:rPr lang="zh-TW" altLang="en-US" dirty="0" smtClean="0"/>
                  <a:t>計算</a:t>
                </a:r>
                <a:r>
                  <a:rPr lang="en-US" altLang="zh-TW" dirty="0" smtClean="0"/>
                  <a:t>RTA</a:t>
                </a:r>
                <a:r>
                  <a:rPr lang="zh-TW" altLang="en-US" dirty="0" smtClean="0"/>
                  <a:t>的私鑰：</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"SK</a:t>
                </a:r>
                <a:r>
                  <a:rPr lang="en-US" altLang="zh-TW" b="0" i="0" dirty="0">
                    <a:solidFill>
                      <a:schemeClr val="tx2">
                        <a:lumMod val="75000"/>
                      </a:schemeClr>
                    </a:solidFill>
                    <a:latin typeface="Cambria Math" panose="02040503050406030204" pitchFamily="18" charset="0"/>
                    <a:cs typeface="Times New Roman" panose="02020603050405020304" pitchFamily="18" charset="0"/>
                  </a:rPr>
                  <a:t>" </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en-US" altLang="zh-TW" dirty="0" smtClean="0"/>
                  <a:t> = </a:t>
                </a:r>
                <a:r>
                  <a:rPr lang="en-US" altLang="zh-TW" i="1" dirty="0" err="1" smtClean="0"/>
                  <a:t>s</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"P</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K" </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zh-TW" altLang="en-US" dirty="0" smtClean="0"/>
                  <a:t>，其中</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PK" </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en-US" altLang="zh-TW" dirty="0" smtClean="0"/>
                  <a:t> = </a:t>
                </a:r>
                <a:r>
                  <a:rPr lang="en-US" altLang="zh-TW" i="0">
                    <a:solidFill>
                      <a:schemeClr val="tx2">
                        <a:lumMod val="75000"/>
                      </a:schemeClr>
                    </a:solidFill>
                    <a:latin typeface="Cambria Math" panose="02040503050406030204" pitchFamily="18" charset="0"/>
                    <a:cs typeface="Times New Roman" panose="02020603050405020304" pitchFamily="18" charset="0"/>
                  </a:rPr>
                  <a:t>𝐻</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1</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ID</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𝐸𝑋𝑃</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zh-TW" altLang="en-US" dirty="0" smtClean="0"/>
                  <a:t>是</a:t>
                </a:r>
                <a:r>
                  <a:rPr lang="en-US" altLang="zh-TW" dirty="0" smtClean="0"/>
                  <a:t>RTA</a:t>
                </a:r>
                <a:r>
                  <a:rPr lang="zh-TW" altLang="en-US" dirty="0" smtClean="0"/>
                  <a:t>的公鑰，</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𝐸𝑋𝑃</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zh-TW" altLang="en-US" dirty="0" smtClean="0"/>
                  <a:t>是</a:t>
                </a:r>
                <a:r>
                  <a:rPr lang="en-US" altLang="zh-TW" dirty="0" smtClean="0"/>
                  <a:t>SKRTA</a:t>
                </a:r>
                <a:r>
                  <a:rPr lang="zh-TW" altLang="en-US" dirty="0" smtClean="0"/>
                  <a:t>的到期時間。</a:t>
                </a:r>
                <a:endParaRPr lang="en-US" altLang="zh-TW" dirty="0" smtClean="0"/>
              </a:p>
              <a:p>
                <a:r>
                  <a:rPr lang="zh-TW" altLang="en-US" dirty="0" smtClean="0"/>
                  <a:t>最後，</a:t>
                </a:r>
                <a:r>
                  <a:rPr lang="en-US" altLang="zh-TW" dirty="0" smtClean="0"/>
                  <a:t>TA</a:t>
                </a:r>
                <a:r>
                  <a:rPr lang="zh-TW" altLang="en-US" dirty="0" smtClean="0"/>
                  <a:t>計算與</a:t>
                </a:r>
                <a:r>
                  <a:rPr lang="en-US" altLang="zh-TW" dirty="0" smtClean="0"/>
                  <a:t>RTA</a:t>
                </a:r>
                <a:r>
                  <a:rPr lang="zh-TW" altLang="en-US" dirty="0" smtClean="0"/>
                  <a:t>會話密鑰</a:t>
                </a:r>
                <a:r>
                  <a:rPr lang="en-US" altLang="zh-TW" dirty="0" smtClean="0"/>
                  <a:t> </a:t>
                </a:r>
                <a:r>
                  <a:rPr lang="en-US" altLang="zh-TW" sz="1200" i="0" kern="1200" smtClean="0">
                    <a:solidFill>
                      <a:schemeClr val="tx1"/>
                    </a:solidFill>
                    <a:latin typeface="Cambria Math" panose="02040503050406030204" pitchFamily="18" charset="0"/>
                    <a:ea typeface="+mn-ea"/>
                    <a:cs typeface="+mn-cs"/>
                  </a:rPr>
                  <a:t>𝐾_(</a:t>
                </a:r>
                <a:r>
                  <a:rPr lang="en-US" altLang="zh-TW" sz="1200" i="0" kern="1200" dirty="0" smtClean="0">
                    <a:solidFill>
                      <a:schemeClr val="tx1"/>
                    </a:solidFill>
                    <a:latin typeface="Cambria Math" panose="02040503050406030204" pitchFamily="18" charset="0"/>
                    <a:ea typeface="+mn-ea"/>
                    <a:cs typeface="+mn-cs"/>
                  </a:rPr>
                  <a:t>𝑇𝐴</a:t>
                </a:r>
                <a:r>
                  <a:rPr lang="en-US" altLang="zh-TW" sz="1200" i="0" kern="1200" dirty="0">
                    <a:solidFill>
                      <a:schemeClr val="tx1"/>
                    </a:solidFill>
                    <a:latin typeface="+mn-lt"/>
                    <a:ea typeface="+mn-ea"/>
                    <a:cs typeface="+mn-cs"/>
                  </a:rPr>
                  <a:t>"−</a:t>
                </a:r>
                <a:r>
                  <a:rPr lang="en-US" altLang="zh-TW" sz="1200" i="0" kern="1200" dirty="0" smtClean="0">
                    <a:solidFill>
                      <a:schemeClr val="tx1"/>
                    </a:solidFill>
                    <a:latin typeface="Cambria Math" panose="02040503050406030204" pitchFamily="18" charset="0"/>
                    <a:ea typeface="+mn-ea"/>
                    <a:cs typeface="+mn-cs"/>
                  </a:rPr>
                  <a:t>" R</a:t>
                </a:r>
                <a:r>
                  <a:rPr lang="en-US" altLang="zh-TW" sz="1200" i="0" kern="1200" dirty="0" smtClean="0">
                    <a:solidFill>
                      <a:schemeClr val="tx1"/>
                    </a:solidFill>
                    <a:latin typeface="Cambria Math" panose="02040503050406030204" pitchFamily="18" charset="0"/>
                    <a:ea typeface="+mn-ea"/>
                    <a:cs typeface="+mn-cs"/>
                  </a:rPr>
                  <a:t>𝑇𝐴</a:t>
                </a:r>
                <a:r>
                  <a:rPr lang="en-US" altLang="zh-TW" sz="1200" i="0" kern="1200" smtClean="0">
                    <a:solidFill>
                      <a:schemeClr val="tx1"/>
                    </a:solidFill>
                    <a:latin typeface="Cambria Math" panose="02040503050406030204" pitchFamily="18" charset="0"/>
                    <a:ea typeface="+mn-ea"/>
                    <a:cs typeface="+mn-cs"/>
                  </a:rPr>
                  <a:t>)</a:t>
                </a:r>
                <a:r>
                  <a:rPr lang="en-US" altLang="zh-TW" dirty="0" smtClean="0"/>
                  <a:t> = </a:t>
                </a:r>
                <a:r>
                  <a:rPr lang="en-US" altLang="zh-TW" i="1" dirty="0" err="1" smtClean="0"/>
                  <a:t>sbP</a:t>
                </a:r>
                <a:r>
                  <a:rPr lang="zh-TW" altLang="en-US" dirty="0" smtClean="0"/>
                  <a:t>，並加密</a:t>
                </a:r>
                <a:r>
                  <a:rPr lang="en-US" altLang="zh-TW" dirty="0" smtClean="0"/>
                  <a:t>&lt;</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SK" </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zh-TW" altLang="en-US" dirty="0" smtClean="0"/>
                  <a:t>，</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𝐸𝑋𝑃</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zh-TW" altLang="en-US" dirty="0" smtClean="0"/>
                  <a:t>，</a:t>
                </a:r>
                <a:r>
                  <a:rPr lang="en-US" altLang="zh-TW" i="0">
                    <a:solidFill>
                      <a:schemeClr val="tx2">
                        <a:lumMod val="75000"/>
                      </a:schemeClr>
                    </a:solidFill>
                    <a:latin typeface="Cambria Math" panose="02040503050406030204" pitchFamily="18" charset="0"/>
                    <a:cs typeface="Times New Roman" panose="02020603050405020304" pitchFamily="18" charset="0"/>
                  </a:rPr>
                  <a:t>𝑁</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smtClean="0">
                    <a:solidFill>
                      <a:schemeClr val="tx2">
                        <a:lumMod val="75000"/>
                      </a:schemeClr>
                    </a:solidFill>
                    <a:latin typeface="Cambria Math" panose="02040503050406030204" pitchFamily="18" charset="0"/>
                    <a:cs typeface="Times New Roman" panose="02020603050405020304" pitchFamily="18" charset="0"/>
                  </a:rPr>
                  <a:t>2</a:t>
                </a:r>
                <a:r>
                  <a:rPr lang="en-US" altLang="zh-TW" dirty="0" smtClean="0"/>
                  <a:t>&gt;</a:t>
                </a:r>
                <a:r>
                  <a:rPr lang="zh-TW" altLang="en-US" dirty="0" smtClean="0"/>
                  <a:t>以獲得</a:t>
                </a:r>
                <a:r>
                  <a:rPr lang="en-US" altLang="zh-TW" sz="1200" i="0" kern="1200" dirty="0">
                    <a:solidFill>
                      <a:schemeClr val="tx1"/>
                    </a:solidFill>
                    <a:latin typeface="+mn-lt"/>
                    <a:ea typeface="+mn-ea"/>
                    <a:cs typeface="+mn-cs"/>
                  </a:rPr>
                  <a:t>"C</a:t>
                </a:r>
                <a:r>
                  <a:rPr lang="en-US" altLang="zh-TW" sz="1200" i="0" kern="1200" dirty="0">
                    <a:solidFill>
                      <a:schemeClr val="tx1"/>
                    </a:solidFill>
                    <a:latin typeface="Cambria Math" panose="02040503050406030204" pitchFamily="18" charset="0"/>
                    <a:ea typeface="+mn-ea"/>
                    <a:cs typeface="+mn-cs"/>
                  </a:rPr>
                  <a:t>" </a:t>
                </a:r>
                <a:r>
                  <a:rPr lang="en-US" altLang="zh-TW" sz="1200" i="0" kern="1200" smtClean="0">
                    <a:solidFill>
                      <a:schemeClr val="tx1"/>
                    </a:solidFill>
                    <a:latin typeface="Cambria Math" panose="02040503050406030204" pitchFamily="18" charset="0"/>
                    <a:ea typeface="+mn-ea"/>
                    <a:cs typeface="+mn-cs"/>
                  </a:rPr>
                  <a:t>_(</a:t>
                </a:r>
                <a:r>
                  <a:rPr lang="en-US" altLang="zh-TW" sz="1200" i="0" kern="1200" dirty="0" smtClean="0">
                    <a:solidFill>
                      <a:schemeClr val="tx1"/>
                    </a:solidFill>
                    <a:latin typeface="Cambria Math" panose="02040503050406030204" pitchFamily="18" charset="0"/>
                    <a:ea typeface="+mn-ea"/>
                    <a:cs typeface="+mn-cs"/>
                  </a:rPr>
                  <a:t>𝑇𝐴</a:t>
                </a:r>
                <a:r>
                  <a:rPr lang="en-US" altLang="zh-TW" sz="1200" i="0" kern="1200" dirty="0">
                    <a:solidFill>
                      <a:schemeClr val="tx1"/>
                    </a:solidFill>
                    <a:latin typeface="+mn-lt"/>
                    <a:ea typeface="+mn-ea"/>
                    <a:cs typeface="+mn-cs"/>
                  </a:rPr>
                  <a:t>"−</a:t>
                </a:r>
                <a:r>
                  <a:rPr lang="en-US" altLang="zh-TW" sz="1200" i="0" kern="1200" dirty="0" smtClean="0">
                    <a:solidFill>
                      <a:schemeClr val="tx1"/>
                    </a:solidFill>
                    <a:latin typeface="Cambria Math" panose="02040503050406030204" pitchFamily="18" charset="0"/>
                    <a:ea typeface="+mn-ea"/>
                    <a:cs typeface="+mn-cs"/>
                  </a:rPr>
                  <a:t>" 𝑅</a:t>
                </a:r>
                <a:r>
                  <a:rPr lang="en-US" altLang="zh-TW" sz="1200" i="0" kern="1200" dirty="0" smtClean="0">
                    <a:solidFill>
                      <a:schemeClr val="tx1"/>
                    </a:solidFill>
                    <a:latin typeface="Cambria Math" panose="02040503050406030204" pitchFamily="18" charset="0"/>
                    <a:ea typeface="+mn-ea"/>
                    <a:cs typeface="+mn-cs"/>
                  </a:rPr>
                  <a:t>𝑇𝐴</a:t>
                </a:r>
                <a:r>
                  <a:rPr lang="en-US" altLang="zh-TW" sz="1200" i="0" kern="1200" smtClean="0">
                    <a:solidFill>
                      <a:schemeClr val="tx1"/>
                    </a:solidFill>
                    <a:latin typeface="Cambria Math" panose="02040503050406030204" pitchFamily="18" charset="0"/>
                    <a:ea typeface="+mn-ea"/>
                    <a:cs typeface="+mn-cs"/>
                  </a:rPr>
                  <a:t>)</a:t>
                </a:r>
                <a:r>
                  <a:rPr lang="en-US" altLang="zh-TW" dirty="0" smtClean="0"/>
                  <a:t>=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Times New Roman" panose="02020603050405020304" pitchFamily="18" charset="0"/>
                    <a:cs typeface="Times New Roman" panose="02020603050405020304" pitchFamily="18" charset="0"/>
                  </a:rPr>
                  <a:t>Enc_</a:t>
                </a:r>
                <a:r>
                  <a:rPr lang="en-US" altLang="zh-TW" i="0">
                    <a:solidFill>
                      <a:schemeClr val="tx2">
                        <a:lumMod val="75000"/>
                      </a:schemeClr>
                    </a:solidFill>
                    <a:latin typeface="Cambria Math" panose="02040503050406030204" pitchFamily="18" charset="0"/>
                    <a:cs typeface="Times New Roman" panose="02020603050405020304" pitchFamily="18" charset="0"/>
                  </a:rPr>
                  <a:t>" 𝐾</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a:solidFill>
                      <a:schemeClr val="tx2">
                        <a:lumMod val="75000"/>
                      </a:schemeClr>
                    </a:solidFill>
                    <a:latin typeface="Cambria Math" panose="02040503050406030204" pitchFamily="18" charset="0"/>
                    <a:cs typeface="Times New Roman" panose="02020603050405020304" pitchFamily="18" charset="0"/>
                  </a:rPr>
                  <a:t>𝑇𝐴</a:t>
                </a:r>
                <a:r>
                  <a:rPr lang="en-US" altLang="zh-TW" i="0" smtClean="0">
                    <a:solidFill>
                      <a:schemeClr val="tx2">
                        <a:lumMod val="75000"/>
                      </a:schemeClr>
                    </a:solidFill>
                    <a:latin typeface="Cambria Math" panose="02040503050406030204" pitchFamily="18" charset="0"/>
                    <a:cs typeface="Times New Roman" panose="02020603050405020304" pitchFamily="18" charset="0"/>
                  </a:rPr>
                  <a:t>-𝑅𝑇𝐴)</a:t>
                </a:r>
                <a:r>
                  <a:rPr lang="en-US" altLang="zh-TW" dirty="0" smtClean="0"/>
                  <a:t>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SK" </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zh-TW" altLang="en-US" dirty="0" smtClean="0"/>
                  <a:t>，</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𝐸𝑋𝑃</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zh-TW" altLang="en-US" dirty="0" smtClean="0"/>
                  <a:t>，</a:t>
                </a:r>
                <a:r>
                  <a:rPr lang="en-US" altLang="zh-TW" i="0">
                    <a:solidFill>
                      <a:schemeClr val="tx2">
                        <a:lumMod val="75000"/>
                      </a:schemeClr>
                    </a:solidFill>
                    <a:latin typeface="Cambria Math" panose="02040503050406030204" pitchFamily="18" charset="0"/>
                    <a:cs typeface="Times New Roman" panose="02020603050405020304" pitchFamily="18" charset="0"/>
                  </a:rPr>
                  <a:t>𝑁</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_2</a:t>
                </a:r>
                <a:r>
                  <a:rPr lang="en-US" altLang="zh-TW" dirty="0" smtClean="0"/>
                  <a:t>}</a:t>
                </a:r>
                <a:r>
                  <a:rPr lang="zh-TW" altLang="en-US" dirty="0" smtClean="0"/>
                  <a:t>。</a:t>
                </a:r>
                <a:br>
                  <a:rPr lang="zh-TW" altLang="en-US" dirty="0" smtClean="0"/>
                </a:br>
                <a:r>
                  <a:rPr lang="zh-TW" altLang="en-US" dirty="0" smtClean="0"/>
                  <a:t/>
                </a:r>
                <a:br>
                  <a:rPr lang="zh-TW" altLang="en-US" dirty="0" smtClean="0"/>
                </a:br>
                <a:r>
                  <a:rPr lang="en-US" altLang="zh-TW" dirty="0" smtClean="0"/>
                  <a:t>TA</a:t>
                </a:r>
                <a:r>
                  <a:rPr lang="zh-TW" altLang="en-US" dirty="0" smtClean="0"/>
                  <a:t>將</a:t>
                </a:r>
                <a:r>
                  <a:rPr lang="en-US" altLang="zh-TW" sz="1200" i="0" kern="1200" dirty="0">
                    <a:solidFill>
                      <a:schemeClr val="tx1"/>
                    </a:solidFill>
                    <a:latin typeface="+mn-lt"/>
                    <a:ea typeface="+mn-ea"/>
                    <a:cs typeface="+mn-cs"/>
                  </a:rPr>
                  <a:t>"C</a:t>
                </a:r>
                <a:r>
                  <a:rPr lang="en-US" altLang="zh-TW" sz="1200" i="0" kern="1200" dirty="0">
                    <a:solidFill>
                      <a:schemeClr val="tx1"/>
                    </a:solidFill>
                    <a:latin typeface="Cambria Math" panose="02040503050406030204" pitchFamily="18" charset="0"/>
                    <a:ea typeface="+mn-ea"/>
                    <a:cs typeface="+mn-cs"/>
                  </a:rPr>
                  <a:t>" </a:t>
                </a:r>
                <a:r>
                  <a:rPr lang="en-US" altLang="zh-TW" sz="1200" i="0" kern="1200" smtClean="0">
                    <a:solidFill>
                      <a:schemeClr val="tx1"/>
                    </a:solidFill>
                    <a:latin typeface="Cambria Math" panose="02040503050406030204" pitchFamily="18" charset="0"/>
                    <a:ea typeface="+mn-ea"/>
                    <a:cs typeface="+mn-cs"/>
                  </a:rPr>
                  <a:t>_(</a:t>
                </a:r>
                <a:r>
                  <a:rPr lang="en-US" altLang="zh-TW" sz="1200" i="0" kern="1200" dirty="0" smtClean="0">
                    <a:solidFill>
                      <a:schemeClr val="tx1"/>
                    </a:solidFill>
                    <a:latin typeface="Cambria Math" panose="02040503050406030204" pitchFamily="18" charset="0"/>
                    <a:ea typeface="+mn-ea"/>
                    <a:cs typeface="+mn-cs"/>
                  </a:rPr>
                  <a:t>𝑇𝐴</a:t>
                </a:r>
                <a:r>
                  <a:rPr lang="en-US" altLang="zh-TW" sz="1200" i="0" kern="1200" dirty="0">
                    <a:solidFill>
                      <a:schemeClr val="tx1"/>
                    </a:solidFill>
                    <a:latin typeface="+mn-lt"/>
                    <a:ea typeface="+mn-ea"/>
                    <a:cs typeface="+mn-cs"/>
                  </a:rPr>
                  <a:t>"−</a:t>
                </a:r>
                <a:r>
                  <a:rPr lang="en-US" altLang="zh-TW" sz="1200" i="0" kern="1200" dirty="0" smtClean="0">
                    <a:solidFill>
                      <a:schemeClr val="tx1"/>
                    </a:solidFill>
                    <a:latin typeface="Cambria Math" panose="02040503050406030204" pitchFamily="18" charset="0"/>
                    <a:ea typeface="+mn-ea"/>
                    <a:cs typeface="+mn-cs"/>
                  </a:rPr>
                  <a:t>" 𝑅𝑇𝐴</a:t>
                </a:r>
                <a:r>
                  <a:rPr lang="en-US" altLang="zh-TW" sz="1200" i="0" kern="1200" smtClean="0">
                    <a:solidFill>
                      <a:schemeClr val="tx1"/>
                    </a:solidFill>
                    <a:latin typeface="Cambria Math" panose="02040503050406030204" pitchFamily="18" charset="0"/>
                    <a:ea typeface="+mn-ea"/>
                    <a:cs typeface="+mn-cs"/>
                  </a:rPr>
                  <a:t>)</a:t>
                </a:r>
                <a:r>
                  <a:rPr lang="zh-TW" altLang="en-US" dirty="0" smtClean="0"/>
                  <a:t>發送到</a:t>
                </a:r>
                <a:r>
                  <a:rPr lang="en-US" altLang="zh-TW" dirty="0" smtClean="0"/>
                  <a:t>RTA</a:t>
                </a:r>
                <a:r>
                  <a:rPr lang="zh-TW" altLang="en-US" dirty="0" smtClean="0"/>
                  <a:t>。</a:t>
                </a:r>
                <a:br>
                  <a:rPr lang="zh-TW" altLang="en-US" dirty="0" smtClean="0"/>
                </a:br>
                <a:r>
                  <a:rPr lang="zh-TW" altLang="en-US" dirty="0" smtClean="0"/>
                  <a:t/>
                </a:r>
                <a:br>
                  <a:rPr lang="zh-TW" altLang="en-US" dirty="0" smtClean="0"/>
                </a:br>
                <a:r>
                  <a:rPr lang="zh-TW" altLang="en-US" dirty="0" smtClean="0"/>
                  <a:t>當從</a:t>
                </a:r>
                <a:r>
                  <a:rPr lang="en-US" altLang="zh-TW" dirty="0" smtClean="0"/>
                  <a:t>TA</a:t>
                </a:r>
                <a:r>
                  <a:rPr lang="zh-TW" altLang="en-US" dirty="0" smtClean="0"/>
                  <a:t>獲取密文時，</a:t>
                </a:r>
                <a:r>
                  <a:rPr lang="en-US" altLang="zh-TW" dirty="0" smtClean="0"/>
                  <a:t>RTA</a:t>
                </a:r>
                <a:r>
                  <a:rPr lang="zh-TW" altLang="en-US" dirty="0" smtClean="0"/>
                  <a:t>計算與</a:t>
                </a:r>
                <a:r>
                  <a:rPr lang="en-US" altLang="zh-TW" dirty="0" smtClean="0"/>
                  <a:t>TA</a:t>
                </a:r>
                <a:r>
                  <a:rPr lang="zh-TW" altLang="en-US" dirty="0" smtClean="0"/>
                  <a:t>會話密鑰</a:t>
                </a:r>
                <a:r>
                  <a:rPr lang="en-US" altLang="zh-TW" dirty="0" smtClean="0"/>
                  <a:t> </a:t>
                </a:r>
                <a:r>
                  <a:rPr lang="en-US" altLang="zh-TW" i="0">
                    <a:solidFill>
                      <a:schemeClr val="tx2">
                        <a:lumMod val="75000"/>
                      </a:schemeClr>
                    </a:solidFill>
                    <a:latin typeface="Cambria Math" panose="02040503050406030204" pitchFamily="18" charset="0"/>
                    <a:cs typeface="Times New Roman" panose="02020603050405020304" pitchFamily="18" charset="0"/>
                  </a:rPr>
                  <a:t>𝐾</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a:solidFill>
                      <a:schemeClr val="tx2">
                        <a:lumMod val="75000"/>
                      </a:schemeClr>
                    </a:solidFill>
                    <a:latin typeface="Cambria Math" panose="02040503050406030204" pitchFamily="18" charset="0"/>
                    <a:cs typeface="Times New Roman" panose="02020603050405020304" pitchFamily="18" charset="0"/>
                  </a:rPr>
                  <a:t>𝑇𝐴</a:t>
                </a:r>
                <a:r>
                  <a:rPr lang="en-US" altLang="zh-TW" i="0" smtClean="0">
                    <a:solidFill>
                      <a:schemeClr val="tx2">
                        <a:lumMod val="75000"/>
                      </a:schemeClr>
                    </a:solidFill>
                    <a:latin typeface="Cambria Math" panose="02040503050406030204" pitchFamily="18" charset="0"/>
                    <a:cs typeface="Times New Roman" panose="02020603050405020304" pitchFamily="18" charset="0"/>
                  </a:rPr>
                  <a:t>−𝑅𝑇𝐴</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dirty="0" smtClean="0"/>
                  <a:t> = </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𝑏</a:t>
                </a:r>
                <a:r>
                  <a:rPr lang="en-US" altLang="zh-TW" i="0">
                    <a:solidFill>
                      <a:schemeClr val="tx2">
                        <a:lumMod val="75000"/>
                      </a:schemeClr>
                    </a:solidFill>
                    <a:latin typeface="Cambria Math" panose="02040503050406030204" pitchFamily="18" charset="0"/>
                    <a:cs typeface="Times New Roman" panose="02020603050405020304" pitchFamily="18" charset="0"/>
                  </a:rPr>
                  <a:t>𝑃𝐾</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a:solidFill>
                      <a:schemeClr val="tx2">
                        <a:lumMod val="75000"/>
                      </a:schemeClr>
                    </a:solidFill>
                    <a:latin typeface="Cambria Math" panose="02040503050406030204" pitchFamily="18" charset="0"/>
                    <a:cs typeface="Times New Roman" panose="02020603050405020304" pitchFamily="18" charset="0"/>
                  </a:rPr>
                  <a:t>𝑇𝐴</a:t>
                </a:r>
                <a:r>
                  <a:rPr lang="zh-TW" altLang="en-US" dirty="0" smtClean="0"/>
                  <a:t>以加密</a:t>
                </a:r>
                <a:r>
                  <a:rPr lang="en-US" altLang="zh-TW" sz="1200" i="0" kern="1200" dirty="0">
                    <a:solidFill>
                      <a:schemeClr val="tx1"/>
                    </a:solidFill>
                    <a:latin typeface="+mn-lt"/>
                    <a:ea typeface="+mn-ea"/>
                    <a:cs typeface="+mn-cs"/>
                  </a:rPr>
                  <a:t>"C</a:t>
                </a:r>
                <a:r>
                  <a:rPr lang="en-US" altLang="zh-TW" sz="1200" i="0" kern="1200" dirty="0">
                    <a:solidFill>
                      <a:schemeClr val="tx1"/>
                    </a:solidFill>
                    <a:latin typeface="Cambria Math" panose="02040503050406030204" pitchFamily="18" charset="0"/>
                    <a:ea typeface="+mn-ea"/>
                    <a:cs typeface="+mn-cs"/>
                  </a:rPr>
                  <a:t>" </a:t>
                </a:r>
                <a:r>
                  <a:rPr lang="en-US" altLang="zh-TW" sz="1200" i="0" kern="1200" smtClean="0">
                    <a:solidFill>
                      <a:schemeClr val="tx1"/>
                    </a:solidFill>
                    <a:latin typeface="Cambria Math" panose="02040503050406030204" pitchFamily="18" charset="0"/>
                    <a:ea typeface="+mn-ea"/>
                    <a:cs typeface="+mn-cs"/>
                  </a:rPr>
                  <a:t>_(</a:t>
                </a:r>
                <a:r>
                  <a:rPr lang="en-US" altLang="zh-TW" sz="1200" i="0" kern="1200" dirty="0" smtClean="0">
                    <a:solidFill>
                      <a:schemeClr val="tx1"/>
                    </a:solidFill>
                    <a:latin typeface="Cambria Math" panose="02040503050406030204" pitchFamily="18" charset="0"/>
                    <a:ea typeface="+mn-ea"/>
                    <a:cs typeface="+mn-cs"/>
                  </a:rPr>
                  <a:t>𝑇𝐴</a:t>
                </a:r>
                <a:r>
                  <a:rPr lang="en-US" altLang="zh-TW" sz="1200" i="0" kern="1200" dirty="0">
                    <a:solidFill>
                      <a:schemeClr val="tx1"/>
                    </a:solidFill>
                    <a:latin typeface="+mn-lt"/>
                    <a:ea typeface="+mn-ea"/>
                    <a:cs typeface="+mn-cs"/>
                  </a:rPr>
                  <a:t>"−</a:t>
                </a:r>
                <a:r>
                  <a:rPr lang="en-US" altLang="zh-TW" sz="1200" i="0" kern="1200" dirty="0" smtClean="0">
                    <a:solidFill>
                      <a:schemeClr val="tx1"/>
                    </a:solidFill>
                    <a:latin typeface="Cambria Math" panose="02040503050406030204" pitchFamily="18" charset="0"/>
                    <a:ea typeface="+mn-ea"/>
                    <a:cs typeface="+mn-cs"/>
                  </a:rPr>
                  <a:t>" 𝑅𝑇𝐴</a:t>
                </a:r>
                <a:r>
                  <a:rPr lang="en-US" altLang="zh-TW" sz="1200" i="0" kern="1200" smtClean="0">
                    <a:solidFill>
                      <a:schemeClr val="tx1"/>
                    </a:solidFill>
                    <a:latin typeface="Cambria Math" panose="02040503050406030204" pitchFamily="18" charset="0"/>
                    <a:ea typeface="+mn-ea"/>
                    <a:cs typeface="+mn-cs"/>
                  </a:rPr>
                  <a:t>)</a:t>
                </a:r>
                <a:r>
                  <a:rPr lang="zh-TW" altLang="en-US" dirty="0" smtClean="0"/>
                  <a:t>並獲取</a:t>
                </a:r>
                <a:r>
                  <a:rPr lang="en-US" altLang="zh-TW" dirty="0" smtClean="0"/>
                  <a:t>&lt;</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"SK" 〗_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zh-TW" altLang="en-US" dirty="0" smtClean="0"/>
                  <a:t>，</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𝐸𝑋𝑃</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zh-TW" altLang="en-US" dirty="0" smtClean="0"/>
                  <a:t>，</a:t>
                </a:r>
                <a:r>
                  <a:rPr lang="en-US" altLang="zh-TW" i="0">
                    <a:solidFill>
                      <a:schemeClr val="tx2">
                        <a:lumMod val="75000"/>
                      </a:schemeClr>
                    </a:solidFill>
                    <a:latin typeface="Cambria Math" panose="02040503050406030204" pitchFamily="18" charset="0"/>
                    <a:cs typeface="Times New Roman" panose="02020603050405020304" pitchFamily="18" charset="0"/>
                  </a:rPr>
                  <a:t>𝑁</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_2</a:t>
                </a:r>
                <a:r>
                  <a:rPr lang="en-US" altLang="zh-TW" dirty="0" smtClean="0"/>
                  <a:t>&gt;</a:t>
                </a:r>
                <a:r>
                  <a:rPr lang="zh-TW" altLang="en-US" dirty="0" smtClean="0"/>
                  <a:t>。 </a:t>
                </a:r>
                <a:r>
                  <a:rPr lang="en-US" altLang="zh-TW" dirty="0" smtClean="0"/>
                  <a:t>RTA</a:t>
                </a:r>
                <a:r>
                  <a:rPr lang="zh-TW" altLang="en-US" dirty="0" smtClean="0"/>
                  <a:t>確認</a:t>
                </a:r>
                <a:r>
                  <a:rPr lang="en-US" altLang="zh-TW" i="0">
                    <a:solidFill>
                      <a:schemeClr val="tx2">
                        <a:lumMod val="75000"/>
                      </a:schemeClr>
                    </a:solidFill>
                    <a:latin typeface="Cambria Math" panose="02040503050406030204" pitchFamily="18" charset="0"/>
                    <a:cs typeface="Times New Roman" panose="02020603050405020304" pitchFamily="18" charset="0"/>
                  </a:rPr>
                  <a:t>𝑁</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smtClean="0">
                    <a:solidFill>
                      <a:schemeClr val="tx2">
                        <a:lumMod val="75000"/>
                      </a:schemeClr>
                    </a:solidFill>
                    <a:latin typeface="Cambria Math" panose="02040503050406030204" pitchFamily="18" charset="0"/>
                    <a:cs typeface="Times New Roman" panose="02020603050405020304" pitchFamily="18" charset="0"/>
                  </a:rPr>
                  <a:t>2</a:t>
                </a:r>
                <a:r>
                  <a:rPr lang="zh-TW" altLang="en-US" dirty="0" smtClean="0"/>
                  <a:t>的有效性。如果無效，則</a:t>
                </a:r>
                <a:r>
                  <a:rPr lang="en-US" altLang="zh-TW" dirty="0" smtClean="0"/>
                  <a:t>RTA</a:t>
                </a:r>
                <a:r>
                  <a:rPr lang="zh-TW" altLang="en-US" dirty="0" smtClean="0"/>
                  <a:t>存儲</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SK" </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zh-TW" altLang="en-US" dirty="0" smtClean="0"/>
                  <a:t>，</a:t>
                </a:r>
                <a:r>
                  <a:rPr lang="en-US" altLang="zh-TW" i="0" smtClean="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𝐸𝑋𝑃</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𝑅𝑇𝐴</a:t>
                </a:r>
                <a:r>
                  <a:rPr lang="zh-TW" altLang="en-US" dirty="0" smtClean="0"/>
                  <a:t>。否則，</a:t>
                </a:r>
                <a:r>
                  <a:rPr lang="en-US" altLang="zh-TW" dirty="0" smtClean="0"/>
                  <a:t>RTA</a:t>
                </a:r>
                <a:r>
                  <a:rPr lang="zh-TW" altLang="en-US" dirty="0" smtClean="0"/>
                  <a:t>註冊失敗。</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33</a:t>
            </a:fld>
            <a:endParaRPr lang="zh-TW" altLang="en-US"/>
          </a:p>
        </p:txBody>
      </p:sp>
    </p:spTree>
    <p:extLst>
      <p:ext uri="{BB962C8B-B14F-4D97-AF65-F5344CB8AC3E}">
        <p14:creationId xmlns:p14="http://schemas.microsoft.com/office/powerpoint/2010/main" val="1131761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為了減輕</a:t>
                </a:r>
                <a:r>
                  <a:rPr lang="en-US" altLang="zh-TW" dirty="0" smtClean="0"/>
                  <a:t>TA</a:t>
                </a:r>
                <a:r>
                  <a:rPr lang="zh-TW" altLang="en-US" dirty="0" smtClean="0"/>
                  <a:t>的計算和通信壓力，所有</a:t>
                </a:r>
                <a:r>
                  <a:rPr lang="en-US" altLang="zh-TW" dirty="0" smtClean="0"/>
                  <a:t>RSU</a:t>
                </a:r>
                <a:r>
                  <a:rPr lang="zh-TW" altLang="en-US" dirty="0" smtClean="0"/>
                  <a:t>都必須向其區域內的</a:t>
                </a:r>
                <a:r>
                  <a:rPr lang="en-US" altLang="zh-TW" dirty="0" smtClean="0"/>
                  <a:t>RTA</a:t>
                </a:r>
                <a:r>
                  <a:rPr lang="zh-TW" altLang="en-US" dirty="0" smtClean="0"/>
                  <a:t>提交其註冊申請。在執行</a:t>
                </a:r>
                <a:r>
                  <a:rPr lang="en-US" altLang="zh-TW" dirty="0" smtClean="0"/>
                  <a:t>RSU</a:t>
                </a:r>
                <a:r>
                  <a:rPr lang="zh-TW" altLang="en-US" dirty="0" smtClean="0"/>
                  <a:t>註冊協議之前，</a:t>
                </a:r>
                <a:r>
                  <a:rPr lang="en-US" altLang="zh-TW" dirty="0" smtClean="0"/>
                  <a:t>RTA</a:t>
                </a:r>
                <a:r>
                  <a:rPr lang="zh-TW" altLang="en-US" dirty="0" smtClean="0"/>
                  <a:t>首先選擇</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𝑆𝐾</m:t>
                        </m:r>
                        <m:r>
                          <a:rPr lang="en-US" altLang="zh-TW" i="1" dirty="0" smtClean="0">
                            <a:latin typeface="Cambria Math" panose="02040503050406030204" pitchFamily="18" charset="0"/>
                          </a:rPr>
                          <m:t>′</m:t>
                        </m:r>
                      </m:e>
                      <m:sub>
                        <m:r>
                          <a:rPr lang="en-US" altLang="zh-TW" i="1" dirty="0" smtClean="0">
                            <a:latin typeface="Cambria Math" panose="02040503050406030204" pitchFamily="18" charset="0"/>
                          </a:rPr>
                          <m:t>𝑅𝑇𝐴</m:t>
                        </m:r>
                      </m:sub>
                    </m:sSub>
                  </m:oMath>
                </a14:m>
                <a:r>
                  <a:rPr lang="en-US" altLang="zh-TW" dirty="0" smtClean="0"/>
                  <a:t> = </a:t>
                </a:r>
                <a14:m>
                  <m:oMath xmlns:m="http://schemas.openxmlformats.org/officeDocument/2006/math">
                    <m:r>
                      <a:rPr lang="en-US" altLang="zh-TW" i="1" dirty="0" smtClean="0">
                        <a:latin typeface="Cambria Math" panose="02040503050406030204" pitchFamily="18" charset="0"/>
                      </a:rPr>
                      <m:t>𝑏</m:t>
                    </m:r>
                  </m:oMath>
                </a14:m>
                <a:r>
                  <a:rPr lang="zh-TW" altLang="en-US" dirty="0" smtClean="0"/>
                  <a:t>和</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𝑃𝐾</m:t>
                        </m:r>
                        <m:r>
                          <a:rPr lang="en-US" altLang="zh-TW" i="1" dirty="0" smtClean="0">
                            <a:latin typeface="Cambria Math" panose="02040503050406030204" pitchFamily="18" charset="0"/>
                          </a:rPr>
                          <m:t>′</m:t>
                        </m:r>
                      </m:e>
                      <m:sub>
                        <m:r>
                          <a:rPr lang="en-US" altLang="zh-TW" i="1" dirty="0" smtClean="0">
                            <a:latin typeface="Cambria Math" panose="02040503050406030204" pitchFamily="18" charset="0"/>
                          </a:rPr>
                          <m:t>𝑅𝑇𝐴</m:t>
                        </m:r>
                      </m:sub>
                    </m:sSub>
                    <m:r>
                      <a:rPr lang="en-US" altLang="zh-TW" i="1" dirty="0" smtClean="0">
                        <a:latin typeface="Cambria Math" panose="02040503050406030204" pitchFamily="18" charset="0"/>
                      </a:rPr>
                      <m:t> </m:t>
                    </m:r>
                  </m:oMath>
                </a14:m>
                <a:r>
                  <a:rPr lang="en-US" altLang="zh-TW" dirty="0" smtClean="0"/>
                  <a:t>= </a:t>
                </a:r>
                <a14:m>
                  <m:oMath xmlns:m="http://schemas.openxmlformats.org/officeDocument/2006/math">
                    <m:r>
                      <a:rPr lang="en-US" altLang="zh-TW" i="1" dirty="0" smtClean="0">
                        <a:latin typeface="Cambria Math" panose="02040503050406030204" pitchFamily="18" charset="0"/>
                      </a:rPr>
                      <m:t>𝑏𝑃</m:t>
                    </m:r>
                  </m:oMath>
                </a14:m>
                <a:r>
                  <a:rPr lang="zh-TW" altLang="en-US" dirty="0" smtClean="0"/>
                  <a:t> 作為僅在其區域內有效的組公鑰</a:t>
                </a:r>
                <a:r>
                  <a:rPr lang="en-US" altLang="zh-TW" dirty="0" smtClean="0"/>
                  <a:t>/</a:t>
                </a:r>
                <a:r>
                  <a:rPr lang="zh-TW" altLang="en-US" dirty="0" smtClean="0"/>
                  <a:t>私鑰。然後</a:t>
                </a:r>
                <a:r>
                  <a:rPr lang="en-US" altLang="zh-TW" dirty="0" smtClean="0"/>
                  <a:t>RTA</a:t>
                </a:r>
                <a:r>
                  <a:rPr lang="zh-TW" altLang="en-US" dirty="0" smtClean="0"/>
                  <a:t>使用</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𝑆𝐾</m:t>
                        </m:r>
                      </m:e>
                      <m:sub>
                        <m:r>
                          <a:rPr lang="en-US" altLang="zh-TW" i="1" dirty="0" smtClean="0">
                            <a:latin typeface="Cambria Math" panose="02040503050406030204" pitchFamily="18" charset="0"/>
                          </a:rPr>
                          <m:t>𝑅𝑇𝐴</m:t>
                        </m:r>
                      </m:sub>
                    </m:sSub>
                  </m:oMath>
                </a14:m>
                <a:r>
                  <a:rPr lang="zh-TW" altLang="en-US" dirty="0" smtClean="0"/>
                  <a:t>簽名</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𝑃𝐾</m:t>
                        </m:r>
                        <m:r>
                          <a:rPr lang="en-US" altLang="zh-TW" i="1" dirty="0" smtClean="0">
                            <a:latin typeface="Cambria Math" panose="02040503050406030204" pitchFamily="18" charset="0"/>
                          </a:rPr>
                          <m:t>′</m:t>
                        </m:r>
                      </m:e>
                      <m:sub>
                        <m:r>
                          <a:rPr lang="en-US" altLang="zh-TW" i="1" dirty="0" smtClean="0">
                            <a:latin typeface="Cambria Math" panose="02040503050406030204" pitchFamily="18" charset="0"/>
                          </a:rPr>
                          <m:t>𝑅𝑇𝐴</m:t>
                        </m:r>
                      </m:sub>
                    </m:sSub>
                  </m:oMath>
                </a14:m>
                <a:r>
                  <a:rPr lang="zh-TW" altLang="en-US" dirty="0" smtClean="0"/>
                  <a:t>並獲得</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𝑆𝑖𝑔𝑛</m:t>
                        </m:r>
                      </m:e>
                      <m:sub>
                        <m:r>
                          <a:rPr lang="en-US" altLang="zh-TW" i="1" dirty="0" smtClean="0">
                            <a:latin typeface="Cambria Math" panose="02040503050406030204" pitchFamily="18" charset="0"/>
                          </a:rPr>
                          <m:t>𝑅𝑇𝐴</m:t>
                        </m:r>
                      </m:sub>
                    </m:sSub>
                  </m:oMath>
                </a14:m>
                <a:r>
                  <a:rPr lang="en-US" altLang="zh-TW" dirty="0" smtClean="0"/>
                  <a:t> =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𝑆𝑖𝑔𝑛</m:t>
                        </m:r>
                        <m:r>
                          <a:rPr lang="en-US" altLang="zh-TW" i="1" dirty="0" smtClean="0">
                            <a:latin typeface="Cambria Math" panose="02040503050406030204" pitchFamily="18" charset="0"/>
                          </a:rPr>
                          <m:t>_</m:t>
                        </m:r>
                        <m:r>
                          <a:rPr lang="en-US" altLang="zh-TW" i="1" dirty="0" smtClean="0">
                            <a:latin typeface="Cambria Math" panose="02040503050406030204" pitchFamily="18" charset="0"/>
                          </a:rPr>
                          <m:t>𝑆𝐾</m:t>
                        </m:r>
                      </m:e>
                      <m:sub>
                        <m:r>
                          <a:rPr lang="en-US" altLang="zh-TW" i="1" dirty="0" smtClean="0">
                            <a:latin typeface="Cambria Math" panose="02040503050406030204" pitchFamily="18" charset="0"/>
                          </a:rPr>
                          <m:t>𝑅𝑇𝐴</m:t>
                        </m:r>
                      </m:sub>
                    </m:sSub>
                    <m:r>
                      <a:rPr lang="en-US" altLang="zh-TW" i="1" dirty="0" smtClean="0">
                        <a:latin typeface="Cambria Math" panose="02040503050406030204" pitchFamily="18" charset="0"/>
                      </a:rPr>
                      <m:t> {</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𝐼𝐷</m:t>
                        </m:r>
                      </m:e>
                      <m:sub>
                        <m:r>
                          <a:rPr lang="en-US" altLang="zh-TW" i="1" dirty="0" smtClean="0">
                            <a:latin typeface="Cambria Math" panose="02040503050406030204" pitchFamily="18" charset="0"/>
                          </a:rPr>
                          <m:t>𝑅𝑇𝐴</m:t>
                        </m:r>
                      </m:sub>
                    </m:sSub>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𝐸𝑥𝑝</m:t>
                        </m:r>
                      </m:e>
                      <m:sub>
                        <m:r>
                          <a:rPr lang="en-US" altLang="zh-TW" i="1" dirty="0" smtClean="0">
                            <a:latin typeface="Cambria Math" panose="02040503050406030204" pitchFamily="18" charset="0"/>
                          </a:rPr>
                          <m:t>𝑅𝑇𝐴</m:t>
                        </m:r>
                      </m:sub>
                    </m:sSub>
                    <m:r>
                      <a:rPr lang="en-US" altLang="zh-TW" b="0"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𝑃𝐾</m:t>
                        </m:r>
                        <m:r>
                          <a:rPr lang="en-US" altLang="zh-TW" i="1" dirty="0" smtClean="0">
                            <a:latin typeface="Cambria Math" panose="02040503050406030204" pitchFamily="18" charset="0"/>
                          </a:rPr>
                          <m:t>′</m:t>
                        </m:r>
                      </m:e>
                      <m:sub>
                        <m:r>
                          <a:rPr lang="en-US" altLang="zh-TW" i="1" dirty="0" smtClean="0">
                            <a:latin typeface="Cambria Math" panose="02040503050406030204" pitchFamily="18" charset="0"/>
                          </a:rPr>
                          <m:t>𝑅𝑇𝐴</m:t>
                        </m:r>
                      </m:sub>
                    </m:sSub>
                    <m:r>
                      <a:rPr lang="en-US" altLang="zh-TW" i="1" dirty="0" smtClean="0">
                        <a:latin typeface="Cambria Math" panose="02040503050406030204" pitchFamily="18" charset="0"/>
                      </a:rPr>
                      <m:t>}</m:t>
                    </m:r>
                  </m:oMath>
                </a14:m>
                <a:r>
                  <a:rPr lang="en-US" altLang="zh-TW" dirty="0" smtClean="0"/>
                  <a:t> =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𝑉</m:t>
                        </m:r>
                      </m:e>
                      <m:sub>
                        <m:r>
                          <a:rPr lang="en-US" altLang="zh-TW" i="1" dirty="0" smtClean="0">
                            <a:latin typeface="Cambria Math" panose="02040503050406030204" pitchFamily="18" charset="0"/>
                          </a:rPr>
                          <m:t>𝑅𝑇𝐴</m:t>
                        </m:r>
                      </m:sub>
                    </m:sSub>
                  </m:oMath>
                </a14:m>
                <a:r>
                  <a:rPr lang="en-US" altLang="zh-TW"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𝑊</m:t>
                        </m:r>
                      </m:e>
                      <m:sub>
                        <m:r>
                          <a:rPr lang="en-US" altLang="zh-TW" i="1" dirty="0" smtClean="0">
                            <a:latin typeface="Cambria Math" panose="02040503050406030204" pitchFamily="18" charset="0"/>
                          </a:rPr>
                          <m:t>𝑅𝑇𝐴</m:t>
                        </m:r>
                      </m:sub>
                    </m:sSub>
                  </m:oMath>
                </a14:m>
                <a:r>
                  <a:rPr lang="en-US" altLang="zh-TW" dirty="0" smtClean="0"/>
                  <a:t>}</a:t>
                </a:r>
                <a:r>
                  <a:rPr lang="zh-TW" altLang="en-US" dirty="0" smtClean="0"/>
                  <a:t>，其中</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𝑉</m:t>
                        </m:r>
                      </m:e>
                      <m:sub>
                        <m:r>
                          <a:rPr lang="en-US" altLang="zh-TW" i="1" dirty="0" smtClean="0">
                            <a:latin typeface="Cambria Math" panose="02040503050406030204" pitchFamily="18" charset="0"/>
                          </a:rPr>
                          <m:t>𝑅𝑇𝐴</m:t>
                        </m:r>
                      </m:sub>
                    </m:sSub>
                  </m:oMath>
                </a14:m>
                <a:r>
                  <a:rPr lang="en-US" altLang="zh-TW" dirty="0" smtClean="0"/>
                  <a:t> =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𝑟</m:t>
                        </m:r>
                      </m:e>
                      <m:sub>
                        <m:r>
                          <a:rPr lang="en-US" altLang="zh-TW" i="1" dirty="0" smtClean="0">
                            <a:latin typeface="Cambria Math" panose="02040503050406030204" pitchFamily="18" charset="0"/>
                          </a:rPr>
                          <m:t>𝑅𝑇𝐴</m:t>
                        </m:r>
                      </m:sub>
                    </m:sSub>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𝑃𝐾</m:t>
                        </m:r>
                      </m:e>
                      <m:sub>
                        <m:r>
                          <a:rPr lang="en-US" altLang="zh-TW" i="1" dirty="0" smtClean="0">
                            <a:latin typeface="Cambria Math" panose="02040503050406030204" pitchFamily="18" charset="0"/>
                          </a:rPr>
                          <m:t>𝑅𝑇𝐴</m:t>
                        </m:r>
                      </m:sub>
                    </m:sSub>
                  </m:oMath>
                </a14:m>
                <a:r>
                  <a:rPr lang="zh-TW" altLang="en-US"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𝑊</m:t>
                        </m:r>
                      </m:e>
                      <m:sub>
                        <m:r>
                          <a:rPr lang="en-US" altLang="zh-TW" i="1" dirty="0" smtClean="0">
                            <a:latin typeface="Cambria Math" panose="02040503050406030204" pitchFamily="18" charset="0"/>
                          </a:rPr>
                          <m:t>𝑅𝑇𝐴</m:t>
                        </m:r>
                      </m:sub>
                    </m:sSub>
                  </m:oMath>
                </a14:m>
                <a:r>
                  <a:rPr lang="en-US" altLang="zh-TW" dirty="0" smtClean="0"/>
                  <a:t> =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𝑟</m:t>
                        </m:r>
                      </m:e>
                      <m:sub>
                        <m:r>
                          <a:rPr lang="en-US" altLang="zh-TW" i="1" dirty="0" smtClean="0">
                            <a:latin typeface="Cambria Math" panose="02040503050406030204" pitchFamily="18" charset="0"/>
                          </a:rPr>
                          <m:t>𝑅𝑇𝐴</m:t>
                        </m:r>
                      </m:sub>
                    </m:sSub>
                  </m:oMath>
                </a14:m>
                <a:r>
                  <a:rPr lang="en-US" altLang="zh-TW" dirty="0" smtClean="0"/>
                  <a:t> + </a:t>
                </a:r>
                <a14:m>
                  <m:oMath xmlns:m="http://schemas.openxmlformats.org/officeDocument/2006/math">
                    <m:sSub>
                      <m:sSubPr>
                        <m:ctrlPr>
                          <a:rPr lang="en-US" altLang="zh-TW" i="1"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1" smtClean="0">
                            <a:solidFill>
                              <a:schemeClr val="tx2">
                                <a:lumMod val="75000"/>
                              </a:schemeClr>
                            </a:solidFill>
                            <a:latin typeface="Cambria Math" panose="02040503050406030204" pitchFamily="18" charset="0"/>
                            <a:cs typeface="Times New Roman" panose="02020603050405020304" pitchFamily="18" charset="0"/>
                          </a:rPr>
                          <m:t>2</m:t>
                        </m:r>
                      </m:sub>
                    </m:sSub>
                  </m:oMath>
                </a14:m>
                <a:r>
                  <a:rPr lang="zh-TW" altLang="en-US" dirty="0" smtClean="0"/>
                  <a:t>（</a:t>
                </a:r>
                <a:r>
                  <a:rPr lang="en-US" altLang="zh-TW" dirty="0" smtClean="0"/>
                  <a:t>M,</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𝑉</m:t>
                        </m:r>
                      </m:e>
                      <m:sub>
                        <m:r>
                          <a:rPr lang="en-US" altLang="zh-TW" i="1" dirty="0" smtClean="0">
                            <a:latin typeface="Cambria Math" panose="02040503050406030204" pitchFamily="18" charset="0"/>
                          </a:rPr>
                          <m:t>𝑅𝑇𝐴</m:t>
                        </m:r>
                      </m:sub>
                    </m:sSub>
                  </m:oMath>
                </a14:m>
                <a:r>
                  <a:rPr lang="zh-TW" altLang="en-US" dirty="0" smtClean="0"/>
                  <a:t>）），</a:t>
                </a:r>
                <a:r>
                  <a:rPr lang="en-US" altLang="zh-TW" dirty="0" smtClean="0"/>
                  <a:t>M =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𝐼𝐷</m:t>
                        </m:r>
                      </m:e>
                      <m:sub>
                        <m:r>
                          <a:rPr lang="en-US" altLang="zh-TW" i="1" dirty="0" smtClean="0">
                            <a:latin typeface="Cambria Math" panose="02040503050406030204" pitchFamily="18" charset="0"/>
                          </a:rPr>
                          <m:t>𝑅𝑇𝐴</m:t>
                        </m:r>
                      </m:sub>
                    </m:sSub>
                  </m:oMath>
                </a14:m>
                <a:r>
                  <a:rPr lang="en-US" altLang="zh-TW" dirty="0" smtClean="0"/>
                  <a:t>||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𝐸𝑥𝑝</m:t>
                        </m:r>
                      </m:e>
                      <m:sub>
                        <m:r>
                          <a:rPr lang="en-US" altLang="zh-TW" i="1" dirty="0" smtClean="0">
                            <a:latin typeface="Cambria Math" panose="02040503050406030204" pitchFamily="18" charset="0"/>
                          </a:rPr>
                          <m:t>𝑅𝑇𝐴</m:t>
                        </m:r>
                      </m:sub>
                    </m:sSub>
                  </m:oMath>
                </a14:m>
                <a:r>
                  <a:rPr lang="en-US" altLang="zh-TW" dirty="0" smtClean="0"/>
                  <a:t> ||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𝑃𝐾</m:t>
                        </m:r>
                        <m:r>
                          <a:rPr lang="en-US" altLang="zh-TW" i="1" dirty="0" smtClean="0">
                            <a:latin typeface="Cambria Math" panose="02040503050406030204" pitchFamily="18" charset="0"/>
                          </a:rPr>
                          <m:t>′</m:t>
                        </m:r>
                      </m:e>
                      <m:sub>
                        <m:r>
                          <a:rPr lang="en-US" altLang="zh-TW" i="1" dirty="0" smtClean="0">
                            <a:latin typeface="Cambria Math" panose="02040503050406030204" pitchFamily="18" charset="0"/>
                          </a:rPr>
                          <m:t>𝑅𝑇𝐴</m:t>
                        </m:r>
                      </m:sub>
                    </m:sSub>
                  </m:oMath>
                </a14:m>
                <a:r>
                  <a:rPr lang="zh-TW" altLang="en-US"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𝑟</m:t>
                        </m:r>
                      </m:e>
                      <m:sub>
                        <m:r>
                          <a:rPr lang="en-US" altLang="zh-TW" i="1" dirty="0" smtClean="0">
                            <a:latin typeface="Cambria Math" panose="02040503050406030204" pitchFamily="18" charset="0"/>
                          </a:rPr>
                          <m:t>𝑅𝑇𝐴</m:t>
                        </m:r>
                      </m:sub>
                    </m:sSub>
                  </m:oMath>
                </a14:m>
                <a:r>
                  <a:rPr lang="en-US" altLang="zh-TW" dirty="0" smtClean="0"/>
                  <a:t> ∈</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 </m:t>
                        </m:r>
                        <m: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t>是隨機數。</a:t>
                </a:r>
                <a:br>
                  <a:rPr lang="zh-TW" altLang="en-US" dirty="0" smtClean="0"/>
                </a:br>
                <a:r>
                  <a:rPr lang="zh-TW" altLang="en-US" dirty="0" smtClean="0"/>
                  <a:t/>
                </a:r>
                <a:br>
                  <a:rPr lang="zh-TW" altLang="en-US" dirty="0" smtClean="0"/>
                </a:b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為了減輕</a:t>
                </a:r>
                <a:r>
                  <a:rPr lang="en-US" altLang="zh-TW" dirty="0" smtClean="0"/>
                  <a:t>TA</a:t>
                </a:r>
                <a:r>
                  <a:rPr lang="zh-TW" altLang="en-US" dirty="0" smtClean="0"/>
                  <a:t>的計算和通信壓力，所有</a:t>
                </a:r>
                <a:r>
                  <a:rPr lang="en-US" altLang="zh-TW" dirty="0" smtClean="0"/>
                  <a:t>RSU</a:t>
                </a:r>
                <a:r>
                  <a:rPr lang="zh-TW" altLang="en-US" dirty="0" smtClean="0"/>
                  <a:t>都必須向其區域內的</a:t>
                </a:r>
                <a:r>
                  <a:rPr lang="en-US" altLang="zh-TW" dirty="0" smtClean="0"/>
                  <a:t>RTA</a:t>
                </a:r>
                <a:r>
                  <a:rPr lang="zh-TW" altLang="en-US" dirty="0" smtClean="0"/>
                  <a:t>提交其註冊申請。在執行</a:t>
                </a:r>
                <a:r>
                  <a:rPr lang="en-US" altLang="zh-TW" dirty="0" smtClean="0"/>
                  <a:t>RSU</a:t>
                </a:r>
                <a:r>
                  <a:rPr lang="zh-TW" altLang="en-US" dirty="0" smtClean="0"/>
                  <a:t>註冊協議之前，</a:t>
                </a:r>
                <a:r>
                  <a:rPr lang="en-US" altLang="zh-TW" dirty="0" smtClean="0"/>
                  <a:t>RTA</a:t>
                </a:r>
                <a:r>
                  <a:rPr lang="zh-TW" altLang="en-US" dirty="0" smtClean="0"/>
                  <a:t>首先選擇</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𝑆𝐾′〗_𝑅𝑇𝐴</a:t>
                </a:r>
                <a:r>
                  <a:rPr lang="en-US" altLang="zh-TW" dirty="0" smtClean="0"/>
                  <a:t> = </a:t>
                </a:r>
                <a:r>
                  <a:rPr lang="en-US" altLang="zh-TW" i="0" dirty="0" smtClean="0">
                    <a:latin typeface="Cambria Math" panose="02040503050406030204" pitchFamily="18" charset="0"/>
                  </a:rPr>
                  <a:t>𝑏</a:t>
                </a:r>
                <a:r>
                  <a:rPr lang="zh-TW" altLang="en-US" dirty="0" smtClean="0"/>
                  <a:t>和</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𝑃𝐾′〗_𝑅𝑇𝐴 </a:t>
                </a:r>
                <a:r>
                  <a:rPr lang="en-US" altLang="zh-TW" i="0" dirty="0" smtClean="0">
                    <a:latin typeface="Cambria Math" panose="02040503050406030204" pitchFamily="18" charset="0"/>
                  </a:rPr>
                  <a:t> </a:t>
                </a:r>
                <a:r>
                  <a:rPr lang="en-US" altLang="zh-TW" dirty="0" smtClean="0"/>
                  <a:t>= </a:t>
                </a:r>
                <a:r>
                  <a:rPr lang="en-US" altLang="zh-TW" i="0" dirty="0" smtClean="0">
                    <a:latin typeface="Cambria Math" panose="02040503050406030204" pitchFamily="18" charset="0"/>
                  </a:rPr>
                  <a:t>𝑏𝑃</a:t>
                </a:r>
                <a:r>
                  <a:rPr lang="zh-TW" altLang="en-US" dirty="0" smtClean="0"/>
                  <a:t> 作為僅在其區域內有效的組公鑰</a:t>
                </a:r>
                <a:r>
                  <a:rPr lang="en-US" altLang="zh-TW" dirty="0" smtClean="0"/>
                  <a:t>/</a:t>
                </a:r>
                <a:r>
                  <a:rPr lang="zh-TW" altLang="en-US" dirty="0" smtClean="0"/>
                  <a:t>私鑰。然後</a:t>
                </a:r>
                <a:r>
                  <a:rPr lang="en-US" altLang="zh-TW" dirty="0" smtClean="0"/>
                  <a:t>RTA</a:t>
                </a:r>
                <a:r>
                  <a:rPr lang="zh-TW" altLang="en-US" dirty="0" smtClean="0"/>
                  <a:t>使用</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𝑆𝐾〗_𝑅𝑇𝐴</a:t>
                </a:r>
                <a:r>
                  <a:rPr lang="zh-TW" altLang="en-US" dirty="0" smtClean="0"/>
                  <a:t>簽名</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𝑃𝐾′</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𝑅𝑇𝐴</a:t>
                </a:r>
                <a:r>
                  <a:rPr lang="zh-TW" altLang="en-US" dirty="0" smtClean="0"/>
                  <a:t>並獲得</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𝑆𝑖𝑔𝑛〗_𝑅𝑇𝐴</a:t>
                </a:r>
                <a:r>
                  <a:rPr lang="en-US" altLang="zh-TW" dirty="0" smtClean="0"/>
                  <a:t> = </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𝑆𝑖𝑔𝑛_𝑆𝐾〗_𝑅𝑇𝐴 </a:t>
                </a:r>
                <a:r>
                  <a:rPr lang="en-US" altLang="zh-TW" i="0" dirty="0" smtClean="0">
                    <a:latin typeface="Cambria Math" panose="02040503050406030204" pitchFamily="18" charset="0"/>
                  </a:rPr>
                  <a:t> {〖</a:t>
                </a:r>
                <a:r>
                  <a:rPr lang="en-US" altLang="zh-TW" i="0" dirty="0" smtClean="0">
                    <a:latin typeface="Cambria Math" panose="02040503050406030204" pitchFamily="18" charset="0"/>
                  </a:rPr>
                  <a:t>𝐼𝐷〗_𝑅𝑇𝐴</a:t>
                </a:r>
                <a:r>
                  <a:rPr lang="en-US" altLang="zh-TW" b="0" i="0" dirty="0" smtClean="0">
                    <a:latin typeface="Cambria Math" panose="02040503050406030204" pitchFamily="18" charset="0"/>
                  </a:rPr>
                  <a:t>,〖</a:t>
                </a:r>
                <a:r>
                  <a:rPr lang="en-US" altLang="zh-TW" i="0" dirty="0" smtClean="0">
                    <a:latin typeface="Cambria Math" panose="02040503050406030204" pitchFamily="18" charset="0"/>
                  </a:rPr>
                  <a:t>𝐸𝑥𝑝</a:t>
                </a:r>
                <a:r>
                  <a:rPr lang="en-US" altLang="zh-TW" b="0" i="0" dirty="0" smtClean="0">
                    <a:latin typeface="Cambria Math" panose="02040503050406030204" pitchFamily="18" charset="0"/>
                  </a:rPr>
                  <a:t>〗_</a:t>
                </a:r>
                <a:r>
                  <a:rPr lang="en-US" altLang="zh-TW" i="0" dirty="0" smtClean="0">
                    <a:latin typeface="Cambria Math" panose="02040503050406030204" pitchFamily="18" charset="0"/>
                  </a:rPr>
                  <a:t>𝑅𝑇𝐴</a:t>
                </a:r>
                <a:r>
                  <a:rPr lang="en-US" altLang="zh-TW" b="0" i="0" dirty="0" smtClean="0">
                    <a:latin typeface="Cambria Math" panose="02040503050406030204" pitchFamily="18" charset="0"/>
                  </a:rPr>
                  <a:t>,〖</a:t>
                </a:r>
                <a:r>
                  <a:rPr lang="en-US" altLang="zh-TW" i="0" dirty="0" smtClean="0">
                    <a:latin typeface="Cambria Math" panose="02040503050406030204" pitchFamily="18" charset="0"/>
                  </a:rPr>
                  <a:t>𝑃𝐾′</a:t>
                </a:r>
                <a:r>
                  <a:rPr lang="en-US" altLang="zh-TW" b="0" i="0" dirty="0" smtClean="0">
                    <a:latin typeface="Cambria Math" panose="02040503050406030204" pitchFamily="18" charset="0"/>
                  </a:rPr>
                  <a:t>〗_</a:t>
                </a:r>
                <a:r>
                  <a:rPr lang="en-US" altLang="zh-TW" i="0" dirty="0" smtClean="0">
                    <a:latin typeface="Cambria Math" panose="02040503050406030204" pitchFamily="18" charset="0"/>
                  </a:rPr>
                  <a:t>𝑅𝑇𝐴</a:t>
                </a:r>
                <a:r>
                  <a:rPr lang="en-US" altLang="zh-TW" i="0" dirty="0" smtClean="0">
                    <a:latin typeface="Cambria Math" panose="02040503050406030204" pitchFamily="18" charset="0"/>
                  </a:rPr>
                  <a:t>}</a:t>
                </a:r>
                <a:r>
                  <a:rPr lang="en-US" altLang="zh-TW" dirty="0" smtClean="0"/>
                  <a:t> = {</a:t>
                </a:r>
                <a:r>
                  <a:rPr lang="en-US" altLang="zh-TW" i="0" dirty="0" smtClean="0">
                    <a:latin typeface="Cambria Math" panose="02040503050406030204" pitchFamily="18" charset="0"/>
                  </a:rPr>
                  <a:t>𝑉_𝑅𝑇𝐴</a:t>
                </a:r>
                <a:r>
                  <a:rPr lang="en-US" altLang="zh-TW" dirty="0" smtClean="0"/>
                  <a:t>,</a:t>
                </a:r>
                <a:r>
                  <a:rPr lang="en-US" altLang="zh-TW" dirty="0" smtClean="0"/>
                  <a:t> </a:t>
                </a:r>
                <a:r>
                  <a:rPr lang="en-US" altLang="zh-TW" b="0" i="0" dirty="0" smtClean="0">
                    <a:latin typeface="Cambria Math" panose="02040503050406030204" pitchFamily="18" charset="0"/>
                  </a:rPr>
                  <a:t>𝑊_</a:t>
                </a:r>
                <a:r>
                  <a:rPr lang="en-US" altLang="zh-TW" i="0" dirty="0" smtClean="0">
                    <a:latin typeface="Cambria Math" panose="02040503050406030204" pitchFamily="18" charset="0"/>
                  </a:rPr>
                  <a:t>𝑅𝑇𝐴</a:t>
                </a:r>
                <a:r>
                  <a:rPr lang="en-US" altLang="zh-TW" dirty="0" smtClean="0"/>
                  <a:t>}</a:t>
                </a:r>
                <a:r>
                  <a:rPr lang="zh-TW" altLang="en-US" dirty="0" smtClean="0"/>
                  <a:t>，其中</a:t>
                </a:r>
                <a:r>
                  <a:rPr lang="en-US" altLang="zh-TW" i="0" dirty="0" smtClean="0">
                    <a:latin typeface="Cambria Math" panose="02040503050406030204" pitchFamily="18" charset="0"/>
                  </a:rPr>
                  <a:t>𝑉</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𝑅𝑇𝐴</a:t>
                </a:r>
                <a:r>
                  <a:rPr lang="en-US" altLang="zh-TW" dirty="0" smtClean="0"/>
                  <a:t> = </a:t>
                </a:r>
                <a:r>
                  <a:rPr lang="en-US" altLang="zh-TW" i="0" dirty="0" smtClean="0">
                    <a:latin typeface="Cambria Math" panose="02040503050406030204" pitchFamily="18" charset="0"/>
                  </a:rPr>
                  <a:t>𝑟_𝑅𝑇𝐴</a:t>
                </a:r>
                <a:r>
                  <a:rPr lang="en-US" altLang="zh-TW" b="0" i="0" dirty="0" smtClean="0">
                    <a:latin typeface="Cambria Math" panose="02040503050406030204" pitchFamily="18" charset="0"/>
                  </a:rPr>
                  <a:t> 〖</a:t>
                </a:r>
                <a:r>
                  <a:rPr lang="en-US" altLang="zh-TW" i="0" dirty="0" smtClean="0">
                    <a:latin typeface="Cambria Math" panose="02040503050406030204" pitchFamily="18" charset="0"/>
                  </a:rPr>
                  <a:t>𝑃𝐾</a:t>
                </a:r>
                <a:r>
                  <a:rPr lang="en-US" altLang="zh-TW" b="0" i="0" dirty="0" smtClean="0">
                    <a:latin typeface="Cambria Math" panose="02040503050406030204" pitchFamily="18" charset="0"/>
                  </a:rPr>
                  <a:t>〗_</a:t>
                </a:r>
                <a:r>
                  <a:rPr lang="en-US" altLang="zh-TW" i="0" dirty="0" smtClean="0">
                    <a:latin typeface="Cambria Math" panose="02040503050406030204" pitchFamily="18" charset="0"/>
                  </a:rPr>
                  <a:t>𝑅𝑇𝐴</a:t>
                </a:r>
                <a:r>
                  <a:rPr lang="zh-TW" altLang="en-US" dirty="0" smtClean="0"/>
                  <a:t>，</a:t>
                </a:r>
                <a:r>
                  <a:rPr lang="en-US" altLang="zh-TW" b="0" i="0" dirty="0" smtClean="0">
                    <a:latin typeface="Cambria Math" panose="02040503050406030204" pitchFamily="18" charset="0"/>
                  </a:rPr>
                  <a:t>𝑊</a:t>
                </a:r>
                <a:r>
                  <a:rPr lang="en-US" altLang="zh-TW" b="0" i="0" dirty="0" smtClean="0">
                    <a:latin typeface="Cambria Math" panose="02040503050406030204" pitchFamily="18" charset="0"/>
                  </a:rPr>
                  <a:t>_</a:t>
                </a:r>
                <a:r>
                  <a:rPr lang="en-US" altLang="zh-TW" i="0" dirty="0" smtClean="0">
                    <a:latin typeface="Cambria Math" panose="02040503050406030204" pitchFamily="18" charset="0"/>
                  </a:rPr>
                  <a:t>𝑅𝑇𝐴</a:t>
                </a:r>
                <a:r>
                  <a:rPr lang="en-US" altLang="zh-TW" dirty="0" smtClean="0"/>
                  <a:t> = (</a:t>
                </a:r>
                <a:r>
                  <a:rPr lang="en-US" altLang="zh-TW" i="0" dirty="0" smtClean="0">
                    <a:latin typeface="Cambria Math" panose="02040503050406030204" pitchFamily="18" charset="0"/>
                  </a:rPr>
                  <a:t>𝑟_</a:t>
                </a:r>
                <a:r>
                  <a:rPr lang="en-US" altLang="zh-TW" i="0" dirty="0" smtClean="0">
                    <a:latin typeface="Cambria Math" panose="02040503050406030204" pitchFamily="18" charset="0"/>
                  </a:rPr>
                  <a:t>𝑅𝑇𝐴</a:t>
                </a:r>
                <a:r>
                  <a:rPr lang="en-US" altLang="zh-TW" dirty="0" smtClean="0"/>
                  <a:t> + </a:t>
                </a:r>
                <a:r>
                  <a:rPr lang="en-US" altLang="zh-TW" i="0">
                    <a:solidFill>
                      <a:schemeClr val="tx2">
                        <a:lumMod val="75000"/>
                      </a:schemeClr>
                    </a:solidFill>
                    <a:latin typeface="Cambria Math" panose="02040503050406030204" pitchFamily="18" charset="0"/>
                    <a:cs typeface="Times New Roman" panose="02020603050405020304" pitchFamily="18" charset="0"/>
                  </a:rPr>
                  <a:t>𝐻</a:t>
                </a:r>
                <a:r>
                  <a:rPr lang="en-US" altLang="zh-TW" i="0" smtClean="0">
                    <a:solidFill>
                      <a:schemeClr val="tx2">
                        <a:lumMod val="75000"/>
                      </a:schemeClr>
                    </a:solidFill>
                    <a:latin typeface="Cambria Math" panose="02040503050406030204" pitchFamily="18" charset="0"/>
                    <a:cs typeface="Times New Roman" panose="02020603050405020304" pitchFamily="18" charset="0"/>
                  </a:rPr>
                  <a:t>_</a:t>
                </a:r>
                <a:r>
                  <a:rPr lang="en-US" altLang="zh-TW" b="0" i="0" smtClean="0">
                    <a:solidFill>
                      <a:schemeClr val="tx2">
                        <a:lumMod val="75000"/>
                      </a:schemeClr>
                    </a:solidFill>
                    <a:latin typeface="Cambria Math" panose="02040503050406030204" pitchFamily="18" charset="0"/>
                    <a:cs typeface="Times New Roman" panose="02020603050405020304" pitchFamily="18" charset="0"/>
                  </a:rPr>
                  <a:t>2</a:t>
                </a:r>
                <a:r>
                  <a:rPr lang="zh-TW" altLang="en-US" dirty="0" smtClean="0"/>
                  <a:t>（</a:t>
                </a:r>
                <a:r>
                  <a:rPr lang="en-US" altLang="zh-TW" dirty="0" smtClean="0"/>
                  <a:t>M,</a:t>
                </a:r>
                <a:r>
                  <a:rPr lang="en-US" altLang="zh-TW" i="0" dirty="0" smtClean="0">
                    <a:latin typeface="Cambria Math" panose="02040503050406030204" pitchFamily="18" charset="0"/>
                  </a:rPr>
                  <a:t>𝑉</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𝑅𝑇𝐴</a:t>
                </a:r>
                <a:r>
                  <a:rPr lang="zh-TW" altLang="en-US" dirty="0" smtClean="0"/>
                  <a:t>）），</a:t>
                </a:r>
                <a:r>
                  <a:rPr lang="en-US" altLang="zh-TW" dirty="0" smtClean="0"/>
                  <a:t>M = </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𝐼𝐷</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𝑅𝑇𝐴</a:t>
                </a:r>
                <a:r>
                  <a:rPr lang="en-US" altLang="zh-TW" dirty="0" smtClean="0"/>
                  <a:t>|| </a:t>
                </a:r>
                <a:r>
                  <a:rPr lang="en-US" altLang="zh-TW" b="0" i="0" dirty="0" smtClean="0">
                    <a:latin typeface="Cambria Math" panose="02040503050406030204" pitchFamily="18" charset="0"/>
                  </a:rPr>
                  <a:t>〖</a:t>
                </a:r>
                <a:r>
                  <a:rPr lang="en-US" altLang="zh-TW" i="0" dirty="0" smtClean="0">
                    <a:latin typeface="Cambria Math" panose="02040503050406030204" pitchFamily="18" charset="0"/>
                  </a:rPr>
                  <a:t>𝐸𝑥𝑝</a:t>
                </a:r>
                <a:r>
                  <a:rPr lang="en-US" altLang="zh-TW" b="0" i="0" dirty="0" smtClean="0">
                    <a:latin typeface="Cambria Math" panose="02040503050406030204" pitchFamily="18" charset="0"/>
                  </a:rPr>
                  <a:t>〗_</a:t>
                </a:r>
                <a:r>
                  <a:rPr lang="en-US" altLang="zh-TW" i="0" dirty="0" smtClean="0">
                    <a:latin typeface="Cambria Math" panose="02040503050406030204" pitchFamily="18" charset="0"/>
                  </a:rPr>
                  <a:t>𝑅𝑇𝐴</a:t>
                </a:r>
                <a:r>
                  <a:rPr lang="en-US" altLang="zh-TW" dirty="0" smtClean="0"/>
                  <a:t> || </a:t>
                </a:r>
                <a:r>
                  <a:rPr lang="en-US" altLang="zh-TW" b="0" i="0" dirty="0" smtClean="0">
                    <a:latin typeface="Cambria Math" panose="02040503050406030204" pitchFamily="18" charset="0"/>
                  </a:rPr>
                  <a:t>〖</a:t>
                </a:r>
                <a:r>
                  <a:rPr lang="en-US" altLang="zh-TW" i="0" dirty="0" smtClean="0">
                    <a:latin typeface="Cambria Math" panose="02040503050406030204" pitchFamily="18" charset="0"/>
                  </a:rPr>
                  <a:t>𝑃𝐾′</a:t>
                </a:r>
                <a:r>
                  <a:rPr lang="en-US" altLang="zh-TW" b="0" i="0" dirty="0" smtClean="0">
                    <a:latin typeface="Cambria Math" panose="02040503050406030204" pitchFamily="18" charset="0"/>
                  </a:rPr>
                  <a:t>〗_</a:t>
                </a:r>
                <a:r>
                  <a:rPr lang="en-US" altLang="zh-TW" i="0" dirty="0" smtClean="0">
                    <a:latin typeface="Cambria Math" panose="02040503050406030204" pitchFamily="18" charset="0"/>
                  </a:rPr>
                  <a:t>𝑅𝑇𝐴</a:t>
                </a:r>
                <a:r>
                  <a:rPr lang="zh-TW" altLang="en-US" dirty="0" smtClean="0"/>
                  <a:t>，</a:t>
                </a:r>
                <a:r>
                  <a:rPr lang="en-US" altLang="zh-TW" i="0" dirty="0" smtClean="0">
                    <a:latin typeface="Cambria Math" panose="02040503050406030204" pitchFamily="18" charset="0"/>
                  </a:rPr>
                  <a:t>𝑟</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𝑅𝑇𝐴</a:t>
                </a:r>
                <a:r>
                  <a:rPr lang="en-US" altLang="zh-TW" dirty="0" smtClean="0"/>
                  <a:t>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 </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𝑍</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𝑞^∗</a:t>
                </a:r>
                <a:r>
                  <a:rPr lang="zh-TW" altLang="en-US" dirty="0" smtClean="0"/>
                  <a:t>是隨機數。</a:t>
                </a:r>
                <a:br>
                  <a:rPr lang="zh-TW" altLang="en-US" dirty="0" smtClean="0"/>
                </a:br>
                <a:r>
                  <a:rPr lang="zh-TW" altLang="en-US" dirty="0" smtClean="0"/>
                  <a:t/>
                </a:r>
                <a:br>
                  <a:rPr lang="zh-TW" altLang="en-US" dirty="0" smtClean="0"/>
                </a:b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34</a:t>
            </a:fld>
            <a:endParaRPr lang="zh-TW" altLang="en-US"/>
          </a:p>
        </p:txBody>
      </p:sp>
    </p:spTree>
    <p:extLst>
      <p:ext uri="{BB962C8B-B14F-4D97-AF65-F5344CB8AC3E}">
        <p14:creationId xmlns:p14="http://schemas.microsoft.com/office/powerpoint/2010/main" val="916860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最後，</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向其區域內的</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RSU</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廣播消息</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𝐼𝐷</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𝑃𝐾</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和</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𝑆𝑖𝑔𝑛</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。當從</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接收消息時，</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RSU</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計算</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的公鑰：</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𝑃𝐾</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14:m>
                  <m:oMath xmlns:m="http://schemas.openxmlformats.org/officeDocument/2006/math">
                    <m:sSub>
                      <m:sSubPr>
                        <m:ctrlP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ctrlPr>
                      </m:sSubPr>
                      <m:e>
                        <m:r>
                          <a:rPr kumimoji="0" lang="en-US" altLang="zh-TW" sz="12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m:t>𝐻</m:t>
                        </m:r>
                      </m:e>
                      <m:sub>
                        <m: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1</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𝐼𝐷</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），然後</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RSU</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驗證</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𝑆𝑖𝑔𝑛</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，如果</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𝑆𝑖𝑔𝑛</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合法，則</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RSU</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存儲</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𝐼𝐷</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𝑃𝐾</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和</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𝑆𝑖𝑔𝑛</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並執行註冊協議。圖</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6</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顯示了詳細信息。</a:t>
                </a:r>
                <a:endParaRPr lang="zh-TW" altLang="en-US" dirty="0"/>
              </a:p>
            </p:txBody>
          </p:sp>
        </mc:Choice>
        <mc:Fallback xmlns="">
          <p:sp>
            <p:nvSpPr>
              <p:cNvPr id="3" name="備忘稿版面配置區 2"/>
              <p:cNvSpPr>
                <a:spLocks noGrp="1"/>
              </p:cNvSpPr>
              <p:nvPr>
                <p:ph type="body" idx="1"/>
              </p:nvPr>
            </p:nvSpPr>
            <p:spPr/>
            <p:txBody>
              <a:bodyPr/>
              <a:lstStyle/>
              <a:p>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最後，</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向其區域內的</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RSU</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廣播消息</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〖𝐼𝐷〗_𝑅𝑇𝐴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〖𝑃𝐾′〗_𝑅𝑇𝐴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〖𝑆𝑖𝑔𝑛〗_𝑅𝑇𝐴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。當從</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接收消息時，</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RSU</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計算</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的公鑰：</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〖𝑃𝐾〗_𝑅𝑇𝐴</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r>
                  <a:rPr kumimoji="0" lang="en-US" altLang="zh-TW" sz="12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a:t>𝐻</a:t>
                </a:r>
                <a:r>
                  <a:rPr kumimoji="0" lang="en-US" altLang="zh-TW" sz="1200" b="0" i="0"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a:t>_1</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〖𝐼𝐷〗_𝑅𝑇𝐴</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），然後</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RSU</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驗證</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〖𝑆𝑖𝑔𝑛〗_𝑅𝑇𝐴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，如果</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〖𝑆𝑖𝑔𝑛〗_𝑅𝑇𝐴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合法，則</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RSU</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存儲</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〖𝐼𝐷〗_𝑅𝑇𝐴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〖𝑃𝐾′〗_𝑅𝑇𝐴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〖𝑆𝑖𝑔𝑛〗_𝑅𝑇𝐴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並執行註冊協議。圖</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6</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顯示了詳細信息。</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35</a:t>
            </a:fld>
            <a:endParaRPr lang="zh-TW" altLang="en-US"/>
          </a:p>
        </p:txBody>
      </p:sp>
    </p:spTree>
    <p:extLst>
      <p:ext uri="{BB962C8B-B14F-4D97-AF65-F5344CB8AC3E}">
        <p14:creationId xmlns:p14="http://schemas.microsoft.com/office/powerpoint/2010/main" val="403974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每個</a:t>
                </a:r>
                <a:r>
                  <a:rPr lang="en-US" altLang="zh-TW" dirty="0" smtClean="0"/>
                  <a:t>RSU</a:t>
                </a:r>
                <a:r>
                  <a:rPr lang="zh-TW" altLang="en-US" dirty="0" smtClean="0"/>
                  <a:t>隨機生成一個秘密密鑰</a:t>
                </a:r>
                <a:r>
                  <a:rPr lang="en-US" altLang="zh-TW" dirty="0" smtClean="0"/>
                  <a:t>r ∈</a:t>
                </a:r>
                <a14:m>
                  <m:oMath xmlns:m="http://schemas.openxmlformats.org/officeDocument/2006/math">
                    <m:r>
                      <a:rPr lang="zh-TW" altLang="en-US" i="1" dirty="0" smtClean="0">
                        <a:solidFill>
                          <a:schemeClr val="tx2">
                            <a:lumMod val="75000"/>
                          </a:schemeClr>
                        </a:solidFill>
                        <a:latin typeface="Cambria Math" panose="02040503050406030204" pitchFamily="18" charset="0"/>
                        <a:cs typeface="Times New Roman" panose="02020603050405020304" pitchFamily="18" charset="0"/>
                      </a:rPr>
                      <m:t> </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t>，並使用</a:t>
                </a:r>
                <a:r>
                  <a:rPr lang="en-US" altLang="zh-TW" dirty="0" smtClean="0"/>
                  <a:t>RTA</a:t>
                </a:r>
                <a:r>
                  <a:rPr lang="zh-TW" altLang="en-US" dirty="0" smtClean="0"/>
                  <a:t>計算</a:t>
                </a:r>
                <a14:m>
                  <m:oMath xmlns:m="http://schemas.openxmlformats.org/officeDocument/2006/math">
                    <m:r>
                      <a:rPr lang="en-US" altLang="zh-TW" i="1" dirty="0" smtClean="0">
                        <a:latin typeface="Cambria Math" panose="02040503050406030204" pitchFamily="18" charset="0"/>
                      </a:rPr>
                      <m:t>𝑟𝑃</m:t>
                    </m:r>
                  </m:oMath>
                </a14:m>
                <a:r>
                  <a:rPr lang="zh-TW" altLang="en-US" dirty="0" smtClean="0"/>
                  <a:t>作為密鑰協商參數。之後，</a:t>
                </a:r>
                <a:r>
                  <a:rPr lang="en-US" altLang="zh-TW" dirty="0" smtClean="0"/>
                  <a:t>RSU</a:t>
                </a:r>
                <a:r>
                  <a:rPr lang="zh-TW" altLang="en-US" dirty="0" smtClean="0"/>
                  <a:t>生成密文</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𝐶</m:t>
                        </m:r>
                      </m:e>
                      <m:sub>
                        <m:r>
                          <a:rPr lang="en-US" altLang="zh-TW" i="1" dirty="0" smtClean="0">
                            <a:latin typeface="Cambria Math" panose="02040503050406030204" pitchFamily="18" charset="0"/>
                          </a:rPr>
                          <m:t>𝑅𝑆𝑈</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𝑅𝑇𝐴</m:t>
                        </m:r>
                      </m:sub>
                    </m:sSub>
                  </m:oMath>
                </a14:m>
                <a:r>
                  <a:rPr lang="en-US" altLang="zh-TW"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𝐸𝑛𝑐</m:t>
                        </m:r>
                        <m:r>
                          <a:rPr lang="en-US" altLang="zh-TW" i="1" dirty="0" smtClean="0">
                            <a:latin typeface="Cambria Math" panose="02040503050406030204" pitchFamily="18" charset="0"/>
                          </a:rPr>
                          <m:t>_</m:t>
                        </m:r>
                        <m:r>
                          <a:rPr lang="en-US" altLang="zh-TW" i="1" dirty="0" smtClean="0">
                            <a:latin typeface="Cambria Math" panose="02040503050406030204" pitchFamily="18" charset="0"/>
                          </a:rPr>
                          <m:t>𝑃𝐾</m:t>
                        </m:r>
                        <m:r>
                          <a:rPr lang="en-US" altLang="zh-TW" i="1" dirty="0" smtClean="0">
                            <a:latin typeface="Cambria Math" panose="02040503050406030204" pitchFamily="18" charset="0"/>
                          </a:rPr>
                          <m:t>′</m:t>
                        </m:r>
                      </m:e>
                      <m:sub>
                        <m:r>
                          <a:rPr lang="en-US" altLang="zh-TW" i="1" dirty="0" smtClean="0">
                            <a:latin typeface="Cambria Math" panose="02040503050406030204" pitchFamily="18" charset="0"/>
                          </a:rPr>
                          <m:t>𝑅𝑇𝐴</m:t>
                        </m:r>
                      </m:sub>
                    </m:sSub>
                    <m:r>
                      <a:rPr lang="en-US" altLang="zh-TW" i="1" dirty="0" smtClean="0">
                        <a:latin typeface="Cambria Math" panose="02040503050406030204" pitchFamily="18" charset="0"/>
                      </a:rPr>
                      <m:t> {</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𝐼𝐷</m:t>
                        </m:r>
                      </m:e>
                      <m:sub>
                        <m:r>
                          <a:rPr lang="en-US" altLang="zh-TW" i="1" dirty="0" smtClean="0">
                            <a:latin typeface="Cambria Math" panose="02040503050406030204" pitchFamily="18" charset="0"/>
                          </a:rPr>
                          <m:t>𝑅𝑆𝑈</m:t>
                        </m:r>
                      </m:sub>
                    </m:sSub>
                    <m:r>
                      <a:rPr lang="zh-TW" altLang="en-US" i="1" dirty="0" smtClean="0">
                        <a:latin typeface="Cambria Math" panose="02040503050406030204" pitchFamily="18" charset="0"/>
                      </a:rPr>
                      <m:t>，</m:t>
                    </m:r>
                    <m:r>
                      <a:rPr lang="en-US" altLang="zh-TW" i="1" dirty="0" err="1" smtClean="0">
                        <a:latin typeface="Cambria Math" panose="02040503050406030204" pitchFamily="18" charset="0"/>
                      </a:rPr>
                      <m:t>𝑟𝑃</m:t>
                    </m:r>
                    <m:r>
                      <a:rPr lang="zh-TW" altLang="en-US"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𝑁</m:t>
                        </m:r>
                      </m:e>
                      <m:sub>
                        <m:r>
                          <a:rPr lang="en-US" altLang="zh-TW" i="1" dirty="0" smtClean="0">
                            <a:latin typeface="Cambria Math" panose="02040503050406030204" pitchFamily="18" charset="0"/>
                          </a:rPr>
                          <m:t>3</m:t>
                        </m:r>
                      </m:sub>
                    </m:sSub>
                    <m:r>
                      <a:rPr lang="en-US" altLang="zh-TW" i="1" dirty="0" smtClean="0">
                        <a:latin typeface="Cambria Math" panose="02040503050406030204" pitchFamily="18" charset="0"/>
                      </a:rPr>
                      <m:t>}</m:t>
                    </m:r>
                  </m:oMath>
                </a14:m>
                <a:r>
                  <a:rPr lang="zh-TW" altLang="en-US" dirty="0" smtClean="0"/>
                  <a:t>，其中</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𝑁</m:t>
                        </m:r>
                      </m:e>
                      <m:sub>
                        <m:r>
                          <a:rPr lang="en-US" altLang="zh-TW" i="1" dirty="0" smtClean="0">
                            <a:latin typeface="Cambria Math" panose="02040503050406030204" pitchFamily="18" charset="0"/>
                          </a:rPr>
                          <m:t>3</m:t>
                        </m:r>
                      </m:sub>
                    </m:sSub>
                  </m:oMath>
                </a14:m>
                <a:r>
                  <a:rPr lang="zh-TW" altLang="en-US" dirty="0" smtClean="0"/>
                  <a:t>是隨機數作為挑戰值。</a:t>
                </a:r>
                <a:br>
                  <a:rPr lang="zh-TW" altLang="en-US" dirty="0" smtClean="0"/>
                </a:br>
                <a:r>
                  <a:rPr lang="zh-TW" altLang="en-US" dirty="0" smtClean="0"/>
                  <a:t/>
                </a:r>
                <a:br>
                  <a:rPr lang="zh-TW" altLang="en-US" dirty="0" smtClean="0"/>
                </a:br>
                <a:r>
                  <a:rPr lang="en-US" altLang="zh-TW" dirty="0" smtClean="0"/>
                  <a:t>RSU</a:t>
                </a:r>
                <a:r>
                  <a:rPr lang="zh-TW" altLang="en-US" dirty="0" smtClean="0"/>
                  <a:t>將</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𝐶</m:t>
                        </m:r>
                      </m:e>
                      <m:sub>
                        <m:r>
                          <a:rPr lang="en-US" altLang="zh-TW" i="1" dirty="0" smtClean="0">
                            <a:latin typeface="Cambria Math" panose="02040503050406030204" pitchFamily="18" charset="0"/>
                          </a:rPr>
                          <m:t>𝑅𝑆𝑈</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𝑅𝑇𝐴</m:t>
                        </m:r>
                      </m:sub>
                    </m:sSub>
                  </m:oMath>
                </a14:m>
                <a:r>
                  <a:rPr lang="zh-TW" altLang="en-US" dirty="0" smtClean="0"/>
                  <a:t>發送到</a:t>
                </a:r>
                <a:r>
                  <a:rPr lang="en-US" altLang="zh-TW" dirty="0" smtClean="0"/>
                  <a:t>RTA</a:t>
                </a:r>
                <a:r>
                  <a:rPr lang="zh-TW" altLang="en-US" dirty="0" smtClean="0"/>
                  <a:t>。</a:t>
                </a:r>
                <a:br>
                  <a:rPr lang="zh-TW" altLang="en-US" dirty="0" smtClean="0"/>
                </a:br>
                <a:r>
                  <a:rPr lang="zh-TW" altLang="en-US" dirty="0" smtClean="0"/>
                  <a:t/>
                </a:r>
                <a:br>
                  <a:rPr lang="zh-TW" altLang="en-US" dirty="0" smtClean="0"/>
                </a:br>
                <a:r>
                  <a:rPr lang="en-US" altLang="zh-TW" dirty="0" smtClean="0"/>
                  <a:t>RTA</a:t>
                </a:r>
                <a:r>
                  <a:rPr lang="zh-TW" altLang="en-US" dirty="0" smtClean="0"/>
                  <a:t>解密</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𝐶</m:t>
                        </m:r>
                      </m:e>
                      <m:sub>
                        <m:r>
                          <a:rPr lang="en-US" altLang="zh-TW" i="1" dirty="0" smtClean="0">
                            <a:latin typeface="Cambria Math" panose="02040503050406030204" pitchFamily="18" charset="0"/>
                          </a:rPr>
                          <m:t>𝑅𝑆𝑈</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𝑅𝑇𝐴</m:t>
                        </m:r>
                      </m:sub>
                    </m:sSub>
                  </m:oMath>
                </a14:m>
                <a:r>
                  <a:rPr lang="zh-TW" altLang="en-US" dirty="0" smtClean="0"/>
                  <a:t>並獲取</a:t>
                </a:r>
                <a14:m>
                  <m:oMath xmlns:m="http://schemas.openxmlformats.org/officeDocument/2006/math">
                    <m:r>
                      <a:rPr lang="en-US" altLang="zh-TW" i="1" dirty="0" smtClean="0">
                        <a:latin typeface="Cambria Math" panose="02040503050406030204" pitchFamily="18" charset="0"/>
                      </a:rPr>
                      <m:t>&lt;</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𝐼𝐷</m:t>
                        </m:r>
                      </m:e>
                      <m:sub>
                        <m:r>
                          <a:rPr lang="en-US" altLang="zh-TW" i="1" dirty="0" smtClean="0">
                            <a:latin typeface="Cambria Math" panose="02040503050406030204" pitchFamily="18" charset="0"/>
                          </a:rPr>
                          <m:t>𝑅𝑆𝑈</m:t>
                        </m:r>
                      </m:sub>
                    </m:sSub>
                    <m:r>
                      <a:rPr lang="zh-TW" altLang="en-US" i="1" dirty="0" smtClean="0">
                        <a:latin typeface="Cambria Math" panose="02040503050406030204" pitchFamily="18" charset="0"/>
                      </a:rPr>
                      <m:t>，</m:t>
                    </m:r>
                    <m:r>
                      <a:rPr lang="en-US" altLang="zh-TW" i="1" dirty="0" err="1" smtClean="0">
                        <a:latin typeface="Cambria Math" panose="02040503050406030204" pitchFamily="18" charset="0"/>
                      </a:rPr>
                      <m:t>𝑟𝑃</m:t>
                    </m:r>
                    <m:r>
                      <a:rPr lang="zh-TW" altLang="en-US"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𝑁</m:t>
                        </m:r>
                      </m:e>
                      <m:sub>
                        <m:r>
                          <a:rPr lang="en-US" altLang="zh-TW" i="1" dirty="0" smtClean="0">
                            <a:latin typeface="Cambria Math" panose="02040503050406030204" pitchFamily="18" charset="0"/>
                          </a:rPr>
                          <m:t>3</m:t>
                        </m:r>
                      </m:sub>
                    </m:sSub>
                    <m:r>
                      <a:rPr lang="en-US" altLang="zh-TW" i="1" dirty="0" smtClean="0">
                        <a:latin typeface="Cambria Math" panose="02040503050406030204" pitchFamily="18" charset="0"/>
                      </a:rPr>
                      <m:t>&gt;</m:t>
                    </m:r>
                  </m:oMath>
                </a14:m>
                <a:r>
                  <a:rPr lang="zh-TW" altLang="en-US" dirty="0" smtClean="0"/>
                  <a:t>。然後，</a:t>
                </a:r>
                <a:r>
                  <a:rPr lang="en-US" altLang="zh-TW" dirty="0" smtClean="0"/>
                  <a:t>RTA</a:t>
                </a:r>
                <a:r>
                  <a:rPr lang="zh-TW" altLang="en-US" dirty="0" smtClean="0"/>
                  <a:t>生成</a:t>
                </a:r>
                <a:r>
                  <a:rPr lang="en-US" altLang="zh-TW" dirty="0" smtClean="0"/>
                  <a:t>RSU</a:t>
                </a:r>
                <a:r>
                  <a:rPr lang="zh-TW" altLang="en-US" dirty="0" smtClean="0"/>
                  <a:t>的私鑰</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𝑆𝐾</m:t>
                        </m:r>
                      </m:e>
                      <m:sub>
                        <m:r>
                          <a:rPr lang="en-US" altLang="zh-TW" i="1" dirty="0" smtClean="0">
                            <a:latin typeface="Cambria Math" panose="02040503050406030204" pitchFamily="18" charset="0"/>
                          </a:rPr>
                          <m:t>𝑅𝑆𝑈</m:t>
                        </m:r>
                      </m:sub>
                    </m:sSub>
                    <m:r>
                      <a:rPr lang="en-US" altLang="zh-TW" i="1" dirty="0" smtClean="0">
                        <a:latin typeface="Cambria Math" panose="02040503050406030204" pitchFamily="18" charset="0"/>
                      </a:rPr>
                      <m:t> </m:t>
                    </m:r>
                  </m:oMath>
                </a14:m>
                <a:r>
                  <a:rPr lang="en-US" altLang="zh-TW" dirty="0" smtClean="0"/>
                  <a:t>=</a:t>
                </a:r>
                <a14:m>
                  <m:oMath xmlns:m="http://schemas.openxmlformats.org/officeDocument/2006/math">
                    <m:r>
                      <a:rPr lang="en-US" altLang="zh-TW" i="1" dirty="0" smtClean="0">
                        <a:latin typeface="Cambria Math" panose="02040503050406030204" pitchFamily="18" charset="0"/>
                      </a:rPr>
                      <m:t>𝑏</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𝑃𝐾</m:t>
                        </m:r>
                      </m:e>
                      <m:sub>
                        <m:r>
                          <a:rPr lang="en-US" altLang="zh-TW" i="1" dirty="0" smtClean="0">
                            <a:latin typeface="Cambria Math" panose="02040503050406030204" pitchFamily="18" charset="0"/>
                          </a:rPr>
                          <m:t>𝑅𝑆𝑈</m:t>
                        </m:r>
                      </m:sub>
                    </m:sSub>
                  </m:oMath>
                </a14:m>
                <a:r>
                  <a:rPr lang="zh-TW" altLang="en-US" dirty="0" smtClean="0"/>
                  <a:t>，其中</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𝑃𝐾</m:t>
                        </m:r>
                      </m:e>
                      <m:sub>
                        <m:r>
                          <a:rPr lang="en-US" altLang="zh-TW" i="1" dirty="0" smtClean="0">
                            <a:latin typeface="Cambria Math" panose="02040503050406030204" pitchFamily="18" charset="0"/>
                          </a:rPr>
                          <m:t>𝑅𝑆𝑈</m:t>
                        </m:r>
                      </m:sub>
                    </m:sSub>
                  </m:oMath>
                </a14:m>
                <a:r>
                  <a:rPr lang="en-US" altLang="zh-TW" dirty="0" smtClean="0"/>
                  <a:t> = </a:t>
                </a:r>
                <a14:m>
                  <m:oMath xmlns:m="http://schemas.openxmlformats.org/officeDocument/2006/math">
                    <m:sSub>
                      <m:sSubPr>
                        <m:ctrlP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ctrlPr>
                      </m:sSubPr>
                      <m:e>
                        <m:r>
                          <a:rPr kumimoji="0" lang="en-US" altLang="zh-TW" sz="12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m:t>𝐻</m:t>
                        </m:r>
                      </m:e>
                      <m:sub>
                        <m: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1</m:t>
                        </m:r>
                      </m:sub>
                    </m:sSub>
                  </m:oMath>
                </a14:m>
                <a:r>
                  <a:rPr lang="zh-TW" altLang="en-US"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𝐼𝐷</m:t>
                        </m:r>
                      </m:e>
                      <m:sub>
                        <m:r>
                          <a:rPr lang="en-US" altLang="zh-TW" i="1" dirty="0" smtClean="0">
                            <a:latin typeface="Cambria Math" panose="02040503050406030204" pitchFamily="18" charset="0"/>
                          </a:rPr>
                          <m:t>𝑅𝑆𝑈</m:t>
                        </m:r>
                      </m:sub>
                    </m:sSub>
                  </m:oMath>
                </a14:m>
                <a:r>
                  <a:rPr lang="zh-TW" altLang="en-US" dirty="0" smtClean="0"/>
                  <a:t>）。之後，</a:t>
                </a:r>
                <a:r>
                  <a:rPr lang="en-US" altLang="zh-TW" dirty="0" smtClean="0"/>
                  <a:t>RTA</a:t>
                </a:r>
                <a:r>
                  <a:rPr lang="zh-TW" altLang="en-US" dirty="0" smtClean="0"/>
                  <a:t>計算會話密鑰</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𝐾</m:t>
                        </m:r>
                      </m:e>
                      <m:sub>
                        <m:r>
                          <a:rPr lang="en-US" altLang="zh-TW" i="1" dirty="0" smtClean="0">
                            <a:latin typeface="Cambria Math" panose="02040503050406030204" pitchFamily="18" charset="0"/>
                          </a:rPr>
                          <m:t>𝑅𝑇𝐴</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𝑅𝑆𝑈</m:t>
                        </m:r>
                      </m:sub>
                    </m:sSub>
                  </m:oMath>
                </a14:m>
                <a:r>
                  <a:rPr lang="en-US" altLang="zh-TW" dirty="0" smtClean="0"/>
                  <a:t>= </a:t>
                </a:r>
                <a14:m>
                  <m:oMath xmlns:m="http://schemas.openxmlformats.org/officeDocument/2006/math">
                    <m:r>
                      <a:rPr lang="en-US" altLang="zh-TW" i="1" dirty="0" smtClean="0">
                        <a:latin typeface="Cambria Math" panose="02040503050406030204" pitchFamily="18" charset="0"/>
                      </a:rPr>
                      <m:t>𝑏𝑟𝑃</m:t>
                    </m:r>
                  </m:oMath>
                </a14:m>
                <a:r>
                  <a:rPr lang="zh-TW" altLang="en-US" dirty="0" smtClean="0"/>
                  <a:t>和</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𝐶</m:t>
                        </m:r>
                      </m:e>
                      <m:sub>
                        <m:r>
                          <a:rPr lang="en-US" altLang="zh-TW" i="1" dirty="0" smtClean="0">
                            <a:latin typeface="Cambria Math" panose="02040503050406030204" pitchFamily="18" charset="0"/>
                          </a:rPr>
                          <m:t>𝑅𝑇𝐴</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𝑅𝑆𝑈</m:t>
                        </m:r>
                      </m:sub>
                    </m:sSub>
                  </m:oMath>
                </a14:m>
                <a:r>
                  <a:rPr lang="en-US" altLang="zh-TW"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𝐸𝑛𝑐</m:t>
                        </m:r>
                        <m:r>
                          <a:rPr lang="en-US" altLang="zh-TW" i="1" dirty="0" smtClean="0">
                            <a:latin typeface="Cambria Math" panose="02040503050406030204" pitchFamily="18" charset="0"/>
                          </a:rPr>
                          <m:t>_</m:t>
                        </m:r>
                        <m:r>
                          <a:rPr lang="en-US" altLang="zh-TW" i="1" dirty="0" smtClean="0">
                            <a:latin typeface="Cambria Math" panose="02040503050406030204" pitchFamily="18" charset="0"/>
                          </a:rPr>
                          <m:t>𝐾</m:t>
                        </m:r>
                      </m:e>
                      <m:sub>
                        <m:r>
                          <a:rPr lang="en-US" altLang="zh-TW" i="1" dirty="0" smtClean="0">
                            <a:latin typeface="Cambria Math" panose="02040503050406030204" pitchFamily="18" charset="0"/>
                          </a:rPr>
                          <m:t>𝑅𝑇𝐴</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𝑅𝑆𝑈</m:t>
                        </m:r>
                      </m:sub>
                    </m:sSub>
                    <m:r>
                      <a:rPr lang="en-US" altLang="zh-TW" i="1" dirty="0" smtClean="0">
                        <a:latin typeface="Cambria Math" panose="02040503050406030204" pitchFamily="18" charset="0"/>
                      </a:rPr>
                      <m:t> {</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𝑆𝐾</m:t>
                        </m:r>
                      </m:e>
                      <m:sub>
                        <m:r>
                          <a:rPr lang="en-US" altLang="zh-TW" i="1" dirty="0" smtClean="0">
                            <a:latin typeface="Cambria Math" panose="02040503050406030204" pitchFamily="18" charset="0"/>
                          </a:rPr>
                          <m:t>𝑅𝑆𝑈</m:t>
                        </m:r>
                      </m:sub>
                    </m:sSub>
                    <m:r>
                      <a:rPr lang="zh-TW" altLang="en-US" i="1" dirty="0" smtClean="0">
                        <a:latin typeface="Cambria Math" panose="02040503050406030204" pitchFamily="18" charset="0"/>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m:t>
                        </m:r>
                        <m:r>
                          <m:rPr>
                            <m:sty m:val="p"/>
                          </m:r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SU</m:t>
                        </m:r>
                      </m:sub>
                    </m:sSub>
                    <m:r>
                      <a:rPr lang="zh-TW" altLang="en-US"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𝑁</m:t>
                        </m:r>
                      </m:e>
                      <m:sub>
                        <m:r>
                          <a:rPr lang="en-US" altLang="zh-TW" i="1" dirty="0" smtClean="0">
                            <a:latin typeface="Cambria Math" panose="02040503050406030204" pitchFamily="18" charset="0"/>
                          </a:rPr>
                          <m:t>3</m:t>
                        </m:r>
                      </m:sub>
                    </m:sSub>
                    <m:r>
                      <a:rPr lang="en-US" altLang="zh-TW" i="1" dirty="0" smtClean="0">
                        <a:latin typeface="Cambria Math" panose="02040503050406030204" pitchFamily="18" charset="0"/>
                      </a:rPr>
                      <m:t>+1}</m:t>
                    </m:r>
                  </m:oMath>
                </a14:m>
                <a:r>
                  <a:rPr lang="zh-TW" altLang="en-US" dirty="0" smtClean="0"/>
                  <a:t>，其中</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m:t>
                        </m:r>
                        <m:r>
                          <m:rPr>
                            <m:sty m:val="p"/>
                          </m:r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SU</m:t>
                        </m:r>
                      </m:sub>
                    </m:sSub>
                  </m:oMath>
                </a14:m>
                <a:r>
                  <a:rPr lang="zh-TW" altLang="en-US" dirty="0" smtClean="0"/>
                  <a:t>是</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𝑆𝐾</m:t>
                        </m:r>
                      </m:e>
                      <m:sub>
                        <m:r>
                          <a:rPr lang="en-US" altLang="zh-TW" i="1" dirty="0" smtClean="0">
                            <a:latin typeface="Cambria Math" panose="02040503050406030204" pitchFamily="18" charset="0"/>
                          </a:rPr>
                          <m:t>𝑅𝑆𝑈</m:t>
                        </m:r>
                      </m:sub>
                    </m:sSub>
                  </m:oMath>
                </a14:m>
                <a:r>
                  <a:rPr lang="zh-TW" altLang="en-US" dirty="0" smtClean="0"/>
                  <a:t>的到期時間。</a:t>
                </a:r>
                <a:br>
                  <a:rPr lang="zh-TW" altLang="en-US" dirty="0" smtClean="0"/>
                </a:br>
                <a:r>
                  <a:rPr lang="zh-TW" altLang="en-US" dirty="0" smtClean="0"/>
                  <a:t/>
                </a:r>
                <a:br>
                  <a:rPr lang="zh-TW" altLang="en-US" dirty="0" smtClean="0"/>
                </a:br>
                <a:r>
                  <a:rPr lang="en-US" altLang="zh-TW" dirty="0" smtClean="0"/>
                  <a:t>RTA</a:t>
                </a:r>
                <a:r>
                  <a:rPr lang="zh-TW" altLang="en-US" dirty="0" smtClean="0"/>
                  <a:t>將</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𝐶</m:t>
                        </m:r>
                      </m:e>
                      <m:sub>
                        <m:r>
                          <a:rPr lang="en-US" altLang="zh-TW" i="1" dirty="0" smtClean="0">
                            <a:latin typeface="Cambria Math" panose="02040503050406030204" pitchFamily="18" charset="0"/>
                          </a:rPr>
                          <m:t>𝑅𝑇𝐴</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𝑅𝑆𝑈</m:t>
                        </m:r>
                      </m:sub>
                    </m:sSub>
                  </m:oMath>
                </a14:m>
                <a:r>
                  <a:rPr lang="zh-TW" altLang="en-US" dirty="0" smtClean="0"/>
                  <a:t>發送到</a:t>
                </a:r>
                <a:r>
                  <a:rPr lang="en-US" altLang="zh-TW" dirty="0" smtClean="0"/>
                  <a:t>RSU</a:t>
                </a:r>
                <a:r>
                  <a:rPr lang="zh-TW" altLang="en-US" dirty="0" smtClean="0"/>
                  <a:t>。</a:t>
                </a:r>
                <a:br>
                  <a:rPr lang="zh-TW" altLang="en-US" dirty="0" smtClean="0"/>
                </a:br>
                <a:r>
                  <a:rPr lang="zh-TW" altLang="en-US" dirty="0" smtClean="0"/>
                  <a:t/>
                </a:r>
                <a:br>
                  <a:rPr lang="zh-TW" altLang="en-US" dirty="0" smtClean="0"/>
                </a:br>
                <a:r>
                  <a:rPr lang="en-US" altLang="zh-TW" dirty="0" smtClean="0"/>
                  <a:t>RSU</a:t>
                </a:r>
                <a:r>
                  <a:rPr lang="zh-TW" altLang="en-US" dirty="0" smtClean="0"/>
                  <a:t>計算與</a:t>
                </a:r>
                <a:r>
                  <a:rPr lang="en-US" altLang="zh-TW" dirty="0" smtClean="0"/>
                  <a:t>RTA</a:t>
                </a:r>
                <a:r>
                  <a:rPr lang="zh-TW" altLang="en-US" dirty="0" smtClean="0"/>
                  <a:t>會話密鑰</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𝐾</m:t>
                        </m:r>
                      </m:e>
                      <m:sub>
                        <m:r>
                          <a:rPr lang="en-US" altLang="zh-TW" i="1" dirty="0" smtClean="0">
                            <a:latin typeface="Cambria Math" panose="02040503050406030204" pitchFamily="18" charset="0"/>
                          </a:rPr>
                          <m:t>𝑅𝑇𝐴</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𝑅𝑆𝑈</m:t>
                        </m:r>
                      </m:sub>
                    </m:sSub>
                  </m:oMath>
                </a14:m>
                <a:r>
                  <a:rPr lang="en-US" altLang="zh-TW" dirty="0" smtClean="0"/>
                  <a:t>= </a:t>
                </a:r>
                <a14:m>
                  <m:oMath xmlns:m="http://schemas.openxmlformats.org/officeDocument/2006/math">
                    <m:r>
                      <a:rPr lang="en-US" altLang="zh-TW" i="1" dirty="0" smtClean="0">
                        <a:latin typeface="Cambria Math" panose="02040503050406030204" pitchFamily="18" charset="0"/>
                      </a:rPr>
                      <m:t>𝑏</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𝑃𝐾</m:t>
                        </m:r>
                        <m:r>
                          <a:rPr lang="en-US" altLang="zh-TW" i="1" dirty="0" smtClean="0">
                            <a:latin typeface="Cambria Math" panose="02040503050406030204" pitchFamily="18" charset="0"/>
                          </a:rPr>
                          <m:t>′</m:t>
                        </m:r>
                      </m:e>
                      <m:sub>
                        <m:r>
                          <a:rPr lang="en-US" altLang="zh-TW" i="1" dirty="0" smtClean="0">
                            <a:latin typeface="Cambria Math" panose="02040503050406030204" pitchFamily="18" charset="0"/>
                          </a:rPr>
                          <m:t>𝑅𝑇𝐴</m:t>
                        </m:r>
                      </m:sub>
                    </m:sSub>
                  </m:oMath>
                </a14:m>
                <a:r>
                  <a:rPr lang="zh-TW" altLang="en-US" dirty="0" smtClean="0"/>
                  <a:t>，並對</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𝐶</m:t>
                        </m:r>
                      </m:e>
                      <m:sub>
                        <m:r>
                          <a:rPr lang="en-US" altLang="zh-TW" i="1" dirty="0" smtClean="0">
                            <a:latin typeface="Cambria Math" panose="02040503050406030204" pitchFamily="18" charset="0"/>
                          </a:rPr>
                          <m:t>𝑅𝑇𝐴</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𝑅𝑆𝑈</m:t>
                        </m:r>
                      </m:sub>
                    </m:sSub>
                  </m:oMath>
                </a14:m>
                <a:r>
                  <a:rPr lang="zh-TW" altLang="en-US" dirty="0" smtClean="0"/>
                  <a:t>加密以獲得</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𝑆𝐾</m:t>
                        </m:r>
                      </m:e>
                      <m:sub>
                        <m:r>
                          <a:rPr lang="en-US" altLang="zh-TW" i="1" dirty="0" smtClean="0">
                            <a:latin typeface="Cambria Math" panose="02040503050406030204" pitchFamily="18" charset="0"/>
                          </a:rPr>
                          <m:t>𝑅𝑆𝑈</m:t>
                        </m:r>
                      </m:sub>
                    </m:sSub>
                    <m:r>
                      <a:rPr lang="zh-TW" altLang="en-US" i="1" dirty="0" smtClean="0">
                        <a:latin typeface="Cambria Math" panose="02040503050406030204" pitchFamily="18" charset="0"/>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m:t>
                        </m:r>
                        <m:r>
                          <m:rPr>
                            <m:sty m:val="p"/>
                          </m:r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SU</m:t>
                        </m:r>
                      </m:sub>
                    </m:sSub>
                    <m:r>
                      <a:rPr lang="zh-TW" altLang="en-US"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𝑁</m:t>
                        </m:r>
                      </m:e>
                      <m:sub>
                        <m:r>
                          <a:rPr lang="en-US" altLang="zh-TW" i="1" dirty="0" smtClean="0">
                            <a:latin typeface="Cambria Math" panose="02040503050406030204" pitchFamily="18" charset="0"/>
                          </a:rPr>
                          <m:t>3</m:t>
                        </m:r>
                      </m:sub>
                    </m:sSub>
                    <m:r>
                      <a:rPr lang="en-US" altLang="zh-TW" i="1" dirty="0" smtClean="0">
                        <a:latin typeface="Cambria Math" panose="02040503050406030204" pitchFamily="18" charset="0"/>
                      </a:rPr>
                      <m:t>+1</m:t>
                    </m:r>
                  </m:oMath>
                </a14:m>
                <a:r>
                  <a:rPr lang="zh-TW" altLang="en-US" dirty="0" smtClean="0"/>
                  <a:t>。</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如果</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𝑁</m:t>
                        </m:r>
                      </m:e>
                      <m:sub>
                        <m:r>
                          <a:rPr lang="en-US" altLang="zh-TW" i="1" dirty="0" smtClean="0">
                            <a:latin typeface="Cambria Math" panose="02040503050406030204" pitchFamily="18" charset="0"/>
                          </a:rPr>
                          <m:t>3</m:t>
                        </m:r>
                      </m:sub>
                    </m:sSub>
                    <m:r>
                      <a:rPr lang="en-US" altLang="zh-TW" i="1" dirty="0" smtClean="0">
                        <a:latin typeface="Cambria Math" panose="02040503050406030204" pitchFamily="18" charset="0"/>
                      </a:rPr>
                      <m:t>+1</m:t>
                    </m:r>
                  </m:oMath>
                </a14:m>
                <a:r>
                  <a:rPr lang="zh-TW" altLang="en-US" dirty="0" smtClean="0"/>
                  <a:t>有效，則</a:t>
                </a:r>
                <a:r>
                  <a:rPr lang="en-US" altLang="zh-TW" dirty="0" smtClean="0"/>
                  <a:t>RSU</a:t>
                </a:r>
                <a:r>
                  <a:rPr lang="zh-TW" altLang="en-US" dirty="0" smtClean="0"/>
                  <a:t>存儲</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𝑆𝐾</m:t>
                        </m:r>
                      </m:e>
                      <m:sub>
                        <m:r>
                          <a:rPr lang="en-US" altLang="zh-TW" i="1" dirty="0" smtClean="0">
                            <a:latin typeface="Cambria Math" panose="02040503050406030204" pitchFamily="18" charset="0"/>
                          </a:rPr>
                          <m:t>𝑅𝑆𝑈</m:t>
                        </m:r>
                      </m:sub>
                    </m:sSub>
                    <m:r>
                      <a:rPr lang="zh-TW" altLang="en-US" i="1" dirty="0" smtClean="0">
                        <a:latin typeface="Cambria Math" panose="02040503050406030204" pitchFamily="18" charset="0"/>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m:t>
                        </m:r>
                        <m:r>
                          <m:rPr>
                            <m:sty m:val="p"/>
                          </m:r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SU</m:t>
                        </m:r>
                      </m:sub>
                    </m:sSub>
                  </m:oMath>
                </a14:m>
                <a:r>
                  <a:rPr lang="zh-TW" altLang="en-US" dirty="0" smtClean="0"/>
                  <a:t>。否則，要求</a:t>
                </a:r>
                <a:r>
                  <a:rPr lang="en-US" altLang="zh-TW" dirty="0" smtClean="0"/>
                  <a:t>RSU</a:t>
                </a:r>
                <a:r>
                  <a:rPr lang="zh-TW" altLang="en-US" dirty="0" smtClean="0"/>
                  <a:t>重新申請註冊。</a:t>
                </a:r>
              </a:p>
              <a:p>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每個</a:t>
                </a:r>
                <a:r>
                  <a:rPr lang="en-US" altLang="zh-TW" dirty="0" smtClean="0"/>
                  <a:t>RSU</a:t>
                </a:r>
                <a:r>
                  <a:rPr lang="zh-TW" altLang="en-US" dirty="0" smtClean="0"/>
                  <a:t>隨機生成一個秘密密鑰</a:t>
                </a:r>
                <a:r>
                  <a:rPr lang="en-US" altLang="zh-TW" dirty="0" smtClean="0"/>
                  <a:t>r ∈</a:t>
                </a:r>
                <a:r>
                  <a:rPr lang="zh-TW" altLang="en-US"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𝑍</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𝑞^∗</a:t>
                </a:r>
                <a:r>
                  <a:rPr lang="zh-TW" altLang="en-US" dirty="0" smtClean="0"/>
                  <a:t>，並使用</a:t>
                </a:r>
                <a:r>
                  <a:rPr lang="en-US" altLang="zh-TW" dirty="0" smtClean="0"/>
                  <a:t>RTA</a:t>
                </a:r>
                <a:r>
                  <a:rPr lang="zh-TW" altLang="en-US" dirty="0" smtClean="0"/>
                  <a:t>計算</a:t>
                </a:r>
                <a:r>
                  <a:rPr lang="en-US" altLang="zh-TW" i="0" dirty="0" smtClean="0">
                    <a:latin typeface="Cambria Math" panose="02040503050406030204" pitchFamily="18" charset="0"/>
                  </a:rPr>
                  <a:t>𝑟𝑃</a:t>
                </a:r>
                <a:r>
                  <a:rPr lang="zh-TW" altLang="en-US" dirty="0" smtClean="0"/>
                  <a:t>作為密鑰協商參數。之後，</a:t>
                </a:r>
                <a:r>
                  <a:rPr lang="en-US" altLang="zh-TW" dirty="0" smtClean="0"/>
                  <a:t>RSU</a:t>
                </a:r>
                <a:r>
                  <a:rPr lang="zh-TW" altLang="en-US" dirty="0" smtClean="0"/>
                  <a:t>生成密文</a:t>
                </a:r>
                <a:r>
                  <a:rPr lang="en-US" altLang="zh-TW" i="0" dirty="0" smtClean="0">
                    <a:latin typeface="Cambria Math" panose="02040503050406030204" pitchFamily="18" charset="0"/>
                  </a:rPr>
                  <a:t>𝐶_(𝑅𝑆𝑈−𝑅𝑇𝐴)</a:t>
                </a:r>
                <a:r>
                  <a:rPr lang="en-US" altLang="zh-TW" dirty="0" smtClean="0"/>
                  <a:t>= </a:t>
                </a:r>
                <a:r>
                  <a:rPr lang="en-US" altLang="zh-TW" i="0" dirty="0" smtClean="0">
                    <a:latin typeface="Cambria Math" panose="02040503050406030204" pitchFamily="18" charset="0"/>
                  </a:rPr>
                  <a:t>〖𝐸𝑛𝑐_𝑃𝐾′〗_𝑅𝑇𝐴  {〖𝐼𝐷〗_𝑅𝑆𝑈</a:t>
                </a:r>
                <a:r>
                  <a:rPr lang="zh-TW" altLang="en-US" i="0" dirty="0" smtClean="0">
                    <a:latin typeface="Cambria Math" panose="02040503050406030204" pitchFamily="18" charset="0"/>
                  </a:rPr>
                  <a:t>，</a:t>
                </a:r>
                <a:r>
                  <a:rPr lang="en-US" altLang="zh-TW" i="0" dirty="0" err="1" smtClean="0">
                    <a:latin typeface="Cambria Math" panose="02040503050406030204" pitchFamily="18" charset="0"/>
                  </a:rPr>
                  <a:t>𝑟𝑃</a:t>
                </a:r>
                <a:r>
                  <a:rPr lang="zh-TW" altLang="en-US" i="0" dirty="0" smtClean="0">
                    <a:latin typeface="Cambria Math" panose="02040503050406030204" pitchFamily="18" charset="0"/>
                  </a:rPr>
                  <a:t>，</a:t>
                </a:r>
                <a:r>
                  <a:rPr lang="en-US" altLang="zh-TW" i="0" dirty="0" smtClean="0">
                    <a:latin typeface="Cambria Math" panose="02040503050406030204" pitchFamily="18" charset="0"/>
                  </a:rPr>
                  <a:t>𝑁_3}</a:t>
                </a:r>
                <a:r>
                  <a:rPr lang="zh-TW" altLang="en-US" dirty="0" smtClean="0"/>
                  <a:t>，其中</a:t>
                </a:r>
                <a:r>
                  <a:rPr lang="en-US" altLang="zh-TW" i="0" dirty="0" smtClean="0">
                    <a:latin typeface="Cambria Math" panose="02040503050406030204" pitchFamily="18" charset="0"/>
                  </a:rPr>
                  <a:t>𝑁</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3</a:t>
                </a:r>
                <a:r>
                  <a:rPr lang="zh-TW" altLang="en-US" dirty="0" smtClean="0"/>
                  <a:t>是隨機數作為挑戰值。</a:t>
                </a:r>
                <a:br>
                  <a:rPr lang="zh-TW" altLang="en-US" dirty="0" smtClean="0"/>
                </a:br>
                <a:r>
                  <a:rPr lang="zh-TW" altLang="en-US" dirty="0" smtClean="0"/>
                  <a:t/>
                </a:r>
                <a:br>
                  <a:rPr lang="zh-TW" altLang="en-US" dirty="0" smtClean="0"/>
                </a:br>
                <a:r>
                  <a:rPr lang="en-US" altLang="zh-TW" dirty="0" smtClean="0"/>
                  <a:t>RSU</a:t>
                </a:r>
                <a:r>
                  <a:rPr lang="zh-TW" altLang="en-US" dirty="0" smtClean="0"/>
                  <a:t>將</a:t>
                </a:r>
                <a:r>
                  <a:rPr lang="en-US" altLang="zh-TW" i="0" dirty="0" smtClean="0">
                    <a:latin typeface="Cambria Math" panose="02040503050406030204" pitchFamily="18" charset="0"/>
                  </a:rPr>
                  <a:t>𝐶</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𝑅𝑆𝑈−𝑅𝑇𝐴</a:t>
                </a:r>
                <a:r>
                  <a:rPr lang="en-US" altLang="zh-TW" i="0" dirty="0" smtClean="0">
                    <a:latin typeface="Cambria Math" panose="02040503050406030204" pitchFamily="18" charset="0"/>
                  </a:rPr>
                  <a:t>)</a:t>
                </a:r>
                <a:r>
                  <a:rPr lang="zh-TW" altLang="en-US" dirty="0" smtClean="0"/>
                  <a:t>發送到</a:t>
                </a:r>
                <a:r>
                  <a:rPr lang="en-US" altLang="zh-TW" dirty="0" smtClean="0"/>
                  <a:t>RTA</a:t>
                </a:r>
                <a:r>
                  <a:rPr lang="zh-TW" altLang="en-US" dirty="0" smtClean="0"/>
                  <a:t>。</a:t>
                </a:r>
                <a:br>
                  <a:rPr lang="zh-TW" altLang="en-US" dirty="0" smtClean="0"/>
                </a:br>
                <a:r>
                  <a:rPr lang="zh-TW" altLang="en-US" dirty="0" smtClean="0"/>
                  <a:t/>
                </a:r>
                <a:br>
                  <a:rPr lang="zh-TW" altLang="en-US" dirty="0" smtClean="0"/>
                </a:br>
                <a:r>
                  <a:rPr lang="en-US" altLang="zh-TW" dirty="0" smtClean="0"/>
                  <a:t>RTA</a:t>
                </a:r>
                <a:r>
                  <a:rPr lang="zh-TW" altLang="en-US" dirty="0" smtClean="0"/>
                  <a:t>解密</a:t>
                </a:r>
                <a:r>
                  <a:rPr lang="en-US" altLang="zh-TW" i="0" dirty="0" smtClean="0">
                    <a:latin typeface="Cambria Math" panose="02040503050406030204" pitchFamily="18" charset="0"/>
                  </a:rPr>
                  <a:t>𝐶</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𝑅𝑆𝑈−𝑅𝑇𝐴</a:t>
                </a:r>
                <a:r>
                  <a:rPr lang="en-US" altLang="zh-TW" i="0" dirty="0" smtClean="0">
                    <a:latin typeface="Cambria Math" panose="02040503050406030204" pitchFamily="18" charset="0"/>
                  </a:rPr>
                  <a:t>)</a:t>
                </a:r>
                <a:r>
                  <a:rPr lang="zh-TW" altLang="en-US" dirty="0" smtClean="0"/>
                  <a:t>並獲取</a:t>
                </a:r>
                <a:r>
                  <a:rPr lang="en-US" altLang="zh-TW" i="0" dirty="0" smtClean="0">
                    <a:latin typeface="Cambria Math" panose="02040503050406030204" pitchFamily="18" charset="0"/>
                  </a:rPr>
                  <a:t>&lt;〖𝐼𝐷〗_𝑅𝑆𝑈</a:t>
                </a:r>
                <a:r>
                  <a:rPr lang="zh-TW" altLang="en-US" i="0" dirty="0" smtClean="0">
                    <a:latin typeface="Cambria Math" panose="02040503050406030204" pitchFamily="18" charset="0"/>
                  </a:rPr>
                  <a:t>，</a:t>
                </a:r>
                <a:r>
                  <a:rPr lang="en-US" altLang="zh-TW" i="0" dirty="0" err="1" smtClean="0">
                    <a:latin typeface="Cambria Math" panose="02040503050406030204" pitchFamily="18" charset="0"/>
                  </a:rPr>
                  <a:t>𝑟𝑃</a:t>
                </a:r>
                <a:r>
                  <a:rPr lang="zh-TW" altLang="en-US" i="0" dirty="0" smtClean="0">
                    <a:latin typeface="Cambria Math" panose="02040503050406030204" pitchFamily="18" charset="0"/>
                  </a:rPr>
                  <a:t>，</a:t>
                </a:r>
                <a:r>
                  <a:rPr lang="en-US" altLang="zh-TW" i="0" dirty="0" smtClean="0">
                    <a:latin typeface="Cambria Math" panose="02040503050406030204" pitchFamily="18" charset="0"/>
                  </a:rPr>
                  <a:t>𝑁</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3</a:t>
                </a:r>
                <a:r>
                  <a:rPr lang="en-US" altLang="zh-TW" i="0" dirty="0" smtClean="0">
                    <a:latin typeface="Cambria Math" panose="02040503050406030204" pitchFamily="18" charset="0"/>
                  </a:rPr>
                  <a:t>&gt;</a:t>
                </a:r>
                <a:r>
                  <a:rPr lang="zh-TW" altLang="en-US" dirty="0" smtClean="0"/>
                  <a:t>。然後，</a:t>
                </a:r>
                <a:r>
                  <a:rPr lang="en-US" altLang="zh-TW" dirty="0" smtClean="0"/>
                  <a:t>RTA</a:t>
                </a:r>
                <a:r>
                  <a:rPr lang="zh-TW" altLang="en-US" dirty="0" smtClean="0"/>
                  <a:t>生成</a:t>
                </a:r>
                <a:r>
                  <a:rPr lang="en-US" altLang="zh-TW" dirty="0" smtClean="0"/>
                  <a:t>RSU</a:t>
                </a:r>
                <a:r>
                  <a:rPr lang="zh-TW" altLang="en-US" dirty="0" smtClean="0"/>
                  <a:t>的私鑰</a:t>
                </a:r>
                <a:r>
                  <a:rPr lang="en-US" altLang="zh-TW" i="0" dirty="0" smtClean="0">
                    <a:latin typeface="Cambria Math" panose="02040503050406030204" pitchFamily="18" charset="0"/>
                  </a:rPr>
                  <a:t>〖𝑆𝐾〗_𝑅𝑆𝑈  </a:t>
                </a:r>
                <a:r>
                  <a:rPr lang="en-US" altLang="zh-TW" dirty="0" smtClean="0"/>
                  <a:t>=</a:t>
                </a:r>
                <a:r>
                  <a:rPr lang="en-US" altLang="zh-TW" i="0" dirty="0" smtClean="0">
                    <a:latin typeface="Cambria Math" panose="02040503050406030204" pitchFamily="18" charset="0"/>
                  </a:rPr>
                  <a:t>𝑏〖𝑃𝐾〗_𝑅𝑆𝑈</a:t>
                </a:r>
                <a:r>
                  <a:rPr lang="zh-TW" altLang="en-US" dirty="0" smtClean="0"/>
                  <a:t>，其中</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𝑃𝐾</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𝑅𝑆𝑈</a:t>
                </a:r>
                <a:r>
                  <a:rPr lang="en-US" altLang="zh-TW" dirty="0" smtClean="0"/>
                  <a:t> = </a:t>
                </a:r>
                <a:r>
                  <a:rPr kumimoji="0" lang="en-US" altLang="zh-TW" sz="12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a:t>𝐻</a:t>
                </a:r>
                <a:r>
                  <a:rPr kumimoji="0" lang="en-US" altLang="zh-TW" sz="1200" b="0" i="0"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a:t>_</a:t>
                </a:r>
                <a:r>
                  <a:rPr kumimoji="0" lang="en-US" altLang="zh-TW" sz="1200" b="0" i="0"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a:t>1</a:t>
                </a:r>
                <a:r>
                  <a:rPr lang="zh-TW" altLang="en-US" dirty="0" smtClean="0"/>
                  <a:t>（</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𝐼𝐷</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𝑅𝑆𝑈</a:t>
                </a:r>
                <a:r>
                  <a:rPr lang="zh-TW" altLang="en-US" dirty="0" smtClean="0"/>
                  <a:t>）。之後，</a:t>
                </a:r>
                <a:r>
                  <a:rPr lang="en-US" altLang="zh-TW" dirty="0" smtClean="0"/>
                  <a:t>RTA</a:t>
                </a:r>
                <a:r>
                  <a:rPr lang="zh-TW" altLang="en-US" dirty="0" smtClean="0"/>
                  <a:t>計算會話密鑰</a:t>
                </a:r>
                <a:r>
                  <a:rPr lang="en-US" altLang="zh-TW" i="0" dirty="0" smtClean="0">
                    <a:latin typeface="Cambria Math" panose="02040503050406030204" pitchFamily="18" charset="0"/>
                  </a:rPr>
                  <a:t>𝐾_(𝑅𝑇𝐴−𝑅𝑆𝑈)</a:t>
                </a:r>
                <a:r>
                  <a:rPr lang="en-US" altLang="zh-TW" dirty="0" smtClean="0"/>
                  <a:t>= </a:t>
                </a:r>
                <a:r>
                  <a:rPr lang="en-US" altLang="zh-TW" i="0" dirty="0" smtClean="0">
                    <a:latin typeface="Cambria Math" panose="02040503050406030204" pitchFamily="18" charset="0"/>
                  </a:rPr>
                  <a:t>𝑏𝑟𝑃</a:t>
                </a:r>
                <a:r>
                  <a:rPr lang="zh-TW" altLang="en-US" dirty="0" smtClean="0"/>
                  <a:t>和</a:t>
                </a:r>
                <a:r>
                  <a:rPr lang="en-US" altLang="zh-TW" i="0" dirty="0" smtClean="0">
                    <a:latin typeface="Cambria Math" panose="02040503050406030204" pitchFamily="18" charset="0"/>
                  </a:rPr>
                  <a:t>𝐶_(𝑅𝑇𝐴−𝑅𝑆𝑈)</a:t>
                </a:r>
                <a:r>
                  <a:rPr lang="en-US" altLang="zh-TW" dirty="0" smtClean="0"/>
                  <a:t>= </a:t>
                </a:r>
                <a:r>
                  <a:rPr lang="en-US" altLang="zh-TW" i="0" dirty="0" smtClean="0">
                    <a:latin typeface="Cambria Math" panose="02040503050406030204" pitchFamily="18" charset="0"/>
                  </a:rPr>
                  <a:t>〖𝐸𝑛𝑐_𝐾〗_(𝑅𝑇𝐴−𝑅𝑆𝑈)  {〖</a:t>
                </a:r>
                <a:r>
                  <a:rPr lang="en-US" altLang="zh-TW" i="0" dirty="0" smtClean="0">
                    <a:latin typeface="Cambria Math" panose="02040503050406030204" pitchFamily="18" charset="0"/>
                  </a:rPr>
                  <a:t>𝑆𝐾</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𝑅𝑆𝑈</a:t>
                </a:r>
                <a:r>
                  <a:rPr lang="zh-TW" altLang="en-US" i="0" dirty="0" smtClean="0">
                    <a:latin typeface="Cambria Math" panose="02040503050406030204" pitchFamily="18" charset="0"/>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SU</a:t>
                </a:r>
                <a:r>
                  <a:rPr lang="zh-TW" altLang="en-US" i="0" dirty="0" smtClean="0">
                    <a:latin typeface="Cambria Math" panose="02040503050406030204" pitchFamily="18" charset="0"/>
                  </a:rPr>
                  <a:t>，</a:t>
                </a:r>
                <a:r>
                  <a:rPr lang="en-US" altLang="zh-TW" i="0" dirty="0" smtClean="0">
                    <a:latin typeface="Cambria Math" panose="02040503050406030204" pitchFamily="18" charset="0"/>
                  </a:rPr>
                  <a:t>𝑁_3+1}</a:t>
                </a:r>
                <a:r>
                  <a:rPr lang="zh-TW" altLang="en-US" dirty="0" smtClean="0"/>
                  <a:t>，其中</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𝑅SU</a:t>
                </a:r>
                <a:r>
                  <a:rPr lang="zh-TW" altLang="en-US" dirty="0" smtClean="0"/>
                  <a:t>是</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𝑆𝐾</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𝑅𝑆𝑈</a:t>
                </a:r>
                <a:r>
                  <a:rPr lang="zh-TW" altLang="en-US" dirty="0" smtClean="0"/>
                  <a:t>的到期時間。</a:t>
                </a:r>
                <a:br>
                  <a:rPr lang="zh-TW" altLang="en-US" dirty="0" smtClean="0"/>
                </a:br>
                <a:r>
                  <a:rPr lang="zh-TW" altLang="en-US" dirty="0" smtClean="0"/>
                  <a:t/>
                </a:r>
                <a:br>
                  <a:rPr lang="zh-TW" altLang="en-US" dirty="0" smtClean="0"/>
                </a:br>
                <a:r>
                  <a:rPr lang="en-US" altLang="zh-TW" dirty="0" smtClean="0"/>
                  <a:t>RTA</a:t>
                </a:r>
                <a:r>
                  <a:rPr lang="zh-TW" altLang="en-US" dirty="0" smtClean="0"/>
                  <a:t>將</a:t>
                </a:r>
                <a:r>
                  <a:rPr lang="en-US" altLang="zh-TW" i="0" dirty="0" smtClean="0">
                    <a:latin typeface="Cambria Math" panose="02040503050406030204" pitchFamily="18" charset="0"/>
                  </a:rPr>
                  <a:t>𝐶</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𝑅𝑇𝐴−𝑅𝑆𝑈</a:t>
                </a:r>
                <a:r>
                  <a:rPr lang="en-US" altLang="zh-TW" i="0" dirty="0" smtClean="0">
                    <a:latin typeface="Cambria Math" panose="02040503050406030204" pitchFamily="18" charset="0"/>
                  </a:rPr>
                  <a:t>)</a:t>
                </a:r>
                <a:r>
                  <a:rPr lang="zh-TW" altLang="en-US" dirty="0" smtClean="0"/>
                  <a:t>發送到</a:t>
                </a:r>
                <a:r>
                  <a:rPr lang="en-US" altLang="zh-TW" dirty="0" smtClean="0"/>
                  <a:t>RSU</a:t>
                </a:r>
                <a:r>
                  <a:rPr lang="zh-TW" altLang="en-US" dirty="0" smtClean="0"/>
                  <a:t>。</a:t>
                </a:r>
                <a:br>
                  <a:rPr lang="zh-TW" altLang="en-US" dirty="0" smtClean="0"/>
                </a:br>
                <a:r>
                  <a:rPr lang="zh-TW" altLang="en-US" dirty="0" smtClean="0"/>
                  <a:t/>
                </a:r>
                <a:br>
                  <a:rPr lang="zh-TW" altLang="en-US" dirty="0" smtClean="0"/>
                </a:br>
                <a:r>
                  <a:rPr lang="en-US" altLang="zh-TW" dirty="0" smtClean="0"/>
                  <a:t>RSU</a:t>
                </a:r>
                <a:r>
                  <a:rPr lang="zh-TW" altLang="en-US" dirty="0" smtClean="0"/>
                  <a:t>計算與</a:t>
                </a:r>
                <a:r>
                  <a:rPr lang="en-US" altLang="zh-TW" dirty="0" smtClean="0"/>
                  <a:t>RTA</a:t>
                </a:r>
                <a:r>
                  <a:rPr lang="zh-TW" altLang="en-US" dirty="0" smtClean="0"/>
                  <a:t>會話密鑰</a:t>
                </a:r>
                <a:r>
                  <a:rPr lang="en-US" altLang="zh-TW" i="0" dirty="0" smtClean="0">
                    <a:latin typeface="Cambria Math" panose="02040503050406030204" pitchFamily="18" charset="0"/>
                  </a:rPr>
                  <a:t>𝐾_(𝑅𝑇𝐴−𝑅𝑆𝑈)</a:t>
                </a:r>
                <a:r>
                  <a:rPr lang="en-US" altLang="zh-TW" dirty="0" smtClean="0"/>
                  <a:t>= </a:t>
                </a:r>
                <a:r>
                  <a:rPr lang="en-US" altLang="zh-TW" i="0" dirty="0" smtClean="0">
                    <a:latin typeface="Cambria Math" panose="02040503050406030204" pitchFamily="18" charset="0"/>
                  </a:rPr>
                  <a:t>𝑏〖𝑃𝐾′〗_𝑅𝑇𝐴</a:t>
                </a:r>
                <a:r>
                  <a:rPr lang="zh-TW" altLang="en-US" dirty="0" smtClean="0"/>
                  <a:t>，並對</a:t>
                </a:r>
                <a:r>
                  <a:rPr lang="en-US" altLang="zh-TW" i="0" dirty="0" smtClean="0">
                    <a:latin typeface="Cambria Math" panose="02040503050406030204" pitchFamily="18" charset="0"/>
                  </a:rPr>
                  <a:t>𝐶</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𝑅𝑇𝐴−𝑅𝑆𝑈</a:t>
                </a:r>
                <a:r>
                  <a:rPr lang="en-US" altLang="zh-TW" i="0" dirty="0" smtClean="0">
                    <a:latin typeface="Cambria Math" panose="02040503050406030204" pitchFamily="18" charset="0"/>
                  </a:rPr>
                  <a:t>)</a:t>
                </a:r>
                <a:r>
                  <a:rPr lang="zh-TW" altLang="en-US" dirty="0" smtClean="0"/>
                  <a:t>加密以獲得</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𝑆𝐾</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𝑅𝑆𝑈</a:t>
                </a:r>
                <a:r>
                  <a:rPr lang="zh-TW" altLang="en-US" i="0" dirty="0" smtClean="0">
                    <a:latin typeface="Cambria Math" panose="02040503050406030204" pitchFamily="18" charset="0"/>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〖𝐸𝑥𝑝〗_𝑅SU</a:t>
                </a:r>
                <a:r>
                  <a:rPr lang="zh-TW" altLang="en-US" i="0" dirty="0" smtClean="0">
                    <a:latin typeface="Cambria Math" panose="02040503050406030204" pitchFamily="18" charset="0"/>
                  </a:rPr>
                  <a:t>，</a:t>
                </a:r>
                <a:r>
                  <a:rPr lang="en-US" altLang="zh-TW" i="0" dirty="0" smtClean="0">
                    <a:latin typeface="Cambria Math" panose="02040503050406030204" pitchFamily="18" charset="0"/>
                  </a:rPr>
                  <a:t>𝑁</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3+1</a:t>
                </a:r>
                <a:r>
                  <a:rPr lang="zh-TW" altLang="en-US" dirty="0" smtClean="0"/>
                  <a:t>。</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如果</a:t>
                </a:r>
                <a:r>
                  <a:rPr lang="en-US" altLang="zh-TW" i="0" dirty="0" smtClean="0">
                    <a:latin typeface="Cambria Math" panose="02040503050406030204" pitchFamily="18" charset="0"/>
                  </a:rPr>
                  <a:t>𝑁</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3+1</a:t>
                </a:r>
                <a:r>
                  <a:rPr lang="zh-TW" altLang="en-US" dirty="0" smtClean="0"/>
                  <a:t>有效，則</a:t>
                </a:r>
                <a:r>
                  <a:rPr lang="en-US" altLang="zh-TW" dirty="0" smtClean="0"/>
                  <a:t>RSU</a:t>
                </a:r>
                <a:r>
                  <a:rPr lang="zh-TW" altLang="en-US" dirty="0" smtClean="0"/>
                  <a:t>存儲</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𝑆𝐾</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𝑅𝑆𝑈</a:t>
                </a:r>
                <a:r>
                  <a:rPr lang="zh-TW" altLang="en-US" i="0" dirty="0" smtClean="0">
                    <a:latin typeface="Cambria Math" panose="02040503050406030204" pitchFamily="18" charset="0"/>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〖𝐸𝑥𝑝〗_𝑅SU</a:t>
                </a:r>
                <a:r>
                  <a:rPr lang="zh-TW" altLang="en-US" dirty="0" smtClean="0"/>
                  <a:t>。否則，要求</a:t>
                </a:r>
                <a:r>
                  <a:rPr lang="en-US" altLang="zh-TW" dirty="0" smtClean="0"/>
                  <a:t>RSU</a:t>
                </a:r>
                <a:r>
                  <a:rPr lang="zh-TW" altLang="en-US" dirty="0" smtClean="0"/>
                  <a:t>重新申請註冊。</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36</a:t>
            </a:fld>
            <a:endParaRPr lang="zh-TW" altLang="en-US"/>
          </a:p>
        </p:txBody>
      </p:sp>
    </p:spTree>
    <p:extLst>
      <p:ext uri="{BB962C8B-B14F-4D97-AF65-F5344CB8AC3E}">
        <p14:creationId xmlns:p14="http://schemas.microsoft.com/office/powerpoint/2010/main" val="3322726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oMath>
                </a14:m>
                <a:r>
                  <a:rPr lang="zh-TW" altLang="en-US" sz="1400" dirty="0" smtClean="0">
                    <a:effectLst/>
                  </a:rPr>
                  <a:t>定期廣播</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𝐼𝐷</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𝐸𝑥𝑝</m:t>
                        </m:r>
                      </m:e>
                      <m:sub>
                        <m:r>
                          <a:rPr lang="en-US" altLang="zh-TW" sz="1400" i="1" dirty="0" smtClean="0">
                            <a:effectLst/>
                            <a:latin typeface="Cambria Math" panose="02040503050406030204" pitchFamily="18" charset="0"/>
                          </a:rPr>
                          <m:t>𝑅𝑇𝐴</m:t>
                        </m:r>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𝐸𝑥𝑝</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𝑇𝑆</m:t>
                        </m:r>
                      </m:e>
                      <m:sub>
                        <m:r>
                          <a:rPr lang="en-US" altLang="zh-TW" sz="1400" i="1" dirty="0" smtClean="0">
                            <a:effectLst/>
                            <a:latin typeface="Cambria Math" panose="02040503050406030204" pitchFamily="18" charset="0"/>
                          </a:rPr>
                          <m:t>1</m:t>
                        </m:r>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𝑁</m:t>
                        </m:r>
                      </m:e>
                      <m:sub>
                        <m:r>
                          <a:rPr lang="en-US" altLang="zh-TW" sz="1400" i="1" dirty="0" smtClean="0">
                            <a:effectLst/>
                            <a:latin typeface="Cambria Math" panose="02040503050406030204" pitchFamily="18" charset="0"/>
                          </a:rPr>
                          <m:t>4</m:t>
                        </m:r>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𝐼𝐷</m:t>
                        </m:r>
                      </m:e>
                      <m:sub>
                        <m:r>
                          <a:rPr lang="en-US" altLang="zh-TW" sz="1400" i="1" dirty="0" smtClean="0">
                            <a:effectLst/>
                            <a:latin typeface="Cambria Math" panose="02040503050406030204" pitchFamily="18" charset="0"/>
                          </a:rPr>
                          <m:t>𝑅𝑇𝐴</m:t>
                        </m:r>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𝑃𝐾</m:t>
                        </m:r>
                        <m:r>
                          <a:rPr lang="en-US" altLang="zh-TW" sz="1400" i="1" dirty="0" smtClean="0">
                            <a:effectLst/>
                            <a:latin typeface="Cambria Math" panose="02040503050406030204" pitchFamily="18" charset="0"/>
                          </a:rPr>
                          <m:t>′</m:t>
                        </m:r>
                      </m:e>
                      <m:sub>
                        <m:r>
                          <a:rPr lang="en-US" altLang="zh-TW" sz="1400" i="1" dirty="0" smtClean="0">
                            <a:effectLst/>
                            <a:latin typeface="Cambria Math" panose="02040503050406030204" pitchFamily="18" charset="0"/>
                          </a:rPr>
                          <m:t>𝑅𝑇𝐴</m:t>
                        </m:r>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𝑆𝑖𝑔𝑛</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zh-TW" altLang="en-US" sz="1400" dirty="0" smtClean="0">
                    <a:effectLst/>
                  </a:rPr>
                  <a:t>和</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𝑆𝑖𝑔𝑛</m:t>
                        </m:r>
                      </m:e>
                      <m:sub>
                        <m:r>
                          <a:rPr lang="en-US" altLang="zh-TW" sz="1400" i="1" dirty="0" smtClean="0">
                            <a:effectLst/>
                            <a:latin typeface="Cambria Math" panose="02040503050406030204" pitchFamily="18" charset="0"/>
                          </a:rPr>
                          <m:t>𝑅𝑇𝐴</m:t>
                        </m:r>
                      </m:sub>
                    </m:sSub>
                  </m:oMath>
                </a14:m>
                <a:r>
                  <a:rPr lang="zh-TW" altLang="en-US" sz="1400" dirty="0" smtClean="0">
                    <a:effectLst/>
                  </a:rPr>
                  <a:t>，其中</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𝑆𝑖𝑔𝑛</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en-US" altLang="zh-TW" sz="1400" dirty="0" smtClean="0">
                    <a:effectLst/>
                  </a:rPr>
                  <a:t> = </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𝑆𝑖𝑔𝑛</m:t>
                        </m:r>
                        <m:r>
                          <a:rPr lang="en-US" altLang="zh-TW" sz="1400" b="0" i="1" dirty="0" smtClean="0">
                            <a:effectLst/>
                            <a:latin typeface="Cambria Math" panose="02040503050406030204" pitchFamily="18" charset="0"/>
                          </a:rPr>
                          <m:t>_</m:t>
                        </m:r>
                        <m:r>
                          <a:rPr lang="en-US" altLang="zh-TW" sz="1400" b="0" i="1" dirty="0" smtClean="0">
                            <a:effectLst/>
                            <a:latin typeface="Cambria Math" panose="02040503050406030204" pitchFamily="18" charset="0"/>
                          </a:rPr>
                          <m:t>𝑆𝐾</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en-US" altLang="zh-TW" sz="1400" dirty="0" smtClean="0">
                    <a:effectLst/>
                  </a:rPr>
                  <a:t> {</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𝐼𝐷</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𝐼𝐷</m:t>
                        </m:r>
                      </m:e>
                      <m:sub>
                        <m:r>
                          <a:rPr lang="en-US" altLang="zh-TW" sz="1400" i="1" dirty="0" smtClean="0">
                            <a:effectLst/>
                            <a:latin typeface="Cambria Math" panose="02040503050406030204" pitchFamily="18" charset="0"/>
                          </a:rPr>
                          <m:t>𝑅𝑇𝐴</m:t>
                        </m:r>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𝐸𝑥𝑝</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𝑇𝑆</m:t>
                        </m:r>
                      </m:e>
                      <m:sub>
                        <m:r>
                          <a:rPr lang="en-US" altLang="zh-TW" sz="1400" i="1" dirty="0" smtClean="0">
                            <a:effectLst/>
                            <a:latin typeface="Cambria Math" panose="02040503050406030204" pitchFamily="18" charset="0"/>
                          </a:rPr>
                          <m:t>1</m:t>
                        </m:r>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𝑁</m:t>
                        </m:r>
                      </m:e>
                      <m:sub>
                        <m:r>
                          <a:rPr lang="en-US" altLang="zh-TW" sz="1400" i="1" dirty="0" smtClean="0">
                            <a:effectLst/>
                            <a:latin typeface="Cambria Math" panose="02040503050406030204" pitchFamily="18" charset="0"/>
                          </a:rPr>
                          <m:t>4</m:t>
                        </m:r>
                      </m:sub>
                    </m:sSub>
                  </m:oMath>
                </a14:m>
                <a:r>
                  <a:rPr lang="en-US" altLang="zh-TW" sz="1400" dirty="0" smtClean="0">
                    <a:effectLst/>
                  </a:rPr>
                  <a:t>} = {</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𝑉</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r>
                      <a:rPr lang="zh-TW" altLang="en-US" sz="1400" i="1" dirty="0" smtClean="0">
                        <a:effectLst/>
                        <a:latin typeface="Cambria Math" panose="02040503050406030204" pitchFamily="18" charset="0"/>
                      </a:rPr>
                      <m:t>，</m:t>
                    </m:r>
                    <m:sSub>
                      <m:sSubPr>
                        <m:ctrlPr>
                          <a:rPr lang="en-US" altLang="zh-TW" sz="1400" i="1" dirty="0" smtClean="0">
                            <a:effectLst/>
                            <a:latin typeface="Cambria Math" panose="02040503050406030204" pitchFamily="18" charset="0"/>
                          </a:rPr>
                        </m:ctrlPr>
                      </m:sSubPr>
                      <m:e>
                        <m:r>
                          <m:rPr>
                            <m:sty m:val="p"/>
                          </m:rPr>
                          <a:rPr lang="en-US" altLang="zh-TW" sz="1400" i="1" dirty="0" smtClean="0">
                            <a:effectLst/>
                            <a:latin typeface="Cambria Math" panose="02040503050406030204" pitchFamily="18" charset="0"/>
                          </a:rPr>
                          <m:t>W</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en-US" altLang="zh-TW" sz="1400" dirty="0" smtClean="0">
                    <a:effectLst/>
                  </a:rPr>
                  <a:t>}</a:t>
                </a:r>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𝑉</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en-US" altLang="zh-TW"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b="0" i="1" dirty="0" smtClean="0">
                            <a:effectLst/>
                            <a:latin typeface="Cambria Math" panose="02040503050406030204" pitchFamily="18" charset="0"/>
                          </a:rPr>
                          <m:t>𝑟</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sSub>
                      <m:sSubPr>
                        <m:ctrlPr>
                          <a:rPr lang="en-US" altLang="zh-TW" sz="1400" i="1" dirty="0" smtClean="0">
                            <a:effectLst/>
                            <a:latin typeface="Cambria Math" panose="02040503050406030204" pitchFamily="18" charset="0"/>
                          </a:rPr>
                        </m:ctrlPr>
                      </m:sSubPr>
                      <m:e>
                        <m:r>
                          <a:rPr lang="en-US" altLang="zh-TW" sz="1400" b="0" i="1" dirty="0" smtClean="0">
                            <a:effectLst/>
                            <a:latin typeface="Cambria Math" panose="02040503050406030204" pitchFamily="18" charset="0"/>
                          </a:rPr>
                          <m:t>𝑃𝐾</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zh-TW" altLang="en-US" sz="1400" dirty="0" smtClean="0">
                    <a:effectLst/>
                  </a:rPr>
                  <a:t>，</a:t>
                </a:r>
                <a:r>
                  <a:rPr lang="en-US" altLang="zh-TW" sz="1400" dirty="0" smtClean="0">
                    <a:effectLst/>
                  </a:rPr>
                  <a:t> </a:t>
                </a:r>
                <a14:m>
                  <m:oMath xmlns:m="http://schemas.openxmlformats.org/officeDocument/2006/math">
                    <m:sSub>
                      <m:sSubPr>
                        <m:ctrlPr>
                          <a:rPr lang="en-US" altLang="zh-TW" sz="1400" i="1" dirty="0" smtClean="0">
                            <a:effectLst/>
                            <a:latin typeface="Cambria Math" panose="02040503050406030204" pitchFamily="18" charset="0"/>
                          </a:rPr>
                        </m:ctrlPr>
                      </m:sSubPr>
                      <m:e>
                        <m:r>
                          <m:rPr>
                            <m:sty m:val="p"/>
                          </m:rPr>
                          <a:rPr lang="en-US" altLang="zh-TW" sz="1400" i="1" dirty="0" smtClean="0">
                            <a:effectLst/>
                            <a:latin typeface="Cambria Math" panose="02040503050406030204" pitchFamily="18" charset="0"/>
                          </a:rPr>
                          <m:t>W</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en-US" altLang="zh-TW" sz="1400" dirty="0" smtClean="0">
                    <a:effectLst/>
                  </a:rPr>
                  <a:t> =(</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b="0" i="1" dirty="0" smtClean="0">
                            <a:effectLst/>
                            <a:latin typeface="Cambria Math" panose="02040503050406030204" pitchFamily="18" charset="0"/>
                          </a:rPr>
                          <m:t>𝑟</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en-US" altLang="zh-TW" sz="1400" dirty="0" smtClean="0">
                    <a:effectLst/>
                  </a:rPr>
                  <a:t>+ </a:t>
                </a:r>
                <a14:m>
                  <m:oMath xmlns:m="http://schemas.openxmlformats.org/officeDocument/2006/math">
                    <m:sSub>
                      <m:sSubPr>
                        <m:ctrlPr>
                          <a:rPr kumimoji="0" lang="en-US" altLang="zh-TW" sz="14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ctrlPr>
                      </m:sSubPr>
                      <m:e>
                        <m:r>
                          <a:rPr kumimoji="0" lang="en-US" altLang="zh-TW" sz="14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m:t>𝐻</m:t>
                        </m:r>
                      </m:e>
                      <m:sub>
                        <m:r>
                          <a:rPr kumimoji="0" lang="en-US" altLang="zh-TW" sz="14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2</m:t>
                        </m:r>
                      </m:sub>
                    </m:sSub>
                    <m:r>
                      <a:rPr kumimoji="0" lang="en-US" altLang="zh-TW" sz="14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m:t>
                    </m:r>
                  </m:oMath>
                </a14:m>
                <a:r>
                  <a:rPr lang="en-US" altLang="zh-TW" sz="1400" dirty="0" smtClean="0">
                    <a:effectLst/>
                  </a:rPr>
                  <a:t>M</a:t>
                </a:r>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𝑉</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r>
                      <a:rPr lang="en-US" altLang="zh-TW" sz="1400" i="1" dirty="0" smtClean="0">
                        <a:effectLst/>
                        <a:latin typeface="Cambria Math" panose="02040503050406030204" pitchFamily="18" charset="0"/>
                      </a:rPr>
                      <m:t>))</m:t>
                    </m:r>
                    <m:sSub>
                      <m:sSubPr>
                        <m:ctrlPr>
                          <a:rPr lang="en-US" altLang="zh-TW" sz="1400" i="1" dirty="0" smtClean="0">
                            <a:effectLst/>
                            <a:latin typeface="Cambria Math" panose="02040503050406030204" pitchFamily="18" charset="0"/>
                          </a:rPr>
                        </m:ctrlPr>
                      </m:sSubPr>
                      <m:e>
                        <m:r>
                          <a:rPr lang="en-US" altLang="zh-TW" sz="1400" b="0" i="1" dirty="0" smtClean="0">
                            <a:effectLst/>
                            <a:latin typeface="Cambria Math" panose="02040503050406030204" pitchFamily="18" charset="0"/>
                          </a:rPr>
                          <m:t>𝑆𝐾</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b="0" i="1" dirty="0" smtClean="0">
                            <a:effectLst/>
                            <a:latin typeface="Cambria Math" panose="02040503050406030204" pitchFamily="18" charset="0"/>
                          </a:rPr>
                          <m:t>𝑟</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en-US" altLang="zh-TW" sz="1400" dirty="0" smtClean="0">
                    <a:effectLst/>
                  </a:rPr>
                  <a:t>∈</a:t>
                </a:r>
                <a14:m>
                  <m:oMath xmlns:m="http://schemas.openxmlformats.org/officeDocument/2006/math">
                    <m:sSubSup>
                      <m:sSubSupPr>
                        <m:ctrlPr>
                          <a:rPr lang="en-US" altLang="zh-TW" sz="1400"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zh-TW" altLang="en-US" sz="1400"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sz="1400"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sz="1400"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sz="1400"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sz="1400" dirty="0" smtClean="0">
                    <a:effectLst/>
                  </a:rPr>
                  <a:t>是隨機數，</a:t>
                </a:r>
                <a:r>
                  <a:rPr lang="en-US" altLang="zh-TW" sz="1400" dirty="0" smtClean="0">
                    <a:effectLst/>
                  </a:rPr>
                  <a:t>M = </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𝐼𝐷</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en-US" altLang="zh-TW" sz="1400" dirty="0" smtClean="0">
                    <a:effectLst/>
                  </a:rPr>
                  <a:t>|| </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𝐼𝐷</m:t>
                        </m:r>
                      </m:e>
                      <m:sub>
                        <m:r>
                          <a:rPr lang="en-US" altLang="zh-TW" sz="1400" i="1" dirty="0" smtClean="0">
                            <a:effectLst/>
                            <a:latin typeface="Cambria Math" panose="02040503050406030204" pitchFamily="18" charset="0"/>
                          </a:rPr>
                          <m:t>𝑅𝑇𝐴</m:t>
                        </m:r>
                      </m:sub>
                    </m:sSub>
                  </m:oMath>
                </a14:m>
                <a:r>
                  <a:rPr lang="en-US" altLang="zh-TW" sz="1400" dirty="0" smtClean="0">
                    <a:effectLst/>
                  </a:rPr>
                  <a:t> || </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𝐸𝑥𝑝</m:t>
                        </m:r>
                      </m:e>
                      <m:sub>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𝑅𝑆𝑈</m:t>
                            </m:r>
                          </m:e>
                          <m:sub>
                            <m:r>
                              <a:rPr lang="en-US" altLang="zh-TW" sz="1400" i="1" dirty="0" smtClean="0">
                                <a:effectLst/>
                                <a:latin typeface="Cambria Math" panose="02040503050406030204" pitchFamily="18" charset="0"/>
                              </a:rPr>
                              <m:t>1</m:t>
                            </m:r>
                          </m:sub>
                        </m:sSub>
                      </m:sub>
                    </m:sSub>
                  </m:oMath>
                </a14:m>
                <a:r>
                  <a:rPr lang="en-US" altLang="zh-TW" sz="1400" dirty="0" smtClean="0">
                    <a:effectLst/>
                  </a:rPr>
                  <a:t> || </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𝑇𝑆</m:t>
                        </m:r>
                      </m:e>
                      <m:sub>
                        <m:r>
                          <a:rPr lang="en-US" altLang="zh-TW" sz="1400" i="1" dirty="0" smtClean="0">
                            <a:effectLst/>
                            <a:latin typeface="Cambria Math" panose="02040503050406030204" pitchFamily="18" charset="0"/>
                          </a:rPr>
                          <m:t>1</m:t>
                        </m:r>
                      </m:sub>
                    </m:sSub>
                  </m:oMath>
                </a14:m>
                <a:r>
                  <a:rPr lang="en-US" altLang="zh-TW" sz="1400" dirty="0" smtClean="0">
                    <a:effectLst/>
                  </a:rPr>
                  <a:t> || </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𝑁</m:t>
                        </m:r>
                      </m:e>
                      <m:sub>
                        <m:r>
                          <a:rPr lang="en-US" altLang="zh-TW" sz="1400" i="1" dirty="0" smtClean="0">
                            <a:effectLst/>
                            <a:latin typeface="Cambria Math" panose="02040503050406030204" pitchFamily="18" charset="0"/>
                          </a:rPr>
                          <m:t>4</m:t>
                        </m:r>
                      </m:sub>
                    </m:sSub>
                  </m:oMath>
                </a14:m>
                <a:r>
                  <a:rPr lang="zh-TW" altLang="en-US" sz="1400" dirty="0" smtClean="0">
                    <a:effectLst/>
                  </a:rPr>
                  <a:t>，</a:t>
                </a:r>
                <a14:m>
                  <m:oMath xmlns:m="http://schemas.openxmlformats.org/officeDocument/2006/math">
                    <m:sSub>
                      <m:sSubPr>
                        <m:ctrlPr>
                          <a:rPr lang="en-US" altLang="zh-TW" sz="1400" i="1" dirty="0" smtClean="0">
                            <a:effectLst/>
                            <a:latin typeface="Cambria Math" panose="02040503050406030204" pitchFamily="18" charset="0"/>
                          </a:rPr>
                        </m:ctrlPr>
                      </m:sSubPr>
                      <m:e>
                        <m:r>
                          <a:rPr lang="en-US" altLang="zh-TW" sz="1400" i="1" dirty="0" smtClean="0">
                            <a:effectLst/>
                            <a:latin typeface="Cambria Math" panose="02040503050406030204" pitchFamily="18" charset="0"/>
                          </a:rPr>
                          <m:t>𝑁</m:t>
                        </m:r>
                      </m:e>
                      <m:sub>
                        <m:r>
                          <a:rPr lang="en-US" altLang="zh-TW" sz="1400" i="1" dirty="0" smtClean="0">
                            <a:effectLst/>
                            <a:latin typeface="Cambria Math" panose="02040503050406030204" pitchFamily="18" charset="0"/>
                          </a:rPr>
                          <m:t>4</m:t>
                        </m:r>
                      </m:sub>
                    </m:sSub>
                  </m:oMath>
                </a14:m>
                <a:r>
                  <a:rPr lang="zh-TW" altLang="en-US" sz="1400" dirty="0" smtClean="0">
                    <a:effectLst/>
                  </a:rPr>
                  <a:t>是質詢值。</a:t>
                </a:r>
                <a:br>
                  <a:rPr lang="zh-TW" altLang="en-US" sz="1400" dirty="0" smtClean="0">
                    <a:effectLst/>
                  </a:rPr>
                </a:br>
                <a:endParaRPr lang="zh-TW" altLang="en-US" dirty="0" smtClean="0">
                  <a:effectLst/>
                </a:endParaRPr>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𝑅𝑆𝑈</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1</a:t>
                </a:r>
                <a:r>
                  <a:rPr lang="zh-TW" altLang="en-US" sz="1400" dirty="0" smtClean="0">
                    <a:effectLst/>
                  </a:rPr>
                  <a:t>定期廣播</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𝐼𝐷〗_(〖</a:t>
                </a:r>
                <a:r>
                  <a:rPr lang="en-US" altLang="zh-TW" sz="1400" i="0" dirty="0" smtClean="0">
                    <a:effectLst/>
                    <a:latin typeface="Cambria Math" panose="02040503050406030204" pitchFamily="18" charset="0"/>
                  </a:rPr>
                  <a:t>𝑅𝑆𝑈</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1</a:t>
                </a:r>
                <a:r>
                  <a:rPr lang="en-US" altLang="zh-TW" sz="1400" i="0" dirty="0" smtClean="0">
                    <a:effectLst/>
                    <a:latin typeface="Cambria Math" panose="02040503050406030204" pitchFamily="18" charset="0"/>
                  </a:rPr>
                  <a:t> )</a:t>
                </a:r>
                <a:r>
                  <a:rPr lang="zh-TW" altLang="en-US" sz="1400" dirty="0" smtClean="0">
                    <a:effectLst/>
                  </a:rPr>
                  <a:t>，</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𝐸𝑥𝑝〗_𝑅𝑇𝐴</a:t>
                </a:r>
                <a:r>
                  <a:rPr lang="zh-TW" altLang="en-US" sz="1400" dirty="0" smtClean="0">
                    <a:effectLst/>
                  </a:rPr>
                  <a:t>，</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𝐸𝑥𝑝〗_(〖</a:t>
                </a:r>
                <a:r>
                  <a:rPr lang="en-US" altLang="zh-TW" sz="1400" i="0" dirty="0" smtClean="0">
                    <a:effectLst/>
                    <a:latin typeface="Cambria Math" panose="02040503050406030204" pitchFamily="18" charset="0"/>
                  </a:rPr>
                  <a:t>𝑅𝑆𝑈</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1</a:t>
                </a:r>
                <a:r>
                  <a:rPr lang="en-US" altLang="zh-TW" sz="1400" i="0" dirty="0" smtClean="0">
                    <a:effectLst/>
                    <a:latin typeface="Cambria Math" panose="02040503050406030204" pitchFamily="18" charset="0"/>
                  </a:rPr>
                  <a:t> )</a:t>
                </a:r>
                <a:r>
                  <a:rPr lang="zh-TW" altLang="en-US" sz="1400" dirty="0" smtClean="0">
                    <a:effectLst/>
                  </a:rPr>
                  <a:t>，</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𝑇𝑆〗_1</a:t>
                </a:r>
                <a:r>
                  <a:rPr lang="zh-TW" altLang="en-US" sz="1400" dirty="0" smtClean="0">
                    <a:effectLst/>
                  </a:rPr>
                  <a:t>，</a:t>
                </a:r>
                <a:r>
                  <a:rPr lang="en-US" altLang="zh-TW" sz="1400" i="0" dirty="0" smtClean="0">
                    <a:effectLst/>
                    <a:latin typeface="Cambria Math" panose="02040503050406030204" pitchFamily="18" charset="0"/>
                  </a:rPr>
                  <a:t>𝑁_4</a:t>
                </a:r>
                <a:r>
                  <a:rPr lang="zh-TW" altLang="en-US" sz="1400" dirty="0" smtClean="0">
                    <a:effectLst/>
                  </a:rPr>
                  <a:t>，</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𝐼𝐷〗_𝑅𝑇𝐴</a:t>
                </a:r>
                <a:r>
                  <a:rPr lang="zh-TW" altLang="en-US" sz="1400" dirty="0" smtClean="0">
                    <a:effectLst/>
                  </a:rPr>
                  <a:t>，</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𝑃𝐾′〗_𝑅𝑇𝐴</a:t>
                </a:r>
                <a:r>
                  <a:rPr lang="zh-TW" altLang="en-US" sz="1400" dirty="0" smtClean="0">
                    <a:effectLst/>
                  </a:rPr>
                  <a:t>，</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𝑆𝑖𝑔𝑛〗_(〖</a:t>
                </a:r>
                <a:r>
                  <a:rPr lang="en-US" altLang="zh-TW" sz="1400" i="0" dirty="0" smtClean="0">
                    <a:effectLst/>
                    <a:latin typeface="Cambria Math" panose="02040503050406030204" pitchFamily="18" charset="0"/>
                  </a:rPr>
                  <a:t>𝑅𝑆𝑈</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1</a:t>
                </a:r>
                <a:r>
                  <a:rPr lang="en-US" altLang="zh-TW" sz="1400" i="0" dirty="0" smtClean="0">
                    <a:effectLst/>
                    <a:latin typeface="Cambria Math" panose="02040503050406030204" pitchFamily="18" charset="0"/>
                  </a:rPr>
                  <a:t> )</a:t>
                </a:r>
                <a:r>
                  <a:rPr lang="zh-TW" altLang="en-US" sz="1400" dirty="0" smtClean="0">
                    <a:effectLst/>
                  </a:rPr>
                  <a:t>和</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𝑆𝑖𝑔𝑛〗_𝑅𝑇𝐴</a:t>
                </a:r>
                <a:r>
                  <a:rPr lang="zh-TW" altLang="en-US" sz="1400" dirty="0" smtClean="0">
                    <a:effectLst/>
                  </a:rPr>
                  <a:t>，其中</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𝑆𝑖𝑔𝑛</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en-US" altLang="zh-TW" sz="1400" dirty="0" smtClean="0">
                    <a:effectLst/>
                  </a:rPr>
                  <a:t> = </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𝑆𝑖𝑔𝑛</a:t>
                </a:r>
                <a:r>
                  <a:rPr lang="en-US" altLang="zh-TW" sz="1400" b="0" i="0" dirty="0" smtClean="0">
                    <a:effectLst/>
                    <a:latin typeface="Cambria Math" panose="02040503050406030204" pitchFamily="18" charset="0"/>
                  </a:rPr>
                  <a:t>_𝑆𝐾〗_(〖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en-US" altLang="zh-TW" sz="1400" dirty="0" smtClean="0">
                    <a:effectLst/>
                  </a:rPr>
                  <a:t> {</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𝐼𝐷</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zh-TW" altLang="en-US" sz="1400" dirty="0" smtClean="0">
                    <a:effectLst/>
                  </a:rPr>
                  <a:t>，</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𝐼𝐷</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𝑅𝑇𝐴</a:t>
                </a:r>
                <a:r>
                  <a:rPr lang="zh-TW" altLang="en-US" sz="1400" dirty="0" smtClean="0">
                    <a:effectLst/>
                  </a:rPr>
                  <a:t>，</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𝐸𝑥𝑝</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zh-TW" altLang="en-US" sz="1400" dirty="0" smtClean="0">
                    <a:effectLst/>
                  </a:rPr>
                  <a:t>，</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𝑇𝑆</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1</a:t>
                </a:r>
                <a:r>
                  <a:rPr lang="zh-TW" altLang="en-US" sz="1400" dirty="0" smtClean="0">
                    <a:effectLst/>
                  </a:rPr>
                  <a:t>，</a:t>
                </a:r>
                <a:r>
                  <a:rPr lang="en-US" altLang="zh-TW" sz="1400" i="0" dirty="0" smtClean="0">
                    <a:effectLst/>
                    <a:latin typeface="Cambria Math" panose="02040503050406030204" pitchFamily="18" charset="0"/>
                  </a:rPr>
                  <a:t>𝑁</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4</a:t>
                </a:r>
                <a:r>
                  <a:rPr lang="en-US" altLang="zh-TW" sz="1400" dirty="0" smtClean="0">
                    <a:effectLst/>
                  </a:rPr>
                  <a:t>} = {</a:t>
                </a:r>
                <a:r>
                  <a:rPr lang="en-US" altLang="zh-TW" sz="1400" i="0" dirty="0" smtClean="0">
                    <a:effectLst/>
                    <a:latin typeface="Cambria Math" panose="02040503050406030204" pitchFamily="18" charset="0"/>
                  </a:rPr>
                  <a:t>𝑉_(〖</a:t>
                </a:r>
                <a:r>
                  <a:rPr lang="en-US" altLang="zh-TW" sz="1400" i="0" dirty="0" smtClean="0">
                    <a:effectLst/>
                    <a:latin typeface="Cambria Math" panose="02040503050406030204" pitchFamily="18" charset="0"/>
                  </a:rPr>
                  <a:t>𝑅𝑆𝑈</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1</a:t>
                </a:r>
                <a:r>
                  <a:rPr lang="en-US" altLang="zh-TW" sz="1400" i="0" dirty="0" smtClean="0">
                    <a:effectLst/>
                    <a:latin typeface="Cambria Math" panose="02040503050406030204" pitchFamily="18" charset="0"/>
                  </a:rPr>
                  <a:t> )</a:t>
                </a:r>
                <a:r>
                  <a:rPr lang="zh-TW" altLang="en-US"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W_(〖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en-US" altLang="zh-TW" sz="1400" dirty="0" smtClean="0">
                    <a:effectLst/>
                  </a:rPr>
                  <a:t>}</a:t>
                </a:r>
                <a:r>
                  <a:rPr lang="zh-TW" altLang="en-US" sz="1400" dirty="0" smtClean="0">
                    <a:effectLst/>
                  </a:rPr>
                  <a:t>，</a:t>
                </a:r>
                <a:r>
                  <a:rPr lang="en-US" altLang="zh-TW" sz="1400" i="0" dirty="0" smtClean="0">
                    <a:effectLst/>
                    <a:latin typeface="Cambria Math" panose="02040503050406030204" pitchFamily="18" charset="0"/>
                  </a:rPr>
                  <a:t>𝑉</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en-US" altLang="zh-TW" sz="1400" dirty="0" smtClean="0">
                    <a:effectLst/>
                  </a:rPr>
                  <a:t>=</a:t>
                </a:r>
                <a:r>
                  <a:rPr lang="en-US" altLang="zh-TW" sz="1400" b="0" i="0" dirty="0" smtClean="0">
                    <a:effectLst/>
                    <a:latin typeface="Cambria Math" panose="02040503050406030204" pitchFamily="18" charset="0"/>
                  </a:rPr>
                  <a:t>𝑟_(</a:t>
                </a:r>
                <a:r>
                  <a:rPr lang="en-US" altLang="zh-TW" sz="1400" b="0" i="0" dirty="0" smtClean="0">
                    <a:effectLst/>
                    <a:latin typeface="Cambria Math" panose="02040503050406030204" pitchFamily="18" charset="0"/>
                  </a:rPr>
                  <a:t>〖</a:t>
                </a:r>
                <a:r>
                  <a:rPr lang="en-US" altLang="zh-TW" sz="1400" i="0" dirty="0" smtClean="0">
                    <a:effectLst/>
                    <a:latin typeface="Cambria Math" panose="02040503050406030204" pitchFamily="18" charset="0"/>
                  </a:rPr>
                  <a:t>𝑅𝑆𝑈</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1</a:t>
                </a:r>
                <a:r>
                  <a:rPr lang="en-US" altLang="zh-TW" sz="1400" i="0" dirty="0" smtClean="0">
                    <a:effectLst/>
                    <a:latin typeface="Cambria Math" panose="02040503050406030204" pitchFamily="18" charset="0"/>
                  </a:rPr>
                  <a:t> ) </a:t>
                </a:r>
                <a:r>
                  <a:rPr lang="en-US" altLang="zh-TW" sz="1400" i="0" dirty="0" smtClean="0">
                    <a:effectLst/>
                    <a:latin typeface="Cambria Math" panose="02040503050406030204" pitchFamily="18" charset="0"/>
                  </a:rPr>
                  <a:t>〖</a:t>
                </a:r>
                <a:r>
                  <a:rPr lang="en-US" altLang="zh-TW" sz="1400" b="0" i="0" dirty="0" smtClean="0">
                    <a:effectLst/>
                    <a:latin typeface="Cambria Math" panose="02040503050406030204" pitchFamily="18" charset="0"/>
                  </a:rPr>
                  <a:t>𝑃𝐾〗_(</a:t>
                </a:r>
                <a:r>
                  <a:rPr lang="en-US" altLang="zh-TW" sz="1400" b="0" i="0" dirty="0" smtClean="0">
                    <a:effectLst/>
                    <a:latin typeface="Cambria Math" panose="02040503050406030204" pitchFamily="18" charset="0"/>
                  </a:rPr>
                  <a:t>〖</a:t>
                </a:r>
                <a:r>
                  <a:rPr lang="en-US" altLang="zh-TW" sz="1400" i="0" dirty="0" smtClean="0">
                    <a:effectLst/>
                    <a:latin typeface="Cambria Math" panose="02040503050406030204" pitchFamily="18" charset="0"/>
                  </a:rPr>
                  <a:t>𝑅𝑆𝑈</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1</a:t>
                </a:r>
                <a:r>
                  <a:rPr lang="en-US" altLang="zh-TW" sz="1400" i="0" dirty="0" smtClean="0">
                    <a:effectLst/>
                    <a:latin typeface="Cambria Math" panose="02040503050406030204" pitchFamily="18" charset="0"/>
                  </a:rPr>
                  <a:t> )</a:t>
                </a:r>
                <a:r>
                  <a:rPr lang="zh-TW" altLang="en-US" sz="1400" dirty="0" smtClean="0">
                    <a:effectLst/>
                  </a:rPr>
                  <a:t>，</a:t>
                </a:r>
                <a:r>
                  <a:rPr lang="en-US" altLang="zh-TW" sz="1400" dirty="0" smtClean="0">
                    <a:effectLst/>
                  </a:rPr>
                  <a:t> </a:t>
                </a:r>
                <a:r>
                  <a:rPr lang="en-US" altLang="zh-TW" sz="1400" i="0" dirty="0" smtClean="0">
                    <a:effectLst/>
                    <a:latin typeface="Cambria Math" panose="02040503050406030204" pitchFamily="18" charset="0"/>
                  </a:rPr>
                  <a:t>W</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en-US" altLang="zh-TW" sz="1400" dirty="0" smtClean="0">
                    <a:effectLst/>
                  </a:rPr>
                  <a:t> =(</a:t>
                </a:r>
                <a:r>
                  <a:rPr lang="en-US" altLang="zh-TW" sz="1400" b="0" i="0" dirty="0" smtClean="0">
                    <a:effectLst/>
                    <a:latin typeface="Cambria Math" panose="02040503050406030204" pitchFamily="18" charset="0"/>
                  </a:rPr>
                  <a:t>𝑟</a:t>
                </a:r>
                <a:r>
                  <a:rPr lang="en-US" altLang="zh-TW" sz="1400" b="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en-US" altLang="zh-TW" sz="1400" dirty="0" smtClean="0">
                    <a:effectLst/>
                  </a:rPr>
                  <a:t>+ </a:t>
                </a:r>
                <a:r>
                  <a:rPr kumimoji="0" lang="en-US" altLang="zh-TW" sz="14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a:t>𝐻</a:t>
                </a:r>
                <a:r>
                  <a:rPr kumimoji="0" lang="en-US" altLang="zh-TW" sz="1400" b="0" i="0"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a:t>_2 (</a:t>
                </a:r>
                <a:r>
                  <a:rPr lang="en-US" altLang="zh-TW" sz="1400" dirty="0" smtClean="0">
                    <a:effectLst/>
                  </a:rPr>
                  <a:t>M</a:t>
                </a:r>
                <a:r>
                  <a:rPr lang="zh-TW" altLang="en-US" sz="1400" dirty="0" smtClean="0">
                    <a:effectLst/>
                  </a:rPr>
                  <a:t>，</a:t>
                </a:r>
                <a:r>
                  <a:rPr lang="en-US" altLang="zh-TW" sz="1400" i="0" dirty="0" smtClean="0">
                    <a:effectLst/>
                    <a:latin typeface="Cambria Math" panose="02040503050406030204" pitchFamily="18" charset="0"/>
                  </a:rPr>
                  <a:t>𝑉</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en-US" altLang="zh-TW" sz="1400" b="0" i="0" dirty="0" smtClean="0">
                    <a:effectLst/>
                    <a:latin typeface="Cambria Math" panose="02040503050406030204" pitchFamily="18" charset="0"/>
                  </a:rPr>
                  <a:t>𝑆𝐾</a:t>
                </a:r>
                <a:r>
                  <a:rPr lang="en-US" altLang="zh-TW" sz="1400" b="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zh-TW" altLang="en-US" sz="1400" dirty="0" smtClean="0">
                    <a:effectLst/>
                  </a:rPr>
                  <a:t>，</a:t>
                </a:r>
                <a:r>
                  <a:rPr lang="en-US" altLang="zh-TW" sz="1400" b="0" i="0" dirty="0" smtClean="0">
                    <a:effectLst/>
                    <a:latin typeface="Cambria Math" panose="02040503050406030204" pitchFamily="18" charset="0"/>
                  </a:rPr>
                  <a:t>𝑟</a:t>
                </a:r>
                <a:r>
                  <a:rPr lang="en-US" altLang="zh-TW" sz="1400" b="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en-US" altLang="zh-TW" sz="1400" dirty="0" smtClean="0">
                    <a:effectLst/>
                  </a:rPr>
                  <a:t>∈</a:t>
                </a:r>
                <a:r>
                  <a:rPr lang="en-US" altLang="zh-TW" sz="1400" i="0" dirty="0" smtClean="0">
                    <a:solidFill>
                      <a:schemeClr val="tx2">
                        <a:lumMod val="75000"/>
                      </a:schemeClr>
                    </a:solidFill>
                    <a:latin typeface="Cambria Math" panose="02040503050406030204" pitchFamily="18" charset="0"/>
                    <a:cs typeface="Times New Roman" panose="02020603050405020304" pitchFamily="18" charset="0"/>
                  </a:rPr>
                  <a:t>〖</a:t>
                </a:r>
                <a:r>
                  <a:rPr lang="zh-TW" altLang="en-US" sz="140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sz="1400" i="0" dirty="0">
                    <a:solidFill>
                      <a:schemeClr val="tx2">
                        <a:lumMod val="75000"/>
                      </a:schemeClr>
                    </a:solidFill>
                    <a:latin typeface="Cambria Math" panose="02040503050406030204" pitchFamily="18" charset="0"/>
                    <a:cs typeface="Times New Roman" panose="02020603050405020304" pitchFamily="18" charset="0"/>
                  </a:rPr>
                  <a:t>𝑍</a:t>
                </a:r>
                <a:r>
                  <a:rPr lang="en-US" altLang="zh-TW" sz="14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400" i="0" dirty="0">
                    <a:solidFill>
                      <a:schemeClr val="tx2">
                        <a:lumMod val="75000"/>
                      </a:schemeClr>
                    </a:solidFill>
                    <a:latin typeface="Cambria Math" panose="02040503050406030204" pitchFamily="18" charset="0"/>
                    <a:cs typeface="Times New Roman" panose="02020603050405020304" pitchFamily="18" charset="0"/>
                  </a:rPr>
                  <a:t>𝑞^∗</a:t>
                </a:r>
                <a:r>
                  <a:rPr lang="zh-TW" altLang="en-US" sz="1400" dirty="0" smtClean="0">
                    <a:effectLst/>
                  </a:rPr>
                  <a:t>是隨機數，</a:t>
                </a:r>
                <a:r>
                  <a:rPr lang="en-US" altLang="zh-TW" sz="1400" dirty="0" smtClean="0">
                    <a:effectLst/>
                  </a:rPr>
                  <a:t>M = </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𝐼𝐷</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en-US" altLang="zh-TW" sz="1400" dirty="0" smtClean="0">
                    <a:effectLst/>
                  </a:rPr>
                  <a:t>|| </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𝐼𝐷</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𝑅𝑇𝐴</a:t>
                </a:r>
                <a:r>
                  <a:rPr lang="en-US" altLang="zh-TW" sz="1400" dirty="0" smtClean="0">
                    <a:effectLst/>
                  </a:rPr>
                  <a:t> || </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𝐸𝑥𝑝</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𝑅𝑆𝑈〗_1 </a:t>
                </a:r>
                <a:r>
                  <a:rPr lang="en-US" altLang="zh-TW" sz="1400" i="0" dirty="0" smtClean="0">
                    <a:effectLst/>
                    <a:latin typeface="Cambria Math" panose="02040503050406030204" pitchFamily="18" charset="0"/>
                  </a:rPr>
                  <a:t>)</a:t>
                </a:r>
                <a:r>
                  <a:rPr lang="en-US" altLang="zh-TW" sz="1400" dirty="0" smtClean="0">
                    <a:effectLst/>
                  </a:rPr>
                  <a:t> || </a:t>
                </a:r>
                <a:r>
                  <a:rPr lang="en-US" altLang="zh-TW" sz="1400" i="0" dirty="0" smtClean="0">
                    <a:effectLst/>
                    <a:latin typeface="Cambria Math" panose="02040503050406030204" pitchFamily="18" charset="0"/>
                  </a:rPr>
                  <a:t>〖</a:t>
                </a:r>
                <a:r>
                  <a:rPr lang="en-US" altLang="zh-TW" sz="1400" i="0" dirty="0" smtClean="0">
                    <a:effectLst/>
                    <a:latin typeface="Cambria Math" panose="02040503050406030204" pitchFamily="18" charset="0"/>
                  </a:rPr>
                  <a:t>𝑇𝑆</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1</a:t>
                </a:r>
                <a:r>
                  <a:rPr lang="en-US" altLang="zh-TW" sz="1400" dirty="0" smtClean="0">
                    <a:effectLst/>
                  </a:rPr>
                  <a:t> || </a:t>
                </a:r>
                <a:r>
                  <a:rPr lang="en-US" altLang="zh-TW" sz="1400" i="0" dirty="0" smtClean="0">
                    <a:effectLst/>
                    <a:latin typeface="Cambria Math" panose="02040503050406030204" pitchFamily="18" charset="0"/>
                  </a:rPr>
                  <a:t>𝑁</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4</a:t>
                </a:r>
                <a:r>
                  <a:rPr lang="zh-TW" altLang="en-US" sz="1400" dirty="0" smtClean="0">
                    <a:effectLst/>
                  </a:rPr>
                  <a:t>，</a:t>
                </a:r>
                <a:r>
                  <a:rPr lang="en-US" altLang="zh-TW" sz="1400" i="0" dirty="0" smtClean="0">
                    <a:effectLst/>
                    <a:latin typeface="Cambria Math" panose="02040503050406030204" pitchFamily="18" charset="0"/>
                  </a:rPr>
                  <a:t>𝑁</a:t>
                </a:r>
                <a:r>
                  <a:rPr lang="en-US" altLang="zh-TW" sz="1400" i="0" dirty="0" smtClean="0">
                    <a:effectLst/>
                    <a:latin typeface="Cambria Math" panose="02040503050406030204" pitchFamily="18" charset="0"/>
                  </a:rPr>
                  <a:t>_</a:t>
                </a:r>
                <a:r>
                  <a:rPr lang="en-US" altLang="zh-TW" sz="1400" i="0" dirty="0" smtClean="0">
                    <a:effectLst/>
                    <a:latin typeface="Cambria Math" panose="02040503050406030204" pitchFamily="18" charset="0"/>
                  </a:rPr>
                  <a:t>4</a:t>
                </a:r>
                <a:r>
                  <a:rPr lang="zh-TW" altLang="en-US" sz="1400" dirty="0" smtClean="0">
                    <a:effectLst/>
                  </a:rPr>
                  <a:t>是質詢值。</a:t>
                </a:r>
                <a:br>
                  <a:rPr lang="zh-TW" altLang="en-US" sz="1400" dirty="0" smtClean="0">
                    <a:effectLst/>
                  </a:rPr>
                </a:br>
                <a:endParaRPr lang="zh-TW" altLang="en-US" dirty="0" smtClean="0">
                  <a:effectLst/>
                </a:endParaRPr>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37</a:t>
            </a:fld>
            <a:endParaRPr lang="zh-TW" altLang="en-US"/>
          </a:p>
        </p:txBody>
      </p:sp>
    </p:spTree>
    <p:extLst>
      <p:ext uri="{BB962C8B-B14F-4D97-AF65-F5344CB8AC3E}">
        <p14:creationId xmlns:p14="http://schemas.microsoft.com/office/powerpoint/2010/main" val="75703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sz="1200" dirty="0" smtClean="0">
                    <a:effectLst/>
                  </a:rPr>
                  <a:t>當從</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𝑅𝑆𝑈</m:t>
                        </m:r>
                      </m:e>
                      <m:sub>
                        <m:r>
                          <a:rPr lang="en-US" altLang="zh-TW" sz="1200" i="1" dirty="0" smtClean="0">
                            <a:effectLst/>
                            <a:latin typeface="Cambria Math" panose="02040503050406030204" pitchFamily="18" charset="0"/>
                          </a:rPr>
                          <m:t>1</m:t>
                        </m:r>
                      </m:sub>
                    </m:sSub>
                  </m:oMath>
                </a14:m>
                <a:r>
                  <a:rPr lang="zh-TW" altLang="en-US" sz="1200" dirty="0" smtClean="0">
                    <a:effectLst/>
                  </a:rPr>
                  <a:t>接收到消息時，車輛首先計算</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𝑃𝐾</m:t>
                        </m:r>
                      </m:e>
                      <m:sub>
                        <m:r>
                          <a:rPr lang="en-US" altLang="zh-TW" sz="1200" i="1" dirty="0" smtClean="0">
                            <a:effectLst/>
                            <a:latin typeface="Cambria Math" panose="02040503050406030204" pitchFamily="18" charset="0"/>
                          </a:rPr>
                          <m:t>𝑅𝑇𝐴</m:t>
                        </m:r>
                      </m:sub>
                    </m:sSub>
                  </m:oMath>
                </a14:m>
                <a:r>
                  <a:rPr lang="en-US" altLang="zh-TW" sz="1200" dirty="0" smtClean="0">
                    <a:effectLst/>
                  </a:rPr>
                  <a:t> = </a:t>
                </a:r>
                <a14:m>
                  <m:oMath xmlns:m="http://schemas.openxmlformats.org/officeDocument/2006/math">
                    <m:sSub>
                      <m:sSubPr>
                        <m:ctrlP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ctrlPr>
                      </m:sSubPr>
                      <m:e>
                        <m:r>
                          <a:rPr kumimoji="0" lang="en-US" altLang="zh-TW" sz="12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m:t>𝐻</m:t>
                        </m:r>
                      </m:e>
                      <m:sub>
                        <m: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1</m:t>
                        </m:r>
                      </m:sub>
                    </m:sSub>
                    <m: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m:t>
                    </m:r>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𝐼𝐷</m:t>
                        </m:r>
                      </m:e>
                      <m:sub>
                        <m:r>
                          <a:rPr lang="en-US" altLang="zh-TW" sz="1200" i="1" dirty="0" smtClean="0">
                            <a:effectLst/>
                            <a:latin typeface="Cambria Math" panose="02040503050406030204" pitchFamily="18" charset="0"/>
                          </a:rPr>
                          <m:t>𝑅𝑇𝐴</m:t>
                        </m:r>
                      </m:sub>
                    </m:sSub>
                  </m:oMath>
                </a14:m>
                <a:r>
                  <a:rPr lang="en-US" altLang="zh-TW" sz="1200" dirty="0" smtClean="0">
                    <a:effectLst/>
                  </a:rPr>
                  <a:t> || </a:t>
                </a:r>
                <a14:m>
                  <m:oMath xmlns:m="http://schemas.openxmlformats.org/officeDocument/2006/math">
                    <m:sSub>
                      <m:sSubPr>
                        <m:ctrlPr>
                          <a:rPr lang="en-US" altLang="zh-TW" sz="1200" i="1" dirty="0" smtClean="0">
                            <a:effectLst/>
                            <a:latin typeface="Cambria Math" panose="02040503050406030204" pitchFamily="18" charset="0"/>
                          </a:rPr>
                        </m:ctrlPr>
                      </m:sSubPr>
                      <m:e>
                        <m:r>
                          <m:rPr>
                            <m:sty m:val="p"/>
                          </m:rPr>
                          <a:rPr lang="en-US" altLang="zh-TW" sz="1200" i="1" dirty="0" smtClean="0">
                            <a:effectLst/>
                            <a:latin typeface="Cambria Math" panose="02040503050406030204" pitchFamily="18" charset="0"/>
                          </a:rPr>
                          <m:t>E</m:t>
                        </m:r>
                        <m:r>
                          <a:rPr lang="en-US" altLang="zh-TW" sz="1200" b="0" i="1" dirty="0" smtClean="0">
                            <a:effectLst/>
                            <a:latin typeface="Cambria Math" panose="02040503050406030204" pitchFamily="18" charset="0"/>
                          </a:rPr>
                          <m:t>𝑥𝑝</m:t>
                        </m:r>
                      </m:e>
                      <m:sub>
                        <m:r>
                          <a:rPr lang="en-US" altLang="zh-TW" sz="1200" i="1" dirty="0" smtClean="0">
                            <a:effectLst/>
                            <a:latin typeface="Cambria Math" panose="02040503050406030204" pitchFamily="18" charset="0"/>
                          </a:rPr>
                          <m:t>𝑅𝑇𝐴</m:t>
                        </m:r>
                      </m:sub>
                    </m:sSub>
                  </m:oMath>
                </a14:m>
                <a:r>
                  <a:rPr lang="en-US" altLang="zh-TW" sz="1200" dirty="0" smtClean="0">
                    <a:effectLst/>
                  </a:rPr>
                  <a:t>)</a:t>
                </a:r>
                <a:r>
                  <a:rPr lang="zh-TW" altLang="en-US" sz="1200" dirty="0" smtClean="0">
                    <a:effectLst/>
                  </a:rPr>
                  <a:t>，並驗證</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𝑆𝑖𝑔𝑛</m:t>
                        </m:r>
                      </m:e>
                      <m:sub>
                        <m:r>
                          <a:rPr lang="en-US" altLang="zh-TW" sz="1200" i="1" dirty="0" smtClean="0">
                            <a:effectLst/>
                            <a:latin typeface="Cambria Math" panose="02040503050406030204" pitchFamily="18" charset="0"/>
                          </a:rPr>
                          <m:t>𝑅𝑇𝐴</m:t>
                        </m:r>
                      </m:sub>
                    </m:sSub>
                  </m:oMath>
                </a14:m>
                <a:r>
                  <a:rPr lang="zh-TW" altLang="en-US" sz="1200" dirty="0" smtClean="0">
                    <a:effectLst/>
                  </a:rPr>
                  <a:t>，如果</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𝑆𝑖𝑔𝑛</m:t>
                        </m:r>
                      </m:e>
                      <m:sub>
                        <m:r>
                          <a:rPr lang="en-US" altLang="zh-TW" sz="1200" i="1" dirty="0" smtClean="0">
                            <a:effectLst/>
                            <a:latin typeface="Cambria Math" panose="02040503050406030204" pitchFamily="18" charset="0"/>
                          </a:rPr>
                          <m:t>𝑅𝑇𝐴</m:t>
                        </m:r>
                      </m:sub>
                    </m:sSub>
                  </m:oMath>
                </a14:m>
                <a:r>
                  <a:rPr lang="zh-TW" altLang="en-US" sz="1200" dirty="0" smtClean="0">
                    <a:effectLst/>
                  </a:rPr>
                  <a:t>非法，則認證失敗，否則認為</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𝑃𝐾</m:t>
                        </m:r>
                        <m:r>
                          <a:rPr lang="en-US" altLang="zh-TW" sz="1200" i="1" dirty="0" smtClean="0">
                            <a:effectLst/>
                            <a:latin typeface="Cambria Math" panose="02040503050406030204" pitchFamily="18" charset="0"/>
                          </a:rPr>
                          <m:t>′</m:t>
                        </m:r>
                      </m:e>
                      <m:sub>
                        <m:r>
                          <a:rPr lang="en-US" altLang="zh-TW" sz="1200" i="1" dirty="0" smtClean="0">
                            <a:effectLst/>
                            <a:latin typeface="Cambria Math" panose="02040503050406030204" pitchFamily="18" charset="0"/>
                          </a:rPr>
                          <m:t>𝑅𝑇𝐴</m:t>
                        </m:r>
                      </m:sub>
                    </m:sSub>
                  </m:oMath>
                </a14:m>
                <a:r>
                  <a:rPr lang="zh-TW" altLang="en-US" sz="1200" dirty="0" smtClean="0">
                    <a:effectLst/>
                  </a:rPr>
                  <a:t>有效。然後，車輛繼續檢查</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1</m:t>
                        </m:r>
                      </m:sub>
                    </m:sSub>
                  </m:oMath>
                </a14:m>
                <a:r>
                  <a:rPr lang="zh-TW" altLang="en-US" sz="1200" dirty="0" smtClean="0">
                    <a:effectLst/>
                  </a:rPr>
                  <a:t>的新鮮度並驗證簽名</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𝑆𝑖𝑔𝑛</m:t>
                        </m:r>
                      </m:e>
                      <m:sub>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𝑅𝑆𝑈</m:t>
                            </m:r>
                          </m:e>
                          <m:sub>
                            <m:r>
                              <a:rPr lang="en-US" altLang="zh-TW" sz="1200" i="1" dirty="0" smtClean="0">
                                <a:effectLst/>
                                <a:latin typeface="Cambria Math" panose="02040503050406030204" pitchFamily="18" charset="0"/>
                              </a:rPr>
                              <m:t>1</m:t>
                            </m:r>
                          </m:sub>
                        </m:sSub>
                      </m:sub>
                    </m:sSub>
                  </m:oMath>
                </a14:m>
                <a:r>
                  <a:rPr lang="zh-TW" altLang="en-US" sz="1200" dirty="0" smtClean="0">
                    <a:effectLst/>
                  </a:rPr>
                  <a:t>的有效性。如果驗證成功，則將</a:t>
                </a:r>
                <a:r>
                  <a:rPr lang="en-US" altLang="zh-TW" sz="1200" dirty="0" smtClean="0">
                    <a:effectLst/>
                  </a:rPr>
                  <a:t>RTA</a:t>
                </a:r>
                <a:r>
                  <a:rPr lang="zh-TW" altLang="en-US" sz="1200" dirty="0" smtClean="0">
                    <a:effectLst/>
                  </a:rPr>
                  <a:t>和</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𝑅𝑆𝑈</m:t>
                        </m:r>
                      </m:e>
                      <m:sub>
                        <m:r>
                          <a:rPr lang="en-US" altLang="zh-TW" sz="1200" i="1" dirty="0" smtClean="0">
                            <a:effectLst/>
                            <a:latin typeface="Cambria Math" panose="02040503050406030204" pitchFamily="18" charset="0"/>
                          </a:rPr>
                          <m:t>1</m:t>
                        </m:r>
                      </m:sub>
                    </m:sSub>
                  </m:oMath>
                </a14:m>
                <a:r>
                  <a:rPr lang="zh-TW" altLang="en-US" sz="1200" dirty="0" smtClean="0">
                    <a:effectLst/>
                  </a:rPr>
                  <a:t>視為合法。</a:t>
                </a:r>
                <a:endParaRPr lang="en-US" altLang="zh-TW" sz="1200" dirty="0" smtClean="0">
                  <a:effectLst/>
                </a:endParaRPr>
              </a:p>
            </p:txBody>
          </p:sp>
        </mc:Choice>
        <mc:Fallback xmlns="">
          <p:sp>
            <p:nvSpPr>
              <p:cNvPr id="3" name="備忘稿版面配置區 2"/>
              <p:cNvSpPr>
                <a:spLocks noGrp="1"/>
              </p:cNvSpPr>
              <p:nvPr>
                <p:ph type="body" idx="1"/>
              </p:nvPr>
            </p:nvSpPr>
            <p:spPr/>
            <p:txBody>
              <a:bodyPr/>
              <a:lstStyle/>
              <a:p>
                <a:r>
                  <a:rPr lang="zh-TW" altLang="en-US" sz="1200" dirty="0" smtClean="0">
                    <a:effectLst/>
                  </a:rPr>
                  <a:t>當從</a:t>
                </a:r>
                <a:r>
                  <a:rPr lang="en-US" altLang="zh-TW" sz="1200" i="0" dirty="0" smtClean="0">
                    <a:effectLst/>
                    <a:latin typeface="Cambria Math" panose="02040503050406030204" pitchFamily="18" charset="0"/>
                  </a:rPr>
                  <a:t>〖𝑅𝑆𝑈〗_1</a:t>
                </a:r>
                <a:r>
                  <a:rPr lang="zh-TW" altLang="en-US" sz="1200" dirty="0" smtClean="0">
                    <a:effectLst/>
                  </a:rPr>
                  <a:t>接收到消息時，車輛首先計算</a:t>
                </a:r>
                <a:r>
                  <a:rPr lang="en-US" altLang="zh-TW" sz="1200" i="0" dirty="0" smtClean="0">
                    <a:effectLst/>
                    <a:latin typeface="Cambria Math" panose="02040503050406030204" pitchFamily="18" charset="0"/>
                  </a:rPr>
                  <a:t>〖𝑃𝐾〗_𝑅𝑇𝐴</a:t>
                </a:r>
                <a:r>
                  <a:rPr lang="en-US" altLang="zh-TW" sz="1200" dirty="0" smtClean="0">
                    <a:effectLst/>
                  </a:rPr>
                  <a:t> = </a:t>
                </a:r>
                <a:r>
                  <a:rPr kumimoji="0" lang="en-US" altLang="zh-TW" sz="12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a:t>𝐻</a:t>
                </a:r>
                <a:r>
                  <a:rPr kumimoji="0" lang="en-US" altLang="zh-TW" sz="1200" b="0" i="0"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a:t>_1 (</a:t>
                </a:r>
                <a:r>
                  <a:rPr lang="en-US" altLang="zh-TW" sz="1200" i="0" dirty="0" smtClean="0">
                    <a:effectLst/>
                    <a:latin typeface="Cambria Math" panose="02040503050406030204" pitchFamily="18" charset="0"/>
                  </a:rPr>
                  <a:t>〖𝐼𝐷〗_𝑅𝑇𝐴</a:t>
                </a:r>
                <a:r>
                  <a:rPr lang="en-US" altLang="zh-TW" sz="1200" dirty="0" smtClean="0">
                    <a:effectLst/>
                  </a:rPr>
                  <a:t> || </a:t>
                </a:r>
                <a:r>
                  <a:rPr lang="en-US" altLang="zh-TW" sz="1200" i="0" dirty="0" smtClean="0">
                    <a:effectLst/>
                    <a:latin typeface="Cambria Math" panose="02040503050406030204" pitchFamily="18" charset="0"/>
                  </a:rPr>
                  <a:t>〖E</a:t>
                </a:r>
                <a:r>
                  <a:rPr lang="en-US" altLang="zh-TW" sz="1200" b="0" i="0" dirty="0" smtClean="0">
                    <a:effectLst/>
                    <a:latin typeface="Cambria Math" panose="02040503050406030204" pitchFamily="18" charset="0"/>
                  </a:rPr>
                  <a:t>𝑥𝑝〗_</a:t>
                </a:r>
                <a:r>
                  <a:rPr lang="en-US" altLang="zh-TW" sz="1200" i="0" dirty="0" smtClean="0">
                    <a:effectLst/>
                    <a:latin typeface="Cambria Math" panose="02040503050406030204" pitchFamily="18" charset="0"/>
                  </a:rPr>
                  <a:t>𝑅𝑇𝐴</a:t>
                </a:r>
                <a:r>
                  <a:rPr lang="en-US" altLang="zh-TW" sz="1200" dirty="0" smtClean="0">
                    <a:effectLst/>
                  </a:rPr>
                  <a:t>)</a:t>
                </a:r>
                <a:r>
                  <a:rPr lang="zh-TW" altLang="en-US" sz="1200" dirty="0" smtClean="0">
                    <a:effectLst/>
                  </a:rPr>
                  <a:t>，並驗證</a:t>
                </a:r>
                <a:r>
                  <a:rPr lang="en-US" altLang="zh-TW" sz="1200" i="0" dirty="0" smtClean="0">
                    <a:effectLst/>
                    <a:latin typeface="Cambria Math" panose="02040503050406030204" pitchFamily="18" charset="0"/>
                  </a:rPr>
                  <a:t>〖𝑆𝑖𝑔𝑛〗_𝑅𝑇𝐴</a:t>
                </a:r>
                <a:r>
                  <a:rPr lang="zh-TW" altLang="en-US" sz="1200" dirty="0" smtClean="0">
                    <a:effectLst/>
                  </a:rPr>
                  <a:t>，如果</a:t>
                </a:r>
                <a:r>
                  <a:rPr lang="en-US" altLang="zh-TW" sz="1200" i="0" dirty="0" smtClean="0">
                    <a:effectLst/>
                    <a:latin typeface="Cambria Math" panose="02040503050406030204" pitchFamily="18" charset="0"/>
                  </a:rPr>
                  <a:t>〖𝑆𝑖𝑔𝑛〗_𝑅𝑇𝐴</a:t>
                </a:r>
                <a:r>
                  <a:rPr lang="zh-TW" altLang="en-US" sz="1200" dirty="0" smtClean="0">
                    <a:effectLst/>
                  </a:rPr>
                  <a:t>非法，則認證失敗，否則認為</a:t>
                </a:r>
                <a:r>
                  <a:rPr lang="en-US" altLang="zh-TW" sz="1200" i="0" dirty="0" smtClean="0">
                    <a:effectLst/>
                    <a:latin typeface="Cambria Math" panose="02040503050406030204" pitchFamily="18" charset="0"/>
                  </a:rPr>
                  <a:t>〖𝑃𝐾′〗_𝑅𝑇𝐴</a:t>
                </a:r>
                <a:r>
                  <a:rPr lang="zh-TW" altLang="en-US" sz="1200" dirty="0" smtClean="0">
                    <a:effectLst/>
                  </a:rPr>
                  <a:t>有效。然後，車輛繼續檢查</a:t>
                </a:r>
                <a:r>
                  <a:rPr lang="en-US" altLang="zh-TW" sz="1200" i="0" dirty="0" smtClean="0">
                    <a:effectLst/>
                    <a:latin typeface="Cambria Math" panose="02040503050406030204" pitchFamily="18" charset="0"/>
                  </a:rPr>
                  <a:t>〖𝑇𝑆〗_1</a:t>
                </a:r>
                <a:r>
                  <a:rPr lang="zh-TW" altLang="en-US" sz="1200" dirty="0" smtClean="0">
                    <a:effectLst/>
                  </a:rPr>
                  <a:t>的新鮮度並驗證簽名</a:t>
                </a:r>
                <a:r>
                  <a:rPr lang="en-US" altLang="zh-TW" sz="1200" i="0" dirty="0" smtClean="0">
                    <a:effectLst/>
                    <a:latin typeface="Cambria Math" panose="02040503050406030204" pitchFamily="18" charset="0"/>
                  </a:rPr>
                  <a:t>〖𝑆𝑖𝑔𝑛〗_(〖𝑅𝑆𝑈〗_1 )</a:t>
                </a:r>
                <a:r>
                  <a:rPr lang="zh-TW" altLang="en-US" sz="1200" dirty="0" smtClean="0">
                    <a:effectLst/>
                  </a:rPr>
                  <a:t>的有效性。如果驗證成功，則將</a:t>
                </a:r>
                <a:r>
                  <a:rPr lang="en-US" altLang="zh-TW" sz="1200" dirty="0" smtClean="0">
                    <a:effectLst/>
                  </a:rPr>
                  <a:t>RTA</a:t>
                </a:r>
                <a:r>
                  <a:rPr lang="zh-TW" altLang="en-US" sz="1200" dirty="0" smtClean="0">
                    <a:effectLst/>
                  </a:rPr>
                  <a:t>和</a:t>
                </a:r>
                <a:r>
                  <a:rPr lang="en-US" altLang="zh-TW" sz="1200" i="0" dirty="0" smtClean="0">
                    <a:effectLst/>
                    <a:latin typeface="Cambria Math" panose="02040503050406030204" pitchFamily="18" charset="0"/>
                  </a:rPr>
                  <a:t>〖𝑅𝑆𝑈〗_1</a:t>
                </a:r>
                <a:r>
                  <a:rPr lang="zh-TW" altLang="en-US" sz="1200" dirty="0" smtClean="0">
                    <a:effectLst/>
                  </a:rPr>
                  <a:t>視為合法</a:t>
                </a:r>
                <a:r>
                  <a:rPr lang="zh-TW" altLang="en-US" sz="1200" dirty="0" smtClean="0">
                    <a:effectLst/>
                  </a:rPr>
                  <a:t>。</a:t>
                </a:r>
                <a:endParaRPr lang="en-US" altLang="zh-TW" sz="1200" dirty="0" smtClean="0">
                  <a:effectLst/>
                </a:endParaRPr>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38</a:t>
            </a:fld>
            <a:endParaRPr lang="zh-TW" altLang="en-US"/>
          </a:p>
        </p:txBody>
      </p:sp>
    </p:spTree>
    <p:extLst>
      <p:ext uri="{BB962C8B-B14F-4D97-AF65-F5344CB8AC3E}">
        <p14:creationId xmlns:p14="http://schemas.microsoft.com/office/powerpoint/2010/main" val="1079766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車輛選擇</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𝑟</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Sup>
                      <m:sSubSupPr>
                        <m:ctrlPr>
                          <a:rPr kumimoji="0" lang="en-US" altLang="zh-TW" sz="1200" b="0" i="1" u="none" strike="noStrike" kern="1200" cap="none" spc="0" normalizeH="0" baseline="0" noProof="0" dirty="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ctrlPr>
                      </m:sSubSupPr>
                      <m:e>
                        <m:r>
                          <a:rPr kumimoji="0" lang="zh-TW" altLang="en-US" sz="1200" b="0" i="1" u="none" strike="noStrike" kern="1200" cap="none" spc="0" normalizeH="0" baseline="0" noProof="0" dirty="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 </m:t>
                        </m:r>
                        <m:r>
                          <a:rPr kumimoji="0" lang="en-US" altLang="zh-TW" sz="1200" b="0" i="0" u="none" strike="noStrike" kern="1200" cap="none" spc="0" normalizeH="0" baseline="0" noProof="0" dirty="0">
                            <a:ln>
                              <a:noFill/>
                            </a:ln>
                            <a:solidFill>
                              <a:srgbClr val="44546A">
                                <a:lumMod val="75000"/>
                              </a:srgbClr>
                            </a:solidFill>
                            <a:effectLst/>
                            <a:uLnTx/>
                            <a:uFillTx/>
                            <a:latin typeface="Cambria Math" panose="02040503050406030204" pitchFamily="18" charset="0"/>
                            <a:cs typeface="Times New Roman" panose="02020603050405020304" pitchFamily="18" charset="0"/>
                          </a:rPr>
                          <m:t>𝑍</m:t>
                        </m:r>
                      </m:e>
                      <m:sub>
                        <m:r>
                          <a:rPr kumimoji="0" lang="en-US" altLang="zh-TW" sz="1200" b="0" i="0" u="none" strike="noStrike" kern="1200" cap="none" spc="0" normalizeH="0" baseline="0" noProof="0" dirty="0">
                            <a:ln>
                              <a:noFill/>
                            </a:ln>
                            <a:solidFill>
                              <a:srgbClr val="44546A">
                                <a:lumMod val="75000"/>
                              </a:srgbClr>
                            </a:solidFill>
                            <a:effectLst/>
                            <a:uLnTx/>
                            <a:uFillTx/>
                            <a:latin typeface="Cambria Math" panose="02040503050406030204" pitchFamily="18" charset="0"/>
                            <a:cs typeface="Times New Roman" panose="02020603050405020304" pitchFamily="18" charset="0"/>
                          </a:rPr>
                          <m:t>𝑞</m:t>
                        </m:r>
                      </m:sub>
                      <m:sup>
                        <m:r>
                          <a:rPr kumimoji="0" lang="en-US" altLang="zh-TW" sz="1200" b="0" i="0" u="none" strike="noStrike" kern="1200" cap="none" spc="0" normalizeH="0" baseline="0" noProof="0" dirty="0">
                            <a:ln>
                              <a:noFill/>
                            </a:ln>
                            <a:solidFill>
                              <a:srgbClr val="44546A">
                                <a:lumMod val="75000"/>
                              </a:srgbClr>
                            </a:solidFill>
                            <a:effectLst/>
                            <a:uLnTx/>
                            <a:uFillTx/>
                            <a:latin typeface="Cambria Math" panose="02040503050406030204" pitchFamily="18" charset="0"/>
                            <a:cs typeface="Times New Roman" panose="02020603050405020304" pitchFamily="18" charset="0"/>
                          </a:rPr>
                          <m:t>∗</m:t>
                        </m:r>
                      </m:sup>
                    </m:sSubSup>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並分別計算與</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zh-TW" altLang="en-US"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m:rPr>
                        <m:nor/>
                      </m:rP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m:t>RTA</m:t>
                    </m:r>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會話密鑰，</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𝐾</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𝑟</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𝐾</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𝑟</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。最後，車輛選擇</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𝑃𝑆</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並生成簽名</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𝑆𝑖𝑔𝑛</m:t>
                        </m:r>
                      </m:e>
                      <m:sub>
                        <m:r>
                          <m:rPr>
                            <m:nor/>
                          </m:rP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m:t>v</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𝑆𝑖𝑔𝑛</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_</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𝑆𝐾</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𝑃𝑆</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𝑇𝑆</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5</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m:rPr>
                            <m:nor/>
                          </m:rP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m:t>W</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，密文</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m:rPr>
                            <m:nor/>
                          </m:rP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m:t>Enc</m:t>
                        </m:r>
                        <m:r>
                          <m:rPr>
                            <m:nor/>
                          </m:rP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m:t>_</m:t>
                        </m:r>
                        <m:r>
                          <m:rPr>
                            <m:nor/>
                          </m:rP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m:t>K</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4</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，而</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𝐸𝑛𝑐</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_</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𝐾</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，其中</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𝑟</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𝑃</m:t>
                        </m:r>
                        <m:r>
                          <m:rPr>
                            <m:sty m:val="p"/>
                          </m:r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K</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m:rPr>
                            <m:nor/>
                          </m:rP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m:t>W</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=(r + </a:t>
                </a:r>
                <a14:m>
                  <m:oMath xmlns:m="http://schemas.openxmlformats.org/officeDocument/2006/math">
                    <m:sSub>
                      <m:sSubPr>
                        <m:ctrlP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ctrlPr>
                      </m:sSubPr>
                      <m:e>
                        <m:r>
                          <a:rPr kumimoji="0" lang="en-US" altLang="zh-TW" sz="12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m:t>𝐻</m:t>
                        </m:r>
                      </m:e>
                      <m:sub>
                        <m: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2</m:t>
                        </m:r>
                      </m:sub>
                    </m:sSub>
                    <m: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m:t>
                    </m:r>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M</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V)) </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m:rPr>
                            <m:sty m:val="p"/>
                          </m:r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SK</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M = </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𝑃𝑆</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𝑇𝑆</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5</m:t>
                        </m:r>
                      </m:sub>
                    </m:sSub>
                  </m:oMath>
                </a14:m>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5</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和</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是挑戰值。</a:t>
                </a:r>
                <a:b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br>
                <a:endParaRPr kumimoji="0" lang="zh-TW" altLang="en-US" sz="1200" b="0" i="0" u="none" strike="noStrike" kern="1200" cap="none" spc="0" normalizeH="0" baseline="0" noProof="0" dirty="0">
                  <a:ln>
                    <a:noFill/>
                  </a:ln>
                  <a:solidFill>
                    <a:prstClr val="black"/>
                  </a:solidFill>
                  <a:effectLst/>
                  <a:uLnTx/>
                  <a:uFillTx/>
                  <a:latin typeface="+mn-lt"/>
                  <a:ea typeface="+mn-ea"/>
                  <a:cs typeface="+mn-cs"/>
                </a:endParaRPr>
              </a:p>
              <a:p>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車輛選擇</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𝑟_𝑣</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a:t>〖</a:t>
                </a:r>
                <a:r>
                  <a:rPr kumimoji="0" lang="zh-TW" altLang="en-US" sz="1200" b="0" i="0" u="none" strike="noStrike" kern="1200" cap="none" spc="0" normalizeH="0" baseline="0" noProof="0" dirty="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a:t> </a:t>
                </a:r>
                <a:r>
                  <a:rPr kumimoji="0" lang="en-US" altLang="zh-TW" sz="1200" b="0" i="0" u="none" strike="noStrike" kern="1200" cap="none" spc="0" normalizeH="0" baseline="0" noProof="0" dirty="0">
                    <a:ln>
                      <a:noFill/>
                    </a:ln>
                    <a:solidFill>
                      <a:srgbClr val="44546A">
                        <a:lumMod val="75000"/>
                      </a:srgbClr>
                    </a:solidFill>
                    <a:effectLst/>
                    <a:uLnTx/>
                    <a:uFillTx/>
                    <a:latin typeface="Cambria Math" panose="02040503050406030204" pitchFamily="18" charset="0"/>
                    <a:cs typeface="Times New Roman" panose="02020603050405020304" pitchFamily="18" charset="0"/>
                  </a:rPr>
                  <a:t>𝑍</a:t>
                </a:r>
                <a:r>
                  <a:rPr kumimoji="0" lang="en-US" altLang="zh-TW" sz="1200" b="0" i="0" u="none" strike="noStrike" kern="1200" cap="none" spc="0" normalizeH="0" baseline="0" noProof="0" dirty="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a:t>〗_</a:t>
                </a:r>
                <a:r>
                  <a:rPr kumimoji="0" lang="en-US" altLang="zh-TW" sz="1200" b="0" i="0" u="none" strike="noStrike" kern="1200" cap="none" spc="0" normalizeH="0" baseline="0" noProof="0" dirty="0">
                    <a:ln>
                      <a:noFill/>
                    </a:ln>
                    <a:solidFill>
                      <a:srgbClr val="44546A">
                        <a:lumMod val="75000"/>
                      </a:srgbClr>
                    </a:solidFill>
                    <a:effectLst/>
                    <a:uLnTx/>
                    <a:uFillTx/>
                    <a:latin typeface="Cambria Math" panose="02040503050406030204" pitchFamily="18" charset="0"/>
                    <a:cs typeface="Times New Roman" panose="02020603050405020304" pitchFamily="18" charset="0"/>
                  </a:rPr>
                  <a:t>𝑞^∗</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並分別計算與</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〖𝑅𝑆𝑈〗_1</a:t>
                </a:r>
                <a:r>
                  <a:rPr kumimoji="0" lang="zh-TW" altLang="en-US"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"會話密鑰，</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〖𝑅𝑆𝑈〗_1</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𝐾_(𝑣 −〖𝑅𝑆𝑈〗_1 )</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𝑟_𝑣 𝑉_(〖𝑅𝑆𝑈〗_1 )</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𝐾_(𝑣 −𝑅𝑇𝐴)</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𝑟_𝑣 𝑉_𝑅𝑇𝐴</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。最後，車輛選擇</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〖𝑃𝑆〗_𝑣^𝑗</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並生成簽名</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〖𝑆𝑖𝑔𝑛〗_</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"v</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〖𝑆𝑖𝑔𝑛_𝑆𝐾〗_𝑣^𝑗</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〖𝑃𝑆〗_𝑣^𝑗</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〖𝐸𝑥𝑝〗_𝑣^𝑗</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〖𝑇𝑆〗_2</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𝑁_5</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𝑉_𝑣</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"W</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a:t>" 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，密文</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𝐶_(𝑣−〖𝑅𝑆𝑈〗_1 )</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"Enc_K</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a:t>" 〗_(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𝑣−〖𝑅𝑆𝑈〗_1 )</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𝑁_4</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，而</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𝐶_(𝑣−𝑅𝑇𝐴)</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〖𝐸𝑛𝑐_𝐾〗_(𝑣−𝑅𝑇𝐴)  </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，其中</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𝑉_𝑣</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𝑟_𝑣 〖𝑃K〗_𝑣^𝑗</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"W</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a:t>" 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=(r + </a:t>
                </a:r>
                <a:r>
                  <a:rPr kumimoji="0" lang="en-US" altLang="zh-TW" sz="12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a:t>𝐻</a:t>
                </a:r>
                <a:r>
                  <a:rPr kumimoji="0" lang="en-US" altLang="zh-TW" sz="1200" b="0" i="0"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a:t>_2 (</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M</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V))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SK_𝑣^𝑗</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M =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〖𝑃𝑆〗_𝑣^𝑗</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〖𝐸𝑥𝑝〗_𝑣^𝑗</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〖𝑇𝑆〗_2</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𝑁_5</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 ||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𝑁_5</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和</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是挑戰值。</a:t>
                </a:r>
                <a:b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br>
                <a:endParaRPr kumimoji="0" lang="zh-TW" altLang="en-US" sz="1200" b="0" i="0" u="none" strike="noStrike" kern="1200" cap="none" spc="0" normalizeH="0" baseline="0" noProof="0" dirty="0">
                  <a:ln>
                    <a:noFill/>
                  </a:ln>
                  <a:solidFill>
                    <a:prstClr val="black"/>
                  </a:solidFill>
                  <a:effectLst/>
                  <a:uLnTx/>
                  <a:uFillTx/>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39</a:t>
            </a:fld>
            <a:endParaRPr lang="zh-TW" altLang="en-US"/>
          </a:p>
        </p:txBody>
      </p:sp>
    </p:spTree>
    <p:extLst>
      <p:ext uri="{BB962C8B-B14F-4D97-AF65-F5344CB8AC3E}">
        <p14:creationId xmlns:p14="http://schemas.microsoft.com/office/powerpoint/2010/main" val="265979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車輛將</a:t>
                </a:r>
                <a14:m>
                  <m:oMath xmlns:m="http://schemas.openxmlformats.org/officeDocument/2006/math">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𝑃𝑆</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𝑇𝑆</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5</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𝑆𝑖𝑔𝑛</m:t>
                        </m:r>
                      </m:e>
                      <m:sub>
                        <m:r>
                          <m:rPr>
                            <m:nor/>
                          </m:rP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m:t>v</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和</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發送到</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收到來自車輛的消息後，</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分別驗證</a:t>
                </a:r>
                <a14:m>
                  <m:oMath xmlns:m="http://schemas.openxmlformats.org/officeDocument/2006/math">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𝑇𝑆</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和</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𝑆𝑖𝑔𝑛</m:t>
                        </m:r>
                      </m:e>
                      <m:sub>
                        <m:r>
                          <m:rPr>
                            <m:nor/>
                          </m:rP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m:t>v</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。如果所有驗證均成功，則</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將車輛視為合法節點，並生成與車輛的會話密鑰</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𝐾</m:t>
                        </m:r>
                      </m:e>
                      <m:sub>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sub>
                    </m:sSub>
                  </m:oMath>
                </a14:m>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𝑟</m:t>
                        </m:r>
                      </m:e>
                      <m:sub>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sub>
                    </m:sSub>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以解密</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𝐾</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並檢查</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4</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。最後，</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計算出</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m:rPr>
                            <m:sty m:val="p"/>
                          </m:r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C</m:t>
                        </m:r>
                      </m:e>
                      <m:sub>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sub>
                    </m:sSub>
                  </m:oMath>
                </a14:m>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 </a:t>
                </a:r>
                <a14:m>
                  <m:oMath xmlns:m="http://schemas.openxmlformats.org/officeDocument/2006/math">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𝐸𝑛𝑐</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_</m:t>
                    </m:r>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sub>
                    </m:sSub>
                  </m:oMath>
                </a14:m>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5</m:t>
                        </m:r>
                      </m:sub>
                    </m:sSub>
                  </m:oMath>
                </a14:m>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RSU1</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將</a:t>
                </a:r>
                <a14:m>
                  <m:oMath xmlns:m="http://schemas.openxmlformats.org/officeDocument/2006/math">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𝑃𝑆</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𝑗</m:t>
                        </m:r>
                      </m:sup>
                    </m:sSubSup>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和</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發送到</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endParaRPr lang="zh-TW" altLang="en-US" dirty="0"/>
              </a:p>
            </p:txBody>
          </p:sp>
        </mc:Choice>
        <mc:Fallback xmlns="">
          <p:sp>
            <p:nvSpPr>
              <p:cNvPr id="3" name="備忘稿版面配置區 2"/>
              <p:cNvSpPr>
                <a:spLocks noGrp="1"/>
              </p:cNvSpPr>
              <p:nvPr>
                <p:ph type="body" idx="1"/>
              </p:nvPr>
            </p:nvSpPr>
            <p:spPr/>
            <p:txBody>
              <a:bodyPr/>
              <a:lstStyle/>
              <a:p>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車輛將</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〖𝑃𝑆〗_𝑣^𝑗</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〖𝐸𝑥𝑝〗_𝑣^𝑗</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〖𝑇𝑆〗_2</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𝑁_5</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〖𝑆𝑖𝑔𝑛〗_</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"v</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a:t>" </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𝐶_(𝑣−〖𝑅𝑆𝑈〗_1 )</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和</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𝐶_(𝑣−𝑅𝑇𝐴)</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發送到</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1</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收到來自車輛的消息後，</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〖𝑅𝑆𝑈〗_1</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分別驗證</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〖𝐸𝑥𝑝〗_𝑣^𝑗</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〖𝑇𝑆〗_2</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和</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〖𝑆𝑖𝑔𝑛〗_</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"v</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a:t>" </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。如果所有驗證均成功，則</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〖𝑅𝑆𝑈〗_1</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將車輛視為合法節點，並生成與車輛的會話密鑰</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𝐾_(〖𝑅𝑆𝑈〗_1  −𝑉)</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𝑟_(〖𝑅𝑆𝑈〗_1 ) 𝑉_𝑣</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以解密</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𝐾_(𝑣 −〖𝑅𝑆𝑈〗_1 )</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並檢查</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𝑁_4</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。最後，</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〖𝑅𝑆𝑈〗_1</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計算出</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C_(〖𝑅𝑆𝑈〗_1  −𝑉)</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 </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𝐸𝑛𝑐_𝐶_(𝑣−〖𝑅𝑆𝑈〗_1 )</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𝑁_5</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RSU1</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將</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〖𝑃𝑆〗_𝑣^𝑗</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〖𝐸𝑥𝑝〗_𝑣^𝑗</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和</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𝐶_(𝑣−𝑅𝑇𝐴)</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發送到</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40</a:t>
            </a:fld>
            <a:endParaRPr lang="zh-TW" altLang="en-US"/>
          </a:p>
        </p:txBody>
      </p:sp>
    </p:spTree>
    <p:extLst>
      <p:ext uri="{BB962C8B-B14F-4D97-AF65-F5344CB8AC3E}">
        <p14:creationId xmlns:p14="http://schemas.microsoft.com/office/powerpoint/2010/main" val="249091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因此，本文提出了一種</a:t>
            </a:r>
            <a:r>
              <a:rPr lang="en-US" altLang="zh-TW" dirty="0" smtClean="0"/>
              <a:t>VANET</a:t>
            </a:r>
            <a:r>
              <a:rPr lang="zh-TW" altLang="en-US" dirty="0" smtClean="0"/>
              <a:t>（</a:t>
            </a:r>
            <a:r>
              <a:rPr lang="en-US" altLang="zh-TW" dirty="0" smtClean="0"/>
              <a:t>AAAS</a:t>
            </a:r>
            <a:r>
              <a:rPr lang="zh-TW" altLang="en-US" dirty="0" smtClean="0"/>
              <a:t>）中的匿名身份驗證方案。</a:t>
            </a:r>
          </a:p>
          <a:p>
            <a:endParaRPr lang="en-US" altLang="zh-TW" dirty="0" smtClean="0"/>
          </a:p>
          <a:p>
            <a:r>
              <a:rPr lang="zh-TW" altLang="en-US" dirty="0" smtClean="0"/>
              <a:t>具體來說，我們增加了區域信任機構 以為車輛提供更有效的匿名身份驗證服務。</a:t>
            </a:r>
          </a:p>
          <a:p>
            <a:endParaRPr lang="en-US" altLang="zh-TW" dirty="0" smtClean="0"/>
          </a:p>
          <a:p>
            <a:r>
              <a:rPr lang="zh-TW" altLang="en-US" dirty="0" smtClean="0"/>
              <a:t>隨後，採用組簽名機制來實現匿名和條件隱私。此外，安全性和性能分析表明，</a:t>
            </a:r>
            <a:r>
              <a:rPr lang="en-US" altLang="zh-TW" dirty="0" smtClean="0"/>
              <a:t>AAAS</a:t>
            </a:r>
            <a:r>
              <a:rPr lang="zh-TW" altLang="en-US" dirty="0" smtClean="0"/>
              <a:t>具有更高的安全性和效率。</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a:t>
            </a:fld>
            <a:endParaRPr lang="zh-TW" altLang="en-US"/>
          </a:p>
        </p:txBody>
      </p:sp>
    </p:spTree>
    <p:extLst>
      <p:ext uri="{BB962C8B-B14F-4D97-AF65-F5344CB8AC3E}">
        <p14:creationId xmlns:p14="http://schemas.microsoft.com/office/powerpoint/2010/main" val="3605758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當從</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接收消息時，</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首先計算與車輛</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𝐾</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𝑟</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的會話密鑰，然後解密</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以獲得</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。如果</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合法，則</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會生成多個組標識</a:t>
                </a:r>
                <a14:m>
                  <m:oMath xmlns:m="http://schemas.openxmlformats.org/officeDocument/2006/math">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，並為車輛設置組私鑰</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𝑆𝐾</m:t>
                        </m:r>
                      </m:e>
                      <m:sub>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 {</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𝑏</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m:rPr>
                            <m:sty m:val="p"/>
                          </m:r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sk</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b>
                    </m:sSub>
                  </m:oMath>
                </a14:m>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。最後，</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加密</a:t>
                </a:r>
                <a14:m>
                  <m:oMath xmlns:m="http://schemas.openxmlformats.org/officeDocument/2006/math">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𝑆𝐾</m:t>
                        </m:r>
                      </m:e>
                      <m:sub>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和</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5</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以獲得</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𝐸𝑛𝑐</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_</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𝐾</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m:rPr>
                            <m:sty m:val="p"/>
                          </m:r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V</m:t>
                        </m:r>
                      </m:sub>
                    </m:s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oMath>
                </a14:m>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𝑆𝐾</m:t>
                        </m:r>
                      </m:e>
                      <m:sub>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，其中</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是</a:t>
                </a:r>
                <a14:m>
                  <m:oMath xmlns:m="http://schemas.openxmlformats.org/officeDocument/2006/math">
                    <m:sSubSup>
                      <m:sSubSup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的到期時間。</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endParaRPr lang="zh-TW" altLang="en-US" dirty="0"/>
              </a:p>
            </p:txBody>
          </p:sp>
        </mc:Choice>
        <mc:Fallback xmlns="">
          <p:sp>
            <p:nvSpPr>
              <p:cNvPr id="3" name="備忘稿版面配置區 2"/>
              <p:cNvSpPr>
                <a:spLocks noGrp="1"/>
              </p:cNvSpPr>
              <p:nvPr>
                <p:ph type="body" idx="1"/>
              </p:nvPr>
            </p:nvSpPr>
            <p:spPr/>
            <p:txBody>
              <a:bodyPr/>
              <a:lstStyle/>
              <a:p>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當從</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〖𝑅𝑆𝑈〗_1</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接收消息時，</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首先計算與車輛</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𝐾_(𝑅𝑇𝐴−𝑣)</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𝑟_𝑅𝑇𝐴 𝑉_𝑣</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的會話密鑰，然後解密</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𝐶_(𝑣−𝑅𝑇𝐴)</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以獲得</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。如果</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合法，則</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會生成多個組標識</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𝑓_𝑣^𝑖</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，並為車輛設置組私鑰</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〖𝑆𝐾〗_(𝑓_𝑣^𝑖 )</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 = {</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𝑏_𝑖</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sk_𝑖</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。最後，</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加密</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𝑓_𝑣^𝑖</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〖𝑆𝐾〗_(𝑓_𝑣^𝑖 )</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和</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𝑁_5</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以獲得</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𝐶_(𝑅𝑇𝐴−𝑣)=〖𝐸𝑛𝑐_𝐾〗_(𝑅𝑇𝐴−V)  </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𝑓_𝑣^𝑖</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〖𝑆𝐾〗_(𝑓_𝑣^𝑖 )</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〖𝐸𝑥𝑝〗_(𝑓_𝑣^𝑖 )</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，其中</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〖𝐸𝑥𝑝〗_(𝑓_𝑣^𝑖 )</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是</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𝑓_𝑣^𝑖</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的到期時間。</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41</a:t>
            </a:fld>
            <a:endParaRPr lang="zh-TW" altLang="en-US"/>
          </a:p>
        </p:txBody>
      </p:sp>
    </p:spTree>
    <p:extLst>
      <p:ext uri="{BB962C8B-B14F-4D97-AF65-F5344CB8AC3E}">
        <p14:creationId xmlns:p14="http://schemas.microsoft.com/office/powerpoint/2010/main" val="3824472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將</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發送到</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將</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m:rPr>
                            <m:sty m:val="p"/>
                          </m:r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C</m:t>
                        </m:r>
                      </m:e>
                      <m:sub>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和</a:t>
                </a:r>
                <a14:m>
                  <m:oMath xmlns:m="http://schemas.openxmlformats.org/officeDocument/2006/math">
                    <m:sSub>
                      <m:sSubPr>
                        <m:ctrlP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TW"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發送到車輛。</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車輛解密</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m:rPr>
                            <m:sty m:val="p"/>
                          </m:r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C</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並驗證</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5</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，如果</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5</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合法，則在車輛和</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之間建立安全通道。然後解密</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𝐶</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𝑅𝑇𝐴</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以獲得</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𝑆𝐾</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。如果</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𝑁</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6</m:t>
                        </m:r>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合法，則將車輛標識為</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的組成員，車輛保存</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𝑆𝐾</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p>
              <a:p>
                <a:endParaRPr lang="zh-TW" altLang="en-US" b="1" dirty="0"/>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將</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𝐶_(𝑅𝑇𝐴−𝑣)</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發送到</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〖𝑅𝑆𝑈〗_1</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b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〖𝑅𝑆𝑈〗_1</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將</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C_(〖𝑅𝑆𝑈〗_1  −𝑉)</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和</a:t>
                </a:r>
                <a:r>
                  <a:rPr kumimoji="0" lang="en-US" altLang="zh-TW" sz="14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𝐶_(𝑅𝑇𝐴−𝑣)</a:t>
                </a:r>
                <a:r>
                  <a:rPr kumimoji="0" lang="zh-TW" altLang="en-US" sz="1400" b="0" i="0" u="none" strike="noStrike" kern="1200" cap="none" spc="0" normalizeH="0" baseline="0" noProof="0" dirty="0" smtClean="0">
                    <a:ln>
                      <a:noFill/>
                    </a:ln>
                    <a:solidFill>
                      <a:prstClr val="black"/>
                    </a:solidFill>
                    <a:effectLst/>
                    <a:uLnTx/>
                    <a:uFillTx/>
                    <a:latin typeface="+mn-lt"/>
                    <a:ea typeface="+mn-ea"/>
                    <a:cs typeface="+mn-cs"/>
                  </a:rPr>
                  <a:t>發送到車輛。</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
                </a:r>
                <a:b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車輛解密</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C_(〖𝑅𝑆𝑈〗_1  −𝑉)</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並驗證</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𝑁_5</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，如果</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𝑁_5</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合法，則在車輛和</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〖𝑅𝑆𝑈〗_1</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之間建立安全通道。然後解密</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𝐶_(𝑅𝑇𝐴−𝑣)</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以獲得</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𝑓_𝑣^𝑖</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〖𝑆𝐾〗_(𝑓_𝑣^𝑖 )</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〖𝐸𝑥𝑝〗_(𝑓_𝑣^𝑖 )</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。如果</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𝑁_6</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合法，則將車輛標識為</a:t>
                </a:r>
                <a:r>
                  <a:rPr kumimoji="0" lang="en-US" altLang="zh-TW" sz="1200" b="0" i="0" u="none" strike="noStrike" kern="1200" cap="none" spc="0" normalizeH="0" baseline="0" noProof="0" dirty="0" smtClean="0">
                    <a:ln>
                      <a:noFill/>
                    </a:ln>
                    <a:solidFill>
                      <a:prstClr val="black"/>
                    </a:solidFill>
                    <a:effectLst/>
                    <a:uLnTx/>
                    <a:uFillTx/>
                    <a:latin typeface="+mn-lt"/>
                    <a:ea typeface="+mn-ea"/>
                    <a:cs typeface="+mn-cs"/>
                  </a:rPr>
                  <a:t>RTA</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的組成員，車輛保存</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𝑓_𝑣^𝑖</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〖𝑆𝐾〗_(𝑓_𝑣^𝑖 )</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〖𝐸𝑥𝑝〗_(𝑓_𝑣^𝑖 )</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p>
              <a:p>
                <a:endParaRPr lang="zh-TW" altLang="en-US" b="1"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42</a:t>
            </a:fld>
            <a:endParaRPr lang="zh-TW" altLang="en-US"/>
          </a:p>
        </p:txBody>
      </p:sp>
    </p:spTree>
    <p:extLst>
      <p:ext uri="{BB962C8B-B14F-4D97-AF65-F5344CB8AC3E}">
        <p14:creationId xmlns:p14="http://schemas.microsoft.com/office/powerpoint/2010/main" val="4287836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lang="zh-TW" altLang="en-US" dirty="0" smtClean="0"/>
                  <a:t>定期廣播</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𝐼𝐷</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𝐸𝑥𝑝</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3</m:t>
                        </m:r>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7</m:t>
                        </m:r>
                      </m:sub>
                    </m:sSub>
                  </m:oMath>
                </a14:m>
                <a:r>
                  <a:rPr lang="zh-TW" altLang="en-US" dirty="0" smtClean="0"/>
                  <a:t>，</a:t>
                </a:r>
                <a14:m>
                  <m:oMath xmlns:m="http://schemas.openxmlformats.org/officeDocument/2006/math">
                    <m:sSub>
                      <m:sSubPr>
                        <m:ctrlPr>
                          <a:rPr lang="en-US" altLang="zh-TW" sz="1200" i="1" u="none" dirty="0" smtClean="0">
                            <a:effectLst/>
                            <a:latin typeface="Cambria Math" panose="02040503050406030204" pitchFamily="18" charset="0"/>
                          </a:rPr>
                        </m:ctrlPr>
                      </m:sSubPr>
                      <m:e>
                        <m:r>
                          <a:rPr lang="en-US" altLang="zh-TW" sz="1200" i="1" u="none" dirty="0" smtClean="0">
                            <a:effectLst/>
                            <a:latin typeface="Cambria Math" panose="02040503050406030204" pitchFamily="18" charset="0"/>
                          </a:rPr>
                          <m:t>𝑆𝑖𝑔𝑛</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，其中</a:t>
                </a:r>
                <a14:m>
                  <m:oMath xmlns:m="http://schemas.openxmlformats.org/officeDocument/2006/math">
                    <m:sSub>
                      <m:sSubPr>
                        <m:ctrlPr>
                          <a:rPr lang="en-US" altLang="zh-TW" sz="1200" i="1" u="none" dirty="0" smtClean="0">
                            <a:effectLst/>
                            <a:latin typeface="Cambria Math" panose="02040503050406030204" pitchFamily="18" charset="0"/>
                          </a:rPr>
                        </m:ctrlPr>
                      </m:sSubPr>
                      <m:e>
                        <m:r>
                          <a:rPr lang="en-US" altLang="zh-TW" sz="1200" i="1" u="none" dirty="0" smtClean="0">
                            <a:effectLst/>
                            <a:latin typeface="Cambria Math" panose="02040503050406030204" pitchFamily="18" charset="0"/>
                          </a:rPr>
                          <m:t>𝑆𝑖𝑔𝑛</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en-US" altLang="zh-TW" dirty="0" smtClean="0"/>
                  <a:t> = </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𝑆𝑖𝑔𝑛</m:t>
                        </m:r>
                        <m:r>
                          <a:rPr lang="en-US" altLang="zh-TW" sz="1200" b="0" i="1" dirty="0" smtClean="0">
                            <a:effectLst/>
                            <a:latin typeface="Cambria Math" panose="02040503050406030204" pitchFamily="18" charset="0"/>
                          </a:rPr>
                          <m:t>_</m:t>
                        </m:r>
                        <m:r>
                          <a:rPr lang="en-US" altLang="zh-TW" sz="1200" b="0" i="1" dirty="0" smtClean="0">
                            <a:effectLst/>
                            <a:latin typeface="Cambria Math" panose="02040503050406030204" pitchFamily="18" charset="0"/>
                          </a:rPr>
                          <m:t>𝑆𝐾</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r>
                      <a:rPr lang="en-US" altLang="zh-TW" sz="1200" i="1" dirty="0" smtClean="0">
                        <a:effectLst/>
                        <a:latin typeface="Cambria Math" panose="02040503050406030204" pitchFamily="18" charset="0"/>
                      </a:rPr>
                      <m:t> </m:t>
                    </m:r>
                  </m:oMath>
                </a14:m>
                <a:r>
                  <a:rPr lang="en-US" altLang="zh-TW"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𝐼𝐷</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𝐸𝑥𝑝</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3</m:t>
                        </m:r>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7</m:t>
                        </m:r>
                      </m:sub>
                    </m:sSub>
                  </m:oMath>
                </a14:m>
                <a:r>
                  <a:rPr lang="en-US" altLang="zh-TW" dirty="0" smtClean="0"/>
                  <a:t>} = {</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𝑉</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r>
                      <a:rPr lang="zh-TW" altLang="en-US" sz="1200" i="1" dirty="0" smtClean="0">
                        <a:effectLst/>
                        <a:latin typeface="Cambria Math" panose="02040503050406030204" pitchFamily="18" charset="0"/>
                      </a:rPr>
                      <m:t>，</m:t>
                    </m:r>
                    <m:sSub>
                      <m:sSubPr>
                        <m:ctrlPr>
                          <a:rPr lang="en-US" altLang="zh-TW" sz="1200" i="1" dirty="0" smtClean="0">
                            <a:effectLst/>
                            <a:latin typeface="Cambria Math" panose="02040503050406030204" pitchFamily="18" charset="0"/>
                          </a:rPr>
                        </m:ctrlPr>
                      </m:sSubPr>
                      <m:e>
                        <m:r>
                          <m:rPr>
                            <m:sty m:val="p"/>
                          </m:rPr>
                          <a:rPr lang="en-US" altLang="zh-TW" sz="1200" i="1" dirty="0" smtClean="0">
                            <a:effectLst/>
                            <a:latin typeface="Cambria Math" panose="02040503050406030204" pitchFamily="18" charset="0"/>
                          </a:rPr>
                          <m:t>W</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en-US" altLang="zh-TW" dirty="0" smtClean="0"/>
                  <a:t>}</a:t>
                </a:r>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𝑉</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en-US" altLang="zh-TW" dirty="0" smtClean="0"/>
                  <a:t> = </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b="0" i="1" dirty="0" smtClean="0">
                            <a:effectLst/>
                            <a:latin typeface="Cambria Math" panose="02040503050406030204" pitchFamily="18" charset="0"/>
                          </a:rPr>
                          <m:t>𝑟</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sSub>
                      <m:sSubPr>
                        <m:ctrlPr>
                          <a:rPr lang="en-US" altLang="zh-TW" sz="1200" i="1" dirty="0" smtClean="0">
                            <a:effectLst/>
                            <a:latin typeface="Cambria Math" panose="02040503050406030204" pitchFamily="18" charset="0"/>
                          </a:rPr>
                        </m:ctrlPr>
                      </m:sSubPr>
                      <m:e>
                        <m:r>
                          <a:rPr lang="en-US" altLang="zh-TW" sz="1200" b="0" i="1" dirty="0" smtClean="0">
                            <a:effectLst/>
                            <a:latin typeface="Cambria Math" panose="02040503050406030204" pitchFamily="18" charset="0"/>
                          </a:rPr>
                          <m:t>𝑃𝐾</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m:rPr>
                            <m:sty m:val="p"/>
                          </m:rPr>
                          <a:rPr lang="en-US" altLang="zh-TW" sz="1200" i="1" dirty="0" smtClean="0">
                            <a:effectLst/>
                            <a:latin typeface="Cambria Math" panose="02040503050406030204" pitchFamily="18" charset="0"/>
                          </a:rPr>
                          <m:t>W</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en-US" altLang="zh-TW" dirty="0" smtClean="0"/>
                  <a:t> =</a:t>
                </a:r>
                <a:r>
                  <a:rPr lang="en-US" altLang="zh-TW" sz="1200" dirty="0" smtClean="0">
                    <a:effectLst/>
                  </a:rPr>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b="0" i="1" dirty="0" smtClean="0">
                            <a:effectLst/>
                            <a:latin typeface="Cambria Math" panose="02040503050406030204" pitchFamily="18" charset="0"/>
                          </a:rPr>
                          <m:t>𝑟</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en-US" altLang="zh-TW" sz="1200" dirty="0" smtClean="0">
                    <a:effectLst/>
                  </a:rPr>
                  <a:t>+ </a:t>
                </a:r>
                <a14:m>
                  <m:oMath xmlns:m="http://schemas.openxmlformats.org/officeDocument/2006/math">
                    <m:sSub>
                      <m:sSubPr>
                        <m:ctrlP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ctrlPr>
                      </m:sSubPr>
                      <m:e>
                        <m:r>
                          <a:rPr kumimoji="0" lang="en-US" altLang="zh-TW" sz="12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m:t>𝐻</m:t>
                        </m:r>
                      </m:e>
                      <m:sub>
                        <m: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2</m:t>
                        </m:r>
                      </m:sub>
                    </m:sSub>
                    <m:r>
                      <a:rPr kumimoji="0" lang="en-US" altLang="zh-TW" sz="12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m:t>(</m:t>
                    </m:r>
                  </m:oMath>
                </a14:m>
                <a:r>
                  <a:rPr lang="en-US" altLang="zh-TW" sz="1200" dirty="0" smtClean="0">
                    <a:effectLst/>
                  </a:rPr>
                  <a:t>M</a:t>
                </a:r>
                <a:r>
                  <a:rPr lang="zh-TW" altLang="en-US" sz="1200" dirty="0" smtClean="0">
                    <a:effectLst/>
                  </a:rPr>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𝑉</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r>
                      <a:rPr lang="en-US" altLang="zh-TW" sz="1200" i="1" dirty="0" smtClean="0">
                        <a:effectLst/>
                        <a:latin typeface="Cambria Math" panose="02040503050406030204" pitchFamily="18" charset="0"/>
                      </a:rPr>
                      <m:t>))</m:t>
                    </m:r>
                    <m:sSub>
                      <m:sSubPr>
                        <m:ctrlPr>
                          <a:rPr lang="en-US" altLang="zh-TW" sz="1200" i="1" dirty="0" smtClean="0">
                            <a:effectLst/>
                            <a:latin typeface="Cambria Math" panose="02040503050406030204" pitchFamily="18" charset="0"/>
                          </a:rPr>
                        </m:ctrlPr>
                      </m:sSubPr>
                      <m:e>
                        <m:r>
                          <a:rPr lang="en-US" altLang="zh-TW" sz="1200" b="0" i="1" dirty="0" smtClean="0">
                            <a:effectLst/>
                            <a:latin typeface="Cambria Math" panose="02040503050406030204" pitchFamily="18" charset="0"/>
                          </a:rPr>
                          <m:t>𝑆𝐾</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endParaRPr lang="en-US" altLang="zh-TW" dirty="0" smtClean="0"/>
              </a:p>
              <a:p>
                <a:endParaRPr lang="en-US" altLang="zh-TW" dirty="0" smtClean="0"/>
              </a:p>
              <a:p>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b="0" i="1" dirty="0" smtClean="0">
                            <a:effectLst/>
                            <a:latin typeface="Cambria Math" panose="02040503050406030204" pitchFamily="18" charset="0"/>
                          </a:rPr>
                          <m:t>𝑟</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en-US" altLang="zh-TW" dirty="0" smtClean="0"/>
                  <a:t>∈</a:t>
                </a:r>
                <a14:m>
                  <m:oMath xmlns:m="http://schemas.openxmlformats.org/officeDocument/2006/math">
                    <m:sSubSup>
                      <m:sSubSup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zh-TW" altLang="en-US" sz="1200"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sz="1200"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sz="1200"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sz="1200"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t>，</a:t>
                </a:r>
                <a:r>
                  <a:rPr lang="en-US" altLang="zh-TW" dirty="0" smtClean="0"/>
                  <a:t>q</a:t>
                </a:r>
                <a:r>
                  <a:rPr lang="zh-TW" altLang="en-US" dirty="0" smtClean="0"/>
                  <a:t>是隨機數，</a:t>
                </a:r>
                <a:r>
                  <a:rPr lang="en-US" altLang="zh-TW" dirty="0" smtClean="0"/>
                  <a:t>M =</a:t>
                </a:r>
                <a:r>
                  <a:rPr lang="zh-TW" altLang="en-US" dirty="0" smtClean="0"/>
                  <a:t> </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𝐼𝐷</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en-US" altLang="zh-TW" dirty="0" smtClean="0"/>
                  <a:t> || </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𝐸𝑥𝑝</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en-US" altLang="zh-TW" dirty="0" smtClean="0"/>
                  <a:t> || </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3</m:t>
                        </m:r>
                      </m:sub>
                    </m:sSub>
                  </m:oMath>
                </a14:m>
                <a:r>
                  <a:rPr lang="en-US" altLang="zh-TW" dirty="0" smtClean="0"/>
                  <a:t>|| </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7</m:t>
                        </m:r>
                      </m:sub>
                    </m:sSub>
                  </m:oMath>
                </a14:m>
                <a:r>
                  <a:rPr lang="zh-TW" altLang="en-US" dirty="0" smtClean="0"/>
                  <a:t>。</a:t>
                </a:r>
                <a:br>
                  <a:rPr lang="zh-TW" altLang="en-US" dirty="0" smtClean="0"/>
                </a:br>
                <a:r>
                  <a:rPr lang="zh-TW" altLang="en-US" sz="1200" dirty="0" smtClean="0">
                    <a:effectLst/>
                  </a:rPr>
                  <a:t/>
                </a:r>
                <a:br>
                  <a:rPr lang="zh-TW" altLang="en-US" sz="1200" dirty="0" smtClean="0">
                    <a:effectLst/>
                  </a:rPr>
                </a:br>
                <a:r>
                  <a:rPr lang="zh-TW" altLang="en-US" dirty="0" smtClean="0"/>
                  <a:t/>
                </a:r>
                <a:br>
                  <a:rPr lang="zh-TW" altLang="en-US" dirty="0" smtClean="0"/>
                </a:br>
                <a:endParaRPr lang="zh-TW" altLang="en-US" dirty="0"/>
              </a:p>
            </p:txBody>
          </p:sp>
        </mc:Choice>
        <mc:Fallback xmlns="">
          <p:sp>
            <p:nvSpPr>
              <p:cNvPr id="3" name="備忘稿版面配置區 2"/>
              <p:cNvSpPr>
                <a:spLocks noGrp="1"/>
              </p:cNvSpPr>
              <p:nvPr>
                <p:ph type="body" idx="1"/>
              </p:nvPr>
            </p:nvSpPr>
            <p:spPr/>
            <p:txBody>
              <a:bodyPr/>
              <a:lstStyle/>
              <a:p>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〗_2</a:t>
                </a:r>
                <a:r>
                  <a:rPr lang="zh-TW" altLang="en-US" dirty="0" smtClean="0"/>
                  <a:t>定期廣播</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𝐼𝐷</a:t>
                </a:r>
                <a:r>
                  <a:rPr lang="en-US" altLang="zh-TW" sz="120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dirty="0" smtClean="0"/>
                  <a:t>，</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𝐸𝑥𝑝</a:t>
                </a:r>
                <a:r>
                  <a:rPr lang="en-US" altLang="zh-TW" sz="120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dirty="0" smtClean="0"/>
                  <a:t>，</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𝑇𝑆</a:t>
                </a:r>
                <a:r>
                  <a:rPr lang="en-US" altLang="zh-TW" sz="1200" i="0" dirty="0" smtClean="0">
                    <a:effectLst/>
                    <a:latin typeface="Cambria Math" panose="02040503050406030204" pitchFamily="18" charset="0"/>
                  </a:rPr>
                  <a:t>〗_3</a:t>
                </a:r>
                <a:r>
                  <a:rPr lang="zh-TW" altLang="en-US" dirty="0" smtClean="0"/>
                  <a:t>，</a:t>
                </a:r>
                <a:r>
                  <a:rPr lang="en-US" altLang="zh-TW" sz="1200" i="0" dirty="0" smtClean="0">
                    <a:effectLst/>
                    <a:latin typeface="Cambria Math" panose="02040503050406030204" pitchFamily="18" charset="0"/>
                  </a:rPr>
                  <a:t>𝑁_7</a:t>
                </a:r>
                <a:r>
                  <a:rPr lang="zh-TW" altLang="en-US" dirty="0" smtClean="0"/>
                  <a:t>，</a:t>
                </a:r>
                <a:r>
                  <a:rPr lang="en-US" altLang="zh-TW" sz="1200" i="0" u="none" dirty="0" smtClean="0">
                    <a:effectLst/>
                    <a:latin typeface="Cambria Math" panose="02040503050406030204" pitchFamily="18" charset="0"/>
                  </a:rPr>
                  <a:t>〖</a:t>
                </a:r>
                <a:r>
                  <a:rPr lang="en-US" altLang="zh-TW" sz="1200" i="0" u="none" dirty="0" smtClean="0">
                    <a:effectLst/>
                    <a:latin typeface="Cambria Math" panose="02040503050406030204" pitchFamily="18" charset="0"/>
                  </a:rPr>
                  <a:t>𝑆𝑖𝑔𝑛</a:t>
                </a:r>
                <a:r>
                  <a:rPr lang="en-US" altLang="zh-TW" sz="1200" i="0" u="none"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dirty="0" smtClean="0"/>
                  <a:t>，其中</a:t>
                </a:r>
                <a:r>
                  <a:rPr lang="en-US" altLang="zh-TW" sz="1200" i="0" u="none" dirty="0" smtClean="0">
                    <a:effectLst/>
                    <a:latin typeface="Cambria Math" panose="02040503050406030204" pitchFamily="18" charset="0"/>
                  </a:rPr>
                  <a:t>〖</a:t>
                </a:r>
                <a:r>
                  <a:rPr lang="en-US" altLang="zh-TW" sz="1200" i="0" u="none" dirty="0" smtClean="0">
                    <a:effectLst/>
                    <a:latin typeface="Cambria Math" panose="02040503050406030204" pitchFamily="18" charset="0"/>
                  </a:rPr>
                  <a:t>𝑆𝑖𝑔𝑛</a:t>
                </a:r>
                <a:r>
                  <a:rPr lang="en-US" altLang="zh-TW" sz="1200" i="0" u="none"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en-US" altLang="zh-TW" dirty="0" smtClean="0"/>
                  <a:t> = </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𝑆𝑖𝑔𝑛</a:t>
                </a:r>
                <a:r>
                  <a:rPr lang="en-US" altLang="zh-TW" sz="1200" b="0" i="0" dirty="0" smtClean="0">
                    <a:effectLst/>
                    <a:latin typeface="Cambria Math" panose="02040503050406030204" pitchFamily="18" charset="0"/>
                  </a:rPr>
                  <a:t>_𝑆𝐾</a:t>
                </a:r>
                <a:r>
                  <a:rPr lang="en-US" altLang="zh-TW" sz="1200" b="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lang="en-US" altLang="zh-TW" sz="1200" i="0" dirty="0" smtClean="0">
                    <a:effectLst/>
                    <a:latin typeface="Cambria Math" panose="02040503050406030204" pitchFamily="18" charset="0"/>
                  </a:rPr>
                  <a:t> </a:t>
                </a:r>
                <a:r>
                  <a:rPr lang="en-US" altLang="zh-TW" dirty="0" smtClean="0"/>
                  <a:t>{</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𝐼𝐷</a:t>
                </a:r>
                <a:r>
                  <a:rPr lang="en-US" altLang="zh-TW" sz="120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dirty="0" smtClean="0"/>
                  <a:t>，</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𝐸𝑥𝑝</a:t>
                </a:r>
                <a:r>
                  <a:rPr lang="en-US" altLang="zh-TW" sz="120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dirty="0" smtClean="0"/>
                  <a:t>，</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𝑇𝑆</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3</a:t>
                </a:r>
                <a:r>
                  <a:rPr lang="zh-TW" altLang="en-US" dirty="0" smtClean="0"/>
                  <a:t>，</a:t>
                </a:r>
                <a:r>
                  <a:rPr lang="en-US" altLang="zh-TW" sz="1200" i="0" dirty="0" smtClean="0">
                    <a:effectLst/>
                    <a:latin typeface="Cambria Math" panose="02040503050406030204" pitchFamily="18" charset="0"/>
                  </a:rPr>
                  <a:t>𝑁</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7</a:t>
                </a:r>
                <a:r>
                  <a:rPr lang="en-US" altLang="zh-TW" dirty="0" smtClean="0"/>
                  <a:t>} = {</a:t>
                </a:r>
                <a:r>
                  <a:rPr lang="en-US" altLang="zh-TW" sz="1200" i="0" dirty="0" smtClean="0">
                    <a:effectLst/>
                    <a:latin typeface="Cambria Math" panose="02040503050406030204" pitchFamily="18" charset="0"/>
                  </a:rPr>
                  <a:t>𝑉</a:t>
                </a:r>
                <a:r>
                  <a:rPr lang="en-US" altLang="zh-TW" sz="120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W_(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lang="en-US" altLang="zh-TW" dirty="0" smtClean="0"/>
                  <a:t>}</a:t>
                </a:r>
                <a:r>
                  <a:rPr lang="zh-TW" altLang="en-US" dirty="0" smtClean="0"/>
                  <a:t>，</a:t>
                </a:r>
                <a:r>
                  <a:rPr lang="en-US" altLang="zh-TW" sz="1200" i="0" dirty="0" smtClean="0">
                    <a:effectLst/>
                    <a:latin typeface="Cambria Math" panose="02040503050406030204" pitchFamily="18" charset="0"/>
                  </a:rPr>
                  <a:t>𝑉</a:t>
                </a:r>
                <a:r>
                  <a:rPr lang="en-US" altLang="zh-TW" sz="120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en-US" altLang="zh-TW" dirty="0" smtClean="0"/>
                  <a:t> = </a:t>
                </a:r>
                <a:r>
                  <a:rPr lang="en-US" altLang="zh-TW" sz="1200" b="0" i="0" dirty="0" smtClean="0">
                    <a:effectLst/>
                    <a:latin typeface="Cambria Math" panose="02040503050406030204" pitchFamily="18" charset="0"/>
                  </a:rPr>
                  <a:t>𝑟</a:t>
                </a:r>
                <a:r>
                  <a:rPr lang="en-US" altLang="zh-TW" sz="1200" b="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lang="en-US" altLang="zh-TW" sz="1200" i="0" dirty="0" smtClean="0">
                    <a:effectLst/>
                    <a:latin typeface="Cambria Math" panose="02040503050406030204" pitchFamily="18" charset="0"/>
                  </a:rPr>
                  <a:t>〖</a:t>
                </a:r>
                <a:r>
                  <a:rPr lang="en-US" altLang="zh-TW" sz="1200" b="0" i="0" dirty="0" smtClean="0">
                    <a:effectLst/>
                    <a:latin typeface="Cambria Math" panose="02040503050406030204" pitchFamily="18" charset="0"/>
                  </a:rPr>
                  <a:t>𝑃𝐾〗_(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lang="zh-TW" altLang="en-US" dirty="0" smtClean="0"/>
                  <a:t>，</a:t>
                </a:r>
                <a:r>
                  <a:rPr lang="en-US" altLang="zh-TW" sz="1200" i="0" dirty="0" smtClean="0">
                    <a:effectLst/>
                    <a:latin typeface="Cambria Math" panose="02040503050406030204" pitchFamily="18" charset="0"/>
                  </a:rPr>
                  <a:t>W</a:t>
                </a:r>
                <a:r>
                  <a:rPr lang="en-US" altLang="zh-TW" sz="120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en-US" altLang="zh-TW" dirty="0" smtClean="0"/>
                  <a:t> =</a:t>
                </a:r>
                <a:r>
                  <a:rPr lang="en-US" altLang="zh-TW" sz="1200" dirty="0" smtClean="0">
                    <a:effectLst/>
                  </a:rPr>
                  <a:t>(</a:t>
                </a:r>
                <a:r>
                  <a:rPr lang="en-US" altLang="zh-TW" sz="1200" b="0" i="0" dirty="0" smtClean="0">
                    <a:effectLst/>
                    <a:latin typeface="Cambria Math" panose="02040503050406030204" pitchFamily="18" charset="0"/>
                  </a:rPr>
                  <a:t>𝑟_(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lang="en-US" altLang="zh-TW" sz="1200" dirty="0" smtClean="0">
                    <a:effectLst/>
                  </a:rPr>
                  <a:t>+ </a:t>
                </a:r>
                <a:r>
                  <a:rPr kumimoji="0" lang="en-US" altLang="zh-TW" sz="1200" b="0" i="0" u="none" strike="noStrike" kern="1200" cap="none" spc="0" normalizeH="0" baseline="0" noProof="0">
                    <a:ln>
                      <a:noFill/>
                    </a:ln>
                    <a:solidFill>
                      <a:srgbClr val="44546A">
                        <a:lumMod val="75000"/>
                      </a:srgbClr>
                    </a:solidFill>
                    <a:effectLst/>
                    <a:uLnTx/>
                    <a:uFillTx/>
                    <a:latin typeface="Cambria Math" panose="02040503050406030204" pitchFamily="18" charset="0"/>
                    <a:cs typeface="Times New Roman" panose="02020603050405020304" pitchFamily="18" charset="0"/>
                  </a:rPr>
                  <a:t>𝐻</a:t>
                </a:r>
                <a:r>
                  <a:rPr kumimoji="0" lang="en-US" altLang="zh-TW" sz="1200" b="0" i="0" u="none" strike="noStrike" kern="1200" cap="none" spc="0" normalizeH="0" baseline="0" noProof="0" smtClean="0">
                    <a:ln>
                      <a:noFill/>
                    </a:ln>
                    <a:solidFill>
                      <a:srgbClr val="44546A">
                        <a:lumMod val="75000"/>
                      </a:srgbClr>
                    </a:solidFill>
                    <a:effectLst/>
                    <a:uLnTx/>
                    <a:uFillTx/>
                    <a:latin typeface="Cambria Math" panose="02040503050406030204" pitchFamily="18" charset="0"/>
                    <a:cs typeface="Times New Roman" panose="02020603050405020304" pitchFamily="18" charset="0"/>
                  </a:rPr>
                  <a:t>_2 (</a:t>
                </a:r>
                <a:r>
                  <a:rPr lang="en-US" altLang="zh-TW" sz="1200" dirty="0" smtClean="0">
                    <a:effectLst/>
                  </a:rPr>
                  <a:t>M</a:t>
                </a:r>
                <a:r>
                  <a:rPr lang="zh-TW" altLang="en-US" sz="1200" dirty="0" smtClean="0">
                    <a:effectLst/>
                  </a:rPr>
                  <a:t>，</a:t>
                </a:r>
                <a:r>
                  <a:rPr lang="en-US" altLang="zh-TW" sz="1200" i="0" dirty="0" smtClean="0">
                    <a:effectLst/>
                    <a:latin typeface="Cambria Math" panose="02040503050406030204" pitchFamily="18" charset="0"/>
                  </a:rPr>
                  <a:t>𝑉_(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r>
                  <a:rPr lang="en-US" altLang="zh-TW" sz="1200" i="0" dirty="0" smtClean="0">
                    <a:effectLst/>
                    <a:latin typeface="Cambria Math" panose="02040503050406030204" pitchFamily="18" charset="0"/>
                  </a:rPr>
                  <a:t>))〖</a:t>
                </a:r>
                <a:r>
                  <a:rPr lang="en-US" altLang="zh-TW" sz="1200" b="0" i="0" dirty="0" smtClean="0">
                    <a:effectLst/>
                    <a:latin typeface="Cambria Math" panose="02040503050406030204" pitchFamily="18" charset="0"/>
                  </a:rPr>
                  <a:t>𝑆𝐾〗_(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2 )</a:t>
                </a:r>
                <a:endParaRPr lang="en-US" altLang="zh-TW" dirty="0" smtClean="0"/>
              </a:p>
              <a:p>
                <a:endParaRPr lang="en-US" altLang="zh-TW" dirty="0" smtClean="0"/>
              </a:p>
              <a:p>
                <a:r>
                  <a:rPr lang="zh-TW" altLang="en-US" dirty="0" smtClean="0"/>
                  <a:t>，</a:t>
                </a:r>
                <a:r>
                  <a:rPr lang="en-US" altLang="zh-TW" sz="1200" b="0" i="0" dirty="0" smtClean="0">
                    <a:effectLst/>
                    <a:latin typeface="Cambria Math" panose="02040503050406030204" pitchFamily="18" charset="0"/>
                  </a:rPr>
                  <a:t>𝑟</a:t>
                </a:r>
                <a:r>
                  <a:rPr lang="en-US" altLang="zh-TW" sz="1200" b="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en-US" altLang="zh-TW" dirty="0" smtClean="0"/>
                  <a:t>∈</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a:t>
                </a:r>
                <a:r>
                  <a:rPr lang="zh-TW" altLang="en-US" sz="120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𝑍</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𝑞^∗</a:t>
                </a:r>
                <a:r>
                  <a:rPr lang="zh-TW" altLang="en-US" dirty="0" smtClean="0"/>
                  <a:t>，</a:t>
                </a:r>
                <a:r>
                  <a:rPr lang="en-US" altLang="zh-TW" dirty="0" smtClean="0"/>
                  <a:t>q</a:t>
                </a:r>
                <a:r>
                  <a:rPr lang="zh-TW" altLang="en-US" dirty="0" smtClean="0"/>
                  <a:t>是隨機數，</a:t>
                </a:r>
                <a:r>
                  <a:rPr lang="en-US" altLang="zh-TW" dirty="0" smtClean="0"/>
                  <a:t>M =</a:t>
                </a:r>
                <a:r>
                  <a:rPr lang="zh-TW" altLang="en-US" dirty="0" smtClean="0"/>
                  <a:t> </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𝐼𝐷</a:t>
                </a:r>
                <a:r>
                  <a:rPr lang="en-US" altLang="zh-TW" sz="120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en-US" altLang="zh-TW" dirty="0" smtClean="0"/>
                  <a:t> || </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𝐸𝑥𝑝</a:t>
                </a:r>
                <a:r>
                  <a:rPr lang="en-US" altLang="zh-TW" sz="120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en-US" altLang="zh-TW" dirty="0" smtClean="0"/>
                  <a:t> || </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𝑇𝑆</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3</a:t>
                </a:r>
                <a:r>
                  <a:rPr lang="en-US" altLang="zh-TW" dirty="0" smtClean="0"/>
                  <a:t>|| </a:t>
                </a:r>
                <a:r>
                  <a:rPr lang="en-US" altLang="zh-TW" sz="1200" i="0" dirty="0" smtClean="0">
                    <a:effectLst/>
                    <a:latin typeface="Cambria Math" panose="02040503050406030204" pitchFamily="18" charset="0"/>
                  </a:rPr>
                  <a:t>𝑁</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7</a:t>
                </a:r>
                <a:r>
                  <a:rPr lang="zh-TW" altLang="en-US" dirty="0" smtClean="0"/>
                  <a:t>。</a:t>
                </a:r>
                <a:br>
                  <a:rPr lang="zh-TW" altLang="en-US" dirty="0" smtClean="0"/>
                </a:br>
                <a:r>
                  <a:rPr lang="zh-TW" altLang="en-US" sz="1200" dirty="0" smtClean="0">
                    <a:effectLst/>
                  </a:rPr>
                  <a:t/>
                </a:r>
                <a:br>
                  <a:rPr lang="zh-TW" altLang="en-US" sz="1200" dirty="0" smtClean="0">
                    <a:effectLst/>
                  </a:rPr>
                </a:br>
                <a:r>
                  <a:rPr lang="zh-TW" altLang="en-US" dirty="0" smtClean="0"/>
                  <a:t/>
                </a:r>
                <a:br>
                  <a:rPr lang="zh-TW" altLang="en-US" dirty="0" smtClean="0"/>
                </a:b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44</a:t>
            </a:fld>
            <a:endParaRPr lang="zh-TW" altLang="en-US"/>
          </a:p>
        </p:txBody>
      </p:sp>
    </p:spTree>
    <p:extLst>
      <p:ext uri="{BB962C8B-B14F-4D97-AF65-F5344CB8AC3E}">
        <p14:creationId xmlns:p14="http://schemas.microsoft.com/office/powerpoint/2010/main" val="2362989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接收到來自</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lang="zh-TW" altLang="en-US" dirty="0" smtClean="0"/>
                  <a:t>的消息後，車輛將驗證</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3</m:t>
                        </m:r>
                      </m:sub>
                    </m:sSub>
                  </m:oMath>
                </a14:m>
                <a:r>
                  <a:rPr lang="zh-TW" altLang="en-US" dirty="0" smtClean="0"/>
                  <a:t>是否新鮮。如果</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3</m:t>
                        </m:r>
                      </m:sub>
                    </m:sSub>
                  </m:oMath>
                </a14:m>
                <a:r>
                  <a:rPr lang="zh-TW" altLang="en-US" dirty="0" smtClean="0"/>
                  <a:t>不新鮮，則認證失敗。否則，車輛繼續驗證</a:t>
                </a:r>
                <a14:m>
                  <m:oMath xmlns:m="http://schemas.openxmlformats.org/officeDocument/2006/math">
                    <m:sSub>
                      <m:sSubPr>
                        <m:ctrlPr>
                          <a:rPr lang="en-US" altLang="zh-TW" sz="1200" i="1" u="none" dirty="0" smtClean="0">
                            <a:effectLst/>
                            <a:latin typeface="Cambria Math" panose="02040503050406030204" pitchFamily="18" charset="0"/>
                          </a:rPr>
                        </m:ctrlPr>
                      </m:sSubPr>
                      <m:e>
                        <m:r>
                          <a:rPr lang="en-US" altLang="zh-TW" sz="1200" i="1" u="none" dirty="0" smtClean="0">
                            <a:effectLst/>
                            <a:latin typeface="Cambria Math" panose="02040503050406030204" pitchFamily="18" charset="0"/>
                          </a:rPr>
                          <m:t>𝑆𝑖𝑔𝑛</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。如果驗證成功，則車輛用</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lang="zh-TW" altLang="en-US" dirty="0" smtClean="0"/>
                  <a:t>生成共享密鑰：</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𝐾</m:t>
                        </m:r>
                      </m:e>
                      <m:sub>
                        <m:r>
                          <a:rPr lang="en-US" altLang="zh-TW" i="1" dirty="0" smtClean="0">
                            <a:latin typeface="Cambria Math" panose="02040503050406030204" pitchFamily="18" charset="0"/>
                          </a:rPr>
                          <m:t>𝑣</m:t>
                        </m:r>
                        <m:r>
                          <a:rPr lang="en-US" altLang="zh-TW" i="1" dirty="0" smtClean="0">
                            <a:latin typeface="Cambria Math" panose="02040503050406030204" pitchFamily="18" charset="0"/>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en-US" altLang="zh-TW" dirty="0" smtClean="0"/>
                  <a:t> = </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b="0" i="1" dirty="0" smtClean="0">
                            <a:effectLst/>
                            <a:latin typeface="Cambria Math" panose="02040503050406030204" pitchFamily="18" charset="0"/>
                          </a:rPr>
                          <m:t>𝑟</m:t>
                        </m:r>
                      </m:e>
                      <m:sub>
                        <m:r>
                          <m:rPr>
                            <m:sty m:val="p"/>
                          </m:rPr>
                          <a:rPr lang="en-US" altLang="zh-TW" sz="1200" b="0" i="1" dirty="0" smtClean="0">
                            <a:effectLst/>
                            <a:latin typeface="Cambria Math" panose="02040503050406030204" pitchFamily="18" charset="0"/>
                          </a:rPr>
                          <m:t>v</m:t>
                        </m:r>
                      </m:sub>
                    </m:sSub>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𝑉</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。車輛選擇其假名</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lang="zh-TW" altLang="en-US" dirty="0" smtClean="0"/>
                  <a:t>和私鑰</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𝑆𝐾</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lang="zh-TW" altLang="en-US" dirty="0" smtClean="0"/>
                  <a:t>來簽名</a:t>
                </a:r>
                <a:r>
                  <a:rPr lang="en-US" altLang="zh-TW" dirty="0" smtClean="0"/>
                  <a:t>&lt;</a:t>
                </a:r>
                <a14:m>
                  <m:oMath xmlns:m="http://schemas.openxmlformats.org/officeDocument/2006/math">
                    <m:r>
                      <a:rPr lang="zh-TW" altLang="en-US" i="1" dirty="0" smtClean="0">
                        <a:latin typeface="Cambria Math" panose="02040503050406030204" pitchFamily="18" charset="0"/>
                      </a:rPr>
                      <m:t> </m:t>
                    </m:r>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lang="zh-TW" altLang="en-US" dirty="0" smtClean="0"/>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4</m:t>
                        </m:r>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8</m:t>
                        </m:r>
                      </m:sub>
                    </m:sSub>
                  </m:oMath>
                </a14:m>
                <a:r>
                  <a:rPr lang="en-US" altLang="zh-TW" dirty="0" smtClean="0"/>
                  <a:t>&gt;</a:t>
                </a:r>
                <a:r>
                  <a:rPr lang="zh-TW" altLang="en-US"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𝑆𝑖𝑔𝑛</m:t>
                        </m:r>
                        <m:r>
                          <a:rPr lang="en-US" altLang="zh-TW" i="1" dirty="0" smtClean="0">
                            <a:latin typeface="Cambria Math" panose="02040503050406030204" pitchFamily="18" charset="0"/>
                          </a:rPr>
                          <m:t>′</m:t>
                        </m:r>
                      </m:e>
                      <m:sub>
                        <m:r>
                          <a:rPr lang="en-US" altLang="zh-TW" i="1" dirty="0" smtClean="0">
                            <a:latin typeface="Cambria Math" panose="02040503050406030204" pitchFamily="18" charset="0"/>
                          </a:rPr>
                          <m:t>𝑣</m:t>
                        </m:r>
                      </m:sub>
                    </m:sSub>
                  </m:oMath>
                </a14:m>
                <a:r>
                  <a:rPr lang="en-US" altLang="zh-TW" dirty="0" smtClean="0"/>
                  <a:t> =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𝑆𝑖𝑔𝑛</m:t>
                        </m:r>
                        <m:r>
                          <a:rPr lang="en-US" altLang="zh-TW" i="1" dirty="0" smtClean="0">
                            <a:latin typeface="Cambria Math" panose="02040503050406030204" pitchFamily="18" charset="0"/>
                          </a:rPr>
                          <m:t>_</m:t>
                        </m:r>
                        <m:r>
                          <a:rPr lang="en-US" altLang="zh-TW" i="1" dirty="0" smtClean="0">
                            <a:latin typeface="Cambria Math" panose="02040503050406030204" pitchFamily="18" charset="0"/>
                          </a:rPr>
                          <m:t>𝑔𝑟𝑜𝑢𝑝</m:t>
                        </m:r>
                        <m:r>
                          <a:rPr lang="en-US" altLang="zh-TW" i="1" dirty="0" smtClean="0">
                            <a:latin typeface="Cambria Math" panose="02040503050406030204" pitchFamily="18" charset="0"/>
                          </a:rPr>
                          <m:t>_</m:t>
                        </m:r>
                        <m:r>
                          <a:rPr lang="en-US" altLang="zh-TW" i="1" dirty="0" smtClean="0">
                            <a:latin typeface="Cambria Math" panose="02040503050406030204" pitchFamily="18" charset="0"/>
                          </a:rPr>
                          <m:t>𝑆𝐾</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lang="en-US" altLang="zh-TW" dirty="0" smtClean="0"/>
                  <a:t> {</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lang="zh-TW" altLang="en-US" dirty="0" smtClean="0"/>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3</m:t>
                        </m:r>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8</m:t>
                        </m:r>
                      </m:sub>
                    </m:sSub>
                  </m:oMath>
                </a14:m>
                <a:r>
                  <a:rPr lang="en-US" altLang="zh-TW" dirty="0" smtClean="0"/>
                  <a:t>} = {</a:t>
                </a:r>
                <a14:m>
                  <m:oMath xmlns:m="http://schemas.openxmlformats.org/officeDocument/2006/math">
                    <m:sSub>
                      <m:sSubPr>
                        <m:ctrlPr>
                          <a:rPr lang="en-US" altLang="zh-TW" i="1" smtClean="0">
                            <a:latin typeface="Cambria Math" panose="02040503050406030204" pitchFamily="18" charset="0"/>
                          </a:rPr>
                        </m:ctrlPr>
                      </m:sSubPr>
                      <m:e>
                        <m:r>
                          <m:rPr>
                            <m:nor/>
                          </m:rPr>
                          <a:rPr lang="en-US" altLang="zh-TW" i="1" dirty="0" smtClean="0"/>
                          <m:t>V</m:t>
                        </m:r>
                        <m:r>
                          <m:rPr>
                            <m:nor/>
                          </m:rPr>
                          <a:rPr lang="en-US" altLang="zh-TW" i="1" dirty="0" smtClean="0"/>
                          <m:t>′</m:t>
                        </m:r>
                      </m:e>
                      <m:sub>
                        <m:r>
                          <a:rPr lang="en-US" altLang="zh-TW" i="1" smtClean="0">
                            <a:latin typeface="Cambria Math" panose="02040503050406030204" pitchFamily="18" charset="0"/>
                          </a:rPr>
                          <m:t>𝑣</m:t>
                        </m:r>
                      </m:sub>
                    </m:sSub>
                  </m:oMath>
                </a14:m>
                <a:r>
                  <a:rPr lang="zh-TW" altLang="en-US" i="1" dirty="0" smtClean="0"/>
                  <a:t>，</a:t>
                </a:r>
                <a14:m>
                  <m:oMath xmlns:m="http://schemas.openxmlformats.org/officeDocument/2006/math">
                    <m:sSub>
                      <m:sSubPr>
                        <m:ctrlPr>
                          <a:rPr lang="en-US" altLang="zh-TW" i="1" dirty="0" smtClean="0">
                            <a:latin typeface="Cambria Math" panose="02040503050406030204" pitchFamily="18" charset="0"/>
                          </a:rPr>
                        </m:ctrlPr>
                      </m:sSubPr>
                      <m:e>
                        <m:r>
                          <m:rPr>
                            <m:nor/>
                          </m:rPr>
                          <a:rPr lang="en-US" altLang="zh-TW" i="1" dirty="0" smtClean="0"/>
                          <m:t>W</m:t>
                        </m:r>
                        <m:r>
                          <m:rPr>
                            <m:nor/>
                          </m:rPr>
                          <a:rPr lang="en-US" altLang="zh-TW" i="1" dirty="0" smtClean="0"/>
                          <m:t>′</m:t>
                        </m:r>
                      </m:e>
                      <m:sub>
                        <m:r>
                          <a:rPr lang="en-US" altLang="zh-TW" i="1" dirty="0" smtClean="0">
                            <a:latin typeface="Cambria Math" panose="02040503050406030204" pitchFamily="18" charset="0"/>
                          </a:rPr>
                          <m:t>𝑣</m:t>
                        </m:r>
                      </m:sub>
                    </m:sSub>
                  </m:oMath>
                </a14:m>
                <a:r>
                  <a:rPr lang="en-US" altLang="zh-TW" dirty="0" smtClean="0"/>
                  <a:t>}</a:t>
                </a:r>
                <a:r>
                  <a:rPr lang="zh-TW" altLang="en-US" dirty="0" smtClean="0"/>
                  <a:t>，其中</a:t>
                </a:r>
                <a14:m>
                  <m:oMath xmlns:m="http://schemas.openxmlformats.org/officeDocument/2006/math">
                    <m:sSub>
                      <m:sSubPr>
                        <m:ctrlPr>
                          <a:rPr lang="en-US" altLang="zh-TW" i="1" smtClean="0">
                            <a:latin typeface="Cambria Math" panose="02040503050406030204" pitchFamily="18" charset="0"/>
                          </a:rPr>
                        </m:ctrlPr>
                      </m:sSubPr>
                      <m:e>
                        <m:r>
                          <m:rPr>
                            <m:nor/>
                          </m:rPr>
                          <a:rPr lang="en-US" altLang="zh-TW" i="1" dirty="0" smtClean="0"/>
                          <m:t>V</m:t>
                        </m:r>
                        <m:r>
                          <m:rPr>
                            <m:nor/>
                          </m:rPr>
                          <a:rPr lang="en-US" altLang="zh-TW" i="1" dirty="0" smtClean="0"/>
                          <m:t>′</m:t>
                        </m:r>
                      </m:e>
                      <m:sub>
                        <m:r>
                          <a:rPr lang="en-US" altLang="zh-TW" i="1" smtClean="0">
                            <a:latin typeface="Cambria Math" panose="02040503050406030204" pitchFamily="18" charset="0"/>
                          </a:rPr>
                          <m:t>𝑣</m:t>
                        </m:r>
                      </m:sub>
                    </m:sSub>
                  </m:oMath>
                </a14:m>
                <a:r>
                  <a:rPr lang="en-US" altLang="zh-TW" dirty="0" smtClean="0"/>
                  <a:t>= </a:t>
                </a:r>
                <a14:m>
                  <m:oMath xmlns:m="http://schemas.openxmlformats.org/officeDocument/2006/math">
                    <m:sSub>
                      <m:sSubPr>
                        <m:ctrlPr>
                          <a:rPr lang="zh-TW" altLang="en-US" i="1" dirty="0" smtClean="0">
                            <a:latin typeface="Cambria Math" panose="02040503050406030204" pitchFamily="18" charset="0"/>
                          </a:rPr>
                        </m:ctrlPr>
                      </m:sSubPr>
                      <m:e>
                        <m:r>
                          <a:rPr lang="en-US" altLang="zh-TW" i="1" dirty="0" smtClean="0">
                            <a:latin typeface="Cambria Math" panose="02040503050406030204" pitchFamily="18" charset="0"/>
                          </a:rPr>
                          <m:t>𝑟</m:t>
                        </m:r>
                      </m:e>
                      <m:sub>
                        <m:r>
                          <a:rPr lang="en-US" altLang="zh-TW" i="1" dirty="0" smtClean="0">
                            <a:latin typeface="Cambria Math" panose="02040503050406030204" pitchFamily="18" charset="0"/>
                          </a:rPr>
                          <m:t>𝑣</m:t>
                        </m:r>
                      </m:sub>
                    </m:sSub>
                    <m:r>
                      <a:rPr lang="en-US" altLang="zh-TW" i="1" dirty="0" err="1" smtClean="0">
                        <a:latin typeface="Cambria Math" panose="02040503050406030204" pitchFamily="18" charset="0"/>
                      </a:rPr>
                      <m:t>𝑃</m:t>
                    </m:r>
                    <m:r>
                      <a:rPr lang="en-US" altLang="zh-TW" i="1" dirty="0" smtClean="0">
                        <a:latin typeface="Cambria Math" panose="02040503050406030204" pitchFamily="18" charset="0"/>
                      </a:rPr>
                      <m:t> </m:t>
                    </m:r>
                  </m:oMath>
                </a14:m>
                <a:r>
                  <a:rPr lang="zh-TW" altLang="en-US" dirty="0" smtClean="0"/>
                  <a:t>，</a:t>
                </a:r>
                <a14:m>
                  <m:oMath xmlns:m="http://schemas.openxmlformats.org/officeDocument/2006/math">
                    <m:sSub>
                      <m:sSubPr>
                        <m:ctrlPr>
                          <a:rPr lang="en-US" altLang="zh-TW" i="1" dirty="0" smtClean="0">
                            <a:latin typeface="Cambria Math" panose="02040503050406030204" pitchFamily="18" charset="0"/>
                          </a:rPr>
                        </m:ctrlPr>
                      </m:sSubPr>
                      <m:e>
                        <m:r>
                          <m:rPr>
                            <m:nor/>
                          </m:rPr>
                          <a:rPr lang="en-US" altLang="zh-TW" i="1" dirty="0" smtClean="0"/>
                          <m:t>W</m:t>
                        </m:r>
                        <m:r>
                          <m:rPr>
                            <m:nor/>
                          </m:rPr>
                          <a:rPr lang="en-US" altLang="zh-TW" i="1" dirty="0" smtClean="0"/>
                          <m:t>′</m:t>
                        </m:r>
                      </m:e>
                      <m:sub>
                        <m:r>
                          <a:rPr lang="en-US" altLang="zh-TW" i="1" dirty="0" smtClean="0">
                            <a:latin typeface="Cambria Math" panose="02040503050406030204" pitchFamily="18" charset="0"/>
                          </a:rPr>
                          <m:t>𝑣</m:t>
                        </m:r>
                      </m:sub>
                    </m:sSub>
                  </m:oMath>
                </a14:m>
                <a:r>
                  <a:rPr lang="en-US" altLang="zh-TW" dirty="0" smtClean="0"/>
                  <a:t> =</a:t>
                </a:r>
                <a14:m>
                  <m:oMath xmlns:m="http://schemas.openxmlformats.org/officeDocument/2006/math">
                    <m:sSup>
                      <m:sSupPr>
                        <m:ctrlPr>
                          <a:rPr lang="en-US" altLang="zh-TW" i="1" dirty="0" smtClean="0">
                            <a:latin typeface="Cambria Math" panose="02040503050406030204" pitchFamily="18" charset="0"/>
                          </a:rPr>
                        </m:ctrlPr>
                      </m:sSupPr>
                      <m:e>
                        <m:sSub>
                          <m:sSubPr>
                            <m:ctrlPr>
                              <a:rPr lang="en-US" altLang="zh-TW" i="1" smtClean="0">
                                <a:latin typeface="Cambria Math" panose="02040503050406030204" pitchFamily="18" charset="0"/>
                              </a:rPr>
                            </m:ctrlPr>
                          </m:sSubPr>
                          <m:e>
                            <m:r>
                              <m:rPr>
                                <m:nor/>
                              </m:rPr>
                              <a:rPr lang="en-US" altLang="zh-TW" dirty="0" smtClean="0"/>
                              <m:t>r</m:t>
                            </m:r>
                          </m:e>
                          <m:sub>
                            <m:r>
                              <m:rPr>
                                <m:nor/>
                              </m:rPr>
                              <a:rPr lang="en-US" altLang="zh-TW" dirty="0" smtClean="0"/>
                              <m:t>v</m:t>
                            </m:r>
                          </m:sub>
                        </m:sSub>
                      </m:e>
                      <m:sup>
                        <m:r>
                          <m:rPr>
                            <m:nor/>
                          </m:rPr>
                          <a:rPr lang="en-US" altLang="zh-TW" dirty="0" smtClean="0"/>
                          <m:t>−1</m:t>
                        </m:r>
                      </m:sup>
                    </m:sSup>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𝑠𝑘</m:t>
                        </m:r>
                      </m:e>
                      <m:sub>
                        <m:r>
                          <a:rPr lang="en-US" altLang="zh-TW" i="1" dirty="0" smtClean="0">
                            <a:latin typeface="Cambria Math" panose="02040503050406030204" pitchFamily="18" charset="0"/>
                          </a:rPr>
                          <m:t>𝑖</m:t>
                        </m:r>
                      </m:sub>
                    </m:sSub>
                    <m:r>
                      <a:rPr lang="en-US" altLang="zh-TW" i="1" dirty="0" smtClean="0">
                        <a:latin typeface="Cambria Math" panose="02040503050406030204" pitchFamily="18" charset="0"/>
                      </a:rPr>
                      <m:t> + </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𝐻</m:t>
                        </m:r>
                      </m:e>
                      <m:sub>
                        <m:r>
                          <a:rPr lang="en-US" altLang="zh-TW" i="1" dirty="0" smtClean="0">
                            <a:latin typeface="Cambria Math" panose="02040503050406030204" pitchFamily="18" charset="0"/>
                          </a:rPr>
                          <m:t>1</m:t>
                        </m:r>
                      </m:sub>
                    </m:sSub>
                    <m:r>
                      <a:rPr lang="zh-TW" altLang="en-US" i="1" dirty="0" smtClean="0">
                        <a:latin typeface="Cambria Math" panose="02040503050406030204" pitchFamily="18" charset="0"/>
                      </a:rPr>
                      <m:t>（</m:t>
                    </m:r>
                    <m:r>
                      <a:rPr lang="en-US" altLang="zh-TW" i="1" dirty="0" smtClean="0">
                        <a:latin typeface="Cambria Math" panose="02040503050406030204" pitchFamily="18" charset="0"/>
                      </a:rPr>
                      <m:t>𝑀</m:t>
                    </m:r>
                    <m:r>
                      <a:rPr lang="zh-TW" altLang="en-US" i="1" dirty="0" smtClean="0">
                        <a:latin typeface="Cambria Math" panose="02040503050406030204" pitchFamily="18" charset="0"/>
                      </a:rPr>
                      <m:t>，</m:t>
                    </m:r>
                    <m:sSub>
                      <m:sSubPr>
                        <m:ctrlPr>
                          <a:rPr lang="en-US" altLang="zh-TW" i="1" smtClean="0">
                            <a:latin typeface="Cambria Math" panose="02040503050406030204" pitchFamily="18" charset="0"/>
                          </a:rPr>
                        </m:ctrlPr>
                      </m:sSubPr>
                      <m:e>
                        <m:r>
                          <m:rPr>
                            <m:nor/>
                          </m:rPr>
                          <a:rPr lang="en-US" altLang="zh-TW" i="1" dirty="0" smtClean="0"/>
                          <m:t>V</m:t>
                        </m:r>
                        <m:r>
                          <m:rPr>
                            <m:nor/>
                          </m:rPr>
                          <a:rPr lang="en-US" altLang="zh-TW" i="1" dirty="0" smtClean="0"/>
                          <m:t>′</m:t>
                        </m:r>
                      </m:e>
                      <m:sub>
                        <m:r>
                          <a:rPr lang="en-US" altLang="zh-TW" i="1" smtClean="0">
                            <a:latin typeface="Cambria Math" panose="02040503050406030204" pitchFamily="18" charset="0"/>
                          </a:rPr>
                          <m:t>𝑣</m:t>
                        </m:r>
                      </m:sub>
                    </m:sSub>
                    <m:r>
                      <a:rPr lang="zh-TW" altLang="en-US"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𝑏</m:t>
                        </m:r>
                      </m:e>
                      <m:sub>
                        <m:r>
                          <a:rPr lang="en-US" altLang="zh-TW" i="1" dirty="0" smtClean="0">
                            <a:latin typeface="Cambria Math" panose="02040503050406030204" pitchFamily="18" charset="0"/>
                          </a:rPr>
                          <m:t>𝑖</m:t>
                        </m:r>
                      </m:sub>
                    </m:sSub>
                  </m:oMath>
                </a14:m>
                <a:r>
                  <a:rPr lang="zh-TW" altLang="en-US" dirty="0" smtClean="0"/>
                  <a:t>，</a:t>
                </a:r>
                <a:r>
                  <a:rPr lang="en-US" altLang="zh-TW" dirty="0" smtClean="0"/>
                  <a:t>M = </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lang="en-US" altLang="zh-TW" dirty="0" smtClean="0"/>
                  <a:t> || </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lang="en-US" altLang="zh-TW" dirty="0" smtClean="0"/>
                  <a:t> || </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4</m:t>
                        </m:r>
                      </m:sub>
                    </m:sSub>
                  </m:oMath>
                </a14:m>
                <a:r>
                  <a:rPr lang="en-US" altLang="zh-TW" dirty="0" smtClean="0"/>
                  <a:t> || </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8</m:t>
                        </m:r>
                      </m:sub>
                    </m:sSub>
                  </m:oMath>
                </a14:m>
                <a:r>
                  <a:rPr lang="zh-TW" altLang="en-US" dirty="0" smtClean="0"/>
                  <a:t>，</a:t>
                </a:r>
                <a14:m>
                  <m:oMath xmlns:m="http://schemas.openxmlformats.org/officeDocument/2006/math">
                    <m:sSub>
                      <m:sSubPr>
                        <m:ctrlPr>
                          <a:rPr lang="zh-TW" altLang="en-US" i="1" dirty="0" smtClean="0">
                            <a:latin typeface="Cambria Math" panose="02040503050406030204" pitchFamily="18" charset="0"/>
                          </a:rPr>
                        </m:ctrlPr>
                      </m:sSubPr>
                      <m:e>
                        <m:r>
                          <a:rPr lang="en-US" altLang="zh-TW" i="1" dirty="0" smtClean="0">
                            <a:latin typeface="Cambria Math" panose="02040503050406030204" pitchFamily="18" charset="0"/>
                          </a:rPr>
                          <m:t>𝑟</m:t>
                        </m:r>
                      </m:e>
                      <m:sub>
                        <m:r>
                          <a:rPr lang="en-US" altLang="zh-TW" i="1" dirty="0" smtClean="0">
                            <a:latin typeface="Cambria Math" panose="02040503050406030204" pitchFamily="18" charset="0"/>
                          </a:rPr>
                          <m:t>𝑣</m:t>
                        </m:r>
                      </m:sub>
                    </m:sSub>
                  </m:oMath>
                </a14:m>
                <a:r>
                  <a:rPr lang="en-US" altLang="zh-TW" dirty="0" err="1" smtClean="0"/>
                  <a:t>∈</a:t>
                </a:r>
                <a14:m>
                  <m:oMath xmlns:m="http://schemas.openxmlformats.org/officeDocument/2006/math">
                    <m:sSubSup>
                      <m:sSubSupPr>
                        <m:ctrlPr>
                          <a:rPr lang="en-US" altLang="zh-TW" sz="1200"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zh-TW" altLang="en-US" sz="1200"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sz="1200"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sz="1200"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sz="1200"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t>是隨機數。最後，車輛加密</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7</m:t>
                        </m:r>
                      </m:sub>
                    </m:sSub>
                  </m:oMath>
                </a14:m>
                <a:r>
                  <a:rPr lang="zh-TW" altLang="en-US" dirty="0" smtClean="0"/>
                  <a:t>以獲得</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𝐶</m:t>
                        </m:r>
                      </m:e>
                      <m:sub>
                        <m:r>
                          <a:rPr lang="en-US" altLang="zh-TW" i="1" dirty="0" smtClean="0">
                            <a:latin typeface="Cambria Math" panose="02040503050406030204" pitchFamily="18" charset="0"/>
                          </a:rPr>
                          <m:t>𝑣</m:t>
                        </m:r>
                        <m:r>
                          <a:rPr lang="en-US" altLang="zh-TW" i="1" dirty="0" smtClean="0">
                            <a:latin typeface="Cambria Math" panose="02040503050406030204" pitchFamily="18" charset="0"/>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𝐸𝑛𝑐</m:t>
                        </m:r>
                        <m:r>
                          <a:rPr lang="en-US" altLang="zh-TW" i="1" dirty="0" smtClean="0">
                            <a:latin typeface="Cambria Math" panose="02040503050406030204" pitchFamily="18" charset="0"/>
                          </a:rPr>
                          <m:t>_</m:t>
                        </m:r>
                        <m:r>
                          <a:rPr lang="en-US" altLang="zh-TW" i="1" dirty="0" smtClean="0">
                            <a:latin typeface="Cambria Math" panose="02040503050406030204" pitchFamily="18" charset="0"/>
                          </a:rPr>
                          <m:t>𝐾</m:t>
                        </m:r>
                      </m:e>
                      <m:sub>
                        <m:r>
                          <a:rPr lang="en-US" altLang="zh-TW" i="1" dirty="0" smtClean="0">
                            <a:latin typeface="Cambria Math" panose="02040503050406030204" pitchFamily="18" charset="0"/>
                          </a:rPr>
                          <m:t>𝑣</m:t>
                        </m:r>
                        <m:r>
                          <a:rPr lang="en-US" altLang="zh-TW" i="1" dirty="0" smtClean="0">
                            <a:latin typeface="Cambria Math" panose="02040503050406030204" pitchFamily="18" charset="0"/>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r>
                      <a:rPr lang="en-US" altLang="zh-TW" i="1" dirty="0" smtClean="0">
                        <a:latin typeface="Cambria Math" panose="02040503050406030204" pitchFamily="18" charset="0"/>
                      </a:rPr>
                      <m:t> {</m:t>
                    </m:r>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7</m:t>
                        </m:r>
                      </m:sub>
                    </m:sSub>
                    <m:r>
                      <a:rPr lang="en-US" altLang="zh-TW" i="1" dirty="0" smtClean="0">
                        <a:latin typeface="Cambria Math" panose="02040503050406030204" pitchFamily="18" charset="0"/>
                      </a:rPr>
                      <m:t>}</m:t>
                    </m:r>
                  </m:oMath>
                </a14:m>
                <a:r>
                  <a:rPr lang="zh-TW" altLang="en-US" dirty="0" smtClean="0"/>
                  <a:t>。</a:t>
                </a:r>
                <a:br>
                  <a:rPr lang="zh-TW" altLang="en-US" dirty="0" smtClean="0"/>
                </a:br>
                <a:endParaRPr lang="en-US" altLang="zh-TW" dirty="0" smtClean="0"/>
              </a:p>
              <a:p>
                <a:r>
                  <a:rPr lang="zh-TW" altLang="en-US" dirty="0" smtClean="0"/>
                  <a:t/>
                </a:r>
                <a:br>
                  <a:rPr lang="zh-TW" altLang="en-US" dirty="0" smtClean="0"/>
                </a:b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接收到來自</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lang="zh-TW" altLang="en-US" dirty="0" smtClean="0"/>
                  <a:t>的消息後，車輛將驗證</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𝑇𝑆</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3</a:t>
                </a:r>
                <a:r>
                  <a:rPr lang="zh-TW" altLang="en-US" dirty="0" smtClean="0"/>
                  <a:t>是否新鮮。如果</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𝑇𝑆</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3</a:t>
                </a:r>
                <a:r>
                  <a:rPr lang="zh-TW" altLang="en-US" dirty="0" smtClean="0"/>
                  <a:t>不新鮮，則認證失敗。否則，車輛繼續驗證</a:t>
                </a:r>
                <a:r>
                  <a:rPr lang="en-US" altLang="zh-TW" sz="1200" i="0" u="none" dirty="0" smtClean="0">
                    <a:effectLst/>
                    <a:latin typeface="Cambria Math" panose="02040503050406030204" pitchFamily="18" charset="0"/>
                  </a:rPr>
                  <a:t>〖</a:t>
                </a:r>
                <a:r>
                  <a:rPr lang="en-US" altLang="zh-TW" sz="1200" i="0" u="none" dirty="0" smtClean="0">
                    <a:effectLst/>
                    <a:latin typeface="Cambria Math" panose="02040503050406030204" pitchFamily="18" charset="0"/>
                  </a:rPr>
                  <a:t>𝑆𝑖𝑔𝑛</a:t>
                </a:r>
                <a:r>
                  <a:rPr lang="en-US" altLang="zh-TW" sz="1200" i="0" u="none"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dirty="0" smtClean="0"/>
                  <a:t>。如果驗證成功，則車輛用</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lang="zh-TW" altLang="en-US" dirty="0" smtClean="0"/>
                  <a:t>生成共享密鑰：</a:t>
                </a:r>
                <a:r>
                  <a:rPr lang="en-US" altLang="zh-TW" i="0" dirty="0" smtClean="0">
                    <a:latin typeface="Cambria Math" panose="02040503050406030204" pitchFamily="18" charset="0"/>
                  </a:rPr>
                  <a:t>𝐾_(𝑣−</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lang="en-US" altLang="zh-TW" dirty="0" smtClean="0"/>
                  <a:t> = </a:t>
                </a:r>
                <a:r>
                  <a:rPr lang="en-US" altLang="zh-TW" sz="1200" b="0" i="0" dirty="0" smtClean="0">
                    <a:effectLst/>
                    <a:latin typeface="Cambria Math" panose="02040503050406030204" pitchFamily="18" charset="0"/>
                  </a:rPr>
                  <a:t>𝑟</a:t>
                </a:r>
                <a:r>
                  <a:rPr lang="en-US" altLang="zh-TW" sz="1200" b="0" i="0" dirty="0" smtClean="0">
                    <a:effectLst/>
                    <a:latin typeface="Cambria Math" panose="02040503050406030204" pitchFamily="18" charset="0"/>
                  </a:rPr>
                  <a:t>_v </a:t>
                </a:r>
                <a:r>
                  <a:rPr lang="en-US" altLang="zh-TW" sz="1200" i="0" dirty="0" smtClean="0">
                    <a:effectLst/>
                    <a:latin typeface="Cambria Math" panose="02040503050406030204" pitchFamily="18" charset="0"/>
                  </a:rPr>
                  <a:t>𝑉</a:t>
                </a:r>
                <a:r>
                  <a:rPr lang="en-US" altLang="zh-TW" sz="1200" i="0" dirty="0" smtClean="0">
                    <a:effectLst/>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dirty="0" smtClean="0"/>
                  <a:t>。車輛選擇其假名</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𝑣^𝑖</a:t>
                </a:r>
                <a:r>
                  <a:rPr lang="zh-TW" altLang="en-US" dirty="0" smtClean="0"/>
                  <a:t>和私鑰</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𝑆𝐾</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𝑓_𝑣^𝑖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dirty="0" smtClean="0"/>
                  <a:t>來簽名</a:t>
                </a:r>
                <a:r>
                  <a:rPr lang="en-US" altLang="zh-TW" dirty="0" smtClean="0"/>
                  <a:t>&lt;</a:t>
                </a:r>
                <a:r>
                  <a:rPr lang="zh-TW" altLang="en-US" i="0" dirty="0" smtClean="0">
                    <a:latin typeface="Cambria Math" panose="02040503050406030204" pitchFamily="18" charset="0"/>
                  </a:rPr>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𝑣^𝑖</a:t>
                </a:r>
                <a:r>
                  <a:rPr lang="zh-TW" altLang="en-US" dirty="0" smtClean="0"/>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𝑓_𝑣^𝑖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dirty="0" smtClean="0"/>
                  <a:t>，</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𝑇𝑆</a:t>
                </a:r>
                <a:r>
                  <a:rPr lang="en-US" altLang="zh-TW" sz="1200" i="0" dirty="0" smtClean="0">
                    <a:effectLst/>
                    <a:latin typeface="Cambria Math" panose="02040503050406030204" pitchFamily="18" charset="0"/>
                  </a:rPr>
                  <a:t>〗_4</a:t>
                </a:r>
                <a:r>
                  <a:rPr lang="zh-TW" altLang="en-US" dirty="0" smtClean="0"/>
                  <a:t>，</a:t>
                </a:r>
                <a:r>
                  <a:rPr lang="en-US" altLang="zh-TW" sz="1200" i="0" dirty="0" smtClean="0">
                    <a:effectLst/>
                    <a:latin typeface="Cambria Math" panose="02040503050406030204" pitchFamily="18" charset="0"/>
                  </a:rPr>
                  <a:t>𝑁</a:t>
                </a:r>
                <a:r>
                  <a:rPr lang="en-US" altLang="zh-TW" sz="1200" i="0" dirty="0" smtClean="0">
                    <a:effectLst/>
                    <a:latin typeface="Cambria Math" panose="02040503050406030204" pitchFamily="18" charset="0"/>
                  </a:rPr>
                  <a:t>_8</a:t>
                </a:r>
                <a:r>
                  <a:rPr lang="en-US" altLang="zh-TW" dirty="0" smtClean="0"/>
                  <a:t>&gt;</a:t>
                </a:r>
                <a:r>
                  <a:rPr lang="zh-TW" altLang="en-US" dirty="0" smtClean="0"/>
                  <a:t>：</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𝑆𝑖𝑔𝑛′〗_𝑣</a:t>
                </a:r>
                <a:r>
                  <a:rPr lang="en-US" altLang="zh-TW" dirty="0" smtClean="0"/>
                  <a:t> = </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𝑆𝑖𝑔𝑛_𝑔𝑟𝑜𝑢𝑝_𝑆𝐾〗_(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𝑣^𝑖</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lang="en-US" altLang="zh-TW" dirty="0" smtClean="0"/>
                  <a:t>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𝑣^𝑖</a:t>
                </a:r>
                <a:r>
                  <a:rPr lang="zh-TW" altLang="en-US" dirty="0" smtClean="0"/>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〖𝐸𝑥𝑝〗_(𝑓_𝑣^𝑖 )</a:t>
                </a:r>
                <a:r>
                  <a:rPr lang="zh-TW" altLang="en-US" dirty="0" smtClean="0"/>
                  <a:t>，</a:t>
                </a:r>
                <a:r>
                  <a:rPr lang="en-US" altLang="zh-TW" sz="1200" i="0" dirty="0" smtClean="0">
                    <a:effectLst/>
                    <a:latin typeface="Cambria Math" panose="02040503050406030204" pitchFamily="18" charset="0"/>
                  </a:rPr>
                  <a:t>〖𝑇𝑆〗_3</a:t>
                </a:r>
                <a:r>
                  <a:rPr lang="zh-TW" altLang="en-US" dirty="0" smtClean="0"/>
                  <a:t>，</a:t>
                </a:r>
                <a:r>
                  <a:rPr lang="en-US" altLang="zh-TW" sz="1200" i="0" dirty="0" smtClean="0">
                    <a:effectLst/>
                    <a:latin typeface="Cambria Math" panose="02040503050406030204" pitchFamily="18" charset="0"/>
                  </a:rPr>
                  <a:t>𝑁_8</a:t>
                </a:r>
                <a:r>
                  <a:rPr lang="en-US" altLang="zh-TW" dirty="0" smtClean="0"/>
                  <a:t>} = {</a:t>
                </a:r>
                <a:r>
                  <a:rPr lang="en-US" altLang="zh-TW" i="0" smtClean="0">
                    <a:latin typeface="Cambria Math" panose="02040503050406030204" pitchFamily="18" charset="0"/>
                  </a:rPr>
                  <a:t>〖</a:t>
                </a:r>
                <a:r>
                  <a:rPr lang="en-US" altLang="zh-TW" i="0" dirty="0" smtClean="0">
                    <a:latin typeface="Cambria Math" panose="02040503050406030204" pitchFamily="18" charset="0"/>
                  </a:rPr>
                  <a:t>"</a:t>
                </a:r>
                <a:r>
                  <a:rPr lang="en-US" altLang="zh-TW" i="0" dirty="0" smtClean="0"/>
                  <a:t>V'</a:t>
                </a:r>
                <a:r>
                  <a:rPr lang="en-US" altLang="zh-TW" i="0" smtClean="0">
                    <a:latin typeface="Cambria Math" panose="02040503050406030204" pitchFamily="18" charset="0"/>
                  </a:rPr>
                  <a:t>" 〗_</a:t>
                </a:r>
                <a:r>
                  <a:rPr lang="en-US" altLang="zh-TW" i="0" smtClean="0">
                    <a:latin typeface="Cambria Math" panose="02040503050406030204" pitchFamily="18" charset="0"/>
                  </a:rPr>
                  <a:t>𝑣</a:t>
                </a:r>
                <a:r>
                  <a:rPr lang="zh-TW" altLang="en-US" i="1" dirty="0" smtClean="0"/>
                  <a:t>，</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a:t>
                </a:r>
                <a:r>
                  <a:rPr lang="en-US" altLang="zh-TW" i="0" dirty="0" smtClean="0"/>
                  <a:t>W'</a:t>
                </a:r>
                <a:r>
                  <a:rPr lang="en-US" altLang="zh-TW" i="0" dirty="0" smtClean="0">
                    <a:latin typeface="Cambria Math" panose="02040503050406030204" pitchFamily="18" charset="0"/>
                  </a:rPr>
                  <a:t>" 〗_</a:t>
                </a:r>
                <a:r>
                  <a:rPr lang="en-US" altLang="zh-TW" i="0" dirty="0" smtClean="0">
                    <a:latin typeface="Cambria Math" panose="02040503050406030204" pitchFamily="18" charset="0"/>
                  </a:rPr>
                  <a:t>𝑣</a:t>
                </a:r>
                <a:r>
                  <a:rPr lang="en-US" altLang="zh-TW" dirty="0" smtClean="0"/>
                  <a:t>}</a:t>
                </a:r>
                <a:r>
                  <a:rPr lang="zh-TW" altLang="en-US" dirty="0" smtClean="0"/>
                  <a:t>，其中</a:t>
                </a:r>
                <a:r>
                  <a:rPr lang="en-US" altLang="zh-TW" i="0" smtClean="0">
                    <a:latin typeface="Cambria Math" panose="02040503050406030204" pitchFamily="18" charset="0"/>
                  </a:rPr>
                  <a:t>〖</a:t>
                </a:r>
                <a:r>
                  <a:rPr lang="en-US" altLang="zh-TW" i="0" dirty="0" smtClean="0">
                    <a:latin typeface="Cambria Math" panose="02040503050406030204" pitchFamily="18" charset="0"/>
                  </a:rPr>
                  <a:t>"</a:t>
                </a:r>
                <a:r>
                  <a:rPr lang="en-US" altLang="zh-TW" i="0" dirty="0" smtClean="0"/>
                  <a:t>V′</a:t>
                </a:r>
                <a:r>
                  <a:rPr lang="en-US" altLang="zh-TW" i="0" dirty="0" smtClean="0">
                    <a:latin typeface="Cambria Math" panose="02040503050406030204" pitchFamily="18" charset="0"/>
                  </a:rPr>
                  <a:t>" </a:t>
                </a:r>
                <a:r>
                  <a:rPr lang="en-US" altLang="zh-TW" i="0" smtClean="0">
                    <a:latin typeface="Cambria Math" panose="02040503050406030204" pitchFamily="18" charset="0"/>
                  </a:rPr>
                  <a:t>〗_</a:t>
                </a:r>
                <a:r>
                  <a:rPr lang="en-US" altLang="zh-TW" i="0" smtClean="0">
                    <a:latin typeface="Cambria Math" panose="02040503050406030204" pitchFamily="18" charset="0"/>
                  </a:rPr>
                  <a:t>𝑣</a:t>
                </a:r>
                <a:r>
                  <a:rPr lang="en-US" altLang="zh-TW" dirty="0" smtClean="0"/>
                  <a:t>= </a:t>
                </a:r>
                <a:r>
                  <a:rPr lang="en-US" altLang="zh-TW" i="0" dirty="0" smtClean="0">
                    <a:latin typeface="Cambria Math" panose="02040503050406030204" pitchFamily="18" charset="0"/>
                  </a:rPr>
                  <a:t>𝑟</a:t>
                </a:r>
                <a:r>
                  <a:rPr lang="zh-TW" altLang="en-US" i="0" dirty="0" smtClean="0">
                    <a:latin typeface="Cambria Math" panose="02040503050406030204" pitchFamily="18" charset="0"/>
                  </a:rPr>
                  <a:t>_</a:t>
                </a:r>
                <a:r>
                  <a:rPr lang="en-US" altLang="zh-TW" i="0" dirty="0" smtClean="0">
                    <a:latin typeface="Cambria Math" panose="02040503050406030204" pitchFamily="18" charset="0"/>
                  </a:rPr>
                  <a:t>𝑣</a:t>
                </a:r>
                <a:r>
                  <a:rPr lang="en-US" altLang="zh-TW" i="0" dirty="0" err="1" smtClean="0">
                    <a:latin typeface="Cambria Math" panose="02040503050406030204" pitchFamily="18" charset="0"/>
                  </a:rPr>
                  <a:t> </a:t>
                </a:r>
                <a:r>
                  <a:rPr lang="en-US" altLang="zh-TW" i="0" dirty="0" err="1" smtClean="0">
                    <a:latin typeface="Cambria Math" panose="02040503050406030204" pitchFamily="18" charset="0"/>
                  </a:rPr>
                  <a:t>𝑃</a:t>
                </a:r>
                <a:r>
                  <a:rPr lang="en-US" altLang="zh-TW" i="0" dirty="0" smtClean="0">
                    <a:latin typeface="Cambria Math" panose="02040503050406030204" pitchFamily="18" charset="0"/>
                  </a:rPr>
                  <a:t> </a:t>
                </a:r>
                <a:r>
                  <a:rPr lang="zh-TW" altLang="en-US" dirty="0" smtClean="0"/>
                  <a:t>，</a:t>
                </a:r>
                <a:r>
                  <a:rPr lang="en-US" altLang="zh-TW" i="0" dirty="0" smtClean="0">
                    <a:latin typeface="Cambria Math" panose="02040503050406030204" pitchFamily="18" charset="0"/>
                  </a:rPr>
                  <a:t>〖"</a:t>
                </a:r>
                <a:r>
                  <a:rPr lang="en-US" altLang="zh-TW" i="0" dirty="0" smtClean="0"/>
                  <a:t>W′</a:t>
                </a:r>
                <a:r>
                  <a:rPr lang="en-US" altLang="zh-TW" i="0" dirty="0" smtClean="0">
                    <a:latin typeface="Cambria Math" panose="02040503050406030204" pitchFamily="18" charset="0"/>
                  </a:rPr>
                  <a:t>" </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𝑣</a:t>
                </a:r>
                <a:r>
                  <a:rPr lang="en-US" altLang="zh-TW" dirty="0" smtClean="0"/>
                  <a:t> =</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a:t>
                </a:r>
                <a:r>
                  <a:rPr lang="en-US" altLang="zh-TW" i="0" dirty="0" smtClean="0"/>
                  <a:t>r</a:t>
                </a:r>
                <a:r>
                  <a:rPr lang="en-US" altLang="zh-TW" i="0" dirty="0" smtClean="0">
                    <a:latin typeface="Cambria Math" panose="02040503050406030204" pitchFamily="18" charset="0"/>
                  </a:rPr>
                  <a:t>" </a:t>
                </a:r>
                <a:r>
                  <a:rPr lang="en-US" altLang="zh-TW" i="0" smtClean="0">
                    <a:latin typeface="Cambria Math" panose="02040503050406030204" pitchFamily="18" charset="0"/>
                  </a:rPr>
                  <a:t>_</a:t>
                </a:r>
                <a:r>
                  <a:rPr lang="en-US" altLang="zh-TW" i="0" dirty="0" smtClean="0">
                    <a:latin typeface="Cambria Math" panose="02040503050406030204" pitchFamily="18" charset="0"/>
                  </a:rPr>
                  <a:t>"</a:t>
                </a:r>
                <a:r>
                  <a:rPr lang="en-US" altLang="zh-TW" i="0" dirty="0" smtClean="0"/>
                  <a:t>v</a:t>
                </a:r>
                <a:r>
                  <a:rPr lang="en-US" altLang="zh-TW" i="0" dirty="0" smtClean="0">
                    <a:latin typeface="Cambria Math" panose="02040503050406030204" pitchFamily="18" charset="0"/>
                  </a:rPr>
                  <a:t>" </a:t>
                </a:r>
                <a:r>
                  <a:rPr lang="en-US" altLang="zh-TW" i="0" dirty="0" smtClean="0">
                    <a:latin typeface="Cambria Math" panose="02040503050406030204" pitchFamily="18" charset="0"/>
                  </a:rPr>
                  <a:t>〗^"</a:t>
                </a:r>
                <a:r>
                  <a:rPr lang="en-US" altLang="zh-TW" i="0" dirty="0" smtClean="0"/>
                  <a:t>-1</a:t>
                </a:r>
                <a:r>
                  <a:rPr lang="en-US" altLang="zh-TW" i="0" dirty="0" smtClean="0">
                    <a:latin typeface="Cambria Math" panose="02040503050406030204" pitchFamily="18" charset="0"/>
                  </a:rPr>
                  <a:t>"  </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𝑠𝑘〗_𝑖 </a:t>
                </a:r>
                <a:r>
                  <a:rPr lang="en-US" altLang="zh-TW" i="0" dirty="0" smtClean="0">
                    <a:latin typeface="Cambria Math" panose="02040503050406030204" pitchFamily="18" charset="0"/>
                  </a:rPr>
                  <a:t> + </a:t>
                </a:r>
                <a:r>
                  <a:rPr lang="en-US" altLang="zh-TW" i="0" dirty="0" smtClean="0">
                    <a:latin typeface="Cambria Math" panose="02040503050406030204" pitchFamily="18" charset="0"/>
                  </a:rPr>
                  <a:t>𝐻_1</a:t>
                </a:r>
                <a:r>
                  <a:rPr lang="zh-TW" altLang="en-US" i="0" dirty="0" smtClean="0">
                    <a:latin typeface="Cambria Math" panose="02040503050406030204" pitchFamily="18" charset="0"/>
                  </a:rPr>
                  <a:t> </a:t>
                </a:r>
                <a:r>
                  <a:rPr lang="zh-TW" altLang="en-US" i="0" dirty="0" smtClean="0">
                    <a:latin typeface="Cambria Math" panose="02040503050406030204" pitchFamily="18" charset="0"/>
                  </a:rPr>
                  <a:t>（</a:t>
                </a:r>
                <a:r>
                  <a:rPr lang="en-US" altLang="zh-TW" i="0" dirty="0" smtClean="0">
                    <a:latin typeface="Cambria Math" panose="02040503050406030204" pitchFamily="18" charset="0"/>
                  </a:rPr>
                  <a:t>𝑀</a:t>
                </a:r>
                <a:r>
                  <a:rPr lang="zh-TW" altLang="en-US" i="0" dirty="0" smtClean="0">
                    <a:latin typeface="Cambria Math" panose="02040503050406030204" pitchFamily="18" charset="0"/>
                  </a:rPr>
                  <a:t>，</a:t>
                </a:r>
                <a:r>
                  <a:rPr lang="en-US" altLang="zh-TW" i="0" smtClean="0">
                    <a:latin typeface="Cambria Math" panose="02040503050406030204" pitchFamily="18" charset="0"/>
                  </a:rPr>
                  <a:t>〖</a:t>
                </a:r>
                <a:r>
                  <a:rPr lang="en-US" altLang="zh-TW" i="0" dirty="0" smtClean="0">
                    <a:latin typeface="Cambria Math" panose="02040503050406030204" pitchFamily="18" charset="0"/>
                  </a:rPr>
                  <a:t>"</a:t>
                </a:r>
                <a:r>
                  <a:rPr lang="en-US" altLang="zh-TW" i="0" dirty="0" smtClean="0"/>
                  <a:t>V′</a:t>
                </a:r>
                <a:r>
                  <a:rPr lang="en-US" altLang="zh-TW" i="0" dirty="0" smtClean="0">
                    <a:latin typeface="Cambria Math" panose="02040503050406030204" pitchFamily="18" charset="0"/>
                  </a:rPr>
                  <a:t>" </a:t>
                </a:r>
                <a:r>
                  <a:rPr lang="en-US" altLang="zh-TW" i="0" smtClean="0">
                    <a:latin typeface="Cambria Math" panose="02040503050406030204" pitchFamily="18" charset="0"/>
                  </a:rPr>
                  <a:t>〗_</a:t>
                </a:r>
                <a:r>
                  <a:rPr lang="en-US" altLang="zh-TW" i="0" smtClean="0">
                    <a:latin typeface="Cambria Math" panose="02040503050406030204" pitchFamily="18" charset="0"/>
                  </a:rPr>
                  <a:t>𝑣</a:t>
                </a:r>
                <a:r>
                  <a:rPr lang="zh-TW" altLang="en-US" i="0" dirty="0" smtClean="0">
                    <a:latin typeface="Cambria Math" panose="02040503050406030204" pitchFamily="18" charset="0"/>
                  </a:rPr>
                  <a:t>）</a:t>
                </a:r>
                <a:r>
                  <a:rPr lang="en-US" altLang="zh-TW" i="0" dirty="0" smtClean="0">
                    <a:latin typeface="Cambria Math" panose="02040503050406030204" pitchFamily="18" charset="0"/>
                  </a:rPr>
                  <a:t>𝑏_𝑖</a:t>
                </a:r>
                <a:r>
                  <a:rPr lang="zh-TW" altLang="en-US" dirty="0" smtClean="0"/>
                  <a:t>，</a:t>
                </a:r>
                <a:r>
                  <a:rPr lang="en-US" altLang="zh-TW" dirty="0" smtClean="0"/>
                  <a:t>M =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𝑣^𝑖</a:t>
                </a:r>
                <a:r>
                  <a:rPr lang="en-US" altLang="zh-TW" dirty="0" smtClean="0"/>
                  <a:t> ||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𝑓_𝑣^𝑖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en-US" altLang="zh-TW" dirty="0" smtClean="0"/>
                  <a:t> || </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𝑇𝑆</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4</a:t>
                </a:r>
                <a:r>
                  <a:rPr lang="en-US" altLang="zh-TW" dirty="0" smtClean="0"/>
                  <a:t> || </a:t>
                </a:r>
                <a:r>
                  <a:rPr lang="en-US" altLang="zh-TW" sz="1200" i="0" dirty="0" smtClean="0">
                    <a:effectLst/>
                    <a:latin typeface="Cambria Math" panose="02040503050406030204" pitchFamily="18" charset="0"/>
                  </a:rPr>
                  <a:t>𝑁</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8</a:t>
                </a:r>
                <a:r>
                  <a:rPr lang="zh-TW" altLang="en-US" dirty="0" smtClean="0"/>
                  <a:t>，</a:t>
                </a:r>
                <a:r>
                  <a:rPr lang="en-US" altLang="zh-TW" i="0" dirty="0" smtClean="0">
                    <a:latin typeface="Cambria Math" panose="02040503050406030204" pitchFamily="18" charset="0"/>
                  </a:rPr>
                  <a:t>𝑟</a:t>
                </a:r>
                <a:r>
                  <a:rPr lang="zh-TW" altLang="en-US" i="0" dirty="0" smtClean="0">
                    <a:latin typeface="Cambria Math" panose="02040503050406030204" pitchFamily="18" charset="0"/>
                  </a:rPr>
                  <a:t>_</a:t>
                </a:r>
                <a:r>
                  <a:rPr lang="en-US" altLang="zh-TW" i="0" dirty="0" smtClean="0">
                    <a:latin typeface="Cambria Math" panose="02040503050406030204" pitchFamily="18" charset="0"/>
                  </a:rPr>
                  <a:t>𝑣</a:t>
                </a:r>
                <a:r>
                  <a:rPr lang="en-US" altLang="zh-TW" dirty="0" err="1" smtClean="0"/>
                  <a:t>∈</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a:t>
                </a:r>
                <a:r>
                  <a:rPr lang="zh-TW" altLang="en-US" sz="120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𝑍</a:t>
                </a:r>
                <a:r>
                  <a:rPr lang="en-US" altLang="zh-TW" sz="1200"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sz="1200" i="0" dirty="0">
                    <a:solidFill>
                      <a:schemeClr val="tx2">
                        <a:lumMod val="75000"/>
                      </a:schemeClr>
                    </a:solidFill>
                    <a:latin typeface="Cambria Math" panose="02040503050406030204" pitchFamily="18" charset="0"/>
                    <a:cs typeface="Times New Roman" panose="02020603050405020304" pitchFamily="18" charset="0"/>
                  </a:rPr>
                  <a:t>𝑞^∗</a:t>
                </a:r>
                <a:r>
                  <a:rPr lang="zh-TW" altLang="en-US" dirty="0" smtClean="0"/>
                  <a:t>是隨機數。最後，車輛加密</a:t>
                </a:r>
                <a:r>
                  <a:rPr lang="en-US" altLang="zh-TW" sz="1200" i="0" dirty="0" smtClean="0">
                    <a:effectLst/>
                    <a:latin typeface="Cambria Math" panose="02040503050406030204" pitchFamily="18" charset="0"/>
                  </a:rPr>
                  <a:t>𝑁</a:t>
                </a:r>
                <a:r>
                  <a:rPr lang="en-US" altLang="zh-TW" sz="1200" i="0" dirty="0" smtClean="0">
                    <a:effectLst/>
                    <a:latin typeface="Cambria Math" panose="02040503050406030204" pitchFamily="18" charset="0"/>
                  </a:rPr>
                  <a:t>_7</a:t>
                </a:r>
                <a:r>
                  <a:rPr lang="zh-TW" altLang="en-US" dirty="0" smtClean="0"/>
                  <a:t>以獲得</a:t>
                </a:r>
                <a:r>
                  <a:rPr lang="en-US" altLang="zh-TW" i="0" dirty="0" smtClean="0">
                    <a:latin typeface="Cambria Math" panose="02040503050406030204" pitchFamily="18" charset="0"/>
                  </a:rPr>
                  <a:t>𝐶_(𝑣−</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lang="zh-TW" altLang="en-US" dirty="0" smtClean="0"/>
                  <a:t>＝ </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𝐸𝑛𝑐_𝐾〗_(𝑣−</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 </a:t>
                </a:r>
                <a:r>
                  <a:rPr lang="en-US" altLang="zh-TW" i="0" dirty="0" smtClean="0">
                    <a:latin typeface="Cambria Math" panose="02040503050406030204" pitchFamily="18" charset="0"/>
                  </a:rPr>
                  <a:t> {</a:t>
                </a:r>
                <a:r>
                  <a:rPr lang="en-US" altLang="zh-TW" sz="1200" i="0" dirty="0" smtClean="0">
                    <a:effectLst/>
                    <a:latin typeface="Cambria Math" panose="02040503050406030204" pitchFamily="18" charset="0"/>
                  </a:rPr>
                  <a:t>𝑁</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7</a:t>
                </a:r>
                <a:r>
                  <a:rPr lang="en-US" altLang="zh-TW" i="0" dirty="0" smtClean="0">
                    <a:latin typeface="Cambria Math" panose="02040503050406030204" pitchFamily="18" charset="0"/>
                  </a:rPr>
                  <a:t>}</a:t>
                </a:r>
                <a:r>
                  <a:rPr lang="zh-TW" altLang="en-US" dirty="0" smtClean="0"/>
                  <a:t>。</a:t>
                </a:r>
                <a:br>
                  <a:rPr lang="zh-TW" altLang="en-US" dirty="0" smtClean="0"/>
                </a:br>
                <a:endParaRPr lang="en-US" altLang="zh-TW" dirty="0" smtClean="0"/>
              </a:p>
              <a:p>
                <a:r>
                  <a:rPr lang="zh-TW" altLang="en-US" dirty="0" smtClean="0"/>
                  <a:t/>
                </a:r>
                <a:br>
                  <a:rPr lang="zh-TW" altLang="en-US" dirty="0" smtClean="0"/>
                </a:b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45</a:t>
            </a:fld>
            <a:endParaRPr lang="zh-TW" altLang="en-US"/>
          </a:p>
        </p:txBody>
      </p:sp>
    </p:spTree>
    <p:extLst>
      <p:ext uri="{BB962C8B-B14F-4D97-AF65-F5344CB8AC3E}">
        <p14:creationId xmlns:p14="http://schemas.microsoft.com/office/powerpoint/2010/main" val="647088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車輛將</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lang="zh-TW" altLang="en-US" dirty="0" smtClean="0"/>
                  <a:t>，</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4</m:t>
                        </m:r>
                      </m:sub>
                    </m:sSub>
                  </m:oMath>
                </a14:m>
                <a:r>
                  <a:rPr lang="zh-TW" altLang="en-US" dirty="0" smtClean="0"/>
                  <a:t>，</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8</m:t>
                        </m:r>
                      </m:sub>
                    </m:sSub>
                  </m:oMath>
                </a14:m>
                <a:r>
                  <a:rPr lang="zh-TW" altLang="en-US" dirty="0" smtClean="0"/>
                  <a:t>，</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𝑆𝑖𝑔𝑛</m:t>
                        </m:r>
                        <m:r>
                          <a:rPr lang="en-US" altLang="zh-TW" i="1" dirty="0" smtClean="0">
                            <a:latin typeface="Cambria Math" panose="02040503050406030204" pitchFamily="18" charset="0"/>
                          </a:rPr>
                          <m:t>′</m:t>
                        </m:r>
                      </m:e>
                      <m:sub>
                        <m:r>
                          <a:rPr lang="en-US" altLang="zh-TW" i="1" dirty="0" smtClean="0">
                            <a:latin typeface="Cambria Math" panose="02040503050406030204" pitchFamily="18" charset="0"/>
                          </a:rPr>
                          <m:t>𝑣</m:t>
                        </m:r>
                      </m:sub>
                    </m:sSub>
                  </m:oMath>
                </a14:m>
                <a:r>
                  <a:rPr lang="zh-TW" altLang="en-US" dirty="0" smtClean="0"/>
                  <a:t>和</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𝐶</m:t>
                        </m:r>
                      </m:e>
                      <m:sub>
                        <m:r>
                          <a:rPr lang="en-US" altLang="zh-TW" i="1" dirty="0" smtClean="0">
                            <a:latin typeface="Cambria Math" panose="02040503050406030204" pitchFamily="18" charset="0"/>
                          </a:rPr>
                          <m:t>𝑣</m:t>
                        </m:r>
                        <m:r>
                          <a:rPr lang="en-US" altLang="zh-TW" i="1" dirty="0" smtClean="0">
                            <a:latin typeface="Cambria Math" panose="02040503050406030204" pitchFamily="18" charset="0"/>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發送到</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lang="zh-TW" altLang="en-US" dirty="0" smtClean="0"/>
                  <a:t>。</a:t>
                </a:r>
                <a:br>
                  <a:rPr lang="zh-TW" altLang="en-US" dirty="0" smtClean="0"/>
                </a:br>
                <a:r>
                  <a:rPr lang="zh-TW" altLang="en-US" dirty="0" smtClean="0"/>
                  <a:t/>
                </a:r>
                <a:br>
                  <a:rPr lang="zh-TW" altLang="en-US" dirty="0" smtClean="0"/>
                </a:b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lang="zh-TW" altLang="en-US" dirty="0" smtClean="0"/>
                  <a:t>首先驗證</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𝑇𝑆</m:t>
                        </m:r>
                      </m:e>
                      <m:sub>
                        <m:r>
                          <a:rPr lang="en-US" altLang="zh-TW" sz="1200" i="1" dirty="0" smtClean="0">
                            <a:effectLst/>
                            <a:latin typeface="Cambria Math" panose="02040503050406030204" pitchFamily="18" charset="0"/>
                          </a:rPr>
                          <m:t>4</m:t>
                        </m:r>
                      </m:sub>
                    </m:sSub>
                  </m:oMath>
                </a14:m>
                <a:r>
                  <a:rPr lang="zh-TW" altLang="en-US" dirty="0" smtClean="0"/>
                  <a:t>的新鮮度。然後通過計算車輛</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𝑃𝐾</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oMath>
                </a14:m>
                <a:r>
                  <a:rPr lang="en-US" altLang="zh-TW" dirty="0" smtClean="0"/>
                  <a:t> =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𝐻</m:t>
                        </m:r>
                      </m:e>
                      <m:sub>
                        <m:r>
                          <a:rPr lang="en-US" altLang="zh-TW" i="1" dirty="0" smtClean="0">
                            <a:latin typeface="Cambria Math" panose="02040503050406030204" pitchFamily="18" charset="0"/>
                          </a:rPr>
                          <m:t>1</m:t>
                        </m:r>
                      </m:sub>
                    </m:sSub>
                    <m:r>
                      <a:rPr lang="zh-TW" altLang="en-US" i="1" dirty="0" smtClean="0">
                        <a:latin typeface="Cambria Math" panose="02040503050406030204" pitchFamily="18" charset="0"/>
                      </a:rPr>
                      <m:t>（</m:t>
                    </m:r>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r>
                      <a:rPr lang="en-US" altLang="zh-TW" i="1" dirty="0" smtClean="0">
                        <a:latin typeface="Cambria Math" panose="02040503050406030204" pitchFamily="18" charset="0"/>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𝐸𝑥𝑝</m:t>
                        </m:r>
                      </m:e>
                      <m:sub>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sub>
                    </m:sSub>
                    <m:r>
                      <a:rPr lang="zh-TW" altLang="en-US" i="1" dirty="0" smtClean="0">
                        <a:latin typeface="Cambria Math" panose="02040503050406030204" pitchFamily="18" charset="0"/>
                      </a:rPr>
                      <m:t>）</m:t>
                    </m:r>
                  </m:oMath>
                </a14:m>
                <a:r>
                  <a:rPr lang="zh-TW" altLang="en-US" dirty="0" smtClean="0"/>
                  <a:t>的公鑰來驗證</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𝑆𝑖𝑔𝑛</m:t>
                        </m:r>
                        <m:r>
                          <a:rPr lang="en-US" altLang="zh-TW" i="1" dirty="0" smtClean="0">
                            <a:latin typeface="Cambria Math" panose="02040503050406030204" pitchFamily="18" charset="0"/>
                          </a:rPr>
                          <m:t>′</m:t>
                        </m:r>
                      </m:e>
                      <m:sub>
                        <m:r>
                          <a:rPr lang="en-US" altLang="zh-TW" i="1" dirty="0" smtClean="0">
                            <a:latin typeface="Cambria Math" panose="02040503050406030204" pitchFamily="18" charset="0"/>
                          </a:rPr>
                          <m:t>𝑣</m:t>
                        </m:r>
                      </m:sub>
                    </m:sSub>
                  </m:oMath>
                </a14:m>
                <a:r>
                  <a:rPr lang="zh-TW" altLang="en-US" dirty="0" smtClean="0"/>
                  <a:t>。如果驗證成功，則車輛</a:t>
                </a:r>
                <a14:m>
                  <m:oMath xmlns:m="http://schemas.openxmlformats.org/officeDocument/2006/math">
                    <m:sSubSup>
                      <m:sSubSup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Sup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𝑓</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𝑣</m:t>
                        </m:r>
                      </m:sub>
                      <m:sup>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𝑖</m:t>
                        </m:r>
                      </m:sup>
                    </m:sSubSup>
                  </m:oMath>
                </a14:m>
                <a:r>
                  <a:rPr lang="zh-TW" altLang="en-US" dirty="0" smtClean="0"/>
                  <a:t>被視為合法車輛。否則，</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lang="zh-TW" altLang="en-US" dirty="0" smtClean="0"/>
                  <a:t>拒絕來自車輛通信的請求。最後，</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lang="zh-TW" altLang="en-US" dirty="0" smtClean="0"/>
                  <a:t>生成與車輛的會話密鑰：</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𝐾</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𝑣</m:t>
                        </m:r>
                      </m:sub>
                    </m:sSub>
                  </m:oMath>
                </a14:m>
                <a:r>
                  <a:rPr lang="en-US" altLang="zh-TW"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𝑟</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sSub>
                      <m:sSubPr>
                        <m:ctrlPr>
                          <a:rPr lang="en-US" altLang="zh-TW" i="1" smtClean="0">
                            <a:latin typeface="Cambria Math" panose="02040503050406030204" pitchFamily="18" charset="0"/>
                          </a:rPr>
                        </m:ctrlPr>
                      </m:sSubPr>
                      <m:e>
                        <m:r>
                          <m:rPr>
                            <m:nor/>
                          </m:rPr>
                          <a:rPr lang="en-US" altLang="zh-TW" i="1" dirty="0" smtClean="0"/>
                          <m:t>V</m:t>
                        </m:r>
                        <m:r>
                          <m:rPr>
                            <m:nor/>
                          </m:rPr>
                          <a:rPr lang="en-US" altLang="zh-TW" i="1" dirty="0" smtClean="0"/>
                          <m:t>′</m:t>
                        </m:r>
                      </m:e>
                      <m:sub>
                        <m:r>
                          <a:rPr lang="en-US" altLang="zh-TW" i="1" smtClean="0">
                            <a:latin typeface="Cambria Math" panose="02040503050406030204" pitchFamily="18" charset="0"/>
                          </a:rPr>
                          <m:t>𝑣</m:t>
                        </m:r>
                      </m:sub>
                    </m:sSub>
                  </m:oMath>
                </a14:m>
                <a:r>
                  <a:rPr lang="zh-TW" altLang="en-US" dirty="0" smtClean="0"/>
                  <a:t>以驗證</a:t>
                </a:r>
                <a14:m>
                  <m:oMath xmlns:m="http://schemas.openxmlformats.org/officeDocument/2006/math">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7</m:t>
                        </m:r>
                      </m:sub>
                    </m:sSub>
                  </m:oMath>
                </a14:m>
                <a:r>
                  <a:rPr lang="zh-TW" altLang="en-US" dirty="0" smtClean="0"/>
                  <a:t>，併計算</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𝐶</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𝑣</m:t>
                        </m:r>
                      </m:sub>
                    </m:sSub>
                  </m:oMath>
                </a14:m>
                <a:r>
                  <a:rPr lang="en-US" altLang="zh-TW"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𝐸𝑛𝑐</m:t>
                        </m:r>
                        <m:r>
                          <a:rPr lang="en-US" altLang="zh-TW" i="1" dirty="0" smtClean="0">
                            <a:latin typeface="Cambria Math" panose="02040503050406030204" pitchFamily="18" charset="0"/>
                          </a:rPr>
                          <m:t>_</m:t>
                        </m:r>
                        <m:r>
                          <a:rPr lang="en-US" altLang="zh-TW" i="1" dirty="0" smtClean="0">
                            <a:latin typeface="Cambria Math" panose="02040503050406030204" pitchFamily="18" charset="0"/>
                          </a:rPr>
                          <m:t>𝐾</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𝑣</m:t>
                        </m:r>
                      </m:sub>
                    </m:sSub>
                    <m:r>
                      <a:rPr lang="en-US" altLang="zh-TW" i="1" dirty="0" smtClean="0">
                        <a:latin typeface="Cambria Math" panose="02040503050406030204" pitchFamily="18" charset="0"/>
                      </a:rPr>
                      <m:t> {</m:t>
                    </m:r>
                    <m:sSub>
                      <m:sSubPr>
                        <m:ctrlPr>
                          <a:rPr lang="en-US" altLang="zh-TW" sz="1200" i="1" dirty="0" smtClean="0">
                            <a:effectLst/>
                            <a:latin typeface="Cambria Math" panose="02040503050406030204" pitchFamily="18" charset="0"/>
                          </a:rPr>
                        </m:ctrlPr>
                      </m:sSubPr>
                      <m:e>
                        <m:r>
                          <a:rPr lang="en-US" altLang="zh-TW" sz="1200" i="1" dirty="0" smtClean="0">
                            <a:effectLst/>
                            <a:latin typeface="Cambria Math" panose="02040503050406030204" pitchFamily="18" charset="0"/>
                          </a:rPr>
                          <m:t>𝑁</m:t>
                        </m:r>
                      </m:e>
                      <m:sub>
                        <m:r>
                          <a:rPr lang="en-US" altLang="zh-TW" sz="1200" i="1" dirty="0" smtClean="0">
                            <a:effectLst/>
                            <a:latin typeface="Cambria Math" panose="02040503050406030204" pitchFamily="18" charset="0"/>
                          </a:rPr>
                          <m:t>8</m:t>
                        </m:r>
                      </m:sub>
                    </m:sSub>
                    <m:r>
                      <a:rPr lang="en-US" altLang="zh-TW" i="1" dirty="0" smtClean="0">
                        <a:latin typeface="Cambria Math" panose="02040503050406030204" pitchFamily="18" charset="0"/>
                      </a:rPr>
                      <m:t>}</m:t>
                    </m:r>
                  </m:oMath>
                </a14:m>
                <a:r>
                  <a:rPr lang="zh-TW" altLang="en-US" dirty="0" smtClean="0"/>
                  <a:t>。</a:t>
                </a:r>
                <a:br>
                  <a:rPr lang="zh-TW" altLang="en-US" dirty="0" smtClean="0"/>
                </a:br>
                <a:r>
                  <a:rPr lang="zh-TW" altLang="en-US" dirty="0" smtClean="0"/>
                  <a:t/>
                </a:r>
                <a:br>
                  <a:rPr lang="zh-TW" altLang="en-US" dirty="0" smtClean="0"/>
                </a:b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lang="zh-TW" altLang="en-US" dirty="0" smtClean="0"/>
                  <a:t>將</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𝐶</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𝑣</m:t>
                        </m:r>
                      </m:sub>
                    </m:sSub>
                  </m:oMath>
                </a14:m>
                <a:r>
                  <a:rPr lang="zh-TW" altLang="en-US" dirty="0" smtClean="0"/>
                  <a:t>發送到車輛。</a:t>
                </a:r>
              </a:p>
              <a:p>
                <a:endParaRPr lang="en-US" altLang="zh-TW" dirty="0" smtClean="0"/>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車輛將</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𝑣^𝑖</a:t>
                </a:r>
                <a:r>
                  <a:rPr lang="zh-TW" altLang="en-US" dirty="0" smtClean="0"/>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〖𝐸𝑥𝑝〗_(𝑓_𝑣^𝑖 )</a:t>
                </a:r>
                <a:r>
                  <a:rPr lang="zh-TW" altLang="en-US" dirty="0" smtClean="0"/>
                  <a:t>，</a:t>
                </a:r>
                <a:r>
                  <a:rPr lang="en-US" altLang="zh-TW" sz="1200" i="0" dirty="0" smtClean="0">
                    <a:effectLst/>
                    <a:latin typeface="Cambria Math" panose="02040503050406030204" pitchFamily="18" charset="0"/>
                  </a:rPr>
                  <a:t>〖𝑇𝑆〗_4</a:t>
                </a:r>
                <a:r>
                  <a:rPr lang="zh-TW" altLang="en-US" dirty="0" smtClean="0"/>
                  <a:t>，</a:t>
                </a:r>
                <a:r>
                  <a:rPr lang="en-US" altLang="zh-TW" sz="1200" i="0" dirty="0" smtClean="0">
                    <a:effectLst/>
                    <a:latin typeface="Cambria Math" panose="02040503050406030204" pitchFamily="18" charset="0"/>
                  </a:rPr>
                  <a:t>𝑁_8</a:t>
                </a:r>
                <a:r>
                  <a:rPr lang="zh-TW" altLang="en-US" dirty="0" smtClean="0"/>
                  <a:t>，</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𝑆𝑖𝑔𝑛′</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𝑣</a:t>
                </a:r>
                <a:r>
                  <a:rPr lang="zh-TW" altLang="en-US" dirty="0" smtClean="0"/>
                  <a:t>和</a:t>
                </a:r>
                <a:r>
                  <a:rPr lang="en-US" altLang="zh-TW" i="0" dirty="0" smtClean="0">
                    <a:latin typeface="Cambria Math" panose="02040503050406030204" pitchFamily="18" charset="0"/>
                  </a:rPr>
                  <a:t>𝐶</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𝑣−</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dirty="0" smtClean="0"/>
                  <a:t>發送到</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lang="zh-TW" altLang="en-US" dirty="0" smtClean="0"/>
                  <a:t>。</a:t>
                </a:r>
                <a:br>
                  <a:rPr lang="zh-TW" altLang="en-US" dirty="0" smtClean="0"/>
                </a:br>
                <a:r>
                  <a:rPr lang="zh-TW" altLang="en-US" dirty="0" smtClean="0"/>
                  <a:t/>
                </a:r>
                <a:br>
                  <a:rPr lang="zh-TW" altLang="en-US" dirty="0" smtClean="0"/>
                </a:b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lang="zh-TW" altLang="en-US" dirty="0" smtClean="0"/>
                  <a:t>首先驗證</a:t>
                </a:r>
                <a:r>
                  <a:rPr lang="en-US" altLang="zh-TW" sz="1200" i="0" dirty="0" smtClean="0">
                    <a:effectLst/>
                    <a:latin typeface="Cambria Math" panose="02040503050406030204" pitchFamily="18" charset="0"/>
                  </a:rPr>
                  <a:t>〖</a:t>
                </a:r>
                <a:r>
                  <a:rPr lang="en-US" altLang="zh-TW" sz="1200" i="0" dirty="0" smtClean="0">
                    <a:effectLst/>
                    <a:latin typeface="Cambria Math" panose="02040503050406030204" pitchFamily="18" charset="0"/>
                  </a:rPr>
                  <a:t>𝑇𝑆</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4</a:t>
                </a:r>
                <a:r>
                  <a:rPr lang="zh-TW" altLang="en-US" dirty="0" smtClean="0"/>
                  <a:t>的新鮮度。然後通過計算車輛</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𝑃𝐾〗_(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𝑣^𝑖</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lang="en-US" altLang="zh-TW" dirty="0" smtClean="0"/>
                  <a:t> = </a:t>
                </a:r>
                <a:r>
                  <a:rPr lang="en-US" altLang="zh-TW" i="0" dirty="0" smtClean="0">
                    <a:latin typeface="Cambria Math" panose="02040503050406030204" pitchFamily="18" charset="0"/>
                  </a:rPr>
                  <a:t>𝐻_1</a:t>
                </a:r>
                <a:r>
                  <a:rPr lang="zh-TW" altLang="en-US" i="0" dirty="0" smtClean="0">
                    <a:latin typeface="Cambria Math" panose="02040503050406030204" pitchFamily="18" charset="0"/>
                  </a:rPr>
                  <a:t> </a:t>
                </a:r>
                <a:r>
                  <a:rPr lang="zh-TW" altLang="en-US" i="0" dirty="0" smtClean="0">
                    <a:latin typeface="Cambria Math" panose="02040503050406030204" pitchFamily="18" charset="0"/>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𝑣^𝑖</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lang="en-US" altLang="zh-TW" i="0" dirty="0" smtClean="0">
                    <a:latin typeface="Cambria Math" panose="02040503050406030204" pitchFamily="18" charset="0"/>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𝐸𝑥𝑝</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𝑓_𝑣^𝑖 </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lang="zh-TW" altLang="en-US" i="0" dirty="0" smtClean="0">
                    <a:latin typeface="Cambria Math" panose="02040503050406030204" pitchFamily="18" charset="0"/>
                  </a:rPr>
                  <a:t>）</a:t>
                </a:r>
                <a:r>
                  <a:rPr lang="zh-TW" altLang="en-US" dirty="0" smtClean="0"/>
                  <a:t>的公鑰來驗證</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𝑆𝑖𝑔𝑛′</a:t>
                </a:r>
                <a:r>
                  <a:rPr lang="en-US" altLang="zh-TW" i="0" dirty="0" smtClean="0">
                    <a:latin typeface="Cambria Math" panose="02040503050406030204" pitchFamily="18" charset="0"/>
                  </a:rPr>
                  <a:t>〗_</a:t>
                </a:r>
                <a:r>
                  <a:rPr lang="en-US" altLang="zh-TW" i="0" dirty="0" smtClean="0">
                    <a:latin typeface="Cambria Math" panose="02040503050406030204" pitchFamily="18" charset="0"/>
                  </a:rPr>
                  <a:t>𝑣</a:t>
                </a:r>
                <a:r>
                  <a:rPr lang="zh-TW" altLang="en-US" dirty="0" smtClean="0"/>
                  <a:t>。如果驗證成功，則車輛</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𝑓</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𝑣^𝑖</a:t>
                </a:r>
                <a:r>
                  <a:rPr lang="zh-TW" altLang="en-US" dirty="0" smtClean="0"/>
                  <a:t>被視為合法車輛。否則，</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lang="zh-TW" altLang="en-US" dirty="0" smtClean="0"/>
                  <a:t>拒絕來自車輛通信的請求。最後，</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lang="zh-TW" altLang="en-US" dirty="0" smtClean="0"/>
                  <a:t>生成與車輛的會話密鑰：</a:t>
                </a:r>
                <a:r>
                  <a:rPr lang="en-US" altLang="zh-TW" i="0" dirty="0" smtClean="0">
                    <a:latin typeface="Cambria Math" panose="02040503050406030204" pitchFamily="18" charset="0"/>
                  </a:rPr>
                  <a:t>𝐾_(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lang="en-US" altLang="zh-TW" i="0" dirty="0" smtClean="0">
                    <a:latin typeface="Cambria Math" panose="02040503050406030204" pitchFamily="18" charset="0"/>
                  </a:rPr>
                  <a:t>−𝑣)</a:t>
                </a:r>
                <a:r>
                  <a:rPr lang="en-US" altLang="zh-TW" dirty="0" smtClean="0"/>
                  <a:t>= </a:t>
                </a:r>
                <a:r>
                  <a:rPr lang="en-US" altLang="zh-TW" i="0" dirty="0" smtClean="0">
                    <a:latin typeface="Cambria Math" panose="02040503050406030204" pitchFamily="18" charset="0"/>
                  </a:rPr>
                  <a:t>𝑟_(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kumimoji="0" lang="en-US" altLang="zh-TW" sz="1200" b="0" i="0" u="none" strike="noStrike" kern="1200" cap="none" spc="0" normalizeH="0" baseline="0" noProof="0" smtClean="0">
                    <a:ln>
                      <a:noFill/>
                    </a:ln>
                    <a:solidFill>
                      <a:prstClr val="black"/>
                    </a:solidFill>
                    <a:effectLst/>
                    <a:uLnTx/>
                    <a:uFillTx/>
                    <a:latin typeface="Cambria Math" panose="02040503050406030204" pitchFamily="18" charset="0"/>
                    <a:cs typeface="+mn-cs"/>
                  </a:rPr>
                  <a:t> </a:t>
                </a:r>
                <a:r>
                  <a:rPr lang="en-US" altLang="zh-TW" i="0" smtClean="0">
                    <a:latin typeface="Cambria Math" panose="02040503050406030204" pitchFamily="18" charset="0"/>
                  </a:rPr>
                  <a:t>〖</a:t>
                </a:r>
                <a:r>
                  <a:rPr lang="en-US" altLang="zh-TW" i="0" dirty="0" smtClean="0">
                    <a:latin typeface="Cambria Math" panose="02040503050406030204" pitchFamily="18" charset="0"/>
                  </a:rPr>
                  <a:t>"</a:t>
                </a:r>
                <a:r>
                  <a:rPr lang="en-US" altLang="zh-TW" i="0" dirty="0" smtClean="0"/>
                  <a:t>V′</a:t>
                </a:r>
                <a:r>
                  <a:rPr lang="en-US" altLang="zh-TW" i="0" dirty="0" smtClean="0">
                    <a:latin typeface="Cambria Math" panose="02040503050406030204" pitchFamily="18" charset="0"/>
                  </a:rPr>
                  <a:t>" </a:t>
                </a:r>
                <a:r>
                  <a:rPr lang="en-US" altLang="zh-TW" i="0" smtClean="0">
                    <a:latin typeface="Cambria Math" panose="02040503050406030204" pitchFamily="18" charset="0"/>
                  </a:rPr>
                  <a:t>〗_</a:t>
                </a:r>
                <a:r>
                  <a:rPr lang="en-US" altLang="zh-TW" i="0" smtClean="0">
                    <a:latin typeface="Cambria Math" panose="02040503050406030204" pitchFamily="18" charset="0"/>
                  </a:rPr>
                  <a:t>𝑣</a:t>
                </a:r>
                <a:r>
                  <a:rPr lang="zh-TW" altLang="en-US" dirty="0" smtClean="0"/>
                  <a:t>以驗證</a:t>
                </a:r>
                <a:r>
                  <a:rPr lang="en-US" altLang="zh-TW" sz="1200" i="0" dirty="0" smtClean="0">
                    <a:effectLst/>
                    <a:latin typeface="Cambria Math" panose="02040503050406030204" pitchFamily="18" charset="0"/>
                  </a:rPr>
                  <a:t>𝑁</a:t>
                </a:r>
                <a:r>
                  <a:rPr lang="en-US" altLang="zh-TW" sz="1200" i="0" dirty="0" smtClean="0">
                    <a:effectLst/>
                    <a:latin typeface="Cambria Math" panose="02040503050406030204" pitchFamily="18" charset="0"/>
                  </a:rPr>
                  <a:t>_</a:t>
                </a:r>
                <a:r>
                  <a:rPr lang="en-US" altLang="zh-TW" sz="1200" i="0" dirty="0" smtClean="0">
                    <a:effectLst/>
                    <a:latin typeface="Cambria Math" panose="02040503050406030204" pitchFamily="18" charset="0"/>
                  </a:rPr>
                  <a:t>7</a:t>
                </a:r>
                <a:r>
                  <a:rPr lang="zh-TW" altLang="en-US" dirty="0" smtClean="0"/>
                  <a:t>，併計算</a:t>
                </a:r>
                <a:r>
                  <a:rPr lang="en-US" altLang="zh-TW" i="0" dirty="0" smtClean="0">
                    <a:latin typeface="Cambria Math" panose="02040503050406030204" pitchFamily="18" charset="0"/>
                  </a:rPr>
                  <a:t>𝐶_(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a:t>
                </a:r>
                <a:r>
                  <a:rPr lang="en-US" altLang="zh-TW" i="0" dirty="0" smtClean="0">
                    <a:latin typeface="Cambria Math" panose="02040503050406030204" pitchFamily="18" charset="0"/>
                  </a:rPr>
                  <a:t>−𝑣</a:t>
                </a:r>
                <a:r>
                  <a:rPr lang="en-US" altLang="zh-TW" i="0" dirty="0" smtClean="0">
                    <a:latin typeface="Cambria Math" panose="02040503050406030204" pitchFamily="18" charset="0"/>
                  </a:rPr>
                  <a:t>)</a:t>
                </a:r>
                <a:r>
                  <a:rPr lang="en-US" altLang="zh-TW" dirty="0" smtClean="0"/>
                  <a:t>= </a:t>
                </a:r>
                <a:r>
                  <a:rPr lang="en-US" altLang="zh-TW" i="0" dirty="0" smtClean="0">
                    <a:latin typeface="Cambria Math" panose="02040503050406030204" pitchFamily="18" charset="0"/>
                  </a:rPr>
                  <a:t>〖</a:t>
                </a:r>
                <a:r>
                  <a:rPr lang="en-US" altLang="zh-TW" i="0" dirty="0" smtClean="0">
                    <a:latin typeface="Cambria Math" panose="02040503050406030204" pitchFamily="18" charset="0"/>
                  </a:rPr>
                  <a:t>𝐸𝑛𝑐_𝐾〗_(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lang="en-US" altLang="zh-TW" i="0" dirty="0" smtClean="0">
                    <a:latin typeface="Cambria Math" panose="02040503050406030204" pitchFamily="18" charset="0"/>
                  </a:rPr>
                  <a:t>−𝑣) </a:t>
                </a:r>
                <a:r>
                  <a:rPr lang="en-US" altLang="zh-TW" i="0" dirty="0" smtClean="0">
                    <a:latin typeface="Cambria Math" panose="02040503050406030204" pitchFamily="18" charset="0"/>
                  </a:rPr>
                  <a:t> {</a:t>
                </a:r>
                <a:r>
                  <a:rPr lang="en-US" altLang="zh-TW" sz="1200" i="0" dirty="0" smtClean="0">
                    <a:effectLst/>
                    <a:latin typeface="Cambria Math" panose="02040503050406030204" pitchFamily="18" charset="0"/>
                  </a:rPr>
                  <a:t>𝑁</a:t>
                </a:r>
                <a:r>
                  <a:rPr lang="en-US" altLang="zh-TW" sz="1200" i="0" dirty="0" smtClean="0">
                    <a:effectLst/>
                    <a:latin typeface="Cambria Math" panose="02040503050406030204" pitchFamily="18" charset="0"/>
                  </a:rPr>
                  <a:t>_8</a:t>
                </a:r>
                <a:r>
                  <a:rPr lang="en-US" altLang="zh-TW" i="0" dirty="0" smtClean="0">
                    <a:latin typeface="Cambria Math" panose="02040503050406030204" pitchFamily="18" charset="0"/>
                  </a:rPr>
                  <a:t>}</a:t>
                </a:r>
                <a:r>
                  <a:rPr lang="zh-TW" altLang="en-US" dirty="0" smtClean="0"/>
                  <a:t>。</a:t>
                </a:r>
                <a:br>
                  <a:rPr lang="zh-TW" altLang="en-US" dirty="0" smtClean="0"/>
                </a:br>
                <a:r>
                  <a:rPr lang="zh-TW" altLang="en-US" dirty="0" smtClean="0"/>
                  <a:t/>
                </a:r>
                <a:br>
                  <a:rPr lang="zh-TW" altLang="en-US" dirty="0" smtClean="0"/>
                </a:b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lang="zh-TW" altLang="en-US" dirty="0" smtClean="0"/>
                  <a:t>將</a:t>
                </a:r>
                <a:r>
                  <a:rPr lang="en-US" altLang="zh-TW" i="0" dirty="0" smtClean="0">
                    <a:latin typeface="Cambria Math" panose="02040503050406030204" pitchFamily="18" charset="0"/>
                  </a:rPr>
                  <a:t>𝐶</a:t>
                </a:r>
                <a:r>
                  <a:rPr lang="en-US" altLang="zh-TW" i="0" dirty="0" smtClean="0">
                    <a:latin typeface="Cambria Math" panose="02040503050406030204" pitchFamily="18" charset="0"/>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𝑅𝑆𝑈〗_2</a:t>
                </a:r>
                <a:r>
                  <a:rPr lang="en-US" altLang="zh-TW" i="0" dirty="0" smtClean="0">
                    <a:latin typeface="Cambria Math" panose="02040503050406030204" pitchFamily="18" charset="0"/>
                  </a:rPr>
                  <a:t>−𝑣</a:t>
                </a:r>
                <a:r>
                  <a:rPr lang="en-US" altLang="zh-TW" i="0" dirty="0" smtClean="0">
                    <a:latin typeface="Cambria Math" panose="02040503050406030204" pitchFamily="18" charset="0"/>
                  </a:rPr>
                  <a:t>)</a:t>
                </a:r>
                <a:r>
                  <a:rPr lang="zh-TW" altLang="en-US" dirty="0" smtClean="0"/>
                  <a:t>發送到車輛。</a:t>
                </a:r>
              </a:p>
              <a:p>
                <a:endParaRPr lang="en-US" altLang="zh-TW" dirty="0" smtClean="0"/>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46</a:t>
            </a:fld>
            <a:endParaRPr lang="zh-TW" altLang="en-US"/>
          </a:p>
        </p:txBody>
      </p:sp>
    </p:spTree>
    <p:extLst>
      <p:ext uri="{BB962C8B-B14F-4D97-AF65-F5344CB8AC3E}">
        <p14:creationId xmlns:p14="http://schemas.microsoft.com/office/powerpoint/2010/main" val="3333926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車輛使用</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𝐾</m:t>
                        </m:r>
                      </m:e>
                      <m:sub>
                        <m:r>
                          <a:rPr lang="en-US" altLang="zh-TW" i="1" dirty="0" smtClean="0">
                            <a:latin typeface="Cambria Math" panose="02040503050406030204" pitchFamily="18" charset="0"/>
                          </a:rPr>
                          <m:t>𝑣</m:t>
                        </m:r>
                        <m:r>
                          <a:rPr lang="en-US" altLang="zh-TW" i="1" dirty="0" smtClean="0">
                            <a:latin typeface="Cambria Math" panose="02040503050406030204" pitchFamily="18" charset="0"/>
                          </a:rPr>
                          <m:t>−</m:t>
                        </m:r>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en-US" altLang="zh-TW"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𝑟</m:t>
                        </m:r>
                      </m:e>
                      <m:sub>
                        <m:r>
                          <a:rPr lang="en-US" altLang="zh-TW" i="1" dirty="0" smtClean="0">
                            <a:latin typeface="Cambria Math" panose="02040503050406030204" pitchFamily="18" charset="0"/>
                          </a:rPr>
                          <m:t>𝑣</m:t>
                        </m:r>
                      </m:sub>
                    </m:sSub>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𝑉</m:t>
                        </m:r>
                      </m:e>
                      <m:sub>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sub>
                    </m:sSub>
                  </m:oMath>
                </a14:m>
                <a:r>
                  <a:rPr lang="zh-TW" altLang="en-US" dirty="0" smtClean="0"/>
                  <a:t>解密</a:t>
                </a:r>
                <a14:m>
                  <m:oMath xmlns:m="http://schemas.openxmlformats.org/officeDocument/2006/math">
                    <m:sSub>
                      <m:sSubPr>
                        <m:ctrlPr>
                          <a:rPr lang="en-US" altLang="zh-TW" i="1" dirty="0" smtClean="0">
                            <a:latin typeface="Cambria Math" panose="02040503050406030204" pitchFamily="18" charset="0"/>
                          </a:rPr>
                        </m:ctrlPr>
                      </m:sSubPr>
                      <m:e>
                        <m:r>
                          <a:rPr lang="en-US" altLang="zh-TW" dirty="0">
                            <a:latin typeface="Cambria Math" panose="02040503050406030204" pitchFamily="18" charset="0"/>
                          </a:rPr>
                          <m:t>𝐶</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r>
                          <a:rPr lang="en-US" altLang="zh-TW" dirty="0">
                            <a:latin typeface="Cambria Math" panose="02040503050406030204" pitchFamily="18" charset="0"/>
                          </a:rPr>
                          <m:t>−</m:t>
                        </m:r>
                        <m:r>
                          <a:rPr lang="en-US" altLang="zh-TW" dirty="0">
                            <a:latin typeface="Cambria Math" panose="02040503050406030204" pitchFamily="18" charset="0"/>
                          </a:rPr>
                          <m:t>𝑣</m:t>
                        </m:r>
                      </m:sub>
                    </m:sSub>
                  </m:oMath>
                </a14:m>
                <a:r>
                  <a:rPr lang="zh-TW" altLang="en-US" dirty="0" smtClean="0"/>
                  <a:t>。如果</a:t>
                </a:r>
                <a14:m>
                  <m:oMath xmlns:m="http://schemas.openxmlformats.org/officeDocument/2006/math">
                    <m:sSub>
                      <m:sSubPr>
                        <m:ctrlPr>
                          <a:rPr lang="en-US" altLang="zh-TW" i="1" dirty="0" smtClean="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8</m:t>
                        </m:r>
                      </m:sub>
                    </m:sSub>
                  </m:oMath>
                </a14:m>
                <a:r>
                  <a:rPr lang="zh-TW" altLang="en-US" dirty="0" smtClean="0"/>
                  <a:t>合法，則在車輛與</a:t>
                </a:r>
                <a14:m>
                  <m:oMath xmlns:m="http://schemas.openxmlformats.org/officeDocument/2006/math">
                    <m:sSub>
                      <m:sSubPr>
                        <m:ctrlP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𝑅𝑆𝑈</m:t>
                        </m:r>
                      </m:e>
                      <m:sub>
                        <m:r>
                          <a:rPr kumimoji="0" lang="en-US" altLang="zh-TW" sz="12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a14:m>
                <a:r>
                  <a:rPr lang="zh-TW" altLang="en-US" dirty="0" smtClean="0"/>
                  <a:t>之間建立信任關係，否則切換認證失敗</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車輛使用</a:t>
                </a:r>
                <a:r>
                  <a:rPr lang="en-US" altLang="zh-TW" i="0" dirty="0" smtClean="0">
                    <a:latin typeface="Cambria Math" panose="02040503050406030204" pitchFamily="18" charset="0"/>
                  </a:rPr>
                  <a:t>𝐾_(𝑣−</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lang="en-US" altLang="zh-TW" dirty="0" smtClean="0"/>
                  <a:t>= </a:t>
                </a:r>
                <a:r>
                  <a:rPr lang="en-US" altLang="zh-TW" i="0" dirty="0" smtClean="0">
                    <a:latin typeface="Cambria Math" panose="02040503050406030204" pitchFamily="18" charset="0"/>
                  </a:rPr>
                  <a:t>𝑟_𝑣 𝑉_(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 )</a:t>
                </a:r>
                <a:r>
                  <a:rPr lang="zh-TW" altLang="en-US" dirty="0" smtClean="0"/>
                  <a:t>解密</a:t>
                </a:r>
                <a:r>
                  <a:rPr lang="en-US" altLang="zh-TW" i="0" dirty="0">
                    <a:latin typeface="Cambria Math" panose="02040503050406030204" pitchFamily="18" charset="0"/>
                  </a:rPr>
                  <a:t>𝐶</a:t>
                </a:r>
                <a:r>
                  <a:rPr lang="en-US" altLang="zh-TW" i="0" dirty="0" smtClean="0">
                    <a:latin typeface="Cambria Math" panose="02040503050406030204" pitchFamily="18" charset="0"/>
                  </a:rPr>
                  <a:t>_(</a:t>
                </a:r>
                <a:r>
                  <a:rPr lang="en-US" altLang="zh-TW" i="0" dirty="0">
                    <a:latin typeface="Cambria Math" panose="02040503050406030204" pitchFamily="18" charset="0"/>
                  </a:rPr>
                  <a:t>〖</a:t>
                </a:r>
                <a:r>
                  <a:rPr lang="en-US" altLang="zh-TW" i="0" dirty="0">
                    <a:latin typeface="Cambria Math" panose="02040503050406030204" pitchFamily="18" charset="0"/>
                  </a:rPr>
                  <a:t>𝑅𝑆𝑈〗_2−𝑣</a:t>
                </a:r>
                <a:r>
                  <a:rPr lang="en-US" altLang="zh-TW" i="0" dirty="0" smtClean="0">
                    <a:latin typeface="Cambria Math" panose="02040503050406030204" pitchFamily="18" charset="0"/>
                  </a:rPr>
                  <a:t>)</a:t>
                </a:r>
                <a:r>
                  <a:rPr lang="zh-TW" altLang="en-US" dirty="0" smtClean="0"/>
                  <a:t>。如果</a:t>
                </a:r>
                <a:r>
                  <a:rPr lang="en-US" altLang="zh-TW" i="0" dirty="0">
                    <a:latin typeface="Cambria Math" panose="02040503050406030204" pitchFamily="18" charset="0"/>
                  </a:rPr>
                  <a:t>𝑁</a:t>
                </a:r>
                <a:r>
                  <a:rPr lang="en-US" altLang="zh-TW" i="0" dirty="0" smtClean="0">
                    <a:latin typeface="Cambria Math" panose="02040503050406030204" pitchFamily="18" charset="0"/>
                  </a:rPr>
                  <a:t>_</a:t>
                </a:r>
                <a:r>
                  <a:rPr lang="en-US" altLang="zh-TW" i="0" dirty="0">
                    <a:latin typeface="Cambria Math" panose="02040503050406030204" pitchFamily="18" charset="0"/>
                  </a:rPr>
                  <a:t>8</a:t>
                </a:r>
                <a:r>
                  <a:rPr lang="zh-TW" altLang="en-US" dirty="0" smtClean="0"/>
                  <a:t>合法，則在車輛與</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𝑅𝑆𝑈</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〗_</a:t>
                </a:r>
                <a:r>
                  <a:rPr kumimoji="0" lang="en-US" altLang="zh-TW" sz="1200" b="0" i="0" u="none" strike="noStrike" kern="1200" cap="none" spc="0" normalizeH="0" baseline="0" noProof="0" dirty="0" smtClean="0">
                    <a:ln>
                      <a:noFill/>
                    </a:ln>
                    <a:solidFill>
                      <a:prstClr val="black"/>
                    </a:solidFill>
                    <a:effectLst/>
                    <a:uLnTx/>
                    <a:uFillTx/>
                    <a:latin typeface="Cambria Math" panose="02040503050406030204" pitchFamily="18" charset="0"/>
                    <a:cs typeface="+mn-cs"/>
                  </a:rPr>
                  <a:t>2</a:t>
                </a:r>
                <a:r>
                  <a:rPr lang="zh-TW" altLang="en-US" dirty="0" smtClean="0"/>
                  <a:t>之間建立信任關係，否則切換認證失敗</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47</a:t>
            </a:fld>
            <a:endParaRPr lang="zh-TW" altLang="en-US"/>
          </a:p>
        </p:txBody>
      </p:sp>
    </p:spTree>
    <p:extLst>
      <p:ext uri="{BB962C8B-B14F-4D97-AF65-F5344CB8AC3E}">
        <p14:creationId xmlns:p14="http://schemas.microsoft.com/office/powerpoint/2010/main" val="1726250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在所有提議的形式安全分析方法中，</a:t>
            </a:r>
            <a:r>
              <a:rPr lang="en-US" altLang="zh-TW" dirty="0" smtClean="0"/>
              <a:t>SVO</a:t>
            </a:r>
            <a:r>
              <a:rPr lang="zh-TW" altLang="en-US" dirty="0" smtClean="0"/>
              <a:t>邏輯</a:t>
            </a:r>
            <a:r>
              <a:rPr lang="en-US" altLang="zh-TW" dirty="0" smtClean="0"/>
              <a:t>[31]</a:t>
            </a:r>
            <a:r>
              <a:rPr lang="zh-TW" altLang="en-US" dirty="0" smtClean="0"/>
              <a:t>作為一種重要的類</a:t>
            </a:r>
            <a:r>
              <a:rPr lang="en-US" altLang="zh-TW" dirty="0" smtClean="0"/>
              <a:t>BAN</a:t>
            </a:r>
            <a:r>
              <a:rPr lang="zh-TW" altLang="en-US" dirty="0" smtClean="0"/>
              <a:t>邏輯，具有</a:t>
            </a:r>
            <a:r>
              <a:rPr lang="en-US" altLang="zh-TW" dirty="0" smtClean="0"/>
              <a:t>BAN</a:t>
            </a:r>
            <a:r>
              <a:rPr lang="zh-TW" altLang="en-US" dirty="0" smtClean="0"/>
              <a:t>邏輯，</a:t>
            </a:r>
            <a:r>
              <a:rPr lang="en-US" altLang="zh-TW" dirty="0" smtClean="0"/>
              <a:t>GNY</a:t>
            </a:r>
            <a:r>
              <a:rPr lang="zh-TW" altLang="en-US" dirty="0" smtClean="0"/>
              <a:t>邏輯和</a:t>
            </a:r>
            <a:r>
              <a:rPr lang="en-US" altLang="zh-TW" dirty="0" smtClean="0"/>
              <a:t>AT</a:t>
            </a:r>
            <a:r>
              <a:rPr lang="zh-TW" altLang="en-US" dirty="0" smtClean="0"/>
              <a:t>邏輯的優點。此外，</a:t>
            </a:r>
            <a:r>
              <a:rPr lang="en-US" altLang="zh-TW" dirty="0" smtClean="0"/>
              <a:t>SVO</a:t>
            </a:r>
            <a:r>
              <a:rPr lang="zh-TW" altLang="en-US" dirty="0" smtClean="0"/>
              <a:t>邏輯以形式語義重新定義了一些概念，並擁有非常簡單的推理規則或公理。</a:t>
            </a:r>
            <a:endParaRPr lang="en-US" altLang="zh-TW" dirty="0" smtClean="0"/>
          </a:p>
          <a:p>
            <a:endParaRPr lang="en-US" altLang="zh-TW" dirty="0" smtClean="0"/>
          </a:p>
          <a:p>
            <a:r>
              <a:rPr lang="zh-TW" altLang="en-US" dirty="0" smtClean="0"/>
              <a:t>現在，</a:t>
            </a:r>
            <a:r>
              <a:rPr lang="en-US" altLang="zh-TW" dirty="0" smtClean="0"/>
              <a:t>SVO</a:t>
            </a:r>
            <a:r>
              <a:rPr lang="zh-TW" altLang="en-US" dirty="0" smtClean="0"/>
              <a:t>邏輯已成為一種廣泛使用的形式分析方法。在大多數情況下，由於車輛和</a:t>
            </a:r>
            <a:r>
              <a:rPr lang="en-US" altLang="zh-TW" dirty="0" smtClean="0"/>
              <a:t>RSU</a:t>
            </a:r>
            <a:r>
              <a:rPr lang="zh-TW" altLang="en-US" dirty="0" smtClean="0"/>
              <a:t>執行</a:t>
            </a:r>
            <a:r>
              <a:rPr lang="en-US" altLang="zh-TW" dirty="0" smtClean="0"/>
              <a:t>V2I</a:t>
            </a:r>
            <a:r>
              <a:rPr lang="zh-TW" altLang="en-US" dirty="0" smtClean="0"/>
              <a:t>切換認證協議，因此本節將提供</a:t>
            </a:r>
            <a:r>
              <a:rPr lang="en-US" altLang="zh-TW" dirty="0" smtClean="0"/>
              <a:t>AAAS</a:t>
            </a:r>
            <a:r>
              <a:rPr lang="zh-TW" altLang="en-US" dirty="0" smtClean="0"/>
              <a:t>切換認證中的正式安全證明。相關符號和說明如表</a:t>
            </a:r>
            <a:r>
              <a:rPr lang="en-US" altLang="zh-TW" dirty="0" smtClean="0"/>
              <a:t>2</a:t>
            </a:r>
            <a:r>
              <a:rPr lang="zh-TW" altLang="en-US" dirty="0" smtClean="0"/>
              <a:t>所示。</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49</a:t>
            </a:fld>
            <a:endParaRPr lang="zh-TW" altLang="en-US"/>
          </a:p>
        </p:txBody>
      </p:sp>
    </p:spTree>
    <p:extLst>
      <p:ext uri="{BB962C8B-B14F-4D97-AF65-F5344CB8AC3E}">
        <p14:creationId xmlns:p14="http://schemas.microsoft.com/office/powerpoint/2010/main" val="2888547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CN" altLang="en-US" dirty="0" smtClean="0"/>
                  <a:t>符號</a:t>
                </a:r>
                <a:r>
                  <a:rPr lang="en-US" altLang="zh-CN" dirty="0" smtClean="0"/>
                  <a:t>	</a:t>
                </a:r>
                <a:r>
                  <a:rPr lang="zh-CN" altLang="en-US" dirty="0" smtClean="0"/>
                  <a:t>說明</a:t>
                </a:r>
              </a:p>
              <a:p>
                <a:r>
                  <a:rPr lang="en-US" altLang="zh-CN" dirty="0" smtClean="0"/>
                  <a:t>	</a:t>
                </a:r>
                <a14:m>
                  <m:oMath xmlns:m="http://schemas.openxmlformats.org/officeDocument/2006/math">
                    <m:r>
                      <a:rPr lang="zh-CN" altLang="en-US" i="1" dirty="0" smtClean="0">
                        <a:latin typeface="Cambria Math" panose="02040503050406030204" pitchFamily="18" charset="0"/>
                      </a:rPr>
                      <m:t>𝜑</m:t>
                    </m:r>
                  </m:oMath>
                </a14:m>
                <a:r>
                  <a:rPr lang="zh-CN" altLang="en-US" dirty="0" smtClean="0"/>
                  <a:t>是一個</a:t>
                </a:r>
                <a:r>
                  <a:rPr lang="zh-TW" altLang="en-US" dirty="0" smtClean="0"/>
                  <a:t>定理</a:t>
                </a:r>
                <a:endParaRPr lang="zh-CN" altLang="en-US" dirty="0" smtClean="0"/>
              </a:p>
              <a:p>
                <a:r>
                  <a:rPr lang="en-US" altLang="zh-CN" dirty="0" smtClean="0"/>
                  <a:t>	K</a:t>
                </a:r>
                <a:r>
                  <a:rPr lang="zh-CN" altLang="en-US" dirty="0" smtClean="0"/>
                  <a:t>是</a:t>
                </a:r>
                <a:r>
                  <a:rPr lang="en-US" altLang="zh-CN" dirty="0" smtClean="0"/>
                  <a:t>P</a:t>
                </a:r>
                <a:r>
                  <a:rPr lang="zh-CN" altLang="en-US" dirty="0" smtClean="0"/>
                  <a:t>的公共簽名驗證金鑰</a:t>
                </a:r>
              </a:p>
              <a:p>
                <a:r>
                  <a:rPr lang="en-US" altLang="zh-CN" dirty="0" smtClean="0"/>
                  <a:t>	K</a:t>
                </a:r>
                <a:r>
                  <a:rPr lang="zh-CN" altLang="en-US" dirty="0" smtClean="0"/>
                  <a:t>是</a:t>
                </a:r>
                <a:r>
                  <a:rPr lang="en-US" altLang="zh-CN" dirty="0" smtClean="0"/>
                  <a:t>P</a:t>
                </a:r>
                <a:r>
                  <a:rPr lang="zh-CN" altLang="en-US" dirty="0" smtClean="0"/>
                  <a:t>的公開金鑰協議金鑰</a:t>
                </a:r>
              </a:p>
              <a:p>
                <a:r>
                  <a:rPr lang="en-US" altLang="zh-CN" dirty="0" smtClean="0"/>
                  <a:t>	K</a:t>
                </a:r>
                <a:r>
                  <a:rPr lang="zh-CN" altLang="en-US" dirty="0" smtClean="0"/>
                  <a:t>可以驗證</a:t>
                </a:r>
                <a:r>
                  <a:rPr lang="en-US" altLang="zh-CN" dirty="0" smtClean="0"/>
                  <a:t>X</a:t>
                </a:r>
                <a:r>
                  <a:rPr lang="zh-CN" altLang="en-US" dirty="0" smtClean="0"/>
                  <a:t>是否是</a:t>
                </a:r>
                <a:r>
                  <a:rPr lang="en-US" altLang="zh-CN" dirty="0" smtClean="0"/>
                  <a:t>Y</a:t>
                </a:r>
                <a:r>
                  <a:rPr lang="zh-CN" altLang="en-US" dirty="0" smtClean="0"/>
                  <a:t>的簽名</a:t>
                </a:r>
                <a:endParaRPr lang="en-US" altLang="zh-CN" dirty="0" smtClean="0"/>
              </a:p>
              <a:p>
                <a:r>
                  <a:rPr lang="en-US" altLang="zh-CN" dirty="0" smtClean="0"/>
                  <a:t>	F</a:t>
                </a:r>
                <a:r>
                  <a:rPr lang="zh-CN" altLang="en-US" dirty="0" smtClean="0"/>
                  <a:t>是</a:t>
                </a:r>
                <a:r>
                  <a:rPr lang="zh-TW" altLang="en-US" dirty="0" smtClean="0"/>
                  <a:t>關鍵協議</a:t>
                </a:r>
                <a:r>
                  <a:rPr lang="zh-CN" altLang="en-US" dirty="0" smtClean="0"/>
                  <a:t>函數</a:t>
                </a:r>
                <a:endParaRPr lang="en-US" altLang="zh-CN" dirty="0" smtClean="0"/>
              </a:p>
              <a:p>
                <a:r>
                  <a:rPr lang="en-US" altLang="zh-CN" dirty="0" smtClean="0"/>
                  <a:t>	X</a:t>
                </a:r>
                <a:r>
                  <a:rPr lang="zh-CN" altLang="en-US" dirty="0" smtClean="0"/>
                  <a:t>是新鮮的</a:t>
                </a:r>
                <a:endParaRPr lang="en-US" altLang="zh-CN" dirty="0" smtClean="0"/>
              </a:p>
              <a:p>
                <a:r>
                  <a:rPr lang="en-US" altLang="zh-CN" dirty="0" smtClean="0"/>
                  <a:t>	</a:t>
                </a:r>
                <a:r>
                  <a:rPr lang="zh-CN" altLang="en-US" dirty="0" smtClean="0"/>
                  <a:t>用</a:t>
                </a:r>
                <a:r>
                  <a:rPr lang="en-US" altLang="zh-CN" dirty="0" smtClean="0"/>
                  <a:t>K</a:t>
                </a:r>
                <a:r>
                  <a:rPr lang="zh-CN" altLang="en-US" dirty="0" smtClean="0"/>
                  <a:t>加密的密文</a:t>
                </a:r>
                <a:endParaRPr lang="en-US" altLang="zh-CN" dirty="0" smtClean="0"/>
              </a:p>
              <a:p>
                <a:r>
                  <a:rPr lang="en-US" altLang="zh-CN" dirty="0" smtClean="0"/>
                  <a:t>	</a:t>
                </a:r>
                <a:r>
                  <a:rPr lang="zh-CN" altLang="en-US" dirty="0" smtClean="0"/>
                  <a:t>由</a:t>
                </a:r>
                <a:r>
                  <a:rPr lang="en-US" altLang="zh-CN" dirty="0" smtClean="0"/>
                  <a:t>K</a:t>
                </a:r>
                <a:r>
                  <a:rPr lang="zh-CN" altLang="en-US" dirty="0" smtClean="0"/>
                  <a:t>簽名的消息</a:t>
                </a:r>
                <a:endParaRPr lang="zh-TW" altLang="en-US" dirty="0"/>
              </a:p>
            </p:txBody>
          </p:sp>
        </mc:Choice>
        <mc:Fallback xmlns="">
          <p:sp>
            <p:nvSpPr>
              <p:cNvPr id="3" name="備忘稿版面配置區 2"/>
              <p:cNvSpPr>
                <a:spLocks noGrp="1"/>
              </p:cNvSpPr>
              <p:nvPr>
                <p:ph type="body" idx="1"/>
              </p:nvPr>
            </p:nvSpPr>
            <p:spPr/>
            <p:txBody>
              <a:bodyPr/>
              <a:lstStyle/>
              <a:p>
                <a:r>
                  <a:rPr lang="zh-CN" altLang="en-US" dirty="0" smtClean="0"/>
                  <a:t>符號</a:t>
                </a:r>
                <a:r>
                  <a:rPr lang="en-US" altLang="zh-CN" dirty="0" smtClean="0"/>
                  <a:t>	</a:t>
                </a:r>
                <a:r>
                  <a:rPr lang="zh-CN" altLang="en-US" dirty="0" smtClean="0"/>
                  <a:t>說明</a:t>
                </a:r>
              </a:p>
              <a:p>
                <a:r>
                  <a:rPr lang="en-US" altLang="zh-CN" dirty="0" smtClean="0"/>
                  <a:t>	</a:t>
                </a:r>
                <a:r>
                  <a:rPr lang="zh-CN" altLang="en-US" i="0" dirty="0" smtClean="0">
                    <a:latin typeface="Cambria Math" panose="02040503050406030204" pitchFamily="18" charset="0"/>
                  </a:rPr>
                  <a:t>𝜑</a:t>
                </a:r>
                <a:r>
                  <a:rPr lang="zh-CN" altLang="en-US" dirty="0" smtClean="0"/>
                  <a:t>是一個</a:t>
                </a:r>
                <a:r>
                  <a:rPr lang="zh-TW" altLang="en-US" dirty="0" smtClean="0"/>
                  <a:t>定理</a:t>
                </a:r>
                <a:endParaRPr lang="zh-CN" altLang="en-US" dirty="0" smtClean="0"/>
              </a:p>
              <a:p>
                <a:r>
                  <a:rPr lang="en-US" altLang="zh-CN" dirty="0" smtClean="0"/>
                  <a:t>	K</a:t>
                </a:r>
                <a:r>
                  <a:rPr lang="zh-CN" altLang="en-US" dirty="0" smtClean="0"/>
                  <a:t>是</a:t>
                </a:r>
                <a:r>
                  <a:rPr lang="en-US" altLang="zh-CN" dirty="0" smtClean="0"/>
                  <a:t>P</a:t>
                </a:r>
                <a:r>
                  <a:rPr lang="zh-CN" altLang="en-US" dirty="0" smtClean="0"/>
                  <a:t>的公共簽名驗證金鑰</a:t>
                </a:r>
              </a:p>
              <a:p>
                <a:r>
                  <a:rPr lang="en-US" altLang="zh-CN" dirty="0" smtClean="0"/>
                  <a:t>	K</a:t>
                </a:r>
                <a:r>
                  <a:rPr lang="zh-CN" altLang="en-US" dirty="0" smtClean="0"/>
                  <a:t>是</a:t>
                </a:r>
                <a:r>
                  <a:rPr lang="en-US" altLang="zh-CN" dirty="0" smtClean="0"/>
                  <a:t>P</a:t>
                </a:r>
                <a:r>
                  <a:rPr lang="zh-CN" altLang="en-US" dirty="0" smtClean="0"/>
                  <a:t>的公開金鑰協議金鑰</a:t>
                </a:r>
              </a:p>
              <a:p>
                <a:r>
                  <a:rPr lang="en-US" altLang="zh-CN" dirty="0" smtClean="0"/>
                  <a:t>	K</a:t>
                </a:r>
                <a:r>
                  <a:rPr lang="zh-CN" altLang="en-US" dirty="0" smtClean="0"/>
                  <a:t>可以驗證</a:t>
                </a:r>
                <a:r>
                  <a:rPr lang="en-US" altLang="zh-CN" dirty="0" smtClean="0"/>
                  <a:t>X</a:t>
                </a:r>
                <a:r>
                  <a:rPr lang="zh-CN" altLang="en-US" dirty="0" smtClean="0"/>
                  <a:t>是否是</a:t>
                </a:r>
                <a:r>
                  <a:rPr lang="en-US" altLang="zh-CN" dirty="0" smtClean="0"/>
                  <a:t>Y</a:t>
                </a:r>
                <a:r>
                  <a:rPr lang="zh-CN" altLang="en-US" dirty="0" smtClean="0"/>
                  <a:t>的簽名</a:t>
                </a:r>
                <a:endParaRPr lang="en-US" altLang="zh-CN" dirty="0" smtClean="0"/>
              </a:p>
              <a:p>
                <a:r>
                  <a:rPr lang="en-US" altLang="zh-CN" dirty="0" smtClean="0"/>
                  <a:t>	F</a:t>
                </a:r>
                <a:r>
                  <a:rPr lang="zh-CN" altLang="en-US" dirty="0" smtClean="0"/>
                  <a:t>是</a:t>
                </a:r>
                <a:r>
                  <a:rPr lang="zh-TW" altLang="en-US" dirty="0" smtClean="0"/>
                  <a:t>關鍵協議</a:t>
                </a:r>
                <a:r>
                  <a:rPr lang="zh-CN" altLang="en-US" dirty="0" smtClean="0"/>
                  <a:t>函數</a:t>
                </a:r>
                <a:endParaRPr lang="en-US" altLang="zh-CN" dirty="0" smtClean="0"/>
              </a:p>
              <a:p>
                <a:r>
                  <a:rPr lang="en-US" altLang="zh-CN" dirty="0" smtClean="0"/>
                  <a:t>	X</a:t>
                </a:r>
                <a:r>
                  <a:rPr lang="zh-CN" altLang="en-US" dirty="0" smtClean="0"/>
                  <a:t>是新鮮的</a:t>
                </a:r>
                <a:endParaRPr lang="en-US" altLang="zh-CN" dirty="0" smtClean="0"/>
              </a:p>
              <a:p>
                <a:r>
                  <a:rPr lang="en-US" altLang="zh-CN" dirty="0" smtClean="0"/>
                  <a:t>	</a:t>
                </a:r>
                <a:r>
                  <a:rPr lang="zh-CN" altLang="en-US" dirty="0" smtClean="0"/>
                  <a:t>用</a:t>
                </a:r>
                <a:r>
                  <a:rPr lang="en-US" altLang="zh-CN" dirty="0" smtClean="0"/>
                  <a:t>K</a:t>
                </a:r>
                <a:r>
                  <a:rPr lang="zh-CN" altLang="en-US" dirty="0" smtClean="0"/>
                  <a:t>加密的密文</a:t>
                </a:r>
                <a:endParaRPr lang="en-US" altLang="zh-CN" dirty="0" smtClean="0"/>
              </a:p>
              <a:p>
                <a:r>
                  <a:rPr lang="en-US" altLang="zh-CN" dirty="0" smtClean="0"/>
                  <a:t>	</a:t>
                </a:r>
                <a:r>
                  <a:rPr lang="zh-CN" altLang="en-US" dirty="0" smtClean="0"/>
                  <a:t>由</a:t>
                </a:r>
                <a:r>
                  <a:rPr lang="en-US" altLang="zh-CN" dirty="0" smtClean="0"/>
                  <a:t>K</a:t>
                </a:r>
                <a:r>
                  <a:rPr lang="zh-CN" altLang="en-US" dirty="0" smtClean="0"/>
                  <a:t>簽名的消息</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50</a:t>
            </a:fld>
            <a:endParaRPr lang="zh-TW" altLang="en-US"/>
          </a:p>
        </p:txBody>
      </p:sp>
    </p:spTree>
    <p:extLst>
      <p:ext uri="{BB962C8B-B14F-4D97-AF65-F5344CB8AC3E}">
        <p14:creationId xmlns:p14="http://schemas.microsoft.com/office/powerpoint/2010/main" val="26482296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effectLst/>
              </a:rPr>
              <a:t>SVO</a:t>
            </a:r>
            <a:r>
              <a:rPr lang="zh-TW" altLang="en-US" dirty="0" smtClean="0">
                <a:effectLst/>
              </a:rPr>
              <a:t>有兩個推理規則：</a:t>
            </a:r>
          </a:p>
          <a:p>
            <a:r>
              <a:rPr lang="zh-TW" altLang="en-US" dirty="0" smtClean="0"/>
              <a:t>前件肯定</a:t>
            </a:r>
            <a:r>
              <a:rPr lang="en-US" altLang="zh-TW" dirty="0" smtClean="0"/>
              <a:t>(</a:t>
            </a:r>
            <a:r>
              <a:rPr lang="zh-TW" altLang="en-US" dirty="0" smtClean="0"/>
              <a:t>若</a:t>
            </a:r>
            <a:r>
              <a:rPr lang="en-US" altLang="zh-TW" dirty="0" smtClean="0"/>
              <a:t>P</a:t>
            </a:r>
            <a:r>
              <a:rPr lang="zh-TW" altLang="en-US" dirty="0" smtClean="0"/>
              <a:t>則</a:t>
            </a:r>
            <a:r>
              <a:rPr lang="en-US" altLang="zh-TW" dirty="0" smtClean="0"/>
              <a:t>Q;P</a:t>
            </a:r>
            <a:r>
              <a:rPr lang="zh-TW" altLang="en-US" dirty="0" smtClean="0"/>
              <a:t>為真</a:t>
            </a:r>
            <a:r>
              <a:rPr lang="en-US" altLang="zh-TW" dirty="0" smtClean="0"/>
              <a:t>Q</a:t>
            </a:r>
            <a:r>
              <a:rPr lang="zh-TW" altLang="en-US" dirty="0" smtClean="0"/>
              <a:t>也為真</a:t>
            </a:r>
            <a:r>
              <a:rPr lang="en-US" altLang="zh-TW" dirty="0" smtClean="0"/>
              <a:t>)</a:t>
            </a:r>
            <a:r>
              <a:rPr lang="zh-TW" altLang="en-US" dirty="0" smtClean="0"/>
              <a:t>：從</a:t>
            </a:r>
            <a:r>
              <a:rPr lang="en-US" altLang="zh-TW" dirty="0" smtClean="0"/>
              <a:t>φ</a:t>
            </a:r>
            <a:r>
              <a:rPr lang="zh-TW" altLang="en-US" dirty="0" smtClean="0"/>
              <a:t>和</a:t>
            </a:r>
            <a:r>
              <a:rPr lang="en-US" altLang="zh-TW" dirty="0" err="1" smtClean="0"/>
              <a:t>φ⊃ψ</a:t>
            </a:r>
            <a:r>
              <a:rPr lang="zh-TW" altLang="en-US" dirty="0" smtClean="0"/>
              <a:t>推斷</a:t>
            </a:r>
            <a:r>
              <a:rPr lang="en-US" altLang="zh-TW" dirty="0" smtClean="0"/>
              <a:t>ψ</a:t>
            </a:r>
            <a:r>
              <a:rPr lang="zh-TW" altLang="en-US" dirty="0" smtClean="0"/>
              <a:t>。</a:t>
            </a:r>
            <a:endParaRPr lang="en-US" altLang="zh-TW" dirty="0" smtClean="0"/>
          </a:p>
          <a:p>
            <a:r>
              <a:rPr lang="zh-TW" altLang="en-US" dirty="0" smtClean="0">
                <a:effectLst/>
              </a:rPr>
              <a:t>必要性：從⊢</a:t>
            </a:r>
            <a:r>
              <a:rPr lang="en-US" altLang="zh-TW" dirty="0" smtClean="0"/>
              <a:t>φ</a:t>
            </a:r>
            <a:r>
              <a:rPr lang="zh-TW" altLang="en-US" dirty="0" smtClean="0">
                <a:effectLst/>
              </a:rPr>
              <a:t>推論⊢</a:t>
            </a:r>
            <a:r>
              <a:rPr lang="en-US" altLang="zh-TW" dirty="0" smtClean="0">
                <a:effectLst/>
              </a:rPr>
              <a:t>P</a:t>
            </a:r>
            <a:r>
              <a:rPr lang="zh-TW" altLang="en-US" dirty="0" smtClean="0">
                <a:effectLst/>
              </a:rPr>
              <a:t>相信</a:t>
            </a:r>
            <a:r>
              <a:rPr lang="en-US" altLang="zh-TW" dirty="0" smtClean="0">
                <a:effectLst/>
              </a:rPr>
              <a:t>φ</a:t>
            </a:r>
            <a:r>
              <a:rPr lang="zh-TW" altLang="en-US" dirty="0" smtClean="0">
                <a:effectLst/>
              </a:rPr>
              <a:t>。</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51</a:t>
            </a:fld>
            <a:endParaRPr lang="zh-TW" altLang="en-US"/>
          </a:p>
        </p:txBody>
      </p:sp>
    </p:spTree>
    <p:extLst>
      <p:ext uri="{BB962C8B-B14F-4D97-AF65-F5344CB8AC3E}">
        <p14:creationId xmlns:p14="http://schemas.microsoft.com/office/powerpoint/2010/main" val="1323877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SVO</a:t>
            </a:r>
            <a:r>
              <a:rPr lang="zh-TW" altLang="en-US" dirty="0" smtClean="0"/>
              <a:t>公理綱要</a:t>
            </a:r>
            <a:endParaRPr lang="en-US" altLang="zh-TW" dirty="0" smtClean="0"/>
          </a:p>
          <a:p>
            <a:r>
              <a:rPr lang="zh-TW" altLang="en-US" dirty="0" smtClean="0">
                <a:effectLst/>
              </a:rPr>
              <a:t>對於任何原理</a:t>
            </a:r>
            <a:r>
              <a:rPr lang="en-US" altLang="zh-TW" dirty="0" smtClean="0">
                <a:effectLst/>
              </a:rPr>
              <a:t>P</a:t>
            </a:r>
            <a:r>
              <a:rPr lang="zh-TW" altLang="en-US" dirty="0" smtClean="0">
                <a:effectLst/>
              </a:rPr>
              <a:t>，</a:t>
            </a:r>
            <a:r>
              <a:rPr lang="en-US" altLang="zh-TW" dirty="0" smtClean="0">
                <a:effectLst/>
              </a:rPr>
              <a:t>Q</a:t>
            </a:r>
            <a:r>
              <a:rPr lang="zh-TW" altLang="en-US" dirty="0" smtClean="0">
                <a:effectLst/>
              </a:rPr>
              <a:t>和公式</a:t>
            </a:r>
            <a:r>
              <a:rPr lang="en-US" altLang="zh-TW" dirty="0" smtClean="0">
                <a:effectLst/>
              </a:rPr>
              <a:t>φ</a:t>
            </a:r>
            <a:r>
              <a:rPr lang="zh-TW" altLang="en-US" dirty="0" smtClean="0">
                <a:effectLst/>
              </a:rPr>
              <a:t>，</a:t>
            </a:r>
            <a:r>
              <a:rPr lang="en-US" altLang="zh-TW" dirty="0" smtClean="0">
                <a:effectLst/>
              </a:rPr>
              <a:t>ψ</a:t>
            </a:r>
            <a:r>
              <a:rPr lang="zh-TW" altLang="en-US" dirty="0" smtClean="0">
                <a:effectLst/>
              </a:rPr>
              <a:t>，引入以下公理模式。</a:t>
            </a:r>
            <a:endParaRPr lang="en-US" altLang="zh-TW" dirty="0" smtClean="0">
              <a:effectLst/>
            </a:endParaRPr>
          </a:p>
          <a:p>
            <a:endParaRPr lang="zh-TW" altLang="en-US" dirty="0" smtClean="0">
              <a:effectLst/>
            </a:endParaRPr>
          </a:p>
          <a:p>
            <a:r>
              <a:rPr lang="zh-TW" altLang="en-US" dirty="0" smtClean="0"/>
              <a:t>一個</a:t>
            </a:r>
            <a:r>
              <a:rPr lang="zh-TW" altLang="en-US" dirty="0" smtClean="0">
                <a:effectLst/>
              </a:rPr>
              <a:t>原理</a:t>
            </a:r>
            <a:r>
              <a:rPr lang="zh-TW" altLang="en-US" dirty="0" smtClean="0"/>
              <a:t>相信所有邏輯</a:t>
            </a:r>
            <a:r>
              <a:rPr lang="en-US" altLang="zh-TW" dirty="0" smtClean="0"/>
              <a:t>(</a:t>
            </a:r>
            <a:r>
              <a:rPr lang="zh-TW" altLang="en-US" dirty="0" smtClean="0"/>
              <a:t>公式</a:t>
            </a:r>
            <a:r>
              <a:rPr lang="en-US" altLang="zh-TW" dirty="0" smtClean="0"/>
              <a:t>)</a:t>
            </a:r>
            <a:r>
              <a:rPr lang="zh-TW" altLang="en-US" dirty="0" smtClean="0"/>
              <a:t>上都源於他的所相信的。</a:t>
            </a:r>
          </a:p>
          <a:p>
            <a:r>
              <a:rPr lang="zh-TW" altLang="en-US" dirty="0" smtClean="0"/>
              <a:t>實際上，</a:t>
            </a:r>
            <a:r>
              <a:rPr lang="zh-TW" altLang="en-US" dirty="0" smtClean="0">
                <a:effectLst/>
              </a:rPr>
              <a:t>原理</a:t>
            </a:r>
            <a:r>
              <a:rPr lang="zh-TW" altLang="en-US" dirty="0" smtClean="0"/>
              <a:t>可以說出他的所相信的。</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52</a:t>
            </a:fld>
            <a:endParaRPr lang="zh-TW" altLang="en-US"/>
          </a:p>
        </p:txBody>
      </p:sp>
    </p:spTree>
    <p:extLst>
      <p:ext uri="{BB962C8B-B14F-4D97-AF65-F5344CB8AC3E}">
        <p14:creationId xmlns:p14="http://schemas.microsoft.com/office/powerpoint/2010/main" val="2495552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strike="sngStrike" dirty="0" smtClean="0">
                <a:effectLst/>
              </a:rPr>
              <a:t>近年來，由於</a:t>
            </a:r>
            <a:r>
              <a:rPr lang="en-US" altLang="zh-TW" strike="sngStrike" dirty="0" smtClean="0">
                <a:effectLst/>
              </a:rPr>
              <a:t>VANET</a:t>
            </a:r>
            <a:r>
              <a:rPr lang="zh-TW" altLang="en-US" strike="sngStrike" dirty="0" smtClean="0">
                <a:effectLst/>
              </a:rPr>
              <a:t>為車輛提供穩定的通信服務，因此在</a:t>
            </a:r>
            <a:r>
              <a:rPr lang="en-US" altLang="zh-TW" strike="sngStrike" dirty="0" smtClean="0">
                <a:effectLst/>
              </a:rPr>
              <a:t>ITS</a:t>
            </a:r>
            <a:r>
              <a:rPr lang="zh-TW" altLang="en-US" strike="sngStrike" dirty="0" smtClean="0">
                <a:effectLst/>
              </a:rPr>
              <a:t>中得到了廣泛的關注。</a:t>
            </a:r>
            <a:endParaRPr lang="en-US" altLang="zh-TW" strike="sngStrike" dirty="0" smtClean="0">
              <a:effectLst/>
            </a:endParaRPr>
          </a:p>
          <a:p>
            <a:pPr rtl="0"/>
            <a:r>
              <a:rPr lang="zh-TW" altLang="en-US" dirty="0" smtClean="0">
                <a:effectLst/>
              </a:rPr>
              <a:t>通常，帶</a:t>
            </a:r>
            <a:r>
              <a:rPr lang="en-US" altLang="zh-TW" dirty="0" smtClean="0">
                <a:effectLst/>
              </a:rPr>
              <a:t>OBU</a:t>
            </a:r>
            <a:r>
              <a:rPr lang="zh-TW" altLang="en-US" dirty="0" smtClean="0">
                <a:effectLst/>
              </a:rPr>
              <a:t>的駕駛車輛應將其位置，方向和速度告知周圍的車輛和路邊基礎設施</a:t>
            </a:r>
            <a:r>
              <a:rPr lang="en-US" altLang="zh-TW" dirty="0" smtClean="0">
                <a:effectLst/>
              </a:rPr>
              <a:t>[2]</a:t>
            </a:r>
            <a:r>
              <a:rPr lang="zh-TW" altLang="en-US" dirty="0" smtClean="0">
                <a:effectLst/>
              </a:rPr>
              <a:t>。</a:t>
            </a:r>
            <a:endParaRPr lang="en-US" altLang="zh-TW" dirty="0" smtClean="0">
              <a:effectLst/>
            </a:endParaRPr>
          </a:p>
          <a:p>
            <a:pPr rtl="0"/>
            <a:endParaRPr lang="en-US" altLang="zh-TW" dirty="0" smtClean="0">
              <a:effectLst/>
            </a:endParaRPr>
          </a:p>
          <a:p>
            <a:pPr rtl="0"/>
            <a:r>
              <a:rPr lang="zh-TW" altLang="en-US" dirty="0" smtClean="0">
                <a:effectLst/>
              </a:rPr>
              <a:t>同時，作為收集者，車輛可以對接收到的信息進行整合和分析，從而避免了擁擠的道路和事故的發生。</a:t>
            </a:r>
            <a:endParaRPr lang="en-US" altLang="zh-TW" dirty="0" smtClean="0">
              <a:effectLst/>
            </a:endParaRPr>
          </a:p>
          <a:p>
            <a:pPr rtl="0"/>
            <a:endParaRPr lang="en-US" altLang="zh-TW" dirty="0" smtClean="0">
              <a:effectLst/>
            </a:endParaRPr>
          </a:p>
          <a:p>
            <a:pPr rtl="0"/>
            <a:r>
              <a:rPr lang="zh-TW" altLang="en-US" dirty="0" smtClean="0">
                <a:effectLst/>
              </a:rPr>
              <a:t>但是，由於無線網絡的通信環境，攻擊者很容易攔截，篡改和重播所傳輸的消息，這會給</a:t>
            </a:r>
            <a:r>
              <a:rPr lang="en-US" altLang="zh-TW" dirty="0" smtClean="0">
                <a:effectLst/>
              </a:rPr>
              <a:t>VANET</a:t>
            </a:r>
            <a:r>
              <a:rPr lang="zh-TW" altLang="en-US" dirty="0" smtClean="0">
                <a:effectLst/>
              </a:rPr>
              <a:t>的安全性和可靠性帶來風險</a:t>
            </a:r>
            <a:r>
              <a:rPr lang="en-US" altLang="zh-TW" dirty="0" smtClean="0">
                <a:effectLst/>
              </a:rPr>
              <a:t>[3]</a:t>
            </a:r>
            <a:r>
              <a:rPr lang="zh-TW" altLang="en-US" dirty="0" smtClean="0">
                <a:effectLst/>
              </a:rPr>
              <a:t>。</a:t>
            </a:r>
            <a:endParaRPr lang="en-US" altLang="zh-TW" dirty="0" smtClean="0">
              <a:effectLst/>
            </a:endParaRPr>
          </a:p>
          <a:p>
            <a:pPr rtl="0"/>
            <a:endParaRPr lang="en-US" altLang="zh-TW" dirty="0" smtClean="0">
              <a:effectLst/>
            </a:endParaRPr>
          </a:p>
          <a:p>
            <a:pPr rtl="0"/>
            <a:r>
              <a:rPr lang="zh-TW" altLang="en-US" dirty="0" smtClean="0">
                <a:effectLst/>
              </a:rPr>
              <a:t>根據</a:t>
            </a:r>
            <a:r>
              <a:rPr lang="en-US" altLang="zh-TW" dirty="0" smtClean="0">
                <a:effectLst/>
              </a:rPr>
              <a:t>[4]</a:t>
            </a:r>
            <a:r>
              <a:rPr lang="zh-TW" altLang="en-US" dirty="0" smtClean="0">
                <a:effectLst/>
              </a:rPr>
              <a:t>，身份驗證被認為是確保</a:t>
            </a:r>
            <a:r>
              <a:rPr lang="en-US" altLang="zh-TW" dirty="0" smtClean="0">
                <a:effectLst/>
              </a:rPr>
              <a:t>VANET</a:t>
            </a:r>
            <a:r>
              <a:rPr lang="zh-TW" altLang="en-US" dirty="0" smtClean="0">
                <a:effectLst/>
              </a:rPr>
              <a:t>中實體合法性的最可靠機制。</a:t>
            </a:r>
            <a:endParaRPr lang="en-US" altLang="zh-TW" dirty="0" smtClean="0">
              <a:effectLst/>
            </a:endParaRPr>
          </a:p>
          <a:p>
            <a:r>
              <a:rPr lang="zh-TW" altLang="en-US" dirty="0" smtClean="0"/>
              <a:t/>
            </a:r>
            <a:br>
              <a:rPr lang="zh-TW" altLang="en-US"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a:t>
            </a:fld>
            <a:endParaRPr lang="zh-TW" altLang="en-US"/>
          </a:p>
        </p:txBody>
      </p:sp>
    </p:spTree>
    <p:extLst>
      <p:ext uri="{BB962C8B-B14F-4D97-AF65-F5344CB8AC3E}">
        <p14:creationId xmlns:p14="http://schemas.microsoft.com/office/powerpoint/2010/main" val="2650464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使用密鑰來推斷消息發送者</a:t>
            </a:r>
            <a:r>
              <a:rPr lang="zh-TW" altLang="en-US" dirty="0" smtClean="0"/>
              <a:t>的所想講的。</a:t>
            </a:r>
            <a:endParaRPr lang="en-US" altLang="zh-TW" dirty="0" smtClean="0"/>
          </a:p>
          <a:p>
            <a:r>
              <a:rPr lang="en-US" altLang="zh-TW" dirty="0" smtClean="0"/>
              <a:t>(Ax4</a:t>
            </a:r>
            <a:r>
              <a:rPr lang="zh-TW" altLang="en-US" dirty="0" smtClean="0"/>
              <a:t>主體收到一個簽名消息，並且它知道簽名的驗證公鑰，則它能確認消息發送方的身分</a:t>
            </a:r>
            <a:r>
              <a:rPr lang="en-US" altLang="zh-TW" dirty="0" smtClean="0"/>
              <a:t>)</a:t>
            </a:r>
            <a:endParaRPr lang="en-US" altLang="zh-TW" dirty="0" smtClean="0"/>
          </a:p>
          <a:p>
            <a:endParaRPr lang="en-US" altLang="zh-TW" dirty="0" smtClean="0"/>
          </a:p>
          <a:p>
            <a:r>
              <a:rPr lang="zh-TW" altLang="en-US" dirty="0" smtClean="0"/>
              <a:t>好的密鑰協商密鑰所產生的會話密鑰是好的。</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53</a:t>
            </a:fld>
            <a:endParaRPr lang="zh-TW" altLang="en-US"/>
          </a:p>
        </p:txBody>
      </p:sp>
    </p:spTree>
    <p:extLst>
      <p:ext uri="{BB962C8B-B14F-4D97-AF65-F5344CB8AC3E}">
        <p14:creationId xmlns:p14="http://schemas.microsoft.com/office/powerpoint/2010/main" val="17762281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主體</a:t>
            </a:r>
            <a:r>
              <a:rPr lang="zh-TW" altLang="en-US" dirty="0" smtClean="0"/>
              <a:t>使用有效密鑰</a:t>
            </a:r>
            <a:r>
              <a:rPr lang="zh-CN" altLang="en-US" dirty="0" smtClean="0"/>
              <a:t>接收</a:t>
            </a:r>
            <a:r>
              <a:rPr lang="zh-TW" altLang="en-US" dirty="0" smtClean="0"/>
              <a:t>連接好的 </a:t>
            </a:r>
            <a:r>
              <a:rPr lang="zh-CN" altLang="en-US" dirty="0" smtClean="0"/>
              <a:t>接收到的消息和解密</a:t>
            </a:r>
            <a:endParaRPr lang="en-US" altLang="zh-CN" dirty="0" smtClean="0"/>
          </a:p>
          <a:p>
            <a:endParaRPr lang="en-US" altLang="zh-TW" dirty="0" smtClean="0"/>
          </a:p>
          <a:p>
            <a:r>
              <a:rPr lang="zh-CN" altLang="en-US" dirty="0" smtClean="0"/>
              <a:t>主體</a:t>
            </a:r>
            <a:r>
              <a:rPr lang="zh-TW" altLang="en-US" dirty="0" smtClean="0"/>
              <a:t>看到他收到的任何東西。</a:t>
            </a:r>
          </a:p>
          <a:p>
            <a:r>
              <a:rPr lang="zh-CN" altLang="en-US" dirty="0" smtClean="0"/>
              <a:t>主體</a:t>
            </a:r>
            <a:r>
              <a:rPr lang="zh-TW" altLang="en-US" dirty="0" smtClean="0"/>
              <a:t>還可以看到他所看到的每條消息的所有組成部分，以及可以根據他所看到的內容進行計算的任何消息。</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54</a:t>
            </a:fld>
            <a:endParaRPr lang="zh-TW" altLang="en-US"/>
          </a:p>
        </p:txBody>
      </p:sp>
    </p:spTree>
    <p:extLst>
      <p:ext uri="{BB962C8B-B14F-4D97-AF65-F5344CB8AC3E}">
        <p14:creationId xmlns:p14="http://schemas.microsoft.com/office/powerpoint/2010/main" val="2579125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如果一個</a:t>
            </a:r>
            <a:r>
              <a:rPr lang="zh-CN" altLang="en-US" dirty="0" smtClean="0"/>
              <a:t>主體</a:t>
            </a:r>
            <a:r>
              <a:rPr lang="zh-TW" altLang="en-US" dirty="0" smtClean="0"/>
              <a:t>理解了一條消息並看到了它的功能</a:t>
            </a:r>
            <a:r>
              <a:rPr lang="en-US" altLang="zh-TW" dirty="0" smtClean="0"/>
              <a:t>function</a:t>
            </a:r>
            <a:r>
              <a:rPr lang="zh-TW" altLang="en-US" dirty="0" smtClean="0"/>
              <a:t>（適當類型），那麼他就會</a:t>
            </a:r>
            <a:r>
              <a:rPr lang="zh-TW" altLang="en-US" dirty="0" smtClean="0"/>
              <a:t>明白他</a:t>
            </a:r>
            <a:r>
              <a:rPr lang="zh-TW" altLang="en-US" dirty="0" smtClean="0"/>
              <a:t>所看到</a:t>
            </a:r>
            <a:r>
              <a:rPr lang="zh-TW" altLang="en-US" dirty="0" smtClean="0"/>
              <a:t>的這是什麼。</a:t>
            </a:r>
            <a:endParaRPr lang="en-US" altLang="zh-TW" dirty="0" smtClean="0"/>
          </a:p>
          <a:p>
            <a:endParaRPr lang="en-US" altLang="zh-TW" dirty="0" smtClean="0"/>
          </a:p>
          <a:p>
            <a:r>
              <a:rPr lang="zh-CN" altLang="en-US" dirty="0" smtClean="0"/>
              <a:t>主體</a:t>
            </a:r>
            <a:r>
              <a:rPr lang="zh-TW" altLang="en-US" dirty="0" smtClean="0"/>
              <a:t>說過</a:t>
            </a:r>
            <a:r>
              <a:rPr lang="zh-CN" altLang="en-US" dirty="0" smtClean="0"/>
              <a:t>連接消息也表示並看到該消息的連接。</a:t>
            </a:r>
            <a:r>
              <a:rPr lang="zh-TW" altLang="en-US" dirty="0" smtClean="0"/>
              <a:t>主體</a:t>
            </a:r>
            <a:r>
              <a:rPr lang="zh-CN" altLang="en-US" dirty="0" smtClean="0"/>
              <a:t>看到了他</a:t>
            </a:r>
            <a:r>
              <a:rPr lang="zh-TW" altLang="en-US" dirty="0" smtClean="0"/>
              <a:t>所說的</a:t>
            </a:r>
            <a:r>
              <a:rPr lang="zh-CN"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55</a:t>
            </a:fld>
            <a:endParaRPr lang="zh-TW" altLang="en-US"/>
          </a:p>
        </p:txBody>
      </p:sp>
    </p:spTree>
    <p:extLst>
      <p:ext uri="{BB962C8B-B14F-4D97-AF65-F5344CB8AC3E}">
        <p14:creationId xmlns:p14="http://schemas.microsoft.com/office/powerpoint/2010/main" val="732906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這個公理實際上是</a:t>
            </a:r>
            <a:r>
              <a:rPr lang="zh-TW" altLang="en-US" dirty="0" smtClean="0"/>
              <a:t>說</a:t>
            </a:r>
            <a:r>
              <a:rPr lang="en-US" altLang="zh-TW" dirty="0" smtClean="0"/>
              <a:t>P</a:t>
            </a:r>
            <a:r>
              <a:rPr lang="zh-TW" altLang="en-US" dirty="0" smtClean="0"/>
              <a:t>對</a:t>
            </a:r>
            <a:r>
              <a:rPr lang="en-US" altLang="zh-TW" dirty="0" smtClean="0">
                <a:effectLst/>
              </a:rPr>
              <a:t>φ</a:t>
            </a:r>
            <a:r>
              <a:rPr lang="zh-TW" altLang="en-US" dirty="0" smtClean="0">
                <a:effectLst/>
              </a:rPr>
              <a:t>有仲裁權，當</a:t>
            </a:r>
            <a:r>
              <a:rPr lang="en-US" altLang="zh-TW" dirty="0" smtClean="0">
                <a:effectLst/>
              </a:rPr>
              <a:t>P</a:t>
            </a:r>
            <a:r>
              <a:rPr lang="zh-TW" altLang="en-US" dirty="0" smtClean="0">
                <a:effectLst/>
              </a:rPr>
              <a:t>說了</a:t>
            </a:r>
            <a:r>
              <a:rPr lang="en-US" altLang="zh-TW" dirty="0" smtClean="0">
                <a:effectLst/>
              </a:rPr>
              <a:t>φ</a:t>
            </a:r>
            <a:r>
              <a:rPr lang="zh-TW" altLang="en-US" dirty="0" smtClean="0">
                <a:effectLst/>
              </a:rPr>
              <a:t>，那應當把</a:t>
            </a:r>
            <a:r>
              <a:rPr lang="en-US" altLang="zh-TW" dirty="0" smtClean="0">
                <a:effectLst/>
              </a:rPr>
              <a:t>φ</a:t>
            </a:r>
            <a:r>
              <a:rPr lang="zh-TW" altLang="en-US" dirty="0" smtClean="0">
                <a:effectLst/>
              </a:rPr>
              <a:t>當作事實，即</a:t>
            </a:r>
            <a:r>
              <a:rPr lang="en-US" altLang="zh-TW" dirty="0" smtClean="0">
                <a:effectLst/>
              </a:rPr>
              <a:t>φ</a:t>
            </a:r>
            <a:r>
              <a:rPr lang="zh-TW" altLang="en-US" dirty="0" smtClean="0">
                <a:effectLst/>
              </a:rPr>
              <a:t>可信任</a:t>
            </a:r>
            <a:endParaRPr lang="en-US" altLang="zh-TW" dirty="0" smtClean="0"/>
          </a:p>
          <a:p>
            <a:pPr rtl="0"/>
            <a:endParaRPr lang="zh-CN" altLang="en-US" dirty="0" smtClean="0">
              <a:effectLst/>
            </a:endParaRPr>
          </a:p>
          <a:p>
            <a:pPr rtl="0"/>
            <a:r>
              <a:rPr lang="zh-CN" altLang="en-US" dirty="0" smtClean="0">
                <a:effectLst/>
              </a:rPr>
              <a:t>如果一個</a:t>
            </a:r>
            <a:r>
              <a:rPr lang="zh-TW" altLang="en-US" dirty="0" smtClean="0">
                <a:effectLst/>
              </a:rPr>
              <a:t>連接好</a:t>
            </a:r>
            <a:r>
              <a:rPr lang="zh-CN" altLang="en-US" dirty="0" smtClean="0">
                <a:effectLst/>
              </a:rPr>
              <a:t>的消息是新的，那麼一個</a:t>
            </a:r>
            <a:r>
              <a:rPr lang="zh-TW" altLang="en-US" dirty="0" smtClean="0">
                <a:effectLst/>
              </a:rPr>
              <a:t>連接</a:t>
            </a:r>
            <a:r>
              <a:rPr lang="zh-CN" altLang="en-US" dirty="0" smtClean="0">
                <a:effectLst/>
              </a:rPr>
              <a:t>是新的，並且</a:t>
            </a:r>
            <a:r>
              <a:rPr lang="zh-TW" altLang="en-US" dirty="0" smtClean="0">
                <a:effectLst/>
              </a:rPr>
              <a:t>該</a:t>
            </a:r>
            <a:r>
              <a:rPr lang="zh-CN" altLang="en-US" dirty="0" smtClean="0">
                <a:effectLst/>
              </a:rPr>
              <a:t>新消息的任何有效的一個函數</a:t>
            </a:r>
            <a:r>
              <a:rPr lang="en-US" altLang="zh-CN" dirty="0" smtClean="0">
                <a:effectLst/>
              </a:rPr>
              <a:t>F</a:t>
            </a:r>
            <a:r>
              <a:rPr lang="zh-CN" altLang="en-US" dirty="0" smtClean="0">
                <a:effectLst/>
              </a:rPr>
              <a:t>（包括加密和解密）是新的。 </a:t>
            </a:r>
            <a:endParaRPr lang="en-US" altLang="zh-CN" dirty="0" smtClean="0">
              <a:effectLst/>
            </a:endParaRPr>
          </a:p>
          <a:p>
            <a:pPr rtl="0"/>
            <a:endParaRPr lang="en-US" altLang="zh-CN" dirty="0" smtClean="0">
              <a:effectLst/>
            </a:endParaRPr>
          </a:p>
          <a:p>
            <a:pPr rtl="0"/>
            <a:r>
              <a:rPr lang="zh-CN" altLang="en-US" dirty="0" smtClean="0">
                <a:effectLst/>
              </a:rPr>
              <a:t>促進了資訊從（某個時候）被說出來變成在當前時代被說出來</a:t>
            </a:r>
            <a:r>
              <a:rPr lang="zh-CN" altLang="en-US" dirty="0" smtClean="0">
                <a:effectLst/>
              </a:rPr>
              <a:t>。</a:t>
            </a:r>
            <a:r>
              <a:rPr lang="en-US" altLang="zh-TW" dirty="0" smtClean="0">
                <a:effectLst/>
              </a:rPr>
              <a:t>(</a:t>
            </a:r>
            <a:r>
              <a:rPr lang="zh-TW" altLang="en-US" dirty="0" smtClean="0">
                <a:effectLst/>
              </a:rPr>
              <a:t>消息的新鮮性可以從</a:t>
            </a:r>
            <a:r>
              <a:rPr lang="en-US" altLang="zh-TW" dirty="0" smtClean="0">
                <a:effectLst/>
              </a:rPr>
              <a:t>“</a:t>
            </a:r>
            <a:r>
              <a:rPr lang="zh-TW" altLang="en-US" dirty="0" smtClean="0">
                <a:effectLst/>
              </a:rPr>
              <a:t>過去說過</a:t>
            </a:r>
            <a:r>
              <a:rPr lang="en-US" altLang="zh-TW" dirty="0" smtClean="0">
                <a:effectLst/>
              </a:rPr>
              <a:t>”</a:t>
            </a:r>
            <a:r>
              <a:rPr lang="zh-TW" altLang="en-US" dirty="0" smtClean="0">
                <a:effectLst/>
              </a:rPr>
              <a:t>進一步推知</a:t>
            </a:r>
            <a:r>
              <a:rPr lang="en-US" altLang="zh-TW" dirty="0" smtClean="0">
                <a:effectLst/>
              </a:rPr>
              <a:t>“</a:t>
            </a:r>
            <a:r>
              <a:rPr lang="zh-TW" altLang="en-US" dirty="0" smtClean="0">
                <a:effectLst/>
              </a:rPr>
              <a:t>當前說了</a:t>
            </a:r>
            <a:r>
              <a:rPr lang="en-US" altLang="zh-TW" dirty="0" smtClean="0">
                <a:effectLst/>
              </a:rPr>
              <a:t>”)</a:t>
            </a:r>
            <a:endParaRPr lang="zh-CN" altLang="en-US" dirty="0">
              <a:effectLst/>
            </a:endParaRP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56</a:t>
            </a:fld>
            <a:endParaRPr lang="zh-TW" altLang="en-US"/>
          </a:p>
        </p:txBody>
      </p:sp>
    </p:spTree>
    <p:extLst>
      <p:ext uri="{BB962C8B-B14F-4D97-AF65-F5344CB8AC3E}">
        <p14:creationId xmlns:p14="http://schemas.microsoft.com/office/powerpoint/2010/main" val="3753737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共享密鑰對</a:t>
            </a:r>
            <a:r>
              <a:rPr lang="en-US" altLang="zh-TW" dirty="0" smtClean="0"/>
              <a:t>P</a:t>
            </a:r>
            <a:r>
              <a:rPr lang="zh-TW" altLang="en-US" dirty="0" smtClean="0"/>
              <a:t>和</a:t>
            </a:r>
            <a:r>
              <a:rPr lang="en-US" altLang="zh-TW" dirty="0" smtClean="0"/>
              <a:t>Q</a:t>
            </a:r>
            <a:r>
              <a:rPr lang="zh-TW" altLang="en-US" dirty="0" smtClean="0"/>
              <a:t>有好處，若且為若</a:t>
            </a:r>
            <a:r>
              <a:rPr lang="en-US" altLang="zh-TW" dirty="0" smtClean="0"/>
              <a:t>(</a:t>
            </a:r>
            <a:r>
              <a:rPr lang="en-US" altLang="zh-TW" dirty="0" err="1" smtClean="0"/>
              <a:t>iff:if</a:t>
            </a:r>
            <a:r>
              <a:rPr lang="en-US" altLang="zh-TW" dirty="0" smtClean="0"/>
              <a:t> and only</a:t>
            </a:r>
            <a:r>
              <a:rPr lang="en-US" altLang="zh-TW" baseline="0" dirty="0" smtClean="0"/>
              <a:t> if </a:t>
            </a:r>
            <a:r>
              <a:rPr lang="en-US" altLang="zh-TW" dirty="0" smtClean="0"/>
              <a:t>)</a:t>
            </a:r>
            <a:r>
              <a:rPr lang="zh-TW" altLang="en-US" dirty="0" smtClean="0"/>
              <a:t>它對</a:t>
            </a:r>
            <a:r>
              <a:rPr lang="en-US" altLang="zh-TW" dirty="0" smtClean="0"/>
              <a:t>Q</a:t>
            </a:r>
            <a:r>
              <a:rPr lang="zh-TW" altLang="en-US" dirty="0" smtClean="0"/>
              <a:t>和</a:t>
            </a:r>
            <a:r>
              <a:rPr lang="en-US" altLang="zh-TW" dirty="0" smtClean="0"/>
              <a:t>P</a:t>
            </a:r>
            <a:r>
              <a:rPr lang="zh-TW" altLang="en-US" dirty="0" smtClean="0"/>
              <a:t>有好處</a:t>
            </a:r>
            <a:endParaRPr lang="en-US" altLang="zh-TW" dirty="0" smtClean="0"/>
          </a:p>
          <a:p>
            <a:endParaRPr lang="en-US" altLang="zh-TW" dirty="0" smtClean="0"/>
          </a:p>
          <a:p>
            <a:r>
              <a:rPr lang="zh-TW" altLang="en-US" dirty="0" smtClean="0"/>
              <a:t>一個主體有一把密鑰，若且為若</a:t>
            </a:r>
            <a:r>
              <a:rPr lang="en-US" altLang="zh-TW" dirty="0" smtClean="0"/>
              <a:t>(</a:t>
            </a:r>
            <a:r>
              <a:rPr lang="en-US" altLang="zh-TW" dirty="0" err="1" smtClean="0"/>
              <a:t>iff:if</a:t>
            </a:r>
            <a:r>
              <a:rPr lang="en-US" altLang="zh-TW" dirty="0" smtClean="0"/>
              <a:t> and only</a:t>
            </a:r>
            <a:r>
              <a:rPr lang="en-US" altLang="zh-TW" baseline="0" dirty="0" smtClean="0"/>
              <a:t> if </a:t>
            </a:r>
            <a:r>
              <a:rPr lang="en-US" altLang="zh-TW" dirty="0" smtClean="0"/>
              <a:t>)</a:t>
            </a:r>
            <a:r>
              <a:rPr lang="zh-TW" altLang="en-US" baseline="0" dirty="0" smtClean="0"/>
              <a:t>他看過密鑰</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57</a:t>
            </a:fld>
            <a:endParaRPr lang="zh-TW" altLang="en-US"/>
          </a:p>
        </p:txBody>
      </p:sp>
    </p:spTree>
    <p:extLst>
      <p:ext uri="{BB962C8B-B14F-4D97-AF65-F5344CB8AC3E}">
        <p14:creationId xmlns:p14="http://schemas.microsoft.com/office/powerpoint/2010/main" val="14306581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在切換認證協議中，根據</a:t>
            </a:r>
            <a:r>
              <a:rPr lang="en-US" altLang="zh-TW" dirty="0" smtClean="0"/>
              <a:t>AAAS</a:t>
            </a:r>
            <a:r>
              <a:rPr lang="zh-TW" altLang="en-US" dirty="0" smtClean="0"/>
              <a:t>的安全要求給出了以下</a:t>
            </a:r>
            <a:r>
              <a:rPr lang="en-US" altLang="zh-TW" dirty="0" smtClean="0"/>
              <a:t>SVO</a:t>
            </a:r>
            <a:r>
              <a:rPr lang="zh-TW" altLang="en-US" dirty="0" smtClean="0"/>
              <a:t>目標。</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58</a:t>
            </a:fld>
            <a:endParaRPr lang="zh-TW" altLang="en-US"/>
          </a:p>
        </p:txBody>
      </p:sp>
    </p:spTree>
    <p:extLst>
      <p:ext uri="{BB962C8B-B14F-4D97-AF65-F5344CB8AC3E}">
        <p14:creationId xmlns:p14="http://schemas.microsoft.com/office/powerpoint/2010/main" val="388390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59</a:t>
            </a:fld>
            <a:endParaRPr lang="zh-TW" altLang="en-US"/>
          </a:p>
        </p:txBody>
      </p:sp>
    </p:spTree>
    <p:extLst>
      <p:ext uri="{BB962C8B-B14F-4D97-AF65-F5344CB8AC3E}">
        <p14:creationId xmlns:p14="http://schemas.microsoft.com/office/powerpoint/2010/main" val="27615295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Ax4</a:t>
            </a:r>
            <a:r>
              <a:rPr lang="zh-TW" altLang="en-US" dirty="0" smtClean="0"/>
              <a:t>主體收到一個簽名消息，並且它知道簽名的驗證公鑰，則它能確認消息發送方的身分</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60</a:t>
            </a:fld>
            <a:endParaRPr lang="zh-TW" altLang="en-US"/>
          </a:p>
        </p:txBody>
      </p:sp>
    </p:spTree>
    <p:extLst>
      <p:ext uri="{BB962C8B-B14F-4D97-AF65-F5344CB8AC3E}">
        <p14:creationId xmlns:p14="http://schemas.microsoft.com/office/powerpoint/2010/main" val="3475321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進一步的安全和隱私分析</a:t>
            </a:r>
            <a:endParaRPr lang="en-US" altLang="zh-TW" b="1" dirty="0" smtClean="0"/>
          </a:p>
          <a:p>
            <a:r>
              <a:rPr lang="zh-TW" altLang="en-US" dirty="0" smtClean="0"/>
              <a:t>根據</a:t>
            </a:r>
            <a:r>
              <a:rPr lang="en-US" altLang="zh-TW" dirty="0" smtClean="0"/>
              <a:t>VANET</a:t>
            </a:r>
            <a:r>
              <a:rPr lang="zh-TW" altLang="en-US" dirty="0" smtClean="0"/>
              <a:t>的安全性和私密性要求，我們從以下幾個方面進一步分析所提出方案的安全性</a:t>
            </a:r>
            <a:r>
              <a:rPr lang="en-US" altLang="zh-TW" dirty="0" smtClean="0"/>
              <a:t>[30]</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62</a:t>
            </a:fld>
            <a:endParaRPr lang="zh-TW" altLang="en-US"/>
          </a:p>
        </p:txBody>
      </p:sp>
    </p:spTree>
    <p:extLst>
      <p:ext uri="{BB962C8B-B14F-4D97-AF65-F5344CB8AC3E}">
        <p14:creationId xmlns:p14="http://schemas.microsoft.com/office/powerpoint/2010/main" val="13756447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VANET</a:t>
            </a:r>
            <a:r>
              <a:rPr lang="zh-TW" altLang="en-US" dirty="0" smtClean="0"/>
              <a:t>中，身份驗證是檢查某些聲明（例如身份，特權和權限）的真實性和準確性的過程。</a:t>
            </a:r>
            <a:endParaRPr lang="en-US" altLang="zh-TW" dirty="0" smtClean="0"/>
          </a:p>
          <a:p>
            <a:r>
              <a:rPr lang="zh-TW" altLang="en-US" dirty="0" smtClean="0"/>
              <a:t>在提出的方案中，要求所有車輛在從周圍的車輛和</a:t>
            </a:r>
            <a:r>
              <a:rPr lang="en-US" altLang="zh-TW" dirty="0" smtClean="0"/>
              <a:t>RSU</a:t>
            </a:r>
            <a:r>
              <a:rPr lang="zh-TW" altLang="en-US" dirty="0" smtClean="0"/>
              <a:t>獲得網絡服務之前執行相互身份驗證協議。</a:t>
            </a:r>
            <a:endParaRPr lang="en-US" altLang="zh-TW" dirty="0" smtClean="0"/>
          </a:p>
          <a:p>
            <a:r>
              <a:rPr lang="zh-TW" altLang="en-US" dirty="0" smtClean="0"/>
              <a:t>根據組簽名機制和基於簽名的身份，車輛和</a:t>
            </a:r>
            <a:r>
              <a:rPr lang="en-US" altLang="zh-TW" dirty="0" smtClean="0"/>
              <a:t>RSU</a:t>
            </a:r>
            <a:r>
              <a:rPr lang="zh-TW" altLang="en-US" dirty="0" smtClean="0"/>
              <a:t>可以確認其身份的合法性。</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63</a:t>
            </a:fld>
            <a:endParaRPr lang="zh-TW" altLang="en-US"/>
          </a:p>
        </p:txBody>
      </p:sp>
    </p:spTree>
    <p:extLst>
      <p:ext uri="{BB962C8B-B14F-4D97-AF65-F5344CB8AC3E}">
        <p14:creationId xmlns:p14="http://schemas.microsoft.com/office/powerpoint/2010/main" val="240704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在進行數據交換之前，必須驗證每個發件人身份的合法性，從而可以有效地防止對手攻擊造成的安全威脅。</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由於對手可以收集車輛廣播的安全信息，因此隨著時間的推移，對手很可能獲得車輛的行駛軌跡並侵犯駕駛員的個人隱私</a:t>
            </a:r>
            <a:r>
              <a:rPr lang="en-US" altLang="zh-TW" dirty="0" smtClean="0">
                <a:effectLst/>
              </a:rPr>
              <a:t>[5]</a:t>
            </a:r>
            <a:r>
              <a:rPr lang="zh-TW" altLang="en-US" dirty="0" smtClean="0">
                <a:effectLst/>
              </a:rPr>
              <a:t>。</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因此，車輛必須匿名廣播安全消息以防止被跟踪。因此，提出安全有效的匿名認證和通信方案已成為</a:t>
            </a:r>
            <a:r>
              <a:rPr lang="en-US" altLang="zh-TW" dirty="0" smtClean="0">
                <a:effectLst/>
              </a:rPr>
              <a:t>VANET</a:t>
            </a:r>
            <a:r>
              <a:rPr lang="zh-TW" altLang="en-US" dirty="0" smtClean="0">
                <a:effectLst/>
              </a:rPr>
              <a:t>快速普及的重要因素。</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a:t>
            </a:fld>
            <a:endParaRPr lang="zh-TW" altLang="en-US"/>
          </a:p>
        </p:txBody>
      </p:sp>
    </p:spTree>
    <p:extLst>
      <p:ext uri="{BB962C8B-B14F-4D97-AF65-F5344CB8AC3E}">
        <p14:creationId xmlns:p14="http://schemas.microsoft.com/office/powerpoint/2010/main" val="1963783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此外，通過</a:t>
            </a:r>
            <a:r>
              <a:rPr lang="en-US" altLang="zh-TW" dirty="0" err="1" smtClean="0"/>
              <a:t>Diffie</a:t>
            </a:r>
            <a:r>
              <a:rPr lang="en-US" altLang="zh-TW" dirty="0" smtClean="0"/>
              <a:t>-Hellman</a:t>
            </a:r>
            <a:r>
              <a:rPr lang="zh-TW" altLang="en-US" dirty="0" smtClean="0"/>
              <a:t>密鑰交換機制和挑戰值，車輛和</a:t>
            </a:r>
            <a:r>
              <a:rPr lang="en-US" altLang="zh-TW" dirty="0" smtClean="0"/>
              <a:t>RSU</a:t>
            </a:r>
            <a:r>
              <a:rPr lang="zh-TW" altLang="en-US" dirty="0" smtClean="0"/>
              <a:t>可以確認信息是否正確傳輸，並建立了安全的通信隧道。</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64</a:t>
            </a:fld>
            <a:endParaRPr lang="zh-TW" altLang="en-US"/>
          </a:p>
        </p:txBody>
      </p:sp>
    </p:spTree>
    <p:extLst>
      <p:ext uri="{BB962C8B-B14F-4D97-AF65-F5344CB8AC3E}">
        <p14:creationId xmlns:p14="http://schemas.microsoft.com/office/powerpoint/2010/main" val="34181846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問責制</a:t>
            </a:r>
            <a:endParaRPr lang="en-US" altLang="zh-TW" dirty="0" smtClean="0"/>
          </a:p>
          <a:p>
            <a:r>
              <a:rPr lang="zh-TW" altLang="en-US" dirty="0" smtClean="0"/>
              <a:t>在某些情況下，當某些車輛發生違法行為時，例如</a:t>
            </a:r>
            <a:r>
              <a:rPr lang="en-US" altLang="zh-TW" dirty="0" smtClean="0"/>
              <a:t>:</a:t>
            </a:r>
            <a:r>
              <a:rPr lang="zh-TW" altLang="en-US" dirty="0" smtClean="0"/>
              <a:t>廣播偽造的警告消息，存在不必要的交通堵塞和事故的嚴重風險。</a:t>
            </a:r>
            <a:endParaRPr lang="en-US" altLang="zh-TW" dirty="0" smtClean="0"/>
          </a:p>
          <a:p>
            <a:r>
              <a:rPr lang="zh-TW" altLang="en-US" dirty="0" smtClean="0"/>
              <a:t>在這種情況下，執法機構需要有能力準確識別非法車輛的真實身份並追究其責任。另外，問責制意味著不可否認性，即發件人無法否認已發送的消息。</a:t>
            </a:r>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65</a:t>
            </a:fld>
            <a:endParaRPr lang="zh-TW" altLang="en-US"/>
          </a:p>
        </p:txBody>
      </p:sp>
    </p:spTree>
    <p:extLst>
      <p:ext uri="{BB962C8B-B14F-4D97-AF65-F5344CB8AC3E}">
        <p14:creationId xmlns:p14="http://schemas.microsoft.com/office/powerpoint/2010/main" val="1839633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在提出的方案中，每輛車都發送</a:t>
            </a:r>
            <a:r>
              <a:rPr lang="en-US" altLang="zh-TW" dirty="0" smtClean="0"/>
              <a:t>CC</a:t>
            </a:r>
            <a:r>
              <a:rPr lang="zh-TW" altLang="en-US" dirty="0" smtClean="0"/>
              <a:t>簽名或組簽名以證明其身份的合法性。</a:t>
            </a:r>
            <a:endParaRPr lang="en-US" altLang="zh-TW" dirty="0" smtClean="0"/>
          </a:p>
          <a:p>
            <a:r>
              <a:rPr lang="zh-TW" altLang="en-US" dirty="0" smtClean="0"/>
              <a:t>接收者無法知道發送者的真實身份，但是一旦車輛執行了非法行為，</a:t>
            </a:r>
            <a:r>
              <a:rPr lang="en-US" altLang="zh-TW" dirty="0" smtClean="0"/>
              <a:t>RTA</a:t>
            </a:r>
            <a:r>
              <a:rPr lang="zh-TW" altLang="en-US" dirty="0" smtClean="0"/>
              <a:t>和</a:t>
            </a:r>
            <a:r>
              <a:rPr lang="en-US" altLang="zh-TW" dirty="0" smtClean="0"/>
              <a:t>TA</a:t>
            </a:r>
            <a:r>
              <a:rPr lang="zh-TW" altLang="en-US" dirty="0" smtClean="0"/>
              <a:t>就會根據簽名的內容來解析簽名者的真實身份。</a:t>
            </a:r>
            <a:endParaRPr lang="en-US" altLang="zh-TW" dirty="0" smtClean="0"/>
          </a:p>
          <a:p>
            <a:r>
              <a:rPr lang="zh-TW" altLang="en-US" dirty="0" smtClean="0"/>
              <a:t>簽名人不能否認其簽名，這很符合問責制。</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66</a:t>
            </a:fld>
            <a:endParaRPr lang="zh-TW" altLang="en-US"/>
          </a:p>
        </p:txBody>
      </p:sp>
    </p:spTree>
    <p:extLst>
      <p:ext uri="{BB962C8B-B14F-4D97-AF65-F5344CB8AC3E}">
        <p14:creationId xmlns:p14="http://schemas.microsoft.com/office/powerpoint/2010/main" val="31828792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dirty="0" smtClean="0">
                <a:effectLst/>
              </a:rPr>
              <a:t>憑證使用限制</a:t>
            </a:r>
            <a:endParaRPr lang="en-US" altLang="zh-TW" dirty="0" smtClean="0"/>
          </a:p>
          <a:p>
            <a:r>
              <a:rPr lang="zh-TW" altLang="en-US" dirty="0" smtClean="0"/>
              <a:t>合法證書的使用必須受時間和並行使用的限制。在</a:t>
            </a:r>
            <a:r>
              <a:rPr lang="en-US" altLang="zh-TW" dirty="0" smtClean="0"/>
              <a:t>AAAS</a:t>
            </a:r>
            <a:r>
              <a:rPr lang="zh-TW" altLang="en-US" dirty="0" smtClean="0"/>
              <a:t>中，由於採用了基於身份的簽名，因此將車輛的身份標識為用於身份驗證和問責制的憑據。此外，由於車輛的不受控制的身份和簽名可能會導致濫用，並且攻擊者可能會使用這些憑據發起</a:t>
            </a:r>
            <a:r>
              <a:rPr lang="en-US" altLang="zh-TW" dirty="0" smtClean="0"/>
              <a:t>Sybil</a:t>
            </a:r>
            <a:r>
              <a:rPr lang="zh-TW" altLang="en-US" dirty="0" smtClean="0"/>
              <a:t>攻擊，因此</a:t>
            </a:r>
            <a:r>
              <a:rPr lang="en-US" altLang="zh-TW" dirty="0" smtClean="0"/>
              <a:t>AAAS</a:t>
            </a:r>
            <a:r>
              <a:rPr lang="zh-TW" altLang="en-US" dirty="0" smtClean="0"/>
              <a:t>分別將過期和時間戳記添加到簽名者的公鑰和簽名中，以控制憑據的服務時間並防止重用用作憑據的簽名。</a:t>
            </a:r>
            <a:endParaRPr lang="en-US" altLang="zh-TW" dirty="0" smtClean="0"/>
          </a:p>
          <a:p>
            <a:endParaRPr lang="en-US" altLang="zh-TW" dirty="0" smtClean="0"/>
          </a:p>
          <a:p>
            <a:r>
              <a:rPr lang="en-US" altLang="zh-TW" dirty="0" smtClean="0"/>
              <a:t>Sybil</a:t>
            </a:r>
            <a:r>
              <a:rPr lang="zh-TW" altLang="en-US" baseline="0" dirty="0" smtClean="0"/>
              <a:t>攻擊</a:t>
            </a:r>
            <a:r>
              <a:rPr lang="en-US" altLang="zh-TW" baseline="0" dirty="0" smtClean="0"/>
              <a:t>(</a:t>
            </a:r>
            <a:r>
              <a:rPr lang="zh-TW" altLang="en-US" dirty="0" smtClean="0"/>
              <a:t>女巫攻擊</a:t>
            </a:r>
            <a:r>
              <a:rPr lang="en-US" altLang="zh-TW" baseline="0" dirty="0" smtClean="0"/>
              <a:t>):</a:t>
            </a:r>
            <a:r>
              <a:rPr lang="zh-TW" altLang="en-US" dirty="0" smtClean="0"/>
              <a:t>在</a:t>
            </a:r>
            <a:r>
              <a:rPr lang="en-US" altLang="zh-TW" dirty="0" smtClean="0"/>
              <a:t>Sybil</a:t>
            </a:r>
            <a:r>
              <a:rPr lang="zh-TW" altLang="en-US" dirty="0" smtClean="0"/>
              <a:t>攻擊中，攻擊者通過創建大量的假名身份來破壞網絡服務的信譽系統，並使用它們獲得不成比例的巨大影響力。如果攻擊者創建了足够的虛假身份（或</a:t>
            </a:r>
            <a:r>
              <a:rPr lang="en-US" altLang="zh-TW" dirty="0" smtClean="0"/>
              <a:t>Sybil</a:t>
            </a:r>
            <a:r>
              <a:rPr lang="zh-TW" altLang="en-US" dirty="0" smtClean="0"/>
              <a:t>身份），他們能以多數票擊退網絡上真實的節點。然後在這情況下，他們可以拒绝接收或傳輸區塊，從而有效地阻止其他用户進入網絡。</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67</a:t>
            </a:fld>
            <a:endParaRPr lang="zh-TW" altLang="en-US"/>
          </a:p>
        </p:txBody>
      </p:sp>
    </p:spTree>
    <p:extLst>
      <p:ext uri="{BB962C8B-B14F-4D97-AF65-F5344CB8AC3E}">
        <p14:creationId xmlns:p14="http://schemas.microsoft.com/office/powerpoint/2010/main" val="4354022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憑證撤銷</a:t>
            </a:r>
            <a:endParaRPr lang="en-US" altLang="zh-TW" dirty="0" smtClean="0"/>
          </a:p>
          <a:p>
            <a:r>
              <a:rPr lang="zh-TW" altLang="en-US" dirty="0" smtClean="0"/>
              <a:t>由於車輛可能被出售或損壞，其</a:t>
            </a:r>
            <a:r>
              <a:rPr lang="en-US" altLang="zh-TW" dirty="0" smtClean="0"/>
              <a:t>OBU</a:t>
            </a:r>
            <a:r>
              <a:rPr lang="zh-TW" altLang="en-US" dirty="0" smtClean="0"/>
              <a:t>可能會受到損害，因此至關重要的是，將故障或行為異常的車輛排除在</a:t>
            </a:r>
            <a:r>
              <a:rPr lang="en-US" altLang="zh-TW" dirty="0" smtClean="0"/>
              <a:t>VANET</a:t>
            </a:r>
            <a:r>
              <a:rPr lang="zh-TW" altLang="en-US" dirty="0" smtClean="0"/>
              <a:t>之外。</a:t>
            </a:r>
            <a:endParaRPr lang="en-US" altLang="zh-TW" dirty="0" smtClean="0"/>
          </a:p>
          <a:p>
            <a:r>
              <a:rPr lang="zh-TW" altLang="en-US" dirty="0" smtClean="0"/>
              <a:t>因此，執法機構必須能夠撤銷其假名。</a:t>
            </a:r>
            <a:endParaRPr lang="en-US" altLang="zh-TW" dirty="0" smtClean="0"/>
          </a:p>
          <a:p>
            <a:r>
              <a:rPr lang="en-US" altLang="zh-TW" dirty="0" smtClean="0"/>
              <a:t>AAAS</a:t>
            </a:r>
            <a:r>
              <a:rPr lang="zh-TW" altLang="en-US" dirty="0" smtClean="0"/>
              <a:t>通過</a:t>
            </a:r>
            <a:r>
              <a:rPr lang="en-US" altLang="zh-TW" dirty="0" smtClean="0"/>
              <a:t>RTA</a:t>
            </a:r>
            <a:r>
              <a:rPr lang="zh-TW" altLang="en-US" dirty="0" smtClean="0"/>
              <a:t>和</a:t>
            </a:r>
            <a:r>
              <a:rPr lang="en-US" altLang="zh-TW" dirty="0" smtClean="0"/>
              <a:t>TA</a:t>
            </a:r>
            <a:r>
              <a:rPr lang="zh-TW" altLang="en-US" dirty="0" smtClean="0"/>
              <a:t>之間的合作機制來實現車輛證書撤銷。</a:t>
            </a:r>
            <a:br>
              <a:rPr lang="zh-TW" altLang="en-US" dirty="0" smtClean="0"/>
            </a:br>
            <a:r>
              <a:rPr lang="zh-TW" altLang="en-US" dirty="0" smtClean="0"/>
              <a:t/>
            </a:r>
            <a:br>
              <a:rPr lang="zh-TW" altLang="en-US"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68</a:t>
            </a:fld>
            <a:endParaRPr lang="zh-TW" altLang="en-US"/>
          </a:p>
        </p:txBody>
      </p:sp>
    </p:spTree>
    <p:extLst>
      <p:ext uri="{BB962C8B-B14F-4D97-AF65-F5344CB8AC3E}">
        <p14:creationId xmlns:p14="http://schemas.microsoft.com/office/powerpoint/2010/main" val="7213129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當車輛被視為違法時，要求將其簽名，化名和有效期發送給</a:t>
            </a:r>
            <a:r>
              <a:rPr lang="en-US" altLang="zh-TW" dirty="0" smtClean="0"/>
              <a:t>RTA</a:t>
            </a:r>
            <a:r>
              <a:rPr lang="zh-TW" altLang="en-US" dirty="0" smtClean="0"/>
              <a:t>。</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收到這些消息後，</a:t>
            </a:r>
            <a:r>
              <a:rPr lang="en-US" altLang="zh-TW" dirty="0" smtClean="0"/>
              <a:t>RTA</a:t>
            </a:r>
            <a:r>
              <a:rPr lang="zh-TW" altLang="en-US" dirty="0" smtClean="0"/>
              <a:t>可以找到</a:t>
            </a:r>
            <a:r>
              <a:rPr lang="en-US" altLang="zh-TW" dirty="0" smtClean="0"/>
              <a:t>TA</a:t>
            </a:r>
            <a:r>
              <a:rPr lang="zh-TW" altLang="en-US" dirty="0" smtClean="0"/>
              <a:t>發出的非法車輛的假名。 </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TA</a:t>
            </a:r>
            <a:r>
              <a:rPr lang="zh-TW" altLang="en-US" dirty="0" smtClean="0"/>
              <a:t>可以揭示非法車輛的真實身份，並分發證書吊銷列表（</a:t>
            </a:r>
            <a:r>
              <a:rPr lang="en-US" altLang="zh-TW" dirty="0" smtClean="0"/>
              <a:t>CRL</a:t>
            </a:r>
            <a:r>
              <a:rPr lang="zh-TW" altLang="en-US" dirty="0" smtClean="0"/>
              <a:t>）以實現證書吊銷。</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69</a:t>
            </a:fld>
            <a:endParaRPr lang="zh-TW" altLang="en-US"/>
          </a:p>
        </p:txBody>
      </p:sp>
    </p:spTree>
    <p:extLst>
      <p:ext uri="{BB962C8B-B14F-4D97-AF65-F5344CB8AC3E}">
        <p14:creationId xmlns:p14="http://schemas.microsoft.com/office/powerpoint/2010/main" val="35895279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最小程度的公開</a:t>
            </a:r>
            <a:endParaRPr lang="en-US" altLang="zh-TW" dirty="0" smtClean="0"/>
          </a:p>
          <a:p>
            <a:r>
              <a:rPr lang="zh-TW" altLang="en-US" dirty="0" smtClean="0"/>
              <a:t>最小程度的公開意味著接收方公開的消息在通信中應保持最少。</a:t>
            </a:r>
            <a:endParaRPr lang="en-US" altLang="zh-TW" dirty="0" smtClean="0"/>
          </a:p>
          <a:p>
            <a:r>
              <a:rPr lang="zh-TW" altLang="en-US" dirty="0" smtClean="0"/>
              <a:t>在提出的方案的相互認證中，所有發送的消息都必須適應認證要求，並且不允許將其他消息添加到認證消息中。</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70</a:t>
            </a:fld>
            <a:endParaRPr lang="zh-TW" altLang="en-US"/>
          </a:p>
        </p:txBody>
      </p:sp>
    </p:spTree>
    <p:extLst>
      <p:ext uri="{BB962C8B-B14F-4D97-AF65-F5344CB8AC3E}">
        <p14:creationId xmlns:p14="http://schemas.microsoft.com/office/powerpoint/2010/main" val="23942698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匿名和不可鏈接</a:t>
            </a:r>
            <a:endParaRPr lang="en-US" altLang="zh-TW" dirty="0" smtClean="0"/>
          </a:p>
          <a:p>
            <a:endParaRPr lang="en-US" altLang="zh-TW" dirty="0" smtClean="0"/>
          </a:p>
          <a:p>
            <a:r>
              <a:rPr lang="zh-TW" altLang="en-US" dirty="0" smtClean="0"/>
              <a:t>保證車輛匿名通信是保護車輛隱私的基礎。</a:t>
            </a:r>
            <a:endParaRPr lang="en-US" altLang="zh-TW" dirty="0" smtClean="0"/>
          </a:p>
          <a:p>
            <a:r>
              <a:rPr lang="zh-TW" altLang="en-US" dirty="0" smtClean="0"/>
              <a:t>在</a:t>
            </a:r>
            <a:r>
              <a:rPr lang="en-US" altLang="zh-TW" dirty="0" smtClean="0"/>
              <a:t>AAAS</a:t>
            </a:r>
            <a:r>
              <a:rPr lang="zh-TW" altLang="en-US" dirty="0" smtClean="0"/>
              <a:t>中，基於組簽名機制，通過驗證</a:t>
            </a:r>
            <a:r>
              <a:rPr lang="en-US" altLang="zh-TW" dirty="0" smtClean="0"/>
              <a:t>TA</a:t>
            </a:r>
            <a:r>
              <a:rPr lang="zh-TW" altLang="en-US" dirty="0" smtClean="0"/>
              <a:t>和</a:t>
            </a:r>
            <a:r>
              <a:rPr lang="en-US" altLang="zh-TW" dirty="0" smtClean="0"/>
              <a:t>RTA</a:t>
            </a:r>
            <a:r>
              <a:rPr lang="zh-TW" altLang="en-US" dirty="0" smtClean="0"/>
              <a:t>發出的身份來驗證車輛的身份。驗證者僅需要確定經過驗證的車輛已獲</a:t>
            </a:r>
            <a:r>
              <a:rPr lang="en-US" altLang="zh-TW" dirty="0" smtClean="0"/>
              <a:t>TA</a:t>
            </a:r>
            <a:r>
              <a:rPr lang="zh-TW" altLang="en-US" dirty="0" smtClean="0"/>
              <a:t>或</a:t>
            </a:r>
            <a:r>
              <a:rPr lang="en-US" altLang="zh-TW" dirty="0" smtClean="0"/>
              <a:t>RTA</a:t>
            </a:r>
            <a:r>
              <a:rPr lang="zh-TW" altLang="en-US" dirty="0" smtClean="0"/>
              <a:t>批准，而無需知道車輛的真實身份。</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此外，由於攻擊者無法通過監視的消息獲得車輛的真實身份，因此匿名通信還可以滿足</a:t>
            </a:r>
            <a:r>
              <a:rPr lang="en-US" altLang="zh-TW" dirty="0" smtClean="0"/>
              <a:t>VANET</a:t>
            </a:r>
            <a:r>
              <a:rPr lang="zh-TW" altLang="en-US" dirty="0" smtClean="0"/>
              <a:t>中不可鏈接性的隱私要求。</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trike="sngStrike" dirty="0" smtClean="0"/>
              <a:t>此外，</a:t>
            </a:r>
            <a:r>
              <a:rPr lang="en-US" altLang="zh-TW" strike="sngStrike" dirty="0" smtClean="0"/>
              <a:t>TA</a:t>
            </a:r>
            <a:r>
              <a:rPr lang="zh-TW" altLang="en-US" strike="sngStrike" dirty="0" smtClean="0"/>
              <a:t>和</a:t>
            </a:r>
            <a:r>
              <a:rPr lang="en-US" altLang="zh-TW" strike="sngStrike" dirty="0" smtClean="0"/>
              <a:t>RTA</a:t>
            </a:r>
            <a:r>
              <a:rPr lang="zh-TW" altLang="en-US" strike="sngStrike" dirty="0" smtClean="0"/>
              <a:t>發行的多個假名也為車輛定期更改假名提供了支持。</a:t>
            </a:r>
          </a:p>
          <a:p>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71</a:t>
            </a:fld>
            <a:endParaRPr lang="zh-TW" altLang="en-US"/>
          </a:p>
        </p:txBody>
      </p:sp>
    </p:spTree>
    <p:extLst>
      <p:ext uri="{BB962C8B-B14F-4D97-AF65-F5344CB8AC3E}">
        <p14:creationId xmlns:p14="http://schemas.microsoft.com/office/powerpoint/2010/main" val="35998123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分佈式方案授權</a:t>
                </a:r>
                <a:endParaRPr lang="en-US" altLang="zh-TW" dirty="0" smtClean="0"/>
              </a:p>
              <a:p>
                <a:endParaRPr lang="zh-TW" altLang="en-US" dirty="0" smtClean="0"/>
              </a:p>
              <a:p>
                <a:r>
                  <a:rPr lang="zh-TW" altLang="en-US" dirty="0" smtClean="0">
                    <a:effectLst/>
                  </a:rPr>
                  <a:t>為了保護車輛真實身份的安全，解析車輛身份的能力應在多個機構之間分配，任何機構都不能直接直接解決車輛真實身份。</a:t>
                </a:r>
                <a:endParaRPr lang="en-US" altLang="zh-TW" dirty="0" smtClean="0">
                  <a:effectLst/>
                </a:endParaRPr>
              </a:p>
              <a:p>
                <a:r>
                  <a:rPr lang="zh-TW" altLang="en-US" dirty="0" smtClean="0">
                    <a:effectLst/>
                  </a:rPr>
                  <a:t>在提出的方案中，</a:t>
                </a:r>
                <a:r>
                  <a:rPr lang="en-US" altLang="zh-TW" dirty="0" smtClean="0">
                    <a:effectLst/>
                  </a:rPr>
                  <a:t>TA</a:t>
                </a:r>
                <a:r>
                  <a:rPr lang="zh-TW" altLang="en-US" dirty="0" smtClean="0">
                    <a:effectLst/>
                  </a:rPr>
                  <a:t>和</a:t>
                </a:r>
                <a:r>
                  <a:rPr lang="en-US" altLang="zh-TW" dirty="0" smtClean="0">
                    <a:effectLst/>
                  </a:rPr>
                  <a:t>RTA</a:t>
                </a:r>
                <a:r>
                  <a:rPr lang="zh-TW" altLang="en-US" dirty="0" smtClean="0">
                    <a:effectLst/>
                  </a:rPr>
                  <a:t>必須合作以解決車輛真實身份。具體地，</a:t>
                </a:r>
                <a:r>
                  <a:rPr lang="en-US" altLang="zh-TW" dirty="0" smtClean="0">
                    <a:effectLst/>
                  </a:rPr>
                  <a:t>RTA</a:t>
                </a:r>
                <a:r>
                  <a:rPr lang="zh-TW" altLang="en-US" dirty="0" smtClean="0">
                    <a:effectLst/>
                  </a:rPr>
                  <a:t>查詢假名</a:t>
                </a:r>
                <a14:m>
                  <m:oMath xmlns:m="http://schemas.openxmlformats.org/officeDocument/2006/math">
                    <m:sSubSup>
                      <m:sSubSupPr>
                        <m:ctrlPr>
                          <a:rPr lang="en-US" altLang="zh-TW" i="1" dirty="0" smtClean="0">
                            <a:latin typeface="Cambria Math" panose="02040503050406030204" pitchFamily="18" charset="0"/>
                          </a:rPr>
                        </m:ctrlPr>
                      </m:sSubSupPr>
                      <m:e>
                        <m:r>
                          <a:rPr lang="en-US" altLang="zh-TW" b="0" i="1" dirty="0" smtClean="0">
                            <a:latin typeface="Cambria Math" panose="02040503050406030204" pitchFamily="18" charset="0"/>
                          </a:rPr>
                          <m:t>𝑎</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zh-TW" altLang="en-US" dirty="0" smtClean="0">
                    <a:effectLst/>
                  </a:rPr>
                  <a:t>由</a:t>
                </a:r>
                <a:r>
                  <a:rPr lang="en-US" altLang="zh-TW" dirty="0" smtClean="0">
                    <a:effectLst/>
                  </a:rPr>
                  <a:t>TA</a:t>
                </a:r>
                <a:r>
                  <a:rPr lang="zh-TW" altLang="en-US" dirty="0" smtClean="0">
                    <a:effectLst/>
                  </a:rPr>
                  <a:t>為車輛發出車輛的公共假名</a:t>
                </a:r>
                <a14:m>
                  <m:oMath xmlns:m="http://schemas.openxmlformats.org/officeDocument/2006/math">
                    <m:sSubSup>
                      <m:sSubSupPr>
                        <m:ctrlPr>
                          <a:rPr lang="en-US" altLang="zh-TW" i="1" dirty="0" smtClean="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zh-TW" altLang="en-US" dirty="0" smtClean="0">
                    <a:effectLst/>
                  </a:rPr>
                  <a:t>，並且</a:t>
                </a:r>
                <a:r>
                  <a:rPr lang="en-US" altLang="zh-TW" dirty="0" smtClean="0">
                    <a:effectLst/>
                  </a:rPr>
                  <a:t>TA</a:t>
                </a:r>
                <a:r>
                  <a:rPr lang="zh-TW" altLang="en-US" dirty="0" smtClean="0">
                    <a:effectLst/>
                  </a:rPr>
                  <a:t>能夠通過</a:t>
                </a:r>
                <a14:m>
                  <m:oMath xmlns:m="http://schemas.openxmlformats.org/officeDocument/2006/math">
                    <m:sSubSup>
                      <m:sSubSupPr>
                        <m:ctrlPr>
                          <a:rPr lang="en-US" altLang="zh-TW" i="1" dirty="0" smtClean="0">
                            <a:latin typeface="Cambria Math" panose="02040503050406030204" pitchFamily="18" charset="0"/>
                          </a:rPr>
                        </m:ctrlPr>
                      </m:sSubSupPr>
                      <m:e>
                        <m:r>
                          <a:rPr lang="en-US" altLang="zh-TW" b="0" i="1" dirty="0" smtClean="0">
                            <a:latin typeface="Cambria Math" panose="02040503050406030204" pitchFamily="18" charset="0"/>
                          </a:rPr>
                          <m:t>𝑎</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zh-TW" altLang="en-US" dirty="0" smtClean="0">
                    <a:effectLst/>
                  </a:rPr>
                  <a:t>獲得車輛的真實身份。</a:t>
                </a:r>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分佈式方案授權</a:t>
                </a:r>
                <a:endParaRPr lang="en-US" altLang="zh-TW" dirty="0" smtClean="0"/>
              </a:p>
              <a:p>
                <a:endParaRPr lang="zh-TW" altLang="en-US" dirty="0" smtClean="0"/>
              </a:p>
              <a:p>
                <a:r>
                  <a:rPr lang="zh-TW" altLang="en-US" dirty="0" smtClean="0">
                    <a:effectLst/>
                  </a:rPr>
                  <a:t>為了保護車輛真實身份的安全，解析車輛身份的能力應在多個機構之間分配，任何機構都不能直接直接解決車輛真實身份。</a:t>
                </a:r>
                <a:endParaRPr lang="en-US" altLang="zh-TW" dirty="0" smtClean="0">
                  <a:effectLst/>
                </a:endParaRPr>
              </a:p>
              <a:p>
                <a:r>
                  <a:rPr lang="zh-TW" altLang="en-US" dirty="0" smtClean="0">
                    <a:effectLst/>
                  </a:rPr>
                  <a:t>在提出的方案中，</a:t>
                </a:r>
                <a:r>
                  <a:rPr lang="en-US" altLang="zh-TW" dirty="0" smtClean="0">
                    <a:effectLst/>
                  </a:rPr>
                  <a:t>TA</a:t>
                </a:r>
                <a:r>
                  <a:rPr lang="zh-TW" altLang="en-US" dirty="0" smtClean="0">
                    <a:effectLst/>
                  </a:rPr>
                  <a:t>和</a:t>
                </a:r>
                <a:r>
                  <a:rPr lang="en-US" altLang="zh-TW" dirty="0" smtClean="0">
                    <a:effectLst/>
                  </a:rPr>
                  <a:t>RTA</a:t>
                </a:r>
                <a:r>
                  <a:rPr lang="zh-TW" altLang="en-US" dirty="0" smtClean="0">
                    <a:effectLst/>
                  </a:rPr>
                  <a:t>必須合作以解決車輛真實身份。具體地，</a:t>
                </a:r>
                <a:r>
                  <a:rPr lang="en-US" altLang="zh-TW" dirty="0" smtClean="0">
                    <a:effectLst/>
                  </a:rPr>
                  <a:t>RTA</a:t>
                </a:r>
                <a:r>
                  <a:rPr lang="zh-TW" altLang="en-US" dirty="0" smtClean="0">
                    <a:effectLst/>
                  </a:rPr>
                  <a:t>查詢假名</a:t>
                </a:r>
                <a:r>
                  <a:rPr lang="en-US" altLang="zh-TW" b="0" i="0" dirty="0" smtClean="0">
                    <a:latin typeface="Cambria Math" panose="02040503050406030204" pitchFamily="18" charset="0"/>
                  </a:rPr>
                  <a:t>𝑎_</a:t>
                </a:r>
                <a:r>
                  <a:rPr lang="en-US" altLang="zh-TW" i="0" dirty="0">
                    <a:latin typeface="Cambria Math" panose="02040503050406030204" pitchFamily="18" charset="0"/>
                  </a:rPr>
                  <a:t>𝑣^𝑖</a:t>
                </a:r>
                <a:r>
                  <a:rPr lang="zh-TW" altLang="en-US" dirty="0" smtClean="0">
                    <a:effectLst/>
                  </a:rPr>
                  <a:t>由</a:t>
                </a:r>
                <a:r>
                  <a:rPr lang="en-US" altLang="zh-TW" dirty="0" smtClean="0">
                    <a:effectLst/>
                  </a:rPr>
                  <a:t>TA</a:t>
                </a:r>
                <a:r>
                  <a:rPr lang="zh-TW" altLang="en-US" dirty="0" smtClean="0">
                    <a:effectLst/>
                  </a:rPr>
                  <a:t>為車輛</a:t>
                </a:r>
                <a:r>
                  <a:rPr lang="zh-TW" altLang="en-US" dirty="0" smtClean="0">
                    <a:effectLst/>
                  </a:rPr>
                  <a:t>發出</a:t>
                </a:r>
                <a:r>
                  <a:rPr lang="zh-TW" altLang="en-US" dirty="0" smtClean="0">
                    <a:effectLst/>
                  </a:rPr>
                  <a:t>車輛的公共假名</a:t>
                </a:r>
                <a:r>
                  <a:rPr lang="en-US" altLang="zh-TW" i="0" dirty="0">
                    <a:latin typeface="Cambria Math" panose="02040503050406030204" pitchFamily="18" charset="0"/>
                  </a:rPr>
                  <a:t>𝑓</a:t>
                </a:r>
                <a:r>
                  <a:rPr lang="en-US" altLang="zh-TW" i="0" dirty="0" smtClean="0">
                    <a:latin typeface="Cambria Math" panose="02040503050406030204" pitchFamily="18" charset="0"/>
                  </a:rPr>
                  <a:t>_</a:t>
                </a:r>
                <a:r>
                  <a:rPr lang="en-US" altLang="zh-TW" i="0" dirty="0">
                    <a:latin typeface="Cambria Math" panose="02040503050406030204" pitchFamily="18" charset="0"/>
                  </a:rPr>
                  <a:t>𝑣^𝑖</a:t>
                </a:r>
                <a:r>
                  <a:rPr lang="zh-TW" altLang="en-US" dirty="0" smtClean="0">
                    <a:effectLst/>
                  </a:rPr>
                  <a:t>，並且</a:t>
                </a:r>
                <a:r>
                  <a:rPr lang="en-US" altLang="zh-TW" dirty="0" smtClean="0">
                    <a:effectLst/>
                  </a:rPr>
                  <a:t>TA</a:t>
                </a:r>
                <a:r>
                  <a:rPr lang="zh-TW" altLang="en-US" dirty="0" smtClean="0">
                    <a:effectLst/>
                  </a:rPr>
                  <a:t>能夠通過</a:t>
                </a:r>
                <a:r>
                  <a:rPr lang="en-US" altLang="zh-TW" b="0" i="0" dirty="0" smtClean="0">
                    <a:latin typeface="Cambria Math" panose="02040503050406030204" pitchFamily="18" charset="0"/>
                  </a:rPr>
                  <a:t>𝑎</a:t>
                </a:r>
                <a:r>
                  <a:rPr lang="en-US" altLang="zh-TW" b="0" i="0" dirty="0" smtClean="0">
                    <a:latin typeface="Cambria Math" panose="02040503050406030204" pitchFamily="18" charset="0"/>
                  </a:rPr>
                  <a:t>_</a:t>
                </a:r>
                <a:r>
                  <a:rPr lang="en-US" altLang="zh-TW" i="0" dirty="0">
                    <a:latin typeface="Cambria Math" panose="02040503050406030204" pitchFamily="18" charset="0"/>
                  </a:rPr>
                  <a:t>𝑣^𝑖</a:t>
                </a:r>
                <a:r>
                  <a:rPr lang="zh-TW" altLang="en-US" dirty="0" smtClean="0">
                    <a:effectLst/>
                  </a:rPr>
                  <a:t>獲得車輛的真實身份。</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72</a:t>
            </a:fld>
            <a:endParaRPr lang="zh-TW" altLang="en-US"/>
          </a:p>
        </p:txBody>
      </p:sp>
    </p:spTree>
    <p:extLst>
      <p:ext uri="{BB962C8B-B14F-4D97-AF65-F5344CB8AC3E}">
        <p14:creationId xmlns:p14="http://schemas.microsoft.com/office/powerpoint/2010/main" val="3291702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完善的轉發隱私</a:t>
            </a:r>
            <a:endParaRPr lang="en-US" altLang="zh-TW" dirty="0" smtClean="0"/>
          </a:p>
          <a:p>
            <a:r>
              <a:rPr lang="zh-TW" altLang="en-US" dirty="0" smtClean="0"/>
              <a:t>在</a:t>
            </a:r>
            <a:r>
              <a:rPr lang="en-US" altLang="zh-TW" dirty="0" smtClean="0"/>
              <a:t>VANET</a:t>
            </a:r>
            <a:r>
              <a:rPr lang="zh-TW" altLang="en-US" dirty="0" smtClean="0"/>
              <a:t>中，車輛憑證的解析不應降低車輛其他憑證的不可鏈接性。</a:t>
            </a:r>
            <a:endParaRPr lang="en-US" altLang="zh-TW" dirty="0" smtClean="0"/>
          </a:p>
          <a:p>
            <a:r>
              <a:rPr lang="zh-TW" altLang="en-US" dirty="0" smtClean="0"/>
              <a:t>在</a:t>
            </a:r>
            <a:r>
              <a:rPr lang="en-US" altLang="zh-TW" dirty="0" smtClean="0"/>
              <a:t>AAAS</a:t>
            </a:r>
            <a:r>
              <a:rPr lang="zh-TW" altLang="en-US" dirty="0" smtClean="0"/>
              <a:t>中，所有廣播的假名和證書僅表明其身份的合法性。</a:t>
            </a:r>
            <a:endParaRPr lang="en-US" altLang="zh-TW" dirty="0" smtClean="0"/>
          </a:p>
          <a:p>
            <a:r>
              <a:rPr lang="zh-TW" altLang="en-US" dirty="0" smtClean="0"/>
              <a:t>更具體地說，車輛匿名憑證不包含有關車輛其他憑證的信息。因此，攻擊者無法獲得有關車輛其他憑證的任何信息。</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73</a:t>
            </a:fld>
            <a:endParaRPr lang="zh-TW" altLang="en-US"/>
          </a:p>
        </p:txBody>
      </p:sp>
    </p:spTree>
    <p:extLst>
      <p:ext uri="{BB962C8B-B14F-4D97-AF65-F5344CB8AC3E}">
        <p14:creationId xmlns:p14="http://schemas.microsoft.com/office/powerpoint/2010/main" val="175032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最近，已經提出了許多匿名認證方案，以確保車輛到基礎設施（</a:t>
            </a:r>
            <a:r>
              <a:rPr lang="en-US" altLang="zh-TW" dirty="0" smtClean="0"/>
              <a:t>V2I</a:t>
            </a:r>
            <a:r>
              <a:rPr lang="zh-TW" altLang="en-US" dirty="0" smtClean="0"/>
              <a:t>）通信的安全性。</a:t>
            </a:r>
            <a:endParaRPr lang="en-US" altLang="zh-TW" dirty="0" smtClean="0"/>
          </a:p>
          <a:p>
            <a:endParaRPr lang="en-US" altLang="zh-TW" dirty="0" smtClean="0"/>
          </a:p>
          <a:p>
            <a:r>
              <a:rPr lang="zh-TW" altLang="en-US" dirty="0" smtClean="0"/>
              <a:t>對稱密碼，非對稱密碼和組簽名被認為是在</a:t>
            </a:r>
            <a:r>
              <a:rPr lang="en-US" altLang="zh-TW" dirty="0" smtClean="0"/>
              <a:t>VANET</a:t>
            </a:r>
            <a:r>
              <a:rPr lang="zh-TW" altLang="en-US" dirty="0" smtClean="0"/>
              <a:t>中實現匿名身份驗證的主要機制。</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在基於組簽名的匿名身份驗證方案中，</a:t>
            </a:r>
            <a:r>
              <a:rPr lang="en-US" altLang="zh-TW" dirty="0" smtClean="0"/>
              <a:t>VANET</a:t>
            </a:r>
            <a:r>
              <a:rPr lang="zh-TW" altLang="en-US" dirty="0" smtClean="0"/>
              <a:t>由多個組組成，每個組管理器都被認為是可信任的。通常，小組成員可以在不透露其真實身份的情況下生成簽名。</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a:t>
            </a:fld>
            <a:endParaRPr lang="zh-TW" altLang="en-US"/>
          </a:p>
        </p:txBody>
      </p:sp>
    </p:spTree>
    <p:extLst>
      <p:ext uri="{BB962C8B-B14F-4D97-AF65-F5344CB8AC3E}">
        <p14:creationId xmlns:p14="http://schemas.microsoft.com/office/powerpoint/2010/main" val="34577025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smtClean="0"/>
          </a:p>
          <a:p>
            <a:r>
              <a:rPr lang="zh-TW" altLang="en-US" dirty="0" smtClean="0">
                <a:effectLst/>
              </a:rPr>
              <a:t>在本節中，將匿名認證中的</a:t>
            </a:r>
            <a:r>
              <a:rPr lang="en-US" altLang="zh-TW" dirty="0" smtClean="0">
                <a:effectLst/>
              </a:rPr>
              <a:t>AAAS</a:t>
            </a:r>
            <a:r>
              <a:rPr lang="zh-TW" altLang="en-US" dirty="0" smtClean="0">
                <a:effectLst/>
              </a:rPr>
              <a:t>與</a:t>
            </a:r>
            <a:r>
              <a:rPr lang="en-US" altLang="zh-TW" dirty="0" smtClean="0">
                <a:effectLst/>
              </a:rPr>
              <a:t>CPAS [12]</a:t>
            </a:r>
            <a:r>
              <a:rPr lang="zh-TW" altLang="en-US" dirty="0" smtClean="0">
                <a:effectLst/>
              </a:rPr>
              <a:t>，</a:t>
            </a:r>
            <a:r>
              <a:rPr lang="en-US" altLang="zh-TW" dirty="0" smtClean="0">
                <a:effectLst/>
              </a:rPr>
              <a:t>EDKM [16]</a:t>
            </a:r>
            <a:r>
              <a:rPr lang="zh-TW" altLang="en-US" dirty="0" smtClean="0">
                <a:effectLst/>
              </a:rPr>
              <a:t>，</a:t>
            </a:r>
            <a:r>
              <a:rPr lang="en-US" altLang="zh-TW" dirty="0" smtClean="0">
                <a:effectLst/>
              </a:rPr>
              <a:t>LIAP [13]</a:t>
            </a:r>
            <a:r>
              <a:rPr lang="zh-TW" altLang="en-US" dirty="0" smtClean="0">
                <a:effectLst/>
              </a:rPr>
              <a:t>和</a:t>
            </a:r>
            <a:r>
              <a:rPr lang="en-US" altLang="zh-TW" dirty="0" smtClean="0">
                <a:effectLst/>
              </a:rPr>
              <a:t>GSSA [18]</a:t>
            </a:r>
            <a:r>
              <a:rPr lang="zh-TW" altLang="en-US" dirty="0" smtClean="0">
                <a:effectLst/>
              </a:rPr>
              <a:t>進行比較。我們從</a:t>
            </a:r>
            <a:r>
              <a:rPr lang="en-US" altLang="zh-TW" dirty="0" smtClean="0">
                <a:effectLst/>
              </a:rPr>
              <a:t>3</a:t>
            </a:r>
            <a:r>
              <a:rPr lang="zh-TW" altLang="en-US" dirty="0" smtClean="0">
                <a:effectLst/>
              </a:rPr>
              <a:t>個方面給出詳細信息：通信開銷，計算成本和信令成本。</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74</a:t>
            </a:fld>
            <a:endParaRPr lang="zh-TW" altLang="en-US"/>
          </a:p>
        </p:txBody>
      </p:sp>
    </p:spTree>
    <p:extLst>
      <p:ext uri="{BB962C8B-B14F-4D97-AF65-F5344CB8AC3E}">
        <p14:creationId xmlns:p14="http://schemas.microsoft.com/office/powerpoint/2010/main" val="19008790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dirty="0" smtClean="0">
                <a:effectLst/>
              </a:rPr>
              <a:t> 計算成本定義為認證協議中的總計算量。為了分析和比較上述方案的計算成本，我們需要考慮消耗大量計​​算資源的操作。</a:t>
            </a:r>
            <a:endParaRPr lang="en-US" altLang="zh-TW" dirty="0" smtClean="0">
              <a:effectLst/>
            </a:endParaRPr>
          </a:p>
          <a:p>
            <a:pPr rtl="0"/>
            <a:r>
              <a:rPr lang="zh-TW" altLang="en-US" dirty="0" smtClean="0">
                <a:effectLst/>
              </a:rPr>
              <a:t>由於雙線性配對和點乘法運算的處理時間是點加法運算或哈希函數的數千倍，因此我們忽略了這種低計算運算的成本。</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75</a:t>
            </a:fld>
            <a:endParaRPr lang="zh-TW" altLang="en-US"/>
          </a:p>
        </p:txBody>
      </p:sp>
    </p:spTree>
    <p:extLst>
      <p:ext uri="{BB962C8B-B14F-4D97-AF65-F5344CB8AC3E}">
        <p14:creationId xmlns:p14="http://schemas.microsoft.com/office/powerpoint/2010/main" val="36118465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符號</a:t>
            </a:r>
            <a:r>
              <a:rPr lang="en-US" altLang="zh-CN" dirty="0" smtClean="0"/>
              <a:t>	</a:t>
            </a:r>
            <a:r>
              <a:rPr lang="zh-CN" altLang="en-US" dirty="0" smtClean="0"/>
              <a:t>說明</a:t>
            </a:r>
            <a:r>
              <a:rPr lang="en-US" altLang="zh-CN" dirty="0" smtClean="0"/>
              <a:t>		</a:t>
            </a:r>
            <a:r>
              <a:rPr lang="zh-CN" altLang="en-US" dirty="0" smtClean="0"/>
              <a:t>執行時間（</a:t>
            </a:r>
            <a:r>
              <a:rPr lang="en-US" altLang="zh-CN" dirty="0" err="1" smtClean="0"/>
              <a:t>ms</a:t>
            </a:r>
            <a:r>
              <a:rPr lang="zh-CN" altLang="en-US" dirty="0" smtClean="0"/>
              <a:t>）</a:t>
            </a:r>
          </a:p>
          <a:p>
            <a:r>
              <a:rPr lang="en-US" altLang="zh-CN" dirty="0" smtClean="0"/>
              <a:t>	</a:t>
            </a:r>
            <a:r>
              <a:rPr lang="zh-CN" altLang="en-US" dirty="0" smtClean="0"/>
              <a:t>雜湊到點的執行時間</a:t>
            </a:r>
            <a:r>
              <a:rPr lang="en-US" altLang="zh-CN" dirty="0" smtClean="0"/>
              <a:t>	21.94</a:t>
            </a:r>
          </a:p>
          <a:p>
            <a:r>
              <a:rPr lang="en-US" altLang="zh-CN" dirty="0" smtClean="0"/>
              <a:t>	</a:t>
            </a:r>
            <a:r>
              <a:rPr lang="zh-CN" altLang="en-US" dirty="0" smtClean="0"/>
              <a:t>雙線性對</a:t>
            </a:r>
            <a:r>
              <a:rPr lang="zh-TW" altLang="en-US" dirty="0" smtClean="0"/>
              <a:t>稱</a:t>
            </a:r>
            <a:r>
              <a:rPr lang="zh-CN" altLang="en-US" dirty="0" smtClean="0"/>
              <a:t>的執行時間</a:t>
            </a:r>
            <a:r>
              <a:rPr lang="en-US" altLang="zh-CN" dirty="0" smtClean="0"/>
              <a:t>	6.05</a:t>
            </a:r>
          </a:p>
          <a:p>
            <a:r>
              <a:rPr lang="en-US" altLang="zh-CN" dirty="0" smtClean="0"/>
              <a:t>	</a:t>
            </a:r>
            <a:r>
              <a:rPr lang="zh-CN" altLang="en-US" dirty="0" smtClean="0"/>
              <a:t>點乘的執行時間</a:t>
            </a:r>
            <a:r>
              <a:rPr lang="en-US" altLang="zh-CN" dirty="0" smtClean="0"/>
              <a:t>	9.7</a:t>
            </a:r>
          </a:p>
          <a:p>
            <a:r>
              <a:rPr lang="en-US" altLang="zh-CN" dirty="0" smtClean="0"/>
              <a:t>	</a:t>
            </a:r>
            <a:r>
              <a:rPr lang="zh-TW" altLang="en-US" dirty="0" smtClean="0"/>
              <a:t>點指數</a:t>
            </a:r>
            <a:r>
              <a:rPr lang="zh-CN" altLang="en-US" dirty="0" smtClean="0"/>
              <a:t>運算的執行時間</a:t>
            </a:r>
            <a:r>
              <a:rPr lang="en-US" altLang="zh-CN" dirty="0" smtClean="0"/>
              <a:t>	9.82</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76</a:t>
            </a:fld>
            <a:endParaRPr lang="zh-TW" altLang="en-US"/>
          </a:p>
        </p:txBody>
      </p:sp>
    </p:spTree>
    <p:extLst>
      <p:ext uri="{BB962C8B-B14F-4D97-AF65-F5344CB8AC3E}">
        <p14:creationId xmlns:p14="http://schemas.microsoft.com/office/powerpoint/2010/main" val="25238109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7</a:t>
            </a:r>
            <a:r>
              <a:rPr lang="zh-TW" altLang="en-US" dirty="0" smtClean="0"/>
              <a:t>點乘法 </a:t>
            </a:r>
            <a:r>
              <a:rPr lang="en-US" altLang="zh-TW" dirty="0" smtClean="0"/>
              <a:t>3</a:t>
            </a:r>
            <a:r>
              <a:rPr lang="zh-TW" altLang="en-US" dirty="0" smtClean="0"/>
              <a:t>雙線性映射 </a:t>
            </a:r>
            <a:r>
              <a:rPr lang="en-US" altLang="zh-TW" dirty="0" smtClean="0"/>
              <a:t>1hash</a:t>
            </a:r>
          </a:p>
          <a:p>
            <a:r>
              <a:rPr lang="en-US" altLang="zh-TW" dirty="0" smtClean="0"/>
              <a:t>19</a:t>
            </a:r>
            <a:r>
              <a:rPr lang="zh-TW" altLang="en-US" dirty="0" smtClean="0"/>
              <a:t>點乘法 </a:t>
            </a:r>
            <a:r>
              <a:rPr lang="en-US" altLang="zh-TW" dirty="0" smtClean="0"/>
              <a:t>7</a:t>
            </a:r>
            <a:r>
              <a:rPr lang="zh-TW" altLang="en-US" dirty="0" smtClean="0"/>
              <a:t>點指數 </a:t>
            </a:r>
            <a:r>
              <a:rPr lang="en-US" altLang="zh-TW" dirty="0" smtClean="0"/>
              <a:t>8</a:t>
            </a:r>
            <a:r>
              <a:rPr lang="zh-TW" altLang="en-US" dirty="0" smtClean="0"/>
              <a:t>雙線性映射 </a:t>
            </a:r>
            <a:r>
              <a:rPr lang="en-US" altLang="zh-TW" dirty="0" smtClean="0"/>
              <a:t>4hash</a:t>
            </a:r>
          </a:p>
          <a:p>
            <a:r>
              <a:rPr lang="en-US" altLang="zh-TW" dirty="0" smtClean="0"/>
              <a:t>6</a:t>
            </a:r>
            <a:r>
              <a:rPr lang="zh-TW" altLang="en-US" dirty="0" smtClean="0"/>
              <a:t>點乘法 </a:t>
            </a:r>
            <a:r>
              <a:rPr lang="en-US" altLang="zh-TW" dirty="0" smtClean="0"/>
              <a:t>3</a:t>
            </a:r>
            <a:r>
              <a:rPr lang="zh-TW" altLang="en-US" dirty="0" smtClean="0"/>
              <a:t>雙線性映射 </a:t>
            </a:r>
            <a:r>
              <a:rPr lang="en-US" altLang="zh-TW" dirty="0" smtClean="0"/>
              <a:t>3hash</a:t>
            </a:r>
          </a:p>
          <a:p>
            <a:r>
              <a:rPr lang="en-US" altLang="zh-TW" dirty="0" smtClean="0"/>
              <a:t>5</a:t>
            </a:r>
            <a:r>
              <a:rPr lang="zh-TW" altLang="en-US" dirty="0" smtClean="0"/>
              <a:t>點乘法 </a:t>
            </a:r>
            <a:r>
              <a:rPr lang="en-US" altLang="zh-TW" dirty="0" smtClean="0"/>
              <a:t>3</a:t>
            </a:r>
            <a:r>
              <a:rPr lang="zh-TW" altLang="en-US" dirty="0" smtClean="0"/>
              <a:t>雙線性映射 </a:t>
            </a:r>
            <a:r>
              <a:rPr lang="en-US" altLang="zh-TW" dirty="0" smtClean="0"/>
              <a:t>4</a:t>
            </a:r>
            <a:r>
              <a:rPr lang="zh-TW" altLang="en-US" dirty="0" smtClean="0"/>
              <a:t>點指數 </a:t>
            </a:r>
            <a:r>
              <a:rPr lang="en-US" altLang="zh-TW" dirty="0" smtClean="0"/>
              <a:t>2hash</a:t>
            </a:r>
          </a:p>
          <a:p>
            <a:r>
              <a:rPr lang="en-US" altLang="zh-TW" dirty="0" smtClean="0"/>
              <a:t>6</a:t>
            </a:r>
            <a:r>
              <a:rPr lang="zh-TW" altLang="en-US" dirty="0" smtClean="0"/>
              <a:t>點乘法 </a:t>
            </a:r>
            <a:r>
              <a:rPr lang="en-US" altLang="zh-TW" dirty="0" smtClean="0"/>
              <a:t>3</a:t>
            </a:r>
            <a:r>
              <a:rPr lang="zh-TW" altLang="en-US" dirty="0" smtClean="0"/>
              <a:t>雙線性映射 </a:t>
            </a:r>
            <a:r>
              <a:rPr lang="en-US" altLang="zh-TW" dirty="0" smtClean="0"/>
              <a:t>2hash</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77</a:t>
            </a:fld>
            <a:endParaRPr lang="zh-TW" altLang="en-US"/>
          </a:p>
        </p:txBody>
      </p:sp>
    </p:spTree>
    <p:extLst>
      <p:ext uri="{BB962C8B-B14F-4D97-AF65-F5344CB8AC3E}">
        <p14:creationId xmlns:p14="http://schemas.microsoft.com/office/powerpoint/2010/main" val="14694290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從表</a:t>
            </a:r>
            <a:r>
              <a:rPr lang="en-US" altLang="zh-TW" dirty="0" smtClean="0"/>
              <a:t>4</a:t>
            </a:r>
            <a:r>
              <a:rPr lang="zh-TW" altLang="en-US" dirty="0" smtClean="0"/>
              <a:t>和圖</a:t>
            </a:r>
            <a:r>
              <a:rPr lang="en-US" altLang="zh-TW" dirty="0" smtClean="0"/>
              <a:t>9</a:t>
            </a:r>
            <a:r>
              <a:rPr lang="zh-TW" altLang="en-US" dirty="0" smtClean="0"/>
              <a:t>中，我們可以看到</a:t>
            </a:r>
            <a:r>
              <a:rPr lang="en-US" altLang="zh-TW" dirty="0" smtClean="0"/>
              <a:t>CPAS</a:t>
            </a:r>
            <a:r>
              <a:rPr lang="zh-TW" altLang="en-US" dirty="0" smtClean="0"/>
              <a:t>與</a:t>
            </a:r>
            <a:r>
              <a:rPr lang="en-US" altLang="zh-TW" dirty="0" smtClean="0"/>
              <a:t>AAAS</a:t>
            </a:r>
            <a:r>
              <a:rPr lang="zh-TW" altLang="en-US" dirty="0" smtClean="0"/>
              <a:t>相比具有較低的計算成本。</a:t>
            </a:r>
            <a:endParaRPr lang="en-US" altLang="zh-TW" dirty="0" smtClean="0"/>
          </a:p>
          <a:p>
            <a:r>
              <a:rPr lang="zh-TW" altLang="en-US" dirty="0" smtClean="0"/>
              <a:t>但是，</a:t>
            </a:r>
            <a:r>
              <a:rPr lang="en-US" altLang="zh-TW" dirty="0" smtClean="0"/>
              <a:t>CAPS</a:t>
            </a:r>
            <a:r>
              <a:rPr lang="zh-TW" altLang="en-US" dirty="0" smtClean="0"/>
              <a:t>不考慮如何建立會話密鑰，這對於確保車輛與</a:t>
            </a:r>
            <a:r>
              <a:rPr lang="en-US" altLang="zh-TW" dirty="0" smtClean="0"/>
              <a:t>RSU</a:t>
            </a:r>
            <a:r>
              <a:rPr lang="zh-TW" altLang="en-US" dirty="0" smtClean="0"/>
              <a:t>之間的安全通信至關重要。</a:t>
            </a:r>
            <a:endParaRPr lang="en-US" altLang="zh-TW" dirty="0" smtClean="0"/>
          </a:p>
          <a:p>
            <a:r>
              <a:rPr lang="zh-TW" altLang="en-US" dirty="0" smtClean="0"/>
              <a:t>此外，由於車輛的簽名不包含挑戰值，因此車輛難以確定</a:t>
            </a:r>
            <a:r>
              <a:rPr lang="en-US" altLang="zh-TW" dirty="0" smtClean="0"/>
              <a:t>RSU</a:t>
            </a:r>
            <a:r>
              <a:rPr lang="zh-TW" altLang="en-US" dirty="0" smtClean="0"/>
              <a:t>是否接收到車輛發送的消息。</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78</a:t>
            </a:fld>
            <a:endParaRPr lang="zh-TW" altLang="en-US"/>
          </a:p>
        </p:txBody>
      </p:sp>
    </p:spTree>
    <p:extLst>
      <p:ext uri="{BB962C8B-B14F-4D97-AF65-F5344CB8AC3E}">
        <p14:creationId xmlns:p14="http://schemas.microsoft.com/office/powerpoint/2010/main" val="9914980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14:m>
                  <m:oMath xmlns:m="http://schemas.openxmlformats.org/officeDocument/2006/math">
                    <m:sSub>
                      <m:sSubPr>
                        <m:ctrlPr>
                          <a:rPr lang="en-US" altLang="zh-TW" sz="1200" i="1" kern="1200" dirty="0" smtClean="0">
                            <a:solidFill>
                              <a:schemeClr val="tx1"/>
                            </a:solidFill>
                            <a:latin typeface="Cambria Math" panose="02040503050406030204" pitchFamily="18" charset="0"/>
                            <a:ea typeface="+mn-ea"/>
                            <a:cs typeface="+mn-cs"/>
                          </a:rPr>
                        </m:ctrlPr>
                      </m:sSubPr>
                      <m:e>
                        <m:r>
                          <a:rPr lang="en-US" altLang="zh-TW" sz="1200" kern="1200" dirty="0" smtClean="0">
                            <a:solidFill>
                              <a:schemeClr val="tx1"/>
                            </a:solidFill>
                            <a:latin typeface="Cambria Math" panose="02040503050406030204" pitchFamily="18" charset="0"/>
                            <a:ea typeface="+mn-ea"/>
                            <a:cs typeface="+mn-cs"/>
                          </a:rPr>
                          <m:t>𝐺</m:t>
                        </m:r>
                      </m:e>
                      <m:sub>
                        <m:r>
                          <a:rPr lang="en-US" altLang="zh-TW" sz="1200" kern="1200" dirty="0" smtClean="0">
                            <a:solidFill>
                              <a:schemeClr val="tx1"/>
                            </a:solidFill>
                            <a:latin typeface="Cambria Math" panose="02040503050406030204" pitchFamily="18" charset="0"/>
                            <a:ea typeface="+mn-ea"/>
                            <a:cs typeface="+mn-cs"/>
                          </a:rPr>
                          <m:t>1</m:t>
                        </m:r>
                      </m:sub>
                    </m:sSub>
                  </m:oMath>
                </a14:m>
                <a:r>
                  <a:rPr lang="en-US" altLang="zh-TW" sz="1200" kern="1200" dirty="0" smtClean="0">
                    <a:solidFill>
                      <a:schemeClr val="tx1"/>
                    </a:solidFill>
                    <a:latin typeface="+mn-lt"/>
                    <a:ea typeface="+mn-ea"/>
                    <a:cs typeface="+mn-cs"/>
                  </a:rPr>
                  <a:t> is 64*2 = 128 bytes</a:t>
                </a:r>
              </a:p>
              <a:p>
                <a14:m>
                  <m:oMath xmlns:m="http://schemas.openxmlformats.org/officeDocument/2006/math">
                    <m:sSub>
                      <m:sSubPr>
                        <m:ctrlPr>
                          <a:rPr lang="en-US" altLang="zh-TW" sz="1200" i="1" kern="1200" dirty="0" smtClean="0">
                            <a:solidFill>
                              <a:schemeClr val="tx1"/>
                            </a:solidFill>
                            <a:latin typeface="Cambria Math" panose="02040503050406030204" pitchFamily="18" charset="0"/>
                            <a:ea typeface="+mn-ea"/>
                            <a:cs typeface="+mn-cs"/>
                          </a:rPr>
                        </m:ctrlPr>
                      </m:sSubPr>
                      <m:e>
                        <m:r>
                          <a:rPr lang="en-US" altLang="zh-TW" sz="1200" kern="1200" dirty="0" smtClean="0">
                            <a:solidFill>
                              <a:schemeClr val="tx1"/>
                            </a:solidFill>
                            <a:latin typeface="Cambria Math" panose="02040503050406030204" pitchFamily="18" charset="0"/>
                            <a:ea typeface="+mn-ea"/>
                            <a:cs typeface="+mn-cs"/>
                          </a:rPr>
                          <m:t>𝐺</m:t>
                        </m:r>
                      </m:e>
                      <m:sub>
                        <m:r>
                          <a:rPr lang="en-US" altLang="zh-TW" sz="1200" kern="1200" dirty="0" smtClean="0">
                            <a:solidFill>
                              <a:schemeClr val="tx1"/>
                            </a:solidFill>
                            <a:latin typeface="Cambria Math" panose="02040503050406030204" pitchFamily="18" charset="0"/>
                            <a:ea typeface="+mn-ea"/>
                            <a:cs typeface="+mn-cs"/>
                          </a:rPr>
                          <m:t>2</m:t>
                        </m:r>
                      </m:sub>
                    </m:sSub>
                  </m:oMath>
                </a14:m>
                <a:r>
                  <a:rPr lang="en-US" altLang="zh-TW" sz="1200" kern="1200" dirty="0" smtClean="0">
                    <a:solidFill>
                      <a:schemeClr val="tx1"/>
                    </a:solidFill>
                    <a:latin typeface="+mn-lt"/>
                    <a:ea typeface="+mn-ea"/>
                    <a:cs typeface="+mn-cs"/>
                  </a:rPr>
                  <a:t> is 20*2 = 40 bytes</a:t>
                </a:r>
              </a:p>
              <a:p>
                <a:r>
                  <a:rPr lang="en-US" altLang="zh-TW" sz="1200" kern="1200" dirty="0" smtClean="0">
                    <a:solidFill>
                      <a:schemeClr val="tx1"/>
                    </a:solidFill>
                    <a:latin typeface="+mn-lt"/>
                    <a:ea typeface="+mn-ea"/>
                    <a:cs typeface="+mn-cs"/>
                  </a:rPr>
                  <a:t>Hash </a:t>
                </a:r>
                <a14:m>
                  <m:oMath xmlns:m="http://schemas.openxmlformats.org/officeDocument/2006/math">
                    <m:sSubSup>
                      <m:sSubSupPr>
                        <m:ctrlPr>
                          <a:rPr lang="en-US" altLang="zh-TW" sz="1200" i="1" kern="1200" dirty="0" smtClean="0">
                            <a:solidFill>
                              <a:schemeClr val="tx1"/>
                            </a:solidFill>
                            <a:latin typeface="Cambria Math" panose="02040503050406030204" pitchFamily="18" charset="0"/>
                            <a:ea typeface="+mn-ea"/>
                            <a:cs typeface="+mn-cs"/>
                          </a:rPr>
                        </m:ctrlPr>
                      </m:sSubSupPr>
                      <m:e>
                        <m:r>
                          <a:rPr lang="en-US" altLang="zh-TW" sz="1200" kern="1200" dirty="0" smtClean="0">
                            <a:solidFill>
                              <a:schemeClr val="tx1"/>
                            </a:solidFill>
                            <a:latin typeface="Cambria Math" panose="02040503050406030204" pitchFamily="18" charset="0"/>
                            <a:ea typeface="+mn-ea"/>
                            <a:cs typeface="+mn-cs"/>
                          </a:rPr>
                          <m:t>𝑍</m:t>
                        </m:r>
                      </m:e>
                      <m:sub>
                        <m:r>
                          <a:rPr lang="en-US" altLang="zh-TW" sz="1200" kern="1200" dirty="0" smtClean="0">
                            <a:solidFill>
                              <a:schemeClr val="tx1"/>
                            </a:solidFill>
                            <a:latin typeface="Cambria Math" panose="02040503050406030204" pitchFamily="18" charset="0"/>
                            <a:ea typeface="+mn-ea"/>
                            <a:cs typeface="+mn-cs"/>
                          </a:rPr>
                          <m:t>𝑞</m:t>
                        </m:r>
                      </m:sub>
                      <m:sup>
                        <m:r>
                          <a:rPr lang="en-US" altLang="zh-TW" sz="1200" kern="1200" dirty="0" smtClean="0">
                            <a:solidFill>
                              <a:schemeClr val="tx1"/>
                            </a:solidFill>
                            <a:latin typeface="Cambria Math" panose="02040503050406030204" pitchFamily="18" charset="0"/>
                            <a:ea typeface="+mn-ea"/>
                            <a:cs typeface="+mn-cs"/>
                          </a:rPr>
                          <m:t>∗</m:t>
                        </m:r>
                      </m:sup>
                    </m:sSubSup>
                  </m:oMath>
                </a14:m>
                <a:r>
                  <a:rPr lang="en-US" altLang="zh-TW" sz="1200" kern="1200" dirty="0" smtClean="0">
                    <a:solidFill>
                      <a:schemeClr val="tx1"/>
                    </a:solidFill>
                    <a:latin typeface="+mn-lt"/>
                    <a:ea typeface="+mn-ea"/>
                    <a:cs typeface="+mn-cs"/>
                  </a:rPr>
                  <a:t> </a:t>
                </a:r>
                <a:r>
                  <a:rPr lang="zh-TW" altLang="en-US" sz="1200" kern="1200" dirty="0" smtClean="0">
                    <a:solidFill>
                      <a:schemeClr val="tx1"/>
                    </a:solidFill>
                    <a:latin typeface="+mn-lt"/>
                    <a:ea typeface="+mn-ea"/>
                    <a:cs typeface="+mn-cs"/>
                  </a:rPr>
                  <a:t> </a:t>
                </a:r>
                <a:r>
                  <a:rPr lang="en-US" altLang="zh-TW" sz="1200" kern="1200" dirty="0" smtClean="0">
                    <a:solidFill>
                      <a:schemeClr val="tx1"/>
                    </a:solidFill>
                    <a:latin typeface="+mn-lt"/>
                    <a:ea typeface="+mn-ea"/>
                    <a:cs typeface="+mn-cs"/>
                  </a:rPr>
                  <a:t>20 bytes</a:t>
                </a:r>
              </a:p>
              <a:p>
                <a:r>
                  <a:rPr lang="en-US" altLang="zh-TW" sz="1200" kern="1200" dirty="0" smtClean="0">
                    <a:solidFill>
                      <a:schemeClr val="tx1"/>
                    </a:solidFill>
                    <a:latin typeface="+mn-lt"/>
                    <a:ea typeface="+mn-ea"/>
                    <a:cs typeface="+mn-cs"/>
                  </a:rPr>
                  <a:t>Expiration(</a:t>
                </a:r>
                <a:r>
                  <a:rPr lang="zh-TW" altLang="en-US" sz="1200" kern="1200" dirty="0" smtClean="0">
                    <a:solidFill>
                      <a:schemeClr val="tx1"/>
                    </a:solidFill>
                    <a:latin typeface="+mn-lt"/>
                    <a:ea typeface="+mn-ea"/>
                    <a:cs typeface="+mn-cs"/>
                  </a:rPr>
                  <a:t>到期</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 </a:t>
                </a:r>
                <a:r>
                  <a:rPr lang="en-US" altLang="zh-TW" sz="1200" kern="1200" dirty="0" smtClean="0">
                    <a:solidFill>
                      <a:schemeClr val="tx1"/>
                    </a:solidFill>
                    <a:latin typeface="+mn-lt"/>
                    <a:ea typeface="+mn-ea"/>
                    <a:cs typeface="+mn-cs"/>
                  </a:rPr>
                  <a:t>4 bytes</a:t>
                </a:r>
              </a:p>
              <a:p>
                <a:r>
                  <a:rPr lang="en-US" altLang="zh-TW" sz="1200" kern="1200" dirty="0" smtClean="0">
                    <a:solidFill>
                      <a:schemeClr val="tx1"/>
                    </a:solidFill>
                    <a:latin typeface="+mn-lt"/>
                    <a:ea typeface="+mn-ea"/>
                    <a:cs typeface="+mn-cs"/>
                  </a:rPr>
                  <a:t>Timestamp(</a:t>
                </a:r>
                <a:r>
                  <a:rPr lang="zh-TW" altLang="en-US" sz="1200" kern="1200" dirty="0" smtClean="0">
                    <a:solidFill>
                      <a:schemeClr val="tx1"/>
                    </a:solidFill>
                    <a:latin typeface="+mn-lt"/>
                    <a:ea typeface="+mn-ea"/>
                    <a:cs typeface="+mn-cs"/>
                  </a:rPr>
                  <a:t>時間標記</a:t>
                </a:r>
                <a:r>
                  <a:rPr lang="en-US" altLang="zh-TW" sz="1200" kern="1200" dirty="0" smtClean="0">
                    <a:solidFill>
                      <a:schemeClr val="tx1"/>
                    </a:solidFill>
                    <a:latin typeface="+mn-lt"/>
                    <a:ea typeface="+mn-ea"/>
                    <a:cs typeface="+mn-cs"/>
                  </a:rPr>
                  <a:t>) 4 bytes</a:t>
                </a:r>
                <a:endParaRPr lang="zh-TW" altLang="en-US" sz="1200" kern="1200" dirty="0">
                  <a:solidFill>
                    <a:schemeClr val="tx1"/>
                  </a:solidFill>
                  <a:latin typeface="+mn-lt"/>
                  <a:ea typeface="+mn-ea"/>
                  <a:cs typeface="+mn-cs"/>
                </a:endParaRPr>
              </a:p>
            </p:txBody>
          </p:sp>
        </mc:Choice>
        <mc:Fallback xmlns="">
          <p:sp>
            <p:nvSpPr>
              <p:cNvPr id="3" name="備忘稿版面配置區 2"/>
              <p:cNvSpPr>
                <a:spLocks noGrp="1"/>
              </p:cNvSpPr>
              <p:nvPr>
                <p:ph type="body" idx="1"/>
              </p:nvPr>
            </p:nvSpPr>
            <p:spPr/>
            <p:txBody>
              <a:bodyPr/>
              <a:lstStyle/>
              <a:p>
                <a:r>
                  <a:rPr lang="en-US" altLang="zh-TW" sz="1200" i="0" kern="1200" dirty="0" smtClean="0">
                    <a:solidFill>
                      <a:schemeClr val="tx1"/>
                    </a:solidFill>
                    <a:latin typeface="+mn-lt"/>
                    <a:ea typeface="+mn-ea"/>
                    <a:cs typeface="+mn-cs"/>
                  </a:rPr>
                  <a:t>𝐺_1</a:t>
                </a:r>
                <a:r>
                  <a:rPr lang="en-US" altLang="zh-TW" sz="1200" kern="1200" dirty="0" smtClean="0">
                    <a:solidFill>
                      <a:schemeClr val="tx1"/>
                    </a:solidFill>
                    <a:latin typeface="+mn-lt"/>
                    <a:ea typeface="+mn-ea"/>
                    <a:cs typeface="+mn-cs"/>
                  </a:rPr>
                  <a:t> is 64*2 = 128 bytes</a:t>
                </a:r>
              </a:p>
              <a:p>
                <a:r>
                  <a:rPr lang="en-US" altLang="zh-TW" sz="1200" i="0" kern="1200" dirty="0" smtClean="0">
                    <a:solidFill>
                      <a:schemeClr val="tx1"/>
                    </a:solidFill>
                    <a:latin typeface="+mn-lt"/>
                    <a:ea typeface="+mn-ea"/>
                    <a:cs typeface="+mn-cs"/>
                  </a:rPr>
                  <a:t>𝐺_2</a:t>
                </a:r>
                <a:r>
                  <a:rPr lang="en-US" altLang="zh-TW" sz="1200" kern="1200" dirty="0" smtClean="0">
                    <a:solidFill>
                      <a:schemeClr val="tx1"/>
                    </a:solidFill>
                    <a:latin typeface="+mn-lt"/>
                    <a:ea typeface="+mn-ea"/>
                    <a:cs typeface="+mn-cs"/>
                  </a:rPr>
                  <a:t> is 20*2 = 40 bytes</a:t>
                </a:r>
              </a:p>
              <a:p>
                <a:r>
                  <a:rPr lang="en-US" altLang="zh-TW" sz="1200" kern="1200" dirty="0" smtClean="0">
                    <a:solidFill>
                      <a:schemeClr val="tx1"/>
                    </a:solidFill>
                    <a:latin typeface="+mn-lt"/>
                    <a:ea typeface="+mn-ea"/>
                    <a:cs typeface="+mn-cs"/>
                  </a:rPr>
                  <a:t>Hash </a:t>
                </a:r>
                <a:r>
                  <a:rPr lang="en-US" altLang="zh-TW" sz="1200" i="0" kern="1200" dirty="0" smtClean="0">
                    <a:solidFill>
                      <a:schemeClr val="tx1"/>
                    </a:solidFill>
                    <a:latin typeface="+mn-lt"/>
                    <a:ea typeface="+mn-ea"/>
                    <a:cs typeface="+mn-cs"/>
                  </a:rPr>
                  <a:t>𝑍_𝑞^∗</a:t>
                </a:r>
                <a:r>
                  <a:rPr lang="en-US" altLang="zh-TW" sz="1200" kern="1200" dirty="0" smtClean="0">
                    <a:solidFill>
                      <a:schemeClr val="tx1"/>
                    </a:solidFill>
                    <a:latin typeface="+mn-lt"/>
                    <a:ea typeface="+mn-ea"/>
                    <a:cs typeface="+mn-cs"/>
                  </a:rPr>
                  <a:t> </a:t>
                </a:r>
                <a:r>
                  <a:rPr lang="zh-TW" altLang="en-US" sz="1200" kern="1200" dirty="0" smtClean="0">
                    <a:solidFill>
                      <a:schemeClr val="tx1"/>
                    </a:solidFill>
                    <a:latin typeface="+mn-lt"/>
                    <a:ea typeface="+mn-ea"/>
                    <a:cs typeface="+mn-cs"/>
                  </a:rPr>
                  <a:t> </a:t>
                </a:r>
                <a:r>
                  <a:rPr lang="en-US" altLang="zh-TW" sz="1200" kern="1200" dirty="0" smtClean="0">
                    <a:solidFill>
                      <a:schemeClr val="tx1"/>
                    </a:solidFill>
                    <a:latin typeface="+mn-lt"/>
                    <a:ea typeface="+mn-ea"/>
                    <a:cs typeface="+mn-cs"/>
                  </a:rPr>
                  <a:t>20 bytes</a:t>
                </a:r>
              </a:p>
              <a:p>
                <a:r>
                  <a:rPr lang="en-US" altLang="zh-TW" sz="1200" kern="1200" dirty="0" smtClean="0">
                    <a:solidFill>
                      <a:schemeClr val="tx1"/>
                    </a:solidFill>
                    <a:latin typeface="+mn-lt"/>
                    <a:ea typeface="+mn-ea"/>
                    <a:cs typeface="+mn-cs"/>
                  </a:rPr>
                  <a:t>Expiration(</a:t>
                </a:r>
                <a:r>
                  <a:rPr lang="zh-TW" altLang="en-US" sz="1200" kern="1200" dirty="0" smtClean="0">
                    <a:solidFill>
                      <a:schemeClr val="tx1"/>
                    </a:solidFill>
                    <a:latin typeface="+mn-lt"/>
                    <a:ea typeface="+mn-ea"/>
                    <a:cs typeface="+mn-cs"/>
                  </a:rPr>
                  <a:t>到期</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 </a:t>
                </a:r>
                <a:r>
                  <a:rPr lang="en-US" altLang="zh-TW" sz="1200" kern="1200" dirty="0" smtClean="0">
                    <a:solidFill>
                      <a:schemeClr val="tx1"/>
                    </a:solidFill>
                    <a:latin typeface="+mn-lt"/>
                    <a:ea typeface="+mn-ea"/>
                    <a:cs typeface="+mn-cs"/>
                  </a:rPr>
                  <a:t>4 bytes</a:t>
                </a:r>
              </a:p>
              <a:p>
                <a:r>
                  <a:rPr lang="en-US" altLang="zh-TW" sz="1200" kern="1200" dirty="0" smtClean="0">
                    <a:solidFill>
                      <a:schemeClr val="tx1"/>
                    </a:solidFill>
                    <a:latin typeface="+mn-lt"/>
                    <a:ea typeface="+mn-ea"/>
                    <a:cs typeface="+mn-cs"/>
                  </a:rPr>
                  <a:t>Timestamp(</a:t>
                </a:r>
                <a:r>
                  <a:rPr lang="zh-TW" altLang="en-US" sz="1200" kern="1200" dirty="0" smtClean="0">
                    <a:solidFill>
                      <a:schemeClr val="tx1"/>
                    </a:solidFill>
                    <a:latin typeface="+mn-lt"/>
                    <a:ea typeface="+mn-ea"/>
                    <a:cs typeface="+mn-cs"/>
                  </a:rPr>
                  <a:t>時間標記</a:t>
                </a:r>
                <a:r>
                  <a:rPr lang="en-US" altLang="zh-TW" sz="1200" kern="1200" dirty="0" smtClean="0">
                    <a:solidFill>
                      <a:schemeClr val="tx1"/>
                    </a:solidFill>
                    <a:latin typeface="+mn-lt"/>
                    <a:ea typeface="+mn-ea"/>
                    <a:cs typeface="+mn-cs"/>
                  </a:rPr>
                  <a:t>) 4 bytes</a:t>
                </a:r>
                <a:endParaRPr lang="zh-TW" altLang="en-US" sz="1200" kern="1200" dirty="0">
                  <a:solidFill>
                    <a:schemeClr val="tx1"/>
                  </a:solidFill>
                  <a:latin typeface="+mn-lt"/>
                  <a:ea typeface="+mn-ea"/>
                  <a:cs typeface="+mn-cs"/>
                </a:endParaRPr>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79</a:t>
            </a:fld>
            <a:endParaRPr lang="zh-TW" altLang="en-US"/>
          </a:p>
        </p:txBody>
      </p:sp>
    </p:spTree>
    <p:extLst>
      <p:ext uri="{BB962C8B-B14F-4D97-AF65-F5344CB8AC3E}">
        <p14:creationId xmlns:p14="http://schemas.microsoft.com/office/powerpoint/2010/main" val="32121118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ρ :</a:t>
            </a:r>
            <a:r>
              <a:rPr lang="zh-TW" altLang="en-US" dirty="0" smtClean="0"/>
              <a:t>車輛密度</a:t>
            </a:r>
            <a:endParaRPr lang="en-US" altLang="zh-TW" dirty="0" smtClean="0"/>
          </a:p>
          <a:p>
            <a:r>
              <a:rPr lang="en-US" altLang="zh-TW" dirty="0" smtClean="0"/>
              <a:t>V:</a:t>
            </a:r>
            <a:r>
              <a:rPr lang="zh-TW" altLang="en-US" dirty="0" smtClean="0"/>
              <a:t>車輛平均速度</a:t>
            </a:r>
            <a:endParaRPr lang="en-US" altLang="zh-TW" dirty="0" smtClean="0"/>
          </a:p>
          <a:p>
            <a:r>
              <a:rPr lang="en-US" altLang="zh-TW" dirty="0" smtClean="0"/>
              <a:t>L:</a:t>
            </a:r>
            <a:r>
              <a:rPr lang="zh-TW" altLang="en-US" dirty="0" smtClean="0"/>
              <a:t>子網的範圍</a:t>
            </a:r>
            <a:r>
              <a:rPr lang="en-US" altLang="zh-TW" dirty="0" smtClean="0"/>
              <a:t> </a:t>
            </a:r>
          </a:p>
          <a:p>
            <a:endParaRPr lang="en-US" altLang="zh-TW" dirty="0" smtClean="0"/>
          </a:p>
          <a:p>
            <a:r>
              <a:rPr lang="en-US" altLang="zh-TW" dirty="0" smtClean="0"/>
              <a:t>HL:</a:t>
            </a:r>
            <a:r>
              <a:rPr lang="zh-TW" altLang="en-US" dirty="0" smtClean="0"/>
              <a:t>認證延遲</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81</a:t>
            </a:fld>
            <a:endParaRPr lang="zh-TW" altLang="en-US"/>
          </a:p>
        </p:txBody>
      </p:sp>
    </p:spTree>
    <p:extLst>
      <p:ext uri="{BB962C8B-B14F-4D97-AF65-F5344CB8AC3E}">
        <p14:creationId xmlns:p14="http://schemas.microsoft.com/office/powerpoint/2010/main" val="31425699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AAAS</a:t>
            </a:r>
            <a:r>
              <a:rPr lang="zh-TW" altLang="en-US" dirty="0" smtClean="0"/>
              <a:t>和</a:t>
            </a:r>
            <a:r>
              <a:rPr lang="en-US" altLang="zh-TW" dirty="0" smtClean="0"/>
              <a:t>CPAS</a:t>
            </a:r>
            <a:r>
              <a:rPr lang="zh-TW" altLang="en-US" dirty="0" smtClean="0"/>
              <a:t>具有相似的信令成本，但是</a:t>
            </a:r>
            <a:r>
              <a:rPr lang="en-US" altLang="zh-TW" dirty="0" smtClean="0"/>
              <a:t>AAAS</a:t>
            </a:r>
            <a:r>
              <a:rPr lang="zh-TW" altLang="en-US" dirty="0" smtClean="0"/>
              <a:t>由於較低的通訊成本而具有更高的性能。</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82</a:t>
            </a:fld>
            <a:endParaRPr lang="zh-TW" altLang="en-US"/>
          </a:p>
        </p:txBody>
      </p:sp>
    </p:spTree>
    <p:extLst>
      <p:ext uri="{BB962C8B-B14F-4D97-AF65-F5344CB8AC3E}">
        <p14:creationId xmlns:p14="http://schemas.microsoft.com/office/powerpoint/2010/main" val="3834828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本文提出了一種基於組簽名的</a:t>
            </a:r>
            <a:r>
              <a:rPr lang="en-US" altLang="zh-TW" dirty="0" smtClean="0"/>
              <a:t>VANET</a:t>
            </a:r>
            <a:r>
              <a:rPr lang="zh-TW" altLang="en-US" dirty="0" smtClean="0"/>
              <a:t>中的匿名認證方案。</a:t>
            </a:r>
            <a:endParaRPr lang="en-US" altLang="zh-TW" dirty="0" smtClean="0"/>
          </a:p>
          <a:p>
            <a:r>
              <a:rPr lang="zh-TW" altLang="en-US" dirty="0" smtClean="0"/>
              <a:t>添加了作為組管理員的區域信任機構，以支持車輛作為組成員執行匿名身份驗證。</a:t>
            </a:r>
            <a:endParaRPr lang="en-US" altLang="zh-TW" dirty="0" smtClean="0"/>
          </a:p>
          <a:p>
            <a:r>
              <a:rPr lang="zh-TW" altLang="en-US" dirty="0" smtClean="0"/>
              <a:t>採用了假名機制和基於簽名的身份識別機制，減少了假名證書的存儲和驗證所帶來的成本。</a:t>
            </a:r>
            <a:endParaRPr lang="en-US" altLang="zh-TW" dirty="0" smtClean="0"/>
          </a:p>
          <a:p>
            <a:r>
              <a:rPr lang="zh-TW" altLang="en-US" dirty="0" smtClean="0"/>
              <a:t>此外，安全性和性能分析表明，該方案是健壯和高效的。</a:t>
            </a:r>
            <a:br>
              <a:rPr lang="zh-TW" altLang="en-US" dirty="0" smtClean="0"/>
            </a:br>
            <a:r>
              <a:rPr lang="zh-TW" altLang="en-US" dirty="0" smtClean="0"/>
              <a:t/>
            </a:r>
            <a:br>
              <a:rPr lang="zh-TW" altLang="en-US"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83</a:t>
            </a:fld>
            <a:endParaRPr lang="zh-TW" altLang="en-US"/>
          </a:p>
        </p:txBody>
      </p:sp>
    </p:spTree>
    <p:extLst>
      <p:ext uri="{BB962C8B-B14F-4D97-AF65-F5344CB8AC3E}">
        <p14:creationId xmlns:p14="http://schemas.microsoft.com/office/powerpoint/2010/main" val="2573201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將來，我們將提出一種基於</a:t>
            </a:r>
            <a:r>
              <a:rPr lang="en-US" altLang="zh-TW" dirty="0" smtClean="0"/>
              <a:t>AAAS</a:t>
            </a:r>
            <a:r>
              <a:rPr lang="zh-TW" altLang="en-US" dirty="0" smtClean="0"/>
              <a:t>的</a:t>
            </a:r>
            <a:r>
              <a:rPr lang="en-US" altLang="zh-TW" dirty="0" smtClean="0"/>
              <a:t>V2V</a:t>
            </a:r>
            <a:r>
              <a:rPr lang="zh-TW" altLang="en-US" dirty="0" smtClean="0"/>
              <a:t>認證方案，並對提出的方案進行仿真，以獲得更準確的性能結果。</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84</a:t>
            </a:fld>
            <a:endParaRPr lang="zh-TW" altLang="en-US"/>
          </a:p>
        </p:txBody>
      </p:sp>
    </p:spTree>
    <p:extLst>
      <p:ext uri="{BB962C8B-B14F-4D97-AF65-F5344CB8AC3E}">
        <p14:creationId xmlns:p14="http://schemas.microsoft.com/office/powerpoint/2010/main" val="31170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[14]</a:t>
            </a:r>
            <a:r>
              <a:rPr lang="zh-TW" altLang="en-US" dirty="0" smtClean="0"/>
              <a:t>中，取消了匿名證書，</a:t>
            </a:r>
            <a:r>
              <a:rPr lang="en-US" altLang="zh-TW" dirty="0" smtClean="0"/>
              <a:t>RSU</a:t>
            </a:r>
            <a:r>
              <a:rPr lang="zh-TW" altLang="en-US" dirty="0" smtClean="0"/>
              <a:t>被視為組領導者，為車輛提供匿名身份驗證服務，從而能夠有效地提高由證書頒發和吊銷 導致的傳輸和通訊成本。</a:t>
            </a:r>
            <a:endParaRPr lang="en-US" altLang="zh-TW" dirty="0" smtClean="0"/>
          </a:p>
          <a:p>
            <a:endParaRPr lang="en-US" altLang="zh-TW" dirty="0" smtClean="0"/>
          </a:p>
          <a:p>
            <a:r>
              <a:rPr lang="zh-TW" altLang="en-US" dirty="0" smtClean="0"/>
              <a:t>但是，</a:t>
            </a:r>
            <a:r>
              <a:rPr lang="en-US" altLang="zh-TW" dirty="0" smtClean="0"/>
              <a:t>[14]</a:t>
            </a:r>
            <a:r>
              <a:rPr lang="zh-TW" altLang="en-US" dirty="0" smtClean="0"/>
              <a:t>無法滿足分散式解法機構的安全要求。</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由於</a:t>
            </a:r>
            <a:r>
              <a:rPr lang="en-US" altLang="zh-TW" dirty="0" smtClean="0"/>
              <a:t>RSU</a:t>
            </a:r>
            <a:r>
              <a:rPr lang="zh-TW" altLang="en-US" dirty="0" smtClean="0"/>
              <a:t>已經保存了車輛的隱私信息，因此一旦</a:t>
            </a:r>
            <a:r>
              <a:rPr lang="en-US" altLang="zh-TW" dirty="0" smtClean="0"/>
              <a:t>RSU</a:t>
            </a:r>
            <a:r>
              <a:rPr lang="zh-TW" altLang="en-US" dirty="0" smtClean="0"/>
              <a:t>洩露，每個車輛的隱私都有暴露的危險。</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a:t>
            </a:fld>
            <a:endParaRPr lang="zh-TW" altLang="en-US"/>
          </a:p>
        </p:txBody>
      </p:sp>
    </p:spTree>
    <p:extLst>
      <p:ext uri="{BB962C8B-B14F-4D97-AF65-F5344CB8AC3E}">
        <p14:creationId xmlns:p14="http://schemas.microsoft.com/office/powerpoint/2010/main" val="7270296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85</a:t>
            </a:fld>
            <a:endParaRPr lang="zh-TW" altLang="en-US" dirty="0"/>
          </a:p>
        </p:txBody>
      </p:sp>
    </p:spTree>
    <p:extLst>
      <p:ext uri="{BB962C8B-B14F-4D97-AF65-F5344CB8AC3E}">
        <p14:creationId xmlns:p14="http://schemas.microsoft.com/office/powerpoint/2010/main" val="39526942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86</a:t>
            </a:fld>
            <a:endParaRPr lang="zh-TW" altLang="en-US"/>
          </a:p>
        </p:txBody>
      </p:sp>
    </p:spTree>
    <p:extLst>
      <p:ext uri="{BB962C8B-B14F-4D97-AF65-F5344CB8AC3E}">
        <p14:creationId xmlns:p14="http://schemas.microsoft.com/office/powerpoint/2010/main" val="287123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參考文獻</a:t>
            </a:r>
            <a:r>
              <a:rPr lang="en-US" altLang="zh-TW" dirty="0" smtClean="0"/>
              <a:t>[15]</a:t>
            </a:r>
            <a:r>
              <a:rPr lang="zh-TW" altLang="en-US" dirty="0" smtClean="0"/>
              <a:t>通過組合組簽名和基於身份的簽名提出了一種安全的車載網絡通信方案（</a:t>
            </a:r>
            <a:r>
              <a:rPr lang="en-US" altLang="zh-TW" dirty="0" smtClean="0"/>
              <a:t>GIGS</a:t>
            </a:r>
            <a:r>
              <a:rPr lang="zh-TW" altLang="en-US" dirty="0" smtClean="0"/>
              <a:t>）。</a:t>
            </a:r>
            <a:endParaRPr lang="en-US" altLang="zh-TW" dirty="0" smtClean="0"/>
          </a:p>
          <a:p>
            <a:endParaRPr lang="en-US" altLang="zh-TW" dirty="0" smtClean="0"/>
          </a:p>
          <a:p>
            <a:r>
              <a:rPr lang="en-US" altLang="zh-TW" dirty="0" smtClean="0"/>
              <a:t>GIGS</a:t>
            </a:r>
            <a:r>
              <a:rPr lang="zh-TW" altLang="en-US" dirty="0" smtClean="0"/>
              <a:t>採用群組簽名，減少了車輛信息存儲的開銷。除此之外，</a:t>
            </a:r>
            <a:r>
              <a:rPr lang="en-US" altLang="zh-TW" dirty="0" smtClean="0"/>
              <a:t>GIGS</a:t>
            </a:r>
            <a:r>
              <a:rPr lang="zh-TW" altLang="en-US" dirty="0" smtClean="0"/>
              <a:t>還使用基於身份的簽名來釋放公鑰和證書管理壓力。</a:t>
            </a:r>
            <a:endParaRPr lang="en-US" altLang="zh-TW" dirty="0" smtClean="0"/>
          </a:p>
          <a:p>
            <a:endParaRPr lang="en-US" altLang="zh-TW" dirty="0" smtClean="0"/>
          </a:p>
          <a:p>
            <a:r>
              <a:rPr lang="zh-TW" altLang="en-US" dirty="0" smtClean="0"/>
              <a:t>但是，一旦網絡中存在違章車輛，該方案將無法為廢止違章車輛提供有效的機制。</a:t>
            </a:r>
            <a:endParaRPr lang="en-US" altLang="zh-TW" dirty="0" smtClean="0"/>
          </a:p>
          <a:p>
            <a:r>
              <a:rPr lang="zh-TW" altLang="en-US" dirty="0" smtClean="0"/>
              <a:t>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a:t>
            </a:fld>
            <a:endParaRPr lang="zh-TW" altLang="en-US"/>
          </a:p>
        </p:txBody>
      </p:sp>
    </p:spTree>
    <p:extLst>
      <p:ext uri="{BB962C8B-B14F-4D97-AF65-F5344CB8AC3E}">
        <p14:creationId xmlns:p14="http://schemas.microsoft.com/office/powerpoint/2010/main" val="221967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55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Calibri" pitchFamily="34" charset="0"/>
                  <a:ea typeface="新細明體" charset="-120"/>
                  <a:cs typeface="+mn-cs"/>
                </a:rPr>
                <a:t>2021 </a:t>
              </a: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1/19/2021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1/19/2021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1/19/2021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1/19/2021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1/19/2021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dirty="0"/>
              <a:t>按一下以編輯母片標題樣式</a:t>
            </a:r>
            <a:endParaRPr lang="en-US" dirty="0"/>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latin typeface="Times New Roman" panose="02020603050405020304" pitchFamily="18" charset="0"/>
                <a:cs typeface="Times New Roman" panose="02020603050405020304" pitchFamily="18" charset="0"/>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744012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dirty="0"/>
              <a:t>按一下以編輯母片</a:t>
            </a:r>
            <a:r>
              <a:rPr lang="zh-TW" altLang="en-US" dirty="0" smtClean="0"/>
              <a:t>標題樣式</a:t>
            </a:r>
            <a:endParaRPr lang="en-US" dirty="0"/>
          </a:p>
        </p:txBody>
      </p:sp>
      <p:sp>
        <p:nvSpPr>
          <p:cNvPr id="3" name="內容版面配置區 2"/>
          <p:cNvSpPr>
            <a:spLocks noGrp="1"/>
          </p:cNvSpPr>
          <p:nvPr>
            <p:ph idx="1"/>
          </p:nvPr>
        </p:nvSpPr>
        <p:spPr/>
        <p:txBody>
          <a:bodyPr/>
          <a:lstStyle>
            <a:lvl1pPr>
              <a:buFont typeface="Wingdings" pitchFamily="2" charset="2"/>
              <a:buChar char="n"/>
              <a:defRPr sz="2800" b="0" u="none">
                <a:solidFill>
                  <a:schemeClr val="tx2">
                    <a:lumMod val="75000"/>
                  </a:schemeClr>
                </a:solidFill>
                <a:latin typeface="Times New Roman" panose="02020603050405020304" pitchFamily="18" charset="0"/>
                <a:cs typeface="Times New Roman" panose="02020603050405020304" pitchFamily="18" charset="0"/>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784524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1/19/2021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201010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1/19/2021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41303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1/19/2021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8940846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1/19/2021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210249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1/19/2021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4958687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1/19/2021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800655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137776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00082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141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1/19/2021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1/19/2021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1/19/2021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1/19/2021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1/19/2021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1/19/2021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chemeClr val="tx1"/>
          </a:solidFill>
          <a:latin typeface="Times New Roman" panose="02020603050405020304" pitchFamily="18" charset="0"/>
          <a:ea typeface="細明體" panose="02020509000000000000" pitchFamily="49" charset="-120"/>
          <a:cs typeface="Times New Roman" panose="02020603050405020304" pitchFamily="18" charset="0"/>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1/19/2021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1/19/2021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8764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24.xml"/><Relationship Id="rId5" Type="http://schemas.openxmlformats.org/officeDocument/2006/relationships/image" Target="../media/image50.PNG"/><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72.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hyperlink" Target="http://www.nist.gov/aes" TargetMode="Externa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44899" y="1213800"/>
            <a:ext cx="8307793" cy="2217906"/>
          </a:xfrm>
        </p:spPr>
        <p:txBody>
          <a:bodyPr/>
          <a:lstStyle/>
          <a:p>
            <a:r>
              <a:rPr lang="en-US" altLang="zh-TW" sz="4000" dirty="0">
                <a:latin typeface="Times New Roman"/>
                <a:ea typeface="微軟正黑體"/>
                <a:cs typeface="Times New Roman"/>
              </a:rPr>
              <a:t/>
            </a:r>
            <a:br>
              <a:rPr lang="en-US" altLang="zh-TW" sz="4000" dirty="0">
                <a:latin typeface="Times New Roman"/>
                <a:ea typeface="微軟正黑體"/>
                <a:cs typeface="Times New Roman"/>
              </a:rPr>
            </a:br>
            <a:r>
              <a:rPr lang="en-US" altLang="zh-TW" sz="4000" dirty="0">
                <a:latin typeface="Times New Roman"/>
                <a:ea typeface="微軟正黑體"/>
                <a:cs typeface="Times New Roman"/>
              </a:rPr>
              <a:t>AAAS: An </a:t>
            </a:r>
            <a:r>
              <a:rPr lang="en-US" altLang="zh-TW" sz="4000" dirty="0" smtClean="0">
                <a:latin typeface="Times New Roman"/>
                <a:ea typeface="微軟正黑體"/>
                <a:cs typeface="Times New Roman"/>
              </a:rPr>
              <a:t>Anonymous</a:t>
            </a:r>
            <a:r>
              <a:rPr lang="zh-TW" altLang="en-US" sz="4000" dirty="0" smtClean="0">
                <a:latin typeface="Times New Roman"/>
                <a:ea typeface="微軟正黑體"/>
                <a:cs typeface="Times New Roman"/>
              </a:rPr>
              <a:t> </a:t>
            </a:r>
            <a:r>
              <a:rPr lang="en-US" altLang="zh-TW" sz="4000" dirty="0" smtClean="0">
                <a:latin typeface="Times New Roman"/>
                <a:ea typeface="微軟正黑體"/>
                <a:cs typeface="Times New Roman"/>
              </a:rPr>
              <a:t>Authentication Scheme </a:t>
            </a:r>
            <a:r>
              <a:rPr lang="en-US" altLang="zh-TW" sz="4000" dirty="0">
                <a:latin typeface="Times New Roman"/>
                <a:ea typeface="微軟正黑體"/>
                <a:cs typeface="Times New Roman"/>
              </a:rPr>
              <a:t>Based </a:t>
            </a:r>
            <a:r>
              <a:rPr lang="en-US" altLang="zh-TW" sz="4000" dirty="0" smtClean="0">
                <a:latin typeface="Times New Roman"/>
                <a:ea typeface="微軟正黑體"/>
                <a:cs typeface="Times New Roman"/>
              </a:rPr>
              <a:t>on</a:t>
            </a:r>
            <a:r>
              <a:rPr lang="zh-TW" altLang="en-US" sz="4000" dirty="0" smtClean="0">
                <a:latin typeface="Times New Roman"/>
                <a:ea typeface="微軟正黑體"/>
                <a:cs typeface="Times New Roman"/>
              </a:rPr>
              <a:t> </a:t>
            </a:r>
            <a:r>
              <a:rPr lang="en-US" altLang="zh-TW" sz="4000" dirty="0" smtClean="0">
                <a:latin typeface="Times New Roman"/>
                <a:ea typeface="微軟正黑體"/>
                <a:cs typeface="Times New Roman"/>
              </a:rPr>
              <a:t>Group </a:t>
            </a:r>
            <a:r>
              <a:rPr lang="en-US" altLang="zh-TW" sz="4000" dirty="0">
                <a:latin typeface="Times New Roman"/>
                <a:ea typeface="微軟正黑體"/>
                <a:cs typeface="Times New Roman"/>
              </a:rPr>
              <a:t>Signature in VANETs</a:t>
            </a:r>
          </a:p>
        </p:txBody>
      </p:sp>
      <p:sp>
        <p:nvSpPr>
          <p:cNvPr id="3" name="副標題 2"/>
          <p:cNvSpPr>
            <a:spLocks noGrp="1"/>
          </p:cNvSpPr>
          <p:nvPr>
            <p:ph type="subTitle" idx="1"/>
          </p:nvPr>
        </p:nvSpPr>
        <p:spPr>
          <a:xfrm>
            <a:off x="3044354" y="3645728"/>
            <a:ext cx="6908885" cy="2246351"/>
          </a:xfrm>
        </p:spPr>
        <p:txBody>
          <a:bodyPr/>
          <a:lstStyle/>
          <a:p>
            <a:r>
              <a:rPr lang="it-IT" altLang="zh-TW" sz="2000" dirty="0">
                <a:solidFill>
                  <a:schemeClr val="tx1"/>
                </a:solidFill>
                <a:latin typeface="Times New Roman"/>
                <a:ea typeface="微軟正黑體"/>
                <a:cs typeface="Times New Roman"/>
              </a:rPr>
              <a:t>Yanji Jiang, Shaocheng Ge, Xueli </a:t>
            </a:r>
            <a:r>
              <a:rPr lang="it-IT" altLang="zh-TW" sz="2000" dirty="0" smtClean="0">
                <a:solidFill>
                  <a:schemeClr val="tx1"/>
                </a:solidFill>
                <a:latin typeface="Times New Roman"/>
                <a:ea typeface="微軟正黑體"/>
                <a:cs typeface="Times New Roman"/>
              </a:rPr>
              <a:t>Shen</a:t>
            </a:r>
          </a:p>
          <a:p>
            <a:endParaRPr lang="en-US" altLang="zh-TW" sz="1800" dirty="0" smtClean="0">
              <a:solidFill>
                <a:schemeClr val="tx1"/>
              </a:solidFill>
              <a:latin typeface="Times New Roman" panose="02020603050405020304" pitchFamily="18" charset="0"/>
              <a:cs typeface="Times New Roman" panose="02020603050405020304" pitchFamily="18" charset="0"/>
            </a:endParaRPr>
          </a:p>
          <a:p>
            <a:r>
              <a:rPr lang="en-US" altLang="zh-TW" sz="2000" dirty="0" smtClean="0">
                <a:solidFill>
                  <a:schemeClr val="tx1"/>
                </a:solidFill>
                <a:latin typeface="Times New Roman"/>
                <a:ea typeface="微軟正黑體"/>
                <a:cs typeface="Times New Roman"/>
              </a:rPr>
              <a:t>Impact Factor:3.745</a:t>
            </a:r>
          </a:p>
          <a:p>
            <a:r>
              <a:rPr lang="en-US" altLang="zh-TW" sz="2000" dirty="0">
                <a:solidFill>
                  <a:schemeClr val="tx1"/>
                </a:solidFill>
                <a:latin typeface="Times New Roman"/>
                <a:ea typeface="微軟正黑體"/>
                <a:cs typeface="Times New Roman"/>
              </a:rPr>
              <a:t>Published in: IEEE Access</a:t>
            </a:r>
            <a:endParaRPr lang="en-US" sz="2000" dirty="0">
              <a:solidFill>
                <a:schemeClr val="tx1"/>
              </a:solidFill>
              <a:latin typeface="Times New Roman"/>
              <a:ea typeface="微軟正黑體"/>
              <a:cs typeface="Times New Roman"/>
            </a:endParaRPr>
          </a:p>
        </p:txBody>
      </p:sp>
    </p:spTree>
    <p:extLst>
      <p:ext uri="{BB962C8B-B14F-4D97-AF65-F5344CB8AC3E}">
        <p14:creationId xmlns:p14="http://schemas.microsoft.com/office/powerpoint/2010/main" val="184273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[16] adds regional group manager to support vehicles update their identifies and group secret keys periodically. In credential revocation, which decreases TA revocation cost significantly. </a:t>
            </a:r>
            <a:endParaRPr lang="en-US" altLang="zh-TW" dirty="0" smtClean="0"/>
          </a:p>
          <a:p>
            <a:r>
              <a:rPr lang="en-US" altLang="zh-TW" dirty="0" smtClean="0"/>
              <a:t>Nevertheless</a:t>
            </a:r>
            <a:r>
              <a:rPr lang="en-US" altLang="zh-TW" dirty="0"/>
              <a:t>, in anonymous authentication, a large number of point multiplication and bilinear pairing are executed, which makes the scheme inefficient</a:t>
            </a:r>
            <a:r>
              <a:rPr lang="en-US" altLang="zh-TW" dirty="0" smtClean="0"/>
              <a:t>.</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a:t>
            </a:fld>
            <a:endParaRPr lang="en-US" altLang="zh-TW" dirty="0"/>
          </a:p>
        </p:txBody>
      </p:sp>
    </p:spTree>
    <p:extLst>
      <p:ext uri="{BB962C8B-B14F-4D97-AF65-F5344CB8AC3E}">
        <p14:creationId xmlns:p14="http://schemas.microsoft.com/office/powerpoint/2010/main" val="4017342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Ring signature, as a special group signature, is used in the scheme [17] for vehicle anonymous authentication. </a:t>
            </a:r>
            <a:endParaRPr lang="en-US" altLang="zh-TW" dirty="0" smtClean="0"/>
          </a:p>
          <a:p>
            <a:r>
              <a:rPr lang="en-US" altLang="zh-TW" dirty="0" smtClean="0"/>
              <a:t>In </a:t>
            </a:r>
            <a:r>
              <a:rPr lang="en-US" altLang="zh-TW" dirty="0"/>
              <a:t>[17], vehicles can generate ring signature independently without the help of RSUs or TA. In addition, identities of all members can be changed quickly without consent or messaging. </a:t>
            </a:r>
          </a:p>
          <a:p>
            <a:r>
              <a:rPr lang="en-US" altLang="zh-TW" dirty="0"/>
              <a:t>However, the scheme does not mention how to disclose each illegal vehicle identity and trajectory, which is unable to solve the credential revocation of illegal vehicles. </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a:t>
            </a:fld>
            <a:endParaRPr lang="en-US" altLang="zh-TW"/>
          </a:p>
        </p:txBody>
      </p:sp>
    </p:spTree>
    <p:extLst>
      <p:ext uri="{BB962C8B-B14F-4D97-AF65-F5344CB8AC3E}">
        <p14:creationId xmlns:p14="http://schemas.microsoft.com/office/powerpoint/2010/main" val="1979745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Reference </a:t>
            </a:r>
            <a:r>
              <a:rPr lang="en-US" altLang="zh-TW" dirty="0"/>
              <a:t>[18] adopts a batch group signature scheme to achieve </a:t>
            </a:r>
            <a:r>
              <a:rPr lang="en-US" altLang="zh-TW" dirty="0" err="1"/>
              <a:t>effcient</a:t>
            </a:r>
            <a:r>
              <a:rPr lang="en-US" altLang="zh-TW" dirty="0"/>
              <a:t> message signature </a:t>
            </a:r>
            <a:r>
              <a:rPr lang="en-US" altLang="zh-TW" dirty="0" err="1"/>
              <a:t>verifcation</a:t>
            </a:r>
            <a:r>
              <a:rPr lang="en-US" altLang="zh-TW" dirty="0"/>
              <a:t> and propose group session key (GSK)-based revocation strategy (GSSA) to achieve fast vehicle revocation </a:t>
            </a:r>
            <a:r>
              <a:rPr lang="en-US" altLang="zh-TW" dirty="0" smtClean="0"/>
              <a:t>check.</a:t>
            </a:r>
          </a:p>
          <a:p>
            <a:r>
              <a:rPr lang="en-US" altLang="zh-TW" dirty="0" smtClean="0"/>
              <a:t>In </a:t>
            </a:r>
            <a:r>
              <a:rPr lang="en-US" altLang="zh-TW" dirty="0"/>
              <a:t>terms of computation time cost, message delay and loss rate, GSSA is efficient. What is more, GSSA is able to resist to impersonation attacks, tracking attacks, </a:t>
            </a:r>
            <a:r>
              <a:rPr lang="en-US" altLang="zh-TW" dirty="0" err="1"/>
              <a:t>sybil</a:t>
            </a:r>
            <a:r>
              <a:rPr lang="en-US" altLang="zh-TW" dirty="0"/>
              <a:t> attacks, and replay attacks</a:t>
            </a:r>
            <a:r>
              <a:rPr lang="en-US" altLang="zh-TW" dirty="0" smtClean="0"/>
              <a:t>.</a:t>
            </a:r>
          </a:p>
          <a:p>
            <a:r>
              <a:rPr lang="en-US" altLang="zh-TW" dirty="0"/>
              <a:t>However, due to lack of challenge value in signature, GSSA does not recognize the trustworthiness of the sender’s message content, which causes vehicle could not verify the legal of the response from RSU</a:t>
            </a:r>
            <a:r>
              <a:rPr lang="en-US" altLang="zh-TW" dirty="0" smtClean="0"/>
              <a:t>.</a:t>
            </a:r>
          </a:p>
          <a:p>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a:t>
            </a:fld>
            <a:endParaRPr lang="en-US" altLang="zh-TW"/>
          </a:p>
        </p:txBody>
      </p:sp>
    </p:spTree>
    <p:extLst>
      <p:ext uri="{BB962C8B-B14F-4D97-AF65-F5344CB8AC3E}">
        <p14:creationId xmlns:p14="http://schemas.microsoft.com/office/powerpoint/2010/main" val="247996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To solve above problems, we propose an anonymous authentication scheme based on group signature in VANETs (AAAS). AAAS consists of four phases: system initialization, initial registration, initial V2I authentication, and handover V2I authentication</a:t>
            </a:r>
            <a:r>
              <a:rPr lang="en-US" altLang="zh-TW" dirty="0" smtClean="0"/>
              <a:t>.</a:t>
            </a:r>
            <a:r>
              <a:rPr lang="zh-TW" altLang="en-US" dirty="0" smtClean="0"/>
              <a:t> </a:t>
            </a:r>
            <a:r>
              <a:rPr lang="en-US" altLang="zh-TW" dirty="0" smtClean="0"/>
              <a:t>The </a:t>
            </a:r>
            <a:r>
              <a:rPr lang="en-US" altLang="zh-TW" dirty="0"/>
              <a:t>main features of the proposed paper are as </a:t>
            </a:r>
            <a:r>
              <a:rPr lang="en-US" altLang="zh-TW" dirty="0" smtClean="0"/>
              <a:t>follows.</a:t>
            </a:r>
          </a:p>
          <a:p>
            <a:pPr marL="971550" lvl="1" indent="-514350">
              <a:buFont typeface="+mj-lt"/>
              <a:buAutoNum type="arabicPeriod"/>
            </a:pPr>
            <a:r>
              <a:rPr lang="en-US" altLang="zh-TW" dirty="0">
                <a:solidFill>
                  <a:schemeClr val="tx2">
                    <a:lumMod val="75000"/>
                  </a:schemeClr>
                </a:solidFill>
                <a:latin typeface="Times New Roman" panose="02020603050405020304" pitchFamily="18" charset="0"/>
                <a:cs typeface="Times New Roman" panose="02020603050405020304" pitchFamily="18" charset="0"/>
              </a:rPr>
              <a:t>AAAS adds region trust authority (RTA) as group manager to provide anonymous authentication and communication services for vehicles, which can effectively improve the computation and communication costs of TA and relieve the pressure of RSU with low computation and storage capacity.</a:t>
            </a:r>
          </a:p>
          <a:p>
            <a:pPr marL="971550" lvl="1" indent="-514350">
              <a:buFont typeface="+mj-lt"/>
              <a:buAutoNum type="arabicPeriod"/>
            </a:pP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13</a:t>
            </a:fld>
            <a:endParaRPr lang="en-US" altLang="zh-TW"/>
          </a:p>
        </p:txBody>
      </p:sp>
    </p:spTree>
    <p:extLst>
      <p:ext uri="{BB962C8B-B14F-4D97-AF65-F5344CB8AC3E}">
        <p14:creationId xmlns:p14="http://schemas.microsoft.com/office/powerpoint/2010/main" val="1887321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971550" lvl="1" indent="-514350">
              <a:buFont typeface="+mj-lt"/>
              <a:buAutoNum type="arabicPeriod" startAt="2"/>
            </a:pPr>
            <a:r>
              <a:rPr lang="en-US" altLang="zh-TW" dirty="0">
                <a:solidFill>
                  <a:schemeClr val="tx2">
                    <a:lumMod val="75000"/>
                  </a:schemeClr>
                </a:solidFill>
                <a:latin typeface="Times New Roman" panose="02020603050405020304" pitchFamily="18" charset="0"/>
                <a:cs typeface="Times New Roman" panose="02020603050405020304" pitchFamily="18" charset="0"/>
              </a:rPr>
              <a:t>Pseudonym mechanism and group signature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mechansim</a:t>
            </a:r>
            <a:r>
              <a:rPr lang="en-US" altLang="zh-TW" dirty="0">
                <a:solidFill>
                  <a:schemeClr val="tx2">
                    <a:lumMod val="75000"/>
                  </a:schemeClr>
                </a:solidFill>
                <a:latin typeface="Times New Roman" panose="02020603050405020304" pitchFamily="18" charset="0"/>
                <a:cs typeface="Times New Roman" panose="02020603050405020304" pitchFamily="18" charset="0"/>
              </a:rPr>
              <a:t> are integrated into the scheme to satisfy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distrubuted</a:t>
            </a:r>
            <a:r>
              <a:rPr lang="en-US" altLang="zh-TW" dirty="0">
                <a:solidFill>
                  <a:schemeClr val="tx2">
                    <a:lumMod val="75000"/>
                  </a:schemeClr>
                </a:solidFill>
                <a:latin typeface="Times New Roman" panose="02020603050405020304" pitchFamily="18" charset="0"/>
                <a:cs typeface="Times New Roman" panose="02020603050405020304" pitchFamily="18" charset="0"/>
              </a:rPr>
              <a:t> resolution. Single authority cannot directly resolve the real identity, which effectively reduces the risk of vehicle privacy exposure once an authority is compromised</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971550" lvl="1" indent="-514350">
              <a:buFont typeface="+mj-lt"/>
              <a:buAutoNum type="arabicPeriod" startAt="2"/>
            </a:pPr>
            <a:r>
              <a:rPr lang="en-US" altLang="zh-TW" dirty="0">
                <a:solidFill>
                  <a:schemeClr val="tx2">
                    <a:lumMod val="75000"/>
                  </a:schemeClr>
                </a:solidFill>
                <a:latin typeface="Times New Roman" panose="02020603050405020304" pitchFamily="18" charset="0"/>
                <a:cs typeface="Times New Roman" panose="02020603050405020304" pitchFamily="18" charset="0"/>
              </a:rPr>
              <a:t>Security and performance analysis show that AAAS can maintain a balance between efficiency and security well</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14</a:t>
            </a:fld>
            <a:endParaRPr lang="en-US" altLang="zh-TW"/>
          </a:p>
        </p:txBody>
      </p:sp>
    </p:spTree>
    <p:extLst>
      <p:ext uri="{BB962C8B-B14F-4D97-AF65-F5344CB8AC3E}">
        <p14:creationId xmlns:p14="http://schemas.microsoft.com/office/powerpoint/2010/main" val="1283504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Preliminaries</a:t>
            </a:r>
            <a:endParaRPr lang="zh-TW" altLang="en-US" dirty="0"/>
          </a:p>
        </p:txBody>
      </p:sp>
      <p:sp>
        <p:nvSpPr>
          <p:cNvPr id="3" name="內容版面配置區 2"/>
          <p:cNvSpPr>
            <a:spLocks noGrp="1"/>
          </p:cNvSpPr>
          <p:nvPr>
            <p:ph idx="1"/>
          </p:nvPr>
        </p:nvSpPr>
        <p:spPr/>
        <p:txBody>
          <a:bodyPr/>
          <a:lstStyle/>
          <a:p>
            <a:pPr marL="514350" indent="-514350">
              <a:buFont typeface="+mj-lt"/>
              <a:buAutoNum type="alphaUcPeriod"/>
            </a:pPr>
            <a:r>
              <a:rPr lang="en-US" altLang="zh-TW" b="1" dirty="0" smtClean="0"/>
              <a:t>VANETs</a:t>
            </a:r>
            <a:endParaRPr lang="en-US" altLang="zh-TW" b="1"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15</a:t>
            </a:fld>
            <a:endParaRPr lang="en-US" altLang="zh-TW"/>
          </a:p>
        </p:txBody>
      </p:sp>
      <p:pic>
        <p:nvPicPr>
          <p:cNvPr id="5" name="圖片 4"/>
          <p:cNvPicPr>
            <a:picLocks noChangeAspect="1"/>
          </p:cNvPicPr>
          <p:nvPr/>
        </p:nvPicPr>
        <p:blipFill>
          <a:blip r:embed="rId3"/>
          <a:stretch>
            <a:fillRect/>
          </a:stretch>
        </p:blipFill>
        <p:spPr>
          <a:xfrm>
            <a:off x="3321072" y="1600201"/>
            <a:ext cx="5346655" cy="4865030"/>
          </a:xfrm>
          <a:prstGeom prst="rect">
            <a:avLst/>
          </a:prstGeom>
        </p:spPr>
      </p:pic>
    </p:spTree>
    <p:extLst>
      <p:ext uri="{BB962C8B-B14F-4D97-AF65-F5344CB8AC3E}">
        <p14:creationId xmlns:p14="http://schemas.microsoft.com/office/powerpoint/2010/main" val="1629807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16</a:t>
            </a:fld>
            <a:endParaRPr lang="en-US" altLang="zh-TW"/>
          </a:p>
        </p:txBody>
      </p:sp>
      <p:sp>
        <p:nvSpPr>
          <p:cNvPr id="6" name="內容版面配置區 5"/>
          <p:cNvSpPr>
            <a:spLocks noGrp="1"/>
          </p:cNvSpPr>
          <p:nvPr>
            <p:ph idx="1"/>
          </p:nvPr>
        </p:nvSpPr>
        <p:spPr/>
        <p:txBody>
          <a:bodyPr/>
          <a:lstStyle/>
          <a:p>
            <a:pPr marL="514350" indent="-514350">
              <a:buFont typeface="+mj-lt"/>
              <a:buAutoNum type="alphaUcPeriod" startAt="2"/>
            </a:pPr>
            <a:r>
              <a:rPr lang="en-US" altLang="zh-TW" b="1" dirty="0"/>
              <a:t>Bilinear </a:t>
            </a:r>
            <a:r>
              <a:rPr lang="en-US" altLang="zh-TW" b="1" dirty="0" smtClean="0"/>
              <a:t>Pairing</a:t>
            </a:r>
          </a:p>
          <a:p>
            <a:pPr marL="514350" indent="-514350">
              <a:buFont typeface="+mj-lt"/>
              <a:buAutoNum type="alphaUcPeriod" startAt="2"/>
            </a:pPr>
            <a:endParaRPr lang="en-US" altLang="zh-TW" b="1" dirty="0"/>
          </a:p>
          <a:p>
            <a:pPr marL="514350" indent="-514350">
              <a:buFont typeface="+mj-lt"/>
              <a:buAutoNum type="alphaUcPeriod" startAt="2"/>
            </a:pPr>
            <a:endParaRPr lang="zh-TW" altLang="en-US" dirty="0"/>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380" y="2107806"/>
            <a:ext cx="8300040" cy="1586093"/>
          </a:xfrm>
          <a:prstGeom prst="rect">
            <a:avLst/>
          </a:prstGeom>
        </p:spPr>
      </p:pic>
      <p:pic>
        <p:nvPicPr>
          <p:cNvPr id="10" name="圖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380" y="3447156"/>
            <a:ext cx="8691925" cy="3014263"/>
          </a:xfrm>
          <a:prstGeom prst="rect">
            <a:avLst/>
          </a:prstGeom>
        </p:spPr>
      </p:pic>
    </p:spTree>
    <p:extLst>
      <p:ext uri="{BB962C8B-B14F-4D97-AF65-F5344CB8AC3E}">
        <p14:creationId xmlns:p14="http://schemas.microsoft.com/office/powerpoint/2010/main" val="3890702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lphaUcPeriod" startAt="3"/>
            </a:pPr>
            <a:r>
              <a:rPr lang="en-US" altLang="zh-TW" b="1" dirty="0" smtClean="0"/>
              <a:t>Identity-Based </a:t>
            </a:r>
            <a:r>
              <a:rPr lang="en-US" altLang="zh-TW" b="1" dirty="0"/>
              <a:t>Group </a:t>
            </a:r>
            <a:r>
              <a:rPr lang="en-US" altLang="zh-TW" b="1" dirty="0" smtClean="0"/>
              <a:t>Signature</a:t>
            </a:r>
          </a:p>
          <a:p>
            <a:r>
              <a:rPr lang="en-US" altLang="zh-TW" dirty="0"/>
              <a:t>Group signature is considered as a special signature mechanism, in which authorized members can sign on behalf of the underlying group [22]. </a:t>
            </a:r>
            <a:endParaRPr lang="en-US" altLang="zh-TW" dirty="0" smtClean="0"/>
          </a:p>
          <a:p>
            <a:r>
              <a:rPr lang="en-US" altLang="zh-TW" dirty="0" smtClean="0"/>
              <a:t>For </a:t>
            </a:r>
            <a:r>
              <a:rPr lang="en-US" altLang="zh-TW" dirty="0"/>
              <a:t>a given group signature, any unauthorized entity can use group public key to verify whether the signature is legal, but it is impossible for any other verifier except for group manager to reveal the signer’s identity. </a:t>
            </a:r>
            <a:endParaRPr lang="en-US" altLang="zh-TW" dirty="0" smtClean="0"/>
          </a:p>
          <a:p>
            <a:r>
              <a:rPr lang="en-US" altLang="zh-TW" dirty="0" smtClean="0"/>
              <a:t>Consequently</a:t>
            </a:r>
            <a:r>
              <a:rPr lang="en-US" altLang="zh-TW" dirty="0"/>
              <a:t>, group signature mechanism can be effectively used in anonymous authentication in VANETs [23].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17</a:t>
            </a:fld>
            <a:endParaRPr lang="en-US" altLang="zh-TW"/>
          </a:p>
        </p:txBody>
      </p:sp>
    </p:spTree>
    <p:extLst>
      <p:ext uri="{BB962C8B-B14F-4D97-AF65-F5344CB8AC3E}">
        <p14:creationId xmlns:p14="http://schemas.microsoft.com/office/powerpoint/2010/main" val="643933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However, in traditional group signature schemes, any verifier has to determine the validity of the group public key certificate before verifying the group signature, which may influence the efficiency and stability of communication for high-speed vehicles</a:t>
            </a:r>
            <a:r>
              <a:rPr lang="en-US" altLang="zh-TW" dirty="0" smtClean="0"/>
              <a:t>.</a:t>
            </a:r>
          </a:p>
          <a:p>
            <a:r>
              <a:rPr lang="en-US" altLang="zh-TW" dirty="0" smtClean="0"/>
              <a:t>In </a:t>
            </a:r>
            <a:r>
              <a:rPr lang="en-US" altLang="zh-TW" dirty="0"/>
              <a:t>addition, due to limited computing and storage capacity of vehicles, the overhead of storing certificates for vehicles is also not negligible. </a:t>
            </a:r>
            <a:endParaRPr lang="en-US" altLang="zh-TW" dirty="0" smtClean="0"/>
          </a:p>
          <a:p>
            <a:r>
              <a:rPr lang="en-US" altLang="zh-TW" dirty="0" smtClean="0"/>
              <a:t>Consequently</a:t>
            </a:r>
            <a:r>
              <a:rPr lang="en-US" altLang="zh-TW" dirty="0"/>
              <a:t>, identity-based group signature is adopted in the proposed scheme, where publicly group </a:t>
            </a:r>
            <a:r>
              <a:rPr lang="en-US" altLang="zh-TW" dirty="0" smtClean="0"/>
              <a:t>manager </a:t>
            </a:r>
            <a:r>
              <a:rPr lang="en-US" altLang="zh-TW" dirty="0"/>
              <a:t>identifier can be used as the public group key component [24</a:t>
            </a:r>
            <a:r>
              <a:rPr lang="en-US" altLang="zh-TW" dirty="0" smtClean="0"/>
              <a:t>]. </a:t>
            </a:r>
            <a:r>
              <a:rPr lang="en-US" altLang="zh-TW" dirty="0"/>
              <a:t>To reduce the burden of public key certificate management, verifier only needs to know the identity of the group manager to compute the group public key.</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18</a:t>
            </a:fld>
            <a:endParaRPr lang="en-US" altLang="zh-TW"/>
          </a:p>
        </p:txBody>
      </p:sp>
    </p:spTree>
    <p:extLst>
      <p:ext uri="{BB962C8B-B14F-4D97-AF65-F5344CB8AC3E}">
        <p14:creationId xmlns:p14="http://schemas.microsoft.com/office/powerpoint/2010/main" val="1009320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The earliest identity-based group signature mechanism was proposed by Park </a:t>
            </a:r>
            <a:r>
              <a:rPr lang="en-US" altLang="zh-TW" i="1" dirty="0"/>
              <a:t>et al.</a:t>
            </a:r>
            <a:r>
              <a:rPr lang="en-US" altLang="zh-TW" dirty="0"/>
              <a:t> [25]. </a:t>
            </a:r>
            <a:r>
              <a:rPr lang="en-US" altLang="zh-TW" dirty="0" smtClean="0"/>
              <a:t>However</a:t>
            </a:r>
            <a:r>
              <a:rPr lang="en-US" altLang="zh-TW" dirty="0"/>
              <a:t>, due to its high computation cost and low efficiency, it is difficult to be used in anonymous authentication in VANETs. </a:t>
            </a:r>
            <a:endParaRPr lang="en-US" altLang="zh-TW" dirty="0" smtClean="0"/>
          </a:p>
          <a:p>
            <a:r>
              <a:rPr lang="en-US" altLang="zh-TW" dirty="0" smtClean="0"/>
              <a:t>Han </a:t>
            </a:r>
            <a:r>
              <a:rPr lang="en-US" altLang="zh-TW" i="1" dirty="0"/>
              <a:t>et al.</a:t>
            </a:r>
            <a:r>
              <a:rPr lang="en-US" altLang="zh-TW" dirty="0"/>
              <a:t> proposed a novel identity-based group signature scheme [26], which makes a balance between the security and efficiency. In </a:t>
            </a:r>
            <a:r>
              <a:rPr lang="en-US" altLang="zh-TW" dirty="0" smtClean="0"/>
              <a:t>the</a:t>
            </a:r>
            <a:r>
              <a:rPr lang="zh-TW" altLang="en-US" dirty="0" smtClean="0"/>
              <a:t> </a:t>
            </a:r>
            <a:r>
              <a:rPr lang="en-US" altLang="zh-TW" dirty="0" smtClean="0"/>
              <a:t>proposed </a:t>
            </a:r>
            <a:r>
              <a:rPr lang="en-US" altLang="zh-TW" dirty="0"/>
              <a:t>scheme, [26] is used in anonymous authentication </a:t>
            </a:r>
            <a:r>
              <a:rPr lang="en-US" altLang="zh-TW" dirty="0" smtClean="0"/>
              <a:t>and</a:t>
            </a:r>
            <a:r>
              <a:rPr lang="zh-TW" altLang="en-US" dirty="0" smtClean="0"/>
              <a:t> </a:t>
            </a:r>
            <a:r>
              <a:rPr lang="en-US" altLang="zh-TW" dirty="0" smtClean="0"/>
              <a:t>communication </a:t>
            </a:r>
            <a:r>
              <a:rPr lang="en-US" altLang="zh-TW" dirty="0"/>
              <a:t>in VANETs. The details of the scheme are as follows.</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19</a:t>
            </a:fld>
            <a:endParaRPr lang="en-US" altLang="zh-TW"/>
          </a:p>
        </p:txBody>
      </p:sp>
    </p:spTree>
    <p:extLst>
      <p:ext uri="{BB962C8B-B14F-4D97-AF65-F5344CB8AC3E}">
        <p14:creationId xmlns:p14="http://schemas.microsoft.com/office/powerpoint/2010/main" val="410686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1094740" y="1609104"/>
            <a:ext cx="9799320" cy="4929809"/>
          </a:xfrm>
        </p:spPr>
        <p:txBody>
          <a:bodyPr/>
          <a:lstStyle/>
          <a:p>
            <a:pPr marL="340995" indent="-340995"/>
            <a:r>
              <a:rPr lang="en-US" sz="2600" dirty="0" smtClean="0">
                <a:latin typeface="Times New Roman" panose="02020603050405020304" pitchFamily="18" charset="0"/>
                <a:cs typeface="Times New Roman" panose="02020603050405020304" pitchFamily="18" charset="0"/>
              </a:rPr>
              <a:t>Abstract</a:t>
            </a:r>
            <a:endParaRPr lang="en-US" altLang="zh-TW" sz="2600" dirty="0">
              <a:latin typeface="Times New Roman" panose="02020603050405020304" pitchFamily="18" charset="0"/>
              <a:cs typeface="Times New Roman" panose="02020603050405020304" pitchFamily="18" charset="0"/>
            </a:endParaRPr>
          </a:p>
          <a:p>
            <a:r>
              <a:rPr lang="en-US" altLang="zh-TW" sz="2600" dirty="0" smtClean="0">
                <a:latin typeface="Times New Roman" panose="02020603050405020304" pitchFamily="18" charset="0"/>
                <a:cs typeface="Times New Roman" panose="02020603050405020304" pitchFamily="18" charset="0"/>
              </a:rPr>
              <a:t>Introduction</a:t>
            </a:r>
            <a:endParaRPr lang="en-US" altLang="zh-TW" sz="2600" dirty="0">
              <a:latin typeface="Times New Roman" panose="02020603050405020304" pitchFamily="18" charset="0"/>
              <a:cs typeface="Times New Roman" panose="02020603050405020304" pitchFamily="18" charset="0"/>
            </a:endParaRPr>
          </a:p>
          <a:p>
            <a:r>
              <a:rPr lang="en-US" altLang="zh-TW" sz="2600" dirty="0" smtClean="0">
                <a:latin typeface="Times New Roman" panose="02020603050405020304" pitchFamily="18" charset="0"/>
                <a:cs typeface="Times New Roman" panose="02020603050405020304" pitchFamily="18" charset="0"/>
              </a:rPr>
              <a:t>Preliminaries</a:t>
            </a:r>
            <a:endParaRPr lang="en-US" altLang="zh-TW" sz="2600" dirty="0">
              <a:latin typeface="Times New Roman" panose="02020603050405020304" pitchFamily="18" charset="0"/>
              <a:cs typeface="Times New Roman" panose="02020603050405020304" pitchFamily="18" charset="0"/>
            </a:endParaRPr>
          </a:p>
          <a:p>
            <a:r>
              <a:rPr lang="en-US" altLang="zh-TW" sz="2600" dirty="0" smtClean="0">
                <a:latin typeface="Times New Roman" panose="02020603050405020304" pitchFamily="18" charset="0"/>
                <a:cs typeface="Times New Roman" panose="02020603050405020304" pitchFamily="18" charset="0"/>
              </a:rPr>
              <a:t>The </a:t>
            </a:r>
            <a:r>
              <a:rPr lang="en-US" altLang="zh-TW" sz="2600" dirty="0">
                <a:latin typeface="Times New Roman" panose="02020603050405020304" pitchFamily="18" charset="0"/>
                <a:cs typeface="Times New Roman" panose="02020603050405020304" pitchFamily="18" charset="0"/>
              </a:rPr>
              <a:t>Proposed </a:t>
            </a:r>
            <a:r>
              <a:rPr lang="en-US" altLang="zh-TW" sz="2600" dirty="0" smtClean="0">
                <a:latin typeface="Times New Roman" panose="02020603050405020304" pitchFamily="18" charset="0"/>
                <a:cs typeface="Times New Roman" panose="02020603050405020304" pitchFamily="18" charset="0"/>
              </a:rPr>
              <a:t>Schemes</a:t>
            </a:r>
            <a:endParaRPr lang="en-US" altLang="zh-TW" sz="2600" dirty="0">
              <a:latin typeface="Times New Roman" panose="02020603050405020304" pitchFamily="18" charset="0"/>
              <a:cs typeface="Times New Roman" panose="02020603050405020304" pitchFamily="18" charset="0"/>
            </a:endParaRPr>
          </a:p>
          <a:p>
            <a:r>
              <a:rPr lang="en-US" altLang="zh-TW" sz="2600" dirty="0" smtClean="0">
                <a:latin typeface="Times New Roman" panose="02020603050405020304" pitchFamily="18" charset="0"/>
                <a:cs typeface="Times New Roman" panose="02020603050405020304" pitchFamily="18" charset="0"/>
              </a:rPr>
              <a:t>Security </a:t>
            </a:r>
            <a:r>
              <a:rPr lang="en-US" altLang="zh-TW" sz="2600" dirty="0">
                <a:latin typeface="Times New Roman" panose="02020603050405020304" pitchFamily="18" charset="0"/>
                <a:cs typeface="Times New Roman" panose="02020603050405020304" pitchFamily="18" charset="0"/>
              </a:rPr>
              <a:t>Proof and </a:t>
            </a:r>
            <a:r>
              <a:rPr lang="en-US" altLang="zh-TW" sz="2600" dirty="0" smtClean="0">
                <a:latin typeface="Times New Roman" panose="02020603050405020304" pitchFamily="18" charset="0"/>
                <a:cs typeface="Times New Roman" panose="02020603050405020304" pitchFamily="18" charset="0"/>
              </a:rPr>
              <a:t>Analysis</a:t>
            </a:r>
            <a:endParaRPr lang="en-US" altLang="zh-TW" sz="2600" dirty="0">
              <a:latin typeface="Times New Roman" panose="02020603050405020304" pitchFamily="18" charset="0"/>
              <a:cs typeface="Times New Roman" panose="02020603050405020304" pitchFamily="18" charset="0"/>
            </a:endParaRPr>
          </a:p>
          <a:p>
            <a:r>
              <a:rPr lang="en-US" altLang="zh-TW" sz="2600" dirty="0" smtClean="0">
                <a:latin typeface="Times New Roman" panose="02020603050405020304" pitchFamily="18" charset="0"/>
                <a:cs typeface="Times New Roman" panose="02020603050405020304" pitchFamily="18" charset="0"/>
              </a:rPr>
              <a:t>Performance Analysis</a:t>
            </a:r>
            <a:endParaRPr lang="en-US" altLang="zh-TW" sz="2600" dirty="0">
              <a:latin typeface="Times New Roman" panose="02020603050405020304" pitchFamily="18" charset="0"/>
              <a:cs typeface="Times New Roman" panose="02020603050405020304" pitchFamily="18" charset="0"/>
            </a:endParaRPr>
          </a:p>
          <a:p>
            <a:r>
              <a:rPr lang="en-US" altLang="zh-TW" sz="2600" dirty="0" smtClean="0">
                <a:latin typeface="Times New Roman" panose="02020603050405020304" pitchFamily="18" charset="0"/>
                <a:cs typeface="Times New Roman" panose="02020603050405020304" pitchFamily="18" charset="0"/>
              </a:rPr>
              <a:t>Conclusion</a:t>
            </a:r>
            <a:r>
              <a:rPr lang="en-US" altLang="zh-TW" sz="2600" dirty="0">
                <a:latin typeface="Times New Roman" panose="02020603050405020304" pitchFamily="18" charset="0"/>
                <a:cs typeface="Times New Roman" panose="02020603050405020304" pitchFamily="18" charset="0"/>
              </a:rPr>
              <a:t/>
            </a:r>
            <a:br>
              <a:rPr lang="en-US" altLang="zh-TW" sz="2600" dirty="0">
                <a:latin typeface="Times New Roman" panose="02020603050405020304" pitchFamily="18" charset="0"/>
                <a:cs typeface="Times New Roman" panose="02020603050405020304" pitchFamily="18" charset="0"/>
              </a:rPr>
            </a:br>
            <a:endParaRPr lang="en-US" altLang="zh-TW" sz="2600" dirty="0">
              <a:latin typeface="Times New Roman" panose="02020603050405020304" pitchFamily="18" charset="0"/>
              <a:cs typeface="Times New Roman" panose="02020603050405020304" pitchFamily="18" charset="0"/>
            </a:endParaRPr>
          </a:p>
          <a:p>
            <a:pPr marL="340995" indent="-340995"/>
            <a:endParaRPr lang="en-US" sz="2800" dirty="0">
              <a:latin typeface="Times New Roman" panose="02020603050405020304" pitchFamily="18" charset="0"/>
              <a:cs typeface="Times New Roman" panose="02020603050405020304" pitchFamily="18" charset="0"/>
            </a:endParaRPr>
          </a:p>
          <a:p>
            <a:pPr marL="340995" indent="-340995"/>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a:t>
            </a:fld>
            <a:endParaRPr lang="en-US" altLang="zh-TW" dirty="0">
              <a:ea typeface="新細明體" charset="-120"/>
            </a:endParaRPr>
          </a:p>
        </p:txBody>
      </p:sp>
    </p:spTree>
    <p:extLst>
      <p:ext uri="{BB962C8B-B14F-4D97-AF65-F5344CB8AC3E}">
        <p14:creationId xmlns:p14="http://schemas.microsoft.com/office/powerpoint/2010/main" val="318102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Setup.</a:t>
                </a:r>
              </a:p>
              <a:p>
                <a:pPr marL="914400" lvl="3" indent="-457200"/>
                <a:r>
                  <a:rPr lang="en-US" altLang="zh-TW" sz="2800" dirty="0">
                    <a:solidFill>
                      <a:schemeClr val="tx2">
                        <a:lumMod val="75000"/>
                      </a:schemeClr>
                    </a:solidFill>
                    <a:latin typeface="Times New Roman" panose="02020603050405020304" pitchFamily="18" charset="0"/>
                    <a:cs typeface="Times New Roman" panose="02020603050405020304" pitchFamily="18" charset="0"/>
                  </a:rPr>
                  <a:t>Let </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𝑇</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be two cyclic groups generated by P , whose order is prime q , where </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is additive group and </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𝑇</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is multiplicative group. </a:t>
                </a:r>
              </a:p>
              <a:p>
                <a:pPr marL="914400" lvl="3" indent="-457200"/>
                <a:r>
                  <a:rPr lang="en-US" altLang="zh-TW" sz="2800" dirty="0">
                    <a:solidFill>
                      <a:schemeClr val="tx2">
                        <a:lumMod val="75000"/>
                      </a:schemeClr>
                    </a:solidFill>
                    <a:latin typeface="Times New Roman" panose="02020603050405020304" pitchFamily="18" charset="0"/>
                    <a:cs typeface="Times New Roman" panose="02020603050405020304" pitchFamily="18" charset="0"/>
                  </a:rPr>
                  <a:t>The group manager (GM) chooses two cryptographic hash functions: </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sz="280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sz="2800">
                            <a:solidFill>
                              <a:schemeClr val="tx2">
                                <a:lumMod val="75000"/>
                              </a:schemeClr>
                            </a:solidFill>
                            <a:latin typeface="Cambria Math" panose="02040503050406030204" pitchFamily="18" charset="0"/>
                            <a:cs typeface="Times New Roman" panose="02020603050405020304" pitchFamily="18" charset="0"/>
                          </a:rPr>
                          <m:t>{0,1}</m:t>
                        </m:r>
                      </m:e>
                      <m:sup>
                        <m:r>
                          <a:rPr lang="en-US" altLang="zh-TW" sz="280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sz="280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sz="2800">
                            <a:solidFill>
                              <a:schemeClr val="tx2">
                                <a:lumMod val="75000"/>
                              </a:schemeClr>
                            </a:solidFill>
                            <a:latin typeface="Cambria Math" panose="02040503050406030204" pitchFamily="18" charset="0"/>
                            <a:cs typeface="Times New Roman" panose="02020603050405020304" pitchFamily="18" charset="0"/>
                          </a:rPr>
                          <m:t>{0,1}</m:t>
                        </m:r>
                      </m:e>
                      <m:sup>
                        <m:r>
                          <a:rPr lang="en-US" altLang="zh-TW" sz="2800">
                            <a:solidFill>
                              <a:schemeClr val="tx2">
                                <a:lumMod val="75000"/>
                              </a:schemeClr>
                            </a:solidFill>
                            <a:latin typeface="Cambria Math" panose="02040503050406030204" pitchFamily="18" charset="0"/>
                            <a:cs typeface="Times New Roman" panose="02020603050405020304" pitchFamily="18" charset="0"/>
                          </a:rPr>
                          <m:t>∗</m:t>
                        </m:r>
                      </m:sup>
                    </m:sSup>
                    <m:r>
                      <a:rPr lang="en-US" altLang="zh-TW" sz="280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and constructs a bilinear function e : </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𝑇</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 </a:t>
                </a:r>
              </a:p>
              <a:p>
                <a:pPr marL="914400" lvl="3" indent="-457200"/>
                <a:r>
                  <a:rPr lang="en-US" altLang="zh-TW" sz="2800" dirty="0">
                    <a:solidFill>
                      <a:schemeClr val="tx2">
                        <a:lumMod val="75000"/>
                      </a:schemeClr>
                    </a:solidFill>
                    <a:latin typeface="Times New Roman" panose="02020603050405020304" pitchFamily="18" charset="0"/>
                    <a:cs typeface="Times New Roman" panose="02020603050405020304" pitchFamily="18" charset="0"/>
                  </a:rPr>
                  <a:t>Then, GM generates a ∈</a:t>
                </a:r>
                <a14:m>
                  <m:oMath xmlns:m="http://schemas.openxmlformats.org/officeDocument/2006/math">
                    <m:sSubSup>
                      <m:sSubSup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sz="2800" dirty="0">
                            <a:solidFill>
                              <a:schemeClr val="tx2">
                                <a:lumMod val="75000"/>
                              </a:schemeClr>
                            </a:solidFill>
                            <a:latin typeface="Cambria Math" panose="02040503050406030204" pitchFamily="18" charset="0"/>
                            <a:cs typeface="Times New Roman" panose="02020603050405020304" pitchFamily="18" charset="0"/>
                          </a:rPr>
                          <m:t> </m:t>
                        </m:r>
                        <m:r>
                          <a:rPr lang="en-US" altLang="zh-TW" sz="2800"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sz="2800"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sz="2800"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as the secret key of GM and sets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sz="2800" dirty="0">
                            <a:solidFill>
                              <a:schemeClr val="tx2">
                                <a:lumMod val="75000"/>
                              </a:schemeClr>
                            </a:solidFill>
                            <a:latin typeface="Cambria Math" panose="02040503050406030204" pitchFamily="18" charset="0"/>
                            <a:cs typeface="Times New Roman" panose="02020603050405020304" pitchFamily="18" charset="0"/>
                          </a:rPr>
                          <m:t>𝑝𝑢𝑏</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aP as the public key of group.</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500"/>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20</a:t>
            </a:fld>
            <a:endParaRPr lang="en-US" altLang="zh-TW"/>
          </a:p>
        </p:txBody>
      </p:sp>
    </p:spTree>
    <p:extLst>
      <p:ext uri="{BB962C8B-B14F-4D97-AF65-F5344CB8AC3E}">
        <p14:creationId xmlns:p14="http://schemas.microsoft.com/office/powerpoint/2010/main" val="3164478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Extract. </a:t>
                </a:r>
              </a:p>
              <a:p>
                <a:pPr marL="914400" lvl="3" indent="-457200"/>
                <a:r>
                  <a:rPr lang="en-US" altLang="zh-TW" sz="2800" dirty="0">
                    <a:solidFill>
                      <a:schemeClr val="tx2">
                        <a:lumMod val="75000"/>
                      </a:schemeClr>
                    </a:solidFill>
                    <a:latin typeface="Times New Roman" panose="02020603050405020304" pitchFamily="18" charset="0"/>
                    <a:cs typeface="Times New Roman" panose="02020603050405020304" pitchFamily="18" charset="0"/>
                  </a:rPr>
                  <a:t>When a new member </a:t>
                </a:r>
                <a14:m>
                  <m:oMath xmlns:m="http://schemas.openxmlformats.org/officeDocument/2006/math">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𝑈</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wants to be an authorized member of the group, the member is requested to sent its identity </a:t>
                </a:r>
                <a14:m>
                  <m:oMath xmlns:m="http://schemas.openxmlformats.org/officeDocument/2006/math">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to GM through the secure tunnel. </a:t>
                </a:r>
                <a:endParaRPr lang="en-US" altLang="zh-TW" sz="2800" dirty="0" smtClean="0">
                  <a:solidFill>
                    <a:schemeClr val="tx2">
                      <a:lumMod val="75000"/>
                    </a:schemeClr>
                  </a:solidFill>
                  <a:latin typeface="Times New Roman" panose="02020603050405020304" pitchFamily="18" charset="0"/>
                  <a:cs typeface="Times New Roman" panose="02020603050405020304" pitchFamily="18" charset="0"/>
                </a:endParaRPr>
              </a:p>
              <a:p>
                <a:pPr marL="914400" lvl="3" indent="-457200"/>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GM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computes </a:t>
                </a:r>
                <a14:m>
                  <m:oMath xmlns:m="http://schemas.openxmlformats.org/officeDocument/2006/math">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𝑄</m:t>
                        </m:r>
                      </m:e>
                      <m:sub>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sub>
                    </m:sSub>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2800"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280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sz="2800"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𝑠𝑘</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a</a:t>
                </a:r>
                <a14:m>
                  <m:oMath xmlns:m="http://schemas.openxmlformats.org/officeDocument/2006/math">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𝑄</m:t>
                        </m:r>
                      </m:e>
                      <m:sub>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sub>
                    </m:sSub>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and sends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𝑠𝑘</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to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𝑈</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 </a:t>
                </a:r>
                <a:endParaRPr lang="en-US" altLang="zh-TW" sz="2800" dirty="0" smtClean="0">
                  <a:solidFill>
                    <a:schemeClr val="tx2">
                      <a:lumMod val="75000"/>
                    </a:schemeClr>
                  </a:solidFill>
                  <a:latin typeface="Times New Roman" panose="02020603050405020304" pitchFamily="18" charset="0"/>
                  <a:cs typeface="Times New Roman" panose="02020603050405020304" pitchFamily="18" charset="0"/>
                </a:endParaRPr>
              </a:p>
              <a:p>
                <a:pPr marL="914400" lvl="3" indent="-457200"/>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After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receiving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𝑠𝑘</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𝑈</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chooses a secret key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as its personal private key. Support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 ≡ 1 mod φ(n</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 . </a:t>
                </a:r>
                <a:endParaRPr lang="en-US" altLang="zh-TW" sz="2800" dirty="0" smtClean="0">
                  <a:solidFill>
                    <a:schemeClr val="tx2">
                      <a:lumMod val="75000"/>
                    </a:schemeClr>
                  </a:solidFill>
                  <a:latin typeface="Times New Roman" panose="02020603050405020304" pitchFamily="18" charset="0"/>
                  <a:cs typeface="Times New Roman" panose="02020603050405020304" pitchFamily="18" charset="0"/>
                </a:endParaRPr>
              </a:p>
              <a:p>
                <a:pPr marL="914400" lvl="3" indent="-457200"/>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Now</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𝑈</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is considered as a member of the group. </a:t>
                </a:r>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Its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private key is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2800"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𝑠𝑘</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a:solidFill>
                      <a:schemeClr val="tx2">
                        <a:lumMod val="75000"/>
                      </a:schemeClr>
                    </a:solidFill>
                    <a:latin typeface="Times New Roman" panose="02020603050405020304" pitchFamily="18" charset="0"/>
                    <a:cs typeface="Times New Roman" panose="02020603050405020304" pitchFamily="18" charset="0"/>
                  </a:rPr>
                  <a:t>} and public key is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sz="2800" dirty="0">
                  <a:solidFill>
                    <a:schemeClr val="tx2">
                      <a:lumMod val="75000"/>
                    </a:schemeClr>
                  </a:solidFill>
                  <a:latin typeface="Times New Roman" panose="02020603050405020304" pitchFamily="18" charset="0"/>
                  <a:cs typeface="Times New Roman" panose="02020603050405020304" pitchFamily="18" charset="0"/>
                </a:endParaRPr>
              </a:p>
              <a:p>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77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21</a:t>
            </a:fld>
            <a:endParaRPr lang="en-US" altLang="zh-TW" dirty="0"/>
          </a:p>
        </p:txBody>
      </p:sp>
    </p:spTree>
    <p:extLst>
      <p:ext uri="{BB962C8B-B14F-4D97-AF65-F5344CB8AC3E}">
        <p14:creationId xmlns:p14="http://schemas.microsoft.com/office/powerpoint/2010/main" val="3600207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Sign. </a:t>
                </a:r>
                <a:endParaRPr lang="en-US" altLang="zh-TW" dirty="0" smtClean="0"/>
              </a:p>
              <a:p>
                <a:pPr lvl="1"/>
                <a:r>
                  <a:rPr lang="en-US" altLang="zh-TW" dirty="0">
                    <a:solidFill>
                      <a:schemeClr val="tx2">
                        <a:lumMod val="75000"/>
                      </a:schemeClr>
                    </a:solidFill>
                    <a:latin typeface="Times New Roman" panose="02020603050405020304" pitchFamily="18" charset="0"/>
                    <a:cs typeface="Times New Roman" panose="02020603050405020304" pitchFamily="18" charset="0"/>
                  </a:rPr>
                  <a:t>For given a message M , signer chooses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x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 </m:t>
                        </m:r>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and computes A</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i="1" dirty="0" smtClean="0">
                    <a:solidFill>
                      <a:schemeClr val="tx2">
                        <a:lumMod val="75000"/>
                      </a:schemeClr>
                    </a:solidFill>
                    <a:latin typeface="Times New Roman" panose="02020603050405020304" pitchFamily="18" charset="0"/>
                    <a:cs typeface="Times New Roman" panose="02020603050405020304" pitchFamily="18" charset="0"/>
                  </a:rPr>
                  <a:t>x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P </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B = </a:t>
                </a:r>
                <a14:m>
                  <m:oMath xmlns:m="http://schemas.openxmlformats.org/officeDocument/2006/math">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p>
                    </m:sSup>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𝑠𝑘</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(m, A)</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lvl="1"/>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The </a:t>
                </a:r>
                <a:r>
                  <a:rPr lang="en-US" altLang="zh-TW" dirty="0">
                    <a:solidFill>
                      <a:schemeClr val="tx2">
                        <a:lumMod val="75000"/>
                      </a:schemeClr>
                    </a:solidFill>
                    <a:latin typeface="Times New Roman" panose="02020603050405020304" pitchFamily="18" charset="0"/>
                    <a:cs typeface="Times New Roman" panose="02020603050405020304" pitchFamily="18" charset="0"/>
                  </a:rPr>
                  <a:t>group signature on message M is {A</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B</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p>
              <a:p>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272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22</a:t>
            </a:fld>
            <a:endParaRPr lang="en-US" altLang="zh-TW"/>
          </a:p>
        </p:txBody>
      </p:sp>
    </p:spTree>
    <p:extLst>
      <p:ext uri="{BB962C8B-B14F-4D97-AF65-F5344CB8AC3E}">
        <p14:creationId xmlns:p14="http://schemas.microsoft.com/office/powerpoint/2010/main" val="16949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Verify. </a:t>
                </a:r>
              </a:p>
              <a:p>
                <a:pPr lvl="1"/>
                <a:r>
                  <a:rPr lang="en-US" altLang="zh-TW" dirty="0">
                    <a:solidFill>
                      <a:schemeClr val="tx2">
                        <a:lumMod val="75000"/>
                      </a:schemeClr>
                    </a:solidFill>
                    <a:latin typeface="Times New Roman" panose="02020603050405020304" pitchFamily="18" charset="0"/>
                    <a:cs typeface="Times New Roman" panose="02020603050405020304" pitchFamily="18" charset="0"/>
                  </a:rPr>
                  <a:t>After receiving M and group signature {A, B,</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verifier carries out the followings to verify the group signature.</a:t>
                </a:r>
              </a:p>
              <a:p>
                <a:pPr lvl="1"/>
                <a:r>
                  <a:rPr lang="en-US" altLang="zh-TW" dirty="0">
                    <a:solidFill>
                      <a:schemeClr val="tx2">
                        <a:lumMod val="75000"/>
                      </a:schemeClr>
                    </a:solidFill>
                    <a:latin typeface="Times New Roman" panose="02020603050405020304" pitchFamily="18" charset="0"/>
                    <a:cs typeface="Times New Roman" panose="02020603050405020304" pitchFamily="18" charset="0"/>
                  </a:rPr>
                  <a:t>Compute </a:t>
                </a: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𝛼</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𝑒</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𝑝𝑢𝑏</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𝑓𝑖</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𝛽</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𝑒</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err="1">
                        <a:solidFill>
                          <a:schemeClr val="tx2">
                            <a:lumMod val="75000"/>
                          </a:schemeClr>
                        </a:solidFill>
                        <a:latin typeface="Cambria Math" panose="02040503050406030204" pitchFamily="18" charset="0"/>
                        <a:cs typeface="Times New Roman" panose="02020603050405020304" pitchFamily="18" charset="0"/>
                      </a:rPr>
                      <m:t>𝐴</m:t>
                    </m:r>
                    <m:r>
                      <a:rPr lang="en-US" altLang="zh-TW" dirty="0" err="1">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𝐵</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and </a:t>
                </a: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𝛾</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𝑒</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𝐴</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a:solidFill>
                              <a:schemeClr val="tx2">
                                <a:lumMod val="75000"/>
                              </a:schemeClr>
                            </a:solidFill>
                            <a:latin typeface="Cambria Math" panose="02040503050406030204" pitchFamily="18" charset="0"/>
                            <a:cs typeface="Times New Roman" panose="02020603050405020304" pitchFamily="18" charset="0"/>
                          </a:rPr>
                          <m:t>2</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𝑀</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𝐴</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respectively.</a:t>
                </a:r>
              </a:p>
              <a:p>
                <a:pPr lvl="1"/>
                <a:r>
                  <a:rPr lang="en-US" altLang="zh-TW" dirty="0">
                    <a:solidFill>
                      <a:schemeClr val="tx2">
                        <a:lumMod val="75000"/>
                      </a:schemeClr>
                    </a:solidFill>
                    <a:latin typeface="Times New Roman" panose="02020603050405020304" pitchFamily="18" charset="0"/>
                    <a:cs typeface="Times New Roman" panose="02020603050405020304" pitchFamily="18" charset="0"/>
                  </a:rPr>
                  <a:t>Check </a:t>
                </a:r>
                <a14:m>
                  <m:oMath xmlns:m="http://schemas.openxmlformats.org/officeDocument/2006/math">
                    <m:r>
                      <a:rPr lang="en-US" altLang="zh-TW" dirty="0">
                        <a:solidFill>
                          <a:schemeClr val="tx2">
                            <a:lumMod val="75000"/>
                          </a:schemeClr>
                        </a:solidFill>
                        <a:latin typeface="Cambria Math" panose="02040503050406030204" pitchFamily="18" charset="0"/>
                        <a:cs typeface="Times New Roman" panose="02020603050405020304" pitchFamily="18" charset="0"/>
                      </a:rPr>
                      <m:t>𝛽</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r>
                      <a:rPr lang="en-US" altLang="zh-TW" dirty="0">
                        <a:solidFill>
                          <a:schemeClr val="tx2">
                            <a:lumMod val="75000"/>
                          </a:schemeClr>
                        </a:solidFill>
                        <a:latin typeface="Cambria Math" panose="02040503050406030204" pitchFamily="18" charset="0"/>
                        <a:cs typeface="Times New Roman" panose="02020603050405020304" pitchFamily="18" charset="0"/>
                      </a:rPr>
                      <m:t>𝛼𝛾</m:t>
                    </m:r>
                    <m:r>
                      <a:rPr lang="en-US" altLang="zh-TW"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to verify whether the group signature {A, B,</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legal.</a:t>
                </a:r>
              </a:p>
              <a:p>
                <a:pPr lvl="1"/>
                <a:r>
                  <a:rPr lang="en-US" altLang="zh-TW" dirty="0">
                    <a:solidFill>
                      <a:schemeClr val="tx2">
                        <a:lumMod val="75000"/>
                      </a:schemeClr>
                    </a:solidFill>
                    <a:latin typeface="Times New Roman" panose="02020603050405020304" pitchFamily="18" charset="0"/>
                    <a:cs typeface="Times New Roman" panose="02020603050405020304" pitchFamily="18" charset="0"/>
                  </a:rPr>
                  <a:t>If the equality holds, then {A, B,</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is thought as a valid group signature; Otherwise, the signature is rejected.</a:t>
                </a:r>
              </a:p>
              <a:p>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2000"/>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23</a:t>
            </a:fld>
            <a:endParaRPr lang="en-US" altLang="zh-TW"/>
          </a:p>
        </p:txBody>
      </p:sp>
    </p:spTree>
    <p:extLst>
      <p:ext uri="{BB962C8B-B14F-4D97-AF65-F5344CB8AC3E}">
        <p14:creationId xmlns:p14="http://schemas.microsoft.com/office/powerpoint/2010/main" val="3301421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black"/>
                </a:solidFill>
              </a:rPr>
              <a:t>The Proposed Schemes</a:t>
            </a:r>
            <a:endParaRPr lang="zh-TW" altLang="en-US" dirty="0"/>
          </a:p>
        </p:txBody>
      </p:sp>
      <p:sp>
        <p:nvSpPr>
          <p:cNvPr id="3" name="內容版面配置區 2"/>
          <p:cNvSpPr>
            <a:spLocks noGrp="1"/>
          </p:cNvSpPr>
          <p:nvPr>
            <p:ph idx="1"/>
          </p:nvPr>
        </p:nvSpPr>
        <p:spPr/>
        <p:txBody>
          <a:bodyPr/>
          <a:lstStyle/>
          <a:p>
            <a:r>
              <a:rPr lang="en-US" altLang="zh-TW" dirty="0"/>
              <a:t>In this section, AAAS network architecture, trust model, system initialization, initial </a:t>
            </a:r>
            <a:r>
              <a:rPr lang="en-US" altLang="zh-TW" dirty="0" err="1"/>
              <a:t>registeration</a:t>
            </a:r>
            <a:r>
              <a:rPr lang="en-US" altLang="zh-TW" dirty="0"/>
              <a:t>, V2I initial authentication, and V2I handover authentication are described. </a:t>
            </a:r>
            <a:endParaRPr lang="en-US" altLang="zh-TW" dirty="0" smtClean="0"/>
          </a:p>
          <a:p>
            <a:r>
              <a:rPr lang="en-US" altLang="zh-TW" dirty="0" smtClean="0"/>
              <a:t>We </a:t>
            </a:r>
            <a:r>
              <a:rPr lang="en-US" altLang="zh-TW" dirty="0"/>
              <a:t>adopt identity based on signature mechanism (CC </a:t>
            </a:r>
            <a:r>
              <a:rPr lang="en-US" altLang="zh-TW" dirty="0" err="1"/>
              <a:t>signatute</a:t>
            </a:r>
            <a:r>
              <a:rPr lang="en-US" altLang="zh-TW" dirty="0"/>
              <a:t> [27]), </a:t>
            </a:r>
            <a:r>
              <a:rPr lang="en-US" altLang="zh-TW" dirty="0" err="1"/>
              <a:t>Diffie</a:t>
            </a:r>
            <a:r>
              <a:rPr lang="en-US" altLang="zh-TW" dirty="0"/>
              <a:t>-Hellman key exchange mechanism [28], and AES cipher mechanism [29] to support anonymous </a:t>
            </a:r>
            <a:r>
              <a:rPr lang="en-US" altLang="zh-TW" dirty="0" err="1"/>
              <a:t>authenticaion</a:t>
            </a:r>
            <a:r>
              <a:rPr lang="en-US" altLang="zh-TW" dirty="0"/>
              <a:t> and communication.</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24</a:t>
            </a:fld>
            <a:endParaRPr lang="en-US" altLang="zh-TW"/>
          </a:p>
        </p:txBody>
      </p:sp>
    </p:spTree>
    <p:extLst>
      <p:ext uri="{BB962C8B-B14F-4D97-AF65-F5344CB8AC3E}">
        <p14:creationId xmlns:p14="http://schemas.microsoft.com/office/powerpoint/2010/main" val="3485895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dirty="0"/>
              <a:t>Before introducing AAAS, a few of relevant abbreviations and descriptions used frequently are illustrated in Table 1.</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25</a:t>
            </a:fld>
            <a:endParaRPr lang="en-US" altLang="zh-TW"/>
          </a:p>
        </p:txBody>
      </p:sp>
      <p:pic>
        <p:nvPicPr>
          <p:cNvPr id="6" name="圖片 5"/>
          <p:cNvPicPr>
            <a:picLocks noChangeAspect="1"/>
          </p:cNvPicPr>
          <p:nvPr/>
        </p:nvPicPr>
        <p:blipFill>
          <a:blip r:embed="rId3"/>
          <a:stretch>
            <a:fillRect/>
          </a:stretch>
        </p:blipFill>
        <p:spPr>
          <a:xfrm>
            <a:off x="1562810" y="2629564"/>
            <a:ext cx="8863180" cy="3611694"/>
          </a:xfrm>
          <a:prstGeom prst="rect">
            <a:avLst/>
          </a:prstGeom>
        </p:spPr>
      </p:pic>
    </p:spTree>
    <p:extLst>
      <p:ext uri="{BB962C8B-B14F-4D97-AF65-F5344CB8AC3E}">
        <p14:creationId xmlns:p14="http://schemas.microsoft.com/office/powerpoint/2010/main" val="2747635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lphaUcPeriod"/>
            </a:pPr>
            <a:r>
              <a:rPr lang="en-US" altLang="zh-TW" b="1" dirty="0" smtClean="0"/>
              <a:t>Network </a:t>
            </a:r>
            <a:r>
              <a:rPr lang="en-US" altLang="zh-TW" b="1" dirty="0"/>
              <a:t>Architecture</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26</a:t>
            </a:fld>
            <a:endParaRPr lang="en-US" altLang="zh-TW"/>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150" y="2058989"/>
            <a:ext cx="7810500" cy="4067175"/>
          </a:xfrm>
          <a:prstGeom prst="rect">
            <a:avLst/>
          </a:prstGeom>
        </p:spPr>
      </p:pic>
    </p:spTree>
    <p:extLst>
      <p:ext uri="{BB962C8B-B14F-4D97-AF65-F5344CB8AC3E}">
        <p14:creationId xmlns:p14="http://schemas.microsoft.com/office/powerpoint/2010/main" val="1817555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lphaUcPeriod" startAt="2"/>
            </a:pPr>
            <a:r>
              <a:rPr lang="en-US" altLang="zh-TW" b="1" dirty="0" smtClean="0"/>
              <a:t>Trust </a:t>
            </a:r>
            <a:r>
              <a:rPr lang="en-US" altLang="zh-TW" b="1" dirty="0"/>
              <a:t>Model</a:t>
            </a:r>
          </a:p>
          <a:p>
            <a:pPr marL="514350" indent="-514350">
              <a:buFont typeface="+mj-lt"/>
              <a:buAutoNum type="alphaUcPeriod" startAt="2"/>
            </a:pP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27</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368" y="2299722"/>
            <a:ext cx="8740063" cy="3826442"/>
          </a:xfrm>
          <a:prstGeom prst="rect">
            <a:avLst/>
          </a:prstGeom>
        </p:spPr>
      </p:pic>
    </p:spTree>
    <p:extLst>
      <p:ext uri="{BB962C8B-B14F-4D97-AF65-F5344CB8AC3E}">
        <p14:creationId xmlns:p14="http://schemas.microsoft.com/office/powerpoint/2010/main" val="1700685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lphaUcPeriod" startAt="3"/>
                </a:pPr>
                <a:r>
                  <a:rPr lang="en-US" altLang="zh-TW" b="1" dirty="0" smtClean="0"/>
                  <a:t>System Initialization</a:t>
                </a:r>
              </a:p>
              <a:p>
                <a:pPr marL="857250" lvl="1" indent="-457200"/>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TA </a:t>
                </a:r>
                <a:r>
                  <a:rPr lang="en-US" altLang="zh-TW" dirty="0">
                    <a:solidFill>
                      <a:schemeClr val="tx2">
                        <a:lumMod val="75000"/>
                      </a:schemeClr>
                    </a:solidFill>
                    <a:latin typeface="Times New Roman" panose="02020603050405020304" pitchFamily="18" charset="0"/>
                    <a:cs typeface="Times New Roman" panose="02020603050405020304" pitchFamily="18" charset="0"/>
                  </a:rPr>
                  <a:t>selects two cyclic groups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m:rPr>
                            <m:sty m:val="p"/>
                          </m:rPr>
                          <a:rPr lang="en-US" altLang="zh-TW" i="1" dirty="0">
                            <a:solidFill>
                              <a:schemeClr val="tx2">
                                <a:lumMod val="75000"/>
                              </a:schemeClr>
                            </a:solidFill>
                            <a:latin typeface="Cambria Math" panose="02040503050406030204" pitchFamily="18" charset="0"/>
                            <a:cs typeface="Times New Roman" panose="02020603050405020304" pitchFamily="18" charset="0"/>
                          </a:rPr>
                          <m:t>T</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generated by P , whose order is a prime q , where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is an additive group and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m:rPr>
                            <m:sty m:val="p"/>
                          </m:rPr>
                          <a:rPr lang="en-US" altLang="zh-TW" i="1" dirty="0">
                            <a:solidFill>
                              <a:schemeClr val="tx2">
                                <a:lumMod val="75000"/>
                              </a:schemeClr>
                            </a:solidFill>
                            <a:latin typeface="Cambria Math" panose="02040503050406030204" pitchFamily="18" charset="0"/>
                            <a:cs typeface="Times New Roman" panose="02020603050405020304" pitchFamily="18" charset="0"/>
                          </a:rPr>
                          <m:t>T</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 multiplicative group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857250" lvl="1" indent="-457200"/>
                <a:r>
                  <a:rPr lang="en-US" altLang="zh-TW" dirty="0">
                    <a:solidFill>
                      <a:schemeClr val="tx2">
                        <a:lumMod val="75000"/>
                      </a:schemeClr>
                    </a:solidFill>
                    <a:latin typeface="Times New Roman" panose="02020603050405020304" pitchFamily="18" charset="0"/>
                    <a:cs typeface="Times New Roman" panose="02020603050405020304" pitchFamily="18" charset="0"/>
                  </a:rPr>
                  <a:t>TA chooses a bilinear pairing e:</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m:rPr>
                            <m:sty m:val="p"/>
                          </m:rPr>
                          <a:rPr lang="en-US" altLang="zh-TW" i="1" dirty="0">
                            <a:solidFill>
                              <a:schemeClr val="tx2">
                                <a:lumMod val="75000"/>
                              </a:schemeClr>
                            </a:solidFill>
                            <a:latin typeface="Cambria Math" panose="02040503050406030204" pitchFamily="18" charset="0"/>
                            <a:cs typeface="Times New Roman" panose="02020603050405020304" pitchFamily="18" charset="0"/>
                          </a:rPr>
                          <m:t>T</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three hash functions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r>
                      <a:rPr lang="en-US" altLang="zh-TW">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a:solidFill>
                              <a:schemeClr val="tx2">
                                <a:lumMod val="75000"/>
                              </a:schemeClr>
                            </a:solidFill>
                            <a:latin typeface="Cambria Math" panose="02040503050406030204" pitchFamily="18" charset="0"/>
                            <a:cs typeface="Times New Roman" panose="02020603050405020304" pitchFamily="18" charset="0"/>
                          </a:rPr>
                          <m:t>{0,1}</m:t>
                        </m:r>
                      </m:e>
                      <m:sup>
                        <m:r>
                          <a:rPr lang="en-US" altLang="zh-TW">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𝐺</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a:solidFill>
                              <a:schemeClr val="tx2">
                                <a:lumMod val="75000"/>
                              </a:schemeClr>
                            </a:solidFill>
                            <a:latin typeface="Cambria Math" panose="02040503050406030204" pitchFamily="18" charset="0"/>
                            <a:cs typeface="Times New Roman" panose="02020603050405020304" pitchFamily="18" charset="0"/>
                          </a:rPr>
                          <m:t>2</m:t>
                        </m:r>
                      </m:sub>
                    </m:sSub>
                    <m:r>
                      <a:rPr lang="en-US" altLang="zh-TW">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a:solidFill>
                              <a:schemeClr val="tx2">
                                <a:lumMod val="75000"/>
                              </a:schemeClr>
                            </a:solidFill>
                            <a:latin typeface="Cambria Math" panose="02040503050406030204" pitchFamily="18" charset="0"/>
                            <a:cs typeface="Times New Roman" panose="02020603050405020304" pitchFamily="18" charset="0"/>
                          </a:rPr>
                          <m:t>{0,1}</m:t>
                        </m:r>
                      </m:e>
                      <m:sup>
                        <m:r>
                          <a:rPr lang="en-US" altLang="zh-TW">
                            <a:solidFill>
                              <a:schemeClr val="tx2">
                                <a:lumMod val="75000"/>
                              </a:schemeClr>
                            </a:solidFill>
                            <a:latin typeface="Cambria Math" panose="02040503050406030204" pitchFamily="18" charset="0"/>
                            <a:cs typeface="Times New Roman" panose="02020603050405020304" pitchFamily="18" charset="0"/>
                          </a:rPr>
                          <m:t>∗</m:t>
                        </m:r>
                      </m:sup>
                    </m:sSup>
                    <m:r>
                      <a:rPr lang="en-US" altLang="zh-TW">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𝐺</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𝐺</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a:solidFill>
                              <a:schemeClr val="tx2">
                                <a:lumMod val="75000"/>
                              </a:schemeClr>
                            </a:solidFill>
                            <a:latin typeface="Cambria Math" panose="02040503050406030204" pitchFamily="18" charset="0"/>
                            <a:cs typeface="Times New Roman" panose="02020603050405020304" pitchFamily="18" charset="0"/>
                          </a:rPr>
                          <m:t>3</m:t>
                        </m:r>
                      </m:sub>
                    </m:sSub>
                    <m:r>
                      <a:rPr lang="en-US" altLang="zh-TW">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a:solidFill>
                              <a:schemeClr val="tx2">
                                <a:lumMod val="75000"/>
                              </a:schemeClr>
                            </a:solidFill>
                            <a:latin typeface="Cambria Math" panose="02040503050406030204" pitchFamily="18" charset="0"/>
                            <a:cs typeface="Times New Roman" panose="02020603050405020304" pitchFamily="18" charset="0"/>
                          </a:rPr>
                          <m:t>{0,1}</m:t>
                        </m:r>
                      </m:e>
                      <m:sup>
                        <m:r>
                          <a:rPr lang="en-US" altLang="zh-TW" b="0" i="1" smtClean="0">
                            <a:solidFill>
                              <a:schemeClr val="tx2">
                                <a:lumMod val="75000"/>
                              </a:schemeClr>
                            </a:solidFill>
                            <a:latin typeface="Cambria Math" panose="02040503050406030204" pitchFamily="18" charset="0"/>
                            <a:cs typeface="Times New Roman" panose="02020603050405020304" pitchFamily="18" charset="0"/>
                          </a:rPr>
                          <m:t>𝑙</m:t>
                        </m:r>
                      </m:sup>
                    </m:sSup>
                    <m:r>
                      <a:rPr lang="en-US" altLang="zh-TW">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 </m:t>
                        </m:r>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pPr>
                      <m:e>
                        <m:r>
                          <a:rPr lang="en-US" altLang="zh-TW">
                            <a:solidFill>
                              <a:schemeClr val="tx2">
                                <a:lumMod val="75000"/>
                              </a:schemeClr>
                            </a:solidFill>
                            <a:latin typeface="Cambria Math" panose="02040503050406030204" pitchFamily="18" charset="0"/>
                            <a:cs typeface="Times New Roman" panose="02020603050405020304" pitchFamily="18" charset="0"/>
                          </a:rPr>
                          <m:t>{0,1}</m:t>
                        </m:r>
                      </m:e>
                      <m:sup>
                        <m:r>
                          <a:rPr lang="en-US" altLang="zh-TW" i="1">
                            <a:solidFill>
                              <a:schemeClr val="tx2">
                                <a:lumMod val="75000"/>
                              </a:schemeClr>
                            </a:solidFill>
                            <a:latin typeface="Cambria Math" panose="02040503050406030204" pitchFamily="18" charset="0"/>
                            <a:cs typeface="Times New Roman" panose="02020603050405020304" pitchFamily="18" charset="0"/>
                          </a:rPr>
                          <m:t>𝑙</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p>
              <a:p>
                <a:pPr marL="857250" lvl="1" indent="-457200"/>
                <a:r>
                  <a:rPr lang="en-US" altLang="zh-TW" dirty="0">
                    <a:solidFill>
                      <a:schemeClr val="tx2">
                        <a:lumMod val="75000"/>
                      </a:schemeClr>
                    </a:solidFill>
                    <a:latin typeface="Times New Roman" panose="02020603050405020304" pitchFamily="18" charset="0"/>
                    <a:cs typeface="Times New Roman" panose="02020603050405020304" pitchFamily="18" charset="0"/>
                  </a:rPr>
                  <a:t>TA generates a master key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s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computes public key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smtClean="0">
                            <a:solidFill>
                              <a:schemeClr val="tx2">
                                <a:lumMod val="75000"/>
                              </a:schemeClr>
                            </a:solidFill>
                            <a:latin typeface="Cambria Math" panose="02040503050406030204" pitchFamily="18" charset="0"/>
                            <a:cs typeface="Times New Roman" panose="02020603050405020304" pitchFamily="18" charset="0"/>
                          </a:rPr>
                          <m:t>𝑃𝐾</m:t>
                        </m:r>
                      </m:e>
                      <m:sub>
                        <m:r>
                          <m:rPr>
                            <m:sty m:val="p"/>
                          </m:rPr>
                          <a:rPr lang="en-US" altLang="zh-TW" b="0" i="0" smtClean="0">
                            <a:solidFill>
                              <a:schemeClr val="tx2">
                                <a:lumMod val="75000"/>
                              </a:schemeClr>
                            </a:solidFill>
                            <a:latin typeface="Cambria Math" panose="02040503050406030204" pitchFamily="18" charset="0"/>
                            <a:cs typeface="Times New Roman" panose="02020603050405020304" pitchFamily="18" charset="0"/>
                          </a:rPr>
                          <m:t>TA</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smtClean="0">
                    <a:solidFill>
                      <a:schemeClr val="tx2">
                        <a:lumMod val="75000"/>
                      </a:schemeClr>
                    </a:solidFill>
                    <a:latin typeface="Times New Roman" panose="02020603050405020304" pitchFamily="18" charset="0"/>
                    <a:cs typeface="Times New Roman" panose="02020603050405020304" pitchFamily="18" charset="0"/>
                  </a:rPr>
                  <a:t>sP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p>
              <a:p>
                <a:pPr marL="857250" lvl="1" indent="-457200"/>
                <a:r>
                  <a:rPr lang="pt-BR" altLang="zh-TW" dirty="0">
                    <a:solidFill>
                      <a:schemeClr val="tx2">
                        <a:lumMod val="75000"/>
                      </a:schemeClr>
                    </a:solidFill>
                    <a:latin typeface="Times New Roman" panose="02020603050405020304" pitchFamily="18" charset="0"/>
                    <a:cs typeface="Times New Roman" panose="02020603050405020304" pitchFamily="18" charset="0"/>
                  </a:rPr>
                  <a:t>TA publishes the parameter param={</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𝐺</m:t>
                        </m:r>
                      </m:e>
                      <m:sub>
                        <m:r>
                          <m:rPr>
                            <m:sty m:val="p"/>
                          </m:rPr>
                          <a:rPr lang="en-US" altLang="zh-TW" i="1" dirty="0">
                            <a:solidFill>
                              <a:schemeClr val="tx2">
                                <a:lumMod val="75000"/>
                              </a:schemeClr>
                            </a:solidFill>
                            <a:latin typeface="Cambria Math" panose="02040503050406030204" pitchFamily="18" charset="0"/>
                            <a:cs typeface="Times New Roman" panose="02020603050405020304" pitchFamily="18" charset="0"/>
                          </a:rPr>
                          <m:t>T</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 e , q , P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𝑃𝐾</m:t>
                        </m:r>
                      </m:e>
                      <m:sub>
                        <m:r>
                          <m:rPr>
                            <m:sty m:val="p"/>
                          </m:rPr>
                          <a:rPr lang="en-US" altLang="zh-TW">
                            <a:solidFill>
                              <a:schemeClr val="tx2">
                                <a:lumMod val="75000"/>
                              </a:schemeClr>
                            </a:solidFill>
                            <a:latin typeface="Cambria Math" panose="02040503050406030204" pitchFamily="18" charset="0"/>
                            <a:cs typeface="Times New Roman" panose="02020603050405020304" pitchFamily="18" charset="0"/>
                          </a:rPr>
                          <m:t>TA</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0" smtClean="0">
                            <a:solidFill>
                              <a:schemeClr val="tx2">
                                <a:lumMod val="75000"/>
                              </a:schemeClr>
                            </a:solidFill>
                            <a:latin typeface="Cambria Math" panose="02040503050406030204" pitchFamily="18" charset="0"/>
                            <a:cs typeface="Times New Roman" panose="02020603050405020304" pitchFamily="18" charset="0"/>
                          </a:rPr>
                          <m:t>2</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0" smtClean="0">
                            <a:solidFill>
                              <a:schemeClr val="tx2">
                                <a:lumMod val="75000"/>
                              </a:schemeClr>
                            </a:solidFill>
                            <a:latin typeface="Cambria Math" panose="02040503050406030204" pitchFamily="18" charset="0"/>
                            <a:cs typeface="Times New Roman" panose="02020603050405020304" pitchFamily="18" charset="0"/>
                          </a:rPr>
                          <m:t>3</m:t>
                        </m:r>
                      </m:sub>
                    </m:sSub>
                  </m:oMath>
                </a14:m>
                <a:r>
                  <a:rPr lang="pt-BR" altLang="zh-TW" dirty="0">
                    <a:solidFill>
                      <a:schemeClr val="tx2">
                        <a:lumMod val="75000"/>
                      </a:schemeClr>
                    </a:solidFill>
                    <a:latin typeface="Times New Roman" panose="02020603050405020304" pitchFamily="18" charset="0"/>
                    <a:cs typeface="Times New Roman" panose="02020603050405020304" pitchFamily="18" charset="0"/>
                  </a:rPr>
                  <a:t>} and stores s .</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000" t="-1482" r="-1944" b="-13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28</a:t>
            </a:fld>
            <a:endParaRPr lang="en-US" altLang="zh-TW" dirty="0"/>
          </a:p>
        </p:txBody>
      </p:sp>
    </p:spTree>
    <p:extLst>
      <p:ext uri="{BB962C8B-B14F-4D97-AF65-F5344CB8AC3E}">
        <p14:creationId xmlns:p14="http://schemas.microsoft.com/office/powerpoint/2010/main" val="2852372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lphaUcPeriod" startAt="4"/>
                </a:pPr>
                <a:r>
                  <a:rPr lang="en-US" altLang="zh-TW" b="1" dirty="0" smtClean="0"/>
                  <a:t>Initial Registration Protocol</a:t>
                </a:r>
              </a:p>
              <a:p>
                <a:pPr marL="514350" indent="-514350">
                  <a:buFont typeface="+mj-lt"/>
                  <a:buAutoNum type="arabicPeriod"/>
                </a:pPr>
                <a:r>
                  <a:rPr lang="en-US" altLang="zh-TW" b="1" dirty="0"/>
                  <a:t>Vehicle </a:t>
                </a:r>
                <a:r>
                  <a:rPr lang="en-US" altLang="zh-TW" b="1" dirty="0" smtClean="0"/>
                  <a:t>Registration Protocol</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514350" indent="-514350">
                  <a:buFont typeface="Wingdings" panose="05000000000000000000" pitchFamily="2" charset="2"/>
                  <a:buAutoNum type="circleNumWdWhitePlain"/>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Vehicle </a:t>
                </a:r>
                <a:r>
                  <a:rPr lang="en-US" altLang="zh-TW" dirty="0">
                    <a:solidFill>
                      <a:schemeClr val="tx2">
                        <a:lumMod val="75000"/>
                      </a:schemeClr>
                    </a:solidFill>
                    <a:latin typeface="Times New Roman" panose="02020603050405020304" pitchFamily="18" charset="0"/>
                    <a:cs typeface="Times New Roman" panose="02020603050405020304" pitchFamily="18" charset="0"/>
                  </a:rPr>
                  <a:t>first randomly picks a secret key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 </m:t>
                        </m:r>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challenge value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b="0" i="1" smtClean="0">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and computes key-agreement parameter </a:t>
                </a:r>
                <a:r>
                  <a:rPr lang="en-US" altLang="zh-TW" i="1" dirty="0" smtClean="0">
                    <a:solidFill>
                      <a:schemeClr val="tx2">
                        <a:lumMod val="75000"/>
                      </a:schemeClr>
                    </a:solidFill>
                    <a:latin typeface="Times New Roman" panose="02020603050405020304" pitchFamily="18" charset="0"/>
                    <a:cs typeface="Times New Roman" panose="02020603050405020304" pitchFamily="18" charset="0"/>
                  </a:rPr>
                  <a:t>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then vehicle uses the public key of TA to encrypt &lt;</a:t>
                </a:r>
                <a14:m>
                  <m:oMath xmlns:m="http://schemas.openxmlformats.org/officeDocument/2006/math">
                    <m:r>
                      <a:rPr lang="en-US" altLang="zh-TW" b="0" i="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a:solidFill>
                      <a:schemeClr val="tx2">
                        <a:lumMod val="75000"/>
                      </a:schemeClr>
                    </a:solidFill>
                    <a:latin typeface="Times New Roman" panose="02020603050405020304" pitchFamily="18" charset="0"/>
                    <a:cs typeface="Times New Roman" panose="02020603050405020304" pitchFamily="18" charset="0"/>
                  </a:rPr>
                  <a:t> 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r>
                      <a:rPr lang="en-US" altLang="zh-TW" b="0" i="1"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&gt; and gets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dirty="0">
                            <a:solidFill>
                              <a:schemeClr val="tx2">
                                <a:lumMod val="75000"/>
                              </a:schemeClr>
                            </a:solidFill>
                            <a:latin typeface="Times New Roman" panose="02020603050405020304" pitchFamily="18" charset="0"/>
                            <a:cs typeface="Times New Roman" panose="02020603050405020304" pitchFamily="18" charset="0"/>
                          </a:rPr>
                          <m:t>C</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TA</m:t>
                        </m:r>
                      </m:sub>
                    </m:s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Enc</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_</m:t>
                        </m:r>
                        <m:r>
                          <a:rPr lang="en-US" altLang="zh-TW" i="1">
                            <a:solidFill>
                              <a:schemeClr val="tx2">
                                <a:lumMod val="75000"/>
                              </a:schemeClr>
                            </a:solidFill>
                            <a:latin typeface="Cambria Math" panose="02040503050406030204" pitchFamily="18" charset="0"/>
                            <a:cs typeface="Times New Roman" panose="02020603050405020304" pitchFamily="18" charset="0"/>
                          </a:rPr>
                          <m:t>𝑃𝐾</m:t>
                        </m:r>
                      </m:e>
                      <m:sub>
                        <m:r>
                          <a:rPr lang="en-US" altLang="zh-TW" i="1">
                            <a:solidFill>
                              <a:schemeClr val="tx2">
                                <a:lumMod val="75000"/>
                              </a:schemeClr>
                            </a:solidFill>
                            <a:latin typeface="Cambria Math" panose="02040503050406030204" pitchFamily="18" charset="0"/>
                            <a:cs typeface="Times New Roman" panose="02020603050405020304" pitchFamily="18" charset="0"/>
                          </a:rPr>
                          <m:t>𝑇𝐴</m:t>
                        </m:r>
                      </m:sub>
                    </m:sSub>
                    <m:r>
                      <a:rPr lang="en-US" altLang="zh-TW"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1" dirty="0">
                    <a:solidFill>
                      <a:schemeClr val="tx2">
                        <a:lumMod val="75000"/>
                      </a:schemeClr>
                    </a:solidFill>
                    <a:latin typeface="Times New Roman" panose="02020603050405020304" pitchFamily="18" charset="0"/>
                    <a:cs typeface="Times New Roman" panose="02020603050405020304" pitchFamily="18" charset="0"/>
                  </a:rPr>
                  <a:t> 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b="1" dirty="0"/>
                  <a:t>.</a:t>
                </a:r>
              </a:p>
              <a:p>
                <a:pPr marL="514350" indent="-514350">
                  <a:buFont typeface="Wingdings" panose="05000000000000000000" pitchFamily="2" charset="2"/>
                  <a:buAutoNum type="circleNumWdWhitePlain"/>
                </a:pPr>
                <a:r>
                  <a:rPr lang="en-US" altLang="zh-TW" dirty="0">
                    <a:solidFill>
                      <a:schemeClr val="tx2">
                        <a:lumMod val="75000"/>
                      </a:schemeClr>
                    </a:solidFill>
                    <a:latin typeface="Times New Roman" panose="02020603050405020304" pitchFamily="18" charset="0"/>
                    <a:cs typeface="Times New Roman" panose="02020603050405020304" pitchFamily="18" charset="0"/>
                  </a:rPr>
                  <a:t>Vehicle sends the ciphertext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dirty="0">
                            <a:solidFill>
                              <a:schemeClr val="tx2">
                                <a:lumMod val="75000"/>
                              </a:schemeClr>
                            </a:solidFill>
                            <a:latin typeface="Times New Roman" panose="02020603050405020304" pitchFamily="18" charset="0"/>
                            <a:cs typeface="Times New Roman" panose="02020603050405020304" pitchFamily="18" charset="0"/>
                          </a:rPr>
                          <m:t>C</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TA</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to TA.</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000"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29</a:t>
            </a:fld>
            <a:endParaRPr lang="en-US" altLang="zh-TW"/>
          </a:p>
        </p:txBody>
      </p:sp>
    </p:spTree>
    <p:extLst>
      <p:ext uri="{BB962C8B-B14F-4D97-AF65-F5344CB8AC3E}">
        <p14:creationId xmlns:p14="http://schemas.microsoft.com/office/powerpoint/2010/main" val="2686245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Abstract</a:t>
            </a:r>
          </a:p>
        </p:txBody>
      </p:sp>
      <p:sp>
        <p:nvSpPr>
          <p:cNvPr id="3" name="內容版面配置區 2"/>
          <p:cNvSpPr>
            <a:spLocks noGrp="1"/>
          </p:cNvSpPr>
          <p:nvPr>
            <p:ph idx="1"/>
          </p:nvPr>
        </p:nvSpPr>
        <p:spPr>
          <a:xfrm>
            <a:off x="609600" y="1600200"/>
            <a:ext cx="10530840" cy="4831422"/>
          </a:xfrm>
        </p:spPr>
        <p:txBody>
          <a:bodyPr/>
          <a:lstStyle/>
          <a:p>
            <a:r>
              <a:rPr lang="en-US" altLang="zh-TW" dirty="0"/>
              <a:t>As special ad-hoc networks, vehicular ad-hoc networks (VANETs) support vehicles to communicate with each other via opportunistic wireless links. </a:t>
            </a:r>
            <a:endParaRPr lang="en-US" altLang="zh-TW" dirty="0" smtClean="0"/>
          </a:p>
          <a:p>
            <a:r>
              <a:rPr lang="en-US" altLang="zh-TW" dirty="0" smtClean="0"/>
              <a:t>In </a:t>
            </a:r>
            <a:r>
              <a:rPr lang="en-US" altLang="zh-TW" dirty="0"/>
              <a:t>order to protect privacy of drivers, vehicles registered in VANETs are required to authenticate and communicate with surrounding vehicles or roadside infrastructure anonymously</a:t>
            </a:r>
            <a:r>
              <a:rPr lang="en-US" altLang="zh-TW" dirty="0" smtClean="0"/>
              <a:t>.</a:t>
            </a:r>
          </a:p>
          <a:p>
            <a:r>
              <a:rPr lang="en-US" altLang="zh-TW" dirty="0" smtClean="0"/>
              <a:t>However</a:t>
            </a:r>
            <a:r>
              <a:rPr lang="en-US" altLang="zh-TW" dirty="0"/>
              <a:t>, due to high-speed driving and wireless environment, it is vital to propose a privacy protection scheme that is able to balance security and </a:t>
            </a:r>
            <a:r>
              <a:rPr lang="en-US" altLang="zh-TW" dirty="0" smtClean="0"/>
              <a:t>efficiency.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a:t>
            </a:fld>
            <a:endParaRPr lang="en-US" altLang="zh-TW" dirty="0">
              <a:ea typeface="新細明體" charset="-120"/>
            </a:endParaRPr>
          </a:p>
        </p:txBody>
      </p:sp>
    </p:spTree>
    <p:extLst>
      <p:ext uri="{BB962C8B-B14F-4D97-AF65-F5344CB8AC3E}">
        <p14:creationId xmlns:p14="http://schemas.microsoft.com/office/powerpoint/2010/main" val="3084771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chor="t"/>
              <a:lstStyle/>
              <a:p>
                <a:pPr marL="571500" indent="-514350">
                  <a:buFont typeface="Wingdings" panose="05000000000000000000" pitchFamily="2" charset="2"/>
                  <a:buAutoNum type="circleNumWdWhitePlain" startAt="3"/>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When obtaining </a:t>
                </a:r>
                <a:r>
                  <a:rPr lang="en-US" altLang="zh-TW" dirty="0">
                    <a:solidFill>
                      <a:schemeClr val="tx2">
                        <a:lumMod val="75000"/>
                      </a:schemeClr>
                    </a:solidFill>
                    <a:latin typeface="Times New Roman" panose="02020603050405020304" pitchFamily="18" charset="0"/>
                    <a:cs typeface="Times New Roman" panose="02020603050405020304" pitchFamily="18" charset="0"/>
                  </a:rPr>
                  <a:t>the ciphertext from vehicle, TA uses master key s to decrypt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dirty="0">
                            <a:solidFill>
                              <a:schemeClr val="tx2">
                                <a:lumMod val="75000"/>
                              </a:schemeClr>
                            </a:solidFill>
                            <a:latin typeface="Times New Roman" panose="02020603050405020304" pitchFamily="18" charset="0"/>
                            <a:cs typeface="Times New Roman" panose="02020603050405020304" pitchFamily="18" charset="0"/>
                          </a:rPr>
                          <m:t>C</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TA</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and gets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i="1" dirty="0" err="1">
                    <a:solidFill>
                      <a:schemeClr val="tx2">
                        <a:lumMod val="75000"/>
                      </a:schemeClr>
                    </a:solidFill>
                    <a:latin typeface="Times New Roman" panose="02020603050405020304" pitchFamily="18" charset="0"/>
                    <a:cs typeface="Times New Roman" panose="02020603050405020304" pitchFamily="18" charset="0"/>
                  </a:rPr>
                  <a:t>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br>
                  <a:rPr lang="en-US" altLang="zh-TW" dirty="0" smtClean="0">
                    <a:solidFill>
                      <a:schemeClr val="tx2">
                        <a:lumMod val="75000"/>
                      </a:schemeClr>
                    </a:solidFill>
                    <a:latin typeface="Times New Roman" panose="02020603050405020304" pitchFamily="18" charset="0"/>
                    <a:cs typeface="Times New Roman" panose="02020603050405020304" pitchFamily="18" charset="0"/>
                  </a:rPr>
                </a:b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TA </a:t>
                </a:r>
                <a:r>
                  <a:rPr lang="en-US" altLang="zh-TW" dirty="0">
                    <a:solidFill>
                      <a:schemeClr val="tx2">
                        <a:lumMod val="75000"/>
                      </a:schemeClr>
                    </a:solidFill>
                    <a:latin typeface="Times New Roman" panose="02020603050405020304" pitchFamily="18" charset="0"/>
                    <a:cs typeface="Times New Roman" panose="02020603050405020304" pitchFamily="18" charset="0"/>
                  </a:rPr>
                  <a:t>selects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multiple random </a:t>
                </a:r>
                <a:r>
                  <a:rPr lang="en-US" altLang="zh-TW" dirty="0">
                    <a:solidFill>
                      <a:schemeClr val="tx2">
                        <a:lumMod val="75000"/>
                      </a:schemeClr>
                    </a:solidFill>
                    <a:latin typeface="Times New Roman" panose="02020603050405020304" pitchFamily="18" charset="0"/>
                    <a:cs typeface="Times New Roman" panose="02020603050405020304" pitchFamily="18" charset="0"/>
                  </a:rPr>
                  <a:t>numbers </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 </m:t>
                        </m:r>
                        <m:r>
                          <a:rPr lang="en-US" altLang="zh-TW"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to compute vehicle’s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pseudonyms </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𝑃𝑆</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r>
                      <a:rPr lang="en-US" altLang="zh-TW" i="1" dirty="0" err="1" smtClean="0">
                        <a:solidFill>
                          <a:schemeClr val="tx2">
                            <a:lumMod val="75000"/>
                          </a:schemeClr>
                        </a:solidFill>
                        <a:latin typeface="Cambria Math" panose="02040503050406030204" pitchFamily="18" charset="0"/>
                        <a:cs typeface="Times New Roman" panose="02020603050405020304" pitchFamily="18" charset="0"/>
                      </a:rPr>
                      <m:t>,</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corresponding public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keys </a:t>
                </a:r>
                <a14:m>
                  <m:oMath xmlns:m="http://schemas.openxmlformats.org/officeDocument/2006/math">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1" smtClean="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𝑃𝑆</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𝐸𝑥𝑝</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and private keys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𝑆</m:t>
                        </m:r>
                        <m:r>
                          <a:rPr lang="en-US" altLang="zh-TW" i="1" dirty="0">
                            <a:solidFill>
                              <a:schemeClr val="tx2">
                                <a:lumMod val="75000"/>
                              </a:schemeClr>
                            </a:solidFill>
                            <a:latin typeface="Cambria Math" panose="02040503050406030204" pitchFamily="18" charset="0"/>
                            <a:cs typeface="Times New Roman" panose="02020603050405020304" pitchFamily="18" charset="0"/>
                          </a:rPr>
                          <m:t>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𝑠</m:t>
                    </m:r>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where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𝐸𝑥𝑝</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is </a:t>
                </a:r>
                <a:r>
                  <a:rPr lang="en-US" altLang="zh-TW" dirty="0">
                    <a:solidFill>
                      <a:schemeClr val="tx2">
                        <a:lumMod val="75000"/>
                      </a:schemeClr>
                    </a:solidFill>
                    <a:latin typeface="Times New Roman" panose="02020603050405020304" pitchFamily="18" charset="0"/>
                    <a:cs typeface="Times New Roman" panose="02020603050405020304" pitchFamily="18" charset="0"/>
                  </a:rPr>
                  <a:t>the expiration of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1</a:t>
                </a:r>
                <a:r>
                  <a:rPr lang="en-US" altLang="zh-TW" i="1" dirty="0">
                    <a:solidFill>
                      <a:schemeClr val="tx2">
                        <a:lumMod val="75000"/>
                      </a:schemeClr>
                    </a:solidFill>
                    <a:latin typeface="Times New Roman" panose="02020603050405020304" pitchFamily="18" charset="0"/>
                    <a:cs typeface="Times New Roman" panose="02020603050405020304" pitchFamily="18" charset="0"/>
                  </a:rPr>
                  <a:t>&lt;j&lt;n </a:t>
                </a:r>
                <a:r>
                  <a:rPr lang="en-US" altLang="zh-TW" dirty="0">
                    <a:solidFill>
                      <a:schemeClr val="tx2">
                        <a:lumMod val="75000"/>
                      </a:schemeClr>
                    </a:solidFill>
                    <a:latin typeface="Times New Roman" panose="02020603050405020304" pitchFamily="18" charset="0"/>
                    <a:cs typeface="Times New Roman" panose="02020603050405020304" pitchFamily="18" charset="0"/>
                  </a:rPr>
                  <a:t>, n is the total number of each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vehicle obtaining </a:t>
                </a:r>
                <a:r>
                  <a:rPr lang="en-US" altLang="zh-TW" dirty="0">
                    <a:solidFill>
                      <a:schemeClr val="tx2">
                        <a:lumMod val="75000"/>
                      </a:schemeClr>
                    </a:solidFill>
                    <a:latin typeface="Times New Roman" panose="02020603050405020304" pitchFamily="18" charset="0"/>
                    <a:cs typeface="Times New Roman" panose="02020603050405020304" pitchFamily="18" charset="0"/>
                  </a:rPr>
                  <a:t>pseudonym.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r>
                <a:br>
                  <a:rPr lang="en-US" altLang="zh-TW" dirty="0" smtClean="0">
                    <a:solidFill>
                      <a:schemeClr val="tx2">
                        <a:lumMod val="75000"/>
                      </a:schemeClr>
                    </a:solidFill>
                    <a:latin typeface="Times New Roman" panose="02020603050405020304" pitchFamily="18" charset="0"/>
                    <a:cs typeface="Times New Roman" panose="02020603050405020304" pitchFamily="18" charset="0"/>
                  </a:rPr>
                </a:b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Then </a:t>
                </a:r>
                <a:r>
                  <a:rPr lang="en-US" altLang="zh-TW" dirty="0">
                    <a:solidFill>
                      <a:schemeClr val="tx2">
                        <a:lumMod val="75000"/>
                      </a:schemeClr>
                    </a:solidFill>
                    <a:latin typeface="Times New Roman" panose="02020603050405020304" pitchFamily="18" charset="0"/>
                    <a:cs typeface="Times New Roman" panose="02020603050405020304" pitchFamily="18" charset="0"/>
                  </a:rPr>
                  <a:t>TA computes the session key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with vehicle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b="0" i="0" smtClean="0">
                            <a:solidFill>
                              <a:schemeClr val="tx2">
                                <a:lumMod val="75000"/>
                              </a:schemeClr>
                            </a:solidFill>
                            <a:latin typeface="Cambria Math" panose="02040503050406030204" pitchFamily="18" charset="0"/>
                            <a:cs typeface="Times New Roman" panose="02020603050405020304" pitchFamily="18" charset="0"/>
                          </a:rPr>
                          <m:t>K</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TA</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i="1" dirty="0" smtClean="0">
                    <a:solidFill>
                      <a:schemeClr val="tx2">
                        <a:lumMod val="75000"/>
                      </a:schemeClr>
                    </a:solidFill>
                    <a:latin typeface="Times New Roman" panose="02020603050405020304" pitchFamily="18" charset="0"/>
                    <a:cs typeface="Times New Roman" panose="02020603050405020304" pitchFamily="18" charset="0"/>
                  </a:rPr>
                  <a:t>saP</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and encrypts &lt;</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𝑆𝐾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𝐸𝑥𝑝</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&gt; to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get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dirty="0">
                            <a:solidFill>
                              <a:schemeClr val="tx2">
                                <a:lumMod val="75000"/>
                              </a:schemeClr>
                            </a:solidFill>
                            <a:latin typeface="Times New Roman" panose="02020603050405020304" pitchFamily="18" charset="0"/>
                            <a:cs typeface="Times New Roman" panose="02020603050405020304" pitchFamily="18" charset="0"/>
                          </a:rPr>
                          <m:t>C</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TA</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Enc</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_</m:t>
                        </m:r>
                        <m:r>
                          <a:rPr lang="en-US" altLang="zh-TW" i="1">
                            <a:solidFill>
                              <a:schemeClr val="tx2">
                                <a:lumMod val="75000"/>
                              </a:schemeClr>
                            </a:solidFill>
                            <a:latin typeface="Cambria Math" panose="02040503050406030204" pitchFamily="18" charset="0"/>
                            <a:cs typeface="Times New Roman" panose="02020603050405020304" pitchFamily="18" charset="0"/>
                          </a:rPr>
                          <m:t>𝐾</m:t>
                        </m:r>
                      </m:e>
                      <m:sub>
                        <m:r>
                          <a:rPr lang="en-US" altLang="zh-TW" i="1">
                            <a:solidFill>
                              <a:schemeClr val="tx2">
                                <a:lumMod val="75000"/>
                              </a:schemeClr>
                            </a:solidFill>
                            <a:latin typeface="Cambria Math" panose="02040503050406030204" pitchFamily="18" charset="0"/>
                            <a:cs typeface="Times New Roman" panose="02020603050405020304" pitchFamily="18" charset="0"/>
                          </a:rPr>
                          <m:t>𝑇𝐴</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m:t>
                        </m:r>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r>
                      <a:rPr lang="en-US" altLang="zh-TW" i="1">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𝑆𝐾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𝐸𝑥𝑝</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a:solidFill>
                              <a:schemeClr val="tx2">
                                <a:lumMod val="75000"/>
                              </a:schemeClr>
                            </a:solidFill>
                            <a:latin typeface="Cambria Math" panose="02040503050406030204" pitchFamily="18" charset="0"/>
                            <a:cs typeface="Times New Roman" panose="02020603050405020304" pitchFamily="18" charset="0"/>
                          </a:rPr>
                          <m:t>𝑁</m:t>
                        </m:r>
                      </m:e>
                      <m:sub>
                        <m:r>
                          <a:rPr lang="en-US" altLang="zh-TW">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Finally, TA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stores &lt;</a:t>
                </a:r>
                <a14:m>
                  <m:oMath xmlns:m="http://schemas.openxmlformats.org/officeDocument/2006/math">
                    <m:sSub>
                      <m:sSubPr>
                        <m:ctrlPr>
                          <a:rPr lang="en-US" altLang="zh-TW" i="1">
                            <a:solidFill>
                              <a:schemeClr val="tx2">
                                <a:lumMod val="75000"/>
                              </a:schemeClr>
                            </a:solidFill>
                            <a:latin typeface="Cambria Math" panose="02040503050406030204" pitchFamily="18" charset="0"/>
                            <a:cs typeface="Times New Roman" panose="02020603050405020304" pitchFamily="18" charset="0"/>
                          </a:rPr>
                        </m:ctrlPr>
                      </m:sSubPr>
                      <m:e>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ID</m:t>
                        </m:r>
                      </m:e>
                      <m:sub>
                        <m:r>
                          <m:rPr>
                            <m:nor/>
                          </m:rPr>
                          <a:rPr lang="en-US" altLang="zh-TW" i="1" dirty="0">
                            <a:solidFill>
                              <a:schemeClr val="tx2">
                                <a:lumMod val="75000"/>
                              </a:schemeClr>
                            </a:solidFill>
                            <a:latin typeface="Times New Roman" panose="02020603050405020304" pitchFamily="18" charset="0"/>
                            <a:cs typeface="Times New Roman" panose="02020603050405020304" pitchFamily="18" charset="0"/>
                          </a:rPr>
                          <m:t>v</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𝑆𝐾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𝐸𝑥𝑝</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&gt; .</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444" t="-1482" r="-556" b="-1118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30</a:t>
            </a:fld>
            <a:endParaRPr lang="en-US" altLang="zh-TW" dirty="0"/>
          </a:p>
        </p:txBody>
      </p:sp>
    </p:spTree>
    <p:extLst>
      <p:ext uri="{BB962C8B-B14F-4D97-AF65-F5344CB8AC3E}">
        <p14:creationId xmlns:p14="http://schemas.microsoft.com/office/powerpoint/2010/main" val="1600806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Wingdings" panose="05000000000000000000" pitchFamily="2" charset="2"/>
                  <a:buAutoNum type="circleNumWdWhitePlain" startAt="4"/>
                </a:pPr>
                <a:r>
                  <a:rPr lang="en-US" altLang="zh-TW" dirty="0" smtClean="0"/>
                  <a:t>TA sends </a:t>
                </a:r>
                <a14:m>
                  <m:oMath xmlns:m="http://schemas.openxmlformats.org/officeDocument/2006/math">
                    <m:sSub>
                      <m:sSubPr>
                        <m:ctrlPr>
                          <a:rPr lang="en-US" altLang="zh-TW" i="1">
                            <a:latin typeface="Cambria Math" panose="02040503050406030204" pitchFamily="18" charset="0"/>
                          </a:rPr>
                        </m:ctrlPr>
                      </m:sSubPr>
                      <m:e>
                        <m:r>
                          <m:rPr>
                            <m:nor/>
                          </m:rPr>
                          <a:rPr lang="en-US" altLang="zh-TW" dirty="0"/>
                          <m:t>C</m:t>
                        </m:r>
                      </m:e>
                      <m:sub>
                        <m:r>
                          <m:rPr>
                            <m:nor/>
                          </m:rPr>
                          <a:rPr lang="en-US" altLang="zh-TW" i="1" dirty="0"/>
                          <m:t>TA</m:t>
                        </m:r>
                        <m:r>
                          <m:rPr>
                            <m:nor/>
                          </m:rPr>
                          <a:rPr lang="en-US" altLang="zh-TW" i="1" dirty="0"/>
                          <m:t>−</m:t>
                        </m:r>
                        <m:r>
                          <m:rPr>
                            <m:nor/>
                          </m:rPr>
                          <a:rPr lang="en-US" altLang="zh-TW" i="1" dirty="0"/>
                          <m:t>v</m:t>
                        </m:r>
                      </m:sub>
                    </m:sSub>
                  </m:oMath>
                </a14:m>
                <a:r>
                  <a:rPr lang="en-US" altLang="zh-TW" dirty="0"/>
                  <a:t> to vehicle</a:t>
                </a:r>
                <a:r>
                  <a:rPr lang="en-US" altLang="zh-TW" dirty="0" smtClean="0"/>
                  <a:t>.</a:t>
                </a:r>
              </a:p>
              <a:p>
                <a:pPr marL="514350" indent="-514350">
                  <a:buFont typeface="Wingdings" panose="05000000000000000000" pitchFamily="2" charset="2"/>
                  <a:buAutoNum type="circleNumWdWhitePlain" startAt="4"/>
                </a:pPr>
                <a:r>
                  <a:rPr lang="en-US" altLang="zh-TW" dirty="0"/>
                  <a:t>After receiving </a:t>
                </a:r>
                <a14:m>
                  <m:oMath xmlns:m="http://schemas.openxmlformats.org/officeDocument/2006/math">
                    <m:sSub>
                      <m:sSubPr>
                        <m:ctrlPr>
                          <a:rPr lang="en-US" altLang="zh-TW" i="1">
                            <a:latin typeface="Cambria Math" panose="02040503050406030204" pitchFamily="18" charset="0"/>
                          </a:rPr>
                        </m:ctrlPr>
                      </m:sSubPr>
                      <m:e>
                        <m:r>
                          <m:rPr>
                            <m:nor/>
                          </m:rPr>
                          <a:rPr lang="en-US" altLang="zh-TW" dirty="0"/>
                          <m:t>C</m:t>
                        </m:r>
                      </m:e>
                      <m:sub>
                        <m:r>
                          <m:rPr>
                            <m:nor/>
                          </m:rPr>
                          <a:rPr lang="en-US" altLang="zh-TW" i="1" dirty="0"/>
                          <m:t>TA</m:t>
                        </m:r>
                        <m:r>
                          <m:rPr>
                            <m:nor/>
                          </m:rPr>
                          <a:rPr lang="en-US" altLang="zh-TW" i="1" dirty="0"/>
                          <m:t>−</m:t>
                        </m:r>
                        <m:r>
                          <m:rPr>
                            <m:nor/>
                          </m:rPr>
                          <a:rPr lang="en-US" altLang="zh-TW" i="1" dirty="0"/>
                          <m:t>v</m:t>
                        </m:r>
                      </m:sub>
                    </m:sSub>
                  </m:oMath>
                </a14:m>
                <a:r>
                  <a:rPr lang="en-US" altLang="zh-TW" dirty="0"/>
                  <a:t> from TA, vehicle computes the session key with TA </a:t>
                </a:r>
                <a14:m>
                  <m:oMath xmlns:m="http://schemas.openxmlformats.org/officeDocument/2006/math">
                    <m:sSub>
                      <m:sSubPr>
                        <m:ctrlPr>
                          <a:rPr lang="en-US" altLang="zh-TW" i="1">
                            <a:latin typeface="Cambria Math" panose="02040503050406030204" pitchFamily="18" charset="0"/>
                          </a:rPr>
                        </m:ctrlPr>
                      </m:sSubPr>
                      <m:e>
                        <m:r>
                          <m:rPr>
                            <m:sty m:val="p"/>
                          </m:rPr>
                          <a:rPr lang="en-US" altLang="zh-TW" i="1" smtClean="0">
                            <a:latin typeface="Cambria Math" panose="02040503050406030204" pitchFamily="18" charset="0"/>
                          </a:rPr>
                          <m:t>K</m:t>
                        </m:r>
                      </m:e>
                      <m:sub>
                        <m:r>
                          <m:rPr>
                            <m:nor/>
                          </m:rPr>
                          <a:rPr lang="en-US" altLang="zh-TW" i="1" dirty="0"/>
                          <m:t>v</m:t>
                        </m:r>
                        <m:r>
                          <m:rPr>
                            <m:nor/>
                          </m:rPr>
                          <a:rPr lang="en-US" altLang="zh-TW" i="1" dirty="0"/>
                          <m:t>−</m:t>
                        </m:r>
                        <m:r>
                          <m:rPr>
                            <m:nor/>
                          </m:rPr>
                          <a:rPr lang="en-US" altLang="zh-TW" i="1" dirty="0"/>
                          <m:t>TA</m:t>
                        </m:r>
                      </m:sub>
                    </m:sSub>
                  </m:oMath>
                </a14:m>
                <a:r>
                  <a:rPr lang="en-US" altLang="zh-TW" dirty="0" smtClean="0"/>
                  <a:t>=</a:t>
                </a:r>
                <a14:m>
                  <m:oMath xmlns:m="http://schemas.openxmlformats.org/officeDocument/2006/math">
                    <m:r>
                      <a:rPr lang="en-US" altLang="zh-TW" b="0" i="1" smtClean="0">
                        <a:latin typeface="Cambria Math" panose="02040503050406030204" pitchFamily="18" charset="0"/>
                      </a:rPr>
                      <m:t>𝑎</m:t>
                    </m:r>
                    <m:sSub>
                      <m:sSubPr>
                        <m:ctrlPr>
                          <a:rPr lang="en-US" altLang="zh-TW" i="1">
                            <a:latin typeface="Cambria Math" panose="02040503050406030204" pitchFamily="18" charset="0"/>
                          </a:rPr>
                        </m:ctrlPr>
                      </m:sSubPr>
                      <m:e>
                        <m:r>
                          <a:rPr lang="en-US" altLang="zh-TW" i="1">
                            <a:latin typeface="Cambria Math" panose="02040503050406030204" pitchFamily="18" charset="0"/>
                          </a:rPr>
                          <m:t>𝑃𝐾</m:t>
                        </m:r>
                      </m:e>
                      <m:sub>
                        <m:r>
                          <a:rPr lang="en-US" altLang="zh-TW" i="1">
                            <a:latin typeface="Cambria Math" panose="02040503050406030204" pitchFamily="18" charset="0"/>
                          </a:rPr>
                          <m:t>𝑇𝐴</m:t>
                        </m:r>
                      </m:sub>
                    </m:sSub>
                  </m:oMath>
                </a14:m>
                <a:r>
                  <a:rPr lang="en-US" altLang="zh-TW" dirty="0"/>
                  <a:t> and decrypts </a:t>
                </a:r>
                <a14:m>
                  <m:oMath xmlns:m="http://schemas.openxmlformats.org/officeDocument/2006/math">
                    <m:sSub>
                      <m:sSubPr>
                        <m:ctrlPr>
                          <a:rPr lang="en-US" altLang="zh-TW" i="1">
                            <a:latin typeface="Cambria Math" panose="02040503050406030204" pitchFamily="18" charset="0"/>
                          </a:rPr>
                        </m:ctrlPr>
                      </m:sSubPr>
                      <m:e>
                        <m:r>
                          <m:rPr>
                            <m:nor/>
                          </m:rPr>
                          <a:rPr lang="en-US" altLang="zh-TW" dirty="0"/>
                          <m:t>C</m:t>
                        </m:r>
                      </m:e>
                      <m:sub>
                        <m:r>
                          <m:rPr>
                            <m:nor/>
                          </m:rPr>
                          <a:rPr lang="en-US" altLang="zh-TW" i="1" dirty="0"/>
                          <m:t>TA</m:t>
                        </m:r>
                        <m:r>
                          <m:rPr>
                            <m:nor/>
                          </m:rPr>
                          <a:rPr lang="en-US" altLang="zh-TW" i="1" dirty="0"/>
                          <m:t>−</m:t>
                        </m:r>
                        <m:r>
                          <m:rPr>
                            <m:nor/>
                          </m:rPr>
                          <a:rPr lang="en-US" altLang="zh-TW" i="1" dirty="0"/>
                          <m:t>v</m:t>
                        </m:r>
                      </m:sub>
                    </m:sSub>
                  </m:oMath>
                </a14:m>
                <a:r>
                  <a:rPr lang="en-US" altLang="zh-TW" dirty="0"/>
                  <a:t> to get </a:t>
                </a:r>
                <a:r>
                  <a:rPr lang="en-US" altLang="zh-TW" dirty="0" smtClean="0"/>
                  <a:t>&lt;</a:t>
                </a:r>
                <a:r>
                  <a:rPr lang="en-US" altLang="zh-TW" dirty="0"/>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𝑎</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 ,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𝑆𝐾</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 ,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𝐸𝑥𝑝</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𝑁</m:t>
                        </m:r>
                      </m:e>
                      <m:sub>
                        <m:r>
                          <a:rPr lang="en-US" altLang="zh-TW">
                            <a:latin typeface="Cambria Math" panose="02040503050406030204" pitchFamily="18" charset="0"/>
                          </a:rPr>
                          <m:t>1</m:t>
                        </m:r>
                      </m:sub>
                    </m:sSub>
                  </m:oMath>
                </a14:m>
                <a:r>
                  <a:rPr lang="en-US" altLang="zh-TW" dirty="0" smtClean="0"/>
                  <a:t>&gt; . </a:t>
                </a:r>
                <a:br>
                  <a:rPr lang="en-US" altLang="zh-TW" dirty="0" smtClean="0"/>
                </a:br>
                <a:r>
                  <a:rPr lang="en-US" altLang="zh-TW" dirty="0" smtClean="0"/>
                  <a:t>Vehicle </a:t>
                </a:r>
                <a:r>
                  <a:rPr lang="en-US" altLang="zh-TW" dirty="0"/>
                  <a:t>verifies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𝑁</m:t>
                        </m:r>
                      </m:e>
                      <m:sub>
                        <m:r>
                          <a:rPr lang="en-US" altLang="zh-TW">
                            <a:latin typeface="Cambria Math" panose="02040503050406030204" pitchFamily="18" charset="0"/>
                          </a:rPr>
                          <m:t>1</m:t>
                        </m:r>
                      </m:sub>
                    </m:sSub>
                  </m:oMath>
                </a14:m>
                <a:r>
                  <a:rPr lang="en-US" altLang="zh-TW" dirty="0"/>
                  <a:t> , if the verification is successful, vehicle stores &lt;</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𝑎</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 ,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𝑆𝐾</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 ,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𝐸𝑥𝑝</m:t>
                        </m:r>
                      </m:e>
                      <m:sub>
                        <m:r>
                          <a:rPr lang="en-US" altLang="zh-TW" i="1" dirty="0">
                            <a:latin typeface="Cambria Math" panose="02040503050406030204" pitchFamily="18" charset="0"/>
                          </a:rPr>
                          <m:t>𝑣</m:t>
                        </m:r>
                      </m:sub>
                      <m:sup>
                        <m:r>
                          <a:rPr lang="en-US" altLang="zh-TW" i="1" dirty="0">
                            <a:latin typeface="Cambria Math" panose="02040503050406030204" pitchFamily="18" charset="0"/>
                          </a:rPr>
                          <m:t>𝑗</m:t>
                        </m:r>
                      </m:sup>
                    </m:sSubSup>
                  </m:oMath>
                </a14:m>
                <a:r>
                  <a:rPr lang="en-US" altLang="zh-TW" dirty="0"/>
                  <a:t>&gt; . Otherwise, </a:t>
                </a:r>
                <a:r>
                  <a:rPr lang="en-US" altLang="zh-TW" dirty="0" smtClean="0"/>
                  <a:t>vehicle </a:t>
                </a:r>
                <a:r>
                  <a:rPr lang="en-US" altLang="zh-TW" dirty="0"/>
                  <a:t>needs to reapply for registration.</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72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31</a:t>
            </a:fld>
            <a:endParaRPr lang="en-US" altLang="zh-TW"/>
          </a:p>
        </p:txBody>
      </p:sp>
    </p:spTree>
    <p:extLst>
      <p:ext uri="{BB962C8B-B14F-4D97-AF65-F5344CB8AC3E}">
        <p14:creationId xmlns:p14="http://schemas.microsoft.com/office/powerpoint/2010/main" val="3485450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878" y="1590903"/>
            <a:ext cx="7223044" cy="4765448"/>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32</a:t>
            </a:fld>
            <a:endParaRPr lang="en-US" altLang="zh-TW"/>
          </a:p>
        </p:txBody>
      </p:sp>
    </p:spTree>
    <p:extLst>
      <p:ext uri="{BB962C8B-B14F-4D97-AF65-F5344CB8AC3E}">
        <p14:creationId xmlns:p14="http://schemas.microsoft.com/office/powerpoint/2010/main" val="556833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2"/>
            </a:pPr>
            <a:r>
              <a:rPr lang="en-US" altLang="zh-TW" b="1" dirty="0"/>
              <a:t>RTA Registration Protocol</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33</a:t>
            </a:fld>
            <a:endParaRPr lang="en-US" altLang="zh-TW"/>
          </a:p>
        </p:txBody>
      </p:sp>
      <p:pic>
        <p:nvPicPr>
          <p:cNvPr id="5" name="圖片 4"/>
          <p:cNvPicPr>
            <a:picLocks noChangeAspect="1"/>
          </p:cNvPicPr>
          <p:nvPr/>
        </p:nvPicPr>
        <p:blipFill>
          <a:blip r:embed="rId3"/>
          <a:stretch>
            <a:fillRect/>
          </a:stretch>
        </p:blipFill>
        <p:spPr>
          <a:xfrm>
            <a:off x="3286538" y="2208801"/>
            <a:ext cx="5415723" cy="4147550"/>
          </a:xfrm>
          <a:prstGeom prst="rect">
            <a:avLst/>
          </a:prstGeom>
        </p:spPr>
      </p:pic>
    </p:spTree>
    <p:extLst>
      <p:ext uri="{BB962C8B-B14F-4D97-AF65-F5344CB8AC3E}">
        <p14:creationId xmlns:p14="http://schemas.microsoft.com/office/powerpoint/2010/main" val="493143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rabicPeriod" startAt="3"/>
                </a:pPr>
                <a:r>
                  <a:rPr lang="en-US" altLang="zh-TW" b="1" dirty="0"/>
                  <a:t>RSU Registration </a:t>
                </a:r>
                <a:r>
                  <a:rPr lang="en-US" altLang="zh-TW" b="1" dirty="0" smtClean="0"/>
                  <a:t>Protocol</a:t>
                </a:r>
              </a:p>
              <a:p>
                <a:r>
                  <a:rPr lang="en-US" altLang="zh-TW" dirty="0"/>
                  <a:t>In order to reduce the computation and communication pressure of TA, All RSUs are required to submit their registration applications to RTA in their area. </a:t>
                </a:r>
                <a:endParaRPr lang="en-US" altLang="zh-TW" dirty="0" smtClean="0"/>
              </a:p>
              <a:p>
                <a:r>
                  <a:rPr lang="en-US" altLang="zh-TW" dirty="0" smtClean="0"/>
                  <a:t>Before </a:t>
                </a:r>
                <a:r>
                  <a:rPr lang="en-US" altLang="zh-TW" dirty="0"/>
                  <a:t>RSU registration protocol is executed, RTA first chooses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𝑆𝐾</m:t>
                        </m:r>
                        <m:r>
                          <a:rPr lang="en-US" altLang="zh-TW" i="1" dirty="0">
                            <a:latin typeface="Cambria Math" panose="02040503050406030204" pitchFamily="18" charset="0"/>
                          </a:rPr>
                          <m:t>′</m:t>
                        </m:r>
                      </m:e>
                      <m:sub>
                        <m:r>
                          <a:rPr lang="en-US" altLang="zh-TW" i="1" dirty="0">
                            <a:latin typeface="Cambria Math" panose="02040503050406030204" pitchFamily="18" charset="0"/>
                          </a:rPr>
                          <m:t>𝑅𝑇𝐴</m:t>
                        </m:r>
                      </m:sub>
                    </m:sSub>
                  </m:oMath>
                </a14:m>
                <a:r>
                  <a:rPr lang="en-US" altLang="zh-TW" dirty="0"/>
                  <a:t> = </a:t>
                </a:r>
                <a14:m>
                  <m:oMath xmlns:m="http://schemas.openxmlformats.org/officeDocument/2006/math">
                    <m:r>
                      <a:rPr lang="en-US" altLang="zh-TW" i="1" dirty="0">
                        <a:latin typeface="Cambria Math" panose="02040503050406030204" pitchFamily="18" charset="0"/>
                      </a:rPr>
                      <m:t>𝑏</m:t>
                    </m:r>
                  </m:oMath>
                </a14:m>
                <a:r>
                  <a:rPr lang="en-US" altLang="zh-TW" dirty="0"/>
                  <a:t> and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𝑃𝐾</m:t>
                        </m:r>
                        <m:r>
                          <a:rPr lang="en-US" altLang="zh-TW" i="1" dirty="0">
                            <a:latin typeface="Cambria Math" panose="02040503050406030204" pitchFamily="18" charset="0"/>
                          </a:rPr>
                          <m:t>′</m:t>
                        </m:r>
                      </m:e>
                      <m:sub>
                        <m:r>
                          <a:rPr lang="en-US" altLang="zh-TW" i="1" dirty="0">
                            <a:latin typeface="Cambria Math" panose="02040503050406030204" pitchFamily="18" charset="0"/>
                          </a:rPr>
                          <m:t>𝑅𝑇𝐴</m:t>
                        </m:r>
                      </m:sub>
                    </m:sSub>
                    <m:r>
                      <a:rPr lang="en-US" altLang="zh-TW" i="1" dirty="0">
                        <a:latin typeface="Cambria Math" panose="02040503050406030204" pitchFamily="18" charset="0"/>
                      </a:rPr>
                      <m:t> </m:t>
                    </m:r>
                  </m:oMath>
                </a14:m>
                <a:r>
                  <a:rPr lang="en-US" altLang="zh-TW" dirty="0"/>
                  <a:t>= </a:t>
                </a:r>
                <a14:m>
                  <m:oMath xmlns:m="http://schemas.openxmlformats.org/officeDocument/2006/math">
                    <m:r>
                      <a:rPr lang="en-US" altLang="zh-TW" i="1" dirty="0">
                        <a:latin typeface="Cambria Math" panose="02040503050406030204" pitchFamily="18" charset="0"/>
                      </a:rPr>
                      <m:t>𝑏𝑃</m:t>
                    </m:r>
                  </m:oMath>
                </a14:m>
                <a:r>
                  <a:rPr lang="zh-TW" altLang="en-US" dirty="0"/>
                  <a:t> </a:t>
                </a:r>
                <a:r>
                  <a:rPr lang="en-US" altLang="zh-TW" dirty="0"/>
                  <a:t>as group public/private key that are valid only in its area. </a:t>
                </a:r>
                <a:endParaRPr lang="en-US" altLang="zh-TW" dirty="0" smtClean="0"/>
              </a:p>
              <a:p>
                <a:r>
                  <a:rPr lang="en-US" altLang="zh-TW" dirty="0" smtClean="0"/>
                  <a:t>Then </a:t>
                </a:r>
                <a:r>
                  <a:rPr lang="en-US" altLang="zh-TW" dirty="0"/>
                  <a:t>RTA uses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𝑆𝐾</m:t>
                        </m:r>
                      </m:e>
                      <m:sub>
                        <m:r>
                          <a:rPr lang="en-US" altLang="zh-TW" i="1" dirty="0">
                            <a:latin typeface="Cambria Math" panose="02040503050406030204" pitchFamily="18" charset="0"/>
                          </a:rPr>
                          <m:t>𝑅𝑇𝐴</m:t>
                        </m:r>
                      </m:sub>
                    </m:sSub>
                  </m:oMath>
                </a14:m>
                <a:r>
                  <a:rPr lang="en-US" altLang="zh-TW" dirty="0"/>
                  <a:t> to sign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𝑃𝐾</m:t>
                        </m:r>
                        <m:r>
                          <a:rPr lang="en-US" altLang="zh-TW" i="1" dirty="0">
                            <a:latin typeface="Cambria Math" panose="02040503050406030204" pitchFamily="18" charset="0"/>
                          </a:rPr>
                          <m:t>′</m:t>
                        </m:r>
                      </m:e>
                      <m:sub>
                        <m:r>
                          <a:rPr lang="en-US" altLang="zh-TW" i="1" dirty="0">
                            <a:latin typeface="Cambria Math" panose="02040503050406030204" pitchFamily="18" charset="0"/>
                          </a:rPr>
                          <m:t>𝑅𝑇𝐴</m:t>
                        </m:r>
                      </m:sub>
                    </m:sSub>
                  </m:oMath>
                </a14:m>
                <a:r>
                  <a:rPr lang="en-US" altLang="zh-TW" dirty="0"/>
                  <a:t> and gets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𝑆𝑖𝑔𝑛</m:t>
                        </m:r>
                      </m:e>
                      <m:sub>
                        <m:r>
                          <a:rPr lang="en-US" altLang="zh-TW" i="1" dirty="0">
                            <a:latin typeface="Cambria Math" panose="02040503050406030204" pitchFamily="18" charset="0"/>
                          </a:rPr>
                          <m:t>𝑅𝑇𝐴</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𝑆𝑖𝑔𝑛</m:t>
                        </m:r>
                        <m:r>
                          <a:rPr lang="en-US" altLang="zh-TW" i="1" dirty="0">
                            <a:latin typeface="Cambria Math" panose="02040503050406030204" pitchFamily="18" charset="0"/>
                          </a:rPr>
                          <m:t>_</m:t>
                        </m:r>
                        <m:r>
                          <a:rPr lang="en-US" altLang="zh-TW" i="1" dirty="0">
                            <a:latin typeface="Cambria Math" panose="02040503050406030204" pitchFamily="18" charset="0"/>
                          </a:rPr>
                          <m:t>𝑆𝐾</m:t>
                        </m:r>
                      </m:e>
                      <m:sub>
                        <m:r>
                          <a:rPr lang="en-US" altLang="zh-TW" i="1" dirty="0">
                            <a:latin typeface="Cambria Math" panose="02040503050406030204" pitchFamily="18" charset="0"/>
                          </a:rPr>
                          <m:t>𝑅𝑇𝐴</m:t>
                        </m:r>
                      </m:sub>
                    </m:sSub>
                    <m:r>
                      <a:rPr lang="en-US" altLang="zh-TW" i="1"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𝑅𝑇𝐴</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𝐸𝑥𝑝</m:t>
                        </m:r>
                      </m:e>
                      <m:sub>
                        <m:r>
                          <a:rPr lang="en-US" altLang="zh-TW" i="1" dirty="0">
                            <a:latin typeface="Cambria Math" panose="02040503050406030204" pitchFamily="18" charset="0"/>
                          </a:rPr>
                          <m:t>𝑅𝑇𝐴</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𝑃𝐾</m:t>
                        </m:r>
                        <m:r>
                          <a:rPr lang="en-US" altLang="zh-TW" i="1" dirty="0">
                            <a:latin typeface="Cambria Math" panose="02040503050406030204" pitchFamily="18" charset="0"/>
                          </a:rPr>
                          <m:t>′</m:t>
                        </m:r>
                      </m:e>
                      <m:sub>
                        <m:r>
                          <a:rPr lang="en-US" altLang="zh-TW" i="1" dirty="0">
                            <a:latin typeface="Cambria Math" panose="02040503050406030204" pitchFamily="18" charset="0"/>
                          </a:rPr>
                          <m:t>𝑅𝑇𝐴</m:t>
                        </m:r>
                      </m:sub>
                    </m:sSub>
                    <m:r>
                      <a:rPr lang="en-US" altLang="zh-TW" i="1" dirty="0">
                        <a:latin typeface="Cambria Math" panose="02040503050406030204" pitchFamily="18" charset="0"/>
                      </a:rPr>
                      <m:t>}</m:t>
                    </m:r>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𝑅𝑇𝐴</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𝑊</m:t>
                        </m:r>
                      </m:e>
                      <m:sub>
                        <m:r>
                          <a:rPr lang="en-US" altLang="zh-TW" i="1" dirty="0">
                            <a:latin typeface="Cambria Math" panose="02040503050406030204" pitchFamily="18" charset="0"/>
                          </a:rPr>
                          <m:t>𝑅𝑇𝐴</m:t>
                        </m:r>
                      </m:sub>
                    </m:sSub>
                  </m:oMath>
                </a14:m>
                <a:r>
                  <a:rPr lang="en-US" altLang="zh-TW" dirty="0" smtClean="0"/>
                  <a:t>},where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𝑅𝑇𝐴</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𝑟</m:t>
                        </m:r>
                      </m:e>
                      <m:sub>
                        <m:r>
                          <a:rPr lang="en-US" altLang="zh-TW" i="1" dirty="0">
                            <a:latin typeface="Cambria Math" panose="02040503050406030204" pitchFamily="18" charset="0"/>
                          </a:rPr>
                          <m:t>𝑅𝑇𝐴</m:t>
                        </m:r>
                      </m:sub>
                    </m:s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𝑃𝐾</m:t>
                        </m:r>
                      </m:e>
                      <m:sub>
                        <m:r>
                          <a:rPr lang="en-US" altLang="zh-TW" i="1" dirty="0">
                            <a:latin typeface="Cambria Math" panose="02040503050406030204" pitchFamily="18" charset="0"/>
                          </a:rPr>
                          <m:t>𝑅𝑇𝐴</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𝑊</m:t>
                        </m:r>
                      </m:e>
                      <m:sub>
                        <m:r>
                          <a:rPr lang="en-US" altLang="zh-TW" i="1" dirty="0">
                            <a:latin typeface="Cambria Math" panose="02040503050406030204" pitchFamily="18" charset="0"/>
                          </a:rPr>
                          <m:t>𝑅𝑇𝐴</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𝑟</m:t>
                        </m:r>
                      </m:e>
                      <m:sub>
                        <m:r>
                          <a:rPr lang="en-US" altLang="zh-TW" i="1" dirty="0">
                            <a:latin typeface="Cambria Math" panose="02040503050406030204" pitchFamily="18" charset="0"/>
                          </a:rPr>
                          <m:t>𝑅𝑇𝐴</m:t>
                        </m:r>
                      </m:sub>
                    </m:sSub>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a:rPr lang="en-US" altLang="zh-TW">
                            <a:latin typeface="Cambria Math" panose="02040503050406030204" pitchFamily="18" charset="0"/>
                          </a:rPr>
                          <m:t>𝐻</m:t>
                        </m:r>
                      </m:e>
                      <m:sub>
                        <m:r>
                          <a:rPr lang="en-US" altLang="zh-TW" i="1">
                            <a:latin typeface="Cambria Math" panose="02040503050406030204" pitchFamily="18" charset="0"/>
                          </a:rPr>
                          <m:t>2</m:t>
                        </m:r>
                      </m:sub>
                    </m:sSub>
                  </m:oMath>
                </a14:m>
                <a:r>
                  <a:rPr lang="zh-TW" altLang="en-US" dirty="0"/>
                  <a:t>（</a:t>
                </a:r>
                <a:r>
                  <a:rPr lang="en-US" altLang="zh-TW" dirty="0"/>
                  <a:t>M,</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𝑅𝑇𝐴</m:t>
                        </m:r>
                      </m:sub>
                    </m:sSub>
                  </m:oMath>
                </a14:m>
                <a:r>
                  <a:rPr lang="zh-TW" altLang="en-US" dirty="0"/>
                  <a:t>）），</a:t>
                </a:r>
                <a:r>
                  <a:rPr lang="en-US" altLang="zh-TW" dirty="0"/>
                  <a:t>M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𝑅𝑇𝐴</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𝐸𝑥𝑝</m:t>
                        </m:r>
                      </m:e>
                      <m:sub>
                        <m:r>
                          <a:rPr lang="en-US" altLang="zh-TW" i="1" dirty="0">
                            <a:latin typeface="Cambria Math" panose="02040503050406030204" pitchFamily="18" charset="0"/>
                          </a:rPr>
                          <m:t>𝑅𝑇𝐴</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𝑃𝐾</m:t>
                        </m:r>
                        <m:r>
                          <a:rPr lang="en-US" altLang="zh-TW" i="1" dirty="0">
                            <a:latin typeface="Cambria Math" panose="02040503050406030204" pitchFamily="18" charset="0"/>
                          </a:rPr>
                          <m:t>′</m:t>
                        </m:r>
                      </m:e>
                      <m:sub>
                        <m:r>
                          <a:rPr lang="en-US" altLang="zh-TW" i="1" dirty="0">
                            <a:latin typeface="Cambria Math" panose="02040503050406030204" pitchFamily="18" charset="0"/>
                          </a:rPr>
                          <m:t>𝑅𝑇𝐴</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𝑟</m:t>
                        </m:r>
                      </m:e>
                      <m:sub>
                        <m:r>
                          <a:rPr lang="en-US" altLang="zh-TW" i="1" dirty="0">
                            <a:latin typeface="Cambria Math" panose="02040503050406030204" pitchFamily="18" charset="0"/>
                          </a:rPr>
                          <m:t>𝑅𝑇𝐴</m:t>
                        </m:r>
                      </m:sub>
                    </m:sSub>
                  </m:oMath>
                </a14:m>
                <a:r>
                  <a:rPr lang="en-US" altLang="zh-TW" dirty="0"/>
                  <a:t>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  </m:t>
                        </m:r>
                        <m:r>
                          <a:rPr lang="en-US" altLang="zh-TW" dirty="0">
                            <a:latin typeface="Cambria Math" panose="02040503050406030204" pitchFamily="18" charset="0"/>
                          </a:rPr>
                          <m:t>𝑍</m:t>
                        </m:r>
                      </m:e>
                      <m:sub>
                        <m:r>
                          <a:rPr lang="en-US" altLang="zh-TW" dirty="0">
                            <a:latin typeface="Cambria Math" panose="02040503050406030204" pitchFamily="18" charset="0"/>
                          </a:rPr>
                          <m:t>𝑞</m:t>
                        </m:r>
                      </m:sub>
                      <m:sup>
                        <m:r>
                          <a:rPr lang="en-US" altLang="zh-TW" dirty="0">
                            <a:latin typeface="Cambria Math" panose="02040503050406030204" pitchFamily="18" charset="0"/>
                          </a:rPr>
                          <m:t>∗</m:t>
                        </m:r>
                      </m:sup>
                    </m:sSubSup>
                  </m:oMath>
                </a14:m>
                <a:r>
                  <a:rPr lang="en-US" altLang="zh-TW" dirty="0"/>
                  <a:t> is random number. </a:t>
                </a:r>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000" t="-1482" r="-1167" b="-1509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34</a:t>
            </a:fld>
            <a:endParaRPr lang="en-US" altLang="zh-TW" dirty="0"/>
          </a:p>
        </p:txBody>
      </p:sp>
    </p:spTree>
    <p:extLst>
      <p:ext uri="{BB962C8B-B14F-4D97-AF65-F5344CB8AC3E}">
        <p14:creationId xmlns:p14="http://schemas.microsoft.com/office/powerpoint/2010/main" val="587855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Finally, RTA broadcasts messages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𝐼𝐷</m:t>
                        </m:r>
                      </m:e>
                      <m:sub>
                        <m:r>
                          <a:rPr lang="en-US" altLang="zh-TW" dirty="0">
                            <a:latin typeface="Cambria Math" panose="02040503050406030204" pitchFamily="18" charset="0"/>
                          </a:rPr>
                          <m:t>𝑅𝑇𝐴</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r>
                          <a:rPr lang="en-US" altLang="zh-TW" dirty="0">
                            <a:latin typeface="Cambria Math" panose="02040503050406030204" pitchFamily="18" charset="0"/>
                          </a:rPr>
                          <m:t>𝑅𝑇𝐴</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𝑃𝐾</m:t>
                        </m:r>
                        <m:r>
                          <a:rPr lang="en-US" altLang="zh-TW" dirty="0">
                            <a:latin typeface="Cambria Math" panose="02040503050406030204" pitchFamily="18" charset="0"/>
                          </a:rPr>
                          <m:t>′</m:t>
                        </m:r>
                      </m:e>
                      <m:sub>
                        <m:r>
                          <a:rPr lang="en-US" altLang="zh-TW" dirty="0">
                            <a:latin typeface="Cambria Math" panose="02040503050406030204" pitchFamily="18" charset="0"/>
                          </a:rPr>
                          <m:t>𝑅𝑇𝐴</m:t>
                        </m:r>
                      </m:sub>
                    </m:sSub>
                  </m:oMath>
                </a14:m>
                <a:r>
                  <a:rPr lang="en-US" altLang="zh-TW" dirty="0"/>
                  <a:t>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e>
                      <m:sub>
                        <m:r>
                          <a:rPr lang="en-US" altLang="zh-TW" dirty="0">
                            <a:latin typeface="Cambria Math" panose="02040503050406030204" pitchFamily="18" charset="0"/>
                          </a:rPr>
                          <m:t>𝑅𝑇𝐴</m:t>
                        </m:r>
                      </m:sub>
                    </m:sSub>
                  </m:oMath>
                </a14:m>
                <a:r>
                  <a:rPr lang="en-US" altLang="zh-TW" dirty="0"/>
                  <a:t> to RSUs in its area. </a:t>
                </a:r>
              </a:p>
              <a:p>
                <a:r>
                  <a:rPr lang="en-US" altLang="zh-TW" dirty="0"/>
                  <a:t>When receiving the message from RTA, RSU computes the public key of RTA: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𝑃𝐾</m:t>
                        </m:r>
                      </m:e>
                      <m:sub>
                        <m:r>
                          <a:rPr lang="en-US" altLang="zh-TW" dirty="0">
                            <a:latin typeface="Cambria Math" panose="02040503050406030204" pitchFamily="18" charset="0"/>
                          </a:rPr>
                          <m:t>𝑅𝑇𝐴</m:t>
                        </m:r>
                      </m:sub>
                    </m:sSub>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a:rPr lang="en-US" altLang="zh-TW">
                            <a:latin typeface="Cambria Math" panose="02040503050406030204" pitchFamily="18" charset="0"/>
                          </a:rPr>
                          <m:t>𝐻</m:t>
                        </m:r>
                      </m:e>
                      <m:sub>
                        <m:r>
                          <a:rPr lang="en-US" altLang="zh-TW">
                            <a:latin typeface="Cambria Math" panose="02040503050406030204" pitchFamily="18" charset="0"/>
                          </a:rPr>
                          <m:t>1</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𝐼𝐷</m:t>
                        </m:r>
                      </m:e>
                      <m:sub>
                        <m:r>
                          <a:rPr lang="en-US" altLang="zh-TW" dirty="0">
                            <a:latin typeface="Cambria Math" panose="02040503050406030204" pitchFamily="18" charset="0"/>
                          </a:rPr>
                          <m:t>𝑅𝑇𝐴</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r>
                          <a:rPr lang="en-US" altLang="zh-TW" dirty="0">
                            <a:latin typeface="Cambria Math" panose="02040503050406030204" pitchFamily="18" charset="0"/>
                          </a:rPr>
                          <m:t>𝑅𝑇𝐴</m:t>
                        </m:r>
                      </m:sub>
                    </m:sSub>
                  </m:oMath>
                </a14:m>
                <a:r>
                  <a:rPr lang="zh-TW" altLang="en-US" dirty="0"/>
                  <a:t>）</a:t>
                </a:r>
                <a:r>
                  <a:rPr lang="en-US" altLang="zh-TW" dirty="0"/>
                  <a:t>, then RSU verifies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e>
                      <m:sub>
                        <m:r>
                          <a:rPr lang="en-US" altLang="zh-TW" dirty="0">
                            <a:latin typeface="Cambria Math" panose="02040503050406030204" pitchFamily="18" charset="0"/>
                          </a:rPr>
                          <m:t>𝑅𝑇𝐴</m:t>
                        </m:r>
                      </m:sub>
                    </m:sSub>
                  </m:oMath>
                </a14:m>
                <a:r>
                  <a:rPr lang="en-US" altLang="zh-TW" dirty="0"/>
                  <a:t> , if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e>
                      <m:sub>
                        <m:r>
                          <a:rPr lang="en-US" altLang="zh-TW" dirty="0">
                            <a:latin typeface="Cambria Math" panose="02040503050406030204" pitchFamily="18" charset="0"/>
                          </a:rPr>
                          <m:t>𝑅𝑇𝐴</m:t>
                        </m:r>
                      </m:sub>
                    </m:sSub>
                  </m:oMath>
                </a14:m>
                <a:r>
                  <a:rPr lang="en-US" altLang="zh-TW" dirty="0"/>
                  <a:t> is legal, RSU stores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𝐼𝐷</m:t>
                        </m:r>
                      </m:e>
                      <m:sub>
                        <m:r>
                          <a:rPr lang="en-US" altLang="zh-TW" dirty="0">
                            <a:latin typeface="Cambria Math" panose="02040503050406030204" pitchFamily="18" charset="0"/>
                          </a:rPr>
                          <m:t>𝑅𝑇𝐴</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r>
                          <a:rPr lang="en-US" altLang="zh-TW" dirty="0">
                            <a:latin typeface="Cambria Math" panose="02040503050406030204" pitchFamily="18" charset="0"/>
                          </a:rPr>
                          <m:t>𝑅𝑇𝐴</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𝑃𝐾</m:t>
                        </m:r>
                        <m:r>
                          <a:rPr lang="en-US" altLang="zh-TW" dirty="0">
                            <a:latin typeface="Cambria Math" panose="02040503050406030204" pitchFamily="18" charset="0"/>
                          </a:rPr>
                          <m:t>′</m:t>
                        </m:r>
                      </m:e>
                      <m:sub>
                        <m:r>
                          <a:rPr lang="en-US" altLang="zh-TW" dirty="0">
                            <a:latin typeface="Cambria Math" panose="02040503050406030204" pitchFamily="18" charset="0"/>
                          </a:rPr>
                          <m:t>𝑅𝑇𝐴</m:t>
                        </m:r>
                      </m:sub>
                    </m:sSub>
                  </m:oMath>
                </a14:m>
                <a:r>
                  <a:rPr lang="en-US" altLang="zh-TW" dirty="0"/>
                  <a:t> ,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e>
                      <m:sub>
                        <m:r>
                          <a:rPr lang="en-US" altLang="zh-TW" dirty="0">
                            <a:latin typeface="Cambria Math" panose="02040503050406030204" pitchFamily="18" charset="0"/>
                          </a:rPr>
                          <m:t>𝑅𝑇𝐴</m:t>
                        </m:r>
                      </m:sub>
                    </m:sSub>
                  </m:oMath>
                </a14:m>
                <a:r>
                  <a:rPr lang="en-US" altLang="zh-TW" dirty="0"/>
                  <a:t> and executes registration protocol</a:t>
                </a:r>
                <a:r>
                  <a:rPr lang="en-US" altLang="zh-TW" dirty="0" smtClean="0"/>
                  <a:t>.</a:t>
                </a:r>
                <a:endParaRPr lang="en-US" altLang="zh-TW" dirty="0"/>
              </a:p>
              <a:p>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55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35</a:t>
            </a:fld>
            <a:endParaRPr lang="en-US" altLang="zh-TW"/>
          </a:p>
        </p:txBody>
      </p:sp>
    </p:spTree>
    <p:extLst>
      <p:ext uri="{BB962C8B-B14F-4D97-AF65-F5344CB8AC3E}">
        <p14:creationId xmlns:p14="http://schemas.microsoft.com/office/powerpoint/2010/main" val="1278765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4505" y="1585194"/>
            <a:ext cx="6239790" cy="4771157"/>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36</a:t>
            </a:fld>
            <a:endParaRPr lang="en-US" altLang="zh-TW"/>
          </a:p>
        </p:txBody>
      </p:sp>
    </p:spTree>
    <p:extLst>
      <p:ext uri="{BB962C8B-B14F-4D97-AF65-F5344CB8AC3E}">
        <p14:creationId xmlns:p14="http://schemas.microsoft.com/office/powerpoint/2010/main" val="14396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lphaUcPeriod" startAt="5"/>
                </a:pPr>
                <a:r>
                  <a:rPr lang="en-US" altLang="zh-TW" b="1" dirty="0"/>
                  <a:t>V2I Initial Authentication </a:t>
                </a:r>
                <a:r>
                  <a:rPr lang="en-US" altLang="zh-TW" b="1" dirty="0" smtClean="0"/>
                  <a:t>Protocol</a:t>
                </a:r>
              </a:p>
              <a:p>
                <a:pPr marL="514350" indent="-514350">
                  <a:buFont typeface="Wingdings" panose="05000000000000000000" pitchFamily="2" charset="2"/>
                  <a:buAutoNum type="circleNumWdWhitePlain"/>
                </a:pP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oMath>
                </a14:m>
                <a:r>
                  <a:rPr lang="en-US" altLang="zh-TW" dirty="0"/>
                  <a:t> broadcasts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𝐸𝑥𝑝</m:t>
                        </m:r>
                      </m:e>
                      <m:sub>
                        <m:r>
                          <a:rPr lang="en-US" altLang="zh-TW" i="1" dirty="0">
                            <a:latin typeface="Cambria Math" panose="02040503050406030204" pitchFamily="18" charset="0"/>
                          </a:rPr>
                          <m:t>𝑅𝑇𝐴</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𝐸𝑥𝑝</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𝑇𝑆</m:t>
                        </m:r>
                      </m:e>
                      <m:sub>
                        <m:r>
                          <a:rPr lang="en-US" altLang="zh-TW" i="1" dirty="0">
                            <a:latin typeface="Cambria Math" panose="02040503050406030204" pitchFamily="18" charset="0"/>
                          </a:rPr>
                          <m:t>1</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𝑁</m:t>
                        </m:r>
                      </m:e>
                      <m:sub>
                        <m:r>
                          <a:rPr lang="en-US" altLang="zh-TW" i="1" dirty="0">
                            <a:latin typeface="Cambria Math" panose="02040503050406030204" pitchFamily="18" charset="0"/>
                          </a:rPr>
                          <m:t>4</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𝑅𝑇𝐴</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𝑃𝐾</m:t>
                        </m:r>
                        <m:r>
                          <a:rPr lang="en-US" altLang="zh-TW" i="1" dirty="0">
                            <a:latin typeface="Cambria Math" panose="02040503050406030204" pitchFamily="18" charset="0"/>
                          </a:rPr>
                          <m:t>′</m:t>
                        </m:r>
                      </m:e>
                      <m:sub>
                        <m:r>
                          <a:rPr lang="en-US" altLang="zh-TW" i="1" dirty="0">
                            <a:latin typeface="Cambria Math" panose="02040503050406030204" pitchFamily="18" charset="0"/>
                          </a:rPr>
                          <m:t>𝑅𝑇𝐴</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𝑆𝑖𝑔𝑛</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 , and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𝑆𝑖𝑔𝑛</m:t>
                        </m:r>
                      </m:e>
                      <m:sub>
                        <m:r>
                          <a:rPr lang="en-US" altLang="zh-TW" i="1" dirty="0">
                            <a:latin typeface="Cambria Math" panose="02040503050406030204" pitchFamily="18" charset="0"/>
                          </a:rPr>
                          <m:t>𝑅𝑇𝐴</m:t>
                        </m:r>
                      </m:sub>
                    </m:sSub>
                  </m:oMath>
                </a14:m>
                <a:r>
                  <a:rPr lang="en-US" altLang="zh-TW" dirty="0"/>
                  <a:t> regularly, where </a:t>
                </a:r>
                <a:br>
                  <a:rPr lang="en-US" altLang="zh-TW" dirty="0"/>
                </a:b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𝑆𝑖𝑔𝑛</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𝑆𝑖𝑔𝑛</m:t>
                        </m:r>
                        <m:r>
                          <a:rPr lang="en-US" altLang="zh-TW" i="1" dirty="0">
                            <a:latin typeface="Cambria Math" panose="02040503050406030204" pitchFamily="18" charset="0"/>
                          </a:rPr>
                          <m:t>_</m:t>
                        </m:r>
                        <m:r>
                          <a:rPr lang="en-US" altLang="zh-TW" i="1" dirty="0">
                            <a:latin typeface="Cambria Math" panose="02040503050406030204" pitchFamily="18" charset="0"/>
                          </a:rPr>
                          <m:t>𝑆𝐾</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𝑅𝑇𝐴</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𝐸𝑥𝑝</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𝑇𝑆</m:t>
                        </m:r>
                      </m:e>
                      <m:sub>
                        <m:r>
                          <a:rPr lang="en-US" altLang="zh-TW" i="1" dirty="0">
                            <a:latin typeface="Cambria Math" panose="02040503050406030204" pitchFamily="18" charset="0"/>
                          </a:rPr>
                          <m:t>1</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𝑁</m:t>
                        </m:r>
                      </m:e>
                      <m:sub>
                        <m:r>
                          <a:rPr lang="en-US" altLang="zh-TW" i="1" dirty="0">
                            <a:latin typeface="Cambria Math" panose="02040503050406030204" pitchFamily="18" charset="0"/>
                          </a:rPr>
                          <m:t>4</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r>
                      <a:rPr lang="zh-TW" altLang="en-US" i="1" dirty="0">
                        <a:latin typeface="Cambria Math" panose="02040503050406030204" pitchFamily="18" charset="0"/>
                      </a:rPr>
                      <m:t>，</m:t>
                    </m:r>
                    <m:sSub>
                      <m:sSubPr>
                        <m:ctrlPr>
                          <a:rPr lang="en-US" altLang="zh-TW" i="1" dirty="0">
                            <a:latin typeface="Cambria Math" panose="02040503050406030204" pitchFamily="18" charset="0"/>
                          </a:rPr>
                        </m:ctrlPr>
                      </m:sSubPr>
                      <m:e>
                        <m:r>
                          <m:rPr>
                            <m:sty m:val="p"/>
                          </m:rPr>
                          <a:rPr lang="en-US" altLang="zh-TW" i="1" dirty="0">
                            <a:latin typeface="Cambria Math" panose="02040503050406030204" pitchFamily="18" charset="0"/>
                          </a:rPr>
                          <m:t>W</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a:t>
                </a:r>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𝑟</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𝑃𝐾</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zh-TW" altLang="en-US" dirty="0"/>
                  <a:t>，</a:t>
                </a:r>
                <a:r>
                  <a:rPr lang="en-US" altLang="zh-TW" dirty="0"/>
                  <a:t> </a:t>
                </a:r>
                <a14:m>
                  <m:oMath xmlns:m="http://schemas.openxmlformats.org/officeDocument/2006/math">
                    <m:sSub>
                      <m:sSubPr>
                        <m:ctrlPr>
                          <a:rPr lang="en-US" altLang="zh-TW" i="1" dirty="0">
                            <a:latin typeface="Cambria Math" panose="02040503050406030204" pitchFamily="18" charset="0"/>
                          </a:rPr>
                        </m:ctrlPr>
                      </m:sSubPr>
                      <m:e>
                        <m:r>
                          <m:rPr>
                            <m:sty m:val="p"/>
                          </m:rPr>
                          <a:rPr lang="en-US" altLang="zh-TW" i="1" dirty="0">
                            <a:latin typeface="Cambria Math" panose="02040503050406030204" pitchFamily="18" charset="0"/>
                          </a:rPr>
                          <m:t>W</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𝑟</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 </a:t>
                </a:r>
                <a14:m>
                  <m:oMath xmlns:m="http://schemas.openxmlformats.org/officeDocument/2006/math">
                    <m:sSub>
                      <m:sSubPr>
                        <m:ctrlPr>
                          <a:rPr lang="en-US" altLang="zh-TW" i="1">
                            <a:solidFill>
                              <a:srgbClr val="44546A">
                                <a:lumMod val="75000"/>
                              </a:srgbClr>
                            </a:solidFill>
                            <a:latin typeface="Cambria Math" panose="02040503050406030204" pitchFamily="18" charset="0"/>
                          </a:rPr>
                        </m:ctrlPr>
                      </m:sSubPr>
                      <m:e>
                        <m:r>
                          <a:rPr lang="en-US" altLang="zh-TW">
                            <a:solidFill>
                              <a:srgbClr val="44546A">
                                <a:lumMod val="75000"/>
                              </a:srgbClr>
                            </a:solidFill>
                            <a:latin typeface="Cambria Math" panose="02040503050406030204" pitchFamily="18" charset="0"/>
                          </a:rPr>
                          <m:t>𝐻</m:t>
                        </m:r>
                      </m:e>
                      <m:sub>
                        <m:r>
                          <a:rPr lang="en-US" altLang="zh-TW" i="1">
                            <a:solidFill>
                              <a:srgbClr val="44546A">
                                <a:lumMod val="75000"/>
                              </a:srgbClr>
                            </a:solidFill>
                            <a:latin typeface="Cambria Math" panose="02040503050406030204" pitchFamily="18" charset="0"/>
                          </a:rPr>
                          <m:t>2</m:t>
                        </m:r>
                      </m:sub>
                    </m:sSub>
                    <m:r>
                      <a:rPr lang="en-US" altLang="zh-TW" i="1">
                        <a:solidFill>
                          <a:srgbClr val="44546A">
                            <a:lumMod val="75000"/>
                          </a:srgbClr>
                        </a:solidFill>
                        <a:latin typeface="Cambria Math" panose="02040503050406030204" pitchFamily="18" charset="0"/>
                      </a:rPr>
                      <m:t>(</m:t>
                    </m:r>
                  </m:oMath>
                </a14:m>
                <a:r>
                  <a:rPr lang="en-US" altLang="zh-TW" dirty="0"/>
                  <a:t>M</a:t>
                </a:r>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𝑆𝐾</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𝑟</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a:t>
                </a:r>
                <a14:m>
                  <m:oMath xmlns:m="http://schemas.openxmlformats.org/officeDocument/2006/math">
                    <m:sSubSup>
                      <m:sSubSupPr>
                        <m:ctrlPr>
                          <a:rPr lang="en-US" altLang="zh-TW" i="1" dirty="0">
                            <a:latin typeface="Cambria Math" panose="02040503050406030204" pitchFamily="18" charset="0"/>
                          </a:rPr>
                        </m:ctrlPr>
                      </m:sSubSupPr>
                      <m:e>
                        <m:r>
                          <a:rPr lang="zh-TW" altLang="en-US" i="1" dirty="0">
                            <a:latin typeface="Cambria Math" panose="02040503050406030204" pitchFamily="18" charset="0"/>
                          </a:rPr>
                          <m:t> </m:t>
                        </m:r>
                        <m:r>
                          <a:rPr lang="en-US" altLang="zh-TW" dirty="0">
                            <a:latin typeface="Cambria Math" panose="02040503050406030204" pitchFamily="18" charset="0"/>
                          </a:rPr>
                          <m:t>𝑍</m:t>
                        </m:r>
                      </m:e>
                      <m:sub>
                        <m:r>
                          <a:rPr lang="en-US" altLang="zh-TW" dirty="0">
                            <a:latin typeface="Cambria Math" panose="02040503050406030204" pitchFamily="18" charset="0"/>
                          </a:rPr>
                          <m:t>𝑞</m:t>
                        </m:r>
                      </m:sub>
                      <m:sup>
                        <m:r>
                          <a:rPr lang="en-US" altLang="zh-TW" dirty="0">
                            <a:latin typeface="Cambria Math" panose="02040503050406030204" pitchFamily="18" charset="0"/>
                          </a:rPr>
                          <m:t>∗</m:t>
                        </m:r>
                      </m:sup>
                    </m:sSubSup>
                  </m:oMath>
                </a14:m>
                <a:r>
                  <a:rPr lang="en-US" altLang="zh-TW" dirty="0"/>
                  <a:t> is random number, M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𝑅𝑇𝐴</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𝐸𝑥𝑝</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𝑇𝑆</m:t>
                        </m:r>
                      </m:e>
                      <m:sub>
                        <m:r>
                          <a:rPr lang="en-US" altLang="zh-TW" i="1" dirty="0">
                            <a:latin typeface="Cambria Math" panose="02040503050406030204" pitchFamily="18" charset="0"/>
                          </a:rPr>
                          <m:t>1</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𝑁</m:t>
                        </m:r>
                      </m:e>
                      <m:sub>
                        <m:r>
                          <a:rPr lang="en-US" altLang="zh-TW" i="1" dirty="0">
                            <a:latin typeface="Cambria Math" panose="02040503050406030204" pitchFamily="18" charset="0"/>
                          </a:rPr>
                          <m:t>4</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𝑁</m:t>
                        </m:r>
                      </m:e>
                      <m:sub>
                        <m:r>
                          <a:rPr lang="en-US" altLang="zh-TW" i="1" dirty="0">
                            <a:latin typeface="Cambria Math" panose="02040503050406030204" pitchFamily="18" charset="0"/>
                          </a:rPr>
                          <m:t>4</m:t>
                        </m:r>
                      </m:sub>
                    </m:sSub>
                  </m:oMath>
                </a14:m>
                <a:r>
                  <a:rPr lang="en-US" altLang="zh-TW" dirty="0"/>
                  <a:t> is challenge value</a:t>
                </a:r>
                <a:r>
                  <a:rPr lang="en-US" altLang="zh-TW" dirty="0" smtClean="0"/>
                  <a:t>.</a:t>
                </a:r>
              </a:p>
              <a:p>
                <a:pPr marL="514350" indent="-514350">
                  <a:buFont typeface="Wingdings" panose="05000000000000000000" pitchFamily="2" charset="2"/>
                  <a:buAutoNum type="circleNumWdWhitePlain"/>
                </a:pPr>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000"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37</a:t>
            </a:fld>
            <a:endParaRPr lang="en-US" altLang="zh-TW"/>
          </a:p>
        </p:txBody>
      </p:sp>
    </p:spTree>
    <p:extLst>
      <p:ext uri="{BB962C8B-B14F-4D97-AF65-F5344CB8AC3E}">
        <p14:creationId xmlns:p14="http://schemas.microsoft.com/office/powerpoint/2010/main" val="2769823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Wingdings" panose="05000000000000000000" pitchFamily="2" charset="2"/>
                  <a:buAutoNum type="circleNumWdWhitePlain" startAt="2"/>
                </a:pPr>
                <a:r>
                  <a:rPr lang="en-US" altLang="zh-TW" dirty="0" smtClean="0"/>
                  <a:t>When </a:t>
                </a:r>
                <a:r>
                  <a:rPr lang="en-US" altLang="zh-TW" dirty="0"/>
                  <a:t>receiving the message from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oMath>
                </a14:m>
                <a:r>
                  <a:rPr lang="en-US" altLang="zh-TW" dirty="0"/>
                  <a:t>, vehicle first computes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𝑃𝐾</m:t>
                        </m:r>
                      </m:e>
                      <m:sub>
                        <m:r>
                          <a:rPr lang="en-US" altLang="zh-TW" i="1" dirty="0">
                            <a:latin typeface="Cambria Math" panose="02040503050406030204" pitchFamily="18" charset="0"/>
                          </a:rPr>
                          <m:t>𝑅𝑇𝐴</m:t>
                        </m:r>
                      </m:sub>
                    </m:sSub>
                  </m:oMath>
                </a14:m>
                <a:r>
                  <a:rPr lang="en-US" altLang="zh-TW" dirty="0"/>
                  <a:t> = </a:t>
                </a:r>
                <a14:m>
                  <m:oMath xmlns:m="http://schemas.openxmlformats.org/officeDocument/2006/math">
                    <m:sSub>
                      <m:sSubPr>
                        <m:ctrlPr>
                          <a:rPr lang="en-US" altLang="zh-TW" i="1">
                            <a:solidFill>
                              <a:srgbClr val="44546A">
                                <a:lumMod val="75000"/>
                              </a:srgbClr>
                            </a:solidFill>
                            <a:latin typeface="Cambria Math" panose="02040503050406030204" pitchFamily="18" charset="0"/>
                          </a:rPr>
                        </m:ctrlPr>
                      </m:sSubPr>
                      <m:e>
                        <m:r>
                          <a:rPr lang="en-US" altLang="zh-TW">
                            <a:solidFill>
                              <a:srgbClr val="44546A">
                                <a:lumMod val="75000"/>
                              </a:srgbClr>
                            </a:solidFill>
                            <a:latin typeface="Cambria Math" panose="02040503050406030204" pitchFamily="18" charset="0"/>
                          </a:rPr>
                          <m:t>𝐻</m:t>
                        </m:r>
                      </m:e>
                      <m:sub>
                        <m:r>
                          <a:rPr lang="en-US" altLang="zh-TW" i="1">
                            <a:solidFill>
                              <a:srgbClr val="44546A">
                                <a:lumMod val="75000"/>
                              </a:srgbClr>
                            </a:solidFill>
                            <a:latin typeface="Cambria Math" panose="02040503050406030204" pitchFamily="18" charset="0"/>
                          </a:rPr>
                          <m:t>1</m:t>
                        </m:r>
                      </m:sub>
                    </m:sSub>
                    <m:r>
                      <a:rPr lang="en-US" altLang="zh-TW" i="1">
                        <a:solidFill>
                          <a:srgbClr val="44546A">
                            <a:lumMod val="75000"/>
                          </a:srgbClr>
                        </a:solidFill>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𝑅𝑇𝐴</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m:rPr>
                            <m:sty m:val="p"/>
                          </m:rPr>
                          <a:rPr lang="en-US" altLang="zh-TW" i="1" dirty="0">
                            <a:latin typeface="Cambria Math" panose="02040503050406030204" pitchFamily="18" charset="0"/>
                          </a:rPr>
                          <m:t>E</m:t>
                        </m:r>
                        <m:r>
                          <a:rPr lang="en-US" altLang="zh-TW" i="1" dirty="0">
                            <a:latin typeface="Cambria Math" panose="02040503050406030204" pitchFamily="18" charset="0"/>
                          </a:rPr>
                          <m:t>𝑥𝑝</m:t>
                        </m:r>
                      </m:e>
                      <m:sub>
                        <m:r>
                          <a:rPr lang="en-US" altLang="zh-TW" i="1" dirty="0">
                            <a:latin typeface="Cambria Math" panose="02040503050406030204" pitchFamily="18" charset="0"/>
                          </a:rPr>
                          <m:t>𝑅𝑇𝐴</m:t>
                        </m:r>
                      </m:sub>
                    </m:sSub>
                  </m:oMath>
                </a14:m>
                <a:r>
                  <a:rPr lang="en-US" altLang="zh-TW" dirty="0"/>
                  <a:t>), and verifies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𝑆𝑖𝑔𝑛</m:t>
                        </m:r>
                      </m:e>
                      <m:sub>
                        <m:r>
                          <a:rPr lang="en-US" altLang="zh-TW" i="1" dirty="0">
                            <a:latin typeface="Cambria Math" panose="02040503050406030204" pitchFamily="18" charset="0"/>
                          </a:rPr>
                          <m:t>𝑅𝑇𝐴</m:t>
                        </m:r>
                      </m:sub>
                    </m:sSub>
                  </m:oMath>
                </a14:m>
                <a:r>
                  <a:rPr lang="en-US" altLang="zh-TW" dirty="0"/>
                  <a:t> , if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𝑆𝑖𝑔𝑛</m:t>
                        </m:r>
                      </m:e>
                      <m:sub>
                        <m:r>
                          <a:rPr lang="en-US" altLang="zh-TW" i="1" dirty="0">
                            <a:latin typeface="Cambria Math" panose="02040503050406030204" pitchFamily="18" charset="0"/>
                          </a:rPr>
                          <m:t>𝑅𝑇𝐴</m:t>
                        </m:r>
                      </m:sub>
                    </m:sSub>
                  </m:oMath>
                </a14:m>
                <a:r>
                  <a:rPr lang="en-US" altLang="zh-TW" dirty="0"/>
                  <a:t> is illegal, then the authentication is failed, otherwise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𝑃𝐾</m:t>
                        </m:r>
                        <m:r>
                          <a:rPr lang="en-US" altLang="zh-TW" i="1" dirty="0">
                            <a:latin typeface="Cambria Math" panose="02040503050406030204" pitchFamily="18" charset="0"/>
                          </a:rPr>
                          <m:t>′</m:t>
                        </m:r>
                      </m:e>
                      <m:sub>
                        <m:r>
                          <a:rPr lang="en-US" altLang="zh-TW" i="1" dirty="0">
                            <a:latin typeface="Cambria Math" panose="02040503050406030204" pitchFamily="18" charset="0"/>
                          </a:rPr>
                          <m:t>𝑅𝑇𝐴</m:t>
                        </m:r>
                      </m:sub>
                    </m:sSub>
                  </m:oMath>
                </a14:m>
                <a:r>
                  <a:rPr lang="en-US" altLang="zh-TW" dirty="0"/>
                  <a:t> is considered valid. </a:t>
                </a:r>
                <a:br>
                  <a:rPr lang="en-US" altLang="zh-TW" dirty="0"/>
                </a:br>
                <a:r>
                  <a:rPr lang="en-US" altLang="zh-TW" dirty="0" smtClean="0"/>
                  <a:t>Then </a:t>
                </a:r>
                <a:r>
                  <a:rPr lang="en-US" altLang="zh-TW" dirty="0"/>
                  <a:t>vehicle continues to check the freshness of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𝑇𝑆</m:t>
                        </m:r>
                      </m:e>
                      <m:sub>
                        <m:r>
                          <a:rPr lang="en-US" altLang="zh-TW" i="1" dirty="0">
                            <a:latin typeface="Cambria Math" panose="02040503050406030204" pitchFamily="18" charset="0"/>
                          </a:rPr>
                          <m:t>1</m:t>
                        </m:r>
                      </m:sub>
                    </m:sSub>
                  </m:oMath>
                </a14:m>
                <a:r>
                  <a:rPr lang="en-US" altLang="zh-TW" dirty="0"/>
                  <a:t> and verify the validity of signature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𝑆𝑖𝑔𝑛</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sub>
                    </m:sSub>
                  </m:oMath>
                </a14:m>
                <a:r>
                  <a:rPr lang="en-US" altLang="zh-TW" dirty="0" smtClean="0"/>
                  <a:t>. </a:t>
                </a:r>
                <a:r>
                  <a:rPr lang="en-US" altLang="zh-TW" dirty="0"/>
                  <a:t>If the validation is successful, RTA and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𝑅𝑆𝑈</m:t>
                        </m:r>
                      </m:e>
                      <m:sub>
                        <m:r>
                          <a:rPr lang="en-US" altLang="zh-TW" i="1" dirty="0">
                            <a:latin typeface="Cambria Math" panose="02040503050406030204" pitchFamily="18" charset="0"/>
                          </a:rPr>
                          <m:t>1</m:t>
                        </m:r>
                      </m:sub>
                    </m:sSub>
                  </m:oMath>
                </a14:m>
                <a:r>
                  <a:rPr lang="en-US" altLang="zh-TW" dirty="0"/>
                  <a:t> are thought as legal entities.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38</a:t>
            </a:fld>
            <a:endParaRPr lang="en-US" altLang="zh-TW"/>
          </a:p>
        </p:txBody>
      </p:sp>
    </p:spTree>
    <p:extLst>
      <p:ext uri="{BB962C8B-B14F-4D97-AF65-F5344CB8AC3E}">
        <p14:creationId xmlns:p14="http://schemas.microsoft.com/office/powerpoint/2010/main" val="118212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lvl="0" indent="-514350">
                  <a:buFont typeface="Wingdings" panose="05000000000000000000" pitchFamily="2" charset="2"/>
                  <a:buAutoNum type="circleNumWdWhitePlain" startAt="2"/>
                </a:pPr>
                <a:r>
                  <a:rPr lang="en-US" altLang="zh-TW" dirty="0">
                    <a:solidFill>
                      <a:srgbClr val="1F497D">
                        <a:lumMod val="75000"/>
                      </a:srgbClr>
                    </a:solidFill>
                  </a:rPr>
                  <a:t>(</a:t>
                </a:r>
                <a:r>
                  <a:rPr lang="zh-TW" altLang="en-US" dirty="0">
                    <a:solidFill>
                      <a:srgbClr val="1F497D">
                        <a:lumMod val="75000"/>
                      </a:srgbClr>
                    </a:solidFill>
                  </a:rPr>
                  <a:t>續</a:t>
                </a:r>
                <a:r>
                  <a:rPr lang="en-US" altLang="zh-TW" dirty="0">
                    <a:solidFill>
                      <a:srgbClr val="1F497D">
                        <a:lumMod val="75000"/>
                      </a:srgbClr>
                    </a:solidFill>
                  </a:rPr>
                  <a:t>)Vehicle chooses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𝑟</m:t>
                        </m:r>
                      </m:e>
                      <m:sub>
                        <m:r>
                          <a:rPr lang="en-US" altLang="zh-TW" i="1" dirty="0">
                            <a:solidFill>
                              <a:srgbClr val="1F497D">
                                <a:lumMod val="75000"/>
                              </a:srgbClr>
                            </a:solidFill>
                            <a:latin typeface="Cambria Math" panose="02040503050406030204" pitchFamily="18" charset="0"/>
                          </a:rPr>
                          <m:t>𝑣</m:t>
                        </m:r>
                      </m:sub>
                    </m:sSub>
                  </m:oMath>
                </a14:m>
                <a:r>
                  <a:rPr lang="en-US" altLang="zh-TW" dirty="0">
                    <a:solidFill>
                      <a:srgbClr val="1F497D">
                        <a:lumMod val="75000"/>
                      </a:srgbClr>
                    </a:solidFill>
                  </a:rPr>
                  <a:t>∈</a:t>
                </a:r>
                <a14:m>
                  <m:oMath xmlns:m="http://schemas.openxmlformats.org/officeDocument/2006/math">
                    <m:sSubSup>
                      <m:sSubSupPr>
                        <m:ctrlPr>
                          <a:rPr lang="en-US" altLang="zh-TW" i="1" dirty="0">
                            <a:solidFill>
                              <a:srgbClr val="1F497D">
                                <a:lumMod val="75000"/>
                              </a:srgbClr>
                            </a:solidFill>
                            <a:latin typeface="Cambria Math" panose="02040503050406030204" pitchFamily="18" charset="0"/>
                          </a:rPr>
                        </m:ctrlPr>
                      </m:sSubSupPr>
                      <m:e>
                        <m:r>
                          <a:rPr lang="zh-TW" altLang="en-US" i="1" dirty="0">
                            <a:solidFill>
                              <a:srgbClr val="1F497D">
                                <a:lumMod val="75000"/>
                              </a:srgbClr>
                            </a:solidFill>
                            <a:latin typeface="Cambria Math" panose="02040503050406030204" pitchFamily="18" charset="0"/>
                          </a:rPr>
                          <m:t> </m:t>
                        </m:r>
                        <m:r>
                          <a:rPr lang="en-US" altLang="zh-TW" dirty="0">
                            <a:solidFill>
                              <a:srgbClr val="1F497D">
                                <a:lumMod val="75000"/>
                              </a:srgbClr>
                            </a:solidFill>
                            <a:latin typeface="Cambria Math" panose="02040503050406030204" pitchFamily="18" charset="0"/>
                          </a:rPr>
                          <m:t>𝑍</m:t>
                        </m:r>
                      </m:e>
                      <m:sub>
                        <m:r>
                          <a:rPr lang="en-US" altLang="zh-TW" dirty="0">
                            <a:solidFill>
                              <a:srgbClr val="1F497D">
                                <a:lumMod val="75000"/>
                              </a:srgbClr>
                            </a:solidFill>
                            <a:latin typeface="Cambria Math" panose="02040503050406030204" pitchFamily="18" charset="0"/>
                          </a:rPr>
                          <m:t>𝑞</m:t>
                        </m:r>
                      </m:sub>
                      <m:sup>
                        <m:r>
                          <a:rPr lang="en-US" altLang="zh-TW" dirty="0">
                            <a:solidFill>
                              <a:srgbClr val="1F497D">
                                <a:lumMod val="75000"/>
                              </a:srgbClr>
                            </a:solidFill>
                            <a:latin typeface="Cambria Math" panose="02040503050406030204" pitchFamily="18" charset="0"/>
                          </a:rPr>
                          <m:t>∗</m:t>
                        </m:r>
                      </m:sup>
                    </m:sSubSup>
                  </m:oMath>
                </a14:m>
                <a:r>
                  <a:rPr lang="en-US" altLang="zh-TW" dirty="0">
                    <a:solidFill>
                      <a:srgbClr val="1F497D">
                        <a:lumMod val="75000"/>
                      </a:srgbClr>
                    </a:solidFill>
                  </a:rPr>
                  <a:t> and computes the session key with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𝑅𝑆𝑈</m:t>
                        </m:r>
                      </m:e>
                      <m:sub>
                        <m:r>
                          <a:rPr lang="en-US" altLang="zh-TW" i="1" dirty="0">
                            <a:solidFill>
                              <a:srgbClr val="1F497D">
                                <a:lumMod val="75000"/>
                              </a:srgbClr>
                            </a:solidFill>
                            <a:latin typeface="Cambria Math" panose="02040503050406030204" pitchFamily="18" charset="0"/>
                          </a:rPr>
                          <m:t>1</m:t>
                        </m:r>
                      </m:sub>
                    </m:sSub>
                  </m:oMath>
                </a14:m>
                <a:r>
                  <a:rPr lang="en-US" altLang="zh-TW" dirty="0">
                    <a:solidFill>
                      <a:srgbClr val="1F497D">
                        <a:lumMod val="75000"/>
                      </a:srgbClr>
                    </a:solidFill>
                  </a:rPr>
                  <a:t>: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𝐾</m:t>
                        </m:r>
                      </m:e>
                      <m:sub>
                        <m:r>
                          <a:rPr lang="en-US" altLang="zh-TW" i="1" dirty="0">
                            <a:solidFill>
                              <a:srgbClr val="1F497D">
                                <a:lumMod val="75000"/>
                              </a:srgbClr>
                            </a:solidFill>
                            <a:latin typeface="Cambria Math" panose="02040503050406030204" pitchFamily="18" charset="0"/>
                          </a:rPr>
                          <m:t>𝑣</m:t>
                        </m:r>
                        <m:r>
                          <a:rPr lang="en-US" altLang="zh-TW" i="1" dirty="0">
                            <a:solidFill>
                              <a:srgbClr val="1F497D">
                                <a:lumMod val="75000"/>
                              </a:srgbClr>
                            </a:solidFill>
                            <a:latin typeface="Cambria Math" panose="02040503050406030204" pitchFamily="18" charset="0"/>
                          </a:rPr>
                          <m:t> −</m:t>
                        </m:r>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𝑅𝑆𝑈</m:t>
                            </m:r>
                          </m:e>
                          <m:sub>
                            <m:r>
                              <a:rPr lang="en-US" altLang="zh-TW" i="1" dirty="0">
                                <a:solidFill>
                                  <a:srgbClr val="1F497D">
                                    <a:lumMod val="75000"/>
                                  </a:srgbClr>
                                </a:solidFill>
                                <a:latin typeface="Cambria Math" panose="02040503050406030204" pitchFamily="18" charset="0"/>
                              </a:rPr>
                              <m:t>1</m:t>
                            </m:r>
                          </m:sub>
                        </m:sSub>
                      </m:sub>
                    </m:sSub>
                  </m:oMath>
                </a14:m>
                <a:r>
                  <a:rPr lang="en-US" altLang="zh-TW" dirty="0">
                    <a:solidFill>
                      <a:srgbClr val="1F497D">
                        <a:lumMod val="75000"/>
                      </a:srgbClr>
                    </a:solidFill>
                  </a:rPr>
                  <a:t>=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𝑟</m:t>
                        </m:r>
                      </m:e>
                      <m:sub>
                        <m:r>
                          <a:rPr lang="en-US" altLang="zh-TW" i="1" dirty="0">
                            <a:solidFill>
                              <a:srgbClr val="1F497D">
                                <a:lumMod val="75000"/>
                              </a:srgbClr>
                            </a:solidFill>
                            <a:latin typeface="Cambria Math" panose="02040503050406030204" pitchFamily="18" charset="0"/>
                          </a:rPr>
                          <m:t>𝑣</m:t>
                        </m:r>
                      </m:sub>
                    </m:sSub>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𝑉</m:t>
                        </m:r>
                      </m:e>
                      <m:sub>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𝑅𝑆𝑈</m:t>
                            </m:r>
                          </m:e>
                          <m:sub>
                            <m:r>
                              <a:rPr lang="en-US" altLang="zh-TW" i="1" dirty="0">
                                <a:solidFill>
                                  <a:srgbClr val="1F497D">
                                    <a:lumMod val="75000"/>
                                  </a:srgbClr>
                                </a:solidFill>
                                <a:latin typeface="Cambria Math" panose="02040503050406030204" pitchFamily="18" charset="0"/>
                              </a:rPr>
                              <m:t>1</m:t>
                            </m:r>
                          </m:sub>
                        </m:sSub>
                      </m:sub>
                    </m:sSub>
                  </m:oMath>
                </a14:m>
                <a:r>
                  <a:rPr lang="en-US" altLang="zh-TW" dirty="0">
                    <a:solidFill>
                      <a:srgbClr val="1F497D">
                        <a:lumMod val="75000"/>
                      </a:srgbClr>
                    </a:solidFill>
                  </a:rPr>
                  <a:t>and the session key with RTA :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𝐾</m:t>
                        </m:r>
                      </m:e>
                      <m:sub>
                        <m:r>
                          <a:rPr lang="en-US" altLang="zh-TW" i="1" dirty="0">
                            <a:solidFill>
                              <a:srgbClr val="1F497D">
                                <a:lumMod val="75000"/>
                              </a:srgbClr>
                            </a:solidFill>
                            <a:latin typeface="Cambria Math" panose="02040503050406030204" pitchFamily="18" charset="0"/>
                          </a:rPr>
                          <m:t>𝑣</m:t>
                        </m:r>
                        <m:r>
                          <a:rPr lang="en-US" altLang="zh-TW" i="1" dirty="0">
                            <a:solidFill>
                              <a:srgbClr val="1F497D">
                                <a:lumMod val="75000"/>
                              </a:srgbClr>
                            </a:solidFill>
                            <a:latin typeface="Cambria Math" panose="02040503050406030204" pitchFamily="18" charset="0"/>
                          </a:rPr>
                          <m:t> −</m:t>
                        </m:r>
                        <m:r>
                          <a:rPr lang="en-US" altLang="zh-TW" i="1" dirty="0">
                            <a:solidFill>
                              <a:srgbClr val="1F497D">
                                <a:lumMod val="75000"/>
                              </a:srgbClr>
                            </a:solidFill>
                            <a:latin typeface="Cambria Math" panose="02040503050406030204" pitchFamily="18" charset="0"/>
                          </a:rPr>
                          <m:t>𝑅𝑇𝐴</m:t>
                        </m:r>
                      </m:sub>
                    </m:sSub>
                  </m:oMath>
                </a14:m>
                <a:r>
                  <a:rPr lang="en-US" altLang="zh-TW" dirty="0">
                    <a:solidFill>
                      <a:srgbClr val="1F497D">
                        <a:lumMod val="75000"/>
                      </a:srgbClr>
                    </a:solidFill>
                  </a:rPr>
                  <a:t>=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𝑟</m:t>
                        </m:r>
                      </m:e>
                      <m:sub>
                        <m:r>
                          <a:rPr lang="en-US" altLang="zh-TW" i="1" dirty="0">
                            <a:solidFill>
                              <a:srgbClr val="1F497D">
                                <a:lumMod val="75000"/>
                              </a:srgbClr>
                            </a:solidFill>
                            <a:latin typeface="Cambria Math" panose="02040503050406030204" pitchFamily="18" charset="0"/>
                          </a:rPr>
                          <m:t>𝑣</m:t>
                        </m:r>
                      </m:sub>
                    </m:sSub>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𝑉</m:t>
                        </m:r>
                      </m:e>
                      <m:sub>
                        <m:r>
                          <a:rPr lang="en-US" altLang="zh-TW" i="1" dirty="0">
                            <a:solidFill>
                              <a:srgbClr val="1F497D">
                                <a:lumMod val="75000"/>
                              </a:srgbClr>
                            </a:solidFill>
                            <a:latin typeface="Cambria Math" panose="02040503050406030204" pitchFamily="18" charset="0"/>
                          </a:rPr>
                          <m:t>𝑅𝑇𝐴</m:t>
                        </m:r>
                      </m:sub>
                    </m:sSub>
                  </m:oMath>
                </a14:m>
                <a:r>
                  <a:rPr lang="en-US" altLang="zh-TW" dirty="0">
                    <a:solidFill>
                      <a:srgbClr val="1F497D">
                        <a:lumMod val="75000"/>
                      </a:srgbClr>
                    </a:solidFill>
                  </a:rPr>
                  <a:t>respectively. Finally, vehicle chooses </a:t>
                </a:r>
                <a14:m>
                  <m:oMath xmlns:m="http://schemas.openxmlformats.org/officeDocument/2006/math">
                    <m:sSubSup>
                      <m:sSubSupPr>
                        <m:ctrlPr>
                          <a:rPr lang="en-US" altLang="zh-TW" i="1" dirty="0">
                            <a:solidFill>
                              <a:srgbClr val="1F497D">
                                <a:lumMod val="75000"/>
                              </a:srgbClr>
                            </a:solidFill>
                            <a:latin typeface="Cambria Math" panose="02040503050406030204" pitchFamily="18" charset="0"/>
                          </a:rPr>
                        </m:ctrlPr>
                      </m:sSubSupPr>
                      <m:e>
                        <m:r>
                          <a:rPr lang="en-US" altLang="zh-TW" i="1" dirty="0">
                            <a:solidFill>
                              <a:srgbClr val="1F497D">
                                <a:lumMod val="75000"/>
                              </a:srgbClr>
                            </a:solidFill>
                            <a:latin typeface="Cambria Math" panose="02040503050406030204" pitchFamily="18" charset="0"/>
                          </a:rPr>
                          <m:t>𝑃𝑆</m:t>
                        </m:r>
                      </m:e>
                      <m:sub>
                        <m:r>
                          <a:rPr lang="en-US" altLang="zh-TW" i="1" dirty="0">
                            <a:solidFill>
                              <a:srgbClr val="1F497D">
                                <a:lumMod val="75000"/>
                              </a:srgbClr>
                            </a:solidFill>
                            <a:latin typeface="Cambria Math" panose="02040503050406030204" pitchFamily="18" charset="0"/>
                          </a:rPr>
                          <m:t>𝑣</m:t>
                        </m:r>
                      </m:sub>
                      <m:sup>
                        <m:r>
                          <a:rPr lang="en-US" altLang="zh-TW" i="1" dirty="0">
                            <a:solidFill>
                              <a:srgbClr val="1F497D">
                                <a:lumMod val="75000"/>
                              </a:srgbClr>
                            </a:solidFill>
                            <a:latin typeface="Cambria Math" panose="02040503050406030204" pitchFamily="18" charset="0"/>
                          </a:rPr>
                          <m:t>𝑗</m:t>
                        </m:r>
                      </m:sup>
                    </m:sSubSup>
                  </m:oMath>
                </a14:m>
                <a:r>
                  <a:rPr lang="en-US" altLang="zh-TW" dirty="0">
                    <a:solidFill>
                      <a:srgbClr val="1F497D">
                        <a:lumMod val="75000"/>
                      </a:srgbClr>
                    </a:solidFill>
                  </a:rPr>
                  <a:t> and generates signature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𝑆𝑖𝑔𝑛</m:t>
                        </m:r>
                      </m:e>
                      <m:sub>
                        <m:r>
                          <m:rPr>
                            <m:nor/>
                          </m:rPr>
                          <a:rPr lang="en-US" altLang="zh-TW" dirty="0">
                            <a:solidFill>
                              <a:srgbClr val="1F497D">
                                <a:lumMod val="75000"/>
                              </a:srgbClr>
                            </a:solidFill>
                          </a:rPr>
                          <m:t>v</m:t>
                        </m:r>
                      </m:sub>
                    </m:sSub>
                  </m:oMath>
                </a14:m>
                <a:r>
                  <a:rPr lang="en-US" altLang="zh-TW" dirty="0">
                    <a:solidFill>
                      <a:srgbClr val="1F497D">
                        <a:lumMod val="75000"/>
                      </a:srgbClr>
                    </a:solidFill>
                  </a:rPr>
                  <a:t> = </a:t>
                </a:r>
                <a14:m>
                  <m:oMath xmlns:m="http://schemas.openxmlformats.org/officeDocument/2006/math">
                    <m:sSubSup>
                      <m:sSubSupPr>
                        <m:ctrlPr>
                          <a:rPr lang="en-US" altLang="zh-TW" i="1" dirty="0">
                            <a:solidFill>
                              <a:srgbClr val="1F497D">
                                <a:lumMod val="75000"/>
                              </a:srgbClr>
                            </a:solidFill>
                            <a:latin typeface="Cambria Math" panose="02040503050406030204" pitchFamily="18" charset="0"/>
                          </a:rPr>
                        </m:ctrlPr>
                      </m:sSubSupPr>
                      <m:e>
                        <m:r>
                          <a:rPr lang="en-US" altLang="zh-TW" i="1" dirty="0">
                            <a:solidFill>
                              <a:srgbClr val="1F497D">
                                <a:lumMod val="75000"/>
                              </a:srgbClr>
                            </a:solidFill>
                            <a:latin typeface="Cambria Math" panose="02040503050406030204" pitchFamily="18" charset="0"/>
                          </a:rPr>
                          <m:t>𝑆𝑖𝑔𝑛</m:t>
                        </m:r>
                        <m:r>
                          <a:rPr lang="en-US" altLang="zh-TW" i="1" dirty="0">
                            <a:solidFill>
                              <a:srgbClr val="1F497D">
                                <a:lumMod val="75000"/>
                              </a:srgbClr>
                            </a:solidFill>
                            <a:latin typeface="Cambria Math" panose="02040503050406030204" pitchFamily="18" charset="0"/>
                          </a:rPr>
                          <m:t>_</m:t>
                        </m:r>
                        <m:r>
                          <a:rPr lang="en-US" altLang="zh-TW" i="1" dirty="0">
                            <a:solidFill>
                              <a:srgbClr val="1F497D">
                                <a:lumMod val="75000"/>
                              </a:srgbClr>
                            </a:solidFill>
                            <a:latin typeface="Cambria Math" panose="02040503050406030204" pitchFamily="18" charset="0"/>
                          </a:rPr>
                          <m:t>𝑆𝐾</m:t>
                        </m:r>
                      </m:e>
                      <m:sub>
                        <m:r>
                          <a:rPr lang="en-US" altLang="zh-TW" i="1" dirty="0">
                            <a:solidFill>
                              <a:srgbClr val="1F497D">
                                <a:lumMod val="75000"/>
                              </a:srgbClr>
                            </a:solidFill>
                            <a:latin typeface="Cambria Math" panose="02040503050406030204" pitchFamily="18" charset="0"/>
                          </a:rPr>
                          <m:t>𝑣</m:t>
                        </m:r>
                      </m:sub>
                      <m:sup>
                        <m:r>
                          <a:rPr lang="en-US" altLang="zh-TW" i="1" dirty="0">
                            <a:solidFill>
                              <a:srgbClr val="1F497D">
                                <a:lumMod val="75000"/>
                              </a:srgbClr>
                            </a:solidFill>
                            <a:latin typeface="Cambria Math" panose="02040503050406030204" pitchFamily="18" charset="0"/>
                          </a:rPr>
                          <m:t>𝑗</m:t>
                        </m:r>
                      </m:sup>
                    </m:sSubSup>
                  </m:oMath>
                </a14:m>
                <a:r>
                  <a:rPr lang="en-US" altLang="zh-TW" dirty="0">
                    <a:solidFill>
                      <a:srgbClr val="1F497D">
                        <a:lumMod val="75000"/>
                      </a:srgbClr>
                    </a:solidFill>
                  </a:rPr>
                  <a:t> {</a:t>
                </a:r>
                <a14:m>
                  <m:oMath xmlns:m="http://schemas.openxmlformats.org/officeDocument/2006/math">
                    <m:sSubSup>
                      <m:sSubSupPr>
                        <m:ctrlPr>
                          <a:rPr lang="en-US" altLang="zh-TW" i="1" dirty="0">
                            <a:solidFill>
                              <a:srgbClr val="1F497D">
                                <a:lumMod val="75000"/>
                              </a:srgbClr>
                            </a:solidFill>
                            <a:latin typeface="Cambria Math" panose="02040503050406030204" pitchFamily="18" charset="0"/>
                          </a:rPr>
                        </m:ctrlPr>
                      </m:sSubSupPr>
                      <m:e>
                        <m:r>
                          <a:rPr lang="en-US" altLang="zh-TW" i="1" dirty="0">
                            <a:solidFill>
                              <a:srgbClr val="1F497D">
                                <a:lumMod val="75000"/>
                              </a:srgbClr>
                            </a:solidFill>
                            <a:latin typeface="Cambria Math" panose="02040503050406030204" pitchFamily="18" charset="0"/>
                          </a:rPr>
                          <m:t>𝑃𝑆</m:t>
                        </m:r>
                      </m:e>
                      <m:sub>
                        <m:r>
                          <a:rPr lang="en-US" altLang="zh-TW" i="1" dirty="0">
                            <a:solidFill>
                              <a:srgbClr val="1F497D">
                                <a:lumMod val="75000"/>
                              </a:srgbClr>
                            </a:solidFill>
                            <a:latin typeface="Cambria Math" panose="02040503050406030204" pitchFamily="18" charset="0"/>
                          </a:rPr>
                          <m:t>𝑣</m:t>
                        </m:r>
                      </m:sub>
                      <m:sup>
                        <m:r>
                          <a:rPr lang="en-US" altLang="zh-TW" i="1" dirty="0">
                            <a:solidFill>
                              <a:srgbClr val="1F497D">
                                <a:lumMod val="75000"/>
                              </a:srgbClr>
                            </a:solidFill>
                            <a:latin typeface="Cambria Math" panose="02040503050406030204" pitchFamily="18" charset="0"/>
                          </a:rPr>
                          <m:t>𝑗</m:t>
                        </m:r>
                      </m:sup>
                    </m:sSubSup>
                  </m:oMath>
                </a14:m>
                <a:r>
                  <a:rPr lang="zh-TW" altLang="en-US" dirty="0">
                    <a:solidFill>
                      <a:srgbClr val="1F497D">
                        <a:lumMod val="75000"/>
                      </a:srgbClr>
                    </a:solidFill>
                  </a:rPr>
                  <a:t>，</a:t>
                </a:r>
                <a14:m>
                  <m:oMath xmlns:m="http://schemas.openxmlformats.org/officeDocument/2006/math">
                    <m:sSubSup>
                      <m:sSubSupPr>
                        <m:ctrlPr>
                          <a:rPr lang="en-US" altLang="zh-TW" i="1" dirty="0">
                            <a:solidFill>
                              <a:srgbClr val="1F497D">
                                <a:lumMod val="75000"/>
                              </a:srgbClr>
                            </a:solidFill>
                            <a:latin typeface="Cambria Math" panose="02040503050406030204" pitchFamily="18" charset="0"/>
                          </a:rPr>
                        </m:ctrlPr>
                      </m:sSubSupPr>
                      <m:e>
                        <m:r>
                          <a:rPr lang="en-US" altLang="zh-TW" i="1" dirty="0">
                            <a:solidFill>
                              <a:srgbClr val="1F497D">
                                <a:lumMod val="75000"/>
                              </a:srgbClr>
                            </a:solidFill>
                            <a:latin typeface="Cambria Math" panose="02040503050406030204" pitchFamily="18" charset="0"/>
                          </a:rPr>
                          <m:t>𝐸𝑥𝑝</m:t>
                        </m:r>
                      </m:e>
                      <m:sub>
                        <m:r>
                          <a:rPr lang="en-US" altLang="zh-TW" i="1" dirty="0">
                            <a:solidFill>
                              <a:srgbClr val="1F497D">
                                <a:lumMod val="75000"/>
                              </a:srgbClr>
                            </a:solidFill>
                            <a:latin typeface="Cambria Math" panose="02040503050406030204" pitchFamily="18" charset="0"/>
                          </a:rPr>
                          <m:t>𝑣</m:t>
                        </m:r>
                      </m:sub>
                      <m:sup>
                        <m:r>
                          <a:rPr lang="en-US" altLang="zh-TW" i="1" dirty="0">
                            <a:solidFill>
                              <a:srgbClr val="1F497D">
                                <a:lumMod val="75000"/>
                              </a:srgbClr>
                            </a:solidFill>
                            <a:latin typeface="Cambria Math" panose="02040503050406030204" pitchFamily="18" charset="0"/>
                          </a:rPr>
                          <m:t>𝑗</m:t>
                        </m:r>
                      </m:sup>
                    </m:sSubSup>
                  </m:oMath>
                </a14:m>
                <a:r>
                  <a:rPr lang="zh-TW" altLang="en-US" dirty="0">
                    <a:solidFill>
                      <a:srgbClr val="1F497D">
                        <a:lumMod val="75000"/>
                      </a:srgbClr>
                    </a:solidFill>
                  </a:rPr>
                  <a:t>，</a:t>
                </a:r>
                <a:r>
                  <a:rPr lang="en-US" altLang="zh-TW" dirty="0">
                    <a:solidFill>
                      <a:srgbClr val="1F497D">
                        <a:lumMod val="75000"/>
                      </a:srgbClr>
                    </a:solidFill>
                  </a:rPr>
                  <a:t>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𝑇𝑆</m:t>
                        </m:r>
                      </m:e>
                      <m:sub>
                        <m:r>
                          <a:rPr lang="en-US" altLang="zh-TW" i="1" dirty="0">
                            <a:solidFill>
                              <a:srgbClr val="1F497D">
                                <a:lumMod val="75000"/>
                              </a:srgbClr>
                            </a:solidFill>
                            <a:latin typeface="Cambria Math" panose="02040503050406030204" pitchFamily="18" charset="0"/>
                          </a:rPr>
                          <m:t>2</m:t>
                        </m:r>
                      </m:sub>
                    </m:sSub>
                  </m:oMath>
                </a14:m>
                <a:r>
                  <a:rPr lang="zh-TW" altLang="en-US" dirty="0">
                    <a:solidFill>
                      <a:srgbClr val="1F497D">
                        <a:lumMod val="75000"/>
                      </a:srgbClr>
                    </a:solidFill>
                  </a:rPr>
                  <a:t>，</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𝑁</m:t>
                        </m:r>
                      </m:e>
                      <m:sub>
                        <m:r>
                          <a:rPr lang="en-US" altLang="zh-TW" i="1" dirty="0">
                            <a:solidFill>
                              <a:srgbClr val="1F497D">
                                <a:lumMod val="75000"/>
                              </a:srgbClr>
                            </a:solidFill>
                            <a:latin typeface="Cambria Math" panose="02040503050406030204" pitchFamily="18" charset="0"/>
                          </a:rPr>
                          <m:t>5</m:t>
                        </m:r>
                      </m:sub>
                    </m:sSub>
                  </m:oMath>
                </a14:m>
                <a:r>
                  <a:rPr lang="zh-TW" altLang="en-US" dirty="0">
                    <a:solidFill>
                      <a:srgbClr val="1F497D">
                        <a:lumMod val="75000"/>
                      </a:srgbClr>
                    </a:solidFill>
                  </a:rPr>
                  <a:t>，</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𝑁</m:t>
                        </m:r>
                      </m:e>
                      <m:sub>
                        <m:r>
                          <a:rPr lang="en-US" altLang="zh-TW" i="1" dirty="0">
                            <a:solidFill>
                              <a:srgbClr val="1F497D">
                                <a:lumMod val="75000"/>
                              </a:srgbClr>
                            </a:solidFill>
                            <a:latin typeface="Cambria Math" panose="02040503050406030204" pitchFamily="18" charset="0"/>
                          </a:rPr>
                          <m:t>6</m:t>
                        </m:r>
                      </m:sub>
                    </m:sSub>
                  </m:oMath>
                </a14:m>
                <a:r>
                  <a:rPr lang="en-US" altLang="zh-TW" dirty="0">
                    <a:solidFill>
                      <a:srgbClr val="1F497D">
                        <a:lumMod val="75000"/>
                      </a:srgbClr>
                    </a:solidFill>
                  </a:rPr>
                  <a:t>} =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𝑉</m:t>
                        </m:r>
                      </m:e>
                      <m:sub>
                        <m:r>
                          <a:rPr lang="en-US" altLang="zh-TW" i="1" dirty="0">
                            <a:solidFill>
                              <a:srgbClr val="1F497D">
                                <a:lumMod val="75000"/>
                              </a:srgbClr>
                            </a:solidFill>
                            <a:latin typeface="Cambria Math" panose="02040503050406030204" pitchFamily="18" charset="0"/>
                          </a:rPr>
                          <m:t>𝑣</m:t>
                        </m:r>
                      </m:sub>
                    </m:sSub>
                  </m:oMath>
                </a14:m>
                <a:r>
                  <a:rPr lang="zh-TW" altLang="en-US" dirty="0">
                    <a:solidFill>
                      <a:srgbClr val="1F497D">
                        <a:lumMod val="75000"/>
                      </a:srgbClr>
                    </a:solidFill>
                  </a:rPr>
                  <a:t>，</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m:rPr>
                            <m:nor/>
                          </m:rPr>
                          <a:rPr lang="en-US" altLang="zh-TW" dirty="0">
                            <a:solidFill>
                              <a:srgbClr val="1F497D">
                                <a:lumMod val="75000"/>
                              </a:srgbClr>
                            </a:solidFill>
                          </a:rPr>
                          <m:t>W</m:t>
                        </m:r>
                      </m:e>
                      <m:sub>
                        <m:r>
                          <a:rPr lang="en-US" altLang="zh-TW" i="1" dirty="0">
                            <a:solidFill>
                              <a:srgbClr val="1F497D">
                                <a:lumMod val="75000"/>
                              </a:srgbClr>
                            </a:solidFill>
                            <a:latin typeface="Cambria Math" panose="02040503050406030204" pitchFamily="18" charset="0"/>
                          </a:rPr>
                          <m:t>𝑣</m:t>
                        </m:r>
                      </m:sub>
                    </m:sSub>
                  </m:oMath>
                </a14:m>
                <a:r>
                  <a:rPr lang="en-US" altLang="zh-TW" dirty="0">
                    <a:solidFill>
                      <a:srgbClr val="1F497D">
                        <a:lumMod val="75000"/>
                      </a:srgbClr>
                    </a:solidFill>
                  </a:rPr>
                  <a:t>}, </a:t>
                </a:r>
                <a:r>
                  <a:rPr lang="en-US" altLang="zh-TW" dirty="0" err="1">
                    <a:solidFill>
                      <a:srgbClr val="1F497D">
                        <a:lumMod val="75000"/>
                      </a:srgbClr>
                    </a:solidFill>
                  </a:rPr>
                  <a:t>ciphertext</a:t>
                </a:r>
                <a:r>
                  <a:rPr lang="en-US" altLang="zh-TW" dirty="0">
                    <a:solidFill>
                      <a:srgbClr val="1F497D">
                        <a:lumMod val="75000"/>
                      </a:srgbClr>
                    </a:solidFill>
                  </a:rPr>
                  <a:t>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𝐶</m:t>
                        </m:r>
                      </m:e>
                      <m:sub>
                        <m:r>
                          <a:rPr lang="en-US" altLang="zh-TW" i="1" dirty="0">
                            <a:solidFill>
                              <a:srgbClr val="1F497D">
                                <a:lumMod val="75000"/>
                              </a:srgbClr>
                            </a:solidFill>
                            <a:latin typeface="Cambria Math" panose="02040503050406030204" pitchFamily="18" charset="0"/>
                          </a:rPr>
                          <m:t>𝑣</m:t>
                        </m:r>
                        <m:r>
                          <a:rPr lang="en-US" altLang="zh-TW" i="1" dirty="0">
                            <a:solidFill>
                              <a:srgbClr val="1F497D">
                                <a:lumMod val="75000"/>
                              </a:srgbClr>
                            </a:solidFill>
                            <a:latin typeface="Cambria Math" panose="02040503050406030204" pitchFamily="18" charset="0"/>
                          </a:rPr>
                          <m:t>−</m:t>
                        </m:r>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𝑅𝑆𝑈</m:t>
                            </m:r>
                          </m:e>
                          <m:sub>
                            <m:r>
                              <a:rPr lang="en-US" altLang="zh-TW" i="1" dirty="0">
                                <a:solidFill>
                                  <a:srgbClr val="1F497D">
                                    <a:lumMod val="75000"/>
                                  </a:srgbClr>
                                </a:solidFill>
                                <a:latin typeface="Cambria Math" panose="02040503050406030204" pitchFamily="18" charset="0"/>
                              </a:rPr>
                              <m:t>1</m:t>
                            </m:r>
                          </m:sub>
                        </m:sSub>
                      </m:sub>
                    </m:sSub>
                  </m:oMath>
                </a14:m>
                <a:r>
                  <a:rPr lang="en-US" altLang="zh-TW" dirty="0">
                    <a:solidFill>
                      <a:srgbClr val="1F497D">
                        <a:lumMod val="75000"/>
                      </a:srgbClr>
                    </a:solidFill>
                  </a:rPr>
                  <a:t>=</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m:rPr>
                            <m:nor/>
                          </m:rPr>
                          <a:rPr lang="en-US" altLang="zh-TW" dirty="0">
                            <a:solidFill>
                              <a:srgbClr val="1F497D">
                                <a:lumMod val="75000"/>
                              </a:srgbClr>
                            </a:solidFill>
                          </a:rPr>
                          <m:t>Enc</m:t>
                        </m:r>
                        <m:r>
                          <m:rPr>
                            <m:nor/>
                          </m:rPr>
                          <a:rPr lang="en-US" altLang="zh-TW" dirty="0">
                            <a:solidFill>
                              <a:srgbClr val="1F497D">
                                <a:lumMod val="75000"/>
                              </a:srgbClr>
                            </a:solidFill>
                          </a:rPr>
                          <m:t>_</m:t>
                        </m:r>
                        <m:r>
                          <m:rPr>
                            <m:nor/>
                          </m:rPr>
                          <a:rPr lang="en-US" altLang="zh-TW" dirty="0">
                            <a:solidFill>
                              <a:srgbClr val="1F497D">
                                <a:lumMod val="75000"/>
                              </a:srgbClr>
                            </a:solidFill>
                          </a:rPr>
                          <m:t>K</m:t>
                        </m:r>
                      </m:e>
                      <m:sub>
                        <m:r>
                          <a:rPr lang="en-US" altLang="zh-TW" i="1" dirty="0">
                            <a:solidFill>
                              <a:srgbClr val="1F497D">
                                <a:lumMod val="75000"/>
                              </a:srgbClr>
                            </a:solidFill>
                            <a:latin typeface="Cambria Math" panose="02040503050406030204" pitchFamily="18" charset="0"/>
                          </a:rPr>
                          <m:t>𝑣</m:t>
                        </m:r>
                        <m:r>
                          <a:rPr lang="en-US" altLang="zh-TW" i="1" dirty="0">
                            <a:solidFill>
                              <a:srgbClr val="1F497D">
                                <a:lumMod val="75000"/>
                              </a:srgbClr>
                            </a:solidFill>
                            <a:latin typeface="Cambria Math" panose="02040503050406030204" pitchFamily="18" charset="0"/>
                          </a:rPr>
                          <m:t>−</m:t>
                        </m:r>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𝑅𝑆𝑈</m:t>
                            </m:r>
                          </m:e>
                          <m:sub>
                            <m:r>
                              <a:rPr lang="en-US" altLang="zh-TW" i="1" dirty="0">
                                <a:solidFill>
                                  <a:srgbClr val="1F497D">
                                    <a:lumMod val="75000"/>
                                  </a:srgbClr>
                                </a:solidFill>
                                <a:latin typeface="Cambria Math" panose="02040503050406030204" pitchFamily="18" charset="0"/>
                              </a:rPr>
                              <m:t>1</m:t>
                            </m:r>
                          </m:sub>
                        </m:sSub>
                      </m:sub>
                    </m:sSub>
                  </m:oMath>
                </a14:m>
                <a:r>
                  <a:rPr lang="en-US" altLang="zh-TW" dirty="0">
                    <a:solidFill>
                      <a:srgbClr val="1F497D">
                        <a:lumMod val="75000"/>
                      </a:srgbClr>
                    </a:solidFill>
                  </a:rPr>
                  <a:t>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𝑁</m:t>
                        </m:r>
                      </m:e>
                      <m:sub>
                        <m:r>
                          <a:rPr lang="en-US" altLang="zh-TW" i="1" dirty="0">
                            <a:solidFill>
                              <a:srgbClr val="1F497D">
                                <a:lumMod val="75000"/>
                              </a:srgbClr>
                            </a:solidFill>
                            <a:latin typeface="Cambria Math" panose="02040503050406030204" pitchFamily="18" charset="0"/>
                          </a:rPr>
                          <m:t>4</m:t>
                        </m:r>
                      </m:sub>
                    </m:sSub>
                  </m:oMath>
                </a14:m>
                <a:r>
                  <a:rPr lang="en-US" altLang="zh-TW" dirty="0">
                    <a:solidFill>
                      <a:srgbClr val="1F497D">
                        <a:lumMod val="75000"/>
                      </a:srgbClr>
                    </a:solidFill>
                  </a:rPr>
                  <a:t>}, and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𝐶</m:t>
                        </m:r>
                      </m:e>
                      <m:sub>
                        <m:r>
                          <a:rPr lang="en-US" altLang="zh-TW" i="1" dirty="0">
                            <a:solidFill>
                              <a:srgbClr val="1F497D">
                                <a:lumMod val="75000"/>
                              </a:srgbClr>
                            </a:solidFill>
                            <a:latin typeface="Cambria Math" panose="02040503050406030204" pitchFamily="18" charset="0"/>
                          </a:rPr>
                          <m:t>𝑣</m:t>
                        </m:r>
                        <m:r>
                          <a:rPr lang="en-US" altLang="zh-TW" i="1" dirty="0">
                            <a:solidFill>
                              <a:srgbClr val="1F497D">
                                <a:lumMod val="75000"/>
                              </a:srgbClr>
                            </a:solidFill>
                            <a:latin typeface="Cambria Math" panose="02040503050406030204" pitchFamily="18" charset="0"/>
                          </a:rPr>
                          <m:t>−</m:t>
                        </m:r>
                        <m:r>
                          <a:rPr lang="en-US" altLang="zh-TW" i="1" dirty="0">
                            <a:solidFill>
                              <a:srgbClr val="1F497D">
                                <a:lumMod val="75000"/>
                              </a:srgbClr>
                            </a:solidFill>
                            <a:latin typeface="Cambria Math" panose="02040503050406030204" pitchFamily="18" charset="0"/>
                          </a:rPr>
                          <m:t>𝑅𝑇𝐴</m:t>
                        </m:r>
                      </m:sub>
                    </m:sSub>
                  </m:oMath>
                </a14:m>
                <a:r>
                  <a:rPr lang="en-US" altLang="zh-TW" dirty="0">
                    <a:solidFill>
                      <a:srgbClr val="1F497D">
                        <a:lumMod val="75000"/>
                      </a:srgbClr>
                    </a:solidFill>
                  </a:rPr>
                  <a:t>=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𝐸𝑛𝑐</m:t>
                        </m:r>
                        <m:r>
                          <a:rPr lang="en-US" altLang="zh-TW" i="1" dirty="0">
                            <a:solidFill>
                              <a:srgbClr val="1F497D">
                                <a:lumMod val="75000"/>
                              </a:srgbClr>
                            </a:solidFill>
                            <a:latin typeface="Cambria Math" panose="02040503050406030204" pitchFamily="18" charset="0"/>
                          </a:rPr>
                          <m:t>_</m:t>
                        </m:r>
                        <m:r>
                          <a:rPr lang="en-US" altLang="zh-TW" i="1" dirty="0">
                            <a:solidFill>
                              <a:srgbClr val="1F497D">
                                <a:lumMod val="75000"/>
                              </a:srgbClr>
                            </a:solidFill>
                            <a:latin typeface="Cambria Math" panose="02040503050406030204" pitchFamily="18" charset="0"/>
                          </a:rPr>
                          <m:t>𝐾</m:t>
                        </m:r>
                      </m:e>
                      <m:sub>
                        <m:r>
                          <a:rPr lang="en-US" altLang="zh-TW" i="1" dirty="0">
                            <a:solidFill>
                              <a:srgbClr val="1F497D">
                                <a:lumMod val="75000"/>
                              </a:srgbClr>
                            </a:solidFill>
                            <a:latin typeface="Cambria Math" panose="02040503050406030204" pitchFamily="18" charset="0"/>
                          </a:rPr>
                          <m:t>𝑣</m:t>
                        </m:r>
                        <m:r>
                          <a:rPr lang="en-US" altLang="zh-TW" i="1" dirty="0">
                            <a:solidFill>
                              <a:srgbClr val="1F497D">
                                <a:lumMod val="75000"/>
                              </a:srgbClr>
                            </a:solidFill>
                            <a:latin typeface="Cambria Math" panose="02040503050406030204" pitchFamily="18" charset="0"/>
                          </a:rPr>
                          <m:t>−</m:t>
                        </m:r>
                        <m:r>
                          <a:rPr lang="en-US" altLang="zh-TW" i="1" dirty="0">
                            <a:solidFill>
                              <a:srgbClr val="1F497D">
                                <a:lumMod val="75000"/>
                              </a:srgbClr>
                            </a:solidFill>
                            <a:latin typeface="Cambria Math" panose="02040503050406030204" pitchFamily="18" charset="0"/>
                          </a:rPr>
                          <m:t>𝑅𝑇𝐴</m:t>
                        </m:r>
                      </m:sub>
                    </m:sSub>
                    <m:r>
                      <a:rPr lang="en-US" altLang="zh-TW" i="1" dirty="0">
                        <a:solidFill>
                          <a:srgbClr val="1F497D">
                            <a:lumMod val="75000"/>
                          </a:srgbClr>
                        </a:solidFill>
                        <a:latin typeface="Cambria Math" panose="02040503050406030204" pitchFamily="18" charset="0"/>
                      </a:rPr>
                      <m:t> </m:t>
                    </m:r>
                  </m:oMath>
                </a14:m>
                <a:r>
                  <a:rPr lang="en-US" altLang="zh-TW" dirty="0">
                    <a:solidFill>
                      <a:srgbClr val="1F497D">
                        <a:lumMod val="75000"/>
                      </a:srgbClr>
                    </a:solidFill>
                  </a:rPr>
                  <a:t>{</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𝑁</m:t>
                        </m:r>
                      </m:e>
                      <m:sub>
                        <m:r>
                          <a:rPr lang="en-US" altLang="zh-TW" i="1" dirty="0">
                            <a:solidFill>
                              <a:srgbClr val="1F497D">
                                <a:lumMod val="75000"/>
                              </a:srgbClr>
                            </a:solidFill>
                            <a:latin typeface="Cambria Math" panose="02040503050406030204" pitchFamily="18" charset="0"/>
                          </a:rPr>
                          <m:t>6</m:t>
                        </m:r>
                      </m:sub>
                    </m:sSub>
                  </m:oMath>
                </a14:m>
                <a:r>
                  <a:rPr lang="en-US" altLang="zh-TW" dirty="0">
                    <a:solidFill>
                      <a:srgbClr val="1F497D">
                        <a:lumMod val="75000"/>
                      </a:srgbClr>
                    </a:solidFill>
                  </a:rPr>
                  <a:t>}, where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𝑉</m:t>
                        </m:r>
                      </m:e>
                      <m:sub>
                        <m:r>
                          <a:rPr lang="en-US" altLang="zh-TW" i="1" dirty="0">
                            <a:solidFill>
                              <a:srgbClr val="1F497D">
                                <a:lumMod val="75000"/>
                              </a:srgbClr>
                            </a:solidFill>
                            <a:latin typeface="Cambria Math" panose="02040503050406030204" pitchFamily="18" charset="0"/>
                          </a:rPr>
                          <m:t>𝑣</m:t>
                        </m:r>
                      </m:sub>
                    </m:sSub>
                  </m:oMath>
                </a14:m>
                <a:r>
                  <a:rPr lang="en-US" altLang="zh-TW" dirty="0">
                    <a:solidFill>
                      <a:srgbClr val="1F497D">
                        <a:lumMod val="75000"/>
                      </a:srgbClr>
                    </a:solidFill>
                  </a:rPr>
                  <a:t> =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𝑟</m:t>
                        </m:r>
                      </m:e>
                      <m:sub>
                        <m:r>
                          <a:rPr lang="en-US" altLang="zh-TW" i="1" dirty="0">
                            <a:solidFill>
                              <a:srgbClr val="1F497D">
                                <a:lumMod val="75000"/>
                              </a:srgbClr>
                            </a:solidFill>
                            <a:latin typeface="Cambria Math" panose="02040503050406030204" pitchFamily="18" charset="0"/>
                          </a:rPr>
                          <m:t>𝑣</m:t>
                        </m:r>
                      </m:sub>
                    </m:sSub>
                    <m:sSubSup>
                      <m:sSubSupPr>
                        <m:ctrlPr>
                          <a:rPr lang="en-US" altLang="zh-TW" i="1" dirty="0">
                            <a:solidFill>
                              <a:srgbClr val="1F497D">
                                <a:lumMod val="75000"/>
                              </a:srgbClr>
                            </a:solidFill>
                            <a:latin typeface="Cambria Math" panose="02040503050406030204" pitchFamily="18" charset="0"/>
                          </a:rPr>
                        </m:ctrlPr>
                      </m:sSubSupPr>
                      <m:e>
                        <m:r>
                          <a:rPr lang="en-US" altLang="zh-TW" i="1" dirty="0">
                            <a:solidFill>
                              <a:srgbClr val="1F497D">
                                <a:lumMod val="75000"/>
                              </a:srgbClr>
                            </a:solidFill>
                            <a:latin typeface="Cambria Math" panose="02040503050406030204" pitchFamily="18" charset="0"/>
                          </a:rPr>
                          <m:t>𝑃</m:t>
                        </m:r>
                        <m:r>
                          <m:rPr>
                            <m:sty m:val="p"/>
                          </m:rPr>
                          <a:rPr lang="en-US" altLang="zh-TW" i="1" dirty="0">
                            <a:solidFill>
                              <a:srgbClr val="1F497D">
                                <a:lumMod val="75000"/>
                              </a:srgbClr>
                            </a:solidFill>
                            <a:latin typeface="Cambria Math" panose="02040503050406030204" pitchFamily="18" charset="0"/>
                          </a:rPr>
                          <m:t>K</m:t>
                        </m:r>
                      </m:e>
                      <m:sub>
                        <m:r>
                          <a:rPr lang="en-US" altLang="zh-TW" i="1" dirty="0">
                            <a:solidFill>
                              <a:srgbClr val="1F497D">
                                <a:lumMod val="75000"/>
                              </a:srgbClr>
                            </a:solidFill>
                            <a:latin typeface="Cambria Math" panose="02040503050406030204" pitchFamily="18" charset="0"/>
                          </a:rPr>
                          <m:t>𝑣</m:t>
                        </m:r>
                      </m:sub>
                      <m:sup>
                        <m:r>
                          <a:rPr lang="en-US" altLang="zh-TW" i="1" dirty="0">
                            <a:solidFill>
                              <a:srgbClr val="1F497D">
                                <a:lumMod val="75000"/>
                              </a:srgbClr>
                            </a:solidFill>
                            <a:latin typeface="Cambria Math" panose="02040503050406030204" pitchFamily="18" charset="0"/>
                          </a:rPr>
                          <m:t>𝑗</m:t>
                        </m:r>
                      </m:sup>
                    </m:sSubSup>
                  </m:oMath>
                </a14:m>
                <a:r>
                  <a:rPr lang="en-US" altLang="zh-TW" dirty="0">
                    <a:solidFill>
                      <a:srgbClr val="1F497D">
                        <a:lumMod val="75000"/>
                      </a:srgbClr>
                    </a:solidFill>
                  </a:rPr>
                  <a:t>,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m:rPr>
                            <m:nor/>
                          </m:rPr>
                          <a:rPr lang="en-US" altLang="zh-TW" dirty="0">
                            <a:solidFill>
                              <a:srgbClr val="1F497D">
                                <a:lumMod val="75000"/>
                              </a:srgbClr>
                            </a:solidFill>
                          </a:rPr>
                          <m:t>W</m:t>
                        </m:r>
                      </m:e>
                      <m:sub>
                        <m:r>
                          <a:rPr lang="en-US" altLang="zh-TW" i="1" dirty="0">
                            <a:solidFill>
                              <a:srgbClr val="1F497D">
                                <a:lumMod val="75000"/>
                              </a:srgbClr>
                            </a:solidFill>
                            <a:latin typeface="Cambria Math" panose="02040503050406030204" pitchFamily="18" charset="0"/>
                          </a:rPr>
                          <m:t>𝑣</m:t>
                        </m:r>
                      </m:sub>
                    </m:sSub>
                  </m:oMath>
                </a14:m>
                <a:r>
                  <a:rPr lang="en-US" altLang="zh-TW" dirty="0">
                    <a:solidFill>
                      <a:srgbClr val="1F497D">
                        <a:lumMod val="75000"/>
                      </a:srgbClr>
                    </a:solidFill>
                  </a:rPr>
                  <a:t> =(r + </a:t>
                </a:r>
                <a14:m>
                  <m:oMath xmlns:m="http://schemas.openxmlformats.org/officeDocument/2006/math">
                    <m:sSub>
                      <m:sSubPr>
                        <m:ctrlPr>
                          <a:rPr lang="en-US" altLang="zh-TW" i="1">
                            <a:solidFill>
                              <a:srgbClr val="44546A">
                                <a:lumMod val="75000"/>
                              </a:srgbClr>
                            </a:solidFill>
                            <a:latin typeface="Cambria Math" panose="02040503050406030204" pitchFamily="18" charset="0"/>
                          </a:rPr>
                        </m:ctrlPr>
                      </m:sSubPr>
                      <m:e>
                        <m:r>
                          <a:rPr lang="en-US" altLang="zh-TW">
                            <a:solidFill>
                              <a:srgbClr val="44546A">
                                <a:lumMod val="75000"/>
                              </a:srgbClr>
                            </a:solidFill>
                            <a:latin typeface="Cambria Math" panose="02040503050406030204" pitchFamily="18" charset="0"/>
                          </a:rPr>
                          <m:t>𝐻</m:t>
                        </m:r>
                      </m:e>
                      <m:sub>
                        <m:r>
                          <a:rPr lang="en-US" altLang="zh-TW" i="1">
                            <a:solidFill>
                              <a:srgbClr val="44546A">
                                <a:lumMod val="75000"/>
                              </a:srgbClr>
                            </a:solidFill>
                            <a:latin typeface="Cambria Math" panose="02040503050406030204" pitchFamily="18" charset="0"/>
                          </a:rPr>
                          <m:t>2</m:t>
                        </m:r>
                      </m:sub>
                    </m:sSub>
                    <m:r>
                      <a:rPr lang="en-US" altLang="zh-TW" i="1">
                        <a:solidFill>
                          <a:srgbClr val="44546A">
                            <a:lumMod val="75000"/>
                          </a:srgbClr>
                        </a:solidFill>
                        <a:latin typeface="Cambria Math" panose="02040503050406030204" pitchFamily="18" charset="0"/>
                      </a:rPr>
                      <m:t>(</m:t>
                    </m:r>
                  </m:oMath>
                </a14:m>
                <a:r>
                  <a:rPr lang="en-US" altLang="zh-TW" dirty="0">
                    <a:solidFill>
                      <a:srgbClr val="1F497D">
                        <a:lumMod val="75000"/>
                      </a:srgbClr>
                    </a:solidFill>
                  </a:rPr>
                  <a:t>M</a:t>
                </a:r>
                <a:r>
                  <a:rPr lang="zh-TW" altLang="en-US" dirty="0">
                    <a:solidFill>
                      <a:srgbClr val="1F497D">
                        <a:lumMod val="75000"/>
                      </a:srgbClr>
                    </a:solidFill>
                  </a:rPr>
                  <a:t>，</a:t>
                </a:r>
                <a:r>
                  <a:rPr lang="en-US" altLang="zh-TW" dirty="0">
                    <a:solidFill>
                      <a:srgbClr val="1F497D">
                        <a:lumMod val="75000"/>
                      </a:srgbClr>
                    </a:solidFill>
                  </a:rPr>
                  <a:t>V)) </a:t>
                </a:r>
                <a14:m>
                  <m:oMath xmlns:m="http://schemas.openxmlformats.org/officeDocument/2006/math">
                    <m:sSubSup>
                      <m:sSubSupPr>
                        <m:ctrlPr>
                          <a:rPr lang="en-US" altLang="zh-TW" i="1" dirty="0">
                            <a:solidFill>
                              <a:srgbClr val="1F497D">
                                <a:lumMod val="75000"/>
                              </a:srgbClr>
                            </a:solidFill>
                            <a:latin typeface="Cambria Math" panose="02040503050406030204" pitchFamily="18" charset="0"/>
                          </a:rPr>
                        </m:ctrlPr>
                      </m:sSubSupPr>
                      <m:e>
                        <m:r>
                          <m:rPr>
                            <m:sty m:val="p"/>
                          </m:rPr>
                          <a:rPr lang="en-US" altLang="zh-TW" i="1" dirty="0">
                            <a:solidFill>
                              <a:srgbClr val="1F497D">
                                <a:lumMod val="75000"/>
                              </a:srgbClr>
                            </a:solidFill>
                            <a:latin typeface="Cambria Math" panose="02040503050406030204" pitchFamily="18" charset="0"/>
                          </a:rPr>
                          <m:t>SK</m:t>
                        </m:r>
                      </m:e>
                      <m:sub>
                        <m:r>
                          <a:rPr lang="en-US" altLang="zh-TW" i="1" dirty="0">
                            <a:solidFill>
                              <a:srgbClr val="1F497D">
                                <a:lumMod val="75000"/>
                              </a:srgbClr>
                            </a:solidFill>
                            <a:latin typeface="Cambria Math" panose="02040503050406030204" pitchFamily="18" charset="0"/>
                          </a:rPr>
                          <m:t>𝑣</m:t>
                        </m:r>
                      </m:sub>
                      <m:sup>
                        <m:r>
                          <a:rPr lang="en-US" altLang="zh-TW" i="1" dirty="0">
                            <a:solidFill>
                              <a:srgbClr val="1F497D">
                                <a:lumMod val="75000"/>
                              </a:srgbClr>
                            </a:solidFill>
                            <a:latin typeface="Cambria Math" panose="02040503050406030204" pitchFamily="18" charset="0"/>
                          </a:rPr>
                          <m:t>𝑗</m:t>
                        </m:r>
                      </m:sup>
                    </m:sSubSup>
                  </m:oMath>
                </a14:m>
                <a:r>
                  <a:rPr lang="en-US" altLang="zh-TW" dirty="0">
                    <a:solidFill>
                      <a:srgbClr val="1F497D">
                        <a:lumMod val="75000"/>
                      </a:srgbClr>
                    </a:solidFill>
                  </a:rPr>
                  <a:t> ,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𝑁</m:t>
                        </m:r>
                      </m:e>
                      <m:sub>
                        <m:r>
                          <a:rPr lang="en-US" altLang="zh-TW" i="1" dirty="0">
                            <a:solidFill>
                              <a:srgbClr val="1F497D">
                                <a:lumMod val="75000"/>
                              </a:srgbClr>
                            </a:solidFill>
                            <a:latin typeface="Cambria Math" panose="02040503050406030204" pitchFamily="18" charset="0"/>
                          </a:rPr>
                          <m:t>5</m:t>
                        </m:r>
                      </m:sub>
                    </m:sSub>
                  </m:oMath>
                </a14:m>
                <a:r>
                  <a:rPr lang="en-US" altLang="zh-TW" dirty="0">
                    <a:solidFill>
                      <a:srgbClr val="1F497D">
                        <a:lumMod val="75000"/>
                      </a:srgbClr>
                    </a:solidFill>
                  </a:rPr>
                  <a:t>and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𝑁</m:t>
                        </m:r>
                      </m:e>
                      <m:sub>
                        <m:r>
                          <a:rPr lang="en-US" altLang="zh-TW" i="1" dirty="0">
                            <a:solidFill>
                              <a:srgbClr val="1F497D">
                                <a:lumMod val="75000"/>
                              </a:srgbClr>
                            </a:solidFill>
                            <a:latin typeface="Cambria Math" panose="02040503050406030204" pitchFamily="18" charset="0"/>
                          </a:rPr>
                          <m:t>6</m:t>
                        </m:r>
                      </m:sub>
                    </m:sSub>
                  </m:oMath>
                </a14:m>
                <a:r>
                  <a:rPr lang="en-US" altLang="zh-TW" dirty="0">
                    <a:solidFill>
                      <a:srgbClr val="1F497D">
                        <a:lumMod val="75000"/>
                      </a:srgbClr>
                    </a:solidFill>
                  </a:rPr>
                  <a:t> are challenge values.</a:t>
                </a:r>
                <a:endParaRPr lang="zh-TW" altLang="en-US" dirty="0">
                  <a:solidFill>
                    <a:srgbClr val="1F497D">
                      <a:lumMod val="75000"/>
                    </a:srgbClr>
                  </a:solidFill>
                </a:endParaRPr>
              </a:p>
              <a:p>
                <a:pPr marL="514350" indent="-514350">
                  <a:buFont typeface="Wingdings" panose="05000000000000000000" pitchFamily="2" charset="2"/>
                  <a:buAutoNum type="circleNumWdWhitePlain" startAt="2"/>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61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39</a:t>
            </a:fld>
            <a:endParaRPr lang="en-US" altLang="zh-TW"/>
          </a:p>
        </p:txBody>
      </p:sp>
    </p:spTree>
    <p:extLst>
      <p:ext uri="{BB962C8B-B14F-4D97-AF65-F5344CB8AC3E}">
        <p14:creationId xmlns:p14="http://schemas.microsoft.com/office/powerpoint/2010/main" val="4101896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Consequently, this paper proposes an anonymous authentication scheme in VANETs (AAAS). </a:t>
            </a:r>
          </a:p>
          <a:p>
            <a:r>
              <a:rPr lang="en-US" altLang="zh-TW" dirty="0"/>
              <a:t>Specifically, we add region trust </a:t>
            </a:r>
            <a:r>
              <a:rPr lang="en-US" altLang="zh-TW" dirty="0" smtClean="0"/>
              <a:t>authority</a:t>
            </a:r>
            <a:r>
              <a:rPr lang="zh-TW" altLang="en-US" dirty="0" smtClean="0"/>
              <a:t> </a:t>
            </a:r>
            <a:r>
              <a:rPr lang="en-US" altLang="zh-TW" dirty="0" smtClean="0"/>
              <a:t>(RTA) </a:t>
            </a:r>
            <a:r>
              <a:rPr lang="en-US" altLang="zh-TW" dirty="0"/>
              <a:t>to provide more efficient anonymous authentication service for vehicles. </a:t>
            </a:r>
          </a:p>
          <a:p>
            <a:r>
              <a:rPr lang="en-US" altLang="zh-TW" dirty="0"/>
              <a:t>Subsequently, group signature mechanism is adopted to achieve anonymity and conditional privacy. </a:t>
            </a:r>
            <a:endParaRPr lang="en-US" altLang="zh-TW" dirty="0" smtClean="0"/>
          </a:p>
          <a:p>
            <a:r>
              <a:rPr lang="en-US" altLang="zh-TW" dirty="0" smtClean="0"/>
              <a:t>Moreover</a:t>
            </a:r>
            <a:r>
              <a:rPr lang="en-US" altLang="zh-TW" dirty="0"/>
              <a:t>, security and performance analysis show that AAAS has higher security and efficiency.</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a:t>
            </a:fld>
            <a:endParaRPr lang="en-US" altLang="zh-TW"/>
          </a:p>
        </p:txBody>
      </p:sp>
    </p:spTree>
    <p:extLst>
      <p:ext uri="{BB962C8B-B14F-4D97-AF65-F5344CB8AC3E}">
        <p14:creationId xmlns:p14="http://schemas.microsoft.com/office/powerpoint/2010/main" val="3724575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Wingdings" panose="05000000000000000000" pitchFamily="2" charset="2"/>
                  <a:buAutoNum type="circleNumWdWhitePlain" startAt="3"/>
                </a:pPr>
                <a:r>
                  <a:rPr lang="en-US" altLang="zh-TW" dirty="0"/>
                  <a:t>vehicle sends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𝑃𝑆</m:t>
                        </m:r>
                      </m:e>
                      <m:sub>
                        <m:r>
                          <a:rPr lang="en-US" altLang="zh-TW" dirty="0">
                            <a:latin typeface="Cambria Math" panose="02040503050406030204" pitchFamily="18" charset="0"/>
                          </a:rPr>
                          <m:t>𝑣</m:t>
                        </m:r>
                      </m:sub>
                      <m:sup>
                        <m:r>
                          <a:rPr lang="en-US" altLang="zh-TW" dirty="0">
                            <a:latin typeface="Cambria Math" panose="02040503050406030204" pitchFamily="18" charset="0"/>
                          </a:rPr>
                          <m:t>𝑗</m:t>
                        </m:r>
                      </m:sup>
                    </m:sSubSup>
                  </m:oMath>
                </a14:m>
                <a:r>
                  <a:rPr lang="zh-TW" altLang="en-US" dirty="0"/>
                  <a:t>，</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𝐸𝑥𝑝</m:t>
                        </m:r>
                      </m:e>
                      <m:sub>
                        <m:r>
                          <a:rPr lang="en-US" altLang="zh-TW" dirty="0">
                            <a:latin typeface="Cambria Math" panose="02040503050406030204" pitchFamily="18" charset="0"/>
                          </a:rPr>
                          <m:t>𝑣</m:t>
                        </m:r>
                      </m:sub>
                      <m:sup>
                        <m:r>
                          <a:rPr lang="en-US" altLang="zh-TW" dirty="0">
                            <a:latin typeface="Cambria Math" panose="02040503050406030204" pitchFamily="18" charset="0"/>
                          </a:rPr>
                          <m:t>𝑗</m:t>
                        </m:r>
                      </m:sup>
                    </m:sSubSup>
                  </m:oMath>
                </a14:m>
                <a:r>
                  <a:rPr lang="zh-TW" altLang="en-US" dirty="0"/>
                  <a:t>，</a:t>
                </a:r>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2</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5</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6</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e>
                      <m:sub>
                        <m:r>
                          <m:rPr>
                            <m:nor/>
                          </m:rPr>
                          <a:rPr lang="en-US" altLang="zh-TW" dirty="0"/>
                          <m:t>v</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r>
                          <a:rPr lang="en-US" altLang="zh-TW" dirty="0">
                            <a:latin typeface="Cambria Math" panose="02040503050406030204" pitchFamily="18" charset="0"/>
                          </a:rPr>
                          <m:t>𝑣</m:t>
                        </m:r>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sub>
                    </m:sSub>
                  </m:oMath>
                </a14:m>
                <a:r>
                  <a:rPr lang="en-US" altLang="zh-TW" dirty="0"/>
                  <a:t>,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r>
                          <a:rPr lang="en-US" altLang="zh-TW" dirty="0">
                            <a:latin typeface="Cambria Math" panose="02040503050406030204" pitchFamily="18" charset="0"/>
                          </a:rPr>
                          <m:t>𝑣</m:t>
                        </m:r>
                        <m:r>
                          <a:rPr lang="en-US" altLang="zh-TW" dirty="0">
                            <a:latin typeface="Cambria Math" panose="02040503050406030204" pitchFamily="18" charset="0"/>
                          </a:rPr>
                          <m:t>−</m:t>
                        </m:r>
                        <m:r>
                          <a:rPr lang="en-US" altLang="zh-TW" dirty="0">
                            <a:latin typeface="Cambria Math" panose="02040503050406030204" pitchFamily="18" charset="0"/>
                          </a:rPr>
                          <m:t>𝑅𝑇𝐴</m:t>
                        </m:r>
                      </m:sub>
                    </m:sSub>
                  </m:oMath>
                </a14:m>
                <a:r>
                  <a:rPr lang="en-US" altLang="zh-TW" dirty="0"/>
                  <a:t>to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oMath>
                </a14:m>
                <a:r>
                  <a:rPr lang="en-US" altLang="zh-TW" dirty="0"/>
                  <a:t>.</a:t>
                </a:r>
              </a:p>
              <a:p>
                <a:pPr marL="514350" indent="-514350">
                  <a:buFont typeface="Wingdings" panose="05000000000000000000" pitchFamily="2" charset="2"/>
                  <a:buAutoNum type="circleNumWdWhitePlain" startAt="3"/>
                </a:pPr>
                <a:r>
                  <a:rPr lang="en-US" altLang="zh-TW" dirty="0"/>
                  <a:t>Once the message from vehicle is received,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oMath>
                </a14:m>
                <a:r>
                  <a:rPr lang="en-US" altLang="zh-TW" dirty="0"/>
                  <a:t>verifies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𝐸𝑥𝑝</m:t>
                        </m:r>
                      </m:e>
                      <m:sub>
                        <m:r>
                          <a:rPr lang="en-US" altLang="zh-TW" dirty="0">
                            <a:latin typeface="Cambria Math" panose="02040503050406030204" pitchFamily="18" charset="0"/>
                          </a:rPr>
                          <m:t>𝑣</m:t>
                        </m:r>
                      </m:sub>
                      <m:sup>
                        <m:r>
                          <a:rPr lang="en-US" altLang="zh-TW" dirty="0">
                            <a:latin typeface="Cambria Math" panose="02040503050406030204" pitchFamily="18" charset="0"/>
                          </a:rPr>
                          <m:t>𝑗</m:t>
                        </m:r>
                      </m:sup>
                    </m:sSubSup>
                  </m:oMath>
                </a14:m>
                <a:r>
                  <a:rPr lang="zh-TW" altLang="en-US" dirty="0"/>
                  <a:t>，</a:t>
                </a:r>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2</m:t>
                        </m:r>
                      </m:sub>
                    </m:sSub>
                  </m:oMath>
                </a14:m>
                <a:r>
                  <a:rPr lang="en-US" altLang="zh-TW" dirty="0"/>
                  <a:t>,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e>
                      <m:sub>
                        <m:r>
                          <m:rPr>
                            <m:nor/>
                          </m:rPr>
                          <a:rPr lang="en-US" altLang="zh-TW" dirty="0"/>
                          <m:t>v</m:t>
                        </m:r>
                      </m:sub>
                    </m:sSub>
                  </m:oMath>
                </a14:m>
                <a:r>
                  <a:rPr lang="en-US" altLang="zh-TW" dirty="0"/>
                  <a:t> respectively. If all the verifications are successful,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oMath>
                </a14:m>
                <a:r>
                  <a:rPr lang="en-US" altLang="zh-TW" dirty="0"/>
                  <a:t> regards vehicle as a legal node and generates the session key with vehicle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𝐾</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r>
                          <a:rPr lang="en-US" altLang="zh-TW" dirty="0">
                            <a:latin typeface="Cambria Math" panose="02040503050406030204" pitchFamily="18" charset="0"/>
                          </a:rPr>
                          <m:t> −</m:t>
                        </m:r>
                        <m:r>
                          <a:rPr lang="en-US" altLang="zh-TW" dirty="0">
                            <a:latin typeface="Cambria Math" panose="02040503050406030204" pitchFamily="18" charset="0"/>
                          </a:rPr>
                          <m:t>𝑉</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𝑟</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sub>
                    </m:s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𝑉</m:t>
                        </m:r>
                      </m:e>
                      <m:sub>
                        <m:r>
                          <a:rPr lang="en-US" altLang="zh-TW" dirty="0">
                            <a:latin typeface="Cambria Math" panose="02040503050406030204" pitchFamily="18" charset="0"/>
                          </a:rPr>
                          <m:t>𝑣</m:t>
                        </m:r>
                      </m:sub>
                    </m:sSub>
                  </m:oMath>
                </a14:m>
                <a:r>
                  <a:rPr lang="en-US" altLang="zh-TW" dirty="0"/>
                  <a:t>to decrypt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𝐾</m:t>
                        </m:r>
                      </m:e>
                      <m:sub>
                        <m:r>
                          <a:rPr lang="en-US" altLang="zh-TW" dirty="0">
                            <a:latin typeface="Cambria Math" panose="02040503050406030204" pitchFamily="18" charset="0"/>
                          </a:rPr>
                          <m:t>𝑣</m:t>
                        </m:r>
                        <m:r>
                          <a:rPr lang="en-US" altLang="zh-TW"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sub>
                    </m:sSub>
                  </m:oMath>
                </a14:m>
                <a:r>
                  <a:rPr lang="en-US" altLang="zh-TW" dirty="0"/>
                  <a:t>and checks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4</m:t>
                        </m:r>
                      </m:sub>
                    </m:sSub>
                  </m:oMath>
                </a14:m>
                <a:r>
                  <a:rPr lang="en-US" altLang="zh-TW" dirty="0"/>
                  <a:t> . Finally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oMath>
                </a14:m>
                <a:r>
                  <a:rPr lang="en-US" altLang="zh-TW" dirty="0"/>
                  <a:t> computes </a:t>
                </a:r>
                <a14:m>
                  <m:oMath xmlns:m="http://schemas.openxmlformats.org/officeDocument/2006/math">
                    <m:sSub>
                      <m:sSubPr>
                        <m:ctrlPr>
                          <a:rPr lang="en-US" altLang="zh-TW" i="1" dirty="0">
                            <a:latin typeface="Cambria Math" panose="02040503050406030204" pitchFamily="18" charset="0"/>
                          </a:rPr>
                        </m:ctrlPr>
                      </m:sSubPr>
                      <m:e>
                        <m:r>
                          <m:rPr>
                            <m:sty m:val="p"/>
                          </m:rPr>
                          <a:rPr lang="en-US" altLang="zh-TW" dirty="0">
                            <a:latin typeface="Cambria Math" panose="02040503050406030204" pitchFamily="18" charset="0"/>
                          </a:rPr>
                          <m:t>C</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r>
                          <a:rPr lang="en-US" altLang="zh-TW" dirty="0">
                            <a:latin typeface="Cambria Math" panose="02040503050406030204" pitchFamily="18" charset="0"/>
                          </a:rPr>
                          <m:t> −</m:t>
                        </m:r>
                        <m:r>
                          <a:rPr lang="en-US" altLang="zh-TW" dirty="0">
                            <a:latin typeface="Cambria Math" panose="02040503050406030204" pitchFamily="18" charset="0"/>
                          </a:rPr>
                          <m:t>𝑉</m:t>
                        </m:r>
                      </m:sub>
                    </m:sSub>
                  </m:oMath>
                </a14:m>
                <a:r>
                  <a:rPr lang="en-US" altLang="zh-TW" dirty="0"/>
                  <a:t> = </a:t>
                </a:r>
                <a14:m>
                  <m:oMath xmlns:m="http://schemas.openxmlformats.org/officeDocument/2006/math">
                    <m:r>
                      <a:rPr lang="en-US" altLang="zh-TW" dirty="0">
                        <a:latin typeface="Cambria Math" panose="02040503050406030204" pitchFamily="18" charset="0"/>
                      </a:rPr>
                      <m:t>𝐸𝑛𝑐</m:t>
                    </m:r>
                    <m:r>
                      <a:rPr lang="en-US" altLang="zh-TW" dirty="0">
                        <a:latin typeface="Cambria Math" panose="02040503050406030204" pitchFamily="18" charset="0"/>
                      </a:rPr>
                      <m:t>_</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r>
                          <a:rPr lang="en-US" altLang="zh-TW" dirty="0">
                            <a:latin typeface="Cambria Math" panose="02040503050406030204" pitchFamily="18" charset="0"/>
                          </a:rPr>
                          <m:t>𝑣</m:t>
                        </m:r>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5</m:t>
                        </m:r>
                      </m:sub>
                    </m:sSub>
                  </m:oMath>
                </a14:m>
                <a:r>
                  <a:rPr lang="en-US" altLang="zh-TW" dirty="0"/>
                  <a:t>}.</a:t>
                </a:r>
              </a:p>
              <a:p>
                <a:pPr marL="514350" indent="-514350">
                  <a:buFont typeface="Wingdings" panose="05000000000000000000" pitchFamily="2" charset="2"/>
                  <a:buAutoNum type="circleNumWdWhitePlain" startAt="3"/>
                </a:pPr>
                <a:r>
                  <a:rPr lang="en-US" altLang="zh-TW" dirty="0"/>
                  <a:t>RSU1 sends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𝑃𝑆</m:t>
                        </m:r>
                      </m:e>
                      <m:sub>
                        <m:r>
                          <a:rPr lang="en-US" altLang="zh-TW" dirty="0">
                            <a:latin typeface="Cambria Math" panose="02040503050406030204" pitchFamily="18" charset="0"/>
                          </a:rPr>
                          <m:t>𝑣</m:t>
                        </m:r>
                      </m:sub>
                      <m:sup>
                        <m:r>
                          <a:rPr lang="en-US" altLang="zh-TW" dirty="0">
                            <a:latin typeface="Cambria Math" panose="02040503050406030204" pitchFamily="18" charset="0"/>
                          </a:rPr>
                          <m:t>𝑗</m:t>
                        </m:r>
                      </m:sup>
                    </m:sSubSup>
                  </m:oMath>
                </a14:m>
                <a:r>
                  <a:rPr lang="zh-TW" altLang="en-US" dirty="0"/>
                  <a:t>，</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𝐸𝑥𝑝</m:t>
                        </m:r>
                      </m:e>
                      <m:sub>
                        <m:r>
                          <a:rPr lang="en-US" altLang="zh-TW" dirty="0">
                            <a:latin typeface="Cambria Math" panose="02040503050406030204" pitchFamily="18" charset="0"/>
                          </a:rPr>
                          <m:t>𝑣</m:t>
                        </m:r>
                      </m:sub>
                      <m:sup>
                        <m:r>
                          <a:rPr lang="en-US" altLang="zh-TW" dirty="0">
                            <a:latin typeface="Cambria Math" panose="02040503050406030204" pitchFamily="18" charset="0"/>
                          </a:rPr>
                          <m:t>𝑗</m:t>
                        </m:r>
                      </m:sup>
                    </m:sSubSup>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6</m:t>
                        </m:r>
                      </m:sub>
                    </m:sSub>
                  </m:oMath>
                </a14:m>
                <a:r>
                  <a:rPr lang="en-US" altLang="zh-TW" dirty="0"/>
                  <a:t>,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r>
                          <a:rPr lang="en-US" altLang="zh-TW" dirty="0">
                            <a:latin typeface="Cambria Math" panose="02040503050406030204" pitchFamily="18" charset="0"/>
                          </a:rPr>
                          <m:t>𝑣</m:t>
                        </m:r>
                        <m:r>
                          <a:rPr lang="en-US" altLang="zh-TW" dirty="0">
                            <a:latin typeface="Cambria Math" panose="02040503050406030204" pitchFamily="18" charset="0"/>
                          </a:rPr>
                          <m:t>−</m:t>
                        </m:r>
                        <m:r>
                          <a:rPr lang="en-US" altLang="zh-TW" dirty="0">
                            <a:latin typeface="Cambria Math" panose="02040503050406030204" pitchFamily="18" charset="0"/>
                          </a:rPr>
                          <m:t>𝑅𝑇𝐴</m:t>
                        </m:r>
                      </m:sub>
                    </m:sSub>
                    <m:r>
                      <a:rPr lang="en-US" altLang="zh-TW" dirty="0">
                        <a:latin typeface="Cambria Math" panose="02040503050406030204" pitchFamily="18" charset="0"/>
                      </a:rPr>
                      <m:t> </m:t>
                    </m:r>
                  </m:oMath>
                </a14:m>
                <a:r>
                  <a:rPr lang="en-US" altLang="zh-TW" dirty="0"/>
                  <a:t>to RTA.</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53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40</a:t>
            </a:fld>
            <a:endParaRPr lang="en-US" altLang="zh-TW"/>
          </a:p>
        </p:txBody>
      </p:sp>
    </p:spTree>
    <p:extLst>
      <p:ext uri="{BB962C8B-B14F-4D97-AF65-F5344CB8AC3E}">
        <p14:creationId xmlns:p14="http://schemas.microsoft.com/office/powerpoint/2010/main" val="1612167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Wingdings" panose="05000000000000000000" pitchFamily="2" charset="2"/>
                  <a:buAutoNum type="circleNumWdWhitePlain" startAt="6"/>
                </a:pPr>
                <a:r>
                  <a:rPr lang="en-US" altLang="zh-TW" dirty="0"/>
                  <a:t>When receiving the message from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oMath>
                </a14:m>
                <a:r>
                  <a:rPr lang="en-US" altLang="zh-TW" dirty="0"/>
                  <a:t>, RTA first computes the session key with vehicle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𝐾</m:t>
                        </m:r>
                      </m:e>
                      <m:sub>
                        <m:r>
                          <a:rPr lang="en-US" altLang="zh-TW" dirty="0">
                            <a:latin typeface="Cambria Math" panose="02040503050406030204" pitchFamily="18" charset="0"/>
                          </a:rPr>
                          <m:t>𝑅𝑇𝐴</m:t>
                        </m:r>
                        <m:r>
                          <a:rPr lang="en-US" altLang="zh-TW" dirty="0">
                            <a:latin typeface="Cambria Math" panose="02040503050406030204" pitchFamily="18" charset="0"/>
                          </a:rPr>
                          <m:t>−</m:t>
                        </m:r>
                        <m:r>
                          <a:rPr lang="en-US" altLang="zh-TW" dirty="0">
                            <a:latin typeface="Cambria Math" panose="02040503050406030204" pitchFamily="18" charset="0"/>
                          </a:rPr>
                          <m:t>𝑣</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𝑟</m:t>
                        </m:r>
                      </m:e>
                      <m:sub>
                        <m:r>
                          <a:rPr lang="en-US" altLang="zh-TW" dirty="0">
                            <a:latin typeface="Cambria Math" panose="02040503050406030204" pitchFamily="18" charset="0"/>
                          </a:rPr>
                          <m:t>𝑅𝑇𝐴</m:t>
                        </m:r>
                      </m:sub>
                    </m:s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𝑉</m:t>
                        </m:r>
                      </m:e>
                      <m:sub>
                        <m:r>
                          <a:rPr lang="en-US" altLang="zh-TW" dirty="0">
                            <a:latin typeface="Cambria Math" panose="02040503050406030204" pitchFamily="18" charset="0"/>
                          </a:rPr>
                          <m:t>𝑣</m:t>
                        </m:r>
                      </m:sub>
                    </m:sSub>
                    <m:r>
                      <a:rPr lang="en-US" altLang="zh-TW" dirty="0">
                        <a:latin typeface="Cambria Math" panose="02040503050406030204" pitchFamily="18" charset="0"/>
                      </a:rPr>
                      <m:t> </m:t>
                    </m:r>
                  </m:oMath>
                </a14:m>
                <a:r>
                  <a:rPr lang="en-US" altLang="zh-TW" dirty="0"/>
                  <a:t>and decrypts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r>
                          <a:rPr lang="en-US" altLang="zh-TW" dirty="0">
                            <a:latin typeface="Cambria Math" panose="02040503050406030204" pitchFamily="18" charset="0"/>
                          </a:rPr>
                          <m:t>𝑣</m:t>
                        </m:r>
                        <m:r>
                          <a:rPr lang="en-US" altLang="zh-TW" dirty="0">
                            <a:latin typeface="Cambria Math" panose="02040503050406030204" pitchFamily="18" charset="0"/>
                          </a:rPr>
                          <m:t>−</m:t>
                        </m:r>
                        <m:r>
                          <a:rPr lang="en-US" altLang="zh-TW" dirty="0">
                            <a:latin typeface="Cambria Math" panose="02040503050406030204" pitchFamily="18" charset="0"/>
                          </a:rPr>
                          <m:t>𝑅𝑇𝐴</m:t>
                        </m:r>
                      </m:sub>
                    </m:sSub>
                    <m:r>
                      <a:rPr lang="en-US" altLang="zh-TW" dirty="0">
                        <a:latin typeface="Cambria Math" panose="02040503050406030204" pitchFamily="18" charset="0"/>
                      </a:rPr>
                      <m:t> </m:t>
                    </m:r>
                  </m:oMath>
                </a14:m>
                <a:r>
                  <a:rPr lang="en-US" altLang="zh-TW" dirty="0"/>
                  <a:t>to obtain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6</m:t>
                        </m:r>
                      </m:sub>
                    </m:sSub>
                  </m:oMath>
                </a14:m>
                <a:r>
                  <a:rPr lang="en-US" altLang="zh-TW" dirty="0"/>
                  <a:t> . </a:t>
                </a:r>
                <a:br>
                  <a:rPr lang="en-US" altLang="zh-TW" dirty="0"/>
                </a:br>
                <a:r>
                  <a:rPr lang="en-US" altLang="zh-TW" dirty="0"/>
                  <a:t>If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6</m:t>
                        </m:r>
                      </m:sub>
                    </m:sSub>
                  </m:oMath>
                </a14:m>
                <a:r>
                  <a:rPr lang="en-US" altLang="zh-TW" dirty="0"/>
                  <a:t> is legal, RTA generates multiple group identities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en-US" altLang="zh-TW" dirty="0"/>
                  <a:t> , and group private keys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𝑆𝐾</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𝑏</m:t>
                        </m:r>
                      </m:e>
                      <m:sub>
                        <m:r>
                          <a:rPr lang="en-US" altLang="zh-TW" dirty="0">
                            <a:latin typeface="Cambria Math" panose="02040503050406030204" pitchFamily="18" charset="0"/>
                          </a:rPr>
                          <m:t>𝑖</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m:rPr>
                            <m:sty m:val="p"/>
                          </m:rPr>
                          <a:rPr lang="en-US" altLang="zh-TW" dirty="0">
                            <a:latin typeface="Cambria Math" panose="02040503050406030204" pitchFamily="18" charset="0"/>
                          </a:rPr>
                          <m:t>sk</m:t>
                        </m:r>
                      </m:e>
                      <m:sub>
                        <m:r>
                          <a:rPr lang="en-US" altLang="zh-TW" dirty="0">
                            <a:latin typeface="Cambria Math" panose="02040503050406030204" pitchFamily="18" charset="0"/>
                          </a:rPr>
                          <m:t>𝑖</m:t>
                        </m:r>
                      </m:sub>
                    </m:sSub>
                  </m:oMath>
                </a14:m>
                <a:r>
                  <a:rPr lang="en-US" altLang="zh-TW" dirty="0"/>
                  <a:t>} for vehicle. Finally, RTA encrypts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𝑆𝐾</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en-US" altLang="zh-TW" dirty="0"/>
                  <a:t> ,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5</m:t>
                        </m:r>
                      </m:sub>
                    </m:sSub>
                  </m:oMath>
                </a14:m>
                <a:r>
                  <a:rPr lang="en-US" altLang="zh-TW" dirty="0"/>
                  <a:t> to get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r>
                          <a:rPr lang="en-US" altLang="zh-TW" dirty="0">
                            <a:latin typeface="Cambria Math" panose="02040503050406030204" pitchFamily="18" charset="0"/>
                          </a:rPr>
                          <m:t>𝑅𝑇𝐴</m:t>
                        </m:r>
                        <m:r>
                          <a:rPr lang="en-US" altLang="zh-TW" dirty="0">
                            <a:latin typeface="Cambria Math" panose="02040503050406030204" pitchFamily="18" charset="0"/>
                          </a:rPr>
                          <m:t>−</m:t>
                        </m:r>
                        <m:r>
                          <a:rPr lang="en-US" altLang="zh-TW" dirty="0">
                            <a:latin typeface="Cambria Math" panose="02040503050406030204" pitchFamily="18" charset="0"/>
                          </a:rPr>
                          <m:t>𝑣</m:t>
                        </m:r>
                      </m:sub>
                    </m:sSub>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𝐸𝑛𝑐</m:t>
                        </m:r>
                        <m:r>
                          <a:rPr lang="en-US" altLang="zh-TW" dirty="0">
                            <a:latin typeface="Cambria Math" panose="02040503050406030204" pitchFamily="18" charset="0"/>
                          </a:rPr>
                          <m:t>_</m:t>
                        </m:r>
                        <m:r>
                          <a:rPr lang="en-US" altLang="zh-TW" dirty="0">
                            <a:latin typeface="Cambria Math" panose="02040503050406030204" pitchFamily="18" charset="0"/>
                          </a:rPr>
                          <m:t>𝐾</m:t>
                        </m:r>
                      </m:e>
                      <m:sub>
                        <m:r>
                          <a:rPr lang="en-US" altLang="zh-TW" dirty="0">
                            <a:latin typeface="Cambria Math" panose="02040503050406030204" pitchFamily="18" charset="0"/>
                          </a:rPr>
                          <m:t>𝑅𝑇𝐴</m:t>
                        </m:r>
                        <m:r>
                          <a:rPr lang="en-US" altLang="zh-TW" dirty="0">
                            <a:latin typeface="Cambria Math" panose="02040503050406030204" pitchFamily="18" charset="0"/>
                          </a:rPr>
                          <m:t>−</m:t>
                        </m:r>
                        <m:r>
                          <m:rPr>
                            <m:sty m:val="p"/>
                          </m:rPr>
                          <a:rPr lang="en-US" altLang="zh-TW" dirty="0">
                            <a:latin typeface="Cambria Math" panose="02040503050406030204" pitchFamily="18" charset="0"/>
                          </a:rPr>
                          <m:t>V</m:t>
                        </m:r>
                      </m:sub>
                    </m:sSub>
                    <m:r>
                      <a:rPr lang="en-US" altLang="zh-TW" dirty="0">
                        <a:latin typeface="Cambria Math" panose="02040503050406030204" pitchFamily="18" charset="0"/>
                      </a:rPr>
                      <m:t> </m:t>
                    </m:r>
                  </m:oMath>
                </a14:m>
                <a:r>
                  <a:rPr lang="en-US" altLang="zh-TW" dirty="0"/>
                  <a:t>{</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𝑆𝐾</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6</m:t>
                        </m:r>
                      </m:sub>
                    </m:sSub>
                  </m:oMath>
                </a14:m>
                <a:r>
                  <a:rPr lang="en-US" altLang="zh-TW" dirty="0"/>
                  <a:t>} , where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en-US" altLang="zh-TW" dirty="0"/>
                  <a:t> is the expiration of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en-US" altLang="zh-TW" dirty="0"/>
                  <a:t>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05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41</a:t>
            </a:fld>
            <a:endParaRPr lang="en-US" altLang="zh-TW"/>
          </a:p>
        </p:txBody>
      </p:sp>
    </p:spTree>
    <p:extLst>
      <p:ext uri="{BB962C8B-B14F-4D97-AF65-F5344CB8AC3E}">
        <p14:creationId xmlns:p14="http://schemas.microsoft.com/office/powerpoint/2010/main" val="1351702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Wingdings" panose="05000000000000000000" pitchFamily="2" charset="2"/>
                  <a:buAutoNum type="circleNumWdWhitePlain" startAt="7"/>
                </a:pPr>
                <a:r>
                  <a:rPr lang="en-US" altLang="zh-TW" dirty="0"/>
                  <a:t>RTA sends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r>
                          <a:rPr lang="en-US" altLang="zh-TW" dirty="0">
                            <a:latin typeface="Cambria Math" panose="02040503050406030204" pitchFamily="18" charset="0"/>
                          </a:rPr>
                          <m:t>𝑅𝑇𝐴</m:t>
                        </m:r>
                        <m:r>
                          <a:rPr lang="en-US" altLang="zh-TW" dirty="0">
                            <a:latin typeface="Cambria Math" panose="02040503050406030204" pitchFamily="18" charset="0"/>
                          </a:rPr>
                          <m:t>−</m:t>
                        </m:r>
                        <m:r>
                          <a:rPr lang="en-US" altLang="zh-TW" dirty="0">
                            <a:latin typeface="Cambria Math" panose="02040503050406030204" pitchFamily="18" charset="0"/>
                          </a:rPr>
                          <m:t>𝑣</m:t>
                        </m:r>
                      </m:sub>
                    </m:sSub>
                  </m:oMath>
                </a14:m>
                <a:r>
                  <a:rPr lang="en-US" altLang="zh-TW" dirty="0"/>
                  <a:t> to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oMath>
                </a14:m>
                <a:r>
                  <a:rPr lang="en-US" altLang="zh-TW" dirty="0"/>
                  <a:t>.</a:t>
                </a:r>
              </a:p>
              <a:p>
                <a:pPr marL="514350" indent="-514350">
                  <a:buFont typeface="Wingdings" panose="05000000000000000000" pitchFamily="2" charset="2"/>
                  <a:buAutoNum type="circleNumWdWhitePlain" startAt="7"/>
                </a:pP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oMath>
                </a14:m>
                <a:r>
                  <a:rPr lang="en-US" altLang="zh-TW" dirty="0"/>
                  <a:t> sends </a:t>
                </a:r>
                <a14:m>
                  <m:oMath xmlns:m="http://schemas.openxmlformats.org/officeDocument/2006/math">
                    <m:sSub>
                      <m:sSubPr>
                        <m:ctrlPr>
                          <a:rPr lang="en-US" altLang="zh-TW" i="1" dirty="0">
                            <a:latin typeface="Cambria Math" panose="02040503050406030204" pitchFamily="18" charset="0"/>
                          </a:rPr>
                        </m:ctrlPr>
                      </m:sSubPr>
                      <m:e>
                        <m:r>
                          <m:rPr>
                            <m:sty m:val="p"/>
                          </m:rPr>
                          <a:rPr lang="en-US" altLang="zh-TW" dirty="0">
                            <a:latin typeface="Cambria Math" panose="02040503050406030204" pitchFamily="18" charset="0"/>
                          </a:rPr>
                          <m:t>C</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r>
                          <a:rPr lang="en-US" altLang="zh-TW" dirty="0">
                            <a:latin typeface="Cambria Math" panose="02040503050406030204" pitchFamily="18" charset="0"/>
                          </a:rPr>
                          <m:t> −</m:t>
                        </m:r>
                        <m:r>
                          <a:rPr lang="en-US" altLang="zh-TW" dirty="0">
                            <a:latin typeface="Cambria Math" panose="02040503050406030204" pitchFamily="18" charset="0"/>
                          </a:rPr>
                          <m:t>𝑉</m:t>
                        </m:r>
                      </m:sub>
                    </m:sSub>
                  </m:oMath>
                </a14:m>
                <a:r>
                  <a:rPr lang="en-US" altLang="zh-TW" dirty="0"/>
                  <a:t>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r>
                          <a:rPr lang="en-US" altLang="zh-TW" dirty="0">
                            <a:latin typeface="Cambria Math" panose="02040503050406030204" pitchFamily="18" charset="0"/>
                          </a:rPr>
                          <m:t>𝑅𝑇𝐴</m:t>
                        </m:r>
                        <m:r>
                          <a:rPr lang="en-US" altLang="zh-TW" dirty="0">
                            <a:latin typeface="Cambria Math" panose="02040503050406030204" pitchFamily="18" charset="0"/>
                          </a:rPr>
                          <m:t>−</m:t>
                        </m:r>
                        <m:r>
                          <a:rPr lang="en-US" altLang="zh-TW" dirty="0">
                            <a:latin typeface="Cambria Math" panose="02040503050406030204" pitchFamily="18" charset="0"/>
                          </a:rPr>
                          <m:t>𝑣</m:t>
                        </m:r>
                      </m:sub>
                    </m:sSub>
                  </m:oMath>
                </a14:m>
                <a:r>
                  <a:rPr lang="en-US" altLang="zh-TW" dirty="0"/>
                  <a:t> to vehicle.</a:t>
                </a:r>
              </a:p>
              <a:p>
                <a:pPr marL="514350" indent="-514350">
                  <a:buFont typeface="Wingdings" panose="05000000000000000000" pitchFamily="2" charset="2"/>
                  <a:buAutoNum type="circleNumWdWhitePlain" startAt="7"/>
                </a:pPr>
                <a:r>
                  <a:rPr lang="en-US" altLang="zh-TW" dirty="0"/>
                  <a:t>Vehicle decrypts </a:t>
                </a:r>
                <a14:m>
                  <m:oMath xmlns:m="http://schemas.openxmlformats.org/officeDocument/2006/math">
                    <m:sSub>
                      <m:sSubPr>
                        <m:ctrlPr>
                          <a:rPr lang="en-US" altLang="zh-TW" i="1" dirty="0">
                            <a:latin typeface="Cambria Math" panose="02040503050406030204" pitchFamily="18" charset="0"/>
                          </a:rPr>
                        </m:ctrlPr>
                      </m:sSubPr>
                      <m:e>
                        <m:r>
                          <m:rPr>
                            <m:sty m:val="p"/>
                          </m:rPr>
                          <a:rPr lang="en-US" altLang="zh-TW" dirty="0">
                            <a:latin typeface="Cambria Math" panose="02040503050406030204" pitchFamily="18" charset="0"/>
                          </a:rPr>
                          <m:t>C</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r>
                          <a:rPr lang="en-US" altLang="zh-TW" dirty="0">
                            <a:latin typeface="Cambria Math" panose="02040503050406030204" pitchFamily="18" charset="0"/>
                          </a:rPr>
                          <m:t> −</m:t>
                        </m:r>
                        <m:r>
                          <a:rPr lang="en-US" altLang="zh-TW" dirty="0">
                            <a:latin typeface="Cambria Math" panose="02040503050406030204" pitchFamily="18" charset="0"/>
                          </a:rPr>
                          <m:t>𝑉</m:t>
                        </m:r>
                      </m:sub>
                    </m:sSub>
                  </m:oMath>
                </a14:m>
                <a:r>
                  <a:rPr lang="en-US" altLang="zh-TW" dirty="0"/>
                  <a:t> and verifies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5</m:t>
                        </m:r>
                      </m:sub>
                    </m:sSub>
                  </m:oMath>
                </a14:m>
                <a:r>
                  <a:rPr lang="en-US" altLang="zh-TW" dirty="0"/>
                  <a:t> , if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5</m:t>
                        </m:r>
                      </m:sub>
                    </m:sSub>
                  </m:oMath>
                </a14:m>
                <a:r>
                  <a:rPr lang="en-US" altLang="zh-TW" dirty="0"/>
                  <a:t> is legal, then the secure channel between vehicle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1</m:t>
                        </m:r>
                      </m:sub>
                    </m:sSub>
                  </m:oMath>
                </a14:m>
                <a:r>
                  <a:rPr lang="en-US" altLang="zh-TW" dirty="0"/>
                  <a:t> is built. Then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r>
                          <a:rPr lang="en-US" altLang="zh-TW" dirty="0">
                            <a:latin typeface="Cambria Math" panose="02040503050406030204" pitchFamily="18" charset="0"/>
                          </a:rPr>
                          <m:t>𝑅𝑇𝐴</m:t>
                        </m:r>
                        <m:r>
                          <a:rPr lang="en-US" altLang="zh-TW" dirty="0">
                            <a:latin typeface="Cambria Math" panose="02040503050406030204" pitchFamily="18" charset="0"/>
                          </a:rPr>
                          <m:t>−</m:t>
                        </m:r>
                        <m:r>
                          <a:rPr lang="en-US" altLang="zh-TW" dirty="0">
                            <a:latin typeface="Cambria Math" panose="02040503050406030204" pitchFamily="18" charset="0"/>
                          </a:rPr>
                          <m:t>𝑣</m:t>
                        </m:r>
                      </m:sub>
                    </m:sSub>
                    <m:r>
                      <a:rPr lang="en-US" altLang="zh-TW" dirty="0">
                        <a:latin typeface="Cambria Math" panose="02040503050406030204" pitchFamily="18" charset="0"/>
                      </a:rPr>
                      <m:t> </m:t>
                    </m:r>
                  </m:oMath>
                </a14:m>
                <a:r>
                  <a:rPr lang="en-US" altLang="zh-TW" dirty="0"/>
                  <a:t>is decrypted to get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r>
                      <a:rPr lang="zh-TW" altLang="en-US" dirty="0">
                        <a:latin typeface="Cambria Math" panose="02040503050406030204" pitchFamily="18" charset="0"/>
                      </a:rPr>
                      <m:t> </m:t>
                    </m:r>
                    <m:r>
                      <m:rPr>
                        <m:nor/>
                      </m:rPr>
                      <a:rPr lang="en-US" altLang="zh-TW" dirty="0"/>
                      <m:t>,</m:t>
                    </m:r>
                    <m:r>
                      <a:rPr lang="zh-TW" altLang="en-US"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𝑆𝐾</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r>
                      <a:rPr lang="zh-TW" altLang="en-US" dirty="0">
                        <a:latin typeface="Cambria Math" panose="02040503050406030204" pitchFamily="18" charset="0"/>
                      </a:rPr>
                      <m:t> </m:t>
                    </m:r>
                    <m:r>
                      <m:rPr>
                        <m:nor/>
                      </m:rPr>
                      <a:rPr lang="en-US" altLang="zh-TW" dirty="0"/>
                      <m:t>,</m:t>
                    </m:r>
                    <m:r>
                      <a:rPr lang="zh-TW" altLang="en-US"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r>
                      <a:rPr lang="zh-TW" altLang="en-US" dirty="0">
                        <a:latin typeface="Cambria Math" panose="02040503050406030204" pitchFamily="18" charset="0"/>
                      </a:rPr>
                      <m:t> </m:t>
                    </m:r>
                  </m:oMath>
                </a14:m>
                <a:r>
                  <a:rPr lang="en-US" altLang="zh-TW" dirty="0"/>
                  <a:t>,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6</m:t>
                        </m:r>
                      </m:sub>
                    </m:sSub>
                  </m:oMath>
                </a14:m>
                <a:r>
                  <a:rPr lang="en-US" altLang="zh-TW" dirty="0"/>
                  <a:t> . If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6</m:t>
                        </m:r>
                      </m:sub>
                    </m:sSub>
                  </m:oMath>
                </a14:m>
                <a:r>
                  <a:rPr lang="en-US" altLang="zh-TW" dirty="0"/>
                  <a:t> is legal, the vehicle is identified as a group member of RTA, vehicle saves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r>
                      <a:rPr lang="zh-TW" altLang="en-US" i="1" dirty="0">
                        <a:latin typeface="Cambria Math" panose="02040503050406030204" pitchFamily="18" charset="0"/>
                      </a:rPr>
                      <m:t> </m:t>
                    </m:r>
                    <m:r>
                      <m:rPr>
                        <m:nor/>
                      </m:rPr>
                      <a:rPr lang="en-US" altLang="zh-TW" dirty="0"/>
                      <m:t>,</m:t>
                    </m:r>
                    <m:r>
                      <a:rPr lang="zh-TW" altLang="en-US" i="1" dirty="0" smtClean="0">
                        <a:latin typeface="Cambria Math" panose="02040503050406030204" pitchFamily="18" charset="0"/>
                      </a:rPr>
                      <m:t>  </m:t>
                    </m:r>
                    <m:r>
                      <a:rPr lang="zh-TW" altLang="en-US" i="1"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𝑆𝐾</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en-US" altLang="zh-TW" dirty="0"/>
                  <a:t> ,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en-US" altLang="zh-TW" dirty="0"/>
                  <a:t>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42</a:t>
            </a:fld>
            <a:endParaRPr lang="en-US" altLang="zh-TW"/>
          </a:p>
        </p:txBody>
      </p:sp>
    </p:spTree>
    <p:extLst>
      <p:ext uri="{BB962C8B-B14F-4D97-AF65-F5344CB8AC3E}">
        <p14:creationId xmlns:p14="http://schemas.microsoft.com/office/powerpoint/2010/main" val="2825987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4205" y="1736372"/>
            <a:ext cx="8060389" cy="4619979"/>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43</a:t>
            </a:fld>
            <a:endParaRPr lang="en-US" altLang="zh-TW"/>
          </a:p>
        </p:txBody>
      </p:sp>
    </p:spTree>
    <p:extLst>
      <p:ext uri="{BB962C8B-B14F-4D97-AF65-F5344CB8AC3E}">
        <p14:creationId xmlns:p14="http://schemas.microsoft.com/office/powerpoint/2010/main" val="2731243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lphaUcPeriod" startAt="6"/>
                </a:pPr>
                <a:r>
                  <a:rPr lang="en-US" altLang="zh-TW" b="1" dirty="0" smtClean="0"/>
                  <a:t>V2I </a:t>
                </a:r>
                <a:r>
                  <a:rPr lang="en-US" altLang="zh-TW" b="1" dirty="0"/>
                  <a:t>Handover Authentication Protocol</a:t>
                </a:r>
              </a:p>
              <a:p>
                <a:pPr marL="514350" indent="-514350">
                  <a:buFont typeface="Wingdings" panose="05000000000000000000" pitchFamily="2" charset="2"/>
                  <a:buAutoNum type="circleNumWdWhitePlain"/>
                </a:pPr>
                <a:r>
                  <a:rPr lang="en-US" altLang="zh-TW" dirty="0"/>
                  <a:t>RSU2 broadcasts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𝐼𝐷</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3</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7</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regularly, where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r>
                          <a:rPr lang="en-US" altLang="zh-TW" dirty="0">
                            <a:latin typeface="Cambria Math" panose="02040503050406030204" pitchFamily="18" charset="0"/>
                          </a:rPr>
                          <m:t>_</m:t>
                        </m:r>
                        <m:r>
                          <a:rPr lang="en-US" altLang="zh-TW" dirty="0">
                            <a:latin typeface="Cambria Math" panose="02040503050406030204" pitchFamily="18" charset="0"/>
                          </a:rPr>
                          <m:t>𝑆𝐾</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r>
                      <a:rPr lang="en-US" altLang="zh-TW" dirty="0">
                        <a:latin typeface="Cambria Math" panose="02040503050406030204" pitchFamily="18" charset="0"/>
                      </a:rPr>
                      <m:t> </m:t>
                    </m:r>
                  </m:oMath>
                </a14:m>
                <a:r>
                  <a:rPr lang="en-US" altLang="zh-TW"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𝐼𝐷</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3</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7</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𝑉</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r>
                      <a:rPr lang="zh-TW" altLang="en-US" dirty="0">
                        <a:latin typeface="Cambria Math" panose="02040503050406030204" pitchFamily="18" charset="0"/>
                      </a:rPr>
                      <m:t>，</m:t>
                    </m:r>
                    <m:sSub>
                      <m:sSubPr>
                        <m:ctrlPr>
                          <a:rPr lang="en-US" altLang="zh-TW" i="1" dirty="0">
                            <a:latin typeface="Cambria Math" panose="02040503050406030204" pitchFamily="18" charset="0"/>
                          </a:rPr>
                        </m:ctrlPr>
                      </m:sSubPr>
                      <m:e>
                        <m:r>
                          <m:rPr>
                            <m:sty m:val="p"/>
                          </m:rPr>
                          <a:rPr lang="en-US" altLang="zh-TW" dirty="0">
                            <a:latin typeface="Cambria Math" panose="02040503050406030204" pitchFamily="18" charset="0"/>
                          </a:rPr>
                          <m:t>W</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a:t>
                </a:r>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𝑉</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𝑟</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𝑃𝐾</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m:rPr>
                            <m:sty m:val="p"/>
                          </m:rPr>
                          <a:rPr lang="en-US" altLang="zh-TW" dirty="0">
                            <a:latin typeface="Cambria Math" panose="02040503050406030204" pitchFamily="18" charset="0"/>
                          </a:rPr>
                          <m:t>W</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𝑟</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a:t>
                </a:r>
                <a14:m>
                  <m:oMath xmlns:m="http://schemas.openxmlformats.org/officeDocument/2006/math">
                    <m:sSub>
                      <m:sSubPr>
                        <m:ctrlPr>
                          <a:rPr lang="en-US" altLang="zh-TW" i="1">
                            <a:latin typeface="Cambria Math" panose="02040503050406030204" pitchFamily="18" charset="0"/>
                          </a:rPr>
                        </m:ctrlPr>
                      </m:sSubPr>
                      <m:e>
                        <m:r>
                          <a:rPr lang="en-US" altLang="zh-TW">
                            <a:latin typeface="Cambria Math" panose="02040503050406030204" pitchFamily="18" charset="0"/>
                          </a:rPr>
                          <m:t>𝐻</m:t>
                        </m:r>
                      </m:e>
                      <m:sub>
                        <m:r>
                          <a:rPr lang="en-US" altLang="zh-TW">
                            <a:latin typeface="Cambria Math" panose="02040503050406030204" pitchFamily="18" charset="0"/>
                          </a:rPr>
                          <m:t>2</m:t>
                        </m:r>
                      </m:sub>
                    </m:sSub>
                    <m:r>
                      <a:rPr lang="en-US" altLang="zh-TW">
                        <a:latin typeface="Cambria Math" panose="02040503050406030204" pitchFamily="18" charset="0"/>
                      </a:rPr>
                      <m:t>(</m:t>
                    </m:r>
                  </m:oMath>
                </a14:m>
                <a:r>
                  <a:rPr lang="en-US" altLang="zh-TW" dirty="0"/>
                  <a:t>M</a:t>
                </a:r>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𝑉</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𝑆𝐾</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smtClean="0"/>
                  <a:t/>
                </a:r>
                <a:br>
                  <a:rPr lang="en-US" altLang="zh-TW" dirty="0" smtClean="0"/>
                </a:br>
                <a:r>
                  <a:rPr lang="en-US" altLang="zh-TW"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𝑟</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a:t>
                </a:r>
                <a14:m>
                  <m:oMath xmlns:m="http://schemas.openxmlformats.org/officeDocument/2006/math">
                    <m:sSubSup>
                      <m:sSubSupPr>
                        <m:ctrlPr>
                          <a:rPr lang="en-US" altLang="zh-TW" i="1" dirty="0">
                            <a:latin typeface="Cambria Math" panose="02040503050406030204" pitchFamily="18" charset="0"/>
                          </a:rPr>
                        </m:ctrlPr>
                      </m:sSubSupPr>
                      <m:e>
                        <m:r>
                          <a:rPr lang="zh-TW" altLang="en-US" dirty="0">
                            <a:latin typeface="Cambria Math" panose="02040503050406030204" pitchFamily="18" charset="0"/>
                          </a:rPr>
                          <m:t> </m:t>
                        </m:r>
                        <m:r>
                          <a:rPr lang="en-US" altLang="zh-TW" dirty="0">
                            <a:latin typeface="Cambria Math" panose="02040503050406030204" pitchFamily="18" charset="0"/>
                          </a:rPr>
                          <m:t>𝑍</m:t>
                        </m:r>
                      </m:e>
                      <m:sub>
                        <m:r>
                          <a:rPr lang="en-US" altLang="zh-TW" dirty="0">
                            <a:latin typeface="Cambria Math" panose="02040503050406030204" pitchFamily="18" charset="0"/>
                          </a:rPr>
                          <m:t>𝑞</m:t>
                        </m:r>
                      </m:sub>
                      <m:sup>
                        <m:r>
                          <a:rPr lang="en-US" altLang="zh-TW" dirty="0">
                            <a:latin typeface="Cambria Math" panose="02040503050406030204" pitchFamily="18" charset="0"/>
                          </a:rPr>
                          <m:t>∗</m:t>
                        </m:r>
                      </m:sup>
                    </m:sSubSup>
                  </m:oMath>
                </a14:m>
                <a:r>
                  <a:rPr lang="en-US" altLang="zh-TW" dirty="0"/>
                  <a:t> , </a:t>
                </a:r>
                <a:r>
                  <a:rPr lang="en-US" altLang="zh-TW" dirty="0" smtClean="0"/>
                  <a:t>q </a:t>
                </a:r>
                <a:r>
                  <a:rPr lang="en-US" altLang="zh-TW" dirty="0"/>
                  <a:t>is random number, M =</a:t>
                </a:r>
                <a:r>
                  <a:rPr lang="zh-TW" altLang="en-US"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𝐼𝐷</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3</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7</m:t>
                        </m:r>
                      </m:sub>
                    </m:sSub>
                  </m:oMath>
                </a14:m>
                <a:r>
                  <a:rPr lang="en-US" altLang="zh-TW" dirty="0"/>
                  <a:t>.</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000"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44</a:t>
            </a:fld>
            <a:endParaRPr lang="en-US" altLang="zh-TW"/>
          </a:p>
        </p:txBody>
      </p:sp>
    </p:spTree>
    <p:extLst>
      <p:ext uri="{BB962C8B-B14F-4D97-AF65-F5344CB8AC3E}">
        <p14:creationId xmlns:p14="http://schemas.microsoft.com/office/powerpoint/2010/main" val="2967299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Wingdings" panose="05000000000000000000" pitchFamily="2" charset="2"/>
                  <a:buAutoNum type="circleNumWdWhitePlain" startAt="2"/>
                </a:pPr>
                <a:r>
                  <a:rPr lang="en-US" altLang="zh-TW" dirty="0"/>
                  <a:t>Once the message from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oMath>
                </a14:m>
                <a:r>
                  <a:rPr lang="en-US" altLang="zh-TW" dirty="0"/>
                  <a:t> is received, vehicle verifies whether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3</m:t>
                        </m:r>
                      </m:sub>
                    </m:sSub>
                  </m:oMath>
                </a14:m>
                <a:r>
                  <a:rPr lang="en-US" altLang="zh-TW" dirty="0"/>
                  <a:t> is fresh. If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3</m:t>
                        </m:r>
                      </m:sub>
                    </m:sSub>
                  </m:oMath>
                </a14:m>
                <a:r>
                  <a:rPr lang="en-US" altLang="zh-TW" dirty="0"/>
                  <a:t> is not fresh, the authentication is failed. Otherwise, vehicle continues to verify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 If the verification is successful, vehicle generates the shared key with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r>
                      <a:rPr lang="en-US" altLang="zh-TW" dirty="0">
                        <a:latin typeface="Cambria Math" panose="02040503050406030204" pitchFamily="18" charset="0"/>
                      </a:rPr>
                      <m:t> </m:t>
                    </m:r>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𝐾</m:t>
                        </m:r>
                      </m:e>
                      <m:sub>
                        <m:r>
                          <a:rPr lang="en-US" altLang="zh-TW" dirty="0">
                            <a:latin typeface="Cambria Math" panose="02040503050406030204" pitchFamily="18" charset="0"/>
                          </a:rPr>
                          <m:t>𝑣</m:t>
                        </m:r>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𝑟</m:t>
                        </m:r>
                      </m:e>
                      <m:sub>
                        <m:r>
                          <m:rPr>
                            <m:sty m:val="p"/>
                          </m:rPr>
                          <a:rPr lang="en-US" altLang="zh-TW" dirty="0">
                            <a:latin typeface="Cambria Math" panose="02040503050406030204" pitchFamily="18" charset="0"/>
                          </a:rPr>
                          <m:t>v</m:t>
                        </m:r>
                      </m:sub>
                    </m:s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𝑉</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Vehicle selects its pseudonym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en-US" altLang="zh-TW" dirty="0"/>
                  <a:t> and private key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𝑆𝐾</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en-US" altLang="zh-TW" dirty="0"/>
                  <a:t> to signs &lt;</a:t>
                </a:r>
                <a14:m>
                  <m:oMath xmlns:m="http://schemas.openxmlformats.org/officeDocument/2006/math">
                    <m:r>
                      <a:rPr lang="zh-TW" altLang="en-US" dirty="0">
                        <a:latin typeface="Cambria Math" panose="02040503050406030204" pitchFamily="18" charset="0"/>
                      </a:rPr>
                      <m:t> </m:t>
                    </m:r>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4</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8</m:t>
                        </m:r>
                      </m:sub>
                    </m:sSub>
                  </m:oMath>
                </a14:m>
                <a:r>
                  <a:rPr lang="en-US" altLang="zh-TW" dirty="0"/>
                  <a:t>&gt;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r>
                          <a:rPr lang="en-US" altLang="zh-TW" dirty="0">
                            <a:latin typeface="Cambria Math" panose="02040503050406030204" pitchFamily="18" charset="0"/>
                          </a:rPr>
                          <m:t>′</m:t>
                        </m:r>
                      </m:e>
                      <m:sub>
                        <m:r>
                          <a:rPr lang="en-US" altLang="zh-TW" dirty="0">
                            <a:latin typeface="Cambria Math" panose="02040503050406030204" pitchFamily="18" charset="0"/>
                          </a:rPr>
                          <m:t>𝑣</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r>
                          <a:rPr lang="en-US" altLang="zh-TW" dirty="0">
                            <a:latin typeface="Cambria Math" panose="02040503050406030204" pitchFamily="18" charset="0"/>
                          </a:rPr>
                          <m:t>_</m:t>
                        </m:r>
                        <m:r>
                          <a:rPr lang="en-US" altLang="zh-TW" dirty="0">
                            <a:latin typeface="Cambria Math" panose="02040503050406030204" pitchFamily="18" charset="0"/>
                          </a:rPr>
                          <m:t>𝑔𝑟𝑜𝑢𝑝</m:t>
                        </m:r>
                        <m:r>
                          <a:rPr lang="en-US" altLang="zh-TW" dirty="0">
                            <a:latin typeface="Cambria Math" panose="02040503050406030204" pitchFamily="18" charset="0"/>
                          </a:rPr>
                          <m:t>_</m:t>
                        </m:r>
                        <m:r>
                          <a:rPr lang="en-US" altLang="zh-TW" dirty="0">
                            <a:latin typeface="Cambria Math" panose="02040503050406030204" pitchFamily="18" charset="0"/>
                          </a:rPr>
                          <m:t>𝑆𝐾</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en-US" altLang="zh-TW" dirty="0"/>
                  <a:t>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3</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8</m:t>
                        </m:r>
                      </m:sub>
                    </m:sSub>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m:rPr>
                            <m:nor/>
                          </m:rPr>
                          <a:rPr lang="en-US" altLang="zh-TW" dirty="0"/>
                          <m:t>V</m:t>
                        </m:r>
                        <m:r>
                          <m:rPr>
                            <m:nor/>
                          </m:rPr>
                          <a:rPr lang="en-US" altLang="zh-TW" dirty="0"/>
                          <m:t>′</m:t>
                        </m:r>
                      </m:e>
                      <m:sub>
                        <m:r>
                          <a:rPr lang="en-US" altLang="zh-TW">
                            <a:latin typeface="Cambria Math" panose="02040503050406030204" pitchFamily="18" charset="0"/>
                          </a:rPr>
                          <m:t>𝑣</m:t>
                        </m:r>
                      </m:sub>
                    </m:sSub>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m:rPr>
                            <m:nor/>
                          </m:rPr>
                          <a:rPr lang="en-US" altLang="zh-TW" dirty="0"/>
                          <m:t>W</m:t>
                        </m:r>
                        <m:r>
                          <m:rPr>
                            <m:nor/>
                          </m:rPr>
                          <a:rPr lang="en-US" altLang="zh-TW" dirty="0"/>
                          <m:t>′</m:t>
                        </m:r>
                      </m:e>
                      <m:sub>
                        <m:r>
                          <a:rPr lang="en-US" altLang="zh-TW" dirty="0">
                            <a:latin typeface="Cambria Math" panose="02040503050406030204" pitchFamily="18" charset="0"/>
                          </a:rPr>
                          <m:t>𝑣</m:t>
                        </m:r>
                      </m:sub>
                    </m:sSub>
                  </m:oMath>
                </a14:m>
                <a:r>
                  <a:rPr lang="en-US" altLang="zh-TW" dirty="0"/>
                  <a:t>} , where </a:t>
                </a:r>
                <a14:m>
                  <m:oMath xmlns:m="http://schemas.openxmlformats.org/officeDocument/2006/math">
                    <m:sSub>
                      <m:sSubPr>
                        <m:ctrlPr>
                          <a:rPr lang="en-US" altLang="zh-TW" i="1">
                            <a:latin typeface="Cambria Math" panose="02040503050406030204" pitchFamily="18" charset="0"/>
                          </a:rPr>
                        </m:ctrlPr>
                      </m:sSubPr>
                      <m:e>
                        <m:r>
                          <m:rPr>
                            <m:nor/>
                          </m:rPr>
                          <a:rPr lang="en-US" altLang="zh-TW" dirty="0"/>
                          <m:t>V</m:t>
                        </m:r>
                        <m:r>
                          <m:rPr>
                            <m:nor/>
                          </m:rPr>
                          <a:rPr lang="en-US" altLang="zh-TW" dirty="0"/>
                          <m:t>′</m:t>
                        </m:r>
                      </m:e>
                      <m:sub>
                        <m:r>
                          <a:rPr lang="en-US" altLang="zh-TW">
                            <a:latin typeface="Cambria Math" panose="02040503050406030204" pitchFamily="18" charset="0"/>
                          </a:rPr>
                          <m:t>𝑣</m:t>
                        </m:r>
                      </m:sub>
                    </m:sSub>
                  </m:oMath>
                </a14:m>
                <a:r>
                  <a:rPr lang="en-US" altLang="zh-TW" dirty="0"/>
                  <a:t>= </a:t>
                </a:r>
                <a14:m>
                  <m:oMath xmlns:m="http://schemas.openxmlformats.org/officeDocument/2006/math">
                    <m:sSub>
                      <m:sSubPr>
                        <m:ctrlPr>
                          <a:rPr lang="zh-TW" altLang="en-US" i="1" dirty="0">
                            <a:latin typeface="Cambria Math" panose="02040503050406030204" pitchFamily="18" charset="0"/>
                          </a:rPr>
                        </m:ctrlPr>
                      </m:sSubPr>
                      <m:e>
                        <m:r>
                          <a:rPr lang="en-US" altLang="zh-TW" dirty="0">
                            <a:latin typeface="Cambria Math" panose="02040503050406030204" pitchFamily="18" charset="0"/>
                          </a:rPr>
                          <m:t>𝑟</m:t>
                        </m:r>
                      </m:e>
                      <m:sub>
                        <m:r>
                          <a:rPr lang="en-US" altLang="zh-TW" dirty="0">
                            <a:latin typeface="Cambria Math" panose="02040503050406030204" pitchFamily="18" charset="0"/>
                          </a:rPr>
                          <m:t>𝑣</m:t>
                        </m:r>
                      </m:sub>
                    </m:sSub>
                    <m:r>
                      <a:rPr lang="en-US" altLang="zh-TW" dirty="0" err="1">
                        <a:latin typeface="Cambria Math" panose="02040503050406030204" pitchFamily="18" charset="0"/>
                      </a:rPr>
                      <m:t>𝑃</m:t>
                    </m:r>
                    <m:r>
                      <a:rPr lang="en-US" altLang="zh-TW" dirty="0">
                        <a:latin typeface="Cambria Math" panose="02040503050406030204" pitchFamily="18" charset="0"/>
                      </a:rPr>
                      <m:t> </m:t>
                    </m:r>
                  </m:oMath>
                </a14:m>
                <a:r>
                  <a:rPr lang="zh-TW" altLang="en-US" dirty="0"/>
                  <a:t>，</a:t>
                </a:r>
                <a14:m>
                  <m:oMath xmlns:m="http://schemas.openxmlformats.org/officeDocument/2006/math">
                    <m:sSub>
                      <m:sSubPr>
                        <m:ctrlPr>
                          <a:rPr lang="en-US" altLang="zh-TW" i="1" dirty="0">
                            <a:latin typeface="Cambria Math" panose="02040503050406030204" pitchFamily="18" charset="0"/>
                          </a:rPr>
                        </m:ctrlPr>
                      </m:sSubPr>
                      <m:e>
                        <m:r>
                          <m:rPr>
                            <m:nor/>
                          </m:rPr>
                          <a:rPr lang="en-US" altLang="zh-TW" dirty="0"/>
                          <m:t>W</m:t>
                        </m:r>
                        <m:r>
                          <m:rPr>
                            <m:nor/>
                          </m:rPr>
                          <a:rPr lang="en-US" altLang="zh-TW" dirty="0"/>
                          <m:t>′</m:t>
                        </m:r>
                      </m:e>
                      <m:sub>
                        <m:r>
                          <a:rPr lang="en-US" altLang="zh-TW" dirty="0">
                            <a:latin typeface="Cambria Math" panose="02040503050406030204" pitchFamily="18" charset="0"/>
                          </a:rPr>
                          <m:t>𝑣</m:t>
                        </m:r>
                      </m:sub>
                    </m:sSub>
                  </m:oMath>
                </a14:m>
                <a:r>
                  <a:rPr lang="en-US" altLang="zh-TW" dirty="0"/>
                  <a:t> =</a:t>
                </a:r>
                <a14:m>
                  <m:oMath xmlns:m="http://schemas.openxmlformats.org/officeDocument/2006/math">
                    <m:sSup>
                      <m:sSupPr>
                        <m:ctrlPr>
                          <a:rPr lang="en-US" altLang="zh-TW" i="1" dirty="0">
                            <a:latin typeface="Cambria Math" panose="02040503050406030204" pitchFamily="18" charset="0"/>
                          </a:rPr>
                        </m:ctrlPr>
                      </m:sSupPr>
                      <m:e>
                        <m:sSub>
                          <m:sSubPr>
                            <m:ctrlPr>
                              <a:rPr lang="en-US" altLang="zh-TW" i="1">
                                <a:latin typeface="Cambria Math" panose="02040503050406030204" pitchFamily="18" charset="0"/>
                              </a:rPr>
                            </m:ctrlPr>
                          </m:sSubPr>
                          <m:e>
                            <m:r>
                              <m:rPr>
                                <m:nor/>
                              </m:rPr>
                              <a:rPr lang="en-US" altLang="zh-TW" dirty="0"/>
                              <m:t>r</m:t>
                            </m:r>
                          </m:e>
                          <m:sub>
                            <m:r>
                              <m:rPr>
                                <m:nor/>
                              </m:rPr>
                              <a:rPr lang="en-US" altLang="zh-TW" dirty="0"/>
                              <m:t>v</m:t>
                            </m:r>
                          </m:sub>
                        </m:sSub>
                      </m:e>
                      <m:sup>
                        <m:r>
                          <m:rPr>
                            <m:nor/>
                          </m:rPr>
                          <a:rPr lang="en-US" altLang="zh-TW" dirty="0"/>
                          <m:t>−1</m:t>
                        </m:r>
                      </m:sup>
                    </m:sSup>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𝑠𝑘</m:t>
                        </m:r>
                      </m:e>
                      <m:sub>
                        <m:r>
                          <a:rPr lang="en-US" altLang="zh-TW" dirty="0">
                            <a:latin typeface="Cambria Math" panose="02040503050406030204" pitchFamily="18" charset="0"/>
                          </a:rPr>
                          <m:t>𝑖</m:t>
                        </m:r>
                      </m:sub>
                    </m:sSub>
                    <m:r>
                      <a:rPr lang="en-US" altLang="zh-TW" dirty="0">
                        <a:latin typeface="Cambria Math" panose="02040503050406030204" pitchFamily="18" charset="0"/>
                      </a:rPr>
                      <m:t> + </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𝐻</m:t>
                        </m:r>
                      </m:e>
                      <m:sub>
                        <m:r>
                          <a:rPr lang="en-US" altLang="zh-TW" dirty="0">
                            <a:latin typeface="Cambria Math" panose="02040503050406030204" pitchFamily="18" charset="0"/>
                          </a:rPr>
                          <m:t>1</m:t>
                        </m:r>
                      </m:sub>
                    </m:sSub>
                    <m:r>
                      <a:rPr lang="zh-TW" altLang="en-US" dirty="0">
                        <a:latin typeface="Cambria Math" panose="02040503050406030204" pitchFamily="18" charset="0"/>
                      </a:rPr>
                      <m:t>（</m:t>
                    </m:r>
                    <m:r>
                      <a:rPr lang="en-US" altLang="zh-TW" dirty="0">
                        <a:latin typeface="Cambria Math" panose="02040503050406030204" pitchFamily="18" charset="0"/>
                      </a:rPr>
                      <m:t>𝑀</m:t>
                    </m:r>
                    <m:r>
                      <a:rPr lang="zh-TW" altLang="en-US" dirty="0">
                        <a:latin typeface="Cambria Math" panose="02040503050406030204" pitchFamily="18" charset="0"/>
                      </a:rPr>
                      <m:t>，</m:t>
                    </m:r>
                    <m:sSub>
                      <m:sSubPr>
                        <m:ctrlPr>
                          <a:rPr lang="en-US" altLang="zh-TW" i="1">
                            <a:latin typeface="Cambria Math" panose="02040503050406030204" pitchFamily="18" charset="0"/>
                          </a:rPr>
                        </m:ctrlPr>
                      </m:sSubPr>
                      <m:e>
                        <m:r>
                          <m:rPr>
                            <m:nor/>
                          </m:rPr>
                          <a:rPr lang="en-US" altLang="zh-TW" dirty="0"/>
                          <m:t>V</m:t>
                        </m:r>
                        <m:r>
                          <m:rPr>
                            <m:nor/>
                          </m:rPr>
                          <a:rPr lang="en-US" altLang="zh-TW" dirty="0"/>
                          <m:t>′</m:t>
                        </m:r>
                      </m:e>
                      <m:sub>
                        <m:r>
                          <a:rPr lang="en-US" altLang="zh-TW">
                            <a:latin typeface="Cambria Math" panose="02040503050406030204" pitchFamily="18" charset="0"/>
                          </a:rPr>
                          <m:t>𝑣</m:t>
                        </m:r>
                      </m:sub>
                    </m:sSub>
                    <m:r>
                      <a:rPr lang="zh-TW" altLang="en-US"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𝑏</m:t>
                        </m:r>
                      </m:e>
                      <m:sub>
                        <m:r>
                          <a:rPr lang="en-US" altLang="zh-TW" dirty="0">
                            <a:latin typeface="Cambria Math" panose="02040503050406030204" pitchFamily="18" charset="0"/>
                          </a:rPr>
                          <m:t>𝑖</m:t>
                        </m:r>
                      </m:sub>
                    </m:sSub>
                  </m:oMath>
                </a14:m>
                <a:r>
                  <a:rPr lang="en-US" altLang="zh-TW" dirty="0"/>
                  <a:t> , </a:t>
                </a:r>
                <a14:m>
                  <m:oMath xmlns:m="http://schemas.openxmlformats.org/officeDocument/2006/math">
                    <m:sSub>
                      <m:sSubPr>
                        <m:ctrlPr>
                          <a:rPr lang="zh-TW" altLang="en-US" i="1" dirty="0">
                            <a:latin typeface="Cambria Math" panose="02040503050406030204" pitchFamily="18" charset="0"/>
                          </a:rPr>
                        </m:ctrlPr>
                      </m:sSubPr>
                      <m:e>
                        <m:r>
                          <a:rPr lang="en-US" altLang="zh-TW" dirty="0">
                            <a:latin typeface="Cambria Math" panose="02040503050406030204" pitchFamily="18" charset="0"/>
                          </a:rPr>
                          <m:t>𝑟</m:t>
                        </m:r>
                      </m:e>
                      <m:sub>
                        <m:r>
                          <a:rPr lang="en-US" altLang="zh-TW" dirty="0">
                            <a:latin typeface="Cambria Math" panose="02040503050406030204" pitchFamily="18" charset="0"/>
                          </a:rPr>
                          <m:t>𝑣</m:t>
                        </m:r>
                      </m:sub>
                    </m:sSub>
                  </m:oMath>
                </a14:m>
                <a:r>
                  <a:rPr lang="zh-TW" altLang="en-US" dirty="0" smtClean="0"/>
                  <a:t> </a:t>
                </a:r>
                <a:r>
                  <a:rPr lang="en-US" altLang="zh-TW" dirty="0" smtClean="0"/>
                  <a:t>∈</a:t>
                </a:r>
                <a14:m>
                  <m:oMath xmlns:m="http://schemas.openxmlformats.org/officeDocument/2006/math">
                    <m:sSubSup>
                      <m:sSubSupPr>
                        <m:ctrlPr>
                          <a:rPr lang="en-US" altLang="zh-TW" i="1" dirty="0">
                            <a:latin typeface="Cambria Math" panose="02040503050406030204" pitchFamily="18" charset="0"/>
                          </a:rPr>
                        </m:ctrlPr>
                      </m:sSubSupPr>
                      <m:e>
                        <m:r>
                          <a:rPr lang="zh-TW" altLang="en-US" dirty="0">
                            <a:latin typeface="Cambria Math" panose="02040503050406030204" pitchFamily="18" charset="0"/>
                          </a:rPr>
                          <m:t> </m:t>
                        </m:r>
                        <m:r>
                          <a:rPr lang="en-US" altLang="zh-TW" dirty="0">
                            <a:latin typeface="Cambria Math" panose="02040503050406030204" pitchFamily="18" charset="0"/>
                          </a:rPr>
                          <m:t>𝑍</m:t>
                        </m:r>
                      </m:e>
                      <m:sub>
                        <m:r>
                          <a:rPr lang="en-US" altLang="zh-TW" dirty="0">
                            <a:latin typeface="Cambria Math" panose="02040503050406030204" pitchFamily="18" charset="0"/>
                          </a:rPr>
                          <m:t>𝑞</m:t>
                        </m:r>
                      </m:sub>
                      <m:sup>
                        <m:r>
                          <a:rPr lang="en-US" altLang="zh-TW" dirty="0">
                            <a:latin typeface="Cambria Math" panose="02040503050406030204" pitchFamily="18" charset="0"/>
                          </a:rPr>
                          <m:t>∗</m:t>
                        </m:r>
                      </m:sup>
                    </m:sSubSup>
                  </m:oMath>
                </a14:m>
                <a:r>
                  <a:rPr lang="en-US" altLang="zh-TW" dirty="0"/>
                  <a:t> is random number. Finally, vehicle encrypts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7</m:t>
                        </m:r>
                      </m:sub>
                    </m:sSub>
                  </m:oMath>
                </a14:m>
                <a:r>
                  <a:rPr lang="en-US" altLang="zh-TW" dirty="0"/>
                  <a:t> to get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r>
                          <a:rPr lang="en-US" altLang="zh-TW" dirty="0">
                            <a:latin typeface="Cambria Math" panose="02040503050406030204" pitchFamily="18" charset="0"/>
                          </a:rPr>
                          <m:t>𝑣</m:t>
                        </m:r>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zh-TW" altLang="en-US"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𝐸𝑛𝑐</m:t>
                        </m:r>
                        <m:r>
                          <a:rPr lang="en-US" altLang="zh-TW" dirty="0">
                            <a:latin typeface="Cambria Math" panose="02040503050406030204" pitchFamily="18" charset="0"/>
                          </a:rPr>
                          <m:t>_</m:t>
                        </m:r>
                        <m:r>
                          <a:rPr lang="en-US" altLang="zh-TW" dirty="0">
                            <a:latin typeface="Cambria Math" panose="02040503050406030204" pitchFamily="18" charset="0"/>
                          </a:rPr>
                          <m:t>𝐾</m:t>
                        </m:r>
                      </m:e>
                      <m:sub>
                        <m:r>
                          <a:rPr lang="en-US" altLang="zh-TW" dirty="0">
                            <a:latin typeface="Cambria Math" panose="02040503050406030204" pitchFamily="18" charset="0"/>
                          </a:rPr>
                          <m:t>𝑣</m:t>
                        </m:r>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r>
                      <a:rPr lang="en-US" altLang="zh-TW"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7</m:t>
                        </m:r>
                      </m:sub>
                    </m:sSub>
                    <m:r>
                      <a:rPr lang="en-US" altLang="zh-TW" dirty="0">
                        <a:latin typeface="Cambria Math" panose="02040503050406030204" pitchFamily="18" charset="0"/>
                      </a:rPr>
                      <m:t>}</m:t>
                    </m:r>
                  </m:oMath>
                </a14:m>
                <a:r>
                  <a:rPr lang="en-US" altLang="zh-TW" dirty="0"/>
                  <a:t>.</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44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45</a:t>
            </a:fld>
            <a:endParaRPr lang="en-US" altLang="zh-TW"/>
          </a:p>
        </p:txBody>
      </p:sp>
    </p:spTree>
    <p:extLst>
      <p:ext uri="{BB962C8B-B14F-4D97-AF65-F5344CB8AC3E}">
        <p14:creationId xmlns:p14="http://schemas.microsoft.com/office/powerpoint/2010/main" val="1133372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Wingdings" panose="05000000000000000000" pitchFamily="2" charset="2"/>
                  <a:buAutoNum type="circleNumWdWhitePlain" startAt="4"/>
                </a:pPr>
                <a:r>
                  <a:rPr lang="en-US" altLang="zh-TW" dirty="0"/>
                  <a:t>vehicle sends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4</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8</m:t>
                        </m:r>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r>
                          <a:rPr lang="en-US" altLang="zh-TW" dirty="0">
                            <a:latin typeface="Cambria Math" panose="02040503050406030204" pitchFamily="18" charset="0"/>
                          </a:rPr>
                          <m:t>′</m:t>
                        </m:r>
                      </m:e>
                      <m:sub>
                        <m:r>
                          <a:rPr lang="en-US" altLang="zh-TW" dirty="0">
                            <a:latin typeface="Cambria Math" panose="02040503050406030204" pitchFamily="18" charset="0"/>
                          </a:rPr>
                          <m:t>𝑣</m:t>
                        </m:r>
                      </m:sub>
                    </m:sSub>
                  </m:oMath>
                </a14:m>
                <a:r>
                  <a:rPr lang="en-US" altLang="zh-TW" dirty="0"/>
                  <a:t>,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oMath>
                </a14:m>
                <a:r>
                  <a:rPr lang="en-US" altLang="zh-TW" dirty="0"/>
                  <a:t>to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oMath>
                </a14:m>
                <a:r>
                  <a:rPr lang="en-US" altLang="zh-TW" dirty="0"/>
                  <a:t>.</a:t>
                </a:r>
              </a:p>
              <a:p>
                <a:pPr marL="514350" indent="-514350">
                  <a:buFont typeface="Wingdings" panose="05000000000000000000" pitchFamily="2" charset="2"/>
                  <a:buAutoNum type="circleNumWdWhitePlain" startAt="4"/>
                </a:pP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oMath>
                </a14:m>
                <a:r>
                  <a:rPr lang="en-US" altLang="zh-TW" dirty="0"/>
                  <a:t> first verifies the freshness of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𝑇𝑆</m:t>
                        </m:r>
                      </m:e>
                      <m:sub>
                        <m:r>
                          <a:rPr lang="en-US" altLang="zh-TW" dirty="0">
                            <a:latin typeface="Cambria Math" panose="02040503050406030204" pitchFamily="18" charset="0"/>
                          </a:rPr>
                          <m:t>4</m:t>
                        </m:r>
                      </m:sub>
                    </m:sSub>
                  </m:oMath>
                </a14:m>
                <a:r>
                  <a:rPr lang="en-US" altLang="zh-TW" dirty="0"/>
                  <a:t> . Then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𝑆𝑖𝑔𝑛</m:t>
                        </m:r>
                        <m:r>
                          <a:rPr lang="en-US" altLang="zh-TW" dirty="0">
                            <a:latin typeface="Cambria Math" panose="02040503050406030204" pitchFamily="18" charset="0"/>
                          </a:rPr>
                          <m:t>′</m:t>
                        </m:r>
                      </m:e>
                      <m:sub>
                        <m:r>
                          <a:rPr lang="en-US" altLang="zh-TW" dirty="0">
                            <a:latin typeface="Cambria Math" panose="02040503050406030204" pitchFamily="18" charset="0"/>
                          </a:rPr>
                          <m:t>𝑣</m:t>
                        </m:r>
                      </m:sub>
                    </m:sSub>
                  </m:oMath>
                </a14:m>
                <a:r>
                  <a:rPr lang="en-US" altLang="zh-TW" dirty="0"/>
                  <a:t>is verified through computing the public key of vehicle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𝑃𝐾</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oMath>
                </a14:m>
                <a:r>
                  <a:rPr lang="en-US" altLang="zh-TW" dirty="0"/>
                  <a:t> =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𝐻</m:t>
                        </m:r>
                      </m:e>
                      <m:sub>
                        <m:r>
                          <a:rPr lang="en-US" altLang="zh-TW" dirty="0">
                            <a:latin typeface="Cambria Math" panose="02040503050406030204" pitchFamily="18" charset="0"/>
                          </a:rPr>
                          <m:t>1</m:t>
                        </m:r>
                      </m:sub>
                    </m:sSub>
                    <m:r>
                      <a:rPr lang="zh-TW" altLang="en-US" dirty="0">
                        <a:latin typeface="Cambria Math" panose="02040503050406030204" pitchFamily="18" charset="0"/>
                      </a:rPr>
                      <m:t>（</m:t>
                    </m:r>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𝐸𝑥𝑝</m:t>
                        </m:r>
                      </m:e>
                      <m:sub>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sub>
                    </m:sSub>
                    <m:r>
                      <a:rPr lang="zh-TW" altLang="en-US" dirty="0">
                        <a:latin typeface="Cambria Math" panose="02040503050406030204" pitchFamily="18" charset="0"/>
                      </a:rPr>
                      <m:t>）</m:t>
                    </m:r>
                  </m:oMath>
                </a14:m>
                <a:r>
                  <a:rPr lang="en-US" altLang="zh-TW" dirty="0"/>
                  <a:t>. If the verification is successful, the vehicle </a:t>
                </a:r>
                <a14:m>
                  <m:oMath xmlns:m="http://schemas.openxmlformats.org/officeDocument/2006/math">
                    <m:sSubSup>
                      <m:sSubSupPr>
                        <m:ctrlPr>
                          <a:rPr lang="en-US" altLang="zh-TW" i="1" dirty="0">
                            <a:latin typeface="Cambria Math" panose="02040503050406030204" pitchFamily="18" charset="0"/>
                          </a:rPr>
                        </m:ctrlPr>
                      </m:sSubSupPr>
                      <m:e>
                        <m:r>
                          <a:rPr lang="en-US" altLang="zh-TW" dirty="0">
                            <a:latin typeface="Cambria Math" panose="02040503050406030204" pitchFamily="18" charset="0"/>
                          </a:rPr>
                          <m:t>𝑓</m:t>
                        </m:r>
                      </m:e>
                      <m:sub>
                        <m:r>
                          <a:rPr lang="en-US" altLang="zh-TW" dirty="0">
                            <a:latin typeface="Cambria Math" panose="02040503050406030204" pitchFamily="18" charset="0"/>
                          </a:rPr>
                          <m:t>𝑣</m:t>
                        </m:r>
                      </m:sub>
                      <m:sup>
                        <m:r>
                          <a:rPr lang="en-US" altLang="zh-TW" dirty="0">
                            <a:latin typeface="Cambria Math" panose="02040503050406030204" pitchFamily="18" charset="0"/>
                          </a:rPr>
                          <m:t>𝑖</m:t>
                        </m:r>
                      </m:sup>
                    </m:sSubSup>
                  </m:oMath>
                </a14:m>
                <a:r>
                  <a:rPr lang="en-US" altLang="zh-TW" dirty="0"/>
                  <a:t> is considered as a legal vehicle. Otherwise,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oMath>
                </a14:m>
                <a:r>
                  <a:rPr lang="en-US" altLang="zh-TW" dirty="0"/>
                  <a:t> refuses the request from vehicle communication. Finally,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oMath>
                </a14:m>
                <a:r>
                  <a:rPr lang="en-US" altLang="zh-TW" dirty="0"/>
                  <a:t> generates the session key with vehicle: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𝐾</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r>
                          <a:rPr lang="en-US" altLang="zh-TW" dirty="0">
                            <a:latin typeface="Cambria Math" panose="02040503050406030204" pitchFamily="18" charset="0"/>
                          </a:rPr>
                          <m:t>−</m:t>
                        </m:r>
                        <m:r>
                          <a:rPr lang="en-US" altLang="zh-TW" dirty="0">
                            <a:latin typeface="Cambria Math" panose="02040503050406030204" pitchFamily="18" charset="0"/>
                          </a:rPr>
                          <m:t>𝑣</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𝑟</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sSub>
                      <m:sSubPr>
                        <m:ctrlPr>
                          <a:rPr lang="en-US" altLang="zh-TW" i="1">
                            <a:latin typeface="Cambria Math" panose="02040503050406030204" pitchFamily="18" charset="0"/>
                          </a:rPr>
                        </m:ctrlPr>
                      </m:sSubPr>
                      <m:e>
                        <m:r>
                          <m:rPr>
                            <m:nor/>
                          </m:rPr>
                          <a:rPr lang="en-US" altLang="zh-TW" dirty="0"/>
                          <m:t>V</m:t>
                        </m:r>
                        <m:r>
                          <m:rPr>
                            <m:nor/>
                          </m:rPr>
                          <a:rPr lang="en-US" altLang="zh-TW" dirty="0"/>
                          <m:t>′</m:t>
                        </m:r>
                      </m:e>
                      <m:sub>
                        <m:r>
                          <a:rPr lang="en-US" altLang="zh-TW">
                            <a:latin typeface="Cambria Math" panose="02040503050406030204" pitchFamily="18" charset="0"/>
                          </a:rPr>
                          <m:t>𝑣</m:t>
                        </m:r>
                      </m:sub>
                    </m:sSub>
                  </m:oMath>
                </a14:m>
                <a:r>
                  <a:rPr lang="en-US" altLang="zh-TW" dirty="0"/>
                  <a:t>to verify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7</m:t>
                        </m:r>
                      </m:sub>
                    </m:sSub>
                  </m:oMath>
                </a14:m>
                <a:r>
                  <a:rPr lang="en-US" altLang="zh-TW" dirty="0"/>
                  <a:t> and computes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r>
                          <a:rPr lang="en-US" altLang="zh-TW" dirty="0">
                            <a:latin typeface="Cambria Math" panose="02040503050406030204" pitchFamily="18" charset="0"/>
                          </a:rPr>
                          <m:t>−</m:t>
                        </m:r>
                        <m:r>
                          <a:rPr lang="en-US" altLang="zh-TW" dirty="0">
                            <a:latin typeface="Cambria Math" panose="02040503050406030204" pitchFamily="18" charset="0"/>
                          </a:rPr>
                          <m:t>𝑣</m:t>
                        </m:r>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𝐸𝑛𝑐</m:t>
                        </m:r>
                        <m:r>
                          <a:rPr lang="en-US" altLang="zh-TW" dirty="0">
                            <a:latin typeface="Cambria Math" panose="02040503050406030204" pitchFamily="18" charset="0"/>
                          </a:rPr>
                          <m:t>_</m:t>
                        </m:r>
                        <m:r>
                          <a:rPr lang="en-US" altLang="zh-TW" dirty="0">
                            <a:latin typeface="Cambria Math" panose="02040503050406030204" pitchFamily="18" charset="0"/>
                          </a:rPr>
                          <m:t>𝐾</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r>
                          <a:rPr lang="en-US" altLang="zh-TW" dirty="0">
                            <a:latin typeface="Cambria Math" panose="02040503050406030204" pitchFamily="18" charset="0"/>
                          </a:rPr>
                          <m:t>−</m:t>
                        </m:r>
                        <m:r>
                          <a:rPr lang="en-US" altLang="zh-TW" dirty="0">
                            <a:latin typeface="Cambria Math" panose="02040503050406030204" pitchFamily="18" charset="0"/>
                          </a:rPr>
                          <m:t>𝑣</m:t>
                        </m:r>
                      </m:sub>
                    </m:sSub>
                    <m:r>
                      <a:rPr lang="en-US" altLang="zh-TW"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8</m:t>
                        </m:r>
                      </m:sub>
                    </m:sSub>
                    <m:r>
                      <a:rPr lang="en-US" altLang="zh-TW" dirty="0">
                        <a:latin typeface="Cambria Math" panose="02040503050406030204" pitchFamily="18" charset="0"/>
                      </a:rPr>
                      <m:t>}</m:t>
                    </m:r>
                  </m:oMath>
                </a14:m>
                <a:r>
                  <a:rPr lang="en-US" altLang="zh-TW" dirty="0"/>
                  <a:t> .</a:t>
                </a:r>
              </a:p>
              <a:p>
                <a:pPr marL="514350" indent="-514350">
                  <a:buFont typeface="Wingdings" panose="05000000000000000000" pitchFamily="2" charset="2"/>
                  <a:buAutoNum type="circleNumWdWhitePlain" startAt="4"/>
                </a:pP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oMath>
                </a14:m>
                <a:r>
                  <a:rPr lang="en-US" altLang="zh-TW" dirty="0"/>
                  <a:t> sends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r>
                          <a:rPr lang="en-US" altLang="zh-TW" dirty="0">
                            <a:latin typeface="Cambria Math" panose="02040503050406030204" pitchFamily="18" charset="0"/>
                          </a:rPr>
                          <m:t>−</m:t>
                        </m:r>
                        <m:r>
                          <a:rPr lang="en-US" altLang="zh-TW" dirty="0">
                            <a:latin typeface="Cambria Math" panose="02040503050406030204" pitchFamily="18" charset="0"/>
                          </a:rPr>
                          <m:t>𝑣</m:t>
                        </m:r>
                      </m:sub>
                    </m:sSub>
                  </m:oMath>
                </a14:m>
                <a:r>
                  <a:rPr lang="en-US" altLang="zh-TW" dirty="0"/>
                  <a:t> to vehicle.</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66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46</a:t>
            </a:fld>
            <a:endParaRPr lang="en-US" altLang="zh-TW"/>
          </a:p>
        </p:txBody>
      </p:sp>
    </p:spTree>
    <p:extLst>
      <p:ext uri="{BB962C8B-B14F-4D97-AF65-F5344CB8AC3E}">
        <p14:creationId xmlns:p14="http://schemas.microsoft.com/office/powerpoint/2010/main" val="2813373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vehicle uses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𝐾</m:t>
                        </m:r>
                      </m:e>
                      <m:sub>
                        <m:r>
                          <a:rPr lang="en-US" altLang="zh-TW" dirty="0">
                            <a:latin typeface="Cambria Math" panose="02040503050406030204" pitchFamily="18" charset="0"/>
                          </a:rPr>
                          <m:t>𝑣</m:t>
                        </m:r>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𝑟</m:t>
                        </m:r>
                      </m:e>
                      <m:sub>
                        <m:r>
                          <a:rPr lang="en-US" altLang="zh-TW" dirty="0">
                            <a:latin typeface="Cambria Math" panose="02040503050406030204" pitchFamily="18" charset="0"/>
                          </a:rPr>
                          <m:t>𝑣</m:t>
                        </m:r>
                      </m:sub>
                    </m:s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𝑉</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sub>
                    </m:sSub>
                  </m:oMath>
                </a14:m>
                <a:r>
                  <a:rPr lang="en-US" altLang="zh-TW" dirty="0"/>
                  <a:t>to decrypt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𝐶</m:t>
                        </m:r>
                      </m:e>
                      <m: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r>
                          <a:rPr lang="en-US" altLang="zh-TW" dirty="0">
                            <a:latin typeface="Cambria Math" panose="02040503050406030204" pitchFamily="18" charset="0"/>
                          </a:rPr>
                          <m:t>−</m:t>
                        </m:r>
                        <m:r>
                          <a:rPr lang="en-US" altLang="zh-TW" dirty="0">
                            <a:latin typeface="Cambria Math" panose="02040503050406030204" pitchFamily="18" charset="0"/>
                          </a:rPr>
                          <m:t>𝑣</m:t>
                        </m:r>
                      </m:sub>
                    </m:sSub>
                  </m:oMath>
                </a14:m>
                <a:r>
                  <a:rPr lang="en-US" altLang="zh-TW" dirty="0"/>
                  <a:t> . If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𝑁</m:t>
                        </m:r>
                      </m:e>
                      <m:sub>
                        <m:r>
                          <a:rPr lang="en-US" altLang="zh-TW" dirty="0">
                            <a:latin typeface="Cambria Math" panose="02040503050406030204" pitchFamily="18" charset="0"/>
                          </a:rPr>
                          <m:t>8</m:t>
                        </m:r>
                      </m:sub>
                    </m:sSub>
                  </m:oMath>
                </a14:m>
                <a:r>
                  <a:rPr lang="en-US" altLang="zh-TW" dirty="0"/>
                  <a:t> is legal, then the trust relationship is established between vehicle and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𝑅𝑆𝑈</m:t>
                        </m:r>
                      </m:e>
                      <m:sub>
                        <m:r>
                          <a:rPr lang="en-US" altLang="zh-TW" dirty="0">
                            <a:latin typeface="Cambria Math" panose="02040503050406030204" pitchFamily="18" charset="0"/>
                          </a:rPr>
                          <m:t>2</m:t>
                        </m:r>
                      </m:sub>
                    </m:sSub>
                  </m:oMath>
                </a14:m>
                <a:r>
                  <a:rPr lang="en-US" altLang="zh-TW" dirty="0"/>
                  <a:t>, otherwise, handover authentication fails.</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83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47</a:t>
            </a:fld>
            <a:endParaRPr lang="en-US" altLang="zh-TW"/>
          </a:p>
        </p:txBody>
      </p:sp>
    </p:spTree>
    <p:extLst>
      <p:ext uri="{BB962C8B-B14F-4D97-AF65-F5344CB8AC3E}">
        <p14:creationId xmlns:p14="http://schemas.microsoft.com/office/powerpoint/2010/main" val="3486134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4564" y="1624013"/>
            <a:ext cx="5762872" cy="452596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48</a:t>
            </a:fld>
            <a:endParaRPr lang="en-US" altLang="zh-TW"/>
          </a:p>
        </p:txBody>
      </p:sp>
    </p:spTree>
    <p:extLst>
      <p:ext uri="{BB962C8B-B14F-4D97-AF65-F5344CB8AC3E}">
        <p14:creationId xmlns:p14="http://schemas.microsoft.com/office/powerpoint/2010/main" val="38130849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Security Proof and </a:t>
            </a:r>
            <a:r>
              <a:rPr lang="en-US" altLang="zh-TW" dirty="0" smtClean="0"/>
              <a:t>Analysis</a:t>
            </a:r>
            <a:endParaRPr lang="zh-TW" altLang="en-US" dirty="0"/>
          </a:p>
        </p:txBody>
      </p:sp>
      <p:sp>
        <p:nvSpPr>
          <p:cNvPr id="3" name="內容版面配置區 2"/>
          <p:cNvSpPr>
            <a:spLocks noGrp="1"/>
          </p:cNvSpPr>
          <p:nvPr>
            <p:ph idx="1"/>
          </p:nvPr>
        </p:nvSpPr>
        <p:spPr/>
        <p:txBody>
          <a:bodyPr/>
          <a:lstStyle/>
          <a:p>
            <a:pPr marL="514350" indent="-514350">
              <a:buFont typeface="+mj-lt"/>
              <a:buAutoNum type="alphaUcPeriod"/>
            </a:pPr>
            <a:r>
              <a:rPr lang="en-US" altLang="zh-TW" b="1" dirty="0"/>
              <a:t>SVO </a:t>
            </a:r>
            <a:r>
              <a:rPr lang="en-US" altLang="zh-TW" b="1" dirty="0" smtClean="0"/>
              <a:t>Logic</a:t>
            </a:r>
          </a:p>
          <a:p>
            <a:r>
              <a:rPr lang="en-US" altLang="zh-TW" dirty="0" smtClean="0"/>
              <a:t>Among </a:t>
            </a:r>
            <a:r>
              <a:rPr lang="en-US" altLang="zh-TW" dirty="0"/>
              <a:t>all proposed formal security analysis methods, SVO logic [31], as an important BAN-like logic, owns the advantages of BAN logic, GNY logic, and AT logic. Besides, SVO logic redefines some concepts in formal semantic and owns very simple inference rules or axioms. </a:t>
            </a:r>
            <a:endParaRPr lang="en-US" altLang="zh-TW" dirty="0" smtClean="0"/>
          </a:p>
          <a:p>
            <a:r>
              <a:rPr lang="en-US" altLang="zh-TW" dirty="0" smtClean="0"/>
              <a:t>Now</a:t>
            </a:r>
            <a:r>
              <a:rPr lang="en-US" altLang="zh-TW" dirty="0"/>
              <a:t>, SVO logic has become a widely used formal analysis method. In most cases, since vehicles and RSUs perform V2I handover authentication protocol, formal security proof in AAAS handover authentication is provided in this section. Relevant notations and descriptions are given as Table 2.</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49</a:t>
            </a:fld>
            <a:endParaRPr lang="en-US" altLang="zh-TW"/>
          </a:p>
        </p:txBody>
      </p:sp>
    </p:spTree>
    <p:extLst>
      <p:ext uri="{BB962C8B-B14F-4D97-AF65-F5344CB8AC3E}">
        <p14:creationId xmlns:p14="http://schemas.microsoft.com/office/powerpoint/2010/main" val="3683824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Introduction</a:t>
            </a:r>
            <a:endParaRPr lang="zh-TW" altLang="en-US" dirty="0"/>
          </a:p>
        </p:txBody>
      </p:sp>
      <p:sp>
        <p:nvSpPr>
          <p:cNvPr id="3" name="內容版面配置區 2"/>
          <p:cNvSpPr>
            <a:spLocks noGrp="1"/>
          </p:cNvSpPr>
          <p:nvPr>
            <p:ph idx="1"/>
          </p:nvPr>
        </p:nvSpPr>
        <p:spPr/>
        <p:txBody>
          <a:bodyPr/>
          <a:lstStyle/>
          <a:p>
            <a:r>
              <a:rPr lang="en-US" altLang="zh-TW" dirty="0" smtClean="0"/>
              <a:t>Generally</a:t>
            </a:r>
            <a:r>
              <a:rPr lang="en-US" altLang="zh-TW" dirty="0"/>
              <a:t>, driving vehicles with OBU should inform surrounding vehicles and roadside </a:t>
            </a:r>
            <a:r>
              <a:rPr lang="en-US" altLang="zh-TW" dirty="0" err="1" smtClean="0"/>
              <a:t>infrastures</a:t>
            </a:r>
            <a:r>
              <a:rPr lang="en-US" altLang="zh-TW" dirty="0" smtClean="0"/>
              <a:t> </a:t>
            </a:r>
            <a:r>
              <a:rPr lang="en-US" altLang="zh-TW" dirty="0"/>
              <a:t>of their position, direction and velocity [2]. </a:t>
            </a:r>
            <a:endParaRPr lang="en-US" altLang="zh-TW" dirty="0" smtClean="0"/>
          </a:p>
          <a:p>
            <a:r>
              <a:rPr lang="en-US" altLang="zh-TW" dirty="0" smtClean="0"/>
              <a:t>Meanwhile</a:t>
            </a:r>
            <a:r>
              <a:rPr lang="en-US" altLang="zh-TW" dirty="0"/>
              <a:t>, as collectors, vehicles can integrate and analyze received information, so as to avoid congested road and prevent accidents</a:t>
            </a:r>
            <a:r>
              <a:rPr lang="en-US" altLang="zh-TW" dirty="0" smtClean="0"/>
              <a:t>.</a:t>
            </a:r>
          </a:p>
          <a:p>
            <a:r>
              <a:rPr lang="en-US" altLang="zh-TW" dirty="0"/>
              <a:t>However, due to the wireless network communication environment, it’s easy for attackers to intercept, tamper and replay the transmitted messages, which gives a risk to security and reliability of VANETs [3</a:t>
            </a:r>
            <a:r>
              <a:rPr lang="en-US" altLang="zh-TW" dirty="0" smtClean="0"/>
              <a:t>].</a:t>
            </a:r>
          </a:p>
          <a:p>
            <a:r>
              <a:rPr lang="en-US" altLang="zh-TW" dirty="0"/>
              <a:t>According to [4], authentication is considered to be the most reliable mechanism to ensure the legitimacy of entities in VANETs.</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a:t>
            </a:fld>
            <a:endParaRPr lang="en-US" altLang="zh-TW"/>
          </a:p>
        </p:txBody>
      </p:sp>
    </p:spTree>
    <p:extLst>
      <p:ext uri="{BB962C8B-B14F-4D97-AF65-F5344CB8AC3E}">
        <p14:creationId xmlns:p14="http://schemas.microsoft.com/office/powerpoint/2010/main" val="3654183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50</a:t>
            </a:fld>
            <a:endParaRPr lang="en-US" altLang="zh-TW"/>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7598" y="1940431"/>
            <a:ext cx="10676803" cy="3893127"/>
          </a:xfrm>
        </p:spPr>
      </p:pic>
    </p:spTree>
    <p:extLst>
      <p:ext uri="{BB962C8B-B14F-4D97-AF65-F5344CB8AC3E}">
        <p14:creationId xmlns:p14="http://schemas.microsoft.com/office/powerpoint/2010/main" val="1380774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914400" lvl="2" indent="-514350">
              <a:buFont typeface="+mj-lt"/>
              <a:buAutoNum type="arabicParenR"/>
            </a:pPr>
            <a:r>
              <a:rPr lang="en-US" altLang="zh-TW" b="1" dirty="0">
                <a:solidFill>
                  <a:schemeClr val="tx2">
                    <a:lumMod val="75000"/>
                  </a:schemeClr>
                </a:solidFill>
                <a:latin typeface="Times New Roman" panose="02020603050405020304" pitchFamily="18" charset="0"/>
                <a:cs typeface="Times New Roman" panose="02020603050405020304" pitchFamily="18" charset="0"/>
              </a:rPr>
              <a:t>Initial </a:t>
            </a: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Rules</a:t>
            </a:r>
          </a:p>
          <a:p>
            <a:pPr marL="400050" lvl="2" indent="0">
              <a:buNone/>
            </a:pPr>
            <a:r>
              <a:rPr lang="en-US" altLang="zh-TW" sz="2800" dirty="0">
                <a:solidFill>
                  <a:schemeClr val="tx2">
                    <a:lumMod val="75000"/>
                  </a:schemeClr>
                </a:solidFill>
                <a:latin typeface="Times New Roman" panose="02020603050405020304" pitchFamily="18" charset="0"/>
                <a:cs typeface="Times New Roman" panose="02020603050405020304" pitchFamily="18" charset="0"/>
              </a:rPr>
              <a:t>SVO has two inference rules: </a:t>
            </a:r>
          </a:p>
          <a:p>
            <a:pPr marL="971550" lvl="1" indent="-514350">
              <a:buFont typeface="+mj-lt"/>
              <a:buAutoNum type="arabicParenR"/>
            </a:pP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51</a:t>
            </a:fld>
            <a:endParaRPr lang="en-US" altLang="zh-TW"/>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200" y="2784274"/>
            <a:ext cx="6283600" cy="1552198"/>
          </a:xfrm>
          <a:prstGeom prst="rect">
            <a:avLst/>
          </a:prstGeom>
        </p:spPr>
      </p:pic>
    </p:spTree>
    <p:extLst>
      <p:ext uri="{BB962C8B-B14F-4D97-AF65-F5344CB8AC3E}">
        <p14:creationId xmlns:p14="http://schemas.microsoft.com/office/powerpoint/2010/main" val="24143133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914400" lvl="2" indent="-514350">
              <a:buFont typeface="+mj-lt"/>
              <a:buAutoNum type="arabicParenR" startAt="2"/>
            </a:pPr>
            <a:r>
              <a:rPr lang="en-US" altLang="zh-TW" b="1" dirty="0">
                <a:solidFill>
                  <a:schemeClr val="tx2">
                    <a:lumMod val="75000"/>
                  </a:schemeClr>
                </a:solidFill>
                <a:latin typeface="Times New Roman" panose="02020603050405020304" pitchFamily="18" charset="0"/>
                <a:cs typeface="Times New Roman" panose="02020603050405020304" pitchFamily="18" charset="0"/>
              </a:rPr>
              <a:t>SVO Axiom </a:t>
            </a: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Schemata</a:t>
            </a:r>
          </a:p>
          <a:p>
            <a:pPr marL="400050" lvl="2" indent="0">
              <a:buNone/>
            </a:pPr>
            <a:r>
              <a:rPr lang="en-US" altLang="zh-TW" sz="2800" dirty="0">
                <a:solidFill>
                  <a:schemeClr val="tx2">
                    <a:lumMod val="75000"/>
                  </a:schemeClr>
                </a:solidFill>
                <a:latin typeface="Times New Roman" panose="02020603050405020304" pitchFamily="18" charset="0"/>
                <a:cs typeface="Times New Roman" panose="02020603050405020304" pitchFamily="18" charset="0"/>
              </a:rPr>
              <a:t>For any principal P , Q and formulae φ , ψ , the following axiom </a:t>
            </a:r>
            <a:r>
              <a:rPr lang="en-US" altLang="zh-TW" sz="2800" dirty="0" err="1" smtClean="0">
                <a:solidFill>
                  <a:schemeClr val="tx2">
                    <a:lumMod val="75000"/>
                  </a:schemeClr>
                </a:solidFill>
                <a:latin typeface="Times New Roman" panose="02020603050405020304" pitchFamily="18" charset="0"/>
                <a:cs typeface="Times New Roman" panose="02020603050405020304" pitchFamily="18" charset="0"/>
              </a:rPr>
              <a:t>schemates</a:t>
            </a:r>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sz="2800" dirty="0">
                <a:solidFill>
                  <a:schemeClr val="tx2">
                    <a:lumMod val="75000"/>
                  </a:schemeClr>
                </a:solidFill>
                <a:latin typeface="Times New Roman" panose="02020603050405020304" pitchFamily="18" charset="0"/>
                <a:cs typeface="Times New Roman" panose="02020603050405020304" pitchFamily="18" charset="0"/>
              </a:rPr>
              <a:t>are </a:t>
            </a:r>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introduced.</a:t>
            </a:r>
            <a:endParaRPr lang="zh-TW" altLang="en-US" sz="28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52</a:t>
            </a:fld>
            <a:endParaRPr lang="en-US" altLang="zh-TW"/>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402" y="3134900"/>
            <a:ext cx="6577196" cy="2070905"/>
          </a:xfrm>
          <a:prstGeom prst="rect">
            <a:avLst/>
          </a:prstGeom>
        </p:spPr>
      </p:pic>
    </p:spTree>
    <p:extLst>
      <p:ext uri="{BB962C8B-B14F-4D97-AF65-F5344CB8AC3E}">
        <p14:creationId xmlns:p14="http://schemas.microsoft.com/office/powerpoint/2010/main" val="20782254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53</a:t>
            </a:fld>
            <a:endParaRPr lang="en-US" altLang="zh-TW"/>
          </a:p>
        </p:txBody>
      </p:sp>
      <p:pic>
        <p:nvPicPr>
          <p:cNvPr id="12" name="內容版面配置區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8071" y="1961565"/>
            <a:ext cx="6995858" cy="1599054"/>
          </a:xfrm>
        </p:spPr>
      </p:pic>
      <p:pic>
        <p:nvPicPr>
          <p:cNvPr id="13" name="圖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071" y="3778771"/>
            <a:ext cx="7405190" cy="1179713"/>
          </a:xfrm>
          <a:prstGeom prst="rect">
            <a:avLst/>
          </a:prstGeom>
        </p:spPr>
      </p:pic>
    </p:spTree>
    <p:extLst>
      <p:ext uri="{BB962C8B-B14F-4D97-AF65-F5344CB8AC3E}">
        <p14:creationId xmlns:p14="http://schemas.microsoft.com/office/powerpoint/2010/main" val="40805877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54</a:t>
            </a:fld>
            <a:endParaRPr lang="en-US" altLang="zh-TW"/>
          </a:p>
        </p:txBody>
      </p:sp>
      <p:pic>
        <p:nvPicPr>
          <p:cNvPr id="8" name="內容版面配置區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3973" y="1932051"/>
            <a:ext cx="5880854" cy="1954943"/>
          </a:xfrm>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5568" y="3886994"/>
            <a:ext cx="6200863" cy="2141875"/>
          </a:xfrm>
          <a:prstGeom prst="rect">
            <a:avLst/>
          </a:prstGeom>
        </p:spPr>
      </p:pic>
    </p:spTree>
    <p:extLst>
      <p:ext uri="{BB962C8B-B14F-4D97-AF65-F5344CB8AC3E}">
        <p14:creationId xmlns:p14="http://schemas.microsoft.com/office/powerpoint/2010/main" val="32776204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55</a:t>
            </a:fld>
            <a:endParaRPr lang="en-US" altLang="zh-TW"/>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7452" y="1947276"/>
            <a:ext cx="7553895" cy="1627197"/>
          </a:xfr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453" y="3574473"/>
            <a:ext cx="6815712" cy="1722329"/>
          </a:xfrm>
          <a:prstGeom prst="rect">
            <a:avLst/>
          </a:prstGeom>
        </p:spPr>
      </p:pic>
    </p:spTree>
    <p:extLst>
      <p:ext uri="{BB962C8B-B14F-4D97-AF65-F5344CB8AC3E}">
        <p14:creationId xmlns:p14="http://schemas.microsoft.com/office/powerpoint/2010/main" val="4194245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3282" y="1806163"/>
            <a:ext cx="3942235" cy="1103825"/>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56</a:t>
            </a:fld>
            <a:endParaRPr lang="en-US" altLang="zh-TW"/>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282" y="2905983"/>
            <a:ext cx="4353223" cy="1557458"/>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3282" y="4685260"/>
            <a:ext cx="4538827" cy="1003914"/>
          </a:xfrm>
          <a:prstGeom prst="rect">
            <a:avLst/>
          </a:prstGeom>
        </p:spPr>
      </p:pic>
    </p:spTree>
    <p:extLst>
      <p:ext uri="{BB962C8B-B14F-4D97-AF65-F5344CB8AC3E}">
        <p14:creationId xmlns:p14="http://schemas.microsoft.com/office/powerpoint/2010/main" val="27433446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2003" y="2605833"/>
            <a:ext cx="5224794" cy="954785"/>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57</a:t>
            </a:fld>
            <a:endParaRPr lang="en-US" altLang="zh-TW"/>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003" y="3676342"/>
            <a:ext cx="3240470" cy="984989"/>
          </a:xfrm>
          <a:prstGeom prst="rect">
            <a:avLst/>
          </a:prstGeom>
        </p:spPr>
      </p:pic>
    </p:spTree>
    <p:extLst>
      <p:ext uri="{BB962C8B-B14F-4D97-AF65-F5344CB8AC3E}">
        <p14:creationId xmlns:p14="http://schemas.microsoft.com/office/powerpoint/2010/main" val="40991804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971550" lvl="1" indent="-514350">
              <a:buFont typeface="+mj-lt"/>
              <a:buAutoNum type="arabicParenR" startAt="3"/>
            </a:pPr>
            <a:r>
              <a:rPr lang="en-US" altLang="zh-TW" sz="2400" b="1" dirty="0">
                <a:solidFill>
                  <a:schemeClr val="tx2">
                    <a:lumMod val="75000"/>
                  </a:schemeClr>
                </a:solidFill>
                <a:latin typeface="Times New Roman" panose="02020603050405020304" pitchFamily="18" charset="0"/>
                <a:cs typeface="Times New Roman" panose="02020603050405020304" pitchFamily="18" charset="0"/>
              </a:rPr>
              <a:t>Formal </a:t>
            </a:r>
            <a:r>
              <a:rPr lang="en-US" altLang="zh-TW" sz="2400" b="1" dirty="0" smtClean="0">
                <a:solidFill>
                  <a:schemeClr val="tx2">
                    <a:lumMod val="75000"/>
                  </a:schemeClr>
                </a:solidFill>
                <a:latin typeface="Times New Roman" panose="02020603050405020304" pitchFamily="18" charset="0"/>
                <a:cs typeface="Times New Roman" panose="02020603050405020304" pitchFamily="18" charset="0"/>
              </a:rPr>
              <a:t>Description</a:t>
            </a:r>
          </a:p>
          <a:p>
            <a:pPr marL="914400" lvl="1" indent="-457200">
              <a:buFont typeface="Wingdings" panose="05000000000000000000" pitchFamily="2" charset="2"/>
              <a:buAutoNum type="circleNumWdWhitePlain"/>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Goals</a:t>
            </a: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In handover authentication protocol, the following SVO goals are given according to the security requirements of AAAS. </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58</a:t>
            </a:fld>
            <a:endParaRPr lang="en-US" altLang="zh-TW"/>
          </a:p>
        </p:txBody>
      </p:sp>
    </p:spTree>
    <p:extLst>
      <p:ext uri="{BB962C8B-B14F-4D97-AF65-F5344CB8AC3E}">
        <p14:creationId xmlns:p14="http://schemas.microsoft.com/office/powerpoint/2010/main" val="316867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5818" y="1711167"/>
            <a:ext cx="5477164" cy="4827746"/>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59</a:t>
            </a:fld>
            <a:endParaRPr lang="en-US" altLang="zh-TW"/>
          </a:p>
        </p:txBody>
      </p:sp>
    </p:spTree>
    <p:extLst>
      <p:ext uri="{BB962C8B-B14F-4D97-AF65-F5344CB8AC3E}">
        <p14:creationId xmlns:p14="http://schemas.microsoft.com/office/powerpoint/2010/main" val="4252145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Before data exchange, the legality of each </a:t>
            </a:r>
            <a:r>
              <a:rPr lang="en-US" altLang="zh-TW" dirty="0" smtClean="0"/>
              <a:t>sender’s </a:t>
            </a:r>
            <a:r>
              <a:rPr lang="en-US" altLang="zh-TW" dirty="0"/>
              <a:t>identity must be verified, which can effectively prevent the security threat caused by adversaries attacks. </a:t>
            </a:r>
            <a:endParaRPr lang="en-US" altLang="zh-TW" dirty="0" smtClean="0"/>
          </a:p>
          <a:p>
            <a:r>
              <a:rPr lang="en-US" altLang="zh-TW" dirty="0" smtClean="0"/>
              <a:t>Since </a:t>
            </a:r>
            <a:r>
              <a:rPr lang="en-US" altLang="zh-TW" dirty="0"/>
              <a:t>adversaries can collect safety information broadcast by vehicle, it is likely for adversaries to obtain trajectory of vehicle and violate the personal privacy of the driver over time [5]. </a:t>
            </a:r>
            <a:endParaRPr lang="en-US" altLang="zh-TW" dirty="0" smtClean="0"/>
          </a:p>
          <a:p>
            <a:r>
              <a:rPr lang="en-US" altLang="zh-TW" dirty="0" smtClean="0"/>
              <a:t>Thus</a:t>
            </a:r>
            <a:r>
              <a:rPr lang="en-US" altLang="zh-TW" dirty="0"/>
              <a:t>, vehicles have to broadcast security messages anonymously to prevent being tracked. Consequently, proposing a secure and efficient anonymous authentication and communication scheme has become an important factor in the rapid popularization of VANETs.</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a:t>
            </a:fld>
            <a:endParaRPr lang="en-US" altLang="zh-TW"/>
          </a:p>
        </p:txBody>
      </p:sp>
    </p:spTree>
    <p:extLst>
      <p:ext uri="{BB962C8B-B14F-4D97-AF65-F5344CB8AC3E}">
        <p14:creationId xmlns:p14="http://schemas.microsoft.com/office/powerpoint/2010/main" val="1248167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60</a:t>
            </a:fld>
            <a:endParaRPr lang="en-US" altLang="zh-TW"/>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945193"/>
            <a:ext cx="5135962" cy="3096527"/>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732326"/>
            <a:ext cx="5306291" cy="1212867"/>
          </a:xfrm>
          <a:prstGeom prst="rect">
            <a:avLst/>
          </a:prstGeom>
        </p:spPr>
      </p:pic>
      <p:pic>
        <p:nvPicPr>
          <p:cNvPr id="10" name="內容版面配置區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933551" y="3599400"/>
            <a:ext cx="4648849" cy="800212"/>
          </a:xfrm>
        </p:spPr>
      </p:pic>
      <p:sp>
        <p:nvSpPr>
          <p:cNvPr id="14" name="向右箭號 13"/>
          <p:cNvSpPr/>
          <p:nvPr/>
        </p:nvSpPr>
        <p:spPr>
          <a:xfrm>
            <a:off x="5915891" y="3757190"/>
            <a:ext cx="592012"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6816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6867" y="2993091"/>
            <a:ext cx="4715533" cy="1019317"/>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61</a:t>
            </a:fld>
            <a:endParaRPr lang="en-US" altLang="zh-TW"/>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63" y="4168296"/>
            <a:ext cx="5023017" cy="917912"/>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823548"/>
            <a:ext cx="5020780" cy="864233"/>
          </a:xfrm>
          <a:prstGeom prst="rect">
            <a:avLst/>
          </a:prstGeom>
        </p:spPr>
      </p:pic>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093691"/>
            <a:ext cx="2797196" cy="525144"/>
          </a:xfrm>
          <a:prstGeom prst="rect">
            <a:avLst/>
          </a:prstGeom>
        </p:spPr>
      </p:pic>
      <p:pic>
        <p:nvPicPr>
          <p:cNvPr id="10" name="圖片 9"/>
          <p:cNvPicPr>
            <a:picLocks noChangeAspect="1"/>
          </p:cNvPicPr>
          <p:nvPr/>
        </p:nvPicPr>
        <p:blipFill>
          <a:blip r:embed="rId6"/>
          <a:stretch>
            <a:fillRect/>
          </a:stretch>
        </p:blipFill>
        <p:spPr>
          <a:xfrm>
            <a:off x="5782029" y="3093691"/>
            <a:ext cx="627942" cy="548688"/>
          </a:xfrm>
          <a:prstGeom prst="rect">
            <a:avLst/>
          </a:prstGeom>
        </p:spPr>
      </p:pic>
    </p:spTree>
    <p:extLst>
      <p:ext uri="{BB962C8B-B14F-4D97-AF65-F5344CB8AC3E}">
        <p14:creationId xmlns:p14="http://schemas.microsoft.com/office/powerpoint/2010/main" val="30629024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lphaUcPeriod" startAt="2"/>
            </a:pPr>
            <a:r>
              <a:rPr lang="en-US" altLang="zh-TW" b="1" dirty="0"/>
              <a:t>Further Security and Privacy Analysis</a:t>
            </a:r>
          </a:p>
          <a:p>
            <a:r>
              <a:rPr lang="en-US" altLang="zh-TW" dirty="0"/>
              <a:t>According to the security and privacy requirements of VANETs, we further analyze the security of the proposed scheme in the following aspects [30</a:t>
            </a:r>
            <a:r>
              <a:rPr lang="en-US" altLang="zh-TW" dirty="0" smtClean="0"/>
              <a:t>].</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62</a:t>
            </a:fld>
            <a:endParaRPr lang="en-US" altLang="zh-TW"/>
          </a:p>
        </p:txBody>
      </p:sp>
    </p:spTree>
    <p:extLst>
      <p:ext uri="{BB962C8B-B14F-4D97-AF65-F5344CB8AC3E}">
        <p14:creationId xmlns:p14="http://schemas.microsoft.com/office/powerpoint/2010/main" val="30783481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71500" indent="-514350">
              <a:buFont typeface="+mj-lt"/>
              <a:buAutoNum type="arabicParenR"/>
            </a:pPr>
            <a:r>
              <a:rPr lang="en-US" altLang="zh-TW" b="1" dirty="0"/>
              <a:t>Security Analysis</a:t>
            </a:r>
          </a:p>
          <a:p>
            <a:pPr marL="971550" lvl="1" indent="-514350">
              <a:buFont typeface="+mj-lt"/>
              <a:buAutoNum type="alphaLcParenR"/>
            </a:pP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Authentication</a:t>
            </a:r>
            <a:endParaRPr lang="en-US" altLang="zh-TW" b="1"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In </a:t>
            </a:r>
            <a:r>
              <a:rPr lang="en-US" altLang="zh-TW" dirty="0">
                <a:solidFill>
                  <a:schemeClr val="tx2">
                    <a:lumMod val="75000"/>
                  </a:schemeClr>
                </a:solidFill>
                <a:latin typeface="Times New Roman" panose="02020603050405020304" pitchFamily="18" charset="0"/>
                <a:cs typeface="Times New Roman" panose="02020603050405020304" pitchFamily="18" charset="0"/>
              </a:rPr>
              <a:t>the proposed scheme, all vehicles are required to perform mutual authentication protocol before getting network services from surrounding vehicles and RSUs.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Depending </a:t>
            </a:r>
            <a:r>
              <a:rPr lang="en-US" altLang="zh-TW" dirty="0">
                <a:solidFill>
                  <a:schemeClr val="tx2">
                    <a:lumMod val="75000"/>
                  </a:schemeClr>
                </a:solidFill>
                <a:latin typeface="Times New Roman" panose="02020603050405020304" pitchFamily="18" charset="0"/>
                <a:cs typeface="Times New Roman" panose="02020603050405020304" pitchFamily="18" charset="0"/>
              </a:rPr>
              <a:t>on the group signature mechanism and identity based on signature, vehicles and RSUs can confirm the legitimacy of their identities.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63</a:t>
            </a:fld>
            <a:endParaRPr lang="en-US" altLang="zh-TW"/>
          </a:p>
        </p:txBody>
      </p:sp>
    </p:spTree>
    <p:extLst>
      <p:ext uri="{BB962C8B-B14F-4D97-AF65-F5344CB8AC3E}">
        <p14:creationId xmlns:p14="http://schemas.microsoft.com/office/powerpoint/2010/main" val="42482538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Besides, through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Diffie</a:t>
            </a:r>
            <a:r>
              <a:rPr lang="en-US" altLang="zh-TW" dirty="0">
                <a:solidFill>
                  <a:schemeClr val="tx2">
                    <a:lumMod val="75000"/>
                  </a:schemeClr>
                </a:solidFill>
                <a:latin typeface="Times New Roman" panose="02020603050405020304" pitchFamily="18" charset="0"/>
                <a:cs typeface="Times New Roman" panose="02020603050405020304" pitchFamily="18" charset="0"/>
              </a:rPr>
              <a:t>-Hellman key exchange mechanism and challenge value</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vehicles </a:t>
            </a:r>
            <a:r>
              <a:rPr lang="en-US" altLang="zh-TW" dirty="0">
                <a:solidFill>
                  <a:schemeClr val="tx2">
                    <a:lumMod val="75000"/>
                  </a:schemeClr>
                </a:solidFill>
                <a:latin typeface="Times New Roman" panose="02020603050405020304" pitchFamily="18" charset="0"/>
                <a:cs typeface="Times New Roman" panose="02020603050405020304" pitchFamily="18" charset="0"/>
              </a:rPr>
              <a:t>and RSUs can confirm that the information is transmitted correctly and a safe communication tunnel is built.</a:t>
            </a:r>
          </a:p>
          <a:p>
            <a:pPr marL="457200" lvl="1" indent="0">
              <a:buNone/>
            </a:pP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64</a:t>
            </a:fld>
            <a:endParaRPr lang="en-US" altLang="zh-TW"/>
          </a:p>
        </p:txBody>
      </p:sp>
    </p:spTree>
    <p:extLst>
      <p:ext uri="{BB962C8B-B14F-4D97-AF65-F5344CB8AC3E}">
        <p14:creationId xmlns:p14="http://schemas.microsoft.com/office/powerpoint/2010/main" val="8631984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971550" lvl="1" indent="-514350">
              <a:buFont typeface="+mj-lt"/>
              <a:buAutoNum type="alphaLcParenR" startAt="2"/>
            </a:pP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Accountability</a:t>
            </a: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In some scenarios, when some vehicles commit illegal acts, e. g. broadcasting a forged warning message, there exists the serious risk of unnecessary traffic jams and accidents.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In </a:t>
            </a:r>
            <a:r>
              <a:rPr lang="en-US" altLang="zh-TW" dirty="0">
                <a:solidFill>
                  <a:schemeClr val="tx2">
                    <a:lumMod val="75000"/>
                  </a:schemeClr>
                </a:solidFill>
                <a:latin typeface="Times New Roman" panose="02020603050405020304" pitchFamily="18" charset="0"/>
                <a:cs typeface="Times New Roman" panose="02020603050405020304" pitchFamily="18" charset="0"/>
              </a:rPr>
              <a:t>this situation, law enforcement agencies needs to have capacity to accurately identify the real identity of illegal vehicles and hold them accountable. In addition, accountability means non-repudiation, that is, sender cannot repudiate the message that has been sent.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65</a:t>
            </a:fld>
            <a:endParaRPr lang="en-US" altLang="zh-TW"/>
          </a:p>
        </p:txBody>
      </p:sp>
    </p:spTree>
    <p:extLst>
      <p:ext uri="{BB962C8B-B14F-4D97-AF65-F5344CB8AC3E}">
        <p14:creationId xmlns:p14="http://schemas.microsoft.com/office/powerpoint/2010/main" val="22220525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In the proposed scheme, each vehicle sends CC signature or group signature to prove the legitimacy of its identity</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Receiver </a:t>
            </a:r>
            <a:r>
              <a:rPr lang="en-US" altLang="zh-TW" dirty="0">
                <a:solidFill>
                  <a:schemeClr val="tx2">
                    <a:lumMod val="75000"/>
                  </a:schemeClr>
                </a:solidFill>
                <a:latin typeface="Times New Roman" panose="02020603050405020304" pitchFamily="18" charset="0"/>
                <a:cs typeface="Times New Roman" panose="02020603050405020304" pitchFamily="18" charset="0"/>
              </a:rPr>
              <a:t>cannot know the true identity of sender, but once the vehicle has performed illegal acts, RTA and TA can resolve the real identity of the signer according to the content of the signature.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Signer </a:t>
            </a:r>
            <a:r>
              <a:rPr lang="en-US" altLang="zh-TW" dirty="0">
                <a:solidFill>
                  <a:schemeClr val="tx2">
                    <a:lumMod val="75000"/>
                  </a:schemeClr>
                </a:solidFill>
                <a:latin typeface="Times New Roman" panose="02020603050405020304" pitchFamily="18" charset="0"/>
                <a:cs typeface="Times New Roman" panose="02020603050405020304" pitchFamily="18" charset="0"/>
              </a:rPr>
              <a:t>can not deny its signature, which meets accountability well.</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66</a:t>
            </a:fld>
            <a:endParaRPr lang="en-US" altLang="zh-TW"/>
          </a:p>
        </p:txBody>
      </p:sp>
    </p:spTree>
    <p:extLst>
      <p:ext uri="{BB962C8B-B14F-4D97-AF65-F5344CB8AC3E}">
        <p14:creationId xmlns:p14="http://schemas.microsoft.com/office/powerpoint/2010/main" val="12982827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971550" lvl="1" indent="-514350">
              <a:buFont typeface="+mj-lt"/>
              <a:buAutoNum type="alphaLcParenR" startAt="3"/>
            </a:pPr>
            <a:r>
              <a:rPr lang="en-US" altLang="zh-TW" b="1" dirty="0">
                <a:solidFill>
                  <a:schemeClr val="tx2">
                    <a:lumMod val="75000"/>
                  </a:schemeClr>
                </a:solidFill>
                <a:latin typeface="Times New Roman" panose="02020603050405020304" pitchFamily="18" charset="0"/>
                <a:cs typeface="Times New Roman" panose="02020603050405020304" pitchFamily="18" charset="0"/>
              </a:rPr>
              <a:t>Restricted Credential </a:t>
            </a: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Usage</a:t>
            </a: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Usage of a legal credential is required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to </a:t>
            </a:r>
            <a:r>
              <a:rPr lang="en-US" altLang="zh-TW" dirty="0">
                <a:solidFill>
                  <a:schemeClr val="tx2">
                    <a:lumMod val="75000"/>
                  </a:schemeClr>
                </a:solidFill>
                <a:latin typeface="Times New Roman" panose="02020603050405020304" pitchFamily="18" charset="0"/>
                <a:cs typeface="Times New Roman" panose="02020603050405020304" pitchFamily="18" charset="0"/>
              </a:rPr>
              <a:t>be limited by time and parallel use</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In </a:t>
            </a:r>
            <a:r>
              <a:rPr lang="en-US" altLang="zh-TW" dirty="0">
                <a:solidFill>
                  <a:schemeClr val="tx2">
                    <a:lumMod val="75000"/>
                  </a:schemeClr>
                </a:solidFill>
                <a:latin typeface="Times New Roman" panose="02020603050405020304" pitchFamily="18" charset="0"/>
                <a:cs typeface="Times New Roman" panose="02020603050405020304" pitchFamily="18" charset="0"/>
              </a:rPr>
              <a:t>AAAS, as identity based signature is adopted, the identity of the vehicle is identified as a credential for authentication and accountability.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In </a:t>
            </a:r>
            <a:r>
              <a:rPr lang="en-US" altLang="zh-TW" dirty="0">
                <a:solidFill>
                  <a:schemeClr val="tx2">
                    <a:lumMod val="75000"/>
                  </a:schemeClr>
                </a:solidFill>
                <a:latin typeface="Times New Roman" panose="02020603050405020304" pitchFamily="18" charset="0"/>
                <a:cs typeface="Times New Roman" panose="02020603050405020304" pitchFamily="18" charset="0"/>
              </a:rPr>
              <a:t>addition, since uncontrolled identity and signature of the vehicle may lead to abuse, and the attacker may use these credentials to launch a Sybil attack, AAAS adds expiration and timestamp into the signer’s public key and signatures respectively to control service time of credential and prevents the signature used as credentials from being reused.</a:t>
            </a:r>
          </a:p>
          <a:p>
            <a:pPr marL="971550" lvl="1" indent="-514350">
              <a:buFont typeface="+mj-lt"/>
              <a:buAutoNum type="alphaLcParenR" startAt="3"/>
            </a:pPr>
            <a:endParaRPr lang="zh-TW" altLang="en-US"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67</a:t>
            </a:fld>
            <a:endParaRPr lang="en-US" altLang="zh-TW"/>
          </a:p>
        </p:txBody>
      </p:sp>
    </p:spTree>
    <p:extLst>
      <p:ext uri="{BB962C8B-B14F-4D97-AF65-F5344CB8AC3E}">
        <p14:creationId xmlns:p14="http://schemas.microsoft.com/office/powerpoint/2010/main" val="3698826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971550" lvl="1" indent="-514350">
              <a:buFont typeface="+mj-lt"/>
              <a:buAutoNum type="alphaLcParenR" startAt="4"/>
            </a:pPr>
            <a:r>
              <a:rPr lang="en-US" altLang="zh-TW" b="1" dirty="0">
                <a:solidFill>
                  <a:schemeClr val="tx2">
                    <a:lumMod val="75000"/>
                  </a:schemeClr>
                </a:solidFill>
                <a:latin typeface="Times New Roman" panose="02020603050405020304" pitchFamily="18" charset="0"/>
                <a:cs typeface="Times New Roman" panose="02020603050405020304" pitchFamily="18" charset="0"/>
              </a:rPr>
              <a:t>Credential </a:t>
            </a: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Revocation</a:t>
            </a: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As vehicles may be sold or broken, and theirs OBU could be compromised, it is crucial to exclude malfunctioning or misbehaving vehicles from the VANETs.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Consequently</a:t>
            </a:r>
            <a:r>
              <a:rPr lang="en-US" altLang="zh-TW" dirty="0">
                <a:solidFill>
                  <a:schemeClr val="tx2">
                    <a:lumMod val="75000"/>
                  </a:schemeClr>
                </a:solidFill>
                <a:latin typeface="Times New Roman" panose="02020603050405020304" pitchFamily="18" charset="0"/>
                <a:cs typeface="Times New Roman" panose="02020603050405020304" pitchFamily="18" charset="0"/>
              </a:rPr>
              <a:t>, law enforcement agencies must be able to revoke their pseudonyms</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AAAS </a:t>
            </a:r>
            <a:r>
              <a:rPr lang="en-US" altLang="zh-TW" dirty="0">
                <a:solidFill>
                  <a:schemeClr val="tx2">
                    <a:lumMod val="75000"/>
                  </a:schemeClr>
                </a:solidFill>
                <a:latin typeface="Times New Roman" panose="02020603050405020304" pitchFamily="18" charset="0"/>
                <a:cs typeface="Times New Roman" panose="02020603050405020304" pitchFamily="18" charset="0"/>
              </a:rPr>
              <a:t>implements vehicle credential revocation through cooperation mechanism between RTA and TA</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68</a:t>
            </a:fld>
            <a:endParaRPr lang="en-US" altLang="zh-TW"/>
          </a:p>
        </p:txBody>
      </p:sp>
    </p:spTree>
    <p:extLst>
      <p:ext uri="{BB962C8B-B14F-4D97-AF65-F5344CB8AC3E}">
        <p14:creationId xmlns:p14="http://schemas.microsoft.com/office/powerpoint/2010/main" val="25781852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When a vehicle is considered illegal, its signatures, pseudonyms and expirations are required to be sent to RTA.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When </a:t>
            </a:r>
            <a:r>
              <a:rPr lang="en-US" altLang="zh-TW" dirty="0">
                <a:solidFill>
                  <a:schemeClr val="tx2">
                    <a:lumMod val="75000"/>
                  </a:schemeClr>
                </a:solidFill>
                <a:latin typeface="Times New Roman" panose="02020603050405020304" pitchFamily="18" charset="0"/>
                <a:cs typeface="Times New Roman" panose="02020603050405020304" pitchFamily="18" charset="0"/>
              </a:rPr>
              <a:t>receiving these messages, RTA is able to find pseudonym of illegal vehicles issued by TA.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TA </a:t>
            </a:r>
            <a:r>
              <a:rPr lang="en-US" altLang="zh-TW" dirty="0">
                <a:solidFill>
                  <a:schemeClr val="tx2">
                    <a:lumMod val="75000"/>
                  </a:schemeClr>
                </a:solidFill>
                <a:latin typeface="Times New Roman" panose="02020603050405020304" pitchFamily="18" charset="0"/>
                <a:cs typeface="Times New Roman" panose="02020603050405020304" pitchFamily="18" charset="0"/>
              </a:rPr>
              <a:t>can reveal the true identity of illegal vehicle and distribute credential revocation List (CRL) to achieve credential revocation.</a:t>
            </a:r>
          </a:p>
          <a:p>
            <a:pPr marL="457200" lvl="1" indent="0">
              <a:buNone/>
            </a:pP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69</a:t>
            </a:fld>
            <a:endParaRPr lang="en-US" altLang="zh-TW"/>
          </a:p>
        </p:txBody>
      </p:sp>
    </p:spTree>
    <p:extLst>
      <p:ext uri="{BB962C8B-B14F-4D97-AF65-F5344CB8AC3E}">
        <p14:creationId xmlns:p14="http://schemas.microsoft.com/office/powerpoint/2010/main" val="110451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Recently, many anonymous authentication schemes have been proposed to ensure the security in vehicle to infrastructure (V2I) communication. </a:t>
            </a:r>
            <a:endParaRPr lang="en-US" altLang="zh-TW" dirty="0" smtClean="0"/>
          </a:p>
          <a:p>
            <a:r>
              <a:rPr lang="en-US" altLang="zh-TW" dirty="0" smtClean="0"/>
              <a:t>Symmetric </a:t>
            </a:r>
            <a:r>
              <a:rPr lang="en-US" altLang="zh-TW" dirty="0"/>
              <a:t>cryptography, asymmetric cryptography, and group signature, are thought as main mechanisms to achieve anonymous authentication in VANETs</a:t>
            </a:r>
            <a:r>
              <a:rPr lang="en-US" altLang="zh-TW" dirty="0" smtClean="0"/>
              <a:t>.</a:t>
            </a:r>
          </a:p>
          <a:p>
            <a:r>
              <a:rPr lang="en-US" altLang="zh-TW" dirty="0"/>
              <a:t>In anonymous authentication scheme based on group signature, VANETs are composed of multiple groups, and each group manager is thought to be trustworthy. Generally, group members can generate signatures without revealing their real identity. </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a:t>
            </a:fld>
            <a:endParaRPr lang="en-US" altLang="zh-TW"/>
          </a:p>
        </p:txBody>
      </p:sp>
    </p:spTree>
    <p:extLst>
      <p:ext uri="{BB962C8B-B14F-4D97-AF65-F5344CB8AC3E}">
        <p14:creationId xmlns:p14="http://schemas.microsoft.com/office/powerpoint/2010/main" val="42898635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71500" indent="-514350">
              <a:buFont typeface="+mj-lt"/>
              <a:buAutoNum type="arabicParenR" startAt="2"/>
            </a:pPr>
            <a:r>
              <a:rPr lang="en-US" altLang="zh-TW" b="1" dirty="0"/>
              <a:t>Privacy </a:t>
            </a:r>
            <a:r>
              <a:rPr lang="en-US" altLang="zh-TW" b="1" dirty="0" smtClean="0"/>
              <a:t>Requirement</a:t>
            </a:r>
          </a:p>
          <a:p>
            <a:pPr marL="971550" lvl="1" indent="-514350">
              <a:buFont typeface="+mj-lt"/>
              <a:buAutoNum type="alphaLcParenR"/>
            </a:pPr>
            <a:r>
              <a:rPr lang="en-US" altLang="zh-TW" b="1" dirty="0">
                <a:solidFill>
                  <a:schemeClr val="tx2">
                    <a:lumMod val="75000"/>
                  </a:schemeClr>
                </a:solidFill>
                <a:latin typeface="Times New Roman" panose="02020603050405020304" pitchFamily="18" charset="0"/>
                <a:cs typeface="Times New Roman" panose="02020603050405020304" pitchFamily="18" charset="0"/>
              </a:rPr>
              <a:t>Minimum Disclosure</a:t>
            </a: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Minimal disclosure means that messages revealed by receivers should be kept to minimum in communication.</a:t>
            </a: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In the mutual authentication of the proposed scheme, all messages sent need to be adaptive to authentication requirements and additional messages are not allowed to be added to authentication messages.</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70</a:t>
            </a:fld>
            <a:endParaRPr lang="en-US" altLang="zh-TW"/>
          </a:p>
        </p:txBody>
      </p:sp>
    </p:spTree>
    <p:extLst>
      <p:ext uri="{BB962C8B-B14F-4D97-AF65-F5344CB8AC3E}">
        <p14:creationId xmlns:p14="http://schemas.microsoft.com/office/powerpoint/2010/main" val="1307638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971550" lvl="1" indent="-514350">
              <a:buFont typeface="+mj-lt"/>
              <a:buAutoNum type="alphaLcParenR" startAt="2"/>
            </a:pPr>
            <a:r>
              <a:rPr lang="en-US" altLang="zh-TW" b="1" dirty="0">
                <a:solidFill>
                  <a:schemeClr val="tx2">
                    <a:lumMod val="75000"/>
                  </a:schemeClr>
                </a:solidFill>
                <a:latin typeface="Times New Roman" panose="02020603050405020304" pitchFamily="18" charset="0"/>
                <a:cs typeface="Times New Roman" panose="02020603050405020304" pitchFamily="18" charset="0"/>
              </a:rPr>
              <a:t>Anonymity and </a:t>
            </a:r>
            <a:r>
              <a:rPr lang="en-US" altLang="zh-TW" b="1" dirty="0" err="1">
                <a:solidFill>
                  <a:schemeClr val="tx2">
                    <a:lumMod val="75000"/>
                  </a:schemeClr>
                </a:solidFill>
                <a:latin typeface="Times New Roman" panose="02020603050405020304" pitchFamily="18" charset="0"/>
                <a:cs typeface="Times New Roman" panose="02020603050405020304" pitchFamily="18" charset="0"/>
              </a:rPr>
              <a:t>Unlinkability</a:t>
            </a:r>
            <a:endParaRPr lang="en-US" altLang="zh-TW" b="1"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It is the basis of protecting vehicle privacy to ensure vehicle communication anonymously.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Based on the group signature mechanism, in AAAS, the verification of the vehicle’s identity is realized by verifying the identity issued by TA and RTA. Verifier only needs to determine that the verified vehicle is approved by TA or RTA, and do not need to know the real identity of vehicle.</a:t>
            </a: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Besides, as attackers cannot obtain the real identity of the vehicle through monitored messages, anonymous communication can also meet the privacy requirements of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unlinkability</a:t>
            </a:r>
            <a:r>
              <a:rPr lang="en-US" altLang="zh-TW" dirty="0">
                <a:solidFill>
                  <a:schemeClr val="tx2">
                    <a:lumMod val="75000"/>
                  </a:schemeClr>
                </a:solidFill>
                <a:latin typeface="Times New Roman" panose="02020603050405020304" pitchFamily="18" charset="0"/>
                <a:cs typeface="Times New Roman" panose="02020603050405020304" pitchFamily="18" charset="0"/>
              </a:rPr>
              <a:t> in VANETs. </a:t>
            </a:r>
            <a:endParaRPr lang="zh-TW" altLang="en-US" dirty="0"/>
          </a:p>
          <a:p>
            <a:pPr marL="457200" lvl="1" indent="0">
              <a:buNone/>
            </a:pP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71</a:t>
            </a:fld>
            <a:endParaRPr lang="en-US" altLang="zh-TW"/>
          </a:p>
        </p:txBody>
      </p:sp>
    </p:spTree>
    <p:extLst>
      <p:ext uri="{BB962C8B-B14F-4D97-AF65-F5344CB8AC3E}">
        <p14:creationId xmlns:p14="http://schemas.microsoft.com/office/powerpoint/2010/main" val="979239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971550" lvl="1" indent="-514350">
                  <a:buFont typeface="+mj-lt"/>
                  <a:buAutoNum type="alphaLcParenR" startAt="3"/>
                </a:pPr>
                <a:r>
                  <a:rPr lang="en-US" altLang="zh-TW" b="1" dirty="0">
                    <a:solidFill>
                      <a:schemeClr val="tx2">
                        <a:lumMod val="75000"/>
                      </a:schemeClr>
                    </a:solidFill>
                    <a:latin typeface="Times New Roman" panose="02020603050405020304" pitchFamily="18" charset="0"/>
                    <a:cs typeface="Times New Roman" panose="02020603050405020304" pitchFamily="18" charset="0"/>
                  </a:rPr>
                  <a:t>Distributed Resolution Authority</a:t>
                </a: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In order to protect the security of the vehicle’s true identity, the capacity to resolve the identity of the vehicle should be distributed among multiple authorities, no authority can directly resolve the real identity of the vehicle by itself. </a:t>
                </a: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In </a:t>
                </a:r>
                <a:r>
                  <a:rPr lang="en-US" altLang="zh-TW" dirty="0">
                    <a:solidFill>
                      <a:schemeClr val="tx2">
                        <a:lumMod val="75000"/>
                      </a:schemeClr>
                    </a:solidFill>
                    <a:latin typeface="Times New Roman" panose="02020603050405020304" pitchFamily="18" charset="0"/>
                    <a:cs typeface="Times New Roman" panose="02020603050405020304" pitchFamily="18" charset="0"/>
                  </a:rPr>
                  <a:t>the proposed scheme, TA and RTA have to cooperate for the resolution of vehicle real identity.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Specifically</a:t>
                </a:r>
                <a:r>
                  <a:rPr lang="en-US" altLang="zh-TW" dirty="0">
                    <a:solidFill>
                      <a:schemeClr val="tx2">
                        <a:lumMod val="75000"/>
                      </a:schemeClr>
                    </a:solidFill>
                    <a:latin typeface="Times New Roman" panose="02020603050405020304" pitchFamily="18" charset="0"/>
                    <a:cs typeface="Times New Roman" panose="02020603050405020304" pitchFamily="18" charset="0"/>
                  </a:rPr>
                  <a:t>, RTA queries the pseudonym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issued by TA for the vehicle through the public pseudonym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𝑓</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of the vehicle, and TA is able to obtain the real identity of the vehicle through </a:t>
                </a:r>
                <a14:m>
                  <m:oMath xmlns:m="http://schemas.openxmlformats.org/officeDocument/2006/math">
                    <m:sSubSup>
                      <m:sSub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𝑣</m:t>
                        </m:r>
                      </m:sub>
                      <m:sup>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p>
              <a:p>
                <a:pPr marL="457200" lvl="1"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t="-1482" r="-1111" b="-606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72</a:t>
            </a:fld>
            <a:endParaRPr lang="en-US" altLang="zh-TW"/>
          </a:p>
        </p:txBody>
      </p:sp>
    </p:spTree>
    <p:extLst>
      <p:ext uri="{BB962C8B-B14F-4D97-AF65-F5344CB8AC3E}">
        <p14:creationId xmlns:p14="http://schemas.microsoft.com/office/powerpoint/2010/main" val="13413976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971550" lvl="1" indent="-514350">
              <a:buFont typeface="+mj-lt"/>
              <a:buAutoNum type="alphaLcParenR" startAt="4"/>
            </a:pPr>
            <a:r>
              <a:rPr lang="en-US" altLang="zh-TW" b="1" dirty="0">
                <a:solidFill>
                  <a:schemeClr val="tx2">
                    <a:lumMod val="75000"/>
                  </a:schemeClr>
                </a:solidFill>
                <a:latin typeface="Times New Roman" panose="02020603050405020304" pitchFamily="18" charset="0"/>
                <a:cs typeface="Times New Roman" panose="02020603050405020304" pitchFamily="18" charset="0"/>
              </a:rPr>
              <a:t>Perfect Forward Privacy</a:t>
            </a:r>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In VANETs, the resolution of a vehicle credentials should not decrease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unlinkability</a:t>
            </a:r>
            <a:r>
              <a:rPr lang="en-US" altLang="zh-TW" dirty="0">
                <a:solidFill>
                  <a:schemeClr val="tx2">
                    <a:lumMod val="75000"/>
                  </a:schemeClr>
                </a:solidFill>
                <a:latin typeface="Times New Roman" panose="02020603050405020304" pitchFamily="18" charset="0"/>
                <a:cs typeface="Times New Roman" panose="02020603050405020304" pitchFamily="18" charset="0"/>
              </a:rPr>
              <a:t> of other credentials of the vehicle.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In </a:t>
            </a:r>
            <a:r>
              <a:rPr lang="en-US" altLang="zh-TW" dirty="0">
                <a:solidFill>
                  <a:schemeClr val="tx2">
                    <a:lumMod val="75000"/>
                  </a:schemeClr>
                </a:solidFill>
                <a:latin typeface="Times New Roman" panose="02020603050405020304" pitchFamily="18" charset="0"/>
                <a:cs typeface="Times New Roman" panose="02020603050405020304" pitchFamily="18" charset="0"/>
              </a:rPr>
              <a:t>AAAS, all broadcasted pseudonyms and certificates only indicate the legitimacy of their identity.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More </a:t>
            </a:r>
            <a:r>
              <a:rPr lang="en-US" altLang="zh-TW" dirty="0">
                <a:solidFill>
                  <a:schemeClr val="tx2">
                    <a:lumMod val="75000"/>
                  </a:schemeClr>
                </a:solidFill>
                <a:latin typeface="Times New Roman" panose="02020603050405020304" pitchFamily="18" charset="0"/>
                <a:cs typeface="Times New Roman" panose="02020603050405020304" pitchFamily="18" charset="0"/>
              </a:rPr>
              <a:t>concretely, a Vehicle anonymous credential does not contain information about other credentials of the vehicle. Consequently, attackers can not obtain any information about other credentials of the vehicle.</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73</a:t>
            </a:fld>
            <a:endParaRPr lang="en-US" altLang="zh-TW"/>
          </a:p>
        </p:txBody>
      </p:sp>
    </p:spTree>
    <p:extLst>
      <p:ext uri="{BB962C8B-B14F-4D97-AF65-F5344CB8AC3E}">
        <p14:creationId xmlns:p14="http://schemas.microsoft.com/office/powerpoint/2010/main" val="16339915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Performance Analysis</a:t>
            </a:r>
            <a:endParaRPr lang="zh-TW" altLang="en-US" dirty="0"/>
          </a:p>
        </p:txBody>
      </p:sp>
      <p:sp>
        <p:nvSpPr>
          <p:cNvPr id="3" name="內容版面配置區 2"/>
          <p:cNvSpPr>
            <a:spLocks noGrp="1"/>
          </p:cNvSpPr>
          <p:nvPr>
            <p:ph idx="1"/>
          </p:nvPr>
        </p:nvSpPr>
        <p:spPr/>
        <p:txBody>
          <a:bodyPr/>
          <a:lstStyle/>
          <a:p>
            <a:r>
              <a:rPr lang="en-US" altLang="zh-TW" dirty="0"/>
              <a:t>In this section, AAAS is compared with CPAS [12], EDKM [16], LIAP [13], and GSSA [18] in anonymous authentication. We give the details from 3 aspects: communication overhead, computation cost, and signaling cost.</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74</a:t>
            </a:fld>
            <a:endParaRPr lang="en-US" altLang="zh-TW"/>
          </a:p>
        </p:txBody>
      </p:sp>
    </p:spTree>
    <p:extLst>
      <p:ext uri="{BB962C8B-B14F-4D97-AF65-F5344CB8AC3E}">
        <p14:creationId xmlns:p14="http://schemas.microsoft.com/office/powerpoint/2010/main" val="20169076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lphaUcPeriod"/>
            </a:pPr>
            <a:r>
              <a:rPr lang="en-US" altLang="zh-TW" b="1" dirty="0"/>
              <a:t>Computational </a:t>
            </a:r>
            <a:r>
              <a:rPr lang="en-US" altLang="zh-TW" b="1" dirty="0" smtClean="0"/>
              <a:t>Cost</a:t>
            </a:r>
            <a:endParaRPr lang="en-US" altLang="zh-TW" dirty="0" smtClean="0"/>
          </a:p>
          <a:p>
            <a:r>
              <a:rPr lang="en-US" altLang="zh-TW" dirty="0"/>
              <a:t>Computational cost is defined as the total amount of computation in authentication protocol. In order to analyze and compare the computational costs of above schemes, we need to consider operations that consume a lot of computing resources</a:t>
            </a:r>
            <a:r>
              <a:rPr lang="en-US" altLang="zh-TW" dirty="0" smtClean="0"/>
              <a:t>.</a:t>
            </a:r>
          </a:p>
          <a:p>
            <a:r>
              <a:rPr lang="en-US" altLang="zh-TW" dirty="0" smtClean="0"/>
              <a:t>As </a:t>
            </a:r>
            <a:r>
              <a:rPr lang="en-US" altLang="zh-TW" dirty="0"/>
              <a:t>the processing time of bilinear pairing and point multiplication operation are thousands times of point addition operation or hash function, we ignore the cost of such low computation operations.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75</a:t>
            </a:fld>
            <a:endParaRPr lang="en-US" altLang="zh-TW"/>
          </a:p>
        </p:txBody>
      </p:sp>
    </p:spTree>
    <p:extLst>
      <p:ext uri="{BB962C8B-B14F-4D97-AF65-F5344CB8AC3E}">
        <p14:creationId xmlns:p14="http://schemas.microsoft.com/office/powerpoint/2010/main" val="16887590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76</a:t>
            </a:fld>
            <a:endParaRPr lang="en-US" altLang="zh-TW"/>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0703" y="2446122"/>
            <a:ext cx="9707393" cy="1834934"/>
          </a:xfrm>
        </p:spPr>
      </p:pic>
    </p:spTree>
    <p:extLst>
      <p:ext uri="{BB962C8B-B14F-4D97-AF65-F5344CB8AC3E}">
        <p14:creationId xmlns:p14="http://schemas.microsoft.com/office/powerpoint/2010/main" val="9249942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2058" y="2868000"/>
            <a:ext cx="8984683" cy="2037989"/>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77</a:t>
            </a:fld>
            <a:endParaRPr lang="en-US" altLang="zh-TW"/>
          </a:p>
        </p:txBody>
      </p:sp>
    </p:spTree>
    <p:extLst>
      <p:ext uri="{BB962C8B-B14F-4D97-AF65-F5344CB8AC3E}">
        <p14:creationId xmlns:p14="http://schemas.microsoft.com/office/powerpoint/2010/main" val="3822526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4250" y="1624013"/>
            <a:ext cx="6580300" cy="452596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78</a:t>
            </a:fld>
            <a:endParaRPr lang="en-US" altLang="zh-TW"/>
          </a:p>
        </p:txBody>
      </p:sp>
    </p:spTree>
    <p:extLst>
      <p:ext uri="{BB962C8B-B14F-4D97-AF65-F5344CB8AC3E}">
        <p14:creationId xmlns:p14="http://schemas.microsoft.com/office/powerpoint/2010/main" val="33805079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lphaUcPeriod" startAt="2"/>
            </a:pPr>
            <a:r>
              <a:rPr lang="en-US" altLang="zh-TW" b="1" dirty="0"/>
              <a:t>Communication Cost</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79</a:t>
            </a:fld>
            <a:endParaRPr lang="en-US" altLang="zh-TW"/>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37" y="2751571"/>
            <a:ext cx="9645725" cy="2223222"/>
          </a:xfrm>
          <a:prstGeom prst="rect">
            <a:avLst/>
          </a:prstGeom>
        </p:spPr>
      </p:pic>
    </p:spTree>
    <p:extLst>
      <p:ext uri="{BB962C8B-B14F-4D97-AF65-F5344CB8AC3E}">
        <p14:creationId xmlns:p14="http://schemas.microsoft.com/office/powerpoint/2010/main" val="3020999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In </a:t>
            </a:r>
            <a:r>
              <a:rPr lang="en-US" altLang="zh-TW" dirty="0"/>
              <a:t>[14], anonymous certificate is cancelled and RSUs are considered as group leaders to provide anonymous authentication service for vehicles, which is able to effectively improve the transmission and communication costs caused by certificate issuance and revocation. </a:t>
            </a:r>
          </a:p>
          <a:p>
            <a:r>
              <a:rPr lang="en-US" altLang="zh-TW" dirty="0" smtClean="0"/>
              <a:t>However</a:t>
            </a:r>
            <a:r>
              <a:rPr lang="en-US" altLang="zh-TW" dirty="0"/>
              <a:t>, [14] could not meet the security requirements of distributed resolution authority</a:t>
            </a:r>
            <a:r>
              <a:rPr lang="en-US" altLang="zh-TW" dirty="0" smtClean="0"/>
              <a:t>.</a:t>
            </a:r>
          </a:p>
          <a:p>
            <a:r>
              <a:rPr lang="en-US" altLang="zh-TW" dirty="0"/>
              <a:t>Since RSUs has already saved privacy information of vehicles, once a RSU compromises, each vehicle privacy is at risk of being exposed. </a:t>
            </a:r>
          </a:p>
          <a:p>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a:t>
            </a:fld>
            <a:endParaRPr lang="en-US" altLang="zh-TW" dirty="0"/>
          </a:p>
        </p:txBody>
      </p:sp>
    </p:spTree>
    <p:extLst>
      <p:ext uri="{BB962C8B-B14F-4D97-AF65-F5344CB8AC3E}">
        <p14:creationId xmlns:p14="http://schemas.microsoft.com/office/powerpoint/2010/main" val="31350896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lphaUcPeriod" startAt="3"/>
            </a:pPr>
            <a:r>
              <a:rPr lang="en-US" altLang="zh-TW" b="1" dirty="0"/>
              <a:t>Signaling Cost</a:t>
            </a:r>
          </a:p>
          <a:p>
            <a:r>
              <a:rPr lang="en-US" altLang="zh-TW" dirty="0"/>
              <a:t>In this section, we adopt fluid-flow model to evaluate signaling cost in authentication. We assume that subnets in VANETs are circular and of same size. Crossing rate(R) and signaling cost (SC) are defined as: </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80</a:t>
            </a:fld>
            <a:endParaRPr lang="en-US" altLang="zh-TW"/>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600" y="3863182"/>
            <a:ext cx="2197599" cy="1380310"/>
          </a:xfrm>
          <a:prstGeom prst="rect">
            <a:avLst/>
          </a:prstGeom>
        </p:spPr>
      </p:pic>
    </p:spTree>
    <p:extLst>
      <p:ext uri="{BB962C8B-B14F-4D97-AF65-F5344CB8AC3E}">
        <p14:creationId xmlns:p14="http://schemas.microsoft.com/office/powerpoint/2010/main" val="18223065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where ρ , v , L refer to vehicle density, vehicle average velocity, and perimeters of a subnet. </a:t>
            </a:r>
            <a:endParaRPr lang="en-US" altLang="zh-TW" dirty="0" smtClean="0"/>
          </a:p>
          <a:p>
            <a:r>
              <a:rPr lang="en-US" altLang="zh-TW" dirty="0" smtClean="0"/>
              <a:t>HL </a:t>
            </a:r>
            <a:r>
              <a:rPr lang="en-US" altLang="zh-TW" dirty="0"/>
              <a:t>means authentication delay, which includes communication overhead and transmission delay. </a:t>
            </a:r>
            <a:endParaRPr lang="en-US" altLang="zh-TW" dirty="0" smtClean="0"/>
          </a:p>
          <a:p>
            <a:r>
              <a:rPr lang="en-US" altLang="zh-TW" dirty="0" smtClean="0"/>
              <a:t>According </a:t>
            </a:r>
            <a:r>
              <a:rPr lang="en-US" altLang="zh-TW" dirty="0"/>
              <a:t>to [34], We sets L=100m , ρ=0.1∼0.01(1/m2) , v=0∼40(m/s) , the wireless bandwidth is 6 Mbps. The result is shown in Figure 10. </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81</a:t>
            </a:fld>
            <a:endParaRPr lang="en-US" altLang="zh-TW"/>
          </a:p>
        </p:txBody>
      </p:sp>
    </p:spTree>
    <p:extLst>
      <p:ext uri="{BB962C8B-B14F-4D97-AF65-F5344CB8AC3E}">
        <p14:creationId xmlns:p14="http://schemas.microsoft.com/office/powerpoint/2010/main" val="3013139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2818" y="1600200"/>
            <a:ext cx="5506364" cy="452596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82</a:t>
            </a:fld>
            <a:endParaRPr lang="en-US" altLang="zh-TW"/>
          </a:p>
        </p:txBody>
      </p:sp>
    </p:spTree>
    <p:extLst>
      <p:ext uri="{BB962C8B-B14F-4D97-AF65-F5344CB8AC3E}">
        <p14:creationId xmlns:p14="http://schemas.microsoft.com/office/powerpoint/2010/main" val="29923617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lstStyle/>
          <a:p>
            <a:r>
              <a:rPr lang="en-US" altLang="zh-TW" dirty="0"/>
              <a:t>This paper proposes an anonymous authentication scheme based on group signature in VANETs. </a:t>
            </a:r>
            <a:endParaRPr lang="en-US" altLang="zh-TW" dirty="0" smtClean="0"/>
          </a:p>
          <a:p>
            <a:r>
              <a:rPr lang="en-US" altLang="zh-TW" dirty="0" smtClean="0"/>
              <a:t>Region </a:t>
            </a:r>
            <a:r>
              <a:rPr lang="en-US" altLang="zh-TW" dirty="0"/>
              <a:t>trust authority as group manager is added to support vehicles to perform anonymous authentication as the group members. </a:t>
            </a:r>
            <a:endParaRPr lang="en-US" altLang="zh-TW" dirty="0" smtClean="0"/>
          </a:p>
          <a:p>
            <a:r>
              <a:rPr lang="en-US" altLang="zh-TW" dirty="0" smtClean="0"/>
              <a:t>Pseudonym </a:t>
            </a:r>
            <a:r>
              <a:rPr lang="en-US" altLang="zh-TW" dirty="0"/>
              <a:t>mechanism and identity based on signature mechanism are adopted, which reduces the costs caused by the storage and verification of pseudonym certificates. </a:t>
            </a:r>
            <a:endParaRPr lang="en-US" altLang="zh-TW" dirty="0" smtClean="0"/>
          </a:p>
          <a:p>
            <a:r>
              <a:rPr lang="en-US" altLang="zh-TW" dirty="0" smtClean="0"/>
              <a:t>Moreover</a:t>
            </a:r>
            <a:r>
              <a:rPr lang="en-US" altLang="zh-TW" dirty="0"/>
              <a:t>, security and performance analysis demonstrate that the proposed scheme is robust and efficient.</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83</a:t>
            </a:fld>
            <a:endParaRPr lang="en-US" altLang="zh-TW"/>
          </a:p>
        </p:txBody>
      </p:sp>
    </p:spTree>
    <p:extLst>
      <p:ext uri="{BB962C8B-B14F-4D97-AF65-F5344CB8AC3E}">
        <p14:creationId xmlns:p14="http://schemas.microsoft.com/office/powerpoint/2010/main" val="39600159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In the future, we will propose a V2V authentication scheme based on AAAS, and simulate the proposed scheme to obtain more accurate performance results.</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84</a:t>
            </a:fld>
            <a:endParaRPr lang="en-US" altLang="zh-TW"/>
          </a:p>
        </p:txBody>
      </p:sp>
    </p:spTree>
    <p:extLst>
      <p:ext uri="{BB962C8B-B14F-4D97-AF65-F5344CB8AC3E}">
        <p14:creationId xmlns:p14="http://schemas.microsoft.com/office/powerpoint/2010/main" val="11741387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en-US" altLang="zh-TW" dirty="0" smtClean="0"/>
              <a:t>C</a:t>
            </a:r>
            <a:r>
              <a:rPr lang="en-US" altLang="zh-TW" dirty="0"/>
              <a:t>. N. E. </a:t>
            </a:r>
            <a:r>
              <a:rPr lang="en-US" altLang="zh-TW" dirty="0" err="1"/>
              <a:t>Anagnostopoulos</a:t>
            </a:r>
            <a:r>
              <a:rPr lang="en-US" altLang="zh-TW" dirty="0"/>
              <a:t>, I. E. </a:t>
            </a:r>
            <a:r>
              <a:rPr lang="en-US" altLang="zh-TW" dirty="0" err="1"/>
              <a:t>Anagnostopoulos</a:t>
            </a:r>
            <a:r>
              <a:rPr lang="en-US" altLang="zh-TW" dirty="0"/>
              <a:t>, V. </a:t>
            </a:r>
            <a:r>
              <a:rPr lang="en-US" altLang="zh-TW" dirty="0" err="1"/>
              <a:t>Loumos</a:t>
            </a:r>
            <a:r>
              <a:rPr lang="en-US" altLang="zh-TW" dirty="0"/>
              <a:t>, </a:t>
            </a:r>
            <a:r>
              <a:rPr lang="en-US" altLang="zh-TW" dirty="0" smtClean="0"/>
              <a:t>and</a:t>
            </a:r>
            <a:r>
              <a:rPr lang="zh-TW" altLang="en-US" dirty="0" smtClean="0"/>
              <a:t> </a:t>
            </a:r>
            <a:r>
              <a:rPr lang="en-US" altLang="zh-TW" dirty="0" smtClean="0"/>
              <a:t>E</a:t>
            </a:r>
            <a:r>
              <a:rPr lang="en-US" altLang="zh-TW" dirty="0"/>
              <a:t>. </a:t>
            </a:r>
            <a:r>
              <a:rPr lang="en-US" altLang="zh-TW" dirty="0" err="1"/>
              <a:t>Kayafas</a:t>
            </a:r>
            <a:r>
              <a:rPr lang="en-US" altLang="zh-TW" dirty="0"/>
              <a:t>, ‘‘A license plate-recognition algorithm for intelligent trans-</a:t>
            </a:r>
            <a:r>
              <a:rPr lang="en-US" altLang="zh-TW" dirty="0" err="1"/>
              <a:t>portation</a:t>
            </a:r>
            <a:r>
              <a:rPr lang="en-US" altLang="zh-TW" dirty="0"/>
              <a:t> system </a:t>
            </a:r>
            <a:r>
              <a:rPr lang="en-US" altLang="zh-TW" dirty="0" err="1"/>
              <a:t>applications,’’IEEE</a:t>
            </a:r>
            <a:r>
              <a:rPr lang="en-US" altLang="zh-TW" dirty="0"/>
              <a:t> Trans. </a:t>
            </a:r>
            <a:r>
              <a:rPr lang="en-US" altLang="zh-TW" dirty="0" err="1"/>
              <a:t>Intell</a:t>
            </a:r>
            <a:r>
              <a:rPr lang="en-US" altLang="zh-TW" dirty="0"/>
              <a:t>. Transp. Syst., vol. 7,no. 3, pp. 377–392, Sep. 2006</a:t>
            </a:r>
            <a:r>
              <a:rPr lang="en-US" altLang="zh-TW" dirty="0" smtClean="0"/>
              <a:t>.</a:t>
            </a:r>
          </a:p>
          <a:p>
            <a:pPr marL="514350" indent="-514350">
              <a:buFont typeface="+mj-lt"/>
              <a:buAutoNum type="arabicPeriod"/>
            </a:pPr>
            <a:r>
              <a:rPr lang="en-US" altLang="zh-TW" dirty="0" smtClean="0"/>
              <a:t>D</a:t>
            </a:r>
            <a:r>
              <a:rPr lang="en-US" altLang="zh-TW" dirty="0"/>
              <a:t>. Rossi, R. </a:t>
            </a:r>
            <a:r>
              <a:rPr lang="en-US" altLang="zh-TW" dirty="0" err="1"/>
              <a:t>Fracchia</a:t>
            </a:r>
            <a:r>
              <a:rPr lang="en-US" altLang="zh-TW" dirty="0"/>
              <a:t>, and M. </a:t>
            </a:r>
            <a:r>
              <a:rPr lang="en-US" altLang="zh-TW" dirty="0" err="1"/>
              <a:t>Meo</a:t>
            </a:r>
            <a:r>
              <a:rPr lang="en-US" altLang="zh-TW" dirty="0"/>
              <a:t>, ‘‘VANETs: Why use beaconing </a:t>
            </a:r>
            <a:r>
              <a:rPr lang="en-US" altLang="zh-TW" dirty="0" err="1"/>
              <a:t>atall</a:t>
            </a:r>
            <a:r>
              <a:rPr lang="en-US" altLang="zh-TW" dirty="0"/>
              <a:t>?’’ </a:t>
            </a:r>
            <a:r>
              <a:rPr lang="en-US" altLang="zh-TW" dirty="0" smtClean="0"/>
              <a:t>in</a:t>
            </a:r>
            <a:r>
              <a:rPr lang="zh-TW" altLang="en-US" dirty="0" smtClean="0"/>
              <a:t> </a:t>
            </a:r>
            <a:r>
              <a:rPr lang="en-US" altLang="zh-TW" dirty="0" smtClean="0"/>
              <a:t>Proc</a:t>
            </a:r>
            <a:r>
              <a:rPr lang="en-US" altLang="zh-TW" dirty="0"/>
              <a:t>. IEEE Int. Conf. </a:t>
            </a:r>
            <a:r>
              <a:rPr lang="en-US" altLang="zh-TW" dirty="0" err="1"/>
              <a:t>Commun</a:t>
            </a:r>
            <a:r>
              <a:rPr lang="en-US" altLang="zh-TW" dirty="0"/>
              <a:t>., Beijing, China, May 2008,pp. 2745–2751</a:t>
            </a:r>
            <a:r>
              <a:rPr lang="en-US" altLang="zh-TW" dirty="0" smtClean="0"/>
              <a:t>.</a:t>
            </a:r>
          </a:p>
          <a:p>
            <a:pPr marL="514350" indent="-514350">
              <a:buFont typeface="+mj-lt"/>
              <a:buAutoNum type="arabicPeriod"/>
            </a:pPr>
            <a:r>
              <a:rPr lang="en-US" altLang="zh-TW" dirty="0" smtClean="0"/>
              <a:t>J</a:t>
            </a:r>
            <a:r>
              <a:rPr lang="en-US" altLang="zh-TW" dirty="0"/>
              <a:t>. Feng, N. Liu, J. Cao, Y. Zhang, and G. Lu, ‘‘Securing </a:t>
            </a:r>
            <a:r>
              <a:rPr lang="en-US" altLang="zh-TW" dirty="0" smtClean="0"/>
              <a:t>traffic-related</a:t>
            </a:r>
            <a:r>
              <a:rPr lang="zh-TW" altLang="en-US" dirty="0" smtClean="0"/>
              <a:t> </a:t>
            </a:r>
            <a:r>
              <a:rPr lang="en-US" altLang="zh-TW" dirty="0" smtClean="0"/>
              <a:t>messages </a:t>
            </a:r>
            <a:r>
              <a:rPr lang="en-US" altLang="zh-TW" dirty="0"/>
              <a:t>exchange against inside-and-outside collusive attack in </a:t>
            </a:r>
            <a:r>
              <a:rPr lang="en-US" altLang="zh-TW" dirty="0" smtClean="0"/>
              <a:t>vehicular </a:t>
            </a:r>
            <a:r>
              <a:rPr lang="en-US" altLang="zh-TW" dirty="0" err="1"/>
              <a:t>networks,’’IEEE</a:t>
            </a:r>
            <a:r>
              <a:rPr lang="en-US" altLang="zh-TW" dirty="0"/>
              <a:t> Internet Things J., vol. 6, no. 6, pp. 9979–9992,Dec. 2019.</a:t>
            </a:r>
            <a:br>
              <a:rPr lang="en-US" altLang="zh-TW" dirty="0"/>
            </a:br>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85</a:t>
            </a:fld>
            <a:endParaRPr lang="en-US" altLang="zh-TW" dirty="0"/>
          </a:p>
        </p:txBody>
      </p:sp>
    </p:spTree>
    <p:extLst>
      <p:ext uri="{BB962C8B-B14F-4D97-AF65-F5344CB8AC3E}">
        <p14:creationId xmlns:p14="http://schemas.microsoft.com/office/powerpoint/2010/main" val="3163629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4"/>
            </a:pPr>
            <a:r>
              <a:rPr lang="en-US" altLang="zh-TW" dirty="0" smtClean="0"/>
              <a:t>T. </a:t>
            </a:r>
            <a:r>
              <a:rPr lang="en-US" altLang="zh-TW" dirty="0"/>
              <a:t>Gao, X. Deng, Q. Li, M. </a:t>
            </a:r>
            <a:r>
              <a:rPr lang="en-US" altLang="zh-TW" dirty="0" err="1"/>
              <a:t>Collotta</a:t>
            </a:r>
            <a:r>
              <a:rPr lang="en-US" altLang="zh-TW" dirty="0"/>
              <a:t>, and I. You, ‘‘APPAS: A privacy-preserving authentication scheme based on pseudonym ring in VSNs</a:t>
            </a:r>
            <a:r>
              <a:rPr lang="en-US" altLang="zh-TW" dirty="0" smtClean="0"/>
              <a:t>,’’</a:t>
            </a:r>
            <a:r>
              <a:rPr lang="zh-TW" altLang="en-US" dirty="0" smtClean="0"/>
              <a:t> </a:t>
            </a:r>
            <a:r>
              <a:rPr lang="en-US" altLang="zh-TW" dirty="0" smtClean="0"/>
              <a:t>IEEE </a:t>
            </a:r>
            <a:r>
              <a:rPr lang="en-US" altLang="zh-TW" dirty="0"/>
              <a:t>Access, vol. 7, pp. 69936–69946, 2019</a:t>
            </a:r>
            <a:r>
              <a:rPr lang="en-US" altLang="zh-TW" dirty="0" smtClean="0"/>
              <a:t>.</a:t>
            </a:r>
          </a:p>
          <a:p>
            <a:pPr marL="514350" indent="-514350">
              <a:buFont typeface="+mj-lt"/>
              <a:buAutoNum type="arabicPeriod" startAt="4"/>
            </a:pPr>
            <a:r>
              <a:rPr lang="en-US" altLang="zh-TW" dirty="0" smtClean="0"/>
              <a:t>A</a:t>
            </a:r>
            <a:r>
              <a:rPr lang="en-US" altLang="zh-TW" dirty="0"/>
              <a:t>. </a:t>
            </a:r>
            <a:r>
              <a:rPr lang="en-US" altLang="zh-TW" dirty="0" err="1"/>
              <a:t>Boualouache</a:t>
            </a:r>
            <a:r>
              <a:rPr lang="en-US" altLang="zh-TW" dirty="0"/>
              <a:t>, S.-M. </a:t>
            </a:r>
            <a:r>
              <a:rPr lang="en-US" altLang="zh-TW" dirty="0" err="1"/>
              <a:t>Senouci</a:t>
            </a:r>
            <a:r>
              <a:rPr lang="en-US" altLang="zh-TW" dirty="0"/>
              <a:t>, and S. Moussaoui, ‘‘A survey </a:t>
            </a:r>
            <a:r>
              <a:rPr lang="en-US" altLang="zh-TW" dirty="0" smtClean="0"/>
              <a:t>on</a:t>
            </a:r>
            <a:r>
              <a:rPr lang="zh-TW" altLang="en-US" dirty="0" smtClean="0"/>
              <a:t> </a:t>
            </a:r>
            <a:r>
              <a:rPr lang="en-US" altLang="zh-TW" dirty="0" smtClean="0"/>
              <a:t>pseudonym </a:t>
            </a:r>
            <a:r>
              <a:rPr lang="en-US" altLang="zh-TW" dirty="0"/>
              <a:t>changing strategies for vehicular ad-hoc networks,’’</a:t>
            </a:r>
            <a:r>
              <a:rPr lang="en-US" altLang="zh-TW" dirty="0" err="1"/>
              <a:t>IEEECommun</a:t>
            </a:r>
            <a:r>
              <a:rPr lang="en-US" altLang="zh-TW" dirty="0"/>
              <a:t>. Surveys Tuts., vol. 20, no. 1, pp. 770–790, 1st Quart., 2018</a:t>
            </a:r>
            <a:r>
              <a:rPr lang="en-US" altLang="zh-TW" dirty="0" smtClean="0"/>
              <a:t>.</a:t>
            </a:r>
          </a:p>
          <a:p>
            <a:pPr marL="514350" indent="-514350">
              <a:buFont typeface="+mj-lt"/>
              <a:buAutoNum type="arabicPeriod" startAt="4"/>
            </a:pPr>
            <a:r>
              <a:rPr lang="en-US" altLang="zh-TW" dirty="0" smtClean="0"/>
              <a:t>J</a:t>
            </a:r>
            <a:r>
              <a:rPr lang="en-US" altLang="zh-TW" dirty="0"/>
              <a:t>. Y. Choi, M. </a:t>
            </a:r>
            <a:r>
              <a:rPr lang="en-US" altLang="zh-TW" dirty="0" err="1"/>
              <a:t>Jakobsson</a:t>
            </a:r>
            <a:r>
              <a:rPr lang="en-US" altLang="zh-TW" dirty="0"/>
              <a:t>, and S. Wetzel, ‘‘Balancing auditability </a:t>
            </a:r>
            <a:r>
              <a:rPr lang="en-US" altLang="zh-TW" dirty="0" smtClean="0"/>
              <a:t>and</a:t>
            </a:r>
            <a:r>
              <a:rPr lang="zh-TW" altLang="en-US" dirty="0" smtClean="0"/>
              <a:t> </a:t>
            </a:r>
            <a:r>
              <a:rPr lang="en-US" altLang="zh-TW" dirty="0" smtClean="0"/>
              <a:t>privacy </a:t>
            </a:r>
            <a:r>
              <a:rPr lang="en-US" altLang="zh-TW" dirty="0"/>
              <a:t>in vehicular networks,’’ </a:t>
            </a:r>
            <a:r>
              <a:rPr lang="en-US" altLang="zh-TW" dirty="0" smtClean="0"/>
              <a:t>in</a:t>
            </a:r>
            <a:r>
              <a:rPr lang="zh-TW" altLang="en-US" dirty="0" smtClean="0"/>
              <a:t> </a:t>
            </a:r>
            <a:r>
              <a:rPr lang="en-US" altLang="zh-TW" dirty="0" smtClean="0"/>
              <a:t>Proc</a:t>
            </a:r>
            <a:r>
              <a:rPr lang="en-US" altLang="zh-TW" dirty="0"/>
              <a:t>. 1st ACM Int. Workshop Qual</a:t>
            </a:r>
            <a:r>
              <a:rPr lang="en-US" altLang="zh-TW" dirty="0" smtClean="0"/>
              <a:t>.</a:t>
            </a:r>
            <a:r>
              <a:rPr lang="zh-TW" altLang="en-US" dirty="0" smtClean="0"/>
              <a:t> </a:t>
            </a:r>
            <a:r>
              <a:rPr lang="en-US" altLang="zh-TW" dirty="0" smtClean="0"/>
              <a:t>Service </a:t>
            </a:r>
            <a:r>
              <a:rPr lang="en-US" altLang="zh-TW" dirty="0" err="1"/>
              <a:t>Secur</a:t>
            </a:r>
            <a:r>
              <a:rPr lang="en-US" altLang="zh-TW" dirty="0"/>
              <a:t>. Wireless Mobile </a:t>
            </a:r>
            <a:r>
              <a:rPr lang="en-US" altLang="zh-TW" dirty="0" err="1"/>
              <a:t>Netw</a:t>
            </a:r>
            <a:r>
              <a:rPr lang="en-US" altLang="zh-TW" dirty="0"/>
              <a:t>. (Q2SWinet), Oct. 2005, pp. 79–87.</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86</a:t>
            </a:fld>
            <a:endParaRPr lang="en-US" altLang="zh-TW"/>
          </a:p>
        </p:txBody>
      </p:sp>
    </p:spTree>
    <p:extLst>
      <p:ext uri="{BB962C8B-B14F-4D97-AF65-F5344CB8AC3E}">
        <p14:creationId xmlns:p14="http://schemas.microsoft.com/office/powerpoint/2010/main" val="26141698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7"/>
            </a:pPr>
            <a:r>
              <a:rPr lang="en-US" altLang="zh-TW" dirty="0" smtClean="0"/>
              <a:t>C. </a:t>
            </a:r>
            <a:r>
              <a:rPr lang="en-US" altLang="zh-TW" dirty="0" err="1"/>
              <a:t>Lyu</a:t>
            </a:r>
            <a:r>
              <a:rPr lang="en-US" altLang="zh-TW" dirty="0"/>
              <a:t>, D. </a:t>
            </a:r>
            <a:r>
              <a:rPr lang="en-US" altLang="zh-TW" dirty="0" err="1"/>
              <a:t>Gu</a:t>
            </a:r>
            <a:r>
              <a:rPr lang="en-US" altLang="zh-TW" dirty="0"/>
              <a:t>, Y. Zeng, and P. </a:t>
            </a:r>
            <a:r>
              <a:rPr lang="en-US" altLang="zh-TW" dirty="0" err="1"/>
              <a:t>Mohapatra</a:t>
            </a:r>
            <a:r>
              <a:rPr lang="en-US" altLang="zh-TW" dirty="0"/>
              <a:t>, ‘‘PBA: Prediction-based </a:t>
            </a:r>
            <a:r>
              <a:rPr lang="en-US" altLang="zh-TW" dirty="0" smtClean="0"/>
              <a:t>authentication </a:t>
            </a:r>
            <a:r>
              <a:rPr lang="en-US" altLang="zh-TW" dirty="0"/>
              <a:t>for vehicle-to-vehicle </a:t>
            </a:r>
            <a:r>
              <a:rPr lang="en-US" altLang="zh-TW" dirty="0" err="1"/>
              <a:t>communications,’’IEEE</a:t>
            </a:r>
            <a:r>
              <a:rPr lang="en-US" altLang="zh-TW" dirty="0"/>
              <a:t> Trans. </a:t>
            </a:r>
            <a:r>
              <a:rPr lang="en-US" altLang="zh-TW" dirty="0" smtClean="0"/>
              <a:t>Dependable</a:t>
            </a:r>
            <a:r>
              <a:rPr lang="zh-TW" altLang="en-US" dirty="0" smtClean="0"/>
              <a:t> </a:t>
            </a:r>
            <a:r>
              <a:rPr lang="en-US" altLang="zh-TW" dirty="0" smtClean="0"/>
              <a:t>Secure </a:t>
            </a:r>
            <a:r>
              <a:rPr lang="en-US" altLang="zh-TW" dirty="0" err="1"/>
              <a:t>Comput</a:t>
            </a:r>
            <a:r>
              <a:rPr lang="en-US" altLang="zh-TW" dirty="0"/>
              <a:t>., vol. 13, no. 1, pp. 71–83, Jan. 2016</a:t>
            </a:r>
            <a:r>
              <a:rPr lang="en-US" altLang="zh-TW" dirty="0" smtClean="0"/>
              <a:t>.</a:t>
            </a:r>
          </a:p>
          <a:p>
            <a:pPr marL="514350" indent="-514350">
              <a:buFont typeface="+mj-lt"/>
              <a:buAutoNum type="arabicPeriod" startAt="7"/>
            </a:pPr>
            <a:r>
              <a:rPr lang="en-US" altLang="zh-TW" dirty="0" smtClean="0"/>
              <a:t>P</a:t>
            </a:r>
            <a:r>
              <a:rPr lang="en-US" altLang="zh-TW" dirty="0"/>
              <a:t>. </a:t>
            </a:r>
            <a:r>
              <a:rPr lang="en-US" altLang="zh-TW" dirty="0" err="1"/>
              <a:t>Vijayakumar</a:t>
            </a:r>
            <a:r>
              <a:rPr lang="en-US" altLang="zh-TW" dirty="0"/>
              <a:t>, V. Chang, L. J. Deborah, B. </a:t>
            </a:r>
            <a:r>
              <a:rPr lang="en-US" altLang="zh-TW" dirty="0" err="1"/>
              <a:t>Balusamy</a:t>
            </a:r>
            <a:r>
              <a:rPr lang="en-US" altLang="zh-TW" dirty="0"/>
              <a:t>, and P. G. </a:t>
            </a:r>
            <a:r>
              <a:rPr lang="en-US" altLang="zh-TW" dirty="0" err="1"/>
              <a:t>Shynu</a:t>
            </a:r>
            <a:r>
              <a:rPr lang="en-US" altLang="zh-TW" dirty="0"/>
              <a:t>,‘‘Computationally efficient privacy preserving anonymous mutual </a:t>
            </a:r>
            <a:r>
              <a:rPr lang="en-US" altLang="zh-TW" dirty="0" smtClean="0"/>
              <a:t>and</a:t>
            </a:r>
            <a:r>
              <a:rPr lang="zh-TW" altLang="en-US" dirty="0" smtClean="0"/>
              <a:t> </a:t>
            </a:r>
            <a:r>
              <a:rPr lang="en-US" altLang="zh-TW" dirty="0" smtClean="0"/>
              <a:t>batch </a:t>
            </a:r>
            <a:r>
              <a:rPr lang="en-US" altLang="zh-TW" dirty="0"/>
              <a:t>authentication schemes for vehicular ad </a:t>
            </a:r>
            <a:r>
              <a:rPr lang="en-US" altLang="zh-TW" dirty="0" smtClean="0"/>
              <a:t>hoc</a:t>
            </a:r>
            <a:r>
              <a:rPr lang="zh-TW" altLang="en-US" dirty="0" smtClean="0"/>
              <a:t> </a:t>
            </a:r>
            <a:r>
              <a:rPr lang="en-US" altLang="zh-TW" dirty="0" err="1" smtClean="0"/>
              <a:t>networks</a:t>
            </a:r>
            <a:r>
              <a:rPr lang="en-US" altLang="zh-TW" dirty="0" err="1"/>
              <a:t>,’</a:t>
            </a:r>
            <a:r>
              <a:rPr lang="en-US" altLang="zh-TW" dirty="0" err="1" smtClean="0"/>
              <a:t>’Future</a:t>
            </a:r>
            <a:r>
              <a:rPr lang="zh-TW" altLang="en-US" dirty="0" smtClean="0"/>
              <a:t> </a:t>
            </a:r>
            <a:r>
              <a:rPr lang="en-US" altLang="zh-TW" dirty="0" err="1" smtClean="0"/>
              <a:t>Gener</a:t>
            </a:r>
            <a:r>
              <a:rPr lang="en-US" altLang="zh-TW" dirty="0"/>
              <a:t>. </a:t>
            </a:r>
            <a:r>
              <a:rPr lang="en-US" altLang="zh-TW" dirty="0" err="1"/>
              <a:t>Comput</a:t>
            </a:r>
            <a:r>
              <a:rPr lang="en-US" altLang="zh-TW" dirty="0"/>
              <a:t>. Syst., vol. 78, pp. </a:t>
            </a:r>
            <a:r>
              <a:rPr lang="en-US" altLang="zh-TW" dirty="0" smtClean="0"/>
              <a:t>943–955,Jan</a:t>
            </a:r>
            <a:r>
              <a:rPr lang="en-US" altLang="zh-TW" dirty="0"/>
              <a:t>. 2018</a:t>
            </a:r>
            <a:r>
              <a:rPr lang="en-US" altLang="zh-TW" dirty="0" smtClean="0"/>
              <a:t>.</a:t>
            </a:r>
          </a:p>
          <a:p>
            <a:pPr marL="514350" indent="-514350">
              <a:buFont typeface="+mj-lt"/>
              <a:buAutoNum type="arabicPeriod" startAt="7"/>
            </a:pPr>
            <a:r>
              <a:rPr lang="en-US" altLang="zh-TW" dirty="0" smtClean="0"/>
              <a:t>IEEE </a:t>
            </a:r>
            <a:r>
              <a:rPr lang="en-US" altLang="zh-TW" dirty="0"/>
              <a:t>Standard for Wireless Access in Vehicular </a:t>
            </a:r>
            <a:r>
              <a:rPr lang="en-US" altLang="zh-TW" dirty="0" smtClean="0"/>
              <a:t>Environments–Security</a:t>
            </a:r>
            <a:r>
              <a:rPr lang="zh-TW" altLang="en-US" dirty="0" smtClean="0"/>
              <a:t> </a:t>
            </a:r>
            <a:r>
              <a:rPr lang="en-US" altLang="zh-TW" dirty="0" smtClean="0"/>
              <a:t>Services </a:t>
            </a:r>
            <a:r>
              <a:rPr lang="en-US" altLang="zh-TW" dirty="0"/>
              <a:t>for Applications and Management Messages, IEEE </a:t>
            </a:r>
            <a:r>
              <a:rPr lang="en-US" altLang="zh-TW" dirty="0" err="1"/>
              <a:t>Std</a:t>
            </a:r>
            <a:r>
              <a:rPr lang="en-US" altLang="zh-TW" dirty="0"/>
              <a:t> 1609.2-2016 (Revision of IEEE </a:t>
            </a:r>
            <a:r>
              <a:rPr lang="en-US" altLang="zh-TW" dirty="0" err="1"/>
              <a:t>Std</a:t>
            </a:r>
            <a:r>
              <a:rPr lang="en-US" altLang="zh-TW" dirty="0"/>
              <a:t> 1609.2-2013), Mar. 2016, pp. 1–240</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87</a:t>
            </a:fld>
            <a:endParaRPr lang="en-US" altLang="zh-TW"/>
          </a:p>
        </p:txBody>
      </p:sp>
    </p:spTree>
    <p:extLst>
      <p:ext uri="{BB962C8B-B14F-4D97-AF65-F5344CB8AC3E}">
        <p14:creationId xmlns:p14="http://schemas.microsoft.com/office/powerpoint/2010/main" val="19992024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10"/>
            </a:pPr>
            <a:r>
              <a:rPr lang="en-US" altLang="zh-TW" dirty="0" smtClean="0"/>
              <a:t>M</a:t>
            </a:r>
            <a:r>
              <a:rPr lang="en-US" altLang="zh-TW" dirty="0"/>
              <a:t>. </a:t>
            </a:r>
            <a:r>
              <a:rPr lang="en-US" altLang="zh-TW" dirty="0" err="1"/>
              <a:t>Azees</a:t>
            </a:r>
            <a:r>
              <a:rPr lang="en-US" altLang="zh-TW" dirty="0"/>
              <a:t>, P. </a:t>
            </a:r>
            <a:r>
              <a:rPr lang="en-US" altLang="zh-TW" dirty="0" err="1"/>
              <a:t>Vijayakumar</a:t>
            </a:r>
            <a:r>
              <a:rPr lang="en-US" altLang="zh-TW" dirty="0"/>
              <a:t>, and L. J. </a:t>
            </a:r>
            <a:r>
              <a:rPr lang="en-US" altLang="zh-TW" dirty="0" err="1"/>
              <a:t>Deboarh</a:t>
            </a:r>
            <a:r>
              <a:rPr lang="en-US" altLang="zh-TW" dirty="0"/>
              <a:t>, ‘‘EAAP: Efficient </a:t>
            </a:r>
            <a:r>
              <a:rPr lang="en-US" altLang="zh-TW" dirty="0" smtClean="0"/>
              <a:t>anonymous </a:t>
            </a:r>
            <a:r>
              <a:rPr lang="en-US" altLang="zh-TW" dirty="0"/>
              <a:t>authentication with conditional privacy-preserving scheme for </a:t>
            </a:r>
            <a:r>
              <a:rPr lang="en-US" altLang="zh-TW" dirty="0" err="1"/>
              <a:t>vehic-ular</a:t>
            </a:r>
            <a:r>
              <a:rPr lang="en-US" altLang="zh-TW" dirty="0"/>
              <a:t> ad hoc </a:t>
            </a:r>
            <a:r>
              <a:rPr lang="en-US" altLang="zh-TW" dirty="0" err="1"/>
              <a:t>networks,’’IEEE</a:t>
            </a:r>
            <a:r>
              <a:rPr lang="en-US" altLang="zh-TW" dirty="0"/>
              <a:t> Trans. </a:t>
            </a:r>
            <a:r>
              <a:rPr lang="en-US" altLang="zh-TW" dirty="0" err="1"/>
              <a:t>Intell</a:t>
            </a:r>
            <a:r>
              <a:rPr lang="en-US" altLang="zh-TW" dirty="0"/>
              <a:t>. Transp. Syst., vol. 18, no. 9,pp. 2467–2476, Sep. 2017</a:t>
            </a:r>
            <a:r>
              <a:rPr lang="en-US" altLang="zh-TW" dirty="0" smtClean="0"/>
              <a:t>.</a:t>
            </a:r>
          </a:p>
          <a:p>
            <a:pPr marL="514350" indent="-514350">
              <a:buFont typeface="+mj-lt"/>
              <a:buAutoNum type="arabicPeriod" startAt="10"/>
            </a:pPr>
            <a:r>
              <a:rPr lang="en-US" altLang="zh-TW" dirty="0" smtClean="0"/>
              <a:t>T</a:t>
            </a:r>
            <a:r>
              <a:rPr lang="en-US" altLang="zh-TW" dirty="0"/>
              <a:t>. Gao, Y. Li, N. </a:t>
            </a:r>
            <a:r>
              <a:rPr lang="en-US" altLang="zh-TW" dirty="0" err="1"/>
              <a:t>Guo</a:t>
            </a:r>
            <a:r>
              <a:rPr lang="en-US" altLang="zh-TW" dirty="0"/>
              <a:t>, and I. You, ‘‘An anonymous access </a:t>
            </a:r>
            <a:r>
              <a:rPr lang="en-US" altLang="zh-TW" dirty="0" smtClean="0"/>
              <a:t>authentication</a:t>
            </a:r>
            <a:r>
              <a:rPr lang="zh-TW" altLang="en-US" dirty="0" smtClean="0"/>
              <a:t> </a:t>
            </a:r>
            <a:r>
              <a:rPr lang="en-US" altLang="zh-TW" dirty="0" smtClean="0"/>
              <a:t>scheme </a:t>
            </a:r>
            <a:r>
              <a:rPr lang="en-US" altLang="zh-TW" dirty="0"/>
              <a:t>for vehicular ad hoc networks under edge computing,’’</a:t>
            </a:r>
            <a:r>
              <a:rPr lang="en-US" altLang="zh-TW" dirty="0" err="1"/>
              <a:t>Int</a:t>
            </a:r>
            <a:r>
              <a:rPr lang="en-US" altLang="zh-TW" dirty="0"/>
              <a:t>. </a:t>
            </a:r>
            <a:r>
              <a:rPr lang="en-US" altLang="zh-TW" dirty="0" err="1"/>
              <a:t>J.Distrib</a:t>
            </a:r>
            <a:r>
              <a:rPr lang="en-US" altLang="zh-TW" dirty="0"/>
              <a:t>. Sensor </a:t>
            </a:r>
            <a:r>
              <a:rPr lang="en-US" altLang="zh-TW" dirty="0" err="1"/>
              <a:t>Netw</a:t>
            </a:r>
            <a:r>
              <a:rPr lang="en-US" altLang="zh-TW" dirty="0"/>
              <a:t>., vol. 14, no. 2, pp. 1–16, Feb. 2018</a:t>
            </a:r>
            <a:r>
              <a:rPr lang="en-US" altLang="zh-TW" dirty="0" smtClean="0"/>
              <a:t>.</a:t>
            </a:r>
          </a:p>
          <a:p>
            <a:pPr marL="514350" indent="-514350">
              <a:buFont typeface="+mj-lt"/>
              <a:buAutoNum type="arabicPeriod" startAt="10"/>
            </a:pPr>
            <a:r>
              <a:rPr lang="en-US" altLang="zh-TW" dirty="0" smtClean="0"/>
              <a:t>K</a:t>
            </a:r>
            <a:r>
              <a:rPr lang="en-US" altLang="zh-TW" dirty="0"/>
              <a:t>.-A. Shim, ‘‘CPAS: An efficient conditional privacy-preserving </a:t>
            </a:r>
            <a:r>
              <a:rPr lang="en-US" altLang="zh-TW" dirty="0" smtClean="0"/>
              <a:t>authentication </a:t>
            </a:r>
            <a:r>
              <a:rPr lang="en-US" altLang="zh-TW" dirty="0"/>
              <a:t>scheme for vehicular sensor </a:t>
            </a:r>
            <a:r>
              <a:rPr lang="en-US" altLang="zh-TW" dirty="0" err="1"/>
              <a:t>networks,’’IEEE</a:t>
            </a:r>
            <a:r>
              <a:rPr lang="en-US" altLang="zh-TW" dirty="0"/>
              <a:t> Trans. </a:t>
            </a:r>
            <a:r>
              <a:rPr lang="en-US" altLang="zh-TW" dirty="0" err="1"/>
              <a:t>Veh</a:t>
            </a:r>
            <a:r>
              <a:rPr lang="en-US" altLang="zh-TW" dirty="0"/>
              <a:t>. </a:t>
            </a:r>
            <a:r>
              <a:rPr lang="en-US" altLang="zh-TW" dirty="0" err="1"/>
              <a:t>Technol</a:t>
            </a:r>
            <a:r>
              <a:rPr lang="en-US" altLang="zh-TW" dirty="0"/>
              <a:t>.,vol. 61, no. 4, pp. 1874–1883, May 2012.</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88</a:t>
            </a:fld>
            <a:endParaRPr lang="en-US" altLang="zh-TW"/>
          </a:p>
        </p:txBody>
      </p:sp>
    </p:spTree>
    <p:extLst>
      <p:ext uri="{BB962C8B-B14F-4D97-AF65-F5344CB8AC3E}">
        <p14:creationId xmlns:p14="http://schemas.microsoft.com/office/powerpoint/2010/main" val="28326309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13"/>
            </a:pPr>
            <a:r>
              <a:rPr lang="en-US" altLang="zh-TW" dirty="0" smtClean="0"/>
              <a:t>S</a:t>
            </a:r>
            <a:r>
              <a:rPr lang="en-US" altLang="zh-TW" dirty="0"/>
              <a:t>. Wang and N. Yao, ‘‘LIAP: A local identity-based anonymous </a:t>
            </a:r>
            <a:r>
              <a:rPr lang="en-US" altLang="zh-TW" dirty="0" smtClean="0"/>
              <a:t>message </a:t>
            </a:r>
            <a:r>
              <a:rPr lang="en-US" altLang="zh-TW" dirty="0"/>
              <a:t>authentication protocol in VANETs,’’</a:t>
            </a:r>
            <a:r>
              <a:rPr lang="en-US" altLang="zh-TW" dirty="0" err="1"/>
              <a:t>Comput</a:t>
            </a:r>
            <a:r>
              <a:rPr lang="en-US" altLang="zh-TW" dirty="0"/>
              <a:t>. </a:t>
            </a:r>
            <a:r>
              <a:rPr lang="en-US" altLang="zh-TW" dirty="0" err="1"/>
              <a:t>Commun</a:t>
            </a:r>
            <a:r>
              <a:rPr lang="en-US" altLang="zh-TW" dirty="0"/>
              <a:t>., vol. 112,pp. 154–164, Nov. 2017</a:t>
            </a:r>
            <a:r>
              <a:rPr lang="en-US" altLang="zh-TW" dirty="0" smtClean="0"/>
              <a:t>.</a:t>
            </a:r>
          </a:p>
          <a:p>
            <a:pPr marL="514350" indent="-514350">
              <a:buFont typeface="+mj-lt"/>
              <a:buAutoNum type="arabicPeriod" startAt="13"/>
            </a:pPr>
            <a:r>
              <a:rPr lang="en-US" altLang="zh-TW" dirty="0" smtClean="0"/>
              <a:t>L</a:t>
            </a:r>
            <a:r>
              <a:rPr lang="en-US" altLang="zh-TW" dirty="0"/>
              <a:t>. Zhang, Q. Wu, A. </a:t>
            </a:r>
            <a:r>
              <a:rPr lang="en-US" altLang="zh-TW" dirty="0" err="1"/>
              <a:t>Solanas</a:t>
            </a:r>
            <a:r>
              <a:rPr lang="en-US" altLang="zh-TW" dirty="0"/>
              <a:t>, and J. Domingo-Ferrer, ‘‘A </a:t>
            </a:r>
            <a:r>
              <a:rPr lang="en-US" altLang="zh-TW" dirty="0" smtClean="0"/>
              <a:t>scalable</a:t>
            </a:r>
            <a:r>
              <a:rPr lang="zh-TW" altLang="en-US" dirty="0" smtClean="0"/>
              <a:t> </a:t>
            </a:r>
            <a:r>
              <a:rPr lang="en-US" altLang="zh-TW" dirty="0" smtClean="0"/>
              <a:t>robust </a:t>
            </a:r>
            <a:r>
              <a:rPr lang="en-US" altLang="zh-TW" dirty="0"/>
              <a:t>authentication protocol for secure vehicular </a:t>
            </a:r>
            <a:r>
              <a:rPr lang="en-US" altLang="zh-TW" dirty="0" err="1"/>
              <a:t>communications,’’IEEE</a:t>
            </a:r>
            <a:r>
              <a:rPr lang="en-US" altLang="zh-TW" dirty="0"/>
              <a:t> Trans. </a:t>
            </a:r>
            <a:r>
              <a:rPr lang="en-US" altLang="zh-TW" dirty="0" err="1"/>
              <a:t>Veh</a:t>
            </a:r>
            <a:r>
              <a:rPr lang="en-US" altLang="zh-TW" dirty="0"/>
              <a:t>. Technol., vol. 59, no. 4, pp. 1606–1617, May 2010</a:t>
            </a:r>
            <a:r>
              <a:rPr lang="en-US" altLang="zh-TW" dirty="0" smtClean="0"/>
              <a:t>.</a:t>
            </a:r>
          </a:p>
          <a:p>
            <a:pPr marL="514350" indent="-514350">
              <a:buFont typeface="+mj-lt"/>
              <a:buAutoNum type="arabicPeriod" startAt="13"/>
            </a:pPr>
            <a:r>
              <a:rPr lang="en-US" altLang="zh-TW" dirty="0" smtClean="0"/>
              <a:t>X</a:t>
            </a:r>
            <a:r>
              <a:rPr lang="en-US" altLang="zh-TW" dirty="0"/>
              <a:t>. Lin, X. Sun, P.-H. Ho, and X. Shen, ‘‘GSIS: A secure and privacy-preserving protocol for vehicular </a:t>
            </a:r>
            <a:r>
              <a:rPr lang="en-US" altLang="zh-TW" dirty="0" err="1"/>
              <a:t>communications,’’IEEE</a:t>
            </a:r>
            <a:r>
              <a:rPr lang="en-US" altLang="zh-TW" dirty="0"/>
              <a:t> Trans. </a:t>
            </a:r>
            <a:r>
              <a:rPr lang="en-US" altLang="zh-TW" dirty="0" err="1"/>
              <a:t>Veh.Technol</a:t>
            </a:r>
            <a:r>
              <a:rPr lang="en-US" altLang="zh-TW" dirty="0"/>
              <a:t>., vol. 56, no. 6, pp. 3442–3456, Nov. 2007.</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89</a:t>
            </a:fld>
            <a:endParaRPr lang="en-US" altLang="zh-TW"/>
          </a:p>
        </p:txBody>
      </p:sp>
    </p:spTree>
    <p:extLst>
      <p:ext uri="{BB962C8B-B14F-4D97-AF65-F5344CB8AC3E}">
        <p14:creationId xmlns:p14="http://schemas.microsoft.com/office/powerpoint/2010/main" val="421094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Reference </a:t>
            </a:r>
            <a:r>
              <a:rPr lang="en-US" altLang="zh-TW" dirty="0"/>
              <a:t>[15] proposes a secure vehicular network communication schemes (GIGS) through combining group signatures and identity-based signature. </a:t>
            </a:r>
            <a:endParaRPr lang="en-US" altLang="zh-TW" dirty="0" smtClean="0"/>
          </a:p>
          <a:p>
            <a:r>
              <a:rPr lang="en-US" altLang="zh-TW" dirty="0" smtClean="0"/>
              <a:t>GIGS </a:t>
            </a:r>
            <a:r>
              <a:rPr lang="en-US" altLang="zh-TW" dirty="0"/>
              <a:t>adopts group signature and reduces vehicle information storage overhead. Apart from that, GIGS uses identity-based signature to release public key and certificate management pressure. </a:t>
            </a:r>
            <a:endParaRPr lang="en-US" altLang="zh-TW" dirty="0" smtClean="0"/>
          </a:p>
          <a:p>
            <a:r>
              <a:rPr lang="en-US" altLang="zh-TW" dirty="0" smtClean="0"/>
              <a:t>However</a:t>
            </a:r>
            <a:r>
              <a:rPr lang="en-US" altLang="zh-TW" dirty="0"/>
              <a:t>, once there are illegal vehicles in the network, the scheme does not provide an effective mechanism for illegal vehicles revocation.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a:t>
            </a:fld>
            <a:endParaRPr lang="en-US" altLang="zh-TW"/>
          </a:p>
        </p:txBody>
      </p:sp>
    </p:spTree>
    <p:extLst>
      <p:ext uri="{BB962C8B-B14F-4D97-AF65-F5344CB8AC3E}">
        <p14:creationId xmlns:p14="http://schemas.microsoft.com/office/powerpoint/2010/main" val="13149783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16"/>
            </a:pPr>
            <a:r>
              <a:rPr lang="en-US" altLang="zh-TW" dirty="0"/>
              <a:t>[16] Y. Sun, Z. Feng, Q. Hu, and J. Su, ‘‘An efficient distributed key </a:t>
            </a:r>
            <a:r>
              <a:rPr lang="en-US" altLang="zh-TW" dirty="0" smtClean="0"/>
              <a:t>management </a:t>
            </a:r>
            <a:r>
              <a:rPr lang="en-US" altLang="zh-TW" dirty="0"/>
              <a:t>scheme for group-signature based anonymous authentication </a:t>
            </a:r>
            <a:r>
              <a:rPr lang="en-US" altLang="zh-TW" dirty="0" smtClean="0"/>
              <a:t>in</a:t>
            </a:r>
            <a:r>
              <a:rPr lang="zh-TW" altLang="en-US" dirty="0" smtClean="0"/>
              <a:t> </a:t>
            </a:r>
            <a:r>
              <a:rPr lang="en-US" altLang="zh-TW" dirty="0" smtClean="0"/>
              <a:t>VANET</a:t>
            </a:r>
            <a:r>
              <a:rPr lang="en-US" altLang="zh-TW" dirty="0"/>
              <a:t>,’’</a:t>
            </a:r>
            <a:r>
              <a:rPr lang="en-US" altLang="zh-TW" dirty="0" err="1"/>
              <a:t>Secur</a:t>
            </a:r>
            <a:r>
              <a:rPr lang="en-US" altLang="zh-TW" dirty="0"/>
              <a:t>. </a:t>
            </a:r>
            <a:r>
              <a:rPr lang="en-US" altLang="zh-TW" dirty="0" err="1"/>
              <a:t>Commun</a:t>
            </a:r>
            <a:r>
              <a:rPr lang="en-US" altLang="zh-TW" dirty="0"/>
              <a:t>. </a:t>
            </a:r>
            <a:r>
              <a:rPr lang="en-US" altLang="zh-TW" dirty="0" err="1"/>
              <a:t>Netw</a:t>
            </a:r>
            <a:r>
              <a:rPr lang="en-US" altLang="zh-TW" dirty="0"/>
              <a:t>., vol. 5, no. 1, pp. 79–86, Jan. 2012</a:t>
            </a:r>
            <a:r>
              <a:rPr lang="en-US" altLang="zh-TW" dirty="0" smtClean="0"/>
              <a:t>.</a:t>
            </a:r>
          </a:p>
          <a:p>
            <a:pPr marL="514350" indent="-514350">
              <a:buFont typeface="+mj-lt"/>
              <a:buAutoNum type="arabicPeriod" startAt="16"/>
            </a:pPr>
            <a:r>
              <a:rPr lang="en-US" altLang="zh-TW" dirty="0" smtClean="0"/>
              <a:t>B</a:t>
            </a:r>
            <a:r>
              <a:rPr lang="en-US" altLang="zh-TW" dirty="0"/>
              <a:t>. K. </a:t>
            </a:r>
            <a:r>
              <a:rPr lang="en-US" altLang="zh-TW" dirty="0" err="1"/>
              <a:t>Chaurasia</a:t>
            </a:r>
            <a:r>
              <a:rPr lang="en-US" altLang="zh-TW" dirty="0"/>
              <a:t> and S. </a:t>
            </a:r>
            <a:r>
              <a:rPr lang="en-US" altLang="zh-TW" dirty="0" err="1"/>
              <a:t>Verma</a:t>
            </a:r>
            <a:r>
              <a:rPr lang="en-US" altLang="zh-TW" dirty="0"/>
              <a:t>, ‘‘Conditional privacy through ring </a:t>
            </a:r>
            <a:r>
              <a:rPr lang="en-US" altLang="zh-TW" dirty="0" smtClean="0"/>
              <a:t>signature</a:t>
            </a:r>
            <a:r>
              <a:rPr lang="zh-TW" altLang="en-US" dirty="0" smtClean="0"/>
              <a:t> </a:t>
            </a:r>
            <a:r>
              <a:rPr lang="en-US" altLang="zh-TW" dirty="0" smtClean="0"/>
              <a:t>in </a:t>
            </a:r>
            <a:r>
              <a:rPr lang="en-US" altLang="zh-TW" dirty="0"/>
              <a:t>vehicular ad-hoc networks,’’ </a:t>
            </a:r>
            <a:r>
              <a:rPr lang="en-US" altLang="zh-TW" dirty="0" smtClean="0"/>
              <a:t>in</a:t>
            </a:r>
            <a:r>
              <a:rPr lang="zh-TW" altLang="en-US" dirty="0" smtClean="0"/>
              <a:t> </a:t>
            </a:r>
            <a:r>
              <a:rPr lang="en-US" altLang="zh-TW" dirty="0" smtClean="0"/>
              <a:t>Transactions </a:t>
            </a:r>
            <a:r>
              <a:rPr lang="en-US" altLang="zh-TW" dirty="0"/>
              <a:t>on Computational </a:t>
            </a:r>
            <a:r>
              <a:rPr lang="en-US" altLang="zh-TW" dirty="0" smtClean="0"/>
              <a:t>Science</a:t>
            </a:r>
            <a:r>
              <a:rPr lang="zh-TW" altLang="en-US" dirty="0" smtClean="0"/>
              <a:t> </a:t>
            </a:r>
            <a:r>
              <a:rPr lang="en-US" altLang="zh-TW" dirty="0" smtClean="0"/>
              <a:t>XIII(Lecture </a:t>
            </a:r>
            <a:r>
              <a:rPr lang="en-US" altLang="zh-TW" dirty="0"/>
              <a:t>Notes in Computer Science), vol. 6750. Berlin, Germany</a:t>
            </a:r>
            <a:r>
              <a:rPr lang="en-US" altLang="zh-TW" dirty="0" smtClean="0"/>
              <a:t>:</a:t>
            </a:r>
            <a:r>
              <a:rPr lang="zh-TW" altLang="en-US" dirty="0" smtClean="0"/>
              <a:t> </a:t>
            </a:r>
            <a:r>
              <a:rPr lang="en-US" altLang="zh-TW" dirty="0" smtClean="0"/>
              <a:t>Springer</a:t>
            </a:r>
            <a:r>
              <a:rPr lang="en-US" altLang="zh-TW" dirty="0"/>
              <a:t>, 2011, pp. 147–156</a:t>
            </a:r>
            <a:r>
              <a:rPr lang="en-US" altLang="zh-TW" dirty="0" smtClean="0"/>
              <a:t>.</a:t>
            </a:r>
          </a:p>
          <a:p>
            <a:pPr marL="514350" indent="-514350">
              <a:buFont typeface="+mj-lt"/>
              <a:buAutoNum type="arabicPeriod" startAt="16"/>
            </a:pPr>
            <a:r>
              <a:rPr lang="en-US" altLang="zh-TW" dirty="0" smtClean="0"/>
              <a:t>C</a:t>
            </a:r>
            <a:r>
              <a:rPr lang="en-US" altLang="zh-TW" dirty="0"/>
              <a:t>. Zhang, X. </a:t>
            </a:r>
            <a:r>
              <a:rPr lang="en-US" altLang="zh-TW" dirty="0" err="1"/>
              <a:t>Xue</a:t>
            </a:r>
            <a:r>
              <a:rPr lang="en-US" altLang="zh-TW" dirty="0"/>
              <a:t>, L. Feng, X. Zeng, and J. Ma, ‘‘Group-signature </a:t>
            </a:r>
            <a:r>
              <a:rPr lang="en-US" altLang="zh-TW" dirty="0" smtClean="0"/>
              <a:t>and</a:t>
            </a:r>
            <a:r>
              <a:rPr lang="zh-TW" altLang="en-US" dirty="0" smtClean="0"/>
              <a:t> </a:t>
            </a:r>
            <a:r>
              <a:rPr lang="en-US" altLang="zh-TW" dirty="0" smtClean="0"/>
              <a:t>group </a:t>
            </a:r>
            <a:r>
              <a:rPr lang="en-US" altLang="zh-TW" dirty="0"/>
              <a:t>session key combined safety message authentication protocol </a:t>
            </a:r>
            <a:r>
              <a:rPr lang="en-US" altLang="zh-TW" dirty="0" smtClean="0"/>
              <a:t>for</a:t>
            </a:r>
            <a:r>
              <a:rPr lang="zh-TW" altLang="en-US" dirty="0" smtClean="0"/>
              <a:t> </a:t>
            </a:r>
            <a:r>
              <a:rPr lang="en-US" altLang="zh-TW" dirty="0" err="1" smtClean="0"/>
              <a:t>VANETs</a:t>
            </a:r>
            <a:r>
              <a:rPr lang="en-US" altLang="zh-TW" dirty="0" err="1"/>
              <a:t>,’’IEEE</a:t>
            </a:r>
            <a:r>
              <a:rPr lang="en-US" altLang="zh-TW" dirty="0"/>
              <a:t> Access, vol. 7, pp. 178310–178320, 2019</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90</a:t>
            </a:fld>
            <a:endParaRPr lang="en-US" altLang="zh-TW"/>
          </a:p>
        </p:txBody>
      </p:sp>
    </p:spTree>
    <p:extLst>
      <p:ext uri="{BB962C8B-B14F-4D97-AF65-F5344CB8AC3E}">
        <p14:creationId xmlns:p14="http://schemas.microsoft.com/office/powerpoint/2010/main" val="17788267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19"/>
            </a:pPr>
            <a:r>
              <a:rPr lang="en-US" altLang="zh-TW" dirty="0" smtClean="0"/>
              <a:t>J</a:t>
            </a:r>
            <a:r>
              <a:rPr lang="en-US" altLang="zh-TW" dirty="0"/>
              <a:t>. Li, H. Lu, and M. </a:t>
            </a:r>
            <a:r>
              <a:rPr lang="en-US" altLang="zh-TW" dirty="0" err="1"/>
              <a:t>Guizani</a:t>
            </a:r>
            <a:r>
              <a:rPr lang="en-US" altLang="zh-TW" dirty="0"/>
              <a:t>, ‘‘ACPN: A novel authentication </a:t>
            </a:r>
            <a:r>
              <a:rPr lang="en-US" altLang="zh-TW" dirty="0" smtClean="0"/>
              <a:t>framework</a:t>
            </a:r>
            <a:r>
              <a:rPr lang="zh-TW" altLang="en-US" dirty="0" smtClean="0"/>
              <a:t> </a:t>
            </a:r>
            <a:r>
              <a:rPr lang="en-US" altLang="zh-TW" dirty="0" smtClean="0"/>
              <a:t>with </a:t>
            </a:r>
            <a:r>
              <a:rPr lang="en-US" altLang="zh-TW" dirty="0"/>
              <a:t>conditional privacy-preservation and non-repudiation for </a:t>
            </a:r>
            <a:r>
              <a:rPr lang="en-US" altLang="zh-TW" dirty="0" err="1"/>
              <a:t>VANETs,’’IEEE</a:t>
            </a:r>
            <a:r>
              <a:rPr lang="en-US" altLang="zh-TW" dirty="0"/>
              <a:t> Trans. Parallel </a:t>
            </a:r>
            <a:r>
              <a:rPr lang="en-US" altLang="zh-TW" dirty="0" err="1"/>
              <a:t>Distrib</a:t>
            </a:r>
            <a:r>
              <a:rPr lang="en-US" altLang="zh-TW" dirty="0"/>
              <a:t>. Syst., vol. 26, no. 4, pp. 938–948, Apr. 2015</a:t>
            </a:r>
            <a:r>
              <a:rPr lang="en-US" altLang="zh-TW" dirty="0" smtClean="0"/>
              <a:t>.</a:t>
            </a:r>
          </a:p>
          <a:p>
            <a:pPr marL="514350" indent="-514350">
              <a:buFont typeface="+mj-lt"/>
              <a:buAutoNum type="arabicPeriod" startAt="19"/>
            </a:pPr>
            <a:r>
              <a:rPr lang="en-US" altLang="zh-TW" dirty="0" smtClean="0"/>
              <a:t>IEEE </a:t>
            </a:r>
            <a:r>
              <a:rPr lang="en-US" altLang="zh-TW" dirty="0"/>
              <a:t>Guide for Wireless Access in Vehicular Environments (WAVE) </a:t>
            </a:r>
            <a:r>
              <a:rPr lang="en-US" altLang="zh-TW" dirty="0" smtClean="0"/>
              <a:t>Architecture</a:t>
            </a:r>
            <a:r>
              <a:rPr lang="en-US" altLang="zh-TW" dirty="0"/>
              <a:t>, IEEE Standard 1609.0-2019 (Revision of IEEE </a:t>
            </a:r>
            <a:r>
              <a:rPr lang="en-US" altLang="zh-TW" dirty="0" err="1"/>
              <a:t>Std</a:t>
            </a:r>
            <a:r>
              <a:rPr lang="en-US" altLang="zh-TW" dirty="0"/>
              <a:t> 1609.0-2013)-Redline, Apr. 2019, pp. 1–219</a:t>
            </a:r>
            <a:r>
              <a:rPr lang="en-US" altLang="zh-TW" dirty="0" smtClean="0"/>
              <a:t>.</a:t>
            </a:r>
          </a:p>
          <a:p>
            <a:pPr marL="514350" indent="-514350">
              <a:buFont typeface="+mj-lt"/>
              <a:buAutoNum type="arabicPeriod" startAt="19"/>
            </a:pPr>
            <a:r>
              <a:rPr lang="en-US" altLang="zh-TW" dirty="0" smtClean="0"/>
              <a:t>D</a:t>
            </a:r>
            <a:r>
              <a:rPr lang="en-US" altLang="zh-TW" dirty="0"/>
              <a:t>. </a:t>
            </a:r>
            <a:r>
              <a:rPr lang="en-US" altLang="zh-TW" dirty="0" err="1"/>
              <a:t>Boneh</a:t>
            </a:r>
            <a:r>
              <a:rPr lang="en-US" altLang="zh-TW" dirty="0"/>
              <a:t> and M. Franklin, ‘‘Identity-based encryption from the </a:t>
            </a:r>
            <a:r>
              <a:rPr lang="en-US" altLang="zh-TW" dirty="0" smtClean="0"/>
              <a:t>Weil</a:t>
            </a:r>
            <a:r>
              <a:rPr lang="zh-TW" altLang="en-US" dirty="0" smtClean="0"/>
              <a:t> </a:t>
            </a:r>
            <a:r>
              <a:rPr lang="en-US" altLang="zh-TW" dirty="0" smtClean="0"/>
              <a:t>pairing</a:t>
            </a:r>
            <a:r>
              <a:rPr lang="en-US" altLang="zh-TW" dirty="0"/>
              <a:t>,’’ </a:t>
            </a:r>
            <a:r>
              <a:rPr lang="en-US" altLang="zh-TW" dirty="0" smtClean="0"/>
              <a:t>in</a:t>
            </a:r>
            <a:r>
              <a:rPr lang="zh-TW" altLang="en-US" dirty="0" smtClean="0"/>
              <a:t> </a:t>
            </a:r>
            <a:r>
              <a:rPr lang="en-US" altLang="zh-TW" dirty="0" smtClean="0"/>
              <a:t>Advances </a:t>
            </a:r>
            <a:r>
              <a:rPr lang="en-US" altLang="zh-TW" dirty="0"/>
              <a:t>in Cryptology, vol. 32, no. 3. Philadelphia, PA, </a:t>
            </a:r>
            <a:r>
              <a:rPr lang="en-US" altLang="zh-TW" dirty="0" err="1"/>
              <a:t>USA,Aug</a:t>
            </a:r>
            <a:r>
              <a:rPr lang="en-US" altLang="zh-TW" dirty="0"/>
              <a:t>. 2001, pp. 213–229.</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91</a:t>
            </a:fld>
            <a:endParaRPr lang="en-US" altLang="zh-TW"/>
          </a:p>
        </p:txBody>
      </p:sp>
    </p:spTree>
    <p:extLst>
      <p:ext uri="{BB962C8B-B14F-4D97-AF65-F5344CB8AC3E}">
        <p14:creationId xmlns:p14="http://schemas.microsoft.com/office/powerpoint/2010/main" val="8363765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22"/>
            </a:pPr>
            <a:r>
              <a:rPr lang="en-US" altLang="zh-TW" dirty="0" smtClean="0"/>
              <a:t>J</a:t>
            </a:r>
            <a:r>
              <a:rPr lang="en-US" altLang="zh-TW" dirty="0"/>
              <a:t>. Y. Hwang, L. Chen, H. S. Cho, and D. </a:t>
            </a:r>
            <a:r>
              <a:rPr lang="en-US" altLang="zh-TW" dirty="0" err="1"/>
              <a:t>Nyang</a:t>
            </a:r>
            <a:r>
              <a:rPr lang="en-US" altLang="zh-TW" dirty="0"/>
              <a:t>, ‘‘Short dynamic </a:t>
            </a:r>
            <a:r>
              <a:rPr lang="en-US" altLang="zh-TW" dirty="0" smtClean="0"/>
              <a:t>group</a:t>
            </a:r>
            <a:r>
              <a:rPr lang="zh-TW" altLang="en-US" dirty="0" smtClean="0"/>
              <a:t> </a:t>
            </a:r>
            <a:r>
              <a:rPr lang="en-US" altLang="zh-TW" dirty="0" smtClean="0"/>
              <a:t>signature </a:t>
            </a:r>
            <a:r>
              <a:rPr lang="en-US" altLang="zh-TW" dirty="0"/>
              <a:t>scheme supporting controllable </a:t>
            </a:r>
            <a:r>
              <a:rPr lang="en-US" altLang="zh-TW" dirty="0" err="1"/>
              <a:t>linkability</a:t>
            </a:r>
            <a:r>
              <a:rPr lang="en-US" altLang="zh-TW" dirty="0"/>
              <a:t>,’’IEEE Trans. </a:t>
            </a:r>
            <a:r>
              <a:rPr lang="en-US" altLang="zh-TW" dirty="0" err="1"/>
              <a:t>Inf.Forensics</a:t>
            </a:r>
            <a:r>
              <a:rPr lang="en-US" altLang="zh-TW" dirty="0"/>
              <a:t> Security, vol. 10, no. 6, pp. 1109–1124, Jun. 2015</a:t>
            </a:r>
            <a:r>
              <a:rPr lang="en-US" altLang="zh-TW" dirty="0" smtClean="0"/>
              <a:t>.</a:t>
            </a:r>
          </a:p>
          <a:p>
            <a:pPr marL="514350" indent="-514350">
              <a:buFont typeface="+mj-lt"/>
              <a:buAutoNum type="arabicPeriod" startAt="22"/>
            </a:pPr>
            <a:r>
              <a:rPr lang="en-US" altLang="zh-TW" dirty="0" smtClean="0"/>
              <a:t>J</a:t>
            </a:r>
            <a:r>
              <a:rPr lang="en-US" altLang="zh-TW" dirty="0"/>
              <a:t>. Shao, X. Lin, R. Lu, and C. </a:t>
            </a:r>
            <a:r>
              <a:rPr lang="en-US" altLang="zh-TW" dirty="0" err="1"/>
              <a:t>Zuo</a:t>
            </a:r>
            <a:r>
              <a:rPr lang="en-US" altLang="zh-TW" dirty="0"/>
              <a:t>, ‘‘A threshold anonymous </a:t>
            </a:r>
            <a:r>
              <a:rPr lang="en-US" altLang="zh-TW" dirty="0" smtClean="0"/>
              <a:t>authentication </a:t>
            </a:r>
            <a:r>
              <a:rPr lang="en-US" altLang="zh-TW" dirty="0"/>
              <a:t>protocol for </a:t>
            </a:r>
            <a:r>
              <a:rPr lang="en-US" altLang="zh-TW" dirty="0" err="1"/>
              <a:t>VANETs,’’IEEE</a:t>
            </a:r>
            <a:r>
              <a:rPr lang="en-US" altLang="zh-TW" dirty="0"/>
              <a:t> Trans. </a:t>
            </a:r>
            <a:r>
              <a:rPr lang="en-US" altLang="zh-TW" dirty="0" err="1"/>
              <a:t>Veh</a:t>
            </a:r>
            <a:r>
              <a:rPr lang="en-US" altLang="zh-TW" dirty="0"/>
              <a:t>. Technol., vol. 65, no. 3,pp. 1711–1720, Mar. 2016</a:t>
            </a:r>
            <a:r>
              <a:rPr lang="en-US" altLang="zh-TW" dirty="0" smtClean="0"/>
              <a:t>.</a:t>
            </a:r>
          </a:p>
          <a:p>
            <a:pPr marL="514350" indent="-514350">
              <a:buFont typeface="+mj-lt"/>
              <a:buAutoNum type="arabicPeriod" startAt="22"/>
            </a:pPr>
            <a:r>
              <a:rPr lang="en-US" altLang="zh-TW" dirty="0" smtClean="0"/>
              <a:t>S</a:t>
            </a:r>
            <a:r>
              <a:rPr lang="en-US" altLang="zh-TW" dirty="0"/>
              <a:t>. </a:t>
            </a:r>
            <a:r>
              <a:rPr lang="en-US" altLang="zh-TW" dirty="0" err="1"/>
              <a:t>Parvin</a:t>
            </a:r>
            <a:r>
              <a:rPr lang="en-US" altLang="zh-TW" dirty="0"/>
              <a:t>, S. Han, Z. U. </a:t>
            </a:r>
            <a:r>
              <a:rPr lang="en-US" altLang="zh-TW" dirty="0" err="1"/>
              <a:t>Rehman</a:t>
            </a:r>
            <a:r>
              <a:rPr lang="en-US" altLang="zh-TW" dirty="0"/>
              <a:t>, A. Al </a:t>
            </a:r>
            <a:r>
              <a:rPr lang="en-US" altLang="zh-TW" dirty="0" err="1"/>
              <a:t>Faruque</a:t>
            </a:r>
            <a:r>
              <a:rPr lang="en-US" altLang="zh-TW" dirty="0"/>
              <a:t>, and F. K. </a:t>
            </a:r>
            <a:r>
              <a:rPr lang="en-US" altLang="zh-TW" dirty="0" err="1"/>
              <a:t>Hussain,‘‘A</a:t>
            </a:r>
            <a:r>
              <a:rPr lang="en-US" altLang="zh-TW" dirty="0"/>
              <a:t> new identity-based group signature scheme based on knapsack </a:t>
            </a:r>
            <a:r>
              <a:rPr lang="en-US" altLang="zh-TW" dirty="0" err="1"/>
              <a:t>ECC,’</a:t>
            </a:r>
            <a:r>
              <a:rPr lang="en-US" altLang="zh-TW" dirty="0" err="1" smtClean="0"/>
              <a:t>’in</a:t>
            </a:r>
            <a:r>
              <a:rPr lang="zh-TW" altLang="en-US" dirty="0" smtClean="0"/>
              <a:t> </a:t>
            </a:r>
            <a:r>
              <a:rPr lang="en-US" altLang="zh-TW" dirty="0" smtClean="0"/>
              <a:t>Proc</a:t>
            </a:r>
            <a:r>
              <a:rPr lang="en-US" altLang="zh-TW" dirty="0"/>
              <a:t>. 6th Int. Conf. </a:t>
            </a:r>
            <a:r>
              <a:rPr lang="en-US" altLang="zh-TW" dirty="0" err="1"/>
              <a:t>Innov</a:t>
            </a:r>
            <a:r>
              <a:rPr lang="en-US" altLang="zh-TW" dirty="0"/>
              <a:t>. Mobile Internet Services Ubiquitous </a:t>
            </a:r>
            <a:r>
              <a:rPr lang="en-US" altLang="zh-TW" dirty="0" err="1"/>
              <a:t>Comput</a:t>
            </a:r>
            <a:r>
              <a:rPr lang="en-US" altLang="zh-TW" dirty="0"/>
              <a:t>.,Palermo, Italy, Jul. 2012, pp. 73–80.</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92</a:t>
            </a:fld>
            <a:endParaRPr lang="en-US" altLang="zh-TW"/>
          </a:p>
        </p:txBody>
      </p:sp>
    </p:spTree>
    <p:extLst>
      <p:ext uri="{BB962C8B-B14F-4D97-AF65-F5344CB8AC3E}">
        <p14:creationId xmlns:p14="http://schemas.microsoft.com/office/powerpoint/2010/main" val="19705158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25"/>
            </a:pPr>
            <a:r>
              <a:rPr lang="en-US" altLang="zh-TW" dirty="0" smtClean="0"/>
              <a:t>S</a:t>
            </a:r>
            <a:r>
              <a:rPr lang="en-US" altLang="zh-TW" dirty="0"/>
              <a:t>. Park, S. Kim, and D. Won, ‘‘ID-based group </a:t>
            </a:r>
            <a:r>
              <a:rPr lang="en-US" altLang="zh-TW" dirty="0" err="1"/>
              <a:t>signature,’’Electron</a:t>
            </a:r>
            <a:r>
              <a:rPr lang="en-US" altLang="zh-TW" dirty="0"/>
              <a:t>. Lett.,</a:t>
            </a:r>
            <a:r>
              <a:rPr lang="en-US" altLang="zh-TW" dirty="0" err="1"/>
              <a:t>vol</a:t>
            </a:r>
            <a:r>
              <a:rPr lang="en-US" altLang="zh-TW" dirty="0"/>
              <a:t>. 33, no. 19, pp. 1616–1617, Sep. 1997</a:t>
            </a:r>
            <a:r>
              <a:rPr lang="en-US" altLang="zh-TW" dirty="0" smtClean="0"/>
              <a:t>.</a:t>
            </a:r>
          </a:p>
          <a:p>
            <a:pPr marL="514350" indent="-514350">
              <a:buFont typeface="+mj-lt"/>
              <a:buAutoNum type="arabicPeriod" startAt="25"/>
            </a:pPr>
            <a:r>
              <a:rPr lang="en-US" altLang="zh-TW" dirty="0" smtClean="0"/>
              <a:t>S</a:t>
            </a:r>
            <a:r>
              <a:rPr lang="en-US" altLang="zh-TW" dirty="0"/>
              <a:t>. Han, J. Wang, and W. Liu, ‘‘An efficient identity-based group </a:t>
            </a:r>
            <a:r>
              <a:rPr lang="en-US" altLang="zh-TW" dirty="0" smtClean="0"/>
              <a:t>signature</a:t>
            </a:r>
            <a:r>
              <a:rPr lang="zh-TW" altLang="en-US" dirty="0" smtClean="0"/>
              <a:t> </a:t>
            </a:r>
            <a:r>
              <a:rPr lang="en-US" altLang="zh-TW" dirty="0" smtClean="0"/>
              <a:t>scheme </a:t>
            </a:r>
            <a:r>
              <a:rPr lang="en-US" altLang="zh-TW" dirty="0"/>
              <a:t>over elliptic curves,’’ </a:t>
            </a:r>
            <a:r>
              <a:rPr lang="en-US" altLang="zh-TW" dirty="0" smtClean="0"/>
              <a:t>in</a:t>
            </a:r>
            <a:r>
              <a:rPr lang="zh-TW" altLang="en-US" dirty="0" smtClean="0"/>
              <a:t> </a:t>
            </a:r>
            <a:r>
              <a:rPr lang="en-US" altLang="zh-TW" dirty="0" smtClean="0"/>
              <a:t>Universal </a:t>
            </a:r>
            <a:r>
              <a:rPr lang="en-US" altLang="zh-TW" dirty="0"/>
              <a:t>Multiservice </a:t>
            </a:r>
            <a:r>
              <a:rPr lang="en-US" altLang="zh-TW" dirty="0" smtClean="0"/>
              <a:t>Networks(Lecture</a:t>
            </a:r>
            <a:r>
              <a:rPr lang="zh-TW" altLang="en-US" dirty="0" smtClean="0"/>
              <a:t> </a:t>
            </a:r>
            <a:r>
              <a:rPr lang="en-US" altLang="zh-TW" dirty="0" smtClean="0"/>
              <a:t>Notes </a:t>
            </a:r>
            <a:r>
              <a:rPr lang="en-US" altLang="zh-TW" dirty="0"/>
              <a:t>in Computer Science), vol. 3262. Berlin, Germany: Springer, 2004</a:t>
            </a:r>
            <a:r>
              <a:rPr lang="en-US" altLang="zh-TW" dirty="0" smtClean="0"/>
              <a:t>.</a:t>
            </a:r>
          </a:p>
          <a:p>
            <a:pPr marL="514350" indent="-514350">
              <a:buFont typeface="+mj-lt"/>
              <a:buAutoNum type="arabicPeriod" startAt="25"/>
            </a:pPr>
            <a:r>
              <a:rPr lang="en-US" altLang="zh-TW" dirty="0" smtClean="0"/>
              <a:t>J</a:t>
            </a:r>
            <a:r>
              <a:rPr lang="en-US" altLang="zh-TW" dirty="0"/>
              <a:t>. C. </a:t>
            </a:r>
            <a:r>
              <a:rPr lang="en-US" altLang="zh-TW" dirty="0" err="1"/>
              <a:t>Choon</a:t>
            </a:r>
            <a:r>
              <a:rPr lang="en-US" altLang="zh-TW" dirty="0"/>
              <a:t> and J. H. </a:t>
            </a:r>
            <a:r>
              <a:rPr lang="en-US" altLang="zh-TW" dirty="0" err="1"/>
              <a:t>Cheon</a:t>
            </a:r>
            <a:r>
              <a:rPr lang="en-US" altLang="zh-TW" dirty="0"/>
              <a:t>, ‘‘An identity-based signature from gap </a:t>
            </a:r>
            <a:r>
              <a:rPr lang="en-US" altLang="zh-TW" dirty="0" err="1"/>
              <a:t>Diffie</a:t>
            </a:r>
            <a:r>
              <a:rPr lang="en-US" altLang="zh-TW" dirty="0"/>
              <a:t>-Hellman groups,’’ </a:t>
            </a:r>
            <a:r>
              <a:rPr lang="en-US" altLang="zh-TW" dirty="0" smtClean="0"/>
              <a:t>in</a:t>
            </a:r>
            <a:r>
              <a:rPr lang="zh-TW" altLang="en-US" dirty="0" smtClean="0"/>
              <a:t> </a:t>
            </a:r>
            <a:r>
              <a:rPr lang="en-US" altLang="zh-TW" dirty="0" smtClean="0"/>
              <a:t>Public </a:t>
            </a:r>
            <a:r>
              <a:rPr lang="en-US" altLang="zh-TW" dirty="0"/>
              <a:t>Key Cryptography(Lecture Notes </a:t>
            </a:r>
            <a:r>
              <a:rPr lang="en-US" altLang="zh-TW" dirty="0" smtClean="0"/>
              <a:t>in Computer</a:t>
            </a:r>
            <a:r>
              <a:rPr lang="zh-TW" altLang="en-US" dirty="0" smtClean="0"/>
              <a:t> </a:t>
            </a:r>
            <a:r>
              <a:rPr lang="en-US" altLang="zh-TW" dirty="0" smtClean="0"/>
              <a:t>Science), </a:t>
            </a:r>
            <a:r>
              <a:rPr lang="en-US" altLang="zh-TW" dirty="0"/>
              <a:t>vol. 2567. Berlin, Germany: Springer, 2003</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93</a:t>
            </a:fld>
            <a:endParaRPr lang="en-US" altLang="zh-TW"/>
          </a:p>
        </p:txBody>
      </p:sp>
    </p:spTree>
    <p:extLst>
      <p:ext uri="{BB962C8B-B14F-4D97-AF65-F5344CB8AC3E}">
        <p14:creationId xmlns:p14="http://schemas.microsoft.com/office/powerpoint/2010/main" val="37215744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28"/>
            </a:pPr>
            <a:r>
              <a:rPr lang="en-US" altLang="zh-TW" dirty="0" smtClean="0"/>
              <a:t>P</a:t>
            </a:r>
            <a:r>
              <a:rPr lang="en-US" altLang="zh-TW" dirty="0"/>
              <a:t>. Bhattacharya, M. </a:t>
            </a:r>
            <a:r>
              <a:rPr lang="en-US" altLang="zh-TW" dirty="0" err="1"/>
              <a:t>Debbabi</a:t>
            </a:r>
            <a:r>
              <a:rPr lang="en-US" altLang="zh-TW" dirty="0"/>
              <a:t>, and H. </a:t>
            </a:r>
            <a:r>
              <a:rPr lang="en-US" altLang="zh-TW" dirty="0" err="1"/>
              <a:t>Otrok</a:t>
            </a:r>
            <a:r>
              <a:rPr lang="en-US" altLang="zh-TW" dirty="0"/>
              <a:t>, ‘‘Improving the </a:t>
            </a:r>
            <a:r>
              <a:rPr lang="en-US" altLang="zh-TW" dirty="0" err="1"/>
              <a:t>Diffie</a:t>
            </a:r>
            <a:r>
              <a:rPr lang="en-US" altLang="zh-TW" dirty="0"/>
              <a:t>-Hellman secure key exchange,’’ </a:t>
            </a:r>
            <a:r>
              <a:rPr lang="en-US" altLang="zh-TW" dirty="0" smtClean="0"/>
              <a:t>in</a:t>
            </a:r>
            <a:r>
              <a:rPr lang="zh-TW" altLang="en-US" dirty="0" smtClean="0"/>
              <a:t> </a:t>
            </a:r>
            <a:r>
              <a:rPr lang="en-US" altLang="zh-TW" dirty="0" smtClean="0"/>
              <a:t>Proc</a:t>
            </a:r>
            <a:r>
              <a:rPr lang="en-US" altLang="zh-TW" dirty="0"/>
              <a:t>. Int. Conf. Wireless </a:t>
            </a:r>
            <a:r>
              <a:rPr lang="en-US" altLang="zh-TW" dirty="0" err="1"/>
              <a:t>Netw</a:t>
            </a:r>
            <a:r>
              <a:rPr lang="en-US" altLang="zh-TW" dirty="0"/>
              <a:t>., </a:t>
            </a:r>
            <a:r>
              <a:rPr lang="en-US" altLang="zh-TW" dirty="0" err="1" smtClean="0"/>
              <a:t>Commun</a:t>
            </a:r>
            <a:r>
              <a:rPr lang="en-US" altLang="zh-TW" dirty="0"/>
              <a:t>. Mobile </a:t>
            </a:r>
            <a:r>
              <a:rPr lang="en-US" altLang="zh-TW" dirty="0" err="1"/>
              <a:t>Comput</a:t>
            </a:r>
            <a:r>
              <a:rPr lang="en-US" altLang="zh-TW" dirty="0"/>
              <a:t>., Maui, HI, USA, Jun. 2005, pp. 193–197</a:t>
            </a:r>
            <a:r>
              <a:rPr lang="en-US" altLang="zh-TW" dirty="0" smtClean="0"/>
              <a:t>.</a:t>
            </a:r>
          </a:p>
          <a:p>
            <a:pPr marL="514350" indent="-514350">
              <a:buFont typeface="+mj-lt"/>
              <a:buAutoNum type="arabicPeriod" startAt="28"/>
            </a:pPr>
            <a:r>
              <a:rPr lang="en-US" altLang="zh-TW" dirty="0" smtClean="0"/>
              <a:t>Federal </a:t>
            </a:r>
            <a:r>
              <a:rPr lang="en-US" altLang="zh-TW" dirty="0"/>
              <a:t>Information Processing Standards Publication (FIPS) 197.(Nov. 26, 2001).Specification for the Advanced Encryption Standard(AES). [Online]. Available: </a:t>
            </a:r>
            <a:r>
              <a:rPr lang="en-US" altLang="zh-TW" dirty="0">
                <a:hlinkClick r:id="rId2"/>
              </a:rPr>
              <a:t>http://</a:t>
            </a:r>
            <a:r>
              <a:rPr lang="en-US" altLang="zh-TW" dirty="0" smtClean="0">
                <a:hlinkClick r:id="rId2"/>
              </a:rPr>
              <a:t>www.nist.gov/aes</a:t>
            </a:r>
            <a:endParaRPr lang="en-US" altLang="zh-TW" dirty="0" smtClean="0"/>
          </a:p>
          <a:p>
            <a:pPr marL="514350" indent="-514350">
              <a:buFont typeface="+mj-lt"/>
              <a:buAutoNum type="arabicPeriod" startAt="28"/>
            </a:pPr>
            <a:r>
              <a:rPr lang="en-US" altLang="zh-TW" dirty="0" smtClean="0"/>
              <a:t>J</a:t>
            </a:r>
            <a:r>
              <a:rPr lang="en-US" altLang="zh-TW" dirty="0"/>
              <a:t>. Petit, F. Schaub, M. </a:t>
            </a:r>
            <a:r>
              <a:rPr lang="en-US" altLang="zh-TW" dirty="0" err="1"/>
              <a:t>Feiri</a:t>
            </a:r>
            <a:r>
              <a:rPr lang="en-US" altLang="zh-TW" dirty="0"/>
              <a:t>, and F. </a:t>
            </a:r>
            <a:r>
              <a:rPr lang="en-US" altLang="zh-TW" dirty="0" err="1"/>
              <a:t>Kargl</a:t>
            </a:r>
            <a:r>
              <a:rPr lang="en-US" altLang="zh-TW" dirty="0"/>
              <a:t>, ‘‘Pseudonym schemes in </a:t>
            </a:r>
            <a:r>
              <a:rPr lang="en-US" altLang="zh-TW" dirty="0" smtClean="0"/>
              <a:t>vehicular </a:t>
            </a:r>
            <a:r>
              <a:rPr lang="en-US" altLang="zh-TW" dirty="0"/>
              <a:t>networks: A </a:t>
            </a:r>
            <a:r>
              <a:rPr lang="en-US" altLang="zh-TW" dirty="0" err="1"/>
              <a:t>survey,’’IEEE</a:t>
            </a:r>
            <a:r>
              <a:rPr lang="en-US" altLang="zh-TW" dirty="0"/>
              <a:t> </a:t>
            </a:r>
            <a:r>
              <a:rPr lang="en-US" altLang="zh-TW" dirty="0" err="1"/>
              <a:t>Commun</a:t>
            </a:r>
            <a:r>
              <a:rPr lang="en-US" altLang="zh-TW" dirty="0"/>
              <a:t>. Surveys Tuts., vol. 17, no. 1,pp. 228–255, 1st Quart., 2015.</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94</a:t>
            </a:fld>
            <a:endParaRPr lang="en-US" altLang="zh-TW"/>
          </a:p>
        </p:txBody>
      </p:sp>
    </p:spTree>
    <p:extLst>
      <p:ext uri="{BB962C8B-B14F-4D97-AF65-F5344CB8AC3E}">
        <p14:creationId xmlns:p14="http://schemas.microsoft.com/office/powerpoint/2010/main" val="11424570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31"/>
            </a:pPr>
            <a:r>
              <a:rPr lang="en-US" altLang="zh-TW" dirty="0" smtClean="0"/>
              <a:t>P</a:t>
            </a:r>
            <a:r>
              <a:rPr lang="en-US" altLang="zh-TW" dirty="0"/>
              <a:t>. F. </a:t>
            </a:r>
            <a:r>
              <a:rPr lang="en-US" altLang="zh-TW" dirty="0" err="1"/>
              <a:t>Syverson</a:t>
            </a:r>
            <a:r>
              <a:rPr lang="en-US" altLang="zh-TW" dirty="0"/>
              <a:t> and P. C. van </a:t>
            </a:r>
            <a:r>
              <a:rPr lang="en-US" altLang="zh-TW" dirty="0" err="1"/>
              <a:t>Oorschot</a:t>
            </a:r>
            <a:r>
              <a:rPr lang="en-US" altLang="zh-TW" dirty="0"/>
              <a:t>, ‘‘On unifying some </a:t>
            </a:r>
            <a:r>
              <a:rPr lang="en-US" altLang="zh-TW" dirty="0" smtClean="0"/>
              <a:t>cryptographic</a:t>
            </a:r>
            <a:r>
              <a:rPr lang="zh-TW" altLang="en-US" dirty="0" smtClean="0"/>
              <a:t> </a:t>
            </a:r>
            <a:r>
              <a:rPr lang="en-US" altLang="zh-TW" dirty="0" smtClean="0"/>
              <a:t>protocol </a:t>
            </a:r>
            <a:r>
              <a:rPr lang="en-US" altLang="zh-TW" dirty="0"/>
              <a:t>logics,’’ </a:t>
            </a:r>
            <a:r>
              <a:rPr lang="en-US" altLang="zh-TW" dirty="0" smtClean="0"/>
              <a:t>in</a:t>
            </a:r>
            <a:r>
              <a:rPr lang="zh-TW" altLang="en-US" dirty="0" smtClean="0"/>
              <a:t> </a:t>
            </a:r>
            <a:r>
              <a:rPr lang="en-US" altLang="zh-TW" dirty="0" smtClean="0"/>
              <a:t>Proc</a:t>
            </a:r>
            <a:r>
              <a:rPr lang="en-US" altLang="zh-TW" dirty="0"/>
              <a:t>. IEEE </a:t>
            </a:r>
            <a:r>
              <a:rPr lang="en-US" altLang="zh-TW" dirty="0" err="1"/>
              <a:t>Comput</a:t>
            </a:r>
            <a:r>
              <a:rPr lang="en-US" altLang="zh-TW" dirty="0"/>
              <a:t>. Soc. </a:t>
            </a:r>
            <a:r>
              <a:rPr lang="en-US" altLang="zh-TW" dirty="0" err="1"/>
              <a:t>Symp</a:t>
            </a:r>
            <a:r>
              <a:rPr lang="en-US" altLang="zh-TW" dirty="0"/>
              <a:t>. Res. </a:t>
            </a:r>
            <a:r>
              <a:rPr lang="en-US" altLang="zh-TW" dirty="0" err="1"/>
              <a:t>Secur</a:t>
            </a:r>
            <a:r>
              <a:rPr lang="en-US" altLang="zh-TW" dirty="0"/>
              <a:t>. </a:t>
            </a:r>
            <a:r>
              <a:rPr lang="en-US" altLang="zh-TW" dirty="0" err="1"/>
              <a:t>Privacy,Washington</a:t>
            </a:r>
            <a:r>
              <a:rPr lang="en-US" altLang="zh-TW" dirty="0"/>
              <a:t>, DC, USA, Mar. 1994, pp. 14–28</a:t>
            </a:r>
            <a:r>
              <a:rPr lang="en-US" altLang="zh-TW" dirty="0" smtClean="0"/>
              <a:t>.</a:t>
            </a:r>
          </a:p>
          <a:p>
            <a:pPr marL="514350" indent="-514350">
              <a:buFont typeface="+mj-lt"/>
              <a:buAutoNum type="arabicPeriod" startAt="31"/>
            </a:pPr>
            <a:r>
              <a:rPr lang="en-US" altLang="zh-TW" dirty="0" smtClean="0"/>
              <a:t>X</a:t>
            </a:r>
            <a:r>
              <a:rPr lang="en-US" altLang="zh-TW" dirty="0"/>
              <a:t>. </a:t>
            </a:r>
            <a:r>
              <a:rPr lang="en-US" altLang="zh-TW" dirty="0" err="1"/>
              <a:t>Boyen</a:t>
            </a:r>
            <a:r>
              <a:rPr lang="en-US" altLang="zh-TW" dirty="0"/>
              <a:t> and L. </a:t>
            </a:r>
            <a:r>
              <a:rPr lang="en-US" altLang="zh-TW" dirty="0" err="1"/>
              <a:t>Martin,Identity</a:t>
            </a:r>
            <a:r>
              <a:rPr lang="en-US" altLang="zh-TW" dirty="0"/>
              <a:t>-Based Cryptography Standard (IBCS)]1:Supersingular Curve Implementations of the BF and BB1 </a:t>
            </a:r>
            <a:r>
              <a:rPr lang="en-US" altLang="zh-TW" dirty="0" err="1"/>
              <a:t>Cryptosystems,document</a:t>
            </a:r>
            <a:r>
              <a:rPr lang="en-US" altLang="zh-TW" dirty="0"/>
              <a:t> RFC 5091, 2007</a:t>
            </a:r>
            <a:r>
              <a:rPr lang="en-US" altLang="zh-TW" dirty="0" smtClean="0"/>
              <a:t>.</a:t>
            </a:r>
          </a:p>
          <a:p>
            <a:pPr marL="514350" indent="-514350">
              <a:buFont typeface="+mj-lt"/>
              <a:buAutoNum type="arabicPeriod" startAt="31"/>
            </a:pPr>
            <a:r>
              <a:rPr lang="en-US" altLang="zh-TW" dirty="0" smtClean="0"/>
              <a:t>C</a:t>
            </a:r>
            <a:r>
              <a:rPr lang="en-US" altLang="zh-TW" dirty="0"/>
              <a:t>. Adams, P. Cain, D. </a:t>
            </a:r>
            <a:r>
              <a:rPr lang="en-US" altLang="zh-TW" dirty="0" err="1"/>
              <a:t>Pinkas</a:t>
            </a:r>
            <a:r>
              <a:rPr lang="en-US" altLang="zh-TW" dirty="0"/>
              <a:t>, and R. </a:t>
            </a:r>
            <a:r>
              <a:rPr lang="en-US" altLang="zh-TW" dirty="0" err="1"/>
              <a:t>Zuccherato,Internet</a:t>
            </a:r>
            <a:r>
              <a:rPr lang="en-US" altLang="zh-TW" dirty="0"/>
              <a:t> X.509 Public </a:t>
            </a:r>
            <a:r>
              <a:rPr lang="en-US" altLang="zh-TW" dirty="0" err="1"/>
              <a:t>KeyInfrastructure</a:t>
            </a:r>
            <a:r>
              <a:rPr lang="en-US" altLang="zh-TW" dirty="0"/>
              <a:t> Time-Stamp Protocol (TSP), document RFC 3161, 2001.</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95</a:t>
            </a:fld>
            <a:endParaRPr lang="en-US" altLang="zh-TW"/>
          </a:p>
        </p:txBody>
      </p:sp>
    </p:spTree>
    <p:extLst>
      <p:ext uri="{BB962C8B-B14F-4D97-AF65-F5344CB8AC3E}">
        <p14:creationId xmlns:p14="http://schemas.microsoft.com/office/powerpoint/2010/main" val="18202498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34"/>
            </a:pPr>
            <a:r>
              <a:rPr lang="en-US" altLang="zh-TW" dirty="0" smtClean="0"/>
              <a:t>J</a:t>
            </a:r>
            <a:r>
              <a:rPr lang="en-US" altLang="zh-TW" dirty="0"/>
              <a:t>.-H. Lee and J.-M. </a:t>
            </a:r>
            <a:r>
              <a:rPr lang="en-US" altLang="zh-TW" dirty="0" err="1"/>
              <a:t>Bonnin</a:t>
            </a:r>
            <a:r>
              <a:rPr lang="en-US" altLang="zh-TW" dirty="0"/>
              <a:t>, ‘‘HOTA: Handover optimized </a:t>
            </a:r>
            <a:r>
              <a:rPr lang="en-US" altLang="zh-TW" dirty="0" smtClean="0"/>
              <a:t>ticket-based</a:t>
            </a:r>
            <a:r>
              <a:rPr lang="zh-TW" altLang="en-US" dirty="0" smtClean="0"/>
              <a:t> </a:t>
            </a:r>
            <a:r>
              <a:rPr lang="en-US" altLang="zh-TW" dirty="0" smtClean="0"/>
              <a:t>authentication </a:t>
            </a:r>
            <a:r>
              <a:rPr lang="en-US" altLang="zh-TW" dirty="0"/>
              <a:t>in network-based mobility management,’’</a:t>
            </a:r>
            <a:r>
              <a:rPr lang="en-US" altLang="zh-TW" dirty="0" err="1"/>
              <a:t>Inf</a:t>
            </a:r>
            <a:r>
              <a:rPr lang="en-US" altLang="zh-TW" dirty="0"/>
              <a:t>. Sci., vol. 230,pp. 64–77, May 2013</a:t>
            </a:r>
            <a:r>
              <a:rPr lang="en-US" altLang="zh-TW" dirty="0" smtClean="0"/>
              <a:t>.</a:t>
            </a:r>
          </a:p>
          <a:p>
            <a:pPr marL="514350" indent="-514350">
              <a:buFont typeface="+mj-lt"/>
              <a:buAutoNum type="arabicPeriod" startAt="34"/>
            </a:pPr>
            <a:r>
              <a:rPr lang="en-US" altLang="zh-TW" dirty="0" smtClean="0"/>
              <a:t>A</a:t>
            </a:r>
            <a:r>
              <a:rPr lang="en-US" altLang="zh-TW" dirty="0"/>
              <a:t>. De Caro and V. Iovino, ‘‘JPBC: Java pairing based cryptography,’’ </a:t>
            </a:r>
            <a:r>
              <a:rPr lang="en-US" altLang="zh-TW" dirty="0" smtClean="0"/>
              <a:t>in</a:t>
            </a:r>
            <a:r>
              <a:rPr lang="zh-TW" altLang="en-US" dirty="0" smtClean="0"/>
              <a:t> </a:t>
            </a:r>
            <a:r>
              <a:rPr lang="en-US" altLang="zh-TW" dirty="0" smtClean="0"/>
              <a:t>Proc</a:t>
            </a:r>
            <a:r>
              <a:rPr lang="en-US" altLang="zh-TW" dirty="0"/>
              <a:t>. IEEE </a:t>
            </a:r>
            <a:r>
              <a:rPr lang="en-US" altLang="zh-TW" dirty="0" err="1"/>
              <a:t>Symp</a:t>
            </a:r>
            <a:r>
              <a:rPr lang="en-US" altLang="zh-TW" dirty="0"/>
              <a:t>. </a:t>
            </a:r>
            <a:r>
              <a:rPr lang="en-US" altLang="zh-TW" dirty="0" err="1"/>
              <a:t>Comput</a:t>
            </a:r>
            <a:r>
              <a:rPr lang="en-US" altLang="zh-TW" dirty="0"/>
              <a:t>. </a:t>
            </a:r>
            <a:r>
              <a:rPr lang="en-US" altLang="zh-TW" dirty="0" err="1"/>
              <a:t>Commun</a:t>
            </a:r>
            <a:r>
              <a:rPr lang="en-US" altLang="zh-TW" dirty="0"/>
              <a:t>. (ISCC), </a:t>
            </a:r>
            <a:r>
              <a:rPr lang="en-US" altLang="zh-TW" dirty="0" err="1"/>
              <a:t>Kerkyra</a:t>
            </a:r>
            <a:r>
              <a:rPr lang="en-US" altLang="zh-TW" dirty="0"/>
              <a:t>, Greece, Jun. 2011,pp. 850–855</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96</a:t>
            </a:fld>
            <a:endParaRPr lang="en-US" altLang="zh-TW"/>
          </a:p>
        </p:txBody>
      </p:sp>
    </p:spTree>
    <p:extLst>
      <p:ext uri="{BB962C8B-B14F-4D97-AF65-F5344CB8AC3E}">
        <p14:creationId xmlns:p14="http://schemas.microsoft.com/office/powerpoint/2010/main" val="2872216776"/>
      </p:ext>
    </p:extLst>
  </p:cSld>
  <p:clrMapOvr>
    <a:masterClrMapping/>
  </p:clrMapOvr>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2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55380</TotalTime>
  <Words>8598</Words>
  <Application>Microsoft Office PowerPoint</Application>
  <PresentationFormat>寬螢幕</PresentationFormat>
  <Paragraphs>699</Paragraphs>
  <Slides>96</Slides>
  <Notes>81</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96</vt:i4>
      </vt:variant>
    </vt:vector>
  </HeadingPairs>
  <TitlesOfParts>
    <vt:vector size="108" baseType="lpstr">
      <vt:lpstr>等线</vt:lpstr>
      <vt:lpstr>細明體</vt:lpstr>
      <vt:lpstr>微軟正黑體</vt:lpstr>
      <vt:lpstr>新細明體</vt:lpstr>
      <vt:lpstr>Arial</vt:lpstr>
      <vt:lpstr>Calibri</vt:lpstr>
      <vt:lpstr>Cambria Math</vt:lpstr>
      <vt:lpstr>Times New Roman</vt:lpstr>
      <vt:lpstr>Wingdings</vt:lpstr>
      <vt:lpstr>佈景主題1</vt:lpstr>
      <vt:lpstr>1_佈景主題1</vt:lpstr>
      <vt:lpstr>2_佈景主題1</vt:lpstr>
      <vt:lpstr> AAAS: An Anonymous Authentication Scheme Based on Group Signature in VANETs</vt:lpstr>
      <vt:lpstr>OUTLINE</vt:lpstr>
      <vt:lpstr>Abstract</vt:lpstr>
      <vt:lpstr>PowerPoint 簡報</vt:lpstr>
      <vt:lpstr>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Preliminaries</vt:lpstr>
      <vt:lpstr>PowerPoint 簡報</vt:lpstr>
      <vt:lpstr>PowerPoint 簡報</vt:lpstr>
      <vt:lpstr>PowerPoint 簡報</vt:lpstr>
      <vt:lpstr>PowerPoint 簡報</vt:lpstr>
      <vt:lpstr>PowerPoint 簡報</vt:lpstr>
      <vt:lpstr>PowerPoint 簡報</vt:lpstr>
      <vt:lpstr>PowerPoint 簡報</vt:lpstr>
      <vt:lpstr>PowerPoint 簡報</vt:lpstr>
      <vt:lpstr>The Proposed Schemes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Security Proof and Analysis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Performance Analysis</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vt:lpstr>
      <vt:lpstr>PowerPoint 簡報</vt:lpstr>
      <vt:lpstr>References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王文奕</cp:lastModifiedBy>
  <cp:revision>921</cp:revision>
  <cp:lastPrinted>2020-05-04T09:21:17Z</cp:lastPrinted>
  <dcterms:created xsi:type="dcterms:W3CDTF">2019-11-04T09:26:48Z</dcterms:created>
  <dcterms:modified xsi:type="dcterms:W3CDTF">2021-01-19T01:38:02Z</dcterms:modified>
</cp:coreProperties>
</file>