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352" r:id="rId3"/>
    <p:sldId id="537" r:id="rId4"/>
    <p:sldId id="353" r:id="rId5"/>
    <p:sldId id="292" r:id="rId6"/>
    <p:sldId id="343" r:id="rId7"/>
    <p:sldId id="354" r:id="rId8"/>
    <p:sldId id="346" r:id="rId9"/>
    <p:sldId id="538" r:id="rId10"/>
    <p:sldId id="507" r:id="rId11"/>
    <p:sldId id="584" r:id="rId12"/>
    <p:sldId id="271" r:id="rId13"/>
    <p:sldId id="539" r:id="rId14"/>
    <p:sldId id="540" r:id="rId15"/>
    <p:sldId id="541" r:id="rId16"/>
    <p:sldId id="542" r:id="rId17"/>
    <p:sldId id="543" r:id="rId18"/>
    <p:sldId id="365" r:id="rId19"/>
    <p:sldId id="366" r:id="rId20"/>
    <p:sldId id="451" r:id="rId21"/>
    <p:sldId id="544" r:id="rId22"/>
    <p:sldId id="545" r:id="rId23"/>
    <p:sldId id="547" r:id="rId24"/>
    <p:sldId id="546" r:id="rId25"/>
    <p:sldId id="548" r:id="rId26"/>
    <p:sldId id="463" r:id="rId27"/>
    <p:sldId id="464" r:id="rId28"/>
    <p:sldId id="549" r:id="rId29"/>
    <p:sldId id="550" r:id="rId30"/>
    <p:sldId id="580" r:id="rId31"/>
    <p:sldId id="465" r:id="rId32"/>
    <p:sldId id="555" r:id="rId33"/>
    <p:sldId id="556" r:id="rId34"/>
    <p:sldId id="557" r:id="rId35"/>
    <p:sldId id="552" r:id="rId36"/>
    <p:sldId id="553" r:id="rId37"/>
    <p:sldId id="554" r:id="rId38"/>
    <p:sldId id="558" r:id="rId39"/>
    <p:sldId id="581" r:id="rId40"/>
    <p:sldId id="559" r:id="rId41"/>
    <p:sldId id="560" r:id="rId42"/>
    <p:sldId id="475" r:id="rId43"/>
    <p:sldId id="551" r:id="rId44"/>
    <p:sldId id="561" r:id="rId45"/>
    <p:sldId id="562" r:id="rId46"/>
    <p:sldId id="563" r:id="rId47"/>
    <p:sldId id="564" r:id="rId48"/>
    <p:sldId id="565" r:id="rId49"/>
    <p:sldId id="566" r:id="rId50"/>
    <p:sldId id="567" r:id="rId51"/>
    <p:sldId id="568" r:id="rId52"/>
    <p:sldId id="569" r:id="rId53"/>
    <p:sldId id="570" r:id="rId54"/>
    <p:sldId id="582" r:id="rId55"/>
    <p:sldId id="571" r:id="rId56"/>
    <p:sldId id="583" r:id="rId57"/>
    <p:sldId id="572" r:id="rId58"/>
    <p:sldId id="573" r:id="rId59"/>
    <p:sldId id="575" r:id="rId60"/>
    <p:sldId id="574" r:id="rId61"/>
    <p:sldId id="576" r:id="rId62"/>
    <p:sldId id="577" r:id="rId63"/>
    <p:sldId id="578" r:id="rId64"/>
    <p:sldId id="495" r:id="rId65"/>
    <p:sldId id="504" r:id="rId66"/>
    <p:sldId id="579" r:id="rId67"/>
    <p:sldId id="440" r:id="rId68"/>
    <p:sldId id="454" r:id="rId69"/>
    <p:sldId id="261" r:id="rId70"/>
    <p:sldId id="441"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_nb" initials="k" lastIdx="2" clrIdx="0">
    <p:extLst>
      <p:ext uri="{19B8F6BF-5375-455C-9EA6-DF929625EA0E}">
        <p15:presenceInfo xmlns:p15="http://schemas.microsoft.com/office/powerpoint/2012/main" userId="kevin_nb" providerId="None"/>
      </p:ext>
    </p:extLst>
  </p:cmAuthor>
  <p:cmAuthor id="2" name="kevin_lab" initials="k" lastIdx="12" clrIdx="1">
    <p:extLst>
      <p:ext uri="{19B8F6BF-5375-455C-9EA6-DF929625EA0E}">
        <p15:presenceInfo xmlns:p15="http://schemas.microsoft.com/office/powerpoint/2012/main" userId="kevin_la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13" autoAdjust="0"/>
  </p:normalViewPr>
  <p:slideViewPr>
    <p:cSldViewPr>
      <p:cViewPr varScale="1">
        <p:scale>
          <a:sx n="90" d="100"/>
          <a:sy n="90" d="100"/>
        </p:scale>
        <p:origin x="2196" y="9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400B7BB-9036-4930-A00B-18CEC998EE5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89209B7F-B653-4F34-9BF2-BAB40B620F8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5792376-FB92-484E-8314-B489C603C67B}" type="datetimeFigureOut">
              <a:rPr lang="zh-TW" altLang="en-US"/>
              <a:pPr>
                <a:defRPr/>
              </a:pPr>
              <a:t>2021/3/3</a:t>
            </a:fld>
            <a:endParaRPr lang="zh-TW" altLang="en-US"/>
          </a:p>
        </p:txBody>
      </p:sp>
      <p:sp>
        <p:nvSpPr>
          <p:cNvPr id="4" name="頁尾版面配置區 3">
            <a:extLst>
              <a:ext uri="{FF2B5EF4-FFF2-40B4-BE49-F238E27FC236}">
                <a16:creationId xmlns:a16="http://schemas.microsoft.com/office/drawing/2014/main" id="{9ADF6FCB-73AA-4957-8354-99A13D0D789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3DB8A643-AA02-409D-A774-3EE13D9651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9675B86-8A4D-4B17-9DED-08A7C6DFA3FB}" type="slidenum">
              <a:rPr lang="zh-TW" altLang="en-US"/>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D39EE25-1A88-47E2-B1ED-9E04EF343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zh-TW" altLang="en-US"/>
          </a:p>
        </p:txBody>
      </p:sp>
      <p:sp>
        <p:nvSpPr>
          <p:cNvPr id="3" name="日期版面配置區 2">
            <a:extLst>
              <a:ext uri="{FF2B5EF4-FFF2-40B4-BE49-F238E27FC236}">
                <a16:creationId xmlns:a16="http://schemas.microsoft.com/office/drawing/2014/main" id="{A1828FF2-1948-440C-A69B-182261F19D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5E1B18A1-AA0C-4F3D-BF2C-94561657564E}" type="datetimeFigureOut">
              <a:rPr lang="zh-TW" altLang="en-US"/>
              <a:pPr>
                <a:defRPr/>
              </a:pPr>
              <a:t>2021/3/3</a:t>
            </a:fld>
            <a:endParaRPr lang="zh-TW" altLang="en-US"/>
          </a:p>
        </p:txBody>
      </p:sp>
      <p:sp>
        <p:nvSpPr>
          <p:cNvPr id="4" name="投影片圖像版面配置區 3">
            <a:extLst>
              <a:ext uri="{FF2B5EF4-FFF2-40B4-BE49-F238E27FC236}">
                <a16:creationId xmlns:a16="http://schemas.microsoft.com/office/drawing/2014/main" id="{DD0A779C-C5C3-4147-9A92-9B1B51B57A7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0F4E07D3-EF10-43C2-9CF9-4A935D0FF2E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16E66B-7A2F-4337-9B6B-7ADC934841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zh-TW" altLang="en-US"/>
          </a:p>
        </p:txBody>
      </p:sp>
      <p:sp>
        <p:nvSpPr>
          <p:cNvPr id="7" name="投影片編號版面配置區 6">
            <a:extLst>
              <a:ext uri="{FF2B5EF4-FFF2-40B4-BE49-F238E27FC236}">
                <a16:creationId xmlns:a16="http://schemas.microsoft.com/office/drawing/2014/main" id="{EFCB77F2-58AC-4AFB-B568-C9C628ADDC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C4652D6-DEE8-44BB-9BEB-1722C0588697}" type="slidenum">
              <a:rPr lang="zh-TW" altLang="en-US"/>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光纖聚合網路對於</a:t>
            </a:r>
            <a:r>
              <a:rPr lang="en-US" altLang="zh-TW" dirty="0" smtClean="0"/>
              <a:t>5G</a:t>
            </a:r>
            <a:r>
              <a:rPr lang="zh-TW" altLang="en-US" dirty="0" smtClean="0"/>
              <a:t>行動網路來說是個可以提供高性能的點對點服務的關鍵子系統</a:t>
            </a:r>
            <a:endParaRPr lang="en-US" altLang="zh-TW" dirty="0" smtClean="0"/>
          </a:p>
          <a:p>
            <a:endParaRPr lang="en-US" altLang="zh-TW" dirty="0" smtClean="0"/>
          </a:p>
          <a:p>
            <a:r>
              <a:rPr lang="zh-TW" altLang="en-US" dirty="0" smtClean="0"/>
              <a:t>最新的優化演算法基於整數線性規劃</a:t>
            </a:r>
            <a:r>
              <a:rPr lang="en-US" altLang="zh-TW" dirty="0" smtClean="0"/>
              <a:t>(ILP),</a:t>
            </a:r>
            <a:r>
              <a:rPr lang="zh-TW" altLang="en-US" dirty="0" smtClean="0"/>
              <a:t>解決</a:t>
            </a:r>
            <a:r>
              <a:rPr lang="zh-TW" altLang="en-US" b="1" dirty="0" smtClean="0"/>
              <a:t>專用和共享</a:t>
            </a:r>
            <a:r>
              <a:rPr lang="zh-TW" altLang="en-US" dirty="0" smtClean="0"/>
              <a:t>的路徑保護問題</a:t>
            </a:r>
            <a:r>
              <a:rPr lang="en-US" altLang="zh-TW" dirty="0" smtClean="0"/>
              <a:t>,</a:t>
            </a:r>
            <a:r>
              <a:rPr lang="zh-TW" altLang="en-US" dirty="0" smtClean="0"/>
              <a:t>在單一錯誤的情況下透過</a:t>
            </a:r>
            <a:r>
              <a:rPr lang="en-US" altLang="zh-TW" dirty="0" smtClean="0"/>
              <a:t>3GPP</a:t>
            </a:r>
            <a:r>
              <a:rPr lang="zh-TW" altLang="en-US" dirty="0" smtClean="0"/>
              <a:t>可分割的功能選項</a:t>
            </a:r>
            <a:r>
              <a:rPr lang="en-US" altLang="zh-TW" dirty="0" smtClean="0"/>
              <a:t>,</a:t>
            </a:r>
            <a:r>
              <a:rPr lang="zh-TW" altLang="en-US" dirty="0" smtClean="0"/>
              <a:t>使運行中的節點數量最少</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a:t>
            </a:fld>
            <a:endParaRPr lang="zh-TW" altLang="en-US"/>
          </a:p>
        </p:txBody>
      </p:sp>
    </p:spTree>
    <p:extLst>
      <p:ext uri="{BB962C8B-B14F-4D97-AF65-F5344CB8AC3E}">
        <p14:creationId xmlns:p14="http://schemas.microsoft.com/office/powerpoint/2010/main" val="144122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CN" altLang="en-US" dirty="0" smtClean="0"/>
              <a:t>方案</a:t>
            </a:r>
            <a:r>
              <a:rPr lang="en-US" altLang="zh-CN" dirty="0" smtClean="0"/>
              <a:t>8</a:t>
            </a:r>
            <a:r>
              <a:rPr lang="zh-TW" altLang="en-US" dirty="0" smtClean="0"/>
              <a:t>是</a:t>
            </a:r>
            <a:r>
              <a:rPr lang="en-US" altLang="zh-TW" dirty="0" smtClean="0"/>
              <a:t>ref</a:t>
            </a:r>
            <a:r>
              <a:rPr lang="zh-CN" altLang="en-US" dirty="0" smtClean="0"/>
              <a:t> </a:t>
            </a:r>
            <a:r>
              <a:rPr lang="en-US" altLang="zh-CN" dirty="0" smtClean="0"/>
              <a:t>[8]</a:t>
            </a:r>
            <a:r>
              <a:rPr lang="zh-CN" altLang="en-US" dirty="0" smtClean="0"/>
              <a:t>中</a:t>
            </a:r>
            <a:r>
              <a:rPr lang="zh-TW" altLang="en-US" dirty="0" smtClean="0"/>
              <a:t>所研究的傳統</a:t>
            </a:r>
            <a:r>
              <a:rPr lang="zh-CN" altLang="en-US" dirty="0" smtClean="0"/>
              <a:t>的</a:t>
            </a:r>
            <a:r>
              <a:rPr lang="en-US" altLang="zh-CN" dirty="0" smtClean="0"/>
              <a:t>C-RAN</a:t>
            </a:r>
            <a:r>
              <a:rPr lang="zh-CN" altLang="en-US" dirty="0" smtClean="0"/>
              <a:t>。</a:t>
            </a:r>
            <a:endParaRPr lang="en-US" altLang="zh-CN" dirty="0" smtClean="0"/>
          </a:p>
          <a:p>
            <a:r>
              <a:rPr lang="en-US" altLang="zh-TW" dirty="0" smtClean="0"/>
              <a:t>ref[9]</a:t>
            </a:r>
            <a:r>
              <a:rPr lang="zh-TW" altLang="en-US" dirty="0" smtClean="0"/>
              <a:t>解決了靈活的功能佈局問題，沒有特別提到與</a:t>
            </a:r>
            <a:r>
              <a:rPr lang="en-US" altLang="zh-TW" dirty="0" smtClean="0"/>
              <a:t>URLLC</a:t>
            </a:r>
            <a:r>
              <a:rPr lang="zh-TW" altLang="en-US" dirty="0" smtClean="0"/>
              <a:t>相關的延遲和可靠性限制。</a:t>
            </a:r>
            <a:endParaRPr lang="en-US" altLang="zh-TW" dirty="0" smtClean="0"/>
          </a:p>
          <a:p>
            <a:r>
              <a:rPr lang="zh-TW" altLang="en-US" dirty="0" smtClean="0"/>
              <a:t>無論如何，一種在設計光纖聚合網絡的同時</a:t>
            </a:r>
            <a:r>
              <a:rPr lang="en-US" altLang="zh-TW" dirty="0" smtClean="0"/>
              <a:t>,</a:t>
            </a:r>
            <a:r>
              <a:rPr lang="zh-TW" altLang="en-US" dirty="0" smtClean="0"/>
              <a:t>將功能分割與</a:t>
            </a:r>
            <a:r>
              <a:rPr lang="en-US" altLang="zh-TW" dirty="0" smtClean="0"/>
              <a:t>URLLC</a:t>
            </a:r>
            <a:r>
              <a:rPr lang="zh-TW" altLang="en-US" dirty="0" smtClean="0"/>
              <a:t>關聯到節點的方法，有望極大地幫助運營商完成</a:t>
            </a:r>
            <a:r>
              <a:rPr lang="en-US" altLang="zh-TW" dirty="0" smtClean="0"/>
              <a:t>5G</a:t>
            </a:r>
            <a:r>
              <a:rPr lang="zh-TW" altLang="en-US" dirty="0" smtClean="0"/>
              <a:t>網絡切片的部署工作。</a:t>
            </a:r>
            <a:endParaRPr lang="en-US" altLang="zh-TW" dirty="0" smtClean="0"/>
          </a:p>
          <a:p>
            <a:r>
              <a:rPr lang="zh-TW" altLang="en-US" dirty="0" smtClean="0"/>
              <a:t>至於</a:t>
            </a:r>
            <a:r>
              <a:rPr lang="en-US" altLang="zh-TW" dirty="0" smtClean="0"/>
              <a:t>DPP</a:t>
            </a:r>
            <a:r>
              <a:rPr lang="zh-TW" altLang="en-US" dirty="0" smtClean="0"/>
              <a:t>方法</a:t>
            </a:r>
            <a:r>
              <a:rPr lang="en-US" altLang="zh-TW" dirty="0" smtClean="0"/>
              <a:t>,</a:t>
            </a:r>
            <a:r>
              <a:rPr lang="zh-TW" altLang="en-US" dirty="0" smtClean="0"/>
              <a:t>在</a:t>
            </a:r>
            <a:r>
              <a:rPr lang="en-US" altLang="zh-TW" dirty="0" smtClean="0"/>
              <a:t>ref[10]</a:t>
            </a:r>
            <a:r>
              <a:rPr lang="zh-TW" altLang="en-US" dirty="0" smtClean="0"/>
              <a:t>中的啟發式方法，已經提出了一些有關光纖聚合網絡中功能拆分的評估方法。</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16</a:t>
            </a:fld>
            <a:endParaRPr lang="zh-TW" altLang="en-US"/>
          </a:p>
        </p:txBody>
      </p:sp>
    </p:spTree>
    <p:extLst>
      <p:ext uri="{BB962C8B-B14F-4D97-AF65-F5344CB8AC3E}">
        <p14:creationId xmlns:p14="http://schemas.microsoft.com/office/powerpoint/2010/main" val="35200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針對上述情況，本文提出了一種基於整數線性規劃（</a:t>
            </a:r>
            <a:r>
              <a:rPr lang="en-US" altLang="zh-TW" dirty="0" smtClean="0"/>
              <a:t>ILP</a:t>
            </a:r>
            <a:r>
              <a:rPr lang="zh-TW" altLang="en-US" dirty="0" smtClean="0"/>
              <a:t>）的優化流程，以針對</a:t>
            </a:r>
            <a:r>
              <a:rPr lang="en-US" altLang="zh-TW" dirty="0" smtClean="0"/>
              <a:t>URLLC</a:t>
            </a:r>
            <a:r>
              <a:rPr lang="zh-TW" altLang="en-US" dirty="0" smtClean="0"/>
              <a:t>服務設計具有</a:t>
            </a:r>
            <a:r>
              <a:rPr lang="en-US" altLang="zh-TW" dirty="0" smtClean="0"/>
              <a:t>5G</a:t>
            </a:r>
            <a:r>
              <a:rPr lang="zh-TW" altLang="en-US" dirty="0" smtClean="0"/>
              <a:t>功能拆解的彈性延遲限制的點到點切片。</a:t>
            </a:r>
            <a:endParaRPr lang="en-US" altLang="zh-TW" dirty="0" smtClean="0"/>
          </a:p>
          <a:p>
            <a:endParaRPr lang="zh-TW" altLang="en-US" dirty="0" smtClean="0"/>
          </a:p>
          <a:p>
            <a:r>
              <a:rPr lang="zh-TW" altLang="en-US" dirty="0" smtClean="0"/>
              <a:t>目標是在給定潛在的節點位置的集合，在這情況下，最大程度地減少啟動</a:t>
            </a:r>
            <a:r>
              <a:rPr lang="en-US" altLang="zh-TW" dirty="0" smtClean="0"/>
              <a:t>VNF</a:t>
            </a:r>
            <a:r>
              <a:rPr lang="zh-TW" altLang="en-US" dirty="0" smtClean="0"/>
              <a:t>的節點數量。</a:t>
            </a:r>
            <a:endParaRPr lang="en-US" altLang="zh-TW" dirty="0" smtClean="0"/>
          </a:p>
          <a:p>
            <a:endParaRPr lang="zh-TW" altLang="en-US" dirty="0" smtClean="0"/>
          </a:p>
          <a:p>
            <a:r>
              <a:rPr lang="zh-TW" altLang="en-US" dirty="0" smtClean="0"/>
              <a:t>提出了專用的共享路徑保留方法，即</a:t>
            </a:r>
            <a:r>
              <a:rPr lang="en-US" altLang="zh-TW" dirty="0" smtClean="0"/>
              <a:t>DPP</a:t>
            </a:r>
            <a:r>
              <a:rPr lang="zh-TW" altLang="en-US" dirty="0" smtClean="0"/>
              <a:t>和</a:t>
            </a:r>
            <a:r>
              <a:rPr lang="en-US" altLang="zh-TW" dirty="0" smtClean="0"/>
              <a:t>SPP</a:t>
            </a:r>
            <a:r>
              <a:rPr lang="zh-TW" altLang="en-US" dirty="0" smtClean="0"/>
              <a:t>，並描述了相關的優化流程，以最小化要與</a:t>
            </a:r>
            <a:r>
              <a:rPr lang="en-US" altLang="zh-TW" dirty="0" smtClean="0"/>
              <a:t>URLLC</a:t>
            </a:r>
            <a:r>
              <a:rPr lang="zh-TW" altLang="en-US" dirty="0" smtClean="0"/>
              <a:t>網絡切片相關的物理網絡資源，並將其應用於評估其有效性。</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17</a:t>
            </a:fld>
            <a:endParaRPr lang="zh-TW" altLang="en-US"/>
          </a:p>
        </p:txBody>
      </p:sp>
    </p:spTree>
    <p:extLst>
      <p:ext uri="{BB962C8B-B14F-4D97-AF65-F5344CB8AC3E}">
        <p14:creationId xmlns:p14="http://schemas.microsoft.com/office/powerpoint/2010/main" val="3788941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第二章</a:t>
            </a:r>
            <a:r>
              <a:rPr lang="en-US" altLang="zh-TW" dirty="0" smtClean="0"/>
              <a:t>:</a:t>
            </a:r>
            <a:r>
              <a:rPr lang="zh-TW" altLang="en-US" dirty="0" smtClean="0"/>
              <a:t>參考的網路架構和問題列成公式</a:t>
            </a:r>
            <a:endParaRPr lang="en-US" altLang="zh-TW" dirty="0" smtClean="0"/>
          </a:p>
          <a:p>
            <a:r>
              <a:rPr lang="zh-TW" altLang="en-US" dirty="0" smtClean="0"/>
              <a:t>第三章</a:t>
            </a:r>
            <a:r>
              <a:rPr lang="en-US" altLang="zh-TW" dirty="0" smtClean="0"/>
              <a:t>:</a:t>
            </a:r>
            <a:r>
              <a:rPr lang="zh-TW" altLang="en-US" dirty="0" smtClean="0"/>
              <a:t>使用</a:t>
            </a:r>
            <a:r>
              <a:rPr lang="en-US" altLang="zh-TW" dirty="0" smtClean="0"/>
              <a:t>DPP</a:t>
            </a:r>
            <a:r>
              <a:rPr lang="zh-TW" altLang="en-US" dirty="0" smtClean="0"/>
              <a:t>和</a:t>
            </a:r>
            <a:r>
              <a:rPr lang="en-US" altLang="zh-TW" dirty="0" smtClean="0"/>
              <a:t>SPP</a:t>
            </a:r>
            <a:r>
              <a:rPr lang="zh-TW" altLang="en-US" dirty="0" smtClean="0"/>
              <a:t>並具有延遲限制的</a:t>
            </a:r>
            <a:r>
              <a:rPr lang="en-US" altLang="zh-TW" dirty="0" smtClean="0"/>
              <a:t>URLLC</a:t>
            </a:r>
            <a:r>
              <a:rPr lang="zh-TW" altLang="en-US" dirty="0" smtClean="0"/>
              <a:t>切片設計的優化方法，以最小化光纖聚合網絡中的活躍庫數量</a:t>
            </a:r>
            <a:endParaRPr lang="en-US" altLang="zh-TW" dirty="0" smtClean="0"/>
          </a:p>
          <a:p>
            <a:r>
              <a:rPr lang="zh-TW" altLang="en-US" dirty="0" smtClean="0"/>
              <a:t>第四章</a:t>
            </a:r>
            <a:r>
              <a:rPr lang="en-US" altLang="zh-TW" dirty="0" smtClean="0"/>
              <a:t>:</a:t>
            </a:r>
            <a:r>
              <a:rPr lang="zh-TW" altLang="en-US" dirty="0" smtClean="0"/>
              <a:t>開發了啟發式方法中包含的幾種建議的解決方法，以找到最佳解決方案。</a:t>
            </a:r>
            <a:endParaRPr lang="en-US" altLang="zh-TW" dirty="0" smtClean="0"/>
          </a:p>
          <a:p>
            <a:r>
              <a:rPr lang="zh-TW" altLang="en-US" dirty="0" smtClean="0"/>
              <a:t>第五章</a:t>
            </a:r>
            <a:r>
              <a:rPr lang="en-US" altLang="zh-TW" dirty="0" smtClean="0"/>
              <a:t>:</a:t>
            </a:r>
            <a:r>
              <a:rPr lang="zh-TW" altLang="en-US" dirty="0" smtClean="0"/>
              <a:t>結果與比較</a:t>
            </a:r>
            <a:endParaRPr lang="en-US" altLang="zh-TW" dirty="0" smtClean="0"/>
          </a:p>
          <a:p>
            <a:r>
              <a:rPr lang="zh-TW" altLang="en-US" dirty="0" smtClean="0"/>
              <a:t>第六章</a:t>
            </a:r>
            <a:r>
              <a:rPr lang="en-US" altLang="zh-TW" dirty="0" smtClean="0"/>
              <a:t>:</a:t>
            </a:r>
            <a:r>
              <a:rPr lang="zh-TW" altLang="en-US" dirty="0" smtClean="0"/>
              <a:t>結論與主要成就</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18</a:t>
            </a:fld>
            <a:endParaRPr lang="zh-TW" altLang="en-US"/>
          </a:p>
        </p:txBody>
      </p:sp>
    </p:spTree>
    <p:extLst>
      <p:ext uri="{BB962C8B-B14F-4D97-AF65-F5344CB8AC3E}">
        <p14:creationId xmlns:p14="http://schemas.microsoft.com/office/powerpoint/2010/main" val="148276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Ref 6 </a:t>
            </a:r>
            <a:r>
              <a:rPr lang="zh-TW" altLang="en-US" dirty="0" smtClean="0"/>
              <a:t>最近研究</a:t>
            </a:r>
            <a:r>
              <a:rPr lang="en-US" altLang="zh-TW" dirty="0" smtClean="0"/>
              <a:t>5G</a:t>
            </a:r>
            <a:r>
              <a:rPr lang="zh-TW" altLang="en-US" dirty="0" smtClean="0"/>
              <a:t>的</a:t>
            </a:r>
            <a:r>
              <a:rPr lang="en-US" altLang="zh-TW" dirty="0" smtClean="0"/>
              <a:t>baseband</a:t>
            </a:r>
            <a:r>
              <a:rPr lang="zh-TW" altLang="en-US" dirty="0" smtClean="0"/>
              <a:t>功能拆解</a:t>
            </a:r>
            <a:endParaRPr lang="en-US" altLang="zh-TW" dirty="0" smtClean="0"/>
          </a:p>
          <a:p>
            <a:endParaRPr lang="en-US" altLang="zh-TW" dirty="0" smtClean="0"/>
          </a:p>
          <a:p>
            <a:r>
              <a:rPr lang="zh-TW" altLang="en-US" dirty="0" smtClean="0"/>
              <a:t>組成行動網路協定堆疊中的功能可以拆解到多個節點上並依順序執行</a:t>
            </a:r>
            <a:r>
              <a:rPr lang="en-US" altLang="zh-TW" dirty="0" smtClean="0"/>
              <a:t>,</a:t>
            </a:r>
            <a:r>
              <a:rPr lang="zh-TW" altLang="en-US" dirty="0" smtClean="0"/>
              <a:t>也就是組成功能鍊</a:t>
            </a:r>
            <a:r>
              <a:rPr lang="en-US" altLang="zh-TW" dirty="0" smtClean="0"/>
              <a:t>(function</a:t>
            </a:r>
            <a:r>
              <a:rPr lang="en-US" altLang="zh-TW" baseline="0" dirty="0" smtClean="0"/>
              <a:t> chain</a:t>
            </a:r>
            <a:r>
              <a:rPr lang="en-US" altLang="zh-TW" dirty="0" smtClean="0"/>
              <a:t>)</a:t>
            </a:r>
            <a:endParaRPr lang="en-US" altLang="zh-TW" dirty="0"/>
          </a:p>
          <a:p>
            <a:endParaRPr lang="en-US" altLang="zh-TW" dirty="0"/>
          </a:p>
          <a:p>
            <a:r>
              <a:rPr lang="en-US" altLang="zh-TW" dirty="0" smtClean="0"/>
              <a:t>Ref 11</a:t>
            </a:r>
            <a:r>
              <a:rPr lang="zh-TW" altLang="en-US" dirty="0" smtClean="0"/>
              <a:t>研究了</a:t>
            </a:r>
            <a:r>
              <a:rPr lang="en-US" altLang="zh-TW" dirty="0" smtClean="0"/>
              <a:t>function chain</a:t>
            </a:r>
            <a:r>
              <a:rPr lang="zh-TW" altLang="en-US" dirty="0" smtClean="0"/>
              <a:t>中</a:t>
            </a:r>
            <a:r>
              <a:rPr lang="en-US" altLang="zh-TW" dirty="0" smtClean="0"/>
              <a:t>,</a:t>
            </a:r>
            <a:r>
              <a:rPr lang="zh-TW" altLang="en-US" dirty="0" smtClean="0"/>
              <a:t>探討對於服務終端之間的點對點頻寬和延遲限制</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20</a:t>
            </a:fld>
            <a:endParaRPr lang="zh-TW" altLang="en-US"/>
          </a:p>
        </p:txBody>
      </p:sp>
    </p:spTree>
    <p:extLst>
      <p:ext uri="{BB962C8B-B14F-4D97-AF65-F5344CB8AC3E}">
        <p14:creationId xmlns:p14="http://schemas.microsoft.com/office/powerpoint/2010/main" val="3226698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當提供一個服務時</a:t>
            </a:r>
            <a:r>
              <a:rPr lang="en-US" altLang="zh-TW" dirty="0" smtClean="0"/>
              <a:t>,</a:t>
            </a:r>
            <a:r>
              <a:rPr lang="zh-TW" altLang="en-US" dirty="0" smtClean="0"/>
              <a:t>在雲端執行的每個點對點服務必須滿足基頻</a:t>
            </a:r>
            <a:r>
              <a:rPr lang="en-US" altLang="zh-TW" dirty="0" smtClean="0"/>
              <a:t>(baseband)</a:t>
            </a:r>
            <a:r>
              <a:rPr lang="zh-TW" altLang="en-US" dirty="0" smtClean="0"/>
              <a:t>的處理需求</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根據</a:t>
            </a:r>
            <a:r>
              <a:rPr lang="en-US" altLang="zh-TW" dirty="0" smtClean="0"/>
              <a:t>ref 12</a:t>
            </a:r>
            <a:r>
              <a:rPr lang="zh-TW" altLang="en-US" dirty="0" smtClean="0"/>
              <a:t>的無線示範環境</a:t>
            </a:r>
            <a:r>
              <a:rPr lang="en-US" altLang="zh-TW" dirty="0" smtClean="0"/>
              <a:t>,</a:t>
            </a:r>
            <a:r>
              <a:rPr lang="zh-TW" altLang="en-US" dirty="0" smtClean="0"/>
              <a:t>協議堆疊的不同功能所需的頻寬如表</a:t>
            </a:r>
            <a:r>
              <a:rPr lang="en-US" altLang="zh-TW" dirty="0" smtClean="0"/>
              <a:t>1</a:t>
            </a:r>
            <a:r>
              <a:rPr lang="zh-TW" altLang="en-US" dirty="0" smtClean="0"/>
              <a:t>所示</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圖</a:t>
            </a:r>
            <a:r>
              <a:rPr lang="en-US" altLang="zh-TW" dirty="0" smtClean="0"/>
              <a:t>1</a:t>
            </a:r>
            <a:r>
              <a:rPr lang="zh-TW" altLang="en-US" dirty="0" smtClean="0"/>
              <a:t>所示</a:t>
            </a:r>
            <a:r>
              <a:rPr lang="en-US" altLang="zh-TW" dirty="0" smtClean="0"/>
              <a:t>,</a:t>
            </a:r>
            <a:r>
              <a:rPr lang="zh-TW" altLang="en-US" dirty="0" smtClean="0"/>
              <a:t>一個可能的點對點</a:t>
            </a:r>
            <a:r>
              <a:rPr lang="en-US" altLang="zh-TW" dirty="0" smtClean="0"/>
              <a:t>URLLC</a:t>
            </a:r>
            <a:r>
              <a:rPr lang="zh-TW" altLang="en-US" dirty="0" smtClean="0"/>
              <a:t>切片的範例</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21</a:t>
            </a:fld>
            <a:endParaRPr lang="zh-TW" altLang="en-US"/>
          </a:p>
        </p:txBody>
      </p:sp>
    </p:spTree>
    <p:extLst>
      <p:ext uri="{BB962C8B-B14F-4D97-AF65-F5344CB8AC3E}">
        <p14:creationId xmlns:p14="http://schemas.microsoft.com/office/powerpoint/2010/main" val="1190661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彈性基頻單元</a:t>
            </a:r>
            <a:r>
              <a:rPr lang="en-US" altLang="zh-TW" dirty="0" smtClean="0"/>
              <a:t>(</a:t>
            </a:r>
            <a:r>
              <a:rPr lang="en-US" altLang="zh-TW" dirty="0" err="1" smtClean="0"/>
              <a:t>BaseBand</a:t>
            </a:r>
            <a:r>
              <a:rPr lang="en-US" altLang="zh-TW" dirty="0" smtClean="0"/>
              <a:t> Unit</a:t>
            </a:r>
            <a:r>
              <a:rPr lang="zh-TW" altLang="en-US" dirty="0" smtClean="0"/>
              <a:t>，</a:t>
            </a:r>
            <a:r>
              <a:rPr lang="en-US" altLang="zh-TW" dirty="0" smtClean="0"/>
              <a:t>BBU)</a:t>
            </a:r>
            <a:r>
              <a:rPr lang="zh-TW" altLang="en-US" dirty="0" smtClean="0"/>
              <a:t>的</a:t>
            </a:r>
            <a:r>
              <a:rPr lang="zh-TW" altLang="en-US" dirty="0" smtClean="0"/>
              <a:t>庫</a:t>
            </a:r>
            <a:r>
              <a:rPr lang="en-US" altLang="zh-TW" dirty="0" smtClean="0"/>
              <a:t>(hotel)</a:t>
            </a:r>
            <a:r>
              <a:rPr lang="zh-TW" altLang="en-US" dirty="0" smtClean="0"/>
              <a:t>位置</a:t>
            </a:r>
            <a:r>
              <a:rPr lang="zh-TW" altLang="en-US" dirty="0" smtClean="0"/>
              <a:t>部屬問題以公式描述如下</a:t>
            </a:r>
            <a:r>
              <a:rPr lang="en-US" altLang="zh-TW" dirty="0" smtClean="0"/>
              <a:t>:</a:t>
            </a:r>
          </a:p>
          <a:p>
            <a:r>
              <a:rPr lang="en-US" altLang="zh-TW" dirty="0" smtClean="0"/>
              <a:t/>
            </a:r>
            <a:br>
              <a:rPr lang="en-US" altLang="zh-TW" dirty="0" smtClean="0"/>
            </a:br>
            <a:r>
              <a:rPr lang="zh-TW" altLang="en-US" b="1" dirty="0" smtClean="0"/>
              <a:t>給定資訊</a:t>
            </a:r>
            <a:r>
              <a:rPr lang="en-US" altLang="zh-TW" b="1" dirty="0" smtClean="0"/>
              <a:t>:</a:t>
            </a:r>
            <a:r>
              <a:rPr lang="zh-TW" altLang="en-US" b="1" dirty="0" smtClean="0"/>
              <a:t> </a:t>
            </a:r>
            <a:r>
              <a:rPr lang="zh-TW" altLang="en-US" dirty="0" smtClean="0"/>
              <a:t>一個節點的集合</a:t>
            </a:r>
            <a:r>
              <a:rPr lang="en-US" altLang="zh-TW" dirty="0" smtClean="0"/>
              <a:t>(Set)</a:t>
            </a:r>
            <a:r>
              <a:rPr lang="zh-TW" altLang="en-US" dirty="0" smtClean="0"/>
              <a:t>和相關資源</a:t>
            </a:r>
            <a:r>
              <a:rPr lang="en-US" altLang="zh-TW" dirty="0" smtClean="0"/>
              <a:t>,</a:t>
            </a:r>
            <a:r>
              <a:rPr lang="zh-TW" altLang="en-US" dirty="0" smtClean="0"/>
              <a:t>這些節點和資源可作為</a:t>
            </a:r>
            <a:r>
              <a:rPr lang="zh-TW" altLang="en-US" dirty="0" smtClean="0"/>
              <a:t>庫</a:t>
            </a:r>
            <a:r>
              <a:rPr lang="en-US" altLang="zh-TW" dirty="0" smtClean="0"/>
              <a:t>(hotel)</a:t>
            </a:r>
            <a:r>
              <a:rPr lang="zh-TW" altLang="en-US" dirty="0" smtClean="0"/>
              <a:t>的</a:t>
            </a:r>
            <a:r>
              <a:rPr lang="zh-TW" altLang="en-US" dirty="0" smtClean="0"/>
              <a:t>候選，用於承載基頻、核心和雲功能，並通過一</a:t>
            </a:r>
            <a:r>
              <a:rPr lang="zh-TW" altLang="en-US" dirty="0" smtClean="0"/>
              <a:t>組適當的鏈路</a:t>
            </a:r>
            <a:r>
              <a:rPr lang="en-US" altLang="zh-TW" dirty="0" smtClean="0"/>
              <a:t>(link)</a:t>
            </a:r>
            <a:r>
              <a:rPr lang="zh-TW" altLang="en-US" dirty="0" smtClean="0"/>
              <a:t>連接</a:t>
            </a:r>
            <a:r>
              <a:rPr lang="zh-TW" altLang="en-US" dirty="0" smtClean="0"/>
              <a:t>。</a:t>
            </a:r>
            <a:endParaRPr lang="en-US" altLang="zh-TW" dirty="0" smtClean="0"/>
          </a:p>
          <a:p>
            <a:endParaRPr lang="en-US" altLang="zh-TW" dirty="0" smtClean="0"/>
          </a:p>
          <a:p>
            <a:r>
              <a:rPr lang="zh-TW" altLang="en-US" b="1" dirty="0" smtClean="0"/>
              <a:t>找出目標</a:t>
            </a:r>
            <a:r>
              <a:rPr lang="en-US" altLang="zh-TW" b="1" dirty="0" smtClean="0"/>
              <a:t>:</a:t>
            </a:r>
            <a:r>
              <a:rPr lang="zh-TW" altLang="en-US" b="1" dirty="0" smtClean="0"/>
              <a:t> </a:t>
            </a:r>
            <a:r>
              <a:rPr lang="zh-TW" altLang="en-US" dirty="0" smtClean="0"/>
              <a:t>一個適合的功能配置</a:t>
            </a:r>
            <a:r>
              <a:rPr lang="en-US" altLang="zh-TW" dirty="0" smtClean="0"/>
              <a:t>,</a:t>
            </a:r>
            <a:r>
              <a:rPr lang="zh-TW" altLang="en-US" dirty="0" smtClean="0"/>
              <a:t>讓運行的節點的數量減至最少</a:t>
            </a:r>
            <a:r>
              <a:rPr lang="en-US" altLang="zh-TW" dirty="0" smtClean="0"/>
              <a:t>,</a:t>
            </a:r>
            <a:r>
              <a:rPr lang="zh-TW" altLang="en-US" dirty="0" smtClean="0"/>
              <a:t>也能同時滿足單一鏈路或庫故障時的可靠度</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24</a:t>
            </a:fld>
            <a:endParaRPr lang="zh-TW" altLang="en-US"/>
          </a:p>
        </p:txBody>
      </p:sp>
    </p:spTree>
    <p:extLst>
      <p:ext uri="{BB962C8B-B14F-4D97-AF65-F5344CB8AC3E}">
        <p14:creationId xmlns:p14="http://schemas.microsoft.com/office/powerpoint/2010/main" val="24212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smtClean="0"/>
              <a:t>確保</a:t>
            </a:r>
            <a:r>
              <a:rPr lang="en-US" altLang="zh-TW" b="1" dirty="0" smtClean="0"/>
              <a:t>(</a:t>
            </a:r>
            <a:r>
              <a:rPr lang="zh-TW" altLang="en-US" b="1" dirty="0" smtClean="0"/>
              <a:t>限制</a:t>
            </a:r>
            <a:r>
              <a:rPr lang="en-US" altLang="zh-TW" b="1" dirty="0" smtClean="0"/>
              <a:t>)</a:t>
            </a:r>
            <a:r>
              <a:rPr lang="zh-TW" altLang="en-US" b="1" dirty="0" smtClean="0"/>
              <a:t>條件</a:t>
            </a:r>
            <a:r>
              <a:rPr lang="en-US" altLang="zh-TW" b="1" dirty="0" smtClean="0"/>
              <a:t>:</a:t>
            </a:r>
            <a:r>
              <a:rPr lang="zh-TW" altLang="en-US" dirty="0" smtClean="0"/>
              <a:t>每個</a:t>
            </a:r>
            <a:r>
              <a:rPr lang="zh-TW" altLang="en-US" dirty="0" smtClean="0"/>
              <a:t>天線都連接一</a:t>
            </a:r>
            <a:r>
              <a:rPr lang="zh-TW" altLang="en-US" dirty="0" smtClean="0"/>
              <a:t>組正確排列的</a:t>
            </a:r>
            <a:r>
              <a:rPr lang="en-US" altLang="zh-TW" dirty="0" smtClean="0"/>
              <a:t>functions,</a:t>
            </a:r>
            <a:r>
              <a:rPr lang="zh-TW" altLang="en-US" dirty="0" smtClean="0"/>
              <a:t>最後連到</a:t>
            </a:r>
            <a:r>
              <a:rPr lang="en-US" altLang="zh-TW" dirty="0" smtClean="0"/>
              <a:t>URLLC</a:t>
            </a:r>
            <a:r>
              <a:rPr lang="zh-TW" altLang="en-US" dirty="0" smtClean="0"/>
              <a:t>服務</a:t>
            </a:r>
            <a:r>
              <a:rPr lang="en-US" altLang="zh-TW" dirty="0" smtClean="0"/>
              <a:t>,</a:t>
            </a:r>
            <a:r>
              <a:rPr lang="zh-TW" altLang="en-US" dirty="0" smtClean="0"/>
              <a:t>這些</a:t>
            </a:r>
            <a:r>
              <a:rPr lang="en-US" altLang="zh-TW" dirty="0" smtClean="0"/>
              <a:t>functions</a:t>
            </a:r>
            <a:r>
              <a:rPr lang="zh-TW" altLang="en-US" dirty="0" smtClean="0"/>
              <a:t>組成一個在活動節點</a:t>
            </a:r>
            <a:r>
              <a:rPr lang="en-US" altLang="zh-TW" dirty="0" smtClean="0"/>
              <a:t>(nodes)</a:t>
            </a:r>
            <a:r>
              <a:rPr lang="zh-TW" altLang="en-US" dirty="0" smtClean="0"/>
              <a:t>中運行的鏈路</a:t>
            </a:r>
            <a:r>
              <a:rPr lang="en-US" altLang="zh-TW" dirty="0" smtClean="0"/>
              <a:t>(links),</a:t>
            </a:r>
            <a:r>
              <a:rPr lang="zh-TW" altLang="en-US" dirty="0" smtClean="0"/>
              <a:t>而且排列結果需小於天線和雲端的最大距離</a:t>
            </a:r>
            <a:r>
              <a:rPr lang="en-US" altLang="zh-TW" dirty="0" smtClean="0"/>
              <a:t>,</a:t>
            </a:r>
            <a:r>
              <a:rPr lang="zh-TW" altLang="en-US" dirty="0" smtClean="0"/>
              <a:t>頻寬也小於每個</a:t>
            </a:r>
            <a:r>
              <a:rPr lang="en-US" altLang="zh-TW" dirty="0" smtClean="0"/>
              <a:t>links</a:t>
            </a:r>
            <a:r>
              <a:rPr lang="zh-TW" altLang="en-US" dirty="0" smtClean="0"/>
              <a:t>的最大頻寬</a:t>
            </a:r>
            <a:r>
              <a:rPr lang="en-US" altLang="zh-TW" dirty="0" smtClean="0"/>
              <a:t>,</a:t>
            </a:r>
            <a:r>
              <a:rPr lang="zh-TW" altLang="en-US" dirty="0" smtClean="0"/>
              <a:t>運算需求不能超過每個節點上提供的最大運算能力</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25</a:t>
            </a:fld>
            <a:endParaRPr lang="zh-TW" altLang="en-US"/>
          </a:p>
        </p:txBody>
      </p:sp>
    </p:spTree>
    <p:extLst>
      <p:ext uri="{BB962C8B-B14F-4D97-AF65-F5344CB8AC3E}">
        <p14:creationId xmlns:p14="http://schemas.microsoft.com/office/powerpoint/2010/main" val="100884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smtClean="0"/>
          </a:p>
          <a:p>
            <a:r>
              <a:rPr lang="en-US" altLang="zh-TW" dirty="0" smtClean="0"/>
              <a:t>N</a:t>
            </a:r>
            <a:r>
              <a:rPr lang="zh-TW" altLang="en-US" dirty="0" smtClean="0"/>
              <a:t> </a:t>
            </a:r>
            <a:r>
              <a:rPr lang="en-US" altLang="zh-TW" dirty="0" smtClean="0"/>
              <a:t>:</a:t>
            </a:r>
            <a:r>
              <a:rPr lang="zh-TW" altLang="en-US" dirty="0" smtClean="0"/>
              <a:t> </a:t>
            </a:r>
            <a:r>
              <a:rPr lang="en-US" altLang="zh-TW" dirty="0" smtClean="0"/>
              <a:t>nodes</a:t>
            </a:r>
            <a:r>
              <a:rPr lang="zh-TW" altLang="en-US" dirty="0" smtClean="0"/>
              <a:t>的集合</a:t>
            </a:r>
            <a:r>
              <a:rPr lang="en-US" altLang="zh-TW" dirty="0" smtClean="0"/>
              <a:t>,</a:t>
            </a:r>
            <a:r>
              <a:rPr lang="zh-TW" altLang="en-US" dirty="0" smtClean="0"/>
              <a:t>可用來部屬</a:t>
            </a:r>
            <a:r>
              <a:rPr lang="en-US" altLang="zh-TW" dirty="0" smtClean="0"/>
              <a:t>VNF</a:t>
            </a:r>
          </a:p>
          <a:p>
            <a:r>
              <a:rPr lang="en-US" altLang="zh-TW" dirty="0" smtClean="0"/>
              <a:t>Pi : node </a:t>
            </a:r>
            <a:r>
              <a:rPr lang="en-US" altLang="zh-TW" dirty="0" err="1" smtClean="0"/>
              <a:t>i</a:t>
            </a:r>
            <a:r>
              <a:rPr lang="zh-TW" altLang="en-US" dirty="0" smtClean="0"/>
              <a:t>可用的計算資源</a:t>
            </a:r>
            <a:endParaRPr lang="en-US" altLang="zh-TW" dirty="0" smtClean="0"/>
          </a:p>
          <a:p>
            <a:r>
              <a:rPr lang="en-US" altLang="zh-TW" dirty="0" smtClean="0"/>
              <a:t>Gamma </a:t>
            </a:r>
            <a:r>
              <a:rPr lang="en-US" altLang="zh-TW" dirty="0" err="1" smtClean="0"/>
              <a:t>i,j</a:t>
            </a:r>
            <a:r>
              <a:rPr lang="en-US" altLang="zh-TW" dirty="0" smtClean="0"/>
              <a:t> : </a:t>
            </a:r>
            <a:r>
              <a:rPr lang="zh-TW" altLang="en-US" dirty="0" smtClean="0"/>
              <a:t>矩陣</a:t>
            </a:r>
            <a:r>
              <a:rPr lang="en-US" altLang="zh-TW" dirty="0" smtClean="0"/>
              <a:t>,</a:t>
            </a:r>
            <a:r>
              <a:rPr lang="zh-TW" altLang="en-US" dirty="0" smtClean="0"/>
              <a:t>表示實體網路中的節點</a:t>
            </a:r>
            <a:r>
              <a:rPr lang="en-US" altLang="zh-TW" dirty="0" err="1" smtClean="0"/>
              <a:t>i,j</a:t>
            </a:r>
            <a:r>
              <a:rPr lang="zh-TW" altLang="en-US" dirty="0" smtClean="0"/>
              <a:t>之間的是否有</a:t>
            </a:r>
            <a:r>
              <a:rPr lang="en-US" altLang="zh-TW" dirty="0" smtClean="0"/>
              <a:t>link,1</a:t>
            </a:r>
            <a:r>
              <a:rPr lang="zh-TW" altLang="en-US" dirty="0" smtClean="0"/>
              <a:t>代表有</a:t>
            </a:r>
            <a:r>
              <a:rPr lang="en-US" altLang="zh-TW" dirty="0" smtClean="0"/>
              <a:t>link,0</a:t>
            </a:r>
            <a:r>
              <a:rPr lang="zh-TW" altLang="en-US" dirty="0" smtClean="0"/>
              <a:t>代表沒有</a:t>
            </a:r>
            <a:r>
              <a:rPr lang="en-US" altLang="zh-TW" dirty="0" smtClean="0"/>
              <a:t>link</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i="0" kern="1200" dirty="0" smtClean="0">
                <a:solidFill>
                  <a:schemeClr val="tx1"/>
                </a:solidFill>
                <a:effectLst/>
                <a:latin typeface="+mn-lt"/>
                <a:ea typeface="+mn-ea"/>
                <a:cs typeface="+mn-cs"/>
              </a:rPr>
              <a:t>Tau</a:t>
            </a:r>
            <a:r>
              <a:rPr lang="en-US" altLang="zh-TW" sz="1200" b="0" i="0" kern="1200" baseline="0" dirty="0" smtClean="0">
                <a:solidFill>
                  <a:schemeClr val="tx1"/>
                </a:solidFill>
                <a:effectLst/>
                <a:latin typeface="+mn-lt"/>
                <a:ea typeface="+mn-ea"/>
                <a:cs typeface="+mn-cs"/>
              </a:rPr>
              <a:t> </a:t>
            </a:r>
            <a:r>
              <a:rPr lang="en-US" altLang="zh-TW" dirty="0" err="1" smtClean="0"/>
              <a:t>i,j</a:t>
            </a:r>
            <a:r>
              <a:rPr lang="en-US" altLang="zh-TW" dirty="0" smtClean="0"/>
              <a:t> :</a:t>
            </a:r>
            <a:r>
              <a:rPr lang="zh-TW" altLang="en-US" dirty="0" smtClean="0"/>
              <a:t>矩陣</a:t>
            </a:r>
            <a:r>
              <a:rPr lang="en-US" altLang="zh-TW" dirty="0" smtClean="0"/>
              <a:t>,</a:t>
            </a:r>
            <a:r>
              <a:rPr lang="zh-TW" altLang="en-US" dirty="0" smtClean="0"/>
              <a:t>表示實體網路中的節點</a:t>
            </a:r>
            <a:r>
              <a:rPr lang="en-US" altLang="zh-TW" dirty="0" err="1" smtClean="0"/>
              <a:t>i,j</a:t>
            </a:r>
            <a:r>
              <a:rPr lang="zh-TW" altLang="en-US" dirty="0" smtClean="0"/>
              <a:t>之間的延遲</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S</a:t>
            </a:r>
            <a:r>
              <a:rPr lang="zh-TW" altLang="en-US" dirty="0" smtClean="0"/>
              <a:t> </a:t>
            </a:r>
            <a:r>
              <a:rPr lang="en-US" altLang="zh-TW" dirty="0" smtClean="0"/>
              <a:t>:</a:t>
            </a:r>
            <a:r>
              <a:rPr lang="zh-TW" altLang="en-US" dirty="0" smtClean="0"/>
              <a:t> </a:t>
            </a:r>
            <a:r>
              <a:rPr lang="en-US" altLang="zh-TW" dirty="0" smtClean="0"/>
              <a:t>source nodes</a:t>
            </a:r>
            <a:r>
              <a:rPr lang="zh-TW" altLang="en-US" dirty="0" smtClean="0"/>
              <a:t>資源節點的集合</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T</a:t>
            </a:r>
            <a:r>
              <a:rPr lang="zh-TW" altLang="en-US" dirty="0" smtClean="0"/>
              <a:t> </a:t>
            </a:r>
            <a:r>
              <a:rPr lang="en-US" altLang="zh-TW" dirty="0" smtClean="0"/>
              <a:t>:</a:t>
            </a:r>
            <a:r>
              <a:rPr lang="zh-TW" altLang="en-US" dirty="0" smtClean="0"/>
              <a:t> 傳輸小段的集合 </a:t>
            </a:r>
            <a:r>
              <a:rPr lang="en-US" altLang="zh-TW" dirty="0" smtClean="0"/>
              <a:t>,</a:t>
            </a:r>
            <a:r>
              <a:rPr lang="zh-TW" altLang="en-US" dirty="0" smtClean="0"/>
              <a:t> </a:t>
            </a:r>
            <a:r>
              <a:rPr lang="en-US" altLang="zh-TW" dirty="0" smtClean="0"/>
              <a:t>t1,…</a:t>
            </a:r>
            <a:r>
              <a:rPr lang="en-US" altLang="zh-TW" baseline="0" dirty="0" smtClean="0"/>
              <a:t> </a:t>
            </a:r>
            <a:r>
              <a:rPr lang="en-US" altLang="zh-TW" baseline="0" dirty="0" err="1" smtClean="0"/>
              <a:t>tq</a:t>
            </a:r>
            <a:r>
              <a:rPr lang="en-US" altLang="zh-TW" baseline="0" dirty="0" smtClean="0"/>
              <a:t>, …</a:t>
            </a:r>
            <a:r>
              <a:rPr lang="zh-TW" altLang="en-US" baseline="0" dirty="0" smtClean="0"/>
              <a:t> </a:t>
            </a:r>
            <a:r>
              <a:rPr lang="en-US" altLang="zh-TW" baseline="0" dirty="0" err="1" smtClean="0"/>
              <a:t>tk</a:t>
            </a:r>
            <a:endParaRPr lang="en-US" altLang="zh-TW" sz="1200" b="0" i="0"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b="0" i="0" kern="1200" baseline="0" dirty="0" smtClean="0">
                <a:solidFill>
                  <a:schemeClr val="tx1"/>
                </a:solidFill>
                <a:effectLst/>
                <a:latin typeface="+mn-lt"/>
                <a:ea typeface="+mn-ea"/>
                <a:cs typeface="+mn-cs"/>
              </a:rPr>
              <a:t>T</a:t>
            </a:r>
            <a:r>
              <a:rPr lang="zh-TW" altLang="en-US" sz="1200" b="0" i="0" kern="1200" baseline="0" dirty="0" smtClean="0">
                <a:solidFill>
                  <a:schemeClr val="tx1"/>
                </a:solidFill>
                <a:effectLst/>
                <a:latin typeface="+mn-lt"/>
                <a:ea typeface="+mn-ea"/>
                <a:cs typeface="+mn-cs"/>
              </a:rPr>
              <a:t>的基數 也就是等於</a:t>
            </a:r>
            <a:r>
              <a:rPr lang="en-US" altLang="zh-TW" sz="1200" b="0" i="0" kern="1200" baseline="0" dirty="0" smtClean="0">
                <a:solidFill>
                  <a:schemeClr val="tx1"/>
                </a:solidFill>
                <a:effectLst/>
                <a:latin typeface="+mn-lt"/>
                <a:ea typeface="+mn-ea"/>
                <a:cs typeface="+mn-cs"/>
              </a:rPr>
              <a:t>k,</a:t>
            </a:r>
            <a:r>
              <a:rPr lang="zh-TW" altLang="en-US" sz="1200" b="0" i="0" kern="1200" baseline="0" dirty="0" smtClean="0">
                <a:solidFill>
                  <a:schemeClr val="tx1"/>
                </a:solidFill>
                <a:effectLst/>
                <a:latin typeface="+mn-lt"/>
                <a:ea typeface="+mn-ea"/>
                <a:cs typeface="+mn-cs"/>
              </a:rPr>
              <a:t>代表可以執行</a:t>
            </a:r>
            <a:r>
              <a:rPr lang="en-US" altLang="zh-TW" sz="1200" b="0" i="0" kern="1200" baseline="0" dirty="0" smtClean="0">
                <a:solidFill>
                  <a:schemeClr val="tx1"/>
                </a:solidFill>
                <a:effectLst/>
                <a:latin typeface="+mn-lt"/>
                <a:ea typeface="+mn-ea"/>
                <a:cs typeface="+mn-cs"/>
              </a:rPr>
              <a:t>functions</a:t>
            </a:r>
            <a:r>
              <a:rPr lang="zh-TW" altLang="en-US" sz="1200" b="0" i="0" kern="1200" baseline="0" dirty="0" smtClean="0">
                <a:solidFill>
                  <a:schemeClr val="tx1"/>
                </a:solidFill>
                <a:effectLst/>
                <a:latin typeface="+mn-lt"/>
                <a:ea typeface="+mn-ea"/>
                <a:cs typeface="+mn-cs"/>
              </a:rPr>
              <a:t>的數量</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27</a:t>
            </a:fld>
            <a:endParaRPr lang="zh-TW" altLang="en-US"/>
          </a:p>
        </p:txBody>
      </p:sp>
    </p:spTree>
    <p:extLst>
      <p:ext uri="{BB962C8B-B14F-4D97-AF65-F5344CB8AC3E}">
        <p14:creationId xmlns:p14="http://schemas.microsoft.com/office/powerpoint/2010/main" val="2340272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每個傳輸小段 對應 幾個</a:t>
                </a:r>
                <a:r>
                  <a:rPr lang="en-US" altLang="zh-TW" dirty="0" smtClean="0"/>
                  <a:t>VNFs ,</a:t>
                </a:r>
                <a:r>
                  <a:rPr lang="zh-TW" altLang="en-US" dirty="0" smtClean="0"/>
                  <a:t> 傳輸傳輸流有一個發起端和一個終止端</a:t>
                </a:r>
                <a:endParaRPr lang="en-US" altLang="zh-TW" dirty="0" smtClean="0"/>
              </a:p>
              <a:p>
                <a:r>
                  <a:rPr lang="zh-TW" altLang="en-US" dirty="0" smtClean="0"/>
                  <a:t>舉例</a:t>
                </a:r>
                <a:r>
                  <a:rPr lang="en-US" altLang="zh-TW" dirty="0" smtClean="0"/>
                  <a:t>,</a:t>
                </a:r>
                <a:r>
                  <a:rPr lang="zh-TW" altLang="en-US" dirty="0" smtClean="0"/>
                  <a:t>一個傳輸小段 </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𝑡</m:t>
                        </m:r>
                      </m:e>
                      <m:sub>
                        <m:r>
                          <a:rPr lang="en-US" altLang="zh-TW" sz="1200" b="0" i="1" smtClean="0">
                            <a:latin typeface="Cambria Math" panose="02040503050406030204" pitchFamily="18" charset="0"/>
                          </a:rPr>
                          <m:t>𝑞</m:t>
                        </m:r>
                      </m:sub>
                    </m:sSub>
                  </m:oMath>
                </a14:m>
                <a:r>
                  <a:rPr lang="en-US" altLang="zh-TW" dirty="0" smtClean="0"/>
                  <a:t>  </a:t>
                </a:r>
                <a:r>
                  <a:rPr lang="zh-TW" altLang="en-US" dirty="0" smtClean="0"/>
                  <a:t>由一個</a:t>
                </a:r>
                <a:r>
                  <a:rPr lang="en-US" altLang="zh-TW" dirty="0" smtClean="0"/>
                  <a:t>VNF</a:t>
                </a:r>
                <a:r>
                  <a:rPr lang="zh-TW" altLang="en-US" dirty="0" smtClean="0"/>
                  <a:t> </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𝑣</m:t>
                        </m:r>
                      </m:e>
                      <m:sub>
                        <m:r>
                          <a:rPr lang="en-US" altLang="zh-TW" sz="1200" i="1">
                            <a:latin typeface="Cambria Math" panose="02040503050406030204" pitchFamily="18" charset="0"/>
                          </a:rPr>
                          <m:t>𝑞</m:t>
                        </m:r>
                        <m:r>
                          <a:rPr lang="en-US" altLang="zh-TW" sz="1200" b="0" i="1" smtClean="0">
                            <a:latin typeface="Cambria Math" panose="02040503050406030204" pitchFamily="18" charset="0"/>
                          </a:rPr>
                          <m:t>−1</m:t>
                        </m:r>
                      </m:sub>
                    </m:sSub>
                  </m:oMath>
                </a14:m>
                <a:r>
                  <a:rPr lang="zh-TW" altLang="en-US" dirty="0" smtClean="0"/>
                  <a:t>發起</a:t>
                </a:r>
                <a:r>
                  <a:rPr lang="en-US" altLang="zh-TW" dirty="0" smtClean="0"/>
                  <a:t>,</a:t>
                </a:r>
                <a:r>
                  <a:rPr lang="zh-TW" altLang="en-US" dirty="0" smtClean="0"/>
                  <a:t>並需要一個</a:t>
                </a:r>
                <a:r>
                  <a:rPr lang="en-US" altLang="zh-TW" dirty="0" smtClean="0"/>
                  <a:t>VNF</a:t>
                </a:r>
                <a:r>
                  <a:rPr lang="zh-TW" altLang="en-US" dirty="0" smtClean="0"/>
                  <a:t> </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𝑣</m:t>
                        </m:r>
                      </m:e>
                      <m:sub>
                        <m:r>
                          <a:rPr lang="en-US" altLang="zh-TW" sz="1200" i="1">
                            <a:latin typeface="Cambria Math" panose="02040503050406030204" pitchFamily="18" charset="0"/>
                          </a:rPr>
                          <m:t>𝑞</m:t>
                        </m:r>
                      </m:sub>
                    </m:sSub>
                  </m:oMath>
                </a14:m>
                <a:r>
                  <a:rPr lang="zh-TW" altLang="en-US" dirty="0" smtClean="0"/>
                  <a:t> 用來執行所需要的</a:t>
                </a:r>
                <a:r>
                  <a:rPr lang="en-US" altLang="zh-TW" dirty="0" smtClean="0"/>
                  <a:t>functions,</a:t>
                </a:r>
                <a:r>
                  <a:rPr lang="zh-TW" altLang="en-US" dirty="0" smtClean="0"/>
                  <a:t>並向下一個傳輸小段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r>
                          <a:rPr lang="en-US" altLang="zh-TW" sz="1200" b="0" i="1" smtClean="0">
                            <a:latin typeface="Cambria Math" panose="02040503050406030204" pitchFamily="18" charset="0"/>
                          </a:rPr>
                          <m:t>+1</m:t>
                        </m:r>
                      </m:sub>
                    </m:sSub>
                  </m:oMath>
                </a14:m>
                <a:r>
                  <a:rPr lang="zh-TW" altLang="en-US" dirty="0" smtClean="0"/>
                  <a:t>發起傳輸。</a:t>
                </a:r>
                <a:endParaRPr lang="en-US" altLang="zh-TW" dirty="0" smtClean="0"/>
              </a:p>
              <a:p>
                <a:r>
                  <a:rPr lang="zh-TW" altLang="en-US" dirty="0" smtClean="0"/>
                  <a:t>二元變數</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𝑥</m:t>
                        </m:r>
                      </m:e>
                      <m:sub>
                        <m:r>
                          <a:rPr lang="en-US" altLang="zh-TW" sz="1200" b="0" i="1" smtClean="0">
                            <a:latin typeface="Cambria Math" panose="02040503050406030204" pitchFamily="18" charset="0"/>
                          </a:rPr>
                          <m:t>𝑖</m:t>
                        </m:r>
                        <m:r>
                          <a:rPr lang="en-US" altLang="zh-TW" sz="1200" b="0" i="1" smtClean="0">
                            <a:latin typeface="Cambria Math" panose="02040503050406030204" pitchFamily="18" charset="0"/>
                          </a:rPr>
                          <m:t>,</m:t>
                        </m:r>
                        <m:sSub>
                          <m:sSubPr>
                            <m:ctrlPr>
                              <a:rPr lang="en-US" altLang="zh-TW" sz="1200" b="0" i="1" smtClean="0">
                                <a:latin typeface="Cambria Math" panose="02040503050406030204" pitchFamily="18" charset="0"/>
                              </a:rPr>
                            </m:ctrlPr>
                          </m:sSubPr>
                          <m:e>
                            <m:r>
                              <a:rPr lang="en-US" altLang="zh-TW" sz="1200" b="0" i="1" smtClean="0">
                                <a:latin typeface="Cambria Math" panose="02040503050406030204" pitchFamily="18" charset="0"/>
                              </a:rPr>
                              <m:t>𝑡</m:t>
                            </m:r>
                          </m:e>
                          <m:sub>
                            <m:r>
                              <a:rPr lang="en-US" altLang="zh-TW" sz="1200" b="0" i="1" smtClean="0">
                                <a:latin typeface="Cambria Math" panose="02040503050406030204" pitchFamily="18" charset="0"/>
                              </a:rPr>
                              <m:t>𝑞</m:t>
                            </m:r>
                          </m:sub>
                        </m:sSub>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𝑠</m:t>
                        </m:r>
                      </m:sub>
                      <m:sup>
                        <m:r>
                          <a:rPr lang="en-US" altLang="zh-TW" sz="1200" b="0" i="1" smtClean="0">
                            <a:latin typeface="Cambria Math" panose="02040503050406030204" pitchFamily="18" charset="0"/>
                          </a:rPr>
                          <m:t>𝑛</m:t>
                        </m:r>
                      </m:sup>
                    </m:sSubSup>
                  </m:oMath>
                </a14:m>
                <a:r>
                  <a:rPr lang="zh-TW" altLang="en-US" dirty="0" smtClean="0"/>
                  <a:t> </a:t>
                </a:r>
                <a:r>
                  <a:rPr lang="en-US" altLang="zh-TW" dirty="0" smtClean="0"/>
                  <a:t>,</a:t>
                </a:r>
                <a:r>
                  <a:rPr lang="zh-TW" altLang="en-US" dirty="0" smtClean="0"/>
                  <a:t>用來表示把</a:t>
                </a:r>
                <a:r>
                  <a:rPr lang="zh-TW" altLang="en-US" dirty="0" smtClean="0"/>
                  <a:t>資源分配各執行相關功能的</a:t>
                </a:r>
                <a:r>
                  <a:rPr lang="zh-TW" altLang="en-US" dirty="0" smtClean="0"/>
                  <a:t>節點的情況</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每個傳輸小段 對應 幾個</a:t>
                </a:r>
                <a:r>
                  <a:rPr lang="en-US" altLang="zh-TW" dirty="0" smtClean="0"/>
                  <a:t>VNFs ,</a:t>
                </a:r>
                <a:r>
                  <a:rPr lang="zh-TW" altLang="en-US" dirty="0" smtClean="0"/>
                  <a:t> 傳輸傳輸流</a:t>
                </a:r>
                <a:r>
                  <a:rPr lang="zh-TW" altLang="en-US" dirty="0" smtClean="0"/>
                  <a:t>有一個發起端</a:t>
                </a:r>
                <a:r>
                  <a:rPr lang="zh-TW" altLang="en-US" dirty="0" smtClean="0"/>
                  <a:t>和一個終止端</a:t>
                </a:r>
                <a:endParaRPr lang="en-US" altLang="zh-TW" dirty="0" smtClean="0"/>
              </a:p>
              <a:p>
                <a:r>
                  <a:rPr lang="zh-TW" altLang="en-US" dirty="0" smtClean="0"/>
                  <a:t>舉例</a:t>
                </a:r>
                <a:r>
                  <a:rPr lang="en-US" altLang="zh-TW" dirty="0" smtClean="0"/>
                  <a:t>,</a:t>
                </a:r>
                <a:r>
                  <a:rPr lang="zh-TW" altLang="en-US" dirty="0" smtClean="0"/>
                  <a:t>一個傳輸小段 </a:t>
                </a:r>
                <a:r>
                  <a:rPr lang="en-US" altLang="zh-TW" sz="1200" b="0" i="0" smtClean="0">
                    <a:latin typeface="Cambria Math" panose="02040503050406030204" pitchFamily="18" charset="0"/>
                  </a:rPr>
                  <a:t>𝑡</a:t>
                </a:r>
                <a:r>
                  <a:rPr lang="en-US" altLang="zh-TW" sz="1200" b="0" i="0" smtClean="0">
                    <a:latin typeface="Cambria Math" panose="02040503050406030204" pitchFamily="18" charset="0"/>
                  </a:rPr>
                  <a:t>_</a:t>
                </a:r>
                <a:r>
                  <a:rPr lang="en-US" altLang="zh-TW" sz="1200" b="0" i="0" smtClean="0">
                    <a:latin typeface="Cambria Math" panose="02040503050406030204" pitchFamily="18" charset="0"/>
                  </a:rPr>
                  <a:t>𝑞</a:t>
                </a:r>
                <a:r>
                  <a:rPr lang="en-US" altLang="zh-TW" dirty="0" smtClean="0"/>
                  <a:t>  </a:t>
                </a:r>
                <a:r>
                  <a:rPr lang="zh-TW" altLang="en-US" dirty="0" smtClean="0"/>
                  <a:t>由一個</a:t>
                </a:r>
                <a:r>
                  <a:rPr lang="en-US" altLang="zh-TW" dirty="0" smtClean="0"/>
                  <a:t>VNF</a:t>
                </a:r>
                <a:r>
                  <a:rPr lang="zh-TW" altLang="en-US" dirty="0" smtClean="0"/>
                  <a:t> </a:t>
                </a:r>
                <a:r>
                  <a:rPr lang="en-US" altLang="zh-TW" sz="1200" b="0" i="0" smtClean="0">
                    <a:latin typeface="Cambria Math" panose="02040503050406030204" pitchFamily="18" charset="0"/>
                  </a:rPr>
                  <a:t>𝑣</a:t>
                </a:r>
                <a:r>
                  <a:rPr lang="en-US" altLang="zh-TW" sz="1200" b="0" i="0" smtClean="0">
                    <a:latin typeface="Cambria Math" panose="02040503050406030204" pitchFamily="18" charset="0"/>
                  </a:rPr>
                  <a:t>_(</a:t>
                </a:r>
                <a:r>
                  <a:rPr lang="en-US" altLang="zh-TW" sz="1200" i="0">
                    <a:latin typeface="Cambria Math" panose="02040503050406030204" pitchFamily="18" charset="0"/>
                  </a:rPr>
                  <a:t>𝑞</a:t>
                </a:r>
                <a:r>
                  <a:rPr lang="en-US" altLang="zh-TW" sz="1200" b="0" i="0" smtClean="0">
                    <a:latin typeface="Cambria Math" panose="02040503050406030204" pitchFamily="18" charset="0"/>
                  </a:rPr>
                  <a:t>−1</a:t>
                </a:r>
                <a:r>
                  <a:rPr lang="en-US" altLang="zh-TW" sz="1200" b="0" i="0" smtClean="0">
                    <a:latin typeface="Cambria Math" panose="02040503050406030204" pitchFamily="18" charset="0"/>
                  </a:rPr>
                  <a:t>)</a:t>
                </a:r>
                <a:r>
                  <a:rPr lang="zh-TW" altLang="en-US" dirty="0" smtClean="0"/>
                  <a:t>發起</a:t>
                </a:r>
                <a:r>
                  <a:rPr lang="en-US" altLang="zh-TW" dirty="0" smtClean="0"/>
                  <a:t>,</a:t>
                </a:r>
                <a:r>
                  <a:rPr lang="zh-TW" altLang="en-US" dirty="0" smtClean="0"/>
                  <a:t>並需要一個</a:t>
                </a:r>
                <a:r>
                  <a:rPr lang="en-US" altLang="zh-TW" dirty="0" smtClean="0"/>
                  <a:t>VNF</a:t>
                </a:r>
                <a:r>
                  <a:rPr lang="zh-TW" altLang="en-US" dirty="0" smtClean="0"/>
                  <a:t> </a:t>
                </a:r>
                <a:r>
                  <a:rPr lang="en-US" altLang="zh-TW" sz="1200" i="0">
                    <a:latin typeface="Cambria Math" panose="02040503050406030204" pitchFamily="18" charset="0"/>
                  </a:rPr>
                  <a:t>𝑣</a:t>
                </a:r>
                <a:r>
                  <a:rPr lang="en-US" altLang="zh-TW" sz="1200" i="0" smtClean="0">
                    <a:latin typeface="Cambria Math" panose="02040503050406030204" pitchFamily="18" charset="0"/>
                  </a:rPr>
                  <a:t>_</a:t>
                </a:r>
                <a:r>
                  <a:rPr lang="en-US" altLang="zh-TW" sz="1200" i="0">
                    <a:latin typeface="Cambria Math" panose="02040503050406030204" pitchFamily="18" charset="0"/>
                  </a:rPr>
                  <a:t>𝑞</a:t>
                </a:r>
                <a:r>
                  <a:rPr lang="zh-TW" altLang="en-US" dirty="0" smtClean="0"/>
                  <a:t> 用來執行所需要的</a:t>
                </a:r>
                <a:r>
                  <a:rPr lang="en-US" altLang="zh-TW" dirty="0" smtClean="0"/>
                  <a:t>functions,</a:t>
                </a:r>
                <a:r>
                  <a:rPr lang="zh-TW" altLang="en-US" dirty="0" smtClean="0"/>
                  <a:t>並向下一個傳輸小段</a:t>
                </a:r>
                <a:r>
                  <a:rPr lang="en-US" altLang="zh-TW" sz="1200" i="0">
                    <a:latin typeface="Cambria Math" panose="02040503050406030204" pitchFamily="18" charset="0"/>
                  </a:rPr>
                  <a:t>𝑡</a:t>
                </a:r>
                <a:r>
                  <a:rPr lang="en-US" altLang="zh-TW" sz="1200" i="0" smtClean="0">
                    <a:latin typeface="Cambria Math" panose="02040503050406030204" pitchFamily="18" charset="0"/>
                  </a:rPr>
                  <a:t>_(</a:t>
                </a:r>
                <a:r>
                  <a:rPr lang="en-US" altLang="zh-TW" sz="1200" i="0">
                    <a:latin typeface="Cambria Math" panose="02040503050406030204" pitchFamily="18" charset="0"/>
                  </a:rPr>
                  <a:t>𝑞</a:t>
                </a:r>
                <a:r>
                  <a:rPr lang="en-US" altLang="zh-TW" sz="1200" b="0" i="0" smtClean="0">
                    <a:latin typeface="Cambria Math" panose="02040503050406030204" pitchFamily="18" charset="0"/>
                  </a:rPr>
                  <a:t>+1</a:t>
                </a:r>
                <a:r>
                  <a:rPr lang="en-US" altLang="zh-TW" sz="1200" b="0" i="0" smtClean="0">
                    <a:latin typeface="Cambria Math" panose="02040503050406030204" pitchFamily="18" charset="0"/>
                  </a:rPr>
                  <a:t>)</a:t>
                </a:r>
                <a:r>
                  <a:rPr lang="zh-TW" altLang="en-US" dirty="0" smtClean="0"/>
                  <a:t>發起傳輸。</a:t>
                </a:r>
                <a:endParaRPr lang="en-US" altLang="zh-TW" dirty="0" smtClean="0"/>
              </a:p>
              <a:p>
                <a:r>
                  <a:rPr lang="zh-TW" altLang="en-US" dirty="0" smtClean="0"/>
                  <a:t>二元變數</a:t>
                </a:r>
                <a:r>
                  <a:rPr lang="en-US" altLang="zh-TW" sz="1200" b="0" i="0" smtClean="0">
                    <a:latin typeface="Cambria Math" panose="02040503050406030204" pitchFamily="18" charset="0"/>
                  </a:rPr>
                  <a:t>𝑥</a:t>
                </a:r>
                <a:r>
                  <a:rPr lang="en-US" altLang="zh-TW" sz="1200" b="0" i="0" smtClean="0">
                    <a:latin typeface="Cambria Math" panose="02040503050406030204" pitchFamily="18" charset="0"/>
                  </a:rPr>
                  <a:t>_(</a:t>
                </a:r>
                <a:r>
                  <a:rPr lang="en-US" altLang="zh-TW" sz="1200" b="0" i="0" smtClean="0">
                    <a:latin typeface="Cambria Math" panose="02040503050406030204" pitchFamily="18" charset="0"/>
                  </a:rPr>
                  <a:t>𝑖,𝑡_𝑞,𝑠</a:t>
                </a:r>
                <a:r>
                  <a:rPr lang="en-US" altLang="zh-TW" sz="1200" b="0" i="0" smtClean="0">
                    <a:latin typeface="Cambria Math" panose="02040503050406030204" pitchFamily="18" charset="0"/>
                  </a:rPr>
                  <a:t>)^</a:t>
                </a:r>
                <a:r>
                  <a:rPr lang="en-US" altLang="zh-TW" sz="1200" b="0" i="0" smtClean="0">
                    <a:latin typeface="Cambria Math" panose="02040503050406030204" pitchFamily="18" charset="0"/>
                  </a:rPr>
                  <a:t>𝑛</a:t>
                </a:r>
                <a:r>
                  <a:rPr lang="zh-TW" altLang="en-US" dirty="0" smtClean="0"/>
                  <a:t> </a:t>
                </a:r>
                <a:r>
                  <a:rPr lang="en-US" altLang="zh-TW" dirty="0" smtClean="0"/>
                  <a:t>,</a:t>
                </a:r>
                <a:r>
                  <a:rPr lang="zh-TW" altLang="en-US" dirty="0" smtClean="0"/>
                  <a:t>用來模擬把資源分配各執行相關功能的節點</a:t>
                </a:r>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28</a:t>
            </a:fld>
            <a:endParaRPr lang="zh-TW" altLang="en-US"/>
          </a:p>
        </p:txBody>
      </p:sp>
    </p:spTree>
    <p:extLst>
      <p:ext uri="{BB962C8B-B14F-4D97-AF65-F5344CB8AC3E}">
        <p14:creationId xmlns:p14="http://schemas.microsoft.com/office/powerpoint/2010/main" val="113696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baseline="0" dirty="0" smtClean="0"/>
                  <a:t>當</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i="1">
                            <a:latin typeface="Cambria Math" panose="02040503050406030204" pitchFamily="18" charset="0"/>
                          </a:rPr>
                          <m:t>𝑥</m:t>
                        </m:r>
                      </m:e>
                      <m:sub>
                        <m:r>
                          <a:rPr lang="en-US" altLang="zh-TW" sz="1200" i="1">
                            <a:latin typeface="Cambria Math" panose="02040503050406030204" pitchFamily="18" charset="0"/>
                          </a:rPr>
                          <m:t>𝑖</m:t>
                        </m:r>
                        <m:r>
                          <a:rPr lang="en-US" altLang="zh-TW" sz="1200" i="1">
                            <a:latin typeface="Cambria Math" panose="02040503050406030204" pitchFamily="18" charset="0"/>
                          </a:rPr>
                          <m:t>,</m:t>
                        </m:r>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r>
                          <a:rPr lang="en-US" altLang="zh-TW" sz="1200" i="1">
                            <a:latin typeface="Cambria Math" panose="02040503050406030204" pitchFamily="18" charset="0"/>
                          </a:rPr>
                          <m:t>,</m:t>
                        </m:r>
                        <m:r>
                          <a:rPr lang="en-US" altLang="zh-TW" sz="1200" i="1">
                            <a:latin typeface="Cambria Math" panose="02040503050406030204" pitchFamily="18" charset="0"/>
                          </a:rPr>
                          <m:t>𝑠</m:t>
                        </m:r>
                      </m:sub>
                      <m:sup>
                        <m:r>
                          <a:rPr lang="en-US" altLang="zh-TW" sz="1200" i="1">
                            <a:latin typeface="Cambria Math" panose="02040503050406030204" pitchFamily="18" charset="0"/>
                          </a:rPr>
                          <m:t>𝑛</m:t>
                        </m:r>
                      </m:sup>
                    </m:sSubSup>
                  </m:oMath>
                </a14:m>
                <a:r>
                  <a:rPr lang="zh-TW" altLang="en-US" baseline="0" dirty="0" smtClean="0"/>
                  <a:t>等於</a:t>
                </a:r>
                <a:r>
                  <a:rPr lang="en-US" altLang="zh-TW" baseline="0" dirty="0" smtClean="0"/>
                  <a:t>1</a:t>
                </a:r>
                <a:r>
                  <a:rPr lang="zh-TW" altLang="en-US" baseline="0" dirty="0" smtClean="0"/>
                  <a:t>時</a:t>
                </a:r>
                <a:r>
                  <a:rPr lang="en-US" altLang="zh-TW" baseline="0" dirty="0" smtClean="0"/>
                  <a:t>,</a:t>
                </a:r>
                <a:r>
                  <a:rPr lang="en-US" altLang="zh-TW" sz="1200" dirty="0" smtClean="0"/>
                  <a:t> VNF </a:t>
                </a:r>
                <a14:m>
                  <m:oMath xmlns:m="http://schemas.openxmlformats.org/officeDocument/2006/math">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𝑣</m:t>
                        </m:r>
                      </m:e>
                      <m:sub>
                        <m:r>
                          <a:rPr lang="en-US" altLang="zh-TW" sz="1200" i="1">
                            <a:latin typeface="Cambria Math" panose="02040503050406030204" pitchFamily="18" charset="0"/>
                          </a:rPr>
                          <m:t>𝑞</m:t>
                        </m:r>
                      </m:sub>
                    </m:sSub>
                  </m:oMath>
                </a14:m>
                <a:r>
                  <a:rPr lang="en-US" altLang="zh-TW" baseline="0" dirty="0" smtClean="0"/>
                  <a:t>(</a:t>
                </a:r>
                <a:r>
                  <a:rPr lang="zh-TW" altLang="en-US" baseline="0" dirty="0" smtClean="0"/>
                  <a:t>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baseline="0" dirty="0" smtClean="0"/>
                  <a:t>被該</a:t>
                </a:r>
                <a:r>
                  <a:rPr lang="en-US" altLang="zh-TW" baseline="0" dirty="0" smtClean="0"/>
                  <a:t>VNF</a:t>
                </a:r>
                <a:r>
                  <a:rPr lang="zh-TW" altLang="en-US" baseline="0" dirty="0" smtClean="0"/>
                  <a:t>終止</a:t>
                </a:r>
                <a:r>
                  <a:rPr lang="en-US" altLang="zh-TW" baseline="0" dirty="0" smtClean="0"/>
                  <a:t>)</a:t>
                </a:r>
                <a:r>
                  <a:rPr lang="zh-TW" altLang="en-US" baseline="0" dirty="0" smtClean="0"/>
                  <a:t>執行中</a:t>
                </a:r>
                <a:r>
                  <a:rPr lang="en-US" altLang="zh-TW" baseline="0" dirty="0" smtClean="0"/>
                  <a:t>,</a:t>
                </a:r>
                <a:r>
                  <a:rPr lang="zh-TW" altLang="en-US" baseline="0" dirty="0" smtClean="0"/>
                  <a:t>在節點 </a:t>
                </a:r>
                <a:r>
                  <a:rPr lang="en-US" altLang="zh-TW" sz="1200" dirty="0" err="1" smtClean="0"/>
                  <a:t>i</a:t>
                </a:r>
                <a:r>
                  <a:rPr lang="zh-TW" altLang="en-US" baseline="0" dirty="0" smtClean="0"/>
                  <a:t> 上</a:t>
                </a:r>
                <a:r>
                  <a:rPr lang="en-US" altLang="zh-TW" baseline="0" dirty="0" smtClean="0"/>
                  <a:t>,</a:t>
                </a:r>
                <a:r>
                  <a:rPr lang="zh-TW" altLang="en-US" baseline="0" dirty="0" smtClean="0"/>
                  <a:t>從來源節點</a:t>
                </a:r>
                <a:r>
                  <a:rPr lang="en-US" altLang="zh-TW" baseline="0" dirty="0" smtClean="0"/>
                  <a:t>source s,</a:t>
                </a:r>
                <a:r>
                  <a:rPr lang="zh-TW" altLang="en-US" baseline="0" dirty="0" smtClean="0"/>
                  <a:t> 而需要啟動節點 </a:t>
                </a:r>
                <a:r>
                  <a:rPr lang="en-US" altLang="zh-TW" sz="1200" dirty="0" err="1" smtClean="0"/>
                  <a:t>i</a:t>
                </a:r>
                <a:r>
                  <a:rPr lang="zh-TW" altLang="en-US" baseline="0" dirty="0" smtClean="0"/>
                  <a:t> </a:t>
                </a:r>
                <a:r>
                  <a:rPr lang="en-US" altLang="zh-TW" baseline="0" dirty="0" smtClean="0"/>
                  <a:t>,</a:t>
                </a:r>
                <a:r>
                  <a:rPr lang="zh-TW" altLang="en-US" baseline="0" dirty="0" smtClean="0"/>
                  <a:t>這個啟動節點狀態用二元變數</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𝑍</m:t>
                        </m:r>
                      </m:e>
                      <m:sub>
                        <m:r>
                          <a:rPr lang="en-US" altLang="zh-TW" sz="1200" b="0" i="1" smtClean="0">
                            <a:latin typeface="Cambria Math" panose="02040503050406030204" pitchFamily="18" charset="0"/>
                          </a:rPr>
                          <m:t>𝑖</m:t>
                        </m:r>
                      </m:sub>
                    </m:sSub>
                  </m:oMath>
                </a14:m>
                <a:r>
                  <a:rPr lang="zh-TW" altLang="en-US" baseline="0" dirty="0" smtClean="0"/>
                  <a:t>表示</a:t>
                </a:r>
                <a:r>
                  <a:rPr lang="en-US" altLang="zh-TW" baseline="0" dirty="0" smtClean="0"/>
                  <a:t>,</a:t>
                </a:r>
                <a:r>
                  <a:rPr lang="zh-TW" altLang="en-US" baseline="0" dirty="0" smtClean="0"/>
                  <a:t>都可以表示主要路徑</a:t>
                </a:r>
                <a:r>
                  <a:rPr lang="en-US" altLang="zh-TW" baseline="0" dirty="0" smtClean="0"/>
                  <a:t>p</a:t>
                </a:r>
                <a:r>
                  <a:rPr lang="zh-TW" altLang="en-US" baseline="0" dirty="0" smtClean="0"/>
                  <a:t>和備用路徑</a:t>
                </a:r>
                <a:r>
                  <a:rPr lang="en-US" altLang="zh-TW" baseline="0" dirty="0" smtClean="0"/>
                  <a:t>b</a:t>
                </a:r>
                <a:r>
                  <a:rPr lang="zh-TW" altLang="en-US" baseline="0" dirty="0" smtClean="0"/>
                  <a:t>的</a:t>
                </a:r>
                <a:r>
                  <a:rPr lang="zh-TW" altLang="en-US" baseline="0" dirty="0" smtClean="0"/>
                  <a:t>情況</a:t>
                </a:r>
                <a:r>
                  <a:rPr lang="en-US" altLang="zh-TW" baseline="0" dirty="0" smtClean="0"/>
                  <a:t/>
                </a:r>
                <a:br>
                  <a:rPr lang="en-US" altLang="zh-TW" baseline="0" dirty="0" smtClean="0"/>
                </a:br>
                <a:endParaRPr lang="en-US" altLang="zh-TW" baseline="0" dirty="0" smtClean="0"/>
              </a:p>
              <a:p>
                <a:r>
                  <a:rPr lang="zh-TW" altLang="en-US" baseline="0" dirty="0" smtClean="0"/>
                  <a:t>每個傳輸小段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en-US" altLang="zh-TW" baseline="0" dirty="0" smtClean="0"/>
                  <a:t>,</a:t>
                </a:r>
                <a:r>
                  <a:rPr lang="zh-TW" altLang="en-US" baseline="0" dirty="0" smtClean="0"/>
                  <a:t>會 產生</a:t>
                </a:r>
                <a:r>
                  <a:rPr lang="en-US" altLang="zh-TW" baseline="0" dirty="0" smtClean="0"/>
                  <a:t>/</a:t>
                </a:r>
                <a:r>
                  <a:rPr lang="zh-TW" altLang="en-US" baseline="0" dirty="0" smtClean="0"/>
                  <a:t>乘載 一個主要資料流</a:t>
                </a:r>
                <a:r>
                  <a:rPr lang="en-US" altLang="zh-TW" baseline="0" dirty="0" smtClean="0"/>
                  <a:t>(primary flow of data)</a:t>
                </a:r>
                <a:r>
                  <a:rPr lang="zh-TW" altLang="en-US" baseline="0" dirty="0" smtClean="0"/>
                  <a:t> 備用資料流</a:t>
                </a:r>
                <a:r>
                  <a:rPr lang="en-US" altLang="zh-TW" baseline="0" dirty="0" smtClean="0"/>
                  <a:t>(backup flow of data),</a:t>
                </a:r>
                <a:r>
                  <a:rPr lang="zh-TW" altLang="en-US" baseline="0" dirty="0" smtClean="0"/>
                  <a:t>從來源</a:t>
                </a:r>
                <a:r>
                  <a:rPr lang="en-US" altLang="zh-TW" baseline="0" dirty="0" smtClean="0"/>
                  <a:t>s</a:t>
                </a:r>
                <a:r>
                  <a:rPr lang="zh-TW" altLang="en-US" baseline="0" dirty="0" smtClean="0"/>
                  <a:t>傳輸在每</a:t>
                </a:r>
                <a:r>
                  <a:rPr lang="en-US" altLang="zh-TW" baseline="0" dirty="0" smtClean="0"/>
                  <a:t>link</a:t>
                </a:r>
                <a:r>
                  <a:rPr lang="zh-TW" altLang="en-US" baseline="0" dirty="0" smtClean="0"/>
                  <a:t>上</a:t>
                </a:r>
                <a:r>
                  <a:rPr lang="en-US" altLang="zh-TW" baseline="0" dirty="0" smtClean="0"/>
                  <a:t>,</a:t>
                </a:r>
                <a:r>
                  <a:rPr lang="zh-TW" altLang="en-US" baseline="0" dirty="0" smtClean="0"/>
                  <a:t>用二元變數</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𝑤</m:t>
                        </m:r>
                      </m:e>
                      <m:sub>
                        <m:r>
                          <a:rPr lang="en-US" altLang="zh-TW" sz="1200" i="1">
                            <a:latin typeface="Cambria Math" panose="02040503050406030204" pitchFamily="18" charset="0"/>
                          </a:rPr>
                          <m:t>𝑖</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𝑗</m:t>
                        </m:r>
                        <m:r>
                          <a:rPr lang="en-US" altLang="zh-TW" sz="1200" i="1">
                            <a:latin typeface="Cambria Math" panose="02040503050406030204" pitchFamily="18" charset="0"/>
                          </a:rPr>
                          <m:t>,</m:t>
                        </m:r>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r>
                          <a:rPr lang="en-US" altLang="zh-TW" sz="1200" i="1">
                            <a:latin typeface="Cambria Math" panose="02040503050406030204" pitchFamily="18" charset="0"/>
                          </a:rPr>
                          <m:t>,</m:t>
                        </m:r>
                        <m:r>
                          <a:rPr lang="en-US" altLang="zh-TW" sz="1200" i="1">
                            <a:latin typeface="Cambria Math" panose="02040503050406030204" pitchFamily="18" charset="0"/>
                          </a:rPr>
                          <m:t>𝑠</m:t>
                        </m:r>
                      </m:sub>
                      <m:sup>
                        <m:r>
                          <a:rPr lang="en-US" altLang="zh-TW" sz="1200" i="1">
                            <a:latin typeface="Cambria Math" panose="02040503050406030204" pitchFamily="18" charset="0"/>
                          </a:rPr>
                          <m:t>𝑛</m:t>
                        </m:r>
                      </m:sup>
                    </m:sSubSup>
                  </m:oMath>
                </a14:m>
                <a:r>
                  <a:rPr lang="zh-TW" altLang="en-US" baseline="0" dirty="0" smtClean="0"/>
                  <a:t>表示某條</a:t>
                </a:r>
                <a:r>
                  <a:rPr lang="en-US" altLang="zh-TW" baseline="0" dirty="0" smtClean="0"/>
                  <a:t>link</a:t>
                </a:r>
                <a:r>
                  <a:rPr lang="zh-TW" altLang="en-US" baseline="0" dirty="0" smtClean="0"/>
                  <a:t>的乘載狀態</a:t>
                </a:r>
                <a:endParaRPr lang="en-US" altLang="zh-TW" baseline="0" dirty="0" smtClean="0"/>
              </a:p>
              <a:p>
                <a:r>
                  <a:rPr lang="zh-TW" altLang="en-US" baseline="0" dirty="0" smtClean="0"/>
                  <a:t>二元變數</a:t>
                </a:r>
                <a14:m>
                  <m:oMath xmlns:m="http://schemas.openxmlformats.org/officeDocument/2006/math">
                    <m:sSubSup>
                      <m:sSubSupPr>
                        <m:ctrlPr>
                          <a:rPr lang="en-US" altLang="zh-TW" sz="1200" i="1" smtClean="0">
                            <a:latin typeface="Cambria Math" panose="02040503050406030204" pitchFamily="18" charset="0"/>
                          </a:rPr>
                        </m:ctrlPr>
                      </m:sSubSupPr>
                      <m:e>
                        <m:r>
                          <a:rPr lang="en-US" altLang="zh-TW" sz="1200" b="0" i="1" smtClean="0">
                            <a:latin typeface="Cambria Math" panose="02040503050406030204" pitchFamily="18" charset="0"/>
                          </a:rPr>
                          <m:t>𝑤</m:t>
                        </m:r>
                      </m:e>
                      <m:sub>
                        <m:r>
                          <a:rPr lang="en-US" altLang="zh-TW" sz="1200" i="1">
                            <a:latin typeface="Cambria Math" panose="02040503050406030204" pitchFamily="18" charset="0"/>
                          </a:rPr>
                          <m:t>𝑖</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𝑗</m:t>
                        </m:r>
                        <m:r>
                          <a:rPr lang="en-US" altLang="zh-TW" sz="1200" i="1">
                            <a:latin typeface="Cambria Math" panose="02040503050406030204" pitchFamily="18" charset="0"/>
                          </a:rPr>
                          <m:t>,</m:t>
                        </m:r>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r>
                          <a:rPr lang="en-US" altLang="zh-TW" sz="1200" i="1">
                            <a:latin typeface="Cambria Math" panose="02040503050406030204" pitchFamily="18" charset="0"/>
                          </a:rPr>
                          <m:t>,</m:t>
                        </m:r>
                        <m:r>
                          <a:rPr lang="en-US" altLang="zh-TW" sz="1200" i="1">
                            <a:latin typeface="Cambria Math" panose="02040503050406030204" pitchFamily="18" charset="0"/>
                          </a:rPr>
                          <m:t>𝑠</m:t>
                        </m:r>
                      </m:sub>
                      <m:sup>
                        <m:r>
                          <a:rPr lang="en-US" altLang="zh-TW" sz="1200" i="1">
                            <a:latin typeface="Cambria Math" panose="02040503050406030204" pitchFamily="18" charset="0"/>
                          </a:rPr>
                          <m:t>𝑛</m:t>
                        </m:r>
                      </m:sup>
                    </m:sSubSup>
                  </m:oMath>
                </a14:m>
                <a:r>
                  <a:rPr lang="zh-TW" altLang="en-US" baseline="0" dirty="0" smtClean="0"/>
                  <a:t> 等於</a:t>
                </a:r>
                <a:r>
                  <a:rPr lang="en-US" altLang="zh-TW" baseline="0" dirty="0" smtClean="0"/>
                  <a:t>1</a:t>
                </a:r>
                <a:r>
                  <a:rPr lang="zh-TW" altLang="en-US" baseline="0" dirty="0" smtClean="0"/>
                  <a:t>時 </a:t>
                </a:r>
                <a:r>
                  <a:rPr lang="en-US" altLang="zh-TW" baseline="0" dirty="0" smtClean="0"/>
                  <a:t>,</a:t>
                </a:r>
                <a:r>
                  <a:rPr lang="zh-TW" altLang="en-US" baseline="0" dirty="0" smtClean="0"/>
                  <a:t>表示該條</a:t>
                </a:r>
                <a:r>
                  <a:rPr lang="en-US" altLang="zh-TW" baseline="0" dirty="0" smtClean="0"/>
                  <a:t>link</a:t>
                </a:r>
                <a:r>
                  <a:rPr lang="zh-TW" altLang="en-US" baseline="0" dirty="0" smtClean="0"/>
                  <a:t>乘載 節點</a:t>
                </a:r>
                <a:r>
                  <a:rPr lang="en-US" altLang="zh-TW" baseline="0" dirty="0" err="1" smtClean="0"/>
                  <a:t>i</a:t>
                </a:r>
                <a:r>
                  <a:rPr lang="zh-TW" altLang="en-US" baseline="0" dirty="0" smtClean="0"/>
                  <a:t>和節點</a:t>
                </a:r>
                <a:r>
                  <a:rPr lang="en-US" altLang="zh-TW" baseline="0" dirty="0" smtClean="0"/>
                  <a:t>j</a:t>
                </a:r>
                <a:r>
                  <a:rPr lang="zh-TW" altLang="en-US" baseline="0" dirty="0" smtClean="0"/>
                  <a:t>之間的資料流量</a:t>
                </a:r>
                <a:r>
                  <a:rPr lang="en-US" altLang="zh-TW" baseline="0" dirty="0" smtClean="0"/>
                  <a:t>,</a:t>
                </a:r>
                <a:r>
                  <a:rPr lang="zh-TW" altLang="en-US" baseline="0" dirty="0" smtClean="0"/>
                  <a:t>有傳輸小段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en-US" altLang="zh-TW" baseline="0" dirty="0" smtClean="0"/>
                  <a:t>,</a:t>
                </a:r>
                <a:r>
                  <a:rPr lang="zh-TW" altLang="en-US" baseline="0" dirty="0" smtClean="0"/>
                  <a:t>該條路徑</a:t>
                </a:r>
                <a:r>
                  <a:rPr lang="en-US" altLang="zh-TW" baseline="0" dirty="0" smtClean="0"/>
                  <a:t>p</a:t>
                </a:r>
                <a:r>
                  <a:rPr lang="zh-TW" altLang="en-US" baseline="0" dirty="0" smtClean="0"/>
                  <a:t>從來源</a:t>
                </a:r>
                <a:r>
                  <a:rPr lang="en-US" altLang="zh-TW" baseline="0" dirty="0" smtClean="0"/>
                  <a:t>s</a:t>
                </a:r>
                <a:r>
                  <a:rPr lang="zh-TW" altLang="en-US" baseline="0" dirty="0" smtClean="0"/>
                  <a:t>出發</a:t>
                </a:r>
                <a:r>
                  <a:rPr lang="en-US" altLang="zh-TW" baseline="0" dirty="0" smtClean="0"/>
                  <a:t/>
                </a:r>
                <a:br>
                  <a:rPr lang="en-US" altLang="zh-TW" baseline="0" dirty="0" smtClean="0"/>
                </a:br>
                <a:r>
                  <a:rPr lang="zh-TW" altLang="en-US" baseline="0" dirty="0" smtClean="0"/>
                  <a:t>變數</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𝛽</m:t>
                        </m:r>
                      </m:e>
                      <m:sub>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𝑡</m:t>
                            </m:r>
                          </m:e>
                          <m:sub>
                            <m:r>
                              <a:rPr lang="en-US" altLang="zh-TW" sz="1200" b="0" i="1" smtClean="0">
                                <a:latin typeface="Cambria Math" panose="02040503050406030204" pitchFamily="18" charset="0"/>
                              </a:rPr>
                              <m:t>𝑞</m:t>
                            </m:r>
                          </m:sub>
                        </m:sSub>
                      </m:sub>
                    </m:sSub>
                  </m:oMath>
                </a14:m>
                <a:r>
                  <a:rPr lang="zh-TW" altLang="en-US" baseline="0" dirty="0" smtClean="0"/>
                  <a:t>表示傳輸小段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baseline="0" dirty="0" smtClean="0"/>
                  <a:t>的頻寬需求</a:t>
                </a:r>
                <a:endParaRPr lang="en-US" altLang="zh-TW"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smtClean="0"/>
                  <a:t>變數</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𝛿</m:t>
                        </m:r>
                      </m:e>
                      <m:sub>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𝑡</m:t>
                            </m:r>
                          </m:e>
                          <m:sub>
                            <m:r>
                              <a:rPr lang="en-US" altLang="zh-TW" sz="1200" b="0" i="1" smtClean="0">
                                <a:latin typeface="Cambria Math" panose="02040503050406030204" pitchFamily="18" charset="0"/>
                              </a:rPr>
                              <m:t>𝑞</m:t>
                            </m:r>
                          </m:sub>
                        </m:sSub>
                      </m:sub>
                    </m:sSub>
                  </m:oMath>
                </a14:m>
                <a:r>
                  <a:rPr lang="zh-TW" altLang="en-US" baseline="0" dirty="0" smtClean="0"/>
                  <a:t>表示傳輸小段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baseline="0" dirty="0" smtClean="0"/>
                  <a:t>的延遲需求</a:t>
                </a:r>
                <a:endParaRPr lang="en-US" altLang="zh-TW"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baseline="0" dirty="0" smtClean="0"/>
                  <a:t/>
                </a:r>
                <a:br>
                  <a:rPr lang="en-US" altLang="zh-TW" baseline="0" dirty="0" smtClean="0"/>
                </a:br>
                <a:r>
                  <a:rPr lang="zh-TW" altLang="en-US" baseline="0" dirty="0" smtClean="0"/>
                  <a:t>每</a:t>
                </a:r>
                <a:r>
                  <a:rPr lang="zh-TW" altLang="en-US" baseline="0" dirty="0" smtClean="0"/>
                  <a:t>個</a:t>
                </a:r>
                <a:r>
                  <a:rPr lang="en-US" altLang="zh-TW" baseline="0" dirty="0" smtClean="0"/>
                  <a:t>VNF</a:t>
                </a:r>
                <a:r>
                  <a:rPr lang="zh-TW" altLang="en-US" baseline="0" dirty="0" smtClean="0"/>
                  <a:t>都對應一個傳輸小段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en-US" altLang="zh-TW" baseline="0" dirty="0" smtClean="0"/>
                  <a:t>,</a:t>
                </a:r>
                <a:r>
                  <a:rPr lang="zh-TW" altLang="en-US" baseline="0" dirty="0" smtClean="0"/>
                  <a:t>這些</a:t>
                </a:r>
                <a:r>
                  <a:rPr lang="en-US" altLang="zh-TW" baseline="0" dirty="0" smtClean="0"/>
                  <a:t>VNF</a:t>
                </a:r>
                <a:r>
                  <a:rPr lang="zh-TW" altLang="en-US" baseline="0" dirty="0" smtClean="0"/>
                  <a:t>需要計算資源</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𝜇</m:t>
                        </m:r>
                      </m:e>
                      <m:sub>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sub>
                    </m:sSub>
                  </m:oMath>
                </a14:m>
                <a:endParaRPr lang="en-US" altLang="zh-TW"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baseline="0" dirty="0" smtClean="0"/>
                  <a:t>變數</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𝜇</m:t>
                        </m:r>
                      </m:e>
                      <m:sub>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sub>
                    </m:sSub>
                  </m:oMath>
                </a14:m>
                <a:r>
                  <a:rPr lang="zh-TW" altLang="en-US" baseline="0" dirty="0" smtClean="0"/>
                  <a:t>表示執行</a:t>
                </a:r>
                <a:r>
                  <a:rPr lang="en-US" altLang="zh-TW" baseline="0" dirty="0" smtClean="0"/>
                  <a:t>VNF</a:t>
                </a:r>
                <a:r>
                  <a:rPr lang="zh-TW" altLang="en-US" baseline="0" dirty="0" smtClean="0"/>
                  <a:t>結束傳輸小段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baseline="0" dirty="0" smtClean="0"/>
                  <a:t>的任務的計算資源的容量</a:t>
                </a:r>
                <a:endParaRPr lang="en-US" altLang="zh-TW" baseline="0" dirty="0" smtClean="0"/>
              </a:p>
              <a:p>
                <a:endParaRPr lang="en-US" altLang="zh-TW" baseline="0" dirty="0" smtClean="0"/>
              </a:p>
            </p:txBody>
          </p:sp>
        </mc:Choice>
        <mc:Fallback xmlns="">
          <p:sp>
            <p:nvSpPr>
              <p:cNvPr id="3" name="備忘稿版面配置區 2"/>
              <p:cNvSpPr>
                <a:spLocks noGrp="1"/>
              </p:cNvSpPr>
              <p:nvPr>
                <p:ph type="body" idx="1"/>
              </p:nvPr>
            </p:nvSpPr>
            <p:spPr/>
            <p:txBody>
              <a:bodyPr/>
              <a:lstStyle/>
              <a:p>
                <a:r>
                  <a:rPr lang="zh-TW" altLang="en-US" baseline="0" dirty="0" smtClean="0"/>
                  <a:t>當</a:t>
                </a:r>
                <a:r>
                  <a:rPr lang="en-US" altLang="zh-TW" sz="1200" i="0">
                    <a:latin typeface="Cambria Math" panose="02040503050406030204" pitchFamily="18" charset="0"/>
                  </a:rPr>
                  <a:t>𝑥</a:t>
                </a:r>
                <a:r>
                  <a:rPr lang="en-US" altLang="zh-TW" sz="1200" i="0" smtClean="0">
                    <a:latin typeface="Cambria Math" panose="02040503050406030204" pitchFamily="18" charset="0"/>
                  </a:rPr>
                  <a:t>_(</a:t>
                </a:r>
                <a:r>
                  <a:rPr lang="en-US" altLang="zh-TW" sz="1200" i="0">
                    <a:latin typeface="Cambria Math" panose="02040503050406030204" pitchFamily="18" charset="0"/>
                  </a:rPr>
                  <a:t>𝑖,𝑡_𝑞,𝑠</a:t>
                </a:r>
                <a:r>
                  <a:rPr lang="en-US" altLang="zh-TW" sz="1200" i="0" smtClean="0">
                    <a:latin typeface="Cambria Math" panose="02040503050406030204" pitchFamily="18" charset="0"/>
                  </a:rPr>
                  <a:t>)</a:t>
                </a:r>
                <a:r>
                  <a:rPr lang="en-US" altLang="zh-TW" sz="1200" i="0">
                    <a:latin typeface="Cambria Math" panose="02040503050406030204" pitchFamily="18" charset="0"/>
                  </a:rPr>
                  <a:t>^</a:t>
                </a:r>
                <a:r>
                  <a:rPr lang="en-US" altLang="zh-TW" sz="1200" i="0">
                    <a:latin typeface="Cambria Math" panose="02040503050406030204" pitchFamily="18" charset="0"/>
                  </a:rPr>
                  <a:t>𝑛</a:t>
                </a:r>
                <a:r>
                  <a:rPr lang="zh-TW" altLang="en-US" baseline="0" dirty="0" smtClean="0"/>
                  <a:t>等於</a:t>
                </a:r>
                <a:r>
                  <a:rPr lang="en-US" altLang="zh-TW" baseline="0" dirty="0" smtClean="0"/>
                  <a:t>1</a:t>
                </a:r>
                <a:r>
                  <a:rPr lang="zh-TW" altLang="en-US" baseline="0" dirty="0" smtClean="0"/>
                  <a:t>時</a:t>
                </a:r>
                <a:r>
                  <a:rPr lang="en-US" altLang="zh-TW" baseline="0" dirty="0" smtClean="0"/>
                  <a:t>,</a:t>
                </a:r>
                <a:r>
                  <a:rPr lang="en-US" altLang="zh-TW" sz="1200" dirty="0" smtClean="0"/>
                  <a:t> </a:t>
                </a:r>
                <a:r>
                  <a:rPr lang="en-US" altLang="zh-TW" sz="1200" i="0">
                    <a:latin typeface="Cambria Math" panose="02040503050406030204" pitchFamily="18" charset="0"/>
                  </a:rPr>
                  <a:t>𝑣_𝑞</a:t>
                </a:r>
                <a:r>
                  <a:rPr lang="en-US" altLang="zh-TW" baseline="0" dirty="0" smtClean="0"/>
                  <a:t>(</a:t>
                </a:r>
                <a:r>
                  <a:rPr lang="zh-TW" altLang="en-US" baseline="0" dirty="0" smtClean="0"/>
                  <a:t>傳輸小段</a:t>
                </a:r>
                <a:r>
                  <a:rPr lang="en-US" altLang="zh-TW" sz="1200" i="0">
                    <a:latin typeface="Cambria Math" panose="02040503050406030204" pitchFamily="18" charset="0"/>
                  </a:rPr>
                  <a:t>𝑡</a:t>
                </a:r>
                <a:r>
                  <a:rPr lang="en-US" altLang="zh-TW" sz="1200" i="0" smtClean="0">
                    <a:latin typeface="Cambria Math" panose="02040503050406030204" pitchFamily="18" charset="0"/>
                  </a:rPr>
                  <a:t>_</a:t>
                </a:r>
                <a:r>
                  <a:rPr lang="en-US" altLang="zh-TW" sz="1200" i="0">
                    <a:latin typeface="Cambria Math" panose="02040503050406030204" pitchFamily="18" charset="0"/>
                  </a:rPr>
                  <a:t>𝑞</a:t>
                </a:r>
                <a:r>
                  <a:rPr lang="zh-TW" altLang="en-US" baseline="0" dirty="0" smtClean="0"/>
                  <a:t>被該</a:t>
                </a:r>
                <a:r>
                  <a:rPr lang="en-US" altLang="zh-TW" baseline="0" dirty="0" smtClean="0"/>
                  <a:t>VNF</a:t>
                </a:r>
                <a:r>
                  <a:rPr lang="zh-TW" altLang="en-US" baseline="0" dirty="0" smtClean="0"/>
                  <a:t>終止</a:t>
                </a:r>
                <a:r>
                  <a:rPr lang="en-US" altLang="zh-TW" baseline="0" dirty="0" smtClean="0"/>
                  <a:t>)</a:t>
                </a:r>
                <a:r>
                  <a:rPr lang="zh-TW" altLang="en-US" baseline="0" dirty="0" smtClean="0"/>
                  <a:t>在節點 </a:t>
                </a:r>
                <a:r>
                  <a:rPr lang="en-US" altLang="zh-TW" sz="1200" dirty="0" err="1" smtClean="0"/>
                  <a:t>i</a:t>
                </a:r>
                <a:r>
                  <a:rPr lang="zh-TW" altLang="en-US" baseline="0" dirty="0" smtClean="0"/>
                  <a:t> 對來源</a:t>
                </a:r>
                <a:r>
                  <a:rPr lang="en-US" altLang="zh-TW" baseline="0" dirty="0" smtClean="0"/>
                  <a:t>source s</a:t>
                </a:r>
                <a:r>
                  <a:rPr lang="zh-TW" altLang="en-US" baseline="0" dirty="0" smtClean="0"/>
                  <a:t>執行</a:t>
                </a:r>
                <a:r>
                  <a:rPr lang="en-US" altLang="zh-TW" baseline="0" dirty="0" smtClean="0"/>
                  <a:t>,</a:t>
                </a:r>
                <a:r>
                  <a:rPr lang="zh-TW" altLang="en-US" baseline="0" dirty="0" smtClean="0"/>
                  <a:t>需要啟動節點 </a:t>
                </a:r>
                <a:r>
                  <a:rPr lang="en-US" altLang="zh-TW" sz="1200" dirty="0" err="1" smtClean="0"/>
                  <a:t>i</a:t>
                </a:r>
                <a:r>
                  <a:rPr lang="zh-TW" altLang="en-US" baseline="0" dirty="0" smtClean="0"/>
                  <a:t> </a:t>
                </a:r>
                <a:r>
                  <a:rPr lang="en-US" altLang="zh-TW" baseline="0" dirty="0" smtClean="0"/>
                  <a:t>,</a:t>
                </a:r>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29</a:t>
            </a:fld>
            <a:endParaRPr lang="zh-TW" altLang="en-US"/>
          </a:p>
        </p:txBody>
      </p:sp>
    </p:spTree>
    <p:extLst>
      <p:ext uri="{BB962C8B-B14F-4D97-AF65-F5344CB8AC3E}">
        <p14:creationId xmlns:p14="http://schemas.microsoft.com/office/powerpoint/2010/main" val="331393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結果證明了所提出的算法能夠找到最優解，同時也能</a:t>
            </a:r>
            <a:r>
              <a:rPr lang="zh-TW" altLang="en-US" b="1" dirty="0" smtClean="0"/>
              <a:t>最大限度地減少高容量節點實例的數量和頻寬資源的使用</a:t>
            </a:r>
            <a:r>
              <a:rPr lang="zh-TW" altLang="en-US" dirty="0" smtClean="0"/>
              <a:t>，尤其是在應用</a:t>
            </a:r>
            <a:r>
              <a:rPr lang="en-US" altLang="zh-TW" dirty="0" smtClean="0"/>
              <a:t>SPP</a:t>
            </a:r>
            <a:r>
              <a:rPr lang="zh-TW" altLang="en-US" dirty="0" smtClean="0"/>
              <a:t>時。</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a:t>
            </a:fld>
            <a:endParaRPr lang="zh-TW" altLang="en-US"/>
          </a:p>
        </p:txBody>
      </p:sp>
    </p:spTree>
    <p:extLst>
      <p:ext uri="{BB962C8B-B14F-4D97-AF65-F5344CB8AC3E}">
        <p14:creationId xmlns:p14="http://schemas.microsoft.com/office/powerpoint/2010/main" val="300401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31</a:t>
            </a:fld>
            <a:endParaRPr lang="zh-TW" altLang="en-US"/>
          </a:p>
        </p:txBody>
      </p:sp>
    </p:spTree>
    <p:extLst>
      <p:ext uri="{BB962C8B-B14F-4D97-AF65-F5344CB8AC3E}">
        <p14:creationId xmlns:p14="http://schemas.microsoft.com/office/powerpoint/2010/main" val="239573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目標函式</a:t>
            </a:r>
            <a:r>
              <a:rPr lang="en-US" altLang="zh-TW" dirty="0" smtClean="0"/>
              <a:t>:</a:t>
            </a:r>
            <a:r>
              <a:rPr lang="zh-TW" altLang="en-US" dirty="0" smtClean="0"/>
              <a:t> 使運行</a:t>
            </a:r>
            <a:r>
              <a:rPr lang="en-US" altLang="zh-TW" dirty="0" smtClean="0"/>
              <a:t>VNF</a:t>
            </a:r>
            <a:r>
              <a:rPr lang="zh-TW" altLang="en-US" dirty="0" smtClean="0"/>
              <a:t>的節點數量最少</a:t>
            </a:r>
            <a:endParaRPr lang="en-US" altLang="zh-TW" dirty="0" smtClean="0"/>
          </a:p>
          <a:p>
            <a:r>
              <a:rPr lang="zh-TW" altLang="en-US" dirty="0" smtClean="0"/>
              <a:t>限制式</a:t>
            </a:r>
            <a:r>
              <a:rPr lang="en-US" altLang="zh-TW" dirty="0" smtClean="0"/>
              <a:t>:</a:t>
            </a:r>
          </a:p>
          <a:p>
            <a:r>
              <a:rPr lang="en-US" altLang="zh-TW" dirty="0" smtClean="0"/>
              <a:t>2:</a:t>
            </a:r>
            <a:r>
              <a:rPr lang="zh-TW" altLang="en-US" dirty="0" smtClean="0"/>
              <a:t> 表示整個路徑上每個</a:t>
            </a:r>
            <a:r>
              <a:rPr lang="en-US" altLang="zh-TW" dirty="0" smtClean="0"/>
              <a:t>VNF</a:t>
            </a:r>
            <a:r>
              <a:rPr lang="zh-TW" altLang="en-US" dirty="0" smtClean="0"/>
              <a:t>和來源</a:t>
            </a:r>
            <a:r>
              <a:rPr lang="en-US" altLang="zh-TW" dirty="0" smtClean="0"/>
              <a:t>,</a:t>
            </a:r>
            <a:r>
              <a:rPr lang="zh-TW" altLang="en-US" dirty="0" smtClean="0"/>
              <a:t>都只有一個</a:t>
            </a:r>
            <a:r>
              <a:rPr lang="en-US" altLang="zh-TW" dirty="0" smtClean="0"/>
              <a:t>VNF</a:t>
            </a:r>
            <a:r>
              <a:rPr lang="zh-TW" altLang="en-US" dirty="0" smtClean="0"/>
              <a:t>負責運作</a:t>
            </a:r>
            <a:endParaRPr lang="en-US" altLang="zh-TW" dirty="0" smtClean="0"/>
          </a:p>
          <a:p>
            <a:r>
              <a:rPr lang="en-US" altLang="zh-TW" dirty="0" smtClean="0"/>
              <a:t>3:</a:t>
            </a:r>
            <a:r>
              <a:rPr lang="zh-TW" altLang="en-US" dirty="0" smtClean="0"/>
              <a:t> 表示選擇節點時</a:t>
            </a:r>
            <a:r>
              <a:rPr lang="en-US" altLang="zh-TW" dirty="0" smtClean="0"/>
              <a:t>,</a:t>
            </a:r>
            <a:r>
              <a:rPr lang="zh-TW" altLang="en-US" dirty="0" smtClean="0"/>
              <a:t>會先選擇正在運行的節點</a:t>
            </a:r>
            <a:endParaRPr lang="en-US" altLang="zh-TW" dirty="0" smtClean="0"/>
          </a:p>
          <a:p>
            <a:r>
              <a:rPr lang="en-US" altLang="zh-TW" dirty="0" smtClean="0"/>
              <a:t>4:</a:t>
            </a:r>
            <a:r>
              <a:rPr lang="zh-TW" altLang="en-US" dirty="0" smtClean="0"/>
              <a:t> 表示節點</a:t>
            </a:r>
            <a:r>
              <a:rPr lang="en-US" altLang="zh-TW" dirty="0" err="1" smtClean="0"/>
              <a:t>i</a:t>
            </a:r>
            <a:r>
              <a:rPr lang="zh-TW" altLang="en-US" dirty="0" smtClean="0"/>
              <a:t>的計算資源能夠提供從所有來源</a:t>
            </a:r>
            <a:r>
              <a:rPr lang="en-US" altLang="zh-TW" dirty="0" smtClean="0"/>
              <a:t>s</a:t>
            </a:r>
            <a:r>
              <a:rPr lang="zh-TW" altLang="en-US" dirty="0" smtClean="0"/>
              <a:t>和所有路徑要執行的</a:t>
            </a:r>
            <a:r>
              <a:rPr lang="en-US" altLang="zh-TW" dirty="0" smtClean="0"/>
              <a:t>VNF</a:t>
            </a:r>
            <a:r>
              <a:rPr lang="zh-TW" altLang="en-US" dirty="0" smtClean="0"/>
              <a:t>所需的計算資源</a:t>
            </a:r>
            <a:r>
              <a:rPr lang="en-US" altLang="zh-TW" dirty="0" smtClean="0"/>
              <a:t>(</a:t>
            </a:r>
            <a:r>
              <a:rPr lang="zh-TW" altLang="en-US" dirty="0" smtClean="0"/>
              <a:t>容量 </a:t>
            </a:r>
            <a:r>
              <a:rPr lang="en-US" altLang="zh-TW" dirty="0" smtClean="0"/>
              <a:t>capacity)</a:t>
            </a:r>
          </a:p>
          <a:p>
            <a:r>
              <a:rPr lang="en-US" altLang="zh-TW" dirty="0" smtClean="0"/>
              <a:t>5:</a:t>
            </a:r>
            <a:r>
              <a:rPr lang="zh-TW" altLang="en-US" dirty="0" smtClean="0"/>
              <a:t> 表示節點</a:t>
            </a:r>
            <a:r>
              <a:rPr lang="en-US" altLang="zh-TW" dirty="0" err="1" smtClean="0"/>
              <a:t>i</a:t>
            </a:r>
            <a:r>
              <a:rPr lang="zh-TW" altLang="en-US" dirty="0" smtClean="0"/>
              <a:t>和節點</a:t>
            </a:r>
            <a:r>
              <a:rPr lang="en-US" altLang="zh-TW" dirty="0" smtClean="0"/>
              <a:t>j</a:t>
            </a:r>
            <a:r>
              <a:rPr lang="zh-TW" altLang="en-US" dirty="0" smtClean="0"/>
              <a:t>之間的</a:t>
            </a:r>
            <a:r>
              <a:rPr lang="en-US" altLang="zh-TW" dirty="0" smtClean="0"/>
              <a:t>link</a:t>
            </a:r>
            <a:r>
              <a:rPr lang="zh-TW" altLang="en-US" dirty="0" smtClean="0"/>
              <a:t>的可用頻寬 </a:t>
            </a:r>
            <a:r>
              <a:rPr lang="zh-TW" altLang="en-US" dirty="0" smtClean="0"/>
              <a:t>要大於 需求</a:t>
            </a:r>
            <a:r>
              <a:rPr lang="zh-TW" altLang="en-US" dirty="0" smtClean="0"/>
              <a:t>的頻寬大小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35</a:t>
            </a:fld>
            <a:endParaRPr lang="zh-TW" altLang="en-US"/>
          </a:p>
        </p:txBody>
      </p:sp>
    </p:spTree>
    <p:extLst>
      <p:ext uri="{BB962C8B-B14F-4D97-AF65-F5344CB8AC3E}">
        <p14:creationId xmlns:p14="http://schemas.microsoft.com/office/powerpoint/2010/main" val="265209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normAutofit/>
              </a:bodyPr>
              <a:lstStyle/>
              <a:p>
                <a:r>
                  <a:rPr lang="en-US" altLang="zh-TW" dirty="0" smtClean="0"/>
                  <a:t>6:</a:t>
                </a:r>
                <a:r>
                  <a:rPr lang="zh-TW" altLang="en-US" dirty="0" smtClean="0"/>
                  <a:t> 表示所有節點</a:t>
                </a:r>
                <a:r>
                  <a:rPr lang="en-US" altLang="zh-TW" dirty="0" err="1" smtClean="0"/>
                  <a:t>i</a:t>
                </a:r>
                <a:r>
                  <a:rPr lang="zh-TW" altLang="en-US" dirty="0" smtClean="0"/>
                  <a:t>和節點之間的延遲必須小於傳輸小段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dirty="0" smtClean="0"/>
                  <a:t>的延遲</a:t>
                </a:r>
                <a:endParaRPr lang="en-US" altLang="zh-TW" dirty="0" smtClean="0"/>
              </a:p>
              <a:p>
                <a:r>
                  <a:rPr lang="en-US" altLang="zh-TW" dirty="0" smtClean="0"/>
                  <a:t>7:</a:t>
                </a:r>
                <a:r>
                  <a:rPr lang="zh-TW" altLang="en-US" dirty="0" smtClean="0"/>
                  <a:t> 表示只能在物理拓撲路</a:t>
                </a:r>
                <a:r>
                  <a:rPr lang="zh-TW" altLang="en-US" dirty="0" smtClean="0"/>
                  <a:t>由中</a:t>
                </a:r>
                <a:r>
                  <a:rPr lang="en-US" altLang="zh-TW" dirty="0" smtClean="0"/>
                  <a:t>(</a:t>
                </a:r>
                <a:r>
                  <a:rPr lang="zh-TW" altLang="en-US" dirty="0" smtClean="0"/>
                  <a:t>選擇路徑</a:t>
                </a:r>
                <a:r>
                  <a:rPr lang="en-US" altLang="zh-TW" dirty="0" smtClean="0"/>
                  <a:t>),</a:t>
                </a:r>
                <a:r>
                  <a:rPr lang="zh-TW" altLang="en-US" dirty="0" smtClean="0"/>
                  <a:t>同時確保不同的路徑</a:t>
                </a:r>
                <a:r>
                  <a:rPr lang="en-US" altLang="zh-TW" dirty="0" smtClean="0"/>
                  <a:t>(</a:t>
                </a:r>
                <a:r>
                  <a:rPr lang="zh-TW" altLang="en-US" dirty="0" smtClean="0"/>
                  <a:t>主要路徑和備用路徑</a:t>
                </a:r>
                <a:r>
                  <a:rPr lang="en-US" altLang="zh-TW" dirty="0" smtClean="0"/>
                  <a:t>)</a:t>
                </a:r>
                <a:r>
                  <a:rPr lang="zh-TW" altLang="en-US" dirty="0" smtClean="0"/>
                  <a:t>使用的</a:t>
                </a:r>
                <a:r>
                  <a:rPr lang="en-US" altLang="zh-TW" dirty="0" smtClean="0"/>
                  <a:t>link</a:t>
                </a:r>
                <a:r>
                  <a:rPr lang="zh-TW" altLang="en-US" dirty="0" smtClean="0"/>
                  <a:t>是不同的 </a:t>
                </a:r>
                <a:r>
                  <a:rPr lang="en-US" altLang="zh-TW" dirty="0" smtClean="0"/>
                  <a:t>(</a:t>
                </a:r>
                <a:r>
                  <a:rPr lang="zh-TW" altLang="en-US" dirty="0" smtClean="0"/>
                  <a:t>因為</a:t>
                </a:r>
                <a:r>
                  <a:rPr lang="en-US" altLang="zh-TW" dirty="0" smtClean="0"/>
                  <a:t>DPP,</a:t>
                </a:r>
                <a:r>
                  <a:rPr lang="zh-TW" altLang="en-US" dirty="0" smtClean="0"/>
                  <a:t>只能專用路徑</a:t>
                </a:r>
                <a:r>
                  <a:rPr lang="en-US" altLang="zh-TW" dirty="0" smtClean="0"/>
                  <a:t>)</a:t>
                </a:r>
                <a:endParaRPr lang="en-US" altLang="zh-TW" dirty="0" smtClean="0"/>
              </a:p>
              <a:p>
                <a:r>
                  <a:rPr lang="en-US" altLang="zh-TW" dirty="0" smtClean="0"/>
                  <a:t>8:</a:t>
                </a:r>
                <a:r>
                  <a:rPr lang="zh-TW" altLang="en-US" dirty="0" smtClean="0"/>
                  <a:t> 表示限制了每個來源</a:t>
                </a:r>
                <a:r>
                  <a:rPr lang="en-US" altLang="zh-TW" dirty="0" smtClean="0"/>
                  <a:t>s</a:t>
                </a:r>
                <a:r>
                  <a:rPr lang="zh-TW" altLang="en-US" dirty="0" smtClean="0"/>
                  <a:t> 和 傳輸小段</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𝑡</m:t>
                        </m:r>
                      </m:e>
                      <m:sub>
                        <m:r>
                          <a:rPr lang="en-US" altLang="zh-TW" sz="1200" i="1">
                            <a:latin typeface="Cambria Math" panose="02040503050406030204" pitchFamily="18" charset="0"/>
                          </a:rPr>
                          <m:t>𝑞</m:t>
                        </m:r>
                      </m:sub>
                    </m:sSub>
                  </m:oMath>
                </a14:m>
                <a:r>
                  <a:rPr lang="zh-TW" altLang="en-US" dirty="0" smtClean="0"/>
                  <a:t> 的每個節點中傳出路徑的總和不能大於</a:t>
                </a:r>
                <a:r>
                  <a:rPr lang="en-US" altLang="zh-TW" dirty="0" smtClean="0"/>
                  <a:t>1</a:t>
                </a:r>
                <a:r>
                  <a:rPr lang="zh-TW" altLang="en-US" dirty="0" smtClean="0"/>
                  <a:t>。也就是說該條</a:t>
                </a:r>
                <a:r>
                  <a:rPr lang="en-US" altLang="zh-TW" dirty="0" smtClean="0"/>
                  <a:t>path</a:t>
                </a:r>
                <a:r>
                  <a:rPr lang="zh-TW" altLang="en-US" dirty="0" smtClean="0"/>
                  <a:t>在每個節點上只能有一條路徑不能有多條路徑</a:t>
                </a:r>
                <a:endParaRPr lang="en-US" altLang="zh-TW" dirty="0" smtClean="0"/>
              </a:p>
              <a:p>
                <a:r>
                  <a:rPr lang="en-US" altLang="zh-TW" dirty="0" smtClean="0"/>
                  <a:t>9:</a:t>
                </a:r>
                <a:r>
                  <a:rPr lang="zh-TW" altLang="en-US" dirty="0" smtClean="0"/>
                  <a:t> 禁止路徑發生迴圈的情況</a:t>
                </a:r>
                <a:endParaRPr lang="en-US" altLang="zh-TW" dirty="0" smtClean="0"/>
              </a:p>
              <a:p>
                <a:r>
                  <a:rPr lang="en-US" altLang="zh-TW" dirty="0" smtClean="0"/>
                  <a:t>10:</a:t>
                </a:r>
                <a:r>
                  <a:rPr lang="zh-TW" altLang="en-US" dirty="0" smtClean="0"/>
                  <a:t> 確保主要路徑和備用路徑所經過的節點是不同的</a:t>
                </a:r>
                <a:endParaRPr lang="zh-TW" altLang="en-US" dirty="0"/>
              </a:p>
            </p:txBody>
          </p:sp>
        </mc:Choice>
        <mc:Fallback xmlns="">
          <p:sp>
            <p:nvSpPr>
              <p:cNvPr id="3" name="備忘稿版面配置區 2"/>
              <p:cNvSpPr>
                <a:spLocks noGrp="1"/>
              </p:cNvSpPr>
              <p:nvPr>
                <p:ph type="body" idx="1"/>
              </p:nvPr>
            </p:nvSpPr>
            <p:spPr/>
            <p:txBody>
              <a:bodyPr>
                <a:normAutofit/>
              </a:bodyPr>
              <a:lstStyle/>
              <a:p>
                <a:r>
                  <a:rPr lang="en-US" altLang="zh-TW" dirty="0" smtClean="0"/>
                  <a:t>6:</a:t>
                </a:r>
                <a:r>
                  <a:rPr lang="zh-TW" altLang="en-US" dirty="0" smtClean="0"/>
                  <a:t> 表示所有節點</a:t>
                </a:r>
                <a:r>
                  <a:rPr lang="en-US" altLang="zh-TW" dirty="0" err="1" smtClean="0"/>
                  <a:t>i</a:t>
                </a:r>
                <a:r>
                  <a:rPr lang="zh-TW" altLang="en-US" dirty="0" smtClean="0"/>
                  <a:t>和節點之間的延遲必須小於傳輸小段</a:t>
                </a:r>
                <a:r>
                  <a:rPr lang="en-US" altLang="zh-TW" sz="1200" i="0">
                    <a:latin typeface="Cambria Math" panose="02040503050406030204" pitchFamily="18" charset="0"/>
                  </a:rPr>
                  <a:t>𝑡</a:t>
                </a:r>
                <a:r>
                  <a:rPr lang="en-US" altLang="zh-TW" sz="1200" i="0" smtClean="0">
                    <a:latin typeface="Cambria Math" panose="02040503050406030204" pitchFamily="18" charset="0"/>
                  </a:rPr>
                  <a:t>_</a:t>
                </a:r>
                <a:r>
                  <a:rPr lang="en-US" altLang="zh-TW" sz="1200" i="0">
                    <a:latin typeface="Cambria Math" panose="02040503050406030204" pitchFamily="18" charset="0"/>
                  </a:rPr>
                  <a:t>𝑞</a:t>
                </a:r>
                <a:r>
                  <a:rPr lang="zh-TW" altLang="en-US" dirty="0" smtClean="0"/>
                  <a:t>的延遲</a:t>
                </a:r>
                <a:endParaRPr lang="en-US" altLang="zh-TW" dirty="0" smtClean="0"/>
              </a:p>
              <a:p>
                <a:r>
                  <a:rPr lang="en-US" altLang="zh-TW" dirty="0" smtClean="0"/>
                  <a:t>7:</a:t>
                </a:r>
                <a:r>
                  <a:rPr lang="zh-TW" altLang="en-US" dirty="0" smtClean="0"/>
                  <a:t> 表示只能在物理拓撲路由</a:t>
                </a:r>
                <a:r>
                  <a:rPr lang="en-US" altLang="zh-TW" dirty="0" smtClean="0"/>
                  <a:t>(</a:t>
                </a:r>
                <a:r>
                  <a:rPr lang="zh-TW" altLang="en-US" dirty="0" smtClean="0"/>
                  <a:t>選擇路徑</a:t>
                </a:r>
                <a:r>
                  <a:rPr lang="en-US" altLang="zh-TW" dirty="0" smtClean="0"/>
                  <a:t>),</a:t>
                </a:r>
                <a:r>
                  <a:rPr lang="zh-TW" altLang="en-US" dirty="0" smtClean="0"/>
                  <a:t>同時確保不同的路徑</a:t>
                </a:r>
                <a:r>
                  <a:rPr lang="en-US" altLang="zh-TW" dirty="0" smtClean="0"/>
                  <a:t>(</a:t>
                </a:r>
                <a:r>
                  <a:rPr lang="zh-TW" altLang="en-US" dirty="0" smtClean="0"/>
                  <a:t>主要路徑和備用路徑</a:t>
                </a:r>
                <a:r>
                  <a:rPr lang="en-US" altLang="zh-TW" dirty="0" smtClean="0"/>
                  <a:t>)</a:t>
                </a:r>
                <a:r>
                  <a:rPr lang="zh-TW" altLang="en-US" dirty="0" smtClean="0"/>
                  <a:t>使用的</a:t>
                </a:r>
                <a:r>
                  <a:rPr lang="en-US" altLang="zh-TW" dirty="0" smtClean="0"/>
                  <a:t>link</a:t>
                </a:r>
                <a:r>
                  <a:rPr lang="zh-TW" altLang="en-US" dirty="0" smtClean="0"/>
                  <a:t>是不同的 </a:t>
                </a:r>
                <a:r>
                  <a:rPr lang="en-US" altLang="zh-TW" dirty="0" smtClean="0"/>
                  <a:t>(</a:t>
                </a:r>
                <a:r>
                  <a:rPr lang="zh-TW" altLang="en-US" dirty="0" smtClean="0"/>
                  <a:t>因為</a:t>
                </a:r>
                <a:r>
                  <a:rPr lang="en-US" altLang="zh-TW" dirty="0" smtClean="0"/>
                  <a:t>DPP)</a:t>
                </a:r>
              </a:p>
              <a:p>
                <a:r>
                  <a:rPr lang="en-US" altLang="zh-TW" dirty="0" smtClean="0"/>
                  <a:t>8:</a:t>
                </a:r>
                <a:r>
                  <a:rPr lang="zh-TW" altLang="en-US" dirty="0" smtClean="0"/>
                  <a:t> 表示限制了每個來源</a:t>
                </a:r>
                <a:r>
                  <a:rPr lang="en-US" altLang="zh-TW" dirty="0" smtClean="0"/>
                  <a:t>s</a:t>
                </a:r>
                <a:r>
                  <a:rPr lang="zh-TW" altLang="en-US" dirty="0" smtClean="0"/>
                  <a:t> 和 傳輸</a:t>
                </a:r>
                <a:r>
                  <a:rPr lang="zh-TW" altLang="en-US" dirty="0" smtClean="0"/>
                  <a:t>小段</a:t>
                </a:r>
                <a:r>
                  <a:rPr lang="en-US" altLang="zh-TW" sz="1200" i="0">
                    <a:latin typeface="Cambria Math" panose="02040503050406030204" pitchFamily="18" charset="0"/>
                  </a:rPr>
                  <a:t>𝑡</a:t>
                </a:r>
                <a:r>
                  <a:rPr lang="en-US" altLang="zh-TW" sz="1200" i="0" smtClean="0">
                    <a:latin typeface="Cambria Math" panose="02040503050406030204" pitchFamily="18" charset="0"/>
                  </a:rPr>
                  <a:t>_</a:t>
                </a:r>
                <a:r>
                  <a:rPr lang="en-US" altLang="zh-TW" sz="1200" i="0">
                    <a:latin typeface="Cambria Math" panose="02040503050406030204" pitchFamily="18" charset="0"/>
                  </a:rPr>
                  <a:t>𝑞</a:t>
                </a:r>
                <a:r>
                  <a:rPr lang="zh-TW" altLang="en-US" dirty="0" smtClean="0"/>
                  <a:t> 的每個節點中傳出路徑的總和不能大於</a:t>
                </a:r>
                <a:r>
                  <a:rPr lang="en-US" altLang="zh-TW" dirty="0" smtClean="0"/>
                  <a:t>1</a:t>
                </a:r>
                <a:r>
                  <a:rPr lang="zh-TW" altLang="en-US" dirty="0" smtClean="0"/>
                  <a:t>。也就是說該條</a:t>
                </a:r>
                <a:r>
                  <a:rPr lang="en-US" altLang="zh-TW" dirty="0" smtClean="0"/>
                  <a:t>path</a:t>
                </a:r>
                <a:r>
                  <a:rPr lang="zh-TW" altLang="en-US" dirty="0" smtClean="0"/>
                  <a:t>在每個節點上只能有一條路徑不能有多條路徑</a:t>
                </a:r>
                <a:endParaRPr lang="en-US" altLang="zh-TW" dirty="0" smtClean="0"/>
              </a:p>
              <a:p>
                <a:r>
                  <a:rPr lang="en-US" altLang="zh-TW" dirty="0" smtClean="0"/>
                  <a:t>9:</a:t>
                </a:r>
                <a:r>
                  <a:rPr lang="zh-TW" altLang="en-US" dirty="0" smtClean="0"/>
                  <a:t> 禁止路徑發生迴圈的情況</a:t>
                </a:r>
                <a:endParaRPr lang="en-US" altLang="zh-TW" dirty="0" smtClean="0"/>
              </a:p>
              <a:p>
                <a:r>
                  <a:rPr lang="en-US" altLang="zh-TW" dirty="0" smtClean="0"/>
                  <a:t>10:</a:t>
                </a:r>
                <a:r>
                  <a:rPr lang="zh-TW" altLang="en-US" dirty="0" smtClean="0"/>
                  <a:t> 確保</a:t>
                </a:r>
                <a:r>
                  <a:rPr lang="zh-TW" altLang="en-US" dirty="0" smtClean="0"/>
                  <a:t>主要路徑和備用路徑所經過的節點是不同的</a:t>
                </a:r>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36</a:t>
            </a:fld>
            <a:endParaRPr lang="zh-TW" altLang="en-US"/>
          </a:p>
        </p:txBody>
      </p:sp>
    </p:spTree>
    <p:extLst>
      <p:ext uri="{BB962C8B-B14F-4D97-AF65-F5344CB8AC3E}">
        <p14:creationId xmlns:p14="http://schemas.microsoft.com/office/powerpoint/2010/main" val="146688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第一個傳輸小段的限制</a:t>
            </a:r>
            <a:endParaRPr lang="en-US" altLang="zh-TW" dirty="0" smtClean="0"/>
          </a:p>
          <a:p>
            <a:r>
              <a:rPr lang="en-US" altLang="zh-TW" dirty="0" smtClean="0"/>
              <a:t>11:</a:t>
            </a:r>
            <a:r>
              <a:rPr lang="zh-TW" altLang="en-US" dirty="0" smtClean="0"/>
              <a:t> 對於第一個傳輸小段</a:t>
            </a:r>
            <a:r>
              <a:rPr lang="en-US" altLang="zh-TW" dirty="0" smtClean="0"/>
              <a:t>t1 ,</a:t>
            </a:r>
            <a:r>
              <a:rPr lang="zh-TW" altLang="en-US" dirty="0" smtClean="0"/>
              <a:t>一定有且只有一個從來源</a:t>
            </a:r>
            <a:r>
              <a:rPr lang="en-US" altLang="zh-TW" dirty="0" smtClean="0"/>
              <a:t>s</a:t>
            </a:r>
            <a:r>
              <a:rPr lang="zh-TW" altLang="en-US" dirty="0" smtClean="0"/>
              <a:t>的傳出流</a:t>
            </a:r>
            <a:endParaRPr lang="en-US" altLang="zh-TW" dirty="0" smtClean="0"/>
          </a:p>
          <a:p>
            <a:r>
              <a:rPr lang="en-US" altLang="zh-TW" dirty="0" smtClean="0"/>
              <a:t>12:</a:t>
            </a:r>
            <a:r>
              <a:rPr lang="zh-TW" altLang="en-US" dirty="0" smtClean="0"/>
              <a:t> 表示傳輸小段</a:t>
            </a:r>
            <a:r>
              <a:rPr lang="en-US" altLang="zh-TW" dirty="0" smtClean="0"/>
              <a:t>t1 </a:t>
            </a:r>
            <a:r>
              <a:rPr lang="zh-TW" altLang="en-US" dirty="0" smtClean="0"/>
              <a:t>傳到下一個</a:t>
            </a:r>
            <a:r>
              <a:rPr lang="en-US" altLang="zh-TW" dirty="0" smtClean="0"/>
              <a:t>VNF</a:t>
            </a:r>
            <a:r>
              <a:rPr lang="zh-TW" altLang="en-US" dirty="0" smtClean="0"/>
              <a:t>是流量守恆的</a:t>
            </a:r>
            <a:r>
              <a:rPr lang="zh-TW" altLang="en-US" dirty="0" smtClean="0"/>
              <a:t>情況</a:t>
            </a:r>
            <a:r>
              <a:rPr lang="en-US" altLang="zh-TW" dirty="0" smtClean="0"/>
              <a:t/>
            </a:r>
            <a:br>
              <a:rPr lang="en-US" altLang="zh-TW" dirty="0" smtClean="0"/>
            </a:br>
            <a:endParaRPr lang="en-US" altLang="zh-TW" dirty="0" smtClean="0"/>
          </a:p>
          <a:p>
            <a:r>
              <a:rPr lang="zh-TW" altLang="en-US" dirty="0" smtClean="0"/>
              <a:t>其他的傳輸小段的限制</a:t>
            </a:r>
            <a:endParaRPr lang="en-US" altLang="zh-TW" dirty="0" smtClean="0"/>
          </a:p>
          <a:p>
            <a:r>
              <a:rPr lang="en-US" altLang="zh-TW" dirty="0" smtClean="0"/>
              <a:t>13:</a:t>
            </a:r>
            <a:r>
              <a:rPr lang="zh-TW" altLang="en-US" dirty="0" smtClean="0"/>
              <a:t> 確保每個節點</a:t>
            </a:r>
            <a:r>
              <a:rPr lang="en-US" altLang="zh-TW" dirty="0" err="1" smtClean="0"/>
              <a:t>i</a:t>
            </a:r>
            <a:r>
              <a:rPr lang="zh-TW" altLang="en-US" dirty="0" smtClean="0"/>
              <a:t>都有一個傳輸流</a:t>
            </a:r>
            <a:r>
              <a:rPr lang="en-US" altLang="zh-TW" dirty="0" smtClean="0"/>
              <a:t>,</a:t>
            </a:r>
            <a:r>
              <a:rPr lang="zh-TW" altLang="en-US" dirty="0" smtClean="0"/>
              <a:t>來連接傳輸小段</a:t>
            </a:r>
            <a:r>
              <a:rPr lang="en-US" altLang="zh-TW" dirty="0" smtClean="0"/>
              <a:t>t q-1 </a:t>
            </a:r>
          </a:p>
          <a:p>
            <a:r>
              <a:rPr lang="en-US" altLang="zh-TW" dirty="0" smtClean="0"/>
              <a:t>14:</a:t>
            </a:r>
            <a:r>
              <a:rPr lang="en-US" altLang="zh-TW" baseline="0" dirty="0" smtClean="0"/>
              <a:t> </a:t>
            </a:r>
            <a:r>
              <a:rPr lang="zh-TW" altLang="en-US" baseline="0" dirty="0" smtClean="0"/>
              <a:t>每個傳輸小段需要保持流量守恆 </a:t>
            </a:r>
            <a:r>
              <a:rPr lang="en-US" altLang="zh-TW" baseline="0" dirty="0" smtClean="0"/>
              <a:t>(</a:t>
            </a:r>
            <a:r>
              <a:rPr lang="zh-TW" altLang="en-US" baseline="0" dirty="0" smtClean="0"/>
              <a:t>看原文描述怪怪的</a:t>
            </a:r>
            <a:r>
              <a:rPr lang="en-US" altLang="zh-TW" baseline="0" dirty="0" smtClean="0"/>
              <a:t>)</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37</a:t>
            </a:fld>
            <a:endParaRPr lang="zh-TW" altLang="en-US"/>
          </a:p>
        </p:txBody>
      </p:sp>
    </p:spTree>
    <p:extLst>
      <p:ext uri="{BB962C8B-B14F-4D97-AF65-F5344CB8AC3E}">
        <p14:creationId xmlns:p14="http://schemas.microsoft.com/office/powerpoint/2010/main" val="171735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在</a:t>
                </a:r>
                <a:r>
                  <a:rPr lang="en-US" altLang="zh-TW" dirty="0" err="1" smtClean="0"/>
                  <a:t>spp</a:t>
                </a:r>
                <a:r>
                  <a:rPr lang="en-US" altLang="zh-TW" dirty="0" smtClean="0"/>
                  <a:t> model</a:t>
                </a:r>
                <a:r>
                  <a:rPr lang="zh-TW" altLang="en-US" dirty="0" smtClean="0"/>
                  <a:t>中</a:t>
                </a:r>
                <a:r>
                  <a:rPr lang="en-US" altLang="zh-TW" dirty="0" smtClean="0"/>
                  <a:t>,</a:t>
                </a:r>
                <a:r>
                  <a:rPr lang="zh-TW" altLang="en-US" dirty="0" smtClean="0"/>
                  <a:t>添加四個的變數</a:t>
                </a:r>
                <a:endParaRPr lang="en-US" altLang="zh-TW" dirty="0" smtClean="0"/>
              </a:p>
              <a:p>
                <a:r>
                  <a:rPr lang="zh-TW" altLang="en-US" dirty="0" smtClean="0"/>
                  <a:t>變數</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𝑐</m:t>
                        </m:r>
                      </m:e>
                      <m:sub>
                        <m:r>
                          <a:rPr lang="en-US" altLang="zh-TW" sz="1200" b="0" i="1" smtClean="0">
                            <a:latin typeface="Cambria Math" panose="02040503050406030204" pitchFamily="18" charset="0"/>
                          </a:rPr>
                          <m:t>𝑖</m:t>
                        </m:r>
                      </m:sub>
                    </m:sSub>
                  </m:oMath>
                </a14:m>
                <a:r>
                  <a:rPr lang="zh-TW" altLang="en-US" dirty="0" smtClean="0"/>
                  <a:t>表示節點</a:t>
                </a:r>
                <a:r>
                  <a:rPr lang="en-US" altLang="zh-TW" dirty="0" err="1" smtClean="0"/>
                  <a:t>i</a:t>
                </a:r>
                <a:r>
                  <a:rPr lang="zh-TW" altLang="en-US" dirty="0" smtClean="0"/>
                  <a:t>可以減少的計算資源保存給備用路徑使用</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變數</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𝑓</m:t>
                        </m:r>
                      </m:e>
                      <m:sub>
                        <m:r>
                          <a:rPr lang="en-US" altLang="zh-TW" sz="1200" b="0" i="1" smtClean="0">
                            <a:latin typeface="Cambria Math" panose="02040503050406030204" pitchFamily="18" charset="0"/>
                          </a:rPr>
                          <m:t>𝑖</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𝑗</m:t>
                        </m:r>
                      </m:sub>
                    </m:sSub>
                  </m:oMath>
                </a14:m>
                <a:r>
                  <a:rPr lang="zh-TW" altLang="en-US" dirty="0" smtClean="0"/>
                  <a:t>表示節點</a:t>
                </a:r>
                <a:r>
                  <a:rPr lang="en-US" altLang="zh-TW" dirty="0" err="1" smtClean="0"/>
                  <a:t>i</a:t>
                </a:r>
                <a:r>
                  <a:rPr lang="zh-TW" altLang="en-US" dirty="0" smtClean="0"/>
                  <a:t>和節點</a:t>
                </a:r>
                <a:r>
                  <a:rPr lang="en-US" altLang="zh-TW" dirty="0" smtClean="0"/>
                  <a:t>j</a:t>
                </a:r>
                <a:r>
                  <a:rPr lang="zh-TW" altLang="en-US" dirty="0" smtClean="0"/>
                  <a:t>可以減少的頻寬保存給備用路徑使用</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目標函數</a:t>
                </a:r>
                <a:r>
                  <a:rPr lang="en-US" altLang="zh-TW" dirty="0" smtClean="0"/>
                  <a:t>(15):</a:t>
                </a:r>
                <a:br>
                  <a:rPr lang="en-US" altLang="zh-TW" dirty="0" smtClean="0"/>
                </a:br>
                <a:r>
                  <a:rPr lang="zh-TW" altLang="en-US" dirty="0" smtClean="0"/>
                  <a:t>使運作中的節點數量和備用計算資源和備用頻寬的量最少</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a:p>
                <a:endParaRPr lang="en-US" altLang="zh-TW" dirty="0" smtClean="0"/>
              </a:p>
            </p:txBody>
          </p:sp>
        </mc:Choice>
        <mc:Fallback xmlns="">
          <p:sp>
            <p:nvSpPr>
              <p:cNvPr id="3" name="備忘稿版面配置區 2"/>
              <p:cNvSpPr>
                <a:spLocks noGrp="1"/>
              </p:cNvSpPr>
              <p:nvPr>
                <p:ph type="body" idx="1"/>
              </p:nvPr>
            </p:nvSpPr>
            <p:spPr/>
            <p:txBody>
              <a:bodyPr/>
              <a:lstStyle/>
              <a:p>
                <a:r>
                  <a:rPr lang="zh-TW" altLang="en-US" dirty="0" smtClean="0"/>
                  <a:t>在</a:t>
                </a:r>
                <a:r>
                  <a:rPr lang="en-US" altLang="zh-TW" dirty="0" err="1" smtClean="0"/>
                  <a:t>spp</a:t>
                </a:r>
                <a:r>
                  <a:rPr lang="en-US" altLang="zh-TW" dirty="0" smtClean="0"/>
                  <a:t> model</a:t>
                </a:r>
                <a:r>
                  <a:rPr lang="zh-TW" altLang="en-US" dirty="0" smtClean="0"/>
                  <a:t>中</a:t>
                </a:r>
                <a:r>
                  <a:rPr lang="en-US" altLang="zh-TW" dirty="0" smtClean="0"/>
                  <a:t>,</a:t>
                </a:r>
                <a:r>
                  <a:rPr lang="zh-TW" altLang="en-US" dirty="0" smtClean="0"/>
                  <a:t>添加四個的變數</a:t>
                </a:r>
                <a:endParaRPr lang="en-US" altLang="zh-TW" dirty="0" smtClean="0"/>
              </a:p>
              <a:p>
                <a:r>
                  <a:rPr lang="zh-TW" altLang="en-US" dirty="0" smtClean="0"/>
                  <a:t>變數</a:t>
                </a:r>
                <a:r>
                  <a:rPr lang="en-US" altLang="zh-TW" sz="1200" b="0" i="0" smtClean="0">
                    <a:latin typeface="Cambria Math" panose="02040503050406030204" pitchFamily="18" charset="0"/>
                  </a:rPr>
                  <a:t>𝑐</a:t>
                </a:r>
                <a:r>
                  <a:rPr lang="en-US" altLang="zh-TW" sz="1200" b="0" i="0" smtClean="0">
                    <a:latin typeface="Cambria Math" panose="02040503050406030204" pitchFamily="18" charset="0"/>
                  </a:rPr>
                  <a:t>_</a:t>
                </a:r>
                <a:r>
                  <a:rPr lang="en-US" altLang="zh-TW" sz="1200" b="0" i="0" smtClean="0">
                    <a:latin typeface="Cambria Math" panose="02040503050406030204" pitchFamily="18" charset="0"/>
                  </a:rPr>
                  <a:t>𝑖</a:t>
                </a:r>
                <a:r>
                  <a:rPr lang="zh-TW" altLang="en-US" dirty="0" smtClean="0"/>
                  <a:t>表示可以減少的計算資源保存給備用路徑使用</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變數</a:t>
                </a:r>
                <a:r>
                  <a:rPr lang="en-US" altLang="zh-TW" sz="1200" b="0" i="0" smtClean="0">
                    <a:latin typeface="Cambria Math" panose="02040503050406030204" pitchFamily="18" charset="0"/>
                  </a:rPr>
                  <a:t>𝑓</a:t>
                </a:r>
                <a:r>
                  <a:rPr lang="en-US" altLang="zh-TW" sz="1200" b="0" i="0" smtClean="0">
                    <a:latin typeface="Cambria Math" panose="02040503050406030204" pitchFamily="18" charset="0"/>
                  </a:rPr>
                  <a:t>_(</a:t>
                </a:r>
                <a:r>
                  <a:rPr lang="en-US" altLang="zh-TW" sz="1200" b="0" i="0" smtClean="0">
                    <a:latin typeface="Cambria Math" panose="02040503050406030204" pitchFamily="18" charset="0"/>
                  </a:rPr>
                  <a:t>𝑖,𝑗</a:t>
                </a:r>
                <a:r>
                  <a:rPr lang="en-US" altLang="zh-TW" sz="1200" b="0" i="0" smtClean="0">
                    <a:latin typeface="Cambria Math" panose="02040503050406030204" pitchFamily="18" charset="0"/>
                  </a:rPr>
                  <a:t>)</a:t>
                </a:r>
                <a:r>
                  <a:rPr lang="zh-TW" altLang="en-US" dirty="0" smtClean="0"/>
                  <a:t>表示可以減少的頻寬</a:t>
                </a:r>
                <a:r>
                  <a:rPr lang="zh-TW" altLang="en-US" dirty="0" smtClean="0"/>
                  <a:t>保存給備用路徑使用</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smtClean="0"/>
              </a:p>
              <a:p>
                <a:endParaRPr lang="en-US" altLang="zh-TW" dirty="0" smtClean="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38</a:t>
            </a:fld>
            <a:endParaRPr lang="zh-TW" altLang="en-US"/>
          </a:p>
        </p:txBody>
      </p:sp>
    </p:spTree>
    <p:extLst>
      <p:ext uri="{BB962C8B-B14F-4D97-AF65-F5344CB8AC3E}">
        <p14:creationId xmlns:p14="http://schemas.microsoft.com/office/powerpoint/2010/main" val="405377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i="0" dirty="0" smtClean="0">
                    <a:latin typeface="+mn-lt"/>
                  </a:rPr>
                  <a:t>說明</a:t>
                </a:r>
                <a14:m>
                  <m:oMath xmlns:m="http://schemas.openxmlformats.org/officeDocument/2006/math">
                    <m:r>
                      <a:rPr lang="en-US" altLang="zh-TW" i="0" smtClean="0">
                        <a:latin typeface="Cambria Math" panose="02040503050406030204" pitchFamily="18" charset="0"/>
                      </a:rPr>
                      <m:t>:</m:t>
                    </m:r>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𝑥</m:t>
                        </m:r>
                      </m:e>
                      <m:sub>
                        <m:r>
                          <a:rPr lang="en-US" altLang="zh-TW" i="1">
                            <a:latin typeface="Cambria Math" panose="02040503050406030204" pitchFamily="18" charset="0"/>
                          </a:rPr>
                          <m:t>𝑖</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up>
                        <m:r>
                          <a:rPr lang="en-US" altLang="zh-TW" i="1">
                            <a:latin typeface="Cambria Math" panose="02040503050406030204" pitchFamily="18" charset="0"/>
                          </a:rPr>
                          <m:t>𝑛</m:t>
                        </m:r>
                      </m:sup>
                    </m:sSubSup>
                  </m:oMath>
                </a14:m>
                <a:r>
                  <a:rPr lang="zh-TW" altLang="en-US" dirty="0" smtClean="0"/>
                  <a:t> </a:t>
                </a:r>
                <a:r>
                  <a:rPr lang="en-US" altLang="zh-TW" dirty="0" smtClean="0"/>
                  <a:t>:</a:t>
                </a:r>
                <a:r>
                  <a:rPr lang="zh-TW" altLang="en-US" dirty="0" smtClean="0"/>
                  <a:t>表示兩個節點的</a:t>
                </a:r>
                <a:r>
                  <a:rPr lang="en-US" altLang="zh-TW" dirty="0" smtClean="0"/>
                  <a:t>node</a:t>
                </a:r>
                <a:r>
                  <a:rPr lang="zh-TW" altLang="en-US" dirty="0" smtClean="0"/>
                  <a:t>狀態</a:t>
                </a:r>
                <a:endParaRPr lang="en-US" altLang="zh-TW" dirty="0" smtClean="0"/>
              </a:p>
              <a:p>
                <a:r>
                  <a:rPr lang="zh-TW" altLang="en-US" dirty="0" smtClean="0"/>
                  <a:t>說明</a:t>
                </a:r>
                <a:r>
                  <a:rPr lang="en-US" altLang="zh-TW" dirty="0" smtClean="0"/>
                  <a:t>:</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𝑙</m:t>
                        </m:r>
                      </m:e>
                      <m:sub>
                        <m:r>
                          <a:rPr lang="en-US" altLang="zh-TW" i="1">
                            <a:latin typeface="Cambria Math" panose="02040503050406030204" pitchFamily="18" charset="0"/>
                          </a:rPr>
                          <m:t>𝑖</m:t>
                        </m:r>
                        <m:r>
                          <a:rPr lang="en-US" altLang="zh-TW" i="1">
                            <a:latin typeface="Cambria Math" panose="02040503050406030204" pitchFamily="18" charset="0"/>
                          </a:rPr>
                          <m:t>,</m:t>
                        </m:r>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𝑘</m:t>
                        </m:r>
                        <m:r>
                          <a:rPr lang="en-US" altLang="zh-TW" i="1">
                            <a:latin typeface="Cambria Math" panose="02040503050406030204" pitchFamily="18" charset="0"/>
                          </a:rPr>
                          <m:t>,</m:t>
                        </m:r>
                        <m:r>
                          <a:rPr lang="en-US" altLang="zh-TW" i="1">
                            <a:latin typeface="Cambria Math" panose="02040503050406030204" pitchFamily="18" charset="0"/>
                          </a:rPr>
                          <m:t>𝑚</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Sub>
                  </m:oMath>
                </a14:m>
                <a:r>
                  <a:rPr lang="zh-TW" altLang="en-US" dirty="0" smtClean="0"/>
                  <a:t> </a:t>
                </a:r>
                <a:r>
                  <a:rPr lang="en-US" altLang="zh-TW" dirty="0" smtClean="0"/>
                  <a:t>:</a:t>
                </a:r>
                <a:r>
                  <a:rPr lang="zh-TW" altLang="en-US" dirty="0" smtClean="0"/>
                  <a:t> 表示兩條不同</a:t>
                </a:r>
                <a:r>
                  <a:rPr lang="en-US" altLang="zh-TW" dirty="0" smtClean="0"/>
                  <a:t>link(</a:t>
                </a:r>
                <a:r>
                  <a:rPr lang="zh-TW" altLang="en-US" dirty="0" smtClean="0"/>
                  <a:t>主要和備用</a:t>
                </a:r>
                <a:r>
                  <a:rPr lang="en-US" altLang="zh-TW" dirty="0" smtClean="0"/>
                  <a:t>)</a:t>
                </a:r>
                <a:r>
                  <a:rPr lang="zh-TW" altLang="en-US" dirty="0" smtClean="0"/>
                  <a:t>的狀態</a:t>
                </a:r>
                <a:endParaRPr lang="en-US" altLang="zh-TW" dirty="0" smtClean="0"/>
              </a:p>
              <a:p>
                <a:endParaRPr lang="zh-TW" altLang="en-US" dirty="0"/>
              </a:p>
            </p:txBody>
          </p:sp>
        </mc:Choice>
        <mc:Fallback>
          <p:sp>
            <p:nvSpPr>
              <p:cNvPr id="3" name="備忘稿版面配置區 2"/>
              <p:cNvSpPr>
                <a:spLocks noGrp="1"/>
              </p:cNvSpPr>
              <p:nvPr>
                <p:ph type="body" idx="1"/>
              </p:nvPr>
            </p:nvSpPr>
            <p:spPr/>
            <p:txBody>
              <a:bodyPr/>
              <a:lstStyle/>
              <a:p>
                <a:r>
                  <a:rPr lang="zh-TW" altLang="en-US" i="0" dirty="0" smtClean="0">
                    <a:latin typeface="+mn-lt"/>
                  </a:rPr>
                  <a:t>說明</a:t>
                </a:r>
                <a:r>
                  <a:rPr lang="en-US" altLang="zh-TW" i="0" smtClean="0">
                    <a:latin typeface="Cambria Math" panose="02040503050406030204" pitchFamily="18" charset="0"/>
                  </a:rPr>
                  <a:t>:</a:t>
                </a:r>
                <a:r>
                  <a:rPr lang="en-US" altLang="zh-TW" i="0">
                    <a:latin typeface="Cambria Math" panose="02040503050406030204" pitchFamily="18" charset="0"/>
                  </a:rPr>
                  <a:t>𝑥</a:t>
                </a:r>
                <a:r>
                  <a:rPr lang="en-US" altLang="zh-TW" i="0" smtClean="0">
                    <a:latin typeface="Cambria Math" panose="02040503050406030204" pitchFamily="18" charset="0"/>
                  </a:rPr>
                  <a:t>_(</a:t>
                </a:r>
                <a:r>
                  <a:rPr lang="en-US" altLang="zh-TW" i="0">
                    <a:latin typeface="Cambria Math" panose="02040503050406030204" pitchFamily="18" charset="0"/>
                  </a:rPr>
                  <a:t>𝑖,𝑡_𝑞,𝑠</a:t>
                </a:r>
                <a:r>
                  <a:rPr lang="en-US" altLang="zh-TW" i="0" smtClean="0">
                    <a:latin typeface="Cambria Math" panose="02040503050406030204" pitchFamily="18" charset="0"/>
                  </a:rPr>
                  <a:t>)</a:t>
                </a:r>
                <a:r>
                  <a:rPr lang="en-US" altLang="zh-TW" i="0">
                    <a:latin typeface="Cambria Math" panose="02040503050406030204" pitchFamily="18" charset="0"/>
                  </a:rPr>
                  <a:t>^</a:t>
                </a:r>
                <a:r>
                  <a:rPr lang="en-US" altLang="zh-TW" i="0">
                    <a:latin typeface="Cambria Math" panose="02040503050406030204" pitchFamily="18" charset="0"/>
                  </a:rPr>
                  <a:t>𝑛</a:t>
                </a:r>
                <a:r>
                  <a:rPr lang="zh-TW" altLang="en-US" dirty="0" smtClean="0"/>
                  <a:t> </a:t>
                </a:r>
                <a:r>
                  <a:rPr lang="en-US" altLang="zh-TW" dirty="0" smtClean="0"/>
                  <a:t>:</a:t>
                </a:r>
                <a:r>
                  <a:rPr lang="zh-TW" altLang="en-US" dirty="0" smtClean="0"/>
                  <a:t>表示兩個節點的</a:t>
                </a:r>
                <a:r>
                  <a:rPr lang="en-US" altLang="zh-TW" dirty="0" smtClean="0"/>
                  <a:t>node</a:t>
                </a:r>
                <a:r>
                  <a:rPr lang="zh-TW" altLang="en-US" dirty="0" smtClean="0"/>
                  <a:t>狀態</a:t>
                </a:r>
                <a:endParaRPr lang="en-US" altLang="zh-TW" dirty="0" smtClean="0"/>
              </a:p>
              <a:p>
                <a:r>
                  <a:rPr lang="zh-TW" altLang="en-US" dirty="0" smtClean="0"/>
                  <a:t>說明</a:t>
                </a:r>
                <a:r>
                  <a:rPr lang="en-US" altLang="zh-TW" dirty="0" smtClean="0"/>
                  <a:t>:</a:t>
                </a:r>
                <a:r>
                  <a:rPr lang="en-US" altLang="zh-TW" i="0">
                    <a:latin typeface="Cambria Math" panose="02040503050406030204" pitchFamily="18" charset="0"/>
                  </a:rPr>
                  <a:t>𝑙</a:t>
                </a:r>
                <a:r>
                  <a:rPr lang="en-US" altLang="zh-TW" i="0" smtClean="0">
                    <a:latin typeface="Cambria Math" panose="02040503050406030204" pitchFamily="18" charset="0"/>
                  </a:rPr>
                  <a:t>_(</a:t>
                </a:r>
                <a:r>
                  <a:rPr lang="en-US" altLang="zh-TW" i="0">
                    <a:latin typeface="Cambria Math" panose="02040503050406030204" pitchFamily="18" charset="0"/>
                  </a:rPr>
                  <a:t>𝑖,𝑗,𝑘,𝑚,𝑡_𝑞,𝑠</a:t>
                </a:r>
                <a:r>
                  <a:rPr lang="en-US" altLang="zh-TW" i="0" smtClean="0">
                    <a:latin typeface="Cambria Math" panose="02040503050406030204" pitchFamily="18" charset="0"/>
                  </a:rPr>
                  <a:t>)</a:t>
                </a:r>
                <a:r>
                  <a:rPr lang="zh-TW" altLang="en-US" dirty="0" smtClean="0"/>
                  <a:t> </a:t>
                </a:r>
                <a:r>
                  <a:rPr lang="en-US" altLang="zh-TW" dirty="0" smtClean="0"/>
                  <a:t>:</a:t>
                </a:r>
                <a:r>
                  <a:rPr lang="zh-TW" altLang="en-US" dirty="0" smtClean="0"/>
                  <a:t> 表示兩條不同</a:t>
                </a:r>
                <a:r>
                  <a:rPr lang="en-US" altLang="zh-TW" dirty="0" smtClean="0"/>
                  <a:t>link(</a:t>
                </a:r>
                <a:r>
                  <a:rPr lang="zh-TW" altLang="en-US" dirty="0" smtClean="0"/>
                  <a:t>主要和備用</a:t>
                </a:r>
                <a:r>
                  <a:rPr lang="en-US" altLang="zh-TW" dirty="0" smtClean="0"/>
                  <a:t>)</a:t>
                </a:r>
                <a:r>
                  <a:rPr lang="zh-TW" altLang="en-US" dirty="0" smtClean="0"/>
                  <a:t>的狀態</a:t>
                </a:r>
                <a:endParaRPr lang="en-US" altLang="zh-TW" dirty="0" smtClean="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39</a:t>
            </a:fld>
            <a:endParaRPr lang="zh-TW" altLang="en-US"/>
          </a:p>
        </p:txBody>
      </p:sp>
    </p:spTree>
    <p:extLst>
      <p:ext uri="{BB962C8B-B14F-4D97-AF65-F5344CB8AC3E}">
        <p14:creationId xmlns:p14="http://schemas.microsoft.com/office/powerpoint/2010/main" val="121457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之前</a:t>
                </a:r>
                <a:r>
                  <a:rPr lang="en-US" altLang="zh-TW" dirty="0" smtClean="0"/>
                  <a:t>DPP</a:t>
                </a:r>
                <a:r>
                  <a:rPr lang="zh-TW" altLang="en-US" dirty="0" smtClean="0"/>
                  <a:t>的限制式 </a:t>
                </a:r>
                <a:r>
                  <a:rPr lang="en-US" altLang="zh-TW" dirty="0" smtClean="0"/>
                  <a:t>(4)</a:t>
                </a:r>
                <a:r>
                  <a:rPr lang="zh-TW" altLang="en-US" dirty="0" smtClean="0"/>
                  <a:t>和</a:t>
                </a:r>
                <a:r>
                  <a:rPr lang="en-US" altLang="zh-TW" dirty="0" smtClean="0"/>
                  <a:t>(5)</a:t>
                </a:r>
                <a:r>
                  <a:rPr lang="zh-TW" altLang="en-US" dirty="0" smtClean="0"/>
                  <a:t>替換成以下新增的限制式</a:t>
                </a:r>
                <a:endParaRPr lang="en-US" altLang="zh-TW" dirty="0" smtClean="0"/>
              </a:p>
              <a:p>
                <a:r>
                  <a:rPr lang="en-US" altLang="zh-TW" dirty="0" smtClean="0"/>
                  <a:t>(16)</a:t>
                </a:r>
                <a:r>
                  <a:rPr lang="zh-TW" altLang="en-US" dirty="0" smtClean="0"/>
                  <a:t>表示找到的主要路徑上的節點和備用路徑上的節點是執行不同的</a:t>
                </a:r>
                <a:r>
                  <a:rPr lang="en-US" altLang="zh-TW" dirty="0" smtClean="0"/>
                  <a:t>VNF</a:t>
                </a:r>
              </a:p>
              <a:p>
                <a:r>
                  <a:rPr lang="en-US" altLang="zh-TW" dirty="0" smtClean="0"/>
                  <a:t/>
                </a:r>
                <a:br>
                  <a:rPr lang="en-US" altLang="zh-TW" dirty="0" smtClean="0"/>
                </a:br>
                <a:r>
                  <a:rPr lang="en-US" altLang="zh-TW" dirty="0" smtClean="0"/>
                  <a:t>(</a:t>
                </a:r>
                <a:r>
                  <a:rPr lang="en-US" altLang="zh-TW" dirty="0" smtClean="0"/>
                  <a:t>17)</a:t>
                </a:r>
                <a:r>
                  <a:rPr lang="zh-TW" altLang="en-US" dirty="0" smtClean="0"/>
                  <a:t>表示備用節點</a:t>
                </a:r>
                <a:r>
                  <a:rPr lang="en-US" altLang="zh-TW" dirty="0" smtClean="0"/>
                  <a:t>j</a:t>
                </a:r>
                <a:r>
                  <a:rPr lang="zh-TW" altLang="en-US" dirty="0" smtClean="0"/>
                  <a:t>保留的容量可以滿足主要節點</a:t>
                </a:r>
                <a:r>
                  <a:rPr lang="en-US" altLang="zh-TW" dirty="0" err="1" smtClean="0"/>
                  <a:t>i</a:t>
                </a:r>
                <a:r>
                  <a:rPr lang="zh-TW" altLang="en-US" dirty="0" smtClean="0"/>
                  <a:t>中執行</a:t>
                </a:r>
                <a:r>
                  <a:rPr lang="en-US" altLang="zh-TW" dirty="0" smtClean="0"/>
                  <a:t>functions</a:t>
                </a:r>
                <a:r>
                  <a:rPr lang="zh-TW" altLang="en-US" dirty="0" smtClean="0"/>
                  <a:t>的容量</a:t>
                </a:r>
                <a:r>
                  <a:rPr lang="en-US" altLang="zh-TW" dirty="0" smtClean="0"/>
                  <a:t>,</a:t>
                </a:r>
                <a:r>
                  <a:rPr lang="zh-TW" altLang="en-US" dirty="0" smtClean="0"/>
                  <a:t>這是為了在在單一主要庫</a:t>
                </a:r>
                <a:r>
                  <a:rPr lang="en-US" altLang="zh-TW" dirty="0" smtClean="0"/>
                  <a:t>(</a:t>
                </a:r>
                <a:r>
                  <a:rPr lang="zh-TW" altLang="en-US" dirty="0" smtClean="0"/>
                  <a:t>節點</a:t>
                </a:r>
                <a:r>
                  <a:rPr lang="en-US" altLang="zh-TW" dirty="0" smtClean="0"/>
                  <a:t>)</a:t>
                </a:r>
                <a:r>
                  <a:rPr lang="zh-TW" altLang="en-US" dirty="0" smtClean="0"/>
                  <a:t>故障時還能保有可靠度</a:t>
                </a:r>
                <a:endParaRPr lang="en-US" altLang="zh-TW" dirty="0" smtClean="0"/>
              </a:p>
              <a:p>
                <a:endParaRPr lang="en-US" altLang="zh-TW" dirty="0" smtClean="0"/>
              </a:p>
              <a:p>
                <a:r>
                  <a:rPr lang="en-US" altLang="zh-TW" dirty="0" smtClean="0"/>
                  <a:t>PS:(18)</a:t>
                </a:r>
                <a:r>
                  <a:rPr lang="zh-TW" altLang="en-US" dirty="0" smtClean="0"/>
                  <a:t>相比</a:t>
                </a:r>
                <a:r>
                  <a:rPr lang="en-US" altLang="zh-TW" dirty="0" smtClean="0"/>
                  <a:t>(4)</a:t>
                </a:r>
                <a:r>
                  <a:rPr lang="zh-TW" altLang="en-US" dirty="0" smtClean="0"/>
                  <a:t>添加了一個變數</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b="0" i="1" smtClean="0">
                            <a:latin typeface="Cambria Math" panose="02040503050406030204" pitchFamily="18" charset="0"/>
                          </a:rPr>
                          <m:t>𝑐</m:t>
                        </m:r>
                      </m:e>
                      <m:sub>
                        <m:r>
                          <a:rPr lang="en-US" altLang="zh-TW" sz="1200" b="0" i="1" smtClean="0">
                            <a:latin typeface="Cambria Math" panose="02040503050406030204" pitchFamily="18" charset="0"/>
                          </a:rPr>
                          <m:t>𝑖</m:t>
                        </m:r>
                      </m:sub>
                    </m:sSub>
                  </m:oMath>
                </a14:m>
                <a:endParaRPr lang="en-US" altLang="zh-TW" dirty="0" smtClean="0"/>
              </a:p>
              <a:p>
                <a:r>
                  <a:rPr lang="en-US" altLang="zh-TW" dirty="0" smtClean="0"/>
                  <a:t>(18)</a:t>
                </a:r>
                <a:r>
                  <a:rPr lang="zh-TW" altLang="en-US" dirty="0" smtClean="0"/>
                  <a:t>表示節點</a:t>
                </a:r>
                <a:r>
                  <a:rPr lang="en-US" altLang="zh-TW" dirty="0" err="1" smtClean="0"/>
                  <a:t>i</a:t>
                </a:r>
                <a:r>
                  <a:rPr lang="zh-TW" altLang="en-US" dirty="0" smtClean="0"/>
                  <a:t>的的計算資源可以滿足所有來源所有路徑要執行的</a:t>
                </a:r>
                <a:r>
                  <a:rPr lang="en-US" altLang="zh-TW" dirty="0" smtClean="0"/>
                  <a:t>VNF</a:t>
                </a:r>
                <a:r>
                  <a:rPr lang="zh-TW" altLang="en-US" dirty="0" smtClean="0"/>
                  <a:t>的需求</a:t>
                </a:r>
                <a:endParaRPr lang="en-US" altLang="zh-TW" dirty="0" smtClean="0"/>
              </a:p>
              <a:p>
                <a:r>
                  <a:rPr lang="en-US" altLang="zh-TW" dirty="0" smtClean="0"/>
                  <a:t/>
                </a:r>
                <a:br>
                  <a:rPr lang="en-US" altLang="zh-TW" dirty="0" smtClean="0"/>
                </a:br>
                <a:r>
                  <a:rPr lang="en-US" altLang="zh-TW" dirty="0" smtClean="0"/>
                  <a:t>PS</a:t>
                </a:r>
                <a:r>
                  <a:rPr lang="en-US" altLang="zh-TW" dirty="0" smtClean="0"/>
                  <a:t>:(19)</a:t>
                </a:r>
                <a:r>
                  <a:rPr lang="zh-TW" altLang="en-US" dirty="0" smtClean="0"/>
                  <a:t>與</a:t>
                </a:r>
                <a:r>
                  <a:rPr lang="en-US" altLang="zh-TW" dirty="0" smtClean="0"/>
                  <a:t>(16</a:t>
                </a:r>
                <a:r>
                  <a:rPr lang="en-US" altLang="zh-TW" dirty="0" smtClean="0"/>
                  <a:t>)</a:t>
                </a:r>
                <a:r>
                  <a:rPr lang="zh-TW" altLang="en-US" dirty="0" smtClean="0"/>
                  <a:t>相似</a:t>
                </a:r>
                <a:endParaRPr lang="en-US" altLang="zh-TW" dirty="0" smtClean="0"/>
              </a:p>
              <a:p>
                <a:r>
                  <a:rPr lang="en-US" altLang="zh-TW" dirty="0" smtClean="0"/>
                  <a:t>(19)</a:t>
                </a:r>
                <a:r>
                  <a:rPr lang="zh-TW" altLang="en-US" dirty="0" smtClean="0"/>
                  <a:t>表示找到的主要</a:t>
                </a:r>
                <a:r>
                  <a:rPr lang="en-US" altLang="zh-TW" dirty="0" smtClean="0"/>
                  <a:t>link(</a:t>
                </a:r>
                <a:r>
                  <a:rPr lang="en-US" altLang="zh-TW" dirty="0" err="1" smtClean="0"/>
                  <a:t>i,j</a:t>
                </a:r>
                <a:r>
                  <a:rPr lang="en-US" altLang="zh-TW" dirty="0" smtClean="0"/>
                  <a:t>)</a:t>
                </a:r>
                <a:r>
                  <a:rPr lang="zh-TW" altLang="en-US" dirty="0" smtClean="0"/>
                  <a:t>和備用</a:t>
                </a:r>
                <a:r>
                  <a:rPr lang="en-US" altLang="zh-TW" dirty="0" smtClean="0"/>
                  <a:t>link(</a:t>
                </a:r>
                <a:r>
                  <a:rPr lang="en-US" altLang="zh-TW" dirty="0" err="1" smtClean="0"/>
                  <a:t>k,m</a:t>
                </a:r>
                <a:r>
                  <a:rPr lang="en-US" altLang="zh-TW" dirty="0" smtClean="0"/>
                  <a:t>)</a:t>
                </a:r>
                <a:r>
                  <a:rPr lang="zh-TW" altLang="en-US" dirty="0" smtClean="0"/>
                  <a:t>乘載每個來源傳來的每個流量</a:t>
                </a:r>
                <a:r>
                  <a:rPr lang="en-US" altLang="zh-TW" dirty="0" smtClean="0"/>
                  <a:t>,</a:t>
                </a:r>
                <a:r>
                  <a:rPr lang="zh-TW" altLang="en-US" dirty="0" smtClean="0"/>
                  <a:t>簡單來說就是要找到主要</a:t>
                </a:r>
                <a:r>
                  <a:rPr lang="en-US" altLang="zh-TW" dirty="0" smtClean="0"/>
                  <a:t>Link</a:t>
                </a:r>
                <a:r>
                  <a:rPr lang="zh-TW" altLang="en-US" dirty="0" smtClean="0"/>
                  <a:t>和備用</a:t>
                </a:r>
                <a:r>
                  <a:rPr lang="en-US" altLang="zh-TW" dirty="0" smtClean="0"/>
                  <a:t>link</a:t>
                </a:r>
                <a:r>
                  <a:rPr lang="zh-TW" altLang="en-US" dirty="0" smtClean="0"/>
                  <a:t>來傳輸</a:t>
                </a:r>
                <a:endParaRPr lang="en-US" altLang="zh-TW" dirty="0" smtClean="0"/>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之前</a:t>
                </a:r>
                <a:r>
                  <a:rPr lang="en-US" altLang="zh-TW" dirty="0" smtClean="0"/>
                  <a:t>DPP</a:t>
                </a:r>
                <a:r>
                  <a:rPr lang="zh-TW" altLang="en-US" dirty="0" smtClean="0"/>
                  <a:t>的限制式 </a:t>
                </a:r>
                <a:r>
                  <a:rPr lang="en-US" altLang="zh-TW" dirty="0" smtClean="0"/>
                  <a:t>(4)</a:t>
                </a:r>
                <a:r>
                  <a:rPr lang="zh-TW" altLang="en-US" dirty="0" smtClean="0"/>
                  <a:t>和</a:t>
                </a:r>
                <a:r>
                  <a:rPr lang="en-US" altLang="zh-TW" dirty="0" smtClean="0"/>
                  <a:t>(5)</a:t>
                </a:r>
                <a:r>
                  <a:rPr lang="zh-TW" altLang="en-US" dirty="0" smtClean="0"/>
                  <a:t>替換成以下新增的限制式</a:t>
                </a:r>
                <a:endParaRPr lang="en-US" altLang="zh-TW" dirty="0" smtClean="0"/>
              </a:p>
              <a:p>
                <a:r>
                  <a:rPr lang="en-US" altLang="zh-TW" dirty="0" smtClean="0"/>
                  <a:t>(16)</a:t>
                </a:r>
                <a:r>
                  <a:rPr lang="zh-TW" altLang="en-US" dirty="0" smtClean="0"/>
                  <a:t>表示找到的主要路徑上的節點和備用路徑上的節點是執行不同的</a:t>
                </a:r>
                <a:r>
                  <a:rPr lang="en-US" altLang="zh-TW" dirty="0" smtClean="0"/>
                  <a:t>VNF</a:t>
                </a:r>
              </a:p>
              <a:p>
                <a:r>
                  <a:rPr lang="en-US" altLang="zh-TW" dirty="0" smtClean="0"/>
                  <a:t>(17)</a:t>
                </a:r>
                <a:r>
                  <a:rPr lang="zh-TW" altLang="en-US" dirty="0" smtClean="0"/>
                  <a:t>表示備用節點</a:t>
                </a:r>
                <a:r>
                  <a:rPr lang="en-US" altLang="zh-TW" dirty="0" smtClean="0"/>
                  <a:t>j</a:t>
                </a:r>
                <a:r>
                  <a:rPr lang="zh-TW" altLang="en-US" dirty="0" smtClean="0"/>
                  <a:t>保留的容量可以滿足主要節點</a:t>
                </a:r>
                <a:r>
                  <a:rPr lang="en-US" altLang="zh-TW" dirty="0" err="1" smtClean="0"/>
                  <a:t>i</a:t>
                </a:r>
                <a:r>
                  <a:rPr lang="zh-TW" altLang="en-US" dirty="0" smtClean="0"/>
                  <a:t>中執行</a:t>
                </a:r>
                <a:r>
                  <a:rPr lang="en-US" altLang="zh-TW" dirty="0" smtClean="0"/>
                  <a:t>functions</a:t>
                </a:r>
                <a:r>
                  <a:rPr lang="zh-TW" altLang="en-US" dirty="0" smtClean="0"/>
                  <a:t>的容量</a:t>
                </a:r>
                <a:r>
                  <a:rPr lang="en-US" altLang="zh-TW" dirty="0" smtClean="0"/>
                  <a:t>,</a:t>
                </a:r>
                <a:r>
                  <a:rPr lang="zh-TW" altLang="en-US" dirty="0" smtClean="0"/>
                  <a:t>這是為了在在單一主要庫</a:t>
                </a:r>
                <a:r>
                  <a:rPr lang="en-US" altLang="zh-TW" dirty="0" smtClean="0"/>
                  <a:t>(</a:t>
                </a:r>
                <a:r>
                  <a:rPr lang="zh-TW" altLang="en-US" dirty="0" smtClean="0"/>
                  <a:t>節點</a:t>
                </a:r>
                <a:r>
                  <a:rPr lang="en-US" altLang="zh-TW" dirty="0" smtClean="0"/>
                  <a:t>)</a:t>
                </a:r>
                <a:r>
                  <a:rPr lang="zh-TW" altLang="en-US" dirty="0" smtClean="0"/>
                  <a:t>故障時還能保有可靠度</a:t>
                </a:r>
                <a:endParaRPr lang="en-US" altLang="zh-TW" dirty="0" smtClean="0"/>
              </a:p>
              <a:p>
                <a:endParaRPr lang="en-US" altLang="zh-TW" dirty="0" smtClean="0"/>
              </a:p>
              <a:p>
                <a:r>
                  <a:rPr lang="en-US" altLang="zh-TW" dirty="0" smtClean="0"/>
                  <a:t>PS:(18)</a:t>
                </a:r>
                <a:r>
                  <a:rPr lang="zh-TW" altLang="en-US" dirty="0" smtClean="0"/>
                  <a:t>相比</a:t>
                </a:r>
                <a:r>
                  <a:rPr lang="en-US" altLang="zh-TW" dirty="0" smtClean="0"/>
                  <a:t>(4)</a:t>
                </a:r>
                <a:r>
                  <a:rPr lang="zh-TW" altLang="en-US" dirty="0" smtClean="0"/>
                  <a:t>添加了一個變數</a:t>
                </a:r>
                <a:r>
                  <a:rPr lang="en-US" altLang="zh-TW" sz="1200" b="0" i="0" smtClean="0">
                    <a:latin typeface="Cambria Math" panose="02040503050406030204" pitchFamily="18" charset="0"/>
                  </a:rPr>
                  <a:t>𝑐_𝑖</a:t>
                </a:r>
                <a:endParaRPr lang="en-US" altLang="zh-TW" dirty="0" smtClean="0"/>
              </a:p>
              <a:p>
                <a:r>
                  <a:rPr lang="en-US" altLang="zh-TW" dirty="0" smtClean="0"/>
                  <a:t>(18)</a:t>
                </a:r>
                <a:r>
                  <a:rPr lang="zh-TW" altLang="en-US" dirty="0" smtClean="0"/>
                  <a:t>表示節點</a:t>
                </a:r>
                <a:r>
                  <a:rPr lang="en-US" altLang="zh-TW" dirty="0" err="1" smtClean="0"/>
                  <a:t>i</a:t>
                </a:r>
                <a:r>
                  <a:rPr lang="zh-TW" altLang="en-US" dirty="0" smtClean="0"/>
                  <a:t>的的計算資源可以滿足所有來源所有路徑要執行的</a:t>
                </a:r>
                <a:r>
                  <a:rPr lang="en-US" altLang="zh-TW" dirty="0" smtClean="0"/>
                  <a:t>VNF</a:t>
                </a:r>
                <a:r>
                  <a:rPr lang="zh-TW" altLang="en-US" dirty="0" smtClean="0"/>
                  <a:t>的需求</a:t>
                </a:r>
                <a:endParaRPr lang="en-US" altLang="zh-TW" dirty="0" smtClean="0"/>
              </a:p>
              <a:p>
                <a:r>
                  <a:rPr lang="en-US" altLang="zh-TW" dirty="0" smtClean="0"/>
                  <a:t>PS:(19)</a:t>
                </a:r>
                <a:r>
                  <a:rPr lang="zh-TW" altLang="en-US" dirty="0" smtClean="0"/>
                  <a:t>與</a:t>
                </a:r>
                <a:r>
                  <a:rPr lang="en-US" altLang="zh-TW" dirty="0" smtClean="0"/>
                  <a:t>(16)</a:t>
                </a:r>
                <a:r>
                  <a:rPr lang="zh-TW" altLang="en-US" dirty="0" smtClean="0"/>
                  <a:t>的</a:t>
                </a:r>
                <a:endParaRPr lang="en-US" altLang="zh-TW" dirty="0" smtClean="0"/>
              </a:p>
              <a:p>
                <a:r>
                  <a:rPr lang="en-US" altLang="zh-TW" dirty="0" smtClean="0"/>
                  <a:t>(19)</a:t>
                </a:r>
                <a:r>
                  <a:rPr lang="zh-TW" altLang="en-US" dirty="0" smtClean="0"/>
                  <a:t>表示找到的主要</a:t>
                </a:r>
                <a:r>
                  <a:rPr lang="en-US" altLang="zh-TW" dirty="0" smtClean="0"/>
                  <a:t>link(</a:t>
                </a:r>
                <a:r>
                  <a:rPr lang="en-US" altLang="zh-TW" dirty="0" err="1" smtClean="0"/>
                  <a:t>i,j</a:t>
                </a:r>
                <a:r>
                  <a:rPr lang="en-US" altLang="zh-TW" dirty="0" smtClean="0"/>
                  <a:t>)</a:t>
                </a:r>
                <a:r>
                  <a:rPr lang="zh-TW" altLang="en-US" dirty="0" smtClean="0"/>
                  <a:t>和備用</a:t>
                </a:r>
                <a:r>
                  <a:rPr lang="en-US" altLang="zh-TW" dirty="0" smtClean="0"/>
                  <a:t>link(</a:t>
                </a:r>
                <a:r>
                  <a:rPr lang="en-US" altLang="zh-TW" dirty="0" err="1" smtClean="0"/>
                  <a:t>k,m</a:t>
                </a:r>
                <a:r>
                  <a:rPr lang="en-US" altLang="zh-TW" dirty="0" smtClean="0"/>
                  <a:t>)</a:t>
                </a:r>
                <a:r>
                  <a:rPr lang="zh-TW" altLang="en-US" dirty="0" smtClean="0"/>
                  <a:t>乘載每個來源傳來的每個流量</a:t>
                </a:r>
                <a:r>
                  <a:rPr lang="en-US" altLang="zh-TW" dirty="0" smtClean="0"/>
                  <a:t>,</a:t>
                </a:r>
                <a:r>
                  <a:rPr lang="zh-TW" altLang="en-US" dirty="0" smtClean="0"/>
                  <a:t>簡單來說就是要找到主要</a:t>
                </a:r>
                <a:r>
                  <a:rPr lang="en-US" altLang="zh-TW" dirty="0" smtClean="0"/>
                  <a:t>Link</a:t>
                </a:r>
                <a:r>
                  <a:rPr lang="zh-TW" altLang="en-US" dirty="0" smtClean="0"/>
                  <a:t>和備用</a:t>
                </a:r>
                <a:r>
                  <a:rPr lang="en-US" altLang="zh-TW" dirty="0" smtClean="0"/>
                  <a:t>link</a:t>
                </a:r>
                <a:r>
                  <a:rPr lang="zh-TW" altLang="en-US" dirty="0" smtClean="0"/>
                  <a:t>來傳輸</a:t>
                </a:r>
                <a:endParaRPr lang="en-US" altLang="zh-TW" dirty="0" smtClean="0"/>
              </a:p>
              <a:p>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40</a:t>
            </a:fld>
            <a:endParaRPr lang="zh-TW" altLang="en-US"/>
          </a:p>
        </p:txBody>
      </p:sp>
    </p:spTree>
    <p:extLst>
      <p:ext uri="{BB962C8B-B14F-4D97-AF65-F5344CB8AC3E}">
        <p14:creationId xmlns:p14="http://schemas.microsoft.com/office/powerpoint/2010/main" val="117277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(20) </a:t>
            </a:r>
            <a:r>
              <a:rPr lang="zh-TW" altLang="en-US" dirty="0" smtClean="0"/>
              <a:t>備用路徑保留的頻寬可以滿足傳輸小段</a:t>
            </a:r>
            <a:r>
              <a:rPr lang="en-US" altLang="zh-TW" dirty="0" err="1" smtClean="0"/>
              <a:t>tq</a:t>
            </a:r>
            <a:r>
              <a:rPr lang="zh-TW" altLang="en-US" dirty="0" smtClean="0"/>
              <a:t>的頻寬需求</a:t>
            </a:r>
            <a:r>
              <a:rPr lang="en-US" altLang="zh-TW" dirty="0" smtClean="0"/>
              <a:t>,</a:t>
            </a:r>
            <a:r>
              <a:rPr lang="zh-TW" altLang="en-US" dirty="0" smtClean="0"/>
              <a:t>這是為了在在單一主要</a:t>
            </a:r>
            <a:r>
              <a:rPr lang="en-US" altLang="zh-TW" dirty="0" smtClean="0"/>
              <a:t>link</a:t>
            </a:r>
            <a:r>
              <a:rPr lang="zh-TW" altLang="en-US" dirty="0" smtClean="0"/>
              <a:t>故障時還能保有可靠度</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(21)</a:t>
            </a:r>
            <a:r>
              <a:rPr lang="zh-TW" altLang="en-US" dirty="0" smtClean="0"/>
              <a:t> 表示找到受到</a:t>
            </a:r>
            <a:r>
              <a:rPr lang="en-US" altLang="zh-TW" dirty="0" smtClean="0"/>
              <a:t>BBU</a:t>
            </a:r>
            <a:r>
              <a:rPr lang="zh-TW" altLang="en-US" dirty="0" smtClean="0"/>
              <a:t>庫故障的節點</a:t>
            </a:r>
            <a:r>
              <a:rPr lang="en-US" altLang="zh-TW" dirty="0" smtClean="0"/>
              <a:t>I,</a:t>
            </a:r>
            <a:r>
              <a:rPr lang="zh-TW" altLang="en-US" dirty="0" smtClean="0"/>
              <a:t>剛好與備用</a:t>
            </a:r>
            <a:r>
              <a:rPr lang="en-US" altLang="zh-TW" dirty="0" smtClean="0"/>
              <a:t>link(</a:t>
            </a:r>
            <a:r>
              <a:rPr lang="en-US" altLang="zh-TW" dirty="0" err="1" smtClean="0"/>
              <a:t>k,m</a:t>
            </a:r>
            <a:r>
              <a:rPr lang="en-US" altLang="zh-TW" dirty="0" smtClean="0"/>
              <a:t>)</a:t>
            </a:r>
            <a:r>
              <a:rPr lang="zh-TW" altLang="en-US" dirty="0" smtClean="0"/>
              <a:t>共用</a:t>
            </a:r>
            <a:r>
              <a:rPr lang="en-US" altLang="zh-TW" dirty="0" smtClean="0"/>
              <a:t>(</a:t>
            </a:r>
            <a:r>
              <a:rPr lang="zh-TW" altLang="en-US" dirty="0" smtClean="0"/>
              <a:t>不清楚意思</a:t>
            </a:r>
            <a:r>
              <a:rPr lang="en-US" altLang="zh-TW"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(22)</a:t>
            </a:r>
            <a:r>
              <a:rPr lang="zh-TW" altLang="en-US" dirty="0" smtClean="0"/>
              <a:t> 表示在庫所在的節點</a:t>
            </a:r>
            <a:r>
              <a:rPr lang="en-US" altLang="zh-TW" dirty="0" err="1" smtClean="0"/>
              <a:t>i</a:t>
            </a:r>
            <a:r>
              <a:rPr lang="zh-TW" altLang="en-US" dirty="0" smtClean="0"/>
              <a:t>故障的情況下</a:t>
            </a:r>
            <a:r>
              <a:rPr lang="en-US" altLang="zh-TW" dirty="0" smtClean="0"/>
              <a:t>,</a:t>
            </a:r>
            <a:r>
              <a:rPr lang="zh-TW" altLang="en-US" dirty="0" smtClean="0"/>
              <a:t>計算 </a:t>
            </a:r>
            <a:r>
              <a:rPr lang="en-US" altLang="zh-TW" dirty="0" smtClean="0"/>
              <a:t>link(</a:t>
            </a:r>
            <a:r>
              <a:rPr lang="en-US" altLang="zh-TW" dirty="0" err="1" smtClean="0"/>
              <a:t>k,m</a:t>
            </a:r>
            <a:r>
              <a:rPr lang="en-US" altLang="zh-TW" dirty="0" smtClean="0"/>
              <a:t>)</a:t>
            </a:r>
            <a:r>
              <a:rPr lang="zh-TW" altLang="en-US" dirty="0" smtClean="0"/>
              <a:t>的頻寬需求須滿足傳輸小段</a:t>
            </a:r>
            <a:r>
              <a:rPr lang="en-US" altLang="zh-TW" dirty="0" err="1" smtClean="0"/>
              <a:t>tq</a:t>
            </a:r>
            <a:r>
              <a:rPr lang="zh-TW" altLang="en-US" dirty="0" smtClean="0"/>
              <a:t>的頻寬需求</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(23)</a:t>
            </a:r>
            <a:r>
              <a:rPr lang="zh-TW" altLang="en-US" dirty="0" smtClean="0"/>
              <a:t> 表示每條</a:t>
            </a:r>
            <a:r>
              <a:rPr lang="en-US" altLang="zh-TW" dirty="0" smtClean="0"/>
              <a:t>link</a:t>
            </a:r>
            <a:r>
              <a:rPr lang="zh-TW" altLang="en-US" dirty="0" smtClean="0"/>
              <a:t>的頻寬需求不能超過該條</a:t>
            </a:r>
            <a:r>
              <a:rPr lang="en-US" altLang="zh-TW" dirty="0" smtClean="0"/>
              <a:t>link</a:t>
            </a:r>
            <a:r>
              <a:rPr lang="zh-TW" altLang="en-US" dirty="0" smtClean="0"/>
              <a:t>能提供的頻寬</a:t>
            </a:r>
            <a:r>
              <a:rPr lang="en-US" altLang="zh-TW" dirty="0" smtClean="0"/>
              <a:t>(</a:t>
            </a:r>
            <a:r>
              <a:rPr lang="zh-TW" altLang="en-US" dirty="0" smtClean="0"/>
              <a:t>原文</a:t>
            </a:r>
            <a:r>
              <a:rPr lang="en-US" altLang="zh-TW" dirty="0" smtClean="0"/>
              <a:t>:capacity</a:t>
            </a:r>
            <a:r>
              <a:rPr lang="zh-TW" altLang="en-US" dirty="0" smtClean="0"/>
              <a:t>容量</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41</a:t>
            </a:fld>
            <a:endParaRPr lang="zh-TW" altLang="en-US"/>
          </a:p>
        </p:txBody>
      </p:sp>
    </p:spTree>
    <p:extLst>
      <p:ext uri="{BB962C8B-B14F-4D97-AF65-F5344CB8AC3E}">
        <p14:creationId xmlns:p14="http://schemas.microsoft.com/office/powerpoint/2010/main" val="681871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兩個演算法都用</a:t>
            </a:r>
            <a:r>
              <a:rPr lang="en-US" altLang="zh-TW" dirty="0" smtClean="0"/>
              <a:t>CPLEX</a:t>
            </a:r>
            <a:r>
              <a:rPr lang="zh-TW" altLang="en-US" dirty="0" smtClean="0"/>
              <a:t>商用軟體分析其結果</a:t>
            </a:r>
            <a:endParaRPr lang="en-US" altLang="zh-TW" dirty="0" smtClean="0"/>
          </a:p>
          <a:p>
            <a:r>
              <a:rPr lang="en-US" altLang="zh-TW" dirty="0" smtClean="0"/>
              <a:t>DPP</a:t>
            </a:r>
            <a:r>
              <a:rPr lang="zh-TW" altLang="en-US" dirty="0" smtClean="0"/>
              <a:t>方法用</a:t>
            </a:r>
            <a:r>
              <a:rPr lang="en-US" altLang="zh-TW" dirty="0" smtClean="0"/>
              <a:t>16</a:t>
            </a:r>
            <a:r>
              <a:rPr lang="zh-TW" altLang="en-US" dirty="0" smtClean="0"/>
              <a:t>個節點網路如圖</a:t>
            </a:r>
            <a:r>
              <a:rPr lang="en-US" altLang="zh-TW" dirty="0" smtClean="0"/>
              <a:t>2</a:t>
            </a:r>
            <a:r>
              <a:rPr lang="zh-TW" altLang="en-US" dirty="0" smtClean="0"/>
              <a:t>的環境下去分析</a:t>
            </a:r>
            <a:endParaRPr lang="en-US" altLang="zh-TW" dirty="0" smtClean="0"/>
          </a:p>
          <a:p>
            <a:r>
              <a:rPr lang="zh-TW" altLang="en-US" dirty="0" smtClean="0"/>
              <a:t>每個網路節點有</a:t>
            </a:r>
            <a:r>
              <a:rPr lang="en-US" altLang="zh-TW" dirty="0" smtClean="0"/>
              <a:t>10</a:t>
            </a:r>
            <a:r>
              <a:rPr lang="zh-TW" altLang="en-US" dirty="0" smtClean="0"/>
              <a:t>個天線連結</a:t>
            </a:r>
            <a:r>
              <a:rPr lang="en-US" altLang="zh-TW" dirty="0" smtClean="0"/>
              <a:t>,</a:t>
            </a:r>
            <a:r>
              <a:rPr lang="zh-TW" altLang="en-US" dirty="0" smtClean="0"/>
              <a:t>從無線端</a:t>
            </a:r>
            <a:r>
              <a:rPr lang="en-US" altLang="zh-TW" dirty="0" smtClean="0"/>
              <a:t>(radio section)</a:t>
            </a:r>
            <a:r>
              <a:rPr lang="zh-TW" altLang="en-US" dirty="0" smtClean="0"/>
              <a:t>收集資料</a:t>
            </a:r>
            <a:endParaRPr lang="en-US" altLang="zh-TW" dirty="0" smtClean="0"/>
          </a:p>
          <a:p>
            <a:r>
              <a:rPr lang="zh-TW" altLang="en-US" dirty="0" smtClean="0"/>
              <a:t>每條</a:t>
            </a:r>
            <a:r>
              <a:rPr lang="en-US" altLang="zh-TW" dirty="0" smtClean="0"/>
              <a:t>link</a:t>
            </a:r>
            <a:r>
              <a:rPr lang="zh-TW" altLang="en-US" dirty="0" smtClean="0"/>
              <a:t>的可用頻寬為</a:t>
            </a:r>
            <a:r>
              <a:rPr lang="en-US" altLang="zh-TW" sz="1200" dirty="0" smtClean="0"/>
              <a:t>40Gbps(</a:t>
            </a:r>
            <a:r>
              <a:rPr lang="zh-TW" altLang="en-US" sz="1200" dirty="0" smtClean="0"/>
              <a:t>每個</a:t>
            </a:r>
            <a:r>
              <a:rPr lang="zh-TW" altLang="en-US" sz="1200" dirty="0" smtClean="0"/>
              <a:t>方向</a:t>
            </a:r>
            <a:r>
              <a:rPr lang="en-US" altLang="zh-TW" sz="1200" dirty="0" smtClean="0"/>
              <a:t>(</a:t>
            </a:r>
            <a:r>
              <a:rPr lang="zh-TW" altLang="en-US" sz="1200" dirty="0" smtClean="0"/>
              <a:t>雙工</a:t>
            </a:r>
            <a:r>
              <a:rPr lang="en-US" altLang="zh-TW" sz="1200" dirty="0" smtClean="0"/>
              <a:t>)</a:t>
            </a:r>
            <a:r>
              <a:rPr lang="zh-TW" altLang="en-US" sz="1200" dirty="0" smtClean="0"/>
              <a:t>都</a:t>
            </a:r>
            <a:r>
              <a:rPr lang="zh-TW" altLang="en-US" sz="1200" dirty="0" smtClean="0"/>
              <a:t>是</a:t>
            </a:r>
            <a:r>
              <a:rPr lang="en-US" altLang="zh-TW" sz="1200" dirty="0" smtClean="0"/>
              <a:t>40Gbps)</a:t>
            </a:r>
          </a:p>
          <a:p>
            <a:r>
              <a:rPr lang="zh-TW" altLang="en-US" sz="1200" dirty="0" smtClean="0"/>
              <a:t>除此之外</a:t>
            </a:r>
            <a:r>
              <a:rPr lang="en-US" altLang="zh-TW" sz="1200" dirty="0" smtClean="0"/>
              <a:t>,</a:t>
            </a:r>
            <a:r>
              <a:rPr lang="zh-TW" altLang="en-US" sz="1200" dirty="0" smtClean="0"/>
              <a:t>每個節點都有處理單元</a:t>
            </a:r>
            <a:r>
              <a:rPr lang="en-US" altLang="zh-TW" sz="1200" dirty="0" smtClean="0"/>
              <a:t>(processing units ,PUs,</a:t>
            </a:r>
            <a:r>
              <a:rPr lang="zh-TW" altLang="en-US" sz="1200" dirty="0" smtClean="0"/>
              <a:t> 簡稱</a:t>
            </a:r>
            <a:r>
              <a:rPr lang="en-US" altLang="zh-TW" sz="1200" dirty="0" smtClean="0"/>
              <a:t>PU),</a:t>
            </a:r>
          </a:p>
          <a:p>
            <a:r>
              <a:rPr lang="zh-TW" altLang="en-US" sz="1200" dirty="0" smtClean="0"/>
              <a:t>如表</a:t>
            </a:r>
            <a:r>
              <a:rPr lang="en-US" altLang="zh-TW" sz="1200" dirty="0" smtClean="0"/>
              <a:t>I</a:t>
            </a:r>
            <a:r>
              <a:rPr lang="zh-TW" altLang="en-US" sz="1200" dirty="0" smtClean="0"/>
              <a:t>所示，每個節點都根據在功能拆分的每一層生成的流量配備了處理單元。</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43</a:t>
            </a:fld>
            <a:endParaRPr lang="zh-TW" altLang="en-US"/>
          </a:p>
        </p:txBody>
      </p:sp>
    </p:spTree>
    <p:extLst>
      <p:ext uri="{BB962C8B-B14F-4D97-AF65-F5344CB8AC3E}">
        <p14:creationId xmlns:p14="http://schemas.microsoft.com/office/powerpoint/2010/main" val="455992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PS</a:t>
            </a:r>
            <a:r>
              <a:rPr lang="zh-TW" altLang="en-US" dirty="0" smtClean="0"/>
              <a:t> </a:t>
            </a:r>
            <a:r>
              <a:rPr lang="en-US" altLang="zh-TW" dirty="0" smtClean="0"/>
              <a:t>:</a:t>
            </a:r>
            <a:r>
              <a:rPr lang="zh-TW" altLang="en-US" dirty="0" smtClean="0"/>
              <a:t> </a:t>
            </a:r>
            <a:r>
              <a:rPr lang="en-US" altLang="zh-TW" dirty="0" smtClean="0"/>
              <a:t>L1</a:t>
            </a:r>
            <a:r>
              <a:rPr lang="zh-TW" altLang="en-US" dirty="0" smtClean="0"/>
              <a:t> </a:t>
            </a:r>
            <a:r>
              <a:rPr lang="en-US" altLang="zh-TW" dirty="0" smtClean="0"/>
              <a:t>L2</a:t>
            </a:r>
            <a:r>
              <a:rPr lang="zh-TW" altLang="en-US" dirty="0" smtClean="0"/>
              <a:t> </a:t>
            </a:r>
            <a:r>
              <a:rPr lang="en-US" altLang="zh-TW" dirty="0" smtClean="0"/>
              <a:t>L3</a:t>
            </a:r>
            <a:r>
              <a:rPr lang="zh-TW" altLang="en-US" baseline="0" dirty="0" smtClean="0"/>
              <a:t> 都是屬於</a:t>
            </a:r>
            <a:r>
              <a:rPr lang="en-US" altLang="zh-TW" baseline="0" dirty="0" smtClean="0"/>
              <a:t>Baseband Unit</a:t>
            </a:r>
            <a:r>
              <a:rPr lang="zh-TW" altLang="en-US" baseline="0" dirty="0" smtClean="0"/>
              <a:t>的</a:t>
            </a:r>
            <a:r>
              <a:rPr lang="en-US" altLang="zh-TW" baseline="0" dirty="0" smtClean="0"/>
              <a:t>function(</a:t>
            </a:r>
            <a:r>
              <a:rPr lang="zh-TW" altLang="en-US" baseline="0" dirty="0" smtClean="0"/>
              <a:t>拆解出來的</a:t>
            </a:r>
            <a:r>
              <a:rPr lang="en-US" altLang="zh-TW" baseline="0"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44</a:t>
            </a:fld>
            <a:endParaRPr lang="zh-TW" altLang="en-US"/>
          </a:p>
        </p:txBody>
      </p:sp>
    </p:spTree>
    <p:extLst>
      <p:ext uri="{BB962C8B-B14F-4D97-AF65-F5344CB8AC3E}">
        <p14:creationId xmlns:p14="http://schemas.microsoft.com/office/powerpoint/2010/main" val="13283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現在</a:t>
            </a:r>
            <a:r>
              <a:rPr lang="en-US" altLang="zh-TW" dirty="0" smtClean="0"/>
              <a:t>5G</a:t>
            </a:r>
            <a:r>
              <a:rPr lang="zh-TW" altLang="en-US" dirty="0" smtClean="0"/>
              <a:t>技術已經在許多國家進入實驗階段</a:t>
            </a:r>
            <a:r>
              <a:rPr lang="en-US" altLang="zh-TW" dirty="0" smtClean="0"/>
              <a:t>[1]</a:t>
            </a:r>
            <a:r>
              <a:rPr lang="zh-TW" altLang="en-US" dirty="0" smtClean="0"/>
              <a:t>、</a:t>
            </a:r>
            <a:r>
              <a:rPr lang="en-US" altLang="zh-TW" dirty="0" smtClean="0"/>
              <a:t>[2]</a:t>
            </a:r>
            <a:r>
              <a:rPr lang="zh-TW" altLang="en-US" dirty="0" smtClean="0"/>
              <a:t>、</a:t>
            </a:r>
            <a:r>
              <a:rPr lang="en-US" altLang="zh-TW" dirty="0" smtClean="0"/>
              <a:t>[3]</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8</a:t>
            </a:fld>
            <a:endParaRPr lang="zh-TW" altLang="en-US"/>
          </a:p>
        </p:txBody>
      </p:sp>
    </p:spTree>
    <p:extLst>
      <p:ext uri="{BB962C8B-B14F-4D97-AF65-F5344CB8AC3E}">
        <p14:creationId xmlns:p14="http://schemas.microsoft.com/office/powerpoint/2010/main" val="3142036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根據</a:t>
                </a:r>
                <a:r>
                  <a:rPr lang="en-US" altLang="zh-TW" dirty="0" smtClean="0"/>
                  <a:t>ref [9] [14] [15]</a:t>
                </a:r>
                <a:r>
                  <a:rPr lang="zh-TW" altLang="en-US" dirty="0" smtClean="0"/>
                  <a:t>的文獻</a:t>
                </a:r>
                <a:r>
                  <a:rPr lang="en-US" altLang="zh-TW" dirty="0" smtClean="0"/>
                  <a:t>,L1,L2,L3,</a:t>
                </a:r>
                <a:r>
                  <a:rPr lang="zh-TW" altLang="en-US" dirty="0" smtClean="0"/>
                  <a:t>核心和雲端的</a:t>
                </a:r>
                <a:r>
                  <a:rPr lang="en-US" altLang="zh-TW" dirty="0" smtClean="0"/>
                  <a:t>virtual</a:t>
                </a:r>
                <a:r>
                  <a:rPr lang="en-US" altLang="zh-TW" baseline="0" dirty="0" smtClean="0"/>
                  <a:t> functions,</a:t>
                </a:r>
                <a:r>
                  <a:rPr lang="zh-TW" altLang="en-US" baseline="0" dirty="0" smtClean="0"/>
                  <a:t>各所需要</a:t>
                </a:r>
                <a:r>
                  <a:rPr lang="en-US" altLang="zh-TW" baseline="0" dirty="0" smtClean="0"/>
                  <a:t>0.5,0.3,0.2,0.1,0.1</a:t>
                </a:r>
                <a:r>
                  <a:rPr lang="zh-TW" altLang="en-US" baseline="0" dirty="0" smtClean="0"/>
                  <a:t>的</a:t>
                </a:r>
                <a:r>
                  <a:rPr lang="en-US" altLang="zh-TW" baseline="0" dirty="0" smtClean="0"/>
                  <a:t>PU</a:t>
                </a:r>
                <a:r>
                  <a:rPr lang="zh-TW" altLang="en-US" baseline="0" dirty="0" smtClean="0"/>
                  <a:t>資源</a:t>
                </a:r>
                <a:endParaRPr lang="en-US" altLang="zh-TW" baseline="0" dirty="0" smtClean="0"/>
              </a:p>
              <a:p>
                <a:r>
                  <a:rPr lang="zh-TW" altLang="en-US" dirty="0" smtClean="0"/>
                  <a:t>每個</a:t>
                </a:r>
                <a:r>
                  <a:rPr lang="en-US" altLang="zh-TW" dirty="0" smtClean="0"/>
                  <a:t>link</a:t>
                </a:r>
                <a:r>
                  <a:rPr lang="zh-TW" altLang="en-US" dirty="0" smtClean="0"/>
                  <a:t>的長度</a:t>
                </a:r>
                <a:r>
                  <a:rPr lang="en-US" altLang="zh-TW" dirty="0" smtClean="0"/>
                  <a:t>,</a:t>
                </a:r>
                <a:r>
                  <a:rPr lang="zh-TW" altLang="en-US" dirty="0" smtClean="0"/>
                  <a:t>也剛好是</a:t>
                </a:r>
                <a:r>
                  <a:rPr lang="en-US" altLang="zh-TW" dirty="0" smtClean="0"/>
                  <a:t>hop</a:t>
                </a:r>
                <a:r>
                  <a:rPr lang="zh-TW" altLang="en-US" dirty="0" smtClean="0"/>
                  <a:t>的意思</a:t>
                </a:r>
                <a:r>
                  <a:rPr lang="en-US" altLang="zh-TW" dirty="0" smtClean="0"/>
                  <a:t>,</a:t>
                </a:r>
                <a:r>
                  <a:rPr lang="zh-TW" altLang="en-US" dirty="0" smtClean="0"/>
                  <a:t>都是假定</a:t>
                </a:r>
                <a:r>
                  <a:rPr lang="en-US" altLang="zh-TW" dirty="0" smtClean="0"/>
                  <a:t>1</a:t>
                </a:r>
                <a:r>
                  <a:rPr lang="zh-TW" altLang="en-US" dirty="0" smtClean="0"/>
                  <a:t>公里</a:t>
                </a:r>
                <a:r>
                  <a:rPr lang="en-US" altLang="zh-TW" dirty="0" smtClean="0"/>
                  <a:t>,</a:t>
                </a:r>
                <a:r>
                  <a:rPr lang="zh-TW" altLang="en-US" dirty="0" smtClean="0"/>
                  <a:t>延遲</a:t>
                </a:r>
                <a14:m>
                  <m:oMath xmlns:m="http://schemas.openxmlformats.org/officeDocument/2006/math">
                    <m:r>
                      <a:rPr lang="zh-TW" altLang="en-US" sz="1200" i="1" smtClean="0">
                        <a:latin typeface="Cambria Math" panose="02040503050406030204" pitchFamily="18" charset="0"/>
                      </a:rPr>
                      <m:t>𝜏</m:t>
                    </m:r>
                  </m:oMath>
                </a14:m>
                <a:r>
                  <a:rPr lang="zh-TW" altLang="en-US" dirty="0" smtClean="0"/>
                  <a:t>都是</a:t>
                </a:r>
                <a:r>
                  <a:rPr lang="en-US" altLang="zh-TW" dirty="0" smtClean="0"/>
                  <a:t>5</a:t>
                </a:r>
                <a:r>
                  <a:rPr lang="zh-TW" altLang="en-US" dirty="0" smtClean="0"/>
                  <a:t>毫秒</a:t>
                </a:r>
                <a:endParaRPr lang="en-US" altLang="zh-TW" dirty="0" smtClean="0"/>
              </a:p>
              <a:p>
                <a:r>
                  <a:rPr lang="zh-TW" altLang="en-US" dirty="0" smtClean="0"/>
                  <a:t>要該注意的是</a:t>
                </a:r>
                <a:r>
                  <a:rPr lang="zh-TW" altLang="en-US" dirty="0" smtClean="0"/>
                  <a:t>，在給定限制情況下，須滿足</a:t>
                </a:r>
                <a:r>
                  <a:rPr lang="zh-TW" altLang="en-US" dirty="0" smtClean="0"/>
                  <a:t>每個傳輸</a:t>
                </a:r>
                <a:r>
                  <a:rPr lang="en-US" altLang="zh-TW" dirty="0" smtClean="0"/>
                  <a:t>link</a:t>
                </a:r>
                <a:r>
                  <a:rPr lang="zh-TW" altLang="en-US" dirty="0" smtClean="0"/>
                  <a:t>的延遲限制</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根據</a:t>
                </a:r>
                <a:r>
                  <a:rPr lang="en-US" altLang="zh-TW" dirty="0" smtClean="0"/>
                  <a:t>ref [9] [14] [15]</a:t>
                </a:r>
                <a:r>
                  <a:rPr lang="zh-TW" altLang="en-US" dirty="0" smtClean="0"/>
                  <a:t>的文獻</a:t>
                </a:r>
                <a:r>
                  <a:rPr lang="en-US" altLang="zh-TW" dirty="0" smtClean="0"/>
                  <a:t>,L1,L2,L3,</a:t>
                </a:r>
                <a:r>
                  <a:rPr lang="zh-TW" altLang="en-US" dirty="0" smtClean="0"/>
                  <a:t>核心和雲端的</a:t>
                </a:r>
                <a:r>
                  <a:rPr lang="en-US" altLang="zh-TW" dirty="0" smtClean="0"/>
                  <a:t>virtual</a:t>
                </a:r>
                <a:r>
                  <a:rPr lang="en-US" altLang="zh-TW" baseline="0" dirty="0" smtClean="0"/>
                  <a:t> functions,</a:t>
                </a:r>
                <a:r>
                  <a:rPr lang="zh-TW" altLang="en-US" baseline="0" dirty="0" smtClean="0"/>
                  <a:t>各所需要</a:t>
                </a:r>
                <a:r>
                  <a:rPr lang="en-US" altLang="zh-TW" baseline="0" dirty="0" smtClean="0"/>
                  <a:t>0.5,0.3,0.2,0.1,0.1</a:t>
                </a:r>
                <a:r>
                  <a:rPr lang="zh-TW" altLang="en-US" baseline="0" dirty="0" smtClean="0"/>
                  <a:t>的</a:t>
                </a:r>
                <a:r>
                  <a:rPr lang="en-US" altLang="zh-TW" baseline="0" dirty="0" smtClean="0"/>
                  <a:t>PU</a:t>
                </a:r>
                <a:r>
                  <a:rPr lang="zh-TW" altLang="en-US" baseline="0" dirty="0" smtClean="0"/>
                  <a:t>資源</a:t>
                </a:r>
                <a:endParaRPr lang="en-US" altLang="zh-TW" baseline="0" dirty="0" smtClean="0"/>
              </a:p>
              <a:p>
                <a:r>
                  <a:rPr lang="zh-TW" altLang="en-US" dirty="0" smtClean="0"/>
                  <a:t>每個</a:t>
                </a:r>
                <a:r>
                  <a:rPr lang="en-US" altLang="zh-TW" dirty="0" smtClean="0"/>
                  <a:t>link</a:t>
                </a:r>
                <a:r>
                  <a:rPr lang="zh-TW" altLang="en-US" dirty="0" smtClean="0"/>
                  <a:t>的長度</a:t>
                </a:r>
                <a:r>
                  <a:rPr lang="en-US" altLang="zh-TW" dirty="0" smtClean="0"/>
                  <a:t>,</a:t>
                </a:r>
                <a:r>
                  <a:rPr lang="zh-TW" altLang="en-US" dirty="0" smtClean="0"/>
                  <a:t>也剛好是</a:t>
                </a:r>
                <a:r>
                  <a:rPr lang="en-US" altLang="zh-TW" dirty="0" smtClean="0"/>
                  <a:t>hop</a:t>
                </a:r>
                <a:r>
                  <a:rPr lang="zh-TW" altLang="en-US" dirty="0" smtClean="0"/>
                  <a:t>的意思</a:t>
                </a:r>
                <a:r>
                  <a:rPr lang="en-US" altLang="zh-TW" dirty="0" smtClean="0"/>
                  <a:t>,</a:t>
                </a:r>
                <a:r>
                  <a:rPr lang="zh-TW" altLang="en-US" dirty="0" smtClean="0"/>
                  <a:t>都是假定</a:t>
                </a:r>
                <a:r>
                  <a:rPr lang="en-US" altLang="zh-TW" dirty="0" smtClean="0"/>
                  <a:t>1</a:t>
                </a:r>
                <a:r>
                  <a:rPr lang="zh-TW" altLang="en-US" dirty="0" smtClean="0"/>
                  <a:t>公里</a:t>
                </a:r>
                <a:r>
                  <a:rPr lang="en-US" altLang="zh-TW" dirty="0" smtClean="0"/>
                  <a:t>,</a:t>
                </a:r>
                <a:r>
                  <a:rPr lang="zh-TW" altLang="en-US" dirty="0" smtClean="0"/>
                  <a:t>延遲</a:t>
                </a:r>
                <a:r>
                  <a:rPr lang="zh-TW" altLang="en-US" sz="1200" i="0" smtClean="0">
                    <a:latin typeface="Cambria Math" panose="02040503050406030204" pitchFamily="18" charset="0"/>
                  </a:rPr>
                  <a:t>𝜏</a:t>
                </a:r>
                <a:r>
                  <a:rPr lang="zh-TW" altLang="en-US" dirty="0" smtClean="0"/>
                  <a:t>都是</a:t>
                </a:r>
                <a:r>
                  <a:rPr lang="en-US" altLang="zh-TW" dirty="0" smtClean="0"/>
                  <a:t>5</a:t>
                </a:r>
                <a:r>
                  <a:rPr lang="zh-TW" altLang="en-US" dirty="0" smtClean="0"/>
                  <a:t>毫秒</a:t>
                </a:r>
                <a:endParaRPr lang="en-US" altLang="zh-TW" dirty="0" smtClean="0"/>
              </a:p>
              <a:p>
                <a:r>
                  <a:rPr lang="zh-TW" altLang="en-US" dirty="0" smtClean="0"/>
                  <a:t>要該注意的是，給定場景的大小，始終滿足每個傳輸</a:t>
                </a:r>
                <a:r>
                  <a:rPr lang="en-US" altLang="zh-TW" dirty="0" smtClean="0"/>
                  <a:t>link</a:t>
                </a:r>
                <a:r>
                  <a:rPr lang="zh-TW" altLang="en-US" dirty="0" smtClean="0"/>
                  <a:t>的延遲限制</a:t>
                </a:r>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45</a:t>
            </a:fld>
            <a:endParaRPr lang="zh-TW" altLang="en-US"/>
          </a:p>
        </p:txBody>
      </p:sp>
    </p:spTree>
    <p:extLst>
      <p:ext uri="{BB962C8B-B14F-4D97-AF65-F5344CB8AC3E}">
        <p14:creationId xmlns:p14="http://schemas.microsoft.com/office/powerpoint/2010/main" val="3148494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為了滿足</a:t>
            </a:r>
            <a:r>
              <a:rPr lang="en-US" altLang="zh-TW" dirty="0" smtClean="0"/>
              <a:t>URLLC</a:t>
            </a:r>
            <a:r>
              <a:rPr lang="zh-TW" altLang="en-US" dirty="0" smtClean="0"/>
              <a:t>應用程式的嚴格的需求</a:t>
            </a:r>
            <a:r>
              <a:rPr lang="en-US" altLang="zh-TW" dirty="0" smtClean="0"/>
              <a:t>,</a:t>
            </a:r>
            <a:r>
              <a:rPr lang="zh-TW" altLang="en-US" dirty="0" smtClean="0"/>
              <a:t>每個節點都可以運行</a:t>
            </a:r>
            <a:r>
              <a:rPr lang="zh-TW" altLang="en-US" dirty="0" smtClean="0"/>
              <a:t>邊緣核心</a:t>
            </a:r>
            <a:r>
              <a:rPr lang="en-US" altLang="zh-TW" dirty="0" smtClean="0"/>
              <a:t>(edge core)</a:t>
            </a:r>
            <a:r>
              <a:rPr lang="zh-TW" altLang="en-US" dirty="0" smtClean="0"/>
              <a:t>和</a:t>
            </a:r>
            <a:r>
              <a:rPr lang="zh-TW" altLang="en-US" dirty="0" smtClean="0"/>
              <a:t>雲端的</a:t>
            </a:r>
            <a:r>
              <a:rPr lang="en-US" altLang="zh-TW" dirty="0" smtClean="0"/>
              <a:t>functions</a:t>
            </a:r>
          </a:p>
          <a:p>
            <a:r>
              <a:rPr lang="zh-TW" altLang="en-US" dirty="0" smtClean="0"/>
              <a:t>而評估</a:t>
            </a:r>
            <a:r>
              <a:rPr lang="en-US" altLang="zh-TW" dirty="0" smtClean="0"/>
              <a:t>SPP</a:t>
            </a:r>
            <a:r>
              <a:rPr lang="zh-TW" altLang="en-US" dirty="0" smtClean="0"/>
              <a:t>方法</a:t>
            </a:r>
            <a:r>
              <a:rPr lang="en-US" altLang="zh-TW" dirty="0" smtClean="0"/>
              <a:t>,</a:t>
            </a:r>
            <a:r>
              <a:rPr lang="zh-TW" altLang="en-US" dirty="0" smtClean="0"/>
              <a:t>假設以</a:t>
            </a:r>
            <a:r>
              <a:rPr lang="en-US" altLang="zh-TW" dirty="0" smtClean="0"/>
              <a:t>6</a:t>
            </a:r>
            <a:r>
              <a:rPr lang="zh-TW" altLang="en-US" dirty="0" smtClean="0"/>
              <a:t>節點的網路</a:t>
            </a:r>
            <a:r>
              <a:rPr lang="en-US" altLang="zh-TW" dirty="0" smtClean="0"/>
              <a:t>,</a:t>
            </a:r>
            <a:r>
              <a:rPr lang="zh-TW" altLang="en-US" dirty="0" smtClean="0"/>
              <a:t>因為</a:t>
            </a:r>
            <a:r>
              <a:rPr lang="en-US" altLang="zh-TW" dirty="0" smtClean="0"/>
              <a:t>SPP</a:t>
            </a:r>
            <a:r>
              <a:rPr lang="zh-TW" altLang="en-US" dirty="0" smtClean="0"/>
              <a:t>作法的複雜性較</a:t>
            </a:r>
            <a:r>
              <a:rPr lang="zh-TW" altLang="en-US" dirty="0" smtClean="0"/>
              <a:t>高</a:t>
            </a:r>
            <a:r>
              <a:rPr lang="en-US" altLang="zh-TW" dirty="0" smtClean="0"/>
              <a:t>,</a:t>
            </a:r>
            <a:r>
              <a:rPr lang="zh-TW" altLang="en-US" dirty="0" smtClean="0"/>
              <a:t>為了避免記憶體</a:t>
            </a:r>
            <a:r>
              <a:rPr lang="zh-TW" altLang="en-US" dirty="0" smtClean="0"/>
              <a:t>不足而導致</a:t>
            </a:r>
            <a:r>
              <a:rPr lang="zh-TW" altLang="en-US" dirty="0" smtClean="0"/>
              <a:t>異常</a:t>
            </a:r>
            <a:r>
              <a:rPr lang="en-US" altLang="zh-TW" dirty="0" smtClean="0"/>
              <a:t>,</a:t>
            </a:r>
            <a:r>
              <a:rPr lang="zh-TW" altLang="en-US" dirty="0" smtClean="0"/>
              <a:t>故採用</a:t>
            </a:r>
            <a:r>
              <a:rPr lang="en-US" altLang="zh-TW" dirty="0" smtClean="0"/>
              <a:t>6</a:t>
            </a:r>
            <a:r>
              <a:rPr lang="zh-TW" altLang="en-US" dirty="0" smtClean="0"/>
              <a:t>節點的網路。</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46</a:t>
            </a:fld>
            <a:endParaRPr lang="zh-TW" altLang="en-US"/>
          </a:p>
        </p:txBody>
      </p:sp>
    </p:spTree>
    <p:extLst>
      <p:ext uri="{BB962C8B-B14F-4D97-AF65-F5344CB8AC3E}">
        <p14:creationId xmlns:p14="http://schemas.microsoft.com/office/powerpoint/2010/main" val="746355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評估</a:t>
            </a:r>
            <a:r>
              <a:rPr lang="en-US" altLang="zh-TW" dirty="0" smtClean="0"/>
              <a:t>DPP</a:t>
            </a:r>
            <a:r>
              <a:rPr lang="zh-TW" altLang="en-US" dirty="0" smtClean="0"/>
              <a:t>的情況</a:t>
            </a:r>
            <a:r>
              <a:rPr lang="en-US" altLang="zh-TW" dirty="0" smtClean="0"/>
              <a:t/>
            </a:r>
            <a:br>
              <a:rPr lang="en-US" altLang="zh-TW" dirty="0" smtClean="0"/>
            </a:br>
            <a:r>
              <a:rPr lang="zh-TW" altLang="en-US" dirty="0" smtClean="0"/>
              <a:t>如</a:t>
            </a:r>
            <a:r>
              <a:rPr lang="zh-TW" altLang="en-US" dirty="0" smtClean="0"/>
              <a:t>圖</a:t>
            </a:r>
            <a:r>
              <a:rPr lang="en-US" altLang="zh-TW" dirty="0" smtClean="0"/>
              <a:t>2</a:t>
            </a:r>
            <a:r>
              <a:rPr lang="zh-TW" altLang="en-US" dirty="0" smtClean="0"/>
              <a:t>所示</a:t>
            </a:r>
            <a:r>
              <a:rPr lang="en-US" altLang="zh-TW" dirty="0" smtClean="0"/>
              <a:t>,</a:t>
            </a:r>
            <a:r>
              <a:rPr lang="zh-TW" altLang="en-US" dirty="0" smtClean="0"/>
              <a:t>兩個網路</a:t>
            </a:r>
            <a:r>
              <a:rPr lang="en-US" altLang="zh-TW" dirty="0" smtClean="0"/>
              <a:t>A</a:t>
            </a:r>
            <a:r>
              <a:rPr lang="zh-TW" altLang="en-US" dirty="0" smtClean="0"/>
              <a:t>和</a:t>
            </a:r>
            <a:r>
              <a:rPr lang="en-US" altLang="zh-TW" dirty="0" smtClean="0"/>
              <a:t>B</a:t>
            </a:r>
            <a:r>
              <a:rPr lang="zh-TW" altLang="en-US" dirty="0" smtClean="0"/>
              <a:t>用來評估</a:t>
            </a:r>
            <a:r>
              <a:rPr lang="en-US" altLang="zh-TW" dirty="0" smtClean="0"/>
              <a:t>DPP</a:t>
            </a:r>
            <a:r>
              <a:rPr lang="zh-TW" altLang="en-US" dirty="0" smtClean="0"/>
              <a:t>作法</a:t>
            </a:r>
            <a:endParaRPr lang="en-US" altLang="zh-TW" dirty="0" smtClean="0"/>
          </a:p>
          <a:p>
            <a:r>
              <a:rPr lang="zh-TW" altLang="en-US" dirty="0" smtClean="0"/>
              <a:t>兩個網路的連接性由不同數量的</a:t>
            </a:r>
            <a:r>
              <a:rPr lang="en-US" altLang="zh-TW" dirty="0" smtClean="0"/>
              <a:t>link</a:t>
            </a:r>
            <a:r>
              <a:rPr lang="zh-TW" altLang="en-US" dirty="0" smtClean="0"/>
              <a:t>表示</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47</a:t>
            </a:fld>
            <a:endParaRPr lang="zh-TW" altLang="en-US"/>
          </a:p>
        </p:txBody>
      </p:sp>
    </p:spTree>
    <p:extLst>
      <p:ext uri="{BB962C8B-B14F-4D97-AF65-F5344CB8AC3E}">
        <p14:creationId xmlns:p14="http://schemas.microsoft.com/office/powerpoint/2010/main" val="3339256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平衡模式</a:t>
            </a:r>
            <a:r>
              <a:rPr lang="en-US" altLang="zh-TW" dirty="0" smtClean="0"/>
              <a:t>:</a:t>
            </a:r>
            <a:r>
              <a:rPr lang="zh-TW" altLang="en-US" dirty="0" smtClean="0"/>
              <a:t>每個節點都有一個</a:t>
            </a:r>
            <a:r>
              <a:rPr lang="zh-TW" altLang="en-US" dirty="0" smtClean="0"/>
              <a:t>庫</a:t>
            </a:r>
            <a:r>
              <a:rPr lang="en-US" altLang="zh-TW" dirty="0" smtClean="0"/>
              <a:t>(hotel),</a:t>
            </a:r>
            <a:r>
              <a:rPr lang="zh-TW" altLang="en-US" dirty="0" smtClean="0"/>
              <a:t>擁有</a:t>
            </a:r>
            <a:r>
              <a:rPr lang="en-US" altLang="zh-TW" dirty="0" smtClean="0"/>
              <a:t>25PU(</a:t>
            </a:r>
            <a:r>
              <a:rPr lang="zh-TW" altLang="en-US" dirty="0" smtClean="0"/>
              <a:t>的運算能力</a:t>
            </a:r>
            <a:r>
              <a:rPr lang="en-US" altLang="zh-TW" dirty="0" smtClean="0"/>
              <a:t>)</a:t>
            </a:r>
          </a:p>
          <a:p>
            <a:r>
              <a:rPr lang="zh-TW" altLang="en-US" dirty="0" smtClean="0"/>
              <a:t>非平衡模式</a:t>
            </a:r>
            <a:r>
              <a:rPr lang="en-US" altLang="zh-TW" dirty="0" smtClean="0"/>
              <a:t>:</a:t>
            </a:r>
            <a:r>
              <a:rPr lang="zh-TW" altLang="en-US" dirty="0" smtClean="0"/>
              <a:t>節點</a:t>
            </a:r>
            <a:r>
              <a:rPr lang="en-US" altLang="zh-TW" dirty="0" smtClean="0"/>
              <a:t>6,7,10,11</a:t>
            </a:r>
            <a:r>
              <a:rPr lang="zh-TW" altLang="en-US" dirty="0" smtClean="0"/>
              <a:t>類似於集中式的資料中心</a:t>
            </a:r>
            <a:r>
              <a:rPr lang="en-US" altLang="zh-TW" dirty="0" smtClean="0"/>
              <a:t>,</a:t>
            </a:r>
            <a:r>
              <a:rPr lang="zh-TW" altLang="en-US" dirty="0" smtClean="0"/>
              <a:t>有無限的</a:t>
            </a:r>
            <a:r>
              <a:rPr lang="en-US" altLang="zh-TW" dirty="0" smtClean="0"/>
              <a:t>PU,</a:t>
            </a:r>
            <a:r>
              <a:rPr lang="zh-TW" altLang="en-US" dirty="0" smtClean="0"/>
              <a:t>其他的節點有</a:t>
            </a:r>
            <a:r>
              <a:rPr lang="en-US" altLang="zh-TW" dirty="0" smtClean="0"/>
              <a:t>10PU</a:t>
            </a:r>
          </a:p>
          <a:p>
            <a:r>
              <a:rPr lang="zh-TW" altLang="en-US" dirty="0" smtClean="0"/>
              <a:t>如圖</a:t>
            </a:r>
            <a:r>
              <a:rPr lang="en-US" altLang="zh-TW" dirty="0" smtClean="0"/>
              <a:t>3</a:t>
            </a:r>
            <a:r>
              <a:rPr lang="zh-TW" altLang="en-US" dirty="0" smtClean="0"/>
              <a:t>中所示</a:t>
            </a:r>
            <a:r>
              <a:rPr lang="en-US" altLang="zh-TW" dirty="0" smtClean="0"/>
              <a:t>,</a:t>
            </a:r>
            <a:r>
              <a:rPr lang="zh-TW" altLang="en-US" dirty="0" smtClean="0"/>
              <a:t>在平衡和不平衡模式下，在網絡</a:t>
            </a:r>
            <a:r>
              <a:rPr lang="en-US" altLang="zh-TW" dirty="0" smtClean="0"/>
              <a:t>A</a:t>
            </a:r>
            <a:r>
              <a:rPr lang="zh-TW" altLang="en-US" dirty="0" smtClean="0"/>
              <a:t>和</a:t>
            </a:r>
            <a:r>
              <a:rPr lang="en-US" altLang="zh-TW" dirty="0" smtClean="0"/>
              <a:t>B</a:t>
            </a:r>
            <a:r>
              <a:rPr lang="zh-TW" altLang="en-US" dirty="0" smtClean="0"/>
              <a:t>中透過</a:t>
            </a:r>
            <a:r>
              <a:rPr lang="en-US" altLang="zh-TW" dirty="0" smtClean="0"/>
              <a:t>DPP</a:t>
            </a:r>
            <a:r>
              <a:rPr lang="zh-TW" altLang="en-US" dirty="0" smtClean="0"/>
              <a:t>方法</a:t>
            </a:r>
            <a:r>
              <a:rPr lang="en-US" altLang="zh-TW" dirty="0" smtClean="0"/>
              <a:t>,</a:t>
            </a:r>
            <a:r>
              <a:rPr lang="zh-TW" altLang="en-US" dirty="0" smtClean="0"/>
              <a:t>運作的運作節點（即運行基帶，核心或雲功能的節點）的數量。</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49</a:t>
            </a:fld>
            <a:endParaRPr lang="zh-TW" altLang="en-US"/>
          </a:p>
        </p:txBody>
      </p:sp>
    </p:spTree>
    <p:extLst>
      <p:ext uri="{BB962C8B-B14F-4D97-AF65-F5344CB8AC3E}">
        <p14:creationId xmlns:p14="http://schemas.microsoft.com/office/powerpoint/2010/main" val="2760768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平衡模式中</a:t>
            </a:r>
            <a:r>
              <a:rPr lang="en-US" altLang="zh-TW" dirty="0" smtClean="0"/>
              <a:t>,</a:t>
            </a:r>
            <a:r>
              <a:rPr lang="zh-TW" altLang="en-US" dirty="0" smtClean="0"/>
              <a:t>因為受到節點資源的限制</a:t>
            </a:r>
            <a:r>
              <a:rPr lang="en-US" altLang="zh-TW" dirty="0" smtClean="0"/>
              <a:t>,</a:t>
            </a:r>
            <a:r>
              <a:rPr lang="zh-TW" altLang="en-US" dirty="0" smtClean="0"/>
              <a:t>會啟動所有的節點</a:t>
            </a:r>
            <a:r>
              <a:rPr lang="en-US" altLang="zh-TW" dirty="0" smtClean="0"/>
              <a:t>,</a:t>
            </a:r>
            <a:r>
              <a:rPr lang="zh-TW" altLang="en-US" dirty="0" smtClean="0"/>
              <a:t>與跳過節點的數量與網路連接無相關</a:t>
            </a:r>
            <a:endParaRPr lang="en-US" altLang="zh-TW" dirty="0" smtClean="0"/>
          </a:p>
          <a:p>
            <a:r>
              <a:rPr lang="zh-TW" altLang="en-US" dirty="0" smtClean="0"/>
              <a:t>而非平衡模式中</a:t>
            </a:r>
            <a:r>
              <a:rPr lang="en-US" altLang="zh-TW" dirty="0" smtClean="0"/>
              <a:t>,</a:t>
            </a:r>
            <a:r>
              <a:rPr lang="zh-TW" altLang="en-US" dirty="0" smtClean="0"/>
              <a:t>可以看到啟動節點的數量減少</a:t>
            </a:r>
            <a:endParaRPr lang="en-US" altLang="zh-TW" dirty="0" smtClean="0"/>
          </a:p>
          <a:p>
            <a:r>
              <a:rPr lang="zh-TW" altLang="en-US" dirty="0" smtClean="0"/>
              <a:t>網絡連接性增強的影響顯而易見，對於</a:t>
            </a:r>
            <a:r>
              <a:rPr lang="en-US" altLang="zh-TW" dirty="0" smtClean="0"/>
              <a:t>2</a:t>
            </a:r>
            <a:r>
              <a:rPr lang="zh-TW" altLang="en-US" dirty="0" smtClean="0"/>
              <a:t> </a:t>
            </a:r>
            <a:r>
              <a:rPr lang="en-US" altLang="zh-TW" dirty="0" smtClean="0"/>
              <a:t>hop(</a:t>
            </a:r>
            <a:r>
              <a:rPr lang="zh-TW" altLang="en-US" dirty="0" smtClean="0"/>
              <a:t>跳過</a:t>
            </a:r>
            <a:r>
              <a:rPr lang="en-US" altLang="zh-TW" dirty="0" smtClean="0"/>
              <a:t>2</a:t>
            </a:r>
            <a:r>
              <a:rPr lang="zh-TW" altLang="en-US" dirty="0" smtClean="0"/>
              <a:t>個點部屬</a:t>
            </a:r>
            <a:r>
              <a:rPr lang="en-US" altLang="zh-TW" dirty="0" smtClean="0"/>
              <a:t>)</a:t>
            </a:r>
            <a:r>
              <a:rPr lang="zh-TW" altLang="en-US" dirty="0" smtClean="0"/>
              <a:t>和</a:t>
            </a:r>
            <a:r>
              <a:rPr lang="en-US" altLang="zh-TW" dirty="0" smtClean="0"/>
              <a:t>4hop</a:t>
            </a:r>
            <a:r>
              <a:rPr lang="zh-TW" altLang="en-US" dirty="0" smtClean="0"/>
              <a:t>，都需要</a:t>
            </a:r>
            <a:r>
              <a:rPr lang="en-US" altLang="zh-TW" dirty="0" smtClean="0"/>
              <a:t>8</a:t>
            </a:r>
            <a:r>
              <a:rPr lang="zh-TW" altLang="en-US" dirty="0" smtClean="0"/>
              <a:t>個活動節點。</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50</a:t>
            </a:fld>
            <a:endParaRPr lang="zh-TW" altLang="en-US"/>
          </a:p>
        </p:txBody>
      </p:sp>
    </p:spTree>
    <p:extLst>
      <p:ext uri="{BB962C8B-B14F-4D97-AF65-F5344CB8AC3E}">
        <p14:creationId xmlns:p14="http://schemas.microsoft.com/office/powerpoint/2010/main" val="2995115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非平衡環境中</a:t>
            </a:r>
            <a:endParaRPr lang="en-US" altLang="zh-TW" dirty="0" smtClean="0"/>
          </a:p>
          <a:p>
            <a:r>
              <a:rPr lang="zh-TW" altLang="en-US" dirty="0" smtClean="0"/>
              <a:t>網絡</a:t>
            </a:r>
            <a:r>
              <a:rPr lang="en-US" altLang="zh-TW" dirty="0" smtClean="0"/>
              <a:t>A</a:t>
            </a:r>
            <a:r>
              <a:rPr lang="zh-TW" altLang="en-US" dirty="0" smtClean="0"/>
              <a:t>在從</a:t>
            </a:r>
            <a:r>
              <a:rPr lang="en-US" altLang="zh-TW" dirty="0" smtClean="0"/>
              <a:t>2 hops</a:t>
            </a:r>
            <a:r>
              <a:rPr lang="zh-TW" altLang="en-US" dirty="0" smtClean="0"/>
              <a:t>到 </a:t>
            </a:r>
            <a:r>
              <a:rPr lang="en-US" altLang="zh-TW" dirty="0" smtClean="0"/>
              <a:t>4 hops</a:t>
            </a:r>
            <a:r>
              <a:rPr lang="zh-TW" altLang="en-US" dirty="0" smtClean="0"/>
              <a:t>時允許減少</a:t>
            </a:r>
            <a:r>
              <a:rPr lang="en-US" altLang="zh-TW" dirty="0" smtClean="0"/>
              <a:t>4</a:t>
            </a:r>
            <a:r>
              <a:rPr lang="zh-TW" altLang="en-US" dirty="0" smtClean="0"/>
              <a:t>個節點，這歸功於高容量節點在少數節點中執行多種功能，而在網絡</a:t>
            </a:r>
            <a:r>
              <a:rPr lang="en-US" altLang="zh-TW" dirty="0" smtClean="0"/>
              <a:t>B</a:t>
            </a:r>
            <a:r>
              <a:rPr lang="zh-TW" altLang="en-US" dirty="0" smtClean="0"/>
              <a:t>中，由於連接高容量的</a:t>
            </a:r>
            <a:r>
              <a:rPr lang="en-US" altLang="zh-TW" dirty="0" smtClean="0"/>
              <a:t>links</a:t>
            </a:r>
            <a:r>
              <a:rPr lang="zh-TW" altLang="en-US" dirty="0" smtClean="0"/>
              <a:t>上的資源有限，無法減少</a:t>
            </a:r>
            <a:r>
              <a:rPr lang="zh-TW" altLang="en-US" dirty="0" smtClean="0"/>
              <a:t>節點</a:t>
            </a:r>
            <a:r>
              <a:rPr lang="en-US" altLang="zh-TW" dirty="0" smtClean="0"/>
              <a:t>(</a:t>
            </a:r>
            <a:r>
              <a:rPr lang="zh-TW" altLang="en-US" dirty="0" smtClean="0"/>
              <a:t>都還是</a:t>
            </a:r>
            <a:r>
              <a:rPr lang="en-US" altLang="zh-TW" dirty="0" smtClean="0"/>
              <a:t>4</a:t>
            </a:r>
            <a:r>
              <a:rPr lang="zh-TW" altLang="en-US" dirty="0" smtClean="0"/>
              <a:t>個</a:t>
            </a:r>
            <a:r>
              <a:rPr lang="en-US" altLang="zh-TW" dirty="0" smtClean="0"/>
              <a:t>active nodes)</a:t>
            </a:r>
            <a:r>
              <a:rPr lang="zh-TW" altLang="en-US" dirty="0" smtClean="0"/>
              <a:t>。</a:t>
            </a:r>
            <a:endParaRPr lang="en-US" altLang="zh-TW" dirty="0" smtClean="0"/>
          </a:p>
          <a:p>
            <a:r>
              <a:rPr lang="zh-TW" altLang="en-US" dirty="0" smtClean="0"/>
              <a:t>我的解釋</a:t>
            </a:r>
            <a:r>
              <a:rPr lang="en-US" altLang="zh-TW" dirty="0" smtClean="0"/>
              <a:t>:</a:t>
            </a:r>
            <a:r>
              <a:rPr lang="zh-TW" altLang="en-US" dirty="0" smtClean="0"/>
              <a:t>看圖</a:t>
            </a:r>
            <a:r>
              <a:rPr lang="en-US" altLang="zh-TW" dirty="0" smtClean="0"/>
              <a:t>3,</a:t>
            </a:r>
            <a:r>
              <a:rPr lang="zh-TW" altLang="en-US" dirty="0" smtClean="0"/>
              <a:t>網路</a:t>
            </a:r>
            <a:r>
              <a:rPr lang="en-US" altLang="zh-TW" dirty="0" smtClean="0"/>
              <a:t>A</a:t>
            </a:r>
            <a:r>
              <a:rPr lang="zh-TW" altLang="en-US" dirty="0" smtClean="0"/>
              <a:t>非平衡在</a:t>
            </a:r>
            <a:r>
              <a:rPr lang="en-US" altLang="zh-TW" dirty="0" smtClean="0"/>
              <a:t>2hops</a:t>
            </a:r>
            <a:r>
              <a:rPr lang="zh-TW" altLang="en-US" dirty="0" smtClean="0"/>
              <a:t>情況下有</a:t>
            </a:r>
            <a:r>
              <a:rPr lang="en-US" altLang="zh-TW" dirty="0" smtClean="0"/>
              <a:t>16</a:t>
            </a:r>
            <a:r>
              <a:rPr lang="zh-TW" altLang="en-US" dirty="0" smtClean="0"/>
              <a:t>個活動節點</a:t>
            </a:r>
            <a:r>
              <a:rPr lang="en-US" altLang="zh-TW" dirty="0" smtClean="0"/>
              <a:t>,</a:t>
            </a:r>
            <a:r>
              <a:rPr lang="zh-TW" altLang="en-US" dirty="0" smtClean="0"/>
              <a:t>在</a:t>
            </a:r>
            <a:r>
              <a:rPr lang="en-US" altLang="zh-TW" dirty="0" smtClean="0"/>
              <a:t>4hops</a:t>
            </a:r>
            <a:r>
              <a:rPr lang="zh-TW" altLang="en-US" dirty="0" smtClean="0"/>
              <a:t>情況下剩下</a:t>
            </a:r>
            <a:r>
              <a:rPr lang="en-US" altLang="zh-TW" dirty="0" smtClean="0"/>
              <a:t>12</a:t>
            </a:r>
            <a:r>
              <a:rPr lang="zh-TW" altLang="en-US" dirty="0" smtClean="0"/>
              <a:t>個活動節點。 而網路</a:t>
            </a:r>
            <a:r>
              <a:rPr lang="en-US" altLang="zh-TW" dirty="0" smtClean="0"/>
              <a:t>B</a:t>
            </a:r>
            <a:r>
              <a:rPr lang="zh-TW" altLang="en-US" dirty="0" smtClean="0"/>
              <a:t>非平衡在</a:t>
            </a:r>
            <a:r>
              <a:rPr lang="en-US" altLang="zh-TW" dirty="0" smtClean="0"/>
              <a:t>2hops</a:t>
            </a:r>
            <a:r>
              <a:rPr lang="zh-TW" altLang="en-US" dirty="0" smtClean="0"/>
              <a:t>和</a:t>
            </a:r>
            <a:r>
              <a:rPr lang="en-US" altLang="zh-TW" dirty="0" smtClean="0"/>
              <a:t>4hops</a:t>
            </a:r>
            <a:r>
              <a:rPr lang="zh-TW" altLang="en-US" dirty="0" smtClean="0"/>
              <a:t>的活動節點都是</a:t>
            </a:r>
            <a:r>
              <a:rPr lang="en-US" altLang="zh-TW" dirty="0" smtClean="0"/>
              <a:t>8</a:t>
            </a:r>
            <a:r>
              <a:rPr lang="zh-TW" altLang="en-US" dirty="0" smtClean="0"/>
              <a:t>個</a:t>
            </a:r>
            <a:r>
              <a:rPr lang="en-US" altLang="zh-TW" dirty="0" smtClean="0"/>
              <a:t>,</a:t>
            </a:r>
            <a:r>
              <a:rPr lang="zh-TW" altLang="en-US" dirty="0" smtClean="0"/>
              <a:t>因為連到高容量節點</a:t>
            </a:r>
            <a:r>
              <a:rPr lang="en-US" altLang="zh-TW" dirty="0" smtClean="0"/>
              <a:t>(6,7,10,11)</a:t>
            </a:r>
            <a:r>
              <a:rPr lang="zh-TW" altLang="en-US" dirty="0" smtClean="0"/>
              <a:t>的</a:t>
            </a:r>
            <a:r>
              <a:rPr lang="en-US" altLang="zh-TW" dirty="0" smtClean="0"/>
              <a:t>links</a:t>
            </a:r>
            <a:r>
              <a:rPr lang="zh-TW" altLang="en-US" dirty="0" smtClean="0"/>
              <a:t>的資源</a:t>
            </a:r>
            <a:r>
              <a:rPr lang="en-US" altLang="zh-TW" dirty="0" smtClean="0"/>
              <a:t>(</a:t>
            </a:r>
            <a:r>
              <a:rPr lang="zh-TW" altLang="en-US" dirty="0" smtClean="0"/>
              <a:t>延遲和頻寬</a:t>
            </a:r>
            <a:r>
              <a:rPr lang="en-US" altLang="zh-TW" dirty="0" smtClean="0"/>
              <a:t>)</a:t>
            </a:r>
            <a:r>
              <a:rPr lang="zh-TW" altLang="en-US" dirty="0" smtClean="0"/>
              <a:t>有限</a:t>
            </a:r>
            <a:r>
              <a:rPr lang="en-US" altLang="zh-TW" dirty="0" smtClean="0"/>
              <a:t>,</a:t>
            </a:r>
            <a:r>
              <a:rPr lang="zh-TW" altLang="en-US" dirty="0" smtClean="0"/>
              <a:t>只能要求更多的資源</a:t>
            </a:r>
            <a:r>
              <a:rPr lang="en-US" altLang="zh-TW" dirty="0" smtClean="0"/>
              <a:t>(</a:t>
            </a:r>
            <a:r>
              <a:rPr lang="zh-TW" altLang="en-US" dirty="0" smtClean="0"/>
              <a:t>節點</a:t>
            </a:r>
            <a:r>
              <a:rPr lang="en-US" altLang="zh-TW" dirty="0" smtClean="0"/>
              <a:t>)</a:t>
            </a:r>
            <a:r>
              <a:rPr lang="zh-TW" altLang="en-US" dirty="0" smtClean="0"/>
              <a:t>來運作</a:t>
            </a:r>
            <a:r>
              <a:rPr lang="en-US" altLang="zh-TW" dirty="0" smtClean="0"/>
              <a:t>(</a:t>
            </a:r>
            <a:r>
              <a:rPr lang="zh-TW" altLang="en-US" dirty="0" smtClean="0"/>
              <a:t>這邊怪怪的</a:t>
            </a:r>
            <a:r>
              <a:rPr lang="en-US" altLang="zh-TW" dirty="0" smtClean="0"/>
              <a:t>?),</a:t>
            </a:r>
            <a:r>
              <a:rPr lang="zh-TW" altLang="en-US" dirty="0" smtClean="0"/>
              <a:t>所以節點數量沒有減少。</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52</a:t>
            </a:fld>
            <a:endParaRPr lang="zh-TW" altLang="en-US"/>
          </a:p>
        </p:txBody>
      </p:sp>
    </p:spTree>
    <p:extLst>
      <p:ext uri="{BB962C8B-B14F-4D97-AF65-F5344CB8AC3E}">
        <p14:creationId xmlns:p14="http://schemas.microsoft.com/office/powerpoint/2010/main" val="3243522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為了促進邊緣核心和雲功能的部署，可以在</a:t>
                </a:r>
                <a:r>
                  <a:rPr lang="en-US" altLang="zh-TW" dirty="0" smtClean="0"/>
                  <a:t>DPP</a:t>
                </a:r>
                <a:r>
                  <a:rPr lang="zh-TW" altLang="en-US" dirty="0" smtClean="0"/>
                  <a:t>模型的目標函數中加入 執行這些</a:t>
                </a:r>
                <a:r>
                  <a:rPr lang="en-US" altLang="zh-TW" dirty="0" smtClean="0"/>
                  <a:t>functions</a:t>
                </a:r>
                <a:r>
                  <a:rPr lang="zh-TW" altLang="en-US" dirty="0" smtClean="0"/>
                  <a:t>的活動節點的數量最小化</a:t>
                </a:r>
              </a:p>
              <a:p>
                <a:endParaRPr lang="en-US" altLang="zh-TW" dirty="0" smtClean="0"/>
              </a:p>
              <a:p>
                <a:r>
                  <a:rPr lang="zh-TW" altLang="en-US" dirty="0" smtClean="0"/>
                  <a:t>目標函式</a:t>
                </a:r>
                <a:r>
                  <a:rPr lang="en-US" altLang="zh-TW" dirty="0" smtClean="0"/>
                  <a:t>(1)</a:t>
                </a:r>
                <a:r>
                  <a:rPr lang="zh-TW" altLang="en-US" b="1" dirty="0" smtClean="0">
                    <a:solidFill>
                      <a:srgbClr val="FF0000"/>
                    </a:solidFill>
                  </a:rPr>
                  <a:t>添加新的較低的權重</a:t>
                </a:r>
                <a:r>
                  <a:rPr lang="en-US" altLang="zh-TW" dirty="0" smtClean="0"/>
                  <a:t>,</a:t>
                </a:r>
                <a:r>
                  <a:rPr lang="zh-TW" altLang="en-US" dirty="0" smtClean="0"/>
                  <a:t>這樣一來</a:t>
                </a:r>
                <a:r>
                  <a:rPr lang="en-US" altLang="zh-TW" dirty="0" smtClean="0"/>
                  <a:t>,</a:t>
                </a:r>
                <a:r>
                  <a:rPr lang="zh-TW" altLang="en-US" dirty="0" smtClean="0"/>
                  <a:t>要解決的目標還是一樣的</a:t>
                </a:r>
                <a:r>
                  <a:rPr lang="en-US" altLang="zh-TW" dirty="0" smtClean="0"/>
                  <a:t>(</a:t>
                </a:r>
                <a:r>
                  <a:rPr lang="zh-TW" altLang="en-US" dirty="0" smtClean="0"/>
                  <a:t>解決目標</a:t>
                </a:r>
                <a:r>
                  <a:rPr lang="en-US" altLang="zh-TW" dirty="0" smtClean="0"/>
                  <a:t>:</a:t>
                </a:r>
                <a:r>
                  <a:rPr lang="zh-TW" altLang="en-US" dirty="0" smtClean="0"/>
                  <a:t>求得最少的活動節點數量</a:t>
                </a:r>
                <a:r>
                  <a:rPr lang="en-US" altLang="zh-TW" dirty="0" smtClean="0"/>
                  <a:t>),</a:t>
                </a:r>
                <a:r>
                  <a:rPr lang="zh-TW" altLang="en-US" dirty="0" smtClean="0"/>
                  <a:t>這個情況稱作</a:t>
                </a:r>
                <a14:m>
                  <m:oMath xmlns:m="http://schemas.openxmlformats.org/officeDocument/2006/math">
                    <m:sSub>
                      <m:sSubPr>
                        <m:ctrlPr>
                          <a:rPr lang="en-US" altLang="zh-TW" sz="1200" i="1" dirty="0" smtClean="0">
                            <a:latin typeface="Cambria Math" panose="02040503050406030204" pitchFamily="18" charset="0"/>
                          </a:rPr>
                        </m:ctrlPr>
                      </m:sSubPr>
                      <m:e>
                        <m:r>
                          <m:rPr>
                            <m:sty m:val="p"/>
                          </m:rPr>
                          <a:rPr lang="en-US" altLang="zh-TW" sz="1200" i="1" dirty="0">
                            <a:latin typeface="Cambria Math" panose="02040503050406030204" pitchFamily="18" charset="0"/>
                          </a:rPr>
                          <m:t>D</m:t>
                        </m:r>
                        <m:r>
                          <m:rPr>
                            <m:sty m:val="p"/>
                          </m:rPr>
                          <a:rPr lang="en-US" altLang="zh-TW" sz="1200" i="1" dirty="0" smtClean="0">
                            <a:latin typeface="Cambria Math" panose="02040503050406030204" pitchFamily="18" charset="0"/>
                          </a:rPr>
                          <m:t>P</m:t>
                        </m:r>
                        <m:r>
                          <m:rPr>
                            <m:sty m:val="p"/>
                          </m:rPr>
                          <a:rPr lang="en-US" altLang="zh-TW" sz="1200" i="1" dirty="0">
                            <a:latin typeface="Cambria Math" panose="02040503050406030204" pitchFamily="18" charset="0"/>
                          </a:rPr>
                          <m:t>P</m:t>
                        </m:r>
                      </m:e>
                      <m:sub>
                        <m:r>
                          <a:rPr lang="en-US" altLang="zh-TW" sz="1200" b="0" i="1" dirty="0" smtClean="0">
                            <a:latin typeface="Cambria Math" panose="02040503050406030204" pitchFamily="18" charset="0"/>
                          </a:rPr>
                          <m:t>𝑐</m:t>
                        </m:r>
                        <m:r>
                          <a:rPr lang="en-US" altLang="zh-TW" sz="1200" b="0" i="1" dirty="0" smtClean="0">
                            <a:latin typeface="Cambria Math" panose="02040503050406030204" pitchFamily="18" charset="0"/>
                          </a:rPr>
                          <m:t>+</m:t>
                        </m:r>
                        <m:r>
                          <a:rPr lang="en-US" altLang="zh-TW" sz="1200" b="0" i="1" dirty="0" smtClean="0">
                            <a:latin typeface="Cambria Math" panose="02040503050406030204" pitchFamily="18" charset="0"/>
                          </a:rPr>
                          <m:t>𝑐</m:t>
                        </m:r>
                      </m:sub>
                    </m:sSub>
                  </m:oMath>
                </a14:m>
                <a:endParaRPr lang="en-US" altLang="zh-TW" dirty="0" smtClean="0"/>
              </a:p>
              <a:p>
                <a:r>
                  <a:rPr lang="en-US" altLang="zh-TW" dirty="0" smtClean="0"/>
                  <a:t>PS:</a:t>
                </a:r>
                <a:r>
                  <a:rPr lang="zh-TW" altLang="en-US" dirty="0" smtClean="0"/>
                  <a:t>這邊沒有寫怎麼在目標函式加入更低的權重</a:t>
                </a:r>
                <a:r>
                  <a:rPr lang="en-US" altLang="zh-TW" dirty="0" smtClean="0"/>
                  <a:t/>
                </a:r>
                <a:br>
                  <a:rPr lang="en-US" altLang="zh-TW" dirty="0" smtClean="0"/>
                </a:b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圖</a:t>
                </a:r>
                <a:r>
                  <a:rPr lang="en-US" altLang="zh-TW" dirty="0" smtClean="0"/>
                  <a:t>4</a:t>
                </a:r>
                <a:r>
                  <a:rPr lang="zh-TW" altLang="en-US" dirty="0" smtClean="0"/>
                  <a:t>顯示在傳統</a:t>
                </a:r>
                <a:r>
                  <a:rPr lang="en-US" altLang="zh-TW" dirty="0" smtClean="0"/>
                  <a:t>DPP</a:t>
                </a:r>
                <a:r>
                  <a:rPr lang="zh-TW" altLang="en-US" dirty="0" smtClean="0"/>
                  <a:t>方法和修改的</a:t>
                </a:r>
                <a14:m>
                  <m:oMath xmlns:m="http://schemas.openxmlformats.org/officeDocument/2006/math">
                    <m:sSub>
                      <m:sSubPr>
                        <m:ctrlPr>
                          <a:rPr lang="en-US" altLang="zh-TW" sz="1200" i="1" dirty="0" smtClean="0">
                            <a:latin typeface="Cambria Math" panose="02040503050406030204" pitchFamily="18" charset="0"/>
                          </a:rPr>
                        </m:ctrlPr>
                      </m:sSubPr>
                      <m:e>
                        <m:r>
                          <m:rPr>
                            <m:sty m:val="p"/>
                          </m:rPr>
                          <a:rPr lang="en-US" altLang="zh-TW" sz="1200" i="1" dirty="0">
                            <a:latin typeface="Cambria Math" panose="02040503050406030204" pitchFamily="18" charset="0"/>
                          </a:rPr>
                          <m:t>D</m:t>
                        </m:r>
                        <m:r>
                          <m:rPr>
                            <m:sty m:val="p"/>
                          </m:rPr>
                          <a:rPr lang="en-US" altLang="zh-TW" sz="1200" i="1" dirty="0" smtClean="0">
                            <a:latin typeface="Cambria Math" panose="02040503050406030204" pitchFamily="18" charset="0"/>
                          </a:rPr>
                          <m:t>P</m:t>
                        </m:r>
                        <m:r>
                          <m:rPr>
                            <m:sty m:val="p"/>
                          </m:rPr>
                          <a:rPr lang="en-US" altLang="zh-TW" sz="1200" i="1" dirty="0">
                            <a:latin typeface="Cambria Math" panose="02040503050406030204" pitchFamily="18" charset="0"/>
                          </a:rPr>
                          <m:t>P</m:t>
                        </m:r>
                      </m:e>
                      <m:sub>
                        <m:r>
                          <a:rPr lang="en-US" altLang="zh-TW" sz="1200" b="0" i="1" dirty="0" smtClean="0">
                            <a:latin typeface="Cambria Math" panose="02040503050406030204" pitchFamily="18" charset="0"/>
                          </a:rPr>
                          <m:t>𝑐</m:t>
                        </m:r>
                        <m:r>
                          <a:rPr lang="en-US" altLang="zh-TW" sz="1200" b="0" i="1" dirty="0" smtClean="0">
                            <a:latin typeface="Cambria Math" panose="02040503050406030204" pitchFamily="18" charset="0"/>
                          </a:rPr>
                          <m:t>+</m:t>
                        </m:r>
                        <m:r>
                          <a:rPr lang="en-US" altLang="zh-TW" sz="1200" b="0" i="1" dirty="0" smtClean="0">
                            <a:latin typeface="Cambria Math" panose="02040503050406030204" pitchFamily="18" charset="0"/>
                          </a:rPr>
                          <m:t>𝑐</m:t>
                        </m:r>
                      </m:sub>
                    </m:sSub>
                  </m:oMath>
                </a14:m>
                <a:r>
                  <a:rPr lang="zh-TW" altLang="en-US" dirty="0" smtClean="0"/>
                  <a:t>方法中</a:t>
                </a:r>
                <a:r>
                  <a:rPr lang="en-US" altLang="zh-TW" dirty="0" smtClean="0"/>
                  <a:t>,</a:t>
                </a:r>
                <a:r>
                  <a:rPr lang="zh-TW" altLang="en-US" dirty="0" smtClean="0"/>
                  <a:t>具有</a:t>
                </a:r>
                <a:r>
                  <a:rPr lang="en-US" altLang="zh-TW" dirty="0" smtClean="0"/>
                  <a:t>2</a:t>
                </a:r>
                <a:r>
                  <a:rPr lang="zh-TW" altLang="en-US" dirty="0" smtClean="0"/>
                  <a:t> </a:t>
                </a:r>
                <a:r>
                  <a:rPr lang="en-US" altLang="zh-TW" dirty="0" smtClean="0"/>
                  <a:t>hops</a:t>
                </a:r>
                <a:r>
                  <a:rPr lang="zh-TW" altLang="en-US" dirty="0" smtClean="0"/>
                  <a:t>限制的平衡模式下</a:t>
                </a:r>
                <a:r>
                  <a:rPr lang="en-US" altLang="zh-TW" dirty="0" smtClean="0"/>
                  <a:t>,</a:t>
                </a:r>
                <a:r>
                  <a:rPr lang="zh-TW" altLang="en-US" dirty="0" smtClean="0"/>
                  <a:t>至少有一個</a:t>
                </a:r>
                <a:r>
                  <a:rPr lang="en-US" altLang="zh-TW" dirty="0" smtClean="0"/>
                  <a:t>baseband</a:t>
                </a:r>
                <a:r>
                  <a:rPr lang="zh-TW" altLang="en-US" dirty="0" smtClean="0"/>
                  <a:t>執行（不論</a:t>
                </a:r>
                <a:r>
                  <a:rPr lang="en-US" altLang="zh-TW" dirty="0" smtClean="0"/>
                  <a:t>L1</a:t>
                </a:r>
                <a:r>
                  <a:rPr lang="zh-TW" altLang="en-US" dirty="0" smtClean="0"/>
                  <a:t>，</a:t>
                </a:r>
                <a:r>
                  <a:rPr lang="en-US" altLang="zh-TW" dirty="0" smtClean="0"/>
                  <a:t>L2</a:t>
                </a:r>
                <a:r>
                  <a:rPr lang="zh-TW" altLang="en-US" dirty="0" smtClean="0"/>
                  <a:t>或</a:t>
                </a:r>
                <a:r>
                  <a:rPr lang="en-US" altLang="zh-TW" dirty="0" smtClean="0"/>
                  <a:t>L3</a:t>
                </a:r>
                <a:r>
                  <a:rPr lang="zh-TW" altLang="en-US" dirty="0" smtClean="0"/>
                  <a:t>）和核心</a:t>
                </a:r>
                <a:r>
                  <a:rPr lang="en-US" altLang="zh-TW" dirty="0" smtClean="0"/>
                  <a:t>/</a:t>
                </a:r>
                <a:r>
                  <a:rPr lang="zh-TW" altLang="en-US" dirty="0" smtClean="0"/>
                  <a:t>雲功能的節點數量</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為了促進邊緣核心和雲功能的部署，可以在</a:t>
                </a:r>
                <a:r>
                  <a:rPr lang="en-US" altLang="zh-TW" dirty="0" smtClean="0"/>
                  <a:t>DPP</a:t>
                </a:r>
                <a:r>
                  <a:rPr lang="zh-TW" altLang="en-US" dirty="0" smtClean="0"/>
                  <a:t>模型的目標函數中加入 執行這些</a:t>
                </a:r>
                <a:r>
                  <a:rPr lang="en-US" altLang="zh-TW" dirty="0" smtClean="0"/>
                  <a:t>functions</a:t>
                </a:r>
                <a:r>
                  <a:rPr lang="zh-TW" altLang="en-US" dirty="0" smtClean="0"/>
                  <a:t>的活動節點的數量最小化</a:t>
                </a:r>
              </a:p>
              <a:p>
                <a:endParaRPr lang="en-US" altLang="zh-TW" dirty="0" smtClean="0"/>
              </a:p>
              <a:p>
                <a:r>
                  <a:rPr lang="zh-TW" altLang="en-US" dirty="0" smtClean="0"/>
                  <a:t>目標函式</a:t>
                </a:r>
                <a:r>
                  <a:rPr lang="en-US" altLang="zh-TW" dirty="0" smtClean="0"/>
                  <a:t>(1)</a:t>
                </a:r>
                <a:r>
                  <a:rPr lang="zh-TW" altLang="en-US" dirty="0" smtClean="0"/>
                  <a:t>添加新的較低的權重</a:t>
                </a:r>
                <a:r>
                  <a:rPr lang="en-US" altLang="zh-TW" dirty="0" smtClean="0"/>
                  <a:t>,</a:t>
                </a:r>
                <a:r>
                  <a:rPr lang="zh-TW" altLang="en-US" dirty="0" smtClean="0"/>
                  <a:t>這樣一來</a:t>
                </a:r>
                <a:r>
                  <a:rPr lang="en-US" altLang="zh-TW" dirty="0" smtClean="0"/>
                  <a:t>,</a:t>
                </a:r>
                <a:r>
                  <a:rPr lang="zh-TW" altLang="en-US" dirty="0" smtClean="0"/>
                  <a:t>要解決的目標還是一樣的</a:t>
                </a:r>
                <a:r>
                  <a:rPr lang="en-US" altLang="zh-TW" dirty="0" smtClean="0"/>
                  <a:t>(</a:t>
                </a:r>
                <a:r>
                  <a:rPr lang="zh-TW" altLang="en-US" dirty="0" smtClean="0"/>
                  <a:t>解決目標</a:t>
                </a:r>
                <a:r>
                  <a:rPr lang="en-US" altLang="zh-TW" dirty="0" smtClean="0"/>
                  <a:t>:</a:t>
                </a:r>
                <a:r>
                  <a:rPr lang="zh-TW" altLang="en-US" dirty="0" smtClean="0"/>
                  <a:t>求得最少的活動節點數量</a:t>
                </a:r>
                <a:r>
                  <a:rPr lang="en-US" altLang="zh-TW" dirty="0" smtClean="0"/>
                  <a:t>),</a:t>
                </a:r>
                <a:r>
                  <a:rPr lang="zh-TW" altLang="en-US" dirty="0" smtClean="0"/>
                  <a:t>這個情況稱作</a:t>
                </a:r>
                <a:r>
                  <a:rPr lang="en-US" altLang="zh-TW" sz="1200" i="0" dirty="0">
                    <a:latin typeface="Cambria Math" panose="02040503050406030204" pitchFamily="18" charset="0"/>
                  </a:rPr>
                  <a:t>D</a:t>
                </a:r>
                <a:r>
                  <a:rPr lang="en-US" altLang="zh-TW" sz="1200" i="0" dirty="0" smtClean="0">
                    <a:latin typeface="Cambria Math" panose="02040503050406030204" pitchFamily="18" charset="0"/>
                  </a:rPr>
                  <a:t>P</a:t>
                </a:r>
                <a:r>
                  <a:rPr lang="en-US" altLang="zh-TW" sz="1200" i="0" dirty="0">
                    <a:latin typeface="Cambria Math" panose="02040503050406030204" pitchFamily="18" charset="0"/>
                  </a:rPr>
                  <a:t>P</a:t>
                </a:r>
                <a:r>
                  <a:rPr lang="en-US" altLang="zh-TW" sz="1200" i="0" dirty="0" smtClean="0">
                    <a:latin typeface="Cambria Math" panose="02040503050406030204" pitchFamily="18" charset="0"/>
                  </a:rPr>
                  <a:t>_(</a:t>
                </a:r>
                <a:r>
                  <a:rPr lang="en-US" altLang="zh-TW" sz="1200" b="0" i="0" dirty="0" smtClean="0">
                    <a:latin typeface="Cambria Math" panose="02040503050406030204" pitchFamily="18" charset="0"/>
                  </a:rPr>
                  <a:t>𝑐+𝑐</a:t>
                </a:r>
                <a:r>
                  <a:rPr lang="en-US" altLang="zh-TW" sz="1200" b="0" i="0" dirty="0" smtClean="0">
                    <a:latin typeface="Cambria Math" panose="02040503050406030204" pitchFamily="18" charset="0"/>
                  </a:rPr>
                  <a:t>)</a:t>
                </a:r>
                <a:endParaRPr lang="en-US" altLang="zh-TW" dirty="0" smtClean="0"/>
              </a:p>
              <a:p>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en-US" dirty="0" smtClean="0"/>
                  <a:t>圖</a:t>
                </a:r>
                <a:r>
                  <a:rPr lang="en-US" altLang="zh-TW" dirty="0" smtClean="0"/>
                  <a:t>4</a:t>
                </a:r>
                <a:r>
                  <a:rPr lang="zh-TW" altLang="en-US" dirty="0" smtClean="0"/>
                  <a:t>顯示</a:t>
                </a:r>
                <a:r>
                  <a:rPr lang="zh-TW" altLang="en-US" dirty="0" smtClean="0"/>
                  <a:t>在傳統</a:t>
                </a:r>
                <a:r>
                  <a:rPr lang="en-US" altLang="zh-TW" dirty="0" smtClean="0"/>
                  <a:t>DPP</a:t>
                </a:r>
                <a:r>
                  <a:rPr lang="zh-TW" altLang="en-US" dirty="0" smtClean="0"/>
                  <a:t>方法和修改的</a:t>
                </a:r>
                <a:r>
                  <a:rPr lang="en-US" altLang="zh-TW" sz="1200" i="0" dirty="0">
                    <a:latin typeface="Cambria Math" panose="02040503050406030204" pitchFamily="18" charset="0"/>
                  </a:rPr>
                  <a:t>D</a:t>
                </a:r>
                <a:r>
                  <a:rPr lang="en-US" altLang="zh-TW" sz="1200" i="0" dirty="0" smtClean="0">
                    <a:latin typeface="Cambria Math" panose="02040503050406030204" pitchFamily="18" charset="0"/>
                  </a:rPr>
                  <a:t>P</a:t>
                </a:r>
                <a:r>
                  <a:rPr lang="en-US" altLang="zh-TW" sz="1200" i="0" dirty="0">
                    <a:latin typeface="Cambria Math" panose="02040503050406030204" pitchFamily="18" charset="0"/>
                  </a:rPr>
                  <a:t>P</a:t>
                </a:r>
                <a:r>
                  <a:rPr lang="en-US" altLang="zh-TW" sz="1200" i="0" dirty="0" smtClean="0">
                    <a:latin typeface="Cambria Math" panose="02040503050406030204" pitchFamily="18" charset="0"/>
                  </a:rPr>
                  <a:t>_(</a:t>
                </a:r>
                <a:r>
                  <a:rPr lang="en-US" altLang="zh-TW" sz="1200" b="0" i="0" dirty="0" smtClean="0">
                    <a:latin typeface="Cambria Math" panose="02040503050406030204" pitchFamily="18" charset="0"/>
                  </a:rPr>
                  <a:t>𝑐+𝑐)</a:t>
                </a:r>
                <a:r>
                  <a:rPr lang="zh-TW" altLang="en-US" dirty="0" smtClean="0"/>
                  <a:t>方法</a:t>
                </a:r>
                <a:r>
                  <a:rPr lang="zh-TW" altLang="en-US" dirty="0" smtClean="0"/>
                  <a:t>中</a:t>
                </a:r>
                <a:r>
                  <a:rPr lang="en-US" altLang="zh-TW" dirty="0" smtClean="0"/>
                  <a:t>,</a:t>
                </a:r>
                <a:r>
                  <a:rPr lang="zh-TW" altLang="en-US" dirty="0" smtClean="0"/>
                  <a:t>具有</a:t>
                </a:r>
                <a:r>
                  <a:rPr lang="en-US" altLang="zh-TW" dirty="0" smtClean="0"/>
                  <a:t>2</a:t>
                </a:r>
                <a:r>
                  <a:rPr lang="zh-TW" altLang="en-US" dirty="0" smtClean="0"/>
                  <a:t> </a:t>
                </a:r>
                <a:r>
                  <a:rPr lang="en-US" altLang="zh-TW" dirty="0" smtClean="0"/>
                  <a:t>hops</a:t>
                </a:r>
                <a:r>
                  <a:rPr lang="zh-TW" altLang="en-US" dirty="0" smtClean="0"/>
                  <a:t>限制的平衡模式下</a:t>
                </a:r>
                <a:r>
                  <a:rPr lang="en-US" altLang="zh-TW" dirty="0" smtClean="0"/>
                  <a:t>,</a:t>
                </a:r>
                <a:r>
                  <a:rPr lang="zh-TW" altLang="en-US" dirty="0" smtClean="0"/>
                  <a:t>至少有一個</a:t>
                </a:r>
                <a:r>
                  <a:rPr lang="en-US" altLang="zh-TW" dirty="0" smtClean="0"/>
                  <a:t>baseband</a:t>
                </a:r>
                <a:r>
                  <a:rPr lang="zh-TW" altLang="en-US" dirty="0" smtClean="0"/>
                  <a:t>執行（不論</a:t>
                </a:r>
                <a:r>
                  <a:rPr lang="en-US" altLang="zh-TW" dirty="0" smtClean="0"/>
                  <a:t>L1</a:t>
                </a:r>
                <a:r>
                  <a:rPr lang="zh-TW" altLang="en-US" dirty="0" smtClean="0"/>
                  <a:t>，</a:t>
                </a:r>
                <a:r>
                  <a:rPr lang="en-US" altLang="zh-TW" dirty="0" smtClean="0"/>
                  <a:t>L2</a:t>
                </a:r>
                <a:r>
                  <a:rPr lang="zh-TW" altLang="en-US" dirty="0" smtClean="0"/>
                  <a:t>或</a:t>
                </a:r>
                <a:r>
                  <a:rPr lang="en-US" altLang="zh-TW" dirty="0" smtClean="0"/>
                  <a:t>L3</a:t>
                </a:r>
                <a:r>
                  <a:rPr lang="zh-TW" altLang="en-US" dirty="0" smtClean="0"/>
                  <a:t>）和核心</a:t>
                </a:r>
                <a:r>
                  <a:rPr lang="en-US" altLang="zh-TW" dirty="0" smtClean="0"/>
                  <a:t>/</a:t>
                </a:r>
                <a:r>
                  <a:rPr lang="zh-TW" altLang="en-US" dirty="0" smtClean="0"/>
                  <a:t>雲功能的節點數量</a:t>
                </a:r>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53</a:t>
            </a:fld>
            <a:endParaRPr lang="zh-TW" altLang="en-US"/>
          </a:p>
        </p:txBody>
      </p:sp>
    </p:spTree>
    <p:extLst>
      <p:ext uri="{BB962C8B-B14F-4D97-AF65-F5344CB8AC3E}">
        <p14:creationId xmlns:p14="http://schemas.microsoft.com/office/powerpoint/2010/main" val="2032652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a:t>
            </a:r>
            <a:r>
              <a:rPr lang="en-US" altLang="zh-TW" dirty="0" smtClean="0"/>
              <a:t>5</a:t>
            </a:r>
            <a:r>
              <a:rPr lang="zh-TW" altLang="en-US" dirty="0" smtClean="0"/>
              <a:t>描述了在平衡和不平衡情況下，在</a:t>
            </a:r>
            <a:r>
              <a:rPr lang="en-US" altLang="zh-TW" dirty="0" smtClean="0"/>
              <a:t>2 </a:t>
            </a:r>
            <a:r>
              <a:rPr lang="zh-TW" altLang="en-US" dirty="0" smtClean="0"/>
              <a:t>和 </a:t>
            </a:r>
            <a:r>
              <a:rPr lang="en-US" altLang="zh-TW" dirty="0" smtClean="0"/>
              <a:t>4 hops</a:t>
            </a:r>
            <a:r>
              <a:rPr lang="zh-TW" altLang="en-US" dirty="0" smtClean="0"/>
              <a:t>限制下，網絡</a:t>
            </a:r>
            <a:r>
              <a:rPr lang="en-US" altLang="zh-TW" dirty="0" smtClean="0"/>
              <a:t>A</a:t>
            </a:r>
            <a:r>
              <a:rPr lang="zh-TW" altLang="en-US" dirty="0" smtClean="0"/>
              <a:t>中</a:t>
            </a:r>
            <a:r>
              <a:rPr lang="en-US" altLang="zh-TW" dirty="0" smtClean="0"/>
              <a:t>DPP</a:t>
            </a:r>
            <a:r>
              <a:rPr lang="zh-TW" altLang="en-US" dirty="0" smtClean="0"/>
              <a:t>的</a:t>
            </a:r>
            <a:r>
              <a:rPr lang="en-US" altLang="zh-TW" dirty="0" smtClean="0"/>
              <a:t>links</a:t>
            </a:r>
            <a:r>
              <a:rPr lang="zh-TW" altLang="en-US" dirty="0" smtClean="0"/>
              <a:t>使用情況。</a:t>
            </a:r>
            <a:endParaRPr lang="en-US" altLang="zh-TW" dirty="0" smtClean="0"/>
          </a:p>
          <a:p>
            <a:r>
              <a:rPr lang="zh-TW" altLang="en-US" dirty="0" smtClean="0"/>
              <a:t>在該圖中，</a:t>
            </a:r>
            <a:r>
              <a:rPr lang="en-US" altLang="zh-TW" dirty="0" smtClean="0"/>
              <a:t>link</a:t>
            </a:r>
            <a:r>
              <a:rPr lang="zh-TW" altLang="en-US" dirty="0" smtClean="0"/>
              <a:t>依照使用順序從高到低排序。根據實際的曲線，</a:t>
            </a:r>
            <a:r>
              <a:rPr lang="en-US" altLang="zh-TW" dirty="0" smtClean="0"/>
              <a:t>links</a:t>
            </a:r>
            <a:r>
              <a:rPr lang="zh-TW" altLang="en-US" dirty="0" smtClean="0"/>
              <a:t>顯示出不同的使用情況，這表示當在同一網絡</a:t>
            </a:r>
            <a:r>
              <a:rPr lang="en-US" altLang="zh-TW" dirty="0" smtClean="0"/>
              <a:t>(links)</a:t>
            </a:r>
            <a:r>
              <a:rPr lang="zh-TW" altLang="en-US" dirty="0" smtClean="0"/>
              <a:t>中承載多個切片時提昇了一些多路傳輸的使用</a:t>
            </a:r>
            <a:r>
              <a:rPr lang="en-US" altLang="zh-TW" dirty="0" smtClean="0"/>
              <a:t>(</a:t>
            </a:r>
            <a:r>
              <a:rPr lang="zh-TW" altLang="en-US" dirty="0" smtClean="0"/>
              <a:t>頻寬增加</a:t>
            </a:r>
            <a:r>
              <a:rPr lang="en-US" altLang="zh-TW" dirty="0" smtClean="0"/>
              <a:t>)</a:t>
            </a:r>
            <a:r>
              <a:rPr lang="zh-TW" altLang="en-US" dirty="0" smtClean="0"/>
              <a:t>。</a:t>
            </a:r>
            <a:endParaRPr lang="en-US" altLang="zh-TW" dirty="0" smtClean="0"/>
          </a:p>
          <a:p>
            <a:r>
              <a:rPr lang="zh-TW" altLang="en-US" dirty="0" smtClean="0"/>
              <a:t>某些</a:t>
            </a:r>
            <a:r>
              <a:rPr lang="en-US" altLang="zh-TW" dirty="0" smtClean="0"/>
              <a:t>Links</a:t>
            </a:r>
            <a:r>
              <a:rPr lang="zh-TW" altLang="en-US" dirty="0" smtClean="0"/>
              <a:t>在</a:t>
            </a:r>
            <a:r>
              <a:rPr lang="en-US" altLang="zh-TW" dirty="0" smtClean="0"/>
              <a:t>2 hops</a:t>
            </a:r>
            <a:r>
              <a:rPr lang="zh-TW" altLang="en-US" dirty="0" smtClean="0"/>
              <a:t>情況中表現出比較低的使用率甚至沒有使用</a:t>
            </a:r>
            <a:r>
              <a:rPr lang="en-US" altLang="zh-TW" dirty="0" smtClean="0"/>
              <a:t>,</a:t>
            </a:r>
            <a:r>
              <a:rPr lang="zh-TW" altLang="en-US" dirty="0" smtClean="0"/>
              <a:t>許多</a:t>
            </a:r>
            <a:r>
              <a:rPr lang="en-US" altLang="zh-TW" dirty="0" smtClean="0"/>
              <a:t>links</a:t>
            </a:r>
            <a:r>
              <a:rPr lang="zh-TW" altLang="en-US" dirty="0" smtClean="0"/>
              <a:t>需要</a:t>
            </a:r>
            <a:r>
              <a:rPr lang="en-US" altLang="zh-TW" dirty="0" smtClean="0"/>
              <a:t>24Gbps</a:t>
            </a:r>
            <a:r>
              <a:rPr lang="zh-TW" altLang="en-US" dirty="0" smtClean="0"/>
              <a:t>或是需要更多一點的資源</a:t>
            </a:r>
            <a:r>
              <a:rPr lang="en-US" altLang="zh-TW" dirty="0" smtClean="0"/>
              <a:t>(</a:t>
            </a:r>
            <a:r>
              <a:rPr lang="zh-TW" altLang="en-US" dirty="0" smtClean="0"/>
              <a:t>頻寬</a:t>
            </a:r>
            <a:r>
              <a:rPr lang="en-US" altLang="zh-TW" dirty="0" smtClean="0"/>
              <a:t>),</a:t>
            </a:r>
            <a:r>
              <a:rPr lang="zh-TW" altLang="en-US" dirty="0" smtClean="0"/>
              <a:t>以</a:t>
            </a:r>
            <a:r>
              <a:rPr lang="en-US" altLang="zh-TW" dirty="0" smtClean="0"/>
              <a:t>opt 8</a:t>
            </a:r>
            <a:r>
              <a:rPr lang="zh-TW" altLang="en-US" dirty="0" smtClean="0"/>
              <a:t>  </a:t>
            </a:r>
            <a:r>
              <a:rPr lang="en-US" altLang="zh-TW" dirty="0" smtClean="0"/>
              <a:t>10</a:t>
            </a:r>
            <a:r>
              <a:rPr lang="zh-TW" altLang="en-US" dirty="0" smtClean="0"/>
              <a:t>條天線</a:t>
            </a:r>
            <a:r>
              <a:rPr lang="en-US" altLang="zh-TW" dirty="0" smtClean="0"/>
              <a:t>(</a:t>
            </a:r>
            <a:r>
              <a:rPr lang="zh-TW" altLang="en-US" dirty="0" smtClean="0"/>
              <a:t>一條天線頻寬</a:t>
            </a:r>
            <a:r>
              <a:rPr lang="en-US" altLang="zh-TW" dirty="0" smtClean="0"/>
              <a:t>2.4Gbps)</a:t>
            </a:r>
            <a:r>
              <a:rPr lang="zh-TW" altLang="en-US" dirty="0" smtClean="0"/>
              <a:t>的情況下</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55</a:t>
            </a:fld>
            <a:endParaRPr lang="zh-TW" altLang="en-US"/>
          </a:p>
        </p:txBody>
      </p:sp>
    </p:spTree>
    <p:extLst>
      <p:ext uri="{BB962C8B-B14F-4D97-AF65-F5344CB8AC3E}">
        <p14:creationId xmlns:p14="http://schemas.microsoft.com/office/powerpoint/2010/main" val="2713557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PS:</a:t>
            </a:r>
          </a:p>
          <a:p>
            <a:r>
              <a:rPr lang="zh-TW" altLang="en-US" dirty="0" smtClean="0"/>
              <a:t>看</a:t>
            </a:r>
            <a:r>
              <a:rPr lang="en-US" altLang="zh-TW" dirty="0" err="1" smtClean="0"/>
              <a:t>linke</a:t>
            </a:r>
            <a:r>
              <a:rPr lang="zh-TW" altLang="en-US" dirty="0" smtClean="0"/>
              <a:t>的使用頻寬</a:t>
            </a:r>
            <a:r>
              <a:rPr lang="en-US" altLang="zh-TW" dirty="0" smtClean="0"/>
              <a:t>,</a:t>
            </a:r>
          </a:p>
          <a:p>
            <a:r>
              <a:rPr lang="en-US" altLang="zh-TW" dirty="0" smtClean="0"/>
              <a:t>2hops</a:t>
            </a:r>
            <a:r>
              <a:rPr lang="zh-TW" altLang="en-US" dirty="0" smtClean="0"/>
              <a:t>比</a:t>
            </a:r>
            <a:r>
              <a:rPr lang="en-US" altLang="zh-TW" dirty="0" smtClean="0"/>
              <a:t>4hops</a:t>
            </a:r>
            <a:r>
              <a:rPr lang="zh-TW" altLang="en-US" dirty="0" smtClean="0"/>
              <a:t>的使用頻寬還少</a:t>
            </a:r>
            <a:endParaRPr lang="en-US" altLang="zh-TW" dirty="0" smtClean="0"/>
          </a:p>
          <a:p>
            <a:r>
              <a:rPr lang="en-US" altLang="zh-TW" dirty="0" smtClean="0"/>
              <a:t>balance</a:t>
            </a:r>
            <a:r>
              <a:rPr lang="zh-TW" altLang="en-US" dirty="0" smtClean="0"/>
              <a:t>比</a:t>
            </a:r>
            <a:r>
              <a:rPr lang="en-US" altLang="zh-TW" dirty="0" smtClean="0"/>
              <a:t>unbalance</a:t>
            </a:r>
            <a:r>
              <a:rPr lang="zh-TW" altLang="en-US" dirty="0" smtClean="0"/>
              <a:t>的使用頻寬還少</a:t>
            </a:r>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56</a:t>
            </a:fld>
            <a:endParaRPr lang="zh-TW" altLang="en-US"/>
          </a:p>
        </p:txBody>
      </p:sp>
    </p:spTree>
    <p:extLst>
      <p:ext uri="{BB962C8B-B14F-4D97-AF65-F5344CB8AC3E}">
        <p14:creationId xmlns:p14="http://schemas.microsoft.com/office/powerpoint/2010/main" val="13157538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smtClean="0"/>
                  <a:t>評估</a:t>
                </a:r>
                <a:r>
                  <a:rPr lang="en-US" altLang="zh-TW" dirty="0" smtClean="0"/>
                  <a:t>SPP</a:t>
                </a:r>
                <a:r>
                  <a:rPr lang="zh-TW" altLang="en-US" dirty="0" smtClean="0"/>
                  <a:t>的情況</a:t>
                </a:r>
                <a:r>
                  <a:rPr lang="en-US" altLang="zh-TW" dirty="0" smtClean="0"/>
                  <a:t/>
                </a:r>
                <a:br>
                  <a:rPr lang="en-US" altLang="zh-TW" dirty="0" smtClean="0"/>
                </a:br>
                <a:r>
                  <a:rPr lang="zh-TW" altLang="en-US" dirty="0" smtClean="0"/>
                  <a:t>一個</a:t>
                </a:r>
                <a:r>
                  <a:rPr lang="en-US" altLang="zh-TW" dirty="0" smtClean="0"/>
                  <a:t>6</a:t>
                </a:r>
                <a:r>
                  <a:rPr lang="zh-TW" altLang="en-US" dirty="0" smtClean="0"/>
                  <a:t>節點的網路拿來比較</a:t>
                </a:r>
                <a:r>
                  <a:rPr lang="en-US" altLang="zh-TW" dirty="0" smtClean="0"/>
                  <a:t>DPP</a:t>
                </a:r>
                <a:r>
                  <a:rPr lang="zh-TW" altLang="en-US" dirty="0" smtClean="0"/>
                  <a:t>和</a:t>
                </a:r>
                <a:r>
                  <a:rPr lang="en-US" altLang="zh-TW" dirty="0" smtClean="0"/>
                  <a:t>SPP(</a:t>
                </a:r>
                <a:r>
                  <a:rPr lang="zh-TW" altLang="en-US" dirty="0" smtClean="0"/>
                  <a:t>圖</a:t>
                </a:r>
                <a:r>
                  <a:rPr lang="en-US" altLang="zh-TW" dirty="0" smtClean="0"/>
                  <a:t>6</a:t>
                </a:r>
                <a:r>
                  <a:rPr lang="zh-TW" altLang="en-US" dirty="0" smtClean="0"/>
                  <a:t>和圖</a:t>
                </a:r>
                <a:r>
                  <a:rPr lang="en-US" altLang="zh-TW" dirty="0" smtClean="0"/>
                  <a:t>7),</a:t>
                </a:r>
                <a:r>
                  <a:rPr lang="zh-TW" altLang="en-US" dirty="0" smtClean="0"/>
                  <a:t>每個節點都有</a:t>
                </a:r>
                <a:r>
                  <a:rPr lang="en-US" altLang="zh-TW" dirty="0" smtClean="0"/>
                  <a:t>10</a:t>
                </a:r>
                <a:r>
                  <a:rPr lang="zh-TW" altLang="en-US" dirty="0" smtClean="0"/>
                  <a:t>個天線</a:t>
                </a:r>
                <a:endParaRPr lang="en-US" altLang="zh-TW" dirty="0" smtClean="0"/>
              </a:p>
              <a:p>
                <a:r>
                  <a:rPr lang="zh-TW" altLang="en-US" dirty="0" smtClean="0"/>
                  <a:t>非平衡模式下</a:t>
                </a:r>
                <a:r>
                  <a:rPr lang="en-US" altLang="zh-TW" dirty="0" smtClean="0"/>
                  <a:t>,</a:t>
                </a:r>
                <a:r>
                  <a:rPr lang="zh-TW" altLang="en-US" dirty="0" smtClean="0"/>
                  <a:t>節點</a:t>
                </a:r>
                <a:r>
                  <a:rPr lang="en-US" altLang="zh-TW" dirty="0" smtClean="0"/>
                  <a:t>2</a:t>
                </a:r>
                <a:r>
                  <a:rPr lang="zh-TW" altLang="en-US" dirty="0" smtClean="0"/>
                  <a:t>和節點</a:t>
                </a:r>
                <a:r>
                  <a:rPr lang="en-US" altLang="zh-TW" dirty="0" smtClean="0"/>
                  <a:t>5</a:t>
                </a:r>
                <a:r>
                  <a:rPr lang="zh-TW" altLang="en-US" dirty="0" smtClean="0"/>
                  <a:t>都有無限的資源</a:t>
                </a:r>
                <a:r>
                  <a:rPr lang="en-US" altLang="zh-TW" dirty="0" smtClean="0"/>
                  <a:t>,</a:t>
                </a:r>
                <a:r>
                  <a:rPr lang="zh-TW" altLang="en-US" dirty="0" smtClean="0"/>
                  <a:t>而其他的節點有</a:t>
                </a:r>
                <a:r>
                  <a:rPr lang="en-US" altLang="zh-TW" dirty="0" smtClean="0"/>
                  <a:t>10PU</a:t>
                </a:r>
              </a:p>
              <a:p>
                <a:r>
                  <a:rPr lang="zh-TW" altLang="en-US" dirty="0" smtClean="0"/>
                  <a:t>目標函式的調整參數</a:t>
                </a:r>
                <a:r>
                  <a:rPr lang="en-US" altLang="zh-TW" dirty="0" smtClean="0"/>
                  <a:t>,</a:t>
                </a:r>
                <a:r>
                  <a:rPr lang="zh-TW" altLang="en-US" dirty="0" smtClean="0"/>
                  <a:t>設定成</a:t>
                </a:r>
                <a14:m>
                  <m:oMath xmlns:m="http://schemas.openxmlformats.org/officeDocument/2006/math">
                    <m:sSub>
                      <m:sSubPr>
                        <m:ctrlPr>
                          <a:rPr lang="en-US" altLang="zh-TW" sz="1200" i="1" smtClean="0">
                            <a:latin typeface="Cambria Math" panose="02040503050406030204" pitchFamily="18" charset="0"/>
                          </a:rPr>
                        </m:ctrlPr>
                      </m:sSubPr>
                      <m:e>
                        <m:r>
                          <a:rPr lang="zh-TW" altLang="en-US" sz="1200" i="1" smtClean="0">
                            <a:latin typeface="Cambria Math" panose="02040503050406030204" pitchFamily="18" charset="0"/>
                          </a:rPr>
                          <m:t>𝛼</m:t>
                        </m:r>
                      </m:e>
                      <m:sub>
                        <m:r>
                          <a:rPr lang="en-US" altLang="zh-TW" sz="1200" b="0" i="1" smtClean="0">
                            <a:latin typeface="Cambria Math" panose="02040503050406030204" pitchFamily="18" charset="0"/>
                          </a:rPr>
                          <m:t>𝑧</m:t>
                        </m:r>
                      </m:sub>
                    </m:sSub>
                  </m:oMath>
                </a14:m>
                <a:r>
                  <a:rPr lang="zh-TW" altLang="en-US" sz="1200" dirty="0" smtClean="0"/>
                  <a:t> </a:t>
                </a:r>
                <a14:m>
                  <m:oMath xmlns:m="http://schemas.openxmlformats.org/officeDocument/2006/math">
                    <m:r>
                      <a:rPr lang="zh-TW" altLang="en-US" sz="1200" i="1" dirty="0" smtClean="0">
                        <a:latin typeface="Cambria Math" panose="02040503050406030204" pitchFamily="18" charset="0"/>
                      </a:rPr>
                      <m:t>≫</m:t>
                    </m:r>
                  </m:oMath>
                </a14:m>
                <a:r>
                  <a:rPr lang="zh-TW" altLang="en-US" sz="1200" dirty="0" smtClean="0"/>
                  <a:t> </a:t>
                </a:r>
                <a14:m>
                  <m:oMath xmlns:m="http://schemas.openxmlformats.org/officeDocument/2006/math">
                    <m:sSub>
                      <m:sSubPr>
                        <m:ctrlPr>
                          <a:rPr lang="en-US" altLang="zh-TW" sz="1200" i="1" dirty="0" smtClean="0">
                            <a:latin typeface="Cambria Math" panose="02040503050406030204" pitchFamily="18" charset="0"/>
                          </a:rPr>
                        </m:ctrlPr>
                      </m:sSubPr>
                      <m:e>
                        <m:r>
                          <a:rPr lang="zh-TW" altLang="en-US" sz="1200" i="1">
                            <a:latin typeface="Cambria Math" panose="02040503050406030204" pitchFamily="18" charset="0"/>
                          </a:rPr>
                          <m:t>𝛼</m:t>
                        </m:r>
                      </m:e>
                      <m:sub>
                        <m:r>
                          <a:rPr lang="en-US" altLang="zh-TW" sz="1200" b="0" i="1" dirty="0" smtClean="0">
                            <a:latin typeface="Cambria Math" panose="02040503050406030204" pitchFamily="18" charset="0"/>
                          </a:rPr>
                          <m:t>𝑐</m:t>
                        </m:r>
                      </m:sub>
                    </m:sSub>
                  </m:oMath>
                </a14:m>
                <a:r>
                  <a:rPr lang="zh-TW" altLang="en-US" sz="1200" dirty="0" smtClean="0"/>
                  <a:t> </a:t>
                </a:r>
                <a:r>
                  <a:rPr lang="en-US" altLang="zh-TW" sz="1200" dirty="0" smtClean="0"/>
                  <a:t>= </a:t>
                </a:r>
                <a14:m>
                  <m:oMath xmlns:m="http://schemas.openxmlformats.org/officeDocument/2006/math">
                    <m:sSub>
                      <m:sSubPr>
                        <m:ctrlPr>
                          <a:rPr lang="en-US" altLang="zh-TW" sz="1200" i="1" dirty="0">
                            <a:latin typeface="Cambria Math" panose="02040503050406030204" pitchFamily="18" charset="0"/>
                          </a:rPr>
                        </m:ctrlPr>
                      </m:sSubPr>
                      <m:e>
                        <m:r>
                          <a:rPr lang="zh-TW" altLang="en-US" sz="1200" i="1">
                            <a:latin typeface="Cambria Math" panose="02040503050406030204" pitchFamily="18" charset="0"/>
                          </a:rPr>
                          <m:t>𝛼</m:t>
                        </m:r>
                      </m:e>
                      <m:sub>
                        <m:r>
                          <a:rPr lang="en-US" altLang="zh-TW" sz="1200" b="0" i="1" smtClean="0">
                            <a:latin typeface="Cambria Math" panose="02040503050406030204" pitchFamily="18" charset="0"/>
                          </a:rPr>
                          <m:t>𝑓</m:t>
                        </m:r>
                      </m:sub>
                    </m:sSub>
                  </m:oMath>
                </a14:m>
                <a:r>
                  <a:rPr lang="en-US" altLang="zh-TW" dirty="0" smtClean="0"/>
                  <a:t>,</a:t>
                </a:r>
                <a:r>
                  <a:rPr lang="zh-TW" altLang="en-US" dirty="0" smtClean="0"/>
                  <a:t>優化整體活動節點的最小數量</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smtClean="0"/>
                  <a:t>一個</a:t>
                </a:r>
                <a:r>
                  <a:rPr lang="en-US" altLang="zh-TW" dirty="0" smtClean="0"/>
                  <a:t>6</a:t>
                </a:r>
                <a:r>
                  <a:rPr lang="zh-TW" altLang="en-US" dirty="0" smtClean="0"/>
                  <a:t>節點的網路拿來比較</a:t>
                </a:r>
                <a:r>
                  <a:rPr lang="en-US" altLang="zh-TW" dirty="0" smtClean="0"/>
                  <a:t>DPP</a:t>
                </a:r>
                <a:r>
                  <a:rPr lang="zh-TW" altLang="en-US" dirty="0" smtClean="0"/>
                  <a:t>和</a:t>
                </a:r>
                <a:r>
                  <a:rPr lang="en-US" altLang="zh-TW" dirty="0" smtClean="0"/>
                  <a:t>SPP(</a:t>
                </a:r>
                <a:r>
                  <a:rPr lang="zh-TW" altLang="en-US" dirty="0" smtClean="0"/>
                  <a:t>圖</a:t>
                </a:r>
                <a:r>
                  <a:rPr lang="en-US" altLang="zh-TW" dirty="0" smtClean="0"/>
                  <a:t>6</a:t>
                </a:r>
                <a:r>
                  <a:rPr lang="zh-TW" altLang="en-US" dirty="0" smtClean="0"/>
                  <a:t>和圖</a:t>
                </a:r>
                <a:r>
                  <a:rPr lang="en-US" altLang="zh-TW" dirty="0" smtClean="0"/>
                  <a:t>7),</a:t>
                </a:r>
                <a:r>
                  <a:rPr lang="zh-TW" altLang="en-US" dirty="0" smtClean="0"/>
                  <a:t>每個節點都有</a:t>
                </a:r>
                <a:r>
                  <a:rPr lang="en-US" altLang="zh-TW" dirty="0" smtClean="0"/>
                  <a:t>10</a:t>
                </a:r>
                <a:r>
                  <a:rPr lang="zh-TW" altLang="en-US" dirty="0" smtClean="0"/>
                  <a:t>個天線</a:t>
                </a:r>
                <a:endParaRPr lang="en-US" altLang="zh-TW" dirty="0" smtClean="0"/>
              </a:p>
              <a:p>
                <a:r>
                  <a:rPr lang="zh-TW" altLang="en-US" dirty="0" smtClean="0"/>
                  <a:t>非平衡模式下</a:t>
                </a:r>
                <a:r>
                  <a:rPr lang="en-US" altLang="zh-TW" dirty="0" smtClean="0"/>
                  <a:t>,</a:t>
                </a:r>
                <a:r>
                  <a:rPr lang="zh-TW" altLang="en-US" dirty="0" smtClean="0"/>
                  <a:t>節點</a:t>
                </a:r>
                <a:r>
                  <a:rPr lang="en-US" altLang="zh-TW" dirty="0" smtClean="0"/>
                  <a:t>2</a:t>
                </a:r>
                <a:r>
                  <a:rPr lang="zh-TW" altLang="en-US" dirty="0" smtClean="0"/>
                  <a:t>和節點</a:t>
                </a:r>
                <a:r>
                  <a:rPr lang="en-US" altLang="zh-TW" dirty="0" smtClean="0"/>
                  <a:t>5</a:t>
                </a:r>
                <a:r>
                  <a:rPr lang="zh-TW" altLang="en-US" dirty="0" smtClean="0"/>
                  <a:t>都有無限的資源</a:t>
                </a:r>
                <a:r>
                  <a:rPr lang="en-US" altLang="zh-TW" dirty="0" smtClean="0"/>
                  <a:t>,</a:t>
                </a:r>
                <a:r>
                  <a:rPr lang="zh-TW" altLang="en-US" dirty="0" smtClean="0"/>
                  <a:t>而其他的節點有</a:t>
                </a:r>
                <a:r>
                  <a:rPr lang="en-US" altLang="zh-TW" dirty="0" smtClean="0"/>
                  <a:t>10PU</a:t>
                </a:r>
              </a:p>
              <a:p>
                <a:r>
                  <a:rPr lang="zh-TW" altLang="en-US" dirty="0" smtClean="0"/>
                  <a:t>目標函式的調整參數</a:t>
                </a:r>
                <a:r>
                  <a:rPr lang="en-US" altLang="zh-TW" dirty="0" smtClean="0"/>
                  <a:t>,</a:t>
                </a:r>
                <a:r>
                  <a:rPr lang="zh-TW" altLang="en-US" dirty="0" smtClean="0"/>
                  <a:t>設定成</a:t>
                </a:r>
                <a:r>
                  <a:rPr lang="zh-TW" altLang="en-US" sz="1200" i="0" smtClean="0">
                    <a:latin typeface="Cambria Math" panose="02040503050406030204" pitchFamily="18" charset="0"/>
                  </a:rPr>
                  <a:t>𝛼</a:t>
                </a:r>
                <a:r>
                  <a:rPr lang="en-US" altLang="zh-TW" sz="1200" i="0" smtClean="0">
                    <a:latin typeface="Cambria Math" panose="02040503050406030204" pitchFamily="18" charset="0"/>
                  </a:rPr>
                  <a:t>_</a:t>
                </a:r>
                <a:r>
                  <a:rPr lang="en-US" altLang="zh-TW" sz="1200" b="0" i="0" smtClean="0">
                    <a:latin typeface="Cambria Math" panose="02040503050406030204" pitchFamily="18" charset="0"/>
                  </a:rPr>
                  <a:t>𝑧</a:t>
                </a:r>
                <a:r>
                  <a:rPr lang="zh-TW" altLang="en-US" sz="1200" dirty="0" smtClean="0"/>
                  <a:t> </a:t>
                </a:r>
                <a:r>
                  <a:rPr lang="zh-TW" altLang="en-US" sz="1200" i="0" dirty="0" smtClean="0">
                    <a:latin typeface="Cambria Math" panose="02040503050406030204" pitchFamily="18" charset="0"/>
                  </a:rPr>
                  <a:t>≫</a:t>
                </a:r>
                <a:r>
                  <a:rPr lang="zh-TW" altLang="en-US" sz="1200" dirty="0" smtClean="0"/>
                  <a:t> </a:t>
                </a:r>
                <a:r>
                  <a:rPr lang="zh-TW" altLang="en-US" sz="1200" i="0">
                    <a:latin typeface="Cambria Math" panose="02040503050406030204" pitchFamily="18" charset="0"/>
                  </a:rPr>
                  <a:t>𝛼</a:t>
                </a:r>
                <a:r>
                  <a:rPr lang="en-US" altLang="zh-TW" sz="1200" i="0" dirty="0" smtClean="0">
                    <a:latin typeface="Cambria Math" panose="02040503050406030204" pitchFamily="18" charset="0"/>
                  </a:rPr>
                  <a:t>_</a:t>
                </a:r>
                <a:r>
                  <a:rPr lang="en-US" altLang="zh-TW" sz="1200" b="0" i="0" dirty="0" smtClean="0">
                    <a:latin typeface="Cambria Math" panose="02040503050406030204" pitchFamily="18" charset="0"/>
                  </a:rPr>
                  <a:t>𝑐</a:t>
                </a:r>
                <a:r>
                  <a:rPr lang="zh-TW" altLang="en-US" sz="1200" dirty="0" smtClean="0"/>
                  <a:t> </a:t>
                </a:r>
                <a:r>
                  <a:rPr lang="en-US" altLang="zh-TW" sz="1200" dirty="0" smtClean="0"/>
                  <a:t>= </a:t>
                </a:r>
                <a:r>
                  <a:rPr lang="zh-TW" altLang="en-US" sz="1200" i="0">
                    <a:latin typeface="Cambria Math" panose="02040503050406030204" pitchFamily="18" charset="0"/>
                  </a:rPr>
                  <a:t>𝛼</a:t>
                </a:r>
                <a:r>
                  <a:rPr lang="en-US" altLang="zh-TW" sz="1200" i="0" dirty="0">
                    <a:latin typeface="Cambria Math" panose="02040503050406030204" pitchFamily="18" charset="0"/>
                  </a:rPr>
                  <a:t>_</a:t>
                </a:r>
                <a:r>
                  <a:rPr lang="en-US" altLang="zh-TW" sz="1200" b="0" i="0" smtClean="0">
                    <a:latin typeface="Cambria Math" panose="02040503050406030204" pitchFamily="18" charset="0"/>
                  </a:rPr>
                  <a:t>𝑓</a:t>
                </a:r>
                <a:r>
                  <a:rPr lang="en-US" altLang="zh-TW" dirty="0" smtClean="0"/>
                  <a:t>,</a:t>
                </a:r>
                <a:r>
                  <a:rPr lang="zh-TW" altLang="en-US" dirty="0" smtClean="0"/>
                  <a:t>優化整體活動節點的最小數量</a:t>
                </a:r>
                <a:endParaRPr lang="zh-TW" altLang="en-US" dirty="0"/>
              </a:p>
            </p:txBody>
          </p:sp>
        </mc:Fallback>
      </mc:AlternateContent>
      <p:sp>
        <p:nvSpPr>
          <p:cNvPr id="4" name="投影片編號版面配置區 3"/>
          <p:cNvSpPr>
            <a:spLocks noGrp="1"/>
          </p:cNvSpPr>
          <p:nvPr>
            <p:ph type="sldNum" sz="quarter" idx="10"/>
          </p:nvPr>
        </p:nvSpPr>
        <p:spPr/>
        <p:txBody>
          <a:bodyPr/>
          <a:lstStyle/>
          <a:p>
            <a:fld id="{FC4652D6-DEE8-44BB-9BEB-1722C0588697}" type="slidenum">
              <a:rPr lang="zh-TW" altLang="en-US" smtClean="0"/>
              <a:pPr/>
              <a:t>57</a:t>
            </a:fld>
            <a:endParaRPr lang="zh-TW" altLang="en-US"/>
          </a:p>
        </p:txBody>
      </p:sp>
    </p:spTree>
    <p:extLst>
      <p:ext uri="{BB962C8B-B14F-4D97-AF65-F5344CB8AC3E}">
        <p14:creationId xmlns:p14="http://schemas.microsoft.com/office/powerpoint/2010/main" val="45100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一些服務類別應支持不同使用情況，這些使用情況提出一些對於在點對點網絡中不同段的延遲與頻寬的具體需求 </a:t>
            </a:r>
            <a:r>
              <a:rPr lang="en-US" altLang="zh-TW" dirty="0" smtClean="0"/>
              <a:t>[4]</a:t>
            </a:r>
            <a:r>
              <a:rPr lang="zh-TW" altLang="en-US" dirty="0" smtClean="0"/>
              <a:t>，</a:t>
            </a:r>
            <a:r>
              <a:rPr lang="en-US" altLang="zh-TW" dirty="0" smtClean="0"/>
              <a:t>[5]</a:t>
            </a:r>
            <a:r>
              <a:rPr lang="zh-TW" altLang="en-US" dirty="0" smtClean="0"/>
              <a:t>。</a:t>
            </a:r>
            <a:endParaRPr lang="en-US" altLang="zh-TW" dirty="0" smtClean="0"/>
          </a:p>
          <a:p>
            <a:endParaRPr lang="zh-TW" altLang="en-US" dirty="0" smtClean="0"/>
          </a:p>
          <a:p>
            <a:r>
              <a:rPr lang="zh-TW" altLang="en-US" dirty="0" smtClean="0"/>
              <a:t>特別是</a:t>
            </a:r>
            <a:r>
              <a:rPr lang="en-US" altLang="zh-TW" dirty="0" smtClean="0"/>
              <a:t>3GPP</a:t>
            </a:r>
            <a:r>
              <a:rPr lang="zh-TW" altLang="en-US" dirty="0" smtClean="0"/>
              <a:t> </a:t>
            </a:r>
            <a:r>
              <a:rPr lang="en-US" altLang="zh-TW" dirty="0" smtClean="0"/>
              <a:t>[4]</a:t>
            </a:r>
            <a:r>
              <a:rPr lang="zh-TW" altLang="en-US" dirty="0" smtClean="0"/>
              <a:t>所定義的超可靠低延遲通信</a:t>
            </a:r>
            <a:r>
              <a:rPr lang="en-US" altLang="zh-TW" dirty="0" smtClean="0"/>
              <a:t>(URLLC)</a:t>
            </a:r>
            <a:r>
              <a:rPr lang="zh-TW" altLang="en-US" dirty="0" smtClean="0"/>
              <a:t>服務類別，由於延遲限制低至</a:t>
            </a:r>
            <a:r>
              <a:rPr lang="en-US" altLang="zh-TW" dirty="0" smtClean="0"/>
              <a:t>1</a:t>
            </a:r>
            <a:r>
              <a:rPr lang="zh-TW" altLang="en-US" dirty="0" smtClean="0"/>
              <a:t>毫秒，且要求極高的服務可靠性，因此被認為是最關鍵的服務之一。</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9</a:t>
            </a:fld>
            <a:endParaRPr lang="zh-TW" altLang="en-US"/>
          </a:p>
        </p:txBody>
      </p:sp>
    </p:spTree>
    <p:extLst>
      <p:ext uri="{BB962C8B-B14F-4D97-AF65-F5344CB8AC3E}">
        <p14:creationId xmlns:p14="http://schemas.microsoft.com/office/powerpoint/2010/main" val="2223151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表</a:t>
            </a:r>
            <a:r>
              <a:rPr lang="en-US" altLang="zh-TW" dirty="0" smtClean="0"/>
              <a:t>3</a:t>
            </a:r>
            <a:r>
              <a:rPr lang="zh-TW" altLang="en-US" dirty="0" smtClean="0"/>
              <a:t>表示</a:t>
            </a:r>
            <a:r>
              <a:rPr lang="en-US" altLang="zh-TW" dirty="0" smtClean="0"/>
              <a:t>,</a:t>
            </a:r>
            <a:r>
              <a:rPr lang="zh-TW" altLang="en-US" dirty="0" smtClean="0"/>
              <a:t>在</a:t>
            </a:r>
            <a:r>
              <a:rPr lang="en-US" altLang="zh-TW" dirty="0" smtClean="0"/>
              <a:t>2</a:t>
            </a:r>
            <a:r>
              <a:rPr lang="zh-TW" altLang="en-US" dirty="0" smtClean="0"/>
              <a:t> </a:t>
            </a:r>
            <a:r>
              <a:rPr lang="en-US" altLang="zh-TW" dirty="0" smtClean="0"/>
              <a:t>hops</a:t>
            </a:r>
            <a:r>
              <a:rPr lang="zh-TW" altLang="en-US" dirty="0" smtClean="0"/>
              <a:t>和</a:t>
            </a:r>
            <a:r>
              <a:rPr lang="en-US" altLang="zh-TW" dirty="0" smtClean="0"/>
              <a:t>3hops</a:t>
            </a:r>
            <a:r>
              <a:rPr lang="zh-TW" altLang="en-US" dirty="0" smtClean="0"/>
              <a:t>的限制下</a:t>
            </a:r>
            <a:r>
              <a:rPr lang="en-US" altLang="zh-TW" dirty="0" smtClean="0"/>
              <a:t>,</a:t>
            </a:r>
            <a:r>
              <a:rPr lang="zh-TW" altLang="en-US" dirty="0" smtClean="0"/>
              <a:t>在平衡和非平衡模式下的活動節點數量</a:t>
            </a:r>
            <a:r>
              <a:rPr lang="en-US" altLang="zh-TW" dirty="0" smtClean="0"/>
              <a:t>,</a:t>
            </a:r>
            <a:r>
              <a:rPr lang="zh-TW" altLang="en-US" dirty="0" smtClean="0"/>
              <a:t>節省的</a:t>
            </a:r>
            <a:r>
              <a:rPr lang="zh-TW" altLang="en-US" dirty="0" smtClean="0"/>
              <a:t>容量</a:t>
            </a:r>
            <a:r>
              <a:rPr lang="en-US" altLang="zh-TW" dirty="0" smtClean="0"/>
              <a:t>(link</a:t>
            </a:r>
            <a:r>
              <a:rPr lang="zh-TW" altLang="en-US" dirty="0" smtClean="0"/>
              <a:t>使用率</a:t>
            </a:r>
            <a:r>
              <a:rPr lang="en-US" altLang="zh-TW" dirty="0" smtClean="0"/>
              <a:t>)</a:t>
            </a:r>
            <a:r>
              <a:rPr lang="zh-TW" altLang="en-US" dirty="0" smtClean="0"/>
              <a:t>和</a:t>
            </a:r>
            <a:r>
              <a:rPr lang="zh-TW" altLang="en-US" dirty="0" smtClean="0"/>
              <a:t>節點比率</a:t>
            </a:r>
            <a:endParaRPr lang="en-US" altLang="zh-TW" dirty="0" smtClean="0"/>
          </a:p>
          <a:p>
            <a:r>
              <a:rPr lang="en-US" altLang="zh-TW" dirty="0" smtClean="0"/>
              <a:t>SPP</a:t>
            </a:r>
            <a:r>
              <a:rPr lang="zh-TW" altLang="en-US" dirty="0" smtClean="0"/>
              <a:t>在平衡模式下可以減少</a:t>
            </a:r>
            <a:r>
              <a:rPr lang="en-US" altLang="zh-TW" dirty="0" smtClean="0"/>
              <a:t>33</a:t>
            </a:r>
            <a:r>
              <a:rPr lang="zh-TW" altLang="en-US" dirty="0" smtClean="0"/>
              <a:t>趴的活動節點數量</a:t>
            </a:r>
            <a:endParaRPr lang="en-US" altLang="zh-TW" dirty="0" smtClean="0"/>
          </a:p>
          <a:p>
            <a:r>
              <a:rPr lang="zh-TW" altLang="en-US" dirty="0" smtClean="0"/>
              <a:t>除此之外</a:t>
            </a:r>
            <a:r>
              <a:rPr lang="en-US" altLang="zh-TW" dirty="0" smtClean="0"/>
              <a:t>,SPP</a:t>
            </a:r>
            <a:r>
              <a:rPr lang="zh-TW" altLang="en-US" dirty="0" smtClean="0"/>
              <a:t>方法允許不同的主要路徑透過無線傳輸</a:t>
            </a:r>
            <a:r>
              <a:rPr lang="en-US" altLang="zh-TW" dirty="0" smtClean="0"/>
              <a:t>(</a:t>
            </a:r>
            <a:r>
              <a:rPr lang="en-US" altLang="zh-TW" sz="1200" dirty="0" smtClean="0"/>
              <a:t>antennas</a:t>
            </a:r>
            <a:r>
              <a:rPr lang="en-US" altLang="zh-TW" dirty="0" smtClean="0"/>
              <a:t>)</a:t>
            </a:r>
            <a:r>
              <a:rPr lang="zh-TW" altLang="en-US" dirty="0" smtClean="0"/>
              <a:t>共用備用節點資源</a:t>
            </a:r>
            <a:r>
              <a:rPr lang="en-US" altLang="zh-TW" dirty="0" smtClean="0"/>
              <a:t>,</a:t>
            </a:r>
            <a:r>
              <a:rPr lang="zh-TW" altLang="en-US" dirty="0" smtClean="0"/>
              <a:t>在平衡模式可以節省</a:t>
            </a:r>
            <a:r>
              <a:rPr lang="en-US" altLang="zh-TW" dirty="0" smtClean="0"/>
              <a:t>66%</a:t>
            </a:r>
            <a:r>
              <a:rPr lang="zh-TW" altLang="en-US" dirty="0" smtClean="0"/>
              <a:t>的</a:t>
            </a:r>
            <a:r>
              <a:rPr lang="zh-TW" altLang="en-US" dirty="0" smtClean="0"/>
              <a:t>資源</a:t>
            </a:r>
            <a:r>
              <a:rPr lang="en-US" altLang="zh-TW" dirty="0" smtClean="0"/>
              <a:t>,</a:t>
            </a:r>
            <a:r>
              <a:rPr lang="zh-TW" altLang="en-US" dirty="0" smtClean="0"/>
              <a:t>在非平衡模式下節省</a:t>
            </a:r>
            <a:r>
              <a:rPr lang="en-US" altLang="zh-TW" dirty="0" smtClean="0"/>
              <a:t>27.8%</a:t>
            </a:r>
            <a:r>
              <a:rPr lang="zh-TW" altLang="en-US" dirty="0" smtClean="0"/>
              <a:t>的</a:t>
            </a:r>
            <a:r>
              <a:rPr lang="zh-TW" altLang="en-US" dirty="0" smtClean="0"/>
              <a:t>資源</a:t>
            </a:r>
            <a:r>
              <a:rPr lang="en-US" altLang="zh-TW" dirty="0" smtClean="0"/>
              <a:t/>
            </a:r>
            <a:br>
              <a:rPr lang="en-US" altLang="zh-TW" dirty="0" smtClean="0"/>
            </a:br>
            <a:r>
              <a:rPr lang="en-US" altLang="zh-TW" dirty="0" smtClean="0"/>
              <a:t>PS:</a:t>
            </a:r>
            <a:r>
              <a:rPr lang="zh-TW" altLang="en-US" dirty="0" smtClean="0"/>
              <a:t>這裡講的資源是</a:t>
            </a:r>
            <a:r>
              <a:rPr lang="en-US" altLang="zh-TW" dirty="0" smtClean="0"/>
              <a:t>Links</a:t>
            </a:r>
            <a:r>
              <a:rPr lang="zh-TW" altLang="en-US" dirty="0" smtClean="0"/>
              <a:t>的使用情況</a:t>
            </a:r>
            <a:r>
              <a:rPr lang="en-US" altLang="zh-TW" dirty="0" smtClean="0"/>
              <a:t>(</a:t>
            </a:r>
            <a:r>
              <a:rPr lang="zh-TW" altLang="en-US" dirty="0" smtClean="0"/>
              <a:t>頻寬</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58</a:t>
            </a:fld>
            <a:endParaRPr lang="zh-TW" altLang="en-US"/>
          </a:p>
        </p:txBody>
      </p:sp>
    </p:spTree>
    <p:extLst>
      <p:ext uri="{BB962C8B-B14F-4D97-AF65-F5344CB8AC3E}">
        <p14:creationId xmlns:p14="http://schemas.microsoft.com/office/powerpoint/2010/main" val="1047235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這些圖顯示活動節點</a:t>
            </a:r>
            <a:r>
              <a:rPr lang="en-US" altLang="zh-TW" dirty="0" smtClean="0"/>
              <a:t>,</a:t>
            </a:r>
            <a:r>
              <a:rPr lang="zh-TW" altLang="en-US" dirty="0" smtClean="0"/>
              <a:t>也就是運行主要和備用</a:t>
            </a:r>
            <a:r>
              <a:rPr lang="en-US" altLang="zh-TW" dirty="0" smtClean="0"/>
              <a:t>functions</a:t>
            </a:r>
            <a:r>
              <a:rPr lang="zh-TW" altLang="en-US" dirty="0" smtClean="0"/>
              <a:t>的節點</a:t>
            </a:r>
            <a:r>
              <a:rPr lang="en-US" altLang="zh-TW" dirty="0" smtClean="0"/>
              <a:t>,</a:t>
            </a:r>
            <a:r>
              <a:rPr lang="zh-TW" altLang="en-US" dirty="0" smtClean="0"/>
              <a:t>最後拆解到多個節點上運行</a:t>
            </a:r>
            <a:r>
              <a:rPr lang="en-US" altLang="zh-TW" dirty="0" smtClean="0"/>
              <a:t>,</a:t>
            </a:r>
            <a:r>
              <a:rPr lang="zh-TW" altLang="en-US" dirty="0" smtClean="0"/>
              <a:t>這些圖還報告了主要和備用的</a:t>
            </a:r>
            <a:r>
              <a:rPr lang="en-US" altLang="zh-TW" dirty="0" smtClean="0"/>
              <a:t>Link</a:t>
            </a:r>
            <a:r>
              <a:rPr lang="zh-TW" altLang="en-US" dirty="0" smtClean="0"/>
              <a:t>的使用情況</a:t>
            </a:r>
            <a:endParaRPr lang="en-US" altLang="zh-TW" dirty="0" smtClean="0"/>
          </a:p>
          <a:p>
            <a:r>
              <a:rPr lang="zh-TW" altLang="en-US" dirty="0" smtClean="0"/>
              <a:t>在</a:t>
            </a:r>
            <a:r>
              <a:rPr lang="en-US" altLang="zh-TW" dirty="0" smtClean="0"/>
              <a:t>SSP</a:t>
            </a:r>
            <a:r>
              <a:rPr lang="zh-TW" altLang="en-US" dirty="0" smtClean="0"/>
              <a:t>方法中</a:t>
            </a:r>
            <a:r>
              <a:rPr lang="en-US" altLang="zh-TW" dirty="0" smtClean="0"/>
              <a:t>,</a:t>
            </a:r>
            <a:r>
              <a:rPr lang="zh-TW" altLang="en-US" dirty="0" smtClean="0"/>
              <a:t>活動節點的數量比</a:t>
            </a:r>
            <a:r>
              <a:rPr lang="en-US" altLang="zh-TW" dirty="0" smtClean="0"/>
              <a:t>DPP</a:t>
            </a:r>
            <a:r>
              <a:rPr lang="zh-TW" altLang="en-US" dirty="0" smtClean="0"/>
              <a:t>方法還少</a:t>
            </a:r>
            <a:r>
              <a:rPr lang="en-US" altLang="zh-TW" dirty="0" smtClean="0"/>
              <a:t>,</a:t>
            </a:r>
            <a:r>
              <a:rPr lang="zh-TW" altLang="en-US" dirty="0" smtClean="0"/>
              <a:t>這是因為可以共用備用路徑</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60</a:t>
            </a:fld>
            <a:endParaRPr lang="zh-TW" altLang="en-US"/>
          </a:p>
        </p:txBody>
      </p:sp>
    </p:spTree>
    <p:extLst>
      <p:ext uri="{BB962C8B-B14F-4D97-AF65-F5344CB8AC3E}">
        <p14:creationId xmlns:p14="http://schemas.microsoft.com/office/powerpoint/2010/main" val="3256490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舉例</a:t>
            </a:r>
            <a:r>
              <a:rPr lang="en-US" altLang="zh-TW" dirty="0" smtClean="0"/>
              <a:t>,SPP</a:t>
            </a:r>
            <a:r>
              <a:rPr lang="zh-TW" altLang="en-US" dirty="0" smtClean="0"/>
              <a:t>方法中</a:t>
            </a:r>
            <a:r>
              <a:rPr lang="en-US" altLang="zh-TW" dirty="0" smtClean="0"/>
              <a:t>,</a:t>
            </a:r>
            <a:r>
              <a:rPr lang="zh-TW" altLang="en-US" dirty="0" smtClean="0"/>
              <a:t>節點</a:t>
            </a:r>
            <a:r>
              <a:rPr lang="en-US" altLang="zh-TW" dirty="0" smtClean="0"/>
              <a:t>2</a:t>
            </a:r>
            <a:r>
              <a:rPr lang="zh-TW" altLang="en-US" dirty="0" smtClean="0"/>
              <a:t>可以經過節點</a:t>
            </a:r>
            <a:r>
              <a:rPr lang="en-US" altLang="zh-TW" dirty="0" smtClean="0"/>
              <a:t>3</a:t>
            </a:r>
            <a:r>
              <a:rPr lang="zh-TW" altLang="en-US" dirty="0" smtClean="0"/>
              <a:t>到節點</a:t>
            </a:r>
            <a:r>
              <a:rPr lang="en-US" altLang="zh-TW" dirty="0" smtClean="0"/>
              <a:t>5,</a:t>
            </a:r>
            <a:r>
              <a:rPr lang="zh-TW" altLang="en-US" dirty="0" smtClean="0"/>
              <a:t>為了備用路徑的需求</a:t>
            </a:r>
            <a:r>
              <a:rPr lang="en-US" altLang="zh-TW" dirty="0" smtClean="0"/>
              <a:t>,</a:t>
            </a:r>
            <a:r>
              <a:rPr lang="zh-TW" altLang="en-US" dirty="0" smtClean="0"/>
              <a:t>因此共用節點</a:t>
            </a:r>
            <a:r>
              <a:rPr lang="en-US" altLang="zh-TW" dirty="0" smtClean="0"/>
              <a:t>3</a:t>
            </a:r>
            <a:r>
              <a:rPr lang="zh-TW" altLang="en-US" dirty="0" smtClean="0"/>
              <a:t>和</a:t>
            </a:r>
            <a:r>
              <a:rPr lang="en-US" altLang="zh-TW" dirty="0" smtClean="0"/>
              <a:t>5</a:t>
            </a:r>
            <a:r>
              <a:rPr lang="zh-TW" altLang="en-US" dirty="0" smtClean="0"/>
              <a:t>之間的</a:t>
            </a:r>
            <a:r>
              <a:rPr lang="en-US" altLang="zh-TW" dirty="0" smtClean="0"/>
              <a:t>Link</a:t>
            </a:r>
          </a:p>
          <a:p>
            <a:r>
              <a:rPr lang="zh-TW" altLang="en-US" dirty="0" smtClean="0"/>
              <a:t>在</a:t>
            </a:r>
            <a:r>
              <a:rPr lang="en-US" altLang="zh-TW" dirty="0" smtClean="0"/>
              <a:t>DPP</a:t>
            </a:r>
            <a:r>
              <a:rPr lang="zh-TW" altLang="en-US" dirty="0" smtClean="0"/>
              <a:t>方法中</a:t>
            </a:r>
            <a:r>
              <a:rPr lang="en-US" altLang="zh-TW" dirty="0" smtClean="0"/>
              <a:t>,</a:t>
            </a:r>
            <a:r>
              <a:rPr lang="zh-TW" altLang="en-US" dirty="0" smtClean="0"/>
              <a:t>節點</a:t>
            </a:r>
            <a:r>
              <a:rPr lang="en-US" altLang="zh-TW" dirty="0" smtClean="0"/>
              <a:t>2</a:t>
            </a:r>
            <a:r>
              <a:rPr lang="zh-TW" altLang="en-US" dirty="0" smtClean="0"/>
              <a:t>不能經過節點</a:t>
            </a:r>
            <a:r>
              <a:rPr lang="en-US" altLang="zh-TW" dirty="0" smtClean="0"/>
              <a:t>3</a:t>
            </a:r>
            <a:r>
              <a:rPr lang="zh-TW" altLang="en-US" dirty="0" smtClean="0"/>
              <a:t>到節點</a:t>
            </a:r>
            <a:r>
              <a:rPr lang="en-US" altLang="zh-TW" dirty="0" smtClean="0"/>
              <a:t>5,</a:t>
            </a:r>
            <a:r>
              <a:rPr lang="zh-TW" altLang="en-US" dirty="0" smtClean="0"/>
              <a:t>因為該條</a:t>
            </a:r>
            <a:r>
              <a:rPr lang="en-US" altLang="zh-TW" dirty="0" smtClean="0"/>
              <a:t>link(3</a:t>
            </a:r>
            <a:r>
              <a:rPr lang="zh-TW" altLang="en-US" dirty="0" smtClean="0"/>
              <a:t>到</a:t>
            </a:r>
            <a:r>
              <a:rPr lang="en-US" altLang="zh-TW" dirty="0" smtClean="0"/>
              <a:t>5</a:t>
            </a:r>
            <a:r>
              <a:rPr lang="zh-TW" altLang="en-US" dirty="0" smtClean="0"/>
              <a:t>之間</a:t>
            </a:r>
            <a:r>
              <a:rPr lang="en-US" altLang="zh-TW" dirty="0" smtClean="0"/>
              <a:t>)</a:t>
            </a:r>
            <a:r>
              <a:rPr lang="zh-TW" altLang="en-US" dirty="0" smtClean="0"/>
              <a:t>是專用的</a:t>
            </a:r>
            <a:r>
              <a:rPr lang="en-US" altLang="zh-TW" dirty="0" smtClean="0"/>
              <a:t>,</a:t>
            </a:r>
            <a:r>
              <a:rPr lang="zh-TW" altLang="en-US" dirty="0" smtClean="0"/>
              <a:t>和有線的頻寬大小下</a:t>
            </a:r>
            <a:r>
              <a:rPr lang="en-US" altLang="zh-TW" dirty="0" smtClean="0"/>
              <a:t>,</a:t>
            </a:r>
            <a:r>
              <a:rPr lang="zh-TW" altLang="en-US" dirty="0" smtClean="0"/>
              <a:t>所以無法達到節點</a:t>
            </a:r>
            <a:r>
              <a:rPr lang="en-US" altLang="zh-TW" dirty="0" smtClean="0"/>
              <a:t>5,</a:t>
            </a:r>
            <a:r>
              <a:rPr lang="zh-TW" altLang="en-US" dirty="0" smtClean="0"/>
              <a:t>因此需要啟動其他節點</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63</a:t>
            </a:fld>
            <a:endParaRPr lang="zh-TW" altLang="en-US"/>
          </a:p>
        </p:txBody>
      </p:sp>
    </p:spTree>
    <p:extLst>
      <p:ext uri="{BB962C8B-B14F-4D97-AF65-F5344CB8AC3E}">
        <p14:creationId xmlns:p14="http://schemas.microsoft.com/office/powerpoint/2010/main" val="655825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65</a:t>
            </a:fld>
            <a:endParaRPr lang="zh-TW" altLang="en-US"/>
          </a:p>
        </p:txBody>
      </p:sp>
    </p:spTree>
    <p:extLst>
      <p:ext uri="{BB962C8B-B14F-4D97-AF65-F5344CB8AC3E}">
        <p14:creationId xmlns:p14="http://schemas.microsoft.com/office/powerpoint/2010/main" val="382359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SPP</a:t>
            </a:r>
            <a:r>
              <a:rPr lang="zh-TW" altLang="en-US" dirty="0" smtClean="0"/>
              <a:t>算法具有一些可伸縮性限制，目前，對於</a:t>
            </a:r>
            <a:r>
              <a:rPr lang="en-US" altLang="zh-TW" dirty="0" smtClean="0"/>
              <a:t>DPP</a:t>
            </a:r>
            <a:r>
              <a:rPr lang="zh-TW" altLang="en-US" dirty="0" smtClean="0"/>
              <a:t>，此限制已達到針對大小更有限的網絡的優化。</a:t>
            </a:r>
            <a:endParaRPr lang="en-US" altLang="zh-TW" dirty="0" smtClean="0"/>
          </a:p>
          <a:p>
            <a:r>
              <a:rPr lang="zh-TW" altLang="en-US" dirty="0" smtClean="0"/>
              <a:t>無論如何，評估結果適用於</a:t>
            </a:r>
            <a:r>
              <a:rPr lang="zh-TW" altLang="en-US" smtClean="0"/>
              <a:t>大多數</a:t>
            </a:r>
            <a:r>
              <a:rPr lang="zh-TW" altLang="en-US" smtClean="0"/>
              <a:t>都市網路環境</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66</a:t>
            </a:fld>
            <a:endParaRPr lang="zh-TW" altLang="en-US"/>
          </a:p>
        </p:txBody>
      </p:sp>
    </p:spTree>
    <p:extLst>
      <p:ext uri="{BB962C8B-B14F-4D97-AF65-F5344CB8AC3E}">
        <p14:creationId xmlns:p14="http://schemas.microsoft.com/office/powerpoint/2010/main" val="7589130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69</a:t>
            </a:fld>
            <a:endParaRPr lang="zh-TW" altLang="en-US"/>
          </a:p>
        </p:txBody>
      </p:sp>
    </p:spTree>
    <p:extLst>
      <p:ext uri="{BB962C8B-B14F-4D97-AF65-F5344CB8AC3E}">
        <p14:creationId xmlns:p14="http://schemas.microsoft.com/office/powerpoint/2010/main" val="185739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提出幾個例子像是行車安全</a:t>
            </a:r>
            <a:r>
              <a:rPr lang="en-US" altLang="zh-TW" dirty="0" smtClean="0"/>
              <a:t>,</a:t>
            </a:r>
            <a:r>
              <a:rPr lang="zh-TW" altLang="en-US" dirty="0" smtClean="0"/>
              <a:t>無人飛行器和智慧健康與救護都是屬於</a:t>
            </a:r>
            <a:r>
              <a:rPr lang="en-US" altLang="zh-TW" dirty="0" err="1" smtClean="0"/>
              <a:t>urllc</a:t>
            </a:r>
            <a:r>
              <a:rPr lang="zh-TW" altLang="en-US" dirty="0" smtClean="0"/>
              <a:t>的服務範圍</a:t>
            </a:r>
            <a:endParaRPr lang="en-US" altLang="zh-TW" dirty="0" smtClean="0"/>
          </a:p>
          <a:p>
            <a:endParaRPr lang="en-US" altLang="zh-TW" dirty="0" smtClean="0"/>
          </a:p>
          <a:p>
            <a:r>
              <a:rPr lang="zh-TW" altLang="en-US" dirty="0" smtClean="0"/>
              <a:t>為了提高光纖聚合網路的效率和靈活性，</a:t>
            </a:r>
            <a:r>
              <a:rPr lang="en-US" altLang="zh-TW" dirty="0" smtClean="0"/>
              <a:t>[4][6]</a:t>
            </a:r>
            <a:r>
              <a:rPr lang="zh-TW" altLang="en-US" dirty="0" smtClean="0"/>
              <a:t>提出了針對</a:t>
            </a:r>
            <a:r>
              <a:rPr lang="en-US" altLang="zh-TW" dirty="0" smtClean="0"/>
              <a:t>5G</a:t>
            </a:r>
            <a:r>
              <a:rPr lang="zh-TW" altLang="en-US" dirty="0" smtClean="0"/>
              <a:t>需求的功能拆解，主要探討光纖聚合網路中的前段和中段。</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10</a:t>
            </a:fld>
            <a:endParaRPr lang="zh-TW" altLang="en-US"/>
          </a:p>
        </p:txBody>
      </p:sp>
    </p:spTree>
    <p:extLst>
      <p:ext uri="{BB962C8B-B14F-4D97-AF65-F5344CB8AC3E}">
        <p14:creationId xmlns:p14="http://schemas.microsoft.com/office/powerpoint/2010/main" val="62137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該方法是基於統計封包的資料多工化</a:t>
            </a:r>
            <a:r>
              <a:rPr lang="en-US" altLang="zh-TW" dirty="0" smtClean="0"/>
              <a:t>(</a:t>
            </a:r>
            <a:r>
              <a:rPr lang="zh-TW" altLang="en-US" dirty="0" smtClean="0"/>
              <a:t>把一些</a:t>
            </a:r>
            <a:r>
              <a:rPr lang="en-US" altLang="zh-TW" dirty="0" smtClean="0"/>
              <a:t>layer</a:t>
            </a:r>
            <a:r>
              <a:rPr lang="zh-TW" altLang="en-US" dirty="0" smtClean="0"/>
              <a:t>拆成多個</a:t>
            </a:r>
            <a:r>
              <a:rPr lang="en-US" altLang="zh-TW" dirty="0" smtClean="0"/>
              <a:t>layer),</a:t>
            </a:r>
            <a:r>
              <a:rPr lang="zh-TW" altLang="en-US" dirty="0" smtClean="0"/>
              <a:t>增加了擴展性</a:t>
            </a:r>
            <a:r>
              <a:rPr lang="en-US" altLang="zh-TW" dirty="0" smtClean="0"/>
              <a:t>(</a:t>
            </a:r>
            <a:r>
              <a:rPr lang="en-US" altLang="zh-TW" sz="1200" dirty="0" smtClean="0"/>
              <a:t>scalability</a:t>
            </a:r>
            <a:r>
              <a:rPr lang="en-US" altLang="zh-TW" dirty="0" smtClean="0"/>
              <a:t>)</a:t>
            </a:r>
          </a:p>
          <a:p>
            <a:endParaRPr lang="en-US" altLang="zh-TW" dirty="0" smtClean="0"/>
          </a:p>
          <a:p>
            <a:r>
              <a:rPr lang="zh-TW" altLang="en-US" dirty="0" smtClean="0"/>
              <a:t>與傳統的</a:t>
            </a:r>
            <a:r>
              <a:rPr lang="en-US" altLang="zh-TW" dirty="0" smtClean="0"/>
              <a:t>C-RAN(Centralized radio access network)</a:t>
            </a:r>
            <a:r>
              <a:rPr lang="zh-TW" altLang="en-US" dirty="0" smtClean="0"/>
              <a:t>方式</a:t>
            </a:r>
            <a:r>
              <a:rPr lang="zh-TW" altLang="en-US" dirty="0" smtClean="0"/>
              <a:t>不同的是，無論如何都包含在可能的功能拆分中，作為方案</a:t>
            </a:r>
            <a:r>
              <a:rPr lang="en-US" altLang="zh-TW" dirty="0" smtClean="0"/>
              <a:t>8</a:t>
            </a:r>
            <a:r>
              <a:rPr lang="zh-TW" altLang="en-US" dirty="0" smtClean="0"/>
              <a:t>，通過假設一些分佈在匯聚網絡節點中的處理能力來放鬆集中化，從而實現相對於</a:t>
            </a:r>
            <a:r>
              <a:rPr lang="en-US" altLang="zh-TW" dirty="0" smtClean="0"/>
              <a:t>C- RAN</a:t>
            </a:r>
            <a:r>
              <a:rPr lang="zh-TW" altLang="en-US" dirty="0" smtClean="0"/>
              <a:t>更寬鬆的頻寬和延遲限制</a:t>
            </a:r>
            <a:r>
              <a:rPr lang="en-US" altLang="zh-TW" dirty="0" smtClean="0"/>
              <a:t>[6]</a:t>
            </a:r>
            <a:r>
              <a:rPr lang="zh-TW" altLang="en-US" dirty="0" smtClean="0"/>
              <a:t>。</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12</a:t>
            </a:fld>
            <a:endParaRPr lang="zh-TW" altLang="en-US"/>
          </a:p>
        </p:txBody>
      </p:sp>
    </p:spTree>
    <p:extLst>
      <p:ext uri="{BB962C8B-B14F-4D97-AF65-F5344CB8AC3E}">
        <p14:creationId xmlns:p14="http://schemas.microsoft.com/office/powerpoint/2010/main" val="1925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主文要解的大問題如何根據</a:t>
            </a:r>
            <a:r>
              <a:rPr lang="en-US" altLang="zh-TW" dirty="0" err="1" smtClean="0"/>
              <a:t>linkes</a:t>
            </a:r>
            <a:r>
              <a:rPr lang="zh-TW" altLang="en-US" dirty="0" smtClean="0"/>
              <a:t>上的頻寬和</a:t>
            </a:r>
            <a:r>
              <a:rPr lang="en-US" altLang="zh-TW" dirty="0" smtClean="0"/>
              <a:t>node</a:t>
            </a:r>
            <a:r>
              <a:rPr lang="zh-TW" altLang="en-US" dirty="0" smtClean="0"/>
              <a:t>的處理能力</a:t>
            </a:r>
            <a:r>
              <a:rPr lang="en-US" altLang="zh-TW" dirty="0" smtClean="0"/>
              <a:t>,</a:t>
            </a:r>
            <a:r>
              <a:rPr lang="zh-TW" altLang="en-US" dirty="0" smtClean="0"/>
              <a:t>把所需要的功能佈署在各</a:t>
            </a:r>
            <a:r>
              <a:rPr lang="en-US" altLang="zh-TW" dirty="0" smtClean="0"/>
              <a:t>nodes</a:t>
            </a:r>
            <a:r>
              <a:rPr lang="zh-TW" altLang="en-US" dirty="0" smtClean="0"/>
              <a:t>上</a:t>
            </a:r>
            <a:r>
              <a:rPr lang="en-US" altLang="zh-TW" dirty="0" smtClean="0"/>
              <a:t>,</a:t>
            </a:r>
            <a:r>
              <a:rPr lang="zh-TW" altLang="en-US" dirty="0" smtClean="0"/>
              <a:t>以實現</a:t>
            </a:r>
            <a:r>
              <a:rPr lang="zh-TW" altLang="en-US" dirty="0" smtClean="0"/>
              <a:t>全覆蓋</a:t>
            </a:r>
            <a:r>
              <a:rPr lang="en-US" altLang="zh-TW" dirty="0" smtClean="0"/>
              <a:t>(</a:t>
            </a:r>
            <a:r>
              <a:rPr lang="en-US" altLang="zh-TW" sz="1200" dirty="0" smtClean="0"/>
              <a:t>full coverage </a:t>
            </a:r>
            <a:r>
              <a:rPr lang="en-US" altLang="zh-TW" dirty="0" smtClean="0"/>
              <a:t>)</a:t>
            </a:r>
            <a:r>
              <a:rPr lang="zh-TW" altLang="en-US" dirty="0" smtClean="0"/>
              <a:t>的</a:t>
            </a:r>
            <a:r>
              <a:rPr lang="en-US" altLang="zh-TW" dirty="0" smtClean="0"/>
              <a:t>packet-based</a:t>
            </a:r>
            <a:r>
              <a:rPr lang="zh-TW" altLang="en-US" dirty="0" smtClean="0"/>
              <a:t>的都市網路。</a:t>
            </a:r>
            <a:endParaRPr lang="en-US" altLang="zh-TW" dirty="0" smtClean="0"/>
          </a:p>
          <a:p>
            <a:endParaRPr lang="en-US" altLang="zh-TW" dirty="0" smtClean="0"/>
          </a:p>
          <a:p>
            <a:r>
              <a:rPr lang="zh-TW" altLang="en-US" dirty="0" smtClean="0"/>
              <a:t>每個節點都有</a:t>
            </a:r>
            <a:r>
              <a:rPr lang="en-US" altLang="zh-TW" dirty="0" smtClean="0"/>
              <a:t>virtual</a:t>
            </a:r>
            <a:r>
              <a:rPr lang="en-US" altLang="zh-TW" baseline="0" dirty="0" smtClean="0"/>
              <a:t> function</a:t>
            </a:r>
            <a:r>
              <a:rPr lang="zh-TW" altLang="en-US" baseline="0" dirty="0" smtClean="0"/>
              <a:t>的</a:t>
            </a:r>
            <a:r>
              <a:rPr lang="zh-TW" altLang="en-US" baseline="0" dirty="0" smtClean="0"/>
              <a:t>庫</a:t>
            </a:r>
            <a:r>
              <a:rPr lang="en-US" altLang="zh-TW" baseline="0" dirty="0" smtClean="0"/>
              <a:t>(hotel),</a:t>
            </a:r>
            <a:r>
              <a:rPr lang="zh-TW" altLang="en-US" baseline="0" dirty="0" smtClean="0"/>
              <a:t>根據決定的拆解方法執行與任務相關的功能</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13</a:t>
            </a:fld>
            <a:endParaRPr lang="zh-TW" altLang="en-US"/>
          </a:p>
        </p:txBody>
      </p:sp>
    </p:spTree>
    <p:extLst>
      <p:ext uri="{BB962C8B-B14F-4D97-AF65-F5344CB8AC3E}">
        <p14:creationId xmlns:p14="http://schemas.microsoft.com/office/powerpoint/2010/main" val="241815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err="1" smtClean="0"/>
              <a:t>Urllc</a:t>
            </a:r>
            <a:r>
              <a:rPr lang="zh-TW" altLang="en-US" dirty="0" smtClean="0"/>
              <a:t>的情況中需要滿足嚴格的延遲與可靠度要求</a:t>
            </a:r>
            <a:r>
              <a:rPr lang="en-US" altLang="zh-TW" dirty="0" smtClean="0"/>
              <a:t>,</a:t>
            </a:r>
            <a:r>
              <a:rPr lang="zh-TW" altLang="en-US" dirty="0" smtClean="0"/>
              <a:t>同時將功能優化關聯到節點上</a:t>
            </a:r>
            <a:r>
              <a:rPr lang="zh-TW" altLang="en-US" dirty="0" smtClean="0"/>
              <a:t>。</a:t>
            </a:r>
            <a:r>
              <a:rPr lang="en-US" altLang="zh-TW" dirty="0" smtClean="0"/>
              <a:t/>
            </a:r>
            <a:br>
              <a:rPr lang="en-US" altLang="zh-TW" dirty="0" smtClean="0"/>
            </a:br>
            <a:endParaRPr lang="en-US" altLang="zh-TW" dirty="0" smtClean="0"/>
          </a:p>
          <a:p>
            <a:r>
              <a:rPr lang="zh-TW" altLang="en-US" dirty="0" smtClean="0"/>
              <a:t>為此，在</a:t>
            </a:r>
            <a:r>
              <a:rPr lang="en-US" altLang="zh-TW" dirty="0" smtClean="0"/>
              <a:t>link</a:t>
            </a:r>
            <a:r>
              <a:rPr lang="zh-TW" altLang="en-US" dirty="0" smtClean="0"/>
              <a:t>或庫</a:t>
            </a:r>
            <a:r>
              <a:rPr lang="en-US" altLang="zh-TW" dirty="0" smtClean="0"/>
              <a:t>(hotel)</a:t>
            </a:r>
            <a:r>
              <a:rPr lang="zh-TW" altLang="en-US" dirty="0" smtClean="0"/>
              <a:t>發生故障時，需要</a:t>
            </a:r>
            <a:r>
              <a:rPr lang="zh-TW" altLang="en-US" b="1" dirty="0" smtClean="0"/>
              <a:t>提供隨時可用的額外備用資源</a:t>
            </a:r>
            <a:r>
              <a:rPr lang="zh-TW" altLang="en-US" dirty="0" smtClean="0"/>
              <a:t>，能夠滿足主資源相同的服務質量。因此，可以在</a:t>
            </a:r>
            <a:r>
              <a:rPr lang="en-US" altLang="zh-TW" dirty="0" smtClean="0"/>
              <a:t>slice</a:t>
            </a:r>
            <a:r>
              <a:rPr lang="zh-TW" altLang="en-US" dirty="0" smtClean="0"/>
              <a:t>內進行快速</a:t>
            </a:r>
            <a:r>
              <a:rPr lang="en-US" altLang="zh-TW" dirty="0" smtClean="0"/>
              <a:t>link</a:t>
            </a:r>
            <a:r>
              <a:rPr lang="zh-TW" altLang="en-US" dirty="0" smtClean="0"/>
              <a:t>切換。</a:t>
            </a:r>
            <a:endParaRPr lang="en-US" altLang="zh-TW" dirty="0" smtClean="0"/>
          </a:p>
          <a:p>
            <a:r>
              <a:rPr lang="en-US" altLang="zh-TW" dirty="0" smtClean="0"/>
              <a:t/>
            </a:r>
            <a:br>
              <a:rPr lang="en-US" altLang="zh-TW" dirty="0" smtClean="0"/>
            </a:br>
            <a:r>
              <a:rPr lang="zh-TW" altLang="en-US" dirty="0" smtClean="0"/>
              <a:t>這</a:t>
            </a:r>
            <a:r>
              <a:rPr lang="zh-TW" altLang="en-US" dirty="0" smtClean="0"/>
              <a:t>種方法在文獻中被稱為資源保留，根據以往的分類，可以採用不同的保留方案來實現快速</a:t>
            </a:r>
            <a:r>
              <a:rPr lang="en-US" altLang="zh-TW" dirty="0" smtClean="0"/>
              <a:t>slice</a:t>
            </a:r>
            <a:r>
              <a:rPr lang="zh-TW" altLang="en-US" dirty="0" smtClean="0"/>
              <a:t>彈性</a:t>
            </a:r>
            <a:r>
              <a:rPr lang="en-US" altLang="zh-TW" dirty="0" smtClean="0"/>
              <a:t>[7]</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14</a:t>
            </a:fld>
            <a:endParaRPr lang="zh-TW" altLang="en-US"/>
          </a:p>
        </p:txBody>
      </p:sp>
    </p:spTree>
    <p:extLst>
      <p:ext uri="{BB962C8B-B14F-4D97-AF65-F5344CB8AC3E}">
        <p14:creationId xmlns:p14="http://schemas.microsoft.com/office/powerpoint/2010/main" val="358502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保留機制可分成專用路徑</a:t>
            </a:r>
            <a:r>
              <a:rPr lang="en-US" altLang="zh-TW" dirty="0" smtClean="0"/>
              <a:t>(DPP)</a:t>
            </a:r>
            <a:r>
              <a:rPr lang="zh-TW" altLang="en-US" dirty="0" smtClean="0"/>
              <a:t>和共用路徑</a:t>
            </a:r>
            <a:r>
              <a:rPr lang="en-US" altLang="zh-TW" dirty="0" smtClean="0"/>
              <a:t>(SPP)</a:t>
            </a:r>
          </a:p>
          <a:p>
            <a:r>
              <a:rPr lang="en-US" altLang="zh-TW" dirty="0" smtClean="0"/>
              <a:t>DPP</a:t>
            </a:r>
            <a:r>
              <a:rPr lang="zh-TW" altLang="en-US" dirty="0" smtClean="0"/>
              <a:t>方法中</a:t>
            </a:r>
            <a:r>
              <a:rPr lang="en-US" altLang="zh-TW" dirty="0" smtClean="0"/>
              <a:t>,</a:t>
            </a:r>
            <a:r>
              <a:rPr lang="zh-TW" altLang="en-US" dirty="0" smtClean="0"/>
              <a:t>備用資源是專用的</a:t>
            </a:r>
            <a:r>
              <a:rPr lang="en-US" altLang="zh-TW" dirty="0" smtClean="0"/>
              <a:t>,</a:t>
            </a:r>
            <a:r>
              <a:rPr lang="zh-TW" altLang="en-US" dirty="0" smtClean="0"/>
              <a:t>不與其他保留路徑共用</a:t>
            </a:r>
            <a:endParaRPr lang="en-US" altLang="zh-TW" dirty="0" smtClean="0"/>
          </a:p>
          <a:p>
            <a:r>
              <a:rPr lang="zh-TW" altLang="en-US" dirty="0" smtClean="0"/>
              <a:t>相反的</a:t>
            </a:r>
            <a:r>
              <a:rPr lang="en-US" altLang="zh-TW" dirty="0" smtClean="0"/>
              <a:t>,SPP</a:t>
            </a:r>
            <a:r>
              <a:rPr lang="zh-TW" altLang="en-US" dirty="0" smtClean="0"/>
              <a:t>允許共用備用路徑。與</a:t>
            </a:r>
            <a:r>
              <a:rPr lang="en-US" altLang="zh-TW" dirty="0" smtClean="0"/>
              <a:t>DPP</a:t>
            </a:r>
            <a:r>
              <a:rPr lang="zh-TW" altLang="en-US" dirty="0" smtClean="0"/>
              <a:t>相比</a:t>
            </a:r>
            <a:r>
              <a:rPr lang="en-US" altLang="zh-TW" dirty="0" smtClean="0"/>
              <a:t>,SPP</a:t>
            </a:r>
            <a:r>
              <a:rPr lang="zh-TW" altLang="en-US" dirty="0" smtClean="0"/>
              <a:t>方法需要更少的資源</a:t>
            </a:r>
            <a:r>
              <a:rPr lang="en-US" altLang="zh-TW" dirty="0" smtClean="0"/>
              <a:t>,</a:t>
            </a:r>
            <a:r>
              <a:rPr lang="zh-TW" altLang="en-US" dirty="0" smtClean="0"/>
              <a:t>但操作較複雜。根據作者所知</a:t>
            </a:r>
            <a:r>
              <a:rPr lang="en-US" altLang="zh-TW" dirty="0" smtClean="0"/>
              <a:t>,</a:t>
            </a:r>
            <a:r>
              <a:rPr lang="zh-TW" altLang="en-US" dirty="0" smtClean="0"/>
              <a:t>功能拆解的可靠切片嵌入問題仍然需要研究。</a:t>
            </a:r>
            <a:endParaRPr lang="zh-TW" altLang="en-US" dirty="0"/>
          </a:p>
        </p:txBody>
      </p:sp>
      <p:sp>
        <p:nvSpPr>
          <p:cNvPr id="4" name="投影片編號版面配置區 3"/>
          <p:cNvSpPr>
            <a:spLocks noGrp="1"/>
          </p:cNvSpPr>
          <p:nvPr>
            <p:ph type="sldNum" sz="quarter" idx="10"/>
          </p:nvPr>
        </p:nvSpPr>
        <p:spPr/>
        <p:txBody>
          <a:bodyPr/>
          <a:lstStyle/>
          <a:p>
            <a:fld id="{FC4652D6-DEE8-44BB-9BEB-1722C0588697}" type="slidenum">
              <a:rPr lang="zh-TW" altLang="en-US" smtClean="0"/>
              <a:pPr/>
              <a:t>15</a:t>
            </a:fld>
            <a:endParaRPr lang="zh-TW" altLang="en-US"/>
          </a:p>
        </p:txBody>
      </p:sp>
    </p:spTree>
    <p:extLst>
      <p:ext uri="{BB962C8B-B14F-4D97-AF65-F5344CB8AC3E}">
        <p14:creationId xmlns:p14="http://schemas.microsoft.com/office/powerpoint/2010/main" val="2803118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819712DA-81D8-4682-91F1-D56705033265}"/>
              </a:ext>
            </a:extLst>
          </p:cNvPr>
          <p:cNvGrpSpPr>
            <a:grpSpLocks/>
          </p:cNvGrpSpPr>
          <p:nvPr/>
        </p:nvGrpSpPr>
        <p:grpSpPr bwMode="auto">
          <a:xfrm>
            <a:off x="0" y="0"/>
            <a:ext cx="9144000" cy="6858000"/>
            <a:chOff x="0" y="0"/>
            <a:chExt cx="9144000" cy="6858000"/>
          </a:xfrm>
        </p:grpSpPr>
        <p:grpSp>
          <p:nvGrpSpPr>
            <p:cNvPr id="5" name="Group 9">
              <a:extLst>
                <a:ext uri="{FF2B5EF4-FFF2-40B4-BE49-F238E27FC236}">
                  <a16:creationId xmlns:a16="http://schemas.microsoft.com/office/drawing/2014/main" id="{745B92BA-D827-4A28-9886-E42DC34968F4}"/>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D19256F7-47B0-4B60-9817-7CCA5A067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E6733AB6-C834-4189-B461-FA629636DE58}"/>
                  </a:ext>
                </a:extLst>
              </p:cNvPr>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algn="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grpSp>
        <p:pic>
          <p:nvPicPr>
            <p:cNvPr id="6" name="Picture 7">
              <a:extLst>
                <a:ext uri="{FF2B5EF4-FFF2-40B4-BE49-F238E27FC236}">
                  <a16:creationId xmlns:a16="http://schemas.microsoft.com/office/drawing/2014/main" id="{ED0C6BFB-EC12-4FBA-AF45-097DABE475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BEB70B64-3F4F-497A-A12A-273F34957D9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483E8D7B-A240-421B-AC07-2A1F72D06B7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0EBF29A3-6DEA-4EB9-9232-F971AE0FF3E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C0A8164F-78C9-4B5F-825A-CF24693647FC}"/>
                </a:ext>
              </a:extLst>
            </p:cNvPr>
            <p:cNvSpPr>
              <a:spLocks noChangeArrowheads="1"/>
            </p:cNvSpPr>
            <p:nvPr/>
          </p:nvSpPr>
          <p:spPr bwMode="auto">
            <a:xfrm>
              <a:off x="142875" y="6367463"/>
              <a:ext cx="4284663" cy="336550"/>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600" b="1" dirty="0">
                  <a:latin typeface="+mn-lt"/>
                  <a:cs typeface="+mn-cs"/>
                </a:rPr>
                <a:t>2008 Mobile All-IP Networking Laboratory</a:t>
              </a:r>
            </a:p>
          </p:txBody>
        </p:sp>
      </p:grpSp>
      <p:sp>
        <p:nvSpPr>
          <p:cNvPr id="2" name="標題 1"/>
          <p:cNvSpPr>
            <a:spLocks noGrp="1"/>
          </p:cNvSpPr>
          <p:nvPr>
            <p:ph type="ctrTitle"/>
          </p:nvPr>
        </p:nvSpPr>
        <p:spPr>
          <a:xfrm>
            <a:off x="685800" y="1676400"/>
            <a:ext cx="77724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a:p>
        </p:txBody>
      </p:sp>
      <p:sp>
        <p:nvSpPr>
          <p:cNvPr id="13" name="日期版面配置區 3">
            <a:extLst>
              <a:ext uri="{FF2B5EF4-FFF2-40B4-BE49-F238E27FC236}">
                <a16:creationId xmlns:a16="http://schemas.microsoft.com/office/drawing/2014/main" id="{34F9BA8C-A311-4E75-A671-5258AFFA7A2D}"/>
              </a:ext>
            </a:extLst>
          </p:cNvPr>
          <p:cNvSpPr>
            <a:spLocks noGrp="1"/>
          </p:cNvSpPr>
          <p:nvPr>
            <p:ph type="dt" sz="half" idx="10"/>
          </p:nvPr>
        </p:nvSpPr>
        <p:spPr/>
        <p:txBody>
          <a:bodyPr/>
          <a:lstStyle>
            <a:lvl1pPr>
              <a:defRPr smtClean="0">
                <a:latin typeface="微軟正黑體" pitchFamily="34" charset="-120"/>
                <a:ea typeface="微軟正黑體" pitchFamily="34" charset="-120"/>
              </a:defRPr>
            </a:lvl1pPr>
          </a:lstStyle>
          <a:p>
            <a:pPr>
              <a:defRPr/>
            </a:pPr>
            <a:fld id="{AFB68C1C-D13E-4162-99C8-14D2E0817F5A}" type="datetimeFigureOut">
              <a:rPr lang="en-US" altLang="zh-TW"/>
              <a:pPr>
                <a:defRPr/>
              </a:pPr>
              <a:t>3/3/2021</a:t>
            </a:fld>
            <a:endParaRPr lang="en-US" altLang="zh-TW"/>
          </a:p>
        </p:txBody>
      </p:sp>
      <p:sp>
        <p:nvSpPr>
          <p:cNvPr id="14" name="頁尾版面配置區 4">
            <a:extLst>
              <a:ext uri="{FF2B5EF4-FFF2-40B4-BE49-F238E27FC236}">
                <a16:creationId xmlns:a16="http://schemas.microsoft.com/office/drawing/2014/main" id="{2CB43E88-B415-406E-95BF-A43EF0C866B0}"/>
              </a:ext>
            </a:extLst>
          </p:cNvPr>
          <p:cNvSpPr>
            <a:spLocks noGrp="1"/>
          </p:cNvSpPr>
          <p:nvPr>
            <p:ph type="ftr" sz="quarter" idx="11"/>
          </p:nvPr>
        </p:nvSpPr>
        <p:spPr/>
        <p:txBody>
          <a:bodyPr/>
          <a:lstStyle>
            <a:lvl1pPr>
              <a:defRPr smtClean="0">
                <a:latin typeface="微軟正黑體" pitchFamily="34" charset="-120"/>
                <a:ea typeface="微軟正黑體" pitchFamily="34" charset="-120"/>
              </a:defRPr>
            </a:lvl1pPr>
          </a:lstStyle>
          <a:p>
            <a:pPr>
              <a:defRPr/>
            </a:pPr>
            <a:endParaRPr lang="en-US" altLang="zh-TW"/>
          </a:p>
        </p:txBody>
      </p:sp>
      <p:sp>
        <p:nvSpPr>
          <p:cNvPr id="15" name="投影片編號版面配置區 5">
            <a:extLst>
              <a:ext uri="{FF2B5EF4-FFF2-40B4-BE49-F238E27FC236}">
                <a16:creationId xmlns:a16="http://schemas.microsoft.com/office/drawing/2014/main" id="{541CBFB2-21B4-4875-ABC3-631C910FEAB3}"/>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890D072B-4AC0-40FA-B538-D02FA93CC3CB}" type="slidenum">
              <a:rPr lang="en-US" altLang="zh-TW"/>
              <a:pPr/>
              <a:t>‹#›</a:t>
            </a:fld>
            <a:endParaRPr lang="en-US" altLang="zh-TW"/>
          </a:p>
        </p:txBody>
      </p:sp>
    </p:spTree>
    <p:extLst>
      <p:ext uri="{BB962C8B-B14F-4D97-AF65-F5344CB8AC3E}">
        <p14:creationId xmlns:p14="http://schemas.microsoft.com/office/powerpoint/2010/main" val="128850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D873C17D-F23F-47A1-9E67-522A815E2E89}"/>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A80E6C3F-0AED-4ECD-A85F-AC17AEC14983}"/>
              </a:ext>
            </a:extLst>
          </p:cNvPr>
          <p:cNvSpPr>
            <a:spLocks noGrp="1"/>
          </p:cNvSpPr>
          <p:nvPr>
            <p:ph type="dt" sz="half" idx="10"/>
          </p:nvPr>
        </p:nvSpPr>
        <p:spPr/>
        <p:txBody>
          <a:bodyPr/>
          <a:lstStyle>
            <a:lvl1pPr>
              <a:defRPr smtClean="0"/>
            </a:lvl1pPr>
          </a:lstStyle>
          <a:p>
            <a:pPr>
              <a:defRPr/>
            </a:pPr>
            <a:fld id="{568D8C30-BAB3-41F7-ADE6-E439B1173AA2}" type="datetimeFigureOut">
              <a:rPr lang="en-US" altLang="zh-TW"/>
              <a:pPr>
                <a:defRPr/>
              </a:pPr>
              <a:t>3/3/2021</a:t>
            </a:fld>
            <a:endParaRPr lang="en-US" altLang="zh-TW"/>
          </a:p>
        </p:txBody>
      </p:sp>
      <p:sp>
        <p:nvSpPr>
          <p:cNvPr id="6" name="頁尾版面配置區 4">
            <a:extLst>
              <a:ext uri="{FF2B5EF4-FFF2-40B4-BE49-F238E27FC236}">
                <a16:creationId xmlns:a16="http://schemas.microsoft.com/office/drawing/2014/main" id="{1E3B848F-422C-43BC-8168-4D6B17B2F2BD}"/>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B055D5B-2720-46AE-8A05-3E0242974BDA}"/>
              </a:ext>
            </a:extLst>
          </p:cNvPr>
          <p:cNvSpPr>
            <a:spLocks noGrp="1"/>
          </p:cNvSpPr>
          <p:nvPr>
            <p:ph type="sldNum" sz="quarter" idx="12"/>
          </p:nvPr>
        </p:nvSpPr>
        <p:spPr/>
        <p:txBody>
          <a:bodyPr/>
          <a:lstStyle>
            <a:lvl1pPr>
              <a:defRPr/>
            </a:lvl1pPr>
          </a:lstStyle>
          <a:p>
            <a:fld id="{19C7CBF1-FDD4-49D4-9E1F-10050BE5376D}" type="slidenum">
              <a:rPr lang="en-US" altLang="zh-TW"/>
              <a:pPr/>
              <a:t>‹#›</a:t>
            </a:fld>
            <a:endParaRPr lang="en-US" altLang="zh-TW"/>
          </a:p>
        </p:txBody>
      </p:sp>
    </p:spTree>
    <p:extLst>
      <p:ext uri="{BB962C8B-B14F-4D97-AF65-F5344CB8AC3E}">
        <p14:creationId xmlns:p14="http://schemas.microsoft.com/office/powerpoint/2010/main" val="1809204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36BC8E7D-7740-4A22-B0B3-58B68617D98A}"/>
              </a:ext>
            </a:extLst>
          </p:cNvPr>
          <p:cNvCxnSpPr/>
          <p:nvPr/>
        </p:nvCxnSpPr>
        <p:spPr>
          <a:xfrm rot="5400000">
            <a:off x="3657601" y="3200400"/>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5BF83283-D620-4887-B604-2BF0157478FB}"/>
              </a:ext>
            </a:extLst>
          </p:cNvPr>
          <p:cNvSpPr>
            <a:spLocks noGrp="1"/>
          </p:cNvSpPr>
          <p:nvPr>
            <p:ph type="dt" sz="half" idx="10"/>
          </p:nvPr>
        </p:nvSpPr>
        <p:spPr/>
        <p:txBody>
          <a:bodyPr/>
          <a:lstStyle>
            <a:lvl1pPr>
              <a:defRPr smtClean="0"/>
            </a:lvl1pPr>
          </a:lstStyle>
          <a:p>
            <a:pPr>
              <a:defRPr/>
            </a:pPr>
            <a:fld id="{BC5B1969-D58F-4DC0-8A8C-4D38C2B9C5E9}" type="datetimeFigureOut">
              <a:rPr lang="en-US" altLang="zh-TW"/>
              <a:pPr>
                <a:defRPr/>
              </a:pPr>
              <a:t>3/3/2021</a:t>
            </a:fld>
            <a:endParaRPr lang="en-US" altLang="zh-TW"/>
          </a:p>
        </p:txBody>
      </p:sp>
      <p:sp>
        <p:nvSpPr>
          <p:cNvPr id="6" name="頁尾版面配置區 4">
            <a:extLst>
              <a:ext uri="{FF2B5EF4-FFF2-40B4-BE49-F238E27FC236}">
                <a16:creationId xmlns:a16="http://schemas.microsoft.com/office/drawing/2014/main" id="{DCB9C2B7-A3B0-4683-9E98-59CF5253230F}"/>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8899A9C1-4257-490B-9ABF-1649111041BE}"/>
              </a:ext>
            </a:extLst>
          </p:cNvPr>
          <p:cNvSpPr>
            <a:spLocks noGrp="1"/>
          </p:cNvSpPr>
          <p:nvPr>
            <p:ph type="sldNum" sz="quarter" idx="12"/>
          </p:nvPr>
        </p:nvSpPr>
        <p:spPr/>
        <p:txBody>
          <a:bodyPr/>
          <a:lstStyle>
            <a:lvl1pPr>
              <a:defRPr/>
            </a:lvl1pPr>
          </a:lstStyle>
          <a:p>
            <a:fld id="{055940AB-9ED1-437E-ADA1-A614DCA2DFC7}" type="slidenum">
              <a:rPr lang="en-US" altLang="zh-TW"/>
              <a:pPr/>
              <a:t>‹#›</a:t>
            </a:fld>
            <a:endParaRPr lang="en-US" altLang="zh-TW"/>
          </a:p>
        </p:txBody>
      </p:sp>
    </p:spTree>
    <p:extLst>
      <p:ext uri="{BB962C8B-B14F-4D97-AF65-F5344CB8AC3E}">
        <p14:creationId xmlns:p14="http://schemas.microsoft.com/office/powerpoint/2010/main" val="42810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F2BDF73-D8AA-4717-A1A1-337CFEC66877}"/>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B68F1C9A-0BAC-4066-813C-1C180FF3C121}"/>
              </a:ext>
            </a:extLst>
          </p:cNvPr>
          <p:cNvSpPr>
            <a:spLocks noGrp="1"/>
          </p:cNvSpPr>
          <p:nvPr>
            <p:ph type="dt" sz="half" idx="10"/>
          </p:nvPr>
        </p:nvSpPr>
        <p:spPr/>
        <p:txBody>
          <a:bodyPr/>
          <a:lstStyle>
            <a:lvl1pPr>
              <a:defRPr smtClean="0"/>
            </a:lvl1pPr>
          </a:lstStyle>
          <a:p>
            <a:pPr>
              <a:defRPr/>
            </a:pPr>
            <a:fld id="{2213E228-586B-483C-98DB-1F91916C80AC}" type="datetimeFigureOut">
              <a:rPr lang="en-US" altLang="zh-TW"/>
              <a:pPr>
                <a:defRPr/>
              </a:pPr>
              <a:t>3/3/2021</a:t>
            </a:fld>
            <a:endParaRPr lang="en-US" altLang="zh-TW"/>
          </a:p>
        </p:txBody>
      </p:sp>
      <p:sp>
        <p:nvSpPr>
          <p:cNvPr id="6" name="頁尾版面配置區 4">
            <a:extLst>
              <a:ext uri="{FF2B5EF4-FFF2-40B4-BE49-F238E27FC236}">
                <a16:creationId xmlns:a16="http://schemas.microsoft.com/office/drawing/2014/main" id="{CC896CC8-89FE-497D-8286-13ECF3DAED25}"/>
              </a:ext>
            </a:extLst>
          </p:cNvPr>
          <p:cNvSpPr>
            <a:spLocks noGrp="1"/>
          </p:cNvSpPr>
          <p:nvPr>
            <p:ph type="ftr" sz="quarter" idx="11"/>
          </p:nvPr>
        </p:nvSpPr>
        <p:spPr/>
        <p:txBody>
          <a:bodyPr/>
          <a:lstStyle>
            <a:lvl1pPr>
              <a:defRPr smtClean="0"/>
            </a:lvl1pPr>
          </a:lstStyle>
          <a:p>
            <a:pPr>
              <a:defRPr/>
            </a:pPr>
            <a:endParaRPr lang="en-US" altLang="zh-TW"/>
          </a:p>
        </p:txBody>
      </p:sp>
      <p:sp>
        <p:nvSpPr>
          <p:cNvPr id="7" name="投影片編號版面配置區 5">
            <a:extLst>
              <a:ext uri="{FF2B5EF4-FFF2-40B4-BE49-F238E27FC236}">
                <a16:creationId xmlns:a16="http://schemas.microsoft.com/office/drawing/2014/main" id="{EC616BBD-CE97-4C50-8888-7DE8488E2F1B}"/>
              </a:ext>
            </a:extLst>
          </p:cNvPr>
          <p:cNvSpPr>
            <a:spLocks noGrp="1"/>
          </p:cNvSpPr>
          <p:nvPr>
            <p:ph type="sldNum" sz="quarter" idx="12"/>
          </p:nvPr>
        </p:nvSpPr>
        <p:spPr/>
        <p:txBody>
          <a:bodyPr/>
          <a:lstStyle>
            <a:lvl1pPr>
              <a:defRPr/>
            </a:lvl1pPr>
          </a:lstStyle>
          <a:p>
            <a:fld id="{2166ABF4-B405-4930-8881-0F98DEEEAD75}" type="slidenum">
              <a:rPr lang="en-US" altLang="zh-TW"/>
              <a:pPr/>
              <a:t>‹#›</a:t>
            </a:fld>
            <a:endParaRPr lang="en-US" altLang="zh-TW"/>
          </a:p>
        </p:txBody>
      </p:sp>
    </p:spTree>
    <p:extLst>
      <p:ext uri="{BB962C8B-B14F-4D97-AF65-F5344CB8AC3E}">
        <p14:creationId xmlns:p14="http://schemas.microsoft.com/office/powerpoint/2010/main" val="163849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7D3F4E3E-7E2E-4A40-BEA1-CBC343BB3C77}"/>
              </a:ext>
            </a:extLst>
          </p:cNvPr>
          <p:cNvSpPr>
            <a:spLocks noGrp="1"/>
          </p:cNvSpPr>
          <p:nvPr>
            <p:ph type="dt" sz="half" idx="10"/>
          </p:nvPr>
        </p:nvSpPr>
        <p:spPr/>
        <p:txBody>
          <a:bodyPr/>
          <a:lstStyle>
            <a:lvl1pPr>
              <a:defRPr/>
            </a:lvl1pPr>
          </a:lstStyle>
          <a:p>
            <a:pPr>
              <a:defRPr/>
            </a:pPr>
            <a:fld id="{224DD09B-1E41-47A2-9CBE-EE0B8CB457C0}" type="datetimeFigureOut">
              <a:rPr lang="en-US" altLang="zh-TW"/>
              <a:pPr>
                <a:defRPr/>
              </a:pPr>
              <a:t>3/3/2021</a:t>
            </a:fld>
            <a:endParaRPr lang="en-US" altLang="zh-TW"/>
          </a:p>
        </p:txBody>
      </p:sp>
      <p:sp>
        <p:nvSpPr>
          <p:cNvPr id="5" name="頁尾版面配置區 4">
            <a:extLst>
              <a:ext uri="{FF2B5EF4-FFF2-40B4-BE49-F238E27FC236}">
                <a16:creationId xmlns:a16="http://schemas.microsoft.com/office/drawing/2014/main" id="{168C28AE-2A62-4DAF-A872-03CA6D227D0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408812B2-56D4-4393-887E-169865FC4436}"/>
              </a:ext>
            </a:extLst>
          </p:cNvPr>
          <p:cNvSpPr>
            <a:spLocks noGrp="1"/>
          </p:cNvSpPr>
          <p:nvPr>
            <p:ph type="sldNum" sz="quarter" idx="12"/>
          </p:nvPr>
        </p:nvSpPr>
        <p:spPr/>
        <p:txBody>
          <a:bodyPr/>
          <a:lstStyle>
            <a:lvl1pPr>
              <a:defRPr/>
            </a:lvl1pPr>
          </a:lstStyle>
          <a:p>
            <a:fld id="{3FA20CEC-273E-4460-909B-ED48F5635E5D}" type="slidenum">
              <a:rPr lang="en-US" altLang="zh-TW"/>
              <a:pPr/>
              <a:t>‹#›</a:t>
            </a:fld>
            <a:endParaRPr lang="en-US" altLang="zh-TW"/>
          </a:p>
        </p:txBody>
      </p:sp>
    </p:spTree>
    <p:extLst>
      <p:ext uri="{BB962C8B-B14F-4D97-AF65-F5344CB8AC3E}">
        <p14:creationId xmlns:p14="http://schemas.microsoft.com/office/powerpoint/2010/main" val="287922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01E87792-49F4-4AA4-8C28-3AFA91F932E3}"/>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32A4471C-1135-4E11-9B44-F1C37E129E43}"/>
              </a:ext>
            </a:extLst>
          </p:cNvPr>
          <p:cNvSpPr>
            <a:spLocks noGrp="1"/>
          </p:cNvSpPr>
          <p:nvPr>
            <p:ph type="dt" sz="half" idx="10"/>
          </p:nvPr>
        </p:nvSpPr>
        <p:spPr/>
        <p:txBody>
          <a:bodyPr/>
          <a:lstStyle>
            <a:lvl1pPr>
              <a:defRPr smtClean="0"/>
            </a:lvl1pPr>
          </a:lstStyle>
          <a:p>
            <a:pPr>
              <a:defRPr/>
            </a:pPr>
            <a:fld id="{E8E5F939-3109-49FB-B54E-0121D83B1E10}" type="datetimeFigureOut">
              <a:rPr lang="en-US" altLang="zh-TW"/>
              <a:pPr>
                <a:defRPr/>
              </a:pPr>
              <a:t>3/3/2021</a:t>
            </a:fld>
            <a:endParaRPr lang="en-US" altLang="zh-TW"/>
          </a:p>
        </p:txBody>
      </p:sp>
      <p:sp>
        <p:nvSpPr>
          <p:cNvPr id="7" name="頁尾版面配置區 4">
            <a:extLst>
              <a:ext uri="{FF2B5EF4-FFF2-40B4-BE49-F238E27FC236}">
                <a16:creationId xmlns:a16="http://schemas.microsoft.com/office/drawing/2014/main" id="{502B95D4-A189-436E-BC58-6D200323DA83}"/>
              </a:ext>
            </a:extLst>
          </p:cNvPr>
          <p:cNvSpPr>
            <a:spLocks noGrp="1"/>
          </p:cNvSpPr>
          <p:nvPr>
            <p:ph type="ftr" sz="quarter" idx="11"/>
          </p:nvPr>
        </p:nvSpPr>
        <p:spPr/>
        <p:txBody>
          <a:bodyPr/>
          <a:lstStyle>
            <a:lvl1pPr>
              <a:defRPr smtClean="0"/>
            </a:lvl1pPr>
          </a:lstStyle>
          <a:p>
            <a:pPr>
              <a:defRPr/>
            </a:pPr>
            <a:endParaRPr lang="en-US" altLang="zh-TW"/>
          </a:p>
        </p:txBody>
      </p:sp>
      <p:sp>
        <p:nvSpPr>
          <p:cNvPr id="8" name="投影片編號版面配置區 5">
            <a:extLst>
              <a:ext uri="{FF2B5EF4-FFF2-40B4-BE49-F238E27FC236}">
                <a16:creationId xmlns:a16="http://schemas.microsoft.com/office/drawing/2014/main" id="{3948413B-1ADC-4E02-A005-3F671D8DE026}"/>
              </a:ext>
            </a:extLst>
          </p:cNvPr>
          <p:cNvSpPr>
            <a:spLocks noGrp="1"/>
          </p:cNvSpPr>
          <p:nvPr>
            <p:ph type="sldNum" sz="quarter" idx="12"/>
          </p:nvPr>
        </p:nvSpPr>
        <p:spPr/>
        <p:txBody>
          <a:bodyPr/>
          <a:lstStyle>
            <a:lvl1pPr>
              <a:defRPr/>
            </a:lvl1pPr>
          </a:lstStyle>
          <a:p>
            <a:fld id="{B9B9EBD3-A25F-4A09-B401-EB35FD7AA582}" type="slidenum">
              <a:rPr lang="en-US" altLang="zh-TW"/>
              <a:pPr/>
              <a:t>‹#›</a:t>
            </a:fld>
            <a:endParaRPr lang="en-US" altLang="zh-TW"/>
          </a:p>
        </p:txBody>
      </p:sp>
    </p:spTree>
    <p:extLst>
      <p:ext uri="{BB962C8B-B14F-4D97-AF65-F5344CB8AC3E}">
        <p14:creationId xmlns:p14="http://schemas.microsoft.com/office/powerpoint/2010/main" val="337521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F4BC79D0-75C7-4169-A968-04C32235BB32}"/>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A921E4E0-8976-4370-867A-857DC2ED0AB7}"/>
              </a:ext>
            </a:extLst>
          </p:cNvPr>
          <p:cNvSpPr>
            <a:spLocks noGrp="1"/>
          </p:cNvSpPr>
          <p:nvPr>
            <p:ph type="dt" sz="half" idx="10"/>
          </p:nvPr>
        </p:nvSpPr>
        <p:spPr/>
        <p:txBody>
          <a:bodyPr/>
          <a:lstStyle>
            <a:lvl1pPr>
              <a:defRPr smtClean="0"/>
            </a:lvl1pPr>
          </a:lstStyle>
          <a:p>
            <a:pPr>
              <a:defRPr/>
            </a:pPr>
            <a:fld id="{67513D07-9AF2-4A77-B33A-AF7869F1DBC5}" type="datetimeFigureOut">
              <a:rPr lang="en-US" altLang="zh-TW"/>
              <a:pPr>
                <a:defRPr/>
              </a:pPr>
              <a:t>3/3/2021</a:t>
            </a:fld>
            <a:endParaRPr lang="en-US" altLang="zh-TW"/>
          </a:p>
        </p:txBody>
      </p:sp>
      <p:sp>
        <p:nvSpPr>
          <p:cNvPr id="9" name="頁尾版面配置區 4">
            <a:extLst>
              <a:ext uri="{FF2B5EF4-FFF2-40B4-BE49-F238E27FC236}">
                <a16:creationId xmlns:a16="http://schemas.microsoft.com/office/drawing/2014/main" id="{A145FC99-81A3-4B42-A1CD-5F9EE3DF0223}"/>
              </a:ext>
            </a:extLst>
          </p:cNvPr>
          <p:cNvSpPr>
            <a:spLocks noGrp="1"/>
          </p:cNvSpPr>
          <p:nvPr>
            <p:ph type="ftr" sz="quarter" idx="11"/>
          </p:nvPr>
        </p:nvSpPr>
        <p:spPr/>
        <p:txBody>
          <a:bodyPr/>
          <a:lstStyle>
            <a:lvl1pPr>
              <a:defRPr smtClean="0"/>
            </a:lvl1pPr>
          </a:lstStyle>
          <a:p>
            <a:pPr>
              <a:defRPr/>
            </a:pPr>
            <a:endParaRPr lang="en-US" altLang="zh-TW"/>
          </a:p>
        </p:txBody>
      </p:sp>
      <p:sp>
        <p:nvSpPr>
          <p:cNvPr id="10" name="投影片編號版面配置區 5">
            <a:extLst>
              <a:ext uri="{FF2B5EF4-FFF2-40B4-BE49-F238E27FC236}">
                <a16:creationId xmlns:a16="http://schemas.microsoft.com/office/drawing/2014/main" id="{0DFDF558-B638-48D1-991B-C10BDA553F79}"/>
              </a:ext>
            </a:extLst>
          </p:cNvPr>
          <p:cNvSpPr>
            <a:spLocks noGrp="1"/>
          </p:cNvSpPr>
          <p:nvPr>
            <p:ph type="sldNum" sz="quarter" idx="12"/>
          </p:nvPr>
        </p:nvSpPr>
        <p:spPr/>
        <p:txBody>
          <a:bodyPr/>
          <a:lstStyle>
            <a:lvl1pPr>
              <a:defRPr/>
            </a:lvl1pPr>
          </a:lstStyle>
          <a:p>
            <a:fld id="{324D994C-CCF4-4CB6-AD46-47BB7E34CFDA}" type="slidenum">
              <a:rPr lang="en-US" altLang="zh-TW"/>
              <a:pPr/>
              <a:t>‹#›</a:t>
            </a:fld>
            <a:endParaRPr lang="en-US" altLang="zh-TW"/>
          </a:p>
        </p:txBody>
      </p:sp>
    </p:spTree>
    <p:extLst>
      <p:ext uri="{BB962C8B-B14F-4D97-AF65-F5344CB8AC3E}">
        <p14:creationId xmlns:p14="http://schemas.microsoft.com/office/powerpoint/2010/main" val="255140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450C249D-F618-4BB0-B31F-CE42346832D4}"/>
              </a:ext>
            </a:extLst>
          </p:cNvPr>
          <p:cNvCxnSpPr/>
          <p:nvPr/>
        </p:nvCxnSpPr>
        <p:spPr>
          <a:xfrm>
            <a:off x="457200" y="1493838"/>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3940C1D9-7B65-4F93-B252-B65886445FF4}"/>
              </a:ext>
            </a:extLst>
          </p:cNvPr>
          <p:cNvSpPr>
            <a:spLocks noGrp="1"/>
          </p:cNvSpPr>
          <p:nvPr>
            <p:ph type="dt" sz="half" idx="10"/>
          </p:nvPr>
        </p:nvSpPr>
        <p:spPr/>
        <p:txBody>
          <a:bodyPr/>
          <a:lstStyle>
            <a:lvl1pPr>
              <a:defRPr smtClean="0"/>
            </a:lvl1pPr>
          </a:lstStyle>
          <a:p>
            <a:pPr>
              <a:defRPr/>
            </a:pPr>
            <a:fld id="{5A88BA7D-5834-4AD3-B67A-8C53B1C5795F}" type="datetimeFigureOut">
              <a:rPr lang="en-US" altLang="zh-TW"/>
              <a:pPr>
                <a:defRPr/>
              </a:pPr>
              <a:t>3/3/2021</a:t>
            </a:fld>
            <a:endParaRPr lang="en-US" altLang="zh-TW"/>
          </a:p>
        </p:txBody>
      </p:sp>
      <p:sp>
        <p:nvSpPr>
          <p:cNvPr id="5" name="頁尾版面配置區 4">
            <a:extLst>
              <a:ext uri="{FF2B5EF4-FFF2-40B4-BE49-F238E27FC236}">
                <a16:creationId xmlns:a16="http://schemas.microsoft.com/office/drawing/2014/main" id="{94EEF917-A735-45D3-972B-5518FDA708FD}"/>
              </a:ext>
            </a:extLst>
          </p:cNvPr>
          <p:cNvSpPr>
            <a:spLocks noGrp="1"/>
          </p:cNvSpPr>
          <p:nvPr>
            <p:ph type="ftr" sz="quarter" idx="11"/>
          </p:nvPr>
        </p:nvSpPr>
        <p:spPr/>
        <p:txBody>
          <a:bodyPr/>
          <a:lstStyle>
            <a:lvl1pPr>
              <a:defRPr smtClean="0"/>
            </a:lvl1pPr>
          </a:lstStyle>
          <a:p>
            <a:pPr>
              <a:defRPr/>
            </a:pPr>
            <a:endParaRPr lang="en-US" altLang="zh-TW"/>
          </a:p>
        </p:txBody>
      </p:sp>
      <p:sp>
        <p:nvSpPr>
          <p:cNvPr id="6" name="投影片編號版面配置區 5">
            <a:extLst>
              <a:ext uri="{FF2B5EF4-FFF2-40B4-BE49-F238E27FC236}">
                <a16:creationId xmlns:a16="http://schemas.microsoft.com/office/drawing/2014/main" id="{E07A5947-C3D9-42D5-871C-FE3FC24E972D}"/>
              </a:ext>
            </a:extLst>
          </p:cNvPr>
          <p:cNvSpPr>
            <a:spLocks noGrp="1"/>
          </p:cNvSpPr>
          <p:nvPr>
            <p:ph type="sldNum" sz="quarter" idx="12"/>
          </p:nvPr>
        </p:nvSpPr>
        <p:spPr/>
        <p:txBody>
          <a:bodyPr/>
          <a:lstStyle>
            <a:lvl1pPr>
              <a:defRPr/>
            </a:lvl1pPr>
          </a:lstStyle>
          <a:p>
            <a:fld id="{EBD94495-063F-49B8-A633-39D258D0D20C}" type="slidenum">
              <a:rPr lang="en-US" altLang="zh-TW"/>
              <a:pPr/>
              <a:t>‹#›</a:t>
            </a:fld>
            <a:endParaRPr lang="en-US" altLang="zh-TW"/>
          </a:p>
        </p:txBody>
      </p:sp>
    </p:spTree>
    <p:extLst>
      <p:ext uri="{BB962C8B-B14F-4D97-AF65-F5344CB8AC3E}">
        <p14:creationId xmlns:p14="http://schemas.microsoft.com/office/powerpoint/2010/main" val="2962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F0523D40-A713-4EDA-94DF-D614D14176A3}"/>
              </a:ext>
            </a:extLst>
          </p:cNvPr>
          <p:cNvSpPr>
            <a:spLocks noGrp="1"/>
          </p:cNvSpPr>
          <p:nvPr>
            <p:ph type="dt" sz="half" idx="10"/>
          </p:nvPr>
        </p:nvSpPr>
        <p:spPr/>
        <p:txBody>
          <a:bodyPr/>
          <a:lstStyle>
            <a:lvl1pPr>
              <a:defRPr/>
            </a:lvl1pPr>
          </a:lstStyle>
          <a:p>
            <a:pPr>
              <a:defRPr/>
            </a:pPr>
            <a:fld id="{83193BD9-7C96-405B-9A4E-9E5107AF460E}" type="datetimeFigureOut">
              <a:rPr lang="en-US" altLang="zh-TW"/>
              <a:pPr>
                <a:defRPr/>
              </a:pPr>
              <a:t>3/3/2021</a:t>
            </a:fld>
            <a:endParaRPr lang="en-US" altLang="zh-TW"/>
          </a:p>
        </p:txBody>
      </p:sp>
      <p:sp>
        <p:nvSpPr>
          <p:cNvPr id="3" name="頁尾版面配置區 4">
            <a:extLst>
              <a:ext uri="{FF2B5EF4-FFF2-40B4-BE49-F238E27FC236}">
                <a16:creationId xmlns:a16="http://schemas.microsoft.com/office/drawing/2014/main" id="{3612F173-A47C-4839-AB33-10B034BB7BC0}"/>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344AB825-3B96-4F4E-80A5-20D818E96C1D}"/>
              </a:ext>
            </a:extLst>
          </p:cNvPr>
          <p:cNvSpPr>
            <a:spLocks noGrp="1"/>
          </p:cNvSpPr>
          <p:nvPr>
            <p:ph type="sldNum" sz="quarter" idx="12"/>
          </p:nvPr>
        </p:nvSpPr>
        <p:spPr/>
        <p:txBody>
          <a:bodyPr/>
          <a:lstStyle>
            <a:lvl1pPr>
              <a:defRPr/>
            </a:lvl1pPr>
          </a:lstStyle>
          <a:p>
            <a:fld id="{F8B5567D-AA87-4881-95C6-677E3F5780C3}" type="slidenum">
              <a:rPr lang="en-US" altLang="zh-TW"/>
              <a:pPr/>
              <a:t>‹#›</a:t>
            </a:fld>
            <a:endParaRPr lang="en-US" altLang="zh-TW"/>
          </a:p>
        </p:txBody>
      </p:sp>
    </p:spTree>
    <p:extLst>
      <p:ext uri="{BB962C8B-B14F-4D97-AF65-F5344CB8AC3E}">
        <p14:creationId xmlns:p14="http://schemas.microsoft.com/office/powerpoint/2010/main" val="411459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E11E8DA-F501-4F38-8806-3BACF3D9AE26}"/>
              </a:ext>
            </a:extLst>
          </p:cNvPr>
          <p:cNvSpPr>
            <a:spLocks noGrp="1"/>
          </p:cNvSpPr>
          <p:nvPr>
            <p:ph type="dt" sz="half" idx="10"/>
          </p:nvPr>
        </p:nvSpPr>
        <p:spPr/>
        <p:txBody>
          <a:bodyPr/>
          <a:lstStyle>
            <a:lvl1pPr>
              <a:defRPr/>
            </a:lvl1pPr>
          </a:lstStyle>
          <a:p>
            <a:pPr>
              <a:defRPr/>
            </a:pPr>
            <a:fld id="{5075D465-8A58-4B7D-9E63-8A5175478A21}" type="datetimeFigureOut">
              <a:rPr lang="en-US" altLang="zh-TW"/>
              <a:pPr>
                <a:defRPr/>
              </a:pPr>
              <a:t>3/3/2021</a:t>
            </a:fld>
            <a:endParaRPr lang="en-US" altLang="zh-TW"/>
          </a:p>
        </p:txBody>
      </p:sp>
      <p:sp>
        <p:nvSpPr>
          <p:cNvPr id="6" name="頁尾版面配置區 4">
            <a:extLst>
              <a:ext uri="{FF2B5EF4-FFF2-40B4-BE49-F238E27FC236}">
                <a16:creationId xmlns:a16="http://schemas.microsoft.com/office/drawing/2014/main" id="{729366F8-45E7-46B3-BBFD-8926295689EB}"/>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160ABF6F-618D-49FD-A5CE-0081C6C93A03}"/>
              </a:ext>
            </a:extLst>
          </p:cNvPr>
          <p:cNvSpPr>
            <a:spLocks noGrp="1"/>
          </p:cNvSpPr>
          <p:nvPr>
            <p:ph type="sldNum" sz="quarter" idx="12"/>
          </p:nvPr>
        </p:nvSpPr>
        <p:spPr/>
        <p:txBody>
          <a:bodyPr/>
          <a:lstStyle>
            <a:lvl1pPr>
              <a:defRPr/>
            </a:lvl1pPr>
          </a:lstStyle>
          <a:p>
            <a:fld id="{64B596DB-7139-40D3-96EF-BE3CD4538DE8}" type="slidenum">
              <a:rPr lang="en-US" altLang="zh-TW"/>
              <a:pPr/>
              <a:t>‹#›</a:t>
            </a:fld>
            <a:endParaRPr lang="en-US" altLang="zh-TW"/>
          </a:p>
        </p:txBody>
      </p:sp>
    </p:spTree>
    <p:extLst>
      <p:ext uri="{BB962C8B-B14F-4D97-AF65-F5344CB8AC3E}">
        <p14:creationId xmlns:p14="http://schemas.microsoft.com/office/powerpoint/2010/main" val="328401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894D2564-BF7D-4D0D-821C-13BFD1462C8C}"/>
              </a:ext>
            </a:extLst>
          </p:cNvPr>
          <p:cNvSpPr>
            <a:spLocks noGrp="1"/>
          </p:cNvSpPr>
          <p:nvPr>
            <p:ph type="dt" sz="half" idx="10"/>
          </p:nvPr>
        </p:nvSpPr>
        <p:spPr/>
        <p:txBody>
          <a:bodyPr/>
          <a:lstStyle>
            <a:lvl1pPr>
              <a:defRPr/>
            </a:lvl1pPr>
          </a:lstStyle>
          <a:p>
            <a:pPr>
              <a:defRPr/>
            </a:pPr>
            <a:fld id="{A06E6E12-186A-4E04-9A50-AAE110230A1E}" type="datetimeFigureOut">
              <a:rPr lang="en-US" altLang="zh-TW"/>
              <a:pPr>
                <a:defRPr/>
              </a:pPr>
              <a:t>3/3/2021</a:t>
            </a:fld>
            <a:endParaRPr lang="en-US" altLang="zh-TW"/>
          </a:p>
        </p:txBody>
      </p:sp>
      <p:sp>
        <p:nvSpPr>
          <p:cNvPr id="6" name="頁尾版面配置區 4">
            <a:extLst>
              <a:ext uri="{FF2B5EF4-FFF2-40B4-BE49-F238E27FC236}">
                <a16:creationId xmlns:a16="http://schemas.microsoft.com/office/drawing/2014/main" id="{7F1B211F-8A60-4654-A659-8ADB2907B1F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9E34F425-ED3D-4BA1-99D0-1D731F50BD83}"/>
              </a:ext>
            </a:extLst>
          </p:cNvPr>
          <p:cNvSpPr>
            <a:spLocks noGrp="1"/>
          </p:cNvSpPr>
          <p:nvPr>
            <p:ph type="sldNum" sz="quarter" idx="12"/>
          </p:nvPr>
        </p:nvSpPr>
        <p:spPr/>
        <p:txBody>
          <a:bodyPr/>
          <a:lstStyle>
            <a:lvl1pPr>
              <a:defRPr/>
            </a:lvl1pPr>
          </a:lstStyle>
          <a:p>
            <a:fld id="{729F9050-9366-4062-B7E4-5A2304657BAB}" type="slidenum">
              <a:rPr lang="en-US" altLang="zh-TW"/>
              <a:pPr/>
              <a:t>‹#›</a:t>
            </a:fld>
            <a:endParaRPr lang="en-US" altLang="zh-TW"/>
          </a:p>
        </p:txBody>
      </p:sp>
    </p:spTree>
    <p:extLst>
      <p:ext uri="{BB962C8B-B14F-4D97-AF65-F5344CB8AC3E}">
        <p14:creationId xmlns:p14="http://schemas.microsoft.com/office/powerpoint/2010/main" val="165949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241CA7A8-E1A5-4045-AFEC-3B89237C4A3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00800" y="60198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1B2B40FC-E70D-49E9-B168-C06E0429BF74}"/>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7667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20">
            <a:extLst>
              <a:ext uri="{FF2B5EF4-FFF2-40B4-BE49-F238E27FC236}">
                <a16:creationId xmlns:a16="http://schemas.microsoft.com/office/drawing/2014/main" id="{A24CFA5D-5816-4A4C-8C44-CF8EFC3B9B53}"/>
              </a:ext>
            </a:extLst>
          </p:cNvPr>
          <p:cNvSpPr>
            <a:spLocks noChangeArrowheads="1"/>
          </p:cNvSpPr>
          <p:nvPr/>
        </p:nvSpPr>
        <p:spPr bwMode="auto">
          <a:xfrm>
            <a:off x="620713" y="60325"/>
            <a:ext cx="3113087" cy="396875"/>
          </a:xfrm>
          <a:prstGeom prst="rect">
            <a:avLst/>
          </a:prstGeom>
          <a:noFill/>
          <a:ln w="9525">
            <a:noFill/>
            <a:miter lim="800000"/>
            <a:headEnd/>
            <a:tailEnd/>
          </a:ln>
        </p:spPr>
        <p:txBody>
          <a:bodyPr>
            <a:spAutoFit/>
          </a:bodyPr>
          <a:lstStyle/>
          <a:p>
            <a:pPr fontAlgn="auto">
              <a:spcBef>
                <a:spcPts val="0"/>
              </a:spcBef>
              <a:spcAft>
                <a:spcPts val="0"/>
              </a:spcAft>
              <a:defRPr/>
            </a:pPr>
            <a:r>
              <a:rPr lang="en-US" altLang="zh-TW" sz="1000" dirty="0">
                <a:solidFill>
                  <a:srgbClr val="969696"/>
                </a:solidFill>
                <a:latin typeface="Calibri" pitchFamily="34" charset="0"/>
                <a:cs typeface="+mn-cs"/>
              </a:rPr>
              <a:t>National Chung Cheng University</a:t>
            </a:r>
          </a:p>
          <a:p>
            <a:pPr fontAlgn="auto">
              <a:spcBef>
                <a:spcPts val="0"/>
              </a:spcBef>
              <a:spcAft>
                <a:spcPts val="0"/>
              </a:spcAft>
              <a:defRPr/>
            </a:pPr>
            <a:r>
              <a:rPr lang="en-US" altLang="zh-TW" sz="1000" dirty="0">
                <a:solidFill>
                  <a:srgbClr val="969696"/>
                </a:solidFill>
                <a:latin typeface="Calibri" pitchFamily="34" charset="0"/>
                <a:cs typeface="+mn-cs"/>
              </a:rPr>
              <a:t>Dept. Computer Science &amp; Information Engineering</a:t>
            </a:r>
          </a:p>
        </p:txBody>
      </p:sp>
      <p:sp>
        <p:nvSpPr>
          <p:cNvPr id="1029" name="標題版面配置區 1">
            <a:extLst>
              <a:ext uri="{FF2B5EF4-FFF2-40B4-BE49-F238E27FC236}">
                <a16:creationId xmlns:a16="http://schemas.microsoft.com/office/drawing/2014/main" id="{359E0962-55C1-461E-B105-7FE272734B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B53D9130-BA12-48DB-ADC7-A9199B7CC4C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46A7CC-D25B-4D1C-A29F-B1AC6FB7534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cs typeface="Arial" charset="0"/>
              </a:defRPr>
            </a:lvl1pPr>
          </a:lstStyle>
          <a:p>
            <a:pPr>
              <a:defRPr/>
            </a:pPr>
            <a:fld id="{D37BD070-9B36-49B0-B3F4-E5B5C538D09E}" type="datetimeFigureOut">
              <a:rPr lang="en-US" altLang="zh-TW"/>
              <a:pPr>
                <a:defRPr/>
              </a:pPr>
              <a:t>3/3/2021</a:t>
            </a:fld>
            <a:endParaRPr lang="en-US" altLang="zh-TW"/>
          </a:p>
        </p:txBody>
      </p:sp>
      <p:sp>
        <p:nvSpPr>
          <p:cNvPr id="5" name="頁尾版面配置區 4">
            <a:extLst>
              <a:ext uri="{FF2B5EF4-FFF2-40B4-BE49-F238E27FC236}">
                <a16:creationId xmlns:a16="http://schemas.microsoft.com/office/drawing/2014/main" id="{635BB090-E0E2-4F02-83B0-7D62FAEBB685}"/>
              </a:ext>
            </a:extLst>
          </p:cNvPr>
          <p:cNvSpPr>
            <a:spLocks noGrp="1"/>
          </p:cNvSpPr>
          <p:nvPr>
            <p:ph type="ftr" sz="quarter" idx="3"/>
          </p:nvPr>
        </p:nvSpPr>
        <p:spPr>
          <a:xfrm>
            <a:off x="5943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dirty="0" smtClean="0">
                <a:solidFill>
                  <a:srgbClr val="898989"/>
                </a:solidFill>
                <a:latin typeface="Calibri" pitchFamily="34" charset="0"/>
                <a:cs typeface="Arial" charset="0"/>
              </a:defRPr>
            </a:lvl1pPr>
          </a:lstStyle>
          <a:p>
            <a:pPr>
              <a:defRPr/>
            </a:pPr>
            <a:endParaRPr lang="en-US" altLang="zh-TW"/>
          </a:p>
        </p:txBody>
      </p:sp>
      <p:sp>
        <p:nvSpPr>
          <p:cNvPr id="6" name="投影片編號版面配置區 5">
            <a:extLst>
              <a:ext uri="{FF2B5EF4-FFF2-40B4-BE49-F238E27FC236}">
                <a16:creationId xmlns:a16="http://schemas.microsoft.com/office/drawing/2014/main" id="{B574DDA8-83DE-4362-A30F-DDCCD05AE93D}"/>
              </a:ext>
            </a:extLst>
          </p:cNvPr>
          <p:cNvSpPr>
            <a:spLocks noGrp="1"/>
          </p:cNvSpPr>
          <p:nvPr>
            <p:ph type="sldNum" sz="quarter" idx="4"/>
          </p:nvPr>
        </p:nvSpPr>
        <p:spPr>
          <a:xfrm>
            <a:off x="3429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600" b="1">
                <a:solidFill>
                  <a:srgbClr val="898989"/>
                </a:solidFill>
                <a:latin typeface="Calibri" panose="020F0502020204030204" pitchFamily="34" charset="0"/>
              </a:defRPr>
            </a:lvl1pPr>
          </a:lstStyle>
          <a:p>
            <a:fld id="{25DC4D7E-5A2B-4D1D-AE80-FED5158A1D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0" r:id="rId3"/>
    <p:sldLayoutId id="2147483776" r:id="rId4"/>
    <p:sldLayoutId id="2147483777" r:id="rId5"/>
    <p:sldLayoutId id="2147483778" r:id="rId6"/>
    <p:sldLayoutId id="2147483771" r:id="rId7"/>
    <p:sldLayoutId id="2147483772" r:id="rId8"/>
    <p:sldLayoutId id="2147483773" r:id="rId9"/>
    <p:sldLayoutId id="2147483779" r:id="rId10"/>
    <p:sldLayoutId id="2147483780"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eeexplore.ieee.org/xpl/conhome/8968653/proceeding" TargetMode="External"/><Relationship Id="rId2" Type="http://schemas.openxmlformats.org/officeDocument/2006/relationships/hyperlink" Target="mailto:joesph60261@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hyperlink" Target="https://onlinelibrary.wiley.com/doi/abs/10.1002/net.2178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DA365A34-6D66-4E7E-844E-B063D9BC2717}"/>
              </a:ext>
            </a:extLst>
          </p:cNvPr>
          <p:cNvSpPr>
            <a:spLocks noGrp="1"/>
          </p:cNvSpPr>
          <p:nvPr>
            <p:ph type="ctrTitle"/>
          </p:nvPr>
        </p:nvSpPr>
        <p:spPr/>
        <p:txBody>
          <a:bodyPr/>
          <a:lstStyle/>
          <a:p>
            <a:r>
              <a:rPr lang="en-US" altLang="zh-TW" b="0" dirty="0"/>
              <a:t>Optimization of Optical Aggregation Network for 5G URLLC Service</a:t>
            </a:r>
            <a:endParaRPr lang="zh-TW" altLang="zh-TW" dirty="0"/>
          </a:p>
        </p:txBody>
      </p:sp>
      <p:sp>
        <p:nvSpPr>
          <p:cNvPr id="3" name="副標題 2">
            <a:extLst>
              <a:ext uri="{FF2B5EF4-FFF2-40B4-BE49-F238E27FC236}">
                <a16:creationId xmlns:a16="http://schemas.microsoft.com/office/drawing/2014/main" id="{186F6D11-0E67-444E-9063-39173DB009DF}"/>
              </a:ext>
            </a:extLst>
          </p:cNvPr>
          <p:cNvSpPr>
            <a:spLocks noGrp="1"/>
          </p:cNvSpPr>
          <p:nvPr>
            <p:ph type="subTitle" idx="1"/>
          </p:nvPr>
        </p:nvSpPr>
        <p:spPr>
          <a:xfrm>
            <a:off x="1475656" y="4077072"/>
            <a:ext cx="6552728" cy="2304256"/>
          </a:xfrm>
        </p:spPr>
        <p:txBody>
          <a:bodyPr rtlCol="0">
            <a:normAutofit fontScale="77500" lnSpcReduction="20000"/>
          </a:bodyPr>
          <a:lstStyle/>
          <a:p>
            <a:pPr eaLnBrk="1" fontAlgn="auto" hangingPunct="1">
              <a:spcAft>
                <a:spcPts val="0"/>
              </a:spcAft>
              <a:defRPr/>
            </a:pPr>
            <a:r>
              <a:rPr lang="en-US" dirty="0" smtClean="0"/>
              <a:t>20</a:t>
            </a:r>
            <a:r>
              <a:rPr lang="en-US" altLang="zh-TW" dirty="0" smtClean="0"/>
              <a:t>21</a:t>
            </a:r>
            <a:r>
              <a:rPr lang="en-US" dirty="0" smtClean="0"/>
              <a:t>/</a:t>
            </a:r>
            <a:r>
              <a:rPr lang="en-US" altLang="zh-TW" dirty="0" smtClean="0"/>
              <a:t>02</a:t>
            </a:r>
            <a:r>
              <a:rPr lang="en-US" dirty="0" smtClean="0"/>
              <a:t>/</a:t>
            </a:r>
            <a:r>
              <a:rPr lang="en-US" altLang="zh-TW" dirty="0" smtClean="0"/>
              <a:t>04</a:t>
            </a:r>
            <a:endParaRPr lang="en-US" dirty="0"/>
          </a:p>
          <a:p>
            <a:pPr eaLnBrk="1" fontAlgn="auto" hangingPunct="1">
              <a:spcAft>
                <a:spcPts val="0"/>
              </a:spcAft>
              <a:defRPr/>
            </a:pPr>
            <a:r>
              <a:rPr lang="zh-TW" altLang="en-US" dirty="0"/>
              <a:t>陳靖</a:t>
            </a:r>
            <a:endParaRPr lang="en-US" altLang="zh-TW" dirty="0"/>
          </a:p>
          <a:p>
            <a:pPr eaLnBrk="1" fontAlgn="auto" hangingPunct="1">
              <a:spcAft>
                <a:spcPts val="0"/>
              </a:spcAft>
              <a:defRPr/>
            </a:pPr>
            <a:r>
              <a:rPr lang="en-US" dirty="0" smtClean="0">
                <a:hlinkClick r:id="rId2"/>
              </a:rPr>
              <a:t>joesph60261@gmail.com</a:t>
            </a:r>
            <a:endParaRPr lang="en-US" dirty="0" smtClean="0"/>
          </a:p>
          <a:p>
            <a:pPr fontAlgn="auto">
              <a:spcAft>
                <a:spcPts val="0"/>
              </a:spcAft>
              <a:defRPr/>
            </a:pPr>
            <a:r>
              <a:rPr lang="en-US" altLang="zh-TW" dirty="0"/>
              <a:t>conference paper : </a:t>
            </a:r>
            <a:r>
              <a:rPr lang="en-US" altLang="zh-TW" dirty="0">
                <a:hlinkClick r:id="rId3"/>
              </a:rPr>
              <a:t>2019 IEEE Global Communications Conference (GLOBECOM)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Use cases belonging to this service class can be identified in the automotive safety</a:t>
            </a:r>
            <a:r>
              <a:rPr lang="en-US" altLang="zh-TW" sz="2400" dirty="0" smtClean="0"/>
              <a:t>,</a:t>
            </a:r>
            <a:r>
              <a:rPr lang="zh-TW" altLang="en-US" sz="2400" dirty="0" smtClean="0"/>
              <a:t> </a:t>
            </a:r>
            <a:r>
              <a:rPr lang="en-US" altLang="zh-TW" sz="2400" dirty="0" smtClean="0"/>
              <a:t>Unmanned </a:t>
            </a:r>
            <a:r>
              <a:rPr lang="en-US" altLang="zh-TW" sz="2400" dirty="0"/>
              <a:t>Aerial Vehicle control and smart health emergency interactive applications [5], just to mention a few of them</a:t>
            </a:r>
            <a:r>
              <a:rPr lang="en-US" altLang="zh-TW" sz="2400" dirty="0" smtClean="0"/>
              <a:t>.</a:t>
            </a:r>
          </a:p>
          <a:p>
            <a:r>
              <a:rPr lang="en-US" altLang="zh-TW" sz="2400" dirty="0"/>
              <a:t>Functional splits have been proposed for 5G to enhance </a:t>
            </a:r>
            <a:r>
              <a:rPr lang="en-US" altLang="zh-TW" sz="2400" dirty="0" smtClean="0"/>
              <a:t>the</a:t>
            </a:r>
            <a:r>
              <a:rPr lang="zh-TW" altLang="en-US" sz="2400" dirty="0" smtClean="0"/>
              <a:t> </a:t>
            </a:r>
            <a:r>
              <a:rPr lang="en-US" altLang="zh-TW" sz="2400" dirty="0" smtClean="0"/>
              <a:t>network </a:t>
            </a:r>
            <a:r>
              <a:rPr lang="en-US" altLang="zh-TW" sz="2400" dirty="0"/>
              <a:t>efficiency and flexibility of the optical </a:t>
            </a:r>
            <a:r>
              <a:rPr lang="en-US" altLang="zh-TW" sz="2400" dirty="0" smtClean="0"/>
              <a:t>aggregation</a:t>
            </a:r>
            <a:r>
              <a:rPr lang="zh-TW" altLang="en-US" sz="2400" dirty="0" smtClean="0"/>
              <a:t> </a:t>
            </a:r>
            <a:r>
              <a:rPr lang="en-US" altLang="zh-TW" sz="2400" dirty="0" smtClean="0"/>
              <a:t>network </a:t>
            </a:r>
            <a:r>
              <a:rPr lang="en-US" altLang="zh-TW" sz="2400" dirty="0"/>
              <a:t>segment [4] [6] giving rise to the </a:t>
            </a:r>
            <a:r>
              <a:rPr lang="en-US" altLang="zh-TW" sz="2400" dirty="0" err="1"/>
              <a:t>fronthaul</a:t>
            </a:r>
            <a:r>
              <a:rPr lang="en-US" altLang="zh-TW" sz="2400" dirty="0"/>
              <a:t> </a:t>
            </a:r>
            <a:r>
              <a:rPr lang="en-US" altLang="zh-TW" sz="2400" dirty="0" smtClean="0"/>
              <a:t>and</a:t>
            </a:r>
            <a:r>
              <a:rPr lang="zh-TW" altLang="en-US" sz="2400" dirty="0" smtClean="0"/>
              <a:t> </a:t>
            </a:r>
            <a:r>
              <a:rPr lang="en-US" altLang="zh-TW" sz="2400" dirty="0" err="1" smtClean="0"/>
              <a:t>midhaul</a:t>
            </a:r>
            <a:r>
              <a:rPr lang="en-US" altLang="zh-TW" sz="2400" dirty="0" smtClean="0"/>
              <a:t> </a:t>
            </a:r>
            <a:r>
              <a:rPr lang="en-US" altLang="zh-TW" sz="2400" dirty="0"/>
              <a:t>sections in the optical aggregation network.</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10</a:t>
            </a:fld>
            <a:endParaRPr lang="en-US" altLang="zh-TW"/>
          </a:p>
        </p:txBody>
      </p:sp>
      <p:sp>
        <p:nvSpPr>
          <p:cNvPr id="5" name="矩形 4"/>
          <p:cNvSpPr/>
          <p:nvPr/>
        </p:nvSpPr>
        <p:spPr>
          <a:xfrm>
            <a:off x="911306" y="5382451"/>
            <a:ext cx="7168988" cy="1323439"/>
          </a:xfrm>
          <a:prstGeom prst="rect">
            <a:avLst/>
          </a:prstGeom>
        </p:spPr>
        <p:txBody>
          <a:bodyPr wrap="square">
            <a:spAutoFit/>
          </a:bodyPr>
          <a:lstStyle/>
          <a:p>
            <a:r>
              <a:rPr lang="en-US" altLang="zh-TW" sz="1600" dirty="0"/>
              <a:t>[5] “GSM Association - Network slicing use case requirements,” 2018</a:t>
            </a:r>
            <a:r>
              <a:rPr lang="en-US" altLang="zh-TW" sz="1600" dirty="0" smtClean="0"/>
              <a:t>.</a:t>
            </a:r>
          </a:p>
          <a:p>
            <a:r>
              <a:rPr lang="en-US" altLang="zh-TW" sz="1600" dirty="0"/>
              <a:t>[6] L. M. P. Larsen, A. </a:t>
            </a:r>
            <a:r>
              <a:rPr lang="en-US" altLang="zh-TW" sz="1600" dirty="0" err="1"/>
              <a:t>Checko</a:t>
            </a:r>
            <a:r>
              <a:rPr lang="en-US" altLang="zh-TW" sz="1600" dirty="0"/>
              <a:t>, and H. L. Christiansen, “A survey of </a:t>
            </a:r>
            <a:r>
              <a:rPr lang="en-US" altLang="zh-TW" sz="1600" dirty="0" smtClean="0"/>
              <a:t>the</a:t>
            </a:r>
            <a:r>
              <a:rPr lang="zh-TW" altLang="en-US" sz="1600" dirty="0" smtClean="0"/>
              <a:t> </a:t>
            </a:r>
            <a:r>
              <a:rPr lang="en-US" altLang="zh-TW" sz="1600" dirty="0" smtClean="0"/>
              <a:t>functional </a:t>
            </a:r>
            <a:r>
              <a:rPr lang="en-US" altLang="zh-TW" sz="1600" dirty="0"/>
              <a:t>splits proposed for 5G mobile </a:t>
            </a:r>
            <a:r>
              <a:rPr lang="en-US" altLang="zh-TW" sz="1600" dirty="0" err="1"/>
              <a:t>crosshaul</a:t>
            </a:r>
            <a:r>
              <a:rPr lang="en-US" altLang="zh-TW" sz="1600" dirty="0"/>
              <a:t> networks,”</a:t>
            </a:r>
            <a:r>
              <a:rPr lang="en-US" altLang="zh-TW" sz="1600" dirty="0" err="1"/>
              <a:t>IEEECommunications</a:t>
            </a:r>
            <a:r>
              <a:rPr lang="en-US" altLang="zh-TW" sz="1600" dirty="0"/>
              <a:t> Surveys Tutorials, vol. 21, no. 1, pp. 146–172, 2019.</a:t>
            </a:r>
            <a:endParaRPr lang="zh-TW" altLang="en-US" sz="1600" dirty="0"/>
          </a:p>
        </p:txBody>
      </p:sp>
    </p:spTree>
    <p:extLst>
      <p:ext uri="{BB962C8B-B14F-4D97-AF65-F5344CB8AC3E}">
        <p14:creationId xmlns:p14="http://schemas.microsoft.com/office/powerpoint/2010/main" val="221592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[6]</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932480" y="258764"/>
            <a:ext cx="2520280" cy="6327350"/>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11</a:t>
            </a:fld>
            <a:endParaRPr lang="en-US" altLang="zh-TW"/>
          </a:p>
        </p:txBody>
      </p:sp>
      <p:pic>
        <p:nvPicPr>
          <p:cNvPr id="6" name="圖片 5"/>
          <p:cNvPicPr>
            <a:picLocks noChangeAspect="1"/>
          </p:cNvPicPr>
          <p:nvPr/>
        </p:nvPicPr>
        <p:blipFill>
          <a:blip r:embed="rId3"/>
          <a:stretch>
            <a:fillRect/>
          </a:stretch>
        </p:blipFill>
        <p:spPr>
          <a:xfrm>
            <a:off x="5436096" y="374587"/>
            <a:ext cx="2549604" cy="5981763"/>
          </a:xfrm>
          <a:prstGeom prst="rect">
            <a:avLst/>
          </a:prstGeom>
        </p:spPr>
      </p:pic>
    </p:spTree>
    <p:extLst>
      <p:ext uri="{BB962C8B-B14F-4D97-AF65-F5344CB8AC3E}">
        <p14:creationId xmlns:p14="http://schemas.microsoft.com/office/powerpoint/2010/main" val="217873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t>Introduction</a:t>
            </a:r>
            <a:endParaRPr lang="zh-TW" altLang="en-US" sz="4000" dirty="0"/>
          </a:p>
        </p:txBody>
      </p:sp>
      <p:sp>
        <p:nvSpPr>
          <p:cNvPr id="3" name="內容版面配置區 2"/>
          <p:cNvSpPr>
            <a:spLocks noGrp="1"/>
          </p:cNvSpPr>
          <p:nvPr>
            <p:ph idx="1"/>
          </p:nvPr>
        </p:nvSpPr>
        <p:spPr>
          <a:xfrm>
            <a:off x="381000" y="1507544"/>
            <a:ext cx="8229600" cy="4525963"/>
          </a:xfrm>
        </p:spPr>
        <p:txBody>
          <a:bodyPr/>
          <a:lstStyle/>
          <a:p>
            <a:r>
              <a:rPr lang="en-US" altLang="zh-TW" sz="2400" dirty="0"/>
              <a:t>This approach allows dynamic usage of resources based on statistical packet-based multiplexing of information, with </a:t>
            </a:r>
            <a:r>
              <a:rPr lang="en-US" altLang="zh-TW" sz="2400" dirty="0" smtClean="0"/>
              <a:t>consequent</a:t>
            </a:r>
            <a:r>
              <a:rPr lang="zh-TW" altLang="en-US" sz="2400" dirty="0" smtClean="0"/>
              <a:t> </a:t>
            </a:r>
            <a:r>
              <a:rPr lang="en-US" altLang="zh-TW" sz="2400" dirty="0"/>
              <a:t>enhanced scalability</a:t>
            </a:r>
            <a:r>
              <a:rPr lang="en-US" altLang="zh-TW" sz="2400" dirty="0" smtClean="0"/>
              <a:t>.</a:t>
            </a:r>
          </a:p>
          <a:p>
            <a:r>
              <a:rPr lang="en-US" altLang="zh-TW" sz="2400" dirty="0"/>
              <a:t>Differently from the conventional </a:t>
            </a:r>
            <a:r>
              <a:rPr lang="en-US" altLang="zh-TW" sz="2400" dirty="0"/>
              <a:t>C-RAN(Centralized radio access network) </a:t>
            </a:r>
            <a:r>
              <a:rPr lang="en-US" altLang="zh-TW" sz="2400" dirty="0"/>
              <a:t>approach, anyway included among possible </a:t>
            </a:r>
            <a:r>
              <a:rPr lang="en-US" altLang="zh-TW" sz="2400" dirty="0" smtClean="0"/>
              <a:t>functional</a:t>
            </a:r>
            <a:r>
              <a:rPr lang="zh-TW" altLang="en-US" sz="2400" dirty="0" smtClean="0"/>
              <a:t> </a:t>
            </a:r>
            <a:r>
              <a:rPr lang="en-US" altLang="zh-TW" sz="2400" dirty="0" smtClean="0"/>
              <a:t>splits </a:t>
            </a:r>
            <a:r>
              <a:rPr lang="en-US" altLang="zh-TW" sz="2400" dirty="0"/>
              <a:t>as option </a:t>
            </a:r>
            <a:r>
              <a:rPr lang="en-US" altLang="zh-TW" sz="2400" dirty="0" smtClean="0"/>
              <a:t>8(ref [8]), </a:t>
            </a:r>
            <a:r>
              <a:rPr lang="en-US" altLang="zh-TW" sz="2400" dirty="0"/>
              <a:t>centralization is relaxed by </a:t>
            </a:r>
            <a:r>
              <a:rPr lang="en-US" altLang="zh-TW" sz="2400" dirty="0" smtClean="0"/>
              <a:t>assuming</a:t>
            </a:r>
            <a:r>
              <a:rPr lang="zh-TW" altLang="en-US" sz="2400" dirty="0" smtClean="0"/>
              <a:t> </a:t>
            </a:r>
            <a:r>
              <a:rPr lang="en-US" altLang="zh-TW" sz="2400" dirty="0" smtClean="0"/>
              <a:t>some </a:t>
            </a:r>
            <a:r>
              <a:rPr lang="en-US" altLang="zh-TW" sz="2400" dirty="0"/>
              <a:t>processing capability distributed in the nodes of </a:t>
            </a:r>
            <a:r>
              <a:rPr lang="en-US" altLang="zh-TW" sz="2400" dirty="0" smtClean="0"/>
              <a:t>the</a:t>
            </a:r>
            <a:r>
              <a:rPr lang="zh-TW" altLang="en-US" sz="2400" dirty="0" smtClean="0"/>
              <a:t> </a:t>
            </a:r>
            <a:r>
              <a:rPr lang="en-US" altLang="zh-TW" sz="2400" dirty="0" smtClean="0"/>
              <a:t>aggregation </a:t>
            </a:r>
            <a:r>
              <a:rPr lang="en-US" altLang="zh-TW" sz="2400" dirty="0"/>
              <a:t>network, thus achieving more relaxed </a:t>
            </a:r>
            <a:r>
              <a:rPr lang="en-US" altLang="zh-TW" sz="2400" dirty="0" smtClean="0"/>
              <a:t>bandwidth</a:t>
            </a:r>
            <a:r>
              <a:rPr lang="zh-TW" altLang="en-US" sz="2400" dirty="0" smtClean="0"/>
              <a:t> </a:t>
            </a:r>
            <a:r>
              <a:rPr lang="en-US" altLang="zh-TW" sz="2400" dirty="0" smtClean="0"/>
              <a:t>and </a:t>
            </a:r>
            <a:r>
              <a:rPr lang="en-US" altLang="zh-TW" sz="2400" dirty="0"/>
              <a:t>latency constraints with respect to C-RAN [6].</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12</a:t>
            </a:fld>
            <a:endParaRPr lang="en-US" altLang="zh-TW"/>
          </a:p>
        </p:txBody>
      </p:sp>
      <p:sp>
        <p:nvSpPr>
          <p:cNvPr id="6" name="矩形 5"/>
          <p:cNvSpPr/>
          <p:nvPr/>
        </p:nvSpPr>
        <p:spPr>
          <a:xfrm>
            <a:off x="911306" y="5584804"/>
            <a:ext cx="7168988" cy="1077218"/>
          </a:xfrm>
          <a:prstGeom prst="rect">
            <a:avLst/>
          </a:prstGeom>
        </p:spPr>
        <p:txBody>
          <a:bodyPr wrap="square">
            <a:spAutoFit/>
          </a:bodyPr>
          <a:lstStyle/>
          <a:p>
            <a:r>
              <a:rPr lang="en-US" altLang="zh-TW" sz="1600" dirty="0" smtClean="0"/>
              <a:t>[</a:t>
            </a:r>
            <a:r>
              <a:rPr lang="en-US" altLang="zh-TW" sz="1600" dirty="0"/>
              <a:t>6] L. M. P. Larsen, A. </a:t>
            </a:r>
            <a:r>
              <a:rPr lang="en-US" altLang="zh-TW" sz="1600" dirty="0" err="1"/>
              <a:t>Checko</a:t>
            </a:r>
            <a:r>
              <a:rPr lang="en-US" altLang="zh-TW" sz="1600" dirty="0"/>
              <a:t>, and H. L. Christiansen, “A survey of </a:t>
            </a:r>
            <a:r>
              <a:rPr lang="en-US" altLang="zh-TW" sz="1600" dirty="0" err="1"/>
              <a:t>thefunctional</a:t>
            </a:r>
            <a:r>
              <a:rPr lang="en-US" altLang="zh-TW" sz="1600" dirty="0"/>
              <a:t> splits proposed for 5G mobile </a:t>
            </a:r>
            <a:r>
              <a:rPr lang="en-US" altLang="zh-TW" sz="1600" dirty="0" err="1"/>
              <a:t>crosshaul</a:t>
            </a:r>
            <a:r>
              <a:rPr lang="en-US" altLang="zh-TW" sz="1600" dirty="0"/>
              <a:t> networks,”</a:t>
            </a:r>
            <a:r>
              <a:rPr lang="en-US" altLang="zh-TW" sz="1600" dirty="0" err="1"/>
              <a:t>IEEECommunications</a:t>
            </a:r>
            <a:r>
              <a:rPr lang="en-US" altLang="zh-TW" sz="1600" dirty="0"/>
              <a:t> Surveys Tutorials, vol. 21, no. 1, pp. 146–172, 2019.</a:t>
            </a:r>
            <a:endParaRPr lang="zh-TW" altLang="en-US" sz="1600" dirty="0"/>
          </a:p>
        </p:txBody>
      </p:sp>
    </p:spTree>
    <p:extLst>
      <p:ext uri="{BB962C8B-B14F-4D97-AF65-F5344CB8AC3E}">
        <p14:creationId xmlns:p14="http://schemas.microsoft.com/office/powerpoint/2010/main" val="2856188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800" dirty="0"/>
              <a:t>The </a:t>
            </a:r>
            <a:r>
              <a:rPr lang="en-US" altLang="zh-TW" sz="2800" dirty="0" smtClean="0"/>
              <a:t>main</a:t>
            </a:r>
            <a:r>
              <a:rPr lang="zh-TW" altLang="en-US" sz="2800" dirty="0" smtClean="0"/>
              <a:t> </a:t>
            </a:r>
            <a:r>
              <a:rPr lang="en-US" altLang="zh-TW" sz="2800" dirty="0" smtClean="0"/>
              <a:t>problem </a:t>
            </a:r>
            <a:r>
              <a:rPr lang="en-US" altLang="zh-TW" sz="2800" dirty="0"/>
              <a:t>is how to split the </a:t>
            </a:r>
            <a:r>
              <a:rPr lang="en-US" altLang="zh-TW" sz="2800" dirty="0">
                <a:solidFill>
                  <a:srgbClr val="FF0000"/>
                </a:solidFill>
              </a:rPr>
              <a:t>required functionalities</a:t>
            </a:r>
            <a:r>
              <a:rPr lang="en-US" altLang="zh-TW" sz="2800" dirty="0"/>
              <a:t> into </a:t>
            </a:r>
            <a:r>
              <a:rPr lang="en-US" altLang="zh-TW" sz="2800" dirty="0" smtClean="0"/>
              <a:t>nodes</a:t>
            </a:r>
            <a:r>
              <a:rPr lang="zh-TW" altLang="en-US" sz="2800" dirty="0" smtClean="0"/>
              <a:t> </a:t>
            </a:r>
            <a:r>
              <a:rPr lang="en-US" altLang="zh-TW" sz="2800" dirty="0" smtClean="0"/>
              <a:t>in </a:t>
            </a:r>
            <a:r>
              <a:rPr lang="en-US" altLang="zh-TW" sz="2800" dirty="0"/>
              <a:t>relation to </a:t>
            </a:r>
            <a:r>
              <a:rPr lang="en-US" altLang="zh-TW" sz="2800" dirty="0">
                <a:solidFill>
                  <a:srgbClr val="FF0000"/>
                </a:solidFill>
              </a:rPr>
              <a:t>the bandwidth available on the links and </a:t>
            </a:r>
            <a:r>
              <a:rPr lang="en-US" altLang="zh-TW" sz="2800" dirty="0" smtClean="0">
                <a:solidFill>
                  <a:srgbClr val="FF0000"/>
                </a:solidFill>
              </a:rPr>
              <a:t>the</a:t>
            </a:r>
            <a:r>
              <a:rPr lang="zh-TW" altLang="en-US" sz="2800" dirty="0" smtClean="0">
                <a:solidFill>
                  <a:srgbClr val="FF0000"/>
                </a:solidFill>
              </a:rPr>
              <a:t> </a:t>
            </a:r>
            <a:r>
              <a:rPr lang="en-US" altLang="zh-TW" sz="2800" dirty="0" smtClean="0">
                <a:solidFill>
                  <a:srgbClr val="FF0000"/>
                </a:solidFill>
              </a:rPr>
              <a:t>processing </a:t>
            </a:r>
            <a:r>
              <a:rPr lang="en-US" altLang="zh-TW" sz="2800" dirty="0">
                <a:solidFill>
                  <a:srgbClr val="FF0000"/>
                </a:solidFill>
              </a:rPr>
              <a:t>capability in the nodes</a:t>
            </a:r>
            <a:r>
              <a:rPr lang="en-US" altLang="zh-TW" sz="2800" dirty="0"/>
              <a:t> themselves, with the </a:t>
            </a:r>
            <a:r>
              <a:rPr lang="en-US" altLang="zh-TW" sz="2800" dirty="0" smtClean="0"/>
              <a:t>aim</a:t>
            </a:r>
            <a:r>
              <a:rPr lang="zh-TW" altLang="en-US" sz="2800" dirty="0" smtClean="0"/>
              <a:t> </a:t>
            </a:r>
            <a:r>
              <a:rPr lang="en-US" altLang="zh-TW" sz="2800" dirty="0" smtClean="0"/>
              <a:t>of </a:t>
            </a:r>
            <a:r>
              <a:rPr lang="en-US" altLang="zh-TW" sz="2800" dirty="0"/>
              <a:t>achieving the full coverage of the packet-based metro </a:t>
            </a:r>
            <a:r>
              <a:rPr lang="en-US" altLang="zh-TW" sz="2800" dirty="0" smtClean="0"/>
              <a:t>area</a:t>
            </a:r>
            <a:r>
              <a:rPr lang="zh-TW" altLang="en-US" sz="2800" dirty="0" smtClean="0"/>
              <a:t> </a:t>
            </a:r>
            <a:r>
              <a:rPr lang="en-US" altLang="zh-TW" sz="2800" dirty="0" smtClean="0"/>
              <a:t>network</a:t>
            </a:r>
            <a:r>
              <a:rPr lang="en-US" altLang="zh-TW" sz="2800" dirty="0"/>
              <a:t>. </a:t>
            </a:r>
            <a:endParaRPr lang="en-US" altLang="zh-TW" sz="2800" dirty="0" smtClean="0"/>
          </a:p>
          <a:p>
            <a:r>
              <a:rPr lang="en-US" altLang="zh-TW" sz="2800" dirty="0" smtClean="0"/>
              <a:t>Each </a:t>
            </a:r>
            <a:r>
              <a:rPr lang="en-US" altLang="zh-TW" sz="2800" dirty="0"/>
              <a:t>node is associated a </a:t>
            </a:r>
            <a:r>
              <a:rPr lang="en-US" altLang="zh-TW" sz="2800" dirty="0">
                <a:solidFill>
                  <a:srgbClr val="00B050"/>
                </a:solidFill>
              </a:rPr>
              <a:t>virtual function hotel</a:t>
            </a:r>
            <a:r>
              <a:rPr lang="en-US" altLang="zh-TW" sz="2800" dirty="0"/>
              <a:t> </a:t>
            </a:r>
            <a:r>
              <a:rPr lang="en-US" altLang="zh-TW" sz="2800" dirty="0" smtClean="0"/>
              <a:t>that</a:t>
            </a:r>
            <a:r>
              <a:rPr lang="zh-TW" altLang="en-US" sz="2800" dirty="0" smtClean="0"/>
              <a:t> </a:t>
            </a:r>
            <a:r>
              <a:rPr lang="en-US" altLang="zh-TW" sz="2800" dirty="0" smtClean="0"/>
              <a:t>perform </a:t>
            </a:r>
            <a:r>
              <a:rPr lang="en-US" altLang="zh-TW" sz="2800" dirty="0"/>
              <a:t>the associated functionalities in relation to the </a:t>
            </a:r>
            <a:r>
              <a:rPr lang="en-US" altLang="zh-TW" sz="2800" dirty="0" smtClean="0"/>
              <a:t>chosen</a:t>
            </a:r>
            <a:r>
              <a:rPr lang="zh-TW" altLang="en-US" sz="2800" dirty="0" smtClean="0"/>
              <a:t> </a:t>
            </a:r>
            <a:r>
              <a:rPr lang="en-US" altLang="zh-TW" sz="2800" dirty="0" smtClean="0"/>
              <a:t>split </a:t>
            </a:r>
            <a:r>
              <a:rPr lang="en-US" altLang="zh-TW" sz="2800" dirty="0"/>
              <a:t>option.</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13</a:t>
            </a:fld>
            <a:endParaRPr lang="en-US" altLang="zh-TW"/>
          </a:p>
        </p:txBody>
      </p:sp>
    </p:spTree>
    <p:extLst>
      <p:ext uri="{BB962C8B-B14F-4D97-AF65-F5344CB8AC3E}">
        <p14:creationId xmlns:p14="http://schemas.microsoft.com/office/powerpoint/2010/main" val="4168493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457200" y="1417638"/>
            <a:ext cx="8229600" cy="4525963"/>
          </a:xfrm>
        </p:spPr>
        <p:txBody>
          <a:bodyPr/>
          <a:lstStyle/>
          <a:p>
            <a:r>
              <a:rPr lang="en-US" altLang="zh-TW" sz="2200" dirty="0"/>
              <a:t>In the specific case of URLLC, extremely tight </a:t>
            </a:r>
            <a:r>
              <a:rPr lang="en-US" altLang="zh-TW" sz="2200" dirty="0" smtClean="0"/>
              <a:t>requirements</a:t>
            </a:r>
            <a:r>
              <a:rPr lang="zh-TW" altLang="en-US" sz="2200" dirty="0" smtClean="0"/>
              <a:t> </a:t>
            </a:r>
            <a:r>
              <a:rPr lang="en-US" altLang="zh-TW" sz="2200" dirty="0" smtClean="0"/>
              <a:t>in </a:t>
            </a:r>
            <a:r>
              <a:rPr lang="en-US" altLang="zh-TW" sz="2200" dirty="0"/>
              <a:t>terms of latency and reliability need to be met, </a:t>
            </a:r>
            <a:r>
              <a:rPr lang="en-US" altLang="zh-TW" sz="2200" dirty="0" smtClean="0"/>
              <a:t>while</a:t>
            </a:r>
            <a:r>
              <a:rPr lang="zh-TW" altLang="en-US" sz="2200" dirty="0" smtClean="0"/>
              <a:t> </a:t>
            </a:r>
            <a:r>
              <a:rPr lang="en-US" altLang="zh-TW" sz="2200" dirty="0" smtClean="0"/>
              <a:t>optimally </a:t>
            </a:r>
            <a:r>
              <a:rPr lang="en-US" altLang="zh-TW" sz="2200" dirty="0"/>
              <a:t>associate functions to </a:t>
            </a:r>
            <a:r>
              <a:rPr lang="en-US" altLang="zh-TW" sz="2200" dirty="0" smtClean="0"/>
              <a:t>nodes.</a:t>
            </a:r>
          </a:p>
          <a:p>
            <a:r>
              <a:rPr lang="en-US" altLang="zh-TW" sz="2200" dirty="0"/>
              <a:t>To this end, ready-to-use additional backup resources need to be provided in case </a:t>
            </a:r>
            <a:r>
              <a:rPr lang="en-US" altLang="zh-TW" sz="2200" dirty="0" smtClean="0"/>
              <a:t>of</a:t>
            </a:r>
            <a:r>
              <a:rPr lang="zh-TW" altLang="en-US" sz="2200" dirty="0" smtClean="0"/>
              <a:t> </a:t>
            </a:r>
            <a:r>
              <a:rPr lang="en-US" altLang="zh-TW" sz="2200" dirty="0" smtClean="0"/>
              <a:t>link </a:t>
            </a:r>
            <a:r>
              <a:rPr lang="en-US" altLang="zh-TW" sz="2200" dirty="0"/>
              <a:t>or hotel failure, able to meet the same quality of </a:t>
            </a:r>
            <a:r>
              <a:rPr lang="en-US" altLang="zh-TW" sz="2200" dirty="0" smtClean="0"/>
              <a:t>service</a:t>
            </a:r>
            <a:r>
              <a:rPr lang="zh-TW" altLang="en-US" sz="2200" dirty="0" smtClean="0"/>
              <a:t> </a:t>
            </a:r>
            <a:r>
              <a:rPr lang="en-US" altLang="zh-TW" sz="2200" dirty="0" smtClean="0"/>
              <a:t>of </a:t>
            </a:r>
            <a:r>
              <a:rPr lang="en-US" altLang="zh-TW" sz="2200" dirty="0"/>
              <a:t>the primary ones</a:t>
            </a:r>
            <a:r>
              <a:rPr lang="en-US" altLang="zh-TW" sz="2200" dirty="0" smtClean="0"/>
              <a:t>.</a:t>
            </a:r>
            <a:r>
              <a:rPr lang="en-US" altLang="zh-TW" sz="2200" dirty="0"/>
              <a:t> As a consequence, fast connectivity </a:t>
            </a:r>
            <a:r>
              <a:rPr lang="en-US" altLang="zh-TW" sz="2200" dirty="0" smtClean="0"/>
              <a:t>swap</a:t>
            </a:r>
            <a:r>
              <a:rPr lang="zh-TW" altLang="en-US" sz="2200" dirty="0" smtClean="0"/>
              <a:t> </a:t>
            </a:r>
            <a:r>
              <a:rPr lang="en-US" altLang="zh-TW" sz="2200" dirty="0" smtClean="0"/>
              <a:t>can </a:t>
            </a:r>
            <a:r>
              <a:rPr lang="en-US" altLang="zh-TW" sz="2200" dirty="0"/>
              <a:t>be performed within the slice.</a:t>
            </a:r>
            <a:endParaRPr lang="en-US" altLang="zh-TW" sz="2200" dirty="0" smtClean="0"/>
          </a:p>
          <a:p>
            <a:r>
              <a:rPr lang="en-US" altLang="zh-TW" sz="2200" dirty="0" smtClean="0"/>
              <a:t>This </a:t>
            </a:r>
            <a:r>
              <a:rPr lang="en-US" altLang="zh-TW" sz="2200" dirty="0"/>
              <a:t>approach is known </a:t>
            </a:r>
            <a:r>
              <a:rPr lang="en-US" altLang="zh-TW" sz="2200" dirty="0" smtClean="0"/>
              <a:t>in</a:t>
            </a:r>
            <a:r>
              <a:rPr lang="zh-TW" altLang="en-US" sz="2200" dirty="0" smtClean="0"/>
              <a:t> </a:t>
            </a:r>
            <a:r>
              <a:rPr lang="en-US" altLang="zh-TW" sz="2200" dirty="0" smtClean="0"/>
              <a:t>literature </a:t>
            </a:r>
            <a:r>
              <a:rPr lang="en-US" altLang="zh-TW" sz="2200" dirty="0"/>
              <a:t>as resource protection and, according to </a:t>
            </a:r>
            <a:r>
              <a:rPr lang="en-US" altLang="zh-TW" sz="2200" dirty="0" smtClean="0"/>
              <a:t>previous</a:t>
            </a:r>
            <a:r>
              <a:rPr lang="zh-TW" altLang="en-US" sz="2200" dirty="0" smtClean="0"/>
              <a:t> </a:t>
            </a:r>
            <a:r>
              <a:rPr lang="en-US" altLang="zh-TW" sz="2200" dirty="0" smtClean="0"/>
              <a:t>classifications</a:t>
            </a:r>
            <a:r>
              <a:rPr lang="en-US" altLang="zh-TW" sz="2200" dirty="0"/>
              <a:t>, different protection schemes can be </a:t>
            </a:r>
            <a:r>
              <a:rPr lang="en-US" altLang="zh-TW" sz="2200" dirty="0" smtClean="0"/>
              <a:t>applied</a:t>
            </a:r>
            <a:r>
              <a:rPr lang="zh-TW" altLang="en-US" sz="2200" dirty="0" smtClean="0"/>
              <a:t> </a:t>
            </a:r>
            <a:r>
              <a:rPr lang="en-US" altLang="zh-TW" sz="2200" dirty="0" smtClean="0"/>
              <a:t>for </a:t>
            </a:r>
            <a:r>
              <a:rPr lang="en-US" altLang="zh-TW" sz="2200" dirty="0"/>
              <a:t>fast slice resiliency [7].</a:t>
            </a:r>
            <a:endParaRPr lang="zh-TW" altLang="en-US" sz="22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14</a:t>
            </a:fld>
            <a:endParaRPr lang="en-US" altLang="zh-TW" dirty="0"/>
          </a:p>
        </p:txBody>
      </p:sp>
      <p:sp>
        <p:nvSpPr>
          <p:cNvPr id="5" name="矩形 4"/>
          <p:cNvSpPr/>
          <p:nvPr/>
        </p:nvSpPr>
        <p:spPr>
          <a:xfrm>
            <a:off x="987506" y="5651213"/>
            <a:ext cx="7168988" cy="584775"/>
          </a:xfrm>
          <a:prstGeom prst="rect">
            <a:avLst/>
          </a:prstGeom>
        </p:spPr>
        <p:txBody>
          <a:bodyPr wrap="square">
            <a:spAutoFit/>
          </a:bodyPr>
          <a:lstStyle/>
          <a:p>
            <a:r>
              <a:rPr lang="en-US" altLang="zh-TW" sz="1600" dirty="0"/>
              <a:t>[7] D. M. M. </a:t>
            </a:r>
            <a:r>
              <a:rPr lang="en-US" altLang="zh-TW" sz="1600" dirty="0" err="1"/>
              <a:t>Pioro,Routing</a:t>
            </a:r>
            <a:r>
              <a:rPr lang="en-US" altLang="zh-TW" sz="1600" dirty="0"/>
              <a:t>, Flow, and Capacity Design in </a:t>
            </a:r>
            <a:r>
              <a:rPr lang="en-US" altLang="zh-TW" sz="1600" dirty="0" err="1"/>
              <a:t>Communicationand</a:t>
            </a:r>
            <a:r>
              <a:rPr lang="en-US" altLang="zh-TW" sz="1600" dirty="0"/>
              <a:t> Computer Networks. Morgan Kaufmann, 2004</a:t>
            </a:r>
            <a:endParaRPr lang="zh-TW" altLang="en-US" sz="1600" dirty="0"/>
          </a:p>
        </p:txBody>
      </p:sp>
    </p:spTree>
    <p:extLst>
      <p:ext uri="{BB962C8B-B14F-4D97-AF65-F5344CB8AC3E}">
        <p14:creationId xmlns:p14="http://schemas.microsoft.com/office/powerpoint/2010/main" val="298090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Protection schemes can be </a:t>
            </a:r>
            <a:r>
              <a:rPr lang="en-US" altLang="zh-TW" sz="2400" dirty="0" smtClean="0"/>
              <a:t>either</a:t>
            </a:r>
            <a:r>
              <a:rPr lang="zh-TW" altLang="en-US" sz="2400" dirty="0" smtClean="0"/>
              <a:t> </a:t>
            </a:r>
            <a:r>
              <a:rPr lang="en-US" altLang="zh-TW" sz="2400" dirty="0" smtClean="0"/>
              <a:t>dedicated </a:t>
            </a:r>
            <a:r>
              <a:rPr lang="en-US" altLang="zh-TW" sz="2400" dirty="0"/>
              <a:t>path (DPP) or shared path (SPP</a:t>
            </a:r>
            <a:r>
              <a:rPr lang="en-US" altLang="zh-TW" sz="2400" dirty="0" smtClean="0"/>
              <a:t>).</a:t>
            </a:r>
            <a:endParaRPr lang="en-US" altLang="zh-TW" sz="2400" dirty="0"/>
          </a:p>
          <a:p>
            <a:r>
              <a:rPr lang="en-US" altLang="zh-TW" sz="2400" dirty="0" smtClean="0"/>
              <a:t>In </a:t>
            </a:r>
            <a:r>
              <a:rPr lang="en-US" altLang="zh-TW" sz="2400" dirty="0"/>
              <a:t>DPP, </a:t>
            </a:r>
            <a:r>
              <a:rPr lang="en-US" altLang="zh-TW" sz="2400" dirty="0" smtClean="0"/>
              <a:t>backup</a:t>
            </a:r>
            <a:r>
              <a:rPr lang="zh-TW" altLang="en-US" sz="2400" dirty="0" smtClean="0"/>
              <a:t> </a:t>
            </a:r>
            <a:r>
              <a:rPr lang="en-US" altLang="zh-TW" sz="2400" dirty="0" smtClean="0"/>
              <a:t>resources </a:t>
            </a:r>
            <a:r>
              <a:rPr lang="en-US" altLang="zh-TW" sz="2400" dirty="0"/>
              <a:t>are dedicated and therefore cannot be shared </a:t>
            </a:r>
            <a:r>
              <a:rPr lang="en-US" altLang="zh-TW" sz="2400" dirty="0" smtClean="0"/>
              <a:t>with</a:t>
            </a:r>
            <a:r>
              <a:rPr lang="zh-TW" altLang="en-US" sz="2400" dirty="0" smtClean="0"/>
              <a:t> </a:t>
            </a:r>
            <a:r>
              <a:rPr lang="en-US" altLang="zh-TW" sz="2400" dirty="0" smtClean="0"/>
              <a:t>any </a:t>
            </a:r>
            <a:r>
              <a:rPr lang="en-US" altLang="zh-TW" sz="2400" dirty="0"/>
              <a:t>other protection path. </a:t>
            </a:r>
            <a:endParaRPr lang="en-US" altLang="zh-TW" sz="2400" dirty="0" smtClean="0"/>
          </a:p>
          <a:p>
            <a:r>
              <a:rPr lang="en-US" altLang="zh-TW" sz="2400" dirty="0" smtClean="0"/>
              <a:t>Conversely</a:t>
            </a:r>
            <a:r>
              <a:rPr lang="en-US" altLang="zh-TW" sz="2400" dirty="0"/>
              <a:t>, SPP allows </a:t>
            </a:r>
            <a:r>
              <a:rPr lang="en-US" altLang="zh-TW" sz="2400" dirty="0" smtClean="0"/>
              <a:t>sharing</a:t>
            </a:r>
            <a:r>
              <a:rPr lang="zh-TW" altLang="en-US" sz="2400" dirty="0" smtClean="0"/>
              <a:t> </a:t>
            </a:r>
            <a:r>
              <a:rPr lang="en-US" altLang="zh-TW" sz="2400" dirty="0" smtClean="0"/>
              <a:t>backup </a:t>
            </a:r>
            <a:r>
              <a:rPr lang="en-US" altLang="zh-TW" sz="2400" dirty="0"/>
              <a:t>resources among protection paths. SPP </a:t>
            </a:r>
            <a:r>
              <a:rPr lang="en-US" altLang="zh-TW" sz="2400" dirty="0" smtClean="0"/>
              <a:t>mechanisms</a:t>
            </a:r>
            <a:r>
              <a:rPr lang="zh-TW" altLang="en-US" sz="2400" dirty="0" smtClean="0"/>
              <a:t> </a:t>
            </a:r>
            <a:r>
              <a:rPr lang="en-US" altLang="zh-TW" sz="2400" dirty="0" smtClean="0"/>
              <a:t>are </a:t>
            </a:r>
            <a:r>
              <a:rPr lang="en-US" altLang="zh-TW" sz="2400" dirty="0"/>
              <a:t>expected to require less additional resources compared </a:t>
            </a:r>
            <a:r>
              <a:rPr lang="en-US" altLang="zh-TW" sz="2400" dirty="0" smtClean="0"/>
              <a:t>to</a:t>
            </a:r>
            <a:r>
              <a:rPr lang="zh-TW" altLang="en-US" sz="2400" dirty="0" smtClean="0"/>
              <a:t> </a:t>
            </a:r>
            <a:r>
              <a:rPr lang="en-US" altLang="zh-TW" sz="2400" dirty="0" smtClean="0"/>
              <a:t>DPP</a:t>
            </a:r>
            <a:r>
              <a:rPr lang="en-US" altLang="zh-TW" sz="2400" dirty="0"/>
              <a:t>, but are usually more complicated to operate. At the </a:t>
            </a:r>
            <a:r>
              <a:rPr lang="en-US" altLang="zh-TW" sz="2400" dirty="0" smtClean="0"/>
              <a:t>best</a:t>
            </a:r>
            <a:r>
              <a:rPr lang="zh-TW" altLang="en-US" sz="2400" dirty="0" smtClean="0"/>
              <a:t> </a:t>
            </a:r>
            <a:r>
              <a:rPr lang="en-US" altLang="zh-TW" sz="2400" dirty="0" smtClean="0"/>
              <a:t>of </a:t>
            </a:r>
            <a:r>
              <a:rPr lang="en-US" altLang="zh-TW" sz="2400" dirty="0"/>
              <a:t>our knowledge the problem of reliable slice embedding </a:t>
            </a:r>
            <a:r>
              <a:rPr lang="en-US" altLang="zh-TW" sz="2400" dirty="0" smtClean="0"/>
              <a:t>with</a:t>
            </a:r>
            <a:r>
              <a:rPr lang="zh-TW" altLang="en-US" sz="2400" dirty="0" smtClean="0"/>
              <a:t> </a:t>
            </a:r>
            <a:r>
              <a:rPr lang="en-US" altLang="zh-TW" sz="2400" dirty="0" smtClean="0"/>
              <a:t>functional </a:t>
            </a:r>
            <a:r>
              <a:rPr lang="en-US" altLang="zh-TW" sz="2400" dirty="0"/>
              <a:t>split still needs investigation. </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15</a:t>
            </a:fld>
            <a:endParaRPr lang="en-US" altLang="zh-TW"/>
          </a:p>
        </p:txBody>
      </p:sp>
    </p:spTree>
    <p:extLst>
      <p:ext uri="{BB962C8B-B14F-4D97-AF65-F5344CB8AC3E}">
        <p14:creationId xmlns:p14="http://schemas.microsoft.com/office/powerpoint/2010/main" val="356494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a:xfrm>
            <a:off x="457200" y="1545959"/>
            <a:ext cx="8229600" cy="4525963"/>
          </a:xfrm>
        </p:spPr>
        <p:txBody>
          <a:bodyPr/>
          <a:lstStyle/>
          <a:p>
            <a:r>
              <a:rPr lang="en-US" altLang="zh-TW" sz="2400" dirty="0"/>
              <a:t>Option 8 referred </a:t>
            </a:r>
            <a:r>
              <a:rPr lang="en-US" altLang="zh-TW" sz="2400" dirty="0" smtClean="0"/>
              <a:t>to conventional </a:t>
            </a:r>
            <a:r>
              <a:rPr lang="en-US" altLang="zh-TW" sz="2400" dirty="0"/>
              <a:t>C-RAN was studied in [8]. [9] address the </a:t>
            </a:r>
            <a:r>
              <a:rPr lang="en-US" altLang="zh-TW" sz="2400" dirty="0" smtClean="0"/>
              <a:t>flexible </a:t>
            </a:r>
            <a:r>
              <a:rPr lang="en-US" altLang="zh-TW" sz="2400" dirty="0"/>
              <a:t>functional placement problem with no specific </a:t>
            </a:r>
            <a:r>
              <a:rPr lang="en-US" altLang="zh-TW" sz="2400" dirty="0" smtClean="0"/>
              <a:t>reference to </a:t>
            </a:r>
            <a:r>
              <a:rPr lang="en-US" altLang="zh-TW" sz="2400" dirty="0"/>
              <a:t>the latency and reliability constraints relevant to URLLC</a:t>
            </a:r>
            <a:r>
              <a:rPr lang="en-US" altLang="zh-TW" sz="2400" dirty="0" smtClean="0"/>
              <a:t>.</a:t>
            </a:r>
          </a:p>
          <a:p>
            <a:r>
              <a:rPr lang="en-US" altLang="zh-TW" sz="2400" dirty="0"/>
              <a:t>Anyway, a methodology to design the optical </a:t>
            </a:r>
            <a:r>
              <a:rPr lang="en-US" altLang="zh-TW" sz="2400" dirty="0" smtClean="0"/>
              <a:t>aggregation network </a:t>
            </a:r>
            <a:r>
              <a:rPr lang="en-US" altLang="zh-TW" sz="2400" dirty="0"/>
              <a:t>while associating function splitting to nodes </a:t>
            </a:r>
            <a:r>
              <a:rPr lang="en-US" altLang="zh-TW" sz="2400" dirty="0" smtClean="0"/>
              <a:t>with URLLC </a:t>
            </a:r>
            <a:r>
              <a:rPr lang="en-US" altLang="zh-TW" sz="2400" dirty="0"/>
              <a:t>is expected to greatly help the task of operators </a:t>
            </a:r>
            <a:r>
              <a:rPr lang="en-US" altLang="zh-TW" sz="2400" dirty="0" smtClean="0"/>
              <a:t>in the </a:t>
            </a:r>
            <a:r>
              <a:rPr lang="en-US" altLang="zh-TW" sz="2400" dirty="0"/>
              <a:t>deployment of 5G network slicing. </a:t>
            </a:r>
            <a:endParaRPr lang="en-US" altLang="zh-TW" sz="2400" dirty="0" smtClean="0"/>
          </a:p>
          <a:p>
            <a:r>
              <a:rPr lang="en-US" altLang="zh-TW" sz="2400" dirty="0" smtClean="0"/>
              <a:t>Some </a:t>
            </a:r>
            <a:r>
              <a:rPr lang="en-US" altLang="zh-TW" sz="2400" dirty="0"/>
              <a:t>evaluations </a:t>
            </a:r>
            <a:r>
              <a:rPr lang="en-US" altLang="zh-TW" sz="2400" dirty="0" smtClean="0"/>
              <a:t>on functional </a:t>
            </a:r>
            <a:r>
              <a:rPr lang="en-US" altLang="zh-TW" sz="2400" dirty="0"/>
              <a:t>splitting in optical aggregation networks have </a:t>
            </a:r>
            <a:r>
              <a:rPr lang="en-US" altLang="zh-TW" sz="2400" dirty="0" smtClean="0"/>
              <a:t>been presented </a:t>
            </a:r>
            <a:r>
              <a:rPr lang="en-US" altLang="zh-TW" sz="2400" dirty="0"/>
              <a:t>based on heuristics in [10] for DPP.</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16</a:t>
            </a:fld>
            <a:endParaRPr lang="en-US" altLang="zh-TW"/>
          </a:p>
        </p:txBody>
      </p:sp>
      <p:sp>
        <p:nvSpPr>
          <p:cNvPr id="5" name="矩形 4"/>
          <p:cNvSpPr/>
          <p:nvPr/>
        </p:nvSpPr>
        <p:spPr>
          <a:xfrm>
            <a:off x="611560" y="6071922"/>
            <a:ext cx="7168988" cy="830997"/>
          </a:xfrm>
          <a:prstGeom prst="rect">
            <a:avLst/>
          </a:prstGeom>
        </p:spPr>
        <p:txBody>
          <a:bodyPr wrap="square">
            <a:spAutoFit/>
          </a:bodyPr>
          <a:lstStyle/>
          <a:p>
            <a:r>
              <a:rPr lang="en-US" altLang="zh-TW" sz="1600" dirty="0"/>
              <a:t>[10] B. M. </a:t>
            </a:r>
            <a:r>
              <a:rPr lang="en-US" altLang="zh-TW" sz="1600" dirty="0" err="1"/>
              <a:t>Khorsandi</a:t>
            </a:r>
            <a:r>
              <a:rPr lang="en-US" altLang="zh-TW" sz="1600" dirty="0"/>
              <a:t>, F. </a:t>
            </a:r>
            <a:r>
              <a:rPr lang="en-US" altLang="zh-TW" sz="1600" dirty="0" err="1"/>
              <a:t>Tonini</a:t>
            </a:r>
            <a:r>
              <a:rPr lang="en-US" altLang="zh-TW" sz="1600" dirty="0"/>
              <a:t>, E. Amato, and C. </a:t>
            </a:r>
            <a:r>
              <a:rPr lang="en-US" altLang="zh-TW" sz="1600" dirty="0" err="1"/>
              <a:t>Raffaelli</a:t>
            </a:r>
            <a:r>
              <a:rPr lang="en-US" altLang="zh-TW" sz="1600" dirty="0"/>
              <a:t>, “</a:t>
            </a:r>
            <a:r>
              <a:rPr lang="en-US" altLang="zh-TW" sz="1600" dirty="0" err="1"/>
              <a:t>Dedicatedpath</a:t>
            </a:r>
            <a:r>
              <a:rPr lang="en-US" altLang="zh-TW" sz="1600" dirty="0"/>
              <a:t> protection for reliable network slice embedding based on </a:t>
            </a:r>
            <a:r>
              <a:rPr lang="en-US" altLang="zh-TW" sz="1600" dirty="0" err="1"/>
              <a:t>functionalsplitting</a:t>
            </a:r>
            <a:r>
              <a:rPr lang="en-US" altLang="zh-TW" sz="1600" dirty="0"/>
              <a:t>,” in2019 International Conference of Transparent </a:t>
            </a:r>
            <a:r>
              <a:rPr lang="en-US" altLang="zh-TW" sz="1600" dirty="0" err="1"/>
              <a:t>OpticalNetwork</a:t>
            </a:r>
            <a:r>
              <a:rPr lang="en-US" altLang="zh-TW" sz="1600" dirty="0"/>
              <a:t> ICTON, 2019.</a:t>
            </a:r>
            <a:endParaRPr lang="zh-TW" altLang="en-US" sz="1600" dirty="0"/>
          </a:p>
        </p:txBody>
      </p:sp>
    </p:spTree>
    <p:extLst>
      <p:ext uri="{BB962C8B-B14F-4D97-AF65-F5344CB8AC3E}">
        <p14:creationId xmlns:p14="http://schemas.microsoft.com/office/powerpoint/2010/main" val="168671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000" dirty="0"/>
              <a:t>With reference to the above scenario, this paper proposes </a:t>
            </a:r>
            <a:r>
              <a:rPr lang="en-US" altLang="zh-TW" sz="2000" dirty="0" smtClean="0"/>
              <a:t>an</a:t>
            </a:r>
            <a:r>
              <a:rPr lang="zh-TW" altLang="en-US" sz="2000" dirty="0" smtClean="0"/>
              <a:t> </a:t>
            </a:r>
            <a:r>
              <a:rPr lang="en-US" altLang="zh-TW" sz="2000" dirty="0" smtClean="0"/>
              <a:t>optimization </a:t>
            </a:r>
            <a:r>
              <a:rPr lang="en-US" altLang="zh-TW" sz="2000" dirty="0"/>
              <a:t>procedure based on Integer Linear Programming(ILP) to design resilient latency constrained end-to-end </a:t>
            </a:r>
            <a:r>
              <a:rPr lang="en-US" altLang="zh-TW" sz="2000" dirty="0" smtClean="0"/>
              <a:t>slicing</a:t>
            </a:r>
            <a:r>
              <a:rPr lang="zh-TW" altLang="en-US" sz="2000" dirty="0" smtClean="0"/>
              <a:t> </a:t>
            </a:r>
            <a:r>
              <a:rPr lang="en-US" altLang="zh-TW" sz="2000" dirty="0" smtClean="0"/>
              <a:t>with </a:t>
            </a:r>
            <a:r>
              <a:rPr lang="en-US" altLang="zh-TW" sz="2000" dirty="0"/>
              <a:t>5G functional splits for the URLLC service class</a:t>
            </a:r>
            <a:r>
              <a:rPr lang="en-US" altLang="zh-TW" sz="2000" dirty="0" smtClean="0"/>
              <a:t>.</a:t>
            </a:r>
          </a:p>
          <a:p>
            <a:r>
              <a:rPr lang="en-US" altLang="zh-TW" sz="2000" dirty="0" smtClean="0"/>
              <a:t>The </a:t>
            </a:r>
            <a:r>
              <a:rPr lang="en-US" altLang="zh-TW" sz="2000" dirty="0"/>
              <a:t>target is to minimize the number of nodes where </a:t>
            </a:r>
            <a:r>
              <a:rPr lang="en-US" altLang="zh-TW" sz="2000" dirty="0" smtClean="0"/>
              <a:t>virtual functions </a:t>
            </a:r>
            <a:r>
              <a:rPr lang="en-US" altLang="zh-TW" sz="2000" dirty="0"/>
              <a:t>are activated, given a potential set of node locations</a:t>
            </a:r>
            <a:r>
              <a:rPr lang="en-US" altLang="zh-TW" sz="2000" dirty="0" smtClean="0"/>
              <a:t>.</a:t>
            </a:r>
          </a:p>
          <a:p>
            <a:r>
              <a:rPr lang="en-US" altLang="zh-TW" sz="2000" dirty="0"/>
              <a:t>Dedicated and shared path protection schemes, namely </a:t>
            </a:r>
            <a:r>
              <a:rPr lang="en-US" altLang="zh-TW" sz="2000" dirty="0" smtClean="0"/>
              <a:t>DPP and </a:t>
            </a:r>
            <a:r>
              <a:rPr lang="en-US" altLang="zh-TW" sz="2000" dirty="0"/>
              <a:t>SPP, are proposed and related optimization </a:t>
            </a:r>
            <a:r>
              <a:rPr lang="en-US" altLang="zh-TW" sz="2000" dirty="0" smtClean="0"/>
              <a:t>procedures to </a:t>
            </a:r>
            <a:r>
              <a:rPr lang="en-US" altLang="zh-TW" sz="2000" dirty="0"/>
              <a:t>minimize the physical network resources to be </a:t>
            </a:r>
            <a:r>
              <a:rPr lang="en-US" altLang="zh-TW" sz="2000" dirty="0" smtClean="0"/>
              <a:t>associated to </a:t>
            </a:r>
            <a:r>
              <a:rPr lang="en-US" altLang="zh-TW" sz="2000" dirty="0"/>
              <a:t>URLLC network slice are described and applied to </a:t>
            </a:r>
            <a:r>
              <a:rPr lang="en-US" altLang="zh-TW" sz="2000" dirty="0" smtClean="0"/>
              <a:t>obtain evaluations </a:t>
            </a:r>
            <a:r>
              <a:rPr lang="en-US" altLang="zh-TW" sz="2000" dirty="0"/>
              <a:t>of their effectiveness.</a:t>
            </a: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17</a:t>
            </a:fld>
            <a:endParaRPr lang="en-US" altLang="zh-TW"/>
          </a:p>
        </p:txBody>
      </p:sp>
    </p:spTree>
    <p:extLst>
      <p:ext uri="{BB962C8B-B14F-4D97-AF65-F5344CB8AC3E}">
        <p14:creationId xmlns:p14="http://schemas.microsoft.com/office/powerpoint/2010/main" val="3427629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Paper Organization </a:t>
            </a:r>
            <a:endParaRPr lang="zh-TW" altLang="en-US" dirty="0"/>
          </a:p>
        </p:txBody>
      </p:sp>
      <p:sp>
        <p:nvSpPr>
          <p:cNvPr id="3" name="內容版面配置區 2"/>
          <p:cNvSpPr>
            <a:spLocks noGrp="1"/>
          </p:cNvSpPr>
          <p:nvPr>
            <p:ph idx="1"/>
          </p:nvPr>
        </p:nvSpPr>
        <p:spPr/>
        <p:txBody>
          <a:bodyPr/>
          <a:lstStyle/>
          <a:p>
            <a:r>
              <a:rPr lang="en-US" altLang="zh-TW" sz="2400" dirty="0"/>
              <a:t>Section </a:t>
            </a:r>
            <a:r>
              <a:rPr lang="en-US" altLang="zh-TW" sz="2400" dirty="0" smtClean="0"/>
              <a:t>2</a:t>
            </a:r>
            <a:r>
              <a:rPr lang="zh-TW" altLang="en-US" sz="2400" dirty="0" smtClean="0"/>
              <a:t> </a:t>
            </a:r>
            <a:r>
              <a:rPr lang="en-US" altLang="zh-TW" sz="2400" dirty="0" smtClean="0"/>
              <a:t>:</a:t>
            </a:r>
            <a:r>
              <a:rPr lang="zh-TW" altLang="en-US" sz="2400" dirty="0" smtClean="0"/>
              <a:t> </a:t>
            </a:r>
            <a:r>
              <a:rPr lang="en-US" altLang="zh-TW" sz="2400" dirty="0" smtClean="0"/>
              <a:t>the reference</a:t>
            </a:r>
            <a:r>
              <a:rPr lang="zh-TW" altLang="en-US" sz="2400" dirty="0" smtClean="0"/>
              <a:t> </a:t>
            </a:r>
            <a:r>
              <a:rPr lang="en-US" altLang="zh-TW" sz="2400" dirty="0" smtClean="0"/>
              <a:t>network </a:t>
            </a:r>
            <a:r>
              <a:rPr lang="en-US" altLang="zh-TW" sz="2400" dirty="0"/>
              <a:t>architecture and problem formulation are introduced</a:t>
            </a:r>
            <a:r>
              <a:rPr lang="en-US" altLang="zh-TW" sz="2400" dirty="0" smtClean="0"/>
              <a:t>.</a:t>
            </a:r>
          </a:p>
          <a:p>
            <a:r>
              <a:rPr lang="en-US" altLang="zh-TW" sz="2400" dirty="0" smtClean="0"/>
              <a:t>Section 3</a:t>
            </a:r>
            <a:r>
              <a:rPr lang="en-US" altLang="zh-TW" sz="2400" dirty="0"/>
              <a:t>:</a:t>
            </a:r>
            <a:r>
              <a:rPr lang="en-US" altLang="zh-TW" sz="2400" dirty="0" smtClean="0"/>
              <a:t>the </a:t>
            </a:r>
            <a:r>
              <a:rPr lang="en-US" altLang="zh-TW" sz="2400" dirty="0"/>
              <a:t>optimization methodology for </a:t>
            </a:r>
            <a:r>
              <a:rPr lang="en-US" altLang="zh-TW" sz="2400" dirty="0" smtClean="0"/>
              <a:t>the</a:t>
            </a:r>
            <a:r>
              <a:rPr lang="zh-TW" altLang="en-US" sz="2400" dirty="0" smtClean="0"/>
              <a:t> </a:t>
            </a:r>
            <a:r>
              <a:rPr lang="en-US" altLang="zh-TW" sz="2400" dirty="0" smtClean="0"/>
              <a:t>design </a:t>
            </a:r>
            <a:r>
              <a:rPr lang="en-US" altLang="zh-TW" sz="2400" dirty="0"/>
              <a:t>of URLLC slice using DPP and SPP with </a:t>
            </a:r>
            <a:r>
              <a:rPr lang="en-US" altLang="zh-TW" sz="2400" dirty="0" smtClean="0"/>
              <a:t>latency</a:t>
            </a:r>
            <a:r>
              <a:rPr lang="zh-TW" altLang="en-US" sz="2400" dirty="0" smtClean="0"/>
              <a:t> </a:t>
            </a:r>
            <a:r>
              <a:rPr lang="en-US" altLang="zh-TW" sz="2400" dirty="0" smtClean="0"/>
              <a:t>constraints </a:t>
            </a:r>
            <a:r>
              <a:rPr lang="en-US" altLang="zh-TW" sz="2400" dirty="0"/>
              <a:t>to minimize the number of active hotels in </a:t>
            </a:r>
            <a:r>
              <a:rPr lang="en-US" altLang="zh-TW" sz="2400" dirty="0" smtClean="0"/>
              <a:t>the</a:t>
            </a:r>
            <a:r>
              <a:rPr lang="zh-TW" altLang="en-US" sz="2400" dirty="0" smtClean="0"/>
              <a:t> </a:t>
            </a:r>
            <a:r>
              <a:rPr lang="en-US" altLang="zh-TW" sz="2400" dirty="0" smtClean="0"/>
              <a:t>optical </a:t>
            </a:r>
            <a:r>
              <a:rPr lang="en-US" altLang="zh-TW" sz="2400" dirty="0"/>
              <a:t>aggregation </a:t>
            </a:r>
            <a:r>
              <a:rPr lang="en-US" altLang="zh-TW" sz="2400" dirty="0" smtClean="0"/>
              <a:t>network</a:t>
            </a:r>
          </a:p>
          <a:p>
            <a:r>
              <a:rPr lang="en-US" altLang="zh-TW" sz="2400" dirty="0" smtClean="0"/>
              <a:t>Section 4</a:t>
            </a:r>
            <a:r>
              <a:rPr lang="zh-TW" altLang="en-US" sz="2400" dirty="0" smtClean="0"/>
              <a:t> </a:t>
            </a:r>
            <a:r>
              <a:rPr lang="en-US" altLang="zh-TW" sz="2400" dirty="0" smtClean="0"/>
              <a:t>:</a:t>
            </a:r>
            <a:r>
              <a:rPr lang="zh-TW" altLang="en-US" sz="2400" dirty="0" smtClean="0"/>
              <a:t> </a:t>
            </a:r>
            <a:r>
              <a:rPr lang="en-US" altLang="zh-TW" sz="2400" dirty="0" smtClean="0"/>
              <a:t>Several </a:t>
            </a:r>
            <a:r>
              <a:rPr lang="en-US" altLang="zh-TW" sz="2400" dirty="0"/>
              <a:t>proposed solution processes contained in heuristics are developed to find an optimal solution.</a:t>
            </a:r>
            <a:r>
              <a:rPr lang="en-US" altLang="zh-TW" sz="2400" dirty="0" smtClean="0"/>
              <a:t> </a:t>
            </a:r>
          </a:p>
          <a:p>
            <a:r>
              <a:rPr lang="en-US" altLang="zh-TW" sz="2400" dirty="0" smtClean="0"/>
              <a:t>Section 5 : results and</a:t>
            </a:r>
            <a:r>
              <a:rPr lang="zh-TW" altLang="en-US" sz="2400" dirty="0" smtClean="0"/>
              <a:t> </a:t>
            </a:r>
            <a:r>
              <a:rPr lang="en-US" altLang="zh-TW" sz="2400" dirty="0" smtClean="0"/>
              <a:t>comparison </a:t>
            </a:r>
          </a:p>
          <a:p>
            <a:r>
              <a:rPr lang="en-US" altLang="zh-TW" sz="2400" dirty="0" smtClean="0"/>
              <a:t>Section 6 : the </a:t>
            </a:r>
            <a:r>
              <a:rPr lang="en-US" altLang="zh-TW" sz="2400" dirty="0"/>
              <a:t>conclusions </a:t>
            </a:r>
            <a:r>
              <a:rPr lang="en-US" altLang="zh-TW" sz="2400" dirty="0" smtClean="0"/>
              <a:t>and</a:t>
            </a:r>
            <a:r>
              <a:rPr lang="zh-TW" altLang="en-US" sz="2400" dirty="0" smtClean="0"/>
              <a:t> </a:t>
            </a:r>
            <a:r>
              <a:rPr lang="en-US" altLang="zh-TW" sz="2400" dirty="0" smtClean="0"/>
              <a:t>main </a:t>
            </a:r>
            <a:r>
              <a:rPr lang="en-US" altLang="zh-TW" sz="2400" dirty="0"/>
              <a:t>achievements</a:t>
            </a:r>
            <a:br>
              <a:rPr lang="en-US" altLang="zh-TW" sz="2400" dirty="0"/>
            </a:br>
            <a:r>
              <a:rPr lang="en-US" altLang="zh-TW" sz="2400" dirty="0" smtClean="0"/>
              <a:t> </a:t>
            </a:r>
            <a:endParaRPr lang="en-US" altLang="zh-TW"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18</a:t>
            </a:fld>
            <a:endParaRPr lang="en-US" altLang="zh-TW"/>
          </a:p>
        </p:txBody>
      </p:sp>
    </p:spTree>
    <p:extLst>
      <p:ext uri="{BB962C8B-B14F-4D97-AF65-F5344CB8AC3E}">
        <p14:creationId xmlns:p14="http://schemas.microsoft.com/office/powerpoint/2010/main" val="286140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 Network Architecture and Problem Formulation</a:t>
            </a:r>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19</a:t>
            </a:fld>
            <a:endParaRPr lang="en-US" altLang="zh-TW"/>
          </a:p>
        </p:txBody>
      </p:sp>
    </p:spTree>
    <p:extLst>
      <p:ext uri="{BB962C8B-B14F-4D97-AF65-F5344CB8AC3E}">
        <p14:creationId xmlns:p14="http://schemas.microsoft.com/office/powerpoint/2010/main" val="2664933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a:xfrm>
            <a:off x="457200" y="1600200"/>
            <a:ext cx="8229600" cy="4756150"/>
          </a:xfrm>
        </p:spPr>
        <p:txBody>
          <a:bodyPr/>
          <a:lstStyle/>
          <a:p>
            <a:r>
              <a:rPr lang="en-US" altLang="zh-TW" dirty="0" smtClean="0">
                <a:hlinkClick r:id="rId2" action="ppaction://hlinksldjump"/>
              </a:rPr>
              <a:t>Abstract</a:t>
            </a:r>
            <a:endParaRPr lang="en-US" altLang="zh-TW" dirty="0"/>
          </a:p>
          <a:p>
            <a:r>
              <a:rPr lang="en-US" altLang="zh-TW" dirty="0" smtClean="0"/>
              <a:t>Introduction</a:t>
            </a:r>
            <a:endParaRPr lang="en-US" altLang="zh-TW" dirty="0"/>
          </a:p>
          <a:p>
            <a:r>
              <a:rPr lang="en-US" altLang="zh-TW" dirty="0" smtClean="0"/>
              <a:t>Reference Network Architecture and Problem Formulation</a:t>
            </a:r>
          </a:p>
          <a:p>
            <a:r>
              <a:rPr lang="en-US" altLang="zh-TW" dirty="0" smtClean="0"/>
              <a:t>Optimization Methodology For DPP and SPP in a URLLC Slice</a:t>
            </a:r>
          </a:p>
          <a:p>
            <a:r>
              <a:rPr lang="en-US" altLang="zh-TW" dirty="0" smtClean="0"/>
              <a:t>Numerical Results and Comparisons</a:t>
            </a:r>
          </a:p>
          <a:p>
            <a:r>
              <a:rPr lang="en-US" altLang="zh-TW" dirty="0" smtClean="0"/>
              <a:t>Conclusions</a:t>
            </a:r>
            <a:r>
              <a:rPr lang="en-US" altLang="zh-TW" dirty="0"/>
              <a:t/>
            </a:r>
            <a:br>
              <a:rPr lang="en-US" altLang="zh-TW" dirty="0"/>
            </a:br>
            <a:endParaRPr lang="en-US" altLang="zh-TW" dirty="0"/>
          </a:p>
        </p:txBody>
      </p:sp>
      <p:sp>
        <p:nvSpPr>
          <p:cNvPr id="4" name="投影片編號版面配置區 3"/>
          <p:cNvSpPr>
            <a:spLocks noGrp="1"/>
          </p:cNvSpPr>
          <p:nvPr>
            <p:ph type="sldNum" sz="quarter" idx="12"/>
          </p:nvPr>
        </p:nvSpPr>
        <p:spPr/>
        <p:txBody>
          <a:bodyPr/>
          <a:lstStyle/>
          <a:p>
            <a:fld id="{52E38B42-96A3-412A-9CD3-7D6C2689CFF8}" type="slidenum">
              <a:rPr lang="en-US" altLang="zh-TW" smtClean="0"/>
              <a:pPr/>
              <a:t>2</a:t>
            </a:fld>
            <a:endParaRPr lang="en-US" altLang="zh-TW" dirty="0"/>
          </a:p>
        </p:txBody>
      </p:sp>
    </p:spTree>
    <p:extLst>
      <p:ext uri="{BB962C8B-B14F-4D97-AF65-F5344CB8AC3E}">
        <p14:creationId xmlns:p14="http://schemas.microsoft.com/office/powerpoint/2010/main" val="2474285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 NETWORK ARCHITECTURE</a:t>
            </a:r>
            <a:endParaRPr lang="zh-TW" altLang="en-US" dirty="0"/>
          </a:p>
        </p:txBody>
      </p:sp>
      <p:sp>
        <p:nvSpPr>
          <p:cNvPr id="3" name="內容版面配置區 2"/>
          <p:cNvSpPr>
            <a:spLocks noGrp="1"/>
          </p:cNvSpPr>
          <p:nvPr>
            <p:ph idx="1"/>
          </p:nvPr>
        </p:nvSpPr>
        <p:spPr/>
        <p:txBody>
          <a:bodyPr/>
          <a:lstStyle/>
          <a:p>
            <a:r>
              <a:rPr lang="en-US" altLang="zh-TW" sz="2400" dirty="0"/>
              <a:t>5G baseband functional splits have been investigated </a:t>
            </a:r>
            <a:r>
              <a:rPr lang="en-US" altLang="zh-TW" sz="2400" dirty="0" smtClean="0"/>
              <a:t>recently </a:t>
            </a:r>
            <a:r>
              <a:rPr lang="en-US" altLang="zh-TW" sz="2400" dirty="0"/>
              <a:t>[6</a:t>
            </a:r>
            <a:r>
              <a:rPr lang="en-US" altLang="zh-TW" sz="2400" dirty="0" smtClean="0"/>
              <a:t>].</a:t>
            </a:r>
          </a:p>
          <a:p>
            <a:r>
              <a:rPr lang="en-US" altLang="zh-TW" sz="2400" dirty="0"/>
              <a:t>The functions composing the layers of the </a:t>
            </a:r>
            <a:r>
              <a:rPr lang="en-US" altLang="zh-TW" sz="2400" dirty="0" smtClean="0"/>
              <a:t>mobile </a:t>
            </a:r>
            <a:r>
              <a:rPr lang="en-US" altLang="zh-TW" sz="2400" dirty="0"/>
              <a:t>network protocol stack can be split into multiple </a:t>
            </a:r>
            <a:r>
              <a:rPr lang="en-US" altLang="zh-TW" sz="2400" dirty="0" smtClean="0"/>
              <a:t>nodes and </a:t>
            </a:r>
            <a:r>
              <a:rPr lang="en-US" altLang="zh-TW" sz="2400" dirty="0"/>
              <a:t>performed in sequence, forming a chain of functions</a:t>
            </a:r>
            <a:r>
              <a:rPr lang="en-US" altLang="zh-TW" sz="2400" dirty="0" smtClean="0"/>
              <a:t>. </a:t>
            </a:r>
          </a:p>
          <a:p>
            <a:r>
              <a:rPr lang="en-US" altLang="zh-TW" sz="2400" dirty="0" smtClean="0"/>
              <a:t>Function </a:t>
            </a:r>
            <a:r>
              <a:rPr lang="en-US" altLang="zh-TW" sz="2400" dirty="0"/>
              <a:t>chaining has been investigated before, where </a:t>
            </a:r>
            <a:r>
              <a:rPr lang="en-US" altLang="zh-TW" sz="2400" dirty="0" smtClean="0"/>
              <a:t>service end </a:t>
            </a:r>
            <a:r>
              <a:rPr lang="en-US" altLang="zh-TW" sz="2400" dirty="0"/>
              <a:t>points are known and only end to end bandwidth </a:t>
            </a:r>
            <a:r>
              <a:rPr lang="en-US" altLang="zh-TW" sz="2400" dirty="0" smtClean="0"/>
              <a:t>and latency </a:t>
            </a:r>
            <a:r>
              <a:rPr lang="en-US" altLang="zh-TW" sz="2400" dirty="0"/>
              <a:t>constraints are applied [11].</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r>
              <a:rPr lang="en-US" altLang="zh-TW" sz="2400" dirty="0"/>
              <a:t/>
            </a:r>
            <a:br>
              <a:rPr lang="en-US" altLang="zh-TW" sz="2400" dirty="0"/>
            </a:b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20</a:t>
            </a:fld>
            <a:endParaRPr lang="en-US" altLang="zh-TW"/>
          </a:p>
        </p:txBody>
      </p:sp>
      <p:sp>
        <p:nvSpPr>
          <p:cNvPr id="5" name="文字方塊 4"/>
          <p:cNvSpPr txBox="1"/>
          <p:nvPr/>
        </p:nvSpPr>
        <p:spPr>
          <a:xfrm>
            <a:off x="471795" y="5548759"/>
            <a:ext cx="8136904" cy="1015663"/>
          </a:xfrm>
          <a:prstGeom prst="rect">
            <a:avLst/>
          </a:prstGeom>
          <a:noFill/>
        </p:spPr>
        <p:txBody>
          <a:bodyPr wrap="square" rtlCol="0">
            <a:spAutoFit/>
          </a:bodyPr>
          <a:lstStyle/>
          <a:p>
            <a:r>
              <a:rPr lang="en-US" altLang="zh-TW" sz="1200" dirty="0"/>
              <a:t>[6] L. M. P. Larsen, A. </a:t>
            </a:r>
            <a:r>
              <a:rPr lang="en-US" altLang="zh-TW" sz="1200" dirty="0" err="1"/>
              <a:t>Checko</a:t>
            </a:r>
            <a:r>
              <a:rPr lang="en-US" altLang="zh-TW" sz="1200" dirty="0"/>
              <a:t>, and H. L. Christiansen, “A survey of </a:t>
            </a:r>
            <a:r>
              <a:rPr lang="en-US" altLang="zh-TW" sz="1200" dirty="0" smtClean="0"/>
              <a:t>the</a:t>
            </a:r>
            <a:r>
              <a:rPr lang="zh-TW" altLang="en-US" sz="1200" dirty="0" smtClean="0"/>
              <a:t> </a:t>
            </a:r>
            <a:r>
              <a:rPr lang="en-US" altLang="zh-TW" sz="1200" dirty="0" smtClean="0"/>
              <a:t>functional </a:t>
            </a:r>
            <a:r>
              <a:rPr lang="en-US" altLang="zh-TW" sz="1200" dirty="0"/>
              <a:t>splits proposed for 5G mobile </a:t>
            </a:r>
            <a:r>
              <a:rPr lang="en-US" altLang="zh-TW" sz="1200" dirty="0" err="1"/>
              <a:t>crosshaul</a:t>
            </a:r>
            <a:r>
              <a:rPr lang="en-US" altLang="zh-TW" sz="1200" dirty="0"/>
              <a:t> </a:t>
            </a:r>
            <a:r>
              <a:rPr lang="en-US" altLang="zh-TW" sz="1200" dirty="0" err="1"/>
              <a:t>networks,”</a:t>
            </a:r>
            <a:r>
              <a:rPr lang="en-US" altLang="zh-TW" sz="1200" dirty="0" err="1" smtClean="0"/>
              <a:t>IEEE</a:t>
            </a:r>
            <a:r>
              <a:rPr lang="zh-TW" altLang="en-US" sz="1200" dirty="0" smtClean="0"/>
              <a:t> </a:t>
            </a:r>
            <a:r>
              <a:rPr lang="en-US" altLang="zh-TW" sz="1200" dirty="0" smtClean="0"/>
              <a:t>Communications </a:t>
            </a:r>
            <a:r>
              <a:rPr lang="en-US" altLang="zh-TW" sz="1200" dirty="0"/>
              <a:t>Surveys Tutorials, vol. 21, no. 1, pp. 146–172, 2019</a:t>
            </a:r>
            <a:r>
              <a:rPr lang="en-US" altLang="zh-TW" sz="1200" dirty="0" smtClean="0"/>
              <a:t>.</a:t>
            </a:r>
          </a:p>
          <a:p>
            <a:r>
              <a:rPr lang="en-US" altLang="zh-TW" sz="1200" dirty="0"/>
              <a:t>[11] A. </a:t>
            </a:r>
            <a:r>
              <a:rPr lang="en-US" altLang="zh-TW" sz="1200" dirty="0" err="1"/>
              <a:t>Hmaity</a:t>
            </a:r>
            <a:r>
              <a:rPr lang="en-US" altLang="zh-TW" sz="1200" dirty="0"/>
              <a:t>, M. </a:t>
            </a:r>
            <a:r>
              <a:rPr lang="en-US" altLang="zh-TW" sz="1200" dirty="0" err="1"/>
              <a:t>Savi</a:t>
            </a:r>
            <a:r>
              <a:rPr lang="en-US" altLang="zh-TW" sz="1200" dirty="0"/>
              <a:t>, F. </a:t>
            </a:r>
            <a:r>
              <a:rPr lang="en-US" altLang="zh-TW" sz="1200" dirty="0" err="1"/>
              <a:t>Musumeci</a:t>
            </a:r>
            <a:r>
              <a:rPr lang="en-US" altLang="zh-TW" sz="1200" dirty="0"/>
              <a:t>, M. </a:t>
            </a:r>
            <a:r>
              <a:rPr lang="en-US" altLang="zh-TW" sz="1200" dirty="0" err="1"/>
              <a:t>Tornatore</a:t>
            </a:r>
            <a:r>
              <a:rPr lang="en-US" altLang="zh-TW" sz="1200" dirty="0"/>
              <a:t>, and A. </a:t>
            </a:r>
            <a:r>
              <a:rPr lang="en-US" altLang="zh-TW" sz="1200" dirty="0" err="1"/>
              <a:t>Pattavina</a:t>
            </a:r>
            <a:r>
              <a:rPr lang="en-US" altLang="zh-TW" sz="1200" dirty="0"/>
              <a:t>, “</a:t>
            </a:r>
            <a:r>
              <a:rPr lang="en-US" altLang="zh-TW" sz="1200" dirty="0" smtClean="0"/>
              <a:t>Protection </a:t>
            </a:r>
            <a:r>
              <a:rPr lang="en-US" altLang="zh-TW" sz="1200" dirty="0"/>
              <a:t>strategies for virtual network functions placement and </a:t>
            </a:r>
            <a:r>
              <a:rPr lang="en-US" altLang="zh-TW" sz="1200" dirty="0" smtClean="0"/>
              <a:t>service</a:t>
            </a:r>
            <a:r>
              <a:rPr lang="zh-TW" altLang="en-US" sz="1200" dirty="0" smtClean="0"/>
              <a:t> </a:t>
            </a:r>
            <a:r>
              <a:rPr lang="en-US" altLang="zh-TW" sz="1200" dirty="0" smtClean="0"/>
              <a:t>chains </a:t>
            </a:r>
            <a:r>
              <a:rPr lang="en-US" altLang="zh-TW" sz="1200" dirty="0" err="1"/>
              <a:t>provisioning,”Networks</a:t>
            </a:r>
            <a:r>
              <a:rPr lang="en-US" altLang="zh-TW" sz="1200" dirty="0"/>
              <a:t>, vol. 70, no. 4, pp. 373–387. [Online].Available: https://onlinelibrary.wiley.com/doi/abs/10.1002/net.21782</a:t>
            </a:r>
            <a:endParaRPr lang="zh-TW" altLang="en-US" sz="1200" dirty="0"/>
          </a:p>
        </p:txBody>
      </p:sp>
    </p:spTree>
    <p:extLst>
      <p:ext uri="{BB962C8B-B14F-4D97-AF65-F5344CB8AC3E}">
        <p14:creationId xmlns:p14="http://schemas.microsoft.com/office/powerpoint/2010/main" val="2073460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 NETWORK ARCHITECTURE</a:t>
            </a:r>
            <a:endParaRPr lang="zh-TW" altLang="en-US" dirty="0"/>
          </a:p>
        </p:txBody>
      </p:sp>
      <p:sp>
        <p:nvSpPr>
          <p:cNvPr id="3" name="內容版面配置區 2"/>
          <p:cNvSpPr>
            <a:spLocks noGrp="1"/>
          </p:cNvSpPr>
          <p:nvPr>
            <p:ph idx="1"/>
          </p:nvPr>
        </p:nvSpPr>
        <p:spPr/>
        <p:txBody>
          <a:bodyPr/>
          <a:lstStyle/>
          <a:p>
            <a:r>
              <a:rPr lang="en-US" altLang="zh-TW" sz="2400" dirty="0"/>
              <a:t>However, when </a:t>
            </a:r>
            <a:r>
              <a:rPr lang="en-US" altLang="zh-TW" sz="2400" dirty="0" smtClean="0"/>
              <a:t>providing</a:t>
            </a:r>
            <a:r>
              <a:rPr lang="zh-TW" altLang="en-US" sz="2400" dirty="0" smtClean="0"/>
              <a:t> </a:t>
            </a:r>
            <a:r>
              <a:rPr lang="en-US" altLang="zh-TW" sz="2400" dirty="0" smtClean="0"/>
              <a:t>a </a:t>
            </a:r>
            <a:r>
              <a:rPr lang="en-US" altLang="zh-TW" sz="2400" dirty="0"/>
              <a:t>service, the requirements of the baseband processing must </a:t>
            </a:r>
            <a:r>
              <a:rPr lang="en-US" altLang="zh-TW" sz="2400" dirty="0" smtClean="0"/>
              <a:t>be</a:t>
            </a:r>
            <a:r>
              <a:rPr lang="zh-TW" altLang="en-US" sz="2400" dirty="0" smtClean="0"/>
              <a:t> </a:t>
            </a:r>
            <a:r>
              <a:rPr lang="en-US" altLang="zh-TW" sz="2400" dirty="0" smtClean="0"/>
              <a:t>satisfied </a:t>
            </a:r>
            <a:r>
              <a:rPr lang="en-US" altLang="zh-TW" sz="2400" dirty="0"/>
              <a:t>along with the one of the end to end service, </a:t>
            </a:r>
            <a:r>
              <a:rPr lang="en-US" altLang="zh-TW" sz="2400" dirty="0" smtClean="0"/>
              <a:t>usually</a:t>
            </a:r>
            <a:r>
              <a:rPr lang="zh-TW" altLang="en-US" sz="2400" dirty="0" smtClean="0"/>
              <a:t> </a:t>
            </a:r>
            <a:r>
              <a:rPr lang="en-US" altLang="zh-TW" sz="2400" dirty="0" smtClean="0"/>
              <a:t>performed </a:t>
            </a:r>
            <a:r>
              <a:rPr lang="en-US" altLang="zh-TW" sz="2400" dirty="0"/>
              <a:t>in the cloud. </a:t>
            </a:r>
          </a:p>
          <a:p>
            <a:r>
              <a:rPr lang="en-US" altLang="zh-TW" sz="2400" dirty="0" smtClean="0"/>
              <a:t>The </a:t>
            </a:r>
            <a:r>
              <a:rPr lang="en-US" altLang="zh-TW" sz="2400" dirty="0"/>
              <a:t>bandwidth requirement to </a:t>
            </a:r>
            <a:r>
              <a:rPr lang="en-US" altLang="zh-TW" sz="2400" dirty="0" smtClean="0"/>
              <a:t>carry</a:t>
            </a:r>
            <a:r>
              <a:rPr lang="zh-TW" altLang="en-US" sz="2400" dirty="0" smtClean="0"/>
              <a:t> </a:t>
            </a:r>
            <a:r>
              <a:rPr lang="en-US" altLang="zh-TW" sz="2400" dirty="0" smtClean="0"/>
              <a:t>different </a:t>
            </a:r>
            <a:r>
              <a:rPr lang="en-US" altLang="zh-TW" sz="2400" dirty="0"/>
              <a:t>functions of the protocol stack are shown in </a:t>
            </a:r>
            <a:r>
              <a:rPr lang="en-US" altLang="zh-TW" sz="2400" dirty="0" smtClean="0"/>
              <a:t>Table</a:t>
            </a:r>
            <a:r>
              <a:rPr lang="zh-TW" altLang="en-US" sz="2400" dirty="0" smtClean="0"/>
              <a:t> </a:t>
            </a:r>
            <a:r>
              <a:rPr lang="en-US" altLang="zh-TW" sz="2400" dirty="0" smtClean="0"/>
              <a:t>I </a:t>
            </a:r>
            <a:r>
              <a:rPr lang="en-US" altLang="zh-TW" sz="2400" dirty="0"/>
              <a:t>for a sample antenna configuration [12</a:t>
            </a:r>
            <a:r>
              <a:rPr lang="en-US" altLang="zh-TW" sz="2400" dirty="0" smtClean="0"/>
              <a:t>].</a:t>
            </a:r>
          </a:p>
          <a:p>
            <a:r>
              <a:rPr lang="en-US" altLang="zh-TW" sz="2400" dirty="0"/>
              <a:t>An example of </a:t>
            </a:r>
            <a:r>
              <a:rPr lang="en-US" altLang="zh-TW" sz="2400" dirty="0" smtClean="0"/>
              <a:t>a</a:t>
            </a:r>
            <a:r>
              <a:rPr lang="zh-TW" altLang="en-US" sz="2400" dirty="0" smtClean="0"/>
              <a:t> </a:t>
            </a:r>
            <a:r>
              <a:rPr lang="en-US" altLang="zh-TW" sz="2400" dirty="0" smtClean="0"/>
              <a:t>possible </a:t>
            </a:r>
            <a:r>
              <a:rPr lang="en-US" altLang="zh-TW" sz="2400" dirty="0"/>
              <a:t>end to end URLLC service slice is presented in Fig.1. The reliability required by this class of services implies </a:t>
            </a:r>
            <a:r>
              <a:rPr lang="en-US" altLang="zh-TW" sz="2400" dirty="0" smtClean="0"/>
              <a:t>the</a:t>
            </a:r>
            <a:r>
              <a:rPr lang="zh-TW" altLang="en-US" sz="2400" dirty="0" smtClean="0"/>
              <a:t> </a:t>
            </a:r>
            <a:r>
              <a:rPr lang="en-US" altLang="zh-TW" sz="2400" dirty="0" smtClean="0"/>
              <a:t>allocation </a:t>
            </a:r>
            <a:r>
              <a:rPr lang="en-US" altLang="zh-TW" sz="2400" dirty="0"/>
              <a:t>of primary and backup path resources for each </a:t>
            </a:r>
            <a:r>
              <a:rPr lang="en-US" altLang="zh-TW" sz="2400" dirty="0" smtClean="0"/>
              <a:t>chain</a:t>
            </a:r>
            <a:r>
              <a:rPr lang="zh-TW" altLang="en-US" sz="2400" dirty="0" smtClean="0"/>
              <a:t> </a:t>
            </a:r>
            <a:r>
              <a:rPr lang="en-US" altLang="zh-TW" sz="2400" dirty="0" smtClean="0"/>
              <a:t>in </a:t>
            </a:r>
            <a:r>
              <a:rPr lang="en-US" altLang="zh-TW" sz="2400" dirty="0"/>
              <a:t>the slice</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21</a:t>
            </a:fld>
            <a:endParaRPr lang="en-US" altLang="zh-TW"/>
          </a:p>
        </p:txBody>
      </p:sp>
    </p:spTree>
    <p:extLst>
      <p:ext uri="{BB962C8B-B14F-4D97-AF65-F5344CB8AC3E}">
        <p14:creationId xmlns:p14="http://schemas.microsoft.com/office/powerpoint/2010/main" val="90982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Table 1</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827584" y="2060848"/>
            <a:ext cx="7755106" cy="3242816"/>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22</a:t>
            </a:fld>
            <a:endParaRPr lang="en-US" altLang="zh-TW"/>
          </a:p>
        </p:txBody>
      </p:sp>
    </p:spTree>
    <p:extLst>
      <p:ext uri="{BB962C8B-B14F-4D97-AF65-F5344CB8AC3E}">
        <p14:creationId xmlns:p14="http://schemas.microsoft.com/office/powerpoint/2010/main" val="256396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1</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971600" y="2204864"/>
            <a:ext cx="7298792" cy="337140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23</a:t>
            </a:fld>
            <a:endParaRPr lang="en-US" altLang="zh-TW"/>
          </a:p>
        </p:txBody>
      </p:sp>
    </p:spTree>
    <p:extLst>
      <p:ext uri="{BB962C8B-B14F-4D97-AF65-F5344CB8AC3E}">
        <p14:creationId xmlns:p14="http://schemas.microsoft.com/office/powerpoint/2010/main" val="424884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 Formulation</a:t>
            </a:r>
            <a:endParaRPr lang="zh-TW" altLang="en-US" dirty="0"/>
          </a:p>
        </p:txBody>
      </p:sp>
      <p:sp>
        <p:nvSpPr>
          <p:cNvPr id="3" name="內容版面配置區 2"/>
          <p:cNvSpPr>
            <a:spLocks noGrp="1"/>
          </p:cNvSpPr>
          <p:nvPr>
            <p:ph idx="1"/>
          </p:nvPr>
        </p:nvSpPr>
        <p:spPr/>
        <p:txBody>
          <a:bodyPr/>
          <a:lstStyle/>
          <a:p>
            <a:r>
              <a:rPr lang="en-US" altLang="zh-TW" sz="2400" dirty="0"/>
              <a:t>The formulation of the BBU hotel location problem </a:t>
            </a:r>
            <a:r>
              <a:rPr lang="en-US" altLang="zh-TW" sz="2400" dirty="0" smtClean="0"/>
              <a:t>with resiliency(</a:t>
            </a:r>
            <a:r>
              <a:rPr lang="zh-TW" altLang="en-US" sz="2400" dirty="0" smtClean="0"/>
              <a:t>彈性</a:t>
            </a:r>
            <a:r>
              <a:rPr lang="en-US" altLang="zh-TW" sz="2400" dirty="0" smtClean="0"/>
              <a:t>) </a:t>
            </a:r>
            <a:r>
              <a:rPr lang="en-US" altLang="zh-TW" sz="2400" dirty="0"/>
              <a:t>is as follows</a:t>
            </a:r>
            <a:r>
              <a:rPr lang="en-US" altLang="zh-TW" sz="2400" dirty="0" smtClean="0"/>
              <a:t>:</a:t>
            </a:r>
          </a:p>
          <a:p>
            <a:r>
              <a:rPr lang="en-US" altLang="zh-TW" sz="2400" b="1" dirty="0"/>
              <a:t>Given</a:t>
            </a:r>
            <a:r>
              <a:rPr lang="en-US" altLang="zh-TW" sz="2400" dirty="0"/>
              <a:t>: a set of nodes and related resources, which </a:t>
            </a:r>
            <a:r>
              <a:rPr lang="en-US" altLang="zh-TW" sz="2400" dirty="0" smtClean="0"/>
              <a:t>are candidates </a:t>
            </a:r>
            <a:r>
              <a:rPr lang="en-US" altLang="zh-TW" sz="2400" dirty="0"/>
              <a:t>as hotels to host baseband, core and </a:t>
            </a:r>
            <a:r>
              <a:rPr lang="en-US" altLang="zh-TW" sz="2400" dirty="0" smtClean="0"/>
              <a:t>cloud functions</a:t>
            </a:r>
            <a:r>
              <a:rPr lang="en-US" altLang="zh-TW" sz="2400" dirty="0"/>
              <a:t>, properly connected through a set of links</a:t>
            </a:r>
            <a:r>
              <a:rPr lang="en-US" altLang="zh-TW" sz="2400" dirty="0" smtClean="0"/>
              <a:t>.</a:t>
            </a:r>
          </a:p>
          <a:p>
            <a:r>
              <a:rPr lang="en-US" altLang="zh-TW" sz="2400" b="1" dirty="0"/>
              <a:t>To find</a:t>
            </a:r>
            <a:r>
              <a:rPr lang="en-US" altLang="zh-TW" sz="2400" dirty="0"/>
              <a:t>: a suitable functions placement, such that </a:t>
            </a:r>
            <a:r>
              <a:rPr lang="en-US" altLang="zh-TW" sz="2400" dirty="0" smtClean="0"/>
              <a:t>the number </a:t>
            </a:r>
            <a:r>
              <a:rPr lang="en-US" altLang="zh-TW" sz="2400" dirty="0"/>
              <a:t>of active nodes (i.e., nodes hosting any function)is reduced to a minimum while reliability against </a:t>
            </a:r>
            <a:r>
              <a:rPr lang="en-US" altLang="zh-TW" sz="2400" dirty="0" smtClean="0"/>
              <a:t>single link </a:t>
            </a:r>
            <a:r>
              <a:rPr lang="en-US" altLang="zh-TW" sz="2400" dirty="0"/>
              <a:t>or hotel failure is provided</a:t>
            </a:r>
            <a:r>
              <a:rPr lang="en-US" altLang="zh-TW" sz="2400" dirty="0" smtClean="0"/>
              <a:t>.</a:t>
            </a:r>
          </a:p>
          <a:p>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24</a:t>
            </a:fld>
            <a:endParaRPr lang="en-US" altLang="zh-TW"/>
          </a:p>
        </p:txBody>
      </p:sp>
    </p:spTree>
    <p:extLst>
      <p:ext uri="{BB962C8B-B14F-4D97-AF65-F5344CB8AC3E}">
        <p14:creationId xmlns:p14="http://schemas.microsoft.com/office/powerpoint/2010/main" val="27884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 Formulation</a:t>
            </a:r>
            <a:endParaRPr lang="zh-TW" altLang="en-US" dirty="0"/>
          </a:p>
        </p:txBody>
      </p:sp>
      <p:sp>
        <p:nvSpPr>
          <p:cNvPr id="3" name="內容版面配置區 2"/>
          <p:cNvSpPr>
            <a:spLocks noGrp="1"/>
          </p:cNvSpPr>
          <p:nvPr>
            <p:ph idx="1"/>
          </p:nvPr>
        </p:nvSpPr>
        <p:spPr/>
        <p:txBody>
          <a:bodyPr/>
          <a:lstStyle/>
          <a:p>
            <a:r>
              <a:rPr lang="en-US" altLang="zh-TW" sz="2800" b="1" dirty="0"/>
              <a:t>To ensure</a:t>
            </a:r>
            <a:r>
              <a:rPr lang="en-US" altLang="zh-TW" sz="2800" dirty="0"/>
              <a:t>: that each antenna is connected to URLLC </a:t>
            </a:r>
            <a:r>
              <a:rPr lang="en-US" altLang="zh-TW" sz="2800" dirty="0" smtClean="0"/>
              <a:t>service </a:t>
            </a:r>
            <a:r>
              <a:rPr lang="en-US" altLang="zh-TW" sz="2800" dirty="0"/>
              <a:t>through a set of properly ordered functions </a:t>
            </a:r>
            <a:r>
              <a:rPr lang="en-US" altLang="zh-TW" sz="2800" dirty="0" smtClean="0"/>
              <a:t>forming a </a:t>
            </a:r>
            <a:r>
              <a:rPr lang="en-US" altLang="zh-TW" sz="2800" dirty="0"/>
              <a:t>chain running in active nodes, so that the </a:t>
            </a:r>
            <a:r>
              <a:rPr lang="en-US" altLang="zh-TW" sz="2800" dirty="0" smtClean="0">
                <a:solidFill>
                  <a:schemeClr val="accent6">
                    <a:lumMod val="75000"/>
                  </a:schemeClr>
                </a:solidFill>
              </a:rPr>
              <a:t>maximum allowed </a:t>
            </a:r>
            <a:r>
              <a:rPr lang="en-US" altLang="zh-TW" sz="2800" dirty="0">
                <a:solidFill>
                  <a:schemeClr val="accent6">
                    <a:lumMod val="75000"/>
                  </a:schemeClr>
                </a:solidFill>
              </a:rPr>
              <a:t>distance between the antenna and the cloud</a:t>
            </a:r>
            <a:r>
              <a:rPr lang="en-US" altLang="zh-TW" sz="2800" dirty="0"/>
              <a:t> </a:t>
            </a:r>
            <a:r>
              <a:rPr lang="en-US" altLang="zh-TW" sz="2800" dirty="0" smtClean="0"/>
              <a:t>is not </a:t>
            </a:r>
            <a:r>
              <a:rPr lang="en-US" altLang="zh-TW" sz="2800" dirty="0"/>
              <a:t>exceeded, the </a:t>
            </a:r>
            <a:r>
              <a:rPr lang="en-US" altLang="zh-TW" sz="2800" dirty="0">
                <a:solidFill>
                  <a:schemeClr val="accent6">
                    <a:lumMod val="75000"/>
                  </a:schemeClr>
                </a:solidFill>
              </a:rPr>
              <a:t>maximum bandwidth</a:t>
            </a:r>
            <a:r>
              <a:rPr lang="en-US" altLang="zh-TW" sz="2800" dirty="0"/>
              <a:t> available on </a:t>
            </a:r>
            <a:r>
              <a:rPr lang="en-US" altLang="zh-TW" sz="2800" dirty="0" smtClean="0"/>
              <a:t>each link </a:t>
            </a:r>
            <a:r>
              <a:rPr lang="en-US" altLang="zh-TW" sz="2800" dirty="0"/>
              <a:t>is not exceeded, and the available </a:t>
            </a:r>
            <a:r>
              <a:rPr lang="en-US" altLang="zh-TW" sz="2800" dirty="0" smtClean="0">
                <a:solidFill>
                  <a:schemeClr val="accent6">
                    <a:lumMod val="75000"/>
                  </a:schemeClr>
                </a:solidFill>
              </a:rPr>
              <a:t>computational resources </a:t>
            </a:r>
            <a:r>
              <a:rPr lang="en-US" altLang="zh-TW" sz="2800" dirty="0"/>
              <a:t>in each node are not exceeded.</a:t>
            </a:r>
          </a:p>
          <a:p>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25</a:t>
            </a:fld>
            <a:endParaRPr lang="en-US" altLang="zh-TW"/>
          </a:p>
        </p:txBody>
      </p:sp>
    </p:spTree>
    <p:extLst>
      <p:ext uri="{BB962C8B-B14F-4D97-AF65-F5344CB8AC3E}">
        <p14:creationId xmlns:p14="http://schemas.microsoft.com/office/powerpoint/2010/main" val="3900029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Optimization Methodology For DPP and SPP in a URLLC Slice</a:t>
            </a:r>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26</a:t>
            </a:fld>
            <a:endParaRPr lang="en-US" altLang="zh-TW"/>
          </a:p>
        </p:txBody>
      </p:sp>
    </p:spTree>
    <p:extLst>
      <p:ext uri="{BB962C8B-B14F-4D97-AF65-F5344CB8AC3E}">
        <p14:creationId xmlns:p14="http://schemas.microsoft.com/office/powerpoint/2010/main" val="157449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parameters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N : a set of nodes,</a:t>
                </a:r>
                <a:r>
                  <a:rPr lang="en-US" altLang="zh-TW" sz="2400" dirty="0"/>
                  <a:t> candidates to </a:t>
                </a:r>
                <a:r>
                  <a:rPr lang="en-US" altLang="zh-TW" sz="2400" dirty="0" smtClean="0"/>
                  <a:t>host virtual </a:t>
                </a:r>
                <a:r>
                  <a:rPr lang="en-US" altLang="zh-TW" sz="2400" dirty="0"/>
                  <a:t>functions.</a:t>
                </a:r>
                <a:endParaRPr lang="en-US" altLang="zh-TW" sz="2400" dirty="0" smtClean="0"/>
              </a:p>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𝑝</m:t>
                        </m:r>
                      </m:e>
                      <m:sub>
                        <m:r>
                          <a:rPr lang="en-US" altLang="zh-TW" sz="2400" b="0" i="1" smtClean="0">
                            <a:latin typeface="Cambria Math" panose="02040503050406030204" pitchFamily="18" charset="0"/>
                          </a:rPr>
                          <m:t>𝑖</m:t>
                        </m:r>
                      </m:sub>
                    </m:sSub>
                  </m:oMath>
                </a14:m>
                <a:r>
                  <a:rPr lang="en-US" altLang="zh-TW" sz="2400" dirty="0" smtClean="0"/>
                  <a:t>:computational resources </a:t>
                </a:r>
                <a:r>
                  <a:rPr lang="en-US" altLang="zh-TW" sz="2400" dirty="0"/>
                  <a:t>available at </a:t>
                </a:r>
                <a:r>
                  <a:rPr lang="en-US" altLang="zh-TW" sz="2400" dirty="0" smtClean="0"/>
                  <a:t>node </a:t>
                </a:r>
                <a:r>
                  <a:rPr lang="en-US" altLang="zh-TW" sz="2400" dirty="0" err="1" smtClean="0"/>
                  <a:t>i</a:t>
                </a:r>
                <a:r>
                  <a:rPr lang="en-US" altLang="zh-TW" sz="2400" dirty="0" smtClean="0"/>
                  <a:t> </a:t>
                </a:r>
                <a:r>
                  <a:rPr lang="zh-TW" altLang="en-US" sz="2400" dirty="0"/>
                  <a:t>∈</a:t>
                </a:r>
                <a:r>
                  <a:rPr lang="en-US" altLang="zh-TW" sz="2400" dirty="0" smtClean="0"/>
                  <a:t>N.</a:t>
                </a:r>
              </a:p>
              <a:p>
                <a14:m>
                  <m:oMath xmlns:m="http://schemas.openxmlformats.org/officeDocument/2006/math">
                    <m:sSub>
                      <m:sSubPr>
                        <m:ctrlPr>
                          <a:rPr lang="en-US" altLang="zh-TW" sz="2400" i="1" smtClean="0">
                            <a:latin typeface="Cambria Math" panose="02040503050406030204" pitchFamily="18" charset="0"/>
                          </a:rPr>
                        </m:ctrlPr>
                      </m:sSubPr>
                      <m:e>
                        <m:r>
                          <m:rPr>
                            <m:nor/>
                          </m:rPr>
                          <a:rPr lang="en-US" altLang="zh-TW" sz="2400" b="1"/>
                          <m:t>Ɣ</m:t>
                        </m:r>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𝑗</m:t>
                        </m:r>
                      </m:sub>
                    </m:sSub>
                  </m:oMath>
                </a14:m>
                <a:r>
                  <a:rPr lang="en-US" altLang="zh-TW" sz="2400" dirty="0" smtClean="0"/>
                  <a:t>:</a:t>
                </a:r>
                <a:r>
                  <a:rPr lang="en-US" altLang="zh-TW" sz="2400" dirty="0"/>
                  <a:t>interconnected by </a:t>
                </a:r>
                <a:r>
                  <a:rPr lang="en-US" altLang="zh-TW" sz="2400" dirty="0" smtClean="0"/>
                  <a:t>links.</a:t>
                </a:r>
                <a:r>
                  <a:rPr lang="en-US" altLang="zh-TW" sz="2400" dirty="0"/>
                  <a:t> </a:t>
                </a:r>
                <a:r>
                  <a:rPr lang="en-US" altLang="zh-TW" sz="2400" dirty="0" smtClean="0"/>
                  <a:t>1 if exists </a:t>
                </a:r>
                <a:r>
                  <a:rPr lang="en-US" altLang="zh-TW" sz="2400" dirty="0"/>
                  <a:t>a link between </a:t>
                </a:r>
                <a:r>
                  <a:rPr lang="en-US" altLang="zh-TW" sz="2400" dirty="0" smtClean="0"/>
                  <a:t>nodes </a:t>
                </a:r>
                <a:r>
                  <a:rPr lang="en-US" altLang="zh-TW" sz="2400" dirty="0" err="1" smtClean="0"/>
                  <a:t>i</a:t>
                </a:r>
                <a:r>
                  <a:rPr lang="zh-TW" altLang="en-US" sz="2400" dirty="0" smtClean="0"/>
                  <a:t> </a:t>
                </a:r>
                <a:r>
                  <a:rPr lang="zh-TW" altLang="en-US" sz="2400" dirty="0"/>
                  <a:t>∈ </a:t>
                </a:r>
                <a:r>
                  <a:rPr lang="en-US" altLang="zh-TW" sz="2400" dirty="0" smtClean="0"/>
                  <a:t>N and j</a:t>
                </a:r>
                <a:r>
                  <a:rPr lang="zh-TW" altLang="en-US" sz="2400" dirty="0"/>
                  <a:t> ∈ </a:t>
                </a:r>
                <a:r>
                  <a:rPr lang="en-US" altLang="zh-TW" sz="2400" dirty="0" smtClean="0"/>
                  <a:t>N in </a:t>
                </a:r>
                <a:r>
                  <a:rPr lang="en-US" altLang="zh-TW" sz="2400" dirty="0"/>
                  <a:t>the physical </a:t>
                </a:r>
                <a:r>
                  <a:rPr lang="en-US" altLang="zh-TW" sz="2400" dirty="0" smtClean="0"/>
                  <a:t>network;0 otherwise.</a:t>
                </a:r>
              </a:p>
              <a:p>
                <a14:m>
                  <m:oMath xmlns:m="http://schemas.openxmlformats.org/officeDocument/2006/math">
                    <m:sSub>
                      <m:sSubPr>
                        <m:ctrlPr>
                          <a:rPr lang="en-US" altLang="zh-TW" sz="2400" i="1" smtClean="0">
                            <a:latin typeface="Cambria Math" panose="02040503050406030204" pitchFamily="18" charset="0"/>
                          </a:rPr>
                        </m:ctrlPr>
                      </m:sSubPr>
                      <m:e>
                        <m:r>
                          <m:rPr>
                            <m:nor/>
                          </m:rPr>
                          <a:rPr lang="el-GR" altLang="zh-TW" sz="2400"/>
                          <m:t>τ</m:t>
                        </m:r>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𝑗</m:t>
                        </m:r>
                      </m:sub>
                    </m:sSub>
                  </m:oMath>
                </a14:m>
                <a:r>
                  <a:rPr lang="en-US" altLang="zh-TW" sz="2400" dirty="0" smtClean="0"/>
                  <a:t>: delay introduced </a:t>
                </a:r>
                <a:r>
                  <a:rPr lang="en-US" altLang="zh-TW" sz="2400" dirty="0"/>
                  <a:t>by the </a:t>
                </a:r>
                <a:r>
                  <a:rPr lang="en-US" altLang="zh-TW" sz="2400" dirty="0" smtClean="0"/>
                  <a:t>link connecting nodes </a:t>
                </a:r>
                <a:r>
                  <a:rPr lang="en-US" altLang="zh-TW" sz="2400" dirty="0" err="1" smtClean="0"/>
                  <a:t>i</a:t>
                </a:r>
                <a:r>
                  <a:rPr lang="zh-TW" altLang="en-US" sz="2400" dirty="0" smtClean="0"/>
                  <a:t> </a:t>
                </a:r>
                <a:r>
                  <a:rPr lang="zh-TW" altLang="en-US" sz="2400" dirty="0"/>
                  <a:t>∈ </a:t>
                </a:r>
                <a:r>
                  <a:rPr lang="en-US" altLang="zh-TW" sz="2400" dirty="0" smtClean="0"/>
                  <a:t>N and j</a:t>
                </a:r>
                <a:r>
                  <a:rPr lang="zh-TW" altLang="en-US" sz="2400" dirty="0"/>
                  <a:t> ∈ </a:t>
                </a:r>
                <a:r>
                  <a:rPr lang="en-US" altLang="zh-TW" sz="2400" dirty="0" smtClean="0"/>
                  <a:t>N.</a:t>
                </a:r>
              </a:p>
              <a:p>
                <a:r>
                  <a:rPr lang="en-US" altLang="zh-TW" sz="2400" dirty="0" smtClean="0"/>
                  <a:t>S:</a:t>
                </a:r>
                <a:r>
                  <a:rPr lang="en-US" altLang="zh-TW" sz="2400" dirty="0"/>
                  <a:t> </a:t>
                </a:r>
                <a:r>
                  <a:rPr lang="en-US" altLang="zh-TW" sz="2400" dirty="0" smtClean="0"/>
                  <a:t>set of </a:t>
                </a:r>
                <a:r>
                  <a:rPr lang="en-US" altLang="zh-TW" sz="2400" dirty="0"/>
                  <a:t>source nodes</a:t>
                </a:r>
                <a:r>
                  <a:rPr lang="en-US" altLang="zh-TW" sz="2400" dirty="0" smtClean="0"/>
                  <a:t>.</a:t>
                </a:r>
              </a:p>
              <a:p>
                <a:r>
                  <a:rPr lang="en-US" altLang="zh-TW" sz="2400" dirty="0" smtClean="0"/>
                  <a:t>T:</a:t>
                </a:r>
                <a:r>
                  <a:rPr lang="en-US" altLang="zh-TW" sz="2400" dirty="0"/>
                  <a:t> </a:t>
                </a:r>
                <a:r>
                  <a:rPr lang="en-US" altLang="zh-TW" sz="2400" dirty="0" smtClean="0"/>
                  <a:t>set</a:t>
                </a:r>
                <a:r>
                  <a:rPr lang="zh-TW" altLang="en-US" sz="2400" dirty="0" smtClean="0"/>
                  <a:t> </a:t>
                </a:r>
                <a:r>
                  <a:rPr lang="en-US" altLang="zh-TW" sz="2400" dirty="0" smtClean="0"/>
                  <a:t>of </a:t>
                </a:r>
                <a:r>
                  <a:rPr lang="en-US" altLang="zh-TW" sz="2400" dirty="0"/>
                  <a:t>transport </a:t>
                </a:r>
                <a:r>
                  <a:rPr lang="en-US" altLang="zh-TW" sz="2400" dirty="0" smtClean="0"/>
                  <a:t>segments.</a:t>
                </a:r>
              </a:p>
              <a:p>
                <a:r>
                  <a:rPr lang="en-US" altLang="zh-TW" sz="2400" dirty="0" smtClean="0"/>
                  <a:t>Cardinality</a:t>
                </a:r>
                <a:r>
                  <a:rPr lang="zh-TW" altLang="en-US" sz="2400" dirty="0" smtClean="0"/>
                  <a:t> </a:t>
                </a:r>
                <a:r>
                  <a:rPr lang="en-US" altLang="zh-TW" sz="2400" dirty="0" smtClean="0"/>
                  <a:t>|T|=k, the number of functions to be executed.</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037" b="-5256"/>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27</a:t>
            </a:fld>
            <a:endParaRPr lang="en-US" altLang="zh-TW" dirty="0"/>
          </a:p>
        </p:txBody>
      </p:sp>
      <p:pic>
        <p:nvPicPr>
          <p:cNvPr id="5" name="圖片 4"/>
          <p:cNvPicPr>
            <a:picLocks noChangeAspect="1"/>
          </p:cNvPicPr>
          <p:nvPr/>
        </p:nvPicPr>
        <p:blipFill>
          <a:blip r:embed="rId4"/>
          <a:stretch>
            <a:fillRect/>
          </a:stretch>
        </p:blipFill>
        <p:spPr>
          <a:xfrm>
            <a:off x="5148064" y="5085184"/>
            <a:ext cx="2076450" cy="323850"/>
          </a:xfrm>
          <a:prstGeom prst="rect">
            <a:avLst/>
          </a:prstGeom>
        </p:spPr>
      </p:pic>
    </p:spTree>
    <p:extLst>
      <p:ext uri="{BB962C8B-B14F-4D97-AF65-F5344CB8AC3E}">
        <p14:creationId xmlns:p14="http://schemas.microsoft.com/office/powerpoint/2010/main" val="732393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parameters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Each transport segment corresponds to </a:t>
                </a:r>
                <a:r>
                  <a:rPr lang="en-US" altLang="zh-TW" sz="2400" dirty="0"/>
                  <a:t>a couple of VNFs, one originating the transport flow </a:t>
                </a:r>
                <a:r>
                  <a:rPr lang="en-US" altLang="zh-TW" sz="2400" dirty="0" smtClean="0"/>
                  <a:t>and one </a:t>
                </a:r>
                <a:r>
                  <a:rPr lang="en-US" altLang="zh-TW" sz="2400" dirty="0"/>
                  <a:t>terminating it</a:t>
                </a:r>
                <a:r>
                  <a:rPr lang="en-US" altLang="zh-TW" sz="2400" dirty="0" smtClean="0"/>
                  <a:t>.</a:t>
                </a:r>
              </a:p>
              <a:p>
                <a:r>
                  <a:rPr lang="en-US" altLang="zh-TW" sz="2400" dirty="0"/>
                  <a:t>For instance, a generic transport </a:t>
                </a:r>
                <a:r>
                  <a:rPr lang="en-US" altLang="zh-TW" sz="2400" dirty="0" smtClean="0"/>
                  <a:t>segment</a:t>
                </a:r>
                <a:r>
                  <a:rPr lang="zh-TW" altLang="en-US" sz="2400" dirty="0" smtClean="0"/>
                  <a:t>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𝑞</m:t>
                        </m:r>
                      </m:sub>
                    </m:sSub>
                  </m:oMath>
                </a14:m>
                <a:r>
                  <a:rPr lang="zh-TW" altLang="en-US" sz="2400" dirty="0" smtClean="0"/>
                  <a:t> </a:t>
                </a:r>
                <a:r>
                  <a:rPr lang="en-US" altLang="zh-TW" sz="2400" dirty="0" smtClean="0"/>
                  <a:t>is </a:t>
                </a:r>
                <a:r>
                  <a:rPr lang="en-US" altLang="zh-TW" sz="2400" dirty="0"/>
                  <a:t>originated by one VNF </a:t>
                </a:r>
                <a:r>
                  <a:rPr lang="en-US" altLang="zh-TW" sz="2400" dirty="0" smtClean="0"/>
                  <a:t>(</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𝑣</m:t>
                        </m:r>
                      </m:e>
                      <m:sub>
                        <m:r>
                          <a:rPr lang="en-US" altLang="zh-TW" sz="2400" i="1">
                            <a:latin typeface="Cambria Math" panose="02040503050406030204" pitchFamily="18" charset="0"/>
                          </a:rPr>
                          <m:t>𝑞</m:t>
                        </m:r>
                        <m:r>
                          <a:rPr lang="en-US" altLang="zh-TW" sz="2400" b="0" i="1" smtClean="0">
                            <a:latin typeface="Cambria Math" panose="02040503050406030204" pitchFamily="18" charset="0"/>
                          </a:rPr>
                          <m:t>−1</m:t>
                        </m:r>
                      </m:sub>
                    </m:sSub>
                  </m:oMath>
                </a14:m>
                <a:r>
                  <a:rPr lang="en-US" altLang="zh-TW" sz="2400" dirty="0" smtClean="0"/>
                  <a:t>)</a:t>
                </a:r>
                <a:r>
                  <a:rPr lang="en-US" altLang="zh-TW" sz="2400" dirty="0"/>
                  <a:t> </a:t>
                </a:r>
                <a:r>
                  <a:rPr lang="en-US" altLang="zh-TW" sz="2400" dirty="0" smtClean="0"/>
                  <a:t>and </a:t>
                </a:r>
                <a:r>
                  <a:rPr lang="en-US" altLang="zh-TW" sz="2400" dirty="0"/>
                  <a:t>requires a VNF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𝑣</m:t>
                        </m:r>
                      </m:e>
                      <m:sub>
                        <m:r>
                          <a:rPr lang="en-US" altLang="zh-TW" sz="2400" i="1">
                            <a:latin typeface="Cambria Math" panose="02040503050406030204" pitchFamily="18" charset="0"/>
                          </a:rPr>
                          <m:t>𝑞</m:t>
                        </m:r>
                      </m:sub>
                    </m:sSub>
                  </m:oMath>
                </a14:m>
                <a:r>
                  <a:rPr lang="en-US" altLang="zh-TW" sz="2400" dirty="0" smtClean="0"/>
                  <a:t>)</a:t>
                </a:r>
                <a:r>
                  <a:rPr lang="en-US" altLang="zh-TW" sz="2400" dirty="0"/>
                  <a:t> performing the functions required to elaborate its traffic, </a:t>
                </a:r>
                <a:r>
                  <a:rPr lang="en-US" altLang="zh-TW" sz="2400" dirty="0" smtClean="0"/>
                  <a:t>and originates </a:t>
                </a:r>
                <a:r>
                  <a:rPr lang="en-US" altLang="zh-TW" sz="2400" dirty="0"/>
                  <a:t>the traffic towards the next transport </a:t>
                </a:r>
                <a:r>
                  <a:rPr lang="en-US" altLang="zh-TW" sz="2400" dirty="0" smtClean="0"/>
                  <a:t>segment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r>
                          <a:rPr lang="en-US" altLang="zh-TW" sz="2400" b="0" i="1" smtClean="0">
                            <a:latin typeface="Cambria Math" panose="02040503050406030204" pitchFamily="18" charset="0"/>
                          </a:rPr>
                          <m:t>+1</m:t>
                        </m:r>
                      </m:sub>
                    </m:sSub>
                  </m:oMath>
                </a14:m>
                <a:r>
                  <a:rPr lang="en-US" altLang="zh-TW" sz="2400" dirty="0" smtClean="0"/>
                  <a:t>.</a:t>
                </a:r>
              </a:p>
              <a:p>
                <a:r>
                  <a:rPr lang="en-US" altLang="zh-TW" sz="2400" dirty="0"/>
                  <a:t>A binary </a:t>
                </a:r>
                <a:r>
                  <a:rPr lang="en-US" altLang="zh-TW" sz="2400" dirty="0" smtClean="0"/>
                  <a:t>variable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𝑥</m:t>
                        </m:r>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𝑞</m:t>
                            </m:r>
                          </m:sub>
                        </m:sSub>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𝑠</m:t>
                        </m:r>
                      </m:sub>
                      <m:sup>
                        <m:r>
                          <a:rPr lang="en-US" altLang="zh-TW" sz="2400" b="0" i="1" smtClean="0">
                            <a:latin typeface="Cambria Math" panose="02040503050406030204" pitchFamily="18" charset="0"/>
                          </a:rPr>
                          <m:t>𝑛</m:t>
                        </m:r>
                      </m:sup>
                    </m:sSubSup>
                  </m:oMath>
                </a14:m>
                <a:r>
                  <a:rPr lang="zh-TW" altLang="en-US" sz="2400" dirty="0" smtClean="0"/>
                  <a:t> </a:t>
                </a:r>
                <a:r>
                  <a:rPr lang="en-US" altLang="zh-TW" sz="2400" dirty="0"/>
                  <a:t>is introduced to model the </a:t>
                </a:r>
                <a:r>
                  <a:rPr lang="en-US" altLang="zh-TW" sz="2400" dirty="0" smtClean="0"/>
                  <a:t>assignment of </a:t>
                </a:r>
                <a:r>
                  <a:rPr lang="en-US" altLang="zh-TW" sz="2400" dirty="0"/>
                  <a:t>sources to nodes performing related functions.</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b="-1482"/>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28</a:t>
            </a:fld>
            <a:endParaRPr lang="en-US" altLang="zh-TW"/>
          </a:p>
        </p:txBody>
      </p:sp>
    </p:spTree>
    <p:extLst>
      <p:ext uri="{BB962C8B-B14F-4D97-AF65-F5344CB8AC3E}">
        <p14:creationId xmlns:p14="http://schemas.microsoft.com/office/powerpoint/2010/main" val="4122532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parameters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381000" y="1556792"/>
                <a:ext cx="8229600" cy="4525963"/>
              </a:xfrm>
            </p:spPr>
            <p:txBody>
              <a:bodyPr/>
              <a:lstStyle/>
              <a:p>
                <a:r>
                  <a:rPr lang="en-US" altLang="zh-TW" sz="2400" dirty="0" smtClean="0"/>
                  <a:t>When</a:t>
                </a:r>
                <a:r>
                  <a:rPr lang="zh-TW" altLang="en-US" sz="2400" dirty="0" smtClean="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𝑥</m:t>
                        </m:r>
                      </m:e>
                      <m:sub>
                        <m:r>
                          <a:rPr lang="en-US" altLang="zh-TW" sz="2400" i="1">
                            <a:latin typeface="Cambria Math" panose="02040503050406030204" pitchFamily="18" charset="0"/>
                          </a:rPr>
                          <m:t>𝑖</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r>
                          <a:rPr lang="en-US" altLang="zh-TW" sz="2400" i="1">
                            <a:latin typeface="Cambria Math" panose="02040503050406030204" pitchFamily="18" charset="0"/>
                          </a:rPr>
                          <m:t>,</m:t>
                        </m:r>
                        <m:r>
                          <a:rPr lang="en-US" altLang="zh-TW" sz="2400" i="1">
                            <a:latin typeface="Cambria Math" panose="02040503050406030204" pitchFamily="18" charset="0"/>
                          </a:rPr>
                          <m:t>𝑠</m:t>
                        </m:r>
                      </m:sub>
                      <m:sup>
                        <m:r>
                          <a:rPr lang="en-US" altLang="zh-TW" sz="2400" i="1">
                            <a:latin typeface="Cambria Math" panose="02040503050406030204" pitchFamily="18" charset="0"/>
                          </a:rPr>
                          <m:t>𝑛</m:t>
                        </m:r>
                      </m:sup>
                    </m:sSubSup>
                  </m:oMath>
                </a14:m>
                <a:r>
                  <a:rPr lang="en-US" altLang="zh-TW" sz="2400" dirty="0" smtClean="0"/>
                  <a:t> is </a:t>
                </a:r>
                <a:r>
                  <a:rPr lang="en-US" altLang="zh-TW" sz="2400" dirty="0"/>
                  <a:t>equal to 1,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𝑣</m:t>
                        </m:r>
                      </m:e>
                      <m:sub>
                        <m:r>
                          <a:rPr lang="en-US" altLang="zh-TW" sz="2400" i="1">
                            <a:latin typeface="Cambria Math" panose="02040503050406030204" pitchFamily="18" charset="0"/>
                          </a:rPr>
                          <m:t>𝑞</m:t>
                        </m:r>
                      </m:sub>
                    </m:sSub>
                  </m:oMath>
                </a14:m>
                <a:r>
                  <a:rPr lang="en-US" altLang="zh-TW" sz="2400" dirty="0"/>
                  <a:t>(VNF function terminating transport </a:t>
                </a:r>
                <a:r>
                  <a:rPr lang="en-US" altLang="zh-TW" sz="2400" dirty="0" smtClean="0"/>
                  <a:t>segment</a:t>
                </a:r>
                <a:r>
                  <a:rPr lang="zh-TW" altLang="en-US" sz="2400" dirty="0" smtClean="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oMath>
                </a14:m>
                <a:r>
                  <a:rPr lang="en-US" altLang="zh-TW" sz="2400" dirty="0" smtClean="0"/>
                  <a:t>)</a:t>
                </a:r>
                <a:r>
                  <a:rPr lang="en-US" altLang="zh-TW" sz="2400" dirty="0"/>
                  <a:t> </a:t>
                </a:r>
                <a:r>
                  <a:rPr lang="en-US" altLang="zh-TW" sz="2400" dirty="0" smtClean="0"/>
                  <a:t>is </a:t>
                </a:r>
                <a:r>
                  <a:rPr lang="en-US" altLang="zh-TW" sz="2400" dirty="0"/>
                  <a:t>performed at </a:t>
                </a:r>
                <a:r>
                  <a:rPr lang="en-US" altLang="zh-TW" sz="2400" dirty="0" smtClean="0"/>
                  <a:t>node</a:t>
                </a:r>
                <a:r>
                  <a:rPr lang="zh-TW" altLang="en-US" sz="2400" dirty="0" smtClean="0"/>
                  <a:t> </a:t>
                </a:r>
                <a:r>
                  <a:rPr lang="en-US" altLang="zh-TW" sz="2400" dirty="0" err="1"/>
                  <a:t>i</a:t>
                </a:r>
                <a:r>
                  <a:rPr lang="zh-TW" altLang="en-US" sz="2400" dirty="0" smtClean="0"/>
                  <a:t> </a:t>
                </a:r>
                <a:r>
                  <a:rPr lang="en-US" altLang="zh-TW" sz="2400" dirty="0" smtClean="0"/>
                  <a:t>for source</a:t>
                </a:r>
                <a:r>
                  <a:rPr lang="zh-TW" altLang="en-US" sz="2400" dirty="0" smtClean="0"/>
                  <a:t> </a:t>
                </a:r>
                <a:r>
                  <a:rPr lang="en-US" altLang="zh-TW" sz="2400" dirty="0" smtClean="0"/>
                  <a:t>s</a:t>
                </a:r>
                <a:r>
                  <a:rPr lang="en-US" altLang="zh-TW" sz="2400" dirty="0"/>
                  <a:t>, </a:t>
                </a:r>
                <a:r>
                  <a:rPr lang="en-US" altLang="zh-TW" sz="2400" dirty="0" smtClean="0"/>
                  <a:t>and </a:t>
                </a:r>
                <a:r>
                  <a:rPr lang="en-US" altLang="zh-TW" sz="2400" dirty="0"/>
                  <a:t>requires </a:t>
                </a:r>
                <a:r>
                  <a:rPr lang="en-US" altLang="zh-TW" sz="2400" dirty="0" smtClean="0"/>
                  <a:t>the activation </a:t>
                </a:r>
                <a:r>
                  <a:rPr lang="en-US" altLang="zh-TW" sz="2400" dirty="0"/>
                  <a:t>of </a:t>
                </a:r>
                <a:r>
                  <a:rPr lang="en-US" altLang="zh-TW" sz="2400" dirty="0" smtClean="0"/>
                  <a:t>node </a:t>
                </a:r>
                <a:r>
                  <a:rPr lang="en-US" altLang="zh-TW" sz="2400" dirty="0" err="1"/>
                  <a:t>i</a:t>
                </a:r>
                <a:r>
                  <a:rPr lang="en-US" altLang="zh-TW" sz="2400" dirty="0" smtClean="0"/>
                  <a:t>, </a:t>
                </a:r>
                <a:r>
                  <a:rPr lang="en-US" altLang="zh-TW" sz="2400" dirty="0"/>
                  <a:t>modeled by the binary </a:t>
                </a:r>
                <a:r>
                  <a:rPr lang="en-US" altLang="zh-TW" sz="2400" dirty="0" smtClean="0"/>
                  <a:t>variable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𝑍</m:t>
                        </m:r>
                      </m:e>
                      <m:sub>
                        <m:r>
                          <a:rPr lang="en-US" altLang="zh-TW" sz="2400" b="0" i="1" smtClean="0">
                            <a:latin typeface="Cambria Math" panose="02040503050406030204" pitchFamily="18" charset="0"/>
                          </a:rPr>
                          <m:t>𝑖</m:t>
                        </m:r>
                      </m:sub>
                    </m:sSub>
                  </m:oMath>
                </a14:m>
                <a:r>
                  <a:rPr lang="zh-TW" altLang="en-US" sz="2400" dirty="0" smtClean="0"/>
                  <a:t> </a:t>
                </a:r>
                <a:r>
                  <a:rPr lang="en-US" altLang="zh-TW" sz="2400" dirty="0" smtClean="0"/>
                  <a:t>for primary </a:t>
                </a:r>
                <a:r>
                  <a:rPr lang="en-US" altLang="zh-TW" sz="2400" dirty="0"/>
                  <a:t>and backup </a:t>
                </a:r>
                <a:r>
                  <a:rPr lang="en-US" altLang="zh-TW" sz="2400" dirty="0" smtClean="0"/>
                  <a:t>paths n</a:t>
                </a:r>
                <a:r>
                  <a:rPr lang="zh-TW" altLang="en-US" sz="2400" dirty="0" smtClean="0"/>
                  <a:t> </a:t>
                </a:r>
                <a:r>
                  <a:rPr lang="zh-TW" altLang="en-US" sz="2400" dirty="0"/>
                  <a:t>∈ </a:t>
                </a:r>
                <a:r>
                  <a:rPr lang="en-US" altLang="zh-TW" sz="2400" dirty="0" smtClean="0"/>
                  <a:t>P = {</a:t>
                </a:r>
                <a:r>
                  <a:rPr lang="en-US" altLang="zh-TW" sz="2400" dirty="0" err="1" smtClean="0"/>
                  <a:t>p,b</a:t>
                </a:r>
                <a:r>
                  <a:rPr lang="en-US" altLang="zh-TW" sz="2400" dirty="0" smtClean="0"/>
                  <a:t>}. </a:t>
                </a:r>
              </a:p>
              <a:p>
                <a:r>
                  <a:rPr lang="en-US" altLang="zh-TW" sz="2400" dirty="0"/>
                  <a:t>Each </a:t>
                </a:r>
                <a:r>
                  <a:rPr lang="en-US" altLang="zh-TW" sz="2400" dirty="0" smtClean="0"/>
                  <a:t>transport</a:t>
                </a:r>
                <a:r>
                  <a:rPr lang="zh-TW" altLang="en-US" sz="2400" dirty="0" smtClean="0"/>
                  <a:t> </a:t>
                </a:r>
                <a:r>
                  <a:rPr lang="en-US" altLang="zh-TW" sz="2400" dirty="0" smtClean="0"/>
                  <a:t>segment</a:t>
                </a:r>
                <a:r>
                  <a:rPr lang="zh-TW" altLang="en-US" sz="2400" dirty="0" smtClean="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oMath>
                </a14:m>
                <a:r>
                  <a:rPr lang="zh-TW" altLang="en-US" sz="2400" dirty="0" smtClean="0"/>
                  <a:t> </a:t>
                </a:r>
                <a:r>
                  <a:rPr lang="en-US" altLang="zh-TW" sz="2400" dirty="0" smtClean="0"/>
                  <a:t>produces </a:t>
                </a:r>
                <a:r>
                  <a:rPr lang="en-US" altLang="zh-TW" sz="2400" dirty="0"/>
                  <a:t>a primary (p) and backup (b) flow </a:t>
                </a:r>
                <a:r>
                  <a:rPr lang="en-US" altLang="zh-TW" sz="2400" dirty="0" smtClean="0"/>
                  <a:t>of</a:t>
                </a:r>
                <a:r>
                  <a:rPr lang="zh-TW" altLang="en-US" sz="2400" dirty="0" smtClean="0"/>
                  <a:t> </a:t>
                </a:r>
                <a:r>
                  <a:rPr lang="en-US" altLang="zh-TW" sz="2400" dirty="0" smtClean="0"/>
                  <a:t>data </a:t>
                </a:r>
                <a:r>
                  <a:rPr lang="en-US" altLang="zh-TW" sz="2400" dirty="0"/>
                  <a:t>for each </a:t>
                </a:r>
                <a:r>
                  <a:rPr lang="en-US" altLang="zh-TW" sz="2400" dirty="0" smtClean="0"/>
                  <a:t>source</a:t>
                </a:r>
                <a:r>
                  <a:rPr lang="zh-TW" altLang="en-US" sz="2400" dirty="0" smtClean="0"/>
                  <a:t> </a:t>
                </a:r>
                <a:r>
                  <a:rPr lang="en-US" altLang="zh-TW" sz="2400" dirty="0" smtClean="0"/>
                  <a:t>s</a:t>
                </a:r>
                <a:r>
                  <a:rPr lang="zh-TW" altLang="en-US" sz="2400" dirty="0" smtClean="0"/>
                  <a:t> </a:t>
                </a:r>
                <a:r>
                  <a:rPr lang="en-US" altLang="zh-TW" sz="2400" dirty="0" smtClean="0"/>
                  <a:t>through </a:t>
                </a:r>
                <a:r>
                  <a:rPr lang="en-US" altLang="zh-TW" sz="2400" dirty="0"/>
                  <a:t>the links</a:t>
                </a:r>
                <a:r>
                  <a:rPr lang="en-US" altLang="zh-TW" sz="2400" dirty="0" smtClean="0"/>
                  <a:t>,</a:t>
                </a:r>
                <a:r>
                  <a:rPr lang="en-US" altLang="zh-TW" sz="2400" dirty="0"/>
                  <a:t> captured by </a:t>
                </a:r>
                <a:r>
                  <a:rPr lang="en-US" altLang="zh-TW" sz="2400" dirty="0" smtClean="0"/>
                  <a:t>the</a:t>
                </a:r>
                <a:r>
                  <a:rPr lang="zh-TW" altLang="en-US" sz="2400" dirty="0" smtClean="0"/>
                  <a:t> </a:t>
                </a:r>
                <a:r>
                  <a:rPr lang="en-US" altLang="zh-TW" sz="2400" dirty="0" smtClean="0"/>
                  <a:t>binary variable</a:t>
                </a:r>
                <a:r>
                  <a:rPr lang="zh-TW" altLang="en-US" sz="2400" dirty="0" smtClean="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b="0" i="1" smtClean="0">
                            <a:latin typeface="Cambria Math" panose="02040503050406030204" pitchFamily="18" charset="0"/>
                          </a:rPr>
                          <m:t>𝑤</m:t>
                        </m:r>
                      </m:e>
                      <m:sub>
                        <m:r>
                          <a:rPr lang="en-US" altLang="zh-TW" sz="2400" i="1">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𝑗</m:t>
                        </m:r>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r>
                          <a:rPr lang="en-US" altLang="zh-TW" sz="2400" i="1">
                            <a:latin typeface="Cambria Math" panose="02040503050406030204" pitchFamily="18" charset="0"/>
                          </a:rPr>
                          <m:t>,</m:t>
                        </m:r>
                        <m:r>
                          <a:rPr lang="en-US" altLang="zh-TW" sz="2400" i="1">
                            <a:latin typeface="Cambria Math" panose="02040503050406030204" pitchFamily="18" charset="0"/>
                          </a:rPr>
                          <m:t>𝑠</m:t>
                        </m:r>
                      </m:sub>
                      <m:sup>
                        <m:r>
                          <a:rPr lang="en-US" altLang="zh-TW" sz="2400" i="1">
                            <a:latin typeface="Cambria Math" panose="02040503050406030204" pitchFamily="18" charset="0"/>
                          </a:rPr>
                          <m:t>𝑛</m:t>
                        </m:r>
                      </m:sup>
                    </m:sSubSup>
                  </m:oMath>
                </a14:m>
                <a:r>
                  <a:rPr lang="en-US" altLang="zh-TW" sz="2400" dirty="0"/>
                  <a:t> </a:t>
                </a:r>
                <a:r>
                  <a:rPr lang="en-US" altLang="zh-TW" sz="2400" dirty="0" smtClean="0"/>
                  <a:t>,</a:t>
                </a:r>
                <a:r>
                  <a:rPr lang="en-US" altLang="zh-TW" sz="2400" dirty="0"/>
                  <a:t> with a certain </a:t>
                </a:r>
                <a:r>
                  <a:rPr lang="en-US" altLang="zh-TW" sz="2400" dirty="0" smtClean="0"/>
                  <a:t>bitrate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𝛽</m:t>
                        </m:r>
                      </m:e>
                      <m:sub>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𝑞</m:t>
                            </m:r>
                          </m:sub>
                        </m:sSub>
                      </m:sub>
                    </m:sSub>
                  </m:oMath>
                </a14:m>
                <a:r>
                  <a:rPr lang="zh-TW" altLang="en-US" sz="2400" dirty="0" smtClean="0"/>
                  <a:t> </a:t>
                </a:r>
                <a:r>
                  <a:rPr lang="en-US" altLang="zh-TW" sz="2400" dirty="0"/>
                  <a:t>and </a:t>
                </a:r>
                <a:r>
                  <a:rPr lang="en-US" altLang="zh-TW" sz="2400" dirty="0" smtClean="0"/>
                  <a:t>subject to </a:t>
                </a:r>
                <a:r>
                  <a:rPr lang="en-US" altLang="zh-TW" sz="2400" dirty="0"/>
                  <a:t>latency </a:t>
                </a:r>
                <a:r>
                  <a:rPr lang="en-US" altLang="zh-TW" sz="2400" dirty="0" smtClean="0"/>
                  <a:t>requirements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𝛿</m:t>
                        </m:r>
                      </m:e>
                      <m:sub>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𝑡</m:t>
                            </m:r>
                          </m:e>
                          <m:sub>
                            <m:r>
                              <a:rPr lang="en-US" altLang="zh-TW" sz="2400" b="0" i="1" smtClean="0">
                                <a:latin typeface="Cambria Math" panose="02040503050406030204" pitchFamily="18" charset="0"/>
                              </a:rPr>
                              <m:t>𝑞</m:t>
                            </m:r>
                          </m:sub>
                        </m:sSub>
                      </m:sub>
                    </m:sSub>
                  </m:oMath>
                </a14:m>
                <a:r>
                  <a:rPr lang="en-US" altLang="zh-TW" sz="2400" dirty="0" smtClean="0"/>
                  <a:t>.</a:t>
                </a:r>
              </a:p>
              <a:p>
                <a:r>
                  <a:rPr lang="en-US" altLang="zh-TW" sz="2400" dirty="0"/>
                  <a:t>Each VNF related to a </a:t>
                </a:r>
                <a:r>
                  <a:rPr lang="en-US" altLang="zh-TW" sz="2400" dirty="0" smtClean="0"/>
                  <a:t>transport segment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oMath>
                </a14:m>
                <a:r>
                  <a:rPr lang="zh-TW" altLang="en-US" sz="2400" dirty="0" smtClean="0"/>
                  <a:t> </a:t>
                </a:r>
                <a:r>
                  <a:rPr lang="en-US" altLang="zh-TW" sz="2400" dirty="0"/>
                  <a:t>needs computational </a:t>
                </a:r>
                <a:r>
                  <a:rPr lang="en-US" altLang="zh-TW" sz="2400" dirty="0" smtClean="0"/>
                  <a:t>resources </a:t>
                </a:r>
                <a14:m>
                  <m:oMath xmlns:m="http://schemas.openxmlformats.org/officeDocument/2006/math">
                    <m:sSub>
                      <m:sSubPr>
                        <m:ctrlPr>
                          <a:rPr lang="en-US" altLang="zh-TW" sz="2400" i="1">
                            <a:latin typeface="Cambria Math" panose="02040503050406030204" pitchFamily="18" charset="0"/>
                          </a:rPr>
                        </m:ctrlPr>
                      </m:sSubPr>
                      <m:e>
                        <m:r>
                          <a:rPr lang="zh-TW" altLang="en-US" sz="2400" i="1" smtClean="0">
                            <a:latin typeface="Cambria Math" panose="02040503050406030204" pitchFamily="18" charset="0"/>
                          </a:rPr>
                          <m:t>𝜇</m:t>
                        </m:r>
                      </m:e>
                      <m:sub>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𝑡</m:t>
                            </m:r>
                          </m:e>
                          <m:sub>
                            <m:r>
                              <a:rPr lang="en-US" altLang="zh-TW" sz="2400" i="1">
                                <a:latin typeface="Cambria Math" panose="02040503050406030204" pitchFamily="18" charset="0"/>
                              </a:rPr>
                              <m:t>𝑞</m:t>
                            </m:r>
                          </m:sub>
                        </m:sSub>
                      </m:sub>
                    </m:sSub>
                  </m:oMath>
                </a14:m>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381000" y="1556792"/>
                <a:ext cx="8229600" cy="4525963"/>
              </a:xfrm>
              <a:blipFill>
                <a:blip r:embed="rId3"/>
                <a:stretch>
                  <a:fillRect l="-1037" t="-1077" r="-1926" b="-1399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29</a:t>
            </a:fld>
            <a:endParaRPr lang="en-US" altLang="zh-TW" dirty="0"/>
          </a:p>
        </p:txBody>
      </p:sp>
    </p:spTree>
    <p:extLst>
      <p:ext uri="{BB962C8B-B14F-4D97-AF65-F5344CB8AC3E}">
        <p14:creationId xmlns:p14="http://schemas.microsoft.com/office/powerpoint/2010/main" val="136316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Authors</a:t>
            </a:r>
            <a:endParaRPr lang="zh-TW" altLang="en-US" dirty="0"/>
          </a:p>
        </p:txBody>
      </p:sp>
      <p:sp>
        <p:nvSpPr>
          <p:cNvPr id="3" name="內容版面配置區 2"/>
          <p:cNvSpPr>
            <a:spLocks noGrp="1"/>
          </p:cNvSpPr>
          <p:nvPr>
            <p:ph idx="1"/>
          </p:nvPr>
        </p:nvSpPr>
        <p:spPr/>
        <p:txBody>
          <a:bodyPr/>
          <a:lstStyle/>
          <a:p>
            <a:pPr marL="0" indent="0" algn="ctr">
              <a:buNone/>
            </a:pPr>
            <a:r>
              <a:rPr lang="it-IT" altLang="zh-TW" dirty="0" smtClean="0"/>
              <a:t>Name:Federico </a:t>
            </a:r>
            <a:r>
              <a:rPr lang="it-IT" altLang="zh-TW" dirty="0"/>
              <a:t>Tonini, Elisabetta Amato, Carla </a:t>
            </a:r>
            <a:r>
              <a:rPr lang="it-IT" altLang="zh-TW" dirty="0" smtClean="0"/>
              <a:t>Raffaelli</a:t>
            </a:r>
          </a:p>
          <a:p>
            <a:pPr marL="0" indent="0" algn="ctr">
              <a:buNone/>
            </a:pPr>
            <a:endParaRPr lang="it-IT" altLang="zh-TW" dirty="0" smtClean="0"/>
          </a:p>
          <a:p>
            <a:pPr marL="0" indent="0" algn="ctr">
              <a:buNone/>
            </a:pPr>
            <a:r>
              <a:rPr lang="it-IT" altLang="zh-TW" dirty="0"/>
              <a:t>DEI, University of Bologna -Bologna, </a:t>
            </a:r>
            <a:r>
              <a:rPr lang="it-IT" altLang="zh-TW" dirty="0" smtClean="0"/>
              <a:t>Italy</a:t>
            </a:r>
          </a:p>
          <a:p>
            <a:pPr marL="0" indent="0" algn="ctr">
              <a:buNone/>
            </a:pPr>
            <a:endParaRPr lang="en-US" altLang="zh-TW" dirty="0" smtClean="0"/>
          </a:p>
          <a:p>
            <a:pPr marL="0" indent="0" algn="ctr">
              <a:buNone/>
            </a:pPr>
            <a:r>
              <a:rPr lang="en-US" altLang="zh-TW" dirty="0" smtClean="0"/>
              <a:t>f.tonini@unibo.it</a:t>
            </a:r>
            <a:r>
              <a:rPr lang="en-US" altLang="zh-TW" dirty="0"/>
              <a:t>, </a:t>
            </a:r>
            <a:r>
              <a:rPr lang="en-US" altLang="zh-TW" dirty="0" err="1" smtClean="0"/>
              <a:t>e.amato@unibo.it,carla.raffaelli@unibo.it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a:t>
            </a:fld>
            <a:endParaRPr lang="en-US" altLang="zh-TW"/>
          </a:p>
        </p:txBody>
      </p:sp>
    </p:spTree>
    <p:extLst>
      <p:ext uri="{BB962C8B-B14F-4D97-AF65-F5344CB8AC3E}">
        <p14:creationId xmlns:p14="http://schemas.microsoft.com/office/powerpoint/2010/main" val="275820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標題 1"/>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sSubSup>
                        <m:sSubSupPr>
                          <m:ctrlPr>
                            <a:rPr lang="en-US" altLang="zh-TW" i="1">
                              <a:latin typeface="Cambria Math" panose="02040503050406030204" pitchFamily="18" charset="0"/>
                            </a:rPr>
                          </m:ctrlPr>
                        </m:sSubSupPr>
                        <m:e>
                          <m:r>
                            <a:rPr lang="en-US" altLang="zh-TW" b="0" i="1">
                              <a:latin typeface="Cambria Math" panose="02040503050406030204" pitchFamily="18" charset="0"/>
                            </a:rPr>
                            <m:t>𝑥</m:t>
                          </m:r>
                        </m:e>
                        <m:sub>
                          <m:r>
                            <a:rPr lang="en-US" altLang="zh-TW" b="0" i="1">
                              <a:latin typeface="Cambria Math" panose="02040503050406030204" pitchFamily="18" charset="0"/>
                            </a:rPr>
                            <m:t>𝑖</m:t>
                          </m:r>
                          <m:r>
                            <a:rPr lang="en-US" altLang="zh-TW" b="0" i="1">
                              <a:latin typeface="Cambria Math" panose="02040503050406030204" pitchFamily="18" charset="0"/>
                            </a:rPr>
                            <m:t>,</m:t>
                          </m:r>
                          <m:sSub>
                            <m:sSubPr>
                              <m:ctrlPr>
                                <a:rPr lang="en-US" altLang="zh-TW" b="0" i="1">
                                  <a:latin typeface="Cambria Math" panose="02040503050406030204" pitchFamily="18" charset="0"/>
                                </a:rPr>
                              </m:ctrlPr>
                            </m:sSubPr>
                            <m:e>
                              <m:r>
                                <a:rPr lang="en-US" altLang="zh-TW" b="0" i="1">
                                  <a:latin typeface="Cambria Math" panose="02040503050406030204" pitchFamily="18" charset="0"/>
                                </a:rPr>
                                <m:t>𝑡</m:t>
                              </m:r>
                            </m:e>
                            <m:sub>
                              <m:r>
                                <a:rPr lang="en-US" altLang="zh-TW" b="0" i="1">
                                  <a:latin typeface="Cambria Math" panose="02040503050406030204" pitchFamily="18" charset="0"/>
                                </a:rPr>
                                <m:t>𝑞</m:t>
                              </m:r>
                            </m:sub>
                          </m:sSub>
                          <m:r>
                            <a:rPr lang="en-US" altLang="zh-TW" b="0" i="1">
                              <a:latin typeface="Cambria Math" panose="02040503050406030204" pitchFamily="18" charset="0"/>
                            </a:rPr>
                            <m:t>,</m:t>
                          </m:r>
                          <m:r>
                            <a:rPr lang="en-US" altLang="zh-TW" b="0" i="1">
                              <a:latin typeface="Cambria Math" panose="02040503050406030204" pitchFamily="18" charset="0"/>
                            </a:rPr>
                            <m:t>𝑠</m:t>
                          </m:r>
                        </m:sub>
                        <m:sup>
                          <m:r>
                            <a:rPr lang="en-US" altLang="zh-TW" b="0" i="1">
                              <a:latin typeface="Cambria Math" panose="02040503050406030204" pitchFamily="18" charset="0"/>
                            </a:rPr>
                            <m:t>𝑛</m:t>
                          </m:r>
                        </m:sup>
                      </m:sSubSup>
                    </m:oMath>
                  </m:oMathPara>
                </a14:m>
                <a:endParaRPr lang="zh-TW" altLang="en-US" dirty="0"/>
              </a:p>
            </p:txBody>
          </p:sp>
        </mc:Choice>
        <mc:Fallback xmlns="">
          <p:sp>
            <p:nvSpPr>
              <p:cNvPr id="2" name="標題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30</a:t>
            </a:fld>
            <a:endParaRPr lang="en-US" altLang="zh-TW"/>
          </a:p>
        </p:txBody>
      </p:sp>
      <p:sp>
        <p:nvSpPr>
          <p:cNvPr id="6" name="內容版面配置區 5"/>
          <p:cNvSpPr>
            <a:spLocks noGrp="1"/>
          </p:cNvSpPr>
          <p:nvPr>
            <p:ph idx="1"/>
          </p:nvPr>
        </p:nvSpPr>
        <p:spPr/>
        <p:txBody>
          <a:bodyPr/>
          <a:lstStyle/>
          <a:p>
            <a:endParaRPr lang="zh-TW" altLang="en-US"/>
          </a:p>
        </p:txBody>
      </p:sp>
      <p:pic>
        <p:nvPicPr>
          <p:cNvPr id="7" name="圖片 6"/>
          <p:cNvPicPr>
            <a:picLocks noChangeAspect="1"/>
          </p:cNvPicPr>
          <p:nvPr/>
        </p:nvPicPr>
        <p:blipFill>
          <a:blip r:embed="rId3"/>
          <a:stretch>
            <a:fillRect/>
          </a:stretch>
        </p:blipFill>
        <p:spPr>
          <a:xfrm>
            <a:off x="1579476" y="1963234"/>
            <a:ext cx="5832648" cy="3799894"/>
          </a:xfrm>
          <a:prstGeom prst="rect">
            <a:avLst/>
          </a:prstGeom>
        </p:spPr>
      </p:pic>
    </p:spTree>
    <p:extLst>
      <p:ext uri="{BB962C8B-B14F-4D97-AF65-F5344CB8AC3E}">
        <p14:creationId xmlns:p14="http://schemas.microsoft.com/office/powerpoint/2010/main" val="3417665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II: List of </a:t>
            </a:r>
            <a:r>
              <a:rPr lang="en-US" altLang="zh-TW" dirty="0" smtClean="0"/>
              <a:t>parameters</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31</a:t>
            </a:fld>
            <a:endParaRPr lang="en-US" altLang="zh-TW"/>
          </a:p>
        </p:txBody>
      </p:sp>
      <p:pic>
        <p:nvPicPr>
          <p:cNvPr id="5" name="內容版面配置區 4"/>
          <p:cNvPicPr>
            <a:picLocks noGrp="1" noChangeAspect="1"/>
          </p:cNvPicPr>
          <p:nvPr>
            <p:ph idx="1"/>
          </p:nvPr>
        </p:nvPicPr>
        <p:blipFill>
          <a:blip r:embed="rId3"/>
          <a:stretch>
            <a:fillRect/>
          </a:stretch>
        </p:blipFill>
        <p:spPr>
          <a:xfrm>
            <a:off x="1609725" y="2053431"/>
            <a:ext cx="5924550" cy="3619500"/>
          </a:xfrm>
          <a:prstGeom prst="rect">
            <a:avLst/>
          </a:prstGeom>
        </p:spPr>
      </p:pic>
    </p:spTree>
    <p:extLst>
      <p:ext uri="{BB962C8B-B14F-4D97-AF65-F5344CB8AC3E}">
        <p14:creationId xmlns:p14="http://schemas.microsoft.com/office/powerpoint/2010/main" val="509919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II: List of parameters</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1475656" y="2060848"/>
            <a:ext cx="6445960" cy="3538091"/>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32</a:t>
            </a:fld>
            <a:endParaRPr lang="en-US" altLang="zh-TW"/>
          </a:p>
        </p:txBody>
      </p:sp>
    </p:spTree>
    <p:extLst>
      <p:ext uri="{BB962C8B-B14F-4D97-AF65-F5344CB8AC3E}">
        <p14:creationId xmlns:p14="http://schemas.microsoft.com/office/powerpoint/2010/main" val="2260884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II: List of parameters</a:t>
            </a:r>
            <a:endParaRPr lang="zh-TW" altLang="en-US" dirty="0"/>
          </a:p>
        </p:txBody>
      </p:sp>
      <p:pic>
        <p:nvPicPr>
          <p:cNvPr id="6" name="內容版面配置區 5"/>
          <p:cNvPicPr>
            <a:picLocks noGrp="1" noChangeAspect="1"/>
          </p:cNvPicPr>
          <p:nvPr>
            <p:ph idx="1"/>
          </p:nvPr>
        </p:nvPicPr>
        <p:blipFill>
          <a:blip r:embed="rId2"/>
          <a:stretch>
            <a:fillRect/>
          </a:stretch>
        </p:blipFill>
        <p:spPr>
          <a:xfrm>
            <a:off x="1187624" y="1988840"/>
            <a:ext cx="6647680" cy="373392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33</a:t>
            </a:fld>
            <a:endParaRPr lang="en-US" altLang="zh-TW"/>
          </a:p>
        </p:txBody>
      </p:sp>
    </p:spTree>
    <p:extLst>
      <p:ext uri="{BB962C8B-B14F-4D97-AF65-F5344CB8AC3E}">
        <p14:creationId xmlns:p14="http://schemas.microsoft.com/office/powerpoint/2010/main" val="1514936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II: List of parameters</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1475656" y="1988840"/>
            <a:ext cx="6644779" cy="376428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34</a:t>
            </a:fld>
            <a:endParaRPr lang="en-US" altLang="zh-TW"/>
          </a:p>
        </p:txBody>
      </p:sp>
    </p:spTree>
    <p:extLst>
      <p:ext uri="{BB962C8B-B14F-4D97-AF65-F5344CB8AC3E}">
        <p14:creationId xmlns:p14="http://schemas.microsoft.com/office/powerpoint/2010/main" val="426347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DPP</a:t>
            </a:r>
            <a:r>
              <a:rPr lang="zh-TW" altLang="en-US" dirty="0" smtClean="0"/>
              <a:t> </a:t>
            </a:r>
            <a:r>
              <a:rPr lang="en-US" altLang="zh-TW" dirty="0" smtClean="0"/>
              <a:t>model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331640" y="1562894"/>
            <a:ext cx="6010275" cy="2305050"/>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35</a:t>
            </a:fld>
            <a:endParaRPr lang="en-US" altLang="zh-TW"/>
          </a:p>
        </p:txBody>
      </p:sp>
      <p:pic>
        <p:nvPicPr>
          <p:cNvPr id="6" name="圖片 5"/>
          <p:cNvPicPr>
            <a:picLocks noChangeAspect="1"/>
          </p:cNvPicPr>
          <p:nvPr/>
        </p:nvPicPr>
        <p:blipFill>
          <a:blip r:embed="rId4"/>
          <a:stretch>
            <a:fillRect/>
          </a:stretch>
        </p:blipFill>
        <p:spPr>
          <a:xfrm>
            <a:off x="1928812" y="3886994"/>
            <a:ext cx="5286375" cy="2324100"/>
          </a:xfrm>
          <a:prstGeom prst="rect">
            <a:avLst/>
          </a:prstGeom>
        </p:spPr>
      </p:pic>
    </p:spTree>
    <p:extLst>
      <p:ext uri="{BB962C8B-B14F-4D97-AF65-F5344CB8AC3E}">
        <p14:creationId xmlns:p14="http://schemas.microsoft.com/office/powerpoint/2010/main" val="1782309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a:t>
            </a:r>
            <a:r>
              <a:rPr lang="zh-TW" altLang="en-US" dirty="0"/>
              <a:t> </a:t>
            </a:r>
            <a:r>
              <a:rPr lang="en-US" altLang="zh-TW" dirty="0"/>
              <a:t>model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403648" y="1657876"/>
            <a:ext cx="1171575" cy="333375"/>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36</a:t>
            </a:fld>
            <a:endParaRPr lang="en-US" altLang="zh-TW"/>
          </a:p>
        </p:txBody>
      </p:sp>
      <p:pic>
        <p:nvPicPr>
          <p:cNvPr id="6" name="圖片 5"/>
          <p:cNvPicPr>
            <a:picLocks noChangeAspect="1"/>
          </p:cNvPicPr>
          <p:nvPr/>
        </p:nvPicPr>
        <p:blipFill>
          <a:blip r:embed="rId4"/>
          <a:stretch>
            <a:fillRect/>
          </a:stretch>
        </p:blipFill>
        <p:spPr>
          <a:xfrm>
            <a:off x="1403648" y="1962175"/>
            <a:ext cx="5953125" cy="4581525"/>
          </a:xfrm>
          <a:prstGeom prst="rect">
            <a:avLst/>
          </a:prstGeom>
        </p:spPr>
      </p:pic>
    </p:spTree>
    <p:extLst>
      <p:ext uri="{BB962C8B-B14F-4D97-AF65-F5344CB8AC3E}">
        <p14:creationId xmlns:p14="http://schemas.microsoft.com/office/powerpoint/2010/main" val="2512097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a:t>
            </a:r>
            <a:r>
              <a:rPr lang="zh-TW" altLang="en-US" dirty="0"/>
              <a:t> </a:t>
            </a:r>
            <a:r>
              <a:rPr lang="en-US" altLang="zh-TW" dirty="0"/>
              <a:t>model</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37</a:t>
            </a:fld>
            <a:endParaRPr lang="en-US" altLang="zh-TW"/>
          </a:p>
        </p:txBody>
      </p:sp>
      <p:pic>
        <p:nvPicPr>
          <p:cNvPr id="5" name="內容版面配置區 4"/>
          <p:cNvPicPr>
            <a:picLocks noGrp="1" noChangeAspect="1"/>
          </p:cNvPicPr>
          <p:nvPr>
            <p:ph idx="1"/>
          </p:nvPr>
        </p:nvPicPr>
        <p:blipFill>
          <a:blip r:embed="rId3"/>
          <a:stretch>
            <a:fillRect/>
          </a:stretch>
        </p:blipFill>
        <p:spPr>
          <a:xfrm>
            <a:off x="1475656" y="1556792"/>
            <a:ext cx="1171575" cy="333375"/>
          </a:xfrm>
          <a:prstGeom prst="rect">
            <a:avLst/>
          </a:prstGeom>
        </p:spPr>
      </p:pic>
      <p:pic>
        <p:nvPicPr>
          <p:cNvPr id="6" name="圖片 5"/>
          <p:cNvPicPr>
            <a:picLocks noChangeAspect="1"/>
          </p:cNvPicPr>
          <p:nvPr/>
        </p:nvPicPr>
        <p:blipFill>
          <a:blip r:embed="rId4"/>
          <a:stretch>
            <a:fillRect/>
          </a:stretch>
        </p:blipFill>
        <p:spPr>
          <a:xfrm>
            <a:off x="1475656" y="1972306"/>
            <a:ext cx="5762625" cy="4895850"/>
          </a:xfrm>
          <a:prstGeom prst="rect">
            <a:avLst/>
          </a:prstGeom>
        </p:spPr>
      </p:pic>
    </p:spTree>
    <p:extLst>
      <p:ext uri="{BB962C8B-B14F-4D97-AF65-F5344CB8AC3E}">
        <p14:creationId xmlns:p14="http://schemas.microsoft.com/office/powerpoint/2010/main" val="1612358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SPP</a:t>
            </a:r>
            <a:r>
              <a:rPr lang="zh-TW" altLang="en-US" dirty="0" smtClean="0"/>
              <a:t> </a:t>
            </a:r>
            <a:r>
              <a:rPr lang="en-US" altLang="zh-TW" dirty="0" smtClean="0"/>
              <a:t>model</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38</a:t>
            </a:fld>
            <a:endParaRPr lang="en-US" altLang="zh-TW"/>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In the SPP model, four additional variables have been</a:t>
                </a:r>
                <a:r>
                  <a:rPr lang="zh-TW" altLang="en-US" sz="2400" dirty="0" smtClean="0"/>
                  <a:t> </a:t>
                </a:r>
                <a:r>
                  <a:rPr lang="en-US" altLang="zh-TW" sz="2400" dirty="0" smtClean="0"/>
                  <a:t>introduced</a:t>
                </a:r>
                <a:r>
                  <a:rPr lang="zh-TW" altLang="en-US" sz="2400" dirty="0" smtClean="0"/>
                  <a:t> </a:t>
                </a:r>
                <a:r>
                  <a:rPr lang="en-US" altLang="zh-TW" sz="2400" dirty="0" smtClean="0"/>
                  <a:t>:</a:t>
                </a:r>
                <a:r>
                  <a:rPr lang="zh-TW" altLang="en-US" sz="2400" dirty="0" smtClean="0"/>
                  <a:t> </a:t>
                </a:r>
                <a14:m>
                  <m:oMath xmlns:m="http://schemas.openxmlformats.org/officeDocument/2006/math">
                    <m:sSub>
                      <m:sSubPr>
                        <m:ctrlPr>
                          <a:rPr lang="en-US" altLang="zh-TW" sz="2400" i="1" smtClean="0">
                            <a:solidFill>
                              <a:srgbClr val="FF0000"/>
                            </a:solidFill>
                            <a:latin typeface="Cambria Math" panose="02040503050406030204" pitchFamily="18" charset="0"/>
                          </a:rPr>
                        </m:ctrlPr>
                      </m:sSubPr>
                      <m:e>
                        <m:r>
                          <a:rPr lang="en-US" altLang="zh-TW" sz="2400" b="0" i="1" smtClean="0">
                            <a:solidFill>
                              <a:srgbClr val="FF0000"/>
                            </a:solidFill>
                            <a:latin typeface="Cambria Math" panose="02040503050406030204" pitchFamily="18" charset="0"/>
                          </a:rPr>
                          <m:t>𝑐</m:t>
                        </m:r>
                      </m:e>
                      <m:sub>
                        <m:r>
                          <a:rPr lang="en-US" altLang="zh-TW" sz="2400" b="0" i="1" smtClean="0">
                            <a:solidFill>
                              <a:srgbClr val="FF0000"/>
                            </a:solidFill>
                            <a:latin typeface="Cambria Math" panose="02040503050406030204" pitchFamily="18" charset="0"/>
                          </a:rPr>
                          <m:t>𝑖</m:t>
                        </m:r>
                      </m:sub>
                    </m:sSub>
                  </m:oMath>
                </a14:m>
                <a:r>
                  <a:rPr lang="zh-TW" altLang="en-US" sz="2400" dirty="0" smtClean="0"/>
                  <a:t> </a:t>
                </a:r>
                <a:r>
                  <a:rPr lang="en-US" altLang="zh-TW" sz="2400" dirty="0" smtClean="0"/>
                  <a:t>and</a:t>
                </a:r>
                <a:r>
                  <a:rPr lang="zh-TW" altLang="en-US" sz="2400" dirty="0" smtClean="0"/>
                  <a:t> </a:t>
                </a:r>
                <a14:m>
                  <m:oMath xmlns:m="http://schemas.openxmlformats.org/officeDocument/2006/math">
                    <m:sSub>
                      <m:sSubPr>
                        <m:ctrlPr>
                          <a:rPr lang="en-US" altLang="zh-TW" sz="2400" i="1" smtClean="0">
                            <a:solidFill>
                              <a:srgbClr val="FF0000"/>
                            </a:solidFill>
                            <a:latin typeface="Cambria Math" panose="02040503050406030204" pitchFamily="18" charset="0"/>
                          </a:rPr>
                        </m:ctrlPr>
                      </m:sSubPr>
                      <m:e>
                        <m:r>
                          <a:rPr lang="en-US" altLang="zh-TW" sz="2400" b="0" i="1" smtClean="0">
                            <a:solidFill>
                              <a:srgbClr val="FF0000"/>
                            </a:solidFill>
                            <a:latin typeface="Cambria Math" panose="02040503050406030204" pitchFamily="18" charset="0"/>
                          </a:rPr>
                          <m:t>𝑓</m:t>
                        </m:r>
                      </m:e>
                      <m:sub>
                        <m:r>
                          <a:rPr lang="en-US" altLang="zh-TW" sz="2400" b="0" i="1" smtClean="0">
                            <a:solidFill>
                              <a:srgbClr val="FF0000"/>
                            </a:solidFill>
                            <a:latin typeface="Cambria Math" panose="02040503050406030204" pitchFamily="18" charset="0"/>
                          </a:rPr>
                          <m:t>𝑖</m:t>
                        </m:r>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𝑗</m:t>
                        </m:r>
                      </m:sub>
                    </m:sSub>
                  </m:oMath>
                </a14:m>
                <a:r>
                  <a:rPr lang="zh-TW" altLang="en-US" sz="2400" dirty="0" smtClean="0"/>
                  <a:t> </a:t>
                </a:r>
                <a:r>
                  <a:rPr lang="en-US" altLang="zh-TW" sz="2400" dirty="0" smtClean="0"/>
                  <a:t>which </a:t>
                </a:r>
                <a:r>
                  <a:rPr lang="en-US" altLang="zh-TW" sz="2400" dirty="0"/>
                  <a:t>allow the reduction </a:t>
                </a:r>
                <a:r>
                  <a:rPr lang="en-US" altLang="zh-TW" sz="2400" dirty="0" smtClean="0"/>
                  <a:t>of computational </a:t>
                </a:r>
                <a:r>
                  <a:rPr lang="en-US" altLang="zh-TW" sz="2400" dirty="0"/>
                  <a:t>resources and bandwidth reserved for backup</a:t>
                </a:r>
                <a:r>
                  <a:rPr lang="en-US" altLang="zh-TW" sz="2400" dirty="0" smtClean="0"/>
                  <a:t>, and </a:t>
                </a:r>
                <a14:m>
                  <m:oMath xmlns:m="http://schemas.openxmlformats.org/officeDocument/2006/math">
                    <m:sSub>
                      <m:sSubPr>
                        <m:ctrlPr>
                          <a:rPr lang="en-US" altLang="zh-TW" sz="2400" i="1" smtClean="0">
                            <a:solidFill>
                              <a:srgbClr val="FF0000"/>
                            </a:solidFill>
                            <a:latin typeface="Cambria Math" panose="02040503050406030204" pitchFamily="18" charset="0"/>
                          </a:rPr>
                        </m:ctrlPr>
                      </m:sSubPr>
                      <m:e>
                        <m:r>
                          <a:rPr lang="en-US" altLang="zh-TW" sz="2400" b="0" i="1" smtClean="0">
                            <a:solidFill>
                              <a:srgbClr val="FF0000"/>
                            </a:solidFill>
                            <a:latin typeface="Cambria Math" panose="02040503050406030204" pitchFamily="18" charset="0"/>
                          </a:rPr>
                          <m:t>𝑦</m:t>
                        </m:r>
                      </m:e>
                      <m:sub>
                        <m:r>
                          <a:rPr lang="en-US" altLang="zh-TW" sz="2400" b="0" i="1" smtClean="0">
                            <a:solidFill>
                              <a:srgbClr val="FF0000"/>
                            </a:solidFill>
                            <a:latin typeface="Cambria Math" panose="02040503050406030204" pitchFamily="18" charset="0"/>
                          </a:rPr>
                          <m:t>𝑖</m:t>
                        </m:r>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𝑗</m:t>
                        </m:r>
                        <m:r>
                          <a:rPr lang="en-US" altLang="zh-TW" sz="2400" b="0" i="1" smtClean="0">
                            <a:solidFill>
                              <a:srgbClr val="FF0000"/>
                            </a:solidFill>
                            <a:latin typeface="Cambria Math" panose="02040503050406030204" pitchFamily="18" charset="0"/>
                          </a:rPr>
                          <m:t>,</m:t>
                        </m:r>
                        <m:sSub>
                          <m:sSubPr>
                            <m:ctrlPr>
                              <a:rPr lang="en-US" altLang="zh-TW" sz="2400" b="0" i="1" smtClean="0">
                                <a:solidFill>
                                  <a:srgbClr val="FF0000"/>
                                </a:solidFill>
                                <a:latin typeface="Cambria Math" panose="02040503050406030204" pitchFamily="18" charset="0"/>
                              </a:rPr>
                            </m:ctrlPr>
                          </m:sSubPr>
                          <m:e>
                            <m:r>
                              <a:rPr lang="en-US" altLang="zh-TW" sz="2400" b="0" i="1" smtClean="0">
                                <a:solidFill>
                                  <a:srgbClr val="FF0000"/>
                                </a:solidFill>
                                <a:latin typeface="Cambria Math" panose="02040503050406030204" pitchFamily="18" charset="0"/>
                              </a:rPr>
                              <m:t>𝑡</m:t>
                            </m:r>
                          </m:e>
                          <m:sub>
                            <m:r>
                              <a:rPr lang="en-US" altLang="zh-TW" sz="2400" b="0" i="1" smtClean="0">
                                <a:solidFill>
                                  <a:srgbClr val="FF0000"/>
                                </a:solidFill>
                                <a:latin typeface="Cambria Math" panose="02040503050406030204" pitchFamily="18" charset="0"/>
                              </a:rPr>
                              <m:t>𝑞</m:t>
                            </m:r>
                          </m:sub>
                        </m:sSub>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𝑠</m:t>
                        </m:r>
                      </m:sub>
                    </m:sSub>
                  </m:oMath>
                </a14:m>
                <a:r>
                  <a:rPr lang="en-US" altLang="zh-TW" sz="2400" dirty="0" smtClean="0"/>
                  <a:t> and </a:t>
                </a:r>
                <a14:m>
                  <m:oMath xmlns:m="http://schemas.openxmlformats.org/officeDocument/2006/math">
                    <m:sSub>
                      <m:sSubPr>
                        <m:ctrlPr>
                          <a:rPr lang="en-US" altLang="zh-TW" sz="2400" i="1" smtClean="0">
                            <a:solidFill>
                              <a:srgbClr val="FF0000"/>
                            </a:solidFill>
                            <a:latin typeface="Cambria Math" panose="02040503050406030204" pitchFamily="18" charset="0"/>
                          </a:rPr>
                        </m:ctrlPr>
                      </m:sSubPr>
                      <m:e>
                        <m:r>
                          <a:rPr lang="en-US" altLang="zh-TW" sz="2400" b="0" i="1" smtClean="0">
                            <a:solidFill>
                              <a:srgbClr val="FF0000"/>
                            </a:solidFill>
                            <a:latin typeface="Cambria Math" panose="02040503050406030204" pitchFamily="18" charset="0"/>
                          </a:rPr>
                          <m:t>𝑙</m:t>
                        </m:r>
                      </m:e>
                      <m:sub>
                        <m:r>
                          <a:rPr lang="en-US" altLang="zh-TW" sz="2400" i="1">
                            <a:solidFill>
                              <a:srgbClr val="FF0000"/>
                            </a:solidFill>
                            <a:latin typeface="Cambria Math" panose="02040503050406030204" pitchFamily="18" charset="0"/>
                          </a:rPr>
                          <m:t>𝑖</m:t>
                        </m:r>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𝑗</m:t>
                        </m:r>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𝑘</m:t>
                        </m:r>
                        <m:r>
                          <a:rPr lang="en-US" altLang="zh-TW" sz="2400" b="0" i="1" smtClean="0">
                            <a:solidFill>
                              <a:srgbClr val="FF0000"/>
                            </a:solidFill>
                            <a:latin typeface="Cambria Math" panose="02040503050406030204" pitchFamily="18" charset="0"/>
                          </a:rPr>
                          <m:t>,</m:t>
                        </m:r>
                        <m:r>
                          <a:rPr lang="en-US" altLang="zh-TW" sz="2400" b="0" i="1" smtClean="0">
                            <a:solidFill>
                              <a:srgbClr val="FF0000"/>
                            </a:solidFill>
                            <a:latin typeface="Cambria Math" panose="02040503050406030204" pitchFamily="18" charset="0"/>
                          </a:rPr>
                          <m:t>𝑚</m:t>
                        </m:r>
                        <m:r>
                          <a:rPr lang="en-US" altLang="zh-TW" sz="2400" i="1">
                            <a:solidFill>
                              <a:srgbClr val="FF0000"/>
                            </a:solidFill>
                            <a:latin typeface="Cambria Math" panose="02040503050406030204" pitchFamily="18" charset="0"/>
                          </a:rPr>
                          <m:t>,</m:t>
                        </m:r>
                        <m:sSub>
                          <m:sSubPr>
                            <m:ctrlPr>
                              <a:rPr lang="en-US" altLang="zh-TW" sz="2400" i="1">
                                <a:solidFill>
                                  <a:srgbClr val="FF0000"/>
                                </a:solidFill>
                                <a:latin typeface="Cambria Math" panose="02040503050406030204" pitchFamily="18" charset="0"/>
                              </a:rPr>
                            </m:ctrlPr>
                          </m:sSubPr>
                          <m:e>
                            <m:r>
                              <a:rPr lang="en-US" altLang="zh-TW" sz="2400" i="1">
                                <a:solidFill>
                                  <a:srgbClr val="FF0000"/>
                                </a:solidFill>
                                <a:latin typeface="Cambria Math" panose="02040503050406030204" pitchFamily="18" charset="0"/>
                              </a:rPr>
                              <m:t>𝑡</m:t>
                            </m:r>
                          </m:e>
                          <m:sub>
                            <m:r>
                              <a:rPr lang="en-US" altLang="zh-TW" sz="2400" i="1">
                                <a:solidFill>
                                  <a:srgbClr val="FF0000"/>
                                </a:solidFill>
                                <a:latin typeface="Cambria Math" panose="02040503050406030204" pitchFamily="18" charset="0"/>
                              </a:rPr>
                              <m:t>𝑞</m:t>
                            </m:r>
                          </m:sub>
                        </m:sSub>
                        <m:r>
                          <a:rPr lang="en-US" altLang="zh-TW" sz="2400" i="1">
                            <a:solidFill>
                              <a:srgbClr val="FF0000"/>
                            </a:solidFill>
                            <a:latin typeface="Cambria Math" panose="02040503050406030204" pitchFamily="18" charset="0"/>
                          </a:rPr>
                          <m:t>,</m:t>
                        </m:r>
                        <m:r>
                          <a:rPr lang="en-US" altLang="zh-TW" sz="2400" i="1">
                            <a:solidFill>
                              <a:srgbClr val="FF0000"/>
                            </a:solidFill>
                            <a:latin typeface="Cambria Math" panose="02040503050406030204" pitchFamily="18" charset="0"/>
                          </a:rPr>
                          <m:t>𝑠</m:t>
                        </m:r>
                      </m:sub>
                    </m:sSub>
                  </m:oMath>
                </a14:m>
                <a:r>
                  <a:rPr lang="en-US" altLang="zh-TW" sz="2400" dirty="0" smtClean="0"/>
                  <a:t> to </a:t>
                </a:r>
                <a:r>
                  <a:rPr lang="en-US" altLang="zh-TW" sz="2400" dirty="0"/>
                  <a:t>find the pairs of nodes </a:t>
                </a:r>
                <a:r>
                  <a:rPr lang="en-US" altLang="zh-TW" sz="2400" dirty="0" smtClean="0"/>
                  <a:t>and links </a:t>
                </a:r>
                <a:r>
                  <a:rPr lang="en-US" altLang="zh-TW" sz="2400" dirty="0"/>
                  <a:t>of the primary and backup.</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444"/>
                </a:stretch>
              </a:blipFill>
            </p:spPr>
            <p:txBody>
              <a:bodyPr/>
              <a:lstStyle/>
              <a:p>
                <a:r>
                  <a:rPr lang="zh-TW" altLang="en-US">
                    <a:noFill/>
                  </a:rPr>
                  <a:t> </a:t>
                </a:r>
              </a:p>
            </p:txBody>
          </p:sp>
        </mc:Fallback>
      </mc:AlternateContent>
      <p:pic>
        <p:nvPicPr>
          <p:cNvPr id="7" name="圖片 6"/>
          <p:cNvPicPr>
            <a:picLocks noChangeAspect="1"/>
          </p:cNvPicPr>
          <p:nvPr/>
        </p:nvPicPr>
        <p:blipFill>
          <a:blip r:embed="rId4"/>
          <a:stretch>
            <a:fillRect/>
          </a:stretch>
        </p:blipFill>
        <p:spPr>
          <a:xfrm>
            <a:off x="1691680" y="4221088"/>
            <a:ext cx="5981700" cy="1123950"/>
          </a:xfrm>
          <a:prstGeom prst="rect">
            <a:avLst/>
          </a:prstGeom>
        </p:spPr>
      </p:pic>
    </p:spTree>
    <p:extLst>
      <p:ext uri="{BB962C8B-B14F-4D97-AF65-F5344CB8AC3E}">
        <p14:creationId xmlns:p14="http://schemas.microsoft.com/office/powerpoint/2010/main" val="3404867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a:t>
            </a:r>
            <a:r>
              <a:rPr lang="zh-TW" altLang="en-US" dirty="0"/>
              <a:t> </a:t>
            </a:r>
            <a:r>
              <a:rPr lang="en-US" altLang="zh-TW" dirty="0"/>
              <a:t>model</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𝑦</m:t>
                        </m:r>
                      </m:e>
                      <m:sub>
                        <m:r>
                          <a:rPr lang="en-US" altLang="zh-TW" i="1">
                            <a:latin typeface="Cambria Math" panose="02040503050406030204" pitchFamily="18" charset="0"/>
                          </a:rPr>
                          <m:t>𝑖</m:t>
                        </m:r>
                        <m:r>
                          <a:rPr lang="en-US" altLang="zh-TW" i="1">
                            <a:latin typeface="Cambria Math" panose="02040503050406030204" pitchFamily="18" charset="0"/>
                          </a:rPr>
                          <m:t>,</m:t>
                        </m:r>
                        <m:r>
                          <a:rPr lang="en-US" altLang="zh-TW" i="1">
                            <a:latin typeface="Cambria Math" panose="02040503050406030204" pitchFamily="18" charset="0"/>
                          </a:rPr>
                          <m:t>𝑗</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Sub>
                  </m:oMath>
                </a14:m>
                <a:r>
                  <a:rPr lang="zh-TW" altLang="en-US" dirty="0" smtClean="0"/>
                  <a:t> </a:t>
                </a:r>
                <a:r>
                  <a:rPr lang="en-US" altLang="zh-TW" dirty="0" smtClean="0"/>
                  <a:t>&lt;-&gt;</a:t>
                </a:r>
                <a:r>
                  <a:rPr lang="zh-TW" altLang="en-US" dirty="0" smtClean="0"/>
                  <a:t> 節點</a:t>
                </a:r>
                <a:r>
                  <a:rPr lang="en-US" altLang="zh-TW" dirty="0" err="1" smtClean="0"/>
                  <a:t>i</a:t>
                </a:r>
                <a:r>
                  <a:rPr lang="zh-TW" altLang="en-US" dirty="0" smtClean="0"/>
                  <a:t> 和節點</a:t>
                </a:r>
                <a:r>
                  <a:rPr lang="en-US" altLang="zh-TW" dirty="0" smtClean="0"/>
                  <a:t>j</a:t>
                </a:r>
                <a:r>
                  <a:rPr lang="zh-TW" altLang="en-US" dirty="0" smtClean="0"/>
                  <a:t>的</a:t>
                </a:r>
                <a:r>
                  <a:rPr lang="zh-TW" altLang="en-US" dirty="0" smtClean="0"/>
                  <a:t>狀態變數</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𝑥</m:t>
                        </m:r>
                      </m:e>
                      <m:sub>
                        <m:r>
                          <a:rPr lang="en-US" altLang="zh-TW" i="1">
                            <a:latin typeface="Cambria Math" panose="02040503050406030204" pitchFamily="18" charset="0"/>
                          </a:rPr>
                          <m:t>𝑖</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up>
                        <m:r>
                          <a:rPr lang="en-US" altLang="zh-TW" i="1">
                            <a:latin typeface="Cambria Math" panose="02040503050406030204" pitchFamily="18" charset="0"/>
                          </a:rPr>
                          <m:t>𝑛</m:t>
                        </m:r>
                      </m:sup>
                    </m:sSubSup>
                  </m:oMath>
                </a14:m>
                <a:endParaRPr lang="en-US" altLang="zh-TW" dirty="0" smtClean="0"/>
              </a:p>
              <a:p>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𝑙</m:t>
                        </m:r>
                      </m:e>
                      <m:sub>
                        <m:r>
                          <a:rPr lang="en-US" altLang="zh-TW" i="1">
                            <a:latin typeface="Cambria Math" panose="02040503050406030204" pitchFamily="18" charset="0"/>
                          </a:rPr>
                          <m:t>𝑖</m:t>
                        </m:r>
                        <m:r>
                          <a:rPr lang="en-US" altLang="zh-TW" i="1">
                            <a:latin typeface="Cambria Math" panose="02040503050406030204" pitchFamily="18" charset="0"/>
                          </a:rPr>
                          <m:t>,</m:t>
                        </m:r>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𝑘</m:t>
                        </m:r>
                        <m:r>
                          <a:rPr lang="en-US" altLang="zh-TW" i="1">
                            <a:latin typeface="Cambria Math" panose="02040503050406030204" pitchFamily="18" charset="0"/>
                          </a:rPr>
                          <m:t>,</m:t>
                        </m:r>
                        <m:r>
                          <a:rPr lang="en-US" altLang="zh-TW" i="1">
                            <a:latin typeface="Cambria Math" panose="02040503050406030204" pitchFamily="18" charset="0"/>
                          </a:rPr>
                          <m:t>𝑚</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Sub>
                  </m:oMath>
                </a14:m>
                <a:r>
                  <a:rPr lang="en-US" altLang="zh-TW" dirty="0"/>
                  <a:t> </a:t>
                </a:r>
                <a:r>
                  <a:rPr lang="en-US" altLang="zh-TW" dirty="0" smtClean="0"/>
                  <a:t>&lt;-&gt;</a:t>
                </a:r>
                <a:r>
                  <a:rPr lang="zh-TW" altLang="en-US" dirty="0" smtClean="0"/>
                  <a:t>節點</a:t>
                </a:r>
                <a:r>
                  <a:rPr lang="en-US" altLang="zh-TW" dirty="0" err="1" smtClean="0"/>
                  <a:t>i</a:t>
                </a:r>
                <a:r>
                  <a:rPr lang="zh-TW" altLang="en-US" dirty="0" smtClean="0"/>
                  <a:t>和節點</a:t>
                </a:r>
                <a:r>
                  <a:rPr lang="en-US" altLang="zh-TW" dirty="0" smtClean="0"/>
                  <a:t>j</a:t>
                </a:r>
                <a:r>
                  <a:rPr lang="zh-TW" altLang="en-US" dirty="0" smtClean="0"/>
                  <a:t>之間</a:t>
                </a:r>
                <a:r>
                  <a:rPr lang="en-US" altLang="zh-TW" dirty="0" smtClean="0"/>
                  <a:t>link</a:t>
                </a:r>
                <a:r>
                  <a:rPr lang="zh-TW" altLang="en-US" dirty="0" smtClean="0"/>
                  <a:t>的</a:t>
                </a:r>
                <a:r>
                  <a:rPr lang="zh-TW" altLang="en-US" dirty="0"/>
                  <a:t>狀態變數</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𝑤</m:t>
                        </m:r>
                      </m:e>
                      <m:sub>
                        <m:r>
                          <a:rPr lang="en-US" altLang="zh-TW" i="1">
                            <a:latin typeface="Cambria Math" panose="02040503050406030204" pitchFamily="18" charset="0"/>
                          </a:rPr>
                          <m:t>𝑖</m:t>
                        </m:r>
                        <m:r>
                          <a:rPr lang="en-US" altLang="zh-TW" i="1">
                            <a:latin typeface="Cambria Math" panose="02040503050406030204" pitchFamily="18" charset="0"/>
                          </a:rPr>
                          <m:t>,</m:t>
                        </m:r>
                        <m:r>
                          <a:rPr lang="en-US" altLang="zh-TW" i="1">
                            <a:latin typeface="Cambria Math" panose="02040503050406030204" pitchFamily="18" charset="0"/>
                          </a:rPr>
                          <m:t>𝑗</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up>
                        <m:r>
                          <a:rPr lang="en-US" altLang="zh-TW" i="1">
                            <a:latin typeface="Cambria Math" panose="02040503050406030204" pitchFamily="18" charset="0"/>
                          </a:rPr>
                          <m:t>𝑛</m:t>
                        </m:r>
                      </m:sup>
                    </m:sSubSup>
                  </m:oMath>
                </a14:m>
                <a:r>
                  <a:rPr lang="en-US" altLang="zh-TW" dirty="0" smtClean="0"/>
                  <a:t>,</a:t>
                </a:r>
                <a:r>
                  <a:rPr lang="zh-TW" altLang="en-US" dirty="0" smtClean="0"/>
                  <a:t>和節點</a:t>
                </a:r>
                <a:r>
                  <a:rPr lang="en-US" altLang="zh-TW" dirty="0" smtClean="0"/>
                  <a:t>k</a:t>
                </a:r>
                <a:r>
                  <a:rPr lang="zh-TW" altLang="en-US" dirty="0" smtClean="0"/>
                  <a:t>和節點</a:t>
                </a:r>
                <a:r>
                  <a:rPr lang="en-US" altLang="zh-TW" dirty="0"/>
                  <a:t>m</a:t>
                </a:r>
                <a:r>
                  <a:rPr lang="zh-TW" altLang="en-US" dirty="0" smtClean="0"/>
                  <a:t>之間</a:t>
                </a:r>
                <a:r>
                  <a:rPr lang="en-US" altLang="zh-TW" dirty="0"/>
                  <a:t>link</a:t>
                </a:r>
                <a:r>
                  <a:rPr lang="zh-TW" altLang="en-US" dirty="0"/>
                  <a:t>的狀態變數</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𝑤</m:t>
                        </m:r>
                      </m:e>
                      <m:sub>
                        <m:r>
                          <a:rPr lang="en-US" altLang="zh-TW" b="0" i="1" smtClean="0">
                            <a:latin typeface="Cambria Math" panose="02040503050406030204" pitchFamily="18" charset="0"/>
                          </a:rPr>
                          <m:t>𝑘</m:t>
                        </m:r>
                        <m:r>
                          <a:rPr lang="en-US" altLang="zh-TW" i="1">
                            <a:latin typeface="Cambria Math" panose="02040503050406030204" pitchFamily="18" charset="0"/>
                          </a:rPr>
                          <m:t>,</m:t>
                        </m:r>
                        <m:r>
                          <a:rPr lang="en-US" altLang="zh-TW" b="0" i="1" smtClean="0">
                            <a:latin typeface="Cambria Math" panose="02040503050406030204" pitchFamily="18" charset="0"/>
                          </a:rPr>
                          <m:t>𝑚</m:t>
                        </m:r>
                        <m:r>
                          <a:rPr lang="en-US" altLang="zh-TW" i="1">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𝑡</m:t>
                            </m:r>
                          </m:e>
                          <m:sub>
                            <m:r>
                              <a:rPr lang="en-US" altLang="zh-TW" i="1">
                                <a:latin typeface="Cambria Math" panose="02040503050406030204" pitchFamily="18" charset="0"/>
                              </a:rPr>
                              <m:t>𝑞</m:t>
                            </m:r>
                          </m:sub>
                        </m:sSub>
                        <m:r>
                          <a:rPr lang="en-US" altLang="zh-TW" i="1">
                            <a:latin typeface="Cambria Math" panose="02040503050406030204" pitchFamily="18" charset="0"/>
                          </a:rPr>
                          <m:t>,</m:t>
                        </m:r>
                        <m:r>
                          <a:rPr lang="en-US" altLang="zh-TW" i="1">
                            <a:latin typeface="Cambria Math" panose="02040503050406030204" pitchFamily="18" charset="0"/>
                          </a:rPr>
                          <m:t>𝑠</m:t>
                        </m:r>
                      </m:sub>
                      <m:sup>
                        <m:r>
                          <a:rPr lang="en-US" altLang="zh-TW" i="1">
                            <a:latin typeface="Cambria Math" panose="02040503050406030204" pitchFamily="18" charset="0"/>
                          </a:rPr>
                          <m:t>𝑛</m:t>
                        </m:r>
                      </m:sup>
                    </m:sSubSup>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t="-188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39</a:t>
            </a:fld>
            <a:endParaRPr lang="en-US" altLang="zh-TW"/>
          </a:p>
        </p:txBody>
      </p:sp>
    </p:spTree>
    <p:extLst>
      <p:ext uri="{BB962C8B-B14F-4D97-AF65-F5344CB8AC3E}">
        <p14:creationId xmlns:p14="http://schemas.microsoft.com/office/powerpoint/2010/main" val="2305039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4</a:t>
            </a:fld>
            <a:endParaRPr lang="en-US" altLang="zh-TW"/>
          </a:p>
        </p:txBody>
      </p:sp>
    </p:spTree>
    <p:extLst>
      <p:ext uri="{BB962C8B-B14F-4D97-AF65-F5344CB8AC3E}">
        <p14:creationId xmlns:p14="http://schemas.microsoft.com/office/powerpoint/2010/main" val="979080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a:t>
            </a:r>
            <a:r>
              <a:rPr lang="zh-TW" altLang="en-US" dirty="0"/>
              <a:t> </a:t>
            </a:r>
            <a:r>
              <a:rPr lang="en-US" altLang="zh-TW" dirty="0"/>
              <a:t>model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1039416" y="1780645"/>
            <a:ext cx="6912768" cy="4549048"/>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40</a:t>
            </a:fld>
            <a:endParaRPr lang="en-US" altLang="zh-TW"/>
          </a:p>
        </p:txBody>
      </p:sp>
    </p:spTree>
    <p:extLst>
      <p:ext uri="{BB962C8B-B14F-4D97-AF65-F5344CB8AC3E}">
        <p14:creationId xmlns:p14="http://schemas.microsoft.com/office/powerpoint/2010/main" val="3922999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a:t>
            </a:r>
            <a:r>
              <a:rPr lang="zh-TW" altLang="en-US" dirty="0"/>
              <a:t> </a:t>
            </a:r>
            <a:r>
              <a:rPr lang="en-US" altLang="zh-TW" dirty="0"/>
              <a:t>model</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971600" y="1772816"/>
            <a:ext cx="6825038" cy="4248472"/>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41</a:t>
            </a:fld>
            <a:endParaRPr lang="en-US" altLang="zh-TW"/>
          </a:p>
        </p:txBody>
      </p:sp>
    </p:spTree>
    <p:extLst>
      <p:ext uri="{BB962C8B-B14F-4D97-AF65-F5344CB8AC3E}">
        <p14:creationId xmlns:p14="http://schemas.microsoft.com/office/powerpoint/2010/main" val="3533939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Numerical Results and Comparisons</a:t>
            </a:r>
          </a:p>
        </p:txBody>
      </p:sp>
      <p:sp>
        <p:nvSpPr>
          <p:cNvPr id="3" name="文字版面配置區 2"/>
          <p:cNvSpPr>
            <a:spLocks noGrp="1"/>
          </p:cNvSpPr>
          <p:nvPr>
            <p:ph type="body" idx="1"/>
          </p:nvPr>
        </p:nvSpPr>
        <p:spPr/>
        <p:txBody>
          <a:bodyPr/>
          <a:lstStyle/>
          <a:p>
            <a:r>
              <a:rPr lang="en-US" altLang="zh-TW" sz="4800" dirty="0" smtClean="0"/>
              <a:t>CH4</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42</a:t>
            </a:fld>
            <a:endParaRPr lang="en-US" altLang="zh-TW"/>
          </a:p>
        </p:txBody>
      </p:sp>
    </p:spTree>
    <p:extLst>
      <p:ext uri="{BB962C8B-B14F-4D97-AF65-F5344CB8AC3E}">
        <p14:creationId xmlns:p14="http://schemas.microsoft.com/office/powerpoint/2010/main" val="2870470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Numerical Results and Comparisons</a:t>
            </a:r>
          </a:p>
        </p:txBody>
      </p:sp>
      <p:sp>
        <p:nvSpPr>
          <p:cNvPr id="3" name="內容版面配置區 2"/>
          <p:cNvSpPr>
            <a:spLocks noGrp="1"/>
          </p:cNvSpPr>
          <p:nvPr>
            <p:ph idx="1"/>
          </p:nvPr>
        </p:nvSpPr>
        <p:spPr/>
        <p:txBody>
          <a:bodyPr/>
          <a:lstStyle/>
          <a:p>
            <a:r>
              <a:rPr lang="en-US" altLang="zh-TW" sz="2400" dirty="0"/>
              <a:t>In this section, the results obtained by running the two </a:t>
            </a:r>
            <a:r>
              <a:rPr lang="en-US" altLang="zh-TW" sz="2400" dirty="0" smtClean="0"/>
              <a:t>algorithms </a:t>
            </a:r>
            <a:r>
              <a:rPr lang="en-US" altLang="zh-TW" sz="2400" dirty="0"/>
              <a:t>using the CPLEX commercial tool [13] are reported</a:t>
            </a:r>
            <a:r>
              <a:rPr lang="en-US" altLang="zh-TW" sz="2400" dirty="0" smtClean="0"/>
              <a:t>.</a:t>
            </a:r>
          </a:p>
          <a:p>
            <a:r>
              <a:rPr lang="en-US" altLang="zh-TW" sz="2400" dirty="0" smtClean="0"/>
              <a:t>The </a:t>
            </a:r>
            <a:r>
              <a:rPr lang="en-US" altLang="zh-TW" sz="2400" dirty="0"/>
              <a:t>DPP strategy is firstly evaluated referring to the 16 </a:t>
            </a:r>
            <a:r>
              <a:rPr lang="en-US" altLang="zh-TW" sz="2400" dirty="0" smtClean="0"/>
              <a:t>node networks </a:t>
            </a:r>
            <a:r>
              <a:rPr lang="en-US" altLang="zh-TW" sz="2400" dirty="0"/>
              <a:t>represented in </a:t>
            </a:r>
            <a:r>
              <a:rPr lang="en-US" altLang="zh-TW" sz="2400" dirty="0" smtClean="0">
                <a:hlinkClick r:id="rId3" action="ppaction://hlinksldjump"/>
              </a:rPr>
              <a:t>Fig </a:t>
            </a:r>
            <a:r>
              <a:rPr lang="en-US" altLang="zh-TW" sz="2400" dirty="0">
                <a:hlinkClick r:id="rId3" action="ppaction://hlinksldjump"/>
              </a:rPr>
              <a:t>2</a:t>
            </a:r>
            <a:endParaRPr lang="en-US" altLang="zh-TW" sz="2400" dirty="0" smtClean="0"/>
          </a:p>
          <a:p>
            <a:r>
              <a:rPr lang="en-US" altLang="zh-TW" sz="2400" dirty="0"/>
              <a:t>Each network node is </a:t>
            </a:r>
            <a:r>
              <a:rPr lang="en-US" altLang="zh-TW" sz="2400" dirty="0" smtClean="0"/>
              <a:t>connected to</a:t>
            </a:r>
            <a:r>
              <a:rPr lang="zh-TW" altLang="en-US" sz="2400" dirty="0" smtClean="0"/>
              <a:t> </a:t>
            </a:r>
            <a:r>
              <a:rPr lang="en-US" altLang="zh-TW" sz="2400" dirty="0" smtClean="0"/>
              <a:t>10</a:t>
            </a:r>
            <a:r>
              <a:rPr lang="zh-TW" altLang="en-US" sz="2400" dirty="0" smtClean="0"/>
              <a:t> </a:t>
            </a:r>
            <a:r>
              <a:rPr lang="en-US" altLang="zh-TW" sz="2400" dirty="0" smtClean="0"/>
              <a:t>antennas</a:t>
            </a:r>
            <a:r>
              <a:rPr lang="en-US" altLang="zh-TW" sz="2400" dirty="0"/>
              <a:t>, collecting traffic from the radio section</a:t>
            </a:r>
            <a:r>
              <a:rPr lang="en-US" altLang="zh-TW" sz="2400" dirty="0" smtClean="0"/>
              <a:t>.</a:t>
            </a:r>
          </a:p>
          <a:p>
            <a:r>
              <a:rPr lang="en-US" altLang="zh-TW" sz="2400" dirty="0" smtClean="0"/>
              <a:t>The </a:t>
            </a:r>
            <a:r>
              <a:rPr lang="en-US" altLang="zh-TW" sz="2400" dirty="0"/>
              <a:t>available bandwidth on each link is set </a:t>
            </a:r>
            <a:r>
              <a:rPr lang="en-US" altLang="zh-TW" sz="2400" dirty="0" smtClean="0"/>
              <a:t>to</a:t>
            </a:r>
            <a:r>
              <a:rPr lang="zh-TW" altLang="en-US" sz="2400" dirty="0" smtClean="0"/>
              <a:t> </a:t>
            </a:r>
            <a:r>
              <a:rPr lang="en-US" altLang="zh-TW" sz="2400" dirty="0" smtClean="0"/>
              <a:t>40Gbps </a:t>
            </a:r>
            <a:r>
              <a:rPr lang="en-US" altLang="zh-TW" sz="2400" dirty="0"/>
              <a:t>(in </a:t>
            </a:r>
            <a:r>
              <a:rPr lang="en-US" altLang="zh-TW" sz="2400" dirty="0" smtClean="0"/>
              <a:t>each direction).</a:t>
            </a:r>
          </a:p>
          <a:p>
            <a:r>
              <a:rPr lang="en-US" altLang="zh-TW" sz="2400" dirty="0"/>
              <a:t>In addition, each node is equipped with </a:t>
            </a:r>
            <a:r>
              <a:rPr lang="en-US" altLang="zh-TW" sz="2400" dirty="0" smtClean="0"/>
              <a:t>processing units </a:t>
            </a:r>
            <a:r>
              <a:rPr lang="en-US" altLang="zh-TW" sz="2400" dirty="0"/>
              <a:t>(PUs) according to traffic generated at each layer of </a:t>
            </a:r>
            <a:r>
              <a:rPr lang="en-US" altLang="zh-TW" sz="2400" dirty="0" smtClean="0"/>
              <a:t>the functional </a:t>
            </a:r>
            <a:r>
              <a:rPr lang="en-US" altLang="zh-TW" sz="2400" dirty="0"/>
              <a:t>splitting as shown in </a:t>
            </a:r>
            <a:r>
              <a:rPr lang="en-US" altLang="zh-TW" sz="2400" dirty="0">
                <a:hlinkClick r:id="rId4" action="ppaction://hlinksldjump"/>
              </a:rPr>
              <a:t>Table I</a:t>
            </a:r>
            <a:r>
              <a:rPr lang="en-US" altLang="zh-TW" sz="2400" dirty="0"/>
              <a: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43</a:t>
            </a:fld>
            <a:endParaRPr lang="en-US" altLang="zh-TW"/>
          </a:p>
        </p:txBody>
      </p:sp>
    </p:spTree>
    <p:extLst>
      <p:ext uri="{BB962C8B-B14F-4D97-AF65-F5344CB8AC3E}">
        <p14:creationId xmlns:p14="http://schemas.microsoft.com/office/powerpoint/2010/main" val="1592800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TABLE I</a:t>
            </a:r>
            <a:endParaRPr lang="zh-TW" altLang="en-US" dirty="0"/>
          </a:p>
        </p:txBody>
      </p:sp>
      <p:pic>
        <p:nvPicPr>
          <p:cNvPr id="5" name="內容版面配置區 4"/>
          <p:cNvPicPr>
            <a:picLocks noGrp="1" noChangeAspect="1"/>
          </p:cNvPicPr>
          <p:nvPr>
            <p:ph idx="1"/>
          </p:nvPr>
        </p:nvPicPr>
        <p:blipFill>
          <a:blip r:embed="rId3"/>
          <a:stretch>
            <a:fillRect/>
          </a:stretch>
        </p:blipFill>
        <p:spPr>
          <a:xfrm>
            <a:off x="492834" y="1988840"/>
            <a:ext cx="8521222" cy="354146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44</a:t>
            </a:fld>
            <a:endParaRPr lang="en-US" altLang="zh-TW"/>
          </a:p>
        </p:txBody>
      </p:sp>
    </p:spTree>
    <p:extLst>
      <p:ext uri="{BB962C8B-B14F-4D97-AF65-F5344CB8AC3E}">
        <p14:creationId xmlns:p14="http://schemas.microsoft.com/office/powerpoint/2010/main" val="2769832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Numerical Results and Comparisons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In particular, 0.5, 0.3,0.2, 0.1, 0.1 PUs are assumed as requirements for L1, L2,L3, core and cloud virtual functions, respectively [9], [14],[15].</a:t>
                </a:r>
              </a:p>
              <a:p>
                <a:r>
                  <a:rPr lang="en-US" altLang="zh-TW" sz="2400" dirty="0"/>
                  <a:t>The length of each link or, equivalently, each hop </a:t>
                </a:r>
                <a:r>
                  <a:rPr lang="en-US" altLang="zh-TW" sz="2400" dirty="0" smtClean="0"/>
                  <a:t>is assumed </a:t>
                </a:r>
                <a:r>
                  <a:rPr lang="en-US" altLang="zh-TW" sz="2400" dirty="0"/>
                  <a:t>to </a:t>
                </a:r>
                <a:r>
                  <a:rPr lang="en-US" altLang="zh-TW" sz="2400" dirty="0" smtClean="0"/>
                  <a:t>be 1</a:t>
                </a:r>
                <a:r>
                  <a:rPr lang="zh-TW" altLang="en-US" sz="2400" dirty="0" smtClean="0"/>
                  <a:t> </a:t>
                </a:r>
                <a:r>
                  <a:rPr lang="en-US" altLang="zh-TW" sz="2400" dirty="0" smtClean="0"/>
                  <a:t>km</a:t>
                </a:r>
                <a:r>
                  <a:rPr lang="en-US" altLang="zh-TW" sz="2400" dirty="0"/>
                  <a:t>, which results in </a:t>
                </a:r>
                <a:r>
                  <a:rPr lang="en-US" altLang="zh-TW" sz="2400" dirty="0" smtClean="0"/>
                  <a:t>a delay </a:t>
                </a:r>
                <a14:m>
                  <m:oMath xmlns:m="http://schemas.openxmlformats.org/officeDocument/2006/math">
                    <m:r>
                      <a:rPr lang="zh-TW" altLang="en-US" sz="2400" i="1" smtClean="0">
                        <a:latin typeface="Cambria Math" panose="02040503050406030204" pitchFamily="18" charset="0"/>
                      </a:rPr>
                      <m:t>𝜏</m:t>
                    </m:r>
                  </m:oMath>
                </a14:m>
                <a:r>
                  <a:rPr lang="zh-TW" altLang="en-US" sz="2400" dirty="0" smtClean="0"/>
                  <a:t> </a:t>
                </a:r>
                <a:r>
                  <a:rPr lang="en-US" altLang="zh-TW" sz="2400" dirty="0" smtClean="0"/>
                  <a:t>= 5</a:t>
                </a:r>
                <a14:m>
                  <m:oMath xmlns:m="http://schemas.openxmlformats.org/officeDocument/2006/math">
                    <m:r>
                      <a:rPr lang="zh-TW" altLang="en-US" sz="2400" i="1" smtClean="0">
                        <a:latin typeface="Cambria Math" panose="02040503050406030204" pitchFamily="18" charset="0"/>
                      </a:rPr>
                      <m:t>𝜇</m:t>
                    </m:r>
                  </m:oMath>
                </a14:m>
                <a:r>
                  <a:rPr lang="en-US" altLang="zh-TW" sz="2400" dirty="0" smtClean="0"/>
                  <a:t>s.</a:t>
                </a:r>
              </a:p>
              <a:p>
                <a:r>
                  <a:rPr lang="en-US" altLang="zh-TW" sz="2400" dirty="0" smtClean="0"/>
                  <a:t>It should </a:t>
                </a:r>
                <a:r>
                  <a:rPr lang="en-US" altLang="zh-TW" sz="2400" dirty="0"/>
                  <a:t>be noted that, given the limited size of the scenario, </a:t>
                </a:r>
                <a:r>
                  <a:rPr lang="en-US" altLang="zh-TW" sz="2400" dirty="0" smtClean="0"/>
                  <a:t>the latency </a:t>
                </a:r>
                <a:r>
                  <a:rPr lang="en-US" altLang="zh-TW" sz="2400" dirty="0"/>
                  <a:t>constraints of each transport link are always </a:t>
                </a:r>
                <a:r>
                  <a:rPr lang="en-US" altLang="zh-TW" sz="2400" dirty="0" smtClean="0"/>
                  <a:t>satisfied.</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70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45</a:t>
            </a:fld>
            <a:endParaRPr lang="en-US" altLang="zh-TW"/>
          </a:p>
        </p:txBody>
      </p:sp>
      <p:sp>
        <p:nvSpPr>
          <p:cNvPr id="6" name="文字方塊 5"/>
          <p:cNvSpPr txBox="1"/>
          <p:nvPr/>
        </p:nvSpPr>
        <p:spPr>
          <a:xfrm>
            <a:off x="503548" y="5364892"/>
            <a:ext cx="8136904" cy="1384995"/>
          </a:xfrm>
          <a:prstGeom prst="rect">
            <a:avLst/>
          </a:prstGeom>
          <a:noFill/>
        </p:spPr>
        <p:txBody>
          <a:bodyPr wrap="square" rtlCol="0">
            <a:spAutoFit/>
          </a:bodyPr>
          <a:lstStyle/>
          <a:p>
            <a:r>
              <a:rPr lang="en-US" altLang="zh-TW" sz="1200" dirty="0" smtClean="0"/>
              <a:t>[9</a:t>
            </a:r>
            <a:r>
              <a:rPr lang="en-US" altLang="zh-TW" sz="1200" dirty="0"/>
              <a:t>] D. </a:t>
            </a:r>
            <a:r>
              <a:rPr lang="en-US" altLang="zh-TW" sz="1200" dirty="0" err="1"/>
              <a:t>Harutyunyan</a:t>
            </a:r>
            <a:r>
              <a:rPr lang="en-US" altLang="zh-TW" sz="1200" dirty="0"/>
              <a:t> and R. </a:t>
            </a:r>
            <a:r>
              <a:rPr lang="en-US" altLang="zh-TW" sz="1200" dirty="0" err="1"/>
              <a:t>Riggio</a:t>
            </a:r>
            <a:r>
              <a:rPr lang="en-US" altLang="zh-TW" sz="1200" dirty="0"/>
              <a:t>, “Flex5G: Flexible functional split in 5GNetworks,”IEEE Transactions on Network and Service </a:t>
            </a:r>
            <a:r>
              <a:rPr lang="en-US" altLang="zh-TW" sz="1200" dirty="0" err="1"/>
              <a:t>Management,vol</a:t>
            </a:r>
            <a:r>
              <a:rPr lang="en-US" altLang="zh-TW" sz="1200" dirty="0"/>
              <a:t>. 15, no. 3, pp. 961–975, Sep. 2018</a:t>
            </a:r>
            <a:r>
              <a:rPr lang="en-US" altLang="zh-TW" sz="1200" dirty="0" smtClean="0"/>
              <a:t>.</a:t>
            </a:r>
          </a:p>
          <a:p>
            <a:r>
              <a:rPr lang="en-US" altLang="zh-TW" sz="1200" dirty="0"/>
              <a:t>[14] B. M. </a:t>
            </a:r>
            <a:r>
              <a:rPr lang="en-US" altLang="zh-TW" sz="1200" dirty="0" err="1"/>
              <a:t>Khorsandi</a:t>
            </a:r>
            <a:r>
              <a:rPr lang="en-US" altLang="zh-TW" sz="1200" dirty="0"/>
              <a:t>, D. Colle, W. </a:t>
            </a:r>
            <a:r>
              <a:rPr lang="en-US" altLang="zh-TW" sz="1200" dirty="0" err="1"/>
              <a:t>Tavarnier</a:t>
            </a:r>
            <a:r>
              <a:rPr lang="en-US" altLang="zh-TW" sz="1200" dirty="0"/>
              <a:t>, and C. </a:t>
            </a:r>
            <a:r>
              <a:rPr lang="en-US" altLang="zh-TW" sz="1200" dirty="0" err="1"/>
              <a:t>Raffaelli</a:t>
            </a:r>
            <a:r>
              <a:rPr lang="en-US" altLang="zh-TW" sz="1200" dirty="0"/>
              <a:t>, “</a:t>
            </a:r>
            <a:r>
              <a:rPr lang="en-US" altLang="zh-TW" sz="1200" dirty="0" err="1"/>
              <a:t>Adaptivefunction</a:t>
            </a:r>
            <a:r>
              <a:rPr lang="en-US" altLang="zh-TW" sz="1200" dirty="0"/>
              <a:t> chaining for efficient design of 5G </a:t>
            </a:r>
            <a:r>
              <a:rPr lang="en-US" altLang="zh-TW" sz="1200" dirty="0" err="1"/>
              <a:t>xhaul</a:t>
            </a:r>
            <a:r>
              <a:rPr lang="en-US" altLang="zh-TW" sz="1200" dirty="0"/>
              <a:t>,” in2019 </a:t>
            </a:r>
            <a:r>
              <a:rPr lang="en-US" altLang="zh-TW" sz="1200" dirty="0" err="1"/>
              <a:t>InternationalConference</a:t>
            </a:r>
            <a:r>
              <a:rPr lang="en-US" altLang="zh-TW" sz="1200" dirty="0"/>
              <a:t> on Optical Network Design and Modeling ONDM, 2019</a:t>
            </a:r>
            <a:r>
              <a:rPr lang="en-US" altLang="zh-TW" sz="1200" dirty="0" smtClean="0"/>
              <a:t>.</a:t>
            </a:r>
          </a:p>
          <a:p>
            <a:r>
              <a:rPr lang="en-US" altLang="zh-TW" sz="1200" dirty="0"/>
              <a:t>[15] H. Chang, B. </a:t>
            </a:r>
            <a:r>
              <a:rPr lang="en-US" altLang="zh-TW" sz="1200" dirty="0" err="1"/>
              <a:t>Qiu</a:t>
            </a:r>
            <a:r>
              <a:rPr lang="en-US" altLang="zh-TW" sz="1200" dirty="0"/>
              <a:t>, C. Chiu, J. Chen, F. J. Lin, D. de la </a:t>
            </a:r>
            <a:r>
              <a:rPr lang="en-US" altLang="zh-TW" sz="1200" dirty="0" err="1"/>
              <a:t>Bastida</a:t>
            </a:r>
            <a:r>
              <a:rPr lang="en-US" altLang="zh-TW" sz="1200" dirty="0"/>
              <a:t>, and B. </a:t>
            </a:r>
            <a:r>
              <a:rPr lang="en-US" altLang="zh-TW" sz="1200" dirty="0" err="1"/>
              <a:t>P.Lin</a:t>
            </a:r>
            <a:r>
              <a:rPr lang="en-US" altLang="zh-TW" sz="1200" dirty="0"/>
              <a:t>, “Performance evaluation of Open5GCore over KVM and </a:t>
            </a:r>
            <a:r>
              <a:rPr lang="en-US" altLang="zh-TW" sz="1200" dirty="0" err="1"/>
              <a:t>Dockerby</a:t>
            </a:r>
            <a:r>
              <a:rPr lang="en-US" altLang="zh-TW" sz="1200" dirty="0"/>
              <a:t> using Open5GMTC,” </a:t>
            </a:r>
            <a:r>
              <a:rPr lang="en-US" altLang="zh-TW" sz="1200" dirty="0" err="1"/>
              <a:t>inNOMS</a:t>
            </a:r>
            <a:r>
              <a:rPr lang="en-US" altLang="zh-TW" sz="1200" dirty="0"/>
              <a:t> 2018 - 2018 IEEE/IFIP </a:t>
            </a:r>
            <a:r>
              <a:rPr lang="en-US" altLang="zh-TW" sz="1200" dirty="0" err="1"/>
              <a:t>NetworkOperations</a:t>
            </a:r>
            <a:r>
              <a:rPr lang="en-US" altLang="zh-TW" sz="1200" dirty="0"/>
              <a:t> and Management Symposium, April 2018, pp. 1–6.</a:t>
            </a:r>
            <a:endParaRPr lang="zh-TW" altLang="en-US" sz="1200" dirty="0"/>
          </a:p>
        </p:txBody>
      </p:sp>
    </p:spTree>
    <p:extLst>
      <p:ext uri="{BB962C8B-B14F-4D97-AF65-F5344CB8AC3E}">
        <p14:creationId xmlns:p14="http://schemas.microsoft.com/office/powerpoint/2010/main" val="3276330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Numerical Results and Comparisons</a:t>
            </a:r>
            <a:endParaRPr lang="zh-TW" altLang="en-US" dirty="0"/>
          </a:p>
        </p:txBody>
      </p:sp>
      <p:sp>
        <p:nvSpPr>
          <p:cNvPr id="3" name="內容版面配置區 2"/>
          <p:cNvSpPr>
            <a:spLocks noGrp="1"/>
          </p:cNvSpPr>
          <p:nvPr>
            <p:ph idx="1"/>
          </p:nvPr>
        </p:nvSpPr>
        <p:spPr/>
        <p:txBody>
          <a:bodyPr/>
          <a:lstStyle/>
          <a:p>
            <a:r>
              <a:rPr lang="en-US" altLang="zh-TW" sz="2800" dirty="0"/>
              <a:t>However, to satisfy the tight service requirements imposed </a:t>
            </a:r>
            <a:r>
              <a:rPr lang="en-US" altLang="zh-TW" sz="2800" dirty="0" smtClean="0"/>
              <a:t>by URLLC </a:t>
            </a:r>
            <a:r>
              <a:rPr lang="en-US" altLang="zh-TW" sz="2800" dirty="0"/>
              <a:t>applications, all the nodes are allowed to host </a:t>
            </a:r>
            <a:r>
              <a:rPr lang="en-US" altLang="zh-TW" sz="2800" dirty="0" smtClean="0"/>
              <a:t>edge core </a:t>
            </a:r>
            <a:r>
              <a:rPr lang="en-US" altLang="zh-TW" sz="2800" dirty="0"/>
              <a:t>and cloud functions</a:t>
            </a:r>
            <a:r>
              <a:rPr lang="en-US" altLang="zh-TW" sz="2800" dirty="0" smtClean="0"/>
              <a:t>.</a:t>
            </a:r>
          </a:p>
          <a:p>
            <a:r>
              <a:rPr lang="en-US" altLang="zh-TW" sz="2800" dirty="0"/>
              <a:t>The SPP approach is evaluated then</a:t>
            </a:r>
            <a:r>
              <a:rPr lang="en-US" altLang="zh-TW" sz="2800" dirty="0" smtClean="0"/>
              <a:t>, assuming </a:t>
            </a:r>
            <a:r>
              <a:rPr lang="en-US" altLang="zh-TW" sz="2800" dirty="0"/>
              <a:t>a 6 node network, not to incur in out of </a:t>
            </a:r>
            <a:r>
              <a:rPr lang="en-US" altLang="zh-TW" sz="2800" dirty="0" smtClean="0"/>
              <a:t>memory exception </a:t>
            </a:r>
            <a:r>
              <a:rPr lang="en-US" altLang="zh-TW" sz="2800" dirty="0"/>
              <a:t>due to the higher complexity of the SPP algorithm.</a:t>
            </a:r>
            <a:endParaRPr lang="zh-TW" altLang="en-US" sz="20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46</a:t>
            </a:fld>
            <a:endParaRPr lang="en-US" altLang="zh-TW"/>
          </a:p>
        </p:txBody>
      </p:sp>
    </p:spTree>
    <p:extLst>
      <p:ext uri="{BB962C8B-B14F-4D97-AF65-F5344CB8AC3E}">
        <p14:creationId xmlns:p14="http://schemas.microsoft.com/office/powerpoint/2010/main" val="3218817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DPP evaluation</a:t>
            </a:r>
            <a:endParaRPr lang="zh-TW" altLang="en-US" dirty="0"/>
          </a:p>
        </p:txBody>
      </p:sp>
      <p:sp>
        <p:nvSpPr>
          <p:cNvPr id="3" name="內容版面配置區 2"/>
          <p:cNvSpPr>
            <a:spLocks noGrp="1"/>
          </p:cNvSpPr>
          <p:nvPr>
            <p:ph idx="1"/>
          </p:nvPr>
        </p:nvSpPr>
        <p:spPr/>
        <p:txBody>
          <a:bodyPr/>
          <a:lstStyle/>
          <a:p>
            <a:r>
              <a:rPr lang="en-US" altLang="zh-TW" dirty="0"/>
              <a:t>The two networks A and B used to evaluate the </a:t>
            </a:r>
            <a:r>
              <a:rPr lang="en-US" altLang="zh-TW" dirty="0" smtClean="0"/>
              <a:t>DPP algorithm </a:t>
            </a:r>
            <a:r>
              <a:rPr lang="en-US" altLang="zh-TW" dirty="0"/>
              <a:t>are presented in </a:t>
            </a:r>
            <a:r>
              <a:rPr lang="en-US" altLang="zh-TW" dirty="0" smtClean="0">
                <a:hlinkClick r:id="rId3" action="ppaction://hlinksldjump"/>
              </a:rPr>
              <a:t>Fig </a:t>
            </a:r>
            <a:r>
              <a:rPr lang="en-US" altLang="zh-TW" dirty="0">
                <a:hlinkClick r:id="rId3" action="ppaction://hlinksldjump"/>
              </a:rPr>
              <a:t>2</a:t>
            </a:r>
            <a:r>
              <a:rPr lang="en-US" altLang="zh-TW" dirty="0" smtClean="0"/>
              <a:t>.</a:t>
            </a:r>
          </a:p>
          <a:p>
            <a:r>
              <a:rPr lang="en-US" altLang="zh-TW" dirty="0"/>
              <a:t>The two networks differ </a:t>
            </a:r>
            <a:r>
              <a:rPr lang="en-US" altLang="zh-TW" dirty="0" smtClean="0"/>
              <a:t>for the </a:t>
            </a:r>
            <a:r>
              <a:rPr lang="en-US" altLang="zh-TW" dirty="0"/>
              <a:t>connectivity represented by a different number of </a:t>
            </a:r>
            <a:r>
              <a:rPr lang="en-US" altLang="zh-TW" dirty="0" smtClean="0"/>
              <a:t>links.</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47</a:t>
            </a:fld>
            <a:endParaRPr lang="en-US" altLang="zh-TW"/>
          </a:p>
        </p:txBody>
      </p:sp>
    </p:spTree>
    <p:extLst>
      <p:ext uri="{BB962C8B-B14F-4D97-AF65-F5344CB8AC3E}">
        <p14:creationId xmlns:p14="http://schemas.microsoft.com/office/powerpoint/2010/main" val="3158889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2</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733463" y="1830705"/>
            <a:ext cx="7677074" cy="4511527"/>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48</a:t>
            </a:fld>
            <a:endParaRPr lang="en-US" altLang="zh-TW"/>
          </a:p>
        </p:txBody>
      </p:sp>
    </p:spTree>
    <p:extLst>
      <p:ext uri="{BB962C8B-B14F-4D97-AF65-F5344CB8AC3E}">
        <p14:creationId xmlns:p14="http://schemas.microsoft.com/office/powerpoint/2010/main" val="2113330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 evaluation</a:t>
            </a:r>
            <a:endParaRPr lang="zh-TW" altLang="en-US" dirty="0"/>
          </a:p>
        </p:txBody>
      </p:sp>
      <p:sp>
        <p:nvSpPr>
          <p:cNvPr id="3" name="內容版面配置區 2"/>
          <p:cNvSpPr>
            <a:spLocks noGrp="1"/>
          </p:cNvSpPr>
          <p:nvPr>
            <p:ph idx="1"/>
          </p:nvPr>
        </p:nvSpPr>
        <p:spPr/>
        <p:txBody>
          <a:bodyPr/>
          <a:lstStyle/>
          <a:p>
            <a:r>
              <a:rPr lang="en-US" altLang="zh-TW" sz="2400" dirty="0"/>
              <a:t>The case </a:t>
            </a:r>
            <a:r>
              <a:rPr lang="en-US" altLang="zh-TW" sz="2400" dirty="0" smtClean="0"/>
              <a:t>in which </a:t>
            </a:r>
            <a:r>
              <a:rPr lang="en-US" altLang="zh-TW" sz="2400" dirty="0"/>
              <a:t>all the nodes candidate to host an hotel are equal </a:t>
            </a:r>
            <a:r>
              <a:rPr lang="en-US" altLang="zh-TW" sz="2400" dirty="0" smtClean="0"/>
              <a:t>to 25 PUs </a:t>
            </a:r>
            <a:r>
              <a:rPr lang="en-US" altLang="zh-TW" sz="2400" dirty="0"/>
              <a:t>is referred to as balanced (</a:t>
            </a:r>
            <a:r>
              <a:rPr lang="en-US" altLang="zh-TW" sz="2400" dirty="0" err="1"/>
              <a:t>bal</a:t>
            </a:r>
            <a:r>
              <a:rPr lang="en-US" altLang="zh-TW" sz="2400" dirty="0" smtClean="0"/>
              <a:t>).</a:t>
            </a:r>
          </a:p>
          <a:p>
            <a:r>
              <a:rPr lang="en-US" altLang="zh-TW" sz="2400" dirty="0" smtClean="0"/>
              <a:t> </a:t>
            </a:r>
            <a:r>
              <a:rPr lang="en-US" altLang="zh-TW" sz="2400" dirty="0"/>
              <a:t>The unbalanced (</a:t>
            </a:r>
            <a:r>
              <a:rPr lang="en-US" altLang="zh-TW" sz="2400" dirty="0" err="1"/>
              <a:t>unbal</a:t>
            </a:r>
            <a:r>
              <a:rPr lang="en-US" altLang="zh-TW" sz="2400" dirty="0"/>
              <a:t>)case, instead, has nodes 6,7,10,11 with infinite capacity </a:t>
            </a:r>
            <a:r>
              <a:rPr lang="en-US" altLang="zh-TW" sz="2400" dirty="0" smtClean="0"/>
              <a:t>in terms </a:t>
            </a:r>
            <a:r>
              <a:rPr lang="en-US" altLang="zh-TW" sz="2400" dirty="0"/>
              <a:t>of PUs, thus emulating centralized data centers, </a:t>
            </a:r>
            <a:r>
              <a:rPr lang="en-US" altLang="zh-TW" sz="2400" dirty="0" smtClean="0"/>
              <a:t>while all </a:t>
            </a:r>
            <a:r>
              <a:rPr lang="en-US" altLang="zh-TW" sz="2400" dirty="0"/>
              <a:t>the other nodes are equipped </a:t>
            </a:r>
            <a:r>
              <a:rPr lang="en-US" altLang="zh-TW" sz="2400" dirty="0" smtClean="0"/>
              <a:t>with 10 PUs.</a:t>
            </a:r>
          </a:p>
          <a:p>
            <a:r>
              <a:rPr lang="en-US" altLang="zh-TW" sz="2400" dirty="0"/>
              <a:t>The </a:t>
            </a:r>
            <a:r>
              <a:rPr lang="en-US" altLang="zh-TW" sz="2400" dirty="0" smtClean="0"/>
              <a:t>number of </a:t>
            </a:r>
            <a:r>
              <a:rPr lang="en-US" altLang="zh-TW" sz="2400" dirty="0"/>
              <a:t>active nodes (i.e., nodes hosting baseband, core or </a:t>
            </a:r>
            <a:r>
              <a:rPr lang="en-US" altLang="zh-TW" sz="2400" dirty="0" smtClean="0"/>
              <a:t>cloud functions</a:t>
            </a:r>
            <a:r>
              <a:rPr lang="en-US" altLang="zh-TW" sz="2400" dirty="0"/>
              <a:t>) obtained with the DPP model in the networks </a:t>
            </a:r>
            <a:r>
              <a:rPr lang="en-US" altLang="zh-TW" sz="2400" dirty="0" smtClean="0"/>
              <a:t>A and </a:t>
            </a:r>
            <a:r>
              <a:rPr lang="en-US" altLang="zh-TW" sz="2400" dirty="0"/>
              <a:t>B in the balanced and unbalanced case under </a:t>
            </a:r>
            <a:r>
              <a:rPr lang="en-US" altLang="zh-TW" sz="2400" dirty="0" smtClean="0"/>
              <a:t>different hop </a:t>
            </a:r>
            <a:r>
              <a:rPr lang="en-US" altLang="zh-TW" sz="2400" dirty="0"/>
              <a:t>constraints is reported in </a:t>
            </a:r>
            <a:r>
              <a:rPr lang="en-US" altLang="zh-TW" sz="2400" dirty="0">
                <a:hlinkClick r:id="rId3" action="ppaction://hlinksldjump"/>
              </a:rPr>
              <a:t>Fig. 3</a:t>
            </a:r>
            <a:r>
              <a:rPr lang="en-US" altLang="zh-TW" sz="2400" dirty="0"/>
              <a: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49</a:t>
            </a:fld>
            <a:endParaRPr lang="en-US" altLang="zh-TW"/>
          </a:p>
        </p:txBody>
      </p:sp>
    </p:spTree>
    <p:extLst>
      <p:ext uri="{BB962C8B-B14F-4D97-AF65-F5344CB8AC3E}">
        <p14:creationId xmlns:p14="http://schemas.microsoft.com/office/powerpoint/2010/main" val="18220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a:t>
            </a:fld>
            <a:endParaRPr lang="en-US" altLang="zh-TW"/>
          </a:p>
        </p:txBody>
      </p:sp>
      <p:sp>
        <p:nvSpPr>
          <p:cNvPr id="3" name="內容版面配置區 2"/>
          <p:cNvSpPr>
            <a:spLocks noGrp="1"/>
          </p:cNvSpPr>
          <p:nvPr>
            <p:ph idx="1"/>
          </p:nvPr>
        </p:nvSpPr>
        <p:spPr/>
        <p:txBody>
          <a:bodyPr/>
          <a:lstStyle/>
          <a:p>
            <a:r>
              <a:rPr lang="en-US" altLang="zh-TW" sz="2400" dirty="0"/>
              <a:t>Optical aggregation network is a key </a:t>
            </a:r>
            <a:r>
              <a:rPr lang="en-US" altLang="zh-TW" sz="2400" dirty="0" smtClean="0"/>
              <a:t>subsystem</a:t>
            </a:r>
            <a:r>
              <a:rPr lang="zh-TW" altLang="en-US" sz="2400" dirty="0" smtClean="0"/>
              <a:t> </a:t>
            </a:r>
            <a:r>
              <a:rPr lang="en-US" altLang="zh-TW" sz="2400" dirty="0" smtClean="0"/>
              <a:t>to </a:t>
            </a:r>
            <a:r>
              <a:rPr lang="en-US" altLang="zh-TW" sz="2400" dirty="0"/>
              <a:t>support high performance end-to-end services in 5G </a:t>
            </a:r>
            <a:r>
              <a:rPr lang="en-US" altLang="zh-TW" sz="2400" dirty="0" smtClean="0"/>
              <a:t>mobile</a:t>
            </a:r>
            <a:r>
              <a:rPr lang="zh-TW" altLang="en-US" sz="2400" dirty="0" smtClean="0"/>
              <a:t> </a:t>
            </a:r>
            <a:r>
              <a:rPr lang="en-US" altLang="zh-TW" sz="2400" dirty="0" smtClean="0"/>
              <a:t>networks.</a:t>
            </a:r>
            <a:r>
              <a:rPr lang="en-US" altLang="zh-TW" sz="2400" dirty="0"/>
              <a:t> This paper presents </a:t>
            </a:r>
            <a:r>
              <a:rPr lang="en-US" altLang="zh-TW" sz="2400" dirty="0">
                <a:solidFill>
                  <a:srgbClr val="FF0000"/>
                </a:solidFill>
              </a:rPr>
              <a:t>a network design </a:t>
            </a:r>
            <a:r>
              <a:rPr lang="en-US" altLang="zh-TW" sz="2400" dirty="0" smtClean="0">
                <a:solidFill>
                  <a:srgbClr val="FF0000"/>
                </a:solidFill>
              </a:rPr>
              <a:t>optimization</a:t>
            </a:r>
            <a:r>
              <a:rPr lang="zh-TW" altLang="en-US" sz="2400" dirty="0" smtClean="0">
                <a:solidFill>
                  <a:srgbClr val="FF0000"/>
                </a:solidFill>
              </a:rPr>
              <a:t> </a:t>
            </a:r>
            <a:r>
              <a:rPr lang="en-US" altLang="zh-TW" sz="2400" dirty="0" smtClean="0">
                <a:solidFill>
                  <a:srgbClr val="FF0000"/>
                </a:solidFill>
              </a:rPr>
              <a:t>methodology </a:t>
            </a:r>
            <a:r>
              <a:rPr lang="en-US" altLang="zh-TW" sz="2400" dirty="0"/>
              <a:t>to implement </a:t>
            </a:r>
            <a:r>
              <a:rPr lang="en-US" altLang="zh-TW" sz="2400" dirty="0">
                <a:solidFill>
                  <a:srgbClr val="FF0000"/>
                </a:solidFill>
              </a:rPr>
              <a:t>ultra reliable low latency </a:t>
            </a:r>
            <a:r>
              <a:rPr lang="en-US" altLang="zh-TW" sz="2400" dirty="0" smtClean="0">
                <a:solidFill>
                  <a:srgbClr val="FF0000"/>
                </a:solidFill>
              </a:rPr>
              <a:t>communications </a:t>
            </a:r>
            <a:r>
              <a:rPr lang="en-US" altLang="zh-TW" sz="2400" dirty="0">
                <a:solidFill>
                  <a:srgbClr val="FF0000"/>
                </a:solidFill>
              </a:rPr>
              <a:t>(URLLC) in a metro area</a:t>
            </a:r>
            <a:r>
              <a:rPr lang="en-US" altLang="zh-TW" sz="2400" dirty="0" smtClean="0">
                <a:solidFill>
                  <a:srgbClr val="FF0000"/>
                </a:solidFill>
              </a:rPr>
              <a:t>.</a:t>
            </a:r>
          </a:p>
          <a:p>
            <a:r>
              <a:rPr lang="en-US" altLang="zh-TW" sz="2400" dirty="0"/>
              <a:t>Novel optimization </a:t>
            </a:r>
            <a:r>
              <a:rPr lang="en-US" altLang="zh-TW" sz="2400" dirty="0" smtClean="0"/>
              <a:t>algorithms</a:t>
            </a:r>
            <a:r>
              <a:rPr lang="zh-TW" altLang="en-US" sz="2400" dirty="0" smtClean="0"/>
              <a:t> </a:t>
            </a:r>
            <a:r>
              <a:rPr lang="en-US" altLang="zh-TW" sz="2400" dirty="0" smtClean="0"/>
              <a:t>based </a:t>
            </a:r>
            <a:r>
              <a:rPr lang="en-US" altLang="zh-TW" sz="2400" dirty="0"/>
              <a:t>on </a:t>
            </a:r>
            <a:r>
              <a:rPr lang="en-US" altLang="zh-TW" sz="2400" dirty="0">
                <a:solidFill>
                  <a:srgbClr val="FF0000"/>
                </a:solidFill>
              </a:rPr>
              <a:t>Integer Linear Programming (ILP) </a:t>
            </a:r>
            <a:r>
              <a:rPr lang="en-US" altLang="zh-TW" sz="2400" dirty="0"/>
              <a:t>are defined to </a:t>
            </a:r>
            <a:r>
              <a:rPr lang="en-US" altLang="zh-TW" sz="2400" dirty="0" smtClean="0"/>
              <a:t>solve</a:t>
            </a:r>
            <a:r>
              <a:rPr lang="zh-TW" altLang="en-US" sz="2400" dirty="0" smtClean="0"/>
              <a:t> </a:t>
            </a:r>
            <a:r>
              <a:rPr lang="en-US" altLang="zh-TW" sz="2400" dirty="0" smtClean="0">
                <a:solidFill>
                  <a:schemeClr val="accent6">
                    <a:lumMod val="75000"/>
                  </a:schemeClr>
                </a:solidFill>
              </a:rPr>
              <a:t>dedicated </a:t>
            </a:r>
            <a:r>
              <a:rPr lang="en-US" altLang="zh-TW" sz="2400" dirty="0">
                <a:solidFill>
                  <a:schemeClr val="accent6">
                    <a:lumMod val="75000"/>
                  </a:schemeClr>
                </a:solidFill>
              </a:rPr>
              <a:t>(DPP) and shared (SPP) path protection problems</a:t>
            </a:r>
            <a:r>
              <a:rPr lang="en-US" altLang="zh-TW" sz="2400" dirty="0" smtClean="0"/>
              <a:t>,</a:t>
            </a:r>
            <a:r>
              <a:rPr lang="zh-TW" altLang="en-US" sz="2400" dirty="0" smtClean="0"/>
              <a:t> </a:t>
            </a:r>
            <a:r>
              <a:rPr lang="en-US" altLang="zh-TW" sz="2400" dirty="0" smtClean="0"/>
              <a:t>in </a:t>
            </a:r>
            <a:r>
              <a:rPr lang="en-US" altLang="zh-TW" sz="2400" dirty="0"/>
              <a:t>the presence of single failure with the aim to minimize </a:t>
            </a:r>
            <a:r>
              <a:rPr lang="en-US" altLang="zh-TW" sz="2400" dirty="0" smtClean="0"/>
              <a:t>the</a:t>
            </a:r>
            <a:r>
              <a:rPr lang="zh-TW" altLang="en-US" sz="2400" dirty="0" smtClean="0"/>
              <a:t> </a:t>
            </a:r>
            <a:r>
              <a:rPr lang="en-US" altLang="zh-TW" sz="2400" dirty="0" smtClean="0"/>
              <a:t>number </a:t>
            </a:r>
            <a:r>
              <a:rPr lang="en-US" altLang="zh-TW" sz="2400" dirty="0"/>
              <a:t>of active nodes, by adopting the functional </a:t>
            </a:r>
            <a:r>
              <a:rPr lang="en-US" altLang="zh-TW" sz="2400" dirty="0" smtClean="0"/>
              <a:t>splitting</a:t>
            </a:r>
            <a:r>
              <a:rPr lang="zh-TW" altLang="en-US" sz="2400" dirty="0" smtClean="0"/>
              <a:t> </a:t>
            </a:r>
            <a:r>
              <a:rPr lang="en-US" altLang="zh-TW" sz="2400" dirty="0" smtClean="0"/>
              <a:t>options </a:t>
            </a:r>
            <a:r>
              <a:rPr lang="en-US" altLang="zh-TW" sz="2400" dirty="0"/>
              <a:t>defined by 3GPP.</a:t>
            </a:r>
            <a:r>
              <a:rPr lang="en-US" altLang="zh-TW" sz="2400" dirty="0" smtClean="0">
                <a:solidFill>
                  <a:srgbClr val="FF0000"/>
                </a:solidFill>
              </a:rPr>
              <a:t/>
            </a:r>
            <a:br>
              <a:rPr lang="en-US" altLang="zh-TW" sz="2400" dirty="0" smtClean="0">
                <a:solidFill>
                  <a:srgbClr val="FF0000"/>
                </a:solidFill>
              </a:rPr>
            </a:br>
            <a:endParaRPr lang="zh-TW" altLang="en-US" sz="2400" dirty="0">
              <a:solidFill>
                <a:srgbClr val="FF0000"/>
              </a:solidFill>
            </a:endParaRPr>
          </a:p>
        </p:txBody>
      </p:sp>
    </p:spTree>
    <p:extLst>
      <p:ext uri="{BB962C8B-B14F-4D97-AF65-F5344CB8AC3E}">
        <p14:creationId xmlns:p14="http://schemas.microsoft.com/office/powerpoint/2010/main" val="10805529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 evaluation</a:t>
            </a:r>
            <a:endParaRPr lang="zh-TW" altLang="en-US" dirty="0"/>
          </a:p>
        </p:txBody>
      </p:sp>
      <p:sp>
        <p:nvSpPr>
          <p:cNvPr id="3" name="內容版面配置區 2"/>
          <p:cNvSpPr>
            <a:spLocks noGrp="1"/>
          </p:cNvSpPr>
          <p:nvPr>
            <p:ph idx="1"/>
          </p:nvPr>
        </p:nvSpPr>
        <p:spPr/>
        <p:txBody>
          <a:bodyPr/>
          <a:lstStyle/>
          <a:p>
            <a:r>
              <a:rPr lang="en-US" altLang="zh-TW" sz="2400" dirty="0"/>
              <a:t>The balanced case </a:t>
            </a:r>
            <a:r>
              <a:rPr lang="en-US" altLang="zh-TW" sz="2400" dirty="0" smtClean="0"/>
              <a:t>always requires </a:t>
            </a:r>
            <a:r>
              <a:rPr lang="en-US" altLang="zh-TW" sz="2400" dirty="0"/>
              <a:t>the activation of all the nodes, as a consequence of </a:t>
            </a:r>
            <a:r>
              <a:rPr lang="en-US" altLang="zh-TW" sz="2400" dirty="0" smtClean="0"/>
              <a:t>the limitation </a:t>
            </a:r>
            <a:r>
              <a:rPr lang="en-US" altLang="zh-TW" sz="2400" dirty="0"/>
              <a:t>of node resources, regardless the number of </a:t>
            </a:r>
            <a:r>
              <a:rPr lang="en-US" altLang="zh-TW" sz="2400" dirty="0" smtClean="0"/>
              <a:t>hops and </a:t>
            </a:r>
            <a:r>
              <a:rPr lang="en-US" altLang="zh-TW" sz="2400" dirty="0"/>
              <a:t>network connectivity</a:t>
            </a:r>
            <a:r>
              <a:rPr lang="en-US" altLang="zh-TW" sz="2400" dirty="0" smtClean="0"/>
              <a:t>.</a:t>
            </a:r>
          </a:p>
          <a:p>
            <a:r>
              <a:rPr lang="en-US" altLang="zh-TW" sz="2400" dirty="0"/>
              <a:t>Conversely, the unbalanced </a:t>
            </a:r>
            <a:r>
              <a:rPr lang="en-US" altLang="zh-TW" sz="2400" dirty="0" smtClean="0"/>
              <a:t>case shows </a:t>
            </a:r>
            <a:r>
              <a:rPr lang="en-US" altLang="zh-TW" sz="2400" dirty="0"/>
              <a:t>a reduction in the number of active nodes</a:t>
            </a:r>
            <a:r>
              <a:rPr lang="en-US" altLang="zh-TW" sz="2400" dirty="0" smtClean="0"/>
              <a:t>.</a:t>
            </a:r>
          </a:p>
          <a:p>
            <a:r>
              <a:rPr lang="en-US" altLang="zh-TW" sz="2400" dirty="0"/>
              <a:t>The </a:t>
            </a:r>
            <a:r>
              <a:rPr lang="en-US" altLang="zh-TW" sz="2400" dirty="0" smtClean="0"/>
              <a:t>effects of </a:t>
            </a:r>
            <a:r>
              <a:rPr lang="en-US" altLang="zh-TW" sz="2400" dirty="0"/>
              <a:t>an increased network connectivity are evident, with </a:t>
            </a:r>
            <a:r>
              <a:rPr lang="en-US" altLang="zh-TW" sz="2400" dirty="0" smtClean="0"/>
              <a:t>only 8 active </a:t>
            </a:r>
            <a:r>
              <a:rPr lang="en-US" altLang="zh-TW" sz="2400" dirty="0"/>
              <a:t>nodes required for </a:t>
            </a:r>
            <a:r>
              <a:rPr lang="en-US" altLang="zh-TW" sz="2400" dirty="0" smtClean="0"/>
              <a:t>both 2 and 4 hops.</a:t>
            </a:r>
          </a:p>
          <a:p>
            <a:r>
              <a:rPr lang="zh-TW" altLang="en-US" sz="2400" dirty="0" smtClean="0">
                <a:hlinkClick r:id="rId3" action="ppaction://hlinksldjump"/>
              </a:rPr>
              <a:t>看</a:t>
            </a:r>
            <a:r>
              <a:rPr lang="en-US" altLang="zh-TW" sz="2400" dirty="0" smtClean="0">
                <a:hlinkClick r:id="rId3" action="ppaction://hlinksldjump"/>
              </a:rPr>
              <a:t>fig 3</a:t>
            </a:r>
            <a:endParaRPr lang="en-US" altLang="zh-TW" sz="2400"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50</a:t>
            </a:fld>
            <a:endParaRPr lang="en-US" altLang="zh-TW"/>
          </a:p>
        </p:txBody>
      </p:sp>
    </p:spTree>
    <p:extLst>
      <p:ext uri="{BB962C8B-B14F-4D97-AF65-F5344CB8AC3E}">
        <p14:creationId xmlns:p14="http://schemas.microsoft.com/office/powerpoint/2010/main" val="3374481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3</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1161789" y="1654101"/>
            <a:ext cx="6668021" cy="486585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51</a:t>
            </a:fld>
            <a:endParaRPr lang="en-US" altLang="zh-TW"/>
          </a:p>
        </p:txBody>
      </p:sp>
    </p:spTree>
    <p:extLst>
      <p:ext uri="{BB962C8B-B14F-4D97-AF65-F5344CB8AC3E}">
        <p14:creationId xmlns:p14="http://schemas.microsoft.com/office/powerpoint/2010/main" val="1952655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 </a:t>
            </a:r>
            <a:r>
              <a:rPr lang="en-US" altLang="zh-TW" dirty="0" smtClean="0"/>
              <a:t>evaluation(</a:t>
            </a:r>
            <a:r>
              <a:rPr lang="en-US" altLang="zh-TW" dirty="0" err="1" smtClean="0"/>
              <a:t>unbla</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sz="2800" dirty="0"/>
              <a:t>The network A allows a reduction of </a:t>
            </a:r>
            <a:r>
              <a:rPr lang="en-US" altLang="zh-TW" sz="2800" dirty="0" smtClean="0"/>
              <a:t>4 nodes </a:t>
            </a:r>
            <a:r>
              <a:rPr lang="en-US" altLang="zh-TW" sz="2800" dirty="0"/>
              <a:t>when moving from 2 to 4 hops, thanks to high capacity nodes that perform multiple functions in few nodes, while in network B no additional node reduction is possible due to the limited resources over links connecting high capacity nodes</a:t>
            </a:r>
            <a:r>
              <a:rPr lang="en-US" altLang="zh-TW" sz="2800" dirty="0" smtClean="0"/>
              <a:t>.</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52</a:t>
            </a:fld>
            <a:endParaRPr lang="en-US" altLang="zh-TW"/>
          </a:p>
        </p:txBody>
      </p:sp>
    </p:spTree>
    <p:extLst>
      <p:ext uri="{BB962C8B-B14F-4D97-AF65-F5344CB8AC3E}">
        <p14:creationId xmlns:p14="http://schemas.microsoft.com/office/powerpoint/2010/main" val="1473388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 evaluation</a:t>
            </a:r>
            <a:endParaRPr lang="zh-TW" altLang="en-US" dirty="0"/>
          </a:p>
        </p:txBody>
      </p:sp>
      <mc:AlternateContent xmlns:mc="http://schemas.openxmlformats.org/markup-compatibility/2006">
        <mc:Choice xmlns:a14="http://schemas.microsoft.com/office/drawing/2010/main" Requires="a14">
          <p:sp>
            <p:nvSpPr>
              <p:cNvPr id="3" name="內容版面配置區 2"/>
              <p:cNvSpPr>
                <a:spLocks noGrp="1"/>
              </p:cNvSpPr>
              <p:nvPr>
                <p:ph idx="1"/>
              </p:nvPr>
            </p:nvSpPr>
            <p:spPr/>
            <p:txBody>
              <a:bodyPr/>
              <a:lstStyle/>
              <a:p>
                <a:r>
                  <a:rPr lang="en-US" altLang="zh-TW" sz="2400" dirty="0"/>
                  <a:t>To facilitate the deployment of edge core and cloud functions, minimization of active nodes performing those functions can be added to the objective function of the DPP model</a:t>
                </a:r>
                <a:r>
                  <a:rPr lang="en-US" altLang="zh-TW" sz="2400" dirty="0" smtClean="0"/>
                  <a:t>.</a:t>
                </a:r>
              </a:p>
              <a:p>
                <a:r>
                  <a:rPr lang="en-US" altLang="zh-TW" sz="2400" dirty="0" smtClean="0"/>
                  <a:t>A</a:t>
                </a:r>
                <a:r>
                  <a:rPr lang="zh-TW" altLang="en-US" sz="2400" dirty="0" smtClean="0"/>
                  <a:t> </a:t>
                </a:r>
                <a:r>
                  <a:rPr lang="en-US" altLang="zh-TW" sz="2400" dirty="0" smtClean="0"/>
                  <a:t>new </a:t>
                </a:r>
                <a:r>
                  <a:rPr lang="en-US" altLang="zh-TW" sz="2400" dirty="0"/>
                  <a:t>term is added to (1</a:t>
                </a:r>
                <a:r>
                  <a:rPr lang="en-US" altLang="zh-TW" sz="2400" dirty="0">
                    <a:solidFill>
                      <a:schemeClr val="tx1"/>
                    </a:solidFill>
                  </a:rPr>
                  <a:t>)</a:t>
                </a:r>
                <a:r>
                  <a:rPr lang="en-US" altLang="zh-TW" sz="2400" dirty="0">
                    <a:solidFill>
                      <a:srgbClr val="FF0000"/>
                    </a:solidFill>
                  </a:rPr>
                  <a:t> with a lower priority</a:t>
                </a:r>
                <a:r>
                  <a:rPr lang="en-US" altLang="zh-TW" sz="2400" dirty="0"/>
                  <a:t>, so that </a:t>
                </a:r>
                <a:r>
                  <a:rPr lang="en-US" altLang="zh-TW" sz="2400" dirty="0" smtClean="0"/>
                  <a:t>the</a:t>
                </a:r>
                <a:r>
                  <a:rPr lang="zh-TW" altLang="en-US" sz="2400" dirty="0" smtClean="0"/>
                  <a:t> </a:t>
                </a:r>
                <a:r>
                  <a:rPr lang="en-US" altLang="zh-TW" sz="2400" dirty="0" smtClean="0"/>
                  <a:t>primal </a:t>
                </a:r>
                <a:r>
                  <a:rPr lang="en-US" altLang="zh-TW" sz="2400" dirty="0"/>
                  <a:t>objective remains the same (i.e., the minimization </a:t>
                </a:r>
                <a:r>
                  <a:rPr lang="en-US" altLang="zh-TW" sz="2400" dirty="0" smtClean="0"/>
                  <a:t>of</a:t>
                </a:r>
                <a:r>
                  <a:rPr lang="zh-TW" altLang="en-US" sz="2400" dirty="0" smtClean="0"/>
                  <a:t> </a:t>
                </a:r>
                <a:r>
                  <a:rPr lang="en-US" altLang="zh-TW" sz="2400" dirty="0" smtClean="0"/>
                  <a:t>the </a:t>
                </a:r>
                <a:r>
                  <a:rPr lang="en-US" altLang="zh-TW" sz="2400" dirty="0"/>
                  <a:t>total active nodes</a:t>
                </a:r>
                <a:r>
                  <a:rPr lang="en-US" altLang="zh-TW" sz="2400" dirty="0" smtClean="0"/>
                  <a:t>).</a:t>
                </a:r>
                <a:r>
                  <a:rPr lang="en-US" altLang="zh-TW" sz="2400" dirty="0"/>
                  <a:t> This case is referred to as </a:t>
                </a:r>
                <a14:m>
                  <m:oMath xmlns:m="http://schemas.openxmlformats.org/officeDocument/2006/math">
                    <m:sSub>
                      <m:sSubPr>
                        <m:ctrlPr>
                          <a:rPr lang="en-US" altLang="zh-TW" sz="2400" i="1" dirty="0" smtClean="0">
                            <a:latin typeface="Cambria Math" panose="02040503050406030204" pitchFamily="18" charset="0"/>
                          </a:rPr>
                        </m:ctrlPr>
                      </m:sSubPr>
                      <m:e>
                        <m:r>
                          <m:rPr>
                            <m:sty m:val="p"/>
                          </m:rPr>
                          <a:rPr lang="en-US" altLang="zh-TW" sz="2400" i="1" dirty="0">
                            <a:latin typeface="Cambria Math" panose="02040503050406030204" pitchFamily="18" charset="0"/>
                          </a:rPr>
                          <m:t>D</m:t>
                        </m:r>
                        <m:r>
                          <m:rPr>
                            <m:sty m:val="p"/>
                          </m:rPr>
                          <a:rPr lang="en-US" altLang="zh-TW" sz="2400" i="1" dirty="0" smtClean="0">
                            <a:latin typeface="Cambria Math" panose="02040503050406030204" pitchFamily="18" charset="0"/>
                          </a:rPr>
                          <m:t>P</m:t>
                        </m:r>
                        <m:r>
                          <m:rPr>
                            <m:sty m:val="p"/>
                          </m:rPr>
                          <a:rPr lang="en-US" altLang="zh-TW" sz="2400" i="1" dirty="0">
                            <a:latin typeface="Cambria Math" panose="02040503050406030204" pitchFamily="18" charset="0"/>
                          </a:rPr>
                          <m:t>P</m:t>
                        </m:r>
                      </m:e>
                      <m:sub>
                        <m:r>
                          <a:rPr lang="en-US" altLang="zh-TW" sz="2400" b="0" i="1" dirty="0" smtClean="0">
                            <a:latin typeface="Cambria Math" panose="02040503050406030204" pitchFamily="18" charset="0"/>
                          </a:rPr>
                          <m:t>𝑐</m:t>
                        </m:r>
                        <m:r>
                          <a:rPr lang="en-US" altLang="zh-TW" sz="2400" b="0" i="1" dirty="0" smtClean="0">
                            <a:latin typeface="Cambria Math" panose="02040503050406030204" pitchFamily="18" charset="0"/>
                          </a:rPr>
                          <m:t>+</m:t>
                        </m:r>
                        <m:r>
                          <a:rPr lang="en-US" altLang="zh-TW" sz="2400" b="0" i="1" dirty="0" smtClean="0">
                            <a:latin typeface="Cambria Math" panose="02040503050406030204" pitchFamily="18" charset="0"/>
                          </a:rPr>
                          <m:t>𝑐</m:t>
                        </m:r>
                      </m:sub>
                    </m:sSub>
                  </m:oMath>
                </a14:m>
                <a:r>
                  <a:rPr lang="en-US" altLang="zh-TW" sz="2400" dirty="0" smtClean="0"/>
                  <a:t>.</a:t>
                </a:r>
              </a:p>
              <a:p>
                <a:r>
                  <a:rPr lang="en-US" altLang="zh-TW" sz="2400" dirty="0"/>
                  <a:t>Figure 4 shows the number of nodes performing at least </a:t>
                </a:r>
                <a:r>
                  <a:rPr lang="en-US" altLang="zh-TW" sz="2400" dirty="0" smtClean="0"/>
                  <a:t>one baseband </a:t>
                </a:r>
                <a:r>
                  <a:rPr lang="en-US" altLang="zh-TW" sz="2400" dirty="0"/>
                  <a:t>processing (either L1, L2 or L3) and </a:t>
                </a:r>
                <a:r>
                  <a:rPr lang="en-US" altLang="zh-TW" sz="2400" dirty="0" smtClean="0"/>
                  <a:t>core/cloud functions </a:t>
                </a:r>
                <a:r>
                  <a:rPr lang="en-US" altLang="zh-TW" sz="2400" dirty="0"/>
                  <a:t>for the balanced case </a:t>
                </a:r>
                <a:r>
                  <a:rPr lang="en-US" altLang="zh-TW" sz="2400" dirty="0" smtClean="0"/>
                  <a:t>with</a:t>
                </a:r>
                <a:r>
                  <a:rPr lang="zh-TW" altLang="en-US" sz="2400" dirty="0" smtClean="0"/>
                  <a:t> </a:t>
                </a:r>
                <a:r>
                  <a:rPr lang="en-US" altLang="zh-TW" sz="2400" dirty="0" smtClean="0"/>
                  <a:t>2</a:t>
                </a:r>
                <a:r>
                  <a:rPr lang="zh-TW" altLang="en-US" sz="2400" dirty="0" smtClean="0"/>
                  <a:t> </a:t>
                </a:r>
                <a:r>
                  <a:rPr lang="en-US" altLang="zh-TW" sz="2400" dirty="0" smtClean="0"/>
                  <a:t>hops </a:t>
                </a:r>
                <a:r>
                  <a:rPr lang="en-US" altLang="zh-TW" sz="2400" dirty="0"/>
                  <a:t>constraints </a:t>
                </a:r>
                <a:r>
                  <a:rPr lang="en-US" altLang="zh-TW" sz="2400" dirty="0" smtClean="0"/>
                  <a:t>in the </a:t>
                </a:r>
                <a:r>
                  <a:rPr lang="en-US" altLang="zh-TW" sz="2400" dirty="0"/>
                  <a:t>traditional DPP and modified </a:t>
                </a:r>
                <a14:m>
                  <m:oMath xmlns:m="http://schemas.openxmlformats.org/officeDocument/2006/math">
                    <m:sSub>
                      <m:sSubPr>
                        <m:ctrlPr>
                          <a:rPr lang="en-US" altLang="zh-TW" sz="2400" i="1" dirty="0">
                            <a:latin typeface="Cambria Math" panose="02040503050406030204" pitchFamily="18" charset="0"/>
                          </a:rPr>
                        </m:ctrlPr>
                      </m:sSubPr>
                      <m:e>
                        <m:r>
                          <m:rPr>
                            <m:sty m:val="p"/>
                          </m:rPr>
                          <a:rPr lang="en-US" altLang="zh-TW" sz="2400" i="1" dirty="0">
                            <a:latin typeface="Cambria Math" panose="02040503050406030204" pitchFamily="18" charset="0"/>
                          </a:rPr>
                          <m:t>DPP</m:t>
                        </m:r>
                      </m:e>
                      <m:sub>
                        <m:r>
                          <a:rPr lang="en-US" altLang="zh-TW" sz="2400" i="1" dirty="0">
                            <a:latin typeface="Cambria Math" panose="02040503050406030204" pitchFamily="18" charset="0"/>
                          </a:rPr>
                          <m:t>𝑐</m:t>
                        </m:r>
                        <m:r>
                          <a:rPr lang="en-US" altLang="zh-TW" sz="2400" i="1" dirty="0">
                            <a:latin typeface="Cambria Math" panose="02040503050406030204" pitchFamily="18" charset="0"/>
                          </a:rPr>
                          <m:t>+</m:t>
                        </m:r>
                        <m:r>
                          <a:rPr lang="en-US" altLang="zh-TW" sz="2400" i="1" dirty="0">
                            <a:latin typeface="Cambria Math" panose="02040503050406030204" pitchFamily="18" charset="0"/>
                          </a:rPr>
                          <m:t>𝑐</m:t>
                        </m:r>
                      </m:sub>
                    </m:sSub>
                  </m:oMath>
                </a14:m>
                <a:r>
                  <a:rPr lang="en-US" altLang="zh-TW" sz="2400" dirty="0" smtClean="0"/>
                  <a:t> formulation</a:t>
                </a:r>
                <a:r>
                  <a:rPr lang="en-US" altLang="zh-TW" sz="2400" dirty="0"/>
                  <a:t>.</a:t>
                </a:r>
                <a:endParaRPr lang="zh-TW" altLang="en-US" sz="2400" dirty="0"/>
              </a:p>
            </p:txBody>
          </p:sp>
        </mc:Choice>
        <mc:Fallback>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370" b="-13477"/>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53</a:t>
            </a:fld>
            <a:endParaRPr lang="en-US" altLang="zh-TW"/>
          </a:p>
        </p:txBody>
      </p:sp>
    </p:spTree>
    <p:extLst>
      <p:ext uri="{BB962C8B-B14F-4D97-AF65-F5344CB8AC3E}">
        <p14:creationId xmlns:p14="http://schemas.microsoft.com/office/powerpoint/2010/main" val="62395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4</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54</a:t>
            </a:fld>
            <a:endParaRPr lang="en-US" altLang="zh-TW"/>
          </a:p>
        </p:txBody>
      </p:sp>
      <p:pic>
        <p:nvPicPr>
          <p:cNvPr id="7" name="內容版面配置區 6"/>
          <p:cNvPicPr>
            <a:picLocks noGrp="1" noChangeAspect="1"/>
          </p:cNvPicPr>
          <p:nvPr>
            <p:ph idx="1"/>
          </p:nvPr>
        </p:nvPicPr>
        <p:blipFill>
          <a:blip r:embed="rId2"/>
          <a:stretch>
            <a:fillRect/>
          </a:stretch>
        </p:blipFill>
        <p:spPr>
          <a:xfrm>
            <a:off x="1619672" y="1600200"/>
            <a:ext cx="5803101" cy="4756150"/>
          </a:xfrm>
          <a:prstGeom prst="rect">
            <a:avLst/>
          </a:prstGeom>
        </p:spPr>
      </p:pic>
    </p:spTree>
    <p:extLst>
      <p:ext uri="{BB962C8B-B14F-4D97-AF65-F5344CB8AC3E}">
        <p14:creationId xmlns:p14="http://schemas.microsoft.com/office/powerpoint/2010/main" val="15865216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DPP evaluation</a:t>
            </a:r>
            <a:endParaRPr lang="zh-TW" altLang="en-US" dirty="0"/>
          </a:p>
        </p:txBody>
      </p:sp>
      <p:sp>
        <p:nvSpPr>
          <p:cNvPr id="3" name="內容版面配置區 2"/>
          <p:cNvSpPr>
            <a:spLocks noGrp="1"/>
          </p:cNvSpPr>
          <p:nvPr>
            <p:ph idx="1"/>
          </p:nvPr>
        </p:nvSpPr>
        <p:spPr/>
        <p:txBody>
          <a:bodyPr/>
          <a:lstStyle/>
          <a:p>
            <a:r>
              <a:rPr lang="en-US" altLang="zh-TW" sz="2400" dirty="0">
                <a:hlinkClick r:id="rId3" action="ppaction://hlinksldjump"/>
              </a:rPr>
              <a:t>Figure 5</a:t>
            </a:r>
            <a:r>
              <a:rPr lang="en-US" altLang="zh-TW" sz="2400" dirty="0"/>
              <a:t> depicts the link usage of DPP in the network A</a:t>
            </a:r>
            <a:r>
              <a:rPr lang="en-US" altLang="zh-TW" sz="2400" dirty="0" smtClean="0"/>
              <a:t>, under </a:t>
            </a:r>
            <a:r>
              <a:rPr lang="en-US" altLang="zh-TW" sz="2400" dirty="0"/>
              <a:t>2 and 4 hop constraints, for both balanced </a:t>
            </a:r>
            <a:r>
              <a:rPr lang="en-US" altLang="zh-TW" sz="2400" dirty="0" smtClean="0"/>
              <a:t>and unbal</a:t>
            </a:r>
            <a:r>
              <a:rPr lang="en-US" altLang="zh-TW" sz="2400" dirty="0"/>
              <a:t>anced </a:t>
            </a:r>
            <a:r>
              <a:rPr lang="en-US" altLang="zh-TW" sz="2400" dirty="0" smtClean="0"/>
              <a:t>cases.</a:t>
            </a:r>
          </a:p>
          <a:p>
            <a:r>
              <a:rPr lang="en-US" altLang="zh-TW" sz="2400" dirty="0"/>
              <a:t>In the figure the links are sorted in </a:t>
            </a:r>
            <a:r>
              <a:rPr lang="en-US" altLang="zh-TW" sz="2400" dirty="0" smtClean="0"/>
              <a:t>increasing order </a:t>
            </a:r>
            <a:r>
              <a:rPr lang="en-US" altLang="zh-TW" sz="2400" dirty="0"/>
              <a:t>of usage for each curve. Depending on the specific curve</a:t>
            </a:r>
            <a:r>
              <a:rPr lang="en-US" altLang="zh-TW" sz="2400" dirty="0" smtClean="0"/>
              <a:t>, links </a:t>
            </a:r>
            <a:r>
              <a:rPr lang="en-US" altLang="zh-TW" sz="2400" dirty="0"/>
              <a:t>show different usage, which indicates potential </a:t>
            </a:r>
            <a:r>
              <a:rPr lang="en-US" altLang="zh-TW" sz="2400" dirty="0" smtClean="0"/>
              <a:t>statistical multiplexing </a:t>
            </a:r>
            <a:r>
              <a:rPr lang="en-US" altLang="zh-TW" sz="2400" dirty="0"/>
              <a:t>gain when multiple slices are embedded on </a:t>
            </a:r>
            <a:r>
              <a:rPr lang="en-US" altLang="zh-TW" sz="2400" dirty="0" smtClean="0"/>
              <a:t>the same </a:t>
            </a:r>
            <a:r>
              <a:rPr lang="en-US" altLang="zh-TW" sz="2400" dirty="0"/>
              <a:t>network</a:t>
            </a:r>
            <a:r>
              <a:rPr lang="en-US" altLang="zh-TW" sz="2400" dirty="0" smtClean="0"/>
              <a:t>.</a:t>
            </a:r>
          </a:p>
          <a:p>
            <a:r>
              <a:rPr lang="en-US" altLang="zh-TW" sz="2400" dirty="0"/>
              <a:t>Some links exhibit a very low usage or </a:t>
            </a:r>
            <a:r>
              <a:rPr lang="en-US" altLang="zh-TW" sz="2400" dirty="0" smtClean="0"/>
              <a:t>even no </a:t>
            </a:r>
            <a:r>
              <a:rPr lang="en-US" altLang="zh-TW" sz="2400" dirty="0"/>
              <a:t>usage, especially with 2 hop constraint. Many links </a:t>
            </a:r>
            <a:r>
              <a:rPr lang="en-US" altLang="zh-TW" sz="2400" dirty="0" smtClean="0"/>
              <a:t>needs 24 </a:t>
            </a:r>
            <a:r>
              <a:rPr lang="en-US" altLang="zh-TW" sz="2400" dirty="0" err="1"/>
              <a:t>Gbps</a:t>
            </a:r>
            <a:r>
              <a:rPr lang="en-US" altLang="zh-TW" sz="2400" dirty="0"/>
              <a:t> or slightly higher due to the capacity required </a:t>
            </a:r>
            <a:r>
              <a:rPr lang="en-US" altLang="zh-TW" sz="2400" dirty="0" smtClean="0"/>
              <a:t>for option </a:t>
            </a:r>
            <a:r>
              <a:rPr lang="en-US" altLang="zh-TW" sz="2400" dirty="0"/>
              <a:t>8 with 10 antennas (see </a:t>
            </a:r>
            <a:r>
              <a:rPr lang="en-US" altLang="zh-TW" sz="2400" dirty="0">
                <a:hlinkClick r:id="rId4" action="ppaction://hlinksldjump"/>
              </a:rPr>
              <a:t>Table I</a:t>
            </a:r>
            <a:r>
              <a:rPr lang="en-US" altLang="zh-TW" sz="2400" dirty="0"/>
              <a:t>).</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55</a:t>
            </a:fld>
            <a:endParaRPr lang="en-US" altLang="zh-TW"/>
          </a:p>
        </p:txBody>
      </p:sp>
    </p:spTree>
    <p:extLst>
      <p:ext uri="{BB962C8B-B14F-4D97-AF65-F5344CB8AC3E}">
        <p14:creationId xmlns:p14="http://schemas.microsoft.com/office/powerpoint/2010/main" val="3274064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5</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56</a:t>
            </a:fld>
            <a:endParaRPr lang="en-US" altLang="zh-TW"/>
          </a:p>
        </p:txBody>
      </p:sp>
      <p:pic>
        <p:nvPicPr>
          <p:cNvPr id="6" name="內容版面配置區 5"/>
          <p:cNvPicPr>
            <a:picLocks noGrp="1" noChangeAspect="1"/>
          </p:cNvPicPr>
          <p:nvPr>
            <p:ph idx="1"/>
          </p:nvPr>
        </p:nvPicPr>
        <p:blipFill>
          <a:blip r:embed="rId3"/>
          <a:stretch>
            <a:fillRect/>
          </a:stretch>
        </p:blipFill>
        <p:spPr>
          <a:xfrm>
            <a:off x="1588219" y="1682390"/>
            <a:ext cx="5815161" cy="4673960"/>
          </a:xfrm>
          <a:prstGeom prst="rect">
            <a:avLst/>
          </a:prstGeom>
        </p:spPr>
      </p:pic>
    </p:spTree>
    <p:extLst>
      <p:ext uri="{BB962C8B-B14F-4D97-AF65-F5344CB8AC3E}">
        <p14:creationId xmlns:p14="http://schemas.microsoft.com/office/powerpoint/2010/main" val="4245844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SPP evaluation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sz="2400" dirty="0" smtClean="0"/>
                  <a:t>A 6 node network is considered to compare DPP and SPP(Figs. 6 and 7).</a:t>
                </a:r>
                <a:r>
                  <a:rPr lang="en-US" altLang="zh-TW" sz="2400" dirty="0"/>
                  <a:t> All nodes are connected </a:t>
                </a:r>
                <a:r>
                  <a:rPr lang="en-US" altLang="zh-TW" sz="2400" dirty="0" smtClean="0"/>
                  <a:t>to 10 antennas.</a:t>
                </a:r>
              </a:p>
              <a:p>
                <a:r>
                  <a:rPr lang="en-US" altLang="zh-TW" sz="2400" dirty="0" smtClean="0"/>
                  <a:t>In the </a:t>
                </a:r>
                <a:r>
                  <a:rPr lang="en-US" altLang="zh-TW" sz="2400" dirty="0"/>
                  <a:t>unbalanced case, </a:t>
                </a:r>
                <a:r>
                  <a:rPr lang="en-US" altLang="zh-TW" sz="2400" dirty="0" smtClean="0"/>
                  <a:t>nodes 2 and 5 have </a:t>
                </a:r>
                <a:r>
                  <a:rPr lang="en-US" altLang="zh-TW" sz="2400" dirty="0"/>
                  <a:t>unlimited resources</a:t>
                </a:r>
                <a:r>
                  <a:rPr lang="en-US" altLang="zh-TW" sz="2400" dirty="0" smtClean="0"/>
                  <a:t>, while </a:t>
                </a:r>
                <a:r>
                  <a:rPr lang="en-US" altLang="zh-TW" sz="2400" dirty="0"/>
                  <a:t>all the other node capabilities are limited </a:t>
                </a:r>
                <a:r>
                  <a:rPr lang="en-US" altLang="zh-TW" sz="2400" dirty="0" smtClean="0"/>
                  <a:t>to 10 PUs.</a:t>
                </a:r>
              </a:p>
              <a:p>
                <a:r>
                  <a:rPr lang="en-US" altLang="zh-TW" sz="2400" dirty="0" smtClean="0"/>
                  <a:t>The tuning </a:t>
                </a:r>
                <a:r>
                  <a:rPr lang="en-US" altLang="zh-TW" sz="2400" dirty="0"/>
                  <a:t>parameters of the objective function are set </a:t>
                </a:r>
                <a:r>
                  <a:rPr lang="en-US" altLang="zh-TW" sz="2400" dirty="0" smtClean="0"/>
                  <a:t>as </a:t>
                </a:r>
                <a14:m>
                  <m:oMath xmlns:m="http://schemas.openxmlformats.org/officeDocument/2006/math">
                    <m:sSub>
                      <m:sSubPr>
                        <m:ctrlPr>
                          <a:rPr lang="en-US" altLang="zh-TW" sz="2400" i="1" smtClean="0">
                            <a:latin typeface="Cambria Math" panose="02040503050406030204" pitchFamily="18" charset="0"/>
                          </a:rPr>
                        </m:ctrlPr>
                      </m:sSubPr>
                      <m:e>
                        <m:r>
                          <a:rPr lang="zh-TW" altLang="en-US" sz="2400" i="1" smtClean="0">
                            <a:latin typeface="Cambria Math" panose="02040503050406030204" pitchFamily="18" charset="0"/>
                          </a:rPr>
                          <m:t>𝛼</m:t>
                        </m:r>
                      </m:e>
                      <m:sub>
                        <m:r>
                          <a:rPr lang="en-US" altLang="zh-TW" sz="2400" b="0" i="1" smtClean="0">
                            <a:latin typeface="Cambria Math" panose="02040503050406030204" pitchFamily="18" charset="0"/>
                          </a:rPr>
                          <m:t>𝑧</m:t>
                        </m:r>
                      </m:sub>
                    </m:sSub>
                  </m:oMath>
                </a14:m>
                <a:r>
                  <a:rPr lang="zh-TW" altLang="en-US" sz="2400" dirty="0" smtClean="0"/>
                  <a:t> </a:t>
                </a:r>
                <a14:m>
                  <m:oMath xmlns:m="http://schemas.openxmlformats.org/officeDocument/2006/math">
                    <m:r>
                      <a:rPr lang="zh-TW" altLang="en-US" sz="2400" i="1" dirty="0" smtClean="0">
                        <a:latin typeface="Cambria Math" panose="02040503050406030204" pitchFamily="18" charset="0"/>
                      </a:rPr>
                      <m:t>≫</m:t>
                    </m:r>
                  </m:oMath>
                </a14:m>
                <a:r>
                  <a:rPr lang="zh-TW" altLang="en-US" sz="2400" dirty="0" smtClean="0"/>
                  <a:t> </a:t>
                </a:r>
                <a14:m>
                  <m:oMath xmlns:m="http://schemas.openxmlformats.org/officeDocument/2006/math">
                    <m:sSub>
                      <m:sSubPr>
                        <m:ctrlPr>
                          <a:rPr lang="en-US" altLang="zh-TW" sz="2400" i="1" dirty="0" smtClean="0">
                            <a:latin typeface="Cambria Math" panose="02040503050406030204" pitchFamily="18" charset="0"/>
                          </a:rPr>
                        </m:ctrlPr>
                      </m:sSubPr>
                      <m:e>
                        <m:r>
                          <a:rPr lang="zh-TW" altLang="en-US" sz="2400" i="1">
                            <a:latin typeface="Cambria Math" panose="02040503050406030204" pitchFamily="18" charset="0"/>
                          </a:rPr>
                          <m:t>𝛼</m:t>
                        </m:r>
                      </m:e>
                      <m:sub>
                        <m:r>
                          <a:rPr lang="en-US" altLang="zh-TW" sz="2400" b="0" i="1" dirty="0" smtClean="0">
                            <a:latin typeface="Cambria Math" panose="02040503050406030204" pitchFamily="18" charset="0"/>
                          </a:rPr>
                          <m:t>𝑐</m:t>
                        </m:r>
                      </m:sub>
                    </m:sSub>
                  </m:oMath>
                </a14:m>
                <a:r>
                  <a:rPr lang="zh-TW" altLang="en-US" sz="2400" dirty="0" smtClean="0"/>
                  <a:t> </a:t>
                </a:r>
                <a:r>
                  <a:rPr lang="en-US" altLang="zh-TW" sz="2400" dirty="0" smtClean="0"/>
                  <a:t>= </a:t>
                </a:r>
                <a14:m>
                  <m:oMath xmlns:m="http://schemas.openxmlformats.org/officeDocument/2006/math">
                    <m:sSub>
                      <m:sSubPr>
                        <m:ctrlPr>
                          <a:rPr lang="en-US" altLang="zh-TW" sz="2400" i="1" dirty="0">
                            <a:latin typeface="Cambria Math" panose="02040503050406030204" pitchFamily="18" charset="0"/>
                          </a:rPr>
                        </m:ctrlPr>
                      </m:sSubPr>
                      <m:e>
                        <m:r>
                          <a:rPr lang="zh-TW" altLang="en-US" sz="2400" i="1">
                            <a:latin typeface="Cambria Math" panose="02040503050406030204" pitchFamily="18" charset="0"/>
                          </a:rPr>
                          <m:t>𝛼</m:t>
                        </m:r>
                      </m:e>
                      <m:sub>
                        <m:r>
                          <a:rPr lang="en-US" altLang="zh-TW" sz="2400" b="0" i="1" smtClean="0">
                            <a:latin typeface="Cambria Math" panose="02040503050406030204" pitchFamily="18" charset="0"/>
                          </a:rPr>
                          <m:t>𝑓</m:t>
                        </m:r>
                      </m:sub>
                    </m:sSub>
                  </m:oMath>
                </a14:m>
                <a:r>
                  <a:rPr lang="zh-TW" altLang="en-US" sz="2400" dirty="0" smtClean="0"/>
                  <a:t> </a:t>
                </a:r>
                <a:r>
                  <a:rPr lang="en-US" altLang="zh-TW" sz="2400" dirty="0" smtClean="0"/>
                  <a:t>to </a:t>
                </a:r>
                <a:r>
                  <a:rPr lang="en-US" altLang="zh-TW" sz="2400" dirty="0"/>
                  <a:t>prioritize the minimization of the overall </a:t>
                </a:r>
                <a:r>
                  <a:rPr lang="en-US" altLang="zh-TW" sz="2400" dirty="0" smtClean="0"/>
                  <a:t>active nodes</a:t>
                </a:r>
                <a:r>
                  <a:rPr lang="en-US" altLang="zh-TW" sz="2400" dirty="0"/>
                  <a:t>.</a:t>
                </a: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3"/>
                <a:stretch>
                  <a:fillRect l="-963" t="-943" r="-1111"/>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2166ABF4-B405-4930-8881-0F98DEEEAD75}" type="slidenum">
              <a:rPr lang="en-US" altLang="zh-TW" smtClean="0"/>
              <a:pPr/>
              <a:t>57</a:t>
            </a:fld>
            <a:endParaRPr lang="en-US" altLang="zh-TW"/>
          </a:p>
        </p:txBody>
      </p:sp>
      <p:pic>
        <p:nvPicPr>
          <p:cNvPr id="5" name="圖片 4"/>
          <p:cNvPicPr>
            <a:picLocks noChangeAspect="1"/>
          </p:cNvPicPr>
          <p:nvPr/>
        </p:nvPicPr>
        <p:blipFill>
          <a:blip r:embed="rId4"/>
          <a:stretch>
            <a:fillRect/>
          </a:stretch>
        </p:blipFill>
        <p:spPr>
          <a:xfrm>
            <a:off x="1187624" y="5308600"/>
            <a:ext cx="5505450" cy="1000125"/>
          </a:xfrm>
          <a:prstGeom prst="rect">
            <a:avLst/>
          </a:prstGeom>
        </p:spPr>
      </p:pic>
    </p:spTree>
    <p:extLst>
      <p:ext uri="{BB962C8B-B14F-4D97-AF65-F5344CB8AC3E}">
        <p14:creationId xmlns:p14="http://schemas.microsoft.com/office/powerpoint/2010/main" val="2925430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 evaluation</a:t>
            </a:r>
            <a:endParaRPr lang="zh-TW" altLang="en-US" dirty="0"/>
          </a:p>
        </p:txBody>
      </p:sp>
      <p:sp>
        <p:nvSpPr>
          <p:cNvPr id="3" name="內容版面配置區 2"/>
          <p:cNvSpPr>
            <a:spLocks noGrp="1"/>
          </p:cNvSpPr>
          <p:nvPr>
            <p:ph idx="1"/>
          </p:nvPr>
        </p:nvSpPr>
        <p:spPr/>
        <p:txBody>
          <a:bodyPr/>
          <a:lstStyle/>
          <a:p>
            <a:r>
              <a:rPr lang="en-US" altLang="zh-TW" sz="2400" dirty="0"/>
              <a:t>Table III reports the number of active nodes, capacity </a:t>
            </a:r>
            <a:r>
              <a:rPr lang="en-US" altLang="zh-TW" sz="2400" dirty="0" smtClean="0"/>
              <a:t>and node </a:t>
            </a:r>
            <a:r>
              <a:rPr lang="en-US" altLang="zh-TW" sz="2400" dirty="0"/>
              <a:t>savings for </a:t>
            </a:r>
            <a:r>
              <a:rPr lang="en-US" altLang="zh-TW" sz="2400" dirty="0" smtClean="0"/>
              <a:t>the</a:t>
            </a:r>
            <a:r>
              <a:rPr lang="zh-TW" altLang="en-US" sz="2400" dirty="0" smtClean="0"/>
              <a:t> </a:t>
            </a:r>
            <a:r>
              <a:rPr lang="en-US" altLang="zh-TW" sz="2400" dirty="0" smtClean="0"/>
              <a:t>6</a:t>
            </a:r>
            <a:r>
              <a:rPr lang="zh-TW" altLang="en-US" sz="2400" dirty="0" smtClean="0"/>
              <a:t> </a:t>
            </a:r>
            <a:r>
              <a:rPr lang="en-US" altLang="zh-TW" sz="2400" dirty="0" smtClean="0"/>
              <a:t>node </a:t>
            </a:r>
            <a:r>
              <a:rPr lang="en-US" altLang="zh-TW" sz="2400" dirty="0"/>
              <a:t>networks in the balanced </a:t>
            </a:r>
            <a:r>
              <a:rPr lang="en-US" altLang="zh-TW" sz="2400" dirty="0" smtClean="0"/>
              <a:t>and </a:t>
            </a:r>
            <a:r>
              <a:rPr lang="en-US" altLang="zh-TW" sz="2400" dirty="0"/>
              <a:t>unbalanced cases under 2 and 3 hop constraints</a:t>
            </a:r>
            <a:r>
              <a:rPr lang="en-US" altLang="zh-TW" sz="2400" dirty="0" smtClean="0"/>
              <a:t>.</a:t>
            </a:r>
          </a:p>
          <a:p>
            <a:r>
              <a:rPr lang="en-US" altLang="zh-TW" sz="2400" dirty="0"/>
              <a:t>The SPP </a:t>
            </a:r>
            <a:r>
              <a:rPr lang="en-US" altLang="zh-TW" sz="2400" dirty="0" smtClean="0"/>
              <a:t>is capable </a:t>
            </a:r>
            <a:r>
              <a:rPr lang="en-US" altLang="zh-TW" sz="2400" dirty="0"/>
              <a:t>of reducing the number of active nodes in the </a:t>
            </a:r>
            <a:r>
              <a:rPr lang="en-US" altLang="zh-TW" sz="2400" dirty="0" smtClean="0"/>
              <a:t>balanced case by 33.3%.</a:t>
            </a:r>
          </a:p>
          <a:p>
            <a:r>
              <a:rPr lang="en-US" altLang="zh-TW" sz="2400" dirty="0"/>
              <a:t>In addition, the SPP approach allows to </a:t>
            </a:r>
            <a:r>
              <a:rPr lang="en-US" altLang="zh-TW" sz="2400" dirty="0" smtClean="0"/>
              <a:t>share backup </a:t>
            </a:r>
            <a:r>
              <a:rPr lang="en-US" altLang="zh-TW" sz="2400" dirty="0"/>
              <a:t>node resources among antennas assigned to </a:t>
            </a:r>
            <a:r>
              <a:rPr lang="en-US" altLang="zh-TW" sz="2400" dirty="0" smtClean="0"/>
              <a:t>different primary </a:t>
            </a:r>
            <a:r>
              <a:rPr lang="en-US" altLang="zh-TW" sz="2400" dirty="0"/>
              <a:t>paths, leading up </a:t>
            </a:r>
            <a:r>
              <a:rPr lang="en-US" altLang="zh-TW" sz="2400" dirty="0" smtClean="0"/>
              <a:t>to 66.6% and 27.8% node capacity savings </a:t>
            </a:r>
            <a:r>
              <a:rPr lang="en-US" altLang="zh-TW" sz="2400" dirty="0"/>
              <a:t>in the balanced and unbalanced cases, respectively.</a:t>
            </a:r>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58</a:t>
            </a:fld>
            <a:endParaRPr lang="en-US" altLang="zh-TW"/>
          </a:p>
        </p:txBody>
      </p:sp>
    </p:spTree>
    <p:extLst>
      <p:ext uri="{BB962C8B-B14F-4D97-AF65-F5344CB8AC3E}">
        <p14:creationId xmlns:p14="http://schemas.microsoft.com/office/powerpoint/2010/main" val="2148661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Table 3</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539552" y="1844824"/>
            <a:ext cx="8204647" cy="3816424"/>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59</a:t>
            </a:fld>
            <a:endParaRPr lang="en-US" altLang="zh-TW"/>
          </a:p>
        </p:txBody>
      </p:sp>
    </p:spTree>
    <p:extLst>
      <p:ext uri="{BB962C8B-B14F-4D97-AF65-F5344CB8AC3E}">
        <p14:creationId xmlns:p14="http://schemas.microsoft.com/office/powerpoint/2010/main" val="32497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Abstract</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a:t>
            </a:fld>
            <a:endParaRPr lang="en-US" altLang="zh-TW"/>
          </a:p>
        </p:txBody>
      </p:sp>
      <p:sp>
        <p:nvSpPr>
          <p:cNvPr id="3" name="內容版面配置區 2"/>
          <p:cNvSpPr>
            <a:spLocks noGrp="1"/>
          </p:cNvSpPr>
          <p:nvPr>
            <p:ph idx="1"/>
          </p:nvPr>
        </p:nvSpPr>
        <p:spPr/>
        <p:txBody>
          <a:bodyPr/>
          <a:lstStyle/>
          <a:p>
            <a:r>
              <a:rPr lang="en-US" altLang="zh-TW" sz="2800" dirty="0"/>
              <a:t>The results prove the ability of </a:t>
            </a:r>
            <a:r>
              <a:rPr lang="en-US" altLang="zh-TW" sz="2800" dirty="0" smtClean="0"/>
              <a:t>the</a:t>
            </a:r>
            <a:r>
              <a:rPr lang="zh-TW" altLang="en-US" sz="2800" dirty="0" smtClean="0"/>
              <a:t> </a:t>
            </a:r>
            <a:r>
              <a:rPr lang="en-US" altLang="zh-TW" sz="2800" dirty="0" smtClean="0"/>
              <a:t>proposed </a:t>
            </a:r>
            <a:r>
              <a:rPr lang="en-US" altLang="zh-TW" sz="2800" dirty="0"/>
              <a:t>algorithm to </a:t>
            </a:r>
            <a:r>
              <a:rPr lang="en-US" altLang="zh-TW" sz="2800" dirty="0">
                <a:solidFill>
                  <a:srgbClr val="FF0000"/>
                </a:solidFill>
              </a:rPr>
              <a:t>find optimal solutions </a:t>
            </a:r>
            <a:r>
              <a:rPr lang="en-US" altLang="zh-TW" sz="2800" dirty="0"/>
              <a:t>which also </a:t>
            </a:r>
            <a:r>
              <a:rPr lang="en-US" altLang="zh-TW" sz="2800" dirty="0" smtClean="0">
                <a:solidFill>
                  <a:srgbClr val="FF0000"/>
                </a:solidFill>
              </a:rPr>
              <a:t>minimize</a:t>
            </a:r>
            <a:r>
              <a:rPr lang="zh-TW" altLang="en-US" sz="2800" dirty="0" smtClean="0">
                <a:solidFill>
                  <a:srgbClr val="FF0000"/>
                </a:solidFill>
              </a:rPr>
              <a:t> </a:t>
            </a:r>
            <a:r>
              <a:rPr lang="en-US" altLang="zh-TW" sz="2800" dirty="0" smtClean="0">
                <a:solidFill>
                  <a:srgbClr val="FF0000"/>
                </a:solidFill>
              </a:rPr>
              <a:t>the </a:t>
            </a:r>
            <a:r>
              <a:rPr lang="en-US" altLang="zh-TW" sz="2800" dirty="0">
                <a:solidFill>
                  <a:srgbClr val="FF0000"/>
                </a:solidFill>
              </a:rPr>
              <a:t>number of high capacity node instances</a:t>
            </a:r>
            <a:r>
              <a:rPr lang="en-US" altLang="zh-TW" sz="2800" dirty="0"/>
              <a:t> and the </a:t>
            </a:r>
            <a:r>
              <a:rPr lang="en-US" altLang="zh-TW" sz="2800" dirty="0">
                <a:solidFill>
                  <a:srgbClr val="FF0000"/>
                </a:solidFill>
              </a:rPr>
              <a:t>usage </a:t>
            </a:r>
            <a:r>
              <a:rPr lang="en-US" altLang="zh-TW" sz="2800" dirty="0" smtClean="0">
                <a:solidFill>
                  <a:srgbClr val="FF0000"/>
                </a:solidFill>
              </a:rPr>
              <a:t>of</a:t>
            </a:r>
            <a:r>
              <a:rPr lang="zh-TW" altLang="en-US" sz="2800" dirty="0" smtClean="0">
                <a:solidFill>
                  <a:srgbClr val="FF0000"/>
                </a:solidFill>
              </a:rPr>
              <a:t> </a:t>
            </a:r>
            <a:r>
              <a:rPr lang="en-US" altLang="zh-TW" sz="2800" dirty="0" smtClean="0">
                <a:solidFill>
                  <a:srgbClr val="FF0000"/>
                </a:solidFill>
              </a:rPr>
              <a:t>bandwidth </a:t>
            </a:r>
            <a:r>
              <a:rPr lang="en-US" altLang="zh-TW" sz="2800" dirty="0">
                <a:solidFill>
                  <a:srgbClr val="FF0000"/>
                </a:solidFill>
              </a:rPr>
              <a:t>resources</a:t>
            </a:r>
            <a:r>
              <a:rPr lang="en-US" altLang="zh-TW" sz="2800" dirty="0"/>
              <a:t>, especially when SPP is applied.</a:t>
            </a:r>
            <a:r>
              <a:rPr lang="en-US" altLang="zh-TW" sz="2800" dirty="0" smtClean="0"/>
              <a:t/>
            </a:r>
            <a:br>
              <a:rPr lang="en-US" altLang="zh-TW" sz="2800" dirty="0" smtClean="0"/>
            </a:br>
            <a:endParaRPr lang="zh-TW" altLang="en-US" sz="2800" dirty="0"/>
          </a:p>
        </p:txBody>
      </p:sp>
    </p:spTree>
    <p:extLst>
      <p:ext uri="{BB962C8B-B14F-4D97-AF65-F5344CB8AC3E}">
        <p14:creationId xmlns:p14="http://schemas.microsoft.com/office/powerpoint/2010/main" val="4197721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 evaluation</a:t>
            </a:r>
            <a:endParaRPr lang="zh-TW" altLang="en-US" dirty="0"/>
          </a:p>
        </p:txBody>
      </p:sp>
      <p:sp>
        <p:nvSpPr>
          <p:cNvPr id="3" name="內容版面配置區 2"/>
          <p:cNvSpPr>
            <a:spLocks noGrp="1"/>
          </p:cNvSpPr>
          <p:nvPr>
            <p:ph idx="1"/>
          </p:nvPr>
        </p:nvSpPr>
        <p:spPr/>
        <p:txBody>
          <a:bodyPr/>
          <a:lstStyle/>
          <a:p>
            <a:r>
              <a:rPr lang="en-US" altLang="zh-TW" sz="2800" dirty="0"/>
              <a:t>The figures report the active nodes</a:t>
            </a:r>
            <a:r>
              <a:rPr lang="en-US" altLang="zh-TW" sz="2800" dirty="0" smtClean="0"/>
              <a:t>, that </a:t>
            </a:r>
            <a:r>
              <a:rPr lang="en-US" altLang="zh-TW" sz="2800" dirty="0"/>
              <a:t>are the nodes performing primary and/or backup functions</a:t>
            </a:r>
            <a:r>
              <a:rPr lang="en-US" altLang="zh-TW" sz="2800" dirty="0" smtClean="0"/>
              <a:t>, eventually </a:t>
            </a:r>
            <a:r>
              <a:rPr lang="en-US" altLang="zh-TW" sz="2800" dirty="0"/>
              <a:t>split in multiple nodes</a:t>
            </a:r>
            <a:r>
              <a:rPr lang="en-US" altLang="zh-TW" sz="2800" dirty="0" smtClean="0"/>
              <a:t>.</a:t>
            </a:r>
            <a:r>
              <a:rPr lang="en-US" altLang="zh-TW" sz="2800" dirty="0"/>
              <a:t> The figures also report </a:t>
            </a:r>
            <a:r>
              <a:rPr lang="en-US" altLang="zh-TW" sz="2800" dirty="0" smtClean="0"/>
              <a:t>the link </a:t>
            </a:r>
            <a:r>
              <a:rPr lang="en-US" altLang="zh-TW" sz="2800" dirty="0"/>
              <a:t>usage for both primary and </a:t>
            </a:r>
            <a:r>
              <a:rPr lang="en-US" altLang="zh-TW" sz="2800" dirty="0">
                <a:solidFill>
                  <a:srgbClr val="FF0000"/>
                </a:solidFill>
              </a:rPr>
              <a:t>backup (in underlined, red</a:t>
            </a:r>
            <a:r>
              <a:rPr lang="en-US" altLang="zh-TW" sz="2800" dirty="0" smtClean="0">
                <a:solidFill>
                  <a:srgbClr val="FF0000"/>
                </a:solidFill>
              </a:rPr>
              <a:t>)</a:t>
            </a:r>
            <a:r>
              <a:rPr lang="en-US" altLang="zh-TW" sz="2800" dirty="0" smtClean="0"/>
              <a:t>.</a:t>
            </a:r>
          </a:p>
          <a:p>
            <a:r>
              <a:rPr lang="en-US" altLang="zh-TW" sz="2800" dirty="0"/>
              <a:t>In the case of SPP, the number of active nodes is lower </a:t>
            </a:r>
            <a:r>
              <a:rPr lang="en-US" altLang="zh-TW" sz="2800" dirty="0" smtClean="0"/>
              <a:t>than in </a:t>
            </a:r>
            <a:r>
              <a:rPr lang="en-US" altLang="zh-TW" sz="2800" dirty="0"/>
              <a:t>the DPP case, thanks to the sharing of the backup paths.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60</a:t>
            </a:fld>
            <a:endParaRPr lang="en-US" altLang="zh-TW"/>
          </a:p>
        </p:txBody>
      </p:sp>
    </p:spTree>
    <p:extLst>
      <p:ext uri="{BB962C8B-B14F-4D97-AF65-F5344CB8AC3E}">
        <p14:creationId xmlns:p14="http://schemas.microsoft.com/office/powerpoint/2010/main" val="1714552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6</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899592" y="1556792"/>
            <a:ext cx="7213880" cy="4926553"/>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61</a:t>
            </a:fld>
            <a:endParaRPr lang="en-US" altLang="zh-TW"/>
          </a:p>
        </p:txBody>
      </p:sp>
    </p:spTree>
    <p:extLst>
      <p:ext uri="{BB962C8B-B14F-4D97-AF65-F5344CB8AC3E}">
        <p14:creationId xmlns:p14="http://schemas.microsoft.com/office/powerpoint/2010/main" val="1414751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Fig 7</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755576" y="1556792"/>
            <a:ext cx="7344816" cy="4808390"/>
          </a:xfrm>
          <a:prstGeom prst="rect">
            <a:avLst/>
          </a:prstGeom>
        </p:spPr>
      </p:pic>
      <p:sp>
        <p:nvSpPr>
          <p:cNvPr id="4" name="投影片編號版面配置區 3"/>
          <p:cNvSpPr>
            <a:spLocks noGrp="1"/>
          </p:cNvSpPr>
          <p:nvPr>
            <p:ph type="sldNum" sz="quarter" idx="12"/>
          </p:nvPr>
        </p:nvSpPr>
        <p:spPr/>
        <p:txBody>
          <a:bodyPr/>
          <a:lstStyle/>
          <a:p>
            <a:fld id="{2166ABF4-B405-4930-8881-0F98DEEEAD75}" type="slidenum">
              <a:rPr lang="en-US" altLang="zh-TW" smtClean="0"/>
              <a:pPr/>
              <a:t>62</a:t>
            </a:fld>
            <a:endParaRPr lang="en-US" altLang="zh-TW"/>
          </a:p>
        </p:txBody>
      </p:sp>
    </p:spTree>
    <p:extLst>
      <p:ext uri="{BB962C8B-B14F-4D97-AF65-F5344CB8AC3E}">
        <p14:creationId xmlns:p14="http://schemas.microsoft.com/office/powerpoint/2010/main" val="1487579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SPP evaluation</a:t>
            </a:r>
            <a:endParaRPr lang="zh-TW" altLang="en-US" dirty="0"/>
          </a:p>
        </p:txBody>
      </p:sp>
      <p:sp>
        <p:nvSpPr>
          <p:cNvPr id="3" name="內容版面配置區 2"/>
          <p:cNvSpPr>
            <a:spLocks noGrp="1"/>
          </p:cNvSpPr>
          <p:nvPr>
            <p:ph idx="1"/>
          </p:nvPr>
        </p:nvSpPr>
        <p:spPr/>
        <p:txBody>
          <a:bodyPr/>
          <a:lstStyle/>
          <a:p>
            <a:r>
              <a:rPr lang="en-US" altLang="zh-TW" dirty="0"/>
              <a:t>For instance, in the SPP case nodes 2, and 3 are able to </a:t>
            </a:r>
            <a:r>
              <a:rPr lang="en-US" altLang="zh-TW" dirty="0" smtClean="0"/>
              <a:t>reach node </a:t>
            </a:r>
            <a:r>
              <a:rPr lang="en-US" altLang="zh-TW" dirty="0"/>
              <a:t>5, for backup purposes, by sharing link 3-5</a:t>
            </a:r>
            <a:r>
              <a:rPr lang="en-US" altLang="zh-TW" dirty="0" smtClean="0"/>
              <a:t>.</a:t>
            </a:r>
          </a:p>
          <a:p>
            <a:r>
              <a:rPr lang="en-US" altLang="zh-TW" dirty="0" smtClean="0"/>
              <a:t>In </a:t>
            </a:r>
            <a:r>
              <a:rPr lang="en-US" altLang="zh-TW" dirty="0"/>
              <a:t>the </a:t>
            </a:r>
            <a:r>
              <a:rPr lang="en-US" altLang="zh-TW" dirty="0" smtClean="0"/>
              <a:t>DPP case </a:t>
            </a:r>
            <a:r>
              <a:rPr lang="en-US" altLang="zh-TW" dirty="0"/>
              <a:t>instead, they cannot reach node 5 due to the </a:t>
            </a:r>
            <a:r>
              <a:rPr lang="en-US" altLang="zh-TW" dirty="0" smtClean="0"/>
              <a:t>dedicated resource </a:t>
            </a:r>
            <a:r>
              <a:rPr lang="en-US" altLang="zh-TW" dirty="0"/>
              <a:t>allocation and limited bandwidth over the links, </a:t>
            </a:r>
            <a:r>
              <a:rPr lang="en-US" altLang="zh-TW" dirty="0" smtClean="0"/>
              <a:t>thus requiring </a:t>
            </a:r>
            <a:r>
              <a:rPr lang="en-US" altLang="zh-TW" dirty="0"/>
              <a:t>to activate additional nodes.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63</a:t>
            </a:fld>
            <a:endParaRPr lang="en-US" altLang="zh-TW"/>
          </a:p>
        </p:txBody>
      </p:sp>
    </p:spTree>
    <p:extLst>
      <p:ext uri="{BB962C8B-B14F-4D97-AF65-F5344CB8AC3E}">
        <p14:creationId xmlns:p14="http://schemas.microsoft.com/office/powerpoint/2010/main" val="2002715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CONCLUSIONS</a:t>
            </a:r>
            <a:br>
              <a:rPr lang="en-US" altLang="zh-TW" dirty="0"/>
            </a:br>
            <a:r>
              <a:rPr lang="en-US" altLang="zh-TW" dirty="0"/>
              <a:t/>
            </a:r>
            <a:br>
              <a:rPr lang="en-US" altLang="zh-TW" dirty="0"/>
            </a:br>
            <a:endParaRPr lang="zh-TW" altLang="en-US" dirty="0"/>
          </a:p>
        </p:txBody>
      </p:sp>
      <p:sp>
        <p:nvSpPr>
          <p:cNvPr id="3" name="文字版面配置區 2"/>
          <p:cNvSpPr>
            <a:spLocks noGrp="1"/>
          </p:cNvSpPr>
          <p:nvPr>
            <p:ph type="body" idx="1"/>
          </p:nvPr>
        </p:nvSpPr>
        <p:spPr/>
        <p:txBody>
          <a:bodyPr/>
          <a:lstStyle/>
          <a:p>
            <a:r>
              <a:rPr lang="en-US" altLang="zh-TW" sz="4800" dirty="0" smtClean="0"/>
              <a:t>CH5</a:t>
            </a:r>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64</a:t>
            </a:fld>
            <a:endParaRPr lang="en-US" altLang="zh-TW"/>
          </a:p>
        </p:txBody>
      </p:sp>
    </p:spTree>
    <p:extLst>
      <p:ext uri="{BB962C8B-B14F-4D97-AF65-F5344CB8AC3E}">
        <p14:creationId xmlns:p14="http://schemas.microsoft.com/office/powerpoint/2010/main" val="13802587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smtClean="0"/>
              <a:t>Conclusions</a:t>
            </a:r>
            <a:endParaRPr lang="zh-TW" altLang="en-US"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65</a:t>
            </a:fld>
            <a:endParaRPr lang="en-US" altLang="zh-TW"/>
          </a:p>
        </p:txBody>
      </p:sp>
      <p:sp>
        <p:nvSpPr>
          <p:cNvPr id="3" name="內容版面配置區 2"/>
          <p:cNvSpPr>
            <a:spLocks noGrp="1"/>
          </p:cNvSpPr>
          <p:nvPr>
            <p:ph idx="1"/>
          </p:nvPr>
        </p:nvSpPr>
        <p:spPr/>
        <p:txBody>
          <a:bodyPr/>
          <a:lstStyle/>
          <a:p>
            <a:r>
              <a:rPr lang="en-US" altLang="zh-TW" sz="2400" dirty="0">
                <a:solidFill>
                  <a:srgbClr val="FF0000"/>
                </a:solidFill>
              </a:rPr>
              <a:t>Optimization of functional split for URLLC service </a:t>
            </a:r>
            <a:r>
              <a:rPr lang="en-US" altLang="zh-TW" sz="2400" dirty="0" smtClean="0"/>
              <a:t>has been </a:t>
            </a:r>
            <a:r>
              <a:rPr lang="en-US" altLang="zh-TW" sz="2400" dirty="0"/>
              <a:t>presented for </a:t>
            </a:r>
            <a:r>
              <a:rPr lang="en-US" altLang="zh-TW" sz="2400" dirty="0">
                <a:solidFill>
                  <a:schemeClr val="accent6">
                    <a:lumMod val="75000"/>
                  </a:schemeClr>
                </a:solidFill>
              </a:rPr>
              <a:t>DPP</a:t>
            </a:r>
            <a:r>
              <a:rPr lang="en-US" altLang="zh-TW" sz="2400" dirty="0"/>
              <a:t> and </a:t>
            </a:r>
            <a:r>
              <a:rPr lang="en-US" altLang="zh-TW" sz="2400" dirty="0">
                <a:solidFill>
                  <a:schemeClr val="accent6">
                    <a:lumMod val="75000"/>
                  </a:schemeClr>
                </a:solidFill>
              </a:rPr>
              <a:t>SPP</a:t>
            </a:r>
            <a:r>
              <a:rPr lang="en-US" altLang="zh-TW" sz="2400" dirty="0"/>
              <a:t> based on </a:t>
            </a:r>
            <a:r>
              <a:rPr lang="en-US" altLang="zh-TW" sz="2400" dirty="0">
                <a:solidFill>
                  <a:srgbClr val="00B050"/>
                </a:solidFill>
              </a:rPr>
              <a:t>Integer </a:t>
            </a:r>
            <a:r>
              <a:rPr lang="en-US" altLang="zh-TW" sz="2400" dirty="0" smtClean="0">
                <a:solidFill>
                  <a:srgbClr val="00B050"/>
                </a:solidFill>
              </a:rPr>
              <a:t>Linear Programming.</a:t>
            </a:r>
          </a:p>
          <a:p>
            <a:r>
              <a:rPr lang="en-US" altLang="zh-TW" sz="2400" dirty="0"/>
              <a:t>Two different sets of </a:t>
            </a:r>
            <a:r>
              <a:rPr lang="en-US" altLang="zh-TW" sz="2400" dirty="0" smtClean="0"/>
              <a:t>constraints(</a:t>
            </a:r>
            <a:r>
              <a:rPr lang="zh-TW" altLang="en-US" sz="2400" dirty="0" smtClean="0"/>
              <a:t>也就是</a:t>
            </a:r>
            <a:r>
              <a:rPr lang="en-US" altLang="zh-TW" sz="2400" dirty="0" smtClean="0"/>
              <a:t>DPP</a:t>
            </a:r>
            <a:r>
              <a:rPr lang="zh-TW" altLang="en-US" sz="2400" dirty="0" smtClean="0"/>
              <a:t>和</a:t>
            </a:r>
            <a:r>
              <a:rPr lang="en-US" altLang="zh-TW" sz="2400" dirty="0" smtClean="0"/>
              <a:t>SPP) </a:t>
            </a:r>
            <a:r>
              <a:rPr lang="en-US" altLang="zh-TW" sz="2400" dirty="0"/>
              <a:t>have </a:t>
            </a:r>
            <a:r>
              <a:rPr lang="en-US" altLang="zh-TW" sz="2400" dirty="0" smtClean="0"/>
              <a:t>been defined </a:t>
            </a:r>
            <a:r>
              <a:rPr lang="en-US" altLang="zh-TW" sz="2400" dirty="0"/>
              <a:t>with the objective </a:t>
            </a:r>
            <a:r>
              <a:rPr lang="en-US" altLang="zh-TW" sz="2400" dirty="0">
                <a:solidFill>
                  <a:srgbClr val="FF0000"/>
                </a:solidFill>
              </a:rPr>
              <a:t>to minimize the number of </a:t>
            </a:r>
            <a:r>
              <a:rPr lang="en-US" altLang="zh-TW" sz="2400" dirty="0" smtClean="0">
                <a:solidFill>
                  <a:srgbClr val="FF0000"/>
                </a:solidFill>
              </a:rPr>
              <a:t>active nodes</a:t>
            </a:r>
            <a:r>
              <a:rPr lang="en-US" altLang="zh-TW" sz="2400" dirty="0" smtClean="0"/>
              <a:t> </a:t>
            </a:r>
            <a:r>
              <a:rPr lang="en-US" altLang="zh-TW" sz="2400" dirty="0"/>
              <a:t>in the optical aggregation networks</a:t>
            </a:r>
            <a:r>
              <a:rPr lang="en-US" altLang="zh-TW" sz="2400" dirty="0" smtClean="0"/>
              <a:t>.</a:t>
            </a:r>
          </a:p>
          <a:p>
            <a:r>
              <a:rPr lang="en-US" altLang="zh-TW" sz="2400" dirty="0" smtClean="0"/>
              <a:t>The effectiveness of </a:t>
            </a:r>
            <a:r>
              <a:rPr lang="en-US" altLang="zh-TW" sz="2400" dirty="0"/>
              <a:t>the algorithms has been shown also in terms of </a:t>
            </a:r>
            <a:r>
              <a:rPr lang="en-US" altLang="zh-TW" sz="2400" dirty="0" smtClean="0">
                <a:solidFill>
                  <a:srgbClr val="FF0000"/>
                </a:solidFill>
              </a:rPr>
              <a:t>active nodes</a:t>
            </a:r>
            <a:r>
              <a:rPr lang="en-US" altLang="zh-TW" sz="2400" dirty="0" smtClean="0"/>
              <a:t> </a:t>
            </a:r>
            <a:r>
              <a:rPr lang="en-US" altLang="zh-TW" sz="2400" dirty="0"/>
              <a:t>and </a:t>
            </a:r>
            <a:r>
              <a:rPr lang="en-US" altLang="zh-TW" sz="2400" dirty="0">
                <a:solidFill>
                  <a:srgbClr val="FF0000"/>
                </a:solidFill>
              </a:rPr>
              <a:t>bandwidth usage </a:t>
            </a:r>
            <a:r>
              <a:rPr lang="en-US" altLang="zh-TW" sz="2400" dirty="0"/>
              <a:t>which is sensibly reduced </a:t>
            </a:r>
            <a:r>
              <a:rPr lang="en-US" altLang="zh-TW" sz="2400" dirty="0" smtClean="0"/>
              <a:t>with respect </a:t>
            </a:r>
            <a:r>
              <a:rPr lang="en-US" altLang="zh-TW" sz="2400" dirty="0"/>
              <a:t>to the conventional centralized approach and </a:t>
            </a:r>
            <a:r>
              <a:rPr lang="en-US" altLang="zh-TW" sz="2400" dirty="0" smtClean="0"/>
              <a:t>allows </a:t>
            </a:r>
            <a:r>
              <a:rPr lang="en-US" altLang="zh-TW" sz="2400" dirty="0"/>
              <a:t>statistical multiplexing gain for potential allocation of </a:t>
            </a:r>
            <a:r>
              <a:rPr lang="en-US" altLang="zh-TW" sz="2400" dirty="0" smtClean="0"/>
              <a:t>multiple slices</a:t>
            </a:r>
            <a:r>
              <a:rPr lang="en-US" altLang="zh-TW" sz="2400" dirty="0"/>
              <a:t>.</a:t>
            </a:r>
            <a:endParaRPr lang="zh-TW" altLang="en-US" sz="2400" dirty="0"/>
          </a:p>
        </p:txBody>
      </p:sp>
    </p:spTree>
    <p:extLst>
      <p:ext uri="{BB962C8B-B14F-4D97-AF65-F5344CB8AC3E}">
        <p14:creationId xmlns:p14="http://schemas.microsoft.com/office/powerpoint/2010/main" val="3298264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Conclusions</a:t>
            </a:r>
            <a:endParaRPr lang="zh-TW" altLang="en-US" dirty="0"/>
          </a:p>
        </p:txBody>
      </p:sp>
      <p:sp>
        <p:nvSpPr>
          <p:cNvPr id="3" name="內容版面配置區 2"/>
          <p:cNvSpPr>
            <a:spLocks noGrp="1"/>
          </p:cNvSpPr>
          <p:nvPr>
            <p:ph idx="1"/>
          </p:nvPr>
        </p:nvSpPr>
        <p:spPr/>
        <p:txBody>
          <a:bodyPr/>
          <a:lstStyle/>
          <a:p>
            <a:r>
              <a:rPr lang="en-US" altLang="zh-TW" sz="2800" dirty="0"/>
              <a:t>The further saving related to SPP has been shown </a:t>
            </a:r>
            <a:r>
              <a:rPr lang="en-US" altLang="zh-TW" sz="2800" dirty="0" smtClean="0"/>
              <a:t>in comparison </a:t>
            </a:r>
            <a:r>
              <a:rPr lang="en-US" altLang="zh-TW" sz="2800" dirty="0"/>
              <a:t>with DPP. </a:t>
            </a:r>
            <a:endParaRPr lang="en-US" altLang="zh-TW" sz="2800" dirty="0" smtClean="0"/>
          </a:p>
          <a:p>
            <a:r>
              <a:rPr lang="en-US" altLang="zh-TW" sz="2800" dirty="0" smtClean="0"/>
              <a:t>The </a:t>
            </a:r>
            <a:r>
              <a:rPr lang="en-US" altLang="zh-TW" sz="2800" dirty="0"/>
              <a:t>SPP algorithm has some </a:t>
            </a:r>
            <a:r>
              <a:rPr lang="en-US" altLang="zh-TW" sz="2800" dirty="0" smtClean="0"/>
              <a:t>scalability limitations </a:t>
            </a:r>
            <a:r>
              <a:rPr lang="en-US" altLang="zh-TW" sz="2800" dirty="0"/>
              <a:t>that, at this moment has reached optimization </a:t>
            </a:r>
            <a:r>
              <a:rPr lang="en-US" altLang="zh-TW" sz="2800" dirty="0" smtClean="0"/>
              <a:t>for a </a:t>
            </a:r>
            <a:r>
              <a:rPr lang="en-US" altLang="zh-TW" sz="2800" dirty="0"/>
              <a:t>more limited size network with respect to DPP</a:t>
            </a:r>
            <a:r>
              <a:rPr lang="en-US" altLang="zh-TW" sz="2800" dirty="0" smtClean="0"/>
              <a:t>.</a:t>
            </a:r>
          </a:p>
          <a:p>
            <a:r>
              <a:rPr lang="en-US" altLang="zh-TW" sz="2800" dirty="0" smtClean="0"/>
              <a:t>In </a:t>
            </a:r>
            <a:r>
              <a:rPr lang="en-US" altLang="zh-TW" sz="2800" dirty="0"/>
              <a:t>any </a:t>
            </a:r>
            <a:r>
              <a:rPr lang="en-US" altLang="zh-TW" sz="2800" dirty="0" smtClean="0"/>
              <a:t>case the </a:t>
            </a:r>
            <a:r>
              <a:rPr lang="en-US" altLang="zh-TW" sz="2800" dirty="0"/>
              <a:t>evaluations result suitable for most metro contexts.</a:t>
            </a:r>
            <a:endParaRPr lang="zh-TW" altLang="en-US" sz="28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66</a:t>
            </a:fld>
            <a:endParaRPr lang="en-US" altLang="zh-TW"/>
          </a:p>
        </p:txBody>
      </p:sp>
    </p:spTree>
    <p:extLst>
      <p:ext uri="{BB962C8B-B14F-4D97-AF65-F5344CB8AC3E}">
        <p14:creationId xmlns:p14="http://schemas.microsoft.com/office/powerpoint/2010/main" val="2577619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My opinions</a:t>
            </a:r>
            <a:endParaRPr lang="zh-TW" altLang="en-US" dirty="0"/>
          </a:p>
        </p:txBody>
      </p:sp>
      <p:sp>
        <p:nvSpPr>
          <p:cNvPr id="3" name="內容版面配置區 2"/>
          <p:cNvSpPr>
            <a:spLocks noGrp="1"/>
          </p:cNvSpPr>
          <p:nvPr>
            <p:ph idx="1"/>
          </p:nvPr>
        </p:nvSpPr>
        <p:spPr/>
        <p:txBody>
          <a:bodyPr/>
          <a:lstStyle/>
          <a:p>
            <a:pPr marL="0" indent="0">
              <a:buNone/>
            </a:pPr>
            <a:r>
              <a:rPr lang="en-US" altLang="zh-TW" sz="2400" dirty="0" smtClean="0"/>
              <a:t>1.</a:t>
            </a:r>
            <a:r>
              <a:rPr lang="zh-TW" altLang="en-US" sz="2400" dirty="0" smtClean="0"/>
              <a:t>本篇用</a:t>
            </a:r>
            <a:r>
              <a:rPr lang="en-US" altLang="zh-TW" sz="2400" dirty="0" smtClean="0"/>
              <a:t>ILP</a:t>
            </a:r>
            <a:r>
              <a:rPr lang="zh-TW" altLang="en-US" sz="2400" dirty="0" smtClean="0"/>
              <a:t>作為解資源分配的工具</a:t>
            </a:r>
            <a:r>
              <a:rPr lang="en-US" altLang="zh-TW" sz="2400" dirty="0" smtClean="0"/>
              <a:t>,</a:t>
            </a:r>
            <a:r>
              <a:rPr lang="zh-TW" altLang="en-US" sz="2400" dirty="0" smtClean="0"/>
              <a:t>日後作為理論分析可以用</a:t>
            </a:r>
            <a:r>
              <a:rPr lang="en-US" altLang="zh-TW" sz="2400" dirty="0" smtClean="0"/>
              <a:t>ILP</a:t>
            </a:r>
            <a:r>
              <a:rPr lang="zh-TW" altLang="en-US" sz="2400" dirty="0" smtClean="0"/>
              <a:t>進行理論分析</a:t>
            </a:r>
            <a:r>
              <a:rPr lang="zh-TW" altLang="en-US" sz="2400" dirty="0" smtClean="0"/>
              <a:t>。</a:t>
            </a:r>
            <a:endParaRPr lang="en-US" altLang="zh-TW" sz="2400" dirty="0" smtClean="0"/>
          </a:p>
          <a:p>
            <a:pPr marL="0" indent="0">
              <a:buNone/>
            </a:pPr>
            <a:r>
              <a:rPr lang="en-US" altLang="zh-TW" sz="2400" dirty="0" smtClean="0"/>
              <a:t>2.</a:t>
            </a:r>
            <a:r>
              <a:rPr lang="zh-TW" altLang="en-US" sz="2400" dirty="0" smtClean="0"/>
              <a:t>未來規畫路徑可以使用本篇的方法</a:t>
            </a:r>
            <a:r>
              <a:rPr lang="en-US" altLang="zh-TW" sz="2400" dirty="0" smtClean="0"/>
              <a:t>:</a:t>
            </a:r>
            <a:r>
              <a:rPr lang="zh-TW" altLang="en-US" sz="2400" dirty="0" smtClean="0"/>
              <a:t>專用或是共用</a:t>
            </a:r>
            <a:endParaRPr lang="en-US" altLang="zh-TW" sz="2400" dirty="0" smtClean="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67</a:t>
            </a:fld>
            <a:endParaRPr lang="en-US" altLang="zh-TW"/>
          </a:p>
        </p:txBody>
      </p:sp>
    </p:spTree>
    <p:extLst>
      <p:ext uri="{BB962C8B-B14F-4D97-AF65-F5344CB8AC3E}">
        <p14:creationId xmlns:p14="http://schemas.microsoft.com/office/powerpoint/2010/main" val="2641622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68</a:t>
            </a:fld>
            <a:endParaRPr lang="en-US" altLang="zh-TW"/>
          </a:p>
        </p:txBody>
      </p:sp>
    </p:spTree>
    <p:extLst>
      <p:ext uri="{BB962C8B-B14F-4D97-AF65-F5344CB8AC3E}">
        <p14:creationId xmlns:p14="http://schemas.microsoft.com/office/powerpoint/2010/main" val="20508246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03126C-2F20-4457-B729-918C356F052F}"/>
              </a:ext>
            </a:extLst>
          </p:cNvPr>
          <p:cNvSpPr>
            <a:spLocks noGrp="1"/>
          </p:cNvSpPr>
          <p:nvPr>
            <p:ph type="title"/>
          </p:nvPr>
        </p:nvSpPr>
        <p:spPr/>
        <p:txBody>
          <a:bodyPr/>
          <a:lstStyle/>
          <a:p>
            <a:r>
              <a:rPr lang="en-US" altLang="zh-TW" dirty="0"/>
              <a:t>References</a:t>
            </a:r>
            <a:endParaRPr lang="zh-TW" altLang="en-US" dirty="0"/>
          </a:p>
        </p:txBody>
      </p:sp>
      <p:sp>
        <p:nvSpPr>
          <p:cNvPr id="3" name="內容版面配置區 2">
            <a:extLst>
              <a:ext uri="{FF2B5EF4-FFF2-40B4-BE49-F238E27FC236}">
                <a16:creationId xmlns:a16="http://schemas.microsoft.com/office/drawing/2014/main" id="{74899FB7-7573-40A9-912A-1111D93677F4}"/>
              </a:ext>
            </a:extLst>
          </p:cNvPr>
          <p:cNvSpPr>
            <a:spLocks noGrp="1"/>
          </p:cNvSpPr>
          <p:nvPr>
            <p:ph idx="1"/>
          </p:nvPr>
        </p:nvSpPr>
        <p:spPr>
          <a:xfrm>
            <a:off x="457200" y="1600200"/>
            <a:ext cx="8229600" cy="4756150"/>
          </a:xfrm>
        </p:spPr>
        <p:txBody>
          <a:bodyPr/>
          <a:lstStyle/>
          <a:p>
            <a:r>
              <a:rPr lang="en-US" altLang="zh-TW" sz="1400" dirty="0"/>
              <a:t>[1] M. </a:t>
            </a:r>
            <a:r>
              <a:rPr lang="en-US" altLang="zh-TW" sz="1400" dirty="0" err="1"/>
              <a:t>Shafi</a:t>
            </a:r>
            <a:r>
              <a:rPr lang="en-US" altLang="zh-TW" sz="1400" dirty="0"/>
              <a:t>, A. F. </a:t>
            </a:r>
            <a:r>
              <a:rPr lang="en-US" altLang="zh-TW" sz="1400" dirty="0" err="1"/>
              <a:t>Molisch</a:t>
            </a:r>
            <a:r>
              <a:rPr lang="en-US" altLang="zh-TW" sz="1400" dirty="0"/>
              <a:t>, P. J. Smith, T. </a:t>
            </a:r>
            <a:r>
              <a:rPr lang="en-US" altLang="zh-TW" sz="1400" dirty="0" err="1"/>
              <a:t>Haustein</a:t>
            </a:r>
            <a:r>
              <a:rPr lang="en-US" altLang="zh-TW" sz="1400" dirty="0"/>
              <a:t>, P. Zhu, P. De </a:t>
            </a:r>
            <a:r>
              <a:rPr lang="en-US" altLang="zh-TW" sz="1400" dirty="0" err="1"/>
              <a:t>Silva,F</a:t>
            </a:r>
            <a:r>
              <a:rPr lang="en-US" altLang="zh-TW" sz="1400" dirty="0"/>
              <a:t>. </a:t>
            </a:r>
            <a:r>
              <a:rPr lang="en-US" altLang="zh-TW" sz="1400" dirty="0" err="1"/>
              <a:t>Tufvesson</a:t>
            </a:r>
            <a:r>
              <a:rPr lang="en-US" altLang="zh-TW" sz="1400" dirty="0"/>
              <a:t>, A. </a:t>
            </a:r>
            <a:r>
              <a:rPr lang="en-US" altLang="zh-TW" sz="1400" dirty="0" err="1"/>
              <a:t>Benjebbour</a:t>
            </a:r>
            <a:r>
              <a:rPr lang="en-US" altLang="zh-TW" sz="1400" dirty="0"/>
              <a:t>, and G. </a:t>
            </a:r>
            <a:r>
              <a:rPr lang="en-US" altLang="zh-TW" sz="1400" dirty="0" err="1"/>
              <a:t>Wunder</a:t>
            </a:r>
            <a:r>
              <a:rPr lang="en-US" altLang="zh-TW" sz="1400" dirty="0"/>
              <a:t>, “5G: A tutorial overview of standards, trials, challenges, deployment, and practice,” IEEE Journal on Selected Areas in Communications, vol. 35, no. 6, 2017.</a:t>
            </a:r>
          </a:p>
          <a:p>
            <a:r>
              <a:rPr lang="en-US" altLang="zh-TW" sz="1400" dirty="0"/>
              <a:t>[2] A. </a:t>
            </a:r>
            <a:r>
              <a:rPr lang="en-US" altLang="zh-TW" sz="1400" dirty="0" err="1"/>
              <a:t>Sgambelluri</a:t>
            </a:r>
            <a:r>
              <a:rPr lang="en-US" altLang="zh-TW" sz="1400" dirty="0"/>
              <a:t>, M. </a:t>
            </a:r>
            <a:r>
              <a:rPr lang="en-US" altLang="zh-TW" sz="1400" dirty="0" err="1"/>
              <a:t>Capitani</a:t>
            </a:r>
            <a:r>
              <a:rPr lang="en-US" altLang="zh-TW" sz="1400" dirty="0"/>
              <a:t>, S. </a:t>
            </a:r>
            <a:r>
              <a:rPr lang="en-US" altLang="zh-TW" sz="1400" dirty="0" err="1"/>
              <a:t>Fichera</a:t>
            </a:r>
            <a:r>
              <a:rPr lang="en-US" altLang="zh-TW" sz="1400" dirty="0"/>
              <a:t>, K. </a:t>
            </a:r>
            <a:r>
              <a:rPr lang="en-US" altLang="zh-TW" sz="1400" dirty="0" err="1"/>
              <a:t>Kondepu</a:t>
            </a:r>
            <a:r>
              <a:rPr lang="en-US" altLang="zh-TW" sz="1400" dirty="0"/>
              <a:t>, A. </a:t>
            </a:r>
            <a:r>
              <a:rPr lang="en-US" altLang="zh-TW" sz="1400" dirty="0" err="1"/>
              <a:t>Giorgetti</a:t>
            </a:r>
            <a:r>
              <a:rPr lang="en-US" altLang="zh-TW" sz="1400" dirty="0"/>
              <a:t>, F. </a:t>
            </a:r>
            <a:r>
              <a:rPr lang="en-US" altLang="zh-TW" sz="1400" dirty="0" err="1"/>
              <a:t>Giannone</a:t>
            </a:r>
            <a:r>
              <a:rPr lang="en-US" altLang="zh-TW" sz="1400" dirty="0"/>
              <a:t>, B. Martini, F. </a:t>
            </a:r>
            <a:r>
              <a:rPr lang="en-US" altLang="zh-TW" sz="1400" dirty="0" err="1"/>
              <a:t>Ubaldi</a:t>
            </a:r>
            <a:r>
              <a:rPr lang="en-US" altLang="zh-TW" sz="1400" dirty="0"/>
              <a:t>, P. </a:t>
            </a:r>
            <a:r>
              <a:rPr lang="en-US" altLang="zh-TW" sz="1400" dirty="0" err="1"/>
              <a:t>Iovanna</a:t>
            </a:r>
            <a:r>
              <a:rPr lang="en-US" altLang="zh-TW" sz="1400" dirty="0"/>
              <a:t>, G. </a:t>
            </a:r>
            <a:r>
              <a:rPr lang="en-US" altLang="zh-TW" sz="1400" dirty="0" err="1"/>
              <a:t>Landi</a:t>
            </a:r>
            <a:r>
              <a:rPr lang="en-US" altLang="zh-TW" sz="1400" dirty="0"/>
              <a:t>, and L. </a:t>
            </a:r>
            <a:r>
              <a:rPr lang="en-US" altLang="zh-TW" sz="1400" dirty="0" err="1"/>
              <a:t>Valcarenghi</a:t>
            </a:r>
            <a:r>
              <a:rPr lang="en-US" altLang="zh-TW" sz="1400" dirty="0"/>
              <a:t>, “Experimental demonstration of a 5G network slice deployment exploiting edge or cloud data-centers,” in 2019 Optical Fiber Communications Conference and Exhibition (OFC), March 2019, pp. 1–3.</a:t>
            </a:r>
          </a:p>
          <a:p>
            <a:r>
              <a:rPr lang="en-US" altLang="zh-TW" sz="1400" dirty="0"/>
              <a:t>[3] A. </a:t>
            </a:r>
            <a:r>
              <a:rPr lang="en-US" altLang="zh-TW" sz="1400" dirty="0" err="1"/>
              <a:t>Farhadi-Beldachi</a:t>
            </a:r>
            <a:r>
              <a:rPr lang="en-US" altLang="zh-TW" sz="1400" dirty="0"/>
              <a:t>, E. </a:t>
            </a:r>
            <a:r>
              <a:rPr lang="en-US" altLang="zh-TW" sz="1400" dirty="0" err="1"/>
              <a:t>Huques-Satas</a:t>
            </a:r>
            <a:r>
              <a:rPr lang="en-US" altLang="zh-TW" sz="1400" dirty="0"/>
              <a:t>, A. </a:t>
            </a:r>
            <a:r>
              <a:rPr lang="en-US" altLang="zh-TW" sz="1400" dirty="0" err="1"/>
              <a:t>Tzanakaki</a:t>
            </a:r>
            <a:r>
              <a:rPr lang="en-US" altLang="zh-TW" sz="1400" dirty="0"/>
              <a:t>, Y. Yan, R. </a:t>
            </a:r>
            <a:r>
              <a:rPr lang="en-US" altLang="zh-TW" sz="1400" dirty="0" err="1"/>
              <a:t>Nejabati</a:t>
            </a:r>
            <a:r>
              <a:rPr lang="en-US" altLang="zh-TW" sz="1400" dirty="0"/>
              <a:t>, and D. </a:t>
            </a:r>
            <a:r>
              <a:rPr lang="en-US" altLang="zh-TW" sz="1400" dirty="0" err="1"/>
              <a:t>Simeonidou</a:t>
            </a:r>
            <a:r>
              <a:rPr lang="en-US" altLang="zh-TW" sz="1400" dirty="0"/>
              <a:t>, “Experimental demonstration of 5G </a:t>
            </a:r>
            <a:r>
              <a:rPr lang="en-US" altLang="zh-TW" sz="1400" dirty="0" err="1"/>
              <a:t>fronthaul</a:t>
            </a:r>
            <a:r>
              <a:rPr lang="en-US" altLang="zh-TW" sz="1400" dirty="0"/>
              <a:t> and backhaul convergence based on FPGA-based active optical transport,” in 2018 European Conference on Optical Communication (ECOC), Sep. 2018, pp. 1–3</a:t>
            </a:r>
            <a:r>
              <a:rPr lang="en-US" altLang="zh-TW" sz="1400" dirty="0" smtClean="0"/>
              <a:t>.</a:t>
            </a:r>
          </a:p>
          <a:p>
            <a:r>
              <a:rPr lang="en-US" altLang="zh-TW" sz="1400" dirty="0"/>
              <a:t>[4] “Third Generation Partnership Project (3GPP) TR 38.801, v.14.”</a:t>
            </a:r>
          </a:p>
          <a:p>
            <a:r>
              <a:rPr lang="en-US" altLang="zh-TW" sz="1400" dirty="0"/>
              <a:t>[5] “GSM Association - Network slicing use case requirements,” 2018.</a:t>
            </a:r>
          </a:p>
          <a:p>
            <a:r>
              <a:rPr lang="en-US" altLang="zh-TW" sz="1400" dirty="0"/>
              <a:t>[6] L. M. P. Larsen, A. </a:t>
            </a:r>
            <a:r>
              <a:rPr lang="en-US" altLang="zh-TW" sz="1400" dirty="0" err="1"/>
              <a:t>Checko</a:t>
            </a:r>
            <a:r>
              <a:rPr lang="en-US" altLang="zh-TW" sz="1400" dirty="0"/>
              <a:t>, and H. L. Christiansen, “A survey of the functional splits proposed for 5G mobile </a:t>
            </a:r>
            <a:r>
              <a:rPr lang="en-US" altLang="zh-TW" sz="1400" dirty="0" err="1"/>
              <a:t>crosshaul</a:t>
            </a:r>
            <a:r>
              <a:rPr lang="en-US" altLang="zh-TW" sz="1400" dirty="0"/>
              <a:t> networks,” IEEE Communications Surveys Tutorials, vol. 21, no. 1, pp. 146–172, 2019.</a:t>
            </a:r>
          </a:p>
          <a:p>
            <a:r>
              <a:rPr lang="en-US" altLang="zh-TW" sz="1400" dirty="0"/>
              <a:t>[7] D. M. M. </a:t>
            </a:r>
            <a:r>
              <a:rPr lang="en-US" altLang="zh-TW" sz="1400" dirty="0" err="1"/>
              <a:t>Pioro</a:t>
            </a:r>
            <a:r>
              <a:rPr lang="en-US" altLang="zh-TW" sz="1400" dirty="0"/>
              <a:t>, Routing, Flow, and Capacity Design in Communication and Computer Networks. Morgan Kaufmann, 2004.</a:t>
            </a:r>
          </a:p>
          <a:p>
            <a:r>
              <a:rPr lang="en-US" altLang="zh-TW" sz="1400" dirty="0"/>
              <a:t>[8] B. M. </a:t>
            </a:r>
            <a:r>
              <a:rPr lang="en-US" altLang="zh-TW" sz="1400" dirty="0" err="1"/>
              <a:t>Khorsandi</a:t>
            </a:r>
            <a:r>
              <a:rPr lang="en-US" altLang="zh-TW" sz="1400" dirty="0"/>
              <a:t>, F. </a:t>
            </a:r>
            <a:r>
              <a:rPr lang="en-US" altLang="zh-TW" sz="1400" dirty="0" err="1"/>
              <a:t>Tonini</a:t>
            </a:r>
            <a:r>
              <a:rPr lang="en-US" altLang="zh-TW" sz="1400" dirty="0"/>
              <a:t>, and C. </a:t>
            </a:r>
            <a:r>
              <a:rPr lang="en-US" altLang="zh-TW" sz="1400" dirty="0" err="1"/>
              <a:t>Raffaelli</a:t>
            </a:r>
            <a:r>
              <a:rPr lang="en-US" altLang="zh-TW" sz="1400" dirty="0"/>
              <a:t>, “Design methodologies and algorithms for survivable C-RAN,” in 2018 International Conference on Optical Network Design and Modeling (ONDM), May 2018.</a:t>
            </a:r>
            <a:endParaRPr lang="zh-TW" altLang="en-US" sz="1400" dirty="0"/>
          </a:p>
        </p:txBody>
      </p:sp>
      <p:sp>
        <p:nvSpPr>
          <p:cNvPr id="4" name="投影片編號版面配置區 3">
            <a:extLst>
              <a:ext uri="{FF2B5EF4-FFF2-40B4-BE49-F238E27FC236}">
                <a16:creationId xmlns:a16="http://schemas.microsoft.com/office/drawing/2014/main" id="{B35B5593-7701-488B-A1F7-E15157C97648}"/>
              </a:ext>
            </a:extLst>
          </p:cNvPr>
          <p:cNvSpPr>
            <a:spLocks noGrp="1"/>
          </p:cNvSpPr>
          <p:nvPr>
            <p:ph type="sldNum" sz="quarter" idx="12"/>
          </p:nvPr>
        </p:nvSpPr>
        <p:spPr/>
        <p:txBody>
          <a:bodyPr/>
          <a:lstStyle/>
          <a:p>
            <a:fld id="{2166ABF4-B405-4930-8881-0F98DEEEAD75}" type="slidenum">
              <a:rPr lang="en-US" altLang="zh-TW" smtClean="0"/>
              <a:pPr/>
              <a:t>69</a:t>
            </a:fld>
            <a:endParaRPr lang="en-US" altLang="zh-TW"/>
          </a:p>
        </p:txBody>
      </p:sp>
    </p:spTree>
    <p:extLst>
      <p:ext uri="{BB962C8B-B14F-4D97-AF65-F5344CB8AC3E}">
        <p14:creationId xmlns:p14="http://schemas.microsoft.com/office/powerpoint/2010/main" val="546507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en-US" altLang="zh-TW" dirty="0"/>
          </a:p>
        </p:txBody>
      </p:sp>
      <p:sp>
        <p:nvSpPr>
          <p:cNvPr id="3" name="文字版面配置區 2"/>
          <p:cNvSpPr>
            <a:spLocks noGrp="1"/>
          </p:cNvSpPr>
          <p:nvPr>
            <p:ph type="body" idx="1"/>
          </p:nvPr>
        </p:nvSpPr>
        <p:spPr/>
        <p:txBody>
          <a:bodyPr/>
          <a:lstStyle/>
          <a:p>
            <a:endParaRPr lang="zh-TW" altLang="en-US" sz="4800" dirty="0"/>
          </a:p>
        </p:txBody>
      </p:sp>
      <p:sp>
        <p:nvSpPr>
          <p:cNvPr id="4" name="投影片編號版面配置區 3"/>
          <p:cNvSpPr>
            <a:spLocks noGrp="1"/>
          </p:cNvSpPr>
          <p:nvPr>
            <p:ph type="sldNum" sz="quarter" idx="12"/>
          </p:nvPr>
        </p:nvSpPr>
        <p:spPr/>
        <p:txBody>
          <a:bodyPr/>
          <a:lstStyle/>
          <a:p>
            <a:fld id="{3FA20CEC-273E-4460-909B-ED48F5635E5D}" type="slidenum">
              <a:rPr lang="en-US" altLang="zh-TW" smtClean="0"/>
              <a:pPr/>
              <a:t>7</a:t>
            </a:fld>
            <a:endParaRPr lang="en-US" altLang="zh-TW"/>
          </a:p>
        </p:txBody>
      </p:sp>
    </p:spTree>
    <p:extLst>
      <p:ext uri="{BB962C8B-B14F-4D97-AF65-F5344CB8AC3E}">
        <p14:creationId xmlns:p14="http://schemas.microsoft.com/office/powerpoint/2010/main" val="2376437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References</a:t>
            </a:r>
            <a:endParaRPr lang="zh-TW" altLang="en-US" dirty="0"/>
          </a:p>
        </p:txBody>
      </p:sp>
      <p:sp>
        <p:nvSpPr>
          <p:cNvPr id="3" name="內容版面配置區 2"/>
          <p:cNvSpPr>
            <a:spLocks noGrp="1"/>
          </p:cNvSpPr>
          <p:nvPr>
            <p:ph idx="1"/>
          </p:nvPr>
        </p:nvSpPr>
        <p:spPr/>
        <p:txBody>
          <a:bodyPr/>
          <a:lstStyle/>
          <a:p>
            <a:pPr marL="0" indent="0">
              <a:buNone/>
            </a:pPr>
            <a:r>
              <a:rPr lang="en-US" altLang="zh-TW" sz="1400" dirty="0"/>
              <a:t>[9] D. </a:t>
            </a:r>
            <a:r>
              <a:rPr lang="en-US" altLang="zh-TW" sz="1400" dirty="0" err="1"/>
              <a:t>Harutyunyan</a:t>
            </a:r>
            <a:r>
              <a:rPr lang="en-US" altLang="zh-TW" sz="1400" dirty="0"/>
              <a:t> and R. </a:t>
            </a:r>
            <a:r>
              <a:rPr lang="en-US" altLang="zh-TW" sz="1400" dirty="0" err="1"/>
              <a:t>Riggio</a:t>
            </a:r>
            <a:r>
              <a:rPr lang="en-US" altLang="zh-TW" sz="1400" dirty="0"/>
              <a:t>, “Flex5G: Flexible functional split in 5G Networks,” IEEE Transactions on Network and Service Management, vol. 15, no. 3, pp. 961–975, Sep. 2018</a:t>
            </a:r>
            <a:r>
              <a:rPr lang="en-US" altLang="zh-TW" sz="1400" dirty="0" smtClean="0"/>
              <a:t>.</a:t>
            </a:r>
            <a:endParaRPr lang="en-US" altLang="zh-TW" sz="1400" dirty="0"/>
          </a:p>
          <a:p>
            <a:pPr marL="0" indent="0">
              <a:buNone/>
            </a:pPr>
            <a:r>
              <a:rPr lang="en-US" altLang="zh-TW" sz="1400" dirty="0"/>
              <a:t>[10] B. M. </a:t>
            </a:r>
            <a:r>
              <a:rPr lang="en-US" altLang="zh-TW" sz="1400" dirty="0" err="1"/>
              <a:t>Khorsandi</a:t>
            </a:r>
            <a:r>
              <a:rPr lang="en-US" altLang="zh-TW" sz="1400" dirty="0"/>
              <a:t>, F. </a:t>
            </a:r>
            <a:r>
              <a:rPr lang="en-US" altLang="zh-TW" sz="1400" dirty="0" err="1"/>
              <a:t>Tonini</a:t>
            </a:r>
            <a:r>
              <a:rPr lang="en-US" altLang="zh-TW" sz="1400" dirty="0"/>
              <a:t>, E. Amato, and C. </a:t>
            </a:r>
            <a:r>
              <a:rPr lang="en-US" altLang="zh-TW" sz="1400" dirty="0" err="1"/>
              <a:t>Raffaelli</a:t>
            </a:r>
            <a:r>
              <a:rPr lang="en-US" altLang="zh-TW" sz="1400" dirty="0"/>
              <a:t>, “Dedicated path protection for reliable network slice embedding based on functional splitting,” in 2019 International Conference of Transparent Optical Network ICTON, 2019</a:t>
            </a:r>
            <a:r>
              <a:rPr lang="en-US" altLang="zh-TW" sz="1400" dirty="0" smtClean="0"/>
              <a:t>.</a:t>
            </a:r>
            <a:endParaRPr lang="en-US" altLang="zh-TW" sz="1400" dirty="0"/>
          </a:p>
          <a:p>
            <a:pPr marL="0" indent="0">
              <a:buNone/>
            </a:pPr>
            <a:r>
              <a:rPr lang="en-US" altLang="zh-TW" sz="1400" dirty="0"/>
              <a:t>[11] A. </a:t>
            </a:r>
            <a:r>
              <a:rPr lang="en-US" altLang="zh-TW" sz="1400" dirty="0" err="1"/>
              <a:t>Hmaity</a:t>
            </a:r>
            <a:r>
              <a:rPr lang="en-US" altLang="zh-TW" sz="1400" dirty="0"/>
              <a:t>, M. </a:t>
            </a:r>
            <a:r>
              <a:rPr lang="en-US" altLang="zh-TW" sz="1400" dirty="0" err="1"/>
              <a:t>Savi</a:t>
            </a:r>
            <a:r>
              <a:rPr lang="en-US" altLang="zh-TW" sz="1400" dirty="0"/>
              <a:t>, F. </a:t>
            </a:r>
            <a:r>
              <a:rPr lang="en-US" altLang="zh-TW" sz="1400" dirty="0" err="1"/>
              <a:t>Musumeci</a:t>
            </a:r>
            <a:r>
              <a:rPr lang="en-US" altLang="zh-TW" sz="1400" dirty="0"/>
              <a:t>, M. </a:t>
            </a:r>
            <a:r>
              <a:rPr lang="en-US" altLang="zh-TW" sz="1400" dirty="0" err="1"/>
              <a:t>Tornatore</a:t>
            </a:r>
            <a:r>
              <a:rPr lang="en-US" altLang="zh-TW" sz="1400" dirty="0"/>
              <a:t>, and A. </a:t>
            </a:r>
            <a:r>
              <a:rPr lang="en-US" altLang="zh-TW" sz="1400" dirty="0" err="1"/>
              <a:t>Pattavina</a:t>
            </a:r>
            <a:r>
              <a:rPr lang="en-US" altLang="zh-TW" sz="1400" dirty="0"/>
              <a:t>, “Protection strategies for virtual network functions placement and service chains provisioning,” Networks, vol. 70, no. 4, pp. 373–387. [Online]. Available: </a:t>
            </a:r>
            <a:r>
              <a:rPr lang="en-US" altLang="zh-TW" sz="1400" dirty="0">
                <a:hlinkClick r:id="rId2"/>
              </a:rPr>
              <a:t>https://</a:t>
            </a:r>
            <a:r>
              <a:rPr lang="en-US" altLang="zh-TW" sz="1400" dirty="0" smtClean="0">
                <a:hlinkClick r:id="rId2"/>
              </a:rPr>
              <a:t>onlinelibrary.wiley.com/doi/abs/10.1002/net.21782</a:t>
            </a:r>
            <a:endParaRPr lang="en-US" altLang="zh-TW" sz="1400" dirty="0" smtClean="0"/>
          </a:p>
          <a:p>
            <a:pPr marL="0" indent="0">
              <a:buNone/>
            </a:pPr>
            <a:r>
              <a:rPr lang="en-US" altLang="zh-TW" sz="1400" dirty="0"/>
              <a:t>[12] “Small Cell Forum - Functional splits and use cases,” 2016</a:t>
            </a:r>
            <a:r>
              <a:rPr lang="en-US" altLang="zh-TW" sz="1400" dirty="0" smtClean="0"/>
              <a:t>.</a:t>
            </a:r>
            <a:endParaRPr lang="en-US" altLang="zh-TW" sz="1400" dirty="0"/>
          </a:p>
          <a:p>
            <a:pPr marL="0" indent="0">
              <a:buNone/>
            </a:pPr>
            <a:r>
              <a:rPr lang="en-US" altLang="zh-TW" sz="1400" dirty="0"/>
              <a:t>[13] IBM ILOG CPLEX Optimization Studio V12.6.3</a:t>
            </a:r>
            <a:r>
              <a:rPr lang="en-US" altLang="zh-TW" sz="1400" dirty="0" smtClean="0"/>
              <a:t>.</a:t>
            </a:r>
            <a:endParaRPr lang="en-US" altLang="zh-TW" sz="1400" dirty="0"/>
          </a:p>
          <a:p>
            <a:pPr marL="0" indent="0">
              <a:buNone/>
            </a:pPr>
            <a:r>
              <a:rPr lang="en-US" altLang="zh-TW" sz="1400" dirty="0"/>
              <a:t>[14] B. M. </a:t>
            </a:r>
            <a:r>
              <a:rPr lang="en-US" altLang="zh-TW" sz="1400" dirty="0" err="1"/>
              <a:t>Khorsandi</a:t>
            </a:r>
            <a:r>
              <a:rPr lang="en-US" altLang="zh-TW" sz="1400" dirty="0"/>
              <a:t>, D. Colle, W. </a:t>
            </a:r>
            <a:r>
              <a:rPr lang="en-US" altLang="zh-TW" sz="1400" dirty="0" err="1"/>
              <a:t>Tavarnier</a:t>
            </a:r>
            <a:r>
              <a:rPr lang="en-US" altLang="zh-TW" sz="1400" dirty="0"/>
              <a:t>, and C. </a:t>
            </a:r>
            <a:r>
              <a:rPr lang="en-US" altLang="zh-TW" sz="1400" dirty="0" err="1"/>
              <a:t>Raffaelli</a:t>
            </a:r>
            <a:r>
              <a:rPr lang="en-US" altLang="zh-TW" sz="1400" dirty="0"/>
              <a:t>, “Adaptive function chaining for efficient design of 5G </a:t>
            </a:r>
            <a:r>
              <a:rPr lang="en-US" altLang="zh-TW" sz="1400" dirty="0" err="1"/>
              <a:t>xhaul</a:t>
            </a:r>
            <a:r>
              <a:rPr lang="en-US" altLang="zh-TW" sz="1400" dirty="0"/>
              <a:t>,” in 2019 International Conference on Optical Network Design and Modeling ONDM, 2019</a:t>
            </a:r>
            <a:r>
              <a:rPr lang="en-US" altLang="zh-TW" sz="1400" dirty="0" smtClean="0"/>
              <a:t>.</a:t>
            </a:r>
            <a:endParaRPr lang="en-US" altLang="zh-TW" sz="1400" dirty="0"/>
          </a:p>
          <a:p>
            <a:pPr marL="0" indent="0">
              <a:buNone/>
            </a:pPr>
            <a:r>
              <a:rPr lang="en-US" altLang="zh-TW" sz="1400" dirty="0"/>
              <a:t>[15] H. Chang, B. </a:t>
            </a:r>
            <a:r>
              <a:rPr lang="en-US" altLang="zh-TW" sz="1400" dirty="0" err="1"/>
              <a:t>Qiu</a:t>
            </a:r>
            <a:r>
              <a:rPr lang="en-US" altLang="zh-TW" sz="1400" dirty="0"/>
              <a:t>, C. Chiu, J. Chen, F. J. Lin, D. de la </a:t>
            </a:r>
            <a:r>
              <a:rPr lang="en-US" altLang="zh-TW" sz="1400" dirty="0" err="1"/>
              <a:t>Bastida</a:t>
            </a:r>
            <a:r>
              <a:rPr lang="en-US" altLang="zh-TW" sz="1400" dirty="0"/>
              <a:t>, and B. P. Lin, “Performance evaluation of Open5GCore over KVM and Docker by using Open5GMTC,” in NOMS 2018 - 2018 IEEE/IFIP Network Operations and Management Symposium, April 2018, pp. 1–6.</a:t>
            </a:r>
            <a:endParaRPr lang="zh-TW" altLang="en-US" sz="1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70</a:t>
            </a:fld>
            <a:endParaRPr lang="en-US" altLang="zh-TW" dirty="0"/>
          </a:p>
        </p:txBody>
      </p:sp>
    </p:spTree>
    <p:extLst>
      <p:ext uri="{BB962C8B-B14F-4D97-AF65-F5344CB8AC3E}">
        <p14:creationId xmlns:p14="http://schemas.microsoft.com/office/powerpoint/2010/main" val="28629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dirty="0"/>
              <a:t>5G technology has nowadays entered the </a:t>
            </a:r>
            <a:r>
              <a:rPr lang="en-US" altLang="zh-TW" dirty="0" smtClean="0"/>
              <a:t>experimental</a:t>
            </a:r>
            <a:r>
              <a:rPr lang="zh-TW" altLang="en-US" dirty="0" smtClean="0"/>
              <a:t> </a:t>
            </a:r>
            <a:r>
              <a:rPr lang="en-US" altLang="zh-TW" dirty="0" smtClean="0"/>
              <a:t>phase </a:t>
            </a:r>
            <a:r>
              <a:rPr lang="en-US" altLang="zh-TW" dirty="0"/>
              <a:t>in many countries [1], [2], [3</a:t>
            </a:r>
            <a:r>
              <a:rPr lang="en-US" altLang="zh-TW" dirty="0" smtClean="0"/>
              <a:t>].</a:t>
            </a:r>
          </a:p>
        </p:txBody>
      </p:sp>
      <p:sp>
        <p:nvSpPr>
          <p:cNvPr id="4" name="投影片編號版面配置區 3"/>
          <p:cNvSpPr>
            <a:spLocks noGrp="1"/>
          </p:cNvSpPr>
          <p:nvPr>
            <p:ph type="sldNum" sz="quarter" idx="12"/>
          </p:nvPr>
        </p:nvSpPr>
        <p:spPr>
          <a:xfrm>
            <a:off x="3419872" y="6381328"/>
            <a:ext cx="2133600" cy="365125"/>
          </a:xfrm>
        </p:spPr>
        <p:txBody>
          <a:bodyPr/>
          <a:lstStyle/>
          <a:p>
            <a:fld id="{2166ABF4-B405-4930-8881-0F98DEEEAD75}" type="slidenum">
              <a:rPr lang="en-US" altLang="zh-TW" smtClean="0"/>
              <a:pPr/>
              <a:t>8</a:t>
            </a:fld>
            <a:endParaRPr lang="en-US" altLang="zh-TW" dirty="0"/>
          </a:p>
        </p:txBody>
      </p:sp>
      <p:sp>
        <p:nvSpPr>
          <p:cNvPr id="5" name="文字方塊 4"/>
          <p:cNvSpPr txBox="1"/>
          <p:nvPr/>
        </p:nvSpPr>
        <p:spPr>
          <a:xfrm>
            <a:off x="539552" y="3717032"/>
            <a:ext cx="8280920" cy="2246769"/>
          </a:xfrm>
          <a:prstGeom prst="rect">
            <a:avLst/>
          </a:prstGeom>
          <a:noFill/>
        </p:spPr>
        <p:txBody>
          <a:bodyPr wrap="square" rtlCol="0">
            <a:spAutoFit/>
          </a:bodyPr>
          <a:lstStyle/>
          <a:p>
            <a:r>
              <a:rPr lang="en-US" altLang="zh-TW" sz="1400" dirty="0"/>
              <a:t>[1] M. </a:t>
            </a:r>
            <a:r>
              <a:rPr lang="en-US" altLang="zh-TW" sz="1400" dirty="0" err="1"/>
              <a:t>Shafi</a:t>
            </a:r>
            <a:r>
              <a:rPr lang="en-US" altLang="zh-TW" sz="1400" dirty="0"/>
              <a:t>, A. F. </a:t>
            </a:r>
            <a:r>
              <a:rPr lang="en-US" altLang="zh-TW" sz="1400" dirty="0" err="1"/>
              <a:t>Molisch</a:t>
            </a:r>
            <a:r>
              <a:rPr lang="en-US" altLang="zh-TW" sz="1400" dirty="0"/>
              <a:t>, P. J. Smith, T. </a:t>
            </a:r>
            <a:r>
              <a:rPr lang="en-US" altLang="zh-TW" sz="1400" dirty="0" err="1"/>
              <a:t>Haustein</a:t>
            </a:r>
            <a:r>
              <a:rPr lang="en-US" altLang="zh-TW" sz="1400" dirty="0"/>
              <a:t>, P. Zhu, P. De </a:t>
            </a:r>
            <a:r>
              <a:rPr lang="en-US" altLang="zh-TW" sz="1400" dirty="0" err="1"/>
              <a:t>Silva,F</a:t>
            </a:r>
            <a:r>
              <a:rPr lang="en-US" altLang="zh-TW" sz="1400" dirty="0"/>
              <a:t>. </a:t>
            </a:r>
            <a:r>
              <a:rPr lang="en-US" altLang="zh-TW" sz="1400" dirty="0" err="1"/>
              <a:t>Tufvesson</a:t>
            </a:r>
            <a:r>
              <a:rPr lang="en-US" altLang="zh-TW" sz="1400" dirty="0"/>
              <a:t>, A. </a:t>
            </a:r>
            <a:r>
              <a:rPr lang="en-US" altLang="zh-TW" sz="1400" dirty="0" err="1"/>
              <a:t>Benjebbour</a:t>
            </a:r>
            <a:r>
              <a:rPr lang="en-US" altLang="zh-TW" sz="1400" dirty="0"/>
              <a:t>, and G. </a:t>
            </a:r>
            <a:r>
              <a:rPr lang="en-US" altLang="zh-TW" sz="1400" dirty="0" err="1"/>
              <a:t>Wunder</a:t>
            </a:r>
            <a:r>
              <a:rPr lang="en-US" altLang="zh-TW" sz="1400" dirty="0"/>
              <a:t>, “5G: A tutorial </a:t>
            </a:r>
            <a:r>
              <a:rPr lang="en-US" altLang="zh-TW" sz="1400" dirty="0" err="1"/>
              <a:t>overviewof</a:t>
            </a:r>
            <a:r>
              <a:rPr lang="en-US" altLang="zh-TW" sz="1400" dirty="0"/>
              <a:t> standards, trials, challenges, deployment, and </a:t>
            </a:r>
            <a:r>
              <a:rPr lang="en-US" altLang="zh-TW" sz="1400" dirty="0" err="1"/>
              <a:t>practice,”IEEE</a:t>
            </a:r>
            <a:r>
              <a:rPr lang="en-US" altLang="zh-TW" sz="1400" dirty="0"/>
              <a:t> </a:t>
            </a:r>
            <a:r>
              <a:rPr lang="en-US" altLang="zh-TW" sz="1400" dirty="0" err="1"/>
              <a:t>Journalon</a:t>
            </a:r>
            <a:r>
              <a:rPr lang="en-US" altLang="zh-TW" sz="1400" dirty="0"/>
              <a:t> Selected Areas in Communications, vol. 35, no. 6, 2017</a:t>
            </a:r>
            <a:r>
              <a:rPr lang="en-US" altLang="zh-TW" sz="1400" dirty="0" smtClean="0"/>
              <a:t>.</a:t>
            </a:r>
          </a:p>
          <a:p>
            <a:r>
              <a:rPr lang="en-US" altLang="zh-TW" sz="1400" dirty="0" smtClean="0"/>
              <a:t>[</a:t>
            </a:r>
            <a:r>
              <a:rPr lang="en-US" altLang="zh-TW" sz="1400" dirty="0"/>
              <a:t>2] A. </a:t>
            </a:r>
            <a:r>
              <a:rPr lang="en-US" altLang="zh-TW" sz="1400" dirty="0" err="1"/>
              <a:t>Sgambelluri</a:t>
            </a:r>
            <a:r>
              <a:rPr lang="en-US" altLang="zh-TW" sz="1400" dirty="0"/>
              <a:t>, M. </a:t>
            </a:r>
            <a:r>
              <a:rPr lang="en-US" altLang="zh-TW" sz="1400" dirty="0" err="1"/>
              <a:t>Capitani</a:t>
            </a:r>
            <a:r>
              <a:rPr lang="en-US" altLang="zh-TW" sz="1400" dirty="0"/>
              <a:t>, S. </a:t>
            </a:r>
            <a:r>
              <a:rPr lang="en-US" altLang="zh-TW" sz="1400" dirty="0" err="1"/>
              <a:t>Fichera</a:t>
            </a:r>
            <a:r>
              <a:rPr lang="en-US" altLang="zh-TW" sz="1400" dirty="0"/>
              <a:t>, K. </a:t>
            </a:r>
            <a:r>
              <a:rPr lang="en-US" altLang="zh-TW" sz="1400" dirty="0" err="1"/>
              <a:t>Kondepu</a:t>
            </a:r>
            <a:r>
              <a:rPr lang="en-US" altLang="zh-TW" sz="1400" dirty="0"/>
              <a:t>, A. </a:t>
            </a:r>
            <a:r>
              <a:rPr lang="en-US" altLang="zh-TW" sz="1400" dirty="0" err="1"/>
              <a:t>Giorgetti</a:t>
            </a:r>
            <a:r>
              <a:rPr lang="en-US" altLang="zh-TW" sz="1400" dirty="0"/>
              <a:t>, F. </a:t>
            </a:r>
            <a:r>
              <a:rPr lang="en-US" altLang="zh-TW" sz="1400" dirty="0" err="1"/>
              <a:t>Gi-annone</a:t>
            </a:r>
            <a:r>
              <a:rPr lang="en-US" altLang="zh-TW" sz="1400" dirty="0"/>
              <a:t>, B. Martini, F. </a:t>
            </a:r>
            <a:r>
              <a:rPr lang="en-US" altLang="zh-TW" sz="1400" dirty="0" err="1"/>
              <a:t>Ubaldi</a:t>
            </a:r>
            <a:r>
              <a:rPr lang="en-US" altLang="zh-TW" sz="1400" dirty="0"/>
              <a:t>, P. </a:t>
            </a:r>
            <a:r>
              <a:rPr lang="en-US" altLang="zh-TW" sz="1400" dirty="0" err="1"/>
              <a:t>Iovanna</a:t>
            </a:r>
            <a:r>
              <a:rPr lang="en-US" altLang="zh-TW" sz="1400" dirty="0"/>
              <a:t>, G. </a:t>
            </a:r>
            <a:r>
              <a:rPr lang="en-US" altLang="zh-TW" sz="1400" dirty="0" err="1"/>
              <a:t>Landi</a:t>
            </a:r>
            <a:r>
              <a:rPr lang="en-US" altLang="zh-TW" sz="1400" dirty="0"/>
              <a:t>, and L. </a:t>
            </a:r>
            <a:r>
              <a:rPr lang="en-US" altLang="zh-TW" sz="1400" dirty="0" err="1"/>
              <a:t>Valcarenghi</a:t>
            </a:r>
            <a:r>
              <a:rPr lang="en-US" altLang="zh-TW" sz="1400" dirty="0"/>
              <a:t>,“Experimental demonstration of a 5G network slice deployment exploit-</a:t>
            </a:r>
            <a:r>
              <a:rPr lang="en-US" altLang="zh-TW" sz="1400" dirty="0" err="1"/>
              <a:t>ing</a:t>
            </a:r>
            <a:r>
              <a:rPr lang="en-US" altLang="zh-TW" sz="1400" dirty="0"/>
              <a:t> edge or cloud data-centers,” in2019 Optical Fiber </a:t>
            </a:r>
            <a:r>
              <a:rPr lang="en-US" altLang="zh-TW" sz="1400" dirty="0" err="1"/>
              <a:t>CommunicationsConference</a:t>
            </a:r>
            <a:r>
              <a:rPr lang="en-US" altLang="zh-TW" sz="1400" dirty="0"/>
              <a:t> and Exhibition (OFC), March 2019, pp. 1–3</a:t>
            </a:r>
            <a:r>
              <a:rPr lang="en-US" altLang="zh-TW" sz="1400" dirty="0" smtClean="0"/>
              <a:t>.</a:t>
            </a:r>
          </a:p>
          <a:p>
            <a:r>
              <a:rPr lang="en-US" altLang="zh-TW" sz="1400" dirty="0" smtClean="0"/>
              <a:t>[</a:t>
            </a:r>
            <a:r>
              <a:rPr lang="en-US" altLang="zh-TW" sz="1400" dirty="0"/>
              <a:t>3] A. </a:t>
            </a:r>
            <a:r>
              <a:rPr lang="en-US" altLang="zh-TW" sz="1400" dirty="0" err="1"/>
              <a:t>Farhadi-Beldachi</a:t>
            </a:r>
            <a:r>
              <a:rPr lang="en-US" altLang="zh-TW" sz="1400" dirty="0"/>
              <a:t>, E. </a:t>
            </a:r>
            <a:r>
              <a:rPr lang="en-US" altLang="zh-TW" sz="1400" dirty="0" err="1"/>
              <a:t>Huques-Satas</a:t>
            </a:r>
            <a:r>
              <a:rPr lang="en-US" altLang="zh-TW" sz="1400" dirty="0"/>
              <a:t>, A. </a:t>
            </a:r>
            <a:r>
              <a:rPr lang="en-US" altLang="zh-TW" sz="1400" dirty="0" err="1"/>
              <a:t>Tzanakaki</a:t>
            </a:r>
            <a:r>
              <a:rPr lang="en-US" altLang="zh-TW" sz="1400" dirty="0"/>
              <a:t>, Y. Yan, R. Ne-</a:t>
            </a:r>
            <a:r>
              <a:rPr lang="en-US" altLang="zh-TW" sz="1400" dirty="0" err="1"/>
              <a:t>jabati</a:t>
            </a:r>
            <a:r>
              <a:rPr lang="en-US" altLang="zh-TW" sz="1400" dirty="0"/>
              <a:t>, and D. </a:t>
            </a:r>
            <a:r>
              <a:rPr lang="en-US" altLang="zh-TW" sz="1400" dirty="0" err="1"/>
              <a:t>Simeonidou</a:t>
            </a:r>
            <a:r>
              <a:rPr lang="en-US" altLang="zh-TW" sz="1400" dirty="0"/>
              <a:t>, “Experimental demonstration of 5G </a:t>
            </a:r>
            <a:r>
              <a:rPr lang="en-US" altLang="zh-TW" sz="1400" dirty="0" err="1"/>
              <a:t>fron-thaul</a:t>
            </a:r>
            <a:r>
              <a:rPr lang="en-US" altLang="zh-TW" sz="1400" dirty="0"/>
              <a:t> and backhaul convergence based on FPGA-based active </a:t>
            </a:r>
            <a:r>
              <a:rPr lang="en-US" altLang="zh-TW" sz="1400" dirty="0" err="1"/>
              <a:t>opticaltransport</a:t>
            </a:r>
            <a:r>
              <a:rPr lang="en-US" altLang="zh-TW" sz="1400" dirty="0"/>
              <a:t>,” in2018 European Conference on Optical Communication(ECOC), Sep. 2018, pp. 1–3.</a:t>
            </a:r>
            <a:endParaRPr lang="zh-TW" altLang="en-US" sz="1050" dirty="0"/>
          </a:p>
        </p:txBody>
      </p:sp>
    </p:spTree>
    <p:extLst>
      <p:ext uri="{BB962C8B-B14F-4D97-AF65-F5344CB8AC3E}">
        <p14:creationId xmlns:p14="http://schemas.microsoft.com/office/powerpoint/2010/main" val="113580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sp>
        <p:nvSpPr>
          <p:cNvPr id="3" name="內容版面配置區 2"/>
          <p:cNvSpPr>
            <a:spLocks noGrp="1"/>
          </p:cNvSpPr>
          <p:nvPr>
            <p:ph idx="1"/>
          </p:nvPr>
        </p:nvSpPr>
        <p:spPr/>
        <p:txBody>
          <a:bodyPr/>
          <a:lstStyle/>
          <a:p>
            <a:r>
              <a:rPr lang="en-US" altLang="zh-TW" sz="2400" dirty="0"/>
              <a:t>A few classes of services</a:t>
            </a:r>
            <a:r>
              <a:rPr lang="zh-TW" altLang="en-US" sz="2400" dirty="0"/>
              <a:t> </a:t>
            </a:r>
            <a:r>
              <a:rPr lang="en-US" altLang="zh-TW" sz="2400" dirty="0"/>
              <a:t>are </a:t>
            </a:r>
            <a:r>
              <a:rPr lang="en-US" altLang="zh-TW" sz="2400" dirty="0" smtClean="0"/>
              <a:t>envisioned(</a:t>
            </a:r>
            <a:r>
              <a:rPr lang="zh-TW" altLang="en-US" sz="2400" dirty="0"/>
              <a:t>展望</a:t>
            </a:r>
            <a:r>
              <a:rPr lang="en-US" altLang="zh-TW" sz="2400" dirty="0" smtClean="0"/>
              <a:t>) </a:t>
            </a:r>
            <a:r>
              <a:rPr lang="en-US" altLang="zh-TW" sz="2400" dirty="0"/>
              <a:t>to support use cases in different contexts which</a:t>
            </a:r>
            <a:r>
              <a:rPr lang="zh-TW" altLang="en-US" sz="2400" dirty="0"/>
              <a:t> </a:t>
            </a:r>
            <a:r>
              <a:rPr lang="en-US" altLang="zh-TW" sz="2400" dirty="0"/>
              <a:t>pose specific requirements on latency and bandwidth in the</a:t>
            </a:r>
            <a:r>
              <a:rPr lang="zh-TW" altLang="en-US" sz="2400" dirty="0"/>
              <a:t> </a:t>
            </a:r>
            <a:r>
              <a:rPr lang="en-US" altLang="zh-TW" sz="2400" dirty="0"/>
              <a:t>different segments of the end-to-end transport network [4], [5].</a:t>
            </a:r>
          </a:p>
          <a:p>
            <a:r>
              <a:rPr lang="en-US" altLang="zh-TW" sz="2400" dirty="0"/>
              <a:t>In particular, the Ultra Reliable Low Latency Communication(URLLC) class of service, as defined by the 3GPP initiative[4], is for sure one of the most critical one to be implemented,</a:t>
            </a:r>
            <a:r>
              <a:rPr lang="zh-TW" altLang="en-US" sz="2400" dirty="0"/>
              <a:t> </a:t>
            </a:r>
            <a:r>
              <a:rPr lang="en-US" altLang="zh-TW" sz="2400" dirty="0"/>
              <a:t>due to latency constraints down to 1 </a:t>
            </a:r>
            <a:r>
              <a:rPr lang="en-US" altLang="zh-TW" sz="2400" dirty="0" err="1"/>
              <a:t>ms</a:t>
            </a:r>
            <a:r>
              <a:rPr lang="en-US" altLang="zh-TW" sz="2400" dirty="0"/>
              <a:t> and the extremely</a:t>
            </a:r>
            <a:r>
              <a:rPr lang="zh-TW" altLang="en-US" sz="2400" dirty="0"/>
              <a:t> </a:t>
            </a:r>
            <a:r>
              <a:rPr lang="en-US" altLang="zh-TW" sz="2400" dirty="0"/>
              <a:t>high level of service reliability required.</a:t>
            </a:r>
          </a:p>
          <a:p>
            <a:endParaRPr lang="zh-TW" altLang="en-US" sz="2400" dirty="0"/>
          </a:p>
        </p:txBody>
      </p:sp>
      <p:sp>
        <p:nvSpPr>
          <p:cNvPr id="4" name="投影片編號版面配置區 3"/>
          <p:cNvSpPr>
            <a:spLocks noGrp="1"/>
          </p:cNvSpPr>
          <p:nvPr>
            <p:ph type="sldNum" sz="quarter" idx="12"/>
          </p:nvPr>
        </p:nvSpPr>
        <p:spPr/>
        <p:txBody>
          <a:bodyPr/>
          <a:lstStyle/>
          <a:p>
            <a:fld id="{2166ABF4-B405-4930-8881-0F98DEEEAD75}" type="slidenum">
              <a:rPr lang="en-US" altLang="zh-TW" smtClean="0"/>
              <a:pPr/>
              <a:t>9</a:t>
            </a:fld>
            <a:endParaRPr lang="en-US" altLang="zh-TW"/>
          </a:p>
        </p:txBody>
      </p:sp>
      <p:sp>
        <p:nvSpPr>
          <p:cNvPr id="5" name="文字方塊 4"/>
          <p:cNvSpPr txBox="1"/>
          <p:nvPr/>
        </p:nvSpPr>
        <p:spPr>
          <a:xfrm>
            <a:off x="457200" y="5894685"/>
            <a:ext cx="8280920" cy="461665"/>
          </a:xfrm>
          <a:prstGeom prst="rect">
            <a:avLst/>
          </a:prstGeom>
          <a:noFill/>
        </p:spPr>
        <p:txBody>
          <a:bodyPr wrap="square" rtlCol="0">
            <a:spAutoFit/>
          </a:bodyPr>
          <a:lstStyle/>
          <a:p>
            <a:r>
              <a:rPr lang="en-US" altLang="zh-TW" sz="1200" dirty="0"/>
              <a:t>[4] “Third Generation Partnership Project (3GPP) TR 38.801, v.14</a:t>
            </a:r>
            <a:r>
              <a:rPr lang="en-US" altLang="zh-TW" sz="1200" dirty="0" smtClean="0"/>
              <a:t>.”</a:t>
            </a:r>
          </a:p>
          <a:p>
            <a:r>
              <a:rPr lang="en-US" altLang="zh-TW" sz="1200" dirty="0" smtClean="0"/>
              <a:t>[</a:t>
            </a:r>
            <a:r>
              <a:rPr lang="en-US" altLang="zh-TW" sz="1200" dirty="0"/>
              <a:t>5] “GSM Association - Network slicing use case requirements,” 2018.</a:t>
            </a:r>
            <a:endParaRPr lang="zh-TW" altLang="en-US" sz="1000" dirty="0"/>
          </a:p>
        </p:txBody>
      </p:sp>
    </p:spTree>
    <p:extLst>
      <p:ext uri="{BB962C8B-B14F-4D97-AF65-F5344CB8AC3E}">
        <p14:creationId xmlns:p14="http://schemas.microsoft.com/office/powerpoint/2010/main" val="857117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19304</TotalTime>
  <Words>6723</Words>
  <Application>Microsoft Office PowerPoint</Application>
  <PresentationFormat>如螢幕大小 (4:3)</PresentationFormat>
  <Paragraphs>481</Paragraphs>
  <Slides>70</Slides>
  <Notes>45</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70</vt:i4>
      </vt:variant>
    </vt:vector>
  </HeadingPairs>
  <TitlesOfParts>
    <vt:vector size="78" baseType="lpstr">
      <vt:lpstr>宋体</vt:lpstr>
      <vt:lpstr>微軟正黑體</vt:lpstr>
      <vt:lpstr>新細明體</vt:lpstr>
      <vt:lpstr>Arial</vt:lpstr>
      <vt:lpstr>Calibri</vt:lpstr>
      <vt:lpstr>Cambria Math</vt:lpstr>
      <vt:lpstr>Wingdings</vt:lpstr>
      <vt:lpstr>MAIN.template</vt:lpstr>
      <vt:lpstr>Optimization of Optical Aggregation Network for 5G URLLC Service</vt:lpstr>
      <vt:lpstr>Outline</vt:lpstr>
      <vt:lpstr>Authors</vt:lpstr>
      <vt:lpstr>ABSTRACT</vt:lpstr>
      <vt:lpstr>Abstract</vt:lpstr>
      <vt:lpstr>Abstract</vt:lpstr>
      <vt:lpstr>Introduction</vt:lpstr>
      <vt:lpstr>Introduction</vt:lpstr>
      <vt:lpstr>Introduction</vt:lpstr>
      <vt:lpstr>Introduction</vt:lpstr>
      <vt:lpstr>[6]</vt:lpstr>
      <vt:lpstr>Introduction</vt:lpstr>
      <vt:lpstr>Introduction</vt:lpstr>
      <vt:lpstr>Introduction</vt:lpstr>
      <vt:lpstr>Introduction</vt:lpstr>
      <vt:lpstr>Introduction</vt:lpstr>
      <vt:lpstr>Introduction</vt:lpstr>
      <vt:lpstr>Paper Organization </vt:lpstr>
      <vt:lpstr>Reference Network Architecture and Problem Formulation</vt:lpstr>
      <vt:lpstr>REFERENCE NETWORK ARCHITECTURE</vt:lpstr>
      <vt:lpstr>REFERENCE NETWORK ARCHITECTURE</vt:lpstr>
      <vt:lpstr>Table 1</vt:lpstr>
      <vt:lpstr>Fig 1</vt:lpstr>
      <vt:lpstr>Problem Formulation</vt:lpstr>
      <vt:lpstr>Problem Formulation</vt:lpstr>
      <vt:lpstr>Optimization Methodology For DPP and SPP in a URLLC Slice</vt:lpstr>
      <vt:lpstr>parameters</vt:lpstr>
      <vt:lpstr>parameters</vt:lpstr>
      <vt:lpstr>parameters</vt:lpstr>
      <vt:lpstr>x_(i,t_q,s)^n</vt:lpstr>
      <vt:lpstr>TABLE II: List of parameters</vt:lpstr>
      <vt:lpstr>TABLE II: List of parameters</vt:lpstr>
      <vt:lpstr>TABLE II: List of parameters</vt:lpstr>
      <vt:lpstr>TABLE II: List of parameters</vt:lpstr>
      <vt:lpstr>DPP model</vt:lpstr>
      <vt:lpstr>DPP model</vt:lpstr>
      <vt:lpstr>DPP model</vt:lpstr>
      <vt:lpstr>SPP model</vt:lpstr>
      <vt:lpstr>SPP model</vt:lpstr>
      <vt:lpstr>SPP model</vt:lpstr>
      <vt:lpstr>SPP model</vt:lpstr>
      <vt:lpstr>Numerical Results and Comparisons</vt:lpstr>
      <vt:lpstr>Numerical Results and Comparisons</vt:lpstr>
      <vt:lpstr>TABLE I</vt:lpstr>
      <vt:lpstr>Numerical Results and Comparisons</vt:lpstr>
      <vt:lpstr>Numerical Results and Comparisons</vt:lpstr>
      <vt:lpstr>DPP evaluation</vt:lpstr>
      <vt:lpstr>Fig 2</vt:lpstr>
      <vt:lpstr>DPP evaluation</vt:lpstr>
      <vt:lpstr>DPP evaluation</vt:lpstr>
      <vt:lpstr>Fig 3</vt:lpstr>
      <vt:lpstr>DPP evaluation(unbla)</vt:lpstr>
      <vt:lpstr>DPP evaluation</vt:lpstr>
      <vt:lpstr>Fig 4</vt:lpstr>
      <vt:lpstr>DPP evaluation</vt:lpstr>
      <vt:lpstr>Fig 5</vt:lpstr>
      <vt:lpstr>SPP evaluation</vt:lpstr>
      <vt:lpstr>SPP evaluation</vt:lpstr>
      <vt:lpstr>Table 3</vt:lpstr>
      <vt:lpstr>SPP evaluation</vt:lpstr>
      <vt:lpstr>Fig 6</vt:lpstr>
      <vt:lpstr>Fig 7</vt:lpstr>
      <vt:lpstr>SPP evaluation</vt:lpstr>
      <vt:lpstr>CONCLUSIONS  </vt:lpstr>
      <vt:lpstr>Conclusions</vt:lpstr>
      <vt:lpstr>Conclusions</vt:lpstr>
      <vt:lpstr>My opinions</vt:lpstr>
      <vt:lpstr>Reference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kevin_nb</dc:creator>
  <cp:lastModifiedBy>kevin_lab</cp:lastModifiedBy>
  <cp:revision>1909</cp:revision>
  <dcterms:created xsi:type="dcterms:W3CDTF">2019-11-03T02:11:07Z</dcterms:created>
  <dcterms:modified xsi:type="dcterms:W3CDTF">2021-03-03T03:40:02Z</dcterms:modified>
</cp:coreProperties>
</file>