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66"/>
  </p:notesMasterIdLst>
  <p:sldIdLst>
    <p:sldId id="257" r:id="rId4"/>
    <p:sldId id="258" r:id="rId5"/>
    <p:sldId id="259" r:id="rId6"/>
    <p:sldId id="591" r:id="rId7"/>
    <p:sldId id="518" r:id="rId8"/>
    <p:sldId id="592" r:id="rId9"/>
    <p:sldId id="595" r:id="rId10"/>
    <p:sldId id="593" r:id="rId11"/>
    <p:sldId id="594" r:id="rId12"/>
    <p:sldId id="596" r:id="rId13"/>
    <p:sldId id="597" r:id="rId14"/>
    <p:sldId id="598" r:id="rId15"/>
    <p:sldId id="599" r:id="rId16"/>
    <p:sldId id="600" r:id="rId17"/>
    <p:sldId id="601" r:id="rId18"/>
    <p:sldId id="602" r:id="rId19"/>
    <p:sldId id="603" r:id="rId20"/>
    <p:sldId id="604" r:id="rId21"/>
    <p:sldId id="605" r:id="rId22"/>
    <p:sldId id="606" r:id="rId23"/>
    <p:sldId id="607" r:id="rId24"/>
    <p:sldId id="608" r:id="rId25"/>
    <p:sldId id="609" r:id="rId26"/>
    <p:sldId id="610" r:id="rId27"/>
    <p:sldId id="611" r:id="rId28"/>
    <p:sldId id="612" r:id="rId29"/>
    <p:sldId id="613" r:id="rId30"/>
    <p:sldId id="614" r:id="rId31"/>
    <p:sldId id="615" r:id="rId32"/>
    <p:sldId id="616" r:id="rId33"/>
    <p:sldId id="617" r:id="rId34"/>
    <p:sldId id="618" r:id="rId35"/>
    <p:sldId id="619" r:id="rId36"/>
    <p:sldId id="620" r:id="rId37"/>
    <p:sldId id="621" r:id="rId38"/>
    <p:sldId id="622" r:id="rId39"/>
    <p:sldId id="623" r:id="rId40"/>
    <p:sldId id="624" r:id="rId41"/>
    <p:sldId id="625" r:id="rId42"/>
    <p:sldId id="637" r:id="rId43"/>
    <p:sldId id="638" r:id="rId44"/>
    <p:sldId id="639" r:id="rId45"/>
    <p:sldId id="640" r:id="rId46"/>
    <p:sldId id="641" r:id="rId47"/>
    <p:sldId id="642" r:id="rId48"/>
    <p:sldId id="643" r:id="rId49"/>
    <p:sldId id="644" r:id="rId50"/>
    <p:sldId id="645" r:id="rId51"/>
    <p:sldId id="646" r:id="rId52"/>
    <p:sldId id="647" r:id="rId53"/>
    <p:sldId id="629" r:id="rId54"/>
    <p:sldId id="627" r:id="rId55"/>
    <p:sldId id="630" r:id="rId56"/>
    <p:sldId id="628" r:id="rId57"/>
    <p:sldId id="631" r:id="rId58"/>
    <p:sldId id="632" r:id="rId59"/>
    <p:sldId id="633" r:id="rId60"/>
    <p:sldId id="634" r:id="rId61"/>
    <p:sldId id="635" r:id="rId62"/>
    <p:sldId id="636" r:id="rId63"/>
    <p:sldId id="517" r:id="rId64"/>
    <p:sldId id="590" r:id="rId65"/>
  </p:sldIdLst>
  <p:sldSz cx="12192000" cy="6858000"/>
  <p:notesSz cx="6565900" cy="96377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1786DE-B7B6-42DE-8B2E-2DBAE0B80785}" v="105" dt="2020-07-05T15:35:29.393"/>
    <p1510:client id="{DD560E22-680B-4918-BF0B-2279505BB272}" v="15" dt="2020-07-05T15:38:56.166"/>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8" autoAdjust="0"/>
    <p:restoredTop sz="74964" autoAdjust="0"/>
  </p:normalViewPr>
  <p:slideViewPr>
    <p:cSldViewPr snapToGrid="0">
      <p:cViewPr varScale="1">
        <p:scale>
          <a:sx n="66" d="100"/>
          <a:sy n="66" d="100"/>
        </p:scale>
        <p:origin x="762" y="66"/>
      </p:cViewPr>
      <p:guideLst/>
    </p:cSldViewPr>
  </p:slideViewPr>
  <p:notesTextViewPr>
    <p:cViewPr>
      <p:scale>
        <a:sx n="1" d="1"/>
        <a:sy n="1" d="1"/>
      </p:scale>
      <p:origin x="0" y="0"/>
    </p:cViewPr>
  </p:notesTextViewPr>
  <p:sorterViewPr>
    <p:cViewPr>
      <p:scale>
        <a:sx n="100" d="100"/>
        <a:sy n="100" d="100"/>
      </p:scale>
      <p:origin x="0" y="-471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80"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王 文奕" userId="4df307c2c0fbff4b" providerId="Windows Live" clId="Web-{CC1786DE-B7B6-42DE-8B2E-2DBAE0B80785}"/>
    <pc:docChg chg="modSld">
      <pc:chgData name="王 文奕" userId="4df307c2c0fbff4b" providerId="Windows Live" clId="Web-{CC1786DE-B7B6-42DE-8B2E-2DBAE0B80785}" dt="2020-07-05T15:35:29.378" v="100" actId="20577"/>
      <pc:docMkLst>
        <pc:docMk/>
      </pc:docMkLst>
      <pc:sldChg chg="modSp">
        <pc:chgData name="王 文奕" userId="4df307c2c0fbff4b" providerId="Windows Live" clId="Web-{CC1786DE-B7B6-42DE-8B2E-2DBAE0B80785}" dt="2020-07-05T15:28:50.821" v="82" actId="20577"/>
        <pc:sldMkLst>
          <pc:docMk/>
          <pc:sldMk cId="1842734760" sldId="257"/>
        </pc:sldMkLst>
        <pc:spChg chg="mod">
          <ac:chgData name="王 文奕" userId="4df307c2c0fbff4b" providerId="Windows Live" clId="Web-{CC1786DE-B7B6-42DE-8B2E-2DBAE0B80785}" dt="2020-07-05T15:21:25.324" v="58" actId="20577"/>
          <ac:spMkLst>
            <pc:docMk/>
            <pc:sldMk cId="1842734760" sldId="257"/>
            <ac:spMk id="2" creationId="{00000000-0000-0000-0000-000000000000}"/>
          </ac:spMkLst>
        </pc:spChg>
        <pc:spChg chg="mod">
          <ac:chgData name="王 文奕" userId="4df307c2c0fbff4b" providerId="Windows Live" clId="Web-{CC1786DE-B7B6-42DE-8B2E-2DBAE0B80785}" dt="2020-07-05T15:28:50.821" v="82" actId="20577"/>
          <ac:spMkLst>
            <pc:docMk/>
            <pc:sldMk cId="1842734760" sldId="257"/>
            <ac:spMk id="3" creationId="{00000000-0000-0000-0000-000000000000}"/>
          </ac:spMkLst>
        </pc:spChg>
      </pc:sldChg>
      <pc:sldChg chg="modSp">
        <pc:chgData name="王 文奕" userId="4df307c2c0fbff4b" providerId="Windows Live" clId="Web-{CC1786DE-B7B6-42DE-8B2E-2DBAE0B80785}" dt="2020-07-05T15:35:29.378" v="100" actId="20577"/>
        <pc:sldMkLst>
          <pc:docMk/>
          <pc:sldMk cId="3181024668" sldId="258"/>
        </pc:sldMkLst>
        <pc:spChg chg="mod">
          <ac:chgData name="王 文奕" userId="4df307c2c0fbff4b" providerId="Windows Live" clId="Web-{CC1786DE-B7B6-42DE-8B2E-2DBAE0B80785}" dt="2020-07-05T15:35:29.378" v="100" actId="20577"/>
          <ac:spMkLst>
            <pc:docMk/>
            <pc:sldMk cId="3181024668" sldId="258"/>
            <ac:spMk id="3" creationId="{00000000-0000-0000-0000-000000000000}"/>
          </ac:spMkLst>
        </pc:spChg>
      </pc:sldChg>
    </pc:docChg>
  </pc:docChgLst>
  <pc:docChgLst>
    <pc:chgData name="王 文奕" userId="4df307c2c0fbff4b" providerId="Windows Live" clId="Web-{DD560E22-680B-4918-BF0B-2279505BB272}"/>
    <pc:docChg chg="modSld">
      <pc:chgData name="王 文奕" userId="4df307c2c0fbff4b" providerId="Windows Live" clId="Web-{DD560E22-680B-4918-BF0B-2279505BB272}" dt="2020-07-05T15:38:56.166" v="14"/>
      <pc:docMkLst>
        <pc:docMk/>
      </pc:docMkLst>
      <pc:sldChg chg="modSp">
        <pc:chgData name="王 文奕" userId="4df307c2c0fbff4b" providerId="Windows Live" clId="Web-{DD560E22-680B-4918-BF0B-2279505BB272}" dt="2020-07-05T15:38:56.166" v="14"/>
        <pc:sldMkLst>
          <pc:docMk/>
          <pc:sldMk cId="3181024668" sldId="258"/>
        </pc:sldMkLst>
        <pc:spChg chg="mod">
          <ac:chgData name="王 文奕" userId="4df307c2c0fbff4b" providerId="Windows Live" clId="Web-{DD560E22-680B-4918-BF0B-2279505BB272}" dt="2020-07-05T15:38:56.166" v="14"/>
          <ac:spMkLst>
            <pc:docMk/>
            <pc:sldMk cId="3181024668" sldId="25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45223" cy="483559"/>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719157" y="0"/>
            <a:ext cx="2845223" cy="483559"/>
          </a:xfrm>
          <a:prstGeom prst="rect">
            <a:avLst/>
          </a:prstGeom>
        </p:spPr>
        <p:txBody>
          <a:bodyPr vert="horz" lIns="91440" tIns="45720" rIns="91440" bIns="45720" rtlCol="0"/>
          <a:lstStyle>
            <a:lvl1pPr algn="r">
              <a:defRPr sz="1200"/>
            </a:lvl1pPr>
          </a:lstStyle>
          <a:p>
            <a:fld id="{010233DC-AC4F-4B70-94F2-7E6323EC7CE5}" type="datetimeFigureOut">
              <a:rPr lang="zh-TW" altLang="en-US" smtClean="0"/>
              <a:t>2021/5/7</a:t>
            </a:fld>
            <a:endParaRPr lang="zh-TW" altLang="en-US"/>
          </a:p>
        </p:txBody>
      </p:sp>
      <p:sp>
        <p:nvSpPr>
          <p:cNvPr id="4" name="投影片圖像版面配置區 3"/>
          <p:cNvSpPr>
            <a:spLocks noGrp="1" noRot="1" noChangeAspect="1"/>
          </p:cNvSpPr>
          <p:nvPr>
            <p:ph type="sldImg" idx="2"/>
          </p:nvPr>
        </p:nvSpPr>
        <p:spPr>
          <a:xfrm>
            <a:off x="392113" y="1204913"/>
            <a:ext cx="5781675" cy="32527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56590" y="4638150"/>
            <a:ext cx="5252720" cy="3794849"/>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154155"/>
            <a:ext cx="2845223" cy="483558"/>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719157" y="9154155"/>
            <a:ext cx="2845223" cy="483558"/>
          </a:xfrm>
          <a:prstGeom prst="rect">
            <a:avLst/>
          </a:prstGeom>
        </p:spPr>
        <p:txBody>
          <a:bodyPr vert="horz" lIns="91440" tIns="45720" rIns="91440" bIns="45720" rtlCol="0" anchor="b"/>
          <a:lstStyle>
            <a:lvl1pPr algn="r">
              <a:defRPr sz="1200"/>
            </a:lvl1pPr>
          </a:lstStyle>
          <a:p>
            <a:fld id="{03C411E0-4ECD-47AF-BA54-99036B3FAC3D}" type="slidenum">
              <a:rPr lang="zh-TW" altLang="en-US" smtClean="0"/>
              <a:t>‹#›</a:t>
            </a:fld>
            <a:endParaRPr lang="zh-TW" altLang="en-US"/>
          </a:p>
        </p:txBody>
      </p:sp>
    </p:spTree>
    <p:extLst>
      <p:ext uri="{BB962C8B-B14F-4D97-AF65-F5344CB8AC3E}">
        <p14:creationId xmlns:p14="http://schemas.microsoft.com/office/powerpoint/2010/main" val="1005261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0189526-CA5A-4B5A-AFE6-F348BDBE0B21}"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9339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為了克服傳統</a:t>
            </a:r>
            <a:r>
              <a:rPr lang="en-US" altLang="zh-TW" dirty="0" smtClean="0"/>
              <a:t>PKI</a:t>
            </a:r>
            <a:r>
              <a:rPr lang="zh-TW" altLang="en-US" dirty="0" smtClean="0"/>
              <a:t>的困難，文獻</a:t>
            </a:r>
            <a:r>
              <a:rPr lang="en-US" altLang="zh-TW" dirty="0" smtClean="0"/>
              <a:t>[7] – [8] [9] [10] [11] [12] [13] [14] [ 15] [16] [17] [18] [19] [20] [21]</a:t>
            </a:r>
            <a:r>
              <a:rPr lang="zh-TW" altLang="en-US" dirty="0" smtClean="0"/>
              <a:t>。 </a:t>
            </a:r>
            <a:r>
              <a:rPr lang="en-US" altLang="zh-TW" dirty="0" smtClean="0"/>
              <a:t>2010</a:t>
            </a:r>
            <a:r>
              <a:rPr lang="zh-TW" altLang="en-US" dirty="0" smtClean="0"/>
              <a:t>年，</a:t>
            </a:r>
            <a:r>
              <a:rPr lang="en-US" altLang="zh-TW" dirty="0" err="1" smtClean="0"/>
              <a:t>J.Sun</a:t>
            </a:r>
            <a:r>
              <a:rPr lang="zh-TW" altLang="en-US" dirty="0" smtClean="0"/>
              <a:t>等人 </a:t>
            </a:r>
            <a:r>
              <a:rPr lang="en-US" altLang="zh-TW" dirty="0" smtClean="0"/>
              <a:t>[7]</a:t>
            </a:r>
            <a:r>
              <a:rPr lang="zh-TW" altLang="en-US" dirty="0" smtClean="0"/>
              <a:t>提出了一種基於身份的安全系統，用於</a:t>
            </a:r>
            <a:r>
              <a:rPr lang="en-US" altLang="zh-TW" dirty="0" smtClean="0"/>
              <a:t>VANETS</a:t>
            </a:r>
            <a:r>
              <a:rPr lang="zh-TW" altLang="en-US" dirty="0" smtClean="0"/>
              <a:t>中的用戶隱私。後來，在</a:t>
            </a:r>
            <a:r>
              <a:rPr lang="en-US" altLang="zh-TW" dirty="0" smtClean="0"/>
              <a:t>2011</a:t>
            </a:r>
            <a:r>
              <a:rPr lang="zh-TW" altLang="en-US" dirty="0" smtClean="0"/>
              <a:t>年，</a:t>
            </a:r>
            <a:r>
              <a:rPr lang="en-US" altLang="zh-TW" dirty="0" err="1" smtClean="0"/>
              <a:t>C.Zhang</a:t>
            </a:r>
            <a:r>
              <a:rPr lang="zh-TW" altLang="en-US" dirty="0" smtClean="0"/>
              <a:t>等人。 </a:t>
            </a:r>
            <a:r>
              <a:rPr lang="en-US" altLang="zh-TW" dirty="0" smtClean="0"/>
              <a:t>[8]</a:t>
            </a:r>
            <a:r>
              <a:rPr lang="zh-TW" altLang="en-US" dirty="0" smtClean="0"/>
              <a:t>提出了一種基於身份的批量驗證方案，並進行了</a:t>
            </a:r>
            <a:r>
              <a:rPr lang="en-US" altLang="zh-TW" dirty="0" smtClean="0"/>
              <a:t>VANETS</a:t>
            </a:r>
            <a:r>
              <a:rPr lang="zh-TW" altLang="en-US" dirty="0" smtClean="0"/>
              <a:t>的分組測試。</a:t>
            </a:r>
            <a:endParaRPr lang="en-US" altLang="zh-TW" dirty="0" smtClean="0"/>
          </a:p>
          <a:p>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儘管此基於</a:t>
            </a:r>
            <a:r>
              <a:rPr lang="en-US" altLang="zh-TW" dirty="0" smtClean="0"/>
              <a:t>ID</a:t>
            </a:r>
            <a:r>
              <a:rPr lang="zh-TW" altLang="en-US" dirty="0" smtClean="0"/>
              <a:t>的系統消除了</a:t>
            </a:r>
            <a:r>
              <a:rPr lang="en-US" altLang="zh-TW" dirty="0" smtClean="0"/>
              <a:t>PKI</a:t>
            </a:r>
            <a:r>
              <a:rPr lang="zh-TW" altLang="en-US" dirty="0" smtClean="0"/>
              <a:t>的麻煩，但它仍然存在固有的密鑰託管問題。為了克服證書管理和密鑰託管問題，</a:t>
            </a:r>
            <a:r>
              <a:rPr lang="en-US" altLang="zh-TW" dirty="0" smtClean="0"/>
              <a:t>Al-</a:t>
            </a:r>
            <a:r>
              <a:rPr lang="en-US" altLang="zh-TW" dirty="0" err="1" smtClean="0"/>
              <a:t>Riyami</a:t>
            </a:r>
            <a:r>
              <a:rPr lang="en-US" altLang="zh-TW" dirty="0" smtClean="0"/>
              <a:t> [22]</a:t>
            </a:r>
            <a:r>
              <a:rPr lang="zh-TW" altLang="en-US" dirty="0" smtClean="0"/>
              <a:t>在</a:t>
            </a:r>
            <a:r>
              <a:rPr lang="en-US" altLang="zh-TW" dirty="0" smtClean="0"/>
              <a:t>2003</a:t>
            </a:r>
            <a:r>
              <a:rPr lang="zh-TW" altLang="en-US" dirty="0" smtClean="0"/>
              <a:t>年引入了基於無證書（</a:t>
            </a:r>
            <a:r>
              <a:rPr lang="en-US" altLang="zh-TW" dirty="0" smtClean="0"/>
              <a:t>CLS</a:t>
            </a:r>
            <a:r>
              <a:rPr lang="zh-TW" altLang="en-US" dirty="0" smtClean="0"/>
              <a:t>）的機制。</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11</a:t>
            </a:fld>
            <a:endParaRPr lang="zh-TW" altLang="en-US"/>
          </a:p>
        </p:txBody>
      </p:sp>
    </p:spTree>
    <p:extLst>
      <p:ext uri="{BB962C8B-B14F-4D97-AF65-F5344CB8AC3E}">
        <p14:creationId xmlns:p14="http://schemas.microsoft.com/office/powerpoint/2010/main" val="1671239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基於無證書設置的優點吸引了研究人員在此框架中設計各種加密方案。許多</a:t>
            </a:r>
            <a:r>
              <a:rPr lang="en-US" altLang="zh-TW" dirty="0" smtClean="0"/>
              <a:t>CLS</a:t>
            </a:r>
            <a:r>
              <a:rPr lang="zh-TW" altLang="en-US" dirty="0" smtClean="0"/>
              <a:t>簽名已在文獻中發展為各種應用</a:t>
            </a:r>
            <a:r>
              <a:rPr lang="en-US" altLang="zh-TW" dirty="0" smtClean="0"/>
              <a:t>[23] – [24] [25] [26]</a:t>
            </a:r>
            <a:r>
              <a:rPr lang="zh-TW" altLang="en-US" dirty="0" smtClean="0"/>
              <a:t>。但是，由於各種安全要求，不能直接在</a:t>
            </a:r>
            <a:r>
              <a:rPr lang="en-US" altLang="zh-TW" dirty="0" smtClean="0"/>
              <a:t>VANETS</a:t>
            </a:r>
            <a:r>
              <a:rPr lang="zh-TW" altLang="en-US" dirty="0" smtClean="0"/>
              <a:t>中採用這些簽名方案進行身份驗證。為了滿足</a:t>
            </a:r>
            <a:r>
              <a:rPr lang="en-US" altLang="zh-TW" dirty="0" smtClean="0"/>
              <a:t>VANETS</a:t>
            </a:r>
            <a:r>
              <a:rPr lang="zh-TW" altLang="en-US" dirty="0" smtClean="0"/>
              <a:t>中的安全性要求，很少的</a:t>
            </a:r>
            <a:r>
              <a:rPr lang="en-US" altLang="zh-TW" dirty="0" smtClean="0"/>
              <a:t>CLS</a:t>
            </a:r>
            <a:r>
              <a:rPr lang="zh-TW" altLang="en-US" dirty="0" smtClean="0"/>
              <a:t>認證方案出現在文獻</a:t>
            </a:r>
            <a:r>
              <a:rPr lang="en-US" altLang="zh-TW" dirty="0" smtClean="0"/>
              <a:t>[27] – [28] [29] [30] [31]</a:t>
            </a:r>
            <a:r>
              <a:rPr lang="zh-TW" altLang="en-US" dirty="0" smtClean="0"/>
              <a:t>中。</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所有這些方案都使用基於配對的聚合過程。聚合是一種技術，其中所有有效簽名都可以由第三方進行聚合，並且可以驗證此聚合簽名。但是有時候，對於</a:t>
            </a:r>
            <a:r>
              <a:rPr lang="en-US" altLang="zh-TW" dirty="0" smtClean="0"/>
              <a:t>VANETS</a:t>
            </a:r>
            <a:r>
              <a:rPr lang="zh-TW" altLang="en-US" dirty="0" smtClean="0"/>
              <a:t>，需要在單個實例中驗證多個簽名，而不是對其進行匯總。批量驗證的概念到了。批量驗證是一個過程，可以一次驗證多個簽名，而不是一個個地驗證它們。</a:t>
            </a:r>
          </a:p>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12</a:t>
            </a:fld>
            <a:endParaRPr lang="zh-TW" altLang="en-US"/>
          </a:p>
        </p:txBody>
      </p:sp>
    </p:spTree>
    <p:extLst>
      <p:ext uri="{BB962C8B-B14F-4D97-AF65-F5344CB8AC3E}">
        <p14:creationId xmlns:p14="http://schemas.microsoft.com/office/powerpoint/2010/main" val="3992966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所有這些方案都使用基於配對的聚合過程。聚合是一種技術，其中所有有效簽名都可以由第三方進行聚合，並且可以驗證此聚合簽名。但是有時候，對於</a:t>
            </a:r>
            <a:r>
              <a:rPr lang="en-US" altLang="zh-TW" dirty="0" smtClean="0"/>
              <a:t>VANETS</a:t>
            </a:r>
            <a:r>
              <a:rPr lang="zh-TW" altLang="en-US" dirty="0" smtClean="0"/>
              <a:t>，需要在單個實例中驗證多個簽名，而不是對其進行匯總。批量驗證的概念到了。批量驗證是一個過程，可以一次驗證多個簽名，而不是一個個地驗證它們。</a:t>
            </a:r>
          </a:p>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13</a:t>
            </a:fld>
            <a:endParaRPr lang="zh-TW" altLang="en-US"/>
          </a:p>
        </p:txBody>
      </p:sp>
    </p:spTree>
    <p:extLst>
      <p:ext uri="{BB962C8B-B14F-4D97-AF65-F5344CB8AC3E}">
        <p14:creationId xmlns:p14="http://schemas.microsoft.com/office/powerpoint/2010/main" val="3147378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此外，所有上述</a:t>
            </a:r>
            <a:r>
              <a:rPr lang="en-US" altLang="zh-TW" dirty="0" smtClean="0"/>
              <a:t>CLS</a:t>
            </a:r>
            <a:r>
              <a:rPr lang="zh-TW" altLang="en-US" dirty="0" smtClean="0"/>
              <a:t>簽名方案都是使用橢圓曲線上的雙線性配對設計的。費時的密碼運算是配對運算，比評估橢圓曲線中的標量乘法更昂貴。例如，具有</a:t>
            </a:r>
            <a:r>
              <a:rPr lang="en-US" altLang="zh-TW" dirty="0" smtClean="0"/>
              <a:t>224</a:t>
            </a:r>
            <a:r>
              <a:rPr lang="zh-TW" altLang="en-US" dirty="0" smtClean="0"/>
              <a:t>位密鑰的</a:t>
            </a:r>
            <a:r>
              <a:rPr lang="en-US" altLang="zh-TW" dirty="0" smtClean="0"/>
              <a:t>ECC</a:t>
            </a:r>
            <a:r>
              <a:rPr lang="zh-TW" altLang="en-US" dirty="0" smtClean="0"/>
              <a:t>提供與具有</a:t>
            </a:r>
            <a:r>
              <a:rPr lang="en-US" altLang="zh-TW" dirty="0" smtClean="0"/>
              <a:t>2048</a:t>
            </a:r>
            <a:r>
              <a:rPr lang="zh-TW" altLang="en-US" dirty="0" smtClean="0"/>
              <a:t>位密鑰的</a:t>
            </a:r>
            <a:r>
              <a:rPr lang="en-US" altLang="zh-TW" dirty="0" smtClean="0"/>
              <a:t>RSA</a:t>
            </a:r>
            <a:r>
              <a:rPr lang="zh-TW" altLang="en-US" dirty="0" smtClean="0"/>
              <a:t>相同級別的安全性。因此，</a:t>
            </a:r>
            <a:r>
              <a:rPr lang="en-US" altLang="zh-TW" dirty="0" smtClean="0"/>
              <a:t>ECC</a:t>
            </a:r>
            <a:r>
              <a:rPr lang="zh-TW" altLang="en-US" dirty="0" smtClean="0"/>
              <a:t>已變得流行，因為它以較小的密鑰提供更高的安全性。此較小的密鑰大小提高了計算和通信效率，存儲容量，帶寬效率。</a:t>
            </a:r>
          </a:p>
          <a:p>
            <a:endParaRPr lang="zh-TW" altLang="en-US" dirty="0" smtClean="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14</a:t>
            </a:fld>
            <a:endParaRPr lang="zh-TW" altLang="en-US"/>
          </a:p>
        </p:txBody>
      </p:sp>
    </p:spTree>
    <p:extLst>
      <p:ext uri="{BB962C8B-B14F-4D97-AF65-F5344CB8AC3E}">
        <p14:creationId xmlns:p14="http://schemas.microsoft.com/office/powerpoint/2010/main" val="3776541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同樣，在</a:t>
            </a:r>
            <a:r>
              <a:rPr lang="en-US" altLang="zh-TW" dirty="0" smtClean="0"/>
              <a:t>V2I</a:t>
            </a:r>
            <a:r>
              <a:rPr lang="zh-TW" altLang="en-US" dirty="0" smtClean="0"/>
              <a:t>通信中，</a:t>
            </a:r>
            <a:r>
              <a:rPr lang="en-US" altLang="zh-TW" dirty="0" smtClean="0"/>
              <a:t>RSU</a:t>
            </a:r>
            <a:r>
              <a:rPr lang="zh-TW" altLang="en-US" dirty="0" smtClean="0"/>
              <a:t>需要驗證</a:t>
            </a:r>
            <a:r>
              <a:rPr lang="en-US" altLang="zh-TW" dirty="0" smtClean="0"/>
              <a:t>OBU</a:t>
            </a:r>
            <a:r>
              <a:rPr lang="zh-TW" altLang="en-US" dirty="0" smtClean="0"/>
              <a:t>生成的大量簽名。但是順序地驗證這些簽名需要大量的計算成本和時間。在</a:t>
            </a:r>
            <a:r>
              <a:rPr lang="en-US" altLang="zh-TW" dirty="0" smtClean="0"/>
              <a:t>VANETS</a:t>
            </a:r>
            <a:r>
              <a:rPr lang="zh-TW" altLang="en-US" dirty="0" smtClean="0"/>
              <a:t>中，每</a:t>
            </a:r>
            <a:r>
              <a:rPr lang="en-US" altLang="zh-TW" dirty="0" smtClean="0"/>
              <a:t>100-300</a:t>
            </a:r>
            <a:r>
              <a:rPr lang="zh-TW" altLang="en-US" dirty="0" smtClean="0"/>
              <a:t>毫秒，將有數百條消息發送到</a:t>
            </a:r>
            <a:r>
              <a:rPr lang="en-US" altLang="zh-TW" dirty="0" smtClean="0"/>
              <a:t>RSU</a:t>
            </a:r>
            <a:r>
              <a:rPr lang="zh-TW" altLang="en-US" dirty="0" smtClean="0"/>
              <a:t>。為了減少驗證過程中的計算成本和時間，批量驗證技術用於同時驗證簽名，而不是單獨驗證每個簽名。</a:t>
            </a:r>
            <a:endParaRPr lang="en-US" altLang="zh-TW" dirty="0" smtClean="0"/>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15</a:t>
            </a:fld>
            <a:endParaRPr lang="zh-TW" altLang="en-US"/>
          </a:p>
        </p:txBody>
      </p:sp>
    </p:spTree>
    <p:extLst>
      <p:ext uri="{BB962C8B-B14F-4D97-AF65-F5344CB8AC3E}">
        <p14:creationId xmlns:p14="http://schemas.microsoft.com/office/powerpoint/2010/main" val="380724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在這些基於</a:t>
            </a:r>
            <a:r>
              <a:rPr lang="en-US" altLang="zh-TW" dirty="0" smtClean="0"/>
              <a:t>VANET</a:t>
            </a:r>
            <a:r>
              <a:rPr lang="zh-TW" altLang="en-US" dirty="0" smtClean="0"/>
              <a:t>的應用程序中，帶寬和計算資源的容量受到限制。 </a:t>
            </a:r>
            <a:r>
              <a:rPr lang="en-US" altLang="zh-TW" dirty="0" smtClean="0"/>
              <a:t>RSU</a:t>
            </a:r>
            <a:r>
              <a:rPr lang="zh-TW" altLang="en-US" dirty="0" smtClean="0"/>
              <a:t>對配對操作的評估需要大量的計算資源和時間。例如一個配對運算的評估是純量乘法的</a:t>
            </a:r>
            <a:r>
              <a:rPr lang="en-US" altLang="zh-TW" dirty="0" smtClean="0"/>
              <a:t>20</a:t>
            </a:r>
            <a:r>
              <a:rPr lang="zh-TW" altLang="en-US" dirty="0" smtClean="0"/>
              <a:t>倍。在這方面，為了進一步提高基於</a:t>
            </a:r>
            <a:r>
              <a:rPr lang="en-US" altLang="zh-TW" dirty="0" smtClean="0"/>
              <a:t>VANET</a:t>
            </a:r>
            <a:r>
              <a:rPr lang="zh-TW" altLang="en-US" dirty="0" smtClean="0"/>
              <a:t>的應用中的計算效率，需要通過消除配對操作來提高效率。這促使我們設計了一種用於</a:t>
            </a:r>
            <a:r>
              <a:rPr lang="en-US" altLang="zh-TW" dirty="0" smtClean="0"/>
              <a:t>VANETS</a:t>
            </a:r>
            <a:r>
              <a:rPr lang="zh-TW" altLang="en-US" dirty="0" smtClean="0"/>
              <a:t>的免費配對無證書認證方案。據我們所知，這是第一個為</a:t>
            </a:r>
            <a:r>
              <a:rPr lang="en-US" altLang="zh-TW" dirty="0" smtClean="0"/>
              <a:t>VANETS</a:t>
            </a:r>
            <a:r>
              <a:rPr lang="zh-TW" altLang="en-US" dirty="0" smtClean="0"/>
              <a:t>設計的免費配對無證書認證方案。</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16</a:t>
            </a:fld>
            <a:endParaRPr lang="zh-TW" altLang="en-US"/>
          </a:p>
        </p:txBody>
      </p:sp>
    </p:spTree>
    <p:extLst>
      <p:ext uri="{BB962C8B-B14F-4D97-AF65-F5344CB8AC3E}">
        <p14:creationId xmlns:p14="http://schemas.microsoft.com/office/powerpoint/2010/main" val="2161270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mj-lt"/>
              <a:buNone/>
            </a:pPr>
            <a:r>
              <a:rPr lang="zh-TW" altLang="en-US" dirty="0" smtClean="0"/>
              <a:t>我們提出了一種基於</a:t>
            </a:r>
            <a:r>
              <a:rPr lang="en-US" altLang="zh-TW" dirty="0" smtClean="0"/>
              <a:t>CLS</a:t>
            </a:r>
            <a:r>
              <a:rPr lang="zh-TW" altLang="en-US" dirty="0" smtClean="0"/>
              <a:t>的身份驗證方案，用於</a:t>
            </a:r>
            <a:r>
              <a:rPr lang="en-US" altLang="zh-TW" dirty="0" smtClean="0"/>
              <a:t>VANETS</a:t>
            </a:r>
            <a:r>
              <a:rPr lang="zh-TW" altLang="en-US" dirty="0" smtClean="0"/>
              <a:t>中的安全通信。</a:t>
            </a:r>
            <a:endParaRPr lang="en-US" altLang="zh-TW" dirty="0" smtClean="0"/>
          </a:p>
          <a:p>
            <a:pPr marL="0" indent="0">
              <a:buFont typeface="+mj-lt"/>
              <a:buNone/>
            </a:pPr>
            <a:endParaRPr lang="en-US" altLang="zh-TW" dirty="0" smtClean="0"/>
          </a:p>
          <a:p>
            <a:pPr marL="0" indent="0">
              <a:buFont typeface="+mj-lt"/>
              <a:buNone/>
            </a:pPr>
            <a:r>
              <a:rPr lang="zh-TW" altLang="en-US" dirty="0" smtClean="0"/>
              <a:t>我們的</a:t>
            </a:r>
            <a:r>
              <a:rPr lang="en-US" altLang="zh-TW" dirty="0" smtClean="0"/>
              <a:t>CLS</a:t>
            </a:r>
            <a:r>
              <a:rPr lang="zh-TW" altLang="en-US" dirty="0" smtClean="0"/>
              <a:t>身份驗證方案的構造不對橢圓曲線使用任何配對操作。</a:t>
            </a:r>
            <a:endParaRPr lang="en-US" altLang="zh-TW" dirty="0" smtClean="0"/>
          </a:p>
          <a:p>
            <a:pPr marL="0" indent="0">
              <a:buFont typeface="+mj-lt"/>
              <a:buNone/>
            </a:pPr>
            <a:endParaRPr lang="en-US" altLang="zh-TW" dirty="0" smtClean="0"/>
          </a:p>
          <a:p>
            <a:pPr marL="0" indent="0">
              <a:buFont typeface="+mj-lt"/>
              <a:buNone/>
            </a:pPr>
            <a:r>
              <a:rPr lang="zh-TW" altLang="en-US" dirty="0" smtClean="0"/>
              <a:t>我們的</a:t>
            </a:r>
            <a:r>
              <a:rPr lang="en-US" altLang="zh-TW" dirty="0" smtClean="0"/>
              <a:t>CLS</a:t>
            </a:r>
            <a:r>
              <a:rPr lang="zh-TW" altLang="en-US" dirty="0" smtClean="0"/>
              <a:t>身份驗證方案可防止偽造，可追溯性，匿名性和吊銷。</a:t>
            </a:r>
            <a:endParaRPr lang="en-US" altLang="zh-TW" dirty="0" smtClean="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17</a:t>
            </a:fld>
            <a:endParaRPr lang="zh-TW" altLang="en-US"/>
          </a:p>
        </p:txBody>
      </p:sp>
    </p:spTree>
    <p:extLst>
      <p:ext uri="{BB962C8B-B14F-4D97-AF65-F5344CB8AC3E}">
        <p14:creationId xmlns:p14="http://schemas.microsoft.com/office/powerpoint/2010/main" val="3390083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mj-lt"/>
              <a:buNone/>
            </a:pPr>
            <a:r>
              <a:rPr lang="zh-TW" altLang="en-US" dirty="0" smtClean="0"/>
              <a:t>與文獻中現有的相關方案相比，我們的方案提高了計算效率。</a:t>
            </a:r>
            <a:endParaRPr lang="en-US" altLang="zh-TW" dirty="0" smtClean="0"/>
          </a:p>
          <a:p>
            <a:pPr marL="0" indent="0">
              <a:buFont typeface="+mj-lt"/>
              <a:buNone/>
            </a:pPr>
            <a:endParaRPr lang="en-US" altLang="zh-TW" dirty="0" smtClean="0"/>
          </a:p>
          <a:p>
            <a:pPr marL="0" indent="0">
              <a:buFont typeface="+mj-lt"/>
              <a:buNone/>
            </a:pPr>
            <a:r>
              <a:rPr lang="zh-TW" altLang="en-US" dirty="0" smtClean="0"/>
              <a:t>我們的方案使用批處理驗證技術在單個實例中驗證多個簽名，這大大減輕了</a:t>
            </a:r>
            <a:r>
              <a:rPr lang="en-US" altLang="zh-TW" dirty="0" smtClean="0"/>
              <a:t>RSU</a:t>
            </a:r>
            <a:r>
              <a:rPr lang="zh-TW" altLang="en-US" dirty="0" smtClean="0"/>
              <a:t>的計算工作量。</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18</a:t>
            </a:fld>
            <a:endParaRPr lang="zh-TW" altLang="en-US"/>
          </a:p>
        </p:txBody>
      </p:sp>
    </p:spTree>
    <p:extLst>
      <p:ext uri="{BB962C8B-B14F-4D97-AF65-F5344CB8AC3E}">
        <p14:creationId xmlns:p14="http://schemas.microsoft.com/office/powerpoint/2010/main" val="822894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質數有限域</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𝐹</m:t>
                        </m:r>
                      </m:e>
                      <m:sub>
                        <m:r>
                          <a:rPr lang="en-US" altLang="zh-TW" i="1" dirty="0">
                            <a:latin typeface="Cambria Math" panose="02040503050406030204" pitchFamily="18" charset="0"/>
                          </a:rPr>
                          <m:t>𝑃</m:t>
                        </m:r>
                      </m:sub>
                    </m:sSub>
                  </m:oMath>
                </a14:m>
                <a:r>
                  <a:rPr lang="zh-TW" altLang="en-US" dirty="0" smtClean="0"/>
                  <a:t>上的橢圓曲線</a:t>
                </a:r>
                <a:r>
                  <a:rPr lang="en-US" altLang="zh-TW" dirty="0" smtClean="0"/>
                  <a:t>E</a:t>
                </a:r>
                <a:r>
                  <a:rPr lang="zh-TW" altLang="en-US" dirty="0" smtClean="0"/>
                  <a:t>由等式</a:t>
                </a:r>
                <a14:m>
                  <m:oMath xmlns:m="http://schemas.openxmlformats.org/officeDocument/2006/math">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𝑦</m:t>
                        </m:r>
                      </m:e>
                      <m:sup>
                        <m:r>
                          <a:rPr lang="en-US" altLang="zh-TW" i="1" dirty="0">
                            <a:latin typeface="Cambria Math" panose="02040503050406030204" pitchFamily="18" charset="0"/>
                          </a:rPr>
                          <m:t>2</m:t>
                        </m:r>
                      </m:sup>
                    </m:sSup>
                    <m:r>
                      <a:rPr lang="en-US" altLang="zh-TW" i="1" dirty="0" smtClean="0">
                        <a:latin typeface="Cambria Math" panose="02040503050406030204" pitchFamily="18" charset="0"/>
                      </a:rPr>
                      <m:t>=(</m:t>
                    </m:r>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𝑥</m:t>
                        </m:r>
                      </m:e>
                      <m:sup>
                        <m:r>
                          <a:rPr lang="en-US" altLang="zh-TW" i="1" dirty="0">
                            <a:latin typeface="Cambria Math" panose="02040503050406030204" pitchFamily="18" charset="0"/>
                          </a:rPr>
                          <m:t>3</m:t>
                        </m:r>
                      </m:sup>
                    </m:sSup>
                    <m:r>
                      <a:rPr lang="en-US" altLang="zh-TW" i="1" dirty="0" smtClean="0">
                        <a:latin typeface="Cambria Math" panose="02040503050406030204" pitchFamily="18" charset="0"/>
                      </a:rPr>
                      <m:t>+</m:t>
                    </m:r>
                    <m:r>
                      <a:rPr lang="en-US" altLang="zh-TW" i="1" dirty="0" smtClean="0">
                        <a:latin typeface="Cambria Math" panose="02040503050406030204" pitchFamily="18" charset="0"/>
                      </a:rPr>
                      <m:t>𝑎𝑥</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𝑏</m:t>
                    </m:r>
                    <m:r>
                      <a:rPr lang="en-US" altLang="zh-TW" i="1" dirty="0" smtClean="0">
                        <a:latin typeface="Cambria Math" panose="02040503050406030204" pitchFamily="18" charset="0"/>
                      </a:rPr>
                      <m:t>)</m:t>
                    </m:r>
                  </m:oMath>
                </a14:m>
                <a:r>
                  <a:rPr lang="zh-TW" altLang="en-US" dirty="0" smtClean="0"/>
                  <a:t>定義，其中</a:t>
                </a:r>
                <a14:m>
                  <m:oMath xmlns:m="http://schemas.openxmlformats.org/officeDocument/2006/math">
                    <m:r>
                      <a:rPr lang="en-US" altLang="zh-TW" i="1" dirty="0" smtClean="0">
                        <a:latin typeface="Cambria Math" panose="02040503050406030204" pitchFamily="18" charset="0"/>
                      </a:rPr>
                      <m:t>𝑎</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𝑏</m:t>
                    </m:r>
                    <m:r>
                      <a:rPr lang="en-US" altLang="zh-TW" i="1" dirty="0" smtClean="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𝐹</m:t>
                        </m:r>
                      </m:e>
                      <m:sub>
                        <m:r>
                          <a:rPr lang="en-US" altLang="zh-TW" i="1" dirty="0">
                            <a:latin typeface="Cambria Math" panose="02040503050406030204" pitchFamily="18" charset="0"/>
                          </a:rPr>
                          <m:t>𝑃</m:t>
                        </m:r>
                      </m:sub>
                    </m:sSub>
                  </m:oMath>
                </a14:m>
                <a:r>
                  <a:rPr lang="zh-TW" altLang="en-US" dirty="0" smtClean="0"/>
                  <a:t>和</a:t>
                </a:r>
                <a14:m>
                  <m:oMath xmlns:m="http://schemas.openxmlformats.org/officeDocument/2006/math">
                    <m:r>
                      <a:rPr lang="en-US" altLang="zh-TW" i="1" dirty="0" smtClean="0">
                        <a:latin typeface="Cambria Math" panose="02040503050406030204" pitchFamily="18" charset="0"/>
                      </a:rPr>
                      <m:t>4</m:t>
                    </m:r>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𝑎</m:t>
                        </m:r>
                      </m:e>
                      <m:sup>
                        <m:r>
                          <a:rPr lang="en-US" altLang="zh-TW" i="1" dirty="0">
                            <a:latin typeface="Cambria Math" panose="02040503050406030204" pitchFamily="18" charset="0"/>
                          </a:rPr>
                          <m:t>3</m:t>
                        </m:r>
                      </m:sup>
                    </m:sSup>
                    <m:r>
                      <a:rPr lang="en-US" altLang="zh-TW" i="1" dirty="0" smtClean="0">
                        <a:latin typeface="Cambria Math" panose="02040503050406030204" pitchFamily="18" charset="0"/>
                      </a:rPr>
                      <m:t>+27</m:t>
                    </m:r>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𝑏</m:t>
                        </m:r>
                      </m:e>
                      <m:sup>
                        <m:r>
                          <a:rPr lang="en-US" altLang="zh-TW" i="1" dirty="0">
                            <a:latin typeface="Cambria Math" panose="02040503050406030204" pitchFamily="18" charset="0"/>
                          </a:rPr>
                          <m:t>2</m:t>
                        </m:r>
                      </m:sup>
                    </m:sSup>
                    <m:r>
                      <a:rPr lang="en-US" altLang="zh-TW" i="1" dirty="0" smtClean="0">
                        <a:latin typeface="Cambria Math" panose="02040503050406030204" pitchFamily="18" charset="0"/>
                      </a:rPr>
                      <m:t>≠0</m:t>
                    </m:r>
                  </m:oMath>
                </a14:m>
                <a:r>
                  <a:rPr lang="en-US" altLang="zh-TW" dirty="0"/>
                  <a:t> </a:t>
                </a:r>
                <a:r>
                  <a:rPr lang="zh-TW" altLang="en-US" dirty="0" smtClean="0"/>
                  <a:t>。</a:t>
                </a:r>
                <a:endParaRPr lang="en-US" altLang="zh-TW" dirty="0" smtClean="0"/>
              </a:p>
              <a:p>
                <a:r>
                  <a:rPr lang="zh-TW" altLang="en-US" dirty="0" smtClean="0"/>
                  <a:t>那麼</a:t>
                </a:r>
                <a14:m>
                  <m:oMath xmlns:m="http://schemas.openxmlformats.org/officeDocument/2006/math">
                    <m:r>
                      <a:rPr lang="en-US" altLang="zh-TW" i="1" dirty="0" smtClean="0">
                        <a:latin typeface="Cambria Math" panose="02040503050406030204" pitchFamily="18" charset="0"/>
                      </a:rPr>
                      <m:t>𝐺</m:t>
                    </m:r>
                    <m:r>
                      <a:rPr lang="en-US" altLang="zh-TW" i="1" dirty="0" smtClean="0">
                        <a:latin typeface="Cambria Math" panose="02040503050406030204" pitchFamily="18" charset="0"/>
                      </a:rPr>
                      <m:t>={(</m:t>
                    </m:r>
                    <m:r>
                      <a:rPr lang="en-US" altLang="zh-TW" i="1" dirty="0" err="1">
                        <a:latin typeface="Cambria Math" panose="02040503050406030204" pitchFamily="18" charset="0"/>
                      </a:rPr>
                      <m:t>𝑥</m:t>
                    </m:r>
                    <m:r>
                      <a:rPr lang="en-US" altLang="zh-TW" i="1" dirty="0" err="1">
                        <a:latin typeface="Cambria Math" panose="02040503050406030204" pitchFamily="18" charset="0"/>
                      </a:rPr>
                      <m:t>,</m:t>
                    </m:r>
                    <m:r>
                      <a:rPr lang="en-US" altLang="zh-TW" i="1" dirty="0" err="1">
                        <a:latin typeface="Cambria Math" panose="02040503050406030204" pitchFamily="18" charset="0"/>
                      </a:rPr>
                      <m:t>𝑦</m:t>
                    </m:r>
                    <m:r>
                      <a:rPr lang="en-US" altLang="zh-TW" i="1" dirty="0">
                        <a:latin typeface="Cambria Math" panose="02040503050406030204" pitchFamily="18" charset="0"/>
                      </a:rPr>
                      <m:t>):</m:t>
                    </m:r>
                    <m:r>
                      <a:rPr lang="en-US" altLang="zh-TW" i="1" dirty="0" err="1">
                        <a:latin typeface="Cambria Math" panose="02040503050406030204" pitchFamily="18" charset="0"/>
                      </a:rPr>
                      <m:t>𝑥</m:t>
                    </m:r>
                    <m:r>
                      <a:rPr lang="en-US" altLang="zh-TW" i="1" dirty="0" err="1">
                        <a:latin typeface="Cambria Math" panose="02040503050406030204" pitchFamily="18" charset="0"/>
                      </a:rPr>
                      <m:t>,</m:t>
                    </m:r>
                    <m:r>
                      <a:rPr lang="en-US" altLang="zh-TW" i="1" dirty="0" err="1">
                        <a:latin typeface="Cambria Math" panose="02040503050406030204" pitchFamily="18" charset="0"/>
                      </a:rPr>
                      <m:t>𝑦</m:t>
                    </m:r>
                    <m:r>
                      <a:rPr lang="en-US" altLang="zh-TW" i="1" dirty="0" err="1">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𝐹</m:t>
                        </m:r>
                      </m:e>
                      <m:sub>
                        <m:r>
                          <a:rPr lang="en-US" altLang="zh-TW" i="1" dirty="0">
                            <a:latin typeface="Cambria Math" panose="02040503050406030204" pitchFamily="18" charset="0"/>
                          </a:rPr>
                          <m:t>𝑃</m:t>
                        </m:r>
                      </m:sub>
                    </m:sSub>
                    <m:r>
                      <a:rPr lang="en-US" altLang="zh-TW" i="1" dirty="0" err="1">
                        <a:latin typeface="Cambria Math" panose="02040503050406030204" pitchFamily="18" charset="0"/>
                      </a:rPr>
                      <m:t>,</m:t>
                    </m:r>
                    <m:r>
                      <a:rPr lang="en-US" altLang="zh-TW" i="1" dirty="0" err="1">
                        <a:latin typeface="Cambria Math" panose="02040503050406030204" pitchFamily="18" charset="0"/>
                      </a:rPr>
                      <m:t>𝐸</m:t>
                    </m:r>
                    <m:r>
                      <a:rPr lang="en-US" altLang="zh-TW" i="1" dirty="0">
                        <a:latin typeface="Cambria Math" panose="02040503050406030204" pitchFamily="18" charset="0"/>
                      </a:rPr>
                      <m:t>(</m:t>
                    </m:r>
                    <m:r>
                      <a:rPr lang="en-US" altLang="zh-TW" i="1" dirty="0" err="1">
                        <a:latin typeface="Cambria Math" panose="02040503050406030204" pitchFamily="18" charset="0"/>
                      </a:rPr>
                      <m:t>𝑥</m:t>
                    </m:r>
                    <m:r>
                      <a:rPr lang="en-US" altLang="zh-TW" i="1" dirty="0" err="1">
                        <a:latin typeface="Cambria Math" panose="02040503050406030204" pitchFamily="18" charset="0"/>
                      </a:rPr>
                      <m:t>,</m:t>
                    </m:r>
                    <m:r>
                      <a:rPr lang="en-US" altLang="zh-TW" i="1" dirty="0" err="1">
                        <a:latin typeface="Cambria Math" panose="02040503050406030204" pitchFamily="18" charset="0"/>
                      </a:rPr>
                      <m:t>𝑦</m:t>
                    </m:r>
                    <m:r>
                      <a:rPr lang="en-US" altLang="zh-TW" i="1" dirty="0">
                        <a:latin typeface="Cambria Math" panose="02040503050406030204" pitchFamily="18" charset="0"/>
                      </a:rPr>
                      <m:t>)=0}∪{</m:t>
                    </m:r>
                    <m:r>
                      <a:rPr lang="en-US" altLang="zh-TW" i="1" dirty="0">
                        <a:latin typeface="Cambria Math" panose="02040503050406030204" pitchFamily="18" charset="0"/>
                      </a:rPr>
                      <m:t>𝑂</m:t>
                    </m:r>
                    <m:r>
                      <a:rPr lang="en-US" altLang="zh-TW" i="1" dirty="0">
                        <a:latin typeface="Cambria Math" panose="02040503050406030204" pitchFamily="18" charset="0"/>
                      </a:rPr>
                      <m:t>}</m:t>
                    </m:r>
                  </m:oMath>
                </a14:m>
                <a:r>
                  <a:rPr lang="zh-TW" altLang="en-US" dirty="0" smtClean="0"/>
                  <a:t>是加法橢圓曲線群，其中</a:t>
                </a:r>
                <a:r>
                  <a:rPr lang="en-US" altLang="zh-TW" dirty="0" smtClean="0"/>
                  <a:t>O</a:t>
                </a:r>
                <a:r>
                  <a:rPr lang="zh-TW" altLang="en-US" dirty="0" smtClean="0"/>
                  <a:t>是無窮大點</a:t>
                </a:r>
                <a:r>
                  <a:rPr lang="en-US" altLang="zh-TW" dirty="0" smtClean="0"/>
                  <a:t>[32]</a:t>
                </a:r>
                <a:r>
                  <a:rPr lang="zh-TW" altLang="en-US" dirty="0" smtClean="0"/>
                  <a:t>。</a:t>
                </a: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質數有限域</a:t>
                </a:r>
                <a:r>
                  <a:rPr lang="en-US" altLang="zh-TW" i="0" dirty="0">
                    <a:latin typeface="Cambria Math" panose="02040503050406030204" pitchFamily="18" charset="0"/>
                  </a:rPr>
                  <a:t>𝐹</a:t>
                </a:r>
                <a:r>
                  <a:rPr lang="en-US" altLang="zh-TW" i="0" dirty="0" smtClean="0">
                    <a:latin typeface="Cambria Math" panose="02040503050406030204" pitchFamily="18" charset="0"/>
                  </a:rPr>
                  <a:t>_</a:t>
                </a:r>
                <a:r>
                  <a:rPr lang="en-US" altLang="zh-TW" i="0" dirty="0">
                    <a:latin typeface="Cambria Math" panose="02040503050406030204" pitchFamily="18" charset="0"/>
                  </a:rPr>
                  <a:t>𝑃</a:t>
                </a:r>
                <a:r>
                  <a:rPr lang="zh-TW" altLang="en-US" dirty="0" smtClean="0"/>
                  <a:t>上的橢圓曲線</a:t>
                </a:r>
                <a:r>
                  <a:rPr lang="en-US" altLang="zh-TW" dirty="0" smtClean="0"/>
                  <a:t>E</a:t>
                </a:r>
                <a:r>
                  <a:rPr lang="zh-TW" altLang="en-US" dirty="0" smtClean="0"/>
                  <a:t>由等式</a:t>
                </a:r>
                <a:r>
                  <a:rPr lang="en-US" altLang="zh-TW" i="0" dirty="0">
                    <a:latin typeface="Cambria Math" panose="02040503050406030204" pitchFamily="18" charset="0"/>
                  </a:rPr>
                  <a:t>𝑦</a:t>
                </a:r>
                <a:r>
                  <a:rPr lang="en-US" altLang="zh-TW" i="0" dirty="0" smtClean="0">
                    <a:latin typeface="Cambria Math" panose="02040503050406030204" pitchFamily="18" charset="0"/>
                  </a:rPr>
                  <a:t>^</a:t>
                </a:r>
                <a:r>
                  <a:rPr lang="en-US" altLang="zh-TW" i="0" dirty="0">
                    <a:latin typeface="Cambria Math" panose="02040503050406030204" pitchFamily="18" charset="0"/>
                  </a:rPr>
                  <a:t>2</a:t>
                </a:r>
                <a:r>
                  <a:rPr lang="en-US" altLang="zh-TW" i="0" dirty="0" smtClean="0">
                    <a:latin typeface="Cambria Math" panose="02040503050406030204" pitchFamily="18" charset="0"/>
                  </a:rPr>
                  <a:t>=(</a:t>
                </a:r>
                <a:r>
                  <a:rPr lang="en-US" altLang="zh-TW" i="0" dirty="0">
                    <a:latin typeface="Cambria Math" panose="02040503050406030204" pitchFamily="18" charset="0"/>
                  </a:rPr>
                  <a:t>𝑥</a:t>
                </a:r>
                <a:r>
                  <a:rPr lang="en-US" altLang="zh-TW" i="0" dirty="0" smtClean="0">
                    <a:latin typeface="Cambria Math" panose="02040503050406030204" pitchFamily="18" charset="0"/>
                  </a:rPr>
                  <a:t>^</a:t>
                </a:r>
                <a:r>
                  <a:rPr lang="en-US" altLang="zh-TW" i="0" dirty="0">
                    <a:latin typeface="Cambria Math" panose="02040503050406030204" pitchFamily="18" charset="0"/>
                  </a:rPr>
                  <a:t>3</a:t>
                </a:r>
                <a:r>
                  <a:rPr lang="en-US" altLang="zh-TW" i="0" dirty="0" smtClean="0">
                    <a:latin typeface="Cambria Math" panose="02040503050406030204" pitchFamily="18" charset="0"/>
                  </a:rPr>
                  <a:t>+𝑎𝑥+𝑏)</a:t>
                </a:r>
                <a:r>
                  <a:rPr lang="zh-TW" altLang="en-US" dirty="0" smtClean="0"/>
                  <a:t>定義，其中</a:t>
                </a:r>
                <a:r>
                  <a:rPr lang="en-US" altLang="zh-TW" i="0" dirty="0" smtClean="0">
                    <a:latin typeface="Cambria Math" panose="02040503050406030204" pitchFamily="18" charset="0"/>
                  </a:rPr>
                  <a:t>𝑎,𝑏∈</a:t>
                </a:r>
                <a:r>
                  <a:rPr lang="en-US" altLang="zh-TW" i="0" dirty="0">
                    <a:latin typeface="Cambria Math" panose="02040503050406030204" pitchFamily="18" charset="0"/>
                  </a:rPr>
                  <a:t>𝐹</a:t>
                </a:r>
                <a:r>
                  <a:rPr lang="en-US" altLang="zh-TW" i="0" dirty="0" smtClean="0">
                    <a:latin typeface="Cambria Math" panose="02040503050406030204" pitchFamily="18" charset="0"/>
                  </a:rPr>
                  <a:t>_</a:t>
                </a:r>
                <a:r>
                  <a:rPr lang="en-US" altLang="zh-TW" i="0" dirty="0">
                    <a:latin typeface="Cambria Math" panose="02040503050406030204" pitchFamily="18" charset="0"/>
                  </a:rPr>
                  <a:t>𝑃</a:t>
                </a:r>
                <a:r>
                  <a:rPr lang="zh-TW" altLang="en-US" dirty="0" smtClean="0"/>
                  <a:t>和</a:t>
                </a:r>
                <a:r>
                  <a:rPr lang="en-US" altLang="zh-TW" i="0" dirty="0" smtClean="0">
                    <a:latin typeface="Cambria Math" panose="02040503050406030204" pitchFamily="18" charset="0"/>
                  </a:rPr>
                  <a:t>4</a:t>
                </a:r>
                <a:r>
                  <a:rPr lang="en-US" altLang="zh-TW" i="0" dirty="0">
                    <a:latin typeface="Cambria Math" panose="02040503050406030204" pitchFamily="18" charset="0"/>
                  </a:rPr>
                  <a:t>𝑎</a:t>
                </a:r>
                <a:r>
                  <a:rPr lang="en-US" altLang="zh-TW" i="0" dirty="0" smtClean="0">
                    <a:latin typeface="Cambria Math" panose="02040503050406030204" pitchFamily="18" charset="0"/>
                  </a:rPr>
                  <a:t>^</a:t>
                </a:r>
                <a:r>
                  <a:rPr lang="en-US" altLang="zh-TW" i="0" dirty="0">
                    <a:latin typeface="Cambria Math" panose="02040503050406030204" pitchFamily="18" charset="0"/>
                  </a:rPr>
                  <a:t>3</a:t>
                </a:r>
                <a:r>
                  <a:rPr lang="en-US" altLang="zh-TW" i="0" dirty="0" smtClean="0">
                    <a:latin typeface="Cambria Math" panose="02040503050406030204" pitchFamily="18" charset="0"/>
                  </a:rPr>
                  <a:t>+27</a:t>
                </a:r>
                <a:r>
                  <a:rPr lang="en-US" altLang="zh-TW" i="0" dirty="0">
                    <a:latin typeface="Cambria Math" panose="02040503050406030204" pitchFamily="18" charset="0"/>
                  </a:rPr>
                  <a:t>𝑏</a:t>
                </a:r>
                <a:r>
                  <a:rPr lang="en-US" altLang="zh-TW" i="0" dirty="0" smtClean="0">
                    <a:latin typeface="Cambria Math" panose="02040503050406030204" pitchFamily="18" charset="0"/>
                  </a:rPr>
                  <a:t>^</a:t>
                </a:r>
                <a:r>
                  <a:rPr lang="en-US" altLang="zh-TW" i="0" dirty="0">
                    <a:latin typeface="Cambria Math" panose="02040503050406030204" pitchFamily="18" charset="0"/>
                  </a:rPr>
                  <a:t>2</a:t>
                </a:r>
                <a:r>
                  <a:rPr lang="en-US" altLang="zh-TW" i="0" dirty="0" smtClean="0">
                    <a:latin typeface="Cambria Math" panose="02040503050406030204" pitchFamily="18" charset="0"/>
                  </a:rPr>
                  <a:t>≠0</a:t>
                </a:r>
                <a:r>
                  <a:rPr lang="en-US" altLang="zh-TW" dirty="0"/>
                  <a:t> </a:t>
                </a:r>
                <a:r>
                  <a:rPr lang="zh-TW" altLang="en-US" dirty="0" smtClean="0"/>
                  <a:t>。</a:t>
                </a:r>
                <a:endParaRPr lang="en-US" altLang="zh-TW" dirty="0" smtClean="0"/>
              </a:p>
              <a:p>
                <a:r>
                  <a:rPr lang="zh-TW" altLang="en-US" dirty="0" smtClean="0"/>
                  <a:t>那麼</a:t>
                </a:r>
                <a:r>
                  <a:rPr lang="en-US" altLang="zh-TW" i="0" dirty="0" smtClean="0">
                    <a:latin typeface="Cambria Math" panose="02040503050406030204" pitchFamily="18" charset="0"/>
                  </a:rPr>
                  <a:t>𝐺={(</a:t>
                </a:r>
                <a:r>
                  <a:rPr lang="en-US" altLang="zh-TW" i="0" dirty="0" err="1">
                    <a:latin typeface="Cambria Math" panose="02040503050406030204" pitchFamily="18" charset="0"/>
                  </a:rPr>
                  <a:t>𝑥,𝑦</a:t>
                </a:r>
                <a:r>
                  <a:rPr lang="en-US" altLang="zh-TW" i="0" dirty="0">
                    <a:latin typeface="Cambria Math" panose="02040503050406030204" pitchFamily="18" charset="0"/>
                  </a:rPr>
                  <a:t>):</a:t>
                </a:r>
                <a:r>
                  <a:rPr lang="en-US" altLang="zh-TW" i="0" dirty="0" err="1">
                    <a:latin typeface="Cambria Math" panose="02040503050406030204" pitchFamily="18" charset="0"/>
                  </a:rPr>
                  <a:t>𝑥,𝑦∈</a:t>
                </a:r>
                <a:r>
                  <a:rPr lang="en-US" altLang="zh-TW" i="0" dirty="0">
                    <a:latin typeface="Cambria Math" panose="02040503050406030204" pitchFamily="18" charset="0"/>
                  </a:rPr>
                  <a:t>𝐹_𝑃</a:t>
                </a:r>
                <a:r>
                  <a:rPr lang="en-US" altLang="zh-TW" i="0" dirty="0" err="1">
                    <a:latin typeface="Cambria Math" panose="02040503050406030204" pitchFamily="18" charset="0"/>
                  </a:rPr>
                  <a:t>,𝐸</a:t>
                </a:r>
                <a:r>
                  <a:rPr lang="en-US" altLang="zh-TW" i="0" dirty="0">
                    <a:latin typeface="Cambria Math" panose="02040503050406030204" pitchFamily="18" charset="0"/>
                  </a:rPr>
                  <a:t>(</a:t>
                </a:r>
                <a:r>
                  <a:rPr lang="en-US" altLang="zh-TW" i="0" dirty="0" err="1">
                    <a:latin typeface="Cambria Math" panose="02040503050406030204" pitchFamily="18" charset="0"/>
                  </a:rPr>
                  <a:t>𝑥,𝑦</a:t>
                </a:r>
                <a:r>
                  <a:rPr lang="en-US" altLang="zh-TW" i="0" dirty="0">
                    <a:latin typeface="Cambria Math" panose="02040503050406030204" pitchFamily="18" charset="0"/>
                  </a:rPr>
                  <a:t>)=0}∪{𝑂}</a:t>
                </a:r>
                <a:r>
                  <a:rPr lang="zh-TW" altLang="en-US" dirty="0" smtClean="0"/>
                  <a:t>是加法橢圓曲線群，其中</a:t>
                </a:r>
                <a:r>
                  <a:rPr lang="en-US" altLang="zh-TW" dirty="0" smtClean="0"/>
                  <a:t>O</a:t>
                </a:r>
                <a:r>
                  <a:rPr lang="zh-TW" altLang="en-US" dirty="0" smtClean="0"/>
                  <a:t>是無窮大點</a:t>
                </a:r>
                <a:r>
                  <a:rPr lang="en-US" altLang="zh-TW" dirty="0" smtClean="0"/>
                  <a:t>[32]</a:t>
                </a:r>
                <a:r>
                  <a:rPr lang="zh-TW" altLang="en-US" dirty="0" smtClean="0"/>
                  <a:t>。</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20</a:t>
            </a:fld>
            <a:endParaRPr lang="zh-TW" altLang="en-US"/>
          </a:p>
        </p:txBody>
      </p:sp>
    </p:spTree>
    <p:extLst>
      <p:ext uri="{BB962C8B-B14F-4D97-AF65-F5344CB8AC3E}">
        <p14:creationId xmlns:p14="http://schemas.microsoft.com/office/powerpoint/2010/main" val="2759119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給定</a:t>
                </a:r>
                <a14:m>
                  <m:oMath xmlns:m="http://schemas.openxmlformats.org/officeDocument/2006/math">
                    <m:r>
                      <a:rPr lang="en-US" altLang="zh-TW" i="1" dirty="0" smtClean="0">
                        <a:latin typeface="Cambria Math" panose="02040503050406030204" pitchFamily="18" charset="0"/>
                      </a:rPr>
                      <m:t>𝑃</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𝑄</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𝐺</m:t>
                    </m:r>
                  </m:oMath>
                </a14:m>
                <a:r>
                  <a:rPr lang="en-US" altLang="zh-TW" dirty="0"/>
                  <a:t> </a:t>
                </a:r>
                <a:r>
                  <a:rPr lang="zh-TW" altLang="en-US" dirty="0" smtClean="0"/>
                  <a:t>，找到整數</a:t>
                </a:r>
                <a14:m>
                  <m:oMath xmlns:m="http://schemas.openxmlformats.org/officeDocument/2006/math">
                    <m:r>
                      <a:rPr lang="en-US" altLang="zh-TW" i="1" dirty="0" smtClean="0">
                        <a:latin typeface="Cambria Math" panose="02040503050406030204" pitchFamily="18" charset="0"/>
                      </a:rPr>
                      <m:t>𝑥</m:t>
                    </m:r>
                    <m:r>
                      <a:rPr lang="en-US" altLang="zh-TW" i="1" dirty="0" smtClean="0">
                        <a:latin typeface="Cambria Math" panose="02040503050406030204" pitchFamily="18" charset="0"/>
                      </a:rPr>
                      <m:t>∈</m:t>
                    </m:r>
                    <m:sSubSup>
                      <m:sSubSupPr>
                        <m:ctrlPr>
                          <a:rPr lang="en-US" altLang="zh-TW" i="1" dirty="0" smtClean="0">
                            <a:latin typeface="Cambria Math" panose="02040503050406030204" pitchFamily="18" charset="0"/>
                          </a:rPr>
                        </m:ctrlPr>
                      </m:sSubSupPr>
                      <m:e>
                        <m:r>
                          <a:rPr lang="en-US" altLang="zh-TW" i="1" dirty="0">
                            <a:latin typeface="Cambria Math" panose="02040503050406030204" pitchFamily="18" charset="0"/>
                          </a:rPr>
                          <m:t>𝑍</m:t>
                        </m:r>
                      </m:e>
                      <m:sub>
                        <m:r>
                          <a:rPr lang="en-US" altLang="zh-TW" i="1" dirty="0">
                            <a:latin typeface="Cambria Math" panose="02040503050406030204" pitchFamily="18" charset="0"/>
                          </a:rPr>
                          <m:t>𝑞</m:t>
                        </m:r>
                      </m:sub>
                      <m:sup>
                        <m:r>
                          <a:rPr lang="en-US" altLang="zh-TW" i="1" dirty="0">
                            <a:latin typeface="Cambria Math" panose="02040503050406030204" pitchFamily="18" charset="0"/>
                          </a:rPr>
                          <m:t>∗</m:t>
                        </m:r>
                      </m:sup>
                    </m:sSubSup>
                  </m:oMath>
                </a14:m>
                <a:r>
                  <a:rPr lang="zh-TW" altLang="en-US" dirty="0" smtClean="0"/>
                  <a:t>，使得</a:t>
                </a:r>
                <a14:m>
                  <m:oMath xmlns:m="http://schemas.openxmlformats.org/officeDocument/2006/math">
                    <m:r>
                      <a:rPr lang="en-US" altLang="zh-TW" i="1" dirty="0" smtClean="0">
                        <a:latin typeface="Cambria Math" panose="02040503050406030204" pitchFamily="18" charset="0"/>
                      </a:rPr>
                      <m:t>𝑄</m:t>
                    </m:r>
                    <m:r>
                      <a:rPr lang="en-US" altLang="zh-TW" i="1" dirty="0" smtClean="0">
                        <a:latin typeface="Cambria Math" panose="02040503050406030204" pitchFamily="18" charset="0"/>
                      </a:rPr>
                      <m:t>=</m:t>
                    </m:r>
                    <m:r>
                      <a:rPr lang="en-US" altLang="zh-TW" i="1" dirty="0" err="1">
                        <a:latin typeface="Cambria Math" panose="02040503050406030204" pitchFamily="18" charset="0"/>
                      </a:rPr>
                      <m:t>𝑥𝑃</m:t>
                    </m:r>
                  </m:oMath>
                </a14:m>
                <a:r>
                  <a:rPr lang="en-US" altLang="zh-TW" dirty="0"/>
                  <a:t> </a:t>
                </a:r>
                <a:r>
                  <a:rPr lang="zh-TW" altLang="en-US" dirty="0" smtClean="0"/>
                  <a:t>。通過任何多項式時間有界算法，從</a:t>
                </a:r>
                <a:r>
                  <a:rPr lang="en-US" altLang="zh-TW" dirty="0" smtClean="0"/>
                  <a:t>P</a:t>
                </a:r>
                <a:r>
                  <a:rPr lang="zh-TW" altLang="en-US" dirty="0" smtClean="0"/>
                  <a:t>和</a:t>
                </a:r>
                <a:r>
                  <a:rPr lang="en-US" altLang="zh-TW" dirty="0" smtClean="0"/>
                  <a:t>Q</a:t>
                </a:r>
                <a:r>
                  <a:rPr lang="zh-TW" altLang="en-US" dirty="0" smtClean="0"/>
                  <a:t>計算</a:t>
                </a:r>
                <a:r>
                  <a:rPr lang="en-US" altLang="zh-TW" dirty="0" smtClean="0"/>
                  <a:t>x</a:t>
                </a:r>
                <a:r>
                  <a:rPr lang="zh-TW" altLang="en-US" dirty="0" smtClean="0"/>
                  <a:t>都是很困難的。</a:t>
                </a: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給定</a:t>
                </a:r>
                <a:r>
                  <a:rPr lang="en-US" altLang="zh-TW" i="0" dirty="0" smtClean="0">
                    <a:latin typeface="Cambria Math" panose="02040503050406030204" pitchFamily="18" charset="0"/>
                  </a:rPr>
                  <a:t>𝑃,𝑄∈𝐺</a:t>
                </a:r>
                <a:r>
                  <a:rPr lang="en-US" altLang="zh-TW" dirty="0"/>
                  <a:t> </a:t>
                </a:r>
                <a:r>
                  <a:rPr lang="zh-TW" altLang="en-US" dirty="0" smtClean="0"/>
                  <a:t>，找到整數</a:t>
                </a:r>
                <a:r>
                  <a:rPr lang="en-US" altLang="zh-TW" i="0" dirty="0" smtClean="0">
                    <a:latin typeface="Cambria Math" panose="02040503050406030204" pitchFamily="18" charset="0"/>
                  </a:rPr>
                  <a:t>𝑥∈</a:t>
                </a:r>
                <a:r>
                  <a:rPr lang="en-US" altLang="zh-TW" i="0" dirty="0">
                    <a:latin typeface="Cambria Math" panose="02040503050406030204" pitchFamily="18" charset="0"/>
                  </a:rPr>
                  <a:t>𝑍</a:t>
                </a:r>
                <a:r>
                  <a:rPr lang="en-US" altLang="zh-TW" i="0" dirty="0" smtClean="0">
                    <a:latin typeface="Cambria Math" panose="02040503050406030204" pitchFamily="18" charset="0"/>
                  </a:rPr>
                  <a:t>_</a:t>
                </a:r>
                <a:r>
                  <a:rPr lang="en-US" altLang="zh-TW" i="0" dirty="0">
                    <a:latin typeface="Cambria Math" panose="02040503050406030204" pitchFamily="18" charset="0"/>
                  </a:rPr>
                  <a:t>𝑞^∗</a:t>
                </a:r>
                <a:r>
                  <a:rPr lang="zh-TW" altLang="en-US" dirty="0" smtClean="0"/>
                  <a:t>，使得</a:t>
                </a:r>
                <a:r>
                  <a:rPr lang="en-US" altLang="zh-TW" i="0" dirty="0" smtClean="0">
                    <a:latin typeface="Cambria Math" panose="02040503050406030204" pitchFamily="18" charset="0"/>
                  </a:rPr>
                  <a:t>𝑄=</a:t>
                </a:r>
                <a:r>
                  <a:rPr lang="en-US" altLang="zh-TW" i="0" dirty="0" err="1">
                    <a:latin typeface="Cambria Math" panose="02040503050406030204" pitchFamily="18" charset="0"/>
                  </a:rPr>
                  <a:t>𝑥𝑃</a:t>
                </a:r>
                <a:r>
                  <a:rPr lang="en-US" altLang="zh-TW" dirty="0"/>
                  <a:t> </a:t>
                </a:r>
                <a:r>
                  <a:rPr lang="zh-TW" altLang="en-US" dirty="0" smtClean="0"/>
                  <a:t>。通過任何多項式時間有界算法，從</a:t>
                </a:r>
                <a:r>
                  <a:rPr lang="en-US" altLang="zh-TW" dirty="0" smtClean="0"/>
                  <a:t>P</a:t>
                </a:r>
                <a:r>
                  <a:rPr lang="zh-TW" altLang="en-US" dirty="0" smtClean="0"/>
                  <a:t>和</a:t>
                </a:r>
                <a:r>
                  <a:rPr lang="en-US" altLang="zh-TW" dirty="0" smtClean="0"/>
                  <a:t>Q</a:t>
                </a:r>
                <a:r>
                  <a:rPr lang="zh-TW" altLang="en-US" dirty="0" smtClean="0"/>
                  <a:t>計算</a:t>
                </a:r>
                <a:r>
                  <a:rPr lang="en-US" altLang="zh-TW" dirty="0" smtClean="0"/>
                  <a:t>x</a:t>
                </a:r>
                <a:r>
                  <a:rPr lang="zh-TW" altLang="en-US" dirty="0" smtClean="0"/>
                  <a:t>都是很困難的。</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21</a:t>
            </a:fld>
            <a:endParaRPr lang="zh-TW" altLang="en-US"/>
          </a:p>
        </p:txBody>
      </p:sp>
    </p:spTree>
    <p:extLst>
      <p:ext uri="{BB962C8B-B14F-4D97-AF65-F5344CB8AC3E}">
        <p14:creationId xmlns:p14="http://schemas.microsoft.com/office/powerpoint/2010/main" val="437712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731205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它是受信任的第三方，為車輛生成部分私鑰。 </a:t>
            </a:r>
            <a:r>
              <a:rPr lang="en-US" altLang="zh-TW" dirty="0" smtClean="0"/>
              <a:t>KGC</a:t>
            </a:r>
            <a:r>
              <a:rPr lang="zh-TW" altLang="en-US" dirty="0" smtClean="0"/>
              <a:t>和</a:t>
            </a:r>
            <a:r>
              <a:rPr lang="en-US" altLang="zh-TW" dirty="0" smtClean="0"/>
              <a:t>TA</a:t>
            </a:r>
            <a:r>
              <a:rPr lang="zh-TW" altLang="en-US" dirty="0" smtClean="0"/>
              <a:t>始終是受信任的，並且永遠不會相互勾結。</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22</a:t>
            </a:fld>
            <a:endParaRPr lang="zh-TW" altLang="en-US"/>
          </a:p>
        </p:txBody>
      </p:sp>
    </p:spTree>
    <p:extLst>
      <p:ext uri="{BB962C8B-B14F-4D97-AF65-F5344CB8AC3E}">
        <p14:creationId xmlns:p14="http://schemas.microsoft.com/office/powerpoint/2010/main" val="3087037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Vehicle registration with TA.</a:t>
            </a:r>
          </a:p>
          <a:p>
            <a:r>
              <a:rPr lang="zh-TW" altLang="en-US" dirty="0" smtClean="0">
                <a:effectLst/>
              </a:rPr>
              <a:t>通過</a:t>
            </a:r>
            <a:r>
              <a:rPr lang="en-US" altLang="zh-TW" dirty="0" smtClean="0">
                <a:effectLst/>
              </a:rPr>
              <a:t>TA</a:t>
            </a:r>
            <a:r>
              <a:rPr lang="zh-TW" altLang="en-US" dirty="0" smtClean="0">
                <a:effectLst/>
              </a:rPr>
              <a:t>進行車輛登記。</a:t>
            </a:r>
            <a:br>
              <a:rPr lang="zh-TW" altLang="en-US" dirty="0" smtClean="0">
                <a:effectLst/>
              </a:rPr>
            </a:b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TA generates a Token and preloads in vehicles OBU.</a:t>
            </a:r>
            <a:r>
              <a:rPr lang="zh-TW" altLang="en-US" dirty="0" smtClean="0">
                <a:effectLst/>
              </a:rPr>
              <a:t/>
            </a:r>
            <a:br>
              <a:rPr lang="zh-TW" altLang="en-US" dirty="0" smtClean="0">
                <a:effectLst/>
              </a:rPr>
            </a:br>
            <a:r>
              <a:rPr lang="en-US" altLang="zh-TW" dirty="0" smtClean="0">
                <a:effectLst/>
              </a:rPr>
              <a:t>TA</a:t>
            </a:r>
            <a:r>
              <a:rPr lang="zh-TW" altLang="en-US" dirty="0" smtClean="0">
                <a:effectLst/>
              </a:rPr>
              <a:t>生成</a:t>
            </a:r>
            <a:r>
              <a:rPr lang="en-US" altLang="zh-TW" dirty="0" smtClean="0">
                <a:effectLst/>
              </a:rPr>
              <a:t>token</a:t>
            </a:r>
            <a:r>
              <a:rPr lang="zh-TW" altLang="en-US" dirty="0" smtClean="0">
                <a:effectLst/>
              </a:rPr>
              <a:t>並預裝在車輛</a:t>
            </a:r>
            <a:r>
              <a:rPr lang="en-US" altLang="zh-TW" dirty="0" smtClean="0">
                <a:effectLst/>
              </a:rPr>
              <a:t>OBU</a:t>
            </a:r>
            <a:r>
              <a:rPr lang="zh-TW" altLang="en-US" dirty="0" smtClean="0">
                <a:effectLst/>
              </a:rPr>
              <a:t>中。</a:t>
            </a:r>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effectLst/>
              </a:rPr>
              <a:t/>
            </a:r>
            <a:br>
              <a:rPr lang="zh-TW" altLang="en-US" dirty="0" smtClean="0">
                <a:effectLst/>
              </a:rPr>
            </a:br>
            <a:r>
              <a:rPr lang="en-US" altLang="zh-TW" dirty="0" smtClean="0"/>
              <a:t>Vehicle requests for Partial private key.</a:t>
            </a:r>
            <a:r>
              <a:rPr lang="zh-TW" altLang="en-US" dirty="0" smtClean="0">
                <a:effectLst/>
              </a:rPr>
              <a:t/>
            </a:r>
            <a:br>
              <a:rPr lang="zh-TW" altLang="en-US" dirty="0" smtClean="0">
                <a:effectLst/>
              </a:rPr>
            </a:br>
            <a:r>
              <a:rPr lang="zh-TW" altLang="en-US" dirty="0" smtClean="0">
                <a:effectLst/>
              </a:rPr>
              <a:t>車輛要求提供部分私鑰。</a:t>
            </a:r>
            <a:br>
              <a:rPr lang="zh-TW" altLang="en-US" dirty="0" smtClean="0">
                <a:effectLst/>
              </a:rPr>
            </a:br>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KGC generates Partial private key.</a:t>
            </a:r>
            <a:r>
              <a:rPr lang="zh-TW" altLang="en-US" dirty="0" smtClean="0">
                <a:effectLst/>
              </a:rPr>
              <a:t/>
            </a:r>
            <a:br>
              <a:rPr lang="zh-TW" altLang="en-US" dirty="0" smtClean="0">
                <a:effectLst/>
              </a:rPr>
            </a:br>
            <a:r>
              <a:rPr lang="en-US" altLang="zh-TW" dirty="0" smtClean="0">
                <a:effectLst/>
              </a:rPr>
              <a:t>KGC</a:t>
            </a:r>
            <a:r>
              <a:rPr lang="zh-TW" altLang="en-US" dirty="0" smtClean="0">
                <a:effectLst/>
              </a:rPr>
              <a:t>生成部分私鑰。</a:t>
            </a:r>
            <a:br>
              <a:rPr lang="zh-TW" altLang="en-US" dirty="0" smtClean="0">
                <a:effectLst/>
              </a:rPr>
            </a:br>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Vehicle generates Public/Secret key pair.</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effectLst/>
              </a:rPr>
              <a:t>車輛會生成公共</a:t>
            </a:r>
            <a:r>
              <a:rPr lang="en-US" altLang="zh-TW" dirty="0" smtClean="0">
                <a:effectLst/>
              </a:rPr>
              <a:t>/</a:t>
            </a:r>
            <a:r>
              <a:rPr lang="zh-TW" altLang="en-US" dirty="0" smtClean="0">
                <a:effectLst/>
              </a:rPr>
              <a:t>秘密密鑰對。</a:t>
            </a:r>
            <a:br>
              <a:rPr lang="zh-TW" altLang="en-US" dirty="0" smtClean="0">
                <a:effectLst/>
              </a:rPr>
            </a:br>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RSU generates pseudo identity after a request from vehicle.</a:t>
            </a:r>
            <a:r>
              <a:rPr lang="zh-TW" altLang="en-US" dirty="0" smtClean="0">
                <a:effectLst/>
              </a:rPr>
              <a:t/>
            </a:r>
            <a:br>
              <a:rPr lang="zh-TW" altLang="en-US" dirty="0" smtClean="0">
                <a:effectLst/>
              </a:rPr>
            </a:br>
            <a:r>
              <a:rPr lang="en-US" altLang="zh-TW" dirty="0" smtClean="0">
                <a:effectLst/>
              </a:rPr>
              <a:t>RSU</a:t>
            </a:r>
            <a:r>
              <a:rPr lang="zh-TW" altLang="en-US" dirty="0" smtClean="0">
                <a:effectLst/>
              </a:rPr>
              <a:t>在車輛發出請求後生成偽身份。</a:t>
            </a:r>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effectLst/>
              </a:rPr>
              <a:t/>
            </a:r>
            <a:br>
              <a:rPr lang="zh-TW" altLang="en-US" dirty="0" smtClean="0">
                <a:effectLst/>
              </a:rPr>
            </a:br>
            <a:r>
              <a:rPr lang="en-US" altLang="zh-TW" dirty="0" smtClean="0"/>
              <a:t>Vehicle to Infrastructure (V2I) communication.</a:t>
            </a:r>
            <a:r>
              <a:rPr lang="zh-TW" altLang="en-US" dirty="0" smtClean="0">
                <a:effectLst/>
              </a:rPr>
              <a:t/>
            </a:r>
            <a:br>
              <a:rPr lang="zh-TW" altLang="en-US" dirty="0" smtClean="0">
                <a:effectLst/>
              </a:rPr>
            </a:br>
            <a:r>
              <a:rPr lang="zh-TW" altLang="en-US" dirty="0" smtClean="0">
                <a:effectLst/>
              </a:rPr>
              <a:t>車輛到基礎設施（</a:t>
            </a:r>
            <a:r>
              <a:rPr lang="en-US" altLang="zh-TW" dirty="0" smtClean="0">
                <a:effectLst/>
              </a:rPr>
              <a:t>V2I</a:t>
            </a:r>
            <a:r>
              <a:rPr lang="zh-TW" altLang="en-US" dirty="0" smtClean="0">
                <a:effectLst/>
              </a:rPr>
              <a:t>）的通信。</a:t>
            </a:r>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effectLst/>
              </a:rPr>
              <a:t/>
            </a:r>
            <a:br>
              <a:rPr lang="zh-TW" altLang="en-US" dirty="0" smtClean="0">
                <a:effectLst/>
              </a:rPr>
            </a:br>
            <a:r>
              <a:rPr lang="en-US" altLang="zh-TW" dirty="0" smtClean="0"/>
              <a:t>Vehicle to Vehicle (V2V) communication.</a:t>
            </a:r>
            <a:r>
              <a:rPr lang="zh-TW" altLang="en-US" dirty="0" smtClean="0">
                <a:effectLst/>
              </a:rPr>
              <a:t/>
            </a:r>
            <a:br>
              <a:rPr lang="zh-TW" altLang="en-US" dirty="0" smtClean="0">
                <a:effectLst/>
              </a:rPr>
            </a:br>
            <a:r>
              <a:rPr lang="zh-TW" altLang="en-US" dirty="0" smtClean="0">
                <a:effectLst/>
              </a:rPr>
              <a:t>車輛到車輛（</a:t>
            </a:r>
            <a:r>
              <a:rPr lang="en-US" altLang="zh-TW" dirty="0" smtClean="0">
                <a:effectLst/>
              </a:rPr>
              <a:t>V2V</a:t>
            </a:r>
            <a:r>
              <a:rPr lang="zh-TW" altLang="en-US" dirty="0" smtClean="0">
                <a:effectLst/>
              </a:rPr>
              <a:t>）通訊。</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23</a:t>
            </a:fld>
            <a:endParaRPr lang="zh-TW" altLang="en-US"/>
          </a:p>
        </p:txBody>
      </p:sp>
    </p:spTree>
    <p:extLst>
      <p:ext uri="{BB962C8B-B14F-4D97-AF65-F5344CB8AC3E}">
        <p14:creationId xmlns:p14="http://schemas.microsoft.com/office/powerpoint/2010/main" val="2592926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smtClean="0"/>
                  <a:t>該算法由</a:t>
                </a:r>
                <a:r>
                  <a:rPr lang="en-US" altLang="zh-TW" dirty="0" smtClean="0"/>
                  <a:t>TA</a:t>
                </a:r>
                <a:r>
                  <a:rPr lang="zh-TW" altLang="en-US" dirty="0" smtClean="0"/>
                  <a:t>和</a:t>
                </a:r>
                <a:r>
                  <a:rPr lang="en-US" altLang="zh-TW" dirty="0" smtClean="0"/>
                  <a:t>KGC</a:t>
                </a:r>
                <a:r>
                  <a:rPr lang="zh-TW" altLang="en-US" dirty="0" smtClean="0"/>
                  <a:t>通過將安全性參數</a:t>
                </a:r>
                <a14:m>
                  <m:oMath xmlns:m="http://schemas.openxmlformats.org/officeDocument/2006/math">
                    <m:r>
                      <a:rPr lang="en-US" altLang="zh-TW" i="1" dirty="0" smtClean="0">
                        <a:latin typeface="Cambria Math" panose="02040503050406030204" pitchFamily="18" charset="0"/>
                      </a:rPr>
                      <m:t>𝑛</m:t>
                    </m:r>
                    <m:r>
                      <a:rPr lang="en-US" altLang="zh-TW" i="1" dirty="0" smtClean="0">
                        <a:latin typeface="Cambria Math" panose="02040503050406030204" pitchFamily="18" charset="0"/>
                      </a:rPr>
                      <m:t>∈</m:t>
                    </m:r>
                    <m:sSup>
                      <m:sSupPr>
                        <m:ctrlPr>
                          <a:rPr lang="en-US" altLang="zh-TW" i="1" dirty="0" smtClean="0">
                            <a:latin typeface="Cambria Math" panose="02040503050406030204" pitchFamily="18" charset="0"/>
                          </a:rPr>
                        </m:ctrlPr>
                      </m:sSupPr>
                      <m:e>
                        <m:r>
                          <a:rPr lang="en-US" altLang="zh-TW" i="1" dirty="0" smtClean="0">
                            <a:latin typeface="Cambria Math" panose="02040503050406030204" pitchFamily="18" charset="0"/>
                          </a:rPr>
                          <m:t>𝑍</m:t>
                        </m:r>
                      </m:e>
                      <m:sup>
                        <m:r>
                          <a:rPr lang="en-US" altLang="zh-TW" i="1" dirty="0" smtClean="0">
                            <a:latin typeface="Cambria Math" panose="02040503050406030204" pitchFamily="18" charset="0"/>
                          </a:rPr>
                          <m:t>+</m:t>
                        </m:r>
                      </m:sup>
                    </m:sSup>
                  </m:oMath>
                </a14:m>
                <a:r>
                  <a:rPr lang="zh-TW" altLang="en-US" dirty="0" smtClean="0"/>
                  <a:t>作為輸入來執行。該算法生成主公用</a:t>
                </a:r>
                <a:r>
                  <a:rPr lang="en-US" altLang="zh-TW" dirty="0" smtClean="0"/>
                  <a:t>/</a:t>
                </a:r>
                <a:r>
                  <a:rPr lang="zh-TW" altLang="en-US" dirty="0" smtClean="0"/>
                  <a:t>秘密密鑰對，並將公用參數列表發佈為</a:t>
                </a:r>
                <a:r>
                  <a:rPr lang="en-US" altLang="zh-TW" dirty="0" err="1" smtClean="0"/>
                  <a:t>params</a:t>
                </a:r>
                <a:r>
                  <a:rPr lang="zh-TW" altLang="en-US" dirty="0" smtClean="0"/>
                  <a:t>。 </a:t>
                </a:r>
                <a:r>
                  <a:rPr lang="en-US" altLang="zh-TW" dirty="0" smtClean="0"/>
                  <a:t>TA</a:t>
                </a:r>
                <a:r>
                  <a:rPr lang="zh-TW" altLang="en-US" dirty="0" smtClean="0"/>
                  <a:t>還接受一些參數，真實身份作為輸入，併計算車輛票證令牌，並在令牌上生成簽名。</a:t>
                </a:r>
                <a:endParaRPr lang="en-US" altLang="zh-TW" dirty="0" smtClean="0"/>
              </a:p>
              <a:p>
                <a:pPr marL="228600" indent="-228600" rtl="0">
                  <a:buFont typeface="+mj-lt"/>
                  <a:buAutoNum type="arabicPeriod"/>
                </a:pPr>
                <a:r>
                  <a:rPr lang="zh-TW" altLang="en-US" dirty="0" smtClean="0">
                    <a:effectLst/>
                  </a:rPr>
                  <a:t>它由</a:t>
                </a:r>
                <a:r>
                  <a:rPr lang="en-US" altLang="zh-TW" dirty="0" smtClean="0">
                    <a:effectLst/>
                  </a:rPr>
                  <a:t>KGC</a:t>
                </a:r>
                <a:r>
                  <a:rPr lang="zh-TW" altLang="en-US" dirty="0" smtClean="0">
                    <a:effectLst/>
                  </a:rPr>
                  <a:t>執行，它將車輛</a:t>
                </a:r>
                <a:r>
                  <a:rPr lang="en-US" altLang="zh-TW" dirty="0" smtClean="0">
                    <a:effectLst/>
                  </a:rPr>
                  <a:t>token</a:t>
                </a:r>
                <a:r>
                  <a:rPr lang="zh-TW" altLang="en-US" dirty="0" smtClean="0">
                    <a:effectLst/>
                  </a:rPr>
                  <a:t>作為輸入併計算其部分私鑰。</a:t>
                </a:r>
                <a:endParaRPr lang="en-US" altLang="zh-TW" dirty="0" smtClean="0">
                  <a:effectLst/>
                </a:endParaRPr>
              </a:p>
              <a:p>
                <a:pPr marL="228600" indent="-228600" rtl="0">
                  <a:buFont typeface="+mj-lt"/>
                  <a:buAutoNum type="arabicPeriod"/>
                </a:pPr>
                <a:r>
                  <a:rPr lang="zh-TW" altLang="en-US" dirty="0" smtClean="0"/>
                  <a:t>車輛以</a:t>
                </a:r>
                <a:r>
                  <a:rPr lang="en-US" altLang="zh-TW" dirty="0" smtClean="0"/>
                  <a:t>TA</a:t>
                </a:r>
                <a:r>
                  <a:rPr lang="zh-TW" altLang="en-US" dirty="0" smtClean="0"/>
                  <a:t>生成的</a:t>
                </a:r>
                <a:r>
                  <a:rPr lang="en-US" altLang="zh-TW" dirty="0" smtClean="0">
                    <a:effectLst/>
                  </a:rPr>
                  <a:t>token</a:t>
                </a:r>
                <a:r>
                  <a:rPr lang="zh-TW" altLang="en-US" dirty="0" smtClean="0"/>
                  <a:t>和</a:t>
                </a:r>
                <a:r>
                  <a:rPr lang="en-US" altLang="zh-TW" dirty="0" smtClean="0"/>
                  <a:t>KGC</a:t>
                </a:r>
                <a:r>
                  <a:rPr lang="zh-TW" altLang="en-US" dirty="0" smtClean="0"/>
                  <a:t>生成的部分私鑰作為輸入，以生成車輛的公共</a:t>
                </a:r>
                <a:r>
                  <a:rPr lang="en-US" altLang="zh-TW" dirty="0" smtClean="0"/>
                  <a:t>/</a:t>
                </a:r>
                <a:r>
                  <a:rPr lang="zh-TW" altLang="en-US" dirty="0" smtClean="0"/>
                  <a:t>秘密密鑰對。</a:t>
                </a:r>
                <a:endParaRPr lang="en-US" altLang="zh-TW" dirty="0" smtClean="0"/>
              </a:p>
              <a:p>
                <a:pPr marL="228600" indent="-228600" rtl="0">
                  <a:buFont typeface="+mj-lt"/>
                  <a:buAutoNum type="arabicPeriod"/>
                </a:pPr>
                <a:r>
                  <a:rPr lang="en-US" altLang="zh-TW" dirty="0" smtClean="0">
                    <a:effectLst/>
                  </a:rPr>
                  <a:t>RSU</a:t>
                </a:r>
                <a:r>
                  <a:rPr lang="zh-TW" altLang="en-US" dirty="0" smtClean="0">
                    <a:effectLst/>
                  </a:rPr>
                  <a:t>執行此算法通過將車票</a:t>
                </a:r>
                <a:r>
                  <a:rPr lang="en-US" altLang="zh-TW" dirty="0" smtClean="0">
                    <a:effectLst/>
                  </a:rPr>
                  <a:t>Token</a:t>
                </a:r>
                <a:r>
                  <a:rPr lang="zh-TW" altLang="en-US" dirty="0" smtClean="0">
                    <a:effectLst/>
                  </a:rPr>
                  <a:t>作為輸入並輸出其假身份。</a:t>
                </a:r>
                <a:endParaRPr lang="en-US" altLang="zh-TW" dirty="0" smtClean="0">
                  <a:effectLst/>
                </a:endParaRPr>
              </a:p>
              <a:p>
                <a:pPr marL="228600" indent="-228600" rtl="0">
                  <a:buFont typeface="+mj-lt"/>
                  <a:buAutoNum type="arabicPeriod"/>
                </a:pPr>
                <a:r>
                  <a:rPr lang="zh-TW" altLang="en-US" dirty="0" smtClean="0">
                    <a:effectLst/>
                  </a:rPr>
                  <a:t> 它由每個車輛執行，以消息</a:t>
                </a:r>
                <a14:m>
                  <m:oMath xmlns:m="http://schemas.openxmlformats.org/officeDocument/2006/math">
                    <m:r>
                      <a:rPr lang="en-US" altLang="zh-TW" i="1" dirty="0" smtClean="0">
                        <a:effectLst/>
                        <a:latin typeface="Cambria Math" panose="02040503050406030204" pitchFamily="18" charset="0"/>
                      </a:rPr>
                      <m:t>𝑚</m:t>
                    </m:r>
                    <m:r>
                      <a:rPr lang="en-US" altLang="zh-TW" i="1" dirty="0" smtClean="0">
                        <a:effectLst/>
                        <a:latin typeface="Cambria Math" panose="02040503050406030204" pitchFamily="18" charset="0"/>
                      </a:rPr>
                      <m:t>∈</m:t>
                    </m:r>
                    <m:sSup>
                      <m:sSupPr>
                        <m:ctrlPr>
                          <a:rPr lang="en-US" altLang="zh-TW" i="1" dirty="0" smtClean="0">
                            <a:effectLst/>
                            <a:latin typeface="Cambria Math" panose="02040503050406030204" pitchFamily="18" charset="0"/>
                          </a:rPr>
                        </m:ctrlPr>
                      </m:sSupPr>
                      <m:e>
                        <m:r>
                          <a:rPr lang="en-US" altLang="zh-TW" i="1" dirty="0" smtClean="0">
                            <a:effectLst/>
                            <a:latin typeface="Cambria Math" panose="02040503050406030204" pitchFamily="18" charset="0"/>
                          </a:rPr>
                          <m:t>{0,1}</m:t>
                        </m:r>
                      </m:e>
                      <m:sup>
                        <m:r>
                          <a:rPr lang="en-US" altLang="zh-TW" i="1" dirty="0" smtClean="0">
                            <a:effectLst/>
                            <a:latin typeface="Cambria Math" panose="02040503050406030204" pitchFamily="18" charset="0"/>
                          </a:rPr>
                          <m:t>∗</m:t>
                        </m:r>
                      </m:sup>
                    </m:sSup>
                  </m:oMath>
                </a14:m>
                <a:r>
                  <a:rPr lang="zh-TW" altLang="en-US" dirty="0" smtClean="0">
                    <a:effectLst/>
                  </a:rPr>
                  <a:t>，公共</a:t>
                </a:r>
                <a:r>
                  <a:rPr lang="en-US" altLang="zh-TW" dirty="0" smtClean="0">
                    <a:effectLst/>
                  </a:rPr>
                  <a:t>/</a:t>
                </a:r>
                <a:r>
                  <a:rPr lang="zh-TW" altLang="en-US" dirty="0" smtClean="0">
                    <a:effectLst/>
                  </a:rPr>
                  <a:t>秘密密鑰對，車輛的部分私鑰及其偽身份作為輸入，並輸出簽名</a:t>
                </a:r>
                <a:r>
                  <a:rPr lang="en-US" altLang="zh-TW" dirty="0" smtClean="0">
                    <a:effectLst/>
                  </a:rPr>
                  <a:t>σ</a:t>
                </a:r>
                <a:r>
                  <a:rPr lang="zh-TW" altLang="en-US" dirty="0" smtClean="0">
                    <a:effectLst/>
                  </a:rPr>
                  <a:t>。</a:t>
                </a:r>
                <a:endParaRPr lang="en-US" altLang="zh-TW" dirty="0" smtClean="0">
                  <a:effectLst/>
                </a:endParaRPr>
              </a:p>
              <a:p>
                <a:pPr marL="228600" indent="-228600" rtl="0">
                  <a:buFont typeface="+mj-lt"/>
                  <a:buAutoNum type="arabicPeriod"/>
                </a:pPr>
                <a:r>
                  <a:rPr lang="zh-TW" altLang="en-US" dirty="0" smtClean="0"/>
                  <a:t>每輛車都執行單獨的驗證，每輛車都將系統參數</a:t>
                </a:r>
                <a:r>
                  <a:rPr lang="en-US" altLang="zh-TW" dirty="0" err="1" smtClean="0"/>
                  <a:t>params</a:t>
                </a:r>
                <a:r>
                  <a:rPr lang="zh-TW" altLang="en-US" dirty="0" smtClean="0"/>
                  <a:t>，偽身份，帶有當前時間戳的消息，簽名</a:t>
                </a:r>
                <a:r>
                  <a:rPr lang="en-US" altLang="zh-TW" dirty="0" smtClean="0"/>
                  <a:t>σ</a:t>
                </a:r>
                <a:r>
                  <a:rPr lang="zh-TW" altLang="en-US" dirty="0" smtClean="0"/>
                  <a:t>作為輸入，如果簽名有效，則輸出</a:t>
                </a:r>
                <a:r>
                  <a:rPr lang="en-US" altLang="zh-TW" dirty="0" smtClean="0"/>
                  <a:t>true</a:t>
                </a:r>
                <a:r>
                  <a:rPr lang="zh-TW" altLang="en-US" dirty="0" smtClean="0"/>
                  <a:t>，否則輸出</a:t>
                </a:r>
                <a:r>
                  <a:rPr lang="en-US" altLang="zh-TW" dirty="0" smtClean="0"/>
                  <a:t>false</a:t>
                </a:r>
                <a:r>
                  <a:rPr lang="zh-TW" altLang="en-US" dirty="0" smtClean="0"/>
                  <a:t>。</a:t>
                </a:r>
                <a:endParaRPr lang="en-US" altLang="zh-TW" dirty="0" smtClean="0"/>
              </a:p>
              <a:p>
                <a:pPr marL="228600" indent="-228600" rtl="0">
                  <a:buFont typeface="+mj-lt"/>
                  <a:buAutoNum type="arabicPeriod"/>
                </a:pPr>
                <a:r>
                  <a:rPr lang="zh-TW" altLang="en-US" dirty="0" smtClean="0"/>
                  <a:t>批量驗證是由</a:t>
                </a:r>
                <a:r>
                  <a:rPr lang="en-US" altLang="zh-TW" dirty="0" smtClean="0"/>
                  <a:t>RSU</a:t>
                </a:r>
                <a:r>
                  <a:rPr lang="zh-TW" altLang="en-US" dirty="0" smtClean="0"/>
                  <a:t>執行的，其過程類似於單個驗證。</a:t>
                </a:r>
                <a:endParaRPr lang="zh-TW" altLang="en-US" dirty="0" smtClean="0">
                  <a:effectLst/>
                </a:endParaRPr>
              </a:p>
              <a:p>
                <a:pPr marL="228600" indent="-228600" rtl="0">
                  <a:buFont typeface="+mj-lt"/>
                  <a:buAutoNum type="arabicPeriod"/>
                </a:pPr>
                <a:endParaRPr lang="zh-TW" altLang="en-US" dirty="0" smtClean="0">
                  <a:effectLst/>
                </a:endParaRPr>
              </a:p>
              <a:p>
                <a:endParaRPr lang="zh-TW" altLang="en-US" dirty="0"/>
              </a:p>
            </p:txBody>
          </p:sp>
        </mc:Choice>
        <mc:Fallback xmlns="">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smtClean="0"/>
                  <a:t>該算法由</a:t>
                </a:r>
                <a:r>
                  <a:rPr lang="en-US" altLang="zh-TW" dirty="0" smtClean="0"/>
                  <a:t>TA</a:t>
                </a:r>
                <a:r>
                  <a:rPr lang="zh-TW" altLang="en-US" dirty="0" smtClean="0"/>
                  <a:t>和</a:t>
                </a:r>
                <a:r>
                  <a:rPr lang="en-US" altLang="zh-TW" dirty="0" smtClean="0"/>
                  <a:t>KGC</a:t>
                </a:r>
                <a:r>
                  <a:rPr lang="zh-TW" altLang="en-US" dirty="0" smtClean="0"/>
                  <a:t>通過將安全性參數</a:t>
                </a:r>
                <a:r>
                  <a:rPr lang="en-US" altLang="zh-TW" i="0" dirty="0" smtClean="0">
                    <a:latin typeface="Cambria Math" panose="02040503050406030204" pitchFamily="18" charset="0"/>
                  </a:rPr>
                  <a:t>𝑛∈</a:t>
                </a:r>
                <a:r>
                  <a:rPr lang="en-US" altLang="zh-TW" i="0" dirty="0" smtClean="0">
                    <a:latin typeface="Cambria Math" panose="02040503050406030204" pitchFamily="18" charset="0"/>
                  </a:rPr>
                  <a:t>𝑍^+</a:t>
                </a:r>
                <a:r>
                  <a:rPr lang="zh-TW" altLang="en-US" dirty="0" smtClean="0"/>
                  <a:t>作為輸入來執行。該算法生成主公用</a:t>
                </a:r>
                <a:r>
                  <a:rPr lang="en-US" altLang="zh-TW" dirty="0" smtClean="0"/>
                  <a:t>/</a:t>
                </a:r>
                <a:r>
                  <a:rPr lang="zh-TW" altLang="en-US" dirty="0" smtClean="0"/>
                  <a:t>秘密密鑰對，並將公用參數列表發佈為</a:t>
                </a:r>
                <a:r>
                  <a:rPr lang="en-US" altLang="zh-TW" dirty="0" err="1" smtClean="0"/>
                  <a:t>params</a:t>
                </a:r>
                <a:r>
                  <a:rPr lang="zh-TW" altLang="en-US" dirty="0" smtClean="0"/>
                  <a:t>。 </a:t>
                </a:r>
                <a:r>
                  <a:rPr lang="en-US" altLang="zh-TW" dirty="0" smtClean="0"/>
                  <a:t>TA</a:t>
                </a:r>
                <a:r>
                  <a:rPr lang="zh-TW" altLang="en-US" dirty="0" smtClean="0"/>
                  <a:t>還接受一些參數，真實身份作為輸入，併計算車輛票證令牌，並在令牌上生成簽名。</a:t>
                </a:r>
                <a:endParaRPr lang="en-US" altLang="zh-TW" dirty="0" smtClean="0"/>
              </a:p>
              <a:p>
                <a:pPr marL="228600" indent="-228600" rtl="0">
                  <a:buFont typeface="+mj-lt"/>
                  <a:buAutoNum type="arabicPeriod"/>
                </a:pPr>
                <a:r>
                  <a:rPr lang="zh-TW" altLang="en-US" dirty="0" smtClean="0">
                    <a:effectLst/>
                  </a:rPr>
                  <a:t>它由</a:t>
                </a:r>
                <a:r>
                  <a:rPr lang="en-US" altLang="zh-TW" dirty="0" smtClean="0">
                    <a:effectLst/>
                  </a:rPr>
                  <a:t>KGC</a:t>
                </a:r>
                <a:r>
                  <a:rPr lang="zh-TW" altLang="en-US" dirty="0" smtClean="0">
                    <a:effectLst/>
                  </a:rPr>
                  <a:t>執行，它將車輛</a:t>
                </a:r>
                <a:r>
                  <a:rPr lang="en-US" altLang="zh-TW" dirty="0" smtClean="0">
                    <a:effectLst/>
                  </a:rPr>
                  <a:t>token</a:t>
                </a:r>
                <a:r>
                  <a:rPr lang="zh-TW" altLang="en-US" dirty="0" smtClean="0">
                    <a:effectLst/>
                  </a:rPr>
                  <a:t>作為輸入併計算其部分私鑰。</a:t>
                </a:r>
                <a:endParaRPr lang="en-US" altLang="zh-TW" dirty="0" smtClean="0">
                  <a:effectLst/>
                </a:endParaRPr>
              </a:p>
              <a:p>
                <a:pPr marL="228600" indent="-228600" rtl="0">
                  <a:buFont typeface="+mj-lt"/>
                  <a:buAutoNum type="arabicPeriod"/>
                </a:pPr>
                <a:r>
                  <a:rPr lang="zh-TW" altLang="en-US" dirty="0" smtClean="0"/>
                  <a:t>車輛以</a:t>
                </a:r>
                <a:r>
                  <a:rPr lang="en-US" altLang="zh-TW" dirty="0" smtClean="0"/>
                  <a:t>TA</a:t>
                </a:r>
                <a:r>
                  <a:rPr lang="zh-TW" altLang="en-US" dirty="0" smtClean="0"/>
                  <a:t>生成的</a:t>
                </a:r>
                <a:r>
                  <a:rPr lang="en-US" altLang="zh-TW" dirty="0" smtClean="0">
                    <a:effectLst/>
                  </a:rPr>
                  <a:t>token</a:t>
                </a:r>
                <a:r>
                  <a:rPr lang="zh-TW" altLang="en-US" dirty="0" smtClean="0"/>
                  <a:t>和</a:t>
                </a:r>
                <a:r>
                  <a:rPr lang="en-US" altLang="zh-TW" dirty="0" smtClean="0"/>
                  <a:t>KGC</a:t>
                </a:r>
                <a:r>
                  <a:rPr lang="zh-TW" altLang="en-US" dirty="0" smtClean="0"/>
                  <a:t>生成的部分私鑰作為輸入，以生成車輛的公共</a:t>
                </a:r>
                <a:r>
                  <a:rPr lang="en-US" altLang="zh-TW" dirty="0" smtClean="0"/>
                  <a:t>/</a:t>
                </a:r>
                <a:r>
                  <a:rPr lang="zh-TW" altLang="en-US" dirty="0" smtClean="0"/>
                  <a:t>秘密密鑰對。</a:t>
                </a:r>
                <a:endParaRPr lang="en-US" altLang="zh-TW" dirty="0" smtClean="0"/>
              </a:p>
              <a:p>
                <a:pPr marL="228600" indent="-228600" rtl="0">
                  <a:buFont typeface="+mj-lt"/>
                  <a:buAutoNum type="arabicPeriod"/>
                </a:pPr>
                <a:r>
                  <a:rPr lang="en-US" altLang="zh-TW" dirty="0" smtClean="0">
                    <a:effectLst/>
                  </a:rPr>
                  <a:t>RSU</a:t>
                </a:r>
                <a:r>
                  <a:rPr lang="zh-TW" altLang="en-US" dirty="0" smtClean="0">
                    <a:effectLst/>
                  </a:rPr>
                  <a:t>執行此算法</a:t>
                </a:r>
                <a:r>
                  <a:rPr lang="zh-TW" altLang="en-US" dirty="0" smtClean="0">
                    <a:effectLst/>
                  </a:rPr>
                  <a:t>通過將車票</a:t>
                </a:r>
                <a:r>
                  <a:rPr lang="en-US" altLang="zh-TW" dirty="0" smtClean="0">
                    <a:effectLst/>
                  </a:rPr>
                  <a:t>Token</a:t>
                </a:r>
                <a:r>
                  <a:rPr lang="zh-TW" altLang="en-US" dirty="0" smtClean="0">
                    <a:effectLst/>
                  </a:rPr>
                  <a:t>作為輸入並輸出其假身份。</a:t>
                </a:r>
                <a:endParaRPr lang="en-US" altLang="zh-TW" dirty="0" smtClean="0">
                  <a:effectLst/>
                </a:endParaRPr>
              </a:p>
              <a:p>
                <a:pPr marL="228600" indent="-228600" rtl="0">
                  <a:buFont typeface="+mj-lt"/>
                  <a:buAutoNum type="arabicPeriod"/>
                </a:pPr>
                <a:r>
                  <a:rPr lang="zh-TW" altLang="en-US" dirty="0" smtClean="0">
                    <a:effectLst/>
                  </a:rPr>
                  <a:t> 它由每個車輛執行，以消息</a:t>
                </a:r>
                <a:r>
                  <a:rPr lang="en-US" altLang="zh-TW" i="0" dirty="0" smtClean="0">
                    <a:effectLst/>
                    <a:latin typeface="Cambria Math" panose="02040503050406030204" pitchFamily="18" charset="0"/>
                  </a:rPr>
                  <a:t>𝑚∈〖</a:t>
                </a:r>
                <a:r>
                  <a:rPr lang="en-US" altLang="zh-TW" i="0" dirty="0" smtClean="0">
                    <a:effectLst/>
                    <a:latin typeface="Cambria Math" panose="02040503050406030204" pitchFamily="18" charset="0"/>
                  </a:rPr>
                  <a:t>{0,1}〗^∗</a:t>
                </a:r>
                <a:r>
                  <a:rPr lang="zh-TW" altLang="en-US" dirty="0" smtClean="0">
                    <a:effectLst/>
                  </a:rPr>
                  <a:t>，公共</a:t>
                </a:r>
                <a:r>
                  <a:rPr lang="en-US" altLang="zh-TW" dirty="0" smtClean="0">
                    <a:effectLst/>
                  </a:rPr>
                  <a:t>/</a:t>
                </a:r>
                <a:r>
                  <a:rPr lang="zh-TW" altLang="en-US" dirty="0" smtClean="0">
                    <a:effectLst/>
                  </a:rPr>
                  <a:t>秘密密鑰對，車輛的部分私鑰及其偽身份作為輸入，並輸出簽名</a:t>
                </a:r>
                <a:r>
                  <a:rPr lang="en-US" altLang="zh-TW" dirty="0" smtClean="0">
                    <a:effectLst/>
                  </a:rPr>
                  <a:t>σ</a:t>
                </a:r>
                <a:r>
                  <a:rPr lang="zh-TW" altLang="en-US" dirty="0" smtClean="0">
                    <a:effectLst/>
                  </a:rPr>
                  <a:t>。</a:t>
                </a:r>
                <a:endParaRPr lang="en-US" altLang="zh-TW" dirty="0" smtClean="0">
                  <a:effectLst/>
                </a:endParaRPr>
              </a:p>
              <a:p>
                <a:pPr marL="228600" indent="-228600" rtl="0">
                  <a:buFont typeface="+mj-lt"/>
                  <a:buAutoNum type="arabicPeriod"/>
                </a:pPr>
                <a:r>
                  <a:rPr lang="zh-TW" altLang="en-US" dirty="0" smtClean="0"/>
                  <a:t>每輛車都執行單獨的驗證，每輛車都將系統參數</a:t>
                </a:r>
                <a:r>
                  <a:rPr lang="en-US" altLang="zh-TW" dirty="0" err="1" smtClean="0"/>
                  <a:t>params</a:t>
                </a:r>
                <a:r>
                  <a:rPr lang="zh-TW" altLang="en-US" dirty="0" smtClean="0"/>
                  <a:t>，偽身份，帶有當前時間戳的消息，簽名</a:t>
                </a:r>
                <a:r>
                  <a:rPr lang="en-US" altLang="zh-TW" dirty="0" smtClean="0"/>
                  <a:t>σ</a:t>
                </a:r>
                <a:r>
                  <a:rPr lang="zh-TW" altLang="en-US" dirty="0" smtClean="0"/>
                  <a:t>作為輸入，如果簽名有效，則輸出</a:t>
                </a:r>
                <a:r>
                  <a:rPr lang="en-US" altLang="zh-TW" dirty="0" smtClean="0"/>
                  <a:t>true</a:t>
                </a:r>
                <a:r>
                  <a:rPr lang="zh-TW" altLang="en-US" dirty="0" smtClean="0"/>
                  <a:t>，否則輸出</a:t>
                </a:r>
                <a:r>
                  <a:rPr lang="en-US" altLang="zh-TW" dirty="0" smtClean="0"/>
                  <a:t>false</a:t>
                </a:r>
                <a:r>
                  <a:rPr lang="zh-TW" altLang="en-US" dirty="0" smtClean="0"/>
                  <a:t>。</a:t>
                </a:r>
                <a:endParaRPr lang="en-US" altLang="zh-TW" dirty="0" smtClean="0"/>
              </a:p>
              <a:p>
                <a:pPr marL="228600" indent="-228600" rtl="0">
                  <a:buFont typeface="+mj-lt"/>
                  <a:buAutoNum type="arabicPeriod"/>
                </a:pPr>
                <a:r>
                  <a:rPr lang="zh-TW" altLang="en-US" dirty="0" smtClean="0"/>
                  <a:t>批量驗證是由</a:t>
                </a:r>
                <a:r>
                  <a:rPr lang="en-US" altLang="zh-TW" dirty="0" smtClean="0"/>
                  <a:t>RSU</a:t>
                </a:r>
                <a:r>
                  <a:rPr lang="zh-TW" altLang="en-US" dirty="0" smtClean="0"/>
                  <a:t>執行的，其過程類似於單個驗證。</a:t>
                </a:r>
                <a:endParaRPr lang="zh-TW" altLang="en-US" dirty="0" smtClean="0">
                  <a:effectLst/>
                </a:endParaRPr>
              </a:p>
              <a:p>
                <a:pPr marL="228600" indent="-228600" rtl="0">
                  <a:buFont typeface="+mj-lt"/>
                  <a:buAutoNum type="arabicPeriod"/>
                </a:pPr>
                <a:endParaRPr lang="zh-TW" altLang="en-US" dirty="0" smtClean="0">
                  <a:effectLst/>
                </a:endParaRPr>
              </a:p>
              <a:p>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24</a:t>
            </a:fld>
            <a:endParaRPr lang="zh-TW" altLang="en-US"/>
          </a:p>
        </p:txBody>
      </p:sp>
    </p:spTree>
    <p:extLst>
      <p:ext uri="{BB962C8B-B14F-4D97-AF65-F5344CB8AC3E}">
        <p14:creationId xmlns:p14="http://schemas.microsoft.com/office/powerpoint/2010/main" val="1828691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en-US" altLang="zh-TW" dirty="0" smtClean="0"/>
              <a:t>Message</a:t>
            </a:r>
            <a:r>
              <a:rPr lang="zh-TW" altLang="en-US" dirty="0" smtClean="0"/>
              <a:t>的認證</a:t>
            </a:r>
            <a:r>
              <a:rPr lang="en-US" altLang="zh-TW" dirty="0" smtClean="0"/>
              <a:t>:</a:t>
            </a:r>
            <a:r>
              <a:rPr lang="zh-TW" altLang="en-US" dirty="0" smtClean="0"/>
              <a:t>消息的真實性確保了所接收的消息確實是由聲稱是通過車輛發送的</a:t>
            </a:r>
            <a:r>
              <a:rPr lang="zh-TW" altLang="en-US" dirty="0" smtClean="0"/>
              <a:t>。</a:t>
            </a:r>
            <a:endParaRPr lang="en-US" altLang="zh-TW" dirty="0" smtClean="0"/>
          </a:p>
          <a:p>
            <a:pPr marL="228600" indent="-228600">
              <a:buFont typeface="+mj-lt"/>
              <a:buAutoNum type="arabicPeriod"/>
            </a:pPr>
            <a:endParaRPr lang="en-US" altLang="zh-TW" dirty="0" smtClean="0"/>
          </a:p>
          <a:p>
            <a:pPr marL="228600" indent="-228600">
              <a:buFont typeface="+mj-lt"/>
              <a:buAutoNum type="arabicPeriod"/>
            </a:pPr>
            <a:r>
              <a:rPr lang="zh-TW" altLang="en-US" dirty="0" smtClean="0"/>
              <a:t>完整性：確保消息在從發送者傳遞到接收者時未被修改，偽造或丟棄</a:t>
            </a:r>
            <a:r>
              <a:rPr lang="zh-TW" altLang="en-US" dirty="0" smtClean="0"/>
              <a:t>。</a:t>
            </a:r>
            <a:endParaRPr lang="en-US" altLang="zh-TW" dirty="0" smtClean="0"/>
          </a:p>
          <a:p>
            <a:pPr marL="228600" indent="-228600">
              <a:buFont typeface="+mj-lt"/>
              <a:buAutoNum type="arabicPeriod"/>
            </a:pPr>
            <a:endParaRPr lang="en-US" altLang="zh-TW" dirty="0" smtClean="0"/>
          </a:p>
          <a:p>
            <a:pPr marL="228600" indent="-228600">
              <a:buFont typeface="+mj-lt"/>
              <a:buAutoNum type="arabicPeriod"/>
            </a:pPr>
            <a:r>
              <a:rPr lang="zh-TW" altLang="en-US" dirty="0" smtClean="0"/>
              <a:t>不可否認性：經過身份驗證的車輛在將消息發送到</a:t>
            </a:r>
            <a:r>
              <a:rPr lang="en-US" altLang="zh-TW" dirty="0" smtClean="0"/>
              <a:t>VANETS</a:t>
            </a:r>
            <a:r>
              <a:rPr lang="zh-TW" altLang="en-US" dirty="0" smtClean="0"/>
              <a:t>中的其他車輛後無法拒絕消息。</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25</a:t>
            </a:fld>
            <a:endParaRPr lang="zh-TW" altLang="en-US"/>
          </a:p>
        </p:txBody>
      </p:sp>
    </p:spTree>
    <p:extLst>
      <p:ext uri="{BB962C8B-B14F-4D97-AF65-F5344CB8AC3E}">
        <p14:creationId xmlns:p14="http://schemas.microsoft.com/office/powerpoint/2010/main" val="1404244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startAt="4"/>
            </a:pPr>
            <a:r>
              <a:rPr lang="zh-TW" altLang="en-US" dirty="0" smtClean="0"/>
              <a:t>可追溯性：僅</a:t>
            </a:r>
            <a:r>
              <a:rPr lang="en-US" altLang="zh-TW" dirty="0" smtClean="0"/>
              <a:t>TA</a:t>
            </a:r>
            <a:r>
              <a:rPr lang="zh-TW" altLang="en-US" dirty="0" smtClean="0"/>
              <a:t>就能通過獲取其偽身份來識別發送方的真實身份，並能夠識別車輛發送的惡意消息。</a:t>
            </a:r>
            <a:endParaRPr lang="en-US" altLang="zh-TW" dirty="0" smtClean="0"/>
          </a:p>
          <a:p>
            <a:pPr marL="228600" indent="-228600">
              <a:buFont typeface="+mj-lt"/>
              <a:buAutoNum type="arabicPeriod" startAt="4"/>
            </a:pPr>
            <a:endParaRPr lang="en-US" altLang="zh-TW" dirty="0" smtClean="0"/>
          </a:p>
          <a:p>
            <a:pPr marL="228600" indent="-228600">
              <a:buFont typeface="+mj-lt"/>
              <a:buAutoNum type="arabicPeriod" startAt="4"/>
            </a:pPr>
            <a:r>
              <a:rPr lang="zh-TW" altLang="en-US" dirty="0" smtClean="0"/>
              <a:t>匿名性：</a:t>
            </a:r>
            <a:r>
              <a:rPr lang="en-US" altLang="zh-TW" dirty="0" smtClean="0"/>
              <a:t>VANET</a:t>
            </a:r>
            <a:r>
              <a:rPr lang="zh-TW" altLang="en-US" dirty="0" smtClean="0"/>
              <a:t>中的其他車輛和對手無法通過分析同一車輛發送的多條消息或其偽身份來識別發件人的真實身份。</a:t>
            </a:r>
            <a:endParaRPr lang="en-US" altLang="zh-TW" dirty="0" smtClean="0"/>
          </a:p>
          <a:p>
            <a:pPr marL="228600" indent="-228600">
              <a:buFont typeface="+mj-lt"/>
              <a:buAutoNum type="arabicPeriod" startAt="4"/>
            </a:pPr>
            <a:endParaRPr lang="zh-TW" altLang="en-US" dirty="0" smtClean="0"/>
          </a:p>
          <a:p>
            <a:pPr marL="228600" indent="-228600">
              <a:buFont typeface="+mj-lt"/>
              <a:buAutoNum type="arabicPeriod" startAt="4"/>
            </a:pPr>
            <a:r>
              <a:rPr lang="zh-TW" altLang="en-US" dirty="0" smtClean="0">
                <a:effectLst/>
              </a:rPr>
              <a:t>撤消：當確認車輛為惡意車輛時，</a:t>
            </a:r>
            <a:r>
              <a:rPr lang="en-US" altLang="zh-TW" dirty="0" smtClean="0">
                <a:effectLst/>
              </a:rPr>
              <a:t>TA</a:t>
            </a:r>
            <a:r>
              <a:rPr lang="zh-TW" altLang="en-US" dirty="0" smtClean="0">
                <a:effectLst/>
              </a:rPr>
              <a:t>可以終止通信。 </a:t>
            </a:r>
            <a:r>
              <a:rPr lang="en-US" altLang="zh-TW" dirty="0" smtClean="0">
                <a:effectLst/>
              </a:rPr>
              <a:t>TA</a:t>
            </a:r>
            <a:r>
              <a:rPr lang="zh-TW" altLang="en-US" dirty="0" smtClean="0">
                <a:effectLst/>
              </a:rPr>
              <a:t>還通過添加惡意車輛來更新吊銷列表，並將此列表發送給</a:t>
            </a:r>
            <a:r>
              <a:rPr lang="en-US" altLang="zh-TW" dirty="0" smtClean="0">
                <a:effectLst/>
              </a:rPr>
              <a:t>KGC</a:t>
            </a:r>
            <a:r>
              <a:rPr lang="zh-TW" altLang="en-US" dirty="0" smtClean="0">
                <a:effectLst/>
              </a:rPr>
              <a:t>和</a:t>
            </a:r>
            <a:r>
              <a:rPr lang="en-US" altLang="zh-TW" dirty="0" smtClean="0">
                <a:effectLst/>
              </a:rPr>
              <a:t>RSU</a:t>
            </a:r>
            <a:r>
              <a:rPr lang="zh-TW" altLang="en-US" dirty="0" smtClean="0">
                <a:effectLst/>
              </a:rPr>
              <a:t>。</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26</a:t>
            </a:fld>
            <a:endParaRPr lang="zh-TW" altLang="en-US"/>
          </a:p>
        </p:txBody>
      </p:sp>
    </p:spTree>
    <p:extLst>
      <p:ext uri="{BB962C8B-B14F-4D97-AF65-F5344CB8AC3E}">
        <p14:creationId xmlns:p14="http://schemas.microsoft.com/office/powerpoint/2010/main" val="4092973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30</a:t>
            </a:fld>
            <a:endParaRPr lang="zh-TW" altLang="en-US"/>
          </a:p>
        </p:txBody>
      </p:sp>
    </p:spTree>
    <p:extLst>
      <p:ext uri="{BB962C8B-B14F-4D97-AF65-F5344CB8AC3E}">
        <p14:creationId xmlns:p14="http://schemas.microsoft.com/office/powerpoint/2010/main" val="1176650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在下文中，我們提出了我們提出的方案的安全要求，例如身份驗證，完整性和不可否認性。</a:t>
            </a:r>
            <a:endParaRPr lang="en-US" altLang="zh-TW" dirty="0" smtClean="0"/>
          </a:p>
          <a:p>
            <a:endParaRPr lang="en-US" altLang="zh-TW" dirty="0" smtClean="0"/>
          </a:p>
          <a:p>
            <a:r>
              <a:rPr lang="zh-TW" altLang="en-US" dirty="0" smtClean="0"/>
              <a:t>這些安全屬性可以通過我們的</a:t>
            </a:r>
            <a:r>
              <a:rPr lang="en-US" altLang="zh-TW" dirty="0" smtClean="0"/>
              <a:t>CLS</a:t>
            </a:r>
            <a:r>
              <a:rPr lang="zh-TW" altLang="en-US" dirty="0" smtClean="0"/>
              <a:t>簽名方案來實現。在下面的定理</a:t>
            </a:r>
            <a:r>
              <a:rPr lang="en-US" altLang="zh-TW" dirty="0" smtClean="0"/>
              <a:t>1</a:t>
            </a:r>
            <a:r>
              <a:rPr lang="zh-TW" altLang="en-US" dirty="0" smtClean="0"/>
              <a:t>中，我們證明了提出的</a:t>
            </a:r>
            <a:r>
              <a:rPr lang="en-US" altLang="zh-TW" dirty="0" smtClean="0"/>
              <a:t>CLS</a:t>
            </a:r>
            <a:r>
              <a:rPr lang="zh-TW" altLang="en-US" dirty="0" smtClean="0"/>
              <a:t>簽名方案對於</a:t>
            </a:r>
            <a:r>
              <a:rPr lang="en-US" altLang="zh-TW" dirty="0" smtClean="0"/>
              <a:t>I</a:t>
            </a:r>
            <a:r>
              <a:rPr lang="zh-TW" altLang="en-US" dirty="0" smtClean="0"/>
              <a:t>型和</a:t>
            </a:r>
            <a:r>
              <a:rPr lang="en-US" altLang="zh-TW" dirty="0" smtClean="0"/>
              <a:t>II</a:t>
            </a:r>
            <a:r>
              <a:rPr lang="zh-TW" altLang="en-US" dirty="0" smtClean="0"/>
              <a:t>型對手是安全的。</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39</a:t>
            </a:fld>
            <a:endParaRPr lang="zh-TW" altLang="en-US"/>
          </a:p>
        </p:txBody>
      </p:sp>
    </p:spTree>
    <p:extLst>
      <p:ext uri="{BB962C8B-B14F-4D97-AF65-F5344CB8AC3E}">
        <p14:creationId xmlns:p14="http://schemas.microsoft.com/office/powerpoint/2010/main" val="2923091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1" dirty="0" smtClean="0"/>
              <a:t>引理</a:t>
            </a:r>
            <a:r>
              <a:rPr lang="en-US" altLang="zh-TW" b="1" dirty="0" smtClean="0"/>
              <a:t>1</a:t>
            </a:r>
          </a:p>
          <a:p>
            <a:endParaRPr lang="en-US" altLang="zh-TW" b="1" dirty="0" smtClean="0"/>
          </a:p>
          <a:p>
            <a:r>
              <a:rPr lang="en-US" altLang="zh-TW" b="1" dirty="0" smtClean="0"/>
              <a:t>Reveal Partial Secret Key:</a:t>
            </a:r>
            <a:r>
              <a:rPr lang="zh-TW" altLang="en-US" dirty="0" smtClean="0"/>
              <a:t>顯示部分秘密密鑰</a:t>
            </a:r>
            <a:endParaRPr lang="en-US" altLang="zh-TW" dirty="0" smtClean="0"/>
          </a:p>
          <a:p>
            <a:endParaRPr lang="en-US" altLang="zh-TW" dirty="0" smtClean="0"/>
          </a:p>
          <a:p>
            <a:r>
              <a:rPr lang="en-US" altLang="zh-TW" b="1" dirty="0" smtClean="0"/>
              <a:t>Reveal Secret Key:</a:t>
            </a:r>
            <a:r>
              <a:rPr lang="zh-TW" altLang="en-US" dirty="0" smtClean="0"/>
              <a:t>顯示秘密密鑰</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40</a:t>
            </a:fld>
            <a:endParaRPr lang="zh-TW" altLang="en-US"/>
          </a:p>
        </p:txBody>
      </p:sp>
    </p:spTree>
    <p:extLst>
      <p:ext uri="{BB962C8B-B14F-4D97-AF65-F5344CB8AC3E}">
        <p14:creationId xmlns:p14="http://schemas.microsoft.com/office/powerpoint/2010/main" val="3902367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r>
                  <a:rPr lang="zh-TW" altLang="en-US" dirty="0" smtClean="0"/>
                  <a:t>假設</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𝐴𝐷𝑉</m:t>
                        </m:r>
                      </m:e>
                      <m:sub>
                        <m:r>
                          <a:rPr lang="en-US" altLang="zh-TW" i="1" dirty="0">
                            <a:latin typeface="Cambria Math" panose="02040503050406030204" pitchFamily="18" charset="0"/>
                          </a:rPr>
                          <m:t>1</m:t>
                        </m:r>
                      </m:sub>
                    </m:sSub>
                  </m:oMath>
                </a14:m>
                <a:r>
                  <a:rPr lang="zh-TW" altLang="en-US" dirty="0" smtClean="0"/>
                  <a:t>是針對我們的</a:t>
                </a:r>
                <a:r>
                  <a:rPr lang="en-US" altLang="zh-TW" dirty="0" smtClean="0"/>
                  <a:t>CLS</a:t>
                </a:r>
                <a:r>
                  <a:rPr lang="zh-TW" altLang="en-US" dirty="0" smtClean="0"/>
                  <a:t>方案的</a:t>
                </a:r>
                <a:r>
                  <a:rPr lang="en-US" altLang="zh-TW" dirty="0" smtClean="0"/>
                  <a:t>I</a:t>
                </a:r>
                <a:r>
                  <a:rPr lang="zh-TW" altLang="en-US" dirty="0" smtClean="0"/>
                  <a:t>型偽造者。我們將展示如何生成另一種算法</a:t>
                </a:r>
                <a:r>
                  <a:rPr lang="en-US" altLang="zh-TW" dirty="0" smtClean="0"/>
                  <a:t>ξ</a:t>
                </a:r>
                <a:r>
                  <a:rPr lang="zh-TW" altLang="en-US" dirty="0" smtClean="0"/>
                  <a:t>，該算法可以藉助</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𝐴𝐷𝑉</m:t>
                        </m:r>
                      </m:e>
                      <m:sub>
                        <m:r>
                          <a:rPr lang="en-US" altLang="zh-TW" i="1" dirty="0">
                            <a:latin typeface="Cambria Math" panose="02040503050406030204" pitchFamily="18" charset="0"/>
                          </a:rPr>
                          <m:t>1</m:t>
                        </m:r>
                      </m:sub>
                    </m:sSub>
                  </m:oMath>
                </a14:m>
                <a:r>
                  <a:rPr lang="zh-TW" altLang="en-US" dirty="0" smtClean="0"/>
                  <a:t>解決</a:t>
                </a:r>
                <a:r>
                  <a:rPr lang="en-US" altLang="zh-TW" dirty="0" smtClean="0"/>
                  <a:t>ECDLP</a:t>
                </a:r>
                <a:r>
                  <a:rPr lang="zh-TW" altLang="en-US" dirty="0" smtClean="0"/>
                  <a:t>。假設</a:t>
                </a:r>
                <a:r>
                  <a:rPr lang="en-US" altLang="zh-TW" dirty="0" smtClean="0"/>
                  <a:t>ξ</a:t>
                </a:r>
                <a:r>
                  <a:rPr lang="zh-TW" altLang="en-US" dirty="0" smtClean="0"/>
                  <a:t>收到一個質詢（</a:t>
                </a:r>
                <a14:m>
                  <m:oMath xmlns:m="http://schemas.openxmlformats.org/officeDocument/2006/math">
                    <m:r>
                      <a:rPr lang="en-US" altLang="zh-TW" i="1" dirty="0" smtClean="0">
                        <a:latin typeface="Cambria Math" panose="02040503050406030204" pitchFamily="18" charset="0"/>
                      </a:rPr>
                      <m:t>𝑃</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𝑄</m:t>
                    </m:r>
                    <m:r>
                      <a:rPr lang="en-US" altLang="zh-TW" i="1" dirty="0" smtClean="0">
                        <a:latin typeface="Cambria Math" panose="02040503050406030204" pitchFamily="18" charset="0"/>
                      </a:rPr>
                      <m:t>=</m:t>
                    </m:r>
                    <m:r>
                      <a:rPr lang="en-US" altLang="zh-TW" i="1" dirty="0" err="1">
                        <a:latin typeface="Cambria Math" panose="02040503050406030204" pitchFamily="18" charset="0"/>
                      </a:rPr>
                      <m:t>𝑠𝑃</m:t>
                    </m:r>
                  </m:oMath>
                </a14:m>
                <a:r>
                  <a:rPr lang="zh-TW" altLang="en-US" dirty="0" smtClean="0"/>
                  <a:t>）。其目標是計算</a:t>
                </a:r>
                <a14:m>
                  <m:oMath xmlns:m="http://schemas.openxmlformats.org/officeDocument/2006/math">
                    <m:r>
                      <a:rPr lang="en-US" altLang="zh-TW" i="1" dirty="0" smtClean="0">
                        <a:latin typeface="Cambria Math" panose="02040503050406030204" pitchFamily="18" charset="0"/>
                      </a:rPr>
                      <m:t>𝑠</m:t>
                    </m:r>
                  </m:oMath>
                </a14:m>
                <a:r>
                  <a:rPr lang="zh-TW" altLang="en-US" dirty="0" smtClean="0"/>
                  <a:t>。 </a:t>
                </a:r>
                <a:r>
                  <a:rPr lang="en-US" altLang="zh-TW" dirty="0" smtClean="0"/>
                  <a:t>ξ</a:t>
                </a:r>
                <a:r>
                  <a:rPr lang="zh-TW" altLang="en-US" dirty="0" smtClean="0"/>
                  <a:t>充當挑戰者，並按如下方式回答</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𝐴𝐷𝑉</m:t>
                        </m:r>
                      </m:e>
                      <m:sub>
                        <m:r>
                          <a:rPr lang="en-US" altLang="zh-TW" i="1" dirty="0">
                            <a:latin typeface="Cambria Math" panose="02040503050406030204" pitchFamily="18" charset="0"/>
                          </a:rPr>
                          <m:t>1</m:t>
                        </m:r>
                      </m:sub>
                    </m:sSub>
                  </m:oMath>
                </a14:m>
                <a:r>
                  <a:rPr lang="zh-TW" altLang="en-US" dirty="0" smtClean="0"/>
                  <a:t>提出的查詢。不失一般性，</a:t>
                </a:r>
                <a:r>
                  <a:rPr lang="en-US" altLang="zh-TW" dirty="0" smtClean="0"/>
                  <a:t>ξ</a:t>
                </a:r>
                <a:r>
                  <a:rPr lang="zh-TW" altLang="en-US" dirty="0" smtClean="0"/>
                  <a:t>將</a:t>
                </a:r>
                <a14:m>
                  <m:oMath xmlns:m="http://schemas.openxmlformats.org/officeDocument/2006/math">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𝐼𝐷</m:t>
                        </m:r>
                      </m:e>
                      <m:sup>
                        <m:r>
                          <a:rPr lang="en-US" altLang="zh-TW" i="1" dirty="0">
                            <a:latin typeface="Cambria Math" panose="02040503050406030204" pitchFamily="18" charset="0"/>
                          </a:rPr>
                          <m:t>∗</m:t>
                        </m:r>
                      </m:sup>
                    </m:sSup>
                  </m:oMath>
                </a14:m>
                <a:r>
                  <a:rPr lang="zh-TW" altLang="en-US" dirty="0" smtClean="0"/>
                  <a:t>作為消息</a:t>
                </a:r>
                <a14:m>
                  <m:oMath xmlns:m="http://schemas.openxmlformats.org/officeDocument/2006/math">
                    <m:sSubSup>
                      <m:sSubSupPr>
                        <m:ctrlPr>
                          <a:rPr lang="en-US" altLang="zh-TW" i="1" dirty="0" smtClean="0">
                            <a:latin typeface="Cambria Math" panose="02040503050406030204" pitchFamily="18" charset="0"/>
                          </a:rPr>
                        </m:ctrlPr>
                      </m:sSubSupPr>
                      <m:e>
                        <m:r>
                          <a:rPr lang="en-US" altLang="zh-TW" i="1" dirty="0">
                            <a:latin typeface="Cambria Math" panose="02040503050406030204" pitchFamily="18" charset="0"/>
                          </a:rPr>
                          <m:t>𝑚</m:t>
                        </m:r>
                      </m:e>
                      <m:sub>
                        <m:r>
                          <a:rPr lang="en-US" altLang="zh-TW" i="1" dirty="0">
                            <a:latin typeface="Cambria Math" panose="02040503050406030204" pitchFamily="18" charset="0"/>
                          </a:rPr>
                          <m:t>𝑖</m:t>
                        </m:r>
                      </m:sub>
                      <m:sup>
                        <m:r>
                          <a:rPr lang="en-US" altLang="zh-TW" i="1" dirty="0">
                            <a:latin typeface="Cambria Math" panose="02040503050406030204" pitchFamily="18" charset="0"/>
                          </a:rPr>
                          <m:t>∗</m:t>
                        </m:r>
                      </m:sup>
                    </m:sSubSup>
                  </m:oMath>
                </a14:m>
                <a:r>
                  <a:rPr lang="zh-TW" altLang="en-US" dirty="0" smtClean="0"/>
                  <a:t>上</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𝐴𝐷𝑉</m:t>
                        </m:r>
                      </m:e>
                      <m:sub>
                        <m:r>
                          <a:rPr lang="en-US" altLang="zh-TW" i="1" dirty="0">
                            <a:latin typeface="Cambria Math" panose="02040503050406030204" pitchFamily="18" charset="0"/>
                          </a:rPr>
                          <m:t>1</m:t>
                        </m:r>
                      </m:sub>
                    </m:sSub>
                  </m:oMath>
                </a14:m>
                <a:r>
                  <a:rPr lang="zh-TW" altLang="en-US" dirty="0" smtClean="0"/>
                  <a:t>的目標身份。</a:t>
                </a:r>
                <a:endParaRPr lang="en-US" altLang="zh-TW" dirty="0" smtClean="0"/>
              </a:p>
              <a:p>
                <a:endParaRPr lang="en-US" altLang="zh-TW" dirty="0" smtClean="0"/>
              </a:p>
              <a:p>
                <a:r>
                  <a:rPr lang="zh-TW" altLang="en-US" dirty="0" smtClean="0"/>
                  <a:t>不失一般性</a:t>
                </a:r>
                <a:r>
                  <a:rPr lang="en-US" altLang="zh-TW" dirty="0" smtClean="0"/>
                  <a:t>:</a:t>
                </a:r>
                <a:r>
                  <a:rPr lang="zh-TW" altLang="en-US" dirty="0" smtClean="0"/>
                  <a:t>說明該個例能代表普遍情況，而非一種特例</a:t>
                </a:r>
                <a:endParaRPr lang="zh-TW" altLang="en-US" dirty="0"/>
              </a:p>
            </p:txBody>
          </p:sp>
        </mc:Choice>
        <mc:Fallback>
          <p:sp>
            <p:nvSpPr>
              <p:cNvPr id="3" name="備忘稿版面配置區 2"/>
              <p:cNvSpPr>
                <a:spLocks noGrp="1"/>
              </p:cNvSpPr>
              <p:nvPr>
                <p:ph type="body" idx="1"/>
              </p:nvPr>
            </p:nvSpPr>
            <p:spPr/>
            <p:txBody>
              <a:bodyPr/>
              <a:lstStyle/>
              <a:p>
                <a:r>
                  <a:rPr lang="zh-TW" altLang="en-US" dirty="0" smtClean="0"/>
                  <a:t>假設</a:t>
                </a:r>
                <a:r>
                  <a:rPr lang="en-US" altLang="zh-TW" i="0" dirty="0" smtClean="0">
                    <a:latin typeface="Cambria Math" panose="02040503050406030204" pitchFamily="18" charset="0"/>
                  </a:rPr>
                  <a:t>〖</a:t>
                </a:r>
                <a:r>
                  <a:rPr lang="en-US" altLang="zh-TW" i="0" dirty="0">
                    <a:latin typeface="Cambria Math" panose="02040503050406030204" pitchFamily="18" charset="0"/>
                  </a:rPr>
                  <a:t>𝐴𝐷𝑉</a:t>
                </a:r>
                <a:r>
                  <a:rPr lang="en-US" altLang="zh-TW" i="0" dirty="0" smtClean="0">
                    <a:latin typeface="Cambria Math" panose="02040503050406030204" pitchFamily="18" charset="0"/>
                  </a:rPr>
                  <a:t>〗_</a:t>
                </a:r>
                <a:r>
                  <a:rPr lang="en-US" altLang="zh-TW" i="0" dirty="0">
                    <a:latin typeface="Cambria Math" panose="02040503050406030204" pitchFamily="18" charset="0"/>
                  </a:rPr>
                  <a:t>1</a:t>
                </a:r>
                <a:r>
                  <a:rPr lang="zh-TW" altLang="en-US" dirty="0" smtClean="0"/>
                  <a:t>是針對我們的</a:t>
                </a:r>
                <a:r>
                  <a:rPr lang="en-US" altLang="zh-TW" dirty="0" smtClean="0"/>
                  <a:t>CLS</a:t>
                </a:r>
                <a:r>
                  <a:rPr lang="zh-TW" altLang="en-US" dirty="0" smtClean="0"/>
                  <a:t>方案的</a:t>
                </a:r>
                <a:r>
                  <a:rPr lang="en-US" altLang="zh-TW" dirty="0" smtClean="0"/>
                  <a:t>I</a:t>
                </a:r>
                <a:r>
                  <a:rPr lang="zh-TW" altLang="en-US" dirty="0" smtClean="0"/>
                  <a:t>型偽造者。我們將展示如何生成另一種算法</a:t>
                </a:r>
                <a:r>
                  <a:rPr lang="en-US" altLang="zh-TW" dirty="0" smtClean="0"/>
                  <a:t>ξ</a:t>
                </a:r>
                <a:r>
                  <a:rPr lang="zh-TW" altLang="en-US" dirty="0" smtClean="0"/>
                  <a:t>，該算法可以藉助</a:t>
                </a:r>
                <a:r>
                  <a:rPr lang="en-US" altLang="zh-TW" i="0" dirty="0" smtClean="0">
                    <a:latin typeface="Cambria Math" panose="02040503050406030204" pitchFamily="18" charset="0"/>
                  </a:rPr>
                  <a:t>〖</a:t>
                </a:r>
                <a:r>
                  <a:rPr lang="en-US" altLang="zh-TW" i="0" dirty="0">
                    <a:latin typeface="Cambria Math" panose="02040503050406030204" pitchFamily="18" charset="0"/>
                  </a:rPr>
                  <a:t>𝐴𝐷𝑉</a:t>
                </a:r>
                <a:r>
                  <a:rPr lang="en-US" altLang="zh-TW" i="0" dirty="0" smtClean="0">
                    <a:latin typeface="Cambria Math" panose="02040503050406030204" pitchFamily="18" charset="0"/>
                  </a:rPr>
                  <a:t>〗_</a:t>
                </a:r>
                <a:r>
                  <a:rPr lang="en-US" altLang="zh-TW" i="0" dirty="0">
                    <a:latin typeface="Cambria Math" panose="02040503050406030204" pitchFamily="18" charset="0"/>
                  </a:rPr>
                  <a:t>1</a:t>
                </a:r>
                <a:r>
                  <a:rPr lang="zh-TW" altLang="en-US" dirty="0" smtClean="0"/>
                  <a:t>解決</a:t>
                </a:r>
                <a:r>
                  <a:rPr lang="en-US" altLang="zh-TW" dirty="0" smtClean="0"/>
                  <a:t>ECDLP</a:t>
                </a:r>
                <a:r>
                  <a:rPr lang="zh-TW" altLang="en-US" dirty="0" smtClean="0"/>
                  <a:t>。假設</a:t>
                </a:r>
                <a:r>
                  <a:rPr lang="en-US" altLang="zh-TW" dirty="0" smtClean="0"/>
                  <a:t>ξ</a:t>
                </a:r>
                <a:r>
                  <a:rPr lang="zh-TW" altLang="en-US" dirty="0" smtClean="0"/>
                  <a:t>收到一個質詢（</a:t>
                </a:r>
                <a:r>
                  <a:rPr lang="en-US" altLang="zh-TW" i="0" dirty="0" smtClean="0">
                    <a:latin typeface="Cambria Math" panose="02040503050406030204" pitchFamily="18" charset="0"/>
                  </a:rPr>
                  <a:t>𝑃,𝑄=</a:t>
                </a:r>
                <a:r>
                  <a:rPr lang="en-US" altLang="zh-TW" i="0" dirty="0" err="1">
                    <a:latin typeface="Cambria Math" panose="02040503050406030204" pitchFamily="18" charset="0"/>
                  </a:rPr>
                  <a:t>𝑠𝑃</a:t>
                </a:r>
                <a:r>
                  <a:rPr lang="zh-TW" altLang="en-US" dirty="0" smtClean="0"/>
                  <a:t>）。其目標是計算</a:t>
                </a:r>
                <a:r>
                  <a:rPr lang="en-US" altLang="zh-TW" i="0" dirty="0" smtClean="0">
                    <a:latin typeface="Cambria Math" panose="02040503050406030204" pitchFamily="18" charset="0"/>
                  </a:rPr>
                  <a:t>𝑠</a:t>
                </a:r>
                <a:r>
                  <a:rPr lang="zh-TW" altLang="en-US" dirty="0" smtClean="0"/>
                  <a:t>。 </a:t>
                </a:r>
                <a:r>
                  <a:rPr lang="en-US" altLang="zh-TW" dirty="0" smtClean="0"/>
                  <a:t>ξ</a:t>
                </a:r>
                <a:r>
                  <a:rPr lang="zh-TW" altLang="en-US" dirty="0" smtClean="0"/>
                  <a:t>充當挑戰者，並按如下方式回答</a:t>
                </a:r>
                <a:r>
                  <a:rPr lang="en-US" altLang="zh-TW" i="0" dirty="0" smtClean="0">
                    <a:latin typeface="Cambria Math" panose="02040503050406030204" pitchFamily="18" charset="0"/>
                  </a:rPr>
                  <a:t>〖</a:t>
                </a:r>
                <a:r>
                  <a:rPr lang="en-US" altLang="zh-TW" i="0" dirty="0">
                    <a:latin typeface="Cambria Math" panose="02040503050406030204" pitchFamily="18" charset="0"/>
                  </a:rPr>
                  <a:t>𝐴𝐷𝑉</a:t>
                </a:r>
                <a:r>
                  <a:rPr lang="en-US" altLang="zh-TW" i="0" dirty="0" smtClean="0">
                    <a:latin typeface="Cambria Math" panose="02040503050406030204" pitchFamily="18" charset="0"/>
                  </a:rPr>
                  <a:t>〗_</a:t>
                </a:r>
                <a:r>
                  <a:rPr lang="en-US" altLang="zh-TW" i="0" dirty="0">
                    <a:latin typeface="Cambria Math" panose="02040503050406030204" pitchFamily="18" charset="0"/>
                  </a:rPr>
                  <a:t>1</a:t>
                </a:r>
                <a:r>
                  <a:rPr lang="zh-TW" altLang="en-US" dirty="0" smtClean="0"/>
                  <a:t>提出的查詢。不失一般性，</a:t>
                </a:r>
                <a:r>
                  <a:rPr lang="en-US" altLang="zh-TW" dirty="0" smtClean="0"/>
                  <a:t>ξ</a:t>
                </a:r>
                <a:r>
                  <a:rPr lang="zh-TW" altLang="en-US" dirty="0" smtClean="0"/>
                  <a:t>將</a:t>
                </a:r>
                <a:r>
                  <a:rPr lang="en-US" altLang="zh-TW" i="0" dirty="0" smtClean="0">
                    <a:latin typeface="Cambria Math" panose="02040503050406030204" pitchFamily="18" charset="0"/>
                  </a:rPr>
                  <a:t>〖</a:t>
                </a:r>
                <a:r>
                  <a:rPr lang="en-US" altLang="zh-TW" i="0" dirty="0">
                    <a:latin typeface="Cambria Math" panose="02040503050406030204" pitchFamily="18" charset="0"/>
                  </a:rPr>
                  <a:t>𝐼𝐷</a:t>
                </a:r>
                <a:r>
                  <a:rPr lang="en-US" altLang="zh-TW" i="0" dirty="0" smtClean="0">
                    <a:latin typeface="Cambria Math" panose="02040503050406030204" pitchFamily="18" charset="0"/>
                  </a:rPr>
                  <a:t>〗^</a:t>
                </a:r>
                <a:r>
                  <a:rPr lang="en-US" altLang="zh-TW" i="0" dirty="0">
                    <a:latin typeface="Cambria Math" panose="02040503050406030204" pitchFamily="18" charset="0"/>
                  </a:rPr>
                  <a:t>∗</a:t>
                </a:r>
                <a:r>
                  <a:rPr lang="zh-TW" altLang="en-US" dirty="0" smtClean="0"/>
                  <a:t>作為消息</a:t>
                </a:r>
                <a:r>
                  <a:rPr lang="en-US" altLang="zh-TW" i="0" dirty="0">
                    <a:latin typeface="Cambria Math" panose="02040503050406030204" pitchFamily="18" charset="0"/>
                  </a:rPr>
                  <a:t>𝑚</a:t>
                </a:r>
                <a:r>
                  <a:rPr lang="en-US" altLang="zh-TW" i="0" dirty="0" smtClean="0">
                    <a:latin typeface="Cambria Math" panose="02040503050406030204" pitchFamily="18" charset="0"/>
                  </a:rPr>
                  <a:t>_</a:t>
                </a:r>
                <a:r>
                  <a:rPr lang="en-US" altLang="zh-TW" i="0" dirty="0">
                    <a:latin typeface="Cambria Math" panose="02040503050406030204" pitchFamily="18" charset="0"/>
                  </a:rPr>
                  <a:t>𝑖^∗</a:t>
                </a:r>
                <a:r>
                  <a:rPr lang="zh-TW" altLang="en-US" dirty="0" smtClean="0"/>
                  <a:t>上</a:t>
                </a:r>
                <a:r>
                  <a:rPr lang="en-US" altLang="zh-TW" i="0" dirty="0" smtClean="0">
                    <a:latin typeface="Cambria Math" panose="02040503050406030204" pitchFamily="18" charset="0"/>
                  </a:rPr>
                  <a:t>〖</a:t>
                </a:r>
                <a:r>
                  <a:rPr lang="en-US" altLang="zh-TW" i="0" dirty="0">
                    <a:latin typeface="Cambria Math" panose="02040503050406030204" pitchFamily="18" charset="0"/>
                  </a:rPr>
                  <a:t>𝐴𝐷𝑉</a:t>
                </a:r>
                <a:r>
                  <a:rPr lang="en-US" altLang="zh-TW" i="0" dirty="0" smtClean="0">
                    <a:latin typeface="Cambria Math" panose="02040503050406030204" pitchFamily="18" charset="0"/>
                  </a:rPr>
                  <a:t>〗_</a:t>
                </a:r>
                <a:r>
                  <a:rPr lang="en-US" altLang="zh-TW" i="0" dirty="0">
                    <a:latin typeface="Cambria Math" panose="02040503050406030204" pitchFamily="18" charset="0"/>
                  </a:rPr>
                  <a:t>1</a:t>
                </a:r>
                <a:r>
                  <a:rPr lang="zh-TW" altLang="en-US" dirty="0" smtClean="0"/>
                  <a:t>的目標身份。</a:t>
                </a:r>
                <a:endParaRPr lang="en-US" altLang="zh-TW" dirty="0" smtClean="0"/>
              </a:p>
              <a:p>
                <a:endParaRPr lang="en-US" altLang="zh-TW" dirty="0" smtClean="0"/>
              </a:p>
              <a:p>
                <a:r>
                  <a:rPr lang="zh-TW" altLang="en-US" dirty="0" smtClean="0"/>
                  <a:t>不失一般性</a:t>
                </a:r>
                <a:r>
                  <a:rPr lang="en-US" altLang="zh-TW" dirty="0" smtClean="0"/>
                  <a:t>:</a:t>
                </a:r>
                <a:r>
                  <a:rPr lang="zh-TW" altLang="en-US" dirty="0" smtClean="0"/>
                  <a:t>說明該個例能代表普遍情況，而非一種特例</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41</a:t>
            </a:fld>
            <a:endParaRPr lang="zh-TW" altLang="en-US"/>
          </a:p>
        </p:txBody>
      </p:sp>
    </p:spTree>
    <p:extLst>
      <p:ext uri="{BB962C8B-B14F-4D97-AF65-F5344CB8AC3E}">
        <p14:creationId xmlns:p14="http://schemas.microsoft.com/office/powerpoint/2010/main" val="2905329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r>
                  <a:rPr lang="zh-TW" altLang="en-US" dirty="0" smtClean="0"/>
                  <a:t>初始化階段</a:t>
                </a:r>
                <a:r>
                  <a:rPr lang="en-US" altLang="zh-TW" dirty="0" smtClean="0"/>
                  <a:t>:</a:t>
                </a:r>
                <a:r>
                  <a:rPr lang="zh-TW" altLang="en-US" dirty="0" smtClean="0"/>
                  <a:t>算法</a:t>
                </a:r>
                <a:r>
                  <a:rPr lang="en-US" altLang="zh-TW" dirty="0" smtClean="0"/>
                  <a:t>ξ</a:t>
                </a:r>
                <a:r>
                  <a:rPr lang="zh-TW" altLang="en-US" dirty="0" smtClean="0"/>
                  <a:t>設置</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𝑃</m:t>
                        </m:r>
                      </m:e>
                      <m:sub>
                        <m:r>
                          <a:rPr lang="en-US" altLang="zh-TW" i="1" dirty="0">
                            <a:latin typeface="Cambria Math" panose="02040503050406030204" pitchFamily="18" charset="0"/>
                          </a:rPr>
                          <m:t>𝑃𝑢𝑏</m:t>
                        </m:r>
                      </m:sub>
                    </m:sSub>
                    <m:r>
                      <a:rPr lang="en-US" altLang="zh-TW" i="1" dirty="0">
                        <a:latin typeface="Cambria Math" panose="02040503050406030204" pitchFamily="18" charset="0"/>
                      </a:rPr>
                      <m:t>=</m:t>
                    </m:r>
                    <m:r>
                      <a:rPr lang="en-US" altLang="zh-TW" i="1" dirty="0">
                        <a:latin typeface="Cambria Math" panose="02040503050406030204" pitchFamily="18" charset="0"/>
                      </a:rPr>
                      <m:t>𝑄</m:t>
                    </m:r>
                    <m:r>
                      <a:rPr lang="en-US" altLang="zh-TW" i="1" dirty="0">
                        <a:latin typeface="Cambria Math" panose="02040503050406030204" pitchFamily="18" charset="0"/>
                      </a:rPr>
                      <m:t>=</m:t>
                    </m:r>
                    <m:r>
                      <a:rPr lang="en-US" altLang="zh-TW" i="1" dirty="0" err="1">
                        <a:latin typeface="Cambria Math" panose="02040503050406030204" pitchFamily="18" charset="0"/>
                      </a:rPr>
                      <m:t>𝑠𝑃</m:t>
                    </m:r>
                  </m:oMath>
                </a14:m>
                <a:r>
                  <a:rPr lang="en-US" altLang="zh-TW" dirty="0"/>
                  <a:t> </a:t>
                </a:r>
                <a:r>
                  <a:rPr lang="zh-TW" altLang="en-US" dirty="0" smtClean="0"/>
                  <a:t>，並將系統參數</a:t>
                </a:r>
                <a14:m>
                  <m:oMath xmlns:m="http://schemas.openxmlformats.org/officeDocument/2006/math">
                    <m:r>
                      <a:rPr lang="en-US" altLang="zh-TW" i="1" dirty="0" smtClean="0">
                        <a:latin typeface="Cambria Math" panose="02040503050406030204" pitchFamily="18" charset="0"/>
                      </a:rPr>
                      <m:t>𝑝𝑎𝑟𝑎𝑚𝑠</m:t>
                    </m:r>
                  </m:oMath>
                </a14:m>
                <a:r>
                  <a:rPr lang="zh-TW" altLang="en-US" dirty="0" smtClean="0"/>
                  <a:t>和主公鑰提供給</a:t>
                </a:r>
                <a:r>
                  <a:rPr lang="en-US" altLang="zh-TW" dirty="0" smtClean="0"/>
                  <a:t>ADV1</a:t>
                </a:r>
                <a:r>
                  <a:rPr lang="zh-TW" altLang="en-US" dirty="0" smtClean="0"/>
                  <a:t>，並秘密地保存</a:t>
                </a:r>
                <a:r>
                  <a:rPr lang="en-US" altLang="zh-TW" dirty="0" smtClean="0"/>
                  <a:t>s</a:t>
                </a:r>
                <a:r>
                  <a:rPr lang="zh-TW" altLang="en-US" dirty="0" smtClean="0"/>
                  <a:t>。</a:t>
                </a:r>
                <a:endParaRPr lang="en-US" altLang="zh-TW" dirty="0" smtClean="0"/>
              </a:p>
              <a:p>
                <a:pPr rtl="0"/>
                <a:endParaRPr lang="zh-TW" altLang="en-US" dirty="0" smtClean="0">
                  <a:effectLst/>
                </a:endParaRPr>
              </a:p>
              <a:p>
                <a:pPr rtl="0"/>
                <a:r>
                  <a:rPr lang="zh-TW" altLang="en-US" dirty="0" smtClean="0">
                    <a:effectLst/>
                  </a:rPr>
                  <a:t>查詢階段：</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𝐴𝐷𝑉</m:t>
                        </m:r>
                      </m:e>
                      <m:sub>
                        <m:r>
                          <a:rPr lang="en-US" altLang="zh-TW" i="1" dirty="0">
                            <a:latin typeface="Cambria Math" panose="02040503050406030204" pitchFamily="18" charset="0"/>
                          </a:rPr>
                          <m:t>1</m:t>
                        </m:r>
                      </m:sub>
                    </m:sSub>
                  </m:oMath>
                </a14:m>
                <a:r>
                  <a:rPr lang="zh-TW" altLang="en-US" dirty="0" smtClean="0">
                    <a:effectLst/>
                  </a:rPr>
                  <a:t>以自適應方式執行以下預言，算法</a:t>
                </a:r>
                <a:r>
                  <a:rPr lang="en-US" altLang="zh-TW" dirty="0" smtClean="0">
                    <a:effectLst/>
                  </a:rPr>
                  <a:t>ξ</a:t>
                </a:r>
                <a:r>
                  <a:rPr lang="zh-TW" altLang="en-US" dirty="0" smtClean="0">
                    <a:effectLst/>
                  </a:rPr>
                  <a:t>將對這些預言做出響應。為避免模擬衝突，</a:t>
                </a:r>
                <a:r>
                  <a:rPr lang="en-US" altLang="zh-TW" dirty="0" smtClean="0">
                    <a:effectLst/>
                  </a:rPr>
                  <a:t>ξ</a:t>
                </a:r>
                <a:r>
                  <a:rPr lang="zh-TW" altLang="en-US" dirty="0" smtClean="0">
                    <a:effectLst/>
                  </a:rPr>
                  <a:t>需要維護最初為空的列表</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0</m:t>
                        </m:r>
                      </m:sub>
                    </m:sSub>
                    <m:r>
                      <a:rPr lang="en-US" altLang="zh-TW" i="1" dirty="0" smtClean="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1</m:t>
                        </m:r>
                      </m:sub>
                    </m:sSub>
                    <m:r>
                      <a:rPr lang="en-US" altLang="zh-TW" i="1" dirty="0" smtClean="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2</m:t>
                        </m:r>
                      </m:sub>
                    </m:sSub>
                    <m:r>
                      <a:rPr lang="en-US" altLang="zh-TW" i="1" dirty="0" smtClean="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3</m:t>
                        </m:r>
                      </m:sub>
                    </m:sSub>
                    <m:r>
                      <a:rPr lang="en-US" altLang="zh-TW" i="1" dirty="0" smtClean="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4</m:t>
                        </m:r>
                      </m:sub>
                    </m:sSub>
                    <m:r>
                      <a:rPr lang="en-US" altLang="zh-TW" i="1" dirty="0" smtClean="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𝑃𝑆𝐾</m:t>
                        </m:r>
                      </m:sub>
                    </m:sSub>
                    <m:r>
                      <a:rPr lang="en-US" altLang="zh-TW" i="1" dirty="0" smtClean="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𝐶𝑢𝑠𝑒𝑟</m:t>
                        </m:r>
                      </m:sub>
                    </m:sSub>
                  </m:oMath>
                </a14:m>
                <a:r>
                  <a:rPr lang="zh-TW" altLang="en-US" dirty="0" smtClean="0">
                    <a:effectLst/>
                  </a:rPr>
                  <a:t>。這些列表用於跟踪以下查詢的答案。</a:t>
                </a:r>
              </a:p>
              <a:p>
                <a:endParaRPr lang="zh-TW" altLang="en-US" dirty="0"/>
              </a:p>
            </p:txBody>
          </p:sp>
        </mc:Choice>
        <mc:Fallback>
          <p:sp>
            <p:nvSpPr>
              <p:cNvPr id="3" name="備忘稿版面配置區 2"/>
              <p:cNvSpPr>
                <a:spLocks noGrp="1"/>
              </p:cNvSpPr>
              <p:nvPr>
                <p:ph type="body" idx="1"/>
              </p:nvPr>
            </p:nvSpPr>
            <p:spPr/>
            <p:txBody>
              <a:bodyPr/>
              <a:lstStyle/>
              <a:p>
                <a:r>
                  <a:rPr lang="zh-TW" altLang="en-US" dirty="0" smtClean="0"/>
                  <a:t>初始化階段</a:t>
                </a:r>
                <a:r>
                  <a:rPr lang="en-US" altLang="zh-TW" dirty="0" smtClean="0"/>
                  <a:t>:</a:t>
                </a:r>
                <a:r>
                  <a:rPr lang="zh-TW" altLang="en-US" dirty="0" smtClean="0"/>
                  <a:t>算法</a:t>
                </a:r>
                <a:r>
                  <a:rPr lang="en-US" altLang="zh-TW" dirty="0" smtClean="0"/>
                  <a:t>ξ</a:t>
                </a:r>
                <a:r>
                  <a:rPr lang="zh-TW" altLang="en-US" dirty="0" smtClean="0"/>
                  <a:t>設置</a:t>
                </a:r>
                <a:r>
                  <a:rPr lang="en-US" altLang="zh-TW" i="0" dirty="0">
                    <a:latin typeface="Cambria Math" panose="02040503050406030204" pitchFamily="18" charset="0"/>
                  </a:rPr>
                  <a:t>𝑃</a:t>
                </a:r>
                <a:r>
                  <a:rPr lang="en-US" altLang="zh-TW" i="0" dirty="0" smtClean="0">
                    <a:latin typeface="Cambria Math" panose="02040503050406030204" pitchFamily="18" charset="0"/>
                  </a:rPr>
                  <a:t>_</a:t>
                </a:r>
                <a:r>
                  <a:rPr lang="en-US" altLang="zh-TW" i="0" dirty="0">
                    <a:latin typeface="Cambria Math" panose="02040503050406030204" pitchFamily="18" charset="0"/>
                  </a:rPr>
                  <a:t>𝑃𝑢𝑏=𝑄=</a:t>
                </a:r>
                <a:r>
                  <a:rPr lang="en-US" altLang="zh-TW" i="0" dirty="0" err="1">
                    <a:latin typeface="Cambria Math" panose="02040503050406030204" pitchFamily="18" charset="0"/>
                  </a:rPr>
                  <a:t>𝑠𝑃</a:t>
                </a:r>
                <a:r>
                  <a:rPr lang="en-US" altLang="zh-TW" dirty="0"/>
                  <a:t> </a:t>
                </a:r>
                <a:r>
                  <a:rPr lang="zh-TW" altLang="en-US" dirty="0" smtClean="0"/>
                  <a:t>，並將系統參數</a:t>
                </a:r>
                <a:r>
                  <a:rPr lang="en-US" altLang="zh-TW" i="0" dirty="0" smtClean="0">
                    <a:latin typeface="Cambria Math" panose="02040503050406030204" pitchFamily="18" charset="0"/>
                  </a:rPr>
                  <a:t>𝑝𝑎𝑟𝑎𝑚𝑠</a:t>
                </a:r>
                <a:r>
                  <a:rPr lang="zh-TW" altLang="en-US" dirty="0" smtClean="0"/>
                  <a:t>和主公鑰提供給</a:t>
                </a:r>
                <a:r>
                  <a:rPr lang="en-US" altLang="zh-TW" dirty="0" smtClean="0"/>
                  <a:t>ADV1</a:t>
                </a:r>
                <a:r>
                  <a:rPr lang="zh-TW" altLang="en-US" dirty="0" smtClean="0"/>
                  <a:t>，並秘密地保存</a:t>
                </a:r>
                <a:r>
                  <a:rPr lang="en-US" altLang="zh-TW" dirty="0" smtClean="0"/>
                  <a:t>s</a:t>
                </a:r>
                <a:r>
                  <a:rPr lang="zh-TW" altLang="en-US" dirty="0" smtClean="0"/>
                  <a:t>。</a:t>
                </a:r>
                <a:endParaRPr lang="en-US" altLang="zh-TW" dirty="0" smtClean="0"/>
              </a:p>
              <a:p>
                <a:pPr rtl="0"/>
                <a:endParaRPr lang="zh-TW" altLang="en-US" dirty="0" smtClean="0">
                  <a:effectLst/>
                </a:endParaRPr>
              </a:p>
              <a:p>
                <a:pPr rtl="0"/>
                <a:r>
                  <a:rPr lang="zh-TW" altLang="en-US" dirty="0" smtClean="0">
                    <a:effectLst/>
                  </a:rPr>
                  <a:t>查詢階段：</a:t>
                </a:r>
                <a:r>
                  <a:rPr lang="en-US" altLang="zh-TW" i="0" dirty="0" smtClean="0">
                    <a:latin typeface="Cambria Math" panose="02040503050406030204" pitchFamily="18" charset="0"/>
                  </a:rPr>
                  <a:t>〖</a:t>
                </a:r>
                <a:r>
                  <a:rPr lang="en-US" altLang="zh-TW" i="0" dirty="0">
                    <a:latin typeface="Cambria Math" panose="02040503050406030204" pitchFamily="18" charset="0"/>
                  </a:rPr>
                  <a:t>𝐴𝐷𝑉</a:t>
                </a:r>
                <a:r>
                  <a:rPr lang="en-US" altLang="zh-TW" i="0" dirty="0" smtClean="0">
                    <a:latin typeface="Cambria Math" panose="02040503050406030204" pitchFamily="18" charset="0"/>
                  </a:rPr>
                  <a:t>〗_</a:t>
                </a:r>
                <a:r>
                  <a:rPr lang="en-US" altLang="zh-TW" i="0" dirty="0">
                    <a:latin typeface="Cambria Math" panose="02040503050406030204" pitchFamily="18" charset="0"/>
                  </a:rPr>
                  <a:t>1</a:t>
                </a:r>
                <a:r>
                  <a:rPr lang="zh-TW" altLang="en-US" dirty="0" smtClean="0">
                    <a:effectLst/>
                  </a:rPr>
                  <a:t>以自適應方式執行以下預言，算法</a:t>
                </a:r>
                <a:r>
                  <a:rPr lang="en-US" altLang="zh-TW" dirty="0" smtClean="0">
                    <a:effectLst/>
                  </a:rPr>
                  <a:t>ξ</a:t>
                </a:r>
                <a:r>
                  <a:rPr lang="zh-TW" altLang="en-US" dirty="0" smtClean="0">
                    <a:effectLst/>
                  </a:rPr>
                  <a:t>將對這些預言做出響應。為避免模擬衝突，</a:t>
                </a:r>
                <a:r>
                  <a:rPr lang="en-US" altLang="zh-TW" dirty="0" smtClean="0">
                    <a:effectLst/>
                  </a:rPr>
                  <a:t>ξ</a:t>
                </a:r>
                <a:r>
                  <a:rPr lang="zh-TW" altLang="en-US" dirty="0" smtClean="0">
                    <a:effectLst/>
                  </a:rPr>
                  <a:t>需要維護最初為空的列表</a:t>
                </a:r>
                <a:r>
                  <a:rPr lang="en-US" altLang="zh-TW" i="0" dirty="0">
                    <a:latin typeface="Cambria Math" panose="02040503050406030204" pitchFamily="18" charset="0"/>
                  </a:rPr>
                  <a:t>𝐿</a:t>
                </a:r>
                <a:r>
                  <a:rPr lang="en-US" altLang="zh-TW" i="0" dirty="0" smtClean="0">
                    <a:latin typeface="Cambria Math" panose="02040503050406030204" pitchFamily="18" charset="0"/>
                  </a:rPr>
                  <a:t>_</a:t>
                </a:r>
                <a:r>
                  <a:rPr lang="en-US" altLang="zh-TW" i="0" dirty="0">
                    <a:latin typeface="Cambria Math" panose="02040503050406030204" pitchFamily="18" charset="0"/>
                  </a:rPr>
                  <a:t>0</a:t>
                </a:r>
                <a:r>
                  <a:rPr lang="en-US" altLang="zh-TW" i="0" dirty="0" smtClean="0">
                    <a:latin typeface="Cambria Math" panose="02040503050406030204" pitchFamily="18" charset="0"/>
                  </a:rPr>
                  <a:t>,</a:t>
                </a:r>
                <a:r>
                  <a:rPr lang="en-US" altLang="zh-TW" i="0" dirty="0">
                    <a:latin typeface="Cambria Math" panose="02040503050406030204" pitchFamily="18" charset="0"/>
                  </a:rPr>
                  <a:t>𝐿</a:t>
                </a:r>
                <a:r>
                  <a:rPr lang="en-US" altLang="zh-TW" i="0" dirty="0" smtClean="0">
                    <a:latin typeface="Cambria Math" panose="02040503050406030204" pitchFamily="18" charset="0"/>
                  </a:rPr>
                  <a:t>_</a:t>
                </a:r>
                <a:r>
                  <a:rPr lang="en-US" altLang="zh-TW" i="0" dirty="0">
                    <a:latin typeface="Cambria Math" panose="02040503050406030204" pitchFamily="18" charset="0"/>
                  </a:rPr>
                  <a:t>1</a:t>
                </a:r>
                <a:r>
                  <a:rPr lang="en-US" altLang="zh-TW" i="0" dirty="0" smtClean="0">
                    <a:latin typeface="Cambria Math" panose="02040503050406030204" pitchFamily="18" charset="0"/>
                  </a:rPr>
                  <a:t>,</a:t>
                </a:r>
                <a:r>
                  <a:rPr lang="en-US" altLang="zh-TW" i="0" dirty="0">
                    <a:latin typeface="Cambria Math" panose="02040503050406030204" pitchFamily="18" charset="0"/>
                  </a:rPr>
                  <a:t>𝐿</a:t>
                </a:r>
                <a:r>
                  <a:rPr lang="en-US" altLang="zh-TW" i="0" dirty="0" smtClean="0">
                    <a:latin typeface="Cambria Math" panose="02040503050406030204" pitchFamily="18" charset="0"/>
                  </a:rPr>
                  <a:t>_</a:t>
                </a:r>
                <a:r>
                  <a:rPr lang="en-US" altLang="zh-TW" i="0" dirty="0">
                    <a:latin typeface="Cambria Math" panose="02040503050406030204" pitchFamily="18" charset="0"/>
                  </a:rPr>
                  <a:t>2</a:t>
                </a:r>
                <a:r>
                  <a:rPr lang="en-US" altLang="zh-TW" i="0" dirty="0" smtClean="0">
                    <a:latin typeface="Cambria Math" panose="02040503050406030204" pitchFamily="18" charset="0"/>
                  </a:rPr>
                  <a:t>,</a:t>
                </a:r>
                <a:r>
                  <a:rPr lang="en-US" altLang="zh-TW" i="0" dirty="0">
                    <a:latin typeface="Cambria Math" panose="02040503050406030204" pitchFamily="18" charset="0"/>
                  </a:rPr>
                  <a:t>𝐿</a:t>
                </a:r>
                <a:r>
                  <a:rPr lang="en-US" altLang="zh-TW" i="0" dirty="0" smtClean="0">
                    <a:latin typeface="Cambria Math" panose="02040503050406030204" pitchFamily="18" charset="0"/>
                  </a:rPr>
                  <a:t>_</a:t>
                </a:r>
                <a:r>
                  <a:rPr lang="en-US" altLang="zh-TW" i="0" dirty="0">
                    <a:latin typeface="Cambria Math" panose="02040503050406030204" pitchFamily="18" charset="0"/>
                  </a:rPr>
                  <a:t>3</a:t>
                </a:r>
                <a:r>
                  <a:rPr lang="en-US" altLang="zh-TW" i="0" dirty="0" smtClean="0">
                    <a:latin typeface="Cambria Math" panose="02040503050406030204" pitchFamily="18" charset="0"/>
                  </a:rPr>
                  <a:t>,</a:t>
                </a:r>
                <a:r>
                  <a:rPr lang="en-US" altLang="zh-TW" i="0" dirty="0">
                    <a:latin typeface="Cambria Math" panose="02040503050406030204" pitchFamily="18" charset="0"/>
                  </a:rPr>
                  <a:t>𝐿</a:t>
                </a:r>
                <a:r>
                  <a:rPr lang="en-US" altLang="zh-TW" i="0" dirty="0" smtClean="0">
                    <a:latin typeface="Cambria Math" panose="02040503050406030204" pitchFamily="18" charset="0"/>
                  </a:rPr>
                  <a:t>_</a:t>
                </a:r>
                <a:r>
                  <a:rPr lang="en-US" altLang="zh-TW" i="0" dirty="0">
                    <a:latin typeface="Cambria Math" panose="02040503050406030204" pitchFamily="18" charset="0"/>
                  </a:rPr>
                  <a:t>4</a:t>
                </a:r>
                <a:r>
                  <a:rPr lang="en-US" altLang="zh-TW" i="0" dirty="0" smtClean="0">
                    <a:latin typeface="Cambria Math" panose="02040503050406030204" pitchFamily="18" charset="0"/>
                  </a:rPr>
                  <a:t>,</a:t>
                </a:r>
                <a:r>
                  <a:rPr lang="en-US" altLang="zh-TW" i="0" dirty="0">
                    <a:latin typeface="Cambria Math" panose="02040503050406030204" pitchFamily="18" charset="0"/>
                  </a:rPr>
                  <a:t>𝐿</a:t>
                </a:r>
                <a:r>
                  <a:rPr lang="en-US" altLang="zh-TW" i="0" dirty="0" smtClean="0">
                    <a:latin typeface="Cambria Math" panose="02040503050406030204" pitchFamily="18" charset="0"/>
                  </a:rPr>
                  <a:t>_</a:t>
                </a:r>
                <a:r>
                  <a:rPr lang="en-US" altLang="zh-TW" i="0" dirty="0">
                    <a:latin typeface="Cambria Math" panose="02040503050406030204" pitchFamily="18" charset="0"/>
                  </a:rPr>
                  <a:t>𝑃𝑆𝐾</a:t>
                </a:r>
                <a:r>
                  <a:rPr lang="en-US" altLang="zh-TW" i="0" dirty="0" smtClean="0">
                    <a:latin typeface="Cambria Math" panose="02040503050406030204" pitchFamily="18" charset="0"/>
                  </a:rPr>
                  <a:t>,</a:t>
                </a:r>
                <a:r>
                  <a:rPr lang="en-US" altLang="zh-TW" i="0" dirty="0">
                    <a:latin typeface="Cambria Math" panose="02040503050406030204" pitchFamily="18" charset="0"/>
                  </a:rPr>
                  <a:t>𝐿</a:t>
                </a:r>
                <a:r>
                  <a:rPr lang="en-US" altLang="zh-TW" i="0" dirty="0" smtClean="0">
                    <a:latin typeface="Cambria Math" panose="02040503050406030204" pitchFamily="18" charset="0"/>
                  </a:rPr>
                  <a:t>_</a:t>
                </a:r>
                <a:r>
                  <a:rPr lang="en-US" altLang="zh-TW" i="0" dirty="0">
                    <a:latin typeface="Cambria Math" panose="02040503050406030204" pitchFamily="18" charset="0"/>
                  </a:rPr>
                  <a:t>𝐶𝑢𝑠𝑒𝑟</a:t>
                </a:r>
                <a:r>
                  <a:rPr lang="zh-TW" altLang="en-US" dirty="0" smtClean="0">
                    <a:effectLst/>
                  </a:rPr>
                  <a:t>。這些列表用於跟踪以下查詢的答案。</a:t>
                </a:r>
              </a:p>
              <a:p>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42</a:t>
            </a:fld>
            <a:endParaRPr lang="zh-TW" altLang="en-US"/>
          </a:p>
        </p:txBody>
      </p:sp>
    </p:spTree>
    <p:extLst>
      <p:ext uri="{BB962C8B-B14F-4D97-AF65-F5344CB8AC3E}">
        <p14:creationId xmlns:p14="http://schemas.microsoft.com/office/powerpoint/2010/main" val="1185707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rtl="0"/>
            <a:r>
              <a:rPr lang="zh-TW" altLang="en-US" dirty="0" smtClean="0"/>
              <a:t>無線通信技術的不斷進步，通過車輛自組織網絡（</a:t>
            </a:r>
            <a:r>
              <a:rPr lang="en-US" altLang="zh-TW" dirty="0" smtClean="0"/>
              <a:t>VANETS</a:t>
            </a:r>
            <a:r>
              <a:rPr lang="zh-TW" altLang="en-US" dirty="0" smtClean="0"/>
              <a:t>）提供了一種智能，高效的交通系統，以減輕交通擁堵和道路事故，從而提高乘客和交通流量的安全性。</a:t>
            </a:r>
            <a:endParaRPr lang="en-US" altLang="zh-TW" dirty="0" smtClean="0"/>
          </a:p>
          <a:p>
            <a:pPr rtl="0"/>
            <a:endParaRPr lang="en-US" altLang="zh-TW" dirty="0" smtClean="0"/>
          </a:p>
          <a:p>
            <a:pPr rtl="0"/>
            <a:r>
              <a:rPr lang="zh-TW" altLang="en-US" strike="sngStrike" dirty="0" smtClean="0"/>
              <a:t>許多研究人員，汽車製造商和電信行業都在研究</a:t>
            </a:r>
            <a:r>
              <a:rPr lang="en-US" altLang="zh-TW" strike="sngStrike" dirty="0" smtClean="0"/>
              <a:t>VANETS</a:t>
            </a:r>
            <a:r>
              <a:rPr lang="zh-TW" altLang="en-US" strike="sngStrike" dirty="0" smtClean="0"/>
              <a:t>，以構建下一代運輸系統。在</a:t>
            </a:r>
            <a:r>
              <a:rPr lang="en-US" altLang="zh-TW" strike="sngStrike" dirty="0" smtClean="0"/>
              <a:t>VANETS</a:t>
            </a:r>
            <a:r>
              <a:rPr lang="zh-TW" altLang="en-US" strike="sngStrike" dirty="0" smtClean="0"/>
              <a:t>中，配備有無線設備的車輛與其他車輛和固定路邊單元（</a:t>
            </a:r>
            <a:r>
              <a:rPr lang="en-US" altLang="zh-TW" strike="sngStrike" dirty="0" smtClean="0"/>
              <a:t>RSU</a:t>
            </a:r>
            <a:r>
              <a:rPr lang="zh-TW" altLang="en-US" strike="sngStrike" dirty="0" smtClean="0"/>
              <a:t>）交換與交通有關的信息。 </a:t>
            </a:r>
            <a:r>
              <a:rPr lang="en-US" altLang="zh-TW" strike="sngStrike" dirty="0" smtClean="0"/>
              <a:t>VANETS</a:t>
            </a:r>
            <a:r>
              <a:rPr lang="zh-TW" altLang="en-US" strike="sngStrike" dirty="0" smtClean="0"/>
              <a:t>中車輛和</a:t>
            </a:r>
            <a:r>
              <a:rPr lang="en-US" altLang="zh-TW" strike="sngStrike" dirty="0" smtClean="0"/>
              <a:t>RSU</a:t>
            </a:r>
            <a:r>
              <a:rPr lang="zh-TW" altLang="en-US" strike="sngStrike" dirty="0" smtClean="0"/>
              <a:t>之間共享的信息必須安全。為了在</a:t>
            </a:r>
            <a:r>
              <a:rPr lang="en-US" altLang="zh-TW" strike="sngStrike" dirty="0" smtClean="0"/>
              <a:t>VANETS</a:t>
            </a:r>
            <a:r>
              <a:rPr lang="zh-TW" altLang="en-US" strike="sngStrike" dirty="0" smtClean="0"/>
              <a:t>中進行安全通信，提出了許多在不同設置下的加密方案，並且大多數方案在橢圓曲線上使用雙線性對。但是雙線性配對的計算非常昂貴。車輛發送的簽名</a:t>
            </a:r>
            <a:r>
              <a:rPr lang="en-US" altLang="zh-TW" strike="sngStrike" dirty="0" smtClean="0"/>
              <a:t>/</a:t>
            </a:r>
            <a:r>
              <a:rPr lang="zh-TW" altLang="en-US" strike="sngStrike" dirty="0" smtClean="0"/>
              <a:t>消息的驗證也增加了</a:t>
            </a:r>
            <a:r>
              <a:rPr lang="en-US" altLang="zh-TW" strike="sngStrike" dirty="0" smtClean="0"/>
              <a:t>RSU</a:t>
            </a:r>
            <a:r>
              <a:rPr lang="zh-TW" altLang="en-US" strike="sngStrike" dirty="0" smtClean="0"/>
              <a:t>的計算工作量。</a:t>
            </a:r>
            <a:endParaRPr lang="en-US" altLang="zh-TW" strike="sngStrike" dirty="0" smtClean="0"/>
          </a:p>
          <a:p>
            <a:pPr rtl="0"/>
            <a:endParaRPr lang="en-US" altLang="zh-TW" dirty="0" smtClean="0"/>
          </a:p>
          <a:p>
            <a:pPr rtl="0"/>
            <a:r>
              <a:rPr lang="zh-TW" altLang="en-US" dirty="0" smtClean="0"/>
              <a:t>為了提高計算效率和傳輸開銷，在本文中，我們提出了一種有效的免配對的無證書無認證身份驗證方案，用於批量驗證。</a:t>
            </a:r>
            <a:endParaRPr lang="en-US" strike="noStrike"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279417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46</a:t>
            </a:fld>
            <a:endParaRPr lang="zh-TW" altLang="en-US"/>
          </a:p>
        </p:txBody>
      </p:sp>
    </p:spTree>
    <p:extLst>
      <p:ext uri="{BB962C8B-B14F-4D97-AF65-F5344CB8AC3E}">
        <p14:creationId xmlns:p14="http://schemas.microsoft.com/office/powerpoint/2010/main" val="1927239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r>
                  <a:rPr lang="zh-TW" altLang="en-US" dirty="0" smtClean="0"/>
                  <a:t>當</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𝐴𝐷𝑉</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zh-TW" altLang="en-US" dirty="0" smtClean="0"/>
                  <a:t>對</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r>
                      <a:rPr lang="en-US" altLang="zh-TW" i="1" dirty="0" err="1">
                        <a:solidFill>
                          <a:schemeClr val="tx2">
                            <a:lumMod val="75000"/>
                          </a:schemeClr>
                        </a:solidFill>
                        <a:latin typeface="Cambria Math" panose="02040503050406030204" pitchFamily="18" charset="0"/>
                        <a:cs typeface="Times New Roman" panose="02020603050405020304" pitchFamily="18" charset="0"/>
                      </a:rPr>
                      <m:t>𝑡𝑖</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oMath>
                </a14:m>
                <a:r>
                  <a:rPr lang="zh-TW" altLang="en-US" dirty="0" smtClean="0"/>
                  <a:t>執行此查詢時，</a:t>
                </a:r>
                <a:r>
                  <a:rPr lang="en-US" altLang="zh-TW" dirty="0" smtClean="0"/>
                  <a:t>ξ</a:t>
                </a:r>
                <a:r>
                  <a:rPr lang="zh-TW" altLang="en-US" dirty="0" smtClean="0"/>
                  <a:t>首先對</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0</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3</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4</m:t>
                        </m:r>
                      </m:sub>
                    </m:sSub>
                  </m:oMath>
                </a14:m>
                <a:r>
                  <a:rPr lang="en-US" altLang="zh-TW" dirty="0" smtClean="0"/>
                  <a:t> oracle</a:t>
                </a:r>
                <a:r>
                  <a:rPr lang="zh-TW" altLang="en-US" dirty="0" smtClean="0"/>
                  <a:t>進行查詢並恢復</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𝑄</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zh-TW" altLang="en-US" dirty="0" smtClean="0"/>
                  <a:t>和元組</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𝑄</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𝑃𝑢𝑏</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r>
                      <a:rPr lang="zh-TW" altLang="en-US" i="1" dirty="0" smtClean="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𝑡</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3</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𝑡</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4</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t>分別來自</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0</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3</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4</m:t>
                        </m:r>
                      </m:sub>
                    </m:sSub>
                  </m:oMath>
                </a14:m>
                <a:r>
                  <a:rPr lang="zh-TW" altLang="en-US" dirty="0" smtClean="0"/>
                  <a:t>和</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𝑑</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t>從</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𝑃𝑆𝐾</m:t>
                        </m:r>
                      </m:sub>
                    </m:sSub>
                  </m:oMath>
                </a14:m>
                <a:r>
                  <a:rPr lang="zh-TW" altLang="en-US" dirty="0" smtClean="0"/>
                  <a:t>中獲得和從</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𝐶𝑢𝑠𝑒𝑟</m:t>
                        </m:r>
                      </m:sub>
                    </m:sSub>
                  </m:oMath>
                </a14:m>
                <a:r>
                  <a:rPr lang="zh-TW" altLang="en-US" dirty="0" smtClean="0"/>
                  <a:t>中獲得</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𝑥</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r>
                      <a:rPr lang="en-US" altLang="zh-TW" i="1" dirty="0">
                        <a:solidFill>
                          <a:schemeClr val="tx2">
                            <a:lumMod val="75000"/>
                          </a:schemeClr>
                        </a:solidFill>
                        <a:latin typeface="Cambria Math" panose="02040503050406030204" pitchFamily="18" charset="0"/>
                        <a:cs typeface="Times New Roman" panose="02020603050405020304" pitchFamily="18" charset="0"/>
                      </a:rPr>
                      <m:t> </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𝑋</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t>.</a:t>
                </a:r>
              </a:p>
              <a:p>
                <a:endParaRPr lang="en-US" altLang="zh-TW" dirty="0" smtClean="0"/>
              </a:p>
              <a:p>
                <a:r>
                  <a:rPr lang="en-US" altLang="zh-TW" dirty="0" smtClean="0"/>
                  <a:t>ξ</a:t>
                </a:r>
                <a:r>
                  <a:rPr lang="zh-TW" altLang="en-US" dirty="0" smtClean="0"/>
                  <a:t>選擇一個隨機的</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𝑟</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zh-TW" altLang="en-US" dirty="0" smtClean="0"/>
                  <a:t>並設置</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𝑟</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𝑃</m:t>
                        </m:r>
                        <m:r>
                          <a:rPr lang="en-US" altLang="zh-TW" i="1" dirty="0">
                            <a:solidFill>
                              <a:schemeClr val="tx2">
                                <a:lumMod val="75000"/>
                              </a:schemeClr>
                            </a:solidFill>
                            <a:latin typeface="Cambria Math" panose="02040503050406030204" pitchFamily="18" charset="0"/>
                            <a:cs typeface="Times New Roman" panose="02020603050405020304" pitchFamily="18" charset="0"/>
                          </a:rPr>
                          <m:t>) </m:t>
                        </m:r>
                      </m:e>
                      <m:sub>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𝑥</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zh-TW" altLang="en-US" dirty="0" smtClean="0"/>
                  <a:t>，</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𝑃𝑢𝑏</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sSup>
                      <m:s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p>
                    </m:sSup>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4</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𝑥</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zh-TW" altLang="en-US" dirty="0" smtClean="0"/>
                  <a:t>。最後，</a:t>
                </a:r>
                <a:r>
                  <a:rPr lang="en-US" altLang="zh-TW" dirty="0" smtClean="0"/>
                  <a:t>ξ</a:t>
                </a:r>
                <a:r>
                  <a:rPr lang="zh-TW" altLang="en-US" dirty="0" smtClean="0"/>
                  <a:t>將</a:t>
                </a:r>
                <a14:m>
                  <m:oMath xmlns:m="http://schemas.openxmlformats.org/officeDocument/2006/math">
                    <m:sSub>
                      <m:sSubPr>
                        <m:ctrlPr>
                          <a:rPr lang="el-GR"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l-GR" altLang="zh-TW" i="1" dirty="0">
                            <a:solidFill>
                              <a:schemeClr val="tx2">
                                <a:lumMod val="75000"/>
                              </a:schemeClr>
                            </a:solidFill>
                            <a:latin typeface="Cambria Math" panose="02040503050406030204" pitchFamily="18" charset="0"/>
                            <a:cs typeface="Times New Roman" panose="02020603050405020304" pitchFamily="18" charset="0"/>
                          </a:rPr>
                          <m:t>𝜎</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oMath>
                </a14:m>
                <a:r>
                  <a:rPr lang="zh-TW" altLang="en-US" dirty="0" smtClean="0"/>
                  <a:t>返回給</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𝐴𝐷𝑉</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zh-TW" altLang="en-US" dirty="0" smtClean="0"/>
                  <a:t>。</a:t>
                </a:r>
                <a:endParaRPr lang="zh-TW" altLang="en-US" dirty="0"/>
              </a:p>
            </p:txBody>
          </p:sp>
        </mc:Choice>
        <mc:Fallback>
          <p:sp>
            <p:nvSpPr>
              <p:cNvPr id="3" name="備忘稿版面配置區 2"/>
              <p:cNvSpPr>
                <a:spLocks noGrp="1"/>
              </p:cNvSpPr>
              <p:nvPr>
                <p:ph type="body" idx="1"/>
              </p:nvPr>
            </p:nvSpPr>
            <p:spPr/>
            <p:txBody>
              <a:bodyPr/>
              <a:lstStyle/>
              <a:p>
                <a:r>
                  <a:rPr lang="zh-TW" altLang="en-US" dirty="0" smtClean="0"/>
                  <a:t>當</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𝐴𝐷𝑉</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1</a:t>
                </a:r>
                <a:r>
                  <a:rPr lang="zh-TW" altLang="en-US" dirty="0" smtClean="0"/>
                  <a:t>對</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𝐼𝐷</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𝑖</a:t>
                </a:r>
                <a:r>
                  <a:rPr lang="en-US" altLang="zh-TW" i="0" dirty="0" err="1">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𝑚</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𝑖</a:t>
                </a:r>
                <a:r>
                  <a:rPr lang="en-US" altLang="zh-TW" i="0" dirty="0" err="1">
                    <a:solidFill>
                      <a:schemeClr val="tx2">
                        <a:lumMod val="75000"/>
                      </a:schemeClr>
                    </a:solidFill>
                    <a:latin typeface="Cambria Math" panose="02040503050406030204" pitchFamily="18" charset="0"/>
                    <a:cs typeface="Times New Roman" panose="02020603050405020304" pitchFamily="18" charset="0"/>
                  </a:rPr>
                  <a:t>,𝑡𝑖</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zh-TW" altLang="en-US" dirty="0" smtClean="0"/>
                  <a:t>執行此查詢時，</a:t>
                </a:r>
                <a:r>
                  <a:rPr lang="en-US" altLang="zh-TW" dirty="0" smtClean="0"/>
                  <a:t>ξ</a:t>
                </a:r>
                <a:r>
                  <a:rPr lang="zh-TW" altLang="en-US" dirty="0" smtClean="0"/>
                  <a:t>首先對</a:t>
                </a:r>
                <a:r>
                  <a:rPr lang="en-US" altLang="zh-TW" i="0" dirty="0">
                    <a:solidFill>
                      <a:schemeClr val="tx2">
                        <a:lumMod val="75000"/>
                      </a:schemeClr>
                    </a:solidFill>
                    <a:latin typeface="Cambria Math" panose="02040503050406030204" pitchFamily="18" charset="0"/>
                    <a:cs typeface="Times New Roman" panose="02020603050405020304" pitchFamily="18" charset="0"/>
                  </a:rPr>
                  <a:t>𝐻</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0</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𝐻</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1</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𝐻</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2</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𝐻</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3</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𝐻</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4</a:t>
                </a:r>
                <a:r>
                  <a:rPr lang="en-US" altLang="zh-TW" dirty="0" smtClean="0"/>
                  <a:t> oracle</a:t>
                </a:r>
                <a:r>
                  <a:rPr lang="zh-TW" altLang="en-US" dirty="0" smtClean="0"/>
                  <a:t>進行查詢並恢復</a:t>
                </a:r>
                <a:r>
                  <a:rPr lang="en-US" altLang="zh-TW" i="0" dirty="0">
                    <a:solidFill>
                      <a:schemeClr val="tx2">
                        <a:lumMod val="75000"/>
                      </a:schemeClr>
                    </a:solidFill>
                    <a:latin typeface="Cambria Math" panose="02040503050406030204" pitchFamily="18" charset="0"/>
                    <a:cs typeface="Times New Roman" panose="02020603050405020304" pitchFamily="18" charset="0"/>
                  </a:rPr>
                  <a:t>𝑄</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𝑖</a:t>
                </a:r>
                <a:r>
                  <a:rPr lang="zh-TW" altLang="en-US" dirty="0" smtClean="0"/>
                  <a:t>和元組</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𝑄_𝑖</a:t>
                </a:r>
                <a:r>
                  <a:rPr lang="en-US" altLang="zh-TW" i="0" dirty="0" err="1">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𝑅_𝑖</a:t>
                </a:r>
                <a:r>
                  <a:rPr lang="en-US" altLang="zh-TW" i="0" dirty="0" err="1">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𝑃_𝑃𝑢𝑏,𝑙_1𝑖</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zh-TW" altLang="en-US" i="0" dirty="0" smtClean="0">
                    <a:solidFill>
                      <a:schemeClr val="tx2">
                        <a:lumMod val="75000"/>
                      </a:schemeClr>
                    </a:solidFill>
                    <a:latin typeface="Cambria Math" panose="020405030504060302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𝑚_𝑖,〖𝐼𝐷〗_𝑖,𝑌_1𝑖,𝑙_2𝑖</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𝑚_𝑖,〖𝐼𝐷〗_𝑖,𝑌_1𝑖,𝑅_𝑖,𝑡_𝑖,𝑙_3𝑖</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𝑚_𝑖,〖𝐼𝐷〗_𝑖,𝑌_1𝑖,𝑅_𝑖,𝑡_𝑖,𝑙_4𝑖</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t>分別來自</a:t>
                </a:r>
                <a:r>
                  <a:rPr lang="en-US" altLang="zh-TW" i="0" dirty="0">
                    <a:solidFill>
                      <a:schemeClr val="tx2">
                        <a:lumMod val="75000"/>
                      </a:schemeClr>
                    </a:solidFill>
                    <a:latin typeface="Cambria Math" panose="02040503050406030204" pitchFamily="18" charset="0"/>
                    <a:cs typeface="Times New Roman" panose="02020603050405020304" pitchFamily="18" charset="0"/>
                  </a:rPr>
                  <a:t>𝐿</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0</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𝐿</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1</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𝐿</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2</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𝐿</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3</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𝐿</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4</a:t>
                </a:r>
                <a:r>
                  <a:rPr lang="zh-TW" altLang="en-US" dirty="0" smtClean="0"/>
                  <a:t>和</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〖𝐼𝐷〗_𝑖</a:t>
                </a:r>
                <a:r>
                  <a:rPr lang="en-US" altLang="zh-TW" i="0" dirty="0" err="1">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𝑑_𝑖</a:t>
                </a:r>
                <a:r>
                  <a:rPr lang="en-US" altLang="zh-TW" i="0" dirty="0" err="1">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𝑅_𝑖</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t>從</a:t>
                </a:r>
                <a:r>
                  <a:rPr lang="en-US" altLang="zh-TW" i="0" dirty="0">
                    <a:solidFill>
                      <a:schemeClr val="tx2">
                        <a:lumMod val="75000"/>
                      </a:schemeClr>
                    </a:solidFill>
                    <a:latin typeface="Cambria Math" panose="02040503050406030204" pitchFamily="18" charset="0"/>
                    <a:cs typeface="Times New Roman" panose="02020603050405020304" pitchFamily="18" charset="0"/>
                  </a:rPr>
                  <a:t>𝐿</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𝑃𝑆𝐾</a:t>
                </a:r>
                <a:r>
                  <a:rPr lang="zh-TW" altLang="en-US" dirty="0" smtClean="0"/>
                  <a:t>中獲得和從</a:t>
                </a:r>
                <a:r>
                  <a:rPr lang="en-US" altLang="zh-TW" i="0" dirty="0">
                    <a:solidFill>
                      <a:schemeClr val="tx2">
                        <a:lumMod val="75000"/>
                      </a:schemeClr>
                    </a:solidFill>
                    <a:latin typeface="Cambria Math" panose="02040503050406030204" pitchFamily="18" charset="0"/>
                    <a:cs typeface="Times New Roman" panose="02020603050405020304" pitchFamily="18" charset="0"/>
                  </a:rPr>
                  <a:t>𝐿</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𝐶𝑢𝑠𝑒𝑟</a:t>
                </a:r>
                <a:r>
                  <a:rPr lang="zh-TW" altLang="en-US" dirty="0" smtClean="0"/>
                  <a:t>中獲得</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〖𝐼𝐷〗_𝑖</a:t>
                </a:r>
                <a:r>
                  <a:rPr lang="en-US" altLang="zh-TW" i="0" dirty="0" err="1">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𝑥_𝑖</a:t>
                </a:r>
                <a:r>
                  <a:rPr lang="en-US" altLang="zh-TW" i="0" dirty="0" err="1">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 𝑋_𝑖</a:t>
                </a:r>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t>.</a:t>
                </a:r>
              </a:p>
              <a:p>
                <a:endParaRPr lang="en-US" altLang="zh-TW" dirty="0" smtClean="0"/>
              </a:p>
              <a:p>
                <a:r>
                  <a:rPr lang="en-US" altLang="zh-TW" dirty="0" smtClean="0"/>
                  <a:t>ξ</a:t>
                </a:r>
                <a:r>
                  <a:rPr lang="zh-TW" altLang="en-US" dirty="0" smtClean="0"/>
                  <a:t>選擇一個隨機的</a:t>
                </a:r>
                <a:r>
                  <a:rPr lang="en-US" altLang="zh-TW" i="0" dirty="0">
                    <a:solidFill>
                      <a:schemeClr val="tx2">
                        <a:lumMod val="75000"/>
                      </a:schemeClr>
                    </a:solidFill>
                    <a:latin typeface="Cambria Math" panose="02040503050406030204" pitchFamily="18" charset="0"/>
                    <a:cs typeface="Times New Roman" panose="02020603050405020304" pitchFamily="18" charset="0"/>
                  </a:rPr>
                  <a:t>𝑟</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1𝑖</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𝑍</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𝑞^∗</a:t>
                </a:r>
                <a:r>
                  <a:rPr lang="zh-TW" altLang="en-US" dirty="0" smtClean="0"/>
                  <a:t>並設置</a:t>
                </a:r>
                <a:r>
                  <a:rPr lang="en-US" altLang="zh-TW" i="0" dirty="0">
                    <a:solidFill>
                      <a:schemeClr val="tx2">
                        <a:lumMod val="75000"/>
                      </a:schemeClr>
                    </a:solidFill>
                    <a:latin typeface="Cambria Math" panose="02040503050406030204" pitchFamily="18" charset="0"/>
                    <a:cs typeface="Times New Roman" panose="02020603050405020304" pitchFamily="18" charset="0"/>
                  </a:rPr>
                  <a:t>𝑌</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2𝑖=</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(𝑟_1𝑖 𝑃) </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𝑥</a:t>
                </a:r>
                <a:r>
                  <a:rPr lang="en-US" altLang="zh-TW" i="0" dirty="0">
                    <a:solidFill>
                      <a:schemeClr val="tx2">
                        <a:lumMod val="75000"/>
                      </a:schemeClr>
                    </a:solidFill>
                    <a:latin typeface="Cambria Math" panose="02040503050406030204" pitchFamily="18" charset="0"/>
                    <a:cs typeface="Times New Roman" panose="02020603050405020304" pitchFamily="18" charset="0"/>
                  </a:rPr>
                  <a:t>=𝑢_𝑖</a:t>
                </a:r>
                <a:r>
                  <a:rPr lang="zh-TW" altLang="en-US" dirty="0" smtClean="0"/>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𝑌</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1𝑖=−(𝑅_𝑖+𝑙_1𝑖 𝑃_𝑃𝑢𝑏)</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𝑢_𝑖</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−1</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 𝑙_4𝑖</a:t>
                </a:r>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𝑤</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𝑖=𝑢</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𝑖</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𝑥</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𝑖</a:t>
                </a:r>
                <a:r>
                  <a:rPr lang="zh-TW" altLang="en-US" dirty="0" smtClean="0"/>
                  <a:t>。最後，</a:t>
                </a:r>
                <a:r>
                  <a:rPr lang="en-US" altLang="zh-TW" dirty="0" smtClean="0"/>
                  <a:t>ξ</a:t>
                </a:r>
                <a:r>
                  <a:rPr lang="zh-TW" altLang="en-US" dirty="0" smtClean="0"/>
                  <a:t>將</a:t>
                </a:r>
                <a:r>
                  <a:rPr lang="el-GR" altLang="zh-TW" i="0" dirty="0">
                    <a:solidFill>
                      <a:schemeClr val="tx2">
                        <a:lumMod val="75000"/>
                      </a:schemeClr>
                    </a:solidFill>
                    <a:latin typeface="Cambria Math" panose="02040503050406030204" pitchFamily="18" charset="0"/>
                    <a:cs typeface="Times New Roman" panose="02020603050405020304" pitchFamily="18" charset="0"/>
                  </a:rPr>
                  <a:t>𝜎</a:t>
                </a:r>
                <a:r>
                  <a:rPr lang="el-GR"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𝑖=(𝑅</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𝑖,𝑌</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1𝑖,𝑢_𝑖,𝑤</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𝑖)</a:t>
                </a:r>
                <a:r>
                  <a:rPr lang="zh-TW" altLang="en-US" dirty="0" smtClean="0"/>
                  <a:t>返回給</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𝐴𝐷𝑉</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1</a:t>
                </a:r>
                <a:r>
                  <a:rPr lang="zh-TW" altLang="en-US" dirty="0" smtClean="0"/>
                  <a:t>。</a:t>
                </a:r>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48</a:t>
            </a:fld>
            <a:endParaRPr lang="zh-TW" altLang="en-US"/>
          </a:p>
        </p:txBody>
      </p:sp>
    </p:spTree>
    <p:extLst>
      <p:ext uri="{BB962C8B-B14F-4D97-AF65-F5344CB8AC3E}">
        <p14:creationId xmlns:p14="http://schemas.microsoft.com/office/powerpoint/2010/main" val="29710671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r>
                  <a:rPr lang="zh-TW" altLang="en-US" dirty="0" smtClean="0"/>
                  <a:t>令</a:t>
                </a:r>
                <a14:m>
                  <m:oMath xmlns:m="http://schemas.openxmlformats.org/officeDocument/2006/math">
                    <m:sSup>
                      <m:sSupPr>
                        <m:ctrlPr>
                          <a:rPr lang="el-GR"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l-GR"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l-GR" altLang="zh-TW" i="1" dirty="0">
                                <a:solidFill>
                                  <a:schemeClr val="tx2">
                                    <a:lumMod val="75000"/>
                                  </a:schemeClr>
                                </a:solidFill>
                                <a:latin typeface="Cambria Math" panose="02040503050406030204" pitchFamily="18" charset="0"/>
                                <a:cs typeface="Times New Roman" panose="02020603050405020304" pitchFamily="18" charset="0"/>
                              </a:rPr>
                              <m:t>𝜎</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r>
                          <a:rPr lang="el-GR" altLang="zh-TW" i="1" dirty="0">
                            <a:solidFill>
                              <a:schemeClr val="tx2">
                                <a:lumMod val="75000"/>
                              </a:schemeClr>
                            </a:solidFill>
                            <a:latin typeface="Cambria Math" panose="02040503050406030204" pitchFamily="18" charset="0"/>
                            <a:cs typeface="Times New Roman" panose="02020603050405020304" pitchFamily="18" charset="0"/>
                          </a:rPr>
                          <m:t>(1)</m:t>
                        </m:r>
                      </m:sup>
                    </m:sSup>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sSup>
                      <m:s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p>
                    </m:sSup>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sSup>
                      <m:s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p>
                    </m:s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oMath>
                </a14:m>
                <a:r>
                  <a:rPr lang="zh-TW" altLang="en-US" dirty="0" smtClean="0"/>
                  <a:t> 表示 </a:t>
                </a:r>
                <a14:m>
                  <m:oMath xmlns:m="http://schemas.openxmlformats.org/officeDocument/2006/math">
                    <m:sSub>
                      <m:sSubPr>
                        <m:ctrlPr>
                          <a:rPr lang="el-GR"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l-GR" altLang="zh-TW" i="1" dirty="0">
                            <a:solidFill>
                              <a:schemeClr val="tx2">
                                <a:lumMod val="75000"/>
                              </a:schemeClr>
                            </a:solidFill>
                            <a:latin typeface="Cambria Math" panose="02040503050406030204" pitchFamily="18" charset="0"/>
                            <a:cs typeface="Times New Roman" panose="02020603050405020304" pitchFamily="18" charset="0"/>
                          </a:rPr>
                          <m:t>𝜎</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oMath>
                </a14:m>
                <a:r>
                  <a:rPr lang="zh-TW" altLang="en-US" dirty="0" smtClean="0"/>
                  <a:t>。根據</a:t>
                </a:r>
                <a:r>
                  <a:rPr lang="en-US" altLang="zh-TW" dirty="0" smtClean="0"/>
                  <a:t>Forking Lemma [33]</a:t>
                </a:r>
                <a:r>
                  <a:rPr lang="zh-TW" altLang="en-US" dirty="0" smtClean="0"/>
                  <a:t>，如果我們用相同的隨機磁帶重播</a:t>
                </a:r>
                <a:r>
                  <a:rPr lang="el-GR" altLang="zh-TW" dirty="0" smtClean="0"/>
                  <a:t>ξ</a:t>
                </a:r>
                <a:r>
                  <a:rPr lang="zh-TW" altLang="el-GR" dirty="0" smtClean="0"/>
                  <a:t>，</a:t>
                </a:r>
                <a:r>
                  <a:rPr lang="zh-TW" altLang="en-US" dirty="0" smtClean="0"/>
                  <a:t>但是選擇不同的</a:t>
                </a:r>
                <a:r>
                  <a:rPr lang="en-US" altLang="zh-TW" dirty="0" smtClean="0"/>
                  <a:t>H3</a:t>
                </a:r>
                <a:r>
                  <a:rPr lang="zh-TW" altLang="en-US" dirty="0" smtClean="0"/>
                  <a:t>，</a:t>
                </a:r>
                <a:r>
                  <a:rPr lang="en-US" altLang="zh-TW" dirty="0" smtClean="0"/>
                  <a:t>H4(</a:t>
                </a:r>
                <a:r>
                  <a:rPr lang="zh-TW" altLang="en-US" dirty="0" smtClean="0"/>
                  <a:t>以相同的隨機方式選取不同的值</a:t>
                </a:r>
                <a:r>
                  <a:rPr lang="en-US" altLang="zh-TW" dirty="0" smtClean="0"/>
                  <a:t>)</a:t>
                </a:r>
                <a:r>
                  <a:rPr lang="zh-TW" altLang="en-US" dirty="0" smtClean="0"/>
                  <a:t>。</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𝐴𝐷𝑉</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zh-TW" altLang="en-US" dirty="0" smtClean="0"/>
                  <a:t>則會生成另外三個</a:t>
                </a:r>
                <a14:m>
                  <m:oMath xmlns:m="http://schemas.openxmlformats.org/officeDocument/2006/math">
                    <m:sSup>
                      <m:sSupPr>
                        <m:ctrlPr>
                          <a:rPr lang="el-GR"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l-GR"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l-GR" altLang="zh-TW" i="1" dirty="0">
                                <a:solidFill>
                                  <a:schemeClr val="tx2">
                                    <a:lumMod val="75000"/>
                                  </a:schemeClr>
                                </a:solidFill>
                                <a:latin typeface="Cambria Math" panose="02040503050406030204" pitchFamily="18" charset="0"/>
                                <a:cs typeface="Times New Roman" panose="02020603050405020304" pitchFamily="18" charset="0"/>
                              </a:rPr>
                              <m:t>𝜎</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r>
                          <a:rPr lang="el-GR" altLang="zh-TW" i="1" dirty="0">
                            <a:solidFill>
                              <a:schemeClr val="tx2">
                                <a:lumMod val="75000"/>
                              </a:schemeClr>
                            </a:solidFill>
                            <a:latin typeface="Cambria Math" panose="02040503050406030204" pitchFamily="18" charset="0"/>
                            <a:cs typeface="Times New Roman" panose="02020603050405020304" pitchFamily="18" charset="0"/>
                          </a:rPr>
                          <m:t>(</m:t>
                        </m:r>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𝑗</m:t>
                        </m:r>
                        <m:r>
                          <a:rPr lang="el-GR" altLang="zh-TW" i="1" dirty="0">
                            <a:solidFill>
                              <a:schemeClr val="tx2">
                                <a:lumMod val="75000"/>
                              </a:schemeClr>
                            </a:solidFill>
                            <a:latin typeface="Cambria Math" panose="02040503050406030204" pitchFamily="18" charset="0"/>
                            <a:cs typeface="Times New Roman" panose="02020603050405020304" pitchFamily="18" charset="0"/>
                          </a:rPr>
                          <m:t>)</m:t>
                        </m:r>
                      </m:sup>
                    </m:s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d>
                      <m:d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d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d>
                              <m:dPr>
                                <m:ctrlPr>
                                  <a:rPr lang="en-US" altLang="zh-TW" b="0" i="1" dirty="0">
                                    <a:solidFill>
                                      <a:schemeClr val="tx2">
                                        <a:lumMod val="75000"/>
                                      </a:schemeClr>
                                    </a:solidFill>
                                    <a:latin typeface="Cambria Math" panose="02040503050406030204" pitchFamily="18" charset="0"/>
                                    <a:cs typeface="Times New Roman" panose="02020603050405020304" pitchFamily="18" charset="0"/>
                                  </a:rPr>
                                </m:ctrlPr>
                              </m:dPr>
                              <m:e>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𝑗</m:t>
                                </m:r>
                              </m:e>
                            </m:d>
                          </m:sup>
                        </m:sSup>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r>
                          <a:rPr lang="en-US" altLang="zh-TW" i="1" dirty="0">
                            <a:solidFill>
                              <a:schemeClr val="tx2">
                                <a:lumMod val="75000"/>
                              </a:schemeClr>
                            </a:solidFill>
                            <a:latin typeface="Cambria Math" panose="02040503050406030204" pitchFamily="18" charset="0"/>
                            <a:cs typeface="Times New Roman" panose="02020603050405020304" pitchFamily="18" charset="0"/>
                          </a:rPr>
                          <m:t> </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d>
                              <m:dPr>
                                <m:ctrlPr>
                                  <a:rPr lang="en-US" altLang="zh-TW" b="0" i="1" dirty="0">
                                    <a:solidFill>
                                      <a:schemeClr val="tx2">
                                        <a:lumMod val="75000"/>
                                      </a:schemeClr>
                                    </a:solidFill>
                                    <a:latin typeface="Cambria Math" panose="02040503050406030204" pitchFamily="18" charset="0"/>
                                    <a:cs typeface="Times New Roman" panose="02020603050405020304" pitchFamily="18" charset="0"/>
                                  </a:rPr>
                                </m:ctrlPr>
                              </m:dPr>
                              <m:e>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𝑗</m:t>
                                </m:r>
                              </m:e>
                            </m:d>
                          </m:sup>
                        </m:sSup>
                      </m:e>
                    </m:d>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𝑓𝑜𝑟</m:t>
                    </m:r>
                    <m:r>
                      <a:rPr lang="zh-TW" altLang="en-US" i="1" dirty="0" smtClean="0">
                        <a:solidFill>
                          <a:schemeClr val="tx2">
                            <a:lumMod val="75000"/>
                          </a:schemeClr>
                        </a:solidFill>
                        <a:latin typeface="Cambria Math" panose="02040503050406030204" pitchFamily="18" charset="0"/>
                        <a:cs typeface="Times New Roman" panose="02020603050405020304" pitchFamily="18" charset="0"/>
                      </a:rPr>
                      <m:t> </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𝑗</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=2,3,4</m:t>
                    </m:r>
                  </m:oMath>
                </a14:m>
                <a:r>
                  <a:rPr lang="zh-TW" altLang="en-US" dirty="0" smtClean="0"/>
                  <a:t>，使得</a:t>
                </a:r>
                <a14:m>
                  <m:oMath xmlns:m="http://schemas.openxmlformats.org/officeDocument/2006/math">
                    <m:sSup>
                      <m:s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d>
                          <m:d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dPr>
                          <m:e>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e>
                        </m:d>
                      </m:sup>
                    </m:sSup>
                    <m:r>
                      <a:rPr lang="en-US" altLang="zh-TW" i="1" dirty="0" err="1">
                        <a:solidFill>
                          <a:schemeClr val="tx2">
                            <a:lumMod val="75000"/>
                          </a:schemeClr>
                        </a:solidFill>
                        <a:latin typeface="Cambria Math" panose="02040503050406030204" pitchFamily="18" charset="0"/>
                        <a:cs typeface="Times New Roman" panose="02020603050405020304" pitchFamily="18" charset="0"/>
                      </a:rPr>
                      <m:t>𝑃</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d>
                          <m:d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dPr>
                          <m:e>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e>
                        </m:d>
                      </m:sup>
                    </m:sSup>
                    <m:d>
                      <m:dPr>
                        <m:ctrlPr>
                          <a:rPr lang="en-US" altLang="zh-TW" i="1" dirty="0" err="1">
                            <a:solidFill>
                              <a:schemeClr val="tx2">
                                <a:lumMod val="75000"/>
                              </a:schemeClr>
                            </a:solidFill>
                            <a:latin typeface="Cambria Math" panose="02040503050406030204" pitchFamily="18" charset="0"/>
                            <a:cs typeface="Times New Roman" panose="02020603050405020304" pitchFamily="18" charset="0"/>
                          </a:rPr>
                        </m:ctrlPr>
                      </m:d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3</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d>
                              <m:d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dPr>
                              <m:e>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e>
                            </m:d>
                          </m:sup>
                        </m:sSup>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𝑋</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d>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4</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d>
                          <m:d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dPr>
                          <m:e>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e>
                        </m:d>
                      </m:sup>
                    </m:sSup>
                    <m:d>
                      <m:d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d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d>
                              <m:d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dPr>
                              <m:e>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e>
                            </m:d>
                          </m:sup>
                        </m:sSup>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𝑃𝑢𝑏</m:t>
                            </m:r>
                          </m:sub>
                        </m:sSub>
                      </m:e>
                    </m:d>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m:t>
                    </m:r>
                    <m:r>
                      <a:rPr lang="en-US" altLang="zh-TW" i="1" dirty="0" err="1">
                        <a:solidFill>
                          <a:schemeClr val="tx2">
                            <a:lumMod val="75000"/>
                          </a:schemeClr>
                        </a:solidFill>
                        <a:latin typeface="Cambria Math" panose="02040503050406030204" pitchFamily="18" charset="0"/>
                        <a:cs typeface="Times New Roman" panose="02020603050405020304" pitchFamily="18" charset="0"/>
                      </a:rPr>
                      <m:t>𝑓𝑜𝑟</m:t>
                    </m:r>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 </m:t>
                    </m:r>
                    <m:r>
                      <a:rPr lang="en-US" altLang="zh-TW" i="1" dirty="0" err="1">
                        <a:solidFill>
                          <a:schemeClr val="tx2">
                            <a:lumMod val="75000"/>
                          </a:schemeClr>
                        </a:solidFill>
                        <a:latin typeface="Cambria Math" panose="02040503050406030204" pitchFamily="18" charset="0"/>
                        <a:cs typeface="Times New Roman" panose="02020603050405020304" pitchFamily="18" charset="0"/>
                      </a:rPr>
                      <m:t>𝑗</m:t>
                    </m:r>
                    <m:r>
                      <a:rPr lang="en-US" altLang="zh-TW" i="1" dirty="0">
                        <a:solidFill>
                          <a:schemeClr val="tx2">
                            <a:lumMod val="75000"/>
                          </a:schemeClr>
                        </a:solidFill>
                        <a:latin typeface="Cambria Math" panose="02040503050406030204" pitchFamily="18" charset="0"/>
                        <a:cs typeface="Times New Roman" panose="02020603050405020304" pitchFamily="18" charset="0"/>
                      </a:rPr>
                      <m:t>=1,2,3,4</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a:t>
                </a:r>
                <a:endParaRPr lang="en-US" altLang="zh-TW" dirty="0" smtClean="0"/>
              </a:p>
              <a:p>
                <a:endParaRPr lang="zh-TW" altLang="en-US" dirty="0" smtClean="0"/>
              </a:p>
              <a:p>
                <a:r>
                  <a:rPr lang="en-US" altLang="zh-TW" dirty="0" smtClean="0">
                    <a:effectLst/>
                  </a:rPr>
                  <a:t>(</a:t>
                </a:r>
                <a:r>
                  <a:rPr lang="zh-TW" altLang="en-US" dirty="0" smtClean="0">
                    <a:effectLst/>
                  </a:rPr>
                  <a:t>磁帶是圖靈機的基本概念。隨機磁帶是上面帶有隨機</a:t>
                </a:r>
                <a:r>
                  <a:rPr lang="en-US" altLang="zh-TW" dirty="0" smtClean="0">
                    <a:effectLst/>
                  </a:rPr>
                  <a:t>bits</a:t>
                </a:r>
                <a:r>
                  <a:rPr lang="zh-TW" altLang="en-US" dirty="0" smtClean="0">
                    <a:effectLst/>
                  </a:rPr>
                  <a:t>的磁帶。</a:t>
                </a:r>
                <a:r>
                  <a:rPr lang="en-US" altLang="zh-TW" dirty="0" smtClean="0">
                    <a:effectLst/>
                  </a:rPr>
                  <a:t>)</a:t>
                </a:r>
                <a:endParaRPr lang="zh-TW" altLang="en-US" dirty="0" smtClean="0">
                  <a:effectLst/>
                </a:endParaRPr>
              </a:p>
              <a:p>
                <a:endParaRPr lang="zh-TW" altLang="en-US" dirty="0"/>
              </a:p>
            </p:txBody>
          </p:sp>
        </mc:Choice>
        <mc:Fallback>
          <p:sp>
            <p:nvSpPr>
              <p:cNvPr id="3" name="備忘稿版面配置區 2"/>
              <p:cNvSpPr>
                <a:spLocks noGrp="1"/>
              </p:cNvSpPr>
              <p:nvPr>
                <p:ph type="body" idx="1"/>
              </p:nvPr>
            </p:nvSpPr>
            <p:spPr/>
            <p:txBody>
              <a:bodyPr/>
              <a:lstStyle/>
              <a:p>
                <a:r>
                  <a:rPr lang="zh-TW" altLang="en-US" dirty="0" smtClean="0"/>
                  <a:t>令</a:t>
                </a:r>
                <a:r>
                  <a:rPr lang="el-GR"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l-GR" altLang="zh-TW" i="0" dirty="0">
                    <a:solidFill>
                      <a:schemeClr val="tx2">
                        <a:lumMod val="75000"/>
                      </a:schemeClr>
                    </a:solidFill>
                    <a:latin typeface="Cambria Math" panose="02040503050406030204" pitchFamily="18" charset="0"/>
                    <a:cs typeface="Times New Roman" panose="02020603050405020304" pitchFamily="18" charset="0"/>
                  </a:rPr>
                  <a:t>𝜎_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𝑖</a:t>
                </a:r>
                <a:r>
                  <a:rPr lang="el-GR"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l-GR" altLang="zh-TW" i="0" dirty="0">
                    <a:solidFill>
                      <a:schemeClr val="tx2">
                        <a:lumMod val="75000"/>
                      </a:schemeClr>
                    </a:solidFill>
                    <a:latin typeface="Cambria Math" panose="02040503050406030204" pitchFamily="18" charset="0"/>
                    <a:cs typeface="Times New Roman" panose="02020603050405020304" pitchFamily="18" charset="0"/>
                  </a:rPr>
                  <a:t>(1)</a:t>
                </a:r>
                <a:r>
                  <a:rPr lang="el-GR"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 </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=(𝑅_𝑖,𝑌_1𝑖,</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𝑢_𝑖</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(1)</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err="1">
                    <a:solidFill>
                      <a:schemeClr val="tx2">
                        <a:lumMod val="75000"/>
                      </a:schemeClr>
                    </a:solidFill>
                    <a:latin typeface="Cambria Math" panose="02040503050406030204" pitchFamily="18" charset="0"/>
                    <a:cs typeface="Times New Roman" panose="02020603050405020304" pitchFamily="18" charset="0"/>
                  </a:rPr>
                  <a:t>,</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𝑤_𝑖</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(1)</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zh-TW" altLang="en-US" dirty="0" smtClean="0"/>
                  <a:t> 表示 </a:t>
                </a:r>
                <a:r>
                  <a:rPr lang="el-GR" altLang="zh-TW" i="0" dirty="0">
                    <a:solidFill>
                      <a:schemeClr val="tx2">
                        <a:lumMod val="75000"/>
                      </a:schemeClr>
                    </a:solidFill>
                    <a:latin typeface="Cambria Math" panose="02040503050406030204" pitchFamily="18" charset="0"/>
                    <a:cs typeface="Times New Roman" panose="02020603050405020304" pitchFamily="18" charset="0"/>
                  </a:rPr>
                  <a:t>𝜎</a:t>
                </a:r>
                <a:r>
                  <a:rPr lang="el-GR"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𝑖=(𝑅_𝑖,𝑌_1𝑖,𝑢_𝑖,𝑤_𝑖)</a:t>
                </a:r>
                <a:r>
                  <a:rPr lang="zh-TW" altLang="en-US" dirty="0" smtClean="0"/>
                  <a:t>。根據</a:t>
                </a:r>
                <a:r>
                  <a:rPr lang="en-US" altLang="zh-TW" dirty="0" smtClean="0"/>
                  <a:t>Forking Lemma [33]</a:t>
                </a:r>
                <a:r>
                  <a:rPr lang="zh-TW" altLang="en-US" dirty="0" smtClean="0"/>
                  <a:t>，如果我們用相同的隨機磁帶重播</a:t>
                </a:r>
                <a:r>
                  <a:rPr lang="el-GR" altLang="zh-TW" dirty="0" smtClean="0"/>
                  <a:t>ξ</a:t>
                </a:r>
                <a:r>
                  <a:rPr lang="zh-TW" altLang="el-GR" dirty="0" smtClean="0"/>
                  <a:t>，</a:t>
                </a:r>
                <a:r>
                  <a:rPr lang="zh-TW" altLang="en-US" dirty="0" smtClean="0"/>
                  <a:t>但是選擇不同的</a:t>
                </a:r>
                <a:r>
                  <a:rPr lang="en-US" altLang="zh-TW" dirty="0" smtClean="0"/>
                  <a:t>H3</a:t>
                </a:r>
                <a:r>
                  <a:rPr lang="zh-TW" altLang="en-US" dirty="0" smtClean="0"/>
                  <a:t>，</a:t>
                </a:r>
                <a:r>
                  <a:rPr lang="en-US" altLang="zh-TW" dirty="0" smtClean="0"/>
                  <a:t>H4(</a:t>
                </a:r>
                <a:r>
                  <a:rPr lang="zh-TW" altLang="en-US" dirty="0" smtClean="0"/>
                  <a:t>以相同的隨機方式選取不同的值</a:t>
                </a:r>
                <a:r>
                  <a:rPr lang="en-US" altLang="zh-TW" dirty="0" smtClean="0"/>
                  <a:t>)</a:t>
                </a:r>
                <a:r>
                  <a:rPr lang="zh-TW" altLang="en-US" dirty="0" smtClean="0"/>
                  <a:t>。</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𝐴𝐷𝑉</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1</a:t>
                </a:r>
                <a:r>
                  <a:rPr lang="zh-TW" altLang="en-US" dirty="0" smtClean="0"/>
                  <a:t>則會生成另外三個</a:t>
                </a:r>
                <a:r>
                  <a:rPr lang="el-GR"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l-GR" altLang="zh-TW" i="0" dirty="0">
                    <a:solidFill>
                      <a:schemeClr val="tx2">
                        <a:lumMod val="75000"/>
                      </a:schemeClr>
                    </a:solidFill>
                    <a:latin typeface="Cambria Math" panose="02040503050406030204" pitchFamily="18" charset="0"/>
                    <a:cs typeface="Times New Roman" panose="02020603050405020304" pitchFamily="18" charset="0"/>
                  </a:rPr>
                  <a:t>𝜎_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𝑖</a:t>
                </a:r>
                <a:r>
                  <a:rPr lang="el-GR"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l-GR" altLang="zh-TW" i="0" dirty="0">
                    <a:solidFill>
                      <a:schemeClr val="tx2">
                        <a:lumMod val="75000"/>
                      </a:schemeClr>
                    </a:solidFill>
                    <a:latin typeface="Cambria Math" panose="02040503050406030204" pitchFamily="18" charset="0"/>
                    <a:cs typeface="Times New Roman" panose="02020603050405020304" pitchFamily="18" charset="0"/>
                  </a:rPr>
                  <a:t>(</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𝑗</a:t>
                </a:r>
                <a:r>
                  <a:rPr lang="el-GR" altLang="zh-TW" i="0" dirty="0">
                    <a:solidFill>
                      <a:schemeClr val="tx2">
                        <a:lumMod val="75000"/>
                      </a:schemeClr>
                    </a:solidFill>
                    <a:latin typeface="Cambria Math" panose="02040503050406030204" pitchFamily="18" charset="0"/>
                    <a:cs typeface="Times New Roman" panose="02020603050405020304" pitchFamily="18" charset="0"/>
                  </a:rPr>
                  <a:t>)</a:t>
                </a:r>
                <a:r>
                  <a:rPr lang="el-GR"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=(𝑅_𝑖,𝑌_1𝑖,〖𝑢_𝑖〗^(</a:t>
                </a:r>
                <a:r>
                  <a:rPr lang="en-US" altLang="zh-TW" b="0" i="0" dirty="0">
                    <a:solidFill>
                      <a:schemeClr val="tx2">
                        <a:lumMod val="75000"/>
                      </a:schemeClr>
                    </a:solidFill>
                    <a:latin typeface="Cambria Math" panose="02040503050406030204" pitchFamily="18" charset="0"/>
                    <a:cs typeface="Times New Roman" panose="02020603050405020304" pitchFamily="18" charset="0"/>
                  </a:rPr>
                  <a:t>(</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𝑗) </a:t>
                </a:r>
                <a:r>
                  <a:rPr lang="en-US" altLang="zh-TW" b="0"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err="1">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 〖𝑤_𝑖〗^(</a:t>
                </a:r>
                <a:r>
                  <a:rPr lang="en-US" altLang="zh-TW" b="0" i="0" dirty="0">
                    <a:solidFill>
                      <a:schemeClr val="tx2">
                        <a:lumMod val="75000"/>
                      </a:schemeClr>
                    </a:solidFill>
                    <a:latin typeface="Cambria Math" panose="02040503050406030204" pitchFamily="18" charset="0"/>
                    <a:cs typeface="Times New Roman" panose="02020603050405020304" pitchFamily="18" charset="0"/>
                  </a:rPr>
                  <a:t>(</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𝑗) </a:t>
                </a:r>
                <a:r>
                  <a:rPr lang="en-US" altLang="zh-TW" b="0" i="0" dirty="0">
                    <a:solidFill>
                      <a:schemeClr val="tx2">
                        <a:lumMod val="75000"/>
                      </a:schemeClr>
                    </a:solidFill>
                    <a:latin typeface="Cambria Math" panose="02040503050406030204" pitchFamily="18" charset="0"/>
                    <a:cs typeface="Times New Roman" panose="02020603050405020304" pitchFamily="18" charset="0"/>
                  </a:rPr>
                  <a:t>)</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 ),</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𝑓𝑜𝑟</a:t>
                </a:r>
                <a:r>
                  <a:rPr lang="zh-TW" altLang="en-US" i="0" dirty="0" smtClean="0">
                    <a:solidFill>
                      <a:schemeClr val="tx2">
                        <a:lumMod val="75000"/>
                      </a:schemeClr>
                    </a:solidFill>
                    <a:latin typeface="Cambria Math" panose="02040503050406030204" pitchFamily="18" charset="0"/>
                    <a:cs typeface="Times New Roman" panose="02020603050405020304" pitchFamily="18" charset="0"/>
                  </a:rPr>
                  <a:t> </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𝑗=2,3,4</a:t>
                </a:r>
                <a:r>
                  <a:rPr lang="zh-TW" altLang="en-US" dirty="0" smtClean="0"/>
                  <a:t>，使得</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𝑤_𝑖</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𝑗) </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err="1">
                    <a:solidFill>
                      <a:schemeClr val="tx2">
                        <a:lumMod val="75000"/>
                      </a:schemeClr>
                    </a:solidFill>
                    <a:latin typeface="Cambria Math" panose="02040503050406030204" pitchFamily="18" charset="0"/>
                    <a:cs typeface="Times New Roman" panose="02020603050405020304" pitchFamily="18" charset="0"/>
                  </a:rPr>
                  <a:t> </a:t>
                </a:r>
                <a:r>
                  <a:rPr lang="en-US" altLang="zh-TW" i="0" dirty="0" err="1">
                    <a:solidFill>
                      <a:schemeClr val="tx2">
                        <a:lumMod val="75000"/>
                      </a:schemeClr>
                    </a:solidFill>
                    <a:latin typeface="Cambria Math" panose="02040503050406030204" pitchFamily="18" charset="0"/>
                    <a:cs typeface="Times New Roman" panose="02020603050405020304" pitchFamily="18" charset="0"/>
                  </a:rPr>
                  <a:t>𝑃</a:t>
                </a:r>
                <a:r>
                  <a:rPr lang="en-US" altLang="zh-TW" i="0" dirty="0">
                    <a:solidFill>
                      <a:schemeClr val="tx2">
                        <a:lumMod val="75000"/>
                      </a:schemeClr>
                    </a:solidFill>
                    <a:latin typeface="Cambria Math" panose="02040503050406030204" pitchFamily="18" charset="0"/>
                    <a:cs typeface="Times New Roman" panose="02020603050405020304" pitchFamily="18" charset="0"/>
                  </a:rPr>
                  <a:t>−〖𝑢_𝑖〗^((𝑗) )</a:t>
                </a:r>
                <a:r>
                  <a:rPr lang="en-US" altLang="zh-TW" i="0" dirty="0" err="1">
                    <a:solidFill>
                      <a:schemeClr val="tx2">
                        <a:lumMod val="75000"/>
                      </a:schemeClr>
                    </a:solidFill>
                    <a:latin typeface="Cambria Math" panose="02040503050406030204" pitchFamily="18" charset="0"/>
                    <a:cs typeface="Times New Roman" panose="02020603050405020304" pitchFamily="18" charset="0"/>
                  </a:rPr>
                  <a:t>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𝑌_1𝑖+</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𝑙_3𝑖</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𝑗) </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𝑋</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𝑖 )=〖𝑙_</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4</a:t>
                </a:r>
                <a:r>
                  <a:rPr lang="en-US" altLang="zh-TW" i="0" dirty="0">
                    <a:solidFill>
                      <a:schemeClr val="tx2">
                        <a:lumMod val="75000"/>
                      </a:schemeClr>
                    </a:solidFill>
                    <a:latin typeface="Cambria Math" panose="02040503050406030204" pitchFamily="18" charset="0"/>
                    <a:cs typeface="Times New Roman" panose="02020603050405020304" pitchFamily="18" charset="0"/>
                  </a:rPr>
                  <a:t>𝑖〗^((𝑗) ) (𝑅_𝑖</a:t>
                </a:r>
                <a:r>
                  <a:rPr lang="en-US" altLang="zh-TW" i="0" dirty="0" err="1">
                    <a:solidFill>
                      <a:schemeClr val="tx2">
                        <a:lumMod val="75000"/>
                      </a:schemeClr>
                    </a:solidFill>
                    <a:latin typeface="Cambria Math" panose="02040503050406030204" pitchFamily="18" charset="0"/>
                    <a:cs typeface="Times New Roman" panose="02020603050405020304" pitchFamily="18" charset="0"/>
                  </a:rPr>
                  <a:t>+</a:t>
                </a:r>
                <a:r>
                  <a:rPr lang="en-US" altLang="zh-TW" i="0" dirty="0">
                    <a:solidFill>
                      <a:schemeClr val="tx2">
                        <a:lumMod val="75000"/>
                      </a:schemeClr>
                    </a:solidFill>
                    <a:latin typeface="Cambria Math" panose="02040503050406030204" pitchFamily="18" charset="0"/>
                    <a:cs typeface="Times New Roman" panose="02020603050405020304" pitchFamily="18" charset="0"/>
                  </a:rPr>
                  <a:t>〖𝑙_</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1</a:t>
                </a:r>
                <a:r>
                  <a:rPr lang="en-US" altLang="zh-TW" i="0" dirty="0">
                    <a:solidFill>
                      <a:schemeClr val="tx2">
                        <a:lumMod val="75000"/>
                      </a:schemeClr>
                    </a:solidFill>
                    <a:latin typeface="Cambria Math" panose="02040503050406030204" pitchFamily="18" charset="0"/>
                    <a:cs typeface="Times New Roman" panose="02020603050405020304" pitchFamily="18" charset="0"/>
                  </a:rPr>
                  <a:t>𝑖〗^((𝑗) )</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 </a:t>
                </a:r>
                <a:r>
                  <a:rPr lang="en-US" altLang="zh-TW" i="0" dirty="0">
                    <a:solidFill>
                      <a:schemeClr val="tx2">
                        <a:lumMod val="75000"/>
                      </a:schemeClr>
                    </a:solidFill>
                    <a:latin typeface="Cambria Math" panose="02040503050406030204" pitchFamily="18" charset="0"/>
                    <a:cs typeface="Times New Roman" panose="02020603050405020304" pitchFamily="18" charset="0"/>
                  </a:rPr>
                  <a:t>𝑃</a:t>
                </a:r>
                <a:r>
                  <a:rPr lang="en-US" altLang="zh-TW" i="0" dirty="0" smtClean="0">
                    <a:solidFill>
                      <a:schemeClr val="tx2">
                        <a:lumMod val="75000"/>
                      </a:schemeClr>
                    </a:solidFill>
                    <a:latin typeface="Cambria Math" panose="02040503050406030204" pitchFamily="18" charset="0"/>
                    <a:cs typeface="Times New Roman" panose="02020603050405020304" pitchFamily="18" charset="0"/>
                  </a:rPr>
                  <a:t>_</a:t>
                </a:r>
                <a:r>
                  <a:rPr lang="en-US" altLang="zh-TW" i="0" dirty="0">
                    <a:solidFill>
                      <a:schemeClr val="tx2">
                        <a:lumMod val="75000"/>
                      </a:schemeClr>
                    </a:solidFill>
                    <a:latin typeface="Cambria Math" panose="02040503050406030204" pitchFamily="18" charset="0"/>
                    <a:cs typeface="Times New Roman" panose="02020603050405020304" pitchFamily="18" charset="0"/>
                  </a:rPr>
                  <a:t>𝑃𝑢𝑏 )</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a:t>
                </a:r>
                <a:r>
                  <a:rPr lang="en-US" altLang="zh-TW" i="0" dirty="0" err="1">
                    <a:solidFill>
                      <a:schemeClr val="tx2">
                        <a:lumMod val="75000"/>
                      </a:schemeClr>
                    </a:solidFill>
                    <a:latin typeface="Cambria Math" panose="02040503050406030204" pitchFamily="18" charset="0"/>
                    <a:cs typeface="Times New Roman" panose="02020603050405020304" pitchFamily="18" charset="0"/>
                  </a:rPr>
                  <a:t>𝑓𝑜𝑟</a:t>
                </a:r>
                <a: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a:t> </a:t>
                </a:r>
                <a:r>
                  <a:rPr lang="en-US" altLang="zh-TW" i="0" dirty="0" err="1">
                    <a:solidFill>
                      <a:schemeClr val="tx2">
                        <a:lumMod val="75000"/>
                      </a:schemeClr>
                    </a:solidFill>
                    <a:latin typeface="Cambria Math" panose="02040503050406030204" pitchFamily="18" charset="0"/>
                    <a:cs typeface="Times New Roman" panose="02020603050405020304" pitchFamily="18" charset="0"/>
                  </a:rPr>
                  <a:t>𝑗</a:t>
                </a:r>
                <a:r>
                  <a:rPr lang="en-US" altLang="zh-TW" i="0" dirty="0">
                    <a:solidFill>
                      <a:schemeClr val="tx2">
                        <a:lumMod val="75000"/>
                      </a:schemeClr>
                    </a:solidFill>
                    <a:latin typeface="Cambria Math" panose="02040503050406030204" pitchFamily="18" charset="0"/>
                    <a:cs typeface="Times New Roman" panose="02020603050405020304" pitchFamily="18" charset="0"/>
                  </a:rPr>
                  <a:t>=1,2,3,4</a:t>
                </a:r>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a:t>
                </a:r>
                <a:endParaRPr lang="en-US" altLang="zh-TW" dirty="0" smtClean="0"/>
              </a:p>
              <a:p>
                <a:endParaRPr lang="zh-TW" altLang="en-US" dirty="0" smtClean="0"/>
              </a:p>
              <a:p>
                <a:r>
                  <a:rPr lang="en-US" altLang="zh-TW" dirty="0" smtClean="0">
                    <a:effectLst/>
                  </a:rPr>
                  <a:t>(</a:t>
                </a:r>
                <a:r>
                  <a:rPr lang="zh-TW" altLang="en-US" dirty="0" smtClean="0">
                    <a:effectLst/>
                  </a:rPr>
                  <a:t>磁帶是圖靈機的基本概念。隨機磁帶是上面帶有隨機</a:t>
                </a:r>
                <a:r>
                  <a:rPr lang="en-US" altLang="zh-TW" dirty="0" smtClean="0">
                    <a:effectLst/>
                  </a:rPr>
                  <a:t>bits</a:t>
                </a:r>
                <a:r>
                  <a:rPr lang="zh-TW" altLang="en-US" dirty="0" smtClean="0">
                    <a:effectLst/>
                  </a:rPr>
                  <a:t>的磁帶。</a:t>
                </a:r>
                <a:r>
                  <a:rPr lang="en-US" altLang="zh-TW" dirty="0" smtClean="0">
                    <a:effectLst/>
                  </a:rPr>
                  <a:t>)</a:t>
                </a:r>
                <a:endParaRPr lang="zh-TW" altLang="en-US" dirty="0" smtClean="0">
                  <a:effectLst/>
                </a:endParaRPr>
              </a:p>
              <a:p>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49</a:t>
            </a:fld>
            <a:endParaRPr lang="zh-TW" altLang="en-US"/>
          </a:p>
        </p:txBody>
      </p:sp>
    </p:spTree>
    <p:extLst>
      <p:ext uri="{BB962C8B-B14F-4D97-AF65-F5344CB8AC3E}">
        <p14:creationId xmlns:p14="http://schemas.microsoft.com/office/powerpoint/2010/main" val="3955931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50</a:t>
            </a:fld>
            <a:endParaRPr lang="zh-TW" altLang="en-US"/>
          </a:p>
        </p:txBody>
      </p:sp>
    </p:spTree>
    <p:extLst>
      <p:ext uri="{BB962C8B-B14F-4D97-AF65-F5344CB8AC3E}">
        <p14:creationId xmlns:p14="http://schemas.microsoft.com/office/powerpoint/2010/main" val="87951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14:m>
                  <m:oMath xmlns:m="http://schemas.openxmlformats.org/officeDocument/2006/math">
                    <m:sSubSup>
                      <m:sSubSupPr>
                        <m:ctrlPr>
                          <a:rPr lang="en-US" altLang="zh-TW" i="1" dirty="0" smtClean="0">
                            <a:latin typeface="Cambria Math" panose="02040503050406030204" pitchFamily="18" charset="0"/>
                          </a:rPr>
                        </m:ctrlPr>
                      </m:sSubSupPr>
                      <m:e>
                        <m:r>
                          <a:rPr lang="zh-TW" altLang="en-US" i="1" dirty="0" smtClean="0">
                            <a:latin typeface="Cambria Math" panose="02040503050406030204" pitchFamily="18" charset="0"/>
                          </a:rPr>
                          <m:t>𝑍</m:t>
                        </m:r>
                      </m:e>
                      <m:sub>
                        <m:r>
                          <a:rPr lang="zh-TW" altLang="en-US" i="1" dirty="0" smtClean="0">
                            <a:latin typeface="Cambria Math" panose="02040503050406030204" pitchFamily="18" charset="0"/>
                          </a:rPr>
                          <m:t>𝑞</m:t>
                        </m:r>
                      </m:sub>
                      <m:sup>
                        <m:r>
                          <a:rPr lang="en-US" altLang="zh-TW" i="1" dirty="0" smtClean="0">
                            <a:latin typeface="Cambria Math" panose="02040503050406030204" pitchFamily="18" charset="0"/>
                          </a:rPr>
                          <m:t>∗</m:t>
                        </m:r>
                      </m:sup>
                    </m:sSubSup>
                  </m:oMath>
                </a14:m>
                <a:r>
                  <a:rPr lang="zh-TW" altLang="en-US" dirty="0" smtClean="0"/>
                  <a:t>中的模乘運算</a:t>
                </a:r>
              </a:p>
              <a:p>
                <a:r>
                  <a:rPr lang="zh-TW" altLang="en-US" dirty="0" smtClean="0"/>
                  <a:t>橢圓曲線點乘</a:t>
                </a:r>
              </a:p>
              <a:p>
                <a:r>
                  <a:rPr lang="zh-TW" altLang="en-US" dirty="0" smtClean="0"/>
                  <a:t>雙線性配對</a:t>
                </a:r>
              </a:p>
              <a:p>
                <a:r>
                  <a:rPr lang="zh-TW" altLang="en-US" dirty="0" smtClean="0"/>
                  <a:t>可忽略的簡單雜湊函數</a:t>
                </a:r>
              </a:p>
              <a:p>
                <a:r>
                  <a:rPr lang="zh-TW" altLang="en-US" dirty="0" smtClean="0"/>
                  <a:t>映射到點哈希函數</a:t>
                </a:r>
              </a:p>
              <a:p>
                <a:r>
                  <a:rPr lang="zh-TW" altLang="en-US" dirty="0" smtClean="0"/>
                  <a:t>橢圓曲線點加法</a:t>
                </a:r>
              </a:p>
              <a:p>
                <a:endParaRPr lang="zh-TW" altLang="en-US" dirty="0"/>
              </a:p>
            </p:txBody>
          </p:sp>
        </mc:Choice>
        <mc:Fallback>
          <p:sp>
            <p:nvSpPr>
              <p:cNvPr id="3" name="備忘稿版面配置區 2"/>
              <p:cNvSpPr>
                <a:spLocks noGrp="1"/>
              </p:cNvSpPr>
              <p:nvPr>
                <p:ph type="body" idx="1"/>
              </p:nvPr>
            </p:nvSpPr>
            <p:spPr/>
            <p:txBody>
              <a:bodyPr/>
              <a:lstStyle/>
              <a:p>
                <a:r>
                  <a:rPr lang="zh-TW" altLang="en-US" i="0" dirty="0" smtClean="0">
                    <a:latin typeface="Cambria Math" panose="02040503050406030204" pitchFamily="18" charset="0"/>
                  </a:rPr>
                  <a:t>𝑍</a:t>
                </a:r>
                <a:r>
                  <a:rPr lang="en-US" altLang="zh-TW" i="0" dirty="0" smtClean="0">
                    <a:latin typeface="Cambria Math" panose="02040503050406030204" pitchFamily="18" charset="0"/>
                  </a:rPr>
                  <a:t>_</a:t>
                </a:r>
                <a:r>
                  <a:rPr lang="zh-TW" altLang="en-US" i="0" dirty="0" smtClean="0">
                    <a:latin typeface="Cambria Math" panose="02040503050406030204" pitchFamily="18" charset="0"/>
                  </a:rPr>
                  <a:t>𝑞^</a:t>
                </a:r>
                <a:r>
                  <a:rPr lang="en-US" altLang="zh-TW" i="0" dirty="0" smtClean="0">
                    <a:latin typeface="Cambria Math" panose="02040503050406030204" pitchFamily="18" charset="0"/>
                  </a:rPr>
                  <a:t>∗</a:t>
                </a:r>
                <a:r>
                  <a:rPr lang="zh-TW" altLang="en-US" dirty="0" smtClean="0"/>
                  <a:t>中的模乘運算</a:t>
                </a:r>
              </a:p>
              <a:p>
                <a:r>
                  <a:rPr lang="zh-TW" altLang="en-US" dirty="0" smtClean="0"/>
                  <a:t>橢圓曲線點乘</a:t>
                </a:r>
              </a:p>
              <a:p>
                <a:r>
                  <a:rPr lang="zh-TW" altLang="en-US" dirty="0" smtClean="0"/>
                  <a:t>雙線性配對</a:t>
                </a:r>
              </a:p>
              <a:p>
                <a:r>
                  <a:rPr lang="zh-TW" altLang="en-US" dirty="0" smtClean="0"/>
                  <a:t>可忽略的簡單雜湊函數</a:t>
                </a:r>
              </a:p>
              <a:p>
                <a:r>
                  <a:rPr lang="zh-TW" altLang="en-US" dirty="0" smtClean="0"/>
                  <a:t>映射到點哈希函數</a:t>
                </a:r>
              </a:p>
              <a:p>
                <a:r>
                  <a:rPr lang="zh-TW" altLang="en-US" dirty="0" smtClean="0"/>
                  <a:t>橢圓曲線點加法</a:t>
                </a:r>
              </a:p>
              <a:p>
                <a:endParaRPr lang="zh-TW" altLang="en-US" dirty="0"/>
              </a:p>
            </p:txBody>
          </p:sp>
        </mc:Fallback>
      </mc:AlternateContent>
      <p:sp>
        <p:nvSpPr>
          <p:cNvPr id="4" name="投影片編號版面配置區 3"/>
          <p:cNvSpPr>
            <a:spLocks noGrp="1"/>
          </p:cNvSpPr>
          <p:nvPr>
            <p:ph type="sldNum" sz="quarter" idx="10"/>
          </p:nvPr>
        </p:nvSpPr>
        <p:spPr/>
        <p:txBody>
          <a:bodyPr/>
          <a:lstStyle/>
          <a:p>
            <a:fld id="{03C411E0-4ECD-47AF-BA54-99036B3FAC3D}" type="slidenum">
              <a:rPr lang="zh-TW" altLang="en-US" smtClean="0"/>
              <a:t>51</a:t>
            </a:fld>
            <a:endParaRPr lang="zh-TW" altLang="en-US"/>
          </a:p>
        </p:txBody>
      </p:sp>
    </p:spTree>
    <p:extLst>
      <p:ext uri="{BB962C8B-B14F-4D97-AF65-F5344CB8AC3E}">
        <p14:creationId xmlns:p14="http://schemas.microsoft.com/office/powerpoint/2010/main" val="1300275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rtl="0"/>
            <a:r>
              <a:rPr lang="zh-TW" altLang="en-US" dirty="0" smtClean="0">
                <a:effectLst/>
              </a:rPr>
              <a:t> </a:t>
            </a:r>
          </a:p>
          <a:p>
            <a:pPr rtl="0"/>
            <a:r>
              <a:rPr lang="zh-TW" altLang="en-US" dirty="0" smtClean="0">
                <a:effectLst/>
              </a:rPr>
              <a:t>在本文中，我們提出了一種有效的無證書身份驗證方案，該方案支持</a:t>
            </a:r>
            <a:r>
              <a:rPr lang="en-US" altLang="zh-TW" dirty="0" smtClean="0">
                <a:effectLst/>
              </a:rPr>
              <a:t>VANETS</a:t>
            </a:r>
            <a:r>
              <a:rPr lang="zh-TW" altLang="en-US" dirty="0" smtClean="0">
                <a:effectLst/>
              </a:rPr>
              <a:t>的批量驗證。設計的方案不使用橢圓曲線上的雙線性對。</a:t>
            </a:r>
            <a:endParaRPr lang="en-US" altLang="zh-TW" dirty="0" smtClean="0">
              <a:effectLst/>
            </a:endParaRPr>
          </a:p>
          <a:p>
            <a:pPr rtl="0"/>
            <a:endParaRPr lang="en-US" altLang="zh-TW" dirty="0" smtClean="0">
              <a:effectLst/>
            </a:endParaRPr>
          </a:p>
          <a:p>
            <a:pPr rtl="0"/>
            <a:r>
              <a:rPr lang="zh-TW" altLang="en-US" dirty="0" smtClean="0">
                <a:effectLst/>
              </a:rPr>
              <a:t>所提出的方案在認證，完整性，私密性，不可否認性，可追溯性，匿名性和撤銷方面是安全的。我們的方案使用批處理驗證技術在單個實例中驗證多個簽名，這大大減輕了</a:t>
            </a:r>
            <a:r>
              <a:rPr lang="en-US" altLang="zh-TW" dirty="0" smtClean="0">
                <a:effectLst/>
              </a:rPr>
              <a:t>RSU</a:t>
            </a:r>
            <a:r>
              <a:rPr lang="zh-TW" altLang="en-US" dirty="0" smtClean="0">
                <a:effectLst/>
              </a:rPr>
              <a:t>的計算工作量。</a:t>
            </a:r>
            <a:endParaRPr lang="en-US" altLang="zh-TW" dirty="0" smtClean="0">
              <a:effectLst/>
            </a:endParaRPr>
          </a:p>
          <a:p>
            <a:pPr rtl="0"/>
            <a:endParaRPr lang="en-US" altLang="zh-TW" dirty="0" smtClean="0">
              <a:effectLst/>
            </a:endParaRPr>
          </a:p>
          <a:p>
            <a:pPr rtl="0"/>
            <a:r>
              <a:rPr lang="zh-TW" altLang="en-US" dirty="0" smtClean="0">
                <a:effectLst/>
              </a:rPr>
              <a:t>效率分析表明，我們的認證方案在計算上比眾所周知的現有方案更有效。因此，所提出的方案可以在實踐中應用。</a:t>
            </a:r>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60</a:t>
            </a:fld>
            <a:endParaRPr lang="zh-TW" altLang="en-US"/>
          </a:p>
        </p:txBody>
      </p:sp>
    </p:spTree>
    <p:extLst>
      <p:ext uri="{BB962C8B-B14F-4D97-AF65-F5344CB8AC3E}">
        <p14:creationId xmlns:p14="http://schemas.microsoft.com/office/powerpoint/2010/main" val="2833350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61</a:t>
            </a:fld>
            <a:endParaRPr lang="zh-TW" altLang="en-US" dirty="0"/>
          </a:p>
        </p:txBody>
      </p:sp>
    </p:spTree>
    <p:extLst>
      <p:ext uri="{BB962C8B-B14F-4D97-AF65-F5344CB8AC3E}">
        <p14:creationId xmlns:p14="http://schemas.microsoft.com/office/powerpoint/2010/main" val="395269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我們在無配對的環境中設計了該方案，從而提高了通信和計算效率。所提出的方案支持批量驗證，這大大減少了</a:t>
            </a:r>
            <a:r>
              <a:rPr lang="en-US" altLang="zh-TW" dirty="0" smtClean="0"/>
              <a:t>VANETS</a:t>
            </a:r>
            <a:r>
              <a:rPr lang="zh-TW" altLang="en-US" dirty="0" smtClean="0"/>
              <a:t>中</a:t>
            </a:r>
            <a:r>
              <a:rPr lang="en-US" altLang="zh-TW" dirty="0" smtClean="0"/>
              <a:t>RSU</a:t>
            </a:r>
            <a:r>
              <a:rPr lang="zh-TW" altLang="en-US" dirty="0" smtClean="0"/>
              <a:t>的計算工作量。所提出的方案在隨機預言機模型中被證明是安全的，並且滿足諸如真實性，完整性，可追溯性，匿名性和撤銷之類的安全性要求。通過將我們的方案與已知的現有方案進行比較，效率分析表明該方案更加有效。</a:t>
            </a:r>
            <a:endParaRPr lang="en-US" altLang="zh-TW" strike="noStrike"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4</a:t>
            </a:fld>
            <a:endParaRPr lang="zh-TW" altLang="en-US"/>
          </a:p>
        </p:txBody>
      </p:sp>
    </p:spTree>
    <p:extLst>
      <p:ext uri="{BB962C8B-B14F-4D97-AF65-F5344CB8AC3E}">
        <p14:creationId xmlns:p14="http://schemas.microsoft.com/office/powerpoint/2010/main" val="1359550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effectLst/>
              </a:rPr>
              <a:t>無線通信技術的進步使我們在大城市引入了智能交通系統，以管理由數千輛車輛引起的交通。這些智能交通系統是使用配備了車載單元（</a:t>
            </a:r>
            <a:r>
              <a:rPr lang="en-US" altLang="zh-TW" dirty="0" smtClean="0">
                <a:effectLst/>
              </a:rPr>
              <a:t>OBU</a:t>
            </a:r>
            <a:r>
              <a:rPr lang="zh-TW" altLang="en-US" dirty="0" smtClean="0">
                <a:effectLst/>
              </a:rPr>
              <a:t>）和無線通信設備的“智能車輛”構建的。這些</a:t>
            </a:r>
            <a:r>
              <a:rPr lang="en-US" altLang="zh-TW" dirty="0" smtClean="0">
                <a:effectLst/>
              </a:rPr>
              <a:t>OBU</a:t>
            </a:r>
            <a:r>
              <a:rPr lang="zh-TW" altLang="en-US" dirty="0" smtClean="0">
                <a:effectLst/>
              </a:rPr>
              <a:t>可以與車輛上的其他</a:t>
            </a:r>
            <a:r>
              <a:rPr lang="en-US" altLang="zh-TW" dirty="0" smtClean="0">
                <a:effectLst/>
              </a:rPr>
              <a:t>OBU</a:t>
            </a:r>
            <a:r>
              <a:rPr lang="zh-TW" altLang="en-US" dirty="0" smtClean="0">
                <a:effectLst/>
              </a:rPr>
              <a:t>和位於道路上的路側單元（</a:t>
            </a:r>
            <a:r>
              <a:rPr lang="en-US" altLang="zh-TW" dirty="0" smtClean="0">
                <a:effectLst/>
              </a:rPr>
              <a:t>RSU</a:t>
            </a:r>
            <a:r>
              <a:rPr lang="zh-TW" altLang="en-US" dirty="0" smtClean="0">
                <a:effectLst/>
              </a:rPr>
              <a:t>）通信。使用這些單元，可以進行兩種類型的通信：</a:t>
            </a:r>
            <a:r>
              <a:rPr lang="en-US" altLang="zh-TW" dirty="0" smtClean="0">
                <a:effectLst/>
              </a:rPr>
              <a:t>OBU</a:t>
            </a:r>
            <a:r>
              <a:rPr lang="zh-TW" altLang="en-US" dirty="0" smtClean="0">
                <a:effectLst/>
              </a:rPr>
              <a:t>之間相互通信的車輛到車輛（</a:t>
            </a:r>
            <a:r>
              <a:rPr lang="en-US" altLang="zh-TW" dirty="0" smtClean="0">
                <a:effectLst/>
              </a:rPr>
              <a:t>V2V</a:t>
            </a:r>
            <a:r>
              <a:rPr lang="zh-TW" altLang="en-US" dirty="0" smtClean="0">
                <a:effectLst/>
              </a:rPr>
              <a:t>）通信和</a:t>
            </a:r>
            <a:r>
              <a:rPr lang="en-US" altLang="zh-TW" dirty="0" smtClean="0">
                <a:effectLst/>
              </a:rPr>
              <a:t>OBU</a:t>
            </a:r>
            <a:r>
              <a:rPr lang="zh-TW" altLang="en-US" dirty="0" smtClean="0">
                <a:effectLst/>
              </a:rPr>
              <a:t>與</a:t>
            </a:r>
            <a:r>
              <a:rPr lang="en-US" altLang="zh-TW" dirty="0" smtClean="0">
                <a:effectLst/>
              </a:rPr>
              <a:t>RSU</a:t>
            </a:r>
            <a:r>
              <a:rPr lang="zh-TW" altLang="en-US" dirty="0" smtClean="0">
                <a:effectLst/>
              </a:rPr>
              <a:t>之間進行通信的車輛到基礎結構（</a:t>
            </a:r>
            <a:r>
              <a:rPr lang="en-US" altLang="zh-TW" dirty="0" smtClean="0">
                <a:effectLst/>
              </a:rPr>
              <a:t>V2I</a:t>
            </a:r>
            <a:r>
              <a:rPr lang="zh-TW" altLang="en-US" dirty="0" smtClean="0">
                <a:effectLst/>
              </a:rPr>
              <a:t>）通信。</a:t>
            </a:r>
            <a:endParaRPr lang="en-US" altLang="zh-TW" dirty="0" smtClean="0">
              <a:effectLst/>
            </a:endParaRPr>
          </a:p>
          <a:p>
            <a:endParaRPr lang="zh-CN" altLang="en-US" dirty="0" smtClean="0"/>
          </a:p>
          <a:p>
            <a:r>
              <a:rPr lang="zh-TW" altLang="en-US" dirty="0" smtClean="0"/>
              <a:t/>
            </a:r>
            <a:br>
              <a:rPr lang="zh-TW" altLang="en-US" dirty="0" smtClean="0"/>
            </a:b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a:t>
            </a:fld>
            <a:endParaRPr lang="zh-TW" altLang="en-US"/>
          </a:p>
        </p:txBody>
      </p:sp>
    </p:spTree>
    <p:extLst>
      <p:ext uri="{BB962C8B-B14F-4D97-AF65-F5344CB8AC3E}">
        <p14:creationId xmlns:p14="http://schemas.microsoft.com/office/powerpoint/2010/main" val="2650464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effectLst/>
              </a:rPr>
              <a:t>這些通信如圖</a:t>
            </a:r>
            <a:r>
              <a:rPr lang="en-US" altLang="zh-TW" dirty="0" smtClean="0">
                <a:effectLst/>
              </a:rPr>
              <a:t>1</a:t>
            </a:r>
            <a:r>
              <a:rPr lang="zh-TW" altLang="en-US" dirty="0" smtClean="0">
                <a:effectLst/>
              </a:rPr>
              <a:t>所示。這些通信將由</a:t>
            </a:r>
            <a:r>
              <a:rPr lang="en-US" altLang="zh-TW" dirty="0" smtClean="0">
                <a:effectLst/>
              </a:rPr>
              <a:t>Trust Authority</a:t>
            </a:r>
            <a:r>
              <a:rPr lang="zh-TW" altLang="en-US" dirty="0" smtClean="0">
                <a:effectLst/>
              </a:rPr>
              <a:t>（</a:t>
            </a:r>
            <a:r>
              <a:rPr lang="en-US" altLang="zh-TW" dirty="0" smtClean="0">
                <a:effectLst/>
              </a:rPr>
              <a:t>TA</a:t>
            </a:r>
            <a:r>
              <a:rPr lang="zh-TW" altLang="en-US" dirty="0" smtClean="0">
                <a:effectLst/>
              </a:rPr>
              <a:t>）進行監視。</a:t>
            </a:r>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effectLst/>
              </a:rPr>
              <a:t>安全可靠的通信在車載自組織網絡（</a:t>
            </a:r>
            <a:r>
              <a:rPr lang="en-US" altLang="zh-TW" dirty="0" smtClean="0">
                <a:effectLst/>
              </a:rPr>
              <a:t>VANETS</a:t>
            </a:r>
            <a:r>
              <a:rPr lang="zh-TW" altLang="en-US" dirty="0" smtClean="0">
                <a:effectLst/>
              </a:rPr>
              <a:t>）中起著至關重要的作用。 </a:t>
            </a:r>
            <a:r>
              <a:rPr lang="en-US" altLang="zh-TW" dirty="0" smtClean="0">
                <a:effectLst/>
              </a:rPr>
              <a:t>VANETS</a:t>
            </a:r>
            <a:r>
              <a:rPr lang="zh-TW" altLang="en-US" dirty="0" smtClean="0">
                <a:effectLst/>
              </a:rPr>
              <a:t>中的安全通信通過提供（與其他車輛有關的）安全相關信息（如交通信號違規警告，彎道速度警告，行人交叉警告，撞車後通知，當前位置）來增強交通管理，並減輕交通事故，交通擁堵，停車困難。</a:t>
            </a:r>
            <a:endParaRPr lang="en-US" altLang="zh-TW" dirty="0" smtClean="0">
              <a:effectLst/>
            </a:endParaRPr>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6</a:t>
            </a:fld>
            <a:endParaRPr lang="zh-TW" altLang="en-US"/>
          </a:p>
        </p:txBody>
      </p:sp>
    </p:spTree>
    <p:extLst>
      <p:ext uri="{BB962C8B-B14F-4D97-AF65-F5344CB8AC3E}">
        <p14:creationId xmlns:p14="http://schemas.microsoft.com/office/powerpoint/2010/main" val="1361631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effectLst/>
              </a:rPr>
              <a:t>因此，在</a:t>
            </a:r>
            <a:r>
              <a:rPr lang="en-US" altLang="zh-TW" dirty="0" smtClean="0">
                <a:effectLst/>
              </a:rPr>
              <a:t>VANETS</a:t>
            </a:r>
            <a:r>
              <a:rPr lang="zh-TW" altLang="en-US" dirty="0" smtClean="0">
                <a:effectLst/>
              </a:rPr>
              <a:t>中共享的信息必須滿足多種密碼安全要求，例如身份驗證，完整性，隱私，不可否認性，可追溯性，匿名性，其中身份驗證和隱私保留對於有效的安全性至關重要。</a:t>
            </a:r>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effectLst/>
              </a:rPr>
              <a:t>如果在</a:t>
            </a:r>
            <a:r>
              <a:rPr lang="en-US" altLang="zh-TW" dirty="0" smtClean="0">
                <a:effectLst/>
              </a:rPr>
              <a:t>VANETS</a:t>
            </a:r>
            <a:r>
              <a:rPr lang="zh-TW" altLang="en-US" dirty="0" smtClean="0">
                <a:effectLst/>
              </a:rPr>
              <a:t>中共享的信息不符合密碼安全標準，則對手可能會將這些通信作為攻擊的目標，​​例如竊聽，干擾，干擾等，並破壞網絡。因此，需要密碼保護以提供車輛之間的安全通信。。</a:t>
            </a:r>
          </a:p>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8</a:t>
            </a:fld>
            <a:endParaRPr lang="zh-TW" altLang="en-US"/>
          </a:p>
        </p:txBody>
      </p:sp>
    </p:spTree>
    <p:extLst>
      <p:ext uri="{BB962C8B-B14F-4D97-AF65-F5344CB8AC3E}">
        <p14:creationId xmlns:p14="http://schemas.microsoft.com/office/powerpoint/2010/main" val="1242289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trike="sngStrike" dirty="0" smtClean="0">
                <a:effectLst/>
              </a:rPr>
              <a:t>數字簽名是一種加密機制，可提供在</a:t>
            </a:r>
            <a:r>
              <a:rPr lang="en-US" altLang="zh-TW" strike="sngStrike" dirty="0" smtClean="0">
                <a:effectLst/>
              </a:rPr>
              <a:t>VANETS</a:t>
            </a:r>
            <a:r>
              <a:rPr lang="zh-TW" altLang="en-US" strike="sngStrike" dirty="0" smtClean="0">
                <a:effectLst/>
              </a:rPr>
              <a:t>中交換的消息的身份驗證和完整性。 </a:t>
            </a:r>
            <a:endParaRPr lang="en-US" altLang="zh-TW" strike="sngStrike"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effectLst/>
              </a:rPr>
              <a:t>OBU</a:t>
            </a:r>
            <a:r>
              <a:rPr lang="zh-TW" altLang="en-US" dirty="0" smtClean="0">
                <a:effectLst/>
              </a:rPr>
              <a:t>在將每條消息發送到其他車輛或</a:t>
            </a:r>
            <a:r>
              <a:rPr lang="en-US" altLang="zh-TW" dirty="0" smtClean="0">
                <a:effectLst/>
              </a:rPr>
              <a:t>RSU</a:t>
            </a:r>
            <a:r>
              <a:rPr lang="zh-TW" altLang="en-US" dirty="0" smtClean="0">
                <a:effectLst/>
              </a:rPr>
              <a:t>之前，對它們進行數字簽名，以確保身份驗證，消息完整性，實體身份驗證，隱私和</a:t>
            </a:r>
            <a:r>
              <a:rPr lang="en-US" altLang="zh-TW" dirty="0" smtClean="0">
                <a:effectLst/>
              </a:rPr>
              <a:t>VANETS</a:t>
            </a:r>
            <a:r>
              <a:rPr lang="zh-TW" altLang="en-US" dirty="0" smtClean="0">
                <a:effectLst/>
              </a:rPr>
              <a:t>中的不可否認性</a:t>
            </a:r>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9</a:t>
            </a:fld>
            <a:endParaRPr lang="zh-TW" altLang="en-US"/>
          </a:p>
        </p:txBody>
      </p:sp>
    </p:spTree>
    <p:extLst>
      <p:ext uri="{BB962C8B-B14F-4D97-AF65-F5344CB8AC3E}">
        <p14:creationId xmlns:p14="http://schemas.microsoft.com/office/powerpoint/2010/main" val="2390640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文獻中提出了許多複雜的安全方案，以確保對</a:t>
            </a:r>
            <a:r>
              <a:rPr lang="en-US" altLang="zh-TW" dirty="0" smtClean="0"/>
              <a:t>VANET</a:t>
            </a:r>
            <a:r>
              <a:rPr lang="zh-TW" altLang="en-US" dirty="0" smtClean="0"/>
              <a:t>中交換的所有信息進行身份驗證。已經提出了一些用於</a:t>
            </a:r>
            <a:r>
              <a:rPr lang="en-US" altLang="zh-TW" dirty="0" smtClean="0"/>
              <a:t>VANETS</a:t>
            </a:r>
            <a:r>
              <a:rPr lang="zh-TW" altLang="en-US" dirty="0" smtClean="0"/>
              <a:t>的公鑰基礎結構（</a:t>
            </a:r>
            <a:r>
              <a:rPr lang="en-US" altLang="zh-TW" dirty="0" smtClean="0"/>
              <a:t>PKI</a:t>
            </a:r>
            <a:r>
              <a:rPr lang="zh-TW" altLang="en-US" dirty="0" smtClean="0"/>
              <a:t>）認證方案</a:t>
            </a:r>
            <a:r>
              <a:rPr lang="en-US" altLang="zh-TW" dirty="0" smtClean="0"/>
              <a:t>[5]</a:t>
            </a:r>
            <a:r>
              <a:rPr lang="zh-TW" altLang="en-US" dirty="0" smtClean="0"/>
              <a:t>，</a:t>
            </a:r>
            <a:r>
              <a:rPr lang="en-US" altLang="zh-TW" dirty="0" smtClean="0"/>
              <a:t>[6]</a:t>
            </a:r>
            <a:r>
              <a:rPr lang="zh-TW" altLang="en-US" dirty="0" smtClean="0"/>
              <a:t>。儘管常規</a:t>
            </a:r>
            <a:r>
              <a:rPr lang="en-US" altLang="zh-TW" dirty="0" smtClean="0"/>
              <a:t>PKI</a:t>
            </a:r>
            <a:r>
              <a:rPr lang="zh-TW" altLang="en-US" dirty="0" smtClean="0"/>
              <a:t>中的數字簽名提供了完整性和認證性，但用於車輛公共密鑰的證書的維護會導致巨大的計算和通信開銷。</a:t>
            </a:r>
            <a:endParaRPr lang="en-US" altLang="zh-TW" dirty="0" smtClean="0"/>
          </a:p>
          <a:p>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10</a:t>
            </a:fld>
            <a:endParaRPr lang="zh-TW" altLang="en-US"/>
          </a:p>
        </p:txBody>
      </p:sp>
    </p:spTree>
    <p:extLst>
      <p:ext uri="{BB962C8B-B14F-4D97-AF65-F5344CB8AC3E}">
        <p14:creationId xmlns:p14="http://schemas.microsoft.com/office/powerpoint/2010/main" val="52365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2020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364577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5/7/2021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0068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5/7/2021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53268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2016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1903072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5/7/2021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357620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5/7/2021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04596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5/7/2021</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2295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5/7/2021</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282634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5/7/2021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404674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5/7/2021</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713467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5/7/2021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95717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TW" altLang="en-US" dirty="0"/>
              <a:t>按一下以編輯母片標題樣式</a:t>
            </a:r>
            <a:endParaRPr lang="en-US" dirty="0"/>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latin typeface="Times New Roman" panose="02020603050405020304" pitchFamily="18" charset="0"/>
                <a:cs typeface="Times New Roman" panose="02020603050405020304" pitchFamily="18" charset="0"/>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5/7/2021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039956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5/7/2021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43444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5/7/2021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62249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5/7/2021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822162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2016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744012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TW" altLang="en-US" dirty="0"/>
              <a:t>按一下以編輯母片</a:t>
            </a:r>
            <a:r>
              <a:rPr lang="zh-TW" altLang="en-US" dirty="0" smtClean="0"/>
              <a:t>標題樣式</a:t>
            </a:r>
            <a:endParaRPr lang="en-US" dirty="0"/>
          </a:p>
        </p:txBody>
      </p:sp>
      <p:sp>
        <p:nvSpPr>
          <p:cNvPr id="3" name="內容版面配置區 2"/>
          <p:cNvSpPr>
            <a:spLocks noGrp="1"/>
          </p:cNvSpPr>
          <p:nvPr>
            <p:ph idx="1"/>
          </p:nvPr>
        </p:nvSpPr>
        <p:spPr/>
        <p:txBody>
          <a:bodyPr/>
          <a:lstStyle>
            <a:lvl1pPr>
              <a:buFont typeface="Wingdings" pitchFamily="2" charset="2"/>
              <a:buChar char="n"/>
              <a:defRPr sz="2800" b="0" u="none">
                <a:solidFill>
                  <a:schemeClr val="tx2">
                    <a:lumMod val="75000"/>
                  </a:schemeClr>
                </a:solidFill>
                <a:latin typeface="Times New Roman" panose="02020603050405020304" pitchFamily="18" charset="0"/>
                <a:cs typeface="Times New Roman" panose="02020603050405020304" pitchFamily="18" charset="0"/>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5/7/2021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7845243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5/7/2021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2201010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5/7/2021</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41303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5/7/2021</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89408461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5/7/2021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2102490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5/7/2021</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4958687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5/7/2021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680885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5/7/2021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800655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5/7/2021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1377761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5/7/2021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600082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5/7/2021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31410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5/7/2021</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30666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5/7/2021</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70005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5/7/2021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3322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5/7/2021</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71490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5/7/2021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3336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5/7/2021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3981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5/7/2021</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40153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b="1" kern="1200">
          <a:solidFill>
            <a:schemeClr val="tx1"/>
          </a:solidFill>
          <a:latin typeface="Times New Roman" panose="02020603050405020304" pitchFamily="18" charset="0"/>
          <a:ea typeface="細明體" panose="02020509000000000000" pitchFamily="49" charset="-120"/>
          <a:cs typeface="Times New Roman" panose="02020603050405020304" pitchFamily="18" charset="0"/>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5/7/2021</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6834171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5/7/2021</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87646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344899" y="1025114"/>
            <a:ext cx="8307793" cy="2217906"/>
          </a:xfrm>
        </p:spPr>
        <p:txBody>
          <a:bodyPr/>
          <a:lstStyle/>
          <a:p>
            <a:r>
              <a:rPr lang="en-US" altLang="zh-TW" sz="4000" dirty="0" smtClean="0">
                <a:latin typeface="Times New Roman"/>
                <a:ea typeface="微軟正黑體"/>
                <a:cs typeface="Times New Roman"/>
              </a:rPr>
              <a:t/>
            </a:r>
            <a:br>
              <a:rPr lang="en-US" altLang="zh-TW" sz="4000" dirty="0" smtClean="0">
                <a:latin typeface="Times New Roman"/>
                <a:ea typeface="微軟正黑體"/>
                <a:cs typeface="Times New Roman"/>
              </a:rPr>
            </a:br>
            <a:r>
              <a:rPr lang="en-US" altLang="zh-TW" sz="4000" dirty="0"/>
              <a:t>Efficient Pairing-Free </a:t>
            </a:r>
            <a:r>
              <a:rPr lang="en-US" altLang="zh-TW" sz="4000" dirty="0" err="1"/>
              <a:t>Certificateless</a:t>
            </a:r>
            <a:r>
              <a:rPr lang="en-US" altLang="zh-TW" sz="4000" dirty="0"/>
              <a:t> Authentication Scheme With Batch Verification for Vehicular Ad-Hoc Networks</a:t>
            </a:r>
          </a:p>
        </p:txBody>
      </p:sp>
      <p:sp>
        <p:nvSpPr>
          <p:cNvPr id="3" name="副標題 2"/>
          <p:cNvSpPr>
            <a:spLocks noGrp="1"/>
          </p:cNvSpPr>
          <p:nvPr>
            <p:ph type="subTitle" idx="1"/>
          </p:nvPr>
        </p:nvSpPr>
        <p:spPr>
          <a:xfrm>
            <a:off x="3044352" y="4110185"/>
            <a:ext cx="6908885" cy="2246351"/>
          </a:xfrm>
        </p:spPr>
        <p:txBody>
          <a:bodyPr/>
          <a:lstStyle/>
          <a:p>
            <a:r>
              <a:rPr lang="en-US" altLang="zh-TW" sz="2000" dirty="0">
                <a:solidFill>
                  <a:schemeClr val="tx1"/>
                </a:solidFill>
                <a:latin typeface="Times New Roman"/>
                <a:ea typeface="微軟正黑體"/>
                <a:cs typeface="Times New Roman"/>
              </a:rPr>
              <a:t>N. B. </a:t>
            </a:r>
            <a:r>
              <a:rPr lang="en-US" altLang="zh-TW" sz="2000" dirty="0" err="1">
                <a:solidFill>
                  <a:schemeClr val="tx1"/>
                </a:solidFill>
                <a:latin typeface="Times New Roman"/>
                <a:ea typeface="微軟正黑體"/>
                <a:cs typeface="Times New Roman"/>
              </a:rPr>
              <a:t>Gayathri</a:t>
            </a:r>
            <a:r>
              <a:rPr lang="en-US" altLang="zh-TW" sz="2000" dirty="0">
                <a:solidFill>
                  <a:schemeClr val="tx1"/>
                </a:solidFill>
                <a:latin typeface="Times New Roman"/>
                <a:ea typeface="微軟正黑體"/>
                <a:cs typeface="Times New Roman"/>
              </a:rPr>
              <a:t>; Gowri </a:t>
            </a:r>
            <a:r>
              <a:rPr lang="en-US" altLang="zh-TW" sz="2000" dirty="0" err="1">
                <a:solidFill>
                  <a:schemeClr val="tx1"/>
                </a:solidFill>
                <a:latin typeface="Times New Roman"/>
                <a:ea typeface="微軟正黑體"/>
                <a:cs typeface="Times New Roman"/>
              </a:rPr>
              <a:t>Thumbur</a:t>
            </a:r>
            <a:r>
              <a:rPr lang="en-US" altLang="zh-TW" sz="2000" dirty="0">
                <a:solidFill>
                  <a:schemeClr val="tx1"/>
                </a:solidFill>
                <a:latin typeface="Times New Roman"/>
                <a:ea typeface="微軟正黑體"/>
                <a:cs typeface="Times New Roman"/>
              </a:rPr>
              <a:t>; P. Vasudeva Reddy; Muhammad Zia Ur </a:t>
            </a:r>
            <a:r>
              <a:rPr lang="en-US" altLang="zh-TW" sz="2000" dirty="0" smtClean="0">
                <a:solidFill>
                  <a:schemeClr val="tx1"/>
                </a:solidFill>
                <a:latin typeface="Times New Roman"/>
                <a:ea typeface="微軟正黑體"/>
                <a:cs typeface="Times New Roman"/>
              </a:rPr>
              <a:t>Rahman</a:t>
            </a:r>
          </a:p>
          <a:p>
            <a:endParaRPr lang="en-US" altLang="zh-TW" sz="2000" dirty="0">
              <a:solidFill>
                <a:schemeClr val="tx1"/>
              </a:solidFill>
              <a:latin typeface="Times New Roman"/>
              <a:ea typeface="微軟正黑體"/>
              <a:cs typeface="Times New Roman"/>
            </a:endParaRPr>
          </a:p>
          <a:p>
            <a:r>
              <a:rPr lang="en-US" altLang="zh-TW" sz="2000" dirty="0">
                <a:solidFill>
                  <a:schemeClr val="tx1"/>
                </a:solidFill>
                <a:latin typeface="Times New Roman"/>
                <a:ea typeface="微軟正黑體"/>
                <a:cs typeface="Times New Roman"/>
              </a:rPr>
              <a:t>IEEE Access</a:t>
            </a:r>
            <a:endParaRPr lang="en-US" sz="2000" dirty="0">
              <a:solidFill>
                <a:schemeClr val="tx1"/>
              </a:solidFill>
              <a:latin typeface="Times New Roman"/>
              <a:ea typeface="微軟正黑體"/>
              <a:cs typeface="Times New Roman"/>
            </a:endParaRPr>
          </a:p>
        </p:txBody>
      </p:sp>
    </p:spTree>
    <p:extLst>
      <p:ext uri="{BB962C8B-B14F-4D97-AF65-F5344CB8AC3E}">
        <p14:creationId xmlns:p14="http://schemas.microsoft.com/office/powerpoint/2010/main" val="1842734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a:t>A. Related </a:t>
            </a:r>
            <a:r>
              <a:rPr lang="en-US" altLang="zh-TW" b="1" dirty="0" smtClean="0"/>
              <a:t>Work</a:t>
            </a:r>
          </a:p>
          <a:p>
            <a:r>
              <a:rPr lang="en-US" altLang="zh-TW" dirty="0"/>
              <a:t>Many sophisticated security schemes have been proposed in the literature to ensure that all the information exchanged in VANET is authenticated. Some Public Key Infrastructure (PKI) authentication schemes [5], [6] for VANETS have been proposed. Though digital signature in conventional PKI provides integrity and authentication, the maintenance of certificates for vehicles public keys incurs huge computation and communication overhead. </a:t>
            </a:r>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10</a:t>
            </a:fld>
            <a:endParaRPr lang="en-US" altLang="zh-TW" dirty="0"/>
          </a:p>
        </p:txBody>
      </p:sp>
    </p:spTree>
    <p:extLst>
      <p:ext uri="{BB962C8B-B14F-4D97-AF65-F5344CB8AC3E}">
        <p14:creationId xmlns:p14="http://schemas.microsoft.com/office/powerpoint/2010/main" val="1271858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To overcome the difficulties in conventional PKI, many Identity-based (ID-based) authentication schemes have appeared in the literature [7]–[8][9][10][11][12][13][14][15][16][17][18][19][20][21]. In 2010, J. Sun </a:t>
            </a:r>
            <a:r>
              <a:rPr lang="en-US" altLang="zh-TW" i="1" dirty="0"/>
              <a:t>et al.</a:t>
            </a:r>
            <a:r>
              <a:rPr lang="en-US" altLang="zh-TW" dirty="0"/>
              <a:t> [7] presented an identity-based security system for user privacy in VANETS. Later, in 2011, C. Zhang </a:t>
            </a:r>
            <a:r>
              <a:rPr lang="en-US" altLang="zh-TW" i="1" dirty="0"/>
              <a:t>et al.</a:t>
            </a:r>
            <a:r>
              <a:rPr lang="en-US" altLang="zh-TW" dirty="0"/>
              <a:t> [8] proposed an identity based batch verification scheme with group testing for VANETS. </a:t>
            </a:r>
            <a:endParaRPr lang="en-US" altLang="zh-TW" b="1" dirty="0"/>
          </a:p>
          <a:p>
            <a:r>
              <a:rPr lang="en-US" altLang="zh-TW" dirty="0"/>
              <a:t>Though this ID-based system eliminates the difficulties in PKI, it suffers from inherent key escrow problem. To overcome the certificate management and key escrow problems, Al-</a:t>
            </a:r>
            <a:r>
              <a:rPr lang="en-US" altLang="zh-TW" dirty="0" err="1"/>
              <a:t>Riyami</a:t>
            </a:r>
            <a:r>
              <a:rPr lang="en-US" altLang="zh-TW" dirty="0"/>
              <a:t> [22] introduced the </a:t>
            </a:r>
            <a:r>
              <a:rPr lang="en-US" altLang="zh-TW" dirty="0" err="1"/>
              <a:t>Certificateless</a:t>
            </a:r>
            <a:r>
              <a:rPr lang="en-US" altLang="zh-TW" dirty="0"/>
              <a:t> (CLS) based mechanism in 2003. </a:t>
            </a:r>
            <a:endParaRPr lang="en-US" altLang="zh-TW" dirty="0" smtClean="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11</a:t>
            </a:fld>
            <a:endParaRPr lang="en-US" altLang="zh-TW"/>
          </a:p>
        </p:txBody>
      </p:sp>
    </p:spTree>
    <p:extLst>
      <p:ext uri="{BB962C8B-B14F-4D97-AF65-F5344CB8AC3E}">
        <p14:creationId xmlns:p14="http://schemas.microsoft.com/office/powerpoint/2010/main" val="2261295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Advantages of </a:t>
            </a:r>
            <a:r>
              <a:rPr lang="en-US" altLang="zh-TW" dirty="0" err="1"/>
              <a:t>certificateless</a:t>
            </a:r>
            <a:r>
              <a:rPr lang="en-US" altLang="zh-TW" dirty="0"/>
              <a:t> based setting attracted the researchers to design various cryptographic schemes in this framework. Many CLS signatures have been evolved in literature for various applications [23]–[24][25][26]. However, one cannot adopt these signature schemes directly for authentication in VANETS due to various security requirements. To meet the security requirements in VANETS, very few CLS authentication schemes have appeared in literature [27]–[28][29][30][31]. All these schemes are using Aggregation procedure based on pairings. </a:t>
            </a:r>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12</a:t>
            </a:fld>
            <a:endParaRPr lang="en-US" altLang="zh-TW"/>
          </a:p>
        </p:txBody>
      </p:sp>
    </p:spTree>
    <p:extLst>
      <p:ext uri="{BB962C8B-B14F-4D97-AF65-F5344CB8AC3E}">
        <p14:creationId xmlns:p14="http://schemas.microsoft.com/office/powerpoint/2010/main" val="3242538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Aggregation is a technique where all the valid signatures can be aggregated by a third party and this aggregated signature can be verified. </a:t>
            </a:r>
            <a:endParaRPr lang="en-US" altLang="zh-TW" dirty="0" smtClean="0"/>
          </a:p>
          <a:p>
            <a:r>
              <a:rPr lang="en-US" altLang="zh-TW" dirty="0" smtClean="0"/>
              <a:t>But </a:t>
            </a:r>
            <a:r>
              <a:rPr lang="en-US" altLang="zh-TW" dirty="0"/>
              <a:t>sometimes it is required to verify multiple signatures in a single instance rather than aggregating them, for VANETS. Here comes the concept of Batch verification. Batch verification is a process where multiple signatures can be verified at a time instead of verifying them one by one.</a:t>
            </a:r>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13</a:t>
            </a:fld>
            <a:endParaRPr lang="en-US" altLang="zh-TW"/>
          </a:p>
        </p:txBody>
      </p:sp>
    </p:spTree>
    <p:extLst>
      <p:ext uri="{BB962C8B-B14F-4D97-AF65-F5344CB8AC3E}">
        <p14:creationId xmlns:p14="http://schemas.microsoft.com/office/powerpoint/2010/main" val="3750662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a:t>B. </a:t>
            </a:r>
            <a:r>
              <a:rPr lang="en-US" altLang="zh-TW" b="1" dirty="0" smtClean="0"/>
              <a:t>Motivation</a:t>
            </a:r>
          </a:p>
          <a:p>
            <a:r>
              <a:rPr lang="en-US" altLang="zh-TW" dirty="0"/>
              <a:t>Moreover, all the above CLS signature schemes are designed using bilinear pairings over elliptic curves. The time consuming cryptographic operation is pairing operation and is more expensive than the evaluation of a scalar multiplication in elliptic curve. For example, ECC with 224 bit keys provides the same level of security as RSA with 2048 bit keys. Thus ECC has become popular since it provides higher security with smaller keys in size. This smaller key size improves the computational and communicational efficiency, storage capacity, bandwidth efficiency.</a:t>
            </a:r>
          </a:p>
          <a:p>
            <a:endParaRPr lang="en-US" altLang="zh-TW" b="1" dirty="0"/>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14</a:t>
            </a:fld>
            <a:endParaRPr lang="en-US" altLang="zh-TW"/>
          </a:p>
        </p:txBody>
      </p:sp>
    </p:spTree>
    <p:extLst>
      <p:ext uri="{BB962C8B-B14F-4D97-AF65-F5344CB8AC3E}">
        <p14:creationId xmlns:p14="http://schemas.microsoft.com/office/powerpoint/2010/main" val="871434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Also, in V2I communications, RSUs need to verify large number of signatures that are generated by OBUs. But verifying these signatures sequentially requires lot of computational cost and time. In VANETS, for </a:t>
            </a:r>
            <a:r>
              <a:rPr lang="en-US" altLang="zh-TW" dirty="0" smtClean="0"/>
              <a:t>every</a:t>
            </a:r>
            <a:r>
              <a:rPr lang="zh-TW" altLang="en-US" dirty="0" smtClean="0"/>
              <a:t> </a:t>
            </a:r>
            <a:r>
              <a:rPr lang="en-US" altLang="zh-TW" dirty="0" smtClean="0"/>
              <a:t>100-300 </a:t>
            </a:r>
            <a:r>
              <a:rPr lang="en-US" altLang="zh-TW" dirty="0" err="1"/>
              <a:t>ms</a:t>
            </a:r>
            <a:r>
              <a:rPr lang="en-US" altLang="zh-TW" dirty="0"/>
              <a:t>, hundreds of messages will be send to RSUs. To reduce the computational cost and time in verification process, Batch Verification technique is used to verify the signatures simultaneously instead of verifying each signature </a:t>
            </a:r>
            <a:r>
              <a:rPr lang="en-US" altLang="zh-TW" dirty="0" smtClean="0"/>
              <a:t>individually.</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15</a:t>
            </a:fld>
            <a:endParaRPr lang="en-US" altLang="zh-TW"/>
          </a:p>
        </p:txBody>
      </p:sp>
    </p:spTree>
    <p:extLst>
      <p:ext uri="{BB962C8B-B14F-4D97-AF65-F5344CB8AC3E}">
        <p14:creationId xmlns:p14="http://schemas.microsoft.com/office/powerpoint/2010/main" val="4281950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In these VANET based applications, the capacity of bandwidth and computational resources are limited. The evaluation of pairing operation by RSU requires large computing resources and time. For e.g. the evaluation of one pairing operation is 20 times with that of scalar multiplication. In this regard, to further improve the computational efficiency in VANET based applications, it is required to improve the efficiency by eliminating the pairing operations. </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16</a:t>
            </a:fld>
            <a:endParaRPr lang="en-US" altLang="zh-TW"/>
          </a:p>
        </p:txBody>
      </p:sp>
    </p:spTree>
    <p:extLst>
      <p:ext uri="{BB962C8B-B14F-4D97-AF65-F5344CB8AC3E}">
        <p14:creationId xmlns:p14="http://schemas.microsoft.com/office/powerpoint/2010/main" val="3743748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a:t>C. Our </a:t>
            </a:r>
            <a:r>
              <a:rPr lang="en-US" altLang="zh-TW" b="1" dirty="0" smtClean="0"/>
              <a:t>Contributions</a:t>
            </a:r>
          </a:p>
          <a:p>
            <a:r>
              <a:rPr lang="en-US" altLang="zh-TW" dirty="0"/>
              <a:t>We proposed a CLS based authentication scheme for secure communication in VANETS.</a:t>
            </a:r>
          </a:p>
          <a:p>
            <a:r>
              <a:rPr lang="en-US" altLang="zh-TW" dirty="0"/>
              <a:t>The construction of our CLS authentication scheme does not use any pairing operation over elliptic curves.</a:t>
            </a:r>
          </a:p>
          <a:p>
            <a:r>
              <a:rPr lang="en-US" altLang="zh-TW" dirty="0"/>
              <a:t>Our CLS authentication scheme is secure against </a:t>
            </a:r>
            <a:r>
              <a:rPr lang="en-US" altLang="zh-TW" dirty="0" err="1"/>
              <a:t>Forgeability</a:t>
            </a:r>
            <a:r>
              <a:rPr lang="en-US" altLang="zh-TW" dirty="0"/>
              <a:t>, Traceability, Anonymity and Revocation.</a:t>
            </a:r>
          </a:p>
          <a:p>
            <a:endParaRPr lang="en-US" altLang="zh-TW" b="1" dirty="0"/>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17</a:t>
            </a:fld>
            <a:endParaRPr lang="en-US" altLang="zh-TW"/>
          </a:p>
        </p:txBody>
      </p:sp>
    </p:spTree>
    <p:extLst>
      <p:ext uri="{BB962C8B-B14F-4D97-AF65-F5344CB8AC3E}">
        <p14:creationId xmlns:p14="http://schemas.microsoft.com/office/powerpoint/2010/main" val="1122126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Compared with existing related schemes in the literature, our scheme improves the computational efficiency.</a:t>
            </a:r>
          </a:p>
          <a:p>
            <a:r>
              <a:rPr lang="en-US" altLang="zh-TW" dirty="0"/>
              <a:t>Our scheme uses batch verification technique to verify multiple signatures in a single instance, which significantly mitigates the computational workload on RSUs.</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18</a:t>
            </a:fld>
            <a:endParaRPr lang="en-US" altLang="zh-TW"/>
          </a:p>
        </p:txBody>
      </p:sp>
    </p:spTree>
    <p:extLst>
      <p:ext uri="{BB962C8B-B14F-4D97-AF65-F5344CB8AC3E}">
        <p14:creationId xmlns:p14="http://schemas.microsoft.com/office/powerpoint/2010/main" val="4129433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Syntax and Security </a:t>
            </a:r>
            <a:r>
              <a:rPr lang="en-US" altLang="zh-TW" dirty="0" smtClean="0"/>
              <a:t>Model</a:t>
            </a:r>
            <a:endParaRPr lang="zh-TW" altLang="en-US" dirty="0"/>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0388" y="1600200"/>
            <a:ext cx="3891224" cy="4525963"/>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19</a:t>
            </a:fld>
            <a:endParaRPr lang="en-US" altLang="zh-TW"/>
          </a:p>
        </p:txBody>
      </p:sp>
    </p:spTree>
    <p:extLst>
      <p:ext uri="{BB962C8B-B14F-4D97-AF65-F5344CB8AC3E}">
        <p14:creationId xmlns:p14="http://schemas.microsoft.com/office/powerpoint/2010/main" val="3337852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OUTLINE</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1094740" y="1609104"/>
            <a:ext cx="9799320" cy="4929809"/>
          </a:xfrm>
        </p:spPr>
        <p:txBody>
          <a:bodyPr/>
          <a:lstStyle/>
          <a:p>
            <a:pPr marL="340995" indent="-340995"/>
            <a:r>
              <a:rPr lang="en-US" sz="2600" dirty="0" smtClean="0">
                <a:latin typeface="Times New Roman" panose="02020603050405020304" pitchFamily="18" charset="0"/>
                <a:cs typeface="Times New Roman" panose="02020603050405020304" pitchFamily="18" charset="0"/>
              </a:rPr>
              <a:t>Abstract</a:t>
            </a:r>
            <a:endParaRPr lang="en-US" altLang="zh-TW" sz="2800" dirty="0"/>
          </a:p>
          <a:p>
            <a:pPr marL="340995" indent="-340995"/>
            <a:r>
              <a:rPr lang="en-US" altLang="zh-TW" sz="2600" dirty="0">
                <a:latin typeface="Times New Roman" panose="02020603050405020304" pitchFamily="18" charset="0"/>
                <a:cs typeface="Times New Roman" panose="02020603050405020304" pitchFamily="18" charset="0"/>
              </a:rPr>
              <a:t>Introduction</a:t>
            </a:r>
          </a:p>
          <a:p>
            <a:pPr marL="340995" indent="-340995"/>
            <a:r>
              <a:rPr lang="en-US" altLang="zh-TW" sz="2600" dirty="0">
                <a:latin typeface="Times New Roman" panose="02020603050405020304" pitchFamily="18" charset="0"/>
                <a:cs typeface="Times New Roman" panose="02020603050405020304" pitchFamily="18" charset="0"/>
              </a:rPr>
              <a:t>Syntax and Security Model</a:t>
            </a:r>
          </a:p>
          <a:p>
            <a:pPr marL="340995" indent="-340995"/>
            <a:r>
              <a:rPr lang="en-US" altLang="zh-TW" sz="2600" dirty="0">
                <a:latin typeface="Times New Roman" panose="02020603050405020304" pitchFamily="18" charset="0"/>
                <a:cs typeface="Times New Roman" panose="02020603050405020304" pitchFamily="18" charset="0"/>
              </a:rPr>
              <a:t>Proposed Scheme</a:t>
            </a:r>
          </a:p>
          <a:p>
            <a:pPr marL="340995" indent="-340995"/>
            <a:r>
              <a:rPr lang="en-US" altLang="zh-TW" sz="2600" dirty="0">
                <a:latin typeface="Times New Roman" panose="02020603050405020304" pitchFamily="18" charset="0"/>
                <a:cs typeface="Times New Roman" panose="02020603050405020304" pitchFamily="18" charset="0"/>
              </a:rPr>
              <a:t>Efficiancy Analysis</a:t>
            </a:r>
          </a:p>
          <a:p>
            <a:pPr marL="340995" indent="-340995"/>
            <a:r>
              <a:rPr lang="en-US" altLang="zh-TW" sz="2600" dirty="0">
                <a:latin typeface="Times New Roman" panose="02020603050405020304" pitchFamily="18" charset="0"/>
                <a:cs typeface="Times New Roman" panose="02020603050405020304" pitchFamily="18" charset="0"/>
              </a:rPr>
              <a:t>Conclusions</a:t>
            </a:r>
            <a:br>
              <a:rPr lang="en-US" altLang="zh-TW" sz="2600" dirty="0">
                <a:latin typeface="Times New Roman" panose="02020603050405020304" pitchFamily="18" charset="0"/>
                <a:cs typeface="Times New Roman" panose="02020603050405020304" pitchFamily="18" charset="0"/>
              </a:rPr>
            </a:br>
            <a:endParaRPr lang="en-US" altLang="zh-TW" sz="2600" dirty="0">
              <a:latin typeface="Times New Roman" panose="02020603050405020304" pitchFamily="18" charset="0"/>
              <a:cs typeface="Times New Roman" panose="02020603050405020304" pitchFamily="18" charset="0"/>
            </a:endParaRPr>
          </a:p>
          <a:p>
            <a:pPr marL="340995" indent="-340995"/>
            <a:endParaRPr lang="en-US" sz="2800" dirty="0">
              <a:latin typeface="Times New Roman" panose="02020603050405020304" pitchFamily="18" charset="0"/>
              <a:cs typeface="Times New Roman" panose="02020603050405020304" pitchFamily="18" charset="0"/>
            </a:endParaRPr>
          </a:p>
          <a:p>
            <a:pPr marL="340995" indent="-340995"/>
            <a:endParaRPr lang="en-US" altLang="zh-TW"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a:t>
            </a:fld>
            <a:endParaRPr lang="en-US" altLang="zh-TW" dirty="0">
              <a:ea typeface="新細明體" charset="-120"/>
            </a:endParaRPr>
          </a:p>
        </p:txBody>
      </p:sp>
    </p:spTree>
    <p:extLst>
      <p:ext uri="{BB962C8B-B14F-4D97-AF65-F5344CB8AC3E}">
        <p14:creationId xmlns:p14="http://schemas.microsoft.com/office/powerpoint/2010/main" val="3181024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b="1" dirty="0"/>
                  <a:t>A. Preliminaries</a:t>
                </a:r>
              </a:p>
              <a:p>
                <a:r>
                  <a:rPr lang="en-US" altLang="zh-TW" b="1" dirty="0"/>
                  <a:t>1) Elliptic Curve Group</a:t>
                </a:r>
              </a:p>
              <a:p>
                <a:r>
                  <a:rPr lang="en-US" altLang="zh-TW" dirty="0" smtClean="0"/>
                  <a:t>An </a:t>
                </a:r>
                <a:r>
                  <a:rPr lang="en-US" altLang="zh-TW" dirty="0"/>
                  <a:t>elliptic curve </a:t>
                </a:r>
                <a14:m>
                  <m:oMath xmlns:m="http://schemas.openxmlformats.org/officeDocument/2006/math">
                    <m:r>
                      <a:rPr lang="en-US" altLang="zh-TW" i="1" dirty="0" smtClean="0">
                        <a:latin typeface="Cambria Math" panose="02040503050406030204" pitchFamily="18" charset="0"/>
                      </a:rPr>
                      <m:t>𝐸</m:t>
                    </m:r>
                  </m:oMath>
                </a14:m>
                <a:r>
                  <a:rPr lang="en-US" altLang="zh-TW" dirty="0"/>
                  <a:t> over a prime finite field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𝐹</m:t>
                        </m:r>
                      </m:e>
                      <m:sub>
                        <m:r>
                          <a:rPr lang="en-US" altLang="zh-TW" i="1" dirty="0">
                            <a:latin typeface="Cambria Math" panose="02040503050406030204" pitchFamily="18" charset="0"/>
                          </a:rPr>
                          <m:t>𝑃</m:t>
                        </m:r>
                      </m:sub>
                    </m:sSub>
                  </m:oMath>
                </a14:m>
                <a:r>
                  <a:rPr lang="en-US" altLang="zh-TW" dirty="0"/>
                  <a:t> , is defined by an equation </a:t>
                </a:r>
                <a14:m>
                  <m:oMath xmlns:m="http://schemas.openxmlformats.org/officeDocument/2006/math">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𝑦</m:t>
                        </m:r>
                      </m:e>
                      <m:sup>
                        <m:r>
                          <a:rPr lang="en-US" altLang="zh-TW" i="1" dirty="0">
                            <a:latin typeface="Cambria Math" panose="02040503050406030204" pitchFamily="18" charset="0"/>
                          </a:rPr>
                          <m:t>2</m:t>
                        </m:r>
                      </m:sup>
                    </m:sSup>
                    <m:r>
                      <a:rPr lang="en-US" altLang="zh-TW" i="1" dirty="0" smtClean="0">
                        <a:latin typeface="Cambria Math" panose="02040503050406030204" pitchFamily="18" charset="0"/>
                      </a:rPr>
                      <m:t>=(</m:t>
                    </m:r>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𝑥</m:t>
                        </m:r>
                      </m:e>
                      <m:sup>
                        <m:r>
                          <a:rPr lang="en-US" altLang="zh-TW" i="1" dirty="0">
                            <a:latin typeface="Cambria Math" panose="02040503050406030204" pitchFamily="18" charset="0"/>
                          </a:rPr>
                          <m:t>3</m:t>
                        </m:r>
                      </m:sup>
                    </m:sSup>
                    <m:r>
                      <a:rPr lang="en-US" altLang="zh-TW" i="1" dirty="0" smtClean="0">
                        <a:latin typeface="Cambria Math" panose="02040503050406030204" pitchFamily="18" charset="0"/>
                      </a:rPr>
                      <m:t>+</m:t>
                    </m:r>
                    <m:r>
                      <a:rPr lang="en-US" altLang="zh-TW" i="1" dirty="0" smtClean="0">
                        <a:latin typeface="Cambria Math" panose="02040503050406030204" pitchFamily="18" charset="0"/>
                      </a:rPr>
                      <m:t>𝑎𝑥</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𝑏</m:t>
                    </m:r>
                    <m:r>
                      <a:rPr lang="en-US" altLang="zh-TW" i="1" dirty="0" smtClean="0">
                        <a:latin typeface="Cambria Math" panose="02040503050406030204" pitchFamily="18" charset="0"/>
                      </a:rPr>
                      <m:t>) </m:t>
                    </m:r>
                  </m:oMath>
                </a14:m>
                <a:r>
                  <a:rPr lang="en-US" altLang="zh-TW" dirty="0"/>
                  <a:t>, where </a:t>
                </a:r>
                <a14:m>
                  <m:oMath xmlns:m="http://schemas.openxmlformats.org/officeDocument/2006/math">
                    <m:r>
                      <a:rPr lang="en-US" altLang="zh-TW" i="1" dirty="0" smtClean="0">
                        <a:latin typeface="Cambria Math" panose="02040503050406030204" pitchFamily="18" charset="0"/>
                      </a:rPr>
                      <m:t>𝑎</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𝑏</m:t>
                    </m:r>
                    <m:r>
                      <a:rPr lang="en-US" altLang="zh-TW" i="1" dirty="0" smtClean="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𝐹</m:t>
                        </m:r>
                      </m:e>
                      <m:sub>
                        <m:r>
                          <a:rPr lang="en-US" altLang="zh-TW" i="1" dirty="0">
                            <a:latin typeface="Cambria Math" panose="02040503050406030204" pitchFamily="18" charset="0"/>
                          </a:rPr>
                          <m:t>𝑃</m:t>
                        </m:r>
                      </m:sub>
                    </m:sSub>
                    <m:r>
                      <a:rPr lang="en-US" altLang="zh-TW" i="1" dirty="0">
                        <a:latin typeface="Cambria Math" panose="02040503050406030204" pitchFamily="18" charset="0"/>
                      </a:rPr>
                      <m:t> </m:t>
                    </m:r>
                  </m:oMath>
                </a14:m>
                <a:r>
                  <a:rPr lang="en-US" altLang="zh-TW" dirty="0"/>
                  <a:t>and </a:t>
                </a:r>
                <a14:m>
                  <m:oMath xmlns:m="http://schemas.openxmlformats.org/officeDocument/2006/math">
                    <m:r>
                      <a:rPr lang="en-US" altLang="zh-TW" i="1" dirty="0" smtClean="0">
                        <a:latin typeface="Cambria Math" panose="02040503050406030204" pitchFamily="18" charset="0"/>
                      </a:rPr>
                      <m:t>4</m:t>
                    </m:r>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𝑎</m:t>
                        </m:r>
                      </m:e>
                      <m:sup>
                        <m:r>
                          <a:rPr lang="en-US" altLang="zh-TW" i="1" dirty="0">
                            <a:latin typeface="Cambria Math" panose="02040503050406030204" pitchFamily="18" charset="0"/>
                          </a:rPr>
                          <m:t>3</m:t>
                        </m:r>
                      </m:sup>
                    </m:sSup>
                    <m:r>
                      <a:rPr lang="en-US" altLang="zh-TW" i="1" dirty="0" smtClean="0">
                        <a:latin typeface="Cambria Math" panose="02040503050406030204" pitchFamily="18" charset="0"/>
                      </a:rPr>
                      <m:t>+27</m:t>
                    </m:r>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𝑏</m:t>
                        </m:r>
                      </m:e>
                      <m:sup>
                        <m:r>
                          <a:rPr lang="en-US" altLang="zh-TW" i="1" dirty="0">
                            <a:latin typeface="Cambria Math" panose="02040503050406030204" pitchFamily="18" charset="0"/>
                          </a:rPr>
                          <m:t>2</m:t>
                        </m:r>
                      </m:sup>
                    </m:sSup>
                    <m:r>
                      <a:rPr lang="en-US" altLang="zh-TW" i="1" dirty="0" smtClean="0">
                        <a:latin typeface="Cambria Math" panose="02040503050406030204" pitchFamily="18" charset="0"/>
                      </a:rPr>
                      <m:t>≠0</m:t>
                    </m:r>
                  </m:oMath>
                </a14:m>
                <a:r>
                  <a:rPr lang="en-US" altLang="zh-TW" dirty="0"/>
                  <a:t> . Then </a:t>
                </a:r>
                <a14:m>
                  <m:oMath xmlns:m="http://schemas.openxmlformats.org/officeDocument/2006/math">
                    <m:r>
                      <a:rPr lang="en-US" altLang="zh-TW" i="1" dirty="0" smtClean="0">
                        <a:latin typeface="Cambria Math" panose="02040503050406030204" pitchFamily="18" charset="0"/>
                      </a:rPr>
                      <m:t>𝐺</m:t>
                    </m:r>
                    <m:r>
                      <a:rPr lang="en-US" altLang="zh-TW" i="1" dirty="0" smtClean="0">
                        <a:latin typeface="Cambria Math" panose="02040503050406030204" pitchFamily="18" charset="0"/>
                      </a:rPr>
                      <m:t>={(</m:t>
                    </m:r>
                    <m:r>
                      <a:rPr lang="en-US" altLang="zh-TW" i="1" dirty="0" err="1">
                        <a:latin typeface="Cambria Math" panose="02040503050406030204" pitchFamily="18" charset="0"/>
                      </a:rPr>
                      <m:t>𝑥</m:t>
                    </m:r>
                    <m:r>
                      <a:rPr lang="en-US" altLang="zh-TW" i="1" dirty="0" err="1">
                        <a:latin typeface="Cambria Math" panose="02040503050406030204" pitchFamily="18" charset="0"/>
                      </a:rPr>
                      <m:t>,</m:t>
                    </m:r>
                    <m:r>
                      <a:rPr lang="en-US" altLang="zh-TW" i="1" dirty="0" err="1">
                        <a:latin typeface="Cambria Math" panose="02040503050406030204" pitchFamily="18" charset="0"/>
                      </a:rPr>
                      <m:t>𝑦</m:t>
                    </m:r>
                    <m:r>
                      <a:rPr lang="en-US" altLang="zh-TW" i="1" dirty="0">
                        <a:latin typeface="Cambria Math" panose="02040503050406030204" pitchFamily="18" charset="0"/>
                      </a:rPr>
                      <m:t>):</m:t>
                    </m:r>
                    <m:r>
                      <a:rPr lang="en-US" altLang="zh-TW" i="1" dirty="0" err="1">
                        <a:latin typeface="Cambria Math" panose="02040503050406030204" pitchFamily="18" charset="0"/>
                      </a:rPr>
                      <m:t>𝑥</m:t>
                    </m:r>
                    <m:r>
                      <a:rPr lang="en-US" altLang="zh-TW" i="1" dirty="0" err="1">
                        <a:latin typeface="Cambria Math" panose="02040503050406030204" pitchFamily="18" charset="0"/>
                      </a:rPr>
                      <m:t>,</m:t>
                    </m:r>
                    <m:r>
                      <a:rPr lang="en-US" altLang="zh-TW" i="1" dirty="0" err="1">
                        <a:latin typeface="Cambria Math" panose="02040503050406030204" pitchFamily="18" charset="0"/>
                      </a:rPr>
                      <m:t>𝑦</m:t>
                    </m:r>
                    <m:r>
                      <a:rPr lang="en-US" altLang="zh-TW" i="1" dirty="0" err="1">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𝐹</m:t>
                        </m:r>
                      </m:e>
                      <m:sub>
                        <m:r>
                          <a:rPr lang="en-US" altLang="zh-TW" i="1" dirty="0">
                            <a:latin typeface="Cambria Math" panose="02040503050406030204" pitchFamily="18" charset="0"/>
                          </a:rPr>
                          <m:t>𝑃</m:t>
                        </m:r>
                      </m:sub>
                    </m:sSub>
                    <m:r>
                      <a:rPr lang="en-US" altLang="zh-TW" i="1" dirty="0" err="1">
                        <a:latin typeface="Cambria Math" panose="02040503050406030204" pitchFamily="18" charset="0"/>
                      </a:rPr>
                      <m:t>,</m:t>
                    </m:r>
                    <m:r>
                      <a:rPr lang="en-US" altLang="zh-TW" i="1" dirty="0" err="1">
                        <a:latin typeface="Cambria Math" panose="02040503050406030204" pitchFamily="18" charset="0"/>
                      </a:rPr>
                      <m:t>𝐸</m:t>
                    </m:r>
                    <m:r>
                      <a:rPr lang="en-US" altLang="zh-TW" i="1" dirty="0">
                        <a:latin typeface="Cambria Math" panose="02040503050406030204" pitchFamily="18" charset="0"/>
                      </a:rPr>
                      <m:t>(</m:t>
                    </m:r>
                    <m:r>
                      <a:rPr lang="en-US" altLang="zh-TW" i="1" dirty="0" err="1">
                        <a:latin typeface="Cambria Math" panose="02040503050406030204" pitchFamily="18" charset="0"/>
                      </a:rPr>
                      <m:t>𝑥</m:t>
                    </m:r>
                    <m:r>
                      <a:rPr lang="en-US" altLang="zh-TW" i="1" dirty="0" err="1">
                        <a:latin typeface="Cambria Math" panose="02040503050406030204" pitchFamily="18" charset="0"/>
                      </a:rPr>
                      <m:t>,</m:t>
                    </m:r>
                    <m:r>
                      <a:rPr lang="en-US" altLang="zh-TW" i="1" dirty="0" err="1">
                        <a:latin typeface="Cambria Math" panose="02040503050406030204" pitchFamily="18" charset="0"/>
                      </a:rPr>
                      <m:t>𝑦</m:t>
                    </m:r>
                    <m:r>
                      <a:rPr lang="en-US" altLang="zh-TW" i="1" dirty="0">
                        <a:latin typeface="Cambria Math" panose="02040503050406030204" pitchFamily="18" charset="0"/>
                      </a:rPr>
                      <m:t>)=0}∪{</m:t>
                    </m:r>
                    <m:r>
                      <a:rPr lang="en-US" altLang="zh-TW" i="1" dirty="0">
                        <a:latin typeface="Cambria Math" panose="02040503050406030204" pitchFamily="18" charset="0"/>
                      </a:rPr>
                      <m:t>𝑂</m:t>
                    </m:r>
                    <m:r>
                      <a:rPr lang="en-US" altLang="zh-TW" i="1" dirty="0">
                        <a:latin typeface="Cambria Math" panose="02040503050406030204" pitchFamily="18" charset="0"/>
                      </a:rPr>
                      <m:t>} </m:t>
                    </m:r>
                  </m:oMath>
                </a14:m>
                <a:r>
                  <a:rPr lang="en-US" altLang="zh-TW" dirty="0"/>
                  <a:t>is the additive elliptic curve group where </a:t>
                </a:r>
                <a14:m>
                  <m:oMath xmlns:m="http://schemas.openxmlformats.org/officeDocument/2006/math">
                    <m:r>
                      <a:rPr lang="en-US" altLang="zh-TW" i="1" dirty="0" smtClean="0">
                        <a:latin typeface="Cambria Math" panose="02040503050406030204" pitchFamily="18" charset="0"/>
                      </a:rPr>
                      <m:t>𝑂</m:t>
                    </m:r>
                  </m:oMath>
                </a14:m>
                <a:r>
                  <a:rPr lang="en-US" altLang="zh-TW" dirty="0"/>
                  <a:t> is the point at infinity [32].</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20</a:t>
            </a:fld>
            <a:endParaRPr lang="en-US" altLang="zh-TW"/>
          </a:p>
        </p:txBody>
      </p:sp>
    </p:spTree>
    <p:extLst>
      <p:ext uri="{BB962C8B-B14F-4D97-AF65-F5344CB8AC3E}">
        <p14:creationId xmlns:p14="http://schemas.microsoft.com/office/powerpoint/2010/main" val="3939503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b="1" dirty="0"/>
                  <a:t>2) Elliptic Curve Discrete Logarithm Problem (ECDLP)</a:t>
                </a:r>
              </a:p>
              <a:p>
                <a:r>
                  <a:rPr lang="en-US" altLang="zh-TW" dirty="0"/>
                  <a:t>Given </a:t>
                </a:r>
                <a14:m>
                  <m:oMath xmlns:m="http://schemas.openxmlformats.org/officeDocument/2006/math">
                    <m:r>
                      <a:rPr lang="en-US" altLang="zh-TW" i="1" dirty="0" smtClean="0">
                        <a:latin typeface="Cambria Math" panose="02040503050406030204" pitchFamily="18" charset="0"/>
                      </a:rPr>
                      <m:t>𝑃</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𝑄</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𝐺</m:t>
                    </m:r>
                  </m:oMath>
                </a14:m>
                <a:r>
                  <a:rPr lang="en-US" altLang="zh-TW" dirty="0"/>
                  <a:t> , to find an integer </a:t>
                </a:r>
                <a14:m>
                  <m:oMath xmlns:m="http://schemas.openxmlformats.org/officeDocument/2006/math">
                    <m:r>
                      <a:rPr lang="en-US" altLang="zh-TW" i="1" dirty="0" smtClean="0">
                        <a:latin typeface="Cambria Math" panose="02040503050406030204" pitchFamily="18" charset="0"/>
                      </a:rPr>
                      <m:t>𝑥</m:t>
                    </m:r>
                    <m:r>
                      <a:rPr lang="en-US" altLang="zh-TW" i="1" dirty="0" smtClean="0">
                        <a:latin typeface="Cambria Math" panose="02040503050406030204" pitchFamily="18" charset="0"/>
                      </a:rPr>
                      <m:t>∈</m:t>
                    </m:r>
                    <m:sSubSup>
                      <m:sSubSupPr>
                        <m:ctrlPr>
                          <a:rPr lang="en-US" altLang="zh-TW" i="1" dirty="0" smtClean="0">
                            <a:latin typeface="Cambria Math" panose="02040503050406030204" pitchFamily="18" charset="0"/>
                          </a:rPr>
                        </m:ctrlPr>
                      </m:sSubSupPr>
                      <m:e>
                        <m:r>
                          <a:rPr lang="en-US" altLang="zh-TW" i="1" dirty="0">
                            <a:latin typeface="Cambria Math" panose="02040503050406030204" pitchFamily="18" charset="0"/>
                          </a:rPr>
                          <m:t>𝑍</m:t>
                        </m:r>
                      </m:e>
                      <m:sub>
                        <m:r>
                          <a:rPr lang="en-US" altLang="zh-TW" i="1" dirty="0">
                            <a:latin typeface="Cambria Math" panose="02040503050406030204" pitchFamily="18" charset="0"/>
                          </a:rPr>
                          <m:t>𝑞</m:t>
                        </m:r>
                      </m:sub>
                      <m:sup>
                        <m:r>
                          <a:rPr lang="en-US" altLang="zh-TW" i="1" dirty="0">
                            <a:latin typeface="Cambria Math" panose="02040503050406030204" pitchFamily="18" charset="0"/>
                          </a:rPr>
                          <m:t>∗</m:t>
                        </m:r>
                      </m:sup>
                    </m:sSubSup>
                  </m:oMath>
                </a14:m>
                <a:r>
                  <a:rPr lang="en-US" altLang="zh-TW" dirty="0"/>
                  <a:t> , such that </a:t>
                </a:r>
                <a14:m>
                  <m:oMath xmlns:m="http://schemas.openxmlformats.org/officeDocument/2006/math">
                    <m:r>
                      <a:rPr lang="en-US" altLang="zh-TW" i="1" dirty="0" smtClean="0">
                        <a:latin typeface="Cambria Math" panose="02040503050406030204" pitchFamily="18" charset="0"/>
                      </a:rPr>
                      <m:t>𝑄</m:t>
                    </m:r>
                    <m:r>
                      <a:rPr lang="en-US" altLang="zh-TW" i="1" dirty="0" smtClean="0">
                        <a:latin typeface="Cambria Math" panose="02040503050406030204" pitchFamily="18" charset="0"/>
                      </a:rPr>
                      <m:t>=</m:t>
                    </m:r>
                    <m:r>
                      <a:rPr lang="en-US" altLang="zh-TW" i="1" dirty="0" err="1">
                        <a:latin typeface="Cambria Math" panose="02040503050406030204" pitchFamily="18" charset="0"/>
                      </a:rPr>
                      <m:t>𝑥𝑃</m:t>
                    </m:r>
                  </m:oMath>
                </a14:m>
                <a:r>
                  <a:rPr lang="en-US" altLang="zh-TW" dirty="0"/>
                  <a:t> . Computation of </a:t>
                </a:r>
                <a14:m>
                  <m:oMath xmlns:m="http://schemas.openxmlformats.org/officeDocument/2006/math">
                    <m:r>
                      <a:rPr lang="en-US" altLang="zh-TW" i="1" dirty="0" smtClean="0">
                        <a:latin typeface="Cambria Math" panose="02040503050406030204" pitchFamily="18" charset="0"/>
                      </a:rPr>
                      <m:t>𝑥</m:t>
                    </m:r>
                  </m:oMath>
                </a14:m>
                <a:r>
                  <a:rPr lang="en-US" altLang="zh-TW" dirty="0"/>
                  <a:t> from </a:t>
                </a:r>
                <a14:m>
                  <m:oMath xmlns:m="http://schemas.openxmlformats.org/officeDocument/2006/math">
                    <m:r>
                      <a:rPr lang="en-US" altLang="zh-TW" i="1" dirty="0" smtClean="0">
                        <a:latin typeface="Cambria Math" panose="02040503050406030204" pitchFamily="18" charset="0"/>
                      </a:rPr>
                      <m:t>𝑃</m:t>
                    </m:r>
                  </m:oMath>
                </a14:m>
                <a:r>
                  <a:rPr lang="en-US" altLang="zh-TW" dirty="0"/>
                  <a:t> and </a:t>
                </a:r>
                <a14:m>
                  <m:oMath xmlns:m="http://schemas.openxmlformats.org/officeDocument/2006/math">
                    <m:r>
                      <a:rPr lang="en-US" altLang="zh-TW" i="1" dirty="0" smtClean="0">
                        <a:latin typeface="Cambria Math" panose="02040503050406030204" pitchFamily="18" charset="0"/>
                      </a:rPr>
                      <m:t>𝑄</m:t>
                    </m:r>
                  </m:oMath>
                </a14:m>
                <a:r>
                  <a:rPr lang="en-US" altLang="zh-TW" dirty="0"/>
                  <a:t> is computationally hard by any polynomial-time bounded algorithm.</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21</a:t>
            </a:fld>
            <a:endParaRPr lang="en-US" altLang="zh-TW"/>
          </a:p>
        </p:txBody>
      </p:sp>
    </p:spTree>
    <p:extLst>
      <p:ext uri="{BB962C8B-B14F-4D97-AF65-F5344CB8AC3E}">
        <p14:creationId xmlns:p14="http://schemas.microsoft.com/office/powerpoint/2010/main" val="1547266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a:t>B. </a:t>
            </a:r>
            <a:r>
              <a:rPr lang="en-US" altLang="zh-TW" b="1" dirty="0" smtClean="0"/>
              <a:t>System Architecture</a:t>
            </a:r>
          </a:p>
          <a:p>
            <a:r>
              <a:rPr lang="en-US" altLang="zh-TW" dirty="0"/>
              <a:t>Our VANET structure consists of four entities: TA, Key Generation Centre (KGC), RSU and OBU</a:t>
            </a:r>
            <a:r>
              <a:rPr lang="en-US" altLang="zh-TW" dirty="0" smtClean="0"/>
              <a:t>.</a:t>
            </a:r>
          </a:p>
          <a:p>
            <a:pPr marL="971550" lvl="1" indent="-514350">
              <a:buFont typeface="+mj-lt"/>
              <a:buAutoNum type="arabicPeriod"/>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TA</a:t>
            </a:r>
            <a:endParaRPr lang="en-US" altLang="zh-TW" dirty="0">
              <a:solidFill>
                <a:schemeClr val="tx2">
                  <a:lumMod val="75000"/>
                </a:schemeClr>
              </a:solidFill>
              <a:latin typeface="Times New Roman" panose="02020603050405020304" pitchFamily="18" charset="0"/>
              <a:cs typeface="Times New Roman" panose="02020603050405020304" pitchFamily="18" charset="0"/>
            </a:endParaRPr>
          </a:p>
          <a:p>
            <a:pPr marL="971550" lvl="1" indent="-514350">
              <a:buFont typeface="+mj-lt"/>
              <a:buAutoNum type="arabicPeriod"/>
            </a:pPr>
            <a:r>
              <a:rPr lang="en-US" altLang="zh-TW" dirty="0">
                <a:solidFill>
                  <a:schemeClr val="tx2">
                    <a:lumMod val="75000"/>
                  </a:schemeClr>
                </a:solidFill>
                <a:latin typeface="Times New Roman" panose="02020603050405020304" pitchFamily="18" charset="0"/>
                <a:cs typeface="Times New Roman" panose="02020603050405020304" pitchFamily="18" charset="0"/>
              </a:rPr>
              <a:t>KGC: It is a trusted third party, generates partial private keys for vehicles. KGC and TA are always trusted and can never collude with each other.</a:t>
            </a:r>
          </a:p>
          <a:p>
            <a:pPr marL="971550" lvl="1" indent="-514350">
              <a:buFont typeface="+mj-lt"/>
              <a:buAutoNum type="arabicPeriod"/>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RSU</a:t>
            </a:r>
            <a:endParaRPr lang="en-US" altLang="zh-TW" dirty="0">
              <a:solidFill>
                <a:schemeClr val="tx2">
                  <a:lumMod val="75000"/>
                </a:schemeClr>
              </a:solidFill>
              <a:latin typeface="Times New Roman" panose="02020603050405020304" pitchFamily="18" charset="0"/>
              <a:cs typeface="Times New Roman" panose="02020603050405020304" pitchFamily="18" charset="0"/>
            </a:endParaRPr>
          </a:p>
          <a:p>
            <a:pPr marL="971550" lvl="1" indent="-514350">
              <a:buFont typeface="+mj-lt"/>
              <a:buAutoNum type="arabicPeriod"/>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OBU</a:t>
            </a:r>
            <a:endParaRPr lang="en-US" altLang="zh-TW"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22</a:t>
            </a:fld>
            <a:endParaRPr lang="en-US" altLang="zh-TW"/>
          </a:p>
        </p:txBody>
      </p:sp>
    </p:spTree>
    <p:extLst>
      <p:ext uri="{BB962C8B-B14F-4D97-AF65-F5344CB8AC3E}">
        <p14:creationId xmlns:p14="http://schemas.microsoft.com/office/powerpoint/2010/main" val="2306909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92911" y="1600200"/>
            <a:ext cx="5606177" cy="4525963"/>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23</a:t>
            </a:fld>
            <a:endParaRPr lang="en-US" altLang="zh-TW"/>
          </a:p>
        </p:txBody>
      </p:sp>
    </p:spTree>
    <p:extLst>
      <p:ext uri="{BB962C8B-B14F-4D97-AF65-F5344CB8AC3E}">
        <p14:creationId xmlns:p14="http://schemas.microsoft.com/office/powerpoint/2010/main" val="2707413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a:t>C. Scheme Framework</a:t>
            </a:r>
          </a:p>
          <a:p>
            <a:pPr lvl="1"/>
            <a:r>
              <a:rPr lang="en-US" altLang="zh-TW" dirty="0" err="1">
                <a:solidFill>
                  <a:schemeClr val="tx2">
                    <a:lumMod val="75000"/>
                  </a:schemeClr>
                </a:solidFill>
                <a:latin typeface="Times New Roman" panose="02020603050405020304" pitchFamily="18" charset="0"/>
                <a:cs typeface="Times New Roman" panose="02020603050405020304" pitchFamily="18" charset="0"/>
              </a:rPr>
              <a:t>SystemInitialization</a:t>
            </a:r>
            <a:endParaRPr lang="en-US" altLang="zh-TW" dirty="0">
              <a:solidFill>
                <a:schemeClr val="tx2">
                  <a:lumMod val="75000"/>
                </a:schemeClr>
              </a:solidFill>
              <a:latin typeface="Times New Roman" panose="02020603050405020304" pitchFamily="18" charset="0"/>
              <a:cs typeface="Times New Roman" panose="02020603050405020304" pitchFamily="18" charset="0"/>
            </a:endParaRPr>
          </a:p>
          <a:p>
            <a:pPr lvl="1"/>
            <a:r>
              <a:rPr lang="en-US" altLang="zh-TW" dirty="0">
                <a:solidFill>
                  <a:schemeClr val="tx2">
                    <a:lumMod val="75000"/>
                  </a:schemeClr>
                </a:solidFill>
                <a:latin typeface="Times New Roman" panose="02020603050405020304" pitchFamily="18" charset="0"/>
                <a:cs typeface="Times New Roman" panose="02020603050405020304" pitchFamily="18" charset="0"/>
              </a:rPr>
              <a:t>PartialKeyGen</a:t>
            </a:r>
          </a:p>
          <a:p>
            <a:pPr lvl="1"/>
            <a:r>
              <a:rPr lang="en-US" altLang="zh-TW" dirty="0">
                <a:solidFill>
                  <a:schemeClr val="tx2">
                    <a:lumMod val="75000"/>
                  </a:schemeClr>
                </a:solidFill>
                <a:latin typeface="Times New Roman" panose="02020603050405020304" pitchFamily="18" charset="0"/>
                <a:cs typeface="Times New Roman" panose="02020603050405020304" pitchFamily="18" charset="0"/>
              </a:rPr>
              <a:t>VehicleKeyGen</a:t>
            </a:r>
          </a:p>
          <a:p>
            <a:pPr lvl="1"/>
            <a:r>
              <a:rPr lang="en-US" altLang="zh-TW" dirty="0">
                <a:solidFill>
                  <a:schemeClr val="tx2">
                    <a:lumMod val="75000"/>
                  </a:schemeClr>
                </a:solidFill>
                <a:latin typeface="Times New Roman" panose="02020603050405020304" pitchFamily="18" charset="0"/>
                <a:cs typeface="Times New Roman" panose="02020603050405020304" pitchFamily="18" charset="0"/>
              </a:rPr>
              <a:t>PseudoIdentityGen</a:t>
            </a:r>
          </a:p>
          <a:p>
            <a:pPr lvl="1"/>
            <a:r>
              <a:rPr lang="en-US" altLang="zh-TW" dirty="0" err="1">
                <a:solidFill>
                  <a:schemeClr val="tx2">
                    <a:lumMod val="75000"/>
                  </a:schemeClr>
                </a:solidFill>
                <a:latin typeface="Times New Roman" panose="02020603050405020304" pitchFamily="18" charset="0"/>
                <a:cs typeface="Times New Roman" panose="02020603050405020304" pitchFamily="18" charset="0"/>
              </a:rPr>
              <a:t>SignatureGeneration</a:t>
            </a:r>
            <a:endParaRPr lang="en-US" altLang="zh-TW" dirty="0">
              <a:solidFill>
                <a:schemeClr val="tx2">
                  <a:lumMod val="75000"/>
                </a:schemeClr>
              </a:solidFill>
              <a:latin typeface="Times New Roman" panose="02020603050405020304" pitchFamily="18" charset="0"/>
              <a:cs typeface="Times New Roman" panose="02020603050405020304" pitchFamily="18" charset="0"/>
            </a:endParaRPr>
          </a:p>
          <a:p>
            <a:pPr lvl="1"/>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SignatureVerification</a:t>
            </a:r>
            <a:endParaRPr lang="en-US" altLang="zh-TW" dirty="0">
              <a:solidFill>
                <a:schemeClr val="tx2">
                  <a:lumMod val="75000"/>
                </a:schemeClr>
              </a:solidFill>
              <a:latin typeface="Times New Roman" panose="02020603050405020304" pitchFamily="18" charset="0"/>
              <a:cs typeface="Times New Roman" panose="02020603050405020304" pitchFamily="18" charset="0"/>
            </a:endParaRPr>
          </a:p>
          <a:p>
            <a:pPr lvl="1"/>
            <a:r>
              <a:rPr lang="en-US" altLang="zh-TW" dirty="0" err="1" smtClean="0">
                <a:solidFill>
                  <a:schemeClr val="tx2">
                    <a:lumMod val="75000"/>
                  </a:schemeClr>
                </a:solidFill>
                <a:latin typeface="Times New Roman" panose="02020603050405020304" pitchFamily="18" charset="0"/>
                <a:cs typeface="Times New Roman" panose="02020603050405020304" pitchFamily="18" charset="0"/>
              </a:rPr>
              <a:t>BatchVerification</a:t>
            </a: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24</a:t>
            </a:fld>
            <a:endParaRPr lang="en-US" altLang="zh-TW"/>
          </a:p>
        </p:txBody>
      </p:sp>
    </p:spTree>
    <p:extLst>
      <p:ext uri="{BB962C8B-B14F-4D97-AF65-F5344CB8AC3E}">
        <p14:creationId xmlns:p14="http://schemas.microsoft.com/office/powerpoint/2010/main" val="2567679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a:t>D. Security Requirements</a:t>
            </a:r>
          </a:p>
          <a:p>
            <a:pPr marL="971550" lvl="1" indent="-514350">
              <a:buFont typeface="+mj-lt"/>
              <a:buAutoNum type="arabicPeriod"/>
            </a:pPr>
            <a:r>
              <a:rPr lang="en-US" altLang="zh-TW" dirty="0" err="1">
                <a:solidFill>
                  <a:schemeClr val="tx2">
                    <a:lumMod val="75000"/>
                  </a:schemeClr>
                </a:solidFill>
                <a:latin typeface="Times New Roman" panose="02020603050405020304" pitchFamily="18" charset="0"/>
                <a:cs typeface="Times New Roman" panose="02020603050405020304" pitchFamily="18" charset="0"/>
              </a:rPr>
              <a:t>MessageAuthentication</a:t>
            </a:r>
            <a:r>
              <a:rPr lang="en-US" altLang="zh-TW" dirty="0">
                <a:solidFill>
                  <a:schemeClr val="tx2">
                    <a:lumMod val="75000"/>
                  </a:schemeClr>
                </a:solidFill>
                <a:latin typeface="Times New Roman" panose="02020603050405020304" pitchFamily="18" charset="0"/>
                <a:cs typeface="Times New Roman" panose="02020603050405020304" pitchFamily="18" charset="0"/>
              </a:rPr>
              <a:t> : The message authenticity ensures that the received message is indeed transmitted by a vehicle which is claimed to done so</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p>
          <a:p>
            <a:pPr marL="971550" lvl="1" indent="-514350">
              <a:buFont typeface="+mj-lt"/>
              <a:buAutoNum type="arabicPeriod"/>
            </a:pPr>
            <a:r>
              <a:rPr lang="en-US" altLang="zh-TW" dirty="0">
                <a:solidFill>
                  <a:schemeClr val="tx2">
                    <a:lumMod val="75000"/>
                  </a:schemeClr>
                </a:solidFill>
                <a:latin typeface="Times New Roman" panose="02020603050405020304" pitchFamily="18" charset="0"/>
                <a:cs typeface="Times New Roman" panose="02020603050405020304" pitchFamily="18" charset="0"/>
              </a:rPr>
              <a:t>Integrity : It ensures that the message has not been modified or forged or dropped while it is communicated from the sender to the receiver</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p>
          <a:p>
            <a:pPr marL="971550" lvl="1" indent="-514350">
              <a:buFont typeface="+mj-lt"/>
              <a:buAutoNum type="arabicPeriod"/>
            </a:pPr>
            <a:r>
              <a:rPr lang="en-US" altLang="zh-TW" dirty="0">
                <a:solidFill>
                  <a:schemeClr val="tx2">
                    <a:lumMod val="75000"/>
                  </a:schemeClr>
                </a:solidFill>
                <a:latin typeface="Times New Roman" panose="02020603050405020304" pitchFamily="18" charset="0"/>
                <a:cs typeface="Times New Roman" panose="02020603050405020304" pitchFamily="18" charset="0"/>
              </a:rPr>
              <a:t>Non−repudiation : Authenticated vehicles could not deny messages after sending them to other vehicles in VANETS.</a:t>
            </a: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25</a:t>
            </a:fld>
            <a:endParaRPr lang="en-US" altLang="zh-TW"/>
          </a:p>
        </p:txBody>
      </p:sp>
    </p:spTree>
    <p:extLst>
      <p:ext uri="{BB962C8B-B14F-4D97-AF65-F5344CB8AC3E}">
        <p14:creationId xmlns:p14="http://schemas.microsoft.com/office/powerpoint/2010/main" val="1617888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971550" lvl="1" indent="-514350">
              <a:buFont typeface="+mj-lt"/>
              <a:buAutoNum type="arabicPeriod" startAt="4"/>
            </a:pPr>
            <a:r>
              <a:rPr lang="en-US" altLang="zh-TW" dirty="0">
                <a:solidFill>
                  <a:schemeClr val="tx2">
                    <a:lumMod val="75000"/>
                  </a:schemeClr>
                </a:solidFill>
                <a:latin typeface="Times New Roman" panose="02020603050405020304" pitchFamily="18" charset="0"/>
                <a:cs typeface="Times New Roman" panose="02020603050405020304" pitchFamily="18" charset="0"/>
              </a:rPr>
              <a:t>Traceability : TA alone can identify the real identity of the sender by taking its pseudo identity and can identify the malicious messages that are sent by vehicles.</a:t>
            </a:r>
          </a:p>
          <a:p>
            <a:pPr marL="971550" lvl="1" indent="-514350">
              <a:buFont typeface="+mj-lt"/>
              <a:buAutoNum type="arabicPeriod" startAt="4"/>
            </a:pPr>
            <a:r>
              <a:rPr lang="en-US" altLang="zh-TW" dirty="0">
                <a:solidFill>
                  <a:schemeClr val="tx2">
                    <a:lumMod val="75000"/>
                  </a:schemeClr>
                </a:solidFill>
                <a:latin typeface="Times New Roman" panose="02020603050405020304" pitchFamily="18" charset="0"/>
                <a:cs typeface="Times New Roman" panose="02020603050405020304" pitchFamily="18" charset="0"/>
              </a:rPr>
              <a:t>Anonymity : Other vehicles and adversaries in VANET cannot identify the senders’ real identity either by analyzing multiple messages sent by the same vehicle or by its pseudo identity.</a:t>
            </a:r>
          </a:p>
          <a:p>
            <a:pPr marL="971550" lvl="1" indent="-514350">
              <a:buFont typeface="+mj-lt"/>
              <a:buAutoNum type="arabicPeriod" startAt="4"/>
            </a:pPr>
            <a:r>
              <a:rPr lang="en-US" altLang="zh-TW" dirty="0">
                <a:solidFill>
                  <a:schemeClr val="tx2">
                    <a:lumMod val="75000"/>
                  </a:schemeClr>
                </a:solidFill>
                <a:latin typeface="Times New Roman" panose="02020603050405020304" pitchFamily="18" charset="0"/>
                <a:cs typeface="Times New Roman" panose="02020603050405020304" pitchFamily="18" charset="0"/>
              </a:rPr>
              <a:t>Revocation : TA can terminate the communication when the vehicle is confirmed to be a malicious vehicle. Also TA updates the Revocation list by including the malicious vehicles and sends this list to KGC and RSU.</a:t>
            </a: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26</a:t>
            </a:fld>
            <a:endParaRPr lang="en-US" altLang="zh-TW"/>
          </a:p>
        </p:txBody>
      </p:sp>
    </p:spTree>
    <p:extLst>
      <p:ext uri="{BB962C8B-B14F-4D97-AF65-F5344CB8AC3E}">
        <p14:creationId xmlns:p14="http://schemas.microsoft.com/office/powerpoint/2010/main" val="1080902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Proposed </a:t>
            </a:r>
            <a:r>
              <a:rPr lang="en-US" altLang="zh-TW" dirty="0" smtClean="0"/>
              <a:t>Scheme</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b="1" dirty="0"/>
                  <a:t>A. Proposed Scheme</a:t>
                </a:r>
              </a:p>
              <a:p>
                <a:pPr marL="514350" indent="-514350">
                  <a:buFont typeface="+mj-lt"/>
                  <a:buAutoNum type="arabicPeriod"/>
                </a:pPr>
                <a:r>
                  <a:rPr lang="en-US" altLang="zh-TW" dirty="0" err="1"/>
                  <a:t>SystemInitialization</a:t>
                </a:r>
                <a:r>
                  <a:rPr lang="en-US" altLang="zh-TW" dirty="0"/>
                  <a:t> : TA and KGC set up the system parameters for each RSU and OBU as follows. </a:t>
                </a:r>
                <a:endParaRPr lang="en-US" altLang="zh-TW" dirty="0" smtClean="0"/>
              </a:p>
              <a:p>
                <a:pPr marL="914400" lvl="1" indent="-514350">
                  <a:buFont typeface="Wingdings" panose="05000000000000000000" pitchFamily="2" charset="2"/>
                  <a:buChar char="l"/>
                </a:pPr>
                <a:r>
                  <a:rPr lang="en-US" altLang="zh-TW" dirty="0">
                    <a:solidFill>
                      <a:schemeClr val="tx2">
                        <a:lumMod val="75000"/>
                      </a:schemeClr>
                    </a:solidFill>
                    <a:latin typeface="Times New Roman" panose="02020603050405020304" pitchFamily="18" charset="0"/>
                    <a:cs typeface="Times New Roman" panose="02020603050405020304" pitchFamily="18" charset="0"/>
                  </a:rPr>
                  <a:t>TA generates the system parameters by taking the security parameter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𝑛</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𝑍</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as input. TA also chooses a group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𝐺</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of prime order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𝑞</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 generator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𝑃</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of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𝐺</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and chooses a random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𝑠</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as its master secret key and set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𝑇</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𝑃𝑢𝑏</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𝑠</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𝑃</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as its master public key</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p>
              <a:p>
                <a:pPr marL="914400" lvl="1" indent="-514350">
                  <a:buFont typeface="Wingdings" panose="05000000000000000000" pitchFamily="2" charset="2"/>
                  <a:buChar char="l"/>
                </a:pPr>
                <a:r>
                  <a:rPr lang="en-US" altLang="zh-TW" dirty="0">
                    <a:solidFill>
                      <a:schemeClr val="tx2">
                        <a:lumMod val="75000"/>
                      </a:schemeClr>
                    </a:solidFill>
                    <a:latin typeface="Times New Roman" panose="02020603050405020304" pitchFamily="18" charset="0"/>
                    <a:cs typeface="Times New Roman" panose="02020603050405020304" pitchFamily="18" charset="0"/>
                  </a:rPr>
                  <a:t>KGC selects a random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𝑠</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as its master secret key and set its master public key as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𝑃𝑢𝑏</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r>
                      <a:rPr lang="en-US" altLang="zh-TW" i="1" dirty="0" err="1">
                        <a:solidFill>
                          <a:schemeClr val="tx2">
                            <a:lumMod val="75000"/>
                          </a:schemeClr>
                        </a:solidFill>
                        <a:latin typeface="Cambria Math" panose="02040503050406030204" pitchFamily="18" charset="0"/>
                        <a:cs typeface="Times New Roman" panose="02020603050405020304" pitchFamily="18" charset="0"/>
                      </a:rPr>
                      <m:t>𝑠𝑃</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000" t="-1482" r="-889"/>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27</a:t>
            </a:fld>
            <a:endParaRPr lang="en-US" altLang="zh-TW"/>
          </a:p>
        </p:txBody>
      </p:sp>
    </p:spTree>
    <p:extLst>
      <p:ext uri="{BB962C8B-B14F-4D97-AF65-F5344CB8AC3E}">
        <p14:creationId xmlns:p14="http://schemas.microsoft.com/office/powerpoint/2010/main" val="462442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lvl="1">
                  <a:buFont typeface="Wingdings" panose="05000000000000000000" pitchFamily="2" charset="2"/>
                  <a:buChar char="l"/>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TA and KGC selects hash functions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h</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𝐻</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0</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1</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2</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3</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4</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{0,1}</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bSup>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and publish the system parameters as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𝑝𝑎𝑟𝑎𝑚𝑠</m:t>
                    </m:r>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p>
              <a:p>
                <a:pPr marL="457200" lvl="1" indent="0" algn="ctr">
                  <a:buNone/>
                </a:pPr>
                <a14:m>
                  <m:oMathPara xmlns:m="http://schemas.openxmlformats.org/officeDocument/2006/math">
                    <m:oMathParaPr>
                      <m:jc m:val="centerGroup"/>
                    </m:oMathParaPr>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𝑝𝑎𝑟𝑎𝑚𝑠</m:t>
                      </m:r>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m:t>
                      </m:r>
                      <m:r>
                        <m:rPr>
                          <m:nor/>
                        </m:rPr>
                        <a:rPr lang="en-US" altLang="zh-TW" b="0" dirty="0" smtClean="0">
                          <a:solidFill>
                            <a:schemeClr val="tx2">
                              <a:lumMod val="75000"/>
                            </a:schemeClr>
                          </a:solidFill>
                          <a:latin typeface="Cambria Math" panose="02040503050406030204" pitchFamily="18" charset="0"/>
                          <a:cs typeface="Times New Roman" panose="02020603050405020304" pitchFamily="18" charset="0"/>
                        </a:rPr>
                        <m:t>{</m:t>
                      </m:r>
                      <m:r>
                        <m:rPr>
                          <m:nor/>
                        </m:rP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q</m:t>
                      </m:r>
                      <m:r>
                        <m:rPr>
                          <m:nor/>
                        </m:rP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m:t>, </m:t>
                      </m:r>
                      <m:r>
                        <m:rPr>
                          <m:nor/>
                        </m:rP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G</m:t>
                      </m:r>
                      <m:r>
                        <m:rPr>
                          <m:nor/>
                        </m:rP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 </m:t>
                      </m:r>
                      <m:r>
                        <m:rPr>
                          <m:nor/>
                        </m:rP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P</m:t>
                      </m:r>
                      <m:r>
                        <m:rPr>
                          <m:nor/>
                        </m:rP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 </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𝑇</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𝑃𝑢𝑏</m:t>
                          </m:r>
                        </m:sub>
                      </m:sSub>
                      <m:r>
                        <m:rPr>
                          <m:nor/>
                        </m:rP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m:t>
                      </m:r>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   </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𝑃𝑢𝑏</m:t>
                          </m:r>
                        </m:sub>
                      </m:sSub>
                      <m:r>
                        <m:rPr>
                          <m:nor/>
                        </m:rP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 </m:t>
                      </m:r>
                      <m:sSup>
                        <m:s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p>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m:t>
                          </m:r>
                        </m:sup>
                      </m:sSup>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m:t>
                      </m:r>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0</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3</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4</m:t>
                          </m:r>
                        </m:sub>
                      </m:sSub>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m:t>
                      </m:r>
                    </m:oMath>
                  </m:oMathPara>
                </a14:m>
                <a:endParaRPr lang="en-US" altLang="zh-TW" b="0" dirty="0" smtClean="0">
                  <a:solidFill>
                    <a:schemeClr val="tx2">
                      <a:lumMod val="75000"/>
                    </a:schemeClr>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l"/>
                </a:pPr>
                <a:r>
                  <a:rPr lang="en-US" altLang="zh-TW" dirty="0">
                    <a:solidFill>
                      <a:schemeClr val="tx2">
                        <a:lumMod val="75000"/>
                      </a:schemeClr>
                    </a:solidFill>
                    <a:latin typeface="Times New Roman" panose="02020603050405020304" pitchFamily="18" charset="0"/>
                    <a:cs typeface="Times New Roman" panose="02020603050405020304" pitchFamily="18" charset="0"/>
                  </a:rPr>
                  <a:t>The vehicle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𝑉</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’s </a:t>
                </a:r>
                <a:r>
                  <a:rPr lang="en-US" altLang="zh-TW" dirty="0">
                    <a:solidFill>
                      <a:schemeClr val="tx2">
                        <a:lumMod val="75000"/>
                      </a:schemeClr>
                    </a:solidFill>
                    <a:latin typeface="Times New Roman" panose="02020603050405020304" pitchFamily="18" charset="0"/>
                    <a:cs typeface="Times New Roman" panose="02020603050405020304" pitchFamily="18" charset="0"/>
                  </a:rPr>
                  <a:t>OBUs are secretly preloaded with his parameters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𝑇𝑜𝑘𝑒𝑛</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r>
                      <a:rPr lang="en-US" altLang="zh-TW" i="1" dirty="0" err="1">
                        <a:solidFill>
                          <a:schemeClr val="tx2">
                            <a:lumMod val="75000"/>
                          </a:schemeClr>
                        </a:solidFill>
                        <a:latin typeface="Cambria Math" panose="02040503050406030204" pitchFamily="18" charset="0"/>
                        <a:cs typeface="Times New Roman" panose="02020603050405020304" pitchFamily="18" charset="0"/>
                      </a:rPr>
                      <m:t>𝑆𝑖𝑔</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𝑇𝑜𝑘𝑒𝑛</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𝑠</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by TA,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where</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𝑇𝑜𝑘𝑒𝑛</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smtClean="0">
                        <a:solidFill>
                          <a:schemeClr val="tx2">
                            <a:lumMod val="75000"/>
                          </a:schemeClr>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TW" i="1" dirty="0" err="1">
                        <a:solidFill>
                          <a:schemeClr val="tx2">
                            <a:lumMod val="75000"/>
                          </a:schemeClr>
                        </a:solidFill>
                        <a:latin typeface="Cambria Math" panose="02040503050406030204" pitchFamily="18" charset="0"/>
                        <a:cs typeface="Times New Roman" panose="02020603050405020304" pitchFamily="18" charset="0"/>
                      </a:rPr>
                      <m:t>𝐻</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r>
                      <a:rPr lang="el-GR" altLang="zh-TW" i="1" dirty="0">
                        <a:solidFill>
                          <a:schemeClr val="tx2">
                            <a:lumMod val="75000"/>
                          </a:schemeClr>
                        </a:solidFill>
                        <a:latin typeface="Cambria Math" panose="02040503050406030204" pitchFamily="18" charset="0"/>
                        <a:cs typeface="Times New Roman" panose="02020603050405020304" pitchFamily="18" charset="0"/>
                      </a:rPr>
                      <m:t>𝛽</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𝑇</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𝑃𝑢𝑏</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r>
                      <a:rPr lang="el-GR" altLang="zh-TW" i="1" dirty="0">
                        <a:solidFill>
                          <a:schemeClr val="tx2">
                            <a:lumMod val="75000"/>
                          </a:schemeClr>
                        </a:solidFill>
                        <a:latin typeface="Cambria Math" panose="02040503050406030204" pitchFamily="18" charset="0"/>
                        <a:cs typeface="Times New Roman" panose="02020603050405020304" pitchFamily="18" charset="0"/>
                      </a:rPr>
                      <m:t>𝛽</m:t>
                    </m:r>
                    <m:r>
                      <a:rPr lang="en-US" altLang="zh-TW" i="1" dirty="0" err="1">
                        <a:solidFill>
                          <a:schemeClr val="tx2">
                            <a:lumMod val="75000"/>
                          </a:schemeClr>
                        </a:solidFill>
                        <a:latin typeface="Cambria Math" panose="02040503050406030204" pitchFamily="18" charset="0"/>
                        <a:cs typeface="Times New Roman" panose="02020603050405020304" pitchFamily="18" charset="0"/>
                      </a:rPr>
                      <m:t>𝑃</m:t>
                    </m:r>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𝑄</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for some </a:t>
                </a:r>
                <a14:m>
                  <m:oMath xmlns:m="http://schemas.openxmlformats.org/officeDocument/2006/math">
                    <m:r>
                      <a:rPr lang="el-GR" altLang="zh-TW" i="1" dirty="0" smtClean="0">
                        <a:solidFill>
                          <a:schemeClr val="tx2">
                            <a:lumMod val="75000"/>
                          </a:schemeClr>
                        </a:solidFill>
                        <a:latin typeface="Cambria Math" panose="02040503050406030204" pitchFamily="18" charset="0"/>
                        <a:cs typeface="Times New Roman" panose="02020603050405020304" pitchFamily="18" charset="0"/>
                      </a:rPr>
                      <m:t>𝛽</m:t>
                    </m:r>
                    <m:r>
                      <a:rPr lang="el-GR" altLang="zh-TW" i="1" dirty="0" smtClean="0">
                        <a:solidFill>
                          <a:schemeClr val="tx2">
                            <a:lumMod val="75000"/>
                          </a:schemeClr>
                        </a:solidFill>
                        <a:latin typeface="Cambria Math" panose="02040503050406030204" pitchFamily="18" charset="0"/>
                        <a:cs typeface="Times New Roman" panose="02020603050405020304" pitchFamily="18" charset="0"/>
                      </a:rPr>
                      <m:t>∈</m:t>
                    </m:r>
                    <m:sSubSup>
                      <m:sSubSupPr>
                        <m:ctrlPr>
                          <a:rPr lang="el-GR"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and</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𝑄</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0</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is the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vehicles </a:t>
                </a:r>
                <a:r>
                  <a:rPr lang="en-US" altLang="zh-TW" dirty="0">
                    <a:solidFill>
                      <a:schemeClr val="tx2">
                        <a:lumMod val="75000"/>
                      </a:schemeClr>
                    </a:solidFill>
                    <a:latin typeface="Times New Roman" panose="02020603050405020304" pitchFamily="18" charset="0"/>
                    <a:cs typeface="Times New Roman" panose="02020603050405020304" pitchFamily="18" charset="0"/>
                  </a:rPr>
                  <a:t>real identity. Note that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𝑠</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is known only to TA and </a:t>
                </a:r>
                <a14:m>
                  <m:oMath xmlns:m="http://schemas.openxmlformats.org/officeDocument/2006/math">
                    <m:r>
                      <a:rPr lang="en-US" altLang="zh-TW" i="1" dirty="0">
                        <a:solidFill>
                          <a:schemeClr val="tx2">
                            <a:lumMod val="75000"/>
                          </a:schemeClr>
                        </a:solidFill>
                        <a:latin typeface="Cambria Math" panose="02040503050406030204" pitchFamily="18" charset="0"/>
                        <a:cs typeface="Times New Roman" panose="02020603050405020304" pitchFamily="18" charset="0"/>
                      </a:rPr>
                      <m:t>𝑠</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is known only to KGC.</a:t>
                </a: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t="-1482" r="-1556"/>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28</a:t>
            </a:fld>
            <a:endParaRPr lang="en-US" altLang="zh-TW"/>
          </a:p>
        </p:txBody>
      </p:sp>
    </p:spTree>
    <p:extLst>
      <p:ext uri="{BB962C8B-B14F-4D97-AF65-F5344CB8AC3E}">
        <p14:creationId xmlns:p14="http://schemas.microsoft.com/office/powerpoint/2010/main" val="3953737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514350" indent="-514350">
                  <a:buFont typeface="+mj-lt"/>
                  <a:buAutoNum type="arabicPeriod" startAt="2"/>
                </a:pPr>
                <a:r>
                  <a:rPr lang="en-US" altLang="zh-TW" dirty="0" smtClean="0"/>
                  <a:t>PartialKeyGen : When a vehicle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𝑉</m:t>
                        </m:r>
                      </m:e>
                      <m:sub>
                        <m:r>
                          <a:rPr lang="en-US" altLang="zh-TW" i="1" dirty="0">
                            <a:latin typeface="Cambria Math" panose="02040503050406030204" pitchFamily="18" charset="0"/>
                          </a:rPr>
                          <m:t>𝑖</m:t>
                        </m:r>
                      </m:sub>
                    </m:sSub>
                  </m:oMath>
                </a14:m>
                <a:r>
                  <a:rPr lang="en-US" altLang="zh-TW" dirty="0"/>
                  <a:t> requests for partial private key, KGC does as follows. </a:t>
                </a:r>
                <a:endParaRPr lang="en-US" altLang="zh-TW" dirty="0" smtClean="0"/>
              </a:p>
              <a:p>
                <a:pPr marL="914400" lvl="1" indent="-514350">
                  <a:buFont typeface="Wingdings" panose="05000000000000000000" pitchFamily="2" charset="2"/>
                  <a:buChar char="l"/>
                </a:pPr>
                <a:r>
                  <a:rPr lang="en-US" altLang="zh-TW" dirty="0">
                    <a:solidFill>
                      <a:schemeClr val="tx2">
                        <a:lumMod val="75000"/>
                      </a:schemeClr>
                    </a:solidFill>
                    <a:latin typeface="Times New Roman" panose="02020603050405020304" pitchFamily="18" charset="0"/>
                    <a:cs typeface="Times New Roman" panose="02020603050405020304" pitchFamily="18" charset="0"/>
                  </a:rPr>
                  <a:t>KGC will check the revocation list, which is sent by TA through a secure channel, to confirm whether vehicle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𝑉</m:t>
                        </m:r>
                      </m:e>
                      <m:sub>
                        <m:r>
                          <a:rPr lang="en-US" altLang="zh-TW" i="1" dirty="0">
                            <a:latin typeface="Cambria Math" panose="020405030504060302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is revoked. If the vehicle has not been revoked, KGC will verify the signature </a:t>
                </a:r>
                <a14:m>
                  <m:oMath xmlns:m="http://schemas.openxmlformats.org/officeDocument/2006/math">
                    <m:r>
                      <a:rPr lang="en-US" altLang="zh-TW" i="1" dirty="0">
                        <a:solidFill>
                          <a:schemeClr val="tx2">
                            <a:lumMod val="75000"/>
                          </a:schemeClr>
                        </a:solidFill>
                        <a:latin typeface="Cambria Math" panose="02040503050406030204" pitchFamily="18" charset="0"/>
                        <a:cs typeface="Times New Roman" panose="02020603050405020304" pitchFamily="18" charset="0"/>
                      </a:rPr>
                      <m:t>𝑆𝑖𝑔</m:t>
                    </m:r>
                    <m:d>
                      <m:d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d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𝑇𝑜𝑘𝑒𝑛</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𝑠</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e>
                    </m:d>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by </a:t>
                </a:r>
                <a:r>
                  <a:rPr lang="en-US" altLang="zh-TW" dirty="0">
                    <a:solidFill>
                      <a:schemeClr val="tx2">
                        <a:lumMod val="75000"/>
                      </a:schemeClr>
                    </a:solidFill>
                    <a:latin typeface="Times New Roman" panose="02020603050405020304" pitchFamily="18" charset="0"/>
                    <a:cs typeface="Times New Roman" panose="02020603050405020304" pitchFamily="18" charset="0"/>
                  </a:rPr>
                  <a:t>the public key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𝑇</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𝑃𝑢𝑏</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of TA. If the signature is valid, then KGC generates a partial private key</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p>
              <a:p>
                <a:pPr marL="914400" lvl="1" indent="-514350">
                  <a:buFont typeface="Wingdings" panose="05000000000000000000" pitchFamily="2" charset="2"/>
                  <a:buChar char="l"/>
                </a:pP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000"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29</a:t>
            </a:fld>
            <a:endParaRPr lang="en-US" altLang="zh-TW"/>
          </a:p>
        </p:txBody>
      </p:sp>
    </p:spTree>
    <p:extLst>
      <p:ext uri="{BB962C8B-B14F-4D97-AF65-F5344CB8AC3E}">
        <p14:creationId xmlns:p14="http://schemas.microsoft.com/office/powerpoint/2010/main" val="176510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Abstract</a:t>
            </a:r>
          </a:p>
        </p:txBody>
      </p:sp>
      <p:sp>
        <p:nvSpPr>
          <p:cNvPr id="3" name="內容版面配置區 2"/>
          <p:cNvSpPr>
            <a:spLocks noGrp="1"/>
          </p:cNvSpPr>
          <p:nvPr>
            <p:ph idx="1"/>
          </p:nvPr>
        </p:nvSpPr>
        <p:spPr>
          <a:xfrm>
            <a:off x="609600" y="1600200"/>
            <a:ext cx="10530840" cy="4831422"/>
          </a:xfrm>
        </p:spPr>
        <p:txBody>
          <a:bodyPr/>
          <a:lstStyle/>
          <a:p>
            <a:r>
              <a:rPr lang="en-US" altLang="zh-TW" dirty="0"/>
              <a:t>The continuous progress of the wireless communication technology provides an intelligent and efficient transportation system through vehicular ad-hoc networks (VANETS) to mitigate traffic jams and road fatalities, which improves safety of passengers and traffic flow</a:t>
            </a:r>
            <a:r>
              <a:rPr lang="en-US" altLang="zh-TW" dirty="0" smtClean="0"/>
              <a:t>.</a:t>
            </a:r>
          </a:p>
          <a:p>
            <a:r>
              <a:rPr lang="en-US" altLang="zh-TW" dirty="0"/>
              <a:t>In order to improve computational efficiency and transmission overhead, in this paper, we present an efficient pairing-free </a:t>
            </a:r>
            <a:r>
              <a:rPr lang="en-US" altLang="zh-TW" dirty="0" err="1"/>
              <a:t>certificateless</a:t>
            </a:r>
            <a:r>
              <a:rPr lang="en-US" altLang="zh-TW" dirty="0"/>
              <a:t> authentication scheme with batch verification for VANETS. </a:t>
            </a:r>
            <a:endParaRPr lang="en-US" altLang="zh-TW" dirty="0" smtClean="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a:t>
            </a:fld>
            <a:endParaRPr lang="en-US" altLang="zh-TW" dirty="0">
              <a:ea typeface="新細明體" charset="-120"/>
            </a:endParaRPr>
          </a:p>
        </p:txBody>
      </p:sp>
    </p:spTree>
    <p:extLst>
      <p:ext uri="{BB962C8B-B14F-4D97-AF65-F5344CB8AC3E}">
        <p14:creationId xmlns:p14="http://schemas.microsoft.com/office/powerpoint/2010/main" val="3084771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lvl="1">
                  <a:buFont typeface="Wingdings" panose="05000000000000000000" pitchFamily="2" charset="2"/>
                  <a:buChar char="l"/>
                </a:pPr>
                <a:r>
                  <a:rPr lang="en-US" altLang="zh-TW" dirty="0">
                    <a:solidFill>
                      <a:schemeClr val="tx2">
                        <a:lumMod val="75000"/>
                      </a:schemeClr>
                    </a:solidFill>
                    <a:latin typeface="Times New Roman" panose="02020603050405020304" pitchFamily="18" charset="0"/>
                    <a:cs typeface="Times New Roman" panose="02020603050405020304" pitchFamily="18" charset="0"/>
                  </a:rPr>
                  <a:t>KGC takes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𝑄</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system parameters, a random number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𝑟</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bSup>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computes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𝑟</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𝑃</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zh-TW" altLang="en-US" i="1" dirty="0">
                        <a:solidFill>
                          <a:schemeClr val="tx2">
                            <a:lumMod val="75000"/>
                          </a:schemeClr>
                        </a:solidFill>
                        <a:latin typeface="Cambria Math" panose="02040503050406030204" pitchFamily="18" charset="0"/>
                        <a:cs typeface="Times New Roman" panose="02020603050405020304" pitchFamily="18" charset="0"/>
                      </a:rPr>
                      <m:t> </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h</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𝑄</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𝑃𝑢𝑏</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𝑑</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𝑟</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𝑠</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h</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zh-TW" altLang="en-US" i="1" dirty="0">
                        <a:solidFill>
                          <a:schemeClr val="tx2">
                            <a:lumMod val="75000"/>
                          </a:schemeClr>
                        </a:solidFill>
                        <a:latin typeface="Cambria Math" panose="02040503050406030204" pitchFamily="18" charset="0"/>
                        <a:cs typeface="Times New Roman" panose="02020603050405020304" pitchFamily="18" charset="0"/>
                      </a:rPr>
                      <m:t> </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𝑚𝑜𝑑</m:t>
                    </m:r>
                    <m:r>
                      <a:rPr lang="zh-TW" altLang="en-US" i="1" dirty="0">
                        <a:solidFill>
                          <a:schemeClr val="tx2">
                            <a:lumMod val="75000"/>
                          </a:schemeClr>
                        </a:solidFill>
                        <a:latin typeface="Cambria Math" panose="02040503050406030204" pitchFamily="18" charset="0"/>
                        <a:cs typeface="Times New Roman" panose="02020603050405020304" pitchFamily="18" charset="0"/>
                      </a:rPr>
                      <m:t> </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𝑞</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KGC forwards the partial private key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𝑑</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to the vehicle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𝑉</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The vehicle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𝑉</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can validate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by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verifying</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𝑑</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𝑃</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h</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𝑃𝑢𝑏</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p>
              <a:p>
                <a:pPr marL="457200" lvl="1" indent="0">
                  <a:buNone/>
                </a:pP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514350" lvl="0" indent="-514350">
                  <a:buFont typeface="+mj-lt"/>
                  <a:buAutoNum type="arabicPeriod" startAt="3"/>
                </a:pPr>
                <a:r>
                  <a:rPr lang="en-US" altLang="zh-TW" dirty="0">
                    <a:solidFill>
                      <a:srgbClr val="1F497D">
                        <a:lumMod val="75000"/>
                      </a:srgbClr>
                    </a:solidFill>
                  </a:rPr>
                  <a:t>VehicleKeyGen : Vehicle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𝑉</m:t>
                        </m:r>
                      </m:e>
                      <m:sub>
                        <m:r>
                          <a:rPr lang="en-US" altLang="zh-TW" i="1" dirty="0">
                            <a:solidFill>
                              <a:srgbClr val="1F497D">
                                <a:lumMod val="75000"/>
                              </a:srgbClr>
                            </a:solidFill>
                            <a:latin typeface="Cambria Math" panose="02040503050406030204" pitchFamily="18" charset="0"/>
                          </a:rPr>
                          <m:t>𝑖</m:t>
                        </m:r>
                      </m:sub>
                    </m:sSub>
                  </m:oMath>
                </a14:m>
                <a:r>
                  <a:rPr lang="en-US" altLang="zh-TW" dirty="0">
                    <a:solidFill>
                      <a:srgbClr val="1F497D">
                        <a:lumMod val="75000"/>
                      </a:srgbClr>
                    </a:solidFill>
                  </a:rPr>
                  <a:t> runs this algorithm by taking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𝑄</m:t>
                        </m:r>
                      </m:e>
                      <m:sub>
                        <m:r>
                          <a:rPr lang="en-US" altLang="zh-TW" dirty="0">
                            <a:solidFill>
                              <a:srgbClr val="1F497D">
                                <a:lumMod val="75000"/>
                              </a:srgbClr>
                            </a:solidFill>
                            <a:latin typeface="Cambria Math" panose="02040503050406030204" pitchFamily="18" charset="0"/>
                          </a:rPr>
                          <m:t>𝑖</m:t>
                        </m:r>
                      </m:sub>
                    </m:sSub>
                  </m:oMath>
                </a14:m>
                <a:r>
                  <a:rPr lang="en-US" altLang="zh-TW" dirty="0">
                    <a:solidFill>
                      <a:srgbClr val="1F497D">
                        <a:lumMod val="75000"/>
                      </a:srgbClr>
                    </a:solidFill>
                  </a:rPr>
                  <a:t> and chooses a random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𝑥</m:t>
                        </m:r>
                      </m:e>
                      <m:sub>
                        <m:r>
                          <a:rPr lang="en-US" altLang="zh-TW" i="1" dirty="0">
                            <a:solidFill>
                              <a:srgbClr val="1F497D">
                                <a:lumMod val="75000"/>
                              </a:srgbClr>
                            </a:solidFill>
                            <a:latin typeface="Cambria Math" panose="02040503050406030204" pitchFamily="18" charset="0"/>
                          </a:rPr>
                          <m:t>𝑖</m:t>
                        </m:r>
                      </m:sub>
                    </m:sSub>
                    <m:r>
                      <a:rPr lang="en-US" altLang="zh-TW" i="1" dirty="0">
                        <a:solidFill>
                          <a:srgbClr val="1F497D">
                            <a:lumMod val="75000"/>
                          </a:srgbClr>
                        </a:solidFill>
                        <a:latin typeface="Cambria Math" panose="02040503050406030204" pitchFamily="18" charset="0"/>
                      </a:rPr>
                      <m:t>∈</m:t>
                    </m:r>
                    <m:sSubSup>
                      <m:sSubSupPr>
                        <m:ctrlPr>
                          <a:rPr lang="en-US" altLang="zh-TW" i="1" dirty="0">
                            <a:solidFill>
                              <a:srgbClr val="1F497D">
                                <a:lumMod val="75000"/>
                              </a:srgbClr>
                            </a:solidFill>
                            <a:latin typeface="Cambria Math" panose="02040503050406030204" pitchFamily="18" charset="0"/>
                          </a:rPr>
                        </m:ctrlPr>
                      </m:sSubSupPr>
                      <m:e>
                        <m:r>
                          <a:rPr lang="en-US" altLang="zh-TW" i="1" dirty="0">
                            <a:solidFill>
                              <a:srgbClr val="1F497D">
                                <a:lumMod val="75000"/>
                              </a:srgbClr>
                            </a:solidFill>
                            <a:latin typeface="Cambria Math" panose="02040503050406030204" pitchFamily="18" charset="0"/>
                          </a:rPr>
                          <m:t>𝑍</m:t>
                        </m:r>
                      </m:e>
                      <m:sub>
                        <m:r>
                          <a:rPr lang="en-US" altLang="zh-TW" i="1" dirty="0">
                            <a:solidFill>
                              <a:srgbClr val="1F497D">
                                <a:lumMod val="75000"/>
                              </a:srgbClr>
                            </a:solidFill>
                            <a:latin typeface="Cambria Math" panose="02040503050406030204" pitchFamily="18" charset="0"/>
                          </a:rPr>
                          <m:t>𝑞</m:t>
                        </m:r>
                      </m:sub>
                      <m:sup>
                        <m:r>
                          <a:rPr lang="en-US" altLang="zh-TW" i="1" dirty="0">
                            <a:solidFill>
                              <a:srgbClr val="1F497D">
                                <a:lumMod val="75000"/>
                              </a:srgbClr>
                            </a:solidFill>
                            <a:latin typeface="Cambria Math" panose="02040503050406030204" pitchFamily="18" charset="0"/>
                          </a:rPr>
                          <m:t>∗</m:t>
                        </m:r>
                      </m:sup>
                    </m:sSubSup>
                  </m:oMath>
                </a14:m>
                <a:r>
                  <a:rPr lang="en-US" altLang="zh-TW" dirty="0">
                    <a:solidFill>
                      <a:srgbClr val="1F497D">
                        <a:lumMod val="75000"/>
                      </a:srgbClr>
                    </a:solidFill>
                  </a:rPr>
                  <a:t> as his secret value and sets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𝑋</m:t>
                        </m:r>
                      </m:e>
                      <m:sub>
                        <m:r>
                          <a:rPr lang="en-US" altLang="zh-TW" i="1" dirty="0">
                            <a:solidFill>
                              <a:srgbClr val="1F497D">
                                <a:lumMod val="75000"/>
                              </a:srgbClr>
                            </a:solidFill>
                            <a:latin typeface="Cambria Math" panose="02040503050406030204" pitchFamily="18" charset="0"/>
                          </a:rPr>
                          <m:t>𝑖</m:t>
                        </m:r>
                      </m:sub>
                    </m:sSub>
                    <m:r>
                      <a:rPr lang="en-US" altLang="zh-TW" i="1" dirty="0">
                        <a:solidFill>
                          <a:srgbClr val="1F497D">
                            <a:lumMod val="75000"/>
                          </a:srgbClr>
                        </a:solidFill>
                        <a:latin typeface="Cambria Math" panose="02040503050406030204" pitchFamily="18" charset="0"/>
                      </a:rPr>
                      <m:t>=</m:t>
                    </m:r>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𝑥</m:t>
                        </m:r>
                      </m:e>
                      <m:sub>
                        <m:r>
                          <a:rPr lang="en-US" altLang="zh-TW" i="1" dirty="0">
                            <a:solidFill>
                              <a:srgbClr val="1F497D">
                                <a:lumMod val="75000"/>
                              </a:srgbClr>
                            </a:solidFill>
                            <a:latin typeface="Cambria Math" panose="02040503050406030204" pitchFamily="18" charset="0"/>
                          </a:rPr>
                          <m:t>𝑖</m:t>
                        </m:r>
                      </m:sub>
                    </m:sSub>
                    <m:r>
                      <a:rPr lang="en-US" altLang="zh-TW" i="1" dirty="0" err="1">
                        <a:solidFill>
                          <a:srgbClr val="1F497D">
                            <a:lumMod val="75000"/>
                          </a:srgbClr>
                        </a:solidFill>
                        <a:latin typeface="Cambria Math" panose="02040503050406030204" pitchFamily="18" charset="0"/>
                      </a:rPr>
                      <m:t>𝑃</m:t>
                    </m:r>
                  </m:oMath>
                </a14:m>
                <a:r>
                  <a:rPr lang="en-US" altLang="zh-TW" dirty="0">
                    <a:solidFill>
                      <a:srgbClr val="1F497D">
                        <a:lumMod val="75000"/>
                      </a:srgbClr>
                    </a:solidFill>
                  </a:rPr>
                  <a:t> . Set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𝑃𝐾</m:t>
                        </m:r>
                      </m:e>
                      <m:sub>
                        <m:r>
                          <a:rPr lang="en-US" altLang="zh-TW" i="1" dirty="0">
                            <a:solidFill>
                              <a:srgbClr val="1F497D">
                                <a:lumMod val="75000"/>
                              </a:srgbClr>
                            </a:solidFill>
                            <a:latin typeface="Cambria Math" panose="02040503050406030204" pitchFamily="18" charset="0"/>
                          </a:rPr>
                          <m:t>𝑖</m:t>
                        </m:r>
                      </m:sub>
                    </m:sSub>
                    <m:r>
                      <a:rPr lang="en-US" altLang="zh-TW" i="1" dirty="0">
                        <a:solidFill>
                          <a:srgbClr val="1F497D">
                            <a:lumMod val="75000"/>
                          </a:srgbClr>
                        </a:solidFill>
                        <a:latin typeface="Cambria Math" panose="02040503050406030204" pitchFamily="18" charset="0"/>
                      </a:rPr>
                      <m:t>=(</m:t>
                    </m:r>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𝑋</m:t>
                        </m:r>
                      </m:e>
                      <m:sub>
                        <m:r>
                          <a:rPr lang="en-US" altLang="zh-TW" i="1" dirty="0">
                            <a:solidFill>
                              <a:srgbClr val="1F497D">
                                <a:lumMod val="75000"/>
                              </a:srgbClr>
                            </a:solidFill>
                            <a:latin typeface="Cambria Math" panose="02040503050406030204" pitchFamily="18" charset="0"/>
                          </a:rPr>
                          <m:t>𝑖</m:t>
                        </m:r>
                      </m:sub>
                    </m:sSub>
                    <m:r>
                      <a:rPr lang="en-US" altLang="zh-TW" i="1" dirty="0" err="1">
                        <a:solidFill>
                          <a:srgbClr val="1F497D">
                            <a:lumMod val="75000"/>
                          </a:srgbClr>
                        </a:solidFill>
                        <a:latin typeface="Cambria Math" panose="02040503050406030204" pitchFamily="18" charset="0"/>
                      </a:rPr>
                      <m:t>,</m:t>
                    </m:r>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𝑅</m:t>
                        </m:r>
                      </m:e>
                      <m:sub>
                        <m:r>
                          <a:rPr lang="en-US" altLang="zh-TW" i="1" dirty="0">
                            <a:solidFill>
                              <a:srgbClr val="1F497D">
                                <a:lumMod val="75000"/>
                              </a:srgbClr>
                            </a:solidFill>
                            <a:latin typeface="Cambria Math" panose="02040503050406030204" pitchFamily="18" charset="0"/>
                          </a:rPr>
                          <m:t>𝑖</m:t>
                        </m:r>
                      </m:sub>
                    </m:sSub>
                    <m:r>
                      <a:rPr lang="en-US" altLang="zh-TW" i="1" dirty="0">
                        <a:solidFill>
                          <a:srgbClr val="1F497D">
                            <a:lumMod val="75000"/>
                          </a:srgbClr>
                        </a:solidFill>
                        <a:latin typeface="Cambria Math" panose="02040503050406030204" pitchFamily="18" charset="0"/>
                      </a:rPr>
                      <m:t>) </m:t>
                    </m:r>
                  </m:oMath>
                </a14:m>
                <a:r>
                  <a:rPr lang="en-US" altLang="zh-TW" dirty="0">
                    <a:solidFill>
                      <a:srgbClr val="1F497D">
                        <a:lumMod val="75000"/>
                      </a:srgbClr>
                    </a:solidFill>
                  </a:rPr>
                  <a:t>as public key and </a:t>
                </a:r>
                <a14:m>
                  <m:oMath xmlns:m="http://schemas.openxmlformats.org/officeDocument/2006/math">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𝑆𝐾</m:t>
                        </m:r>
                      </m:e>
                      <m:sub>
                        <m:r>
                          <a:rPr lang="en-US" altLang="zh-TW" i="1" dirty="0">
                            <a:solidFill>
                              <a:srgbClr val="1F497D">
                                <a:lumMod val="75000"/>
                              </a:srgbClr>
                            </a:solidFill>
                            <a:latin typeface="Cambria Math" panose="02040503050406030204" pitchFamily="18" charset="0"/>
                          </a:rPr>
                          <m:t>𝑖</m:t>
                        </m:r>
                      </m:sub>
                    </m:sSub>
                    <m:r>
                      <a:rPr lang="en-US" altLang="zh-TW" i="1" dirty="0">
                        <a:solidFill>
                          <a:srgbClr val="1F497D">
                            <a:lumMod val="75000"/>
                          </a:srgbClr>
                        </a:solidFill>
                        <a:latin typeface="Cambria Math" panose="02040503050406030204" pitchFamily="18" charset="0"/>
                      </a:rPr>
                      <m:t>=(</m:t>
                    </m:r>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𝑑</m:t>
                        </m:r>
                      </m:e>
                      <m:sub>
                        <m:r>
                          <a:rPr lang="en-US" altLang="zh-TW" i="1" dirty="0">
                            <a:solidFill>
                              <a:srgbClr val="1F497D">
                                <a:lumMod val="75000"/>
                              </a:srgbClr>
                            </a:solidFill>
                            <a:latin typeface="Cambria Math" panose="02040503050406030204" pitchFamily="18" charset="0"/>
                          </a:rPr>
                          <m:t>𝑖</m:t>
                        </m:r>
                      </m:sub>
                    </m:sSub>
                    <m:r>
                      <a:rPr lang="en-US" altLang="zh-TW" i="1" dirty="0" err="1">
                        <a:solidFill>
                          <a:srgbClr val="1F497D">
                            <a:lumMod val="75000"/>
                          </a:srgbClr>
                        </a:solidFill>
                        <a:latin typeface="Cambria Math" panose="02040503050406030204" pitchFamily="18" charset="0"/>
                      </a:rPr>
                      <m:t>,</m:t>
                    </m:r>
                    <m:sSub>
                      <m:sSubPr>
                        <m:ctrlPr>
                          <a:rPr lang="en-US" altLang="zh-TW" i="1" dirty="0">
                            <a:solidFill>
                              <a:srgbClr val="1F497D">
                                <a:lumMod val="75000"/>
                              </a:srgbClr>
                            </a:solidFill>
                            <a:latin typeface="Cambria Math" panose="02040503050406030204" pitchFamily="18" charset="0"/>
                          </a:rPr>
                        </m:ctrlPr>
                      </m:sSubPr>
                      <m:e>
                        <m:r>
                          <a:rPr lang="en-US" altLang="zh-TW" i="1" dirty="0">
                            <a:solidFill>
                              <a:srgbClr val="1F497D">
                                <a:lumMod val="75000"/>
                              </a:srgbClr>
                            </a:solidFill>
                            <a:latin typeface="Cambria Math" panose="02040503050406030204" pitchFamily="18" charset="0"/>
                          </a:rPr>
                          <m:t>𝑥</m:t>
                        </m:r>
                      </m:e>
                      <m:sub>
                        <m:r>
                          <a:rPr lang="en-US" altLang="zh-TW" i="1" dirty="0">
                            <a:solidFill>
                              <a:srgbClr val="1F497D">
                                <a:lumMod val="75000"/>
                              </a:srgbClr>
                            </a:solidFill>
                            <a:latin typeface="Cambria Math" panose="02040503050406030204" pitchFamily="18" charset="0"/>
                          </a:rPr>
                          <m:t>𝑖</m:t>
                        </m:r>
                      </m:sub>
                    </m:sSub>
                    <m:r>
                      <a:rPr lang="en-US" altLang="zh-TW" i="1" dirty="0">
                        <a:solidFill>
                          <a:srgbClr val="1F497D">
                            <a:lumMod val="75000"/>
                          </a:srgbClr>
                        </a:solidFill>
                        <a:latin typeface="Cambria Math" panose="02040503050406030204" pitchFamily="18" charset="0"/>
                      </a:rPr>
                      <m:t>) </m:t>
                    </m:r>
                  </m:oMath>
                </a14:m>
                <a:r>
                  <a:rPr lang="en-US" altLang="zh-TW" dirty="0">
                    <a:solidFill>
                      <a:srgbClr val="1F497D">
                        <a:lumMod val="75000"/>
                      </a:srgbClr>
                    </a:solidFill>
                  </a:rPr>
                  <a:t>as its secret key.</a:t>
                </a:r>
              </a:p>
              <a:p>
                <a:pPr>
                  <a:buFont typeface="Wingdings" panose="05000000000000000000" pitchFamily="2" charset="2"/>
                  <a:buChar char="l"/>
                </a:pP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1000"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30</a:t>
            </a:fld>
            <a:endParaRPr lang="en-US" altLang="zh-TW"/>
          </a:p>
        </p:txBody>
      </p:sp>
    </p:spTree>
    <p:extLst>
      <p:ext uri="{BB962C8B-B14F-4D97-AF65-F5344CB8AC3E}">
        <p14:creationId xmlns:p14="http://schemas.microsoft.com/office/powerpoint/2010/main" val="7544484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514350" indent="-514350">
                  <a:buFont typeface="+mj-lt"/>
                  <a:buAutoNum type="arabicPeriod" startAt="4"/>
                </a:pPr>
                <a:r>
                  <a:rPr lang="en-US" altLang="zh-TW" dirty="0" smtClean="0"/>
                  <a:t>PseudoIdentityGen </a:t>
                </a:r>
                <a:r>
                  <a:rPr lang="en-US" altLang="zh-TW" dirty="0"/>
                  <a:t>: When a vehicle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𝑉</m:t>
                        </m:r>
                      </m:e>
                      <m:sub>
                        <m:r>
                          <a:rPr lang="en-US" altLang="zh-TW" i="1" dirty="0">
                            <a:latin typeface="Cambria Math" panose="02040503050406030204" pitchFamily="18" charset="0"/>
                          </a:rPr>
                          <m:t>𝑖</m:t>
                        </m:r>
                      </m:sub>
                    </m:sSub>
                  </m:oMath>
                </a14:m>
                <a:r>
                  <a:rPr lang="en-US" altLang="zh-TW" dirty="0"/>
                  <a:t> enters in a region of RSU (</a:t>
                </a:r>
                <a14:m>
                  <m:oMath xmlns:m="http://schemas.openxmlformats.org/officeDocument/2006/math">
                    <m:r>
                      <a:rPr lang="en-US" altLang="zh-TW" i="1" dirty="0" smtClean="0">
                        <a:latin typeface="Cambria Math" panose="02040503050406030204" pitchFamily="18" charset="0"/>
                      </a:rPr>
                      <m:t>𝑗</m:t>
                    </m:r>
                  </m:oMath>
                </a14:m>
                <a:r>
                  <a:rPr lang="en-US" altLang="zh-TW" dirty="0" smtClean="0"/>
                  <a:t>), </a:t>
                </a:r>
                <a:r>
                  <a:rPr lang="en-US" altLang="zh-TW" dirty="0"/>
                  <a:t>vehicle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𝑉</m:t>
                        </m:r>
                      </m:e>
                      <m:sub>
                        <m:r>
                          <a:rPr lang="en-US" altLang="zh-TW" i="1" dirty="0">
                            <a:latin typeface="Cambria Math" panose="02040503050406030204" pitchFamily="18" charset="0"/>
                          </a:rPr>
                          <m:t>𝑖</m:t>
                        </m:r>
                      </m:sub>
                    </m:sSub>
                  </m:oMath>
                </a14:m>
                <a:r>
                  <a:rPr lang="en-US" altLang="zh-TW" dirty="0"/>
                  <a:t> requests for pseudo identity. Vehicle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𝑉</m:t>
                        </m:r>
                      </m:e>
                      <m:sub>
                        <m:r>
                          <a:rPr lang="en-US" altLang="zh-TW" i="1" dirty="0">
                            <a:latin typeface="Cambria Math" panose="02040503050406030204" pitchFamily="18" charset="0"/>
                          </a:rPr>
                          <m:t>𝑖</m:t>
                        </m:r>
                      </m:sub>
                    </m:sSub>
                  </m:oMath>
                </a14:m>
                <a:r>
                  <a:rPr lang="en-US" altLang="zh-TW" dirty="0"/>
                  <a:t> submits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𝑇𝑜𝑘𝑒𝑛</m:t>
                        </m:r>
                      </m:e>
                      <m:sub>
                        <m:r>
                          <a:rPr lang="en-US" altLang="zh-TW" i="1" dirty="0">
                            <a:latin typeface="Cambria Math" panose="02040503050406030204" pitchFamily="18" charset="0"/>
                          </a:rPr>
                          <m:t>𝑖</m:t>
                        </m:r>
                      </m:sub>
                    </m:sSub>
                  </m:oMath>
                </a14:m>
                <a:r>
                  <a:rPr lang="en-US" altLang="zh-TW" dirty="0" smtClean="0"/>
                  <a:t>, </a:t>
                </a:r>
                <a14:m>
                  <m:oMath xmlns:m="http://schemas.openxmlformats.org/officeDocument/2006/math">
                    <m:r>
                      <a:rPr lang="en-US" altLang="zh-TW" i="1" dirty="0">
                        <a:latin typeface="Cambria Math" panose="02040503050406030204" pitchFamily="18" charset="0"/>
                      </a:rPr>
                      <m:t>𝑆𝑖𝑔</m:t>
                    </m:r>
                    <m:d>
                      <m:dPr>
                        <m:ctrlPr>
                          <a:rPr lang="en-US" altLang="zh-TW" i="1" dirty="0">
                            <a:latin typeface="Cambria Math" panose="02040503050406030204" pitchFamily="18" charset="0"/>
                          </a:rPr>
                        </m:ctrlPr>
                      </m:dPr>
                      <m:e>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𝑇𝑜𝑘𝑒𝑛</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𝑠</m:t>
                            </m:r>
                          </m:e>
                          <m:sub>
                            <m:r>
                              <a:rPr lang="en-US" altLang="zh-TW" i="1" dirty="0">
                                <a:latin typeface="Cambria Math" panose="02040503050406030204" pitchFamily="18" charset="0"/>
                              </a:rPr>
                              <m:t>1</m:t>
                            </m:r>
                          </m:sub>
                        </m:sSub>
                      </m:e>
                    </m:d>
                  </m:oMath>
                </a14:m>
                <a:r>
                  <a:rPr lang="en-US" altLang="zh-TW" dirty="0"/>
                  <a:t>} to RSU. RSU (</a:t>
                </a:r>
                <a14:m>
                  <m:oMath xmlns:m="http://schemas.openxmlformats.org/officeDocument/2006/math">
                    <m:r>
                      <a:rPr lang="en-US" altLang="zh-TW" i="1" dirty="0">
                        <a:latin typeface="Cambria Math" panose="02040503050406030204" pitchFamily="18" charset="0"/>
                      </a:rPr>
                      <m:t>𝑗</m:t>
                    </m:r>
                  </m:oMath>
                </a14:m>
                <a:r>
                  <a:rPr lang="en-US" altLang="zh-TW" dirty="0"/>
                  <a:t>) will check the revocation list, which is sent by TA through a secure channel, to confirm whether vehicle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𝑉</m:t>
                        </m:r>
                      </m:e>
                      <m:sub>
                        <m:r>
                          <a:rPr lang="en-US" altLang="zh-TW" i="1" dirty="0">
                            <a:latin typeface="Cambria Math" panose="02040503050406030204" pitchFamily="18" charset="0"/>
                          </a:rPr>
                          <m:t>𝑖</m:t>
                        </m:r>
                      </m:sub>
                    </m:sSub>
                  </m:oMath>
                </a14:m>
                <a:r>
                  <a:rPr lang="en-US" altLang="zh-TW" dirty="0"/>
                  <a:t> is revoked. If the vehicle has not been revoked, RSU (</a:t>
                </a:r>
                <a14:m>
                  <m:oMath xmlns:m="http://schemas.openxmlformats.org/officeDocument/2006/math">
                    <m:r>
                      <a:rPr lang="en-US" altLang="zh-TW" i="1" dirty="0">
                        <a:latin typeface="Cambria Math" panose="02040503050406030204" pitchFamily="18" charset="0"/>
                      </a:rPr>
                      <m:t>𝑗</m:t>
                    </m:r>
                  </m:oMath>
                </a14:m>
                <a:r>
                  <a:rPr lang="en-US" altLang="zh-TW" dirty="0"/>
                  <a:t>) will verify the signature </a:t>
                </a:r>
                <a14:m>
                  <m:oMath xmlns:m="http://schemas.openxmlformats.org/officeDocument/2006/math">
                    <m:r>
                      <a:rPr lang="en-US" altLang="zh-TW" i="1" dirty="0">
                        <a:latin typeface="Cambria Math" panose="02040503050406030204" pitchFamily="18" charset="0"/>
                      </a:rPr>
                      <m:t>𝑆𝑖𝑔</m:t>
                    </m:r>
                    <m:d>
                      <m:dPr>
                        <m:ctrlPr>
                          <a:rPr lang="en-US" altLang="zh-TW" i="1" dirty="0">
                            <a:latin typeface="Cambria Math" panose="02040503050406030204" pitchFamily="18" charset="0"/>
                          </a:rPr>
                        </m:ctrlPr>
                      </m:dPr>
                      <m:e>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𝑇𝑜𝑘𝑒𝑛</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𝑠</m:t>
                            </m:r>
                          </m:e>
                          <m:sub>
                            <m:r>
                              <a:rPr lang="en-US" altLang="zh-TW" i="1" dirty="0">
                                <a:latin typeface="Cambria Math" panose="02040503050406030204" pitchFamily="18" charset="0"/>
                              </a:rPr>
                              <m:t>1</m:t>
                            </m:r>
                          </m:sub>
                        </m:sSub>
                      </m:e>
                    </m:d>
                  </m:oMath>
                </a14:m>
                <a:r>
                  <a:rPr lang="en-US" altLang="zh-TW" dirty="0"/>
                  <a:t> by the public key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𝑇</m:t>
                        </m:r>
                      </m:e>
                      <m:sub>
                        <m:r>
                          <a:rPr lang="en-US" altLang="zh-TW" i="1" dirty="0">
                            <a:latin typeface="Cambria Math" panose="02040503050406030204" pitchFamily="18" charset="0"/>
                          </a:rPr>
                          <m:t>𝑃𝑢𝑏</m:t>
                        </m:r>
                      </m:sub>
                    </m:sSub>
                  </m:oMath>
                </a14:m>
                <a:r>
                  <a:rPr lang="en-US" altLang="zh-TW" dirty="0"/>
                  <a:t> of TA. If the signature is valid, then RSU generates a pseudo identity as follows. </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000" t="-1482" r="-1778"/>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31</a:t>
            </a:fld>
            <a:endParaRPr lang="en-US" altLang="zh-TW"/>
          </a:p>
        </p:txBody>
      </p:sp>
    </p:spTree>
    <p:extLst>
      <p:ext uri="{BB962C8B-B14F-4D97-AF65-F5344CB8AC3E}">
        <p14:creationId xmlns:p14="http://schemas.microsoft.com/office/powerpoint/2010/main" val="2657190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lvl="1">
                  <a:buFont typeface="Wingdings" panose="05000000000000000000" pitchFamily="2" charset="2"/>
                  <a:buChar char="l"/>
                </a:pPr>
                <a:r>
                  <a:rPr lang="en-US" altLang="zh-TW" dirty="0">
                    <a:solidFill>
                      <a:schemeClr val="tx2">
                        <a:lumMod val="75000"/>
                      </a:schemeClr>
                    </a:solidFill>
                    <a:latin typeface="Times New Roman" panose="02020603050405020304" pitchFamily="18" charset="0"/>
                    <a:cs typeface="Times New Roman" panose="02020603050405020304" pitchFamily="18" charset="0"/>
                  </a:rPr>
                  <a:t>RSU selects a random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𝑘</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and uses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𝑇𝑜𝑘𝑒𝑛</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r>
                      <a:rPr lang="en-US" altLang="zh-TW" i="1" dirty="0" err="1">
                        <a:solidFill>
                          <a:schemeClr val="tx2">
                            <a:lumMod val="75000"/>
                          </a:schemeClr>
                        </a:solidFill>
                        <a:latin typeface="Cambria Math" panose="02040503050406030204" pitchFamily="18" charset="0"/>
                        <a:cs typeface="Times New Roman" panose="02020603050405020304" pitchFamily="18" charset="0"/>
                      </a:rPr>
                      <m:t>𝐻</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r>
                      <a:rPr lang="el-GR" altLang="zh-TW" i="1" dirty="0">
                        <a:solidFill>
                          <a:schemeClr val="tx2">
                            <a:lumMod val="75000"/>
                          </a:schemeClr>
                        </a:solidFill>
                        <a:latin typeface="Cambria Math" panose="02040503050406030204" pitchFamily="18" charset="0"/>
                        <a:cs typeface="Times New Roman" panose="02020603050405020304" pitchFamily="18" charset="0"/>
                      </a:rPr>
                      <m:t>𝛽</m:t>
                    </m:r>
                    <m:sSub>
                      <m:sSubPr>
                        <m:ctrlPr>
                          <a:rPr lang="el-GR"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𝑇</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𝑃𝑢𝑏</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r>
                      <a:rPr lang="el-GR" altLang="zh-TW" i="1" dirty="0">
                        <a:solidFill>
                          <a:schemeClr val="tx2">
                            <a:lumMod val="75000"/>
                          </a:schemeClr>
                        </a:solidFill>
                        <a:latin typeface="Cambria Math" panose="02040503050406030204" pitchFamily="18" charset="0"/>
                        <a:cs typeface="Times New Roman" panose="02020603050405020304" pitchFamily="18" charset="0"/>
                      </a:rPr>
                      <m:t>𝛽</m:t>
                    </m:r>
                    <m:r>
                      <a:rPr lang="en-US" altLang="zh-TW" i="1" dirty="0" err="1">
                        <a:solidFill>
                          <a:schemeClr val="tx2">
                            <a:lumMod val="75000"/>
                          </a:schemeClr>
                        </a:solidFill>
                        <a:latin typeface="Cambria Math" panose="02040503050406030204" pitchFamily="18" charset="0"/>
                        <a:cs typeface="Times New Roman" panose="02020603050405020304" pitchFamily="18" charset="0"/>
                      </a:rPr>
                      <m:t>𝑃</m:t>
                    </m:r>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𝑄</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to compute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𝑘</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𝑃</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and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r>
                      <a:rPr lang="en-US" altLang="zh-TW" i="1" dirty="0" err="1">
                        <a:solidFill>
                          <a:schemeClr val="tx2">
                            <a:lumMod val="75000"/>
                          </a:schemeClr>
                        </a:solidFill>
                        <a:latin typeface="Cambria Math" panose="02040503050406030204" pitchFamily="18" charset="0"/>
                        <a:cs typeface="Times New Roman" panose="02020603050405020304" pitchFamily="18" charset="0"/>
                      </a:rPr>
                      <m:t>𝐻</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r>
                      <a:rPr lang="el-GR" altLang="zh-TW" i="1" dirty="0">
                        <a:solidFill>
                          <a:schemeClr val="tx2">
                            <a:lumMod val="75000"/>
                          </a:schemeClr>
                        </a:solidFill>
                        <a:latin typeface="Cambria Math" panose="02040503050406030204" pitchFamily="18" charset="0"/>
                        <a:cs typeface="Times New Roman" panose="02020603050405020304" pitchFamily="18" charset="0"/>
                      </a:rPr>
                      <m:t>𝛽</m:t>
                    </m:r>
                    <m:sSub>
                      <m:sSubPr>
                        <m:ctrlPr>
                          <a:rPr lang="el-GR"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𝑇</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𝑃𝑢𝑏</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𝑇</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𝑘</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l-GR" altLang="zh-TW" i="1" dirty="0">
                        <a:solidFill>
                          <a:schemeClr val="tx2">
                            <a:lumMod val="75000"/>
                          </a:schemeClr>
                        </a:solidFill>
                        <a:latin typeface="Cambria Math" panose="02040503050406030204" pitchFamily="18" charset="0"/>
                        <a:cs typeface="Times New Roman" panose="02020603050405020304" pitchFamily="18" charset="0"/>
                      </a:rPr>
                      <m:t>𝛽</m:t>
                    </m:r>
                    <m:r>
                      <a:rPr lang="en-US" altLang="zh-TW" i="1" dirty="0">
                        <a:solidFill>
                          <a:schemeClr val="tx2">
                            <a:lumMod val="75000"/>
                          </a:schemeClr>
                        </a:solidFill>
                        <a:latin typeface="Cambria Math" panose="02040503050406030204" pitchFamily="18" charset="0"/>
                        <a:cs typeface="Times New Roman" panose="02020603050405020304" pitchFamily="18" charset="0"/>
                      </a:rPr>
                      <m:t>𝑃</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p>
              <a:p>
                <a:pPr lvl="1">
                  <a:buFont typeface="Wingdings" panose="05000000000000000000" pitchFamily="2" charset="2"/>
                  <a:buChar char="l"/>
                </a:pPr>
                <a:r>
                  <a:rPr lang="en-US" altLang="zh-TW" dirty="0">
                    <a:solidFill>
                      <a:schemeClr val="tx2">
                        <a:lumMod val="75000"/>
                      </a:schemeClr>
                    </a:solidFill>
                    <a:latin typeface="Times New Roman" panose="02020603050405020304" pitchFamily="18" charset="0"/>
                    <a:cs typeface="Times New Roman" panose="02020603050405020304" pitchFamily="18" charset="0"/>
                  </a:rPr>
                  <a:t>The pseudo identity of a vehicle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𝑉</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is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1</m:t>
                        </m:r>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2</m:t>
                        </m:r>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𝑇</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dirty="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where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𝑇</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denotes the corresponding pseudo identity’s validity period. This pseudo identity is returned to vehicle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𝑉</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endParaRPr lang="en-US" altLang="zh-TW" dirty="0">
                  <a:solidFill>
                    <a:schemeClr val="tx2">
                      <a:lumMod val="75000"/>
                    </a:schemeClr>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l"/>
                </a:pPr>
                <a:r>
                  <a:rPr lang="en-US" altLang="zh-TW" dirty="0" err="1">
                    <a:solidFill>
                      <a:schemeClr val="tx2">
                        <a:lumMod val="75000"/>
                      </a:schemeClr>
                    </a:solidFill>
                    <a:latin typeface="Times New Roman" panose="02020603050405020304" pitchFamily="18" charset="0"/>
                    <a:cs typeface="Times New Roman" panose="02020603050405020304" pitchFamily="18" charset="0"/>
                  </a:rPr>
                  <a:t>SignatureGeneration</a:t>
                </a:r>
                <a:r>
                  <a:rPr lang="en-US" altLang="zh-TW" dirty="0">
                    <a:solidFill>
                      <a:schemeClr val="tx2">
                        <a:lumMod val="75000"/>
                      </a:schemeClr>
                    </a:solidFill>
                    <a:latin typeface="Times New Roman" panose="02020603050405020304" pitchFamily="18" charset="0"/>
                    <a:cs typeface="Times New Roman" panose="02020603050405020304" pitchFamily="18" charset="0"/>
                  </a:rPr>
                  <a:t> : To ensure authentication and message integrity, each message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{0,1}</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must be signed by a vehicle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𝑉</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 vehicle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𝑉</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uses its pseudo identity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secret value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𝑆𝐾</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partial private key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𝑑</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to produce the signature as follows.</a:t>
                </a: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t="-1482" r="-1000" b="-45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32</a:t>
            </a:fld>
            <a:endParaRPr lang="en-US" altLang="zh-TW"/>
          </a:p>
        </p:txBody>
      </p:sp>
    </p:spTree>
    <p:extLst>
      <p:ext uri="{BB962C8B-B14F-4D97-AF65-F5344CB8AC3E}">
        <p14:creationId xmlns:p14="http://schemas.microsoft.com/office/powerpoint/2010/main" val="22259722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lvl="1">
                  <a:buFont typeface="Wingdings" panose="05000000000000000000" pitchFamily="2" charset="2"/>
                  <a:buChar char="l"/>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The vehicle chooses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𝑦</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 </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𝑦</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bSup>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 current time stamp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𝑡</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and computes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as follows</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p>
              <a:p>
                <a:pPr marL="914400" lvl="2" indent="0">
                  <a:buNone/>
                </a:pPr>
                <a14:m>
                  <m:oMath xmlns:m="http://schemas.openxmlformats.org/officeDocument/2006/math">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1</m:t>
                        </m:r>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pt-BR" altLang="zh-TW" sz="2800"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𝑦</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1</m:t>
                        </m:r>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800" b="0" i="1" dirty="0" smtClean="0">
                        <a:solidFill>
                          <a:schemeClr val="tx2">
                            <a:lumMod val="75000"/>
                          </a:schemeClr>
                        </a:solidFill>
                        <a:latin typeface="Cambria Math" panose="02040503050406030204" pitchFamily="18" charset="0"/>
                        <a:cs typeface="Times New Roman" panose="02020603050405020304" pitchFamily="18" charset="0"/>
                      </a:rPr>
                      <m:t>𝑃</m:t>
                    </m:r>
                  </m:oMath>
                </a14:m>
                <a:r>
                  <a:rPr lang="pt-BR" altLang="zh-TW" sz="2800" dirty="0" smtClean="0">
                    <a:solidFill>
                      <a:schemeClr val="tx2">
                        <a:lumMod val="75000"/>
                      </a:schemeClr>
                    </a:solidFill>
                    <a:latin typeface="Times New Roman" panose="02020603050405020304" pitchFamily="18" charset="0"/>
                    <a:cs typeface="Times New Roman" panose="02020603050405020304" pitchFamily="18" charset="0"/>
                  </a:rPr>
                  <a:t> </a:t>
                </a:r>
                <a:r>
                  <a:rPr lang="pt-BR" altLang="zh-TW" sz="2800" dirty="0">
                    <a:solidFill>
                      <a:schemeClr val="tx2">
                        <a:lumMod val="75000"/>
                      </a:schemeClr>
                    </a:solidFill>
                    <a:latin typeface="Times New Roman" panose="02020603050405020304" pitchFamily="18" charset="0"/>
                    <a:cs typeface="Times New Roman" panose="02020603050405020304" pitchFamily="18" charset="0"/>
                  </a:rPr>
                  <a:t>,</a:t>
                </a:r>
              </a:p>
              <a:p>
                <a:pPr marL="914400" lvl="2" indent="0">
                  <a:buNone/>
                </a:pPr>
                <a14:m>
                  <m:oMath xmlns:m="http://schemas.openxmlformats.org/officeDocument/2006/math">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2</m:t>
                        </m:r>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pt-BR" altLang="zh-TW" sz="2800" i="1" dirty="0" smtClean="0">
                        <a:solidFill>
                          <a:schemeClr val="tx2">
                            <a:lumMod val="75000"/>
                          </a:schemeClr>
                        </a:solidFill>
                        <a:latin typeface="Cambria Math" panose="02040503050406030204" pitchFamily="18" charset="0"/>
                        <a:cs typeface="Times New Roman" panose="02020603050405020304" pitchFamily="18" charset="0"/>
                      </a:rPr>
                      <m:t>=</m:t>
                    </m:r>
                    <m:d>
                      <m:dPr>
                        <m:begChr m:val="["/>
                        <m:endChr m:val="]"/>
                        <m:ctrlPr>
                          <a:rPr lang="pt-BR" altLang="zh-TW" sz="2800" i="1" dirty="0">
                            <a:solidFill>
                              <a:schemeClr val="tx2">
                                <a:lumMod val="75000"/>
                              </a:schemeClr>
                            </a:solidFill>
                            <a:latin typeface="Cambria Math" panose="02040503050406030204" pitchFamily="18" charset="0"/>
                            <a:cs typeface="Times New Roman" panose="02020603050405020304" pitchFamily="18" charset="0"/>
                          </a:rPr>
                        </m:ctrlPr>
                      </m:dPr>
                      <m:e>
                        <m:d>
                          <m:dPr>
                            <m:ctrlPr>
                              <a:rPr lang="pt-BR" altLang="zh-TW" sz="2800" i="1" dirty="0">
                                <a:solidFill>
                                  <a:schemeClr val="tx2">
                                    <a:lumMod val="75000"/>
                                  </a:schemeClr>
                                </a:solidFill>
                                <a:latin typeface="Cambria Math" panose="02040503050406030204" pitchFamily="18" charset="0"/>
                                <a:cs typeface="Times New Roman" panose="02020603050405020304" pitchFamily="18" charset="0"/>
                              </a:rPr>
                            </m:ctrlPr>
                          </m:dPr>
                          <m:e>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𝑦</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1</m:t>
                                </m:r>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sSub>
                              <m:sSubPr>
                                <m:ctrlPr>
                                  <a:rPr lang="pt-BR" altLang="zh-TW" sz="28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pt-BR" altLang="zh-TW" sz="2800" i="1" dirty="0">
                                    <a:solidFill>
                                      <a:schemeClr val="tx2">
                                        <a:lumMod val="75000"/>
                                      </a:schemeClr>
                                    </a:solidFill>
                                    <a:latin typeface="Cambria Math" panose="02040503050406030204" pitchFamily="18" charset="0"/>
                                    <a:cs typeface="Times New Roman" panose="02020603050405020304" pitchFamily="18" charset="0"/>
                                  </a:rPr>
                                  <m:t>𝑥</m:t>
                                </m:r>
                              </m:e>
                              <m:sub>
                                <m:r>
                                  <a:rPr lang="pt-BR"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pt-BR" altLang="zh-TW" sz="2800" i="1" dirty="0">
                                <a:solidFill>
                                  <a:schemeClr val="tx2">
                                    <a:lumMod val="75000"/>
                                  </a:schemeClr>
                                </a:solidFill>
                                <a:latin typeface="Cambria Math" panose="02040503050406030204" pitchFamily="18" charset="0"/>
                                <a:cs typeface="Times New Roman" panose="02020603050405020304" pitchFamily="18" charset="0"/>
                              </a:rPr>
                              <m:t>+</m:t>
                            </m:r>
                            <m:sSub>
                              <m:sSubPr>
                                <m:ctrlPr>
                                  <a:rPr lang="pt-BR" altLang="zh-TW" sz="28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pt-BR" altLang="zh-TW" sz="2800" i="1" dirty="0">
                                    <a:solidFill>
                                      <a:schemeClr val="tx2">
                                        <a:lumMod val="75000"/>
                                      </a:schemeClr>
                                    </a:solidFill>
                                    <a:latin typeface="Cambria Math" panose="02040503050406030204" pitchFamily="18" charset="0"/>
                                    <a:cs typeface="Times New Roman" panose="02020603050405020304" pitchFamily="18" charset="0"/>
                                  </a:rPr>
                                  <m:t>h</m:t>
                                </m:r>
                              </m:e>
                              <m:sub>
                                <m:r>
                                  <a:rPr lang="pt-BR" altLang="zh-TW" sz="2800" i="1" dirty="0">
                                    <a:solidFill>
                                      <a:schemeClr val="tx2">
                                        <a:lumMod val="75000"/>
                                      </a:schemeClr>
                                    </a:solidFill>
                                    <a:latin typeface="Cambria Math" panose="02040503050406030204" pitchFamily="18" charset="0"/>
                                    <a:cs typeface="Times New Roman" panose="02020603050405020304" pitchFamily="18" charset="0"/>
                                  </a:rPr>
                                  <m:t>2</m:t>
                                </m:r>
                                <m:r>
                                  <a:rPr lang="pt-BR"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sSub>
                              <m:sSubPr>
                                <m:ctrlPr>
                                  <a:rPr lang="pt-BR" altLang="zh-TW" sz="28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pt-BR" altLang="zh-TW" sz="2800" i="1" dirty="0">
                                    <a:solidFill>
                                      <a:schemeClr val="tx2">
                                        <a:lumMod val="75000"/>
                                      </a:schemeClr>
                                    </a:solidFill>
                                    <a:latin typeface="Cambria Math" panose="02040503050406030204" pitchFamily="18" charset="0"/>
                                    <a:cs typeface="Times New Roman" panose="02020603050405020304" pitchFamily="18" charset="0"/>
                                  </a:rPr>
                                  <m:t>𝑑</m:t>
                                </m:r>
                              </m:e>
                              <m:sub>
                                <m:r>
                                  <a:rPr lang="pt-BR"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e>
                        </m:d>
                        <m:r>
                          <a:rPr lang="en-US" altLang="zh-TW" sz="2800" b="0" i="1" dirty="0" smtClean="0">
                            <a:solidFill>
                              <a:schemeClr val="tx2">
                                <a:lumMod val="75000"/>
                              </a:schemeClr>
                            </a:solidFill>
                            <a:latin typeface="Cambria Math" panose="02040503050406030204" pitchFamily="18" charset="0"/>
                            <a:cs typeface="Times New Roman" panose="02020603050405020304" pitchFamily="18" charset="0"/>
                          </a:rPr>
                          <m:t> </m:t>
                        </m:r>
                        <m:r>
                          <a:rPr lang="pt-BR" altLang="zh-TW" sz="2800" i="1" dirty="0">
                            <a:solidFill>
                              <a:schemeClr val="tx2">
                                <a:lumMod val="75000"/>
                              </a:schemeClr>
                            </a:solidFill>
                            <a:latin typeface="Cambria Math" panose="02040503050406030204" pitchFamily="18" charset="0"/>
                            <a:cs typeface="Times New Roman" panose="02020603050405020304" pitchFamily="18" charset="0"/>
                          </a:rPr>
                          <m:t>𝑚𝑜𝑑</m:t>
                        </m:r>
                        <m:r>
                          <a:rPr lang="en-US" altLang="zh-TW" sz="2800" b="0" i="1" dirty="0" smtClean="0">
                            <a:solidFill>
                              <a:schemeClr val="tx2">
                                <a:lumMod val="75000"/>
                              </a:schemeClr>
                            </a:solidFill>
                            <a:latin typeface="Cambria Math" panose="02040503050406030204" pitchFamily="18" charset="0"/>
                            <a:cs typeface="Times New Roman" panose="02020603050405020304" pitchFamily="18" charset="0"/>
                          </a:rPr>
                          <m:t> </m:t>
                        </m:r>
                        <m:r>
                          <a:rPr lang="pt-BR" altLang="zh-TW" sz="2800" i="1" dirty="0">
                            <a:solidFill>
                              <a:schemeClr val="tx2">
                                <a:lumMod val="75000"/>
                              </a:schemeClr>
                            </a:solidFill>
                            <a:latin typeface="Cambria Math" panose="02040503050406030204" pitchFamily="18" charset="0"/>
                            <a:cs typeface="Times New Roman" panose="02020603050405020304" pitchFamily="18" charset="0"/>
                          </a:rPr>
                          <m:t>𝑞</m:t>
                        </m:r>
                      </m:e>
                    </m:d>
                    <m:r>
                      <a:rPr lang="en-US" altLang="zh-TW" sz="2800" b="0" i="1" dirty="0" smtClean="0">
                        <a:solidFill>
                          <a:schemeClr val="tx2">
                            <a:lumMod val="75000"/>
                          </a:schemeClr>
                        </a:solidFill>
                        <a:latin typeface="Cambria Math" panose="02040503050406030204" pitchFamily="18" charset="0"/>
                        <a:cs typeface="Times New Roman" panose="02020603050405020304" pitchFamily="18" charset="0"/>
                      </a:rPr>
                      <m:t> </m:t>
                    </m:r>
                    <m:sSub>
                      <m:sSubPr>
                        <m:ctrlPr>
                          <a:rPr lang="pt-BR" altLang="zh-TW" sz="28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pt-BR" altLang="zh-TW" sz="2800" i="1" dirty="0">
                            <a:solidFill>
                              <a:schemeClr val="tx2">
                                <a:lumMod val="75000"/>
                              </a:schemeClr>
                            </a:solidFill>
                            <a:latin typeface="Cambria Math" panose="02040503050406030204" pitchFamily="18" charset="0"/>
                            <a:cs typeface="Times New Roman" panose="02020603050405020304" pitchFamily="18" charset="0"/>
                          </a:rPr>
                          <m:t>𝑃</m:t>
                        </m:r>
                      </m:e>
                      <m:sub>
                        <m:r>
                          <a:rPr lang="pt-BR" altLang="zh-TW" sz="2800" i="1" dirty="0">
                            <a:solidFill>
                              <a:schemeClr val="tx2">
                                <a:lumMod val="75000"/>
                              </a:schemeClr>
                            </a:solidFill>
                            <a:latin typeface="Cambria Math" panose="02040503050406030204" pitchFamily="18" charset="0"/>
                            <a:cs typeface="Times New Roman" panose="02020603050405020304" pitchFamily="18" charset="0"/>
                          </a:rPr>
                          <m:t>𝑃𝑢𝑏</m:t>
                        </m:r>
                      </m:sub>
                    </m:sSub>
                    <m:r>
                      <a:rPr lang="pt-BR" altLang="zh-TW" sz="2800" i="1" dirty="0">
                        <a:solidFill>
                          <a:schemeClr val="tx2">
                            <a:lumMod val="75000"/>
                          </a:schemeClr>
                        </a:solidFill>
                        <a:latin typeface="Cambria Math" panose="02040503050406030204" pitchFamily="18" charset="0"/>
                        <a:cs typeface="Times New Roman" panose="02020603050405020304" pitchFamily="18" charset="0"/>
                      </a:rPr>
                      <m:t>=(</m:t>
                    </m:r>
                    <m:sSub>
                      <m:sSubPr>
                        <m:ctrlPr>
                          <a:rPr lang="pt-BR" altLang="zh-TW" sz="28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pt-BR" altLang="zh-TW" sz="2800" i="1" dirty="0">
                            <a:solidFill>
                              <a:schemeClr val="tx2">
                                <a:lumMod val="75000"/>
                              </a:schemeClr>
                            </a:solidFill>
                            <a:latin typeface="Cambria Math" panose="02040503050406030204" pitchFamily="18" charset="0"/>
                            <a:cs typeface="Times New Roman" panose="02020603050405020304" pitchFamily="18" charset="0"/>
                          </a:rPr>
                          <m:t>𝑢</m:t>
                        </m:r>
                      </m:e>
                      <m:sub>
                        <m:r>
                          <a:rPr lang="pt-BR"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pt-BR" altLang="zh-TW" sz="2800" i="1" dirty="0">
                        <a:solidFill>
                          <a:schemeClr val="tx2">
                            <a:lumMod val="75000"/>
                          </a:schemeClr>
                        </a:solidFill>
                        <a:latin typeface="Cambria Math" panose="02040503050406030204" pitchFamily="18" charset="0"/>
                        <a:cs typeface="Times New Roman" panose="02020603050405020304" pitchFamily="18" charset="0"/>
                      </a:rPr>
                      <m:t>,</m:t>
                    </m:r>
                    <m:sSub>
                      <m:sSubPr>
                        <m:ctrlPr>
                          <a:rPr lang="pt-BR" altLang="zh-TW" sz="28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pt-BR" altLang="zh-TW" sz="2800" i="1" dirty="0">
                            <a:solidFill>
                              <a:schemeClr val="tx2">
                                <a:lumMod val="75000"/>
                              </a:schemeClr>
                            </a:solidFill>
                            <a:latin typeface="Cambria Math" panose="02040503050406030204" pitchFamily="18" charset="0"/>
                            <a:cs typeface="Times New Roman" panose="02020603050405020304" pitchFamily="18" charset="0"/>
                          </a:rPr>
                          <m:t>𝑣</m:t>
                        </m:r>
                      </m:e>
                      <m:sub>
                        <m:r>
                          <a:rPr lang="pt-BR"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pt-BR" altLang="zh-TW" sz="2800" i="1" dirty="0" smtClean="0">
                        <a:solidFill>
                          <a:schemeClr val="tx2">
                            <a:lumMod val="75000"/>
                          </a:schemeClr>
                        </a:solidFill>
                        <a:latin typeface="Cambria Math" panose="02040503050406030204" pitchFamily="18" charset="0"/>
                        <a:cs typeface="Times New Roman" panose="02020603050405020304" pitchFamily="18" charset="0"/>
                      </a:rPr>
                      <m:t>) </m:t>
                    </m:r>
                  </m:oMath>
                </a14:m>
                <a:r>
                  <a:rPr lang="pt-BR" altLang="zh-TW" sz="2800" dirty="0" smtClean="0">
                    <a:solidFill>
                      <a:schemeClr val="tx2">
                        <a:lumMod val="75000"/>
                      </a:schemeClr>
                    </a:solidFill>
                    <a:latin typeface="Times New Roman" panose="02020603050405020304" pitchFamily="18" charset="0"/>
                    <a:cs typeface="Times New Roman" panose="02020603050405020304" pitchFamily="18" charset="0"/>
                  </a:rPr>
                  <a:t>, </a:t>
                </a:r>
                <a:endParaRPr lang="pt-BR" altLang="zh-TW" sz="2800" dirty="0">
                  <a:solidFill>
                    <a:schemeClr val="tx2">
                      <a:lumMod val="75000"/>
                    </a:schemeClr>
                  </a:solidFill>
                  <a:latin typeface="Times New Roman" panose="02020603050405020304" pitchFamily="18" charset="0"/>
                  <a:cs typeface="Times New Roman" panose="02020603050405020304" pitchFamily="18" charset="0"/>
                </a:endParaRPr>
              </a:p>
              <a:p>
                <a:pPr marL="914400" lvl="2" indent="0">
                  <a:buNone/>
                </a:pPr>
                <a14:m>
                  <m:oMath xmlns:m="http://schemas.openxmlformats.org/officeDocument/2006/math">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pt-BR" altLang="zh-TW" sz="2800" i="1" dirty="0" smtClean="0">
                        <a:solidFill>
                          <a:schemeClr val="tx2">
                            <a:lumMod val="75000"/>
                          </a:schemeClr>
                        </a:solidFill>
                        <a:latin typeface="Cambria Math" panose="02040503050406030204" pitchFamily="18" charset="0"/>
                        <a:cs typeface="Times New Roman" panose="02020603050405020304" pitchFamily="18" charset="0"/>
                      </a:rPr>
                      <m:t>= </m:t>
                    </m:r>
                    <m:d>
                      <m:dPr>
                        <m:begChr m:val="["/>
                        <m:endChr m:val="]"/>
                        <m:ctrlPr>
                          <a:rPr lang="pt-BR" altLang="zh-TW" sz="2800" i="1" dirty="0">
                            <a:solidFill>
                              <a:schemeClr val="tx2">
                                <a:lumMod val="75000"/>
                              </a:schemeClr>
                            </a:solidFill>
                            <a:latin typeface="Cambria Math" panose="02040503050406030204" pitchFamily="18" charset="0"/>
                            <a:cs typeface="Times New Roman" panose="02020603050405020304" pitchFamily="18" charset="0"/>
                          </a:rPr>
                        </m:ctrlPr>
                      </m:dPr>
                      <m:e>
                        <m:sSub>
                          <m:sSubPr>
                            <m:ctrlPr>
                              <a:rPr lang="pt-BR"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pt-BR" altLang="zh-TW" sz="2800" i="1" dirty="0">
                                <a:solidFill>
                                  <a:schemeClr val="tx2">
                                    <a:lumMod val="75000"/>
                                  </a:schemeClr>
                                </a:solidFill>
                                <a:latin typeface="Cambria Math" panose="02040503050406030204" pitchFamily="18" charset="0"/>
                                <a:cs typeface="Times New Roman" panose="02020603050405020304" pitchFamily="18" charset="0"/>
                              </a:rPr>
                              <m:t>𝑢</m:t>
                            </m:r>
                          </m:e>
                          <m:sub>
                            <m:r>
                              <a:rPr lang="pt-BR"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d>
                          <m:dPr>
                            <m:ctrlPr>
                              <a:rPr lang="pt-BR" altLang="zh-TW" sz="2800" i="1" dirty="0">
                                <a:solidFill>
                                  <a:schemeClr val="tx2">
                                    <a:lumMod val="75000"/>
                                  </a:schemeClr>
                                </a:solidFill>
                                <a:latin typeface="Cambria Math" panose="02040503050406030204" pitchFamily="18" charset="0"/>
                                <a:cs typeface="Times New Roman" panose="02020603050405020304" pitchFamily="18" charset="0"/>
                              </a:rPr>
                            </m:ctrlPr>
                          </m:dPr>
                          <m:e>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𝑦</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1</m:t>
                                </m:r>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pt-BR" altLang="zh-TW" sz="2800" i="1" dirty="0">
                                <a:solidFill>
                                  <a:schemeClr val="tx2">
                                    <a:lumMod val="75000"/>
                                  </a:schemeClr>
                                </a:solidFill>
                                <a:latin typeface="Cambria Math" panose="02040503050406030204" pitchFamily="18" charset="0"/>
                                <a:cs typeface="Times New Roman" panose="02020603050405020304" pitchFamily="18" charset="0"/>
                              </a:rPr>
                              <m:t>+</m:t>
                            </m:r>
                            <m:sSub>
                              <m:sSubPr>
                                <m:ctrlPr>
                                  <a:rPr lang="pt-BR"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pt-BR" altLang="zh-TW" sz="2800" i="1" dirty="0">
                                    <a:solidFill>
                                      <a:schemeClr val="tx2">
                                        <a:lumMod val="75000"/>
                                      </a:schemeClr>
                                    </a:solidFill>
                                    <a:latin typeface="Cambria Math" panose="02040503050406030204" pitchFamily="18" charset="0"/>
                                    <a:cs typeface="Times New Roman" panose="02020603050405020304" pitchFamily="18" charset="0"/>
                                  </a:rPr>
                                  <m:t>h</m:t>
                                </m:r>
                              </m:e>
                              <m:sub>
                                <m:r>
                                  <a:rPr lang="en-US" altLang="zh-TW" sz="2800" b="0" i="1" dirty="0" smtClean="0">
                                    <a:solidFill>
                                      <a:schemeClr val="tx2">
                                        <a:lumMod val="75000"/>
                                      </a:schemeClr>
                                    </a:solidFill>
                                    <a:latin typeface="Cambria Math" panose="02040503050406030204" pitchFamily="18" charset="0"/>
                                    <a:cs typeface="Times New Roman" panose="02020603050405020304" pitchFamily="18" charset="0"/>
                                  </a:rPr>
                                  <m:t>3</m:t>
                                </m:r>
                                <m:r>
                                  <a:rPr lang="pt-BR"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sSub>
                              <m:sSubPr>
                                <m:ctrlPr>
                                  <a:rPr lang="pt-BR"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b="0" i="1" dirty="0" smtClean="0">
                                    <a:solidFill>
                                      <a:schemeClr val="tx2">
                                        <a:lumMod val="75000"/>
                                      </a:schemeClr>
                                    </a:solidFill>
                                    <a:latin typeface="Cambria Math" panose="02040503050406030204" pitchFamily="18" charset="0"/>
                                    <a:cs typeface="Times New Roman" panose="02020603050405020304" pitchFamily="18" charset="0"/>
                                  </a:rPr>
                                  <m:t>𝑥</m:t>
                                </m:r>
                              </m:e>
                              <m:sub>
                                <m:r>
                                  <a:rPr lang="pt-BR"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e>
                        </m:d>
                        <m:r>
                          <a:rPr lang="pt-BR" altLang="zh-TW" sz="2800" i="1" dirty="0">
                            <a:solidFill>
                              <a:schemeClr val="tx2">
                                <a:lumMod val="75000"/>
                              </a:schemeClr>
                            </a:solidFill>
                            <a:latin typeface="Cambria Math" panose="02040503050406030204" pitchFamily="18" charset="0"/>
                            <a:cs typeface="Times New Roman" panose="02020603050405020304" pitchFamily="18" charset="0"/>
                          </a:rPr>
                          <m:t>+</m:t>
                        </m:r>
                        <m:sSub>
                          <m:sSubPr>
                            <m:ctrlPr>
                              <a:rPr lang="pt-BR"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pt-BR" altLang="zh-TW" sz="2800" i="1" dirty="0">
                                <a:solidFill>
                                  <a:schemeClr val="tx2">
                                    <a:lumMod val="75000"/>
                                  </a:schemeClr>
                                </a:solidFill>
                                <a:latin typeface="Cambria Math" panose="02040503050406030204" pitchFamily="18" charset="0"/>
                                <a:cs typeface="Times New Roman" panose="02020603050405020304" pitchFamily="18" charset="0"/>
                              </a:rPr>
                              <m:t>h</m:t>
                            </m:r>
                          </m:e>
                          <m:sub>
                            <m:r>
                              <a:rPr lang="en-US" altLang="zh-TW" sz="2800" b="0" i="1" dirty="0" smtClean="0">
                                <a:solidFill>
                                  <a:schemeClr val="tx2">
                                    <a:lumMod val="75000"/>
                                  </a:schemeClr>
                                </a:solidFill>
                                <a:latin typeface="Cambria Math" panose="02040503050406030204" pitchFamily="18" charset="0"/>
                                <a:cs typeface="Times New Roman" panose="02020603050405020304" pitchFamily="18" charset="0"/>
                              </a:rPr>
                              <m:t>4</m:t>
                            </m:r>
                            <m:r>
                              <a:rPr lang="pt-BR"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sSub>
                          <m:sSubPr>
                            <m:ctrlPr>
                              <a:rPr lang="pt-BR"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pt-BR" altLang="zh-TW" sz="2800" i="1" dirty="0">
                                <a:solidFill>
                                  <a:schemeClr val="tx2">
                                    <a:lumMod val="75000"/>
                                  </a:schemeClr>
                                </a:solidFill>
                                <a:latin typeface="Cambria Math" panose="02040503050406030204" pitchFamily="18" charset="0"/>
                                <a:cs typeface="Times New Roman" panose="02020603050405020304" pitchFamily="18" charset="0"/>
                              </a:rPr>
                              <m:t>𝑑</m:t>
                            </m:r>
                          </m:e>
                          <m:sub>
                            <m:r>
                              <a:rPr lang="pt-BR"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e>
                    </m:d>
                    <m:r>
                      <a:rPr lang="en-US" altLang="zh-TW" sz="2800" b="0" i="1" dirty="0" smtClean="0">
                        <a:solidFill>
                          <a:schemeClr val="tx2">
                            <a:lumMod val="75000"/>
                          </a:schemeClr>
                        </a:solidFill>
                        <a:latin typeface="Cambria Math" panose="02040503050406030204" pitchFamily="18" charset="0"/>
                        <a:cs typeface="Times New Roman" panose="02020603050405020304" pitchFamily="18" charset="0"/>
                      </a:rPr>
                      <m:t> </m:t>
                    </m:r>
                    <m:r>
                      <a:rPr lang="pt-BR" altLang="zh-TW" sz="2800" i="1" dirty="0">
                        <a:solidFill>
                          <a:schemeClr val="tx2">
                            <a:lumMod val="75000"/>
                          </a:schemeClr>
                        </a:solidFill>
                        <a:latin typeface="Cambria Math" panose="02040503050406030204" pitchFamily="18" charset="0"/>
                        <a:cs typeface="Times New Roman" panose="02020603050405020304" pitchFamily="18" charset="0"/>
                      </a:rPr>
                      <m:t>𝑚𝑜𝑑</m:t>
                    </m:r>
                    <m:r>
                      <a:rPr lang="en-US" altLang="zh-TW" sz="2800" b="0" i="1" dirty="0" smtClean="0">
                        <a:solidFill>
                          <a:schemeClr val="tx2">
                            <a:lumMod val="75000"/>
                          </a:schemeClr>
                        </a:solidFill>
                        <a:latin typeface="Cambria Math" panose="02040503050406030204" pitchFamily="18" charset="0"/>
                        <a:cs typeface="Times New Roman" panose="02020603050405020304" pitchFamily="18" charset="0"/>
                      </a:rPr>
                      <m:t> </m:t>
                    </m:r>
                    <m:r>
                      <a:rPr lang="pt-BR" altLang="zh-TW" sz="2800" i="1" dirty="0">
                        <a:solidFill>
                          <a:schemeClr val="tx2">
                            <a:lumMod val="75000"/>
                          </a:schemeClr>
                        </a:solidFill>
                        <a:latin typeface="Cambria Math" panose="02040503050406030204" pitchFamily="18" charset="0"/>
                        <a:cs typeface="Times New Roman" panose="02020603050405020304" pitchFamily="18" charset="0"/>
                      </a:rPr>
                      <m:t>𝑞</m:t>
                    </m:r>
                  </m:oMath>
                </a14:m>
                <a:r>
                  <a:rPr lang="pt-BR" altLang="zh-TW" sz="2800" dirty="0" smtClean="0">
                    <a:solidFill>
                      <a:schemeClr val="tx2">
                        <a:lumMod val="75000"/>
                      </a:schemeClr>
                    </a:solidFill>
                    <a:latin typeface="Times New Roman" panose="02020603050405020304" pitchFamily="18" charset="0"/>
                    <a:cs typeface="Times New Roman" panose="02020603050405020304" pitchFamily="18" charset="0"/>
                  </a:rPr>
                  <a:t> ,</a:t>
                </a:r>
              </a:p>
              <a:p>
                <a:pPr marL="914400" lvl="2" indent="0">
                  <a:buNone/>
                </a:pPr>
                <a:r>
                  <a:rPr lang="en-US" altLang="zh-TW" sz="2800" dirty="0">
                    <a:solidFill>
                      <a:schemeClr val="tx2">
                        <a:lumMod val="75000"/>
                      </a:schemeClr>
                    </a:solidFill>
                    <a:latin typeface="Times New Roman" panose="02020603050405020304" pitchFamily="18" charset="0"/>
                    <a:cs typeface="Times New Roman" panose="02020603050405020304" pitchFamily="18" charset="0"/>
                  </a:rPr>
                  <a:t>where </a:t>
                </a:r>
                <a14:m>
                  <m:oMath xmlns:m="http://schemas.openxmlformats.org/officeDocument/2006/math">
                    <m:sSub>
                      <m:sSubPr>
                        <m:ctrlP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h</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2</m:t>
                        </m:r>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2</m:t>
                        </m:r>
                      </m:sub>
                    </m:sSub>
                    <m: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1</m:t>
                        </m:r>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a:t>
                </a:r>
                <a:endParaRPr lang="en-US" altLang="zh-TW" sz="2800" dirty="0">
                  <a:solidFill>
                    <a:schemeClr val="tx2">
                      <a:lumMod val="75000"/>
                    </a:schemeClr>
                  </a:solidFill>
                  <a:latin typeface="Times New Roman" panose="02020603050405020304" pitchFamily="18" charset="0"/>
                  <a:cs typeface="Times New Roman" panose="02020603050405020304" pitchFamily="18" charset="0"/>
                </a:endParaRPr>
              </a:p>
              <a:p>
                <a:pPr marL="914400" lvl="2" indent="0">
                  <a:buNone/>
                </a:pPr>
                <a14:m>
                  <m:oMath xmlns:m="http://schemas.openxmlformats.org/officeDocument/2006/math">
                    <m:sSub>
                      <m:sSubPr>
                        <m:ctrlPr>
                          <a:rPr lang="pt-BR"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pt-BR" altLang="zh-TW" sz="2800" i="1" dirty="0">
                            <a:solidFill>
                              <a:schemeClr val="tx2">
                                <a:lumMod val="75000"/>
                              </a:schemeClr>
                            </a:solidFill>
                            <a:latin typeface="Cambria Math" panose="02040503050406030204" pitchFamily="18" charset="0"/>
                            <a:cs typeface="Times New Roman" panose="02020603050405020304" pitchFamily="18" charset="0"/>
                          </a:rPr>
                          <m:t>h</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3</m:t>
                        </m:r>
                        <m:r>
                          <a:rPr lang="pt-BR"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sz="2800" b="0" i="1" dirty="0" smtClean="0">
                            <a:solidFill>
                              <a:schemeClr val="tx2">
                                <a:lumMod val="75000"/>
                              </a:schemeClr>
                            </a:solidFill>
                            <a:latin typeface="Cambria Math" panose="02040503050406030204" pitchFamily="18" charset="0"/>
                            <a:cs typeface="Times New Roman" panose="02020603050405020304" pitchFamily="18" charset="0"/>
                          </a:rPr>
                          <m:t>3</m:t>
                        </m:r>
                      </m:sub>
                    </m:sSub>
                    <m: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1</m:t>
                        </m:r>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𝑡</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a:t>
                </a:r>
              </a:p>
              <a:p>
                <a:pPr marL="914400" lvl="2" indent="0">
                  <a:buNone/>
                </a:pPr>
                <a14:m>
                  <m:oMath xmlns:m="http://schemas.openxmlformats.org/officeDocument/2006/math">
                    <m:sSub>
                      <m:sSubPr>
                        <m:ctrlPr>
                          <a:rPr lang="pt-BR"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pt-BR" altLang="zh-TW" sz="2800" i="1" dirty="0">
                            <a:solidFill>
                              <a:schemeClr val="tx2">
                                <a:lumMod val="75000"/>
                              </a:schemeClr>
                            </a:solidFill>
                            <a:latin typeface="Cambria Math" panose="02040503050406030204" pitchFamily="18" charset="0"/>
                            <a:cs typeface="Times New Roman" panose="02020603050405020304" pitchFamily="18" charset="0"/>
                          </a:rPr>
                          <m:t>h</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4</m:t>
                        </m:r>
                        <m:r>
                          <a:rPr lang="pt-BR"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sz="2800" b="0" i="1" dirty="0" smtClean="0">
                            <a:solidFill>
                              <a:schemeClr val="tx2">
                                <a:lumMod val="75000"/>
                              </a:schemeClr>
                            </a:solidFill>
                            <a:latin typeface="Cambria Math" panose="02040503050406030204" pitchFamily="18" charset="0"/>
                            <a:cs typeface="Times New Roman" panose="02020603050405020304" pitchFamily="18" charset="0"/>
                          </a:rPr>
                          <m:t>4</m:t>
                        </m:r>
                      </m:sub>
                    </m:sSub>
                    <m: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1</m:t>
                        </m:r>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𝑡</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800" i="1" dirty="0" smtClean="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sz="2800" dirty="0" smtClean="0">
                    <a:solidFill>
                      <a:schemeClr val="tx2">
                        <a:lumMod val="75000"/>
                      </a:schemeClr>
                    </a:solidFill>
                    <a:latin typeface="Times New Roman" panose="02020603050405020304" pitchFamily="18" charset="0"/>
                    <a:cs typeface="Times New Roman" panose="02020603050405020304" pitchFamily="18" charset="0"/>
                  </a:rPr>
                  <a:t>.</a:t>
                </a:r>
              </a:p>
              <a:p>
                <a:pPr marL="514350" lvl="1" indent="0">
                  <a:buNone/>
                </a:pPr>
                <a:r>
                  <a:rPr lang="en-US" altLang="zh-TW" sz="3200" dirty="0">
                    <a:solidFill>
                      <a:schemeClr val="tx2">
                        <a:lumMod val="75000"/>
                      </a:schemeClr>
                    </a:solidFill>
                    <a:latin typeface="Times New Roman" panose="02020603050405020304" pitchFamily="18" charset="0"/>
                    <a:cs typeface="Times New Roman" panose="02020603050405020304" pitchFamily="18" charset="0"/>
                  </a:rPr>
                  <a:t>The signature on message </a:t>
                </a:r>
                <a14:m>
                  <m:oMath xmlns:m="http://schemas.openxmlformats.org/officeDocument/2006/math">
                    <m:sSub>
                      <m:sSubPr>
                        <m:ctrlPr>
                          <a:rPr lang="en-US" altLang="zh-TW" sz="32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3200"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sz="32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sz="3200" dirty="0">
                    <a:solidFill>
                      <a:schemeClr val="tx2">
                        <a:lumMod val="75000"/>
                      </a:schemeClr>
                    </a:solidFill>
                    <a:latin typeface="Times New Roman" panose="02020603050405020304" pitchFamily="18" charset="0"/>
                    <a:cs typeface="Times New Roman" panose="02020603050405020304" pitchFamily="18" charset="0"/>
                  </a:rPr>
                  <a:t> is </a:t>
                </a:r>
                <a14:m>
                  <m:oMath xmlns:m="http://schemas.openxmlformats.org/officeDocument/2006/math">
                    <m:sSub>
                      <m:sSubPr>
                        <m:ctrlPr>
                          <a:rPr lang="en-US" altLang="zh-TW" sz="32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3200" i="1" dirty="0">
                            <a:solidFill>
                              <a:schemeClr val="tx2">
                                <a:lumMod val="75000"/>
                              </a:schemeClr>
                            </a:solidFill>
                            <a:latin typeface="Cambria Math" panose="02040503050406030204" pitchFamily="18" charset="0"/>
                            <a:cs typeface="Times New Roman" panose="02020603050405020304" pitchFamily="18" charset="0"/>
                          </a:rPr>
                          <m:t>𝜎</m:t>
                        </m:r>
                      </m:e>
                      <m:sub>
                        <m:r>
                          <a:rPr lang="en-US" altLang="zh-TW" sz="32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3200"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32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3200"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sz="32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3200"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32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3200"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sz="3200" i="1" dirty="0">
                            <a:solidFill>
                              <a:schemeClr val="tx2">
                                <a:lumMod val="75000"/>
                              </a:schemeClr>
                            </a:solidFill>
                            <a:latin typeface="Cambria Math" panose="02040503050406030204" pitchFamily="18" charset="0"/>
                            <a:cs typeface="Times New Roman" panose="02020603050405020304" pitchFamily="18" charset="0"/>
                          </a:rPr>
                          <m:t>1</m:t>
                        </m:r>
                        <m:r>
                          <a:rPr lang="en-US" altLang="zh-TW" sz="32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3200" i="1" dirty="0">
                        <a:solidFill>
                          <a:schemeClr val="tx2">
                            <a:lumMod val="75000"/>
                          </a:schemeClr>
                        </a:solidFill>
                        <a:latin typeface="Cambria Math" panose="02040503050406030204" pitchFamily="18" charset="0"/>
                        <a:cs typeface="Times New Roman" panose="02020603050405020304" pitchFamily="18" charset="0"/>
                      </a:rPr>
                      <m:t>,</m:t>
                    </m:r>
                    <m:sSub>
                      <m:sSubPr>
                        <m:ctrlPr>
                          <a:rPr lang="pt-BR" altLang="zh-TW" sz="3200" i="1" dirty="0">
                            <a:solidFill>
                              <a:schemeClr val="tx2">
                                <a:lumMod val="75000"/>
                              </a:schemeClr>
                            </a:solidFill>
                            <a:latin typeface="Cambria Math" panose="02040503050406030204" pitchFamily="18" charset="0"/>
                            <a:cs typeface="Times New Roman" panose="02020603050405020304" pitchFamily="18" charset="0"/>
                          </a:rPr>
                        </m:ctrlPr>
                      </m:sSubPr>
                      <m:e>
                        <m:r>
                          <a:rPr lang="pt-BR" altLang="zh-TW" sz="3200" i="1" dirty="0">
                            <a:solidFill>
                              <a:schemeClr val="tx2">
                                <a:lumMod val="75000"/>
                              </a:schemeClr>
                            </a:solidFill>
                            <a:latin typeface="Cambria Math" panose="02040503050406030204" pitchFamily="18" charset="0"/>
                            <a:cs typeface="Times New Roman" panose="02020603050405020304" pitchFamily="18" charset="0"/>
                          </a:rPr>
                          <m:t>𝑢</m:t>
                        </m:r>
                      </m:e>
                      <m:sub>
                        <m:r>
                          <a:rPr lang="pt-BR" altLang="zh-TW" sz="32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3200"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32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3200" i="1"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sz="32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3200"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sz="3200" dirty="0">
                    <a:solidFill>
                      <a:schemeClr val="tx2">
                        <a:lumMod val="75000"/>
                      </a:schemeClr>
                    </a:solidFill>
                    <a:latin typeface="Times New Roman" panose="02020603050405020304" pitchFamily="18" charset="0"/>
                    <a:cs typeface="Times New Roman" panose="02020603050405020304" pitchFamily="18" charset="0"/>
                  </a:rPr>
                  <a:t>.</a:t>
                </a:r>
                <a:endParaRPr lang="zh-TW" altLang="en-US" sz="3200" dirty="0">
                  <a:solidFill>
                    <a:schemeClr val="tx2">
                      <a:lumMod val="75000"/>
                    </a:schemeClr>
                  </a:solidFill>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t="-1482" b="-6739"/>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33</a:t>
            </a:fld>
            <a:endParaRPr lang="en-US" altLang="zh-TW"/>
          </a:p>
        </p:txBody>
      </p:sp>
    </p:spTree>
    <p:extLst>
      <p:ext uri="{BB962C8B-B14F-4D97-AF65-F5344CB8AC3E}">
        <p14:creationId xmlns:p14="http://schemas.microsoft.com/office/powerpoint/2010/main" val="2928003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marL="514350" indent="-514350">
                  <a:buFont typeface="+mj-lt"/>
                  <a:buAutoNum type="arabicPeriod" startAt="5"/>
                </a:pPr>
                <a:r>
                  <a:rPr lang="en-US" altLang="zh-TW" dirty="0" smtClean="0"/>
                  <a:t>SignatureVerification : Given a signature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𝜎</m:t>
                        </m:r>
                      </m:e>
                      <m:sub>
                        <m:r>
                          <a:rPr lang="en-US" altLang="zh-TW" i="1" dirty="0">
                            <a:latin typeface="Cambria Math" panose="02040503050406030204" pitchFamily="18" charset="0"/>
                          </a:rPr>
                          <m:t>𝑖</m:t>
                        </m:r>
                      </m:sub>
                    </m:sSub>
                  </m:oMath>
                </a14:m>
                <a:r>
                  <a:rPr lang="en-US" altLang="zh-TW" dirty="0" smtClean="0"/>
                  <a:t> on </a:t>
                </a:r>
                <a:r>
                  <a:rPr lang="en-US" altLang="zh-TW" dirty="0"/>
                  <a:t>a message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𝑚</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𝑡</m:t>
                        </m:r>
                      </m:e>
                      <m:sub>
                        <m:r>
                          <a:rPr lang="en-US" altLang="zh-TW" i="1" dirty="0">
                            <a:latin typeface="Cambria Math" panose="02040503050406030204" pitchFamily="18" charset="0"/>
                          </a:rPr>
                          <m:t>𝑖</m:t>
                        </m:r>
                      </m:sub>
                    </m:sSub>
                  </m:oMath>
                </a14:m>
                <a:r>
                  <a:rPr lang="en-US" altLang="zh-TW" dirty="0" smtClean="0"/>
                  <a:t>, </a:t>
                </a:r>
                <a:r>
                  <a:rPr lang="en-US" altLang="zh-TW" dirty="0"/>
                  <a:t>corresponding vehicles pseudo identity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oMath>
                </a14:m>
                <a:r>
                  <a:rPr lang="en-US" altLang="zh-TW" dirty="0"/>
                  <a:t> and its public key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𝑃𝐾</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𝑋</m:t>
                        </m:r>
                      </m:e>
                      <m:sub>
                        <m:r>
                          <a:rPr lang="en-US" altLang="zh-TW" i="1" dirty="0">
                            <a:latin typeface="Cambria Math" panose="02040503050406030204" pitchFamily="18" charset="0"/>
                          </a:rPr>
                          <m:t>𝑖</m:t>
                        </m:r>
                      </m:sub>
                    </m:sSub>
                    <m:r>
                      <a:rPr lang="en-US" altLang="zh-TW" i="1" dirty="0" err="1">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𝑅</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 </m:t>
                    </m:r>
                  </m:oMath>
                </a14:m>
                <a:r>
                  <a:rPr lang="en-US" altLang="zh-TW" dirty="0"/>
                  <a:t>, then any verifier can verify the signature as follows. Compute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h</m:t>
                        </m:r>
                      </m:e>
                      <m:sub>
                        <m:r>
                          <a:rPr lang="en-US" altLang="zh-TW" i="1" dirty="0">
                            <a:latin typeface="Cambria Math" panose="02040503050406030204" pitchFamily="18" charset="0"/>
                          </a:rPr>
                          <m:t>3</m:t>
                        </m:r>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3</m:t>
                        </m:r>
                      </m:sub>
                    </m:sSub>
                    <m:r>
                      <a:rPr lang="en-US" altLang="zh-TW" i="1" dirty="0" smtClean="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𝑚</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𝑌</m:t>
                        </m:r>
                      </m:e>
                      <m:sub>
                        <m:r>
                          <a:rPr lang="en-US" altLang="zh-TW" i="1" dirty="0">
                            <a:latin typeface="Cambria Math" panose="02040503050406030204" pitchFamily="18" charset="0"/>
                          </a:rPr>
                          <m:t>1</m:t>
                        </m:r>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𝑡</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oMath>
                </a14:m>
                <a:r>
                  <a:rPr lang="en-US" altLang="zh-TW" dirty="0"/>
                  <a:t>,</a:t>
                </a:r>
                <a:r>
                  <a:rPr lang="en-US" altLang="zh-TW" dirty="0" smtClean="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h</m:t>
                        </m:r>
                      </m:e>
                      <m:sub>
                        <m:r>
                          <a:rPr lang="en-US" altLang="zh-TW" b="0" i="1" dirty="0" smtClean="0">
                            <a:latin typeface="Cambria Math" panose="02040503050406030204" pitchFamily="18" charset="0"/>
                          </a:rPr>
                          <m:t>4</m:t>
                        </m:r>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b="0" i="1" dirty="0" smtClean="0">
                            <a:latin typeface="Cambria Math" panose="02040503050406030204" pitchFamily="18" charset="0"/>
                          </a:rPr>
                          <m:t>4</m:t>
                        </m:r>
                      </m:sub>
                    </m:sSub>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𝑚</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𝑌</m:t>
                        </m:r>
                      </m:e>
                      <m:sub>
                        <m:r>
                          <a:rPr lang="en-US" altLang="zh-TW" i="1" dirty="0">
                            <a:latin typeface="Cambria Math" panose="02040503050406030204" pitchFamily="18" charset="0"/>
                          </a:rPr>
                          <m:t>1</m:t>
                        </m:r>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𝑡</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oMath>
                </a14:m>
                <a:r>
                  <a:rPr lang="en-US" altLang="zh-TW" dirty="0"/>
                  <a:t> and verify whether the following equation holds.</a:t>
                </a:r>
                <a:r>
                  <a:rPr lang="en-US" altLang="zh-TW" dirty="0" smtClean="0"/>
                  <a:t> </a:t>
                </a:r>
                <a14:m>
                  <m:oMath xmlns:m="http://schemas.openxmlformats.org/officeDocument/2006/math">
                    <m:r>
                      <a:rPr lang="en-US" altLang="zh-TW" b="0" i="0" dirty="0" smtClean="0">
                        <a:latin typeface="Cambria Math" panose="02040503050406030204" pitchFamily="18" charset="0"/>
                      </a:rPr>
                      <m:t> </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𝑃</m:t>
                    </m:r>
                    <m:r>
                      <a:rPr lang="en-US" altLang="zh-TW" i="1" dirty="0" smtClean="0">
                        <a:latin typeface="Cambria Math" panose="02040503050406030204" pitchFamily="18" charset="0"/>
                      </a:rPr>
                      <m:t>−</m:t>
                    </m:r>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𝑢</m:t>
                        </m:r>
                      </m:e>
                      <m:sub>
                        <m:r>
                          <a:rPr lang="pt-BR"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𝑌</m:t>
                        </m:r>
                      </m:e>
                      <m:sub>
                        <m:r>
                          <a:rPr lang="en-US" altLang="zh-TW" i="1" dirty="0">
                            <a:latin typeface="Cambria Math" panose="02040503050406030204" pitchFamily="18" charset="0"/>
                          </a:rPr>
                          <m:t>1</m:t>
                        </m:r>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h</m:t>
                        </m:r>
                      </m:e>
                      <m:sub>
                        <m:r>
                          <a:rPr lang="en-US" altLang="zh-TW" i="1" dirty="0">
                            <a:latin typeface="Cambria Math" panose="02040503050406030204" pitchFamily="18" charset="0"/>
                          </a:rPr>
                          <m:t>3</m:t>
                        </m:r>
                        <m:r>
                          <a:rPr lang="en-US" altLang="zh-TW" i="1" dirty="0">
                            <a:latin typeface="Cambria Math" panose="02040503050406030204" pitchFamily="18" charset="0"/>
                          </a:rPr>
                          <m:t>𝑖</m:t>
                        </m:r>
                      </m:sub>
                    </m:sSub>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𝑋</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h</m:t>
                        </m:r>
                      </m:e>
                      <m:sub>
                        <m:r>
                          <a:rPr lang="en-US" altLang="zh-TW" i="1" dirty="0">
                            <a:latin typeface="Cambria Math" panose="02040503050406030204" pitchFamily="18" charset="0"/>
                          </a:rPr>
                          <m:t>4</m:t>
                        </m:r>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h</m:t>
                        </m:r>
                      </m:e>
                      <m:sub>
                        <m:r>
                          <a:rPr lang="en-US" altLang="zh-TW" b="0" i="1" dirty="0" smtClean="0">
                            <a:latin typeface="Cambria Math" panose="02040503050406030204" pitchFamily="18" charset="0"/>
                          </a:rPr>
                          <m:t>1</m:t>
                        </m:r>
                        <m:r>
                          <a:rPr lang="en-US" altLang="zh-TW" i="1" dirty="0">
                            <a:latin typeface="Cambria Math" panose="02040503050406030204" pitchFamily="18" charset="0"/>
                          </a:rPr>
                          <m:t>𝑖</m:t>
                        </m:r>
                      </m:sub>
                    </m:sSub>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𝑃</m:t>
                        </m:r>
                      </m:e>
                      <m:sub>
                        <m:r>
                          <a:rPr lang="pt-BR" altLang="zh-TW" i="1" dirty="0">
                            <a:latin typeface="Cambria Math" panose="02040503050406030204" pitchFamily="18" charset="0"/>
                          </a:rPr>
                          <m:t>𝑃𝑢𝑏</m:t>
                        </m:r>
                      </m:sub>
                    </m:sSub>
                    <m:r>
                      <a:rPr lang="en-US" altLang="zh-TW" i="1" dirty="0">
                        <a:latin typeface="Cambria Math" panose="02040503050406030204" pitchFamily="18" charset="0"/>
                      </a:rPr>
                      <m:t>) </m:t>
                    </m:r>
                  </m:oMath>
                </a14:m>
                <a:r>
                  <a:rPr lang="en-US" altLang="zh-TW" dirty="0"/>
                  <a:t>. If it holds, accepts the </a:t>
                </a:r>
                <a:r>
                  <a:rPr lang="en-US" altLang="zh-TW" dirty="0" smtClean="0"/>
                  <a:t>signature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𝜎</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𝑌</m:t>
                        </m:r>
                      </m:e>
                      <m:sub>
                        <m:r>
                          <a:rPr lang="en-US" altLang="zh-TW" i="1" dirty="0">
                            <a:latin typeface="Cambria Math" panose="02040503050406030204" pitchFamily="18" charset="0"/>
                          </a:rPr>
                          <m:t>1</m:t>
                        </m:r>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𝑢</m:t>
                        </m:r>
                      </m:e>
                      <m:sub>
                        <m:r>
                          <a:rPr lang="pt-BR"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 </m:t>
                    </m:r>
                  </m:oMath>
                </a14:m>
                <a:r>
                  <a:rPr lang="en-US" altLang="zh-TW" dirty="0"/>
                  <a:t>. Otherwise rejects.</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000" t="-1482" r="-667"/>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34</a:t>
            </a:fld>
            <a:endParaRPr lang="en-US" altLang="zh-TW"/>
          </a:p>
        </p:txBody>
      </p:sp>
    </p:spTree>
    <p:extLst>
      <p:ext uri="{BB962C8B-B14F-4D97-AF65-F5344CB8AC3E}">
        <p14:creationId xmlns:p14="http://schemas.microsoft.com/office/powerpoint/2010/main" val="37023418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pPr marL="514350" indent="-514350">
                  <a:buFont typeface="+mj-lt"/>
                  <a:buAutoNum type="arabicPeriod" startAt="6"/>
                </a:pPr>
                <a:r>
                  <a:rPr lang="en-US" altLang="zh-TW" dirty="0" smtClean="0"/>
                  <a:t>BatchVerification</a:t>
                </a:r>
                <a:r>
                  <a:rPr lang="en-US" altLang="zh-TW" dirty="0"/>
                  <a:t> : RSU runs this algorithm by receiving </a:t>
                </a:r>
                <a14:m>
                  <m:oMath xmlns:m="http://schemas.openxmlformats.org/officeDocument/2006/math">
                    <m:r>
                      <a:rPr lang="en-US" altLang="zh-TW" i="1" dirty="0" smtClean="0">
                        <a:latin typeface="Cambria Math" panose="02040503050406030204" pitchFamily="18" charset="0"/>
                      </a:rPr>
                      <m:t>𝑛</m:t>
                    </m:r>
                  </m:oMath>
                </a14:m>
                <a:r>
                  <a:rPr lang="en-US" altLang="zh-TW" dirty="0"/>
                  <a:t> distinct signatures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l-GR" altLang="zh-TW" i="1" dirty="0">
                                <a:latin typeface="Cambria Math" panose="02040503050406030204" pitchFamily="18" charset="0"/>
                              </a:rPr>
                              <m:t>𝜎</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e>
                      <m:sub>
                        <m:r>
                          <a:rPr lang="en-US" altLang="zh-TW" i="1" dirty="0">
                            <a:latin typeface="Cambria Math" panose="02040503050406030204" pitchFamily="18" charset="0"/>
                          </a:rPr>
                          <m:t>𝑖</m:t>
                        </m:r>
                        <m:r>
                          <a:rPr lang="en-US" altLang="zh-TW" i="1" dirty="0">
                            <a:latin typeface="Cambria Math" panose="02040503050406030204" pitchFamily="18" charset="0"/>
                          </a:rPr>
                          <m:t>=1</m:t>
                        </m:r>
                        <m:r>
                          <a:rPr lang="en-US" altLang="zh-TW" b="0" i="1" dirty="0" smtClean="0">
                            <a:latin typeface="Cambria Math" panose="02040503050406030204" pitchFamily="18" charset="0"/>
                          </a:rPr>
                          <m:t> </m:t>
                        </m:r>
                        <m:r>
                          <a:rPr lang="en-US" altLang="zh-TW" i="1" dirty="0">
                            <a:latin typeface="Cambria Math" panose="02040503050406030204" pitchFamily="18" charset="0"/>
                          </a:rPr>
                          <m:t>𝑡𝑜</m:t>
                        </m:r>
                        <m:r>
                          <a:rPr lang="en-US" altLang="zh-TW" b="0" i="1" dirty="0" smtClean="0">
                            <a:latin typeface="Cambria Math" panose="02040503050406030204" pitchFamily="18" charset="0"/>
                          </a:rPr>
                          <m:t> </m:t>
                        </m:r>
                        <m:r>
                          <a:rPr lang="en-US" altLang="zh-TW" i="1" dirty="0">
                            <a:latin typeface="Cambria Math" panose="02040503050406030204" pitchFamily="18" charset="0"/>
                          </a:rPr>
                          <m:t>𝑛</m:t>
                        </m:r>
                      </m:sub>
                    </m:sSub>
                  </m:oMath>
                </a14:m>
                <a:r>
                  <a:rPr lang="en-US" altLang="zh-TW" dirty="0" smtClean="0"/>
                  <a:t>on </a:t>
                </a:r>
                <a:r>
                  <a:rPr lang="en-US" altLang="zh-TW" dirty="0"/>
                  <a:t>different messages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𝑚</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𝑡</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e>
                      <m:sub>
                        <m:r>
                          <a:rPr lang="en-US" altLang="zh-TW" i="1" dirty="0">
                            <a:latin typeface="Cambria Math" panose="02040503050406030204" pitchFamily="18" charset="0"/>
                          </a:rPr>
                          <m:t>𝑖</m:t>
                        </m:r>
                        <m:r>
                          <a:rPr lang="en-US" altLang="zh-TW" i="1" dirty="0">
                            <a:latin typeface="Cambria Math" panose="02040503050406030204" pitchFamily="18" charset="0"/>
                          </a:rPr>
                          <m:t>=1</m:t>
                        </m:r>
                        <m:r>
                          <a:rPr lang="en-US" altLang="zh-TW" b="0" i="1" dirty="0" smtClean="0">
                            <a:latin typeface="Cambria Math" panose="02040503050406030204" pitchFamily="18" charset="0"/>
                          </a:rPr>
                          <m:t> </m:t>
                        </m:r>
                        <m:r>
                          <a:rPr lang="en-US" altLang="zh-TW" i="1" dirty="0">
                            <a:latin typeface="Cambria Math" panose="02040503050406030204" pitchFamily="18" charset="0"/>
                          </a:rPr>
                          <m:t>𝑡𝑜</m:t>
                        </m:r>
                        <m:r>
                          <a:rPr lang="en-US" altLang="zh-TW" b="0" i="1" dirty="0" smtClean="0">
                            <a:latin typeface="Cambria Math" panose="02040503050406030204" pitchFamily="18" charset="0"/>
                          </a:rPr>
                          <m:t> </m:t>
                        </m:r>
                        <m:r>
                          <a:rPr lang="en-US" altLang="zh-TW" i="1" dirty="0">
                            <a:latin typeface="Cambria Math" panose="02040503050406030204" pitchFamily="18" charset="0"/>
                          </a:rPr>
                          <m:t>𝑛</m:t>
                        </m:r>
                      </m:sub>
                    </m:sSub>
                  </m:oMath>
                </a14:m>
                <a:r>
                  <a:rPr lang="en-US" altLang="zh-TW" dirty="0" smtClean="0"/>
                  <a:t>, </a:t>
                </a:r>
                <a:r>
                  <a:rPr lang="en-US" altLang="zh-TW" dirty="0"/>
                  <a:t>from different vehicles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𝑉</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e>
                      <m:sub>
                        <m:r>
                          <a:rPr lang="en-US" altLang="zh-TW" i="1" dirty="0">
                            <a:latin typeface="Cambria Math" panose="02040503050406030204" pitchFamily="18" charset="0"/>
                          </a:rPr>
                          <m:t>𝑖</m:t>
                        </m:r>
                        <m:r>
                          <a:rPr lang="en-US" altLang="zh-TW" i="1" dirty="0">
                            <a:latin typeface="Cambria Math" panose="02040503050406030204" pitchFamily="18" charset="0"/>
                          </a:rPr>
                          <m:t>=1</m:t>
                        </m:r>
                        <m:r>
                          <a:rPr lang="en-US" altLang="zh-TW" b="0" i="1" dirty="0" smtClean="0">
                            <a:latin typeface="Cambria Math" panose="02040503050406030204" pitchFamily="18" charset="0"/>
                          </a:rPr>
                          <m:t> </m:t>
                        </m:r>
                        <m:r>
                          <a:rPr lang="en-US" altLang="zh-TW" i="1" dirty="0">
                            <a:latin typeface="Cambria Math" panose="02040503050406030204" pitchFamily="18" charset="0"/>
                          </a:rPr>
                          <m:t>𝑡𝑜</m:t>
                        </m:r>
                        <m:r>
                          <a:rPr lang="en-US" altLang="zh-TW" b="0" i="1" dirty="0" smtClean="0">
                            <a:latin typeface="Cambria Math" panose="02040503050406030204" pitchFamily="18" charset="0"/>
                          </a:rPr>
                          <m:t> </m:t>
                        </m:r>
                        <m:r>
                          <a:rPr lang="en-US" altLang="zh-TW" i="1" dirty="0">
                            <a:latin typeface="Cambria Math" panose="02040503050406030204" pitchFamily="18" charset="0"/>
                          </a:rPr>
                          <m:t>𝑛</m:t>
                        </m:r>
                      </m:sub>
                    </m:sSub>
                  </m:oMath>
                </a14:m>
                <a:r>
                  <a:rPr lang="en-US" altLang="zh-TW" dirty="0" smtClean="0"/>
                  <a:t>with </a:t>
                </a:r>
                <a:r>
                  <a:rPr lang="en-US" altLang="zh-TW" dirty="0"/>
                  <a:t>corresponding pseudo identities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e>
                      <m:sub>
                        <m:r>
                          <a:rPr lang="en-US" altLang="zh-TW" i="1" dirty="0">
                            <a:latin typeface="Cambria Math" panose="02040503050406030204" pitchFamily="18" charset="0"/>
                          </a:rPr>
                          <m:t>𝑖</m:t>
                        </m:r>
                        <m:r>
                          <a:rPr lang="en-US" altLang="zh-TW" i="1" dirty="0">
                            <a:latin typeface="Cambria Math" panose="02040503050406030204" pitchFamily="18" charset="0"/>
                          </a:rPr>
                          <m:t>=1</m:t>
                        </m:r>
                        <m:r>
                          <a:rPr lang="en-US" altLang="zh-TW" b="0" i="1" dirty="0" smtClean="0">
                            <a:latin typeface="Cambria Math" panose="02040503050406030204" pitchFamily="18" charset="0"/>
                          </a:rPr>
                          <m:t> </m:t>
                        </m:r>
                        <m:r>
                          <a:rPr lang="en-US" altLang="zh-TW" i="1" dirty="0">
                            <a:latin typeface="Cambria Math" panose="02040503050406030204" pitchFamily="18" charset="0"/>
                          </a:rPr>
                          <m:t>𝑡𝑜</m:t>
                        </m:r>
                        <m:r>
                          <a:rPr lang="en-US" altLang="zh-TW" b="0" i="1" dirty="0" smtClean="0">
                            <a:latin typeface="Cambria Math" panose="02040503050406030204" pitchFamily="18" charset="0"/>
                          </a:rPr>
                          <m:t> </m:t>
                        </m:r>
                        <m:r>
                          <a:rPr lang="en-US" altLang="zh-TW" i="1" dirty="0">
                            <a:latin typeface="Cambria Math" panose="02040503050406030204" pitchFamily="18" charset="0"/>
                          </a:rPr>
                          <m:t>𝑛</m:t>
                        </m:r>
                      </m:sub>
                    </m:sSub>
                  </m:oMath>
                </a14:m>
                <a:r>
                  <a:rPr lang="en-US" altLang="zh-TW" dirty="0" smtClean="0"/>
                  <a:t> and </a:t>
                </a:r>
                <a:r>
                  <a:rPr lang="en-US" altLang="zh-TW" dirty="0"/>
                  <a:t>verify the signatures in a single instance as follows. </a:t>
                </a:r>
                <a:endParaRPr lang="en-US" altLang="zh-TW" dirty="0" smtClean="0"/>
              </a:p>
              <a:p>
                <a:pPr marL="914400" lvl="1" indent="-514350">
                  <a:buFont typeface="Wingdings" panose="05000000000000000000" pitchFamily="2" charset="2"/>
                  <a:buChar char="l"/>
                </a:pPr>
                <a:r>
                  <a:rPr lang="en-US" altLang="zh-TW" dirty="0">
                    <a:solidFill>
                      <a:schemeClr val="tx2">
                        <a:lumMod val="75000"/>
                      </a:schemeClr>
                    </a:solidFill>
                    <a:latin typeface="Times New Roman" panose="02020603050405020304" pitchFamily="18" charset="0"/>
                    <a:cs typeface="Times New Roman" panose="02020603050405020304" pitchFamily="18" charset="0"/>
                  </a:rPr>
                  <a:t>Compute </a:t>
                </a:r>
                <a14:m>
                  <m:oMath xmlns:m="http://schemas.openxmlformats.org/officeDocument/2006/math">
                    <m:sSub>
                      <m:sSubPr>
                        <m:ctrlPr>
                          <a:rPr lang="en-US" altLang="zh-TW" dirty="0">
                            <a:solidFill>
                              <a:schemeClr val="tx2">
                                <a:lumMod val="75000"/>
                              </a:schemeClr>
                            </a:solidFill>
                            <a:latin typeface="Times New Roman" panose="02020603050405020304" pitchFamily="18" charset="0"/>
                            <a:cs typeface="Times New Roman" panose="02020603050405020304" pitchFamily="18" charset="0"/>
                          </a:rPr>
                        </m:ctrlPr>
                      </m:sSubPr>
                      <m:e>
                        <m:r>
                          <a:rPr lang="en-US" altLang="zh-TW" dirty="0">
                            <a:solidFill>
                              <a:schemeClr val="tx2">
                                <a:lumMod val="75000"/>
                              </a:schemeClr>
                            </a:solidFill>
                            <a:latin typeface="Times New Roman" panose="02020603050405020304" pitchFamily="18" charset="0"/>
                            <a:cs typeface="Times New Roman" panose="02020603050405020304" pitchFamily="18" charset="0"/>
                          </a:rPr>
                          <m:t>h</m:t>
                        </m:r>
                      </m:e>
                      <m:sub>
                        <m:r>
                          <a:rPr lang="en-US" altLang="zh-TW" dirty="0">
                            <a:solidFill>
                              <a:schemeClr val="tx2">
                                <a:lumMod val="75000"/>
                              </a:schemeClr>
                            </a:solidFill>
                            <a:latin typeface="Times New Roman" panose="02020603050405020304" pitchFamily="18" charset="0"/>
                            <a:cs typeface="Times New Roman" panose="02020603050405020304" pitchFamily="18" charset="0"/>
                          </a:rPr>
                          <m:t>3</m:t>
                        </m:r>
                        <m:r>
                          <a:rPr lang="en-US" altLang="zh-TW" dirty="0">
                            <a:solidFill>
                              <a:schemeClr val="tx2">
                                <a:lumMod val="75000"/>
                              </a:schemeClr>
                            </a:solidFill>
                            <a:latin typeface="Times New Roman" panose="02020603050405020304" pitchFamily="18" charset="0"/>
                            <a:cs typeface="Times New Roman" panose="02020603050405020304" pitchFamily="18" charset="0"/>
                          </a:rPr>
                          <m:t>𝑖</m:t>
                        </m:r>
                      </m:sub>
                    </m:sSub>
                    <m:r>
                      <a:rPr lang="en-US" altLang="zh-TW" dirty="0">
                        <a:solidFill>
                          <a:schemeClr val="tx2">
                            <a:lumMod val="75000"/>
                          </a:schemeClr>
                        </a:solidFill>
                        <a:latin typeface="Times New Roman" panose="02020603050405020304" pitchFamily="18" charset="0"/>
                        <a:cs typeface="Times New Roman" panose="02020603050405020304" pitchFamily="18" charset="0"/>
                      </a:rPr>
                      <m:t>=</m:t>
                    </m:r>
                    <m:sSub>
                      <m:sSubPr>
                        <m:ctrlPr>
                          <a:rPr lang="en-US" altLang="zh-TW" dirty="0">
                            <a:solidFill>
                              <a:schemeClr val="tx2">
                                <a:lumMod val="75000"/>
                              </a:schemeClr>
                            </a:solidFill>
                            <a:latin typeface="Times New Roman" panose="02020603050405020304" pitchFamily="18" charset="0"/>
                            <a:cs typeface="Times New Roman" panose="02020603050405020304" pitchFamily="18" charset="0"/>
                          </a:rPr>
                        </m:ctrlPr>
                      </m:sSubPr>
                      <m:e>
                        <m:r>
                          <a:rPr lang="en-US" altLang="zh-TW" dirty="0">
                            <a:solidFill>
                              <a:schemeClr val="tx2">
                                <a:lumMod val="75000"/>
                              </a:schemeClr>
                            </a:solidFill>
                            <a:latin typeface="Times New Roman" panose="02020603050405020304" pitchFamily="18" charset="0"/>
                            <a:cs typeface="Times New Roman" panose="02020603050405020304" pitchFamily="18" charset="0"/>
                          </a:rPr>
                          <m:t>𝐻</m:t>
                        </m:r>
                      </m:e>
                      <m:sub>
                        <m:r>
                          <a:rPr lang="en-US" altLang="zh-TW" dirty="0">
                            <a:solidFill>
                              <a:schemeClr val="tx2">
                                <a:lumMod val="75000"/>
                              </a:schemeClr>
                            </a:solidFill>
                            <a:latin typeface="Times New Roman" panose="02020603050405020304" pitchFamily="18" charset="0"/>
                            <a:cs typeface="Times New Roman" panose="02020603050405020304" pitchFamily="18" charset="0"/>
                          </a:rPr>
                          <m:t>3</m:t>
                        </m:r>
                      </m:sub>
                    </m:sSub>
                    <m:r>
                      <a:rPr lang="en-US" altLang="zh-TW" dirty="0">
                        <a:solidFill>
                          <a:schemeClr val="tx2">
                            <a:lumMod val="75000"/>
                          </a:schemeClr>
                        </a:solidFill>
                        <a:latin typeface="Times New Roman" panose="02020603050405020304" pitchFamily="18" charset="0"/>
                        <a:cs typeface="Times New Roman" panose="02020603050405020304" pitchFamily="18" charset="0"/>
                      </a:rPr>
                      <m:t> (</m:t>
                    </m:r>
                    <m:sSub>
                      <m:sSubPr>
                        <m:ctrlPr>
                          <a:rPr lang="en-US" altLang="zh-TW" dirty="0">
                            <a:solidFill>
                              <a:schemeClr val="tx2">
                                <a:lumMod val="75000"/>
                              </a:schemeClr>
                            </a:solidFill>
                            <a:latin typeface="Times New Roman" panose="02020603050405020304" pitchFamily="18" charset="0"/>
                            <a:cs typeface="Times New Roman" panose="02020603050405020304" pitchFamily="18" charset="0"/>
                          </a:rPr>
                        </m:ctrlPr>
                      </m:sSubPr>
                      <m:e>
                        <m:r>
                          <a:rPr lang="en-US" altLang="zh-TW" dirty="0">
                            <a:solidFill>
                              <a:schemeClr val="tx2">
                                <a:lumMod val="75000"/>
                              </a:schemeClr>
                            </a:solidFill>
                            <a:latin typeface="Times New Roman" panose="02020603050405020304" pitchFamily="18" charset="0"/>
                            <a:cs typeface="Times New Roman" panose="02020603050405020304" pitchFamily="18" charset="0"/>
                          </a:rPr>
                          <m:t>𝑚</m:t>
                        </m:r>
                      </m:e>
                      <m:sub>
                        <m:r>
                          <a:rPr lang="en-US" altLang="zh-TW" dirty="0">
                            <a:solidFill>
                              <a:schemeClr val="tx2">
                                <a:lumMod val="75000"/>
                              </a:schemeClr>
                            </a:solidFill>
                            <a:latin typeface="Times New Roman" panose="02020603050405020304" pitchFamily="18" charset="0"/>
                            <a:cs typeface="Times New Roman" panose="02020603050405020304" pitchFamily="18" charset="0"/>
                          </a:rPr>
                          <m:t>𝑖</m:t>
                        </m:r>
                      </m:sub>
                    </m:sSub>
                    <m:r>
                      <a:rPr lang="en-US" altLang="zh-TW" dirty="0">
                        <a:solidFill>
                          <a:schemeClr val="tx2">
                            <a:lumMod val="75000"/>
                          </a:schemeClr>
                        </a:solidFill>
                        <a:latin typeface="Times New Roman" panose="02020603050405020304" pitchFamily="18" charset="0"/>
                        <a:cs typeface="Times New Roman" panose="02020603050405020304" pitchFamily="18" charset="0"/>
                      </a:rPr>
                      <m:t>,</m:t>
                    </m:r>
                    <m:sSub>
                      <m:sSubPr>
                        <m:ctrlPr>
                          <a:rPr lang="en-US" altLang="zh-TW" dirty="0">
                            <a:solidFill>
                              <a:schemeClr val="tx2">
                                <a:lumMod val="75000"/>
                              </a:schemeClr>
                            </a:solidFill>
                            <a:latin typeface="Times New Roman" panose="02020603050405020304" pitchFamily="18" charset="0"/>
                            <a:cs typeface="Times New Roman" panose="02020603050405020304" pitchFamily="18" charset="0"/>
                          </a:rPr>
                        </m:ctrlPr>
                      </m:sSubPr>
                      <m:e>
                        <m:r>
                          <a:rPr lang="en-US" altLang="zh-TW" dirty="0">
                            <a:solidFill>
                              <a:schemeClr val="tx2">
                                <a:lumMod val="75000"/>
                              </a:schemeClr>
                            </a:solidFill>
                            <a:latin typeface="Times New Roman" panose="02020603050405020304" pitchFamily="18" charset="0"/>
                            <a:cs typeface="Times New Roman" panose="02020603050405020304" pitchFamily="18" charset="0"/>
                          </a:rPr>
                          <m:t>𝐼𝐷</m:t>
                        </m:r>
                      </m:e>
                      <m:sub>
                        <m:r>
                          <a:rPr lang="en-US" altLang="zh-TW" dirty="0">
                            <a:solidFill>
                              <a:schemeClr val="tx2">
                                <a:lumMod val="75000"/>
                              </a:schemeClr>
                            </a:solidFill>
                            <a:latin typeface="Times New Roman" panose="02020603050405020304" pitchFamily="18" charset="0"/>
                            <a:cs typeface="Times New Roman" panose="02020603050405020304" pitchFamily="18" charset="0"/>
                          </a:rPr>
                          <m:t>𝑖</m:t>
                        </m:r>
                      </m:sub>
                    </m:sSub>
                    <m:r>
                      <a:rPr lang="en-US" altLang="zh-TW" dirty="0">
                        <a:solidFill>
                          <a:schemeClr val="tx2">
                            <a:lumMod val="75000"/>
                          </a:schemeClr>
                        </a:solidFill>
                        <a:latin typeface="Times New Roman" panose="02020603050405020304" pitchFamily="18" charset="0"/>
                        <a:cs typeface="Times New Roman" panose="02020603050405020304" pitchFamily="18" charset="0"/>
                      </a:rPr>
                      <m:t>,</m:t>
                    </m:r>
                    <m:sSub>
                      <m:sSubPr>
                        <m:ctrlPr>
                          <a:rPr lang="en-US" altLang="zh-TW" dirty="0">
                            <a:solidFill>
                              <a:schemeClr val="tx2">
                                <a:lumMod val="75000"/>
                              </a:schemeClr>
                            </a:solidFill>
                            <a:latin typeface="Times New Roman" panose="02020603050405020304" pitchFamily="18" charset="0"/>
                            <a:cs typeface="Times New Roman" panose="02020603050405020304" pitchFamily="18" charset="0"/>
                          </a:rPr>
                        </m:ctrlPr>
                      </m:sSubPr>
                      <m:e>
                        <m:r>
                          <a:rPr lang="en-US" altLang="zh-TW" dirty="0">
                            <a:solidFill>
                              <a:schemeClr val="tx2">
                                <a:lumMod val="75000"/>
                              </a:schemeClr>
                            </a:solidFill>
                            <a:latin typeface="Times New Roman" panose="02020603050405020304" pitchFamily="18" charset="0"/>
                            <a:cs typeface="Times New Roman" panose="02020603050405020304" pitchFamily="18" charset="0"/>
                          </a:rPr>
                          <m:t>𝑌</m:t>
                        </m:r>
                      </m:e>
                      <m:sub>
                        <m:r>
                          <a:rPr lang="en-US" altLang="zh-TW" dirty="0">
                            <a:solidFill>
                              <a:schemeClr val="tx2">
                                <a:lumMod val="75000"/>
                              </a:schemeClr>
                            </a:solidFill>
                            <a:latin typeface="Times New Roman" panose="02020603050405020304" pitchFamily="18" charset="0"/>
                            <a:cs typeface="Times New Roman" panose="02020603050405020304" pitchFamily="18" charset="0"/>
                          </a:rPr>
                          <m:t>1</m:t>
                        </m:r>
                        <m:r>
                          <a:rPr lang="en-US" altLang="zh-TW" dirty="0">
                            <a:solidFill>
                              <a:schemeClr val="tx2">
                                <a:lumMod val="75000"/>
                              </a:schemeClr>
                            </a:solidFill>
                            <a:latin typeface="Times New Roman" panose="02020603050405020304" pitchFamily="18" charset="0"/>
                            <a:cs typeface="Times New Roman" panose="02020603050405020304" pitchFamily="18" charset="0"/>
                          </a:rPr>
                          <m:t>𝑖</m:t>
                        </m:r>
                      </m:sub>
                    </m:sSub>
                    <m:r>
                      <a:rPr lang="en-US" altLang="zh-TW" dirty="0">
                        <a:solidFill>
                          <a:schemeClr val="tx2">
                            <a:lumMod val="75000"/>
                          </a:schemeClr>
                        </a:solidFill>
                        <a:latin typeface="Times New Roman" panose="02020603050405020304" pitchFamily="18" charset="0"/>
                        <a:cs typeface="Times New Roman" panose="02020603050405020304" pitchFamily="18" charset="0"/>
                      </a:rPr>
                      <m:t>,</m:t>
                    </m:r>
                    <m:sSub>
                      <m:sSubPr>
                        <m:ctrlPr>
                          <a:rPr lang="en-US" altLang="zh-TW" dirty="0">
                            <a:solidFill>
                              <a:schemeClr val="tx2">
                                <a:lumMod val="75000"/>
                              </a:schemeClr>
                            </a:solidFill>
                            <a:latin typeface="Times New Roman" panose="02020603050405020304" pitchFamily="18" charset="0"/>
                            <a:cs typeface="Times New Roman" panose="02020603050405020304" pitchFamily="18" charset="0"/>
                          </a:rPr>
                        </m:ctrlPr>
                      </m:sSubPr>
                      <m:e>
                        <m:r>
                          <a:rPr lang="en-US" altLang="zh-TW" dirty="0">
                            <a:solidFill>
                              <a:schemeClr val="tx2">
                                <a:lumMod val="75000"/>
                              </a:schemeClr>
                            </a:solidFill>
                            <a:latin typeface="Times New Roman" panose="02020603050405020304" pitchFamily="18" charset="0"/>
                            <a:cs typeface="Times New Roman" panose="02020603050405020304" pitchFamily="18" charset="0"/>
                          </a:rPr>
                          <m:t>𝑅</m:t>
                        </m:r>
                      </m:e>
                      <m:sub>
                        <m:r>
                          <a:rPr lang="en-US" altLang="zh-TW" dirty="0">
                            <a:solidFill>
                              <a:schemeClr val="tx2">
                                <a:lumMod val="75000"/>
                              </a:schemeClr>
                            </a:solidFill>
                            <a:latin typeface="Times New Roman" panose="02020603050405020304" pitchFamily="18" charset="0"/>
                            <a:cs typeface="Times New Roman" panose="02020603050405020304" pitchFamily="18" charset="0"/>
                          </a:rPr>
                          <m:t>𝑖</m:t>
                        </m:r>
                      </m:sub>
                    </m:sSub>
                    <m:r>
                      <a:rPr lang="en-US" altLang="zh-TW" dirty="0">
                        <a:solidFill>
                          <a:schemeClr val="tx2">
                            <a:lumMod val="75000"/>
                          </a:schemeClr>
                        </a:solidFill>
                        <a:latin typeface="Times New Roman" panose="02020603050405020304" pitchFamily="18" charset="0"/>
                        <a:cs typeface="Times New Roman" panose="02020603050405020304" pitchFamily="18" charset="0"/>
                      </a:rPr>
                      <m:t>,</m:t>
                    </m:r>
                    <m:sSub>
                      <m:sSubPr>
                        <m:ctrlPr>
                          <a:rPr lang="en-US" altLang="zh-TW" dirty="0">
                            <a:solidFill>
                              <a:schemeClr val="tx2">
                                <a:lumMod val="75000"/>
                              </a:schemeClr>
                            </a:solidFill>
                            <a:latin typeface="Times New Roman" panose="02020603050405020304" pitchFamily="18" charset="0"/>
                            <a:cs typeface="Times New Roman" panose="02020603050405020304" pitchFamily="18" charset="0"/>
                          </a:rPr>
                        </m:ctrlPr>
                      </m:sSubPr>
                      <m:e>
                        <m:r>
                          <a:rPr lang="en-US" altLang="zh-TW" dirty="0">
                            <a:solidFill>
                              <a:schemeClr val="tx2">
                                <a:lumMod val="75000"/>
                              </a:schemeClr>
                            </a:solidFill>
                            <a:latin typeface="Times New Roman" panose="02020603050405020304" pitchFamily="18" charset="0"/>
                            <a:cs typeface="Times New Roman" panose="02020603050405020304" pitchFamily="18" charset="0"/>
                          </a:rPr>
                          <m:t>𝑡</m:t>
                        </m:r>
                      </m:e>
                      <m:sub>
                        <m:r>
                          <a:rPr lang="en-US" altLang="zh-TW" dirty="0">
                            <a:solidFill>
                              <a:schemeClr val="tx2">
                                <a:lumMod val="75000"/>
                              </a:schemeClr>
                            </a:solidFill>
                            <a:latin typeface="Times New Roman" panose="02020603050405020304" pitchFamily="18" charset="0"/>
                            <a:cs typeface="Times New Roman" panose="02020603050405020304" pitchFamily="18" charset="0"/>
                          </a:rPr>
                          <m:t>𝑖</m:t>
                        </m:r>
                      </m:sub>
                    </m:sSub>
                    <m:r>
                      <a:rPr lang="en-US" altLang="zh-TW" dirty="0">
                        <a:solidFill>
                          <a:schemeClr val="tx2">
                            <a:lumMod val="75000"/>
                          </a:schemeClr>
                        </a:solidFill>
                        <a:latin typeface="Times New Roman" panose="020206030504050203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for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𝑖</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=1 </m:t>
                    </m:r>
                    <m:r>
                      <a:rPr lang="en-US" altLang="zh-TW" i="1" dirty="0">
                        <a:solidFill>
                          <a:schemeClr val="tx2">
                            <a:lumMod val="75000"/>
                          </a:schemeClr>
                        </a:solidFill>
                        <a:latin typeface="Cambria Math" panose="02040503050406030204" pitchFamily="18" charset="0"/>
                        <a:cs typeface="Times New Roman" panose="02020603050405020304" pitchFamily="18" charset="0"/>
                      </a:rPr>
                      <m:t>𝑡𝑜</m:t>
                    </m:r>
                    <m:r>
                      <a:rPr lang="en-US" altLang="zh-TW" i="1" dirty="0">
                        <a:solidFill>
                          <a:schemeClr val="tx2">
                            <a:lumMod val="75000"/>
                          </a:schemeClr>
                        </a:solidFill>
                        <a:latin typeface="Cambria Math" panose="02040503050406030204" pitchFamily="18" charset="0"/>
                        <a:cs typeface="Times New Roman" panose="02020603050405020304" pitchFamily="18" charset="0"/>
                      </a:rPr>
                      <m:t> </m:t>
                    </m:r>
                    <m:r>
                      <a:rPr lang="en-US" altLang="zh-TW" i="1" dirty="0">
                        <a:solidFill>
                          <a:schemeClr val="tx2">
                            <a:lumMod val="75000"/>
                          </a:schemeClr>
                        </a:solidFill>
                        <a:latin typeface="Cambria Math" panose="02040503050406030204" pitchFamily="18" charset="0"/>
                        <a:cs typeface="Times New Roman" panose="02020603050405020304" pitchFamily="18" charset="0"/>
                      </a:rPr>
                      <m:t>𝑛</m:t>
                    </m:r>
                  </m:oMath>
                </a14:m>
                <a:endParaRPr lang="en-US" altLang="zh-TW" dirty="0">
                  <a:solidFill>
                    <a:schemeClr val="tx2">
                      <a:lumMod val="75000"/>
                    </a:schemeClr>
                  </a:solidFill>
                  <a:latin typeface="Times New Roman" panose="02020603050405020304" pitchFamily="18" charset="0"/>
                  <a:cs typeface="Times New Roman" panose="02020603050405020304" pitchFamily="18" charset="0"/>
                </a:endParaRPr>
              </a:p>
              <a:p>
                <a:pPr marL="400050" lvl="1" indent="0">
                  <a:buNone/>
                </a:pPr>
                <a:r>
                  <a:rPr lang="en-US" altLang="zh-TW"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dirty="0">
                            <a:solidFill>
                              <a:schemeClr val="tx2">
                                <a:lumMod val="75000"/>
                              </a:schemeClr>
                            </a:solidFill>
                            <a:latin typeface="Times New Roman" panose="02020603050405020304" pitchFamily="18" charset="0"/>
                            <a:cs typeface="Times New Roman" panose="02020603050405020304" pitchFamily="18" charset="0"/>
                          </a:rPr>
                        </m:ctrlPr>
                      </m:sSubPr>
                      <m:e>
                        <m:r>
                          <a:rPr lang="en-US" altLang="zh-TW" dirty="0">
                            <a:solidFill>
                              <a:schemeClr val="tx2">
                                <a:lumMod val="75000"/>
                              </a:schemeClr>
                            </a:solidFill>
                            <a:latin typeface="Times New Roman" panose="02020603050405020304" pitchFamily="18" charset="0"/>
                            <a:cs typeface="Times New Roman" panose="02020603050405020304" pitchFamily="18" charset="0"/>
                          </a:rPr>
                          <m:t>h</m:t>
                        </m:r>
                      </m:e>
                      <m:sub>
                        <m:r>
                          <a:rPr lang="en-US" altLang="zh-TW" dirty="0">
                            <a:solidFill>
                              <a:schemeClr val="tx2">
                                <a:lumMod val="75000"/>
                              </a:schemeClr>
                            </a:solidFill>
                            <a:latin typeface="Times New Roman" panose="02020603050405020304" pitchFamily="18" charset="0"/>
                            <a:cs typeface="Times New Roman" panose="02020603050405020304" pitchFamily="18" charset="0"/>
                          </a:rPr>
                          <m:t>4</m:t>
                        </m:r>
                        <m:r>
                          <a:rPr lang="en-US" altLang="zh-TW" dirty="0">
                            <a:solidFill>
                              <a:schemeClr val="tx2">
                                <a:lumMod val="75000"/>
                              </a:schemeClr>
                            </a:solidFill>
                            <a:latin typeface="Times New Roman" panose="02020603050405020304" pitchFamily="18" charset="0"/>
                            <a:cs typeface="Times New Roman" panose="02020603050405020304" pitchFamily="18" charset="0"/>
                          </a:rPr>
                          <m:t>𝑖</m:t>
                        </m:r>
                      </m:sub>
                    </m:sSub>
                    <m:r>
                      <a:rPr lang="en-US" altLang="zh-TW" dirty="0">
                        <a:solidFill>
                          <a:schemeClr val="tx2">
                            <a:lumMod val="75000"/>
                          </a:schemeClr>
                        </a:solidFill>
                        <a:latin typeface="Times New Roman" panose="02020603050405020304" pitchFamily="18" charset="0"/>
                        <a:cs typeface="Times New Roman" panose="02020603050405020304" pitchFamily="18" charset="0"/>
                      </a:rPr>
                      <m:t>=</m:t>
                    </m:r>
                    <m:sSub>
                      <m:sSubPr>
                        <m:ctrlPr>
                          <a:rPr lang="en-US" altLang="zh-TW" dirty="0">
                            <a:solidFill>
                              <a:schemeClr val="tx2">
                                <a:lumMod val="75000"/>
                              </a:schemeClr>
                            </a:solidFill>
                            <a:latin typeface="Times New Roman" panose="02020603050405020304" pitchFamily="18" charset="0"/>
                            <a:cs typeface="Times New Roman" panose="02020603050405020304" pitchFamily="18" charset="0"/>
                          </a:rPr>
                        </m:ctrlPr>
                      </m:sSubPr>
                      <m:e>
                        <m:r>
                          <a:rPr lang="en-US" altLang="zh-TW" dirty="0">
                            <a:solidFill>
                              <a:schemeClr val="tx2">
                                <a:lumMod val="75000"/>
                              </a:schemeClr>
                            </a:solidFill>
                            <a:latin typeface="Times New Roman" panose="02020603050405020304" pitchFamily="18" charset="0"/>
                            <a:cs typeface="Times New Roman" panose="02020603050405020304" pitchFamily="18" charset="0"/>
                          </a:rPr>
                          <m:t>𝐻</m:t>
                        </m:r>
                      </m:e>
                      <m:sub>
                        <m:r>
                          <a:rPr lang="en-US" altLang="zh-TW" dirty="0">
                            <a:solidFill>
                              <a:schemeClr val="tx2">
                                <a:lumMod val="75000"/>
                              </a:schemeClr>
                            </a:solidFill>
                            <a:latin typeface="Times New Roman" panose="02020603050405020304" pitchFamily="18" charset="0"/>
                            <a:cs typeface="Times New Roman" panose="02020603050405020304" pitchFamily="18" charset="0"/>
                          </a:rPr>
                          <m:t>4</m:t>
                        </m:r>
                      </m:sub>
                    </m:sSub>
                    <m:r>
                      <a:rPr lang="en-US" altLang="zh-TW" dirty="0">
                        <a:solidFill>
                          <a:schemeClr val="tx2">
                            <a:lumMod val="75000"/>
                          </a:schemeClr>
                        </a:solidFill>
                        <a:latin typeface="Times New Roman" panose="02020603050405020304" pitchFamily="18" charset="0"/>
                        <a:cs typeface="Times New Roman" panose="02020603050405020304" pitchFamily="18" charset="0"/>
                      </a:rPr>
                      <m:t>(</m:t>
                    </m:r>
                    <m:sSub>
                      <m:sSubPr>
                        <m:ctrlPr>
                          <a:rPr lang="en-US" altLang="zh-TW" dirty="0">
                            <a:solidFill>
                              <a:schemeClr val="tx2">
                                <a:lumMod val="75000"/>
                              </a:schemeClr>
                            </a:solidFill>
                            <a:latin typeface="Times New Roman" panose="02020603050405020304" pitchFamily="18" charset="0"/>
                            <a:cs typeface="Times New Roman" panose="02020603050405020304" pitchFamily="18" charset="0"/>
                          </a:rPr>
                        </m:ctrlPr>
                      </m:sSubPr>
                      <m:e>
                        <m:r>
                          <a:rPr lang="en-US" altLang="zh-TW" dirty="0">
                            <a:solidFill>
                              <a:schemeClr val="tx2">
                                <a:lumMod val="75000"/>
                              </a:schemeClr>
                            </a:solidFill>
                            <a:latin typeface="Times New Roman" panose="02020603050405020304" pitchFamily="18" charset="0"/>
                            <a:cs typeface="Times New Roman" panose="02020603050405020304" pitchFamily="18" charset="0"/>
                          </a:rPr>
                          <m:t>𝑚</m:t>
                        </m:r>
                      </m:e>
                      <m:sub>
                        <m:r>
                          <a:rPr lang="en-US" altLang="zh-TW" dirty="0">
                            <a:solidFill>
                              <a:schemeClr val="tx2">
                                <a:lumMod val="75000"/>
                              </a:schemeClr>
                            </a:solidFill>
                            <a:latin typeface="Times New Roman" panose="02020603050405020304" pitchFamily="18" charset="0"/>
                            <a:cs typeface="Times New Roman" panose="02020603050405020304" pitchFamily="18" charset="0"/>
                          </a:rPr>
                          <m:t>𝑖</m:t>
                        </m:r>
                      </m:sub>
                    </m:sSub>
                    <m:r>
                      <a:rPr lang="en-US" altLang="zh-TW" dirty="0">
                        <a:solidFill>
                          <a:schemeClr val="tx2">
                            <a:lumMod val="75000"/>
                          </a:schemeClr>
                        </a:solidFill>
                        <a:latin typeface="Times New Roman" panose="02020603050405020304" pitchFamily="18" charset="0"/>
                        <a:cs typeface="Times New Roman" panose="02020603050405020304" pitchFamily="18" charset="0"/>
                      </a:rPr>
                      <m:t>,</m:t>
                    </m:r>
                    <m:sSub>
                      <m:sSubPr>
                        <m:ctrlPr>
                          <a:rPr lang="en-US" altLang="zh-TW" dirty="0">
                            <a:solidFill>
                              <a:schemeClr val="tx2">
                                <a:lumMod val="75000"/>
                              </a:schemeClr>
                            </a:solidFill>
                            <a:latin typeface="Times New Roman" panose="02020603050405020304" pitchFamily="18" charset="0"/>
                            <a:cs typeface="Times New Roman" panose="02020603050405020304" pitchFamily="18" charset="0"/>
                          </a:rPr>
                        </m:ctrlPr>
                      </m:sSubPr>
                      <m:e>
                        <m:r>
                          <a:rPr lang="en-US" altLang="zh-TW" dirty="0">
                            <a:solidFill>
                              <a:schemeClr val="tx2">
                                <a:lumMod val="75000"/>
                              </a:schemeClr>
                            </a:solidFill>
                            <a:latin typeface="Times New Roman" panose="02020603050405020304" pitchFamily="18" charset="0"/>
                            <a:cs typeface="Times New Roman" panose="02020603050405020304" pitchFamily="18" charset="0"/>
                          </a:rPr>
                          <m:t>𝐼𝐷</m:t>
                        </m:r>
                      </m:e>
                      <m:sub>
                        <m:r>
                          <a:rPr lang="en-US" altLang="zh-TW" dirty="0">
                            <a:solidFill>
                              <a:schemeClr val="tx2">
                                <a:lumMod val="75000"/>
                              </a:schemeClr>
                            </a:solidFill>
                            <a:latin typeface="Times New Roman" panose="02020603050405020304" pitchFamily="18" charset="0"/>
                            <a:cs typeface="Times New Roman" panose="02020603050405020304" pitchFamily="18" charset="0"/>
                          </a:rPr>
                          <m:t>𝑖</m:t>
                        </m:r>
                      </m:sub>
                    </m:sSub>
                    <m:r>
                      <a:rPr lang="en-US" altLang="zh-TW" dirty="0">
                        <a:solidFill>
                          <a:schemeClr val="tx2">
                            <a:lumMod val="75000"/>
                          </a:schemeClr>
                        </a:solidFill>
                        <a:latin typeface="Times New Roman" panose="02020603050405020304" pitchFamily="18" charset="0"/>
                        <a:cs typeface="Times New Roman" panose="02020603050405020304" pitchFamily="18" charset="0"/>
                      </a:rPr>
                      <m:t>,</m:t>
                    </m:r>
                    <m:sSub>
                      <m:sSubPr>
                        <m:ctrlPr>
                          <a:rPr lang="en-US" altLang="zh-TW" dirty="0">
                            <a:solidFill>
                              <a:schemeClr val="tx2">
                                <a:lumMod val="75000"/>
                              </a:schemeClr>
                            </a:solidFill>
                            <a:latin typeface="Times New Roman" panose="02020603050405020304" pitchFamily="18" charset="0"/>
                            <a:cs typeface="Times New Roman" panose="02020603050405020304" pitchFamily="18" charset="0"/>
                          </a:rPr>
                        </m:ctrlPr>
                      </m:sSubPr>
                      <m:e>
                        <m:r>
                          <a:rPr lang="en-US" altLang="zh-TW" dirty="0">
                            <a:solidFill>
                              <a:schemeClr val="tx2">
                                <a:lumMod val="75000"/>
                              </a:schemeClr>
                            </a:solidFill>
                            <a:latin typeface="Times New Roman" panose="02020603050405020304" pitchFamily="18" charset="0"/>
                            <a:cs typeface="Times New Roman" panose="02020603050405020304" pitchFamily="18" charset="0"/>
                          </a:rPr>
                          <m:t>𝑌</m:t>
                        </m:r>
                      </m:e>
                      <m:sub>
                        <m:r>
                          <a:rPr lang="en-US" altLang="zh-TW" dirty="0">
                            <a:solidFill>
                              <a:schemeClr val="tx2">
                                <a:lumMod val="75000"/>
                              </a:schemeClr>
                            </a:solidFill>
                            <a:latin typeface="Times New Roman" panose="02020603050405020304" pitchFamily="18" charset="0"/>
                            <a:cs typeface="Times New Roman" panose="02020603050405020304" pitchFamily="18" charset="0"/>
                          </a:rPr>
                          <m:t>1</m:t>
                        </m:r>
                        <m:r>
                          <a:rPr lang="en-US" altLang="zh-TW" dirty="0">
                            <a:solidFill>
                              <a:schemeClr val="tx2">
                                <a:lumMod val="75000"/>
                              </a:schemeClr>
                            </a:solidFill>
                            <a:latin typeface="Times New Roman" panose="02020603050405020304" pitchFamily="18" charset="0"/>
                            <a:cs typeface="Times New Roman" panose="02020603050405020304" pitchFamily="18" charset="0"/>
                          </a:rPr>
                          <m:t>𝑖</m:t>
                        </m:r>
                      </m:sub>
                    </m:sSub>
                    <m:r>
                      <a:rPr lang="en-US" altLang="zh-TW" dirty="0">
                        <a:solidFill>
                          <a:schemeClr val="tx2">
                            <a:lumMod val="75000"/>
                          </a:schemeClr>
                        </a:solidFill>
                        <a:latin typeface="Times New Roman" panose="02020603050405020304" pitchFamily="18" charset="0"/>
                        <a:cs typeface="Times New Roman" panose="02020603050405020304" pitchFamily="18" charset="0"/>
                      </a:rPr>
                      <m:t>,</m:t>
                    </m:r>
                    <m:sSub>
                      <m:sSubPr>
                        <m:ctrlPr>
                          <a:rPr lang="en-US" altLang="zh-TW" dirty="0">
                            <a:solidFill>
                              <a:schemeClr val="tx2">
                                <a:lumMod val="75000"/>
                              </a:schemeClr>
                            </a:solidFill>
                            <a:latin typeface="Times New Roman" panose="02020603050405020304" pitchFamily="18" charset="0"/>
                            <a:cs typeface="Times New Roman" panose="02020603050405020304" pitchFamily="18" charset="0"/>
                          </a:rPr>
                        </m:ctrlPr>
                      </m:sSubPr>
                      <m:e>
                        <m:r>
                          <a:rPr lang="en-US" altLang="zh-TW" dirty="0">
                            <a:solidFill>
                              <a:schemeClr val="tx2">
                                <a:lumMod val="75000"/>
                              </a:schemeClr>
                            </a:solidFill>
                            <a:latin typeface="Times New Roman" panose="02020603050405020304" pitchFamily="18" charset="0"/>
                            <a:cs typeface="Times New Roman" panose="02020603050405020304" pitchFamily="18" charset="0"/>
                          </a:rPr>
                          <m:t>𝑅</m:t>
                        </m:r>
                      </m:e>
                      <m:sub>
                        <m:r>
                          <a:rPr lang="en-US" altLang="zh-TW" dirty="0">
                            <a:solidFill>
                              <a:schemeClr val="tx2">
                                <a:lumMod val="75000"/>
                              </a:schemeClr>
                            </a:solidFill>
                            <a:latin typeface="Times New Roman" panose="02020603050405020304" pitchFamily="18" charset="0"/>
                            <a:cs typeface="Times New Roman" panose="02020603050405020304" pitchFamily="18" charset="0"/>
                          </a:rPr>
                          <m:t>𝑖</m:t>
                        </m:r>
                      </m:sub>
                    </m:sSub>
                    <m:r>
                      <a:rPr lang="en-US" altLang="zh-TW" dirty="0">
                        <a:solidFill>
                          <a:schemeClr val="tx2">
                            <a:lumMod val="75000"/>
                          </a:schemeClr>
                        </a:solidFill>
                        <a:latin typeface="Times New Roman" panose="02020603050405020304" pitchFamily="18" charset="0"/>
                        <a:cs typeface="Times New Roman" panose="02020603050405020304" pitchFamily="18" charset="0"/>
                      </a:rPr>
                      <m:t>,</m:t>
                    </m:r>
                    <m:sSub>
                      <m:sSubPr>
                        <m:ctrlPr>
                          <a:rPr lang="en-US" altLang="zh-TW" dirty="0">
                            <a:solidFill>
                              <a:schemeClr val="tx2">
                                <a:lumMod val="75000"/>
                              </a:schemeClr>
                            </a:solidFill>
                            <a:latin typeface="Times New Roman" panose="02020603050405020304" pitchFamily="18" charset="0"/>
                            <a:cs typeface="Times New Roman" panose="02020603050405020304" pitchFamily="18" charset="0"/>
                          </a:rPr>
                        </m:ctrlPr>
                      </m:sSubPr>
                      <m:e>
                        <m:r>
                          <a:rPr lang="en-US" altLang="zh-TW" dirty="0">
                            <a:solidFill>
                              <a:schemeClr val="tx2">
                                <a:lumMod val="75000"/>
                              </a:schemeClr>
                            </a:solidFill>
                            <a:latin typeface="Times New Roman" panose="02020603050405020304" pitchFamily="18" charset="0"/>
                            <a:cs typeface="Times New Roman" panose="02020603050405020304" pitchFamily="18" charset="0"/>
                          </a:rPr>
                          <m:t>𝑡</m:t>
                        </m:r>
                      </m:e>
                      <m:sub>
                        <m:r>
                          <a:rPr lang="en-US" altLang="zh-TW" dirty="0">
                            <a:solidFill>
                              <a:schemeClr val="tx2">
                                <a:lumMod val="75000"/>
                              </a:schemeClr>
                            </a:solidFill>
                            <a:latin typeface="Times New Roman" panose="02020603050405020304" pitchFamily="18" charset="0"/>
                            <a:cs typeface="Times New Roman" panose="02020603050405020304" pitchFamily="18" charset="0"/>
                          </a:rPr>
                          <m:t>𝑖</m:t>
                        </m:r>
                      </m:sub>
                    </m:sSub>
                    <m:r>
                      <a:rPr lang="en-US" altLang="zh-TW" dirty="0">
                        <a:solidFill>
                          <a:schemeClr val="tx2">
                            <a:lumMod val="75000"/>
                          </a:schemeClr>
                        </a:solidFill>
                        <a:latin typeface="Times New Roman" panose="020206030504050203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for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𝑖</m:t>
                    </m:r>
                    <m:r>
                      <a:rPr lang="en-US" altLang="zh-TW" i="1" dirty="0">
                        <a:solidFill>
                          <a:schemeClr val="tx2">
                            <a:lumMod val="75000"/>
                          </a:schemeClr>
                        </a:solidFill>
                        <a:latin typeface="Cambria Math" panose="02040503050406030204" pitchFamily="18" charset="0"/>
                        <a:cs typeface="Times New Roman" panose="02020603050405020304" pitchFamily="18" charset="0"/>
                      </a:rPr>
                      <m:t>=1 </m:t>
                    </m:r>
                    <m:r>
                      <a:rPr lang="en-US" altLang="zh-TW" i="1" dirty="0">
                        <a:solidFill>
                          <a:schemeClr val="tx2">
                            <a:lumMod val="75000"/>
                          </a:schemeClr>
                        </a:solidFill>
                        <a:latin typeface="Cambria Math" panose="02040503050406030204" pitchFamily="18" charset="0"/>
                        <a:cs typeface="Times New Roman" panose="02020603050405020304" pitchFamily="18" charset="0"/>
                      </a:rPr>
                      <m:t>𝑡𝑜</m:t>
                    </m:r>
                    <m:r>
                      <a:rPr lang="en-US" altLang="zh-TW" i="1" dirty="0">
                        <a:solidFill>
                          <a:schemeClr val="tx2">
                            <a:lumMod val="75000"/>
                          </a:schemeClr>
                        </a:solidFill>
                        <a:latin typeface="Cambria Math" panose="02040503050406030204" pitchFamily="18" charset="0"/>
                        <a:cs typeface="Times New Roman" panose="02020603050405020304" pitchFamily="18" charset="0"/>
                      </a:rPr>
                      <m:t> </m:t>
                    </m:r>
                    <m:r>
                      <a:rPr lang="en-US" altLang="zh-TW" i="1" dirty="0">
                        <a:solidFill>
                          <a:schemeClr val="tx2">
                            <a:lumMod val="75000"/>
                          </a:schemeClr>
                        </a:solidFill>
                        <a:latin typeface="Cambria Math" panose="02040503050406030204" pitchFamily="18" charset="0"/>
                        <a:cs typeface="Times New Roman" panose="02020603050405020304" pitchFamily="18" charset="0"/>
                      </a:rPr>
                      <m:t>𝑛</m:t>
                    </m:r>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p>
              <a:p>
                <a:pPr marL="857250" lvl="1" indent="-457200">
                  <a:buFont typeface="Wingdings" panose="05000000000000000000" pitchFamily="2" charset="2"/>
                  <a:buChar char="l"/>
                </a:pPr>
                <a:r>
                  <a:rPr lang="en-US" altLang="zh-TW" dirty="0">
                    <a:solidFill>
                      <a:schemeClr val="tx2">
                        <a:lumMod val="75000"/>
                      </a:schemeClr>
                    </a:solidFill>
                    <a:latin typeface="Times New Roman" panose="02020603050405020304" pitchFamily="18" charset="0"/>
                    <a:cs typeface="Times New Roman" panose="02020603050405020304" pitchFamily="18" charset="0"/>
                  </a:rPr>
                  <a:t>RSU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Chooses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 </m:t>
                        </m:r>
                        <m:r>
                          <a:rPr lang="en-US" altLang="zh-TW" i="1" dirty="0">
                            <a:solidFill>
                              <a:schemeClr val="tx2">
                                <a:lumMod val="75000"/>
                              </a:schemeClr>
                            </a:solidFill>
                            <a:latin typeface="Cambria Math" panose="02040503050406030204" pitchFamily="18" charset="0"/>
                            <a:cs typeface="Times New Roman" panose="02020603050405020304" pitchFamily="18" charset="0"/>
                          </a:rPr>
                          <m:t>𝑡𝑜</m:t>
                        </m:r>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 </m:t>
                        </m:r>
                        <m:r>
                          <a:rPr lang="en-US" altLang="zh-TW" i="1" dirty="0">
                            <a:solidFill>
                              <a:schemeClr val="tx2">
                                <a:lumMod val="75000"/>
                              </a:schemeClr>
                            </a:solidFill>
                            <a:latin typeface="Cambria Math" panose="02040503050406030204" pitchFamily="18" charset="0"/>
                            <a:cs typeface="Times New Roman" panose="02020603050405020304" pitchFamily="18" charset="0"/>
                          </a:rPr>
                          <m:t>𝑛</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randomly </a:t>
                </a:r>
                <a:r>
                  <a:rPr lang="en-US" altLang="zh-TW" dirty="0">
                    <a:solidFill>
                      <a:schemeClr val="tx2">
                        <a:lumMod val="75000"/>
                      </a:schemeClr>
                    </a:solidFill>
                    <a:latin typeface="Times New Roman" panose="02020603050405020304" pitchFamily="18" charset="0"/>
                    <a:cs typeface="Times New Roman" panose="02020603050405020304" pitchFamily="18" charset="0"/>
                  </a:rPr>
                  <a:t>and verify the equation </a:t>
                </a: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400050" lvl="1" indent="0">
                  <a:buNone/>
                </a:pPr>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t> </a:t>
                </a:r>
                <a14:m>
                  <m:oMath xmlns:m="http://schemas.openxmlformats.org/officeDocument/2006/math">
                    <m:nary>
                      <m:naryPr>
                        <m:chr m:val="∑"/>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naryPr>
                      <m:sub>
                        <m:r>
                          <m:rPr>
                            <m:brk m:alnAt="23"/>
                          </m:rP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𝑖</m:t>
                        </m:r>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=1</m:t>
                        </m:r>
                      </m:sub>
                      <m:sup>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𝑛</m:t>
                        </m:r>
                      </m:sup>
                      <m:e>
                        <m:d>
                          <m:dPr>
                            <m:ctrlPr>
                              <a:rPr lang="en-US" altLang="zh-TW" dirty="0">
                                <a:solidFill>
                                  <a:schemeClr val="tx2">
                                    <a:lumMod val="75000"/>
                                  </a:schemeClr>
                                </a:solidFill>
                                <a:latin typeface="Cambria Math" panose="02040503050406030204" pitchFamily="18" charset="0"/>
                                <a:cs typeface="Times New Roman" panose="02020603050405020304" pitchFamily="18" charset="0"/>
                              </a:rPr>
                            </m:ctrlPr>
                          </m:dPr>
                          <m:e>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l-GR" altLang="zh-TW" dirty="0">
                                    <a:solidFill>
                                      <a:schemeClr val="tx2">
                                        <a:lumMod val="75000"/>
                                      </a:schemeClr>
                                    </a:solidFill>
                                    <a:latin typeface="Cambria Math" panose="02040503050406030204" pitchFamily="18" charset="0"/>
                                    <a:cs typeface="Times New Roman" panose="02020603050405020304" pitchFamily="18" charset="0"/>
                                  </a:rPr>
                                  <m:t>𝛿</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dirty="0" err="1">
                                <a:solidFill>
                                  <a:schemeClr val="tx2">
                                    <a:lumMod val="75000"/>
                                  </a:schemeClr>
                                </a:solidFill>
                                <a:latin typeface="Cambria Math" panose="02040503050406030204" pitchFamily="18" charset="0"/>
                                <a:cs typeface="Times New Roman" panose="02020603050405020304" pitchFamily="18" charset="0"/>
                              </a:rPr>
                              <m:t>𝑃</m:t>
                            </m:r>
                            <m:r>
                              <a:rPr lang="en-US" altLang="zh-TW"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l-GR" altLang="zh-TW" dirty="0">
                                    <a:solidFill>
                                      <a:schemeClr val="tx2">
                                        <a:lumMod val="75000"/>
                                      </a:schemeClr>
                                    </a:solidFill>
                                    <a:latin typeface="Cambria Math" panose="02040503050406030204" pitchFamily="18" charset="0"/>
                                    <a:cs typeface="Times New Roman" panose="02020603050405020304" pitchFamily="18" charset="0"/>
                                  </a:rPr>
                                  <m:t>𝛿</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d>
                              <m:dPr>
                                <m:ctrlPr>
                                  <a:rPr lang="en-US" altLang="zh-TW" i="1" dirty="0" err="1">
                                    <a:solidFill>
                                      <a:schemeClr val="tx2">
                                        <a:lumMod val="75000"/>
                                      </a:schemeClr>
                                    </a:solidFill>
                                    <a:latin typeface="Cambria Math" panose="02040503050406030204" pitchFamily="18" charset="0"/>
                                    <a:cs typeface="Times New Roman" panose="02020603050405020304" pitchFamily="18" charset="0"/>
                                  </a:rPr>
                                </m:ctrlPr>
                              </m:d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1</m:t>
                                    </m:r>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h</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3</m:t>
                                    </m:r>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𝑋</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e>
                            </m:d>
                          </m:e>
                        </m:d>
                      </m:e>
                    </m:nary>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m:t>
                    </m:r>
                    <m:nary>
                      <m:naryPr>
                        <m:chr m:val="∑"/>
                        <m:ctrlP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ctrlPr>
                      </m:naryPr>
                      <m:sub>
                        <m:r>
                          <m:rPr>
                            <m:brk m:alnAt="23"/>
                          </m:rP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𝑖</m:t>
                        </m:r>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=1</m:t>
                        </m:r>
                      </m:sub>
                      <m:sup>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𝑛</m:t>
                        </m:r>
                      </m:sup>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l-GR" altLang="zh-TW" dirty="0">
                                <a:solidFill>
                                  <a:schemeClr val="tx2">
                                    <a:lumMod val="75000"/>
                                  </a:schemeClr>
                                </a:solidFill>
                                <a:latin typeface="Cambria Math" panose="02040503050406030204" pitchFamily="18" charset="0"/>
                                <a:cs typeface="Times New Roman" panose="02020603050405020304" pitchFamily="18" charset="0"/>
                              </a:rPr>
                              <m:t>𝛿</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h</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4</m:t>
                            </m:r>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h</m:t>
                            </m:r>
                          </m:e>
                          <m:sub>
                            <m: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m:t>1</m:t>
                            </m:r>
                            <m:r>
                              <a:rPr lang="en-US" altLang="zh-TW" dirty="0">
                                <a:solidFill>
                                  <a:schemeClr val="tx2">
                                    <a:lumMod val="75000"/>
                                  </a:schemeClr>
                                </a:solidFill>
                                <a:latin typeface="Cambria Math" panose="02040503050406030204" pitchFamily="18" charset="0"/>
                                <a:cs typeface="Times New Roman" panose="02020603050405020304" pitchFamily="18" charset="0"/>
                              </a:rPr>
                              <m:t>𝑖</m:t>
                            </m:r>
                          </m:sub>
                        </m:sSub>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𝑃𝑢𝑏</m:t>
                            </m:r>
                          </m:sub>
                        </m:sSub>
                        <m:r>
                          <a:rPr lang="en-US" altLang="zh-TW" dirty="0">
                            <a:solidFill>
                              <a:schemeClr val="tx2">
                                <a:lumMod val="75000"/>
                              </a:schemeClr>
                            </a:solidFill>
                            <a:latin typeface="Cambria Math" panose="02040503050406030204" pitchFamily="18" charset="0"/>
                            <a:cs typeface="Times New Roman" panose="02020603050405020304" pitchFamily="18" charset="0"/>
                          </a:rPr>
                          <m:t>)</m:t>
                        </m:r>
                      </m:e>
                    </m:nary>
                    <m:r>
                      <a:rPr lang="en-US" altLang="zh-TW" dirty="0">
                        <a:solidFill>
                          <a:schemeClr val="tx2">
                            <a:lumMod val="75000"/>
                          </a:schemeClr>
                        </a:solidFill>
                        <a:latin typeface="Times New Roman" panose="02020603050405020304" pitchFamily="18" charset="0"/>
                        <a:cs typeface="Times New Roman" panose="02020603050405020304" pitchFamily="18" charset="0"/>
                      </a:rPr>
                      <m:t>.</m:t>
                    </m:r>
                  </m:oMath>
                </a14:m>
                <a:endParaRPr lang="en-US" altLang="zh-TW" dirty="0" smtClean="0">
                  <a:solidFill>
                    <a:schemeClr val="tx2">
                      <a:lumMod val="75000"/>
                    </a:schemeClr>
                  </a:solidFill>
                  <a:cs typeface="Times New Roman" panose="02020603050405020304" pitchFamily="18" charset="0"/>
                </a:endParaRPr>
              </a:p>
              <a:p>
                <a:pPr marL="400050" lvl="1" indent="0">
                  <a:buNone/>
                </a:pPr>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If the equation holds, RSU accepts the signatures </a:t>
                </a:r>
                <a14:m>
                  <m:oMath xmlns:m="http://schemas.openxmlformats.org/officeDocument/2006/math">
                    <m:r>
                      <a:rPr lang="en-US" altLang="zh-TW" dirty="0">
                        <a:solidFill>
                          <a:schemeClr val="tx2">
                            <a:lumMod val="75000"/>
                          </a:schemeClr>
                        </a:solidFill>
                        <a:latin typeface="Times New Roman" panose="02020603050405020304" pitchFamily="18" charset="0"/>
                        <a:cs typeface="Times New Roman" panose="02020603050405020304" pitchFamily="18" charset="0"/>
                      </a:rPr>
                      <m:t>𝜎</m:t>
                    </m:r>
                    <m:r>
                      <a:rPr lang="en-US" altLang="zh-TW" dirty="0">
                        <a:solidFill>
                          <a:schemeClr val="tx2">
                            <a:lumMod val="75000"/>
                          </a:schemeClr>
                        </a:solidFill>
                        <a:latin typeface="Times New Roman" panose="02020603050405020304" pitchFamily="18" charset="0"/>
                        <a:cs typeface="Times New Roman" panose="02020603050405020304" pitchFamily="18" charset="0"/>
                      </a:rPr>
                      <m:t>𝑖</m:t>
                    </m:r>
                    <m:r>
                      <a:rPr lang="en-US" altLang="zh-TW" dirty="0">
                        <a:solidFill>
                          <a:schemeClr val="tx2">
                            <a:lumMod val="75000"/>
                          </a:schemeClr>
                        </a:solidFill>
                        <a:latin typeface="Times New Roman" panose="02020603050405020304" pitchFamily="18" charset="0"/>
                        <a:cs typeface="Times New Roman" panose="02020603050405020304" pitchFamily="18" charset="0"/>
                      </a:rPr>
                      <m:t>=(</m:t>
                    </m:r>
                    <m:sSub>
                      <m:sSubPr>
                        <m:ctrlPr>
                          <a:rPr lang="en-US" altLang="zh-TW" dirty="0">
                            <a:solidFill>
                              <a:schemeClr val="tx2">
                                <a:lumMod val="75000"/>
                              </a:schemeClr>
                            </a:solidFill>
                            <a:latin typeface="Times New Roman" panose="02020603050405020304" pitchFamily="18" charset="0"/>
                            <a:cs typeface="Times New Roman" panose="02020603050405020304" pitchFamily="18" charset="0"/>
                          </a:rPr>
                        </m:ctrlPr>
                      </m:sSubPr>
                      <m:e>
                        <m:r>
                          <a:rPr lang="en-US" altLang="zh-TW" dirty="0">
                            <a:solidFill>
                              <a:schemeClr val="tx2">
                                <a:lumMod val="75000"/>
                              </a:schemeClr>
                            </a:solidFill>
                            <a:latin typeface="Times New Roman" panose="02020603050405020304" pitchFamily="18" charset="0"/>
                            <a:cs typeface="Times New Roman" panose="02020603050405020304" pitchFamily="18" charset="0"/>
                          </a:rPr>
                          <m:t>𝑅</m:t>
                        </m:r>
                      </m:e>
                      <m:sub>
                        <m:r>
                          <a:rPr lang="en-US" altLang="zh-TW" dirty="0">
                            <a:solidFill>
                              <a:schemeClr val="tx2">
                                <a:lumMod val="75000"/>
                              </a:schemeClr>
                            </a:solidFill>
                            <a:latin typeface="Times New Roman" panose="02020603050405020304" pitchFamily="18" charset="0"/>
                            <a:cs typeface="Times New Roman" panose="02020603050405020304" pitchFamily="18" charset="0"/>
                          </a:rPr>
                          <m:t>𝑖</m:t>
                        </m:r>
                      </m:sub>
                    </m:sSub>
                    <m:r>
                      <a:rPr lang="en-US" altLang="zh-TW" dirty="0">
                        <a:solidFill>
                          <a:schemeClr val="tx2">
                            <a:lumMod val="75000"/>
                          </a:schemeClr>
                        </a:solidFill>
                        <a:latin typeface="Times New Roman" panose="02020603050405020304" pitchFamily="18" charset="0"/>
                        <a:cs typeface="Times New Roman" panose="02020603050405020304" pitchFamily="18" charset="0"/>
                      </a:rPr>
                      <m:t>,</m:t>
                    </m:r>
                    <m:sSub>
                      <m:sSubPr>
                        <m:ctrlPr>
                          <a:rPr lang="en-US" altLang="zh-TW" dirty="0">
                            <a:solidFill>
                              <a:schemeClr val="tx2">
                                <a:lumMod val="75000"/>
                              </a:schemeClr>
                            </a:solidFill>
                            <a:latin typeface="Times New Roman" panose="02020603050405020304" pitchFamily="18" charset="0"/>
                            <a:cs typeface="Times New Roman" panose="02020603050405020304" pitchFamily="18" charset="0"/>
                          </a:rPr>
                        </m:ctrlPr>
                      </m:sSubPr>
                      <m:e>
                        <m:r>
                          <a:rPr lang="en-US" altLang="zh-TW" dirty="0">
                            <a:solidFill>
                              <a:schemeClr val="tx2">
                                <a:lumMod val="75000"/>
                              </a:schemeClr>
                            </a:solidFill>
                            <a:latin typeface="Times New Roman" panose="02020603050405020304" pitchFamily="18" charset="0"/>
                            <a:cs typeface="Times New Roman" panose="02020603050405020304" pitchFamily="18" charset="0"/>
                          </a:rPr>
                          <m:t>𝑌</m:t>
                        </m:r>
                      </m:e>
                      <m:sub>
                        <m:r>
                          <a:rPr lang="en-US" altLang="zh-TW" dirty="0">
                            <a:solidFill>
                              <a:schemeClr val="tx2">
                                <a:lumMod val="75000"/>
                              </a:schemeClr>
                            </a:solidFill>
                            <a:latin typeface="Times New Roman" panose="02020603050405020304" pitchFamily="18" charset="0"/>
                            <a:cs typeface="Times New Roman" panose="02020603050405020304" pitchFamily="18" charset="0"/>
                          </a:rPr>
                          <m:t>1</m:t>
                        </m:r>
                        <m:r>
                          <a:rPr lang="en-US" altLang="zh-TW" dirty="0">
                            <a:solidFill>
                              <a:schemeClr val="tx2">
                                <a:lumMod val="75000"/>
                              </a:schemeClr>
                            </a:solidFill>
                            <a:latin typeface="Times New Roman" panose="02020603050405020304" pitchFamily="18" charset="0"/>
                            <a:cs typeface="Times New Roman" panose="02020603050405020304" pitchFamily="18" charset="0"/>
                          </a:rPr>
                          <m:t>𝑖</m:t>
                        </m:r>
                      </m:sub>
                    </m:sSub>
                    <m:r>
                      <a:rPr lang="en-US" altLang="zh-TW" dirty="0">
                        <a:solidFill>
                          <a:schemeClr val="tx2">
                            <a:lumMod val="75000"/>
                          </a:schemeClr>
                        </a:solidFill>
                        <a:latin typeface="Times New Roman" panose="02020603050405020304" pitchFamily="18" charset="0"/>
                        <a:cs typeface="Times New Roman" panose="02020603050405020304" pitchFamily="18" charset="0"/>
                      </a:rPr>
                      <m:t>,</m:t>
                    </m:r>
                    <m:sSub>
                      <m:sSubPr>
                        <m:ctrlPr>
                          <a:rPr lang="pt-BR" altLang="zh-TW" dirty="0">
                            <a:solidFill>
                              <a:schemeClr val="tx2">
                                <a:lumMod val="75000"/>
                              </a:schemeClr>
                            </a:solidFill>
                            <a:latin typeface="Times New Roman" panose="02020603050405020304" pitchFamily="18" charset="0"/>
                            <a:cs typeface="Times New Roman" panose="02020603050405020304" pitchFamily="18" charset="0"/>
                          </a:rPr>
                        </m:ctrlPr>
                      </m:sSubPr>
                      <m:e>
                        <m:r>
                          <a:rPr lang="pt-BR" altLang="zh-TW" dirty="0">
                            <a:solidFill>
                              <a:schemeClr val="tx2">
                                <a:lumMod val="75000"/>
                              </a:schemeClr>
                            </a:solidFill>
                            <a:latin typeface="Times New Roman" panose="02020603050405020304" pitchFamily="18" charset="0"/>
                            <a:cs typeface="Times New Roman" panose="02020603050405020304" pitchFamily="18" charset="0"/>
                          </a:rPr>
                          <m:t>𝑢</m:t>
                        </m:r>
                      </m:e>
                      <m:sub>
                        <m:r>
                          <a:rPr lang="pt-BR" altLang="zh-TW" dirty="0">
                            <a:solidFill>
                              <a:schemeClr val="tx2">
                                <a:lumMod val="75000"/>
                              </a:schemeClr>
                            </a:solidFill>
                            <a:latin typeface="Times New Roman" panose="02020603050405020304" pitchFamily="18" charset="0"/>
                            <a:cs typeface="Times New Roman" panose="02020603050405020304" pitchFamily="18" charset="0"/>
                          </a:rPr>
                          <m:t>𝑖</m:t>
                        </m:r>
                      </m:sub>
                    </m:sSub>
                    <m:r>
                      <a:rPr lang="en-US" altLang="zh-TW" dirty="0">
                        <a:solidFill>
                          <a:schemeClr val="tx2">
                            <a:lumMod val="75000"/>
                          </a:schemeClr>
                        </a:solidFill>
                        <a:latin typeface="Times New Roman" panose="02020603050405020304" pitchFamily="18" charset="0"/>
                        <a:cs typeface="Times New Roman" panose="02020603050405020304" pitchFamily="18" charset="0"/>
                      </a:rPr>
                      <m:t>,</m:t>
                    </m:r>
                    <m:sSub>
                      <m:sSubPr>
                        <m:ctrlPr>
                          <a:rPr lang="en-US" altLang="zh-TW" dirty="0">
                            <a:solidFill>
                              <a:schemeClr val="tx2">
                                <a:lumMod val="75000"/>
                              </a:schemeClr>
                            </a:solidFill>
                            <a:latin typeface="Times New Roman" panose="02020603050405020304" pitchFamily="18" charset="0"/>
                            <a:cs typeface="Times New Roman" panose="02020603050405020304" pitchFamily="18" charset="0"/>
                          </a:rPr>
                        </m:ctrlPr>
                      </m:sSubPr>
                      <m:e>
                        <m:r>
                          <a:rPr lang="en-US" altLang="zh-TW" dirty="0">
                            <a:solidFill>
                              <a:schemeClr val="tx2">
                                <a:lumMod val="75000"/>
                              </a:schemeClr>
                            </a:solidFill>
                            <a:latin typeface="Times New Roman" panose="02020603050405020304" pitchFamily="18" charset="0"/>
                            <a:cs typeface="Times New Roman" panose="02020603050405020304" pitchFamily="18" charset="0"/>
                          </a:rPr>
                          <m:t>𝑤</m:t>
                        </m:r>
                      </m:e>
                      <m:sub>
                        <m:r>
                          <a:rPr lang="en-US" altLang="zh-TW" dirty="0">
                            <a:solidFill>
                              <a:schemeClr val="tx2">
                                <a:lumMod val="75000"/>
                              </a:schemeClr>
                            </a:solidFill>
                            <a:latin typeface="Times New Roman" panose="02020603050405020304" pitchFamily="18" charset="0"/>
                            <a:cs typeface="Times New Roman" panose="02020603050405020304" pitchFamily="18" charset="0"/>
                          </a:rPr>
                          <m:t>𝑖</m:t>
                        </m:r>
                      </m:sub>
                    </m:sSub>
                    <m:r>
                      <a:rPr lang="en-US" altLang="zh-TW" dirty="0">
                        <a:solidFill>
                          <a:schemeClr val="tx2">
                            <a:lumMod val="75000"/>
                          </a:schemeClr>
                        </a:solidFill>
                        <a:latin typeface="Times New Roman" panose="020206030504050203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,for </a:t>
                </a:r>
                <a14:m>
                  <m:oMath xmlns:m="http://schemas.openxmlformats.org/officeDocument/2006/math">
                    <m:r>
                      <a:rPr lang="en-US" altLang="zh-TW" dirty="0">
                        <a:solidFill>
                          <a:schemeClr val="tx2">
                            <a:lumMod val="75000"/>
                          </a:schemeClr>
                        </a:solidFill>
                        <a:latin typeface="Times New Roman" panose="02020603050405020304" pitchFamily="18" charset="0"/>
                        <a:cs typeface="Times New Roman" panose="02020603050405020304" pitchFamily="18" charset="0"/>
                      </a:rPr>
                      <m:t>𝑖</m:t>
                    </m:r>
                    <m:r>
                      <a:rPr lang="en-US" altLang="zh-TW" dirty="0">
                        <a:solidFill>
                          <a:schemeClr val="tx2">
                            <a:lumMod val="75000"/>
                          </a:schemeClr>
                        </a:solidFill>
                        <a:latin typeface="Times New Roman" panose="02020603050405020304" pitchFamily="18" charset="0"/>
                        <a:cs typeface="Times New Roman" panose="02020603050405020304" pitchFamily="18" charset="0"/>
                      </a:rPr>
                      <m:t>=1 </m:t>
                    </m:r>
                    <m:r>
                      <a:rPr lang="en-US" altLang="zh-TW" dirty="0">
                        <a:solidFill>
                          <a:schemeClr val="tx2">
                            <a:lumMod val="75000"/>
                          </a:schemeClr>
                        </a:solidFill>
                        <a:latin typeface="Times New Roman" panose="02020603050405020304" pitchFamily="18" charset="0"/>
                        <a:cs typeface="Times New Roman" panose="02020603050405020304" pitchFamily="18" charset="0"/>
                      </a:rPr>
                      <m:t>𝑡𝑜</m:t>
                    </m:r>
                    <m:r>
                      <a:rPr lang="en-US" altLang="zh-TW" dirty="0">
                        <a:solidFill>
                          <a:schemeClr val="tx2">
                            <a:lumMod val="75000"/>
                          </a:schemeClr>
                        </a:solidFill>
                        <a:latin typeface="Times New Roman" panose="02020603050405020304" pitchFamily="18" charset="0"/>
                        <a:cs typeface="Times New Roman" panose="02020603050405020304" pitchFamily="18" charset="0"/>
                      </a:rPr>
                      <m:t> </m:t>
                    </m:r>
                    <m:r>
                      <a:rPr lang="en-US" altLang="zh-TW" dirty="0">
                        <a:solidFill>
                          <a:schemeClr val="tx2">
                            <a:lumMod val="75000"/>
                          </a:schemeClr>
                        </a:solidFill>
                        <a:latin typeface="Times New Roman" panose="02020603050405020304" pitchFamily="18" charset="0"/>
                        <a:cs typeface="Times New Roman" panose="02020603050405020304" pitchFamily="18" charset="0"/>
                      </a:rPr>
                      <m:t>𝑛</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r>
                  <a:rPr lang="en-US" altLang="zh-TW" dirty="0">
                    <a:solidFill>
                      <a:schemeClr val="tx2">
                        <a:lumMod val="75000"/>
                      </a:schemeClr>
                    </a:solidFill>
                    <a:latin typeface="Times New Roman" panose="02020603050405020304" pitchFamily="18" charset="0"/>
                    <a:cs typeface="Times New Roman" panose="02020603050405020304" pitchFamily="18" charset="0"/>
                  </a:rPr>
                  <a:t>rejects otherwise.</a:t>
                </a: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000" t="-1482" b="-11860"/>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35</a:t>
            </a:fld>
            <a:endParaRPr lang="en-US" altLang="zh-TW"/>
          </a:p>
        </p:txBody>
      </p:sp>
    </p:spTree>
    <p:extLst>
      <p:ext uri="{BB962C8B-B14F-4D97-AF65-F5344CB8AC3E}">
        <p14:creationId xmlns:p14="http://schemas.microsoft.com/office/powerpoint/2010/main" val="80199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r>
                  <a:rPr lang="en-US" altLang="zh-TW" b="1" dirty="0" smtClean="0"/>
                  <a:t>B. Proof of Correctness of the Proposed Scheme</a:t>
                </a:r>
              </a:p>
              <a:p>
                <a:pPr marL="0" indent="0">
                  <a:buNone/>
                </a:pPr>
                <a:r>
                  <a:rPr lang="en-US" altLang="zh-TW" dirty="0"/>
                  <a:t>The correctness of the scheme can be justified as follows.</a:t>
                </a:r>
              </a:p>
              <a:p>
                <a:pPr marL="0" indent="0" algn="ctr">
                  <a:buNone/>
                </a:pPr>
                <a14:m>
                  <m:oMathPara xmlns:m="http://schemas.openxmlformats.org/officeDocument/2006/math">
                    <m:oMathParaPr>
                      <m:jc m:val="centerGroup"/>
                    </m:oMathParaPr>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𝑃</m:t>
                      </m:r>
                      <m:r>
                        <a:rPr lang="en-US" altLang="zh-TW" i="1" dirty="0">
                          <a:latin typeface="Cambria Math" panose="02040503050406030204" pitchFamily="18" charset="0"/>
                        </a:rPr>
                        <m:t>−</m:t>
                      </m:r>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𝑢</m:t>
                          </m:r>
                        </m:e>
                        <m:sub>
                          <m:r>
                            <a:rPr lang="pt-BR" altLang="zh-TW" i="1" dirty="0">
                              <a:latin typeface="Cambria Math" panose="02040503050406030204" pitchFamily="18" charset="0"/>
                            </a:rPr>
                            <m:t>𝑖</m:t>
                          </m:r>
                        </m:sub>
                      </m:sSub>
                      <m:d>
                        <m:dPr>
                          <m:ctrlPr>
                            <a:rPr lang="en-US" altLang="zh-TW" i="1" dirty="0">
                              <a:latin typeface="Cambria Math" panose="02040503050406030204" pitchFamily="18" charset="0"/>
                            </a:rPr>
                          </m:ctrlPr>
                        </m:dPr>
                        <m:e>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𝑌</m:t>
                              </m:r>
                            </m:e>
                            <m:sub>
                              <m:r>
                                <a:rPr lang="en-US" altLang="zh-TW" i="1" dirty="0">
                                  <a:latin typeface="Cambria Math" panose="02040503050406030204" pitchFamily="18" charset="0"/>
                                </a:rPr>
                                <m:t>1</m:t>
                              </m:r>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h</m:t>
                              </m:r>
                            </m:e>
                            <m:sub>
                              <m:r>
                                <a:rPr lang="en-US" altLang="zh-TW" i="1" dirty="0">
                                  <a:latin typeface="Cambria Math" panose="02040503050406030204" pitchFamily="18" charset="0"/>
                                </a:rPr>
                                <m:t>3</m:t>
                              </m:r>
                              <m:r>
                                <a:rPr lang="en-US" altLang="zh-TW" i="1" dirty="0">
                                  <a:latin typeface="Cambria Math" panose="02040503050406030204" pitchFamily="18" charset="0"/>
                                </a:rPr>
                                <m:t>𝑖</m:t>
                              </m:r>
                            </m:sub>
                          </m:s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𝑋</m:t>
                              </m:r>
                            </m:e>
                            <m:sub>
                              <m:r>
                                <a:rPr lang="en-US" altLang="zh-TW" i="1" dirty="0">
                                  <a:latin typeface="Cambria Math" panose="02040503050406030204" pitchFamily="18" charset="0"/>
                                </a:rPr>
                                <m:t>𝑖</m:t>
                              </m:r>
                            </m:sub>
                          </m:sSub>
                        </m:e>
                      </m:d>
                    </m:oMath>
                  </m:oMathPara>
                </a14:m>
                <a:endParaRPr lang="en-US" altLang="zh-TW" i="1" dirty="0" smtClean="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altLang="zh-TW" i="1" dirty="0" smtClean="0">
                          <a:latin typeface="Cambria Math" panose="02040503050406030204" pitchFamily="18" charset="0"/>
                        </a:rPr>
                        <m:t>=[</m:t>
                      </m:r>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𝑢</m:t>
                          </m:r>
                        </m:e>
                        <m:sub>
                          <m:r>
                            <a:rPr lang="pt-BR" altLang="zh-TW" i="1" dirty="0">
                              <a:latin typeface="Cambria Math" panose="02040503050406030204" pitchFamily="18" charset="0"/>
                            </a:rPr>
                            <m:t>𝑖</m:t>
                          </m:r>
                        </m:sub>
                      </m:sSub>
                      <m:d>
                        <m:dPr>
                          <m:ctrlPr>
                            <a:rPr lang="pt-BR" altLang="zh-TW" i="1" dirty="0">
                              <a:latin typeface="Cambria Math" panose="02040503050406030204" pitchFamily="18" charset="0"/>
                            </a:rPr>
                          </m:ctrlPr>
                        </m:dPr>
                        <m:e>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𝑦</m:t>
                              </m:r>
                            </m:e>
                            <m:sub>
                              <m:r>
                                <a:rPr lang="en-US" altLang="zh-TW" i="1" dirty="0">
                                  <a:latin typeface="Cambria Math" panose="02040503050406030204" pitchFamily="18" charset="0"/>
                                </a:rPr>
                                <m:t>1</m:t>
                              </m:r>
                              <m:r>
                                <a:rPr lang="en-US" altLang="zh-TW" i="1" dirty="0">
                                  <a:latin typeface="Cambria Math" panose="02040503050406030204" pitchFamily="18" charset="0"/>
                                </a:rPr>
                                <m:t>𝑖</m:t>
                              </m:r>
                            </m:sub>
                          </m:sSub>
                          <m:r>
                            <a:rPr lang="pt-BR" altLang="zh-TW" i="1" dirty="0">
                              <a:latin typeface="Cambria Math" panose="02040503050406030204" pitchFamily="18" charset="0"/>
                            </a:rPr>
                            <m:t>+</m:t>
                          </m:r>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h</m:t>
                              </m:r>
                            </m:e>
                            <m:sub>
                              <m:r>
                                <a:rPr lang="en-US" altLang="zh-TW" i="1" dirty="0">
                                  <a:latin typeface="Cambria Math" panose="02040503050406030204" pitchFamily="18" charset="0"/>
                                </a:rPr>
                                <m:t>3</m:t>
                              </m:r>
                              <m:r>
                                <a:rPr lang="pt-BR" altLang="zh-TW" i="1" dirty="0">
                                  <a:latin typeface="Cambria Math" panose="02040503050406030204" pitchFamily="18" charset="0"/>
                                </a:rPr>
                                <m:t>𝑖</m:t>
                              </m:r>
                            </m:sub>
                          </m:sSub>
                          <m:sSub>
                            <m:sSubPr>
                              <m:ctrlPr>
                                <a:rPr lang="pt-BR" altLang="zh-TW" i="1" dirty="0">
                                  <a:latin typeface="Cambria Math" panose="02040503050406030204" pitchFamily="18" charset="0"/>
                                </a:rPr>
                              </m:ctrlPr>
                            </m:sSubPr>
                            <m:e>
                              <m:r>
                                <a:rPr lang="en-US" altLang="zh-TW" i="1" dirty="0">
                                  <a:latin typeface="Cambria Math" panose="02040503050406030204" pitchFamily="18" charset="0"/>
                                </a:rPr>
                                <m:t>𝑥</m:t>
                              </m:r>
                            </m:e>
                            <m:sub>
                              <m:r>
                                <a:rPr lang="pt-BR" altLang="zh-TW" i="1" dirty="0">
                                  <a:latin typeface="Cambria Math" panose="02040503050406030204" pitchFamily="18" charset="0"/>
                                </a:rPr>
                                <m:t>𝑖</m:t>
                              </m:r>
                            </m:sub>
                          </m:sSub>
                        </m:e>
                      </m:d>
                      <m:r>
                        <a:rPr lang="pt-BR" altLang="zh-TW" i="1" dirty="0">
                          <a:latin typeface="Cambria Math" panose="02040503050406030204" pitchFamily="18" charset="0"/>
                        </a:rPr>
                        <m:t>+</m:t>
                      </m:r>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h</m:t>
                          </m:r>
                        </m:e>
                        <m:sub>
                          <m:r>
                            <a:rPr lang="en-US" altLang="zh-TW" i="1" dirty="0">
                              <a:latin typeface="Cambria Math" panose="02040503050406030204" pitchFamily="18" charset="0"/>
                            </a:rPr>
                            <m:t>4</m:t>
                          </m:r>
                          <m:r>
                            <a:rPr lang="pt-BR" altLang="zh-TW" i="1" dirty="0">
                              <a:latin typeface="Cambria Math" panose="02040503050406030204" pitchFamily="18" charset="0"/>
                            </a:rPr>
                            <m:t>𝑖</m:t>
                          </m:r>
                        </m:sub>
                      </m:sSub>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𝑑</m:t>
                          </m:r>
                        </m:e>
                        <m:sub>
                          <m:r>
                            <a:rPr lang="pt-BR" altLang="zh-TW" i="1" dirty="0">
                              <a:latin typeface="Cambria Math" panose="02040503050406030204" pitchFamily="18" charset="0"/>
                            </a:rPr>
                            <m:t>𝑖</m:t>
                          </m:r>
                        </m:sub>
                      </m:sSub>
                      <m:r>
                        <a:rPr lang="en-US" altLang="zh-TW" i="1" dirty="0">
                          <a:latin typeface="Cambria Math" panose="02040503050406030204" pitchFamily="18" charset="0"/>
                        </a:rPr>
                        <m:t>]</m:t>
                      </m:r>
                      <m:r>
                        <a:rPr lang="en-US" altLang="zh-TW" i="1" dirty="0">
                          <a:latin typeface="Cambria Math" panose="02040503050406030204" pitchFamily="18" charset="0"/>
                        </a:rPr>
                        <m:t>𝑃</m:t>
                      </m:r>
                      <m:r>
                        <a:rPr lang="en-US" altLang="zh-TW" i="1" dirty="0">
                          <a:latin typeface="Cambria Math" panose="02040503050406030204" pitchFamily="18" charset="0"/>
                        </a:rPr>
                        <m:t>−</m:t>
                      </m:r>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𝑢</m:t>
                          </m:r>
                        </m:e>
                        <m:sub>
                          <m:r>
                            <a:rPr lang="pt-BR"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𝑌</m:t>
                          </m:r>
                        </m:e>
                        <m:sub>
                          <m:r>
                            <a:rPr lang="en-US" altLang="zh-TW" i="1" dirty="0">
                              <a:latin typeface="Cambria Math" panose="02040503050406030204" pitchFamily="18" charset="0"/>
                            </a:rPr>
                            <m:t>1</m:t>
                          </m:r>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h</m:t>
                          </m:r>
                        </m:e>
                        <m:sub>
                          <m:r>
                            <a:rPr lang="en-US" altLang="zh-TW" i="1" dirty="0">
                              <a:latin typeface="Cambria Math" panose="02040503050406030204" pitchFamily="18" charset="0"/>
                            </a:rPr>
                            <m:t>3</m:t>
                          </m:r>
                          <m:r>
                            <a:rPr lang="en-US" altLang="zh-TW" i="1" dirty="0">
                              <a:latin typeface="Cambria Math" panose="02040503050406030204" pitchFamily="18" charset="0"/>
                            </a:rPr>
                            <m:t>𝑖</m:t>
                          </m:r>
                        </m:sub>
                      </m:s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𝑋</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oMath>
                  </m:oMathPara>
                </a14:m>
                <a:endParaRPr lang="en-US" altLang="zh-TW" dirty="0" smtClean="0"/>
              </a:p>
              <a:p>
                <a:pPr marL="0" indent="0" algn="ctr">
                  <a:buNone/>
                </a:pPr>
                <a14:m>
                  <m:oMathPara xmlns:m="http://schemas.openxmlformats.org/officeDocument/2006/math">
                    <m:oMathParaPr>
                      <m:jc m:val="centerGroup"/>
                    </m:oMathParaPr>
                    <m:oMath xmlns:m="http://schemas.openxmlformats.org/officeDocument/2006/math">
                      <m:r>
                        <a:rPr lang="en-US" altLang="zh-TW" i="1" dirty="0" smtClean="0">
                          <a:latin typeface="Cambria Math" panose="02040503050406030204" pitchFamily="18" charset="0"/>
                        </a:rPr>
                        <m:t>=</m:t>
                      </m:r>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𝑢</m:t>
                          </m:r>
                        </m:e>
                        <m:sub>
                          <m:r>
                            <a:rPr lang="pt-BR" altLang="zh-TW" i="1" dirty="0">
                              <a:latin typeface="Cambria Math" panose="02040503050406030204" pitchFamily="18" charset="0"/>
                            </a:rPr>
                            <m:t>𝑖</m:t>
                          </m:r>
                        </m:sub>
                      </m:sSub>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𝑌</m:t>
                          </m:r>
                        </m:e>
                        <m:sub>
                          <m:r>
                            <a:rPr lang="en-US" altLang="zh-TW" i="1" dirty="0">
                              <a:latin typeface="Cambria Math" panose="02040503050406030204" pitchFamily="18" charset="0"/>
                            </a:rPr>
                            <m:t>1</m:t>
                          </m:r>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h</m:t>
                          </m:r>
                        </m:e>
                        <m:sub>
                          <m:r>
                            <a:rPr lang="en-US" altLang="zh-TW" i="1" dirty="0">
                              <a:latin typeface="Cambria Math" panose="02040503050406030204" pitchFamily="18" charset="0"/>
                            </a:rPr>
                            <m:t>3</m:t>
                          </m:r>
                          <m:r>
                            <a:rPr lang="en-US" altLang="zh-TW" i="1" dirty="0">
                              <a:latin typeface="Cambria Math" panose="02040503050406030204" pitchFamily="18" charset="0"/>
                            </a:rPr>
                            <m:t>𝑖</m:t>
                          </m:r>
                        </m:sub>
                      </m:s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𝑋</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h</m:t>
                          </m:r>
                        </m:e>
                        <m:sub>
                          <m:r>
                            <a:rPr lang="en-US" altLang="zh-TW" i="1" dirty="0">
                              <a:latin typeface="Cambria Math" panose="02040503050406030204" pitchFamily="18" charset="0"/>
                            </a:rPr>
                            <m:t>4</m:t>
                          </m:r>
                          <m:r>
                            <a:rPr lang="pt-BR" altLang="zh-TW" i="1" dirty="0">
                              <a:latin typeface="Cambria Math" panose="02040503050406030204" pitchFamily="18" charset="0"/>
                            </a:rPr>
                            <m:t>𝑖</m:t>
                          </m:r>
                        </m:sub>
                      </m:sSub>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𝑑</m:t>
                          </m:r>
                        </m:e>
                        <m:sub>
                          <m:r>
                            <a:rPr lang="pt-BR" altLang="zh-TW" i="1" dirty="0">
                              <a:latin typeface="Cambria Math" panose="02040503050406030204" pitchFamily="18" charset="0"/>
                            </a:rPr>
                            <m:t>𝑖</m:t>
                          </m:r>
                        </m:sub>
                      </m:sSub>
                      <m:r>
                        <a:rPr lang="en-US" altLang="zh-TW" b="0" i="1" dirty="0" smtClean="0">
                          <a:latin typeface="Cambria Math" panose="02040503050406030204" pitchFamily="18" charset="0"/>
                        </a:rPr>
                        <m:t>𝑃</m:t>
                      </m:r>
                      <m:r>
                        <a:rPr lang="en-US" altLang="zh-TW" i="1" dirty="0">
                          <a:latin typeface="Cambria Math" panose="02040503050406030204" pitchFamily="18" charset="0"/>
                        </a:rPr>
                        <m:t>−</m:t>
                      </m:r>
                      <m:r>
                        <a:rPr lang="en-US" altLang="zh-TW" i="1" dirty="0">
                          <a:latin typeface="Cambria Math" panose="02040503050406030204" pitchFamily="18" charset="0"/>
                        </a:rPr>
                        <m:t>𝑢𝑖</m:t>
                      </m:r>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𝑌</m:t>
                          </m:r>
                        </m:e>
                        <m:sub>
                          <m:r>
                            <a:rPr lang="en-US" altLang="zh-TW" i="1" dirty="0">
                              <a:latin typeface="Cambria Math" panose="02040503050406030204" pitchFamily="18" charset="0"/>
                            </a:rPr>
                            <m:t>1</m:t>
                          </m:r>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h</m:t>
                          </m:r>
                        </m:e>
                        <m:sub>
                          <m:r>
                            <a:rPr lang="en-US" altLang="zh-TW" i="1" dirty="0">
                              <a:latin typeface="Cambria Math" panose="02040503050406030204" pitchFamily="18" charset="0"/>
                            </a:rPr>
                            <m:t>3</m:t>
                          </m:r>
                          <m:r>
                            <a:rPr lang="en-US" altLang="zh-TW" i="1" dirty="0">
                              <a:latin typeface="Cambria Math" panose="02040503050406030204" pitchFamily="18" charset="0"/>
                            </a:rPr>
                            <m:t>𝑖</m:t>
                          </m:r>
                        </m:sub>
                      </m:s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𝑋</m:t>
                          </m:r>
                        </m:e>
                        <m:sub>
                          <m:r>
                            <a:rPr lang="en-US" altLang="zh-TW" i="1" dirty="0">
                              <a:latin typeface="Cambria Math" panose="02040503050406030204" pitchFamily="18" charset="0"/>
                            </a:rPr>
                            <m:t>𝑖</m:t>
                          </m:r>
                        </m:sub>
                      </m:sSub>
                      <m:r>
                        <a:rPr lang="en-US" altLang="zh-TW" i="1" dirty="0" smtClean="0">
                          <a:latin typeface="Cambria Math" panose="02040503050406030204" pitchFamily="18" charset="0"/>
                        </a:rPr>
                        <m:t>)</m:t>
                      </m:r>
                    </m:oMath>
                  </m:oMathPara>
                </a14:m>
                <a:endParaRPr lang="en-US" altLang="zh-TW" dirty="0" smtClean="0"/>
              </a:p>
              <a:p>
                <a:pPr marL="0" indent="0" algn="ctr">
                  <a:buNone/>
                </a:pPr>
                <a14:m>
                  <m:oMathPara xmlns:m="http://schemas.openxmlformats.org/officeDocument/2006/math">
                    <m:oMathParaPr>
                      <m:jc m:val="centerGroup"/>
                    </m:oMathParaPr>
                    <m:oMath xmlns:m="http://schemas.openxmlformats.org/officeDocument/2006/math">
                      <m:r>
                        <a:rPr lang="en-US" altLang="zh-TW" i="1" dirty="0" smtClean="0">
                          <a:latin typeface="Cambria Math" panose="02040503050406030204" pitchFamily="18" charset="0"/>
                        </a:rPr>
                        <m:t>=</m:t>
                      </m:r>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h</m:t>
                          </m:r>
                        </m:e>
                        <m:sub>
                          <m:r>
                            <a:rPr lang="en-US" altLang="zh-TW" i="1" dirty="0">
                              <a:latin typeface="Cambria Math" panose="02040503050406030204" pitchFamily="18" charset="0"/>
                            </a:rPr>
                            <m:t>4</m:t>
                          </m:r>
                          <m:r>
                            <a:rPr lang="pt-BR" altLang="zh-TW" i="1" dirty="0">
                              <a:latin typeface="Cambria Math" panose="02040503050406030204" pitchFamily="18" charset="0"/>
                            </a:rPr>
                            <m:t>𝑖</m:t>
                          </m:r>
                        </m:sub>
                      </m:sSub>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𝑑</m:t>
                          </m:r>
                        </m:e>
                        <m:sub>
                          <m:r>
                            <a:rPr lang="pt-BR" altLang="zh-TW" i="1" dirty="0">
                              <a:latin typeface="Cambria Math" panose="02040503050406030204" pitchFamily="18" charset="0"/>
                            </a:rPr>
                            <m:t>𝑖</m:t>
                          </m:r>
                        </m:sub>
                      </m:sSub>
                      <m:r>
                        <a:rPr lang="en-US" altLang="zh-TW" i="1" dirty="0">
                          <a:latin typeface="Cambria Math" panose="02040503050406030204" pitchFamily="18" charset="0"/>
                        </a:rPr>
                        <m:t>𝑃</m:t>
                      </m:r>
                      <m:r>
                        <a:rPr lang="en-US" altLang="zh-TW" i="1" dirty="0" smtClean="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h</m:t>
                          </m:r>
                        </m:e>
                        <m:sub>
                          <m:r>
                            <a:rPr lang="en-US" altLang="zh-TW" i="1" dirty="0">
                              <a:latin typeface="Cambria Math" panose="02040503050406030204" pitchFamily="18" charset="0"/>
                            </a:rPr>
                            <m:t>4</m:t>
                          </m:r>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h</m:t>
                          </m:r>
                        </m:e>
                        <m:sub>
                          <m:r>
                            <a:rPr lang="en-US" altLang="zh-TW" i="1" dirty="0">
                              <a:latin typeface="Cambria Math" panose="02040503050406030204" pitchFamily="18" charset="0"/>
                            </a:rPr>
                            <m:t>1</m:t>
                          </m:r>
                          <m:r>
                            <a:rPr lang="en-US" altLang="zh-TW" i="1" dirty="0">
                              <a:latin typeface="Cambria Math" panose="02040503050406030204" pitchFamily="18" charset="0"/>
                            </a:rPr>
                            <m:t>𝑖</m:t>
                          </m:r>
                        </m:sub>
                      </m:sSub>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𝑃</m:t>
                          </m:r>
                        </m:e>
                        <m:sub>
                          <m:r>
                            <a:rPr lang="pt-BR" altLang="zh-TW" i="1" dirty="0">
                              <a:latin typeface="Cambria Math" panose="02040503050406030204" pitchFamily="18" charset="0"/>
                            </a:rPr>
                            <m:t>𝑃𝑢𝑏</m:t>
                          </m:r>
                        </m:sub>
                      </m:sSub>
                      <m:r>
                        <a:rPr lang="en-US" altLang="zh-TW" i="1" dirty="0">
                          <a:latin typeface="Cambria Math" panose="02040503050406030204" pitchFamily="18" charset="0"/>
                        </a:rPr>
                        <m:t>)</m:t>
                      </m:r>
                      <m:r>
                        <a:rPr lang="en-US" altLang="zh-TW" i="1" dirty="0">
                          <a:latin typeface="Cambria Math" panose="02040503050406030204" pitchFamily="18" charset="0"/>
                        </a:rPr>
                        <m:t>.</m:t>
                      </m:r>
                    </m:oMath>
                  </m:oMathPara>
                </a14:m>
                <a:endParaRPr lang="en-US" altLang="zh-TW" dirty="0" smtClean="0"/>
              </a:p>
              <a:p>
                <a:pPr marL="0" indent="0" algn="ctr">
                  <a:buNone/>
                </a:pPr>
                <a:r>
                  <a:rPr lang="zh-TW" altLang="en-US" dirty="0"/>
                  <a:t>*</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r>
                      <a:rPr lang="pt-BR" altLang="zh-TW" i="1" dirty="0">
                        <a:latin typeface="Cambria Math" panose="02040503050406030204" pitchFamily="18" charset="0"/>
                      </a:rPr>
                      <m:t>= </m:t>
                    </m:r>
                    <m:d>
                      <m:dPr>
                        <m:begChr m:val="["/>
                        <m:endChr m:val="]"/>
                        <m:ctrlPr>
                          <a:rPr lang="pt-BR" altLang="zh-TW" i="1" dirty="0">
                            <a:latin typeface="Cambria Math" panose="02040503050406030204" pitchFamily="18" charset="0"/>
                          </a:rPr>
                        </m:ctrlPr>
                      </m:dPr>
                      <m:e>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𝑢</m:t>
                            </m:r>
                          </m:e>
                          <m:sub>
                            <m:r>
                              <a:rPr lang="pt-BR" altLang="zh-TW" i="1" dirty="0">
                                <a:latin typeface="Cambria Math" panose="02040503050406030204" pitchFamily="18" charset="0"/>
                              </a:rPr>
                              <m:t>𝑖</m:t>
                            </m:r>
                          </m:sub>
                        </m:sSub>
                        <m:d>
                          <m:dPr>
                            <m:ctrlPr>
                              <a:rPr lang="pt-BR" altLang="zh-TW" i="1" dirty="0">
                                <a:latin typeface="Cambria Math" panose="02040503050406030204" pitchFamily="18" charset="0"/>
                              </a:rPr>
                            </m:ctrlPr>
                          </m:dPr>
                          <m:e>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𝑦</m:t>
                                </m:r>
                              </m:e>
                              <m:sub>
                                <m:r>
                                  <a:rPr lang="en-US" altLang="zh-TW" i="1" dirty="0">
                                    <a:latin typeface="Cambria Math" panose="02040503050406030204" pitchFamily="18" charset="0"/>
                                  </a:rPr>
                                  <m:t>1</m:t>
                                </m:r>
                                <m:r>
                                  <a:rPr lang="en-US" altLang="zh-TW" i="1" dirty="0">
                                    <a:latin typeface="Cambria Math" panose="02040503050406030204" pitchFamily="18" charset="0"/>
                                  </a:rPr>
                                  <m:t>𝑖</m:t>
                                </m:r>
                              </m:sub>
                            </m:sSub>
                            <m:r>
                              <a:rPr lang="pt-BR" altLang="zh-TW" i="1" dirty="0">
                                <a:latin typeface="Cambria Math" panose="02040503050406030204" pitchFamily="18" charset="0"/>
                              </a:rPr>
                              <m:t>+</m:t>
                            </m:r>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h</m:t>
                                </m:r>
                              </m:e>
                              <m:sub>
                                <m:r>
                                  <a:rPr lang="en-US" altLang="zh-TW" i="1" dirty="0">
                                    <a:latin typeface="Cambria Math" panose="02040503050406030204" pitchFamily="18" charset="0"/>
                                  </a:rPr>
                                  <m:t>3</m:t>
                                </m:r>
                                <m:r>
                                  <a:rPr lang="pt-BR" altLang="zh-TW" i="1" dirty="0">
                                    <a:latin typeface="Cambria Math" panose="02040503050406030204" pitchFamily="18" charset="0"/>
                                  </a:rPr>
                                  <m:t>𝑖</m:t>
                                </m:r>
                              </m:sub>
                            </m:sSub>
                            <m:sSub>
                              <m:sSubPr>
                                <m:ctrlPr>
                                  <a:rPr lang="pt-BR" altLang="zh-TW" i="1" dirty="0">
                                    <a:latin typeface="Cambria Math" panose="02040503050406030204" pitchFamily="18" charset="0"/>
                                  </a:rPr>
                                </m:ctrlPr>
                              </m:sSubPr>
                              <m:e>
                                <m:r>
                                  <a:rPr lang="en-US" altLang="zh-TW" i="1" dirty="0">
                                    <a:latin typeface="Cambria Math" panose="02040503050406030204" pitchFamily="18" charset="0"/>
                                  </a:rPr>
                                  <m:t>𝑥</m:t>
                                </m:r>
                              </m:e>
                              <m:sub>
                                <m:r>
                                  <a:rPr lang="pt-BR" altLang="zh-TW" i="1" dirty="0">
                                    <a:latin typeface="Cambria Math" panose="02040503050406030204" pitchFamily="18" charset="0"/>
                                  </a:rPr>
                                  <m:t>𝑖</m:t>
                                </m:r>
                              </m:sub>
                            </m:sSub>
                          </m:e>
                        </m:d>
                        <m:r>
                          <a:rPr lang="pt-BR" altLang="zh-TW" i="1" dirty="0">
                            <a:latin typeface="Cambria Math" panose="02040503050406030204" pitchFamily="18" charset="0"/>
                          </a:rPr>
                          <m:t>+</m:t>
                        </m:r>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h</m:t>
                            </m:r>
                          </m:e>
                          <m:sub>
                            <m:r>
                              <a:rPr lang="en-US" altLang="zh-TW" i="1" dirty="0">
                                <a:latin typeface="Cambria Math" panose="02040503050406030204" pitchFamily="18" charset="0"/>
                              </a:rPr>
                              <m:t>4</m:t>
                            </m:r>
                            <m:r>
                              <a:rPr lang="pt-BR" altLang="zh-TW" i="1" dirty="0">
                                <a:latin typeface="Cambria Math" panose="02040503050406030204" pitchFamily="18" charset="0"/>
                              </a:rPr>
                              <m:t>𝑖</m:t>
                            </m:r>
                          </m:sub>
                        </m:sSub>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𝑑</m:t>
                            </m:r>
                          </m:e>
                          <m:sub>
                            <m:r>
                              <a:rPr lang="pt-BR" altLang="zh-TW" i="1" dirty="0">
                                <a:latin typeface="Cambria Math" panose="02040503050406030204" pitchFamily="18" charset="0"/>
                              </a:rPr>
                              <m:t>𝑖</m:t>
                            </m:r>
                          </m:sub>
                        </m:sSub>
                      </m:e>
                    </m:d>
                  </m:oMath>
                </a14:m>
                <a:r>
                  <a:rPr lang="en-US" altLang="zh-TW" dirty="0" smtClean="0"/>
                  <a:t>,</a:t>
                </a:r>
                <a:r>
                  <a:rPr lang="en-US" altLang="zh-TW" dirty="0"/>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𝑑</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𝑃</m:t>
                    </m:r>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h</m:t>
                        </m:r>
                      </m:e>
                      <m:sub>
                        <m:r>
                          <a:rPr lang="en-US" altLang="zh-TW" i="1" dirty="0">
                            <a:latin typeface="Cambria Math" panose="02040503050406030204" pitchFamily="18" charset="0"/>
                          </a:rPr>
                          <m:t>1</m:t>
                        </m:r>
                        <m:r>
                          <a:rPr lang="en-US" altLang="zh-TW" i="1" dirty="0">
                            <a:latin typeface="Cambria Math" panose="02040503050406030204" pitchFamily="18" charset="0"/>
                          </a:rPr>
                          <m:t>𝑖</m:t>
                        </m:r>
                      </m:sub>
                    </m:s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𝑃</m:t>
                        </m:r>
                      </m:e>
                      <m:sub>
                        <m:r>
                          <a:rPr lang="en-US" altLang="zh-TW" i="1" dirty="0">
                            <a:latin typeface="Cambria Math" panose="02040503050406030204" pitchFamily="18" charset="0"/>
                          </a:rPr>
                          <m:t>𝑃𝑢𝑏</m:t>
                        </m:r>
                      </m:sub>
                    </m:sSub>
                  </m:oMath>
                </a14:m>
                <a:endParaRPr lang="en-US" altLang="zh-TW"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111"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36</a:t>
            </a:fld>
            <a:endParaRPr lang="en-US" altLang="zh-TW"/>
          </a:p>
        </p:txBody>
      </p:sp>
    </p:spTree>
    <p:extLst>
      <p:ext uri="{BB962C8B-B14F-4D97-AF65-F5344CB8AC3E}">
        <p14:creationId xmlns:p14="http://schemas.microsoft.com/office/powerpoint/2010/main" val="31308272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r>
                  <a:rPr lang="en-US" altLang="zh-TW" b="1" dirty="0" smtClean="0"/>
                  <a:t>C. Proof of Correctness of Batch Verification</a:t>
                </a:r>
              </a:p>
              <a:p>
                <a:pPr marL="0" indent="0">
                  <a:buNone/>
                </a:pPr>
                <a:r>
                  <a:rPr lang="en-US" altLang="zh-TW" dirty="0"/>
                  <a:t>The correctness of the batch verification can be justified as follows.</a:t>
                </a:r>
                <a:endParaRPr lang="en-US" altLang="zh-TW" b="1" dirty="0"/>
              </a:p>
              <a:p>
                <a:pPr marL="0" indent="0">
                  <a:buNone/>
                </a:pPr>
                <a14:m>
                  <m:oMathPara xmlns:m="http://schemas.openxmlformats.org/officeDocument/2006/math">
                    <m:oMathParaPr>
                      <m:jc m:val="centerGroup"/>
                    </m:oMathParaPr>
                    <m:oMath xmlns:m="http://schemas.openxmlformats.org/officeDocument/2006/math">
                      <m:nary>
                        <m:naryPr>
                          <m:chr m:val="∑"/>
                          <m:ctrlPr>
                            <a:rPr lang="en-US" altLang="zh-TW" i="1" dirty="0">
                              <a:latin typeface="Cambria Math" panose="02040503050406030204" pitchFamily="18" charset="0"/>
                            </a:rPr>
                          </m:ctrlPr>
                        </m:naryPr>
                        <m:sub>
                          <m:r>
                            <m:rPr>
                              <m:brk m:alnAt="23"/>
                            </m:rPr>
                            <a:rPr lang="en-US" altLang="zh-TW" i="1" dirty="0">
                              <a:latin typeface="Cambria Math" panose="02040503050406030204" pitchFamily="18" charset="0"/>
                            </a:rPr>
                            <m:t>𝑖</m:t>
                          </m:r>
                          <m:r>
                            <a:rPr lang="en-US" altLang="zh-TW" i="1" dirty="0">
                              <a:latin typeface="Cambria Math" panose="02040503050406030204" pitchFamily="18" charset="0"/>
                            </a:rPr>
                            <m:t>=1</m:t>
                          </m:r>
                        </m:sub>
                        <m:sup>
                          <m:r>
                            <a:rPr lang="en-US" altLang="zh-TW" i="1" dirty="0">
                              <a:latin typeface="Cambria Math" panose="02040503050406030204" pitchFamily="18" charset="0"/>
                            </a:rPr>
                            <m:t>𝑛</m:t>
                          </m:r>
                        </m:sup>
                        <m:e>
                          <m:d>
                            <m:dPr>
                              <m:ctrlPr>
                                <a:rPr lang="en-US" altLang="zh-TW" i="1" dirty="0">
                                  <a:latin typeface="Cambria Math" panose="02040503050406030204" pitchFamily="18" charset="0"/>
                                </a:rPr>
                              </m:ctrlPr>
                            </m:dPr>
                            <m:e>
                              <m:sSub>
                                <m:sSubPr>
                                  <m:ctrlPr>
                                    <a:rPr lang="en-US" altLang="zh-TW" i="1" dirty="0">
                                      <a:latin typeface="Cambria Math" panose="02040503050406030204" pitchFamily="18" charset="0"/>
                                    </a:rPr>
                                  </m:ctrlPr>
                                </m:sSubPr>
                                <m:e>
                                  <m:r>
                                    <a:rPr lang="el-GR" altLang="zh-TW" dirty="0">
                                      <a:latin typeface="Cambria Math" panose="02040503050406030204" pitchFamily="18" charset="0"/>
                                    </a:rPr>
                                    <m:t>𝛿</m:t>
                                  </m:r>
                                </m:e>
                                <m:sub>
                                  <m:r>
                                    <a:rPr lang="en-US" altLang="zh-TW" dirty="0">
                                      <a:latin typeface="Cambria Math" panose="02040503050406030204" pitchFamily="18" charset="0"/>
                                    </a:rPr>
                                    <m:t>𝑖</m:t>
                                  </m:r>
                                </m:sub>
                              </m:s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𝑤</m:t>
                                  </m:r>
                                </m:e>
                                <m:sub>
                                  <m:r>
                                    <a:rPr lang="en-US" altLang="zh-TW" dirty="0">
                                      <a:latin typeface="Cambria Math" panose="02040503050406030204" pitchFamily="18" charset="0"/>
                                    </a:rPr>
                                    <m:t>𝑖</m:t>
                                  </m:r>
                                </m:sub>
                              </m:sSub>
                              <m:r>
                                <a:rPr lang="en-US" altLang="zh-TW" dirty="0" err="1">
                                  <a:latin typeface="Cambria Math" panose="02040503050406030204" pitchFamily="18" charset="0"/>
                                </a:rPr>
                                <m:t>𝑃</m:t>
                              </m:r>
                              <m:r>
                                <a:rPr lang="en-US" altLang="zh-TW" dirty="0">
                                  <a:latin typeface="Cambria Math" panose="02040503050406030204" pitchFamily="18" charset="0"/>
                                </a:rPr>
                                <m:t>−</m:t>
                              </m:r>
                              <m:sSub>
                                <m:sSubPr>
                                  <m:ctrlPr>
                                    <a:rPr lang="en-US" altLang="zh-TW" i="1" dirty="0">
                                      <a:latin typeface="Cambria Math" panose="02040503050406030204" pitchFamily="18" charset="0"/>
                                    </a:rPr>
                                  </m:ctrlPr>
                                </m:sSubPr>
                                <m:e>
                                  <m:r>
                                    <a:rPr lang="el-GR" altLang="zh-TW" dirty="0">
                                      <a:latin typeface="Cambria Math" panose="02040503050406030204" pitchFamily="18" charset="0"/>
                                    </a:rPr>
                                    <m:t>𝛿</m:t>
                                  </m:r>
                                </m:e>
                                <m:sub>
                                  <m:r>
                                    <a:rPr lang="en-US" altLang="zh-TW" dirty="0">
                                      <a:latin typeface="Cambria Math" panose="02040503050406030204" pitchFamily="18" charset="0"/>
                                    </a:rPr>
                                    <m:t>𝑖</m:t>
                                  </m:r>
                                </m:sub>
                              </m:s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𝑢</m:t>
                                  </m:r>
                                </m:e>
                                <m:sub>
                                  <m:r>
                                    <a:rPr lang="en-US" altLang="zh-TW" dirty="0">
                                      <a:latin typeface="Cambria Math" panose="02040503050406030204" pitchFamily="18" charset="0"/>
                                    </a:rPr>
                                    <m:t>𝑖</m:t>
                                  </m:r>
                                </m:sub>
                              </m:sSub>
                              <m:d>
                                <m:dPr>
                                  <m:ctrlPr>
                                    <a:rPr lang="en-US" altLang="zh-TW" i="1" dirty="0" err="1">
                                      <a:latin typeface="Cambria Math" panose="02040503050406030204" pitchFamily="18" charset="0"/>
                                    </a:rPr>
                                  </m:ctrlPr>
                                </m:dPr>
                                <m:e>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𝑌</m:t>
                                      </m:r>
                                    </m:e>
                                    <m:sub>
                                      <m:r>
                                        <a:rPr lang="en-US" altLang="zh-TW" dirty="0">
                                          <a:latin typeface="Cambria Math" panose="02040503050406030204" pitchFamily="18" charset="0"/>
                                        </a:rPr>
                                        <m:t>1</m:t>
                                      </m:r>
                                      <m:r>
                                        <a:rPr lang="en-US" altLang="zh-TW" dirty="0">
                                          <a:latin typeface="Cambria Math" panose="02040503050406030204" pitchFamily="18" charset="0"/>
                                        </a:rPr>
                                        <m:t>𝑖</m:t>
                                      </m:r>
                                    </m:sub>
                                  </m:sSub>
                                  <m:r>
                                    <a:rPr lang="en-US" altLang="zh-TW"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h</m:t>
                                      </m:r>
                                    </m:e>
                                    <m:sub>
                                      <m:r>
                                        <a:rPr lang="en-US" altLang="zh-TW" dirty="0">
                                          <a:latin typeface="Cambria Math" panose="02040503050406030204" pitchFamily="18" charset="0"/>
                                        </a:rPr>
                                        <m:t>3</m:t>
                                      </m:r>
                                      <m:r>
                                        <a:rPr lang="en-US" altLang="zh-TW" dirty="0">
                                          <a:latin typeface="Cambria Math" panose="02040503050406030204" pitchFamily="18" charset="0"/>
                                        </a:rPr>
                                        <m:t>𝑖</m:t>
                                      </m:r>
                                    </m:sub>
                                  </m:sSub>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𝑋</m:t>
                                      </m:r>
                                    </m:e>
                                    <m:sub>
                                      <m:r>
                                        <a:rPr lang="en-US" altLang="zh-TW" dirty="0">
                                          <a:latin typeface="Cambria Math" panose="02040503050406030204" pitchFamily="18" charset="0"/>
                                        </a:rPr>
                                        <m:t>𝑖</m:t>
                                      </m:r>
                                    </m:sub>
                                  </m:sSub>
                                </m:e>
                              </m:d>
                            </m:e>
                          </m:d>
                        </m:e>
                      </m:nary>
                    </m:oMath>
                  </m:oMathPara>
                </a14:m>
                <a:endParaRPr lang="en-US" altLang="zh-TW"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TW" i="1" dirty="0">
                          <a:latin typeface="Cambria Math" panose="02040503050406030204" pitchFamily="18" charset="0"/>
                        </a:rPr>
                        <m:t>=</m:t>
                      </m:r>
                      <m:nary>
                        <m:naryPr>
                          <m:chr m:val="∑"/>
                          <m:ctrlPr>
                            <a:rPr lang="en-US" altLang="zh-TW" i="1" dirty="0">
                              <a:latin typeface="Cambria Math" panose="02040503050406030204" pitchFamily="18" charset="0"/>
                            </a:rPr>
                          </m:ctrlPr>
                        </m:naryPr>
                        <m:sub>
                          <m:r>
                            <m:rPr>
                              <m:brk m:alnAt="23"/>
                            </m:rPr>
                            <a:rPr lang="en-US" altLang="zh-TW" i="1" dirty="0">
                              <a:latin typeface="Cambria Math" panose="02040503050406030204" pitchFamily="18" charset="0"/>
                            </a:rPr>
                            <m:t>𝑖</m:t>
                          </m:r>
                          <m:r>
                            <a:rPr lang="en-US" altLang="zh-TW" i="1" dirty="0">
                              <a:latin typeface="Cambria Math" panose="02040503050406030204" pitchFamily="18" charset="0"/>
                            </a:rPr>
                            <m:t>=1</m:t>
                          </m:r>
                        </m:sub>
                        <m:sup>
                          <m:r>
                            <a:rPr lang="en-US" altLang="zh-TW" i="1" dirty="0">
                              <a:latin typeface="Cambria Math" panose="02040503050406030204" pitchFamily="18" charset="0"/>
                            </a:rPr>
                            <m:t>𝑛</m:t>
                          </m:r>
                        </m:sup>
                        <m:e>
                          <m:d>
                            <m:dPr>
                              <m:ctrlPr>
                                <a:rPr lang="en-US" altLang="zh-TW" i="1" dirty="0">
                                  <a:latin typeface="Cambria Math" panose="02040503050406030204" pitchFamily="18" charset="0"/>
                                </a:rPr>
                              </m:ctrlPr>
                            </m:dPr>
                            <m:e>
                              <m:sSub>
                                <m:sSubPr>
                                  <m:ctrlPr>
                                    <a:rPr lang="en-US" altLang="zh-TW" i="1" dirty="0">
                                      <a:latin typeface="Cambria Math" panose="02040503050406030204" pitchFamily="18" charset="0"/>
                                    </a:rPr>
                                  </m:ctrlPr>
                                </m:sSubPr>
                                <m:e>
                                  <m:r>
                                    <a:rPr lang="el-GR" altLang="zh-TW" dirty="0">
                                      <a:latin typeface="Cambria Math" panose="02040503050406030204" pitchFamily="18" charset="0"/>
                                    </a:rPr>
                                    <m:t>𝛿</m:t>
                                  </m:r>
                                </m:e>
                                <m:sub>
                                  <m:r>
                                    <a:rPr lang="en-US" altLang="zh-TW" dirty="0">
                                      <a:latin typeface="Cambria Math" panose="02040503050406030204" pitchFamily="18" charset="0"/>
                                    </a:rPr>
                                    <m:t>𝑖</m:t>
                                  </m:r>
                                </m:sub>
                              </m:sSub>
                              <m:r>
                                <a:rPr lang="en-US" altLang="zh-TW" i="1" dirty="0">
                                  <a:latin typeface="Cambria Math" panose="02040503050406030204" pitchFamily="18" charset="0"/>
                                </a:rPr>
                                <m:t>[</m:t>
                              </m:r>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𝑢</m:t>
                                  </m:r>
                                </m:e>
                                <m:sub>
                                  <m:r>
                                    <a:rPr lang="pt-BR" altLang="zh-TW" i="1" dirty="0">
                                      <a:latin typeface="Cambria Math" panose="02040503050406030204" pitchFamily="18" charset="0"/>
                                    </a:rPr>
                                    <m:t>𝑖</m:t>
                                  </m:r>
                                </m:sub>
                              </m:sSub>
                              <m:d>
                                <m:dPr>
                                  <m:ctrlPr>
                                    <a:rPr lang="pt-BR" altLang="zh-TW" i="1" dirty="0">
                                      <a:latin typeface="Cambria Math" panose="02040503050406030204" pitchFamily="18" charset="0"/>
                                    </a:rPr>
                                  </m:ctrlPr>
                                </m:dPr>
                                <m:e>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𝑦</m:t>
                                      </m:r>
                                    </m:e>
                                    <m:sub>
                                      <m:r>
                                        <a:rPr lang="en-US" altLang="zh-TW" i="1" dirty="0">
                                          <a:latin typeface="Cambria Math" panose="02040503050406030204" pitchFamily="18" charset="0"/>
                                        </a:rPr>
                                        <m:t>1</m:t>
                                      </m:r>
                                      <m:r>
                                        <a:rPr lang="en-US" altLang="zh-TW" i="1" dirty="0">
                                          <a:latin typeface="Cambria Math" panose="02040503050406030204" pitchFamily="18" charset="0"/>
                                        </a:rPr>
                                        <m:t>𝑖</m:t>
                                      </m:r>
                                    </m:sub>
                                  </m:sSub>
                                  <m:r>
                                    <a:rPr lang="pt-BR" altLang="zh-TW" i="1" dirty="0">
                                      <a:latin typeface="Cambria Math" panose="02040503050406030204" pitchFamily="18" charset="0"/>
                                    </a:rPr>
                                    <m:t>+</m:t>
                                  </m:r>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h</m:t>
                                      </m:r>
                                    </m:e>
                                    <m:sub>
                                      <m:r>
                                        <a:rPr lang="en-US" altLang="zh-TW" i="1" dirty="0">
                                          <a:latin typeface="Cambria Math" panose="02040503050406030204" pitchFamily="18" charset="0"/>
                                        </a:rPr>
                                        <m:t>3</m:t>
                                      </m:r>
                                      <m:r>
                                        <a:rPr lang="pt-BR" altLang="zh-TW" i="1" dirty="0">
                                          <a:latin typeface="Cambria Math" panose="02040503050406030204" pitchFamily="18" charset="0"/>
                                        </a:rPr>
                                        <m:t>𝑖</m:t>
                                      </m:r>
                                    </m:sub>
                                  </m:sSub>
                                  <m:sSub>
                                    <m:sSubPr>
                                      <m:ctrlPr>
                                        <a:rPr lang="pt-BR" altLang="zh-TW" i="1" dirty="0">
                                          <a:latin typeface="Cambria Math" panose="02040503050406030204" pitchFamily="18" charset="0"/>
                                        </a:rPr>
                                      </m:ctrlPr>
                                    </m:sSubPr>
                                    <m:e>
                                      <m:r>
                                        <a:rPr lang="en-US" altLang="zh-TW" i="1" dirty="0">
                                          <a:latin typeface="Cambria Math" panose="02040503050406030204" pitchFamily="18" charset="0"/>
                                        </a:rPr>
                                        <m:t>𝑥</m:t>
                                      </m:r>
                                    </m:e>
                                    <m:sub>
                                      <m:r>
                                        <a:rPr lang="pt-BR" altLang="zh-TW" i="1" dirty="0">
                                          <a:latin typeface="Cambria Math" panose="02040503050406030204" pitchFamily="18" charset="0"/>
                                        </a:rPr>
                                        <m:t>𝑖</m:t>
                                      </m:r>
                                    </m:sub>
                                  </m:sSub>
                                </m:e>
                              </m:d>
                              <m:r>
                                <a:rPr lang="pt-BR" altLang="zh-TW" i="1" dirty="0">
                                  <a:latin typeface="Cambria Math" panose="02040503050406030204" pitchFamily="18" charset="0"/>
                                </a:rPr>
                                <m:t>+</m:t>
                              </m:r>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h</m:t>
                                  </m:r>
                                </m:e>
                                <m:sub>
                                  <m:r>
                                    <a:rPr lang="en-US" altLang="zh-TW" i="1" dirty="0">
                                      <a:latin typeface="Cambria Math" panose="02040503050406030204" pitchFamily="18" charset="0"/>
                                    </a:rPr>
                                    <m:t>4</m:t>
                                  </m:r>
                                  <m:r>
                                    <a:rPr lang="pt-BR" altLang="zh-TW" i="1" dirty="0">
                                      <a:latin typeface="Cambria Math" panose="02040503050406030204" pitchFamily="18" charset="0"/>
                                    </a:rPr>
                                    <m:t>𝑖</m:t>
                                  </m:r>
                                </m:sub>
                              </m:sSub>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𝑑</m:t>
                                  </m:r>
                                </m:e>
                                <m:sub>
                                  <m:r>
                                    <a:rPr lang="pt-BR" altLang="zh-TW" i="1" dirty="0">
                                      <a:latin typeface="Cambria Math" panose="02040503050406030204" pitchFamily="18" charset="0"/>
                                    </a:rPr>
                                    <m:t>𝑖</m:t>
                                  </m:r>
                                </m:sub>
                              </m:sSub>
                              <m:r>
                                <a:rPr lang="en-US" altLang="zh-TW" i="1" dirty="0">
                                  <a:latin typeface="Cambria Math" panose="02040503050406030204" pitchFamily="18" charset="0"/>
                                </a:rPr>
                                <m:t>]</m:t>
                              </m:r>
                              <m:r>
                                <a:rPr lang="en-US" altLang="zh-TW" i="1" dirty="0">
                                  <a:latin typeface="Cambria Math" panose="02040503050406030204" pitchFamily="18" charset="0"/>
                                </a:rPr>
                                <m:t>𝑃</m:t>
                              </m:r>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l-GR" altLang="zh-TW" dirty="0">
                                      <a:latin typeface="Cambria Math" panose="02040503050406030204" pitchFamily="18" charset="0"/>
                                    </a:rPr>
                                    <m:t>𝛿</m:t>
                                  </m:r>
                                </m:e>
                                <m:sub>
                                  <m:r>
                                    <a:rPr lang="en-US" altLang="zh-TW" dirty="0">
                                      <a:latin typeface="Cambria Math" panose="02040503050406030204" pitchFamily="18" charset="0"/>
                                    </a:rPr>
                                    <m:t>𝑖</m:t>
                                  </m:r>
                                </m:sub>
                              </m:sSub>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𝑢</m:t>
                                  </m:r>
                                </m:e>
                                <m:sub>
                                  <m:r>
                                    <a:rPr lang="pt-BR"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𝑌</m:t>
                                  </m:r>
                                </m:e>
                                <m:sub>
                                  <m:r>
                                    <a:rPr lang="en-US" altLang="zh-TW" i="1" dirty="0">
                                      <a:latin typeface="Cambria Math" panose="02040503050406030204" pitchFamily="18" charset="0"/>
                                    </a:rPr>
                                    <m:t>1</m:t>
                                  </m:r>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h</m:t>
                                  </m:r>
                                </m:e>
                                <m:sub>
                                  <m:r>
                                    <a:rPr lang="en-US" altLang="zh-TW" i="1" dirty="0">
                                      <a:latin typeface="Cambria Math" panose="02040503050406030204" pitchFamily="18" charset="0"/>
                                    </a:rPr>
                                    <m:t>3</m:t>
                                  </m:r>
                                  <m:r>
                                    <a:rPr lang="en-US" altLang="zh-TW" i="1" dirty="0">
                                      <a:latin typeface="Cambria Math" panose="02040503050406030204" pitchFamily="18" charset="0"/>
                                    </a:rPr>
                                    <m:t>𝑖</m:t>
                                  </m:r>
                                </m:sub>
                              </m:s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𝑋</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r>
                                <m:rPr>
                                  <m:nor/>
                                </m:rPr>
                                <a:rPr lang="en-US" altLang="zh-TW" dirty="0"/>
                                <m:t> </m:t>
                              </m:r>
                            </m:e>
                          </m:d>
                        </m:e>
                      </m:nary>
                    </m:oMath>
                  </m:oMathPara>
                </a14:m>
                <a:endParaRPr lang="en-US" altLang="zh-TW"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TW" b="0" i="1" dirty="0" smtClean="0">
                          <a:latin typeface="Cambria Math" panose="02040503050406030204" pitchFamily="18" charset="0"/>
                        </a:rPr>
                        <m:t>=</m:t>
                      </m:r>
                      <m:nary>
                        <m:naryPr>
                          <m:chr m:val="∑"/>
                          <m:ctrlPr>
                            <a:rPr lang="en-US" altLang="zh-TW" i="1" dirty="0">
                              <a:latin typeface="Cambria Math" panose="02040503050406030204" pitchFamily="18" charset="0"/>
                            </a:rPr>
                          </m:ctrlPr>
                        </m:naryPr>
                        <m:sub>
                          <m:r>
                            <m:rPr>
                              <m:brk m:alnAt="23"/>
                            </m:rPr>
                            <a:rPr lang="en-US" altLang="zh-TW" i="1" dirty="0">
                              <a:latin typeface="Cambria Math" panose="02040503050406030204" pitchFamily="18" charset="0"/>
                            </a:rPr>
                            <m:t>𝑖</m:t>
                          </m:r>
                          <m:r>
                            <a:rPr lang="en-US" altLang="zh-TW" i="1" dirty="0">
                              <a:latin typeface="Cambria Math" panose="02040503050406030204" pitchFamily="18" charset="0"/>
                            </a:rPr>
                            <m:t>=1</m:t>
                          </m:r>
                        </m:sub>
                        <m:sup>
                          <m:r>
                            <a:rPr lang="en-US" altLang="zh-TW" i="1" dirty="0">
                              <a:latin typeface="Cambria Math" panose="02040503050406030204" pitchFamily="18" charset="0"/>
                            </a:rPr>
                            <m:t>𝑛</m:t>
                          </m:r>
                        </m:sup>
                        <m:e>
                          <m:d>
                            <m:dPr>
                              <m:ctrlPr>
                                <a:rPr lang="en-US" altLang="zh-TW" i="1" dirty="0">
                                  <a:latin typeface="Cambria Math" panose="02040503050406030204" pitchFamily="18" charset="0"/>
                                </a:rPr>
                              </m:ctrlPr>
                            </m:dPr>
                            <m:e>
                              <m:sSub>
                                <m:sSubPr>
                                  <m:ctrlPr>
                                    <a:rPr lang="pt-BR" altLang="zh-TW" i="1" dirty="0">
                                      <a:latin typeface="Cambria Math" panose="02040503050406030204" pitchFamily="18" charset="0"/>
                                    </a:rPr>
                                  </m:ctrlPr>
                                </m:sSubPr>
                                <m:e>
                                  <m:sSub>
                                    <m:sSubPr>
                                      <m:ctrlPr>
                                        <a:rPr lang="en-US" altLang="zh-TW" i="1" dirty="0">
                                          <a:latin typeface="Cambria Math" panose="02040503050406030204" pitchFamily="18" charset="0"/>
                                        </a:rPr>
                                      </m:ctrlPr>
                                    </m:sSubPr>
                                    <m:e>
                                      <m:r>
                                        <a:rPr lang="el-GR" altLang="zh-TW" dirty="0">
                                          <a:latin typeface="Cambria Math" panose="02040503050406030204" pitchFamily="18" charset="0"/>
                                        </a:rPr>
                                        <m:t>𝛿</m:t>
                                      </m:r>
                                    </m:e>
                                    <m:sub>
                                      <m:r>
                                        <a:rPr lang="en-US" altLang="zh-TW" dirty="0">
                                          <a:latin typeface="Cambria Math" panose="02040503050406030204" pitchFamily="18" charset="0"/>
                                        </a:rPr>
                                        <m:t>𝑖</m:t>
                                      </m:r>
                                    </m:sub>
                                  </m:sSub>
                                  <m:r>
                                    <a:rPr lang="pt-BR" altLang="zh-TW" i="1" dirty="0">
                                      <a:latin typeface="Cambria Math" panose="02040503050406030204" pitchFamily="18" charset="0"/>
                                    </a:rPr>
                                    <m:t>𝑢</m:t>
                                  </m:r>
                                </m:e>
                                <m:sub>
                                  <m:r>
                                    <a:rPr lang="pt-BR"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𝑌</m:t>
                                  </m:r>
                                </m:e>
                                <m:sub>
                                  <m:r>
                                    <a:rPr lang="en-US" altLang="zh-TW" i="1" dirty="0">
                                      <a:latin typeface="Cambria Math" panose="02040503050406030204" pitchFamily="18" charset="0"/>
                                    </a:rPr>
                                    <m:t>1</m:t>
                                  </m:r>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h</m:t>
                                  </m:r>
                                </m:e>
                                <m:sub>
                                  <m:r>
                                    <a:rPr lang="en-US" altLang="zh-TW" i="1" dirty="0">
                                      <a:latin typeface="Cambria Math" panose="02040503050406030204" pitchFamily="18" charset="0"/>
                                    </a:rPr>
                                    <m:t>3</m:t>
                                  </m:r>
                                  <m:r>
                                    <a:rPr lang="en-US" altLang="zh-TW" i="1" dirty="0">
                                      <a:latin typeface="Cambria Math" panose="02040503050406030204" pitchFamily="18" charset="0"/>
                                    </a:rPr>
                                    <m:t>𝑖</m:t>
                                  </m:r>
                                </m:sub>
                              </m:s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𝑋</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h</m:t>
                                  </m:r>
                                </m:e>
                                <m:sub>
                                  <m:r>
                                    <a:rPr lang="en-US" altLang="zh-TW" i="1" dirty="0">
                                      <a:latin typeface="Cambria Math" panose="02040503050406030204" pitchFamily="18" charset="0"/>
                                    </a:rPr>
                                    <m:t>4</m:t>
                                  </m:r>
                                  <m:r>
                                    <a:rPr lang="pt-BR" altLang="zh-TW" i="1" dirty="0">
                                      <a:latin typeface="Cambria Math" panose="02040503050406030204" pitchFamily="18" charset="0"/>
                                    </a:rPr>
                                    <m:t>𝑖</m:t>
                                  </m:r>
                                </m:sub>
                              </m:sSub>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𝑑</m:t>
                                  </m:r>
                                </m:e>
                                <m:sub>
                                  <m:r>
                                    <a:rPr lang="pt-BR" altLang="zh-TW" i="1" dirty="0">
                                      <a:latin typeface="Cambria Math" panose="02040503050406030204" pitchFamily="18" charset="0"/>
                                    </a:rPr>
                                    <m:t>𝑖</m:t>
                                  </m:r>
                                </m:sub>
                              </m:sSub>
                              <m:r>
                                <a:rPr lang="en-US" altLang="zh-TW" i="1" dirty="0">
                                  <a:latin typeface="Cambria Math" panose="02040503050406030204" pitchFamily="18" charset="0"/>
                                </a:rPr>
                                <m:t>𝑃</m:t>
                              </m:r>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l-GR" altLang="zh-TW" dirty="0">
                                      <a:latin typeface="Cambria Math" panose="02040503050406030204" pitchFamily="18" charset="0"/>
                                    </a:rPr>
                                    <m:t>𝛿</m:t>
                                  </m:r>
                                </m:e>
                                <m:sub>
                                  <m:r>
                                    <a:rPr lang="en-US" altLang="zh-TW" dirty="0">
                                      <a:latin typeface="Cambria Math" panose="02040503050406030204" pitchFamily="18" charset="0"/>
                                    </a:rPr>
                                    <m:t>𝑖</m:t>
                                  </m:r>
                                </m:sub>
                              </m:sSub>
                              <m:r>
                                <a:rPr lang="en-US" altLang="zh-TW" i="1" dirty="0">
                                  <a:latin typeface="Cambria Math" panose="02040503050406030204" pitchFamily="18" charset="0"/>
                                </a:rPr>
                                <m:t>𝑢𝑖</m:t>
                              </m:r>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𝑌</m:t>
                                  </m:r>
                                </m:e>
                                <m:sub>
                                  <m:r>
                                    <a:rPr lang="en-US" altLang="zh-TW" i="1" dirty="0">
                                      <a:latin typeface="Cambria Math" panose="02040503050406030204" pitchFamily="18" charset="0"/>
                                    </a:rPr>
                                    <m:t>1</m:t>
                                  </m:r>
                                  <m:r>
                                    <a:rPr lang="en-US" altLang="zh-TW" i="1" dirty="0">
                                      <a:latin typeface="Cambria Math" panose="02040503050406030204" pitchFamily="18" charset="0"/>
                                    </a:rPr>
                                    <m:t>𝑖</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h</m:t>
                                  </m:r>
                                </m:e>
                                <m:sub>
                                  <m:r>
                                    <a:rPr lang="en-US" altLang="zh-TW" i="1" dirty="0">
                                      <a:latin typeface="Cambria Math" panose="02040503050406030204" pitchFamily="18" charset="0"/>
                                    </a:rPr>
                                    <m:t>3</m:t>
                                  </m:r>
                                  <m:r>
                                    <a:rPr lang="en-US" altLang="zh-TW" i="1" dirty="0">
                                      <a:latin typeface="Cambria Math" panose="02040503050406030204" pitchFamily="18" charset="0"/>
                                    </a:rPr>
                                    <m:t>𝑖</m:t>
                                  </m:r>
                                </m:sub>
                              </m:s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𝑋</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m:t>
                              </m:r>
                            </m:e>
                          </m:d>
                        </m:e>
                      </m:nary>
                    </m:oMath>
                  </m:oMathPara>
                </a14:m>
                <a:endParaRPr lang="en-US" altLang="zh-TW" i="1" dirty="0" smtClean="0">
                  <a:latin typeface="Cambria Math" panose="02040503050406030204" pitchFamily="18" charset="0"/>
                </a:endParaRPr>
              </a:p>
              <a:p>
                <a:pPr marL="0" indent="0">
                  <a:buNone/>
                </a:pPr>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1111"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37</a:t>
            </a:fld>
            <a:endParaRPr lang="en-US" altLang="zh-TW" dirty="0"/>
          </a:p>
        </p:txBody>
      </p:sp>
    </p:spTree>
    <p:extLst>
      <p:ext uri="{BB962C8B-B14F-4D97-AF65-F5344CB8AC3E}">
        <p14:creationId xmlns:p14="http://schemas.microsoft.com/office/powerpoint/2010/main" val="3997076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pPr marL="0" indent="0" algn="ctr">
                  <a:buNone/>
                </a:pPr>
                <a14:m>
                  <m:oMathPara xmlns:m="http://schemas.openxmlformats.org/officeDocument/2006/math">
                    <m:oMathParaPr>
                      <m:jc m:val="centerGroup"/>
                    </m:oMathParaPr>
                    <m:oMath xmlns:m="http://schemas.openxmlformats.org/officeDocument/2006/math">
                      <m:r>
                        <a:rPr lang="en-US" altLang="zh-TW" b="0" i="1" dirty="0" smtClean="0">
                          <a:solidFill>
                            <a:srgbClr val="1F497D">
                              <a:lumMod val="75000"/>
                            </a:srgbClr>
                          </a:solidFill>
                          <a:latin typeface="Cambria Math" panose="02040503050406030204" pitchFamily="18" charset="0"/>
                        </a:rPr>
                        <m:t>=</m:t>
                      </m:r>
                      <m:nary>
                        <m:naryPr>
                          <m:chr m:val="∑"/>
                          <m:ctrlPr>
                            <a:rPr lang="en-US" altLang="zh-TW" i="1" dirty="0">
                              <a:solidFill>
                                <a:srgbClr val="1F497D">
                                  <a:lumMod val="75000"/>
                                </a:srgbClr>
                              </a:solidFill>
                              <a:latin typeface="Cambria Math" panose="02040503050406030204" pitchFamily="18" charset="0"/>
                            </a:rPr>
                          </m:ctrlPr>
                        </m:naryPr>
                        <m:sub>
                          <m:r>
                            <m:rPr>
                              <m:brk m:alnAt="23"/>
                            </m:rPr>
                            <a:rPr lang="en-US" altLang="zh-TW" i="1" dirty="0">
                              <a:solidFill>
                                <a:srgbClr val="1F497D">
                                  <a:lumMod val="75000"/>
                                </a:srgbClr>
                              </a:solidFill>
                              <a:latin typeface="Cambria Math" panose="02040503050406030204" pitchFamily="18" charset="0"/>
                            </a:rPr>
                            <m:t>𝑖</m:t>
                          </m:r>
                          <m:r>
                            <a:rPr lang="en-US" altLang="zh-TW" i="1" dirty="0">
                              <a:solidFill>
                                <a:srgbClr val="1F497D">
                                  <a:lumMod val="75000"/>
                                </a:srgbClr>
                              </a:solidFill>
                              <a:latin typeface="Cambria Math" panose="02040503050406030204" pitchFamily="18" charset="0"/>
                            </a:rPr>
                            <m:t>=1</m:t>
                          </m:r>
                        </m:sub>
                        <m:sup>
                          <m:r>
                            <a:rPr lang="en-US" altLang="zh-TW" i="1" dirty="0">
                              <a:solidFill>
                                <a:srgbClr val="1F497D">
                                  <a:lumMod val="75000"/>
                                </a:srgbClr>
                              </a:solidFill>
                              <a:latin typeface="Cambria Math" panose="02040503050406030204" pitchFamily="18" charset="0"/>
                            </a:rPr>
                            <m:t>𝑛</m:t>
                          </m:r>
                        </m:sup>
                        <m:e>
                          <m:sSub>
                            <m:sSubPr>
                              <m:ctrlPr>
                                <a:rPr lang="en-US" altLang="zh-TW" i="1" dirty="0">
                                  <a:solidFill>
                                    <a:srgbClr val="1F497D">
                                      <a:lumMod val="75000"/>
                                    </a:srgbClr>
                                  </a:solidFill>
                                  <a:latin typeface="Cambria Math" panose="02040503050406030204" pitchFamily="18" charset="0"/>
                                </a:rPr>
                              </m:ctrlPr>
                            </m:sSubPr>
                            <m:e>
                              <m:r>
                                <a:rPr lang="el-GR" altLang="zh-TW" dirty="0">
                                  <a:solidFill>
                                    <a:srgbClr val="1F497D">
                                      <a:lumMod val="75000"/>
                                    </a:srgbClr>
                                  </a:solidFill>
                                  <a:latin typeface="Cambria Math" panose="02040503050406030204" pitchFamily="18" charset="0"/>
                                </a:rPr>
                                <m:t>𝛿</m:t>
                              </m:r>
                            </m:e>
                            <m:sub>
                              <m:r>
                                <a:rPr lang="en-US" altLang="zh-TW" dirty="0">
                                  <a:solidFill>
                                    <a:srgbClr val="1F497D">
                                      <a:lumMod val="75000"/>
                                    </a:srgbClr>
                                  </a:solidFill>
                                  <a:latin typeface="Cambria Math" panose="02040503050406030204" pitchFamily="18" charset="0"/>
                                </a:rPr>
                                <m:t>𝑖</m:t>
                              </m:r>
                            </m:sub>
                          </m:sSub>
                          <m:sSub>
                            <m:sSubPr>
                              <m:ctrlPr>
                                <a:rPr lang="pt-BR" altLang="zh-TW" i="1" dirty="0" smtClean="0">
                                  <a:latin typeface="Cambria Math" panose="02040503050406030204" pitchFamily="18" charset="0"/>
                                </a:rPr>
                              </m:ctrlPr>
                            </m:sSubPr>
                            <m:e>
                              <m:r>
                                <a:rPr lang="pt-BR" altLang="zh-TW" i="1" dirty="0">
                                  <a:latin typeface="Cambria Math" panose="02040503050406030204" pitchFamily="18" charset="0"/>
                                </a:rPr>
                                <m:t>h</m:t>
                              </m:r>
                            </m:e>
                            <m:sub>
                              <m:r>
                                <a:rPr lang="en-US" altLang="zh-TW" i="1" dirty="0">
                                  <a:latin typeface="Cambria Math" panose="02040503050406030204" pitchFamily="18" charset="0"/>
                                </a:rPr>
                                <m:t>4</m:t>
                              </m:r>
                              <m:r>
                                <a:rPr lang="pt-BR" altLang="zh-TW" i="1" dirty="0">
                                  <a:latin typeface="Cambria Math" panose="02040503050406030204" pitchFamily="18" charset="0"/>
                                </a:rPr>
                                <m:t>𝑖</m:t>
                              </m:r>
                            </m:sub>
                          </m:sSub>
                          <m:sSub>
                            <m:sSubPr>
                              <m:ctrlPr>
                                <a:rPr lang="pt-BR" altLang="zh-TW" i="1" dirty="0">
                                  <a:latin typeface="Cambria Math" panose="02040503050406030204" pitchFamily="18" charset="0"/>
                                </a:rPr>
                              </m:ctrlPr>
                            </m:sSubPr>
                            <m:e>
                              <m:r>
                                <a:rPr lang="pt-BR" altLang="zh-TW" i="1" dirty="0">
                                  <a:latin typeface="Cambria Math" panose="02040503050406030204" pitchFamily="18" charset="0"/>
                                </a:rPr>
                                <m:t>𝑑</m:t>
                              </m:r>
                            </m:e>
                            <m:sub>
                              <m:r>
                                <a:rPr lang="pt-BR" altLang="zh-TW" i="1" dirty="0">
                                  <a:latin typeface="Cambria Math" panose="02040503050406030204" pitchFamily="18" charset="0"/>
                                </a:rPr>
                                <m:t>𝑖</m:t>
                              </m:r>
                            </m:sub>
                          </m:sSub>
                          <m:r>
                            <a:rPr lang="en-US" altLang="zh-TW" i="1" dirty="0">
                              <a:latin typeface="Cambria Math" panose="02040503050406030204" pitchFamily="18" charset="0"/>
                            </a:rPr>
                            <m:t>𝑃</m:t>
                          </m:r>
                        </m:e>
                      </m:nary>
                    </m:oMath>
                  </m:oMathPara>
                </a14:m>
                <a:endParaRPr lang="en-US" altLang="zh-TW" b="0" i="1" dirty="0" smtClean="0">
                  <a:solidFill>
                    <a:srgbClr val="1F497D">
                      <a:lumMod val="75000"/>
                    </a:srgbClr>
                  </a:solidFill>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altLang="zh-TW" i="1" dirty="0">
                          <a:solidFill>
                            <a:srgbClr val="1F497D">
                              <a:lumMod val="75000"/>
                            </a:srgbClr>
                          </a:solidFill>
                          <a:latin typeface="Cambria Math" panose="02040503050406030204" pitchFamily="18" charset="0"/>
                        </a:rPr>
                        <m:t>=</m:t>
                      </m:r>
                      <m:nary>
                        <m:naryPr>
                          <m:chr m:val="∑"/>
                          <m:ctrlPr>
                            <a:rPr lang="en-US" altLang="zh-TW" i="1" dirty="0">
                              <a:solidFill>
                                <a:srgbClr val="1F497D">
                                  <a:lumMod val="75000"/>
                                </a:srgbClr>
                              </a:solidFill>
                              <a:latin typeface="Cambria Math" panose="02040503050406030204" pitchFamily="18" charset="0"/>
                            </a:rPr>
                          </m:ctrlPr>
                        </m:naryPr>
                        <m:sub>
                          <m:r>
                            <m:rPr>
                              <m:brk m:alnAt="23"/>
                            </m:rPr>
                            <a:rPr lang="en-US" altLang="zh-TW" i="1" dirty="0">
                              <a:solidFill>
                                <a:srgbClr val="1F497D">
                                  <a:lumMod val="75000"/>
                                </a:srgbClr>
                              </a:solidFill>
                              <a:latin typeface="Cambria Math" panose="02040503050406030204" pitchFamily="18" charset="0"/>
                            </a:rPr>
                            <m:t>𝑖</m:t>
                          </m:r>
                          <m:r>
                            <a:rPr lang="en-US" altLang="zh-TW" i="1" dirty="0">
                              <a:solidFill>
                                <a:srgbClr val="1F497D">
                                  <a:lumMod val="75000"/>
                                </a:srgbClr>
                              </a:solidFill>
                              <a:latin typeface="Cambria Math" panose="02040503050406030204" pitchFamily="18" charset="0"/>
                            </a:rPr>
                            <m:t>=1</m:t>
                          </m:r>
                        </m:sub>
                        <m:sup>
                          <m:r>
                            <a:rPr lang="en-US" altLang="zh-TW" i="1" dirty="0">
                              <a:solidFill>
                                <a:srgbClr val="1F497D">
                                  <a:lumMod val="75000"/>
                                </a:srgbClr>
                              </a:solidFill>
                              <a:latin typeface="Cambria Math" panose="02040503050406030204" pitchFamily="18" charset="0"/>
                            </a:rPr>
                            <m:t>𝑛</m:t>
                          </m:r>
                        </m:sup>
                        <m:e>
                          <m:sSub>
                            <m:sSubPr>
                              <m:ctrlPr>
                                <a:rPr lang="en-US" altLang="zh-TW" i="1" dirty="0">
                                  <a:solidFill>
                                    <a:srgbClr val="1F497D">
                                      <a:lumMod val="75000"/>
                                    </a:srgbClr>
                                  </a:solidFill>
                                  <a:latin typeface="Cambria Math" panose="02040503050406030204" pitchFamily="18" charset="0"/>
                                </a:rPr>
                              </m:ctrlPr>
                            </m:sSubPr>
                            <m:e>
                              <m:r>
                                <a:rPr lang="el-GR" altLang="zh-TW" dirty="0">
                                  <a:solidFill>
                                    <a:srgbClr val="1F497D">
                                      <a:lumMod val="75000"/>
                                    </a:srgbClr>
                                  </a:solidFill>
                                  <a:latin typeface="Cambria Math" panose="02040503050406030204" pitchFamily="18" charset="0"/>
                                </a:rPr>
                                <m:t>𝛿</m:t>
                              </m:r>
                            </m:e>
                            <m:sub>
                              <m:r>
                                <a:rPr lang="en-US" altLang="zh-TW" dirty="0">
                                  <a:solidFill>
                                    <a:srgbClr val="1F497D">
                                      <a:lumMod val="75000"/>
                                    </a:srgbClr>
                                  </a:solidFill>
                                  <a:latin typeface="Cambria Math" panose="02040503050406030204" pitchFamily="18" charset="0"/>
                                </a:rPr>
                                <m:t>𝑖</m:t>
                              </m:r>
                            </m:sub>
                          </m:sSub>
                          <m:sSub>
                            <m:sSubPr>
                              <m:ctrlPr>
                                <a:rPr lang="en-US" altLang="zh-TW" i="1" dirty="0">
                                  <a:solidFill>
                                    <a:srgbClr val="1F497D">
                                      <a:lumMod val="75000"/>
                                    </a:srgbClr>
                                  </a:solidFill>
                                  <a:latin typeface="Cambria Math" panose="02040503050406030204" pitchFamily="18" charset="0"/>
                                </a:rPr>
                              </m:ctrlPr>
                            </m:sSubPr>
                            <m:e>
                              <m:r>
                                <a:rPr lang="en-US" altLang="zh-TW" dirty="0">
                                  <a:solidFill>
                                    <a:srgbClr val="1F497D">
                                      <a:lumMod val="75000"/>
                                    </a:srgbClr>
                                  </a:solidFill>
                                  <a:latin typeface="Cambria Math" panose="02040503050406030204" pitchFamily="18" charset="0"/>
                                </a:rPr>
                                <m:t>h</m:t>
                              </m:r>
                            </m:e>
                            <m:sub>
                              <m:r>
                                <a:rPr lang="en-US" altLang="zh-TW" dirty="0">
                                  <a:solidFill>
                                    <a:srgbClr val="1F497D">
                                      <a:lumMod val="75000"/>
                                    </a:srgbClr>
                                  </a:solidFill>
                                  <a:latin typeface="Cambria Math" panose="02040503050406030204" pitchFamily="18" charset="0"/>
                                </a:rPr>
                                <m:t>4</m:t>
                              </m:r>
                              <m:r>
                                <a:rPr lang="en-US" altLang="zh-TW" dirty="0">
                                  <a:solidFill>
                                    <a:srgbClr val="1F497D">
                                      <a:lumMod val="75000"/>
                                    </a:srgbClr>
                                  </a:solidFill>
                                  <a:latin typeface="Cambria Math" panose="02040503050406030204" pitchFamily="18" charset="0"/>
                                </a:rPr>
                                <m:t>𝑖</m:t>
                              </m:r>
                            </m:sub>
                          </m:sSub>
                          <m:r>
                            <a:rPr lang="en-US" altLang="zh-TW" dirty="0">
                              <a:solidFill>
                                <a:srgbClr val="1F497D">
                                  <a:lumMod val="75000"/>
                                </a:srgbClr>
                              </a:solidFill>
                              <a:latin typeface="Cambria Math" panose="02040503050406030204" pitchFamily="18" charset="0"/>
                            </a:rPr>
                            <m:t>(</m:t>
                          </m:r>
                          <m:sSub>
                            <m:sSubPr>
                              <m:ctrlPr>
                                <a:rPr lang="en-US" altLang="zh-TW" i="1" dirty="0">
                                  <a:solidFill>
                                    <a:srgbClr val="1F497D">
                                      <a:lumMod val="75000"/>
                                    </a:srgbClr>
                                  </a:solidFill>
                                  <a:latin typeface="Cambria Math" panose="02040503050406030204" pitchFamily="18" charset="0"/>
                                </a:rPr>
                              </m:ctrlPr>
                            </m:sSubPr>
                            <m:e>
                              <m:r>
                                <a:rPr lang="en-US" altLang="zh-TW" dirty="0">
                                  <a:solidFill>
                                    <a:srgbClr val="1F497D">
                                      <a:lumMod val="75000"/>
                                    </a:srgbClr>
                                  </a:solidFill>
                                  <a:latin typeface="Cambria Math" panose="02040503050406030204" pitchFamily="18" charset="0"/>
                                </a:rPr>
                                <m:t>𝑅</m:t>
                              </m:r>
                            </m:e>
                            <m:sub>
                              <m:r>
                                <a:rPr lang="en-US" altLang="zh-TW" dirty="0">
                                  <a:solidFill>
                                    <a:srgbClr val="1F497D">
                                      <a:lumMod val="75000"/>
                                    </a:srgbClr>
                                  </a:solidFill>
                                  <a:latin typeface="Cambria Math" panose="02040503050406030204" pitchFamily="18" charset="0"/>
                                </a:rPr>
                                <m:t>𝑖</m:t>
                              </m:r>
                            </m:sub>
                          </m:sSub>
                          <m:r>
                            <a:rPr lang="en-US" altLang="zh-TW" dirty="0">
                              <a:solidFill>
                                <a:srgbClr val="1F497D">
                                  <a:lumMod val="75000"/>
                                </a:srgbClr>
                              </a:solidFill>
                              <a:latin typeface="Cambria Math" panose="02040503050406030204" pitchFamily="18" charset="0"/>
                            </a:rPr>
                            <m:t>+</m:t>
                          </m:r>
                          <m:sSub>
                            <m:sSubPr>
                              <m:ctrlPr>
                                <a:rPr lang="en-US" altLang="zh-TW" i="1" dirty="0">
                                  <a:solidFill>
                                    <a:srgbClr val="1F497D">
                                      <a:lumMod val="75000"/>
                                    </a:srgbClr>
                                  </a:solidFill>
                                  <a:latin typeface="Cambria Math" panose="02040503050406030204" pitchFamily="18" charset="0"/>
                                </a:rPr>
                              </m:ctrlPr>
                            </m:sSubPr>
                            <m:e>
                              <m:r>
                                <a:rPr lang="en-US" altLang="zh-TW" dirty="0">
                                  <a:solidFill>
                                    <a:srgbClr val="1F497D">
                                      <a:lumMod val="75000"/>
                                    </a:srgbClr>
                                  </a:solidFill>
                                  <a:latin typeface="Cambria Math" panose="02040503050406030204" pitchFamily="18" charset="0"/>
                                </a:rPr>
                                <m:t>h</m:t>
                              </m:r>
                            </m:e>
                            <m:sub>
                              <m:r>
                                <a:rPr lang="en-US" altLang="zh-TW" dirty="0">
                                  <a:solidFill>
                                    <a:srgbClr val="1F497D">
                                      <a:lumMod val="75000"/>
                                    </a:srgbClr>
                                  </a:solidFill>
                                  <a:latin typeface="Cambria Math" panose="02040503050406030204" pitchFamily="18" charset="0"/>
                                </a:rPr>
                                <m:t>1</m:t>
                              </m:r>
                              <m:r>
                                <a:rPr lang="en-US" altLang="zh-TW" dirty="0">
                                  <a:solidFill>
                                    <a:srgbClr val="1F497D">
                                      <a:lumMod val="75000"/>
                                    </a:srgbClr>
                                  </a:solidFill>
                                  <a:latin typeface="Cambria Math" panose="02040503050406030204" pitchFamily="18" charset="0"/>
                                </a:rPr>
                                <m:t>𝑖</m:t>
                              </m:r>
                            </m:sub>
                          </m:sSub>
                          <m:sSub>
                            <m:sSubPr>
                              <m:ctrlPr>
                                <a:rPr lang="en-US" altLang="zh-TW" i="1" dirty="0">
                                  <a:solidFill>
                                    <a:srgbClr val="1F497D">
                                      <a:lumMod val="75000"/>
                                    </a:srgbClr>
                                  </a:solidFill>
                                  <a:latin typeface="Cambria Math" panose="02040503050406030204" pitchFamily="18" charset="0"/>
                                </a:rPr>
                              </m:ctrlPr>
                            </m:sSubPr>
                            <m:e>
                              <m:r>
                                <a:rPr lang="en-US" altLang="zh-TW" dirty="0">
                                  <a:solidFill>
                                    <a:srgbClr val="1F497D">
                                      <a:lumMod val="75000"/>
                                    </a:srgbClr>
                                  </a:solidFill>
                                  <a:latin typeface="Cambria Math" panose="02040503050406030204" pitchFamily="18" charset="0"/>
                                </a:rPr>
                                <m:t>𝑃</m:t>
                              </m:r>
                            </m:e>
                            <m:sub>
                              <m:r>
                                <a:rPr lang="en-US" altLang="zh-TW" dirty="0">
                                  <a:solidFill>
                                    <a:srgbClr val="1F497D">
                                      <a:lumMod val="75000"/>
                                    </a:srgbClr>
                                  </a:solidFill>
                                  <a:latin typeface="Cambria Math" panose="02040503050406030204" pitchFamily="18" charset="0"/>
                                </a:rPr>
                                <m:t>𝑃𝑢𝑏</m:t>
                              </m:r>
                            </m:sub>
                          </m:sSub>
                          <m:r>
                            <a:rPr lang="en-US" altLang="zh-TW" dirty="0">
                              <a:solidFill>
                                <a:srgbClr val="1F497D">
                                  <a:lumMod val="75000"/>
                                </a:srgbClr>
                              </a:solidFill>
                              <a:latin typeface="Cambria Math" panose="02040503050406030204" pitchFamily="18" charset="0"/>
                            </a:rPr>
                            <m:t>)</m:t>
                          </m:r>
                        </m:e>
                      </m:nary>
                    </m:oMath>
                  </m:oMathPara>
                </a14:m>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38</a:t>
            </a:fld>
            <a:endParaRPr lang="en-US" altLang="zh-TW"/>
          </a:p>
        </p:txBody>
      </p:sp>
    </p:spTree>
    <p:extLst>
      <p:ext uri="{BB962C8B-B14F-4D97-AF65-F5344CB8AC3E}">
        <p14:creationId xmlns:p14="http://schemas.microsoft.com/office/powerpoint/2010/main" val="4947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a:t>D. Security </a:t>
            </a:r>
            <a:r>
              <a:rPr lang="en-US" altLang="zh-TW" b="1" dirty="0" smtClean="0"/>
              <a:t>Analysis</a:t>
            </a:r>
          </a:p>
          <a:p>
            <a:r>
              <a:rPr lang="en-US" altLang="zh-TW" dirty="0" smtClean="0"/>
              <a:t>In </a:t>
            </a:r>
            <a:r>
              <a:rPr lang="en-US" altLang="zh-TW" dirty="0"/>
              <a:t>the following, we present the security requirements such as authentication, integrity, and non-repudiation of our proposed scheme. </a:t>
            </a:r>
            <a:endParaRPr lang="en-US" altLang="zh-TW" dirty="0" smtClean="0"/>
          </a:p>
          <a:p>
            <a:r>
              <a:rPr lang="en-US" altLang="zh-TW" dirty="0" smtClean="0"/>
              <a:t>These </a:t>
            </a:r>
            <a:r>
              <a:rPr lang="en-US" altLang="zh-TW" dirty="0"/>
              <a:t>security properties can be achieved through our CLS signature scheme. In the following Theorem 1, we prove the proposed CLS signature scheme is secure against Type I and Type II adversaries</a:t>
            </a:r>
            <a:r>
              <a:rPr lang="en-US" altLang="zh-TW" dirty="0" smtClean="0"/>
              <a:t>.</a:t>
            </a:r>
          </a:p>
          <a:p>
            <a:r>
              <a:rPr lang="en-US" altLang="zh-TW" b="1" dirty="0" smtClean="0"/>
              <a:t>Theorem 1:</a:t>
            </a:r>
          </a:p>
          <a:p>
            <a:pPr marL="400050" lvl="1" indent="0">
              <a:buNone/>
            </a:pPr>
            <a:r>
              <a:rPr lang="en-US" altLang="zh-TW" i="1" dirty="0" smtClean="0">
                <a:solidFill>
                  <a:schemeClr val="tx2">
                    <a:lumMod val="75000"/>
                  </a:schemeClr>
                </a:solidFill>
                <a:latin typeface="Times New Roman" panose="02020603050405020304" pitchFamily="18" charset="0"/>
                <a:cs typeface="Times New Roman" panose="02020603050405020304" pitchFamily="18" charset="0"/>
              </a:rPr>
              <a:t>In the ROM, the proposed CLS scheme is secure under the ECDLP assumption.</a:t>
            </a:r>
          </a:p>
          <a:p>
            <a:pPr marL="400050" lvl="1" indent="0">
              <a:buNone/>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The </a:t>
            </a:r>
            <a:r>
              <a:rPr lang="en-US" altLang="zh-TW" dirty="0">
                <a:solidFill>
                  <a:schemeClr val="tx2">
                    <a:lumMod val="75000"/>
                  </a:schemeClr>
                </a:solidFill>
                <a:latin typeface="Times New Roman" panose="02020603050405020304" pitchFamily="18" charset="0"/>
                <a:cs typeface="Times New Roman" panose="02020603050405020304" pitchFamily="18" charset="0"/>
              </a:rPr>
              <a:t>proof of Theorem 1 follows from lemma 1 and lemma 2</a:t>
            </a:r>
            <a:r>
              <a:rPr lang="en-US" altLang="zh-TW" dirty="0"/>
              <a:t>.</a:t>
            </a:r>
          </a:p>
          <a:p>
            <a:endParaRPr lang="en-US" altLang="zh-TW" b="1"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39</a:t>
            </a:fld>
            <a:endParaRPr lang="en-US" altLang="zh-TW"/>
          </a:p>
        </p:txBody>
      </p:sp>
    </p:spTree>
    <p:extLst>
      <p:ext uri="{BB962C8B-B14F-4D97-AF65-F5344CB8AC3E}">
        <p14:creationId xmlns:p14="http://schemas.microsoft.com/office/powerpoint/2010/main" val="327564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We designed the scheme in pairing-free environment which improves the communication and computational efficiency. The proposed scheme supports batch verification, which significantly reduces the computational workload on RSUs in VANETS. </a:t>
            </a:r>
            <a:endParaRPr lang="en-US" altLang="zh-TW" dirty="0" smtClean="0"/>
          </a:p>
          <a:p>
            <a:r>
              <a:rPr lang="en-US" altLang="zh-TW" dirty="0" smtClean="0"/>
              <a:t>The </a:t>
            </a:r>
            <a:r>
              <a:rPr lang="en-US" altLang="zh-TW" dirty="0"/>
              <a:t>proposed scheme is proven secure in the random oracle model and meets the security requirements, such as authenticity, integrity, traceability, anonymity, and revocation. We compared our scheme with well-known existing schemes, and the efficiency analysis shows that the proposed scheme is more efficient.</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a:t>
            </a:fld>
            <a:endParaRPr lang="en-US" altLang="zh-TW"/>
          </a:p>
        </p:txBody>
      </p:sp>
    </p:spTree>
    <p:extLst>
      <p:ext uri="{BB962C8B-B14F-4D97-AF65-F5344CB8AC3E}">
        <p14:creationId xmlns:p14="http://schemas.microsoft.com/office/powerpoint/2010/main" val="4249865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r>
                  <a:rPr lang="en-US" altLang="zh-TW" b="1" dirty="0"/>
                  <a:t>Lemma 1</a:t>
                </a:r>
                <a:r>
                  <a:rPr lang="en-US" altLang="zh-TW" b="1" dirty="0" smtClean="0"/>
                  <a:t>:</a:t>
                </a:r>
                <a:endParaRPr lang="en-US" altLang="zh-TW" b="1" dirty="0"/>
              </a:p>
              <a:p>
                <a:r>
                  <a:rPr lang="en-US" altLang="zh-TW" dirty="0"/>
                  <a:t>In the random oracle model, if there exists a forger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𝐴𝐷𝑉</m:t>
                        </m:r>
                      </m:e>
                      <m:sub>
                        <m:r>
                          <a:rPr lang="en-US" altLang="zh-TW" i="1" dirty="0">
                            <a:latin typeface="Cambria Math" panose="02040503050406030204" pitchFamily="18" charset="0"/>
                          </a:rPr>
                          <m:t>1</m:t>
                        </m:r>
                      </m:sub>
                    </m:sSub>
                  </m:oMath>
                </a14:m>
                <a:r>
                  <a:rPr lang="en-US" altLang="zh-TW" dirty="0"/>
                  <a:t> who can forge a signature after making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𝑞</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𝑖</m:t>
                            </m:r>
                          </m:sub>
                        </m:sSub>
                      </m:sub>
                    </m:sSub>
                  </m:oMath>
                </a14:m>
                <a:r>
                  <a:rPr lang="en-US" altLang="zh-TW" dirty="0"/>
                  <a:t> queries to random oracles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𝐻</m:t>
                        </m:r>
                      </m:e>
                      <m:sub>
                        <m:r>
                          <a:rPr lang="en-US" altLang="zh-TW" i="1" dirty="0">
                            <a:latin typeface="Cambria Math" panose="02040503050406030204" pitchFamily="18" charset="0"/>
                          </a:rPr>
                          <m:t>𝑖</m:t>
                        </m:r>
                      </m:sub>
                    </m:sSub>
                  </m:oMath>
                </a14:m>
                <a:r>
                  <a:rPr lang="en-US" altLang="zh-TW" dirty="0"/>
                  <a:t> for </a:t>
                </a:r>
                <a14:m>
                  <m:oMath xmlns:m="http://schemas.openxmlformats.org/officeDocument/2006/math">
                    <m:r>
                      <a:rPr lang="en-US" altLang="zh-TW" i="1" dirty="0" smtClean="0">
                        <a:latin typeface="Cambria Math" panose="02040503050406030204" pitchFamily="18" charset="0"/>
                      </a:rPr>
                      <m:t>𝑖</m:t>
                    </m:r>
                    <m:r>
                      <a:rPr lang="en-US" altLang="zh-TW" i="1" dirty="0" smtClean="0">
                        <a:latin typeface="Cambria Math" panose="02040503050406030204" pitchFamily="18" charset="0"/>
                      </a:rPr>
                      <m:t>−0, 1, 2, 3, 4</m:t>
                    </m:r>
                  </m:oMath>
                </a14:m>
                <a:r>
                  <a:rPr lang="en-US" altLang="zh-TW" dirty="0"/>
                  <a:t>,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𝑞</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m:t>
                            </m:r>
                          </m:e>
                          <m:sub>
                            <m:r>
                              <a:rPr lang="en-US" altLang="zh-TW" i="1" dirty="0">
                                <a:latin typeface="Cambria Math" panose="02040503050406030204" pitchFamily="18" charset="0"/>
                              </a:rPr>
                              <m:t>𝑝𝑠𝑘</m:t>
                            </m:r>
                          </m:sub>
                        </m:sSub>
                      </m:sub>
                    </m:sSub>
                  </m:oMath>
                </a14:m>
                <a:r>
                  <a:rPr lang="en-US" altLang="zh-TW" dirty="0"/>
                  <a:t> queries to the </a:t>
                </a:r>
                <a:r>
                  <a:rPr lang="en-US" altLang="zh-TW" b="1" dirty="0"/>
                  <a:t>Reveal Partial Secret Key </a:t>
                </a:r>
                <a:r>
                  <a:rPr lang="en-US" altLang="zh-TW" dirty="0"/>
                  <a:t>extraction oracle,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𝑞</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𝐶</m:t>
                            </m:r>
                          </m:e>
                          <m:sub>
                            <m:r>
                              <a:rPr lang="en-US" altLang="zh-TW" i="1" dirty="0">
                                <a:latin typeface="Cambria Math" panose="02040503050406030204" pitchFamily="18" charset="0"/>
                              </a:rPr>
                              <m:t>𝑢𝑠𝑒𝑟</m:t>
                            </m:r>
                          </m:sub>
                        </m:sSub>
                      </m:sub>
                    </m:sSub>
                  </m:oMath>
                </a14:m>
                <a:r>
                  <a:rPr lang="en-US" altLang="zh-TW" dirty="0"/>
                  <a:t> queries to the </a:t>
                </a:r>
                <a:r>
                  <a:rPr lang="en-US" altLang="zh-TW" b="1" dirty="0"/>
                  <a:t>Create User </a:t>
                </a:r>
                <a:r>
                  <a:rPr lang="en-US" altLang="zh-TW" dirty="0"/>
                  <a:t>request oracle,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𝑞</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m:t>
                            </m:r>
                          </m:e>
                          <m:sub>
                            <m:r>
                              <a:rPr lang="en-US" altLang="zh-TW" i="1" dirty="0">
                                <a:latin typeface="Cambria Math" panose="02040503050406030204" pitchFamily="18" charset="0"/>
                              </a:rPr>
                              <m:t>𝑝𝑠𝑘</m:t>
                            </m:r>
                          </m:sub>
                        </m:sSub>
                      </m:sub>
                    </m:sSub>
                  </m:oMath>
                </a14:m>
                <a:r>
                  <a:rPr lang="en-US" altLang="zh-TW" dirty="0"/>
                  <a:t> </a:t>
                </a:r>
                <a:r>
                  <a:rPr lang="en-US" altLang="zh-TW" b="1" dirty="0"/>
                  <a:t>Reveal Secret Key</a:t>
                </a:r>
                <a:r>
                  <a:rPr lang="en-US" altLang="zh-TW" dirty="0"/>
                  <a:t> extraction queries and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𝑞</m:t>
                        </m:r>
                      </m:e>
                      <m:sub>
                        <m:r>
                          <a:rPr lang="en-US" altLang="zh-TW" i="1" dirty="0">
                            <a:latin typeface="Cambria Math" panose="02040503050406030204" pitchFamily="18" charset="0"/>
                          </a:rPr>
                          <m:t>𝑆𝑖𝑔𝑛</m:t>
                        </m:r>
                      </m:sub>
                    </m:sSub>
                  </m:oMath>
                </a14:m>
                <a:r>
                  <a:rPr lang="en-US" altLang="zh-TW" dirty="0"/>
                  <a:t> </a:t>
                </a:r>
                <a:r>
                  <a:rPr lang="en-US" altLang="zh-TW" b="1" dirty="0"/>
                  <a:t>Sign</a:t>
                </a:r>
                <a:r>
                  <a:rPr lang="en-US" altLang="zh-TW" dirty="0"/>
                  <a:t> queries then the ECDLP can be solved.</a:t>
                </a:r>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40</a:t>
            </a:fld>
            <a:endParaRPr lang="en-US" altLang="zh-TW"/>
          </a:p>
        </p:txBody>
      </p:sp>
    </p:spTree>
    <p:extLst>
      <p:ext uri="{BB962C8B-B14F-4D97-AF65-F5344CB8AC3E}">
        <p14:creationId xmlns:p14="http://schemas.microsoft.com/office/powerpoint/2010/main" val="39478696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r>
                  <a:rPr lang="en-US" altLang="zh-TW" b="1" dirty="0"/>
                  <a:t>Proof</a:t>
                </a:r>
                <a:r>
                  <a:rPr lang="en-US" altLang="zh-TW" b="1" dirty="0" smtClean="0"/>
                  <a:t>:</a:t>
                </a:r>
                <a:endParaRPr lang="en-US" altLang="zh-TW" dirty="0"/>
              </a:p>
              <a:p>
                <a:r>
                  <a:rPr lang="en-US" altLang="zh-TW" dirty="0"/>
                  <a:t>Suppose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𝐴𝐷𝑉</m:t>
                        </m:r>
                      </m:e>
                      <m:sub>
                        <m:r>
                          <a:rPr lang="en-US" altLang="zh-TW" i="1" dirty="0">
                            <a:latin typeface="Cambria Math" panose="02040503050406030204" pitchFamily="18" charset="0"/>
                          </a:rPr>
                          <m:t>1</m:t>
                        </m:r>
                      </m:sub>
                    </m:sSub>
                  </m:oMath>
                </a14:m>
                <a:r>
                  <a:rPr lang="en-US" altLang="zh-TW" dirty="0"/>
                  <a:t> is a Type I forger against our CLS scheme. We will show how to produce another algorithm ξ which can solve the ECDLP with the help of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𝐴𝐷𝑉</m:t>
                        </m:r>
                      </m:e>
                      <m:sub>
                        <m:r>
                          <a:rPr lang="en-US" altLang="zh-TW" i="1" dirty="0">
                            <a:latin typeface="Cambria Math" panose="02040503050406030204" pitchFamily="18" charset="0"/>
                          </a:rPr>
                          <m:t>1</m:t>
                        </m:r>
                      </m:sub>
                    </m:sSub>
                  </m:oMath>
                </a14:m>
                <a:r>
                  <a:rPr lang="en-US" altLang="zh-TW" dirty="0"/>
                  <a:t>. Suppose ξ receives a challenge (</a:t>
                </a:r>
                <a14:m>
                  <m:oMath xmlns:m="http://schemas.openxmlformats.org/officeDocument/2006/math">
                    <m:r>
                      <a:rPr lang="en-US" altLang="zh-TW" i="1" dirty="0" smtClean="0">
                        <a:latin typeface="Cambria Math" panose="02040503050406030204" pitchFamily="18" charset="0"/>
                      </a:rPr>
                      <m:t>𝑃</m:t>
                    </m:r>
                    <m:r>
                      <a:rPr lang="en-US" altLang="zh-TW" i="1" dirty="0" smtClean="0">
                        <a:latin typeface="Cambria Math" panose="02040503050406030204" pitchFamily="18" charset="0"/>
                      </a:rPr>
                      <m:t>,</m:t>
                    </m:r>
                    <m:r>
                      <a:rPr lang="en-US" altLang="zh-TW" i="1" dirty="0" smtClean="0">
                        <a:latin typeface="Cambria Math" panose="02040503050406030204" pitchFamily="18" charset="0"/>
                      </a:rPr>
                      <m:t>𝑄</m:t>
                    </m:r>
                    <m:r>
                      <a:rPr lang="en-US" altLang="zh-TW" i="1" dirty="0" smtClean="0">
                        <a:latin typeface="Cambria Math" panose="02040503050406030204" pitchFamily="18" charset="0"/>
                      </a:rPr>
                      <m:t>=</m:t>
                    </m:r>
                    <m:r>
                      <a:rPr lang="en-US" altLang="zh-TW" i="1" dirty="0" err="1">
                        <a:latin typeface="Cambria Math" panose="02040503050406030204" pitchFamily="18" charset="0"/>
                      </a:rPr>
                      <m:t>𝑠𝑃</m:t>
                    </m:r>
                  </m:oMath>
                </a14:m>
                <a:r>
                  <a:rPr lang="en-US" altLang="zh-TW" dirty="0"/>
                  <a:t>) . Its goal is to compute </a:t>
                </a:r>
                <a14:m>
                  <m:oMath xmlns:m="http://schemas.openxmlformats.org/officeDocument/2006/math">
                    <m:r>
                      <a:rPr lang="en-US" altLang="zh-TW" i="1" dirty="0" smtClean="0">
                        <a:latin typeface="Cambria Math" panose="02040503050406030204" pitchFamily="18" charset="0"/>
                      </a:rPr>
                      <m:t>𝑠</m:t>
                    </m:r>
                    <m:r>
                      <a:rPr lang="en-US" altLang="zh-TW" i="1" dirty="0" smtClean="0">
                        <a:latin typeface="Cambria Math" panose="02040503050406030204" pitchFamily="18" charset="0"/>
                      </a:rPr>
                      <m:t> </m:t>
                    </m:r>
                  </m:oMath>
                </a14:m>
                <a:r>
                  <a:rPr lang="en-US" altLang="zh-TW" dirty="0"/>
                  <a:t>. ξ acts as a challenger and answers the queries posed by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𝐴𝐷𝑉</m:t>
                        </m:r>
                      </m:e>
                      <m:sub>
                        <m:r>
                          <a:rPr lang="en-US" altLang="zh-TW" i="1" dirty="0">
                            <a:latin typeface="Cambria Math" panose="02040503050406030204" pitchFamily="18" charset="0"/>
                          </a:rPr>
                          <m:t>1</m:t>
                        </m:r>
                      </m:sub>
                    </m:sSub>
                  </m:oMath>
                </a14:m>
                <a:r>
                  <a:rPr lang="en-US" altLang="zh-TW" dirty="0"/>
                  <a:t> as follows. Without loss of generality, ξ takes </a:t>
                </a:r>
                <a14:m>
                  <m:oMath xmlns:m="http://schemas.openxmlformats.org/officeDocument/2006/math">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𝐼𝐷</m:t>
                        </m:r>
                      </m:e>
                      <m:sup>
                        <m:r>
                          <a:rPr lang="en-US" altLang="zh-TW" i="1" dirty="0">
                            <a:latin typeface="Cambria Math" panose="02040503050406030204" pitchFamily="18" charset="0"/>
                          </a:rPr>
                          <m:t>∗</m:t>
                        </m:r>
                      </m:sup>
                    </m:sSup>
                  </m:oMath>
                </a14:m>
                <a:r>
                  <a:rPr lang="en-US" altLang="zh-TW" dirty="0"/>
                  <a:t> as target identity of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𝐴𝐷𝑉</m:t>
                        </m:r>
                      </m:e>
                      <m:sub>
                        <m:r>
                          <a:rPr lang="en-US" altLang="zh-TW" i="1" dirty="0">
                            <a:latin typeface="Cambria Math" panose="02040503050406030204" pitchFamily="18" charset="0"/>
                          </a:rPr>
                          <m:t>1</m:t>
                        </m:r>
                      </m:sub>
                    </m:sSub>
                  </m:oMath>
                </a14:m>
                <a:r>
                  <a:rPr lang="en-US" altLang="zh-TW" dirty="0"/>
                  <a:t> on a message </a:t>
                </a:r>
                <a14:m>
                  <m:oMath xmlns:m="http://schemas.openxmlformats.org/officeDocument/2006/math">
                    <m:sSubSup>
                      <m:sSubSupPr>
                        <m:ctrlPr>
                          <a:rPr lang="en-US" altLang="zh-TW" i="1" dirty="0" smtClean="0">
                            <a:latin typeface="Cambria Math" panose="02040503050406030204" pitchFamily="18" charset="0"/>
                          </a:rPr>
                        </m:ctrlPr>
                      </m:sSubSupPr>
                      <m:e>
                        <m:r>
                          <a:rPr lang="en-US" altLang="zh-TW" i="1" dirty="0">
                            <a:latin typeface="Cambria Math" panose="02040503050406030204" pitchFamily="18" charset="0"/>
                          </a:rPr>
                          <m:t>𝑚</m:t>
                        </m:r>
                      </m:e>
                      <m:sub>
                        <m:r>
                          <a:rPr lang="en-US" altLang="zh-TW" i="1" dirty="0">
                            <a:latin typeface="Cambria Math" panose="02040503050406030204" pitchFamily="18" charset="0"/>
                          </a:rPr>
                          <m:t>𝑖</m:t>
                        </m:r>
                      </m:sub>
                      <m:sup>
                        <m:r>
                          <a:rPr lang="en-US" altLang="zh-TW" i="1" dirty="0">
                            <a:latin typeface="Cambria Math" panose="02040503050406030204" pitchFamily="18" charset="0"/>
                          </a:rPr>
                          <m:t>∗</m:t>
                        </m:r>
                      </m:sup>
                    </m:sSubSup>
                    <m:r>
                      <a:rPr lang="en-US" altLang="zh-TW" i="1" dirty="0">
                        <a:latin typeface="Cambria Math" panose="02040503050406030204" pitchFamily="18" charset="0"/>
                      </a:rPr>
                      <m:t> </m:t>
                    </m:r>
                  </m:oMath>
                </a14:m>
                <a:r>
                  <a:rPr lang="en-US" altLang="zh-TW" dirty="0"/>
                  <a:t>. </a:t>
                </a:r>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r="-172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41</a:t>
            </a:fld>
            <a:endParaRPr lang="en-US" altLang="zh-TW"/>
          </a:p>
        </p:txBody>
      </p:sp>
    </p:spTree>
    <p:extLst>
      <p:ext uri="{BB962C8B-B14F-4D97-AF65-F5344CB8AC3E}">
        <p14:creationId xmlns:p14="http://schemas.microsoft.com/office/powerpoint/2010/main" val="19450161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r>
                  <a:rPr lang="en-US" altLang="zh-TW" b="1" dirty="0"/>
                  <a:t>Initialization Phase: </a:t>
                </a:r>
                <a:r>
                  <a:rPr lang="en-US" altLang="zh-TW" dirty="0"/>
                  <a:t>Algorithm ξ sets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𝑃</m:t>
                        </m:r>
                      </m:e>
                      <m:sub>
                        <m:r>
                          <a:rPr lang="en-US" altLang="zh-TW" i="1" dirty="0">
                            <a:latin typeface="Cambria Math" panose="02040503050406030204" pitchFamily="18" charset="0"/>
                          </a:rPr>
                          <m:t>𝑃𝑢𝑏</m:t>
                        </m:r>
                      </m:sub>
                    </m:sSub>
                    <m:r>
                      <a:rPr lang="en-US" altLang="zh-TW" i="1" dirty="0">
                        <a:latin typeface="Cambria Math" panose="02040503050406030204" pitchFamily="18" charset="0"/>
                      </a:rPr>
                      <m:t>=</m:t>
                    </m:r>
                    <m:r>
                      <a:rPr lang="en-US" altLang="zh-TW" i="1" dirty="0">
                        <a:latin typeface="Cambria Math" panose="02040503050406030204" pitchFamily="18" charset="0"/>
                      </a:rPr>
                      <m:t>𝑄</m:t>
                    </m:r>
                    <m:r>
                      <a:rPr lang="en-US" altLang="zh-TW" i="1" dirty="0">
                        <a:latin typeface="Cambria Math" panose="02040503050406030204" pitchFamily="18" charset="0"/>
                      </a:rPr>
                      <m:t>=</m:t>
                    </m:r>
                    <m:r>
                      <a:rPr lang="en-US" altLang="zh-TW" i="1" dirty="0" err="1">
                        <a:latin typeface="Cambria Math" panose="02040503050406030204" pitchFamily="18" charset="0"/>
                      </a:rPr>
                      <m:t>𝑠𝑃</m:t>
                    </m:r>
                  </m:oMath>
                </a14:m>
                <a:r>
                  <a:rPr lang="en-US" altLang="zh-TW" dirty="0"/>
                  <a:t> and gives the system parameters </a:t>
                </a:r>
                <a14:m>
                  <m:oMath xmlns:m="http://schemas.openxmlformats.org/officeDocument/2006/math">
                    <m:r>
                      <a:rPr lang="en-US" altLang="zh-TW" i="1" dirty="0" smtClean="0">
                        <a:latin typeface="Cambria Math" panose="02040503050406030204" pitchFamily="18" charset="0"/>
                      </a:rPr>
                      <m:t>𝑝𝑎𝑟𝑎𝑚𝑠</m:t>
                    </m:r>
                  </m:oMath>
                </a14:m>
                <a:r>
                  <a:rPr lang="en-US" altLang="zh-TW" dirty="0" smtClean="0"/>
                  <a:t> and </a:t>
                </a:r>
                <a:r>
                  <a:rPr lang="en-US" altLang="zh-TW" dirty="0"/>
                  <a:t>master public key to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𝐴𝐷𝑉</m:t>
                        </m:r>
                      </m:e>
                      <m:sub>
                        <m:r>
                          <a:rPr lang="en-US" altLang="zh-TW" i="1" dirty="0">
                            <a:latin typeface="Cambria Math" panose="02040503050406030204" pitchFamily="18" charset="0"/>
                          </a:rPr>
                          <m:t>1</m:t>
                        </m:r>
                      </m:sub>
                    </m:sSub>
                  </m:oMath>
                </a14:m>
                <a:r>
                  <a:rPr lang="en-US" altLang="zh-TW" dirty="0"/>
                  <a:t> and keeps </a:t>
                </a:r>
                <a14:m>
                  <m:oMath xmlns:m="http://schemas.openxmlformats.org/officeDocument/2006/math">
                    <m:r>
                      <a:rPr lang="en-US" altLang="zh-TW" i="1" dirty="0" smtClean="0">
                        <a:latin typeface="Cambria Math" panose="02040503050406030204" pitchFamily="18" charset="0"/>
                      </a:rPr>
                      <m:t>𝑠</m:t>
                    </m:r>
                    <m:r>
                      <a:rPr lang="en-US" altLang="zh-TW" i="1" dirty="0" smtClean="0">
                        <a:latin typeface="Cambria Math" panose="02040503050406030204" pitchFamily="18" charset="0"/>
                      </a:rPr>
                      <m:t> </m:t>
                    </m:r>
                  </m:oMath>
                </a14:m>
                <a:r>
                  <a:rPr lang="en-US" altLang="zh-TW" dirty="0"/>
                  <a:t>secretly</a:t>
                </a:r>
                <a:r>
                  <a:rPr lang="en-US" altLang="zh-TW" dirty="0" smtClean="0"/>
                  <a:t>.</a:t>
                </a:r>
              </a:p>
              <a:p>
                <a:r>
                  <a:rPr lang="en-US" altLang="zh-TW" b="1" dirty="0"/>
                  <a:t>Queries Phase: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𝐴𝐷𝑉</m:t>
                        </m:r>
                      </m:e>
                      <m:sub>
                        <m:r>
                          <a:rPr lang="en-US" altLang="zh-TW" i="1" dirty="0">
                            <a:latin typeface="Cambria Math" panose="02040503050406030204" pitchFamily="18" charset="0"/>
                          </a:rPr>
                          <m:t>1</m:t>
                        </m:r>
                      </m:sub>
                    </m:sSub>
                  </m:oMath>
                </a14:m>
                <a:r>
                  <a:rPr lang="en-US" altLang="zh-TW" dirty="0"/>
                  <a:t> performs the following oracles in an adaptive manner and the algorithm ξ will answer to these oracles. </a:t>
                </a:r>
                <a:r>
                  <a:rPr lang="en-US" altLang="zh-TW" dirty="0"/>
                  <a:t>To avoid the conflict of simulation, ξ need to maintain the initially empty lists </a:t>
                </a:r>
                <a14:m>
                  <m:oMath xmlns:m="http://schemas.openxmlformats.org/officeDocument/2006/math">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0</m:t>
                        </m:r>
                      </m:sub>
                    </m:sSub>
                    <m:r>
                      <a:rPr lang="en-US" altLang="zh-TW" i="1" dirty="0" smtClean="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1</m:t>
                        </m:r>
                      </m:sub>
                    </m:sSub>
                    <m:r>
                      <a:rPr lang="en-US" altLang="zh-TW" i="1" dirty="0" smtClean="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2</m:t>
                        </m:r>
                      </m:sub>
                    </m:sSub>
                    <m:r>
                      <a:rPr lang="en-US" altLang="zh-TW" i="1" dirty="0" smtClean="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3</m:t>
                        </m:r>
                      </m:sub>
                    </m:sSub>
                    <m:r>
                      <a:rPr lang="en-US" altLang="zh-TW" i="1" dirty="0" smtClean="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4</m:t>
                        </m:r>
                      </m:sub>
                    </m:sSub>
                    <m:r>
                      <a:rPr lang="en-US" altLang="zh-TW" i="1" dirty="0" smtClean="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𝑃𝑆𝐾</m:t>
                        </m:r>
                      </m:sub>
                    </m:sSub>
                    <m:r>
                      <a:rPr lang="en-US" altLang="zh-TW" i="1" dirty="0" smtClean="0">
                        <a:latin typeface="Cambria Math" panose="02040503050406030204" pitchFamily="18" charset="0"/>
                      </a:rPr>
                      <m:t>,</m:t>
                    </m:r>
                    <m:sSub>
                      <m:sSubPr>
                        <m:ctrlPr>
                          <a:rPr lang="en-US" altLang="zh-TW" i="1" dirty="0" smtClean="0">
                            <a:latin typeface="Cambria Math" panose="02040503050406030204" pitchFamily="18" charset="0"/>
                          </a:rPr>
                        </m:ctrlPr>
                      </m:sSubPr>
                      <m:e>
                        <m:r>
                          <a:rPr lang="en-US" altLang="zh-TW" i="1" dirty="0">
                            <a:latin typeface="Cambria Math" panose="02040503050406030204" pitchFamily="18" charset="0"/>
                          </a:rPr>
                          <m:t>𝐿</m:t>
                        </m:r>
                      </m:e>
                      <m:sub>
                        <m:r>
                          <a:rPr lang="en-US" altLang="zh-TW" i="1" dirty="0">
                            <a:latin typeface="Cambria Math" panose="02040503050406030204" pitchFamily="18" charset="0"/>
                          </a:rPr>
                          <m:t>𝐶𝑢𝑠𝑒𝑟</m:t>
                        </m:r>
                      </m:sub>
                    </m:sSub>
                    <m:r>
                      <a:rPr lang="en-US" altLang="zh-TW" i="1" dirty="0" smtClean="0">
                        <a:latin typeface="Cambria Math" panose="02040503050406030204" pitchFamily="18" charset="0"/>
                      </a:rPr>
                      <m:t> </m:t>
                    </m:r>
                  </m:oMath>
                </a14:m>
                <a:r>
                  <a:rPr lang="en-US" altLang="zh-TW" dirty="0"/>
                  <a:t>. These lists are used to keep track of answers to the following queries. </a:t>
                </a:r>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42</a:t>
            </a:fld>
            <a:endParaRPr lang="en-US" altLang="zh-TW"/>
          </a:p>
        </p:txBody>
      </p:sp>
    </p:spTree>
    <p:extLst>
      <p:ext uri="{BB962C8B-B14F-4D97-AF65-F5344CB8AC3E}">
        <p14:creationId xmlns:p14="http://schemas.microsoft.com/office/powerpoint/2010/main" val="12864478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pPr marL="457200" lvl="1" indent="0">
                  <a:buNone/>
                </a:pPr>
                <a:r>
                  <a:rPr lang="en-US" altLang="zh-TW" b="1" dirty="0" smtClean="0">
                    <a:solidFill>
                      <a:schemeClr val="tx2">
                        <a:lumMod val="75000"/>
                      </a:schemeClr>
                    </a:solidFill>
                    <a:latin typeface="Times New Roman" panose="02020603050405020304" pitchFamily="18" charset="0"/>
                    <a:cs typeface="Times New Roman" panose="02020603050405020304" pitchFamily="18" charset="0"/>
                  </a:rPr>
                  <a:t>Queries on oracle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0</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0</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When </a:t>
                </a:r>
                <a14:m>
                  <m:oMath xmlns:m="http://schemas.openxmlformats.org/officeDocument/2006/math">
                    <m:sSub>
                      <m:sSubPr>
                        <m:ctrlPr>
                          <a:rPr lang="en-US" altLang="zh-TW" dirty="0">
                            <a:solidFill>
                              <a:schemeClr val="tx2">
                                <a:lumMod val="75000"/>
                              </a:schemeClr>
                            </a:solidFill>
                            <a:latin typeface="Times New Roman" panose="02020603050405020304" pitchFamily="18" charset="0"/>
                            <a:cs typeface="Times New Roman" panose="02020603050405020304" pitchFamily="18" charset="0"/>
                          </a:rPr>
                        </m:ctrlPr>
                      </m:sSubPr>
                      <m:e>
                        <m:r>
                          <a:rPr lang="en-US" altLang="zh-TW" dirty="0">
                            <a:solidFill>
                              <a:schemeClr val="tx2">
                                <a:lumMod val="75000"/>
                              </a:schemeClr>
                            </a:solidFill>
                            <a:latin typeface="Times New Roman" panose="02020603050405020304" pitchFamily="18" charset="0"/>
                            <a:cs typeface="Times New Roman" panose="02020603050405020304" pitchFamily="18" charset="0"/>
                          </a:rPr>
                          <m:t>𝐴𝐷𝑉</m:t>
                        </m:r>
                      </m:e>
                      <m:sub>
                        <m:r>
                          <a:rPr lang="en-US" altLang="zh-TW" dirty="0">
                            <a:solidFill>
                              <a:schemeClr val="tx2">
                                <a:lumMod val="75000"/>
                              </a:schemeClr>
                            </a:solidFill>
                            <a:latin typeface="Times New Roman" panose="020206030504050203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makes a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0</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query on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will search the </a:t>
                </a:r>
                <a:r>
                  <a:rPr lang="en-US" altLang="zh-TW" dirty="0">
                    <a:solidFill>
                      <a:schemeClr val="tx2">
                        <a:lumMod val="75000"/>
                      </a:schemeClr>
                    </a:solidFill>
                    <a:latin typeface="Times New Roman" panose="02020603050405020304" pitchFamily="18" charset="0"/>
                    <a:cs typeface="Times New Roman" panose="02020603050405020304" pitchFamily="18" charset="0"/>
                  </a:rPr>
                  <a:t>list </a:t>
                </a:r>
                <a14:m>
                  <m:oMath xmlns:m="http://schemas.openxmlformats.org/officeDocument/2006/math">
                    <m:sSub>
                      <m:sSubPr>
                        <m:ctrlPr>
                          <a:rPr lang="en-US" altLang="zh-TW" dirty="0">
                            <a:solidFill>
                              <a:schemeClr val="tx2">
                                <a:lumMod val="75000"/>
                              </a:schemeClr>
                            </a:solidFill>
                            <a:latin typeface="Times New Roman" panose="02020603050405020304" pitchFamily="18" charset="0"/>
                            <a:cs typeface="Times New Roman" panose="02020603050405020304" pitchFamily="18" charset="0"/>
                          </a:rPr>
                        </m:ctrlPr>
                      </m:sSubPr>
                      <m:e>
                        <m:r>
                          <a:rPr lang="en-US" altLang="zh-TW" dirty="0">
                            <a:solidFill>
                              <a:schemeClr val="tx2">
                                <a:lumMod val="75000"/>
                              </a:schemeClr>
                            </a:solidFill>
                            <a:latin typeface="Times New Roman" panose="02020603050405020304" pitchFamily="18" charset="0"/>
                            <a:cs typeface="Times New Roman" panose="02020603050405020304" pitchFamily="18" charset="0"/>
                          </a:rPr>
                          <m:t>𝐿</m:t>
                        </m:r>
                      </m:e>
                      <m:sub>
                        <m:r>
                          <a:rPr lang="en-US" altLang="zh-TW" dirty="0">
                            <a:solidFill>
                              <a:schemeClr val="tx2">
                                <a:lumMod val="75000"/>
                              </a:schemeClr>
                            </a:solidFill>
                            <a:latin typeface="Times New Roman" panose="02020603050405020304" pitchFamily="18" charset="0"/>
                            <a:cs typeface="Times New Roman" panose="02020603050405020304" pitchFamily="18" charset="0"/>
                          </a:rPr>
                          <m:t>0</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for the tuple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𝑄</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If such tuple exists in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0</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then </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returns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𝑄</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Otherwise, </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picks a random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𝑄</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and adds to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0</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Finally, </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returns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𝑄</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endParaRPr lang="en-US" altLang="zh-TW" dirty="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endParaRPr lang="en-US" altLang="zh-TW" dirty="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r>
                  <a:rPr lang="en-US" altLang="zh-TW" b="1" dirty="0">
                    <a:solidFill>
                      <a:schemeClr val="tx2">
                        <a:lumMod val="75000"/>
                      </a:schemeClr>
                    </a:solidFill>
                    <a:latin typeface="Times New Roman" panose="02020603050405020304" pitchFamily="18" charset="0"/>
                    <a:cs typeface="Times New Roman" panose="02020603050405020304" pitchFamily="18" charset="0"/>
                  </a:rPr>
                  <a:t>Queries on oracle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𝑄</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𝑃𝑢𝑏</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When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𝐴𝐷𝑉</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makes a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query on </a:t>
                </a:r>
                <a14:m>
                  <m:oMath xmlns:m="http://schemas.openxmlformats.org/officeDocument/2006/math">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𝑄</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𝑃𝑢𝑏</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will search the list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b="0" i="0" dirty="0" smtClean="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for the tuple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𝑄</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𝑃𝑢𝑏</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If such tuple exists in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then </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returns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Otherwise, </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picks a random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and </a:t>
                </a:r>
                <a:r>
                  <a:rPr lang="en-US" altLang="zh-TW" dirty="0">
                    <a:solidFill>
                      <a:schemeClr val="tx2">
                        <a:lumMod val="75000"/>
                      </a:schemeClr>
                    </a:solidFill>
                    <a:latin typeface="Times New Roman" panose="02020603050405020304" pitchFamily="18" charset="0"/>
                    <a:cs typeface="Times New Roman" panose="02020603050405020304" pitchFamily="18" charset="0"/>
                  </a:rPr>
                  <a:t>adds to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Finally, </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returns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p>
              <a:p>
                <a:endParaRPr lang="en-US" altLang="zh-TW"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t="-1482" r="-272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43</a:t>
            </a:fld>
            <a:endParaRPr lang="en-US" altLang="zh-TW"/>
          </a:p>
        </p:txBody>
      </p:sp>
    </p:spTree>
    <p:extLst>
      <p:ext uri="{BB962C8B-B14F-4D97-AF65-F5344CB8AC3E}">
        <p14:creationId xmlns:p14="http://schemas.microsoft.com/office/powerpoint/2010/main" val="1521299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pPr marL="457200" lvl="1" indent="0">
                  <a:buNone/>
                </a:pPr>
                <a:r>
                  <a:rPr lang="en-US" altLang="zh-TW" b="1" dirty="0">
                    <a:solidFill>
                      <a:schemeClr val="tx2">
                        <a:lumMod val="75000"/>
                      </a:schemeClr>
                    </a:solidFill>
                    <a:latin typeface="Times New Roman" panose="02020603050405020304" pitchFamily="18" charset="0"/>
                    <a:cs typeface="Times New Roman" panose="02020603050405020304" pitchFamily="18" charset="0"/>
                  </a:rPr>
                  <a:t>Queries on oracle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When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𝐴𝐷𝑉</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makes a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query on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will search the list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for the tuple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If such tuple exists in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returns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Otherwise, </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picks a random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and returns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adds </a:t>
                </a:r>
                <a14:m>
                  <m:oMath xmlns:m="http://schemas.openxmlformats.org/officeDocument/2006/math">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to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p>
              <a:p>
                <a:pPr marL="457200" lvl="1" indent="0">
                  <a:buNone/>
                </a:pPr>
                <a:endParaRPr lang="en-US" altLang="zh-TW" dirty="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r>
                  <a:rPr lang="en-US" altLang="zh-TW" b="1" dirty="0">
                    <a:solidFill>
                      <a:schemeClr val="tx2">
                        <a:lumMod val="75000"/>
                      </a:schemeClr>
                    </a:solidFill>
                    <a:latin typeface="Times New Roman" panose="02020603050405020304" pitchFamily="18" charset="0"/>
                    <a:cs typeface="Times New Roman" panose="02020603050405020304" pitchFamily="18" charset="0"/>
                  </a:rPr>
                  <a:t>Queries on oracle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3</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3</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𝑡</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When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𝐴𝐷𝑉</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makes a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3</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query on </a:t>
                </a:r>
                <a14:m>
                  <m:oMath xmlns:m="http://schemas.openxmlformats.org/officeDocument/2006/math">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𝑡</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 </a:t>
                </a:r>
                <a:r>
                  <a:rPr lang="el-GR" altLang="zh-TW" dirty="0" smtClean="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will search the list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3</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for the tuple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𝑡</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3</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If such tuple exists in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3</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then </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gives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3</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Otherwise, </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chooses a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random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3</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and returns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3</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Finally, </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adds the tuple </a:t>
                </a:r>
                <a14:m>
                  <m:oMath xmlns:m="http://schemas.openxmlformats.org/officeDocument/2006/math">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𝑡</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3</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to the list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3</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p>
              <a:p>
                <a:endParaRPr lang="en-US" altLang="zh-TW"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t="-1482" r="-389" b="-5256"/>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44</a:t>
            </a:fld>
            <a:endParaRPr lang="en-US" altLang="zh-TW"/>
          </a:p>
        </p:txBody>
      </p:sp>
    </p:spTree>
    <p:extLst>
      <p:ext uri="{BB962C8B-B14F-4D97-AF65-F5344CB8AC3E}">
        <p14:creationId xmlns:p14="http://schemas.microsoft.com/office/powerpoint/2010/main" val="16578131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pPr marL="457200" lvl="1" indent="0">
                  <a:buNone/>
                </a:pPr>
                <a:r>
                  <a:rPr lang="en-US" altLang="zh-TW" b="1" dirty="0" smtClean="0">
                    <a:solidFill>
                      <a:schemeClr val="tx2">
                        <a:lumMod val="75000"/>
                      </a:schemeClr>
                    </a:solidFill>
                    <a:latin typeface="Times New Roman" panose="02020603050405020304" pitchFamily="18" charset="0"/>
                    <a:cs typeface="Times New Roman" panose="02020603050405020304" pitchFamily="18" charset="0"/>
                  </a:rPr>
                  <a:t>Queries on oracle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4</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4</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𝑡</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When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𝐴𝐷𝑉</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makes a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4</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query on </a:t>
                </a:r>
                <a14:m>
                  <m:oMath xmlns:m="http://schemas.openxmlformats.org/officeDocument/2006/math">
                    <m:d>
                      <m:d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d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𝑡</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d>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l-GR" altLang="zh-TW" dirty="0" smtClean="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will search the list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4</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for the tuple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𝑡</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4</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If such tuple exists in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4</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then </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gives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4</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to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𝐴𝐷𝑉</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Otherwise, </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picks a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random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4</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and returns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4</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Finally, </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adds </a:t>
                </a:r>
                <a14:m>
                  <m:oMath xmlns:m="http://schemas.openxmlformats.org/officeDocument/2006/math">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𝑡</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4</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to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4</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p>
              <a:p>
                <a:pPr marL="457200" lvl="1" indent="0">
                  <a:buNone/>
                </a:pP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r>
                  <a:rPr lang="en-US" altLang="zh-TW" b="1" dirty="0">
                    <a:solidFill>
                      <a:schemeClr val="tx2">
                        <a:lumMod val="75000"/>
                      </a:schemeClr>
                    </a:solidFill>
                    <a:latin typeface="Times New Roman" panose="02020603050405020304" pitchFamily="18" charset="0"/>
                    <a:cs typeface="Times New Roman" panose="02020603050405020304" pitchFamily="18" charset="0"/>
                  </a:rPr>
                  <a:t>Reveal Partial Secret Key Oracle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𝑃𝑆𝐾</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When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𝐴𝐷𝑉</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makes a query on </a:t>
                </a:r>
                <a14:m>
                  <m:oMath xmlns:m="http://schemas.openxmlformats.org/officeDocument/2006/math">
                    <m:r>
                      <a:rPr lang="en-US" altLang="zh-TW" i="1" dirty="0">
                        <a:solidFill>
                          <a:schemeClr val="tx2">
                            <a:lumMod val="75000"/>
                          </a:schemeClr>
                        </a:solidFill>
                        <a:latin typeface="Cambria Math" panose="02040503050406030204" pitchFamily="18" charset="0"/>
                        <a:cs typeface="Times New Roman" panose="02020603050405020304" pitchFamily="18" charset="0"/>
                      </a:rPr>
                      <m:t>𝑃𝑆𝐾</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will search the list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𝑃𝑆𝐾</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for the tuples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𝑑</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If such tuple exists in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𝑃𝑆𝐾</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then </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returns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𝑑</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Otherwise, if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chooses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𝑎</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and sets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𝑑</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𝑎</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and add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𝑑</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to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𝑃𝑆𝐾</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and returns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𝑑</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If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aborts.</a:t>
                </a:r>
                <a:endParaRPr lang="en-US" altLang="zh-TW" dirty="0">
                  <a:solidFill>
                    <a:schemeClr val="tx2">
                      <a:lumMod val="75000"/>
                    </a:schemeClr>
                  </a:solidFill>
                  <a:latin typeface="Times New Roman" panose="02020603050405020304" pitchFamily="18" charset="0"/>
                  <a:cs typeface="Times New Roman" panose="02020603050405020304" pitchFamily="18" charset="0"/>
                </a:endParaRPr>
              </a:p>
              <a:p>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t="-1482" r="-2722" b="-14690"/>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45</a:t>
            </a:fld>
            <a:endParaRPr lang="en-US" altLang="zh-TW" dirty="0"/>
          </a:p>
        </p:txBody>
      </p:sp>
    </p:spTree>
    <p:extLst>
      <p:ext uri="{BB962C8B-B14F-4D97-AF65-F5344CB8AC3E}">
        <p14:creationId xmlns:p14="http://schemas.microsoft.com/office/powerpoint/2010/main" val="9962225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pPr marL="457200" lvl="1" indent="0">
                  <a:buNone/>
                </a:pPr>
                <a:r>
                  <a:rPr lang="en-US" altLang="zh-TW" b="1" dirty="0">
                    <a:solidFill>
                      <a:schemeClr val="tx2">
                        <a:lumMod val="75000"/>
                      </a:schemeClr>
                    </a:solidFill>
                    <a:latin typeface="Times New Roman" panose="02020603050405020304" pitchFamily="18" charset="0"/>
                    <a:cs typeface="Times New Roman" panose="02020603050405020304" pitchFamily="18" charset="0"/>
                  </a:rPr>
                  <a:t>Create </a:t>
                </a:r>
                <a:r>
                  <a:rPr lang="en-US" altLang="zh-TW" b="1" dirty="0">
                    <a:solidFill>
                      <a:schemeClr val="tx2">
                        <a:lumMod val="75000"/>
                      </a:schemeClr>
                    </a:solidFill>
                    <a:latin typeface="Times New Roman" panose="02020603050405020304" pitchFamily="18" charset="0"/>
                    <a:cs typeface="Times New Roman" panose="02020603050405020304" pitchFamily="18" charset="0"/>
                  </a:rPr>
                  <a:t>User Oracle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𝐶𝑢𝑠𝑒𝑟</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When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𝐴𝐷𝑉</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makes a query on </a:t>
                </a:r>
                <a14:m>
                  <m:oMath xmlns:m="http://schemas.openxmlformats.org/officeDocument/2006/math">
                    <m:r>
                      <a:rPr lang="en-US" altLang="zh-TW" i="1" dirty="0">
                        <a:solidFill>
                          <a:schemeClr val="tx2">
                            <a:lumMod val="75000"/>
                          </a:schemeClr>
                        </a:solidFill>
                        <a:latin typeface="Cambria Math" panose="02040503050406030204" pitchFamily="18" charset="0"/>
                        <a:cs typeface="Times New Roman" panose="02020603050405020304" pitchFamily="18" charset="0"/>
                      </a:rPr>
                      <m:t>𝐶𝑢𝑠𝑒𝑟</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will search the list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𝐶𝑢𝑠𝑒𝑟</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for the tuple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𝑥</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𝑋</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If such tuple exists in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𝐶𝑢𝑠𝑒𝑟</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then </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outputs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𝑋</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Otherwise, </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do the following</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endParaRPr lang="en-US" altLang="zh-TW" dirty="0">
                  <a:solidFill>
                    <a:schemeClr val="tx2">
                      <a:lumMod val="75000"/>
                    </a:schemeClr>
                  </a:solidFill>
                  <a:latin typeface="Times New Roman" panose="02020603050405020304" pitchFamily="18" charset="0"/>
                  <a:cs typeface="Times New Roman" panose="02020603050405020304" pitchFamily="18" charset="0"/>
                </a:endParaRPr>
              </a:p>
              <a:p>
                <a:pPr marL="1314450" lvl="2" indent="-457200">
                  <a:buFont typeface="+mj-lt"/>
                  <a:buAutoNum type="arabicPeriod"/>
                </a:pPr>
                <a:r>
                  <a:rPr lang="en-US" altLang="zh-TW" sz="2600" dirty="0">
                    <a:solidFill>
                      <a:schemeClr val="tx2">
                        <a:lumMod val="75000"/>
                      </a:schemeClr>
                    </a:solidFill>
                    <a:latin typeface="Times New Roman" panose="02020603050405020304" pitchFamily="18" charset="0"/>
                    <a:cs typeface="Times New Roman" panose="02020603050405020304" pitchFamily="18" charset="0"/>
                  </a:rPr>
                  <a:t>If </a:t>
                </a:r>
                <a14:m>
                  <m:oMath xmlns:m="http://schemas.openxmlformats.org/officeDocument/2006/math">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𝐼𝐷</m:t>
                        </m:r>
                      </m:e>
                      <m:sup>
                        <m:r>
                          <a:rPr lang="en-US" altLang="zh-TW" sz="2800"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sz="2600"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sz="2600" dirty="0" smtClean="0">
                    <a:solidFill>
                      <a:schemeClr val="tx2">
                        <a:lumMod val="75000"/>
                      </a:schemeClr>
                    </a:solidFill>
                    <a:latin typeface="Times New Roman" panose="02020603050405020304" pitchFamily="18" charset="0"/>
                    <a:cs typeface="Times New Roman" panose="02020603050405020304" pitchFamily="18" charset="0"/>
                  </a:rPr>
                  <a:t> </a:t>
                </a:r>
                <a:r>
                  <a:rPr lang="el-GR" altLang="zh-TW" sz="2600" dirty="0" smtClean="0">
                    <a:solidFill>
                      <a:schemeClr val="tx2">
                        <a:lumMod val="75000"/>
                      </a:schemeClr>
                    </a:solidFill>
                    <a:latin typeface="Times New Roman" panose="02020603050405020304" pitchFamily="18" charset="0"/>
                    <a:cs typeface="Times New Roman" panose="02020603050405020304" pitchFamily="18" charset="0"/>
                  </a:rPr>
                  <a:t>ξ </a:t>
                </a:r>
                <a:r>
                  <a:rPr lang="en-US" altLang="zh-TW" sz="2600" dirty="0">
                    <a:solidFill>
                      <a:schemeClr val="tx2">
                        <a:lumMod val="75000"/>
                      </a:schemeClr>
                    </a:solidFill>
                    <a:latin typeface="Times New Roman" panose="02020603050405020304" pitchFamily="18" charset="0"/>
                    <a:cs typeface="Times New Roman" panose="02020603050405020304" pitchFamily="18" charset="0"/>
                  </a:rPr>
                  <a:t>chooses </a:t>
                </a:r>
                <a14:m>
                  <m:oMath xmlns:m="http://schemas.openxmlformats.org/officeDocument/2006/math">
                    <m:sSub>
                      <m:sSubPr>
                        <m:ctrlPr>
                          <a:rPr lang="en-US" altLang="zh-TW" sz="26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𝑎</m:t>
                        </m:r>
                      </m:e>
                      <m: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600"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6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𝑏</m:t>
                        </m:r>
                      </m:e>
                      <m: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600"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6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𝑥</m:t>
                        </m:r>
                      </m:e>
                      <m: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600" i="1" dirty="0" smtClean="0">
                        <a:solidFill>
                          <a:schemeClr val="tx2">
                            <a:lumMod val="75000"/>
                          </a:schemeClr>
                        </a:solidFill>
                        <a:latin typeface="Cambria Math" panose="02040503050406030204" pitchFamily="18" charset="0"/>
                        <a:cs typeface="Times New Roman" panose="02020603050405020304" pitchFamily="18" charset="0"/>
                      </a:rPr>
                      <m:t>∈</m:t>
                    </m:r>
                    <m:sSubSup>
                      <m:sSubSupPr>
                        <m:ctrlPr>
                          <a:rPr lang="en-US" altLang="zh-TW" sz="2600"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sz="2600" i="1"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en-US" altLang="zh-TW" sz="2600" dirty="0">
                    <a:solidFill>
                      <a:schemeClr val="tx2">
                        <a:lumMod val="75000"/>
                      </a:schemeClr>
                    </a:solidFill>
                    <a:latin typeface="Times New Roman" panose="02020603050405020304" pitchFamily="18" charset="0"/>
                    <a:cs typeface="Times New Roman" panose="02020603050405020304" pitchFamily="18" charset="0"/>
                  </a:rPr>
                  <a:t> randomly and sets </a:t>
                </a:r>
                <a14:m>
                  <m:oMath xmlns:m="http://schemas.openxmlformats.org/officeDocument/2006/math">
                    <m:sSub>
                      <m:sSubPr>
                        <m:ctrlPr>
                          <a:rPr lang="en-US" altLang="zh-TW" sz="26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6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𝑎</m:t>
                        </m:r>
                      </m:e>
                      <m: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𝑃</m:t>
                    </m:r>
                    <m:r>
                      <a:rPr lang="en-US" altLang="zh-TW" sz="2600"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6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𝑏</m:t>
                        </m:r>
                      </m:e>
                      <m: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𝑖</m:t>
                        </m:r>
                      </m:sub>
                    </m:sSub>
                    <m:sSub>
                      <m:sSubPr>
                        <m:ctrlPr>
                          <a:rPr lang="en-US" altLang="zh-TW" sz="26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𝑃𝑢𝑏</m:t>
                        </m:r>
                      </m:sub>
                    </m:sSub>
                  </m:oMath>
                </a14:m>
                <a:r>
                  <a:rPr lang="en-US" altLang="zh-TW" sz="2600" dirty="0" smtClean="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sz="26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1</m:t>
                        </m:r>
                      </m:sub>
                    </m:sSub>
                    <m:r>
                      <a:rPr lang="en-US" altLang="zh-TW" sz="2600" i="1" dirty="0" smtClean="0">
                        <a:solidFill>
                          <a:schemeClr val="tx2">
                            <a:lumMod val="75000"/>
                          </a:schemeClr>
                        </a:solidFill>
                        <a:latin typeface="Cambria Math" panose="02040503050406030204" pitchFamily="18" charset="0"/>
                        <a:cs typeface="Times New Roman" panose="02020603050405020304" pitchFamily="18" charset="0"/>
                      </a:rPr>
                      <m:t> (</m:t>
                    </m:r>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𝑄</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800"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800"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𝑃𝑢𝑏</m:t>
                        </m:r>
                      </m:sub>
                    </m:s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6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𝑏</m:t>
                        </m:r>
                      </m:e>
                      <m: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zh-TW" altLang="en-US" sz="2600"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sz="2600" dirty="0" smtClean="0">
                    <a:solidFill>
                      <a:schemeClr val="tx2">
                        <a:lumMod val="75000"/>
                      </a:schemeClr>
                    </a:solidFill>
                    <a:latin typeface="Times New Roman" panose="02020603050405020304" pitchFamily="18" charset="0"/>
                    <a:cs typeface="Times New Roman" panose="02020603050405020304" pitchFamily="18" charset="0"/>
                  </a:rPr>
                  <a:t>and</a:t>
                </a:r>
                <a:r>
                  <a:rPr lang="zh-TW" altLang="en-US" sz="2600"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𝑋</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600"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𝑥</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600" i="1" dirty="0" err="1" smtClean="0">
                        <a:solidFill>
                          <a:schemeClr val="tx2">
                            <a:lumMod val="75000"/>
                          </a:schemeClr>
                        </a:solidFill>
                        <a:latin typeface="Cambria Math" panose="02040503050406030204" pitchFamily="18" charset="0"/>
                        <a:cs typeface="Times New Roman" panose="02020603050405020304" pitchFamily="18" charset="0"/>
                      </a:rPr>
                      <m:t>𝑃</m:t>
                    </m:r>
                  </m:oMath>
                </a14:m>
                <a:r>
                  <a:rPr lang="en-US" altLang="zh-TW" sz="2600"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sz="2600" dirty="0" smtClean="0">
                    <a:solidFill>
                      <a:schemeClr val="tx2">
                        <a:lumMod val="75000"/>
                      </a:schemeClr>
                    </a:solidFill>
                    <a:latin typeface="Times New Roman" panose="02020603050405020304" pitchFamily="18" charset="0"/>
                    <a:cs typeface="Times New Roman" panose="02020603050405020304" pitchFamily="18" charset="0"/>
                  </a:rPr>
                  <a:t> </a:t>
                </a:r>
                <a:r>
                  <a:rPr lang="el-GR" altLang="zh-TW" sz="2600" dirty="0" smtClean="0">
                    <a:solidFill>
                      <a:schemeClr val="tx2">
                        <a:lumMod val="75000"/>
                      </a:schemeClr>
                    </a:solidFill>
                    <a:latin typeface="Times New Roman" panose="02020603050405020304" pitchFamily="18" charset="0"/>
                    <a:cs typeface="Times New Roman" panose="02020603050405020304" pitchFamily="18" charset="0"/>
                  </a:rPr>
                  <a:t>ξ </a:t>
                </a:r>
                <a:r>
                  <a:rPr lang="en-US" altLang="zh-TW" sz="2600" dirty="0">
                    <a:solidFill>
                      <a:schemeClr val="tx2">
                        <a:lumMod val="75000"/>
                      </a:schemeClr>
                    </a:solidFill>
                    <a:latin typeface="Times New Roman" panose="02020603050405020304" pitchFamily="18" charset="0"/>
                    <a:cs typeface="Times New Roman" panose="02020603050405020304" pitchFamily="18" charset="0"/>
                  </a:rPr>
                  <a:t>adds </a:t>
                </a:r>
                <a14:m>
                  <m:oMath xmlns:m="http://schemas.openxmlformats.org/officeDocument/2006/math">
                    <m:r>
                      <a:rPr lang="en-US" altLang="zh-TW" sz="2600"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𝑄</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𝑃𝑢𝑏</m:t>
                        </m:r>
                      </m:sub>
                    </m:sSub>
                    <m:r>
                      <a:rPr lang="en-US" altLang="zh-TW" sz="2600"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6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𝑏</m:t>
                        </m:r>
                      </m:e>
                      <m: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sz="2600" dirty="0">
                    <a:solidFill>
                      <a:schemeClr val="tx2">
                        <a:lumMod val="75000"/>
                      </a:schemeClr>
                    </a:solidFill>
                    <a:latin typeface="Times New Roman" panose="02020603050405020304" pitchFamily="18" charset="0"/>
                    <a:cs typeface="Times New Roman" panose="02020603050405020304" pitchFamily="18" charset="0"/>
                  </a:rPr>
                  <a:t>to </a:t>
                </a:r>
                <a14:m>
                  <m:oMath xmlns:m="http://schemas.openxmlformats.org/officeDocument/2006/math">
                    <m:sSub>
                      <m:sSubPr>
                        <m:ctrlPr>
                          <a:rPr lang="en-US" altLang="zh-TW" sz="2600"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sz="2600" dirty="0">
                    <a:solidFill>
                      <a:schemeClr val="tx2">
                        <a:lumMod val="75000"/>
                      </a:schemeClr>
                    </a:solidFill>
                    <a:latin typeface="Times New Roman" panose="02020603050405020304" pitchFamily="18" charset="0"/>
                    <a:cs typeface="Times New Roman" panose="02020603050405020304" pitchFamily="18" charset="0"/>
                  </a:rPr>
                  <a:t> and </a:t>
                </a:r>
                <a14:m>
                  <m:oMath xmlns:m="http://schemas.openxmlformats.org/officeDocument/2006/math">
                    <m:r>
                      <a:rPr lang="en-US" altLang="zh-TW" sz="2600"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600"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𝑥</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600"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𝑋</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sz="2600" dirty="0">
                    <a:solidFill>
                      <a:schemeClr val="tx2">
                        <a:lumMod val="75000"/>
                      </a:schemeClr>
                    </a:solidFill>
                    <a:latin typeface="Times New Roman" panose="02020603050405020304" pitchFamily="18" charset="0"/>
                    <a:cs typeface="Times New Roman" panose="02020603050405020304" pitchFamily="18" charset="0"/>
                  </a:rPr>
                  <a:t>to </a:t>
                </a:r>
                <a14:m>
                  <m:oMath xmlns:m="http://schemas.openxmlformats.org/officeDocument/2006/math">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𝐶𝑢𝑠𝑒𝑟</m:t>
                        </m:r>
                      </m:sub>
                    </m:sSub>
                  </m:oMath>
                </a14:m>
                <a:r>
                  <a:rPr lang="en-US" altLang="zh-TW" sz="2600"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sz="2600" dirty="0" smtClean="0">
                    <a:solidFill>
                      <a:schemeClr val="tx2">
                        <a:lumMod val="75000"/>
                      </a:schemeClr>
                    </a:solidFill>
                    <a:latin typeface="Times New Roman" panose="02020603050405020304" pitchFamily="18" charset="0"/>
                    <a:cs typeface="Times New Roman" panose="02020603050405020304" pitchFamily="18" charset="0"/>
                  </a:rPr>
                  <a:t> </a:t>
                </a:r>
                <a:r>
                  <a:rPr lang="el-GR" altLang="zh-TW" sz="2600" dirty="0" smtClean="0">
                    <a:solidFill>
                      <a:schemeClr val="tx2">
                        <a:lumMod val="75000"/>
                      </a:schemeClr>
                    </a:solidFill>
                    <a:latin typeface="Times New Roman" panose="02020603050405020304" pitchFamily="18" charset="0"/>
                    <a:cs typeface="Times New Roman" panose="02020603050405020304" pitchFamily="18" charset="0"/>
                  </a:rPr>
                  <a:t>ξ </a:t>
                </a:r>
                <a:r>
                  <a:rPr lang="en-US" altLang="zh-TW" sz="2600" dirty="0">
                    <a:solidFill>
                      <a:schemeClr val="tx2">
                        <a:lumMod val="75000"/>
                      </a:schemeClr>
                    </a:solidFill>
                    <a:latin typeface="Times New Roman" panose="02020603050405020304" pitchFamily="18" charset="0"/>
                    <a:cs typeface="Times New Roman" panose="02020603050405020304" pitchFamily="18" charset="0"/>
                  </a:rPr>
                  <a:t>sends </a:t>
                </a:r>
                <a14:m>
                  <m:oMath xmlns:m="http://schemas.openxmlformats.org/officeDocument/2006/math">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𝑋</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sz="2600" dirty="0">
                    <a:solidFill>
                      <a:schemeClr val="tx2">
                        <a:lumMod val="75000"/>
                      </a:schemeClr>
                    </a:solidFill>
                    <a:latin typeface="Times New Roman" panose="02020603050405020304" pitchFamily="18" charset="0"/>
                    <a:cs typeface="Times New Roman" panose="02020603050405020304" pitchFamily="18" charset="0"/>
                  </a:rPr>
                  <a:t> to </a:t>
                </a:r>
                <a14:m>
                  <m:oMath xmlns:m="http://schemas.openxmlformats.org/officeDocument/2006/math">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dirty="0">
                            <a:solidFill>
                              <a:schemeClr val="tx2">
                                <a:lumMod val="75000"/>
                              </a:schemeClr>
                            </a:solidFill>
                            <a:latin typeface="Cambria Math" panose="02040503050406030204" pitchFamily="18" charset="0"/>
                            <a:cs typeface="Times New Roman" panose="02020603050405020304" pitchFamily="18" charset="0"/>
                          </a:rPr>
                          <m:t>𝐴𝐷𝑉</m:t>
                        </m:r>
                      </m:e>
                      <m:sub>
                        <m:r>
                          <a:rPr lang="en-US" altLang="zh-TW" sz="2800"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sz="2600" dirty="0" smtClean="0">
                    <a:solidFill>
                      <a:schemeClr val="tx2">
                        <a:lumMod val="75000"/>
                      </a:schemeClr>
                    </a:solidFill>
                    <a:latin typeface="Times New Roman" panose="02020603050405020304" pitchFamily="18" charset="0"/>
                    <a:cs typeface="Times New Roman" panose="02020603050405020304" pitchFamily="18" charset="0"/>
                  </a:rPr>
                  <a:t>.</a:t>
                </a:r>
                <a:endParaRPr lang="en-US" altLang="zh-TW" sz="2600" dirty="0">
                  <a:solidFill>
                    <a:schemeClr val="tx2">
                      <a:lumMod val="75000"/>
                    </a:schemeClr>
                  </a:solidFill>
                  <a:latin typeface="Times New Roman" panose="02020603050405020304" pitchFamily="18" charset="0"/>
                  <a:cs typeface="Times New Roman" panose="02020603050405020304" pitchFamily="18" charset="0"/>
                </a:endParaRPr>
              </a:p>
              <a:p>
                <a:pPr marL="1314450" lvl="2" indent="-457200">
                  <a:buFont typeface="+mj-lt"/>
                  <a:buAutoNum type="arabicPeriod"/>
                </a:pPr>
                <a:r>
                  <a:rPr lang="en-US" altLang="zh-TW" sz="2600" dirty="0">
                    <a:solidFill>
                      <a:schemeClr val="tx2">
                        <a:lumMod val="75000"/>
                      </a:schemeClr>
                    </a:solidFill>
                    <a:latin typeface="Times New Roman" panose="02020603050405020304" pitchFamily="18" charset="0"/>
                    <a:cs typeface="Times New Roman" panose="02020603050405020304" pitchFamily="18" charset="0"/>
                  </a:rPr>
                  <a:t>If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sz="2600"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sz="2600" dirty="0" smtClean="0">
                    <a:solidFill>
                      <a:schemeClr val="tx2">
                        <a:lumMod val="75000"/>
                      </a:schemeClr>
                    </a:solidFill>
                    <a:latin typeface="Times New Roman" panose="02020603050405020304" pitchFamily="18" charset="0"/>
                    <a:cs typeface="Times New Roman" panose="02020603050405020304" pitchFamily="18" charset="0"/>
                  </a:rPr>
                  <a:t> </a:t>
                </a:r>
                <a:r>
                  <a:rPr lang="el-GR" altLang="zh-TW" sz="2600" dirty="0" smtClean="0">
                    <a:solidFill>
                      <a:schemeClr val="tx2">
                        <a:lumMod val="75000"/>
                      </a:schemeClr>
                    </a:solidFill>
                    <a:latin typeface="Times New Roman" panose="02020603050405020304" pitchFamily="18" charset="0"/>
                    <a:cs typeface="Times New Roman" panose="02020603050405020304" pitchFamily="18" charset="0"/>
                  </a:rPr>
                  <a:t>ξ </a:t>
                </a:r>
                <a:r>
                  <a:rPr lang="en-US" altLang="zh-TW" sz="2600" dirty="0">
                    <a:solidFill>
                      <a:schemeClr val="tx2">
                        <a:lumMod val="75000"/>
                      </a:schemeClr>
                    </a:solidFill>
                    <a:latin typeface="Times New Roman" panose="02020603050405020304" pitchFamily="18" charset="0"/>
                    <a:cs typeface="Times New Roman" panose="02020603050405020304" pitchFamily="18" charset="0"/>
                  </a:rPr>
                  <a:t>chooses </a:t>
                </a:r>
                <a14:m>
                  <m:oMath xmlns:m="http://schemas.openxmlformats.org/officeDocument/2006/math">
                    <m:sSub>
                      <m:sSubPr>
                        <m:ctrlPr>
                          <a:rPr lang="en-US" altLang="zh-TW" sz="26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𝑎</m:t>
                        </m:r>
                      </m:e>
                      <m: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6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𝑏</m:t>
                        </m:r>
                      </m:e>
                      <m: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6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𝑥</m:t>
                        </m:r>
                      </m:e>
                      <m: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m:t>
                    </m:r>
                    <m:sSubSup>
                      <m:sSubSupPr>
                        <m:ctrlPr>
                          <a:rPr lang="en-US" altLang="zh-TW" sz="2600" i="1" dirty="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sz="2600" i="1"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en-US" altLang="zh-TW" sz="2600" dirty="0">
                    <a:solidFill>
                      <a:schemeClr val="tx2">
                        <a:lumMod val="75000"/>
                      </a:schemeClr>
                    </a:solidFill>
                    <a:latin typeface="Times New Roman" panose="02020603050405020304" pitchFamily="18" charset="0"/>
                    <a:cs typeface="Times New Roman" panose="02020603050405020304" pitchFamily="18" charset="0"/>
                  </a:rPr>
                  <a:t> randomly and sets </a:t>
                </a:r>
                <a14:m>
                  <m:oMath xmlns:m="http://schemas.openxmlformats.org/officeDocument/2006/math">
                    <m:sSub>
                      <m:sSubPr>
                        <m:ctrlPr>
                          <a:rPr lang="en-US" altLang="zh-TW" sz="26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6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𝑎</m:t>
                        </m:r>
                      </m:e>
                      <m: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𝑃</m:t>
                    </m:r>
                  </m:oMath>
                </a14:m>
                <a:r>
                  <a:rPr lang="en-US" altLang="zh-TW" sz="2600" dirty="0">
                    <a:solidFill>
                      <a:schemeClr val="tx2">
                        <a:lumMod val="75000"/>
                      </a:schemeClr>
                    </a:solidFill>
                    <a:latin typeface="Times New Roman" panose="02020603050405020304" pitchFamily="18" charset="0"/>
                    <a:cs typeface="Times New Roman" panose="02020603050405020304" pitchFamily="18" charset="0"/>
                  </a:rPr>
                  <a:t>,</a:t>
                </a:r>
                <a:r>
                  <a:rPr lang="en-US" altLang="zh-TW" dirty="0">
                    <a:solidFill>
                      <a:schemeClr val="tx2">
                        <a:lumMod val="75000"/>
                      </a:schemeClr>
                    </a:solidFill>
                    <a:cs typeface="Times New Roman" panose="02020603050405020304" pitchFamily="18" charset="0"/>
                  </a:rPr>
                  <a: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 (</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𝑄</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𝑃𝑢𝑏</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𝑏</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sz="2600" dirty="0">
                    <a:solidFill>
                      <a:schemeClr val="tx2">
                        <a:lumMod val="75000"/>
                      </a:schemeClr>
                    </a:solidFill>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𝑋</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𝑥</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𝑃</m:t>
                    </m:r>
                  </m:oMath>
                </a14:m>
                <a:r>
                  <a:rPr lang="en-US" altLang="zh-TW" sz="2600"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sz="2600" dirty="0" smtClean="0">
                    <a:solidFill>
                      <a:schemeClr val="tx2">
                        <a:lumMod val="75000"/>
                      </a:schemeClr>
                    </a:solidFill>
                    <a:latin typeface="Times New Roman" panose="02020603050405020304" pitchFamily="18" charset="0"/>
                    <a:cs typeface="Times New Roman" panose="02020603050405020304" pitchFamily="18" charset="0"/>
                  </a:rPr>
                  <a:t> </a:t>
                </a:r>
                <a:r>
                  <a:rPr lang="el-GR" altLang="zh-TW" sz="2600" dirty="0" smtClean="0">
                    <a:solidFill>
                      <a:schemeClr val="tx2">
                        <a:lumMod val="75000"/>
                      </a:schemeClr>
                    </a:solidFill>
                    <a:latin typeface="Times New Roman" panose="02020603050405020304" pitchFamily="18" charset="0"/>
                    <a:cs typeface="Times New Roman" panose="02020603050405020304" pitchFamily="18" charset="0"/>
                  </a:rPr>
                  <a:t>ξ </a:t>
                </a:r>
                <a:r>
                  <a:rPr lang="en-US" altLang="zh-TW" sz="2600" dirty="0">
                    <a:solidFill>
                      <a:schemeClr val="tx2">
                        <a:lumMod val="75000"/>
                      </a:schemeClr>
                    </a:solidFill>
                    <a:latin typeface="Times New Roman" panose="02020603050405020304" pitchFamily="18" charset="0"/>
                    <a:cs typeface="Times New Roman" panose="02020603050405020304" pitchFamily="18" charset="0"/>
                  </a:rPr>
                  <a:t>adds </a:t>
                </a:r>
                <a14:m>
                  <m:oMath xmlns:m="http://schemas.openxmlformats.org/officeDocument/2006/math">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𝑄</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800"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800"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𝑃𝑢𝑏</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𝑏</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sz="2600" dirty="0">
                    <a:solidFill>
                      <a:schemeClr val="tx2">
                        <a:lumMod val="75000"/>
                      </a:schemeClr>
                    </a:solidFill>
                    <a:latin typeface="Times New Roman" panose="02020603050405020304" pitchFamily="18" charset="0"/>
                    <a:cs typeface="Times New Roman" panose="02020603050405020304" pitchFamily="18" charset="0"/>
                  </a:rPr>
                  <a:t>to </a:t>
                </a:r>
                <a14:m>
                  <m:oMath xmlns:m="http://schemas.openxmlformats.org/officeDocument/2006/math">
                    <m:sSub>
                      <m:sSubPr>
                        <m:ctrlPr>
                          <a:rPr lang="en-US" altLang="zh-TW" sz="26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600"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sz="2600" i="1"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sz="2600" dirty="0">
                    <a:solidFill>
                      <a:schemeClr val="tx2">
                        <a:lumMod val="75000"/>
                      </a:schemeClr>
                    </a:solidFill>
                    <a:latin typeface="Times New Roman" panose="02020603050405020304" pitchFamily="18" charset="0"/>
                    <a:cs typeface="Times New Roman" panose="02020603050405020304" pitchFamily="18" charset="0"/>
                  </a:rPr>
                  <a:t> and </a:t>
                </a:r>
                <a14:m>
                  <m:oMath xmlns:m="http://schemas.openxmlformats.org/officeDocument/2006/math">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𝑥</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𝑋</m:t>
                        </m:r>
                      </m:e>
                      <m:sub>
                        <m:r>
                          <a:rPr lang="en-US" altLang="zh-TW" sz="2800"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sz="2600" dirty="0">
                    <a:solidFill>
                      <a:schemeClr val="tx2">
                        <a:lumMod val="75000"/>
                      </a:schemeClr>
                    </a:solidFill>
                    <a:latin typeface="Times New Roman" panose="02020603050405020304" pitchFamily="18" charset="0"/>
                    <a:cs typeface="Times New Roman" panose="02020603050405020304" pitchFamily="18" charset="0"/>
                  </a:rPr>
                  <a:t>to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𝐶𝑢𝑠𝑒𝑟</m:t>
                        </m:r>
                      </m:sub>
                    </m:sSub>
                  </m:oMath>
                </a14:m>
                <a:r>
                  <a:rPr lang="en-US" altLang="zh-TW" sz="2600"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sz="2600" dirty="0" smtClean="0">
                    <a:solidFill>
                      <a:schemeClr val="tx2">
                        <a:lumMod val="75000"/>
                      </a:schemeClr>
                    </a:solidFill>
                    <a:latin typeface="Times New Roman" panose="02020603050405020304" pitchFamily="18" charset="0"/>
                    <a:cs typeface="Times New Roman" panose="02020603050405020304" pitchFamily="18" charset="0"/>
                  </a:rPr>
                  <a:t> </a:t>
                </a:r>
                <a:r>
                  <a:rPr lang="el-GR" altLang="zh-TW" sz="2600" dirty="0" smtClean="0">
                    <a:solidFill>
                      <a:schemeClr val="tx2">
                        <a:lumMod val="75000"/>
                      </a:schemeClr>
                    </a:solidFill>
                    <a:latin typeface="Times New Roman" panose="02020603050405020304" pitchFamily="18" charset="0"/>
                    <a:cs typeface="Times New Roman" panose="02020603050405020304" pitchFamily="18" charset="0"/>
                  </a:rPr>
                  <a:t>ξ </a:t>
                </a:r>
                <a:r>
                  <a:rPr lang="en-US" altLang="zh-TW" sz="2600" dirty="0">
                    <a:solidFill>
                      <a:schemeClr val="tx2">
                        <a:lumMod val="75000"/>
                      </a:schemeClr>
                    </a:solidFill>
                    <a:latin typeface="Times New Roman" panose="02020603050405020304" pitchFamily="18" charset="0"/>
                    <a:cs typeface="Times New Roman" panose="02020603050405020304" pitchFamily="18" charset="0"/>
                  </a:rPr>
                  <a:t>sends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𝑋</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sz="2600" dirty="0">
                    <a:solidFill>
                      <a:schemeClr val="tx2">
                        <a:lumMod val="75000"/>
                      </a:schemeClr>
                    </a:solidFill>
                    <a:latin typeface="Times New Roman" panose="02020603050405020304" pitchFamily="18" charset="0"/>
                    <a:cs typeface="Times New Roman" panose="02020603050405020304" pitchFamily="18" charset="0"/>
                  </a:rPr>
                  <a:t> to </a:t>
                </a:r>
                <a14:m>
                  <m:oMath xmlns:m="http://schemas.openxmlformats.org/officeDocument/2006/math">
                    <m:sSub>
                      <m:sSubPr>
                        <m:ctrlPr>
                          <a:rPr lang="en-US" altLang="zh-TW" sz="28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800" dirty="0">
                            <a:solidFill>
                              <a:schemeClr val="tx2">
                                <a:lumMod val="75000"/>
                              </a:schemeClr>
                            </a:solidFill>
                            <a:latin typeface="Cambria Math" panose="02040503050406030204" pitchFamily="18" charset="0"/>
                            <a:cs typeface="Times New Roman" panose="02020603050405020304" pitchFamily="18" charset="0"/>
                          </a:rPr>
                          <m:t>𝐴𝐷𝑉</m:t>
                        </m:r>
                      </m:e>
                      <m:sub>
                        <m:r>
                          <a:rPr lang="en-US" altLang="zh-TW" sz="2800"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sz="2600" dirty="0">
                    <a:solidFill>
                      <a:schemeClr val="tx2">
                        <a:lumMod val="75000"/>
                      </a:schemeClr>
                    </a:solidFill>
                    <a:latin typeface="Times New Roman" panose="02020603050405020304" pitchFamily="18" charset="0"/>
                    <a:cs typeface="Times New Roman" panose="02020603050405020304" pitchFamily="18" charset="0"/>
                  </a:rPr>
                  <a:t>.</a:t>
                </a:r>
              </a:p>
              <a:p>
                <a:pPr marL="457200" lvl="1" indent="0">
                  <a:buNone/>
                </a:pPr>
                <a:endParaRPr lang="en-US" altLang="zh-TW"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t="-1482" b="-2156"/>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46</a:t>
            </a:fld>
            <a:endParaRPr lang="en-US" altLang="zh-TW"/>
          </a:p>
        </p:txBody>
      </p:sp>
    </p:spTree>
    <p:extLst>
      <p:ext uri="{BB962C8B-B14F-4D97-AF65-F5344CB8AC3E}">
        <p14:creationId xmlns:p14="http://schemas.microsoft.com/office/powerpoint/2010/main" val="586291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pPr marL="457200" lvl="1" indent="0">
                  <a:buNone/>
                </a:pPr>
                <a:r>
                  <a:rPr lang="en-US" altLang="zh-TW" b="1" dirty="0">
                    <a:solidFill>
                      <a:schemeClr val="tx2">
                        <a:lumMod val="75000"/>
                      </a:schemeClr>
                    </a:solidFill>
                    <a:latin typeface="Times New Roman" panose="02020603050405020304" pitchFamily="18" charset="0"/>
                    <a:cs typeface="Times New Roman" panose="02020603050405020304" pitchFamily="18" charset="0"/>
                  </a:rPr>
                  <a:t>Reveal Secret Key Oracle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𝑅𝑆𝐾</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When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𝐴𝐷𝑉</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performs this query on</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TW" i="1" dirty="0">
                        <a:solidFill>
                          <a:schemeClr val="tx2">
                            <a:lumMod val="75000"/>
                          </a:schemeClr>
                        </a:solidFill>
                        <a:latin typeface="Cambria Math" panose="02040503050406030204" pitchFamily="18" charset="0"/>
                        <a:cs typeface="Times New Roman" panose="02020603050405020304" pitchFamily="18" charset="0"/>
                      </a:rPr>
                      <m:t>𝑅𝑆𝐾</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if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l-GR" altLang="zh-TW" dirty="0" smtClean="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aborts. </a:t>
                </a:r>
                <a:r>
                  <a:rPr lang="en-US" altLang="zh-TW" dirty="0">
                    <a:solidFill>
                      <a:schemeClr val="tx2">
                        <a:lumMod val="75000"/>
                      </a:schemeClr>
                    </a:solidFill>
                    <a:latin typeface="Times New Roman" panose="02020603050405020304" pitchFamily="18" charset="0"/>
                    <a:cs typeface="Times New Roman" panose="02020603050405020304" pitchFamily="18" charset="0"/>
                  </a:rPr>
                  <a:t>Otherwise,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if</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l-GR" altLang="zh-TW" dirty="0" smtClean="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finds the tuple </a:t>
                </a:r>
                <a14:m>
                  <m:oMath xmlns:m="http://schemas.openxmlformats.org/officeDocument/2006/math">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𝑥</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𝑋</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from the list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𝐶𝑢𝑠𝑒𝑟</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and sends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𝑥</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to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𝐴𝐷𝑉</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If there is no such tuple in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𝐶𝑢𝑠𝑒𝑟</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l-GR" altLang="zh-TW" dirty="0" smtClean="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asks a query on </a:t>
                </a:r>
                <a14:m>
                  <m:oMath xmlns:m="http://schemas.openxmlformats.org/officeDocument/2006/math">
                    <m:r>
                      <a:rPr lang="en-US" altLang="zh-TW" i="1" dirty="0">
                        <a:solidFill>
                          <a:schemeClr val="tx2">
                            <a:lumMod val="75000"/>
                          </a:schemeClr>
                        </a:solidFill>
                        <a:latin typeface="Cambria Math" panose="02040503050406030204" pitchFamily="18" charset="0"/>
                        <a:cs typeface="Times New Roman" panose="02020603050405020304" pitchFamily="18" charset="0"/>
                      </a:rPr>
                      <m:t>𝐶𝑢𝑠𝑒𝑟</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to produce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𝑥</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𝑋</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and </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saves these values in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𝐶𝑢𝑠𝑒𝑟</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Finally </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returns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𝑥</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p>
              <a:p>
                <a:pPr marL="457200" lvl="1" indent="0">
                  <a:buNone/>
                </a:pPr>
                <a:endParaRPr lang="en-US" altLang="zh-TW" dirty="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r>
                  <a:rPr lang="en-US" altLang="zh-TW" b="1" dirty="0">
                    <a:solidFill>
                      <a:schemeClr val="tx2">
                        <a:lumMod val="75000"/>
                      </a:schemeClr>
                    </a:solidFill>
                    <a:latin typeface="Times New Roman" panose="02020603050405020304" pitchFamily="18" charset="0"/>
                    <a:cs typeface="Times New Roman" panose="02020603050405020304" pitchFamily="18" charset="0"/>
                  </a:rPr>
                  <a:t>Replace Public Key Oracle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𝑅𝑃𝐾</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When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𝐴𝐷𝑉</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performs this query on </a:t>
                </a:r>
                <a14:m>
                  <m:oMath xmlns:m="http://schemas.openxmlformats.org/officeDocument/2006/math">
                    <m:r>
                      <a:rPr lang="en-US" altLang="zh-TW" i="1" dirty="0">
                        <a:solidFill>
                          <a:schemeClr val="tx2">
                            <a:lumMod val="75000"/>
                          </a:schemeClr>
                        </a:solidFill>
                        <a:latin typeface="Cambria Math" panose="02040503050406030204" pitchFamily="18" charset="0"/>
                        <a:cs typeface="Times New Roman" panose="02020603050405020304" pitchFamily="18" charset="0"/>
                      </a:rPr>
                      <m:t>𝑅𝑃𝐾</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finds </a:t>
                </a:r>
                <a14:m>
                  <m:oMath xmlns:m="http://schemas.openxmlformats.org/officeDocument/2006/math">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𝑥</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𝑋</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in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𝐶𝑢𝑠𝑒𝑟</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l-GR" altLang="zh-TW" dirty="0" smtClean="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replaces</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𝑋</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𝑋</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and</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𝑥</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t="-1482" r="-1889"/>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47</a:t>
            </a:fld>
            <a:endParaRPr lang="en-US" altLang="zh-TW"/>
          </a:p>
        </p:txBody>
      </p:sp>
    </p:spTree>
    <p:extLst>
      <p:ext uri="{BB962C8B-B14F-4D97-AF65-F5344CB8AC3E}">
        <p14:creationId xmlns:p14="http://schemas.microsoft.com/office/powerpoint/2010/main" val="394040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pPr marL="457200" lvl="1" indent="0">
                  <a:buNone/>
                </a:pPr>
                <a:r>
                  <a:rPr lang="en-US" altLang="zh-TW" b="1" dirty="0" smtClean="0">
                    <a:solidFill>
                      <a:schemeClr val="tx2">
                        <a:lumMod val="75000"/>
                      </a:schemeClr>
                    </a:solidFill>
                    <a:latin typeface="Times New Roman" panose="02020603050405020304" pitchFamily="18" charset="0"/>
                    <a:cs typeface="Times New Roman" panose="02020603050405020304" pitchFamily="18" charset="0"/>
                  </a:rPr>
                  <a:t>Signing Oracle</a:t>
                </a:r>
                <a:r>
                  <a:rPr lang="en-US" altLang="zh-TW" dirty="0">
                    <a:solidFill>
                      <a:schemeClr val="tx2">
                        <a:lumMod val="75000"/>
                      </a:schemeClr>
                    </a:solidFill>
                    <a:latin typeface="Times New Roman" panose="02020603050405020304" pitchFamily="18" charset="0"/>
                    <a:cs typeface="Times New Roman" panose="02020603050405020304" pitchFamily="18" charset="0"/>
                  </a:rPr>
                  <a:t>: When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𝐴𝐷𝑉</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performs this query on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r>
                      <a:rPr lang="en-US" altLang="zh-TW" i="1" dirty="0" err="1">
                        <a:solidFill>
                          <a:schemeClr val="tx2">
                            <a:lumMod val="75000"/>
                          </a:schemeClr>
                        </a:solidFill>
                        <a:latin typeface="Cambria Math" panose="02040503050406030204" pitchFamily="18" charset="0"/>
                        <a:cs typeface="Times New Roman" panose="02020603050405020304" pitchFamily="18" charset="0"/>
                      </a:rPr>
                      <m:t>𝑡𝑖</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r>
                      <a:rPr lang="zh-TW" altLang="en-US" i="1" dirty="0" smtClean="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l-GR" altLang="zh-TW" dirty="0" smtClean="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first makes queries on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0</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3</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4</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oracles and recovers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𝑄</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and the tuples </a:t>
                </a:r>
                <a14:m>
                  <m:oMath xmlns:m="http://schemas.openxmlformats.org/officeDocument/2006/math">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𝑄</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𝑃𝑢𝑏</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r>
                      <a:rPr lang="zh-TW" altLang="en-US" i="1" dirty="0" smtClean="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𝑡</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3</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𝑚</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𝑡</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4</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from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0</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3</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4</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respectively and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𝑑</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from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𝑃𝑆𝐾</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𝑥</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r>
                      <a:rPr lang="en-US" altLang="zh-TW" i="1" dirty="0">
                        <a:solidFill>
                          <a:schemeClr val="tx2">
                            <a:lumMod val="75000"/>
                          </a:schemeClr>
                        </a:solidFill>
                        <a:latin typeface="Cambria Math" panose="02040503050406030204" pitchFamily="18" charset="0"/>
                        <a:cs typeface="Times New Roman" panose="02020603050405020304" pitchFamily="18" charset="0"/>
                      </a:rPr>
                      <m:t> </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𝑋</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from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𝐶𝑢𝑠𝑒𝑟</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r>
                  <a:rPr lang="el-GR" altLang="zh-TW" dirty="0" smtClean="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selects a random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𝑟</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Sup>
                      <m:sSub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𝑍</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𝑞</m:t>
                        </m:r>
                      </m:sub>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bSup>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and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sets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2</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𝑟</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𝑃</m:t>
                        </m:r>
                        <m:r>
                          <a:rPr lang="en-US" altLang="zh-TW" i="1" dirty="0">
                            <a:solidFill>
                              <a:schemeClr val="tx2">
                                <a:lumMod val="75000"/>
                              </a:schemeClr>
                            </a:solidFill>
                            <a:latin typeface="Cambria Math" panose="02040503050406030204" pitchFamily="18" charset="0"/>
                            <a:cs typeface="Times New Roman" panose="02020603050405020304" pitchFamily="18" charset="0"/>
                          </a:rPr>
                          <m:t>) </m:t>
                        </m:r>
                      </m:e>
                      <m:sub>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𝑥</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𝑃𝑢𝑏</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sSup>
                      <m:s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p>
                    </m:sSup>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4</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𝑥</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Finally, </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returns </a:t>
                </a:r>
                <a14:m>
                  <m:oMath xmlns:m="http://schemas.openxmlformats.org/officeDocument/2006/math">
                    <m:sSub>
                      <m:sSubPr>
                        <m:ctrlPr>
                          <a:rPr lang="el-GR"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l-GR" altLang="zh-TW" i="1" dirty="0">
                            <a:solidFill>
                              <a:schemeClr val="tx2">
                                <a:lumMod val="75000"/>
                              </a:schemeClr>
                            </a:solidFill>
                            <a:latin typeface="Cambria Math" panose="02040503050406030204" pitchFamily="18" charset="0"/>
                            <a:cs typeface="Times New Roman" panose="02020603050405020304" pitchFamily="18" charset="0"/>
                          </a:rPr>
                          <m:t>𝜎</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to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dirty="0">
                            <a:solidFill>
                              <a:schemeClr val="tx2">
                                <a:lumMod val="75000"/>
                              </a:schemeClr>
                            </a:solidFill>
                            <a:latin typeface="Cambria Math" panose="02040503050406030204" pitchFamily="18" charset="0"/>
                            <a:cs typeface="Times New Roman" panose="02020603050405020304" pitchFamily="18" charset="0"/>
                          </a:rPr>
                          <m:t>𝐴𝐷𝑉</m:t>
                        </m:r>
                      </m:e>
                      <m:sub>
                        <m:r>
                          <a:rPr lang="en-US" altLang="zh-TW"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a:t>
                </a: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t="-1482" r="-3000"/>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48</a:t>
            </a:fld>
            <a:endParaRPr lang="en-US" altLang="zh-TW"/>
          </a:p>
        </p:txBody>
      </p:sp>
    </p:spTree>
    <p:extLst>
      <p:ext uri="{BB962C8B-B14F-4D97-AF65-F5344CB8AC3E}">
        <p14:creationId xmlns:p14="http://schemas.microsoft.com/office/powerpoint/2010/main" val="3416810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r>
                  <a:rPr lang="en-US" altLang="zh-TW" b="1" dirty="0" smtClean="0"/>
                  <a:t>Forgery: </a:t>
                </a:r>
                <a:r>
                  <a:rPr lang="en-US" altLang="zh-TW" dirty="0"/>
                  <a:t>Finally, </a:t>
                </a:r>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𝐴𝐷𝑉</m:t>
                        </m:r>
                      </m:e>
                      <m:sub>
                        <m:r>
                          <a:rPr lang="en-US" altLang="zh-TW" dirty="0">
                            <a:latin typeface="Cambria Math" panose="02040503050406030204" pitchFamily="18" charset="0"/>
                          </a:rPr>
                          <m:t>1</m:t>
                        </m:r>
                      </m:sub>
                    </m:sSub>
                  </m:oMath>
                </a14:m>
                <a:r>
                  <a:rPr lang="en-US" altLang="zh-TW" dirty="0"/>
                  <a:t> out puts a valid signature tuple </a:t>
                </a:r>
                <a14:m>
                  <m:oMath xmlns:m="http://schemas.openxmlformats.org/officeDocument/2006/math">
                    <m:r>
                      <a:rPr lang="en-US" altLang="zh-TW" i="1" dirty="0" smtClean="0">
                        <a:latin typeface="Cambria Math" panose="02040503050406030204" pitchFamily="18" charset="0"/>
                      </a:rPr>
                      <m:t>(</m:t>
                    </m:r>
                    <m:sSup>
                      <m:sSupPr>
                        <m:ctrlPr>
                          <a:rPr lang="en-US" altLang="zh-TW" i="1" dirty="0" smtClean="0">
                            <a:latin typeface="Cambria Math" panose="02040503050406030204" pitchFamily="18" charset="0"/>
                          </a:rPr>
                        </m:ctrlPr>
                      </m:sSupPr>
                      <m:e>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𝐼𝐷</m:t>
                            </m:r>
                          </m:e>
                          <m:sub>
                            <m:r>
                              <a:rPr lang="en-US" altLang="zh-TW" i="1" dirty="0">
                                <a:latin typeface="Cambria Math" panose="02040503050406030204" pitchFamily="18" charset="0"/>
                              </a:rPr>
                              <m:t>𝑖</m:t>
                            </m:r>
                          </m:sub>
                        </m:sSub>
                      </m:e>
                      <m:sup>
                        <m:r>
                          <a:rPr lang="en-US" altLang="zh-TW" i="1" dirty="0">
                            <a:latin typeface="Cambria Math" panose="02040503050406030204" pitchFamily="18" charset="0"/>
                          </a:rPr>
                          <m:t>∗</m:t>
                        </m:r>
                      </m:sup>
                    </m:sSup>
                    <m:r>
                      <a:rPr lang="en-US" altLang="zh-TW" i="1" dirty="0" err="1">
                        <a:latin typeface="Cambria Math" panose="02040503050406030204" pitchFamily="18" charset="0"/>
                      </a:rPr>
                      <m:t>,</m:t>
                    </m:r>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𝑚</m:t>
                        </m:r>
                      </m:e>
                      <m:sup>
                        <m:r>
                          <a:rPr lang="en-US" altLang="zh-TW" i="1" dirty="0">
                            <a:latin typeface="Cambria Math" panose="02040503050406030204" pitchFamily="18" charset="0"/>
                          </a:rPr>
                          <m:t>∗</m:t>
                        </m:r>
                      </m:sup>
                    </m:sSup>
                    <m:r>
                      <a:rPr lang="en-US" altLang="zh-TW" i="1" dirty="0" err="1">
                        <a:latin typeface="Cambria Math" panose="02040503050406030204" pitchFamily="18" charset="0"/>
                      </a:rPr>
                      <m:t>,</m:t>
                    </m:r>
                    <m:sSup>
                      <m:sSupPr>
                        <m:ctrlPr>
                          <a:rPr lang="en-US" altLang="zh-TW" i="1" dirty="0" smtClean="0">
                            <a:latin typeface="Cambria Math" panose="02040503050406030204" pitchFamily="18" charset="0"/>
                          </a:rPr>
                        </m:ctrlPr>
                      </m:sSupPr>
                      <m:e>
                        <m:r>
                          <a:rPr lang="en-US" altLang="zh-TW" i="1" dirty="0">
                            <a:latin typeface="Cambria Math" panose="02040503050406030204" pitchFamily="18" charset="0"/>
                          </a:rPr>
                          <m:t>𝑡</m:t>
                        </m:r>
                      </m:e>
                      <m:sup>
                        <m:r>
                          <a:rPr lang="en-US" altLang="zh-TW" i="1" dirty="0">
                            <a:latin typeface="Cambria Math" panose="02040503050406030204" pitchFamily="18" charset="0"/>
                          </a:rPr>
                          <m:t>∗</m:t>
                        </m:r>
                      </m:sup>
                    </m:sSup>
                    <m:r>
                      <a:rPr lang="en-US" altLang="zh-TW" i="1" dirty="0">
                        <a:latin typeface="Cambria Math" panose="02040503050406030204" pitchFamily="18" charset="0"/>
                      </a:rPr>
                      <m:t>,</m:t>
                    </m:r>
                    <m:sSup>
                      <m:sSupPr>
                        <m:ctrlPr>
                          <a:rPr lang="en-US" altLang="zh-TW" i="1" dirty="0" smtClean="0">
                            <a:latin typeface="Cambria Math" panose="02040503050406030204" pitchFamily="18" charset="0"/>
                          </a:rPr>
                        </m:ctrlPr>
                      </m:sSupPr>
                      <m:e>
                        <m:sSub>
                          <m:sSubPr>
                            <m:ctrlPr>
                              <a:rPr lang="el-GR" altLang="zh-TW" i="1" dirty="0">
                                <a:latin typeface="Cambria Math" panose="02040503050406030204" pitchFamily="18" charset="0"/>
                              </a:rPr>
                            </m:ctrlPr>
                          </m:sSubPr>
                          <m:e>
                            <m:r>
                              <a:rPr lang="el-GR" altLang="zh-TW" i="1" dirty="0">
                                <a:latin typeface="Cambria Math" panose="02040503050406030204" pitchFamily="18" charset="0"/>
                              </a:rPr>
                              <m:t>𝜎</m:t>
                            </m:r>
                          </m:e>
                          <m:sub>
                            <m:r>
                              <a:rPr lang="en-US" altLang="zh-TW" i="1" dirty="0">
                                <a:latin typeface="Cambria Math" panose="02040503050406030204" pitchFamily="18" charset="0"/>
                              </a:rPr>
                              <m:t>𝑖</m:t>
                            </m:r>
                          </m:sub>
                        </m:sSub>
                      </m:e>
                      <m:sup>
                        <m:r>
                          <a:rPr lang="el-GR" altLang="zh-TW" i="1" dirty="0">
                            <a:latin typeface="Cambria Math" panose="02040503050406030204" pitchFamily="18" charset="0"/>
                          </a:rPr>
                          <m:t>∗</m:t>
                        </m:r>
                      </m:sup>
                    </m:sSup>
                    <m:r>
                      <a:rPr lang="en-US" altLang="zh-TW" i="1" dirty="0">
                        <a:latin typeface="Cambria Math" panose="02040503050406030204" pitchFamily="18" charset="0"/>
                      </a:rPr>
                      <m:t>) </m:t>
                    </m:r>
                  </m:oMath>
                </a14:m>
                <a:r>
                  <a:rPr lang="en-US" altLang="zh-TW" dirty="0" smtClean="0"/>
                  <a:t>where </a:t>
                </a:r>
                <a14:m>
                  <m:oMath xmlns:m="http://schemas.openxmlformats.org/officeDocument/2006/math">
                    <m:sSup>
                      <m:sSupPr>
                        <m:ctrlPr>
                          <a:rPr lang="en-US" altLang="zh-TW" i="1" dirty="0">
                            <a:latin typeface="Cambria Math" panose="02040503050406030204" pitchFamily="18" charset="0"/>
                          </a:rPr>
                        </m:ctrlPr>
                      </m:sSupPr>
                      <m:e>
                        <m:sSub>
                          <m:sSubPr>
                            <m:ctrlPr>
                              <a:rPr lang="el-GR" altLang="zh-TW" i="1" dirty="0">
                                <a:latin typeface="Cambria Math" panose="02040503050406030204" pitchFamily="18" charset="0"/>
                              </a:rPr>
                            </m:ctrlPr>
                          </m:sSubPr>
                          <m:e>
                            <m:r>
                              <a:rPr lang="el-GR" altLang="zh-TW" i="1" dirty="0">
                                <a:latin typeface="Cambria Math" panose="02040503050406030204" pitchFamily="18" charset="0"/>
                              </a:rPr>
                              <m:t>𝜎</m:t>
                            </m:r>
                          </m:e>
                          <m:sub>
                            <m:r>
                              <a:rPr lang="en-US" altLang="zh-TW" i="1" dirty="0">
                                <a:latin typeface="Cambria Math" panose="02040503050406030204" pitchFamily="18" charset="0"/>
                              </a:rPr>
                              <m:t>𝑖</m:t>
                            </m:r>
                          </m:sub>
                        </m:sSub>
                      </m:e>
                      <m:sup>
                        <m:r>
                          <a:rPr lang="el-GR" altLang="zh-TW" i="1" dirty="0">
                            <a:latin typeface="Cambria Math" panose="02040503050406030204" pitchFamily="18" charset="0"/>
                          </a:rPr>
                          <m:t>∗</m:t>
                        </m:r>
                      </m:sup>
                    </m:sSup>
                    <m:r>
                      <a:rPr lang="en-US" altLang="zh-TW" i="1" dirty="0" smtClean="0">
                        <a:latin typeface="Cambria Math" panose="02040503050406030204" pitchFamily="18" charset="0"/>
                      </a:rPr>
                      <m:t>=(</m:t>
                    </m:r>
                    <m:sSup>
                      <m:sSupPr>
                        <m:ctrlPr>
                          <a:rPr lang="en-US" altLang="zh-TW" i="1" dirty="0" smtClean="0">
                            <a:latin typeface="Cambria Math" panose="02040503050406030204" pitchFamily="18" charset="0"/>
                          </a:rPr>
                        </m:ctrlPr>
                      </m:sSupPr>
                      <m:e>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𝑅</m:t>
                            </m:r>
                          </m:e>
                          <m:sub>
                            <m:r>
                              <a:rPr lang="en-US" altLang="zh-TW" i="1" dirty="0">
                                <a:latin typeface="Cambria Math" panose="02040503050406030204" pitchFamily="18" charset="0"/>
                              </a:rPr>
                              <m:t>𝑖</m:t>
                            </m:r>
                          </m:sub>
                        </m:sSub>
                      </m:e>
                      <m:sup>
                        <m:r>
                          <a:rPr lang="en-US" altLang="zh-TW" i="1" dirty="0">
                            <a:latin typeface="Cambria Math" panose="02040503050406030204" pitchFamily="18" charset="0"/>
                          </a:rPr>
                          <m:t>∗</m:t>
                        </m:r>
                      </m:sup>
                    </m:sSup>
                    <m:r>
                      <a:rPr lang="en-US" altLang="zh-TW" i="1" dirty="0" smtClean="0">
                        <a:latin typeface="Cambria Math" panose="02040503050406030204" pitchFamily="18" charset="0"/>
                      </a:rPr>
                      <m:t>, </m:t>
                    </m:r>
                    <m:sSup>
                      <m:sSupPr>
                        <m:ctrlPr>
                          <a:rPr lang="en-US" altLang="zh-TW" i="1" dirty="0" smtClean="0">
                            <a:latin typeface="Cambria Math" panose="02040503050406030204" pitchFamily="18" charset="0"/>
                          </a:rPr>
                        </m:ctrlPr>
                      </m:sSupPr>
                      <m:e>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𝑌</m:t>
                            </m:r>
                          </m:e>
                          <m:sub>
                            <m:r>
                              <a:rPr lang="en-US" altLang="zh-TW" i="1" dirty="0">
                                <a:latin typeface="Cambria Math" panose="02040503050406030204" pitchFamily="18" charset="0"/>
                              </a:rPr>
                              <m:t>1</m:t>
                            </m:r>
                            <m:r>
                              <a:rPr lang="en-US" altLang="zh-TW" i="1" dirty="0">
                                <a:latin typeface="Cambria Math" panose="02040503050406030204" pitchFamily="18" charset="0"/>
                              </a:rPr>
                              <m:t>𝑖</m:t>
                            </m:r>
                          </m:sub>
                        </m:sSub>
                      </m:e>
                      <m:sup>
                        <m:r>
                          <a:rPr lang="en-US" altLang="zh-TW" i="1" dirty="0">
                            <a:latin typeface="Cambria Math" panose="02040503050406030204" pitchFamily="18" charset="0"/>
                          </a:rPr>
                          <m:t>∗</m:t>
                        </m:r>
                      </m:sup>
                    </m:sSup>
                    <m:r>
                      <a:rPr lang="en-US" altLang="zh-TW" i="1" dirty="0" smtClean="0">
                        <a:latin typeface="Cambria Math" panose="02040503050406030204" pitchFamily="18" charset="0"/>
                      </a:rPr>
                      <m:t>, </m:t>
                    </m:r>
                    <m:sSup>
                      <m:sSupPr>
                        <m:ctrlPr>
                          <a:rPr lang="en-US" altLang="zh-TW" i="1" dirty="0" smtClean="0">
                            <a:latin typeface="Cambria Math" panose="02040503050406030204" pitchFamily="18" charset="0"/>
                          </a:rPr>
                        </m:ctrlPr>
                      </m:sSupPr>
                      <m:e>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𝑢</m:t>
                            </m:r>
                          </m:e>
                          <m:sub>
                            <m:r>
                              <a:rPr lang="en-US" altLang="zh-TW" i="1" dirty="0">
                                <a:latin typeface="Cambria Math" panose="02040503050406030204" pitchFamily="18" charset="0"/>
                              </a:rPr>
                              <m:t>𝑖</m:t>
                            </m:r>
                          </m:sub>
                        </m:sSub>
                      </m:e>
                      <m:sup>
                        <m:r>
                          <a:rPr lang="en-US" altLang="zh-TW" i="1" dirty="0">
                            <a:latin typeface="Cambria Math" panose="02040503050406030204" pitchFamily="18" charset="0"/>
                          </a:rPr>
                          <m:t>∗</m:t>
                        </m:r>
                      </m:sup>
                    </m:sSup>
                    <m:r>
                      <a:rPr lang="en-US" altLang="zh-TW" i="1" dirty="0" smtClean="0">
                        <a:latin typeface="Cambria Math" panose="02040503050406030204" pitchFamily="18" charset="0"/>
                      </a:rPr>
                      <m:t>, </m:t>
                    </m:r>
                    <m:sSup>
                      <m:sSupPr>
                        <m:ctrlPr>
                          <a:rPr lang="en-US" altLang="zh-TW" i="1" dirty="0" smtClean="0">
                            <a:latin typeface="Cambria Math" panose="02040503050406030204" pitchFamily="18" charset="0"/>
                          </a:rPr>
                        </m:ctrlPr>
                      </m:sSupPr>
                      <m:e>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𝑤</m:t>
                            </m:r>
                          </m:e>
                          <m:sub>
                            <m:r>
                              <a:rPr lang="en-US" altLang="zh-TW" i="1" dirty="0">
                                <a:latin typeface="Cambria Math" panose="02040503050406030204" pitchFamily="18" charset="0"/>
                              </a:rPr>
                              <m:t>𝑖</m:t>
                            </m:r>
                          </m:sub>
                        </m:sSub>
                      </m:e>
                      <m:sup>
                        <m:r>
                          <a:rPr lang="en-US" altLang="zh-TW" i="1" dirty="0">
                            <a:latin typeface="Cambria Math" panose="02040503050406030204" pitchFamily="18" charset="0"/>
                          </a:rPr>
                          <m:t>∗</m:t>
                        </m:r>
                      </m:sup>
                    </m:sSup>
                    <m:r>
                      <a:rPr lang="en-US" altLang="zh-TW" i="1" dirty="0" smtClean="0">
                        <a:latin typeface="Cambria Math" panose="02040503050406030204" pitchFamily="18" charset="0"/>
                      </a:rPr>
                      <m:t>) </m:t>
                    </m:r>
                  </m:oMath>
                </a14:m>
                <a:r>
                  <a:rPr lang="en-US" altLang="zh-TW" dirty="0" smtClean="0"/>
                  <a:t>.</a:t>
                </a:r>
                <a:endParaRPr lang="en-US" altLang="zh-TW" dirty="0"/>
              </a:p>
              <a:p>
                <a:pPr marL="457200" lvl="1" indent="0">
                  <a:buNone/>
                </a:pPr>
                <a:r>
                  <a:rPr lang="en-US" altLang="zh-TW" dirty="0">
                    <a:solidFill>
                      <a:schemeClr val="tx2">
                        <a:lumMod val="75000"/>
                      </a:schemeClr>
                    </a:solidFill>
                    <a:latin typeface="Times New Roman" panose="02020603050405020304" pitchFamily="18" charset="0"/>
                    <a:cs typeface="Times New Roman" panose="02020603050405020304" pitchFamily="18" charset="0"/>
                  </a:rPr>
                  <a:t>If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r>
                          <a:rPr lang="en-US" altLang="zh-TW" i="1" dirty="0">
                            <a:solidFill>
                              <a:schemeClr val="tx2">
                                <a:lumMod val="75000"/>
                              </a:schemeClr>
                            </a:solidFill>
                            <a:latin typeface="Cambria Math" panose="02040503050406030204" pitchFamily="18" charset="0"/>
                            <a:cs typeface="Times New Roman" panose="02020603050405020304" pitchFamily="18" charset="0"/>
                          </a:rPr>
                          <m:t>𝐼𝐷</m:t>
                        </m:r>
                      </m:e>
                      <m: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up>
                    </m:sSup>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l-GR" altLang="zh-TW" dirty="0" smtClean="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stops simulation. Otherwise, </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looks up at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𝑃𝑆𝐾</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&amp;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𝐿</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𝐶𝑢𝑠𝑒𝑟</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separately. </a:t>
                </a: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Let </a:t>
                </a:r>
                <a14:m>
                  <m:oMath xmlns:m="http://schemas.openxmlformats.org/officeDocument/2006/math">
                    <m:sSup>
                      <m:sSupPr>
                        <m:ctrlPr>
                          <a:rPr lang="el-GR"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l-GR"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l-GR" altLang="zh-TW" i="1" dirty="0">
                                <a:solidFill>
                                  <a:schemeClr val="tx2">
                                    <a:lumMod val="75000"/>
                                  </a:schemeClr>
                                </a:solidFill>
                                <a:latin typeface="Cambria Math" panose="02040503050406030204" pitchFamily="18" charset="0"/>
                                <a:cs typeface="Times New Roman" panose="02020603050405020304" pitchFamily="18" charset="0"/>
                              </a:rPr>
                              <m:t>𝜎</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r>
                          <a:rPr lang="el-GR" altLang="zh-TW" i="1" dirty="0">
                            <a:solidFill>
                              <a:schemeClr val="tx2">
                                <a:lumMod val="75000"/>
                              </a:schemeClr>
                            </a:solidFill>
                            <a:latin typeface="Cambria Math" panose="02040503050406030204" pitchFamily="18" charset="0"/>
                            <a:cs typeface="Times New Roman" panose="02020603050405020304" pitchFamily="18" charset="0"/>
                          </a:rPr>
                          <m:t>(1)</m:t>
                        </m:r>
                      </m:sup>
                    </m:sSup>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sSup>
                      <m:s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p>
                    </m:sSup>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 </m:t>
                    </m:r>
                    <m:sSup>
                      <m:s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p>
                    </m:sSup>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denote</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l-GR"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l-GR" altLang="zh-TW" i="1" dirty="0">
                            <a:solidFill>
                              <a:schemeClr val="tx2">
                                <a:lumMod val="75000"/>
                              </a:schemeClr>
                            </a:solidFill>
                            <a:latin typeface="Cambria Math" panose="02040503050406030204" pitchFamily="18" charset="0"/>
                            <a:cs typeface="Times New Roman" panose="02020603050405020304" pitchFamily="18" charset="0"/>
                          </a:rPr>
                          <m:t>𝜎</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From Forking Lemma [33], if we replay of </a:t>
                </a:r>
                <a:r>
                  <a:rPr lang="el-GR" altLang="zh-TW" dirty="0" smtClean="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with </a:t>
                </a:r>
                <a:r>
                  <a:rPr lang="en-US" altLang="zh-TW" dirty="0">
                    <a:solidFill>
                      <a:schemeClr val="tx2">
                        <a:lumMod val="75000"/>
                      </a:schemeClr>
                    </a:solidFill>
                    <a:latin typeface="Times New Roman" panose="02020603050405020304" pitchFamily="18" charset="0"/>
                    <a:cs typeface="Times New Roman" panose="02020603050405020304" pitchFamily="18" charset="0"/>
                  </a:rPr>
                  <a:t>same random tape but different choice of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3</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𝐻</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4</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𝐴𝐷𝑉</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will generate another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three </a:t>
                </a:r>
                <a14:m>
                  <m:oMath xmlns:m="http://schemas.openxmlformats.org/officeDocument/2006/math">
                    <m:sSup>
                      <m:sSupPr>
                        <m:ctrlPr>
                          <a:rPr lang="el-GR"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l-GR"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l-GR" altLang="zh-TW" i="1" dirty="0">
                                <a:solidFill>
                                  <a:schemeClr val="tx2">
                                    <a:lumMod val="75000"/>
                                  </a:schemeClr>
                                </a:solidFill>
                                <a:latin typeface="Cambria Math" panose="02040503050406030204" pitchFamily="18" charset="0"/>
                                <a:cs typeface="Times New Roman" panose="02020603050405020304" pitchFamily="18" charset="0"/>
                              </a:rPr>
                              <m:t>𝜎</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r>
                          <a:rPr lang="el-GR" altLang="zh-TW" i="1" dirty="0">
                            <a:solidFill>
                              <a:schemeClr val="tx2">
                                <a:lumMod val="75000"/>
                              </a:schemeClr>
                            </a:solidFill>
                            <a:latin typeface="Cambria Math" panose="02040503050406030204" pitchFamily="18" charset="0"/>
                            <a:cs typeface="Times New Roman" panose="02020603050405020304" pitchFamily="18" charset="0"/>
                          </a:rPr>
                          <m:t>(</m:t>
                        </m:r>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𝑗</m:t>
                        </m:r>
                        <m:r>
                          <a:rPr lang="el-GR" altLang="zh-TW" i="1" dirty="0">
                            <a:solidFill>
                              <a:schemeClr val="tx2">
                                <a:lumMod val="75000"/>
                              </a:schemeClr>
                            </a:solidFill>
                            <a:latin typeface="Cambria Math" panose="02040503050406030204" pitchFamily="18" charset="0"/>
                            <a:cs typeface="Times New Roman" panose="02020603050405020304" pitchFamily="18" charset="0"/>
                          </a:rPr>
                          <m:t>)</m:t>
                        </m:r>
                      </m:sup>
                    </m:s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d>
                      <m:d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d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d>
                              <m:dPr>
                                <m:ctrlPr>
                                  <a:rPr lang="en-US" altLang="zh-TW" b="0" i="1" dirty="0">
                                    <a:solidFill>
                                      <a:schemeClr val="tx2">
                                        <a:lumMod val="75000"/>
                                      </a:schemeClr>
                                    </a:solidFill>
                                    <a:latin typeface="Cambria Math" panose="02040503050406030204" pitchFamily="18" charset="0"/>
                                    <a:cs typeface="Times New Roman" panose="02020603050405020304" pitchFamily="18" charset="0"/>
                                  </a:rPr>
                                </m:ctrlPr>
                              </m:dPr>
                              <m:e>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𝑗</m:t>
                                </m:r>
                              </m:e>
                            </m:d>
                          </m:sup>
                        </m:sSup>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r>
                          <a:rPr lang="en-US" altLang="zh-TW" i="1" dirty="0">
                            <a:solidFill>
                              <a:schemeClr val="tx2">
                                <a:lumMod val="75000"/>
                              </a:schemeClr>
                            </a:solidFill>
                            <a:latin typeface="Cambria Math" panose="02040503050406030204" pitchFamily="18" charset="0"/>
                            <a:cs typeface="Times New Roman" panose="02020603050405020304" pitchFamily="18" charset="0"/>
                          </a:rPr>
                          <m:t> </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d>
                              <m:dPr>
                                <m:ctrlPr>
                                  <a:rPr lang="en-US" altLang="zh-TW" b="0" i="1" dirty="0">
                                    <a:solidFill>
                                      <a:schemeClr val="tx2">
                                        <a:lumMod val="75000"/>
                                      </a:schemeClr>
                                    </a:solidFill>
                                    <a:latin typeface="Cambria Math" panose="02040503050406030204" pitchFamily="18" charset="0"/>
                                    <a:cs typeface="Times New Roman" panose="02020603050405020304" pitchFamily="18" charset="0"/>
                                  </a:rPr>
                                </m:ctrlPr>
                              </m:dPr>
                              <m:e>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𝑗</m:t>
                                </m:r>
                              </m:e>
                            </m:d>
                          </m:sup>
                        </m:sSup>
                      </m:e>
                    </m:d>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𝑓𝑜𝑟</m:t>
                    </m:r>
                    <m:r>
                      <a:rPr lang="zh-TW" altLang="en-US" i="1" dirty="0" smtClean="0">
                        <a:solidFill>
                          <a:schemeClr val="tx2">
                            <a:lumMod val="75000"/>
                          </a:schemeClr>
                        </a:solidFill>
                        <a:latin typeface="Cambria Math" panose="02040503050406030204" pitchFamily="18" charset="0"/>
                        <a:cs typeface="Times New Roman" panose="02020603050405020304" pitchFamily="18" charset="0"/>
                      </a:rPr>
                      <m:t> </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𝑗</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=2,3,4 </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such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that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d>
                          <m:d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dPr>
                          <m:e>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e>
                        </m:d>
                      </m:sup>
                    </m:sSup>
                    <m:r>
                      <a:rPr lang="en-US" altLang="zh-TW" i="1" dirty="0" err="1">
                        <a:solidFill>
                          <a:schemeClr val="tx2">
                            <a:lumMod val="75000"/>
                          </a:schemeClr>
                        </a:solidFill>
                        <a:latin typeface="Cambria Math" panose="02040503050406030204" pitchFamily="18" charset="0"/>
                        <a:cs typeface="Times New Roman" panose="02020603050405020304" pitchFamily="18" charset="0"/>
                      </a:rPr>
                      <m:t>𝑃</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d>
                          <m:d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dPr>
                          <m:e>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e>
                        </m:d>
                      </m:sup>
                    </m:sSup>
                    <m:d>
                      <m:dPr>
                        <m:ctrlPr>
                          <a:rPr lang="en-US" altLang="zh-TW" i="1" dirty="0" err="1">
                            <a:solidFill>
                              <a:schemeClr val="tx2">
                                <a:lumMod val="75000"/>
                              </a:schemeClr>
                            </a:solidFill>
                            <a:latin typeface="Cambria Math" panose="02040503050406030204" pitchFamily="18" charset="0"/>
                            <a:cs typeface="Times New Roman" panose="02020603050405020304" pitchFamily="18" charset="0"/>
                          </a:rPr>
                        </m:ctrlPr>
                      </m:d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3</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d>
                              <m:d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dPr>
                              <m:e>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e>
                            </m:d>
                          </m:sup>
                        </m:sSup>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𝑋</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d>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4</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d>
                          <m:d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dPr>
                          <m:e>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e>
                        </m:d>
                      </m:sup>
                    </m:sSup>
                    <m:d>
                      <m:d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d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d>
                              <m:d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dPr>
                              <m:e>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e>
                            </m:d>
                          </m:sup>
                        </m:sSup>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𝑃𝑢𝑏</m:t>
                            </m:r>
                          </m:sub>
                        </m:sSub>
                      </m:e>
                    </m:d>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m:t>
                    </m:r>
                    <m:r>
                      <a:rPr lang="en-US" altLang="zh-TW" i="1" dirty="0" err="1">
                        <a:solidFill>
                          <a:schemeClr val="tx2">
                            <a:lumMod val="75000"/>
                          </a:schemeClr>
                        </a:solidFill>
                        <a:latin typeface="Cambria Math" panose="02040503050406030204" pitchFamily="18" charset="0"/>
                        <a:cs typeface="Times New Roman" panose="02020603050405020304" pitchFamily="18" charset="0"/>
                      </a:rPr>
                      <m:t>𝑓𝑜𝑟</m:t>
                    </m:r>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 </m:t>
                    </m:r>
                    <m:r>
                      <a:rPr lang="en-US" altLang="zh-TW" i="1" dirty="0" err="1">
                        <a:solidFill>
                          <a:schemeClr val="tx2">
                            <a:lumMod val="75000"/>
                          </a:schemeClr>
                        </a:solidFill>
                        <a:latin typeface="Cambria Math" panose="02040503050406030204" pitchFamily="18" charset="0"/>
                        <a:cs typeface="Times New Roman" panose="02020603050405020304" pitchFamily="18" charset="0"/>
                      </a:rPr>
                      <m:t>𝑗</m:t>
                    </m:r>
                    <m:r>
                      <a:rPr lang="en-US" altLang="zh-TW" i="1" dirty="0">
                        <a:solidFill>
                          <a:schemeClr val="tx2">
                            <a:lumMod val="75000"/>
                          </a:schemeClr>
                        </a:solidFill>
                        <a:latin typeface="Cambria Math" panose="02040503050406030204" pitchFamily="18" charset="0"/>
                        <a:cs typeface="Times New Roman" panose="02020603050405020304" pitchFamily="18" charset="0"/>
                      </a:rPr>
                      <m:t>=1,2,3,4</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 </a:t>
                </a: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44"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49</a:t>
            </a:fld>
            <a:endParaRPr lang="en-US" altLang="zh-TW"/>
          </a:p>
        </p:txBody>
      </p:sp>
    </p:spTree>
    <p:extLst>
      <p:ext uri="{BB962C8B-B14F-4D97-AF65-F5344CB8AC3E}">
        <p14:creationId xmlns:p14="http://schemas.microsoft.com/office/powerpoint/2010/main" val="1345413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Introduction</a:t>
            </a:r>
            <a:endParaRPr lang="zh-TW" altLang="en-US" dirty="0"/>
          </a:p>
        </p:txBody>
      </p:sp>
      <p:sp>
        <p:nvSpPr>
          <p:cNvPr id="3" name="內容版面配置區 2"/>
          <p:cNvSpPr>
            <a:spLocks noGrp="1"/>
          </p:cNvSpPr>
          <p:nvPr>
            <p:ph idx="1"/>
          </p:nvPr>
        </p:nvSpPr>
        <p:spPr/>
        <p:txBody>
          <a:bodyPr/>
          <a:lstStyle/>
          <a:p>
            <a:r>
              <a:rPr lang="en-US" altLang="zh-TW" dirty="0"/>
              <a:t>The advancements in wireless communication technology lead us to introduce the intelligent transportation system in metropolitan cities to manage the traffic caused by thousands of vehicles. These intelligent transportation systems are built using “Smart vehicles”, equipped with On Board Units (OBUs) and wireless communication devices. These OBUs have the ability to communicate with other OBUs on the vehicles and with the Road Side Units (RSUs), which are located on the road. With these units, two types of communications are possible: Vehicle to Vehicle (V2V) communications where OBUs communicate each other and Vehicle-to-Infrastructure (V2I) communication where OBUs communicate with RSUs. </a:t>
            </a:r>
            <a:endParaRPr lang="en-US" altLang="zh-TW" dirty="0" smtClean="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a:t>
            </a:fld>
            <a:endParaRPr lang="en-US" altLang="zh-TW"/>
          </a:p>
        </p:txBody>
      </p:sp>
    </p:spTree>
    <p:extLst>
      <p:ext uri="{BB962C8B-B14F-4D97-AF65-F5344CB8AC3E}">
        <p14:creationId xmlns:p14="http://schemas.microsoft.com/office/powerpoint/2010/main" val="3654183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pPr marL="457200" lvl="1" indent="0">
                  <a:buNone/>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By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𝑟</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𝑥</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𝑠</m:t>
                    </m:r>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𝑟</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we now denote discrete logarithms of </a:t>
                </a:r>
                <a14:m>
                  <m:oMath xmlns:m="http://schemas.openxmlformats.org/officeDocument/2006/math">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𝑋</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𝑃𝑢𝑏</m:t>
                        </m:r>
                      </m:sub>
                    </m:sSub>
                    <m:r>
                      <a:rPr lang="en-US" altLang="zh-TW" i="1"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smtClean="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zh-TW" altLang="en-US"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respectively</a:t>
                </a:r>
                <a:r>
                  <a:rPr lang="en-US" altLang="zh-TW" dirty="0">
                    <a:solidFill>
                      <a:schemeClr val="tx2">
                        <a:lumMod val="75000"/>
                      </a:schemeClr>
                    </a:solidFill>
                    <a:latin typeface="Times New Roman" panose="02020603050405020304" pitchFamily="18" charset="0"/>
                    <a:cs typeface="Times New Roman" panose="02020603050405020304" pitchFamily="18" charset="0"/>
                  </a:rPr>
                  <a:t>, that is</a:t>
                </a:r>
              </a:p>
              <a:p>
                <a:pPr marL="457200" lvl="1" indent="0" algn="ctr">
                  <a:buNone/>
                </a:pP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𝑟</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𝑃</m:t>
                    </m:r>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𝑋</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𝑥</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𝑃</m:t>
                    </m:r>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𝑃</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𝑃𝑢𝑏</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r>
                      <a:rPr lang="en-US" altLang="zh-TW" i="1" dirty="0">
                        <a:solidFill>
                          <a:schemeClr val="tx2">
                            <a:lumMod val="75000"/>
                          </a:schemeClr>
                        </a:solidFill>
                        <a:latin typeface="Cambria Math" panose="02040503050406030204" pitchFamily="18" charset="0"/>
                        <a:cs typeface="Times New Roman" panose="02020603050405020304" pitchFamily="18" charset="0"/>
                      </a:rPr>
                      <m:t>𝑠𝑃</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𝑟</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b="0" i="1" dirty="0" smtClean="0">
                        <a:solidFill>
                          <a:schemeClr val="tx2">
                            <a:lumMod val="75000"/>
                          </a:schemeClr>
                        </a:solidFill>
                        <a:latin typeface="Cambria Math" panose="02040503050406030204" pitchFamily="18" charset="0"/>
                        <a:cs typeface="Times New Roman" panose="02020603050405020304" pitchFamily="18" charset="0"/>
                      </a:rPr>
                      <m:t>𝑃</m:t>
                    </m:r>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p>
              <a:p>
                <a:pPr marL="457200" lvl="1" indent="0">
                  <a:buNone/>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Thus we have four linearly independent equations as follows.</a:t>
                </a:r>
              </a:p>
              <a:p>
                <a:pPr marL="457200" lvl="1" indent="0">
                  <a:buNone/>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d>
                          <m:d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dPr>
                          <m:e>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e>
                        </m:d>
                      </m:sup>
                    </m:sSup>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𝑢</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d>
                          <m:d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dPr>
                          <m:e>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e>
                        </m:d>
                      </m:sup>
                    </m:sSup>
                    <m:d>
                      <m:dPr>
                        <m:ctrlPr>
                          <a:rPr lang="en-US" altLang="zh-TW" i="1" dirty="0" err="1">
                            <a:solidFill>
                              <a:schemeClr val="tx2">
                                <a:lumMod val="75000"/>
                              </a:schemeClr>
                            </a:solidFill>
                            <a:latin typeface="Cambria Math" panose="02040503050406030204" pitchFamily="18" charset="0"/>
                            <a:cs typeface="Times New Roman" panose="02020603050405020304" pitchFamily="18" charset="0"/>
                          </a:rPr>
                        </m:ctrlPr>
                      </m:d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𝑟</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3</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d>
                              <m:d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dPr>
                              <m:e>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e>
                            </m:d>
                          </m:sup>
                        </m:sSup>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𝑥</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d>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4</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d>
                          <m:d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dPr>
                          <m:e>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e>
                        </m:d>
                      </m:sup>
                    </m:sSup>
                    <m:d>
                      <m:d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d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𝑟</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err="1">
                            <a:solidFill>
                              <a:schemeClr val="tx2">
                                <a:lumMod val="75000"/>
                              </a:schemeClr>
                            </a:solidFill>
                            <a:latin typeface="Cambria Math" panose="02040503050406030204" pitchFamily="18" charset="0"/>
                            <a:cs typeface="Times New Roman" panose="02020603050405020304" pitchFamily="18" charset="0"/>
                          </a:rPr>
                          <m:t>+</m:t>
                        </m:r>
                        <m:sSup>
                          <m:sSup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pPr>
                          <m:e>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𝑙</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e>
                          <m:sup>
                            <m:d>
                              <m:d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dPr>
                              <m:e>
                                <m:r>
                                  <a:rPr lang="en-US" altLang="zh-TW" i="1" dirty="0">
                                    <a:solidFill>
                                      <a:schemeClr val="tx2">
                                        <a:lumMod val="75000"/>
                                      </a:schemeClr>
                                    </a:solidFill>
                                    <a:latin typeface="Cambria Math" panose="02040503050406030204" pitchFamily="18" charset="0"/>
                                    <a:cs typeface="Times New Roman" panose="02020603050405020304" pitchFamily="18" charset="0"/>
                                  </a:rPr>
                                  <m:t>𝑗</m:t>
                                </m:r>
                              </m:e>
                            </m:d>
                          </m:sup>
                        </m:sSup>
                        <m:r>
                          <a:rPr lang="en-US" altLang="zh-TW" i="1" dirty="0">
                            <a:solidFill>
                              <a:schemeClr val="tx2">
                                <a:lumMod val="75000"/>
                              </a:schemeClr>
                            </a:solidFill>
                            <a:latin typeface="Cambria Math" panose="02040503050406030204" pitchFamily="18" charset="0"/>
                            <a:cs typeface="Times New Roman" panose="02020603050405020304" pitchFamily="18" charset="0"/>
                          </a:rPr>
                          <m:t>𝑠</m:t>
                        </m:r>
                      </m:e>
                    </m:d>
                    <m:r>
                      <a:rPr lang="en-US" altLang="zh-TW" i="1" dirty="0">
                        <a:solidFill>
                          <a:schemeClr val="tx2">
                            <a:lumMod val="75000"/>
                          </a:schemeClr>
                        </a:solidFill>
                        <a:latin typeface="Cambria Math" panose="02040503050406030204" pitchFamily="18" charset="0"/>
                        <a:cs typeface="Times New Roman" panose="02020603050405020304" pitchFamily="18" charset="0"/>
                      </a:rPr>
                      <m:t>,</m:t>
                    </m:r>
                    <m:r>
                      <a:rPr lang="en-US" altLang="zh-TW" i="1" dirty="0" err="1">
                        <a:solidFill>
                          <a:schemeClr val="tx2">
                            <a:lumMod val="75000"/>
                          </a:schemeClr>
                        </a:solidFill>
                        <a:latin typeface="Cambria Math" panose="02040503050406030204" pitchFamily="18" charset="0"/>
                        <a:cs typeface="Times New Roman" panose="02020603050405020304" pitchFamily="18" charset="0"/>
                      </a:rPr>
                      <m:t>𝑓𝑜𝑟</m:t>
                    </m:r>
                    <m:r>
                      <a:rPr lang="en-US" altLang="zh-TW" i="1" dirty="0">
                        <a:solidFill>
                          <a:schemeClr val="tx2">
                            <a:lumMod val="75000"/>
                          </a:schemeClr>
                        </a:solidFill>
                        <a:latin typeface="Cambria Math" panose="02040503050406030204" pitchFamily="18" charset="0"/>
                        <a:cs typeface="Times New Roman" panose="02020603050405020304" pitchFamily="18" charset="0"/>
                      </a:rPr>
                      <m:t> </m:t>
                    </m:r>
                    <m:r>
                      <a:rPr lang="en-US" altLang="zh-TW" i="1" dirty="0" err="1">
                        <a:solidFill>
                          <a:schemeClr val="tx2">
                            <a:lumMod val="75000"/>
                          </a:schemeClr>
                        </a:solidFill>
                        <a:latin typeface="Cambria Math" panose="02040503050406030204" pitchFamily="18" charset="0"/>
                        <a:cs typeface="Times New Roman" panose="02020603050405020304" pitchFamily="18" charset="0"/>
                      </a:rPr>
                      <m:t>𝑗</m:t>
                    </m:r>
                    <m:r>
                      <a:rPr lang="en-US" altLang="zh-TW" i="1" dirty="0">
                        <a:solidFill>
                          <a:schemeClr val="tx2">
                            <a:lumMod val="75000"/>
                          </a:schemeClr>
                        </a:solidFill>
                        <a:latin typeface="Cambria Math" panose="02040503050406030204" pitchFamily="18" charset="0"/>
                        <a:cs typeface="Times New Roman" panose="02020603050405020304" pitchFamily="18" charset="0"/>
                      </a:rPr>
                      <m:t>=1,2,3,4</m:t>
                    </m:r>
                  </m:oMath>
                </a14:m>
                <a:r>
                  <a:rPr lang="en-US" altLang="zh-TW" dirty="0">
                    <a:solidFill>
                      <a:schemeClr val="tx2">
                        <a:lumMod val="75000"/>
                      </a:schemeClr>
                    </a:solidFill>
                    <a:latin typeface="Times New Roman" panose="02020603050405020304" pitchFamily="18" charset="0"/>
                    <a:cs typeface="Times New Roman" panose="02020603050405020304" pitchFamily="18" charset="0"/>
                  </a:rPr>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endParaRPr lang="en-US" altLang="zh-TW" dirty="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Here </a:t>
                </a:r>
                <a14:m>
                  <m:oMath xmlns:m="http://schemas.openxmlformats.org/officeDocument/2006/math">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𝑟</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𝑥</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i="1" dirty="0">
                        <a:solidFill>
                          <a:schemeClr val="tx2">
                            <a:lumMod val="75000"/>
                          </a:schemeClr>
                        </a:solidFill>
                        <a:latin typeface="Cambria Math" panose="02040503050406030204" pitchFamily="18" charset="0"/>
                        <a:cs typeface="Times New Roman" panose="02020603050405020304" pitchFamily="18" charset="0"/>
                      </a:rPr>
                      <m:t>,</m:t>
                    </m:r>
                    <m:r>
                      <a:rPr lang="en-US" altLang="zh-TW" i="1" dirty="0">
                        <a:solidFill>
                          <a:schemeClr val="tx2">
                            <a:lumMod val="75000"/>
                          </a:schemeClr>
                        </a:solidFill>
                        <a:latin typeface="Cambria Math" panose="02040503050406030204" pitchFamily="18" charset="0"/>
                        <a:cs typeface="Times New Roman" panose="02020603050405020304" pitchFamily="18" charset="0"/>
                      </a:rPr>
                      <m:t>𝑠</m:t>
                    </m:r>
                    <m:r>
                      <a:rPr lang="en-US" altLang="zh-TW" i="1"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i="1" dirty="0">
                            <a:solidFill>
                              <a:schemeClr val="tx2">
                                <a:lumMod val="75000"/>
                              </a:schemeClr>
                            </a:solidFill>
                            <a:latin typeface="Cambria Math" panose="02040503050406030204" pitchFamily="18" charset="0"/>
                            <a:cs typeface="Times New Roman" panose="02020603050405020304" pitchFamily="18" charset="0"/>
                          </a:rPr>
                          <m:t>𝑟</m:t>
                        </m:r>
                      </m:e>
                      <m:sub>
                        <m:r>
                          <a:rPr lang="en-US" altLang="zh-TW" i="1" dirty="0">
                            <a:solidFill>
                              <a:schemeClr val="tx2">
                                <a:lumMod val="75000"/>
                              </a:schemeClr>
                            </a:solidFill>
                            <a:latin typeface="Cambria Math" panose="02040503050406030204" pitchFamily="18" charset="0"/>
                            <a:cs typeface="Times New Roman" panose="02020603050405020304" pitchFamily="18" charset="0"/>
                          </a:rPr>
                          <m:t>1</m:t>
                        </m:r>
                        <m:r>
                          <a:rPr lang="en-US" altLang="zh-TW" i="1" dirty="0">
                            <a:solidFill>
                              <a:schemeClr val="tx2">
                                <a:lumMod val="75000"/>
                              </a:schemeClr>
                            </a:solidFill>
                            <a:latin typeface="Cambria Math" panose="02040503050406030204" pitchFamily="18" charset="0"/>
                            <a:cs typeface="Times New Roman" panose="02020603050405020304" pitchFamily="18" charset="0"/>
                          </a:rPr>
                          <m:t>𝑖</m:t>
                        </m:r>
                      </m:sub>
                    </m:sSub>
                  </m:oMath>
                </a14:m>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 </a:t>
                </a:r>
                <a:r>
                  <a:rPr lang="en-US" altLang="zh-TW" dirty="0">
                    <a:solidFill>
                      <a:schemeClr val="tx2">
                        <a:lumMod val="75000"/>
                      </a:schemeClr>
                    </a:solidFill>
                    <a:latin typeface="Times New Roman" panose="02020603050405020304" pitchFamily="18" charset="0"/>
                    <a:cs typeface="Times New Roman" panose="02020603050405020304" pitchFamily="18" charset="0"/>
                  </a:rPr>
                  <a:t>are unknown to </a:t>
                </a:r>
                <a:r>
                  <a:rPr lang="el-GR" altLang="zh-TW" dirty="0">
                    <a:solidFill>
                      <a:schemeClr val="tx2">
                        <a:lumMod val="75000"/>
                      </a:schemeClr>
                    </a:solidFill>
                    <a:latin typeface="Times New Roman" panose="02020603050405020304" pitchFamily="18" charset="0"/>
                    <a:cs typeface="Times New Roman" panose="02020603050405020304" pitchFamily="18" charset="0"/>
                  </a:rPr>
                  <a:t>ξ </a:t>
                </a:r>
                <a:r>
                  <a:rPr lang="en-US" altLang="zh-TW" dirty="0">
                    <a:solidFill>
                      <a:schemeClr val="tx2">
                        <a:lumMod val="75000"/>
                      </a:schemeClr>
                    </a:solidFill>
                    <a:latin typeface="Times New Roman" panose="02020603050405020304" pitchFamily="18" charset="0"/>
                    <a:cs typeface="Times New Roman" panose="02020603050405020304" pitchFamily="18" charset="0"/>
                  </a:rPr>
                  <a:t>and can solve these values from the above equations and outputs s as the solution of ECDLP.</a:t>
                </a: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a:p>
                <a:pPr marL="457200" lvl="1" indent="0">
                  <a:buNone/>
                </a:pPr>
                <a:endParaRPr lang="zh-TW" altLang="en-US"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t="-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50</a:t>
            </a:fld>
            <a:endParaRPr lang="en-US" altLang="zh-TW"/>
          </a:p>
        </p:txBody>
      </p:sp>
    </p:spTree>
    <p:extLst>
      <p:ext uri="{BB962C8B-B14F-4D97-AF65-F5344CB8AC3E}">
        <p14:creationId xmlns:p14="http://schemas.microsoft.com/office/powerpoint/2010/main" val="1819475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Efficiancy Analysis</a:t>
            </a:r>
            <a:endParaRPr lang="zh-TW" altLang="en-US" dirty="0"/>
          </a:p>
        </p:txBody>
      </p:sp>
      <p:sp>
        <p:nvSpPr>
          <p:cNvPr id="3" name="內容版面配置區 2"/>
          <p:cNvSpPr>
            <a:spLocks noGrp="1"/>
          </p:cNvSpPr>
          <p:nvPr>
            <p:ph idx="1"/>
          </p:nvPr>
        </p:nvSpPr>
        <p:spPr/>
        <p:txBody>
          <a:bodyPr/>
          <a:lstStyle/>
          <a:p>
            <a:r>
              <a:rPr lang="en-US" altLang="zh-TW" b="1" dirty="0"/>
              <a:t>A. Computation </a:t>
            </a:r>
            <a:r>
              <a:rPr lang="en-US" altLang="zh-TW" b="1" dirty="0" smtClean="0"/>
              <a:t>Costs</a:t>
            </a:r>
          </a:p>
          <a:p>
            <a:endParaRPr lang="en-US" altLang="zh-TW" b="1" dirty="0"/>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51</a:t>
            </a:fld>
            <a:endParaRPr lang="en-US" altLang="zh-TW"/>
          </a:p>
        </p:txBody>
      </p:sp>
      <p:pic>
        <p:nvPicPr>
          <p:cNvPr id="5" name="內容版面配置區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190750" y="2155032"/>
            <a:ext cx="7810500" cy="4086225"/>
          </a:xfrm>
          <a:prstGeom prst="rect">
            <a:avLst/>
          </a:prstGeom>
          <a:noFill/>
          <a:ln w="9525">
            <a:noFill/>
            <a:miter lim="800000"/>
            <a:headEnd/>
            <a:tailEnd/>
          </a:ln>
        </p:spPr>
      </p:pic>
    </p:spTree>
    <p:extLst>
      <p:ext uri="{BB962C8B-B14F-4D97-AF65-F5344CB8AC3E}">
        <p14:creationId xmlns:p14="http://schemas.microsoft.com/office/powerpoint/2010/main" val="21749691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52</a:t>
            </a:fld>
            <a:endParaRPr lang="en-US" altLang="zh-TW"/>
          </a:p>
        </p:txBody>
      </p:sp>
      <p:pic>
        <p:nvPicPr>
          <p:cNvPr id="7" name="內容版面配置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789680"/>
            <a:ext cx="10748736" cy="4194629"/>
          </a:xfrm>
        </p:spPr>
      </p:pic>
    </p:spTree>
    <p:extLst>
      <p:ext uri="{BB962C8B-B14F-4D97-AF65-F5344CB8AC3E}">
        <p14:creationId xmlns:p14="http://schemas.microsoft.com/office/powerpoint/2010/main" val="697837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a:t>B. Transmission </a:t>
            </a:r>
            <a:r>
              <a:rPr lang="en-US" altLang="zh-TW" b="1" dirty="0" smtClean="0"/>
              <a:t>Overhead</a:t>
            </a:r>
          </a:p>
          <a:p>
            <a:endParaRPr lang="en-US" altLang="zh-TW" b="1" dirty="0"/>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53</a:t>
            </a:fld>
            <a:endParaRPr lang="en-US" altLang="zh-TW"/>
          </a:p>
        </p:txBody>
      </p:sp>
      <p:pic>
        <p:nvPicPr>
          <p:cNvPr id="5" name="內容版面配置區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11386" y="2645342"/>
            <a:ext cx="10366028" cy="1984715"/>
          </a:xfrm>
          <a:prstGeom prst="rect">
            <a:avLst/>
          </a:prstGeom>
          <a:noFill/>
          <a:ln w="9525">
            <a:noFill/>
            <a:miter lim="800000"/>
            <a:headEnd/>
            <a:tailEnd/>
          </a:ln>
        </p:spPr>
      </p:pic>
    </p:spTree>
    <p:extLst>
      <p:ext uri="{BB962C8B-B14F-4D97-AF65-F5344CB8AC3E}">
        <p14:creationId xmlns:p14="http://schemas.microsoft.com/office/powerpoint/2010/main" val="26602039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54</a:t>
            </a:fld>
            <a:endParaRPr lang="en-US" altLang="zh-TW"/>
          </a:p>
        </p:txBody>
      </p:sp>
      <mc:AlternateContent xmlns:mc="http://schemas.openxmlformats.org/markup-compatibility/2006">
        <mc:Choice xmlns:a14="http://schemas.microsoft.com/office/drawing/2010/main" Requires="a14">
          <p:graphicFrame>
            <p:nvGraphicFramePr>
              <p:cNvPr id="7" name="內容版面配置區 6"/>
              <p:cNvGraphicFramePr>
                <a:graphicFrameLocks noGrp="1"/>
              </p:cNvGraphicFramePr>
              <p:nvPr>
                <p:ph idx="1"/>
                <p:extLst>
                  <p:ext uri="{D42A27DB-BD31-4B8C-83A1-F6EECF244321}">
                    <p14:modId xmlns:p14="http://schemas.microsoft.com/office/powerpoint/2010/main" val="3102866522"/>
                  </p:ext>
                </p:extLst>
              </p:nvPr>
            </p:nvGraphicFramePr>
            <p:xfrm>
              <a:off x="609600" y="1701800"/>
              <a:ext cx="10972800" cy="4577480"/>
            </p:xfrm>
            <a:graphic>
              <a:graphicData uri="http://schemas.openxmlformats.org/drawingml/2006/table">
                <a:tbl>
                  <a:tblPr firstRow="1" bandRow="1">
                    <a:tableStyleId>{5940675A-B579-460E-94D1-54222C63F5DA}</a:tableStyleId>
                  </a:tblPr>
                  <a:tblGrid>
                    <a:gridCol w="5486400">
                      <a:extLst>
                        <a:ext uri="{9D8B030D-6E8A-4147-A177-3AD203B41FA5}">
                          <a16:colId xmlns:a16="http://schemas.microsoft.com/office/drawing/2014/main" val="2630132087"/>
                        </a:ext>
                      </a:extLst>
                    </a:gridCol>
                    <a:gridCol w="5486400">
                      <a:extLst>
                        <a:ext uri="{9D8B030D-6E8A-4147-A177-3AD203B41FA5}">
                          <a16:colId xmlns:a16="http://schemas.microsoft.com/office/drawing/2014/main" val="1846988475"/>
                        </a:ext>
                      </a:extLst>
                    </a:gridCol>
                  </a:tblGrid>
                  <a:tr h="576916">
                    <a:tc>
                      <a:txBody>
                        <a:bodyPr/>
                        <a:lstStyle/>
                        <a:p>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scheme</a:t>
                          </a:r>
                          <a:endParaRPr lang="zh-TW" altLang="en-US" sz="2400" b="0" u="none" kern="12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endParaRPr>
                        </a:p>
                      </a:txBody>
                      <a:tcPr/>
                    </a:tc>
                    <a:tc>
                      <a:txBody>
                        <a:bodyPr/>
                        <a:lstStyle/>
                        <a:p>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Message</a:t>
                          </a:r>
                          <a:r>
                            <a:rPr lang="en-US" altLang="zh-TW" sz="2400" b="0" u="none" kern="1200" baseline="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a:t>
                          </a:r>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cost</a:t>
                          </a:r>
                          <a:endParaRPr lang="zh-TW" altLang="en-US" sz="2400" b="0" u="none" kern="12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endParaRPr>
                        </a:p>
                      </a:txBody>
                      <a:tcPr/>
                    </a:tc>
                    <a:extLst>
                      <a:ext uri="{0D108BD9-81ED-4DB2-BD59-A6C34878D82A}">
                        <a16:rowId xmlns:a16="http://schemas.microsoft.com/office/drawing/2014/main" val="1174656184"/>
                      </a:ext>
                    </a:extLst>
                  </a:tr>
                  <a:tr h="1422533">
                    <a:tc>
                      <a:txBody>
                        <a:bodyPr/>
                        <a:lstStyle/>
                        <a:p>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A. Kaur et al. [28]</a:t>
                          </a:r>
                          <a:endParaRPr lang="zh-TW" altLang="en-US" sz="2400" b="0" u="none" kern="12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endParaRPr>
                        </a:p>
                      </a:txBody>
                      <a:tcPr/>
                    </a:tc>
                    <a:tc>
                      <a:txBody>
                        <a:bodyPr/>
                        <a:lstStyle/>
                        <a:p>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signature </a:t>
                          </a:r>
                          <a14:m>
                            <m:oMath xmlns:m="http://schemas.openxmlformats.org/officeDocument/2006/math">
                              <m:sSub>
                                <m:sSubPr>
                                  <m:ctrlPr>
                                    <a:rPr lang="el-GR"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l-GR"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𝜎</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𝑖𝑗𝑘</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𝑈</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𝑖</m:t>
                                  </m:r>
                                </m:sub>
                              </m:sSub>
                              <m:r>
                                <a:rPr lang="en-US" altLang="zh-TW" sz="2400" b="0" i="1" u="none" kern="1200" dirty="0" err="1"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𝑉</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𝑖𝑗𝑘</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𝐺</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 </m:t>
                              </m:r>
                            </m:oMath>
                          </a14:m>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pseudo identity </a:t>
                          </a:r>
                          <a14:m>
                            <m:oMath xmlns:m="http://schemas.openxmlformats.org/officeDocument/2006/math">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𝑃𝑆</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𝑗</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𝑃𝑆</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1</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𝑗</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𝐺</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 </m:t>
                              </m:r>
                            </m:oMath>
                          </a14:m>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public key </a:t>
                          </a:r>
                          <a14:m>
                            <m:oMath xmlns:m="http://schemas.openxmlformats.org/officeDocument/2006/math">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𝑃</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𝑖</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 </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𝐺</m:t>
                              </m:r>
                            </m:oMath>
                          </a14:m>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 and partial private key </a:t>
                          </a:r>
                          <a14:m>
                            <m:oMath xmlns:m="http://schemas.openxmlformats.org/officeDocument/2006/math">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𝑝𝑝</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𝑖</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𝐺</m:t>
                              </m:r>
                            </m:oMath>
                          </a14:m>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a:t>
                          </a:r>
                        </a:p>
                        <a:p>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The total transmission cost is </a:t>
                          </a:r>
                          <a14:m>
                            <m:oMath xmlns:m="http://schemas.openxmlformats.org/officeDocument/2006/math">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6|</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𝐺</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SubSup>
                                <m:sSubSup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Sup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𝑍</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𝑞</m:t>
                                  </m:r>
                                </m:sub>
                                <m:sup>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up>
                              </m:sSubSup>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|=2080</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𝑏𝑖𝑡𝑠</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 </m:t>
                              </m:r>
                            </m:oMath>
                          </a14:m>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a:t>
                          </a:r>
                          <a:endParaRPr lang="zh-TW" altLang="en-US" sz="2400" b="0" u="none" kern="12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endParaRPr>
                        </a:p>
                      </a:txBody>
                      <a:tcPr/>
                    </a:tc>
                    <a:extLst>
                      <a:ext uri="{0D108BD9-81ED-4DB2-BD59-A6C34878D82A}">
                        <a16:rowId xmlns:a16="http://schemas.microsoft.com/office/drawing/2014/main" val="639934665"/>
                      </a:ext>
                    </a:extLst>
                  </a:tr>
                  <a:tr h="576916">
                    <a:tc>
                      <a:txBody>
                        <a:bodyPr/>
                        <a:lstStyle/>
                        <a:p>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S.J. </a:t>
                          </a:r>
                          <a:r>
                            <a:rPr lang="en-US" altLang="zh-TW" sz="2400" b="0" u="none" kern="1200" dirty="0" err="1"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Hormg</a:t>
                          </a:r>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et al. [29] and J. Li et al. [30]</a:t>
                          </a:r>
                          <a:endParaRPr lang="zh-TW" altLang="en-US" sz="2400" b="0" u="none" kern="12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endParaRPr>
                        </a:p>
                      </a:txBody>
                      <a:tcPr/>
                    </a:tc>
                    <a:tc>
                      <a:txBody>
                        <a:bodyPr/>
                        <a:lstStyle/>
                        <a:p>
                          <a14:m>
                            <m:oMath xmlns:m="http://schemas.openxmlformats.org/officeDocument/2006/math">
                              <m:sSub>
                                <m:sSubPr>
                                  <m:ctrlPr>
                                    <a:rPr lang="el-GR"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l-GR"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𝜎</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𝑖</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𝑅</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𝑖</m:t>
                                  </m:r>
                                </m:sub>
                              </m:sSub>
                              <m:r>
                                <a:rPr lang="en-US" altLang="zh-TW" sz="2400" b="0" i="1" u="none" kern="1200" dirty="0" err="1"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𝑆</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𝑖</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𝐺</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1</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 </m:t>
                              </m:r>
                            </m:oMath>
                          </a14:m>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pseudo identity </a:t>
                          </a:r>
                          <a14:m>
                            <m:oMath xmlns:m="http://schemas.openxmlformats.org/officeDocument/2006/math">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𝐼𝐷𝑖</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𝐼𝐷</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1</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𝑖</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𝐼𝐷</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2</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𝑖</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𝑇</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𝑖</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𝐺</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1</m:t>
                                  </m:r>
                                </m:sub>
                              </m:sSub>
                            </m:oMath>
                          </a14:m>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public key </a:t>
                          </a:r>
                          <a14:m>
                            <m:oMath xmlns:m="http://schemas.openxmlformats.org/officeDocument/2006/math">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𝑣𝑝𝑘</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𝑖</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𝐺</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1</m:t>
                                  </m:r>
                                </m:sub>
                              </m:sSub>
                            </m:oMath>
                          </a14:m>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and partial private key </a:t>
                          </a:r>
                          <a14:m>
                            <m:oMath xmlns:m="http://schemas.openxmlformats.org/officeDocument/2006/math">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𝑝𝑠𝑘</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𝑖</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𝐺</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1</m:t>
                                  </m:r>
                                </m:sub>
                              </m:sSub>
                            </m:oMath>
                          </a14:m>
                          <a:endPar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endParaRPr>
                        </a:p>
                        <a:p>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The total transmission cost is </a:t>
                          </a:r>
                          <a14:m>
                            <m:oMath xmlns:m="http://schemas.openxmlformats.org/officeDocument/2006/math">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5|</m:t>
                              </m:r>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𝐺</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1</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SubSup>
                                <m:sSubSup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Sup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𝑍</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𝑞</m:t>
                                  </m:r>
                                </m:sub>
                                <m:sup>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up>
                              </m:sSubSup>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|+32=5312</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𝑏𝑖𝑡𝑠</m:t>
                              </m:r>
                            </m:oMath>
                          </a14:m>
                          <a:r>
                            <a:rPr lang="zh-TW" altLang="en-US"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a:t>
                          </a:r>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a:t>
                          </a:r>
                          <a:endParaRPr lang="zh-TW" altLang="en-US" sz="2400" b="0" u="none" kern="12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endParaRPr>
                        </a:p>
                      </a:txBody>
                      <a:tcPr/>
                    </a:tc>
                    <a:extLst>
                      <a:ext uri="{0D108BD9-81ED-4DB2-BD59-A6C34878D82A}">
                        <a16:rowId xmlns:a16="http://schemas.microsoft.com/office/drawing/2014/main" val="354568351"/>
                      </a:ext>
                    </a:extLst>
                  </a:tr>
                </a:tbl>
              </a:graphicData>
            </a:graphic>
          </p:graphicFrame>
        </mc:Choice>
        <mc:Fallback>
          <p:graphicFrame>
            <p:nvGraphicFramePr>
              <p:cNvPr id="7" name="內容版面配置區 6"/>
              <p:cNvGraphicFramePr>
                <a:graphicFrameLocks noGrp="1"/>
              </p:cNvGraphicFramePr>
              <p:nvPr>
                <p:ph idx="1"/>
                <p:extLst>
                  <p:ext uri="{D42A27DB-BD31-4B8C-83A1-F6EECF244321}">
                    <p14:modId xmlns:p14="http://schemas.microsoft.com/office/powerpoint/2010/main" val="3102866522"/>
                  </p:ext>
                </p:extLst>
              </p:nvPr>
            </p:nvGraphicFramePr>
            <p:xfrm>
              <a:off x="609600" y="1701800"/>
              <a:ext cx="10972800" cy="4577480"/>
            </p:xfrm>
            <a:graphic>
              <a:graphicData uri="http://schemas.openxmlformats.org/drawingml/2006/table">
                <a:tbl>
                  <a:tblPr firstRow="1" bandRow="1">
                    <a:tableStyleId>{5940675A-B579-460E-94D1-54222C63F5DA}</a:tableStyleId>
                  </a:tblPr>
                  <a:tblGrid>
                    <a:gridCol w="5486400">
                      <a:extLst>
                        <a:ext uri="{9D8B030D-6E8A-4147-A177-3AD203B41FA5}">
                          <a16:colId xmlns:a16="http://schemas.microsoft.com/office/drawing/2014/main" val="2630132087"/>
                        </a:ext>
                      </a:extLst>
                    </a:gridCol>
                    <a:gridCol w="5486400">
                      <a:extLst>
                        <a:ext uri="{9D8B030D-6E8A-4147-A177-3AD203B41FA5}">
                          <a16:colId xmlns:a16="http://schemas.microsoft.com/office/drawing/2014/main" val="1846988475"/>
                        </a:ext>
                      </a:extLst>
                    </a:gridCol>
                  </a:tblGrid>
                  <a:tr h="576916">
                    <a:tc>
                      <a:txBody>
                        <a:bodyPr/>
                        <a:lstStyle/>
                        <a:p>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scheme</a:t>
                          </a:r>
                          <a:endParaRPr lang="zh-TW" altLang="en-US" sz="2400" b="0" u="none" kern="12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endParaRPr>
                        </a:p>
                      </a:txBody>
                      <a:tcPr/>
                    </a:tc>
                    <a:tc>
                      <a:txBody>
                        <a:bodyPr/>
                        <a:lstStyle/>
                        <a:p>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Message</a:t>
                          </a:r>
                          <a:r>
                            <a:rPr lang="en-US" altLang="zh-TW" sz="2400" b="0" u="none" kern="1200" baseline="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a:t>
                          </a:r>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cost</a:t>
                          </a:r>
                          <a:endParaRPr lang="zh-TW" altLang="en-US" sz="2400" b="0" u="none" kern="12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endParaRPr>
                        </a:p>
                      </a:txBody>
                      <a:tcPr/>
                    </a:tc>
                    <a:extLst>
                      <a:ext uri="{0D108BD9-81ED-4DB2-BD59-A6C34878D82A}">
                        <a16:rowId xmlns:a16="http://schemas.microsoft.com/office/drawing/2014/main" val="1174656184"/>
                      </a:ext>
                    </a:extLst>
                  </a:tr>
                  <a:tr h="2052066">
                    <a:tc>
                      <a:txBody>
                        <a:bodyPr/>
                        <a:lstStyle/>
                        <a:p>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A. Kaur et al. [28]</a:t>
                          </a:r>
                          <a:endParaRPr lang="zh-TW" altLang="en-US" sz="2400" b="0" u="none" kern="12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endParaRPr>
                        </a:p>
                      </a:txBody>
                      <a:tcPr/>
                    </a:tc>
                    <a:tc>
                      <a:txBody>
                        <a:bodyPr/>
                        <a:lstStyle/>
                        <a:p>
                          <a:endParaRPr lang="zh-TW"/>
                        </a:p>
                      </a:txBody>
                      <a:tcPr>
                        <a:blipFill>
                          <a:blip r:embed="rId2"/>
                          <a:stretch>
                            <a:fillRect l="-100222" t="-30564" r="-333" b="-100000"/>
                          </a:stretch>
                        </a:blipFill>
                      </a:tcPr>
                    </a:tc>
                    <a:extLst>
                      <a:ext uri="{0D108BD9-81ED-4DB2-BD59-A6C34878D82A}">
                        <a16:rowId xmlns:a16="http://schemas.microsoft.com/office/drawing/2014/main" val="639934665"/>
                      </a:ext>
                    </a:extLst>
                  </a:tr>
                  <a:tr h="1948498">
                    <a:tc>
                      <a:txBody>
                        <a:bodyPr/>
                        <a:lstStyle/>
                        <a:p>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S.J. </a:t>
                          </a:r>
                          <a:r>
                            <a:rPr lang="en-US" altLang="zh-TW" sz="2400" b="0" u="none" kern="1200" dirty="0" err="1"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Hormg</a:t>
                          </a:r>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et al. [29] and J. Li et al. [30]</a:t>
                          </a:r>
                          <a:endParaRPr lang="zh-TW" altLang="en-US" sz="2400" b="0" u="none" kern="12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endParaRPr>
                        </a:p>
                      </a:txBody>
                      <a:tcPr/>
                    </a:tc>
                    <a:tc>
                      <a:txBody>
                        <a:bodyPr/>
                        <a:lstStyle/>
                        <a:p>
                          <a:endParaRPr lang="zh-TW"/>
                        </a:p>
                      </a:txBody>
                      <a:tcPr>
                        <a:blipFill>
                          <a:blip r:embed="rId2"/>
                          <a:stretch>
                            <a:fillRect l="-100222" t="-137500" r="-333" b="-5313"/>
                          </a:stretch>
                        </a:blipFill>
                      </a:tcPr>
                    </a:tc>
                    <a:extLst>
                      <a:ext uri="{0D108BD9-81ED-4DB2-BD59-A6C34878D82A}">
                        <a16:rowId xmlns:a16="http://schemas.microsoft.com/office/drawing/2014/main" val="354568351"/>
                      </a:ext>
                    </a:extLst>
                  </a:tr>
                </a:tbl>
              </a:graphicData>
            </a:graphic>
          </p:graphicFrame>
        </mc:Fallback>
      </mc:AlternateContent>
    </p:spTree>
    <p:extLst>
      <p:ext uri="{BB962C8B-B14F-4D97-AF65-F5344CB8AC3E}">
        <p14:creationId xmlns:p14="http://schemas.microsoft.com/office/powerpoint/2010/main" val="19153692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graphicFrame>
            <p:nvGraphicFramePr>
              <p:cNvPr id="5" name="內容版面配置區 4"/>
              <p:cNvGraphicFramePr>
                <a:graphicFrameLocks noGrp="1"/>
              </p:cNvGraphicFramePr>
              <p:nvPr>
                <p:ph idx="1"/>
                <p:extLst>
                  <p:ext uri="{D42A27DB-BD31-4B8C-83A1-F6EECF244321}">
                    <p14:modId xmlns:p14="http://schemas.microsoft.com/office/powerpoint/2010/main" val="2565953089"/>
                  </p:ext>
                </p:extLst>
              </p:nvPr>
            </p:nvGraphicFramePr>
            <p:xfrm>
              <a:off x="609600" y="1600200"/>
              <a:ext cx="10972800" cy="3984181"/>
            </p:xfrm>
            <a:graphic>
              <a:graphicData uri="http://schemas.openxmlformats.org/drawingml/2006/table">
                <a:tbl>
                  <a:tblPr firstRow="1" bandRow="1">
                    <a:tableStyleId>{5940675A-B579-460E-94D1-54222C63F5DA}</a:tableStyleId>
                  </a:tblPr>
                  <a:tblGrid>
                    <a:gridCol w="5486400">
                      <a:extLst>
                        <a:ext uri="{9D8B030D-6E8A-4147-A177-3AD203B41FA5}">
                          <a16:colId xmlns:a16="http://schemas.microsoft.com/office/drawing/2014/main" val="1952794475"/>
                        </a:ext>
                      </a:extLst>
                    </a:gridCol>
                    <a:gridCol w="5486400">
                      <a:extLst>
                        <a:ext uri="{9D8B030D-6E8A-4147-A177-3AD203B41FA5}">
                          <a16:colId xmlns:a16="http://schemas.microsoft.com/office/drawing/2014/main" val="1524005893"/>
                        </a:ext>
                      </a:extLst>
                    </a:gridCol>
                  </a:tblGrid>
                  <a:tr h="370840">
                    <a:tc>
                      <a:txBody>
                        <a:bodyPr/>
                        <a:lstStyle/>
                        <a:p>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P. Kumar et al</a:t>
                          </a:r>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[31]</a:t>
                          </a:r>
                          <a:endParaRPr lang="zh-TW" altLang="en-US" sz="2400" b="0" u="none" kern="12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endParaRPr>
                        </a:p>
                      </a:txBody>
                      <a:tcPr/>
                    </a:tc>
                    <a:tc>
                      <a:txBody>
                        <a:bodyPr/>
                        <a:lstStyle/>
                        <a:p>
                          <a14:m>
                            <m:oMath xmlns:m="http://schemas.openxmlformats.org/officeDocument/2006/math">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𝑈</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𝑖</m:t>
                                  </m:r>
                                </m:sub>
                              </m:sSub>
                              <m:r>
                                <a:rPr lang="en-US" altLang="zh-TW" sz="2400" b="0" i="1" u="none" kern="1200" dirty="0" err="1"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𝑉</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𝑖𝑗𝑘</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𝐺</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 </m:t>
                              </m:r>
                            </m:oMath>
                          </a14:m>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pseudo identity </a:t>
                          </a:r>
                          <a14:m>
                            <m:oMath xmlns:m="http://schemas.openxmlformats.org/officeDocument/2006/math">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𝑃𝑆</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𝑗</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𝑃𝑆</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1</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𝑗</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𝐺</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 </m:t>
                              </m:r>
                            </m:oMath>
                          </a14:m>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public key </a:t>
                          </a:r>
                          <a14:m>
                            <m:oMath xmlns:m="http://schemas.openxmlformats.org/officeDocument/2006/math">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𝑃</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𝑖</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𝐺</m:t>
                              </m:r>
                            </m:oMath>
                          </a14:m>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 and partial private key </a:t>
                          </a:r>
                          <a14:m>
                            <m:oMath xmlns:m="http://schemas.openxmlformats.org/officeDocument/2006/math">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𝑝𝑝</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𝑖</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r>
                                <a:rPr lang="en-US" altLang="zh-TW" sz="2400" b="0" i="1" u="none" kern="1200" dirty="0" err="1"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𝐺</m:t>
                              </m:r>
                            </m:oMath>
                          </a14:m>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 </a:t>
                          </a:r>
                          <a:endPar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endParaRPr>
                        </a:p>
                        <a:p>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The </a:t>
                          </a:r>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total transmission cost is </a:t>
                          </a:r>
                          <a14:m>
                            <m:oMath xmlns:m="http://schemas.openxmlformats.org/officeDocument/2006/math">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6|</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𝐺</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SubSup>
                                <m:sSubSup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Sup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𝑍</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𝑞</m:t>
                                  </m:r>
                                </m:sub>
                                <m:sup>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up>
                              </m:sSubSup>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|=2080</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𝑏𝑖𝑡𝑠</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 </m:t>
                              </m:r>
                            </m:oMath>
                          </a14:m>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a:t>
                          </a:r>
                          <a:endParaRPr lang="zh-TW" altLang="en-US" sz="2400" b="0" u="none" kern="12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endParaRPr>
                        </a:p>
                      </a:txBody>
                      <a:tcPr/>
                    </a:tc>
                    <a:extLst>
                      <a:ext uri="{0D108BD9-81ED-4DB2-BD59-A6C34878D82A}">
                        <a16:rowId xmlns:a16="http://schemas.microsoft.com/office/drawing/2014/main" val="4254136394"/>
                      </a:ext>
                    </a:extLst>
                  </a:tr>
                  <a:tr h="370840">
                    <a:tc>
                      <a:txBody>
                        <a:bodyPr/>
                        <a:lstStyle/>
                        <a:p>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Our proposed scheme</a:t>
                          </a:r>
                          <a:endParaRPr lang="zh-TW" altLang="en-US" sz="2400" b="0" u="none" kern="12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endParaRPr>
                        </a:p>
                      </a:txBody>
                      <a:tcPr/>
                    </a:tc>
                    <a:tc>
                      <a:txBody>
                        <a:bodyPr/>
                        <a:lstStyle/>
                        <a:p>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signature</a:t>
                          </a:r>
                          <a14:m>
                            <m:oMath xmlns:m="http://schemas.openxmlformats.org/officeDocument/2006/math">
                              <m:r>
                                <a:rPr lang="en-US" altLang="zh-TW" sz="2400" dirty="0" smtClean="0">
                                  <a:solidFill>
                                    <a:schemeClr val="tx2">
                                      <a:lumMod val="75000"/>
                                    </a:schemeClr>
                                  </a:solidFill>
                                  <a:latin typeface="Cambria Math" panose="02040503050406030204" pitchFamily="18" charset="0"/>
                                  <a:cs typeface="Times New Roman" panose="02020603050405020304" pitchFamily="18" charset="0"/>
                                </a:rPr>
                                <m:t>𝜎</m:t>
                              </m:r>
                              <m:r>
                                <a:rPr lang="en-US" altLang="zh-TW" sz="2400" dirty="0" smtClean="0">
                                  <a:solidFill>
                                    <a:schemeClr val="tx2">
                                      <a:lumMod val="75000"/>
                                    </a:schemeClr>
                                  </a:solidFill>
                                  <a:latin typeface="Cambria Math" panose="02040503050406030204" pitchFamily="18" charset="0"/>
                                  <a:cs typeface="Times New Roman" panose="02020603050405020304" pitchFamily="18" charset="0"/>
                                </a:rPr>
                                <m:t>𝑖</m:t>
                              </m:r>
                              <m:r>
                                <a:rPr lang="en-US" altLang="zh-TW" sz="2400" dirty="0" smtClean="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4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400" dirty="0">
                                      <a:solidFill>
                                        <a:schemeClr val="tx2">
                                          <a:lumMod val="75000"/>
                                        </a:schemeClr>
                                      </a:solidFill>
                                      <a:latin typeface="Cambria Math" panose="02040503050406030204" pitchFamily="18" charset="0"/>
                                      <a:cs typeface="Times New Roman" panose="02020603050405020304" pitchFamily="18" charset="0"/>
                                    </a:rPr>
                                    <m:t>𝑅</m:t>
                                  </m:r>
                                </m:e>
                                <m:sub>
                                  <m:r>
                                    <a:rPr lang="en-US" altLang="zh-TW" sz="2400"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400"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4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400" dirty="0">
                                      <a:solidFill>
                                        <a:schemeClr val="tx2">
                                          <a:lumMod val="75000"/>
                                        </a:schemeClr>
                                      </a:solidFill>
                                      <a:latin typeface="Cambria Math" panose="02040503050406030204" pitchFamily="18" charset="0"/>
                                      <a:cs typeface="Times New Roman" panose="02020603050405020304" pitchFamily="18" charset="0"/>
                                    </a:rPr>
                                    <m:t>𝑌</m:t>
                                  </m:r>
                                </m:e>
                                <m:sub>
                                  <m:r>
                                    <a:rPr lang="en-US" altLang="zh-TW" sz="2400" dirty="0">
                                      <a:solidFill>
                                        <a:schemeClr val="tx2">
                                          <a:lumMod val="75000"/>
                                        </a:schemeClr>
                                      </a:solidFill>
                                      <a:latin typeface="Cambria Math" panose="02040503050406030204" pitchFamily="18" charset="0"/>
                                      <a:cs typeface="Times New Roman" panose="02020603050405020304" pitchFamily="18" charset="0"/>
                                    </a:rPr>
                                    <m:t>1</m:t>
                                  </m:r>
                                  <m:r>
                                    <a:rPr lang="en-US" altLang="zh-TW" sz="2400"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400" dirty="0">
                                  <a:solidFill>
                                    <a:schemeClr val="tx2">
                                      <a:lumMod val="75000"/>
                                    </a:schemeClr>
                                  </a:solidFill>
                                  <a:latin typeface="Cambria Math" panose="02040503050406030204" pitchFamily="18" charset="0"/>
                                  <a:cs typeface="Times New Roman" panose="02020603050405020304" pitchFamily="18" charset="0"/>
                                </a:rPr>
                                <m:t>,</m:t>
                              </m:r>
                              <m:sSub>
                                <m:sSubPr>
                                  <m:ctrlPr>
                                    <a:rPr lang="pt-BR" altLang="zh-TW" sz="2400" i="1" dirty="0">
                                      <a:solidFill>
                                        <a:schemeClr val="tx2">
                                          <a:lumMod val="75000"/>
                                        </a:schemeClr>
                                      </a:solidFill>
                                      <a:latin typeface="Cambria Math" panose="02040503050406030204" pitchFamily="18" charset="0"/>
                                      <a:cs typeface="Times New Roman" panose="02020603050405020304" pitchFamily="18" charset="0"/>
                                    </a:rPr>
                                  </m:ctrlPr>
                                </m:sSubPr>
                                <m:e>
                                  <m:r>
                                    <a:rPr lang="pt-BR" altLang="zh-TW" sz="2400" dirty="0">
                                      <a:solidFill>
                                        <a:schemeClr val="tx2">
                                          <a:lumMod val="75000"/>
                                        </a:schemeClr>
                                      </a:solidFill>
                                      <a:latin typeface="Cambria Math" panose="02040503050406030204" pitchFamily="18" charset="0"/>
                                      <a:cs typeface="Times New Roman" panose="02020603050405020304" pitchFamily="18" charset="0"/>
                                    </a:rPr>
                                    <m:t>𝑢</m:t>
                                  </m:r>
                                </m:e>
                                <m:sub>
                                  <m:r>
                                    <a:rPr lang="pt-BR" altLang="zh-TW" sz="2400"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400" dirty="0">
                                  <a:solidFill>
                                    <a:schemeClr val="tx2">
                                      <a:lumMod val="75000"/>
                                    </a:schemeClr>
                                  </a:solidFill>
                                  <a:latin typeface="Cambria Math" panose="02040503050406030204" pitchFamily="18" charset="0"/>
                                  <a:cs typeface="Times New Roman" panose="02020603050405020304" pitchFamily="18" charset="0"/>
                                </a:rPr>
                                <m:t>,</m:t>
                              </m:r>
                              <m:sSub>
                                <m:sSubPr>
                                  <m:ctrlPr>
                                    <a:rPr lang="en-US" altLang="zh-TW" sz="2400" i="1" dirty="0">
                                      <a:solidFill>
                                        <a:schemeClr val="tx2">
                                          <a:lumMod val="75000"/>
                                        </a:schemeClr>
                                      </a:solidFill>
                                      <a:latin typeface="Cambria Math" panose="02040503050406030204" pitchFamily="18" charset="0"/>
                                      <a:cs typeface="Times New Roman" panose="02020603050405020304" pitchFamily="18" charset="0"/>
                                    </a:rPr>
                                  </m:ctrlPr>
                                </m:sSubPr>
                                <m:e>
                                  <m:r>
                                    <a:rPr lang="en-US" altLang="zh-TW" sz="2400" dirty="0">
                                      <a:solidFill>
                                        <a:schemeClr val="tx2">
                                          <a:lumMod val="75000"/>
                                        </a:schemeClr>
                                      </a:solidFill>
                                      <a:latin typeface="Cambria Math" panose="02040503050406030204" pitchFamily="18" charset="0"/>
                                      <a:cs typeface="Times New Roman" panose="02020603050405020304" pitchFamily="18" charset="0"/>
                                    </a:rPr>
                                    <m:t>𝑤</m:t>
                                  </m:r>
                                </m:e>
                                <m:sub>
                                  <m:r>
                                    <a:rPr lang="en-US" altLang="zh-TW" sz="2400" dirty="0">
                                      <a:solidFill>
                                        <a:schemeClr val="tx2">
                                          <a:lumMod val="75000"/>
                                        </a:schemeClr>
                                      </a:solidFill>
                                      <a:latin typeface="Cambria Math" panose="02040503050406030204" pitchFamily="18" charset="0"/>
                                      <a:cs typeface="Times New Roman" panose="02020603050405020304" pitchFamily="18" charset="0"/>
                                    </a:rPr>
                                    <m:t>𝑖</m:t>
                                  </m:r>
                                </m:sub>
                              </m:sSub>
                              <m:r>
                                <a:rPr lang="en-US" altLang="zh-TW" sz="2400" dirty="0">
                                  <a:solidFill>
                                    <a:schemeClr val="tx2">
                                      <a:lumMod val="75000"/>
                                    </a:schemeClr>
                                  </a:solidFill>
                                  <a:latin typeface="Cambria Math" panose="02040503050406030204" pitchFamily="18" charset="0"/>
                                  <a:cs typeface="Times New Roman" panose="02020603050405020304" pitchFamily="18" charset="0"/>
                                </a:rPr>
                                <m:t>)</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𝐺</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 </m:t>
                              </m:r>
                            </m:oMath>
                          </a14:m>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pseudo identity </a:t>
                          </a:r>
                          <a14:m>
                            <m:oMath xmlns:m="http://schemas.openxmlformats.org/officeDocument/2006/math">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𝐼𝐷</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𝑖</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𝐼𝐷</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1</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𝑖</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𝐼𝐷</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2</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𝑖</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𝑇</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𝑖</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𝐺</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 </m:t>
                              </m:r>
                            </m:oMath>
                          </a14:m>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public key </a:t>
                          </a:r>
                          <a14:m>
                            <m:oMath xmlns:m="http://schemas.openxmlformats.org/officeDocument/2006/math">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𝑋</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𝑖</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𝐺</m:t>
                              </m:r>
                            </m:oMath>
                          </a14:m>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 and partial private key </a:t>
                          </a:r>
                          <a14:m>
                            <m:oMath xmlns:m="http://schemas.openxmlformats.org/officeDocument/2006/math">
                              <m:sSub>
                                <m:sSub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𝑑</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𝑖</m:t>
                                  </m:r>
                                </m:sub>
                              </m:s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SubSup>
                                <m:sSubSup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Sup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𝑍</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𝑞</m:t>
                                  </m:r>
                                </m:sub>
                                <m:sup>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up>
                              </m:sSubSup>
                            </m:oMath>
                          </a14:m>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The total transmission cost is </a:t>
                          </a:r>
                          <a14:m>
                            <m:oMath xmlns:m="http://schemas.openxmlformats.org/officeDocument/2006/math">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4|</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𝐺</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|+4|</m:t>
                              </m:r>
                              <m:sSubSup>
                                <m:sSubSupPr>
                                  <m:ctrlP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ctrlPr>
                                </m:sSubSupPr>
                                <m:e>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𝑍</m:t>
                                  </m:r>
                                </m:e>
                                <m:sub>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𝑞</m:t>
                                  </m:r>
                                </m:sub>
                                <m:sup>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m:t>
                                  </m:r>
                                </m:sup>
                              </m:sSubSup>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|+32=1952</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𝑏𝑖𝑡𝑠</m:t>
                              </m:r>
                              <m:r>
                                <a:rPr lang="en-US" altLang="zh-TW" sz="2400" b="0" i="1" u="none" kern="1200" dirty="0" smtClean="0">
                                  <a:solidFill>
                                    <a:schemeClr val="tx2">
                                      <a:lumMod val="75000"/>
                                    </a:schemeClr>
                                  </a:solidFill>
                                  <a:latin typeface="Cambria Math" panose="02040503050406030204" pitchFamily="18" charset="0"/>
                                  <a:ea typeface="微軟正黑體" pitchFamily="34" charset="-120"/>
                                  <a:cs typeface="Times New Roman" panose="02020603050405020304" pitchFamily="18" charset="0"/>
                                </a:rPr>
                                <m:t> </m:t>
                              </m:r>
                            </m:oMath>
                          </a14:m>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a:t>
                          </a:r>
                          <a:endParaRPr lang="zh-TW" altLang="en-US" sz="2400" b="0" u="none" kern="12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endParaRPr>
                        </a:p>
                      </a:txBody>
                      <a:tcPr/>
                    </a:tc>
                    <a:extLst>
                      <a:ext uri="{0D108BD9-81ED-4DB2-BD59-A6C34878D82A}">
                        <a16:rowId xmlns:a16="http://schemas.microsoft.com/office/drawing/2014/main" val="3584271495"/>
                      </a:ext>
                    </a:extLst>
                  </a:tr>
                </a:tbl>
              </a:graphicData>
            </a:graphic>
          </p:graphicFrame>
        </mc:Choice>
        <mc:Fallback>
          <p:graphicFrame>
            <p:nvGraphicFramePr>
              <p:cNvPr id="5" name="內容版面配置區 4"/>
              <p:cNvGraphicFramePr>
                <a:graphicFrameLocks noGrp="1"/>
              </p:cNvGraphicFramePr>
              <p:nvPr>
                <p:ph idx="1"/>
                <p:extLst>
                  <p:ext uri="{D42A27DB-BD31-4B8C-83A1-F6EECF244321}">
                    <p14:modId xmlns:p14="http://schemas.microsoft.com/office/powerpoint/2010/main" val="2565953089"/>
                  </p:ext>
                </p:extLst>
              </p:nvPr>
            </p:nvGraphicFramePr>
            <p:xfrm>
              <a:off x="609600" y="1600200"/>
              <a:ext cx="10972800" cy="3984181"/>
            </p:xfrm>
            <a:graphic>
              <a:graphicData uri="http://schemas.openxmlformats.org/drawingml/2006/table">
                <a:tbl>
                  <a:tblPr firstRow="1" bandRow="1">
                    <a:tableStyleId>{5940675A-B579-460E-94D1-54222C63F5DA}</a:tableStyleId>
                  </a:tblPr>
                  <a:tblGrid>
                    <a:gridCol w="5486400">
                      <a:extLst>
                        <a:ext uri="{9D8B030D-6E8A-4147-A177-3AD203B41FA5}">
                          <a16:colId xmlns:a16="http://schemas.microsoft.com/office/drawing/2014/main" val="1952794475"/>
                        </a:ext>
                      </a:extLst>
                    </a:gridCol>
                    <a:gridCol w="5486400">
                      <a:extLst>
                        <a:ext uri="{9D8B030D-6E8A-4147-A177-3AD203B41FA5}">
                          <a16:colId xmlns:a16="http://schemas.microsoft.com/office/drawing/2014/main" val="1524005893"/>
                        </a:ext>
                      </a:extLst>
                    </a:gridCol>
                  </a:tblGrid>
                  <a:tr h="2007426">
                    <a:tc>
                      <a:txBody>
                        <a:bodyPr/>
                        <a:lstStyle/>
                        <a:p>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P. Kumar et al</a:t>
                          </a:r>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 [31]</a:t>
                          </a:r>
                          <a:endParaRPr lang="zh-TW" altLang="en-US" sz="2400" b="0" u="none" kern="12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endParaRPr>
                        </a:p>
                      </a:txBody>
                      <a:tcPr/>
                    </a:tc>
                    <a:tc>
                      <a:txBody>
                        <a:bodyPr/>
                        <a:lstStyle/>
                        <a:p>
                          <a:endParaRPr lang="zh-TW"/>
                        </a:p>
                      </a:txBody>
                      <a:tcPr>
                        <a:blipFill>
                          <a:blip r:embed="rId2"/>
                          <a:stretch>
                            <a:fillRect l="-100222" t="-2121" r="-333" b="-103636"/>
                          </a:stretch>
                        </a:blipFill>
                      </a:tcPr>
                    </a:tc>
                    <a:extLst>
                      <a:ext uri="{0D108BD9-81ED-4DB2-BD59-A6C34878D82A}">
                        <a16:rowId xmlns:a16="http://schemas.microsoft.com/office/drawing/2014/main" val="4254136394"/>
                      </a:ext>
                    </a:extLst>
                  </a:tr>
                  <a:tr h="1976755">
                    <a:tc>
                      <a:txBody>
                        <a:bodyPr/>
                        <a:lstStyle/>
                        <a:p>
                          <a:r>
                            <a:rPr lang="en-US" altLang="zh-TW" sz="2400" b="0" u="none" kern="1200" dirty="0" smtClean="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rPr>
                            <a:t>Our proposed scheme</a:t>
                          </a:r>
                          <a:endParaRPr lang="zh-TW" altLang="en-US" sz="2400" b="0" u="none" kern="1200" dirty="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endParaRPr>
                        </a:p>
                      </a:txBody>
                      <a:tcPr/>
                    </a:tc>
                    <a:tc>
                      <a:txBody>
                        <a:bodyPr/>
                        <a:lstStyle/>
                        <a:p>
                          <a:endParaRPr lang="zh-TW"/>
                        </a:p>
                      </a:txBody>
                      <a:tcPr>
                        <a:blipFill>
                          <a:blip r:embed="rId2"/>
                          <a:stretch>
                            <a:fillRect l="-100222" t="-103692" r="-333" b="-5231"/>
                          </a:stretch>
                        </a:blipFill>
                      </a:tcPr>
                    </a:tc>
                    <a:extLst>
                      <a:ext uri="{0D108BD9-81ED-4DB2-BD59-A6C34878D82A}">
                        <a16:rowId xmlns:a16="http://schemas.microsoft.com/office/drawing/2014/main" val="3584271495"/>
                      </a:ext>
                    </a:extLst>
                  </a:tr>
                </a:tbl>
              </a:graphicData>
            </a:graphic>
          </p:graphicFrame>
        </mc:Fallback>
      </mc:AlternateContent>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55</a:t>
            </a:fld>
            <a:endParaRPr lang="en-US" altLang="zh-TW"/>
          </a:p>
        </p:txBody>
      </p:sp>
    </p:spTree>
    <p:extLst>
      <p:ext uri="{BB962C8B-B14F-4D97-AF65-F5344CB8AC3E}">
        <p14:creationId xmlns:p14="http://schemas.microsoft.com/office/powerpoint/2010/main" val="7242241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0980" y="1811868"/>
            <a:ext cx="9246839" cy="4544483"/>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56</a:t>
            </a:fld>
            <a:endParaRPr lang="en-US" altLang="zh-TW"/>
          </a:p>
        </p:txBody>
      </p:sp>
    </p:spTree>
    <p:extLst>
      <p:ext uri="{BB962C8B-B14F-4D97-AF65-F5344CB8AC3E}">
        <p14:creationId xmlns:p14="http://schemas.microsoft.com/office/powerpoint/2010/main" val="13183047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0429" y="1624013"/>
            <a:ext cx="7307942" cy="4732338"/>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57</a:t>
            </a:fld>
            <a:endParaRPr lang="en-US" altLang="zh-TW"/>
          </a:p>
        </p:txBody>
      </p:sp>
    </p:spTree>
    <p:extLst>
      <p:ext uri="{BB962C8B-B14F-4D97-AF65-F5344CB8AC3E}">
        <p14:creationId xmlns:p14="http://schemas.microsoft.com/office/powerpoint/2010/main" val="24357464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3847" y="1600200"/>
            <a:ext cx="6701106" cy="4756151"/>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58</a:t>
            </a:fld>
            <a:endParaRPr lang="en-US" altLang="zh-TW"/>
          </a:p>
        </p:txBody>
      </p:sp>
    </p:spTree>
    <p:extLst>
      <p:ext uri="{BB962C8B-B14F-4D97-AF65-F5344CB8AC3E}">
        <p14:creationId xmlns:p14="http://schemas.microsoft.com/office/powerpoint/2010/main" val="30957595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4373" y="1592894"/>
            <a:ext cx="6000053" cy="4763457"/>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59</a:t>
            </a:fld>
            <a:endParaRPr lang="en-US" altLang="zh-TW"/>
          </a:p>
        </p:txBody>
      </p:sp>
    </p:spTree>
    <p:extLst>
      <p:ext uri="{BB962C8B-B14F-4D97-AF65-F5344CB8AC3E}">
        <p14:creationId xmlns:p14="http://schemas.microsoft.com/office/powerpoint/2010/main" val="953682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These communications are depicted in Fig. 1. These communications will be monitored by a Trust Authority (TA). </a:t>
            </a:r>
            <a:endParaRPr lang="en-US" altLang="zh-TW" dirty="0" smtClean="0"/>
          </a:p>
          <a:p>
            <a:r>
              <a:rPr lang="en-US" altLang="zh-TW" dirty="0" smtClean="0"/>
              <a:t>The </a:t>
            </a:r>
            <a:r>
              <a:rPr lang="en-US" altLang="zh-TW" dirty="0"/>
              <a:t>secure and trustful communications plays a crucial role in Vehicular ad-hoc networks (VANETS). Secure communications in VANETS enhances the traffic management, and mitigates traffic accidents, traffic jam, parking difficulty by providing safety related information (to other vehicles) such as traffic signal violation warning, curve speed warning, pedestrian cross warning, post crash notifications, current position of roads and intersections etc. </a:t>
            </a:r>
            <a:endParaRPr lang="en-US" altLang="zh-TW" dirty="0" smtClean="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a:t>
            </a:fld>
            <a:endParaRPr lang="en-US" altLang="zh-TW"/>
          </a:p>
        </p:txBody>
      </p:sp>
    </p:spTree>
    <p:extLst>
      <p:ext uri="{BB962C8B-B14F-4D97-AF65-F5344CB8AC3E}">
        <p14:creationId xmlns:p14="http://schemas.microsoft.com/office/powerpoint/2010/main" val="42909395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Conclusions</a:t>
            </a:r>
            <a:endParaRPr lang="zh-TW" altLang="en-US" dirty="0"/>
          </a:p>
        </p:txBody>
      </p:sp>
      <p:sp>
        <p:nvSpPr>
          <p:cNvPr id="3" name="內容版面配置區 2"/>
          <p:cNvSpPr>
            <a:spLocks noGrp="1"/>
          </p:cNvSpPr>
          <p:nvPr>
            <p:ph idx="1"/>
          </p:nvPr>
        </p:nvSpPr>
        <p:spPr/>
        <p:txBody>
          <a:bodyPr/>
          <a:lstStyle/>
          <a:p>
            <a:r>
              <a:rPr lang="en-US" altLang="zh-TW" dirty="0"/>
              <a:t>In this paper, we have presented an efficient </a:t>
            </a:r>
            <a:r>
              <a:rPr lang="en-US" altLang="zh-TW" dirty="0" err="1"/>
              <a:t>certificateless</a:t>
            </a:r>
            <a:r>
              <a:rPr lang="en-US" altLang="zh-TW" dirty="0"/>
              <a:t> authentication scheme supporting batch verification for VANETS. </a:t>
            </a:r>
            <a:r>
              <a:rPr lang="en-US" altLang="zh-TW" dirty="0" smtClean="0"/>
              <a:t>The </a:t>
            </a:r>
            <a:r>
              <a:rPr lang="en-US" altLang="zh-TW" dirty="0"/>
              <a:t>proposed scheme is designed without using bilinear pairings over elliptic curves. </a:t>
            </a:r>
            <a:endParaRPr lang="en-US" altLang="zh-TW" dirty="0" smtClean="0"/>
          </a:p>
          <a:p>
            <a:r>
              <a:rPr lang="en-US" altLang="zh-TW" dirty="0" smtClean="0"/>
              <a:t>The </a:t>
            </a:r>
            <a:r>
              <a:rPr lang="en-US" altLang="zh-TW" dirty="0"/>
              <a:t>proposed scheme is secure against authentication, integrity, privacy, non-repudiation, traceability, anonymity and revocation. Our scheme uses batch verification technique to verify multiple signatures in a single instance, which significantly mitigates the computational workload on RSUs. </a:t>
            </a:r>
            <a:endParaRPr lang="en-US" altLang="zh-TW" dirty="0" smtClean="0"/>
          </a:p>
          <a:p>
            <a:r>
              <a:rPr lang="en-US" altLang="zh-TW" dirty="0" smtClean="0"/>
              <a:t>The </a:t>
            </a:r>
            <a:r>
              <a:rPr lang="en-US" altLang="zh-TW" dirty="0"/>
              <a:t>efficiency analysis shows that our authentication scheme is computationally more efficient than the well-known existing schemes. Thus, the proposed scheme can be applied in practice.</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60</a:t>
            </a:fld>
            <a:endParaRPr lang="en-US" altLang="zh-TW"/>
          </a:p>
        </p:txBody>
      </p:sp>
    </p:spTree>
    <p:extLst>
      <p:ext uri="{BB962C8B-B14F-4D97-AF65-F5344CB8AC3E}">
        <p14:creationId xmlns:p14="http://schemas.microsoft.com/office/powerpoint/2010/main" val="514874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References</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a:pPr>
            <a:r>
              <a:rPr lang="en-US" altLang="zh-TW" dirty="0" smtClean="0"/>
              <a:t>CHI </a:t>
            </a:r>
            <a:r>
              <a:rPr lang="en-US" altLang="zh-TW" dirty="0"/>
              <a:t>I Hsu and YU </a:t>
            </a:r>
            <a:r>
              <a:rPr lang="en-US" altLang="zh-TW" dirty="0" err="1"/>
              <a:t>Ching</a:t>
            </a:r>
            <a:r>
              <a:rPr lang="en-US" altLang="zh-TW" dirty="0"/>
              <a:t> Tung, The benefits of PKI application and competitive advantage [J]. WSEAS Transactions on communications, 2008, 7(9): 758-767. </a:t>
            </a:r>
          </a:p>
          <a:p>
            <a:pPr marL="514350" indent="-514350">
              <a:buFont typeface="+mj-lt"/>
              <a:buAutoNum type="arabicPeriod"/>
            </a:pPr>
            <a:r>
              <a:rPr lang="en-US" altLang="zh-TW" dirty="0" smtClean="0"/>
              <a:t>C</a:t>
            </a:r>
            <a:r>
              <a:rPr lang="en-US" altLang="zh-TW" dirty="0"/>
              <a:t>. Ellison and B. </a:t>
            </a:r>
            <a:r>
              <a:rPr lang="en-US" altLang="zh-TW" dirty="0" err="1"/>
              <a:t>Schneier</a:t>
            </a:r>
            <a:r>
              <a:rPr lang="en-US" altLang="zh-TW" dirty="0"/>
              <a:t>, Ten risk of PKI: What you are not being told about public key infrastructure [J]. Computer Security Journal, 2000, 16(1): 1-7. </a:t>
            </a:r>
            <a:endParaRPr lang="en-US" altLang="zh-TW" dirty="0" smtClean="0"/>
          </a:p>
          <a:p>
            <a:pPr marL="514350" indent="-514350">
              <a:buFont typeface="+mj-lt"/>
              <a:buAutoNum type="arabicPeriod"/>
            </a:pPr>
            <a:r>
              <a:rPr lang="en-US" altLang="zh-TW" dirty="0" smtClean="0"/>
              <a:t>ADI </a:t>
            </a:r>
            <a:r>
              <a:rPr lang="en-US" altLang="zh-TW" dirty="0"/>
              <a:t>Shamir, Identity–based cryptosystems and signature schemes [C]. Advances in Cryptology –Crypto’84, Berlin: Springer-</a:t>
            </a:r>
            <a:r>
              <a:rPr lang="en-US" altLang="zh-TW" dirty="0" err="1"/>
              <a:t>Verlag</a:t>
            </a:r>
            <a:r>
              <a:rPr lang="en-US" altLang="zh-TW" dirty="0"/>
              <a:t>, 1984: 47-53. </a:t>
            </a:r>
            <a:r>
              <a:rPr lang="en-US" altLang="zh-TW" dirty="0">
                <a:latin typeface="Times New Roman" panose="02020603050405020304" pitchFamily="18" charset="0"/>
                <a:cs typeface="Times New Roman" panose="02020603050405020304" pitchFamily="18" charset="0"/>
              </a:rPr>
              <a:t/>
            </a:r>
            <a:br>
              <a:rPr lang="en-US" altLang="zh-TW" dirty="0">
                <a:latin typeface="Times New Roman" panose="02020603050405020304" pitchFamily="18" charset="0"/>
                <a:cs typeface="Times New Roman" panose="02020603050405020304" pitchFamily="18" charset="0"/>
              </a:rPr>
            </a:br>
            <a:r>
              <a:rPr lang="en-US" altLang="zh-TW" dirty="0"/>
              <a:t/>
            </a:r>
            <a:br>
              <a:rPr lang="en-US" altLang="zh-TW" dirty="0"/>
            </a:br>
            <a:endParaRPr lang="en-US" altLang="zh-TW" sz="2800"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61</a:t>
            </a:fld>
            <a:endParaRPr lang="en-US" altLang="zh-TW" dirty="0"/>
          </a:p>
        </p:txBody>
      </p:sp>
    </p:spTree>
    <p:extLst>
      <p:ext uri="{BB962C8B-B14F-4D97-AF65-F5344CB8AC3E}">
        <p14:creationId xmlns:p14="http://schemas.microsoft.com/office/powerpoint/2010/main" val="3163629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rabicPeriod" startAt="16"/>
            </a:pPr>
            <a:r>
              <a:rPr lang="en-US" altLang="zh-TW" dirty="0" smtClean="0"/>
              <a:t>YW</a:t>
            </a:r>
            <a:r>
              <a:rPr lang="en-US" altLang="zh-TW" dirty="0"/>
              <a:t>. Zhou, B. Yang and WZ. Zhang, Security analysis and improvement of </a:t>
            </a:r>
            <a:r>
              <a:rPr lang="en-US" altLang="zh-TW" dirty="0" err="1"/>
              <a:t>certificateless</a:t>
            </a:r>
            <a:r>
              <a:rPr lang="en-US" altLang="zh-TW" dirty="0"/>
              <a:t> </a:t>
            </a:r>
            <a:r>
              <a:rPr lang="en-US" altLang="zh-TW" dirty="0" err="1"/>
              <a:t>signcryption</a:t>
            </a:r>
            <a:r>
              <a:rPr lang="en-US" altLang="zh-TW" dirty="0"/>
              <a:t> scheme without bilinear pairing[J], CHINESE JOURNAL OF COMPUTER, 2016, 39(6), </a:t>
            </a:r>
            <a:r>
              <a:rPr lang="en-US" altLang="zh-TW" dirty="0" smtClean="0"/>
              <a:t>1257-1266.</a:t>
            </a:r>
          </a:p>
          <a:p>
            <a:pPr marL="514350" indent="-514350">
              <a:buFont typeface="+mj-lt"/>
              <a:buAutoNum type="arabicPeriod" startAt="16"/>
            </a:pPr>
            <a:r>
              <a:rPr lang="en-US" altLang="zh-TW" dirty="0" smtClean="0"/>
              <a:t>X</a:t>
            </a:r>
            <a:r>
              <a:rPr lang="en-US" altLang="zh-TW" dirty="0"/>
              <a:t>. Wang, ZH. Qi and H. Huang, A </a:t>
            </a:r>
            <a:r>
              <a:rPr lang="en-US" altLang="zh-TW" dirty="0" err="1"/>
              <a:t>certificateless</a:t>
            </a:r>
            <a:r>
              <a:rPr lang="en-US" altLang="zh-TW" dirty="0"/>
              <a:t> </a:t>
            </a:r>
            <a:r>
              <a:rPr lang="en-US" altLang="zh-TW" dirty="0" err="1"/>
              <a:t>signcryption</a:t>
            </a:r>
            <a:r>
              <a:rPr lang="en-US" altLang="zh-TW" dirty="0"/>
              <a:t> scheme without bilinear pairing[J]. COMPUTER TECHNOLOGY AND DEVELOPMENT, 2017, 27(7): 106-110. </a:t>
            </a:r>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62</a:t>
            </a:fld>
            <a:endParaRPr lang="en-US" altLang="zh-TW"/>
          </a:p>
        </p:txBody>
      </p:sp>
    </p:spTree>
    <p:extLst>
      <p:ext uri="{BB962C8B-B14F-4D97-AF65-F5344CB8AC3E}">
        <p14:creationId xmlns:p14="http://schemas.microsoft.com/office/powerpoint/2010/main" val="1778826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1634331"/>
            <a:ext cx="7810500" cy="4457700"/>
          </a:xfr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a:t>
            </a:fld>
            <a:endParaRPr lang="en-US" altLang="zh-TW"/>
          </a:p>
        </p:txBody>
      </p:sp>
    </p:spTree>
    <p:extLst>
      <p:ext uri="{BB962C8B-B14F-4D97-AF65-F5344CB8AC3E}">
        <p14:creationId xmlns:p14="http://schemas.microsoft.com/office/powerpoint/2010/main" val="264816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Hence the information shared in VANETS must be satisfied with several cryptographic security requirements such as authentication, integrity, privacy, non-repudiation, traceability, anonymity, of which authentication and privacy preservation are essential for effective security. </a:t>
            </a:r>
          </a:p>
          <a:p>
            <a:r>
              <a:rPr lang="en-US" altLang="zh-TW" dirty="0"/>
              <a:t>If the information shared in VANETS does not meet the cryptographic security standards then adversary may target these communications to various kinds of attacks such as eavesdropping, jamming, interference etc. and destroy the network. Hence, there is a need of cryptographic protection to provide secure communication among </a:t>
            </a:r>
            <a:r>
              <a:rPr lang="en-US" altLang="zh-TW" dirty="0" smtClean="0"/>
              <a:t>vehicles</a:t>
            </a:r>
          </a:p>
          <a:p>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a:t>
            </a:fld>
            <a:endParaRPr lang="en-US" altLang="zh-TW"/>
          </a:p>
        </p:txBody>
      </p:sp>
    </p:spTree>
    <p:extLst>
      <p:ext uri="{BB962C8B-B14F-4D97-AF65-F5344CB8AC3E}">
        <p14:creationId xmlns:p14="http://schemas.microsoft.com/office/powerpoint/2010/main" val="1123606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a:t>Digital signature on each message by OBU, before sending it to other vehicles or RSUs, ensures identity authentication, message integrity, entity-authentication, privacy, non-repudiation in VANETS. </a:t>
            </a:r>
          </a:p>
          <a:p>
            <a:endParaRPr lang="zh-TW" altLang="en-US"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a:t>
            </a:fld>
            <a:endParaRPr lang="en-US" altLang="zh-TW"/>
          </a:p>
        </p:txBody>
      </p:sp>
    </p:spTree>
    <p:extLst>
      <p:ext uri="{BB962C8B-B14F-4D97-AF65-F5344CB8AC3E}">
        <p14:creationId xmlns:p14="http://schemas.microsoft.com/office/powerpoint/2010/main" val="2812743780"/>
      </p:ext>
    </p:extLst>
  </p:cSld>
  <p:clrMapOvr>
    <a:masterClrMapping/>
  </p:clrMapOvr>
</p:sld>
</file>

<file path=ppt/theme/theme1.xml><?xml version="1.0" encoding="utf-8"?>
<a:theme xmlns:a="http://schemas.openxmlformats.org/drawingml/2006/main" name="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2.xml><?xml version="1.0" encoding="utf-8"?>
<a:theme xmlns:a="http://schemas.openxmlformats.org/drawingml/2006/main" name="1_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3.xml><?xml version="1.0" encoding="utf-8"?>
<a:theme xmlns:a="http://schemas.openxmlformats.org/drawingml/2006/main" name="2_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65370</TotalTime>
  <Words>4112</Words>
  <Application>Microsoft Office PowerPoint</Application>
  <PresentationFormat>寬螢幕</PresentationFormat>
  <Paragraphs>372</Paragraphs>
  <Slides>62</Slides>
  <Notes>36</Notes>
  <HiddenSlides>0</HiddenSlides>
  <MMClips>0</MMClips>
  <ScaleCrop>false</ScaleCrop>
  <HeadingPairs>
    <vt:vector size="6" baseType="variant">
      <vt:variant>
        <vt:lpstr>使用字型</vt:lpstr>
      </vt:variant>
      <vt:variant>
        <vt:i4>9</vt:i4>
      </vt:variant>
      <vt:variant>
        <vt:lpstr>佈景主題</vt:lpstr>
      </vt:variant>
      <vt:variant>
        <vt:i4>3</vt:i4>
      </vt:variant>
      <vt:variant>
        <vt:lpstr>投影片標題</vt:lpstr>
      </vt:variant>
      <vt:variant>
        <vt:i4>62</vt:i4>
      </vt:variant>
    </vt:vector>
  </HeadingPairs>
  <TitlesOfParts>
    <vt:vector size="74" baseType="lpstr">
      <vt:lpstr>等线</vt:lpstr>
      <vt:lpstr>細明體</vt:lpstr>
      <vt:lpstr>微軟正黑體</vt:lpstr>
      <vt:lpstr>新細明體</vt:lpstr>
      <vt:lpstr>Arial</vt:lpstr>
      <vt:lpstr>Calibri</vt:lpstr>
      <vt:lpstr>Cambria Math</vt:lpstr>
      <vt:lpstr>Times New Roman</vt:lpstr>
      <vt:lpstr>Wingdings</vt:lpstr>
      <vt:lpstr>佈景主題1</vt:lpstr>
      <vt:lpstr>1_佈景主題1</vt:lpstr>
      <vt:lpstr>2_佈景主題1</vt:lpstr>
      <vt:lpstr> Efficient Pairing-Free Certificateless Authentication Scheme With Batch Verification for Vehicular Ad-Hoc Networks</vt:lpstr>
      <vt:lpstr>OUTLINE</vt:lpstr>
      <vt:lpstr>Abstract</vt:lpstr>
      <vt:lpstr>PowerPoint 簡報</vt:lpstr>
      <vt:lpstr>Introduction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Syntax and Security Model</vt:lpstr>
      <vt:lpstr>PowerPoint 簡報</vt:lpstr>
      <vt:lpstr>PowerPoint 簡報</vt:lpstr>
      <vt:lpstr>PowerPoint 簡報</vt:lpstr>
      <vt:lpstr>PowerPoint 簡報</vt:lpstr>
      <vt:lpstr>PowerPoint 簡報</vt:lpstr>
      <vt:lpstr>PowerPoint 簡報</vt:lpstr>
      <vt:lpstr>PowerPoint 簡報</vt:lpstr>
      <vt:lpstr>Proposed Scheme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Efficiancy Analysis</vt:lpstr>
      <vt:lpstr>PowerPoint 簡報</vt:lpstr>
      <vt:lpstr>PowerPoint 簡報</vt:lpstr>
      <vt:lpstr>PowerPoint 簡報</vt:lpstr>
      <vt:lpstr>PowerPoint 簡報</vt:lpstr>
      <vt:lpstr>PowerPoint 簡報</vt:lpstr>
      <vt:lpstr>PowerPoint 簡報</vt:lpstr>
      <vt:lpstr>PowerPoint 簡報</vt:lpstr>
      <vt:lpstr>PowerPoint 簡報</vt:lpstr>
      <vt:lpstr>Conclusions</vt:lpstr>
      <vt:lpstr>References</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an efficient VNF placement in network function virtualization</dc:title>
  <dc:creator>lab409</dc:creator>
  <cp:lastModifiedBy>王文奕</cp:lastModifiedBy>
  <cp:revision>916</cp:revision>
  <cp:lastPrinted>2020-05-04T09:21:17Z</cp:lastPrinted>
  <dcterms:created xsi:type="dcterms:W3CDTF">2019-11-04T09:26:48Z</dcterms:created>
  <dcterms:modified xsi:type="dcterms:W3CDTF">2021-05-10T05:40:39Z</dcterms:modified>
</cp:coreProperties>
</file>