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84" r:id="rId2"/>
    <p:sldId id="488" r:id="rId3"/>
    <p:sldId id="485" r:id="rId4"/>
    <p:sldId id="486" r:id="rId5"/>
    <p:sldId id="487" r:id="rId6"/>
    <p:sldId id="545"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46" r:id="rId20"/>
    <p:sldId id="501" r:id="rId21"/>
    <p:sldId id="502" r:id="rId22"/>
    <p:sldId id="503" r:id="rId23"/>
    <p:sldId id="504" r:id="rId24"/>
    <p:sldId id="505" r:id="rId25"/>
    <p:sldId id="507" r:id="rId26"/>
    <p:sldId id="508" r:id="rId27"/>
    <p:sldId id="509" r:id="rId28"/>
    <p:sldId id="510" r:id="rId29"/>
    <p:sldId id="511" r:id="rId30"/>
    <p:sldId id="512" r:id="rId31"/>
    <p:sldId id="513" r:id="rId32"/>
    <p:sldId id="514" r:id="rId33"/>
    <p:sldId id="516" r:id="rId34"/>
    <p:sldId id="517" r:id="rId35"/>
    <p:sldId id="519" r:id="rId36"/>
    <p:sldId id="520" r:id="rId37"/>
    <p:sldId id="521" r:id="rId38"/>
    <p:sldId id="522" r:id="rId39"/>
    <p:sldId id="523" r:id="rId40"/>
    <p:sldId id="524" r:id="rId41"/>
    <p:sldId id="525" r:id="rId42"/>
    <p:sldId id="526" r:id="rId43"/>
    <p:sldId id="527" r:id="rId44"/>
    <p:sldId id="528" r:id="rId45"/>
    <p:sldId id="529" r:id="rId46"/>
    <p:sldId id="530" r:id="rId47"/>
    <p:sldId id="531" r:id="rId48"/>
    <p:sldId id="536" r:id="rId49"/>
    <p:sldId id="543" r:id="rId50"/>
    <p:sldId id="532" r:id="rId51"/>
    <p:sldId id="533" r:id="rId52"/>
    <p:sldId id="534" r:id="rId53"/>
    <p:sldId id="535" r:id="rId54"/>
    <p:sldId id="537" r:id="rId55"/>
    <p:sldId id="538" r:id="rId56"/>
    <p:sldId id="539" r:id="rId57"/>
    <p:sldId id="540" r:id="rId58"/>
    <p:sldId id="541" r:id="rId59"/>
    <p:sldId id="542" r:id="rId60"/>
    <p:sldId id="544" r:id="rId61"/>
  </p:sldIdLst>
  <p:sldSz cx="12192000" cy="6858000"/>
  <p:notesSz cx="6797675" cy="9928225"/>
  <p:custDataLst>
    <p:tags r:id="rId64"/>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969696"/>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4157" autoAdjust="0"/>
  </p:normalViewPr>
  <p:slideViewPr>
    <p:cSldViewPr>
      <p:cViewPr varScale="1">
        <p:scale>
          <a:sx n="60" d="100"/>
          <a:sy n="60" d="100"/>
        </p:scale>
        <p:origin x="1464" y="58"/>
      </p:cViewPr>
      <p:guideLst>
        <p:guide orient="horz" pos="2160"/>
        <p:guide pos="3840"/>
      </p:guideLst>
    </p:cSldViewPr>
  </p:slideViewPr>
  <p:outlineViewPr>
    <p:cViewPr>
      <p:scale>
        <a:sx n="33" d="100"/>
        <a:sy n="33" d="100"/>
      </p:scale>
      <p:origin x="0" y="1098"/>
    </p:cViewPr>
  </p:outlineViewPr>
  <p:notesTextViewPr>
    <p:cViewPr>
      <p:scale>
        <a:sx n="3" d="2"/>
        <a:sy n="3" d="2"/>
      </p:scale>
      <p:origin x="0" y="0"/>
    </p:cViewPr>
  </p:notesTextViewPr>
  <p:sorterViewPr>
    <p:cViewPr>
      <p:scale>
        <a:sx n="66" d="100"/>
        <a:sy n="66" d="100"/>
      </p:scale>
      <p:origin x="0" y="-4128"/>
    </p:cViewPr>
  </p:sorterViewPr>
  <p:notesViewPr>
    <p:cSldViewPr>
      <p:cViewPr varScale="1">
        <p:scale>
          <a:sx n="77" d="100"/>
          <a:sy n="77" d="100"/>
        </p:scale>
        <p:origin x="145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latin typeface="Times New Roman" panose="02020603050405020304" pitchFamily="18" charset="0"/>
                <a:cs typeface="Times New Roman" panose="02020603050405020304" pitchFamily="18" charset="0"/>
              </a:rPr>
              <a:pPr>
                <a:defRPr/>
              </a:pPr>
              <a:t>2021/11/7</a:t>
            </a:fld>
            <a:endParaRPr lang="zh-TW" altLang="en-US">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latin typeface="Times New Roman" panose="02020603050405020304" pitchFamily="18" charset="0"/>
              </a:rPr>
              <a:pPr/>
              <a:t>‹#›</a:t>
            </a:fld>
            <a:endParaRPr lang="zh-TW" altLang="en-US">
              <a:latin typeface="Times New Roman" panose="02020603050405020304" pitchFamily="18" charset="0"/>
            </a:endParaRPr>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Times New Roman" panose="02020603050405020304" pitchFamily="18" charset="0"/>
                <a:ea typeface="+mn-ea"/>
                <a:cs typeface="Times New Roman" panose="02020603050405020304" pitchFamily="18" charset="0"/>
              </a:defRPr>
            </a:lvl1pPr>
          </a:lstStyle>
          <a:p>
            <a:pPr>
              <a:defRPr/>
            </a:pPr>
            <a:fld id="{1C9893F2-E477-4E81-BD53-64701E1EC461}" type="datetimeFigureOut">
              <a:rPr lang="zh-TW" altLang="en-US" smtClean="0"/>
              <a:pPr>
                <a:defRPr/>
              </a:pPr>
              <a:t>2021/11/7</a:t>
            </a:fld>
            <a:endParaRPr lang="zh-TW" altLang="en-US"/>
          </a:p>
        </p:txBody>
      </p:sp>
      <p:sp>
        <p:nvSpPr>
          <p:cNvPr id="4" name="投影片圖像版面配置區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2446" tIns="46223" rIns="92446" bIns="46223" rtlCol="0" anchor="ctr"/>
          <a:lstStyle/>
          <a:p>
            <a:pPr lvl="0"/>
            <a:endParaRPr lang="zh-TW" altLang="en-US" noProof="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atin typeface="Times New Roman" panose="02020603050405020304" pitchFamily="18" charset="0"/>
              </a:defRPr>
            </a:lvl1pPr>
          </a:lstStyle>
          <a:p>
            <a:fld id="{89B894D2-DDB3-426A-9283-4F11FB56BDAE}" type="slidenum">
              <a:rPr lang="zh-TW" altLang="en-US" smtClean="0"/>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xfrm>
            <a:off x="92075" y="744538"/>
            <a:ext cx="6615113" cy="3722687"/>
          </a:xfrm>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Times New Roman" panose="02020603050405020304" pitchFamily="18" charset="0"/>
              </a:rPr>
              <a:pPr/>
              <a:t>1</a:t>
            </a:fld>
            <a:endParaRPr lang="zh-TW" altLang="en-US">
              <a:cs typeface="Times New Roman" panose="02020603050405020304" pitchFamily="18" charset="0"/>
            </a:endParaRPr>
          </a:p>
        </p:txBody>
      </p:sp>
    </p:spTree>
    <p:extLst>
      <p:ext uri="{BB962C8B-B14F-4D97-AF65-F5344CB8AC3E}">
        <p14:creationId xmlns:p14="http://schemas.microsoft.com/office/powerpoint/2010/main" val="142363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這裡，我們使用結盟遊戲來制定問題</a:t>
                </a:r>
                <a:endParaRPr lang="en-US" altLang="zh-TW" dirty="0"/>
              </a:p>
              <a:p>
                <a:pPr marL="171450" indent="-171450">
                  <a:buFont typeface="Arial" panose="020B0604020202020204" pitchFamily="34" charset="0"/>
                  <a:buChar char="•"/>
                </a:pPr>
                <a:r>
                  <a:rPr lang="zh-TW" altLang="en-US" dirty="0"/>
                  <a:t>與假設</a:t>
                </a:r>
                <a14:m>
                  <m:oMath xmlns:m="http://schemas.openxmlformats.org/officeDocument/2006/math">
                    <m:r>
                      <a:rPr lang="zh-TW" altLang="en-US" sz="1200" i="1" smtClean="0">
                        <a:solidFill>
                          <a:srgbClr val="17375E"/>
                        </a:solidFill>
                        <a:latin typeface="Cambria Math" panose="02040503050406030204" pitchFamily="18" charset="0"/>
                      </a:rPr>
                      <m:t>𝒞𝒩</m:t>
                    </m:r>
                    <m:r>
                      <a:rPr lang="en-US" altLang="zh-TW" sz="1200" i="1">
                        <a:solidFill>
                          <a:srgbClr val="17375E"/>
                        </a:solidFill>
                        <a:latin typeface="Cambria Math" panose="02040503050406030204" pitchFamily="18" charset="0"/>
                      </a:rPr>
                      <m:t>𝑠</m:t>
                    </m:r>
                  </m:oMath>
                </a14:m>
                <a:r>
                  <a:rPr lang="zh-TW" altLang="en-US" dirty="0"/>
                  <a:t>屬於相同的雲運營商的現有解決方案不同，在這項工作中，我們透過允許</a:t>
                </a:r>
                <a14:m>
                  <m:oMath xmlns:m="http://schemas.openxmlformats.org/officeDocument/2006/math">
                    <m:r>
                      <a:rPr lang="zh-TW" altLang="en-US" sz="1200" i="1" smtClean="0">
                        <a:solidFill>
                          <a:srgbClr val="17375E"/>
                        </a:solidFill>
                        <a:latin typeface="Cambria Math" panose="02040503050406030204" pitchFamily="18" charset="0"/>
                      </a:rPr>
                      <m:t>𝒞𝒩</m:t>
                    </m:r>
                    <m:r>
                      <a:rPr lang="en-US" altLang="zh-TW" sz="1200" i="1">
                        <a:solidFill>
                          <a:srgbClr val="17375E"/>
                        </a:solidFill>
                        <a:latin typeface="Cambria Math" panose="02040503050406030204" pitchFamily="18" charset="0"/>
                      </a:rPr>
                      <m:t>𝑠</m:t>
                    </m:r>
                  </m:oMath>
                </a14:m>
                <a:r>
                  <a:rPr lang="zh-TW" altLang="en-US" dirty="0"/>
                  <a:t>可以屬於不同的雲運營商來放寬這個限制</a:t>
                </a:r>
                <a:endParaRPr lang="en-US" altLang="zh-TW" dirty="0"/>
              </a:p>
              <a:p>
                <a:pPr marL="171450" indent="-171450">
                  <a:buFont typeface="Arial" panose="020B0604020202020204" pitchFamily="34" charset="0"/>
                  <a:buChar char="•"/>
                </a:pPr>
                <a:r>
                  <a:rPr lang="zh-TW" altLang="en-US" dirty="0"/>
                  <a:t>提議放置演算法將不同</a:t>
                </a: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en-US" altLang="zh-TW" dirty="0"/>
                  <a:t>s</a:t>
                </a:r>
                <a:r>
                  <a:rPr lang="zh-TW" altLang="en-US" dirty="0"/>
                  <a:t>視為參與者並假設他們通過建立聯盟來合作而不是不合作更好</a:t>
                </a:r>
                <a:endParaRPr lang="en-US" altLang="zh-TW" dirty="0"/>
              </a:p>
              <a:p>
                <a:pPr marL="171450" indent="-171450">
                  <a:buFont typeface="Arial" panose="020B0604020202020204" pitchFamily="34" charset="0"/>
                  <a:buChar char="•"/>
                </a:pPr>
                <a:r>
                  <a:rPr lang="zh-TW" altLang="en-US" dirty="0"/>
                  <a:t>事實上，</a:t>
                </a:r>
                <a:r>
                  <a:rPr lang="zh-TW" altLang="en-US" sz="1200" dirty="0">
                    <a:latin typeface="+mn-lt"/>
                  </a:rPr>
                  <a:t>只有當</a:t>
                </a: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zh-TW" altLang="en-US" sz="1200" dirty="0">
                    <a:latin typeface="+mn-lt"/>
                  </a:rPr>
                  <a:t>利潤提升的時候，</a:t>
                </a: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zh-TW" altLang="en-US" dirty="0"/>
                  <a:t>才會決定參與聯盟</a:t>
                </a:r>
                <a:r>
                  <a:rPr lang="en-US" altLang="zh-TW" dirty="0"/>
                  <a:t>(</a:t>
                </a:r>
                <a:r>
                  <a:rPr lang="zh-TW" altLang="en-US" dirty="0"/>
                  <a:t>即創建一組</a:t>
                </a:r>
                <a:r>
                  <a:rPr lang="en-US" altLang="zh-TW" dirty="0"/>
                  <a:t>VNF</a:t>
                </a:r>
                <a14:m>
                  <m:oMath xmlns:m="http://schemas.openxmlformats.org/officeDocument/2006/math">
                    <m:r>
                      <a:rPr lang="zh-TW" altLang="en-US" sz="1200" i="1" smtClean="0">
                        <a:latin typeface="Cambria Math" panose="02040503050406030204" pitchFamily="18" charset="0"/>
                      </a:rPr>
                      <m:t>𝜗</m:t>
                    </m:r>
                  </m:oMath>
                </a14:m>
                <a:r>
                  <a:rPr lang="zh-TW" altLang="en-US" sz="1200" dirty="0">
                    <a:latin typeface="+mn-lt"/>
                  </a:rPr>
                  <a:t> 的實例</a:t>
                </a:r>
                <a:r>
                  <a:rPr lang="en-US" altLang="zh-TW" sz="1200" dirty="0">
                    <a:latin typeface="+mn-lt"/>
                  </a:rPr>
                  <a:t>)</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這裡，我們使用聯盟形成博弈來制定問題</a:t>
                </a:r>
                <a:endParaRPr lang="en-US" altLang="zh-TW" dirty="0"/>
              </a:p>
              <a:p>
                <a:pPr marL="171450" indent="-171450">
                  <a:buFont typeface="Arial" panose="020B0604020202020204" pitchFamily="34" charset="0"/>
                  <a:buChar char="•"/>
                </a:pPr>
                <a:r>
                  <a:rPr lang="zh-TW" altLang="en-US" dirty="0"/>
                  <a:t>與假設</a:t>
                </a:r>
                <a:r>
                  <a:rPr lang="en-US" altLang="zh-TW" dirty="0"/>
                  <a:t>CN</a:t>
                </a:r>
                <a:r>
                  <a:rPr lang="zh-TW" altLang="en-US" dirty="0"/>
                  <a:t>屬於相同的雲營運商的現有解決方案不同，在這項工作中，我們透過允許</a:t>
                </a:r>
                <a:r>
                  <a:rPr lang="en-US" altLang="zh-TW" dirty="0"/>
                  <a:t>CN</a:t>
                </a:r>
                <a:r>
                  <a:rPr lang="zh-TW" altLang="en-US" dirty="0"/>
                  <a:t>可以屬於不同的雲提供者來放寬這個限制</a:t>
                </a:r>
                <a:endParaRPr lang="en-US" altLang="zh-TW" dirty="0"/>
              </a:p>
              <a:p>
                <a:pPr marL="171450" indent="-171450">
                  <a:buFont typeface="Arial" panose="020B0604020202020204" pitchFamily="34" charset="0"/>
                  <a:buChar char="•"/>
                </a:pPr>
                <a:r>
                  <a:rPr lang="zh-TW" altLang="en-US" dirty="0"/>
                  <a:t>建議放置演算法將不同</a:t>
                </a:r>
                <a:r>
                  <a:rPr lang="en-US" altLang="zh-TW" dirty="0"/>
                  <a:t>CNs</a:t>
                </a:r>
                <a:r>
                  <a:rPr lang="zh-TW" altLang="en-US" dirty="0"/>
                  <a:t>視為參與者並假設他們通過建立聯盟來合作而不是不合作更好</a:t>
                </a:r>
                <a:endParaRPr lang="en-US" altLang="zh-TW" dirty="0"/>
              </a:p>
              <a:p>
                <a:pPr marL="171450" indent="-171450">
                  <a:buFont typeface="Arial" panose="020B0604020202020204" pitchFamily="34" charset="0"/>
                  <a:buChar char="•"/>
                </a:pPr>
                <a:r>
                  <a:rPr lang="zh-TW" altLang="en-US" dirty="0"/>
                  <a:t>事實上，</a:t>
                </a:r>
                <a:r>
                  <a:rPr lang="zh-TW" altLang="en-US" sz="1200" dirty="0">
                    <a:latin typeface="+mn-lt"/>
                  </a:rPr>
                  <a:t>只有當</a:t>
                </a:r>
                <a:r>
                  <a:rPr lang="en-US" altLang="zh-TW" sz="1200" dirty="0">
                    <a:latin typeface="+mn-lt"/>
                  </a:rPr>
                  <a:t>CN</a:t>
                </a:r>
                <a:r>
                  <a:rPr lang="zh-TW" altLang="en-US" sz="1200" dirty="0">
                    <a:latin typeface="+mn-lt"/>
                  </a:rPr>
                  <a:t>利潤提升的時候， </a:t>
                </a:r>
                <a:r>
                  <a:rPr lang="en-US" altLang="zh-TW" dirty="0"/>
                  <a:t>CN</a:t>
                </a:r>
                <a:r>
                  <a:rPr lang="zh-TW" altLang="en-US" dirty="0"/>
                  <a:t>才會決定參與聯盟</a:t>
                </a:r>
                <a:r>
                  <a:rPr lang="en-US" altLang="zh-TW" dirty="0"/>
                  <a:t>(</a:t>
                </a:r>
                <a:r>
                  <a:rPr lang="zh-TW" altLang="en-US" dirty="0"/>
                  <a:t>即創建一組</a:t>
                </a:r>
                <a:r>
                  <a:rPr lang="en-US" altLang="zh-TW" dirty="0"/>
                  <a:t>VNF</a:t>
                </a:r>
                <a:r>
                  <a:rPr lang="zh-TW" altLang="en-US" sz="1200" i="0">
                    <a:latin typeface="Cambria Math" panose="02040503050406030204" pitchFamily="18" charset="0"/>
                  </a:rPr>
                  <a:t>𝜗</a:t>
                </a:r>
                <a:r>
                  <a:rPr lang="zh-TW" altLang="en-US" sz="1200" dirty="0">
                    <a:latin typeface="+mn-lt"/>
                  </a:rPr>
                  <a:t> 的實例</a:t>
                </a:r>
                <a:r>
                  <a:rPr lang="en-US" altLang="zh-TW" sz="1200" dirty="0">
                    <a:latin typeface="+mn-lt"/>
                  </a:rPr>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10</a:t>
            </a:fld>
            <a:endParaRPr lang="zh-TW" altLang="en-US"/>
          </a:p>
        </p:txBody>
      </p:sp>
    </p:spTree>
    <p:extLst>
      <p:ext uri="{BB962C8B-B14F-4D97-AF65-F5344CB8AC3E}">
        <p14:creationId xmlns:p14="http://schemas.microsoft.com/office/powerpoint/2010/main" val="235081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zh-TW" altLang="en-US" dirty="0"/>
                  <a:t>的利潤是指行動運營商願意支付的價錢和處理與該</a:t>
                </a: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zh-TW" altLang="en-US" dirty="0"/>
                  <a:t>相關的不同的追蹤區域</a:t>
                </a:r>
                <a:r>
                  <a:rPr lang="en-US" altLang="zh-TW" dirty="0"/>
                  <a:t>(TAs)</a:t>
                </a:r>
                <a:r>
                  <a:rPr lang="zh-TW" altLang="en-US" dirty="0"/>
                  <a:t>產生的流量所需的成本之間的差額</a:t>
                </a:r>
                <a:endParaRPr lang="en-US" altLang="zh-TW" dirty="0"/>
              </a:p>
              <a:p>
                <a:pPr marL="171450" indent="-171450">
                  <a:buFont typeface="Arial" panose="020B0604020202020204" pitchFamily="34" charset="0"/>
                  <a:buChar char="•"/>
                </a:pPr>
                <a:r>
                  <a:rPr lang="zh-TW" altLang="en-US" dirty="0"/>
                  <a:t>本文的其餘部分按以下方式組織</a:t>
                </a:r>
                <a:endParaRPr lang="en-US" altLang="zh-TW" dirty="0"/>
              </a:p>
              <a:p>
                <a:pPr marL="171450" indent="-171450">
                  <a:buFont typeface="Arial" panose="020B0604020202020204" pitchFamily="34" charset="0"/>
                  <a:buChar char="•"/>
                </a:pPr>
                <a:r>
                  <a:rPr lang="zh-TW" altLang="en-US" dirty="0"/>
                  <a:t>第</a:t>
                </a:r>
                <a:r>
                  <a:rPr lang="en-US" altLang="zh-TW" dirty="0"/>
                  <a:t>2</a:t>
                </a:r>
                <a:r>
                  <a:rPr lang="zh-TW" altLang="en-US" dirty="0"/>
                  <a:t>節是某些相關聯的研究工作</a:t>
                </a:r>
                <a:endParaRPr lang="en-US" altLang="zh-TW" dirty="0"/>
              </a:p>
              <a:p>
                <a:pPr marL="171450" indent="-171450">
                  <a:buFont typeface="Arial" panose="020B0604020202020204" pitchFamily="34" charset="0"/>
                  <a:buChar char="•"/>
                </a:pPr>
                <a:r>
                  <a:rPr lang="zh-TW" altLang="en-US" dirty="0"/>
                  <a:t>第</a:t>
                </a:r>
                <a:r>
                  <a:rPr lang="en-US" altLang="zh-TW" dirty="0"/>
                  <a:t>3</a:t>
                </a:r>
                <a:r>
                  <a:rPr lang="zh-TW" altLang="en-US" dirty="0"/>
                  <a:t>節介紹網路模型和問題的表述</a:t>
                </a:r>
                <a:endParaRPr lang="en-US" altLang="zh-TW" dirty="0"/>
              </a:p>
              <a:p>
                <a:pPr marL="171450" indent="-171450">
                  <a:buFont typeface="Arial" panose="020B0604020202020204" pitchFamily="34" charset="0"/>
                  <a:buChar char="•"/>
                </a:pPr>
                <a:r>
                  <a:rPr lang="zh-TW" altLang="en-US" dirty="0"/>
                  <a:t>第</a:t>
                </a:r>
                <a:r>
                  <a:rPr lang="en-US" altLang="zh-TW" dirty="0"/>
                  <a:t>4</a:t>
                </a:r>
                <a:r>
                  <a:rPr lang="zh-TW" altLang="en-US" dirty="0"/>
                  <a:t>節介紹建議</a:t>
                </a:r>
                <a:r>
                  <a:rPr lang="en-US" altLang="zh-TW" dirty="0"/>
                  <a:t>VNF</a:t>
                </a:r>
                <a:r>
                  <a:rPr lang="zh-TW" altLang="en-US" dirty="0"/>
                  <a:t>放置策略</a:t>
                </a:r>
                <a:endParaRPr lang="en-US" altLang="zh-TW" dirty="0"/>
              </a:p>
              <a:p>
                <a:pPr marL="171450" indent="-171450">
                  <a:buFont typeface="Arial" panose="020B0604020202020204" pitchFamily="34" charset="0"/>
                  <a:buChar char="•"/>
                </a:pP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i="0">
                    <a:solidFill>
                      <a:srgbClr val="17375E"/>
                    </a:solidFill>
                    <a:latin typeface="Cambria Math" panose="02040503050406030204" pitchFamily="18" charset="0"/>
                  </a:rPr>
                  <a:t>𝒞𝒩</a:t>
                </a:r>
                <a:r>
                  <a:rPr lang="zh-TW" altLang="en-US" dirty="0"/>
                  <a:t>的利潤是指移動營運商願意負擔的價錢和處理與該</a:t>
                </a:r>
                <a:r>
                  <a:rPr lang="zh-TW" altLang="en-US" sz="1200" i="0">
                    <a:solidFill>
                      <a:srgbClr val="17375E"/>
                    </a:solidFill>
                    <a:latin typeface="Cambria Math" panose="02040503050406030204" pitchFamily="18" charset="0"/>
                  </a:rPr>
                  <a:t>𝒞𝒩</a:t>
                </a:r>
                <a:r>
                  <a:rPr lang="zh-TW" altLang="en-US" dirty="0"/>
                  <a:t>相關聯的不同的追蹤區域</a:t>
                </a:r>
                <a:r>
                  <a:rPr lang="en-US" altLang="zh-TW" dirty="0"/>
                  <a:t>(TAs)</a:t>
                </a:r>
                <a:r>
                  <a:rPr lang="zh-TW" altLang="en-US" dirty="0"/>
                  <a:t>產生的流量所需的成本之間的差額</a:t>
                </a:r>
                <a:endParaRPr lang="en-US" altLang="zh-TW" dirty="0"/>
              </a:p>
              <a:p>
                <a:pPr marL="171450" indent="-171450">
                  <a:buFont typeface="Arial" panose="020B0604020202020204" pitchFamily="34" charset="0"/>
                  <a:buChar char="•"/>
                </a:pPr>
                <a:r>
                  <a:rPr lang="zh-TW" altLang="en-US" dirty="0"/>
                  <a:t>本文的其餘部分按以下方式組織</a:t>
                </a:r>
                <a:endParaRPr lang="en-US" altLang="zh-TW" dirty="0"/>
              </a:p>
              <a:p>
                <a:pPr marL="171450" indent="-171450">
                  <a:buFont typeface="Arial" panose="020B0604020202020204" pitchFamily="34" charset="0"/>
                  <a:buChar char="•"/>
                </a:pPr>
                <a:r>
                  <a:rPr lang="zh-TW" altLang="en-US" dirty="0"/>
                  <a:t>第</a:t>
                </a:r>
                <a:r>
                  <a:rPr lang="en-US" altLang="zh-TW" dirty="0"/>
                  <a:t>2</a:t>
                </a:r>
                <a:r>
                  <a:rPr lang="zh-TW" altLang="en-US" dirty="0"/>
                  <a:t>節是某些相關聯的研究工作</a:t>
                </a:r>
                <a:endParaRPr lang="en-US" altLang="zh-TW" dirty="0"/>
              </a:p>
              <a:p>
                <a:pPr marL="171450" indent="-171450">
                  <a:buFont typeface="Arial" panose="020B0604020202020204" pitchFamily="34" charset="0"/>
                  <a:buChar char="•"/>
                </a:pPr>
                <a:r>
                  <a:rPr lang="zh-TW" altLang="en-US" dirty="0"/>
                  <a:t>第</a:t>
                </a:r>
                <a:r>
                  <a:rPr lang="en-US" altLang="zh-TW" dirty="0"/>
                  <a:t>3</a:t>
                </a:r>
                <a:r>
                  <a:rPr lang="zh-TW" altLang="en-US" dirty="0"/>
                  <a:t>節介紹網路模型和問題的表述</a:t>
                </a:r>
                <a:endParaRPr lang="en-US" altLang="zh-TW" dirty="0"/>
              </a:p>
              <a:p>
                <a:pPr marL="171450" indent="-171450">
                  <a:buFont typeface="Arial" panose="020B0604020202020204" pitchFamily="34" charset="0"/>
                  <a:buChar char="•"/>
                </a:pPr>
                <a:r>
                  <a:rPr lang="zh-TW" altLang="en-US" dirty="0"/>
                  <a:t>第</a:t>
                </a:r>
                <a:r>
                  <a:rPr lang="en-US" altLang="zh-TW" dirty="0"/>
                  <a:t>4</a:t>
                </a:r>
                <a:r>
                  <a:rPr lang="zh-TW" altLang="en-US" dirty="0"/>
                  <a:t>節介紹建議</a:t>
                </a:r>
                <a:r>
                  <a:rPr lang="en-US" altLang="zh-TW" dirty="0"/>
                  <a:t>VNF</a:t>
                </a:r>
                <a:r>
                  <a:rPr lang="zh-TW" altLang="en-US" dirty="0"/>
                  <a:t>放置策略</a:t>
                </a:r>
                <a:endParaRPr lang="en-US" altLang="zh-TW" dirty="0"/>
              </a:p>
              <a:p>
                <a:pPr marL="171450" indent="-171450">
                  <a:buFont typeface="Arial" panose="020B0604020202020204" pitchFamily="34" charset="0"/>
                  <a:buChar char="•"/>
                </a:pP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11</a:t>
            </a:fld>
            <a:endParaRPr lang="zh-TW" altLang="en-US"/>
          </a:p>
        </p:txBody>
      </p:sp>
    </p:spTree>
    <p:extLst>
      <p:ext uri="{BB962C8B-B14F-4D97-AF65-F5344CB8AC3E}">
        <p14:creationId xmlns:p14="http://schemas.microsoft.com/office/powerpoint/2010/main" val="213708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第</a:t>
            </a:r>
            <a:r>
              <a:rPr lang="en-US" altLang="zh-TW" dirty="0"/>
              <a:t>5</a:t>
            </a:r>
            <a:r>
              <a:rPr lang="zh-TW" altLang="en-US" dirty="0"/>
              <a:t>節評估本文設想的不同最佳解決方案的性能</a:t>
            </a:r>
            <a:endParaRPr lang="en-US" altLang="zh-TW" dirty="0"/>
          </a:p>
          <a:p>
            <a:pPr marL="171450" indent="-171450">
              <a:buFont typeface="Arial" panose="020B0604020202020204" pitchFamily="34" charset="0"/>
              <a:buChar char="•"/>
            </a:pPr>
            <a:r>
              <a:rPr lang="zh-TW" altLang="en-US" dirty="0"/>
              <a:t>第</a:t>
            </a:r>
            <a:r>
              <a:rPr lang="en-US" altLang="zh-TW" dirty="0"/>
              <a:t>6</a:t>
            </a:r>
            <a:r>
              <a:rPr lang="zh-TW" altLang="en-US" dirty="0"/>
              <a:t>節是本文結論</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12</a:t>
            </a:fld>
            <a:endParaRPr lang="zh-TW" altLang="en-US"/>
          </a:p>
        </p:txBody>
      </p:sp>
    </p:spTree>
    <p:extLst>
      <p:ext uri="{BB962C8B-B14F-4D97-AF65-F5344CB8AC3E}">
        <p14:creationId xmlns:p14="http://schemas.microsoft.com/office/powerpoint/2010/main" val="266276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運營商雲</a:t>
                </a:r>
                <a:r>
                  <a:rPr lang="en-US" altLang="zh-TW" dirty="0"/>
                  <a:t>(</a:t>
                </a:r>
                <a:r>
                  <a:rPr lang="zh-TW" altLang="en-US" dirty="0"/>
                  <a:t>即 </a:t>
                </a:r>
                <a:r>
                  <a:rPr lang="en-US" altLang="zh-TW" dirty="0" err="1"/>
                  <a:t>vEPC</a:t>
                </a:r>
                <a:r>
                  <a:rPr lang="en-US" altLang="zh-TW" dirty="0"/>
                  <a:t>)</a:t>
                </a:r>
                <a:r>
                  <a:rPr lang="zh-TW" altLang="en-US" dirty="0"/>
                  <a:t>的概念有助於實現彈性、靈活性和顯著地降低在整個網路系統的營運成本</a:t>
                </a:r>
                <a:endParaRPr lang="en-US" altLang="zh-TW" dirty="0"/>
              </a:p>
              <a:p>
                <a:pPr marL="171450" indent="-171450">
                  <a:buFont typeface="Arial" panose="020B0604020202020204" pitchFamily="34" charset="0"/>
                  <a:buChar char="•"/>
                </a:pPr>
                <a:r>
                  <a:rPr lang="zh-TW" altLang="en-US" dirty="0"/>
                  <a:t>事實上，在</a:t>
                </a: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zh-TW" altLang="en-US" dirty="0"/>
                  <a:t>中使用</a:t>
                </a:r>
                <a:r>
                  <a:rPr lang="en-US" altLang="zh-TW" dirty="0"/>
                  <a:t>NFV</a:t>
                </a:r>
                <a:r>
                  <a:rPr lang="zh-TW" altLang="en-US" dirty="0"/>
                  <a:t>和通用硬體來運行網路功能有助於根據使用者對資源的需求來動態擴大縮小網路並可以大大地減少成本</a:t>
                </a:r>
                <a:endParaRPr lang="en-US" altLang="zh-TW" dirty="0"/>
              </a:p>
              <a:p>
                <a:pPr marL="171450" indent="-171450">
                  <a:buFont typeface="Arial" panose="020B0604020202020204" pitchFamily="34" charset="0"/>
                  <a:buChar char="•"/>
                </a:pPr>
                <a:r>
                  <a:rPr lang="en-US" altLang="zh-TW" dirty="0"/>
                  <a:t>NFV</a:t>
                </a:r>
                <a:r>
                  <a:rPr lang="zh-TW" altLang="en-US" dirty="0"/>
                  <a:t>旨在使用以軟體的形式實作的網路功能提供多樣化的網路服務，可按需求和彈性地部署在雲上</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營運商雲</a:t>
                </a:r>
                <a:r>
                  <a:rPr lang="en-US" altLang="zh-TW" dirty="0"/>
                  <a:t>(</a:t>
                </a:r>
                <a:r>
                  <a:rPr lang="zh-TW" altLang="en-US" dirty="0"/>
                  <a:t>即 </a:t>
                </a:r>
                <a:r>
                  <a:rPr lang="en-US" altLang="zh-TW" dirty="0" err="1"/>
                  <a:t>vEPC</a:t>
                </a:r>
                <a:r>
                  <a:rPr lang="en-US" altLang="zh-TW" dirty="0"/>
                  <a:t>)</a:t>
                </a:r>
                <a:r>
                  <a:rPr lang="zh-TW" altLang="en-US" dirty="0"/>
                  <a:t>的概念協助在所有的網路系統的達成彈性、靈活性和顯著地減少在整個網路系統的營運成本</a:t>
                </a:r>
                <a:endParaRPr lang="en-US" altLang="zh-TW" dirty="0"/>
              </a:p>
              <a:p>
                <a:pPr marL="171450" indent="-171450">
                  <a:buFont typeface="Arial" panose="020B0604020202020204" pitchFamily="34" charset="0"/>
                  <a:buChar char="•"/>
                </a:pPr>
                <a:r>
                  <a:rPr lang="zh-TW" altLang="en-US" dirty="0"/>
                  <a:t>事實上，在</a:t>
                </a:r>
                <a:r>
                  <a:rPr lang="zh-TW" altLang="en-US" sz="1200" i="0">
                    <a:solidFill>
                      <a:srgbClr val="17375E"/>
                    </a:solidFill>
                    <a:latin typeface="Cambria Math" panose="02040503050406030204" pitchFamily="18" charset="0"/>
                  </a:rPr>
                  <a:t>𝒞𝒩</a:t>
                </a:r>
                <a:r>
                  <a:rPr lang="zh-TW" altLang="en-US" dirty="0"/>
                  <a:t>中使用</a:t>
                </a:r>
                <a:r>
                  <a:rPr lang="en-US" altLang="zh-TW" dirty="0"/>
                  <a:t>NFV</a:t>
                </a:r>
                <a:r>
                  <a:rPr lang="zh-TW" altLang="en-US" dirty="0"/>
                  <a:t>和通用硬體來運行網路功能有助於根據使用者對資源的需求來動態擴大縮小網路並可以大大地減少成本</a:t>
                </a:r>
                <a:endParaRPr lang="en-US" altLang="zh-TW" dirty="0"/>
              </a:p>
              <a:p>
                <a:pPr marL="171450" indent="-171450">
                  <a:buFont typeface="Arial" panose="020B0604020202020204" pitchFamily="34" charset="0"/>
                  <a:buChar char="•"/>
                </a:pPr>
                <a:r>
                  <a:rPr lang="en-US" altLang="zh-TW" dirty="0"/>
                  <a:t>NFV</a:t>
                </a:r>
                <a:r>
                  <a:rPr lang="zh-TW" altLang="en-US" dirty="0"/>
                  <a:t>旨在使用以軟體的形式實作的網路功能提供多樣化的網路服務，可按需求和彈性地部署在雲上</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13</a:t>
            </a:fld>
            <a:endParaRPr lang="zh-TW" altLang="en-US"/>
          </a:p>
        </p:txBody>
      </p:sp>
    </p:spTree>
    <p:extLst>
      <p:ext uri="{BB962C8B-B14F-4D97-AF65-F5344CB8AC3E}">
        <p14:creationId xmlns:p14="http://schemas.microsoft.com/office/powerpoint/2010/main" val="137241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作為它眾多優勢的回報，</a:t>
            </a:r>
            <a:r>
              <a:rPr lang="en-US" altLang="zh-TW" dirty="0" err="1"/>
              <a:t>vEPC</a:t>
            </a:r>
            <a:r>
              <a:rPr lang="zh-TW" altLang="en-US" dirty="0"/>
              <a:t>引入一些重要的挑戰，主要是有關於將電信專用的</a:t>
            </a:r>
            <a:r>
              <a:rPr lang="en-US" altLang="zh-TW" dirty="0"/>
              <a:t>VNF(</a:t>
            </a:r>
            <a:r>
              <a:rPr lang="zh-TW" altLang="en-US" dirty="0"/>
              <a:t>即 </a:t>
            </a:r>
            <a:r>
              <a:rPr lang="en-US" altLang="zh-TW" dirty="0"/>
              <a:t>MME</a:t>
            </a:r>
            <a:r>
              <a:rPr lang="zh-TW" altLang="en-US" dirty="0"/>
              <a:t>、</a:t>
            </a:r>
            <a:r>
              <a:rPr lang="en-US" altLang="zh-TW" dirty="0"/>
              <a:t>PGW</a:t>
            </a:r>
            <a:r>
              <a:rPr lang="zh-TW" altLang="en-US" dirty="0"/>
              <a:t>和</a:t>
            </a:r>
            <a:r>
              <a:rPr lang="en-US" altLang="zh-TW" dirty="0"/>
              <a:t>SGW)</a:t>
            </a:r>
            <a:r>
              <a:rPr lang="zh-TW" altLang="en-US" dirty="0"/>
              <a:t>放置在聯盟雲上來確保為使用者提供最佳連線和同時減少部署的成本</a:t>
            </a:r>
            <a:endParaRPr lang="en-US" altLang="zh-TW" dirty="0"/>
          </a:p>
          <a:p>
            <a:pPr marL="171450" indent="-171450">
              <a:buFont typeface="Arial" panose="020B0604020202020204" pitchFamily="34" charset="0"/>
              <a:buChar char="•"/>
            </a:pPr>
            <a:r>
              <a:rPr lang="zh-TW" altLang="en-US" dirty="0"/>
              <a:t>最近，新研究已經出現，提出放置</a:t>
            </a:r>
            <a:r>
              <a:rPr lang="en-US" altLang="zh-TW" dirty="0" err="1"/>
              <a:t>vEPC</a:t>
            </a:r>
            <a:r>
              <a:rPr lang="zh-TW" altLang="en-US" dirty="0"/>
              <a:t>的</a:t>
            </a:r>
            <a:r>
              <a:rPr lang="en-US" altLang="zh-TW" dirty="0"/>
              <a:t>VNFs</a:t>
            </a:r>
            <a:r>
              <a:rPr lang="zh-TW" altLang="en-US" dirty="0"/>
              <a:t>的演算法</a:t>
            </a:r>
            <a:endParaRPr lang="en-US" altLang="zh-TW" dirty="0"/>
          </a:p>
          <a:p>
            <a:pPr marL="171450" indent="-171450">
              <a:buFont typeface="Arial" panose="020B0604020202020204" pitchFamily="34" charset="0"/>
              <a:buChar char="•"/>
            </a:pPr>
            <a:r>
              <a:rPr lang="zh-TW" altLang="en-US" dirty="0"/>
              <a:t>在</a:t>
            </a:r>
            <a:r>
              <a:rPr lang="en-US" altLang="zh-TW" dirty="0"/>
              <a:t>[14]</a:t>
            </a:r>
            <a:r>
              <a:rPr lang="zh-TW" altLang="en-US" dirty="0"/>
              <a:t>中，作者提出一個</a:t>
            </a:r>
            <a:r>
              <a:rPr lang="en-US" altLang="zh-TW" dirty="0"/>
              <a:t>VNF</a:t>
            </a:r>
            <a:r>
              <a:rPr lang="zh-TW" altLang="en-US" dirty="0"/>
              <a:t>放置方法，特別是用於將行動錨網關</a:t>
            </a:r>
            <a:r>
              <a:rPr lang="en-US" altLang="zh-TW" dirty="0"/>
              <a:t>(</a:t>
            </a:r>
            <a:r>
              <a:rPr lang="zh-TW" altLang="en-US" dirty="0"/>
              <a:t>即</a:t>
            </a:r>
            <a:r>
              <a:rPr lang="en-US" altLang="zh-TW" dirty="0"/>
              <a:t>SGW)</a:t>
            </a:r>
            <a:r>
              <a:rPr lang="zh-TW" altLang="en-US" dirty="0"/>
              <a:t>放置在聯盟雲上，以便將</a:t>
            </a:r>
            <a:r>
              <a:rPr lang="en-US" altLang="zh-TW" dirty="0"/>
              <a:t>SGW</a:t>
            </a:r>
            <a:r>
              <a:rPr lang="zh-TW" altLang="en-US" dirty="0"/>
              <a:t>重新定位發生的頻率會最小化</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14</a:t>
            </a:fld>
            <a:endParaRPr lang="zh-TW" altLang="en-US"/>
          </a:p>
        </p:txBody>
      </p:sp>
    </p:spTree>
    <p:extLst>
      <p:ext uri="{BB962C8B-B14F-4D97-AF65-F5344CB8AC3E}">
        <p14:creationId xmlns:p14="http://schemas.microsoft.com/office/powerpoint/2010/main" val="390678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這個工作的目標是對服務區域</a:t>
            </a:r>
            <a:r>
              <a:rPr lang="en-US" altLang="zh-TW" dirty="0"/>
              <a:t>(SA)</a:t>
            </a:r>
            <a:r>
              <a:rPr lang="zh-TW" altLang="en-US" dirty="0"/>
              <a:t>進行有效規畫，以在最小化</a:t>
            </a:r>
            <a:r>
              <a:rPr lang="en-US" altLang="zh-TW" dirty="0"/>
              <a:t>SA</a:t>
            </a:r>
            <a:r>
              <a:rPr lang="zh-TW" altLang="en-US" dirty="0"/>
              <a:t>之間</a:t>
            </a:r>
            <a:r>
              <a:rPr lang="en-US" altLang="zh-TW" dirty="0"/>
              <a:t>UE</a:t>
            </a:r>
            <a:r>
              <a:rPr lang="zh-TW" altLang="en-US" dirty="0"/>
              <a:t>的換手和最小化虛擬</a:t>
            </a:r>
            <a:r>
              <a:rPr lang="en-US" altLang="zh-TW" dirty="0"/>
              <a:t>SGWs</a:t>
            </a:r>
            <a:r>
              <a:rPr lang="zh-TW" altLang="en-US" dirty="0"/>
              <a:t>的創建實例數量之間取得折衷</a:t>
            </a:r>
            <a:endParaRPr lang="en-US" altLang="zh-TW" dirty="0"/>
          </a:p>
          <a:p>
            <a:pPr marL="171450" indent="-171450">
              <a:buFont typeface="Arial" panose="020B0604020202020204" pitchFamily="34" charset="0"/>
              <a:buChar char="•"/>
            </a:pPr>
            <a:r>
              <a:rPr lang="zh-TW" altLang="en-US" dirty="0"/>
              <a:t>在</a:t>
            </a:r>
            <a:r>
              <a:rPr lang="en-US" altLang="zh-TW" dirty="0"/>
              <a:t>[15]</a:t>
            </a:r>
            <a:r>
              <a:rPr lang="zh-TW" altLang="en-US" dirty="0"/>
              <a:t>中，重點是另一個行動網路功能的</a:t>
            </a:r>
            <a:r>
              <a:rPr lang="en-US" altLang="zh-TW" dirty="0"/>
              <a:t>VNF</a:t>
            </a:r>
            <a:r>
              <a:rPr lang="zh-TW" altLang="en-US" dirty="0"/>
              <a:t>放置和實例化，即數據錨網關或</a:t>
            </a:r>
            <a:r>
              <a:rPr lang="en-US" altLang="zh-TW" dirty="0"/>
              <a:t>PGW</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15</a:t>
            </a:fld>
            <a:endParaRPr lang="zh-TW" altLang="en-US"/>
          </a:p>
        </p:txBody>
      </p:sp>
    </p:spTree>
    <p:extLst>
      <p:ext uri="{BB962C8B-B14F-4D97-AF65-F5344CB8AC3E}">
        <p14:creationId xmlns:p14="http://schemas.microsoft.com/office/powerpoint/2010/main" val="158739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該工作認為需要採用應用程式類型和服務要求作為</a:t>
            </a:r>
            <a:r>
              <a:rPr lang="en-US" altLang="zh-TW" dirty="0"/>
              <a:t>( </a:t>
            </a:r>
            <a:r>
              <a:rPr lang="en-US" altLang="zh-TW" dirty="0" err="1"/>
              <a:t>i</a:t>
            </a:r>
            <a:r>
              <a:rPr lang="en-US" altLang="zh-TW" dirty="0"/>
              <a:t> )</a:t>
            </a:r>
            <a:r>
              <a:rPr lang="zh-TW" altLang="en-US" dirty="0"/>
              <a:t>創建</a:t>
            </a:r>
            <a:r>
              <a:rPr lang="en-US" altLang="zh-TW" dirty="0"/>
              <a:t>PGW</a:t>
            </a:r>
            <a:r>
              <a:rPr lang="zh-TW" altLang="en-US" dirty="0"/>
              <a:t>的</a:t>
            </a:r>
            <a:r>
              <a:rPr lang="en-US" altLang="zh-TW" dirty="0"/>
              <a:t>VNF</a:t>
            </a:r>
            <a:r>
              <a:rPr lang="zh-TW" altLang="en-US" dirty="0"/>
              <a:t>實例和</a:t>
            </a:r>
            <a:r>
              <a:rPr lang="en-US" altLang="zh-TW" dirty="0"/>
              <a:t>( ii )</a:t>
            </a:r>
            <a:r>
              <a:rPr lang="zh-TW" altLang="en-US" dirty="0"/>
              <a:t>為接收特定應用程式類型的</a:t>
            </a:r>
            <a:r>
              <a:rPr lang="en-US" altLang="zh-TW" dirty="0"/>
              <a:t>UE</a:t>
            </a:r>
            <a:r>
              <a:rPr lang="zh-TW" altLang="en-US" dirty="0"/>
              <a:t>選擇足夠的虛擬</a:t>
            </a:r>
            <a:r>
              <a:rPr lang="en-US" altLang="zh-TW" dirty="0"/>
              <a:t>PGWs</a:t>
            </a:r>
            <a:r>
              <a:rPr lang="zh-TW" altLang="en-US" dirty="0"/>
              <a:t>的指標</a:t>
            </a:r>
            <a:endParaRPr lang="en-US" altLang="zh-TW" dirty="0"/>
          </a:p>
          <a:p>
            <a:pPr marL="171450" indent="-171450">
              <a:buFont typeface="Arial" panose="020B0604020202020204" pitchFamily="34" charset="0"/>
              <a:buChar char="•"/>
            </a:pPr>
            <a:r>
              <a:rPr lang="en-US" altLang="zh-TW" dirty="0"/>
              <a:t>PGW VNFs</a:t>
            </a:r>
            <a:r>
              <a:rPr lang="zh-TW" altLang="en-US" dirty="0"/>
              <a:t>的放置是通過非線性優化問題建模的，該問題的解決方案是</a:t>
            </a:r>
            <a:r>
              <a:rPr lang="en-US" altLang="zh-TW" dirty="0"/>
              <a:t>NP-hard</a:t>
            </a:r>
          </a:p>
          <a:p>
            <a:pPr marL="171450" indent="-171450">
              <a:buFont typeface="Arial" panose="020B0604020202020204" pitchFamily="34" charset="0"/>
              <a:buChar char="•"/>
            </a:pPr>
            <a:r>
              <a:rPr lang="zh-TW" altLang="en-US" dirty="0"/>
              <a:t>然後提出了三個啟發式算法來處理此限制</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16</a:t>
            </a:fld>
            <a:endParaRPr lang="zh-TW" altLang="en-US"/>
          </a:p>
        </p:txBody>
      </p:sp>
    </p:spTree>
    <p:extLst>
      <p:ext uri="{BB962C8B-B14F-4D97-AF65-F5344CB8AC3E}">
        <p14:creationId xmlns:p14="http://schemas.microsoft.com/office/powerpoint/2010/main" val="231358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a:t>
            </a:r>
            <a:r>
              <a:rPr lang="en-US" altLang="zh-TW" dirty="0"/>
              <a:t>[16]</a:t>
            </a:r>
            <a:r>
              <a:rPr lang="zh-TW" altLang="en-US" dirty="0"/>
              <a:t>中，作者提出一個稱為</a:t>
            </a:r>
            <a:r>
              <a:rPr lang="en-US" altLang="zh-TW" dirty="0" err="1"/>
              <a:t>softEPC</a:t>
            </a:r>
            <a:r>
              <a:rPr lang="zh-TW" altLang="en-US" dirty="0"/>
              <a:t>的框架，用於在最合適的情況下根據實際流量需求靈活和動態地實例化</a:t>
            </a:r>
            <a:r>
              <a:rPr lang="en-US" altLang="zh-TW" dirty="0"/>
              <a:t>VNFs</a:t>
            </a:r>
          </a:p>
          <a:p>
            <a:pPr marL="171450" indent="-171450">
              <a:buFont typeface="Arial" panose="020B0604020202020204" pitchFamily="34" charset="0"/>
              <a:buChar char="•"/>
            </a:pPr>
            <a:r>
              <a:rPr lang="zh-TW" altLang="en-US" dirty="0"/>
              <a:t>提出的方案解決了</a:t>
            </a:r>
            <a:r>
              <a:rPr lang="en-US" altLang="zh-TW" dirty="0"/>
              <a:t>SGW/PGW</a:t>
            </a:r>
            <a:r>
              <a:rPr lang="zh-TW" altLang="en-US" dirty="0"/>
              <a:t>在底層傳輸網絡拓撲上的負載感知動態放置，並根據流量需求</a:t>
            </a:r>
            <a:endParaRPr lang="en-US" altLang="zh-TW" dirty="0"/>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結果表明，在相同的網絡拓撲和服務點情況下，可以節省高達 </a:t>
            </a:r>
            <a:r>
              <a:rPr lang="en-US" altLang="zh-TW" sz="1200" b="0" i="0" kern="1200" dirty="0">
                <a:solidFill>
                  <a:schemeClr val="tx1"/>
                </a:solidFill>
                <a:effectLst/>
                <a:latin typeface="+mn-lt"/>
                <a:ea typeface="+mn-ea"/>
                <a:cs typeface="+mn-cs"/>
              </a:rPr>
              <a:t>25% </a:t>
            </a:r>
            <a:r>
              <a:rPr lang="zh-TW" altLang="en-US" sz="1200" b="0" i="0" kern="1200" dirty="0">
                <a:solidFill>
                  <a:schemeClr val="tx1"/>
                </a:solidFill>
                <a:effectLst/>
                <a:latin typeface="+mn-lt"/>
                <a:ea typeface="+mn-ea"/>
                <a:cs typeface="+mn-cs"/>
              </a:rPr>
              <a:t>的網絡資源</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17</a:t>
            </a:fld>
            <a:endParaRPr lang="zh-TW" altLang="en-US"/>
          </a:p>
        </p:txBody>
      </p:sp>
    </p:spTree>
    <p:extLst>
      <p:ext uri="{BB962C8B-B14F-4D97-AF65-F5344CB8AC3E}">
        <p14:creationId xmlns:p14="http://schemas.microsoft.com/office/powerpoint/2010/main" val="139960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與</a:t>
                </a:r>
                <a:r>
                  <a:rPr lang="en-US" altLang="zh-TW" dirty="0"/>
                  <a:t>[7]</a:t>
                </a:r>
                <a:r>
                  <a:rPr lang="zh-TW" altLang="en-US" dirty="0"/>
                  <a:t>、</a:t>
                </a:r>
                <a:r>
                  <a:rPr lang="en-US" altLang="zh-TW" dirty="0"/>
                  <a:t>[8]</a:t>
                </a:r>
                <a:r>
                  <a:rPr lang="zh-TW" altLang="en-US" dirty="0"/>
                  <a:t>、</a:t>
                </a:r>
                <a:r>
                  <a:rPr lang="en-US" altLang="zh-TW" dirty="0"/>
                  <a:t>[11]-[16]</a:t>
                </a:r>
                <a:r>
                  <a:rPr lang="zh-TW" altLang="en-US" dirty="0"/>
                  <a:t>中處理</a:t>
                </a:r>
                <a:r>
                  <a:rPr lang="en-US" altLang="zh-TW" dirty="0"/>
                  <a:t>VNF</a:t>
                </a:r>
                <a:r>
                  <a:rPr lang="zh-TW" altLang="en-US" dirty="0"/>
                  <a:t>最佳數量或</a:t>
                </a:r>
                <a:r>
                  <a:rPr lang="en-US" altLang="zh-TW" dirty="0"/>
                  <a:t>VNF</a:t>
                </a:r>
                <a:r>
                  <a:rPr lang="zh-TW" altLang="en-US" dirty="0"/>
                  <a:t>放置的研究工作不同，我們提出的解決方案共同解決了這兩個問題</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與</a:t>
                </a:r>
                <a:r>
                  <a:rPr lang="en-US" altLang="zh-TW" dirty="0"/>
                  <a:t>[7]</a:t>
                </a:r>
                <a:r>
                  <a:rPr lang="zh-TW" altLang="en-US" dirty="0"/>
                  <a:t>、</a:t>
                </a:r>
                <a:r>
                  <a:rPr lang="en-US" altLang="zh-TW" dirty="0"/>
                  <a:t>[8]</a:t>
                </a:r>
                <a:r>
                  <a:rPr lang="zh-TW" altLang="en-US" dirty="0"/>
                  <a:t>、</a:t>
                </a:r>
                <a:r>
                  <a:rPr lang="en-US" altLang="zh-TW" dirty="0"/>
                  <a:t>[11]-[16]</a:t>
                </a:r>
                <a:r>
                  <a:rPr lang="zh-TW" altLang="en-US" dirty="0"/>
                  <a:t>中處理</a:t>
                </a:r>
                <a:r>
                  <a:rPr lang="en-US" altLang="zh-TW" dirty="0"/>
                  <a:t>VNF</a:t>
                </a:r>
                <a:r>
                  <a:rPr lang="zh-TW" altLang="en-US" dirty="0"/>
                  <a:t>最佳數量或</a:t>
                </a:r>
                <a:r>
                  <a:rPr lang="en-US" altLang="zh-TW" dirty="0"/>
                  <a:t>VNF</a:t>
                </a:r>
                <a:r>
                  <a:rPr lang="zh-TW" altLang="en-US" dirty="0"/>
                  <a:t>放置的研究工作不同，我們提出的解決方案共同解決了這兩個問題</a:t>
                </a:r>
                <a:endParaRPr lang="en-US" altLang="zh-TW" dirty="0"/>
              </a:p>
              <a:p>
                <a:pPr marL="171450" indent="-171450">
                  <a:buFont typeface="Arial" panose="020B0604020202020204" pitchFamily="34" charset="0"/>
                  <a:buChar char="•"/>
                </a:pPr>
                <a:r>
                  <a:rPr lang="zh-TW" altLang="en-US" dirty="0"/>
                  <a:t>此外，這些研究工作假設</a:t>
                </a:r>
                <a:r>
                  <a:rPr lang="en-US" altLang="zh-TW" dirty="0"/>
                  <a:t>CNs</a:t>
                </a:r>
                <a:r>
                  <a:rPr lang="zh-TW" altLang="en-US" dirty="0"/>
                  <a:t>屬於相同的雲營運商，這在在我們提出的解決方案中是寬鬆的</a:t>
                </a:r>
                <a:r>
                  <a:rPr lang="en-US" altLang="zh-TW" dirty="0"/>
                  <a:t>(</a:t>
                </a:r>
                <a:r>
                  <a:rPr lang="zh-TW" altLang="en-US" dirty="0"/>
                  <a:t>即</a:t>
                </a:r>
                <a:r>
                  <a:rPr lang="zh-TW" altLang="en-US" sz="1200" i="0">
                    <a:solidFill>
                      <a:srgbClr val="17375E"/>
                    </a:solidFill>
                    <a:latin typeface="Cambria Math" panose="02040503050406030204" pitchFamily="18" charset="0"/>
                  </a:rPr>
                  <a:t>𝒞𝒩</a:t>
                </a:r>
                <a:r>
                  <a:rPr lang="en-US" altLang="zh-TW" sz="1200" b="0" i="0">
                    <a:solidFill>
                      <a:srgbClr val="17375E"/>
                    </a:solidFill>
                    <a:latin typeface="Cambria Math" panose="02040503050406030204" pitchFamily="18" charset="0"/>
                  </a:rPr>
                  <a:t>s</a:t>
                </a:r>
                <a:r>
                  <a:rPr lang="zh-TW" altLang="en-US" dirty="0"/>
                  <a:t>有可能屬於不同的雲營運商</a:t>
                </a:r>
                <a:r>
                  <a:rPr lang="en-US" altLang="zh-TW" dirty="0"/>
                  <a:t>)</a:t>
                </a:r>
              </a:p>
              <a:p>
                <a:pPr marL="171450" indent="-171450">
                  <a:buFont typeface="Arial" panose="020B0604020202020204" pitchFamily="34" charset="0"/>
                  <a:buChar char="•"/>
                </a:pPr>
                <a:r>
                  <a:rPr lang="zh-TW" altLang="en-US" dirty="0"/>
                  <a:t>總結一下，提出的框架目標在發現 </a:t>
                </a:r>
                <a:r>
                  <a:rPr lang="en-US" altLang="zh-TW" dirty="0" err="1"/>
                  <a:t>i</a:t>
                </a:r>
                <a:r>
                  <a:rPr lang="en-US" altLang="zh-TW" dirty="0"/>
                  <a:t>)</a:t>
                </a:r>
                <a:r>
                  <a:rPr lang="zh-TW" altLang="en-US" dirty="0"/>
                  <a:t>部署</a:t>
                </a:r>
                <a:r>
                  <a:rPr lang="en-US" altLang="zh-TW" dirty="0"/>
                  <a:t>VNFs</a:t>
                </a:r>
                <a:r>
                  <a:rPr lang="zh-TW" altLang="en-US" dirty="0"/>
                  <a:t>的最佳數量</a:t>
                </a:r>
                <a:r>
                  <a:rPr lang="en-US" altLang="zh-TW" dirty="0"/>
                  <a:t>(</a:t>
                </a:r>
                <a:r>
                  <a:rPr lang="zh-TW" altLang="en-US" dirty="0"/>
                  <a:t>根據移動流量</a:t>
                </a:r>
                <a:r>
                  <a:rPr lang="en-US" altLang="zh-TW" dirty="0"/>
                  <a:t>);</a:t>
                </a:r>
                <a:r>
                  <a:rPr lang="zh-TW" altLang="en-US" dirty="0"/>
                  <a:t> </a:t>
                </a:r>
                <a:r>
                  <a:rPr lang="en-US" altLang="zh-TW" dirty="0"/>
                  <a:t>ii)</a:t>
                </a:r>
                <a:r>
                  <a:rPr lang="zh-TW" altLang="en-US" dirty="0"/>
                  <a:t>確定的</a:t>
                </a:r>
                <a:r>
                  <a:rPr lang="en-US" altLang="zh-TW" dirty="0"/>
                  <a:t>VNF</a:t>
                </a:r>
                <a:r>
                  <a:rPr lang="zh-TW" altLang="en-US" dirty="0"/>
                  <a:t>在底層聯盟雲上的最佳位置</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18</a:t>
            </a:fld>
            <a:endParaRPr lang="zh-TW" altLang="en-US"/>
          </a:p>
        </p:txBody>
      </p:sp>
    </p:spTree>
    <p:extLst>
      <p:ext uri="{BB962C8B-B14F-4D97-AF65-F5344CB8AC3E}">
        <p14:creationId xmlns:p14="http://schemas.microsoft.com/office/powerpoint/2010/main" val="113072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此外，這些研究工作假設</a:t>
                </a:r>
                <a:r>
                  <a:rPr lang="en-US" altLang="zh-TW" dirty="0"/>
                  <a:t>CNs</a:t>
                </a:r>
                <a:r>
                  <a:rPr lang="zh-TW" altLang="en-US" dirty="0"/>
                  <a:t>屬於相同的雲運營商，這在在我們提出的解決方案中是寬鬆的</a:t>
                </a:r>
                <a:r>
                  <a:rPr lang="en-US" altLang="zh-TW" dirty="0"/>
                  <a:t>(</a:t>
                </a:r>
                <a:r>
                  <a:rPr lang="zh-TW" altLang="en-US" dirty="0"/>
                  <a:t>即</a:t>
                </a:r>
                <a14:m>
                  <m:oMath xmlns:m="http://schemas.openxmlformats.org/officeDocument/2006/math">
                    <m:r>
                      <a:rPr lang="zh-TW" altLang="en-US" sz="1200" i="1" smtClean="0">
                        <a:solidFill>
                          <a:srgbClr val="17375E"/>
                        </a:solidFill>
                        <a:latin typeface="Cambria Math" panose="02040503050406030204" pitchFamily="18" charset="0"/>
                      </a:rPr>
                      <m:t>𝒞𝒩</m:t>
                    </m:r>
                    <m:r>
                      <m:rPr>
                        <m:sty m:val="p"/>
                      </m:rPr>
                      <a:rPr lang="en-US" altLang="zh-TW" sz="1200" b="0" i="0" smtClean="0">
                        <a:solidFill>
                          <a:srgbClr val="17375E"/>
                        </a:solidFill>
                        <a:latin typeface="Cambria Math" panose="02040503050406030204" pitchFamily="18" charset="0"/>
                      </a:rPr>
                      <m:t>s</m:t>
                    </m:r>
                  </m:oMath>
                </a14:m>
                <a:r>
                  <a:rPr lang="zh-TW" altLang="en-US" dirty="0"/>
                  <a:t>有可能屬於不同的雲營運商</a:t>
                </a:r>
                <a:r>
                  <a:rPr lang="en-US" altLang="zh-TW" dirty="0"/>
                  <a:t>)</a:t>
                </a:r>
              </a:p>
              <a:p>
                <a:pPr marL="171450" indent="-171450">
                  <a:buFont typeface="Arial" panose="020B0604020202020204" pitchFamily="34" charset="0"/>
                  <a:buChar char="•"/>
                </a:pPr>
                <a:r>
                  <a:rPr lang="zh-TW" altLang="en-US" dirty="0"/>
                  <a:t>總結一下，提出的框架目標在發現 </a:t>
                </a:r>
                <a:r>
                  <a:rPr lang="en-US" altLang="zh-TW" dirty="0" err="1"/>
                  <a:t>i</a:t>
                </a:r>
                <a:r>
                  <a:rPr lang="en-US" altLang="zh-TW" dirty="0"/>
                  <a:t>)</a:t>
                </a:r>
                <a:r>
                  <a:rPr lang="zh-TW" altLang="en-US" dirty="0"/>
                  <a:t>部署</a:t>
                </a:r>
                <a:r>
                  <a:rPr lang="en-US" altLang="zh-TW" dirty="0"/>
                  <a:t>VNFs</a:t>
                </a:r>
                <a:r>
                  <a:rPr lang="zh-TW" altLang="en-US" dirty="0"/>
                  <a:t>的最佳數量</a:t>
                </a:r>
                <a:r>
                  <a:rPr lang="en-US" altLang="zh-TW" dirty="0"/>
                  <a:t>(</a:t>
                </a:r>
                <a:r>
                  <a:rPr lang="zh-TW" altLang="en-US" dirty="0"/>
                  <a:t>根據行動流量</a:t>
                </a:r>
                <a:r>
                  <a:rPr lang="en-US" altLang="zh-TW" dirty="0"/>
                  <a:t>);</a:t>
                </a:r>
                <a:r>
                  <a:rPr lang="zh-TW" altLang="en-US" dirty="0"/>
                  <a:t> </a:t>
                </a:r>
                <a:r>
                  <a:rPr lang="en-US" altLang="zh-TW" dirty="0"/>
                  <a:t>ii)</a:t>
                </a:r>
                <a:r>
                  <a:rPr lang="zh-TW" altLang="en-US" dirty="0"/>
                  <a:t>確定的</a:t>
                </a:r>
                <a:r>
                  <a:rPr lang="en-US" altLang="zh-TW" dirty="0"/>
                  <a:t>VNF</a:t>
                </a:r>
                <a:r>
                  <a:rPr lang="zh-TW" altLang="en-US" dirty="0"/>
                  <a:t>在底層聯盟雲上的最佳位置</a:t>
                </a:r>
              </a:p>
              <a:p>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此外，這些研究工作假設</a:t>
                </a:r>
                <a:r>
                  <a:rPr lang="en-US" altLang="zh-TW" dirty="0"/>
                  <a:t>CNs</a:t>
                </a:r>
                <a:r>
                  <a:rPr lang="zh-TW" altLang="en-US" dirty="0"/>
                  <a:t>屬於相同的雲運營商，這在在我們提出的解決方案中是寬鬆的</a:t>
                </a:r>
                <a:r>
                  <a:rPr lang="en-US" altLang="zh-TW" dirty="0"/>
                  <a:t>(</a:t>
                </a:r>
                <a:r>
                  <a:rPr lang="zh-TW" altLang="en-US" dirty="0"/>
                  <a:t>即</a:t>
                </a:r>
                <a:r>
                  <a:rPr lang="zh-TW" altLang="en-US" sz="1200" i="0">
                    <a:solidFill>
                      <a:srgbClr val="17375E"/>
                    </a:solidFill>
                    <a:latin typeface="Cambria Math" panose="02040503050406030204" pitchFamily="18" charset="0"/>
                  </a:rPr>
                  <a:t>𝒞𝒩</a:t>
                </a:r>
                <a:r>
                  <a:rPr lang="en-US" altLang="zh-TW" sz="1200" b="0" i="0">
                    <a:solidFill>
                      <a:srgbClr val="17375E"/>
                    </a:solidFill>
                    <a:latin typeface="Cambria Math" panose="02040503050406030204" pitchFamily="18" charset="0"/>
                  </a:rPr>
                  <a:t>s</a:t>
                </a:r>
                <a:r>
                  <a:rPr lang="zh-TW" altLang="en-US" dirty="0"/>
                  <a:t>有可能屬於不同的雲營運商</a:t>
                </a:r>
                <a:r>
                  <a:rPr lang="en-US" altLang="zh-TW" dirty="0"/>
                  <a:t>)</a:t>
                </a:r>
              </a:p>
              <a:p>
                <a:pPr marL="171450" indent="-171450">
                  <a:buFont typeface="Arial" panose="020B0604020202020204" pitchFamily="34" charset="0"/>
                  <a:buChar char="•"/>
                </a:pPr>
                <a:r>
                  <a:rPr lang="zh-TW" altLang="en-US" dirty="0"/>
                  <a:t>總結一下，提出的框架目標在發現 </a:t>
                </a:r>
                <a:r>
                  <a:rPr lang="en-US" altLang="zh-TW" dirty="0" err="1"/>
                  <a:t>i</a:t>
                </a:r>
                <a:r>
                  <a:rPr lang="en-US" altLang="zh-TW" dirty="0"/>
                  <a:t>)</a:t>
                </a:r>
                <a:r>
                  <a:rPr lang="zh-TW" altLang="en-US" dirty="0"/>
                  <a:t>部署</a:t>
                </a:r>
                <a:r>
                  <a:rPr lang="en-US" altLang="zh-TW" dirty="0"/>
                  <a:t>VNFs</a:t>
                </a:r>
                <a:r>
                  <a:rPr lang="zh-TW" altLang="en-US" dirty="0"/>
                  <a:t>的最佳數量</a:t>
                </a:r>
                <a:r>
                  <a:rPr lang="en-US" altLang="zh-TW" dirty="0"/>
                  <a:t>(</a:t>
                </a:r>
                <a:r>
                  <a:rPr lang="zh-TW" altLang="en-US" dirty="0"/>
                  <a:t>根據行動流量</a:t>
                </a:r>
                <a:r>
                  <a:rPr lang="en-US" altLang="zh-TW" dirty="0"/>
                  <a:t>);</a:t>
                </a:r>
                <a:r>
                  <a:rPr lang="zh-TW" altLang="en-US" dirty="0"/>
                  <a:t> </a:t>
                </a:r>
                <a:r>
                  <a:rPr lang="en-US" altLang="zh-TW" dirty="0"/>
                  <a:t>ii)</a:t>
                </a:r>
                <a:r>
                  <a:rPr lang="zh-TW" altLang="en-US" dirty="0"/>
                  <a:t>確定的</a:t>
                </a:r>
                <a:r>
                  <a:rPr lang="en-US" altLang="zh-TW" dirty="0"/>
                  <a:t>VNF</a:t>
                </a:r>
                <a:r>
                  <a:rPr lang="zh-TW" altLang="en-US" dirty="0"/>
                  <a:t>在底層聯盟雲上的最佳位置</a:t>
                </a:r>
              </a:p>
              <a:p>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19</a:t>
            </a:fld>
            <a:endParaRPr lang="zh-TW" altLang="en-US"/>
          </a:p>
        </p:txBody>
      </p:sp>
    </p:spTree>
    <p:extLst>
      <p:ext uri="{BB962C8B-B14F-4D97-AF65-F5344CB8AC3E}">
        <p14:creationId xmlns:p14="http://schemas.microsoft.com/office/powerpoint/2010/main" val="149117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有許多正在進行的有關於</a:t>
            </a:r>
            <a:r>
              <a:rPr lang="en-US" altLang="zh-TW" dirty="0"/>
              <a:t>5G</a:t>
            </a:r>
            <a:r>
              <a:rPr lang="zh-TW" altLang="en-US" dirty="0"/>
              <a:t>行動系統的研究活動包含演進分組核心</a:t>
            </a:r>
            <a:r>
              <a:rPr lang="en-US" altLang="zh-TW" dirty="0"/>
              <a:t>(EPC)</a:t>
            </a:r>
            <a:r>
              <a:rPr lang="zh-TW" altLang="en-US" dirty="0"/>
              <a:t>元素的虛擬化，目標是系統可擴展性、彈性、靈活性和成本效益</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虛擬演進分組核心將主要依靠一些關鍵技術，如</a:t>
            </a:r>
            <a:r>
              <a:rPr lang="en-US" altLang="zh-TW" dirty="0"/>
              <a:t>:</a:t>
            </a:r>
            <a:r>
              <a:rPr lang="zh-TW" altLang="en-US" dirty="0"/>
              <a:t>網路功能虛擬化</a:t>
            </a:r>
            <a:r>
              <a:rPr lang="en-US" altLang="zh-TW" dirty="0"/>
              <a:t>(NFV)</a:t>
            </a:r>
            <a:r>
              <a:rPr lang="zh-TW" altLang="en-US" dirty="0"/>
              <a:t>、軟體定義網路</a:t>
            </a:r>
            <a:r>
              <a:rPr lang="en-US" altLang="zh-TW" dirty="0"/>
              <a:t>(SDN)</a:t>
            </a:r>
            <a:r>
              <a:rPr lang="zh-TW" altLang="en-US" dirty="0"/>
              <a:t>和雲計算，來實現行動運營商雲的概念</a:t>
            </a:r>
            <a:endParaRPr lang="en-US" altLang="zh-TW" dirty="0"/>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a:t>
            </a:fld>
            <a:endParaRPr lang="zh-TW" altLang="en-US"/>
          </a:p>
        </p:txBody>
      </p:sp>
    </p:spTree>
    <p:extLst>
      <p:ext uri="{BB962C8B-B14F-4D97-AF65-F5344CB8AC3E}">
        <p14:creationId xmlns:p14="http://schemas.microsoft.com/office/powerpoint/2010/main" val="253486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A.</a:t>
                </a:r>
                <a:r>
                  <a:rPr lang="zh-TW" altLang="en-US" dirty="0"/>
                  <a:t> 問題表述</a:t>
                </a:r>
                <a:endParaRPr lang="en-US" altLang="zh-TW" dirty="0"/>
              </a:p>
              <a:p>
                <a:pPr marL="171450" indent="-171450">
                  <a:buFont typeface="Arial" panose="020B0604020202020204" pitchFamily="34" charset="0"/>
                  <a:buChar char="•"/>
                </a:pPr>
                <a:r>
                  <a:rPr lang="zh-TW" altLang="en-US" dirty="0"/>
                  <a:t>用於啟用</a:t>
                </a:r>
                <a:r>
                  <a:rPr lang="en-US" altLang="zh-TW" dirty="0"/>
                  <a:t>VIM</a:t>
                </a:r>
                <a:r>
                  <a:rPr lang="zh-TW" altLang="en-US" dirty="0"/>
                  <a:t>功能，</a:t>
                </a:r>
                <a14:m>
                  <m:oMath xmlns:m="http://schemas.openxmlformats.org/officeDocument/2006/math">
                    <m:r>
                      <a:rPr lang="zh-TW" altLang="en-US" sz="1200" i="1" smtClean="0">
                        <a:solidFill>
                          <a:srgbClr val="17375E"/>
                        </a:solidFill>
                        <a:latin typeface="Cambria Math" panose="02040503050406030204" pitchFamily="18" charset="0"/>
                      </a:rPr>
                      <m:t>𝒞𝒩</m:t>
                    </m:r>
                  </m:oMath>
                </a14:m>
                <a:r>
                  <a:rPr lang="en-US" altLang="zh-TW" dirty="0"/>
                  <a:t>s</a:t>
                </a:r>
                <a:r>
                  <a:rPr lang="zh-TW" altLang="en-US" dirty="0"/>
                  <a:t>運行不同虛擬化技術</a:t>
                </a:r>
                <a:r>
                  <a:rPr lang="en-US" altLang="zh-TW" dirty="0"/>
                  <a:t>(</a:t>
                </a:r>
                <a:r>
                  <a:rPr lang="zh-TW" altLang="en-US" dirty="0"/>
                  <a:t>如</a:t>
                </a:r>
                <a:r>
                  <a:rPr lang="en-US" altLang="zh-TW" dirty="0"/>
                  <a:t>KVM</a:t>
                </a:r>
                <a:r>
                  <a:rPr lang="zh-TW" altLang="en-US" dirty="0"/>
                  <a:t>、</a:t>
                </a:r>
                <a:r>
                  <a:rPr lang="en-US" altLang="zh-TW" dirty="0"/>
                  <a:t>XEN</a:t>
                </a:r>
                <a:r>
                  <a:rPr lang="zh-TW" altLang="en-US" dirty="0"/>
                  <a:t>或</a:t>
                </a:r>
                <a:r>
                  <a:rPr lang="en-US" altLang="zh-TW" dirty="0"/>
                  <a:t>Container)</a:t>
                </a:r>
                <a:r>
                  <a:rPr lang="zh-TW" altLang="en-US" dirty="0"/>
                  <a:t>，這將允許在硬體資源</a:t>
                </a:r>
                <a:r>
                  <a:rPr lang="en-US" altLang="zh-TW" dirty="0"/>
                  <a:t>(</a:t>
                </a:r>
                <a:r>
                  <a:rPr lang="zh-TW" altLang="en-US" dirty="0"/>
                  <a:t>如計算、儲存、網路</a:t>
                </a:r>
                <a:r>
                  <a:rPr lang="en-US" altLang="zh-TW" dirty="0"/>
                  <a:t>)</a:t>
                </a:r>
                <a:r>
                  <a:rPr lang="zh-TW" altLang="en-US" dirty="0"/>
                  <a:t>上管理不同的虛擬資源</a:t>
                </a:r>
                <a:r>
                  <a:rPr lang="en-US" altLang="zh-TW" dirty="0"/>
                  <a:t>[9]</a:t>
                </a:r>
                <a:r>
                  <a:rPr lang="zh-TW" altLang="en-US" dirty="0"/>
                  <a:t>、</a:t>
                </a:r>
                <a:r>
                  <a:rPr lang="en-US" altLang="zh-TW" dirty="0"/>
                  <a:t>[10]</a:t>
                </a:r>
              </a:p>
              <a:p>
                <a:pPr marL="171450" indent="-171450">
                  <a:buFont typeface="Arial" panose="020B0604020202020204" pitchFamily="34" charset="0"/>
                  <a:buChar char="•"/>
                </a:pPr>
                <a:r>
                  <a:rPr lang="en-US" altLang="zh-TW" dirty="0"/>
                  <a:t>VIM</a:t>
                </a:r>
                <a:r>
                  <a:rPr lang="zh-TW" altLang="en-US" dirty="0"/>
                  <a:t>允許使用預先儲存的</a:t>
                </a:r>
                <a:r>
                  <a:rPr lang="en-US" altLang="zh-TW" dirty="0"/>
                  <a:t>VM</a:t>
                </a:r>
                <a:r>
                  <a:rPr lang="zh-TW" altLang="en-US" dirty="0"/>
                  <a:t>映像實例化具有不同虛擬資源的不同的虛擬機</a:t>
                </a:r>
                <a:r>
                  <a:rPr lang="en-US" altLang="zh-TW" dirty="0"/>
                  <a:t>(VMs)</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A.</a:t>
                </a:r>
                <a:r>
                  <a:rPr lang="zh-TW" altLang="en-US" dirty="0"/>
                  <a:t> 問題表述</a:t>
                </a:r>
                <a:endParaRPr lang="en-US" altLang="zh-TW" dirty="0"/>
              </a:p>
              <a:p>
                <a:pPr marL="171450" indent="-171450">
                  <a:buFont typeface="Arial" panose="020B0604020202020204" pitchFamily="34" charset="0"/>
                  <a:buChar char="•"/>
                </a:pPr>
                <a:r>
                  <a:rPr lang="zh-TW" altLang="en-US" dirty="0"/>
                  <a:t>用於啟用</a:t>
                </a:r>
                <a:r>
                  <a:rPr lang="en-US" altLang="zh-TW" dirty="0"/>
                  <a:t>VIM</a:t>
                </a:r>
                <a:r>
                  <a:rPr lang="zh-TW" altLang="en-US" dirty="0"/>
                  <a:t>功能，</a:t>
                </a:r>
                <a:r>
                  <a:rPr lang="zh-TW" altLang="en-US" sz="1200" i="0">
                    <a:solidFill>
                      <a:srgbClr val="17375E"/>
                    </a:solidFill>
                    <a:latin typeface="Cambria Math" panose="02040503050406030204" pitchFamily="18" charset="0"/>
                  </a:rPr>
                  <a:t>𝒞𝒩</a:t>
                </a:r>
                <a:r>
                  <a:rPr lang="en-US" altLang="zh-TW" dirty="0"/>
                  <a:t>s</a:t>
                </a:r>
                <a:r>
                  <a:rPr lang="zh-TW" altLang="en-US" dirty="0"/>
                  <a:t>運行不同虛擬化技術</a:t>
                </a:r>
                <a:r>
                  <a:rPr lang="en-US" altLang="zh-TW" dirty="0"/>
                  <a:t>(</a:t>
                </a:r>
                <a:r>
                  <a:rPr lang="zh-TW" altLang="en-US" dirty="0"/>
                  <a:t>如</a:t>
                </a:r>
                <a:r>
                  <a:rPr lang="en-US" altLang="zh-TW" dirty="0"/>
                  <a:t>KVM</a:t>
                </a:r>
                <a:r>
                  <a:rPr lang="zh-TW" altLang="en-US" dirty="0"/>
                  <a:t>、</a:t>
                </a:r>
                <a:r>
                  <a:rPr lang="en-US" altLang="zh-TW" dirty="0"/>
                  <a:t>XEN</a:t>
                </a:r>
                <a:r>
                  <a:rPr lang="zh-TW" altLang="en-US" dirty="0"/>
                  <a:t>或</a:t>
                </a:r>
                <a:r>
                  <a:rPr lang="en-US" altLang="zh-TW" dirty="0"/>
                  <a:t>Container)</a:t>
                </a:r>
                <a:r>
                  <a:rPr lang="zh-TW" altLang="en-US" dirty="0"/>
                  <a:t>，這將允許在硬體資源</a:t>
                </a:r>
                <a:r>
                  <a:rPr lang="en-US" altLang="zh-TW" dirty="0"/>
                  <a:t>(</a:t>
                </a:r>
                <a:r>
                  <a:rPr lang="zh-TW" altLang="en-US" dirty="0"/>
                  <a:t>如計算、儲存、網路</a:t>
                </a:r>
                <a:r>
                  <a:rPr lang="en-US" altLang="zh-TW" dirty="0"/>
                  <a:t>)</a:t>
                </a:r>
                <a:r>
                  <a:rPr lang="zh-TW" altLang="en-US" dirty="0"/>
                  <a:t>上管理不同的虛擬資源</a:t>
                </a:r>
                <a:r>
                  <a:rPr lang="en-US" altLang="zh-TW" dirty="0"/>
                  <a:t>[9]</a:t>
                </a:r>
                <a:r>
                  <a:rPr lang="zh-TW" altLang="en-US" dirty="0"/>
                  <a:t>、</a:t>
                </a:r>
                <a:r>
                  <a:rPr lang="en-US" altLang="zh-TW" dirty="0"/>
                  <a:t>[10]</a:t>
                </a:r>
              </a:p>
              <a:p>
                <a:pPr marL="171450" indent="-171450">
                  <a:buFont typeface="Arial" panose="020B0604020202020204" pitchFamily="34" charset="0"/>
                  <a:buChar char="•"/>
                </a:pPr>
                <a:r>
                  <a:rPr lang="en-US" altLang="zh-TW" dirty="0"/>
                  <a:t>VIM</a:t>
                </a:r>
                <a:r>
                  <a:rPr lang="zh-TW" altLang="en-US" dirty="0"/>
                  <a:t>允許使用預先儲存的</a:t>
                </a:r>
                <a:r>
                  <a:rPr lang="en-US" altLang="zh-TW" dirty="0"/>
                  <a:t>VM</a:t>
                </a:r>
                <a:r>
                  <a:rPr lang="zh-TW" altLang="en-US" dirty="0"/>
                  <a:t>映像實例化的具有不同虛擬資源的不同的虛擬機</a:t>
                </a:r>
                <a:r>
                  <a:rPr lang="en-US" altLang="zh-TW" dirty="0"/>
                  <a:t>(VMs)</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20</a:t>
            </a:fld>
            <a:endParaRPr lang="zh-TW" altLang="en-US"/>
          </a:p>
        </p:txBody>
      </p:sp>
    </p:spTree>
    <p:extLst>
      <p:ext uri="{BB962C8B-B14F-4D97-AF65-F5344CB8AC3E}">
        <p14:creationId xmlns:p14="http://schemas.microsoft.com/office/powerpoint/2010/main" val="334760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14:m>
                  <m:oMath xmlns:m="http://schemas.openxmlformats.org/officeDocument/2006/math">
                    <m:r>
                      <a:rPr lang="zh-TW" altLang="en-US" sz="1200" i="1" smtClean="0">
                        <a:latin typeface="Cambria Math" panose="02040503050406030204" pitchFamily="18" charset="0"/>
                      </a:rPr>
                      <m:t>𝒞𝒩</m:t>
                    </m:r>
                  </m:oMath>
                </a14:m>
                <a:r>
                  <a:rPr lang="zh-TW" altLang="en-US" dirty="0"/>
                  <a:t>中不同的資源透過一組風格</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i="1" smtClean="0">
                            <a:latin typeface="Cambria Math" panose="02040503050406030204" pitchFamily="18" charset="0"/>
                            <a:ea typeface="Cambria Math" panose="02040503050406030204" pitchFamily="18" charset="0"/>
                          </a:rPr>
                          <m:t>ℒ</m:t>
                        </m:r>
                      </m:e>
                      <m:sup>
                        <m:r>
                          <a:rPr lang="zh-TW" altLang="en-US" sz="1200" i="1" smtClean="0">
                            <a:latin typeface="Cambria Math" panose="02040503050406030204" pitchFamily="18" charset="0"/>
                          </a:rPr>
                          <m:t>𝒞𝒩</m:t>
                        </m:r>
                      </m:sup>
                    </m:sSup>
                  </m:oMath>
                </a14:m>
                <a:r>
                  <a:rPr lang="zh-TW" altLang="en-US" dirty="0"/>
                  <a:t>定義，其中每個風格</a:t>
                </a:r>
                <a14:m>
                  <m:oMath xmlns:m="http://schemas.openxmlformats.org/officeDocument/2006/math">
                    <m:r>
                      <a:rPr lang="en-US" altLang="zh-TW" sz="1200" i="1" smtClean="0">
                        <a:latin typeface="Cambria Math" panose="02040503050406030204" pitchFamily="18" charset="0"/>
                        <a:ea typeface="Cambria Math" panose="02040503050406030204" pitchFamily="18" charset="0"/>
                      </a:rPr>
                      <m:t>ℓ</m:t>
                    </m:r>
                    <m:r>
                      <a:rPr lang="zh-TW" altLang="en-US" sz="1200" i="1" smtClean="0">
                        <a:latin typeface="Cambria Math" panose="02040503050406030204" pitchFamily="18" charset="0"/>
                        <a:ea typeface="Cambria Math" panose="02040503050406030204" pitchFamily="18" charset="0"/>
                      </a:rPr>
                      <m:t>𝜖</m:t>
                    </m:r>
                    <m:sSup>
                      <m:sSupPr>
                        <m:ctrlPr>
                          <a:rPr lang="en-US" altLang="zh-TW" sz="1200" i="1">
                            <a:latin typeface="Cambria Math" panose="02040503050406030204" pitchFamily="18" charset="0"/>
                          </a:rPr>
                        </m:ctrlPr>
                      </m:sSupPr>
                      <m:e>
                        <m:r>
                          <a:rPr lang="en-US" altLang="zh-TW" sz="1200" i="1">
                            <a:latin typeface="Cambria Math" panose="02040503050406030204" pitchFamily="18" charset="0"/>
                            <a:ea typeface="Cambria Math" panose="02040503050406030204" pitchFamily="18" charset="0"/>
                          </a:rPr>
                          <m:t>ℒ</m:t>
                        </m:r>
                      </m:e>
                      <m:sup>
                        <m:r>
                          <a:rPr lang="zh-TW" altLang="en-US" sz="1200" i="1">
                            <a:latin typeface="Cambria Math" panose="02040503050406030204" pitchFamily="18" charset="0"/>
                          </a:rPr>
                          <m:t>𝒞𝒩</m:t>
                        </m:r>
                      </m:sup>
                    </m:sSup>
                  </m:oMath>
                </a14:m>
                <a:r>
                  <a:rPr lang="zh-TW" altLang="en-US" dirty="0"/>
                  <a:t>表示專用於</a:t>
                </a:r>
                <a14:m>
                  <m:oMath xmlns:m="http://schemas.openxmlformats.org/officeDocument/2006/math">
                    <m:r>
                      <a:rPr lang="zh-TW" altLang="en-US" sz="1200" i="1" smtClean="0">
                        <a:latin typeface="Cambria Math" panose="02040503050406030204" pitchFamily="18" charset="0"/>
                      </a:rPr>
                      <m:t>𝒞𝒩</m:t>
                    </m:r>
                  </m:oMath>
                </a14:m>
                <a:r>
                  <a:rPr lang="zh-TW" altLang="en-US" dirty="0"/>
                  <a:t>中的</a:t>
                </a:r>
                <a:r>
                  <a:rPr lang="en-US" altLang="zh-TW" dirty="0"/>
                  <a:t>VM</a:t>
                </a:r>
                <a:r>
                  <a:rPr lang="zh-TW" altLang="en-US" dirty="0"/>
                  <a:t>的虛擬資源數量</a:t>
                </a:r>
                <a:r>
                  <a:rPr lang="en-US" altLang="zh-TW" dirty="0"/>
                  <a:t>(</a:t>
                </a:r>
                <a:r>
                  <a:rPr lang="zh-TW" altLang="en-US" dirty="0"/>
                  <a:t>即虛擬核心的數量</a:t>
                </a:r>
                <a:r>
                  <a:rPr lang="en-US" altLang="zh-TW" dirty="0"/>
                  <a:t>-CPU</a:t>
                </a:r>
                <a:r>
                  <a:rPr lang="zh-TW" altLang="en-US" dirty="0"/>
                  <a:t>、記憶體、儲存</a:t>
                </a:r>
                <a:r>
                  <a:rPr lang="en-US" altLang="zh-TW" dirty="0"/>
                  <a:t>)</a:t>
                </a:r>
              </a:p>
              <a:p>
                <a:pPr marL="171450" indent="-171450">
                  <a:buFont typeface="Arial" panose="020B0604020202020204" pitchFamily="34" charset="0"/>
                  <a:buChar char="•"/>
                </a:pPr>
                <a:r>
                  <a:rPr lang="zh-TW" altLang="en-US" dirty="0"/>
                  <a:t>服務實例管理</a:t>
                </a:r>
                <a:r>
                  <a:rPr lang="en-US" altLang="zh-TW" dirty="0"/>
                  <a:t>(SIM)</a:t>
                </a:r>
                <a:r>
                  <a:rPr lang="zh-TW" altLang="en-US" dirty="0"/>
                  <a:t>使得</a:t>
                </a:r>
                <a:r>
                  <a:rPr lang="en-US" altLang="zh-TW" dirty="0"/>
                  <a:t>VNF</a:t>
                </a:r>
                <a:r>
                  <a:rPr lang="zh-TW" altLang="en-US" dirty="0"/>
                  <a:t>管理器</a:t>
                </a:r>
                <a:r>
                  <a:rPr lang="en-US" altLang="zh-TW" dirty="0"/>
                  <a:t>(VNFM)</a:t>
                </a:r>
                <a:r>
                  <a:rPr lang="zh-TW" altLang="en-US" dirty="0"/>
                  <a:t>能監控和管理屬於不同</a:t>
                </a:r>
                <a14:m>
                  <m:oMath xmlns:m="http://schemas.openxmlformats.org/officeDocument/2006/math">
                    <m:r>
                      <a:rPr lang="zh-TW" altLang="en-US" sz="1200" i="1" smtClean="0">
                        <a:latin typeface="Cambria Math" panose="02040503050406030204" pitchFamily="18" charset="0"/>
                      </a:rPr>
                      <m:t>𝒞𝒩</m:t>
                    </m:r>
                  </m:oMath>
                </a14:m>
                <a:r>
                  <a:rPr lang="zh-TW" altLang="en-US" dirty="0"/>
                  <a:t>的一組</a:t>
                </a:r>
                <a:r>
                  <a:rPr lang="en-US" altLang="zh-TW" dirty="0"/>
                  <a:t>VNF</a:t>
                </a:r>
              </a:p>
              <a:p>
                <a:pPr marL="171450" indent="-171450">
                  <a:buFont typeface="Arial" panose="020B0604020202020204" pitchFamily="34" charset="0"/>
                  <a:buChar char="•"/>
                </a:pPr>
                <a:r>
                  <a:rPr lang="zh-TW" altLang="en-US" dirty="0"/>
                  <a:t>同時，</a:t>
                </a:r>
                <a:r>
                  <a:rPr lang="en-US" altLang="zh-TW" dirty="0"/>
                  <a:t>NFVO</a:t>
                </a:r>
                <a:r>
                  <a:rPr lang="zh-TW" altLang="en-US" dirty="0"/>
                  <a:t>是負責創建和編排所有元件包含不同</a:t>
                </a:r>
                <a14:m>
                  <m:oMath xmlns:m="http://schemas.openxmlformats.org/officeDocument/2006/math">
                    <m:r>
                      <a:rPr lang="zh-TW" altLang="en-US" sz="1200" i="1" smtClean="0">
                        <a:latin typeface="Cambria Math" panose="02040503050406030204" pitchFamily="18" charset="0"/>
                      </a:rPr>
                      <m:t>𝒞𝒩</m:t>
                    </m:r>
                  </m:oMath>
                </a14:m>
                <a:r>
                  <a:rPr lang="zh-TW" altLang="en-US" dirty="0"/>
                  <a:t>中的</a:t>
                </a:r>
                <a:r>
                  <a:rPr lang="en-US" altLang="zh-TW" dirty="0"/>
                  <a:t>VNFs</a:t>
                </a:r>
                <a:r>
                  <a:rPr lang="zh-TW" altLang="en-US" dirty="0"/>
                  <a:t>和</a:t>
                </a:r>
                <a:r>
                  <a:rPr lang="en-US" altLang="zh-TW" dirty="0"/>
                  <a:t>VNFMs</a:t>
                </a:r>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i="0">
                    <a:latin typeface="Cambria Math" panose="02040503050406030204" pitchFamily="18" charset="0"/>
                  </a:rPr>
                  <a:t>𝒞𝒩</a:t>
                </a:r>
                <a:r>
                  <a:rPr lang="zh-TW" altLang="en-US" dirty="0"/>
                  <a:t>中不同的資源透過一組</a:t>
                </a:r>
                <a:r>
                  <a:rPr lang="en-US" altLang="zh-TW" sz="1200" i="0">
                    <a:latin typeface="Cambria Math" panose="02040503050406030204" pitchFamily="18" charset="0"/>
                    <a:ea typeface="Cambria Math" panose="02040503050406030204" pitchFamily="18" charset="0"/>
                  </a:rPr>
                  <a:t>ℒ^</a:t>
                </a:r>
                <a:r>
                  <a:rPr lang="zh-TW" altLang="en-US" sz="1200" i="0">
                    <a:latin typeface="Cambria Math" panose="02040503050406030204" pitchFamily="18" charset="0"/>
                  </a:rPr>
                  <a:t>𝒞𝒩</a:t>
                </a:r>
                <a:r>
                  <a:rPr lang="zh-TW" altLang="en-US" dirty="0"/>
                  <a:t>風味定義，由於，每一風味</a:t>
                </a:r>
                <a:r>
                  <a:rPr lang="en-US" altLang="zh-TW" sz="1200" i="0">
                    <a:latin typeface="Cambria Math" panose="02040503050406030204" pitchFamily="18" charset="0"/>
                    <a:ea typeface="Cambria Math" panose="02040503050406030204" pitchFamily="18" charset="0"/>
                  </a:rPr>
                  <a:t>ℓ</a:t>
                </a:r>
                <a:r>
                  <a:rPr lang="zh-TW" altLang="en-US" sz="1200" i="0">
                    <a:latin typeface="Cambria Math" panose="02040503050406030204" pitchFamily="18" charset="0"/>
                    <a:ea typeface="Cambria Math" panose="02040503050406030204" pitchFamily="18" charset="0"/>
                  </a:rPr>
                  <a:t>𝜖</a:t>
                </a:r>
                <a:r>
                  <a:rPr lang="en-US" altLang="zh-TW" sz="1200" i="0">
                    <a:latin typeface="Cambria Math" panose="02040503050406030204" pitchFamily="18" charset="0"/>
                    <a:ea typeface="Cambria Math" panose="02040503050406030204" pitchFamily="18" charset="0"/>
                  </a:rPr>
                  <a:t>ℒ^</a:t>
                </a:r>
                <a:r>
                  <a:rPr lang="zh-TW" altLang="en-US" sz="1200" i="0">
                    <a:latin typeface="Cambria Math" panose="02040503050406030204" pitchFamily="18" charset="0"/>
                  </a:rPr>
                  <a:t>𝒞𝒩</a:t>
                </a:r>
                <a:r>
                  <a:rPr lang="zh-TW" altLang="en-US" dirty="0"/>
                  <a:t>表示虛擬資源的數量</a:t>
                </a:r>
                <a:r>
                  <a:rPr lang="en-US" altLang="zh-TW" dirty="0"/>
                  <a:t>(</a:t>
                </a:r>
                <a:r>
                  <a:rPr lang="zh-TW" altLang="en-US" dirty="0"/>
                  <a:t>即虛擬核心的數量</a:t>
                </a:r>
                <a:r>
                  <a:rPr lang="en-US" altLang="zh-TW" dirty="0"/>
                  <a:t>-CPU</a:t>
                </a:r>
                <a:r>
                  <a:rPr lang="zh-TW" altLang="en-US" dirty="0"/>
                  <a:t>、記憶體、儲存</a:t>
                </a:r>
                <a:r>
                  <a:rPr lang="en-US" altLang="zh-TW" dirty="0"/>
                  <a:t>)</a:t>
                </a:r>
                <a:r>
                  <a:rPr lang="zh-TW" altLang="en-US" dirty="0"/>
                  <a:t>將專用於在中</a:t>
                </a:r>
                <a:r>
                  <a:rPr lang="zh-TW" altLang="en-US" sz="1200" i="0">
                    <a:latin typeface="Cambria Math" panose="02040503050406030204" pitchFamily="18" charset="0"/>
                  </a:rPr>
                  <a:t>𝒞𝒩</a:t>
                </a:r>
                <a:r>
                  <a:rPr lang="zh-TW" altLang="en-US" dirty="0"/>
                  <a:t>的指定的</a:t>
                </a:r>
                <a:r>
                  <a:rPr lang="en-US" altLang="zh-TW" dirty="0"/>
                  <a:t>VM</a:t>
                </a:r>
              </a:p>
              <a:p>
                <a:pPr marL="171450" indent="-171450">
                  <a:buFont typeface="Arial" panose="020B0604020202020204" pitchFamily="34" charset="0"/>
                  <a:buChar char="•"/>
                </a:pPr>
                <a:r>
                  <a:rPr lang="zh-TW" altLang="en-US" dirty="0"/>
                  <a:t>服務實例管理</a:t>
                </a:r>
                <a:r>
                  <a:rPr lang="en-US" altLang="zh-TW" dirty="0"/>
                  <a:t>(SIM)</a:t>
                </a:r>
                <a:r>
                  <a:rPr lang="zh-TW" altLang="en-US" dirty="0"/>
                  <a:t>使得</a:t>
                </a:r>
                <a:r>
                  <a:rPr lang="en-US" altLang="zh-TW" dirty="0"/>
                  <a:t>VNF</a:t>
                </a:r>
                <a:r>
                  <a:rPr lang="zh-TW" altLang="en-US" dirty="0"/>
                  <a:t>經理</a:t>
                </a:r>
                <a:r>
                  <a:rPr lang="en-US" altLang="zh-TW" dirty="0"/>
                  <a:t>(VNFM)</a:t>
                </a:r>
                <a:r>
                  <a:rPr lang="zh-TW" altLang="en-US" dirty="0"/>
                  <a:t>能監控和管理一組屬於不同</a:t>
                </a:r>
                <a:r>
                  <a:rPr lang="zh-TW" altLang="en-US" sz="1200" i="0">
                    <a:latin typeface="Cambria Math" panose="02040503050406030204" pitchFamily="18" charset="0"/>
                  </a:rPr>
                  <a:t>𝒞𝒩</a:t>
                </a:r>
                <a:r>
                  <a:rPr lang="en-US" altLang="zh-TW" dirty="0"/>
                  <a:t>s</a:t>
                </a:r>
                <a:r>
                  <a:rPr lang="zh-TW" altLang="en-US" dirty="0"/>
                  <a:t>的</a:t>
                </a:r>
                <a:r>
                  <a:rPr lang="en-US" altLang="zh-TW" dirty="0"/>
                  <a:t>VNF</a:t>
                </a:r>
              </a:p>
              <a:p>
                <a:pPr marL="171450" indent="-171450">
                  <a:buFont typeface="Arial" panose="020B0604020202020204" pitchFamily="34" charset="0"/>
                  <a:buChar char="•"/>
                </a:pPr>
                <a:r>
                  <a:rPr lang="zh-TW" altLang="en-US" dirty="0"/>
                  <a:t>同時，</a:t>
                </a:r>
                <a:r>
                  <a:rPr lang="en-US" altLang="zh-TW" dirty="0"/>
                  <a:t>NFVO</a:t>
                </a:r>
                <a:r>
                  <a:rPr lang="zh-TW" altLang="en-US" dirty="0"/>
                  <a:t>是負責創建和編排所有組件包含不同</a:t>
                </a:r>
                <a:r>
                  <a:rPr lang="zh-TW" altLang="en-US" sz="1200" i="0">
                    <a:latin typeface="Cambria Math" panose="02040503050406030204" pitchFamily="18" charset="0"/>
                  </a:rPr>
                  <a:t>𝒞𝒩</a:t>
                </a:r>
                <a:r>
                  <a:rPr lang="zh-TW" altLang="en-US" dirty="0"/>
                  <a:t>中的</a:t>
                </a:r>
                <a:r>
                  <a:rPr lang="en-US" altLang="zh-TW" dirty="0"/>
                  <a:t>VNFs</a:t>
                </a:r>
                <a:r>
                  <a:rPr lang="zh-TW" altLang="en-US" dirty="0"/>
                  <a:t>和</a:t>
                </a:r>
                <a:r>
                  <a:rPr lang="en-US" altLang="zh-TW" dirty="0"/>
                  <a:t>VNFMs</a:t>
                </a: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21</a:t>
            </a:fld>
            <a:endParaRPr lang="zh-TW" altLang="en-US"/>
          </a:p>
        </p:txBody>
      </p:sp>
    </p:spTree>
    <p:extLst>
      <p:ext uri="{BB962C8B-B14F-4D97-AF65-F5344CB8AC3E}">
        <p14:creationId xmlns:p14="http://schemas.microsoft.com/office/powerpoint/2010/main" val="3920740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不同元件的描述在定義服務實例圖形</a:t>
            </a:r>
            <a:r>
              <a:rPr lang="en-US" altLang="zh-TW" dirty="0"/>
              <a:t>(SIG)</a:t>
            </a:r>
            <a:r>
              <a:rPr lang="zh-TW" altLang="en-US" dirty="0"/>
              <a:t>的服務實例描述</a:t>
            </a:r>
            <a:r>
              <a:rPr lang="en-US" altLang="zh-TW" dirty="0"/>
              <a:t>(SID)</a:t>
            </a:r>
            <a:r>
              <a:rPr lang="zh-TW" altLang="en-US" dirty="0"/>
              <a:t>中定義，通過兩個目錄呈現：</a:t>
            </a:r>
            <a:r>
              <a:rPr lang="en-US" altLang="zh-TW" dirty="0" err="1"/>
              <a:t>i</a:t>
            </a:r>
            <a:r>
              <a:rPr lang="en-US" altLang="zh-TW" dirty="0"/>
              <a:t>)VNF</a:t>
            </a:r>
            <a:r>
              <a:rPr lang="zh-TW" altLang="en-US" dirty="0"/>
              <a:t>目錄和，以及</a:t>
            </a:r>
            <a:r>
              <a:rPr lang="en-US" altLang="zh-TW" dirty="0"/>
              <a:t>ii)NFV</a:t>
            </a:r>
            <a:r>
              <a:rPr lang="zh-TW" altLang="en-US" dirty="0"/>
              <a:t>服務目錄</a:t>
            </a:r>
            <a:endParaRPr lang="en-US" altLang="zh-TW" dirty="0"/>
          </a:p>
          <a:p>
            <a:pPr marL="171450" indent="-171450">
              <a:buFont typeface="Arial" panose="020B0604020202020204" pitchFamily="34" charset="0"/>
              <a:buChar char="•"/>
            </a:pPr>
            <a:r>
              <a:rPr lang="zh-TW" altLang="en-US" dirty="0"/>
              <a:t>在這項工作中，我們認為</a:t>
            </a:r>
            <a:r>
              <a:rPr lang="en-US" altLang="zh-TW" dirty="0"/>
              <a:t>RAN</a:t>
            </a:r>
            <a:r>
              <a:rPr lang="zh-TW" altLang="en-US" dirty="0"/>
              <a:t>由多個</a:t>
            </a:r>
            <a:r>
              <a:rPr lang="en-US" altLang="zh-TW" dirty="0" err="1"/>
              <a:t>eNodeBs</a:t>
            </a:r>
            <a:r>
              <a:rPr lang="zh-TW" altLang="en-US" dirty="0"/>
              <a:t>組成，根據</a:t>
            </a:r>
            <a:r>
              <a:rPr lang="en-US" altLang="zh-TW" dirty="0"/>
              <a:t>3GPP</a:t>
            </a:r>
            <a:r>
              <a:rPr lang="zh-TW" altLang="en-US" dirty="0"/>
              <a:t>行動網路規格的</a:t>
            </a:r>
            <a:r>
              <a:rPr lang="en-US" altLang="zh-TW" dirty="0"/>
              <a:t>Release 8</a:t>
            </a:r>
            <a:r>
              <a:rPr lang="zh-TW" altLang="en-US" dirty="0"/>
              <a:t>組織在追蹤區域</a:t>
            </a:r>
            <a:r>
              <a:rPr lang="en-US" altLang="zh-TW" dirty="0"/>
              <a:t>(TAs)</a:t>
            </a:r>
            <a:r>
              <a:rPr lang="zh-TW" altLang="en-US" dirty="0"/>
              <a:t>中</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22</a:t>
            </a:fld>
            <a:endParaRPr lang="zh-TW" altLang="en-US"/>
          </a:p>
        </p:txBody>
      </p:sp>
    </p:spTree>
    <p:extLst>
      <p:ext uri="{BB962C8B-B14F-4D97-AF65-F5344CB8AC3E}">
        <p14:creationId xmlns:p14="http://schemas.microsoft.com/office/powerpoint/2010/main" val="154181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根據</a:t>
            </a:r>
            <a:r>
              <a:rPr lang="en-US" altLang="zh-TW" dirty="0"/>
              <a:t>3GPP</a:t>
            </a:r>
            <a:r>
              <a:rPr lang="zh-TW" altLang="en-US" dirty="0"/>
              <a:t>行動網路規格的</a:t>
            </a:r>
            <a:r>
              <a:rPr lang="en-US" altLang="zh-TW" dirty="0"/>
              <a:t>Release</a:t>
            </a:r>
            <a:r>
              <a:rPr lang="zh-TW" altLang="en-US" dirty="0"/>
              <a:t> </a:t>
            </a:r>
            <a:r>
              <a:rPr lang="en-US" altLang="zh-TW" dirty="0"/>
              <a:t>8</a:t>
            </a:r>
            <a:r>
              <a:rPr lang="zh-TW" altLang="en-US" dirty="0"/>
              <a:t>，</a:t>
            </a:r>
            <a:r>
              <a:rPr lang="en-US" altLang="zh-TW" dirty="0"/>
              <a:t>S1-MME</a:t>
            </a:r>
            <a:r>
              <a:rPr lang="zh-TW" altLang="en-US" dirty="0"/>
              <a:t>和</a:t>
            </a:r>
            <a:r>
              <a:rPr lang="en-US" altLang="zh-TW" dirty="0"/>
              <a:t>S1-U</a:t>
            </a:r>
            <a:r>
              <a:rPr lang="zh-TW" altLang="en-US" dirty="0"/>
              <a:t>介面是由</a:t>
            </a:r>
            <a:r>
              <a:rPr lang="en-US" altLang="zh-TW" dirty="0"/>
              <a:t>S1-Flex</a:t>
            </a:r>
            <a:r>
              <a:rPr lang="zh-TW" altLang="en-US" dirty="0"/>
              <a:t>介面來更改，允許每個</a:t>
            </a:r>
            <a:r>
              <a:rPr lang="en-US" altLang="zh-TW" dirty="0"/>
              <a:t>TA</a:t>
            </a:r>
            <a:r>
              <a:rPr lang="zh-TW" altLang="en-US" dirty="0"/>
              <a:t>由池區域內的多個</a:t>
            </a:r>
            <a:r>
              <a:rPr lang="en-US" altLang="zh-TW" dirty="0"/>
              <a:t>MMEs</a:t>
            </a:r>
            <a:r>
              <a:rPr lang="zh-TW" altLang="en-US" dirty="0"/>
              <a:t>和</a:t>
            </a:r>
            <a:r>
              <a:rPr lang="en-US" altLang="zh-TW" dirty="0"/>
              <a:t>SGWs</a:t>
            </a:r>
            <a:r>
              <a:rPr lang="zh-TW" altLang="en-US" dirty="0"/>
              <a:t>提供服務</a:t>
            </a:r>
            <a:endParaRPr lang="en-US" altLang="zh-TW" dirty="0"/>
          </a:p>
          <a:p>
            <a:pPr marL="171450" indent="-171450">
              <a:buFont typeface="Arial" panose="020B0604020202020204" pitchFamily="34" charset="0"/>
              <a:buChar char="•"/>
            </a:pPr>
            <a:r>
              <a:rPr lang="zh-TW" altLang="en-US" dirty="0"/>
              <a:t>由同一</a:t>
            </a:r>
            <a:r>
              <a:rPr lang="en-US" altLang="zh-TW" dirty="0"/>
              <a:t>MME/SGW</a:t>
            </a:r>
            <a:r>
              <a:rPr lang="zh-TW" altLang="en-US" dirty="0"/>
              <a:t>節點服務的</a:t>
            </a:r>
            <a:r>
              <a:rPr lang="en-US" altLang="zh-TW" dirty="0"/>
              <a:t>TA</a:t>
            </a:r>
            <a:r>
              <a:rPr lang="zh-TW" altLang="en-US" dirty="0"/>
              <a:t>集合分別形成</a:t>
            </a:r>
            <a:r>
              <a:rPr lang="en-US" altLang="zh-TW" dirty="0"/>
              <a:t>MME/SGW</a:t>
            </a:r>
            <a:r>
              <a:rPr lang="zh-TW" altLang="en-US" dirty="0"/>
              <a:t> 池</a:t>
            </a:r>
            <a:r>
              <a:rPr lang="en-US" altLang="zh-TW" dirty="0"/>
              <a:t>/</a:t>
            </a:r>
            <a:r>
              <a:rPr lang="zh-TW" altLang="en-US" dirty="0"/>
              <a:t>服務區域 </a:t>
            </a:r>
            <a:endParaRPr lang="en-US" altLang="zh-TW" dirty="0"/>
          </a:p>
          <a:p>
            <a:pPr marL="171450" indent="-171450">
              <a:buFont typeface="Arial" panose="020B0604020202020204" pitchFamily="34" charset="0"/>
              <a:buChar char="•"/>
            </a:pPr>
            <a:r>
              <a:rPr lang="zh-TW" altLang="en-US" dirty="0"/>
              <a:t>從形式上講，</a:t>
            </a:r>
            <a:r>
              <a:rPr lang="en-US" altLang="zh-TW" dirty="0"/>
              <a:t>MME</a:t>
            </a:r>
            <a:r>
              <a:rPr lang="zh-TW" altLang="en-US" dirty="0"/>
              <a:t>池區域被定義為一組</a:t>
            </a:r>
            <a:r>
              <a:rPr lang="en-US" altLang="zh-TW" dirty="0"/>
              <a:t>TAs</a:t>
            </a:r>
            <a:r>
              <a:rPr lang="zh-TW" altLang="en-US" dirty="0"/>
              <a:t>，無需更改服務的</a:t>
            </a:r>
            <a:r>
              <a:rPr lang="en-US" altLang="zh-TW" dirty="0"/>
              <a:t>MME</a:t>
            </a:r>
            <a:r>
              <a:rPr lang="zh-TW" altLang="en-US" dirty="0"/>
              <a:t>即可提供</a:t>
            </a:r>
            <a:r>
              <a:rPr lang="en-US" altLang="zh-TW" dirty="0"/>
              <a:t>UE</a:t>
            </a:r>
          </a:p>
          <a:p>
            <a:pPr marL="171450" indent="-171450">
              <a:buFont typeface="Arial" panose="020B0604020202020204" pitchFamily="34" charset="0"/>
              <a:buChar char="•"/>
            </a:pPr>
            <a:r>
              <a:rPr lang="en-US" altLang="zh-TW" dirty="0"/>
              <a:t>MME</a:t>
            </a:r>
            <a:r>
              <a:rPr lang="zh-TW" altLang="en-US" dirty="0"/>
              <a:t>池區域可能和另一個池區域重疊</a:t>
            </a:r>
            <a:r>
              <a:rPr lang="en-US" altLang="zh-TW" dirty="0"/>
              <a:t>[20]</a:t>
            </a:r>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i="1"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23</a:t>
            </a:fld>
            <a:endParaRPr lang="zh-TW" altLang="en-US"/>
          </a:p>
        </p:txBody>
      </p:sp>
    </p:spTree>
    <p:extLst>
      <p:ext uri="{BB962C8B-B14F-4D97-AF65-F5344CB8AC3E}">
        <p14:creationId xmlns:p14="http://schemas.microsoft.com/office/powerpoint/2010/main" val="1511796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另一方面，</a:t>
                </a:r>
                <a:r>
                  <a:rPr lang="en-US" altLang="zh-TW" dirty="0"/>
                  <a:t>SGW</a:t>
                </a:r>
                <a:r>
                  <a:rPr lang="zh-TW" altLang="en-US" dirty="0"/>
                  <a:t>服務區域也是被定義為一組</a:t>
                </a:r>
                <a:r>
                  <a:rPr lang="en-US" altLang="zh-TW" dirty="0"/>
                  <a:t>TA</a:t>
                </a:r>
                <a:r>
                  <a:rPr lang="zh-TW" altLang="en-US" dirty="0"/>
                  <a:t>，其中</a:t>
                </a:r>
                <a:r>
                  <a:rPr lang="en-US" altLang="zh-TW" dirty="0"/>
                  <a:t>UE</a:t>
                </a:r>
                <a:r>
                  <a:rPr lang="zh-TW" altLang="en-US" dirty="0"/>
                  <a:t>在同一服務區域內移動時確實需要更改其</a:t>
                </a:r>
                <a:r>
                  <a:rPr lang="en-US" altLang="zh-TW" dirty="0"/>
                  <a:t>SGW</a:t>
                </a:r>
              </a:p>
              <a:p>
                <a:pPr marL="171450" indent="-171450">
                  <a:buFont typeface="Arial" panose="020B0604020202020204" pitchFamily="34" charset="0"/>
                  <a:buChar char="•"/>
                </a:pPr>
                <a:r>
                  <a:rPr lang="en-US" altLang="zh-TW" dirty="0"/>
                  <a:t>SGW</a:t>
                </a:r>
                <a:r>
                  <a:rPr lang="zh-TW" altLang="en-US" dirty="0"/>
                  <a:t>服務區域</a:t>
                </a:r>
                <a:r>
                  <a:rPr lang="en-US" altLang="zh-TW" dirty="0"/>
                  <a:t>(</a:t>
                </a:r>
                <a:r>
                  <a:rPr lang="zh-TW" altLang="en-US" dirty="0"/>
                  <a:t>即</a:t>
                </a:r>
                <a:r>
                  <a:rPr lang="en-US" altLang="zh-TW" dirty="0"/>
                  <a:t>SA)</a:t>
                </a:r>
                <a:r>
                  <a:rPr lang="zh-TW" altLang="en-US" dirty="0"/>
                  <a:t>可能也會和其他的</a:t>
                </a:r>
                <a:r>
                  <a:rPr lang="en-US" altLang="zh-TW" dirty="0"/>
                  <a:t>SA</a:t>
                </a:r>
                <a:r>
                  <a:rPr lang="zh-TW" altLang="en-US" dirty="0"/>
                  <a:t>重疊</a:t>
                </a:r>
                <a:endParaRPr lang="en-US" altLang="zh-TW" dirty="0"/>
              </a:p>
              <a:p>
                <a:pPr marL="171450" indent="-171450">
                  <a:buFont typeface="Arial" panose="020B0604020202020204" pitchFamily="34" charset="0"/>
                  <a:buChar char="•"/>
                </a:pPr>
                <a:r>
                  <a:rPr lang="zh-TW" altLang="en-US" dirty="0"/>
                  <a:t>知道由</a:t>
                </a:r>
                <a:r>
                  <a:rPr lang="en-US" altLang="zh-TW" dirty="0"/>
                  <a:t>UE</a:t>
                </a:r>
                <a:r>
                  <a:rPr lang="zh-TW" altLang="en-US" dirty="0"/>
                  <a:t>產生的流量</a:t>
                </a:r>
                <a:r>
                  <a:rPr lang="en-US" altLang="zh-TW" dirty="0"/>
                  <a:t>(</a:t>
                </a:r>
                <a:r>
                  <a:rPr lang="zh-TW" altLang="en-US" dirty="0"/>
                  <a:t>即在控制和數據面層</a:t>
                </a:r>
                <a:r>
                  <a:rPr lang="en-US" altLang="zh-TW" dirty="0"/>
                  <a:t>)</a:t>
                </a:r>
                <a:r>
                  <a:rPr lang="zh-TW" altLang="en-US" dirty="0"/>
                  <a:t> 可以在</a:t>
                </a:r>
                <a:r>
                  <a:rPr lang="en-US" altLang="zh-TW" dirty="0"/>
                  <a:t>TA</a:t>
                </a:r>
                <a:r>
                  <a:rPr lang="zh-TW" altLang="en-US" dirty="0"/>
                  <a:t>層聚集，</a:t>
                </a:r>
                <a:r>
                  <a:rPr lang="en-US" altLang="zh-TW" dirty="0"/>
                  <a:t>virtual-EPC</a:t>
                </a:r>
                <a:r>
                  <a:rPr lang="zh-TW" altLang="en-US" dirty="0"/>
                  <a:t>框架的第一部分包括設計演算法來計算每個</a:t>
                </a:r>
                <a:r>
                  <a:rPr lang="en-US" altLang="zh-TW" dirty="0"/>
                  <a:t>VNF</a:t>
                </a:r>
                <a14:m>
                  <m:oMath xmlns:m="http://schemas.openxmlformats.org/officeDocument/2006/math">
                    <m:r>
                      <a:rPr lang="zh-TW" altLang="en-US" sz="1200" i="1" dirty="0" smtClean="0">
                        <a:latin typeface="Cambria Math" panose="02040503050406030204" pitchFamily="18" charset="0"/>
                      </a:rPr>
                      <m:t> </m:t>
                    </m:r>
                    <m:r>
                      <a:rPr lang="zh-TW" altLang="en-US" sz="1200" i="1" smtClean="0">
                        <a:latin typeface="Cambria Math" panose="02040503050406030204" pitchFamily="18" charset="0"/>
                      </a:rPr>
                      <m:t>𝜗</m:t>
                    </m:r>
                  </m:oMath>
                </a14:m>
                <a:r>
                  <a:rPr lang="zh-TW" altLang="en-US" dirty="0"/>
                  <a:t> </a:t>
                </a:r>
                <a:r>
                  <a:rPr lang="en-US" altLang="zh-TW" dirty="0"/>
                  <a:t>(</a:t>
                </a:r>
                <a:r>
                  <a:rPr lang="zh-TW" altLang="en-US" dirty="0"/>
                  <a:t>即 </a:t>
                </a:r>
                <a:r>
                  <a:rPr lang="en-US" altLang="zh-TW" dirty="0"/>
                  <a:t>HSS</a:t>
                </a:r>
                <a:r>
                  <a:rPr lang="zh-TW" altLang="en-US" dirty="0"/>
                  <a:t>、</a:t>
                </a:r>
                <a:r>
                  <a:rPr lang="en-US" altLang="zh-TW" dirty="0"/>
                  <a:t>MME</a:t>
                </a:r>
                <a:r>
                  <a:rPr lang="zh-TW" altLang="en-US" dirty="0"/>
                  <a:t>、</a:t>
                </a:r>
                <a:r>
                  <a:rPr lang="en-US" altLang="zh-TW" dirty="0"/>
                  <a:t>SGW</a:t>
                </a:r>
                <a:r>
                  <a:rPr lang="zh-TW" altLang="en-US" dirty="0"/>
                  <a:t>或</a:t>
                </a:r>
                <a:r>
                  <a:rPr lang="en-US" altLang="zh-TW" dirty="0"/>
                  <a:t>PGW)</a:t>
                </a:r>
                <a:r>
                  <a:rPr lang="zh-TW" altLang="en-US" dirty="0"/>
                  <a:t>用於處理預期行動流量的最佳實例數</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另一方面，</a:t>
                </a:r>
                <a:r>
                  <a:rPr lang="en-US" altLang="zh-TW" dirty="0"/>
                  <a:t>SGW</a:t>
                </a:r>
                <a:r>
                  <a:rPr lang="zh-TW" altLang="en-US" dirty="0"/>
                  <a:t>服務區域也是被定義為一組</a:t>
                </a:r>
                <a:r>
                  <a:rPr lang="en-US" altLang="zh-TW" dirty="0"/>
                  <a:t>TA</a:t>
                </a:r>
                <a:r>
                  <a:rPr lang="zh-TW" altLang="en-US" dirty="0"/>
                  <a:t>，其中</a:t>
                </a:r>
                <a:r>
                  <a:rPr lang="en-US" altLang="zh-TW" dirty="0"/>
                  <a:t>UE</a:t>
                </a:r>
                <a:r>
                  <a:rPr lang="zh-TW" altLang="en-US" dirty="0"/>
                  <a:t>在同一服務區域內移動時確實需要更改其</a:t>
                </a:r>
                <a:r>
                  <a:rPr lang="en-US" altLang="zh-TW" dirty="0"/>
                  <a:t>SGW</a:t>
                </a:r>
              </a:p>
              <a:p>
                <a:pPr marL="171450" indent="-171450">
                  <a:buFont typeface="Arial" panose="020B0604020202020204" pitchFamily="34" charset="0"/>
                  <a:buChar char="•"/>
                </a:pPr>
                <a:r>
                  <a:rPr lang="en-US" altLang="zh-TW" dirty="0"/>
                  <a:t>SGW</a:t>
                </a:r>
                <a:r>
                  <a:rPr lang="zh-TW" altLang="en-US" dirty="0"/>
                  <a:t>服務區域</a:t>
                </a:r>
                <a:r>
                  <a:rPr lang="en-US" altLang="zh-TW" dirty="0"/>
                  <a:t>(</a:t>
                </a:r>
                <a:r>
                  <a:rPr lang="zh-TW" altLang="en-US" dirty="0"/>
                  <a:t>即</a:t>
                </a:r>
                <a:r>
                  <a:rPr lang="en-US" altLang="zh-TW" dirty="0"/>
                  <a:t>SA)</a:t>
                </a:r>
                <a:r>
                  <a:rPr lang="zh-TW" altLang="en-US" dirty="0"/>
                  <a:t>可能也會和其他的</a:t>
                </a:r>
                <a:r>
                  <a:rPr lang="en-US" altLang="zh-TW" dirty="0"/>
                  <a:t>SA</a:t>
                </a:r>
                <a:r>
                  <a:rPr lang="zh-TW" altLang="en-US" dirty="0"/>
                  <a:t>重疊</a:t>
                </a:r>
                <a:endParaRPr lang="en-US" altLang="zh-TW" dirty="0"/>
              </a:p>
              <a:p>
                <a:pPr marL="171450" indent="-171450">
                  <a:buFont typeface="Arial" panose="020B0604020202020204" pitchFamily="34" charset="0"/>
                  <a:buChar char="•"/>
                </a:pPr>
                <a:r>
                  <a:rPr lang="zh-TW" altLang="en-US" dirty="0"/>
                  <a:t>知道由</a:t>
                </a:r>
                <a:r>
                  <a:rPr lang="en-US" altLang="zh-TW" dirty="0"/>
                  <a:t>UE</a:t>
                </a:r>
                <a:r>
                  <a:rPr lang="zh-TW" altLang="en-US" dirty="0"/>
                  <a:t>產生的流量</a:t>
                </a:r>
                <a:r>
                  <a:rPr lang="en-US" altLang="zh-TW" dirty="0"/>
                  <a:t>(</a:t>
                </a:r>
                <a:r>
                  <a:rPr lang="zh-TW" altLang="en-US" dirty="0"/>
                  <a:t>即在控制和數據面層</a:t>
                </a:r>
                <a:r>
                  <a:rPr lang="en-US" altLang="zh-TW" dirty="0"/>
                  <a:t>)</a:t>
                </a:r>
                <a:r>
                  <a:rPr lang="zh-TW" altLang="en-US" dirty="0"/>
                  <a:t> 可以在</a:t>
                </a:r>
                <a:r>
                  <a:rPr lang="en-US" altLang="zh-TW" dirty="0"/>
                  <a:t>TA</a:t>
                </a:r>
                <a:r>
                  <a:rPr lang="zh-TW" altLang="en-US" dirty="0"/>
                  <a:t>層聚集，虛擬</a:t>
                </a:r>
                <a:r>
                  <a:rPr lang="en-US" altLang="zh-TW" dirty="0"/>
                  <a:t>EPC</a:t>
                </a:r>
                <a:r>
                  <a:rPr lang="zh-TW" altLang="en-US" dirty="0"/>
                  <a:t>框架的第一部分包括設計演算法來計算每個</a:t>
                </a:r>
                <a:r>
                  <a:rPr lang="en-US" altLang="zh-TW" dirty="0"/>
                  <a:t>VNF</a:t>
                </a:r>
                <a:r>
                  <a:rPr lang="zh-TW" altLang="en-US" sz="1200" i="0" dirty="0">
                    <a:latin typeface="Cambria Math" panose="02040503050406030204" pitchFamily="18" charset="0"/>
                  </a:rPr>
                  <a:t> </a:t>
                </a:r>
                <a:r>
                  <a:rPr lang="zh-TW" altLang="en-US" sz="1200" i="0">
                    <a:latin typeface="Cambria Math" panose="02040503050406030204" pitchFamily="18" charset="0"/>
                  </a:rPr>
                  <a:t>𝜗</a:t>
                </a:r>
                <a:r>
                  <a:rPr lang="zh-TW" altLang="en-US" dirty="0"/>
                  <a:t> </a:t>
                </a:r>
                <a:r>
                  <a:rPr lang="en-US" altLang="zh-TW" dirty="0"/>
                  <a:t>(</a:t>
                </a:r>
                <a:r>
                  <a:rPr lang="zh-TW" altLang="en-US" dirty="0"/>
                  <a:t>即 </a:t>
                </a:r>
                <a:r>
                  <a:rPr lang="en-US" altLang="zh-TW" dirty="0"/>
                  <a:t>HSS</a:t>
                </a:r>
                <a:r>
                  <a:rPr lang="zh-TW" altLang="en-US" dirty="0"/>
                  <a:t>、</a:t>
                </a:r>
                <a:r>
                  <a:rPr lang="en-US" altLang="zh-TW" dirty="0"/>
                  <a:t>MME</a:t>
                </a:r>
                <a:r>
                  <a:rPr lang="zh-TW" altLang="en-US" dirty="0"/>
                  <a:t>、</a:t>
                </a:r>
                <a:r>
                  <a:rPr lang="en-US" altLang="zh-TW" dirty="0"/>
                  <a:t>SGW</a:t>
                </a:r>
                <a:r>
                  <a:rPr lang="zh-TW" altLang="en-US" dirty="0"/>
                  <a:t>或</a:t>
                </a:r>
                <a:r>
                  <a:rPr lang="en-US" altLang="zh-TW" dirty="0"/>
                  <a:t>PGW)</a:t>
                </a:r>
                <a:r>
                  <a:rPr lang="zh-TW" altLang="en-US" dirty="0"/>
                  <a:t>用於處理預期行動流量的最佳實例數</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24</a:t>
            </a:fld>
            <a:endParaRPr lang="zh-TW" altLang="en-US"/>
          </a:p>
        </p:txBody>
      </p:sp>
    </p:spTree>
    <p:extLst>
      <p:ext uri="{BB962C8B-B14F-4D97-AF65-F5344CB8AC3E}">
        <p14:creationId xmlns:p14="http://schemas.microsoft.com/office/powerpoint/2010/main" val="361753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表一 論文中使用的符號</a:t>
                </a:r>
                <a:endParaRPr lang="en-US" altLang="zh-TW" dirty="0"/>
              </a:p>
              <a:p>
                <a14:m>
                  <m:oMath xmlns:m="http://schemas.openxmlformats.org/officeDocument/2006/math">
                    <m:r>
                      <m:rPr>
                        <m:sty m:val="p"/>
                      </m:rPr>
                      <a:rPr lang="el-GR" altLang="zh-TW" i="1" smtClean="0">
                        <a:latin typeface="Cambria Math" panose="02040503050406030204" pitchFamily="18" charset="0"/>
                        <a:ea typeface="Cambria Math" panose="02040503050406030204" pitchFamily="18" charset="0"/>
                      </a:rPr>
                      <m:t>Υ</m:t>
                    </m:r>
                  </m:oMath>
                </a14:m>
                <a:r>
                  <a:rPr lang="zh-TW" altLang="en-US" dirty="0"/>
                  <a:t> </a:t>
                </a:r>
                <a:r>
                  <a:rPr lang="en-US" altLang="zh-TW" dirty="0"/>
                  <a:t>:</a:t>
                </a:r>
                <a:r>
                  <a:rPr lang="zh-TW" altLang="en-US" dirty="0"/>
                  <a:t> 網路中可能發生的一組事件</a:t>
                </a:r>
                <a:endParaRPr lang="en-US" altLang="zh-TW" dirty="0"/>
              </a:p>
              <a:p>
                <a14:m>
                  <m:oMath xmlns:m="http://schemas.openxmlformats.org/officeDocument/2006/math">
                    <m:r>
                      <m:rPr>
                        <m:sty m:val="p"/>
                      </m:rPr>
                      <a:rPr lang="el-GR" altLang="zh-TW" i="1" smtClean="0">
                        <a:latin typeface="Cambria Math" panose="02040503050406030204" pitchFamily="18" charset="0"/>
                        <a:ea typeface="Cambria Math" panose="02040503050406030204" pitchFamily="18" charset="0"/>
                      </a:rPr>
                      <m:t>Ω</m:t>
                    </m:r>
                    <m:r>
                      <a:rPr lang="zh-TW" altLang="en-US" i="1" smtClean="0">
                        <a:latin typeface="Cambria Math" panose="02040503050406030204" pitchFamily="18" charset="0"/>
                        <a:ea typeface="Cambria Math" panose="02040503050406030204" pitchFamily="18" charset="0"/>
                      </a:rPr>
                      <m:t> </m:t>
                    </m:r>
                  </m:oMath>
                </a14:m>
                <a:r>
                  <a:rPr lang="en-US" altLang="zh-TW" dirty="0"/>
                  <a:t>:</a:t>
                </a:r>
                <a:r>
                  <a:rPr lang="zh-TW" altLang="en-US" dirty="0"/>
                  <a:t> 所有</a:t>
                </a:r>
                <a:r>
                  <a:rPr lang="en-US" altLang="zh-TW" dirty="0"/>
                  <a:t>Tracking Area</a:t>
                </a:r>
                <a:r>
                  <a:rPr lang="zh-TW" altLang="en-US" dirty="0"/>
                  <a:t>的集合</a:t>
                </a:r>
                <a:endParaRPr lang="en-US" altLang="zh-TW" dirty="0"/>
              </a:p>
              <a:p>
                <a14:m>
                  <m:oMath xmlns:m="http://schemas.openxmlformats.org/officeDocument/2006/math">
                    <m:r>
                      <m:rPr>
                        <m:sty m:val="p"/>
                      </m:rPr>
                      <a:rPr lang="el-GR" altLang="zh-TW" i="1" smtClean="0">
                        <a:latin typeface="Cambria Math" panose="02040503050406030204" pitchFamily="18" charset="0"/>
                        <a:ea typeface="Cambria Math" panose="02040503050406030204" pitchFamily="18" charset="0"/>
                      </a:rPr>
                      <m:t>Σ</m:t>
                    </m:r>
                    <m:r>
                      <a:rPr lang="zh-TW" altLang="en-US" i="1" smtClean="0">
                        <a:latin typeface="Cambria Math" panose="02040503050406030204" pitchFamily="18" charset="0"/>
                        <a:ea typeface="Cambria Math" panose="02040503050406030204" pitchFamily="18" charset="0"/>
                      </a:rPr>
                      <m:t> </m:t>
                    </m:r>
                  </m:oMath>
                </a14:m>
                <a:r>
                  <a:rPr lang="en-US" altLang="zh-TW" dirty="0"/>
                  <a:t>:</a:t>
                </a:r>
                <a:r>
                  <a:rPr lang="zh-TW" altLang="en-US" dirty="0"/>
                  <a:t> 網路中所有</a:t>
                </a:r>
                <a14:m>
                  <m:oMath xmlns:m="http://schemas.openxmlformats.org/officeDocument/2006/math">
                    <m:r>
                      <a:rPr lang="zh-TW" altLang="en-US" sz="1200" i="1" smtClean="0">
                        <a:latin typeface="Cambria Math" panose="02040503050406030204" pitchFamily="18" charset="0"/>
                      </a:rPr>
                      <m:t>𝒞𝒩</m:t>
                    </m:r>
                  </m:oMath>
                </a14:m>
                <a:r>
                  <a:rPr lang="zh-TW" altLang="en-US" dirty="0"/>
                  <a:t>的集合</a:t>
                </a:r>
                <a:endParaRPr lang="en-US" altLang="zh-TW" dirty="0"/>
              </a:p>
              <a:p>
                <a14:m>
                  <m:oMath xmlns:m="http://schemas.openxmlformats.org/officeDocument/2006/math">
                    <m:r>
                      <a:rPr lang="zh-TW" altLang="en-US" i="1" smtClean="0">
                        <a:latin typeface="Cambria Math" panose="02040503050406030204" pitchFamily="18" charset="0"/>
                      </a:rPr>
                      <m:t>𝒱</m:t>
                    </m:r>
                    <m:r>
                      <a:rPr lang="zh-TW" altLang="en-US" i="1" smtClean="0">
                        <a:latin typeface="Cambria Math" panose="02040503050406030204" pitchFamily="18" charset="0"/>
                      </a:rPr>
                      <m:t> </m:t>
                    </m:r>
                  </m:oMath>
                </a14:m>
                <a:r>
                  <a:rPr lang="en-US" altLang="zh-TW" dirty="0"/>
                  <a:t>:</a:t>
                </a:r>
                <a:r>
                  <a:rPr lang="zh-TW" altLang="en-US" dirty="0"/>
                  <a:t> 將部署用於建構</a:t>
                </a:r>
                <a:r>
                  <a:rPr lang="en-US" altLang="zh-TW" dirty="0" err="1"/>
                  <a:t>vEPC</a:t>
                </a:r>
                <a:r>
                  <a:rPr lang="zh-TW" altLang="en-US" dirty="0"/>
                  <a:t>的</a:t>
                </a:r>
                <a:r>
                  <a:rPr lang="en-US" altLang="zh-TW" dirty="0"/>
                  <a:t>VNF</a:t>
                </a:r>
                <a:r>
                  <a:rPr lang="zh-TW" altLang="en-US" dirty="0"/>
                  <a:t>的集合。以形式上講，</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𝒱</m:t>
                    </m:r>
                  </m:oMath>
                </a14:m>
                <a:r>
                  <a:rPr lang="en-US" altLang="zh-TW" dirty="0"/>
                  <a:t>={MME</a:t>
                </a:r>
                <a:r>
                  <a:rPr lang="zh-TW" altLang="en-US" dirty="0"/>
                  <a:t>、</a:t>
                </a:r>
                <a:r>
                  <a:rPr lang="en-US" altLang="zh-TW" dirty="0"/>
                  <a:t>HSS</a:t>
                </a:r>
                <a:r>
                  <a:rPr lang="zh-TW" altLang="en-US" dirty="0"/>
                  <a:t>、</a:t>
                </a:r>
                <a:r>
                  <a:rPr lang="en-US" altLang="zh-TW" dirty="0"/>
                  <a:t>SGW</a:t>
                </a:r>
                <a:r>
                  <a:rPr lang="zh-TW" altLang="en-US" dirty="0"/>
                  <a:t>、</a:t>
                </a:r>
                <a:r>
                  <a:rPr lang="en-US" altLang="zh-TW" dirty="0"/>
                  <a:t>PGW}</a:t>
                </a:r>
              </a:p>
              <a:p>
                <a14:m>
                  <m:oMath xmlns:m="http://schemas.openxmlformats.org/officeDocument/2006/math">
                    <m:r>
                      <a:rPr lang="zh-TW" altLang="en-US" sz="1200" i="1" smtClean="0">
                        <a:latin typeface="Cambria Math" panose="02040503050406030204" pitchFamily="18" charset="0"/>
                      </a:rPr>
                      <m:t>𝜗</m:t>
                    </m:r>
                    <m:r>
                      <a:rPr lang="zh-TW" altLang="en-US" sz="1200" i="1" smtClean="0">
                        <a:latin typeface="Cambria Math" panose="02040503050406030204" pitchFamily="18" charset="0"/>
                      </a:rPr>
                      <m:t>∈</m:t>
                    </m:r>
                    <m:r>
                      <a:rPr lang="zh-TW" altLang="zh-TW" sz="1200" i="1" kern="1200" smtClean="0">
                        <a:solidFill>
                          <a:schemeClr val="tx1"/>
                        </a:solidFill>
                        <a:effectLst/>
                        <a:latin typeface="Cambria Math" panose="02040503050406030204" pitchFamily="18" charset="0"/>
                        <a:ea typeface="+mn-ea"/>
                        <a:cs typeface="+mn-cs"/>
                      </a:rPr>
                      <m:t>𝒱</m:t>
                    </m:r>
                  </m:oMath>
                </a14:m>
                <a:r>
                  <a:rPr lang="zh-TW" altLang="en-US" dirty="0"/>
                  <a:t> </a:t>
                </a:r>
                <a:r>
                  <a:rPr lang="en-US" altLang="zh-TW" dirty="0"/>
                  <a:t>:</a:t>
                </a:r>
                <a:r>
                  <a:rPr lang="zh-TW" altLang="en-US" dirty="0"/>
                  <a:t> 將部署用於建構</a:t>
                </a:r>
                <a:r>
                  <a:rPr lang="en-US" altLang="zh-TW" dirty="0" err="1"/>
                  <a:t>vEPC</a:t>
                </a:r>
                <a:r>
                  <a:rPr lang="zh-TW" altLang="en-US" dirty="0"/>
                  <a:t>的一個</a:t>
                </a:r>
                <a:r>
                  <a:rPr lang="en-US" altLang="zh-TW" dirty="0"/>
                  <a:t>VNF</a:t>
                </a:r>
                <a:r>
                  <a:rPr lang="zh-TW" altLang="en-US" dirty="0"/>
                  <a:t>。以形式上講，</a:t>
                </a:r>
                <a14:m>
                  <m:oMath xmlns:m="http://schemas.openxmlformats.org/officeDocument/2006/math">
                    <m:r>
                      <a:rPr lang="zh-TW" altLang="en-US" sz="1200" i="1" smtClean="0">
                        <a:latin typeface="Cambria Math" panose="02040503050406030204" pitchFamily="18" charset="0"/>
                      </a:rPr>
                      <m:t>𝜗</m:t>
                    </m:r>
                  </m:oMath>
                </a14:m>
                <a:r>
                  <a:rPr lang="zh-TW" altLang="en-US" dirty="0"/>
                  <a:t>可以是</a:t>
                </a:r>
                <a:r>
                  <a:rPr lang="en-US" altLang="zh-TW" dirty="0"/>
                  <a:t>MME</a:t>
                </a:r>
                <a:r>
                  <a:rPr lang="zh-TW" altLang="en-US" dirty="0"/>
                  <a:t>、</a:t>
                </a:r>
                <a:r>
                  <a:rPr lang="en-US" altLang="zh-TW" dirty="0"/>
                  <a:t>HSS</a:t>
                </a:r>
                <a:r>
                  <a:rPr lang="zh-TW" altLang="en-US" dirty="0"/>
                  <a:t>、</a:t>
                </a:r>
                <a:r>
                  <a:rPr lang="en-US" altLang="zh-TW" dirty="0"/>
                  <a:t>SGW</a:t>
                </a:r>
                <a:r>
                  <a:rPr lang="zh-TW" altLang="en-US" dirty="0"/>
                  <a:t>和</a:t>
                </a:r>
                <a:r>
                  <a:rPr lang="en-US" altLang="zh-TW" dirty="0"/>
                  <a:t>PGW</a:t>
                </a:r>
              </a:p>
              <a:p>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𝒯</m:t>
                    </m:r>
                  </m:oMath>
                </a14:m>
                <a:r>
                  <a:rPr lang="en-US" altLang="zh-TW" dirty="0"/>
                  <a:t>:</a:t>
                </a:r>
                <a:r>
                  <a:rPr lang="zh-TW" altLang="en-US" dirty="0"/>
                  <a:t> 以離散形式表示的時間，其中每個元素</a:t>
                </a:r>
                <a:r>
                  <a:rPr lang="en-US" altLang="zh-TW" dirty="0"/>
                  <a:t>t</a:t>
                </a:r>
                <a14:m>
                  <m:oMath xmlns:m="http://schemas.openxmlformats.org/officeDocument/2006/math">
                    <m:r>
                      <a:rPr lang="zh-TW" altLang="en-US" sz="1200" i="1" smtClean="0">
                        <a:latin typeface="Cambria Math" panose="02040503050406030204" pitchFamily="18" charset="0"/>
                      </a:rPr>
                      <m:t>∈</m:t>
                    </m:r>
                    <m:r>
                      <a:rPr lang="zh-TW" altLang="en-US" i="1" smtClean="0">
                        <a:latin typeface="Cambria Math" panose="02040503050406030204" pitchFamily="18" charset="0"/>
                      </a:rPr>
                      <m:t>𝒯</m:t>
                    </m:r>
                  </m:oMath>
                </a14:m>
                <a:r>
                  <a:rPr lang="zh-TW" altLang="en-US" dirty="0"/>
                  <a:t>表示一個或多個事件的發生時間</a:t>
                </a:r>
                <a:endParaRPr lang="en-US" altLang="zh-TW" dirty="0"/>
              </a:p>
              <a:p>
                <a14:m>
                  <m:oMath xmlns:m="http://schemas.openxmlformats.org/officeDocument/2006/math">
                    <m:sSubSup>
                      <m:sSubSupPr>
                        <m:ctrlPr>
                          <a:rPr lang="en-US" altLang="zh-TW" i="1" smtClean="0">
                            <a:latin typeface="Cambria Math" panose="02040503050406030204" pitchFamily="18" charset="0"/>
                          </a:rPr>
                        </m:ctrlPr>
                      </m:sSubSupPr>
                      <m:e>
                        <m:r>
                          <m:rPr>
                            <m:sty m:val="p"/>
                          </m:rPr>
                          <a:rPr lang="el-GR" altLang="zh-TW" i="1" smtClean="0">
                            <a:latin typeface="Cambria Math" panose="02040503050406030204" pitchFamily="18" charset="0"/>
                            <a:ea typeface="Cambria Math" panose="02040503050406030204" pitchFamily="18" charset="0"/>
                          </a:rPr>
                          <m:t>Φ</m:t>
                        </m:r>
                      </m:e>
                      <m:sub>
                        <m:r>
                          <a:rPr lang="en-US" altLang="zh-TW" i="1" smtClean="0">
                            <a:latin typeface="Cambria Math" panose="02040503050406030204" pitchFamily="18" charset="0"/>
                            <a:ea typeface="Cambria Math" panose="02040503050406030204" pitchFamily="18" charset="0"/>
                          </a:rPr>
                          <m:t>𝒜</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ℬ</m:t>
                        </m:r>
                      </m:sub>
                      <m:sup>
                        <m:r>
                          <a:rPr lang="zh-TW" altLang="en-US" i="1" smtClean="0">
                            <a:latin typeface="Cambria Math" panose="02040503050406030204" pitchFamily="18" charset="0"/>
                          </a:rPr>
                          <m:t>𝓍</m:t>
                        </m:r>
                      </m:sup>
                    </m:sSubSup>
                  </m:oMath>
                </a14:m>
                <a:r>
                  <a:rPr lang="en-US" altLang="zh-TW" dirty="0"/>
                  <a:t> : </a:t>
                </a:r>
                <a:r>
                  <a:rPr lang="zh-TW" altLang="en-US" dirty="0"/>
                  <a:t>顯示假如在</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𝒯</m:t>
                    </m:r>
                  </m:oMath>
                </a14:m>
                <a:r>
                  <a:rPr lang="zh-TW" altLang="en-US" dirty="0"/>
                  <a:t>期間的</a:t>
                </a:r>
                <a:r>
                  <a:rPr lang="en-US" altLang="zh-TW" dirty="0"/>
                  <a:t>VNF</a:t>
                </a:r>
                <a:r>
                  <a:rPr lang="zh-TW" altLang="en-US" dirty="0"/>
                  <a:t>的相同實例為</a:t>
                </a:r>
                <a:r>
                  <a:rPr lang="en-US" altLang="zh-TW" dirty="0"/>
                  <a:t>TAs</a:t>
                </a:r>
                <a:r>
                  <a:rPr lang="zh-TW" altLang="en-US" dirty="0"/>
                  <a:t>  </a:t>
                </a:r>
                <a14:m>
                  <m:oMath xmlns:m="http://schemas.openxmlformats.org/officeDocument/2006/math">
                    <m:r>
                      <a:rPr lang="en-US" altLang="zh-TW" sz="1200" i="1" kern="1200" smtClean="0">
                        <a:solidFill>
                          <a:schemeClr val="tx1"/>
                        </a:solidFill>
                        <a:effectLst/>
                        <a:latin typeface="Cambria Math" panose="02040503050406030204" pitchFamily="18" charset="0"/>
                        <a:ea typeface="+mn-ea"/>
                        <a:cs typeface="+mn-cs"/>
                      </a:rPr>
                      <m:t>𝒜</m:t>
                    </m:r>
                    <m:r>
                      <a:rPr lang="zh-TW" altLang="en-US" sz="1200" i="1" kern="1200" smtClean="0">
                        <a:solidFill>
                          <a:schemeClr val="tx1"/>
                        </a:solidFill>
                        <a:effectLst/>
                        <a:latin typeface="Cambria Math" panose="02040503050406030204" pitchFamily="18" charset="0"/>
                        <a:ea typeface="+mn-ea"/>
                        <a:cs typeface="+mn-cs"/>
                      </a:rPr>
                      <m:t>和</m:t>
                    </m:r>
                    <m:r>
                      <a:rPr lang="en-US" altLang="zh-TW" sz="1200" b="0" i="1" kern="1200" smtClean="0">
                        <a:solidFill>
                          <a:schemeClr val="tx1"/>
                        </a:solidFill>
                        <a:effectLst/>
                        <a:latin typeface="Cambria Math" panose="02040503050406030204" pitchFamily="18" charset="0"/>
                        <a:ea typeface="+mn-ea"/>
                        <a:cs typeface="+mn-cs"/>
                      </a:rPr>
                      <m:t>ℬ</m:t>
                    </m:r>
                    <m:r>
                      <a:rPr lang="zh-TW" altLang="en-US" sz="1200" b="0" i="1" kern="1200" smtClean="0">
                        <a:solidFill>
                          <a:schemeClr val="tx1"/>
                        </a:solidFill>
                        <a:effectLst/>
                        <a:latin typeface="Cambria Math" panose="02040503050406030204" pitchFamily="18" charset="0"/>
                        <a:ea typeface="+mn-ea"/>
                        <a:cs typeface="+mn-cs"/>
                      </a:rPr>
                      <m:t> </m:t>
                    </m:r>
                  </m:oMath>
                </a14:m>
                <a:r>
                  <a:rPr lang="zh-TW" altLang="en-US" dirty="0"/>
                  <a:t>提供服務，則將刪除累積事件</a:t>
                </a:r>
                <a14:m>
                  <m:oMath xmlns:m="http://schemas.openxmlformats.org/officeDocument/2006/math">
                    <m:r>
                      <a:rPr lang="zh-TW" altLang="en-US" i="1" smtClean="0">
                        <a:latin typeface="Cambria Math" panose="02040503050406030204" pitchFamily="18" charset="0"/>
                      </a:rPr>
                      <m:t>𝓍</m:t>
                    </m:r>
                    <m:r>
                      <a:rPr lang="zh-TW" altLang="zh-TW" sz="1200" i="1" kern="1200" smtClean="0">
                        <a:solidFill>
                          <a:schemeClr val="tx1"/>
                        </a:solidFill>
                        <a:effectLst/>
                        <a:latin typeface="Cambria Math" panose="02040503050406030204" pitchFamily="18" charset="0"/>
                        <a:ea typeface="+mn-ea"/>
                        <a:cs typeface="+mn-cs"/>
                      </a:rPr>
                      <m:t>∈</m:t>
                    </m:r>
                    <m:r>
                      <m:rPr>
                        <m:sty m:val="p"/>
                      </m:rPr>
                      <a:rPr lang="el-GR" altLang="zh-TW" sz="1200" i="1" kern="1200" smtClean="0">
                        <a:solidFill>
                          <a:schemeClr val="tx1"/>
                        </a:solidFill>
                        <a:effectLst/>
                        <a:latin typeface="Cambria Math" panose="02040503050406030204" pitchFamily="18" charset="0"/>
                        <a:ea typeface="+mn-ea"/>
                        <a:cs typeface="+mn-cs"/>
                      </a:rPr>
                      <m:t>Υ</m:t>
                    </m:r>
                  </m:oMath>
                </a14:m>
                <a:r>
                  <a:rPr lang="zh-TW" altLang="en-US" dirty="0"/>
                  <a:t>的數目的陣列。對於每個</a:t>
                </a:r>
                <a:r>
                  <a:rPr lang="en-US" altLang="zh-TW" dirty="0"/>
                  <a:t>t</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m:t>
                    </m:r>
                    <m:r>
                      <a:rPr lang="zh-TW" altLang="zh-TW" sz="1200" i="1" kern="1200" smtClean="0">
                        <a:solidFill>
                          <a:schemeClr val="tx1"/>
                        </a:solidFill>
                        <a:effectLst/>
                        <a:latin typeface="Cambria Math" panose="02040503050406030204" pitchFamily="18" charset="0"/>
                        <a:ea typeface="+mn-ea"/>
                        <a:cs typeface="+mn-cs"/>
                      </a:rPr>
                      <m:t>𝒯</m:t>
                    </m:r>
                  </m:oMath>
                </a14:m>
                <a:r>
                  <a:rPr lang="zh-TW" altLang="en-US" dirty="0"/>
                  <a:t>，</a:t>
                </a:r>
                <a14:m>
                  <m:oMath xmlns:m="http://schemas.openxmlformats.org/officeDocument/2006/math">
                    <m:sSubSup>
                      <m:sSubSupPr>
                        <m:ctrlPr>
                          <a:rPr lang="en-US" altLang="zh-TW" i="1" smtClean="0">
                            <a:latin typeface="Cambria Math" panose="02040503050406030204" pitchFamily="18" charset="0"/>
                          </a:rPr>
                        </m:ctrlPr>
                      </m:sSubSupPr>
                      <m:e>
                        <m:r>
                          <m:rPr>
                            <m:sty m:val="p"/>
                          </m:rPr>
                          <a:rPr lang="el-GR" altLang="zh-TW" i="1" smtClean="0">
                            <a:latin typeface="Cambria Math" panose="02040503050406030204" pitchFamily="18" charset="0"/>
                            <a:ea typeface="Cambria Math" panose="02040503050406030204" pitchFamily="18" charset="0"/>
                          </a:rPr>
                          <m:t>Φ</m:t>
                        </m:r>
                      </m:e>
                      <m:sub>
                        <m:r>
                          <a:rPr lang="en-US" altLang="zh-TW" i="1" smtClean="0">
                            <a:latin typeface="Cambria Math" panose="02040503050406030204" pitchFamily="18" charset="0"/>
                            <a:ea typeface="Cambria Math" panose="02040503050406030204" pitchFamily="18" charset="0"/>
                          </a:rPr>
                          <m:t>𝒜</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ℬ</m:t>
                        </m:r>
                      </m:sub>
                      <m:sup>
                        <m:r>
                          <a:rPr lang="zh-TW" altLang="en-US" i="1" smtClean="0">
                            <a:latin typeface="Cambria Math" panose="02040503050406030204" pitchFamily="18" charset="0"/>
                          </a:rPr>
                          <m:t>𝓍</m:t>
                        </m:r>
                      </m:sup>
                    </m:sSubSup>
                  </m:oMath>
                </a14:m>
                <a:r>
                  <a:rPr lang="en-US" altLang="zh-TW" dirty="0"/>
                  <a:t>[t]</a:t>
                </a:r>
                <a:r>
                  <a:rPr lang="zh-TW" altLang="en-US" dirty="0"/>
                  <a:t>表示假如在</a:t>
                </a:r>
                <a:r>
                  <a:rPr lang="en-US" altLang="zh-TW" dirty="0"/>
                  <a:t>t</a:t>
                </a:r>
                <a:r>
                  <a:rPr lang="zh-TW" altLang="en-US" dirty="0"/>
                  <a:t>期間的</a:t>
                </a:r>
                <a:r>
                  <a:rPr lang="en-US" altLang="zh-TW" dirty="0"/>
                  <a:t>VNF</a:t>
                </a:r>
                <a:r>
                  <a:rPr lang="zh-TW" altLang="en-US" dirty="0"/>
                  <a:t>的相同實例為</a:t>
                </a:r>
                <a:r>
                  <a:rPr lang="en-US" altLang="zh-TW" dirty="0"/>
                  <a:t>TAs</a:t>
                </a:r>
                <a:r>
                  <a:rPr lang="zh-TW" altLang="en-US" dirty="0"/>
                  <a:t>  </a:t>
                </a:r>
                <a14:m>
                  <m:oMath xmlns:m="http://schemas.openxmlformats.org/officeDocument/2006/math">
                    <m:r>
                      <a:rPr lang="en-US" altLang="zh-TW" sz="1200" i="1" kern="1200" smtClean="0">
                        <a:solidFill>
                          <a:schemeClr val="tx1"/>
                        </a:solidFill>
                        <a:effectLst/>
                        <a:latin typeface="Cambria Math" panose="02040503050406030204" pitchFamily="18" charset="0"/>
                        <a:ea typeface="+mn-ea"/>
                        <a:cs typeface="+mn-cs"/>
                      </a:rPr>
                      <m:t>𝒜</m:t>
                    </m:r>
                    <m:r>
                      <a:rPr lang="zh-TW" altLang="en-US" sz="1200" i="1" kern="1200" smtClean="0">
                        <a:solidFill>
                          <a:schemeClr val="tx1"/>
                        </a:solidFill>
                        <a:effectLst/>
                        <a:latin typeface="Cambria Math" panose="02040503050406030204" pitchFamily="18" charset="0"/>
                        <a:ea typeface="+mn-ea"/>
                        <a:cs typeface="+mn-cs"/>
                      </a:rPr>
                      <m:t>和</m:t>
                    </m:r>
                    <m:r>
                      <a:rPr lang="en-US" altLang="zh-TW" sz="1200" b="0" i="1" kern="1200" smtClean="0">
                        <a:solidFill>
                          <a:schemeClr val="tx1"/>
                        </a:solidFill>
                        <a:effectLst/>
                        <a:latin typeface="Cambria Math" panose="02040503050406030204" pitchFamily="18" charset="0"/>
                        <a:ea typeface="+mn-ea"/>
                        <a:cs typeface="+mn-cs"/>
                      </a:rPr>
                      <m:t>ℬ</m:t>
                    </m:r>
                  </m:oMath>
                </a14:m>
                <a:r>
                  <a:rPr lang="zh-TW" altLang="en-US" dirty="0"/>
                  <a:t>提供服務，則將刪除累積事件</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𝓍</m:t>
                    </m:r>
                    <m:r>
                      <a:rPr lang="zh-TW" altLang="zh-TW" sz="1200" i="1" kern="1200" smtClean="0">
                        <a:solidFill>
                          <a:schemeClr val="tx1"/>
                        </a:solidFill>
                        <a:effectLst/>
                        <a:latin typeface="Cambria Math" panose="02040503050406030204" pitchFamily="18" charset="0"/>
                        <a:ea typeface="+mn-ea"/>
                        <a:cs typeface="+mn-cs"/>
                      </a:rPr>
                      <m:t>∈</m:t>
                    </m:r>
                    <m:r>
                      <m:rPr>
                        <m:sty m:val="p"/>
                      </m:rPr>
                      <a:rPr lang="el-GR" altLang="zh-TW" sz="1200" i="1" kern="1200" smtClean="0">
                        <a:solidFill>
                          <a:schemeClr val="tx1"/>
                        </a:solidFill>
                        <a:effectLst/>
                        <a:latin typeface="Cambria Math" panose="02040503050406030204" pitchFamily="18" charset="0"/>
                        <a:ea typeface="+mn-ea"/>
                        <a:cs typeface="+mn-cs"/>
                      </a:rPr>
                      <m:t>Υ</m:t>
                    </m:r>
                  </m:oMath>
                </a14:m>
                <a:r>
                  <a:rPr lang="zh-TW" altLang="en-US" dirty="0"/>
                  <a:t>的數目</a:t>
                </a:r>
                <a:endParaRPr lang="en-US" altLang="zh-TW" dirty="0"/>
              </a:p>
              <a:p>
                <a14:m>
                  <m:oMath xmlns:m="http://schemas.openxmlformats.org/officeDocument/2006/math">
                    <m:sSubSup>
                      <m:sSubSupPr>
                        <m:ctrlPr>
                          <a:rPr lang="en-US" altLang="zh-TW" i="1" smtClean="0">
                            <a:latin typeface="Cambria Math" panose="02040503050406030204" pitchFamily="18" charset="0"/>
                          </a:rPr>
                        </m:ctrlPr>
                      </m:sSubSupPr>
                      <m:e>
                        <m:r>
                          <m:rPr>
                            <m:sty m:val="p"/>
                          </m:rPr>
                          <a:rPr lang="el-GR" altLang="zh-TW" i="1" smtClean="0">
                            <a:latin typeface="Cambria Math" panose="02040503050406030204" pitchFamily="18" charset="0"/>
                            <a:ea typeface="Cambria Math" panose="02040503050406030204" pitchFamily="18" charset="0"/>
                          </a:rPr>
                          <m:t>Γ</m:t>
                        </m:r>
                      </m:e>
                      <m:sub>
                        <m:r>
                          <a:rPr lang="en-US" altLang="zh-TW" sz="1200" i="1" kern="1200" smtClean="0">
                            <a:solidFill>
                              <a:schemeClr val="tx1"/>
                            </a:solidFill>
                            <a:effectLst/>
                            <a:latin typeface="Cambria Math" panose="02040503050406030204" pitchFamily="18" charset="0"/>
                            <a:ea typeface="+mn-ea"/>
                            <a:cs typeface="+mn-cs"/>
                          </a:rPr>
                          <m:t>𝒜</m:t>
                        </m:r>
                      </m:sub>
                      <m:sup>
                        <m:r>
                          <a:rPr lang="zh-TW" altLang="en-US" sz="1200" i="1" kern="1200" smtClean="0">
                            <a:solidFill>
                              <a:schemeClr val="tx1"/>
                            </a:solidFill>
                            <a:effectLst/>
                            <a:latin typeface="Cambria Math" panose="02040503050406030204" pitchFamily="18" charset="0"/>
                            <a:ea typeface="+mn-ea"/>
                            <a:cs typeface="+mn-cs"/>
                          </a:rPr>
                          <m:t>𝓍</m:t>
                        </m:r>
                      </m:sup>
                    </m:sSubSup>
                  </m:oMath>
                </a14:m>
                <a:r>
                  <a:rPr lang="zh-TW" altLang="en-US" dirty="0"/>
                  <a:t> </a:t>
                </a:r>
                <a:r>
                  <a:rPr lang="en-US" altLang="zh-TW" dirty="0"/>
                  <a:t>:</a:t>
                </a:r>
                <a:r>
                  <a:rPr lang="zh-TW" altLang="en-US" dirty="0"/>
                  <a:t> 顯示在</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𝒯</m:t>
                    </m:r>
                  </m:oMath>
                </a14:m>
                <a:r>
                  <a:rPr lang="zh-TW" altLang="en-US" dirty="0"/>
                  <a:t>期間從</a:t>
                </a:r>
                <a:r>
                  <a:rPr lang="en-US" altLang="zh-TW" sz="1200" kern="1200" dirty="0">
                    <a:solidFill>
                      <a:schemeClr val="tx1"/>
                    </a:solidFill>
                    <a:effectLst/>
                    <a:latin typeface="+mn-lt"/>
                    <a:ea typeface="+mn-ea"/>
                    <a:cs typeface="+mn-cs"/>
                  </a:rPr>
                  <a:t>TAs</a:t>
                </a:r>
                <a:r>
                  <a:rPr lang="zh-TW" altLang="zh-TW" sz="1200" kern="1200" dirty="0">
                    <a:solidFill>
                      <a:schemeClr val="tx1"/>
                    </a:solidFill>
                    <a:effectLst/>
                    <a:latin typeface="+mn-lt"/>
                    <a:ea typeface="+mn-ea"/>
                    <a:cs typeface="+mn-cs"/>
                  </a:rPr>
                  <a:t>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𝒜</m:t>
                    </m:r>
                  </m:oMath>
                </a14:m>
                <a:r>
                  <a:rPr lang="zh-TW" altLang="en-US" dirty="0"/>
                  <a:t>發起的累積事件</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𝓍</m:t>
                    </m:r>
                    <m:r>
                      <a:rPr lang="zh-TW" altLang="zh-TW" sz="1200" i="1" kern="1200" smtClean="0">
                        <a:solidFill>
                          <a:schemeClr val="tx1"/>
                        </a:solidFill>
                        <a:effectLst/>
                        <a:latin typeface="Cambria Math" panose="02040503050406030204" pitchFamily="18" charset="0"/>
                        <a:ea typeface="+mn-ea"/>
                        <a:cs typeface="+mn-cs"/>
                      </a:rPr>
                      <m:t>∈</m:t>
                    </m:r>
                    <m:r>
                      <m:rPr>
                        <m:sty m:val="p"/>
                      </m:rPr>
                      <a:rPr lang="el-GR" altLang="zh-TW" sz="1200" i="1" kern="1200" smtClean="0">
                        <a:solidFill>
                          <a:schemeClr val="tx1"/>
                        </a:solidFill>
                        <a:effectLst/>
                        <a:latin typeface="Cambria Math" panose="02040503050406030204" pitchFamily="18" charset="0"/>
                        <a:ea typeface="+mn-ea"/>
                        <a:cs typeface="+mn-cs"/>
                      </a:rPr>
                      <m:t>Υ</m:t>
                    </m:r>
                  </m:oMath>
                </a14:m>
                <a:r>
                  <a:rPr lang="zh-TW" altLang="en-US" dirty="0"/>
                  <a:t>的數目的陣列。對於每個</a:t>
                </a:r>
                <a:r>
                  <a:rPr lang="en-US" altLang="zh-TW" dirty="0"/>
                  <a:t>t</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m:t>
                    </m:r>
                    <m:r>
                      <a:rPr lang="zh-TW" altLang="zh-TW" sz="1200" i="1" kern="1200" smtClean="0">
                        <a:solidFill>
                          <a:schemeClr val="tx1"/>
                        </a:solidFill>
                        <a:effectLst/>
                        <a:latin typeface="Cambria Math" panose="02040503050406030204" pitchFamily="18" charset="0"/>
                        <a:ea typeface="+mn-ea"/>
                        <a:cs typeface="+mn-cs"/>
                      </a:rPr>
                      <m:t>𝒯</m:t>
                    </m:r>
                  </m:oMath>
                </a14:m>
                <a:r>
                  <a:rPr lang="zh-TW" altLang="en-US" dirty="0"/>
                  <a:t>，</a:t>
                </a:r>
                <a14:m>
                  <m:oMath xmlns:m="http://schemas.openxmlformats.org/officeDocument/2006/math">
                    <m:sSubSup>
                      <m:sSubSupPr>
                        <m:ctrlPr>
                          <a:rPr lang="en-US" altLang="zh-TW" i="1" smtClean="0">
                            <a:latin typeface="Cambria Math" panose="02040503050406030204" pitchFamily="18" charset="0"/>
                          </a:rPr>
                        </m:ctrlPr>
                      </m:sSubSupPr>
                      <m:e>
                        <m:r>
                          <m:rPr>
                            <m:sty m:val="p"/>
                          </m:rPr>
                          <a:rPr lang="el-GR" altLang="zh-TW" i="1" smtClean="0">
                            <a:latin typeface="Cambria Math" panose="02040503050406030204" pitchFamily="18" charset="0"/>
                            <a:ea typeface="Cambria Math" panose="02040503050406030204" pitchFamily="18" charset="0"/>
                          </a:rPr>
                          <m:t>Γ</m:t>
                        </m:r>
                      </m:e>
                      <m:sub>
                        <m:r>
                          <a:rPr lang="en-US" altLang="zh-TW" sz="1200" i="1" kern="1200" smtClean="0">
                            <a:solidFill>
                              <a:schemeClr val="tx1"/>
                            </a:solidFill>
                            <a:effectLst/>
                            <a:latin typeface="Cambria Math" panose="02040503050406030204" pitchFamily="18" charset="0"/>
                            <a:ea typeface="+mn-ea"/>
                            <a:cs typeface="+mn-cs"/>
                          </a:rPr>
                          <m:t>𝒜</m:t>
                        </m:r>
                      </m:sub>
                      <m:sup>
                        <m:r>
                          <a:rPr lang="zh-TW" altLang="en-US" sz="1200" i="1" kern="1200" smtClean="0">
                            <a:solidFill>
                              <a:schemeClr val="tx1"/>
                            </a:solidFill>
                            <a:effectLst/>
                            <a:latin typeface="Cambria Math" panose="02040503050406030204" pitchFamily="18" charset="0"/>
                            <a:ea typeface="+mn-ea"/>
                            <a:cs typeface="+mn-cs"/>
                          </a:rPr>
                          <m:t>𝓍</m:t>
                        </m:r>
                      </m:sup>
                    </m:sSubSup>
                  </m:oMath>
                </a14:m>
                <a:r>
                  <a:rPr lang="en-US" altLang="zh-TW" dirty="0"/>
                  <a:t>[t]</a:t>
                </a:r>
                <a:r>
                  <a:rPr lang="zh-TW" altLang="en-US" dirty="0"/>
                  <a:t>代表在</a:t>
                </a:r>
                <a14:m>
                  <m:oMath xmlns:m="http://schemas.openxmlformats.org/officeDocument/2006/math">
                    <m:r>
                      <a:rPr lang="en-US" altLang="zh-TW" b="0" i="1" smtClean="0">
                        <a:latin typeface="Cambria Math" panose="02040503050406030204" pitchFamily="18" charset="0"/>
                      </a:rPr>
                      <m:t>𝑡</m:t>
                    </m:r>
                  </m:oMath>
                </a14:m>
                <a:r>
                  <a:rPr lang="zh-TW" altLang="en-US" dirty="0"/>
                  <a:t>期間從</a:t>
                </a:r>
                <a:r>
                  <a:rPr lang="en-US" altLang="zh-TW" sz="1200" kern="1200" dirty="0">
                    <a:solidFill>
                      <a:schemeClr val="tx1"/>
                    </a:solidFill>
                    <a:effectLst/>
                    <a:latin typeface="+mn-lt"/>
                    <a:ea typeface="+mn-ea"/>
                    <a:cs typeface="+mn-cs"/>
                  </a:rPr>
                  <a:t>TAs</a:t>
                </a:r>
                <a:r>
                  <a:rPr lang="zh-TW" altLang="zh-TW" sz="1200" kern="1200" dirty="0">
                    <a:solidFill>
                      <a:schemeClr val="tx1"/>
                    </a:solidFill>
                    <a:effectLst/>
                    <a:latin typeface="+mn-lt"/>
                    <a:ea typeface="+mn-ea"/>
                    <a:cs typeface="+mn-cs"/>
                  </a:rPr>
                  <a:t>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𝒜</m:t>
                    </m:r>
                  </m:oMath>
                </a14:m>
                <a:r>
                  <a:rPr lang="zh-TW" altLang="en-US" dirty="0"/>
                  <a:t>發起的累積事件</a:t>
                </a:r>
                <a14:m>
                  <m:oMath xmlns:m="http://schemas.openxmlformats.org/officeDocument/2006/math">
                    <m:r>
                      <a:rPr lang="zh-TW" altLang="zh-TW" sz="1200" i="1" kern="1200" smtClean="0">
                        <a:solidFill>
                          <a:schemeClr val="tx1"/>
                        </a:solidFill>
                        <a:effectLst/>
                        <a:latin typeface="Cambria Math" panose="02040503050406030204" pitchFamily="18" charset="0"/>
                        <a:ea typeface="+mn-ea"/>
                        <a:cs typeface="+mn-cs"/>
                      </a:rPr>
                      <m:t>𝓍</m:t>
                    </m:r>
                    <m:r>
                      <a:rPr lang="zh-TW" altLang="zh-TW" sz="1200" i="1" kern="1200" smtClean="0">
                        <a:solidFill>
                          <a:schemeClr val="tx1"/>
                        </a:solidFill>
                        <a:effectLst/>
                        <a:latin typeface="Cambria Math" panose="02040503050406030204" pitchFamily="18" charset="0"/>
                        <a:ea typeface="+mn-ea"/>
                        <a:cs typeface="+mn-cs"/>
                      </a:rPr>
                      <m:t>∈</m:t>
                    </m:r>
                    <m:r>
                      <m:rPr>
                        <m:sty m:val="p"/>
                      </m:rPr>
                      <a:rPr lang="el-GR" altLang="zh-TW" sz="1200" i="1" kern="1200" smtClean="0">
                        <a:solidFill>
                          <a:schemeClr val="tx1"/>
                        </a:solidFill>
                        <a:effectLst/>
                        <a:latin typeface="Cambria Math" panose="02040503050406030204" pitchFamily="18" charset="0"/>
                        <a:ea typeface="+mn-ea"/>
                        <a:cs typeface="+mn-cs"/>
                      </a:rPr>
                      <m:t>Υ</m:t>
                    </m:r>
                  </m:oMath>
                </a14:m>
                <a:r>
                  <a:rPr lang="zh-TW" altLang="en-US" dirty="0"/>
                  <a:t>的數目</a:t>
                </a:r>
                <a:endParaRPr lang="en-US" altLang="zh-TW" dirty="0"/>
              </a:p>
              <a:p>
                <a14:m>
                  <m:oMath xmlns:m="http://schemas.openxmlformats.org/officeDocument/2006/math">
                    <m:sSup>
                      <m:sSupPr>
                        <m:ctrlPr>
                          <a:rPr lang="en-US" altLang="zh-TW" i="1" smtClean="0">
                            <a:latin typeface="Cambria Math" panose="02040503050406030204" pitchFamily="18" charset="0"/>
                          </a:rPr>
                        </m:ctrlPr>
                      </m:sSupPr>
                      <m:e>
                        <m:r>
                          <a:rPr lang="en-US" altLang="zh-TW" i="1" smtClean="0">
                            <a:latin typeface="Cambria Math" panose="02040503050406030204" pitchFamily="18" charset="0"/>
                            <a:ea typeface="Cambria Math" panose="02040503050406030204" pitchFamily="18" charset="0"/>
                          </a:rPr>
                          <m:t>ℒ</m:t>
                        </m:r>
                      </m:e>
                      <m:sup>
                        <m:r>
                          <a:rPr lang="zh-TW" altLang="en-US" sz="1200" i="1" smtClean="0">
                            <a:latin typeface="Cambria Math" panose="02040503050406030204" pitchFamily="18" charset="0"/>
                          </a:rPr>
                          <m:t>𝒞𝒩</m:t>
                        </m:r>
                      </m:sup>
                    </m:sSup>
                  </m:oMath>
                </a14:m>
                <a:r>
                  <a:rPr lang="zh-TW" altLang="en-US" dirty="0"/>
                  <a:t> </a:t>
                </a:r>
                <a:r>
                  <a:rPr lang="en-US" altLang="zh-TW" dirty="0"/>
                  <a:t>:</a:t>
                </a:r>
                <a:r>
                  <a:rPr lang="zh-TW" altLang="en-US" dirty="0"/>
                  <a:t> </a:t>
                </a:r>
                <a14:m>
                  <m:oMath xmlns:m="http://schemas.openxmlformats.org/officeDocument/2006/math">
                    <m:r>
                      <a:rPr lang="zh-TW" altLang="en-US" sz="1200" i="1" smtClean="0">
                        <a:latin typeface="Cambria Math" panose="02040503050406030204" pitchFamily="18" charset="0"/>
                      </a:rPr>
                      <m:t>𝒞𝒩</m:t>
                    </m:r>
                  </m:oMath>
                </a14:m>
                <a:r>
                  <a:rPr lang="zh-TW" altLang="en-US" dirty="0"/>
                  <a:t>中風格的集合</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表一 論文中使用的符號</a:t>
                </a:r>
                <a:endParaRPr lang="en-US" altLang="zh-TW" dirty="0"/>
              </a:p>
              <a:p>
                <a:pPr/>
                <a:r>
                  <a:rPr lang="el-GR" altLang="zh-TW" i="0">
                    <a:latin typeface="Cambria Math" panose="02040503050406030204" pitchFamily="18" charset="0"/>
                    <a:ea typeface="Cambria Math" panose="02040503050406030204" pitchFamily="18" charset="0"/>
                  </a:rPr>
                  <a:t>Υ</a:t>
                </a:r>
                <a:r>
                  <a:rPr lang="zh-TW" altLang="en-US" dirty="0"/>
                  <a:t> </a:t>
                </a:r>
                <a:r>
                  <a:rPr lang="en-US" altLang="zh-TW" dirty="0"/>
                  <a:t>:</a:t>
                </a:r>
                <a:r>
                  <a:rPr lang="zh-TW" altLang="en-US" dirty="0"/>
                  <a:t> 網路中可能發生的一組事件</a:t>
                </a:r>
                <a:endParaRPr lang="en-US" altLang="zh-TW" dirty="0"/>
              </a:p>
              <a:p>
                <a:pPr/>
                <a:r>
                  <a:rPr lang="el-GR" altLang="zh-TW" i="0">
                    <a:latin typeface="Cambria Math" panose="02040503050406030204" pitchFamily="18" charset="0"/>
                    <a:ea typeface="Cambria Math" panose="02040503050406030204" pitchFamily="18" charset="0"/>
                  </a:rPr>
                  <a:t>Ω</a:t>
                </a:r>
                <a:r>
                  <a:rPr lang="zh-TW" altLang="en-US" i="0">
                    <a:latin typeface="Cambria Math" panose="02040503050406030204" pitchFamily="18" charset="0"/>
                    <a:ea typeface="Cambria Math" panose="02040503050406030204" pitchFamily="18" charset="0"/>
                  </a:rPr>
                  <a:t> </a:t>
                </a:r>
                <a:r>
                  <a:rPr lang="en-US" altLang="zh-TW" dirty="0"/>
                  <a:t>:</a:t>
                </a:r>
                <a:r>
                  <a:rPr lang="zh-TW" altLang="en-US" dirty="0"/>
                  <a:t> 所有</a:t>
                </a:r>
                <a:r>
                  <a:rPr lang="en-US" altLang="zh-TW" dirty="0"/>
                  <a:t>Tracking Area</a:t>
                </a:r>
                <a:r>
                  <a:rPr lang="zh-TW" altLang="en-US" dirty="0"/>
                  <a:t>的集合</a:t>
                </a:r>
                <a:endParaRPr lang="en-US" altLang="zh-TW" dirty="0"/>
              </a:p>
              <a:p>
                <a:pPr/>
                <a:r>
                  <a:rPr lang="el-GR" altLang="zh-TW" i="0">
                    <a:latin typeface="Cambria Math" panose="02040503050406030204" pitchFamily="18" charset="0"/>
                    <a:ea typeface="Cambria Math" panose="02040503050406030204" pitchFamily="18" charset="0"/>
                  </a:rPr>
                  <a:t>Σ</a:t>
                </a:r>
                <a:r>
                  <a:rPr lang="zh-TW" altLang="en-US" i="0">
                    <a:latin typeface="Cambria Math" panose="02040503050406030204" pitchFamily="18" charset="0"/>
                    <a:ea typeface="Cambria Math" panose="02040503050406030204" pitchFamily="18" charset="0"/>
                  </a:rPr>
                  <a:t> </a:t>
                </a:r>
                <a:r>
                  <a:rPr lang="en-US" altLang="zh-TW" dirty="0"/>
                  <a:t>:</a:t>
                </a:r>
                <a:r>
                  <a:rPr lang="zh-TW" altLang="en-US" dirty="0"/>
                  <a:t> 網路中所有</a:t>
                </a:r>
                <a:r>
                  <a:rPr lang="zh-TW" altLang="en-US" sz="1200" i="0">
                    <a:latin typeface="Cambria Math" panose="02040503050406030204" pitchFamily="18" charset="0"/>
                  </a:rPr>
                  <a:t>𝒞𝒩</a:t>
                </a:r>
                <a:r>
                  <a:rPr lang="zh-TW" altLang="en-US" dirty="0"/>
                  <a:t>的集合</a:t>
                </a:r>
                <a:endParaRPr lang="en-US" altLang="zh-TW" dirty="0"/>
              </a:p>
              <a:p>
                <a:pPr/>
                <a:r>
                  <a:rPr lang="zh-TW" altLang="en-US" i="0">
                    <a:latin typeface="Cambria Math" panose="02040503050406030204" pitchFamily="18" charset="0"/>
                  </a:rPr>
                  <a:t>𝒱 </a:t>
                </a:r>
                <a:r>
                  <a:rPr lang="en-US" altLang="zh-TW" dirty="0"/>
                  <a:t>:</a:t>
                </a:r>
                <a:r>
                  <a:rPr lang="zh-TW" altLang="en-US" dirty="0"/>
                  <a:t> 將部署用於建構</a:t>
                </a:r>
                <a:r>
                  <a:rPr lang="en-US" altLang="zh-TW" dirty="0" err="1"/>
                  <a:t>vEPC</a:t>
                </a:r>
                <a:r>
                  <a:rPr lang="zh-TW" altLang="en-US" dirty="0"/>
                  <a:t>的</a:t>
                </a:r>
                <a:r>
                  <a:rPr lang="en-US" altLang="zh-TW" dirty="0"/>
                  <a:t>VNF</a:t>
                </a:r>
                <a:r>
                  <a:rPr lang="zh-TW" altLang="en-US" dirty="0"/>
                  <a:t>的集合。以形式上講，</a:t>
                </a:r>
                <a:r>
                  <a:rPr lang="zh-TW" altLang="zh-TW" sz="1200" i="0" kern="1200">
                    <a:solidFill>
                      <a:schemeClr val="tx1"/>
                    </a:solidFill>
                    <a:effectLst/>
                    <a:latin typeface="+mn-lt"/>
                    <a:ea typeface="+mn-ea"/>
                    <a:cs typeface="+mn-cs"/>
                  </a:rPr>
                  <a:t>𝒱</a:t>
                </a:r>
                <a:r>
                  <a:rPr lang="en-US" altLang="zh-TW" dirty="0"/>
                  <a:t>={MME</a:t>
                </a:r>
                <a:r>
                  <a:rPr lang="zh-TW" altLang="en-US" dirty="0"/>
                  <a:t>、</a:t>
                </a:r>
                <a:r>
                  <a:rPr lang="en-US" altLang="zh-TW" dirty="0"/>
                  <a:t>HSS</a:t>
                </a:r>
                <a:r>
                  <a:rPr lang="zh-TW" altLang="en-US" dirty="0"/>
                  <a:t>、</a:t>
                </a:r>
                <a:r>
                  <a:rPr lang="en-US" altLang="zh-TW" dirty="0"/>
                  <a:t>SGW</a:t>
                </a:r>
                <a:r>
                  <a:rPr lang="zh-TW" altLang="en-US" dirty="0"/>
                  <a:t>、</a:t>
                </a:r>
                <a:r>
                  <a:rPr lang="en-US" altLang="zh-TW" dirty="0"/>
                  <a:t>PGW}</a:t>
                </a:r>
              </a:p>
              <a:p>
                <a:pPr/>
                <a:r>
                  <a:rPr lang="zh-TW" altLang="en-US" sz="1200" i="0">
                    <a:latin typeface="Cambria Math" panose="02040503050406030204" pitchFamily="18" charset="0"/>
                  </a:rPr>
                  <a:t>𝜗∈</a:t>
                </a:r>
                <a:r>
                  <a:rPr lang="zh-TW" altLang="zh-TW" sz="1200" i="0" kern="1200">
                    <a:solidFill>
                      <a:schemeClr val="tx1"/>
                    </a:solidFill>
                    <a:effectLst/>
                    <a:latin typeface="+mn-lt"/>
                    <a:ea typeface="+mn-ea"/>
                    <a:cs typeface="+mn-cs"/>
                  </a:rPr>
                  <a:t>𝒱</a:t>
                </a:r>
                <a:r>
                  <a:rPr lang="zh-TW" altLang="en-US" dirty="0"/>
                  <a:t> </a:t>
                </a:r>
                <a:r>
                  <a:rPr lang="en-US" altLang="zh-TW" dirty="0"/>
                  <a:t>:</a:t>
                </a:r>
                <a:r>
                  <a:rPr lang="zh-TW" altLang="en-US" dirty="0"/>
                  <a:t> 將部署用於建構</a:t>
                </a:r>
                <a:r>
                  <a:rPr lang="en-US" altLang="zh-TW" dirty="0" err="1"/>
                  <a:t>vEPC</a:t>
                </a:r>
                <a:r>
                  <a:rPr lang="zh-TW" altLang="en-US" dirty="0"/>
                  <a:t>的一個</a:t>
                </a:r>
                <a:r>
                  <a:rPr lang="en-US" altLang="zh-TW" dirty="0"/>
                  <a:t>VNF</a:t>
                </a:r>
                <a:r>
                  <a:rPr lang="zh-TW" altLang="en-US" dirty="0"/>
                  <a:t>。以形式上講，</a:t>
                </a:r>
                <a:r>
                  <a:rPr lang="zh-TW" altLang="en-US" sz="1200" i="0">
                    <a:latin typeface="Cambria Math" panose="02040503050406030204" pitchFamily="18" charset="0"/>
                  </a:rPr>
                  <a:t>𝜗</a:t>
                </a:r>
                <a:r>
                  <a:rPr lang="zh-TW" altLang="en-US" dirty="0"/>
                  <a:t>可以是</a:t>
                </a:r>
                <a:r>
                  <a:rPr lang="en-US" altLang="zh-TW" dirty="0"/>
                  <a:t>MME</a:t>
                </a:r>
                <a:r>
                  <a:rPr lang="zh-TW" altLang="en-US" dirty="0"/>
                  <a:t>、</a:t>
                </a:r>
                <a:r>
                  <a:rPr lang="en-US" altLang="zh-TW" dirty="0"/>
                  <a:t>HSS</a:t>
                </a:r>
                <a:r>
                  <a:rPr lang="zh-TW" altLang="en-US" dirty="0"/>
                  <a:t>、</a:t>
                </a:r>
                <a:r>
                  <a:rPr lang="en-US" altLang="zh-TW" dirty="0"/>
                  <a:t>SGW</a:t>
                </a:r>
                <a:r>
                  <a:rPr lang="zh-TW" altLang="en-US" dirty="0"/>
                  <a:t>和</a:t>
                </a:r>
                <a:r>
                  <a:rPr lang="en-US" altLang="zh-TW" dirty="0"/>
                  <a:t>PGW</a:t>
                </a:r>
              </a:p>
              <a:p>
                <a:pPr/>
                <a:r>
                  <a:rPr lang="zh-TW" altLang="en-US" i="0">
                    <a:latin typeface="Cambria Math" panose="02040503050406030204" pitchFamily="18" charset="0"/>
                  </a:rPr>
                  <a:t>𝒯 </a:t>
                </a:r>
                <a:r>
                  <a:rPr lang="en-US" altLang="zh-TW" dirty="0"/>
                  <a:t>:</a:t>
                </a:r>
                <a:r>
                  <a:rPr lang="zh-TW" altLang="en-US" dirty="0"/>
                  <a:t> 以離散形式表示的時間，其中每個元素</a:t>
                </a:r>
                <a:r>
                  <a:rPr lang="en-US" altLang="zh-TW" dirty="0"/>
                  <a:t>t</a:t>
                </a:r>
                <a:r>
                  <a:rPr lang="zh-TW" altLang="en-US" sz="1200" i="0">
                    <a:latin typeface="Cambria Math" panose="02040503050406030204" pitchFamily="18" charset="0"/>
                  </a:rPr>
                  <a:t>∈</a:t>
                </a:r>
                <a:r>
                  <a:rPr lang="zh-TW" altLang="en-US" i="0">
                    <a:latin typeface="Cambria Math" panose="02040503050406030204" pitchFamily="18" charset="0"/>
                  </a:rPr>
                  <a:t>𝒯</a:t>
                </a:r>
                <a:r>
                  <a:rPr lang="zh-TW" altLang="en-US" dirty="0"/>
                  <a:t>表示一個或多個事件的發生時間</a:t>
                </a:r>
                <a:endParaRPr lang="en-US" altLang="zh-TW" dirty="0"/>
              </a:p>
              <a:p>
                <a:pPr/>
                <a:r>
                  <a:rPr lang="el-GR" altLang="zh-TW" i="0">
                    <a:latin typeface="Cambria Math" panose="02040503050406030204" pitchFamily="18" charset="0"/>
                    <a:ea typeface="Cambria Math" panose="02040503050406030204" pitchFamily="18" charset="0"/>
                  </a:rPr>
                  <a:t>Φ</a:t>
                </a:r>
                <a:r>
                  <a:rPr lang="en-US" altLang="zh-TW" i="0">
                    <a:latin typeface="Cambria Math" panose="02040503050406030204" pitchFamily="18" charset="0"/>
                    <a:ea typeface="Cambria Math" panose="02040503050406030204" pitchFamily="18" charset="0"/>
                  </a:rPr>
                  <a:t>_(𝒜</a:t>
                </a:r>
                <a:r>
                  <a:rPr lang="en-US" altLang="zh-TW" b="0" i="0">
                    <a:latin typeface="Cambria Math" panose="02040503050406030204" pitchFamily="18" charset="0"/>
                    <a:ea typeface="Cambria Math" panose="02040503050406030204" pitchFamily="18" charset="0"/>
                  </a:rPr>
                  <a:t>,ℬ)^</a:t>
                </a:r>
                <a:r>
                  <a:rPr lang="zh-TW" altLang="en-US" i="0">
                    <a:latin typeface="Cambria Math" panose="02040503050406030204" pitchFamily="18" charset="0"/>
                  </a:rPr>
                  <a:t>𝓍</a:t>
                </a:r>
                <a:r>
                  <a:rPr lang="en-US" altLang="zh-TW" dirty="0"/>
                  <a:t> : </a:t>
                </a:r>
                <a:r>
                  <a:rPr lang="zh-TW" altLang="en-US" dirty="0"/>
                  <a:t>顯示假如在</a:t>
                </a:r>
                <a:r>
                  <a:rPr lang="zh-TW" altLang="zh-TW" sz="1200" i="0" kern="1200">
                    <a:solidFill>
                      <a:schemeClr val="tx1"/>
                    </a:solidFill>
                    <a:effectLst/>
                    <a:latin typeface="+mn-lt"/>
                    <a:ea typeface="+mn-ea"/>
                    <a:cs typeface="+mn-cs"/>
                  </a:rPr>
                  <a:t>𝒯</a:t>
                </a:r>
                <a:r>
                  <a:rPr lang="zh-TW" altLang="en-US" dirty="0"/>
                  <a:t>期間的</a:t>
                </a:r>
                <a:r>
                  <a:rPr lang="en-US" altLang="zh-TW" dirty="0"/>
                  <a:t>VNF</a:t>
                </a:r>
                <a:r>
                  <a:rPr lang="zh-TW" altLang="en-US" dirty="0"/>
                  <a:t>的相同實例為</a:t>
                </a:r>
                <a:r>
                  <a:rPr lang="en-US" altLang="zh-TW" dirty="0"/>
                  <a:t>TAs</a:t>
                </a:r>
                <a:r>
                  <a:rPr lang="zh-TW" altLang="en-US" dirty="0"/>
                  <a:t>  </a:t>
                </a:r>
                <a:r>
                  <a:rPr lang="en-US" altLang="zh-TW" sz="1200" i="0" kern="1200">
                    <a:solidFill>
                      <a:schemeClr val="tx1"/>
                    </a:solidFill>
                    <a:effectLst/>
                    <a:latin typeface="+mn-lt"/>
                    <a:ea typeface="+mn-ea"/>
                    <a:cs typeface="+mn-cs"/>
                  </a:rPr>
                  <a:t>𝒜</a:t>
                </a:r>
                <a:r>
                  <a:rPr lang="zh-TW" altLang="en-US" sz="1200" i="0" kern="1200">
                    <a:solidFill>
                      <a:schemeClr val="tx1"/>
                    </a:solidFill>
                    <a:effectLst/>
                    <a:latin typeface="Cambria Math" panose="02040503050406030204" pitchFamily="18" charset="0"/>
                    <a:ea typeface="+mn-ea"/>
                    <a:cs typeface="+mn-cs"/>
                  </a:rPr>
                  <a:t>和</a:t>
                </a:r>
                <a:r>
                  <a:rPr lang="en-US" altLang="zh-TW" sz="1200" b="0" i="0" kern="1200">
                    <a:solidFill>
                      <a:schemeClr val="tx1"/>
                    </a:solidFill>
                    <a:effectLst/>
                    <a:latin typeface="+mn-lt"/>
                    <a:ea typeface="+mn-ea"/>
                    <a:cs typeface="+mn-cs"/>
                  </a:rPr>
                  <a:t>ℬ</a:t>
                </a:r>
                <a:r>
                  <a:rPr lang="zh-TW" altLang="en-US" sz="1200" b="0" i="0" kern="1200">
                    <a:solidFill>
                      <a:schemeClr val="tx1"/>
                    </a:solidFill>
                    <a:effectLst/>
                    <a:latin typeface="Cambria Math" panose="02040503050406030204" pitchFamily="18" charset="0"/>
                    <a:ea typeface="+mn-ea"/>
                    <a:cs typeface="+mn-cs"/>
                  </a:rPr>
                  <a:t> </a:t>
                </a:r>
                <a:r>
                  <a:rPr lang="zh-TW" altLang="en-US" dirty="0"/>
                  <a:t>提供服務，則將刪除累積事件</a:t>
                </a:r>
                <a:r>
                  <a:rPr lang="zh-TW" altLang="en-US" i="0">
                    <a:latin typeface="Cambria Math" panose="02040503050406030204" pitchFamily="18" charset="0"/>
                  </a:rPr>
                  <a:t>𝓍</a:t>
                </a:r>
                <a:r>
                  <a:rPr lang="zh-TW" altLang="zh-TW" sz="1200" i="0" kern="1200">
                    <a:solidFill>
                      <a:schemeClr val="tx1"/>
                    </a:solidFill>
                    <a:effectLst/>
                    <a:latin typeface="+mn-lt"/>
                    <a:ea typeface="+mn-ea"/>
                    <a:cs typeface="+mn-cs"/>
                  </a:rPr>
                  <a:t>∈</a:t>
                </a:r>
                <a:r>
                  <a:rPr lang="el-GR" altLang="zh-TW" sz="1200" i="0" kern="1200">
                    <a:solidFill>
                      <a:schemeClr val="tx1"/>
                    </a:solidFill>
                    <a:effectLst/>
                    <a:latin typeface="+mn-lt"/>
                    <a:ea typeface="+mn-ea"/>
                    <a:cs typeface="+mn-cs"/>
                  </a:rPr>
                  <a:t>Υ</a:t>
                </a:r>
                <a:r>
                  <a:rPr lang="zh-TW" altLang="en-US" dirty="0"/>
                  <a:t>的數目的陣列。對於每個</a:t>
                </a:r>
                <a:r>
                  <a:rPr lang="en-US" altLang="zh-TW" dirty="0"/>
                  <a:t>t</a:t>
                </a:r>
                <a:r>
                  <a:rPr lang="zh-TW" altLang="zh-TW" sz="1200" i="0" kern="1200">
                    <a:solidFill>
                      <a:schemeClr val="tx1"/>
                    </a:solidFill>
                    <a:effectLst/>
                    <a:latin typeface="+mn-lt"/>
                    <a:ea typeface="+mn-ea"/>
                    <a:cs typeface="+mn-cs"/>
                  </a:rPr>
                  <a:t>∈𝒯</a:t>
                </a:r>
                <a:r>
                  <a:rPr lang="zh-TW" altLang="en-US" dirty="0"/>
                  <a:t>，</a:t>
                </a:r>
                <a:r>
                  <a:rPr lang="el-GR" altLang="zh-TW" i="0">
                    <a:latin typeface="Cambria Math" panose="02040503050406030204" pitchFamily="18" charset="0"/>
                    <a:ea typeface="Cambria Math" panose="02040503050406030204" pitchFamily="18" charset="0"/>
                  </a:rPr>
                  <a:t>Φ</a:t>
                </a:r>
                <a:r>
                  <a:rPr lang="en-US" altLang="zh-TW" i="0">
                    <a:latin typeface="Cambria Math" panose="02040503050406030204" pitchFamily="18" charset="0"/>
                    <a:ea typeface="Cambria Math" panose="02040503050406030204" pitchFamily="18" charset="0"/>
                  </a:rPr>
                  <a:t>_(𝒜</a:t>
                </a:r>
                <a:r>
                  <a:rPr lang="en-US" altLang="zh-TW" b="0" i="0">
                    <a:latin typeface="Cambria Math" panose="02040503050406030204" pitchFamily="18" charset="0"/>
                    <a:ea typeface="Cambria Math" panose="02040503050406030204" pitchFamily="18" charset="0"/>
                  </a:rPr>
                  <a:t>,ℬ)^</a:t>
                </a:r>
                <a:r>
                  <a:rPr lang="zh-TW" altLang="en-US" i="0">
                    <a:latin typeface="Cambria Math" panose="02040503050406030204" pitchFamily="18" charset="0"/>
                  </a:rPr>
                  <a:t>𝓍</a:t>
                </a:r>
                <a:r>
                  <a:rPr lang="en-US" altLang="zh-TW" dirty="0"/>
                  <a:t>[t]</a:t>
                </a:r>
                <a:r>
                  <a:rPr lang="zh-TW" altLang="en-US" dirty="0"/>
                  <a:t>表示假如在</a:t>
                </a:r>
                <a:r>
                  <a:rPr lang="en-US" altLang="zh-TW" dirty="0"/>
                  <a:t>t</a:t>
                </a:r>
                <a:r>
                  <a:rPr lang="zh-TW" altLang="en-US" dirty="0"/>
                  <a:t>期間的</a:t>
                </a:r>
                <a:r>
                  <a:rPr lang="en-US" altLang="zh-TW" dirty="0"/>
                  <a:t>VNF</a:t>
                </a:r>
                <a:r>
                  <a:rPr lang="zh-TW" altLang="en-US" dirty="0"/>
                  <a:t>的相同實例為</a:t>
                </a:r>
                <a:r>
                  <a:rPr lang="en-US" altLang="zh-TW" dirty="0"/>
                  <a:t>TAs</a:t>
                </a:r>
                <a:r>
                  <a:rPr lang="zh-TW" altLang="en-US" dirty="0"/>
                  <a:t>  </a:t>
                </a:r>
                <a:r>
                  <a:rPr lang="en-US" altLang="zh-TW" sz="1200" i="0" kern="1200">
                    <a:solidFill>
                      <a:schemeClr val="tx1"/>
                    </a:solidFill>
                    <a:effectLst/>
                    <a:latin typeface="Cambria Math" panose="02040503050406030204" pitchFamily="18" charset="0"/>
                    <a:ea typeface="+mn-ea"/>
                    <a:cs typeface="+mn-cs"/>
                  </a:rPr>
                  <a:t>𝒜</a:t>
                </a:r>
                <a:r>
                  <a:rPr lang="zh-TW" altLang="en-US" sz="1200" i="0" kern="1200">
                    <a:solidFill>
                      <a:schemeClr val="tx1"/>
                    </a:solidFill>
                    <a:effectLst/>
                    <a:latin typeface="Cambria Math" panose="02040503050406030204" pitchFamily="18" charset="0"/>
                    <a:ea typeface="+mn-ea"/>
                    <a:cs typeface="+mn-cs"/>
                  </a:rPr>
                  <a:t>和</a:t>
                </a:r>
                <a:r>
                  <a:rPr lang="en-US" altLang="zh-TW" sz="1200" b="0" i="0" kern="1200">
                    <a:solidFill>
                      <a:schemeClr val="tx1"/>
                    </a:solidFill>
                    <a:effectLst/>
                    <a:latin typeface="Cambria Math" panose="02040503050406030204" pitchFamily="18" charset="0"/>
                    <a:ea typeface="+mn-ea"/>
                    <a:cs typeface="+mn-cs"/>
                  </a:rPr>
                  <a:t>ℬ</a:t>
                </a:r>
                <a:r>
                  <a:rPr lang="zh-TW" altLang="en-US" dirty="0"/>
                  <a:t>提供服務，則將刪除累積事件</a:t>
                </a:r>
                <a:r>
                  <a:rPr lang="zh-TW" altLang="zh-TW" sz="1200" i="0" kern="1200">
                    <a:solidFill>
                      <a:schemeClr val="tx1"/>
                    </a:solidFill>
                    <a:effectLst/>
                    <a:latin typeface="+mn-lt"/>
                    <a:ea typeface="+mn-ea"/>
                    <a:cs typeface="+mn-cs"/>
                  </a:rPr>
                  <a:t>𝓍∈</a:t>
                </a:r>
                <a:r>
                  <a:rPr lang="el-GR" altLang="zh-TW" sz="1200" i="0" kern="1200">
                    <a:solidFill>
                      <a:schemeClr val="tx1"/>
                    </a:solidFill>
                    <a:effectLst/>
                    <a:latin typeface="+mn-lt"/>
                    <a:ea typeface="+mn-ea"/>
                    <a:cs typeface="+mn-cs"/>
                  </a:rPr>
                  <a:t>Υ</a:t>
                </a:r>
                <a:r>
                  <a:rPr lang="zh-TW" altLang="en-US" dirty="0"/>
                  <a:t>的數目</a:t>
                </a:r>
                <a:endParaRPr lang="en-US" altLang="zh-TW" dirty="0"/>
              </a:p>
              <a:p>
                <a:pPr/>
                <a:r>
                  <a:rPr lang="el-GR" altLang="zh-TW" i="0">
                    <a:latin typeface="Cambria Math" panose="02040503050406030204" pitchFamily="18" charset="0"/>
                    <a:ea typeface="Cambria Math" panose="02040503050406030204" pitchFamily="18" charset="0"/>
                  </a:rPr>
                  <a:t>Γ</a:t>
                </a:r>
                <a:r>
                  <a:rPr lang="en-US" altLang="zh-TW" i="0">
                    <a:latin typeface="Cambria Math" panose="02040503050406030204" pitchFamily="18" charset="0"/>
                    <a:ea typeface="Cambria Math" panose="02040503050406030204" pitchFamily="18" charset="0"/>
                  </a:rPr>
                  <a:t>_</a:t>
                </a:r>
                <a:r>
                  <a:rPr lang="en-US" altLang="zh-TW" sz="1200" i="0" kern="1200">
                    <a:solidFill>
                      <a:schemeClr val="tx1"/>
                    </a:solidFill>
                    <a:effectLst/>
                    <a:latin typeface="+mn-lt"/>
                    <a:ea typeface="+mn-ea"/>
                    <a:cs typeface="+mn-cs"/>
                  </a:rPr>
                  <a:t>𝒜</a:t>
                </a:r>
                <a:r>
                  <a:rPr lang="en-US" altLang="zh-TW" sz="1200" i="0" kern="1200">
                    <a:solidFill>
                      <a:schemeClr val="tx1"/>
                    </a:solidFill>
                    <a:effectLst/>
                    <a:latin typeface="Cambria Math" panose="02040503050406030204" pitchFamily="18" charset="0"/>
                    <a:ea typeface="+mn-ea"/>
                    <a:cs typeface="+mn-cs"/>
                  </a:rPr>
                  <a:t>^</a:t>
                </a:r>
                <a:r>
                  <a:rPr lang="zh-TW" altLang="en-US" sz="1200" i="0" kern="1200">
                    <a:solidFill>
                      <a:schemeClr val="tx1"/>
                    </a:solidFill>
                    <a:effectLst/>
                    <a:latin typeface="+mn-lt"/>
                    <a:ea typeface="+mn-ea"/>
                    <a:cs typeface="+mn-cs"/>
                  </a:rPr>
                  <a:t>𝓍</a:t>
                </a:r>
                <a:r>
                  <a:rPr lang="zh-TW" altLang="en-US" dirty="0"/>
                  <a:t> </a:t>
                </a:r>
                <a:r>
                  <a:rPr lang="en-US" altLang="zh-TW" dirty="0"/>
                  <a:t>:</a:t>
                </a:r>
                <a:r>
                  <a:rPr lang="zh-TW" altLang="en-US" dirty="0"/>
                  <a:t> 顯示在</a:t>
                </a:r>
                <a:r>
                  <a:rPr lang="zh-TW" altLang="zh-TW" sz="1200" i="0" kern="1200">
                    <a:solidFill>
                      <a:schemeClr val="tx1"/>
                    </a:solidFill>
                    <a:effectLst/>
                    <a:latin typeface="+mn-lt"/>
                    <a:ea typeface="+mn-ea"/>
                    <a:cs typeface="+mn-cs"/>
                  </a:rPr>
                  <a:t>𝒯</a:t>
                </a:r>
                <a:r>
                  <a:rPr lang="zh-TW" altLang="en-US" dirty="0"/>
                  <a:t>期間從</a:t>
                </a:r>
                <a:r>
                  <a:rPr lang="en-US" altLang="zh-TW" sz="1200" kern="1200" dirty="0">
                    <a:solidFill>
                      <a:schemeClr val="tx1"/>
                    </a:solidFill>
                    <a:effectLst/>
                    <a:latin typeface="+mn-lt"/>
                    <a:ea typeface="+mn-ea"/>
                    <a:cs typeface="+mn-cs"/>
                  </a:rPr>
                  <a:t>TAs</a:t>
                </a:r>
                <a:r>
                  <a:rPr lang="zh-TW"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𝒜</a:t>
                </a:r>
                <a:r>
                  <a:rPr lang="zh-TW" altLang="en-US" dirty="0"/>
                  <a:t>發起的累積事件</a:t>
                </a:r>
                <a:r>
                  <a:rPr lang="zh-TW" altLang="zh-TW" sz="1200" i="0" kern="1200">
                    <a:solidFill>
                      <a:schemeClr val="tx1"/>
                    </a:solidFill>
                    <a:effectLst/>
                    <a:latin typeface="+mn-lt"/>
                    <a:ea typeface="+mn-ea"/>
                    <a:cs typeface="+mn-cs"/>
                  </a:rPr>
                  <a:t>𝓍∈</a:t>
                </a:r>
                <a:r>
                  <a:rPr lang="el-GR" altLang="zh-TW" sz="1200" i="0" kern="1200">
                    <a:solidFill>
                      <a:schemeClr val="tx1"/>
                    </a:solidFill>
                    <a:effectLst/>
                    <a:latin typeface="+mn-lt"/>
                    <a:ea typeface="+mn-ea"/>
                    <a:cs typeface="+mn-cs"/>
                  </a:rPr>
                  <a:t>Υ</a:t>
                </a:r>
                <a:r>
                  <a:rPr lang="zh-TW" altLang="en-US" dirty="0"/>
                  <a:t>的數目的陣列。對於每個</a:t>
                </a:r>
                <a:r>
                  <a:rPr lang="en-US" altLang="zh-TW" dirty="0"/>
                  <a:t>t</a:t>
                </a:r>
                <a:r>
                  <a:rPr lang="zh-TW" altLang="zh-TW" sz="1200" i="0" kern="1200">
                    <a:solidFill>
                      <a:schemeClr val="tx1"/>
                    </a:solidFill>
                    <a:effectLst/>
                    <a:latin typeface="+mn-lt"/>
                    <a:ea typeface="+mn-ea"/>
                    <a:cs typeface="+mn-cs"/>
                  </a:rPr>
                  <a:t>∈𝒯</a:t>
                </a:r>
                <a:r>
                  <a:rPr lang="zh-TW" altLang="en-US" dirty="0"/>
                  <a:t>，</a:t>
                </a:r>
                <a:r>
                  <a:rPr lang="el-GR" altLang="zh-TW" i="0">
                    <a:latin typeface="Cambria Math" panose="02040503050406030204" pitchFamily="18" charset="0"/>
                    <a:ea typeface="Cambria Math" panose="02040503050406030204" pitchFamily="18" charset="0"/>
                  </a:rPr>
                  <a:t>Γ</a:t>
                </a:r>
                <a:r>
                  <a:rPr lang="en-US" altLang="zh-TW" i="0">
                    <a:latin typeface="Cambria Math" panose="02040503050406030204" pitchFamily="18" charset="0"/>
                    <a:ea typeface="Cambria Math" panose="02040503050406030204" pitchFamily="18" charset="0"/>
                  </a:rPr>
                  <a:t>_</a:t>
                </a:r>
                <a:r>
                  <a:rPr lang="en-US" altLang="zh-TW" sz="1200" i="0" kern="1200">
                    <a:solidFill>
                      <a:schemeClr val="tx1"/>
                    </a:solidFill>
                    <a:effectLst/>
                    <a:latin typeface="Cambria Math" panose="02040503050406030204" pitchFamily="18" charset="0"/>
                    <a:ea typeface="+mn-ea"/>
                    <a:cs typeface="+mn-cs"/>
                  </a:rPr>
                  <a:t>𝒜^</a:t>
                </a:r>
                <a:r>
                  <a:rPr lang="zh-TW" altLang="en-US" sz="1200" i="0" kern="1200">
                    <a:solidFill>
                      <a:schemeClr val="tx1"/>
                    </a:solidFill>
                    <a:effectLst/>
                    <a:latin typeface="Cambria Math" panose="02040503050406030204" pitchFamily="18" charset="0"/>
                    <a:ea typeface="+mn-ea"/>
                    <a:cs typeface="+mn-cs"/>
                  </a:rPr>
                  <a:t>𝓍</a:t>
                </a:r>
                <a:r>
                  <a:rPr lang="en-US" altLang="zh-TW" dirty="0"/>
                  <a:t>[t]</a:t>
                </a:r>
                <a:r>
                  <a:rPr lang="zh-TW" altLang="en-US" dirty="0"/>
                  <a:t>代表在</a:t>
                </a:r>
                <a:r>
                  <a:rPr lang="en-US" altLang="zh-TW" b="0" i="0">
                    <a:latin typeface="Cambria Math" panose="02040503050406030204" pitchFamily="18" charset="0"/>
                  </a:rPr>
                  <a:t>𝑡</a:t>
                </a:r>
                <a:r>
                  <a:rPr lang="zh-TW" altLang="en-US" dirty="0"/>
                  <a:t>期間從</a:t>
                </a:r>
                <a:r>
                  <a:rPr lang="en-US" altLang="zh-TW" sz="1200" kern="1200" dirty="0">
                    <a:solidFill>
                      <a:schemeClr val="tx1"/>
                    </a:solidFill>
                    <a:effectLst/>
                    <a:latin typeface="+mn-lt"/>
                    <a:ea typeface="+mn-ea"/>
                    <a:cs typeface="+mn-cs"/>
                  </a:rPr>
                  <a:t>TAs</a:t>
                </a:r>
                <a:r>
                  <a:rPr lang="zh-TW" altLang="zh-TW" sz="1200" kern="1200" dirty="0">
                    <a:solidFill>
                      <a:schemeClr val="tx1"/>
                    </a:solidFill>
                    <a:effectLst/>
                    <a:latin typeface="+mn-lt"/>
                    <a:ea typeface="+mn-ea"/>
                    <a:cs typeface="+mn-cs"/>
                  </a:rPr>
                  <a:t>  </a:t>
                </a:r>
                <a:r>
                  <a:rPr lang="en-US" altLang="zh-TW" sz="1200" i="0" kern="1200">
                    <a:solidFill>
                      <a:schemeClr val="tx1"/>
                    </a:solidFill>
                    <a:effectLst/>
                    <a:latin typeface="Cambria Math" panose="02040503050406030204" pitchFamily="18" charset="0"/>
                    <a:ea typeface="+mn-ea"/>
                    <a:cs typeface="+mn-cs"/>
                  </a:rPr>
                  <a:t>𝒜</a:t>
                </a:r>
                <a:r>
                  <a:rPr lang="zh-TW" altLang="en-US" dirty="0"/>
                  <a:t>發起的累積事件</a:t>
                </a:r>
                <a:r>
                  <a:rPr lang="zh-TW" altLang="zh-TW" sz="1200" i="0" kern="1200">
                    <a:solidFill>
                      <a:schemeClr val="tx1"/>
                    </a:solidFill>
                    <a:effectLst/>
                    <a:latin typeface="Cambria Math" panose="02040503050406030204" pitchFamily="18" charset="0"/>
                    <a:ea typeface="+mn-ea"/>
                    <a:cs typeface="+mn-cs"/>
                  </a:rPr>
                  <a:t>𝓍∈</a:t>
                </a:r>
                <a:r>
                  <a:rPr lang="el-GR" altLang="zh-TW" sz="1200" i="0" kern="1200">
                    <a:solidFill>
                      <a:schemeClr val="tx1"/>
                    </a:solidFill>
                    <a:effectLst/>
                    <a:latin typeface="Cambria Math" panose="02040503050406030204" pitchFamily="18" charset="0"/>
                    <a:ea typeface="+mn-ea"/>
                    <a:cs typeface="+mn-cs"/>
                  </a:rPr>
                  <a:t>Υ</a:t>
                </a:r>
                <a:r>
                  <a:rPr lang="zh-TW" altLang="en-US" dirty="0"/>
                  <a:t>的數目</a:t>
                </a:r>
                <a:endParaRPr lang="en-US" altLang="zh-TW" dirty="0"/>
              </a:p>
              <a:p>
                <a:pPr/>
                <a:r>
                  <a:rPr lang="en-US" altLang="zh-TW" i="0">
                    <a:latin typeface="Cambria Math" panose="02040503050406030204" pitchFamily="18" charset="0"/>
                    <a:ea typeface="Cambria Math" panose="02040503050406030204" pitchFamily="18" charset="0"/>
                  </a:rPr>
                  <a:t>ℒ^</a:t>
                </a:r>
                <a:r>
                  <a:rPr lang="zh-TW" altLang="en-US" sz="1200" i="0">
                    <a:latin typeface="Cambria Math" panose="02040503050406030204" pitchFamily="18" charset="0"/>
                  </a:rPr>
                  <a:t>𝒞𝒩</a:t>
                </a:r>
                <a:r>
                  <a:rPr lang="zh-TW" altLang="en-US" dirty="0"/>
                  <a:t> </a:t>
                </a:r>
                <a:r>
                  <a:rPr lang="en-US" altLang="zh-TW" dirty="0"/>
                  <a:t>:</a:t>
                </a:r>
                <a:r>
                  <a:rPr lang="zh-TW" altLang="en-US" dirty="0"/>
                  <a:t> </a:t>
                </a:r>
                <a:r>
                  <a:rPr lang="zh-TW" altLang="en-US" sz="1200" i="0">
                    <a:latin typeface="Cambria Math" panose="02040503050406030204" pitchFamily="18" charset="0"/>
                  </a:rPr>
                  <a:t>𝒞𝒩</a:t>
                </a:r>
                <a:r>
                  <a:rPr lang="zh-TW" altLang="en-US" dirty="0"/>
                  <a:t>中風味的集合</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25</a:t>
            </a:fld>
            <a:endParaRPr lang="zh-TW" altLang="en-US"/>
          </a:p>
        </p:txBody>
      </p:sp>
    </p:spTree>
    <p:extLst>
      <p:ext uri="{BB962C8B-B14F-4D97-AF65-F5344CB8AC3E}">
        <p14:creationId xmlns:p14="http://schemas.microsoft.com/office/powerpoint/2010/main" val="33913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在本節中，我們介紹聯盟遊戲的基本概念和用於對</a:t>
                </a:r>
                <a:r>
                  <a:rPr lang="en-US" altLang="zh-TW" dirty="0" err="1"/>
                  <a:t>vEPCs</a:t>
                </a:r>
                <a:r>
                  <a:rPr lang="zh-TW" altLang="en-US" dirty="0"/>
                  <a:t>進行實例化的不同的機制</a:t>
                </a:r>
                <a:endParaRPr lang="en-US" altLang="zh-TW" dirty="0"/>
              </a:p>
              <a:p>
                <a:pPr marL="171450" indent="-171450">
                  <a:buFont typeface="Arial" panose="020B0604020202020204" pitchFamily="34" charset="0"/>
                  <a:buChar char="•"/>
                </a:pPr>
                <a:r>
                  <a:rPr lang="zh-TW" altLang="en-US" dirty="0"/>
                  <a:t>在接下來，</a:t>
                </a:r>
                <a:r>
                  <a:rPr lang="en-US" altLang="zh-TW" dirty="0"/>
                  <a:t>vEPC</a:t>
                </a:r>
                <a:r>
                  <a:rPr lang="zh-TW" altLang="en-US" dirty="0"/>
                  <a:t>的</a:t>
                </a:r>
                <a:r>
                  <a:rPr lang="en-US" altLang="zh-TW" dirty="0"/>
                  <a:t>VNF</a:t>
                </a:r>
                <a14:m>
                  <m:oMath xmlns:m="http://schemas.openxmlformats.org/officeDocument/2006/math">
                    <m:r>
                      <a:rPr lang="zh-TW" altLang="en-US" sz="1200" i="1" dirty="0" smtClean="0">
                        <a:latin typeface="Cambria Math" panose="02040503050406030204" pitchFamily="18" charset="0"/>
                      </a:rPr>
                      <m:t> </m:t>
                    </m:r>
                    <m:r>
                      <a:rPr lang="zh-TW" altLang="en-US" sz="1200" i="1" smtClean="0">
                        <a:latin typeface="Cambria Math" panose="02040503050406030204" pitchFamily="18" charset="0"/>
                      </a:rPr>
                      <m:t>𝜗</m:t>
                    </m:r>
                  </m:oMath>
                </a14:m>
                <a:r>
                  <a:rPr lang="zh-TW" altLang="en-US" dirty="0"/>
                  <a:t> 將使用聯盟遊戲機制一一實例化</a:t>
                </a:r>
                <a:endParaRPr lang="en-US" altLang="zh-TW" dirty="0"/>
              </a:p>
              <a:p>
                <a:pPr marL="171450" indent="-171450">
                  <a:buFont typeface="Arial" panose="020B0604020202020204" pitchFamily="34" charset="0"/>
                  <a:buChar char="•"/>
                </a:pPr>
                <a:r>
                  <a:rPr lang="zh-TW" altLang="en-US" dirty="0"/>
                  <a:t>讓</a:t>
                </a:r>
                <a14:m>
                  <m:oMath xmlns:m="http://schemas.openxmlformats.org/officeDocument/2006/math">
                    <m:r>
                      <a:rPr lang="zh-TW" altLang="en-US" sz="1200" i="1" smtClean="0">
                        <a:latin typeface="Cambria Math" panose="02040503050406030204" pitchFamily="18" charset="0"/>
                      </a:rPr>
                      <m:t>𝓋</m:t>
                    </m:r>
                  </m:oMath>
                </a14:m>
                <a:r>
                  <a:rPr lang="en-US" altLang="zh-TW" sz="1200" dirty="0">
                    <a:latin typeface="+mn-lt"/>
                  </a:rPr>
                  <a:t>(S)</a:t>
                </a:r>
                <a:r>
                  <a:rPr lang="zh-TW" altLang="en-US" sz="1200" dirty="0">
                    <a:latin typeface="+mn-lt"/>
                  </a:rPr>
                  <a:t>表示聯盟遊戲的特徵函數，其定義如下</a:t>
                </a:r>
                <a:r>
                  <a:rPr lang="en-US" altLang="zh-TW" sz="1200" dirty="0">
                    <a:latin typeface="+mn-lt"/>
                  </a:rPr>
                  <a:t>:</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在這節中，我們介紹聯盟遊戲的基本概念和用於對</a:t>
                </a:r>
                <a:r>
                  <a:rPr lang="en-US" altLang="zh-TW" dirty="0" err="1"/>
                  <a:t>vEPCs</a:t>
                </a:r>
                <a:r>
                  <a:rPr lang="zh-TW" altLang="en-US" dirty="0"/>
                  <a:t>進行實例化的不同的機制</a:t>
                </a:r>
                <a:endParaRPr lang="en-US" altLang="zh-TW" dirty="0"/>
              </a:p>
              <a:p>
                <a:pPr marL="171450" indent="-171450">
                  <a:buFont typeface="Arial" panose="020B0604020202020204" pitchFamily="34" charset="0"/>
                  <a:buChar char="•"/>
                </a:pPr>
                <a:r>
                  <a:rPr lang="zh-TW" altLang="en-US" dirty="0"/>
                  <a:t>在接下來，</a:t>
                </a:r>
                <a:r>
                  <a:rPr lang="en-US" altLang="zh-TW" dirty="0"/>
                  <a:t>vEPC</a:t>
                </a:r>
                <a:r>
                  <a:rPr lang="zh-TW" altLang="en-US" dirty="0"/>
                  <a:t>的</a:t>
                </a:r>
                <a:r>
                  <a:rPr lang="en-US" altLang="zh-TW" dirty="0"/>
                  <a:t>VNF</a:t>
                </a:r>
                <a:r>
                  <a:rPr lang="zh-TW" altLang="en-US" sz="1200" i="0" dirty="0">
                    <a:latin typeface="Cambria Math" panose="02040503050406030204" pitchFamily="18" charset="0"/>
                  </a:rPr>
                  <a:t> </a:t>
                </a:r>
                <a:r>
                  <a:rPr lang="zh-TW" altLang="en-US" sz="1200" i="0">
                    <a:latin typeface="Cambria Math" panose="02040503050406030204" pitchFamily="18" charset="0"/>
                  </a:rPr>
                  <a:t>𝜗</a:t>
                </a:r>
                <a:r>
                  <a:rPr lang="zh-TW" altLang="en-US" dirty="0"/>
                  <a:t> 將使用聯盟遊戲機制一一實例化</a:t>
                </a:r>
                <a:endParaRPr lang="en-US" altLang="zh-TW" dirty="0"/>
              </a:p>
              <a:p>
                <a:pPr marL="171450" indent="-171450">
                  <a:buFont typeface="Arial" panose="020B0604020202020204" pitchFamily="34" charset="0"/>
                  <a:buChar char="•"/>
                </a:pPr>
                <a:r>
                  <a:rPr lang="zh-TW" altLang="en-US" dirty="0"/>
                  <a:t>讓</a:t>
                </a:r>
                <a:r>
                  <a:rPr lang="zh-TW" altLang="en-US" sz="1200" i="0">
                    <a:latin typeface="Cambria Math" panose="02040503050406030204" pitchFamily="18" charset="0"/>
                  </a:rPr>
                  <a:t>𝓋</a:t>
                </a:r>
                <a:r>
                  <a:rPr lang="en-US" altLang="zh-TW" sz="1200" dirty="0">
                    <a:latin typeface="+mn-lt"/>
                  </a:rPr>
                  <a:t>(S)</a:t>
                </a:r>
                <a:r>
                  <a:rPr lang="zh-TW" altLang="en-US" sz="1200" dirty="0">
                    <a:latin typeface="+mn-lt"/>
                  </a:rPr>
                  <a:t>表示聯盟遊戲的特徵功能，其定義如下</a:t>
                </a:r>
                <a:r>
                  <a:rPr lang="en-US" altLang="zh-TW" sz="1200" dirty="0">
                    <a:latin typeface="+mn-lt"/>
                  </a:rPr>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26</a:t>
            </a:fld>
            <a:endParaRPr lang="zh-TW" altLang="en-US"/>
          </a:p>
        </p:txBody>
      </p:sp>
    </p:spTree>
    <p:extLst>
      <p:ext uri="{BB962C8B-B14F-4D97-AF65-F5344CB8AC3E}">
        <p14:creationId xmlns:p14="http://schemas.microsoft.com/office/powerpoint/2010/main" val="142382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其中</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𝑃</m:t>
                        </m:r>
                      </m:e>
                      <m:sub>
                        <m:r>
                          <a:rPr lang="zh-TW" altLang="en-US" i="1">
                            <a:latin typeface="Cambria Math" panose="02040503050406030204" pitchFamily="18" charset="0"/>
                          </a:rPr>
                          <m:t>𝜗</m:t>
                        </m:r>
                      </m:sub>
                    </m:sSub>
                  </m:oMath>
                </a14:m>
                <a:r>
                  <a:rPr lang="zh-TW" altLang="en-US" dirty="0"/>
                  <a:t>是運營商對於部署</a:t>
                </a:r>
                <a:r>
                  <a:rPr lang="en-US" altLang="zh-TW" dirty="0"/>
                  <a:t>VNF</a:t>
                </a:r>
                <a:r>
                  <a:rPr lang="zh-TW" altLang="en-US" dirty="0"/>
                  <a:t> </a:t>
                </a:r>
                <a14:m>
                  <m:oMath xmlns:m="http://schemas.openxmlformats.org/officeDocument/2006/math">
                    <m:r>
                      <a:rPr lang="zh-TW" altLang="en-US" sz="1200" i="1" smtClean="0">
                        <a:latin typeface="Cambria Math" panose="02040503050406030204" pitchFamily="18" charset="0"/>
                      </a:rPr>
                      <m:t>𝜗</m:t>
                    </m:r>
                  </m:oMath>
                </a14:m>
                <a:r>
                  <a:rPr lang="zh-TW" altLang="en-US" dirty="0"/>
                  <a:t> 願意支付的成本，而</a:t>
                </a:r>
                <a14:m>
                  <m:oMath xmlns:m="http://schemas.openxmlformats.org/officeDocument/2006/math">
                    <m:sSub>
                      <m:sSubPr>
                        <m:ctrlPr>
                          <a:rPr lang="en-US" altLang="zh-TW" sz="1200" i="1" smtClean="0">
                            <a:latin typeface="Cambria Math" panose="02040503050406030204" pitchFamily="18" charset="0"/>
                          </a:rPr>
                        </m:ctrlPr>
                      </m:sSubPr>
                      <m:e>
                        <m:r>
                          <m:rPr>
                            <m:sty m:val="p"/>
                          </m:rPr>
                          <a:rPr lang="el-GR" altLang="zh-TW" sz="1200" i="1" smtClean="0">
                            <a:latin typeface="Cambria Math" panose="02040503050406030204" pitchFamily="18" charset="0"/>
                            <a:ea typeface="Cambria Math" panose="02040503050406030204" pitchFamily="18" charset="0"/>
                          </a:rPr>
                          <m:t>Θ</m:t>
                        </m:r>
                      </m:e>
                      <m:sub>
                        <m:r>
                          <a:rPr lang="zh-TW" altLang="en-US" sz="1200" i="1">
                            <a:latin typeface="Cambria Math" panose="02040503050406030204" pitchFamily="18" charset="0"/>
                          </a:rPr>
                          <m:t>𝜗</m:t>
                        </m:r>
                      </m:sub>
                    </m:sSub>
                    <m:r>
                      <a:rPr lang="en-US" altLang="zh-TW" sz="1200" b="0" i="1" smtClean="0">
                        <a:latin typeface="Cambria Math" panose="02040503050406030204" pitchFamily="18" charset="0"/>
                      </a:rPr>
                      <m:t> </m:t>
                    </m:r>
                  </m:oMath>
                </a14:m>
                <a:r>
                  <a:rPr lang="zh-TW" altLang="en-US" dirty="0"/>
                  <a:t>是在變體</a:t>
                </a:r>
                <a14:m>
                  <m:oMath xmlns:m="http://schemas.openxmlformats.org/officeDocument/2006/math">
                    <m:r>
                      <a:rPr lang="zh-TW" altLang="en-US" sz="1200" i="1" smtClean="0">
                        <a:latin typeface="Cambria Math" panose="02040503050406030204" pitchFamily="18" charset="0"/>
                      </a:rPr>
                      <m:t>𝒞𝒩</m:t>
                    </m:r>
                    <m:r>
                      <a:rPr lang="en-US" altLang="zh-TW" sz="1200" b="0" i="1" smtClean="0">
                        <a:latin typeface="Cambria Math" panose="02040503050406030204" pitchFamily="18" charset="0"/>
                      </a:rPr>
                      <m:t>𝑠</m:t>
                    </m:r>
                  </m:oMath>
                </a14:m>
                <a:r>
                  <a:rPr lang="zh-TW" altLang="en-US" dirty="0"/>
                  <a:t>中部署</a:t>
                </a:r>
                <a14:m>
                  <m:oMath xmlns:m="http://schemas.openxmlformats.org/officeDocument/2006/math">
                    <m:r>
                      <a:rPr lang="zh-TW" altLang="en-US" sz="1200" i="1" smtClean="0">
                        <a:latin typeface="Cambria Math" panose="02040503050406030204" pitchFamily="18" charset="0"/>
                      </a:rPr>
                      <m:t>𝜗</m:t>
                    </m:r>
                  </m:oMath>
                </a14:m>
                <a:r>
                  <a:rPr lang="zh-TW" altLang="en-US" dirty="0"/>
                  <a:t>的成本</a:t>
                </a:r>
                <a:endParaRPr lang="en-US" altLang="zh-TW" dirty="0"/>
              </a:p>
              <a:p>
                <a:pPr marL="0" indent="0">
                  <a:buFont typeface="Arial" panose="020B0604020202020204" pitchFamily="34" charset="0"/>
                  <a:buNone/>
                </a:pPr>
                <a:r>
                  <a:rPr lang="zh-TW" altLang="en-US" dirty="0"/>
                  <a:t>聯盟的總利潤，如果聯盟個數</a:t>
                </a:r>
                <a:r>
                  <a:rPr lang="en-US" altLang="zh-TW" dirty="0"/>
                  <a:t>=0</a:t>
                </a:r>
                <a:r>
                  <a:rPr lang="zh-TW" altLang="en-US" dirty="0"/>
                  <a:t> 或 </a:t>
                </a:r>
                <a:r>
                  <a:rPr lang="en-US" altLang="zh-TW" dirty="0"/>
                  <a:t>QoS</a:t>
                </a:r>
                <a:r>
                  <a:rPr lang="zh-TW" altLang="en-US" dirty="0"/>
                  <a:t>無法被保證，利潤為</a:t>
                </a:r>
                <a:r>
                  <a:rPr lang="en-US" altLang="zh-TW" dirty="0"/>
                  <a:t>0</a:t>
                </a:r>
                <a:r>
                  <a:rPr lang="zh-TW" altLang="en-US" dirty="0"/>
                  <a:t>，否則運營商願意支付的成本</a:t>
                </a:r>
                <a:r>
                  <a:rPr lang="en-US" altLang="zh-TW" dirty="0"/>
                  <a:t>-</a:t>
                </a:r>
                <a:r>
                  <a:rPr lang="zh-TW" altLang="en-US" dirty="0"/>
                  <a:t>變體</a:t>
                </a:r>
                <a:r>
                  <a:rPr lang="en-US" altLang="zh-TW" dirty="0"/>
                  <a:t>CN</a:t>
                </a:r>
                <a:r>
                  <a:rPr lang="zh-TW" altLang="en-US" dirty="0"/>
                  <a:t>中部署的成本</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其中</a:t>
                </a:r>
                <a:r>
                  <a:rPr lang="en-US" altLang="zh-TW" b="0" i="0">
                    <a:latin typeface="Cambria Math" panose="02040503050406030204" pitchFamily="18" charset="0"/>
                  </a:rPr>
                  <a:t>𝑃_</a:t>
                </a:r>
                <a:r>
                  <a:rPr lang="zh-TW" altLang="en-US" i="0">
                    <a:latin typeface="Cambria Math" panose="02040503050406030204" pitchFamily="18" charset="0"/>
                  </a:rPr>
                  <a:t>𝜗</a:t>
                </a:r>
                <a:r>
                  <a:rPr lang="zh-TW" altLang="en-US" dirty="0"/>
                  <a:t>是營運商對於部署</a:t>
                </a:r>
                <a:r>
                  <a:rPr lang="en-US" altLang="zh-TW" dirty="0"/>
                  <a:t>VNF</a:t>
                </a:r>
                <a:r>
                  <a:rPr lang="zh-TW" altLang="en-US" dirty="0"/>
                  <a:t> </a:t>
                </a:r>
                <a:r>
                  <a:rPr lang="zh-TW" altLang="en-US" sz="1200" i="0">
                    <a:latin typeface="Cambria Math" panose="02040503050406030204" pitchFamily="18" charset="0"/>
                  </a:rPr>
                  <a:t>𝜗</a:t>
                </a:r>
                <a:r>
                  <a:rPr lang="zh-TW" altLang="en-US" dirty="0"/>
                  <a:t> 願意負擔的成本，而</a:t>
                </a:r>
                <a:r>
                  <a:rPr lang="el-GR" altLang="zh-TW" sz="1200" i="0">
                    <a:latin typeface="Cambria Math" panose="02040503050406030204" pitchFamily="18" charset="0"/>
                    <a:ea typeface="Cambria Math" panose="02040503050406030204" pitchFamily="18" charset="0"/>
                  </a:rPr>
                  <a:t>Θ</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rPr>
                  <a:t>𝜗</a:t>
                </a:r>
                <a:r>
                  <a:rPr lang="en-US" altLang="zh-TW" sz="1200" b="0" i="0">
                    <a:latin typeface="Cambria Math" panose="02040503050406030204" pitchFamily="18" charset="0"/>
                  </a:rPr>
                  <a:t>  </a:t>
                </a:r>
                <a:r>
                  <a:rPr lang="zh-TW" altLang="en-US" dirty="0"/>
                  <a:t>是在變體</a:t>
                </a:r>
                <a:r>
                  <a:rPr lang="zh-TW" altLang="en-US" sz="1200" i="0">
                    <a:latin typeface="Cambria Math" panose="02040503050406030204" pitchFamily="18" charset="0"/>
                  </a:rPr>
                  <a:t>𝒞𝒩</a:t>
                </a:r>
                <a:r>
                  <a:rPr lang="en-US" altLang="zh-TW" sz="1200" b="0" i="0">
                    <a:latin typeface="Cambria Math" panose="02040503050406030204" pitchFamily="18" charset="0"/>
                  </a:rPr>
                  <a:t>𝑠</a:t>
                </a:r>
                <a:r>
                  <a:rPr lang="zh-TW" altLang="en-US" dirty="0"/>
                  <a:t>中部署</a:t>
                </a:r>
                <a:r>
                  <a:rPr lang="zh-TW" altLang="en-US" sz="1200" i="0">
                    <a:latin typeface="Cambria Math" panose="02040503050406030204" pitchFamily="18" charset="0"/>
                  </a:rPr>
                  <a:t>𝜗</a:t>
                </a:r>
                <a:r>
                  <a:rPr lang="zh-TW" altLang="en-US" dirty="0"/>
                  <a:t>的成本</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27</a:t>
            </a:fld>
            <a:endParaRPr lang="zh-TW" altLang="en-US"/>
          </a:p>
        </p:txBody>
      </p:sp>
    </p:spTree>
    <p:extLst>
      <p:ext uri="{BB962C8B-B14F-4D97-AF65-F5344CB8AC3E}">
        <p14:creationId xmlns:p14="http://schemas.microsoft.com/office/powerpoint/2010/main" val="339534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A.</a:t>
                </a:r>
                <a:r>
                  <a:rPr lang="zh-TW" altLang="en-US" dirty="0"/>
                  <a:t> 用於建構一個</a:t>
                </a:r>
                <a:r>
                  <a:rPr lang="en-US" altLang="zh-TW" dirty="0" err="1"/>
                  <a:t>vEPC</a:t>
                </a:r>
                <a:r>
                  <a:rPr lang="zh-TW" altLang="en-US" dirty="0"/>
                  <a:t>實例的聯盟遊戲</a:t>
                </a:r>
                <a:endParaRPr lang="en-US" altLang="zh-TW" dirty="0"/>
              </a:p>
              <a:p>
                <a:pPr marL="171450" indent="-171450">
                  <a:buFont typeface="Arial" panose="020B0604020202020204" pitchFamily="34" charset="0"/>
                  <a:buChar char="•"/>
                </a:pPr>
                <a:r>
                  <a:rPr lang="zh-TW" altLang="en-US" dirty="0"/>
                  <a:t>在本文中，所使用的聯盟遊戲類型屬於聯盟形式遊戲，旨在形成不同的聯盟，從而增加不同參與者</a:t>
                </a:r>
                <a:r>
                  <a:rPr lang="en-US" altLang="zh-TW" dirty="0"/>
                  <a:t>(</a:t>
                </a:r>
                <a14:m>
                  <m:oMath xmlns:m="http://schemas.openxmlformats.org/officeDocument/2006/math">
                    <m:r>
                      <a:rPr lang="zh-TW" altLang="en-US" sz="1200" i="1" smtClean="0">
                        <a:latin typeface="Cambria Math" panose="02040503050406030204" pitchFamily="18" charset="0"/>
                      </a:rPr>
                      <m:t>𝒞𝒩</m:t>
                    </m:r>
                  </m:oMath>
                </a14:m>
                <a:r>
                  <a:rPr lang="en-US" altLang="zh-TW" dirty="0"/>
                  <a:t>)</a:t>
                </a:r>
                <a:r>
                  <a:rPr lang="zh-TW" altLang="en-US" dirty="0"/>
                  <a:t>的利潤</a:t>
                </a:r>
                <a:endParaRPr lang="en-US" altLang="zh-TW" dirty="0"/>
              </a:p>
              <a:p>
                <a:pPr marL="171450" indent="-171450">
                  <a:buFont typeface="Arial" panose="020B0604020202020204" pitchFamily="34" charset="0"/>
                  <a:buChar char="•"/>
                </a:pPr>
                <a:r>
                  <a:rPr lang="zh-TW" altLang="en-US" dirty="0"/>
                  <a:t>結盟形式將根據從合作的收益和成本來定義</a:t>
                </a:r>
                <a:endParaRPr lang="en-US" altLang="zh-TW" dirty="0"/>
              </a:p>
              <a:p>
                <a:pPr marL="171450" indent="-171450">
                  <a:buFont typeface="Arial" panose="020B0604020202020204" pitchFamily="34" charset="0"/>
                  <a:buChar char="•"/>
                </a:pPr>
                <a:r>
                  <a:rPr lang="zh-TW" altLang="en-US" dirty="0"/>
                  <a:t>文獻中提出許多方法來在同一聯盟</a:t>
                </a:r>
                <a14:m>
                  <m:oMath xmlns:m="http://schemas.openxmlformats.org/officeDocument/2006/math">
                    <m:r>
                      <m:rPr>
                        <m:sty m:val="p"/>
                      </m:rPr>
                      <a:rPr lang="en-US" altLang="zh-TW" i="1" smtClean="0">
                        <a:latin typeface="Cambria Math" panose="02040503050406030204" pitchFamily="18" charset="0"/>
                      </a:rPr>
                      <m:t>S</m:t>
                    </m:r>
                  </m:oMath>
                </a14:m>
                <a:r>
                  <a:rPr lang="zh-TW" altLang="en-US" dirty="0"/>
                  <a:t>中的不同參與者</a:t>
                </a:r>
                <a14:m>
                  <m:oMath xmlns:m="http://schemas.openxmlformats.org/officeDocument/2006/math">
                    <m:r>
                      <a:rPr lang="zh-TW" altLang="en-US" sz="1200" i="1" smtClean="0">
                        <a:latin typeface="Cambria Math" panose="02040503050406030204" pitchFamily="18" charset="0"/>
                      </a:rPr>
                      <m:t>𝒞𝒩</m:t>
                    </m:r>
                  </m:oMath>
                </a14:m>
                <a:r>
                  <a:rPr lang="zh-TW" altLang="en-US" dirty="0"/>
                  <a:t>之間分享利潤</a:t>
                </a:r>
                <a14:m>
                  <m:oMath xmlns:m="http://schemas.openxmlformats.org/officeDocument/2006/math">
                    <m:r>
                      <a:rPr lang="zh-TW" altLang="en-US" sz="1200" i="1" smtClean="0">
                        <a:latin typeface="Cambria Math" panose="02040503050406030204" pitchFamily="18" charset="0"/>
                      </a:rPr>
                      <m:t>𝓋</m:t>
                    </m:r>
                  </m:oMath>
                </a14:m>
                <a:r>
                  <a:rPr lang="en-US" altLang="zh-TW" sz="1200" dirty="0"/>
                  <a:t>(</a:t>
                </a:r>
                <a14:m>
                  <m:oMath xmlns:m="http://schemas.openxmlformats.org/officeDocument/2006/math">
                    <m:r>
                      <m:rPr>
                        <m:sty m:val="p"/>
                      </m:rPr>
                      <a:rPr lang="en-US" altLang="zh-TW" i="1" smtClean="0">
                        <a:latin typeface="Cambria Math" panose="02040503050406030204" pitchFamily="18" charset="0"/>
                      </a:rPr>
                      <m:t>S</m:t>
                    </m:r>
                  </m:oMath>
                </a14:m>
                <a:r>
                  <a:rPr lang="en-US" altLang="zh-TW" sz="1200" dirty="0"/>
                  <a:t>)</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a:t>A.</a:t>
                </a:r>
                <a:r>
                  <a:rPr lang="zh-TW" altLang="en-US" dirty="0"/>
                  <a:t> 用於建構一個</a:t>
                </a:r>
                <a:r>
                  <a:rPr lang="en-US" altLang="zh-TW" dirty="0" err="1"/>
                  <a:t>vEPC</a:t>
                </a:r>
                <a:r>
                  <a:rPr lang="zh-TW" altLang="en-US" dirty="0"/>
                  <a:t>實例的聯盟遊戲</a:t>
                </a:r>
                <a:endParaRPr lang="en-US" altLang="zh-TW" dirty="0"/>
              </a:p>
              <a:p>
                <a:pPr marL="171450" indent="-171450">
                  <a:buFont typeface="Arial" panose="020B0604020202020204" pitchFamily="34" charset="0"/>
                  <a:buChar char="•"/>
                </a:pPr>
                <a:r>
                  <a:rPr lang="zh-TW" altLang="en-US" dirty="0"/>
                  <a:t>在本文中，所使用的聯盟遊戲類型屬於聯盟形式遊戲，旨在形成不同的聯盟，從而增加不同參與者</a:t>
                </a:r>
                <a:r>
                  <a:rPr lang="en-US" altLang="zh-TW" dirty="0"/>
                  <a:t>(</a:t>
                </a:r>
                <a:r>
                  <a:rPr lang="zh-TW" altLang="en-US" sz="1200" i="0">
                    <a:latin typeface="Cambria Math" panose="02040503050406030204" pitchFamily="18" charset="0"/>
                  </a:rPr>
                  <a:t>𝒞𝒩</a:t>
                </a:r>
                <a:r>
                  <a:rPr lang="en-US" altLang="zh-TW" dirty="0"/>
                  <a:t>)</a:t>
                </a:r>
                <a:r>
                  <a:rPr lang="zh-TW" altLang="en-US" dirty="0"/>
                  <a:t>的利潤</a:t>
                </a:r>
                <a:endParaRPr lang="en-US" altLang="zh-TW" dirty="0"/>
              </a:p>
              <a:p>
                <a:pPr marL="171450" indent="-171450">
                  <a:buFont typeface="Arial" panose="020B0604020202020204" pitchFamily="34" charset="0"/>
                  <a:buChar char="•"/>
                </a:pPr>
                <a:r>
                  <a:rPr lang="zh-TW" altLang="en-US" dirty="0"/>
                  <a:t>結盟形式將根據從合作的收益和成本來定義</a:t>
                </a:r>
                <a:endParaRPr lang="en-US" altLang="zh-TW" dirty="0"/>
              </a:p>
              <a:p>
                <a:pPr marL="171450" indent="-171450">
                  <a:buFont typeface="Arial" panose="020B0604020202020204" pitchFamily="34" charset="0"/>
                  <a:buChar char="•"/>
                </a:pPr>
                <a:r>
                  <a:rPr lang="zh-TW" altLang="en-US" dirty="0"/>
                  <a:t>文獻中提出許多方法來在同一聯盟</a:t>
                </a:r>
                <a:r>
                  <a:rPr lang="en-US" altLang="zh-TW" i="0">
                    <a:latin typeface="Cambria Math" panose="02040503050406030204" pitchFamily="18" charset="0"/>
                  </a:rPr>
                  <a:t>S</a:t>
                </a:r>
                <a:r>
                  <a:rPr lang="zh-TW" altLang="en-US" dirty="0"/>
                  <a:t>中的不同參與者</a:t>
                </a:r>
                <a:r>
                  <a:rPr lang="zh-TW" altLang="en-US" sz="1200" i="0">
                    <a:latin typeface="Cambria Math" panose="02040503050406030204" pitchFamily="18" charset="0"/>
                  </a:rPr>
                  <a:t>𝒞𝒩</a:t>
                </a:r>
                <a:r>
                  <a:rPr lang="zh-TW" altLang="en-US" dirty="0"/>
                  <a:t>之間分享利潤</a:t>
                </a:r>
                <a:r>
                  <a:rPr lang="zh-TW" altLang="en-US" sz="1200" i="0">
                    <a:latin typeface="Cambria Math" panose="02040503050406030204" pitchFamily="18" charset="0"/>
                  </a:rPr>
                  <a:t>𝓋</a:t>
                </a:r>
                <a:r>
                  <a:rPr lang="en-US" altLang="zh-TW" sz="1200" dirty="0"/>
                  <a:t>(</a:t>
                </a:r>
                <a:r>
                  <a:rPr lang="en-US" altLang="zh-TW" i="0">
                    <a:latin typeface="Cambria Math" panose="02040503050406030204" pitchFamily="18" charset="0"/>
                  </a:rPr>
                  <a:t>S</a:t>
                </a:r>
                <a:r>
                  <a:rPr lang="en-US" altLang="zh-TW" sz="1200" dirty="0"/>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28</a:t>
            </a:fld>
            <a:endParaRPr lang="zh-TW" altLang="en-US"/>
          </a:p>
        </p:txBody>
      </p:sp>
    </p:spTree>
    <p:extLst>
      <p:ext uri="{BB962C8B-B14F-4D97-AF65-F5344CB8AC3E}">
        <p14:creationId xmlns:p14="http://schemas.microsoft.com/office/powerpoint/2010/main" val="214636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文獻中使用</a:t>
            </a:r>
            <a:r>
              <a:rPr lang="en-US" altLang="zh-TW" dirty="0"/>
              <a:t>shapely</a:t>
            </a:r>
            <a:r>
              <a:rPr lang="zh-TW" altLang="en-US" dirty="0"/>
              <a:t>值</a:t>
            </a:r>
            <a:r>
              <a:rPr lang="en-US" altLang="zh-TW" dirty="0"/>
              <a:t>[22]</a:t>
            </a:r>
            <a:r>
              <a:rPr lang="zh-TW" altLang="en-US" dirty="0"/>
              <a:t>來公平地在不同參與者之間分享利潤</a:t>
            </a:r>
            <a:endParaRPr lang="en-US" altLang="zh-TW" dirty="0"/>
          </a:p>
          <a:p>
            <a:pPr marL="171450" indent="-171450">
              <a:buFont typeface="Arial" panose="020B0604020202020204" pitchFamily="34" charset="0"/>
              <a:buChar char="•"/>
            </a:pPr>
            <a:r>
              <a:rPr lang="zh-TW" altLang="en-US" dirty="0"/>
              <a:t>在不同參與者之間分享利潤的一種簡單方法是使用公平分享方法</a:t>
            </a:r>
            <a:endParaRPr lang="en-US" altLang="zh-TW" dirty="0"/>
          </a:p>
          <a:p>
            <a:pPr marL="171450" indent="-171450">
              <a:buFont typeface="Arial" panose="020B0604020202020204" pitchFamily="34" charset="0"/>
              <a:buChar char="•"/>
            </a:pPr>
            <a:r>
              <a:rPr lang="zh-TW" altLang="en-US" dirty="0"/>
              <a:t>因為其實作的簡易性，這個方法在文獻中被廣為使用</a:t>
            </a:r>
            <a:endParaRPr lang="en-US" altLang="zh-TW" dirty="0"/>
          </a:p>
          <a:p>
            <a:pPr marL="171450" indent="-171450">
              <a:buFont typeface="Arial" panose="020B0604020202020204" pitchFamily="34" charset="0"/>
              <a:buChar char="•"/>
            </a:pPr>
            <a:r>
              <a:rPr lang="zh-TW" altLang="en-US" dirty="0"/>
              <a:t>在本文中，我們也使用公平分享方法來在聯盟中定義不同參與者的利潤</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29</a:t>
            </a:fld>
            <a:endParaRPr lang="zh-TW" altLang="en-US"/>
          </a:p>
        </p:txBody>
      </p:sp>
    </p:spTree>
    <p:extLst>
      <p:ext uri="{BB962C8B-B14F-4D97-AF65-F5344CB8AC3E}">
        <p14:creationId xmlns:p14="http://schemas.microsoft.com/office/powerpoint/2010/main" val="428767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這個概念下的關鍵思想，也被稱為 </a:t>
            </a:r>
            <a:r>
              <a:rPr lang="en-US" altLang="zh-TW" dirty="0"/>
              <a:t>EPC</a:t>
            </a:r>
            <a:r>
              <a:rPr lang="zh-TW" altLang="en-US" dirty="0"/>
              <a:t>即服務</a:t>
            </a:r>
            <a:r>
              <a:rPr lang="en-US" altLang="zh-TW" dirty="0"/>
              <a:t>(</a:t>
            </a:r>
            <a:r>
              <a:rPr lang="en-US" altLang="zh-TW" dirty="0" err="1"/>
              <a:t>EPCaaS</a:t>
            </a:r>
            <a:r>
              <a:rPr lang="en-US" altLang="zh-TW" dirty="0"/>
              <a:t>)</a:t>
            </a:r>
            <a:r>
              <a:rPr lang="zh-TW" altLang="en-US" dirty="0"/>
              <a:t>，包括部署關鍵核心網路功能</a:t>
            </a:r>
            <a:r>
              <a:rPr lang="en-US" altLang="zh-TW" dirty="0"/>
              <a:t>(</a:t>
            </a:r>
            <a:r>
              <a:rPr lang="zh-TW" altLang="en-US" dirty="0"/>
              <a:t>即虛擬網路功能</a:t>
            </a:r>
            <a:r>
              <a:rPr lang="en-US" altLang="zh-TW" dirty="0"/>
              <a:t>-VNF)</a:t>
            </a:r>
            <a:r>
              <a:rPr lang="zh-TW" altLang="en-US" dirty="0"/>
              <a:t>的虛擬實例</a:t>
            </a:r>
            <a:r>
              <a:rPr lang="en-US" altLang="zh-TW" dirty="0"/>
              <a:t>(</a:t>
            </a:r>
            <a:r>
              <a:rPr lang="zh-TW" altLang="en-US" dirty="0"/>
              <a:t>即虛擬機或容器</a:t>
            </a:r>
            <a:r>
              <a:rPr lang="en-US" altLang="zh-TW" dirty="0"/>
              <a:t>)</a:t>
            </a:r>
            <a:r>
              <a:rPr lang="zh-TW" altLang="en-US" dirty="0"/>
              <a:t>，如聯合雲上的移動管理實體</a:t>
            </a:r>
            <a:r>
              <a:rPr lang="en-US" altLang="zh-TW" dirty="0"/>
              <a:t>(MME)</a:t>
            </a:r>
            <a:r>
              <a:rPr lang="zh-TW" altLang="en-US" dirty="0"/>
              <a:t>、服務網關</a:t>
            </a:r>
            <a:r>
              <a:rPr lang="en-US" altLang="zh-TW" dirty="0"/>
              <a:t>(SGW)</a:t>
            </a:r>
            <a:r>
              <a:rPr lang="zh-TW" altLang="en-US" dirty="0"/>
              <a:t>和分組數據網關</a:t>
            </a:r>
            <a:r>
              <a:rPr lang="en-US" altLang="zh-TW" dirty="0"/>
              <a:t>(PGW)</a:t>
            </a:r>
          </a:p>
          <a:p>
            <a:pPr marL="171450" indent="-171450">
              <a:buFont typeface="Arial" panose="020B0604020202020204" pitchFamily="34" charset="0"/>
              <a:buChar char="•"/>
            </a:pPr>
            <a:r>
              <a:rPr lang="zh-TW" altLang="en-US" dirty="0"/>
              <a:t>在這種情況下，一個高效</a:t>
            </a:r>
            <a:r>
              <a:rPr lang="en-US" altLang="zh-TW" dirty="0"/>
              <a:t>VNF</a:t>
            </a:r>
            <a:r>
              <a:rPr lang="zh-TW" altLang="en-US" dirty="0"/>
              <a:t>放置演算法是高度需要去維持服務的品質同時減少部署的成本</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a:t>
            </a:fld>
            <a:endParaRPr lang="zh-TW" altLang="en-US"/>
          </a:p>
        </p:txBody>
      </p:sp>
    </p:spTree>
    <p:extLst>
      <p:ext uri="{BB962C8B-B14F-4D97-AF65-F5344CB8AC3E}">
        <p14:creationId xmlns:p14="http://schemas.microsoft.com/office/powerpoint/2010/main" val="59187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然而，任何其他方法</a:t>
                </a:r>
                <a:r>
                  <a:rPr lang="en-US" altLang="zh-TW" dirty="0"/>
                  <a:t>(</a:t>
                </a:r>
                <a:r>
                  <a:rPr lang="zh-TW" altLang="en-US" dirty="0"/>
                  <a:t>即</a:t>
                </a:r>
                <a:r>
                  <a:rPr lang="en-US" altLang="zh-TW" dirty="0"/>
                  <a:t>shapely </a:t>
                </a:r>
                <a:r>
                  <a:rPr lang="zh-TW" altLang="en-US" dirty="0"/>
                  <a:t>值或 </a:t>
                </a:r>
                <a:r>
                  <a:rPr lang="en-US" altLang="zh-TW" dirty="0"/>
                  <a:t>nucleolus)</a:t>
                </a:r>
                <a:r>
                  <a:rPr lang="zh-TW" altLang="en-US" dirty="0"/>
                  <a:t>也可以在我們的框架中，稍作修改</a:t>
                </a:r>
                <a:endParaRPr lang="en-US" altLang="zh-TW" dirty="0"/>
              </a:p>
              <a:p>
                <a:pPr marL="171450" indent="-171450">
                  <a:buFont typeface="Arial" panose="020B0604020202020204" pitchFamily="34" charset="0"/>
                  <a:buChar char="•"/>
                </a:pPr>
                <a:r>
                  <a:rPr lang="zh-TW" altLang="en-US" dirty="0"/>
                  <a:t>根據上述評論，在聯盟</a:t>
                </a:r>
                <a14:m>
                  <m:oMath xmlns:m="http://schemas.openxmlformats.org/officeDocument/2006/math">
                    <m:r>
                      <m:rPr>
                        <m:sty m:val="p"/>
                      </m:rPr>
                      <a:rPr lang="en-US" altLang="zh-TW" sz="1200" i="1" smtClean="0">
                        <a:latin typeface="Cambria Math" panose="02040503050406030204" pitchFamily="18" charset="0"/>
                      </a:rPr>
                      <m:t>S</m:t>
                    </m:r>
                  </m:oMath>
                </a14:m>
                <a:r>
                  <a:rPr lang="zh-TW" altLang="en-US" dirty="0"/>
                  <a:t>中每一個參與者</a:t>
                </a:r>
                <a14:m>
                  <m:oMath xmlns:m="http://schemas.openxmlformats.org/officeDocument/2006/math">
                    <m:r>
                      <a:rPr lang="zh-TW" altLang="en-US" sz="1200" i="1" smtClean="0">
                        <a:latin typeface="Cambria Math" panose="02040503050406030204" pitchFamily="18" charset="0"/>
                      </a:rPr>
                      <m:t>𝒞𝒩</m:t>
                    </m:r>
                  </m:oMath>
                </a14:m>
                <a:r>
                  <a:rPr lang="zh-TW" altLang="en-US" dirty="0"/>
                  <a:t>的利潤都能被定義為以下</a:t>
                </a:r>
                <a:r>
                  <a:rPr lang="en-US" altLang="zh-TW" dirty="0"/>
                  <a:t>:</a:t>
                </a:r>
              </a:p>
              <a:p>
                <a:pPr marL="0" indent="0">
                  <a:buFont typeface="Arial" panose="020B0604020202020204" pitchFamily="34" charset="0"/>
                  <a:buNone/>
                </a:pPr>
                <a:r>
                  <a:rPr lang="zh-TW" altLang="en-US" dirty="0"/>
                  <a:t>在聯盟中的每一個</a:t>
                </a:r>
                <a:r>
                  <a:rPr lang="en-US" altLang="zh-TW" dirty="0"/>
                  <a:t>CN</a:t>
                </a:r>
                <a:r>
                  <a:rPr lang="zh-TW" altLang="en-US" dirty="0"/>
                  <a:t>可以分到的利潤</a:t>
                </a:r>
                <a:r>
                  <a:rPr lang="en-US" altLang="zh-TW" dirty="0"/>
                  <a:t>=</a:t>
                </a:r>
                <a:r>
                  <a:rPr lang="zh-TW" altLang="en-US" dirty="0"/>
                  <a:t>聯盟的總利潤</a:t>
                </a:r>
                <a:r>
                  <a:rPr lang="en-US" altLang="zh-TW" dirty="0"/>
                  <a:t>/</a:t>
                </a:r>
                <a:r>
                  <a:rPr lang="zh-TW" altLang="en-US" dirty="0"/>
                  <a:t>聯盟個數</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然而，任何其他方法</a:t>
                </a:r>
                <a:r>
                  <a:rPr lang="en-US" altLang="zh-TW" dirty="0"/>
                  <a:t>(</a:t>
                </a:r>
                <a:r>
                  <a:rPr lang="zh-TW" altLang="en-US" dirty="0"/>
                  <a:t>即</a:t>
                </a:r>
                <a:r>
                  <a:rPr lang="en-US" altLang="zh-TW" dirty="0"/>
                  <a:t>shapely </a:t>
                </a:r>
                <a:r>
                  <a:rPr lang="zh-TW" altLang="en-US" dirty="0"/>
                  <a:t>或 </a:t>
                </a:r>
                <a:r>
                  <a:rPr lang="en-US" altLang="zh-TW" dirty="0"/>
                  <a:t>nucleolus)</a:t>
                </a:r>
                <a:r>
                  <a:rPr lang="zh-TW" altLang="en-US" dirty="0"/>
                  <a:t>也可以在我們的框架中輕微修改</a:t>
                </a:r>
                <a:endParaRPr lang="en-US" altLang="zh-TW" dirty="0"/>
              </a:p>
              <a:p>
                <a:pPr marL="171450" indent="-171450">
                  <a:buFont typeface="Arial" panose="020B0604020202020204" pitchFamily="34" charset="0"/>
                  <a:buChar char="•"/>
                </a:pPr>
                <a:r>
                  <a:rPr lang="zh-TW" altLang="en-US" dirty="0"/>
                  <a:t>根據上述評論，在聯盟</a:t>
                </a:r>
                <a:r>
                  <a:rPr lang="en-US" altLang="zh-TW" sz="1200" i="0">
                    <a:latin typeface="Cambria Math" panose="02040503050406030204" pitchFamily="18" charset="0"/>
                  </a:rPr>
                  <a:t>S</a:t>
                </a:r>
                <a:r>
                  <a:rPr lang="zh-TW" altLang="en-US" dirty="0"/>
                  <a:t>中每一個參與者</a:t>
                </a:r>
                <a:r>
                  <a:rPr lang="zh-TW" altLang="en-US" sz="1200" i="0">
                    <a:latin typeface="Cambria Math" panose="02040503050406030204" pitchFamily="18" charset="0"/>
                  </a:rPr>
                  <a:t>𝒞𝒩</a:t>
                </a:r>
                <a:r>
                  <a:rPr lang="zh-TW" altLang="en-US" dirty="0"/>
                  <a:t>的利潤都能被定義為以下</a:t>
                </a:r>
                <a:r>
                  <a:rPr lang="en-US" altLang="zh-TW" dirty="0"/>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30</a:t>
            </a:fld>
            <a:endParaRPr lang="zh-TW" altLang="en-US"/>
          </a:p>
        </p:txBody>
      </p:sp>
    </p:spTree>
    <p:extLst>
      <p:ext uri="{BB962C8B-B14F-4D97-AF65-F5344CB8AC3E}">
        <p14:creationId xmlns:p14="http://schemas.microsoft.com/office/powerpoint/2010/main" val="2890973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在接下來，我們定義聯盟遊戲的兩個主要規則</a:t>
                </a:r>
                <a:r>
                  <a:rPr lang="en-US" altLang="zh-TW" dirty="0"/>
                  <a:t>[23];</a:t>
                </a:r>
                <a:r>
                  <a:rPr lang="zh-TW" altLang="en-US" dirty="0"/>
                  <a:t>合併和拆分</a:t>
                </a:r>
                <a:endParaRPr lang="en-US" altLang="zh-TW" dirty="0"/>
              </a:p>
              <a:p>
                <a:pPr marL="171450" indent="-171450">
                  <a:buFont typeface="Arial" panose="020B0604020202020204" pitchFamily="34" charset="0"/>
                  <a:buChar char="•"/>
                </a:pPr>
                <a:r>
                  <a:rPr lang="zh-TW" altLang="en-US" dirty="0"/>
                  <a:t>我們分別為合併和拆分定義了兩個比較關係</a:t>
                </a:r>
                <a14:m>
                  <m:oMath xmlns:m="http://schemas.openxmlformats.org/officeDocument/2006/math">
                    <m:r>
                      <a:rPr lang="en-US" altLang="zh-TW" sz="1200" i="1" smtClean="0">
                        <a:latin typeface="Cambria Math" panose="02040503050406030204" pitchFamily="18" charset="0"/>
                        <a:ea typeface="Cambria Math" panose="02040503050406030204" pitchFamily="18" charset="0"/>
                      </a:rPr>
                      <m:t>▷</m:t>
                    </m:r>
                  </m:oMath>
                </a14:m>
                <a:r>
                  <a:rPr lang="en-US" altLang="zh-TW" dirty="0"/>
                  <a:t>m</a:t>
                </a:r>
                <a:r>
                  <a:rPr lang="zh-TW" altLang="en-US" dirty="0"/>
                  <a:t>和</a:t>
                </a:r>
                <a14:m>
                  <m:oMath xmlns:m="http://schemas.openxmlformats.org/officeDocument/2006/math">
                    <m:r>
                      <a:rPr lang="en-US" altLang="zh-TW" sz="1200" i="1" smtClean="0">
                        <a:latin typeface="Cambria Math" panose="02040503050406030204" pitchFamily="18" charset="0"/>
                        <a:ea typeface="Cambria Math" panose="02040503050406030204" pitchFamily="18" charset="0"/>
                      </a:rPr>
                      <m:t>▷</m:t>
                    </m:r>
                  </m:oMath>
                </a14:m>
                <a:r>
                  <a:rPr lang="en-US" altLang="zh-TW" dirty="0"/>
                  <a:t>s</a:t>
                </a:r>
              </a:p>
              <a:p>
                <a:pPr marL="171450" indent="-171450">
                  <a:buFont typeface="Arial" panose="020B0604020202020204" pitchFamily="34" charset="0"/>
                  <a:buChar char="•"/>
                </a:pPr>
                <a:r>
                  <a:rPr lang="zh-TW" altLang="en-US" dirty="0"/>
                  <a:t>請注意，</a:t>
                </a:r>
                <a14:m>
                  <m:oMath xmlns:m="http://schemas.openxmlformats.org/officeDocument/2006/math">
                    <m:r>
                      <a:rPr lang="zh-TW" altLang="en-US" sz="1200" i="1" smtClean="0">
                        <a:latin typeface="Cambria Math" panose="02040503050406030204" pitchFamily="18" charset="0"/>
                      </a:rPr>
                      <m:t>𝒞𝒩</m:t>
                    </m:r>
                  </m:oMath>
                </a14:m>
                <a:r>
                  <a:rPr lang="zh-TW" altLang="en-US" dirty="0"/>
                  <a:t>是自私的，因為它們中的每一個都旨在增加其利潤而不關心其他參與者</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在接下來，我們定義聯盟形成博弈的兩個主要規則</a:t>
                </a:r>
                <a:r>
                  <a:rPr lang="en-US" altLang="zh-TW" dirty="0"/>
                  <a:t>[23];</a:t>
                </a:r>
                <a:r>
                  <a:rPr lang="zh-TW" altLang="en-US" dirty="0"/>
                  <a:t>合併和拆分</a:t>
                </a:r>
                <a:endParaRPr lang="en-US" altLang="zh-TW" dirty="0"/>
              </a:p>
              <a:p>
                <a:pPr marL="171450" indent="-171450">
                  <a:buFont typeface="Arial" panose="020B0604020202020204" pitchFamily="34" charset="0"/>
                  <a:buChar char="•"/>
                </a:pPr>
                <a:r>
                  <a:rPr lang="zh-TW" altLang="en-US" dirty="0"/>
                  <a:t>我們分別為合併和拆分定義了兩個比較關係</a:t>
                </a:r>
                <a:r>
                  <a:rPr lang="en-US" altLang="zh-TW" sz="1200" i="0">
                    <a:latin typeface="Cambria Math" panose="02040503050406030204" pitchFamily="18" charset="0"/>
                    <a:ea typeface="Cambria Math" panose="02040503050406030204" pitchFamily="18" charset="0"/>
                  </a:rPr>
                  <a:t>⊳</a:t>
                </a:r>
                <a:r>
                  <a:rPr lang="en-US" altLang="zh-TW" dirty="0"/>
                  <a:t>m</a:t>
                </a:r>
                <a:r>
                  <a:rPr lang="zh-TW" altLang="en-US" dirty="0"/>
                  <a:t>和</a:t>
                </a:r>
                <a:r>
                  <a:rPr lang="en-US" altLang="zh-TW" sz="1200" i="0">
                    <a:latin typeface="Cambria Math" panose="02040503050406030204" pitchFamily="18" charset="0"/>
                    <a:ea typeface="Cambria Math" panose="02040503050406030204" pitchFamily="18" charset="0"/>
                  </a:rPr>
                  <a:t>⊳</a:t>
                </a:r>
                <a:r>
                  <a:rPr lang="en-US" altLang="zh-TW" dirty="0"/>
                  <a:t>s</a:t>
                </a:r>
              </a:p>
              <a:p>
                <a:pPr marL="171450" indent="-171450">
                  <a:buFont typeface="Arial" panose="020B0604020202020204" pitchFamily="34" charset="0"/>
                  <a:buChar char="•"/>
                </a:pPr>
                <a:r>
                  <a:rPr lang="zh-TW" altLang="en-US" dirty="0"/>
                  <a:t>請注意，</a:t>
                </a:r>
                <a:r>
                  <a:rPr lang="zh-TW" altLang="en-US" sz="1200" i="0">
                    <a:latin typeface="Cambria Math" panose="02040503050406030204" pitchFamily="18" charset="0"/>
                  </a:rPr>
                  <a:t>𝒞𝒩</a:t>
                </a:r>
                <a:r>
                  <a:rPr lang="zh-TW" altLang="en-US" dirty="0"/>
                  <a:t>是自私的，因為它們中的每一個都旨在增加其利潤而不關心其他參與者</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31</a:t>
            </a:fld>
            <a:endParaRPr lang="zh-TW" altLang="en-US"/>
          </a:p>
        </p:txBody>
      </p:sp>
    </p:spTree>
    <p:extLst>
      <p:ext uri="{BB962C8B-B14F-4D97-AF65-F5344CB8AC3E}">
        <p14:creationId xmlns:p14="http://schemas.microsoft.com/office/powerpoint/2010/main" val="833894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合併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smtClean="0">
                            <a:latin typeface="Cambria Math" panose="02040503050406030204" pitchFamily="18" charset="0"/>
                            <a:ea typeface="Cambria Math" panose="02040503050406030204" pitchFamily="18" charset="0"/>
                          </a:rPr>
                          <m:t>▷</m:t>
                        </m:r>
                      </m:e>
                      <m:sub>
                        <m:r>
                          <a:rPr lang="zh-TW" altLang="en-US" sz="1200" i="1" smtClean="0">
                            <a:latin typeface="Cambria Math" panose="02040503050406030204" pitchFamily="18" charset="0"/>
                          </a:rPr>
                          <m:t>𝓂</m:t>
                        </m:r>
                      </m:sub>
                    </m:sSub>
                    <m:r>
                      <a:rPr lang="zh-TW" altLang="en-US" sz="1200" i="1" smtClean="0">
                        <a:latin typeface="Cambria Math" panose="02040503050406030204" pitchFamily="18" charset="0"/>
                      </a:rPr>
                      <m:t>和</m:t>
                    </m:r>
                  </m:oMath>
                </a14:m>
                <a:r>
                  <a:rPr lang="zh-TW" altLang="en-US" sz="1200" dirty="0">
                    <a:latin typeface="+mn-lt"/>
                  </a:rPr>
                  <a:t>拆分</a:t>
                </a:r>
                <a:r>
                  <a:rPr lang="en-US" altLang="zh-TW" sz="1200" dirty="0">
                    <a:latin typeface="+mn-lt"/>
                  </a:rPr>
                  <a:t> </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a:rPr lang="en-US" altLang="zh-TW" sz="1200" i="1" smtClean="0">
                            <a:latin typeface="Cambria Math" panose="02040503050406030204" pitchFamily="18" charset="0"/>
                            <a:ea typeface="Cambria Math" panose="02040503050406030204" pitchFamily="18" charset="0"/>
                          </a:rPr>
                          <m:t>▷</m:t>
                        </m:r>
                      </m:e>
                      <m:sub>
                        <m:r>
                          <a:rPr lang="en-US" altLang="zh-TW" sz="1200" b="0" i="1" smtClean="0">
                            <a:latin typeface="Cambria Math" panose="02040503050406030204" pitchFamily="18" charset="0"/>
                            <a:ea typeface="Cambria Math" panose="02040503050406030204" pitchFamily="18" charset="0"/>
                          </a:rPr>
                          <m:t>𝑠</m:t>
                        </m:r>
                      </m:sub>
                    </m:sSub>
                    <m:r>
                      <a:rPr lang="zh-TW" altLang="en-US" sz="1200" b="0" i="1" smtClean="0">
                        <a:latin typeface="Cambria Math" panose="02040503050406030204" pitchFamily="18" charset="0"/>
                        <a:ea typeface="Cambria Math" panose="02040503050406030204" pitchFamily="18" charset="0"/>
                      </a:rPr>
                      <m:t>關係</m:t>
                    </m:r>
                  </m:oMath>
                </a14:m>
                <a:r>
                  <a:rPr lang="zh-TW" altLang="en-US" dirty="0"/>
                  <a:t>定義如下</a:t>
                </a:r>
                <a:endParaRPr lang="en-US" altLang="zh-TW" dirty="0"/>
              </a:p>
              <a:p>
                <a:pPr marL="0" indent="0">
                  <a:buFont typeface="Arial" panose="020B0604020202020204" pitchFamily="34" charset="0"/>
                  <a:buNone/>
                </a:pPr>
                <a:r>
                  <a:rPr lang="en-US" altLang="zh-TW" dirty="0"/>
                  <a:t>Cm(</a:t>
                </a:r>
                <a:r>
                  <a:rPr lang="zh-TW" altLang="en-US" dirty="0"/>
                  <a:t>聯盟</a:t>
                </a:r>
                <a:r>
                  <a:rPr lang="en-US" altLang="zh-TW" dirty="0"/>
                  <a:t>m)</a:t>
                </a:r>
                <a:r>
                  <a:rPr lang="zh-TW" altLang="en-US" dirty="0"/>
                  <a:t>是</a:t>
                </a:r>
                <a:r>
                  <a:rPr lang="en-US" altLang="zh-TW" dirty="0"/>
                  <a:t>Cs(</a:t>
                </a:r>
                <a:r>
                  <a:rPr lang="zh-TW" altLang="en-US" dirty="0"/>
                  <a:t>聯盟</a:t>
                </a:r>
                <a:r>
                  <a:rPr lang="en-US" altLang="zh-TW" dirty="0"/>
                  <a:t>s)</a:t>
                </a:r>
                <a:r>
                  <a:rPr lang="zh-TW" altLang="en-US" dirty="0"/>
                  <a:t>透過合併的方式所產生的聯盟 </a:t>
                </a:r>
                <a:endParaRPr lang="en-US" altLang="zh-TW" dirty="0"/>
              </a:p>
              <a:p>
                <a:pPr marL="0" indent="0">
                  <a:buFont typeface="Arial" panose="020B0604020202020204" pitchFamily="34" charset="0"/>
                  <a:buNone/>
                </a:pPr>
                <a:r>
                  <a:rPr lang="zh-TW" altLang="en-US" dirty="0"/>
                  <a:t>產生方式如後面 所有聯盟</a:t>
                </a:r>
                <a:r>
                  <a:rPr lang="en-US" altLang="zh-TW" dirty="0"/>
                  <a:t>S</a:t>
                </a:r>
                <a:r>
                  <a:rPr lang="zh-TW" altLang="en-US" dirty="0"/>
                  <a:t>都屬於</a:t>
                </a:r>
                <a:r>
                  <a:rPr lang="en-US" altLang="zh-TW" dirty="0"/>
                  <a:t>Cs</a:t>
                </a:r>
                <a:r>
                  <a:rPr lang="zh-TW" altLang="en-US" dirty="0"/>
                  <a:t>，所有</a:t>
                </a:r>
                <a:r>
                  <a:rPr lang="en-US" altLang="zh-TW" dirty="0"/>
                  <a:t>CN</a:t>
                </a:r>
                <a:r>
                  <a:rPr lang="zh-TW" altLang="en-US" dirty="0"/>
                  <a:t>都屬於</a:t>
                </a:r>
                <a:r>
                  <a:rPr lang="en-US" altLang="zh-TW" dirty="0"/>
                  <a:t>S</a:t>
                </a:r>
                <a:r>
                  <a:rPr lang="zh-TW" altLang="en-US" dirty="0"/>
                  <a:t> </a:t>
                </a:r>
                <a:r>
                  <a:rPr lang="en-US" altLang="zh-TW" dirty="0"/>
                  <a:t>:</a:t>
                </a:r>
                <a:r>
                  <a:rPr lang="zh-TW" altLang="en-US" dirty="0"/>
                  <a:t> 合併過的</a:t>
                </a:r>
                <a:r>
                  <a:rPr lang="en-US" altLang="zh-TW" dirty="0"/>
                  <a:t>Cm</a:t>
                </a:r>
                <a:r>
                  <a:rPr lang="zh-TW" altLang="en-US" dirty="0"/>
                  <a:t>中的每個</a:t>
                </a:r>
                <a:r>
                  <a:rPr lang="en-US" altLang="zh-TW" dirty="0"/>
                  <a:t>CN</a:t>
                </a:r>
                <a:r>
                  <a:rPr lang="zh-TW" altLang="en-US" dirty="0"/>
                  <a:t>利潤</a:t>
                </a:r>
                <a:r>
                  <a:rPr lang="en-US" altLang="zh-TW" dirty="0"/>
                  <a:t>&gt;=</a:t>
                </a:r>
                <a:r>
                  <a:rPr lang="zh-TW" altLang="en-US" dirty="0"/>
                  <a:t>沒有合併過的聯盟</a:t>
                </a:r>
                <a:r>
                  <a:rPr lang="en-US" altLang="zh-TW" dirty="0"/>
                  <a:t>S</a:t>
                </a:r>
                <a:r>
                  <a:rPr lang="zh-TW" altLang="en-US" dirty="0"/>
                  <a:t>中的每個</a:t>
                </a:r>
                <a:r>
                  <a:rPr lang="en-US" altLang="zh-TW" dirty="0"/>
                  <a:t>CN</a:t>
                </a:r>
                <a:r>
                  <a:rPr lang="zh-TW" altLang="en-US" dirty="0"/>
                  <a:t>利潤且至少存在一個</a:t>
                </a:r>
                <a:r>
                  <a:rPr lang="en-US" altLang="zh-TW" dirty="0"/>
                  <a:t>S’</a:t>
                </a:r>
                <a:r>
                  <a:rPr lang="zh-TW" altLang="en-US" dirty="0"/>
                  <a:t>屬於</a:t>
                </a:r>
                <a:r>
                  <a:rPr lang="en-US" altLang="zh-TW" dirty="0"/>
                  <a:t>Cs</a:t>
                </a:r>
                <a:r>
                  <a:rPr lang="zh-TW" altLang="en-US" dirty="0"/>
                  <a:t>，至少存在一個</a:t>
                </a:r>
                <a:r>
                  <a:rPr lang="en-US" altLang="zh-TW" dirty="0"/>
                  <a:t>CN</a:t>
                </a:r>
                <a:r>
                  <a:rPr lang="zh-TW" altLang="en-US" dirty="0"/>
                  <a:t>屬於</a:t>
                </a:r>
                <a:r>
                  <a:rPr lang="en-US" altLang="zh-TW" dirty="0"/>
                  <a:t>S’</a:t>
                </a:r>
                <a:r>
                  <a:rPr lang="zh-TW" altLang="en-US" dirty="0"/>
                  <a:t> </a:t>
                </a:r>
                <a:r>
                  <a:rPr lang="en-US" altLang="zh-TW" dirty="0"/>
                  <a:t>:</a:t>
                </a:r>
                <a:r>
                  <a:rPr lang="zh-TW" altLang="en-US" dirty="0"/>
                  <a:t> 合併過的</a:t>
                </a:r>
                <a:r>
                  <a:rPr lang="en-US" altLang="zh-TW" dirty="0"/>
                  <a:t>Cm</a:t>
                </a:r>
                <a:r>
                  <a:rPr lang="zh-TW" altLang="en-US" dirty="0"/>
                  <a:t>中的每個</a:t>
                </a:r>
                <a:r>
                  <a:rPr lang="en-US" altLang="zh-TW" dirty="0"/>
                  <a:t>CN</a:t>
                </a:r>
                <a:r>
                  <a:rPr lang="zh-TW" altLang="en-US" dirty="0"/>
                  <a:t>的利潤</a:t>
                </a:r>
                <a:r>
                  <a:rPr lang="en-US" altLang="zh-TW" dirty="0"/>
                  <a:t>&gt;</a:t>
                </a:r>
                <a:r>
                  <a:rPr lang="zh-TW" altLang="en-US" dirty="0"/>
                  <a:t>沒有合併過的聯盟</a:t>
                </a:r>
                <a:r>
                  <a:rPr lang="en-US" altLang="zh-TW" dirty="0"/>
                  <a:t>S’</a:t>
                </a:r>
                <a:r>
                  <a:rPr lang="zh-TW" altLang="en-US" dirty="0"/>
                  <a:t>中的每個</a:t>
                </a:r>
                <a:r>
                  <a:rPr lang="en-US" altLang="zh-TW" dirty="0"/>
                  <a:t>CN</a:t>
                </a:r>
                <a:r>
                  <a:rPr lang="zh-TW" altLang="en-US" dirty="0"/>
                  <a:t>利潤</a:t>
                </a:r>
                <a:endParaRPr lang="en-US" altLang="zh-TW" dirty="0"/>
              </a:p>
              <a:p>
                <a:pPr marL="0" indent="0">
                  <a:buFont typeface="Arial" panose="020B0604020202020204" pitchFamily="34" charset="0"/>
                  <a:buNone/>
                </a:pPr>
                <a:r>
                  <a:rPr lang="en-US" altLang="zh-TW" dirty="0"/>
                  <a:t>Cs</a:t>
                </a:r>
                <a:r>
                  <a:rPr lang="zh-TW" altLang="en-US" dirty="0"/>
                  <a:t>是</a:t>
                </a:r>
                <a:r>
                  <a:rPr lang="en-US" altLang="zh-TW" dirty="0"/>
                  <a:t>Cm</a:t>
                </a:r>
                <a:r>
                  <a:rPr lang="zh-TW" altLang="en-US" dirty="0"/>
                  <a:t>透過拆分的方式所產生的聯盟</a:t>
                </a:r>
                <a:endParaRPr lang="en-US" altLang="zh-TW" dirty="0"/>
              </a:p>
              <a:p>
                <a:pPr marL="0" indent="0">
                  <a:buFont typeface="Arial" panose="020B0604020202020204" pitchFamily="34" charset="0"/>
                  <a:buNone/>
                </a:pPr>
                <a:r>
                  <a:rPr lang="zh-TW" altLang="en-US" dirty="0"/>
                  <a:t>產生的方式如後面 至少存在一個</a:t>
                </a:r>
                <a:r>
                  <a:rPr lang="en-US" altLang="zh-TW" dirty="0"/>
                  <a:t>S</a:t>
                </a:r>
                <a:r>
                  <a:rPr lang="zh-TW" altLang="en-US" dirty="0"/>
                  <a:t>屬於</a:t>
                </a:r>
                <a:r>
                  <a:rPr lang="en-US" altLang="zh-TW" dirty="0"/>
                  <a:t>Cs</a:t>
                </a:r>
                <a:r>
                  <a:rPr lang="zh-TW" altLang="en-US" dirty="0"/>
                  <a:t> </a:t>
                </a:r>
                <a:r>
                  <a:rPr lang="en-US" altLang="zh-TW" dirty="0"/>
                  <a:t>:</a:t>
                </a:r>
                <a:r>
                  <a:rPr lang="zh-TW" altLang="en-US" dirty="0"/>
                  <a:t> 所有的</a:t>
                </a:r>
                <a:r>
                  <a:rPr lang="en-US" altLang="zh-TW" dirty="0"/>
                  <a:t>CN</a:t>
                </a:r>
                <a:r>
                  <a:rPr lang="zh-TW" altLang="en-US" dirty="0"/>
                  <a:t>都屬於</a:t>
                </a:r>
                <a:r>
                  <a:rPr lang="en-US" altLang="zh-TW" dirty="0"/>
                  <a:t>S</a:t>
                </a:r>
                <a:r>
                  <a:rPr lang="zh-TW" altLang="en-US" dirty="0"/>
                  <a:t> </a:t>
                </a:r>
                <a:r>
                  <a:rPr lang="en-US" altLang="zh-TW" dirty="0"/>
                  <a:t>:</a:t>
                </a:r>
                <a:r>
                  <a:rPr lang="zh-TW" altLang="en-US" dirty="0"/>
                  <a:t> 拆分過的</a:t>
                </a:r>
                <a:r>
                  <a:rPr lang="en-US" altLang="zh-TW" dirty="0"/>
                  <a:t>S</a:t>
                </a:r>
                <a:r>
                  <a:rPr lang="zh-TW" altLang="en-US" dirty="0"/>
                  <a:t>中的每個</a:t>
                </a:r>
                <a:r>
                  <a:rPr lang="en-US" altLang="zh-TW" dirty="0"/>
                  <a:t>CN</a:t>
                </a:r>
                <a:r>
                  <a:rPr lang="zh-TW" altLang="en-US" dirty="0"/>
                  <a:t>利潤</a:t>
                </a:r>
                <a:r>
                  <a:rPr lang="en-US" altLang="zh-TW" dirty="0"/>
                  <a:t>&gt;=</a:t>
                </a:r>
                <a:r>
                  <a:rPr lang="zh-TW" altLang="en-US" dirty="0"/>
                  <a:t>沒有拆分過的聯盟</a:t>
                </a:r>
                <a:r>
                  <a:rPr lang="en-US" altLang="zh-TW" dirty="0"/>
                  <a:t>Cm</a:t>
                </a:r>
                <a:r>
                  <a:rPr lang="zh-TW" altLang="en-US" dirty="0"/>
                  <a:t>的每個</a:t>
                </a:r>
                <a:r>
                  <a:rPr lang="en-US" altLang="zh-TW" dirty="0"/>
                  <a:t>CN</a:t>
                </a:r>
                <a:r>
                  <a:rPr lang="zh-TW" altLang="en-US" dirty="0"/>
                  <a:t>利潤且至少存在一個</a:t>
                </a:r>
                <a:r>
                  <a:rPr lang="en-US" altLang="zh-TW" dirty="0"/>
                  <a:t>CN</a:t>
                </a:r>
                <a:r>
                  <a:rPr lang="zh-TW" altLang="en-US" dirty="0"/>
                  <a:t>屬於</a:t>
                </a:r>
                <a:r>
                  <a:rPr lang="en-US" altLang="zh-TW" dirty="0"/>
                  <a:t>S</a:t>
                </a:r>
                <a:r>
                  <a:rPr lang="zh-TW" altLang="en-US" dirty="0"/>
                  <a:t>，拆分過的</a:t>
                </a:r>
                <a:r>
                  <a:rPr lang="en-US" altLang="zh-TW" dirty="0"/>
                  <a:t>S</a:t>
                </a:r>
                <a:r>
                  <a:rPr lang="zh-TW" altLang="en-US" dirty="0"/>
                  <a:t>中的每個</a:t>
                </a:r>
                <a:r>
                  <a:rPr lang="en-US" altLang="zh-TW" dirty="0"/>
                  <a:t>CN</a:t>
                </a:r>
                <a:r>
                  <a:rPr lang="zh-TW" altLang="en-US" dirty="0"/>
                  <a:t>利潤</a:t>
                </a:r>
                <a:r>
                  <a:rPr lang="en-US" altLang="zh-TW" dirty="0"/>
                  <a:t>&gt;</a:t>
                </a:r>
                <a:r>
                  <a:rPr lang="zh-TW" altLang="en-US" dirty="0"/>
                  <a:t>沒有拆分過的聯盟</a:t>
                </a:r>
                <a:r>
                  <a:rPr lang="en-US" altLang="zh-TW" dirty="0"/>
                  <a:t>Cm</a:t>
                </a:r>
                <a:r>
                  <a:rPr lang="zh-TW" altLang="en-US" dirty="0"/>
                  <a:t>的每個</a:t>
                </a:r>
                <a:r>
                  <a:rPr lang="en-US" altLang="zh-TW" dirty="0"/>
                  <a:t>CN</a:t>
                </a:r>
                <a:r>
                  <a:rPr lang="zh-TW" altLang="en-US" dirty="0"/>
                  <a:t>利潤</a:t>
                </a:r>
                <a:endParaRPr lang="en-US" altLang="zh-TW" dirty="0"/>
              </a:p>
              <a:p>
                <a:pPr marL="0" indent="0">
                  <a:buFont typeface="Arial" panose="020B0604020202020204" pitchFamily="34" charset="0"/>
                  <a:buNone/>
                </a:pPr>
                <a:endParaRPr lang="en-US" altLang="zh-TW" dirty="0"/>
              </a:p>
              <a:p>
                <a:pPr marL="0" indent="0">
                  <a:buFont typeface="Arial" panose="020B0604020202020204" pitchFamily="34" charset="0"/>
                  <a:buNone/>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合併</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rPr>
                  <a:t>𝓂 和</a:t>
                </a:r>
                <a:r>
                  <a:rPr lang="zh-TW" altLang="en-US" sz="1200" dirty="0">
                    <a:latin typeface="+mn-lt"/>
                  </a:rPr>
                  <a:t>拆分</a:t>
                </a:r>
                <a:r>
                  <a:rPr lang="en-US" altLang="zh-TW" sz="1200" dirty="0">
                    <a:latin typeface="+mn-lt"/>
                  </a:rPr>
                  <a:t> </a:t>
                </a:r>
                <a:r>
                  <a:rPr lang="en-US" altLang="zh-TW" sz="1200" i="0">
                    <a:latin typeface="Cambria Math" panose="02040503050406030204" pitchFamily="18" charset="0"/>
                    <a:ea typeface="Cambria Math" panose="02040503050406030204" pitchFamily="18" charset="0"/>
                  </a:rPr>
                  <a:t>⊳_</a:t>
                </a:r>
                <a:r>
                  <a:rPr lang="en-US" altLang="zh-TW" sz="1200" b="0" i="0">
                    <a:latin typeface="Cambria Math" panose="02040503050406030204" pitchFamily="18" charset="0"/>
                    <a:ea typeface="Cambria Math" panose="02040503050406030204" pitchFamily="18" charset="0"/>
                  </a:rPr>
                  <a:t>𝑠</a:t>
                </a:r>
                <a:r>
                  <a:rPr lang="zh-TW" altLang="en-US" sz="1200" b="0" i="0">
                    <a:latin typeface="Cambria Math" panose="02040503050406030204" pitchFamily="18" charset="0"/>
                    <a:ea typeface="Cambria Math" panose="02040503050406030204" pitchFamily="18" charset="0"/>
                  </a:rPr>
                  <a:t> 關係</a:t>
                </a:r>
                <a:r>
                  <a:rPr lang="zh-TW" altLang="en-US" dirty="0"/>
                  <a:t>定義如下</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32</a:t>
            </a:fld>
            <a:endParaRPr lang="zh-TW" altLang="en-US"/>
          </a:p>
        </p:txBody>
      </p:sp>
    </p:spTree>
    <p:extLst>
      <p:ext uri="{BB962C8B-B14F-4D97-AF65-F5344CB8AC3E}">
        <p14:creationId xmlns:p14="http://schemas.microsoft.com/office/powerpoint/2010/main" val="2909926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我們考慮兩個聯盟</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a:latin typeface="Cambria Math" panose="02040503050406030204" pitchFamily="18" charset="0"/>
                          </a:rPr>
                          <m:t>1</m:t>
                        </m:r>
                      </m:sub>
                    </m:sSub>
                  </m:oMath>
                </a14:m>
                <a:r>
                  <a:rPr lang="zh-TW" altLang="en-US" dirty="0">
                    <a:latin typeface="+mn-lt"/>
                  </a:rPr>
                  <a:t> 和 </a:t>
                </a:r>
                <a14:m>
                  <m:oMath xmlns:m="http://schemas.openxmlformats.org/officeDocument/2006/math">
                    <m:sSub>
                      <m:sSubPr>
                        <m:ctrlPr>
                          <a:rPr lang="en-US" altLang="zh-TW" i="1" dirty="0"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dirty="0">
                            <a:latin typeface="Cambria Math" panose="02040503050406030204" pitchFamily="18" charset="0"/>
                          </a:rPr>
                          <m:t>2</m:t>
                        </m:r>
                      </m:sub>
                    </m:sSub>
                  </m:oMath>
                </a14:m>
                <a:r>
                  <a:rPr lang="zh-TW" altLang="en-US" dirty="0"/>
                  <a:t>，其中</a:t>
                </a:r>
                <a:r>
                  <a:rPr lang="en-US" altLang="zh-TW" dirty="0">
                    <a:latin typeface="+mn-lt"/>
                  </a:rPr>
                  <a:t>S1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latin typeface="+mn-lt"/>
                  </a:rPr>
                  <a:t> S2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latin typeface="+mn-lt"/>
                  </a:rPr>
                  <a:t>.</a:t>
                </a:r>
                <a:endParaRPr lang="en-US" altLang="zh-TW" dirty="0"/>
              </a:p>
              <a:p>
                <a:pPr marL="171450" indent="-171450">
                  <a:buFont typeface="Arial" panose="020B0604020202020204" pitchFamily="34" charset="0"/>
                  <a:buChar char="•"/>
                </a:pPr>
                <a:r>
                  <a:rPr lang="zh-TW" altLang="en-US" dirty="0"/>
                  <a:t>根據</a:t>
                </a:r>
                <a:r>
                  <a:rPr lang="en-US" altLang="zh-TW" dirty="0"/>
                  <a:t>(3)</a:t>
                </a:r>
                <a:r>
                  <a:rPr lang="zh-TW" altLang="en-US" dirty="0"/>
                  <a: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a:latin typeface="Cambria Math" panose="02040503050406030204" pitchFamily="18" charset="0"/>
                          </a:rPr>
                          <m:t>1</m:t>
                        </m:r>
                      </m:sub>
                    </m:sSub>
                  </m:oMath>
                </a14:m>
                <a:r>
                  <a:rPr lang="zh-TW" altLang="en-US" dirty="0">
                    <a:latin typeface="+mn-lt"/>
                  </a:rPr>
                  <a:t> 和 </a:t>
                </a:r>
                <a14:m>
                  <m:oMath xmlns:m="http://schemas.openxmlformats.org/officeDocument/2006/math">
                    <m:sSub>
                      <m:sSubPr>
                        <m:ctrlPr>
                          <a:rPr lang="en-US" altLang="zh-TW" i="1" dirty="0"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dirty="0">
                            <a:latin typeface="Cambria Math" panose="02040503050406030204" pitchFamily="18" charset="0"/>
                          </a:rPr>
                          <m:t>2</m:t>
                        </m:r>
                      </m:sub>
                    </m:sSub>
                  </m:oMath>
                </a14:m>
                <a:r>
                  <a:rPr lang="zh-TW" altLang="en-US" dirty="0"/>
                  <a:t>將被合併成</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a:latin typeface="Cambria Math" panose="02040503050406030204" pitchFamily="18" charset="0"/>
                            <a:ea typeface="Cambria Math" panose="02040503050406030204" pitchFamily="18" charset="0"/>
                          </a:rPr>
                          <m:t>𝓂</m:t>
                        </m:r>
                      </m:sub>
                    </m:sSub>
                  </m:oMath>
                </a14:m>
                <a:r>
                  <a:rPr lang="en-US" altLang="zh-TW" sz="1200" dirty="0">
                    <a:latin typeface="+mn-lt"/>
                  </a:rPr>
                  <a:t> = {</a:t>
                </a:r>
                <a14:m>
                  <m:oMath xmlns:m="http://schemas.openxmlformats.org/officeDocument/2006/math">
                    <m:sSub>
                      <m:sSubPr>
                        <m:ctrlPr>
                          <a:rPr lang="en-US" altLang="zh-TW" sz="1200" i="1">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i="1">
                            <a:latin typeface="Cambria Math" panose="02040503050406030204" pitchFamily="18" charset="0"/>
                          </a:rPr>
                          <m:t>1</m:t>
                        </m:r>
                      </m:sub>
                    </m:sSub>
                    <m:r>
                      <a:rPr lang="en-US" altLang="zh-TW" sz="1200" b="0" i="0" smtClean="0">
                        <a:latin typeface="Cambria Math" panose="02040503050406030204" pitchFamily="18" charset="0"/>
                        <a:ea typeface="Cambria Math" panose="02040503050406030204" pitchFamily="18" charset="0"/>
                      </a:rPr>
                      <m:t>,</m:t>
                    </m:r>
                    <m:sSub>
                      <m:sSubPr>
                        <m:ctrlPr>
                          <a:rPr lang="en-US" altLang="zh-TW" sz="1200" i="1">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i="1">
                            <a:latin typeface="Cambria Math" panose="02040503050406030204" pitchFamily="18" charset="0"/>
                          </a:rPr>
                          <m:t>2</m:t>
                        </m:r>
                      </m:sub>
                    </m:sSub>
                  </m:oMath>
                </a14:m>
                <a:r>
                  <a:rPr lang="en-US" altLang="zh-TW" sz="1200" dirty="0">
                    <a:latin typeface="+mn-lt"/>
                  </a:rPr>
                  <a:t>}</a:t>
                </a:r>
                <a:r>
                  <a:rPr lang="zh-TW" altLang="en-US" sz="1200" dirty="0">
                    <a:latin typeface="+mn-lt"/>
                  </a:rPr>
                  <a:t>如果滿足下列條件</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1)</a:t>
                </a:r>
                <a:r>
                  <a:rPr lang="zh-TW" altLang="en-US" sz="1200" dirty="0">
                    <a:latin typeface="+mn-lt"/>
                  </a:rPr>
                  <a:t> 下列兩個條件是正確的</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a)</a:t>
                </a:r>
                <a:r>
                  <a:rPr lang="zh-TW" altLang="en-US" sz="1200" dirty="0">
                    <a:latin typeface="+mn-lt"/>
                  </a:rPr>
                  <a:t>所有的</a:t>
                </a:r>
                <a:r>
                  <a:rPr lang="en-US" altLang="zh-TW" sz="1200" dirty="0">
                    <a:latin typeface="+mn-lt"/>
                  </a:rPr>
                  <a:t>CN</a:t>
                </a:r>
                <a:r>
                  <a:rPr lang="zh-TW" altLang="en-US" sz="1200" dirty="0">
                    <a:latin typeface="+mn-lt"/>
                  </a:rPr>
                  <a:t>都屬於</a:t>
                </a:r>
                <a14:m>
                  <m:oMath xmlns:m="http://schemas.openxmlformats.org/officeDocument/2006/math">
                    <m:sSub>
                      <m:sSubPr>
                        <m:ctrlPr>
                          <a:rPr lang="en-US" altLang="zh-TW" sz="1200" i="1" smtClean="0">
                            <a:latin typeface="Cambria Math" panose="02040503050406030204" pitchFamily="18" charset="0"/>
                          </a:rPr>
                        </m:ctrlPr>
                      </m:sSubPr>
                      <m:e>
                        <m:r>
                          <m:rPr>
                            <m:sty m:val="p"/>
                          </m:rPr>
                          <a:rPr lang="el-GR" altLang="zh-TW" sz="1200" i="1">
                            <a:latin typeface="Cambria Math" panose="02040503050406030204" pitchFamily="18" charset="0"/>
                            <a:ea typeface="Cambria Math" panose="02040503050406030204" pitchFamily="18" charset="0"/>
                          </a:rPr>
                          <m:t>Π</m:t>
                        </m:r>
                      </m:e>
                      <m:sub>
                        <m:sSub>
                          <m:sSubPr>
                            <m:ctrlPr>
                              <a:rPr lang="en-US" altLang="zh-TW" sz="1200" i="1">
                                <a:latin typeface="Cambria Math" panose="02040503050406030204" pitchFamily="18" charset="0"/>
                              </a:rPr>
                            </m:ctrlPr>
                          </m:sSubPr>
                          <m:e>
                            <m:r>
                              <m:rPr>
                                <m:sty m:val="p"/>
                              </m:rPr>
                              <a:rPr lang="en-US" altLang="zh-TW" sz="1200" i="1">
                                <a:latin typeface="Cambria Math" panose="02040503050406030204" pitchFamily="18" charset="0"/>
                              </a:rPr>
                              <m:t>S</m:t>
                            </m:r>
                          </m:e>
                          <m:sub>
                            <m:r>
                              <a:rPr lang="en-US" altLang="zh-TW" sz="1200" i="1">
                                <a:latin typeface="Cambria Math" panose="02040503050406030204" pitchFamily="18" charset="0"/>
                              </a:rPr>
                              <m:t>1</m:t>
                            </m:r>
                          </m:sub>
                        </m:sSub>
                      </m:sub>
                    </m:sSub>
                  </m:oMath>
                </a14:m>
                <a:r>
                  <a:rPr lang="zh-TW" altLang="en-US" sz="1200" dirty="0">
                    <a:latin typeface="+mn-lt"/>
                  </a:rPr>
                  <a:t> </a:t>
                </a:r>
                <a:r>
                  <a:rPr lang="en-US" altLang="zh-TW" sz="1200" dirty="0">
                    <a:latin typeface="+mn-lt"/>
                  </a:rPr>
                  <a:t>:</a:t>
                </a:r>
                <a:r>
                  <a:rPr lang="zh-TW" altLang="en-US" dirty="0"/>
                  <a:t>合併過的</a:t>
                </a:r>
                <a:r>
                  <a:rPr lang="en-US" altLang="zh-TW" dirty="0" err="1"/>
                  <a:t>Sm</a:t>
                </a:r>
                <a:r>
                  <a:rPr lang="zh-TW" altLang="en-US" dirty="0"/>
                  <a:t>中的每個</a:t>
                </a:r>
                <a:r>
                  <a:rPr lang="en-US" altLang="zh-TW" dirty="0"/>
                  <a:t>CN</a:t>
                </a:r>
                <a:r>
                  <a:rPr lang="zh-TW" altLang="en-US" dirty="0"/>
                  <a:t>利潤</a:t>
                </a:r>
                <a:r>
                  <a:rPr lang="en-US" altLang="zh-TW" dirty="0"/>
                  <a:t>&gt;=</a:t>
                </a:r>
                <a:r>
                  <a:rPr lang="zh-TW" altLang="en-US" dirty="0"/>
                  <a:t>沒有合併過的聯盟</a:t>
                </a:r>
                <a:r>
                  <a:rPr lang="en-US" altLang="zh-TW" dirty="0"/>
                  <a:t>S1</a:t>
                </a:r>
                <a:r>
                  <a:rPr lang="zh-TW" altLang="en-US" dirty="0"/>
                  <a:t>中的每個</a:t>
                </a:r>
                <a:r>
                  <a:rPr lang="en-US" altLang="zh-TW" dirty="0"/>
                  <a:t>CN</a:t>
                </a:r>
                <a:r>
                  <a:rPr lang="zh-TW" altLang="en-US" dirty="0"/>
                  <a:t>利潤</a:t>
                </a:r>
                <a:endParaRPr lang="en-US" altLang="zh-TW" dirty="0"/>
              </a:p>
              <a:p>
                <a:pPr marL="0" indent="0">
                  <a:buFont typeface="Arial" panose="020B0604020202020204" pitchFamily="34" charset="0"/>
                  <a:buNone/>
                </a:pPr>
                <a:r>
                  <a:rPr lang="en-US" altLang="zh-TW" sz="1200" dirty="0">
                    <a:latin typeface="+mn-lt"/>
                  </a:rPr>
                  <a:t>          b)</a:t>
                </a:r>
                <a:r>
                  <a:rPr lang="zh-TW" altLang="en-US" sz="1200" dirty="0">
                    <a:latin typeface="+mn-lt"/>
                  </a:rPr>
                  <a:t>所有的</a:t>
                </a:r>
                <a:r>
                  <a:rPr lang="en-US" altLang="zh-TW" sz="1200" dirty="0">
                    <a:latin typeface="+mn-lt"/>
                  </a:rPr>
                  <a:t>CN</a:t>
                </a:r>
                <a:r>
                  <a:rPr lang="zh-TW" altLang="en-US" sz="1200" dirty="0">
                    <a:latin typeface="+mn-lt"/>
                  </a:rPr>
                  <a:t>都屬於</a:t>
                </a:r>
                <a14:m>
                  <m:oMath xmlns:m="http://schemas.openxmlformats.org/officeDocument/2006/math">
                    <m:sSub>
                      <m:sSubPr>
                        <m:ctrlPr>
                          <a:rPr lang="en-US" altLang="zh-TW" sz="1200" i="1" smtClean="0">
                            <a:latin typeface="Cambria Math" panose="02040503050406030204" pitchFamily="18" charset="0"/>
                          </a:rPr>
                        </m:ctrlPr>
                      </m:sSubPr>
                      <m:e>
                        <m:r>
                          <m:rPr>
                            <m:sty m:val="p"/>
                          </m:rPr>
                          <a:rPr lang="el-GR" altLang="zh-TW" sz="1200" i="1">
                            <a:latin typeface="Cambria Math" panose="02040503050406030204" pitchFamily="18" charset="0"/>
                            <a:ea typeface="Cambria Math" panose="02040503050406030204" pitchFamily="18" charset="0"/>
                          </a:rPr>
                          <m:t>Π</m:t>
                        </m:r>
                      </m:e>
                      <m:sub>
                        <m:sSub>
                          <m:sSubPr>
                            <m:ctrlPr>
                              <a:rPr lang="en-US" altLang="zh-TW" sz="1200" i="1">
                                <a:latin typeface="Cambria Math" panose="02040503050406030204" pitchFamily="18" charset="0"/>
                              </a:rPr>
                            </m:ctrlPr>
                          </m:sSubPr>
                          <m:e>
                            <m:r>
                              <m:rPr>
                                <m:sty m:val="p"/>
                              </m:rPr>
                              <a:rPr lang="en-US" altLang="zh-TW" sz="1200" i="1">
                                <a:latin typeface="Cambria Math" panose="02040503050406030204" pitchFamily="18" charset="0"/>
                              </a:rPr>
                              <m:t>S</m:t>
                            </m:r>
                          </m:e>
                          <m:sub>
                            <m:r>
                              <a:rPr lang="en-US" altLang="zh-TW" sz="1200" b="0" i="1" smtClean="0">
                                <a:latin typeface="Cambria Math" panose="02040503050406030204" pitchFamily="18" charset="0"/>
                              </a:rPr>
                              <m:t>2</m:t>
                            </m:r>
                          </m:sub>
                        </m:sSub>
                      </m:sub>
                    </m:sSub>
                  </m:oMath>
                </a14:m>
                <a:r>
                  <a:rPr lang="zh-TW" altLang="en-US" sz="1200" dirty="0">
                    <a:latin typeface="+mn-lt"/>
                  </a:rPr>
                  <a:t> </a:t>
                </a:r>
                <a:r>
                  <a:rPr lang="en-US" altLang="zh-TW" sz="1200" dirty="0">
                    <a:latin typeface="+mn-lt"/>
                  </a:rPr>
                  <a:t>:</a:t>
                </a:r>
                <a:r>
                  <a:rPr lang="zh-TW" altLang="en-US" dirty="0"/>
                  <a:t>合併過的</a:t>
                </a:r>
                <a:r>
                  <a:rPr lang="en-US" altLang="zh-TW" dirty="0" err="1"/>
                  <a:t>Sm</a:t>
                </a:r>
                <a:r>
                  <a:rPr lang="zh-TW" altLang="en-US" dirty="0"/>
                  <a:t>中的每個</a:t>
                </a:r>
                <a:r>
                  <a:rPr lang="en-US" altLang="zh-TW" dirty="0"/>
                  <a:t>CN</a:t>
                </a:r>
                <a:r>
                  <a:rPr lang="zh-TW" altLang="en-US" dirty="0"/>
                  <a:t>利潤</a:t>
                </a:r>
                <a:r>
                  <a:rPr lang="en-US" altLang="zh-TW" dirty="0"/>
                  <a:t>&gt;=</a:t>
                </a:r>
                <a:r>
                  <a:rPr lang="zh-TW" altLang="en-US" dirty="0"/>
                  <a:t>沒有合併過的聯盟</a:t>
                </a:r>
                <a:r>
                  <a:rPr lang="en-US" altLang="zh-TW" dirty="0"/>
                  <a:t>S2</a:t>
                </a:r>
                <a:r>
                  <a:rPr lang="zh-TW" altLang="en-US" dirty="0"/>
                  <a:t>中的每個</a:t>
                </a:r>
                <a:r>
                  <a:rPr lang="en-US" altLang="zh-TW" dirty="0"/>
                  <a:t>CN</a:t>
                </a:r>
                <a:r>
                  <a:rPr lang="zh-TW" altLang="en-US" dirty="0"/>
                  <a:t>利潤</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2)</a:t>
                </a:r>
                <a:r>
                  <a:rPr lang="zh-TW" altLang="en-US" sz="1200" dirty="0">
                    <a:latin typeface="+mn-lt"/>
                  </a:rPr>
                  <a:t> 下列條件其中之一是正確的</a:t>
                </a:r>
                <a:endParaRPr lang="en-US" altLang="zh-TW" sz="1200" dirty="0">
                  <a:latin typeface="+mn-lt"/>
                </a:endParaRPr>
              </a:p>
              <a:p>
                <a:pPr marL="0" indent="0">
                  <a:buFont typeface="Arial" panose="020B0604020202020204" pitchFamily="34" charset="0"/>
                  <a:buNone/>
                </a:pPr>
                <a:r>
                  <a:rPr lang="en-US" altLang="zh-TW" sz="1200" dirty="0">
                    <a:latin typeface="+mn-lt"/>
                  </a:rPr>
                  <a:t>          a)</a:t>
                </a:r>
                <a:r>
                  <a:rPr lang="zh-TW" altLang="en-US" sz="1200" dirty="0">
                    <a:latin typeface="+mn-lt"/>
                  </a:rPr>
                  <a:t>至少存在一個</a:t>
                </a:r>
                <a:r>
                  <a:rPr lang="en-US" altLang="zh-TW" sz="1200" dirty="0">
                    <a:latin typeface="+mn-lt"/>
                  </a:rPr>
                  <a:t>CN</a:t>
                </a:r>
                <a:r>
                  <a:rPr lang="zh-TW" altLang="en-US" sz="1200" dirty="0">
                    <a:latin typeface="+mn-lt"/>
                  </a:rPr>
                  <a:t>都屬於</a:t>
                </a:r>
                <a14:m>
                  <m:oMath xmlns:m="http://schemas.openxmlformats.org/officeDocument/2006/math">
                    <m:sSub>
                      <m:sSubPr>
                        <m:ctrlPr>
                          <a:rPr lang="en-US" altLang="zh-TW" sz="1200" i="1" smtClean="0">
                            <a:latin typeface="Cambria Math" panose="02040503050406030204" pitchFamily="18" charset="0"/>
                          </a:rPr>
                        </m:ctrlPr>
                      </m:sSubPr>
                      <m:e>
                        <m:r>
                          <m:rPr>
                            <m:sty m:val="p"/>
                          </m:rPr>
                          <a:rPr lang="el-GR" altLang="zh-TW" sz="1200" i="1">
                            <a:latin typeface="Cambria Math" panose="02040503050406030204" pitchFamily="18" charset="0"/>
                            <a:ea typeface="Cambria Math" panose="02040503050406030204" pitchFamily="18" charset="0"/>
                          </a:rPr>
                          <m:t>Π</m:t>
                        </m:r>
                      </m:e>
                      <m:sub>
                        <m:sSub>
                          <m:sSubPr>
                            <m:ctrlPr>
                              <a:rPr lang="en-US" altLang="zh-TW" sz="1200" i="1">
                                <a:latin typeface="Cambria Math" panose="02040503050406030204" pitchFamily="18" charset="0"/>
                              </a:rPr>
                            </m:ctrlPr>
                          </m:sSubPr>
                          <m:e>
                            <m:r>
                              <m:rPr>
                                <m:sty m:val="p"/>
                              </m:rPr>
                              <a:rPr lang="en-US" altLang="zh-TW" sz="1200" i="1">
                                <a:latin typeface="Cambria Math" panose="02040503050406030204" pitchFamily="18" charset="0"/>
                              </a:rPr>
                              <m:t>S</m:t>
                            </m:r>
                          </m:e>
                          <m:sub>
                            <m:r>
                              <a:rPr lang="en-US" altLang="zh-TW" sz="1200" i="1">
                                <a:latin typeface="Cambria Math" panose="02040503050406030204" pitchFamily="18" charset="0"/>
                              </a:rPr>
                              <m:t>1</m:t>
                            </m:r>
                          </m:sub>
                        </m:sSub>
                      </m:sub>
                    </m:sSub>
                  </m:oMath>
                </a14:m>
                <a:r>
                  <a:rPr lang="zh-TW" altLang="en-US" sz="1200" dirty="0">
                    <a:latin typeface="+mn-lt"/>
                  </a:rPr>
                  <a:t> </a:t>
                </a:r>
                <a:r>
                  <a:rPr lang="en-US" altLang="zh-TW" sz="1200" dirty="0">
                    <a:latin typeface="+mn-lt"/>
                  </a:rPr>
                  <a:t>:</a:t>
                </a:r>
                <a:r>
                  <a:rPr lang="zh-TW" altLang="en-US" sz="1200" dirty="0">
                    <a:latin typeface="+mn-lt"/>
                  </a:rPr>
                  <a:t>合併</a:t>
                </a:r>
                <a:r>
                  <a:rPr lang="zh-TW" altLang="en-US" dirty="0"/>
                  <a:t>過的</a:t>
                </a:r>
                <a:r>
                  <a:rPr lang="en-US" altLang="zh-TW" dirty="0" err="1"/>
                  <a:t>Sm</a:t>
                </a:r>
                <a:r>
                  <a:rPr lang="zh-TW" altLang="en-US" dirty="0"/>
                  <a:t>中的每個</a:t>
                </a:r>
                <a:r>
                  <a:rPr lang="en-US" altLang="zh-TW" dirty="0"/>
                  <a:t>CN</a:t>
                </a:r>
                <a:r>
                  <a:rPr lang="zh-TW" altLang="en-US" dirty="0"/>
                  <a:t>利潤</a:t>
                </a:r>
                <a:r>
                  <a:rPr lang="en-US" altLang="zh-TW" dirty="0"/>
                  <a:t>&gt;</a:t>
                </a:r>
                <a:r>
                  <a:rPr lang="zh-TW" altLang="en-US" dirty="0"/>
                  <a:t>沒有合併過的聯盟</a:t>
                </a:r>
                <a:r>
                  <a:rPr lang="en-US" altLang="zh-TW" dirty="0"/>
                  <a:t>S1</a:t>
                </a:r>
                <a:r>
                  <a:rPr lang="zh-TW" altLang="en-US" dirty="0"/>
                  <a:t>中的每個</a:t>
                </a:r>
                <a:r>
                  <a:rPr lang="en-US" altLang="zh-TW" dirty="0"/>
                  <a:t>CN</a:t>
                </a:r>
                <a:r>
                  <a:rPr lang="zh-TW" altLang="en-US" dirty="0"/>
                  <a:t>利潤</a:t>
                </a:r>
                <a:endParaRPr lang="en-US" altLang="zh-TW" dirty="0"/>
              </a:p>
              <a:p>
                <a:pPr marL="0" indent="0">
                  <a:buFont typeface="Arial" panose="020B0604020202020204" pitchFamily="34" charset="0"/>
                  <a:buNone/>
                </a:pPr>
                <a:r>
                  <a:rPr lang="zh-TW" altLang="en-US" sz="1200" dirty="0">
                    <a:latin typeface="+mn-lt"/>
                  </a:rPr>
                  <a:t>          </a:t>
                </a:r>
                <a:r>
                  <a:rPr lang="en-US" altLang="zh-TW" sz="1200" dirty="0">
                    <a:latin typeface="+mn-lt"/>
                  </a:rPr>
                  <a:t>b)</a:t>
                </a:r>
                <a:r>
                  <a:rPr lang="zh-TW" altLang="en-US" sz="1200" dirty="0">
                    <a:latin typeface="+mn-lt"/>
                  </a:rPr>
                  <a:t>至少存在一個</a:t>
                </a:r>
                <a:r>
                  <a:rPr lang="en-US" altLang="zh-TW" sz="1200" dirty="0">
                    <a:latin typeface="+mn-lt"/>
                  </a:rPr>
                  <a:t>CN</a:t>
                </a:r>
                <a:r>
                  <a:rPr lang="zh-TW" altLang="en-US" sz="1200" dirty="0">
                    <a:latin typeface="+mn-lt"/>
                  </a:rPr>
                  <a:t>都屬於</a:t>
                </a:r>
                <a14:m>
                  <m:oMath xmlns:m="http://schemas.openxmlformats.org/officeDocument/2006/math">
                    <m:sSub>
                      <m:sSubPr>
                        <m:ctrlPr>
                          <a:rPr lang="en-US" altLang="zh-TW" sz="1200" i="1" smtClean="0">
                            <a:latin typeface="Cambria Math" panose="02040503050406030204" pitchFamily="18" charset="0"/>
                          </a:rPr>
                        </m:ctrlPr>
                      </m:sSubPr>
                      <m:e>
                        <m:r>
                          <m:rPr>
                            <m:sty m:val="p"/>
                          </m:rPr>
                          <a:rPr lang="el-GR" altLang="zh-TW" sz="1200" i="1">
                            <a:latin typeface="Cambria Math" panose="02040503050406030204" pitchFamily="18" charset="0"/>
                            <a:ea typeface="Cambria Math" panose="02040503050406030204" pitchFamily="18" charset="0"/>
                          </a:rPr>
                          <m:t>Π</m:t>
                        </m:r>
                      </m:e>
                      <m:sub>
                        <m:sSub>
                          <m:sSubPr>
                            <m:ctrlPr>
                              <a:rPr lang="en-US" altLang="zh-TW" sz="1200" i="1">
                                <a:latin typeface="Cambria Math" panose="02040503050406030204" pitchFamily="18" charset="0"/>
                              </a:rPr>
                            </m:ctrlPr>
                          </m:sSubPr>
                          <m:e>
                            <m:r>
                              <m:rPr>
                                <m:sty m:val="p"/>
                              </m:rPr>
                              <a:rPr lang="en-US" altLang="zh-TW" sz="1200" i="1">
                                <a:latin typeface="Cambria Math" panose="02040503050406030204" pitchFamily="18" charset="0"/>
                              </a:rPr>
                              <m:t>S</m:t>
                            </m:r>
                          </m:e>
                          <m:sub>
                            <m:r>
                              <a:rPr lang="en-US" altLang="zh-TW" sz="1200" i="1" smtClean="0">
                                <a:latin typeface="Cambria Math" panose="02040503050406030204" pitchFamily="18" charset="0"/>
                              </a:rPr>
                              <m:t>2</m:t>
                            </m:r>
                          </m:sub>
                        </m:sSub>
                      </m:sub>
                    </m:sSub>
                  </m:oMath>
                </a14:m>
                <a:r>
                  <a:rPr lang="zh-TW" altLang="en-US" sz="1200" dirty="0">
                    <a:latin typeface="+mn-lt"/>
                  </a:rPr>
                  <a:t> </a:t>
                </a:r>
                <a:r>
                  <a:rPr lang="en-US" altLang="zh-TW" sz="1200" dirty="0">
                    <a:latin typeface="+mn-lt"/>
                  </a:rPr>
                  <a:t>:</a:t>
                </a:r>
                <a:r>
                  <a:rPr lang="zh-TW" altLang="en-US" dirty="0"/>
                  <a:t>合併過的</a:t>
                </a:r>
                <a:r>
                  <a:rPr lang="en-US" altLang="zh-TW" dirty="0" err="1"/>
                  <a:t>Sm</a:t>
                </a:r>
                <a:r>
                  <a:rPr lang="zh-TW" altLang="en-US" dirty="0"/>
                  <a:t>中的每個</a:t>
                </a:r>
                <a:r>
                  <a:rPr lang="en-US" altLang="zh-TW" dirty="0"/>
                  <a:t>CN</a:t>
                </a:r>
                <a:r>
                  <a:rPr lang="zh-TW" altLang="en-US" dirty="0"/>
                  <a:t>利潤</a:t>
                </a:r>
                <a:r>
                  <a:rPr lang="en-US" altLang="zh-TW" dirty="0"/>
                  <a:t>&gt;</a:t>
                </a:r>
                <a:r>
                  <a:rPr lang="zh-TW" altLang="en-US" dirty="0"/>
                  <a:t>沒有合併過的聯盟</a:t>
                </a:r>
                <a:r>
                  <a:rPr lang="en-US" altLang="zh-TW" dirty="0"/>
                  <a:t>S2</a:t>
                </a:r>
                <a:r>
                  <a:rPr lang="zh-TW" altLang="en-US" dirty="0"/>
                  <a:t>中的每個</a:t>
                </a:r>
                <a:r>
                  <a:rPr lang="en-US" altLang="zh-TW" dirty="0"/>
                  <a:t>CN</a:t>
                </a:r>
                <a:r>
                  <a:rPr lang="zh-TW" altLang="en-US" dirty="0"/>
                  <a:t>利潤</a:t>
                </a:r>
                <a:endParaRPr lang="en-US" altLang="zh-TW" sz="1200" dirty="0">
                  <a:latin typeface="+mn-lt"/>
                </a:endParaRP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根據</a:t>
                </a:r>
                <a:r>
                  <a:rPr lang="en-US" altLang="zh-TW" dirty="0"/>
                  <a:t>(3)</a:t>
                </a:r>
                <a:r>
                  <a:rPr lang="zh-TW" altLang="en-US" dirty="0"/>
                  <a:t>，</a:t>
                </a:r>
                <a:r>
                  <a:rPr lang="en-US" altLang="zh-TW" i="0">
                    <a:latin typeface="Cambria Math" panose="02040503050406030204" pitchFamily="18" charset="0"/>
                  </a:rPr>
                  <a:t>S_1</a:t>
                </a:r>
                <a:r>
                  <a:rPr lang="zh-TW" altLang="en-US" dirty="0">
                    <a:latin typeface="+mn-lt"/>
                  </a:rPr>
                  <a:t> 和 </a:t>
                </a:r>
                <a:r>
                  <a:rPr lang="en-US" altLang="zh-TW" i="0">
                    <a:latin typeface="Cambria Math" panose="02040503050406030204" pitchFamily="18" charset="0"/>
                  </a:rPr>
                  <a:t>S</a:t>
                </a:r>
                <a:r>
                  <a:rPr lang="en-US" altLang="zh-TW" i="0" dirty="0">
                    <a:latin typeface="Cambria Math" panose="02040503050406030204" pitchFamily="18" charset="0"/>
                  </a:rPr>
                  <a:t>_2</a:t>
                </a:r>
                <a:r>
                  <a:rPr lang="zh-TW" altLang="en-US" dirty="0"/>
                  <a:t>將被合併成</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ea typeface="Cambria Math" panose="02040503050406030204" pitchFamily="18" charset="0"/>
                  </a:rPr>
                  <a:t>𝓂</a:t>
                </a:r>
                <a:r>
                  <a:rPr lang="en-US" altLang="zh-TW" sz="1200" dirty="0">
                    <a:latin typeface="+mn-lt"/>
                  </a:rPr>
                  <a:t> = {</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rPr>
                  <a:t>1</a:t>
                </a:r>
                <a:r>
                  <a:rPr lang="en-US" altLang="zh-TW" sz="1200" b="0" i="0">
                    <a:latin typeface="Cambria Math" panose="02040503050406030204" pitchFamily="18" charset="0"/>
                    <a:ea typeface="Cambria Math" panose="02040503050406030204" pitchFamily="18" charset="0"/>
                  </a:rPr>
                  <a:t>,</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rPr>
                  <a:t>2</a:t>
                </a:r>
                <a:r>
                  <a:rPr lang="en-US" altLang="zh-TW" sz="1200" dirty="0">
                    <a:latin typeface="+mn-lt"/>
                  </a:rPr>
                  <a:t>}</a:t>
                </a:r>
                <a:r>
                  <a:rPr lang="zh-TW" altLang="en-US" sz="1200" dirty="0">
                    <a:latin typeface="+mn-lt"/>
                  </a:rPr>
                  <a:t>如果滿足下列條件</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1)</a:t>
                </a:r>
                <a:r>
                  <a:rPr lang="zh-TW" altLang="en-US" sz="1200" dirty="0">
                    <a:latin typeface="+mn-lt"/>
                  </a:rPr>
                  <a:t> 下列兩個條件是正確的</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2)</a:t>
                </a:r>
                <a:r>
                  <a:rPr lang="zh-TW" altLang="en-US" sz="1200" dirty="0">
                    <a:latin typeface="+mn-lt"/>
                  </a:rPr>
                  <a:t> 下列條件其中之一是正確的</a:t>
                </a:r>
                <a:endParaRPr lang="en-US" altLang="zh-TW" sz="1200" dirty="0">
                  <a:latin typeface="+mn-lt"/>
                </a:endParaRP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33</a:t>
            </a:fld>
            <a:endParaRPr lang="zh-TW" altLang="en-US"/>
          </a:p>
        </p:txBody>
      </p:sp>
    </p:spTree>
    <p:extLst>
      <p:ext uri="{BB962C8B-B14F-4D97-AF65-F5344CB8AC3E}">
        <p14:creationId xmlns:p14="http://schemas.microsoft.com/office/powerpoint/2010/main" val="3705650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i="1" dirty="0">
                    <a:latin typeface="+mn-lt"/>
                  </a:rPr>
                  <a:t>instance</a:t>
                </a:r>
                <a:r>
                  <a:rPr lang="en-US" altLang="zh-TW" sz="1200" dirty="0" err="1">
                    <a:latin typeface="+mn-lt"/>
                  </a:rPr>
                  <a:t>VNF</a:t>
                </a:r>
                <a:r>
                  <a:rPr lang="en-US" altLang="zh-TW" sz="1200" dirty="0">
                    <a:latin typeface="+mn-lt"/>
                  </a:rPr>
                  <a:t> (</a:t>
                </a:r>
                <a14:m>
                  <m:oMath xmlns:m="http://schemas.openxmlformats.org/officeDocument/2006/math">
                    <m:r>
                      <a:rPr lang="zh-TW" altLang="en-US" sz="1200" i="1">
                        <a:latin typeface="Cambria Math" panose="02040503050406030204" pitchFamily="18" charset="0"/>
                      </a:rPr>
                      <m:t>𝜗</m:t>
                    </m:r>
                    <m:r>
                      <a:rPr lang="en-US" altLang="zh-TW" sz="1200">
                        <a:latin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Γ</m:t>
                    </m:r>
                    <m:r>
                      <a:rPr lang="en-US" altLang="zh-TW" sz="1200" i="1">
                        <a:latin typeface="Cambria Math" panose="02040503050406030204" pitchFamily="18" charset="0"/>
                        <a:ea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Φ</m:t>
                    </m:r>
                  </m:oMath>
                </a14:m>
                <a:r>
                  <a:rPr lang="en-US" altLang="zh-TW" sz="1200" dirty="0">
                    <a:latin typeface="+mn-lt"/>
                  </a:rPr>
                  <a:t>)</a:t>
                </a:r>
                <a:r>
                  <a:rPr lang="zh-TW" altLang="en-US" sz="1200" dirty="0">
                    <a:latin typeface="+mn-lt"/>
                  </a:rPr>
                  <a:t>函數將合併兩個聯盟</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a:latin typeface="Cambria Math" panose="02040503050406030204" pitchFamily="18" charset="0"/>
                          </a:rPr>
                          <m:t>1</m:t>
                        </m:r>
                      </m:sub>
                    </m:sSub>
                  </m:oMath>
                </a14:m>
                <a:r>
                  <a:rPr lang="zh-TW" altLang="en-US" dirty="0">
                    <a:latin typeface="+mn-lt"/>
                  </a:rPr>
                  <a:t> 和 </a:t>
                </a:r>
                <a14:m>
                  <m:oMath xmlns:m="http://schemas.openxmlformats.org/officeDocument/2006/math">
                    <m:sSub>
                      <m:sSubPr>
                        <m:ctrlPr>
                          <a:rPr lang="en-US" altLang="zh-TW" i="1" dirty="0"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dirty="0">
                            <a:latin typeface="Cambria Math" panose="02040503050406030204" pitchFamily="18" charset="0"/>
                          </a:rPr>
                          <m:t>2</m:t>
                        </m:r>
                      </m:sub>
                    </m:sSub>
                  </m:oMath>
                </a14:m>
                <a:r>
                  <a:rPr lang="zh-TW" altLang="en-US" dirty="0"/>
                  <a:t>如果該聯盟中至少有一個參與者的利潤增加，而所有的參與者利潤不受影響</a:t>
                </a:r>
                <a:endParaRPr lang="en-US" altLang="zh-TW" dirty="0"/>
              </a:p>
              <a:p>
                <a:pPr marL="171450" indent="-171450">
                  <a:buFont typeface="Arial" panose="020B0604020202020204" pitchFamily="34" charset="0"/>
                  <a:buChar char="•"/>
                </a:pPr>
                <a:r>
                  <a:rPr lang="zh-TW" altLang="en-US" dirty="0"/>
                  <a:t>對於拆分機制，如果滿足</a:t>
                </a:r>
                <a:r>
                  <a:rPr lang="en-US" altLang="zh-TW" dirty="0"/>
                  <a:t>(4)</a:t>
                </a:r>
                <a:r>
                  <a:rPr lang="zh-TW" altLang="en-US" dirty="0"/>
                  <a:t>中的條件，聯盟</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a:latin typeface="Cambria Math" panose="02040503050406030204" pitchFamily="18" charset="0"/>
                            <a:ea typeface="Cambria Math" panose="02040503050406030204" pitchFamily="18" charset="0"/>
                          </a:rPr>
                          <m:t>𝓂</m:t>
                        </m:r>
                      </m:sub>
                    </m:sSub>
                  </m:oMath>
                </a14:m>
                <a:r>
                  <a:rPr lang="en-US" altLang="zh-TW" sz="1200" dirty="0">
                    <a:latin typeface="+mn-lt"/>
                  </a:rPr>
                  <a:t> = {</a:t>
                </a:r>
                <a14:m>
                  <m:oMath xmlns:m="http://schemas.openxmlformats.org/officeDocument/2006/math">
                    <m:sSub>
                      <m:sSubPr>
                        <m:ctrlPr>
                          <a:rPr lang="en-US" altLang="zh-TW" sz="1200" i="1">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i="1">
                            <a:latin typeface="Cambria Math" panose="02040503050406030204" pitchFamily="18" charset="0"/>
                          </a:rPr>
                          <m:t>1</m:t>
                        </m:r>
                      </m:sub>
                    </m:sSub>
                    <m:r>
                      <a:rPr lang="en-US" altLang="zh-TW" sz="1200" b="0" i="0" smtClean="0">
                        <a:latin typeface="Cambria Math" panose="02040503050406030204" pitchFamily="18" charset="0"/>
                        <a:ea typeface="Cambria Math" panose="02040503050406030204" pitchFamily="18" charset="0"/>
                      </a:rPr>
                      <m:t>,</m:t>
                    </m:r>
                    <m:sSub>
                      <m:sSubPr>
                        <m:ctrlPr>
                          <a:rPr lang="en-US" altLang="zh-TW" sz="1200" i="1">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i="1">
                            <a:latin typeface="Cambria Math" panose="02040503050406030204" pitchFamily="18" charset="0"/>
                          </a:rPr>
                          <m:t>2</m:t>
                        </m:r>
                      </m:sub>
                    </m:sSub>
                  </m:oMath>
                </a14:m>
                <a:r>
                  <a:rPr lang="en-US" altLang="zh-TW" sz="1200" dirty="0">
                    <a:latin typeface="+mn-lt"/>
                  </a:rPr>
                  <a:t>}</a:t>
                </a:r>
                <a:r>
                  <a:rPr lang="zh-TW" altLang="en-US" sz="1200" dirty="0">
                    <a:latin typeface="+mn-lt"/>
                  </a:rPr>
                  <a:t>將被拆分成兩個聯盟</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a:latin typeface="Cambria Math" panose="02040503050406030204" pitchFamily="18" charset="0"/>
                          </a:rPr>
                          <m:t>1</m:t>
                        </m:r>
                      </m:sub>
                    </m:sSub>
                  </m:oMath>
                </a14:m>
                <a:r>
                  <a:rPr lang="zh-TW" altLang="en-US" dirty="0">
                    <a:latin typeface="+mn-lt"/>
                  </a:rPr>
                  <a:t> </a:t>
                </a:r>
                <a:r>
                  <a:rPr lang="en-US" altLang="zh-TW" dirty="0">
                    <a:latin typeface="+mn-lt"/>
                  </a:rPr>
                  <a:t>and</a:t>
                </a:r>
                <a:r>
                  <a:rPr lang="zh-TW" altLang="en-US" dirty="0">
                    <a:latin typeface="+mn-lt"/>
                  </a:rPr>
                  <a:t> </a:t>
                </a:r>
                <a14:m>
                  <m:oMath xmlns:m="http://schemas.openxmlformats.org/officeDocument/2006/math">
                    <m:sSub>
                      <m:sSubPr>
                        <m:ctrlPr>
                          <a:rPr lang="en-US" altLang="zh-TW" i="1" dirty="0"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dirty="0">
                            <a:latin typeface="Cambria Math" panose="02040503050406030204" pitchFamily="18" charset="0"/>
                          </a:rPr>
                          <m:t>2</m:t>
                        </m:r>
                      </m:sub>
                    </m:sSub>
                  </m:oMath>
                </a14:m>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b="0" i="1" smtClean="0">
                            <a:latin typeface="Cambria Math" panose="02040503050406030204" pitchFamily="18" charset="0"/>
                          </a:rPr>
                          <m:t>1</m:t>
                        </m:r>
                      </m:sub>
                    </m:sSub>
                  </m:oMath>
                </a14:m>
                <a:r>
                  <a:rPr lang="en-US" altLang="zh-TW" sz="1200" dirty="0">
                    <a:latin typeface="+mn-lt"/>
                  </a:rPr>
                  <a:t> (</a:t>
                </a:r>
                <a:r>
                  <a:rPr lang="zh-TW" altLang="en-US" sz="1200" dirty="0">
                    <a:latin typeface="+mn-lt"/>
                  </a:rPr>
                  <a:t>分別為</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b="0" i="1" smtClean="0">
                            <a:latin typeface="Cambria Math" panose="02040503050406030204" pitchFamily="18" charset="0"/>
                          </a:rPr>
                          <m:t>2</m:t>
                        </m:r>
                      </m:sub>
                    </m:sSub>
                  </m:oMath>
                </a14:m>
                <a:r>
                  <a:rPr lang="en-US" altLang="zh-TW" dirty="0"/>
                  <a:t>)</a:t>
                </a:r>
                <a:r>
                  <a:rPr lang="zh-TW" altLang="en-US" dirty="0"/>
                  <a:t>將從</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a:latin typeface="Cambria Math" panose="02040503050406030204" pitchFamily="18" charset="0"/>
                            <a:ea typeface="Cambria Math" panose="02040503050406030204" pitchFamily="18" charset="0"/>
                          </a:rPr>
                          <m:t>𝓂</m:t>
                        </m:r>
                      </m:sub>
                    </m:sSub>
                  </m:oMath>
                </a14:m>
                <a:r>
                  <a:rPr lang="zh-TW" altLang="en-US" dirty="0"/>
                  <a:t>拆分，</a:t>
                </a:r>
                <a:r>
                  <a:rPr lang="zh-TW" altLang="en-US" sz="1200" dirty="0">
                    <a:ea typeface="Cambria Math" panose="02040503050406030204" pitchFamily="18" charset="0"/>
                  </a:rPr>
                  <a:t>如果在</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b="0" i="1" smtClean="0">
                            <a:latin typeface="Cambria Math" panose="02040503050406030204" pitchFamily="18" charset="0"/>
                          </a:rPr>
                          <m:t>1</m:t>
                        </m:r>
                      </m:sub>
                    </m:sSub>
                  </m:oMath>
                </a14:m>
                <a:r>
                  <a:rPr lang="en-US" altLang="zh-TW" sz="1200" dirty="0">
                    <a:ea typeface="Cambria Math" panose="02040503050406030204" pitchFamily="18" charset="0"/>
                  </a:rPr>
                  <a:t>(</a:t>
                </a:r>
                <a:r>
                  <a:rPr lang="zh-TW" altLang="en-US" sz="1200" dirty="0">
                    <a:ea typeface="Cambria Math" panose="02040503050406030204" pitchFamily="18" charset="0"/>
                  </a:rPr>
                  <a:t>分別為</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b="0" i="1" smtClean="0">
                            <a:latin typeface="Cambria Math" panose="02040503050406030204" pitchFamily="18" charset="0"/>
                          </a:rPr>
                          <m:t>2</m:t>
                        </m:r>
                      </m:sub>
                    </m:sSub>
                  </m:oMath>
                </a14:m>
                <a:r>
                  <a:rPr lang="en-US" altLang="zh-TW" sz="1200" dirty="0">
                    <a:ea typeface="Cambria Math" panose="02040503050406030204" pitchFamily="18" charset="0"/>
                  </a:rPr>
                  <a:t>)</a:t>
                </a:r>
                <a:r>
                  <a:rPr lang="zh-TW" altLang="en-US" sz="1200" dirty="0">
                    <a:ea typeface="Cambria Math" panose="02040503050406030204" pitchFamily="18" charset="0"/>
                  </a:rPr>
                  <a:t>中的至少有一個參與者提高其利潤，而在</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b="0" i="1" smtClean="0">
                            <a:latin typeface="Cambria Math" panose="02040503050406030204" pitchFamily="18" charset="0"/>
                          </a:rPr>
                          <m:t>1</m:t>
                        </m:r>
                      </m:sub>
                    </m:sSub>
                  </m:oMath>
                </a14:m>
                <a:r>
                  <a:rPr lang="en-US" altLang="zh-TW" sz="1200" dirty="0">
                    <a:latin typeface="+mn-lt"/>
                  </a:rPr>
                  <a:t> (</a:t>
                </a:r>
                <a:r>
                  <a:rPr lang="zh-TW" altLang="en-US" sz="1200" dirty="0">
                    <a:latin typeface="+mn-lt"/>
                  </a:rPr>
                  <a:t>分別為</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b="0" i="1" smtClean="0">
                            <a:latin typeface="Cambria Math" panose="02040503050406030204" pitchFamily="18" charset="0"/>
                          </a:rPr>
                          <m:t>2</m:t>
                        </m:r>
                      </m:sub>
                    </m:sSub>
                  </m:oMath>
                </a14:m>
                <a:r>
                  <a:rPr lang="en-US" altLang="zh-TW" sz="1200" dirty="0">
                    <a:latin typeface="+mn-lt"/>
                  </a:rPr>
                  <a:t>)</a:t>
                </a:r>
                <a:r>
                  <a:rPr lang="zh-TW" altLang="en-US" sz="1200" dirty="0">
                    <a:latin typeface="+mn-lt"/>
                  </a:rPr>
                  <a:t>中的其他參與者的利潤不受影響</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i="1" dirty="0">
                    <a:latin typeface="+mn-lt"/>
                  </a:rPr>
                  <a:t>instance</a:t>
                </a:r>
                <a:r>
                  <a:rPr lang="en-US" altLang="zh-TW" sz="1200" dirty="0" err="1">
                    <a:latin typeface="+mn-lt"/>
                  </a:rPr>
                  <a:t>VNF</a:t>
                </a:r>
                <a:r>
                  <a:rPr lang="en-US" altLang="zh-TW" sz="1200" dirty="0">
                    <a:latin typeface="+mn-lt"/>
                  </a:rPr>
                  <a:t> (</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Γ</a:t>
                </a:r>
                <a:r>
                  <a:rPr lang="en-US" altLang="zh-TW" sz="1200" i="0">
                    <a:latin typeface="Cambria Math" panose="02040503050406030204" pitchFamily="18" charset="0"/>
                    <a:ea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Φ</a:t>
                </a:r>
                <a:r>
                  <a:rPr lang="en-US" altLang="zh-TW" sz="1200" dirty="0">
                    <a:latin typeface="+mn-lt"/>
                  </a:rPr>
                  <a:t>)</a:t>
                </a:r>
                <a:r>
                  <a:rPr lang="zh-TW" altLang="en-US" sz="1200" dirty="0">
                    <a:latin typeface="+mn-lt"/>
                  </a:rPr>
                  <a:t>函數將合併兩個聯盟</a:t>
                </a:r>
                <a:r>
                  <a:rPr lang="en-US" altLang="zh-TW" i="0">
                    <a:latin typeface="Cambria Math" panose="02040503050406030204" pitchFamily="18" charset="0"/>
                  </a:rPr>
                  <a:t>S_1</a:t>
                </a:r>
                <a:r>
                  <a:rPr lang="zh-TW" altLang="en-US" dirty="0">
                    <a:latin typeface="+mn-lt"/>
                  </a:rPr>
                  <a:t> 和 </a:t>
                </a:r>
                <a:r>
                  <a:rPr lang="en-US" altLang="zh-TW" i="0">
                    <a:latin typeface="Cambria Math" panose="02040503050406030204" pitchFamily="18" charset="0"/>
                  </a:rPr>
                  <a:t>S</a:t>
                </a:r>
                <a:r>
                  <a:rPr lang="en-US" altLang="zh-TW" i="0" dirty="0">
                    <a:latin typeface="Cambria Math" panose="02040503050406030204" pitchFamily="18" charset="0"/>
                  </a:rPr>
                  <a:t>_2</a:t>
                </a:r>
                <a:r>
                  <a:rPr lang="zh-TW" altLang="en-US" dirty="0"/>
                  <a:t>如果至少該聯盟中一個參與者的利潤增加，而所有的參與者利潤不受影響</a:t>
                </a:r>
                <a:endParaRPr lang="en-US" altLang="zh-TW" dirty="0"/>
              </a:p>
              <a:p>
                <a:pPr marL="171450" indent="-171450">
                  <a:buFont typeface="Arial" panose="020B0604020202020204" pitchFamily="34" charset="0"/>
                  <a:buChar char="•"/>
                </a:pPr>
                <a:r>
                  <a:rPr lang="zh-TW" altLang="en-US" dirty="0"/>
                  <a:t>對於拆分機制，如果滿足</a:t>
                </a:r>
                <a:r>
                  <a:rPr lang="en-US" altLang="zh-TW" dirty="0"/>
                  <a:t>(4)</a:t>
                </a:r>
                <a:r>
                  <a:rPr lang="zh-TW" altLang="en-US" dirty="0"/>
                  <a:t>中的條件，聯盟</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ea typeface="Cambria Math" panose="02040503050406030204" pitchFamily="18" charset="0"/>
                  </a:rPr>
                  <a:t>𝓂</a:t>
                </a:r>
                <a:r>
                  <a:rPr lang="en-US" altLang="zh-TW" sz="1200" dirty="0">
                    <a:latin typeface="+mn-lt"/>
                  </a:rPr>
                  <a:t> = {</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rPr>
                  <a:t>1</a:t>
                </a:r>
                <a:r>
                  <a:rPr lang="en-US" altLang="zh-TW" sz="1200" b="0" i="0">
                    <a:latin typeface="Cambria Math" panose="02040503050406030204" pitchFamily="18" charset="0"/>
                    <a:ea typeface="Cambria Math" panose="02040503050406030204" pitchFamily="18" charset="0"/>
                  </a:rPr>
                  <a:t>,</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rPr>
                  <a:t>2</a:t>
                </a:r>
                <a:r>
                  <a:rPr lang="en-US" altLang="zh-TW" sz="1200" dirty="0">
                    <a:latin typeface="+mn-lt"/>
                  </a:rPr>
                  <a:t>}</a:t>
                </a:r>
                <a:r>
                  <a:rPr lang="zh-TW" altLang="en-US" sz="1200" dirty="0">
                    <a:latin typeface="+mn-lt"/>
                  </a:rPr>
                  <a:t>將被拆分成兩個聯盟</a:t>
                </a:r>
                <a:r>
                  <a:rPr lang="en-US" altLang="zh-TW" i="0">
                    <a:latin typeface="Cambria Math" panose="02040503050406030204" pitchFamily="18" charset="0"/>
                  </a:rPr>
                  <a:t>S_1</a:t>
                </a:r>
                <a:r>
                  <a:rPr lang="zh-TW" altLang="en-US" dirty="0">
                    <a:latin typeface="+mn-lt"/>
                  </a:rPr>
                  <a:t> </a:t>
                </a:r>
                <a:r>
                  <a:rPr lang="en-US" altLang="zh-TW" dirty="0">
                    <a:latin typeface="+mn-lt"/>
                  </a:rPr>
                  <a:t>and</a:t>
                </a:r>
                <a:r>
                  <a:rPr lang="zh-TW" altLang="en-US" dirty="0">
                    <a:latin typeface="+mn-lt"/>
                  </a:rPr>
                  <a:t> </a:t>
                </a:r>
                <a:r>
                  <a:rPr lang="en-US" altLang="zh-TW" i="0">
                    <a:latin typeface="Cambria Math" panose="02040503050406030204" pitchFamily="18" charset="0"/>
                  </a:rPr>
                  <a:t>S</a:t>
                </a:r>
                <a:r>
                  <a:rPr lang="en-US" altLang="zh-TW" i="0" dirty="0">
                    <a:latin typeface="Cambria Math" panose="02040503050406030204" pitchFamily="18" charset="0"/>
                  </a:rPr>
                  <a:t>_2</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34</a:t>
            </a:fld>
            <a:endParaRPr lang="zh-TW" altLang="en-US"/>
          </a:p>
        </p:txBody>
      </p:sp>
    </p:spTree>
    <p:extLst>
      <p:ext uri="{BB962C8B-B14F-4D97-AF65-F5344CB8AC3E}">
        <p14:creationId xmlns:p14="http://schemas.microsoft.com/office/powerpoint/2010/main" val="3409003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以形式上講，</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a:latin typeface="Cambria Math" panose="02040503050406030204" pitchFamily="18" charset="0"/>
                            <a:ea typeface="Cambria Math" panose="02040503050406030204" pitchFamily="18" charset="0"/>
                          </a:rPr>
                          <m:t>𝓂</m:t>
                        </m:r>
                      </m:sub>
                    </m:sSub>
                  </m:oMath>
                </a14:m>
                <a:r>
                  <a:rPr lang="en-US" altLang="zh-TW" sz="1200" dirty="0">
                    <a:latin typeface="+mn-lt"/>
                  </a:rPr>
                  <a:t> = {</a:t>
                </a:r>
                <a14:m>
                  <m:oMath xmlns:m="http://schemas.openxmlformats.org/officeDocument/2006/math">
                    <m:sSub>
                      <m:sSubPr>
                        <m:ctrlPr>
                          <a:rPr lang="en-US" altLang="zh-TW" sz="1200" i="1">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i="1">
                            <a:latin typeface="Cambria Math" panose="02040503050406030204" pitchFamily="18" charset="0"/>
                          </a:rPr>
                          <m:t>1</m:t>
                        </m:r>
                      </m:sub>
                    </m:sSub>
                    <m:r>
                      <a:rPr lang="en-US" altLang="zh-TW" sz="1200" b="0" i="0" smtClean="0">
                        <a:latin typeface="Cambria Math" panose="02040503050406030204" pitchFamily="18" charset="0"/>
                        <a:ea typeface="Cambria Math" panose="02040503050406030204" pitchFamily="18" charset="0"/>
                      </a:rPr>
                      <m:t>,</m:t>
                    </m:r>
                    <m:sSub>
                      <m:sSubPr>
                        <m:ctrlPr>
                          <a:rPr lang="en-US" altLang="zh-TW" sz="1200" i="1">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en-US" altLang="zh-TW" sz="1200" i="1">
                            <a:latin typeface="Cambria Math" panose="02040503050406030204" pitchFamily="18" charset="0"/>
                          </a:rPr>
                          <m:t>2</m:t>
                        </m:r>
                      </m:sub>
                    </m:sSub>
                  </m:oMath>
                </a14:m>
                <a:r>
                  <a:rPr lang="en-US" altLang="zh-TW" dirty="0"/>
                  <a:t>}</a:t>
                </a:r>
                <a:r>
                  <a:rPr lang="zh-TW" altLang="en-US" dirty="0"/>
                  <a:t>將拆分成兩個聯盟</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a:latin typeface="Cambria Math" panose="02040503050406030204" pitchFamily="18" charset="0"/>
                          </a:rPr>
                          <m:t>1</m:t>
                        </m:r>
                      </m:sub>
                    </m:sSub>
                  </m:oMath>
                </a14:m>
                <a:r>
                  <a:rPr lang="zh-TW" altLang="en-US" dirty="0">
                    <a:latin typeface="+mn-lt"/>
                  </a:rPr>
                  <a:t> 和 </a:t>
                </a:r>
                <a14:m>
                  <m:oMath xmlns:m="http://schemas.openxmlformats.org/officeDocument/2006/math">
                    <m:sSub>
                      <m:sSubPr>
                        <m:ctrlPr>
                          <a:rPr lang="en-US" altLang="zh-TW" i="1" dirty="0" smtClean="0">
                            <a:latin typeface="Cambria Math" panose="02040503050406030204" pitchFamily="18" charset="0"/>
                          </a:rPr>
                        </m:ctrlPr>
                      </m:sSubPr>
                      <m:e>
                        <m:r>
                          <m:rPr>
                            <m:sty m:val="p"/>
                          </m:rPr>
                          <a:rPr lang="en-US" altLang="zh-TW" i="1" smtClean="0">
                            <a:latin typeface="Cambria Math" panose="02040503050406030204" pitchFamily="18" charset="0"/>
                          </a:rPr>
                          <m:t>S</m:t>
                        </m:r>
                      </m:e>
                      <m:sub>
                        <m:r>
                          <a:rPr lang="en-US" altLang="zh-TW" i="1" dirty="0">
                            <a:latin typeface="Cambria Math" panose="02040503050406030204" pitchFamily="18" charset="0"/>
                          </a:rPr>
                          <m:t>2</m:t>
                        </m:r>
                      </m:sub>
                    </m:sSub>
                  </m:oMath>
                </a14:m>
                <a:r>
                  <a:rPr lang="zh-TW" altLang="en-US" dirty="0"/>
                  <a:t>，如果滿足下列條件之一</a:t>
                </a:r>
                <a:r>
                  <a:rPr lang="en-US" altLang="zh-TW" dirty="0"/>
                  <a:t>:</a:t>
                </a:r>
              </a:p>
              <a:p>
                <a:pPr marL="0" indent="0">
                  <a:buFont typeface="Arial" panose="020B0604020202020204" pitchFamily="34" charset="0"/>
                  <a:buNone/>
                </a:pPr>
                <a:r>
                  <a:rPr lang="zh-TW" altLang="en-US" sz="1200" dirty="0">
                    <a:latin typeface="+mn-lt"/>
                  </a:rPr>
                  <a:t>     </a:t>
                </a:r>
                <a:r>
                  <a:rPr lang="en-US" altLang="zh-TW" sz="1200" dirty="0">
                    <a:latin typeface="+mn-lt"/>
                  </a:rPr>
                  <a:t>1)</a:t>
                </a:r>
                <a:r>
                  <a:rPr lang="zh-TW" altLang="en-US" sz="1200" dirty="0">
                    <a:latin typeface="+mn-lt"/>
                  </a:rPr>
                  <a:t> 下列兩個條件是正確的</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a)</a:t>
                </a:r>
                <a:r>
                  <a:rPr lang="zh-TW" altLang="en-US" sz="1200" dirty="0">
                    <a:latin typeface="+mn-lt"/>
                  </a:rPr>
                  <a:t>所有</a:t>
                </a:r>
                <a:r>
                  <a:rPr lang="en-US" altLang="zh-TW" sz="1200" dirty="0">
                    <a:latin typeface="+mn-lt"/>
                  </a:rPr>
                  <a:t>CN</a:t>
                </a:r>
                <a:r>
                  <a:rPr lang="zh-TW" altLang="en-US" sz="1200" dirty="0">
                    <a:latin typeface="+mn-lt"/>
                  </a:rPr>
                  <a:t>屬於</a:t>
                </a:r>
                <a:r>
                  <a:rPr lang="en-US" altLang="zh-TW" sz="1200" dirty="0">
                    <a:latin typeface="+mn-lt"/>
                  </a:rPr>
                  <a:t>S1:</a:t>
                </a:r>
                <a:r>
                  <a:rPr lang="zh-TW" altLang="en-US" sz="1200" dirty="0">
                    <a:latin typeface="+mn-lt"/>
                  </a:rPr>
                  <a:t>拆分</a:t>
                </a:r>
                <a:r>
                  <a:rPr lang="zh-TW" altLang="en-US" dirty="0"/>
                  <a:t>過的</a:t>
                </a:r>
                <a:r>
                  <a:rPr lang="en-US" altLang="zh-TW" dirty="0"/>
                  <a:t>S1</a:t>
                </a:r>
                <a:r>
                  <a:rPr lang="zh-TW" altLang="en-US" dirty="0"/>
                  <a:t>中的每個</a:t>
                </a:r>
                <a:r>
                  <a:rPr lang="en-US" altLang="zh-TW" dirty="0"/>
                  <a:t>CN</a:t>
                </a:r>
                <a:r>
                  <a:rPr lang="zh-TW" altLang="en-US" dirty="0"/>
                  <a:t>利潤</a:t>
                </a:r>
                <a:r>
                  <a:rPr lang="en-US" altLang="zh-TW" dirty="0"/>
                  <a:t>&gt;=</a:t>
                </a:r>
                <a:r>
                  <a:rPr lang="zh-TW" altLang="en-US" dirty="0"/>
                  <a:t>沒有拆分過的聯盟</a:t>
                </a:r>
                <a:r>
                  <a:rPr lang="en-US" altLang="zh-TW" dirty="0" err="1"/>
                  <a:t>Sm</a:t>
                </a:r>
                <a:r>
                  <a:rPr lang="zh-TW" altLang="en-US" dirty="0"/>
                  <a:t>中的每個</a:t>
                </a:r>
                <a:r>
                  <a:rPr lang="en-US" altLang="zh-TW" dirty="0"/>
                  <a:t>CN</a:t>
                </a:r>
                <a:r>
                  <a:rPr lang="zh-TW" altLang="en-US" dirty="0"/>
                  <a:t>利潤</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b)</a:t>
                </a:r>
                <a:r>
                  <a:rPr lang="zh-TW" altLang="en-US" sz="1200" dirty="0">
                    <a:latin typeface="+mn-lt"/>
                  </a:rPr>
                  <a:t>至少存在一個</a:t>
                </a:r>
                <a:r>
                  <a:rPr lang="en-US" altLang="zh-TW" sz="1200" dirty="0">
                    <a:latin typeface="+mn-lt"/>
                  </a:rPr>
                  <a:t>CN</a:t>
                </a:r>
                <a:r>
                  <a:rPr lang="zh-TW" altLang="en-US" sz="1200" dirty="0">
                    <a:latin typeface="+mn-lt"/>
                  </a:rPr>
                  <a:t>屬於</a:t>
                </a:r>
                <a:r>
                  <a:rPr lang="en-US" altLang="zh-TW" sz="1200" dirty="0">
                    <a:latin typeface="+mn-lt"/>
                  </a:rPr>
                  <a:t>S1</a:t>
                </a:r>
                <a:r>
                  <a:rPr lang="zh-TW" altLang="en-US" sz="1200" dirty="0">
                    <a:latin typeface="+mn-lt"/>
                  </a:rPr>
                  <a:t> </a:t>
                </a:r>
                <a:r>
                  <a:rPr lang="en-US" altLang="zh-TW" sz="1200" dirty="0">
                    <a:latin typeface="+mn-lt"/>
                  </a:rPr>
                  <a:t>:</a:t>
                </a:r>
                <a:r>
                  <a:rPr lang="zh-TW" altLang="en-US" sz="1200" dirty="0">
                    <a:latin typeface="+mn-lt"/>
                  </a:rPr>
                  <a:t> 拆分</a:t>
                </a:r>
                <a:r>
                  <a:rPr lang="zh-TW" altLang="en-US" dirty="0"/>
                  <a:t>過的</a:t>
                </a:r>
                <a:r>
                  <a:rPr lang="en-US" altLang="zh-TW" dirty="0"/>
                  <a:t>S1</a:t>
                </a:r>
                <a:r>
                  <a:rPr lang="zh-TW" altLang="en-US" dirty="0"/>
                  <a:t>中的每個</a:t>
                </a:r>
                <a:r>
                  <a:rPr lang="en-US" altLang="zh-TW" dirty="0"/>
                  <a:t>CN</a:t>
                </a:r>
                <a:r>
                  <a:rPr lang="zh-TW" altLang="en-US" dirty="0"/>
                  <a:t>利潤</a:t>
                </a:r>
                <a:r>
                  <a:rPr lang="en-US" altLang="zh-TW" dirty="0"/>
                  <a:t>&gt;</a:t>
                </a:r>
                <a:r>
                  <a:rPr lang="zh-TW" altLang="en-US" dirty="0"/>
                  <a:t>沒有拆分過的聯盟</a:t>
                </a:r>
                <a:r>
                  <a:rPr lang="en-US" altLang="zh-TW" dirty="0" err="1"/>
                  <a:t>Sm</a:t>
                </a:r>
                <a:r>
                  <a:rPr lang="zh-TW" altLang="en-US" dirty="0"/>
                  <a:t>中的每個</a:t>
                </a:r>
                <a:r>
                  <a:rPr lang="en-US" altLang="zh-TW" dirty="0"/>
                  <a:t>CN</a:t>
                </a:r>
                <a:r>
                  <a:rPr lang="zh-TW" altLang="en-US" dirty="0"/>
                  <a:t>利潤</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2)</a:t>
                </a:r>
                <a:r>
                  <a:rPr lang="zh-TW" altLang="en-US" sz="1200" dirty="0">
                    <a:latin typeface="+mn-lt"/>
                  </a:rPr>
                  <a:t> 下列兩個條件是正確的</a:t>
                </a:r>
                <a:endParaRPr lang="en-US" altLang="zh-TW" sz="1200" dirty="0">
                  <a:latin typeface="+mn-lt"/>
                </a:endParaRPr>
              </a:p>
              <a:p>
                <a:pPr marL="0" indent="0">
                  <a:buFont typeface="Arial" panose="020B0604020202020204" pitchFamily="34" charset="0"/>
                  <a:buNone/>
                </a:pPr>
                <a:r>
                  <a:rPr lang="en-US" altLang="zh-TW" dirty="0"/>
                  <a:t>         </a:t>
                </a:r>
                <a:r>
                  <a:rPr lang="zh-TW" altLang="en-US" sz="1200" dirty="0">
                    <a:latin typeface="+mn-lt"/>
                  </a:rPr>
                  <a:t> </a:t>
                </a:r>
                <a:r>
                  <a:rPr lang="en-US" altLang="zh-TW" sz="1200" dirty="0">
                    <a:latin typeface="+mn-lt"/>
                  </a:rPr>
                  <a:t>a)</a:t>
                </a:r>
                <a:r>
                  <a:rPr lang="zh-TW" altLang="en-US" sz="1200" dirty="0">
                    <a:latin typeface="+mn-lt"/>
                  </a:rPr>
                  <a:t>所有</a:t>
                </a:r>
                <a:r>
                  <a:rPr lang="en-US" altLang="zh-TW" sz="1200" dirty="0">
                    <a:latin typeface="+mn-lt"/>
                  </a:rPr>
                  <a:t>CN</a:t>
                </a:r>
                <a:r>
                  <a:rPr lang="zh-TW" altLang="en-US" sz="1200" dirty="0">
                    <a:latin typeface="+mn-lt"/>
                  </a:rPr>
                  <a:t>屬於</a:t>
                </a:r>
                <a:r>
                  <a:rPr lang="en-US" altLang="zh-TW" sz="1200" dirty="0">
                    <a:latin typeface="+mn-lt"/>
                  </a:rPr>
                  <a:t>S2:</a:t>
                </a:r>
                <a:r>
                  <a:rPr lang="zh-TW" altLang="en-US" sz="1200" dirty="0">
                    <a:latin typeface="+mn-lt"/>
                  </a:rPr>
                  <a:t>拆分</a:t>
                </a:r>
                <a:r>
                  <a:rPr lang="zh-TW" altLang="en-US" dirty="0"/>
                  <a:t>過的</a:t>
                </a:r>
                <a:r>
                  <a:rPr lang="en-US" altLang="zh-TW" dirty="0"/>
                  <a:t>S2</a:t>
                </a:r>
                <a:r>
                  <a:rPr lang="zh-TW" altLang="en-US" dirty="0"/>
                  <a:t>中的每個</a:t>
                </a:r>
                <a:r>
                  <a:rPr lang="en-US" altLang="zh-TW" dirty="0"/>
                  <a:t>CN</a:t>
                </a:r>
                <a:r>
                  <a:rPr lang="zh-TW" altLang="en-US" dirty="0"/>
                  <a:t>利潤</a:t>
                </a:r>
                <a:r>
                  <a:rPr lang="en-US" altLang="zh-TW" dirty="0"/>
                  <a:t>&gt;=</a:t>
                </a:r>
                <a:r>
                  <a:rPr lang="zh-TW" altLang="en-US" dirty="0"/>
                  <a:t>沒有拆分過的聯盟</a:t>
                </a:r>
                <a:r>
                  <a:rPr lang="en-US" altLang="zh-TW" dirty="0" err="1"/>
                  <a:t>Sm</a:t>
                </a:r>
                <a:r>
                  <a:rPr lang="zh-TW" altLang="en-US" dirty="0"/>
                  <a:t>中的每個</a:t>
                </a:r>
                <a:r>
                  <a:rPr lang="en-US" altLang="zh-TW" dirty="0"/>
                  <a:t>CN</a:t>
                </a:r>
                <a:r>
                  <a:rPr lang="zh-TW" altLang="en-US" dirty="0"/>
                  <a:t>利潤</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b)</a:t>
                </a:r>
                <a:r>
                  <a:rPr lang="zh-TW" altLang="en-US" sz="1200" dirty="0">
                    <a:latin typeface="+mn-lt"/>
                  </a:rPr>
                  <a:t>至少存在一個</a:t>
                </a:r>
                <a:r>
                  <a:rPr lang="en-US" altLang="zh-TW" sz="1200" dirty="0">
                    <a:latin typeface="+mn-lt"/>
                  </a:rPr>
                  <a:t>CN</a:t>
                </a:r>
                <a:r>
                  <a:rPr lang="zh-TW" altLang="en-US" sz="1200" dirty="0">
                    <a:latin typeface="+mn-lt"/>
                  </a:rPr>
                  <a:t>屬於</a:t>
                </a:r>
                <a:r>
                  <a:rPr lang="en-US" altLang="zh-TW" sz="1200" dirty="0">
                    <a:latin typeface="+mn-lt"/>
                  </a:rPr>
                  <a:t>S2</a:t>
                </a:r>
                <a:r>
                  <a:rPr lang="zh-TW" altLang="en-US" sz="1200" dirty="0">
                    <a:latin typeface="+mn-lt"/>
                  </a:rPr>
                  <a:t> </a:t>
                </a:r>
                <a:r>
                  <a:rPr lang="en-US" altLang="zh-TW" sz="1200" dirty="0">
                    <a:latin typeface="+mn-lt"/>
                  </a:rPr>
                  <a:t>:</a:t>
                </a:r>
                <a:r>
                  <a:rPr lang="zh-TW" altLang="en-US" sz="1200" dirty="0">
                    <a:latin typeface="+mn-lt"/>
                  </a:rPr>
                  <a:t> 拆分</a:t>
                </a:r>
                <a:r>
                  <a:rPr lang="zh-TW" altLang="en-US" dirty="0"/>
                  <a:t>過的</a:t>
                </a:r>
                <a:r>
                  <a:rPr lang="en-US" altLang="zh-TW" dirty="0"/>
                  <a:t>S2</a:t>
                </a:r>
                <a:r>
                  <a:rPr lang="zh-TW" altLang="en-US" dirty="0"/>
                  <a:t>中的每個</a:t>
                </a:r>
                <a:r>
                  <a:rPr lang="en-US" altLang="zh-TW" dirty="0"/>
                  <a:t>CN</a:t>
                </a:r>
                <a:r>
                  <a:rPr lang="zh-TW" altLang="en-US" dirty="0"/>
                  <a:t>利潤</a:t>
                </a:r>
                <a:r>
                  <a:rPr lang="en-US" altLang="zh-TW" dirty="0"/>
                  <a:t>&gt;</a:t>
                </a:r>
                <a:r>
                  <a:rPr lang="zh-TW" altLang="en-US" dirty="0"/>
                  <a:t>沒有拆分過的聯盟</a:t>
                </a:r>
                <a:r>
                  <a:rPr lang="en-US" altLang="zh-TW" dirty="0" err="1"/>
                  <a:t>Sm</a:t>
                </a:r>
                <a:r>
                  <a:rPr lang="zh-TW" altLang="en-US" dirty="0"/>
                  <a:t>中的每個</a:t>
                </a:r>
                <a:r>
                  <a:rPr lang="en-US" altLang="zh-TW" dirty="0"/>
                  <a:t>CN</a:t>
                </a:r>
                <a:r>
                  <a:rPr lang="zh-TW" altLang="en-US" dirty="0"/>
                  <a:t>利潤</a:t>
                </a:r>
                <a:endParaRPr lang="en-US" altLang="zh-TW" dirty="0"/>
              </a:p>
              <a:p>
                <a:pPr marL="0" indent="0">
                  <a:buFont typeface="Arial" panose="020B0604020202020204" pitchFamily="34" charset="0"/>
                  <a:buNone/>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以形式上講，</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ea typeface="Cambria Math" panose="02040503050406030204" pitchFamily="18" charset="0"/>
                  </a:rPr>
                  <a:t>𝓂</a:t>
                </a:r>
                <a:r>
                  <a:rPr lang="en-US" altLang="zh-TW" sz="1200" dirty="0">
                    <a:latin typeface="+mn-lt"/>
                  </a:rPr>
                  <a:t> = {</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rPr>
                  <a:t>1</a:t>
                </a:r>
                <a:r>
                  <a:rPr lang="en-US" altLang="zh-TW" sz="1200" b="0" i="0">
                    <a:latin typeface="Cambria Math" panose="02040503050406030204" pitchFamily="18" charset="0"/>
                    <a:ea typeface="Cambria Math" panose="02040503050406030204" pitchFamily="18" charset="0"/>
                  </a:rPr>
                  <a:t>,</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rPr>
                  <a:t>2</a:t>
                </a:r>
                <a:r>
                  <a:rPr lang="en-US" altLang="zh-TW" dirty="0"/>
                  <a:t>}</a:t>
                </a:r>
                <a:r>
                  <a:rPr lang="zh-TW" altLang="en-US" dirty="0"/>
                  <a:t>將拆分成兩個聯盟</a:t>
                </a:r>
                <a:r>
                  <a:rPr lang="en-US" altLang="zh-TW" i="0">
                    <a:latin typeface="Cambria Math" panose="02040503050406030204" pitchFamily="18" charset="0"/>
                  </a:rPr>
                  <a:t>S_1</a:t>
                </a:r>
                <a:r>
                  <a:rPr lang="zh-TW" altLang="en-US" dirty="0">
                    <a:latin typeface="+mn-lt"/>
                  </a:rPr>
                  <a:t> 和 </a:t>
                </a:r>
                <a:r>
                  <a:rPr lang="en-US" altLang="zh-TW" i="0">
                    <a:latin typeface="Cambria Math" panose="02040503050406030204" pitchFamily="18" charset="0"/>
                  </a:rPr>
                  <a:t>S</a:t>
                </a:r>
                <a:r>
                  <a:rPr lang="en-US" altLang="zh-TW" i="0" dirty="0">
                    <a:latin typeface="Cambria Math" panose="02040503050406030204" pitchFamily="18" charset="0"/>
                  </a:rPr>
                  <a:t>_2</a:t>
                </a:r>
                <a:r>
                  <a:rPr lang="zh-TW" altLang="en-US" dirty="0"/>
                  <a:t>，如果滿足下列條件之一</a:t>
                </a:r>
                <a:r>
                  <a:rPr lang="en-US" altLang="zh-TW" dirty="0"/>
                  <a:t>:</a:t>
                </a:r>
              </a:p>
              <a:p>
                <a:pPr marL="0" indent="0">
                  <a:buFont typeface="Arial" panose="020B0604020202020204" pitchFamily="34" charset="0"/>
                  <a:buNone/>
                </a:pPr>
                <a:r>
                  <a:rPr lang="zh-TW" altLang="en-US" sz="1200" dirty="0">
                    <a:latin typeface="+mn-lt"/>
                  </a:rPr>
                  <a:t>     </a:t>
                </a:r>
                <a:r>
                  <a:rPr lang="en-US" altLang="zh-TW" sz="1200" dirty="0">
                    <a:latin typeface="+mn-lt"/>
                  </a:rPr>
                  <a:t>1)</a:t>
                </a:r>
                <a:r>
                  <a:rPr lang="zh-TW" altLang="en-US" sz="1200" dirty="0">
                    <a:latin typeface="+mn-lt"/>
                  </a:rPr>
                  <a:t> 下列兩個條件是正確的</a:t>
                </a:r>
                <a:endParaRPr lang="en-US" altLang="zh-TW" sz="1200" dirty="0">
                  <a:latin typeface="+mn-lt"/>
                </a:endParaRPr>
              </a:p>
              <a:p>
                <a:pPr marL="0" indent="0">
                  <a:buFont typeface="Arial" panose="020B0604020202020204" pitchFamily="34" charset="0"/>
                  <a:buNone/>
                </a:pPr>
                <a:r>
                  <a:rPr lang="zh-TW" altLang="en-US" sz="1200" dirty="0">
                    <a:latin typeface="+mn-lt"/>
                  </a:rPr>
                  <a:t>     </a:t>
                </a:r>
                <a:r>
                  <a:rPr lang="en-US" altLang="zh-TW" sz="1200" dirty="0">
                    <a:latin typeface="+mn-lt"/>
                  </a:rPr>
                  <a:t>2)</a:t>
                </a:r>
                <a:r>
                  <a:rPr lang="zh-TW" altLang="en-US" sz="1200" dirty="0">
                    <a:latin typeface="+mn-lt"/>
                  </a:rPr>
                  <a:t> 下列條件其中之一是正確的</a:t>
                </a:r>
                <a:endParaRPr lang="en-US" altLang="zh-TW" dirty="0"/>
              </a:p>
              <a:p>
                <a:pPr marL="171450" indent="-171450">
                  <a:buFont typeface="Arial" panose="020B0604020202020204" pitchFamily="34" charset="0"/>
                  <a:buChar char="•"/>
                </a:pPr>
                <a:endParaRPr lang="en-US" altLang="zh-TW" dirty="0"/>
              </a:p>
              <a:p>
                <a:pPr marL="0" indent="0">
                  <a:buFont typeface="Arial" panose="020B0604020202020204" pitchFamily="34" charset="0"/>
                  <a:buNone/>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35</a:t>
            </a:fld>
            <a:endParaRPr lang="zh-TW" altLang="en-US"/>
          </a:p>
        </p:txBody>
      </p:sp>
    </p:spTree>
    <p:extLst>
      <p:ext uri="{BB962C8B-B14F-4D97-AF65-F5344CB8AC3E}">
        <p14:creationId xmlns:p14="http://schemas.microsoft.com/office/powerpoint/2010/main" val="2275973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i="1" dirty="0">
                    <a:latin typeface="+mn-lt"/>
                  </a:rPr>
                  <a:t>instance</a:t>
                </a:r>
                <a:r>
                  <a:rPr lang="en-US" altLang="zh-TW" sz="1200" dirty="0" err="1">
                    <a:latin typeface="+mn-lt"/>
                  </a:rPr>
                  <a:t>VNF</a:t>
                </a:r>
                <a:r>
                  <a:rPr lang="en-US" altLang="zh-TW" sz="1200" dirty="0">
                    <a:latin typeface="+mn-lt"/>
                  </a:rPr>
                  <a:t> (</a:t>
                </a:r>
                <a14:m>
                  <m:oMath xmlns:m="http://schemas.openxmlformats.org/officeDocument/2006/math">
                    <m:r>
                      <a:rPr lang="zh-TW" altLang="en-US" sz="1200" i="1">
                        <a:latin typeface="Cambria Math" panose="02040503050406030204" pitchFamily="18" charset="0"/>
                      </a:rPr>
                      <m:t>𝜗</m:t>
                    </m:r>
                    <m:r>
                      <a:rPr lang="en-US" altLang="zh-TW" sz="1200">
                        <a:latin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Γ</m:t>
                    </m:r>
                    <m:r>
                      <a:rPr lang="en-US" altLang="zh-TW" sz="1200" i="1">
                        <a:latin typeface="Cambria Math" panose="02040503050406030204" pitchFamily="18" charset="0"/>
                        <a:ea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Φ</m:t>
                    </m:r>
                  </m:oMath>
                </a14:m>
                <a:r>
                  <a:rPr lang="en-US" altLang="zh-TW" sz="1200" dirty="0">
                    <a:latin typeface="+mn-lt"/>
                  </a:rPr>
                  <a:t>)</a:t>
                </a:r>
                <a:r>
                  <a:rPr lang="zh-TW" altLang="en-US" dirty="0"/>
                  <a:t>函數將拆分任何聯盟</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a:latin typeface="Cambria Math" panose="02040503050406030204" pitchFamily="18" charset="0"/>
                            <a:ea typeface="Cambria Math" panose="02040503050406030204" pitchFamily="18" charset="0"/>
                          </a:rPr>
                          <m:t>𝓂</m:t>
                        </m:r>
                      </m:sub>
                    </m:sSub>
                  </m:oMath>
                </a14:m>
                <a:r>
                  <a:rPr lang="zh-TW" altLang="en-US" dirty="0"/>
                  <a:t>如果滿足上述評論條件</a:t>
                </a:r>
                <a:endParaRPr lang="en-US" altLang="zh-TW" dirty="0"/>
              </a:p>
              <a:p>
                <a:pPr marL="171450" indent="-171450">
                  <a:buFont typeface="Arial" panose="020B0604020202020204" pitchFamily="34" charset="0"/>
                  <a:buChar char="•"/>
                </a:pPr>
                <a:r>
                  <a:rPr lang="zh-TW" altLang="en-US" dirty="0"/>
                  <a:t>請注意，在拆分過程中，如果他們的利潤減少，參與者將不接受拆分，從而保證</a:t>
                </a:r>
                <a:r>
                  <a:rPr lang="en-US" altLang="zh-TW" dirty="0"/>
                  <a:t>QoS</a:t>
                </a:r>
              </a:p>
              <a:p>
                <a:pPr marL="171450" indent="-171450">
                  <a:buFont typeface="Arial" panose="020B0604020202020204" pitchFamily="34" charset="0"/>
                  <a:buChar char="•"/>
                </a:pPr>
                <a:r>
                  <a:rPr lang="zh-TW" altLang="en-US" dirty="0"/>
                  <a:t>如前所述，只有從</a:t>
                </a:r>
                <a:r>
                  <a:rPr lang="en-US" altLang="zh-TW" sz="1200" i="1" dirty="0" err="1">
                    <a:latin typeface="+mn-lt"/>
                  </a:rPr>
                  <a:t>instance</a:t>
                </a:r>
                <a:r>
                  <a:rPr lang="en-US" altLang="zh-TW" sz="1200" dirty="0" err="1">
                    <a:latin typeface="+mn-lt"/>
                  </a:rPr>
                  <a:t>VNF</a:t>
                </a:r>
                <a:r>
                  <a:rPr lang="en-US" altLang="zh-TW" sz="1200" dirty="0">
                    <a:latin typeface="+mn-lt"/>
                  </a:rPr>
                  <a:t> (</a:t>
                </a:r>
                <a14:m>
                  <m:oMath xmlns:m="http://schemas.openxmlformats.org/officeDocument/2006/math">
                    <m:r>
                      <a:rPr lang="zh-TW" altLang="en-US" sz="1200" i="1">
                        <a:latin typeface="Cambria Math" panose="02040503050406030204" pitchFamily="18" charset="0"/>
                      </a:rPr>
                      <m:t>𝜗</m:t>
                    </m:r>
                    <m:r>
                      <a:rPr lang="en-US" altLang="zh-TW" sz="1200">
                        <a:latin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Γ</m:t>
                    </m:r>
                    <m:r>
                      <a:rPr lang="en-US" altLang="zh-TW" sz="1200" i="1">
                        <a:latin typeface="Cambria Math" panose="02040503050406030204" pitchFamily="18" charset="0"/>
                        <a:ea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Φ</m:t>
                    </m:r>
                  </m:oMath>
                </a14:m>
                <a:r>
                  <a:rPr lang="en-US" altLang="zh-TW" sz="1200" dirty="0">
                    <a:latin typeface="+mn-lt"/>
                  </a:rPr>
                  <a:t>)</a:t>
                </a:r>
                <a:r>
                  <a:rPr lang="zh-TW" altLang="en-US" sz="1200" dirty="0">
                    <a:latin typeface="+mn-lt"/>
                  </a:rPr>
                  <a:t>返回的集合中的最佳聯盟才能保</a:t>
                </a:r>
                <a14:m>
                  <m:oMath xmlns:m="http://schemas.openxmlformats.org/officeDocument/2006/math">
                    <m:r>
                      <a:rPr lang="zh-TW" altLang="en-US" sz="1200" i="1" smtClean="0">
                        <a:latin typeface="Cambria Math" panose="02040503050406030204" pitchFamily="18" charset="0"/>
                      </a:rPr>
                      <m:t>𝜗</m:t>
                    </m:r>
                  </m:oMath>
                </a14:m>
                <a:r>
                  <a:rPr lang="zh-TW" altLang="en-US" dirty="0"/>
                  <a:t>的實例</a:t>
                </a:r>
                <a:endParaRPr lang="en-US" altLang="zh-TW" dirty="0"/>
              </a:p>
              <a:p>
                <a:pPr marL="171450" indent="-171450">
                  <a:buFont typeface="Arial" panose="020B0604020202020204" pitchFamily="34" charset="0"/>
                  <a:buChar char="•"/>
                </a:pPr>
                <a:endParaRPr lang="en-US" altLang="zh-TW" dirty="0"/>
              </a:p>
              <a:p>
                <a:pPr marL="0" indent="0">
                  <a:buFont typeface="Arial" panose="020B0604020202020204" pitchFamily="34" charset="0"/>
                  <a:buNone/>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i="1" dirty="0">
                    <a:latin typeface="+mn-lt"/>
                  </a:rPr>
                  <a:t>instance</a:t>
                </a:r>
                <a:r>
                  <a:rPr lang="en-US" altLang="zh-TW" sz="1200" dirty="0" err="1">
                    <a:latin typeface="+mn-lt"/>
                  </a:rPr>
                  <a:t>VNF</a:t>
                </a:r>
                <a:r>
                  <a:rPr lang="en-US" altLang="zh-TW" sz="1200" dirty="0">
                    <a:latin typeface="+mn-lt"/>
                  </a:rPr>
                  <a:t> (</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Γ</a:t>
                </a:r>
                <a:r>
                  <a:rPr lang="en-US" altLang="zh-TW" sz="1200" i="0">
                    <a:latin typeface="Cambria Math" panose="02040503050406030204" pitchFamily="18" charset="0"/>
                    <a:ea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Φ</a:t>
                </a:r>
                <a:r>
                  <a:rPr lang="en-US" altLang="zh-TW" sz="1200" dirty="0">
                    <a:latin typeface="+mn-lt"/>
                  </a:rPr>
                  <a:t>)</a:t>
                </a:r>
                <a:r>
                  <a:rPr lang="zh-TW" altLang="en-US" dirty="0"/>
                  <a:t>函數將拆分任何聯盟</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ea typeface="Cambria Math" panose="02040503050406030204" pitchFamily="18" charset="0"/>
                  </a:rPr>
                  <a:t>𝓂</a:t>
                </a:r>
                <a:r>
                  <a:rPr lang="zh-TW" altLang="en-US" dirty="0"/>
                  <a:t>如果滿足上述評論條件</a:t>
                </a:r>
                <a:endParaRPr lang="en-US" altLang="zh-TW" dirty="0"/>
              </a:p>
              <a:p>
                <a:pPr marL="171450" indent="-171450">
                  <a:buFont typeface="Arial" panose="020B0604020202020204" pitchFamily="34" charset="0"/>
                  <a:buChar char="•"/>
                </a:pPr>
                <a:r>
                  <a:rPr lang="zh-TW" altLang="en-US" dirty="0"/>
                  <a:t>請注意，在拆分過程中，如果他們的利潤減少，參與者將不接受拆分，從而保證</a:t>
                </a:r>
                <a:r>
                  <a:rPr lang="en-US" altLang="zh-TW" dirty="0"/>
                  <a:t>QoS</a:t>
                </a:r>
              </a:p>
              <a:p>
                <a:pPr marL="171450" indent="-171450">
                  <a:buFont typeface="Arial" panose="020B0604020202020204" pitchFamily="34" charset="0"/>
                  <a:buChar char="•"/>
                </a:pPr>
                <a:r>
                  <a:rPr lang="zh-TW" altLang="en-US" dirty="0"/>
                  <a:t>如前所述，只有</a:t>
                </a:r>
                <a:r>
                  <a:rPr lang="en-US" altLang="zh-TW" sz="1200" i="1" dirty="0">
                    <a:latin typeface="+mn-lt"/>
                  </a:rPr>
                  <a:t>instance</a:t>
                </a:r>
                <a:r>
                  <a:rPr lang="en-US" altLang="zh-TW" sz="1200" dirty="0" err="1">
                    <a:latin typeface="+mn-lt"/>
                  </a:rPr>
                  <a:t>VNF</a:t>
                </a:r>
                <a:r>
                  <a:rPr lang="en-US" altLang="zh-TW" sz="1200" dirty="0">
                    <a:latin typeface="+mn-lt"/>
                  </a:rPr>
                  <a:t> (</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Γ</a:t>
                </a:r>
                <a:r>
                  <a:rPr lang="en-US" altLang="zh-TW" sz="1200" i="0">
                    <a:latin typeface="Cambria Math" panose="02040503050406030204" pitchFamily="18" charset="0"/>
                    <a:ea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Φ</a:t>
                </a:r>
                <a:r>
                  <a:rPr lang="en-US" altLang="zh-TW" sz="1200" dirty="0">
                    <a:latin typeface="+mn-lt"/>
                  </a:rPr>
                  <a:t>)</a:t>
                </a:r>
                <a:r>
                  <a:rPr lang="zh-TW" altLang="en-US" sz="1200" dirty="0">
                    <a:latin typeface="+mn-lt"/>
                  </a:rPr>
                  <a:t>返回的集合中的最佳聯盟才能保</a:t>
                </a:r>
                <a:r>
                  <a:rPr lang="zh-TW" altLang="en-US" sz="1200" i="0">
                    <a:latin typeface="Cambria Math" panose="02040503050406030204" pitchFamily="18" charset="0"/>
                  </a:rPr>
                  <a:t>𝜗</a:t>
                </a:r>
                <a:r>
                  <a:rPr lang="zh-TW" altLang="en-US" dirty="0"/>
                  <a:t>的實例</a:t>
                </a:r>
                <a:endParaRPr lang="en-US" altLang="zh-TW" dirty="0"/>
              </a:p>
              <a:p>
                <a:pPr marL="171450" indent="-171450">
                  <a:buFont typeface="Arial" panose="020B0604020202020204" pitchFamily="34" charset="0"/>
                  <a:buChar char="•"/>
                </a:pPr>
                <a:endParaRPr lang="en-US" altLang="zh-TW" dirty="0"/>
              </a:p>
              <a:p>
                <a:pPr marL="0" indent="0">
                  <a:buFont typeface="Arial" panose="020B0604020202020204" pitchFamily="34" charset="0"/>
                  <a:buNone/>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36</a:t>
            </a:fld>
            <a:endParaRPr lang="zh-TW" altLang="en-US"/>
          </a:p>
        </p:txBody>
      </p:sp>
    </p:spTree>
    <p:extLst>
      <p:ext uri="{BB962C8B-B14F-4D97-AF65-F5344CB8AC3E}">
        <p14:creationId xmlns:p14="http://schemas.microsoft.com/office/powerpoint/2010/main" val="4151623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拆分過程不會影響最佳聯盟，因為聯盟</a:t>
                </a:r>
                <a14:m>
                  <m:oMath xmlns:m="http://schemas.openxmlformats.org/officeDocument/2006/math">
                    <m:r>
                      <m:rPr>
                        <m:sty m:val="p"/>
                      </m:rPr>
                      <a:rPr lang="en-US" altLang="zh-TW" sz="1200" i="1" smtClean="0">
                        <a:latin typeface="Cambria Math" panose="02040503050406030204" pitchFamily="18" charset="0"/>
                      </a:rPr>
                      <m:t>S</m:t>
                    </m:r>
                  </m:oMath>
                </a14:m>
                <a:r>
                  <a:rPr lang="zh-TW" altLang="en-US" dirty="0"/>
                  <a:t>會從另一聯盟</a:t>
                </a:r>
                <a14:m>
                  <m:oMath xmlns:m="http://schemas.openxmlformats.org/officeDocument/2006/math">
                    <m:sSub>
                      <m:sSubPr>
                        <m:ctrlPr>
                          <a:rPr lang="en-US" altLang="zh-TW" sz="1200" i="1" smtClean="0">
                            <a:latin typeface="Cambria Math" panose="02040503050406030204" pitchFamily="18" charset="0"/>
                            <a:ea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a:latin typeface="Cambria Math" panose="02040503050406030204" pitchFamily="18" charset="0"/>
                            <a:ea typeface="Cambria Math" panose="02040503050406030204" pitchFamily="18" charset="0"/>
                          </a:rPr>
                          <m:t>𝓂</m:t>
                        </m:r>
                      </m:sub>
                    </m:sSub>
                  </m:oMath>
                </a14:m>
                <a:r>
                  <a:rPr lang="zh-TW" altLang="en-US" dirty="0"/>
                  <a:t>拆分如果其參與者的所有利潤都沒有減少和至少其中一個應該增加其利潤</a:t>
                </a:r>
                <a:endParaRPr lang="en-US" altLang="zh-TW" dirty="0"/>
              </a:p>
              <a:p>
                <a:pPr marL="171450" indent="-171450">
                  <a:buFont typeface="Arial" panose="020B0604020202020204" pitchFamily="34" charset="0"/>
                  <a:buChar char="•"/>
                </a:pPr>
                <a:r>
                  <a:rPr lang="zh-TW" altLang="en-US" dirty="0"/>
                  <a:t>聯盟遊戲的另一重要特徵是穩定性</a:t>
                </a:r>
                <a:endParaRPr lang="en-US" altLang="zh-TW" dirty="0"/>
              </a:p>
              <a:p>
                <a:pPr marL="171450" indent="-171450">
                  <a:buFont typeface="Arial" panose="020B0604020202020204" pitchFamily="34" charset="0"/>
                  <a:buChar char="•"/>
                </a:pPr>
                <a:r>
                  <a:rPr lang="zh-TW" altLang="en-US" dirty="0"/>
                  <a:t>在聯盟遊戲中，如果沒有參與者打算離開其各自的聯盟，則集合</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Ξ</m:t>
                    </m:r>
                  </m:oMath>
                </a14:m>
                <a:r>
                  <a:rPr lang="en-US" altLang="zh-TW" dirty="0"/>
                  <a:t>(Xi)</a:t>
                </a:r>
                <a:r>
                  <a:rPr lang="zh-TW" altLang="en-US" dirty="0"/>
                  <a:t>是</a:t>
                </a:r>
                <a14:m>
                  <m:oMath xmlns:m="http://schemas.openxmlformats.org/officeDocument/2006/math">
                    <m:sSub>
                      <m:sSubPr>
                        <m:ctrlPr>
                          <a:rPr lang="en-US" altLang="zh-TW" sz="1200" i="1" smtClean="0">
                            <a:latin typeface="Cambria Math" panose="02040503050406030204" pitchFamily="18" charset="0"/>
                          </a:rPr>
                        </m:ctrlPr>
                      </m:sSubPr>
                      <m:e>
                        <m:r>
                          <m:rPr>
                            <m:sty m:val="p"/>
                          </m:rPr>
                          <a:rPr lang="en-US" altLang="zh-TW" sz="1200" i="1">
                            <a:latin typeface="Cambria Math" panose="02040503050406030204" pitchFamily="18" charset="0"/>
                          </a:rPr>
                          <m:t>I</m:t>
                        </m:r>
                        <m:r>
                          <m:rPr>
                            <m:sty m:val="p"/>
                          </m:rPr>
                          <a:rPr lang="en-US" altLang="zh-TW" sz="1200" i="1" smtClean="0">
                            <a:latin typeface="Cambria Math" panose="02040503050406030204" pitchFamily="18" charset="0"/>
                          </a:rPr>
                          <m:t>D</m:t>
                        </m:r>
                      </m:e>
                      <m:sub>
                        <m:r>
                          <a:rPr lang="en-US" altLang="zh-TW" sz="1200" b="0" i="1" smtClean="0">
                            <a:latin typeface="Cambria Math" panose="02040503050406030204" pitchFamily="18" charset="0"/>
                          </a:rPr>
                          <m:t>𝑝</m:t>
                        </m:r>
                      </m:sub>
                    </m:sSub>
                  </m:oMath>
                </a14:m>
                <a:r>
                  <a:rPr lang="en-US" altLang="zh-TW" dirty="0"/>
                  <a:t>-stable</a:t>
                </a:r>
              </a:p>
              <a:p>
                <a:pPr marL="171450" indent="-171450">
                  <a:buFont typeface="Arial" panose="020B0604020202020204" pitchFamily="34" charset="0"/>
                  <a:buChar char="•"/>
                </a:pPr>
                <a14:m>
                  <m:oMath xmlns:m="http://schemas.openxmlformats.org/officeDocument/2006/math">
                    <m:sSub>
                      <m:sSubPr>
                        <m:ctrlPr>
                          <a:rPr lang="en-US" altLang="zh-TW" sz="1200" i="1" smtClean="0">
                            <a:latin typeface="Cambria Math" panose="02040503050406030204" pitchFamily="18" charset="0"/>
                          </a:rPr>
                        </m:ctrlPr>
                      </m:sSubPr>
                      <m:e>
                        <m:r>
                          <m:rPr>
                            <m:sty m:val="p"/>
                          </m:rPr>
                          <a:rPr lang="en-US" altLang="zh-TW" sz="1200" i="1">
                            <a:latin typeface="Cambria Math" panose="02040503050406030204" pitchFamily="18" charset="0"/>
                          </a:rPr>
                          <m:t>I</m:t>
                        </m:r>
                        <m:r>
                          <m:rPr>
                            <m:sty m:val="p"/>
                          </m:rPr>
                          <a:rPr lang="en-US" altLang="zh-TW" sz="1200" i="1" smtClean="0">
                            <a:latin typeface="Cambria Math" panose="02040503050406030204" pitchFamily="18" charset="0"/>
                          </a:rPr>
                          <m:t>D</m:t>
                        </m:r>
                      </m:e>
                      <m:sub>
                        <m:r>
                          <a:rPr lang="en-US" altLang="zh-TW" sz="1200" b="0" i="1" smtClean="0">
                            <a:latin typeface="Cambria Math" panose="02040503050406030204" pitchFamily="18" charset="0"/>
                          </a:rPr>
                          <m:t>𝑝</m:t>
                        </m:r>
                      </m:sub>
                    </m:sSub>
                  </m:oMath>
                </a14:m>
                <a:r>
                  <a:rPr lang="en-US" altLang="zh-TW" sz="1200" dirty="0">
                    <a:latin typeface="+mn-lt"/>
                  </a:rPr>
                  <a:t>-stable</a:t>
                </a:r>
                <a:r>
                  <a:rPr lang="zh-TW" altLang="en-US" sz="1200" dirty="0">
                    <a:latin typeface="+mn-lt"/>
                  </a:rPr>
                  <a:t>也可以定義為</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Ξ</m:t>
                    </m:r>
                  </m:oMath>
                </a14:m>
                <a:r>
                  <a:rPr lang="zh-TW" altLang="en-US" sz="1200" dirty="0">
                    <a:latin typeface="+mn-lt"/>
                  </a:rPr>
                  <a:t>中不打算進一步合併或拆分</a:t>
                </a:r>
                <a:r>
                  <a:rPr lang="zh-TW" altLang="en-US" dirty="0"/>
                  <a:t>的聯盟集合</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拆分過程不會影響最佳聯盟，因為聯盟</a:t>
                </a:r>
                <a:r>
                  <a:rPr lang="en-US" altLang="zh-TW" sz="1200" i="0">
                    <a:latin typeface="Cambria Math" panose="02040503050406030204" pitchFamily="18" charset="0"/>
                  </a:rPr>
                  <a:t>S</a:t>
                </a:r>
                <a:r>
                  <a:rPr lang="zh-TW" altLang="en-US" dirty="0"/>
                  <a:t>會從另一聯盟</a:t>
                </a:r>
                <a:r>
                  <a:rPr lang="en-US" altLang="zh-TW" sz="1200" i="0">
                    <a:latin typeface="Cambria Math" panose="02040503050406030204" pitchFamily="18" charset="0"/>
                  </a:rPr>
                  <a:t>S</a:t>
                </a:r>
                <a:r>
                  <a:rPr lang="en-US" altLang="zh-TW" sz="1200" i="0">
                    <a:latin typeface="Cambria Math" panose="02040503050406030204" pitchFamily="18" charset="0"/>
                    <a:ea typeface="Cambria Math" panose="02040503050406030204" pitchFamily="18" charset="0"/>
                  </a:rPr>
                  <a:t>_</a:t>
                </a:r>
                <a:r>
                  <a:rPr lang="zh-TW" altLang="en-US" sz="1200" i="0">
                    <a:latin typeface="Cambria Math" panose="02040503050406030204" pitchFamily="18" charset="0"/>
                    <a:ea typeface="Cambria Math" panose="02040503050406030204" pitchFamily="18" charset="0"/>
                  </a:rPr>
                  <a:t>𝓂</a:t>
                </a:r>
                <a:r>
                  <a:rPr lang="zh-TW" altLang="en-US" dirty="0"/>
                  <a:t>拆分如果其參與者的所有利潤都沒有減少和至少其中一個應該增加其利潤</a:t>
                </a:r>
                <a:endParaRPr lang="en-US" altLang="zh-TW" dirty="0"/>
              </a:p>
              <a:p>
                <a:pPr marL="171450" indent="-171450">
                  <a:buFont typeface="Arial" panose="020B0604020202020204" pitchFamily="34" charset="0"/>
                  <a:buChar char="•"/>
                </a:pPr>
                <a:r>
                  <a:rPr lang="zh-TW" altLang="en-US" dirty="0"/>
                  <a:t>聯盟遊戲的另一重要特徵是穩定性</a:t>
                </a:r>
                <a:endParaRPr lang="en-US" altLang="zh-TW" dirty="0"/>
              </a:p>
              <a:p>
                <a:pPr marL="171450" indent="-171450">
                  <a:buFont typeface="Arial" panose="020B0604020202020204" pitchFamily="34" charset="0"/>
                  <a:buChar char="•"/>
                </a:pPr>
                <a:r>
                  <a:rPr lang="zh-TW" altLang="en-US" dirty="0"/>
                  <a:t>在聯盟遊戲中，如果沒有參與者打算離開其各自的聯盟，則集合</a:t>
                </a:r>
                <a:r>
                  <a:rPr lang="el-GR" altLang="zh-TW" sz="1200" i="0">
                    <a:latin typeface="Cambria Math" panose="02040503050406030204" pitchFamily="18" charset="0"/>
                    <a:ea typeface="Cambria Math" panose="02040503050406030204" pitchFamily="18" charset="0"/>
                  </a:rPr>
                  <a:t>Ξ</a:t>
                </a:r>
                <a:r>
                  <a:rPr lang="zh-TW" altLang="en-US" dirty="0"/>
                  <a:t>是</a:t>
                </a:r>
                <a:r>
                  <a:rPr lang="en-US" altLang="zh-TW" sz="1200" i="0">
                    <a:latin typeface="Cambria Math" panose="02040503050406030204" pitchFamily="18" charset="0"/>
                  </a:rPr>
                  <a:t>ID_</a:t>
                </a:r>
                <a:r>
                  <a:rPr lang="en-US" altLang="zh-TW" sz="1200" b="0" i="0">
                    <a:latin typeface="Cambria Math" panose="02040503050406030204" pitchFamily="18" charset="0"/>
                  </a:rPr>
                  <a:t>𝑝</a:t>
                </a:r>
                <a:r>
                  <a:rPr lang="en-US" altLang="zh-TW" dirty="0"/>
                  <a:t>-</a:t>
                </a:r>
                <a:r>
                  <a:rPr lang="zh-TW" altLang="en-US" dirty="0"/>
                  <a:t>穩定</a:t>
                </a:r>
                <a:endParaRPr lang="en-US" altLang="zh-TW" dirty="0"/>
              </a:p>
              <a:p>
                <a:pPr marL="171450" indent="-171450">
                  <a:buFont typeface="Arial" panose="020B0604020202020204" pitchFamily="34" charset="0"/>
                  <a:buChar char="•"/>
                </a:pPr>
                <a:r>
                  <a:rPr lang="en-US" altLang="zh-TW" sz="1200" i="0">
                    <a:latin typeface="Cambria Math" panose="02040503050406030204" pitchFamily="18" charset="0"/>
                  </a:rPr>
                  <a:t>ID_</a:t>
                </a:r>
                <a:r>
                  <a:rPr lang="en-US" altLang="zh-TW" sz="1200" b="0" i="0">
                    <a:latin typeface="Cambria Math" panose="02040503050406030204" pitchFamily="18" charset="0"/>
                  </a:rPr>
                  <a:t>𝑝</a:t>
                </a:r>
                <a:r>
                  <a:rPr lang="en-US" altLang="zh-TW" sz="1200" dirty="0">
                    <a:latin typeface="+mn-lt"/>
                  </a:rPr>
                  <a:t>-stable</a:t>
                </a:r>
                <a:r>
                  <a:rPr lang="zh-TW" altLang="en-US" sz="1200" dirty="0">
                    <a:latin typeface="+mn-lt"/>
                  </a:rPr>
                  <a:t>也可以定義為</a:t>
                </a:r>
                <a:r>
                  <a:rPr lang="el-GR" altLang="zh-TW" sz="1200" i="0">
                    <a:latin typeface="Cambria Math" panose="02040503050406030204" pitchFamily="18" charset="0"/>
                    <a:ea typeface="Cambria Math" panose="02040503050406030204" pitchFamily="18" charset="0"/>
                  </a:rPr>
                  <a:t>Ξ</a:t>
                </a:r>
                <a:r>
                  <a:rPr lang="zh-TW" altLang="en-US" sz="1200" dirty="0">
                    <a:latin typeface="+mn-lt"/>
                  </a:rPr>
                  <a:t>中不打算進一步合併或拆分</a:t>
                </a:r>
                <a:r>
                  <a:rPr lang="zh-TW" altLang="en-US" dirty="0"/>
                  <a:t>的聯盟集合</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37</a:t>
            </a:fld>
            <a:endParaRPr lang="zh-TW" altLang="en-US"/>
          </a:p>
        </p:txBody>
      </p:sp>
    </p:spTree>
    <p:extLst>
      <p:ext uri="{BB962C8B-B14F-4D97-AF65-F5344CB8AC3E}">
        <p14:creationId xmlns:p14="http://schemas.microsoft.com/office/powerpoint/2010/main" val="1921344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a:t>B.</a:t>
                </a:r>
                <a:r>
                  <a:rPr lang="zh-TW" altLang="en-US" dirty="0"/>
                  <a:t> 構建一個</a:t>
                </a:r>
                <a:r>
                  <a:rPr lang="en-US" altLang="zh-TW" dirty="0" err="1"/>
                  <a:t>vEPC</a:t>
                </a:r>
                <a:r>
                  <a:rPr lang="zh-TW" altLang="en-US" dirty="0"/>
                  <a:t>實例的演算法說明</a:t>
                </a:r>
                <a:endParaRPr lang="en-US" altLang="zh-TW" dirty="0"/>
              </a:p>
              <a:p>
                <a:pPr marL="171450" indent="-171450">
                  <a:buFont typeface="Arial" panose="020B0604020202020204" pitchFamily="34" charset="0"/>
                  <a:buChar char="•"/>
                </a:pPr>
                <a:r>
                  <a:rPr lang="zh-TW" altLang="en-US" dirty="0"/>
                  <a:t>在本子節中，我們將解釋</a:t>
                </a:r>
                <a:r>
                  <a:rPr lang="en-US" altLang="zh-TW" sz="1200" i="1" dirty="0">
                    <a:latin typeface="+mn-lt"/>
                  </a:rPr>
                  <a:t>instance</a:t>
                </a:r>
                <a:r>
                  <a:rPr lang="en-US" altLang="zh-TW" sz="1200" dirty="0" err="1">
                    <a:latin typeface="+mn-lt"/>
                  </a:rPr>
                  <a:t>VNF</a:t>
                </a:r>
                <a:r>
                  <a:rPr lang="en-US" altLang="zh-TW" sz="1200" dirty="0">
                    <a:latin typeface="+mn-lt"/>
                  </a:rPr>
                  <a:t> (</a:t>
                </a:r>
                <a14:m>
                  <m:oMath xmlns:m="http://schemas.openxmlformats.org/officeDocument/2006/math">
                    <m:r>
                      <a:rPr lang="zh-TW" altLang="en-US" sz="1200" i="1">
                        <a:latin typeface="Cambria Math" panose="02040503050406030204" pitchFamily="18" charset="0"/>
                      </a:rPr>
                      <m:t>𝜗</m:t>
                    </m:r>
                    <m:r>
                      <a:rPr lang="en-US" altLang="zh-TW" sz="1200">
                        <a:latin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Γ</m:t>
                    </m:r>
                    <m:r>
                      <a:rPr lang="en-US" altLang="zh-TW" sz="1200" i="1">
                        <a:latin typeface="Cambria Math" panose="02040503050406030204" pitchFamily="18" charset="0"/>
                        <a:ea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Φ</m:t>
                    </m:r>
                  </m:oMath>
                </a14:m>
                <a:r>
                  <a:rPr lang="en-US" altLang="zh-TW" sz="1200" dirty="0">
                    <a:latin typeface="+mn-lt"/>
                  </a:rPr>
                  <a:t>)</a:t>
                </a:r>
                <a:r>
                  <a:rPr lang="zh-TW" altLang="en-US" sz="1200" dirty="0">
                    <a:latin typeface="+mn-lt"/>
                  </a:rPr>
                  <a:t>函數，該函數使用聯盟遊戲將</a:t>
                </a:r>
                <a14:m>
                  <m:oMath xmlns:m="http://schemas.openxmlformats.org/officeDocument/2006/math">
                    <m:r>
                      <a:rPr lang="zh-TW" altLang="en-US" sz="1200" i="1" smtClean="0">
                        <a:latin typeface="Cambria Math" panose="02040503050406030204" pitchFamily="18" charset="0"/>
                      </a:rPr>
                      <m:t>𝜗</m:t>
                    </m:r>
                  </m:oMath>
                </a14:m>
                <a:r>
                  <a:rPr lang="zh-TW" altLang="en-US" dirty="0"/>
                  <a:t>的實例部署到不同的</a:t>
                </a:r>
                <a14:m>
                  <m:oMath xmlns:m="http://schemas.openxmlformats.org/officeDocument/2006/math">
                    <m:r>
                      <a:rPr lang="zh-TW" altLang="en-US" sz="1200" i="1" smtClean="0">
                        <a:latin typeface="Cambria Math" panose="02040503050406030204" pitchFamily="18" charset="0"/>
                      </a:rPr>
                      <m:t>𝒞𝒩</m:t>
                    </m:r>
                  </m:oMath>
                </a14:m>
                <a:endParaRPr lang="en-US" altLang="zh-TW" sz="1200" dirty="0"/>
              </a:p>
              <a:p>
                <a:pPr marL="171450" indent="-171450">
                  <a:buFont typeface="Arial" panose="020B0604020202020204" pitchFamily="34" charset="0"/>
                  <a:buChar char="•"/>
                </a:pPr>
                <a:r>
                  <a:rPr lang="zh-TW" altLang="en-US" dirty="0"/>
                  <a:t>在這函數中，我們假設每個</a:t>
                </a:r>
                <a14:m>
                  <m:oMath xmlns:m="http://schemas.openxmlformats.org/officeDocument/2006/math">
                    <m:r>
                      <a:rPr lang="zh-TW" altLang="en-US" sz="1200" i="1" smtClean="0">
                        <a:latin typeface="Cambria Math" panose="02040503050406030204" pitchFamily="18" charset="0"/>
                      </a:rPr>
                      <m:t>𝒞𝒩</m:t>
                    </m:r>
                  </m:oMath>
                </a14:m>
                <a:r>
                  <a:rPr lang="zh-TW" altLang="en-US" dirty="0"/>
                  <a:t>都可以保證</a:t>
                </a:r>
                <a:r>
                  <a:rPr lang="en-US" altLang="zh-TW" dirty="0"/>
                  <a:t>TA</a:t>
                </a:r>
                <a14:m>
                  <m:oMath xmlns:m="http://schemas.openxmlformats.org/officeDocument/2006/math">
                    <m:r>
                      <a:rPr lang="zh-TW" altLang="en-US" sz="1200" i="1" dirty="0" smtClean="0">
                        <a:latin typeface="Cambria Math" panose="02040503050406030204" pitchFamily="18" charset="0"/>
                      </a:rPr>
                      <m:t> </m:t>
                    </m:r>
                    <m:r>
                      <a:rPr lang="zh-TW" altLang="en-US" sz="1200" i="1" smtClean="0">
                        <a:latin typeface="Cambria Math" panose="02040503050406030204" pitchFamily="18" charset="0"/>
                      </a:rPr>
                      <m:t>𝒜</m:t>
                    </m:r>
                  </m:oMath>
                </a14:m>
                <a:r>
                  <a:rPr lang="zh-TW" altLang="en-US" sz="1200" dirty="0">
                    <a:latin typeface="+mn-lt"/>
                  </a:rPr>
                  <a:t> 所需的</a:t>
                </a:r>
                <a:r>
                  <a:rPr lang="en-US" altLang="zh-TW" dirty="0"/>
                  <a:t>QoS</a:t>
                </a:r>
              </a:p>
              <a:p>
                <a:pPr marL="171450" indent="-171450">
                  <a:buFont typeface="Arial" panose="020B0604020202020204" pitchFamily="34" charset="0"/>
                  <a:buChar char="•"/>
                </a:pPr>
                <a:r>
                  <a:rPr lang="zh-TW" altLang="en-US" dirty="0"/>
                  <a:t>演算法</a:t>
                </a:r>
                <a:r>
                  <a:rPr lang="en-US" altLang="zh-TW" dirty="0"/>
                  <a:t>1</a:t>
                </a:r>
                <a:r>
                  <a:rPr lang="zh-TW" altLang="en-US" dirty="0"/>
                  <a:t>用於解釋</a:t>
                </a:r>
                <a:r>
                  <a:rPr lang="en-US" altLang="zh-TW" sz="1200" i="1" dirty="0">
                    <a:latin typeface="+mn-lt"/>
                  </a:rPr>
                  <a:t>instance</a:t>
                </a:r>
                <a:r>
                  <a:rPr lang="en-US" altLang="zh-TW" sz="1200" dirty="0" err="1">
                    <a:latin typeface="+mn-lt"/>
                  </a:rPr>
                  <a:t>VNF</a:t>
                </a:r>
                <a:r>
                  <a:rPr lang="en-US" altLang="zh-TW" sz="1200" dirty="0">
                    <a:latin typeface="+mn-lt"/>
                  </a:rPr>
                  <a:t> (</a:t>
                </a:r>
                <a14:m>
                  <m:oMath xmlns:m="http://schemas.openxmlformats.org/officeDocument/2006/math">
                    <m:r>
                      <a:rPr lang="zh-TW" altLang="en-US" sz="1200" i="1">
                        <a:latin typeface="Cambria Math" panose="02040503050406030204" pitchFamily="18" charset="0"/>
                      </a:rPr>
                      <m:t>𝜗</m:t>
                    </m:r>
                    <m:r>
                      <a:rPr lang="en-US" altLang="zh-TW" sz="1200">
                        <a:latin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Γ</m:t>
                    </m:r>
                    <m:r>
                      <a:rPr lang="en-US" altLang="zh-TW" sz="1200" i="1">
                        <a:latin typeface="Cambria Math" panose="02040503050406030204" pitchFamily="18" charset="0"/>
                        <a:ea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Φ</m:t>
                    </m:r>
                  </m:oMath>
                </a14:m>
                <a:r>
                  <a:rPr lang="en-US" altLang="zh-TW" sz="1200" dirty="0">
                    <a:latin typeface="+mn-lt"/>
                  </a:rPr>
                  <a:t>)</a:t>
                </a:r>
                <a:r>
                  <a:rPr lang="zh-TW" altLang="en-US" sz="1200" dirty="0">
                    <a:latin typeface="+mn-lt"/>
                  </a:rPr>
                  <a:t>的一般功能</a:t>
                </a:r>
                <a:endParaRPr lang="zh-TW" altLang="en-US" dirty="0"/>
              </a:p>
            </p:txBody>
          </p:sp>
        </mc:Choice>
        <mc:Fallback xmlns="">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a:t>B.</a:t>
                </a:r>
                <a:r>
                  <a:rPr lang="zh-TW" altLang="en-US" dirty="0"/>
                  <a:t> 構建一個</a:t>
                </a:r>
                <a:r>
                  <a:rPr lang="en-US" altLang="zh-TW" dirty="0" err="1"/>
                  <a:t>vEPC</a:t>
                </a:r>
                <a:r>
                  <a:rPr lang="zh-TW" altLang="en-US" dirty="0"/>
                  <a:t>實例的演算法說明</a:t>
                </a:r>
                <a:endParaRPr lang="en-US" altLang="zh-TW" dirty="0"/>
              </a:p>
              <a:p>
                <a:pPr marL="171450" indent="-171450">
                  <a:buFont typeface="Arial" panose="020B0604020202020204" pitchFamily="34" charset="0"/>
                  <a:buChar char="•"/>
                </a:pPr>
                <a:r>
                  <a:rPr lang="zh-TW" altLang="en-US" dirty="0"/>
                  <a:t>在本子節中，我們將解釋</a:t>
                </a:r>
                <a:r>
                  <a:rPr lang="en-US" altLang="zh-TW" sz="1200" i="1" dirty="0">
                    <a:latin typeface="+mn-lt"/>
                  </a:rPr>
                  <a:t>instance</a:t>
                </a:r>
                <a:r>
                  <a:rPr lang="en-US" altLang="zh-TW" sz="1200" dirty="0" err="1">
                    <a:latin typeface="+mn-lt"/>
                  </a:rPr>
                  <a:t>VNF</a:t>
                </a:r>
                <a:r>
                  <a:rPr lang="en-US" altLang="zh-TW" sz="1200" dirty="0">
                    <a:latin typeface="+mn-lt"/>
                  </a:rPr>
                  <a:t> (</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Γ</a:t>
                </a:r>
                <a:r>
                  <a:rPr lang="en-US" altLang="zh-TW" sz="1200" i="0">
                    <a:latin typeface="Cambria Math" panose="02040503050406030204" pitchFamily="18" charset="0"/>
                    <a:ea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Φ</a:t>
                </a:r>
                <a:r>
                  <a:rPr lang="en-US" altLang="zh-TW" sz="1200" dirty="0">
                    <a:latin typeface="+mn-lt"/>
                  </a:rPr>
                  <a:t>)</a:t>
                </a:r>
                <a:r>
                  <a:rPr lang="zh-TW" altLang="en-US" sz="1200" dirty="0">
                    <a:latin typeface="+mn-lt"/>
                  </a:rPr>
                  <a:t>函數，該函數使用聯盟遊戲將</a:t>
                </a:r>
                <a:r>
                  <a:rPr lang="zh-TW" altLang="en-US" sz="1200" i="0">
                    <a:latin typeface="Cambria Math" panose="02040503050406030204" pitchFamily="18" charset="0"/>
                  </a:rPr>
                  <a:t>𝜗</a:t>
                </a:r>
                <a:r>
                  <a:rPr lang="zh-TW" altLang="en-US" dirty="0"/>
                  <a:t>的實例部署到不同的</a:t>
                </a:r>
                <a:r>
                  <a:rPr lang="zh-TW" altLang="en-US" sz="1200" i="0">
                    <a:latin typeface="Cambria Math" panose="02040503050406030204" pitchFamily="18" charset="0"/>
                  </a:rPr>
                  <a:t>𝒞𝒩</a:t>
                </a:r>
                <a:endParaRPr lang="en-US" altLang="zh-TW" sz="1200" dirty="0"/>
              </a:p>
              <a:p>
                <a:pPr marL="171450" indent="-171450">
                  <a:buFont typeface="Arial" panose="020B0604020202020204" pitchFamily="34" charset="0"/>
                  <a:buChar char="•"/>
                </a:pPr>
                <a:r>
                  <a:rPr lang="zh-TW" altLang="en-US" dirty="0"/>
                  <a:t>在這函數中，我們假設每個</a:t>
                </a:r>
                <a:r>
                  <a:rPr lang="zh-TW" altLang="en-US" sz="1200" i="0">
                    <a:latin typeface="Cambria Math" panose="02040503050406030204" pitchFamily="18" charset="0"/>
                  </a:rPr>
                  <a:t>𝒞𝒩</a:t>
                </a:r>
                <a:r>
                  <a:rPr lang="zh-TW" altLang="en-US" dirty="0"/>
                  <a:t>都可以保證</a:t>
                </a:r>
                <a:r>
                  <a:rPr lang="en-US" altLang="zh-TW" dirty="0"/>
                  <a:t>TA</a:t>
                </a:r>
                <a:r>
                  <a:rPr lang="zh-TW" altLang="en-US" sz="1200" i="0" dirty="0">
                    <a:latin typeface="Cambria Math" panose="02040503050406030204" pitchFamily="18" charset="0"/>
                  </a:rPr>
                  <a:t> </a:t>
                </a:r>
                <a:r>
                  <a:rPr lang="zh-TW" altLang="en-US" sz="1200" i="0">
                    <a:latin typeface="Cambria Math" panose="02040503050406030204" pitchFamily="18" charset="0"/>
                  </a:rPr>
                  <a:t>𝒜</a:t>
                </a:r>
                <a:r>
                  <a:rPr lang="zh-TW" altLang="en-US" sz="1200" dirty="0">
                    <a:latin typeface="+mn-lt"/>
                  </a:rPr>
                  <a:t> 所需的</a:t>
                </a:r>
                <a:r>
                  <a:rPr lang="en-US" altLang="zh-TW" dirty="0"/>
                  <a:t>QoS</a:t>
                </a:r>
              </a:p>
              <a:p>
                <a:pPr marL="171450" indent="-171450">
                  <a:buFont typeface="Arial" panose="020B0604020202020204" pitchFamily="34" charset="0"/>
                  <a:buChar char="•"/>
                </a:pPr>
                <a:r>
                  <a:rPr lang="zh-TW" altLang="en-US" dirty="0"/>
                  <a:t>演算法</a:t>
                </a:r>
                <a:r>
                  <a:rPr lang="en-US" altLang="zh-TW" dirty="0"/>
                  <a:t>1</a:t>
                </a:r>
                <a:r>
                  <a:rPr lang="zh-TW" altLang="en-US" dirty="0"/>
                  <a:t>用於解釋</a:t>
                </a:r>
                <a:r>
                  <a:rPr lang="en-US" altLang="zh-TW" sz="1200" i="1" dirty="0">
                    <a:latin typeface="+mn-lt"/>
                  </a:rPr>
                  <a:t>instance</a:t>
                </a:r>
                <a:r>
                  <a:rPr lang="en-US" altLang="zh-TW" sz="1200" dirty="0" err="1">
                    <a:latin typeface="+mn-lt"/>
                  </a:rPr>
                  <a:t>VNF</a:t>
                </a:r>
                <a:r>
                  <a:rPr lang="en-US" altLang="zh-TW" sz="1200" dirty="0">
                    <a:latin typeface="+mn-lt"/>
                  </a:rPr>
                  <a:t> (</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Γ</a:t>
                </a:r>
                <a:r>
                  <a:rPr lang="en-US" altLang="zh-TW" sz="1200" i="0">
                    <a:latin typeface="Cambria Math" panose="02040503050406030204" pitchFamily="18" charset="0"/>
                    <a:ea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Φ</a:t>
                </a:r>
                <a:r>
                  <a:rPr lang="en-US" altLang="zh-TW" sz="1200" dirty="0">
                    <a:latin typeface="+mn-lt"/>
                  </a:rPr>
                  <a:t>)</a:t>
                </a:r>
                <a:r>
                  <a:rPr lang="zh-TW" altLang="en-US" sz="1200" dirty="0">
                    <a:latin typeface="+mn-lt"/>
                  </a:rPr>
                  <a:t>的一般功能</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38</a:t>
            </a:fld>
            <a:endParaRPr lang="zh-TW" altLang="en-US"/>
          </a:p>
        </p:txBody>
      </p:sp>
    </p:spTree>
    <p:extLst>
      <p:ext uri="{BB962C8B-B14F-4D97-AF65-F5344CB8AC3E}">
        <p14:creationId xmlns:p14="http://schemas.microsoft.com/office/powerpoint/2010/main" val="4164713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14:m>
                  <m:oMath xmlns:m="http://schemas.openxmlformats.org/officeDocument/2006/math">
                    <m:r>
                      <a:rPr lang="zh-TW" altLang="en-US" sz="1200" i="1" smtClean="0">
                        <a:latin typeface="Cambria Math" panose="02040503050406030204" pitchFamily="18" charset="0"/>
                      </a:rPr>
                      <m:t>𝜗</m:t>
                    </m:r>
                  </m:oMath>
                </a14:m>
                <a:r>
                  <a:rPr lang="en-US" altLang="zh-TW" sz="1200" i="0" dirty="0">
                    <a:latin typeface="Cambria Math" panose="02040503050406030204" pitchFamily="18" charset="0"/>
                  </a:rPr>
                  <a:t> :</a:t>
                </a:r>
                <a:r>
                  <a:rPr lang="en-US" altLang="zh-TW" sz="1200" i="1" dirty="0">
                    <a:latin typeface="Cambria Math" panose="02040503050406030204" pitchFamily="18" charset="0"/>
                  </a:rPr>
                  <a:t> </a:t>
                </a:r>
                <a:r>
                  <a:rPr lang="en-US" altLang="zh-TW" sz="1200" i="0" dirty="0" err="1">
                    <a:latin typeface="Cambria Math" panose="02040503050406030204" pitchFamily="18" charset="0"/>
                  </a:rPr>
                  <a:t>vEPC</a:t>
                </a:r>
                <a:r>
                  <a:rPr lang="zh-TW" altLang="en-US" sz="1200" i="0" dirty="0">
                    <a:latin typeface="Cambria Math" panose="02040503050406030204" pitchFamily="18" charset="0"/>
                  </a:rPr>
                  <a:t>的元件</a:t>
                </a:r>
                <a:r>
                  <a:rPr lang="en-US" altLang="zh-TW" sz="1200" i="0" dirty="0">
                    <a:latin typeface="Cambria Math" panose="02040503050406030204" pitchFamily="18" charset="0"/>
                  </a:rPr>
                  <a:t>(HSS</a:t>
                </a:r>
                <a:r>
                  <a:rPr lang="zh-TW" altLang="en-US" sz="1200" i="0" dirty="0">
                    <a:latin typeface="Cambria Math" panose="02040503050406030204" pitchFamily="18" charset="0"/>
                  </a:rPr>
                  <a:t> </a:t>
                </a:r>
                <a:r>
                  <a:rPr lang="en-US" altLang="zh-TW" sz="1200" i="0" dirty="0">
                    <a:latin typeface="Cambria Math" panose="02040503050406030204" pitchFamily="18" charset="0"/>
                  </a:rPr>
                  <a:t>MME</a:t>
                </a:r>
                <a:r>
                  <a:rPr lang="zh-TW" altLang="en-US" sz="1200" i="0" dirty="0">
                    <a:latin typeface="Cambria Math" panose="02040503050406030204" pitchFamily="18" charset="0"/>
                  </a:rPr>
                  <a:t> </a:t>
                </a:r>
                <a:r>
                  <a:rPr lang="en-US" altLang="zh-TW" sz="1200" i="0" dirty="0">
                    <a:latin typeface="Cambria Math" panose="02040503050406030204" pitchFamily="18" charset="0"/>
                  </a:rPr>
                  <a:t>SGW</a:t>
                </a:r>
                <a:r>
                  <a:rPr lang="zh-TW" altLang="en-US" sz="1200" i="0" dirty="0">
                    <a:latin typeface="Cambria Math" panose="02040503050406030204" pitchFamily="18" charset="0"/>
                  </a:rPr>
                  <a:t> </a:t>
                </a:r>
                <a:r>
                  <a:rPr lang="en-US" altLang="zh-TW" sz="1200" i="0" dirty="0">
                    <a:latin typeface="Cambria Math" panose="02040503050406030204" pitchFamily="18" charset="0"/>
                  </a:rPr>
                  <a:t>PGW)</a:t>
                </a:r>
                <a:endParaRPr lang="en-US" altLang="zh-TW" sz="1200" i="1" dirty="0">
                  <a:latin typeface="Cambria Math" panose="02040503050406030204" pitchFamily="18" charset="0"/>
                </a:endParaRPr>
              </a:p>
              <a:p>
                <a14:m>
                  <m:oMath xmlns:m="http://schemas.openxmlformats.org/officeDocument/2006/math">
                    <m:r>
                      <m:rPr>
                        <m:sty m:val="p"/>
                      </m:rPr>
                      <a:rPr lang="el-GR" altLang="zh-TW" sz="1200" i="1">
                        <a:latin typeface="Cambria Math" panose="02040503050406030204" pitchFamily="18" charset="0"/>
                        <a:ea typeface="Cambria Math" panose="02040503050406030204" pitchFamily="18" charset="0"/>
                      </a:rPr>
                      <m:t>Γ</m:t>
                    </m:r>
                  </m:oMath>
                </a14:m>
                <a:r>
                  <a:rPr lang="zh-TW" altLang="en-US" sz="1200" i="1" dirty="0">
                    <a:latin typeface="Cambria Math" panose="02040503050406030204" pitchFamily="18" charset="0"/>
                    <a:ea typeface="Cambria Math" panose="02040503050406030204" pitchFamily="18" charset="0"/>
                  </a:rPr>
                  <a:t> </a:t>
                </a:r>
                <a:r>
                  <a:rPr lang="en-US" altLang="zh-TW" sz="1200" i="0" dirty="0">
                    <a:latin typeface="Cambria Math" panose="02040503050406030204" pitchFamily="18" charset="0"/>
                    <a:ea typeface="Cambria Math" panose="02040503050406030204" pitchFamily="18" charset="0"/>
                  </a:rPr>
                  <a:t>:</a:t>
                </a:r>
                <a:r>
                  <a:rPr lang="zh-TW" altLang="en-US" sz="1200" i="0" dirty="0">
                    <a:latin typeface="Cambria Math" panose="02040503050406030204" pitchFamily="18" charset="0"/>
                    <a:ea typeface="Cambria Math" panose="02040503050406030204" pitchFamily="18" charset="0"/>
                  </a:rPr>
                  <a:t> 累積事件的數量</a:t>
                </a:r>
                <a:endParaRPr lang="en-US" altLang="zh-TW" sz="1200" i="1" dirty="0">
                  <a:latin typeface="Cambria Math" panose="02040503050406030204" pitchFamily="18" charset="0"/>
                  <a:ea typeface="Cambria Math" panose="02040503050406030204" pitchFamily="18" charset="0"/>
                </a:endParaRPr>
              </a:p>
              <a:p>
                <a14:m>
                  <m:oMath xmlns:m="http://schemas.openxmlformats.org/officeDocument/2006/math">
                    <m:r>
                      <m:rPr>
                        <m:sty m:val="p"/>
                      </m:rPr>
                      <a:rPr lang="el-GR" altLang="zh-TW" sz="1200" i="1">
                        <a:latin typeface="Cambria Math" panose="02040503050406030204" pitchFamily="18" charset="0"/>
                        <a:ea typeface="Cambria Math" panose="02040503050406030204" pitchFamily="18" charset="0"/>
                      </a:rPr>
                      <m:t>Φ</m:t>
                    </m:r>
                  </m:oMath>
                </a14:m>
                <a:r>
                  <a:rPr lang="zh-TW" altLang="en-US" dirty="0"/>
                  <a:t> </a:t>
                </a:r>
                <a:r>
                  <a:rPr lang="en-US" altLang="zh-TW" dirty="0"/>
                  <a:t>:</a:t>
                </a:r>
                <a:r>
                  <a:rPr lang="zh-TW" altLang="en-US" dirty="0"/>
                  <a:t> </a:t>
                </a:r>
                <a:r>
                  <a:rPr lang="zh-TW" altLang="en-US" sz="1200" b="0" i="0" kern="1200" dirty="0">
                    <a:solidFill>
                      <a:schemeClr val="tx1"/>
                    </a:solidFill>
                    <a:effectLst/>
                    <a:latin typeface="+mn-lt"/>
                    <a:ea typeface="+mn-ea"/>
                    <a:cs typeface="+mn-cs"/>
                  </a:rPr>
                  <a:t>將省略累積事件的數量</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第</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行 將</a:t>
                </a:r>
                <a:r>
                  <a:rPr lang="en-US" altLang="zh-TW" sz="1200" b="0" i="0" kern="1200" dirty="0">
                    <a:solidFill>
                      <a:schemeClr val="tx1"/>
                    </a:solidFill>
                    <a:effectLst/>
                    <a:latin typeface="+mn-lt"/>
                    <a:ea typeface="+mn-ea"/>
                    <a:cs typeface="+mn-cs"/>
                  </a:rPr>
                  <a:t>stop</a:t>
                </a:r>
                <a:r>
                  <a:rPr lang="zh-TW" altLang="en-US" sz="1200" b="0" i="0" kern="1200" dirty="0">
                    <a:solidFill>
                      <a:schemeClr val="tx1"/>
                    </a:solidFill>
                    <a:effectLst/>
                    <a:latin typeface="+mn-lt"/>
                    <a:ea typeface="+mn-ea"/>
                    <a:cs typeface="+mn-cs"/>
                  </a:rPr>
                  <a:t>變數設定為</a:t>
                </a:r>
                <a:r>
                  <a:rPr lang="en-US" altLang="zh-TW" sz="1200" b="0" i="0" kern="1200" dirty="0">
                    <a:solidFill>
                      <a:schemeClr val="tx1"/>
                    </a:solidFill>
                    <a:effectLst/>
                    <a:latin typeface="+mn-lt"/>
                    <a:ea typeface="+mn-ea"/>
                    <a:cs typeface="+mn-cs"/>
                  </a:rPr>
                  <a:t>True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0" i="0" kern="1200" dirty="0">
                    <a:solidFill>
                      <a:schemeClr val="tx1"/>
                    </a:solidFill>
                    <a:effectLst/>
                    <a:latin typeface="+mn-lt"/>
                    <a:ea typeface="+mn-ea"/>
                    <a:cs typeface="+mn-cs"/>
                  </a:rPr>
                  <a:t>第</a:t>
                </a:r>
                <a:r>
                  <a:rPr lang="en-US" altLang="zh-TW" sz="1200" b="0" i="0" kern="1200" dirty="0">
                    <a:solidFill>
                      <a:schemeClr val="tx1"/>
                    </a:solidFill>
                    <a:effectLst/>
                    <a:latin typeface="+mn-lt"/>
                    <a:ea typeface="+mn-ea"/>
                    <a:cs typeface="+mn-cs"/>
                  </a:rPr>
                  <a:t>5-9</a:t>
                </a:r>
                <a:r>
                  <a:rPr lang="zh-TW" altLang="en-US" sz="1200" b="0" i="0" kern="1200" dirty="0">
                    <a:solidFill>
                      <a:schemeClr val="tx1"/>
                    </a:solidFill>
                    <a:effectLst/>
                    <a:latin typeface="+mn-lt"/>
                    <a:ea typeface="+mn-ea"/>
                    <a:cs typeface="+mn-cs"/>
                  </a:rPr>
                  <a:t>行 檢查是否有冗餘 其中</a:t>
                </a:r>
                <a:r>
                  <a:rPr lang="zh-TW" altLang="en-US" sz="1200" dirty="0">
                    <a:latin typeface="+mn-lt"/>
                  </a:rPr>
                  <a:t>向量</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Ψ</m:t>
                    </m:r>
                  </m:oMath>
                </a14:m>
                <a:r>
                  <a:rPr lang="en-US" altLang="zh-TW" dirty="0"/>
                  <a:t>(Psi)</a:t>
                </a:r>
                <a:r>
                  <a:rPr lang="zh-TW" altLang="en-US" dirty="0"/>
                  <a:t>儲存</a:t>
                </a:r>
                <a14:m>
                  <m:oMath xmlns:m="http://schemas.openxmlformats.org/officeDocument/2006/math">
                    <m:r>
                      <a:rPr lang="zh-TW" altLang="en-US" sz="1200" i="1" smtClean="0">
                        <a:latin typeface="Cambria Math" panose="02040503050406030204" pitchFamily="18" charset="0"/>
                      </a:rPr>
                      <m:t>𝓋</m:t>
                    </m:r>
                    <m:d>
                      <m:dPr>
                        <m:ctrlPr>
                          <a:rPr lang="en-US" altLang="zh-TW" sz="1200" b="0" i="1" smtClean="0">
                            <a:latin typeface="Cambria Math" panose="02040503050406030204" pitchFamily="18" charset="0"/>
                          </a:rPr>
                        </m:ctrlPr>
                      </m:dPr>
                      <m:e>
                        <m:r>
                          <m:rPr>
                            <m:sty m:val="p"/>
                          </m:rPr>
                          <a:rPr lang="en-US" altLang="zh-TW" sz="1200" b="0" i="1" smtClean="0">
                            <a:latin typeface="Cambria Math" panose="02040503050406030204" pitchFamily="18" charset="0"/>
                          </a:rPr>
                          <m:t>S</m:t>
                        </m:r>
                      </m:e>
                    </m:d>
                  </m:oMath>
                </a14:m>
                <a:r>
                  <a:rPr lang="zh-TW" altLang="en-US" sz="1200" dirty="0">
                    <a:latin typeface="+mn-lt"/>
                  </a:rPr>
                  <a:t>，假如</a:t>
                </a:r>
                <a:r>
                  <a:rPr lang="en-US" altLang="zh-TW" sz="1200" dirty="0">
                    <a:latin typeface="+mn-lt"/>
                  </a:rPr>
                  <a:t>S</a:t>
                </a:r>
                <a:r>
                  <a:rPr lang="zh-TW" altLang="en-US" sz="1200" dirty="0">
                    <a:latin typeface="+mn-lt"/>
                  </a:rPr>
                  <a:t>不屬於</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Ψ</m:t>
                    </m:r>
                  </m:oMath>
                </a14:m>
                <a:r>
                  <a:rPr lang="zh-TW" altLang="en-US" sz="1200" dirty="0">
                    <a:latin typeface="+mn-lt"/>
                  </a:rPr>
                  <a:t>代表還沒經過檢查 因此將</a:t>
                </a:r>
                <a:r>
                  <a:rPr lang="en-US" altLang="zh-TW" sz="1200" dirty="0">
                    <a:latin typeface="+mn-lt"/>
                  </a:rPr>
                  <a:t>S</a:t>
                </a:r>
                <a:r>
                  <a:rPr lang="zh-TW" altLang="en-US" sz="1200" dirty="0">
                    <a:latin typeface="+mn-lt"/>
                  </a:rPr>
                  <a:t>放入</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Ψ</m:t>
                    </m:r>
                  </m:oMath>
                </a14:m>
                <a:r>
                  <a:rPr lang="zh-TW" altLang="en-US" sz="1200" dirty="0">
                    <a:latin typeface="+mn-lt"/>
                  </a:rPr>
                  <a:t>中，然後將他以</a:t>
                </a:r>
                <a:r>
                  <a:rPr lang="en-US" altLang="zh-TW" sz="1200" dirty="0">
                    <a:latin typeface="+mn-lt"/>
                  </a:rPr>
                  <a:t>V(s)(</a:t>
                </a:r>
                <a:r>
                  <a:rPr lang="zh-TW" altLang="en-US" sz="1200" dirty="0">
                    <a:latin typeface="+mn-lt"/>
                  </a:rPr>
                  <a:t>聯盟的總利潤</a:t>
                </a:r>
                <a:r>
                  <a:rPr lang="en-US" altLang="zh-TW" sz="1200" dirty="0">
                    <a:latin typeface="+mn-lt"/>
                  </a:rPr>
                  <a:t>)</a:t>
                </a:r>
                <a:r>
                  <a:rPr lang="zh-TW" altLang="en-US" sz="1200" dirty="0">
                    <a:latin typeface="+mn-lt"/>
                  </a:rPr>
                  <a:t>的值儲存</a:t>
                </a:r>
                <a:endParaRPr lang="en-US" altLang="zh-TW"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mn-lt"/>
                  </a:rPr>
                  <a:t>第</a:t>
                </a:r>
                <a:r>
                  <a:rPr lang="en-US" altLang="zh-TW" sz="1200" dirty="0">
                    <a:latin typeface="+mn-lt"/>
                  </a:rPr>
                  <a:t>10</a:t>
                </a:r>
                <a:r>
                  <a:rPr lang="zh-TW" altLang="en-US" sz="1200" dirty="0">
                    <a:latin typeface="+mn-lt"/>
                  </a:rPr>
                  <a:t>行對所有</a:t>
                </a:r>
                <a:r>
                  <a:rPr lang="en-US" altLang="zh-TW" sz="1200" dirty="0" err="1">
                    <a:latin typeface="+mn-lt"/>
                  </a:rPr>
                  <a:t>Si,Sj</a:t>
                </a:r>
                <a:r>
                  <a:rPr lang="zh-TW" altLang="en-US" sz="1200" dirty="0">
                    <a:latin typeface="+mn-lt"/>
                  </a:rPr>
                  <a:t>屬於這個</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Ξ</m:t>
                    </m:r>
                  </m:oMath>
                </a14:m>
                <a:r>
                  <a:rPr lang="zh-TW" altLang="en-US" sz="1200" dirty="0">
                    <a:latin typeface="+mn-lt"/>
                  </a:rPr>
                  <a:t>集合中的任</a:t>
                </a:r>
                <a:r>
                  <a:rPr lang="en-US" altLang="zh-TW" sz="1200" dirty="0">
                    <a:latin typeface="+mn-lt"/>
                  </a:rPr>
                  <a:t>2</a:t>
                </a:r>
                <a:r>
                  <a:rPr lang="zh-TW" altLang="en-US" sz="1200" dirty="0">
                    <a:latin typeface="+mn-lt"/>
                  </a:rPr>
                  <a:t>個的組合，並把這</a:t>
                </a:r>
                <a:r>
                  <a:rPr lang="en-US" altLang="zh-TW" sz="1200" dirty="0">
                    <a:latin typeface="+mn-lt"/>
                  </a:rPr>
                  <a:t>2</a:t>
                </a:r>
                <a:r>
                  <a:rPr lang="zh-TW" altLang="en-US" sz="1200" dirty="0">
                    <a:latin typeface="+mn-lt"/>
                  </a:rPr>
                  <a:t>個</a:t>
                </a:r>
                <a:r>
                  <a:rPr lang="en-US" altLang="zh-TW" sz="1200" dirty="0">
                    <a:latin typeface="+mn-lt"/>
                  </a:rPr>
                  <a:t>S</a:t>
                </a:r>
                <a:r>
                  <a:rPr lang="zh-TW" altLang="en-US" sz="1200" dirty="0">
                    <a:latin typeface="+mn-lt"/>
                  </a:rPr>
                  <a:t>從</a:t>
                </a:r>
                <a:r>
                  <a:rPr lang="en-US" altLang="zh-TW" sz="1200" dirty="0">
                    <a:latin typeface="+mn-lt"/>
                  </a:rPr>
                  <a:t>visited</a:t>
                </a:r>
                <a:r>
                  <a:rPr lang="zh-TW" altLang="en-US" sz="1200" dirty="0">
                    <a:latin typeface="+mn-lt"/>
                  </a:rPr>
                  <a:t>中移除</a:t>
                </a:r>
                <a:endParaRPr lang="en-US" altLang="zh-TW"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mn-lt"/>
                  </a:rPr>
                  <a:t>第</a:t>
                </a:r>
                <a:r>
                  <a:rPr lang="en-US" altLang="zh-TW" sz="1200" dirty="0">
                    <a:latin typeface="+mn-lt"/>
                  </a:rPr>
                  <a:t>12-14</a:t>
                </a:r>
                <a:r>
                  <a:rPr lang="zh-TW" altLang="en-US" sz="1200" dirty="0">
                    <a:latin typeface="+mn-lt"/>
                  </a:rPr>
                  <a:t>行中為防止</a:t>
                </a:r>
                <a:r>
                  <a:rPr lang="en-US" altLang="zh-TW" sz="1200" dirty="0">
                    <a:latin typeface="+mn-lt"/>
                  </a:rPr>
                  <a:t>v(.)</a:t>
                </a:r>
                <a:r>
                  <a:rPr lang="zh-TW" altLang="en-US" sz="1200" dirty="0">
                    <a:latin typeface="+mn-lt"/>
                  </a:rPr>
                  <a:t>計算</a:t>
                </a:r>
                <a:r>
                  <a:rPr lang="en-US" altLang="zh-TW" sz="1200" dirty="0">
                    <a:latin typeface="+mn-lt"/>
                  </a:rPr>
                  <a:t>2</a:t>
                </a:r>
                <a:r>
                  <a:rPr lang="zh-TW" altLang="en-US" sz="1200" dirty="0">
                    <a:latin typeface="+mn-lt"/>
                  </a:rPr>
                  <a:t>次</a:t>
                </a:r>
                <a:endParaRPr lang="en-US" altLang="zh-TW"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mn-lt"/>
                  </a:rPr>
                  <a:t>第</a:t>
                </a:r>
                <a:r>
                  <a:rPr lang="en-US" altLang="zh-TW" sz="1200" dirty="0">
                    <a:latin typeface="+mn-lt"/>
                  </a:rPr>
                  <a:t>15</a:t>
                </a:r>
                <a:r>
                  <a:rPr lang="zh-TW" altLang="en-US" sz="1200" dirty="0">
                    <a:latin typeface="+mn-lt"/>
                  </a:rPr>
                  <a:t>行 進行合併 第</a:t>
                </a:r>
                <a:r>
                  <a:rPr lang="en-US" altLang="zh-TW" sz="1200" dirty="0">
                    <a:latin typeface="+mn-lt"/>
                  </a:rPr>
                  <a:t>16</a:t>
                </a:r>
                <a:r>
                  <a:rPr lang="zh-TW" altLang="en-US" sz="1200" dirty="0">
                    <a:latin typeface="+mn-lt"/>
                  </a:rPr>
                  <a:t>行 集合</a:t>
                </a:r>
                <a:r>
                  <a:rPr lang="en-US" altLang="zh-TW" sz="1200" dirty="0">
                    <a:latin typeface="+mn-lt"/>
                  </a:rPr>
                  <a:t>=</a:t>
                </a:r>
                <a:r>
                  <a:rPr lang="zh-TW" altLang="en-US" sz="1200" dirty="0">
                    <a:latin typeface="+mn-lt"/>
                  </a:rPr>
                  <a:t>把原本的</a:t>
                </a:r>
                <a:r>
                  <a:rPr lang="en-US" altLang="zh-TW" sz="1200" dirty="0">
                    <a:latin typeface="+mn-lt"/>
                  </a:rPr>
                  <a:t>Si</a:t>
                </a:r>
                <a:r>
                  <a:rPr lang="zh-TW" altLang="en-US" sz="1200" dirty="0">
                    <a:latin typeface="+mn-lt"/>
                  </a:rPr>
                  <a:t>從集合中移除 集合</a:t>
                </a:r>
                <a:r>
                  <a:rPr lang="en-US" altLang="zh-TW" sz="1200" dirty="0">
                    <a:latin typeface="+mn-lt"/>
                  </a:rPr>
                  <a:t>=</a:t>
                </a:r>
                <a:r>
                  <a:rPr lang="zh-TW" altLang="en-US" sz="1200" dirty="0">
                    <a:latin typeface="+mn-lt"/>
                  </a:rPr>
                  <a:t>把原本的</a:t>
                </a:r>
                <a:r>
                  <a:rPr lang="en-US" altLang="zh-TW" sz="1200" dirty="0" err="1">
                    <a:latin typeface="+mn-lt"/>
                  </a:rPr>
                  <a:t>Sj</a:t>
                </a:r>
                <a:r>
                  <a:rPr lang="zh-TW" altLang="en-US" sz="1200" dirty="0">
                    <a:latin typeface="+mn-lt"/>
                  </a:rPr>
                  <a:t>從集合中移除 集合</a:t>
                </a:r>
                <a:r>
                  <a:rPr lang="en-US" altLang="zh-TW" sz="1200" dirty="0">
                    <a:latin typeface="+mn-lt"/>
                  </a:rPr>
                  <a:t>=</a:t>
                </a:r>
                <a:r>
                  <a:rPr lang="zh-TW" altLang="en-US" sz="1200" dirty="0">
                    <a:latin typeface="+mn-lt"/>
                  </a:rPr>
                  <a:t>將集合聯集新的合併過</a:t>
                </a:r>
                <a:r>
                  <a:rPr lang="en-US" altLang="zh-TW" sz="1200" dirty="0">
                    <a:latin typeface="+mn-lt"/>
                  </a:rPr>
                  <a:t>Si</a:t>
                </a:r>
                <a:r>
                  <a:rPr lang="zh-TW" altLang="en-US" sz="1200" dirty="0">
                    <a:latin typeface="+mn-lt"/>
                  </a:rPr>
                  <a:t> </a:t>
                </a:r>
                <a:r>
                  <a:rPr lang="en-US" altLang="zh-TW" sz="1200" dirty="0" err="1">
                    <a:latin typeface="+mn-lt"/>
                  </a:rPr>
                  <a:t>Sj</a:t>
                </a:r>
                <a:endParaRPr lang="en-US" altLang="zh-TW"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a:latin typeface="+mn-lt"/>
                  </a:rPr>
                  <a:t>第</a:t>
                </a:r>
                <a:r>
                  <a:rPr lang="en-US" altLang="zh-TW" sz="1200" dirty="0">
                    <a:latin typeface="+mn-lt"/>
                  </a:rPr>
                  <a:t>17</a:t>
                </a:r>
                <a:r>
                  <a:rPr lang="zh-TW" altLang="en-US" sz="1200" dirty="0">
                    <a:latin typeface="+mn-lt"/>
                  </a:rPr>
                  <a:t>行將</a:t>
                </a:r>
                <a:r>
                  <a:rPr lang="en-US" altLang="zh-TW" sz="1200" dirty="0">
                    <a:latin typeface="+mn-lt"/>
                  </a:rPr>
                  <a:t>stop</a:t>
                </a:r>
                <a:r>
                  <a:rPr lang="zh-TW" altLang="en-US" sz="1200" dirty="0">
                    <a:latin typeface="+mn-lt"/>
                  </a:rPr>
                  <a:t>的變數設為</a:t>
                </a:r>
                <a:r>
                  <a:rPr lang="en-US" altLang="zh-TW" sz="1200" dirty="0">
                    <a:latin typeface="+mn-lt"/>
                  </a:rPr>
                  <a:t>false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latin typeface="+mn-lt"/>
                </a:endParaRPr>
              </a:p>
            </p:txBody>
          </p:sp>
        </mc:Choice>
        <mc:Fallback xmlns="">
          <p:sp>
            <p:nvSpPr>
              <p:cNvPr id="3" name="備忘稿版面配置區 2"/>
              <p:cNvSpPr>
                <a:spLocks noGrp="1"/>
              </p:cNvSpPr>
              <p:nvPr>
                <p:ph type="body" idx="1"/>
              </p:nvPr>
            </p:nvSpPr>
            <p:spPr/>
            <p:txBody>
              <a:bodyPr/>
              <a:lstStyle/>
              <a:p>
                <a:pPr/>
                <a:r>
                  <a:rPr lang="zh-TW" altLang="en-US" sz="1200" i="0">
                    <a:latin typeface="Cambria Math" panose="02040503050406030204" pitchFamily="18" charset="0"/>
                  </a:rPr>
                  <a:t>𝜗</a:t>
                </a:r>
                <a:r>
                  <a:rPr lang="en-US" altLang="zh-TW" sz="1200" i="0" dirty="0">
                    <a:latin typeface="Cambria Math" panose="02040503050406030204" pitchFamily="18" charset="0"/>
                  </a:rPr>
                  <a:t> :</a:t>
                </a:r>
                <a:r>
                  <a:rPr lang="en-US" altLang="zh-TW" sz="1200" i="1" dirty="0">
                    <a:latin typeface="Cambria Math" panose="02040503050406030204" pitchFamily="18" charset="0"/>
                  </a:rPr>
                  <a:t> </a:t>
                </a:r>
                <a:r>
                  <a:rPr lang="en-US" altLang="zh-TW" sz="1200" i="0" dirty="0" err="1">
                    <a:latin typeface="Cambria Math" panose="02040503050406030204" pitchFamily="18" charset="0"/>
                  </a:rPr>
                  <a:t>vEPC</a:t>
                </a:r>
                <a:r>
                  <a:rPr lang="zh-TW" altLang="en-US" sz="1200" i="0" dirty="0">
                    <a:latin typeface="Cambria Math" panose="02040503050406030204" pitchFamily="18" charset="0"/>
                  </a:rPr>
                  <a:t>的元件</a:t>
                </a:r>
                <a:r>
                  <a:rPr lang="en-US" altLang="zh-TW" sz="1200" i="0" dirty="0">
                    <a:latin typeface="Cambria Math" panose="02040503050406030204" pitchFamily="18" charset="0"/>
                  </a:rPr>
                  <a:t>(HSS</a:t>
                </a:r>
                <a:r>
                  <a:rPr lang="zh-TW" altLang="en-US" sz="1200" i="0" dirty="0">
                    <a:latin typeface="Cambria Math" panose="02040503050406030204" pitchFamily="18" charset="0"/>
                  </a:rPr>
                  <a:t> </a:t>
                </a:r>
                <a:r>
                  <a:rPr lang="en-US" altLang="zh-TW" sz="1200" i="0" dirty="0">
                    <a:latin typeface="Cambria Math" panose="02040503050406030204" pitchFamily="18" charset="0"/>
                  </a:rPr>
                  <a:t>MME</a:t>
                </a:r>
                <a:r>
                  <a:rPr lang="zh-TW" altLang="en-US" sz="1200" i="0" dirty="0">
                    <a:latin typeface="Cambria Math" panose="02040503050406030204" pitchFamily="18" charset="0"/>
                  </a:rPr>
                  <a:t> </a:t>
                </a:r>
                <a:r>
                  <a:rPr lang="en-US" altLang="zh-TW" sz="1200" i="0" dirty="0">
                    <a:latin typeface="Cambria Math" panose="02040503050406030204" pitchFamily="18" charset="0"/>
                  </a:rPr>
                  <a:t>SGW</a:t>
                </a:r>
                <a:r>
                  <a:rPr lang="zh-TW" altLang="en-US" sz="1200" i="0" dirty="0">
                    <a:latin typeface="Cambria Math" panose="02040503050406030204" pitchFamily="18" charset="0"/>
                  </a:rPr>
                  <a:t> </a:t>
                </a:r>
                <a:r>
                  <a:rPr lang="en-US" altLang="zh-TW" sz="1200" i="0" dirty="0">
                    <a:latin typeface="Cambria Math" panose="02040503050406030204" pitchFamily="18" charset="0"/>
                  </a:rPr>
                  <a:t>PGW)</a:t>
                </a:r>
                <a:endParaRPr lang="en-US" altLang="zh-TW" sz="1200" i="1" dirty="0">
                  <a:latin typeface="Cambria Math" panose="02040503050406030204" pitchFamily="18" charset="0"/>
                </a:endParaRPr>
              </a:p>
              <a:p>
                <a:pPr/>
                <a:r>
                  <a:rPr lang="el-GR" altLang="zh-TW" sz="1200" i="0">
                    <a:latin typeface="Cambria Math" panose="02040503050406030204" pitchFamily="18" charset="0"/>
                    <a:ea typeface="Cambria Math" panose="02040503050406030204" pitchFamily="18" charset="0"/>
                  </a:rPr>
                  <a:t>Γ</a:t>
                </a:r>
                <a:r>
                  <a:rPr lang="zh-TW" altLang="en-US" sz="1200" i="1" dirty="0">
                    <a:latin typeface="Cambria Math" panose="02040503050406030204" pitchFamily="18" charset="0"/>
                    <a:ea typeface="Cambria Math" panose="02040503050406030204" pitchFamily="18" charset="0"/>
                  </a:rPr>
                  <a:t> </a:t>
                </a:r>
                <a:r>
                  <a:rPr lang="en-US" altLang="zh-TW" sz="1200" i="0" dirty="0">
                    <a:latin typeface="Cambria Math" panose="02040503050406030204" pitchFamily="18" charset="0"/>
                    <a:ea typeface="Cambria Math" panose="02040503050406030204" pitchFamily="18" charset="0"/>
                  </a:rPr>
                  <a:t>:</a:t>
                </a:r>
                <a:r>
                  <a:rPr lang="zh-TW" altLang="en-US" sz="1200" i="0" dirty="0">
                    <a:latin typeface="Cambria Math" panose="02040503050406030204" pitchFamily="18" charset="0"/>
                    <a:ea typeface="Cambria Math" panose="02040503050406030204" pitchFamily="18" charset="0"/>
                  </a:rPr>
                  <a:t> 累積事件的數量</a:t>
                </a:r>
                <a:endParaRPr lang="en-US" altLang="zh-TW" sz="1200" i="1" dirty="0">
                  <a:latin typeface="Cambria Math" panose="02040503050406030204" pitchFamily="18" charset="0"/>
                  <a:ea typeface="Cambria Math" panose="02040503050406030204" pitchFamily="18" charset="0"/>
                </a:endParaRPr>
              </a:p>
              <a:p>
                <a:pPr/>
                <a:r>
                  <a:rPr lang="el-GR" altLang="zh-TW" sz="1200" i="0">
                    <a:latin typeface="Cambria Math" panose="02040503050406030204" pitchFamily="18" charset="0"/>
                    <a:ea typeface="Cambria Math" panose="02040503050406030204" pitchFamily="18" charset="0"/>
                  </a:rPr>
                  <a:t>Φ</a:t>
                </a:r>
                <a:r>
                  <a:rPr lang="zh-TW" altLang="en-US" dirty="0"/>
                  <a:t> </a:t>
                </a:r>
                <a:r>
                  <a:rPr lang="en-US" altLang="zh-TW" dirty="0"/>
                  <a:t>:</a:t>
                </a:r>
                <a:r>
                  <a:rPr lang="zh-TW" altLang="en-US" dirty="0"/>
                  <a:t> </a:t>
                </a:r>
                <a:r>
                  <a:rPr lang="zh-TW" altLang="en-US" sz="1200" b="0" i="0" kern="1200" dirty="0">
                    <a:solidFill>
                      <a:schemeClr val="tx1"/>
                    </a:solidFill>
                    <a:effectLst/>
                    <a:latin typeface="+mn-lt"/>
                    <a:ea typeface="+mn-ea"/>
                    <a:cs typeface="+mn-cs"/>
                  </a:rPr>
                  <a:t>將省略累積事件的數量</a:t>
                </a:r>
                <a:endParaRPr lang="en-US" altLang="zh-TW" sz="1200" b="0" i="0" kern="1200" dirty="0">
                  <a:solidFill>
                    <a:schemeClr val="tx1"/>
                  </a:solidFill>
                  <a:effectLst/>
                  <a:latin typeface="+mn-lt"/>
                  <a:ea typeface="+mn-ea"/>
                  <a:cs typeface="+mn-cs"/>
                </a:endParaRPr>
              </a:p>
              <a:p>
                <a:pPr/>
                <a:r>
                  <a:rPr lang="zh-TW" altLang="en-US" sz="1200" b="0" i="0" kern="1200" dirty="0">
                    <a:solidFill>
                      <a:schemeClr val="tx1"/>
                    </a:solidFill>
                    <a:effectLst/>
                    <a:latin typeface="+mn-lt"/>
                    <a:ea typeface="+mn-ea"/>
                    <a:cs typeface="+mn-cs"/>
                  </a:rPr>
                  <a:t>第</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行 將</a:t>
                </a:r>
                <a:r>
                  <a:rPr lang="en-US" altLang="zh-TW" sz="1200" b="0" i="0" kern="1200" dirty="0">
                    <a:solidFill>
                      <a:schemeClr val="tx1"/>
                    </a:solidFill>
                    <a:effectLst/>
                    <a:latin typeface="+mn-lt"/>
                    <a:ea typeface="+mn-ea"/>
                    <a:cs typeface="+mn-cs"/>
                  </a:rPr>
                  <a:t>stop</a:t>
                </a:r>
                <a:r>
                  <a:rPr lang="zh-TW" altLang="en-US" sz="1200" b="0" i="0" kern="1200" dirty="0">
                    <a:solidFill>
                      <a:schemeClr val="tx1"/>
                    </a:solidFill>
                    <a:effectLst/>
                    <a:latin typeface="+mn-lt"/>
                    <a:ea typeface="+mn-ea"/>
                    <a:cs typeface="+mn-cs"/>
                  </a:rPr>
                  <a:t>變數設定為</a:t>
                </a:r>
                <a:r>
                  <a:rPr lang="en-US" altLang="zh-TW" sz="1200" b="0" i="0" kern="1200" dirty="0">
                    <a:solidFill>
                      <a:schemeClr val="tx1"/>
                    </a:solidFill>
                    <a:effectLst/>
                    <a:latin typeface="+mn-lt"/>
                    <a:ea typeface="+mn-ea"/>
                    <a:cs typeface="+mn-cs"/>
                  </a:rPr>
                  <a:t>True</a:t>
                </a:r>
              </a:p>
              <a:p>
                <a:pPr/>
                <a:r>
                  <a:rPr lang="zh-TW" altLang="en-US" sz="1200" b="0" i="0" kern="1200" dirty="0">
                    <a:solidFill>
                      <a:schemeClr val="tx1"/>
                    </a:solidFill>
                    <a:effectLst/>
                    <a:latin typeface="+mn-lt"/>
                    <a:ea typeface="+mn-ea"/>
                    <a:cs typeface="+mn-cs"/>
                  </a:rPr>
                  <a:t>第</a:t>
                </a:r>
                <a:r>
                  <a:rPr lang="en-US" altLang="zh-TW" sz="1200" b="0" i="0" kern="1200" dirty="0">
                    <a:solidFill>
                      <a:schemeClr val="tx1"/>
                    </a:solidFill>
                    <a:effectLst/>
                    <a:latin typeface="+mn-lt"/>
                    <a:ea typeface="+mn-ea"/>
                    <a:cs typeface="+mn-cs"/>
                  </a:rPr>
                  <a:t>5-9</a:t>
                </a:r>
                <a:r>
                  <a:rPr lang="zh-TW" altLang="en-US" sz="1200" b="0" i="0" kern="1200" dirty="0">
                    <a:solidFill>
                      <a:schemeClr val="tx1"/>
                    </a:solidFill>
                    <a:effectLst/>
                    <a:latin typeface="+mn-lt"/>
                    <a:ea typeface="+mn-ea"/>
                    <a:cs typeface="+mn-cs"/>
                  </a:rPr>
                  <a:t>行 檢查</a:t>
                </a:r>
                <a:r>
                  <a:rPr lang="zh-TW" altLang="en-US" sz="1200" b="0" i="0" kern="1200">
                    <a:solidFill>
                      <a:schemeClr val="tx1"/>
                    </a:solidFill>
                    <a:effectLst/>
                    <a:latin typeface="+mn-lt"/>
                    <a:ea typeface="+mn-ea"/>
                    <a:cs typeface="+mn-cs"/>
                  </a:rPr>
                  <a:t>是否有冗於</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39</a:t>
            </a:fld>
            <a:endParaRPr lang="zh-TW" altLang="en-US"/>
          </a:p>
        </p:txBody>
      </p:sp>
    </p:spTree>
    <p:extLst>
      <p:ext uri="{BB962C8B-B14F-4D97-AF65-F5344CB8AC3E}">
        <p14:creationId xmlns:p14="http://schemas.microsoft.com/office/powerpoint/2010/main" val="193413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在本文中，我們的貢獻是設計一種演算法來推導出在聯合雲上</a:t>
                </a:r>
                <a:r>
                  <a:rPr lang="en-US" altLang="zh-TW" dirty="0" err="1"/>
                  <a:t>vEPC</a:t>
                </a:r>
                <a:r>
                  <a:rPr lang="zh-TW" altLang="en-US" dirty="0"/>
                  <a:t>虛擬實例的最佳數量和位置</a:t>
                </a:r>
                <a:endParaRPr lang="en-US" altLang="zh-TW" dirty="0"/>
              </a:p>
              <a:p>
                <a:pPr marL="171450" indent="-171450">
                  <a:buFont typeface="Arial" panose="020B0604020202020204" pitchFamily="34" charset="0"/>
                  <a:buChar char="•"/>
                </a:pPr>
                <a:r>
                  <a:rPr lang="zh-TW" altLang="en-US" dirty="0"/>
                  <a:t>提出的演算法是根據結盟遊戲，其中目標是建構出雲網路</a:t>
                </a:r>
                <a:r>
                  <a:rPr lang="en-US" altLang="zh-TW" dirty="0"/>
                  <a:t>(</a:t>
                </a:r>
                <a14:m>
                  <m:oMath xmlns:m="http://schemas.openxmlformats.org/officeDocument/2006/math">
                    <m:r>
                      <a:rPr lang="zh-TW" altLang="en-US" sz="1200" i="1" smtClean="0">
                        <a:solidFill>
                          <a:srgbClr val="FF0000"/>
                        </a:solidFill>
                        <a:latin typeface="Cambria Math" panose="02040503050406030204" pitchFamily="18" charset="0"/>
                      </a:rPr>
                      <m:t>𝒞𝒩</m:t>
                    </m:r>
                    <m:r>
                      <a:rPr lang="en-US" altLang="zh-TW" sz="1200" b="0" i="1" smtClean="0">
                        <a:solidFill>
                          <a:srgbClr val="FF0000"/>
                        </a:solidFill>
                        <a:latin typeface="Cambria Math" panose="02040503050406030204" pitchFamily="18" charset="0"/>
                      </a:rPr>
                      <m:t>𝑠</m:t>
                    </m:r>
                  </m:oMath>
                </a14:m>
                <a:r>
                  <a:rPr lang="en-US" altLang="zh-TW" dirty="0"/>
                  <a:t>)</a:t>
                </a:r>
                <a:r>
                  <a:rPr lang="zh-TW" altLang="en-US" dirty="0"/>
                  <a:t>的最佳聯盟來管理</a:t>
                </a:r>
                <a:r>
                  <a:rPr lang="en-US" altLang="zh-TW" dirty="0"/>
                  <a:t>EPC</a:t>
                </a:r>
                <a:r>
                  <a:rPr lang="zh-TW" altLang="en-US" dirty="0"/>
                  <a:t>元件的虛擬實例</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獲得的結果清楚地表明了所提出的算法在給定 </a:t>
                </a:r>
                <a:r>
                  <a:rPr lang="en-US" altLang="zh-TW" sz="1200" b="0" i="0" kern="1200" dirty="0" err="1">
                    <a:solidFill>
                      <a:schemeClr val="tx1"/>
                    </a:solidFill>
                    <a:effectLst/>
                    <a:latin typeface="+mn-lt"/>
                    <a:ea typeface="+mn-ea"/>
                    <a:cs typeface="+mn-cs"/>
                  </a:rPr>
                  <a:t>vEPC</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部署的固定成本的情況下確保 </a:t>
                </a:r>
                <a:r>
                  <a:rPr lang="en-US" altLang="zh-TW" sz="1200" b="0" i="0" kern="1200" dirty="0">
                    <a:solidFill>
                      <a:schemeClr val="tx1"/>
                    </a:solidFill>
                    <a:effectLst/>
                    <a:latin typeface="+mn-lt"/>
                    <a:ea typeface="+mn-ea"/>
                    <a:cs typeface="+mn-cs"/>
                  </a:rPr>
                  <a:t>QoS </a:t>
                </a:r>
                <a:r>
                  <a:rPr lang="zh-TW" altLang="en-US" sz="1200" b="0" i="0" kern="1200" dirty="0">
                    <a:solidFill>
                      <a:schemeClr val="tx1"/>
                    </a:solidFill>
                    <a:effectLst/>
                    <a:latin typeface="+mn-lt"/>
                    <a:ea typeface="+mn-ea"/>
                    <a:cs typeface="+mn-cs"/>
                  </a:rPr>
                  <a:t>的優勢，同時最大化雲營運商的利潤</a:t>
                </a:r>
                <a:endParaRPr lang="en-US" altLang="zh-TW"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zh-TW"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zh-TW" altLang="en-US" dirty="0"/>
                  <a:t>什麼是</a:t>
                </a:r>
                <a:r>
                  <a:rPr lang="en-US" altLang="zh-TW" dirty="0"/>
                  <a:t>coalition formation :coalition formation </a:t>
                </a:r>
                <a:r>
                  <a:rPr lang="zh-TW" altLang="en-US" dirty="0"/>
                  <a:t>涉及對一組或多組代理的分析，稱為聯合，這些代理聚集在一起共同決定他們的行動。它與合作博弈和非合作博弈都有關，作為該理論的關鍵概念，聯盟，可以定義為一組代理，協調其成員之間的協議，同時與非成員進行非合作交互。儘管聯盟一旦形成就是合作的，但它的創建可以以非合作的方式進行。從本質上講，人們可以區分聯盟形成理論的兩個主要方面。其中之一涉及團體的形成，即聯盟聯合起來協調其行動的過程。 聯盟形成理論的另一個方面涉及執行群體行動作為適當博弈的均衡。</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在本文中，我們的貢獻是設計一種演算法來推導出在聯合雲上</a:t>
                </a:r>
                <a:r>
                  <a:rPr lang="en-US" altLang="zh-TW" dirty="0" err="1"/>
                  <a:t>vEPC</a:t>
                </a:r>
                <a:r>
                  <a:rPr lang="zh-TW" altLang="en-US" dirty="0"/>
                  <a:t>虛擬實例的最佳數量和位置</a:t>
                </a:r>
                <a:endParaRPr lang="en-US" altLang="zh-TW" dirty="0"/>
              </a:p>
              <a:p>
                <a:pPr marL="171450" indent="-171450">
                  <a:buFont typeface="Arial" panose="020B0604020202020204" pitchFamily="34" charset="0"/>
                  <a:buChar char="•"/>
                </a:pPr>
                <a:r>
                  <a:rPr lang="zh-TW" altLang="en-US" dirty="0"/>
                  <a:t>提出的演算法是根據聯盟形成博弈，其中目標是建構出雲網路</a:t>
                </a:r>
                <a:r>
                  <a:rPr lang="en-US" altLang="zh-TW" dirty="0"/>
                  <a:t>(</a:t>
                </a:r>
                <a:r>
                  <a:rPr lang="zh-TW" altLang="en-US" sz="1200" i="0">
                    <a:solidFill>
                      <a:srgbClr val="FF0000"/>
                    </a:solidFill>
                    <a:latin typeface="Cambria Math" panose="02040503050406030204" pitchFamily="18" charset="0"/>
                  </a:rPr>
                  <a:t>𝒞𝒩</a:t>
                </a:r>
                <a:r>
                  <a:rPr lang="en-US" altLang="zh-TW" sz="1200" b="0" i="0">
                    <a:solidFill>
                      <a:srgbClr val="FF0000"/>
                    </a:solidFill>
                    <a:latin typeface="Cambria Math" panose="02040503050406030204" pitchFamily="18" charset="0"/>
                  </a:rPr>
                  <a:t>𝑠</a:t>
                </a:r>
                <a:r>
                  <a:rPr lang="en-US" altLang="zh-TW" dirty="0"/>
                  <a:t>)</a:t>
                </a:r>
                <a:r>
                  <a:rPr lang="zh-TW" altLang="en-US" dirty="0"/>
                  <a:t>的最佳聯盟來管理</a:t>
                </a:r>
                <a:r>
                  <a:rPr lang="en-US" altLang="zh-TW" dirty="0"/>
                  <a:t>EPC</a:t>
                </a:r>
                <a:r>
                  <a:rPr lang="zh-TW" altLang="en-US" dirty="0"/>
                  <a:t>元件的虛擬實例</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得到的結果清楚的表明了提出的演算法的優勢，即在給定的</a:t>
                </a:r>
                <a:r>
                  <a:rPr lang="en-US" altLang="zh-TW" dirty="0" err="1"/>
                  <a:t>vEPC</a:t>
                </a:r>
                <a:r>
                  <a:rPr lang="zh-TW" altLang="en-US" dirty="0"/>
                  <a:t>部署的固定成本的情況下確保</a:t>
                </a:r>
                <a:r>
                  <a:rPr lang="en-US" altLang="zh-TW" dirty="0"/>
                  <a:t>QoS</a:t>
                </a:r>
                <a:r>
                  <a:rPr lang="zh-TW" altLang="en-US" dirty="0"/>
                  <a:t>，同時最大化雲營運商的利潤</a:t>
                </a:r>
                <a:endParaRPr lang="en-US" altLang="zh-TW" dirty="0"/>
              </a:p>
              <a:p>
                <a:pPr marL="0" indent="0">
                  <a:buFont typeface="Arial" panose="020B0604020202020204" pitchFamily="34" charset="0"/>
                  <a:buNone/>
                </a:pPr>
                <a:r>
                  <a:rPr lang="zh-TW" altLang="en-US" dirty="0"/>
                  <a:t>什麼是</a:t>
                </a:r>
                <a:r>
                  <a:rPr lang="en-US" altLang="zh-TW" dirty="0"/>
                  <a:t>coalition formation :coalition formation </a:t>
                </a:r>
                <a:r>
                  <a:rPr lang="zh-TW" altLang="en-US" dirty="0"/>
                  <a:t>涉及對一組或多組代理的分析，稱為聯盟，這些代理聚集在一起共同決定他們的行動。它與合作博弈和非合作博弈都有關，作為該理論的關鍵概念，聯盟，可以定義為一組代理，協調其成員之間的協議，同時與非成員進行非合作交互。儘管聯盟一旦形成就是合作的，但它的創建可以以非合作的方式進行。從本質上講，人們可以區分聯盟形成理論的兩個主要方面。其中之一涉及團體的形成，即聯盟聯合起來協調其行動的過程。 聯盟形成理論的另一個方面涉及執行群體行動作為適當博弈的均衡。</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a:t>
            </a:fld>
            <a:endParaRPr lang="zh-TW" altLang="en-US"/>
          </a:p>
        </p:txBody>
      </p:sp>
    </p:spTree>
    <p:extLst>
      <p:ext uri="{BB962C8B-B14F-4D97-AF65-F5344CB8AC3E}">
        <p14:creationId xmlns:p14="http://schemas.microsoft.com/office/powerpoint/2010/main" val="2474348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第</a:t>
                </a:r>
                <a:r>
                  <a:rPr lang="en-US" altLang="zh-TW" dirty="0"/>
                  <a:t>21-40</a:t>
                </a:r>
                <a:r>
                  <a:rPr lang="zh-TW" altLang="en-US" dirty="0"/>
                  <a:t>行是拆分得部分 第</a:t>
                </a:r>
                <a:r>
                  <a:rPr lang="en-US" altLang="zh-TW" dirty="0"/>
                  <a:t>21</a:t>
                </a:r>
                <a:r>
                  <a:rPr lang="zh-TW" altLang="en-US" dirty="0"/>
                  <a:t>行對所有</a:t>
                </a:r>
                <a:r>
                  <a:rPr lang="en-US" altLang="zh-TW" dirty="0"/>
                  <a:t>S</a:t>
                </a:r>
                <a:r>
                  <a:rPr lang="zh-TW" altLang="en-US" dirty="0"/>
                  <a:t>屬於集合且這個</a:t>
                </a:r>
                <a:r>
                  <a:rPr lang="en-US" altLang="zh-TW" dirty="0"/>
                  <a:t>S</a:t>
                </a:r>
                <a:r>
                  <a:rPr lang="zh-TW" altLang="en-US" dirty="0"/>
                  <a:t>的個數</a:t>
                </a:r>
                <a:r>
                  <a:rPr lang="en-US" altLang="zh-TW" dirty="0"/>
                  <a:t>&gt;1</a:t>
                </a:r>
                <a:r>
                  <a:rPr lang="zh-TW" altLang="en-US" dirty="0"/>
                  <a:t> 有可能是</a:t>
                </a:r>
                <a:r>
                  <a:rPr lang="en-US" altLang="zh-TW" dirty="0"/>
                  <a:t>2</a:t>
                </a:r>
                <a:r>
                  <a:rPr lang="zh-TW" altLang="en-US" dirty="0"/>
                  <a:t>個或以上</a:t>
                </a:r>
                <a:r>
                  <a:rPr lang="en-US" altLang="zh-TW" dirty="0"/>
                  <a:t>(Si</a:t>
                </a:r>
                <a:r>
                  <a:rPr lang="zh-TW" altLang="en-US" dirty="0"/>
                  <a:t>聯集</a:t>
                </a:r>
                <a:r>
                  <a:rPr lang="en-US" altLang="zh-TW" dirty="0" err="1"/>
                  <a:t>Sj</a:t>
                </a:r>
                <a:r>
                  <a:rPr lang="en-US" altLang="zh-TW" dirty="0"/>
                  <a:t>)</a:t>
                </a:r>
              </a:p>
              <a:p>
                <a:r>
                  <a:rPr lang="zh-TW" altLang="en-US" dirty="0"/>
                  <a:t>第</a:t>
                </a:r>
                <a:r>
                  <a:rPr lang="en-US" altLang="zh-TW" dirty="0"/>
                  <a:t>22</a:t>
                </a:r>
                <a:r>
                  <a:rPr lang="zh-TW" altLang="en-US" dirty="0"/>
                  <a:t>行 將</a:t>
                </a:r>
                <a:r>
                  <a:rPr lang="en-US" altLang="zh-TW" dirty="0"/>
                  <a:t>break</a:t>
                </a:r>
                <a:r>
                  <a:rPr lang="zh-TW" altLang="en-US" dirty="0"/>
                  <a:t>變數設為</a:t>
                </a:r>
                <a:r>
                  <a:rPr lang="en-US" altLang="zh-TW" dirty="0"/>
                  <a:t>false</a:t>
                </a:r>
              </a:p>
              <a:p>
                <a:r>
                  <a:rPr lang="zh-TW" altLang="en-US" dirty="0"/>
                  <a:t>第</a:t>
                </a:r>
                <a:r>
                  <a:rPr lang="en-US" altLang="zh-TW" dirty="0"/>
                  <a:t>23</a:t>
                </a:r>
                <a:r>
                  <a:rPr lang="zh-TW" altLang="en-US" dirty="0"/>
                  <a:t>行 對所有</a:t>
                </a:r>
                <a:r>
                  <a:rPr lang="en-US" altLang="zh-TW" dirty="0"/>
                  <a:t>(</a:t>
                </a:r>
                <a:r>
                  <a:rPr lang="en-US" altLang="zh-TW" dirty="0" err="1"/>
                  <a:t>Si,Sj</a:t>
                </a:r>
                <a:r>
                  <a:rPr lang="en-US" altLang="zh-TW" dirty="0"/>
                  <a:t>)</a:t>
                </a:r>
                <a:r>
                  <a:rPr lang="zh-TW" altLang="en-US" dirty="0"/>
                  <a:t>都屬於</a:t>
                </a:r>
                <a:r>
                  <a:rPr lang="en-US" altLang="zh-TW" dirty="0"/>
                  <a:t>S</a:t>
                </a:r>
                <a:r>
                  <a:rPr lang="zh-TW" altLang="en-US" dirty="0"/>
                  <a:t>且</a:t>
                </a:r>
                <a:r>
                  <a:rPr lang="en-US" altLang="zh-TW" dirty="0"/>
                  <a:t>Si</a:t>
                </a:r>
                <a:r>
                  <a:rPr lang="zh-TW" altLang="en-US" dirty="0"/>
                  <a:t>聯集</a:t>
                </a:r>
                <a:r>
                  <a:rPr lang="en-US" altLang="zh-TW" dirty="0" err="1"/>
                  <a:t>Sj</a:t>
                </a:r>
                <a:r>
                  <a:rPr lang="en-US" altLang="zh-TW" dirty="0"/>
                  <a:t>=S</a:t>
                </a:r>
                <a:r>
                  <a:rPr lang="zh-TW" altLang="en-US" dirty="0"/>
                  <a:t>且</a:t>
                </a:r>
                <a:r>
                  <a:rPr lang="en-US" altLang="zh-TW" dirty="0"/>
                  <a:t>Si</a:t>
                </a:r>
                <a:r>
                  <a:rPr lang="zh-TW" altLang="en-US" dirty="0"/>
                  <a:t>交集</a:t>
                </a:r>
                <a:r>
                  <a:rPr lang="en-US" altLang="zh-TW" dirty="0" err="1"/>
                  <a:t>Sj</a:t>
                </a:r>
                <a:r>
                  <a:rPr lang="en-US" altLang="zh-TW" dirty="0"/>
                  <a:t>=</a:t>
                </a:r>
                <a14:m>
                  <m:oMath xmlns:m="http://schemas.openxmlformats.org/officeDocument/2006/math">
                    <m:r>
                      <a:rPr lang="en-US" altLang="zh-TW" sz="1200" i="1" smtClean="0">
                        <a:latin typeface="Cambria Math" panose="02040503050406030204" pitchFamily="18" charset="0"/>
                        <a:ea typeface="Cambria Math" panose="02040503050406030204" pitchFamily="18" charset="0"/>
                      </a:rPr>
                      <m:t>∅</m:t>
                    </m:r>
                  </m:oMath>
                </a14:m>
                <a:endParaRPr lang="en-US" altLang="zh-TW" dirty="0"/>
              </a:p>
              <a:p>
                <a:r>
                  <a:rPr lang="zh-TW" altLang="en-US" dirty="0"/>
                  <a:t>第</a:t>
                </a:r>
                <a:r>
                  <a:rPr lang="en-US" altLang="zh-TW" dirty="0"/>
                  <a:t>24-29</a:t>
                </a:r>
                <a:r>
                  <a:rPr lang="zh-TW" altLang="en-US" dirty="0"/>
                  <a:t>行跟前面一樣做檢查</a:t>
                </a:r>
                <a:endParaRPr lang="en-US" altLang="zh-TW" dirty="0"/>
              </a:p>
              <a:p>
                <a:r>
                  <a:rPr lang="zh-TW" altLang="en-US" dirty="0"/>
                  <a:t>第</a:t>
                </a:r>
                <a:r>
                  <a:rPr lang="en-US" altLang="zh-TW" dirty="0"/>
                  <a:t>30</a:t>
                </a:r>
                <a:r>
                  <a:rPr lang="zh-TW" altLang="en-US" dirty="0"/>
                  <a:t>行 開始進行拆分 將裡面有</a:t>
                </a:r>
                <a:r>
                  <a:rPr lang="en-US" altLang="zh-TW" dirty="0"/>
                  <a:t>Si</a:t>
                </a:r>
                <a:r>
                  <a:rPr lang="zh-TW" altLang="en-US" dirty="0"/>
                  <a:t>和</a:t>
                </a:r>
                <a:r>
                  <a:rPr lang="en-US" altLang="zh-TW" dirty="0" err="1"/>
                  <a:t>Sj</a:t>
                </a:r>
                <a:r>
                  <a:rPr lang="zh-TW" altLang="en-US" dirty="0"/>
                  <a:t>的</a:t>
                </a:r>
                <a:r>
                  <a:rPr lang="en-US" altLang="zh-TW" dirty="0"/>
                  <a:t>S</a:t>
                </a:r>
                <a:r>
                  <a:rPr lang="zh-TW" altLang="en-US" dirty="0"/>
                  <a:t>拆分</a:t>
                </a:r>
                <a:endParaRPr lang="en-US" altLang="zh-TW" dirty="0"/>
              </a:p>
              <a:p>
                <a:r>
                  <a:rPr lang="zh-TW" altLang="en-US" dirty="0"/>
                  <a:t>第</a:t>
                </a:r>
                <a:r>
                  <a:rPr lang="en-US" altLang="zh-TW" dirty="0"/>
                  <a:t>31</a:t>
                </a:r>
                <a:r>
                  <a:rPr lang="zh-TW" altLang="en-US" dirty="0"/>
                  <a:t>行 將</a:t>
                </a:r>
                <a:r>
                  <a:rPr lang="en-US" altLang="zh-TW" dirty="0"/>
                  <a:t>S</a:t>
                </a:r>
                <a:r>
                  <a:rPr lang="zh-TW" altLang="en-US" dirty="0"/>
                  <a:t>從原本的集合中移除 將</a:t>
                </a:r>
                <a:r>
                  <a:rPr lang="en-US" altLang="zh-TW" dirty="0"/>
                  <a:t>Si</a:t>
                </a:r>
                <a:r>
                  <a:rPr lang="zh-TW" altLang="en-US" dirty="0"/>
                  <a:t>聯集</a:t>
                </a:r>
                <a:r>
                  <a:rPr lang="en-US" altLang="zh-TW" dirty="0"/>
                  <a:t>(</a:t>
                </a:r>
                <a:r>
                  <a:rPr lang="zh-TW" altLang="en-US" dirty="0"/>
                  <a:t>加入</a:t>
                </a:r>
                <a:r>
                  <a:rPr lang="en-US" altLang="zh-TW" dirty="0"/>
                  <a:t>)</a:t>
                </a:r>
                <a:r>
                  <a:rPr lang="zh-TW" altLang="en-US" dirty="0"/>
                  <a:t>集合  將</a:t>
                </a:r>
                <a:r>
                  <a:rPr lang="en-US" altLang="zh-TW" dirty="0" err="1"/>
                  <a:t>Sj</a:t>
                </a:r>
                <a:r>
                  <a:rPr lang="zh-TW" altLang="en-US" dirty="0"/>
                  <a:t>聯集</a:t>
                </a:r>
                <a:r>
                  <a:rPr lang="en-US" altLang="zh-TW" dirty="0"/>
                  <a:t>(</a:t>
                </a:r>
                <a:r>
                  <a:rPr lang="zh-TW" altLang="en-US" dirty="0"/>
                  <a:t>加入</a:t>
                </a:r>
                <a:r>
                  <a:rPr lang="en-US" altLang="zh-TW" dirty="0"/>
                  <a:t>)</a:t>
                </a:r>
                <a:r>
                  <a:rPr lang="zh-TW" altLang="en-US" dirty="0"/>
                  <a:t>集合</a:t>
                </a:r>
                <a:endParaRPr lang="en-US" altLang="zh-TW" dirty="0"/>
              </a:p>
              <a:p>
                <a:r>
                  <a:rPr lang="zh-TW" altLang="en-US" dirty="0"/>
                  <a:t>第</a:t>
                </a:r>
                <a:r>
                  <a:rPr lang="en-US" altLang="zh-TW" dirty="0"/>
                  <a:t>32</a:t>
                </a:r>
                <a:r>
                  <a:rPr lang="zh-TW" altLang="en-US" dirty="0"/>
                  <a:t>行 將變數</a:t>
                </a:r>
                <a:r>
                  <a:rPr lang="en-US" altLang="zh-TW" dirty="0"/>
                  <a:t>stop</a:t>
                </a:r>
                <a:r>
                  <a:rPr lang="zh-TW" altLang="en-US" dirty="0"/>
                  <a:t>設為</a:t>
                </a:r>
                <a:r>
                  <a:rPr lang="en-US" altLang="zh-TW" dirty="0"/>
                  <a:t>false</a:t>
                </a:r>
              </a:p>
              <a:p>
                <a:r>
                  <a:rPr lang="zh-TW" altLang="en-US" dirty="0"/>
                  <a:t>第</a:t>
                </a:r>
                <a:r>
                  <a:rPr lang="en-US" altLang="zh-TW" dirty="0"/>
                  <a:t>33</a:t>
                </a:r>
                <a:r>
                  <a:rPr lang="zh-TW" altLang="en-US" dirty="0"/>
                  <a:t>行 將變數</a:t>
                </a:r>
                <a:r>
                  <a:rPr lang="en-US" altLang="zh-TW" dirty="0"/>
                  <a:t>break</a:t>
                </a:r>
                <a:r>
                  <a:rPr lang="zh-TW" altLang="en-US" dirty="0"/>
                  <a:t>設為</a:t>
                </a:r>
                <a:r>
                  <a:rPr lang="en-US" altLang="zh-TW" dirty="0"/>
                  <a:t>true</a:t>
                </a:r>
              </a:p>
              <a:p>
                <a:r>
                  <a:rPr lang="zh-TW" altLang="en-US" dirty="0"/>
                  <a:t>第</a:t>
                </a:r>
                <a:r>
                  <a:rPr lang="en-US" altLang="zh-TW" dirty="0"/>
                  <a:t>37</a:t>
                </a:r>
                <a:r>
                  <a:rPr lang="zh-TW" altLang="en-US" dirty="0"/>
                  <a:t>行 如果變數</a:t>
                </a:r>
                <a:r>
                  <a:rPr lang="en-US" altLang="zh-TW" dirty="0"/>
                  <a:t>break</a:t>
                </a:r>
                <a:r>
                  <a:rPr lang="zh-TW" altLang="en-US" dirty="0"/>
                  <a:t>是</a:t>
                </a:r>
                <a:r>
                  <a:rPr lang="en-US" altLang="zh-TW" dirty="0"/>
                  <a:t>true</a:t>
                </a:r>
                <a:r>
                  <a:rPr lang="zh-TW" altLang="en-US" dirty="0"/>
                  <a:t>那就會離開拆分</a:t>
                </a:r>
                <a:endParaRPr lang="en-US" altLang="zh-TW" dirty="0"/>
              </a:p>
              <a:p>
                <a:r>
                  <a:rPr lang="zh-TW" altLang="en-US" dirty="0"/>
                  <a:t>第</a:t>
                </a:r>
                <a:r>
                  <a:rPr lang="en-US" altLang="zh-TW" dirty="0"/>
                  <a:t>41</a:t>
                </a:r>
                <a:r>
                  <a:rPr lang="zh-TW" altLang="en-US" dirty="0"/>
                  <a:t>行 如果變數</a:t>
                </a:r>
                <a:r>
                  <a:rPr lang="en-US" altLang="zh-TW" dirty="0"/>
                  <a:t>stop</a:t>
                </a:r>
                <a:r>
                  <a:rPr lang="zh-TW" altLang="en-US" dirty="0"/>
                  <a:t>是</a:t>
                </a:r>
                <a:r>
                  <a:rPr lang="en-US" altLang="zh-TW" dirty="0"/>
                  <a:t>true</a:t>
                </a:r>
                <a:r>
                  <a:rPr lang="zh-TW" altLang="en-US" dirty="0"/>
                  <a:t>那就會離開整個</a:t>
                </a:r>
                <a:r>
                  <a:rPr lang="en-US" altLang="zh-TW" dirty="0"/>
                  <a:t>while</a:t>
                </a:r>
              </a:p>
              <a:p>
                <a:r>
                  <a:rPr lang="zh-TW" altLang="en-US" dirty="0"/>
                  <a:t>最後</a:t>
                </a:r>
                <a:r>
                  <a:rPr lang="en-US" altLang="zh-TW" dirty="0"/>
                  <a:t>return</a:t>
                </a:r>
                <a:r>
                  <a:rPr lang="zh-TW" altLang="en-US" dirty="0"/>
                  <a:t> 集合 這個集合式</a:t>
                </a:r>
                <a:r>
                  <a:rPr lang="en-US" altLang="zh-TW" dirty="0" err="1"/>
                  <a:t>IDp</a:t>
                </a:r>
                <a:r>
                  <a:rPr lang="en-US" altLang="zh-TW" dirty="0"/>
                  <a:t>-stable</a:t>
                </a:r>
                <a:r>
                  <a:rPr lang="zh-TW" altLang="en-US" dirty="0"/>
                  <a:t>的 因為他不會再進行合併或是拆分</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第</a:t>
                </a:r>
                <a:r>
                  <a:rPr lang="en-US" altLang="zh-TW" dirty="0"/>
                  <a:t>21-40</a:t>
                </a:r>
                <a:r>
                  <a:rPr lang="zh-TW" altLang="en-US" dirty="0"/>
                  <a:t>行是拆分得部分 第</a:t>
                </a:r>
                <a:r>
                  <a:rPr lang="en-US" altLang="zh-TW" dirty="0"/>
                  <a:t>21</a:t>
                </a:r>
                <a:r>
                  <a:rPr lang="zh-TW" altLang="en-US" dirty="0"/>
                  <a:t>行對所有</a:t>
                </a:r>
                <a:r>
                  <a:rPr lang="en-US" altLang="zh-TW" dirty="0"/>
                  <a:t>S</a:t>
                </a:r>
                <a:r>
                  <a:rPr lang="zh-TW" altLang="en-US" dirty="0"/>
                  <a:t>屬於集合且這個</a:t>
                </a:r>
                <a:r>
                  <a:rPr lang="en-US" altLang="zh-TW" dirty="0"/>
                  <a:t>S</a:t>
                </a:r>
                <a:r>
                  <a:rPr lang="zh-TW" altLang="en-US" dirty="0"/>
                  <a:t>的個數</a:t>
                </a:r>
                <a:r>
                  <a:rPr lang="en-US" altLang="zh-TW" dirty="0"/>
                  <a:t>&gt;1</a:t>
                </a:r>
                <a:r>
                  <a:rPr lang="zh-TW" altLang="en-US" dirty="0"/>
                  <a:t> 有可能是</a:t>
                </a:r>
                <a:r>
                  <a:rPr lang="en-US" altLang="zh-TW" dirty="0"/>
                  <a:t>2</a:t>
                </a:r>
                <a:r>
                  <a:rPr lang="zh-TW" altLang="en-US" dirty="0"/>
                  <a:t>個或以上</a:t>
                </a:r>
                <a:r>
                  <a:rPr lang="en-US" altLang="zh-TW" dirty="0"/>
                  <a:t>(Si</a:t>
                </a:r>
                <a:r>
                  <a:rPr lang="zh-TW" altLang="en-US" dirty="0"/>
                  <a:t>聯集</a:t>
                </a:r>
                <a:r>
                  <a:rPr lang="en-US" altLang="zh-TW" dirty="0" err="1"/>
                  <a:t>Sj</a:t>
                </a:r>
                <a:r>
                  <a:rPr lang="en-US" altLang="zh-TW" dirty="0"/>
                  <a:t>)</a:t>
                </a:r>
              </a:p>
              <a:p>
                <a:r>
                  <a:rPr lang="zh-TW" altLang="en-US" dirty="0"/>
                  <a:t>第</a:t>
                </a:r>
                <a:r>
                  <a:rPr lang="en-US" altLang="zh-TW" dirty="0"/>
                  <a:t>22</a:t>
                </a:r>
                <a:r>
                  <a:rPr lang="zh-TW" altLang="en-US" dirty="0"/>
                  <a:t>行 將</a:t>
                </a:r>
                <a:r>
                  <a:rPr lang="en-US" altLang="zh-TW" dirty="0"/>
                  <a:t>break</a:t>
                </a:r>
                <a:r>
                  <a:rPr lang="zh-TW" altLang="en-US" dirty="0"/>
                  <a:t>變數設為</a:t>
                </a:r>
                <a:r>
                  <a:rPr lang="en-US" altLang="zh-TW" dirty="0"/>
                  <a:t>false</a:t>
                </a:r>
              </a:p>
              <a:p>
                <a:r>
                  <a:rPr lang="zh-TW" altLang="en-US" dirty="0"/>
                  <a:t>第</a:t>
                </a:r>
                <a:r>
                  <a:rPr lang="en-US" altLang="zh-TW" dirty="0"/>
                  <a:t>23</a:t>
                </a:r>
                <a:r>
                  <a:rPr lang="zh-TW" altLang="en-US" dirty="0"/>
                  <a:t>行 對所有</a:t>
                </a:r>
                <a:r>
                  <a:rPr lang="en-US" altLang="zh-TW" dirty="0"/>
                  <a:t>(</a:t>
                </a:r>
                <a:r>
                  <a:rPr lang="en-US" altLang="zh-TW" dirty="0" err="1"/>
                  <a:t>Si,Sj</a:t>
                </a:r>
                <a:r>
                  <a:rPr lang="en-US" altLang="zh-TW" dirty="0"/>
                  <a:t>)</a:t>
                </a:r>
                <a:r>
                  <a:rPr lang="zh-TW" altLang="en-US" dirty="0"/>
                  <a:t>都屬於</a:t>
                </a:r>
                <a:r>
                  <a:rPr lang="en-US" altLang="zh-TW" dirty="0"/>
                  <a:t>S</a:t>
                </a:r>
                <a:r>
                  <a:rPr lang="zh-TW" altLang="en-US" dirty="0"/>
                  <a:t>且</a:t>
                </a:r>
                <a:r>
                  <a:rPr lang="en-US" altLang="zh-TW" dirty="0"/>
                  <a:t>Si</a:t>
                </a:r>
                <a:r>
                  <a:rPr lang="zh-TW" altLang="en-US" dirty="0"/>
                  <a:t>聯集</a:t>
                </a:r>
                <a:r>
                  <a:rPr lang="en-US" altLang="zh-TW" dirty="0" err="1"/>
                  <a:t>Sj</a:t>
                </a:r>
                <a:r>
                  <a:rPr lang="en-US" altLang="zh-TW" dirty="0"/>
                  <a:t>=S</a:t>
                </a:r>
                <a:r>
                  <a:rPr lang="zh-TW" altLang="en-US" dirty="0"/>
                  <a:t>且</a:t>
                </a:r>
                <a:r>
                  <a:rPr lang="en-US" altLang="zh-TW" dirty="0"/>
                  <a:t>Si</a:t>
                </a:r>
                <a:r>
                  <a:rPr lang="zh-TW" altLang="en-US" dirty="0"/>
                  <a:t>交集</a:t>
                </a:r>
                <a:r>
                  <a:rPr lang="en-US" altLang="zh-TW" dirty="0" err="1"/>
                  <a:t>Sj</a:t>
                </a:r>
                <a:r>
                  <a:rPr lang="en-US" altLang="zh-TW" dirty="0"/>
                  <a:t>=</a:t>
                </a:r>
                <a:r>
                  <a:rPr lang="en-US" altLang="zh-TW" sz="1200" i="0">
                    <a:latin typeface="Cambria Math" panose="02040503050406030204" pitchFamily="18" charset="0"/>
                    <a:ea typeface="Cambria Math" panose="02040503050406030204" pitchFamily="18" charset="0"/>
                  </a:rPr>
                  <a:t>∅</a:t>
                </a:r>
                <a:endParaRPr lang="en-US" altLang="zh-TW" dirty="0"/>
              </a:p>
              <a:p>
                <a:r>
                  <a:rPr lang="zh-TW" altLang="en-US" dirty="0"/>
                  <a:t>第</a:t>
                </a:r>
                <a:r>
                  <a:rPr lang="en-US" altLang="zh-TW" dirty="0"/>
                  <a:t>24-29</a:t>
                </a:r>
                <a:r>
                  <a:rPr lang="zh-TW" altLang="en-US" dirty="0"/>
                  <a:t>行跟前面一樣做檢查</a:t>
                </a:r>
                <a:endParaRPr lang="en-US" altLang="zh-TW" dirty="0"/>
              </a:p>
              <a:p>
                <a:r>
                  <a:rPr lang="zh-TW" altLang="en-US" dirty="0"/>
                  <a:t>第</a:t>
                </a:r>
                <a:r>
                  <a:rPr lang="en-US" altLang="zh-TW" dirty="0"/>
                  <a:t>30</a:t>
                </a:r>
                <a:r>
                  <a:rPr lang="zh-TW" altLang="en-US" dirty="0"/>
                  <a:t>行 開始進行拆分 將裡面有</a:t>
                </a:r>
                <a:r>
                  <a:rPr lang="en-US" altLang="zh-TW" dirty="0"/>
                  <a:t>Si</a:t>
                </a:r>
                <a:r>
                  <a:rPr lang="zh-TW" altLang="en-US" dirty="0"/>
                  <a:t>和</a:t>
                </a:r>
                <a:r>
                  <a:rPr lang="en-US" altLang="zh-TW" dirty="0" err="1"/>
                  <a:t>Sj</a:t>
                </a:r>
                <a:r>
                  <a:rPr lang="zh-TW" altLang="en-US" dirty="0"/>
                  <a:t>的</a:t>
                </a:r>
                <a:r>
                  <a:rPr lang="en-US" altLang="zh-TW" dirty="0"/>
                  <a:t>S</a:t>
                </a:r>
                <a:r>
                  <a:rPr lang="zh-TW" altLang="en-US" dirty="0"/>
                  <a:t>拆分</a:t>
                </a:r>
                <a:endParaRPr lang="en-US" altLang="zh-TW" dirty="0"/>
              </a:p>
              <a:p>
                <a:r>
                  <a:rPr lang="zh-TW" altLang="en-US" dirty="0"/>
                  <a:t>第</a:t>
                </a:r>
                <a:r>
                  <a:rPr lang="en-US" altLang="zh-TW" dirty="0"/>
                  <a:t>31</a:t>
                </a:r>
                <a:r>
                  <a:rPr lang="zh-TW" altLang="en-US" dirty="0"/>
                  <a:t>行 將</a:t>
                </a:r>
                <a:r>
                  <a:rPr lang="en-US" altLang="zh-TW" dirty="0"/>
                  <a:t>S</a:t>
                </a:r>
                <a:r>
                  <a:rPr lang="zh-TW" altLang="en-US" dirty="0"/>
                  <a:t>從原本的集合中移除 將</a:t>
                </a:r>
                <a:r>
                  <a:rPr lang="en-US" altLang="zh-TW" dirty="0"/>
                  <a:t>Si</a:t>
                </a:r>
                <a:r>
                  <a:rPr lang="zh-TW" altLang="en-US" dirty="0"/>
                  <a:t>聯集</a:t>
                </a:r>
                <a:r>
                  <a:rPr lang="en-US" altLang="zh-TW" dirty="0"/>
                  <a:t>(</a:t>
                </a:r>
                <a:r>
                  <a:rPr lang="zh-TW" altLang="en-US" dirty="0"/>
                  <a:t>加入</a:t>
                </a:r>
                <a:r>
                  <a:rPr lang="en-US" altLang="zh-TW" dirty="0"/>
                  <a:t>)</a:t>
                </a:r>
                <a:r>
                  <a:rPr lang="zh-TW" altLang="en-US" dirty="0"/>
                  <a:t>集合  將</a:t>
                </a:r>
                <a:r>
                  <a:rPr lang="en-US" altLang="zh-TW" dirty="0" err="1"/>
                  <a:t>Sj</a:t>
                </a:r>
                <a:r>
                  <a:rPr lang="zh-TW" altLang="en-US" dirty="0"/>
                  <a:t>聯集</a:t>
                </a:r>
                <a:r>
                  <a:rPr lang="en-US" altLang="zh-TW" dirty="0"/>
                  <a:t>(</a:t>
                </a:r>
                <a:r>
                  <a:rPr lang="zh-TW" altLang="en-US" dirty="0"/>
                  <a:t>加入</a:t>
                </a:r>
                <a:r>
                  <a:rPr lang="en-US" altLang="zh-TW" dirty="0"/>
                  <a:t>)</a:t>
                </a:r>
                <a:r>
                  <a:rPr lang="zh-TW" altLang="en-US" dirty="0"/>
                  <a:t>集合</a:t>
                </a:r>
                <a:endParaRPr lang="en-US" altLang="zh-TW" dirty="0"/>
              </a:p>
              <a:p>
                <a:r>
                  <a:rPr lang="zh-TW" altLang="en-US" dirty="0"/>
                  <a:t>第</a:t>
                </a:r>
                <a:r>
                  <a:rPr lang="en-US" altLang="zh-TW" dirty="0"/>
                  <a:t>32</a:t>
                </a:r>
                <a:r>
                  <a:rPr lang="zh-TW" altLang="en-US" dirty="0"/>
                  <a:t>行 將變數</a:t>
                </a:r>
                <a:r>
                  <a:rPr lang="en-US" altLang="zh-TW" dirty="0"/>
                  <a:t>stop</a:t>
                </a:r>
                <a:r>
                  <a:rPr lang="zh-TW" altLang="en-US" dirty="0"/>
                  <a:t>設為</a:t>
                </a:r>
                <a:r>
                  <a:rPr lang="en-US" altLang="zh-TW" dirty="0"/>
                  <a:t>false</a:t>
                </a:r>
              </a:p>
              <a:p>
                <a:r>
                  <a:rPr lang="zh-TW" altLang="en-US" dirty="0"/>
                  <a:t>第</a:t>
                </a:r>
                <a:r>
                  <a:rPr lang="en-US" altLang="zh-TW" dirty="0"/>
                  <a:t>33</a:t>
                </a:r>
                <a:r>
                  <a:rPr lang="zh-TW" altLang="en-US" dirty="0"/>
                  <a:t>行 將變數</a:t>
                </a:r>
                <a:r>
                  <a:rPr lang="en-US" altLang="zh-TW" dirty="0"/>
                  <a:t>break</a:t>
                </a:r>
                <a:r>
                  <a:rPr lang="zh-TW" altLang="en-US" dirty="0"/>
                  <a:t>設為</a:t>
                </a:r>
                <a:r>
                  <a:rPr lang="en-US" altLang="zh-TW" dirty="0"/>
                  <a:t>true</a:t>
                </a:r>
              </a:p>
              <a:p>
                <a:r>
                  <a:rPr lang="zh-TW" altLang="en-US" dirty="0"/>
                  <a:t>第</a:t>
                </a:r>
                <a:r>
                  <a:rPr lang="en-US" altLang="zh-TW" dirty="0"/>
                  <a:t>37</a:t>
                </a:r>
                <a:r>
                  <a:rPr lang="zh-TW" altLang="en-US" dirty="0"/>
                  <a:t>行 如果變數</a:t>
                </a:r>
                <a:r>
                  <a:rPr lang="en-US" altLang="zh-TW" dirty="0"/>
                  <a:t>break</a:t>
                </a:r>
                <a:r>
                  <a:rPr lang="zh-TW" altLang="en-US" dirty="0"/>
                  <a:t>是</a:t>
                </a:r>
                <a:r>
                  <a:rPr lang="en-US" altLang="zh-TW" dirty="0"/>
                  <a:t>true</a:t>
                </a:r>
                <a:r>
                  <a:rPr lang="zh-TW" altLang="en-US" dirty="0"/>
                  <a:t>那就會離開拆分</a:t>
                </a:r>
                <a:endParaRPr lang="en-US" altLang="zh-TW" dirty="0"/>
              </a:p>
              <a:p>
                <a:r>
                  <a:rPr lang="zh-TW" altLang="en-US" dirty="0"/>
                  <a:t>第</a:t>
                </a:r>
                <a:r>
                  <a:rPr lang="en-US" altLang="zh-TW" dirty="0"/>
                  <a:t>41</a:t>
                </a:r>
                <a:r>
                  <a:rPr lang="zh-TW" altLang="en-US" dirty="0"/>
                  <a:t>行 如果變數</a:t>
                </a:r>
                <a:r>
                  <a:rPr lang="en-US" altLang="zh-TW" dirty="0"/>
                  <a:t>stop</a:t>
                </a:r>
                <a:r>
                  <a:rPr lang="zh-TW" altLang="en-US" dirty="0"/>
                  <a:t>是</a:t>
                </a:r>
                <a:r>
                  <a:rPr lang="en-US" altLang="zh-TW" dirty="0"/>
                  <a:t>true</a:t>
                </a:r>
                <a:r>
                  <a:rPr lang="zh-TW" altLang="en-US" dirty="0"/>
                  <a:t>那就會離開整個</a:t>
                </a:r>
                <a:r>
                  <a:rPr lang="en-US" altLang="zh-TW" dirty="0"/>
                  <a:t>while</a:t>
                </a:r>
              </a:p>
              <a:p>
                <a:r>
                  <a:rPr lang="zh-TW" altLang="en-US" dirty="0"/>
                  <a:t>最後</a:t>
                </a:r>
                <a:r>
                  <a:rPr lang="en-US" altLang="zh-TW" dirty="0"/>
                  <a:t>return</a:t>
                </a:r>
                <a:r>
                  <a:rPr lang="zh-TW" altLang="en-US" dirty="0"/>
                  <a:t> 集合 這個集合式</a:t>
                </a:r>
                <a:r>
                  <a:rPr lang="en-US" altLang="zh-TW" dirty="0" err="1"/>
                  <a:t>IDp</a:t>
                </a:r>
                <a:r>
                  <a:rPr lang="en-US" altLang="zh-TW" dirty="0"/>
                  <a:t>-stable</a:t>
                </a:r>
                <a:r>
                  <a:rPr lang="zh-TW" altLang="en-US" dirty="0"/>
                  <a:t>的 因為他不會再進行合併或是拆分</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40</a:t>
            </a:fld>
            <a:endParaRPr lang="zh-TW" altLang="en-US"/>
          </a:p>
        </p:txBody>
      </p:sp>
    </p:spTree>
    <p:extLst>
      <p:ext uri="{BB962C8B-B14F-4D97-AF65-F5344CB8AC3E}">
        <p14:creationId xmlns:p14="http://schemas.microsoft.com/office/powerpoint/2010/main" val="1143509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函數</a:t>
                </a:r>
                <a:r>
                  <a:rPr lang="en-US" altLang="zh-TW" sz="1200" i="1" dirty="0">
                    <a:latin typeface="+mn-lt"/>
                  </a:rPr>
                  <a:t>instance</a:t>
                </a:r>
                <a:r>
                  <a:rPr lang="en-US" altLang="zh-TW" sz="1200" dirty="0" err="1"/>
                  <a:t>VNF</a:t>
                </a:r>
                <a:r>
                  <a:rPr lang="en-US" altLang="zh-TW" sz="1200" dirty="0"/>
                  <a:t> (</a:t>
                </a:r>
                <a14:m>
                  <m:oMath xmlns:m="http://schemas.openxmlformats.org/officeDocument/2006/math">
                    <m:r>
                      <a:rPr lang="zh-TW" altLang="en-US" sz="1200" i="1">
                        <a:latin typeface="Cambria Math" panose="02040503050406030204" pitchFamily="18" charset="0"/>
                      </a:rPr>
                      <m:t>𝜗</m:t>
                    </m:r>
                    <m:r>
                      <a:rPr lang="en-US" altLang="zh-TW" sz="1200">
                        <a:latin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Γ</m:t>
                    </m:r>
                    <m:r>
                      <a:rPr lang="en-US" altLang="zh-TW" sz="1200" i="1">
                        <a:latin typeface="Cambria Math" panose="02040503050406030204" pitchFamily="18" charset="0"/>
                        <a:ea typeface="Cambria Math" panose="02040503050406030204" pitchFamily="18" charset="0"/>
                      </a:rPr>
                      <m:t>,</m:t>
                    </m:r>
                    <m:r>
                      <m:rPr>
                        <m:sty m:val="p"/>
                      </m:rPr>
                      <a:rPr lang="el-GR" altLang="zh-TW" sz="1200" i="1">
                        <a:latin typeface="Cambria Math" panose="02040503050406030204" pitchFamily="18" charset="0"/>
                        <a:ea typeface="Cambria Math" panose="02040503050406030204" pitchFamily="18" charset="0"/>
                      </a:rPr>
                      <m:t>Φ</m:t>
                    </m:r>
                  </m:oMath>
                </a14:m>
                <a:r>
                  <a:rPr lang="en-US" altLang="zh-TW" sz="1200" dirty="0"/>
                  <a:t>) </a:t>
                </a:r>
                <a:r>
                  <a:rPr lang="zh-TW" altLang="en-US" sz="1200" dirty="0"/>
                  <a:t>首先通過將每個玩家</a:t>
                </a:r>
                <a:r>
                  <a:rPr lang="en-US" altLang="zh-TW" sz="1200" dirty="0"/>
                  <a:t>CN</a:t>
                </a:r>
                <a:r>
                  <a:rPr lang="zh-TW" altLang="en-US" sz="1200" dirty="0"/>
                  <a:t>放入單獨聯盟中來形成一個集合</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Ξ</m:t>
                    </m:r>
                  </m:oMath>
                </a14:m>
                <a:r>
                  <a:rPr lang="en-US" altLang="zh-TW" dirty="0"/>
                  <a:t>(</a:t>
                </a:r>
                <a:r>
                  <a:rPr lang="zh-TW" altLang="en-US" dirty="0"/>
                  <a:t>演算法</a:t>
                </a:r>
                <a:r>
                  <a:rPr lang="en-US" altLang="zh-TW" dirty="0"/>
                  <a:t>1:</a:t>
                </a:r>
                <a:r>
                  <a:rPr lang="zh-TW" altLang="en-US" dirty="0"/>
                  <a:t>第</a:t>
                </a:r>
                <a:r>
                  <a:rPr lang="en-US" altLang="zh-TW" dirty="0"/>
                  <a:t>1</a:t>
                </a:r>
                <a:r>
                  <a:rPr lang="zh-TW" altLang="en-US" dirty="0"/>
                  <a:t>行</a:t>
                </a:r>
                <a:r>
                  <a:rPr lang="en-US" altLang="zh-TW" dirty="0"/>
                  <a:t>)</a:t>
                </a:r>
              </a:p>
              <a:p>
                <a:pPr marL="171450" indent="-171450">
                  <a:buFont typeface="Arial" panose="020B0604020202020204" pitchFamily="34" charset="0"/>
                  <a:buChar char="•"/>
                </a:pPr>
                <a:r>
                  <a:rPr lang="zh-TW" altLang="en-US" dirty="0"/>
                  <a:t>然後，訪問到訪變數由</a:t>
                </a:r>
                <a14:m>
                  <m:oMath xmlns:m="http://schemas.openxmlformats.org/officeDocument/2006/math">
                    <m:r>
                      <a:rPr lang="zh-TW" altLang="en-US" i="1" smtClean="0">
                        <a:latin typeface="Cambria Math" panose="02040503050406030204" pitchFamily="18" charset="0"/>
                      </a:rPr>
                      <m:t>∅</m:t>
                    </m:r>
                    <m:r>
                      <a:rPr lang="zh-TW" altLang="en-US" i="1" smtClean="0">
                        <a:latin typeface="Cambria Math" panose="02040503050406030204" pitchFamily="18" charset="0"/>
                      </a:rPr>
                      <m:t>初始化</m:t>
                    </m:r>
                  </m:oMath>
                </a14:m>
                <a:r>
                  <a:rPr lang="en-US" altLang="zh-TW" dirty="0"/>
                  <a:t>(</a:t>
                </a:r>
                <a:r>
                  <a:rPr lang="zh-TW" altLang="en-US" dirty="0"/>
                  <a:t>演算法</a:t>
                </a:r>
                <a:r>
                  <a:rPr lang="en-US" altLang="zh-TW" dirty="0"/>
                  <a:t>1:</a:t>
                </a:r>
                <a:r>
                  <a:rPr lang="zh-TW" altLang="en-US" dirty="0"/>
                  <a:t>第</a:t>
                </a:r>
                <a:r>
                  <a:rPr lang="en-US" altLang="zh-TW" dirty="0"/>
                  <a:t>2</a:t>
                </a:r>
                <a:r>
                  <a:rPr lang="zh-TW" altLang="en-US" dirty="0"/>
                  <a:t>行</a:t>
                </a:r>
                <a:r>
                  <a:rPr lang="en-US" altLang="zh-TW" dirty="0"/>
                  <a:t>)</a:t>
                </a:r>
              </a:p>
              <a:p>
                <a:pPr marL="171450" indent="-171450">
                  <a:buFont typeface="Arial" panose="020B0604020202020204" pitchFamily="34" charset="0"/>
                  <a:buChar char="•"/>
                </a:pPr>
                <a:r>
                  <a:rPr lang="zh-TW" altLang="en-US" dirty="0"/>
                  <a:t>訪問到訪變數用於追蹤已為合併訪問過的每一對聯盟</a:t>
                </a:r>
                <a:endParaRPr lang="en-US" altLang="zh-TW" dirty="0"/>
              </a:p>
              <a:p>
                <a:pPr marL="171450" indent="-171450">
                  <a:buFont typeface="Arial" panose="020B0604020202020204" pitchFamily="34" charset="0"/>
                  <a:buChar char="•"/>
                </a:pPr>
                <a:r>
                  <a:rPr lang="zh-TW" altLang="en-US" dirty="0"/>
                  <a:t>每一對訪問過的聯盟將被放到訪問集合</a:t>
                </a:r>
                <a:endParaRPr lang="en-US" altLang="zh-TW" dirty="0"/>
              </a:p>
              <a:p>
                <a:pPr marL="171450" indent="-171450">
                  <a:buFont typeface="Arial" panose="020B0604020202020204" pitchFamily="34" charset="0"/>
                  <a:buChar char="•"/>
                </a:pPr>
                <a:r>
                  <a:rPr lang="zh-TW" altLang="en-US" dirty="0"/>
                  <a:t>然後，執行</a:t>
                </a:r>
                <a:r>
                  <a:rPr lang="en-US" altLang="zh-TW" dirty="0"/>
                  <a:t>while</a:t>
                </a:r>
                <a:r>
                  <a:rPr lang="zh-TW" altLang="en-US" dirty="0"/>
                  <a:t>迴圈，重複執行合併和拆分過程，直到實現</a:t>
                </a:r>
                <a14:m>
                  <m:oMath xmlns:m="http://schemas.openxmlformats.org/officeDocument/2006/math">
                    <m:sSub>
                      <m:sSubPr>
                        <m:ctrlPr>
                          <a:rPr lang="en-US" altLang="zh-TW" sz="1200" i="1" smtClean="0">
                            <a:latin typeface="Cambria Math" panose="02040503050406030204" pitchFamily="18" charset="0"/>
                          </a:rPr>
                        </m:ctrlPr>
                      </m:sSubPr>
                      <m:e>
                        <m:r>
                          <m:rPr>
                            <m:sty m:val="p"/>
                          </m:rPr>
                          <a:rPr lang="en-US" altLang="zh-TW" sz="1200" i="1">
                            <a:latin typeface="Cambria Math" panose="02040503050406030204" pitchFamily="18" charset="0"/>
                          </a:rPr>
                          <m:t>I</m:t>
                        </m:r>
                        <m:r>
                          <m:rPr>
                            <m:sty m:val="p"/>
                          </m:rPr>
                          <a:rPr lang="en-US" altLang="zh-TW" sz="1200" i="1" smtClean="0">
                            <a:latin typeface="Cambria Math" panose="02040503050406030204" pitchFamily="18" charset="0"/>
                          </a:rPr>
                          <m:t>D</m:t>
                        </m:r>
                      </m:e>
                      <m:sub>
                        <m:r>
                          <a:rPr lang="en-US" altLang="zh-TW" sz="1200" b="0" i="1" smtClean="0">
                            <a:latin typeface="Cambria Math" panose="02040503050406030204" pitchFamily="18" charset="0"/>
                          </a:rPr>
                          <m:t>𝑝</m:t>
                        </m:r>
                      </m:sub>
                    </m:sSub>
                  </m:oMath>
                </a14:m>
                <a:r>
                  <a:rPr lang="en-US" altLang="zh-TW" sz="1200" dirty="0">
                    <a:latin typeface="+mn-lt"/>
                  </a:rPr>
                  <a:t>-stable</a:t>
                </a:r>
                <a:r>
                  <a:rPr lang="zh-TW" altLang="en-US" sz="1200" dirty="0">
                    <a:latin typeface="+mn-lt"/>
                  </a:rPr>
                  <a:t>集合</a:t>
                </a:r>
                <a:r>
                  <a:rPr lang="en-US" altLang="zh-TW" sz="1200" dirty="0">
                    <a:latin typeface="+mn-lt"/>
                  </a:rPr>
                  <a:t>(</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3-44</a:t>
                </a:r>
                <a:r>
                  <a:rPr lang="zh-TW" altLang="en-US" sz="1200" dirty="0">
                    <a:latin typeface="+mn-lt"/>
                  </a:rPr>
                  <a:t>行</a:t>
                </a:r>
                <a:r>
                  <a:rPr lang="en-US" altLang="zh-TW" sz="1200" dirty="0">
                    <a:latin typeface="+mn-lt"/>
                  </a:rPr>
                  <a:t>)</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函數</a:t>
                </a:r>
                <a:r>
                  <a:rPr lang="en-US" altLang="zh-TW" sz="1200" i="1" dirty="0">
                    <a:latin typeface="+mn-lt"/>
                  </a:rPr>
                  <a:t>instance</a:t>
                </a:r>
                <a:r>
                  <a:rPr lang="en-US" altLang="zh-TW" sz="1200" dirty="0" err="1"/>
                  <a:t>VNF</a:t>
                </a:r>
                <a:r>
                  <a:rPr lang="en-US" altLang="zh-TW" sz="1200" dirty="0"/>
                  <a:t> (</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Γ</a:t>
                </a:r>
                <a:r>
                  <a:rPr lang="en-US" altLang="zh-TW" sz="1200" i="0">
                    <a:latin typeface="Cambria Math" panose="02040503050406030204" pitchFamily="18" charset="0"/>
                    <a:ea typeface="Cambria Math" panose="02040503050406030204" pitchFamily="18" charset="0"/>
                  </a:rPr>
                  <a:t>,</a:t>
                </a:r>
                <a:r>
                  <a:rPr lang="el-GR" altLang="zh-TW" sz="1200" i="0">
                    <a:latin typeface="Cambria Math" panose="02040503050406030204" pitchFamily="18" charset="0"/>
                    <a:ea typeface="Cambria Math" panose="02040503050406030204" pitchFamily="18" charset="0"/>
                  </a:rPr>
                  <a:t>Φ</a:t>
                </a:r>
                <a:r>
                  <a:rPr lang="en-US" altLang="zh-TW" sz="1200" dirty="0"/>
                  <a:t>) </a:t>
                </a:r>
                <a:r>
                  <a:rPr lang="zh-TW" altLang="en-US" sz="1200" dirty="0"/>
                  <a:t>首先通過將每個玩家放入單獨聯盟中來形成一個集合</a:t>
                </a:r>
                <a:r>
                  <a:rPr lang="el-GR" altLang="zh-TW" sz="1200" i="0">
                    <a:latin typeface="Cambria Math" panose="02040503050406030204" pitchFamily="18" charset="0"/>
                    <a:ea typeface="Cambria Math" panose="02040503050406030204" pitchFamily="18" charset="0"/>
                  </a:rPr>
                  <a:t>Ξ</a:t>
                </a:r>
                <a:r>
                  <a:rPr lang="en-US" altLang="zh-TW" dirty="0"/>
                  <a:t>(</a:t>
                </a:r>
                <a:r>
                  <a:rPr lang="zh-TW" altLang="en-US" dirty="0"/>
                  <a:t>演算法</a:t>
                </a:r>
                <a:r>
                  <a:rPr lang="en-US" altLang="zh-TW" dirty="0"/>
                  <a:t>1:</a:t>
                </a:r>
                <a:r>
                  <a:rPr lang="zh-TW" altLang="en-US" dirty="0"/>
                  <a:t>第</a:t>
                </a:r>
                <a:r>
                  <a:rPr lang="en-US" altLang="zh-TW" dirty="0"/>
                  <a:t>1</a:t>
                </a:r>
                <a:r>
                  <a:rPr lang="zh-TW" altLang="en-US" dirty="0"/>
                  <a:t>行</a:t>
                </a:r>
                <a:r>
                  <a:rPr lang="en-US" altLang="zh-TW" dirty="0"/>
                  <a:t>)</a:t>
                </a:r>
              </a:p>
              <a:p>
                <a:pPr marL="171450" indent="-171450">
                  <a:buFont typeface="Arial" panose="020B0604020202020204" pitchFamily="34" charset="0"/>
                  <a:buChar char="•"/>
                </a:pPr>
                <a:r>
                  <a:rPr lang="zh-TW" altLang="en-US" dirty="0"/>
                  <a:t>然後，訪問到訪變數由</a:t>
                </a:r>
                <a:r>
                  <a:rPr lang="zh-TW" altLang="en-US" i="0">
                    <a:latin typeface="Cambria Math" panose="02040503050406030204" pitchFamily="18" charset="0"/>
                  </a:rPr>
                  <a:t>∅初始化</a:t>
                </a:r>
                <a:r>
                  <a:rPr lang="en-US" altLang="zh-TW" dirty="0"/>
                  <a:t>(</a:t>
                </a:r>
                <a:r>
                  <a:rPr lang="zh-TW" altLang="en-US" dirty="0"/>
                  <a:t>演算法</a:t>
                </a:r>
                <a:r>
                  <a:rPr lang="en-US" altLang="zh-TW" dirty="0"/>
                  <a:t>1:</a:t>
                </a:r>
                <a:r>
                  <a:rPr lang="zh-TW" altLang="en-US" dirty="0"/>
                  <a:t>第</a:t>
                </a:r>
                <a:r>
                  <a:rPr lang="en-US" altLang="zh-TW" dirty="0"/>
                  <a:t>2</a:t>
                </a:r>
                <a:r>
                  <a:rPr lang="zh-TW" altLang="en-US" dirty="0"/>
                  <a:t>行</a:t>
                </a:r>
                <a:r>
                  <a:rPr lang="en-US" altLang="zh-TW" dirty="0"/>
                  <a:t>)</a:t>
                </a:r>
              </a:p>
              <a:p>
                <a:pPr marL="171450" indent="-171450">
                  <a:buFont typeface="Arial" panose="020B0604020202020204" pitchFamily="34" charset="0"/>
                  <a:buChar char="•"/>
                </a:pPr>
                <a:r>
                  <a:rPr lang="zh-TW" altLang="en-US" dirty="0"/>
                  <a:t>訪問到訪變數用於追蹤已為合併訪問過的每一對聯盟</a:t>
                </a:r>
                <a:endParaRPr lang="en-US" altLang="zh-TW" dirty="0"/>
              </a:p>
              <a:p>
                <a:pPr marL="171450" indent="-171450">
                  <a:buFont typeface="Arial" panose="020B0604020202020204" pitchFamily="34" charset="0"/>
                  <a:buChar char="•"/>
                </a:pPr>
                <a:r>
                  <a:rPr lang="zh-TW" altLang="en-US" dirty="0"/>
                  <a:t>每一對訪問過的聯盟將被放到訪問集合</a:t>
                </a:r>
                <a:endParaRPr lang="en-US" altLang="zh-TW" dirty="0"/>
              </a:p>
              <a:p>
                <a:pPr marL="171450" indent="-171450">
                  <a:buFont typeface="Arial" panose="020B0604020202020204" pitchFamily="34" charset="0"/>
                  <a:buChar char="•"/>
                </a:pPr>
                <a:r>
                  <a:rPr lang="zh-TW" altLang="en-US" dirty="0"/>
                  <a:t>然後，執行</a:t>
                </a:r>
                <a:r>
                  <a:rPr lang="en-US" altLang="zh-TW" dirty="0"/>
                  <a:t>while</a:t>
                </a:r>
                <a:r>
                  <a:rPr lang="zh-TW" altLang="en-US" dirty="0"/>
                  <a:t>迴圈，重複執行合併和拆分過程，直到實現</a:t>
                </a:r>
                <a:r>
                  <a:rPr lang="en-US" altLang="zh-TW" sz="1200" i="0">
                    <a:latin typeface="Cambria Math" panose="02040503050406030204" pitchFamily="18" charset="0"/>
                  </a:rPr>
                  <a:t>ID_</a:t>
                </a:r>
                <a:r>
                  <a:rPr lang="en-US" altLang="zh-TW" sz="1200" b="0" i="0">
                    <a:latin typeface="Cambria Math" panose="02040503050406030204" pitchFamily="18" charset="0"/>
                  </a:rPr>
                  <a:t>𝑝</a:t>
                </a:r>
                <a:r>
                  <a:rPr lang="en-US" altLang="zh-TW" sz="1200" dirty="0">
                    <a:latin typeface="+mn-lt"/>
                  </a:rPr>
                  <a:t>-stable</a:t>
                </a:r>
                <a:r>
                  <a:rPr lang="zh-TW" altLang="en-US" sz="1200" dirty="0">
                    <a:latin typeface="+mn-lt"/>
                  </a:rPr>
                  <a:t>集合</a:t>
                </a:r>
                <a:r>
                  <a:rPr lang="en-US" altLang="zh-TW" sz="1200" dirty="0">
                    <a:latin typeface="+mn-lt"/>
                  </a:rPr>
                  <a:t>(</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3-44</a:t>
                </a:r>
                <a:r>
                  <a:rPr lang="zh-TW" altLang="en-US" sz="1200" dirty="0">
                    <a:latin typeface="+mn-lt"/>
                  </a:rPr>
                  <a:t>行</a:t>
                </a:r>
                <a:r>
                  <a:rPr lang="en-US" altLang="zh-TW" sz="1200" dirty="0">
                    <a:latin typeface="+mn-lt"/>
                  </a:rPr>
                  <a:t>)</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41</a:t>
            </a:fld>
            <a:endParaRPr lang="zh-TW" altLang="en-US"/>
          </a:p>
        </p:txBody>
      </p:sp>
    </p:spTree>
    <p:extLst>
      <p:ext uri="{BB962C8B-B14F-4D97-AF65-F5344CB8AC3E}">
        <p14:creationId xmlns:p14="http://schemas.microsoft.com/office/powerpoint/2010/main" val="125269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i="1" dirty="0">
                    <a:latin typeface="+mn-lt"/>
                  </a:rPr>
                  <a:t>instance</a:t>
                </a:r>
                <a:r>
                  <a:rPr lang="en-US" altLang="zh-TW" sz="1200" dirty="0">
                    <a:latin typeface="+mn-lt"/>
                  </a:rPr>
                  <a:t>VNF(</a:t>
                </a:r>
                <a14:m>
                  <m:oMath xmlns:m="http://schemas.openxmlformats.org/officeDocument/2006/math">
                    <m:r>
                      <a:rPr lang="zh-TW" altLang="en-US" sz="1200" i="1" smtClean="0">
                        <a:latin typeface="Cambria Math" panose="02040503050406030204" pitchFamily="18" charset="0"/>
                      </a:rPr>
                      <m:t>𝜗</m:t>
                    </m:r>
                    <m:r>
                      <a:rPr lang="en-US" altLang="zh-TW" sz="1200" b="0" i="1" smtClean="0">
                        <a:latin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Γ</m:t>
                    </m:r>
                    <m:r>
                      <a:rPr lang="en-US" altLang="zh-TW" sz="1200" b="0" i="1" smtClean="0">
                        <a:latin typeface="Cambria Math" panose="02040503050406030204" pitchFamily="18" charset="0"/>
                        <a:ea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Φ</m:t>
                    </m:r>
                  </m:oMath>
                </a14:m>
                <a:r>
                  <a:rPr lang="en-US" altLang="zh-TW" sz="1200" dirty="0">
                    <a:latin typeface="+mn-lt"/>
                  </a:rPr>
                  <a:t>) </a:t>
                </a:r>
                <a:r>
                  <a:rPr lang="zh-TW" altLang="en-US" sz="1200" dirty="0">
                    <a:latin typeface="+mn-lt"/>
                  </a:rPr>
                  <a:t>計算</a:t>
                </a:r>
                <a14:m>
                  <m:oMath xmlns:m="http://schemas.openxmlformats.org/officeDocument/2006/math">
                    <m:r>
                      <a:rPr lang="zh-TW" altLang="en-US" sz="1200" i="1" smtClean="0">
                        <a:latin typeface="Cambria Math" panose="02040503050406030204" pitchFamily="18" charset="0"/>
                      </a:rPr>
                      <m:t>𝓋</m:t>
                    </m:r>
                    <m:d>
                      <m:dPr>
                        <m:ctrlPr>
                          <a:rPr lang="en-US" altLang="zh-TW" sz="1200" b="0" i="1" smtClean="0">
                            <a:latin typeface="Cambria Math" panose="02040503050406030204" pitchFamily="18" charset="0"/>
                          </a:rPr>
                        </m:ctrlPr>
                      </m:dPr>
                      <m:e>
                        <m:r>
                          <m:rPr>
                            <m:sty m:val="p"/>
                          </m:rPr>
                          <a:rPr lang="en-US" altLang="zh-TW" sz="1200" b="0" i="1" smtClean="0">
                            <a:latin typeface="Cambria Math" panose="02040503050406030204" pitchFamily="18" charset="0"/>
                          </a:rPr>
                          <m:t>S</m:t>
                        </m:r>
                      </m:e>
                    </m:d>
                  </m:oMath>
                </a14:m>
                <a:r>
                  <a:rPr lang="en-US" altLang="zh-TW" sz="1200" dirty="0">
                    <a:latin typeface="+mn-lt"/>
                  </a:rPr>
                  <a:t> </a:t>
                </a:r>
                <a:r>
                  <a:rPr lang="zh-TW" altLang="en-US" sz="1200" dirty="0">
                    <a:latin typeface="+mn-lt"/>
                  </a:rPr>
                  <a:t>的值</a:t>
                </a:r>
                <a:r>
                  <a:rPr lang="en-US" altLang="zh-TW" sz="1200" dirty="0">
                    <a:latin typeface="+mn-lt"/>
                  </a:rPr>
                  <a:t>(</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5-9</a:t>
                </a:r>
                <a:r>
                  <a:rPr lang="zh-TW" altLang="en-US" sz="1200" dirty="0">
                    <a:latin typeface="+mn-lt"/>
                  </a:rPr>
                  <a:t>行</a:t>
                </a:r>
                <a:r>
                  <a:rPr lang="en-US" altLang="zh-TW" sz="1200" dirty="0">
                    <a:latin typeface="+mn-lt"/>
                  </a:rPr>
                  <a:t>)</a:t>
                </a:r>
              </a:p>
              <a:p>
                <a:pPr marL="171450" indent="-171450">
                  <a:buFont typeface="Arial" panose="020B0604020202020204" pitchFamily="34" charset="0"/>
                  <a:buChar char="•"/>
                </a:pPr>
                <a:r>
                  <a:rPr lang="zh-TW" altLang="en-US" sz="1200" dirty="0">
                    <a:latin typeface="+mn-lt"/>
                  </a:rPr>
                  <a:t>為預防計算中的冗餘，向量</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Ψ</m:t>
                    </m:r>
                    <m:r>
                      <a:rPr lang="zh-TW" altLang="en-US" sz="1200" i="1" smtClean="0">
                        <a:latin typeface="Cambria Math" panose="02040503050406030204" pitchFamily="18" charset="0"/>
                        <a:ea typeface="Cambria Math" panose="02040503050406030204" pitchFamily="18" charset="0"/>
                      </a:rPr>
                      <m:t>用於</m:t>
                    </m:r>
                  </m:oMath>
                </a14:m>
                <a:r>
                  <a:rPr lang="zh-TW" altLang="en-US" dirty="0"/>
                  <a:t>儲存</a:t>
                </a:r>
                <a14:m>
                  <m:oMath xmlns:m="http://schemas.openxmlformats.org/officeDocument/2006/math">
                    <m:r>
                      <a:rPr lang="zh-TW" altLang="en-US" sz="1200" i="1" smtClean="0">
                        <a:latin typeface="Cambria Math" panose="02040503050406030204" pitchFamily="18" charset="0"/>
                      </a:rPr>
                      <m:t>𝓋</m:t>
                    </m:r>
                    <m:d>
                      <m:dPr>
                        <m:ctrlPr>
                          <a:rPr lang="en-US" altLang="zh-TW" sz="1200" b="0" i="1" smtClean="0">
                            <a:latin typeface="Cambria Math" panose="02040503050406030204" pitchFamily="18" charset="0"/>
                          </a:rPr>
                        </m:ctrlPr>
                      </m:dPr>
                      <m:e>
                        <m:r>
                          <m:rPr>
                            <m:sty m:val="p"/>
                          </m:rPr>
                          <a:rPr lang="en-US" altLang="zh-TW" sz="1200" b="0" i="1" smtClean="0">
                            <a:latin typeface="Cambria Math" panose="02040503050406030204" pitchFamily="18" charset="0"/>
                          </a:rPr>
                          <m:t>S</m:t>
                        </m:r>
                      </m:e>
                    </m:d>
                  </m:oMath>
                </a14:m>
                <a:r>
                  <a:rPr lang="en-US" altLang="zh-TW" sz="1200" dirty="0">
                    <a:latin typeface="+mn-lt"/>
                  </a:rPr>
                  <a:t> </a:t>
                </a:r>
                <a:r>
                  <a:rPr lang="zh-TW" altLang="en-US" sz="1200" dirty="0">
                    <a:latin typeface="+mn-lt"/>
                  </a:rPr>
                  <a:t>的值</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在</a:t>
                </a:r>
                <a:r>
                  <a:rPr lang="en-US" altLang="zh-TW" sz="1200" i="1" dirty="0">
                    <a:latin typeface="+mn-lt"/>
                  </a:rPr>
                  <a:t>instance</a:t>
                </a:r>
                <a:r>
                  <a:rPr lang="en-US" altLang="zh-TW" sz="1200" dirty="0">
                    <a:latin typeface="+mn-lt"/>
                  </a:rPr>
                  <a:t>VNF(</a:t>
                </a:r>
                <a14:m>
                  <m:oMath xmlns:m="http://schemas.openxmlformats.org/officeDocument/2006/math">
                    <m:r>
                      <a:rPr lang="zh-TW" altLang="en-US" sz="1200" i="1" smtClean="0">
                        <a:latin typeface="Cambria Math" panose="02040503050406030204" pitchFamily="18" charset="0"/>
                      </a:rPr>
                      <m:t>𝜗</m:t>
                    </m:r>
                    <m:r>
                      <a:rPr lang="en-US" altLang="zh-TW" sz="1200" b="0" i="1" smtClean="0">
                        <a:latin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Γ</m:t>
                    </m:r>
                    <m:r>
                      <a:rPr lang="en-US" altLang="zh-TW" sz="1200" b="0" i="1" smtClean="0">
                        <a:latin typeface="Cambria Math" panose="02040503050406030204" pitchFamily="18" charset="0"/>
                        <a:ea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Φ</m:t>
                    </m:r>
                  </m:oMath>
                </a14:m>
                <a:r>
                  <a:rPr lang="en-US" altLang="zh-TW" sz="1200" dirty="0">
                    <a:latin typeface="+mn-lt"/>
                  </a:rPr>
                  <a:t>) </a:t>
                </a:r>
                <a:r>
                  <a:rPr lang="zh-TW" altLang="en-US" sz="1200" dirty="0">
                    <a:latin typeface="+mn-lt"/>
                  </a:rPr>
                  <a:t>中，合併和拆分過程一個接一個的執行</a:t>
                </a:r>
                <a:endParaRPr lang="en-US" altLang="zh-TW" sz="1200" dirty="0">
                  <a:latin typeface="+mn-lt"/>
                </a:endParaRP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i="1" dirty="0">
                    <a:latin typeface="+mn-lt"/>
                  </a:rPr>
                  <a:t>instance</a:t>
                </a:r>
                <a:r>
                  <a:rPr lang="en-US" altLang="zh-TW" sz="1200" dirty="0">
                    <a:latin typeface="+mn-lt"/>
                  </a:rPr>
                  <a:t>VNF(</a:t>
                </a:r>
                <a:r>
                  <a:rPr lang="zh-TW" altLang="en-US" sz="1200" i="0">
                    <a:latin typeface="Cambria Math" panose="02040503050406030204" pitchFamily="18" charset="0"/>
                  </a:rPr>
                  <a:t>𝜗</a:t>
                </a:r>
                <a:r>
                  <a:rPr lang="en-US" altLang="zh-TW" sz="1200" b="0" i="0">
                    <a:latin typeface="Cambria Math" panose="02040503050406030204" pitchFamily="18" charset="0"/>
                  </a:rPr>
                  <a:t>,</a:t>
                </a:r>
                <a:r>
                  <a:rPr lang="el-GR" altLang="zh-TW" sz="1200" b="0" i="0">
                    <a:latin typeface="Cambria Math" panose="02040503050406030204" pitchFamily="18" charset="0"/>
                    <a:ea typeface="Cambria Math" panose="02040503050406030204" pitchFamily="18" charset="0"/>
                  </a:rPr>
                  <a:t>Γ</a:t>
                </a:r>
                <a:r>
                  <a:rPr lang="en-US" altLang="zh-TW" sz="1200" b="0" i="0">
                    <a:latin typeface="Cambria Math" panose="02040503050406030204" pitchFamily="18" charset="0"/>
                    <a:ea typeface="Cambria Math" panose="02040503050406030204" pitchFamily="18" charset="0"/>
                  </a:rPr>
                  <a:t>,</a:t>
                </a:r>
                <a:r>
                  <a:rPr lang="el-GR" altLang="zh-TW" sz="1200" b="0" i="0">
                    <a:latin typeface="Cambria Math" panose="02040503050406030204" pitchFamily="18" charset="0"/>
                    <a:ea typeface="Cambria Math" panose="02040503050406030204" pitchFamily="18" charset="0"/>
                  </a:rPr>
                  <a:t>Φ</a:t>
                </a:r>
                <a:r>
                  <a:rPr lang="en-US" altLang="zh-TW" sz="1200" dirty="0">
                    <a:latin typeface="+mn-lt"/>
                  </a:rPr>
                  <a:t>) </a:t>
                </a:r>
                <a:r>
                  <a:rPr lang="zh-TW" altLang="en-US" sz="1200" dirty="0">
                    <a:latin typeface="+mn-lt"/>
                  </a:rPr>
                  <a:t>計算</a:t>
                </a:r>
                <a:r>
                  <a:rPr lang="zh-TW" altLang="en-US" sz="1200" i="0">
                    <a:latin typeface="Cambria Math" panose="02040503050406030204" pitchFamily="18" charset="0"/>
                  </a:rPr>
                  <a:t>𝓋</a:t>
                </a:r>
                <a:r>
                  <a:rPr lang="en-US" altLang="zh-TW" sz="1200" b="0" i="0">
                    <a:latin typeface="Cambria Math" panose="02040503050406030204" pitchFamily="18" charset="0"/>
                  </a:rPr>
                  <a:t>(S</a:t>
                </a:r>
                <a:r>
                  <a:rPr lang="zh-TW" altLang="en-US" sz="1200" b="0" i="0">
                    <a:latin typeface="Cambria Math" panose="02040503050406030204" pitchFamily="18" charset="0"/>
                  </a:rPr>
                  <a:t>)</a:t>
                </a:r>
                <a:r>
                  <a:rPr lang="en-US" altLang="zh-TW" sz="1200" dirty="0">
                    <a:latin typeface="+mn-lt"/>
                  </a:rPr>
                  <a:t> </a:t>
                </a:r>
                <a:r>
                  <a:rPr lang="zh-TW" altLang="en-US" sz="1200" dirty="0">
                    <a:latin typeface="+mn-lt"/>
                  </a:rPr>
                  <a:t>的值</a:t>
                </a:r>
                <a:r>
                  <a:rPr lang="en-US" altLang="zh-TW" sz="1200" dirty="0">
                    <a:latin typeface="+mn-lt"/>
                  </a:rPr>
                  <a:t>(</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5-9</a:t>
                </a:r>
                <a:r>
                  <a:rPr lang="zh-TW" altLang="en-US" sz="1200" dirty="0">
                    <a:latin typeface="+mn-lt"/>
                  </a:rPr>
                  <a:t>行</a:t>
                </a:r>
                <a:r>
                  <a:rPr lang="en-US" altLang="zh-TW" sz="1200" dirty="0">
                    <a:latin typeface="+mn-lt"/>
                  </a:rPr>
                  <a:t>)</a:t>
                </a:r>
              </a:p>
              <a:p>
                <a:pPr marL="171450" indent="-171450">
                  <a:buFont typeface="Arial" panose="020B0604020202020204" pitchFamily="34" charset="0"/>
                  <a:buChar char="•"/>
                </a:pPr>
                <a:r>
                  <a:rPr lang="zh-TW" altLang="en-US" sz="1200" dirty="0">
                    <a:latin typeface="+mn-lt"/>
                  </a:rPr>
                  <a:t>為預防計算中的冗餘，向量</a:t>
                </a:r>
                <a:r>
                  <a:rPr lang="el-GR" altLang="zh-TW" sz="1200" i="0">
                    <a:latin typeface="Cambria Math" panose="02040503050406030204" pitchFamily="18" charset="0"/>
                    <a:ea typeface="Cambria Math" panose="02040503050406030204" pitchFamily="18" charset="0"/>
                  </a:rPr>
                  <a:t>Ψ</a:t>
                </a:r>
                <a:r>
                  <a:rPr lang="zh-TW" altLang="en-US" sz="1200" i="0">
                    <a:latin typeface="Cambria Math" panose="02040503050406030204" pitchFamily="18" charset="0"/>
                    <a:ea typeface="Cambria Math" panose="02040503050406030204" pitchFamily="18" charset="0"/>
                  </a:rPr>
                  <a:t>用於</a:t>
                </a:r>
                <a:r>
                  <a:rPr lang="zh-TW" altLang="en-US" dirty="0"/>
                  <a:t>儲存</a:t>
                </a:r>
                <a:r>
                  <a:rPr lang="zh-TW" altLang="en-US" sz="1200" i="0">
                    <a:latin typeface="Cambria Math" panose="02040503050406030204" pitchFamily="18" charset="0"/>
                  </a:rPr>
                  <a:t>𝓋</a:t>
                </a:r>
                <a:r>
                  <a:rPr lang="en-US" altLang="zh-TW" sz="1200" b="0" i="0">
                    <a:latin typeface="Cambria Math" panose="02040503050406030204" pitchFamily="18" charset="0"/>
                  </a:rPr>
                  <a:t>(S</a:t>
                </a:r>
                <a:r>
                  <a:rPr lang="zh-TW" altLang="en-US" sz="1200" b="0" i="0">
                    <a:latin typeface="Cambria Math" panose="02040503050406030204" pitchFamily="18" charset="0"/>
                  </a:rPr>
                  <a:t>)</a:t>
                </a:r>
                <a:r>
                  <a:rPr lang="en-US" altLang="zh-TW" sz="1200" dirty="0">
                    <a:latin typeface="+mn-lt"/>
                  </a:rPr>
                  <a:t> </a:t>
                </a:r>
                <a:r>
                  <a:rPr lang="zh-TW" altLang="en-US" sz="1200" dirty="0">
                    <a:latin typeface="+mn-lt"/>
                  </a:rPr>
                  <a:t>的值</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在</a:t>
                </a:r>
                <a:r>
                  <a:rPr lang="en-US" altLang="zh-TW" sz="1200" i="1" dirty="0">
                    <a:latin typeface="+mn-lt"/>
                  </a:rPr>
                  <a:t>instance</a:t>
                </a:r>
                <a:r>
                  <a:rPr lang="en-US" altLang="zh-TW" sz="1200" dirty="0">
                    <a:latin typeface="+mn-lt"/>
                  </a:rPr>
                  <a:t>VNF(</a:t>
                </a:r>
                <a:r>
                  <a:rPr lang="zh-TW" altLang="en-US" sz="1200" i="0">
                    <a:latin typeface="Cambria Math" panose="02040503050406030204" pitchFamily="18" charset="0"/>
                  </a:rPr>
                  <a:t>𝜗</a:t>
                </a:r>
                <a:r>
                  <a:rPr lang="en-US" altLang="zh-TW" sz="1200" b="0" i="0">
                    <a:latin typeface="Cambria Math" panose="02040503050406030204" pitchFamily="18" charset="0"/>
                  </a:rPr>
                  <a:t>,</a:t>
                </a:r>
                <a:r>
                  <a:rPr lang="el-GR" altLang="zh-TW" sz="1200" b="0" i="0">
                    <a:latin typeface="Cambria Math" panose="02040503050406030204" pitchFamily="18" charset="0"/>
                    <a:ea typeface="Cambria Math" panose="02040503050406030204" pitchFamily="18" charset="0"/>
                  </a:rPr>
                  <a:t>Γ</a:t>
                </a:r>
                <a:r>
                  <a:rPr lang="en-US" altLang="zh-TW" sz="1200" b="0" i="0">
                    <a:latin typeface="Cambria Math" panose="02040503050406030204" pitchFamily="18" charset="0"/>
                    <a:ea typeface="Cambria Math" panose="02040503050406030204" pitchFamily="18" charset="0"/>
                  </a:rPr>
                  <a:t>,</a:t>
                </a:r>
                <a:r>
                  <a:rPr lang="el-GR" altLang="zh-TW" sz="1200" b="0" i="0">
                    <a:latin typeface="Cambria Math" panose="02040503050406030204" pitchFamily="18" charset="0"/>
                    <a:ea typeface="Cambria Math" panose="02040503050406030204" pitchFamily="18" charset="0"/>
                  </a:rPr>
                  <a:t>Φ</a:t>
                </a:r>
                <a:r>
                  <a:rPr lang="en-US" altLang="zh-TW" sz="1200" dirty="0">
                    <a:latin typeface="+mn-lt"/>
                  </a:rPr>
                  <a:t>) </a:t>
                </a:r>
                <a:r>
                  <a:rPr lang="zh-TW" altLang="en-US" sz="1200" dirty="0">
                    <a:latin typeface="+mn-lt"/>
                  </a:rPr>
                  <a:t>中，合併和拆分過程一個接一個的執行</a:t>
                </a:r>
                <a:endParaRPr lang="en-US" altLang="zh-TW" sz="1200" dirty="0">
                  <a:latin typeface="+mn-lt"/>
                </a:endParaRP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42</a:t>
            </a:fld>
            <a:endParaRPr lang="zh-TW" altLang="en-US"/>
          </a:p>
        </p:txBody>
      </p:sp>
    </p:spTree>
    <p:extLst>
      <p:ext uri="{BB962C8B-B14F-4D97-AF65-F5344CB8AC3E}">
        <p14:creationId xmlns:p14="http://schemas.microsoft.com/office/powerpoint/2010/main" val="927018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換句話說，只有一個合併</a:t>
                </a:r>
                <a:r>
                  <a:rPr lang="en-US" altLang="zh-TW" dirty="0"/>
                  <a:t>(</a:t>
                </a:r>
                <a:r>
                  <a:rPr lang="zh-TW" altLang="en-US" dirty="0"/>
                  <a:t>演算法</a:t>
                </a:r>
                <a:r>
                  <a:rPr lang="en-US" altLang="zh-TW" dirty="0"/>
                  <a:t>1:</a:t>
                </a:r>
                <a:r>
                  <a:rPr lang="zh-TW" altLang="en-US" dirty="0"/>
                  <a:t>第</a:t>
                </a:r>
                <a:r>
                  <a:rPr lang="en-US" altLang="zh-TW" dirty="0"/>
                  <a:t>10-20</a:t>
                </a:r>
                <a:r>
                  <a:rPr lang="zh-TW" altLang="en-US" dirty="0"/>
                  <a:t>行</a:t>
                </a:r>
                <a:r>
                  <a:rPr lang="en-US" altLang="zh-TW" dirty="0"/>
                  <a:t>)</a:t>
                </a:r>
                <a:r>
                  <a:rPr lang="zh-TW" altLang="en-US" dirty="0"/>
                  <a:t>會被執行，也只有一個拆分</a:t>
                </a:r>
                <a:r>
                  <a:rPr lang="en-US" altLang="zh-TW" dirty="0"/>
                  <a:t>(</a:t>
                </a:r>
                <a:r>
                  <a:rPr lang="zh-TW" altLang="en-US" dirty="0"/>
                  <a:t>演算法</a:t>
                </a:r>
                <a:r>
                  <a:rPr lang="en-US" altLang="zh-TW" dirty="0"/>
                  <a:t>1:</a:t>
                </a:r>
                <a:r>
                  <a:rPr lang="zh-TW" altLang="en-US" dirty="0"/>
                  <a:t>第</a:t>
                </a:r>
                <a:r>
                  <a:rPr lang="en-US" altLang="zh-TW" dirty="0"/>
                  <a:t>21-40</a:t>
                </a:r>
                <a:r>
                  <a:rPr lang="zh-TW" altLang="en-US" dirty="0"/>
                  <a:t>行</a:t>
                </a:r>
                <a:r>
                  <a:rPr lang="en-US" altLang="zh-TW" dirty="0"/>
                  <a:t>)</a:t>
                </a:r>
                <a:r>
                  <a:rPr lang="zh-TW" altLang="en-US" dirty="0"/>
                  <a:t>會被執行直到實現</a:t>
                </a:r>
                <a14:m>
                  <m:oMath xmlns:m="http://schemas.openxmlformats.org/officeDocument/2006/math">
                    <m:sSub>
                      <m:sSubPr>
                        <m:ctrlPr>
                          <a:rPr lang="en-US" altLang="zh-TW" sz="1200" i="1" smtClean="0">
                            <a:latin typeface="Cambria Math" panose="02040503050406030204" pitchFamily="18" charset="0"/>
                          </a:rPr>
                        </m:ctrlPr>
                      </m:sSubPr>
                      <m:e>
                        <m:r>
                          <m:rPr>
                            <m:sty m:val="p"/>
                          </m:rPr>
                          <a:rPr lang="en-US" altLang="zh-TW" sz="1200" i="1">
                            <a:latin typeface="Cambria Math" panose="02040503050406030204" pitchFamily="18" charset="0"/>
                          </a:rPr>
                          <m:t>I</m:t>
                        </m:r>
                        <m:r>
                          <m:rPr>
                            <m:sty m:val="p"/>
                          </m:rPr>
                          <a:rPr lang="en-US" altLang="zh-TW" sz="1200" i="1" smtClean="0">
                            <a:latin typeface="Cambria Math" panose="02040503050406030204" pitchFamily="18" charset="0"/>
                          </a:rPr>
                          <m:t>D</m:t>
                        </m:r>
                      </m:e>
                      <m:sub>
                        <m:r>
                          <a:rPr lang="en-US" altLang="zh-TW" sz="1200" b="0" i="1" smtClean="0">
                            <a:latin typeface="Cambria Math" panose="02040503050406030204" pitchFamily="18" charset="0"/>
                          </a:rPr>
                          <m:t>𝑝</m:t>
                        </m:r>
                      </m:sub>
                    </m:sSub>
                  </m:oMath>
                </a14:m>
                <a:r>
                  <a:rPr lang="en-US" altLang="zh-TW" sz="1200" dirty="0">
                    <a:latin typeface="+mn-lt"/>
                  </a:rPr>
                  <a:t>-stable</a:t>
                </a:r>
                <a:r>
                  <a:rPr lang="zh-TW" altLang="en-US" sz="1200" dirty="0">
                    <a:latin typeface="+mn-lt"/>
                  </a:rPr>
                  <a:t>集合</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在合併過程中，每對尚未訪問過的聯盟</a:t>
                </a:r>
                <a14:m>
                  <m:oMath xmlns:m="http://schemas.openxmlformats.org/officeDocument/2006/math">
                    <m:sSub>
                      <m:sSubPr>
                        <m:ctrlPr>
                          <a:rPr lang="en-US" altLang="zh-TW" sz="1200" i="1" smtClean="0">
                            <a:latin typeface="Cambria Math" panose="02040503050406030204" pitchFamily="18" charset="0"/>
                          </a:rPr>
                        </m:ctrlPr>
                      </m:sSubPr>
                      <m:e>
                        <m:r>
                          <m:rPr>
                            <m:sty m:val="p"/>
                          </m:rPr>
                          <a:rPr lang="en-US" altLang="zh-TW" sz="1200" i="1" smtClean="0">
                            <a:latin typeface="Cambria Math" panose="02040503050406030204" pitchFamily="18" charset="0"/>
                          </a:rPr>
                          <m:t>S</m:t>
                        </m:r>
                      </m:e>
                      <m:sub>
                        <m:r>
                          <a:rPr lang="zh-TW" altLang="en-US" sz="1200" i="1" smtClean="0">
                            <a:latin typeface="Cambria Math" panose="02040503050406030204" pitchFamily="18" charset="0"/>
                          </a:rPr>
                          <m:t>𝒾</m:t>
                        </m:r>
                      </m:sub>
                    </m:sSub>
                  </m:oMath>
                </a14:m>
                <a:r>
                  <a:rPr lang="zh-TW" altLang="en-US" dirty="0"/>
                  <a:t>和</a:t>
                </a:r>
                <a14:m>
                  <m:oMath xmlns:m="http://schemas.openxmlformats.org/officeDocument/2006/math">
                    <m:sSub>
                      <m:sSubPr>
                        <m:ctrlPr>
                          <a:rPr lang="en-US" altLang="zh-TW" sz="1200" i="1" dirty="0" smtClean="0">
                            <a:latin typeface="Cambria Math" panose="02040503050406030204" pitchFamily="18" charset="0"/>
                          </a:rPr>
                        </m:ctrlPr>
                      </m:sSubPr>
                      <m:e>
                        <m:r>
                          <m:rPr>
                            <m:sty m:val="p"/>
                          </m:rPr>
                          <a:rPr lang="en-US" altLang="zh-TW" sz="1200" i="1" dirty="0" smtClean="0">
                            <a:latin typeface="Cambria Math" panose="02040503050406030204" pitchFamily="18" charset="0"/>
                          </a:rPr>
                          <m:t>S</m:t>
                        </m:r>
                      </m:e>
                      <m:sub>
                        <m:r>
                          <a:rPr lang="zh-TW" altLang="en-US" sz="1200" i="1" dirty="0" smtClean="0">
                            <a:latin typeface="Cambria Math" panose="02040503050406030204" pitchFamily="18" charset="0"/>
                          </a:rPr>
                          <m:t>𝒿</m:t>
                        </m:r>
                      </m:sub>
                    </m:sSub>
                  </m:oMath>
                </a14:m>
                <a:r>
                  <a:rPr lang="zh-TW" altLang="en-US" sz="1200" dirty="0">
                    <a:latin typeface="+mn-lt"/>
                  </a:rPr>
                  <a:t>都經過了是否能夠合併的測試</a:t>
                </a:r>
                <a:r>
                  <a:rPr lang="en-US" altLang="zh-TW" sz="1200" dirty="0">
                    <a:latin typeface="+mn-lt"/>
                  </a:rPr>
                  <a:t>(</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10</a:t>
                </a:r>
                <a:r>
                  <a:rPr lang="zh-TW" altLang="en-US" sz="1200" dirty="0">
                    <a:latin typeface="+mn-lt"/>
                  </a:rPr>
                  <a:t>行</a:t>
                </a:r>
                <a:r>
                  <a:rPr lang="en-US" altLang="zh-TW" sz="1200" dirty="0">
                    <a:latin typeface="+mn-lt"/>
                  </a:rPr>
                  <a:t>)</a:t>
                </a:r>
              </a:p>
              <a:p>
                <a:pPr marL="171450" indent="-171450">
                  <a:buFont typeface="Arial" panose="020B0604020202020204" pitchFamily="34" charset="0"/>
                  <a:buChar char="•"/>
                </a:pPr>
                <a:r>
                  <a:rPr lang="zh-TW" altLang="en-US" sz="1200" dirty="0">
                    <a:latin typeface="+mn-lt"/>
                  </a:rPr>
                  <a:t>這些聯盟對被放在訪問向量來防止冗餘檢查</a:t>
                </a:r>
                <a:r>
                  <a:rPr lang="en-US" altLang="zh-TW" sz="1200" dirty="0">
                    <a:latin typeface="+mn-lt"/>
                  </a:rPr>
                  <a:t> (</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11</a:t>
                </a:r>
                <a:r>
                  <a:rPr lang="zh-TW" altLang="en-US" sz="1200" dirty="0">
                    <a:latin typeface="+mn-lt"/>
                  </a:rPr>
                  <a:t>行</a:t>
                </a:r>
                <a:r>
                  <a:rPr lang="en-US" altLang="zh-TW" sz="1200" dirty="0">
                    <a:latin typeface="+mn-lt"/>
                  </a:rPr>
                  <a:t>)</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換句話說，只有一個合併</a:t>
                </a:r>
                <a:r>
                  <a:rPr lang="en-US" altLang="zh-TW" dirty="0"/>
                  <a:t>(</a:t>
                </a:r>
                <a:r>
                  <a:rPr lang="zh-TW" altLang="en-US" dirty="0"/>
                  <a:t>演算法</a:t>
                </a:r>
                <a:r>
                  <a:rPr lang="en-US" altLang="zh-TW" dirty="0"/>
                  <a:t>1:</a:t>
                </a:r>
                <a:r>
                  <a:rPr lang="zh-TW" altLang="en-US" dirty="0"/>
                  <a:t>第</a:t>
                </a:r>
                <a:r>
                  <a:rPr lang="en-US" altLang="zh-TW" dirty="0"/>
                  <a:t>10-20</a:t>
                </a:r>
                <a:r>
                  <a:rPr lang="zh-TW" altLang="en-US" dirty="0"/>
                  <a:t>行</a:t>
                </a:r>
                <a:r>
                  <a:rPr lang="en-US" altLang="zh-TW" dirty="0"/>
                  <a:t>)</a:t>
                </a:r>
                <a:r>
                  <a:rPr lang="zh-TW" altLang="en-US" dirty="0"/>
                  <a:t>會被執行，也只有一個拆分</a:t>
                </a:r>
                <a:r>
                  <a:rPr lang="en-US" altLang="zh-TW" dirty="0"/>
                  <a:t>(</a:t>
                </a:r>
                <a:r>
                  <a:rPr lang="zh-TW" altLang="en-US" dirty="0"/>
                  <a:t>演算法</a:t>
                </a:r>
                <a:r>
                  <a:rPr lang="en-US" altLang="zh-TW" dirty="0"/>
                  <a:t>1:</a:t>
                </a:r>
                <a:r>
                  <a:rPr lang="zh-TW" altLang="en-US" dirty="0"/>
                  <a:t>第</a:t>
                </a:r>
                <a:r>
                  <a:rPr lang="en-US" altLang="zh-TW" dirty="0"/>
                  <a:t>21-40</a:t>
                </a:r>
                <a:r>
                  <a:rPr lang="zh-TW" altLang="en-US" dirty="0"/>
                  <a:t>行</a:t>
                </a:r>
                <a:r>
                  <a:rPr lang="en-US" altLang="zh-TW" dirty="0"/>
                  <a:t>)</a:t>
                </a:r>
                <a:r>
                  <a:rPr lang="zh-TW" altLang="en-US" dirty="0"/>
                  <a:t>會被執行直到實現</a:t>
                </a:r>
                <a:r>
                  <a:rPr lang="en-US" altLang="zh-TW" sz="1200" i="0">
                    <a:latin typeface="Cambria Math" panose="02040503050406030204" pitchFamily="18" charset="0"/>
                  </a:rPr>
                  <a:t>ID_</a:t>
                </a:r>
                <a:r>
                  <a:rPr lang="en-US" altLang="zh-TW" sz="1200" b="0" i="0">
                    <a:latin typeface="Cambria Math" panose="02040503050406030204" pitchFamily="18" charset="0"/>
                  </a:rPr>
                  <a:t>𝑝</a:t>
                </a:r>
                <a:r>
                  <a:rPr lang="en-US" altLang="zh-TW" sz="1200" dirty="0">
                    <a:latin typeface="+mn-lt"/>
                  </a:rPr>
                  <a:t>-stable</a:t>
                </a:r>
                <a:r>
                  <a:rPr lang="zh-TW" altLang="en-US" sz="1200" dirty="0">
                    <a:latin typeface="+mn-lt"/>
                  </a:rPr>
                  <a:t>集合</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在合併過程中，每對尚未訪問過的聯盟</a:t>
                </a:r>
                <a:r>
                  <a:rPr lang="en-US" altLang="zh-TW" sz="1200" i="0">
                    <a:latin typeface="Cambria Math" panose="02040503050406030204" pitchFamily="18" charset="0"/>
                  </a:rPr>
                  <a:t>S_</a:t>
                </a:r>
                <a:r>
                  <a:rPr lang="zh-TW" altLang="en-US" sz="1200" i="0">
                    <a:latin typeface="Cambria Math" panose="02040503050406030204" pitchFamily="18" charset="0"/>
                  </a:rPr>
                  <a:t>𝒾</a:t>
                </a:r>
                <a:r>
                  <a:rPr lang="zh-TW" altLang="en-US" dirty="0"/>
                  <a:t>和</a:t>
                </a:r>
                <a:r>
                  <a:rPr lang="en-US" altLang="zh-TW" sz="1200" i="0" dirty="0">
                    <a:latin typeface="Cambria Math" panose="02040503050406030204" pitchFamily="18" charset="0"/>
                  </a:rPr>
                  <a:t>S_</a:t>
                </a:r>
                <a:r>
                  <a:rPr lang="zh-TW" altLang="en-US" sz="1200" i="0" dirty="0">
                    <a:latin typeface="Cambria Math" panose="02040503050406030204" pitchFamily="18" charset="0"/>
                  </a:rPr>
                  <a:t>𝒿</a:t>
                </a:r>
                <a:r>
                  <a:rPr lang="zh-TW" altLang="en-US" sz="1200" dirty="0">
                    <a:latin typeface="+mn-lt"/>
                  </a:rPr>
                  <a:t>都經過了是否能夠合併的測試</a:t>
                </a:r>
                <a:r>
                  <a:rPr lang="en-US" altLang="zh-TW" sz="1200" dirty="0">
                    <a:latin typeface="+mn-lt"/>
                  </a:rPr>
                  <a:t>(</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10</a:t>
                </a:r>
                <a:r>
                  <a:rPr lang="zh-TW" altLang="en-US" sz="1200" dirty="0">
                    <a:latin typeface="+mn-lt"/>
                  </a:rPr>
                  <a:t>行</a:t>
                </a:r>
                <a:r>
                  <a:rPr lang="en-US" altLang="zh-TW" sz="1200" dirty="0">
                    <a:latin typeface="+mn-lt"/>
                  </a:rPr>
                  <a:t>)</a:t>
                </a:r>
              </a:p>
              <a:p>
                <a:pPr marL="171450" indent="-171450">
                  <a:buFont typeface="Arial" panose="020B0604020202020204" pitchFamily="34" charset="0"/>
                  <a:buChar char="•"/>
                </a:pPr>
                <a:r>
                  <a:rPr lang="zh-TW" altLang="en-US" sz="1200" dirty="0">
                    <a:latin typeface="+mn-lt"/>
                  </a:rPr>
                  <a:t>這些聯盟對被放在訪問向量來防止冗餘檢查</a:t>
                </a:r>
                <a:r>
                  <a:rPr lang="en-US" altLang="zh-TW" sz="1200" dirty="0">
                    <a:latin typeface="+mn-lt"/>
                  </a:rPr>
                  <a:t> (</a:t>
                </a:r>
                <a:r>
                  <a:rPr lang="zh-TW" altLang="en-US" sz="1200" dirty="0">
                    <a:latin typeface="+mn-lt"/>
                  </a:rPr>
                  <a:t>演算法</a:t>
                </a:r>
                <a:r>
                  <a:rPr lang="en-US" altLang="zh-TW" sz="1200" dirty="0">
                    <a:latin typeface="+mn-lt"/>
                  </a:rPr>
                  <a:t>1:</a:t>
                </a:r>
                <a:r>
                  <a:rPr lang="zh-TW" altLang="en-US" sz="1200" dirty="0">
                    <a:latin typeface="+mn-lt"/>
                  </a:rPr>
                  <a:t>第</a:t>
                </a:r>
                <a:r>
                  <a:rPr lang="en-US" altLang="zh-TW" sz="1200" dirty="0">
                    <a:latin typeface="+mn-lt"/>
                  </a:rPr>
                  <a:t>11</a:t>
                </a:r>
                <a:r>
                  <a:rPr lang="zh-TW" altLang="en-US" sz="1200" dirty="0">
                    <a:latin typeface="+mn-lt"/>
                  </a:rPr>
                  <a:t>行</a:t>
                </a:r>
                <a:r>
                  <a:rPr lang="en-US" altLang="zh-TW" sz="1200" dirty="0">
                    <a:latin typeface="+mn-lt"/>
                  </a:rPr>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43</a:t>
            </a:fld>
            <a:endParaRPr lang="zh-TW" altLang="en-US"/>
          </a:p>
        </p:txBody>
      </p:sp>
    </p:spTree>
    <p:extLst>
      <p:ext uri="{BB962C8B-B14F-4D97-AF65-F5344CB8AC3E}">
        <p14:creationId xmlns:p14="http://schemas.microsoft.com/office/powerpoint/2010/main" val="650842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為防止函數</a:t>
                </a:r>
                <a:r>
                  <a:rPr lang="en-US" altLang="zh-TW" i="0" dirty="0"/>
                  <a:t>v(.)</a:t>
                </a:r>
                <a:r>
                  <a:rPr lang="zh-TW" altLang="en-US" i="0" dirty="0"/>
                  <a:t>計算</a:t>
                </a:r>
                <a:r>
                  <a:rPr lang="en-US" altLang="zh-TW" i="0" dirty="0"/>
                  <a:t>2</a:t>
                </a:r>
                <a:r>
                  <a:rPr lang="zh-TW" altLang="en-US" i="0" dirty="0"/>
                  <a:t>次，</a:t>
                </a:r>
                <a:r>
                  <a:rPr lang="en-US" altLang="zh-TW" i="0" dirty="0"/>
                  <a:t>v(S)</a:t>
                </a:r>
                <a:r>
                  <a:rPr lang="zh-TW" altLang="en-US" i="0" dirty="0"/>
                  <a:t>的值</a:t>
                </a:r>
                <a:r>
                  <a:rPr lang="en-US" altLang="zh-TW" sz="1200" dirty="0">
                    <a:latin typeface="+mn-lt"/>
                  </a:rPr>
                  <a:t>(</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b="0" i="1" dirty="0" smtClean="0">
                            <a:latin typeface="Cambria Math" panose="02040503050406030204" pitchFamily="18" charset="0"/>
                          </a:rPr>
                          <m:t>𝑆</m:t>
                        </m:r>
                      </m:e>
                      <m:sub>
                        <m:r>
                          <a:rPr lang="en-US" altLang="zh-TW" sz="1200" b="0" i="1" dirty="0" smtClean="0">
                            <a:latin typeface="Cambria Math" panose="02040503050406030204" pitchFamily="18" charset="0"/>
                          </a:rPr>
                          <m:t>𝑖</m:t>
                        </m:r>
                      </m:sub>
                    </m:sSub>
                    <m:r>
                      <a:rPr lang="en-US" altLang="zh-TW" sz="1200" i="1" dirty="0" smtClean="0">
                        <a:latin typeface="Cambria Math" panose="02040503050406030204" pitchFamily="18" charset="0"/>
                        <a:ea typeface="Cambria Math" panose="02040503050406030204" pitchFamily="18" charset="0"/>
                      </a:rPr>
                      <m:t>∪</m:t>
                    </m:r>
                    <m:sSub>
                      <m:sSubPr>
                        <m:ctrlPr>
                          <a:rPr lang="en-US" altLang="zh-TW" sz="1200" i="1" dirty="0" smtClean="0">
                            <a:latin typeface="Cambria Math" panose="02040503050406030204" pitchFamily="18" charset="0"/>
                            <a:ea typeface="Cambria Math" panose="02040503050406030204" pitchFamily="18" charset="0"/>
                          </a:rPr>
                        </m:ctrlPr>
                      </m:sSubPr>
                      <m:e>
                        <m:r>
                          <a:rPr lang="en-US" altLang="zh-TW" sz="1200" b="0" i="1" dirty="0" smtClean="0">
                            <a:latin typeface="Cambria Math" panose="02040503050406030204" pitchFamily="18" charset="0"/>
                            <a:ea typeface="Cambria Math" panose="02040503050406030204" pitchFamily="18" charset="0"/>
                          </a:rPr>
                          <m:t>𝑆</m:t>
                        </m:r>
                      </m:e>
                      <m:sub>
                        <m:r>
                          <a:rPr lang="en-US" altLang="zh-TW" sz="1200" b="0" i="1" dirty="0" smtClean="0">
                            <a:latin typeface="Cambria Math" panose="02040503050406030204" pitchFamily="18" charset="0"/>
                            <a:ea typeface="Cambria Math" panose="02040503050406030204" pitchFamily="18" charset="0"/>
                          </a:rPr>
                          <m:t>𝑗</m:t>
                        </m:r>
                      </m:sub>
                    </m:sSub>
                  </m:oMath>
                </a14:m>
                <a:r>
                  <a:rPr lang="en-US" altLang="zh-TW" sz="1200" dirty="0">
                    <a:latin typeface="+mn-lt"/>
                  </a:rPr>
                  <a:t>)</a:t>
                </a:r>
                <a:r>
                  <a:rPr lang="zh-TW" altLang="en-US" sz="1200" dirty="0">
                    <a:latin typeface="+mn-lt"/>
                  </a:rPr>
                  <a:t>將放入向量</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Ψ</m:t>
                    </m:r>
                    <m:r>
                      <a:rPr lang="zh-TW" altLang="en-US" sz="1200" i="1" smtClean="0">
                        <a:latin typeface="Cambria Math" panose="02040503050406030204" pitchFamily="18" charset="0"/>
                        <a:ea typeface="Cambria Math" panose="02040503050406030204" pitchFamily="18" charset="0"/>
                      </a:rPr>
                      <m:t>中</m:t>
                    </m:r>
                  </m:oMath>
                </a14:m>
                <a:r>
                  <a:rPr lang="en-US" altLang="zh-TW" i="0" dirty="0"/>
                  <a:t>(</a:t>
                </a:r>
                <a:r>
                  <a:rPr lang="zh-TW" altLang="en-US" i="0" dirty="0"/>
                  <a:t>演算法</a:t>
                </a:r>
                <a:r>
                  <a:rPr lang="en-US" altLang="zh-TW" i="0" dirty="0"/>
                  <a:t>1:</a:t>
                </a:r>
                <a:r>
                  <a:rPr lang="zh-TW" altLang="en-US" i="0" dirty="0"/>
                  <a:t>第</a:t>
                </a:r>
                <a:r>
                  <a:rPr lang="en-US" altLang="zh-TW" i="0" dirty="0"/>
                  <a:t>12-14</a:t>
                </a:r>
                <a:r>
                  <a:rPr lang="zh-TW" altLang="en-US" i="0" dirty="0"/>
                  <a:t>行</a:t>
                </a:r>
                <a:r>
                  <a:rPr lang="en-US" altLang="zh-TW" i="0" dirty="0"/>
                  <a:t>)</a:t>
                </a:r>
              </a:p>
              <a:p>
                <a:pPr marL="171450" indent="-171450">
                  <a:buFont typeface="Arial" panose="020B0604020202020204" pitchFamily="34" charset="0"/>
                  <a:buChar char="•"/>
                </a:pPr>
                <a:r>
                  <a:rPr lang="zh-TW" altLang="en-US" i="0" dirty="0"/>
                  <a:t>如果合併條件</a:t>
                </a:r>
                <a:r>
                  <a:rPr lang="en-US" altLang="zh-TW" sz="1200" dirty="0">
                    <a:latin typeface="+mn-lt"/>
                  </a:rPr>
                  <a:t>({</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𝑖</m:t>
                        </m:r>
                      </m:sub>
                    </m:sSub>
                    <m:r>
                      <a:rPr lang="en-US" altLang="zh-TW" sz="1200" i="1" smtClean="0">
                        <a:latin typeface="Cambria Math" panose="02040503050406030204" pitchFamily="18" charset="0"/>
                        <a:ea typeface="Cambria Math" panose="02040503050406030204" pitchFamily="18" charset="0"/>
                      </a:rPr>
                      <m:t>∪</m:t>
                    </m:r>
                    <m:sSub>
                      <m:sSubPr>
                        <m:ctrlPr>
                          <a:rPr lang="en-US" altLang="zh-TW" sz="1200" i="1" smtClean="0">
                            <a:latin typeface="Cambria Math" panose="02040503050406030204" pitchFamily="18" charset="0"/>
                            <a:ea typeface="Cambria Math" panose="02040503050406030204" pitchFamily="18" charset="0"/>
                          </a:rPr>
                        </m:ctrlPr>
                      </m:sSubPr>
                      <m:e>
                        <m:r>
                          <a:rPr lang="en-US" altLang="zh-TW" sz="1200" b="0" i="1" smtClean="0">
                            <a:latin typeface="Cambria Math" panose="02040503050406030204" pitchFamily="18" charset="0"/>
                            <a:ea typeface="Cambria Math" panose="02040503050406030204" pitchFamily="18" charset="0"/>
                          </a:rPr>
                          <m:t>𝑆</m:t>
                        </m:r>
                      </m:e>
                      <m:sub>
                        <m:r>
                          <a:rPr lang="en-US" altLang="zh-TW" sz="1200" b="0" i="1" smtClean="0">
                            <a:latin typeface="Cambria Math" panose="02040503050406030204" pitchFamily="18" charset="0"/>
                            <a:ea typeface="Cambria Math" panose="02040503050406030204" pitchFamily="18" charset="0"/>
                          </a:rPr>
                          <m:t>𝑗</m:t>
                        </m:r>
                      </m:sub>
                    </m:sSub>
                  </m:oMath>
                </a14:m>
                <a:r>
                  <a:rPr lang="en-US" altLang="zh-TW" sz="1200" dirty="0">
                    <a:latin typeface="+mn-lt"/>
                  </a:rPr>
                  <a:t>}</a:t>
                </a:r>
                <a14:m>
                  <m:oMath xmlns:m="http://schemas.openxmlformats.org/officeDocument/2006/math">
                    <m:sSub>
                      <m:sSubPr>
                        <m:ctrlPr>
                          <a:rPr lang="en-US" altLang="zh-TW" sz="1200" i="1" dirty="0" smtClean="0">
                            <a:latin typeface="Cambria Math" panose="02040503050406030204" pitchFamily="18" charset="0"/>
                          </a:rPr>
                        </m:ctrlPr>
                      </m:sSubPr>
                      <m:e>
                        <m:r>
                          <a:rPr lang="en-US" altLang="zh-TW" sz="1200" i="1" dirty="0" smtClean="0">
                            <a:latin typeface="Cambria Math" panose="02040503050406030204" pitchFamily="18" charset="0"/>
                            <a:ea typeface="Cambria Math" panose="02040503050406030204" pitchFamily="18" charset="0"/>
                          </a:rPr>
                          <m:t>⊳</m:t>
                        </m:r>
                      </m:e>
                      <m:sub>
                        <m:r>
                          <a:rPr lang="en-US" altLang="zh-TW" sz="1200" b="0" i="1" dirty="0" smtClean="0">
                            <a:latin typeface="Cambria Math" panose="02040503050406030204" pitchFamily="18" charset="0"/>
                          </a:rPr>
                          <m:t>𝑚</m:t>
                        </m:r>
                      </m:sub>
                    </m:sSub>
                    <m:r>
                      <a:rPr lang="en-US" altLang="zh-TW" sz="1200" b="0" i="1" dirty="0" smtClean="0">
                        <a:latin typeface="Cambria Math" panose="02040503050406030204" pitchFamily="18" charset="0"/>
                      </a:rPr>
                      <m:t>{{</m:t>
                    </m:r>
                    <m:sSub>
                      <m:sSubPr>
                        <m:ctrlPr>
                          <a:rPr lang="en-US" altLang="zh-TW" sz="1200" b="0" i="1" dirty="0" smtClean="0">
                            <a:latin typeface="Cambria Math" panose="02040503050406030204" pitchFamily="18" charset="0"/>
                          </a:rPr>
                        </m:ctrlPr>
                      </m:sSubPr>
                      <m:e>
                        <m:r>
                          <a:rPr lang="en-US" altLang="zh-TW" sz="1200" b="0" i="1" dirty="0" smtClean="0">
                            <a:latin typeface="Cambria Math" panose="02040503050406030204" pitchFamily="18" charset="0"/>
                          </a:rPr>
                          <m:t>𝑆</m:t>
                        </m:r>
                      </m:e>
                      <m:sub>
                        <m:r>
                          <a:rPr lang="en-US" altLang="zh-TW" sz="1200" b="0" i="1" dirty="0" smtClean="0">
                            <a:latin typeface="Cambria Math" panose="02040503050406030204" pitchFamily="18" charset="0"/>
                          </a:rPr>
                          <m:t>𝑖</m:t>
                        </m:r>
                      </m:sub>
                    </m:sSub>
                    <m:r>
                      <a:rPr lang="en-US" altLang="zh-TW" sz="1200" b="0" i="1" dirty="0" smtClean="0">
                        <a:latin typeface="Cambria Math" panose="02040503050406030204" pitchFamily="18" charset="0"/>
                      </a:rPr>
                      <m:t>}</m:t>
                    </m:r>
                    <m:r>
                      <a:rPr lang="en-US" altLang="zh-TW" sz="1200" b="0" i="1" dirty="0" smtClean="0">
                        <a:latin typeface="Cambria Math" panose="02040503050406030204" pitchFamily="18" charset="0"/>
                        <a:ea typeface="Cambria Math" panose="02040503050406030204" pitchFamily="18" charset="0"/>
                      </a:rPr>
                      <m:t>∪</m:t>
                    </m:r>
                    <m:sSub>
                      <m:sSubPr>
                        <m:ctrlPr>
                          <a:rPr lang="en-US" altLang="zh-TW" sz="1200" b="0" i="1" dirty="0" smtClean="0">
                            <a:latin typeface="Cambria Math" panose="02040503050406030204" pitchFamily="18" charset="0"/>
                            <a:ea typeface="Cambria Math" panose="02040503050406030204" pitchFamily="18" charset="0"/>
                          </a:rPr>
                        </m:ctrlPr>
                      </m:sSubPr>
                      <m:e>
                        <m:r>
                          <a:rPr lang="en-US" altLang="zh-TW" sz="1200" b="0" i="1" dirty="0" smtClean="0">
                            <a:latin typeface="Cambria Math" panose="02040503050406030204" pitchFamily="18" charset="0"/>
                            <a:ea typeface="Cambria Math" panose="02040503050406030204" pitchFamily="18" charset="0"/>
                          </a:rPr>
                          <m:t>{</m:t>
                        </m:r>
                        <m:r>
                          <a:rPr lang="en-US" altLang="zh-TW" sz="1200" b="0" i="1" dirty="0" smtClean="0">
                            <a:latin typeface="Cambria Math" panose="02040503050406030204" pitchFamily="18" charset="0"/>
                            <a:ea typeface="Cambria Math" panose="02040503050406030204" pitchFamily="18" charset="0"/>
                          </a:rPr>
                          <m:t>𝑆</m:t>
                        </m:r>
                      </m:e>
                      <m:sub>
                        <m:r>
                          <a:rPr lang="en-US" altLang="zh-TW" sz="1200" b="0" i="1" dirty="0" smtClean="0">
                            <a:latin typeface="Cambria Math" panose="02040503050406030204" pitchFamily="18" charset="0"/>
                            <a:ea typeface="Cambria Math" panose="02040503050406030204" pitchFamily="18" charset="0"/>
                          </a:rPr>
                          <m:t>𝑗</m:t>
                        </m:r>
                      </m:sub>
                    </m:sSub>
                    <m:r>
                      <a:rPr lang="en-US" altLang="zh-TW" sz="1200" b="0" i="1" dirty="0" smtClean="0">
                        <a:latin typeface="Cambria Math" panose="02040503050406030204" pitchFamily="18" charset="0"/>
                        <a:ea typeface="Cambria Math" panose="02040503050406030204" pitchFamily="18" charset="0"/>
                      </a:rPr>
                      <m:t>}}</m:t>
                    </m:r>
                  </m:oMath>
                </a14:m>
                <a:r>
                  <a:rPr lang="en-US" altLang="zh-TW" sz="1200" dirty="0">
                    <a:latin typeface="+mn-lt"/>
                  </a:rPr>
                  <a:t>)</a:t>
                </a:r>
                <a:r>
                  <a:rPr lang="zh-TW" altLang="en-US" sz="1200" dirty="0">
                    <a:latin typeface="+mn-lt"/>
                  </a:rPr>
                  <a:t>得到驗證，我們將這些聯盟合併到同一個聯盟中，且離開合併過程去執行拆分過程</a:t>
                </a:r>
                <a:endParaRPr lang="en-US" altLang="zh-TW" sz="1200" dirty="0">
                  <a:latin typeface="+mn-lt"/>
                </a:endParaRPr>
              </a:p>
              <a:p>
                <a:pPr marL="171450" indent="-171450">
                  <a:buFont typeface="Arial" panose="020B0604020202020204" pitchFamily="34" charset="0"/>
                  <a:buChar char="•"/>
                </a:pPr>
                <a:r>
                  <a:rPr lang="zh-TW" altLang="en-US" i="0" dirty="0"/>
                  <a:t>否則，另一對未訪問的聯盟將受到測試</a:t>
                </a:r>
                <a:endParaRPr lang="en-US" altLang="zh-TW" i="0" dirty="0"/>
              </a:p>
              <a:p>
                <a:pPr marL="171450" indent="-171450">
                  <a:buFont typeface="Arial" panose="020B0604020202020204" pitchFamily="34" charset="0"/>
                  <a:buChar char="•"/>
                </a:pPr>
                <a:r>
                  <a:rPr lang="zh-TW" altLang="en-US" i="0" dirty="0"/>
                  <a:t>同時，在拆分過程中，我們將考慮每個聯盟</a:t>
                </a:r>
                <a:r>
                  <a:rPr lang="en-US" altLang="zh-TW" i="0" dirty="0"/>
                  <a:t>S</a:t>
                </a:r>
                <a:r>
                  <a:rPr lang="zh-TW" altLang="en-US" i="0" dirty="0"/>
                  <a:t>擁有多個參與者</a:t>
                </a:r>
                <a:r>
                  <a:rPr lang="en-US" altLang="zh-TW" i="0" dirty="0"/>
                  <a:t>(</a:t>
                </a:r>
                <a:r>
                  <a:rPr lang="zh-TW" altLang="en-US" i="0" dirty="0"/>
                  <a:t>演算法</a:t>
                </a:r>
                <a:r>
                  <a:rPr lang="en-US" altLang="zh-TW" i="0" dirty="0"/>
                  <a:t>1:</a:t>
                </a:r>
                <a:r>
                  <a:rPr lang="zh-TW" altLang="en-US" i="0" dirty="0"/>
                  <a:t>第</a:t>
                </a:r>
                <a:r>
                  <a:rPr lang="en-US" altLang="zh-TW" i="0" dirty="0"/>
                  <a:t>21</a:t>
                </a:r>
                <a:r>
                  <a:rPr lang="zh-TW" altLang="en-US" i="0" dirty="0"/>
                  <a:t>行</a:t>
                </a:r>
                <a:r>
                  <a:rPr lang="en-US" altLang="zh-TW" i="0" dirty="0"/>
                  <a:t>)</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為防止函數</a:t>
                </a:r>
                <a:r>
                  <a:rPr lang="en-US" altLang="zh-TW" i="0" dirty="0"/>
                  <a:t>v(.)</a:t>
                </a:r>
                <a:r>
                  <a:rPr lang="zh-TW" altLang="en-US" i="0" dirty="0"/>
                  <a:t>計算</a:t>
                </a:r>
                <a:r>
                  <a:rPr lang="en-US" altLang="zh-TW" i="0" dirty="0"/>
                  <a:t>2</a:t>
                </a:r>
                <a:r>
                  <a:rPr lang="zh-TW" altLang="en-US" i="0" dirty="0"/>
                  <a:t>次，</a:t>
                </a:r>
                <a:r>
                  <a:rPr lang="en-US" altLang="zh-TW" i="0" dirty="0"/>
                  <a:t>v(S)</a:t>
                </a:r>
                <a:r>
                  <a:rPr lang="zh-TW" altLang="en-US" i="0" dirty="0"/>
                  <a:t>的值</a:t>
                </a:r>
                <a:r>
                  <a:rPr lang="en-US" altLang="zh-TW" sz="1200" dirty="0">
                    <a:latin typeface="+mn-lt"/>
                  </a:rPr>
                  <a:t>(</a:t>
                </a:r>
                <a:r>
                  <a:rPr lang="en-US" altLang="zh-TW" sz="1200" b="0" i="0" dirty="0">
                    <a:latin typeface="Cambria Math" panose="02040503050406030204" pitchFamily="18" charset="0"/>
                  </a:rPr>
                  <a:t>𝑆_𝑖</a:t>
                </a:r>
                <a:r>
                  <a:rPr lang="en-US" altLang="zh-TW" sz="1200" i="0" dirty="0">
                    <a:latin typeface="Cambria Math" panose="02040503050406030204" pitchFamily="18" charset="0"/>
                    <a:ea typeface="Cambria Math" panose="02040503050406030204" pitchFamily="18" charset="0"/>
                  </a:rPr>
                  <a:t>∪</a:t>
                </a:r>
                <a:r>
                  <a:rPr lang="en-US" altLang="zh-TW" sz="1200" b="0" i="0" dirty="0">
                    <a:latin typeface="Cambria Math" panose="02040503050406030204" pitchFamily="18" charset="0"/>
                    <a:ea typeface="Cambria Math" panose="02040503050406030204" pitchFamily="18" charset="0"/>
                  </a:rPr>
                  <a:t>𝑆_𝑗</a:t>
                </a:r>
                <a:r>
                  <a:rPr lang="en-US" altLang="zh-TW" sz="1200" dirty="0">
                    <a:latin typeface="+mn-lt"/>
                  </a:rPr>
                  <a:t>)</a:t>
                </a:r>
                <a:r>
                  <a:rPr lang="zh-TW" altLang="en-US" sz="1200" dirty="0">
                    <a:latin typeface="+mn-lt"/>
                  </a:rPr>
                  <a:t>將放入向量</a:t>
                </a:r>
                <a:r>
                  <a:rPr lang="el-GR" altLang="zh-TW" sz="1200" i="0">
                    <a:latin typeface="Cambria Math" panose="02040503050406030204" pitchFamily="18" charset="0"/>
                    <a:ea typeface="Cambria Math" panose="02040503050406030204" pitchFamily="18" charset="0"/>
                  </a:rPr>
                  <a:t>Ψ</a:t>
                </a:r>
                <a:r>
                  <a:rPr lang="zh-TW" altLang="en-US" sz="1200" i="0">
                    <a:latin typeface="Cambria Math" panose="02040503050406030204" pitchFamily="18" charset="0"/>
                    <a:ea typeface="Cambria Math" panose="02040503050406030204" pitchFamily="18" charset="0"/>
                  </a:rPr>
                  <a:t>中</a:t>
                </a:r>
                <a:r>
                  <a:rPr lang="en-US" altLang="zh-TW" i="0" dirty="0"/>
                  <a:t>(</a:t>
                </a:r>
                <a:r>
                  <a:rPr lang="zh-TW" altLang="en-US" i="0" dirty="0"/>
                  <a:t>演算法</a:t>
                </a:r>
                <a:r>
                  <a:rPr lang="en-US" altLang="zh-TW" i="0" dirty="0"/>
                  <a:t>1:</a:t>
                </a:r>
                <a:r>
                  <a:rPr lang="zh-TW" altLang="en-US" i="0" dirty="0"/>
                  <a:t>第</a:t>
                </a:r>
                <a:r>
                  <a:rPr lang="en-US" altLang="zh-TW" i="0" dirty="0"/>
                  <a:t>12-14</a:t>
                </a:r>
                <a:r>
                  <a:rPr lang="zh-TW" altLang="en-US" i="0" dirty="0"/>
                  <a:t>行</a:t>
                </a:r>
                <a:r>
                  <a:rPr lang="en-US" altLang="zh-TW" i="0" dirty="0"/>
                  <a:t>)</a:t>
                </a:r>
              </a:p>
              <a:p>
                <a:pPr marL="171450" indent="-171450">
                  <a:buFont typeface="Arial" panose="020B0604020202020204" pitchFamily="34" charset="0"/>
                  <a:buChar char="•"/>
                </a:pPr>
                <a:r>
                  <a:rPr lang="zh-TW" altLang="en-US" i="0" dirty="0"/>
                  <a:t>如果合併條件</a:t>
                </a:r>
                <a:r>
                  <a:rPr lang="en-US" altLang="zh-TW" sz="1200" dirty="0">
                    <a:latin typeface="+mn-lt"/>
                  </a:rPr>
                  <a:t>({</a:t>
                </a:r>
                <a:r>
                  <a:rPr lang="en-US" altLang="zh-TW" sz="1200" b="0" i="0">
                    <a:latin typeface="Cambria Math" panose="02040503050406030204" pitchFamily="18" charset="0"/>
                  </a:rPr>
                  <a:t>𝑆_𝑖</a:t>
                </a:r>
                <a:r>
                  <a:rPr lang="en-US" altLang="zh-TW" sz="1200" i="0">
                    <a:latin typeface="Cambria Math" panose="02040503050406030204" pitchFamily="18" charset="0"/>
                    <a:ea typeface="Cambria Math" panose="02040503050406030204" pitchFamily="18" charset="0"/>
                  </a:rPr>
                  <a:t>∪</a:t>
                </a:r>
                <a:r>
                  <a:rPr lang="en-US" altLang="zh-TW" sz="1200" b="0" i="0">
                    <a:latin typeface="Cambria Math" panose="02040503050406030204" pitchFamily="18" charset="0"/>
                    <a:ea typeface="Cambria Math" panose="02040503050406030204" pitchFamily="18" charset="0"/>
                  </a:rPr>
                  <a:t>𝑆_𝑗</a:t>
                </a:r>
                <a:r>
                  <a:rPr lang="en-US" altLang="zh-TW" sz="1200" dirty="0">
                    <a:latin typeface="+mn-lt"/>
                  </a:rPr>
                  <a:t>}</a:t>
                </a:r>
                <a:r>
                  <a:rPr lang="en-US" altLang="zh-TW" sz="1200" i="0" dirty="0">
                    <a:latin typeface="Cambria Math" panose="02040503050406030204" pitchFamily="18" charset="0"/>
                    <a:ea typeface="Cambria Math" panose="02040503050406030204" pitchFamily="18" charset="0"/>
                  </a:rPr>
                  <a:t>⊳_</a:t>
                </a:r>
                <a:r>
                  <a:rPr lang="en-US" altLang="zh-TW" sz="1200" b="0" i="0" dirty="0">
                    <a:latin typeface="Cambria Math" panose="02040503050406030204" pitchFamily="18" charset="0"/>
                  </a:rPr>
                  <a:t>𝑚 {{𝑆_𝑖}</a:t>
                </a:r>
                <a:r>
                  <a:rPr lang="en-US" altLang="zh-TW" sz="1200" b="0" i="0" dirty="0">
                    <a:latin typeface="Cambria Math" panose="02040503050406030204" pitchFamily="18" charset="0"/>
                    <a:ea typeface="Cambria Math" panose="02040503050406030204" pitchFamily="18" charset="0"/>
                  </a:rPr>
                  <a:t>∪〖{𝑆〗_𝑗}}</a:t>
                </a:r>
                <a:r>
                  <a:rPr lang="en-US" altLang="zh-TW" sz="1200" dirty="0">
                    <a:latin typeface="+mn-lt"/>
                  </a:rPr>
                  <a:t>)</a:t>
                </a:r>
                <a:r>
                  <a:rPr lang="zh-TW" altLang="en-US" sz="1200" dirty="0">
                    <a:latin typeface="+mn-lt"/>
                  </a:rPr>
                  <a:t>得到驗證，我們將這些聯盟合併到同一個聯盟中，且離開合併過程去執行拆分過程</a:t>
                </a:r>
                <a:endParaRPr lang="en-US" altLang="zh-TW" sz="1200" dirty="0">
                  <a:latin typeface="+mn-lt"/>
                </a:endParaRPr>
              </a:p>
              <a:p>
                <a:pPr marL="171450" indent="-171450">
                  <a:buFont typeface="Arial" panose="020B0604020202020204" pitchFamily="34" charset="0"/>
                  <a:buChar char="•"/>
                </a:pPr>
                <a:r>
                  <a:rPr lang="zh-TW" altLang="en-US" i="0" dirty="0"/>
                  <a:t>否則，另一對未訪問的聯盟將受到測試</a:t>
                </a:r>
                <a:endParaRPr lang="en-US" altLang="zh-TW" i="0" dirty="0"/>
              </a:p>
              <a:p>
                <a:pPr marL="171450" indent="-171450">
                  <a:buFont typeface="Arial" panose="020B0604020202020204" pitchFamily="34" charset="0"/>
                  <a:buChar char="•"/>
                </a:pPr>
                <a:r>
                  <a:rPr lang="zh-TW" altLang="en-US" i="0" dirty="0"/>
                  <a:t>同時，在拆分過程中，我們將考慮每個聯盟</a:t>
                </a:r>
                <a:r>
                  <a:rPr lang="en-US" altLang="zh-TW" i="0" dirty="0"/>
                  <a:t>S</a:t>
                </a:r>
                <a:r>
                  <a:rPr lang="zh-TW" altLang="en-US" i="0" dirty="0"/>
                  <a:t>擁有多個參與者</a:t>
                </a:r>
                <a:r>
                  <a:rPr lang="en-US" altLang="zh-TW" i="0" dirty="0"/>
                  <a:t>(</a:t>
                </a:r>
                <a:r>
                  <a:rPr lang="zh-TW" altLang="en-US" i="0" dirty="0"/>
                  <a:t>演算法</a:t>
                </a:r>
                <a:r>
                  <a:rPr lang="en-US" altLang="zh-TW" i="0" dirty="0"/>
                  <a:t>1:</a:t>
                </a:r>
                <a:r>
                  <a:rPr lang="zh-TW" altLang="en-US" i="0" dirty="0"/>
                  <a:t>第</a:t>
                </a:r>
                <a:r>
                  <a:rPr lang="en-US" altLang="zh-TW" i="0" dirty="0"/>
                  <a:t>21</a:t>
                </a:r>
                <a:r>
                  <a:rPr lang="zh-TW" altLang="en-US" i="0" dirty="0"/>
                  <a:t>行</a:t>
                </a:r>
                <a:r>
                  <a:rPr lang="en-US" altLang="zh-TW" i="0" dirty="0"/>
                  <a:t>)</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44</a:t>
            </a:fld>
            <a:endParaRPr lang="zh-TW" altLang="en-US"/>
          </a:p>
        </p:txBody>
      </p:sp>
    </p:spTree>
    <p:extLst>
      <p:ext uri="{BB962C8B-B14F-4D97-AF65-F5344CB8AC3E}">
        <p14:creationId xmlns:p14="http://schemas.microsoft.com/office/powerpoint/2010/main" val="3570334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我們試圖將滿足以下條件的</a:t>
                </a:r>
                <a:r>
                  <a:rPr lang="en-US" altLang="zh-TW" sz="1200" i="1" dirty="0" err="1">
                    <a:latin typeface="+mn-lt"/>
                  </a:rPr>
                  <a:t>i</a:t>
                </a:r>
                <a:r>
                  <a:rPr lang="en-US" altLang="zh-TW" sz="1200" dirty="0">
                    <a:latin typeface="+mn-lt"/>
                  </a:rPr>
                  <a:t>) </a:t>
                </a:r>
                <a:r>
                  <a:rPr lang="en-US" altLang="zh-TW" sz="1200" dirty="0"/>
                  <a:t>(</a:t>
                </a:r>
                <a14:m>
                  <m:oMath xmlns:m="http://schemas.openxmlformats.org/officeDocument/2006/math">
                    <m:sSub>
                      <m:sSubPr>
                        <m:ctrlPr>
                          <a:rPr lang="en-US" altLang="zh-TW" sz="1200" i="1" dirty="0">
                            <a:latin typeface="Cambria Math" panose="02040503050406030204" pitchFamily="18" charset="0"/>
                          </a:rPr>
                        </m:ctrlPr>
                      </m:sSubPr>
                      <m:e>
                        <m:r>
                          <a:rPr lang="en-US" altLang="zh-TW" sz="1200" i="1" dirty="0">
                            <a:latin typeface="Cambria Math" panose="02040503050406030204" pitchFamily="18" charset="0"/>
                          </a:rPr>
                          <m:t>𝑆</m:t>
                        </m:r>
                      </m:e>
                      <m:sub>
                        <m:r>
                          <a:rPr lang="en-US" altLang="zh-TW" sz="1200" i="1" dirty="0">
                            <a:latin typeface="Cambria Math" panose="02040503050406030204" pitchFamily="18" charset="0"/>
                          </a:rPr>
                          <m:t>𝑖</m:t>
                        </m:r>
                      </m:sub>
                    </m:sSub>
                    <m:r>
                      <a:rPr lang="en-US" altLang="zh-TW" sz="1200" i="1" dirty="0">
                        <a:latin typeface="Cambria Math" panose="02040503050406030204" pitchFamily="18" charset="0"/>
                        <a:ea typeface="Cambria Math" panose="02040503050406030204" pitchFamily="18" charset="0"/>
                      </a:rPr>
                      <m:t>∪</m:t>
                    </m:r>
                    <m:sSub>
                      <m:sSubPr>
                        <m:ctrlPr>
                          <a:rPr lang="en-US" altLang="zh-TW" sz="1200" i="1" dirty="0">
                            <a:latin typeface="Cambria Math" panose="02040503050406030204" pitchFamily="18" charset="0"/>
                            <a:ea typeface="Cambria Math" panose="02040503050406030204" pitchFamily="18" charset="0"/>
                          </a:rPr>
                        </m:ctrlPr>
                      </m:sSubPr>
                      <m:e>
                        <m:r>
                          <a:rPr lang="en-US" altLang="zh-TW" sz="1200" i="1" dirty="0">
                            <a:latin typeface="Cambria Math" panose="02040503050406030204" pitchFamily="18" charset="0"/>
                            <a:ea typeface="Cambria Math" panose="02040503050406030204" pitchFamily="18" charset="0"/>
                          </a:rPr>
                          <m:t>𝑆</m:t>
                        </m:r>
                      </m:e>
                      <m:sub>
                        <m:r>
                          <a:rPr lang="en-US" altLang="zh-TW" sz="1200" i="1" dirty="0">
                            <a:latin typeface="Cambria Math" panose="02040503050406030204" pitchFamily="18" charset="0"/>
                            <a:ea typeface="Cambria Math" panose="02040503050406030204" pitchFamily="18" charset="0"/>
                          </a:rPr>
                          <m:t>𝑗</m:t>
                        </m:r>
                      </m:sub>
                    </m:sSub>
                  </m:oMath>
                </a14:m>
                <a:r>
                  <a:rPr lang="en-US" altLang="zh-TW" sz="1200" dirty="0"/>
                  <a:t>)</a:t>
                </a:r>
                <a:r>
                  <a:rPr lang="zh-TW" altLang="en-US" sz="1200" dirty="0"/>
                  <a:t> </a:t>
                </a:r>
                <a:r>
                  <a:rPr lang="en-US" altLang="zh-TW" sz="1200" dirty="0">
                    <a:latin typeface="+mn-lt"/>
                  </a:rPr>
                  <a:t>= </a:t>
                </a:r>
                <a:r>
                  <a:rPr lang="en-US" altLang="zh-TW" sz="1200" i="1" dirty="0">
                    <a:latin typeface="+mn-lt"/>
                  </a:rPr>
                  <a:t>S</a:t>
                </a:r>
                <a:r>
                  <a:rPr lang="en-US" altLang="zh-TW" sz="1200" dirty="0">
                    <a:latin typeface="+mn-lt"/>
                  </a:rPr>
                  <a:t>; </a:t>
                </a:r>
                <a:r>
                  <a:rPr lang="en-US" altLang="zh-TW" sz="1200" i="1" dirty="0">
                    <a:latin typeface="+mn-lt"/>
                  </a:rPr>
                  <a:t>ii</a:t>
                </a:r>
                <a:r>
                  <a:rPr lang="en-US" altLang="zh-TW" sz="1200" dirty="0">
                    <a:latin typeface="+mn-lt"/>
                  </a:rPr>
                  <a:t>) </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𝑆</m:t>
                        </m:r>
                      </m:e>
                      <m:sub>
                        <m:r>
                          <a:rPr lang="en-US" altLang="zh-TW" sz="1200" b="0" i="1" smtClean="0">
                            <a:latin typeface="Cambria Math" panose="02040503050406030204" pitchFamily="18" charset="0"/>
                          </a:rPr>
                          <m:t>𝑖</m:t>
                        </m:r>
                      </m:sub>
                    </m:sSub>
                    <m:r>
                      <a:rPr lang="en-US" altLang="zh-TW" sz="1200" i="1" smtClean="0">
                        <a:latin typeface="Cambria Math" panose="02040503050406030204" pitchFamily="18" charset="0"/>
                        <a:ea typeface="Cambria Math" panose="02040503050406030204" pitchFamily="18" charset="0"/>
                      </a:rPr>
                      <m:t>∩</m:t>
                    </m:r>
                    <m:sSub>
                      <m:sSubPr>
                        <m:ctrlPr>
                          <a:rPr lang="en-US" altLang="zh-TW" sz="1200" i="1" smtClean="0">
                            <a:latin typeface="Cambria Math" panose="02040503050406030204" pitchFamily="18" charset="0"/>
                            <a:ea typeface="Cambria Math" panose="02040503050406030204" pitchFamily="18" charset="0"/>
                          </a:rPr>
                        </m:ctrlPr>
                      </m:sSubPr>
                      <m:e>
                        <m:r>
                          <a:rPr lang="en-US" altLang="zh-TW" sz="1200" b="0" i="1" smtClean="0">
                            <a:latin typeface="Cambria Math" panose="02040503050406030204" pitchFamily="18" charset="0"/>
                            <a:ea typeface="Cambria Math" panose="02040503050406030204" pitchFamily="18" charset="0"/>
                          </a:rPr>
                          <m:t>𝑆</m:t>
                        </m:r>
                      </m:e>
                      <m:sub>
                        <m:r>
                          <a:rPr lang="en-US" altLang="zh-TW" sz="1200" b="0" i="1" smtClean="0">
                            <a:latin typeface="Cambria Math" panose="02040503050406030204" pitchFamily="18" charset="0"/>
                            <a:ea typeface="Cambria Math" panose="02040503050406030204" pitchFamily="18" charset="0"/>
                          </a:rPr>
                          <m:t>𝑗</m:t>
                        </m:r>
                      </m:sub>
                    </m:sSub>
                  </m:oMath>
                </a14:m>
                <a:r>
                  <a:rPr lang="en-US" altLang="zh-TW" sz="1200" dirty="0">
                    <a:latin typeface="+mn-lt"/>
                  </a:rPr>
                  <a:t> = </a:t>
                </a:r>
                <a14:m>
                  <m:oMath xmlns:m="http://schemas.openxmlformats.org/officeDocument/2006/math">
                    <m:r>
                      <a:rPr lang="en-US" altLang="zh-TW" sz="1200" i="1" smtClean="0">
                        <a:latin typeface="Cambria Math" panose="02040503050406030204" pitchFamily="18" charset="0"/>
                        <a:ea typeface="Cambria Math" panose="02040503050406030204" pitchFamily="18" charset="0"/>
                      </a:rPr>
                      <m:t>∅</m:t>
                    </m:r>
                  </m:oMath>
                </a14:m>
                <a:r>
                  <a:rPr lang="zh-TW" altLang="en-US" dirty="0"/>
                  <a:t>的</a:t>
                </a:r>
                <a:r>
                  <a:rPr lang="en-US" altLang="zh-TW" dirty="0"/>
                  <a:t>2</a:t>
                </a:r>
                <a:r>
                  <a:rPr lang="zh-TW" altLang="en-US" dirty="0"/>
                  <a:t>個子聯盟拆分</a:t>
                </a:r>
                <a:r>
                  <a:rPr lang="en-US" altLang="zh-TW" dirty="0"/>
                  <a:t>(</a:t>
                </a:r>
                <a:r>
                  <a:rPr lang="zh-TW" altLang="en-US" dirty="0"/>
                  <a:t>演算法</a:t>
                </a:r>
                <a:r>
                  <a:rPr lang="en-US" altLang="zh-TW" dirty="0"/>
                  <a:t>1:</a:t>
                </a:r>
                <a:r>
                  <a:rPr lang="zh-TW" altLang="en-US" dirty="0"/>
                  <a:t>第</a:t>
                </a:r>
                <a:r>
                  <a:rPr lang="en-US" altLang="zh-TW" dirty="0"/>
                  <a:t>23</a:t>
                </a:r>
                <a:r>
                  <a:rPr lang="zh-TW" altLang="en-US" dirty="0"/>
                  <a:t>行</a:t>
                </a:r>
                <a:r>
                  <a:rPr lang="en-US" altLang="zh-TW" dirty="0"/>
                  <a:t>)</a:t>
                </a:r>
              </a:p>
              <a:p>
                <a:pPr marL="171450" indent="-171450">
                  <a:buFont typeface="Arial" panose="020B0604020202020204" pitchFamily="34" charset="0"/>
                  <a:buChar char="•"/>
                </a:pPr>
                <a:r>
                  <a:rPr lang="zh-TW" altLang="en-US" dirty="0"/>
                  <a:t>聯盟</a:t>
                </a:r>
                <a:r>
                  <a:rPr lang="en-US" altLang="zh-TW" dirty="0"/>
                  <a:t>S</a:t>
                </a:r>
                <a:r>
                  <a:rPr lang="zh-TW" altLang="en-US" dirty="0"/>
                  <a:t>的劃分是通過將整數分成</a:t>
                </a:r>
                <a:r>
                  <a:rPr lang="en-US" altLang="zh-TW" dirty="0"/>
                  <a:t>2</a:t>
                </a:r>
                <a:r>
                  <a:rPr lang="zh-TW" altLang="en-US" dirty="0"/>
                  <a:t>部分來完成的</a:t>
                </a:r>
                <a:r>
                  <a:rPr lang="en-US" altLang="zh-TW" dirty="0"/>
                  <a:t>[21].</a:t>
                </a:r>
              </a:p>
              <a:p>
                <a:pPr marL="171450" indent="-171450">
                  <a:buFont typeface="Arial" panose="020B0604020202020204" pitchFamily="34" charset="0"/>
                  <a:buChar char="•"/>
                </a:pPr>
                <a:r>
                  <a:rPr lang="zh-TW" altLang="en-US" dirty="0"/>
                  <a:t>舉個例子，聯盟</a:t>
                </a:r>
                <a:r>
                  <a:rPr lang="en-US" altLang="zh-TW" sz="1200" dirty="0">
                    <a:latin typeface="+mn-lt"/>
                  </a:rPr>
                  <a:t>{</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𝒞𝒩</m:t>
                        </m:r>
                      </m:e>
                      <m:sub>
                        <m:r>
                          <a:rPr lang="en-US" altLang="zh-TW" sz="1200" i="1">
                            <a:latin typeface="Cambria Math" panose="02040503050406030204" pitchFamily="18" charset="0"/>
                          </a:rPr>
                          <m:t>1</m:t>
                        </m:r>
                      </m:sub>
                    </m:sSub>
                    <m:r>
                      <a:rPr lang="en-US" altLang="zh-TW" sz="1200" b="0" i="1" smtClean="0">
                        <a:latin typeface="Cambria Math" panose="02040503050406030204" pitchFamily="18" charset="0"/>
                      </a:rPr>
                      <m:t>,</m:t>
                    </m:r>
                  </m:oMath>
                </a14:m>
                <a:r>
                  <a:rPr lang="en-US" altLang="zh-TW" sz="1200" dirty="0"/>
                  <a:t> </a:t>
                </a:r>
                <a14:m>
                  <m:oMath xmlns:m="http://schemas.openxmlformats.org/officeDocument/2006/math">
                    <m:sSub>
                      <m:sSubPr>
                        <m:ctrlPr>
                          <a:rPr lang="en-US" altLang="zh-TW" sz="1200" i="1">
                            <a:latin typeface="Cambria Math" panose="02040503050406030204" pitchFamily="18" charset="0"/>
                          </a:rPr>
                        </m:ctrlPr>
                      </m:sSubPr>
                      <m:e>
                        <m:r>
                          <a:rPr lang="zh-TW" altLang="en-US" sz="1200" i="1">
                            <a:latin typeface="Cambria Math" panose="02040503050406030204" pitchFamily="18" charset="0"/>
                          </a:rPr>
                          <m:t>𝒞𝒩</m:t>
                        </m:r>
                      </m:e>
                      <m:sub>
                        <m:r>
                          <a:rPr lang="en-US" altLang="zh-TW" sz="1200" b="0" i="1" smtClean="0">
                            <a:latin typeface="Cambria Math" panose="02040503050406030204" pitchFamily="18" charset="0"/>
                          </a:rPr>
                          <m:t>2</m:t>
                        </m:r>
                      </m:sub>
                    </m:sSub>
                    <m:r>
                      <a:rPr lang="en-US" altLang="zh-TW" sz="1200" b="0" i="1" smtClean="0">
                        <a:latin typeface="Cambria Math" panose="02040503050406030204" pitchFamily="18" charset="0"/>
                      </a:rPr>
                      <m:t>,</m:t>
                    </m:r>
                    <m:sSub>
                      <m:sSubPr>
                        <m:ctrlPr>
                          <a:rPr lang="en-US" altLang="zh-TW" sz="1200" i="1">
                            <a:latin typeface="Cambria Math" panose="02040503050406030204" pitchFamily="18" charset="0"/>
                          </a:rPr>
                        </m:ctrlPr>
                      </m:sSubPr>
                      <m:e>
                        <m:r>
                          <a:rPr lang="zh-TW" altLang="en-US" sz="1200" i="1">
                            <a:latin typeface="Cambria Math" panose="02040503050406030204" pitchFamily="18" charset="0"/>
                          </a:rPr>
                          <m:t>𝒞𝒩</m:t>
                        </m:r>
                      </m:e>
                      <m:sub>
                        <m:r>
                          <a:rPr lang="en-US" altLang="zh-TW" sz="1200" b="0" i="1" smtClean="0">
                            <a:latin typeface="Cambria Math" panose="02040503050406030204" pitchFamily="18" charset="0"/>
                          </a:rPr>
                          <m:t>3</m:t>
                        </m:r>
                      </m:sub>
                    </m:sSub>
                  </m:oMath>
                </a14:m>
                <a:r>
                  <a:rPr lang="en-US" altLang="zh-TW" sz="1200" dirty="0">
                    <a:latin typeface="+mn-lt"/>
                  </a:rPr>
                  <a:t>}</a:t>
                </a:r>
                <a:r>
                  <a:rPr lang="zh-TW" altLang="en-US" sz="1200" dirty="0">
                    <a:latin typeface="+mn-lt"/>
                  </a:rPr>
                  <a:t>可以表示為編號</a:t>
                </a:r>
                <a:r>
                  <a:rPr lang="en-US" altLang="zh-TW" sz="1200" dirty="0">
                    <a:latin typeface="+mn-lt"/>
                  </a:rPr>
                  <a:t>7(</a:t>
                </a:r>
                <a:r>
                  <a:rPr lang="zh-TW" altLang="en-US" sz="1200" dirty="0">
                    <a:latin typeface="+mn-lt"/>
                  </a:rPr>
                  <a:t>即</a:t>
                </a:r>
                <a:r>
                  <a:rPr lang="en-US" altLang="zh-TW" sz="1200" dirty="0">
                    <a:latin typeface="+mn-lt"/>
                  </a:rPr>
                  <a:t>111)</a:t>
                </a:r>
                <a:r>
                  <a:rPr lang="zh-TW" altLang="en-US" sz="1200" dirty="0">
                    <a:latin typeface="+mn-lt"/>
                  </a:rPr>
                  <a:t>，而聯盟</a:t>
                </a:r>
                <a:r>
                  <a:rPr lang="en-US" altLang="zh-TW" sz="1200" dirty="0">
                    <a:latin typeface="+mn-lt"/>
                  </a:rPr>
                  <a:t>{</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𝒞𝒩</m:t>
                        </m:r>
                      </m:e>
                      <m:sub>
                        <m:r>
                          <a:rPr lang="en-US" altLang="zh-TW" sz="1200" i="1">
                            <a:latin typeface="Cambria Math" panose="02040503050406030204" pitchFamily="18" charset="0"/>
                          </a:rPr>
                          <m:t>1</m:t>
                        </m:r>
                      </m:sub>
                    </m:sSub>
                    <m:r>
                      <a:rPr lang="en-US" altLang="zh-TW" sz="1200" b="0" i="1" smtClean="0">
                        <a:latin typeface="Cambria Math" panose="02040503050406030204" pitchFamily="18" charset="0"/>
                      </a:rPr>
                      <m:t>,</m:t>
                    </m:r>
                    <m:sSub>
                      <m:sSubPr>
                        <m:ctrlPr>
                          <a:rPr lang="en-US" altLang="zh-TW" sz="1200" i="1">
                            <a:latin typeface="Cambria Math" panose="02040503050406030204" pitchFamily="18" charset="0"/>
                          </a:rPr>
                        </m:ctrlPr>
                      </m:sSubPr>
                      <m:e>
                        <m:r>
                          <a:rPr lang="zh-TW" altLang="en-US" sz="1200" i="1">
                            <a:latin typeface="Cambria Math" panose="02040503050406030204" pitchFamily="18" charset="0"/>
                          </a:rPr>
                          <m:t>𝒞𝒩</m:t>
                        </m:r>
                      </m:e>
                      <m:sub>
                        <m:r>
                          <a:rPr lang="en-US" altLang="zh-TW" sz="1200" b="0" i="1" smtClean="0">
                            <a:latin typeface="Cambria Math" panose="02040503050406030204" pitchFamily="18" charset="0"/>
                          </a:rPr>
                          <m:t>3</m:t>
                        </m:r>
                      </m:sub>
                    </m:sSub>
                  </m:oMath>
                </a14:m>
                <a:r>
                  <a:rPr lang="en-US" altLang="zh-TW" sz="1200" dirty="0">
                    <a:latin typeface="+mn-lt"/>
                  </a:rPr>
                  <a:t>}</a:t>
                </a:r>
                <a:r>
                  <a:rPr lang="zh-TW" altLang="en-US" sz="1200" dirty="0">
                    <a:latin typeface="+mn-lt"/>
                  </a:rPr>
                  <a:t>和</a:t>
                </a:r>
                <a14:m>
                  <m:oMath xmlns:m="http://schemas.openxmlformats.org/officeDocument/2006/math">
                    <m:sSub>
                      <m:sSubPr>
                        <m:ctrlPr>
                          <a:rPr lang="en-US" altLang="zh-TW" sz="1200" i="1">
                            <a:latin typeface="Cambria Math" panose="02040503050406030204" pitchFamily="18" charset="0"/>
                          </a:rPr>
                        </m:ctrlPr>
                      </m:sSubPr>
                      <m:e>
                        <m:r>
                          <a:rPr lang="en-US" altLang="zh-TW" sz="1200" i="1" smtClean="0">
                            <a:latin typeface="Cambria Math" panose="02040503050406030204" pitchFamily="18" charset="0"/>
                          </a:rPr>
                          <m:t>{</m:t>
                        </m:r>
                        <m:r>
                          <a:rPr lang="zh-TW" altLang="en-US" sz="1200" i="1">
                            <a:latin typeface="Cambria Math" panose="02040503050406030204" pitchFamily="18" charset="0"/>
                          </a:rPr>
                          <m:t>𝒞𝒩</m:t>
                        </m:r>
                      </m:e>
                      <m:sub>
                        <m:r>
                          <a:rPr lang="en-US" altLang="zh-TW" sz="1200" b="0" i="1" smtClean="0">
                            <a:latin typeface="Cambria Math" panose="02040503050406030204" pitchFamily="18" charset="0"/>
                          </a:rPr>
                          <m:t>2</m:t>
                        </m:r>
                      </m:sub>
                    </m:sSub>
                  </m:oMath>
                </a14:m>
                <a:r>
                  <a:rPr lang="en-US" altLang="zh-TW" sz="1200" dirty="0">
                    <a:latin typeface="+mn-lt"/>
                  </a:rPr>
                  <a:t>}</a:t>
                </a:r>
                <a:r>
                  <a:rPr lang="zh-TW" altLang="en-US" sz="1200" dirty="0">
                    <a:latin typeface="+mn-lt"/>
                  </a:rPr>
                  <a:t>將分別表示編號</a:t>
                </a:r>
                <a:r>
                  <a:rPr lang="en-US" altLang="zh-TW" sz="1200" dirty="0">
                    <a:latin typeface="+mn-lt"/>
                  </a:rPr>
                  <a:t>5</a:t>
                </a:r>
                <a:r>
                  <a:rPr lang="zh-TW" altLang="en-US" sz="1200" dirty="0">
                    <a:latin typeface="+mn-lt"/>
                  </a:rPr>
                  <a:t>和編號</a:t>
                </a:r>
                <a:r>
                  <a:rPr lang="en-US" altLang="zh-TW" sz="1200" dirty="0">
                    <a:latin typeface="+mn-lt"/>
                  </a:rPr>
                  <a:t>2</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我們試圖將滿足以下條件的</a:t>
                </a:r>
                <a:r>
                  <a:rPr lang="en-US" altLang="zh-TW" sz="1200" i="1" dirty="0" err="1">
                    <a:latin typeface="+mn-lt"/>
                  </a:rPr>
                  <a:t>i</a:t>
                </a:r>
                <a:r>
                  <a:rPr lang="en-US" altLang="zh-TW" sz="1200" dirty="0">
                    <a:latin typeface="+mn-lt"/>
                  </a:rPr>
                  <a:t>) </a:t>
                </a:r>
                <a:r>
                  <a:rPr lang="en-US" altLang="zh-TW" sz="1200" dirty="0"/>
                  <a:t>(</a:t>
                </a:r>
                <a:r>
                  <a:rPr lang="en-US" altLang="zh-TW" sz="1200" i="0" dirty="0">
                    <a:latin typeface="Cambria Math" panose="02040503050406030204" pitchFamily="18" charset="0"/>
                  </a:rPr>
                  <a:t>𝑆_𝑖</a:t>
                </a:r>
                <a:r>
                  <a:rPr lang="en-US" altLang="zh-TW" sz="1200" i="0" dirty="0">
                    <a:latin typeface="Cambria Math" panose="02040503050406030204" pitchFamily="18" charset="0"/>
                    <a:ea typeface="Cambria Math" panose="02040503050406030204" pitchFamily="18" charset="0"/>
                  </a:rPr>
                  <a:t>∪𝑆_𝑗</a:t>
                </a:r>
                <a:r>
                  <a:rPr lang="en-US" altLang="zh-TW" sz="1200" dirty="0"/>
                  <a:t>)</a:t>
                </a:r>
                <a:r>
                  <a:rPr lang="zh-TW" altLang="en-US" sz="1200" dirty="0"/>
                  <a:t> </a:t>
                </a:r>
                <a:r>
                  <a:rPr lang="en-US" altLang="zh-TW" sz="1200" dirty="0">
                    <a:latin typeface="+mn-lt"/>
                  </a:rPr>
                  <a:t>= </a:t>
                </a:r>
                <a:r>
                  <a:rPr lang="en-US" altLang="zh-TW" sz="1200" i="1" dirty="0">
                    <a:latin typeface="+mn-lt"/>
                  </a:rPr>
                  <a:t>S</a:t>
                </a:r>
                <a:r>
                  <a:rPr lang="en-US" altLang="zh-TW" sz="1200" dirty="0">
                    <a:latin typeface="+mn-lt"/>
                  </a:rPr>
                  <a:t>; </a:t>
                </a:r>
                <a:r>
                  <a:rPr lang="en-US" altLang="zh-TW" sz="1200" i="1" dirty="0">
                    <a:latin typeface="+mn-lt"/>
                  </a:rPr>
                  <a:t>ii</a:t>
                </a:r>
                <a:r>
                  <a:rPr lang="en-US" altLang="zh-TW" sz="1200" dirty="0">
                    <a:latin typeface="+mn-lt"/>
                  </a:rPr>
                  <a:t>) </a:t>
                </a:r>
                <a:r>
                  <a:rPr lang="en-US" altLang="zh-TW" sz="1200" b="0" i="0">
                    <a:latin typeface="Cambria Math" panose="02040503050406030204" pitchFamily="18" charset="0"/>
                  </a:rPr>
                  <a:t>𝑆_𝑖</a:t>
                </a:r>
                <a:r>
                  <a:rPr lang="en-US" altLang="zh-TW" sz="1200" i="0">
                    <a:latin typeface="Cambria Math" panose="02040503050406030204" pitchFamily="18" charset="0"/>
                    <a:ea typeface="Cambria Math" panose="02040503050406030204" pitchFamily="18" charset="0"/>
                  </a:rPr>
                  <a:t>∩</a:t>
                </a:r>
                <a:r>
                  <a:rPr lang="en-US" altLang="zh-TW" sz="1200" b="0" i="0">
                    <a:latin typeface="Cambria Math" panose="02040503050406030204" pitchFamily="18" charset="0"/>
                    <a:ea typeface="Cambria Math" panose="02040503050406030204" pitchFamily="18" charset="0"/>
                  </a:rPr>
                  <a:t>𝑆_𝑗</a:t>
                </a:r>
                <a:r>
                  <a:rPr lang="en-US" altLang="zh-TW" sz="1200" dirty="0">
                    <a:latin typeface="+mn-lt"/>
                  </a:rPr>
                  <a:t> = </a:t>
                </a:r>
                <a:r>
                  <a:rPr lang="en-US" altLang="zh-TW" sz="1200" i="0">
                    <a:latin typeface="Cambria Math" panose="02040503050406030204" pitchFamily="18" charset="0"/>
                    <a:ea typeface="Cambria Math" panose="02040503050406030204" pitchFamily="18" charset="0"/>
                  </a:rPr>
                  <a:t>∅</a:t>
                </a:r>
                <a:r>
                  <a:rPr lang="zh-TW" altLang="en-US" dirty="0"/>
                  <a:t>的</a:t>
                </a:r>
                <a:r>
                  <a:rPr lang="en-US" altLang="zh-TW" dirty="0"/>
                  <a:t>2</a:t>
                </a:r>
                <a:r>
                  <a:rPr lang="zh-TW" altLang="en-US" dirty="0"/>
                  <a:t>個子聯盟拆分</a:t>
                </a:r>
                <a:r>
                  <a:rPr lang="en-US" altLang="zh-TW" dirty="0"/>
                  <a:t>(</a:t>
                </a:r>
                <a:r>
                  <a:rPr lang="zh-TW" altLang="en-US" dirty="0"/>
                  <a:t>演算法</a:t>
                </a:r>
                <a:r>
                  <a:rPr lang="en-US" altLang="zh-TW" dirty="0"/>
                  <a:t>1:</a:t>
                </a:r>
                <a:r>
                  <a:rPr lang="zh-TW" altLang="en-US" dirty="0"/>
                  <a:t>第</a:t>
                </a:r>
                <a:r>
                  <a:rPr lang="en-US" altLang="zh-TW" dirty="0"/>
                  <a:t>23</a:t>
                </a:r>
                <a:r>
                  <a:rPr lang="zh-TW" altLang="en-US" dirty="0"/>
                  <a:t>行</a:t>
                </a:r>
                <a:r>
                  <a:rPr lang="en-US" altLang="zh-TW" dirty="0"/>
                  <a:t>)</a:t>
                </a:r>
              </a:p>
              <a:p>
                <a:pPr marL="171450" indent="-171450">
                  <a:buFont typeface="Arial" panose="020B0604020202020204" pitchFamily="34" charset="0"/>
                  <a:buChar char="•"/>
                </a:pPr>
                <a:r>
                  <a:rPr lang="zh-TW" altLang="en-US" dirty="0"/>
                  <a:t>聯盟</a:t>
                </a:r>
                <a:r>
                  <a:rPr lang="en-US" altLang="zh-TW" dirty="0"/>
                  <a:t>S</a:t>
                </a:r>
                <a:r>
                  <a:rPr lang="zh-TW" altLang="en-US" dirty="0"/>
                  <a:t>的劃分是通過將整數分成</a:t>
                </a:r>
                <a:r>
                  <a:rPr lang="en-US" altLang="zh-TW" dirty="0"/>
                  <a:t>2</a:t>
                </a:r>
                <a:r>
                  <a:rPr lang="zh-TW" altLang="en-US" dirty="0"/>
                  <a:t>部分來完成的</a:t>
                </a:r>
                <a:r>
                  <a:rPr lang="en-US" altLang="zh-TW" dirty="0"/>
                  <a:t>[21].</a:t>
                </a:r>
              </a:p>
              <a:p>
                <a:pPr marL="171450" indent="-171450">
                  <a:buFont typeface="Arial" panose="020B0604020202020204" pitchFamily="34" charset="0"/>
                  <a:buChar char="•"/>
                </a:pPr>
                <a:r>
                  <a:rPr lang="zh-TW" altLang="en-US" dirty="0"/>
                  <a:t>舉個例子，聯盟</a:t>
                </a:r>
                <a:r>
                  <a:rPr lang="en-US" altLang="zh-TW" sz="1200" dirty="0">
                    <a:latin typeface="+mn-lt"/>
                  </a:rPr>
                  <a:t>{</a:t>
                </a:r>
                <a:r>
                  <a:rPr lang="en-US" altLang="zh-TW" sz="1200" i="0">
                    <a:latin typeface="Cambria Math" panose="02040503050406030204" pitchFamily="18" charset="0"/>
                  </a:rPr>
                  <a:t>〖</a:t>
                </a:r>
                <a:r>
                  <a:rPr lang="zh-TW" altLang="en-US" sz="1200" i="0">
                    <a:latin typeface="Cambria Math" panose="02040503050406030204" pitchFamily="18" charset="0"/>
                  </a:rPr>
                  <a:t>𝒞𝒩</a:t>
                </a:r>
                <a:r>
                  <a:rPr lang="en-US" altLang="zh-TW" sz="1200" i="0">
                    <a:latin typeface="Cambria Math" panose="02040503050406030204" pitchFamily="18" charset="0"/>
                  </a:rPr>
                  <a:t>〗_1</a:t>
                </a:r>
                <a:r>
                  <a:rPr lang="en-US" altLang="zh-TW" sz="1200" b="0" i="0">
                    <a:latin typeface="Cambria Math" panose="02040503050406030204" pitchFamily="18" charset="0"/>
                  </a:rPr>
                  <a:t>,</a:t>
                </a:r>
                <a:r>
                  <a:rPr lang="en-US" altLang="zh-TW" sz="1200" dirty="0"/>
                  <a:t> </a:t>
                </a:r>
                <a:r>
                  <a:rPr lang="en-US" altLang="zh-TW" sz="1200" i="0">
                    <a:latin typeface="Cambria Math" panose="02040503050406030204" pitchFamily="18" charset="0"/>
                  </a:rPr>
                  <a:t>〖</a:t>
                </a:r>
                <a:r>
                  <a:rPr lang="zh-TW" altLang="en-US" sz="1200" i="0">
                    <a:latin typeface="Cambria Math" panose="02040503050406030204" pitchFamily="18" charset="0"/>
                  </a:rPr>
                  <a:t>𝒞𝒩</a:t>
                </a:r>
                <a:r>
                  <a:rPr lang="en-US" altLang="zh-TW" sz="1200" i="0">
                    <a:latin typeface="Cambria Math" panose="02040503050406030204" pitchFamily="18" charset="0"/>
                  </a:rPr>
                  <a:t>〗_</a:t>
                </a:r>
                <a:r>
                  <a:rPr lang="en-US" altLang="zh-TW" sz="1200" b="0" i="0">
                    <a:latin typeface="Cambria Math" panose="02040503050406030204" pitchFamily="18" charset="0"/>
                  </a:rPr>
                  <a:t>2,</a:t>
                </a:r>
                <a:r>
                  <a:rPr lang="en-US" altLang="zh-TW" sz="1200" i="0">
                    <a:latin typeface="Cambria Math" panose="02040503050406030204" pitchFamily="18" charset="0"/>
                  </a:rPr>
                  <a:t>〖</a:t>
                </a:r>
                <a:r>
                  <a:rPr lang="zh-TW" altLang="en-US" sz="1200" i="0">
                    <a:latin typeface="Cambria Math" panose="02040503050406030204" pitchFamily="18" charset="0"/>
                  </a:rPr>
                  <a:t>𝒞𝒩</a:t>
                </a:r>
                <a:r>
                  <a:rPr lang="en-US" altLang="zh-TW" sz="1200" i="0">
                    <a:latin typeface="Cambria Math" panose="02040503050406030204" pitchFamily="18" charset="0"/>
                  </a:rPr>
                  <a:t>〗_</a:t>
                </a:r>
                <a:r>
                  <a:rPr lang="en-US" altLang="zh-TW" sz="1200" b="0" i="0">
                    <a:latin typeface="Cambria Math" panose="02040503050406030204" pitchFamily="18" charset="0"/>
                  </a:rPr>
                  <a:t>3</a:t>
                </a:r>
                <a:r>
                  <a:rPr lang="en-US" altLang="zh-TW" sz="1200" dirty="0">
                    <a:latin typeface="+mn-lt"/>
                  </a:rPr>
                  <a:t>}</a:t>
                </a:r>
                <a:r>
                  <a:rPr lang="zh-TW" altLang="en-US" sz="1200" dirty="0">
                    <a:latin typeface="+mn-lt"/>
                  </a:rPr>
                  <a:t>可以表示為編號</a:t>
                </a:r>
                <a:r>
                  <a:rPr lang="en-US" altLang="zh-TW" sz="1200" dirty="0">
                    <a:latin typeface="+mn-lt"/>
                  </a:rPr>
                  <a:t>7(</a:t>
                </a:r>
                <a:r>
                  <a:rPr lang="zh-TW" altLang="en-US" sz="1200" dirty="0">
                    <a:latin typeface="+mn-lt"/>
                  </a:rPr>
                  <a:t>即</a:t>
                </a:r>
                <a:r>
                  <a:rPr lang="en-US" altLang="zh-TW" sz="1200" dirty="0">
                    <a:latin typeface="+mn-lt"/>
                  </a:rPr>
                  <a:t>111)</a:t>
                </a:r>
                <a:r>
                  <a:rPr lang="zh-TW" altLang="en-US" sz="1200" dirty="0">
                    <a:latin typeface="+mn-lt"/>
                  </a:rPr>
                  <a:t>，而聯盟</a:t>
                </a:r>
                <a:r>
                  <a:rPr lang="en-US" altLang="zh-TW" sz="1200" dirty="0">
                    <a:latin typeface="+mn-lt"/>
                  </a:rPr>
                  <a:t>{</a:t>
                </a:r>
                <a:r>
                  <a:rPr lang="en-US" altLang="zh-TW" sz="1200" i="0">
                    <a:latin typeface="Cambria Math" panose="02040503050406030204" pitchFamily="18" charset="0"/>
                  </a:rPr>
                  <a:t>〖</a:t>
                </a:r>
                <a:r>
                  <a:rPr lang="zh-TW" altLang="en-US" sz="1200" i="0">
                    <a:latin typeface="Cambria Math" panose="02040503050406030204" pitchFamily="18" charset="0"/>
                  </a:rPr>
                  <a:t>𝒞𝒩</a:t>
                </a:r>
                <a:r>
                  <a:rPr lang="en-US" altLang="zh-TW" sz="1200" i="0">
                    <a:latin typeface="Cambria Math" panose="02040503050406030204" pitchFamily="18" charset="0"/>
                  </a:rPr>
                  <a:t>〗_1</a:t>
                </a:r>
                <a:r>
                  <a:rPr lang="en-US" altLang="zh-TW" sz="1200" b="0" i="0">
                    <a:latin typeface="Cambria Math" panose="02040503050406030204" pitchFamily="18" charset="0"/>
                  </a:rPr>
                  <a:t>,</a:t>
                </a:r>
                <a:r>
                  <a:rPr lang="en-US" altLang="zh-TW" sz="1200" i="0">
                    <a:latin typeface="Cambria Math" panose="02040503050406030204" pitchFamily="18" charset="0"/>
                  </a:rPr>
                  <a:t>〖</a:t>
                </a:r>
                <a:r>
                  <a:rPr lang="zh-TW" altLang="en-US" sz="1200" i="0">
                    <a:latin typeface="Cambria Math" panose="02040503050406030204" pitchFamily="18" charset="0"/>
                  </a:rPr>
                  <a:t>𝒞𝒩</a:t>
                </a:r>
                <a:r>
                  <a:rPr lang="en-US" altLang="zh-TW" sz="1200" i="0">
                    <a:latin typeface="Cambria Math" panose="02040503050406030204" pitchFamily="18" charset="0"/>
                  </a:rPr>
                  <a:t>〗_</a:t>
                </a:r>
                <a:r>
                  <a:rPr lang="en-US" altLang="zh-TW" sz="1200" b="0" i="0">
                    <a:latin typeface="Cambria Math" panose="02040503050406030204" pitchFamily="18" charset="0"/>
                  </a:rPr>
                  <a:t>3</a:t>
                </a:r>
                <a:r>
                  <a:rPr lang="en-US" altLang="zh-TW" sz="1200" dirty="0">
                    <a:latin typeface="+mn-lt"/>
                  </a:rPr>
                  <a:t>}</a:t>
                </a:r>
                <a:r>
                  <a:rPr lang="zh-TW" altLang="en-US" sz="1200" dirty="0">
                    <a:latin typeface="+mn-lt"/>
                  </a:rPr>
                  <a:t>和</a:t>
                </a:r>
                <a:r>
                  <a:rPr lang="en-US" altLang="zh-TW" sz="1200" i="0">
                    <a:latin typeface="Cambria Math" panose="02040503050406030204" pitchFamily="18" charset="0"/>
                  </a:rPr>
                  <a:t>〖{</a:t>
                </a:r>
                <a:r>
                  <a:rPr lang="zh-TW" altLang="en-US" sz="1200" i="0">
                    <a:latin typeface="Cambria Math" panose="02040503050406030204" pitchFamily="18" charset="0"/>
                  </a:rPr>
                  <a:t>𝒞𝒩</a:t>
                </a:r>
                <a:r>
                  <a:rPr lang="en-US" altLang="zh-TW" sz="1200" i="0">
                    <a:latin typeface="Cambria Math" panose="02040503050406030204" pitchFamily="18" charset="0"/>
                  </a:rPr>
                  <a:t>〗_</a:t>
                </a:r>
                <a:r>
                  <a:rPr lang="en-US" altLang="zh-TW" sz="1200" b="0" i="0">
                    <a:latin typeface="Cambria Math" panose="02040503050406030204" pitchFamily="18" charset="0"/>
                  </a:rPr>
                  <a:t>2</a:t>
                </a:r>
                <a:r>
                  <a:rPr lang="en-US" altLang="zh-TW" sz="1200" dirty="0">
                    <a:latin typeface="+mn-lt"/>
                  </a:rPr>
                  <a:t>}</a:t>
                </a:r>
                <a:r>
                  <a:rPr lang="zh-TW" altLang="en-US" sz="1200" dirty="0">
                    <a:latin typeface="+mn-lt"/>
                  </a:rPr>
                  <a:t>將分別表示編號</a:t>
                </a:r>
                <a:r>
                  <a:rPr lang="en-US" altLang="zh-TW" sz="1200" dirty="0">
                    <a:latin typeface="+mn-lt"/>
                  </a:rPr>
                  <a:t>5</a:t>
                </a:r>
                <a:r>
                  <a:rPr lang="zh-TW" altLang="en-US" sz="1200" dirty="0">
                    <a:latin typeface="+mn-lt"/>
                  </a:rPr>
                  <a:t>和編號</a:t>
                </a:r>
                <a:r>
                  <a:rPr lang="en-US" altLang="zh-TW" sz="1200" dirty="0">
                    <a:latin typeface="+mn-lt"/>
                  </a:rPr>
                  <a:t>2</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45</a:t>
            </a:fld>
            <a:endParaRPr lang="zh-TW" altLang="en-US"/>
          </a:p>
        </p:txBody>
      </p:sp>
    </p:spTree>
    <p:extLst>
      <p:ext uri="{BB962C8B-B14F-4D97-AF65-F5344CB8AC3E}">
        <p14:creationId xmlns:p14="http://schemas.microsoft.com/office/powerpoint/2010/main" val="1388385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枚舉滿足演算法</a:t>
                </a:r>
                <a:r>
                  <a:rPr lang="en-US" altLang="zh-TW" dirty="0"/>
                  <a:t>1:</a:t>
                </a:r>
                <a:r>
                  <a:rPr lang="zh-TW" altLang="en-US" dirty="0"/>
                  <a:t>第</a:t>
                </a:r>
                <a:r>
                  <a:rPr lang="en-US" altLang="zh-TW" dirty="0"/>
                  <a:t>23</a:t>
                </a:r>
                <a:r>
                  <a:rPr lang="zh-TW" altLang="en-US" dirty="0"/>
                  <a:t>行的條件的</a:t>
                </a:r>
                <a:r>
                  <a:rPr lang="en-US" altLang="zh-TW" dirty="0"/>
                  <a:t>S</a:t>
                </a:r>
                <a:r>
                  <a:rPr lang="zh-TW" altLang="en-US" dirty="0"/>
                  <a:t>的所有可能的</a:t>
                </a:r>
                <a:r>
                  <a:rPr lang="en-US" altLang="zh-TW" dirty="0"/>
                  <a:t>2</a:t>
                </a:r>
                <a:r>
                  <a:rPr lang="zh-TW" altLang="en-US" dirty="0"/>
                  <a:t>個子聯盟等效於找到所有</a:t>
                </a:r>
                <a:r>
                  <a:rPr lang="en-US" altLang="zh-TW" dirty="0"/>
                  <a:t>2</a:t>
                </a:r>
                <a:r>
                  <a:rPr lang="zh-TW" altLang="en-US" dirty="0"/>
                  <a:t>個數字，其中這些數字的總和等於表示</a:t>
                </a:r>
                <a:r>
                  <a:rPr lang="en-US" altLang="zh-TW" dirty="0"/>
                  <a:t>S</a:t>
                </a:r>
                <a:r>
                  <a:rPr lang="zh-TW" altLang="en-US" dirty="0"/>
                  <a:t>的數字</a:t>
                </a:r>
                <a:endParaRPr lang="en-US" altLang="zh-TW" dirty="0"/>
              </a:p>
              <a:p>
                <a:pPr marL="171450" indent="-171450">
                  <a:buFont typeface="Arial" panose="020B0604020202020204" pitchFamily="34" charset="0"/>
                  <a:buChar char="•"/>
                </a:pPr>
                <a:r>
                  <a:rPr lang="zh-TW" altLang="en-US" dirty="0"/>
                  <a:t>使用相同的方法，在拆分過程中也防止了</a:t>
                </a:r>
                <a:r>
                  <a:rPr lang="en-US" altLang="zh-TW" dirty="0"/>
                  <a:t>v(.)</a:t>
                </a:r>
                <a:r>
                  <a:rPr lang="zh-TW" altLang="en-US" dirty="0"/>
                  <a:t>的計算中的冗餘</a:t>
                </a:r>
                <a:r>
                  <a:rPr lang="en-US" altLang="zh-TW" dirty="0"/>
                  <a:t>(</a:t>
                </a:r>
                <a:r>
                  <a:rPr lang="zh-TW" altLang="en-US" dirty="0"/>
                  <a:t>演算法</a:t>
                </a:r>
                <a:r>
                  <a:rPr lang="en-US" altLang="zh-TW" dirty="0"/>
                  <a:t>1:</a:t>
                </a:r>
                <a:r>
                  <a:rPr lang="zh-TW" altLang="en-US" dirty="0"/>
                  <a:t>第</a:t>
                </a:r>
                <a:r>
                  <a:rPr lang="en-US" altLang="zh-TW" dirty="0"/>
                  <a:t>24-29</a:t>
                </a:r>
                <a:r>
                  <a:rPr lang="zh-TW" altLang="en-US" dirty="0"/>
                  <a:t>行</a:t>
                </a:r>
                <a:r>
                  <a:rPr lang="en-US" altLang="zh-TW" dirty="0"/>
                  <a:t>)</a:t>
                </a:r>
              </a:p>
              <a:p>
                <a:pPr marL="171450" indent="-171450">
                  <a:buFont typeface="Arial" panose="020B0604020202020204" pitchFamily="34" charset="0"/>
                  <a:buChar char="•"/>
                </a:pPr>
                <a:r>
                  <a:rPr lang="zh-TW" altLang="en-US" dirty="0"/>
                  <a:t>然後，函數</a:t>
                </a:r>
                <a:r>
                  <a:rPr lang="en-US" altLang="zh-TW" sz="1200" i="1" dirty="0">
                    <a:latin typeface="+mn-lt"/>
                  </a:rPr>
                  <a:t>instance</a:t>
                </a:r>
                <a:r>
                  <a:rPr lang="en-US" altLang="zh-TW" sz="1200" dirty="0" err="1">
                    <a:latin typeface="+mn-lt"/>
                  </a:rPr>
                  <a:t>VNF</a:t>
                </a:r>
                <a:r>
                  <a:rPr lang="en-US" altLang="zh-TW" sz="1200" dirty="0">
                    <a:latin typeface="+mn-lt"/>
                  </a:rPr>
                  <a:t>(</a:t>
                </a:r>
                <a14:m>
                  <m:oMath xmlns:m="http://schemas.openxmlformats.org/officeDocument/2006/math">
                    <m:r>
                      <a:rPr lang="zh-TW" altLang="en-US" sz="1200" i="1" smtClean="0">
                        <a:latin typeface="Cambria Math" panose="02040503050406030204" pitchFamily="18" charset="0"/>
                      </a:rPr>
                      <m:t>𝜗</m:t>
                    </m:r>
                    <m:r>
                      <a:rPr lang="en-US" altLang="zh-TW" sz="1200" b="0" i="1" smtClean="0">
                        <a:latin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Γ</m:t>
                    </m:r>
                    <m:r>
                      <a:rPr lang="en-US" altLang="zh-TW" sz="1200" b="0" i="1" smtClean="0">
                        <a:latin typeface="Cambria Math" panose="02040503050406030204" pitchFamily="18" charset="0"/>
                        <a:ea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Φ</m:t>
                    </m:r>
                  </m:oMath>
                </a14:m>
                <a:r>
                  <a:rPr lang="en-US" altLang="zh-TW" sz="1200" dirty="0">
                    <a:latin typeface="+mn-lt"/>
                  </a:rPr>
                  <a:t>)</a:t>
                </a:r>
                <a:r>
                  <a:rPr lang="zh-TW" altLang="en-US" sz="1200" dirty="0">
                    <a:latin typeface="+mn-lt"/>
                  </a:rPr>
                  <a:t>拆分</a:t>
                </a:r>
                <a:r>
                  <a:rPr lang="en-US" altLang="zh-TW" sz="1200" dirty="0">
                    <a:latin typeface="+mn-lt"/>
                  </a:rPr>
                  <a:t>S</a:t>
                </a:r>
                <a:r>
                  <a:rPr lang="zh-TW" altLang="en-US" sz="1200" dirty="0">
                    <a:latin typeface="+mn-lt"/>
                  </a:rPr>
                  <a:t>，如果其對集合</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Ξ</m:t>
                    </m:r>
                  </m:oMath>
                </a14:m>
                <a:r>
                  <a:rPr lang="zh-TW" altLang="en-US" dirty="0"/>
                  <a:t>更好</a:t>
                </a:r>
                <a:r>
                  <a:rPr lang="en-US" altLang="zh-TW" dirty="0"/>
                  <a:t>(</a:t>
                </a:r>
                <a:r>
                  <a:rPr lang="zh-TW" altLang="en-US" dirty="0"/>
                  <a:t>演算法</a:t>
                </a:r>
                <a:r>
                  <a:rPr lang="en-US" altLang="zh-TW" dirty="0"/>
                  <a:t>1:</a:t>
                </a:r>
                <a:r>
                  <a:rPr lang="zh-TW" altLang="en-US" dirty="0"/>
                  <a:t>第</a:t>
                </a:r>
                <a:r>
                  <a:rPr lang="en-US" altLang="zh-TW" dirty="0"/>
                  <a:t>30-35</a:t>
                </a:r>
                <a:r>
                  <a:rPr lang="zh-TW" altLang="en-US" dirty="0"/>
                  <a:t>行</a:t>
                </a:r>
                <a:r>
                  <a:rPr lang="en-US" altLang="zh-TW" dirty="0"/>
                  <a:t>)</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枚舉滿足演算法</a:t>
                </a:r>
                <a:r>
                  <a:rPr lang="en-US" altLang="zh-TW" dirty="0"/>
                  <a:t>1:</a:t>
                </a:r>
                <a:r>
                  <a:rPr lang="zh-TW" altLang="en-US" dirty="0"/>
                  <a:t>第</a:t>
                </a:r>
                <a:r>
                  <a:rPr lang="en-US" altLang="zh-TW" dirty="0"/>
                  <a:t>23</a:t>
                </a:r>
                <a:r>
                  <a:rPr lang="zh-TW" altLang="en-US" dirty="0"/>
                  <a:t>行的條件的</a:t>
                </a:r>
                <a:r>
                  <a:rPr lang="en-US" altLang="zh-TW" dirty="0"/>
                  <a:t>S</a:t>
                </a:r>
                <a:r>
                  <a:rPr lang="zh-TW" altLang="en-US" dirty="0"/>
                  <a:t>的所有可能的</a:t>
                </a:r>
                <a:r>
                  <a:rPr lang="en-US" altLang="zh-TW" dirty="0"/>
                  <a:t>2</a:t>
                </a:r>
                <a:r>
                  <a:rPr lang="zh-TW" altLang="en-US" dirty="0"/>
                  <a:t>個子聯盟等效於找到所有</a:t>
                </a:r>
                <a:r>
                  <a:rPr lang="en-US" altLang="zh-TW" dirty="0"/>
                  <a:t>2</a:t>
                </a:r>
                <a:r>
                  <a:rPr lang="zh-TW" altLang="en-US" dirty="0"/>
                  <a:t>個數字，其中這些數字的總和等於表示</a:t>
                </a:r>
                <a:r>
                  <a:rPr lang="en-US" altLang="zh-TW" dirty="0"/>
                  <a:t>S</a:t>
                </a:r>
                <a:r>
                  <a:rPr lang="zh-TW" altLang="en-US" dirty="0"/>
                  <a:t>的數字</a:t>
                </a:r>
                <a:endParaRPr lang="en-US" altLang="zh-TW" dirty="0"/>
              </a:p>
              <a:p>
                <a:pPr marL="171450" indent="-171450">
                  <a:buFont typeface="Arial" panose="020B0604020202020204" pitchFamily="34" charset="0"/>
                  <a:buChar char="•"/>
                </a:pPr>
                <a:r>
                  <a:rPr lang="zh-TW" altLang="en-US" dirty="0"/>
                  <a:t>使用相同的方法，在拆分過程中也防止了</a:t>
                </a:r>
                <a:r>
                  <a:rPr lang="en-US" altLang="zh-TW" dirty="0"/>
                  <a:t>v(.)</a:t>
                </a:r>
                <a:r>
                  <a:rPr lang="zh-TW" altLang="en-US" dirty="0"/>
                  <a:t>的計算中的冗餘</a:t>
                </a:r>
                <a:r>
                  <a:rPr lang="en-US" altLang="zh-TW" dirty="0"/>
                  <a:t>(</a:t>
                </a:r>
                <a:r>
                  <a:rPr lang="zh-TW" altLang="en-US" dirty="0"/>
                  <a:t>演算法</a:t>
                </a:r>
                <a:r>
                  <a:rPr lang="en-US" altLang="zh-TW" dirty="0"/>
                  <a:t>1:</a:t>
                </a:r>
                <a:r>
                  <a:rPr lang="zh-TW" altLang="en-US" dirty="0"/>
                  <a:t>第</a:t>
                </a:r>
                <a:r>
                  <a:rPr lang="en-US" altLang="zh-TW" dirty="0"/>
                  <a:t>24-29</a:t>
                </a:r>
                <a:r>
                  <a:rPr lang="zh-TW" altLang="en-US" dirty="0"/>
                  <a:t>行</a:t>
                </a:r>
                <a:r>
                  <a:rPr lang="en-US" altLang="zh-TW" dirty="0"/>
                  <a:t>)</a:t>
                </a:r>
              </a:p>
              <a:p>
                <a:pPr marL="171450" indent="-171450">
                  <a:buFont typeface="Arial" panose="020B0604020202020204" pitchFamily="34" charset="0"/>
                  <a:buChar char="•"/>
                </a:pPr>
                <a:r>
                  <a:rPr lang="zh-TW" altLang="en-US" dirty="0"/>
                  <a:t>然後，函數</a:t>
                </a:r>
                <a:r>
                  <a:rPr lang="en-US" altLang="zh-TW" sz="1200" i="1" dirty="0">
                    <a:latin typeface="+mn-lt"/>
                  </a:rPr>
                  <a:t>instance</a:t>
                </a:r>
                <a:r>
                  <a:rPr lang="en-US" altLang="zh-TW" sz="1200" dirty="0" err="1">
                    <a:latin typeface="+mn-lt"/>
                  </a:rPr>
                  <a:t>VNF</a:t>
                </a:r>
                <a:r>
                  <a:rPr lang="en-US" altLang="zh-TW" sz="1200" dirty="0">
                    <a:latin typeface="+mn-lt"/>
                  </a:rPr>
                  <a:t>(</a:t>
                </a:r>
                <a:r>
                  <a:rPr lang="zh-TW" altLang="en-US" sz="1200" i="0">
                    <a:latin typeface="Cambria Math" panose="02040503050406030204" pitchFamily="18" charset="0"/>
                  </a:rPr>
                  <a:t>𝜗</a:t>
                </a:r>
                <a:r>
                  <a:rPr lang="en-US" altLang="zh-TW" sz="1200" b="0" i="0">
                    <a:latin typeface="Cambria Math" panose="02040503050406030204" pitchFamily="18" charset="0"/>
                  </a:rPr>
                  <a:t>,</a:t>
                </a:r>
                <a:r>
                  <a:rPr lang="el-GR" altLang="zh-TW" sz="1200" b="0" i="0">
                    <a:latin typeface="Cambria Math" panose="02040503050406030204" pitchFamily="18" charset="0"/>
                    <a:ea typeface="Cambria Math" panose="02040503050406030204" pitchFamily="18" charset="0"/>
                  </a:rPr>
                  <a:t>Γ</a:t>
                </a:r>
                <a:r>
                  <a:rPr lang="en-US" altLang="zh-TW" sz="1200" b="0" i="0">
                    <a:latin typeface="Cambria Math" panose="02040503050406030204" pitchFamily="18" charset="0"/>
                    <a:ea typeface="Cambria Math" panose="02040503050406030204" pitchFamily="18" charset="0"/>
                  </a:rPr>
                  <a:t>,</a:t>
                </a:r>
                <a:r>
                  <a:rPr lang="el-GR" altLang="zh-TW" sz="1200" b="0" i="0">
                    <a:latin typeface="Cambria Math" panose="02040503050406030204" pitchFamily="18" charset="0"/>
                    <a:ea typeface="Cambria Math" panose="02040503050406030204" pitchFamily="18" charset="0"/>
                  </a:rPr>
                  <a:t>Φ</a:t>
                </a:r>
                <a:r>
                  <a:rPr lang="en-US" altLang="zh-TW" sz="1200" dirty="0">
                    <a:latin typeface="+mn-lt"/>
                  </a:rPr>
                  <a:t>)</a:t>
                </a:r>
                <a:r>
                  <a:rPr lang="zh-TW" altLang="en-US" sz="1200" dirty="0">
                    <a:latin typeface="+mn-lt"/>
                  </a:rPr>
                  <a:t>拆分</a:t>
                </a:r>
                <a:r>
                  <a:rPr lang="en-US" altLang="zh-TW" sz="1200" dirty="0">
                    <a:latin typeface="+mn-lt"/>
                  </a:rPr>
                  <a:t>S</a:t>
                </a:r>
                <a:r>
                  <a:rPr lang="zh-TW" altLang="en-US" sz="1200" dirty="0">
                    <a:latin typeface="+mn-lt"/>
                  </a:rPr>
                  <a:t>，如果其對集合</a:t>
                </a:r>
                <a:r>
                  <a:rPr lang="el-GR" altLang="zh-TW" sz="1200" i="0">
                    <a:latin typeface="Cambria Math" panose="02040503050406030204" pitchFamily="18" charset="0"/>
                    <a:ea typeface="Cambria Math" panose="02040503050406030204" pitchFamily="18" charset="0"/>
                  </a:rPr>
                  <a:t>Ξ</a:t>
                </a:r>
                <a:r>
                  <a:rPr lang="zh-TW" altLang="en-US" dirty="0"/>
                  <a:t>更好</a:t>
                </a:r>
                <a:r>
                  <a:rPr lang="en-US" altLang="zh-TW" dirty="0"/>
                  <a:t>(</a:t>
                </a:r>
                <a:r>
                  <a:rPr lang="zh-TW" altLang="en-US" dirty="0"/>
                  <a:t>演算法</a:t>
                </a:r>
                <a:r>
                  <a:rPr lang="en-US" altLang="zh-TW" dirty="0"/>
                  <a:t>1:</a:t>
                </a:r>
                <a:r>
                  <a:rPr lang="zh-TW" altLang="en-US" dirty="0"/>
                  <a:t>第</a:t>
                </a:r>
                <a:r>
                  <a:rPr lang="en-US" altLang="zh-TW" dirty="0"/>
                  <a:t>30-35</a:t>
                </a:r>
                <a:r>
                  <a:rPr lang="zh-TW" altLang="en-US" dirty="0"/>
                  <a:t>行</a:t>
                </a:r>
                <a:r>
                  <a:rPr lang="en-US" altLang="zh-TW" dirty="0"/>
                  <a:t>)</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46</a:t>
            </a:fld>
            <a:endParaRPr lang="zh-TW" altLang="en-US"/>
          </a:p>
        </p:txBody>
      </p:sp>
    </p:spTree>
    <p:extLst>
      <p:ext uri="{BB962C8B-B14F-4D97-AF65-F5344CB8AC3E}">
        <p14:creationId xmlns:p14="http://schemas.microsoft.com/office/powerpoint/2010/main" val="3036051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如果一個拆分成功，我們退出拆分過程和重新啟動合併過程</a:t>
                </a:r>
                <a:endParaRPr lang="en-US" altLang="zh-TW" dirty="0"/>
              </a:p>
              <a:p>
                <a:pPr marL="171450" indent="-171450">
                  <a:buFont typeface="Arial" panose="020B0604020202020204" pitchFamily="34" charset="0"/>
                  <a:buChar char="•"/>
                </a:pPr>
                <a:r>
                  <a:rPr lang="zh-TW" altLang="en-US" dirty="0"/>
                  <a:t>注意，如果只進行一次合併或拆分，變數</a:t>
                </a:r>
                <a:r>
                  <a:rPr lang="en-US" altLang="zh-TW" dirty="0"/>
                  <a:t>stop</a:t>
                </a:r>
                <a:r>
                  <a:rPr lang="zh-TW" altLang="en-US" dirty="0"/>
                  <a:t>將被設定為</a:t>
                </a:r>
                <a:r>
                  <a:rPr lang="en-US" altLang="zh-TW" dirty="0"/>
                  <a:t>false</a:t>
                </a:r>
                <a:r>
                  <a:rPr lang="zh-TW" altLang="en-US" dirty="0"/>
                  <a:t>，然後演算法不斷重複循環</a:t>
                </a:r>
                <a:r>
                  <a:rPr lang="en-US" altLang="zh-TW" dirty="0"/>
                  <a:t>(</a:t>
                </a:r>
                <a:r>
                  <a:rPr lang="zh-TW" altLang="en-US" dirty="0"/>
                  <a:t>演算法</a:t>
                </a:r>
                <a:r>
                  <a:rPr lang="en-US" altLang="zh-TW" dirty="0"/>
                  <a:t>1:</a:t>
                </a:r>
                <a:r>
                  <a:rPr lang="zh-TW" altLang="en-US" dirty="0"/>
                  <a:t>第</a:t>
                </a:r>
                <a:r>
                  <a:rPr lang="en-US" altLang="zh-TW" dirty="0"/>
                  <a:t>3-44</a:t>
                </a:r>
                <a:r>
                  <a:rPr lang="zh-TW" altLang="en-US" dirty="0"/>
                  <a:t>行</a:t>
                </a:r>
                <a:r>
                  <a:rPr lang="en-US" altLang="zh-TW" dirty="0"/>
                  <a:t>)</a:t>
                </a:r>
                <a:r>
                  <a:rPr lang="zh-TW" altLang="en-US" dirty="0"/>
                  <a:t>，直到實現</a:t>
                </a:r>
                <a14:m>
                  <m:oMath xmlns:m="http://schemas.openxmlformats.org/officeDocument/2006/math">
                    <m:sSub>
                      <m:sSubPr>
                        <m:ctrlPr>
                          <a:rPr lang="en-US" altLang="zh-TW" sz="1200" i="1" smtClean="0">
                            <a:latin typeface="Cambria Math" panose="02040503050406030204" pitchFamily="18" charset="0"/>
                          </a:rPr>
                        </m:ctrlPr>
                      </m:sSubPr>
                      <m:e>
                        <m:r>
                          <m:rPr>
                            <m:sty m:val="p"/>
                          </m:rPr>
                          <a:rPr lang="en-US" altLang="zh-TW" sz="1200" i="1">
                            <a:latin typeface="Cambria Math" panose="02040503050406030204" pitchFamily="18" charset="0"/>
                          </a:rPr>
                          <m:t>I</m:t>
                        </m:r>
                        <m:r>
                          <m:rPr>
                            <m:sty m:val="p"/>
                          </m:rPr>
                          <a:rPr lang="en-US" altLang="zh-TW" sz="1200" i="1" smtClean="0">
                            <a:latin typeface="Cambria Math" panose="02040503050406030204" pitchFamily="18" charset="0"/>
                          </a:rPr>
                          <m:t>D</m:t>
                        </m:r>
                      </m:e>
                      <m:sub>
                        <m:r>
                          <a:rPr lang="en-US" altLang="zh-TW" sz="1200" b="0" i="1" smtClean="0">
                            <a:latin typeface="Cambria Math" panose="02040503050406030204" pitchFamily="18" charset="0"/>
                          </a:rPr>
                          <m:t>𝑝</m:t>
                        </m:r>
                      </m:sub>
                    </m:sSub>
                  </m:oMath>
                </a14:m>
                <a:r>
                  <a:rPr lang="en-US" altLang="zh-TW" sz="1200" dirty="0">
                    <a:latin typeface="+mn-lt"/>
                  </a:rPr>
                  <a:t>-stable </a:t>
                </a:r>
                <a:r>
                  <a:rPr lang="zh-TW" altLang="en-US" sz="1200" dirty="0">
                    <a:latin typeface="+mn-lt"/>
                  </a:rPr>
                  <a:t>集合</a:t>
                </a:r>
                <a:endParaRPr lang="en-US" altLang="zh-TW" sz="1200" dirty="0">
                  <a:latin typeface="+mn-lt"/>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然後，將不再執行進一步合併或拆分流程</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r>
                  <a:rPr lang="zh-TW" altLang="en-US" sz="1200" b="0" i="0" kern="1200" dirty="0">
                    <a:solidFill>
                      <a:schemeClr val="tx1"/>
                    </a:solidFill>
                    <a:effectLst/>
                    <a:latin typeface="+mn-lt"/>
                    <a:ea typeface="+mn-ea"/>
                    <a:cs typeface="+mn-cs"/>
                  </a:rPr>
                  <a:t>之後，對於</a:t>
                </a:r>
                <a:r>
                  <a:rPr lang="en-US" altLang="zh-TW" sz="1200" b="0" i="0" kern="1200" dirty="0">
                    <a:solidFill>
                      <a:schemeClr val="tx1"/>
                    </a:solidFill>
                    <a:effectLst/>
                    <a:latin typeface="+mn-lt"/>
                    <a:ea typeface="+mn-ea"/>
                    <a:cs typeface="+mn-cs"/>
                  </a:rPr>
                  <a:t>VNF</a:t>
                </a:r>
                <a14:m>
                  <m:oMath xmlns:m="http://schemas.openxmlformats.org/officeDocument/2006/math">
                    <m:r>
                      <a:rPr lang="zh-TW" altLang="en-US" sz="1200" i="1" smtClean="0">
                        <a:latin typeface="Cambria Math" panose="02040503050406030204" pitchFamily="18" charset="0"/>
                      </a:rPr>
                      <m:t>𝜗</m:t>
                    </m:r>
                  </m:oMath>
                </a14:m>
                <a:r>
                  <a:rPr lang="zh-TW" altLang="en-US" sz="1200" b="0" i="0" kern="1200" dirty="0">
                    <a:solidFill>
                      <a:schemeClr val="tx1"/>
                    </a:solidFill>
                    <a:effectLst/>
                    <a:latin typeface="+mn-lt"/>
                    <a:ea typeface="+mn-ea"/>
                    <a:cs typeface="+mn-cs"/>
                  </a:rPr>
                  <a:t>，聯盟</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是從具有最高利潤值的集合</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Ξ</m:t>
                    </m:r>
                  </m:oMath>
                </a14:m>
                <a:r>
                  <a:rPr lang="zh-TW" altLang="en-US" sz="1200" b="0" i="0" kern="1200" dirty="0">
                    <a:solidFill>
                      <a:schemeClr val="tx1"/>
                    </a:solidFill>
                    <a:effectLst/>
                    <a:latin typeface="+mn-lt"/>
                    <a:ea typeface="+mn-ea"/>
                    <a:cs typeface="+mn-cs"/>
                  </a:rPr>
                  <a:t>中選擇</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r>
                  <a:rPr lang="zh-TW" altLang="en-US" sz="1200" b="0" i="0" kern="1200" dirty="0">
                    <a:solidFill>
                      <a:schemeClr val="tx1"/>
                    </a:solidFill>
                    <a:effectLst/>
                    <a:latin typeface="+mn-lt"/>
                    <a:ea typeface="+mn-ea"/>
                    <a:cs typeface="+mn-cs"/>
                  </a:rPr>
                  <a:t>然後，</a:t>
                </a:r>
                <a:r>
                  <a:rPr lang="en-US" altLang="zh-TW" sz="1200" b="0" i="0" kern="1200" dirty="0">
                    <a:solidFill>
                      <a:schemeClr val="tx1"/>
                    </a:solidFill>
                    <a:effectLst/>
                    <a:latin typeface="+mn-lt"/>
                    <a:ea typeface="+mn-ea"/>
                    <a:cs typeface="+mn-cs"/>
                  </a:rPr>
                  <a:t>VNF</a:t>
                </a:r>
                <a14:m>
                  <m:oMath xmlns:m="http://schemas.openxmlformats.org/officeDocument/2006/math">
                    <m:r>
                      <a:rPr lang="zh-TW" altLang="en-US" sz="1200" i="1" smtClean="0">
                        <a:latin typeface="Cambria Math" panose="02040503050406030204" pitchFamily="18" charset="0"/>
                      </a:rPr>
                      <m:t>𝜗</m:t>
                    </m:r>
                  </m:oMath>
                </a14:m>
                <a:r>
                  <a:rPr lang="zh-TW" altLang="en-US" sz="1200" b="0" i="0" kern="1200" dirty="0">
                    <a:solidFill>
                      <a:schemeClr val="tx1"/>
                    </a:solidFill>
                    <a:effectLst/>
                    <a:latin typeface="+mn-lt"/>
                    <a:ea typeface="+mn-ea"/>
                    <a:cs typeface="+mn-cs"/>
                  </a:rPr>
                  <a:t>將在</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中實例化</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如果一個拆分成功，我們退出拆分過程和重新啟動合併過程</a:t>
                </a:r>
                <a:endParaRPr lang="en-US" altLang="zh-TW" dirty="0"/>
              </a:p>
              <a:p>
                <a:pPr marL="171450" indent="-171450">
                  <a:buFont typeface="Arial" panose="020B0604020202020204" pitchFamily="34" charset="0"/>
                  <a:buChar char="•"/>
                </a:pPr>
                <a:r>
                  <a:rPr lang="zh-TW" altLang="en-US" dirty="0"/>
                  <a:t>注意，如果只進行一次合併或拆分，變數</a:t>
                </a:r>
                <a:r>
                  <a:rPr lang="en-US" altLang="zh-TW" dirty="0"/>
                  <a:t>stop</a:t>
                </a:r>
                <a:r>
                  <a:rPr lang="zh-TW" altLang="en-US" dirty="0"/>
                  <a:t>將被設定為</a:t>
                </a:r>
                <a:r>
                  <a:rPr lang="en-US" altLang="zh-TW" dirty="0"/>
                  <a:t>false</a:t>
                </a:r>
                <a:r>
                  <a:rPr lang="zh-TW" altLang="en-US" dirty="0"/>
                  <a:t>，然後演算法不斷重複循環</a:t>
                </a:r>
                <a:r>
                  <a:rPr lang="en-US" altLang="zh-TW" dirty="0"/>
                  <a:t>(</a:t>
                </a:r>
                <a:r>
                  <a:rPr lang="zh-TW" altLang="en-US" dirty="0"/>
                  <a:t>演算法</a:t>
                </a:r>
                <a:r>
                  <a:rPr lang="en-US" altLang="zh-TW" dirty="0"/>
                  <a:t>1:</a:t>
                </a:r>
                <a:r>
                  <a:rPr lang="zh-TW" altLang="en-US" dirty="0"/>
                  <a:t>第</a:t>
                </a:r>
                <a:r>
                  <a:rPr lang="en-US" altLang="zh-TW" dirty="0"/>
                  <a:t>3-44</a:t>
                </a:r>
                <a:r>
                  <a:rPr lang="zh-TW" altLang="en-US" dirty="0"/>
                  <a:t>行</a:t>
                </a:r>
                <a:r>
                  <a:rPr lang="en-US" altLang="zh-TW" dirty="0"/>
                  <a:t>)</a:t>
                </a:r>
                <a:r>
                  <a:rPr lang="zh-TW" altLang="en-US" dirty="0"/>
                  <a:t>，直到實現</a:t>
                </a:r>
                <a:r>
                  <a:rPr lang="en-US" altLang="zh-TW" sz="1200" i="0">
                    <a:latin typeface="Cambria Math" panose="02040503050406030204" pitchFamily="18" charset="0"/>
                  </a:rPr>
                  <a:t>ID_</a:t>
                </a:r>
                <a:r>
                  <a:rPr lang="en-US" altLang="zh-TW" sz="1200" b="0" i="0">
                    <a:latin typeface="Cambria Math" panose="02040503050406030204" pitchFamily="18" charset="0"/>
                  </a:rPr>
                  <a:t>𝑝</a:t>
                </a:r>
                <a:r>
                  <a:rPr lang="en-US" altLang="zh-TW" sz="1200" dirty="0">
                    <a:latin typeface="+mn-lt"/>
                  </a:rPr>
                  <a:t>-stable </a:t>
                </a:r>
                <a:r>
                  <a:rPr lang="zh-TW" altLang="en-US" sz="1200" dirty="0">
                    <a:latin typeface="+mn-lt"/>
                  </a:rPr>
                  <a:t>集合</a:t>
                </a:r>
                <a:endParaRPr lang="en-US" altLang="zh-TW" sz="1200" dirty="0">
                  <a:latin typeface="+mn-lt"/>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然後，將不再執行進一步合併或拆分流程</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r>
                  <a:rPr lang="zh-TW" altLang="en-US" sz="1200" b="0" i="0" kern="1200" dirty="0">
                    <a:solidFill>
                      <a:schemeClr val="tx1"/>
                    </a:solidFill>
                    <a:effectLst/>
                    <a:latin typeface="+mn-lt"/>
                    <a:ea typeface="+mn-ea"/>
                    <a:cs typeface="+mn-cs"/>
                  </a:rPr>
                  <a:t>之後，對於</a:t>
                </a:r>
                <a:r>
                  <a:rPr lang="en-US" altLang="zh-TW" sz="1200" b="0" i="0" kern="1200" dirty="0">
                    <a:solidFill>
                      <a:schemeClr val="tx1"/>
                    </a:solidFill>
                    <a:effectLst/>
                    <a:latin typeface="+mn-lt"/>
                    <a:ea typeface="+mn-ea"/>
                    <a:cs typeface="+mn-cs"/>
                  </a:rPr>
                  <a:t>VNF</a:t>
                </a:r>
                <a:r>
                  <a:rPr lang="zh-TW" altLang="en-US" sz="1200" i="0">
                    <a:latin typeface="Cambria Math" panose="02040503050406030204" pitchFamily="18" charset="0"/>
                  </a:rPr>
                  <a:t>𝜗</a:t>
                </a:r>
                <a:r>
                  <a:rPr lang="zh-TW" altLang="en-US" sz="1200" b="0" i="0" kern="1200" dirty="0">
                    <a:solidFill>
                      <a:schemeClr val="tx1"/>
                    </a:solidFill>
                    <a:effectLst/>
                    <a:latin typeface="+mn-lt"/>
                    <a:ea typeface="+mn-ea"/>
                    <a:cs typeface="+mn-cs"/>
                  </a:rPr>
                  <a:t>，聯盟</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是從具有最高利潤值的集合</a:t>
                </a:r>
                <a:r>
                  <a:rPr lang="el-GR" altLang="zh-TW" sz="1200" i="0">
                    <a:latin typeface="Cambria Math" panose="02040503050406030204" pitchFamily="18" charset="0"/>
                    <a:ea typeface="Cambria Math" panose="02040503050406030204" pitchFamily="18" charset="0"/>
                  </a:rPr>
                  <a:t>Ξ</a:t>
                </a:r>
                <a:r>
                  <a:rPr lang="zh-TW" altLang="en-US" sz="1200" b="0" i="0" kern="1200" dirty="0">
                    <a:solidFill>
                      <a:schemeClr val="tx1"/>
                    </a:solidFill>
                    <a:effectLst/>
                    <a:latin typeface="+mn-lt"/>
                    <a:ea typeface="+mn-ea"/>
                    <a:cs typeface="+mn-cs"/>
                  </a:rPr>
                  <a:t>中選擇</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r>
                  <a:rPr lang="zh-TW" altLang="en-US" sz="1200" b="0" i="0" kern="1200" dirty="0">
                    <a:solidFill>
                      <a:schemeClr val="tx1"/>
                    </a:solidFill>
                    <a:effectLst/>
                    <a:latin typeface="+mn-lt"/>
                    <a:ea typeface="+mn-ea"/>
                    <a:cs typeface="+mn-cs"/>
                  </a:rPr>
                  <a:t>然後，</a:t>
                </a:r>
                <a:r>
                  <a:rPr lang="en-US" altLang="zh-TW" sz="1200" b="0" i="0" kern="1200" dirty="0">
                    <a:solidFill>
                      <a:schemeClr val="tx1"/>
                    </a:solidFill>
                    <a:effectLst/>
                    <a:latin typeface="+mn-lt"/>
                    <a:ea typeface="+mn-ea"/>
                    <a:cs typeface="+mn-cs"/>
                  </a:rPr>
                  <a:t>VNF</a:t>
                </a:r>
                <a:r>
                  <a:rPr lang="zh-TW" altLang="en-US" sz="1200" i="0">
                    <a:latin typeface="Cambria Math" panose="02040503050406030204" pitchFamily="18" charset="0"/>
                  </a:rPr>
                  <a:t>𝜗</a:t>
                </a:r>
                <a:r>
                  <a:rPr lang="zh-TW" altLang="en-US" sz="1200" b="0" i="0" kern="1200" dirty="0">
                    <a:solidFill>
                      <a:schemeClr val="tx1"/>
                    </a:solidFill>
                    <a:effectLst/>
                    <a:latin typeface="+mn-lt"/>
                    <a:ea typeface="+mn-ea"/>
                    <a:cs typeface="+mn-cs"/>
                  </a:rPr>
                  <a:t>將在</a:t>
                </a:r>
                <a:r>
                  <a:rPr lang="en-US" altLang="zh-TW" sz="1200" b="0" i="0" kern="1200" dirty="0">
                    <a:solidFill>
                      <a:schemeClr val="tx1"/>
                    </a:solidFill>
                    <a:effectLst/>
                    <a:latin typeface="+mn-lt"/>
                    <a:ea typeface="+mn-ea"/>
                    <a:cs typeface="+mn-cs"/>
                  </a:rPr>
                  <a:t>C</a:t>
                </a:r>
                <a:r>
                  <a:rPr lang="zh-TW" altLang="en-US" sz="1200" b="0" i="0" kern="1200">
                    <a:solidFill>
                      <a:schemeClr val="tx1"/>
                    </a:solidFill>
                    <a:effectLst/>
                    <a:latin typeface="+mn-lt"/>
                    <a:ea typeface="+mn-ea"/>
                    <a:cs typeface="+mn-cs"/>
                  </a:rPr>
                  <a:t>中實例化</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47</a:t>
            </a:fld>
            <a:endParaRPr lang="zh-TW" altLang="en-US"/>
          </a:p>
        </p:txBody>
      </p:sp>
    </p:spTree>
    <p:extLst>
      <p:ext uri="{BB962C8B-B14F-4D97-AF65-F5344CB8AC3E}">
        <p14:creationId xmlns:p14="http://schemas.microsoft.com/office/powerpoint/2010/main" val="1057674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在本節中，我們評估了在</a:t>
                </a:r>
                <a:r>
                  <a:rPr lang="en-US" altLang="zh-TW" sz="1200" b="0" i="0" kern="1200" dirty="0">
                    <a:solidFill>
                      <a:schemeClr val="tx1"/>
                    </a:solidFill>
                    <a:effectLst/>
                    <a:latin typeface="+mn-lt"/>
                    <a:ea typeface="+mn-ea"/>
                    <a:cs typeface="+mn-cs"/>
                  </a:rPr>
                  <a:t>CN</a:t>
                </a:r>
                <a:r>
                  <a:rPr lang="zh-TW" altLang="en-US" sz="1200" b="0" i="0" kern="1200" dirty="0">
                    <a:solidFill>
                      <a:schemeClr val="tx1"/>
                    </a:solidFill>
                    <a:effectLst/>
                    <a:latin typeface="+mn-lt"/>
                    <a:ea typeface="+mn-ea"/>
                    <a:cs typeface="+mn-cs"/>
                  </a:rPr>
                  <a:t>聯合雲上實例化</a:t>
                </a:r>
                <a:r>
                  <a:rPr lang="en-US" altLang="zh-TW" sz="1200" b="0" i="0" kern="1200" dirty="0" err="1">
                    <a:solidFill>
                      <a:schemeClr val="tx1"/>
                    </a:solidFill>
                    <a:effectLst/>
                    <a:latin typeface="+mn-lt"/>
                    <a:ea typeface="+mn-ea"/>
                    <a:cs typeface="+mn-cs"/>
                  </a:rPr>
                  <a:t>vEPC</a:t>
                </a:r>
                <a:r>
                  <a:rPr lang="zh-TW" altLang="en-US" sz="1200" b="0" i="0" kern="1200" dirty="0">
                    <a:solidFill>
                      <a:schemeClr val="tx1"/>
                    </a:solidFill>
                    <a:effectLst/>
                    <a:latin typeface="+mn-lt"/>
                    <a:ea typeface="+mn-ea"/>
                    <a:cs typeface="+mn-cs"/>
                  </a:rPr>
                  <a:t>實例的建議方案的性能</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dirty="0"/>
                  <a:t>所提出的算法根據以下指標進行評估：</a:t>
                </a:r>
                <a:endParaRPr lang="en-US" altLang="zh-TW" dirty="0"/>
              </a:p>
              <a:p>
                <a:pPr marL="457200" lvl="1" indent="0">
                  <a:buFont typeface="Arial" panose="020B0604020202020204" pitchFamily="34" charset="0"/>
                  <a:buNone/>
                </a:pPr>
                <a:r>
                  <a:rPr lang="zh-TW" altLang="en-US" dirty="0"/>
                  <a:t>個別</a:t>
                </a:r>
                <a14:m>
                  <m:oMath xmlns:m="http://schemas.openxmlformats.org/officeDocument/2006/math">
                    <m:r>
                      <a:rPr lang="zh-TW" altLang="en-US" sz="1200" i="1" smtClean="0">
                        <a:latin typeface="Cambria Math" panose="02040503050406030204" pitchFamily="18" charset="0"/>
                      </a:rPr>
                      <m:t>𝒞𝒩</m:t>
                    </m:r>
                    <m:r>
                      <a:rPr lang="zh-TW" altLang="en-US" sz="1200" i="1" smtClean="0">
                        <a:latin typeface="Cambria Math" panose="02040503050406030204" pitchFamily="18" charset="0"/>
                      </a:rPr>
                      <m:t>的收益</m:t>
                    </m:r>
                  </m:oMath>
                </a14:m>
                <a:r>
                  <a:rPr lang="zh-TW" altLang="en-US" dirty="0"/>
                  <a:t> </a:t>
                </a:r>
                <a:r>
                  <a:rPr lang="en-US" altLang="zh-TW" dirty="0"/>
                  <a:t>:</a:t>
                </a:r>
                <a:r>
                  <a:rPr lang="zh-TW" altLang="en-US" dirty="0"/>
                  <a:t> 定義為每個</a:t>
                </a:r>
                <a:r>
                  <a:rPr lang="en-US" altLang="zh-TW" dirty="0"/>
                  <a:t>VNF</a:t>
                </a:r>
                <a14:m>
                  <m:oMath xmlns:m="http://schemas.openxmlformats.org/officeDocument/2006/math">
                    <m:r>
                      <a:rPr lang="zh-TW" altLang="en-US" sz="1200" i="1" smtClean="0">
                        <a:latin typeface="Cambria Math" panose="02040503050406030204" pitchFamily="18" charset="0"/>
                      </a:rPr>
                      <m:t>𝜗</m:t>
                    </m:r>
                  </m:oMath>
                </a14:m>
                <a:r>
                  <a:rPr lang="zh-TW" altLang="en-US" dirty="0"/>
                  <a:t>不同實例的選定聯盟中每個參與者的個人收益的平均值</a:t>
                </a:r>
                <a:endParaRPr lang="en-US" altLang="zh-TW" dirty="0"/>
              </a:p>
              <a:p>
                <a:pPr marL="457200" lvl="1" indent="0">
                  <a:buFont typeface="Arial" panose="020B0604020202020204" pitchFamily="34" charset="0"/>
                  <a:buNone/>
                </a:pPr>
                <a:r>
                  <a:rPr lang="zh-TW" altLang="en-US" dirty="0"/>
                  <a:t>合併和拆分次數 </a:t>
                </a:r>
                <a:r>
                  <a:rPr lang="en-US" altLang="zh-TW" dirty="0"/>
                  <a:t>:</a:t>
                </a:r>
                <a:r>
                  <a:rPr lang="zh-TW" altLang="en-US" dirty="0"/>
                  <a:t> 定義為部署每個</a:t>
                </a:r>
                <a:r>
                  <a:rPr lang="en-US" altLang="zh-TW" dirty="0"/>
                  <a:t>VNF</a:t>
                </a:r>
                <a14:m>
                  <m:oMath xmlns:m="http://schemas.openxmlformats.org/officeDocument/2006/math">
                    <m:r>
                      <a:rPr lang="zh-TW" altLang="en-US" sz="1200" i="1" smtClean="0">
                        <a:latin typeface="Cambria Math" panose="02040503050406030204" pitchFamily="18" charset="0"/>
                      </a:rPr>
                      <m:t>𝜗</m:t>
                    </m:r>
                  </m:oMath>
                </a14:m>
                <a:r>
                  <a:rPr lang="zh-TW" altLang="en-US" dirty="0"/>
                  <a:t>需要合併和拆分操作的平均次數。該指標顯示了底層方案</a:t>
                </a:r>
                <a:r>
                  <a:rPr lang="en-US" altLang="zh-TW" dirty="0"/>
                  <a:t>virtual-EPC</a:t>
                </a:r>
                <a:r>
                  <a:rPr lang="zh-TW" altLang="en-US" dirty="0"/>
                  <a:t>的複雜性</a:t>
                </a:r>
                <a:r>
                  <a:rPr lang="en-US" altLang="zh-TW" dirty="0"/>
                  <a:t>;</a:t>
                </a:r>
              </a:p>
              <a:p>
                <a:pPr marL="457200" lvl="1" indent="0">
                  <a:buFont typeface="Arial" panose="020B0604020202020204" pitchFamily="34" charset="0"/>
                  <a:buNone/>
                </a:pPr>
                <a:r>
                  <a:rPr lang="zh-TW" altLang="en-US" dirty="0"/>
                  <a:t>選定聯盟中</a:t>
                </a:r>
                <a14:m>
                  <m:oMath xmlns:m="http://schemas.openxmlformats.org/officeDocument/2006/math">
                    <m:r>
                      <a:rPr lang="zh-TW" altLang="en-US" sz="1200" i="1" smtClean="0">
                        <a:latin typeface="Cambria Math" panose="02040503050406030204" pitchFamily="18" charset="0"/>
                      </a:rPr>
                      <m:t>𝒞𝒩</m:t>
                    </m:r>
                    <m:r>
                      <a:rPr lang="en-US" altLang="zh-TW" sz="1200" b="0" i="1" smtClean="0">
                        <a:latin typeface="Cambria Math" panose="02040503050406030204" pitchFamily="18" charset="0"/>
                      </a:rPr>
                      <m:t>𝑠</m:t>
                    </m:r>
                  </m:oMath>
                </a14:m>
                <a:r>
                  <a:rPr lang="zh-TW" altLang="en-US" dirty="0"/>
                  <a:t>的數量 </a:t>
                </a:r>
                <a:r>
                  <a:rPr lang="en-US" altLang="zh-TW" dirty="0"/>
                  <a:t>:</a:t>
                </a:r>
                <a:r>
                  <a:rPr lang="zh-TW" altLang="en-US" dirty="0"/>
                  <a:t> 定義為每個</a:t>
                </a:r>
                <a:r>
                  <a:rPr lang="en-US" altLang="zh-TW" dirty="0"/>
                  <a:t>VNF</a:t>
                </a:r>
                <a14:m>
                  <m:oMath xmlns:m="http://schemas.openxmlformats.org/officeDocument/2006/math">
                    <m:r>
                      <a:rPr lang="zh-TW" altLang="en-US" sz="1200" i="1" smtClean="0">
                        <a:latin typeface="Cambria Math" panose="02040503050406030204" pitchFamily="18" charset="0"/>
                      </a:rPr>
                      <m:t>𝜗</m:t>
                    </m:r>
                  </m:oMath>
                </a14:m>
                <a:r>
                  <a:rPr lang="zh-TW" altLang="en-US" dirty="0"/>
                  <a:t>每個實例選定聯盟中的平均參與者數量</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在本節中，我們將評估所提出的在</a:t>
                </a:r>
                <a:r>
                  <a:rPr lang="zh-TW" altLang="en-US" sz="1200" i="0">
                    <a:latin typeface="Cambria Math" panose="02040503050406030204" pitchFamily="18" charset="0"/>
                  </a:rPr>
                  <a:t>𝒞𝒩</a:t>
                </a:r>
                <a:r>
                  <a:rPr lang="en-US" altLang="zh-TW" sz="1200" b="0" i="0" kern="1200" dirty="0">
                    <a:solidFill>
                      <a:schemeClr val="tx1"/>
                    </a:solidFill>
                    <a:effectLst/>
                    <a:latin typeface="+mn-lt"/>
                    <a:ea typeface="+mn-ea"/>
                    <a:cs typeface="+mn-cs"/>
                  </a:rPr>
                  <a:t>s</a:t>
                </a:r>
                <a:r>
                  <a:rPr lang="zh-TW" altLang="en-US" sz="1200" b="0" i="0" kern="1200" dirty="0">
                    <a:solidFill>
                      <a:schemeClr val="tx1"/>
                    </a:solidFill>
                    <a:effectLst/>
                    <a:latin typeface="+mn-lt"/>
                    <a:ea typeface="+mn-ea"/>
                    <a:cs typeface="+mn-cs"/>
                  </a:rPr>
                  <a:t>聯邦雲上實例化</a:t>
                </a:r>
                <a:r>
                  <a:rPr lang="en-US" altLang="zh-TW" sz="1200" b="0" i="0" kern="1200" dirty="0" err="1">
                    <a:solidFill>
                      <a:schemeClr val="tx1"/>
                    </a:solidFill>
                    <a:effectLst/>
                    <a:latin typeface="+mn-lt"/>
                    <a:ea typeface="+mn-ea"/>
                    <a:cs typeface="+mn-cs"/>
                  </a:rPr>
                  <a:t>vEPC</a:t>
                </a:r>
                <a:r>
                  <a:rPr lang="zh-TW" altLang="en-US" sz="1200" b="0" i="0" kern="1200" dirty="0">
                    <a:solidFill>
                      <a:schemeClr val="tx1"/>
                    </a:solidFill>
                    <a:effectLst/>
                    <a:latin typeface="+mn-lt"/>
                    <a:ea typeface="+mn-ea"/>
                    <a:cs typeface="+mn-cs"/>
                  </a:rPr>
                  <a:t>實例的方案的效能。</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dirty="0"/>
                  <a:t>所提出的算法根據以下指標進行評估：</a:t>
                </a:r>
                <a:endParaRPr lang="en-US" altLang="zh-TW" dirty="0"/>
              </a:p>
              <a:p>
                <a:pPr marL="457200" lvl="1" indent="0">
                  <a:buFont typeface="Arial" panose="020B0604020202020204" pitchFamily="34" charset="0"/>
                  <a:buNone/>
                </a:pPr>
                <a:r>
                  <a:rPr lang="zh-TW" altLang="en-US" dirty="0"/>
                  <a:t>個別</a:t>
                </a:r>
                <a:r>
                  <a:rPr lang="zh-TW" altLang="en-US" sz="1200" i="0">
                    <a:latin typeface="Cambria Math" panose="02040503050406030204" pitchFamily="18" charset="0"/>
                  </a:rPr>
                  <a:t>𝒞𝒩的收益</a:t>
                </a:r>
                <a:r>
                  <a:rPr lang="zh-TW" altLang="en-US" dirty="0"/>
                  <a:t> </a:t>
                </a:r>
                <a:r>
                  <a:rPr lang="en-US" altLang="zh-TW" dirty="0"/>
                  <a:t>:</a:t>
                </a:r>
                <a:r>
                  <a:rPr lang="zh-TW" altLang="en-US" dirty="0"/>
                  <a:t> 定義為每個</a:t>
                </a:r>
                <a:r>
                  <a:rPr lang="en-US" altLang="zh-TW" dirty="0"/>
                  <a:t>VNF</a:t>
                </a:r>
                <a:r>
                  <a:rPr lang="zh-TW" altLang="en-US" sz="1200" i="0">
                    <a:latin typeface="Cambria Math" panose="02040503050406030204" pitchFamily="18" charset="0"/>
                  </a:rPr>
                  <a:t>𝜗</a:t>
                </a:r>
                <a:r>
                  <a:rPr lang="zh-TW" altLang="en-US" dirty="0"/>
                  <a:t>不同實例的選定聯盟中每一個參與者的個人收益的平均值</a:t>
                </a:r>
                <a:endParaRPr lang="en-US" altLang="zh-TW" dirty="0"/>
              </a:p>
              <a:p>
                <a:pPr marL="457200" lvl="1" indent="0">
                  <a:buFont typeface="Arial" panose="020B0604020202020204" pitchFamily="34" charset="0"/>
                  <a:buNone/>
                </a:pPr>
                <a:r>
                  <a:rPr lang="zh-TW" altLang="en-US" dirty="0"/>
                  <a:t>合併和拆分的數量 </a:t>
                </a:r>
                <a:r>
                  <a:rPr lang="en-US" altLang="zh-TW" dirty="0"/>
                  <a:t>:</a:t>
                </a:r>
                <a:r>
                  <a:rPr lang="zh-TW" altLang="en-US" dirty="0"/>
                  <a:t> 定義為部署每個</a:t>
                </a:r>
                <a:r>
                  <a:rPr lang="en-US" altLang="zh-TW" dirty="0"/>
                  <a:t>VNF</a:t>
                </a:r>
                <a:r>
                  <a:rPr lang="zh-TW" altLang="en-US" sz="1200" i="0">
                    <a:latin typeface="Cambria Math" panose="02040503050406030204" pitchFamily="18" charset="0"/>
                  </a:rPr>
                  <a:t>𝜗</a:t>
                </a:r>
                <a:r>
                  <a:rPr lang="zh-TW" altLang="en-US" dirty="0"/>
                  <a:t>需要合併和拆分操作的平均次數。該指標顯示了底層方案</a:t>
                </a:r>
                <a:r>
                  <a:rPr lang="en-US" altLang="zh-TW" dirty="0"/>
                  <a:t>virtual-EPC</a:t>
                </a:r>
                <a:r>
                  <a:rPr lang="zh-TW" altLang="en-US" dirty="0"/>
                  <a:t>的複雜性</a:t>
                </a:r>
                <a:r>
                  <a:rPr lang="en-US" altLang="zh-TW" dirty="0"/>
                  <a:t>;</a:t>
                </a:r>
              </a:p>
              <a:p>
                <a:pPr marL="457200" lvl="1" indent="0">
                  <a:buFont typeface="Arial" panose="020B0604020202020204" pitchFamily="34" charset="0"/>
                  <a:buNone/>
                </a:pPr>
                <a:r>
                  <a:rPr lang="zh-TW" altLang="en-US" dirty="0"/>
                  <a:t>選定聯盟中</a:t>
                </a:r>
                <a:r>
                  <a:rPr lang="zh-TW" altLang="en-US" sz="1200" i="0">
                    <a:latin typeface="Cambria Math" panose="02040503050406030204" pitchFamily="18" charset="0"/>
                  </a:rPr>
                  <a:t>𝒞𝒩</a:t>
                </a:r>
                <a:r>
                  <a:rPr lang="en-US" altLang="zh-TW" sz="1200" b="0" i="0">
                    <a:latin typeface="Cambria Math" panose="02040503050406030204" pitchFamily="18" charset="0"/>
                  </a:rPr>
                  <a:t>𝑠</a:t>
                </a:r>
                <a:r>
                  <a:rPr lang="zh-TW" altLang="en-US" dirty="0"/>
                  <a:t>的數量 </a:t>
                </a:r>
                <a:r>
                  <a:rPr lang="en-US" altLang="zh-TW" dirty="0"/>
                  <a:t>:</a:t>
                </a:r>
                <a:r>
                  <a:rPr lang="zh-TW" altLang="en-US" dirty="0"/>
                  <a:t> 定義為每個</a:t>
                </a:r>
                <a:r>
                  <a:rPr lang="en-US" altLang="zh-TW" dirty="0"/>
                  <a:t>VNF</a:t>
                </a:r>
                <a:r>
                  <a:rPr lang="zh-TW" altLang="en-US" sz="1200" i="0">
                    <a:latin typeface="Cambria Math" panose="02040503050406030204" pitchFamily="18" charset="0"/>
                  </a:rPr>
                  <a:t>𝜗</a:t>
                </a:r>
                <a:r>
                  <a:rPr lang="zh-TW" altLang="en-US" dirty="0"/>
                  <a:t>每個實例選定聯盟中參與者的平均數量</a:t>
                </a:r>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50</a:t>
            </a:fld>
            <a:endParaRPr lang="zh-TW" altLang="en-US"/>
          </a:p>
        </p:txBody>
      </p:sp>
    </p:spTree>
    <p:extLst>
      <p:ext uri="{BB962C8B-B14F-4D97-AF65-F5344CB8AC3E}">
        <p14:creationId xmlns:p14="http://schemas.microsoft.com/office/powerpoint/2010/main" val="1222764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這些演算法使用 </a:t>
            </a:r>
            <a:r>
              <a:rPr lang="en-US" altLang="zh-TW" sz="1200" b="0" i="0" kern="1200" dirty="0">
                <a:solidFill>
                  <a:schemeClr val="tx1"/>
                </a:solidFill>
                <a:effectLst/>
                <a:latin typeface="+mn-lt"/>
                <a:ea typeface="+mn-ea"/>
                <a:cs typeface="+mn-cs"/>
              </a:rPr>
              <a:t>python </a:t>
            </a:r>
            <a:r>
              <a:rPr lang="zh-TW" altLang="en-US" sz="1200" b="0" i="0" kern="1200" dirty="0">
                <a:solidFill>
                  <a:schemeClr val="tx1"/>
                </a:solidFill>
                <a:effectLst/>
                <a:latin typeface="+mn-lt"/>
                <a:ea typeface="+mn-ea"/>
                <a:cs typeface="+mn-cs"/>
              </a:rPr>
              <a:t>編程語言和稱為 </a:t>
            </a:r>
            <a:r>
              <a:rPr lang="en-US" altLang="zh-TW" sz="1200" b="0" i="0" kern="1200" dirty="0" err="1">
                <a:solidFill>
                  <a:schemeClr val="tx1"/>
                </a:solidFill>
                <a:effectLst/>
                <a:latin typeface="+mn-lt"/>
                <a:ea typeface="+mn-ea"/>
                <a:cs typeface="+mn-cs"/>
              </a:rPr>
              <a:t>networkx</a:t>
            </a:r>
            <a:r>
              <a:rPr lang="zh-TW" altLang="en-US" sz="1200" b="0" i="0" kern="1200" dirty="0">
                <a:solidFill>
                  <a:schemeClr val="tx1"/>
                </a:solidFill>
                <a:effectLst/>
                <a:latin typeface="+mn-lt"/>
                <a:ea typeface="+mn-ea"/>
                <a:cs typeface="+mn-cs"/>
              </a:rPr>
              <a:t> 的圖論擴展包進行評估</a:t>
            </a:r>
            <a:r>
              <a:rPr lang="en-US" altLang="zh-TW" sz="1200" b="0" i="0" kern="1200" dirty="0">
                <a:solidFill>
                  <a:schemeClr val="tx1"/>
                </a:solidFill>
                <a:effectLst/>
                <a:latin typeface="+mn-lt"/>
                <a:ea typeface="+mn-ea"/>
                <a:cs typeface="+mn-cs"/>
              </a:rPr>
              <a:t>[24]</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我們使用</a:t>
            </a:r>
            <a:r>
              <a:rPr lang="en-US" altLang="zh-TW" sz="1200" b="0" i="0" kern="1200" dirty="0">
                <a:solidFill>
                  <a:schemeClr val="tx1"/>
                </a:solidFill>
                <a:effectLst/>
                <a:latin typeface="+mn-lt"/>
                <a:ea typeface="+mn-ea"/>
                <a:cs typeface="+mn-cs"/>
              </a:rPr>
              <a:t>IBM</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ILOG</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CPLEX</a:t>
            </a:r>
            <a:r>
              <a:rPr lang="zh-TW" altLang="en-US" sz="1200" b="0" i="0" kern="1200" dirty="0">
                <a:solidFill>
                  <a:schemeClr val="tx1"/>
                </a:solidFill>
                <a:effectLst/>
                <a:latin typeface="+mn-lt"/>
                <a:ea typeface="+mn-ea"/>
                <a:cs typeface="+mn-cs"/>
              </a:rPr>
              <a:t>版本</a:t>
            </a:r>
            <a:r>
              <a:rPr lang="en-US" altLang="zh-TW" sz="1200" b="0" i="0" kern="1200" dirty="0">
                <a:solidFill>
                  <a:schemeClr val="tx1"/>
                </a:solidFill>
                <a:effectLst/>
                <a:latin typeface="+mn-lt"/>
                <a:ea typeface="+mn-ea"/>
                <a:cs typeface="+mn-cs"/>
              </a:rPr>
              <a:t>12:6:1</a:t>
            </a:r>
            <a:r>
              <a:rPr lang="zh-TW" altLang="en-US" sz="1200" b="0" i="0" kern="1200" dirty="0">
                <a:solidFill>
                  <a:schemeClr val="tx1"/>
                </a:solidFill>
                <a:effectLst/>
                <a:latin typeface="+mn-lt"/>
                <a:ea typeface="+mn-ea"/>
                <a:cs typeface="+mn-cs"/>
              </a:rPr>
              <a:t>來實作提出的</a:t>
            </a:r>
            <a:r>
              <a:rPr lang="en-US" altLang="zh-TW" sz="1200" b="0" i="0" kern="1200" dirty="0">
                <a:solidFill>
                  <a:schemeClr val="tx1"/>
                </a:solidFill>
                <a:effectLst/>
                <a:latin typeface="+mn-lt"/>
                <a:ea typeface="+mn-ea"/>
                <a:cs typeface="+mn-cs"/>
              </a:rPr>
              <a:t>virtual-EPC</a:t>
            </a:r>
            <a:r>
              <a:rPr lang="zh-TW" altLang="en-US" sz="1200" b="0" i="0" kern="1200" dirty="0">
                <a:solidFill>
                  <a:schemeClr val="tx1"/>
                </a:solidFill>
                <a:effectLst/>
                <a:latin typeface="+mn-lt"/>
                <a:ea typeface="+mn-ea"/>
                <a:cs typeface="+mn-cs"/>
              </a:rPr>
              <a:t>方案，使用分支界定法</a:t>
            </a:r>
            <a:r>
              <a:rPr lang="en-US" altLang="zh-TW" sz="1200" b="0" i="0" kern="1200" dirty="0">
                <a:solidFill>
                  <a:schemeClr val="tx1"/>
                </a:solidFill>
                <a:effectLst/>
                <a:latin typeface="+mn-lt"/>
                <a:ea typeface="+mn-ea"/>
                <a:cs typeface="+mn-cs"/>
              </a:rPr>
              <a:t>(branch-and-bound)</a:t>
            </a:r>
            <a:r>
              <a:rPr lang="zh-TW" altLang="en-US" sz="1200" b="0" i="0" kern="1200" dirty="0">
                <a:solidFill>
                  <a:schemeClr val="tx1"/>
                </a:solidFill>
                <a:effectLst/>
                <a:latin typeface="+mn-lt"/>
                <a:ea typeface="+mn-ea"/>
                <a:cs typeface="+mn-cs"/>
              </a:rPr>
              <a:t>來解決優化問題</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我們使用來自真實移動營運商網路的歷史數據來評估不同的解決方案</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即 網路中產生的不同事件，如一個</a:t>
            </a:r>
            <a:r>
              <a:rPr lang="en-US" altLang="zh-TW" sz="1200" b="0" i="0" kern="1200" dirty="0">
                <a:solidFill>
                  <a:schemeClr val="tx1"/>
                </a:solidFill>
                <a:effectLst/>
                <a:latin typeface="+mn-lt"/>
                <a:ea typeface="+mn-ea"/>
                <a:cs typeface="+mn-cs"/>
              </a:rPr>
              <a:t>UE</a:t>
            </a:r>
            <a:r>
              <a:rPr lang="zh-TW" altLang="en-US" sz="1200" b="0" i="0" kern="1200" dirty="0">
                <a:solidFill>
                  <a:schemeClr val="tx1"/>
                </a:solidFill>
                <a:effectLst/>
                <a:latin typeface="+mn-lt"/>
                <a:ea typeface="+mn-ea"/>
                <a:cs typeface="+mn-cs"/>
              </a:rPr>
              <a:t>的連結或分離操作、執行程序和產生訊息的數量</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51</a:t>
            </a:fld>
            <a:endParaRPr lang="zh-TW" altLang="en-US"/>
          </a:p>
        </p:txBody>
      </p:sp>
    </p:spTree>
    <p:extLst>
      <p:ext uri="{BB962C8B-B14F-4D97-AF65-F5344CB8AC3E}">
        <p14:creationId xmlns:p14="http://schemas.microsoft.com/office/powerpoint/2010/main" val="314551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NFV</a:t>
            </a:r>
            <a:r>
              <a:rPr lang="zh-TW" altLang="en-US" dirty="0"/>
              <a:t>是下一代行動網路系統的關鍵的推動者之一</a:t>
            </a:r>
            <a:r>
              <a:rPr lang="en-US" altLang="zh-TW" dirty="0"/>
              <a:t>[1]</a:t>
            </a:r>
          </a:p>
          <a:p>
            <a:pPr marL="171450" indent="-171450">
              <a:buFont typeface="Arial" panose="020B0604020202020204" pitchFamily="34" charset="0"/>
              <a:buChar char="•"/>
            </a:pPr>
            <a:r>
              <a:rPr lang="en-US" altLang="zh-TW" dirty="0"/>
              <a:t>NFV</a:t>
            </a:r>
            <a:r>
              <a:rPr lang="zh-TW" altLang="en-US" dirty="0"/>
              <a:t>允許將虛擬網路功能</a:t>
            </a:r>
            <a:r>
              <a:rPr lang="en-US" altLang="zh-TW" dirty="0"/>
              <a:t>(VNF)</a:t>
            </a:r>
            <a:r>
              <a:rPr lang="zh-TW" altLang="en-US" dirty="0"/>
              <a:t>作為軟體元件運行在託管在雲中的虛擬化系統</a:t>
            </a:r>
            <a:r>
              <a:rPr lang="en-US" altLang="zh-TW" dirty="0"/>
              <a:t>(</a:t>
            </a:r>
            <a:r>
              <a:rPr lang="zh-TW" altLang="en-US" dirty="0"/>
              <a:t>即虛擬機</a:t>
            </a:r>
            <a:r>
              <a:rPr lang="en-US" altLang="zh-TW" dirty="0"/>
              <a:t>-VMs-</a:t>
            </a:r>
            <a:r>
              <a:rPr lang="zh-TW" altLang="en-US" dirty="0"/>
              <a:t>或容器</a:t>
            </a:r>
            <a:r>
              <a:rPr lang="en-US" altLang="zh-TW" dirty="0"/>
              <a:t>)</a:t>
            </a:r>
            <a:r>
              <a:rPr lang="zh-TW" altLang="en-US" dirty="0"/>
              <a:t>之上</a:t>
            </a:r>
            <a:r>
              <a:rPr lang="en-US" altLang="zh-TW" dirty="0"/>
              <a:t>;</a:t>
            </a:r>
            <a:r>
              <a:rPr lang="zh-TW" altLang="en-US" dirty="0"/>
              <a:t>允許高靈活性和彈性來部署網路服務和功能</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a:t>
            </a:fld>
            <a:endParaRPr lang="zh-TW" altLang="en-US"/>
          </a:p>
        </p:txBody>
      </p:sp>
    </p:spTree>
    <p:extLst>
      <p:ext uri="{BB962C8B-B14F-4D97-AF65-F5344CB8AC3E}">
        <p14:creationId xmlns:p14="http://schemas.microsoft.com/office/powerpoint/2010/main" val="12580899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在模擬的結果中，每個繪製點代表</a:t>
            </a:r>
            <a:r>
              <a:rPr lang="en-US" altLang="zh-TW" dirty="0"/>
              <a:t>10</a:t>
            </a:r>
            <a:r>
              <a:rPr lang="zh-TW" altLang="en-US" dirty="0"/>
              <a:t>次執行的平均值</a:t>
            </a:r>
            <a:endParaRPr lang="en-US" altLang="zh-TW" dirty="0"/>
          </a:p>
          <a:p>
            <a:pPr marL="171450" indent="-171450">
              <a:buFont typeface="Arial" panose="020B0604020202020204" pitchFamily="34" charset="0"/>
              <a:buChar char="•"/>
            </a:pPr>
            <a:r>
              <a:rPr lang="zh-TW" altLang="en-US" dirty="0"/>
              <a:t>通過改變</a:t>
            </a:r>
            <a:r>
              <a:rPr lang="en-US" altLang="zh-TW" dirty="0"/>
              <a:t>TA</a:t>
            </a:r>
            <a:r>
              <a:rPr lang="zh-TW" altLang="en-US" dirty="0"/>
              <a:t>數量和</a:t>
            </a:r>
            <a:r>
              <a:rPr lang="en-US" altLang="zh-TW" dirty="0"/>
              <a:t>CNs</a:t>
            </a:r>
            <a:r>
              <a:rPr lang="zh-TW" altLang="en-US" dirty="0"/>
              <a:t>數量來評估不同演算法</a:t>
            </a:r>
            <a:endParaRPr lang="en-US" altLang="zh-TW" dirty="0"/>
          </a:p>
          <a:p>
            <a:pPr marL="171450" indent="-171450">
              <a:buFont typeface="Arial" panose="020B0604020202020204" pitchFamily="34" charset="0"/>
              <a:buChar char="•"/>
            </a:pPr>
            <a:r>
              <a:rPr lang="zh-TW" altLang="en-US" dirty="0"/>
              <a:t>我們進行兩組實驗</a:t>
            </a:r>
            <a:endParaRPr lang="en-US" altLang="zh-TW" dirty="0"/>
          </a:p>
          <a:p>
            <a:pPr marL="171450" indent="-171450">
              <a:buFont typeface="Arial" panose="020B0604020202020204" pitchFamily="34" charset="0"/>
              <a:buChar char="•"/>
            </a:pPr>
            <a:r>
              <a:rPr lang="zh-TW" altLang="en-US" dirty="0"/>
              <a:t>第一，我們改變</a:t>
            </a:r>
            <a:r>
              <a:rPr lang="en-US" altLang="zh-TW" dirty="0"/>
              <a:t>TA</a:t>
            </a:r>
            <a:r>
              <a:rPr lang="zh-TW" altLang="en-US" dirty="0"/>
              <a:t>的數量並將</a:t>
            </a:r>
            <a:r>
              <a:rPr lang="en-US" altLang="zh-TW" dirty="0"/>
              <a:t>CNs</a:t>
            </a:r>
            <a:r>
              <a:rPr lang="zh-TW" altLang="en-US" dirty="0"/>
              <a:t>的數量固定為</a:t>
            </a:r>
            <a:r>
              <a:rPr lang="en-US" altLang="zh-TW" dirty="0"/>
              <a:t>15</a:t>
            </a:r>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52</a:t>
            </a:fld>
            <a:endParaRPr lang="zh-TW" altLang="en-US"/>
          </a:p>
        </p:txBody>
      </p:sp>
    </p:spTree>
    <p:extLst>
      <p:ext uri="{BB962C8B-B14F-4D97-AF65-F5344CB8AC3E}">
        <p14:creationId xmlns:p14="http://schemas.microsoft.com/office/powerpoint/2010/main" val="1012777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第二種情況，我們改變</a:t>
            </a:r>
            <a:r>
              <a:rPr lang="en-US" altLang="zh-TW" dirty="0"/>
              <a:t>CNs</a:t>
            </a:r>
            <a:r>
              <a:rPr lang="zh-TW" altLang="en-US" dirty="0"/>
              <a:t>的數量，同時將</a:t>
            </a:r>
            <a:r>
              <a:rPr lang="en-US" altLang="zh-TW" dirty="0"/>
              <a:t>TA</a:t>
            </a:r>
            <a:r>
              <a:rPr lang="zh-TW" altLang="en-US" dirty="0"/>
              <a:t>的數量固定為</a:t>
            </a:r>
            <a:r>
              <a:rPr lang="en-US" altLang="zh-TW" dirty="0"/>
              <a:t>50</a:t>
            </a:r>
          </a:p>
          <a:p>
            <a:pPr marL="171450" indent="-171450">
              <a:buFont typeface="Arial" panose="020B0604020202020204" pitchFamily="34" charset="0"/>
              <a:buChar char="•"/>
            </a:pPr>
            <a:r>
              <a:rPr lang="en-US" altLang="zh-TW" dirty="0"/>
              <a:t>P</a:t>
            </a:r>
            <a:r>
              <a:rPr lang="zh-TW" altLang="en-US" dirty="0"/>
              <a:t>的值</a:t>
            </a:r>
            <a:r>
              <a:rPr lang="en-US" altLang="zh-TW" dirty="0"/>
              <a:t>-</a:t>
            </a:r>
            <a:r>
              <a:rPr lang="en-US" altLang="zh-TW" dirty="0" err="1"/>
              <a:t>vEPC</a:t>
            </a:r>
            <a:r>
              <a:rPr lang="zh-TW" altLang="en-US" dirty="0"/>
              <a:t>營運商願意支付的價錢</a:t>
            </a:r>
            <a:r>
              <a:rPr lang="en-US" altLang="zh-TW" dirty="0"/>
              <a:t>-</a:t>
            </a:r>
            <a:r>
              <a:rPr lang="zh-TW" altLang="en-US" dirty="0"/>
              <a:t>與網路</a:t>
            </a:r>
            <a:r>
              <a:rPr lang="en-US" altLang="zh-TW" dirty="0"/>
              <a:t>TA</a:t>
            </a:r>
            <a:r>
              <a:rPr lang="zh-TW" altLang="en-US" dirty="0"/>
              <a:t>的數量成正比</a:t>
            </a:r>
            <a:endParaRPr lang="en-US" altLang="zh-TW" dirty="0"/>
          </a:p>
          <a:p>
            <a:pPr marL="171450" indent="-171450">
              <a:buFont typeface="Arial" panose="020B0604020202020204" pitchFamily="34" charset="0"/>
              <a:buChar char="•"/>
            </a:pPr>
            <a:r>
              <a:rPr lang="zh-TW" altLang="en-US" dirty="0"/>
              <a:t>圖</a:t>
            </a:r>
            <a:r>
              <a:rPr lang="en-US" altLang="zh-TW" dirty="0"/>
              <a:t>1</a:t>
            </a:r>
            <a:r>
              <a:rPr lang="zh-TW" altLang="en-US" dirty="0"/>
              <a:t>顯示針對不同</a:t>
            </a:r>
            <a:r>
              <a:rPr lang="en-US" altLang="zh-TW" dirty="0"/>
              <a:t>TA</a:t>
            </a:r>
            <a:r>
              <a:rPr lang="zh-TW" altLang="en-US" dirty="0"/>
              <a:t>的數量提出的解決方案的性能</a:t>
            </a:r>
            <a:endParaRPr lang="en-US" altLang="zh-TW" dirty="0"/>
          </a:p>
          <a:p>
            <a:pPr marL="171450" indent="-171450">
              <a:buFont typeface="Arial" panose="020B0604020202020204" pitchFamily="34" charset="0"/>
              <a:buChar char="•"/>
            </a:pPr>
            <a:r>
              <a:rPr lang="zh-TW" altLang="en-US" dirty="0"/>
              <a:t>圖</a:t>
            </a:r>
            <a:r>
              <a:rPr lang="en-US" altLang="zh-TW" dirty="0"/>
              <a:t>1(a)</a:t>
            </a:r>
            <a:r>
              <a:rPr lang="zh-TW" altLang="en-US" dirty="0"/>
              <a:t>描繪</a:t>
            </a:r>
            <a:r>
              <a:rPr lang="en-US" altLang="zh-TW" dirty="0"/>
              <a:t>TA</a:t>
            </a:r>
            <a:r>
              <a:rPr lang="zh-TW" altLang="en-US" dirty="0"/>
              <a:t>數量對每個</a:t>
            </a:r>
            <a:r>
              <a:rPr lang="en-US" altLang="zh-TW" dirty="0"/>
              <a:t>CN</a:t>
            </a:r>
            <a:r>
              <a:rPr lang="zh-TW" altLang="en-US" dirty="0"/>
              <a:t>的個人收益上的影響</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53</a:t>
            </a:fld>
            <a:endParaRPr lang="zh-TW" altLang="en-US"/>
          </a:p>
        </p:txBody>
      </p:sp>
    </p:spTree>
    <p:extLst>
      <p:ext uri="{BB962C8B-B14F-4D97-AF65-F5344CB8AC3E}">
        <p14:creationId xmlns:p14="http://schemas.microsoft.com/office/powerpoint/2010/main" val="1458197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我們清楚地觀察到，</a:t>
            </a:r>
            <a:r>
              <a:rPr lang="en-US" altLang="zh-TW" dirty="0"/>
              <a:t>TA</a:t>
            </a:r>
            <a:r>
              <a:rPr lang="zh-TW" altLang="en-US" dirty="0"/>
              <a:t>數量的增加對個人收益有正向影響</a:t>
            </a:r>
            <a:endParaRPr lang="en-US" altLang="zh-TW" dirty="0"/>
          </a:p>
          <a:p>
            <a:pPr marL="171450" indent="-171450">
              <a:buFont typeface="Arial" panose="020B0604020202020204" pitchFamily="34" charset="0"/>
              <a:buChar char="•"/>
            </a:pPr>
            <a:r>
              <a:rPr lang="zh-TW" altLang="en-US" dirty="0"/>
              <a:t>對於</a:t>
            </a:r>
            <a:r>
              <a:rPr lang="en-US" altLang="zh-TW" dirty="0"/>
              <a:t>100</a:t>
            </a:r>
            <a:r>
              <a:rPr lang="zh-TW" altLang="en-US" dirty="0"/>
              <a:t>個</a:t>
            </a:r>
            <a:r>
              <a:rPr lang="en-US" altLang="zh-TW" dirty="0"/>
              <a:t>TA</a:t>
            </a:r>
            <a:r>
              <a:rPr lang="zh-TW" altLang="en-US" dirty="0"/>
              <a:t>，提出的</a:t>
            </a:r>
            <a:r>
              <a:rPr lang="en-US" altLang="zh-TW" dirty="0"/>
              <a:t>virtual-EPC</a:t>
            </a:r>
            <a:r>
              <a:rPr lang="zh-TW" altLang="en-US" dirty="0"/>
              <a:t>解決方案實現了</a:t>
            </a:r>
            <a:r>
              <a:rPr lang="en-US" altLang="zh-TW" dirty="0"/>
              <a:t>140000</a:t>
            </a:r>
            <a:r>
              <a:rPr lang="zh-TW" altLang="en-US" dirty="0"/>
              <a:t>的個人收益</a:t>
            </a:r>
            <a:endParaRPr lang="en-US" altLang="zh-TW" dirty="0"/>
          </a:p>
          <a:p>
            <a:pPr marL="171450" indent="-171450">
              <a:buFont typeface="Arial" panose="020B0604020202020204" pitchFamily="34" charset="0"/>
              <a:buChar char="•"/>
            </a:pPr>
            <a:r>
              <a:rPr lang="zh-TW" altLang="en-US" dirty="0"/>
              <a:t>事實上，提出的</a:t>
            </a:r>
            <a:r>
              <a:rPr lang="en-US" altLang="zh-TW" dirty="0"/>
              <a:t>virtual-EPC</a:t>
            </a:r>
            <a:r>
              <a:rPr lang="zh-TW" altLang="en-US" dirty="0"/>
              <a:t>解決方案成功地為所有參與者</a:t>
            </a:r>
            <a:r>
              <a:rPr lang="en-US" altLang="zh-TW" dirty="0"/>
              <a:t>CN</a:t>
            </a:r>
            <a:r>
              <a:rPr lang="zh-TW" altLang="en-US" dirty="0"/>
              <a:t>之間的每個實例形成了最佳聯盟，這將減少成本從而增加選定聯盟中每個參與者的利潤</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54</a:t>
            </a:fld>
            <a:endParaRPr lang="zh-TW" altLang="en-US"/>
          </a:p>
        </p:txBody>
      </p:sp>
    </p:spTree>
    <p:extLst>
      <p:ext uri="{BB962C8B-B14F-4D97-AF65-F5344CB8AC3E}">
        <p14:creationId xmlns:p14="http://schemas.microsoft.com/office/powerpoint/2010/main" val="2666882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在圖</a:t>
            </a:r>
            <a:r>
              <a:rPr lang="en-US" altLang="zh-TW" dirty="0"/>
              <a:t>1(b)</a:t>
            </a:r>
            <a:r>
              <a:rPr lang="zh-TW" altLang="en-US" dirty="0"/>
              <a:t>中，我們注意到涉及的</a:t>
            </a:r>
            <a:r>
              <a:rPr lang="en-US" altLang="zh-TW" dirty="0"/>
              <a:t>CN</a:t>
            </a:r>
            <a:r>
              <a:rPr lang="zh-TW" altLang="en-US" dirty="0"/>
              <a:t>數量和網路中</a:t>
            </a:r>
            <a:r>
              <a:rPr lang="en-US" altLang="zh-TW" dirty="0"/>
              <a:t>TA</a:t>
            </a:r>
            <a:r>
              <a:rPr lang="zh-TW" altLang="en-US" dirty="0"/>
              <a:t>的數量成比例增加</a:t>
            </a:r>
            <a:r>
              <a:rPr lang="en-US" altLang="zh-TW" dirty="0"/>
              <a:t>;</a:t>
            </a:r>
            <a:r>
              <a:rPr lang="zh-TW" altLang="en-US" dirty="0"/>
              <a:t>從中我們得出結論，提出的</a:t>
            </a:r>
            <a:r>
              <a:rPr lang="en-US" altLang="zh-TW" dirty="0"/>
              <a:t>virtual-EPC</a:t>
            </a:r>
            <a:r>
              <a:rPr lang="zh-TW" altLang="en-US" dirty="0"/>
              <a:t>解決方案使用</a:t>
            </a:r>
            <a:r>
              <a:rPr lang="en-US" altLang="zh-TW" dirty="0"/>
              <a:t>CN</a:t>
            </a:r>
            <a:r>
              <a:rPr lang="zh-TW" altLang="en-US" dirty="0"/>
              <a:t>平均數量來形成</a:t>
            </a:r>
            <a:r>
              <a:rPr lang="en-US" altLang="zh-TW" dirty="0" err="1"/>
              <a:t>vEPC</a:t>
            </a:r>
            <a:r>
              <a:rPr lang="zh-TW" altLang="en-US" dirty="0"/>
              <a:t>實例</a:t>
            </a:r>
            <a:endParaRPr lang="en-US" altLang="zh-TW" dirty="0"/>
          </a:p>
          <a:p>
            <a:pPr marL="171450" indent="-171450">
              <a:buFont typeface="Arial" panose="020B0604020202020204" pitchFamily="34" charset="0"/>
              <a:buChar char="•"/>
            </a:pPr>
            <a:r>
              <a:rPr lang="zh-TW" altLang="en-US" dirty="0">
                <a:solidFill>
                  <a:srgbClr val="FF0000"/>
                </a:solidFill>
              </a:rPr>
              <a:t>另一方面，我們從圖</a:t>
            </a:r>
            <a:r>
              <a:rPr lang="en-US" altLang="zh-TW" dirty="0">
                <a:solidFill>
                  <a:srgbClr val="FF0000"/>
                </a:solidFill>
              </a:rPr>
              <a:t>1(c)</a:t>
            </a:r>
            <a:r>
              <a:rPr lang="zh-TW" altLang="en-US" dirty="0">
                <a:solidFill>
                  <a:srgbClr val="FF0000"/>
                </a:solidFill>
              </a:rPr>
              <a:t>中觀察到，在提出的解決方案中合併和拆分操作的數量不能超過</a:t>
            </a:r>
            <a:r>
              <a:rPr lang="en-US" altLang="zh-TW" dirty="0">
                <a:solidFill>
                  <a:srgbClr val="FF0000"/>
                </a:solidFill>
              </a:rPr>
              <a:t>20</a:t>
            </a:r>
          </a:p>
          <a:p>
            <a:pPr marL="171450" indent="-171450">
              <a:buFont typeface="Arial" panose="020B0604020202020204" pitchFamily="34" charset="0"/>
              <a:buChar char="•"/>
            </a:pPr>
            <a:r>
              <a:rPr lang="zh-TW" altLang="en-US" dirty="0"/>
              <a:t>這意味著提出的解決方案覆蓋在合理時間內收斂到最佳解決方案</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55</a:t>
            </a:fld>
            <a:endParaRPr lang="zh-TW" altLang="en-US"/>
          </a:p>
        </p:txBody>
      </p:sp>
    </p:spTree>
    <p:extLst>
      <p:ext uri="{BB962C8B-B14F-4D97-AF65-F5344CB8AC3E}">
        <p14:creationId xmlns:p14="http://schemas.microsoft.com/office/powerpoint/2010/main" val="55696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從該圖，我們可以觀察到</a:t>
            </a:r>
            <a:r>
              <a:rPr lang="en-US" altLang="zh-TW" dirty="0"/>
              <a:t>TA</a:t>
            </a:r>
            <a:r>
              <a:rPr lang="zh-TW" altLang="en-US" dirty="0"/>
              <a:t>的數量對於合併和拆分操作的數量是負面影響</a:t>
            </a:r>
            <a:endParaRPr lang="en-US" altLang="zh-TW" dirty="0"/>
          </a:p>
          <a:p>
            <a:pPr marL="171450" indent="-171450">
              <a:buFont typeface="Arial" panose="020B0604020202020204" pitchFamily="34" charset="0"/>
              <a:buChar char="•"/>
            </a:pPr>
            <a:r>
              <a:rPr lang="zh-TW" altLang="en-US" dirty="0"/>
              <a:t>圖二描繪對於不同數量的參與者</a:t>
            </a:r>
            <a:r>
              <a:rPr lang="en-US" altLang="zh-TW" dirty="0"/>
              <a:t>CN</a:t>
            </a:r>
            <a:r>
              <a:rPr lang="zh-TW" altLang="en-US" dirty="0"/>
              <a:t>的</a:t>
            </a:r>
            <a:r>
              <a:rPr lang="en-US" altLang="zh-TW" dirty="0"/>
              <a:t>virtual-EPC</a:t>
            </a:r>
            <a:r>
              <a:rPr lang="zh-TW" altLang="en-US" dirty="0"/>
              <a:t>的性能</a:t>
            </a:r>
            <a:endParaRPr lang="en-US" altLang="zh-TW" dirty="0"/>
          </a:p>
          <a:p>
            <a:pPr marL="171450" indent="-171450">
              <a:buFont typeface="Arial" panose="020B0604020202020204" pitchFamily="34" charset="0"/>
              <a:buChar char="•"/>
            </a:pPr>
            <a:r>
              <a:rPr lang="zh-TW" altLang="en-US" dirty="0"/>
              <a:t>圖</a:t>
            </a:r>
            <a:r>
              <a:rPr lang="en-US" altLang="zh-TW" dirty="0"/>
              <a:t>2(a)</a:t>
            </a:r>
            <a:r>
              <a:rPr lang="zh-TW" altLang="en-US" dirty="0"/>
              <a:t>中，我們說明了對每個</a:t>
            </a:r>
            <a:r>
              <a:rPr lang="en-US" altLang="zh-TW" dirty="0"/>
              <a:t>CN</a:t>
            </a:r>
            <a:r>
              <a:rPr lang="zh-TW" altLang="en-US" dirty="0"/>
              <a:t>的個人收益的評估</a:t>
            </a:r>
            <a:endParaRPr lang="en-US" altLang="zh-TW" dirty="0"/>
          </a:p>
          <a:p>
            <a:pPr marL="171450" indent="-171450">
              <a:buFont typeface="Arial" panose="020B0604020202020204" pitchFamily="34" charset="0"/>
              <a:buChar char="•"/>
            </a:pPr>
            <a:r>
              <a:rPr lang="zh-TW" altLang="en-US" dirty="0"/>
              <a:t>從該圖中，我們注意到了參與者數量的增加對於提出的解決方案形成的選定聯盟中每個參與者的利潤產生正面影響</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56</a:t>
            </a:fld>
            <a:endParaRPr lang="zh-TW" altLang="en-US"/>
          </a:p>
        </p:txBody>
      </p:sp>
    </p:spTree>
    <p:extLst>
      <p:ext uri="{BB962C8B-B14F-4D97-AF65-F5344CB8AC3E}">
        <p14:creationId xmlns:p14="http://schemas.microsoft.com/office/powerpoint/2010/main" val="2016399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提出的</a:t>
            </a:r>
            <a:r>
              <a:rPr lang="en-US" altLang="zh-TW" dirty="0"/>
              <a:t>virtual-EPC</a:t>
            </a:r>
            <a:r>
              <a:rPr lang="zh-TW" altLang="en-US" dirty="0"/>
              <a:t>解決方案以有效的方法選擇聯盟，從而盡可能增加參與者的利潤</a:t>
            </a:r>
            <a:endParaRPr lang="en-US" altLang="zh-TW" dirty="0"/>
          </a:p>
          <a:p>
            <a:pPr marL="171450" indent="-171450">
              <a:buFont typeface="Arial" panose="020B0604020202020204" pitchFamily="34" charset="0"/>
              <a:buChar char="•"/>
            </a:pPr>
            <a:r>
              <a:rPr lang="zh-TW" altLang="en-US" dirty="0"/>
              <a:t>圖</a:t>
            </a:r>
            <a:r>
              <a:rPr lang="en-US" altLang="zh-TW" dirty="0"/>
              <a:t>2(b)</a:t>
            </a:r>
            <a:r>
              <a:rPr lang="zh-TW" altLang="en-US" dirty="0"/>
              <a:t>顯示，在選定聯盟中</a:t>
            </a:r>
            <a:r>
              <a:rPr lang="en-US" altLang="zh-TW" dirty="0"/>
              <a:t>CN</a:t>
            </a:r>
            <a:r>
              <a:rPr lang="zh-TW" altLang="en-US" dirty="0"/>
              <a:t>的數量與在網路中</a:t>
            </a:r>
            <a:r>
              <a:rPr lang="en-US" altLang="zh-TW" dirty="0"/>
              <a:t>CN</a:t>
            </a:r>
            <a:r>
              <a:rPr lang="zh-TW" altLang="en-US" dirty="0"/>
              <a:t>的數量成比例增加</a:t>
            </a:r>
            <a:endParaRPr lang="en-US" altLang="zh-TW" dirty="0"/>
          </a:p>
          <a:p>
            <a:pPr marL="171450" indent="-171450">
              <a:buFont typeface="Arial" panose="020B0604020202020204" pitchFamily="34" charset="0"/>
              <a:buChar char="•"/>
            </a:pPr>
            <a:r>
              <a:rPr lang="zh-TW" altLang="en-US" dirty="0"/>
              <a:t>網路中</a:t>
            </a:r>
            <a:r>
              <a:rPr lang="en-US" altLang="zh-TW" dirty="0"/>
              <a:t>CN</a:t>
            </a:r>
            <a:r>
              <a:rPr lang="zh-TW" altLang="en-US" dirty="0"/>
              <a:t>的數量愈多，在最佳聯盟中選擇他們的可能性愈大</a:t>
            </a:r>
            <a:endParaRPr lang="en-US" altLang="zh-TW" dirty="0"/>
          </a:p>
          <a:p>
            <a:pPr marL="171450" indent="-171450">
              <a:buFont typeface="Arial" panose="020B0604020202020204" pitchFamily="34" charset="0"/>
              <a:buChar char="•"/>
            </a:pPr>
            <a:r>
              <a:rPr lang="zh-TW" altLang="en-US" dirty="0"/>
              <a:t>圖</a:t>
            </a:r>
            <a:r>
              <a:rPr lang="en-US" altLang="zh-TW" dirty="0"/>
              <a:t>2(c)</a:t>
            </a:r>
            <a:r>
              <a:rPr lang="zh-TW" altLang="en-US" dirty="0"/>
              <a:t>顯示，在提出解決方案中合併和拆分操作的數量與參與者</a:t>
            </a:r>
            <a:r>
              <a:rPr lang="en-US" altLang="zh-TW" dirty="0"/>
              <a:t>CN</a:t>
            </a:r>
            <a:r>
              <a:rPr lang="zh-TW" altLang="en-US" dirty="0"/>
              <a:t>的數量成比例增加</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57</a:t>
            </a:fld>
            <a:endParaRPr lang="zh-TW" altLang="en-US"/>
          </a:p>
        </p:txBody>
      </p:sp>
    </p:spTree>
    <p:extLst>
      <p:ext uri="{BB962C8B-B14F-4D97-AF65-F5344CB8AC3E}">
        <p14:creationId xmlns:p14="http://schemas.microsoft.com/office/powerpoint/2010/main" val="219368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參與者數量的增加導致可能的組合數量增加，直觀上對合併和拆分操作的數量產生負面影響</a:t>
            </a:r>
            <a:endParaRPr lang="en-US" altLang="zh-TW" dirty="0"/>
          </a:p>
          <a:p>
            <a:pPr marL="171450" indent="-171450">
              <a:buFont typeface="Arial" panose="020B0604020202020204" pitchFamily="34" charset="0"/>
              <a:buChar char="•"/>
            </a:pPr>
            <a:r>
              <a:rPr lang="zh-TW" altLang="en-US" dirty="0"/>
              <a:t>最後，我們從圖中觀察到，合併和拆分操作的數量仍然不會超過</a:t>
            </a:r>
            <a:r>
              <a:rPr lang="en-US" altLang="zh-TW" dirty="0"/>
              <a:t>25;</a:t>
            </a:r>
            <a:r>
              <a:rPr lang="zh-TW" altLang="en-US" dirty="0"/>
              <a:t>意味著提出的演算法將在合理的時間內收斂到最佳解</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58</a:t>
            </a:fld>
            <a:endParaRPr lang="zh-TW" altLang="en-US"/>
          </a:p>
        </p:txBody>
      </p:sp>
    </p:spTree>
    <p:extLst>
      <p:ext uri="{BB962C8B-B14F-4D97-AF65-F5344CB8AC3E}">
        <p14:creationId xmlns:p14="http://schemas.microsoft.com/office/powerpoint/2010/main" val="1913945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即將推出的</a:t>
            </a:r>
            <a:r>
              <a:rPr lang="en-US" altLang="zh-TW" dirty="0"/>
              <a:t>5G</a:t>
            </a:r>
            <a:r>
              <a:rPr lang="zh-TW" altLang="en-US" dirty="0"/>
              <a:t>移動系統將基於營運商雲的概念，方便其他下一代移動系統的升級</a:t>
            </a:r>
            <a:endParaRPr lang="en-US" altLang="zh-TW" dirty="0"/>
          </a:p>
          <a:p>
            <a:pPr marL="171450" indent="-171450">
              <a:buFont typeface="Arial" panose="020B0604020202020204" pitchFamily="34" charset="0"/>
              <a:buChar char="•"/>
            </a:pPr>
            <a:r>
              <a:rPr lang="zh-TW" altLang="en-US" dirty="0"/>
              <a:t>在本文中，我們提出一個高效的</a:t>
            </a:r>
            <a:r>
              <a:rPr lang="en-US" altLang="zh-TW" dirty="0"/>
              <a:t>VNF</a:t>
            </a:r>
            <a:r>
              <a:rPr lang="zh-TW" altLang="en-US" dirty="0"/>
              <a:t>放置演算法，旨在維持</a:t>
            </a:r>
            <a:r>
              <a:rPr lang="en-US" altLang="zh-TW" dirty="0"/>
              <a:t>QoS</a:t>
            </a:r>
            <a:r>
              <a:rPr lang="zh-TW" altLang="en-US" dirty="0"/>
              <a:t>，同時減少部署成本</a:t>
            </a:r>
            <a:endParaRPr lang="en-US" altLang="zh-TW" dirty="0"/>
          </a:p>
          <a:p>
            <a:pPr marL="171450" indent="-171450">
              <a:buFont typeface="Arial" panose="020B0604020202020204" pitchFamily="34" charset="0"/>
              <a:buChar char="•"/>
            </a:pPr>
            <a:r>
              <a:rPr lang="zh-TW" altLang="en-US" dirty="0"/>
              <a:t>開發的框架旨在構建</a:t>
            </a:r>
            <a:r>
              <a:rPr lang="en-US" altLang="zh-TW" dirty="0"/>
              <a:t>virtual</a:t>
            </a:r>
            <a:r>
              <a:rPr lang="zh-TW" altLang="en-US" dirty="0"/>
              <a:t> </a:t>
            </a:r>
            <a:r>
              <a:rPr lang="en-US" altLang="zh-TW" dirty="0"/>
              <a:t>EPC</a:t>
            </a:r>
            <a:r>
              <a:rPr lang="zh-TW" altLang="en-US" dirty="0"/>
              <a:t>實例即服務</a:t>
            </a:r>
            <a:r>
              <a:rPr lang="en-US" altLang="zh-TW" dirty="0"/>
              <a:t>(</a:t>
            </a:r>
            <a:r>
              <a:rPr lang="en-US" altLang="zh-TW" dirty="0" err="1"/>
              <a:t>EPCaaS</a:t>
            </a:r>
            <a:r>
              <a:rPr lang="en-US" altLang="zh-TW" dirty="0"/>
              <a:t>)</a:t>
            </a:r>
          </a:p>
          <a:p>
            <a:pPr marL="171450" indent="-171450">
              <a:buFont typeface="Arial" panose="020B0604020202020204" pitchFamily="34" charset="0"/>
              <a:buChar char="•"/>
            </a:pPr>
            <a:r>
              <a:rPr lang="zh-TW" altLang="en-US" dirty="0"/>
              <a:t>該框架的目標是以有效的方法將</a:t>
            </a:r>
            <a:r>
              <a:rPr lang="en-US" altLang="zh-TW" dirty="0"/>
              <a:t>virtual EPC</a:t>
            </a:r>
            <a:r>
              <a:rPr lang="zh-TW" altLang="en-US" dirty="0"/>
              <a:t>的</a:t>
            </a:r>
            <a:r>
              <a:rPr lang="en-US" altLang="zh-TW" dirty="0"/>
              <a:t>VNF</a:t>
            </a:r>
            <a:r>
              <a:rPr lang="zh-TW" altLang="en-US" dirty="0"/>
              <a:t>放置在聯邦雲</a:t>
            </a:r>
            <a:r>
              <a:rPr lang="en-US" altLang="zh-TW" dirty="0"/>
              <a:t>CN</a:t>
            </a:r>
            <a:r>
              <a:rPr lang="zh-TW" altLang="en-US" dirty="0"/>
              <a:t>上</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59</a:t>
            </a:fld>
            <a:endParaRPr lang="zh-TW" altLang="en-US"/>
          </a:p>
        </p:txBody>
      </p:sp>
    </p:spTree>
    <p:extLst>
      <p:ext uri="{BB962C8B-B14F-4D97-AF65-F5344CB8AC3E}">
        <p14:creationId xmlns:p14="http://schemas.microsoft.com/office/powerpoint/2010/main" val="6971213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為了實現預期的目標，提出了一種演算法，該演算法使用聯盟博弈將</a:t>
            </a:r>
            <a:r>
              <a:rPr lang="en-US" altLang="zh-TW" dirty="0"/>
              <a:t>VNF</a:t>
            </a:r>
            <a:r>
              <a:rPr lang="zh-TW" altLang="en-US" dirty="0"/>
              <a:t>實例放置在不同的</a:t>
            </a:r>
            <a:r>
              <a:rPr lang="en-US" altLang="zh-TW" dirty="0"/>
              <a:t>CN</a:t>
            </a:r>
            <a:r>
              <a:rPr lang="zh-TW" altLang="en-US" dirty="0"/>
              <a:t>上，從而確保</a:t>
            </a:r>
            <a:r>
              <a:rPr lang="en-US" altLang="zh-TW" dirty="0"/>
              <a:t>QoS</a:t>
            </a:r>
            <a:r>
              <a:rPr lang="zh-TW" altLang="en-US" dirty="0"/>
              <a:t>並最大化每個</a:t>
            </a:r>
            <a:r>
              <a:rPr lang="en-US" altLang="zh-TW" dirty="0"/>
              <a:t>CN</a:t>
            </a:r>
            <a:r>
              <a:rPr lang="zh-TW" altLang="en-US" dirty="0"/>
              <a:t>的利潤</a:t>
            </a:r>
            <a:endParaRPr lang="en-US" altLang="zh-TW" dirty="0"/>
          </a:p>
          <a:p>
            <a:pPr marL="171450" indent="-171450">
              <a:buFont typeface="Arial" panose="020B0604020202020204" pitchFamily="34" charset="0"/>
              <a:buChar char="•"/>
            </a:pPr>
            <a:r>
              <a:rPr lang="zh-TW" altLang="en-US" dirty="0"/>
              <a:t>模擬的結果證明了提出的框架的效能</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60</a:t>
            </a:fld>
            <a:endParaRPr lang="zh-TW" altLang="en-US"/>
          </a:p>
        </p:txBody>
      </p:sp>
    </p:spTree>
    <p:extLst>
      <p:ext uri="{BB962C8B-B14F-4D97-AF65-F5344CB8AC3E}">
        <p14:creationId xmlns:p14="http://schemas.microsoft.com/office/powerpoint/2010/main" val="308420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使用</a:t>
            </a:r>
            <a:r>
              <a:rPr lang="en-US" altLang="zh-TW" dirty="0"/>
              <a:t>NFV</a:t>
            </a:r>
            <a:r>
              <a:rPr lang="zh-TW" altLang="en-US" dirty="0"/>
              <a:t>，不同的移動網路組件將被虛擬化並跨越無線電接入網路</a:t>
            </a:r>
            <a:r>
              <a:rPr lang="en-US" altLang="zh-TW" dirty="0"/>
              <a:t>(RAN)</a:t>
            </a:r>
            <a:r>
              <a:rPr lang="zh-TW" altLang="en-US" dirty="0"/>
              <a:t>和演進分組核心</a:t>
            </a:r>
            <a:r>
              <a:rPr lang="en-US" altLang="zh-TW" dirty="0"/>
              <a:t>(EPC)[2]-[4]</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a:t>
            </a:fld>
            <a:endParaRPr lang="zh-TW" altLang="en-US"/>
          </a:p>
        </p:txBody>
      </p:sp>
    </p:spTree>
    <p:extLst>
      <p:ext uri="{BB962C8B-B14F-4D97-AF65-F5344CB8AC3E}">
        <p14:creationId xmlns:p14="http://schemas.microsoft.com/office/powerpoint/2010/main" val="101339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RAN</a:t>
            </a:r>
            <a:r>
              <a:rPr lang="zh-TW" altLang="en-US" dirty="0"/>
              <a:t>元件將分為基帶單元</a:t>
            </a:r>
            <a:r>
              <a:rPr lang="en-US" altLang="zh-TW" dirty="0"/>
              <a:t>(BBU)</a:t>
            </a:r>
            <a:r>
              <a:rPr lang="zh-TW" altLang="en-US" dirty="0"/>
              <a:t>和遠程無線電頭</a:t>
            </a:r>
            <a:r>
              <a:rPr lang="en-US" altLang="zh-TW" dirty="0"/>
              <a:t>(RRH)</a:t>
            </a:r>
            <a:r>
              <a:rPr lang="zh-TW" altLang="en-US" dirty="0"/>
              <a:t>，其中</a:t>
            </a:r>
            <a:r>
              <a:rPr lang="en-US" altLang="zh-TW" dirty="0"/>
              <a:t>BBU</a:t>
            </a:r>
            <a:r>
              <a:rPr lang="zh-TW" altLang="en-US" dirty="0"/>
              <a:t>做為軟體運行和</a:t>
            </a:r>
            <a:r>
              <a:rPr lang="en-US" altLang="zh-TW" dirty="0"/>
              <a:t>RRH</a:t>
            </a:r>
            <a:r>
              <a:rPr lang="zh-TW" altLang="en-US" dirty="0"/>
              <a:t>將保留在現場</a:t>
            </a:r>
            <a:endParaRPr lang="en-US" altLang="zh-TW"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另一方面，</a:t>
            </a:r>
            <a:r>
              <a:rPr lang="en-US" altLang="zh-TW" dirty="0"/>
              <a:t>EPC</a:t>
            </a:r>
            <a:r>
              <a:rPr lang="zh-TW" altLang="en-US" dirty="0"/>
              <a:t>元件</a:t>
            </a:r>
            <a:r>
              <a:rPr lang="en-US" altLang="zh-TW" dirty="0"/>
              <a:t>(</a:t>
            </a:r>
            <a:r>
              <a:rPr lang="zh-TW" altLang="en-US" dirty="0"/>
              <a:t>即移動管理實體</a:t>
            </a:r>
            <a:r>
              <a:rPr lang="en-US" altLang="zh-TW" dirty="0"/>
              <a:t>MME</a:t>
            </a:r>
            <a:r>
              <a:rPr lang="zh-TW" altLang="en-US" dirty="0"/>
              <a:t>、本地訂閱者子系統</a:t>
            </a:r>
            <a:r>
              <a:rPr lang="en-US" altLang="zh-TW" dirty="0"/>
              <a:t>HSS</a:t>
            </a:r>
            <a:r>
              <a:rPr lang="zh-TW" altLang="en-US" dirty="0"/>
              <a:t>、服務網關</a:t>
            </a:r>
            <a:r>
              <a:rPr lang="en-US" altLang="zh-TW" dirty="0"/>
              <a:t>SGW</a:t>
            </a:r>
            <a:r>
              <a:rPr lang="zh-TW" altLang="en-US" dirty="0"/>
              <a:t>和分組數據網關</a:t>
            </a:r>
            <a:r>
              <a:rPr lang="en-US" altLang="zh-TW" dirty="0"/>
              <a:t>PGW)</a:t>
            </a:r>
            <a:r>
              <a:rPr lang="zh-TW" altLang="en-US" dirty="0"/>
              <a:t>將完全虛擬化並託管在聯合雲中</a:t>
            </a:r>
            <a:r>
              <a:rPr lang="en-US" altLang="zh-TW" dirty="0"/>
              <a:t>;</a:t>
            </a:r>
            <a:r>
              <a:rPr lang="zh-TW" altLang="en-US" dirty="0"/>
              <a:t>建構行動運營商雲的概念</a:t>
            </a:r>
            <a:r>
              <a:rPr lang="en-US" altLang="zh-TW" dirty="0"/>
              <a:t>[5]</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dirty="0"/>
              <a:t>這些元件的虛擬實例將構建成</a:t>
            </a:r>
            <a:r>
              <a:rPr lang="en-US" altLang="zh-TW" dirty="0" err="1"/>
              <a:t>vEPC</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a:t>
            </a:fld>
            <a:endParaRPr lang="zh-TW" altLang="en-US"/>
          </a:p>
        </p:txBody>
      </p:sp>
    </p:spTree>
    <p:extLst>
      <p:ext uri="{BB962C8B-B14F-4D97-AF65-F5344CB8AC3E}">
        <p14:creationId xmlns:p14="http://schemas.microsoft.com/office/powerpoint/2010/main" val="49082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雖然</a:t>
            </a:r>
            <a:r>
              <a:rPr lang="en-US" altLang="zh-TW" dirty="0"/>
              <a:t>NFVO</a:t>
            </a:r>
            <a:r>
              <a:rPr lang="zh-TW" altLang="en-US" dirty="0"/>
              <a:t>目前有許多解決方案，如開源</a:t>
            </a:r>
            <a:r>
              <a:rPr lang="en-US" altLang="zh-TW" dirty="0"/>
              <a:t>Mano(OSM)</a:t>
            </a:r>
            <a:r>
              <a:rPr lang="zh-TW" altLang="en-US" dirty="0"/>
              <a:t>、</a:t>
            </a:r>
            <a:r>
              <a:rPr lang="en-US" altLang="zh-TW" dirty="0"/>
              <a:t>VIM</a:t>
            </a:r>
            <a:r>
              <a:rPr lang="zh-TW" altLang="en-US" dirty="0"/>
              <a:t> </a:t>
            </a:r>
            <a:r>
              <a:rPr lang="en-US" altLang="zh-TW" dirty="0"/>
              <a:t>OpenStack</a:t>
            </a:r>
            <a:r>
              <a:rPr lang="zh-TW" altLang="en-US" dirty="0"/>
              <a:t>和</a:t>
            </a:r>
            <a:r>
              <a:rPr lang="en-US" altLang="zh-TW" dirty="0"/>
              <a:t>VNF</a:t>
            </a:r>
            <a:r>
              <a:rPr lang="zh-TW" altLang="en-US" dirty="0"/>
              <a:t>管理</a:t>
            </a:r>
            <a:r>
              <a:rPr lang="en-US" altLang="zh-TW" dirty="0" err="1"/>
              <a:t>JuJu</a:t>
            </a:r>
            <a:r>
              <a:rPr lang="zh-TW" altLang="en-US" dirty="0"/>
              <a:t>，</a:t>
            </a:r>
            <a:r>
              <a:rPr lang="en-US" altLang="zh-TW" dirty="0"/>
              <a:t>VM</a:t>
            </a:r>
            <a:r>
              <a:rPr lang="zh-TW" altLang="en-US" dirty="0"/>
              <a:t>實例的最佳數量及其在聯盟雲上的位置仍然被忽略</a:t>
            </a:r>
            <a:r>
              <a:rPr lang="en-US" altLang="zh-TW" dirty="0"/>
              <a:t>[18]</a:t>
            </a:r>
          </a:p>
          <a:p>
            <a:pPr marL="171450" indent="-171450">
              <a:buFont typeface="Arial" panose="020B0604020202020204" pitchFamily="34" charset="0"/>
              <a:buChar char="•"/>
            </a:pPr>
            <a:r>
              <a:rPr lang="zh-TW" altLang="en-US" dirty="0"/>
              <a:t>在本文中，我們旨在由提出一個新穎的解決方案來填補這一個空白，該解決方案解決了要實例化的</a:t>
            </a:r>
            <a:r>
              <a:rPr lang="en-US" altLang="zh-TW" dirty="0"/>
              <a:t>VM</a:t>
            </a:r>
            <a:r>
              <a:rPr lang="zh-TW" altLang="en-US" dirty="0"/>
              <a:t>實例的最佳數量和其在聯盟雲上的放置，從而為特定流量模式創建</a:t>
            </a:r>
            <a:r>
              <a:rPr lang="en-US" altLang="zh-TW" dirty="0" err="1"/>
              <a:t>vEPC</a:t>
            </a:r>
            <a:endParaRPr lang="en-US" altLang="zh-TW" dirty="0"/>
          </a:p>
          <a:p>
            <a:pPr marL="0" indent="0">
              <a:buFont typeface="Arial" panose="020B0604020202020204" pitchFamily="34" charset="0"/>
              <a:buNone/>
            </a:pPr>
            <a:r>
              <a:rPr lang="en-US" altLang="zh-TW" dirty="0"/>
              <a:t>NFVO</a:t>
            </a:r>
            <a:r>
              <a:rPr lang="zh-TW" altLang="en-US" dirty="0"/>
              <a:t> </a:t>
            </a:r>
            <a:r>
              <a:rPr lang="en-US" altLang="zh-TW" dirty="0"/>
              <a:t>:</a:t>
            </a:r>
            <a:r>
              <a:rPr lang="zh-TW" altLang="en-US" dirty="0"/>
              <a:t> </a:t>
            </a:r>
            <a:r>
              <a:rPr lang="en-US" altLang="zh-TW" dirty="0"/>
              <a:t>Network Function Virtualization </a:t>
            </a:r>
            <a:r>
              <a:rPr lang="en-US" altLang="zh-TW" sz="1200" kern="1200" dirty="0">
                <a:solidFill>
                  <a:schemeClr val="tx1"/>
                </a:solidFill>
                <a:latin typeface="+mn-lt"/>
                <a:ea typeface="+mn-ea"/>
                <a:cs typeface="+mn-cs"/>
              </a:rPr>
              <a:t>Orchestrator</a:t>
            </a:r>
            <a:endParaRPr lang="en-US" altLang="zh-TW" dirty="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a:t>
            </a:fld>
            <a:endParaRPr lang="zh-TW" altLang="en-US"/>
          </a:p>
        </p:txBody>
      </p:sp>
    </p:spTree>
    <p:extLst>
      <p:ext uri="{BB962C8B-B14F-4D97-AF65-F5344CB8AC3E}">
        <p14:creationId xmlns:p14="http://schemas.microsoft.com/office/powerpoint/2010/main" val="386997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讓</a:t>
                </a:r>
                <a14:m>
                  <m:oMath xmlns:m="http://schemas.openxmlformats.org/officeDocument/2006/math">
                    <m:r>
                      <a:rPr lang="zh-TW" altLang="en-US" sz="1200" i="1" smtClean="0">
                        <a:latin typeface="Cambria Math" panose="02040503050406030204" pitchFamily="18" charset="0"/>
                      </a:rPr>
                      <m:t>𝜗</m:t>
                    </m:r>
                    <m:r>
                      <a:rPr lang="zh-TW" altLang="en-US" sz="1200" i="1">
                        <a:latin typeface="Cambria Math" panose="02040503050406030204" pitchFamily="18" charset="0"/>
                      </a:rPr>
                      <m:t> </m:t>
                    </m:r>
                  </m:oMath>
                </a14:m>
                <a:r>
                  <a:rPr lang="zh-TW" altLang="en-US" dirty="0"/>
                  <a:t>表示一個</a:t>
                </a:r>
                <a:r>
                  <a:rPr lang="en-US" altLang="zh-TW" dirty="0"/>
                  <a:t>VNF</a:t>
                </a:r>
                <a:r>
                  <a:rPr lang="zh-TW" altLang="en-US" dirty="0"/>
                  <a:t>，其中一組不同的</a:t>
                </a:r>
                <a14:m>
                  <m:oMath xmlns:m="http://schemas.openxmlformats.org/officeDocument/2006/math">
                    <m:r>
                      <a:rPr lang="zh-TW" altLang="en-US" sz="1200" i="1" smtClean="0">
                        <a:latin typeface="Cambria Math" panose="02040503050406030204" pitchFamily="18" charset="0"/>
                      </a:rPr>
                      <m:t>𝜗</m:t>
                    </m:r>
                    <m:r>
                      <a:rPr lang="zh-TW" altLang="en-US" sz="1200" i="1" smtClean="0">
                        <a:latin typeface="Cambria Math" panose="02040503050406030204" pitchFamily="18" charset="0"/>
                      </a:rPr>
                      <m:t> </m:t>
                    </m:r>
                  </m:oMath>
                </a14:m>
                <a:r>
                  <a:rPr lang="zh-TW" altLang="en-US" dirty="0"/>
                  <a:t>將組成</a:t>
                </a:r>
                <a:r>
                  <a:rPr lang="en-US" altLang="zh-TW" dirty="0" err="1"/>
                  <a:t>vEPC</a:t>
                </a:r>
                <a:r>
                  <a:rPr lang="zh-TW" altLang="en-US" dirty="0"/>
                  <a:t>網路服務</a:t>
                </a:r>
                <a:endParaRPr lang="en-US" altLang="zh-TW" dirty="0"/>
              </a:p>
              <a:p>
                <a:pPr marL="171450" indent="-171450">
                  <a:buFont typeface="Arial" panose="020B0604020202020204" pitchFamily="34" charset="0"/>
                  <a:buChar char="•"/>
                </a:pPr>
                <a:r>
                  <a:rPr lang="zh-TW" altLang="en-US" dirty="0"/>
                  <a:t>從形式上來講，</a:t>
                </a:r>
                <a14:m>
                  <m:oMath xmlns:m="http://schemas.openxmlformats.org/officeDocument/2006/math">
                    <m:r>
                      <a:rPr lang="zh-TW" altLang="en-US" sz="1200" i="1" smtClean="0">
                        <a:latin typeface="Cambria Math" panose="02040503050406030204" pitchFamily="18" charset="0"/>
                      </a:rPr>
                      <m:t>𝜗</m:t>
                    </m:r>
                    <m:r>
                      <a:rPr lang="zh-TW" altLang="en-US" sz="1200" i="1">
                        <a:latin typeface="Cambria Math" panose="02040503050406030204" pitchFamily="18" charset="0"/>
                      </a:rPr>
                      <m:t> </m:t>
                    </m:r>
                  </m:oMath>
                </a14:m>
                <a:r>
                  <a:rPr lang="zh-TW" altLang="en-US" dirty="0"/>
                  <a:t>可以是以下網路元件之一 </a:t>
                </a:r>
                <a:r>
                  <a:rPr lang="en-US" altLang="zh-TW" dirty="0"/>
                  <a:t>:</a:t>
                </a:r>
                <a:r>
                  <a:rPr lang="zh-TW" altLang="en-US" dirty="0"/>
                  <a:t> </a:t>
                </a:r>
                <a:r>
                  <a:rPr lang="en-US" altLang="zh-TW" dirty="0"/>
                  <a:t>HSS</a:t>
                </a:r>
                <a:r>
                  <a:rPr lang="zh-TW" altLang="en-US" dirty="0"/>
                  <a:t>、</a:t>
                </a:r>
                <a:r>
                  <a:rPr lang="en-US" altLang="zh-TW" dirty="0"/>
                  <a:t>MME</a:t>
                </a:r>
                <a:r>
                  <a:rPr lang="zh-TW" altLang="en-US" dirty="0"/>
                  <a:t>、</a:t>
                </a:r>
                <a:r>
                  <a:rPr lang="en-US" altLang="zh-TW" dirty="0"/>
                  <a:t>SGW</a:t>
                </a:r>
                <a:r>
                  <a:rPr lang="zh-TW" altLang="en-US" dirty="0"/>
                  <a:t>或</a:t>
                </a:r>
                <a:r>
                  <a:rPr lang="en-US" altLang="zh-TW" dirty="0"/>
                  <a:t>PGW</a:t>
                </a:r>
              </a:p>
              <a:p>
                <a:pPr marL="171450" indent="-171450">
                  <a:buFont typeface="Arial" panose="020B0604020202020204" pitchFamily="34" charset="0"/>
                  <a:buChar char="•"/>
                </a:pPr>
                <a:r>
                  <a:rPr lang="zh-TW" altLang="en-US" dirty="0"/>
                  <a:t>提議的解決方案稱為</a:t>
                </a:r>
                <a:r>
                  <a:rPr lang="en-US" altLang="zh-TW" dirty="0"/>
                  <a:t>virtual-EPC</a:t>
                </a:r>
                <a:r>
                  <a:rPr lang="zh-TW" altLang="en-US" dirty="0"/>
                  <a:t>，可推導出每一個</a:t>
                </a:r>
                <a:r>
                  <a:rPr lang="en-US" altLang="zh-TW" dirty="0"/>
                  <a:t>VNF</a:t>
                </a:r>
                <a14:m>
                  <m:oMath xmlns:m="http://schemas.openxmlformats.org/officeDocument/2006/math">
                    <m:r>
                      <a:rPr lang="zh-TW" altLang="en-US" sz="1200" i="1" smtClean="0">
                        <a:latin typeface="Cambria Math" panose="02040503050406030204" pitchFamily="18" charset="0"/>
                      </a:rPr>
                      <m:t>𝜗</m:t>
                    </m:r>
                    <m:r>
                      <a:rPr lang="en-US" altLang="zh-TW" sz="1200" i="1" smtClean="0">
                        <a:latin typeface="Cambria Math" panose="02040503050406030204" pitchFamily="18" charset="0"/>
                      </a:rPr>
                      <m:t>(</m:t>
                    </m:r>
                  </m:oMath>
                </a14:m>
                <a:r>
                  <a:rPr lang="zh-TW" altLang="en-US" sz="1200" dirty="0">
                    <a:latin typeface="+mn-lt"/>
                  </a:rPr>
                  <a:t>即</a:t>
                </a:r>
                <a:r>
                  <a:rPr lang="en-US" altLang="zh-TW" sz="1200" dirty="0">
                    <a:latin typeface="+mn-lt"/>
                  </a:rPr>
                  <a:t>HSS</a:t>
                </a:r>
                <a:r>
                  <a:rPr lang="zh-TW" altLang="en-US" sz="1200" dirty="0">
                    <a:latin typeface="+mn-lt"/>
                  </a:rPr>
                  <a:t>、</a:t>
                </a:r>
                <a:r>
                  <a:rPr lang="en-US" altLang="zh-TW" sz="1200" dirty="0">
                    <a:latin typeface="+mn-lt"/>
                  </a:rPr>
                  <a:t>MME</a:t>
                </a:r>
                <a:r>
                  <a:rPr lang="zh-TW" altLang="en-US" sz="1200" dirty="0">
                    <a:latin typeface="+mn-lt"/>
                  </a:rPr>
                  <a:t>、</a:t>
                </a:r>
                <a:r>
                  <a:rPr lang="en-US" altLang="zh-TW" sz="1200" dirty="0">
                    <a:latin typeface="+mn-lt"/>
                  </a:rPr>
                  <a:t>SGW</a:t>
                </a:r>
                <a:r>
                  <a:rPr lang="zh-TW" altLang="en-US" sz="1200" dirty="0">
                    <a:latin typeface="+mn-lt"/>
                  </a:rPr>
                  <a:t>和</a:t>
                </a:r>
                <a:r>
                  <a:rPr lang="en-US" altLang="zh-TW" sz="1200" dirty="0">
                    <a:latin typeface="+mn-lt"/>
                  </a:rPr>
                  <a:t>PGW)</a:t>
                </a:r>
                <a:r>
                  <a:rPr lang="zh-TW" altLang="en-US" sz="1200" dirty="0">
                    <a:latin typeface="+mn-lt"/>
                  </a:rPr>
                  <a:t>的</a:t>
                </a:r>
                <a:r>
                  <a:rPr lang="en-US" altLang="zh-TW" sz="1200" dirty="0">
                    <a:latin typeface="+mn-lt"/>
                  </a:rPr>
                  <a:t>VM</a:t>
                </a:r>
                <a:r>
                  <a:rPr lang="zh-TW" altLang="en-US" sz="1200" dirty="0">
                    <a:latin typeface="+mn-lt"/>
                  </a:rPr>
                  <a:t>實例的最佳數量和位置 </a:t>
                </a:r>
                <a:endParaRPr lang="en-US" altLang="zh-TW" sz="1200" dirty="0">
                  <a:latin typeface="+mn-lt"/>
                </a:endParaRPr>
              </a:p>
              <a:p>
                <a:pPr marL="171450" indent="-171450">
                  <a:buFont typeface="Arial" panose="020B0604020202020204" pitchFamily="34" charset="0"/>
                  <a:buChar char="•"/>
                </a:pPr>
                <a:r>
                  <a:rPr lang="en-US" altLang="zh-TW" sz="1200" dirty="0">
                    <a:latin typeface="+mn-lt"/>
                  </a:rPr>
                  <a:t>virtual-EPC</a:t>
                </a:r>
                <a:r>
                  <a:rPr lang="zh-TW" altLang="en-US" sz="1200" dirty="0">
                    <a:latin typeface="+mn-lt"/>
                  </a:rPr>
                  <a:t>解決方案包括將實例化的</a:t>
                </a:r>
                <a:r>
                  <a:rPr lang="en-US" altLang="zh-TW" sz="1200" dirty="0">
                    <a:latin typeface="+mn-lt"/>
                  </a:rPr>
                  <a:t>VNFs</a:t>
                </a:r>
                <a:r>
                  <a:rPr lang="zh-TW" altLang="en-US" sz="1200" dirty="0">
                    <a:latin typeface="+mn-lt"/>
                  </a:rPr>
                  <a:t>放置在聯盟雲中，即指示一個</a:t>
                </a:r>
                <a:r>
                  <a:rPr lang="en-US" altLang="zh-TW" sz="1200" dirty="0">
                    <a:latin typeface="+mn-lt"/>
                  </a:rPr>
                  <a:t>VNF</a:t>
                </a:r>
                <a:r>
                  <a:rPr lang="zh-TW" altLang="en-US" sz="1200" dirty="0">
                    <a:latin typeface="+mn-lt"/>
                  </a:rPr>
                  <a:t>應在哪個雲網路</a:t>
                </a:r>
                <a14:m>
                  <m:oMath xmlns:m="http://schemas.openxmlformats.org/officeDocument/2006/math">
                    <m:r>
                      <a:rPr lang="zh-TW" altLang="en-US" sz="1200" i="1" smtClean="0">
                        <a:solidFill>
                          <a:srgbClr val="FF0000"/>
                        </a:solidFill>
                        <a:latin typeface="Cambria Math" panose="02040503050406030204" pitchFamily="18" charset="0"/>
                      </a:rPr>
                      <m:t>𝒞𝒩</m:t>
                    </m:r>
                  </m:oMath>
                </a14:m>
                <a:r>
                  <a:rPr lang="zh-TW" altLang="en-US" sz="1200" dirty="0">
                    <a:latin typeface="+mn-lt"/>
                  </a:rPr>
                  <a:t>運行</a:t>
                </a:r>
                <a:endParaRPr lang="en-US" altLang="zh-TW"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讓</a:t>
                </a:r>
                <a:r>
                  <a:rPr lang="zh-TW" altLang="en-US" sz="1200" i="0">
                    <a:latin typeface="Cambria Math" panose="02040503050406030204" pitchFamily="18" charset="0"/>
                  </a:rPr>
                  <a:t>𝜗 </a:t>
                </a:r>
                <a:r>
                  <a:rPr lang="zh-TW" altLang="en-US" dirty="0"/>
                  <a:t>表示一個</a:t>
                </a:r>
                <a:r>
                  <a:rPr lang="en-US" altLang="zh-TW" dirty="0"/>
                  <a:t>VNF</a:t>
                </a:r>
                <a:r>
                  <a:rPr lang="zh-TW" altLang="en-US" dirty="0"/>
                  <a:t>，其中一組不同的</a:t>
                </a:r>
                <a:r>
                  <a:rPr lang="zh-TW" altLang="en-US" sz="1200" i="0">
                    <a:latin typeface="Cambria Math" panose="02040503050406030204" pitchFamily="18" charset="0"/>
                  </a:rPr>
                  <a:t>𝜗 </a:t>
                </a:r>
                <a:r>
                  <a:rPr lang="zh-TW" altLang="en-US" dirty="0"/>
                  <a:t>將組成</a:t>
                </a:r>
                <a:r>
                  <a:rPr lang="en-US" altLang="zh-TW" dirty="0" err="1"/>
                  <a:t>vEPC</a:t>
                </a:r>
                <a:r>
                  <a:rPr lang="zh-TW" altLang="en-US" dirty="0"/>
                  <a:t>網路服務</a:t>
                </a:r>
                <a:endParaRPr lang="en-US" altLang="zh-TW" dirty="0"/>
              </a:p>
              <a:p>
                <a:pPr marL="171450" indent="-171450">
                  <a:buFont typeface="Arial" panose="020B0604020202020204" pitchFamily="34" charset="0"/>
                  <a:buChar char="•"/>
                </a:pPr>
                <a:r>
                  <a:rPr lang="zh-TW" altLang="en-US" dirty="0"/>
                  <a:t>正式地，</a:t>
                </a:r>
                <a:r>
                  <a:rPr lang="zh-TW" altLang="en-US" sz="1200" i="0">
                    <a:latin typeface="Cambria Math" panose="02040503050406030204" pitchFamily="18" charset="0"/>
                  </a:rPr>
                  <a:t>𝜗 </a:t>
                </a:r>
                <a:r>
                  <a:rPr lang="zh-TW" altLang="en-US" dirty="0"/>
                  <a:t>可以是以下網路元件的其中一個 </a:t>
                </a:r>
                <a:r>
                  <a:rPr lang="en-US" altLang="zh-TW" dirty="0"/>
                  <a:t>:</a:t>
                </a:r>
                <a:r>
                  <a:rPr lang="zh-TW" altLang="en-US" dirty="0"/>
                  <a:t> </a:t>
                </a:r>
                <a:r>
                  <a:rPr lang="en-US" altLang="zh-TW" dirty="0"/>
                  <a:t>HSS</a:t>
                </a:r>
                <a:r>
                  <a:rPr lang="zh-TW" altLang="en-US" dirty="0"/>
                  <a:t>、</a:t>
                </a:r>
                <a:r>
                  <a:rPr lang="en-US" altLang="zh-TW" dirty="0"/>
                  <a:t>MME</a:t>
                </a:r>
                <a:r>
                  <a:rPr lang="zh-TW" altLang="en-US" dirty="0"/>
                  <a:t>、</a:t>
                </a:r>
                <a:r>
                  <a:rPr lang="en-US" altLang="zh-TW" dirty="0"/>
                  <a:t>SGW</a:t>
                </a:r>
                <a:r>
                  <a:rPr lang="zh-TW" altLang="en-US" dirty="0"/>
                  <a:t>或</a:t>
                </a:r>
                <a:r>
                  <a:rPr lang="en-US" altLang="zh-TW" dirty="0"/>
                  <a:t>PGW</a:t>
                </a:r>
              </a:p>
              <a:p>
                <a:pPr marL="171450" indent="-171450">
                  <a:buFont typeface="Arial" panose="020B0604020202020204" pitchFamily="34" charset="0"/>
                  <a:buChar char="•"/>
                </a:pPr>
                <a:r>
                  <a:rPr lang="zh-TW" altLang="en-US" dirty="0"/>
                  <a:t>建議的解決方案，稱為虛擬</a:t>
                </a:r>
                <a:r>
                  <a:rPr lang="en-US" altLang="zh-TW" dirty="0"/>
                  <a:t>EPC</a:t>
                </a:r>
                <a:r>
                  <a:rPr lang="zh-TW" altLang="en-US" dirty="0"/>
                  <a:t>，可推導出每一個</a:t>
                </a:r>
                <a:r>
                  <a:rPr lang="en-US" altLang="zh-TW" dirty="0"/>
                  <a:t>VNF</a:t>
                </a:r>
                <a:r>
                  <a:rPr lang="zh-TW" altLang="en-US" sz="1200" i="0">
                    <a:latin typeface="Cambria Math" panose="02040503050406030204" pitchFamily="18" charset="0"/>
                  </a:rPr>
                  <a:t>𝜗</a:t>
                </a:r>
                <a:r>
                  <a:rPr lang="en-US" altLang="zh-TW" sz="1200" i="0">
                    <a:latin typeface="Cambria Math" panose="02040503050406030204" pitchFamily="18" charset="0"/>
                  </a:rPr>
                  <a:t>(</a:t>
                </a:r>
                <a:r>
                  <a:rPr lang="zh-TW" altLang="en-US" sz="1200" dirty="0">
                    <a:latin typeface="+mn-lt"/>
                  </a:rPr>
                  <a:t>即</a:t>
                </a:r>
                <a:r>
                  <a:rPr lang="en-US" altLang="zh-TW" sz="1200" dirty="0">
                    <a:latin typeface="+mn-lt"/>
                  </a:rPr>
                  <a:t>HSS</a:t>
                </a:r>
                <a:r>
                  <a:rPr lang="zh-TW" altLang="en-US" sz="1200" dirty="0">
                    <a:latin typeface="+mn-lt"/>
                  </a:rPr>
                  <a:t>、</a:t>
                </a:r>
                <a:r>
                  <a:rPr lang="en-US" altLang="zh-TW" sz="1200" dirty="0">
                    <a:latin typeface="+mn-lt"/>
                  </a:rPr>
                  <a:t>MME</a:t>
                </a:r>
                <a:r>
                  <a:rPr lang="zh-TW" altLang="en-US" sz="1200" dirty="0">
                    <a:latin typeface="+mn-lt"/>
                  </a:rPr>
                  <a:t>、</a:t>
                </a:r>
                <a:r>
                  <a:rPr lang="en-US" altLang="zh-TW" sz="1200" dirty="0">
                    <a:latin typeface="+mn-lt"/>
                  </a:rPr>
                  <a:t>SGW</a:t>
                </a:r>
                <a:r>
                  <a:rPr lang="zh-TW" altLang="en-US" sz="1200" dirty="0">
                    <a:latin typeface="+mn-lt"/>
                  </a:rPr>
                  <a:t>和</a:t>
                </a:r>
                <a:r>
                  <a:rPr lang="en-US" altLang="zh-TW" sz="1200" dirty="0">
                    <a:latin typeface="+mn-lt"/>
                  </a:rPr>
                  <a:t>PGW)</a:t>
                </a:r>
                <a:r>
                  <a:rPr lang="zh-TW" altLang="en-US" sz="1200" dirty="0">
                    <a:latin typeface="+mn-lt"/>
                  </a:rPr>
                  <a:t>的</a:t>
                </a:r>
                <a:r>
                  <a:rPr lang="en-US" altLang="zh-TW" sz="1200" dirty="0">
                    <a:latin typeface="+mn-lt"/>
                  </a:rPr>
                  <a:t>VM</a:t>
                </a:r>
                <a:r>
                  <a:rPr lang="zh-TW" altLang="en-US" sz="1200" dirty="0">
                    <a:latin typeface="+mn-lt"/>
                  </a:rPr>
                  <a:t>實例的最佳數量和位置 </a:t>
                </a:r>
                <a:endParaRPr lang="en-US" altLang="zh-TW" sz="1200" dirty="0">
                  <a:latin typeface="+mn-lt"/>
                </a:endParaRPr>
              </a:p>
              <a:p>
                <a:pPr marL="171450" indent="-171450">
                  <a:buFont typeface="Arial" panose="020B0604020202020204" pitchFamily="34" charset="0"/>
                  <a:buChar char="•"/>
                </a:pPr>
                <a:r>
                  <a:rPr lang="zh-TW" altLang="en-US" sz="1200" dirty="0">
                    <a:latin typeface="+mn-lt"/>
                  </a:rPr>
                  <a:t>虛擬</a:t>
                </a:r>
                <a:r>
                  <a:rPr lang="en-US" altLang="zh-TW" sz="1200" dirty="0">
                    <a:latin typeface="+mn-lt"/>
                  </a:rPr>
                  <a:t>EPC</a:t>
                </a:r>
                <a:r>
                  <a:rPr lang="zh-TW" altLang="en-US" sz="1200" dirty="0">
                    <a:latin typeface="+mn-lt"/>
                  </a:rPr>
                  <a:t>解決方案包括將實例化的</a:t>
                </a:r>
                <a:r>
                  <a:rPr lang="en-US" altLang="zh-TW" sz="1200" dirty="0">
                    <a:latin typeface="+mn-lt"/>
                  </a:rPr>
                  <a:t>VNFs</a:t>
                </a:r>
                <a:r>
                  <a:rPr lang="zh-TW" altLang="en-US" sz="1200" dirty="0">
                    <a:latin typeface="+mn-lt"/>
                  </a:rPr>
                  <a:t>放置在聯盟雲中，即指示一個</a:t>
                </a:r>
                <a:r>
                  <a:rPr lang="en-US" altLang="zh-TW" sz="1200" dirty="0">
                    <a:latin typeface="+mn-lt"/>
                  </a:rPr>
                  <a:t>VNF</a:t>
                </a:r>
                <a:r>
                  <a:rPr lang="zh-TW" altLang="en-US" sz="1200" dirty="0">
                    <a:latin typeface="+mn-lt"/>
                  </a:rPr>
                  <a:t>應在哪個雲網路</a:t>
                </a:r>
                <a:r>
                  <a:rPr lang="en-US" altLang="zh-TW" sz="1200" dirty="0">
                    <a:latin typeface="+mn-lt"/>
                  </a:rPr>
                  <a:t>CN</a:t>
                </a:r>
                <a:r>
                  <a:rPr lang="zh-TW" altLang="en-US" sz="1200" dirty="0">
                    <a:latin typeface="+mn-lt"/>
                  </a:rPr>
                  <a:t>運行</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9</a:t>
            </a:fld>
            <a:endParaRPr lang="zh-TW" altLang="en-US"/>
          </a:p>
        </p:txBody>
      </p:sp>
    </p:spTree>
    <p:extLst>
      <p:ext uri="{BB962C8B-B14F-4D97-AF65-F5344CB8AC3E}">
        <p14:creationId xmlns:p14="http://schemas.microsoft.com/office/powerpoint/2010/main" val="2729988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a:solidFill>
                      <a:srgbClr val="969696"/>
                    </a:solidFill>
                    <a:latin typeface="Calibri" pitchFamily="34" charset="0"/>
                  </a:rPr>
                  <a:t>National Chung Cheng University</a:t>
                </a:r>
              </a:p>
              <a:p>
                <a:pPr algn="r" eaLnBrk="1" hangingPunct="1"/>
                <a:r>
                  <a:rPr kumimoji="0" lang="en-US" altLang="zh-TW" sz="100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a:latin typeface="Calibri" pitchFamily="34" charset="0"/>
                </a:rPr>
                <a:t>2019 Mobile All-IP Networking Laboratory</a:t>
              </a:r>
            </a:p>
          </p:txBody>
        </p:sp>
      </p:grpSp>
      <p:sp>
        <p:nvSpPr>
          <p:cNvPr id="2" name="標題 1"/>
          <p:cNvSpPr>
            <a:spLocks noGrp="1"/>
          </p:cNvSpPr>
          <p:nvPr>
            <p:ph type="ctrTitle"/>
          </p:nvPr>
        </p:nvSpPr>
        <p:spPr>
          <a:xfrm>
            <a:off x="914400" y="1676403"/>
            <a:ext cx="10363200" cy="1470025"/>
          </a:xfrm>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Microsoft JhengHei UI" panose="020B0604030504040204" pitchFamily="34" charset="-120"/>
                <a:ea typeface="Microsoft JhengHei UI"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13" name="日期版面配置區 3"/>
          <p:cNvSpPr>
            <a:spLocks noGrp="1"/>
          </p:cNvSpPr>
          <p:nvPr>
            <p:ph type="dt" sz="half" idx="10"/>
          </p:nvPr>
        </p:nvSpPr>
        <p:spPr>
          <a:xfrm>
            <a:off x="672800" y="5775137"/>
            <a:ext cx="2844800" cy="365125"/>
          </a:xfrm>
        </p:spPr>
        <p:txBody>
          <a:bodyPr/>
          <a:lstStyle>
            <a:lvl1pPr>
              <a:defRPr>
                <a:latin typeface="Microsoft JhengHei UI" panose="020B0604030504040204" pitchFamily="34" charset="-120"/>
                <a:ea typeface="Microsoft JhengHei UI" panose="020B0604030504040204" pitchFamily="34" charset="-120"/>
              </a:defRPr>
            </a:lvl1pPr>
          </a:lstStyle>
          <a:p>
            <a:pPr>
              <a:defRPr/>
            </a:pPr>
            <a:endParaRPr lang="en-US" altLang="zh-TW"/>
          </a:p>
        </p:txBody>
      </p:sp>
      <p:sp>
        <p:nvSpPr>
          <p:cNvPr id="14"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/all</a:t>
            </a:r>
          </a:p>
        </p:txBody>
      </p:sp>
      <p:sp>
        <p:nvSpPr>
          <p:cNvPr id="15" name="投影片編號版面配置區 5"/>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fld id="{A699FADD-8D0F-4F79-B0D0-4667CE7E4FC0}"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pPr>
                <a:defRPr/>
              </a:pPr>
              <a:t>11/7/2021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4"/>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41"/>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41"/>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pPr>
                <a:defRPr/>
              </a:pPr>
              <a:t>11/7/2021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pPr>
                <a:defRPr/>
              </a:pPr>
              <a:t>11/7/2021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pPr>
                <a:defRPr/>
              </a:pPr>
              <a:t>11/7/2021</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pPr>
                <a:defRPr/>
              </a:pPr>
              <a:t>11/7/2021</a:t>
            </a:fld>
            <a:endParaRPr lang="en-US" altLang="zh-TW"/>
          </a:p>
        </p:txBody>
      </p:sp>
      <p:sp>
        <p:nvSpPr>
          <p:cNvPr id="7" name="頁尾版面配置區 4"/>
          <p:cNvSpPr>
            <a:spLocks noGrp="1"/>
          </p:cNvSpPr>
          <p:nvPr>
            <p:ph type="ftr" sz="quarter" idx="11"/>
          </p:nvPr>
        </p:nvSpPr>
        <p:spPr/>
        <p:txBody>
          <a:bodyPr/>
          <a:lstStyle>
            <a:lvl1pPr>
              <a:defRPr/>
            </a:lvl1pPr>
          </a:lstStyle>
          <a:p>
            <a:pPr>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pPr>
                <a:defRPr/>
              </a:pPr>
              <a:t>11/7/2021</a:t>
            </a:fld>
            <a:endParaRPr lang="en-US" altLang="zh-TW"/>
          </a:p>
        </p:txBody>
      </p:sp>
      <p:sp>
        <p:nvSpPr>
          <p:cNvPr id="9" name="頁尾版面配置區 4"/>
          <p:cNvSpPr>
            <a:spLocks noGrp="1"/>
          </p:cNvSpPr>
          <p:nvPr>
            <p:ph type="ftr" sz="quarter" idx="11"/>
          </p:nvPr>
        </p:nvSpPr>
        <p:spPr/>
        <p:txBody>
          <a:bodyPr/>
          <a:lstStyle>
            <a:lvl1pPr>
              <a:defRPr/>
            </a:lvl1pPr>
          </a:lstStyle>
          <a:p>
            <a:pPr>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41"/>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pPr>
                <a:defRPr/>
              </a:pPr>
              <a:t>11/7/2021</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pPr>
                <a:defRPr/>
              </a:pPr>
              <a:t>11/7/2021</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pPr>
                <a:defRPr/>
              </a:pPr>
              <a:t>11/7/2021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pPr>
                <a:defRPr/>
              </a:pPr>
              <a:t>11/7/2021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9" y="60325"/>
            <a:ext cx="4150783" cy="396875"/>
          </a:xfrm>
          <a:prstGeom prst="rect">
            <a:avLst/>
          </a:prstGeom>
          <a:noFill/>
          <a:ln w="9525">
            <a:noFill/>
            <a:miter lim="800000"/>
            <a:headEnd/>
            <a:tailEnd/>
          </a:ln>
        </p:spPr>
        <p:txBody>
          <a:bodyPr>
            <a:spAutoFit/>
          </a:bodyPr>
          <a:lstStyle/>
          <a:p>
            <a:pPr eaLnBrk="1" hangingPunct="1"/>
            <a:r>
              <a:rPr kumimoji="0" lang="en-US" altLang="zh-TW" sz="1000">
                <a:solidFill>
                  <a:srgbClr val="969696"/>
                </a:solidFill>
                <a:latin typeface="Calibri" pitchFamily="34" charset="0"/>
              </a:rPr>
              <a:t>National Chung Cheng University</a:t>
            </a:r>
          </a:p>
          <a:p>
            <a:pPr eaLnBrk="1" hangingPunct="1"/>
            <a:r>
              <a:rPr kumimoji="0" lang="en-US" altLang="zh-TW" sz="100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fld id="{24018B5A-7016-43D8-B46C-6D0A2E960058}" type="datetime1">
              <a:rPr lang="en-US" altLang="zh-TW" smtClean="0"/>
              <a:pPr>
                <a:defRPr/>
              </a:pPr>
              <a:t>11/7/2021</a:t>
            </a:fld>
            <a:endParaRPr lang="en-US" altLang="zh-TW"/>
          </a:p>
        </p:txBody>
      </p:sp>
      <p:sp>
        <p:nvSpPr>
          <p:cNvPr id="5" name="頁尾版面配置區 4"/>
          <p:cNvSpPr>
            <a:spLocks noGrp="1"/>
          </p:cNvSpPr>
          <p:nvPr>
            <p:ph type="ftr" sz="quarter" idx="3"/>
          </p:nvPr>
        </p:nvSpPr>
        <p:spPr>
          <a:xfrm>
            <a:off x="79248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r>
              <a:rPr lang="en-US" altLang="zh-TW"/>
              <a:t>/all</a:t>
            </a:r>
          </a:p>
        </p:txBody>
      </p:sp>
      <p:sp>
        <p:nvSpPr>
          <p:cNvPr id="6" name="投影片編號版面配置區 5"/>
          <p:cNvSpPr>
            <a:spLocks noGrp="1"/>
          </p:cNvSpPr>
          <p:nvPr>
            <p:ph type="sldNum" sz="quarter" idx="4"/>
          </p:nvPr>
        </p:nvSpPr>
        <p:spPr>
          <a:xfrm>
            <a:off x="45720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Microsoft JhengHei UI" panose="020B0604030504040204" pitchFamily="34" charset="-120"/>
          <a:ea typeface="Microsoft JhengHei UI" panose="020B0604030504040204"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2895600" y="990601"/>
            <a:ext cx="7315200" cy="2133599"/>
          </a:xfrm>
        </p:spPr>
        <p:txBody>
          <a:bodyPr/>
          <a:lstStyle/>
          <a:p>
            <a:r>
              <a:rPr lang="en-US" altLang="zh-TW" sz="3600" dirty="0"/>
              <a:t>Efficient Virtual Evolved Packet Core Deployment</a:t>
            </a:r>
            <a:br>
              <a:rPr lang="en-US" altLang="zh-TW" sz="3600" dirty="0"/>
            </a:br>
            <a:r>
              <a:rPr lang="en-US" altLang="zh-TW" sz="3600" dirty="0"/>
              <a:t>Across Multiple Cloud Domains</a:t>
            </a:r>
            <a:endParaRPr lang="zh-TW" altLang="en-US" sz="2400" dirty="0"/>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dirty="0"/>
          </a:p>
        </p:txBody>
      </p:sp>
      <p:sp>
        <p:nvSpPr>
          <p:cNvPr id="2" name="文字方塊 1">
            <a:extLst>
              <a:ext uri="{FF2B5EF4-FFF2-40B4-BE49-F238E27FC236}">
                <a16:creationId xmlns:a16="http://schemas.microsoft.com/office/drawing/2014/main" id="{6EBAB1DC-6588-45F4-906E-C9DF3D737418}"/>
              </a:ext>
            </a:extLst>
          </p:cNvPr>
          <p:cNvSpPr txBox="1"/>
          <p:nvPr/>
        </p:nvSpPr>
        <p:spPr>
          <a:xfrm>
            <a:off x="3048000" y="3733801"/>
            <a:ext cx="7543800" cy="369332"/>
          </a:xfrm>
          <a:prstGeom prst="rect">
            <a:avLst/>
          </a:prstGeom>
          <a:noFill/>
        </p:spPr>
        <p:txBody>
          <a:bodyPr wrap="square" rtlCol="0">
            <a:spAutoFit/>
          </a:bodyPr>
          <a:lstStyle/>
          <a:p>
            <a:r>
              <a:rPr lang="en-US" altLang="zh-TW" dirty="0" err="1"/>
              <a:t>Miloud</a:t>
            </a:r>
            <a:r>
              <a:rPr lang="en-US" altLang="zh-TW" dirty="0"/>
              <a:t> </a:t>
            </a:r>
            <a:r>
              <a:rPr lang="en-US" altLang="zh-TW" dirty="0" err="1"/>
              <a:t>Bagaa</a:t>
            </a:r>
            <a:r>
              <a:rPr lang="en-US" altLang="zh-TW" dirty="0"/>
              <a:t>, Tarik </a:t>
            </a:r>
            <a:r>
              <a:rPr lang="en-US" altLang="zh-TW" dirty="0" err="1"/>
              <a:t>Taleb</a:t>
            </a:r>
            <a:r>
              <a:rPr lang="en-US" altLang="zh-TW" dirty="0"/>
              <a:t>, </a:t>
            </a:r>
            <a:r>
              <a:rPr lang="en-US" altLang="zh-TW" dirty="0" err="1"/>
              <a:t>Abdelquoddouss</a:t>
            </a:r>
            <a:r>
              <a:rPr lang="en-US" altLang="zh-TW" dirty="0"/>
              <a:t> </a:t>
            </a:r>
            <a:r>
              <a:rPr lang="en-US" altLang="zh-TW" dirty="0" err="1"/>
              <a:t>Laghrissi</a:t>
            </a:r>
            <a:r>
              <a:rPr lang="en-US" altLang="zh-TW" dirty="0"/>
              <a:t> and </a:t>
            </a:r>
            <a:r>
              <a:rPr lang="en-US" altLang="zh-TW" dirty="0" err="1"/>
              <a:t>Adlen</a:t>
            </a:r>
            <a:r>
              <a:rPr lang="en-US" altLang="zh-TW" dirty="0"/>
              <a:t> </a:t>
            </a:r>
            <a:r>
              <a:rPr lang="en-US" altLang="zh-TW" dirty="0" err="1"/>
              <a:t>Ksentini</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2E946E-0ED0-4F33-B6DF-DFE3E1C7DB85}"/>
              </a:ext>
            </a:extLst>
          </p:cNvPr>
          <p:cNvSpPr>
            <a:spLocks noGrp="1"/>
          </p:cNvSpPr>
          <p:nvPr>
            <p:ph type="title"/>
          </p:nvPr>
        </p:nvSpPr>
        <p:spPr/>
        <p:txBody>
          <a:bodyPr/>
          <a:lstStyle/>
          <a:p>
            <a:r>
              <a:rPr lang="en-US" altLang="zh-TW" dirty="0" err="1">
                <a:latin typeface="+mj-lt"/>
              </a:rPr>
              <a:t>I.Introduce</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8A997DA-0A26-46C4-8D82-69F1E76FEAA3}"/>
                  </a:ext>
                </a:extLst>
              </p:cNvPr>
              <p:cNvSpPr>
                <a:spLocks noGrp="1"/>
              </p:cNvSpPr>
              <p:nvPr>
                <p:ph idx="1"/>
              </p:nvPr>
            </p:nvSpPr>
            <p:spPr/>
            <p:txBody>
              <a:bodyPr/>
              <a:lstStyle/>
              <a:p>
                <a:r>
                  <a:rPr lang="en-US" altLang="zh-TW" sz="2800" dirty="0">
                    <a:latin typeface="Times New Roman" panose="02020603050405020304" pitchFamily="18" charset="0"/>
                  </a:rPr>
                  <a:t>Here, we formulate the problem using Coalition</a:t>
                </a:r>
                <a:r>
                  <a:rPr lang="zh-TW" altLang="en-US" sz="2800" dirty="0">
                    <a:latin typeface="Times New Roman" panose="02020603050405020304" pitchFamily="18" charset="0"/>
                  </a:rPr>
                  <a:t> </a:t>
                </a:r>
                <a:r>
                  <a:rPr lang="en-US" altLang="zh-TW" sz="2800" dirty="0">
                    <a:latin typeface="Times New Roman" panose="02020603050405020304" pitchFamily="18" charset="0"/>
                  </a:rPr>
                  <a:t>Formation Game.</a:t>
                </a:r>
              </a:p>
              <a:p>
                <a:r>
                  <a:rPr lang="en-US" altLang="zh-TW" sz="2800" dirty="0">
                    <a:latin typeface="+mn-lt"/>
                  </a:rPr>
                  <a:t>Unlike the existing solutions, which assume</a:t>
                </a:r>
                <a:r>
                  <a:rPr lang="zh-TW" altLang="en-US" sz="2800" dirty="0">
                    <a:latin typeface="+mn-lt"/>
                  </a:rPr>
                  <a:t> </a:t>
                </a:r>
                <a:r>
                  <a:rPr lang="en-US" altLang="zh-TW" sz="2800" dirty="0">
                    <a:latin typeface="+mn-lt"/>
                  </a:rPr>
                  <a:t>that</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r>
                      <a:rPr lang="en-US" altLang="zh-TW" sz="2800" b="0" i="1" smtClean="0">
                        <a:solidFill>
                          <a:srgbClr val="17375E"/>
                        </a:solidFill>
                        <a:latin typeface="Cambria Math" panose="02040503050406030204" pitchFamily="18" charset="0"/>
                      </a:rPr>
                      <m:t>𝑠</m:t>
                    </m:r>
                  </m:oMath>
                </a14:m>
                <a:r>
                  <a:rPr lang="en-US" altLang="zh-TW" sz="2800" dirty="0">
                    <a:latin typeface="+mn-lt"/>
                  </a:rPr>
                  <a:t> belong to the same cloud operator, in this work, we</a:t>
                </a:r>
                <a:r>
                  <a:rPr lang="zh-TW" altLang="en-US" sz="2800" dirty="0">
                    <a:latin typeface="+mn-lt"/>
                  </a:rPr>
                  <a:t> </a:t>
                </a:r>
                <a:r>
                  <a:rPr lang="en-US" altLang="zh-TW" sz="2800" dirty="0">
                    <a:latin typeface="+mn-lt"/>
                  </a:rPr>
                  <a:t>relax this constraint by allowing that</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r>
                      <a:rPr lang="en-US" altLang="zh-TW" sz="2800" b="0" i="1" smtClean="0">
                        <a:solidFill>
                          <a:srgbClr val="17375E"/>
                        </a:solidFill>
                        <a:latin typeface="Cambria Math" panose="02040503050406030204" pitchFamily="18" charset="0"/>
                      </a:rPr>
                      <m:t>𝑠</m:t>
                    </m:r>
                  </m:oMath>
                </a14:m>
                <a:r>
                  <a:rPr lang="en-US" altLang="zh-TW" sz="2800" dirty="0">
                    <a:latin typeface="+mn-lt"/>
                  </a:rPr>
                  <a:t> could belong to</a:t>
                </a:r>
                <a:r>
                  <a:rPr lang="zh-TW" altLang="en-US" sz="2800" dirty="0">
                    <a:latin typeface="+mn-lt"/>
                  </a:rPr>
                  <a:t> </a:t>
                </a:r>
                <a:r>
                  <a:rPr lang="en-US" altLang="zh-TW" sz="2800" dirty="0">
                    <a:latin typeface="+mn-lt"/>
                  </a:rPr>
                  <a:t>different cloud providers.</a:t>
                </a:r>
              </a:p>
              <a:p>
                <a:r>
                  <a:rPr lang="en-US" altLang="zh-TW" sz="2800" dirty="0">
                    <a:latin typeface="+mn-lt"/>
                  </a:rPr>
                  <a:t>The proposed placement algorithm</a:t>
                </a:r>
                <a:r>
                  <a:rPr lang="zh-TW" altLang="en-US" sz="2800" dirty="0">
                    <a:latin typeface="+mn-lt"/>
                  </a:rPr>
                  <a:t> </a:t>
                </a:r>
                <a:r>
                  <a:rPr lang="en-US" altLang="zh-TW" sz="2800" dirty="0">
                    <a:latin typeface="+mn-lt"/>
                  </a:rPr>
                  <a:t>considers the different</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r>
                      <a:rPr lang="en-US" altLang="zh-TW" sz="2800" b="0" i="1" smtClean="0">
                        <a:solidFill>
                          <a:srgbClr val="17375E"/>
                        </a:solidFill>
                        <a:latin typeface="Cambria Math" panose="02040503050406030204" pitchFamily="18" charset="0"/>
                      </a:rPr>
                      <m:t>𝑠</m:t>
                    </m:r>
                  </m:oMath>
                </a14:m>
                <a:r>
                  <a:rPr lang="en-US" altLang="zh-TW" sz="2800" dirty="0">
                    <a:latin typeface="+mn-lt"/>
                  </a:rPr>
                  <a:t> as players and assumes that it is</a:t>
                </a:r>
                <a:r>
                  <a:rPr lang="zh-TW" altLang="en-US" sz="2800" dirty="0">
                    <a:latin typeface="+mn-lt"/>
                  </a:rPr>
                  <a:t> </a:t>
                </a:r>
                <a:r>
                  <a:rPr lang="en-US" altLang="zh-TW" sz="2800" dirty="0">
                    <a:latin typeface="+mn-lt"/>
                  </a:rPr>
                  <a:t>better for them to cooperate by building coalitions rather than</a:t>
                </a:r>
                <a:r>
                  <a:rPr lang="zh-TW" altLang="en-US" sz="2800" dirty="0">
                    <a:latin typeface="+mn-lt"/>
                  </a:rPr>
                  <a:t> </a:t>
                </a:r>
                <a:r>
                  <a:rPr lang="en-US" altLang="zh-TW" sz="2800" dirty="0">
                    <a:latin typeface="+mn-lt"/>
                  </a:rPr>
                  <a:t>not cooperate.</a:t>
                </a:r>
              </a:p>
              <a:p>
                <a:r>
                  <a:rPr lang="en-US" altLang="zh-TW" sz="2800" dirty="0">
                    <a:latin typeface="+mn-lt"/>
                  </a:rPr>
                  <a:t>Indeed, a </a:t>
                </a:r>
                <a14:m>
                  <m:oMath xmlns:m="http://schemas.openxmlformats.org/officeDocument/2006/math">
                    <m:r>
                      <a:rPr lang="zh-TW" altLang="en-US" sz="2800" i="1">
                        <a:solidFill>
                          <a:srgbClr val="17375E"/>
                        </a:solidFill>
                        <a:latin typeface="Cambria Math" panose="02040503050406030204" pitchFamily="18" charset="0"/>
                      </a:rPr>
                      <m:t>𝒞𝒩</m:t>
                    </m:r>
                  </m:oMath>
                </a14:m>
                <a:r>
                  <a:rPr lang="en-US" altLang="zh-TW" sz="2800" dirty="0">
                    <a:latin typeface="+mn-lt"/>
                  </a:rPr>
                  <a:t> would decide to participate in a</a:t>
                </a:r>
                <a:r>
                  <a:rPr lang="zh-TW" altLang="en-US" sz="2800" dirty="0">
                    <a:latin typeface="+mn-lt"/>
                  </a:rPr>
                  <a:t> </a:t>
                </a:r>
                <a:r>
                  <a:rPr lang="en-US" altLang="zh-TW" sz="2800" dirty="0">
                    <a:latin typeface="+mn-lt"/>
                  </a:rPr>
                  <a:t>coalition (i.e., the creation of a set of instances of a VNF</a:t>
                </a:r>
                <a14:m>
                  <m:oMath xmlns:m="http://schemas.openxmlformats.org/officeDocument/2006/math">
                    <m:r>
                      <a:rPr lang="zh-TW" altLang="en-US" sz="2800" i="1" dirty="0" smtClean="0">
                        <a:latin typeface="Cambria Math" panose="02040503050406030204" pitchFamily="18" charset="0"/>
                      </a:rPr>
                      <m:t> </m:t>
                    </m:r>
                    <m:r>
                      <a:rPr lang="zh-TW" altLang="en-US" sz="2800" i="1">
                        <a:latin typeface="Cambria Math" panose="02040503050406030204" pitchFamily="18" charset="0"/>
                      </a:rPr>
                      <m:t>𝜗</m:t>
                    </m:r>
                  </m:oMath>
                </a14:m>
                <a:r>
                  <a:rPr lang="en-US" altLang="zh-TW" sz="2800" dirty="0">
                    <a:latin typeface="+mn-lt"/>
                  </a:rPr>
                  <a:t>)</a:t>
                </a:r>
                <a:r>
                  <a:rPr lang="zh-TW" altLang="en-US" sz="2800" dirty="0">
                    <a:latin typeface="+mn-lt"/>
                  </a:rPr>
                  <a:t> </a:t>
                </a:r>
                <a:r>
                  <a:rPr lang="en-US" altLang="zh-TW" sz="2800" dirty="0">
                    <a:latin typeface="+mn-lt"/>
                  </a:rPr>
                  <a:t>only if its profit is improved.</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18A997DA-0A26-46C4-8D82-69F1E76FEAA3}"/>
                  </a:ext>
                </a:extLst>
              </p:cNvPr>
              <p:cNvSpPr>
                <a:spLocks noGrp="1" noRot="1" noChangeAspect="1" noMove="1" noResize="1" noEditPoints="1" noAdjustHandles="1" noChangeArrowheads="1" noChangeShapeType="1" noTextEdit="1"/>
              </p:cNvSpPr>
              <p:nvPr>
                <p:ph idx="1"/>
              </p:nvPr>
            </p:nvSpPr>
            <p:spPr>
              <a:blipFill>
                <a:blip r:embed="rId3"/>
                <a:stretch>
                  <a:fillRect l="-944" t="-1482" r="-18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17E4DDA-F2BB-43C9-BAB7-A19F461B9394}"/>
              </a:ext>
            </a:extLst>
          </p:cNvPr>
          <p:cNvSpPr>
            <a:spLocks noGrp="1"/>
          </p:cNvSpPr>
          <p:nvPr>
            <p:ph type="sldNum" sz="quarter" idx="12"/>
          </p:nvPr>
        </p:nvSpPr>
        <p:spPr/>
        <p:txBody>
          <a:bodyPr/>
          <a:lstStyle/>
          <a:p>
            <a:fld id="{52E38B42-96A3-412A-9CD3-7D6C2689CFF8}" type="slidenum">
              <a:rPr lang="en-US" altLang="zh-TW" smtClean="0"/>
              <a:pPr/>
              <a:t>10</a:t>
            </a:fld>
            <a:endParaRPr lang="en-US" altLang="zh-TW"/>
          </a:p>
        </p:txBody>
      </p:sp>
    </p:spTree>
    <p:extLst>
      <p:ext uri="{BB962C8B-B14F-4D97-AF65-F5344CB8AC3E}">
        <p14:creationId xmlns:p14="http://schemas.microsoft.com/office/powerpoint/2010/main" val="105895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333D27-ED1B-4BD5-B4C1-6B22C9AA905E}"/>
              </a:ext>
            </a:extLst>
          </p:cNvPr>
          <p:cNvSpPr>
            <a:spLocks noGrp="1"/>
          </p:cNvSpPr>
          <p:nvPr>
            <p:ph type="title"/>
          </p:nvPr>
        </p:nvSpPr>
        <p:spPr/>
        <p:txBody>
          <a:bodyPr/>
          <a:lstStyle/>
          <a:p>
            <a:r>
              <a:rPr lang="en-US" altLang="zh-TW" dirty="0" err="1">
                <a:solidFill>
                  <a:prstClr val="black"/>
                </a:solidFill>
                <a:latin typeface="Times New Roman"/>
              </a:rPr>
              <a:t>I.Introduce</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679512E-95EF-4275-A558-F4ECD154C32D}"/>
                  </a:ext>
                </a:extLst>
              </p:cNvPr>
              <p:cNvSpPr>
                <a:spLocks noGrp="1"/>
              </p:cNvSpPr>
              <p:nvPr>
                <p:ph idx="1"/>
              </p:nvPr>
            </p:nvSpPr>
            <p:spPr/>
            <p:txBody>
              <a:bodyPr/>
              <a:lstStyle/>
              <a:p>
                <a:r>
                  <a:rPr lang="en-US" altLang="zh-TW" sz="2800" dirty="0">
                    <a:latin typeface="+mn-lt"/>
                  </a:rPr>
                  <a:t>The profit of a</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oMath>
                </a14:m>
                <a:r>
                  <a:rPr lang="en-US" altLang="zh-TW" sz="2800" dirty="0">
                    <a:latin typeface="+mn-lt"/>
                  </a:rPr>
                  <a:t> refers to the</a:t>
                </a:r>
                <a:r>
                  <a:rPr lang="zh-TW" altLang="en-US" sz="2800" dirty="0">
                    <a:latin typeface="+mn-lt"/>
                  </a:rPr>
                  <a:t> </a:t>
                </a:r>
                <a:r>
                  <a:rPr lang="en-US" altLang="zh-TW" sz="2800" dirty="0">
                    <a:latin typeface="+mn-lt"/>
                  </a:rPr>
                  <a:t>difference between the price that the mobile operator is willing</a:t>
                </a:r>
                <a:r>
                  <a:rPr lang="zh-TW" altLang="en-US" sz="2800" dirty="0">
                    <a:latin typeface="+mn-lt"/>
                  </a:rPr>
                  <a:t> </a:t>
                </a:r>
                <a:r>
                  <a:rPr lang="en-US" altLang="zh-TW" sz="2800" dirty="0">
                    <a:latin typeface="+mn-lt"/>
                  </a:rPr>
                  <a:t>to pay and the cost needed to handle the traffic generated from</a:t>
                </a:r>
                <a:r>
                  <a:rPr lang="zh-TW" altLang="en-US" sz="2800" dirty="0">
                    <a:latin typeface="+mn-lt"/>
                  </a:rPr>
                  <a:t> </a:t>
                </a:r>
                <a:r>
                  <a:rPr lang="en-US" altLang="zh-TW" sz="2800" dirty="0">
                    <a:latin typeface="+mn-lt"/>
                  </a:rPr>
                  <a:t>different Tracking Areas (TAs) associated to this</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oMath>
                </a14:m>
                <a:r>
                  <a:rPr lang="en-US" altLang="zh-TW" sz="2800" dirty="0"/>
                  <a:t> </a:t>
                </a:r>
                <a:r>
                  <a:rPr lang="en-US" altLang="zh-TW" sz="2800" dirty="0">
                    <a:latin typeface="+mn-lt"/>
                  </a:rPr>
                  <a:t>.</a:t>
                </a:r>
              </a:p>
              <a:p>
                <a:r>
                  <a:rPr lang="en-US" altLang="zh-TW" sz="2800" dirty="0">
                    <a:latin typeface="+mn-lt"/>
                  </a:rPr>
                  <a:t>The remainder of this paper is organized in the following</a:t>
                </a:r>
                <a:r>
                  <a:rPr lang="zh-TW" altLang="en-US" sz="2800" dirty="0">
                    <a:latin typeface="+mn-lt"/>
                  </a:rPr>
                  <a:t> </a:t>
                </a:r>
                <a:r>
                  <a:rPr lang="en-US" altLang="zh-TW" sz="2800" dirty="0">
                    <a:latin typeface="+mn-lt"/>
                  </a:rPr>
                  <a:t>fashion.</a:t>
                </a:r>
              </a:p>
              <a:p>
                <a:r>
                  <a:rPr lang="en-US" altLang="zh-TW" sz="2800" dirty="0">
                    <a:latin typeface="+mn-lt"/>
                  </a:rPr>
                  <a:t>Section II presents some related research work.</a:t>
                </a:r>
              </a:p>
              <a:p>
                <a:r>
                  <a:rPr lang="en-US" altLang="zh-TW" sz="2800" dirty="0">
                    <a:latin typeface="+mn-lt"/>
                  </a:rPr>
                  <a:t>The</a:t>
                </a:r>
                <a:r>
                  <a:rPr lang="zh-TW" altLang="en-US" sz="2800" dirty="0">
                    <a:latin typeface="+mn-lt"/>
                  </a:rPr>
                  <a:t> </a:t>
                </a:r>
                <a:r>
                  <a:rPr lang="en-US" altLang="zh-TW" sz="2800" dirty="0">
                    <a:latin typeface="+mn-lt"/>
                  </a:rPr>
                  <a:t>network model and problem formulation are covered in Section</a:t>
                </a:r>
                <a:r>
                  <a:rPr lang="zh-TW" altLang="en-US" sz="2800" dirty="0">
                    <a:latin typeface="+mn-lt"/>
                  </a:rPr>
                  <a:t> </a:t>
                </a:r>
                <a:r>
                  <a:rPr lang="en-US" altLang="zh-TW" sz="2800" dirty="0">
                    <a:latin typeface="+mn-lt"/>
                  </a:rPr>
                  <a:t>III.</a:t>
                </a:r>
              </a:p>
              <a:p>
                <a:r>
                  <a:rPr lang="en-US" altLang="zh-TW" sz="2800" dirty="0">
                    <a:latin typeface="+mn-lt"/>
                  </a:rPr>
                  <a:t>The proposed VNF placement strategy is introduced</a:t>
                </a:r>
                <a:r>
                  <a:rPr lang="zh-TW" altLang="en-US" sz="2800" dirty="0">
                    <a:latin typeface="+mn-lt"/>
                  </a:rPr>
                  <a:t> </a:t>
                </a:r>
                <a:r>
                  <a:rPr lang="en-US" altLang="zh-TW" sz="2800" dirty="0">
                    <a:latin typeface="+mn-lt"/>
                  </a:rPr>
                  <a:t>in Section IV.</a:t>
                </a:r>
              </a:p>
            </p:txBody>
          </p:sp>
        </mc:Choice>
        <mc:Fallback xmlns="">
          <p:sp>
            <p:nvSpPr>
              <p:cNvPr id="3" name="內容版面配置區 2">
                <a:extLst>
                  <a:ext uri="{FF2B5EF4-FFF2-40B4-BE49-F238E27FC236}">
                    <a16:creationId xmlns:a16="http://schemas.microsoft.com/office/drawing/2014/main" id="{B679512E-95EF-4275-A558-F4ECD154C32D}"/>
                  </a:ext>
                </a:extLst>
              </p:cNvPr>
              <p:cNvSpPr>
                <a:spLocks noGrp="1" noRot="1" noChangeAspect="1" noMove="1" noResize="1" noEditPoints="1" noAdjustHandles="1" noChangeArrowheads="1" noChangeShapeType="1" noTextEdit="1"/>
              </p:cNvSpPr>
              <p:nvPr>
                <p:ph idx="1"/>
              </p:nvPr>
            </p:nvSpPr>
            <p:spPr>
              <a:blipFill>
                <a:blip r:embed="rId3"/>
                <a:stretch>
                  <a:fillRect l="-944" t="-1482" r="-1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453AAD67-09F3-4647-B90C-FB530AA299A5}"/>
              </a:ext>
            </a:extLst>
          </p:cNvPr>
          <p:cNvSpPr>
            <a:spLocks noGrp="1"/>
          </p:cNvSpPr>
          <p:nvPr>
            <p:ph type="sldNum" sz="quarter" idx="12"/>
          </p:nvPr>
        </p:nvSpPr>
        <p:spPr/>
        <p:txBody>
          <a:bodyPr/>
          <a:lstStyle/>
          <a:p>
            <a:fld id="{52E38B42-96A3-412A-9CD3-7D6C2689CFF8}" type="slidenum">
              <a:rPr lang="en-US" altLang="zh-TW" smtClean="0"/>
              <a:pPr/>
              <a:t>11</a:t>
            </a:fld>
            <a:endParaRPr lang="en-US" altLang="zh-TW"/>
          </a:p>
        </p:txBody>
      </p:sp>
    </p:spTree>
    <p:extLst>
      <p:ext uri="{BB962C8B-B14F-4D97-AF65-F5344CB8AC3E}">
        <p14:creationId xmlns:p14="http://schemas.microsoft.com/office/powerpoint/2010/main" val="345851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AA246B-4A28-4D29-BE2A-AEA7C1D2F678}"/>
              </a:ext>
            </a:extLst>
          </p:cNvPr>
          <p:cNvSpPr>
            <a:spLocks noGrp="1"/>
          </p:cNvSpPr>
          <p:nvPr>
            <p:ph type="title"/>
          </p:nvPr>
        </p:nvSpPr>
        <p:spPr/>
        <p:txBody>
          <a:bodyPr/>
          <a:lstStyle/>
          <a:p>
            <a:r>
              <a:rPr lang="en-US" altLang="zh-TW" dirty="0" err="1">
                <a:solidFill>
                  <a:prstClr val="black"/>
                </a:solidFill>
                <a:latin typeface="Times New Roman"/>
              </a:rPr>
              <a:t>I.Introduce</a:t>
            </a:r>
            <a:endParaRPr lang="zh-TW" altLang="en-US" dirty="0"/>
          </a:p>
        </p:txBody>
      </p:sp>
      <p:sp>
        <p:nvSpPr>
          <p:cNvPr id="3" name="內容版面配置區 2">
            <a:extLst>
              <a:ext uri="{FF2B5EF4-FFF2-40B4-BE49-F238E27FC236}">
                <a16:creationId xmlns:a16="http://schemas.microsoft.com/office/drawing/2014/main" id="{ACDA48CE-CAC4-4371-B2EC-DCA34B01564F}"/>
              </a:ext>
            </a:extLst>
          </p:cNvPr>
          <p:cNvSpPr>
            <a:spLocks noGrp="1"/>
          </p:cNvSpPr>
          <p:nvPr>
            <p:ph idx="1"/>
          </p:nvPr>
        </p:nvSpPr>
        <p:spPr/>
        <p:txBody>
          <a:bodyPr/>
          <a:lstStyle/>
          <a:p>
            <a:r>
              <a:rPr lang="en-US" altLang="zh-TW" sz="2800" dirty="0">
                <a:latin typeface="+mn-lt"/>
              </a:rPr>
              <a:t>Section V evaluates the performance of the</a:t>
            </a:r>
            <a:r>
              <a:rPr lang="zh-TW" altLang="en-US" sz="2800" dirty="0">
                <a:latin typeface="+mn-lt"/>
              </a:rPr>
              <a:t> </a:t>
            </a:r>
            <a:r>
              <a:rPr lang="en-US" altLang="zh-TW" sz="2800" dirty="0">
                <a:latin typeface="+mn-lt"/>
              </a:rPr>
              <a:t>different optimization solutions envisioned in this paper.</a:t>
            </a:r>
          </a:p>
          <a:p>
            <a:r>
              <a:rPr lang="en-US" altLang="zh-TW" sz="2800" dirty="0">
                <a:latin typeface="+mn-lt"/>
              </a:rPr>
              <a:t>The</a:t>
            </a:r>
            <a:r>
              <a:rPr lang="zh-TW" altLang="en-US" sz="2800" dirty="0">
                <a:latin typeface="+mn-lt"/>
              </a:rPr>
              <a:t> </a:t>
            </a:r>
            <a:r>
              <a:rPr lang="en-US" altLang="zh-TW" sz="2800" dirty="0">
                <a:latin typeface="+mn-lt"/>
              </a:rPr>
              <a:t>paper concludes in Section VI.</a:t>
            </a:r>
            <a:endParaRPr lang="zh-TW" altLang="en-US" sz="2400" dirty="0">
              <a:latin typeface="+mn-lt"/>
            </a:endParaRPr>
          </a:p>
        </p:txBody>
      </p:sp>
      <p:sp>
        <p:nvSpPr>
          <p:cNvPr id="4" name="投影片編號版面配置區 3">
            <a:extLst>
              <a:ext uri="{FF2B5EF4-FFF2-40B4-BE49-F238E27FC236}">
                <a16:creationId xmlns:a16="http://schemas.microsoft.com/office/drawing/2014/main" id="{2BEDE31D-9492-408A-8DA4-BEA5024FE2D0}"/>
              </a:ext>
            </a:extLst>
          </p:cNvPr>
          <p:cNvSpPr>
            <a:spLocks noGrp="1"/>
          </p:cNvSpPr>
          <p:nvPr>
            <p:ph type="sldNum" sz="quarter" idx="12"/>
          </p:nvPr>
        </p:nvSpPr>
        <p:spPr/>
        <p:txBody>
          <a:bodyPr/>
          <a:lstStyle/>
          <a:p>
            <a:fld id="{52E38B42-96A3-412A-9CD3-7D6C2689CFF8}" type="slidenum">
              <a:rPr lang="en-US" altLang="zh-TW" smtClean="0"/>
              <a:pPr/>
              <a:t>12</a:t>
            </a:fld>
            <a:endParaRPr lang="en-US" altLang="zh-TW"/>
          </a:p>
        </p:txBody>
      </p:sp>
    </p:spTree>
    <p:extLst>
      <p:ext uri="{BB962C8B-B14F-4D97-AF65-F5344CB8AC3E}">
        <p14:creationId xmlns:p14="http://schemas.microsoft.com/office/powerpoint/2010/main" val="150530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9A20A2-2815-4FBE-90D7-B7C2316BB06B}"/>
              </a:ext>
            </a:extLst>
          </p:cNvPr>
          <p:cNvSpPr>
            <a:spLocks noGrp="1"/>
          </p:cNvSpPr>
          <p:nvPr>
            <p:ph type="title"/>
          </p:nvPr>
        </p:nvSpPr>
        <p:spPr/>
        <p:txBody>
          <a:bodyPr/>
          <a:lstStyle/>
          <a:p>
            <a:r>
              <a:rPr lang="en-US" altLang="zh-TW" dirty="0">
                <a:latin typeface="+mj-lt"/>
              </a:rPr>
              <a:t>II. Related work</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DA00572-651D-4480-97AE-2FCC8533EF05}"/>
                  </a:ext>
                </a:extLst>
              </p:cNvPr>
              <p:cNvSpPr>
                <a:spLocks noGrp="1"/>
              </p:cNvSpPr>
              <p:nvPr>
                <p:ph idx="1"/>
              </p:nvPr>
            </p:nvSpPr>
            <p:spPr/>
            <p:txBody>
              <a:bodyPr/>
              <a:lstStyle/>
              <a:p>
                <a:r>
                  <a:rPr lang="en-US" altLang="zh-TW" sz="2800" dirty="0">
                    <a:latin typeface="+mn-lt"/>
                  </a:rPr>
                  <a:t>The concept of carrier cloud (i.e., </a:t>
                </a:r>
                <a:r>
                  <a:rPr lang="en-US" altLang="zh-TW" sz="2800" dirty="0" err="1">
                    <a:latin typeface="+mn-lt"/>
                  </a:rPr>
                  <a:t>vEPC</a:t>
                </a:r>
                <a:r>
                  <a:rPr lang="en-US" altLang="zh-TW" sz="2800" dirty="0">
                    <a:latin typeface="+mn-lt"/>
                  </a:rPr>
                  <a:t>) assists in achieving elasticity, flexibility, and significant reduction in the operational cost of the overall network system.</a:t>
                </a:r>
              </a:p>
              <a:p>
                <a:r>
                  <a:rPr lang="en-US" altLang="zh-TW" sz="2800" dirty="0">
                    <a:latin typeface="+mn-lt"/>
                  </a:rPr>
                  <a:t>Indeed, using NFV and general-purpose hardware in</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oMath>
                </a14:m>
                <a:r>
                  <a:rPr lang="en-US" altLang="zh-TW" sz="2800" dirty="0"/>
                  <a:t> </a:t>
                </a:r>
                <a:r>
                  <a:rPr lang="en-US" altLang="zh-TW" sz="2800" dirty="0">
                    <a:latin typeface="+mn-lt"/>
                  </a:rPr>
                  <a:t>to run network functions helps in dynamically scaling up/down the network according to the demands of users for resources and can largely reduce the cost.</a:t>
                </a:r>
              </a:p>
              <a:p>
                <a:r>
                  <a:rPr lang="en-US" altLang="zh-TW" sz="2800" dirty="0">
                    <a:latin typeface="+mn-lt"/>
                  </a:rPr>
                  <a:t>NFV aims at offering diverse network services using network functions implemented in the format of a software, deployable in an on-demand and elastic manner on the cloud.</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5DA00572-651D-4480-97AE-2FCC8533EF05}"/>
                  </a:ext>
                </a:extLst>
              </p:cNvPr>
              <p:cNvSpPr>
                <a:spLocks noGrp="1" noRot="1" noChangeAspect="1" noMove="1" noResize="1" noEditPoints="1" noAdjustHandles="1" noChangeArrowheads="1" noChangeShapeType="1" noTextEdit="1"/>
              </p:cNvSpPr>
              <p:nvPr>
                <p:ph idx="1"/>
              </p:nvPr>
            </p:nvSpPr>
            <p:spPr>
              <a:blipFill>
                <a:blip r:embed="rId3"/>
                <a:stretch>
                  <a:fillRect l="-944" t="-1482" r="-17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D3DB9CB-13C5-4335-98C0-DA5C65AB730A}"/>
              </a:ext>
            </a:extLst>
          </p:cNvPr>
          <p:cNvSpPr>
            <a:spLocks noGrp="1"/>
          </p:cNvSpPr>
          <p:nvPr>
            <p:ph type="sldNum" sz="quarter" idx="12"/>
          </p:nvPr>
        </p:nvSpPr>
        <p:spPr/>
        <p:txBody>
          <a:bodyPr/>
          <a:lstStyle/>
          <a:p>
            <a:fld id="{52E38B42-96A3-412A-9CD3-7D6C2689CFF8}" type="slidenum">
              <a:rPr lang="en-US" altLang="zh-TW" smtClean="0"/>
              <a:pPr/>
              <a:t>13</a:t>
            </a:fld>
            <a:endParaRPr lang="en-US" altLang="zh-TW"/>
          </a:p>
        </p:txBody>
      </p:sp>
    </p:spTree>
    <p:extLst>
      <p:ext uri="{BB962C8B-B14F-4D97-AF65-F5344CB8AC3E}">
        <p14:creationId xmlns:p14="http://schemas.microsoft.com/office/powerpoint/2010/main" val="401881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EA95F0-0EC5-4447-85AE-FE8732C14C8C}"/>
              </a:ext>
            </a:extLst>
          </p:cNvPr>
          <p:cNvSpPr>
            <a:spLocks noGrp="1"/>
          </p:cNvSpPr>
          <p:nvPr>
            <p:ph type="title"/>
          </p:nvPr>
        </p:nvSpPr>
        <p:spPr/>
        <p:txBody>
          <a:bodyPr/>
          <a:lstStyle/>
          <a:p>
            <a:r>
              <a:rPr lang="en-US" altLang="zh-TW" dirty="0">
                <a:latin typeface="+mj-lt"/>
              </a:rPr>
              <a:t>II. Related work</a:t>
            </a:r>
            <a:endParaRPr lang="zh-TW" altLang="en-US" dirty="0">
              <a:latin typeface="+mj-lt"/>
            </a:endParaRPr>
          </a:p>
        </p:txBody>
      </p:sp>
      <p:sp>
        <p:nvSpPr>
          <p:cNvPr id="3" name="內容版面配置區 2">
            <a:extLst>
              <a:ext uri="{FF2B5EF4-FFF2-40B4-BE49-F238E27FC236}">
                <a16:creationId xmlns:a16="http://schemas.microsoft.com/office/drawing/2014/main" id="{246EF62E-E5BA-4302-8EC1-0B62CA8B76DE}"/>
              </a:ext>
            </a:extLst>
          </p:cNvPr>
          <p:cNvSpPr>
            <a:spLocks noGrp="1"/>
          </p:cNvSpPr>
          <p:nvPr>
            <p:ph idx="1"/>
          </p:nvPr>
        </p:nvSpPr>
        <p:spPr/>
        <p:txBody>
          <a:bodyPr/>
          <a:lstStyle/>
          <a:p>
            <a:r>
              <a:rPr lang="en-US" altLang="zh-TW" sz="2800" dirty="0">
                <a:latin typeface="+mn-lt"/>
              </a:rPr>
              <a:t>In return of its numerous advantages, </a:t>
            </a:r>
            <a:r>
              <a:rPr lang="en-US" altLang="zh-TW" sz="2800" dirty="0" err="1">
                <a:latin typeface="+mn-lt"/>
              </a:rPr>
              <a:t>vEPC</a:t>
            </a:r>
            <a:r>
              <a:rPr lang="en-US" altLang="zh-TW" sz="2800" dirty="0">
                <a:latin typeface="+mn-lt"/>
              </a:rPr>
              <a:t> introduces some important challenges, mainly related to the placement of the telco-specific VNFs (i.e. MME, PGW, and SGW) over a federated cloud to ensure an optimal connectivity for users and simultaneously reduce the deployment cost.</a:t>
            </a:r>
          </a:p>
          <a:p>
            <a:r>
              <a:rPr lang="en-US" altLang="zh-TW" sz="2800" dirty="0">
                <a:latin typeface="+mn-lt"/>
              </a:rPr>
              <a:t>More recently, new research work has emerged, proposing algorithms for the placement of </a:t>
            </a:r>
            <a:r>
              <a:rPr lang="en-US" altLang="zh-TW" sz="2800" dirty="0" err="1">
                <a:latin typeface="+mn-lt"/>
              </a:rPr>
              <a:t>vEPC’s</a:t>
            </a:r>
            <a:r>
              <a:rPr lang="en-US" altLang="zh-TW" sz="2800" dirty="0">
                <a:latin typeface="+mn-lt"/>
              </a:rPr>
              <a:t> VNFs.</a:t>
            </a:r>
          </a:p>
          <a:p>
            <a:r>
              <a:rPr lang="en-US" altLang="zh-TW" sz="2800" dirty="0">
                <a:latin typeface="+mn-lt"/>
              </a:rPr>
              <a:t>In [14], the authors proposed a VNF placement method, particularly for placing mobility-anchor gateways (i.e. SGW) over a federated cloud so that the frequency of SGW relocation occurrences is minimized.</a:t>
            </a:r>
          </a:p>
        </p:txBody>
      </p:sp>
      <p:sp>
        <p:nvSpPr>
          <p:cNvPr id="4" name="投影片編號版面配置區 3">
            <a:extLst>
              <a:ext uri="{FF2B5EF4-FFF2-40B4-BE49-F238E27FC236}">
                <a16:creationId xmlns:a16="http://schemas.microsoft.com/office/drawing/2014/main" id="{A8FA96A8-851A-4EC2-AEC3-1162ADED8AD8}"/>
              </a:ext>
            </a:extLst>
          </p:cNvPr>
          <p:cNvSpPr>
            <a:spLocks noGrp="1"/>
          </p:cNvSpPr>
          <p:nvPr>
            <p:ph type="sldNum" sz="quarter" idx="12"/>
          </p:nvPr>
        </p:nvSpPr>
        <p:spPr/>
        <p:txBody>
          <a:bodyPr/>
          <a:lstStyle/>
          <a:p>
            <a:fld id="{52E38B42-96A3-412A-9CD3-7D6C2689CFF8}" type="slidenum">
              <a:rPr lang="en-US" altLang="zh-TW" smtClean="0"/>
              <a:pPr/>
              <a:t>14</a:t>
            </a:fld>
            <a:endParaRPr lang="en-US" altLang="zh-TW" dirty="0"/>
          </a:p>
        </p:txBody>
      </p:sp>
      <p:sp>
        <p:nvSpPr>
          <p:cNvPr id="5" name="矩形 4">
            <a:extLst>
              <a:ext uri="{FF2B5EF4-FFF2-40B4-BE49-F238E27FC236}">
                <a16:creationId xmlns:a16="http://schemas.microsoft.com/office/drawing/2014/main" id="{A584FD1E-6B79-402D-9E9C-2ED0FFD06C66}"/>
              </a:ext>
            </a:extLst>
          </p:cNvPr>
          <p:cNvSpPr/>
          <p:nvPr/>
        </p:nvSpPr>
        <p:spPr>
          <a:xfrm>
            <a:off x="609600" y="5768113"/>
            <a:ext cx="10972800" cy="646331"/>
          </a:xfrm>
          <a:prstGeom prst="rect">
            <a:avLst/>
          </a:prstGeom>
        </p:spPr>
        <p:txBody>
          <a:bodyPr wrap="square">
            <a:spAutoFit/>
          </a:bodyPr>
          <a:lstStyle/>
          <a:p>
            <a:r>
              <a:rPr lang="en-US" altLang="zh-TW" dirty="0">
                <a:solidFill>
                  <a:srgbClr val="17375E"/>
                </a:solidFill>
                <a:latin typeface="NimbusRomNo9L-Regu"/>
              </a:rPr>
              <a:t>[14] T. </a:t>
            </a:r>
            <a:r>
              <a:rPr lang="en-US" altLang="zh-TW" dirty="0" err="1">
                <a:solidFill>
                  <a:srgbClr val="17375E"/>
                </a:solidFill>
                <a:latin typeface="NimbusRomNo9L-Regu"/>
              </a:rPr>
              <a:t>Taleb</a:t>
            </a:r>
            <a:r>
              <a:rPr lang="en-US" altLang="zh-TW" dirty="0">
                <a:solidFill>
                  <a:srgbClr val="17375E"/>
                </a:solidFill>
                <a:latin typeface="NimbusRomNo9L-Regu"/>
              </a:rPr>
              <a:t> and A. </a:t>
            </a:r>
            <a:r>
              <a:rPr lang="en-US" altLang="zh-TW" dirty="0" err="1">
                <a:solidFill>
                  <a:srgbClr val="17375E"/>
                </a:solidFill>
                <a:latin typeface="NimbusRomNo9L-Regu"/>
              </a:rPr>
              <a:t>Ksentini</a:t>
            </a:r>
            <a:r>
              <a:rPr lang="en-US" altLang="zh-TW" dirty="0">
                <a:solidFill>
                  <a:srgbClr val="17375E"/>
                </a:solidFill>
                <a:latin typeface="NimbusRomNo9L-Regu"/>
              </a:rPr>
              <a:t>, “Gateway Relocation Avoidance</a:t>
            </a:r>
            <a:r>
              <a:rPr lang="zh-TW" altLang="en-US" dirty="0">
                <a:solidFill>
                  <a:srgbClr val="17375E"/>
                </a:solidFill>
                <a:latin typeface="NimbusRomNo9L-Regu"/>
              </a:rPr>
              <a:t> </a:t>
            </a:r>
            <a:r>
              <a:rPr lang="en-US" altLang="zh-TW" dirty="0">
                <a:solidFill>
                  <a:srgbClr val="17375E"/>
                </a:solidFill>
                <a:latin typeface="NimbusRomNo9L-Regu"/>
              </a:rPr>
              <a:t>Aware Network</a:t>
            </a:r>
            <a:r>
              <a:rPr lang="zh-TW" altLang="en-US" dirty="0">
                <a:solidFill>
                  <a:srgbClr val="17375E"/>
                </a:solidFill>
                <a:latin typeface="NimbusRomNo9L-Regu"/>
              </a:rPr>
              <a:t> </a:t>
            </a:r>
            <a:r>
              <a:rPr lang="en-US" altLang="zh-TW" dirty="0">
                <a:solidFill>
                  <a:srgbClr val="17375E"/>
                </a:solidFill>
                <a:latin typeface="NimbusRomNo9L-Regu"/>
              </a:rPr>
              <a:t>Function Placement in Carrier Cloud,” in Proc.</a:t>
            </a:r>
            <a:r>
              <a:rPr lang="zh-TW" altLang="en-US" dirty="0">
                <a:solidFill>
                  <a:srgbClr val="17375E"/>
                </a:solidFill>
                <a:latin typeface="NimbusRomNo9L-Regu"/>
              </a:rPr>
              <a:t> </a:t>
            </a:r>
            <a:r>
              <a:rPr lang="en-US" altLang="zh-TW" dirty="0">
                <a:solidFill>
                  <a:srgbClr val="17375E"/>
                </a:solidFill>
                <a:latin typeface="NimbusRomNo9L-Regu"/>
              </a:rPr>
              <a:t>ACM MSWIM,</a:t>
            </a:r>
            <a:r>
              <a:rPr lang="zh-TW" altLang="en-US" dirty="0">
                <a:solidFill>
                  <a:srgbClr val="17375E"/>
                </a:solidFill>
                <a:latin typeface="NimbusRomNo9L-Regu"/>
              </a:rPr>
              <a:t> </a:t>
            </a:r>
            <a:r>
              <a:rPr lang="es-ES" altLang="zh-TW" dirty="0">
                <a:solidFill>
                  <a:srgbClr val="17375E"/>
                </a:solidFill>
                <a:latin typeface="NimbusRomNo9L-Regu"/>
              </a:rPr>
              <a:t>Barcelona, Spain, Nov 2013, pp. 341-346.</a:t>
            </a:r>
            <a:endParaRPr lang="zh-TW" altLang="en-US" dirty="0">
              <a:solidFill>
                <a:srgbClr val="17375E"/>
              </a:solidFill>
            </a:endParaRPr>
          </a:p>
        </p:txBody>
      </p:sp>
    </p:spTree>
    <p:extLst>
      <p:ext uri="{BB962C8B-B14F-4D97-AF65-F5344CB8AC3E}">
        <p14:creationId xmlns:p14="http://schemas.microsoft.com/office/powerpoint/2010/main" val="36781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0FF455-8E48-481E-B787-4FCF9FC6F965}"/>
              </a:ext>
            </a:extLst>
          </p:cNvPr>
          <p:cNvSpPr>
            <a:spLocks noGrp="1"/>
          </p:cNvSpPr>
          <p:nvPr>
            <p:ph type="title"/>
          </p:nvPr>
        </p:nvSpPr>
        <p:spPr/>
        <p:txBody>
          <a:bodyPr/>
          <a:lstStyle/>
          <a:p>
            <a:r>
              <a:rPr lang="en-US" altLang="zh-TW" dirty="0">
                <a:latin typeface="+mj-lt"/>
              </a:rPr>
              <a:t>II. Related work</a:t>
            </a:r>
            <a:endParaRPr lang="zh-TW" altLang="en-US" dirty="0">
              <a:latin typeface="+mj-lt"/>
            </a:endParaRPr>
          </a:p>
        </p:txBody>
      </p:sp>
      <p:sp>
        <p:nvSpPr>
          <p:cNvPr id="3" name="內容版面配置區 2">
            <a:extLst>
              <a:ext uri="{FF2B5EF4-FFF2-40B4-BE49-F238E27FC236}">
                <a16:creationId xmlns:a16="http://schemas.microsoft.com/office/drawing/2014/main" id="{33756E2E-B337-4A44-90C6-B250F4D35E00}"/>
              </a:ext>
            </a:extLst>
          </p:cNvPr>
          <p:cNvSpPr>
            <a:spLocks noGrp="1"/>
          </p:cNvSpPr>
          <p:nvPr>
            <p:ph idx="1"/>
          </p:nvPr>
        </p:nvSpPr>
        <p:spPr/>
        <p:txBody>
          <a:bodyPr/>
          <a:lstStyle/>
          <a:p>
            <a:r>
              <a:rPr lang="en-US" altLang="zh-TW" sz="2800" dirty="0">
                <a:latin typeface="+mn-lt"/>
              </a:rPr>
              <a:t>The aim of this work was to conduct an efficient planning of Service Areas (SAs) retrieving a trade- off between minimizing the UE handoff between SAs, and minimizing the number of created instances of the virtual SGWs.</a:t>
            </a:r>
          </a:p>
          <a:p>
            <a:r>
              <a:rPr lang="en-US" altLang="zh-TW" sz="2800" dirty="0">
                <a:latin typeface="+mn-lt"/>
              </a:rPr>
              <a:t>In [15], the focus was on the VNF placement and instantiation of another mobile network functionality, namely the data anchoring gateway or PGW.</a:t>
            </a:r>
          </a:p>
          <a:p>
            <a:pPr marL="0" indent="0">
              <a:buNone/>
            </a:pPr>
            <a:endParaRPr lang="zh-TW" altLang="en-US" sz="2800" dirty="0">
              <a:latin typeface="+mn-lt"/>
            </a:endParaRPr>
          </a:p>
        </p:txBody>
      </p:sp>
      <p:sp>
        <p:nvSpPr>
          <p:cNvPr id="4" name="投影片編號版面配置區 3">
            <a:extLst>
              <a:ext uri="{FF2B5EF4-FFF2-40B4-BE49-F238E27FC236}">
                <a16:creationId xmlns:a16="http://schemas.microsoft.com/office/drawing/2014/main" id="{4C924260-900A-4FDA-92D9-934C62BABEB1}"/>
              </a:ext>
            </a:extLst>
          </p:cNvPr>
          <p:cNvSpPr>
            <a:spLocks noGrp="1"/>
          </p:cNvSpPr>
          <p:nvPr>
            <p:ph type="sldNum" sz="quarter" idx="12"/>
          </p:nvPr>
        </p:nvSpPr>
        <p:spPr/>
        <p:txBody>
          <a:bodyPr/>
          <a:lstStyle/>
          <a:p>
            <a:fld id="{52E38B42-96A3-412A-9CD3-7D6C2689CFF8}" type="slidenum">
              <a:rPr lang="en-US" altLang="zh-TW" smtClean="0"/>
              <a:pPr/>
              <a:t>15</a:t>
            </a:fld>
            <a:endParaRPr lang="en-US" altLang="zh-TW"/>
          </a:p>
        </p:txBody>
      </p:sp>
      <p:sp>
        <p:nvSpPr>
          <p:cNvPr id="5" name="矩形 4">
            <a:extLst>
              <a:ext uri="{FF2B5EF4-FFF2-40B4-BE49-F238E27FC236}">
                <a16:creationId xmlns:a16="http://schemas.microsoft.com/office/drawing/2014/main" id="{C416776E-ADB1-44DE-A3CC-8F12F195A6AF}"/>
              </a:ext>
            </a:extLst>
          </p:cNvPr>
          <p:cNvSpPr/>
          <p:nvPr/>
        </p:nvSpPr>
        <p:spPr>
          <a:xfrm>
            <a:off x="609600" y="5257797"/>
            <a:ext cx="10972800" cy="646331"/>
          </a:xfrm>
          <a:prstGeom prst="rect">
            <a:avLst/>
          </a:prstGeom>
        </p:spPr>
        <p:txBody>
          <a:bodyPr wrap="square">
            <a:spAutoFit/>
          </a:bodyPr>
          <a:lstStyle/>
          <a:p>
            <a:r>
              <a:rPr lang="en-US" altLang="zh-TW" dirty="0">
                <a:solidFill>
                  <a:srgbClr val="17375E"/>
                </a:solidFill>
                <a:latin typeface="NimbusRomNo9L-Regu"/>
              </a:rPr>
              <a:t>[15] M. </a:t>
            </a:r>
            <a:r>
              <a:rPr lang="en-US" altLang="zh-TW" dirty="0" err="1">
                <a:solidFill>
                  <a:srgbClr val="17375E"/>
                </a:solidFill>
                <a:latin typeface="NimbusRomNo9L-Regu"/>
              </a:rPr>
              <a:t>Bagaa</a:t>
            </a:r>
            <a:r>
              <a:rPr lang="en-US" altLang="zh-TW" dirty="0">
                <a:solidFill>
                  <a:srgbClr val="17375E"/>
                </a:solidFill>
                <a:latin typeface="NimbusRomNo9L-Regu"/>
              </a:rPr>
              <a:t>, T. </a:t>
            </a:r>
            <a:r>
              <a:rPr lang="en-US" altLang="zh-TW" dirty="0" err="1">
                <a:solidFill>
                  <a:srgbClr val="17375E"/>
                </a:solidFill>
                <a:latin typeface="NimbusRomNo9L-Regu"/>
              </a:rPr>
              <a:t>Taleb</a:t>
            </a:r>
            <a:r>
              <a:rPr lang="en-US" altLang="zh-TW" dirty="0">
                <a:solidFill>
                  <a:srgbClr val="17375E"/>
                </a:solidFill>
                <a:latin typeface="NimbusRomNo9L-Regu"/>
              </a:rPr>
              <a:t>, and A. </a:t>
            </a:r>
            <a:r>
              <a:rPr lang="en-US" altLang="zh-TW" dirty="0" err="1">
                <a:solidFill>
                  <a:srgbClr val="17375E"/>
                </a:solidFill>
                <a:latin typeface="NimbusRomNo9L-Regu"/>
              </a:rPr>
              <a:t>Ksentini</a:t>
            </a:r>
            <a:r>
              <a:rPr lang="en-US" altLang="zh-TW" dirty="0">
                <a:solidFill>
                  <a:srgbClr val="17375E"/>
                </a:solidFill>
                <a:latin typeface="NimbusRomNo9L-Regu"/>
              </a:rPr>
              <a:t>, “Service-Aware</a:t>
            </a:r>
            <a:r>
              <a:rPr lang="zh-TW" altLang="en-US" dirty="0">
                <a:solidFill>
                  <a:srgbClr val="17375E"/>
                </a:solidFill>
                <a:latin typeface="NimbusRomNo9L-Regu"/>
              </a:rPr>
              <a:t> </a:t>
            </a:r>
            <a:r>
              <a:rPr lang="en-US" altLang="zh-TW" dirty="0">
                <a:solidFill>
                  <a:srgbClr val="17375E"/>
                </a:solidFill>
                <a:latin typeface="NimbusRomNo9L-Regu"/>
              </a:rPr>
              <a:t>Network Function</a:t>
            </a:r>
            <a:r>
              <a:rPr lang="zh-TW" altLang="en-US" dirty="0">
                <a:solidFill>
                  <a:srgbClr val="17375E"/>
                </a:solidFill>
                <a:latin typeface="NimbusRomNo9L-Regu"/>
              </a:rPr>
              <a:t> </a:t>
            </a:r>
            <a:r>
              <a:rPr lang="en-US" altLang="zh-TW" dirty="0">
                <a:solidFill>
                  <a:srgbClr val="17375E"/>
                </a:solidFill>
                <a:latin typeface="NimbusRomNo9L-Regu"/>
              </a:rPr>
              <a:t>Function Placement for Efficient Traffic Handling in Carrier Cloud,” in</a:t>
            </a:r>
            <a:r>
              <a:rPr lang="zh-TW" altLang="en-US" dirty="0">
                <a:solidFill>
                  <a:srgbClr val="17375E"/>
                </a:solidFill>
                <a:latin typeface="NimbusRomNo9L-Regu"/>
              </a:rPr>
              <a:t> </a:t>
            </a:r>
            <a:r>
              <a:rPr lang="en-US" altLang="zh-TW" dirty="0">
                <a:solidFill>
                  <a:srgbClr val="17375E"/>
                </a:solidFill>
                <a:latin typeface="NimbusRomNo9L-Regu"/>
              </a:rPr>
              <a:t>Proc. of IEEE WCNC 2014,</a:t>
            </a:r>
            <a:r>
              <a:rPr lang="zh-TW" altLang="en-US" dirty="0">
                <a:solidFill>
                  <a:srgbClr val="17375E"/>
                </a:solidFill>
                <a:latin typeface="NimbusRomNo9L-Regu"/>
              </a:rPr>
              <a:t> </a:t>
            </a:r>
            <a:r>
              <a:rPr lang="en-US" altLang="zh-TW" dirty="0">
                <a:solidFill>
                  <a:srgbClr val="17375E"/>
                </a:solidFill>
                <a:latin typeface="NimbusRomNo9L-Regu"/>
              </a:rPr>
              <a:t>Istanbul, 2014, pp. 2402-2407.</a:t>
            </a:r>
            <a:endParaRPr lang="zh-TW" altLang="en-US" dirty="0">
              <a:solidFill>
                <a:srgbClr val="17375E"/>
              </a:solidFill>
            </a:endParaRPr>
          </a:p>
        </p:txBody>
      </p:sp>
    </p:spTree>
    <p:extLst>
      <p:ext uri="{BB962C8B-B14F-4D97-AF65-F5344CB8AC3E}">
        <p14:creationId xmlns:p14="http://schemas.microsoft.com/office/powerpoint/2010/main" val="256173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189D93-3087-4A99-B5D4-A0F4084CBEB4}"/>
              </a:ext>
            </a:extLst>
          </p:cNvPr>
          <p:cNvSpPr>
            <a:spLocks noGrp="1"/>
          </p:cNvSpPr>
          <p:nvPr>
            <p:ph type="title"/>
          </p:nvPr>
        </p:nvSpPr>
        <p:spPr/>
        <p:txBody>
          <a:bodyPr/>
          <a:lstStyle/>
          <a:p>
            <a:r>
              <a:rPr lang="en-US" altLang="zh-TW" dirty="0">
                <a:solidFill>
                  <a:prstClr val="black"/>
                </a:solidFill>
                <a:latin typeface="Times New Roman"/>
              </a:rPr>
              <a:t>II. Related work</a:t>
            </a:r>
            <a:endParaRPr lang="zh-TW" altLang="en-US" dirty="0"/>
          </a:p>
        </p:txBody>
      </p:sp>
      <p:sp>
        <p:nvSpPr>
          <p:cNvPr id="3" name="內容版面配置區 2">
            <a:extLst>
              <a:ext uri="{FF2B5EF4-FFF2-40B4-BE49-F238E27FC236}">
                <a16:creationId xmlns:a16="http://schemas.microsoft.com/office/drawing/2014/main" id="{286069DF-442C-4AAC-906A-CBB962EC7503}"/>
              </a:ext>
            </a:extLst>
          </p:cNvPr>
          <p:cNvSpPr>
            <a:spLocks noGrp="1"/>
          </p:cNvSpPr>
          <p:nvPr>
            <p:ph idx="1"/>
          </p:nvPr>
        </p:nvSpPr>
        <p:spPr/>
        <p:txBody>
          <a:bodyPr/>
          <a:lstStyle/>
          <a:p>
            <a:r>
              <a:rPr lang="en-US" altLang="zh-TW" sz="2800" dirty="0">
                <a:latin typeface="+mn-lt"/>
              </a:rPr>
              <a:t>The work argued the need for adopting the application type and service requirements as metrics for (</a:t>
            </a:r>
            <a:r>
              <a:rPr lang="en-US" altLang="zh-TW" sz="2800" dirty="0" err="1">
                <a:latin typeface="+mn-lt"/>
              </a:rPr>
              <a:t>i</a:t>
            </a:r>
            <a:r>
              <a:rPr lang="en-US" altLang="zh-TW" sz="2800" dirty="0">
                <a:latin typeface="+mn-lt"/>
              </a:rPr>
              <a:t>) creating VNF instances of PGWs and (ii) selecting adequate virtual PGWs for UEs receiving specific application types.</a:t>
            </a:r>
          </a:p>
          <a:p>
            <a:r>
              <a:rPr lang="en-US" altLang="zh-TW" sz="2800" dirty="0">
                <a:latin typeface="+mn-lt"/>
              </a:rPr>
              <a:t>The placement of PGW VNFs was modeled through a nonlinear optimization problem whose solution is NP-hard.</a:t>
            </a:r>
          </a:p>
          <a:p>
            <a:r>
              <a:rPr lang="en-US" altLang="zh-TW" sz="2800" dirty="0">
                <a:latin typeface="+mn-lt"/>
              </a:rPr>
              <a:t>Three heuristics were then proposed to deal with this limitation.</a:t>
            </a:r>
            <a:endParaRPr lang="zh-TW" altLang="en-US" sz="2800" dirty="0">
              <a:latin typeface="+mn-lt"/>
            </a:endParaRPr>
          </a:p>
        </p:txBody>
      </p:sp>
      <p:sp>
        <p:nvSpPr>
          <p:cNvPr id="4" name="投影片編號版面配置區 3">
            <a:extLst>
              <a:ext uri="{FF2B5EF4-FFF2-40B4-BE49-F238E27FC236}">
                <a16:creationId xmlns:a16="http://schemas.microsoft.com/office/drawing/2014/main" id="{1156AF96-16AC-4893-A2B3-FAB34A713C0B}"/>
              </a:ext>
            </a:extLst>
          </p:cNvPr>
          <p:cNvSpPr>
            <a:spLocks noGrp="1"/>
          </p:cNvSpPr>
          <p:nvPr>
            <p:ph type="sldNum" sz="quarter" idx="12"/>
          </p:nvPr>
        </p:nvSpPr>
        <p:spPr/>
        <p:txBody>
          <a:bodyPr/>
          <a:lstStyle/>
          <a:p>
            <a:fld id="{52E38B42-96A3-412A-9CD3-7D6C2689CFF8}" type="slidenum">
              <a:rPr lang="en-US" altLang="zh-TW" smtClean="0"/>
              <a:pPr/>
              <a:t>16</a:t>
            </a:fld>
            <a:endParaRPr lang="en-US" altLang="zh-TW"/>
          </a:p>
        </p:txBody>
      </p:sp>
    </p:spTree>
    <p:extLst>
      <p:ext uri="{BB962C8B-B14F-4D97-AF65-F5344CB8AC3E}">
        <p14:creationId xmlns:p14="http://schemas.microsoft.com/office/powerpoint/2010/main" val="428208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A0C25A-E19D-4441-8695-98BDB83278E7}"/>
              </a:ext>
            </a:extLst>
          </p:cNvPr>
          <p:cNvSpPr>
            <a:spLocks noGrp="1"/>
          </p:cNvSpPr>
          <p:nvPr>
            <p:ph type="title"/>
          </p:nvPr>
        </p:nvSpPr>
        <p:spPr/>
        <p:txBody>
          <a:bodyPr/>
          <a:lstStyle/>
          <a:p>
            <a:r>
              <a:rPr lang="en-US" altLang="zh-TW" dirty="0">
                <a:solidFill>
                  <a:prstClr val="black"/>
                </a:solidFill>
                <a:latin typeface="Times New Roman"/>
              </a:rPr>
              <a:t>II. Related work</a:t>
            </a:r>
            <a:endParaRPr lang="zh-TW" altLang="en-US" dirty="0"/>
          </a:p>
        </p:txBody>
      </p:sp>
      <p:sp>
        <p:nvSpPr>
          <p:cNvPr id="3" name="內容版面配置區 2">
            <a:extLst>
              <a:ext uri="{FF2B5EF4-FFF2-40B4-BE49-F238E27FC236}">
                <a16:creationId xmlns:a16="http://schemas.microsoft.com/office/drawing/2014/main" id="{3EBA8411-D727-45CD-B84F-CA37FD9A65DA}"/>
              </a:ext>
            </a:extLst>
          </p:cNvPr>
          <p:cNvSpPr>
            <a:spLocks noGrp="1"/>
          </p:cNvSpPr>
          <p:nvPr>
            <p:ph idx="1"/>
          </p:nvPr>
        </p:nvSpPr>
        <p:spPr/>
        <p:txBody>
          <a:bodyPr/>
          <a:lstStyle/>
          <a:p>
            <a:r>
              <a:rPr lang="en-US" altLang="zh-TW" sz="2800" dirty="0">
                <a:latin typeface="+mn-lt"/>
              </a:rPr>
              <a:t>In [16], the authors proposed a framework, dubbed </a:t>
            </a:r>
            <a:r>
              <a:rPr lang="en-US" altLang="zh-TW" sz="2800" dirty="0" err="1">
                <a:latin typeface="+mn-lt"/>
              </a:rPr>
              <a:t>softEPC</a:t>
            </a:r>
            <a:r>
              <a:rPr lang="en-US" altLang="zh-TW" sz="2800" dirty="0">
                <a:latin typeface="+mn-lt"/>
              </a:rPr>
              <a:t>, for flexible and dynamic instantiation of VNFs where most appropriate and as per the actual traffic demand.</a:t>
            </a:r>
          </a:p>
          <a:p>
            <a:r>
              <a:rPr lang="en-US" altLang="zh-TW" sz="2800" dirty="0">
                <a:latin typeface="+mn-lt"/>
              </a:rPr>
              <a:t>The proposed scheme addresses load-aware dynamic placement of SGW/PGW over the underlying transport network topology and as per the traffic demands.</a:t>
            </a:r>
          </a:p>
          <a:p>
            <a:r>
              <a:rPr lang="en-US" altLang="zh-TW" sz="2800" dirty="0">
                <a:latin typeface="+mn-lt"/>
              </a:rPr>
              <a:t>The results show that up to 25% of network resources can be saved with same network topology and service points.</a:t>
            </a:r>
            <a:endParaRPr lang="zh-TW" altLang="en-US" sz="2800" dirty="0">
              <a:latin typeface="+mn-lt"/>
            </a:endParaRPr>
          </a:p>
        </p:txBody>
      </p:sp>
      <p:sp>
        <p:nvSpPr>
          <p:cNvPr id="4" name="投影片編號版面配置區 3">
            <a:extLst>
              <a:ext uri="{FF2B5EF4-FFF2-40B4-BE49-F238E27FC236}">
                <a16:creationId xmlns:a16="http://schemas.microsoft.com/office/drawing/2014/main" id="{94F2DAF4-5744-4610-9C23-26028ED51991}"/>
              </a:ext>
            </a:extLst>
          </p:cNvPr>
          <p:cNvSpPr>
            <a:spLocks noGrp="1"/>
          </p:cNvSpPr>
          <p:nvPr>
            <p:ph type="sldNum" sz="quarter" idx="12"/>
          </p:nvPr>
        </p:nvSpPr>
        <p:spPr/>
        <p:txBody>
          <a:bodyPr/>
          <a:lstStyle/>
          <a:p>
            <a:fld id="{52E38B42-96A3-412A-9CD3-7D6C2689CFF8}" type="slidenum">
              <a:rPr lang="en-US" altLang="zh-TW" smtClean="0"/>
              <a:pPr/>
              <a:t>17</a:t>
            </a:fld>
            <a:endParaRPr lang="en-US" altLang="zh-TW"/>
          </a:p>
        </p:txBody>
      </p:sp>
      <p:sp>
        <p:nvSpPr>
          <p:cNvPr id="5" name="矩形 4">
            <a:extLst>
              <a:ext uri="{FF2B5EF4-FFF2-40B4-BE49-F238E27FC236}">
                <a16:creationId xmlns:a16="http://schemas.microsoft.com/office/drawing/2014/main" id="{6371EA1E-1F6D-48D1-9FE9-603FF6671C54}"/>
              </a:ext>
            </a:extLst>
          </p:cNvPr>
          <p:cNvSpPr/>
          <p:nvPr/>
        </p:nvSpPr>
        <p:spPr>
          <a:xfrm>
            <a:off x="609600" y="5433023"/>
            <a:ext cx="10972800" cy="646331"/>
          </a:xfrm>
          <a:prstGeom prst="rect">
            <a:avLst/>
          </a:prstGeom>
        </p:spPr>
        <p:txBody>
          <a:bodyPr wrap="square">
            <a:spAutoFit/>
          </a:bodyPr>
          <a:lstStyle/>
          <a:p>
            <a:r>
              <a:rPr lang="en-US" altLang="zh-TW" dirty="0">
                <a:solidFill>
                  <a:srgbClr val="17375E"/>
                </a:solidFill>
                <a:latin typeface="NimbusRomNo9L-Regu"/>
              </a:rPr>
              <a:t>[16] F. Z. Yousef, J. </a:t>
            </a:r>
            <a:r>
              <a:rPr lang="en-US" altLang="zh-TW" dirty="0" err="1">
                <a:solidFill>
                  <a:srgbClr val="17375E"/>
                </a:solidFill>
                <a:latin typeface="NimbusRomNo9L-Regu"/>
              </a:rPr>
              <a:t>Lessmann</a:t>
            </a:r>
            <a:r>
              <a:rPr lang="en-US" altLang="zh-TW" dirty="0">
                <a:solidFill>
                  <a:srgbClr val="17375E"/>
                </a:solidFill>
                <a:latin typeface="NimbusRomNo9L-Regu"/>
              </a:rPr>
              <a:t>, P. Loureiro, and S. Schmid,</a:t>
            </a:r>
            <a:r>
              <a:rPr lang="zh-TW" altLang="en-US" dirty="0">
                <a:solidFill>
                  <a:srgbClr val="17375E"/>
                </a:solidFill>
                <a:latin typeface="NimbusRomNo9L-Regu"/>
              </a:rPr>
              <a:t> </a:t>
            </a:r>
            <a:r>
              <a:rPr lang="en-US" altLang="zh-TW" dirty="0">
                <a:solidFill>
                  <a:srgbClr val="17375E"/>
                </a:solidFill>
                <a:latin typeface="NimbusRomNo9L-Regu"/>
              </a:rPr>
              <a:t>“</a:t>
            </a:r>
            <a:r>
              <a:rPr lang="en-US" altLang="zh-TW" dirty="0" err="1">
                <a:solidFill>
                  <a:srgbClr val="17375E"/>
                </a:solidFill>
                <a:latin typeface="NimbusRomNo9L-Regu"/>
              </a:rPr>
              <a:t>SoftEPC</a:t>
            </a:r>
            <a:r>
              <a:rPr lang="zh-TW" altLang="en-US" dirty="0">
                <a:solidFill>
                  <a:srgbClr val="17375E"/>
                </a:solidFill>
                <a:latin typeface="NimbusRomNo9L-Regu"/>
              </a:rPr>
              <a:t> </a:t>
            </a:r>
            <a:r>
              <a:rPr lang="en-US" altLang="zh-TW" dirty="0">
                <a:solidFill>
                  <a:srgbClr val="17375E"/>
                </a:solidFill>
                <a:latin typeface="NimbusRomNo9L-Regu"/>
              </a:rPr>
              <a:t>Dynamic Instantiation of Mobile Core Network Entities for Efficient</a:t>
            </a:r>
            <a:r>
              <a:rPr lang="zh-TW" altLang="en-US" dirty="0">
                <a:solidFill>
                  <a:srgbClr val="17375E"/>
                </a:solidFill>
                <a:latin typeface="NimbusRomNo9L-Regu"/>
              </a:rPr>
              <a:t> </a:t>
            </a:r>
            <a:r>
              <a:rPr lang="en-US" altLang="zh-TW" dirty="0">
                <a:solidFill>
                  <a:srgbClr val="17375E"/>
                </a:solidFill>
                <a:latin typeface="NimbusRomNo9L-Regu"/>
              </a:rPr>
              <a:t>Resource Utilization,” in Proc. of IEEE ICC 2013, Budapest, Hungary,</a:t>
            </a:r>
            <a:r>
              <a:rPr lang="zh-TW" altLang="en-US" dirty="0">
                <a:solidFill>
                  <a:srgbClr val="17375E"/>
                </a:solidFill>
                <a:latin typeface="NimbusRomNo9L-Regu"/>
              </a:rPr>
              <a:t> </a:t>
            </a:r>
            <a:r>
              <a:rPr lang="en-US" altLang="zh-TW" dirty="0">
                <a:solidFill>
                  <a:srgbClr val="17375E"/>
                </a:solidFill>
                <a:latin typeface="NimbusRomNo9L-Regu"/>
              </a:rPr>
              <a:t>2013, pp. 3602-3606.</a:t>
            </a:r>
            <a:endParaRPr lang="zh-TW" altLang="en-US" dirty="0">
              <a:solidFill>
                <a:srgbClr val="17375E"/>
              </a:solidFill>
            </a:endParaRPr>
          </a:p>
        </p:txBody>
      </p:sp>
    </p:spTree>
    <p:extLst>
      <p:ext uri="{BB962C8B-B14F-4D97-AF65-F5344CB8AC3E}">
        <p14:creationId xmlns:p14="http://schemas.microsoft.com/office/powerpoint/2010/main" val="331207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F0DAD5-34CC-45F2-80E1-2DCED09B091B}"/>
              </a:ext>
            </a:extLst>
          </p:cNvPr>
          <p:cNvSpPr>
            <a:spLocks noGrp="1"/>
          </p:cNvSpPr>
          <p:nvPr>
            <p:ph type="title"/>
          </p:nvPr>
        </p:nvSpPr>
        <p:spPr/>
        <p:txBody>
          <a:bodyPr/>
          <a:lstStyle/>
          <a:p>
            <a:r>
              <a:rPr lang="en-US" altLang="zh-TW" dirty="0">
                <a:solidFill>
                  <a:prstClr val="black"/>
                </a:solidFill>
                <a:latin typeface="Times New Roman"/>
              </a:rPr>
              <a:t>II. Related work</a:t>
            </a:r>
            <a:endParaRPr lang="zh-TW" altLang="en-US" dirty="0"/>
          </a:p>
        </p:txBody>
      </p:sp>
      <p:sp>
        <p:nvSpPr>
          <p:cNvPr id="3" name="內容版面配置區 2">
            <a:extLst>
              <a:ext uri="{FF2B5EF4-FFF2-40B4-BE49-F238E27FC236}">
                <a16:creationId xmlns:a16="http://schemas.microsoft.com/office/drawing/2014/main" id="{85683CF5-506A-497D-B287-2EFA14C8308A}"/>
              </a:ext>
            </a:extLst>
          </p:cNvPr>
          <p:cNvSpPr>
            <a:spLocks noGrp="1"/>
          </p:cNvSpPr>
          <p:nvPr>
            <p:ph idx="1"/>
          </p:nvPr>
        </p:nvSpPr>
        <p:spPr/>
        <p:txBody>
          <a:bodyPr/>
          <a:lstStyle/>
          <a:p>
            <a:r>
              <a:rPr lang="en-US" altLang="zh-TW" sz="2800" dirty="0">
                <a:latin typeface="+mn-lt"/>
              </a:rPr>
              <a:t>Unlike the research works in [7], [8], [11]–[16], which tackle either the optimal number of VNFs or the VNFs placement, our proposed solution jointly addresses both issues.</a:t>
            </a:r>
          </a:p>
        </p:txBody>
      </p:sp>
      <p:sp>
        <p:nvSpPr>
          <p:cNvPr id="4" name="投影片編號版面配置區 3">
            <a:extLst>
              <a:ext uri="{FF2B5EF4-FFF2-40B4-BE49-F238E27FC236}">
                <a16:creationId xmlns:a16="http://schemas.microsoft.com/office/drawing/2014/main" id="{49709E12-F80A-4B12-A157-F3216EDDBD54}"/>
              </a:ext>
            </a:extLst>
          </p:cNvPr>
          <p:cNvSpPr>
            <a:spLocks noGrp="1"/>
          </p:cNvSpPr>
          <p:nvPr>
            <p:ph type="sldNum" sz="quarter" idx="12"/>
          </p:nvPr>
        </p:nvSpPr>
        <p:spPr/>
        <p:txBody>
          <a:bodyPr/>
          <a:lstStyle/>
          <a:p>
            <a:fld id="{52E38B42-96A3-412A-9CD3-7D6C2689CFF8}" type="slidenum">
              <a:rPr lang="en-US" altLang="zh-TW" smtClean="0"/>
              <a:pPr/>
              <a:t>18</a:t>
            </a:fld>
            <a:endParaRPr lang="en-US" altLang="zh-TW"/>
          </a:p>
        </p:txBody>
      </p:sp>
      <p:sp>
        <p:nvSpPr>
          <p:cNvPr id="6" name="矩形 5">
            <a:extLst>
              <a:ext uri="{FF2B5EF4-FFF2-40B4-BE49-F238E27FC236}">
                <a16:creationId xmlns:a16="http://schemas.microsoft.com/office/drawing/2014/main" id="{5EF1A903-EE6D-4F8A-802F-27F541803885}"/>
              </a:ext>
            </a:extLst>
          </p:cNvPr>
          <p:cNvSpPr/>
          <p:nvPr/>
        </p:nvSpPr>
        <p:spPr>
          <a:xfrm>
            <a:off x="508000" y="3041805"/>
            <a:ext cx="10972800" cy="3323987"/>
          </a:xfrm>
          <a:prstGeom prst="rect">
            <a:avLst/>
          </a:prstGeom>
        </p:spPr>
        <p:txBody>
          <a:bodyPr wrap="square">
            <a:spAutoFit/>
          </a:bodyPr>
          <a:lstStyle/>
          <a:p>
            <a:r>
              <a:rPr lang="en-US" altLang="zh-TW" sz="1400" dirty="0">
                <a:solidFill>
                  <a:srgbClr val="17375E"/>
                </a:solidFill>
                <a:latin typeface="+mn-lt"/>
              </a:rPr>
              <a:t>[7] J. T. Piao and J. Yan, “A network-aware virtual machine placement and migration approach in cloud computing,” in proc. IEEE GCC’10, 2010, pp. 8792.</a:t>
            </a:r>
          </a:p>
          <a:p>
            <a:r>
              <a:rPr lang="en-US" altLang="zh-TW" sz="1400" dirty="0">
                <a:solidFill>
                  <a:srgbClr val="17375E"/>
                </a:solidFill>
                <a:latin typeface="+mn-lt"/>
              </a:rPr>
              <a:t>[8] M. G. Rabbani, R. Pereira Esteves, M. </a:t>
            </a:r>
            <a:r>
              <a:rPr lang="en-US" altLang="zh-TW" sz="1400" dirty="0" err="1">
                <a:solidFill>
                  <a:srgbClr val="17375E"/>
                </a:solidFill>
                <a:latin typeface="+mn-lt"/>
              </a:rPr>
              <a:t>Podlesny</a:t>
            </a:r>
            <a:r>
              <a:rPr lang="en-US" altLang="zh-TW" sz="1400" dirty="0">
                <a:solidFill>
                  <a:srgbClr val="17375E"/>
                </a:solidFill>
                <a:latin typeface="+mn-lt"/>
              </a:rPr>
              <a:t>, G. Simon, L. </a:t>
            </a:r>
            <a:r>
              <a:rPr lang="en-US" altLang="zh-TW" sz="1400" dirty="0" err="1">
                <a:solidFill>
                  <a:srgbClr val="17375E"/>
                </a:solidFill>
                <a:latin typeface="+mn-lt"/>
              </a:rPr>
              <a:t>Zambenedetti</a:t>
            </a:r>
            <a:r>
              <a:rPr lang="en-US" altLang="zh-TW" sz="1400" dirty="0">
                <a:solidFill>
                  <a:srgbClr val="17375E"/>
                </a:solidFill>
                <a:latin typeface="+mn-lt"/>
              </a:rPr>
              <a:t> Granville, and R. </a:t>
            </a:r>
            <a:r>
              <a:rPr lang="en-US" altLang="zh-TW" sz="1400" dirty="0" err="1">
                <a:solidFill>
                  <a:srgbClr val="17375E"/>
                </a:solidFill>
                <a:latin typeface="+mn-lt"/>
              </a:rPr>
              <a:t>Boutaba</a:t>
            </a:r>
            <a:r>
              <a:rPr lang="en-US" altLang="zh-TW" sz="1400" dirty="0">
                <a:solidFill>
                  <a:srgbClr val="17375E"/>
                </a:solidFill>
                <a:latin typeface="+mn-lt"/>
              </a:rPr>
              <a:t>, “On tackling virtual data center embedding problem,” in proc. IFIP/IEEE IM’13, pp. 177 184.</a:t>
            </a:r>
          </a:p>
          <a:p>
            <a:r>
              <a:rPr lang="en-US" altLang="zh-TW" sz="1400" dirty="0">
                <a:solidFill>
                  <a:srgbClr val="17375E"/>
                </a:solidFill>
                <a:latin typeface="+mn-lt"/>
              </a:rPr>
              <a:t>[11] G. </a:t>
            </a:r>
            <a:r>
              <a:rPr lang="en-US" altLang="zh-TW" sz="1400" dirty="0" err="1">
                <a:solidFill>
                  <a:srgbClr val="17375E"/>
                </a:solidFill>
                <a:latin typeface="+mn-lt"/>
              </a:rPr>
              <a:t>Somani</a:t>
            </a:r>
            <a:r>
              <a:rPr lang="en-US" altLang="zh-TW" sz="1400" dirty="0">
                <a:solidFill>
                  <a:srgbClr val="17375E"/>
                </a:solidFill>
                <a:latin typeface="+mn-lt"/>
              </a:rPr>
              <a:t>, P. Khandelwal, and K. </a:t>
            </a:r>
            <a:r>
              <a:rPr lang="en-US" altLang="zh-TW" sz="1400" dirty="0" err="1">
                <a:solidFill>
                  <a:srgbClr val="17375E"/>
                </a:solidFill>
                <a:latin typeface="+mn-lt"/>
              </a:rPr>
              <a:t>Phatnani</a:t>
            </a:r>
            <a:r>
              <a:rPr lang="en-US" altLang="zh-TW" sz="1400" dirty="0">
                <a:solidFill>
                  <a:srgbClr val="17375E"/>
                </a:solidFill>
                <a:latin typeface="+mn-lt"/>
              </a:rPr>
              <a:t>, “VUPIC Virtual Machine Usage Based Placement in IaaS Cloud,” in </a:t>
            </a:r>
            <a:r>
              <a:rPr lang="en-US" altLang="zh-TW" sz="1400" dirty="0" err="1">
                <a:solidFill>
                  <a:srgbClr val="17375E"/>
                </a:solidFill>
                <a:latin typeface="+mn-lt"/>
              </a:rPr>
              <a:t>CoRR</a:t>
            </a:r>
            <a:r>
              <a:rPr lang="en-US" altLang="zh-TW" sz="1400" dirty="0">
                <a:solidFill>
                  <a:srgbClr val="17375E"/>
                </a:solidFill>
                <a:latin typeface="+mn-lt"/>
              </a:rPr>
              <a:t> abs/1212.0085, 2012.</a:t>
            </a:r>
          </a:p>
          <a:p>
            <a:r>
              <a:rPr lang="en-US" altLang="zh-TW" sz="1400" dirty="0">
                <a:solidFill>
                  <a:srgbClr val="17375E"/>
                </a:solidFill>
                <a:latin typeface="+mn-lt"/>
              </a:rPr>
              <a:t>[12] Ray B.K., </a:t>
            </a:r>
            <a:r>
              <a:rPr lang="en-US" altLang="zh-TW" sz="1400" dirty="0" err="1">
                <a:solidFill>
                  <a:srgbClr val="17375E"/>
                </a:solidFill>
                <a:latin typeface="+mn-lt"/>
              </a:rPr>
              <a:t>Khatua</a:t>
            </a:r>
            <a:r>
              <a:rPr lang="en-US" altLang="zh-TW" sz="1400" dirty="0">
                <a:solidFill>
                  <a:srgbClr val="17375E"/>
                </a:solidFill>
                <a:latin typeface="+mn-lt"/>
              </a:rPr>
              <a:t> S. and Roy S. “Cloud Federation Formation Using Coalitional Game Theory,” in Proc. Springer ICDCIT’15 ACM IWCMC’10, Bhubaneswar, India, Feb 2015.</a:t>
            </a:r>
          </a:p>
          <a:p>
            <a:r>
              <a:rPr lang="en-US" altLang="zh-TW" sz="1400" dirty="0">
                <a:solidFill>
                  <a:srgbClr val="17375E"/>
                </a:solidFill>
                <a:latin typeface="+mn-lt"/>
              </a:rPr>
              <a:t>[13] M. </a:t>
            </a:r>
            <a:r>
              <a:rPr lang="en-US" altLang="zh-TW" sz="1400" dirty="0" err="1">
                <a:solidFill>
                  <a:srgbClr val="17375E"/>
                </a:solidFill>
                <a:latin typeface="+mn-lt"/>
              </a:rPr>
              <a:t>Guazzone</a:t>
            </a:r>
            <a:r>
              <a:rPr lang="en-US" altLang="zh-TW" sz="1400" dirty="0">
                <a:solidFill>
                  <a:srgbClr val="17375E"/>
                </a:solidFill>
                <a:latin typeface="+mn-lt"/>
              </a:rPr>
              <a:t>, C. </a:t>
            </a:r>
            <a:r>
              <a:rPr lang="en-US" altLang="zh-TW" sz="1400" dirty="0" err="1">
                <a:solidFill>
                  <a:srgbClr val="17375E"/>
                </a:solidFill>
                <a:latin typeface="+mn-lt"/>
              </a:rPr>
              <a:t>Anglano</a:t>
            </a:r>
            <a:r>
              <a:rPr lang="en-US" altLang="zh-TW" sz="1400" dirty="0">
                <a:solidFill>
                  <a:srgbClr val="17375E"/>
                </a:solidFill>
                <a:latin typeface="+mn-lt"/>
              </a:rPr>
              <a:t> and M. Sereno, “A Game-Theoretic Approach to Coalition Formation in Green Cloud Federations,” in Proc. IEEE </a:t>
            </a:r>
            <a:r>
              <a:rPr lang="it-IT" altLang="zh-TW" sz="1400" dirty="0">
                <a:solidFill>
                  <a:srgbClr val="17375E"/>
                </a:solidFill>
                <a:latin typeface="+mn-lt"/>
              </a:rPr>
              <a:t>ICCG’14, Chicago, IL, 2014. pp. 618-625.</a:t>
            </a:r>
          </a:p>
          <a:p>
            <a:r>
              <a:rPr lang="en-US" altLang="zh-TW" sz="1400" dirty="0">
                <a:solidFill>
                  <a:srgbClr val="17375E"/>
                </a:solidFill>
                <a:latin typeface="+mn-lt"/>
              </a:rPr>
              <a:t>[14] T. </a:t>
            </a:r>
            <a:r>
              <a:rPr lang="en-US" altLang="zh-TW" sz="1400" dirty="0" err="1">
                <a:solidFill>
                  <a:srgbClr val="17375E"/>
                </a:solidFill>
                <a:latin typeface="+mn-lt"/>
              </a:rPr>
              <a:t>Taleb</a:t>
            </a:r>
            <a:r>
              <a:rPr lang="en-US" altLang="zh-TW" sz="1400" dirty="0">
                <a:solidFill>
                  <a:srgbClr val="17375E"/>
                </a:solidFill>
                <a:latin typeface="+mn-lt"/>
              </a:rPr>
              <a:t> and A. </a:t>
            </a:r>
            <a:r>
              <a:rPr lang="en-US" altLang="zh-TW" sz="1400" dirty="0" err="1">
                <a:solidFill>
                  <a:srgbClr val="17375E"/>
                </a:solidFill>
                <a:latin typeface="+mn-lt"/>
              </a:rPr>
              <a:t>Ksentini</a:t>
            </a:r>
            <a:r>
              <a:rPr lang="en-US" altLang="zh-TW" sz="1400" dirty="0">
                <a:solidFill>
                  <a:srgbClr val="17375E"/>
                </a:solidFill>
                <a:latin typeface="+mn-lt"/>
              </a:rPr>
              <a:t>, “Gateway Relocation Avoidance-Aware Network Function Placement in Carrier Cloud,” in Proc. ACM MSWIM, </a:t>
            </a:r>
            <a:r>
              <a:rPr lang="es-ES" altLang="zh-TW" sz="1400" dirty="0">
                <a:solidFill>
                  <a:srgbClr val="17375E"/>
                </a:solidFill>
                <a:latin typeface="+mn-lt"/>
              </a:rPr>
              <a:t>Barcelona, Spain, Nov 2013, pp. 341-346.</a:t>
            </a:r>
          </a:p>
          <a:p>
            <a:r>
              <a:rPr lang="en-US" altLang="zh-TW" sz="1400" dirty="0">
                <a:solidFill>
                  <a:srgbClr val="17375E"/>
                </a:solidFill>
                <a:latin typeface="+mn-lt"/>
              </a:rPr>
              <a:t>[15] M. </a:t>
            </a:r>
            <a:r>
              <a:rPr lang="en-US" altLang="zh-TW" sz="1400" dirty="0" err="1">
                <a:solidFill>
                  <a:srgbClr val="17375E"/>
                </a:solidFill>
                <a:latin typeface="+mn-lt"/>
              </a:rPr>
              <a:t>Bagaa</a:t>
            </a:r>
            <a:r>
              <a:rPr lang="en-US" altLang="zh-TW" sz="1400" dirty="0">
                <a:solidFill>
                  <a:srgbClr val="17375E"/>
                </a:solidFill>
                <a:latin typeface="+mn-lt"/>
              </a:rPr>
              <a:t>, T. </a:t>
            </a:r>
            <a:r>
              <a:rPr lang="en-US" altLang="zh-TW" sz="1400" dirty="0" err="1">
                <a:solidFill>
                  <a:srgbClr val="17375E"/>
                </a:solidFill>
                <a:latin typeface="+mn-lt"/>
              </a:rPr>
              <a:t>Taleb</a:t>
            </a:r>
            <a:r>
              <a:rPr lang="en-US" altLang="zh-TW" sz="1400" dirty="0">
                <a:solidFill>
                  <a:srgbClr val="17375E"/>
                </a:solidFill>
                <a:latin typeface="+mn-lt"/>
              </a:rPr>
              <a:t>, and A. </a:t>
            </a:r>
            <a:r>
              <a:rPr lang="en-US" altLang="zh-TW" sz="1400" dirty="0" err="1">
                <a:solidFill>
                  <a:srgbClr val="17375E"/>
                </a:solidFill>
                <a:latin typeface="+mn-lt"/>
              </a:rPr>
              <a:t>Ksentini</a:t>
            </a:r>
            <a:r>
              <a:rPr lang="en-US" altLang="zh-TW" sz="1400" dirty="0">
                <a:solidFill>
                  <a:srgbClr val="17375E"/>
                </a:solidFill>
                <a:latin typeface="+mn-lt"/>
              </a:rPr>
              <a:t>, “Service-Aware Network Function </a:t>
            </a:r>
            <a:r>
              <a:rPr lang="en-US" altLang="zh-TW" sz="1400" dirty="0" err="1">
                <a:solidFill>
                  <a:srgbClr val="17375E"/>
                </a:solidFill>
                <a:latin typeface="+mn-lt"/>
              </a:rPr>
              <a:t>Function</a:t>
            </a:r>
            <a:r>
              <a:rPr lang="en-US" altLang="zh-TW" sz="1400" dirty="0">
                <a:solidFill>
                  <a:srgbClr val="17375E"/>
                </a:solidFill>
                <a:latin typeface="+mn-lt"/>
              </a:rPr>
              <a:t> Placement for Efficient Traffic Handling in Carrier Cloud,” in Proc. of IEEE WCNC 2014, Istanbul, 2014, pp. 2402-2407.</a:t>
            </a:r>
          </a:p>
          <a:p>
            <a:r>
              <a:rPr lang="en-US" altLang="zh-TW" sz="1400" dirty="0">
                <a:solidFill>
                  <a:srgbClr val="17375E"/>
                </a:solidFill>
                <a:latin typeface="+mn-lt"/>
              </a:rPr>
              <a:t>[16] F. Z. Yousef, J. </a:t>
            </a:r>
            <a:r>
              <a:rPr lang="en-US" altLang="zh-TW" sz="1400" dirty="0" err="1">
                <a:solidFill>
                  <a:srgbClr val="17375E"/>
                </a:solidFill>
                <a:latin typeface="+mn-lt"/>
              </a:rPr>
              <a:t>Lessmann</a:t>
            </a:r>
            <a:r>
              <a:rPr lang="en-US" altLang="zh-TW" sz="1400" dirty="0">
                <a:solidFill>
                  <a:srgbClr val="17375E"/>
                </a:solidFill>
                <a:latin typeface="+mn-lt"/>
              </a:rPr>
              <a:t>, P. Loureiro, and S. Schmid, “</a:t>
            </a:r>
            <a:r>
              <a:rPr lang="en-US" altLang="zh-TW" sz="1400" dirty="0" err="1">
                <a:solidFill>
                  <a:srgbClr val="17375E"/>
                </a:solidFill>
                <a:latin typeface="+mn-lt"/>
              </a:rPr>
              <a:t>SoftEPC</a:t>
            </a:r>
            <a:r>
              <a:rPr lang="en-US" altLang="zh-TW" sz="1400" dirty="0">
                <a:solidFill>
                  <a:srgbClr val="17375E"/>
                </a:solidFill>
                <a:latin typeface="+mn-lt"/>
              </a:rPr>
              <a:t> Dynamic Instantiation of Mobile Core Network Entities for Efficient Resource Utilization,” in Proc. of IEEE ICC 2013, Budapest, Hungary, 2013, pp. 3602-3606.</a:t>
            </a:r>
            <a:endParaRPr lang="zh-TW" altLang="en-US" sz="1400" dirty="0">
              <a:solidFill>
                <a:srgbClr val="17375E"/>
              </a:solidFill>
              <a:latin typeface="+mn-lt"/>
            </a:endParaRPr>
          </a:p>
        </p:txBody>
      </p:sp>
    </p:spTree>
    <p:extLst>
      <p:ext uri="{BB962C8B-B14F-4D97-AF65-F5344CB8AC3E}">
        <p14:creationId xmlns:p14="http://schemas.microsoft.com/office/powerpoint/2010/main" val="363436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3164D4-6EEA-497B-A6F7-3C551AEFDC37}"/>
              </a:ext>
            </a:extLst>
          </p:cNvPr>
          <p:cNvSpPr>
            <a:spLocks noGrp="1"/>
          </p:cNvSpPr>
          <p:nvPr>
            <p:ph type="title"/>
          </p:nvPr>
        </p:nvSpPr>
        <p:spPr/>
        <p:txBody>
          <a:bodyPr/>
          <a:lstStyle/>
          <a:p>
            <a:r>
              <a:rPr lang="en-US" altLang="zh-TW" dirty="0">
                <a:solidFill>
                  <a:prstClr val="black"/>
                </a:solidFill>
                <a:latin typeface="Times New Roman"/>
              </a:rPr>
              <a:t>II. Related work</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B63C2D5-E074-41C7-BFB9-AB0DF47AC8AA}"/>
                  </a:ext>
                </a:extLst>
              </p:cNvPr>
              <p:cNvSpPr>
                <a:spLocks noGrp="1"/>
              </p:cNvSpPr>
              <p:nvPr>
                <p:ph idx="1"/>
              </p:nvPr>
            </p:nvSpPr>
            <p:spPr/>
            <p:txBody>
              <a:bodyPr/>
              <a:lstStyle/>
              <a:p>
                <a:r>
                  <a:rPr lang="en-US" altLang="zh-TW" sz="2800" dirty="0">
                    <a:latin typeface="+mn-lt"/>
                  </a:rPr>
                  <a:t>Moreover, these research works assume that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belong to the same cloud operator, which is relaxed in our proposed solution (i.e.,</a:t>
                </a:r>
                <a14:m>
                  <m:oMath xmlns:m="http://schemas.openxmlformats.org/officeDocument/2006/math">
                    <m:r>
                      <a:rPr lang="zh-TW" altLang="en-US" sz="2800" i="1">
                        <a:solidFill>
                          <a:srgbClr val="17375E"/>
                        </a:solidFill>
                        <a:latin typeface="Cambria Math" panose="02040503050406030204" pitchFamily="18" charset="0"/>
                      </a:rPr>
                      <m:t>𝒞𝒩</m:t>
                    </m:r>
                    <m:r>
                      <a:rPr lang="en-US" altLang="zh-TW" sz="2800" i="1">
                        <a:solidFill>
                          <a:srgbClr val="17375E"/>
                        </a:solidFill>
                        <a:latin typeface="Cambria Math" panose="02040503050406030204" pitchFamily="18" charset="0"/>
                      </a:rPr>
                      <m:t>𝑠</m:t>
                    </m:r>
                  </m:oMath>
                </a14:m>
                <a:r>
                  <a:rPr lang="en-US" altLang="zh-TW" sz="2800" dirty="0">
                    <a:latin typeface="+mn-lt"/>
                  </a:rPr>
                  <a:t> may belong to different cloud operators).</a:t>
                </a:r>
              </a:p>
              <a:p>
                <a:r>
                  <a:rPr lang="en-US" altLang="zh-TW" sz="2800" dirty="0">
                    <a:latin typeface="+mn-lt"/>
                  </a:rPr>
                  <a:t>To sum up, the proposed framework aims at finding: </a:t>
                </a:r>
                <a:r>
                  <a:rPr lang="en-US" altLang="zh-TW" sz="2800" dirty="0" err="1">
                    <a:latin typeface="+mn-lt"/>
                  </a:rPr>
                  <a:t>i</a:t>
                </a:r>
                <a:r>
                  <a:rPr lang="en-US" altLang="zh-TW" sz="2800" dirty="0">
                    <a:latin typeface="+mn-lt"/>
                  </a:rPr>
                  <a:t>) the optimal number of VNFs to deploy (according to mobile traffic); ii) the optimal placement of the determined VNFs over the underlying federated cloud.</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DB63C2D5-E074-41C7-BFB9-AB0DF47AC8AA}"/>
                  </a:ext>
                </a:extLst>
              </p:cNvPr>
              <p:cNvSpPr>
                <a:spLocks noGrp="1" noRot="1" noChangeAspect="1" noMove="1" noResize="1" noEditPoints="1" noAdjustHandles="1" noChangeArrowheads="1" noChangeShapeType="1" noTextEdit="1"/>
              </p:cNvSpPr>
              <p:nvPr>
                <p:ph idx="1"/>
              </p:nvPr>
            </p:nvSpPr>
            <p:spPr>
              <a:blipFill>
                <a:blip r:embed="rId3"/>
                <a:stretch>
                  <a:fillRect l="-944" t="-1482" r="-2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49E2B6B-80C3-4517-A936-0FF58D9C7771}"/>
              </a:ext>
            </a:extLst>
          </p:cNvPr>
          <p:cNvSpPr>
            <a:spLocks noGrp="1"/>
          </p:cNvSpPr>
          <p:nvPr>
            <p:ph type="sldNum" sz="quarter" idx="12"/>
          </p:nvPr>
        </p:nvSpPr>
        <p:spPr/>
        <p:txBody>
          <a:bodyPr/>
          <a:lstStyle/>
          <a:p>
            <a:fld id="{52E38B42-96A3-412A-9CD3-7D6C2689CFF8}" type="slidenum">
              <a:rPr lang="en-US" altLang="zh-TW" smtClean="0"/>
              <a:pPr/>
              <a:t>19</a:t>
            </a:fld>
            <a:endParaRPr lang="en-US" altLang="zh-TW"/>
          </a:p>
        </p:txBody>
      </p:sp>
    </p:spTree>
    <p:extLst>
      <p:ext uri="{BB962C8B-B14F-4D97-AF65-F5344CB8AC3E}">
        <p14:creationId xmlns:p14="http://schemas.microsoft.com/office/powerpoint/2010/main" val="65680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843621-BF7E-4F6B-8CF7-294C732AA510}"/>
              </a:ext>
            </a:extLst>
          </p:cNvPr>
          <p:cNvSpPr>
            <a:spLocks noGrp="1"/>
          </p:cNvSpPr>
          <p:nvPr>
            <p:ph type="title"/>
          </p:nvPr>
        </p:nvSpPr>
        <p:spPr/>
        <p:txBody>
          <a:bodyPr/>
          <a:lstStyle/>
          <a:p>
            <a:r>
              <a:rPr lang="en-US" altLang="zh-TW" dirty="0">
                <a:latin typeface="+mn-ea"/>
                <a:ea typeface="+mn-ea"/>
              </a:rPr>
              <a:t>Abstract</a:t>
            </a:r>
            <a:endParaRPr lang="zh-TW" altLang="en-US" dirty="0">
              <a:latin typeface="+mn-ea"/>
              <a:ea typeface="+mn-ea"/>
            </a:endParaRPr>
          </a:p>
        </p:txBody>
      </p:sp>
      <p:sp>
        <p:nvSpPr>
          <p:cNvPr id="3" name="內容版面配置區 2">
            <a:extLst>
              <a:ext uri="{FF2B5EF4-FFF2-40B4-BE49-F238E27FC236}">
                <a16:creationId xmlns:a16="http://schemas.microsoft.com/office/drawing/2014/main" id="{B02E346B-336B-45BC-83AA-411D6B768C1E}"/>
              </a:ext>
            </a:extLst>
          </p:cNvPr>
          <p:cNvSpPr>
            <a:spLocks noGrp="1"/>
          </p:cNvSpPr>
          <p:nvPr>
            <p:ph idx="1"/>
          </p:nvPr>
        </p:nvSpPr>
        <p:spPr/>
        <p:txBody>
          <a:bodyPr/>
          <a:lstStyle/>
          <a:p>
            <a:r>
              <a:rPr lang="en-US" altLang="zh-TW" sz="2800" dirty="0">
                <a:latin typeface="+mn-ea"/>
                <a:ea typeface="+mn-ea"/>
              </a:rPr>
              <a:t>Many ongoing research activities relevant to 5G mobile systems concern the virtualization of the Evolved Packet Core (EPC) elements aiming for system scalability, elasticity, flexibility, and cost-efficiency.</a:t>
            </a:r>
          </a:p>
          <a:p>
            <a:r>
              <a:rPr lang="en-US" altLang="zh-TW" sz="2800" dirty="0">
                <a:latin typeface="+mn-ea"/>
                <a:ea typeface="+mn-ea"/>
              </a:rPr>
              <a:t>Virtual Evolved Packet Core (</a:t>
            </a:r>
            <a:r>
              <a:rPr lang="en-US" altLang="zh-TW" sz="2800" dirty="0" err="1">
                <a:latin typeface="+mn-ea"/>
                <a:ea typeface="+mn-ea"/>
              </a:rPr>
              <a:t>vEPC</a:t>
            </a:r>
            <a:r>
              <a:rPr lang="en-US" altLang="zh-TW" sz="2800" dirty="0">
                <a:latin typeface="+mn-ea"/>
                <a:ea typeface="+mn-ea"/>
              </a:rPr>
              <a:t>) will principally rely on some key technologies, such as Network Function Virtualization (NFV), Software Defined Networking (SDN) and Cloud Computing, for enabling the concept of Mobile Carrier Cloud.</a:t>
            </a:r>
          </a:p>
          <a:p>
            <a:endParaRPr lang="en-US" altLang="zh-TW" sz="2800" dirty="0">
              <a:latin typeface="+mn-ea"/>
              <a:ea typeface="+mn-ea"/>
            </a:endParaRPr>
          </a:p>
          <a:p>
            <a:endParaRPr lang="zh-TW" altLang="en-US" dirty="0"/>
          </a:p>
        </p:txBody>
      </p:sp>
      <p:sp>
        <p:nvSpPr>
          <p:cNvPr id="4" name="投影片編號版面配置區 3">
            <a:extLst>
              <a:ext uri="{FF2B5EF4-FFF2-40B4-BE49-F238E27FC236}">
                <a16:creationId xmlns:a16="http://schemas.microsoft.com/office/drawing/2014/main" id="{3A78B01A-E1A4-43FD-8CBF-B0E5EF591EA4}"/>
              </a:ext>
            </a:extLst>
          </p:cNvPr>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380284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12BFE6-CE72-4A0B-91CD-537324EE708E}"/>
              </a:ext>
            </a:extLst>
          </p:cNvPr>
          <p:cNvSpPr>
            <a:spLocks noGrp="1"/>
          </p:cNvSpPr>
          <p:nvPr>
            <p:ph type="title"/>
          </p:nvPr>
        </p:nvSpPr>
        <p:spPr/>
        <p:txBody>
          <a:bodyPr/>
          <a:lstStyle/>
          <a:p>
            <a:r>
              <a:rPr lang="en-US" altLang="zh-TW" sz="2800" dirty="0">
                <a:latin typeface="+mj-lt"/>
              </a:rPr>
              <a:t>III. PROBLEM FORMULATION AND NETWORK MODEL</a:t>
            </a:r>
            <a:endParaRPr lang="zh-TW" altLang="en-US" sz="2800"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9BD4F59-82EF-46FB-92C4-A3AC9E554766}"/>
                  </a:ext>
                </a:extLst>
              </p:cNvPr>
              <p:cNvSpPr>
                <a:spLocks noGrp="1"/>
              </p:cNvSpPr>
              <p:nvPr>
                <p:ph idx="1"/>
              </p:nvPr>
            </p:nvSpPr>
            <p:spPr/>
            <p:txBody>
              <a:bodyPr/>
              <a:lstStyle/>
              <a:p>
                <a:pPr marL="0" indent="0">
                  <a:buNone/>
                </a:pPr>
                <a:r>
                  <a:rPr lang="en-US" altLang="zh-TW" sz="2800" dirty="0">
                    <a:latin typeface="+mn-lt"/>
                  </a:rPr>
                  <a:t>A. Problem formulation</a:t>
                </a:r>
              </a:p>
              <a:p>
                <a:r>
                  <a:rPr lang="en-US" altLang="zh-TW" sz="2800" dirty="0">
                    <a:latin typeface="+mn-lt"/>
                  </a:rPr>
                  <a:t>For enabling the VIM functionality,</a:t>
                </a:r>
                <a14:m>
                  <m:oMath xmlns:m="http://schemas.openxmlformats.org/officeDocument/2006/math">
                    <m:r>
                      <a:rPr lang="zh-TW" altLang="en-US" sz="2800" i="1">
                        <a:solidFill>
                          <a:srgbClr val="17375E"/>
                        </a:solidFill>
                        <a:latin typeface="Cambria Math" panose="02040503050406030204" pitchFamily="18" charset="0"/>
                      </a:rPr>
                      <m:t>𝒞𝒩</m:t>
                    </m:r>
                    <m:r>
                      <a:rPr lang="en-US" altLang="zh-TW" sz="2800" b="0" i="1" smtClean="0">
                        <a:solidFill>
                          <a:srgbClr val="17375E"/>
                        </a:solidFill>
                        <a:latin typeface="Cambria Math" panose="02040503050406030204" pitchFamily="18" charset="0"/>
                      </a:rPr>
                      <m:t>𝑠</m:t>
                    </m:r>
                  </m:oMath>
                </a14:m>
                <a:r>
                  <a:rPr lang="en-US" altLang="zh-TW" sz="2800" dirty="0">
                    <a:latin typeface="+mn-lt"/>
                  </a:rPr>
                  <a:t> run different virtualization technologies (e.g., KVM, XEN or Containers) that allow the management of different virtual resources on top of hardware resources (e.g., Compute, Storage, Network) [9], [10].</a:t>
                </a:r>
              </a:p>
              <a:p>
                <a:r>
                  <a:rPr lang="en-US" altLang="zh-TW" sz="2800" dirty="0">
                    <a:latin typeface="+mn-lt"/>
                  </a:rPr>
                  <a:t>VIM allows the instantiation of different Virtual Machines (VMs) with different virtual resources using pre- stored VM images.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B9BD4F59-82EF-46FB-92C4-A3AC9E554766}"/>
                  </a:ext>
                </a:extLst>
              </p:cNvPr>
              <p:cNvSpPr>
                <a:spLocks noGrp="1" noRot="1" noChangeAspect="1" noMove="1" noResize="1" noEditPoints="1" noAdjustHandles="1" noChangeArrowheads="1" noChangeShapeType="1" noTextEdit="1"/>
              </p:cNvSpPr>
              <p:nvPr>
                <p:ph idx="1"/>
              </p:nvPr>
            </p:nvSpPr>
            <p:spPr>
              <a:blipFill>
                <a:blip r:embed="rId3"/>
                <a:stretch>
                  <a:fillRect l="-1111"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73E7900-D9C7-47D9-A19F-0E2E20F01F7B}"/>
              </a:ext>
            </a:extLst>
          </p:cNvPr>
          <p:cNvSpPr>
            <a:spLocks noGrp="1"/>
          </p:cNvSpPr>
          <p:nvPr>
            <p:ph type="sldNum" sz="quarter" idx="12"/>
          </p:nvPr>
        </p:nvSpPr>
        <p:spPr/>
        <p:txBody>
          <a:bodyPr/>
          <a:lstStyle/>
          <a:p>
            <a:fld id="{52E38B42-96A3-412A-9CD3-7D6C2689CFF8}" type="slidenum">
              <a:rPr lang="en-US" altLang="zh-TW" smtClean="0"/>
              <a:pPr/>
              <a:t>20</a:t>
            </a:fld>
            <a:endParaRPr lang="en-US" altLang="zh-TW"/>
          </a:p>
        </p:txBody>
      </p:sp>
      <p:sp>
        <p:nvSpPr>
          <p:cNvPr id="5" name="矩形 4">
            <a:extLst>
              <a:ext uri="{FF2B5EF4-FFF2-40B4-BE49-F238E27FC236}">
                <a16:creationId xmlns:a16="http://schemas.microsoft.com/office/drawing/2014/main" id="{80DBA34B-B536-4111-8EC1-C6D3B4910D10}"/>
              </a:ext>
            </a:extLst>
          </p:cNvPr>
          <p:cNvSpPr/>
          <p:nvPr/>
        </p:nvSpPr>
        <p:spPr>
          <a:xfrm>
            <a:off x="609600" y="4861280"/>
            <a:ext cx="10972800" cy="1477328"/>
          </a:xfrm>
          <a:prstGeom prst="rect">
            <a:avLst/>
          </a:prstGeom>
        </p:spPr>
        <p:txBody>
          <a:bodyPr wrap="square">
            <a:spAutoFit/>
          </a:bodyPr>
          <a:lstStyle/>
          <a:p>
            <a:r>
              <a:rPr lang="en-US" altLang="zh-TW" dirty="0">
                <a:solidFill>
                  <a:srgbClr val="17375E"/>
                </a:solidFill>
                <a:latin typeface="NimbusRomNo9L-Regu"/>
              </a:rPr>
              <a:t>[9] I. Farris, J.B. Bernabe, N. </a:t>
            </a:r>
            <a:r>
              <a:rPr lang="en-US" altLang="zh-TW" dirty="0" err="1">
                <a:solidFill>
                  <a:srgbClr val="17375E"/>
                </a:solidFill>
                <a:latin typeface="NimbusRomNo9L-Regu"/>
              </a:rPr>
              <a:t>Toumi</a:t>
            </a:r>
            <a:r>
              <a:rPr lang="en-US" altLang="zh-TW" dirty="0">
                <a:solidFill>
                  <a:srgbClr val="17375E"/>
                </a:solidFill>
                <a:latin typeface="NimbusRomNo9L-Regu"/>
              </a:rPr>
              <a:t>, D. Garcia, </a:t>
            </a:r>
            <a:r>
              <a:rPr lang="en-US" altLang="zh-TW" dirty="0" err="1">
                <a:solidFill>
                  <a:srgbClr val="17375E"/>
                </a:solidFill>
                <a:latin typeface="NimbusRomNo9L-Regu"/>
              </a:rPr>
              <a:t>T.Taleb</a:t>
            </a:r>
            <a:r>
              <a:rPr lang="en-US" altLang="zh-TW" dirty="0">
                <a:solidFill>
                  <a:srgbClr val="17375E"/>
                </a:solidFill>
                <a:latin typeface="NimbusRomNo9L-Regu"/>
              </a:rPr>
              <a:t>, A.F. </a:t>
            </a:r>
            <a:r>
              <a:rPr lang="en-US" altLang="zh-TW" dirty="0" err="1">
                <a:solidFill>
                  <a:srgbClr val="17375E"/>
                </a:solidFill>
                <a:latin typeface="NimbusRomNo9L-Regu"/>
              </a:rPr>
              <a:t>Skarmet</a:t>
            </a:r>
            <a:r>
              <a:rPr lang="en-US" altLang="zh-TW" dirty="0">
                <a:solidFill>
                  <a:srgbClr val="17375E"/>
                </a:solidFill>
                <a:latin typeface="NimbusRomNo9L-Regu"/>
              </a:rPr>
              <a:t>, and B. </a:t>
            </a:r>
            <a:r>
              <a:rPr lang="en-US" altLang="zh-TW" dirty="0" err="1">
                <a:solidFill>
                  <a:srgbClr val="17375E"/>
                </a:solidFill>
                <a:latin typeface="NimbusRomNo9L-Regu"/>
              </a:rPr>
              <a:t>Sahlin</a:t>
            </a:r>
            <a:r>
              <a:rPr lang="en-US" altLang="zh-TW" dirty="0">
                <a:solidFill>
                  <a:srgbClr val="17375E"/>
                </a:solidFill>
                <a:latin typeface="NimbusRomNo9L-Regu"/>
              </a:rPr>
              <a:t>, “Towards Provisioning of SDN/NFV-based Security Enablers for Integrated Protection of IoT Systems,” in Proc. IEEE CSCN17, Helsinki, Finland, Sep. 2017.</a:t>
            </a:r>
          </a:p>
          <a:p>
            <a:r>
              <a:rPr lang="en-US" altLang="zh-TW" dirty="0">
                <a:solidFill>
                  <a:srgbClr val="17375E"/>
                </a:solidFill>
                <a:latin typeface="NimbusRomNo9L-Regu"/>
              </a:rPr>
              <a:t>[10] A. </a:t>
            </a:r>
            <a:r>
              <a:rPr lang="en-US" altLang="zh-TW" dirty="0" err="1">
                <a:solidFill>
                  <a:srgbClr val="17375E"/>
                </a:solidFill>
                <a:latin typeface="NimbusRomNo9L-Regu"/>
              </a:rPr>
              <a:t>Laghrissi</a:t>
            </a:r>
            <a:r>
              <a:rPr lang="en-US" altLang="zh-TW" dirty="0">
                <a:solidFill>
                  <a:srgbClr val="17375E"/>
                </a:solidFill>
                <a:latin typeface="NimbusRomNo9L-Regu"/>
              </a:rPr>
              <a:t>, T. </a:t>
            </a:r>
            <a:r>
              <a:rPr lang="en-US" altLang="zh-TW" dirty="0" err="1">
                <a:solidFill>
                  <a:srgbClr val="17375E"/>
                </a:solidFill>
                <a:latin typeface="NimbusRomNo9L-Regu"/>
              </a:rPr>
              <a:t>Taleb</a:t>
            </a:r>
            <a:r>
              <a:rPr lang="en-US" altLang="zh-TW" dirty="0">
                <a:solidFill>
                  <a:srgbClr val="17375E"/>
                </a:solidFill>
                <a:latin typeface="NimbusRomNo9L-Regu"/>
              </a:rPr>
              <a:t>, M. </a:t>
            </a:r>
            <a:r>
              <a:rPr lang="en-US" altLang="zh-TW" dirty="0" err="1">
                <a:solidFill>
                  <a:srgbClr val="17375E"/>
                </a:solidFill>
                <a:latin typeface="NimbusRomNo9L-Regu"/>
              </a:rPr>
              <a:t>Bagaa</a:t>
            </a:r>
            <a:r>
              <a:rPr lang="en-US" altLang="zh-TW" dirty="0">
                <a:solidFill>
                  <a:srgbClr val="17375E"/>
                </a:solidFill>
                <a:latin typeface="NimbusRomNo9L-Regu"/>
              </a:rPr>
              <a:t>, and H. </a:t>
            </a:r>
            <a:r>
              <a:rPr lang="en-US" altLang="zh-TW" dirty="0" err="1">
                <a:solidFill>
                  <a:srgbClr val="17375E"/>
                </a:solidFill>
                <a:latin typeface="NimbusRomNo9L-Regu"/>
              </a:rPr>
              <a:t>Flinck</a:t>
            </a:r>
            <a:r>
              <a:rPr lang="en-US" altLang="zh-TW" dirty="0">
                <a:solidFill>
                  <a:srgbClr val="17375E"/>
                </a:solidFill>
                <a:latin typeface="NimbusRomNo9L-Regu"/>
              </a:rPr>
              <a:t>, “Towards Edge Slicing: VNF Placement Algorithms for a Dynamic &amp; Realistic Edge Cloud Environment,” in Proc. IEEE </a:t>
            </a:r>
            <a:r>
              <a:rPr lang="en-US" altLang="zh-TW" dirty="0" err="1">
                <a:solidFill>
                  <a:srgbClr val="17375E"/>
                </a:solidFill>
                <a:latin typeface="NimbusRomNo9L-Regu"/>
              </a:rPr>
              <a:t>Globecom</a:t>
            </a:r>
            <a:r>
              <a:rPr lang="en-US" altLang="zh-TW" dirty="0">
                <a:solidFill>
                  <a:srgbClr val="17375E"/>
                </a:solidFill>
                <a:latin typeface="NimbusRomNo9L-Regu"/>
              </a:rPr>
              <a:t> 2017, Singapore, Dec. 2017.</a:t>
            </a:r>
            <a:endParaRPr lang="zh-TW" altLang="en-US" dirty="0">
              <a:solidFill>
                <a:srgbClr val="17375E"/>
              </a:solidFill>
            </a:endParaRPr>
          </a:p>
        </p:txBody>
      </p:sp>
    </p:spTree>
    <p:extLst>
      <p:ext uri="{BB962C8B-B14F-4D97-AF65-F5344CB8AC3E}">
        <p14:creationId xmlns:p14="http://schemas.microsoft.com/office/powerpoint/2010/main" val="198941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61240D-DA72-4ABB-900C-12CFFE422D76}"/>
              </a:ext>
            </a:extLst>
          </p:cNvPr>
          <p:cNvSpPr>
            <a:spLocks noGrp="1"/>
          </p:cNvSpPr>
          <p:nvPr>
            <p:ph type="title"/>
          </p:nvPr>
        </p:nvSpPr>
        <p:spPr/>
        <p:txBody>
          <a:bodyPr/>
          <a:lstStyle/>
          <a:p>
            <a:r>
              <a:rPr lang="en-US" altLang="zh-TW" sz="2800" dirty="0">
                <a:solidFill>
                  <a:prstClr val="black"/>
                </a:solidFill>
                <a:latin typeface="Times New Roman"/>
              </a:rPr>
              <a:t>III. PROBLEM FORMULATION AND NETWORK MODEL</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90B739B-97E0-4463-A381-9990D1455693}"/>
                  </a:ext>
                </a:extLst>
              </p:cNvPr>
              <p:cNvSpPr>
                <a:spLocks noGrp="1"/>
              </p:cNvSpPr>
              <p:nvPr>
                <p:ph idx="1"/>
              </p:nvPr>
            </p:nvSpPr>
            <p:spPr/>
            <p:txBody>
              <a:bodyPr/>
              <a:lstStyle/>
              <a:p>
                <a:r>
                  <a:rPr lang="en-US" altLang="zh-TW" sz="2800" dirty="0">
                    <a:latin typeface="+mn-lt"/>
                  </a:rPr>
                  <a:t>Different resources in a</a:t>
                </a:r>
                <a14:m>
                  <m:oMath xmlns:m="http://schemas.openxmlformats.org/officeDocument/2006/math">
                    <m:r>
                      <a:rPr lang="en-US" altLang="zh-TW" sz="2800" b="0" i="0" smtClean="0">
                        <a:solidFill>
                          <a:srgbClr val="17375E"/>
                        </a:solidFill>
                        <a:latin typeface="Cambria Math" panose="02040503050406030204" pitchFamily="18" charset="0"/>
                      </a:rPr>
                      <m:t> </m:t>
                    </m:r>
                    <m:r>
                      <a:rPr lang="zh-TW" altLang="en-US" sz="2800" i="1">
                        <a:solidFill>
                          <a:srgbClr val="17375E"/>
                        </a:solidFill>
                        <a:latin typeface="Cambria Math" panose="02040503050406030204" pitchFamily="18" charset="0"/>
                      </a:rPr>
                      <m:t>𝒞𝒩</m:t>
                    </m:r>
                  </m:oMath>
                </a14:m>
                <a:r>
                  <a:rPr lang="en-US" altLang="zh-TW" sz="2800" dirty="0">
                    <a:latin typeface="+mn-lt"/>
                  </a:rPr>
                  <a:t> are defined through a set of flavors </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i="1" smtClean="0">
                            <a:latin typeface="Cambria Math" panose="02040503050406030204" pitchFamily="18" charset="0"/>
                            <a:ea typeface="Cambria Math" panose="02040503050406030204" pitchFamily="18" charset="0"/>
                          </a:rPr>
                          <m:t>ℒ</m:t>
                        </m:r>
                      </m:e>
                      <m:sup>
                        <m:r>
                          <a:rPr lang="zh-TW" altLang="en-US" sz="2800" i="1" smtClean="0">
                            <a:latin typeface="Cambria Math" panose="02040503050406030204" pitchFamily="18" charset="0"/>
                          </a:rPr>
                          <m:t>𝒞𝒩</m:t>
                        </m:r>
                      </m:sup>
                    </m:sSup>
                  </m:oMath>
                </a14:m>
                <a:r>
                  <a:rPr lang="en-US" altLang="zh-TW" sz="2800" dirty="0">
                    <a:latin typeface="+mn-lt"/>
                  </a:rPr>
                  <a:t>, whereby each flavor </a:t>
                </a:r>
                <a14:m>
                  <m:oMath xmlns:m="http://schemas.openxmlformats.org/officeDocument/2006/math">
                    <m:r>
                      <a:rPr lang="en-US" altLang="zh-TW" sz="2800" i="1" smtClean="0">
                        <a:latin typeface="Cambria Math" panose="02040503050406030204" pitchFamily="18" charset="0"/>
                        <a:ea typeface="Cambria Math" panose="02040503050406030204" pitchFamily="18" charset="0"/>
                      </a:rPr>
                      <m:t>ℓ</m:t>
                    </m:r>
                    <m:r>
                      <a:rPr lang="zh-TW" altLang="en-US" sz="2800" i="1" smtClean="0">
                        <a:latin typeface="Cambria Math" panose="02040503050406030204" pitchFamily="18" charset="0"/>
                        <a:ea typeface="Cambria Math" panose="02040503050406030204" pitchFamily="18" charset="0"/>
                      </a:rPr>
                      <m:t>𝜖</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ℒ</m:t>
                        </m:r>
                      </m:e>
                      <m:sup>
                        <m:r>
                          <a:rPr lang="zh-TW" altLang="en-US" sz="2800" i="1">
                            <a:latin typeface="Cambria Math" panose="02040503050406030204" pitchFamily="18" charset="0"/>
                          </a:rPr>
                          <m:t>𝒞𝒩</m:t>
                        </m:r>
                      </m:sup>
                    </m:sSup>
                    <m:r>
                      <a:rPr lang="zh-TW" altLang="en-US" sz="2800" i="1">
                        <a:latin typeface="Cambria Math" panose="02040503050406030204" pitchFamily="18" charset="0"/>
                      </a:rPr>
                      <m:t> </m:t>
                    </m:r>
                  </m:oMath>
                </a14:m>
                <a:r>
                  <a:rPr lang="en-US" altLang="zh-TW" sz="2800" dirty="0">
                    <a:latin typeface="+mn-lt"/>
                  </a:rPr>
                  <a:t>represents the amount of virtual resources (i.e., number of virtual cores - CPU, memory, storage) that would be dedicated to a specified VM in </a:t>
                </a:r>
                <a14:m>
                  <m:oMath xmlns:m="http://schemas.openxmlformats.org/officeDocument/2006/math">
                    <m:r>
                      <a:rPr lang="zh-TW" altLang="en-US" sz="2800" i="1" smtClean="0">
                        <a:latin typeface="Cambria Math" panose="02040503050406030204" pitchFamily="18" charset="0"/>
                      </a:rPr>
                      <m:t>𝒞𝒩</m:t>
                    </m:r>
                  </m:oMath>
                </a14:m>
                <a:r>
                  <a:rPr lang="en-US" altLang="zh-TW" sz="2800" dirty="0">
                    <a:latin typeface="+mn-lt"/>
                  </a:rPr>
                  <a:t>.</a:t>
                </a:r>
              </a:p>
              <a:p>
                <a:r>
                  <a:rPr lang="en-US" altLang="zh-TW" sz="2800" dirty="0">
                    <a:latin typeface="+mn-lt"/>
                  </a:rPr>
                  <a:t>The Service Instance Manager(SIM) enables VNF Manager (VNFM) to monitor and manage a set of VNFs that belong to different </a:t>
                </a:r>
                <a14:m>
                  <m:oMath xmlns:m="http://schemas.openxmlformats.org/officeDocument/2006/math">
                    <m:r>
                      <a:rPr lang="zh-TW" altLang="en-US" sz="2800" i="1">
                        <a:latin typeface="Cambria Math" panose="02040503050406030204" pitchFamily="18" charset="0"/>
                      </a:rPr>
                      <m:t>𝒞𝒩</m:t>
                    </m:r>
                    <m:r>
                      <a:rPr lang="en-US" altLang="zh-TW" sz="2800" b="0" i="1" smtClean="0">
                        <a:latin typeface="Cambria Math" panose="02040503050406030204" pitchFamily="18" charset="0"/>
                      </a:rPr>
                      <m:t>𝑠</m:t>
                    </m:r>
                  </m:oMath>
                </a14:m>
                <a:r>
                  <a:rPr lang="en-US" altLang="zh-TW" sz="2800" dirty="0">
                    <a:latin typeface="+mn-lt"/>
                  </a:rPr>
                  <a:t>.</a:t>
                </a:r>
              </a:p>
              <a:p>
                <a:r>
                  <a:rPr lang="en-US" altLang="zh-TW" sz="2800" dirty="0">
                    <a:latin typeface="+mn-lt"/>
                  </a:rPr>
                  <a:t>Meanwhile, NFVO is responsible for creating and orchestrating all the components including VNFs and VNFMs in different</a:t>
                </a:r>
                <a14:m>
                  <m:oMath xmlns:m="http://schemas.openxmlformats.org/officeDocument/2006/math">
                    <m:r>
                      <a:rPr lang="en-US" altLang="zh-TW" sz="2800" b="0" i="0" smtClean="0">
                        <a:latin typeface="Cambria Math" panose="02040503050406030204" pitchFamily="18" charset="0"/>
                      </a:rPr>
                      <m:t> </m:t>
                    </m:r>
                    <m:r>
                      <a:rPr lang="zh-TW" altLang="en-US" sz="2800" i="1">
                        <a:latin typeface="Cambria Math" panose="02040503050406030204" pitchFamily="18" charset="0"/>
                      </a:rPr>
                      <m:t>𝒞𝒩</m:t>
                    </m:r>
                    <m:r>
                      <a:rPr lang="en-US" altLang="zh-TW" sz="2800" b="0" i="1" smtClean="0">
                        <a:latin typeface="Cambria Math" panose="02040503050406030204" pitchFamily="18" charset="0"/>
                      </a:rPr>
                      <m:t>𝑠</m:t>
                    </m:r>
                  </m:oMath>
                </a14:m>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D90B739B-97E0-4463-A381-9990D1455693}"/>
                  </a:ext>
                </a:extLst>
              </p:cNvPr>
              <p:cNvSpPr>
                <a:spLocks noGrp="1" noRot="1" noChangeAspect="1" noMove="1" noResize="1" noEditPoints="1" noAdjustHandles="1" noChangeArrowheads="1" noChangeShapeType="1" noTextEdit="1"/>
              </p:cNvSpPr>
              <p:nvPr>
                <p:ph idx="1"/>
              </p:nvPr>
            </p:nvSpPr>
            <p:spPr>
              <a:blipFill>
                <a:blip r:embed="rId3"/>
                <a:stretch>
                  <a:fillRect l="-944" t="-121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04C4EAD-E2E0-48DD-899B-C969B9950E72}"/>
              </a:ext>
            </a:extLst>
          </p:cNvPr>
          <p:cNvSpPr>
            <a:spLocks noGrp="1"/>
          </p:cNvSpPr>
          <p:nvPr>
            <p:ph type="sldNum" sz="quarter" idx="12"/>
          </p:nvPr>
        </p:nvSpPr>
        <p:spPr/>
        <p:txBody>
          <a:bodyPr/>
          <a:lstStyle/>
          <a:p>
            <a:fld id="{52E38B42-96A3-412A-9CD3-7D6C2689CFF8}" type="slidenum">
              <a:rPr lang="en-US" altLang="zh-TW" smtClean="0"/>
              <a:pPr/>
              <a:t>21</a:t>
            </a:fld>
            <a:endParaRPr lang="en-US" altLang="zh-TW"/>
          </a:p>
        </p:txBody>
      </p:sp>
    </p:spTree>
    <p:extLst>
      <p:ext uri="{BB962C8B-B14F-4D97-AF65-F5344CB8AC3E}">
        <p14:creationId xmlns:p14="http://schemas.microsoft.com/office/powerpoint/2010/main" val="219249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D22507-98CE-4CF0-A7C4-220A37110C6C}"/>
              </a:ext>
            </a:extLst>
          </p:cNvPr>
          <p:cNvSpPr>
            <a:spLocks noGrp="1"/>
          </p:cNvSpPr>
          <p:nvPr>
            <p:ph type="title"/>
          </p:nvPr>
        </p:nvSpPr>
        <p:spPr/>
        <p:txBody>
          <a:bodyPr/>
          <a:lstStyle/>
          <a:p>
            <a:r>
              <a:rPr lang="en-US" altLang="zh-TW" sz="2800" dirty="0">
                <a:solidFill>
                  <a:prstClr val="black"/>
                </a:solidFill>
                <a:latin typeface="Times New Roman"/>
              </a:rPr>
              <a:t>III. PROBLEM FORMULATION AND NETWORK MODEL</a:t>
            </a:r>
            <a:endParaRPr lang="zh-TW" altLang="en-US" sz="2800" dirty="0"/>
          </a:p>
        </p:txBody>
      </p:sp>
      <p:sp>
        <p:nvSpPr>
          <p:cNvPr id="3" name="內容版面配置區 2">
            <a:extLst>
              <a:ext uri="{FF2B5EF4-FFF2-40B4-BE49-F238E27FC236}">
                <a16:creationId xmlns:a16="http://schemas.microsoft.com/office/drawing/2014/main" id="{1403A537-AB2D-4831-9746-B7B9C974457B}"/>
              </a:ext>
            </a:extLst>
          </p:cNvPr>
          <p:cNvSpPr>
            <a:spLocks noGrp="1"/>
          </p:cNvSpPr>
          <p:nvPr>
            <p:ph idx="1"/>
          </p:nvPr>
        </p:nvSpPr>
        <p:spPr/>
        <p:txBody>
          <a:bodyPr/>
          <a:lstStyle/>
          <a:p>
            <a:r>
              <a:rPr lang="en-US" altLang="zh-TW" sz="2800" dirty="0">
                <a:latin typeface="+mn-lt"/>
              </a:rPr>
              <a:t>The descriptions of different components are defined in the Service Instance Descriptor (SID) that defines the Service Instance Graph (SIG), presented through two catalogues: </a:t>
            </a:r>
            <a:r>
              <a:rPr lang="en-US" altLang="zh-TW" sz="2800" dirty="0" err="1">
                <a:latin typeface="+mn-lt"/>
              </a:rPr>
              <a:t>i</a:t>
            </a:r>
            <a:r>
              <a:rPr lang="en-US" altLang="zh-TW" sz="2800" dirty="0">
                <a:latin typeface="+mn-lt"/>
              </a:rPr>
              <a:t>) VNF Catalogue, and ii) NFV Service Catalogue.</a:t>
            </a:r>
          </a:p>
          <a:p>
            <a:r>
              <a:rPr lang="en-US" altLang="zh-TW" sz="2800" dirty="0">
                <a:latin typeface="+mn-lt"/>
              </a:rPr>
              <a:t>In this work, we consider that the RAN consists of a number of </a:t>
            </a:r>
            <a:r>
              <a:rPr lang="en-US" altLang="zh-TW" sz="2800" dirty="0" err="1">
                <a:latin typeface="+mn-lt"/>
              </a:rPr>
              <a:t>eNodeBs</a:t>
            </a:r>
            <a:r>
              <a:rPr lang="en-US" altLang="zh-TW" sz="2800" dirty="0">
                <a:latin typeface="+mn-lt"/>
              </a:rPr>
              <a:t>, organized in Tracking Areas (TAs), as per Release 8 of the 3GPP mobile network specifications.</a:t>
            </a:r>
            <a:endParaRPr lang="zh-TW" altLang="en-US" sz="2400" dirty="0">
              <a:latin typeface="+mn-lt"/>
            </a:endParaRPr>
          </a:p>
        </p:txBody>
      </p:sp>
      <p:sp>
        <p:nvSpPr>
          <p:cNvPr id="4" name="投影片編號版面配置區 3">
            <a:extLst>
              <a:ext uri="{FF2B5EF4-FFF2-40B4-BE49-F238E27FC236}">
                <a16:creationId xmlns:a16="http://schemas.microsoft.com/office/drawing/2014/main" id="{24EE8E47-F1A6-4836-9C77-6DD5ED9629DF}"/>
              </a:ext>
            </a:extLst>
          </p:cNvPr>
          <p:cNvSpPr>
            <a:spLocks noGrp="1"/>
          </p:cNvSpPr>
          <p:nvPr>
            <p:ph type="sldNum" sz="quarter" idx="12"/>
          </p:nvPr>
        </p:nvSpPr>
        <p:spPr/>
        <p:txBody>
          <a:bodyPr/>
          <a:lstStyle/>
          <a:p>
            <a:fld id="{52E38B42-96A3-412A-9CD3-7D6C2689CFF8}" type="slidenum">
              <a:rPr lang="en-US" altLang="zh-TW" smtClean="0"/>
              <a:pPr/>
              <a:t>22</a:t>
            </a:fld>
            <a:endParaRPr lang="en-US" altLang="zh-TW"/>
          </a:p>
        </p:txBody>
      </p:sp>
    </p:spTree>
    <p:extLst>
      <p:ext uri="{BB962C8B-B14F-4D97-AF65-F5344CB8AC3E}">
        <p14:creationId xmlns:p14="http://schemas.microsoft.com/office/powerpoint/2010/main" val="537834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7D3289-13B5-4F03-9931-2A264181E54A}"/>
              </a:ext>
            </a:extLst>
          </p:cNvPr>
          <p:cNvSpPr>
            <a:spLocks noGrp="1"/>
          </p:cNvSpPr>
          <p:nvPr>
            <p:ph type="title"/>
          </p:nvPr>
        </p:nvSpPr>
        <p:spPr/>
        <p:txBody>
          <a:bodyPr/>
          <a:lstStyle/>
          <a:p>
            <a:r>
              <a:rPr lang="en-US" altLang="zh-TW" sz="2800" dirty="0">
                <a:solidFill>
                  <a:prstClr val="black"/>
                </a:solidFill>
                <a:latin typeface="Times New Roman"/>
              </a:rPr>
              <a:t>III. PROBLEM FORMULATION AND NETWORK MODEL</a:t>
            </a:r>
            <a:endParaRPr lang="zh-TW" altLang="en-US" dirty="0"/>
          </a:p>
        </p:txBody>
      </p:sp>
      <p:sp>
        <p:nvSpPr>
          <p:cNvPr id="3" name="內容版面配置區 2">
            <a:extLst>
              <a:ext uri="{FF2B5EF4-FFF2-40B4-BE49-F238E27FC236}">
                <a16:creationId xmlns:a16="http://schemas.microsoft.com/office/drawing/2014/main" id="{2EB5D70B-DB6B-4B48-B510-746717F35B35}"/>
              </a:ext>
            </a:extLst>
          </p:cNvPr>
          <p:cNvSpPr>
            <a:spLocks noGrp="1"/>
          </p:cNvSpPr>
          <p:nvPr>
            <p:ph idx="1"/>
          </p:nvPr>
        </p:nvSpPr>
        <p:spPr/>
        <p:txBody>
          <a:bodyPr/>
          <a:lstStyle/>
          <a:p>
            <a:r>
              <a:rPr lang="en-US" altLang="zh-TW" sz="2800" dirty="0">
                <a:latin typeface="+mn-lt"/>
              </a:rPr>
              <a:t>As per Release 8 of the 3GPP</a:t>
            </a:r>
            <a:r>
              <a:rPr lang="zh-TW" altLang="en-US" sz="2800" dirty="0">
                <a:latin typeface="+mn-lt"/>
              </a:rPr>
              <a:t> </a:t>
            </a:r>
            <a:r>
              <a:rPr lang="en-US" altLang="zh-TW" sz="2800" dirty="0">
                <a:latin typeface="+mn-lt"/>
              </a:rPr>
              <a:t>mobile network specifications, S1-MME and S1-U interfaces</a:t>
            </a:r>
            <a:r>
              <a:rPr lang="zh-TW" altLang="en-US" sz="2800" dirty="0">
                <a:latin typeface="+mn-lt"/>
              </a:rPr>
              <a:t> </a:t>
            </a:r>
            <a:r>
              <a:rPr lang="en-US" altLang="zh-TW" sz="2800" dirty="0">
                <a:latin typeface="+mn-lt"/>
              </a:rPr>
              <a:t>are changed by the S1-Flex interface that allows each TA to be</a:t>
            </a:r>
            <a:r>
              <a:rPr lang="zh-TW" altLang="en-US" sz="2800" dirty="0">
                <a:latin typeface="+mn-lt"/>
              </a:rPr>
              <a:t> </a:t>
            </a:r>
            <a:r>
              <a:rPr lang="en-US" altLang="zh-TW" sz="2800" dirty="0">
                <a:latin typeface="+mn-lt"/>
              </a:rPr>
              <a:t>serviced by multiple MMEs and SGWs within a pool area.</a:t>
            </a:r>
          </a:p>
          <a:p>
            <a:r>
              <a:rPr lang="en-US" altLang="zh-TW" sz="2800" dirty="0">
                <a:latin typeface="+mn-lt"/>
              </a:rPr>
              <a:t>The</a:t>
            </a:r>
            <a:r>
              <a:rPr lang="zh-TW" altLang="en-US" sz="2800" dirty="0">
                <a:latin typeface="+mn-lt"/>
              </a:rPr>
              <a:t> </a:t>
            </a:r>
            <a:r>
              <a:rPr lang="en-US" altLang="zh-TW" sz="2800" dirty="0">
                <a:latin typeface="+mn-lt"/>
              </a:rPr>
              <a:t>set of TAs, served by the same MME/SGW node, forms an</a:t>
            </a:r>
            <a:r>
              <a:rPr lang="zh-TW" altLang="en-US" sz="2800" dirty="0">
                <a:latin typeface="+mn-lt"/>
              </a:rPr>
              <a:t> </a:t>
            </a:r>
            <a:r>
              <a:rPr lang="en-US" altLang="zh-TW" sz="2800" dirty="0">
                <a:latin typeface="+mn-lt"/>
              </a:rPr>
              <a:t>MME/SGW pool/service area, respectively.</a:t>
            </a:r>
          </a:p>
          <a:p>
            <a:r>
              <a:rPr lang="en-US" altLang="zh-TW" sz="2800" dirty="0">
                <a:latin typeface="+mn-lt"/>
              </a:rPr>
              <a:t>Formally, a MME</a:t>
            </a:r>
            <a:r>
              <a:rPr lang="zh-TW" altLang="en-US" sz="2800" dirty="0">
                <a:latin typeface="+mn-lt"/>
              </a:rPr>
              <a:t> </a:t>
            </a:r>
            <a:r>
              <a:rPr lang="en-US" altLang="zh-TW" sz="2800" dirty="0">
                <a:latin typeface="+mn-lt"/>
              </a:rPr>
              <a:t>pool area is defined as a set of TAs where a UE may be</a:t>
            </a:r>
            <a:r>
              <a:rPr lang="zh-TW" altLang="en-US" sz="2800" dirty="0">
                <a:latin typeface="+mn-lt"/>
              </a:rPr>
              <a:t> </a:t>
            </a:r>
            <a:r>
              <a:rPr lang="en-US" altLang="zh-TW" sz="2800" dirty="0">
                <a:latin typeface="+mn-lt"/>
              </a:rPr>
              <a:t>served without the need to change the serving MME.</a:t>
            </a:r>
          </a:p>
          <a:p>
            <a:r>
              <a:rPr lang="en-US" altLang="zh-TW" sz="2800" dirty="0">
                <a:latin typeface="+mn-lt"/>
              </a:rPr>
              <a:t>MME</a:t>
            </a:r>
            <a:r>
              <a:rPr lang="zh-TW" altLang="en-US" sz="2800" dirty="0">
                <a:latin typeface="+mn-lt"/>
              </a:rPr>
              <a:t> </a:t>
            </a:r>
            <a:r>
              <a:rPr lang="en-US" altLang="zh-TW" sz="2800" dirty="0">
                <a:latin typeface="+mn-lt"/>
              </a:rPr>
              <a:t>pool areas may overlap with each other [20].</a:t>
            </a:r>
            <a:endParaRPr lang="zh-TW" altLang="en-US" sz="2400" dirty="0">
              <a:latin typeface="+mn-lt"/>
            </a:endParaRPr>
          </a:p>
        </p:txBody>
      </p:sp>
      <p:sp>
        <p:nvSpPr>
          <p:cNvPr id="4" name="投影片編號版面配置區 3">
            <a:extLst>
              <a:ext uri="{FF2B5EF4-FFF2-40B4-BE49-F238E27FC236}">
                <a16:creationId xmlns:a16="http://schemas.microsoft.com/office/drawing/2014/main" id="{A90DEAF7-5F23-4C08-82A0-9DA1B2942B6D}"/>
              </a:ext>
            </a:extLst>
          </p:cNvPr>
          <p:cNvSpPr>
            <a:spLocks noGrp="1"/>
          </p:cNvSpPr>
          <p:nvPr>
            <p:ph type="sldNum" sz="quarter" idx="12"/>
          </p:nvPr>
        </p:nvSpPr>
        <p:spPr/>
        <p:txBody>
          <a:bodyPr/>
          <a:lstStyle/>
          <a:p>
            <a:fld id="{52E38B42-96A3-412A-9CD3-7D6C2689CFF8}" type="slidenum">
              <a:rPr lang="en-US" altLang="zh-TW" smtClean="0"/>
              <a:pPr/>
              <a:t>23</a:t>
            </a:fld>
            <a:endParaRPr lang="en-US" altLang="zh-TW"/>
          </a:p>
        </p:txBody>
      </p:sp>
      <p:sp>
        <p:nvSpPr>
          <p:cNvPr id="5" name="矩形 4">
            <a:extLst>
              <a:ext uri="{FF2B5EF4-FFF2-40B4-BE49-F238E27FC236}">
                <a16:creationId xmlns:a16="http://schemas.microsoft.com/office/drawing/2014/main" id="{6EC1F1D2-F903-4C8A-B546-50AFAC869793}"/>
              </a:ext>
            </a:extLst>
          </p:cNvPr>
          <p:cNvSpPr/>
          <p:nvPr/>
        </p:nvSpPr>
        <p:spPr>
          <a:xfrm>
            <a:off x="609600" y="5594928"/>
            <a:ext cx="10972800" cy="646331"/>
          </a:xfrm>
          <a:prstGeom prst="rect">
            <a:avLst/>
          </a:prstGeom>
        </p:spPr>
        <p:txBody>
          <a:bodyPr wrap="square">
            <a:spAutoFit/>
          </a:bodyPr>
          <a:lstStyle/>
          <a:p>
            <a:r>
              <a:rPr lang="en-US" altLang="zh-TW" dirty="0">
                <a:solidFill>
                  <a:srgbClr val="17375E"/>
                </a:solidFill>
              </a:rPr>
              <a:t>[20] A. Kunz, T. </a:t>
            </a:r>
            <a:r>
              <a:rPr lang="en-US" altLang="zh-TW" dirty="0" err="1">
                <a:solidFill>
                  <a:srgbClr val="17375E"/>
                </a:solidFill>
              </a:rPr>
              <a:t>Taleb</a:t>
            </a:r>
            <a:r>
              <a:rPr lang="en-US" altLang="zh-TW" dirty="0">
                <a:solidFill>
                  <a:srgbClr val="17375E"/>
                </a:solidFill>
              </a:rPr>
              <a:t>, and S. Schmid, “On Minimizing SGW/MME Relocations in LTE,” in Proc. ACM IWCMC’10, Caen, France, Jun 2010, pp. 960-965.</a:t>
            </a:r>
            <a:endParaRPr lang="zh-TW" altLang="en-US" dirty="0">
              <a:solidFill>
                <a:srgbClr val="17375E"/>
              </a:solidFill>
            </a:endParaRPr>
          </a:p>
        </p:txBody>
      </p:sp>
    </p:spTree>
    <p:extLst>
      <p:ext uri="{BB962C8B-B14F-4D97-AF65-F5344CB8AC3E}">
        <p14:creationId xmlns:p14="http://schemas.microsoft.com/office/powerpoint/2010/main" val="250360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E3D7F0-11C3-479B-83BE-FAEC06B78516}"/>
              </a:ext>
            </a:extLst>
          </p:cNvPr>
          <p:cNvSpPr>
            <a:spLocks noGrp="1"/>
          </p:cNvSpPr>
          <p:nvPr>
            <p:ph type="title"/>
          </p:nvPr>
        </p:nvSpPr>
        <p:spPr/>
        <p:txBody>
          <a:bodyPr/>
          <a:lstStyle/>
          <a:p>
            <a:r>
              <a:rPr lang="en-US" altLang="zh-TW" sz="2800" dirty="0">
                <a:solidFill>
                  <a:prstClr val="black"/>
                </a:solidFill>
                <a:latin typeface="Times New Roman"/>
              </a:rPr>
              <a:t>III. PROBLEM FORMULATION AND NETWORK MODEL</a:t>
            </a:r>
            <a:endParaRPr lang="zh-TW" altLang="en-US" sz="28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E4748D0-D455-45FB-88B8-C17BA0B1C732}"/>
                  </a:ext>
                </a:extLst>
              </p:cNvPr>
              <p:cNvSpPr>
                <a:spLocks noGrp="1"/>
              </p:cNvSpPr>
              <p:nvPr>
                <p:ph idx="1"/>
              </p:nvPr>
            </p:nvSpPr>
            <p:spPr/>
            <p:txBody>
              <a:bodyPr/>
              <a:lstStyle/>
              <a:p>
                <a:r>
                  <a:rPr lang="en-US" altLang="zh-TW" sz="2800" dirty="0">
                    <a:latin typeface="+mn-lt"/>
                  </a:rPr>
                  <a:t>On the other</a:t>
                </a:r>
                <a:r>
                  <a:rPr lang="zh-TW" altLang="en-US" sz="2800" dirty="0">
                    <a:latin typeface="+mn-lt"/>
                  </a:rPr>
                  <a:t> </a:t>
                </a:r>
                <a:r>
                  <a:rPr lang="en-US" altLang="zh-TW" sz="2800" dirty="0">
                    <a:latin typeface="+mn-lt"/>
                  </a:rPr>
                  <a:t>side, SGW service area is also defined as a set of TAs where</a:t>
                </a:r>
                <a:r>
                  <a:rPr lang="zh-TW" altLang="en-US" sz="2800" dirty="0">
                    <a:latin typeface="+mn-lt"/>
                  </a:rPr>
                  <a:t> </a:t>
                </a:r>
                <a:r>
                  <a:rPr lang="en-US" altLang="zh-TW" sz="2800" dirty="0">
                    <a:latin typeface="+mn-lt"/>
                  </a:rPr>
                  <a:t>a UE does need to change its SGW while moving within the</a:t>
                </a:r>
                <a:r>
                  <a:rPr lang="zh-TW" altLang="en-US" sz="2800" dirty="0">
                    <a:latin typeface="+mn-lt"/>
                  </a:rPr>
                  <a:t> </a:t>
                </a:r>
                <a:r>
                  <a:rPr lang="en-US" altLang="zh-TW" sz="2800" dirty="0">
                    <a:latin typeface="+mn-lt"/>
                  </a:rPr>
                  <a:t>same service area.</a:t>
                </a:r>
              </a:p>
              <a:p>
                <a:r>
                  <a:rPr lang="en-US" altLang="zh-TW" sz="2800" dirty="0">
                    <a:latin typeface="+mn-lt"/>
                  </a:rPr>
                  <a:t>SGW Service Areas (i.e., SA) may also</a:t>
                </a:r>
                <a:r>
                  <a:rPr lang="zh-TW" altLang="en-US" sz="2800" dirty="0">
                    <a:latin typeface="+mn-lt"/>
                  </a:rPr>
                  <a:t> </a:t>
                </a:r>
                <a:r>
                  <a:rPr lang="en-US" altLang="zh-TW" sz="2800" dirty="0">
                    <a:latin typeface="+mn-lt"/>
                  </a:rPr>
                  <a:t>overlap with each other.</a:t>
                </a:r>
              </a:p>
              <a:p>
                <a:r>
                  <a:rPr lang="en-US" altLang="zh-TW" sz="2800" dirty="0">
                    <a:latin typeface="+mn-lt"/>
                  </a:rPr>
                  <a:t>Knowing that the traffic generated</a:t>
                </a:r>
                <a:r>
                  <a:rPr lang="zh-TW" altLang="en-US" sz="2800" dirty="0">
                    <a:latin typeface="+mn-lt"/>
                  </a:rPr>
                  <a:t> </a:t>
                </a:r>
                <a:r>
                  <a:rPr lang="en-US" altLang="zh-TW" sz="2800" dirty="0">
                    <a:latin typeface="+mn-lt"/>
                  </a:rPr>
                  <a:t>by UEs (i.e., at both control and data plane levels) could be</a:t>
                </a:r>
                <a:r>
                  <a:rPr lang="zh-TW" altLang="en-US" sz="2800" dirty="0">
                    <a:latin typeface="+mn-lt"/>
                  </a:rPr>
                  <a:t> </a:t>
                </a:r>
                <a:r>
                  <a:rPr lang="en-US" altLang="zh-TW" sz="2800" dirty="0">
                    <a:latin typeface="+mn-lt"/>
                  </a:rPr>
                  <a:t>aggregated at the TA level, the first part of the virtual-EPC</a:t>
                </a:r>
                <a:r>
                  <a:rPr lang="zh-TW" altLang="en-US" sz="2800" dirty="0">
                    <a:latin typeface="+mn-lt"/>
                  </a:rPr>
                  <a:t> </a:t>
                </a:r>
                <a:r>
                  <a:rPr lang="en-US" altLang="zh-TW" sz="2800" dirty="0">
                    <a:latin typeface="+mn-lt"/>
                  </a:rPr>
                  <a:t>framework consists in devising algorithms that compute the</a:t>
                </a:r>
                <a:r>
                  <a:rPr lang="zh-TW" altLang="en-US" sz="2800" dirty="0">
                    <a:latin typeface="+mn-lt"/>
                  </a:rPr>
                  <a:t> </a:t>
                </a:r>
                <a:r>
                  <a:rPr lang="en-US" altLang="zh-TW" sz="2800" dirty="0">
                    <a:latin typeface="+mn-lt"/>
                  </a:rPr>
                  <a:t>optimal number of instances to deploy for each VNF</a:t>
                </a:r>
                <a14:m>
                  <m:oMath xmlns:m="http://schemas.openxmlformats.org/officeDocument/2006/math">
                    <m:r>
                      <a:rPr lang="zh-TW" altLang="en-US" sz="2800" i="1" dirty="0" smtClean="0">
                        <a:latin typeface="Cambria Math" panose="02040503050406030204" pitchFamily="18" charset="0"/>
                      </a:rPr>
                      <m:t> </m:t>
                    </m:r>
                    <m:r>
                      <a:rPr lang="zh-TW" altLang="en-US" sz="2800" i="1">
                        <a:latin typeface="Cambria Math" panose="02040503050406030204" pitchFamily="18" charset="0"/>
                      </a:rPr>
                      <m:t>𝜗</m:t>
                    </m:r>
                  </m:oMath>
                </a14:m>
                <a:r>
                  <a:rPr lang="zh-TW" altLang="en-US" sz="2800" dirty="0">
                    <a:latin typeface="+mn-lt"/>
                  </a:rPr>
                  <a:t> </a:t>
                </a:r>
                <a:r>
                  <a:rPr lang="en-US" altLang="zh-TW" sz="2800" dirty="0">
                    <a:latin typeface="+mn-lt"/>
                  </a:rPr>
                  <a:t>(i.e.</a:t>
                </a:r>
                <a:r>
                  <a:rPr lang="zh-TW" altLang="en-US" sz="2800" dirty="0">
                    <a:latin typeface="+mn-lt"/>
                  </a:rPr>
                  <a:t> </a:t>
                </a:r>
                <a:r>
                  <a:rPr lang="en-US" altLang="zh-TW" sz="2800" dirty="0">
                    <a:latin typeface="+mn-lt"/>
                  </a:rPr>
                  <a:t>HSS, MME, SGW or PGW) to handle the expected mobile</a:t>
                </a:r>
                <a:r>
                  <a:rPr lang="zh-TW" altLang="en-US" sz="2800" dirty="0">
                    <a:latin typeface="+mn-lt"/>
                  </a:rPr>
                  <a:t> </a:t>
                </a:r>
                <a:r>
                  <a:rPr lang="en-US" altLang="zh-TW" sz="2800" dirty="0">
                    <a:latin typeface="+mn-lt"/>
                  </a:rPr>
                  <a:t>traffic.</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9E4748D0-D455-45FB-88B8-C17BA0B1C732}"/>
                  </a:ext>
                </a:extLst>
              </p:cNvPr>
              <p:cNvSpPr>
                <a:spLocks noGrp="1" noRot="1" noChangeAspect="1" noMove="1" noResize="1" noEditPoints="1" noAdjustHandles="1" noChangeArrowheads="1" noChangeShapeType="1" noTextEdit="1"/>
              </p:cNvSpPr>
              <p:nvPr>
                <p:ph idx="1"/>
              </p:nvPr>
            </p:nvSpPr>
            <p:spPr>
              <a:blipFill>
                <a:blip r:embed="rId3"/>
                <a:stretch>
                  <a:fillRect l="-944" t="-1482" r="-88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69190D4D-E5C4-4829-847C-5758F4DFC41F}"/>
              </a:ext>
            </a:extLst>
          </p:cNvPr>
          <p:cNvSpPr>
            <a:spLocks noGrp="1"/>
          </p:cNvSpPr>
          <p:nvPr>
            <p:ph type="sldNum" sz="quarter" idx="12"/>
          </p:nvPr>
        </p:nvSpPr>
        <p:spPr/>
        <p:txBody>
          <a:bodyPr/>
          <a:lstStyle/>
          <a:p>
            <a:fld id="{52E38B42-96A3-412A-9CD3-7D6C2689CFF8}" type="slidenum">
              <a:rPr lang="en-US" altLang="zh-TW" smtClean="0"/>
              <a:pPr/>
              <a:t>24</a:t>
            </a:fld>
            <a:endParaRPr lang="en-US" altLang="zh-TW"/>
          </a:p>
        </p:txBody>
      </p:sp>
    </p:spTree>
    <p:extLst>
      <p:ext uri="{BB962C8B-B14F-4D97-AF65-F5344CB8AC3E}">
        <p14:creationId xmlns:p14="http://schemas.microsoft.com/office/powerpoint/2010/main" val="230254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EA2F93-ED2B-40C3-BDC4-7C77FB6B13F9}"/>
              </a:ext>
            </a:extLst>
          </p:cNvPr>
          <p:cNvSpPr>
            <a:spLocks noGrp="1"/>
          </p:cNvSpPr>
          <p:nvPr>
            <p:ph type="title"/>
          </p:nvPr>
        </p:nvSpPr>
        <p:spPr/>
        <p:txBody>
          <a:bodyPr/>
          <a:lstStyle/>
          <a:p>
            <a:r>
              <a:rPr lang="en-US" altLang="zh-TW" sz="2800" dirty="0">
                <a:solidFill>
                  <a:prstClr val="black"/>
                </a:solidFill>
                <a:latin typeface="Times New Roman"/>
              </a:rPr>
              <a:t>III. PROBLEM FORMULATION AND NETWORK MODEL</a:t>
            </a:r>
            <a:endParaRPr lang="zh-TW" altLang="en-US" sz="2800" dirty="0"/>
          </a:p>
        </p:txBody>
      </p:sp>
      <p:sp>
        <p:nvSpPr>
          <p:cNvPr id="4" name="投影片編號版面配置區 3">
            <a:extLst>
              <a:ext uri="{FF2B5EF4-FFF2-40B4-BE49-F238E27FC236}">
                <a16:creationId xmlns:a16="http://schemas.microsoft.com/office/drawing/2014/main" id="{A1941FE6-B17F-4C03-92B7-B4A806BF8C06}"/>
              </a:ext>
            </a:extLst>
          </p:cNvPr>
          <p:cNvSpPr>
            <a:spLocks noGrp="1"/>
          </p:cNvSpPr>
          <p:nvPr>
            <p:ph type="sldNum" sz="quarter" idx="12"/>
          </p:nvPr>
        </p:nvSpPr>
        <p:spPr/>
        <p:txBody>
          <a:bodyPr/>
          <a:lstStyle/>
          <a:p>
            <a:fld id="{52E38B42-96A3-412A-9CD3-7D6C2689CFF8}" type="slidenum">
              <a:rPr lang="en-US" altLang="zh-TW" smtClean="0"/>
              <a:pPr/>
              <a:t>25</a:t>
            </a:fld>
            <a:endParaRPr lang="en-US" altLang="zh-TW"/>
          </a:p>
        </p:txBody>
      </p:sp>
      <p:pic>
        <p:nvPicPr>
          <p:cNvPr id="10" name="內容版面配置區 9">
            <a:extLst>
              <a:ext uri="{FF2B5EF4-FFF2-40B4-BE49-F238E27FC236}">
                <a16:creationId xmlns:a16="http://schemas.microsoft.com/office/drawing/2014/main" id="{84E50DED-CDA4-456E-91B1-F947CBAA9EBB}"/>
              </a:ext>
            </a:extLst>
          </p:cNvPr>
          <p:cNvPicPr>
            <a:picLocks noGrp="1" noChangeAspect="1"/>
          </p:cNvPicPr>
          <p:nvPr>
            <p:ph idx="1"/>
          </p:nvPr>
        </p:nvPicPr>
        <p:blipFill>
          <a:blip r:embed="rId3"/>
          <a:stretch>
            <a:fillRect/>
          </a:stretch>
        </p:blipFill>
        <p:spPr>
          <a:xfrm>
            <a:off x="3200400" y="1624014"/>
            <a:ext cx="5252560" cy="4732339"/>
          </a:xfrm>
          <a:prstGeom prst="rect">
            <a:avLst/>
          </a:prstGeom>
        </p:spPr>
      </p:pic>
    </p:spTree>
    <p:extLst>
      <p:ext uri="{BB962C8B-B14F-4D97-AF65-F5344CB8AC3E}">
        <p14:creationId xmlns:p14="http://schemas.microsoft.com/office/powerpoint/2010/main" val="245165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6BD3BF-B600-49C5-A3C9-1AC42FAD6AD0}"/>
              </a:ext>
            </a:extLst>
          </p:cNvPr>
          <p:cNvSpPr>
            <a:spLocks noGrp="1"/>
          </p:cNvSpPr>
          <p:nvPr>
            <p:ph type="title"/>
          </p:nvPr>
        </p:nvSpPr>
        <p:spPr/>
        <p:txBody>
          <a:bodyPr/>
          <a:lstStyle/>
          <a:p>
            <a:r>
              <a:rPr lang="en-US" altLang="zh-TW" b="0" dirty="0">
                <a:latin typeface="+mn-lt"/>
              </a:rPr>
              <a:t>IV. VIRTUAL-EPC MECHANISM</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38DA33A-31DA-49E0-B4B0-467C57DA5E86}"/>
                  </a:ext>
                </a:extLst>
              </p:cNvPr>
              <p:cNvSpPr>
                <a:spLocks noGrp="1"/>
              </p:cNvSpPr>
              <p:nvPr>
                <p:ph idx="1"/>
              </p:nvPr>
            </p:nvSpPr>
            <p:spPr/>
            <p:txBody>
              <a:bodyPr/>
              <a:lstStyle/>
              <a:p>
                <a:r>
                  <a:rPr lang="en-US" altLang="zh-TW" sz="2800" dirty="0">
                    <a:latin typeface="+mn-lt"/>
                  </a:rPr>
                  <a:t>In this section, we present the basic concept of the coalitional</a:t>
                </a:r>
                <a:r>
                  <a:rPr lang="zh-TW" altLang="en-US" sz="2800" dirty="0">
                    <a:latin typeface="+mn-lt"/>
                  </a:rPr>
                  <a:t> </a:t>
                </a:r>
                <a:r>
                  <a:rPr lang="en-US" altLang="zh-TW" sz="2800" dirty="0">
                    <a:latin typeface="+mn-lt"/>
                  </a:rPr>
                  <a:t>game and the different mechanisms used for instantiating</a:t>
                </a:r>
                <a:r>
                  <a:rPr lang="zh-TW" altLang="en-US" sz="2800" dirty="0">
                    <a:latin typeface="+mn-lt"/>
                  </a:rPr>
                  <a:t> </a:t>
                </a:r>
                <a:r>
                  <a:rPr lang="en-US" altLang="zh-TW" sz="2800" dirty="0" err="1">
                    <a:latin typeface="+mn-lt"/>
                  </a:rPr>
                  <a:t>vEPCs</a:t>
                </a:r>
                <a:r>
                  <a:rPr lang="en-US" altLang="zh-TW" sz="2800" dirty="0">
                    <a:latin typeface="+mn-lt"/>
                  </a:rPr>
                  <a:t>.</a:t>
                </a:r>
              </a:p>
              <a:p>
                <a:r>
                  <a:rPr lang="en-US" altLang="zh-TW" sz="2800" dirty="0">
                    <a:latin typeface="+mn-lt"/>
                  </a:rPr>
                  <a:t>In what follows, the VNF</a:t>
                </a:r>
                <a:r>
                  <a:rPr lang="zh-TW" altLang="en-US" sz="2800" dirty="0">
                    <a:latin typeface="+mn-lt"/>
                  </a:rPr>
                  <a:t> </a:t>
                </a:r>
                <a14:m>
                  <m:oMath xmlns:m="http://schemas.openxmlformats.org/officeDocument/2006/math">
                    <m:r>
                      <a:rPr lang="zh-TW" altLang="en-US" sz="2800" i="1">
                        <a:latin typeface="Cambria Math" panose="02040503050406030204" pitchFamily="18" charset="0"/>
                      </a:rPr>
                      <m:t>𝜗</m:t>
                    </m:r>
                  </m:oMath>
                </a14:m>
                <a:r>
                  <a:rPr lang="zh-TW" altLang="en-US" sz="2800" dirty="0">
                    <a:latin typeface="+mn-lt"/>
                  </a:rPr>
                  <a:t> </a:t>
                </a:r>
                <a:r>
                  <a:rPr lang="en-US" altLang="zh-TW" sz="2800" dirty="0">
                    <a:latin typeface="+mn-lt"/>
                  </a:rPr>
                  <a:t>of </a:t>
                </a:r>
                <a:r>
                  <a:rPr lang="en-US" altLang="zh-TW" sz="2800" dirty="0" err="1">
                    <a:latin typeface="+mn-lt"/>
                  </a:rPr>
                  <a:t>vEPC</a:t>
                </a:r>
                <a:r>
                  <a:rPr lang="en-US" altLang="zh-TW" sz="2800" dirty="0">
                    <a:latin typeface="+mn-lt"/>
                  </a:rPr>
                  <a:t> will be</a:t>
                </a:r>
                <a:r>
                  <a:rPr lang="zh-TW" altLang="en-US" sz="2800" dirty="0">
                    <a:latin typeface="+mn-lt"/>
                  </a:rPr>
                  <a:t> </a:t>
                </a:r>
                <a:r>
                  <a:rPr lang="en-US" altLang="zh-TW" sz="2800" dirty="0">
                    <a:latin typeface="+mn-lt"/>
                  </a:rPr>
                  <a:t>instantiated one by one using coalitional game mechanism.</a:t>
                </a:r>
                <a:r>
                  <a:rPr lang="zh-TW" altLang="en-US" sz="2800" dirty="0">
                    <a:latin typeface="+mn-lt"/>
                  </a:rPr>
                  <a:t> </a:t>
                </a:r>
                <a:endParaRPr lang="en-US" altLang="zh-TW" sz="2800" dirty="0">
                  <a:latin typeface="+mn-lt"/>
                </a:endParaRPr>
              </a:p>
              <a:p>
                <a:r>
                  <a:rPr lang="en-US" altLang="zh-TW" sz="2800" dirty="0">
                    <a:latin typeface="+mn-lt"/>
                  </a:rPr>
                  <a:t>Let </a:t>
                </a:r>
                <a14:m>
                  <m:oMath xmlns:m="http://schemas.openxmlformats.org/officeDocument/2006/math">
                    <m:r>
                      <a:rPr lang="en-US" altLang="zh-TW" sz="2800" b="0" i="1" smtClean="0">
                        <a:latin typeface="Cambria Math" panose="02040503050406030204" pitchFamily="18" charset="0"/>
                      </a:rPr>
                      <m:t>𝑣</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𝑆</m:t>
                    </m:r>
                    <m:r>
                      <a:rPr lang="en-US" altLang="zh-TW" sz="2800" b="0" i="1" smtClean="0">
                        <a:latin typeface="Cambria Math" panose="02040503050406030204" pitchFamily="18" charset="0"/>
                      </a:rPr>
                      <m:t>)</m:t>
                    </m:r>
                  </m:oMath>
                </a14:m>
                <a:r>
                  <a:rPr lang="en-US" altLang="zh-TW" sz="2800" dirty="0">
                    <a:latin typeface="+mn-lt"/>
                  </a:rPr>
                  <a:t> denote the characteristic function of the coalitional</a:t>
                </a:r>
                <a:r>
                  <a:rPr lang="zh-TW" altLang="en-US" sz="2800" dirty="0">
                    <a:latin typeface="+mn-lt"/>
                  </a:rPr>
                  <a:t> </a:t>
                </a:r>
                <a:r>
                  <a:rPr lang="en-US" altLang="zh-TW" sz="2800" dirty="0">
                    <a:latin typeface="+mn-lt"/>
                  </a:rPr>
                  <a:t>game, which is defined as follows: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B38DA33A-31DA-49E0-B4B0-467C57DA5E86}"/>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DF174FB-949D-4A41-B869-0DE68F838244}"/>
              </a:ext>
            </a:extLst>
          </p:cNvPr>
          <p:cNvSpPr>
            <a:spLocks noGrp="1"/>
          </p:cNvSpPr>
          <p:nvPr>
            <p:ph type="sldNum" sz="quarter" idx="12"/>
          </p:nvPr>
        </p:nvSpPr>
        <p:spPr/>
        <p:txBody>
          <a:bodyPr/>
          <a:lstStyle/>
          <a:p>
            <a:fld id="{52E38B42-96A3-412A-9CD3-7D6C2689CFF8}" type="slidenum">
              <a:rPr lang="en-US" altLang="zh-TW" smtClean="0"/>
              <a:pPr/>
              <a:t>26</a:t>
            </a:fld>
            <a:endParaRPr lang="en-US" altLang="zh-TW"/>
          </a:p>
        </p:txBody>
      </p:sp>
    </p:spTree>
    <p:extLst>
      <p:ext uri="{BB962C8B-B14F-4D97-AF65-F5344CB8AC3E}">
        <p14:creationId xmlns:p14="http://schemas.microsoft.com/office/powerpoint/2010/main" val="383561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A9E222-3A3E-4239-8E53-DC3F9B03285F}"/>
              </a:ext>
            </a:extLst>
          </p:cNvPr>
          <p:cNvSpPr>
            <a:spLocks noGrp="1"/>
          </p:cNvSpPr>
          <p:nvPr>
            <p:ph type="title"/>
          </p:nvPr>
        </p:nvSpPr>
        <p:spPr/>
        <p:txBody>
          <a:bodyPr/>
          <a:lstStyle/>
          <a:p>
            <a:r>
              <a:rPr lang="en-US" altLang="zh-TW" b="0" dirty="0">
                <a:latin typeface="+mj-lt"/>
              </a:rPr>
              <a:t>IV. VIRTUAL-EPC MECHANISM</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F9D2419-B7D0-4170-9C1C-7C8AEF104DA9}"/>
                  </a:ext>
                </a:extLst>
              </p:cNvPr>
              <p:cNvSpPr>
                <a:spLocks noGrp="1"/>
              </p:cNvSpPr>
              <p:nvPr>
                <p:ph idx="1"/>
              </p:nvPr>
            </p:nvSpPr>
            <p:spPr/>
            <p:txBody>
              <a:bodyPr/>
              <a:lstStyle/>
              <a:p>
                <a:endParaRPr lang="en-US" altLang="zh-TW" dirty="0"/>
              </a:p>
              <a:p>
                <a:pPr marL="0" indent="0" algn="ctr">
                  <a:buNone/>
                </a:pPr>
                <a14:m>
                  <m:oMath xmlns:m="http://schemas.openxmlformats.org/officeDocument/2006/math">
                    <m:r>
                      <a:rPr lang="en-US" altLang="zh-TW" sz="4000" b="0" i="1" smtClean="0">
                        <a:latin typeface="Cambria Math" panose="02040503050406030204" pitchFamily="18" charset="0"/>
                      </a:rPr>
                      <m:t>𝑣</m:t>
                    </m:r>
                  </m:oMath>
                </a14:m>
                <a:r>
                  <a:rPr lang="en-US" altLang="zh-TW" sz="4000" dirty="0"/>
                  <a:t>(</a:t>
                </a:r>
                <a14:m>
                  <m:oMath xmlns:m="http://schemas.openxmlformats.org/officeDocument/2006/math">
                    <m:r>
                      <a:rPr lang="en-US" altLang="zh-TW" sz="4000" b="0" i="1" dirty="0" smtClean="0">
                        <a:latin typeface="Cambria Math" panose="02040503050406030204" pitchFamily="18" charset="0"/>
                      </a:rPr>
                      <m:t>𝑆</m:t>
                    </m:r>
                  </m:oMath>
                </a14:m>
                <a:r>
                  <a:rPr lang="en-US" altLang="zh-TW" sz="4000" dirty="0"/>
                  <a:t>)</a:t>
                </a:r>
                <a:r>
                  <a:rPr lang="zh-TW" altLang="en-US" sz="4000" dirty="0"/>
                  <a:t> </a:t>
                </a:r>
                <a:r>
                  <a:rPr lang="en-US" altLang="zh-TW" sz="4000" dirty="0"/>
                  <a:t>=</a:t>
                </a:r>
                <a:r>
                  <a:rPr lang="zh-TW" altLang="en-US" sz="4000" dirty="0"/>
                  <a:t> </a:t>
                </a:r>
                <a14:m>
                  <m:oMath xmlns:m="http://schemas.openxmlformats.org/officeDocument/2006/math">
                    <m:sSubSup>
                      <m:sSubSupPr>
                        <m:ctrlPr>
                          <a:rPr lang="en-US" altLang="zh-TW" sz="4000" i="1" smtClean="0">
                            <a:latin typeface="Cambria Math" panose="02040503050406030204" pitchFamily="18" charset="0"/>
                          </a:rPr>
                        </m:ctrlPr>
                      </m:sSubSupPr>
                      <m:e>
                        <m:r>
                          <a:rPr lang="en-US" altLang="zh-TW" sz="4000" i="1">
                            <a:latin typeface="Cambria Math" panose="02040503050406030204" pitchFamily="18" charset="0"/>
                          </a:rPr>
                          <m:t>{</m:t>
                        </m:r>
                      </m:e>
                      <m:sub>
                        <m:sSub>
                          <m:sSubPr>
                            <m:ctrlPr>
                              <a:rPr lang="en-US" altLang="zh-TW" sz="4000" i="1" smtClean="0">
                                <a:latin typeface="Cambria Math" panose="02040503050406030204" pitchFamily="18" charset="0"/>
                              </a:rPr>
                            </m:ctrlPr>
                          </m:sSubPr>
                          <m:e>
                            <m:r>
                              <a:rPr lang="en-US" altLang="zh-TW" sz="4000" b="0" i="1" smtClean="0">
                                <a:latin typeface="Cambria Math" panose="02040503050406030204" pitchFamily="18" charset="0"/>
                              </a:rPr>
                              <m:t>𝑃</m:t>
                            </m:r>
                          </m:e>
                          <m:sub>
                            <m:r>
                              <a:rPr lang="zh-TW" altLang="en-US" sz="4000" i="1">
                                <a:latin typeface="Cambria Math" panose="02040503050406030204" pitchFamily="18" charset="0"/>
                              </a:rPr>
                              <m:t>𝜗</m:t>
                            </m:r>
                          </m:sub>
                        </m:sSub>
                        <m:r>
                          <a:rPr lang="en-US" altLang="zh-TW" sz="4000" b="0" i="1" smtClean="0">
                            <a:latin typeface="Cambria Math" panose="02040503050406030204" pitchFamily="18" charset="0"/>
                          </a:rPr>
                          <m:t>−</m:t>
                        </m:r>
                        <m:sSub>
                          <m:sSubPr>
                            <m:ctrlPr>
                              <a:rPr lang="en-US" altLang="zh-TW" sz="4000" i="1">
                                <a:latin typeface="Cambria Math" panose="02040503050406030204" pitchFamily="18" charset="0"/>
                              </a:rPr>
                            </m:ctrlPr>
                          </m:sSubPr>
                          <m:e>
                            <m:r>
                              <m:rPr>
                                <m:sty m:val="p"/>
                              </m:rPr>
                              <a:rPr lang="el-GR" altLang="zh-TW" sz="4000" i="1" smtClean="0">
                                <a:latin typeface="Cambria Math" panose="02040503050406030204" pitchFamily="18" charset="0"/>
                                <a:ea typeface="Cambria Math" panose="02040503050406030204" pitchFamily="18" charset="0"/>
                              </a:rPr>
                              <m:t>Θ</m:t>
                            </m:r>
                          </m:e>
                          <m:sub>
                            <m:r>
                              <a:rPr lang="zh-TW" altLang="en-US" sz="4000" i="1">
                                <a:latin typeface="Cambria Math" panose="02040503050406030204" pitchFamily="18" charset="0"/>
                              </a:rPr>
                              <m:t>𝜗</m:t>
                            </m:r>
                          </m:sub>
                        </m:sSub>
                        <m:r>
                          <a:rPr lang="en-US" altLang="zh-TW" sz="4000" b="0" i="1" smtClean="0">
                            <a:latin typeface="Cambria Math" panose="02040503050406030204" pitchFamily="18" charset="0"/>
                          </a:rPr>
                          <m:t> </m:t>
                        </m:r>
                        <m:r>
                          <a:rPr lang="en-US" altLang="zh-TW" sz="4000" b="0" i="1" smtClean="0">
                            <a:latin typeface="Cambria Math" panose="02040503050406030204" pitchFamily="18" charset="0"/>
                          </a:rPr>
                          <m:t>𝑂𝑡h𝑒𝑟𝑤𝑖𝑠𝑒</m:t>
                        </m:r>
                      </m:sub>
                      <m:sup>
                        <m:r>
                          <a:rPr lang="en-US" altLang="zh-TW" sz="4000" i="1">
                            <a:latin typeface="Cambria Math" panose="02040503050406030204" pitchFamily="18" charset="0"/>
                          </a:rPr>
                          <m:t>0</m:t>
                        </m:r>
                        <m:r>
                          <a:rPr lang="zh-TW" altLang="en-US" sz="4000" i="1" smtClean="0">
                            <a:latin typeface="Cambria Math" panose="02040503050406030204" pitchFamily="18" charset="0"/>
                          </a:rPr>
                          <m:t> </m:t>
                        </m:r>
                        <m:r>
                          <a:rPr lang="en-US" altLang="zh-TW" sz="4000" b="0" i="1" smtClean="0">
                            <a:latin typeface="Cambria Math" panose="02040503050406030204" pitchFamily="18" charset="0"/>
                          </a:rPr>
                          <m:t>𝑖𝑓</m:t>
                        </m:r>
                        <m:d>
                          <m:dPr>
                            <m:begChr m:val="|"/>
                            <m:endChr m:val="|"/>
                            <m:ctrlPr>
                              <a:rPr lang="en-US" altLang="zh-TW" sz="4000" b="0" i="1" smtClean="0">
                                <a:latin typeface="Cambria Math" panose="02040503050406030204" pitchFamily="18" charset="0"/>
                              </a:rPr>
                            </m:ctrlPr>
                          </m:dPr>
                          <m:e>
                            <m:r>
                              <a:rPr lang="en-US" altLang="zh-TW" sz="4000" b="0" i="1" smtClean="0">
                                <a:latin typeface="Cambria Math" panose="02040503050406030204" pitchFamily="18" charset="0"/>
                              </a:rPr>
                              <m:t>𝑠</m:t>
                            </m:r>
                          </m:e>
                        </m:d>
                        <m:r>
                          <a:rPr lang="en-US" altLang="zh-TW" sz="4000" b="0" i="1" smtClean="0">
                            <a:latin typeface="Cambria Math" panose="02040503050406030204" pitchFamily="18" charset="0"/>
                          </a:rPr>
                          <m:t>=0 </m:t>
                        </m:r>
                        <m:r>
                          <a:rPr lang="en-US" altLang="zh-TW" sz="4000" b="0" i="1" smtClean="0">
                            <a:latin typeface="Cambria Math" panose="02040503050406030204" pitchFamily="18" charset="0"/>
                          </a:rPr>
                          <m:t>𝑜𝑟</m:t>
                        </m:r>
                        <m:r>
                          <a:rPr lang="en-US" altLang="zh-TW" sz="4000" b="0" i="1" smtClean="0">
                            <a:latin typeface="Cambria Math" panose="02040503050406030204" pitchFamily="18" charset="0"/>
                          </a:rPr>
                          <m:t> </m:t>
                        </m:r>
                        <m:r>
                          <a:rPr lang="en-US" altLang="zh-TW" sz="4000" b="0" i="1" smtClean="0">
                            <a:latin typeface="Cambria Math" panose="02040503050406030204" pitchFamily="18" charset="0"/>
                          </a:rPr>
                          <m:t>𝑄𝑜𝑠</m:t>
                        </m:r>
                        <m:r>
                          <a:rPr lang="en-US" altLang="zh-TW" sz="4000" b="0" i="1" smtClean="0">
                            <a:latin typeface="Cambria Math" panose="02040503050406030204" pitchFamily="18" charset="0"/>
                          </a:rPr>
                          <m:t> </m:t>
                        </m:r>
                        <m:r>
                          <a:rPr lang="en-US" altLang="zh-TW" sz="4000" b="0" i="1" smtClean="0">
                            <a:latin typeface="Cambria Math" panose="02040503050406030204" pitchFamily="18" charset="0"/>
                          </a:rPr>
                          <m:t>𝑖𝑠</m:t>
                        </m:r>
                        <m:r>
                          <a:rPr lang="en-US" altLang="zh-TW" sz="4000" b="0" i="1" smtClean="0">
                            <a:latin typeface="Cambria Math" panose="02040503050406030204" pitchFamily="18" charset="0"/>
                          </a:rPr>
                          <m:t> </m:t>
                        </m:r>
                        <m:r>
                          <a:rPr lang="en-US" altLang="zh-TW" sz="4000" b="0" i="1" smtClean="0">
                            <a:latin typeface="Cambria Math" panose="02040503050406030204" pitchFamily="18" charset="0"/>
                          </a:rPr>
                          <m:t>𝑛𝑜𝑡</m:t>
                        </m:r>
                        <m:r>
                          <a:rPr lang="en-US" altLang="zh-TW" sz="4000" b="0" i="1" smtClean="0">
                            <a:latin typeface="Cambria Math" panose="02040503050406030204" pitchFamily="18" charset="0"/>
                          </a:rPr>
                          <m:t> </m:t>
                        </m:r>
                        <m:r>
                          <a:rPr lang="en-US" altLang="zh-TW" sz="4000" b="0" i="1" smtClean="0">
                            <a:latin typeface="Cambria Math" panose="02040503050406030204" pitchFamily="18" charset="0"/>
                          </a:rPr>
                          <m:t>𝑒𝑛𝑠𝑢𝑟𝑒𝑑</m:t>
                        </m:r>
                      </m:sup>
                    </m:sSubSup>
                  </m:oMath>
                </a14:m>
                <a:r>
                  <a:rPr lang="zh-TW" altLang="en-US" sz="4000" dirty="0"/>
                  <a:t>      </a:t>
                </a:r>
                <a:r>
                  <a:rPr lang="en-US" altLang="zh-TW" sz="4000" dirty="0"/>
                  <a:t>(1)</a:t>
                </a:r>
              </a:p>
              <a:p>
                <a:r>
                  <a:rPr lang="en-US" altLang="zh-TW" sz="2800" dirty="0">
                    <a:latin typeface="+mn-lt"/>
                  </a:rPr>
                  <a:t>where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𝑃</m:t>
                        </m:r>
                      </m:e>
                      <m:sub>
                        <m:r>
                          <a:rPr lang="zh-TW" altLang="en-US" sz="2800" i="1">
                            <a:latin typeface="Cambria Math" panose="02040503050406030204" pitchFamily="18" charset="0"/>
                          </a:rPr>
                          <m:t>𝜗</m:t>
                        </m:r>
                      </m:sub>
                    </m:sSub>
                  </m:oMath>
                </a14:m>
                <a:r>
                  <a:rPr lang="en-US" altLang="zh-TW" sz="2800" dirty="0">
                    <a:latin typeface="+mn-lt"/>
                  </a:rPr>
                  <a:t> is the price that the operator is willing to pay for deploying VNF</a:t>
                </a:r>
                <a14:m>
                  <m:oMath xmlns:m="http://schemas.openxmlformats.org/officeDocument/2006/math">
                    <m:r>
                      <a:rPr lang="zh-TW" altLang="en-US" sz="2800" i="1" dirty="0">
                        <a:latin typeface="Cambria Math" panose="02040503050406030204" pitchFamily="18" charset="0"/>
                      </a:rPr>
                      <m:t> </m:t>
                    </m:r>
                    <m:r>
                      <a:rPr lang="zh-TW" altLang="en-US" sz="2800" i="1">
                        <a:latin typeface="Cambria Math" panose="02040503050406030204" pitchFamily="18" charset="0"/>
                      </a:rPr>
                      <m:t>𝜗</m:t>
                    </m:r>
                  </m:oMath>
                </a14:m>
                <a:r>
                  <a:rPr lang="en-US" altLang="zh-TW" sz="2800" dirty="0">
                    <a:latin typeface="+mn-lt"/>
                  </a:rPr>
                  <a:t>, whereas</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 </m:t>
                        </m:r>
                        <m:r>
                          <m:rPr>
                            <m:sty m:val="p"/>
                          </m:rPr>
                          <a:rPr lang="el-GR" altLang="zh-TW" sz="2800" i="1">
                            <a:latin typeface="Cambria Math" panose="02040503050406030204" pitchFamily="18" charset="0"/>
                            <a:ea typeface="Cambria Math" panose="02040503050406030204" pitchFamily="18" charset="0"/>
                          </a:rPr>
                          <m:t>Θ</m:t>
                        </m:r>
                      </m:e>
                      <m:sub>
                        <m:r>
                          <a:rPr lang="zh-TW" altLang="en-US" sz="2800" i="1">
                            <a:latin typeface="Cambria Math" panose="02040503050406030204" pitchFamily="18" charset="0"/>
                          </a:rPr>
                          <m:t>𝜗</m:t>
                        </m:r>
                      </m:sub>
                    </m:sSub>
                  </m:oMath>
                </a14:m>
                <a:r>
                  <a:rPr lang="en-US" altLang="zh-TW" sz="2800" dirty="0">
                    <a:latin typeface="+mn-lt"/>
                  </a:rPr>
                  <a:t> is the price for deploying</a:t>
                </a:r>
                <a14:m>
                  <m:oMath xmlns:m="http://schemas.openxmlformats.org/officeDocument/2006/math">
                    <m:r>
                      <a:rPr lang="en-US" altLang="zh-TW" sz="2800" b="0" i="0" smtClean="0">
                        <a:latin typeface="Cambria Math" panose="02040503050406030204" pitchFamily="18" charset="0"/>
                      </a:rPr>
                      <m:t> </m:t>
                    </m:r>
                    <m:r>
                      <a:rPr lang="zh-TW" altLang="en-US" sz="2800" i="1">
                        <a:latin typeface="Cambria Math" panose="02040503050406030204" pitchFamily="18" charset="0"/>
                      </a:rPr>
                      <m:t>𝜗</m:t>
                    </m:r>
                  </m:oMath>
                </a14:m>
                <a:r>
                  <a:rPr lang="zh-TW" altLang="en-US" sz="2800" dirty="0">
                    <a:latin typeface="+mn-lt"/>
                  </a:rPr>
                  <a:t> </a:t>
                </a:r>
                <a:r>
                  <a:rPr lang="en-US" altLang="zh-TW" sz="2800" dirty="0">
                    <a:latin typeface="+mn-lt"/>
                  </a:rPr>
                  <a:t>in variant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a:t>
                </a:r>
              </a:p>
              <a:p>
                <a:pPr marL="0" indent="0">
                  <a:buNone/>
                </a:pPr>
                <a:endParaRPr lang="en-US" altLang="zh-TW" sz="2800" dirty="0">
                  <a:latin typeface="+mn-lt"/>
                </a:endParaRPr>
              </a:p>
            </p:txBody>
          </p:sp>
        </mc:Choice>
        <mc:Fallback xmlns="">
          <p:sp>
            <p:nvSpPr>
              <p:cNvPr id="3" name="內容版面配置區 2">
                <a:extLst>
                  <a:ext uri="{FF2B5EF4-FFF2-40B4-BE49-F238E27FC236}">
                    <a16:creationId xmlns:a16="http://schemas.microsoft.com/office/drawing/2014/main" id="{8F9D2419-B7D0-4170-9C1C-7C8AEF104DA9}"/>
                  </a:ext>
                </a:extLst>
              </p:cNvPr>
              <p:cNvSpPr>
                <a:spLocks noGrp="1" noRot="1" noChangeAspect="1" noMove="1" noResize="1" noEditPoints="1" noAdjustHandles="1" noChangeArrowheads="1" noChangeShapeType="1" noTextEdit="1"/>
              </p:cNvSpPr>
              <p:nvPr>
                <p:ph idx="1"/>
              </p:nvPr>
            </p:nvSpPr>
            <p:spPr>
              <a:blipFill>
                <a:blip r:embed="rId3"/>
                <a:stretch>
                  <a:fillRect l="-9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C06B744-FBC5-4ADD-8500-AA79CA32D553}"/>
              </a:ext>
            </a:extLst>
          </p:cNvPr>
          <p:cNvSpPr>
            <a:spLocks noGrp="1"/>
          </p:cNvSpPr>
          <p:nvPr>
            <p:ph type="sldNum" sz="quarter" idx="12"/>
          </p:nvPr>
        </p:nvSpPr>
        <p:spPr/>
        <p:txBody>
          <a:bodyPr/>
          <a:lstStyle/>
          <a:p>
            <a:fld id="{52E38B42-96A3-412A-9CD3-7D6C2689CFF8}" type="slidenum">
              <a:rPr lang="en-US" altLang="zh-TW" smtClean="0"/>
              <a:pPr/>
              <a:t>27</a:t>
            </a:fld>
            <a:endParaRPr lang="en-US" altLang="zh-TW"/>
          </a:p>
        </p:txBody>
      </p:sp>
    </p:spTree>
    <p:extLst>
      <p:ext uri="{BB962C8B-B14F-4D97-AF65-F5344CB8AC3E}">
        <p14:creationId xmlns:p14="http://schemas.microsoft.com/office/powerpoint/2010/main" val="79754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7BE9DD-2C09-4DDA-9823-1349BDC018CF}"/>
              </a:ext>
            </a:extLst>
          </p:cNvPr>
          <p:cNvSpPr>
            <a:spLocks noGrp="1"/>
          </p:cNvSpPr>
          <p:nvPr>
            <p:ph type="title"/>
          </p:nvPr>
        </p:nvSpPr>
        <p:spPr/>
        <p:txBody>
          <a:bodyPr/>
          <a:lstStyle/>
          <a:p>
            <a:r>
              <a:rPr lang="en-US" altLang="zh-TW" b="0" dirty="0">
                <a:latin typeface="+mj-lt"/>
              </a:rPr>
              <a:t>IV. VIRTUAL-EPC MECHANISM</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15458A2-2596-4A79-91F5-C16D2D84710C}"/>
                  </a:ext>
                </a:extLst>
              </p:cNvPr>
              <p:cNvSpPr>
                <a:spLocks noGrp="1"/>
              </p:cNvSpPr>
              <p:nvPr>
                <p:ph idx="1"/>
              </p:nvPr>
            </p:nvSpPr>
            <p:spPr/>
            <p:txBody>
              <a:bodyPr/>
              <a:lstStyle/>
              <a:p>
                <a:pPr marL="514350" indent="-514350">
                  <a:buAutoNum type="alphaUcPeriod"/>
                </a:pPr>
                <a:r>
                  <a:rPr lang="en-US" altLang="zh-TW" sz="2800" dirty="0">
                    <a:latin typeface="+mn-lt"/>
                  </a:rPr>
                  <a:t>Coalitional game for building one </a:t>
                </a:r>
                <a:r>
                  <a:rPr lang="en-US" altLang="zh-TW" sz="2800" dirty="0" err="1">
                    <a:latin typeface="+mn-lt"/>
                  </a:rPr>
                  <a:t>vEPC</a:t>
                </a:r>
                <a:r>
                  <a:rPr lang="en-US" altLang="zh-TW" sz="2800" dirty="0">
                    <a:latin typeface="+mn-lt"/>
                  </a:rPr>
                  <a:t> instance</a:t>
                </a:r>
              </a:p>
              <a:p>
                <a:r>
                  <a:rPr lang="en-US" altLang="zh-TW" sz="2800" dirty="0">
                    <a:latin typeface="+mn-lt"/>
                  </a:rPr>
                  <a:t>In this paper, the type of coalitional games used belongs</a:t>
                </a:r>
                <a:r>
                  <a:rPr lang="zh-TW" altLang="en-US" sz="2800" dirty="0">
                    <a:latin typeface="+mn-lt"/>
                  </a:rPr>
                  <a:t> </a:t>
                </a:r>
                <a:r>
                  <a:rPr lang="en-US" altLang="zh-TW" sz="2800" dirty="0">
                    <a:latin typeface="+mn-lt"/>
                  </a:rPr>
                  <a:t>to the coalitional formation game which aims to form the</a:t>
                </a:r>
                <a:r>
                  <a:rPr lang="zh-TW" altLang="en-US" sz="2800" dirty="0">
                    <a:latin typeface="+mn-lt"/>
                  </a:rPr>
                  <a:t> </a:t>
                </a:r>
                <a:r>
                  <a:rPr lang="en-US" altLang="zh-TW" sz="2800" dirty="0">
                    <a:latin typeface="+mn-lt"/>
                  </a:rPr>
                  <a:t>different coalitions, such that the profit of the different players</a:t>
                </a:r>
                <a:r>
                  <a:rPr lang="zh-TW" altLang="en-US" sz="2800" dirty="0">
                    <a:latin typeface="+mn-lt"/>
                  </a:rPr>
                  <a:t> </a:t>
                </a:r>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 is increased.</a:t>
                </a:r>
              </a:p>
              <a:p>
                <a:r>
                  <a:rPr lang="en-US" altLang="zh-TW" sz="2800" dirty="0">
                    <a:latin typeface="+mn-lt"/>
                  </a:rPr>
                  <a:t>The coalition formation would be defined</a:t>
                </a:r>
                <a:r>
                  <a:rPr lang="zh-TW" altLang="en-US" sz="2800" dirty="0">
                    <a:latin typeface="+mn-lt"/>
                  </a:rPr>
                  <a:t> </a:t>
                </a:r>
                <a:r>
                  <a:rPr lang="en-US" altLang="zh-TW" sz="2800" dirty="0">
                    <a:latin typeface="+mn-lt"/>
                  </a:rPr>
                  <a:t>according to the gain and the cost from the cooperation.</a:t>
                </a:r>
              </a:p>
              <a:p>
                <a:r>
                  <a:rPr lang="en-US" altLang="zh-TW" sz="2800" dirty="0">
                    <a:latin typeface="+mn-lt"/>
                  </a:rPr>
                  <a:t>Many</a:t>
                </a:r>
                <a:r>
                  <a:rPr lang="zh-TW" altLang="en-US" sz="2800" dirty="0">
                    <a:latin typeface="+mn-lt"/>
                  </a:rPr>
                  <a:t> </a:t>
                </a:r>
                <a:r>
                  <a:rPr lang="en-US" altLang="zh-TW" sz="2800" dirty="0">
                    <a:latin typeface="+mn-lt"/>
                  </a:rPr>
                  <a:t>ways are proposed in the literature to share the profit</a:t>
                </a:r>
                <a:r>
                  <a:rPr lang="zh-TW" altLang="en-US" sz="2800" dirty="0">
                    <a:latin typeface="+mn-lt"/>
                  </a:rPr>
                  <a:t> </a:t>
                </a:r>
                <a14:m>
                  <m:oMath xmlns:m="http://schemas.openxmlformats.org/officeDocument/2006/math">
                    <m:r>
                      <a:rPr lang="en-US" altLang="zh-TW" sz="2800" b="0" i="1" smtClean="0">
                        <a:latin typeface="Cambria Math" panose="02040503050406030204" pitchFamily="18" charset="0"/>
                      </a:rPr>
                      <m:t>𝑣</m:t>
                    </m:r>
                  </m:oMath>
                </a14:m>
                <a:r>
                  <a:rPr lang="en-US" altLang="zh-TW" sz="2800" i="1" dirty="0">
                    <a:latin typeface="+mn-lt"/>
                  </a:rPr>
                  <a:t>(S)</a:t>
                </a:r>
                <a:r>
                  <a:rPr lang="zh-TW" altLang="en-US" sz="2800" dirty="0">
                    <a:latin typeface="+mn-lt"/>
                  </a:rPr>
                  <a:t> </a:t>
                </a:r>
                <a:r>
                  <a:rPr lang="en-US" altLang="zh-TW" sz="2800" dirty="0">
                    <a:latin typeface="+mn-lt"/>
                  </a:rPr>
                  <a:t>among the different players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 in the same coalition </a:t>
                </a:r>
                <a:r>
                  <a:rPr lang="en-US" altLang="zh-TW" sz="2800" i="1" dirty="0">
                    <a:latin typeface="+mn-lt"/>
                  </a:rPr>
                  <a:t>S</a:t>
                </a:r>
                <a:r>
                  <a:rPr lang="en-US" altLang="zh-TW" sz="2800" dirty="0">
                    <a:latin typeface="+mn-lt"/>
                  </a:rPr>
                  <a:t>.</a:t>
                </a:r>
                <a:endParaRPr lang="zh-TW" altLang="en-US" sz="2400" dirty="0">
                  <a:latin typeface="+mn-lt"/>
                </a:endParaRPr>
              </a:p>
            </p:txBody>
          </p:sp>
        </mc:Choice>
        <mc:Fallback xmlns="">
          <p:sp>
            <p:nvSpPr>
              <p:cNvPr id="3" name="內容版面配置區 2">
                <a:extLst>
                  <a:ext uri="{FF2B5EF4-FFF2-40B4-BE49-F238E27FC236}">
                    <a16:creationId xmlns:a16="http://schemas.microsoft.com/office/drawing/2014/main" id="{D15458A2-2596-4A79-91F5-C16D2D84710C}"/>
                  </a:ext>
                </a:extLst>
              </p:cNvPr>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097414D-D27D-4EEE-AFBA-487CDFEC9975}"/>
              </a:ext>
            </a:extLst>
          </p:cNvPr>
          <p:cNvSpPr>
            <a:spLocks noGrp="1"/>
          </p:cNvSpPr>
          <p:nvPr>
            <p:ph type="sldNum" sz="quarter" idx="12"/>
          </p:nvPr>
        </p:nvSpPr>
        <p:spPr/>
        <p:txBody>
          <a:bodyPr/>
          <a:lstStyle/>
          <a:p>
            <a:fld id="{52E38B42-96A3-412A-9CD3-7D6C2689CFF8}" type="slidenum">
              <a:rPr lang="en-US" altLang="zh-TW" smtClean="0"/>
              <a:pPr/>
              <a:t>28</a:t>
            </a:fld>
            <a:endParaRPr lang="en-US" altLang="zh-TW"/>
          </a:p>
        </p:txBody>
      </p:sp>
    </p:spTree>
    <p:extLst>
      <p:ext uri="{BB962C8B-B14F-4D97-AF65-F5344CB8AC3E}">
        <p14:creationId xmlns:p14="http://schemas.microsoft.com/office/powerpoint/2010/main" val="96614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D0661A-F70A-49DF-9834-844D32BC25B6}"/>
              </a:ext>
            </a:extLst>
          </p:cNvPr>
          <p:cNvSpPr>
            <a:spLocks noGrp="1"/>
          </p:cNvSpPr>
          <p:nvPr>
            <p:ph type="title"/>
          </p:nvPr>
        </p:nvSpPr>
        <p:spPr/>
        <p:txBody>
          <a:bodyPr/>
          <a:lstStyle/>
          <a:p>
            <a:r>
              <a:rPr lang="en-US" altLang="zh-TW" b="0" dirty="0">
                <a:latin typeface="+mj-lt"/>
              </a:rPr>
              <a:t>IV. VIRTUAL-EPC MECHANISM</a:t>
            </a:r>
            <a:endParaRPr lang="zh-TW" altLang="en-US" dirty="0">
              <a:latin typeface="+mj-lt"/>
            </a:endParaRPr>
          </a:p>
        </p:txBody>
      </p:sp>
      <p:sp>
        <p:nvSpPr>
          <p:cNvPr id="3" name="內容版面配置區 2">
            <a:extLst>
              <a:ext uri="{FF2B5EF4-FFF2-40B4-BE49-F238E27FC236}">
                <a16:creationId xmlns:a16="http://schemas.microsoft.com/office/drawing/2014/main" id="{1B01BDEE-257B-4F60-8D9A-79C88BFC1A80}"/>
              </a:ext>
            </a:extLst>
          </p:cNvPr>
          <p:cNvSpPr>
            <a:spLocks noGrp="1"/>
          </p:cNvSpPr>
          <p:nvPr>
            <p:ph idx="1"/>
          </p:nvPr>
        </p:nvSpPr>
        <p:spPr/>
        <p:txBody>
          <a:bodyPr/>
          <a:lstStyle/>
          <a:p>
            <a:r>
              <a:rPr lang="en-US" altLang="zh-TW" sz="2800" dirty="0">
                <a:latin typeface="+mn-lt"/>
              </a:rPr>
              <a:t>The shapely value [22] is used in the literature to fairly share</a:t>
            </a:r>
            <a:r>
              <a:rPr lang="zh-TW" altLang="en-US" sz="2800" dirty="0">
                <a:latin typeface="+mn-lt"/>
              </a:rPr>
              <a:t> </a:t>
            </a:r>
            <a:r>
              <a:rPr lang="en-US" altLang="zh-TW" sz="2800" dirty="0">
                <a:latin typeface="+mn-lt"/>
              </a:rPr>
              <a:t>the profit among the different players.</a:t>
            </a:r>
          </a:p>
          <a:p>
            <a:r>
              <a:rPr lang="en-US" altLang="zh-TW" sz="2800" dirty="0">
                <a:latin typeface="+mn-lt"/>
              </a:rPr>
              <a:t>An easy way to share</a:t>
            </a:r>
            <a:r>
              <a:rPr lang="zh-TW" altLang="en-US" sz="2800" dirty="0">
                <a:latin typeface="+mn-lt"/>
              </a:rPr>
              <a:t> </a:t>
            </a:r>
            <a:r>
              <a:rPr lang="en-US" altLang="zh-TW" sz="2800" dirty="0">
                <a:latin typeface="+mn-lt"/>
              </a:rPr>
              <a:t>the profit among different players is the use of an equal-sharing</a:t>
            </a:r>
            <a:r>
              <a:rPr lang="zh-TW" altLang="en-US" sz="2800" dirty="0">
                <a:latin typeface="+mn-lt"/>
              </a:rPr>
              <a:t> </a:t>
            </a:r>
            <a:r>
              <a:rPr lang="en-US" altLang="zh-TW" sz="2800" dirty="0">
                <a:latin typeface="+mn-lt"/>
              </a:rPr>
              <a:t>method.</a:t>
            </a:r>
          </a:p>
          <a:p>
            <a:r>
              <a:rPr lang="en-US" altLang="zh-TW" sz="2800" dirty="0">
                <a:latin typeface="+mn-lt"/>
              </a:rPr>
              <a:t>Due to the simplicity of its implementation,</a:t>
            </a:r>
            <a:r>
              <a:rPr lang="zh-TW" altLang="en-US" sz="2800" dirty="0">
                <a:latin typeface="+mn-lt"/>
              </a:rPr>
              <a:t> </a:t>
            </a:r>
            <a:r>
              <a:rPr lang="en-US" altLang="zh-TW" sz="2800" dirty="0">
                <a:latin typeface="+mn-lt"/>
              </a:rPr>
              <a:t>this method is widely used in the literature [22].</a:t>
            </a:r>
          </a:p>
          <a:p>
            <a:r>
              <a:rPr lang="en-US" altLang="zh-TW" sz="2800" dirty="0">
                <a:latin typeface="+mn-lt"/>
              </a:rPr>
              <a:t>In this paper,</a:t>
            </a:r>
            <a:r>
              <a:rPr lang="zh-TW" altLang="en-US" sz="2800" dirty="0">
                <a:latin typeface="+mn-lt"/>
              </a:rPr>
              <a:t> </a:t>
            </a:r>
            <a:r>
              <a:rPr lang="en-US" altLang="zh-TW" sz="2800" dirty="0">
                <a:latin typeface="+mn-lt"/>
              </a:rPr>
              <a:t>we also use the equal-sharing method to define the payoff of</a:t>
            </a:r>
            <a:r>
              <a:rPr lang="zh-TW" altLang="en-US" sz="2800" dirty="0">
                <a:latin typeface="+mn-lt"/>
              </a:rPr>
              <a:t> </a:t>
            </a:r>
            <a:r>
              <a:rPr lang="en-US" altLang="zh-TW" sz="2800" dirty="0">
                <a:latin typeface="+mn-lt"/>
              </a:rPr>
              <a:t>different players in the coalition.</a:t>
            </a:r>
            <a:endParaRPr lang="zh-TW" altLang="en-US" sz="2800" dirty="0">
              <a:latin typeface="+mn-lt"/>
            </a:endParaRPr>
          </a:p>
        </p:txBody>
      </p:sp>
      <p:sp>
        <p:nvSpPr>
          <p:cNvPr id="4" name="投影片編號版面配置區 3">
            <a:extLst>
              <a:ext uri="{FF2B5EF4-FFF2-40B4-BE49-F238E27FC236}">
                <a16:creationId xmlns:a16="http://schemas.microsoft.com/office/drawing/2014/main" id="{9787DF45-5563-4F0B-983B-D39FA7A0BF85}"/>
              </a:ext>
            </a:extLst>
          </p:cNvPr>
          <p:cNvSpPr>
            <a:spLocks noGrp="1"/>
          </p:cNvSpPr>
          <p:nvPr>
            <p:ph type="sldNum" sz="quarter" idx="12"/>
          </p:nvPr>
        </p:nvSpPr>
        <p:spPr/>
        <p:txBody>
          <a:bodyPr/>
          <a:lstStyle/>
          <a:p>
            <a:fld id="{52E38B42-96A3-412A-9CD3-7D6C2689CFF8}" type="slidenum">
              <a:rPr lang="en-US" altLang="zh-TW" smtClean="0"/>
              <a:pPr/>
              <a:t>29</a:t>
            </a:fld>
            <a:endParaRPr lang="en-US" altLang="zh-TW" dirty="0"/>
          </a:p>
        </p:txBody>
      </p:sp>
      <p:sp>
        <p:nvSpPr>
          <p:cNvPr id="5" name="矩形 4">
            <a:extLst>
              <a:ext uri="{FF2B5EF4-FFF2-40B4-BE49-F238E27FC236}">
                <a16:creationId xmlns:a16="http://schemas.microsoft.com/office/drawing/2014/main" id="{E3DEE754-93C8-4C5E-B41D-9EA91D2ABA6D}"/>
              </a:ext>
            </a:extLst>
          </p:cNvPr>
          <p:cNvSpPr/>
          <p:nvPr/>
        </p:nvSpPr>
        <p:spPr>
          <a:xfrm>
            <a:off x="609600" y="5504887"/>
            <a:ext cx="10972800" cy="646331"/>
          </a:xfrm>
          <a:prstGeom prst="rect">
            <a:avLst/>
          </a:prstGeom>
        </p:spPr>
        <p:txBody>
          <a:bodyPr wrap="square">
            <a:spAutoFit/>
          </a:bodyPr>
          <a:lstStyle/>
          <a:p>
            <a:r>
              <a:rPr lang="en-US" altLang="zh-TW" dirty="0">
                <a:solidFill>
                  <a:srgbClr val="17375E"/>
                </a:solidFill>
                <a:latin typeface="NimbusRomNo9L-Regu"/>
              </a:rPr>
              <a:t>[22] W. Saad, Z. Han, M. </a:t>
            </a:r>
            <a:r>
              <a:rPr lang="en-US" altLang="zh-TW" dirty="0" err="1">
                <a:solidFill>
                  <a:srgbClr val="17375E"/>
                </a:solidFill>
                <a:latin typeface="NimbusRomNo9L-Regu"/>
              </a:rPr>
              <a:t>Debbah</a:t>
            </a:r>
            <a:r>
              <a:rPr lang="en-US" altLang="zh-TW" dirty="0">
                <a:solidFill>
                  <a:srgbClr val="17375E"/>
                </a:solidFill>
                <a:latin typeface="NimbusRomNo9L-Regu"/>
              </a:rPr>
              <a:t>, A. </a:t>
            </a:r>
            <a:r>
              <a:rPr lang="en-US" altLang="zh-TW" dirty="0" err="1">
                <a:solidFill>
                  <a:srgbClr val="17375E"/>
                </a:solidFill>
                <a:latin typeface="NimbusRomNo9L-Regu"/>
              </a:rPr>
              <a:t>Hjorungnes</a:t>
            </a:r>
            <a:r>
              <a:rPr lang="en-US" altLang="zh-TW" dirty="0">
                <a:solidFill>
                  <a:srgbClr val="17375E"/>
                </a:solidFill>
                <a:latin typeface="NimbusRomNo9L-Regu"/>
              </a:rPr>
              <a:t> and T. </a:t>
            </a:r>
            <a:r>
              <a:rPr lang="en-US" altLang="zh-TW" dirty="0" err="1">
                <a:solidFill>
                  <a:srgbClr val="17375E"/>
                </a:solidFill>
                <a:latin typeface="NimbusRomNo9L-Regu"/>
              </a:rPr>
              <a:t>Basar</a:t>
            </a:r>
            <a:r>
              <a:rPr lang="en-US" altLang="zh-TW" dirty="0">
                <a:solidFill>
                  <a:srgbClr val="17375E"/>
                </a:solidFill>
                <a:latin typeface="NimbusRomNo9L-Regu"/>
              </a:rPr>
              <a:t>, “Coalitional game theory for communication networks,” in IEEE Signal Processing </a:t>
            </a:r>
            <a:r>
              <a:rPr lang="it-IT" altLang="zh-TW" dirty="0">
                <a:solidFill>
                  <a:srgbClr val="17375E"/>
                </a:solidFill>
                <a:latin typeface="NimbusRomNo9L-Regu"/>
              </a:rPr>
              <a:t>Magazine, vol. 26, no. 5, Sep 2009, pp. 77-97.</a:t>
            </a:r>
            <a:endParaRPr lang="zh-TW" altLang="en-US" dirty="0">
              <a:solidFill>
                <a:srgbClr val="17375E"/>
              </a:solidFill>
            </a:endParaRPr>
          </a:p>
        </p:txBody>
      </p:sp>
    </p:spTree>
    <p:extLst>
      <p:ext uri="{BB962C8B-B14F-4D97-AF65-F5344CB8AC3E}">
        <p14:creationId xmlns:p14="http://schemas.microsoft.com/office/powerpoint/2010/main" val="383603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A23F18-3E93-4FAA-9E06-99EB3632B8F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F929E95F-FF0F-4F9B-B297-09C55018F47F}"/>
              </a:ext>
            </a:extLst>
          </p:cNvPr>
          <p:cNvSpPr>
            <a:spLocks noGrp="1"/>
          </p:cNvSpPr>
          <p:nvPr>
            <p:ph idx="1"/>
          </p:nvPr>
        </p:nvSpPr>
        <p:spPr/>
        <p:txBody>
          <a:bodyPr/>
          <a:lstStyle/>
          <a:p>
            <a:r>
              <a:rPr lang="en-US" altLang="zh-TW" sz="2800" dirty="0">
                <a:latin typeface="+mn-lt"/>
              </a:rPr>
              <a:t>The key idea beneath this concept, known also</a:t>
            </a:r>
            <a:r>
              <a:rPr lang="zh-TW" altLang="en-US" sz="2800" dirty="0">
                <a:latin typeface="+mn-lt"/>
              </a:rPr>
              <a:t> </a:t>
            </a:r>
            <a:r>
              <a:rPr lang="en-US" altLang="zh-TW" sz="2800" dirty="0">
                <a:latin typeface="+mn-lt"/>
              </a:rPr>
              <a:t>as EPC as a Service (</a:t>
            </a:r>
            <a:r>
              <a:rPr lang="en-US" altLang="zh-TW" sz="2800" dirty="0" err="1">
                <a:latin typeface="+mn-lt"/>
              </a:rPr>
              <a:t>EPCaaS</a:t>
            </a:r>
            <a:r>
              <a:rPr lang="en-US" altLang="zh-TW" sz="2800" dirty="0">
                <a:latin typeface="+mn-lt"/>
              </a:rPr>
              <a:t>), consists in deploying virtual instances</a:t>
            </a:r>
            <a:r>
              <a:rPr lang="zh-TW" altLang="en-US" sz="2800" dirty="0">
                <a:latin typeface="+mn-lt"/>
              </a:rPr>
              <a:t> </a:t>
            </a:r>
            <a:r>
              <a:rPr lang="en-US" altLang="zh-TW" sz="2800" dirty="0">
                <a:latin typeface="+mn-lt"/>
              </a:rPr>
              <a:t>(i.e., Virtual Machines or Containers) of key core network</a:t>
            </a:r>
            <a:r>
              <a:rPr lang="zh-TW" altLang="en-US" sz="2800" dirty="0">
                <a:latin typeface="+mn-lt"/>
              </a:rPr>
              <a:t> </a:t>
            </a:r>
            <a:r>
              <a:rPr lang="en-US" altLang="zh-TW" sz="2800" dirty="0">
                <a:latin typeface="+mn-lt"/>
              </a:rPr>
              <a:t>functions (i.e., Virtual Network Functions - VNF), such as the</a:t>
            </a:r>
            <a:r>
              <a:rPr lang="zh-TW" altLang="en-US" sz="2800" dirty="0">
                <a:latin typeface="+mn-lt"/>
              </a:rPr>
              <a:t> </a:t>
            </a:r>
            <a:r>
              <a:rPr lang="en-US" altLang="zh-TW" sz="2800" dirty="0">
                <a:latin typeface="+mn-lt"/>
              </a:rPr>
              <a:t>Mobility Management Entity (MME), Serving </a:t>
            </a:r>
            <a:r>
              <a:rPr lang="en-US" altLang="zh-TW" sz="2800" dirty="0" err="1">
                <a:latin typeface="+mn-lt"/>
              </a:rPr>
              <a:t>GateWay</a:t>
            </a:r>
            <a:r>
              <a:rPr lang="en-US" altLang="zh-TW" sz="2800" dirty="0">
                <a:latin typeface="+mn-lt"/>
              </a:rPr>
              <a:t> (SGW),and Packet Data network </a:t>
            </a:r>
            <a:r>
              <a:rPr lang="en-US" altLang="zh-TW" sz="2800" dirty="0" err="1">
                <a:latin typeface="+mn-lt"/>
              </a:rPr>
              <a:t>gateWay</a:t>
            </a:r>
            <a:r>
              <a:rPr lang="en-US" altLang="zh-TW" sz="2800" dirty="0">
                <a:latin typeface="+mn-lt"/>
              </a:rPr>
              <a:t> (PGW) over a federated cloud.</a:t>
            </a:r>
          </a:p>
          <a:p>
            <a:r>
              <a:rPr lang="en-US" altLang="zh-TW" sz="2800" dirty="0">
                <a:latin typeface="+mn-ea"/>
                <a:ea typeface="+mn-ea"/>
              </a:rPr>
              <a:t>In this vein, an efficient VNF placement algorithm is highly</a:t>
            </a:r>
            <a:r>
              <a:rPr lang="zh-TW" altLang="en-US" sz="2800" dirty="0">
                <a:latin typeface="+mn-ea"/>
                <a:ea typeface="+mn-ea"/>
              </a:rPr>
              <a:t> </a:t>
            </a:r>
            <a:r>
              <a:rPr lang="en-US" altLang="zh-TW" sz="2800" dirty="0">
                <a:latin typeface="+mn-ea"/>
                <a:ea typeface="+mn-ea"/>
              </a:rPr>
              <a:t>needed to sustain the Quality of Service (QoS) while reducing</a:t>
            </a:r>
            <a:r>
              <a:rPr lang="zh-TW" altLang="en-US" sz="2800" dirty="0">
                <a:latin typeface="+mn-ea"/>
                <a:ea typeface="+mn-ea"/>
              </a:rPr>
              <a:t> </a:t>
            </a:r>
            <a:r>
              <a:rPr lang="en-US" altLang="zh-TW" sz="2800" dirty="0">
                <a:latin typeface="+mn-ea"/>
                <a:ea typeface="+mn-ea"/>
              </a:rPr>
              <a:t>the deployment cost.</a:t>
            </a:r>
          </a:p>
          <a:p>
            <a:endParaRPr lang="zh-TW" altLang="en-US" sz="2800" dirty="0">
              <a:latin typeface="+mn-lt"/>
            </a:endParaRPr>
          </a:p>
        </p:txBody>
      </p:sp>
      <p:sp>
        <p:nvSpPr>
          <p:cNvPr id="4" name="投影片編號版面配置區 3">
            <a:extLst>
              <a:ext uri="{FF2B5EF4-FFF2-40B4-BE49-F238E27FC236}">
                <a16:creationId xmlns:a16="http://schemas.microsoft.com/office/drawing/2014/main" id="{47E2FAF4-A1B1-493B-8BEF-8996F2DE293E}"/>
              </a:ext>
            </a:extLst>
          </p:cNvPr>
          <p:cNvSpPr>
            <a:spLocks noGrp="1"/>
          </p:cNvSpPr>
          <p:nvPr>
            <p:ph type="sldNum" sz="quarter" idx="12"/>
          </p:nvPr>
        </p:nvSpPr>
        <p:spPr/>
        <p:txBody>
          <a:bodyPr/>
          <a:lstStyle/>
          <a:p>
            <a:fld id="{52E38B42-96A3-412A-9CD3-7D6C2689CFF8}" type="slidenum">
              <a:rPr lang="en-US" altLang="zh-TW" smtClean="0"/>
              <a:pPr/>
              <a:t>3</a:t>
            </a:fld>
            <a:endParaRPr lang="en-US" altLang="zh-TW"/>
          </a:p>
        </p:txBody>
      </p:sp>
    </p:spTree>
    <p:extLst>
      <p:ext uri="{BB962C8B-B14F-4D97-AF65-F5344CB8AC3E}">
        <p14:creationId xmlns:p14="http://schemas.microsoft.com/office/powerpoint/2010/main" val="499864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74BEAB-11AE-4BA3-8238-4BCEE1F06DEF}"/>
              </a:ext>
            </a:extLst>
          </p:cNvPr>
          <p:cNvSpPr>
            <a:spLocks noGrp="1"/>
          </p:cNvSpPr>
          <p:nvPr>
            <p:ph type="title"/>
          </p:nvPr>
        </p:nvSpPr>
        <p:spPr/>
        <p:txBody>
          <a:bodyPr/>
          <a:lstStyle/>
          <a:p>
            <a:r>
              <a:rPr lang="en-US" altLang="zh-TW" b="0" dirty="0">
                <a:latin typeface="+mj-lt"/>
              </a:rPr>
              <a:t>IV. VIRTUAL-EPC MECHANISM</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4325104-EABA-4964-8B1E-9A87DE8E22D7}"/>
                  </a:ext>
                </a:extLst>
              </p:cNvPr>
              <p:cNvSpPr>
                <a:spLocks noGrp="1"/>
              </p:cNvSpPr>
              <p:nvPr>
                <p:ph idx="1"/>
              </p:nvPr>
            </p:nvSpPr>
            <p:spPr/>
            <p:txBody>
              <a:bodyPr/>
              <a:lstStyle/>
              <a:p>
                <a:r>
                  <a:rPr lang="en-US" altLang="zh-TW" sz="2800" dirty="0">
                    <a:latin typeface="+mn-lt"/>
                  </a:rPr>
                  <a:t>However, any other method</a:t>
                </a:r>
                <a:r>
                  <a:rPr lang="zh-TW" altLang="en-US" sz="2800" dirty="0">
                    <a:latin typeface="+mn-lt"/>
                  </a:rPr>
                  <a:t> </a:t>
                </a:r>
                <a:r>
                  <a:rPr lang="en-US" altLang="zh-TW" sz="2800" dirty="0">
                    <a:latin typeface="+mn-lt"/>
                  </a:rPr>
                  <a:t>(i.e., shapely value or nucleolus) can be also used in our</a:t>
                </a:r>
                <a:r>
                  <a:rPr lang="zh-TW" altLang="en-US" sz="2800" dirty="0">
                    <a:latin typeface="+mn-lt"/>
                  </a:rPr>
                  <a:t> </a:t>
                </a:r>
                <a:r>
                  <a:rPr lang="en-US" altLang="zh-TW" sz="2800" dirty="0">
                    <a:latin typeface="+mn-lt"/>
                  </a:rPr>
                  <a:t>framework with a slight modification.</a:t>
                </a:r>
              </a:p>
              <a:p>
                <a:r>
                  <a:rPr lang="en-US" altLang="zh-TW" sz="2800" dirty="0">
                    <a:latin typeface="+mn-lt"/>
                  </a:rPr>
                  <a:t>Based on the above-mentioned</a:t>
                </a:r>
                <a:r>
                  <a:rPr lang="zh-TW" altLang="en-US" sz="2800" dirty="0">
                    <a:latin typeface="+mn-lt"/>
                  </a:rPr>
                  <a:t> </a:t>
                </a:r>
                <a:r>
                  <a:rPr lang="en-US" altLang="zh-TW" sz="2800" dirty="0">
                    <a:latin typeface="+mn-lt"/>
                  </a:rPr>
                  <a:t>remark, the payoff of each player</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in a coalition</a:t>
                </a:r>
                <a:r>
                  <a:rPr lang="zh-TW" altLang="en-US" sz="2800" dirty="0">
                    <a:latin typeface="+mn-lt"/>
                  </a:rPr>
                  <a:t> </a:t>
                </a:r>
                <a:r>
                  <a:rPr lang="en-US" altLang="zh-TW" sz="2800" i="1" dirty="0">
                    <a:latin typeface="+mn-lt"/>
                  </a:rPr>
                  <a:t>S </a:t>
                </a:r>
                <a:r>
                  <a:rPr lang="en-US" altLang="zh-TW" sz="2800" dirty="0">
                    <a:latin typeface="+mn-lt"/>
                  </a:rPr>
                  <a:t>is defined as follows:</a:t>
                </a:r>
              </a:p>
              <a:p>
                <a:pPr marL="0" indent="0" algn="ctr">
                  <a:buNone/>
                </a:pPr>
                <a:endParaRPr lang="en-US" altLang="zh-TW" i="1" dirty="0">
                  <a:latin typeface="Cambria Math" panose="02040503050406030204" pitchFamily="18" charset="0"/>
                </a:endParaRPr>
              </a:p>
              <a:p>
                <a:pPr marL="0" indent="0" algn="ctr">
                  <a:buNone/>
                </a:pPr>
                <a14:m>
                  <m:oMath xmlns:m="http://schemas.openxmlformats.org/officeDocument/2006/math">
                    <m:sSub>
                      <m:sSubPr>
                        <m:ctrlPr>
                          <a:rPr lang="en-US" altLang="zh-TW" i="1" smtClean="0">
                            <a:latin typeface="Cambria Math" panose="02040503050406030204" pitchFamily="18" charset="0"/>
                          </a:rPr>
                        </m:ctrlPr>
                      </m:sSubPr>
                      <m:e>
                        <m:r>
                          <m:rPr>
                            <m:sty m:val="p"/>
                          </m:rPr>
                          <a:rPr lang="el-GR" altLang="zh-TW" i="1" smtClean="0">
                            <a:latin typeface="Cambria Math" panose="02040503050406030204" pitchFamily="18" charset="0"/>
                            <a:ea typeface="Cambria Math" panose="02040503050406030204" pitchFamily="18" charset="0"/>
                          </a:rPr>
                          <m:t>Π</m:t>
                        </m:r>
                      </m:e>
                      <m:sub>
                        <m:r>
                          <a:rPr lang="en-US" altLang="zh-TW" b="0" i="1" smtClean="0">
                            <a:latin typeface="Cambria Math" panose="02040503050406030204" pitchFamily="18" charset="0"/>
                          </a:rPr>
                          <m:t>𝑠</m:t>
                        </m:r>
                      </m:sub>
                    </m:sSub>
                  </m:oMath>
                </a14:m>
                <a:r>
                  <a:rPr lang="en-US" altLang="zh-TW" dirty="0">
                    <a:latin typeface="+mn-lt"/>
                  </a:rPr>
                  <a:t>(</a:t>
                </a:r>
                <a14:m>
                  <m:oMath xmlns:m="http://schemas.openxmlformats.org/officeDocument/2006/math">
                    <m:r>
                      <a:rPr lang="zh-TW" altLang="en-US" i="1">
                        <a:latin typeface="Cambria Math" panose="02040503050406030204" pitchFamily="18" charset="0"/>
                      </a:rPr>
                      <m:t>𝒞𝒩</m:t>
                    </m:r>
                  </m:oMath>
                </a14:m>
                <a:r>
                  <a:rPr lang="en-US" altLang="zh-TW" dirty="0">
                    <a:latin typeface="+mn-lt"/>
                  </a:rPr>
                  <a:t>) = </a:t>
                </a:r>
                <a14:m>
                  <m:oMath xmlns:m="http://schemas.openxmlformats.org/officeDocument/2006/math">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𝑆</m:t>
                        </m:r>
                        <m:r>
                          <a:rPr lang="en-US" altLang="zh-TW" b="0" i="1" smtClean="0">
                            <a:latin typeface="Cambria Math" panose="02040503050406030204" pitchFamily="18" charset="0"/>
                          </a:rPr>
                          <m:t>)</m:t>
                        </m:r>
                      </m:num>
                      <m:den>
                        <m:r>
                          <a:rPr lang="en-US" altLang="zh-TW" b="0" i="1" smtClean="0">
                            <a:latin typeface="Cambria Math" panose="02040503050406030204" pitchFamily="18" charset="0"/>
                          </a:rPr>
                          <m:t>|</m:t>
                        </m:r>
                        <m:r>
                          <a:rPr lang="en-US" altLang="zh-TW" b="0" i="1" smtClean="0">
                            <a:latin typeface="Cambria Math" panose="02040503050406030204" pitchFamily="18" charset="0"/>
                          </a:rPr>
                          <m:t>𝑆</m:t>
                        </m:r>
                        <m:r>
                          <a:rPr lang="en-US" altLang="zh-TW" b="0" i="1" smtClean="0">
                            <a:latin typeface="Cambria Math" panose="02040503050406030204" pitchFamily="18" charset="0"/>
                          </a:rPr>
                          <m:t>|</m:t>
                        </m:r>
                      </m:den>
                    </m:f>
                  </m:oMath>
                </a14:m>
                <a:r>
                  <a:rPr lang="en-US" altLang="zh-TW" dirty="0">
                    <a:latin typeface="+mn-lt"/>
                  </a:rPr>
                  <a:t>		(2)</a:t>
                </a:r>
              </a:p>
            </p:txBody>
          </p:sp>
        </mc:Choice>
        <mc:Fallback xmlns="">
          <p:sp>
            <p:nvSpPr>
              <p:cNvPr id="3" name="內容版面配置區 2">
                <a:extLst>
                  <a:ext uri="{FF2B5EF4-FFF2-40B4-BE49-F238E27FC236}">
                    <a16:creationId xmlns:a16="http://schemas.microsoft.com/office/drawing/2014/main" id="{C4325104-EABA-4964-8B1E-9A87DE8E22D7}"/>
                  </a:ext>
                </a:extLst>
              </p:cNvPr>
              <p:cNvSpPr>
                <a:spLocks noGrp="1" noRot="1" noChangeAspect="1" noMove="1" noResize="1" noEditPoints="1" noAdjustHandles="1" noChangeArrowheads="1" noChangeShapeType="1" noTextEdit="1"/>
              </p:cNvSpPr>
              <p:nvPr>
                <p:ph idx="1"/>
              </p:nvPr>
            </p:nvSpPr>
            <p:spPr>
              <a:blipFill>
                <a:blip r:embed="rId3"/>
                <a:stretch>
                  <a:fillRect l="-944" t="-1482" r="-138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3842503-C7B9-4E66-B9CB-83A3554DB3DC}"/>
              </a:ext>
            </a:extLst>
          </p:cNvPr>
          <p:cNvSpPr>
            <a:spLocks noGrp="1"/>
          </p:cNvSpPr>
          <p:nvPr>
            <p:ph type="sldNum" sz="quarter" idx="12"/>
          </p:nvPr>
        </p:nvSpPr>
        <p:spPr/>
        <p:txBody>
          <a:bodyPr/>
          <a:lstStyle/>
          <a:p>
            <a:fld id="{52E38B42-96A3-412A-9CD3-7D6C2689CFF8}" type="slidenum">
              <a:rPr lang="en-US" altLang="zh-TW" smtClean="0"/>
              <a:pPr/>
              <a:t>30</a:t>
            </a:fld>
            <a:endParaRPr lang="en-US" altLang="zh-TW"/>
          </a:p>
        </p:txBody>
      </p:sp>
    </p:spTree>
    <p:extLst>
      <p:ext uri="{BB962C8B-B14F-4D97-AF65-F5344CB8AC3E}">
        <p14:creationId xmlns:p14="http://schemas.microsoft.com/office/powerpoint/2010/main" val="1984191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65471D-31C8-4044-AD38-DEC8940435E0}"/>
              </a:ext>
            </a:extLst>
          </p:cNvPr>
          <p:cNvSpPr>
            <a:spLocks noGrp="1"/>
          </p:cNvSpPr>
          <p:nvPr>
            <p:ph type="title"/>
          </p:nvPr>
        </p:nvSpPr>
        <p:spPr/>
        <p:txBody>
          <a:bodyPr/>
          <a:lstStyle/>
          <a:p>
            <a:r>
              <a:rPr lang="en-US" altLang="zh-TW" b="0" dirty="0">
                <a:latin typeface="+mj-lt"/>
              </a:rPr>
              <a:t>IV. VIRTUAL-EPC MECHANISM</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90547EE-CFC7-41BE-A816-4BE8FEEA74A2}"/>
                  </a:ext>
                </a:extLst>
              </p:cNvPr>
              <p:cNvSpPr>
                <a:spLocks noGrp="1"/>
              </p:cNvSpPr>
              <p:nvPr>
                <p:ph idx="1"/>
              </p:nvPr>
            </p:nvSpPr>
            <p:spPr/>
            <p:txBody>
              <a:bodyPr/>
              <a:lstStyle/>
              <a:p>
                <a:r>
                  <a:rPr lang="en-US" altLang="zh-TW" sz="2800" dirty="0">
                    <a:latin typeface="+mn-lt"/>
                  </a:rPr>
                  <a:t>In what follows, we define the two main rules for the coalitional formation game [23]; the merge and split.</a:t>
                </a:r>
              </a:p>
              <a:p>
                <a:r>
                  <a:rPr lang="en-US" altLang="zh-TW" sz="2800" dirty="0">
                    <a:latin typeface="+mn-lt"/>
                  </a:rPr>
                  <a:t>We</a:t>
                </a:r>
                <a:r>
                  <a:rPr lang="zh-TW" altLang="en-US" sz="2800" dirty="0">
                    <a:latin typeface="+mn-lt"/>
                  </a:rPr>
                  <a:t> </a:t>
                </a:r>
                <a:r>
                  <a:rPr lang="en-US" altLang="zh-TW" sz="2800" dirty="0">
                    <a:latin typeface="+mn-lt"/>
                  </a:rPr>
                  <a:t>define two comparison relations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zh-TW" altLang="en-US" sz="2800" i="1" smtClean="0">
                            <a:latin typeface="Cambria Math" panose="02040503050406030204" pitchFamily="18" charset="0"/>
                          </a:rPr>
                          <m:t>𝓂</m:t>
                        </m:r>
                      </m:sub>
                    </m:sSub>
                  </m:oMath>
                </a14:m>
                <a:r>
                  <a:rPr lang="en-US" altLang="zh-TW" sz="2800" dirty="0">
                    <a:latin typeface="+mn-lt"/>
                  </a:rPr>
                  <a:t>and </a:t>
                </a:r>
                <a14:m>
                  <m:oMath xmlns:m="http://schemas.openxmlformats.org/officeDocument/2006/math">
                    <m:sSub>
                      <m:sSubPr>
                        <m:ctrlPr>
                          <a:rPr lang="en-US" altLang="zh-TW" sz="2800" i="1" smtClean="0">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en-US" altLang="zh-TW" sz="2800" b="0" i="1" smtClean="0">
                            <a:latin typeface="Cambria Math" panose="02040503050406030204" pitchFamily="18" charset="0"/>
                            <a:ea typeface="Cambria Math" panose="02040503050406030204" pitchFamily="18" charset="0"/>
                          </a:rPr>
                          <m:t>𝑠</m:t>
                        </m:r>
                      </m:sub>
                    </m:sSub>
                    <m:r>
                      <a:rPr lang="en-US" altLang="zh-TW" sz="2800" i="1">
                        <a:latin typeface="Cambria Math" panose="02040503050406030204" pitchFamily="18" charset="0"/>
                        <a:ea typeface="Cambria Math" panose="02040503050406030204" pitchFamily="18" charset="0"/>
                      </a:rPr>
                      <m:t> </m:t>
                    </m:r>
                  </m:oMath>
                </a14:m>
                <a:r>
                  <a:rPr lang="en-US" altLang="zh-TW" sz="2800" dirty="0">
                    <a:latin typeface="+mn-lt"/>
                  </a:rPr>
                  <a:t>s for the merge</a:t>
                </a:r>
                <a:r>
                  <a:rPr lang="zh-TW" altLang="en-US" sz="2800" dirty="0">
                    <a:latin typeface="+mn-lt"/>
                  </a:rPr>
                  <a:t> </a:t>
                </a:r>
                <a:r>
                  <a:rPr lang="en-US" altLang="zh-TW" sz="2800" dirty="0">
                    <a:latin typeface="+mn-lt"/>
                  </a:rPr>
                  <a:t>and split, respectively.</a:t>
                </a:r>
              </a:p>
              <a:p>
                <a:r>
                  <a:rPr lang="en-US" altLang="zh-TW" sz="2800" dirty="0">
                    <a:latin typeface="+mn-lt"/>
                  </a:rPr>
                  <a:t>Note that</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are selfish as each of</a:t>
                </a:r>
                <a:r>
                  <a:rPr lang="zh-TW" altLang="en-US" sz="2800" dirty="0">
                    <a:latin typeface="+mn-lt"/>
                  </a:rPr>
                  <a:t> </a:t>
                </a:r>
                <a:r>
                  <a:rPr lang="en-US" altLang="zh-TW" sz="2800" dirty="0">
                    <a:latin typeface="+mn-lt"/>
                  </a:rPr>
                  <a:t>them aims to increase its payoff without caring about the other</a:t>
                </a:r>
                <a:r>
                  <a:rPr lang="zh-TW" altLang="en-US" sz="2800" dirty="0">
                    <a:latin typeface="+mn-lt"/>
                  </a:rPr>
                  <a:t> </a:t>
                </a:r>
                <a:r>
                  <a:rPr lang="en-US" altLang="zh-TW" sz="2800" dirty="0">
                    <a:latin typeface="+mn-lt"/>
                  </a:rPr>
                  <a:t>players.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390547EE-CFC7-41BE-A816-4BE8FEEA74A2}"/>
                  </a:ext>
                </a:extLst>
              </p:cNvPr>
              <p:cNvSpPr>
                <a:spLocks noGrp="1" noRot="1" noChangeAspect="1" noMove="1" noResize="1" noEditPoints="1" noAdjustHandles="1" noChangeArrowheads="1" noChangeShapeType="1" noTextEdit="1"/>
              </p:cNvSpPr>
              <p:nvPr>
                <p:ph idx="1"/>
              </p:nvPr>
            </p:nvSpPr>
            <p:spPr>
              <a:blipFill>
                <a:blip r:embed="rId3"/>
                <a:stretch>
                  <a:fillRect l="-944" t="-1482" r="-18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D7D72A3-4E8E-4D06-A199-08B25115A6CF}"/>
              </a:ext>
            </a:extLst>
          </p:cNvPr>
          <p:cNvSpPr>
            <a:spLocks noGrp="1"/>
          </p:cNvSpPr>
          <p:nvPr>
            <p:ph type="sldNum" sz="quarter" idx="12"/>
          </p:nvPr>
        </p:nvSpPr>
        <p:spPr/>
        <p:txBody>
          <a:bodyPr/>
          <a:lstStyle/>
          <a:p>
            <a:fld id="{52E38B42-96A3-412A-9CD3-7D6C2689CFF8}" type="slidenum">
              <a:rPr lang="en-US" altLang="zh-TW" smtClean="0"/>
              <a:pPr/>
              <a:t>31</a:t>
            </a:fld>
            <a:endParaRPr lang="en-US" altLang="zh-TW"/>
          </a:p>
        </p:txBody>
      </p:sp>
      <p:sp>
        <p:nvSpPr>
          <p:cNvPr id="5" name="矩形 4">
            <a:extLst>
              <a:ext uri="{FF2B5EF4-FFF2-40B4-BE49-F238E27FC236}">
                <a16:creationId xmlns:a16="http://schemas.microsoft.com/office/drawing/2014/main" id="{E06880BF-CB72-4FA3-9542-61A99B79D3C5}"/>
              </a:ext>
            </a:extLst>
          </p:cNvPr>
          <p:cNvSpPr/>
          <p:nvPr/>
        </p:nvSpPr>
        <p:spPr>
          <a:xfrm>
            <a:off x="609600" y="4657632"/>
            <a:ext cx="10972800" cy="646331"/>
          </a:xfrm>
          <a:prstGeom prst="rect">
            <a:avLst/>
          </a:prstGeom>
        </p:spPr>
        <p:txBody>
          <a:bodyPr wrap="square">
            <a:spAutoFit/>
          </a:bodyPr>
          <a:lstStyle/>
          <a:p>
            <a:r>
              <a:rPr lang="en-US" altLang="zh-TW" dirty="0">
                <a:solidFill>
                  <a:srgbClr val="17375E"/>
                </a:solidFill>
              </a:rPr>
              <a:t>[23] Thomas S. Ferguson, “Game Theory, Second Edition”, 2014, Mathematics Department, UCLA, http://www.math.ucla.edu/~tom/Game Theory/ Contents.html.</a:t>
            </a:r>
            <a:endParaRPr lang="zh-TW" altLang="en-US" dirty="0">
              <a:solidFill>
                <a:srgbClr val="17375E"/>
              </a:solidFill>
            </a:endParaRPr>
          </a:p>
        </p:txBody>
      </p:sp>
    </p:spTree>
    <p:extLst>
      <p:ext uri="{BB962C8B-B14F-4D97-AF65-F5344CB8AC3E}">
        <p14:creationId xmlns:p14="http://schemas.microsoft.com/office/powerpoint/2010/main" val="359008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E63628-9E9E-4C4C-AD4D-E878E7DC0469}"/>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D93929D-5B03-434E-BFEE-EF0C4F30B369}"/>
                  </a:ext>
                </a:extLst>
              </p:cNvPr>
              <p:cNvSpPr>
                <a:spLocks noGrp="1"/>
              </p:cNvSpPr>
              <p:nvPr>
                <p:ph idx="1"/>
              </p:nvPr>
            </p:nvSpPr>
            <p:spPr/>
            <p:txBody>
              <a:bodyPr/>
              <a:lstStyle/>
              <a:p>
                <a:r>
                  <a:rPr lang="en-US" altLang="zh-TW" sz="2800" dirty="0">
                    <a:latin typeface="+mn-lt"/>
                  </a:rPr>
                  <a:t>The merge</a:t>
                </a:r>
                <a:r>
                  <a:rPr lang="zh-TW" altLang="en-US" sz="2800" dirty="0">
                    <a:latin typeface="+mn-lt"/>
                  </a:rPr>
                  <a:t> </a:t>
                </a:r>
                <a14:m>
                  <m:oMath xmlns:m="http://schemas.openxmlformats.org/officeDocument/2006/math">
                    <m:sSub>
                      <m:sSubPr>
                        <m:ctrlPr>
                          <a:rPr lang="en-US" altLang="zh-TW" sz="2800" i="1" smtClean="0">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en-US" altLang="zh-TW" sz="2800" b="0" i="1" smtClean="0">
                            <a:latin typeface="Cambria Math" panose="02040503050406030204" pitchFamily="18" charset="0"/>
                            <a:ea typeface="Cambria Math" panose="02040503050406030204" pitchFamily="18" charset="0"/>
                          </a:rPr>
                          <m:t>𝑚</m:t>
                        </m:r>
                      </m:sub>
                    </m:sSub>
                  </m:oMath>
                </a14:m>
                <a:r>
                  <a:rPr lang="en-US" altLang="zh-TW" sz="2800" dirty="0">
                    <a:latin typeface="+mn-lt"/>
                  </a:rPr>
                  <a:t> and split</a:t>
                </a:r>
                <a:r>
                  <a:rPr lang="zh-TW" altLang="en-US" sz="2800" dirty="0">
                    <a:latin typeface="+mn-lt"/>
                  </a:rPr>
                  <a: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en-US" altLang="zh-TW" sz="2800" b="0" i="1" smtClean="0">
                            <a:latin typeface="Cambria Math" panose="02040503050406030204" pitchFamily="18" charset="0"/>
                          </a:rPr>
                          <m:t>𝑠</m:t>
                        </m:r>
                      </m:sub>
                    </m:sSub>
                  </m:oMath>
                </a14:m>
                <a:r>
                  <a:rPr lang="en-US" altLang="zh-TW" sz="2800" dirty="0">
                    <a:latin typeface="+mn-lt"/>
                  </a:rPr>
                  <a:t>relations are defined as</a:t>
                </a:r>
                <a:r>
                  <a:rPr lang="zh-TW" altLang="en-US" sz="2800" dirty="0">
                    <a:latin typeface="+mn-lt"/>
                  </a:rPr>
                  <a:t> </a:t>
                </a:r>
                <a:r>
                  <a:rPr lang="en-US" altLang="zh-TW" sz="2800" dirty="0">
                    <a:latin typeface="+mn-lt"/>
                  </a:rPr>
                  <a:t>follows:</a:t>
                </a:r>
              </a:p>
              <a:p>
                <a:pPr marL="0" indent="0" algn="ctr">
                  <a:buNone/>
                </a:pPr>
                <a:r>
                  <a:rPr lang="en-US" altLang="zh-TW" sz="2800" dirty="0">
                    <a:latin typeface="+mn-lt"/>
                    <a:ea typeface="Cambria Math" panose="02040503050406030204" pitchFamily="18" charset="0"/>
                  </a:rPr>
                  <a:t> </a:t>
                </a:r>
                <a14:m>
                  <m:oMath xmlns:m="http://schemas.openxmlformats.org/officeDocument/2006/math">
                    <m:sSub>
                      <m:sSubPr>
                        <m:ctrlPr>
                          <a:rPr lang="en-US" altLang="zh-TW" sz="2800" i="1" smtClean="0">
                            <a:latin typeface="Cambria Math" panose="02040503050406030204" pitchFamily="18" charset="0"/>
                            <a:ea typeface="Cambria Math" panose="02040503050406030204" pitchFamily="18" charset="0"/>
                          </a:rPr>
                        </m:ctrlPr>
                      </m:sSubPr>
                      <m:e>
                        <m:r>
                          <a:rPr lang="zh-TW" altLang="en-US" sz="2800" i="1" smtClean="0">
                            <a:latin typeface="Cambria Math" panose="02040503050406030204" pitchFamily="18" charset="0"/>
                            <a:ea typeface="Cambria Math" panose="02040503050406030204" pitchFamily="18" charset="0"/>
                          </a:rPr>
                          <m:t>𝒞</m:t>
                        </m:r>
                      </m:e>
                      <m:sub>
                        <m:r>
                          <a:rPr lang="zh-TW" altLang="en-US" sz="2800" i="1" smtClean="0">
                            <a:latin typeface="Cambria Math" panose="02040503050406030204" pitchFamily="18" charset="0"/>
                            <a:ea typeface="Cambria Math" panose="02040503050406030204" pitchFamily="18" charset="0"/>
                          </a:rPr>
                          <m:t>𝓂</m:t>
                        </m:r>
                      </m:sub>
                    </m:sSub>
                    <m:sSub>
                      <m:sSubPr>
                        <m:ctrlPr>
                          <a:rPr lang="en-US" altLang="zh-TW" sz="2800" i="1">
                            <a:latin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zh-TW" altLang="en-US" sz="2800" i="1">
                            <a:latin typeface="Cambria Math" panose="02040503050406030204" pitchFamily="18" charset="0"/>
                          </a:rPr>
                          <m:t>𝓂</m:t>
                        </m:r>
                      </m:sub>
                    </m:sSub>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en-US" altLang="zh-TW" sz="2800" b="0" i="1" smtClean="0">
                            <a:latin typeface="Cambria Math" panose="02040503050406030204" pitchFamily="18" charset="0"/>
                            <a:ea typeface="Cambria Math" panose="02040503050406030204" pitchFamily="18" charset="0"/>
                          </a:rPr>
                          <m:t>𝑠</m:t>
                        </m:r>
                      </m:sub>
                    </m:sSub>
                    <m:r>
                      <a:rPr lang="zh-TW" altLang="en-US" sz="2800" i="1">
                        <a:latin typeface="Cambria Math" panose="02040503050406030204" pitchFamily="18" charset="0"/>
                        <a:ea typeface="Cambria Math" panose="02040503050406030204" pitchFamily="18" charset="0"/>
                      </a:rPr>
                      <m:t> </m:t>
                    </m:r>
                    <m:r>
                      <a:rPr lang="en-US" altLang="zh-TW" sz="2800" i="1" smtClean="0">
                        <a:latin typeface="Cambria Math" panose="02040503050406030204" pitchFamily="18" charset="0"/>
                        <a:ea typeface="Cambria Math" panose="02040503050406030204" pitchFamily="18" charset="0"/>
                      </a:rPr>
                      <m:t>⇔</m:t>
                    </m:r>
                  </m:oMath>
                </a14:m>
                <a:r>
                  <a:rPr lang="en-US" altLang="zh-TW" sz="2800" dirty="0">
                    <a:latin typeface="+mn-lt"/>
                  </a:rPr>
                  <a:t>{(</a:t>
                </a:r>
                <a14:m>
                  <m:oMath xmlns:m="http://schemas.openxmlformats.org/officeDocument/2006/math">
                    <m:r>
                      <a:rPr lang="en-US" altLang="zh-TW" sz="2800" i="1" dirty="0"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𝑆</m:t>
                    </m:r>
                    <m:r>
                      <a:rPr lang="zh-TW" altLang="en-US" sz="2800" i="1" smtClean="0">
                        <a:latin typeface="Cambria Math" panose="02040503050406030204" pitchFamily="18" charset="0"/>
                      </a:rPr>
                      <m:t>∈</m:t>
                    </m:r>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en-US" altLang="zh-TW" sz="2800" b="0" i="1" smtClean="0">
                            <a:latin typeface="Cambria Math" panose="02040503050406030204" pitchFamily="18" charset="0"/>
                            <a:ea typeface="Cambria Math" panose="02040503050406030204" pitchFamily="18" charset="0"/>
                          </a:rPr>
                          <m:t>𝑠</m:t>
                        </m:r>
                      </m:sub>
                    </m:sSub>
                  </m:oMath>
                </a14:m>
                <a:r>
                  <a:rPr lang="en-US" altLang="zh-TW" sz="2800" dirty="0">
                    <a:latin typeface="+mn-lt"/>
                  </a:rPr>
                  <a:t>,</a:t>
                </a:r>
                <a:r>
                  <a:rPr lang="en-US" altLang="zh-TW" sz="2800" dirty="0">
                    <a:latin typeface="+mn-lt"/>
                    <a:ea typeface="Cambria Math" panose="02040503050406030204" pitchFamily="18" charset="0"/>
                  </a:rPr>
                  <a:t> </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r>
                      <a:rPr lang="zh-TW" altLang="en-US" sz="2800" i="1">
                        <a:latin typeface="Cambria Math" panose="02040503050406030204" pitchFamily="18" charset="0"/>
                      </a:rPr>
                      <m:t>∈</m:t>
                    </m:r>
                    <m:r>
                      <a:rPr lang="en-US" altLang="zh-TW" sz="2800" b="0" i="1" smtClean="0">
                        <a:latin typeface="Cambria Math" panose="02040503050406030204" pitchFamily="18" charset="0"/>
                      </a:rPr>
                      <m:t>𝑆</m:t>
                    </m:r>
                  </m:oMath>
                </a14:m>
                <a:r>
                  <a:rPr lang="zh-TW" altLang="en-US" sz="2800" dirty="0">
                    <a:latin typeface="+mn-lt"/>
                  </a:rPr>
                  <a:t> </a:t>
                </a:r>
                <a:r>
                  <a:rPr lang="en-US" altLang="zh-TW" sz="2800" dirty="0">
                    <a:latin typeface="+mn-lt"/>
                  </a:rPr>
                  <a:t>:</a:t>
                </a:r>
              </a:p>
              <a:p>
                <a:pPr marL="0" indent="0" algn="ctr">
                  <a:buNone/>
                </a:pPr>
                <a:r>
                  <a:rPr lang="en-US" altLang="zh-TW" sz="2800" dirty="0">
                    <a:latin typeface="+mn-lt"/>
                  </a:rPr>
                  <a:t>			</a:t>
                </a:r>
                <a14:m>
                  <m:oMath xmlns:m="http://schemas.openxmlformats.org/officeDocument/2006/math">
                    <m:sSub>
                      <m:sSubPr>
                        <m:ctrlPr>
                          <a:rPr lang="en-US" altLang="zh-TW" sz="2800" i="1" smtClean="0">
                            <a:latin typeface="Cambria Math" panose="02040503050406030204" pitchFamily="18" charset="0"/>
                          </a:rPr>
                        </m:ctrlPr>
                      </m:sSubPr>
                      <m:e>
                        <m:r>
                          <m:rPr>
                            <m:sty m:val="p"/>
                          </m:rPr>
                          <a:rPr lang="el-GR" altLang="zh-TW" sz="2800" i="1" smtClean="0">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zh-TW" altLang="en-US" sz="2800" i="1">
                                <a:latin typeface="Cambria Math" panose="02040503050406030204" pitchFamily="18" charset="0"/>
                                <a:ea typeface="Cambria Math" panose="02040503050406030204" pitchFamily="18" charset="0"/>
                              </a:rPr>
                              <m:t>𝓂</m:t>
                            </m:r>
                          </m:sub>
                        </m:sSub>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14:m>
                  <m:oMath xmlns:m="http://schemas.openxmlformats.org/officeDocument/2006/math">
                    <m:r>
                      <a:rPr lang="en-US" altLang="zh-TW" sz="2800" i="1" dirty="0" smtClean="0">
                        <a:latin typeface="Cambria Math" panose="02040503050406030204" pitchFamily="18" charset="0"/>
                        <a:ea typeface="Cambria Math" panose="02040503050406030204" pitchFamily="18" charset="0"/>
                      </a:rPr>
                      <m:t>≥</m:t>
                    </m:r>
                    <m:sSub>
                      <m:sSubPr>
                        <m:ctrlPr>
                          <a:rPr lang="en-US" altLang="zh-TW" sz="2800" i="1" dirty="0" smtClean="0">
                            <a:latin typeface="Cambria Math" panose="02040503050406030204" pitchFamily="18" charset="0"/>
                            <a:ea typeface="Cambria Math" panose="02040503050406030204" pitchFamily="18" charset="0"/>
                          </a:rPr>
                        </m:ctrlPr>
                      </m:sSubPr>
                      <m:e>
                        <m:r>
                          <m:rPr>
                            <m:sty m:val="p"/>
                          </m:rPr>
                          <a:rPr lang="el-GR" altLang="zh-TW" sz="2800" i="1" dirty="0" smtClean="0">
                            <a:latin typeface="Cambria Math" panose="02040503050406030204" pitchFamily="18" charset="0"/>
                            <a:ea typeface="Cambria Math" panose="02040503050406030204" pitchFamily="18" charset="0"/>
                          </a:rPr>
                          <m:t>Π</m:t>
                        </m:r>
                      </m:e>
                      <m:sub>
                        <m:r>
                          <a:rPr lang="en-US" altLang="zh-TW" sz="2800" b="0" i="1" dirty="0" smtClean="0">
                            <a:latin typeface="Cambria Math" panose="02040503050406030204" pitchFamily="18" charset="0"/>
                            <a:ea typeface="Cambria Math" panose="02040503050406030204" pitchFamily="18" charset="0"/>
                          </a:rPr>
                          <m:t>𝑆</m:t>
                        </m:r>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p>
              <a:p>
                <a:pPr marL="0" indent="0" algn="ctr">
                  <a:buNone/>
                </a:pPr>
                <a14:m>
                  <m:oMath xmlns:m="http://schemas.openxmlformats.org/officeDocument/2006/math">
                    <m:r>
                      <a:rPr lang="en-US" altLang="zh-TW" sz="2800" i="1" smtClean="0">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m:t>
                    </m:r>
                    <m:r>
                      <a:rPr lang="en-US" altLang="zh-TW" sz="2800" i="1" smtClean="0">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𝑆</m:t>
                    </m:r>
                    <m:r>
                      <a:rPr lang="en-US" altLang="zh-TW" sz="2800" b="0" i="1" smtClean="0">
                        <a:latin typeface="Cambria Math" panose="02040503050406030204" pitchFamily="18" charset="0"/>
                      </a:rPr>
                      <m:t>′</m:t>
                    </m:r>
                  </m:oMath>
                </a14:m>
                <a:r>
                  <a:rPr lang="zh-TW" altLang="en-US" sz="2800" dirty="0">
                    <a:latin typeface="+mn-lt"/>
                  </a:rPr>
                  <a:t> </a:t>
                </a:r>
                <a14:m>
                  <m:oMath xmlns:m="http://schemas.openxmlformats.org/officeDocument/2006/math">
                    <m:r>
                      <a:rPr lang="zh-TW" altLang="en-US" sz="2800" i="1">
                        <a:latin typeface="Cambria Math" panose="02040503050406030204" pitchFamily="18" charset="0"/>
                      </a:rPr>
                      <m:t>∈</m:t>
                    </m:r>
                  </m:oMath>
                </a14:m>
                <a:r>
                  <a:rPr lang="en-US" altLang="zh-TW" sz="2800" dirty="0">
                    <a:latin typeface="+mn-lt"/>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en-US" altLang="zh-TW" sz="2800" b="0" i="1" smtClean="0">
                            <a:latin typeface="Cambria Math" panose="02040503050406030204" pitchFamily="18" charset="0"/>
                            <a:ea typeface="Cambria Math" panose="02040503050406030204" pitchFamily="18" charset="0"/>
                          </a:rPr>
                          <m:t>𝑠</m:t>
                        </m:r>
                      </m:sub>
                    </m:sSub>
                    <m:r>
                      <a:rPr lang="zh-TW" altLang="en-US" sz="2800" i="1">
                        <a:latin typeface="Cambria Math" panose="02040503050406030204" pitchFamily="18" charset="0"/>
                        <a:ea typeface="Cambria Math" panose="02040503050406030204" pitchFamily="18" charset="0"/>
                      </a:rPr>
                      <m:t> </m:t>
                    </m:r>
                  </m:oMath>
                </a14:m>
                <a:r>
                  <a:rPr lang="en-US" altLang="zh-TW" sz="2800" dirty="0">
                    <a:latin typeface="+mn-lt"/>
                  </a:rPr>
                  <a:t>,</a:t>
                </a:r>
                <a:r>
                  <a:rPr lang="en-US" altLang="zh-TW" sz="2800" dirty="0">
                    <a:latin typeface="+mn-lt"/>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r>
                      <a:rPr lang="zh-TW" altLang="en-US" sz="2800" i="1">
                        <a:latin typeface="Cambria Math" panose="02040503050406030204" pitchFamily="18" charset="0"/>
                      </a:rPr>
                      <m:t>∈</m:t>
                    </m:r>
                    <m:r>
                      <a:rPr lang="en-US" altLang="zh-TW" sz="2800" b="0" i="1" smtClean="0">
                        <a:latin typeface="Cambria Math" panose="02040503050406030204" pitchFamily="18" charset="0"/>
                      </a:rPr>
                      <m:t>𝑆</m:t>
                    </m:r>
                    <m:r>
                      <a:rPr lang="en-US" altLang="zh-TW" sz="2800" i="1" smtClean="0">
                        <a:latin typeface="Cambria Math" panose="02040503050406030204" pitchFamily="18" charset="0"/>
                      </a:rPr>
                      <m:t>’</m:t>
                    </m:r>
                  </m:oMath>
                </a14:m>
                <a:r>
                  <a:rPr lang="en-US" altLang="zh-TW" sz="2800" dirty="0">
                    <a:latin typeface="+mn-lt"/>
                  </a:rPr>
                  <a:t> :</a:t>
                </a:r>
              </a:p>
              <a:p>
                <a:pPr marL="0" indent="0" algn="ctr">
                  <a:buNone/>
                </a:pPr>
                <a:r>
                  <a:rPr lang="en-US" altLang="zh-TW"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zh-TW" altLang="en-US" sz="2800" i="1">
                                <a:latin typeface="Cambria Math" panose="02040503050406030204" pitchFamily="18" charset="0"/>
                                <a:ea typeface="Cambria Math" panose="02040503050406030204" pitchFamily="18" charset="0"/>
                              </a:rPr>
                              <m:t>𝓂</m:t>
                            </m:r>
                          </m:sub>
                        </m:sSub>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&gt;</m:t>
                    </m:r>
                    <m:sSub>
                      <m:sSubPr>
                        <m:ctrlPr>
                          <a:rPr lang="en-US" altLang="zh-TW" sz="2800" i="1" dirty="0" smtClean="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r>
                          <a:rPr lang="en-US" altLang="zh-TW" sz="2800" b="0" i="1" dirty="0" smtClean="0">
                            <a:latin typeface="Cambria Math" panose="02040503050406030204" pitchFamily="18" charset="0"/>
                            <a:ea typeface="Cambria Math" panose="02040503050406030204" pitchFamily="18" charset="0"/>
                          </a:rPr>
                          <m:t>𝑆</m:t>
                        </m:r>
                        <m:r>
                          <a:rPr lang="en-US" altLang="zh-TW" sz="2800" b="0" i="1" dirty="0" smtClean="0">
                            <a:latin typeface="Cambria Math" panose="02040503050406030204" pitchFamily="18" charset="0"/>
                            <a:ea typeface="Cambria Math" panose="02040503050406030204" pitchFamily="18" charset="0"/>
                          </a:rPr>
                          <m:t>′</m:t>
                        </m:r>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                  (3)</a:t>
                </a:r>
              </a:p>
              <a:p>
                <a:pPr marL="0" indent="0">
                  <a:buNone/>
                </a:pP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en-US" altLang="zh-TW" sz="2800" b="0" i="1" smtClean="0">
                            <a:latin typeface="Cambria Math" panose="02040503050406030204" pitchFamily="18" charset="0"/>
                            <a:ea typeface="Cambria Math" panose="02040503050406030204" pitchFamily="18" charset="0"/>
                          </a:rPr>
                          <m:t>𝑠</m:t>
                        </m:r>
                      </m:sub>
                    </m:sSub>
                  </m:oMath>
                </a14:m>
                <a:r>
                  <a:rPr lang="en-US" altLang="zh-TW" sz="2800" dirty="0">
                    <a:latin typeface="+mn-lt"/>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a:rPr lang="en-US" altLang="zh-TW" sz="2800" i="1">
                            <a:latin typeface="Cambria Math" panose="02040503050406030204" pitchFamily="18" charset="0"/>
                            <a:ea typeface="Cambria Math" panose="02040503050406030204" pitchFamily="18" charset="0"/>
                          </a:rPr>
                          <m:t>▷</m:t>
                        </m:r>
                      </m:e>
                      <m:sub>
                        <m:r>
                          <a:rPr lang="en-US" altLang="zh-TW" sz="2800" i="1">
                            <a:latin typeface="Cambria Math" panose="02040503050406030204" pitchFamily="18" charset="0"/>
                            <a:ea typeface="Cambria Math" panose="02040503050406030204" pitchFamily="18" charset="0"/>
                          </a:rPr>
                          <m:t>𝑠</m:t>
                        </m:r>
                      </m:sub>
                    </m:sSub>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latin typeface="+mn-lt"/>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r>
                  <a:rPr lang="en-US" altLang="zh-TW" sz="2800" dirty="0">
                    <a:latin typeface="+mn-lt"/>
                  </a:rPr>
                  <a:t>{</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r>
                      <m:rPr>
                        <m:sty m:val="p"/>
                      </m:rPr>
                      <a:rPr lang="en-US" altLang="zh-TW" sz="2800" i="1" smtClean="0">
                        <a:latin typeface="Cambria Math" panose="02040503050406030204" pitchFamily="18" charset="0"/>
                      </a:rPr>
                      <m:t>S</m:t>
                    </m:r>
                  </m:oMath>
                </a14:m>
                <a:r>
                  <a:rPr lang="zh-TW" altLang="en-US" sz="2800" dirty="0">
                    <a:latin typeface="+mn-lt"/>
                  </a:rPr>
                  <a:t> </a:t>
                </a:r>
                <a14:m>
                  <m:oMath xmlns:m="http://schemas.openxmlformats.org/officeDocument/2006/math">
                    <m:r>
                      <a:rPr lang="zh-TW" altLang="en-US" sz="2800" i="1">
                        <a:latin typeface="Cambria Math" panose="02040503050406030204" pitchFamily="18" charset="0"/>
                      </a:rPr>
                      <m:t>∈</m:t>
                    </m:r>
                  </m:oMath>
                </a14:m>
                <a:r>
                  <a:rPr lang="en-US" altLang="zh-TW" sz="2800" dirty="0">
                    <a:latin typeface="+mn-lt"/>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en-US" altLang="zh-TW" sz="2800" i="1">
                            <a:latin typeface="Cambria Math" panose="02040503050406030204" pitchFamily="18" charset="0"/>
                            <a:ea typeface="Cambria Math" panose="02040503050406030204" pitchFamily="18" charset="0"/>
                          </a:rPr>
                          <m:t>𝑠</m:t>
                        </m:r>
                      </m:sub>
                    </m:sSub>
                    <m:r>
                      <a:rPr lang="zh-TW" altLang="en-US" sz="2800" i="1">
                        <a:latin typeface="Cambria Math" panose="02040503050406030204" pitchFamily="18" charset="0"/>
                        <a:ea typeface="Cambria Math" panose="02040503050406030204" pitchFamily="18" charset="0"/>
                      </a:rPr>
                      <m:t> </m:t>
                    </m:r>
                  </m:oMath>
                </a14:m>
                <a:r>
                  <a:rPr lang="en-US" altLang="zh-TW" sz="2800" dirty="0">
                    <a:latin typeface="+mn-lt"/>
                  </a:rPr>
                  <a:t>:</a:t>
                </a:r>
              </a:p>
              <a:p>
                <a:pPr marL="0" indent="0" algn="ctr">
                  <a:buNone/>
                </a:pPr>
                <a:r>
                  <a:rPr lang="en-US" altLang="zh-TW" sz="2800" dirty="0">
                    <a:latin typeface="+mn-lt"/>
                  </a:rPr>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r>
                      <a:rPr lang="zh-TW" altLang="en-US" sz="2800" i="1">
                        <a:latin typeface="Cambria Math" panose="02040503050406030204" pitchFamily="18" charset="0"/>
                      </a:rPr>
                      <m:t>∈</m:t>
                    </m:r>
                    <m:r>
                      <a:rPr lang="en-US" altLang="zh-TW" sz="2800" b="0" i="1" smtClean="0">
                        <a:latin typeface="Cambria Math" panose="02040503050406030204" pitchFamily="18" charset="0"/>
                      </a:rPr>
                      <m:t>𝑆</m:t>
                    </m:r>
                  </m:oMath>
                </a14:m>
                <a:r>
                  <a:rPr lang="en-US" altLang="zh-TW" sz="2800" dirty="0">
                    <a:latin typeface="+mn-lt"/>
                  </a:rPr>
                  <a:t>:</a:t>
                </a:r>
                <a:r>
                  <a:rPr lang="zh-TW" altLang="en-US" sz="2800" dirty="0">
                    <a:latin typeface="+mn-lt"/>
                  </a:rPr>
                  <a:t> </a:t>
                </a:r>
                <a14:m>
                  <m:oMath xmlns:m="http://schemas.openxmlformats.org/officeDocument/2006/math">
                    <m:sSub>
                      <m:sSubPr>
                        <m:ctrlPr>
                          <a:rPr lang="en-US" altLang="zh-TW" sz="2800" i="1" dirty="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r>
                          <a:rPr lang="en-US" altLang="zh-TW" sz="2800" b="0" i="1" dirty="0" smtClean="0">
                            <a:latin typeface="Cambria Math" panose="02040503050406030204" pitchFamily="18" charset="0"/>
                            <a:ea typeface="Cambria Math" panose="02040503050406030204" pitchFamily="18" charset="0"/>
                          </a:rPr>
                          <m:t>𝑆</m:t>
                        </m:r>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r>
                  <a:rPr lang="en-US" altLang="zh-TW" sz="2800" dirty="0">
                    <a:latin typeface="+mn-lt"/>
                    <a:ea typeface="Cambria Math" panose="02040503050406030204" pitchFamily="18" charset="0"/>
                  </a:rPr>
                  <a:t> </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oMath>
                </a14:m>
                <a:r>
                  <a:rPr lang="en-US" altLang="zh-TW"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zh-TW" altLang="en-US" sz="2800" i="1">
                                <a:latin typeface="Cambria Math" panose="02040503050406030204" pitchFamily="18" charset="0"/>
                                <a:ea typeface="Cambria Math" panose="02040503050406030204" pitchFamily="18" charset="0"/>
                              </a:rPr>
                              <m:t>𝓂</m:t>
                            </m:r>
                          </m:sub>
                        </m:sSub>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r>
                  <a:rPr lang="en-US" altLang="zh-TW" sz="2800" dirty="0">
                    <a:latin typeface="+mn-lt"/>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endParaRPr lang="en-US" altLang="zh-TW" sz="2800" dirty="0">
                  <a:latin typeface="+mn-lt"/>
                  <a:ea typeface="Cambria Math" panose="02040503050406030204" pitchFamily="18" charset="0"/>
                </a:endParaRPr>
              </a:p>
              <a:p>
                <a:pPr marL="0" indent="0" algn="ctr">
                  <a:buNone/>
                </a:pPr>
                <a:r>
                  <a:rPr lang="en-US" altLang="zh-TW" sz="2800" dirty="0">
                    <a:latin typeface="+mn-lt"/>
                    <a:ea typeface="Cambria Math" panose="02040503050406030204" pitchFamily="18" charset="0"/>
                  </a:rPr>
                  <a:t>	</a:t>
                </a:r>
                <a:r>
                  <a:rPr lang="zh-TW" altLang="en-US" sz="2800" dirty="0">
                    <a:latin typeface="+mn-lt"/>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r>
                      <a:rPr lang="zh-TW" altLang="en-US" sz="2800" i="1">
                        <a:latin typeface="Cambria Math" panose="02040503050406030204" pitchFamily="18" charset="0"/>
                      </a:rPr>
                      <m:t>∈</m:t>
                    </m:r>
                    <m:r>
                      <a:rPr lang="en-US" altLang="zh-TW" sz="2800" b="0" i="1" smtClean="0">
                        <a:latin typeface="Cambria Math" panose="02040503050406030204" pitchFamily="18" charset="0"/>
                      </a:rPr>
                      <m:t>𝑆</m:t>
                    </m:r>
                  </m:oMath>
                </a14:m>
                <a:r>
                  <a:rPr lang="zh-TW" altLang="en-US" sz="2800" dirty="0">
                    <a:latin typeface="+mn-lt"/>
                  </a:rPr>
                  <a:t> </a:t>
                </a:r>
                <a:r>
                  <a:rPr lang="en-US" altLang="zh-TW" sz="2800" dirty="0">
                    <a:latin typeface="+mn-lt"/>
                  </a:rPr>
                  <a:t>:</a:t>
                </a:r>
                <a:r>
                  <a:rPr lang="zh-TW" altLang="en-US" sz="2800" dirty="0">
                    <a:latin typeface="+mn-lt"/>
                  </a:rPr>
                  <a:t> </a:t>
                </a:r>
                <a14:m>
                  <m:oMath xmlns:m="http://schemas.openxmlformats.org/officeDocument/2006/math">
                    <m:sSub>
                      <m:sSubPr>
                        <m:ctrlPr>
                          <a:rPr lang="en-US" altLang="zh-TW" sz="2800" i="1" dirty="0" smtClean="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r>
                          <a:rPr lang="en-US" altLang="zh-TW" sz="2800" b="0" i="1" dirty="0" smtClean="0">
                            <a:latin typeface="Cambria Math" panose="02040503050406030204" pitchFamily="18" charset="0"/>
                            <a:ea typeface="Cambria Math" panose="02040503050406030204" pitchFamily="18" charset="0"/>
                          </a:rPr>
                          <m:t>𝑆</m:t>
                        </m:r>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&gt;</m:t>
                        </m:r>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ea typeface="Cambria Math" panose="02040503050406030204" pitchFamily="18" charset="0"/>
                              </a:rPr>
                            </m:ctrlPr>
                          </m:sSubPr>
                          <m:e>
                            <m:r>
                              <a:rPr lang="zh-TW" altLang="en-US" sz="2800" i="1">
                                <a:latin typeface="Cambria Math" panose="02040503050406030204" pitchFamily="18" charset="0"/>
                                <a:ea typeface="Cambria Math" panose="02040503050406030204" pitchFamily="18" charset="0"/>
                              </a:rPr>
                              <m:t>𝒞</m:t>
                            </m:r>
                          </m:e>
                          <m:sub>
                            <m:r>
                              <a:rPr lang="zh-TW" altLang="en-US" sz="2800" i="1">
                                <a:latin typeface="Cambria Math" panose="02040503050406030204" pitchFamily="18" charset="0"/>
                                <a:ea typeface="Cambria Math" panose="02040503050406030204" pitchFamily="18" charset="0"/>
                              </a:rPr>
                              <m:t>𝓂</m:t>
                            </m:r>
                          </m:sub>
                        </m:sSub>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r>
                  <a:rPr lang="zh-TW" altLang="en-US" sz="2800" dirty="0">
                    <a:latin typeface="+mn-lt"/>
                  </a:rPr>
                  <a:t>                          </a:t>
                </a:r>
                <a:r>
                  <a:rPr lang="en-US" altLang="zh-TW" sz="2800" dirty="0">
                    <a:latin typeface="+mn-lt"/>
                  </a:rPr>
                  <a:t>(4)</a:t>
                </a:r>
              </a:p>
              <a:p>
                <a:pPr marL="0" indent="0" algn="ctr">
                  <a:buNone/>
                </a:pPr>
                <a:endParaRPr lang="en-US" altLang="zh-TW" sz="2800" dirty="0">
                  <a:latin typeface="+mn-lt"/>
                </a:endParaRPr>
              </a:p>
            </p:txBody>
          </p:sp>
        </mc:Choice>
        <mc:Fallback xmlns="">
          <p:sp>
            <p:nvSpPr>
              <p:cNvPr id="3" name="內容版面配置區 2">
                <a:extLst>
                  <a:ext uri="{FF2B5EF4-FFF2-40B4-BE49-F238E27FC236}">
                    <a16:creationId xmlns:a16="http://schemas.microsoft.com/office/drawing/2014/main" id="{4D93929D-5B03-434E-BFEE-EF0C4F30B369}"/>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50D51821-8ABC-45BB-9B39-21D87014AA0A}"/>
              </a:ext>
            </a:extLst>
          </p:cNvPr>
          <p:cNvSpPr>
            <a:spLocks noGrp="1"/>
          </p:cNvSpPr>
          <p:nvPr>
            <p:ph type="sldNum" sz="quarter" idx="12"/>
          </p:nvPr>
        </p:nvSpPr>
        <p:spPr/>
        <p:txBody>
          <a:bodyPr/>
          <a:lstStyle/>
          <a:p>
            <a:fld id="{52E38B42-96A3-412A-9CD3-7D6C2689CFF8}" type="slidenum">
              <a:rPr lang="en-US" altLang="zh-TW" smtClean="0"/>
              <a:pPr/>
              <a:t>32</a:t>
            </a:fld>
            <a:endParaRPr lang="en-US" altLang="zh-TW"/>
          </a:p>
        </p:txBody>
      </p:sp>
    </p:spTree>
    <p:extLst>
      <p:ext uri="{BB962C8B-B14F-4D97-AF65-F5344CB8AC3E}">
        <p14:creationId xmlns:p14="http://schemas.microsoft.com/office/powerpoint/2010/main" val="23356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F14F72-2962-4230-9E23-0ABBECF8AB20}"/>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9A145B5-DB35-4E84-9B5B-108D92DAF29D}"/>
                  </a:ext>
                </a:extLst>
              </p:cNvPr>
              <p:cNvSpPr>
                <a:spLocks noGrp="1"/>
              </p:cNvSpPr>
              <p:nvPr>
                <p:ph idx="1"/>
              </p:nvPr>
            </p:nvSpPr>
            <p:spPr/>
            <p:txBody>
              <a:bodyPr/>
              <a:lstStyle/>
              <a:p>
                <a:r>
                  <a:rPr lang="en-US" altLang="zh-TW" sz="2800" dirty="0"/>
                  <a:t>We consider two coalitions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𝑆</m:t>
                        </m:r>
                      </m:e>
                      <m:sub>
                        <m:r>
                          <a:rPr lang="en-US" altLang="zh-TW" sz="2800" i="1">
                            <a:latin typeface="Cambria Math" panose="02040503050406030204" pitchFamily="18" charset="0"/>
                          </a:rPr>
                          <m:t>1</m:t>
                        </m:r>
                      </m:sub>
                    </m:sSub>
                  </m:oMath>
                </a14:m>
                <a:r>
                  <a:rPr lang="zh-TW" altLang="en-US" sz="2800" dirty="0"/>
                  <a:t> </a:t>
                </a:r>
                <a:r>
                  <a:rPr lang="en-US" altLang="zh-TW" sz="2800" dirty="0"/>
                  <a:t>and</a:t>
                </a:r>
                <a:r>
                  <a:rPr lang="zh-TW" altLang="en-US" sz="2800" dirty="0"/>
                  <a:t> </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𝑆</m:t>
                        </m:r>
                      </m:e>
                      <m:sub>
                        <m:r>
                          <a:rPr lang="en-US" altLang="zh-TW" sz="2800" i="1" dirty="0">
                            <a:latin typeface="Cambria Math" panose="02040503050406030204" pitchFamily="18" charset="0"/>
                          </a:rPr>
                          <m:t>2</m:t>
                        </m:r>
                      </m:sub>
                    </m:sSub>
                  </m:oMath>
                </a14:m>
                <a:r>
                  <a:rPr lang="en-US" altLang="zh-TW" sz="2800" dirty="0"/>
                  <a:t> , where </a:t>
                </a:r>
                <a:r>
                  <a:rPr lang="zh-TW" altLang="en-US" sz="2800" dirty="0"/>
                  <a:t> </a:t>
                </a:r>
                <a:r>
                  <a:rPr lang="en-US" altLang="zh-TW" sz="2800" i="1" dirty="0">
                    <a:latin typeface="+mn-lt"/>
                  </a:rPr>
                  <a:t>S</a:t>
                </a:r>
                <a:r>
                  <a:rPr lang="en-US" altLang="zh-TW" sz="2800" dirty="0">
                    <a:latin typeface="+mn-lt"/>
                  </a:rPr>
                  <a:t>1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r>
                  <a:rPr lang="en-US" altLang="zh-TW" sz="2800" dirty="0">
                    <a:latin typeface="+mn-lt"/>
                  </a:rPr>
                  <a:t> </a:t>
                </a:r>
                <a:r>
                  <a:rPr lang="en-US" altLang="zh-TW" sz="2800" i="1" dirty="0">
                    <a:latin typeface="+mn-lt"/>
                  </a:rPr>
                  <a:t>S</a:t>
                </a:r>
                <a:r>
                  <a:rPr lang="en-US" altLang="zh-TW" sz="2800" dirty="0">
                    <a:latin typeface="+mn-lt"/>
                  </a:rPr>
                  <a:t>2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r>
                  <a:rPr lang="en-US" altLang="zh-TW" sz="2800" dirty="0">
                    <a:latin typeface="+mn-lt"/>
                  </a:rPr>
                  <a:t>.</a:t>
                </a:r>
              </a:p>
              <a:p>
                <a:r>
                  <a:rPr lang="en-US" altLang="zh-TW" sz="2800" dirty="0">
                    <a:latin typeface="+mn-lt"/>
                  </a:rPr>
                  <a:t>Based on (3), </a:t>
                </a:r>
                <a14:m>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oMath>
                </a14:m>
                <a:r>
                  <a:rPr lang="zh-TW" altLang="en-US" sz="2800" dirty="0">
                    <a:latin typeface="+mn-lt"/>
                  </a:rPr>
                  <a:t> </a:t>
                </a:r>
                <a:r>
                  <a:rPr lang="en-US" altLang="zh-TW" sz="2800" dirty="0">
                    <a:latin typeface="+mn-lt"/>
                  </a:rPr>
                  <a:t>and</a:t>
                </a:r>
                <a:r>
                  <a:rPr lang="zh-TW" altLang="en-US" sz="2800" dirty="0">
                    <a:latin typeface="+mn-lt"/>
                  </a:rPr>
                  <a:t> </a:t>
                </a:r>
                <a14:m>
                  <m:oMath xmlns:m="http://schemas.openxmlformats.org/officeDocument/2006/math">
                    <m:sSub>
                      <m:sSubPr>
                        <m:ctrlPr>
                          <a:rPr lang="en-US" altLang="zh-TW" sz="2800" i="1" dirty="0">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dirty="0">
                            <a:latin typeface="Cambria Math" panose="02040503050406030204" pitchFamily="18" charset="0"/>
                          </a:rPr>
                          <m:t>2</m:t>
                        </m:r>
                      </m:sub>
                    </m:sSub>
                  </m:oMath>
                </a14:m>
                <a:r>
                  <a:rPr lang="en-US" altLang="zh-TW" sz="2800" dirty="0">
                    <a:latin typeface="+mn-lt"/>
                  </a:rPr>
                  <a:t> would be merged into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latin typeface="+mn-lt"/>
                  </a:rPr>
                  <a:t> = {</a:t>
                </a:r>
                <a14:m>
                  <m:oMath xmlns:m="http://schemas.openxmlformats.org/officeDocument/2006/math">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latin typeface="+mn-lt"/>
                  </a:rPr>
                  <a:t>,</a:t>
                </a:r>
                <a14:m>
                  <m:oMath xmlns:m="http://schemas.openxmlformats.org/officeDocument/2006/math">
                    <m:sSub>
                      <m:sSubPr>
                        <m:ctrlPr>
                          <a:rPr lang="en-US" altLang="zh-TW" sz="2800" i="1" dirty="0">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dirty="0">
                            <a:latin typeface="Cambria Math" panose="02040503050406030204" pitchFamily="18" charset="0"/>
                          </a:rPr>
                          <m:t>2</m:t>
                        </m:r>
                      </m:sub>
                    </m:sSub>
                  </m:oMath>
                </a14:m>
                <a:r>
                  <a:rPr lang="en-US" altLang="zh-TW" sz="2800" dirty="0">
                    <a:latin typeface="+mn-lt"/>
                  </a:rPr>
                  <a:t>}</a:t>
                </a:r>
              </a:p>
              <a:p>
                <a:pPr marL="342000" indent="0">
                  <a:buNone/>
                </a:pPr>
                <a:r>
                  <a:rPr lang="en-US" altLang="zh-TW" sz="2800" dirty="0" err="1">
                    <a:latin typeface="+mn-lt"/>
                  </a:rPr>
                  <a:t>iff</a:t>
                </a:r>
                <a:r>
                  <a:rPr lang="en-US" altLang="zh-TW" sz="2800" dirty="0">
                    <a:latin typeface="+mn-lt"/>
                  </a:rPr>
                  <a:t> the following conditions are fulfilled:</a:t>
                </a:r>
              </a:p>
              <a:p>
                <a:pPr marL="0" indent="0">
                  <a:buNone/>
                </a:pPr>
                <a:r>
                  <a:rPr lang="en-US" altLang="zh-TW" sz="2800" dirty="0">
                    <a:latin typeface="+mn-lt"/>
                  </a:rPr>
                  <a:t>   1) The two following conditions are correct:</a:t>
                </a:r>
              </a:p>
              <a:p>
                <a:pPr marL="0" indent="0" algn="ctr">
                  <a:buNone/>
                </a:pPr>
                <a:r>
                  <a:rPr lang="en-US" altLang="zh-TW" sz="2800" dirty="0">
                    <a:latin typeface="+mn-lt"/>
                  </a:rPr>
                  <a:t>a) </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oMath>
                </a14:m>
                <a:r>
                  <a:rPr lang="en-US" altLang="zh-TW" sz="2800" dirty="0">
                    <a:latin typeface="+mn-lt"/>
                  </a:rPr>
                  <a:t> </a:t>
                </a:r>
                <a14:m>
                  <m:oMath xmlns:m="http://schemas.openxmlformats.org/officeDocument/2006/math">
                    <m:r>
                      <a:rPr lang="zh-TW" altLang="en-US"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1</m:t>
                            </m:r>
                          </m:sub>
                        </m:sSub>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sSub>
                          <m:sSubPr>
                            <m:ctrlPr>
                              <a:rPr lang="en-US" altLang="zh-TW" sz="2800" i="1" dirty="0">
                                <a:latin typeface="Cambria Math" panose="02040503050406030204" pitchFamily="18" charset="0"/>
                                <a:ea typeface="Cambria Math" panose="02040503050406030204" pitchFamily="18" charset="0"/>
                              </a:rPr>
                            </m:ctrlPr>
                          </m:sSubPr>
                          <m:e>
                            <m:r>
                              <m:rPr>
                                <m:sty m:val="p"/>
                              </m:rPr>
                              <a:rPr lang="en-US" altLang="zh-TW" sz="2800" i="1" dirty="0" smtClean="0">
                                <a:latin typeface="Cambria Math" panose="02040503050406030204" pitchFamily="18" charset="0"/>
                                <a:ea typeface="Cambria Math" panose="02040503050406030204" pitchFamily="18" charset="0"/>
                              </a:rPr>
                              <m:t>S</m:t>
                            </m:r>
                          </m:e>
                          <m:sub>
                            <m:r>
                              <a:rPr lang="en-US" altLang="zh-TW" sz="2800" i="1" dirty="0">
                                <a:latin typeface="Cambria Math" panose="02040503050406030204" pitchFamily="18" charset="0"/>
                                <a:ea typeface="Cambria Math" panose="02040503050406030204" pitchFamily="18" charset="0"/>
                              </a:rPr>
                              <m:t>1</m:t>
                            </m:r>
                          </m:sub>
                        </m:sSub>
                      </m:sub>
                    </m:sSub>
                  </m:oMath>
                </a14:m>
                <a:r>
                  <a:rPr lang="en-US" altLang="zh-TW"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p>
              <a:p>
                <a:pPr marL="0" indent="0" algn="ctr">
                  <a:buNone/>
                </a:pPr>
                <a:r>
                  <a:rPr lang="en-US" altLang="zh-TW" sz="2800" dirty="0">
                    <a:latin typeface="+mn-lt"/>
                  </a:rPr>
                  <a:t>b)</a:t>
                </a:r>
                <a:r>
                  <a:rPr lang="en-US" altLang="zh-TW" sz="2800" dirty="0">
                    <a:latin typeface="+mn-lt"/>
                    <a:ea typeface="Cambria Math" panose="02040503050406030204" pitchFamily="18" charset="0"/>
                  </a:rPr>
                  <a:t> </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oMath>
                </a14:m>
                <a:r>
                  <a:rPr lang="en-US" altLang="zh-TW" sz="2800" dirty="0">
                    <a:latin typeface="+mn-lt"/>
                  </a:rPr>
                  <a:t> </a:t>
                </a:r>
                <a14:m>
                  <m:oMath xmlns:m="http://schemas.openxmlformats.org/officeDocument/2006/math">
                    <m:r>
                      <a:rPr lang="zh-TW" altLang="en-US"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2</m:t>
                            </m:r>
                          </m:sub>
                        </m:sSub>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n-US" altLang="zh-TW" sz="2800" dirty="0">
                    <a:latin typeface="+mn-lt"/>
                  </a:rPr>
                  <a:t>(</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sSub>
                          <m:sSubPr>
                            <m:ctrlPr>
                              <a:rPr lang="en-US" altLang="zh-TW" sz="2800" i="1" dirty="0">
                                <a:latin typeface="Cambria Math" panose="02040503050406030204" pitchFamily="18" charset="0"/>
                                <a:ea typeface="Cambria Math" panose="02040503050406030204" pitchFamily="18" charset="0"/>
                              </a:rPr>
                            </m:ctrlPr>
                          </m:sSubPr>
                          <m:e>
                            <m:r>
                              <m:rPr>
                                <m:sty m:val="p"/>
                              </m:rPr>
                              <a:rPr lang="en-US" altLang="zh-TW" sz="2800" i="1" dirty="0">
                                <a:latin typeface="Cambria Math" panose="02040503050406030204" pitchFamily="18" charset="0"/>
                                <a:ea typeface="Cambria Math" panose="02040503050406030204" pitchFamily="18" charset="0"/>
                              </a:rPr>
                              <m:t>S</m:t>
                            </m:r>
                          </m:e>
                          <m:sub>
                            <m:r>
                              <a:rPr lang="en-US" altLang="zh-TW" sz="2800" i="1">
                                <a:latin typeface="Cambria Math" panose="02040503050406030204" pitchFamily="18" charset="0"/>
                              </a:rPr>
                              <m:t>2</m:t>
                            </m:r>
                          </m:sub>
                        </m:sSub>
                      </m:sub>
                    </m:sSub>
                  </m:oMath>
                </a14:m>
                <a:r>
                  <a:rPr lang="en-US" altLang="zh-TW"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p>
              <a:p>
                <a:pPr marL="0" indent="0">
                  <a:buNone/>
                </a:pPr>
                <a:r>
                  <a:rPr lang="en-US" altLang="zh-TW" sz="2800" dirty="0">
                    <a:latin typeface="+mn-lt"/>
                  </a:rPr>
                  <a:t>   2) One of the following conditions is correct:</a:t>
                </a:r>
              </a:p>
              <a:p>
                <a:pPr marL="0" indent="0" algn="ctr">
                  <a:buNone/>
                </a:pPr>
                <a:r>
                  <a:rPr lang="en-US" altLang="zh-TW" sz="2800" dirty="0"/>
                  <a:t>a)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oMath>
                </a14:m>
                <a:r>
                  <a:rPr lang="en-US" altLang="zh-TW" sz="2800" dirty="0"/>
                  <a:t> </a:t>
                </a:r>
                <a14:m>
                  <m:oMath xmlns:m="http://schemas.openxmlformats.org/officeDocument/2006/math">
                    <m:r>
                      <a:rPr lang="zh-TW" altLang="en-US"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n-US" altLang="zh-TW" sz="2800" dirty="0"/>
                  <a:t>(</a:t>
                </a:r>
                <a14:m>
                  <m:oMath xmlns:m="http://schemas.openxmlformats.org/officeDocument/2006/math">
                    <m:r>
                      <a:rPr lang="zh-TW" altLang="en-US" sz="2800" i="1">
                        <a:latin typeface="Cambria Math" panose="02040503050406030204" pitchFamily="18" charset="0"/>
                      </a:rPr>
                      <m:t>𝒞𝒩</m:t>
                    </m:r>
                  </m:oMath>
                </a14:m>
                <a:r>
                  <a:rPr lang="en-US" altLang="zh-TW" sz="2800" dirty="0"/>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&gt;</m:t>
                    </m:r>
                    <m:sSub>
                      <m:sSubPr>
                        <m:ctrlPr>
                          <a:rPr lang="en-US" altLang="zh-TW" sz="2800" i="1" dirty="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sSub>
                          <m:sSubPr>
                            <m:ctrlPr>
                              <a:rPr lang="en-US" altLang="zh-TW" sz="2800" i="1" dirty="0">
                                <a:latin typeface="Cambria Math" panose="02040503050406030204" pitchFamily="18" charset="0"/>
                                <a:ea typeface="Cambria Math" panose="02040503050406030204" pitchFamily="18" charset="0"/>
                              </a:rPr>
                            </m:ctrlPr>
                          </m:sSubPr>
                          <m:e>
                            <m:r>
                              <m:rPr>
                                <m:sty m:val="p"/>
                              </m:rPr>
                              <a:rPr lang="en-US" altLang="zh-TW" sz="2800" i="1" dirty="0">
                                <a:latin typeface="Cambria Math" panose="02040503050406030204" pitchFamily="18" charset="0"/>
                                <a:ea typeface="Cambria Math" panose="02040503050406030204" pitchFamily="18" charset="0"/>
                              </a:rPr>
                              <m:t>S</m:t>
                            </m:r>
                          </m:e>
                          <m:sub>
                            <m:r>
                              <a:rPr lang="en-US" altLang="zh-TW" sz="2800" i="1" dirty="0">
                                <a:latin typeface="Cambria Math" panose="02040503050406030204" pitchFamily="18" charset="0"/>
                                <a:ea typeface="Cambria Math" panose="02040503050406030204" pitchFamily="18" charset="0"/>
                              </a:rPr>
                              <m:t>1</m:t>
                            </m:r>
                          </m:sub>
                        </m:sSub>
                      </m:sub>
                    </m:sSub>
                  </m:oMath>
                </a14:m>
                <a:r>
                  <a:rPr lang="en-US" altLang="zh-TW" sz="2800" dirty="0"/>
                  <a:t> (</a:t>
                </a:r>
                <a14:m>
                  <m:oMath xmlns:m="http://schemas.openxmlformats.org/officeDocument/2006/math">
                    <m:r>
                      <a:rPr lang="zh-TW" altLang="en-US" sz="2800" i="1">
                        <a:latin typeface="Cambria Math" panose="02040503050406030204" pitchFamily="18" charset="0"/>
                      </a:rPr>
                      <m:t>𝒞𝒩</m:t>
                    </m:r>
                  </m:oMath>
                </a14:m>
                <a:r>
                  <a:rPr lang="en-US" altLang="zh-TW" sz="2800" dirty="0"/>
                  <a:t>)</a:t>
                </a:r>
              </a:p>
              <a:p>
                <a:pPr marL="0" indent="0" algn="ctr">
                  <a:buNone/>
                </a:pPr>
                <a:r>
                  <a:rPr lang="en-US" altLang="zh-TW" sz="2800" dirty="0"/>
                  <a:t>b)</a:t>
                </a:r>
                <a:r>
                  <a:rPr lang="en-US" altLang="zh-TW" sz="2800" dirty="0">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𝒞𝒩</m:t>
                    </m:r>
                  </m:oMath>
                </a14:m>
                <a:r>
                  <a:rPr lang="en-US" altLang="zh-TW" sz="2800" dirty="0"/>
                  <a:t> </a:t>
                </a:r>
                <a14:m>
                  <m:oMath xmlns:m="http://schemas.openxmlformats.org/officeDocument/2006/math">
                    <m:r>
                      <a:rPr lang="zh-TW" altLang="en-US"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n-US" altLang="zh-TW" sz="2800" dirty="0"/>
                  <a:t>(</a:t>
                </a:r>
                <a14:m>
                  <m:oMath xmlns:m="http://schemas.openxmlformats.org/officeDocument/2006/math">
                    <m:r>
                      <a:rPr lang="zh-TW" altLang="en-US" sz="2800" i="1">
                        <a:latin typeface="Cambria Math" panose="02040503050406030204" pitchFamily="18" charset="0"/>
                      </a:rPr>
                      <m:t>𝒞𝒩</m:t>
                    </m:r>
                  </m:oMath>
                </a14:m>
                <a:r>
                  <a:rPr lang="en-US" altLang="zh-TW" sz="2800" dirty="0"/>
                  <a:t>)</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&gt;</m:t>
                    </m:r>
                    <m:sSub>
                      <m:sSubPr>
                        <m:ctrlPr>
                          <a:rPr lang="en-US" altLang="zh-TW" sz="2800" i="1" dirty="0">
                            <a:latin typeface="Cambria Math" panose="02040503050406030204" pitchFamily="18" charset="0"/>
                            <a:ea typeface="Cambria Math" panose="02040503050406030204" pitchFamily="18" charset="0"/>
                          </a:rPr>
                        </m:ctrlPr>
                      </m:sSubPr>
                      <m:e>
                        <m:r>
                          <m:rPr>
                            <m:sty m:val="p"/>
                          </m:rPr>
                          <a:rPr lang="el-GR" altLang="zh-TW" sz="2800" i="1" dirty="0">
                            <a:latin typeface="Cambria Math" panose="02040503050406030204" pitchFamily="18" charset="0"/>
                            <a:ea typeface="Cambria Math" panose="02040503050406030204" pitchFamily="18" charset="0"/>
                          </a:rPr>
                          <m:t>Π</m:t>
                        </m:r>
                      </m:e>
                      <m:sub>
                        <m:sSub>
                          <m:sSubPr>
                            <m:ctrlPr>
                              <a:rPr lang="en-US" altLang="zh-TW" sz="2800" i="1" dirty="0">
                                <a:latin typeface="Cambria Math" panose="02040503050406030204" pitchFamily="18" charset="0"/>
                                <a:ea typeface="Cambria Math" panose="02040503050406030204" pitchFamily="18" charset="0"/>
                              </a:rPr>
                            </m:ctrlPr>
                          </m:sSubPr>
                          <m:e>
                            <m:r>
                              <m:rPr>
                                <m:sty m:val="p"/>
                              </m:rPr>
                              <a:rPr lang="en-US" altLang="zh-TW" sz="2800" i="1" dirty="0">
                                <a:latin typeface="Cambria Math" panose="02040503050406030204" pitchFamily="18" charset="0"/>
                                <a:ea typeface="Cambria Math" panose="02040503050406030204" pitchFamily="18" charset="0"/>
                              </a:rPr>
                              <m:t>S</m:t>
                            </m:r>
                          </m:e>
                          <m:sub>
                            <m:r>
                              <a:rPr lang="en-US" altLang="zh-TW" sz="2800" i="1">
                                <a:latin typeface="Cambria Math" panose="02040503050406030204" pitchFamily="18" charset="0"/>
                              </a:rPr>
                              <m:t>2</m:t>
                            </m:r>
                          </m:sub>
                        </m:sSub>
                      </m:sub>
                    </m:sSub>
                  </m:oMath>
                </a14:m>
                <a:r>
                  <a:rPr lang="en-US" altLang="zh-TW" sz="2800" dirty="0"/>
                  <a:t> (</a:t>
                </a:r>
                <a14:m>
                  <m:oMath xmlns:m="http://schemas.openxmlformats.org/officeDocument/2006/math">
                    <m:r>
                      <a:rPr lang="zh-TW" altLang="en-US" sz="2800" i="1">
                        <a:latin typeface="Cambria Math" panose="02040503050406030204" pitchFamily="18" charset="0"/>
                      </a:rPr>
                      <m:t>𝒞𝒩</m:t>
                    </m:r>
                  </m:oMath>
                </a14:m>
                <a:r>
                  <a:rPr lang="en-US" altLang="zh-TW" sz="2800" dirty="0"/>
                  <a:t>)</a:t>
                </a:r>
                <a:endParaRPr lang="en-US" altLang="zh-TW" sz="2800" dirty="0">
                  <a:latin typeface="+mn-lt"/>
                </a:endParaRPr>
              </a:p>
            </p:txBody>
          </p:sp>
        </mc:Choice>
        <mc:Fallback xmlns="">
          <p:sp>
            <p:nvSpPr>
              <p:cNvPr id="3" name="內容版面配置區 2">
                <a:extLst>
                  <a:ext uri="{FF2B5EF4-FFF2-40B4-BE49-F238E27FC236}">
                    <a16:creationId xmlns:a16="http://schemas.microsoft.com/office/drawing/2014/main" id="{19A145B5-DB35-4E84-9B5B-108D92DAF29D}"/>
                  </a:ext>
                </a:extLst>
              </p:cNvPr>
              <p:cNvSpPr>
                <a:spLocks noGrp="1" noRot="1" noChangeAspect="1" noMove="1" noResize="1" noEditPoints="1" noAdjustHandles="1" noChangeArrowheads="1" noChangeShapeType="1" noTextEdit="1"/>
              </p:cNvSpPr>
              <p:nvPr>
                <p:ph idx="1"/>
              </p:nvPr>
            </p:nvSpPr>
            <p:spPr>
              <a:blipFill>
                <a:blip r:embed="rId3"/>
                <a:stretch>
                  <a:fillRect l="-944" t="-1482" b="-889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D69CD78-CE61-4F28-B235-01D038E5A5C0}"/>
              </a:ext>
            </a:extLst>
          </p:cNvPr>
          <p:cNvSpPr>
            <a:spLocks noGrp="1"/>
          </p:cNvSpPr>
          <p:nvPr>
            <p:ph type="sldNum" sz="quarter" idx="12"/>
          </p:nvPr>
        </p:nvSpPr>
        <p:spPr/>
        <p:txBody>
          <a:bodyPr/>
          <a:lstStyle/>
          <a:p>
            <a:fld id="{52E38B42-96A3-412A-9CD3-7D6C2689CFF8}" type="slidenum">
              <a:rPr lang="en-US" altLang="zh-TW" smtClean="0"/>
              <a:pPr/>
              <a:t>33</a:t>
            </a:fld>
            <a:endParaRPr lang="en-US" altLang="zh-TW"/>
          </a:p>
        </p:txBody>
      </p:sp>
    </p:spTree>
    <p:extLst>
      <p:ext uri="{BB962C8B-B14F-4D97-AF65-F5344CB8AC3E}">
        <p14:creationId xmlns:p14="http://schemas.microsoft.com/office/powerpoint/2010/main" val="4021389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8EC3FD-9AC7-44FB-88FF-925404FA412B}"/>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E533142-E0AF-4999-8627-6B10316D1125}"/>
                  </a:ext>
                </a:extLst>
              </p:cNvPr>
              <p:cNvSpPr>
                <a:spLocks noGrp="1"/>
              </p:cNvSpPr>
              <p:nvPr>
                <p:ph idx="1"/>
              </p:nvPr>
            </p:nvSpPr>
            <p:spPr/>
            <p:txBody>
              <a:bodyPr/>
              <a:lstStyle/>
              <a:p>
                <a:r>
                  <a:rPr lang="en-US" altLang="zh-TW" sz="2800" dirty="0">
                    <a:latin typeface="+mn-lt"/>
                  </a:rPr>
                  <a:t>The </a:t>
                </a:r>
                <a:r>
                  <a:rPr lang="en-US" altLang="zh-TW" sz="2800" i="1" dirty="0" err="1">
                    <a:latin typeface="+mn-lt"/>
                  </a:rPr>
                  <a:t>instance</a:t>
                </a:r>
                <a:r>
                  <a:rPr lang="en-US" altLang="zh-TW" sz="2800" dirty="0" err="1">
                    <a:latin typeface="+mn-lt"/>
                  </a:rPr>
                  <a:t>VNF</a:t>
                </a:r>
                <a:r>
                  <a:rPr lang="en-US" altLang="zh-TW" sz="2800" dirty="0">
                    <a:latin typeface="+mn-lt"/>
                  </a:rPr>
                  <a:t>(</a:t>
                </a:r>
                <a14:m>
                  <m:oMath xmlns:m="http://schemas.openxmlformats.org/officeDocument/2006/math">
                    <m:r>
                      <a:rPr lang="zh-TW" altLang="en-US" sz="2800" i="1" smtClean="0">
                        <a:latin typeface="Cambria Math" panose="02040503050406030204" pitchFamily="18" charset="0"/>
                      </a:rPr>
                      <m:t>𝜗</m:t>
                    </m:r>
                    <m:r>
                      <a:rPr lang="en-US" altLang="zh-TW" sz="2800" b="0" i="0" smtClean="0">
                        <a:latin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Γ</m:t>
                    </m:r>
                    <m:r>
                      <a:rPr lang="en-US" altLang="zh-TW" sz="2800" b="0" i="1" smtClean="0">
                        <a:latin typeface="Cambria Math" panose="02040503050406030204" pitchFamily="18" charset="0"/>
                        <a:ea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Φ</m:t>
                    </m:r>
                  </m:oMath>
                </a14:m>
                <a:r>
                  <a:rPr lang="en-US" altLang="zh-TW" sz="2800" dirty="0">
                    <a:latin typeface="+mn-lt"/>
                  </a:rPr>
                  <a:t>) function will merge two coalitions </a:t>
                </a:r>
                <a14:m>
                  <m:oMath xmlns:m="http://schemas.openxmlformats.org/officeDocument/2006/math">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oMath>
                </a14:m>
                <a:r>
                  <a:rPr lang="zh-TW" altLang="en-US" sz="2800" dirty="0"/>
                  <a:t> </a:t>
                </a:r>
                <a:r>
                  <a:rPr lang="en-US" altLang="zh-TW" sz="2800" dirty="0"/>
                  <a:t>and</a:t>
                </a:r>
                <a:r>
                  <a:rPr lang="zh-TW" altLang="en-US" sz="2800" dirty="0"/>
                  <a:t> </a:t>
                </a:r>
                <a14:m>
                  <m:oMath xmlns:m="http://schemas.openxmlformats.org/officeDocument/2006/math">
                    <m:sSub>
                      <m:sSubPr>
                        <m:ctrlPr>
                          <a:rPr lang="en-US" altLang="zh-TW" sz="2800" i="1" dirty="0">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dirty="0">
                            <a:latin typeface="Cambria Math" panose="02040503050406030204" pitchFamily="18" charset="0"/>
                          </a:rPr>
                          <m:t>2</m:t>
                        </m:r>
                      </m:sub>
                    </m:sSub>
                    <m:r>
                      <a:rPr lang="en-US" altLang="zh-TW" sz="2800" i="1" dirty="0">
                        <a:latin typeface="Cambria Math" panose="02040503050406030204" pitchFamily="18" charset="0"/>
                      </a:rPr>
                      <m:t> </m:t>
                    </m:r>
                  </m:oMath>
                </a14:m>
                <a:r>
                  <a:rPr lang="en-US" altLang="zh-TW" sz="2800" dirty="0" err="1">
                    <a:latin typeface="+mn-lt"/>
                  </a:rPr>
                  <a:t>iff</a:t>
                </a:r>
                <a:r>
                  <a:rPr lang="en-US" altLang="zh-TW" sz="2800" dirty="0">
                    <a:latin typeface="+mn-lt"/>
                  </a:rPr>
                  <a:t> at least the profit of one player in this coalition will increase while the profit of all the other players will remain unaffected.</a:t>
                </a:r>
              </a:p>
              <a:p>
                <a:r>
                  <a:rPr lang="en-US" altLang="zh-TW" sz="2800" dirty="0">
                    <a:latin typeface="+mn-lt"/>
                  </a:rPr>
                  <a:t>For the split mechanism, a coalition</a:t>
                </a:r>
                <a:r>
                  <a:rPr lang="zh-TW" altLang="en-US" sz="2800" dirty="0">
                    <a:latin typeface="+mn-lt"/>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latin typeface="+mn-lt"/>
                  </a:rPr>
                  <a:t> =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r>
                      <a:rPr lang="en-US" altLang="zh-TW" sz="2800" b="0" i="0" smtClean="0">
                        <a:latin typeface="Cambria Math" panose="02040503050406030204" pitchFamily="18" charset="0"/>
                        <a:ea typeface="Cambria Math" panose="02040503050406030204" pitchFamily="18" charset="0"/>
                      </a:rPr>
                      <m:t>,</m:t>
                    </m:r>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oMath>
                </a14:m>
                <a:r>
                  <a:rPr lang="en-US" altLang="zh-TW" sz="2800" dirty="0">
                    <a:latin typeface="+mn-lt"/>
                  </a:rPr>
                  <a:t>} would split into two coalitions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b="0" i="1" smtClean="0">
                            <a:latin typeface="Cambria Math" panose="02040503050406030204" pitchFamily="18" charset="0"/>
                          </a:rPr>
                          <m:t>1</m:t>
                        </m:r>
                      </m:sub>
                    </m:sSub>
                  </m:oMath>
                </a14:m>
                <a:r>
                  <a:rPr lang="en-US" altLang="zh-TW" sz="2800" dirty="0">
                    <a:latin typeface="+mn-lt"/>
                  </a:rPr>
                  <a:t> and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b="0" i="1" smtClean="0">
                            <a:latin typeface="Cambria Math" panose="02040503050406030204" pitchFamily="18" charset="0"/>
                          </a:rPr>
                          <m:t>2</m:t>
                        </m:r>
                      </m:sub>
                    </m:sSub>
                  </m:oMath>
                </a14:m>
                <a:r>
                  <a:rPr lang="en-US" altLang="zh-TW" sz="2800" dirty="0">
                    <a:latin typeface="+mn-lt"/>
                  </a:rPr>
                  <a:t>, iff the conditions in (4) are met.</a:t>
                </a:r>
              </a:p>
              <a:p>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t> (resp.,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2</m:t>
                        </m:r>
                      </m:sub>
                    </m:sSub>
                  </m:oMath>
                </a14:m>
                <a:r>
                  <a:rPr lang="en-US" altLang="zh-TW" sz="2800" dirty="0"/>
                  <a:t>) will split</a:t>
                </a:r>
                <a:r>
                  <a:rPr lang="zh-TW" altLang="en-US" sz="2800" dirty="0"/>
                  <a:t> </a:t>
                </a:r>
                <a:r>
                  <a:rPr lang="en-US" altLang="zh-TW" sz="2800" dirty="0"/>
                  <a:t>from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t>, </a:t>
                </a:r>
                <a:r>
                  <a:rPr lang="en-US" altLang="zh-TW" sz="2800" dirty="0" err="1"/>
                  <a:t>iff</a:t>
                </a:r>
                <a:r>
                  <a:rPr lang="en-US" altLang="zh-TW" sz="2800" dirty="0"/>
                  <a:t> at least one player in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t> (resp.,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2</m:t>
                        </m:r>
                      </m:sub>
                    </m:sSub>
                  </m:oMath>
                </a14:m>
                <a:r>
                  <a:rPr lang="en-US" altLang="zh-TW" sz="2800" dirty="0"/>
                  <a:t>) enhances</a:t>
                </a:r>
                <a:r>
                  <a:rPr lang="zh-TW" altLang="en-US" sz="2800" dirty="0"/>
                  <a:t> </a:t>
                </a:r>
                <a:r>
                  <a:rPr lang="en-US" altLang="zh-TW" sz="2800" dirty="0"/>
                  <a:t>its payoff while the payoffs of the other players in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t> (resp.,</a:t>
                </a:r>
                <a:r>
                  <a:rPr lang="zh-TW" altLang="en-US" sz="2800" dirty="0"/>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a:latin typeface="Cambria Math" panose="02040503050406030204" pitchFamily="18" charset="0"/>
                          </a:rPr>
                          <m:t>S</m:t>
                        </m:r>
                      </m:e>
                      <m:sub>
                        <m:r>
                          <a:rPr lang="en-US" altLang="zh-TW" sz="2800" i="1">
                            <a:latin typeface="Cambria Math" panose="02040503050406030204" pitchFamily="18" charset="0"/>
                          </a:rPr>
                          <m:t>2</m:t>
                        </m:r>
                      </m:sub>
                    </m:sSub>
                  </m:oMath>
                </a14:m>
                <a:r>
                  <a:rPr lang="en-US" altLang="zh-TW" sz="2800" dirty="0"/>
                  <a:t>) are not affected.</a:t>
                </a:r>
              </a:p>
            </p:txBody>
          </p:sp>
        </mc:Choice>
        <mc:Fallback xmlns="">
          <p:sp>
            <p:nvSpPr>
              <p:cNvPr id="3" name="內容版面配置區 2">
                <a:extLst>
                  <a:ext uri="{FF2B5EF4-FFF2-40B4-BE49-F238E27FC236}">
                    <a16:creationId xmlns:a16="http://schemas.microsoft.com/office/drawing/2014/main" id="{DE533142-E0AF-4999-8627-6B10316D1125}"/>
                  </a:ext>
                </a:extLst>
              </p:cNvPr>
              <p:cNvSpPr>
                <a:spLocks noGrp="1" noRot="1" noChangeAspect="1" noMove="1" noResize="1" noEditPoints="1" noAdjustHandles="1" noChangeArrowheads="1" noChangeShapeType="1" noTextEdit="1"/>
              </p:cNvSpPr>
              <p:nvPr>
                <p:ph idx="1"/>
              </p:nvPr>
            </p:nvSpPr>
            <p:spPr>
              <a:blipFill>
                <a:blip r:embed="rId3"/>
                <a:stretch>
                  <a:fillRect l="-944" t="-1482" r="-116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00AFE3B-1525-476B-AC26-DD8FC15BF8FA}"/>
              </a:ext>
            </a:extLst>
          </p:cNvPr>
          <p:cNvSpPr>
            <a:spLocks noGrp="1"/>
          </p:cNvSpPr>
          <p:nvPr>
            <p:ph type="sldNum" sz="quarter" idx="12"/>
          </p:nvPr>
        </p:nvSpPr>
        <p:spPr/>
        <p:txBody>
          <a:bodyPr/>
          <a:lstStyle/>
          <a:p>
            <a:fld id="{52E38B42-96A3-412A-9CD3-7D6C2689CFF8}" type="slidenum">
              <a:rPr lang="en-US" altLang="zh-TW" smtClean="0"/>
              <a:pPr/>
              <a:t>34</a:t>
            </a:fld>
            <a:endParaRPr lang="en-US" altLang="zh-TW"/>
          </a:p>
        </p:txBody>
      </p:sp>
    </p:spTree>
    <p:extLst>
      <p:ext uri="{BB962C8B-B14F-4D97-AF65-F5344CB8AC3E}">
        <p14:creationId xmlns:p14="http://schemas.microsoft.com/office/powerpoint/2010/main" val="149619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81C989-4130-4B65-91A1-48590E362AE0}"/>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5ADBA08D-E1ED-4280-A7E1-83F3C4B3C974}"/>
                  </a:ext>
                </a:extLst>
              </p:cNvPr>
              <p:cNvSpPr>
                <a:spLocks noGrp="1"/>
              </p:cNvSpPr>
              <p:nvPr>
                <p:ph idx="1"/>
              </p:nvPr>
            </p:nvSpPr>
            <p:spPr>
              <a:xfrm>
                <a:off x="609600" y="1600203"/>
                <a:ext cx="10972800" cy="4525963"/>
              </a:xfrm>
            </p:spPr>
            <p:txBody>
              <a:bodyPr/>
              <a:lstStyle/>
              <a:p>
                <a:r>
                  <a:rPr lang="en-US" altLang="zh-TW" sz="2800" dirty="0">
                    <a:latin typeface="+mn-lt"/>
                  </a:rPr>
                  <a:t>Formally,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latin typeface="+mn-lt"/>
                  </a:rPr>
                  <a:t> =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t> ,</a:t>
                </a: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r>
                      <a:rPr lang="en-US" altLang="zh-TW" sz="2800" b="0" i="0" smtClean="0">
                        <a:latin typeface="Cambria Math" panose="02040503050406030204" pitchFamily="18" charset="0"/>
                      </a:rPr>
                      <m:t>}</m:t>
                    </m:r>
                  </m:oMath>
                </a14:m>
                <a:r>
                  <a:rPr lang="en-US" altLang="zh-TW" sz="2800" dirty="0">
                    <a:latin typeface="+mn-lt"/>
                  </a:rPr>
                  <a:t> will split into</a:t>
                </a:r>
                <a:r>
                  <a:rPr lang="zh-TW" altLang="en-US" sz="2800" dirty="0">
                    <a:latin typeface="+mn-lt"/>
                  </a:rPr>
                  <a:t> </a:t>
                </a:r>
                <a:r>
                  <a:rPr lang="en-US" altLang="zh-TW" sz="2800" dirty="0">
                    <a:latin typeface="+mn-lt"/>
                  </a:rPr>
                  <a:t>two coalitions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latin typeface="+mn-lt"/>
                  </a:rPr>
                  <a:t> and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oMath>
                </a14:m>
                <a:r>
                  <a:rPr lang="en-US" altLang="zh-TW" sz="2800" dirty="0">
                    <a:latin typeface="+mn-lt"/>
                  </a:rPr>
                  <a:t> </a:t>
                </a:r>
                <a:r>
                  <a:rPr lang="en-US" altLang="zh-TW" sz="2800" dirty="0" err="1">
                    <a:latin typeface="+mn-lt"/>
                  </a:rPr>
                  <a:t>iff</a:t>
                </a:r>
                <a:r>
                  <a:rPr lang="en-US" altLang="zh-TW" sz="2800" dirty="0">
                    <a:latin typeface="+mn-lt"/>
                  </a:rPr>
                  <a:t> one of the following conditions</a:t>
                </a:r>
                <a:r>
                  <a:rPr lang="zh-TW" altLang="en-US" sz="2800" dirty="0">
                    <a:latin typeface="+mn-lt"/>
                  </a:rPr>
                  <a:t> </a:t>
                </a:r>
                <a:r>
                  <a:rPr lang="en-US" altLang="zh-TW" sz="2800" dirty="0">
                    <a:latin typeface="+mn-lt"/>
                  </a:rPr>
                  <a:t>are fulfilled:</a:t>
                </a:r>
              </a:p>
              <a:p>
                <a:pPr marL="0" indent="0">
                  <a:buNone/>
                </a:pPr>
                <a:r>
                  <a:rPr lang="en-US" altLang="zh-TW" dirty="0">
                    <a:latin typeface="+mn-lt"/>
                  </a:rPr>
                  <a:t> </a:t>
                </a:r>
                <a:r>
                  <a:rPr lang="zh-TW" altLang="en-US" dirty="0">
                    <a:latin typeface="+mn-lt"/>
                  </a:rPr>
                  <a:t>  </a:t>
                </a:r>
                <a:r>
                  <a:rPr lang="en-US" altLang="zh-TW" sz="2800" dirty="0">
                    <a:latin typeface="+mn-lt"/>
                  </a:rPr>
                  <a:t>1) The two following conditions are correct:</a:t>
                </a:r>
              </a:p>
              <a:p>
                <a:pPr marL="0" indent="0">
                  <a:buNone/>
                </a:pPr>
                <a:r>
                  <a:rPr lang="en-US" altLang="zh-TW" sz="2800" dirty="0">
                    <a:latin typeface="+mn-lt"/>
                  </a:rPr>
                  <a:t>	a) ∀</a:t>
                </a:r>
                <a:r>
                  <a:rPr lang="zh-TW" altLang="en-US" sz="2800" dirty="0">
                    <a:latin typeface="+mn-lt"/>
                  </a:rPr>
                  <a:t>𝒞𝒩 ∈</a:t>
                </a: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oMath>
                </a14:m>
                <a:r>
                  <a:rPr lang="en-US" altLang="zh-TW" sz="2800" dirty="0"/>
                  <a:t> </a:t>
                </a:r>
                <a:r>
                  <a:rPr lang="el-GR" altLang="zh-TW"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sub>
                    </m:sSub>
                  </m:oMath>
                </a14:m>
                <a:r>
                  <a:rPr lang="el-GR" altLang="zh-TW" sz="2800" dirty="0">
                    <a:latin typeface="+mn-lt"/>
                  </a:rPr>
                  <a:t>(</a:t>
                </a:r>
                <a:r>
                  <a:rPr lang="zh-TW" altLang="el-GR" sz="2800" dirty="0">
                    <a:latin typeface="+mn-lt"/>
                  </a:rPr>
                  <a:t>𝒞𝒩</a:t>
                </a:r>
                <a:r>
                  <a:rPr lang="el-GR" altLang="zh-TW" sz="2800" dirty="0">
                    <a:latin typeface="+mn-lt"/>
                  </a:rPr>
                  <a:t>)</a:t>
                </a:r>
                <a:r>
                  <a:rPr lang="zh-TW" altLang="en-US" sz="2800" dirty="0">
                    <a:latin typeface="+mn-lt"/>
                  </a:rPr>
                  <a:t> </a:t>
                </a:r>
                <a:r>
                  <a:rPr lang="el-GR" altLang="zh-TW"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l-GR" altLang="zh-TW" sz="2800" dirty="0">
                    <a:latin typeface="+mn-lt"/>
                  </a:rPr>
                  <a:t>(</a:t>
                </a:r>
                <a:r>
                  <a:rPr lang="zh-TW" altLang="el-GR" sz="2800" dirty="0">
                    <a:latin typeface="+mn-lt"/>
                  </a:rPr>
                  <a:t>𝒞𝒩</a:t>
                </a:r>
                <a:r>
                  <a:rPr lang="el-GR" altLang="zh-TW" sz="2800" dirty="0">
                    <a:latin typeface="+mn-lt"/>
                  </a:rPr>
                  <a:t>)</a:t>
                </a:r>
              </a:p>
              <a:p>
                <a:pPr marL="0" indent="0">
                  <a:buNone/>
                </a:pPr>
                <a:r>
                  <a:rPr lang="en-US" altLang="zh-TW" sz="2800" dirty="0">
                    <a:latin typeface="+mn-lt"/>
                  </a:rPr>
                  <a:t>	b)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r>
                  <a:rPr lang="zh-TW" altLang="en-US" sz="2800" dirty="0">
                    <a:latin typeface="+mn-lt"/>
                  </a:rPr>
                  <a:t>𝒞𝒩 ∈</a:t>
                </a: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r>
                      <a:rPr lang="en-US" altLang="zh-TW" sz="2800" i="1">
                        <a:latin typeface="Cambria Math" panose="02040503050406030204" pitchFamily="18" charset="0"/>
                      </a:rPr>
                      <m:t> </m:t>
                    </m:r>
                  </m:oMath>
                </a14:m>
                <a:r>
                  <a:rPr lang="el-GR" altLang="zh-TW" sz="2800" dirty="0">
                    <a:latin typeface="+mn-lt"/>
                  </a:rPr>
                  <a:t>:</a:t>
                </a:r>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1</m:t>
                            </m:r>
                          </m:sub>
                        </m:sSub>
                      </m:sub>
                    </m:sSub>
                  </m:oMath>
                </a14:m>
                <a:r>
                  <a:rPr lang="el-GR" altLang="zh-TW" sz="2800" dirty="0">
                    <a:latin typeface="+mn-lt"/>
                  </a:rPr>
                  <a:t>(</a:t>
                </a:r>
                <a:r>
                  <a:rPr lang="zh-TW" altLang="el-GR" sz="2800" dirty="0">
                    <a:latin typeface="+mn-lt"/>
                  </a:rPr>
                  <a:t>𝒞𝒩</a:t>
                </a:r>
                <a:r>
                  <a:rPr lang="el-GR" altLang="zh-TW" sz="2800" dirty="0">
                    <a:latin typeface="+mn-lt"/>
                  </a:rPr>
                  <a:t>)</a:t>
                </a:r>
                <a:r>
                  <a:rPr lang="zh-TW" altLang="en-US" sz="2800" dirty="0">
                    <a:latin typeface="+mn-lt"/>
                  </a:rPr>
                  <a:t> </a:t>
                </a:r>
                <a:r>
                  <a:rPr lang="en-US" altLang="zh-TW" sz="2800" dirty="0">
                    <a:latin typeface="+mn-lt"/>
                  </a:rPr>
                  <a:t>&gt;</a:t>
                </a:r>
                <a:r>
                  <a:rPr lang="zh-TW" altLang="en-US" sz="2800" dirty="0">
                    <a:latin typeface="+mn-lt"/>
                  </a:rPr>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l-GR" altLang="zh-TW" sz="2800" dirty="0">
                    <a:latin typeface="+mn-lt"/>
                  </a:rPr>
                  <a:t> (</a:t>
                </a:r>
                <a:r>
                  <a:rPr lang="zh-TW" altLang="el-GR" sz="2800" dirty="0">
                    <a:latin typeface="+mn-lt"/>
                  </a:rPr>
                  <a:t>𝒞𝒩</a:t>
                </a:r>
                <a:r>
                  <a:rPr lang="el-GR" altLang="zh-TW" sz="2800" dirty="0">
                    <a:latin typeface="+mn-lt"/>
                  </a:rPr>
                  <a:t>)</a:t>
                </a:r>
              </a:p>
              <a:p>
                <a:pPr marL="0" indent="0">
                  <a:buNone/>
                </a:pPr>
                <a:r>
                  <a:rPr lang="el-GR" altLang="zh-TW" sz="2800" dirty="0">
                    <a:latin typeface="+mn-lt"/>
                  </a:rPr>
                  <a:t>   </a:t>
                </a:r>
                <a:r>
                  <a:rPr lang="zh-TW" altLang="en-US" sz="2800" dirty="0">
                    <a:latin typeface="+mn-lt"/>
                  </a:rPr>
                  <a:t> </a:t>
                </a:r>
                <a:r>
                  <a:rPr lang="el-GR" altLang="zh-TW" sz="2800" dirty="0">
                    <a:latin typeface="+mn-lt"/>
                  </a:rPr>
                  <a:t>2) </a:t>
                </a:r>
                <a:r>
                  <a:rPr lang="en-US" altLang="zh-TW" sz="2800" dirty="0">
                    <a:latin typeface="+mn-lt"/>
                  </a:rPr>
                  <a:t>The two following conditions are correct:</a:t>
                </a:r>
              </a:p>
              <a:p>
                <a:pPr marL="0" indent="0">
                  <a:buNone/>
                </a:pPr>
                <a:r>
                  <a:rPr lang="en-US" altLang="zh-TW" sz="2800" dirty="0">
                    <a:latin typeface="+mn-lt"/>
                  </a:rPr>
                  <a:t>	a) </a:t>
                </a:r>
                <a14:m>
                  <m:oMath xmlns:m="http://schemas.openxmlformats.org/officeDocument/2006/math">
                    <m:r>
                      <a:rPr lang="en-US" altLang="zh-TW" sz="2800" i="1" dirty="0">
                        <a:latin typeface="Cambria Math" panose="02040503050406030204" pitchFamily="18" charset="0"/>
                        <a:ea typeface="Cambria Math" panose="02040503050406030204" pitchFamily="18" charset="0"/>
                      </a:rPr>
                      <m:t>∀</m:t>
                    </m:r>
                  </m:oMath>
                </a14:m>
                <a:r>
                  <a:rPr lang="zh-TW" altLang="en-US" sz="2800" dirty="0">
                    <a:latin typeface="+mn-lt"/>
                  </a:rPr>
                  <a:t>𝒞𝒩 ∈</a:t>
                </a: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r>
                      <a:rPr lang="en-US" altLang="zh-TW" sz="2800" i="1">
                        <a:latin typeface="Cambria Math" panose="02040503050406030204" pitchFamily="18" charset="0"/>
                      </a:rPr>
                      <m:t> </m:t>
                    </m:r>
                  </m:oMath>
                </a14:m>
                <a:r>
                  <a:rPr lang="en-US" altLang="zh-TW" sz="2800" dirty="0">
                    <a:latin typeface="+mn-lt"/>
                  </a:rPr>
                  <a:t>:</a:t>
                </a:r>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sub>
                    </m:sSub>
                  </m:oMath>
                </a14:m>
                <a:r>
                  <a:rPr lang="el-GR" altLang="zh-TW" sz="2800" dirty="0">
                    <a:latin typeface="+mn-lt"/>
                  </a:rPr>
                  <a:t>(</a:t>
                </a:r>
                <a:r>
                  <a:rPr lang="zh-TW" altLang="el-GR" sz="2800" dirty="0">
                    <a:latin typeface="+mn-lt"/>
                  </a:rPr>
                  <a:t>𝒞𝒩</a:t>
                </a:r>
                <a:r>
                  <a:rPr lang="el-GR" altLang="zh-TW" sz="2800" dirty="0">
                    <a:latin typeface="+mn-lt"/>
                  </a:rPr>
                  <a:t>)</a:t>
                </a:r>
                <a:r>
                  <a:rPr lang="zh-TW" altLang="en-US" sz="2800" dirty="0">
                    <a:latin typeface="+mn-lt"/>
                  </a:rPr>
                  <a:t> </a:t>
                </a:r>
                <a14:m>
                  <m:oMath xmlns:m="http://schemas.openxmlformats.org/officeDocument/2006/math">
                    <m:r>
                      <a:rPr lang="zh-TW" altLang="en-US" sz="2800" i="1" smtClean="0">
                        <a:latin typeface="Cambria Math" panose="02040503050406030204" pitchFamily="18" charset="0"/>
                      </a:rPr>
                      <m:t>≥</m:t>
                    </m:r>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l-GR" altLang="zh-TW" sz="2800" dirty="0">
                    <a:latin typeface="+mn-lt"/>
                  </a:rPr>
                  <a:t> (</a:t>
                </a:r>
                <a:r>
                  <a:rPr lang="zh-TW" altLang="el-GR" sz="2800" dirty="0">
                    <a:latin typeface="+mn-lt"/>
                  </a:rPr>
                  <a:t>𝒞𝒩</a:t>
                </a:r>
                <a:r>
                  <a:rPr lang="el-GR" altLang="zh-TW" sz="2800" dirty="0">
                    <a:latin typeface="+mn-lt"/>
                  </a:rPr>
                  <a:t>)</a:t>
                </a:r>
              </a:p>
              <a:p>
                <a:pPr marL="0" indent="0">
                  <a:buNone/>
                </a:pPr>
                <a:r>
                  <a:rPr lang="en-US" altLang="zh-TW" sz="2800" dirty="0">
                    <a:latin typeface="+mn-lt"/>
                  </a:rPr>
                  <a:t>	b) ∃</a:t>
                </a:r>
                <a:r>
                  <a:rPr lang="zh-TW" altLang="en-US" sz="2800" dirty="0">
                    <a:latin typeface="+mn-lt"/>
                  </a:rPr>
                  <a:t>𝒞𝒩 ∈</a:t>
                </a:r>
                <a:r>
                  <a:rPr lang="en-US" altLang="zh-TW" sz="2800" dirty="0">
                    <a:ea typeface="Cambria Math" panose="02040503050406030204" pitchFamily="18" charset="0"/>
                  </a:rPr>
                  <a:t>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r>
                      <a:rPr lang="en-US" altLang="zh-TW" sz="2800" i="1">
                        <a:latin typeface="Cambria Math" panose="02040503050406030204" pitchFamily="18" charset="0"/>
                      </a:rPr>
                      <m:t> </m:t>
                    </m:r>
                  </m:oMath>
                </a14:m>
                <a:r>
                  <a:rPr lang="el-GR" altLang="zh-TW" sz="2800" dirty="0">
                    <a:latin typeface="+mn-lt"/>
                  </a:rPr>
                  <a:t>:</a:t>
                </a:r>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smtClean="0">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en-US" altLang="zh-TW" sz="2800" i="1">
                                <a:latin typeface="Cambria Math" panose="02040503050406030204" pitchFamily="18" charset="0"/>
                              </a:rPr>
                              <m:t>2</m:t>
                            </m:r>
                          </m:sub>
                        </m:sSub>
                      </m:sub>
                    </m:sSub>
                  </m:oMath>
                </a14:m>
                <a:r>
                  <a:rPr lang="el-GR" altLang="zh-TW" sz="2800" dirty="0">
                    <a:latin typeface="+mn-lt"/>
                  </a:rPr>
                  <a:t> (</a:t>
                </a:r>
                <a:r>
                  <a:rPr lang="zh-TW" altLang="el-GR" sz="2800" dirty="0">
                    <a:latin typeface="+mn-lt"/>
                  </a:rPr>
                  <a:t>𝒞𝒩</a:t>
                </a:r>
                <a:r>
                  <a:rPr lang="el-GR" altLang="zh-TW" sz="2800" dirty="0">
                    <a:latin typeface="+mn-lt"/>
                  </a:rPr>
                  <a:t>)</a:t>
                </a:r>
                <a:r>
                  <a:rPr lang="en-US" altLang="zh-TW" sz="2800" dirty="0">
                    <a:latin typeface="+mn-lt"/>
                  </a:rPr>
                  <a:t> </a:t>
                </a:r>
                <a:r>
                  <a:rPr lang="el-GR" altLang="zh-TW" sz="2800" dirty="0">
                    <a:latin typeface="+mn-lt"/>
                  </a:rPr>
                  <a:t>&gt;</a:t>
                </a:r>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m:rPr>
                            <m:sty m:val="p"/>
                          </m:rPr>
                          <a:rPr lang="el-GR" altLang="zh-TW" sz="2800" i="1">
                            <a:latin typeface="Cambria Math" panose="02040503050406030204" pitchFamily="18" charset="0"/>
                            <a:ea typeface="Cambria Math" panose="02040503050406030204" pitchFamily="18" charset="0"/>
                          </a:rPr>
                          <m:t>Π</m:t>
                        </m:r>
                      </m:e>
                      <m:sub>
                        <m:sSub>
                          <m:sSubPr>
                            <m:ctrlPr>
                              <a:rPr lang="en-US" altLang="zh-TW" sz="2800" i="1">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rPr>
                              <m:t>𝓂</m:t>
                            </m:r>
                          </m:sub>
                        </m:sSub>
                      </m:sub>
                    </m:sSub>
                  </m:oMath>
                </a14:m>
                <a:r>
                  <a:rPr lang="el-GR" altLang="zh-TW" sz="2800" dirty="0">
                    <a:latin typeface="+mn-lt"/>
                  </a:rPr>
                  <a:t>(</a:t>
                </a:r>
                <a:r>
                  <a:rPr lang="zh-TW" altLang="el-GR" sz="2800" dirty="0">
                    <a:latin typeface="+mn-lt"/>
                  </a:rPr>
                  <a:t>𝒞𝒩</a:t>
                </a:r>
                <a:r>
                  <a:rPr lang="el-GR" altLang="zh-TW" sz="2800" dirty="0">
                    <a:latin typeface="+mn-lt"/>
                  </a:rPr>
                  <a:t>)</a:t>
                </a:r>
                <a:endParaRPr lang="zh-TW" altLang="en-US" sz="2800" dirty="0">
                  <a:latin typeface="+mn-lt"/>
                </a:endParaRPr>
              </a:p>
            </p:txBody>
          </p:sp>
        </mc:Choice>
        <mc:Fallback>
          <p:sp>
            <p:nvSpPr>
              <p:cNvPr id="3" name="內容版面配置區 2">
                <a:extLst>
                  <a:ext uri="{FF2B5EF4-FFF2-40B4-BE49-F238E27FC236}">
                    <a16:creationId xmlns:a16="http://schemas.microsoft.com/office/drawing/2014/main" id="{5ADBA08D-E1ED-4280-A7E1-83F3C4B3C974}"/>
                  </a:ext>
                </a:extLst>
              </p:cNvPr>
              <p:cNvSpPr>
                <a:spLocks noGrp="1" noRot="1" noChangeAspect="1" noMove="1" noResize="1" noEditPoints="1" noAdjustHandles="1" noChangeArrowheads="1" noChangeShapeType="1" noTextEdit="1"/>
              </p:cNvSpPr>
              <p:nvPr>
                <p:ph idx="1"/>
              </p:nvPr>
            </p:nvSpPr>
            <p:spPr>
              <a:xfrm>
                <a:off x="609600" y="1600203"/>
                <a:ext cx="10972800" cy="4525963"/>
              </a:xfrm>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22ED063-5645-4107-9692-9FF6FDFDD185}"/>
              </a:ext>
            </a:extLst>
          </p:cNvPr>
          <p:cNvSpPr>
            <a:spLocks noGrp="1"/>
          </p:cNvSpPr>
          <p:nvPr>
            <p:ph type="sldNum" sz="quarter" idx="12"/>
          </p:nvPr>
        </p:nvSpPr>
        <p:spPr/>
        <p:txBody>
          <a:bodyPr/>
          <a:lstStyle/>
          <a:p>
            <a:fld id="{52E38B42-96A3-412A-9CD3-7D6C2689CFF8}" type="slidenum">
              <a:rPr lang="en-US" altLang="zh-TW" smtClean="0"/>
              <a:pPr/>
              <a:t>35</a:t>
            </a:fld>
            <a:endParaRPr lang="en-US" altLang="zh-TW"/>
          </a:p>
        </p:txBody>
      </p:sp>
    </p:spTree>
    <p:extLst>
      <p:ext uri="{BB962C8B-B14F-4D97-AF65-F5344CB8AC3E}">
        <p14:creationId xmlns:p14="http://schemas.microsoft.com/office/powerpoint/2010/main" val="986587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DD9BC4-5B97-4752-A062-0F32A4D067BF}"/>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9FC92B3-D043-4B5C-94FC-0F9DC7CC5A8B}"/>
                  </a:ext>
                </a:extLst>
              </p:cNvPr>
              <p:cNvSpPr>
                <a:spLocks noGrp="1"/>
              </p:cNvSpPr>
              <p:nvPr>
                <p:ph idx="1"/>
              </p:nvPr>
            </p:nvSpPr>
            <p:spPr/>
            <p:txBody>
              <a:bodyPr/>
              <a:lstStyle/>
              <a:p>
                <a:r>
                  <a:rPr lang="en-US" altLang="zh-TW" sz="2800" dirty="0">
                    <a:latin typeface="+mn-lt"/>
                  </a:rPr>
                  <a:t>The </a:t>
                </a:r>
                <a:r>
                  <a:rPr lang="en-US" altLang="zh-TW" sz="2800" i="1" dirty="0" err="1">
                    <a:latin typeface="+mn-lt"/>
                  </a:rPr>
                  <a:t>instance</a:t>
                </a:r>
                <a:r>
                  <a:rPr lang="en-US" altLang="zh-TW" sz="2800" dirty="0" err="1">
                    <a:latin typeface="+mn-lt"/>
                  </a:rPr>
                  <a:t>VNF</a:t>
                </a:r>
                <a:r>
                  <a:rPr lang="en-US" altLang="zh-TW" sz="2800" dirty="0">
                    <a:latin typeface="+mn-lt"/>
                  </a:rPr>
                  <a:t>(</a:t>
                </a:r>
                <a14:m>
                  <m:oMath xmlns:m="http://schemas.openxmlformats.org/officeDocument/2006/math">
                    <m:r>
                      <a:rPr lang="zh-TW" altLang="en-US" sz="2800" i="1" smtClean="0">
                        <a:latin typeface="Cambria Math" panose="02040503050406030204" pitchFamily="18" charset="0"/>
                      </a:rPr>
                      <m:t>𝜗</m:t>
                    </m:r>
                    <m:r>
                      <a:rPr lang="en-US" altLang="zh-TW" sz="2800" b="0" i="0" smtClean="0">
                        <a:latin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Γ</m:t>
                    </m:r>
                    <m:r>
                      <a:rPr lang="en-US" altLang="zh-TW" sz="2800" b="0" i="1" smtClean="0">
                        <a:latin typeface="Cambria Math" panose="02040503050406030204" pitchFamily="18" charset="0"/>
                        <a:ea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Φ</m:t>
                    </m:r>
                  </m:oMath>
                </a14:m>
                <a:r>
                  <a:rPr lang="en-US" altLang="zh-TW" sz="2800" dirty="0">
                    <a:latin typeface="+mn-lt"/>
                  </a:rPr>
                  <a:t>) function will split any coalition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latin typeface="+mn-lt"/>
                  </a:rPr>
                  <a:t> if the above-mentioned conditions are met.</a:t>
                </a:r>
              </a:p>
              <a:p>
                <a:r>
                  <a:rPr lang="en-US" altLang="zh-TW" sz="2800" dirty="0">
                    <a:latin typeface="+mn-lt"/>
                  </a:rPr>
                  <a:t>Note that in</a:t>
                </a:r>
                <a:r>
                  <a:rPr lang="zh-TW" altLang="en-US" sz="2800" dirty="0">
                    <a:latin typeface="+mn-lt"/>
                  </a:rPr>
                  <a:t> </a:t>
                </a:r>
                <a:r>
                  <a:rPr lang="en-US" altLang="zh-TW" sz="2800" dirty="0">
                    <a:latin typeface="+mn-lt"/>
                  </a:rPr>
                  <a:t>the split process, the QoS would be ensured as the players</a:t>
                </a:r>
                <a:r>
                  <a:rPr lang="zh-TW" altLang="en-US" sz="2800" dirty="0">
                    <a:latin typeface="+mn-lt"/>
                  </a:rPr>
                  <a:t> </a:t>
                </a:r>
                <a:r>
                  <a:rPr lang="en-US" altLang="zh-TW" sz="2800" dirty="0">
                    <a:latin typeface="+mn-lt"/>
                  </a:rPr>
                  <a:t>would not accept to split if their profits are reduced.</a:t>
                </a:r>
              </a:p>
              <a:p>
                <a:r>
                  <a:rPr lang="en-US" altLang="zh-TW" sz="2800" dirty="0">
                    <a:latin typeface="+mn-lt"/>
                  </a:rPr>
                  <a:t>As stated</a:t>
                </a:r>
                <a:r>
                  <a:rPr lang="zh-TW" altLang="en-US" sz="2800" dirty="0">
                    <a:latin typeface="+mn-lt"/>
                  </a:rPr>
                  <a:t> </a:t>
                </a:r>
                <a:r>
                  <a:rPr lang="en-US" altLang="zh-TW" sz="2800" dirty="0">
                    <a:latin typeface="+mn-lt"/>
                  </a:rPr>
                  <a:t>earlier, only the best coalition from the collection returned by</a:t>
                </a:r>
                <a:r>
                  <a:rPr lang="zh-TW" altLang="en-US" sz="2800" dirty="0">
                    <a:latin typeface="+mn-lt"/>
                  </a:rPr>
                  <a:t> </a:t>
                </a:r>
                <a:r>
                  <a:rPr lang="en-US" altLang="zh-TW" sz="2800" i="1" dirty="0" err="1">
                    <a:latin typeface="+mn-lt"/>
                  </a:rPr>
                  <a:t>instance</a:t>
                </a:r>
                <a:r>
                  <a:rPr lang="en-US" altLang="zh-TW" sz="2800" dirty="0" err="1">
                    <a:latin typeface="+mn-lt"/>
                  </a:rPr>
                  <a:t>VNF</a:t>
                </a:r>
                <a:r>
                  <a:rPr lang="en-US" altLang="zh-TW" sz="2800" dirty="0">
                    <a:latin typeface="+mn-lt"/>
                  </a:rPr>
                  <a:t> (</a:t>
                </a:r>
                <a14:m>
                  <m:oMath xmlns:m="http://schemas.openxmlformats.org/officeDocument/2006/math">
                    <m:r>
                      <a:rPr lang="zh-TW" altLang="en-US" sz="2800" i="1">
                        <a:latin typeface="Cambria Math" panose="02040503050406030204" pitchFamily="18" charset="0"/>
                      </a:rPr>
                      <m:t>𝜗</m:t>
                    </m:r>
                    <m:r>
                      <a:rPr lang="en-US" altLang="zh-TW" sz="2800">
                        <a:latin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Γ</m:t>
                    </m:r>
                    <m:r>
                      <a:rPr lang="en-US" altLang="zh-TW" sz="2800" i="1">
                        <a:latin typeface="Cambria Math" panose="02040503050406030204" pitchFamily="18" charset="0"/>
                        <a:ea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Φ</m:t>
                    </m:r>
                  </m:oMath>
                </a14:m>
                <a:r>
                  <a:rPr lang="en-US" altLang="zh-TW" sz="2800" dirty="0">
                    <a:latin typeface="+mn-lt"/>
                  </a:rPr>
                  <a:t>) will hold the instances of</a:t>
                </a:r>
                <a14:m>
                  <m:oMath xmlns:m="http://schemas.openxmlformats.org/officeDocument/2006/math">
                    <m:r>
                      <a:rPr lang="zh-TW" altLang="en-US" sz="2800" i="1" dirty="0">
                        <a:latin typeface="Cambria Math" panose="02040503050406030204" pitchFamily="18" charset="0"/>
                      </a:rPr>
                      <m:t> </m:t>
                    </m:r>
                    <m:r>
                      <a:rPr lang="zh-TW" altLang="en-US" sz="2800" i="1">
                        <a:latin typeface="Cambria Math" panose="02040503050406030204" pitchFamily="18" charset="0"/>
                      </a:rPr>
                      <m:t>𝜗</m:t>
                    </m:r>
                  </m:oMath>
                </a14:m>
                <a:r>
                  <a:rPr lang="en-US" altLang="zh-TW" sz="2800" dirty="0">
                    <a:latin typeface="+mn-lt"/>
                  </a:rPr>
                  <a:t>.</a:t>
                </a:r>
                <a:endParaRPr lang="zh-TW" altLang="en-US" sz="2400" dirty="0">
                  <a:latin typeface="+mn-lt"/>
                </a:endParaRPr>
              </a:p>
            </p:txBody>
          </p:sp>
        </mc:Choice>
        <mc:Fallback xmlns="">
          <p:sp>
            <p:nvSpPr>
              <p:cNvPr id="3" name="內容版面配置區 2">
                <a:extLst>
                  <a:ext uri="{FF2B5EF4-FFF2-40B4-BE49-F238E27FC236}">
                    <a16:creationId xmlns:a16="http://schemas.microsoft.com/office/drawing/2014/main" id="{B9FC92B3-D043-4B5C-94FC-0F9DC7CC5A8B}"/>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4EA4EA8-3FD8-4FDA-9EFA-27D61B09F3C9}"/>
              </a:ext>
            </a:extLst>
          </p:cNvPr>
          <p:cNvSpPr>
            <a:spLocks noGrp="1"/>
          </p:cNvSpPr>
          <p:nvPr>
            <p:ph type="sldNum" sz="quarter" idx="12"/>
          </p:nvPr>
        </p:nvSpPr>
        <p:spPr/>
        <p:txBody>
          <a:bodyPr/>
          <a:lstStyle/>
          <a:p>
            <a:fld id="{52E38B42-96A3-412A-9CD3-7D6C2689CFF8}" type="slidenum">
              <a:rPr lang="en-US" altLang="zh-TW" smtClean="0"/>
              <a:pPr/>
              <a:t>36</a:t>
            </a:fld>
            <a:endParaRPr lang="en-US" altLang="zh-TW"/>
          </a:p>
        </p:txBody>
      </p:sp>
    </p:spTree>
    <p:extLst>
      <p:ext uri="{BB962C8B-B14F-4D97-AF65-F5344CB8AC3E}">
        <p14:creationId xmlns:p14="http://schemas.microsoft.com/office/powerpoint/2010/main" val="2242675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15A85A-C5DA-4E2C-A640-FF2BAD9744E3}"/>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8D9E4FD-E3B6-4B60-9EC0-9F3A7FB01DA6}"/>
                  </a:ext>
                </a:extLst>
              </p:cNvPr>
              <p:cNvSpPr>
                <a:spLocks noGrp="1"/>
              </p:cNvSpPr>
              <p:nvPr>
                <p:ph idx="1"/>
              </p:nvPr>
            </p:nvSpPr>
            <p:spPr/>
            <p:txBody>
              <a:bodyPr/>
              <a:lstStyle/>
              <a:p>
                <a:r>
                  <a:rPr lang="en-US" altLang="zh-TW" sz="2800" dirty="0">
                    <a:latin typeface="+mn-lt"/>
                  </a:rPr>
                  <a:t>The split</a:t>
                </a:r>
                <a:r>
                  <a:rPr lang="zh-TW" altLang="en-US" sz="2800" dirty="0">
                    <a:latin typeface="+mn-lt"/>
                  </a:rPr>
                  <a:t> </a:t>
                </a:r>
                <a:r>
                  <a:rPr lang="en-US" altLang="zh-TW" sz="2800" dirty="0">
                    <a:latin typeface="+mn-lt"/>
                  </a:rPr>
                  <a:t>process does not affect the best coalition, as a coalition </a:t>
                </a:r>
                <a14:m>
                  <m:oMath xmlns:m="http://schemas.openxmlformats.org/officeDocument/2006/math">
                    <m:r>
                      <m:rPr>
                        <m:sty m:val="p"/>
                      </m:rPr>
                      <a:rPr lang="en-US" altLang="zh-TW" sz="2800" i="1" smtClean="0">
                        <a:latin typeface="Cambria Math" panose="02040503050406030204" pitchFamily="18" charset="0"/>
                      </a:rPr>
                      <m:t>S</m:t>
                    </m:r>
                  </m:oMath>
                </a14:m>
                <a:r>
                  <a:rPr lang="zh-TW" altLang="en-US" sz="2800" dirty="0">
                    <a:latin typeface="+mn-lt"/>
                  </a:rPr>
                  <a:t> </a:t>
                </a:r>
                <a:r>
                  <a:rPr lang="en-US" altLang="zh-TW" sz="2800" dirty="0">
                    <a:latin typeface="+mn-lt"/>
                  </a:rPr>
                  <a:t>would split from another coalition </a:t>
                </a:r>
                <a14:m>
                  <m:oMath xmlns:m="http://schemas.openxmlformats.org/officeDocument/2006/math">
                    <m:sSub>
                      <m:sSubPr>
                        <m:ctrlPr>
                          <a:rPr lang="en-US" altLang="zh-TW" sz="2800" i="1">
                            <a:latin typeface="Cambria Math" panose="02040503050406030204" pitchFamily="18" charset="0"/>
                            <a:ea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a:latin typeface="Cambria Math" panose="02040503050406030204" pitchFamily="18" charset="0"/>
                            <a:ea typeface="Cambria Math" panose="02040503050406030204" pitchFamily="18" charset="0"/>
                          </a:rPr>
                          <m:t>𝓂</m:t>
                        </m:r>
                      </m:sub>
                    </m:sSub>
                  </m:oMath>
                </a14:m>
                <a:r>
                  <a:rPr lang="en-US" altLang="zh-TW" sz="2800" dirty="0">
                    <a:latin typeface="+mn-lt"/>
                  </a:rPr>
                  <a:t> </a:t>
                </a:r>
                <a:r>
                  <a:rPr lang="en-US" altLang="zh-TW" sz="2800" dirty="0" err="1">
                    <a:latin typeface="+mn-lt"/>
                  </a:rPr>
                  <a:t>iff</a:t>
                </a:r>
                <a:r>
                  <a:rPr lang="en-US" altLang="zh-TW" sz="2800" dirty="0">
                    <a:latin typeface="+mn-lt"/>
                  </a:rPr>
                  <a:t> all the profits of</a:t>
                </a:r>
                <a:r>
                  <a:rPr lang="zh-TW" altLang="en-US" sz="2800" dirty="0">
                    <a:latin typeface="+mn-lt"/>
                  </a:rPr>
                  <a:t> </a:t>
                </a:r>
                <a:r>
                  <a:rPr lang="en-US" altLang="zh-TW" sz="2800" dirty="0">
                    <a:latin typeface="+mn-lt"/>
                  </a:rPr>
                  <a:t>its players are not reduced and at least one of them should</a:t>
                </a:r>
                <a:r>
                  <a:rPr lang="zh-TW" altLang="en-US" sz="2800" dirty="0">
                    <a:latin typeface="+mn-lt"/>
                  </a:rPr>
                  <a:t> </a:t>
                </a:r>
                <a:r>
                  <a:rPr lang="en-US" altLang="zh-TW" sz="2800" dirty="0">
                    <a:latin typeface="+mn-lt"/>
                  </a:rPr>
                  <a:t>increase its payoff.</a:t>
                </a:r>
              </a:p>
              <a:p>
                <a:r>
                  <a:rPr lang="en-US" altLang="zh-TW" sz="2800" dirty="0">
                    <a:latin typeface="+mn-lt"/>
                  </a:rPr>
                  <a:t>Another important feature of a coalitional</a:t>
                </a:r>
                <a:r>
                  <a:rPr lang="zh-TW" altLang="en-US" sz="2800" dirty="0">
                    <a:latin typeface="+mn-lt"/>
                  </a:rPr>
                  <a:t> </a:t>
                </a:r>
                <a:r>
                  <a:rPr lang="en-US" altLang="zh-TW" sz="2800" dirty="0">
                    <a:latin typeface="+mn-lt"/>
                  </a:rPr>
                  <a:t>game is the stability.</a:t>
                </a:r>
              </a:p>
              <a:p>
                <a:r>
                  <a:rPr lang="en-US" altLang="zh-TW" sz="2800" dirty="0">
                    <a:latin typeface="+mn-lt"/>
                  </a:rPr>
                  <a:t>In a coalitional game, a collection </a:t>
                </a:r>
                <a14:m>
                  <m:oMath xmlns:m="http://schemas.openxmlformats.org/officeDocument/2006/math">
                    <m:r>
                      <m:rPr>
                        <m:sty m:val="p"/>
                      </m:rPr>
                      <a:rPr lang="el-GR" altLang="zh-TW" sz="2800" i="1" smtClean="0">
                        <a:latin typeface="Cambria Math" panose="02040503050406030204" pitchFamily="18" charset="0"/>
                        <a:ea typeface="Cambria Math" panose="02040503050406030204" pitchFamily="18" charset="0"/>
                      </a:rPr>
                      <m:t>Ξ</m:t>
                    </m:r>
                  </m:oMath>
                </a14:m>
                <a:r>
                  <a:rPr lang="zh-TW" altLang="en-US" sz="2800" dirty="0">
                    <a:latin typeface="+mn-lt"/>
                  </a:rPr>
                  <a:t> </a:t>
                </a:r>
                <a:r>
                  <a:rPr lang="en-US" altLang="zh-TW" sz="2800" dirty="0">
                    <a:latin typeface="+mn-lt"/>
                  </a:rPr>
                  <a:t>is</a:t>
                </a:r>
                <a:r>
                  <a:rPr lang="zh-TW" altLang="en-US" sz="2800" dirty="0">
                    <a:latin typeface="+mn-lt"/>
                  </a:rPr>
                  <a:t> </a:t>
                </a:r>
                <a14:m>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I</m:t>
                        </m:r>
                        <m:r>
                          <m:rPr>
                            <m:sty m:val="p"/>
                          </m:rPr>
                          <a:rPr lang="en-US" altLang="zh-TW" sz="2800" i="1" smtClean="0">
                            <a:latin typeface="Cambria Math" panose="02040503050406030204" pitchFamily="18" charset="0"/>
                          </a:rPr>
                          <m:t>D</m:t>
                        </m:r>
                      </m:e>
                      <m:sub>
                        <m:r>
                          <a:rPr lang="en-US" altLang="zh-TW" sz="2800" b="0" i="1" smtClean="0">
                            <a:latin typeface="Cambria Math" panose="02040503050406030204" pitchFamily="18" charset="0"/>
                          </a:rPr>
                          <m:t>𝑝</m:t>
                        </m:r>
                      </m:sub>
                    </m:sSub>
                  </m:oMath>
                </a14:m>
                <a:r>
                  <a:rPr lang="en-US" altLang="zh-TW" sz="2800" dirty="0">
                    <a:latin typeface="+mn-lt"/>
                  </a:rPr>
                  <a:t>-stable if no player has the intention to leave its respective</a:t>
                </a:r>
                <a:r>
                  <a:rPr lang="zh-TW" altLang="en-US" sz="2800" dirty="0">
                    <a:latin typeface="+mn-lt"/>
                  </a:rPr>
                  <a:t> </a:t>
                </a:r>
                <a:r>
                  <a:rPr lang="en-US" altLang="zh-TW" sz="2800" dirty="0">
                    <a:latin typeface="+mn-lt"/>
                  </a:rPr>
                  <a:t>coalition.</a:t>
                </a:r>
              </a:p>
              <a:p>
                <a14:m>
                  <m:oMath xmlns:m="http://schemas.openxmlformats.org/officeDocument/2006/math">
                    <m:sSub>
                      <m:sSubPr>
                        <m:ctrlPr>
                          <a:rPr lang="en-US" altLang="zh-TW" sz="2800" i="1">
                            <a:latin typeface="Cambria Math" panose="02040503050406030204" pitchFamily="18" charset="0"/>
                          </a:rPr>
                        </m:ctrlPr>
                      </m:sSubPr>
                      <m:e>
                        <m:r>
                          <m:rPr>
                            <m:sty m:val="p"/>
                          </m:rPr>
                          <a:rPr lang="en-US" altLang="zh-TW" sz="2800" i="1">
                            <a:latin typeface="Cambria Math" panose="02040503050406030204" pitchFamily="18" charset="0"/>
                          </a:rPr>
                          <m:t>ID</m:t>
                        </m:r>
                      </m:e>
                      <m:sub>
                        <m:r>
                          <a:rPr lang="en-US" altLang="zh-TW" sz="2800" i="1">
                            <a:latin typeface="Cambria Math" panose="02040503050406030204" pitchFamily="18" charset="0"/>
                          </a:rPr>
                          <m:t>𝑝</m:t>
                        </m:r>
                      </m:sub>
                    </m:sSub>
                    <m:r>
                      <a:rPr lang="en-US" altLang="zh-TW" sz="2800" i="1">
                        <a:latin typeface="Cambria Math" panose="02040503050406030204" pitchFamily="18" charset="0"/>
                      </a:rPr>
                      <m:t> </m:t>
                    </m:r>
                  </m:oMath>
                </a14:m>
                <a:r>
                  <a:rPr lang="en-US" altLang="zh-TW" sz="2800" dirty="0">
                    <a:latin typeface="+mn-lt"/>
                  </a:rPr>
                  <a:t>-stable can be also defined as the set of coalitions in </a:t>
                </a:r>
                <a14:m>
                  <m:oMath xmlns:m="http://schemas.openxmlformats.org/officeDocument/2006/math">
                    <m:r>
                      <m:rPr>
                        <m:sty m:val="p"/>
                      </m:rPr>
                      <a:rPr lang="el-GR" altLang="zh-TW" sz="2800" i="1">
                        <a:latin typeface="Cambria Math" panose="02040503050406030204" pitchFamily="18" charset="0"/>
                        <a:ea typeface="Cambria Math" panose="02040503050406030204" pitchFamily="18" charset="0"/>
                      </a:rPr>
                      <m:t>Ξ</m:t>
                    </m:r>
                    <m:r>
                      <a:rPr lang="el-GR" altLang="zh-TW" sz="2800" i="1">
                        <a:latin typeface="Cambria Math" panose="02040503050406030204" pitchFamily="18" charset="0"/>
                        <a:ea typeface="Cambria Math" panose="02040503050406030204" pitchFamily="18" charset="0"/>
                      </a:rPr>
                      <m:t> </m:t>
                    </m:r>
                  </m:oMath>
                </a14:m>
                <a:r>
                  <a:rPr lang="en-US" altLang="zh-TW" sz="2800" dirty="0">
                    <a:latin typeface="+mn-lt"/>
                  </a:rPr>
                  <a:t>that do not have the intention to merge or split any further.</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D8D9E4FD-E3B6-4B60-9EC0-9F3A7FB01DA6}"/>
                  </a:ext>
                </a:extLst>
              </p:cNvPr>
              <p:cNvSpPr>
                <a:spLocks noGrp="1" noRot="1" noChangeAspect="1" noMove="1" noResize="1" noEditPoints="1" noAdjustHandles="1" noChangeArrowheads="1" noChangeShapeType="1" noTextEdit="1"/>
              </p:cNvSpPr>
              <p:nvPr>
                <p:ph idx="1"/>
              </p:nvPr>
            </p:nvSpPr>
            <p:spPr>
              <a:blipFill>
                <a:blip r:embed="rId3"/>
                <a:stretch>
                  <a:fillRect l="-944" t="-1482" r="-13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E60AC93-EC87-430F-A231-4A6EFFA3860A}"/>
              </a:ext>
            </a:extLst>
          </p:cNvPr>
          <p:cNvSpPr>
            <a:spLocks noGrp="1"/>
          </p:cNvSpPr>
          <p:nvPr>
            <p:ph type="sldNum" sz="quarter" idx="12"/>
          </p:nvPr>
        </p:nvSpPr>
        <p:spPr/>
        <p:txBody>
          <a:bodyPr/>
          <a:lstStyle/>
          <a:p>
            <a:fld id="{52E38B42-96A3-412A-9CD3-7D6C2689CFF8}" type="slidenum">
              <a:rPr lang="en-US" altLang="zh-TW" smtClean="0"/>
              <a:pPr/>
              <a:t>37</a:t>
            </a:fld>
            <a:endParaRPr lang="en-US" altLang="zh-TW"/>
          </a:p>
        </p:txBody>
      </p:sp>
    </p:spTree>
    <p:extLst>
      <p:ext uri="{BB962C8B-B14F-4D97-AF65-F5344CB8AC3E}">
        <p14:creationId xmlns:p14="http://schemas.microsoft.com/office/powerpoint/2010/main" val="79299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633159-EE44-48DD-9FD3-D165D4C3CC74}"/>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16A6278-AF12-4749-8883-6BD37F94D562}"/>
                  </a:ext>
                </a:extLst>
              </p:cNvPr>
              <p:cNvSpPr>
                <a:spLocks noGrp="1"/>
              </p:cNvSpPr>
              <p:nvPr>
                <p:ph idx="1"/>
              </p:nvPr>
            </p:nvSpPr>
            <p:spPr/>
            <p:txBody>
              <a:bodyPr/>
              <a:lstStyle/>
              <a:p>
                <a:pPr marL="0" indent="0">
                  <a:buNone/>
                </a:pPr>
                <a:r>
                  <a:rPr lang="en-US" altLang="zh-TW" dirty="0">
                    <a:latin typeface="+mn-lt"/>
                  </a:rPr>
                  <a:t>B. Algorithm description for building one </a:t>
                </a:r>
                <a:r>
                  <a:rPr lang="en-US" altLang="zh-TW" dirty="0" err="1">
                    <a:latin typeface="+mn-lt"/>
                  </a:rPr>
                  <a:t>vEPC</a:t>
                </a:r>
                <a:r>
                  <a:rPr lang="en-US" altLang="zh-TW" dirty="0">
                    <a:latin typeface="+mn-lt"/>
                  </a:rPr>
                  <a:t> instance</a:t>
                </a:r>
              </a:p>
              <a:p>
                <a:r>
                  <a:rPr lang="en-US" altLang="zh-TW" sz="2800" dirty="0">
                    <a:latin typeface="+mn-lt"/>
                  </a:rPr>
                  <a:t>In this subsection, we will explain the </a:t>
                </a:r>
                <a:r>
                  <a:rPr lang="en-US" altLang="zh-TW" sz="2800" i="1" dirty="0">
                    <a:latin typeface="+mn-lt"/>
                  </a:rPr>
                  <a:t>instance</a:t>
                </a:r>
                <a:r>
                  <a:rPr lang="en-US" altLang="zh-TW" sz="2800" dirty="0" err="1">
                    <a:latin typeface="+mn-lt"/>
                  </a:rPr>
                  <a:t>VNF</a:t>
                </a:r>
                <a:r>
                  <a:rPr lang="en-US" altLang="zh-TW" sz="2800" dirty="0">
                    <a:latin typeface="+mn-lt"/>
                  </a:rPr>
                  <a:t> (</a:t>
                </a:r>
                <a14:m>
                  <m:oMath xmlns:m="http://schemas.openxmlformats.org/officeDocument/2006/math">
                    <m:r>
                      <a:rPr lang="zh-TW" altLang="en-US" sz="2800" i="1">
                        <a:latin typeface="Cambria Math" panose="02040503050406030204" pitchFamily="18" charset="0"/>
                      </a:rPr>
                      <m:t>𝜗</m:t>
                    </m:r>
                    <m:r>
                      <a:rPr lang="en-US" altLang="zh-TW" sz="2800">
                        <a:latin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Γ</m:t>
                    </m:r>
                    <m:r>
                      <a:rPr lang="en-US" altLang="zh-TW" sz="2800" i="1">
                        <a:latin typeface="Cambria Math" panose="02040503050406030204" pitchFamily="18" charset="0"/>
                        <a:ea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Φ</m:t>
                    </m:r>
                  </m:oMath>
                </a14:m>
                <a:r>
                  <a:rPr lang="en-US" altLang="zh-TW" sz="2800" dirty="0">
                    <a:latin typeface="+mn-lt"/>
                  </a:rPr>
                  <a:t>)</a:t>
                </a:r>
                <a:r>
                  <a:rPr lang="en-US" altLang="zh-TW" sz="2800" dirty="0"/>
                  <a:t> </a:t>
                </a:r>
                <a:r>
                  <a:rPr lang="en-US" altLang="zh-TW" sz="2800" dirty="0">
                    <a:latin typeface="+mn-lt"/>
                  </a:rPr>
                  <a:t>function that uses coalitional game to deploy the instances</a:t>
                </a:r>
                <a:r>
                  <a:rPr lang="zh-TW" altLang="en-US" sz="2800" dirty="0">
                    <a:latin typeface="+mn-lt"/>
                  </a:rPr>
                  <a:t> </a:t>
                </a:r>
                <a:r>
                  <a:rPr lang="en-US" altLang="zh-TW" sz="2800" dirty="0">
                    <a:latin typeface="+mn-lt"/>
                  </a:rPr>
                  <a:t>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𝜗</m:t>
                    </m:r>
                  </m:oMath>
                </a14:m>
                <a:r>
                  <a:rPr lang="zh-TW" altLang="en-US" sz="2800" dirty="0">
                    <a:latin typeface="+mn-lt"/>
                  </a:rPr>
                  <a:t> </a:t>
                </a:r>
                <a:r>
                  <a:rPr lang="en-US" altLang="zh-TW" sz="2800" dirty="0">
                    <a:latin typeface="+mn-lt"/>
                  </a:rPr>
                  <a:t>across different </a:t>
                </a:r>
                <a14:m>
                  <m:oMath xmlns:m="http://schemas.openxmlformats.org/officeDocument/2006/math">
                    <m:r>
                      <a:rPr lang="zh-TW" altLang="en-US" sz="2800" i="1" smtClean="0">
                        <a:latin typeface="Cambria Math" panose="02040503050406030204" pitchFamily="18" charset="0"/>
                      </a:rPr>
                      <m:t>𝒞𝒩</m:t>
                    </m:r>
                  </m:oMath>
                </a14:m>
                <a:r>
                  <a:rPr lang="en-US" altLang="zh-TW" sz="2800" dirty="0">
                    <a:latin typeface="+mn-lt"/>
                  </a:rPr>
                  <a:t>s</a:t>
                </a:r>
              </a:p>
              <a:p>
                <a:r>
                  <a:rPr lang="en-US" altLang="zh-TW" sz="2800" dirty="0">
                    <a:latin typeface="+mn-lt"/>
                  </a:rPr>
                  <a:t>In this function, we assume that</a:t>
                </a:r>
                <a:r>
                  <a:rPr lang="zh-TW" altLang="en-US" sz="2800" dirty="0">
                    <a:latin typeface="+mn-lt"/>
                  </a:rPr>
                  <a:t> </a:t>
                </a:r>
                <a:r>
                  <a:rPr lang="en-US" altLang="zh-TW" sz="2800" dirty="0">
                    <a:latin typeface="+mn-lt"/>
                  </a:rPr>
                  <a:t>the QoS desired for a TA </a:t>
                </a:r>
                <a14:m>
                  <m:oMath xmlns:m="http://schemas.openxmlformats.org/officeDocument/2006/math">
                    <m:r>
                      <a:rPr lang="zh-TW" altLang="en-US" sz="2800" i="1" smtClean="0">
                        <a:latin typeface="Cambria Math" panose="02040503050406030204" pitchFamily="18" charset="0"/>
                      </a:rPr>
                      <m:t>𝒜</m:t>
                    </m:r>
                  </m:oMath>
                </a14:m>
                <a:r>
                  <a:rPr lang="zh-TW" altLang="en-US" sz="2800" dirty="0">
                    <a:latin typeface="+mn-lt"/>
                  </a:rPr>
                  <a:t> </a:t>
                </a:r>
                <a:r>
                  <a:rPr lang="en-US" altLang="zh-TW" sz="2800" dirty="0">
                    <a:latin typeface="+mn-lt"/>
                  </a:rPr>
                  <a:t>can be assured by every</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p>
              <a:p>
                <a:r>
                  <a:rPr lang="en-US" altLang="zh-TW" sz="2800" dirty="0">
                    <a:latin typeface="+mn-lt"/>
                  </a:rPr>
                  <a:t>Algorithm 1 is used to explain the general functionality of</a:t>
                </a:r>
                <a:r>
                  <a:rPr lang="zh-TW" altLang="en-US" sz="2800" dirty="0">
                    <a:latin typeface="+mn-lt"/>
                  </a:rPr>
                  <a:t> </a:t>
                </a:r>
                <a:r>
                  <a:rPr lang="en-US" altLang="zh-TW" sz="2800" i="1" dirty="0">
                    <a:latin typeface="+mn-lt"/>
                  </a:rPr>
                  <a:t>instance</a:t>
                </a:r>
                <a:r>
                  <a:rPr lang="en-US" altLang="zh-TW" sz="2800" dirty="0" err="1">
                    <a:latin typeface="+mn-lt"/>
                  </a:rPr>
                  <a:t>VNF</a:t>
                </a:r>
                <a:r>
                  <a:rPr lang="en-US" altLang="zh-TW" sz="2800" dirty="0">
                    <a:latin typeface="+mn-lt"/>
                  </a:rPr>
                  <a:t> (</a:t>
                </a:r>
                <a14:m>
                  <m:oMath xmlns:m="http://schemas.openxmlformats.org/officeDocument/2006/math">
                    <m:r>
                      <a:rPr lang="zh-TW" altLang="en-US" sz="2800" i="1">
                        <a:latin typeface="Cambria Math" panose="02040503050406030204" pitchFamily="18" charset="0"/>
                      </a:rPr>
                      <m:t>𝜗</m:t>
                    </m:r>
                    <m:r>
                      <a:rPr lang="en-US" altLang="zh-TW" sz="2800">
                        <a:latin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Γ</m:t>
                    </m:r>
                    <m:r>
                      <a:rPr lang="en-US" altLang="zh-TW" sz="2800" i="1">
                        <a:latin typeface="Cambria Math" panose="02040503050406030204" pitchFamily="18" charset="0"/>
                        <a:ea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Φ</m:t>
                    </m:r>
                  </m:oMath>
                </a14:m>
                <a:r>
                  <a:rPr lang="en-US" altLang="zh-TW" sz="2800" dirty="0">
                    <a:latin typeface="+mn-lt"/>
                  </a:rPr>
                  <a:t>)</a:t>
                </a:r>
              </a:p>
            </p:txBody>
          </p:sp>
        </mc:Choice>
        <mc:Fallback xmlns="">
          <p:sp>
            <p:nvSpPr>
              <p:cNvPr id="3" name="內容版面配置區 2">
                <a:extLst>
                  <a:ext uri="{FF2B5EF4-FFF2-40B4-BE49-F238E27FC236}">
                    <a16:creationId xmlns:a16="http://schemas.microsoft.com/office/drawing/2014/main" id="{B16A6278-AF12-4749-8883-6BD37F94D562}"/>
                  </a:ext>
                </a:extLst>
              </p:cNvPr>
              <p:cNvSpPr>
                <a:spLocks noGrp="1" noRot="1" noChangeAspect="1" noMove="1" noResize="1" noEditPoints="1" noAdjustHandles="1" noChangeArrowheads="1" noChangeShapeType="1" noTextEdit="1"/>
              </p:cNvSpPr>
              <p:nvPr>
                <p:ph idx="1"/>
              </p:nvPr>
            </p:nvSpPr>
            <p:spPr>
              <a:blipFill>
                <a:blip r:embed="rId3"/>
                <a:stretch>
                  <a:fillRect l="-1389" t="-188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849F60AA-071E-4F8B-B3F1-24556043B479}"/>
              </a:ext>
            </a:extLst>
          </p:cNvPr>
          <p:cNvSpPr>
            <a:spLocks noGrp="1"/>
          </p:cNvSpPr>
          <p:nvPr>
            <p:ph type="sldNum" sz="quarter" idx="12"/>
          </p:nvPr>
        </p:nvSpPr>
        <p:spPr/>
        <p:txBody>
          <a:bodyPr/>
          <a:lstStyle/>
          <a:p>
            <a:fld id="{52E38B42-96A3-412A-9CD3-7D6C2689CFF8}" type="slidenum">
              <a:rPr lang="en-US" altLang="zh-TW" smtClean="0"/>
              <a:pPr/>
              <a:t>38</a:t>
            </a:fld>
            <a:endParaRPr lang="en-US" altLang="zh-TW"/>
          </a:p>
        </p:txBody>
      </p:sp>
    </p:spTree>
    <p:extLst>
      <p:ext uri="{BB962C8B-B14F-4D97-AF65-F5344CB8AC3E}">
        <p14:creationId xmlns:p14="http://schemas.microsoft.com/office/powerpoint/2010/main" val="234289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DF9317-E687-4446-9914-9A5DD3510C9C}"/>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p:sp>
        <p:nvSpPr>
          <p:cNvPr id="4" name="投影片編號版面配置區 3">
            <a:extLst>
              <a:ext uri="{FF2B5EF4-FFF2-40B4-BE49-F238E27FC236}">
                <a16:creationId xmlns:a16="http://schemas.microsoft.com/office/drawing/2014/main" id="{F1D7693C-70E2-4AB9-A662-CAB5EC2F6EE1}"/>
              </a:ext>
            </a:extLst>
          </p:cNvPr>
          <p:cNvSpPr>
            <a:spLocks noGrp="1"/>
          </p:cNvSpPr>
          <p:nvPr>
            <p:ph type="sldNum" sz="quarter" idx="12"/>
          </p:nvPr>
        </p:nvSpPr>
        <p:spPr/>
        <p:txBody>
          <a:bodyPr/>
          <a:lstStyle/>
          <a:p>
            <a:fld id="{52E38B42-96A3-412A-9CD3-7D6C2689CFF8}" type="slidenum">
              <a:rPr lang="en-US" altLang="zh-TW" smtClean="0"/>
              <a:pPr/>
              <a:t>39</a:t>
            </a:fld>
            <a:endParaRPr lang="en-US" altLang="zh-TW" dirty="0"/>
          </a:p>
        </p:txBody>
      </p:sp>
      <p:pic>
        <p:nvPicPr>
          <p:cNvPr id="12" name="內容版面配置區 11">
            <a:extLst>
              <a:ext uri="{FF2B5EF4-FFF2-40B4-BE49-F238E27FC236}">
                <a16:creationId xmlns:a16="http://schemas.microsoft.com/office/drawing/2014/main" id="{F8199659-4A06-4C17-A62D-1157F54D4FFE}"/>
              </a:ext>
            </a:extLst>
          </p:cNvPr>
          <p:cNvPicPr>
            <a:picLocks noGrp="1" noChangeAspect="1"/>
          </p:cNvPicPr>
          <p:nvPr>
            <p:ph idx="1"/>
          </p:nvPr>
        </p:nvPicPr>
        <p:blipFill>
          <a:blip r:embed="rId3"/>
          <a:stretch>
            <a:fillRect/>
          </a:stretch>
        </p:blipFill>
        <p:spPr>
          <a:xfrm>
            <a:off x="609600" y="1766171"/>
            <a:ext cx="4873083" cy="3505200"/>
          </a:xfrm>
          <a:prstGeom prst="rect">
            <a:avLst/>
          </a:prstGeom>
        </p:spPr>
      </p:pic>
      <p:pic>
        <p:nvPicPr>
          <p:cNvPr id="13" name="圖片 12">
            <a:extLst>
              <a:ext uri="{FF2B5EF4-FFF2-40B4-BE49-F238E27FC236}">
                <a16:creationId xmlns:a16="http://schemas.microsoft.com/office/drawing/2014/main" id="{BD344376-9EA1-491E-A35B-C08FE241FC0C}"/>
              </a:ext>
            </a:extLst>
          </p:cNvPr>
          <p:cNvPicPr>
            <a:picLocks noChangeAspect="1"/>
          </p:cNvPicPr>
          <p:nvPr/>
        </p:nvPicPr>
        <p:blipFill>
          <a:blip r:embed="rId4"/>
          <a:stretch>
            <a:fillRect/>
          </a:stretch>
        </p:blipFill>
        <p:spPr>
          <a:xfrm>
            <a:off x="6553200" y="1752601"/>
            <a:ext cx="4919797" cy="3505199"/>
          </a:xfrm>
          <a:prstGeom prst="rect">
            <a:avLst/>
          </a:prstGeom>
        </p:spPr>
      </p:pic>
    </p:spTree>
    <p:extLst>
      <p:ext uri="{BB962C8B-B14F-4D97-AF65-F5344CB8AC3E}">
        <p14:creationId xmlns:p14="http://schemas.microsoft.com/office/powerpoint/2010/main" val="217146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663FC1-9CFE-432C-A897-19604D32643A}"/>
              </a:ext>
            </a:extLst>
          </p:cNvPr>
          <p:cNvSpPr>
            <a:spLocks noGrp="1"/>
          </p:cNvSpPr>
          <p:nvPr>
            <p:ph type="title"/>
          </p:nvPr>
        </p:nvSpPr>
        <p:spPr>
          <a:xfrm>
            <a:off x="580913" y="342110"/>
            <a:ext cx="10972800" cy="1143000"/>
          </a:xfrm>
        </p:spPr>
        <p:txBody>
          <a:bodyPr/>
          <a:lstStyle/>
          <a:p>
            <a:r>
              <a:rPr lang="en-US" altLang="zh-TW" dirty="0">
                <a:latin typeface="+mn-ea"/>
                <a:ea typeface="+mn-ea"/>
              </a:rPr>
              <a:t>Abstract</a:t>
            </a:r>
            <a:endParaRPr lang="zh-TW" altLang="en-US" dirty="0">
              <a:latin typeface="+mn-ea"/>
              <a:ea typeface="+mn-ea"/>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49B6CB1-DE79-46C6-864D-8F6E026ECE34}"/>
                  </a:ext>
                </a:extLst>
              </p:cNvPr>
              <p:cNvSpPr>
                <a:spLocks noGrp="1"/>
              </p:cNvSpPr>
              <p:nvPr>
                <p:ph idx="1"/>
              </p:nvPr>
            </p:nvSpPr>
            <p:spPr/>
            <p:txBody>
              <a:bodyPr/>
              <a:lstStyle/>
              <a:p>
                <a:r>
                  <a:rPr lang="en-US" altLang="zh-TW" sz="2800" dirty="0">
                    <a:latin typeface="+mn-ea"/>
                    <a:ea typeface="+mn-ea"/>
                    <a:cs typeface="Times New Roman" panose="02020603050405020304" pitchFamily="18" charset="0"/>
                  </a:rPr>
                  <a:t>Our contribution, in this paper, is to devise</a:t>
                </a:r>
                <a:r>
                  <a:rPr lang="zh-TW" altLang="en-US" sz="2800" dirty="0">
                    <a:latin typeface="+mn-ea"/>
                    <a:ea typeface="+mn-ea"/>
                    <a:cs typeface="Times New Roman" panose="02020603050405020304" pitchFamily="18" charset="0"/>
                  </a:rPr>
                  <a:t> </a:t>
                </a:r>
                <a:r>
                  <a:rPr lang="en-US" altLang="zh-TW" sz="2800" dirty="0">
                    <a:solidFill>
                      <a:srgbClr val="17375E"/>
                    </a:solidFill>
                    <a:latin typeface="+mn-ea"/>
                    <a:ea typeface="+mn-ea"/>
                    <a:cs typeface="Times New Roman" panose="02020603050405020304" pitchFamily="18" charset="0"/>
                  </a:rPr>
                  <a:t>an</a:t>
                </a:r>
                <a:r>
                  <a:rPr lang="zh-TW" altLang="en-US" sz="2800" dirty="0">
                    <a:solidFill>
                      <a:srgbClr val="17375E"/>
                    </a:solidFill>
                    <a:latin typeface="+mn-ea"/>
                    <a:ea typeface="+mn-ea"/>
                    <a:cs typeface="Times New Roman" panose="02020603050405020304" pitchFamily="18" charset="0"/>
                  </a:rPr>
                  <a:t> </a:t>
                </a:r>
                <a:r>
                  <a:rPr lang="en-US" altLang="zh-TW" sz="2800" dirty="0">
                    <a:solidFill>
                      <a:srgbClr val="17375E"/>
                    </a:solidFill>
                    <a:latin typeface="+mn-ea"/>
                    <a:ea typeface="+mn-ea"/>
                    <a:cs typeface="Times New Roman" panose="02020603050405020304" pitchFamily="18" charset="0"/>
                  </a:rPr>
                  <a:t>algorithm that derives the optimal number and locations of </a:t>
                </a:r>
                <a:r>
                  <a:rPr lang="en-US" altLang="zh-TW" sz="2800" dirty="0" err="1">
                    <a:solidFill>
                      <a:srgbClr val="17375E"/>
                    </a:solidFill>
                    <a:latin typeface="+mn-ea"/>
                    <a:ea typeface="+mn-ea"/>
                    <a:cs typeface="Times New Roman" panose="02020603050405020304" pitchFamily="18" charset="0"/>
                  </a:rPr>
                  <a:t>vEPC’s</a:t>
                </a:r>
                <a:r>
                  <a:rPr lang="en-US" altLang="zh-TW" sz="2800" dirty="0">
                    <a:solidFill>
                      <a:srgbClr val="17375E"/>
                    </a:solidFill>
                    <a:latin typeface="+mn-ea"/>
                    <a:ea typeface="+mn-ea"/>
                    <a:cs typeface="Times New Roman" panose="02020603050405020304" pitchFamily="18" charset="0"/>
                  </a:rPr>
                  <a:t> virtual instances over the federated cloud.</a:t>
                </a:r>
              </a:p>
              <a:p>
                <a:r>
                  <a:rPr lang="en-US" altLang="zh-TW" sz="2800" dirty="0">
                    <a:solidFill>
                      <a:srgbClr val="17375E"/>
                    </a:solidFill>
                    <a:latin typeface="Times New Roman" panose="02020603050405020304" pitchFamily="18" charset="0"/>
                    <a:cs typeface="Times New Roman" panose="02020603050405020304" pitchFamily="18" charset="0"/>
                  </a:rPr>
                  <a:t>The proposed</a:t>
                </a:r>
                <a:r>
                  <a:rPr lang="zh-TW" altLang="en-US" sz="2800" dirty="0">
                    <a:solidFill>
                      <a:srgbClr val="17375E"/>
                    </a:solidFill>
                    <a:latin typeface="Times New Roman" panose="02020603050405020304" pitchFamily="18" charset="0"/>
                    <a:cs typeface="Times New Roman" panose="02020603050405020304" pitchFamily="18" charset="0"/>
                  </a:rPr>
                  <a:t> </a:t>
                </a:r>
                <a:r>
                  <a:rPr lang="en-US" altLang="zh-TW" sz="2800" dirty="0">
                    <a:solidFill>
                      <a:srgbClr val="17375E"/>
                    </a:solidFill>
                    <a:latin typeface="Times New Roman" panose="02020603050405020304" pitchFamily="18" charset="0"/>
                    <a:cs typeface="Times New Roman" panose="02020603050405020304" pitchFamily="18" charset="0"/>
                  </a:rPr>
                  <a:t>algorithm is based on coalition formation game, wherein the aim</a:t>
                </a:r>
                <a:r>
                  <a:rPr lang="zh-TW" altLang="en-US" sz="2800" dirty="0">
                    <a:solidFill>
                      <a:srgbClr val="17375E"/>
                    </a:solidFill>
                    <a:latin typeface="Times New Roman" panose="02020603050405020304" pitchFamily="18" charset="0"/>
                    <a:cs typeface="Times New Roman" panose="02020603050405020304" pitchFamily="18" charset="0"/>
                  </a:rPr>
                  <a:t> </a:t>
                </a:r>
                <a:r>
                  <a:rPr lang="en-US" altLang="zh-TW" sz="2800" dirty="0">
                    <a:solidFill>
                      <a:srgbClr val="17375E"/>
                    </a:solidFill>
                    <a:latin typeface="Times New Roman" panose="02020603050405020304" pitchFamily="18" charset="0"/>
                    <a:cs typeface="Times New Roman" panose="02020603050405020304" pitchFamily="18" charset="0"/>
                  </a:rPr>
                  <a:t>is to build optimal coalitions of Cloud Networks </a:t>
                </a:r>
                <a:r>
                  <a:rPr lang="en-US" altLang="zh-TW" sz="2800" dirty="0">
                    <a:solidFill>
                      <a:srgbClr val="17375E"/>
                    </a:solidFill>
                  </a:rPr>
                  <a:t>(</a:t>
                </a:r>
                <a14:m>
                  <m:oMath xmlns:m="http://schemas.openxmlformats.org/officeDocument/2006/math">
                    <m:r>
                      <a:rPr lang="zh-TW" altLang="en-US" sz="2800" i="1" smtClean="0">
                        <a:solidFill>
                          <a:srgbClr val="17375E"/>
                        </a:solidFill>
                        <a:latin typeface="Cambria Math" panose="02040503050406030204" pitchFamily="18" charset="0"/>
                      </a:rPr>
                      <m:t>𝒞𝒩</m:t>
                    </m:r>
                    <m:r>
                      <a:rPr lang="en-US" altLang="zh-TW" sz="2800" b="0" i="1" smtClean="0">
                        <a:solidFill>
                          <a:srgbClr val="17375E"/>
                        </a:solidFill>
                        <a:latin typeface="Cambria Math" panose="02040503050406030204" pitchFamily="18" charset="0"/>
                      </a:rPr>
                      <m:t>𝑠</m:t>
                    </m:r>
                  </m:oMath>
                </a14:m>
                <a:r>
                  <a:rPr lang="en-US" altLang="zh-TW" sz="2800" dirty="0">
                    <a:solidFill>
                      <a:srgbClr val="17375E"/>
                    </a:solidFill>
                  </a:rPr>
                  <a:t>) </a:t>
                </a:r>
                <a:r>
                  <a:rPr lang="en-US" altLang="zh-TW" sz="2800" dirty="0">
                    <a:solidFill>
                      <a:srgbClr val="17375E"/>
                    </a:solidFill>
                    <a:latin typeface="Times New Roman" panose="02020603050405020304" pitchFamily="18" charset="0"/>
                    <a:cs typeface="Times New Roman" panose="02020603050405020304" pitchFamily="18" charset="0"/>
                  </a:rPr>
                  <a:t>to host</a:t>
                </a:r>
                <a:r>
                  <a:rPr lang="zh-TW" altLang="en-US" sz="2800" dirty="0">
                    <a:solidFill>
                      <a:srgbClr val="17375E"/>
                    </a:solidFill>
                    <a:latin typeface="Times New Roman" panose="02020603050405020304" pitchFamily="18" charset="0"/>
                    <a:cs typeface="Times New Roman" panose="02020603050405020304" pitchFamily="18" charset="0"/>
                  </a:rPr>
                  <a:t> </a:t>
                </a:r>
                <a:r>
                  <a:rPr lang="en-US" altLang="zh-TW" sz="2800" dirty="0">
                    <a:solidFill>
                      <a:srgbClr val="17375E"/>
                    </a:solidFill>
                    <a:latin typeface="Times New Roman" panose="02020603050405020304" pitchFamily="18" charset="0"/>
                    <a:cs typeface="Times New Roman" panose="02020603050405020304" pitchFamily="18" charset="0"/>
                  </a:rPr>
                  <a:t>the virtual instances of the </a:t>
                </a:r>
                <a:r>
                  <a:rPr lang="en-US" altLang="zh-TW" sz="2800" dirty="0" err="1">
                    <a:solidFill>
                      <a:srgbClr val="17375E"/>
                    </a:solidFill>
                    <a:latin typeface="Times New Roman" panose="02020603050405020304" pitchFamily="18" charset="0"/>
                    <a:cs typeface="Times New Roman" panose="02020603050405020304" pitchFamily="18" charset="0"/>
                  </a:rPr>
                  <a:t>vEPC</a:t>
                </a:r>
                <a:r>
                  <a:rPr lang="en-US" altLang="zh-TW" sz="2800" dirty="0">
                    <a:solidFill>
                      <a:srgbClr val="17375E"/>
                    </a:solidFill>
                    <a:latin typeface="Times New Roman" panose="02020603050405020304" pitchFamily="18" charset="0"/>
                    <a:cs typeface="Times New Roman" panose="02020603050405020304" pitchFamily="18" charset="0"/>
                  </a:rPr>
                  <a:t> elements.</a:t>
                </a:r>
              </a:p>
              <a:p>
                <a:r>
                  <a:rPr lang="en-US" altLang="zh-TW" sz="2800" dirty="0">
                    <a:latin typeface="Times New Roman" panose="02020603050405020304" pitchFamily="18" charset="0"/>
                    <a:cs typeface="Times New Roman" panose="02020603050405020304" pitchFamily="18" charset="0"/>
                  </a:rPr>
                  <a:t>The obtained results clearly indicate the advantages of the proposed algorithm in ensuring QoS given a fixed cost for </a:t>
                </a:r>
                <a:r>
                  <a:rPr lang="en-US" altLang="zh-TW" sz="2800" dirty="0" err="1">
                    <a:latin typeface="Times New Roman" panose="02020603050405020304" pitchFamily="18" charset="0"/>
                    <a:cs typeface="Times New Roman" panose="02020603050405020304" pitchFamily="18" charset="0"/>
                  </a:rPr>
                  <a:t>vEPC</a:t>
                </a:r>
                <a:r>
                  <a:rPr lang="en-US" altLang="zh-TW" sz="2800" dirty="0">
                    <a:latin typeface="Times New Roman" panose="02020603050405020304" pitchFamily="18" charset="0"/>
                    <a:cs typeface="Times New Roman" panose="02020603050405020304" pitchFamily="18" charset="0"/>
                  </a:rPr>
                  <a:t> deployment, while maximizing the profits of cloud operators.</a:t>
                </a:r>
                <a:endParaRPr lang="en-US" altLang="zh-TW" sz="2800" b="1" dirty="0">
                  <a:solidFill>
                    <a:srgbClr val="FF0000"/>
                  </a:solidFill>
                  <a:latin typeface="Times New Roman" panose="02020603050405020304" pitchFamily="18" charset="0"/>
                  <a:cs typeface="Times New Roman" panose="02020603050405020304" pitchFamily="18" charset="0"/>
                </a:endParaRPr>
              </a:p>
              <a:p>
                <a:endParaRPr lang="zh-TW" altLang="en-US"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749B6CB1-DE79-46C6-864D-8F6E026ECE34}"/>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36D7380-CE58-4112-9567-2364960270DA}"/>
              </a:ext>
            </a:extLst>
          </p:cNvPr>
          <p:cNvSpPr>
            <a:spLocks noGrp="1"/>
          </p:cNvSpPr>
          <p:nvPr>
            <p:ph type="sldNum" sz="quarter" idx="12"/>
          </p:nvPr>
        </p:nvSpPr>
        <p:spPr/>
        <p:txBody>
          <a:bodyPr/>
          <a:lstStyle/>
          <a:p>
            <a:fld id="{52E38B42-96A3-412A-9CD3-7D6C2689CFF8}" type="slidenum">
              <a:rPr lang="en-US" altLang="zh-TW" smtClean="0"/>
              <a:pPr/>
              <a:t>4</a:t>
            </a:fld>
            <a:endParaRPr lang="en-US" altLang="zh-TW"/>
          </a:p>
        </p:txBody>
      </p:sp>
    </p:spTree>
    <p:extLst>
      <p:ext uri="{BB962C8B-B14F-4D97-AF65-F5344CB8AC3E}">
        <p14:creationId xmlns:p14="http://schemas.microsoft.com/office/powerpoint/2010/main" val="2975177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EE6D05-129B-41FA-BC59-E7287B0AEECC}"/>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p:sp>
        <p:nvSpPr>
          <p:cNvPr id="4" name="投影片編號版面配置區 3">
            <a:extLst>
              <a:ext uri="{FF2B5EF4-FFF2-40B4-BE49-F238E27FC236}">
                <a16:creationId xmlns:a16="http://schemas.microsoft.com/office/drawing/2014/main" id="{B9523C07-0412-4C3D-AC62-E28CCCE0C870}"/>
              </a:ext>
            </a:extLst>
          </p:cNvPr>
          <p:cNvSpPr>
            <a:spLocks noGrp="1"/>
          </p:cNvSpPr>
          <p:nvPr>
            <p:ph type="sldNum" sz="quarter" idx="12"/>
          </p:nvPr>
        </p:nvSpPr>
        <p:spPr/>
        <p:txBody>
          <a:bodyPr/>
          <a:lstStyle/>
          <a:p>
            <a:fld id="{52E38B42-96A3-412A-9CD3-7D6C2689CFF8}" type="slidenum">
              <a:rPr lang="en-US" altLang="zh-TW" smtClean="0"/>
              <a:pPr/>
              <a:t>40</a:t>
            </a:fld>
            <a:endParaRPr lang="en-US" altLang="zh-TW" dirty="0"/>
          </a:p>
        </p:txBody>
      </p:sp>
      <p:pic>
        <p:nvPicPr>
          <p:cNvPr id="10" name="內容版面配置區 9">
            <a:extLst>
              <a:ext uri="{FF2B5EF4-FFF2-40B4-BE49-F238E27FC236}">
                <a16:creationId xmlns:a16="http://schemas.microsoft.com/office/drawing/2014/main" id="{059BF8F1-F9BD-4B64-9B04-9AF8F7660D64}"/>
              </a:ext>
            </a:extLst>
          </p:cNvPr>
          <p:cNvPicPr>
            <a:picLocks noGrp="1" noChangeAspect="1"/>
          </p:cNvPicPr>
          <p:nvPr>
            <p:ph idx="1"/>
          </p:nvPr>
        </p:nvPicPr>
        <p:blipFill>
          <a:blip r:embed="rId3"/>
          <a:stretch>
            <a:fillRect/>
          </a:stretch>
        </p:blipFill>
        <p:spPr>
          <a:xfrm>
            <a:off x="609600" y="1797496"/>
            <a:ext cx="4267200" cy="4748463"/>
          </a:xfrm>
          <a:prstGeom prst="rect">
            <a:avLst/>
          </a:prstGeom>
        </p:spPr>
      </p:pic>
      <p:pic>
        <p:nvPicPr>
          <p:cNvPr id="11" name="圖片 10">
            <a:extLst>
              <a:ext uri="{FF2B5EF4-FFF2-40B4-BE49-F238E27FC236}">
                <a16:creationId xmlns:a16="http://schemas.microsoft.com/office/drawing/2014/main" id="{DE7D79FD-74F7-4856-9CB7-2B2808E19EAB}"/>
              </a:ext>
            </a:extLst>
          </p:cNvPr>
          <p:cNvPicPr>
            <a:picLocks noChangeAspect="1"/>
          </p:cNvPicPr>
          <p:nvPr/>
        </p:nvPicPr>
        <p:blipFill>
          <a:blip r:embed="rId4"/>
          <a:stretch>
            <a:fillRect/>
          </a:stretch>
        </p:blipFill>
        <p:spPr>
          <a:xfrm>
            <a:off x="6066773" y="1765136"/>
            <a:ext cx="2181029" cy="1142999"/>
          </a:xfrm>
          <a:prstGeom prst="rect">
            <a:avLst/>
          </a:prstGeom>
        </p:spPr>
      </p:pic>
    </p:spTree>
    <p:extLst>
      <p:ext uri="{BB962C8B-B14F-4D97-AF65-F5344CB8AC3E}">
        <p14:creationId xmlns:p14="http://schemas.microsoft.com/office/powerpoint/2010/main" val="30007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84BE82-67F2-400F-BC29-7920EADA1E53}"/>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72952BD-ED5D-4C0F-A798-4E80FD1057BC}"/>
                  </a:ext>
                </a:extLst>
              </p:cNvPr>
              <p:cNvSpPr>
                <a:spLocks noGrp="1"/>
              </p:cNvSpPr>
              <p:nvPr>
                <p:ph idx="1"/>
              </p:nvPr>
            </p:nvSpPr>
            <p:spPr>
              <a:xfrm>
                <a:off x="609600" y="1600203"/>
                <a:ext cx="10972800" cy="4525963"/>
              </a:xfrm>
            </p:spPr>
            <p:txBody>
              <a:bodyPr/>
              <a:lstStyle/>
              <a:p>
                <a:r>
                  <a:rPr lang="en-US" altLang="zh-TW" sz="2800" dirty="0">
                    <a:latin typeface="+mn-lt"/>
                  </a:rPr>
                  <a:t>The function </a:t>
                </a:r>
                <a:r>
                  <a:rPr lang="en-US" altLang="zh-TW" sz="2800" i="1" dirty="0" err="1">
                    <a:latin typeface="+mn-lt"/>
                  </a:rPr>
                  <a:t>instance</a:t>
                </a:r>
                <a:r>
                  <a:rPr lang="en-US" altLang="zh-TW" sz="2800" dirty="0" err="1">
                    <a:latin typeface="+mn-lt"/>
                  </a:rPr>
                  <a:t>VNF</a:t>
                </a:r>
                <a:r>
                  <a:rPr lang="en-US" altLang="zh-TW" sz="2800" dirty="0">
                    <a:latin typeface="+mn-lt"/>
                  </a:rPr>
                  <a:t> (</a:t>
                </a:r>
                <a14:m>
                  <m:oMath xmlns:m="http://schemas.openxmlformats.org/officeDocument/2006/math">
                    <m:r>
                      <a:rPr lang="zh-TW" altLang="en-US" sz="2800" i="1">
                        <a:latin typeface="Cambria Math" panose="02040503050406030204" pitchFamily="18" charset="0"/>
                      </a:rPr>
                      <m:t>𝜗</m:t>
                    </m:r>
                    <m:r>
                      <a:rPr lang="en-US" altLang="zh-TW" sz="2800">
                        <a:latin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Γ</m:t>
                    </m:r>
                    <m:r>
                      <a:rPr lang="en-US" altLang="zh-TW" sz="2800" i="1">
                        <a:latin typeface="Cambria Math" panose="02040503050406030204" pitchFamily="18" charset="0"/>
                        <a:ea typeface="Cambria Math" panose="02040503050406030204" pitchFamily="18" charset="0"/>
                      </a:rPr>
                      <m:t>,</m:t>
                    </m:r>
                    <m:r>
                      <m:rPr>
                        <m:sty m:val="p"/>
                      </m:rPr>
                      <a:rPr lang="el-GR" altLang="zh-TW" sz="2800" i="1">
                        <a:latin typeface="Cambria Math" panose="02040503050406030204" pitchFamily="18" charset="0"/>
                        <a:ea typeface="Cambria Math" panose="02040503050406030204" pitchFamily="18" charset="0"/>
                      </a:rPr>
                      <m:t>Φ</m:t>
                    </m:r>
                  </m:oMath>
                </a14:m>
                <a:r>
                  <a:rPr lang="en-US" altLang="zh-TW" sz="2800" dirty="0">
                    <a:latin typeface="+mn-lt"/>
                  </a:rPr>
                  <a:t>) first starts by forming a</a:t>
                </a:r>
                <a:r>
                  <a:rPr lang="zh-TW" altLang="en-US" sz="2800" dirty="0">
                    <a:latin typeface="+mn-lt"/>
                  </a:rPr>
                  <a:t> </a:t>
                </a:r>
                <a:r>
                  <a:rPr lang="en-US" altLang="zh-TW" sz="2800" dirty="0">
                    <a:latin typeface="+mn-lt"/>
                  </a:rPr>
                  <a:t>collection </a:t>
                </a:r>
                <a14:m>
                  <m:oMath xmlns:m="http://schemas.openxmlformats.org/officeDocument/2006/math">
                    <m:r>
                      <m:rPr>
                        <m:sty m:val="p"/>
                      </m:rPr>
                      <a:rPr lang="el-GR" altLang="zh-TW" sz="2800" i="1">
                        <a:latin typeface="Cambria Math" panose="02040503050406030204" pitchFamily="18" charset="0"/>
                        <a:ea typeface="Cambria Math" panose="02040503050406030204" pitchFamily="18" charset="0"/>
                      </a:rPr>
                      <m:t>Ξ</m:t>
                    </m:r>
                  </m:oMath>
                </a14:m>
                <a:r>
                  <a:rPr lang="en-US" altLang="zh-TW" sz="2800" dirty="0">
                    <a:latin typeface="+mn-lt"/>
                  </a:rPr>
                  <a:t> by putting every player</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in a separate coalition</a:t>
                </a:r>
                <a:r>
                  <a:rPr lang="zh-TW" altLang="en-US" sz="2800" dirty="0">
                    <a:latin typeface="+mn-lt"/>
                  </a:rPr>
                  <a:t> </a:t>
                </a:r>
                <a:r>
                  <a:rPr lang="en-US" altLang="zh-TW" sz="2800" dirty="0">
                    <a:latin typeface="+mn-lt"/>
                  </a:rPr>
                  <a:t>(Algorithm 1: Line 1).</a:t>
                </a:r>
              </a:p>
              <a:p>
                <a:r>
                  <a:rPr lang="en-US" altLang="zh-TW" sz="2800" dirty="0">
                    <a:latin typeface="+mn-lt"/>
                  </a:rPr>
                  <a:t>Then, a variable visited is initialized</a:t>
                </a:r>
                <a:r>
                  <a:rPr lang="zh-TW" altLang="en-US" sz="2800" dirty="0">
                    <a:latin typeface="+mn-lt"/>
                  </a:rPr>
                  <a:t> </a:t>
                </a:r>
                <a:r>
                  <a:rPr lang="en-US" altLang="zh-TW" sz="2800" dirty="0">
                    <a:latin typeface="+mn-lt"/>
                  </a:rPr>
                  <a:t>by </a:t>
                </a:r>
                <a14:m>
                  <m:oMath xmlns:m="http://schemas.openxmlformats.org/officeDocument/2006/math">
                    <m:r>
                      <a:rPr lang="en-US" altLang="zh-TW" sz="2800" i="1" smtClean="0">
                        <a:latin typeface="Cambria Math" panose="02040503050406030204" pitchFamily="18" charset="0"/>
                        <a:ea typeface="Cambria Math" panose="02040503050406030204" pitchFamily="18" charset="0"/>
                      </a:rPr>
                      <m:t>∅</m:t>
                    </m:r>
                  </m:oMath>
                </a14:m>
                <a:r>
                  <a:rPr lang="en-US" altLang="zh-TW" sz="2800" dirty="0">
                    <a:latin typeface="+mn-lt"/>
                  </a:rPr>
                  <a:t> (Algorithm 1: Line 2).</a:t>
                </a:r>
              </a:p>
              <a:p>
                <a:r>
                  <a:rPr lang="en-US" altLang="zh-TW" sz="2800" dirty="0">
                    <a:latin typeface="+mn-lt"/>
                  </a:rPr>
                  <a:t>The variable visited is used</a:t>
                </a:r>
                <a:r>
                  <a:rPr lang="zh-TW" altLang="en-US" sz="2800" dirty="0">
                    <a:latin typeface="+mn-lt"/>
                  </a:rPr>
                  <a:t> </a:t>
                </a:r>
                <a:r>
                  <a:rPr lang="en-US" altLang="zh-TW" sz="2800" dirty="0">
                    <a:latin typeface="+mn-lt"/>
                  </a:rPr>
                  <a:t>to keep track of every pair of coalitions which was already</a:t>
                </a:r>
                <a:r>
                  <a:rPr lang="zh-TW" altLang="en-US" sz="2800" dirty="0">
                    <a:latin typeface="+mn-lt"/>
                  </a:rPr>
                  <a:t> </a:t>
                </a:r>
                <a:r>
                  <a:rPr lang="en-US" altLang="zh-TW" sz="2800" dirty="0">
                    <a:latin typeface="+mn-lt"/>
                  </a:rPr>
                  <a:t>visited for the merge.</a:t>
                </a:r>
              </a:p>
              <a:p>
                <a:r>
                  <a:rPr lang="en-US" altLang="zh-TW" sz="2800" dirty="0">
                    <a:latin typeface="+mn-lt"/>
                  </a:rPr>
                  <a:t>Every visited pair of coalitions will be</a:t>
                </a:r>
                <a:r>
                  <a:rPr lang="zh-TW" altLang="en-US" sz="2800" dirty="0">
                    <a:latin typeface="+mn-lt"/>
                  </a:rPr>
                  <a:t> </a:t>
                </a:r>
                <a:r>
                  <a:rPr lang="en-US" altLang="zh-TW" sz="2800" dirty="0">
                    <a:latin typeface="+mn-lt"/>
                  </a:rPr>
                  <a:t>put in the set visited.</a:t>
                </a:r>
              </a:p>
              <a:p>
                <a:r>
                  <a:rPr lang="en-US" altLang="zh-TW" sz="2800" dirty="0">
                    <a:latin typeface="+mn-lt"/>
                  </a:rPr>
                  <a:t>Then, a while loop is executed where</a:t>
                </a:r>
                <a:r>
                  <a:rPr lang="zh-TW" altLang="en-US" sz="2800" dirty="0">
                    <a:latin typeface="+mn-lt"/>
                  </a:rPr>
                  <a:t> </a:t>
                </a:r>
                <a:r>
                  <a:rPr lang="en-US" altLang="zh-TW" sz="2800" dirty="0">
                    <a:latin typeface="+mn-lt"/>
                  </a:rPr>
                  <a:t>the merge and split processes are executed repetitively until</a:t>
                </a:r>
                <a:r>
                  <a:rPr lang="zh-TW" altLang="en-US" sz="2800" dirty="0">
                    <a:latin typeface="+mn-lt"/>
                  </a:rPr>
                  <a:t> </a:t>
                </a:r>
                <a:r>
                  <a:rPr lang="en-US" altLang="zh-TW" sz="2800" dirty="0">
                    <a:latin typeface="+mn-lt"/>
                  </a:rPr>
                  <a:t>achieving the </a:t>
                </a:r>
                <a14:m>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I</m:t>
                        </m:r>
                        <m:r>
                          <m:rPr>
                            <m:sty m:val="p"/>
                          </m:rPr>
                          <a:rPr lang="en-US" altLang="zh-TW" sz="2800" i="1" smtClean="0">
                            <a:latin typeface="Cambria Math" panose="02040503050406030204" pitchFamily="18" charset="0"/>
                          </a:rPr>
                          <m:t>D</m:t>
                        </m:r>
                      </m:e>
                      <m:sub>
                        <m:r>
                          <a:rPr lang="en-US" altLang="zh-TW" sz="2800" b="0" i="1" smtClean="0">
                            <a:latin typeface="Cambria Math" panose="02040503050406030204" pitchFamily="18" charset="0"/>
                          </a:rPr>
                          <m:t>𝑝</m:t>
                        </m:r>
                      </m:sub>
                    </m:sSub>
                  </m:oMath>
                </a14:m>
                <a:r>
                  <a:rPr lang="en-US" altLang="zh-TW" sz="2800" dirty="0">
                    <a:latin typeface="+mn-lt"/>
                  </a:rPr>
                  <a:t>-stable collection (Algorithm 1: Lines 3-44)</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972952BD-ED5D-4C0F-A798-4E80FD1057BC}"/>
                  </a:ext>
                </a:extLst>
              </p:cNvPr>
              <p:cNvSpPr>
                <a:spLocks noGrp="1" noRot="1" noChangeAspect="1" noMove="1" noResize="1" noEditPoints="1" noAdjustHandles="1" noChangeArrowheads="1" noChangeShapeType="1" noTextEdit="1"/>
              </p:cNvSpPr>
              <p:nvPr>
                <p:ph idx="1"/>
              </p:nvPr>
            </p:nvSpPr>
            <p:spPr>
              <a:xfrm>
                <a:off x="609600" y="1600203"/>
                <a:ext cx="10972800" cy="4525963"/>
              </a:xfrm>
              <a:blipFill>
                <a:blip r:embed="rId3"/>
                <a:stretch>
                  <a:fillRect l="-944" t="-1482" r="-18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4F9C666-84D6-4D51-B394-8FA0762579AF}"/>
              </a:ext>
            </a:extLst>
          </p:cNvPr>
          <p:cNvSpPr>
            <a:spLocks noGrp="1"/>
          </p:cNvSpPr>
          <p:nvPr>
            <p:ph type="sldNum" sz="quarter" idx="12"/>
          </p:nvPr>
        </p:nvSpPr>
        <p:spPr/>
        <p:txBody>
          <a:bodyPr/>
          <a:lstStyle/>
          <a:p>
            <a:fld id="{52E38B42-96A3-412A-9CD3-7D6C2689CFF8}" type="slidenum">
              <a:rPr lang="en-US" altLang="zh-TW" smtClean="0"/>
              <a:pPr/>
              <a:t>41</a:t>
            </a:fld>
            <a:endParaRPr lang="en-US" altLang="zh-TW"/>
          </a:p>
        </p:txBody>
      </p:sp>
    </p:spTree>
    <p:extLst>
      <p:ext uri="{BB962C8B-B14F-4D97-AF65-F5344CB8AC3E}">
        <p14:creationId xmlns:p14="http://schemas.microsoft.com/office/powerpoint/2010/main" val="621073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B13492-6314-43A9-B8D7-04B69CC5851E}"/>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83454FF-BA57-47EA-AD22-BFDD2528B791}"/>
                  </a:ext>
                </a:extLst>
              </p:cNvPr>
              <p:cNvSpPr>
                <a:spLocks noGrp="1"/>
              </p:cNvSpPr>
              <p:nvPr>
                <p:ph idx="1"/>
              </p:nvPr>
            </p:nvSpPr>
            <p:spPr/>
            <p:txBody>
              <a:bodyPr/>
              <a:lstStyle/>
              <a:p>
                <a:r>
                  <a:rPr lang="en-US" altLang="zh-TW" sz="2800" i="1" dirty="0">
                    <a:latin typeface="+mn-lt"/>
                  </a:rPr>
                  <a:t>instance</a:t>
                </a:r>
                <a:r>
                  <a:rPr lang="en-US" altLang="zh-TW" sz="2800" dirty="0">
                    <a:latin typeface="+mn-lt"/>
                  </a:rPr>
                  <a:t>VNF(</a:t>
                </a:r>
                <a14:m>
                  <m:oMath xmlns:m="http://schemas.openxmlformats.org/officeDocument/2006/math">
                    <m:r>
                      <a:rPr lang="zh-TW" altLang="en-US" sz="2800" i="1" smtClean="0">
                        <a:latin typeface="Cambria Math" panose="02040503050406030204" pitchFamily="18" charset="0"/>
                      </a:rPr>
                      <m:t>𝜗</m:t>
                    </m:r>
                    <m:r>
                      <a:rPr lang="en-US" altLang="zh-TW" sz="2800" b="0" i="1" smtClean="0">
                        <a:latin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Γ</m:t>
                    </m:r>
                    <m:r>
                      <a:rPr lang="en-US" altLang="zh-TW" sz="2800" b="0" i="1" smtClean="0">
                        <a:latin typeface="Cambria Math" panose="02040503050406030204" pitchFamily="18" charset="0"/>
                        <a:ea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Φ</m:t>
                    </m:r>
                  </m:oMath>
                </a14:m>
                <a:r>
                  <a:rPr lang="en-US" altLang="zh-TW" sz="2800" dirty="0">
                    <a:latin typeface="+mn-lt"/>
                  </a:rPr>
                  <a:t>) computes the values of </a:t>
                </a:r>
                <a14:m>
                  <m:oMath xmlns:m="http://schemas.openxmlformats.org/officeDocument/2006/math">
                    <m:r>
                      <a:rPr lang="en-US" altLang="zh-TW" sz="2800" b="0" i="1" smtClean="0">
                        <a:latin typeface="Cambria Math" panose="02040503050406030204" pitchFamily="18" charset="0"/>
                      </a:rPr>
                      <m:t>𝑣</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𝑆</m:t>
                        </m:r>
                      </m:e>
                    </m:d>
                  </m:oMath>
                </a14:m>
                <a:r>
                  <a:rPr lang="en-US" altLang="zh-TW" sz="2800" dirty="0">
                    <a:latin typeface="+mn-lt"/>
                  </a:rPr>
                  <a:t>(Algorithm</a:t>
                </a:r>
                <a:r>
                  <a:rPr lang="zh-TW" altLang="en-US" sz="2800" dirty="0">
                    <a:latin typeface="+mn-lt"/>
                  </a:rPr>
                  <a:t> </a:t>
                </a:r>
                <a:r>
                  <a:rPr lang="en-US" altLang="zh-TW" sz="2800" dirty="0">
                    <a:latin typeface="+mn-lt"/>
                  </a:rPr>
                  <a:t>1: Lines 5-9). </a:t>
                </a:r>
              </a:p>
              <a:p>
                <a:r>
                  <a:rPr lang="en-US" altLang="zh-TW" sz="2800" dirty="0">
                    <a:latin typeface="+mn-lt"/>
                  </a:rPr>
                  <a:t>To prevent the redundancy in the computation,</a:t>
                </a:r>
                <a:r>
                  <a:rPr lang="zh-TW" altLang="en-US" sz="2800" dirty="0">
                    <a:latin typeface="+mn-lt"/>
                  </a:rPr>
                  <a:t> </a:t>
                </a:r>
                <a:r>
                  <a:rPr lang="en-US" altLang="zh-TW" sz="2800" dirty="0">
                    <a:latin typeface="+mn-lt"/>
                  </a:rPr>
                  <a:t>the vector </a:t>
                </a:r>
                <a14:m>
                  <m:oMath xmlns:m="http://schemas.openxmlformats.org/officeDocument/2006/math">
                    <m:r>
                      <m:rPr>
                        <m:sty m:val="p"/>
                      </m:rPr>
                      <a:rPr lang="el-GR" altLang="zh-TW" sz="2800" i="1" smtClean="0">
                        <a:latin typeface="Cambria Math" panose="02040503050406030204" pitchFamily="18" charset="0"/>
                        <a:ea typeface="Cambria Math" panose="02040503050406030204" pitchFamily="18" charset="0"/>
                      </a:rPr>
                      <m:t>Ψ</m:t>
                    </m:r>
                  </m:oMath>
                </a14:m>
                <a:r>
                  <a:rPr lang="en-US" altLang="zh-TW" sz="2800" dirty="0">
                    <a:latin typeface="+mn-lt"/>
                  </a:rPr>
                  <a:t> is used to store the values of</a:t>
                </a:r>
                <a14:m>
                  <m:oMath xmlns:m="http://schemas.openxmlformats.org/officeDocument/2006/math">
                    <m:r>
                      <a:rPr lang="en-US" altLang="zh-TW" sz="2800" b="0" i="0" smtClean="0">
                        <a:latin typeface="Cambria Math" panose="02040503050406030204" pitchFamily="18" charset="0"/>
                      </a:rPr>
                      <m:t> </m:t>
                    </m:r>
                    <m:r>
                      <a:rPr lang="en-US" altLang="zh-TW" sz="2800" b="0" i="1" smtClean="0">
                        <a:latin typeface="Cambria Math" panose="02040503050406030204" pitchFamily="18" charset="0"/>
                      </a:rPr>
                      <m:t>𝑣</m:t>
                    </m:r>
                    <m:d>
                      <m:dPr>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𝑆</m:t>
                        </m:r>
                      </m:e>
                    </m:d>
                  </m:oMath>
                </a14:m>
                <a:r>
                  <a:rPr lang="en-US" altLang="zh-TW" sz="2800" dirty="0"/>
                  <a:t> </a:t>
                </a:r>
                <a:r>
                  <a:rPr lang="en-US" altLang="zh-TW" sz="2800" dirty="0">
                    <a:latin typeface="+mn-lt"/>
                  </a:rPr>
                  <a:t>.</a:t>
                </a:r>
              </a:p>
              <a:p>
                <a:r>
                  <a:rPr lang="en-US" altLang="zh-TW" sz="2800" dirty="0">
                    <a:latin typeface="+mn-lt"/>
                  </a:rPr>
                  <a:t>In</a:t>
                </a:r>
                <a:r>
                  <a:rPr lang="en-US" altLang="zh-TW" sz="2800" i="1" dirty="0">
                    <a:solidFill>
                      <a:srgbClr val="1F497D">
                        <a:lumMod val="75000"/>
                      </a:srgbClr>
                    </a:solidFill>
                    <a:latin typeface="Times New Roman"/>
                  </a:rPr>
                  <a:t> instance</a:t>
                </a:r>
                <a:r>
                  <a:rPr lang="en-US" altLang="zh-TW" sz="2800" dirty="0">
                    <a:solidFill>
                      <a:srgbClr val="1F497D">
                        <a:lumMod val="75000"/>
                      </a:srgbClr>
                    </a:solidFill>
                    <a:latin typeface="Times New Roman"/>
                  </a:rPr>
                  <a:t>VNF(</a:t>
                </a:r>
                <a14:m>
                  <m:oMath xmlns:m="http://schemas.openxmlformats.org/officeDocument/2006/math">
                    <m:r>
                      <a:rPr lang="zh-TW" altLang="en-US" sz="2800" i="1">
                        <a:solidFill>
                          <a:srgbClr val="1F497D">
                            <a:lumMod val="75000"/>
                          </a:srgbClr>
                        </a:solidFill>
                        <a:latin typeface="Cambria Math" panose="02040503050406030204" pitchFamily="18" charset="0"/>
                      </a:rPr>
                      <m:t>𝜗</m:t>
                    </m:r>
                    <m:r>
                      <a:rPr lang="en-US" altLang="zh-TW" sz="2800" i="1">
                        <a:solidFill>
                          <a:srgbClr val="1F497D">
                            <a:lumMod val="75000"/>
                          </a:srgbClr>
                        </a:solidFill>
                        <a:latin typeface="Cambria Math" panose="02040503050406030204" pitchFamily="18" charset="0"/>
                      </a:rPr>
                      <m:t>,</m:t>
                    </m:r>
                    <m:r>
                      <m:rPr>
                        <m:sty m:val="p"/>
                      </m:rPr>
                      <a:rPr lang="el-GR" altLang="zh-TW" sz="2800" i="1">
                        <a:solidFill>
                          <a:srgbClr val="1F497D">
                            <a:lumMod val="75000"/>
                          </a:srgbClr>
                        </a:solidFill>
                        <a:latin typeface="Cambria Math" panose="02040503050406030204" pitchFamily="18" charset="0"/>
                        <a:ea typeface="Cambria Math" panose="02040503050406030204" pitchFamily="18" charset="0"/>
                      </a:rPr>
                      <m:t>Γ</m:t>
                    </m:r>
                    <m:r>
                      <a:rPr lang="en-US" altLang="zh-TW" sz="2800" i="1">
                        <a:solidFill>
                          <a:srgbClr val="1F497D">
                            <a:lumMod val="75000"/>
                          </a:srgbClr>
                        </a:solidFill>
                        <a:latin typeface="Cambria Math" panose="02040503050406030204" pitchFamily="18" charset="0"/>
                        <a:ea typeface="Cambria Math" panose="02040503050406030204" pitchFamily="18" charset="0"/>
                      </a:rPr>
                      <m:t>,</m:t>
                    </m:r>
                    <m:r>
                      <m:rPr>
                        <m:sty m:val="p"/>
                      </m:rPr>
                      <a:rPr lang="el-GR" altLang="zh-TW" sz="2800" i="1">
                        <a:solidFill>
                          <a:srgbClr val="1F497D">
                            <a:lumMod val="75000"/>
                          </a:srgbClr>
                        </a:solidFill>
                        <a:latin typeface="Cambria Math" panose="02040503050406030204" pitchFamily="18" charset="0"/>
                        <a:ea typeface="Cambria Math" panose="02040503050406030204" pitchFamily="18" charset="0"/>
                      </a:rPr>
                      <m:t>Φ</m:t>
                    </m:r>
                  </m:oMath>
                </a14:m>
                <a:r>
                  <a:rPr lang="en-US" altLang="zh-TW" sz="2800" dirty="0">
                    <a:solidFill>
                      <a:srgbClr val="1F497D">
                        <a:lumMod val="75000"/>
                      </a:srgbClr>
                    </a:solidFill>
                    <a:latin typeface="Times New Roman"/>
                  </a:rPr>
                  <a:t>)</a:t>
                </a:r>
                <a:r>
                  <a:rPr lang="en-US" altLang="zh-TW" sz="2800" dirty="0">
                    <a:latin typeface="+mn-lt"/>
                  </a:rPr>
                  <a:t>, the merge and split processes are executed one after the other.</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583454FF-BA57-47EA-AD22-BFDD2528B791}"/>
                  </a:ext>
                </a:extLst>
              </p:cNvPr>
              <p:cNvSpPr>
                <a:spLocks noGrp="1" noRot="1" noChangeAspect="1" noMove="1" noResize="1" noEditPoints="1" noAdjustHandles="1" noChangeArrowheads="1" noChangeShapeType="1" noTextEdit="1"/>
              </p:cNvSpPr>
              <p:nvPr>
                <p:ph idx="1"/>
              </p:nvPr>
            </p:nvSpPr>
            <p:spPr>
              <a:blipFill>
                <a:blip r:embed="rId3"/>
                <a:stretch>
                  <a:fillRect l="-944" t="-1482" r="-3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C058D3D-048B-4C33-975C-A1FD6F2FCD72}"/>
              </a:ext>
            </a:extLst>
          </p:cNvPr>
          <p:cNvSpPr>
            <a:spLocks noGrp="1"/>
          </p:cNvSpPr>
          <p:nvPr>
            <p:ph type="sldNum" sz="quarter" idx="12"/>
          </p:nvPr>
        </p:nvSpPr>
        <p:spPr/>
        <p:txBody>
          <a:bodyPr/>
          <a:lstStyle/>
          <a:p>
            <a:fld id="{52E38B42-96A3-412A-9CD3-7D6C2689CFF8}" type="slidenum">
              <a:rPr lang="en-US" altLang="zh-TW" smtClean="0"/>
              <a:pPr/>
              <a:t>42</a:t>
            </a:fld>
            <a:endParaRPr lang="en-US" altLang="zh-TW"/>
          </a:p>
        </p:txBody>
      </p:sp>
    </p:spTree>
    <p:extLst>
      <p:ext uri="{BB962C8B-B14F-4D97-AF65-F5344CB8AC3E}">
        <p14:creationId xmlns:p14="http://schemas.microsoft.com/office/powerpoint/2010/main" val="3041166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E74D6E-164D-44E1-ABE2-41D55123E93A}"/>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4B1DC49-1D1B-4463-B627-EB28A30332D7}"/>
                  </a:ext>
                </a:extLst>
              </p:cNvPr>
              <p:cNvSpPr>
                <a:spLocks noGrp="1"/>
              </p:cNvSpPr>
              <p:nvPr>
                <p:ph idx="1"/>
              </p:nvPr>
            </p:nvSpPr>
            <p:spPr/>
            <p:txBody>
              <a:bodyPr/>
              <a:lstStyle/>
              <a:p>
                <a:r>
                  <a:rPr lang="en-US" altLang="zh-TW" sz="2800" dirty="0">
                    <a:latin typeface="+mn-lt"/>
                  </a:rPr>
                  <a:t>In other words, only one merge</a:t>
                </a:r>
                <a:r>
                  <a:rPr lang="zh-TW" altLang="en-US" sz="2800" dirty="0">
                    <a:latin typeface="+mn-lt"/>
                  </a:rPr>
                  <a:t> </a:t>
                </a:r>
                <a:r>
                  <a:rPr lang="en-US" altLang="zh-TW" sz="2800" dirty="0">
                    <a:latin typeface="+mn-lt"/>
                  </a:rPr>
                  <a:t>(Algorithm 1: Lines 10-20) would be executed, and then only</a:t>
                </a:r>
                <a:r>
                  <a:rPr lang="zh-TW" altLang="en-US" sz="2800" dirty="0">
                    <a:latin typeface="+mn-lt"/>
                  </a:rPr>
                  <a:t> </a:t>
                </a:r>
                <a:r>
                  <a:rPr lang="en-US" altLang="zh-TW" sz="2800" dirty="0">
                    <a:latin typeface="+mn-lt"/>
                  </a:rPr>
                  <a:t>one split (Algorithm 1: Lines 21-40) would be executed until</a:t>
                </a:r>
                <a:r>
                  <a:rPr lang="zh-TW" altLang="en-US" sz="2800" dirty="0">
                    <a:latin typeface="+mn-lt"/>
                  </a:rPr>
                  <a:t> </a:t>
                </a:r>
                <a:r>
                  <a:rPr lang="en-US" altLang="zh-TW" sz="2800" dirty="0">
                    <a:latin typeface="+mn-lt"/>
                  </a:rPr>
                  <a:t>achieving the </a:t>
                </a:r>
                <a14:m>
                  <m:oMath xmlns:m="http://schemas.openxmlformats.org/officeDocument/2006/math">
                    <m:sSub>
                      <m:sSubPr>
                        <m:ctrlPr>
                          <a:rPr lang="en-US" altLang="zh-TW" sz="2800" i="1">
                            <a:latin typeface="Cambria Math" panose="02040503050406030204" pitchFamily="18" charset="0"/>
                          </a:rPr>
                        </m:ctrlPr>
                      </m:sSubPr>
                      <m:e>
                        <m:r>
                          <m:rPr>
                            <m:sty m:val="p"/>
                          </m:rPr>
                          <a:rPr lang="en-US" altLang="zh-TW" sz="2800" i="1">
                            <a:latin typeface="Cambria Math" panose="02040503050406030204" pitchFamily="18" charset="0"/>
                          </a:rPr>
                          <m:t>ID</m:t>
                        </m:r>
                      </m:e>
                      <m:sub>
                        <m:r>
                          <a:rPr lang="en-US" altLang="zh-TW" sz="2800" i="1">
                            <a:latin typeface="Cambria Math" panose="02040503050406030204" pitchFamily="18" charset="0"/>
                          </a:rPr>
                          <m:t>𝑝</m:t>
                        </m:r>
                      </m:sub>
                    </m:sSub>
                  </m:oMath>
                </a14:m>
                <a:r>
                  <a:rPr lang="en-US" altLang="zh-TW" sz="2800" dirty="0"/>
                  <a:t>-stable </a:t>
                </a:r>
                <a:r>
                  <a:rPr lang="en-US" altLang="zh-TW" sz="2800" dirty="0">
                    <a:latin typeface="+mn-lt"/>
                  </a:rPr>
                  <a:t>collection.</a:t>
                </a:r>
              </a:p>
              <a:p>
                <a:r>
                  <a:rPr lang="en-US" altLang="zh-TW" sz="2800" dirty="0">
                    <a:latin typeface="+mn-lt"/>
                  </a:rPr>
                  <a:t>In the merging process,</a:t>
                </a:r>
                <a:r>
                  <a:rPr lang="zh-TW" altLang="en-US" sz="2800" dirty="0">
                    <a:latin typeface="+mn-lt"/>
                  </a:rPr>
                  <a:t> </a:t>
                </a:r>
                <a:r>
                  <a:rPr lang="en-US" altLang="zh-TW" sz="2800" dirty="0">
                    <a:latin typeface="+mn-lt"/>
                  </a:rPr>
                  <a:t>every pair of coalitions </a:t>
                </a:r>
                <a14:m>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smtClean="0">
                            <a:latin typeface="Cambria Math" panose="02040503050406030204" pitchFamily="18" charset="0"/>
                          </a:rPr>
                          <m:t>S</m:t>
                        </m:r>
                      </m:e>
                      <m:sub>
                        <m:r>
                          <a:rPr lang="zh-TW" altLang="en-US" sz="2800" i="1" smtClean="0">
                            <a:latin typeface="Cambria Math" panose="02040503050406030204" pitchFamily="18" charset="0"/>
                          </a:rPr>
                          <m:t>𝒾</m:t>
                        </m:r>
                      </m:sub>
                    </m:sSub>
                  </m:oMath>
                </a14:m>
                <a:r>
                  <a:rPr lang="zh-TW" altLang="en-US" sz="2800" dirty="0">
                    <a:latin typeface="+mn-lt"/>
                  </a:rPr>
                  <a:t> </a:t>
                </a:r>
                <a:r>
                  <a:rPr lang="en-US" altLang="zh-TW" sz="2800" dirty="0">
                    <a:latin typeface="+mn-lt"/>
                  </a:rPr>
                  <a:t>and</a:t>
                </a:r>
                <a:r>
                  <a:rPr lang="zh-TW" altLang="en-US" sz="2800" dirty="0">
                    <a:latin typeface="+mn-lt"/>
                  </a:rPr>
                  <a:t> </a:t>
                </a:r>
                <a14:m>
                  <m:oMath xmlns:m="http://schemas.openxmlformats.org/officeDocument/2006/math">
                    <m:sSub>
                      <m:sSubPr>
                        <m:ctrlPr>
                          <a:rPr lang="en-US" altLang="zh-TW" sz="2800" i="1" dirty="0" smtClean="0">
                            <a:latin typeface="Cambria Math" panose="02040503050406030204" pitchFamily="18" charset="0"/>
                          </a:rPr>
                        </m:ctrlPr>
                      </m:sSubPr>
                      <m:e>
                        <m:r>
                          <m:rPr>
                            <m:sty m:val="p"/>
                          </m:rPr>
                          <a:rPr lang="en-US" altLang="zh-TW" sz="2800" i="1" dirty="0" smtClean="0">
                            <a:latin typeface="Cambria Math" panose="02040503050406030204" pitchFamily="18" charset="0"/>
                          </a:rPr>
                          <m:t>S</m:t>
                        </m:r>
                      </m:e>
                      <m:sub>
                        <m:r>
                          <a:rPr lang="zh-TW" altLang="en-US" sz="2800" i="1" dirty="0" smtClean="0">
                            <a:latin typeface="Cambria Math" panose="02040503050406030204" pitchFamily="18" charset="0"/>
                          </a:rPr>
                          <m:t>𝒿</m:t>
                        </m:r>
                      </m:sub>
                    </m:sSub>
                  </m:oMath>
                </a14:m>
                <a:r>
                  <a:rPr lang="en-US" altLang="zh-TW" sz="2800" dirty="0">
                    <a:latin typeface="+mn-lt"/>
                  </a:rPr>
                  <a:t> , which are not yet visited,</a:t>
                </a:r>
                <a:r>
                  <a:rPr lang="zh-TW" altLang="en-US" sz="2800" dirty="0">
                    <a:latin typeface="+mn-lt"/>
                  </a:rPr>
                  <a:t> </a:t>
                </a:r>
                <a:r>
                  <a:rPr lang="en-US" altLang="zh-TW" sz="2800" dirty="0">
                    <a:latin typeface="+mn-lt"/>
                  </a:rPr>
                  <a:t>are tested if they can be merged or not (Algorithm 1: Line 10).</a:t>
                </a:r>
              </a:p>
              <a:p>
                <a:r>
                  <a:rPr lang="en-US" altLang="zh-TW" sz="2800" dirty="0">
                    <a:latin typeface="+mn-lt"/>
                  </a:rPr>
                  <a:t>These pairs of coalitions are put in the vector visited to prevent</a:t>
                </a:r>
                <a:r>
                  <a:rPr lang="zh-TW" altLang="en-US" sz="2800" dirty="0">
                    <a:latin typeface="+mn-lt"/>
                  </a:rPr>
                  <a:t> </a:t>
                </a:r>
                <a:r>
                  <a:rPr lang="en-US" altLang="zh-TW" sz="2800" dirty="0">
                    <a:latin typeface="+mn-lt"/>
                  </a:rPr>
                  <a:t>redundancy checks (Algorithm 1: Line 11).</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14B1DC49-1D1B-4463-B627-EB28A30332D7}"/>
                  </a:ext>
                </a:extLst>
              </p:cNvPr>
              <p:cNvSpPr>
                <a:spLocks noGrp="1" noRot="1" noChangeAspect="1" noMove="1" noResize="1" noEditPoints="1" noAdjustHandles="1" noChangeArrowheads="1" noChangeShapeType="1" noTextEdit="1"/>
              </p:cNvSpPr>
              <p:nvPr>
                <p:ph idx="1"/>
              </p:nvPr>
            </p:nvSpPr>
            <p:spPr>
              <a:blipFill>
                <a:blip r:embed="rId3"/>
                <a:stretch>
                  <a:fillRect l="-944" t="-1482" r="-7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FBFCBC6-3D3A-4979-94D7-567930F663AB}"/>
              </a:ext>
            </a:extLst>
          </p:cNvPr>
          <p:cNvSpPr>
            <a:spLocks noGrp="1"/>
          </p:cNvSpPr>
          <p:nvPr>
            <p:ph type="sldNum" sz="quarter" idx="12"/>
          </p:nvPr>
        </p:nvSpPr>
        <p:spPr/>
        <p:txBody>
          <a:bodyPr/>
          <a:lstStyle/>
          <a:p>
            <a:fld id="{52E38B42-96A3-412A-9CD3-7D6C2689CFF8}" type="slidenum">
              <a:rPr lang="en-US" altLang="zh-TW" smtClean="0"/>
              <a:pPr/>
              <a:t>43</a:t>
            </a:fld>
            <a:endParaRPr lang="en-US" altLang="zh-TW"/>
          </a:p>
        </p:txBody>
      </p:sp>
    </p:spTree>
    <p:extLst>
      <p:ext uri="{BB962C8B-B14F-4D97-AF65-F5344CB8AC3E}">
        <p14:creationId xmlns:p14="http://schemas.microsoft.com/office/powerpoint/2010/main" val="3376318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EB658D-3F0D-4060-A74E-D55ADBC63B00}"/>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E6E2E18-0A25-4E59-ADB0-092A3B08A301}"/>
                  </a:ext>
                </a:extLst>
              </p:cNvPr>
              <p:cNvSpPr>
                <a:spLocks noGrp="1"/>
              </p:cNvSpPr>
              <p:nvPr>
                <p:ph idx="1"/>
              </p:nvPr>
            </p:nvSpPr>
            <p:spPr/>
            <p:txBody>
              <a:bodyPr/>
              <a:lstStyle/>
              <a:p>
                <a:r>
                  <a:rPr lang="en-US" altLang="zh-TW" sz="2800" dirty="0">
                    <a:latin typeface="+mn-lt"/>
                  </a:rPr>
                  <a:t>To prevent the</a:t>
                </a:r>
                <a:r>
                  <a:rPr lang="zh-TW" altLang="en-US" sz="2800" dirty="0">
                    <a:latin typeface="+mn-lt"/>
                  </a:rPr>
                  <a:t> </a:t>
                </a:r>
                <a:r>
                  <a:rPr lang="en-US" altLang="zh-TW" sz="2800" dirty="0">
                    <a:latin typeface="+mn-lt"/>
                  </a:rPr>
                  <a:t>computation of the function</a:t>
                </a:r>
                <a:r>
                  <a:rPr lang="zh-TW" altLang="en-US" sz="2800" dirty="0">
                    <a:latin typeface="+mn-lt"/>
                  </a:rPr>
                  <a:t> </a:t>
                </a:r>
                <a14:m>
                  <m:oMath xmlns:m="http://schemas.openxmlformats.org/officeDocument/2006/math">
                    <m:r>
                      <a:rPr lang="en-US" altLang="zh-TW" sz="2800" b="0" i="1" smtClean="0">
                        <a:latin typeface="Cambria Math" panose="02040503050406030204" pitchFamily="18" charset="0"/>
                      </a:rPr>
                      <m:t>𝑣</m:t>
                    </m:r>
                    <m:d>
                      <m:dPr>
                        <m:ctrlPr>
                          <a:rPr lang="en-US" altLang="zh-TW" sz="2800" i="1">
                            <a:latin typeface="Cambria Math" panose="02040503050406030204" pitchFamily="18" charset="0"/>
                          </a:rPr>
                        </m:ctrlPr>
                      </m:dPr>
                      <m:e>
                        <m:r>
                          <a:rPr lang="en-US" altLang="zh-TW" sz="2800" i="1" smtClean="0">
                            <a:latin typeface="Cambria Math" panose="02040503050406030204" pitchFamily="18" charset="0"/>
                          </a:rPr>
                          <m:t>.</m:t>
                        </m:r>
                      </m:e>
                    </m:d>
                  </m:oMath>
                </a14:m>
                <a:r>
                  <a:rPr lang="en-US" altLang="zh-TW" sz="2800" dirty="0">
                    <a:latin typeface="+mn-lt"/>
                  </a:rPr>
                  <a:t> twice, the value of </a:t>
                </a:r>
                <a14:m>
                  <m:oMath xmlns:m="http://schemas.openxmlformats.org/officeDocument/2006/math">
                    <m:r>
                      <a:rPr lang="en-US" altLang="zh-TW" sz="2800" b="0" i="1" smtClean="0">
                        <a:latin typeface="Cambria Math" panose="02040503050406030204" pitchFamily="18" charset="0"/>
                      </a:rPr>
                      <m:t>𝑣</m:t>
                    </m:r>
                    <m:d>
                      <m:dPr>
                        <m:ctrlPr>
                          <a:rPr lang="en-US" altLang="zh-TW" sz="2800" i="1">
                            <a:latin typeface="Cambria Math" panose="02040503050406030204" pitchFamily="18" charset="0"/>
                          </a:rPr>
                        </m:ctrlPr>
                      </m:dPr>
                      <m:e>
                        <m:r>
                          <a:rPr lang="en-US" altLang="zh-TW" sz="2800" b="0" i="1" smtClean="0">
                            <a:latin typeface="Cambria Math" panose="02040503050406030204" pitchFamily="18" charset="0"/>
                          </a:rPr>
                          <m:t>𝑆</m:t>
                        </m:r>
                      </m:e>
                    </m:d>
                  </m:oMath>
                </a14:m>
                <a:r>
                  <a:rPr lang="en-US" altLang="zh-TW" sz="2800" dirty="0">
                    <a:latin typeface="+mn-lt"/>
                  </a:rPr>
                  <a:t> (</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𝑆</m:t>
                        </m:r>
                      </m:e>
                      <m:sub>
                        <m:r>
                          <a:rPr lang="en-US" altLang="zh-TW" sz="2800" b="0" i="1" dirty="0" smtClean="0">
                            <a:latin typeface="Cambria Math" panose="02040503050406030204" pitchFamily="18" charset="0"/>
                          </a:rPr>
                          <m:t>𝑖</m:t>
                        </m:r>
                      </m:sub>
                    </m:sSub>
                    <m:r>
                      <a:rPr lang="en-US" altLang="zh-TW" sz="2800" i="1" dirty="0" smtClean="0">
                        <a:latin typeface="Cambria Math" panose="02040503050406030204" pitchFamily="18" charset="0"/>
                        <a:ea typeface="Cambria Math" panose="02040503050406030204" pitchFamily="18" charset="0"/>
                      </a:rPr>
                      <m:t>∪</m:t>
                    </m:r>
                    <m:sSub>
                      <m:sSubPr>
                        <m:ctrlPr>
                          <a:rPr lang="en-US" altLang="zh-TW" sz="2800" i="1" dirty="0" smtClean="0">
                            <a:latin typeface="Cambria Math" panose="02040503050406030204" pitchFamily="18" charset="0"/>
                            <a:ea typeface="Cambria Math" panose="02040503050406030204" pitchFamily="18" charset="0"/>
                          </a:rPr>
                        </m:ctrlPr>
                      </m:sSubPr>
                      <m:e>
                        <m:r>
                          <a:rPr lang="en-US" altLang="zh-TW" sz="2800" b="0" i="1" dirty="0" smtClean="0">
                            <a:latin typeface="Cambria Math" panose="02040503050406030204" pitchFamily="18" charset="0"/>
                            <a:ea typeface="Cambria Math" panose="02040503050406030204" pitchFamily="18" charset="0"/>
                          </a:rPr>
                          <m:t>𝑆</m:t>
                        </m:r>
                      </m:e>
                      <m:sub>
                        <m:r>
                          <a:rPr lang="en-US" altLang="zh-TW" sz="2800" b="0" i="1" dirty="0" smtClean="0">
                            <a:latin typeface="Cambria Math" panose="02040503050406030204" pitchFamily="18" charset="0"/>
                            <a:ea typeface="Cambria Math" panose="02040503050406030204" pitchFamily="18" charset="0"/>
                          </a:rPr>
                          <m:t>𝑗</m:t>
                        </m:r>
                      </m:sub>
                    </m:sSub>
                  </m:oMath>
                </a14:m>
                <a:r>
                  <a:rPr lang="en-US" altLang="zh-TW" sz="2800" dirty="0">
                    <a:latin typeface="+mn-lt"/>
                  </a:rPr>
                  <a:t>)</a:t>
                </a:r>
                <a:r>
                  <a:rPr lang="zh-TW" altLang="en-US" sz="2800" dirty="0">
                    <a:latin typeface="+mn-lt"/>
                  </a:rPr>
                  <a:t> </a:t>
                </a:r>
                <a:r>
                  <a:rPr lang="en-US" altLang="zh-TW" sz="2800" dirty="0">
                    <a:latin typeface="+mn-lt"/>
                  </a:rPr>
                  <a:t>will be put in the vector </a:t>
                </a:r>
                <a14:m>
                  <m:oMath xmlns:m="http://schemas.openxmlformats.org/officeDocument/2006/math">
                    <m:r>
                      <m:rPr>
                        <m:sty m:val="p"/>
                      </m:rPr>
                      <a:rPr lang="el-GR" altLang="zh-TW" sz="2800" i="1" smtClean="0">
                        <a:latin typeface="Cambria Math" panose="02040503050406030204" pitchFamily="18" charset="0"/>
                        <a:ea typeface="Cambria Math" panose="02040503050406030204" pitchFamily="18" charset="0"/>
                      </a:rPr>
                      <m:t>Ψ</m:t>
                    </m:r>
                  </m:oMath>
                </a14:m>
                <a:r>
                  <a:rPr lang="en-US" altLang="zh-TW" sz="2800" dirty="0">
                    <a:latin typeface="+mn-lt"/>
                  </a:rPr>
                  <a:t>(Algorithm 1: Lines 12-14).</a:t>
                </a:r>
              </a:p>
              <a:p>
                <a:r>
                  <a:rPr lang="en-US" altLang="zh-TW" sz="2800" dirty="0">
                    <a:latin typeface="+mn-lt"/>
                  </a:rPr>
                  <a:t>If the merging condition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𝑖</m:t>
                        </m:r>
                      </m:sub>
                    </m:sSub>
                    <m:r>
                      <a:rPr lang="en-US" altLang="zh-TW" sz="2800" i="1" smtClean="0">
                        <a:latin typeface="Cambria Math" panose="02040503050406030204" pitchFamily="18" charset="0"/>
                        <a:ea typeface="Cambria Math" panose="02040503050406030204" pitchFamily="18" charset="0"/>
                      </a:rPr>
                      <m:t>∪</m:t>
                    </m:r>
                    <m:sSub>
                      <m:sSubPr>
                        <m:ctrlPr>
                          <a:rPr lang="en-US" altLang="zh-TW" sz="280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𝑆</m:t>
                        </m:r>
                      </m:e>
                      <m:sub>
                        <m:r>
                          <a:rPr lang="en-US" altLang="zh-TW" sz="2800" b="0" i="1" smtClean="0">
                            <a:latin typeface="Cambria Math" panose="02040503050406030204" pitchFamily="18" charset="0"/>
                            <a:ea typeface="Cambria Math" panose="02040503050406030204" pitchFamily="18" charset="0"/>
                          </a:rPr>
                          <m:t>𝑗</m:t>
                        </m:r>
                      </m:sub>
                    </m:sSub>
                  </m:oMath>
                </a14:m>
                <a:r>
                  <a:rPr lang="en-US" altLang="zh-TW" sz="2800" dirty="0">
                    <a:latin typeface="+mn-lt"/>
                  </a:rPr>
                  <a:t>}</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i="1" dirty="0" smtClean="0">
                            <a:latin typeface="Cambria Math" panose="02040503050406030204" pitchFamily="18" charset="0"/>
                            <a:ea typeface="Cambria Math" panose="02040503050406030204" pitchFamily="18" charset="0"/>
                          </a:rPr>
                          <m:t>⊳</m:t>
                        </m:r>
                      </m:e>
                      <m:sub>
                        <m:r>
                          <a:rPr lang="en-US" altLang="zh-TW" sz="2800" b="0" i="1" dirty="0" smtClean="0">
                            <a:latin typeface="Cambria Math" panose="02040503050406030204" pitchFamily="18" charset="0"/>
                          </a:rPr>
                          <m:t>𝑚</m:t>
                        </m:r>
                      </m:sub>
                    </m:sSub>
                    <m:r>
                      <a:rPr lang="en-US" altLang="zh-TW" sz="2800" b="0" i="1" dirty="0" smtClean="0">
                        <a:latin typeface="Cambria Math" panose="02040503050406030204" pitchFamily="18" charset="0"/>
                      </a:rPr>
                      <m:t>{{</m:t>
                    </m:r>
                    <m:sSub>
                      <m:sSubPr>
                        <m:ctrlPr>
                          <a:rPr lang="en-US" altLang="zh-TW" sz="2800" b="0" i="1" dirty="0" smtClean="0">
                            <a:latin typeface="Cambria Math" panose="02040503050406030204" pitchFamily="18" charset="0"/>
                          </a:rPr>
                        </m:ctrlPr>
                      </m:sSubPr>
                      <m:e>
                        <m:r>
                          <a:rPr lang="en-US" altLang="zh-TW" sz="2800" b="0" i="1" dirty="0" smtClean="0">
                            <a:latin typeface="Cambria Math" panose="02040503050406030204" pitchFamily="18" charset="0"/>
                          </a:rPr>
                          <m:t>𝑆</m:t>
                        </m:r>
                      </m:e>
                      <m:sub>
                        <m:r>
                          <a:rPr lang="en-US" altLang="zh-TW" sz="2800" b="0" i="1" dirty="0" smtClean="0">
                            <a:latin typeface="Cambria Math" panose="02040503050406030204" pitchFamily="18" charset="0"/>
                          </a:rPr>
                          <m:t>𝑖</m:t>
                        </m:r>
                      </m:sub>
                    </m:sSub>
                    <m:r>
                      <a:rPr lang="en-US" altLang="zh-TW" sz="2800" b="0" i="1" dirty="0" smtClean="0">
                        <a:latin typeface="Cambria Math" panose="02040503050406030204" pitchFamily="18" charset="0"/>
                      </a:rPr>
                      <m:t>}</m:t>
                    </m:r>
                    <m:r>
                      <a:rPr lang="en-US" altLang="zh-TW" sz="2800" b="0" i="1" dirty="0" smtClean="0">
                        <a:latin typeface="Cambria Math" panose="02040503050406030204" pitchFamily="18" charset="0"/>
                        <a:ea typeface="Cambria Math" panose="02040503050406030204" pitchFamily="18" charset="0"/>
                      </a:rPr>
                      <m:t>∪</m:t>
                    </m:r>
                    <m:sSub>
                      <m:sSubPr>
                        <m:ctrlPr>
                          <a:rPr lang="en-US" altLang="zh-TW" sz="2800" b="0" i="1" dirty="0" smtClean="0">
                            <a:latin typeface="Cambria Math" panose="02040503050406030204" pitchFamily="18" charset="0"/>
                            <a:ea typeface="Cambria Math" panose="02040503050406030204" pitchFamily="18" charset="0"/>
                          </a:rPr>
                        </m:ctrlPr>
                      </m:sSubPr>
                      <m:e>
                        <m:r>
                          <a:rPr lang="en-US" altLang="zh-TW" sz="2800" b="0" i="1" dirty="0" smtClean="0">
                            <a:latin typeface="Cambria Math" panose="02040503050406030204" pitchFamily="18" charset="0"/>
                            <a:ea typeface="Cambria Math" panose="02040503050406030204" pitchFamily="18" charset="0"/>
                          </a:rPr>
                          <m:t>{</m:t>
                        </m:r>
                        <m:r>
                          <a:rPr lang="en-US" altLang="zh-TW" sz="2800" b="0" i="1" dirty="0" smtClean="0">
                            <a:latin typeface="Cambria Math" panose="02040503050406030204" pitchFamily="18" charset="0"/>
                            <a:ea typeface="Cambria Math" panose="02040503050406030204" pitchFamily="18" charset="0"/>
                          </a:rPr>
                          <m:t>𝑆</m:t>
                        </m:r>
                      </m:e>
                      <m:sub>
                        <m:r>
                          <a:rPr lang="en-US" altLang="zh-TW" sz="2800" b="0" i="1" dirty="0" smtClean="0">
                            <a:latin typeface="Cambria Math" panose="02040503050406030204" pitchFamily="18" charset="0"/>
                            <a:ea typeface="Cambria Math" panose="02040503050406030204" pitchFamily="18" charset="0"/>
                          </a:rPr>
                          <m:t>𝑗</m:t>
                        </m:r>
                      </m:sub>
                    </m:sSub>
                    <m:r>
                      <a:rPr lang="en-US" altLang="zh-TW" sz="2800" b="0" i="1" dirty="0" smtClean="0">
                        <a:latin typeface="Cambria Math" panose="02040503050406030204" pitchFamily="18" charset="0"/>
                        <a:ea typeface="Cambria Math" panose="02040503050406030204" pitchFamily="18" charset="0"/>
                      </a:rPr>
                      <m:t>}}</m:t>
                    </m:r>
                  </m:oMath>
                </a14:m>
                <a:r>
                  <a:rPr lang="en-US" altLang="zh-TW" sz="2800" dirty="0">
                    <a:latin typeface="+mn-lt"/>
                  </a:rPr>
                  <a:t>) is verified, we merge these coalitions in the same coalition, and then exit the merging process to execute the split process (Algorithm 1: Lines 15-19).</a:t>
                </a:r>
              </a:p>
              <a:p>
                <a:r>
                  <a:rPr lang="en-US" altLang="zh-TW" sz="2800" dirty="0">
                    <a:latin typeface="+mn-lt"/>
                  </a:rPr>
                  <a:t>Otherwise, another pair of coalitions which was not visited yet, will be tested.</a:t>
                </a:r>
              </a:p>
              <a:p>
                <a:r>
                  <a:rPr lang="en-US" altLang="zh-TW" sz="2800" dirty="0">
                    <a:latin typeface="+mn-lt"/>
                  </a:rPr>
                  <a:t>Meanwhile, in the split process, we will consider every coalition </a:t>
                </a:r>
                <a:r>
                  <a:rPr lang="en-US" altLang="zh-TW" sz="2800" i="1" dirty="0">
                    <a:latin typeface="+mn-lt"/>
                  </a:rPr>
                  <a:t>S</a:t>
                </a:r>
                <a:r>
                  <a:rPr lang="en-US" altLang="zh-TW" sz="2800" dirty="0">
                    <a:latin typeface="+mn-lt"/>
                  </a:rPr>
                  <a:t> that has more than one player (Algorithm 1: Line 21).</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7E6E2E18-0A25-4E59-ADB0-092A3B08A301}"/>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0B65B67-AEC9-4599-973D-7250CE38C364}"/>
              </a:ext>
            </a:extLst>
          </p:cNvPr>
          <p:cNvSpPr>
            <a:spLocks noGrp="1"/>
          </p:cNvSpPr>
          <p:nvPr>
            <p:ph type="sldNum" sz="quarter" idx="12"/>
          </p:nvPr>
        </p:nvSpPr>
        <p:spPr/>
        <p:txBody>
          <a:bodyPr/>
          <a:lstStyle/>
          <a:p>
            <a:fld id="{52E38B42-96A3-412A-9CD3-7D6C2689CFF8}" type="slidenum">
              <a:rPr lang="en-US" altLang="zh-TW" smtClean="0"/>
              <a:pPr/>
              <a:t>44</a:t>
            </a:fld>
            <a:endParaRPr lang="en-US" altLang="zh-TW"/>
          </a:p>
        </p:txBody>
      </p:sp>
    </p:spTree>
    <p:extLst>
      <p:ext uri="{BB962C8B-B14F-4D97-AF65-F5344CB8AC3E}">
        <p14:creationId xmlns:p14="http://schemas.microsoft.com/office/powerpoint/2010/main" val="572755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4D0FF5-3438-417B-8AD4-7CA2FEF1BC5C}"/>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A32BF18-5E71-4B6D-BD68-8B642DBC8EC4}"/>
                  </a:ext>
                </a:extLst>
              </p:cNvPr>
              <p:cNvSpPr>
                <a:spLocks noGrp="1"/>
              </p:cNvSpPr>
              <p:nvPr>
                <p:ph idx="1"/>
              </p:nvPr>
            </p:nvSpPr>
            <p:spPr/>
            <p:txBody>
              <a:bodyPr/>
              <a:lstStyle/>
              <a:p>
                <a:r>
                  <a:rPr lang="en-US" altLang="zh-TW" sz="2800" dirty="0">
                    <a:latin typeface="+mn-lt"/>
                  </a:rPr>
                  <a:t>We try to split every</a:t>
                </a:r>
                <a:r>
                  <a:rPr lang="zh-TW" altLang="en-US" sz="2800" dirty="0">
                    <a:latin typeface="+mn-lt"/>
                  </a:rPr>
                  <a:t> </a:t>
                </a:r>
                <a:r>
                  <a:rPr lang="en-US" altLang="zh-TW" sz="2800" dirty="0">
                    <a:latin typeface="+mn-lt"/>
                  </a:rPr>
                  <a:t>two sub-coalitions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𝑖</m:t>
                        </m:r>
                      </m:sub>
                    </m:sSub>
                  </m:oMath>
                </a14:m>
                <a:r>
                  <a:rPr lang="en-US" altLang="zh-TW" sz="2800" dirty="0">
                    <a:latin typeface="+mn-lt"/>
                  </a:rPr>
                  <a:t>and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𝑗</m:t>
                        </m:r>
                      </m:sub>
                    </m:sSub>
                  </m:oMath>
                </a14:m>
                <a:r>
                  <a:rPr lang="en-US" altLang="zh-TW" sz="2800" dirty="0">
                    <a:latin typeface="+mn-lt"/>
                  </a:rPr>
                  <a:t> of </a:t>
                </a:r>
                <a:r>
                  <a:rPr lang="en-US" altLang="zh-TW" sz="2800" i="1" dirty="0">
                    <a:latin typeface="+mn-lt"/>
                  </a:rPr>
                  <a:t>S</a:t>
                </a:r>
                <a:r>
                  <a:rPr lang="en-US" altLang="zh-TW" sz="2800" dirty="0">
                    <a:latin typeface="+mn-lt"/>
                  </a:rPr>
                  <a:t> that satisfy the following</a:t>
                </a:r>
                <a:r>
                  <a:rPr lang="zh-TW" altLang="en-US" sz="2800" dirty="0">
                    <a:latin typeface="+mn-lt"/>
                  </a:rPr>
                  <a:t> </a:t>
                </a:r>
                <a:r>
                  <a:rPr lang="en-US" altLang="zh-TW" sz="2800" dirty="0">
                    <a:latin typeface="+mn-lt"/>
                  </a:rPr>
                  <a:t>conditions: </a:t>
                </a:r>
                <a:r>
                  <a:rPr lang="en-US" altLang="zh-TW" sz="2800" i="1" dirty="0" err="1">
                    <a:latin typeface="+mn-lt"/>
                  </a:rPr>
                  <a:t>i</a:t>
                </a:r>
                <a:r>
                  <a:rPr lang="en-US" altLang="zh-TW" sz="2800" dirty="0">
                    <a:latin typeface="+mn-lt"/>
                  </a:rPr>
                  <a:t>) </a:t>
                </a:r>
                <a:r>
                  <a:rPr lang="en-US" altLang="zh-TW" sz="2800" dirty="0"/>
                  <a:t>(</a:t>
                </a:r>
                <a14:m>
                  <m:oMath xmlns:m="http://schemas.openxmlformats.org/officeDocument/2006/math">
                    <m:sSub>
                      <m:sSubPr>
                        <m:ctrlPr>
                          <a:rPr lang="en-US" altLang="zh-TW" sz="2800" i="1" dirty="0">
                            <a:latin typeface="Cambria Math" panose="02040503050406030204" pitchFamily="18" charset="0"/>
                          </a:rPr>
                        </m:ctrlPr>
                      </m:sSubPr>
                      <m:e>
                        <m:r>
                          <a:rPr lang="en-US" altLang="zh-TW" sz="2800" i="1" dirty="0">
                            <a:latin typeface="Cambria Math" panose="02040503050406030204" pitchFamily="18" charset="0"/>
                          </a:rPr>
                          <m:t>𝑆</m:t>
                        </m:r>
                      </m:e>
                      <m:sub>
                        <m:r>
                          <a:rPr lang="en-US" altLang="zh-TW" sz="2800" i="1" dirty="0">
                            <a:latin typeface="Cambria Math" panose="02040503050406030204" pitchFamily="18" charset="0"/>
                          </a:rPr>
                          <m:t>𝑖</m:t>
                        </m:r>
                      </m:sub>
                    </m:sSub>
                    <m:r>
                      <a:rPr lang="en-US" altLang="zh-TW" sz="2800" i="1" dirty="0">
                        <a:latin typeface="Cambria Math" panose="02040503050406030204" pitchFamily="18" charset="0"/>
                        <a:ea typeface="Cambria Math" panose="02040503050406030204" pitchFamily="18" charset="0"/>
                      </a:rPr>
                      <m:t>∪</m:t>
                    </m:r>
                    <m:sSub>
                      <m:sSubPr>
                        <m:ctrlPr>
                          <a:rPr lang="en-US" altLang="zh-TW" sz="2800" i="1" dirty="0">
                            <a:latin typeface="Cambria Math" panose="02040503050406030204" pitchFamily="18" charset="0"/>
                            <a:ea typeface="Cambria Math" panose="02040503050406030204" pitchFamily="18" charset="0"/>
                          </a:rPr>
                        </m:ctrlPr>
                      </m:sSubPr>
                      <m:e>
                        <m:r>
                          <a:rPr lang="en-US" altLang="zh-TW" sz="2800" i="1" dirty="0">
                            <a:latin typeface="Cambria Math" panose="02040503050406030204" pitchFamily="18" charset="0"/>
                            <a:ea typeface="Cambria Math" panose="02040503050406030204" pitchFamily="18" charset="0"/>
                          </a:rPr>
                          <m:t>𝑆</m:t>
                        </m:r>
                      </m:e>
                      <m:sub>
                        <m:r>
                          <a:rPr lang="en-US" altLang="zh-TW" sz="2800" i="1" dirty="0">
                            <a:latin typeface="Cambria Math" panose="02040503050406030204" pitchFamily="18" charset="0"/>
                            <a:ea typeface="Cambria Math" panose="02040503050406030204" pitchFamily="18" charset="0"/>
                          </a:rPr>
                          <m:t>𝑗</m:t>
                        </m:r>
                      </m:sub>
                    </m:sSub>
                  </m:oMath>
                </a14:m>
                <a:r>
                  <a:rPr lang="en-US" altLang="zh-TW" sz="2800" dirty="0"/>
                  <a:t>)</a:t>
                </a:r>
                <a:r>
                  <a:rPr lang="zh-TW" altLang="en-US" sz="2800" dirty="0"/>
                  <a:t> </a:t>
                </a:r>
                <a:r>
                  <a:rPr lang="en-US" altLang="zh-TW" sz="2800" dirty="0">
                    <a:latin typeface="+mn-lt"/>
                  </a:rPr>
                  <a:t>= </a:t>
                </a:r>
                <a:r>
                  <a:rPr lang="en-US" altLang="zh-TW" sz="2800" i="1" dirty="0">
                    <a:latin typeface="+mn-lt"/>
                  </a:rPr>
                  <a:t>S</a:t>
                </a:r>
                <a:r>
                  <a:rPr lang="en-US" altLang="zh-TW" sz="2800" dirty="0">
                    <a:latin typeface="+mn-lt"/>
                  </a:rPr>
                  <a:t>; </a:t>
                </a:r>
                <a:r>
                  <a:rPr lang="en-US" altLang="zh-TW" sz="2800" i="1" dirty="0">
                    <a:latin typeface="+mn-lt"/>
                  </a:rPr>
                  <a:t>ii</a:t>
                </a:r>
                <a:r>
                  <a:rPr lang="en-US" altLang="zh-TW" sz="2800" dirty="0">
                    <a:latin typeface="+mn-lt"/>
                  </a:rPr>
                  <a: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𝑆</m:t>
                        </m:r>
                      </m:e>
                      <m:sub>
                        <m:r>
                          <a:rPr lang="en-US" altLang="zh-TW" sz="2800" b="0" i="1" smtClean="0">
                            <a:latin typeface="Cambria Math" panose="02040503050406030204" pitchFamily="18" charset="0"/>
                          </a:rPr>
                          <m:t>𝑖</m:t>
                        </m:r>
                      </m:sub>
                    </m:sSub>
                    <m:r>
                      <a:rPr lang="en-US" altLang="zh-TW" sz="2800" i="1" smtClean="0">
                        <a:latin typeface="Cambria Math" panose="02040503050406030204" pitchFamily="18" charset="0"/>
                        <a:ea typeface="Cambria Math" panose="02040503050406030204" pitchFamily="18" charset="0"/>
                      </a:rPr>
                      <m:t>∩</m:t>
                    </m:r>
                    <m:sSub>
                      <m:sSubPr>
                        <m:ctrlPr>
                          <a:rPr lang="en-US" altLang="zh-TW" sz="280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𝑆</m:t>
                        </m:r>
                      </m:e>
                      <m:sub>
                        <m:r>
                          <a:rPr lang="en-US" altLang="zh-TW" sz="2800" b="0" i="1" smtClean="0">
                            <a:latin typeface="Cambria Math" panose="02040503050406030204" pitchFamily="18" charset="0"/>
                            <a:ea typeface="Cambria Math" panose="02040503050406030204" pitchFamily="18" charset="0"/>
                          </a:rPr>
                          <m:t>𝑗</m:t>
                        </m:r>
                      </m:sub>
                    </m:sSub>
                  </m:oMath>
                </a14:m>
                <a:r>
                  <a:rPr lang="en-US" altLang="zh-TW" sz="2800" dirty="0">
                    <a:latin typeface="+mn-lt"/>
                  </a:rPr>
                  <a:t> = </a:t>
                </a:r>
                <a14:m>
                  <m:oMath xmlns:m="http://schemas.openxmlformats.org/officeDocument/2006/math">
                    <m:r>
                      <a:rPr lang="en-US" altLang="zh-TW" sz="2800" i="1" smtClean="0">
                        <a:latin typeface="Cambria Math" panose="02040503050406030204" pitchFamily="18" charset="0"/>
                        <a:ea typeface="Cambria Math" panose="02040503050406030204" pitchFamily="18" charset="0"/>
                      </a:rPr>
                      <m:t>∅</m:t>
                    </m:r>
                  </m:oMath>
                </a14:m>
                <a:r>
                  <a:rPr lang="en-US" altLang="zh-TW" sz="2800" dirty="0">
                    <a:latin typeface="+mn-lt"/>
                  </a:rPr>
                  <a:t> (Algorithm 1: Line</a:t>
                </a:r>
                <a:r>
                  <a:rPr lang="zh-TW" altLang="en-US" sz="2800" dirty="0">
                    <a:latin typeface="+mn-lt"/>
                  </a:rPr>
                  <a:t> </a:t>
                </a:r>
                <a:r>
                  <a:rPr lang="en-US" altLang="zh-TW" sz="2800" dirty="0">
                    <a:latin typeface="+mn-lt"/>
                  </a:rPr>
                  <a:t>23).</a:t>
                </a:r>
              </a:p>
              <a:p>
                <a:r>
                  <a:rPr lang="en-US" altLang="zh-TW" sz="2800" dirty="0">
                    <a:latin typeface="+mn-lt"/>
                  </a:rPr>
                  <a:t>The partitioning of the coalition </a:t>
                </a:r>
                <a:r>
                  <a:rPr lang="en-US" altLang="zh-TW" sz="2800" i="1" dirty="0">
                    <a:latin typeface="+mn-lt"/>
                  </a:rPr>
                  <a:t>S</a:t>
                </a:r>
                <a:r>
                  <a:rPr lang="en-US" altLang="zh-TW" sz="2800" dirty="0">
                    <a:latin typeface="+mn-lt"/>
                  </a:rPr>
                  <a:t> is done through the</a:t>
                </a:r>
                <a:r>
                  <a:rPr lang="zh-TW" altLang="en-US" sz="2800" dirty="0">
                    <a:latin typeface="+mn-lt"/>
                  </a:rPr>
                  <a:t> </a:t>
                </a:r>
                <a:r>
                  <a:rPr lang="en-US" altLang="zh-TW" sz="2800" dirty="0">
                    <a:latin typeface="+mn-lt"/>
                  </a:rPr>
                  <a:t>partitioning of an integer into two parts [21]. </a:t>
                </a:r>
              </a:p>
              <a:p>
                <a:r>
                  <a:rPr lang="en-US" altLang="zh-TW" sz="2800" dirty="0">
                    <a:latin typeface="+mn-lt"/>
                  </a:rPr>
                  <a:t>For example, the</a:t>
                </a:r>
                <a:r>
                  <a:rPr lang="zh-TW" altLang="en-US" sz="2800" dirty="0">
                    <a:latin typeface="+mn-lt"/>
                  </a:rPr>
                  <a:t> </a:t>
                </a:r>
                <a:r>
                  <a:rPr lang="en-US" altLang="zh-TW" sz="2800" dirty="0">
                    <a:latin typeface="+mn-lt"/>
                  </a:rPr>
                  <a:t>coalition {</a:t>
                </a:r>
                <a14:m>
                  <m:oMath xmlns:m="http://schemas.openxmlformats.org/officeDocument/2006/math">
                    <m:sSub>
                      <m:sSubPr>
                        <m:ctrlPr>
                          <a:rPr lang="en-US" altLang="zh-TW" sz="2800" i="1" smtClean="0">
                            <a:latin typeface="Cambria Math" panose="02040503050406030204" pitchFamily="18" charset="0"/>
                          </a:rPr>
                        </m:ctrlPr>
                      </m:sSubPr>
                      <m:e>
                        <m:r>
                          <a:rPr lang="zh-TW" altLang="en-US" sz="2800" i="1" smtClean="0">
                            <a:latin typeface="Cambria Math" panose="02040503050406030204" pitchFamily="18" charset="0"/>
                          </a:rPr>
                          <m:t>𝒞𝒩</m:t>
                        </m:r>
                      </m:e>
                      <m:sub>
                        <m:r>
                          <a:rPr lang="en-US" altLang="zh-TW" sz="2800" i="1">
                            <a:latin typeface="Cambria Math" panose="02040503050406030204" pitchFamily="18" charset="0"/>
                          </a:rPr>
                          <m:t>1</m:t>
                        </m:r>
                      </m:sub>
                    </m:sSub>
                    <m:r>
                      <a:rPr lang="en-US" altLang="zh-TW" sz="2800" b="0" i="1" smtClean="0">
                        <a:latin typeface="Cambria Math" panose="02040503050406030204" pitchFamily="18" charset="0"/>
                      </a:rPr>
                      <m:t>,</m:t>
                    </m:r>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𝒞𝒩</m:t>
                        </m:r>
                      </m:e>
                      <m:sub>
                        <m:r>
                          <a:rPr lang="en-US" altLang="zh-TW" sz="2800" b="0" i="1" smtClean="0">
                            <a:latin typeface="Cambria Math" panose="02040503050406030204" pitchFamily="18" charset="0"/>
                          </a:rPr>
                          <m:t>2</m:t>
                        </m:r>
                      </m:sub>
                    </m:sSub>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𝒞𝒩</m:t>
                        </m:r>
                      </m:e>
                      <m:sub>
                        <m:r>
                          <a:rPr lang="en-US" altLang="zh-TW" sz="2800" b="0" i="1" smtClean="0">
                            <a:latin typeface="Cambria Math" panose="02040503050406030204" pitchFamily="18" charset="0"/>
                          </a:rPr>
                          <m:t>3</m:t>
                        </m:r>
                      </m:sub>
                    </m:sSub>
                  </m:oMath>
                </a14:m>
                <a:r>
                  <a:rPr lang="en-US" altLang="zh-TW" sz="2800" dirty="0">
                    <a:latin typeface="+mn-lt"/>
                  </a:rPr>
                  <a:t>}can be presented with a number</a:t>
                </a:r>
                <a:r>
                  <a:rPr lang="zh-TW" altLang="en-US" sz="2800" dirty="0">
                    <a:latin typeface="+mn-lt"/>
                  </a:rPr>
                  <a:t> </a:t>
                </a:r>
                <a:r>
                  <a:rPr lang="en-US" altLang="zh-TW" sz="2800" dirty="0">
                    <a:latin typeface="+mn-lt"/>
                  </a:rPr>
                  <a:t>7 (i.e., 111), whereas the coalitions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𝒞𝒩</m:t>
                        </m:r>
                      </m:e>
                      <m:sub>
                        <m:r>
                          <a:rPr lang="en-US" altLang="zh-TW" sz="2800" i="1">
                            <a:latin typeface="Cambria Math" panose="02040503050406030204" pitchFamily="18" charset="0"/>
                          </a:rPr>
                          <m:t>1</m:t>
                        </m:r>
                      </m:sub>
                    </m:sSub>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𝒞𝒩</m:t>
                        </m:r>
                      </m:e>
                      <m:sub>
                        <m:r>
                          <a:rPr lang="en-US" altLang="zh-TW" sz="2800" b="0" i="1" smtClean="0">
                            <a:latin typeface="Cambria Math" panose="02040503050406030204" pitchFamily="18" charset="0"/>
                          </a:rPr>
                          <m:t>3</m:t>
                        </m:r>
                      </m:sub>
                    </m:sSub>
                    <m:r>
                      <a:rPr lang="en-US" altLang="zh-TW" sz="2800" b="0" i="1" smtClean="0">
                        <a:latin typeface="Cambria Math" panose="02040503050406030204" pitchFamily="18" charset="0"/>
                      </a:rPr>
                      <m:t>}</m:t>
                    </m:r>
                  </m:oMath>
                </a14:m>
                <a:r>
                  <a:rPr lang="en-US" altLang="zh-TW" sz="2800" dirty="0">
                    <a:latin typeface="+mn-lt"/>
                  </a:rPr>
                  <a:t>and {</a:t>
                </a:r>
                <a14:m>
                  <m:oMath xmlns:m="http://schemas.openxmlformats.org/officeDocument/2006/math">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𝒞𝒩</m:t>
                        </m:r>
                      </m:e>
                      <m:sub>
                        <m:r>
                          <a:rPr lang="en-US" altLang="zh-TW" sz="2800" b="0" i="1" smtClean="0">
                            <a:latin typeface="Cambria Math" panose="02040503050406030204" pitchFamily="18" charset="0"/>
                          </a:rPr>
                          <m:t>2</m:t>
                        </m:r>
                      </m:sub>
                    </m:sSub>
                    <m:r>
                      <a:rPr lang="en-US" altLang="zh-TW" sz="2800" i="1">
                        <a:latin typeface="Cambria Math" panose="02040503050406030204" pitchFamily="18" charset="0"/>
                      </a:rPr>
                      <m:t>}</m:t>
                    </m:r>
                  </m:oMath>
                </a14:m>
                <a:r>
                  <a:rPr lang="en-US" altLang="zh-TW" sz="2800" dirty="0">
                    <a:latin typeface="+mn-lt"/>
                  </a:rPr>
                  <a:t> would be presented with the numbers 5 (i.e., 101) and 2</a:t>
                </a:r>
                <a:r>
                  <a:rPr lang="zh-TW" altLang="en-US" sz="2800" dirty="0">
                    <a:latin typeface="+mn-lt"/>
                  </a:rPr>
                  <a:t> </a:t>
                </a:r>
                <a:r>
                  <a:rPr lang="en-US" altLang="zh-TW" sz="2800" dirty="0">
                    <a:latin typeface="+mn-lt"/>
                  </a:rPr>
                  <a:t>(i.e., 010), respectively.</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3A32BF18-5E71-4B6D-BD68-8B642DBC8EC4}"/>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FC0E2FD-3AD0-4E0B-905C-6A8FD567EBA6}"/>
              </a:ext>
            </a:extLst>
          </p:cNvPr>
          <p:cNvSpPr>
            <a:spLocks noGrp="1"/>
          </p:cNvSpPr>
          <p:nvPr>
            <p:ph type="sldNum" sz="quarter" idx="12"/>
          </p:nvPr>
        </p:nvSpPr>
        <p:spPr/>
        <p:txBody>
          <a:bodyPr/>
          <a:lstStyle/>
          <a:p>
            <a:fld id="{52E38B42-96A3-412A-9CD3-7D6C2689CFF8}" type="slidenum">
              <a:rPr lang="en-US" altLang="zh-TW" smtClean="0"/>
              <a:pPr/>
              <a:t>45</a:t>
            </a:fld>
            <a:endParaRPr lang="en-US" altLang="zh-TW"/>
          </a:p>
        </p:txBody>
      </p:sp>
      <p:sp>
        <p:nvSpPr>
          <p:cNvPr id="5" name="矩形 4">
            <a:extLst>
              <a:ext uri="{FF2B5EF4-FFF2-40B4-BE49-F238E27FC236}">
                <a16:creationId xmlns:a16="http://schemas.microsoft.com/office/drawing/2014/main" id="{ED950FA7-FCFD-43F4-8D7B-01B1C53BCA81}"/>
              </a:ext>
            </a:extLst>
          </p:cNvPr>
          <p:cNvSpPr/>
          <p:nvPr/>
        </p:nvSpPr>
        <p:spPr>
          <a:xfrm>
            <a:off x="609600" y="5803000"/>
            <a:ext cx="10972800" cy="646331"/>
          </a:xfrm>
          <a:prstGeom prst="rect">
            <a:avLst/>
          </a:prstGeom>
        </p:spPr>
        <p:txBody>
          <a:bodyPr wrap="square">
            <a:spAutoFit/>
          </a:bodyPr>
          <a:lstStyle/>
          <a:p>
            <a:r>
              <a:rPr lang="en-US" altLang="zh-TW" dirty="0">
                <a:solidFill>
                  <a:srgbClr val="17375E"/>
                </a:solidFill>
                <a:latin typeface="NimbusRomNo9L-Regu"/>
              </a:rPr>
              <a:t>[21] D. Knuth, “The Art of Computer Programming”, Vol. </a:t>
            </a:r>
            <a:r>
              <a:rPr lang="en-US" altLang="zh-TW" dirty="0">
                <a:solidFill>
                  <a:srgbClr val="17375E"/>
                </a:solidFill>
                <a:latin typeface="CMR8"/>
              </a:rPr>
              <a:t>4</a:t>
            </a:r>
            <a:r>
              <a:rPr lang="en-US" altLang="zh-TW" dirty="0">
                <a:solidFill>
                  <a:srgbClr val="17375E"/>
                </a:solidFill>
                <a:latin typeface="NimbusRomNo9L-Regu"/>
              </a:rPr>
              <a:t>, Fascicle</a:t>
            </a:r>
            <a:r>
              <a:rPr lang="zh-TW" altLang="en-US" dirty="0">
                <a:solidFill>
                  <a:srgbClr val="17375E"/>
                </a:solidFill>
                <a:latin typeface="NimbusRomNo9L-Regu"/>
              </a:rPr>
              <a:t> </a:t>
            </a:r>
            <a:r>
              <a:rPr lang="en-US" altLang="zh-TW" dirty="0">
                <a:solidFill>
                  <a:srgbClr val="17375E"/>
                </a:solidFill>
                <a:latin typeface="CMR8"/>
              </a:rPr>
              <a:t>3</a:t>
            </a:r>
            <a:r>
              <a:rPr lang="en-US" altLang="zh-TW" dirty="0">
                <a:solidFill>
                  <a:srgbClr val="17375E"/>
                </a:solidFill>
                <a:latin typeface="NimbusRomNo9L-Regu"/>
              </a:rPr>
              <a:t>:“Generating All Combinations and Partitions”, Addison-Wesley Professional,2005.</a:t>
            </a:r>
            <a:endParaRPr lang="zh-TW" altLang="en-US" dirty="0">
              <a:solidFill>
                <a:srgbClr val="17375E"/>
              </a:solidFill>
            </a:endParaRPr>
          </a:p>
        </p:txBody>
      </p:sp>
    </p:spTree>
    <p:extLst>
      <p:ext uri="{BB962C8B-B14F-4D97-AF65-F5344CB8AC3E}">
        <p14:creationId xmlns:p14="http://schemas.microsoft.com/office/powerpoint/2010/main" val="4068791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3D8C05-4DF2-4031-976B-49C5A1D81827}"/>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B790BC4-1BE2-4CE9-BDCE-EFEB48C3F9A5}"/>
                  </a:ext>
                </a:extLst>
              </p:cNvPr>
              <p:cNvSpPr>
                <a:spLocks noGrp="1"/>
              </p:cNvSpPr>
              <p:nvPr>
                <p:ph idx="1"/>
              </p:nvPr>
            </p:nvSpPr>
            <p:spPr/>
            <p:txBody>
              <a:bodyPr/>
              <a:lstStyle/>
              <a:p>
                <a:r>
                  <a:rPr lang="en-US" altLang="zh-TW" sz="2800" dirty="0">
                    <a:latin typeface="+mn-lt"/>
                  </a:rPr>
                  <a:t>Enumerating all the possible two sub-coalitions</a:t>
                </a:r>
                <a:r>
                  <a:rPr lang="zh-TW" altLang="en-US" sz="2800" dirty="0">
                    <a:latin typeface="+mn-lt"/>
                  </a:rPr>
                  <a:t> </a:t>
                </a:r>
                <a:r>
                  <a:rPr lang="en-US" altLang="zh-TW" sz="2800" dirty="0">
                    <a:latin typeface="+mn-lt"/>
                  </a:rPr>
                  <a:t>of </a:t>
                </a:r>
                <a:r>
                  <a:rPr lang="en-US" altLang="zh-TW" sz="2800" i="1" dirty="0">
                    <a:latin typeface="+mn-lt"/>
                  </a:rPr>
                  <a:t>S</a:t>
                </a:r>
                <a:r>
                  <a:rPr lang="en-US" altLang="zh-TW" sz="2800" dirty="0">
                    <a:latin typeface="+mn-lt"/>
                  </a:rPr>
                  <a:t> that satisfy the condition in Algorithm 1: Line</a:t>
                </a:r>
                <a:r>
                  <a:rPr lang="zh-TW" altLang="en-US" sz="2800" dirty="0">
                    <a:latin typeface="+mn-lt"/>
                  </a:rPr>
                  <a:t> </a:t>
                </a:r>
                <a:r>
                  <a:rPr lang="en-US" altLang="zh-TW" sz="2800" dirty="0">
                    <a:latin typeface="+mn-lt"/>
                  </a:rPr>
                  <a:t>23 is equivalent to finding all the two numbers whereby the</a:t>
                </a:r>
                <a:r>
                  <a:rPr lang="zh-TW" altLang="en-US" sz="2800" dirty="0">
                    <a:latin typeface="+mn-lt"/>
                  </a:rPr>
                  <a:t> </a:t>
                </a:r>
                <a:r>
                  <a:rPr lang="en-US" altLang="zh-TW" sz="2800" dirty="0">
                    <a:latin typeface="+mn-lt"/>
                  </a:rPr>
                  <a:t>sum of these numbers equals to the number that represents </a:t>
                </a:r>
                <a:r>
                  <a:rPr lang="en-US" altLang="zh-TW" sz="2800" i="1" dirty="0">
                    <a:latin typeface="+mn-lt"/>
                  </a:rPr>
                  <a:t>S</a:t>
                </a:r>
                <a:r>
                  <a:rPr lang="en-US" altLang="zh-TW" sz="2800" dirty="0">
                    <a:latin typeface="+mn-lt"/>
                  </a:rPr>
                  <a:t>.</a:t>
                </a:r>
              </a:p>
              <a:p>
                <a:r>
                  <a:rPr lang="en-US" altLang="zh-TW" sz="2800" dirty="0">
                    <a:latin typeface="+mn-lt"/>
                  </a:rPr>
                  <a:t>Using the same approach, the redundancy in the computation</a:t>
                </a:r>
                <a:r>
                  <a:rPr lang="zh-TW" altLang="en-US" sz="2800" dirty="0">
                    <a:latin typeface="+mn-lt"/>
                  </a:rPr>
                  <a:t> </a:t>
                </a:r>
                <a:r>
                  <a:rPr lang="en-US" altLang="zh-TW" sz="2800" dirty="0">
                    <a:latin typeface="+mn-lt"/>
                  </a:rPr>
                  <a:t>of </a:t>
                </a:r>
                <a:r>
                  <a:rPr lang="en-US" altLang="zh-TW" sz="2800" i="1" dirty="0">
                    <a:latin typeface="+mn-lt"/>
                  </a:rPr>
                  <a:t>v</a:t>
                </a:r>
                <a:r>
                  <a:rPr lang="en-US" altLang="zh-TW" sz="2800" dirty="0">
                    <a:latin typeface="+mn-lt"/>
                  </a:rPr>
                  <a:t>(.) is also prevented in the split process (Algorithm 1:</a:t>
                </a:r>
                <a:r>
                  <a:rPr lang="zh-TW" altLang="en-US" sz="2800" dirty="0">
                    <a:latin typeface="+mn-lt"/>
                  </a:rPr>
                  <a:t> </a:t>
                </a:r>
                <a:r>
                  <a:rPr lang="en-US" altLang="zh-TW" sz="2800" dirty="0">
                    <a:latin typeface="+mn-lt"/>
                  </a:rPr>
                  <a:t>Lines 24-29).</a:t>
                </a:r>
              </a:p>
              <a:p>
                <a:r>
                  <a:rPr lang="en-US" altLang="zh-TW" sz="2800" dirty="0">
                    <a:latin typeface="+mn-lt"/>
                  </a:rPr>
                  <a:t>Then, the function </a:t>
                </a:r>
                <a:r>
                  <a:rPr lang="en-US" altLang="zh-TW" sz="2800" i="1" dirty="0" err="1">
                    <a:latin typeface="+mn-lt"/>
                  </a:rPr>
                  <a:t>instance</a:t>
                </a:r>
                <a:r>
                  <a:rPr lang="en-US" altLang="zh-TW" sz="2800" dirty="0" err="1">
                    <a:latin typeface="+mn-lt"/>
                  </a:rPr>
                  <a:t>VNF</a:t>
                </a:r>
                <a:r>
                  <a:rPr lang="en-US" altLang="zh-TW" sz="2800" dirty="0">
                    <a:latin typeface="+mn-lt"/>
                  </a:rPr>
                  <a:t>(</a:t>
                </a:r>
                <a14:m>
                  <m:oMath xmlns:m="http://schemas.openxmlformats.org/officeDocument/2006/math">
                    <m:r>
                      <a:rPr lang="zh-TW" altLang="en-US" sz="2800" i="1" smtClean="0">
                        <a:latin typeface="Cambria Math" panose="02040503050406030204" pitchFamily="18" charset="0"/>
                      </a:rPr>
                      <m:t>𝜗</m:t>
                    </m:r>
                    <m:r>
                      <a:rPr lang="en-US" altLang="zh-TW" sz="2800" b="0" i="1" smtClean="0">
                        <a:latin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Γ</m:t>
                    </m:r>
                    <m:r>
                      <a:rPr lang="en-US" altLang="zh-TW" sz="2800" b="0" i="1" smtClean="0">
                        <a:latin typeface="Cambria Math" panose="02040503050406030204" pitchFamily="18" charset="0"/>
                        <a:ea typeface="Cambria Math" panose="02040503050406030204" pitchFamily="18" charset="0"/>
                      </a:rPr>
                      <m:t>,</m:t>
                    </m:r>
                    <m:r>
                      <m:rPr>
                        <m:sty m:val="p"/>
                      </m:rPr>
                      <a:rPr lang="el-GR" altLang="zh-TW" sz="2800" b="0" i="1" smtClean="0">
                        <a:latin typeface="Cambria Math" panose="02040503050406030204" pitchFamily="18" charset="0"/>
                        <a:ea typeface="Cambria Math" panose="02040503050406030204" pitchFamily="18" charset="0"/>
                      </a:rPr>
                      <m:t>Φ</m:t>
                    </m:r>
                  </m:oMath>
                </a14:m>
                <a:r>
                  <a:rPr lang="en-US" altLang="zh-TW" sz="2800" dirty="0">
                    <a:latin typeface="+mn-lt"/>
                  </a:rPr>
                  <a:t>) splits</a:t>
                </a:r>
                <a:r>
                  <a:rPr lang="zh-TW" altLang="en-US" sz="2800" dirty="0">
                    <a:latin typeface="+mn-lt"/>
                  </a:rPr>
                  <a:t> </a:t>
                </a:r>
                <a:r>
                  <a:rPr lang="en-US" altLang="zh-TW" sz="2800" i="1" dirty="0">
                    <a:latin typeface="+mn-lt"/>
                  </a:rPr>
                  <a:t>S</a:t>
                </a:r>
                <a:r>
                  <a:rPr lang="en-US" altLang="zh-TW" sz="2800" dirty="0">
                    <a:latin typeface="+mn-lt"/>
                  </a:rPr>
                  <a:t> if it is better for the collection </a:t>
                </a:r>
                <a14:m>
                  <m:oMath xmlns:m="http://schemas.openxmlformats.org/officeDocument/2006/math">
                    <m:r>
                      <m:rPr>
                        <m:sty m:val="p"/>
                      </m:rPr>
                      <a:rPr lang="el-GR" altLang="zh-TW" sz="2800" i="1" smtClean="0">
                        <a:latin typeface="Cambria Math" panose="02040503050406030204" pitchFamily="18" charset="0"/>
                        <a:ea typeface="Cambria Math" panose="02040503050406030204" pitchFamily="18" charset="0"/>
                      </a:rPr>
                      <m:t>Ξ</m:t>
                    </m:r>
                  </m:oMath>
                </a14:m>
                <a:r>
                  <a:rPr lang="en-US" altLang="zh-TW" sz="2800" dirty="0">
                    <a:latin typeface="+mn-lt"/>
                  </a:rPr>
                  <a:t> (Algorithm 1: Lines</a:t>
                </a:r>
                <a:r>
                  <a:rPr lang="zh-TW" altLang="en-US" sz="2800" dirty="0">
                    <a:latin typeface="+mn-lt"/>
                  </a:rPr>
                  <a:t> </a:t>
                </a:r>
                <a:r>
                  <a:rPr lang="en-US" altLang="zh-TW" sz="2800" dirty="0">
                    <a:latin typeface="+mn-lt"/>
                  </a:rPr>
                  <a:t>30 -35).</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AB790BC4-1BE2-4CE9-BDCE-EFEB48C3F9A5}"/>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8539AAB8-A052-472E-BD49-FF09FCD8AE8C}"/>
              </a:ext>
            </a:extLst>
          </p:cNvPr>
          <p:cNvSpPr>
            <a:spLocks noGrp="1"/>
          </p:cNvSpPr>
          <p:nvPr>
            <p:ph type="sldNum" sz="quarter" idx="12"/>
          </p:nvPr>
        </p:nvSpPr>
        <p:spPr/>
        <p:txBody>
          <a:bodyPr/>
          <a:lstStyle/>
          <a:p>
            <a:fld id="{52E38B42-96A3-412A-9CD3-7D6C2689CFF8}" type="slidenum">
              <a:rPr lang="en-US" altLang="zh-TW" smtClean="0"/>
              <a:pPr/>
              <a:t>46</a:t>
            </a:fld>
            <a:endParaRPr lang="en-US" altLang="zh-TW"/>
          </a:p>
        </p:txBody>
      </p:sp>
    </p:spTree>
    <p:extLst>
      <p:ext uri="{BB962C8B-B14F-4D97-AF65-F5344CB8AC3E}">
        <p14:creationId xmlns:p14="http://schemas.microsoft.com/office/powerpoint/2010/main" val="2482450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89ECAA-CC60-48F2-8849-73E1664E73F0}"/>
              </a:ext>
            </a:extLst>
          </p:cNvPr>
          <p:cNvSpPr>
            <a:spLocks noGrp="1"/>
          </p:cNvSpPr>
          <p:nvPr>
            <p:ph type="title"/>
          </p:nvPr>
        </p:nvSpPr>
        <p:spPr/>
        <p:txBody>
          <a:bodyPr/>
          <a:lstStyle/>
          <a:p>
            <a:r>
              <a:rPr lang="en-US" altLang="zh-TW" b="0" dirty="0">
                <a:solidFill>
                  <a:prstClr val="black"/>
                </a:solidFill>
                <a:latin typeface="Times New Roman"/>
              </a:rPr>
              <a:t>IV. VIRTUAL-EPC MECHANISM</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B967430-FEAD-4F0B-B81F-2D98145A795E}"/>
                  </a:ext>
                </a:extLst>
              </p:cNvPr>
              <p:cNvSpPr>
                <a:spLocks noGrp="1"/>
              </p:cNvSpPr>
              <p:nvPr>
                <p:ph idx="1"/>
              </p:nvPr>
            </p:nvSpPr>
            <p:spPr/>
            <p:txBody>
              <a:bodyPr/>
              <a:lstStyle/>
              <a:p>
                <a:r>
                  <a:rPr lang="en-US" altLang="zh-TW" sz="2800" dirty="0">
                    <a:latin typeface="+mn-lt"/>
                  </a:rPr>
                  <a:t>If one split succeeds, we exit the split process and</a:t>
                </a:r>
                <a:r>
                  <a:rPr lang="zh-TW" altLang="en-US" sz="2800" dirty="0">
                    <a:latin typeface="+mn-lt"/>
                  </a:rPr>
                  <a:t> </a:t>
                </a:r>
                <a:r>
                  <a:rPr lang="en-US" altLang="zh-TW" sz="2800" dirty="0">
                    <a:latin typeface="+mn-lt"/>
                  </a:rPr>
                  <a:t>re-initiate the merge process.</a:t>
                </a:r>
              </a:p>
              <a:p>
                <a:r>
                  <a:rPr lang="en-US" altLang="zh-TW" sz="2800" dirty="0">
                    <a:latin typeface="+mn-lt"/>
                  </a:rPr>
                  <a:t>Note that the variable </a:t>
                </a:r>
                <a:r>
                  <a:rPr lang="en-US" altLang="zh-TW" sz="2800" i="1" dirty="0">
                    <a:latin typeface="+mn-lt"/>
                  </a:rPr>
                  <a:t>stop</a:t>
                </a:r>
                <a:r>
                  <a:rPr lang="en-US" altLang="zh-TW" sz="2800" dirty="0">
                    <a:latin typeface="+mn-lt"/>
                  </a:rPr>
                  <a:t> will</a:t>
                </a:r>
                <a:r>
                  <a:rPr lang="zh-TW" altLang="en-US" sz="2800" dirty="0">
                    <a:latin typeface="+mn-lt"/>
                  </a:rPr>
                  <a:t> </a:t>
                </a:r>
                <a:r>
                  <a:rPr lang="en-US" altLang="zh-TW" sz="2800" dirty="0">
                    <a:latin typeface="+mn-lt"/>
                  </a:rPr>
                  <a:t>be set to </a:t>
                </a:r>
                <a:r>
                  <a:rPr lang="en-US" altLang="zh-TW" sz="2800" i="1" dirty="0">
                    <a:latin typeface="+mn-lt"/>
                  </a:rPr>
                  <a:t>false</a:t>
                </a:r>
                <a:r>
                  <a:rPr lang="en-US" altLang="zh-TW" sz="2800" dirty="0">
                    <a:latin typeface="+mn-lt"/>
                  </a:rPr>
                  <a:t> if only one merge or one split is carried out,</a:t>
                </a:r>
                <a:r>
                  <a:rPr lang="zh-TW" altLang="en-US" sz="2800" dirty="0">
                    <a:latin typeface="+mn-lt"/>
                  </a:rPr>
                  <a:t> </a:t>
                </a:r>
                <a:r>
                  <a:rPr lang="en-US" altLang="zh-TW" sz="2800" dirty="0">
                    <a:latin typeface="+mn-lt"/>
                  </a:rPr>
                  <a:t>and then the algorithm keeps repeating the loop (Algorithm 1:</a:t>
                </a:r>
                <a:r>
                  <a:rPr lang="zh-TW" altLang="en-US" sz="2800" dirty="0">
                    <a:latin typeface="+mn-lt"/>
                  </a:rPr>
                  <a:t> </a:t>
                </a:r>
                <a:r>
                  <a:rPr lang="en-US" altLang="zh-TW" sz="2800" dirty="0">
                    <a:latin typeface="+mn-lt"/>
                  </a:rPr>
                  <a:t>Lines 3 -</a:t>
                </a:r>
                <a:r>
                  <a:rPr lang="zh-TW" altLang="en-US" sz="2800" dirty="0">
                    <a:latin typeface="+mn-lt"/>
                  </a:rPr>
                  <a:t> </a:t>
                </a:r>
                <a:r>
                  <a:rPr lang="en-US" altLang="zh-TW" sz="2800" dirty="0">
                    <a:latin typeface="+mn-lt"/>
                  </a:rPr>
                  <a:t>44) until achieving the </a:t>
                </a:r>
                <a14:m>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I</m:t>
                        </m:r>
                        <m:r>
                          <m:rPr>
                            <m:sty m:val="p"/>
                          </m:rPr>
                          <a:rPr lang="en-US" altLang="zh-TW" sz="2800" i="1" smtClean="0">
                            <a:latin typeface="Cambria Math" panose="02040503050406030204" pitchFamily="18" charset="0"/>
                          </a:rPr>
                          <m:t>D</m:t>
                        </m:r>
                      </m:e>
                      <m:sub>
                        <m:r>
                          <a:rPr lang="en-US" altLang="zh-TW" sz="2800" b="0" i="1" smtClean="0">
                            <a:latin typeface="Cambria Math" panose="02040503050406030204" pitchFamily="18" charset="0"/>
                          </a:rPr>
                          <m:t>𝑝</m:t>
                        </m:r>
                      </m:sub>
                    </m:sSub>
                  </m:oMath>
                </a14:m>
                <a:r>
                  <a:rPr lang="en-US" altLang="zh-TW" sz="2800" dirty="0">
                    <a:latin typeface="+mn-lt"/>
                  </a:rPr>
                  <a:t>-stable collection.</a:t>
                </a:r>
              </a:p>
              <a:p>
                <a:r>
                  <a:rPr lang="en-US" altLang="zh-TW" sz="2800" dirty="0">
                    <a:latin typeface="+mn-lt"/>
                  </a:rPr>
                  <a:t>Then,</a:t>
                </a:r>
                <a:r>
                  <a:rPr lang="zh-TW" altLang="en-US" sz="2800" dirty="0">
                    <a:latin typeface="+mn-lt"/>
                  </a:rPr>
                  <a:t> </a:t>
                </a:r>
                <a:r>
                  <a:rPr lang="en-US" altLang="zh-TW" sz="2800" dirty="0">
                    <a:latin typeface="+mn-lt"/>
                  </a:rPr>
                  <a:t>no further merge or split processes will be carried out. </a:t>
                </a:r>
              </a:p>
              <a:p>
                <a:r>
                  <a:rPr lang="en-US" altLang="zh-TW" sz="2800" dirty="0">
                    <a:latin typeface="+mn-lt"/>
                  </a:rPr>
                  <a:t>Later,</a:t>
                </a:r>
                <a:r>
                  <a:rPr lang="zh-TW" altLang="en-US" sz="2800" dirty="0">
                    <a:latin typeface="+mn-lt"/>
                  </a:rPr>
                  <a:t> </a:t>
                </a:r>
                <a:r>
                  <a:rPr lang="en-US" altLang="zh-TW" sz="2800" dirty="0">
                    <a:latin typeface="+mn-lt"/>
                  </a:rPr>
                  <a:t>for the VNF </a:t>
                </a:r>
                <a14:m>
                  <m:oMath xmlns:m="http://schemas.openxmlformats.org/officeDocument/2006/math">
                    <m:r>
                      <a:rPr lang="zh-TW" altLang="en-US" sz="2800" i="1" smtClean="0">
                        <a:latin typeface="Cambria Math" panose="02040503050406030204" pitchFamily="18" charset="0"/>
                      </a:rPr>
                      <m:t>𝜗</m:t>
                    </m:r>
                  </m:oMath>
                </a14:m>
                <a:r>
                  <a:rPr lang="en-US" altLang="zh-TW" sz="2800" dirty="0">
                    <a:latin typeface="+mn-lt"/>
                  </a:rPr>
                  <a:t>, the coalition C is selected from the collection</a:t>
                </a:r>
                <a:r>
                  <a:rPr lang="zh-TW" altLang="en-US" sz="2800" dirty="0">
                    <a:latin typeface="+mn-lt"/>
                  </a:rPr>
                  <a:t> </a:t>
                </a:r>
                <a14:m>
                  <m:oMath xmlns:m="http://schemas.openxmlformats.org/officeDocument/2006/math">
                    <m:r>
                      <m:rPr>
                        <m:sty m:val="p"/>
                      </m:rPr>
                      <a:rPr lang="el-GR" altLang="zh-TW" sz="2800" i="1">
                        <a:latin typeface="Cambria Math" panose="02040503050406030204" pitchFamily="18" charset="0"/>
                        <a:ea typeface="Cambria Math" panose="02040503050406030204" pitchFamily="18" charset="0"/>
                      </a:rPr>
                      <m:t>Ξ</m:t>
                    </m:r>
                  </m:oMath>
                </a14:m>
                <a:r>
                  <a:rPr lang="en-US" altLang="zh-TW" sz="2800" dirty="0">
                    <a:latin typeface="+mn-lt"/>
                  </a:rPr>
                  <a:t> that has the highest payoff value.</a:t>
                </a:r>
              </a:p>
              <a:p>
                <a:r>
                  <a:rPr lang="en-US" altLang="zh-TW" sz="2800" dirty="0">
                    <a:latin typeface="+mn-lt"/>
                  </a:rPr>
                  <a:t>Then, the VNF </a:t>
                </a:r>
                <a14:m>
                  <m:oMath xmlns:m="http://schemas.openxmlformats.org/officeDocument/2006/math">
                    <m:r>
                      <a:rPr lang="zh-TW" altLang="en-US" sz="2800" i="1">
                        <a:latin typeface="Cambria Math" panose="02040503050406030204" pitchFamily="18" charset="0"/>
                      </a:rPr>
                      <m:t>𝜗</m:t>
                    </m:r>
                  </m:oMath>
                </a14:m>
                <a:r>
                  <a:rPr lang="en-US" altLang="zh-TW" sz="2800" dirty="0">
                    <a:latin typeface="+mn-lt"/>
                  </a:rPr>
                  <a:t> will be</a:t>
                </a:r>
                <a:r>
                  <a:rPr lang="zh-TW" altLang="en-US" sz="2800" dirty="0">
                    <a:latin typeface="+mn-lt"/>
                  </a:rPr>
                  <a:t> </a:t>
                </a:r>
                <a:r>
                  <a:rPr lang="en-US" altLang="zh-TW" sz="2800" dirty="0">
                    <a:latin typeface="+mn-lt"/>
                  </a:rPr>
                  <a:t>instantiated in C.</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3B967430-FEAD-4F0B-B81F-2D98145A795E}"/>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2985023-3EC4-4B72-BEB7-AD2DBF14548D}"/>
              </a:ext>
            </a:extLst>
          </p:cNvPr>
          <p:cNvSpPr>
            <a:spLocks noGrp="1"/>
          </p:cNvSpPr>
          <p:nvPr>
            <p:ph type="sldNum" sz="quarter" idx="12"/>
          </p:nvPr>
        </p:nvSpPr>
        <p:spPr/>
        <p:txBody>
          <a:bodyPr/>
          <a:lstStyle/>
          <a:p>
            <a:fld id="{52E38B42-96A3-412A-9CD3-7D6C2689CFF8}" type="slidenum">
              <a:rPr lang="en-US" altLang="zh-TW" smtClean="0"/>
              <a:pPr/>
              <a:t>47</a:t>
            </a:fld>
            <a:endParaRPr lang="en-US" altLang="zh-TW"/>
          </a:p>
        </p:txBody>
      </p:sp>
    </p:spTree>
    <p:extLst>
      <p:ext uri="{BB962C8B-B14F-4D97-AF65-F5344CB8AC3E}">
        <p14:creationId xmlns:p14="http://schemas.microsoft.com/office/powerpoint/2010/main" val="2299890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A83283-23B7-4F46-B054-40FD3A726BFE}"/>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p:pic>
        <p:nvPicPr>
          <p:cNvPr id="5" name="內容版面配置區 4">
            <a:extLst>
              <a:ext uri="{FF2B5EF4-FFF2-40B4-BE49-F238E27FC236}">
                <a16:creationId xmlns:a16="http://schemas.microsoft.com/office/drawing/2014/main" id="{4620ACB5-B9FB-461D-8382-5F0E2D151015}"/>
              </a:ext>
            </a:extLst>
          </p:cNvPr>
          <p:cNvPicPr>
            <a:picLocks noGrp="1" noChangeAspect="1"/>
          </p:cNvPicPr>
          <p:nvPr>
            <p:ph idx="1"/>
          </p:nvPr>
        </p:nvPicPr>
        <p:blipFill>
          <a:blip r:embed="rId2"/>
          <a:stretch>
            <a:fillRect/>
          </a:stretch>
        </p:blipFill>
        <p:spPr>
          <a:xfrm>
            <a:off x="46027" y="1752600"/>
            <a:ext cx="12143885" cy="3752893"/>
          </a:xfrm>
          <a:prstGeom prst="rect">
            <a:avLst/>
          </a:prstGeom>
        </p:spPr>
      </p:pic>
      <p:sp>
        <p:nvSpPr>
          <p:cNvPr id="4" name="投影片編號版面配置區 3">
            <a:extLst>
              <a:ext uri="{FF2B5EF4-FFF2-40B4-BE49-F238E27FC236}">
                <a16:creationId xmlns:a16="http://schemas.microsoft.com/office/drawing/2014/main" id="{ED5751E5-B172-4404-BBB5-EC99CB822FC5}"/>
              </a:ext>
            </a:extLst>
          </p:cNvPr>
          <p:cNvSpPr>
            <a:spLocks noGrp="1"/>
          </p:cNvSpPr>
          <p:nvPr>
            <p:ph type="sldNum" sz="quarter" idx="12"/>
          </p:nvPr>
        </p:nvSpPr>
        <p:spPr/>
        <p:txBody>
          <a:bodyPr/>
          <a:lstStyle/>
          <a:p>
            <a:fld id="{52E38B42-96A3-412A-9CD3-7D6C2689CFF8}" type="slidenum">
              <a:rPr lang="en-US" altLang="zh-TW" smtClean="0"/>
              <a:pPr/>
              <a:t>48</a:t>
            </a:fld>
            <a:endParaRPr lang="en-US" altLang="zh-TW"/>
          </a:p>
        </p:txBody>
      </p:sp>
    </p:spTree>
    <p:extLst>
      <p:ext uri="{BB962C8B-B14F-4D97-AF65-F5344CB8AC3E}">
        <p14:creationId xmlns:p14="http://schemas.microsoft.com/office/powerpoint/2010/main" val="4029032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70D44D-AA44-4678-8BC7-F743C60B2599}"/>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p:pic>
        <p:nvPicPr>
          <p:cNvPr id="5" name="內容版面配置區 4">
            <a:extLst>
              <a:ext uri="{FF2B5EF4-FFF2-40B4-BE49-F238E27FC236}">
                <a16:creationId xmlns:a16="http://schemas.microsoft.com/office/drawing/2014/main" id="{703C3E2E-08D3-4DFB-9F90-EBB2434C9B33}"/>
              </a:ext>
            </a:extLst>
          </p:cNvPr>
          <p:cNvPicPr>
            <a:picLocks noGrp="1" noChangeAspect="1"/>
          </p:cNvPicPr>
          <p:nvPr>
            <p:ph idx="1"/>
          </p:nvPr>
        </p:nvPicPr>
        <p:blipFill>
          <a:blip r:embed="rId2"/>
          <a:stretch>
            <a:fillRect/>
          </a:stretch>
        </p:blipFill>
        <p:spPr>
          <a:xfrm>
            <a:off x="0" y="1752600"/>
            <a:ext cx="12163362" cy="3657600"/>
          </a:xfrm>
          <a:prstGeom prst="rect">
            <a:avLst/>
          </a:prstGeom>
        </p:spPr>
      </p:pic>
      <p:sp>
        <p:nvSpPr>
          <p:cNvPr id="4" name="投影片編號版面配置區 3">
            <a:extLst>
              <a:ext uri="{FF2B5EF4-FFF2-40B4-BE49-F238E27FC236}">
                <a16:creationId xmlns:a16="http://schemas.microsoft.com/office/drawing/2014/main" id="{CE21998F-5B78-4A7F-8628-28CB43CDE60F}"/>
              </a:ext>
            </a:extLst>
          </p:cNvPr>
          <p:cNvSpPr>
            <a:spLocks noGrp="1"/>
          </p:cNvSpPr>
          <p:nvPr>
            <p:ph type="sldNum" sz="quarter" idx="12"/>
          </p:nvPr>
        </p:nvSpPr>
        <p:spPr/>
        <p:txBody>
          <a:bodyPr/>
          <a:lstStyle/>
          <a:p>
            <a:fld id="{52E38B42-96A3-412A-9CD3-7D6C2689CFF8}" type="slidenum">
              <a:rPr lang="en-US" altLang="zh-TW" smtClean="0"/>
              <a:pPr/>
              <a:t>49</a:t>
            </a:fld>
            <a:endParaRPr lang="en-US" altLang="zh-TW"/>
          </a:p>
        </p:txBody>
      </p:sp>
    </p:spTree>
    <p:extLst>
      <p:ext uri="{BB962C8B-B14F-4D97-AF65-F5344CB8AC3E}">
        <p14:creationId xmlns:p14="http://schemas.microsoft.com/office/powerpoint/2010/main" val="424368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E193E4-7D1F-4E78-85D0-10FA9DFF0039}"/>
              </a:ext>
            </a:extLst>
          </p:cNvPr>
          <p:cNvSpPr>
            <a:spLocks noGrp="1"/>
          </p:cNvSpPr>
          <p:nvPr>
            <p:ph type="title"/>
          </p:nvPr>
        </p:nvSpPr>
        <p:spPr/>
        <p:txBody>
          <a:bodyPr/>
          <a:lstStyle/>
          <a:p>
            <a:r>
              <a:rPr lang="en-US" altLang="zh-TW" dirty="0" err="1">
                <a:latin typeface="+mj-lt"/>
              </a:rPr>
              <a:t>I.Introduce</a:t>
            </a:r>
            <a:endParaRPr lang="zh-TW" altLang="en-US" dirty="0">
              <a:latin typeface="+mj-lt"/>
            </a:endParaRPr>
          </a:p>
        </p:txBody>
      </p:sp>
      <p:sp>
        <p:nvSpPr>
          <p:cNvPr id="3" name="內容版面配置區 2">
            <a:extLst>
              <a:ext uri="{FF2B5EF4-FFF2-40B4-BE49-F238E27FC236}">
                <a16:creationId xmlns:a16="http://schemas.microsoft.com/office/drawing/2014/main" id="{FEB27C60-5B32-4893-9E6F-74626328E6CA}"/>
              </a:ext>
            </a:extLst>
          </p:cNvPr>
          <p:cNvSpPr>
            <a:spLocks noGrp="1"/>
          </p:cNvSpPr>
          <p:nvPr>
            <p:ph idx="1"/>
          </p:nvPr>
        </p:nvSpPr>
        <p:spPr>
          <a:xfrm>
            <a:off x="609600" y="1600203"/>
            <a:ext cx="10972800" cy="4525963"/>
          </a:xfrm>
        </p:spPr>
        <p:txBody>
          <a:bodyPr/>
          <a:lstStyle/>
          <a:p>
            <a:r>
              <a:rPr lang="en-US" altLang="zh-TW" sz="2800" dirty="0">
                <a:latin typeface="+mn-ea"/>
                <a:ea typeface="+mn-ea"/>
              </a:rPr>
              <a:t>NFV represents one of the key enablers of the next generation</a:t>
            </a:r>
            <a:r>
              <a:rPr lang="zh-TW" altLang="en-US" sz="2800" dirty="0">
                <a:latin typeface="+mn-ea"/>
                <a:ea typeface="+mn-ea"/>
              </a:rPr>
              <a:t> </a:t>
            </a:r>
            <a:r>
              <a:rPr lang="en-US" altLang="zh-TW" sz="2800" dirty="0">
                <a:latin typeface="+mn-ea"/>
                <a:ea typeface="+mn-ea"/>
              </a:rPr>
              <a:t>mobile network systems (5G) [1].</a:t>
            </a:r>
          </a:p>
          <a:p>
            <a:r>
              <a:rPr lang="en-US" altLang="zh-TW" sz="2800" dirty="0">
                <a:latin typeface="+mn-ea"/>
                <a:ea typeface="+mn-ea"/>
              </a:rPr>
              <a:t>NFV allows running</a:t>
            </a:r>
            <a:r>
              <a:rPr lang="zh-TW" altLang="en-US" sz="2800" dirty="0">
                <a:latin typeface="+mn-ea"/>
                <a:ea typeface="+mn-ea"/>
              </a:rPr>
              <a:t> </a:t>
            </a:r>
            <a:r>
              <a:rPr lang="en-US" altLang="zh-TW" sz="2800" dirty="0">
                <a:latin typeface="+mn-ea"/>
                <a:ea typeface="+mn-ea"/>
              </a:rPr>
              <a:t>Virtual Network Functions (VNF) as software components on</a:t>
            </a:r>
            <a:r>
              <a:rPr lang="zh-TW" altLang="en-US" sz="2800" dirty="0">
                <a:latin typeface="+mn-ea"/>
                <a:ea typeface="+mn-ea"/>
              </a:rPr>
              <a:t> </a:t>
            </a:r>
            <a:r>
              <a:rPr lang="en-US" altLang="zh-TW" sz="2800" dirty="0">
                <a:latin typeface="+mn-ea"/>
                <a:ea typeface="+mn-ea"/>
              </a:rPr>
              <a:t>top of a virtualization system (i.e., Virtual Machines – VMs</a:t>
            </a:r>
            <a:r>
              <a:rPr lang="zh-TW" altLang="en-US" sz="2800" dirty="0">
                <a:latin typeface="+mn-ea"/>
                <a:ea typeface="+mn-ea"/>
              </a:rPr>
              <a:t> </a:t>
            </a:r>
            <a:r>
              <a:rPr lang="en-US" altLang="zh-TW" sz="2800" dirty="0">
                <a:latin typeface="+mn-ea"/>
                <a:ea typeface="+mn-ea"/>
              </a:rPr>
              <a:t>- or Containers) hosted in a cloud; allowing high flexibility</a:t>
            </a:r>
            <a:r>
              <a:rPr lang="zh-TW" altLang="en-US" sz="2800" dirty="0">
                <a:latin typeface="+mn-ea"/>
                <a:ea typeface="+mn-ea"/>
              </a:rPr>
              <a:t> </a:t>
            </a:r>
            <a:r>
              <a:rPr lang="en-US" altLang="zh-TW" sz="2800" dirty="0">
                <a:latin typeface="+mn-ea"/>
                <a:ea typeface="+mn-ea"/>
              </a:rPr>
              <a:t>and elasticity to deploy network services and functions.</a:t>
            </a:r>
          </a:p>
          <a:p>
            <a:pPr marL="0" indent="0">
              <a:buNone/>
            </a:pPr>
            <a:endParaRPr lang="en-US" altLang="zh-TW" sz="1800" dirty="0">
              <a:latin typeface="+mn-ea"/>
              <a:ea typeface="+mn-ea"/>
            </a:endParaRPr>
          </a:p>
          <a:p>
            <a:pPr marL="0" indent="0">
              <a:buNone/>
            </a:pPr>
            <a:r>
              <a:rPr lang="en-US" altLang="zh-TW" sz="1800" dirty="0">
                <a:latin typeface="+mn-ea"/>
                <a:ea typeface="+mn-ea"/>
              </a:rPr>
              <a:t>[1] I. Farris, T. </a:t>
            </a:r>
            <a:r>
              <a:rPr lang="en-US" altLang="zh-TW" sz="1800" dirty="0" err="1">
                <a:latin typeface="+mn-ea"/>
                <a:ea typeface="+mn-ea"/>
              </a:rPr>
              <a:t>Taleb</a:t>
            </a:r>
            <a:r>
              <a:rPr lang="en-US" altLang="zh-TW" sz="1800" dirty="0">
                <a:latin typeface="+mn-ea"/>
                <a:ea typeface="+mn-ea"/>
              </a:rPr>
              <a:t>, M. </a:t>
            </a:r>
            <a:r>
              <a:rPr lang="en-US" altLang="zh-TW" sz="1800" dirty="0" err="1">
                <a:latin typeface="+mn-ea"/>
                <a:ea typeface="+mn-ea"/>
              </a:rPr>
              <a:t>Bagaa</a:t>
            </a:r>
            <a:r>
              <a:rPr lang="en-US" altLang="zh-TW" sz="1800" dirty="0">
                <a:latin typeface="+mn-ea"/>
                <a:ea typeface="+mn-ea"/>
              </a:rPr>
              <a:t>, and H. </a:t>
            </a:r>
            <a:r>
              <a:rPr lang="en-US" altLang="zh-TW" sz="1800" dirty="0" err="1">
                <a:latin typeface="+mn-ea"/>
                <a:ea typeface="+mn-ea"/>
              </a:rPr>
              <a:t>Flinck</a:t>
            </a:r>
            <a:r>
              <a:rPr lang="en-US" altLang="zh-TW" sz="1800" dirty="0">
                <a:latin typeface="+mn-ea"/>
                <a:ea typeface="+mn-ea"/>
              </a:rPr>
              <a:t>, “Optimizing Service </a:t>
            </a:r>
            <a:r>
              <a:rPr lang="en-US" altLang="zh-TW" sz="1800" dirty="0" err="1">
                <a:latin typeface="+mn-ea"/>
                <a:ea typeface="+mn-ea"/>
              </a:rPr>
              <a:t>Replicatio</a:t>
            </a:r>
            <a:r>
              <a:rPr lang="zh-TW" altLang="en-US" sz="1800" dirty="0">
                <a:latin typeface="+mn-ea"/>
                <a:ea typeface="+mn-ea"/>
              </a:rPr>
              <a:t> </a:t>
            </a:r>
            <a:r>
              <a:rPr lang="en-US" altLang="zh-TW" sz="1800" dirty="0">
                <a:latin typeface="+mn-ea"/>
                <a:ea typeface="+mn-ea"/>
              </a:rPr>
              <a:t>for Mobile Delay-sensitive Applications in 5G Edge Network,”</a:t>
            </a:r>
            <a:r>
              <a:rPr lang="zh-TW" altLang="en-US" sz="1800" dirty="0">
                <a:latin typeface="+mn-ea"/>
                <a:ea typeface="+mn-ea"/>
              </a:rPr>
              <a:t> </a:t>
            </a:r>
            <a:r>
              <a:rPr lang="en-US" altLang="zh-TW" sz="1800" dirty="0">
                <a:latin typeface="+mn-ea"/>
                <a:ea typeface="+mn-ea"/>
              </a:rPr>
              <a:t>in Proc. IEEE ICC 2017, Paris, France, May 2017.</a:t>
            </a:r>
          </a:p>
        </p:txBody>
      </p:sp>
      <p:sp>
        <p:nvSpPr>
          <p:cNvPr id="4" name="投影片編號版面配置區 3">
            <a:extLst>
              <a:ext uri="{FF2B5EF4-FFF2-40B4-BE49-F238E27FC236}">
                <a16:creationId xmlns:a16="http://schemas.microsoft.com/office/drawing/2014/main" id="{66F1483C-B09C-49AE-BFAE-4306CBB57A16}"/>
              </a:ext>
            </a:extLst>
          </p:cNvPr>
          <p:cNvSpPr>
            <a:spLocks noGrp="1"/>
          </p:cNvSpPr>
          <p:nvPr>
            <p:ph type="sldNum" sz="quarter" idx="12"/>
          </p:nvPr>
        </p:nvSpPr>
        <p:spPr/>
        <p:txBody>
          <a:bodyPr/>
          <a:lstStyle/>
          <a:p>
            <a:fld id="{52E38B42-96A3-412A-9CD3-7D6C2689CFF8}" type="slidenum">
              <a:rPr lang="en-US" altLang="zh-TW" smtClean="0"/>
              <a:pPr/>
              <a:t>5</a:t>
            </a:fld>
            <a:endParaRPr lang="en-US" altLang="zh-TW" dirty="0"/>
          </a:p>
        </p:txBody>
      </p:sp>
    </p:spTree>
    <p:extLst>
      <p:ext uri="{BB962C8B-B14F-4D97-AF65-F5344CB8AC3E}">
        <p14:creationId xmlns:p14="http://schemas.microsoft.com/office/powerpoint/2010/main" val="3827570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0CB1E-5338-464B-984A-F126D7FA01DE}"/>
              </a:ext>
            </a:extLst>
          </p:cNvPr>
          <p:cNvSpPr>
            <a:spLocks noGrp="1"/>
          </p:cNvSpPr>
          <p:nvPr>
            <p:ph type="title"/>
          </p:nvPr>
        </p:nvSpPr>
        <p:spPr/>
        <p:txBody>
          <a:bodyPr/>
          <a:lstStyle/>
          <a:p>
            <a:r>
              <a:rPr lang="en-US" altLang="zh-TW" b="0" dirty="0">
                <a:latin typeface="+mn-lt"/>
              </a:rPr>
              <a:t>V. SIMULATION RESULTS</a:t>
            </a:r>
            <a:endParaRPr lang="zh-TW" altLang="en-US" dirty="0">
              <a:latin typeface="+mn-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934575D-2197-4A81-A6D6-734D20B7118B}"/>
                  </a:ext>
                </a:extLst>
              </p:cNvPr>
              <p:cNvSpPr>
                <a:spLocks noGrp="1"/>
              </p:cNvSpPr>
              <p:nvPr>
                <p:ph idx="1"/>
              </p:nvPr>
            </p:nvSpPr>
            <p:spPr>
              <a:xfrm>
                <a:off x="609600" y="1570037"/>
                <a:ext cx="10972800" cy="4525963"/>
              </a:xfrm>
            </p:spPr>
            <p:txBody>
              <a:bodyPr/>
              <a:lstStyle/>
              <a:p>
                <a:r>
                  <a:rPr lang="en-US" altLang="zh-TW" sz="2800" dirty="0">
                    <a:latin typeface="+mn-lt"/>
                  </a:rPr>
                  <a:t>In this section, we evaluate the performance of the proposed</a:t>
                </a:r>
                <a:r>
                  <a:rPr lang="zh-TW" altLang="en-US" sz="2800" dirty="0">
                    <a:latin typeface="+mn-lt"/>
                  </a:rPr>
                  <a:t> </a:t>
                </a:r>
                <a:r>
                  <a:rPr lang="en-US" altLang="zh-TW" sz="2800" dirty="0">
                    <a:latin typeface="+mn-lt"/>
                  </a:rPr>
                  <a:t>scheme to instantiate </a:t>
                </a:r>
                <a:r>
                  <a:rPr lang="en-US" altLang="zh-TW" sz="2800" dirty="0" err="1">
                    <a:latin typeface="+mn-lt"/>
                  </a:rPr>
                  <a:t>vEPC</a:t>
                </a:r>
                <a:r>
                  <a:rPr lang="en-US" altLang="zh-TW" sz="2800" dirty="0">
                    <a:latin typeface="+mn-lt"/>
                  </a:rPr>
                  <a:t> instances over a federated cloud</a:t>
                </a:r>
                <a:r>
                  <a:rPr lang="zh-TW" altLang="en-US" sz="2800" dirty="0">
                    <a:latin typeface="+mn-lt"/>
                  </a:rPr>
                  <a:t> </a:t>
                </a:r>
                <a:r>
                  <a:rPr lang="en-US" altLang="zh-TW" sz="2800" dirty="0">
                    <a:latin typeface="+mn-lt"/>
                  </a:rPr>
                  <a:t>of </a:t>
                </a:r>
                <a14:m>
                  <m:oMath xmlns:m="http://schemas.openxmlformats.org/officeDocument/2006/math">
                    <m:r>
                      <a:rPr lang="zh-TW" altLang="en-US" sz="2800" i="1" smtClean="0">
                        <a:latin typeface="Cambria Math" panose="02040503050406030204" pitchFamily="18" charset="0"/>
                      </a:rPr>
                      <m:t>𝒞𝒩</m:t>
                    </m:r>
                  </m:oMath>
                </a14:m>
                <a:r>
                  <a:rPr lang="en-US" altLang="zh-TW" sz="2800" dirty="0">
                    <a:latin typeface="+mn-lt"/>
                  </a:rPr>
                  <a:t>s.</a:t>
                </a:r>
              </a:p>
              <a:p>
                <a:r>
                  <a:rPr lang="en-US" altLang="zh-TW" sz="2800" dirty="0">
                    <a:latin typeface="+mn-lt"/>
                  </a:rPr>
                  <a:t>The proposed algorithm is evaluated in terms of the</a:t>
                </a:r>
                <a:r>
                  <a:rPr lang="zh-TW" altLang="en-US" sz="2800" dirty="0">
                    <a:latin typeface="+mn-lt"/>
                  </a:rPr>
                  <a:t> </a:t>
                </a:r>
                <a:r>
                  <a:rPr lang="en-US" altLang="zh-TW" sz="2800" dirty="0">
                    <a:latin typeface="+mn-lt"/>
                  </a:rPr>
                  <a:t>following metrics:</a:t>
                </a:r>
              </a:p>
              <a:p>
                <a:pPr lvl="1">
                  <a:buFont typeface="Wingdings" panose="05000000000000000000" pitchFamily="2" charset="2"/>
                  <a:buChar char="l"/>
                </a:pPr>
                <a:r>
                  <a:rPr lang="en-US" altLang="zh-TW" sz="2400" u="sng" dirty="0">
                    <a:latin typeface="+mn-lt"/>
                  </a:rPr>
                  <a:t>Payoff of individual</a:t>
                </a:r>
                <a:r>
                  <a:rPr lang="zh-TW" altLang="en-US" sz="2400" u="sng" dirty="0">
                    <a:latin typeface="+mn-lt"/>
                  </a:rPr>
                  <a:t> </a:t>
                </a:r>
                <a14:m>
                  <m:oMath xmlns:m="http://schemas.openxmlformats.org/officeDocument/2006/math">
                    <m:r>
                      <a:rPr lang="zh-TW" altLang="en-US" sz="2400" i="1" u="sng">
                        <a:latin typeface="Cambria Math" panose="02040503050406030204" pitchFamily="18" charset="0"/>
                      </a:rPr>
                      <m:t>𝒞𝒩</m:t>
                    </m:r>
                  </m:oMath>
                </a14:m>
                <a:r>
                  <a:rPr lang="en-US" altLang="zh-TW" sz="2400" dirty="0">
                    <a:latin typeface="+mn-lt"/>
                  </a:rPr>
                  <a:t>: is defined as the average value</a:t>
                </a:r>
                <a:r>
                  <a:rPr lang="zh-TW" altLang="en-US" sz="2400" dirty="0">
                    <a:latin typeface="+mn-lt"/>
                  </a:rPr>
                  <a:t> </a:t>
                </a:r>
                <a:r>
                  <a:rPr lang="en-US" altLang="zh-TW" sz="2400" dirty="0">
                    <a:latin typeface="+mn-lt"/>
                  </a:rPr>
                  <a:t>of individual payoffs for each player in the selected</a:t>
                </a:r>
                <a:r>
                  <a:rPr lang="zh-TW" altLang="en-US" sz="2400" dirty="0">
                    <a:latin typeface="+mn-lt"/>
                  </a:rPr>
                  <a:t> </a:t>
                </a:r>
                <a:r>
                  <a:rPr lang="en-US" altLang="zh-TW" sz="2400" dirty="0">
                    <a:latin typeface="+mn-lt"/>
                  </a:rPr>
                  <a:t>coalitions of different instances of each VNF </a:t>
                </a:r>
                <a14:m>
                  <m:oMath xmlns:m="http://schemas.openxmlformats.org/officeDocument/2006/math">
                    <m:r>
                      <a:rPr lang="zh-TW" altLang="en-US" sz="2400" i="1" smtClean="0">
                        <a:latin typeface="Cambria Math" panose="02040503050406030204" pitchFamily="18" charset="0"/>
                      </a:rPr>
                      <m:t>𝜗</m:t>
                    </m:r>
                  </m:oMath>
                </a14:m>
                <a:r>
                  <a:rPr lang="en-US" altLang="zh-TW" sz="2400" dirty="0">
                    <a:latin typeface="+mn-lt"/>
                  </a:rPr>
                  <a:t>;</a:t>
                </a:r>
              </a:p>
              <a:p>
                <a:pPr lvl="1">
                  <a:buFont typeface="Wingdings" panose="05000000000000000000" pitchFamily="2" charset="2"/>
                  <a:buChar char="l"/>
                </a:pPr>
                <a:r>
                  <a:rPr lang="en-US" altLang="zh-TW" sz="2400" u="sng" dirty="0">
                    <a:latin typeface="+mn-lt"/>
                  </a:rPr>
                  <a:t>Number of merge and split</a:t>
                </a:r>
                <a:r>
                  <a:rPr lang="en-US" altLang="zh-TW" sz="2400" dirty="0">
                    <a:latin typeface="+mn-lt"/>
                  </a:rPr>
                  <a:t>: is defined as the average</a:t>
                </a:r>
                <a:r>
                  <a:rPr lang="zh-TW" altLang="en-US" sz="2400" dirty="0">
                    <a:latin typeface="+mn-lt"/>
                  </a:rPr>
                  <a:t> </a:t>
                </a:r>
                <a:r>
                  <a:rPr lang="en-US" altLang="zh-TW" sz="2400" dirty="0">
                    <a:latin typeface="+mn-lt"/>
                  </a:rPr>
                  <a:t>number of merge and split operations needed to deploy</a:t>
                </a:r>
                <a:r>
                  <a:rPr lang="zh-TW" altLang="en-US" sz="2400" dirty="0">
                    <a:latin typeface="+mn-lt"/>
                  </a:rPr>
                  <a:t> </a:t>
                </a:r>
                <a:r>
                  <a:rPr lang="en-US" altLang="zh-TW" sz="2400" dirty="0">
                    <a:latin typeface="+mn-lt"/>
                  </a:rPr>
                  <a:t>each VNF</a:t>
                </a:r>
                <a:r>
                  <a:rPr lang="zh-TW" altLang="en-US" sz="2400" dirty="0">
                    <a:latin typeface="+mn-lt"/>
                  </a:rPr>
                  <a:t> </a:t>
                </a:r>
                <a14:m>
                  <m:oMath xmlns:m="http://schemas.openxmlformats.org/officeDocument/2006/math">
                    <m:r>
                      <a:rPr lang="zh-TW" altLang="en-US" sz="2400" i="1">
                        <a:latin typeface="Cambria Math" panose="02040503050406030204" pitchFamily="18" charset="0"/>
                      </a:rPr>
                      <m:t>𝜗</m:t>
                    </m:r>
                  </m:oMath>
                </a14:m>
                <a:r>
                  <a:rPr lang="en-US" altLang="zh-TW" sz="2400" dirty="0">
                    <a:latin typeface="+mn-lt"/>
                  </a:rPr>
                  <a:t>. This metric shows the complexity of the</a:t>
                </a:r>
                <a:r>
                  <a:rPr lang="zh-TW" altLang="en-US" sz="2400" dirty="0">
                    <a:latin typeface="+mn-lt"/>
                  </a:rPr>
                  <a:t> </a:t>
                </a:r>
                <a:r>
                  <a:rPr lang="en-US" altLang="zh-TW" sz="2400" dirty="0">
                    <a:latin typeface="+mn-lt"/>
                  </a:rPr>
                  <a:t>underlying scheme virtual-EPC;</a:t>
                </a:r>
              </a:p>
              <a:p>
                <a:pPr lvl="1">
                  <a:buFont typeface="Wingdings" panose="05000000000000000000" pitchFamily="2" charset="2"/>
                  <a:buChar char="l"/>
                </a:pPr>
                <a:r>
                  <a:rPr lang="en-US" altLang="zh-TW" sz="2400" u="sng" dirty="0">
                    <a:latin typeface="+mn-lt"/>
                  </a:rPr>
                  <a:t>Number of</a:t>
                </a:r>
                <a:r>
                  <a:rPr lang="zh-TW" altLang="en-US" sz="2400" u="sng" dirty="0">
                    <a:latin typeface="+mn-lt"/>
                  </a:rPr>
                  <a:t> </a:t>
                </a:r>
                <a14:m>
                  <m:oMath xmlns:m="http://schemas.openxmlformats.org/officeDocument/2006/math">
                    <m:r>
                      <a:rPr lang="zh-TW" altLang="en-US" sz="2400" i="1">
                        <a:latin typeface="Cambria Math" panose="02040503050406030204" pitchFamily="18" charset="0"/>
                      </a:rPr>
                      <m:t>𝒞𝒩</m:t>
                    </m:r>
                  </m:oMath>
                </a14:m>
                <a:r>
                  <a:rPr lang="en-US" altLang="zh-TW" sz="2400" u="sng" dirty="0">
                    <a:latin typeface="+mn-lt"/>
                  </a:rPr>
                  <a:t>s in the selected coalition</a:t>
                </a:r>
                <a:r>
                  <a:rPr lang="en-US" altLang="zh-TW" sz="2400" dirty="0">
                    <a:latin typeface="+mn-lt"/>
                  </a:rPr>
                  <a:t>: is defined as</a:t>
                </a:r>
                <a:r>
                  <a:rPr lang="zh-TW" altLang="en-US" sz="2400" dirty="0">
                    <a:latin typeface="+mn-lt"/>
                  </a:rPr>
                  <a:t> </a:t>
                </a:r>
                <a:r>
                  <a:rPr lang="en-US" altLang="zh-TW" sz="2400" dirty="0">
                    <a:latin typeface="+mn-lt"/>
                  </a:rPr>
                  <a:t>the average number of players in the selected coalition</a:t>
                </a:r>
                <a:r>
                  <a:rPr lang="zh-TW" altLang="en-US" sz="2400" dirty="0">
                    <a:latin typeface="+mn-lt"/>
                  </a:rPr>
                  <a:t> </a:t>
                </a:r>
                <a:r>
                  <a:rPr lang="en-US" altLang="zh-TW" sz="2400" dirty="0">
                    <a:latin typeface="+mn-lt"/>
                  </a:rPr>
                  <a:t>for each instance of each VNF</a:t>
                </a:r>
                <a:r>
                  <a:rPr lang="zh-TW" altLang="en-US" sz="2400" dirty="0">
                    <a:latin typeface="+mn-lt"/>
                  </a:rPr>
                  <a:t> </a:t>
                </a:r>
                <a14:m>
                  <m:oMath xmlns:m="http://schemas.openxmlformats.org/officeDocument/2006/math">
                    <m:r>
                      <a:rPr lang="zh-TW" altLang="en-US" sz="2400" i="1">
                        <a:latin typeface="Cambria Math" panose="02040503050406030204" pitchFamily="18" charset="0"/>
                      </a:rPr>
                      <m:t>𝜗</m:t>
                    </m:r>
                  </m:oMath>
                </a14:m>
                <a:r>
                  <a:rPr lang="en-US" altLang="zh-TW" sz="2400" dirty="0">
                    <a:latin typeface="+mn-lt"/>
                  </a:rPr>
                  <a:t>.</a:t>
                </a:r>
              </a:p>
              <a:p>
                <a:endParaRPr lang="zh-TW" altLang="en-US" dirty="0">
                  <a:latin typeface="+mn-lt"/>
                </a:endParaRPr>
              </a:p>
            </p:txBody>
          </p:sp>
        </mc:Choice>
        <mc:Fallback xmlns="">
          <p:sp>
            <p:nvSpPr>
              <p:cNvPr id="3" name="內容版面配置區 2">
                <a:extLst>
                  <a:ext uri="{FF2B5EF4-FFF2-40B4-BE49-F238E27FC236}">
                    <a16:creationId xmlns:a16="http://schemas.microsoft.com/office/drawing/2014/main" id="{B934575D-2197-4A81-A6D6-734D20B7118B}"/>
                  </a:ext>
                </a:extLst>
              </p:cNvPr>
              <p:cNvSpPr>
                <a:spLocks noGrp="1" noRot="1" noChangeAspect="1" noMove="1" noResize="1" noEditPoints="1" noAdjustHandles="1" noChangeArrowheads="1" noChangeShapeType="1" noTextEdit="1"/>
              </p:cNvSpPr>
              <p:nvPr>
                <p:ph idx="1"/>
              </p:nvPr>
            </p:nvSpPr>
            <p:spPr>
              <a:xfrm>
                <a:off x="609600" y="1570037"/>
                <a:ext cx="10972800" cy="4525963"/>
              </a:xfrm>
              <a:blipFill>
                <a:blip r:embed="rId3"/>
                <a:stretch>
                  <a:fillRect l="-944" t="-1482" r="-7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8E471A1-190D-4252-B238-1F7BADB214A9}"/>
              </a:ext>
            </a:extLst>
          </p:cNvPr>
          <p:cNvSpPr>
            <a:spLocks noGrp="1"/>
          </p:cNvSpPr>
          <p:nvPr>
            <p:ph type="sldNum" sz="quarter" idx="12"/>
          </p:nvPr>
        </p:nvSpPr>
        <p:spPr/>
        <p:txBody>
          <a:bodyPr/>
          <a:lstStyle/>
          <a:p>
            <a:fld id="{52E38B42-96A3-412A-9CD3-7D6C2689CFF8}" type="slidenum">
              <a:rPr lang="en-US" altLang="zh-TW" smtClean="0"/>
              <a:pPr/>
              <a:t>50</a:t>
            </a:fld>
            <a:endParaRPr lang="en-US" altLang="zh-TW"/>
          </a:p>
        </p:txBody>
      </p:sp>
    </p:spTree>
    <p:extLst>
      <p:ext uri="{BB962C8B-B14F-4D97-AF65-F5344CB8AC3E}">
        <p14:creationId xmlns:p14="http://schemas.microsoft.com/office/powerpoint/2010/main" val="3662973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38EE8E-0BED-4387-B78E-94A4D7E103DD}"/>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b="0" dirty="0"/>
          </a:p>
        </p:txBody>
      </p:sp>
      <p:sp>
        <p:nvSpPr>
          <p:cNvPr id="3" name="內容版面配置區 2">
            <a:extLst>
              <a:ext uri="{FF2B5EF4-FFF2-40B4-BE49-F238E27FC236}">
                <a16:creationId xmlns:a16="http://schemas.microsoft.com/office/drawing/2014/main" id="{0463B48D-A825-40AE-9E72-52DDEA30D5E0}"/>
              </a:ext>
            </a:extLst>
          </p:cNvPr>
          <p:cNvSpPr>
            <a:spLocks noGrp="1"/>
          </p:cNvSpPr>
          <p:nvPr>
            <p:ph idx="1"/>
          </p:nvPr>
        </p:nvSpPr>
        <p:spPr/>
        <p:txBody>
          <a:bodyPr/>
          <a:lstStyle/>
          <a:p>
            <a:r>
              <a:rPr lang="en-US" altLang="zh-TW" sz="2800" dirty="0">
                <a:latin typeface="+mn-lt"/>
              </a:rPr>
              <a:t>The algorithms are evaluated using the python programming</a:t>
            </a:r>
            <a:r>
              <a:rPr lang="zh-TW" altLang="en-US" sz="2800" dirty="0">
                <a:latin typeface="+mn-lt"/>
              </a:rPr>
              <a:t> </a:t>
            </a:r>
            <a:r>
              <a:rPr lang="en-US" altLang="zh-TW" sz="2800" dirty="0">
                <a:latin typeface="+mn-lt"/>
              </a:rPr>
              <a:t>language and an extended package for graph theory called </a:t>
            </a:r>
            <a:r>
              <a:rPr lang="en-US" altLang="zh-TW" sz="2800" dirty="0" err="1">
                <a:latin typeface="+mn-lt"/>
              </a:rPr>
              <a:t>networkx</a:t>
            </a:r>
            <a:r>
              <a:rPr lang="zh-TW" altLang="en-US" sz="2800" dirty="0">
                <a:latin typeface="+mn-lt"/>
              </a:rPr>
              <a:t> </a:t>
            </a:r>
            <a:r>
              <a:rPr lang="en-US" altLang="zh-TW" sz="2800" dirty="0">
                <a:latin typeface="+mn-lt"/>
              </a:rPr>
              <a:t>[24].</a:t>
            </a:r>
          </a:p>
          <a:p>
            <a:r>
              <a:rPr lang="en-US" altLang="zh-TW" sz="2800" dirty="0">
                <a:latin typeface="+mn-lt"/>
              </a:rPr>
              <a:t>We implement the proposed virtual-EPC scheme</a:t>
            </a:r>
            <a:r>
              <a:rPr lang="zh-TW" altLang="en-US" sz="2800" dirty="0">
                <a:latin typeface="+mn-lt"/>
              </a:rPr>
              <a:t> </a:t>
            </a:r>
            <a:r>
              <a:rPr lang="en-US" altLang="zh-TW" sz="2800" dirty="0">
                <a:latin typeface="+mn-lt"/>
              </a:rPr>
              <a:t>using IBM ILOG CPLEX version 12:6:1, using the branch-and-bound method to solve the optimization problems.</a:t>
            </a:r>
          </a:p>
          <a:p>
            <a:r>
              <a:rPr lang="en-US" altLang="zh-TW" sz="2800" dirty="0">
                <a:latin typeface="+mn-lt"/>
              </a:rPr>
              <a:t>We</a:t>
            </a:r>
            <a:r>
              <a:rPr lang="zh-TW" altLang="en-US" sz="2800" dirty="0">
                <a:latin typeface="+mn-lt"/>
              </a:rPr>
              <a:t> </a:t>
            </a:r>
            <a:r>
              <a:rPr lang="en-US" altLang="zh-TW" sz="2800" dirty="0">
                <a:latin typeface="+mn-lt"/>
              </a:rPr>
              <a:t>used historical data from real-life mobile operator network</a:t>
            </a:r>
            <a:r>
              <a:rPr lang="zh-TW" altLang="en-US" sz="2800" dirty="0">
                <a:latin typeface="+mn-lt"/>
              </a:rPr>
              <a:t> </a:t>
            </a:r>
            <a:r>
              <a:rPr lang="en-US" altLang="zh-TW" sz="2800" dirty="0">
                <a:latin typeface="+mn-lt"/>
              </a:rPr>
              <a:t>to evaluate the different solutions; i.e., the different events</a:t>
            </a:r>
            <a:r>
              <a:rPr lang="zh-TW" altLang="en-US" sz="2800" dirty="0">
                <a:latin typeface="+mn-lt"/>
              </a:rPr>
              <a:t> </a:t>
            </a:r>
            <a:r>
              <a:rPr lang="en-US" altLang="zh-TW" sz="2800" dirty="0">
                <a:latin typeface="+mn-lt"/>
              </a:rPr>
              <a:t>generated in the network, such as the attach or detach operation</a:t>
            </a:r>
            <a:r>
              <a:rPr lang="zh-TW" altLang="en-US" sz="2800" dirty="0">
                <a:latin typeface="+mn-lt"/>
              </a:rPr>
              <a:t> </a:t>
            </a:r>
            <a:r>
              <a:rPr lang="en-US" altLang="zh-TW" sz="2800" dirty="0">
                <a:latin typeface="+mn-lt"/>
              </a:rPr>
              <a:t>of a UE, the executed procedure and the number of generated</a:t>
            </a:r>
            <a:r>
              <a:rPr lang="zh-TW" altLang="en-US" sz="2800" dirty="0">
                <a:latin typeface="+mn-lt"/>
              </a:rPr>
              <a:t> </a:t>
            </a:r>
            <a:r>
              <a:rPr lang="en-US" altLang="zh-TW" sz="2800" dirty="0">
                <a:latin typeface="+mn-lt"/>
              </a:rPr>
              <a:t>messages.</a:t>
            </a:r>
            <a:endParaRPr lang="zh-TW" altLang="en-US" sz="2800" dirty="0">
              <a:latin typeface="+mn-lt"/>
            </a:endParaRPr>
          </a:p>
        </p:txBody>
      </p:sp>
      <p:sp>
        <p:nvSpPr>
          <p:cNvPr id="4" name="投影片編號版面配置區 3">
            <a:extLst>
              <a:ext uri="{FF2B5EF4-FFF2-40B4-BE49-F238E27FC236}">
                <a16:creationId xmlns:a16="http://schemas.microsoft.com/office/drawing/2014/main" id="{B14841E6-FEF8-4C08-AD94-E119089984F9}"/>
              </a:ext>
            </a:extLst>
          </p:cNvPr>
          <p:cNvSpPr>
            <a:spLocks noGrp="1"/>
          </p:cNvSpPr>
          <p:nvPr>
            <p:ph type="sldNum" sz="quarter" idx="12"/>
          </p:nvPr>
        </p:nvSpPr>
        <p:spPr/>
        <p:txBody>
          <a:bodyPr/>
          <a:lstStyle/>
          <a:p>
            <a:fld id="{52E38B42-96A3-412A-9CD3-7D6C2689CFF8}" type="slidenum">
              <a:rPr lang="en-US" altLang="zh-TW" smtClean="0"/>
              <a:pPr/>
              <a:t>51</a:t>
            </a:fld>
            <a:endParaRPr lang="en-US" altLang="zh-TW"/>
          </a:p>
        </p:txBody>
      </p:sp>
      <p:sp>
        <p:nvSpPr>
          <p:cNvPr id="5" name="矩形 4">
            <a:extLst>
              <a:ext uri="{FF2B5EF4-FFF2-40B4-BE49-F238E27FC236}">
                <a16:creationId xmlns:a16="http://schemas.microsoft.com/office/drawing/2014/main" id="{76507488-3983-430A-BBE9-7B40CF62839F}"/>
              </a:ext>
            </a:extLst>
          </p:cNvPr>
          <p:cNvSpPr/>
          <p:nvPr/>
        </p:nvSpPr>
        <p:spPr>
          <a:xfrm>
            <a:off x="609600" y="5939399"/>
            <a:ext cx="4171142" cy="369332"/>
          </a:xfrm>
          <a:prstGeom prst="rect">
            <a:avLst/>
          </a:prstGeom>
        </p:spPr>
        <p:txBody>
          <a:bodyPr wrap="none">
            <a:spAutoFit/>
          </a:bodyPr>
          <a:lstStyle/>
          <a:p>
            <a:r>
              <a:rPr lang="nl-NL" altLang="zh-TW" dirty="0">
                <a:solidFill>
                  <a:srgbClr val="17375E"/>
                </a:solidFill>
                <a:latin typeface="NimbusRomNo9L-Regu"/>
              </a:rPr>
              <a:t>[24] Networkx, “http://networkx.lanl.gov</a:t>
            </a:r>
            <a:r>
              <a:rPr lang="nl-NL" altLang="zh-TW" dirty="0">
                <a:latin typeface="NimbusRomNo9L-Regu"/>
              </a:rPr>
              <a:t>”.</a:t>
            </a:r>
            <a:endParaRPr lang="zh-TW" altLang="en-US" dirty="0"/>
          </a:p>
        </p:txBody>
      </p:sp>
    </p:spTree>
    <p:extLst>
      <p:ext uri="{BB962C8B-B14F-4D97-AF65-F5344CB8AC3E}">
        <p14:creationId xmlns:p14="http://schemas.microsoft.com/office/powerpoint/2010/main" val="2508765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BCB985-0DA4-40B8-933C-50BA04E2806F}"/>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350EE0D-3A5D-42BF-880F-4D6D115B6F1A}"/>
                  </a:ext>
                </a:extLst>
              </p:cNvPr>
              <p:cNvSpPr>
                <a:spLocks noGrp="1"/>
              </p:cNvSpPr>
              <p:nvPr>
                <p:ph idx="1"/>
              </p:nvPr>
            </p:nvSpPr>
            <p:spPr>
              <a:xfrm>
                <a:off x="609600" y="1600203"/>
                <a:ext cx="10972800" cy="4525963"/>
              </a:xfrm>
            </p:spPr>
            <p:txBody>
              <a:bodyPr/>
              <a:lstStyle/>
              <a:p>
                <a:r>
                  <a:rPr lang="en-US" altLang="zh-TW" sz="2800" dirty="0">
                    <a:latin typeface="+mn-lt"/>
                  </a:rPr>
                  <a:t>In the simulation results, each plotted point represents</a:t>
                </a:r>
                <a:r>
                  <a:rPr lang="zh-TW" altLang="en-US" sz="2800" dirty="0">
                    <a:latin typeface="+mn-lt"/>
                  </a:rPr>
                  <a:t> </a:t>
                </a:r>
                <a:r>
                  <a:rPr lang="en-US" altLang="zh-TW" sz="2800" dirty="0">
                    <a:latin typeface="+mn-lt"/>
                  </a:rPr>
                  <a:t>the average of 10 executions.</a:t>
                </a:r>
              </a:p>
              <a:p>
                <a:r>
                  <a:rPr lang="en-US" altLang="zh-TW" sz="2800" dirty="0">
                    <a:latin typeface="+mn-lt"/>
                  </a:rPr>
                  <a:t>The different algorithms are</a:t>
                </a:r>
                <a:r>
                  <a:rPr lang="zh-TW" altLang="en-US" sz="2800" dirty="0">
                    <a:latin typeface="+mn-lt"/>
                  </a:rPr>
                  <a:t> </a:t>
                </a:r>
                <a:r>
                  <a:rPr lang="en-US" altLang="zh-TW" sz="2800" dirty="0">
                    <a:latin typeface="+mn-lt"/>
                  </a:rPr>
                  <a:t>evaluated by varying the number of TAs and the 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a:t>
                </a:r>
              </a:p>
              <a:p>
                <a:r>
                  <a:rPr lang="en-US" altLang="zh-TW" sz="2800" dirty="0">
                    <a:latin typeface="+mn-lt"/>
                  </a:rPr>
                  <a:t>We conduct two sets of experiments.</a:t>
                </a:r>
              </a:p>
              <a:p>
                <a:r>
                  <a:rPr lang="en-US" altLang="zh-TW" sz="2800" dirty="0">
                    <a:latin typeface="+mn-lt"/>
                  </a:rPr>
                  <a:t>Firstly, we vary</a:t>
                </a:r>
                <a:r>
                  <a:rPr lang="zh-TW" altLang="en-US" sz="2800" dirty="0">
                    <a:latin typeface="+mn-lt"/>
                  </a:rPr>
                  <a:t> </a:t>
                </a:r>
                <a:r>
                  <a:rPr lang="en-US" altLang="zh-TW" sz="2800" dirty="0">
                    <a:latin typeface="+mn-lt"/>
                  </a:rPr>
                  <a:t>the number of TAs and fix the 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to 15.</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C350EE0D-3A5D-42BF-880F-4D6D115B6F1A}"/>
                  </a:ext>
                </a:extLst>
              </p:cNvPr>
              <p:cNvSpPr>
                <a:spLocks noGrp="1" noRot="1" noChangeAspect="1" noMove="1" noResize="1" noEditPoints="1" noAdjustHandles="1" noChangeArrowheads="1" noChangeShapeType="1" noTextEdit="1"/>
              </p:cNvSpPr>
              <p:nvPr>
                <p:ph idx="1"/>
              </p:nvPr>
            </p:nvSpPr>
            <p:spPr>
              <a:xfrm>
                <a:off x="609600" y="1600203"/>
                <a:ext cx="10972800" cy="4525963"/>
              </a:xfrm>
              <a:blipFill>
                <a:blip r:embed="rId3"/>
                <a:stretch>
                  <a:fillRect l="-944" t="-1482" r="-155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A8EA245-3AFD-4355-ACAF-6BEA35757E12}"/>
              </a:ext>
            </a:extLst>
          </p:cNvPr>
          <p:cNvSpPr>
            <a:spLocks noGrp="1"/>
          </p:cNvSpPr>
          <p:nvPr>
            <p:ph type="sldNum" sz="quarter" idx="12"/>
          </p:nvPr>
        </p:nvSpPr>
        <p:spPr/>
        <p:txBody>
          <a:bodyPr/>
          <a:lstStyle/>
          <a:p>
            <a:fld id="{52E38B42-96A3-412A-9CD3-7D6C2689CFF8}" type="slidenum">
              <a:rPr lang="en-US" altLang="zh-TW" smtClean="0"/>
              <a:pPr/>
              <a:t>52</a:t>
            </a:fld>
            <a:endParaRPr lang="en-US" altLang="zh-TW"/>
          </a:p>
        </p:txBody>
      </p:sp>
    </p:spTree>
    <p:extLst>
      <p:ext uri="{BB962C8B-B14F-4D97-AF65-F5344CB8AC3E}">
        <p14:creationId xmlns:p14="http://schemas.microsoft.com/office/powerpoint/2010/main" val="2613439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25E9FA-8516-4521-A91A-042A2DDA7D28}"/>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85736C9-E3D9-4183-9A03-945F0C0EB507}"/>
                  </a:ext>
                </a:extLst>
              </p:cNvPr>
              <p:cNvSpPr>
                <a:spLocks noGrp="1"/>
              </p:cNvSpPr>
              <p:nvPr>
                <p:ph idx="1"/>
              </p:nvPr>
            </p:nvSpPr>
            <p:spPr/>
            <p:txBody>
              <a:bodyPr/>
              <a:lstStyle/>
              <a:p>
                <a:r>
                  <a:rPr lang="en-US" altLang="zh-TW" sz="2800" dirty="0">
                    <a:latin typeface="+mn-lt"/>
                  </a:rPr>
                  <a:t>In the</a:t>
                </a:r>
                <a:r>
                  <a:rPr lang="zh-TW" altLang="en-US" sz="2800" dirty="0">
                    <a:latin typeface="+mn-lt"/>
                  </a:rPr>
                  <a:t> </a:t>
                </a:r>
                <a:r>
                  <a:rPr lang="en-US" altLang="zh-TW" sz="2800" dirty="0">
                    <a:latin typeface="+mn-lt"/>
                  </a:rPr>
                  <a:t>second scenario, we vary the 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while fixing the</a:t>
                </a:r>
                <a:r>
                  <a:rPr lang="zh-TW" altLang="en-US" sz="2800" dirty="0">
                    <a:latin typeface="+mn-lt"/>
                  </a:rPr>
                  <a:t> </a:t>
                </a:r>
                <a:r>
                  <a:rPr lang="en-US" altLang="zh-TW" sz="2800" dirty="0">
                    <a:latin typeface="+mn-lt"/>
                  </a:rPr>
                  <a:t>number of TAs to 50.</a:t>
                </a:r>
              </a:p>
              <a:p>
                <a:r>
                  <a:rPr lang="en-US" altLang="zh-TW" sz="2800" dirty="0">
                    <a:latin typeface="+mn-lt"/>
                  </a:rPr>
                  <a:t>The value of P – the price that a </a:t>
                </a:r>
                <a:r>
                  <a:rPr lang="en-US" altLang="zh-TW" sz="2800" dirty="0" err="1">
                    <a:latin typeface="+mn-lt"/>
                  </a:rPr>
                  <a:t>vEPC</a:t>
                </a:r>
                <a:r>
                  <a:rPr lang="zh-TW" altLang="en-US" sz="2800" dirty="0">
                    <a:latin typeface="+mn-lt"/>
                  </a:rPr>
                  <a:t> </a:t>
                </a:r>
                <a:r>
                  <a:rPr lang="en-US" altLang="zh-TW" sz="2800" dirty="0">
                    <a:latin typeface="+mn-lt"/>
                  </a:rPr>
                  <a:t>operator is willing to pay – is set proportional to the number</a:t>
                </a:r>
                <a:r>
                  <a:rPr lang="zh-TW" altLang="en-US" sz="2800" dirty="0">
                    <a:latin typeface="+mn-lt"/>
                  </a:rPr>
                  <a:t> </a:t>
                </a:r>
                <a:r>
                  <a:rPr lang="en-US" altLang="zh-TW" sz="2800" dirty="0">
                    <a:latin typeface="+mn-lt"/>
                  </a:rPr>
                  <a:t>of TAs in the network.</a:t>
                </a:r>
              </a:p>
              <a:p>
                <a:r>
                  <a:rPr lang="en-US" altLang="zh-TW" sz="2800" dirty="0">
                    <a:latin typeface="+mn-lt"/>
                  </a:rPr>
                  <a:t>Fig. 1 shows the performance of the proposed solution for</a:t>
                </a:r>
                <a:r>
                  <a:rPr lang="zh-TW" altLang="en-US" sz="2800" dirty="0">
                    <a:latin typeface="+mn-lt"/>
                  </a:rPr>
                  <a:t> </a:t>
                </a:r>
                <a:r>
                  <a:rPr lang="en-US" altLang="zh-TW" sz="2800" dirty="0">
                    <a:latin typeface="+mn-lt"/>
                  </a:rPr>
                  <a:t>a varying number of </a:t>
                </a:r>
                <a:r>
                  <a:rPr lang="en-US" altLang="zh-TW" sz="2800" dirty="0" err="1">
                    <a:latin typeface="+mn-lt"/>
                  </a:rPr>
                  <a:t>TAs.</a:t>
                </a:r>
                <a:endParaRPr lang="en-US" altLang="zh-TW" sz="2800" dirty="0">
                  <a:latin typeface="+mn-lt"/>
                </a:endParaRPr>
              </a:p>
              <a:p>
                <a:r>
                  <a:rPr lang="en-US" altLang="zh-TW" sz="2800" dirty="0">
                    <a:latin typeface="+mn-lt"/>
                  </a:rPr>
                  <a:t>Fig. 1(a) depicts the impact of</a:t>
                </a:r>
                <a:r>
                  <a:rPr lang="zh-TW" altLang="en-US" sz="2800" dirty="0">
                    <a:latin typeface="+mn-lt"/>
                  </a:rPr>
                  <a:t> </a:t>
                </a:r>
                <a:r>
                  <a:rPr lang="en-US" altLang="zh-TW" sz="2800" dirty="0">
                    <a:latin typeface="+mn-lt"/>
                  </a:rPr>
                  <a:t>the number of TAs on individual payoffs of each</a:t>
                </a:r>
                <a:r>
                  <a:rPr lang="zh-TW" altLang="en-US" sz="2800" dirty="0">
                    <a:latin typeface="+mn-lt"/>
                  </a:rPr>
                  <a:t> </a:t>
                </a:r>
                <a14:m>
                  <m:oMath xmlns:m="http://schemas.openxmlformats.org/officeDocument/2006/math">
                    <m:r>
                      <a:rPr lang="zh-TW" altLang="en-US" sz="2800" i="1" smtClean="0">
                        <a:latin typeface="Cambria Math" panose="02040503050406030204" pitchFamily="18" charset="0"/>
                      </a:rPr>
                      <m:t>𝒞𝒩</m:t>
                    </m:r>
                  </m:oMath>
                </a14:m>
                <a:r>
                  <a:rPr lang="en-US" altLang="zh-TW" sz="2800" dirty="0">
                    <a:latin typeface="+mn-lt"/>
                  </a:rPr>
                  <a:t>.</a:t>
                </a:r>
              </a:p>
            </p:txBody>
          </p:sp>
        </mc:Choice>
        <mc:Fallback xmlns="">
          <p:sp>
            <p:nvSpPr>
              <p:cNvPr id="3" name="內容版面配置區 2">
                <a:extLst>
                  <a:ext uri="{FF2B5EF4-FFF2-40B4-BE49-F238E27FC236}">
                    <a16:creationId xmlns:a16="http://schemas.microsoft.com/office/drawing/2014/main" id="{185736C9-E3D9-4183-9A03-945F0C0EB507}"/>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55178DB-4895-42FF-B783-4BDA5C57C0A7}"/>
              </a:ext>
            </a:extLst>
          </p:cNvPr>
          <p:cNvSpPr>
            <a:spLocks noGrp="1"/>
          </p:cNvSpPr>
          <p:nvPr>
            <p:ph type="sldNum" sz="quarter" idx="12"/>
          </p:nvPr>
        </p:nvSpPr>
        <p:spPr/>
        <p:txBody>
          <a:bodyPr/>
          <a:lstStyle/>
          <a:p>
            <a:fld id="{52E38B42-96A3-412A-9CD3-7D6C2689CFF8}" type="slidenum">
              <a:rPr lang="en-US" altLang="zh-TW" smtClean="0"/>
              <a:pPr/>
              <a:t>53</a:t>
            </a:fld>
            <a:endParaRPr lang="en-US" altLang="zh-TW"/>
          </a:p>
        </p:txBody>
      </p:sp>
    </p:spTree>
    <p:extLst>
      <p:ext uri="{BB962C8B-B14F-4D97-AF65-F5344CB8AC3E}">
        <p14:creationId xmlns:p14="http://schemas.microsoft.com/office/powerpoint/2010/main" val="3725691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21AE3E-00A2-4654-9BD3-5D9DC5914F17}"/>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942BDE2-B48C-42AE-996C-111573249A35}"/>
                  </a:ext>
                </a:extLst>
              </p:cNvPr>
              <p:cNvSpPr>
                <a:spLocks noGrp="1"/>
              </p:cNvSpPr>
              <p:nvPr>
                <p:ph idx="1"/>
              </p:nvPr>
            </p:nvSpPr>
            <p:spPr/>
            <p:txBody>
              <a:bodyPr/>
              <a:lstStyle/>
              <a:p>
                <a:r>
                  <a:rPr lang="en-US" altLang="zh-TW" sz="2800" dirty="0">
                    <a:latin typeface="+mn-lt"/>
                  </a:rPr>
                  <a:t>We</a:t>
                </a:r>
                <a:r>
                  <a:rPr lang="zh-TW" altLang="en-US" sz="2800" dirty="0">
                    <a:latin typeface="+mn-lt"/>
                  </a:rPr>
                  <a:t> </a:t>
                </a:r>
                <a:r>
                  <a:rPr lang="en-US" altLang="zh-TW" sz="2800" dirty="0">
                    <a:latin typeface="+mn-lt"/>
                  </a:rPr>
                  <a:t>clearly observe that an increase in the number of TAs has</a:t>
                </a:r>
                <a:r>
                  <a:rPr lang="zh-TW" altLang="en-US" sz="2800" dirty="0">
                    <a:latin typeface="+mn-lt"/>
                  </a:rPr>
                  <a:t> </a:t>
                </a:r>
                <a:r>
                  <a:rPr lang="en-US" altLang="zh-TW" sz="2800" dirty="0">
                    <a:latin typeface="+mn-lt"/>
                  </a:rPr>
                  <a:t>a positive impact on the individual payoffs.</a:t>
                </a:r>
              </a:p>
              <a:p>
                <a:r>
                  <a:rPr lang="en-US" altLang="zh-TW" sz="2800" dirty="0">
                    <a:latin typeface="+mn-lt"/>
                  </a:rPr>
                  <a:t>For 100 TAs, the</a:t>
                </a:r>
                <a:r>
                  <a:rPr lang="zh-TW" altLang="en-US" sz="2800" dirty="0">
                    <a:latin typeface="+mn-lt"/>
                  </a:rPr>
                  <a:t> </a:t>
                </a:r>
                <a:r>
                  <a:rPr lang="en-US" altLang="zh-TW" sz="2800" dirty="0">
                    <a:latin typeface="+mn-lt"/>
                  </a:rPr>
                  <a:t>proposed virtual-EPC solution achieves an individual payoff of</a:t>
                </a:r>
                <a:r>
                  <a:rPr lang="zh-TW" altLang="en-US" sz="2800" dirty="0">
                    <a:latin typeface="+mn-lt"/>
                  </a:rPr>
                  <a:t> </a:t>
                </a:r>
                <a:r>
                  <a:rPr lang="en-US" altLang="zh-TW" sz="2800" dirty="0">
                    <a:latin typeface="+mn-lt"/>
                  </a:rPr>
                  <a:t>140000.</a:t>
                </a:r>
              </a:p>
              <a:p>
                <a:r>
                  <a:rPr lang="en-US" altLang="zh-TW" sz="2800" dirty="0">
                    <a:latin typeface="+mn-lt"/>
                  </a:rPr>
                  <a:t>Indeed, the proposed virtual-EPC solution succeeds</a:t>
                </a:r>
                <a:r>
                  <a:rPr lang="zh-TW" altLang="en-US" sz="2800" dirty="0">
                    <a:latin typeface="+mn-lt"/>
                  </a:rPr>
                  <a:t> </a:t>
                </a:r>
                <a:r>
                  <a:rPr lang="en-US" altLang="zh-TW" sz="2800" dirty="0">
                    <a:latin typeface="+mn-lt"/>
                  </a:rPr>
                  <a:t>in forming the optimal coalition for each instance among all</a:t>
                </a:r>
                <a:r>
                  <a:rPr lang="zh-TW" altLang="en-US" sz="2800" dirty="0">
                    <a:latin typeface="+mn-lt"/>
                  </a:rPr>
                  <a:t> </a:t>
                </a:r>
                <a:r>
                  <a:rPr lang="en-US" altLang="zh-TW" sz="2800" dirty="0">
                    <a:latin typeface="+mn-lt"/>
                  </a:rPr>
                  <a:t>the players</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which reduces the cost and hence increases</a:t>
                </a:r>
                <a:r>
                  <a:rPr lang="zh-TW" altLang="en-US" sz="2800" dirty="0">
                    <a:latin typeface="+mn-lt"/>
                  </a:rPr>
                  <a:t> </a:t>
                </a:r>
                <a:r>
                  <a:rPr lang="en-US" altLang="zh-TW" sz="2800" dirty="0">
                    <a:latin typeface="+mn-lt"/>
                  </a:rPr>
                  <a:t>the profit of each player in the selected coalition.</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D942BDE2-B48C-42AE-996C-111573249A35}"/>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CC1F735-40A8-4780-994E-10D6B0351647}"/>
              </a:ext>
            </a:extLst>
          </p:cNvPr>
          <p:cNvSpPr>
            <a:spLocks noGrp="1"/>
          </p:cNvSpPr>
          <p:nvPr>
            <p:ph type="sldNum" sz="quarter" idx="12"/>
          </p:nvPr>
        </p:nvSpPr>
        <p:spPr/>
        <p:txBody>
          <a:bodyPr/>
          <a:lstStyle/>
          <a:p>
            <a:fld id="{52E38B42-96A3-412A-9CD3-7D6C2689CFF8}" type="slidenum">
              <a:rPr lang="en-US" altLang="zh-TW" smtClean="0"/>
              <a:pPr/>
              <a:t>54</a:t>
            </a:fld>
            <a:endParaRPr lang="en-US" altLang="zh-TW"/>
          </a:p>
        </p:txBody>
      </p:sp>
    </p:spTree>
    <p:extLst>
      <p:ext uri="{BB962C8B-B14F-4D97-AF65-F5344CB8AC3E}">
        <p14:creationId xmlns:p14="http://schemas.microsoft.com/office/powerpoint/2010/main" val="2809149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85ADBE-9D55-45C1-A125-91190B0BA3C7}"/>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F678218-5420-46AC-9959-A916FC321A02}"/>
                  </a:ext>
                </a:extLst>
              </p:cNvPr>
              <p:cNvSpPr>
                <a:spLocks noGrp="1"/>
              </p:cNvSpPr>
              <p:nvPr>
                <p:ph idx="1"/>
              </p:nvPr>
            </p:nvSpPr>
            <p:spPr/>
            <p:txBody>
              <a:bodyPr/>
              <a:lstStyle/>
              <a:p>
                <a:r>
                  <a:rPr lang="en-US" altLang="zh-TW" sz="2800" dirty="0">
                    <a:latin typeface="+mn-lt"/>
                  </a:rPr>
                  <a:t>In Fig.</a:t>
                </a:r>
                <a:r>
                  <a:rPr lang="zh-TW" altLang="en-US" sz="2800" dirty="0">
                    <a:latin typeface="+mn-lt"/>
                  </a:rPr>
                  <a:t> </a:t>
                </a:r>
                <a:r>
                  <a:rPr lang="en-US" altLang="zh-TW" sz="2800" dirty="0">
                    <a:latin typeface="+mn-lt"/>
                  </a:rPr>
                  <a:t>1(b), we notice that the number of involved</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increases</a:t>
                </a:r>
                <a:r>
                  <a:rPr lang="zh-TW" altLang="en-US" sz="2800" dirty="0">
                    <a:latin typeface="+mn-lt"/>
                  </a:rPr>
                  <a:t> </a:t>
                </a:r>
                <a:r>
                  <a:rPr lang="en-US" altLang="zh-TW" sz="2800" dirty="0">
                    <a:latin typeface="+mn-lt"/>
                  </a:rPr>
                  <a:t>proportionally with the number of TAs in the network; from</a:t>
                </a:r>
                <a:r>
                  <a:rPr lang="zh-TW" altLang="en-US" sz="2800" dirty="0">
                    <a:latin typeface="+mn-lt"/>
                  </a:rPr>
                  <a:t> </a:t>
                </a:r>
                <a:r>
                  <a:rPr lang="en-US" altLang="zh-TW" sz="2800" dirty="0">
                    <a:latin typeface="+mn-lt"/>
                  </a:rPr>
                  <a:t>which we conclude that the proposed virtual-EPC solution uses</a:t>
                </a:r>
                <a:r>
                  <a:rPr lang="zh-TW" altLang="en-US" sz="2800" dirty="0">
                    <a:latin typeface="+mn-lt"/>
                  </a:rPr>
                  <a:t> </a:t>
                </a:r>
                <a:r>
                  <a:rPr lang="en-US" altLang="zh-TW" sz="2800" dirty="0">
                    <a:latin typeface="+mn-lt"/>
                  </a:rPr>
                  <a:t>the average 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to form </a:t>
                </a:r>
                <a:r>
                  <a:rPr lang="en-US" altLang="zh-TW" sz="2800" dirty="0" err="1">
                    <a:latin typeface="+mn-lt"/>
                  </a:rPr>
                  <a:t>vEPC</a:t>
                </a:r>
                <a:r>
                  <a:rPr lang="en-US" altLang="zh-TW" sz="2800" dirty="0">
                    <a:latin typeface="+mn-lt"/>
                  </a:rPr>
                  <a:t> instances.</a:t>
                </a:r>
              </a:p>
              <a:p>
                <a:r>
                  <a:rPr lang="en-US" altLang="zh-TW" sz="2800" dirty="0">
                    <a:latin typeface="+mn-lt"/>
                  </a:rPr>
                  <a:t>On the other hand, we observe from Fig. 1(c) that the number of merge and split operations in the proposed solution does not exceed 20.</a:t>
                </a:r>
              </a:p>
              <a:p>
                <a:r>
                  <a:rPr lang="en-US" altLang="zh-TW" sz="2800" dirty="0">
                    <a:latin typeface="+mn-lt"/>
                  </a:rPr>
                  <a:t>This means that the proposed solution converges to</a:t>
                </a:r>
                <a:r>
                  <a:rPr lang="zh-TW" altLang="en-US" sz="2800" dirty="0">
                    <a:latin typeface="+mn-lt"/>
                  </a:rPr>
                  <a:t> </a:t>
                </a:r>
                <a:r>
                  <a:rPr lang="en-US" altLang="zh-TW" sz="2800" dirty="0">
                    <a:latin typeface="+mn-lt"/>
                  </a:rPr>
                  <a:t>the optimal solution within reasonable time.</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4F678218-5420-46AC-9959-A916FC321A02}"/>
                  </a:ext>
                </a:extLst>
              </p:cNvPr>
              <p:cNvSpPr>
                <a:spLocks noGrp="1" noRot="1" noChangeAspect="1" noMove="1" noResize="1" noEditPoints="1" noAdjustHandles="1" noChangeArrowheads="1" noChangeShapeType="1" noTextEdit="1"/>
              </p:cNvSpPr>
              <p:nvPr>
                <p:ph idx="1"/>
              </p:nvPr>
            </p:nvSpPr>
            <p:spPr>
              <a:blipFill>
                <a:blip r:embed="rId3"/>
                <a:stretch>
                  <a:fillRect l="-944" t="-1482" r="-17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8DE56FE5-8880-4900-ACF6-5DD3EAE98970}"/>
              </a:ext>
            </a:extLst>
          </p:cNvPr>
          <p:cNvSpPr>
            <a:spLocks noGrp="1"/>
          </p:cNvSpPr>
          <p:nvPr>
            <p:ph type="sldNum" sz="quarter" idx="12"/>
          </p:nvPr>
        </p:nvSpPr>
        <p:spPr/>
        <p:txBody>
          <a:bodyPr/>
          <a:lstStyle/>
          <a:p>
            <a:fld id="{52E38B42-96A3-412A-9CD3-7D6C2689CFF8}" type="slidenum">
              <a:rPr lang="en-US" altLang="zh-TW" smtClean="0"/>
              <a:pPr/>
              <a:t>55</a:t>
            </a:fld>
            <a:endParaRPr lang="en-US" altLang="zh-TW"/>
          </a:p>
        </p:txBody>
      </p:sp>
    </p:spTree>
    <p:extLst>
      <p:ext uri="{BB962C8B-B14F-4D97-AF65-F5344CB8AC3E}">
        <p14:creationId xmlns:p14="http://schemas.microsoft.com/office/powerpoint/2010/main" val="426638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04FCC-D8F6-4623-87F0-EF3EFEC46AC6}"/>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173025A-FBB3-4CB9-9190-ADE9922DCC27}"/>
                  </a:ext>
                </a:extLst>
              </p:cNvPr>
              <p:cNvSpPr>
                <a:spLocks noGrp="1"/>
              </p:cNvSpPr>
              <p:nvPr>
                <p:ph idx="1"/>
              </p:nvPr>
            </p:nvSpPr>
            <p:spPr>
              <a:xfrm>
                <a:off x="508000" y="1782483"/>
                <a:ext cx="10972800" cy="4525963"/>
              </a:xfrm>
            </p:spPr>
            <p:txBody>
              <a:bodyPr/>
              <a:lstStyle/>
              <a:p>
                <a:r>
                  <a:rPr lang="en-US" altLang="zh-TW" sz="2800" dirty="0">
                    <a:latin typeface="+mn-lt"/>
                  </a:rPr>
                  <a:t>From this figure,</a:t>
                </a:r>
                <a:r>
                  <a:rPr lang="zh-TW" altLang="en-US" sz="2800" dirty="0">
                    <a:latin typeface="+mn-lt"/>
                  </a:rPr>
                  <a:t> </a:t>
                </a:r>
                <a:r>
                  <a:rPr lang="en-US" altLang="zh-TW" sz="2800" dirty="0">
                    <a:latin typeface="+mn-lt"/>
                  </a:rPr>
                  <a:t>we also observe that the number of TAs has a negative impact</a:t>
                </a:r>
                <a:r>
                  <a:rPr lang="zh-TW" altLang="en-US" sz="2800" dirty="0">
                    <a:latin typeface="+mn-lt"/>
                  </a:rPr>
                  <a:t> </a:t>
                </a:r>
                <a:r>
                  <a:rPr lang="en-US" altLang="zh-TW" sz="2800" dirty="0">
                    <a:latin typeface="+mn-lt"/>
                  </a:rPr>
                  <a:t>on the number of merge and split operations.</a:t>
                </a:r>
              </a:p>
              <a:p>
                <a:r>
                  <a:rPr lang="en-US" altLang="zh-TW" sz="2800" dirty="0">
                    <a:latin typeface="+mn-lt"/>
                  </a:rPr>
                  <a:t>Fig. 2 depicts the performance of virtual-EPC for varying</a:t>
                </a:r>
                <a:r>
                  <a:rPr lang="zh-TW" altLang="en-US" sz="2800" dirty="0">
                    <a:latin typeface="+mn-lt"/>
                  </a:rPr>
                  <a:t> </a:t>
                </a:r>
                <a:r>
                  <a:rPr lang="en-US" altLang="zh-TW" sz="2800" dirty="0">
                    <a:latin typeface="+mn-lt"/>
                  </a:rPr>
                  <a:t>numbers of players</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a:t>
                </a:r>
              </a:p>
              <a:p>
                <a:r>
                  <a:rPr lang="en-US" altLang="zh-TW" sz="2800" dirty="0">
                    <a:latin typeface="+mn-lt"/>
                  </a:rPr>
                  <a:t>In Fig. 2(a), we illustrate the</a:t>
                </a:r>
                <a:r>
                  <a:rPr lang="zh-TW" altLang="en-US" sz="2800" dirty="0">
                    <a:latin typeface="+mn-lt"/>
                  </a:rPr>
                  <a:t> </a:t>
                </a:r>
                <a:r>
                  <a:rPr lang="en-US" altLang="zh-TW" sz="2800" dirty="0">
                    <a:latin typeface="+mn-lt"/>
                  </a:rPr>
                  <a:t>evaluation of individual payoff of each</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a:t>
                </a:r>
              </a:p>
              <a:p>
                <a:r>
                  <a:rPr lang="en-US" altLang="zh-TW" sz="2800" dirty="0">
                    <a:latin typeface="+mn-lt"/>
                  </a:rPr>
                  <a:t>From this figure,</a:t>
                </a:r>
                <a:r>
                  <a:rPr lang="zh-TW" altLang="en-US" sz="2800" dirty="0">
                    <a:latin typeface="+mn-lt"/>
                  </a:rPr>
                  <a:t> </a:t>
                </a:r>
                <a:r>
                  <a:rPr lang="en-US" altLang="zh-TW" sz="2800" dirty="0">
                    <a:latin typeface="+mn-lt"/>
                  </a:rPr>
                  <a:t>we remark that an increase in the number of players has</a:t>
                </a:r>
                <a:r>
                  <a:rPr lang="zh-TW" altLang="en-US" sz="2800" dirty="0">
                    <a:latin typeface="+mn-lt"/>
                  </a:rPr>
                  <a:t> </a:t>
                </a:r>
                <a:r>
                  <a:rPr lang="en-US" altLang="zh-TW" sz="2800" dirty="0">
                    <a:latin typeface="+mn-lt"/>
                  </a:rPr>
                  <a:t>a positive impact on the individual payoff of each player</a:t>
                </a:r>
                <a:r>
                  <a:rPr lang="zh-TW" altLang="en-US" sz="2800" dirty="0">
                    <a:latin typeface="+mn-lt"/>
                  </a:rPr>
                  <a:t> </a:t>
                </a:r>
                <a:r>
                  <a:rPr lang="en-US" altLang="zh-TW" sz="2800" dirty="0">
                    <a:latin typeface="+mn-lt"/>
                  </a:rPr>
                  <a:t>in the selected coalitions formed by the proposed solution.</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5173025A-FBB3-4CB9-9190-ADE9922DCC27}"/>
                  </a:ext>
                </a:extLst>
              </p:cNvPr>
              <p:cNvSpPr>
                <a:spLocks noGrp="1" noRot="1" noChangeAspect="1" noMove="1" noResize="1" noEditPoints="1" noAdjustHandles="1" noChangeArrowheads="1" noChangeShapeType="1" noTextEdit="1"/>
              </p:cNvSpPr>
              <p:nvPr>
                <p:ph idx="1"/>
              </p:nvPr>
            </p:nvSpPr>
            <p:spPr>
              <a:xfrm>
                <a:off x="508000" y="1782483"/>
                <a:ext cx="10972800" cy="4525963"/>
              </a:xfrm>
              <a:blipFill>
                <a:blip r:embed="rId3"/>
                <a:stretch>
                  <a:fillRect l="-944" t="-1346" r="-9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660E840-FBCC-49A8-B9A5-63C0F184A8BC}"/>
              </a:ext>
            </a:extLst>
          </p:cNvPr>
          <p:cNvSpPr>
            <a:spLocks noGrp="1"/>
          </p:cNvSpPr>
          <p:nvPr>
            <p:ph type="sldNum" sz="quarter" idx="12"/>
          </p:nvPr>
        </p:nvSpPr>
        <p:spPr/>
        <p:txBody>
          <a:bodyPr/>
          <a:lstStyle/>
          <a:p>
            <a:fld id="{52E38B42-96A3-412A-9CD3-7D6C2689CFF8}" type="slidenum">
              <a:rPr lang="en-US" altLang="zh-TW" smtClean="0"/>
              <a:pPr/>
              <a:t>56</a:t>
            </a:fld>
            <a:endParaRPr lang="en-US" altLang="zh-TW"/>
          </a:p>
        </p:txBody>
      </p:sp>
    </p:spTree>
    <p:extLst>
      <p:ext uri="{BB962C8B-B14F-4D97-AF65-F5344CB8AC3E}">
        <p14:creationId xmlns:p14="http://schemas.microsoft.com/office/powerpoint/2010/main" val="103181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D5000E-9051-40AF-BA05-41F76DF15626}"/>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0F8ECD1-F2AC-4093-A1F4-11D685B3E219}"/>
                  </a:ext>
                </a:extLst>
              </p:cNvPr>
              <p:cNvSpPr>
                <a:spLocks noGrp="1"/>
              </p:cNvSpPr>
              <p:nvPr>
                <p:ph idx="1"/>
              </p:nvPr>
            </p:nvSpPr>
            <p:spPr/>
            <p:txBody>
              <a:bodyPr/>
              <a:lstStyle/>
              <a:p>
                <a:r>
                  <a:rPr lang="en-US" altLang="zh-TW" sz="2800" dirty="0">
                    <a:latin typeface="+mn-lt"/>
                  </a:rPr>
                  <a:t>The proposed virtual-EPC solution selects the coalitions in an</a:t>
                </a:r>
                <a:r>
                  <a:rPr lang="zh-TW" altLang="en-US" sz="2800" dirty="0">
                    <a:latin typeface="+mn-lt"/>
                  </a:rPr>
                  <a:t> </a:t>
                </a:r>
                <a:r>
                  <a:rPr lang="en-US" altLang="zh-TW" sz="2800" dirty="0">
                    <a:latin typeface="+mn-lt"/>
                  </a:rPr>
                  <a:t>efficient way, such that the profit of the players is increased</a:t>
                </a:r>
                <a:r>
                  <a:rPr lang="zh-TW" altLang="en-US" sz="2800" dirty="0">
                    <a:latin typeface="+mn-lt"/>
                  </a:rPr>
                  <a:t> </a:t>
                </a:r>
                <a:r>
                  <a:rPr lang="en-US" altLang="zh-TW" sz="2800" dirty="0">
                    <a:latin typeface="+mn-lt"/>
                  </a:rPr>
                  <a:t>as much as possible.</a:t>
                </a:r>
              </a:p>
              <a:p>
                <a:r>
                  <a:rPr lang="en-US" altLang="zh-TW" sz="2800" dirty="0">
                    <a:latin typeface="+mn-lt"/>
                  </a:rPr>
                  <a:t>Fig. 2(b) shows that the 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a:t>
                </a:r>
                <a:r>
                  <a:rPr lang="zh-TW" altLang="en-US" sz="2800" dirty="0">
                    <a:latin typeface="+mn-lt"/>
                  </a:rPr>
                  <a:t> </a:t>
                </a:r>
                <a:r>
                  <a:rPr lang="en-US" altLang="zh-TW" sz="2800" dirty="0">
                    <a:latin typeface="+mn-lt"/>
                  </a:rPr>
                  <a:t>in the selected coalitions increases proportionally with the</a:t>
                </a:r>
                <a:r>
                  <a:rPr lang="zh-TW" altLang="en-US" sz="2800" dirty="0">
                    <a:latin typeface="+mn-lt"/>
                  </a:rPr>
                  <a:t> </a:t>
                </a:r>
                <a:r>
                  <a:rPr lang="en-US" altLang="zh-TW" sz="2800" dirty="0">
                    <a:latin typeface="+mn-lt"/>
                  </a:rPr>
                  <a:t>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in the network.</a:t>
                </a:r>
              </a:p>
              <a:p>
                <a:r>
                  <a:rPr lang="en-US" altLang="zh-TW" sz="2800" dirty="0">
                    <a:latin typeface="+mn-lt"/>
                  </a:rPr>
                  <a:t>The higher the number of</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in the network is, the higher the likelihood to select</a:t>
                </a:r>
                <a:r>
                  <a:rPr lang="zh-TW" altLang="en-US" sz="2800" dirty="0">
                    <a:latin typeface="+mn-lt"/>
                  </a:rPr>
                  <a:t> </a:t>
                </a:r>
                <a:r>
                  <a:rPr lang="en-US" altLang="zh-TW" sz="2800" dirty="0">
                    <a:latin typeface="+mn-lt"/>
                  </a:rPr>
                  <a:t>them in the best coalition becomes.</a:t>
                </a:r>
              </a:p>
              <a:p>
                <a:r>
                  <a:rPr lang="en-US" altLang="zh-TW" sz="2800" dirty="0">
                    <a:latin typeface="+mn-lt"/>
                  </a:rPr>
                  <a:t>Fig. 2(c) shows that the</a:t>
                </a:r>
                <a:r>
                  <a:rPr lang="zh-TW" altLang="en-US" sz="2800" dirty="0">
                    <a:latin typeface="+mn-lt"/>
                  </a:rPr>
                  <a:t> </a:t>
                </a:r>
                <a:r>
                  <a:rPr lang="en-US" altLang="zh-TW" sz="2800" dirty="0">
                    <a:latin typeface="+mn-lt"/>
                  </a:rPr>
                  <a:t>number of merge and split operations in the proposed solution</a:t>
                </a:r>
                <a:r>
                  <a:rPr lang="zh-TW" altLang="en-US" sz="2800" dirty="0">
                    <a:latin typeface="+mn-lt"/>
                  </a:rPr>
                  <a:t> </a:t>
                </a:r>
                <a:r>
                  <a:rPr lang="en-US" altLang="zh-TW" sz="2800" dirty="0">
                    <a:latin typeface="+mn-lt"/>
                  </a:rPr>
                  <a:t>increases proportionally with the number of players</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E0F8ECD1-F2AC-4093-A1F4-11D685B3E219}"/>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386A3D8E-3EF1-46DD-97F1-3A57DEA76EF8}"/>
              </a:ext>
            </a:extLst>
          </p:cNvPr>
          <p:cNvSpPr>
            <a:spLocks noGrp="1"/>
          </p:cNvSpPr>
          <p:nvPr>
            <p:ph type="sldNum" sz="quarter" idx="12"/>
          </p:nvPr>
        </p:nvSpPr>
        <p:spPr/>
        <p:txBody>
          <a:bodyPr/>
          <a:lstStyle/>
          <a:p>
            <a:fld id="{52E38B42-96A3-412A-9CD3-7D6C2689CFF8}" type="slidenum">
              <a:rPr lang="en-US" altLang="zh-TW" smtClean="0"/>
              <a:pPr/>
              <a:t>57</a:t>
            </a:fld>
            <a:endParaRPr lang="en-US" altLang="zh-TW"/>
          </a:p>
        </p:txBody>
      </p:sp>
    </p:spTree>
    <p:extLst>
      <p:ext uri="{BB962C8B-B14F-4D97-AF65-F5344CB8AC3E}">
        <p14:creationId xmlns:p14="http://schemas.microsoft.com/office/powerpoint/2010/main" val="4198965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15B321-7D1A-4DE2-B348-B257122917A4}"/>
              </a:ext>
            </a:extLst>
          </p:cNvPr>
          <p:cNvSpPr>
            <a:spLocks noGrp="1"/>
          </p:cNvSpPr>
          <p:nvPr>
            <p:ph type="title"/>
          </p:nvPr>
        </p:nvSpPr>
        <p:spPr/>
        <p:txBody>
          <a:bodyPr/>
          <a:lstStyle/>
          <a:p>
            <a:r>
              <a:rPr lang="en-US" altLang="zh-TW" b="0" dirty="0">
                <a:solidFill>
                  <a:prstClr val="black"/>
                </a:solidFill>
                <a:latin typeface="Times New Roman"/>
              </a:rPr>
              <a:t>V. SIMULATION RESULTS</a:t>
            </a:r>
            <a:endParaRPr lang="zh-TW" altLang="en-US" dirty="0"/>
          </a:p>
        </p:txBody>
      </p:sp>
      <p:sp>
        <p:nvSpPr>
          <p:cNvPr id="3" name="內容版面配置區 2">
            <a:extLst>
              <a:ext uri="{FF2B5EF4-FFF2-40B4-BE49-F238E27FC236}">
                <a16:creationId xmlns:a16="http://schemas.microsoft.com/office/drawing/2014/main" id="{304485A4-675E-4DF6-96DB-04DF69C9A696}"/>
              </a:ext>
            </a:extLst>
          </p:cNvPr>
          <p:cNvSpPr>
            <a:spLocks noGrp="1"/>
          </p:cNvSpPr>
          <p:nvPr>
            <p:ph idx="1"/>
          </p:nvPr>
        </p:nvSpPr>
        <p:spPr/>
        <p:txBody>
          <a:bodyPr/>
          <a:lstStyle/>
          <a:p>
            <a:r>
              <a:rPr lang="en-US" altLang="zh-TW" sz="2800" dirty="0">
                <a:latin typeface="+mn-lt"/>
              </a:rPr>
              <a:t>An</a:t>
            </a:r>
            <a:r>
              <a:rPr lang="zh-TW" altLang="en-US" sz="2800" dirty="0">
                <a:latin typeface="+mn-lt"/>
              </a:rPr>
              <a:t> </a:t>
            </a:r>
            <a:r>
              <a:rPr lang="en-US" altLang="zh-TW" sz="2800" dirty="0">
                <a:latin typeface="+mn-lt"/>
              </a:rPr>
              <a:t>increase in the number of players leads to an increase in</a:t>
            </a:r>
            <a:r>
              <a:rPr lang="zh-TW" altLang="en-US" sz="2800" dirty="0">
                <a:latin typeface="+mn-lt"/>
              </a:rPr>
              <a:t> </a:t>
            </a:r>
            <a:r>
              <a:rPr lang="en-US" altLang="zh-TW" sz="2800" dirty="0">
                <a:latin typeface="+mn-lt"/>
              </a:rPr>
              <a:t>the number of possible combinations, which intuitively has a</a:t>
            </a:r>
            <a:r>
              <a:rPr lang="zh-TW" altLang="en-US" sz="2800" dirty="0">
                <a:latin typeface="+mn-lt"/>
              </a:rPr>
              <a:t> </a:t>
            </a:r>
            <a:r>
              <a:rPr lang="en-US" altLang="zh-TW" sz="2800" dirty="0">
                <a:latin typeface="+mn-lt"/>
              </a:rPr>
              <a:t>negative impact on the number of merge and split operations.</a:t>
            </a:r>
          </a:p>
          <a:p>
            <a:r>
              <a:rPr lang="en-US" altLang="zh-TW" sz="2800" dirty="0">
                <a:latin typeface="+mn-lt"/>
              </a:rPr>
              <a:t>Finally, we observe from this figure that the number of merge</a:t>
            </a:r>
            <a:r>
              <a:rPr lang="zh-TW" altLang="en-US" sz="2800" dirty="0">
                <a:latin typeface="+mn-lt"/>
              </a:rPr>
              <a:t> </a:t>
            </a:r>
            <a:r>
              <a:rPr lang="en-US" altLang="zh-TW" sz="2800" dirty="0">
                <a:latin typeface="+mn-lt"/>
              </a:rPr>
              <a:t>and split operations still does not exceed 25; meaning that</a:t>
            </a:r>
            <a:r>
              <a:rPr lang="zh-TW" altLang="en-US" sz="2800" dirty="0">
                <a:latin typeface="+mn-lt"/>
              </a:rPr>
              <a:t> </a:t>
            </a:r>
            <a:r>
              <a:rPr lang="en-US" altLang="zh-TW" sz="2800" dirty="0">
                <a:latin typeface="+mn-lt"/>
              </a:rPr>
              <a:t>the proposed solution would converge to the optimal solution</a:t>
            </a:r>
            <a:r>
              <a:rPr lang="zh-TW" altLang="en-US" sz="2800" dirty="0">
                <a:latin typeface="+mn-lt"/>
              </a:rPr>
              <a:t> </a:t>
            </a:r>
            <a:r>
              <a:rPr lang="en-US" altLang="zh-TW" sz="2800" dirty="0">
                <a:latin typeface="+mn-lt"/>
              </a:rPr>
              <a:t>within reasonable time.</a:t>
            </a:r>
            <a:endParaRPr lang="zh-TW" altLang="en-US" sz="2800" dirty="0">
              <a:latin typeface="+mn-lt"/>
            </a:endParaRPr>
          </a:p>
        </p:txBody>
      </p:sp>
      <p:sp>
        <p:nvSpPr>
          <p:cNvPr id="4" name="投影片編號版面配置區 3">
            <a:extLst>
              <a:ext uri="{FF2B5EF4-FFF2-40B4-BE49-F238E27FC236}">
                <a16:creationId xmlns:a16="http://schemas.microsoft.com/office/drawing/2014/main" id="{94DE5A62-1092-4970-A060-E2E9F1BF8CB0}"/>
              </a:ext>
            </a:extLst>
          </p:cNvPr>
          <p:cNvSpPr>
            <a:spLocks noGrp="1"/>
          </p:cNvSpPr>
          <p:nvPr>
            <p:ph type="sldNum" sz="quarter" idx="12"/>
          </p:nvPr>
        </p:nvSpPr>
        <p:spPr/>
        <p:txBody>
          <a:bodyPr/>
          <a:lstStyle/>
          <a:p>
            <a:fld id="{52E38B42-96A3-412A-9CD3-7D6C2689CFF8}" type="slidenum">
              <a:rPr lang="en-US" altLang="zh-TW" smtClean="0"/>
              <a:pPr/>
              <a:t>58</a:t>
            </a:fld>
            <a:endParaRPr lang="en-US" altLang="zh-TW"/>
          </a:p>
        </p:txBody>
      </p:sp>
    </p:spTree>
    <p:extLst>
      <p:ext uri="{BB962C8B-B14F-4D97-AF65-F5344CB8AC3E}">
        <p14:creationId xmlns:p14="http://schemas.microsoft.com/office/powerpoint/2010/main" val="130315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43F0DE-F43B-48EF-BBC2-E4AAFA92479E}"/>
              </a:ext>
            </a:extLst>
          </p:cNvPr>
          <p:cNvSpPr>
            <a:spLocks noGrp="1"/>
          </p:cNvSpPr>
          <p:nvPr>
            <p:ph type="title"/>
          </p:nvPr>
        </p:nvSpPr>
        <p:spPr/>
        <p:txBody>
          <a:bodyPr/>
          <a:lstStyle/>
          <a:p>
            <a:r>
              <a:rPr lang="en-US" altLang="zh-TW" b="0" dirty="0">
                <a:latin typeface="+mj-lt"/>
              </a:rPr>
              <a:t>VI. CONCLUSION</a:t>
            </a:r>
            <a:endParaRPr lang="zh-TW" altLang="en-US" b="0"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213AD58-73BD-4B0A-ADC8-722F301FA64B}"/>
                  </a:ext>
                </a:extLst>
              </p:cNvPr>
              <p:cNvSpPr>
                <a:spLocks noGrp="1"/>
              </p:cNvSpPr>
              <p:nvPr>
                <p:ph idx="1"/>
              </p:nvPr>
            </p:nvSpPr>
            <p:spPr/>
            <p:txBody>
              <a:bodyPr/>
              <a:lstStyle/>
              <a:p>
                <a:r>
                  <a:rPr lang="en-US" altLang="zh-TW" sz="2800" dirty="0">
                    <a:latin typeface="+mn-lt"/>
                  </a:rPr>
                  <a:t>The upcoming 5G mobile system will be based on the</a:t>
                </a:r>
                <a:r>
                  <a:rPr lang="zh-TW" altLang="en-US" sz="2800" dirty="0">
                    <a:latin typeface="+mn-lt"/>
                  </a:rPr>
                  <a:t> </a:t>
                </a:r>
                <a:r>
                  <a:rPr lang="en-US" altLang="zh-TW" sz="2800" dirty="0">
                    <a:latin typeface="+mn-lt"/>
                  </a:rPr>
                  <a:t>concept of carrier cloud to facilitate the upgrade for other</a:t>
                </a:r>
                <a:r>
                  <a:rPr lang="zh-TW" altLang="en-US" sz="2800" dirty="0">
                    <a:latin typeface="+mn-lt"/>
                  </a:rPr>
                  <a:t> </a:t>
                </a:r>
                <a:r>
                  <a:rPr lang="en-US" altLang="zh-TW" sz="2800" dirty="0">
                    <a:latin typeface="+mn-lt"/>
                  </a:rPr>
                  <a:t>next</a:t>
                </a:r>
                <a:r>
                  <a:rPr lang="zh-TW" altLang="en-US" sz="2800" dirty="0">
                    <a:latin typeface="+mn-lt"/>
                  </a:rPr>
                  <a:t> </a:t>
                </a:r>
                <a:r>
                  <a:rPr lang="en-US" altLang="zh-TW" sz="2800" dirty="0">
                    <a:latin typeface="+mn-lt"/>
                  </a:rPr>
                  <a:t>generation mobile systems.</a:t>
                </a:r>
              </a:p>
              <a:p>
                <a:r>
                  <a:rPr lang="en-US" altLang="zh-TW" sz="2800" dirty="0">
                    <a:latin typeface="+mn-lt"/>
                  </a:rPr>
                  <a:t>In this paper, we proposed</a:t>
                </a:r>
                <a:r>
                  <a:rPr lang="zh-TW" altLang="en-US" sz="2800" dirty="0">
                    <a:latin typeface="+mn-lt"/>
                  </a:rPr>
                  <a:t> </a:t>
                </a:r>
                <a:r>
                  <a:rPr lang="en-US" altLang="zh-TW" sz="2800" dirty="0">
                    <a:latin typeface="+mn-lt"/>
                  </a:rPr>
                  <a:t>an efficient VNF placement algorithm that aims to sustain</a:t>
                </a:r>
                <a:r>
                  <a:rPr lang="zh-TW" altLang="en-US" sz="2800" dirty="0">
                    <a:latin typeface="+mn-lt"/>
                  </a:rPr>
                  <a:t> </a:t>
                </a:r>
                <a:r>
                  <a:rPr lang="en-US" altLang="zh-TW" sz="2800" dirty="0">
                    <a:latin typeface="+mn-lt"/>
                  </a:rPr>
                  <a:t>the Quality of Service (QoS) while reducing the deployment</a:t>
                </a:r>
                <a:r>
                  <a:rPr lang="zh-TW" altLang="en-US" sz="2800" dirty="0">
                    <a:latin typeface="+mn-lt"/>
                  </a:rPr>
                  <a:t> </a:t>
                </a:r>
                <a:r>
                  <a:rPr lang="en-US" altLang="zh-TW" sz="2800" dirty="0">
                    <a:latin typeface="+mn-lt"/>
                  </a:rPr>
                  <a:t>cost.</a:t>
                </a:r>
              </a:p>
              <a:p>
                <a:r>
                  <a:rPr lang="en-US" altLang="zh-TW" sz="2800" dirty="0">
                    <a:latin typeface="+mn-lt"/>
                  </a:rPr>
                  <a:t>The developed framework aims for building virtual EPC</a:t>
                </a:r>
                <a:r>
                  <a:rPr lang="zh-TW" altLang="en-US" sz="2800" dirty="0">
                    <a:latin typeface="+mn-lt"/>
                  </a:rPr>
                  <a:t> </a:t>
                </a:r>
                <a:r>
                  <a:rPr lang="en-US" altLang="zh-TW" sz="2800" dirty="0">
                    <a:latin typeface="+mn-lt"/>
                  </a:rPr>
                  <a:t>instances as a Service (</a:t>
                </a:r>
                <a:r>
                  <a:rPr lang="en-US" altLang="zh-TW" sz="2800" dirty="0" err="1">
                    <a:latin typeface="+mn-lt"/>
                  </a:rPr>
                  <a:t>EPCaaS</a:t>
                </a:r>
                <a:r>
                  <a:rPr lang="en-US" altLang="zh-TW" sz="2800" dirty="0">
                    <a:latin typeface="+mn-lt"/>
                  </a:rPr>
                  <a:t>).</a:t>
                </a:r>
              </a:p>
              <a:p>
                <a:r>
                  <a:rPr lang="en-US" altLang="zh-TW" sz="2800" dirty="0">
                    <a:latin typeface="+mn-lt"/>
                  </a:rPr>
                  <a:t>The aim of this framework is the placement of VNF of virtual EPC in an efficient way over a federated</a:t>
                </a:r>
                <a:r>
                  <a:rPr lang="zh-TW" altLang="en-US" sz="2800" dirty="0">
                    <a:latin typeface="+mn-lt"/>
                  </a:rPr>
                  <a:t> </a:t>
                </a:r>
                <a14:m>
                  <m:oMath xmlns:m="http://schemas.openxmlformats.org/officeDocument/2006/math">
                    <m:r>
                      <a:rPr lang="zh-TW" altLang="en-US" sz="2800" i="1" smtClean="0">
                        <a:latin typeface="Cambria Math" panose="02040503050406030204" pitchFamily="18" charset="0"/>
                      </a:rPr>
                      <m:t>𝒞𝒩</m:t>
                    </m:r>
                  </m:oMath>
                </a14:m>
                <a:r>
                  <a:rPr lang="en-US" altLang="zh-TW" sz="2800" dirty="0">
                    <a:latin typeface="+mn-lt"/>
                  </a:rPr>
                  <a:t>.</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8213AD58-73BD-4B0A-ADC8-722F301FA64B}"/>
                  </a:ext>
                </a:extLst>
              </p:cNvPr>
              <p:cNvSpPr>
                <a:spLocks noGrp="1" noRot="1" noChangeAspect="1" noMove="1" noResize="1" noEditPoints="1" noAdjustHandles="1" noChangeArrowheads="1" noChangeShapeType="1" noTextEdit="1"/>
              </p:cNvSpPr>
              <p:nvPr>
                <p:ph idx="1"/>
              </p:nvPr>
            </p:nvSpPr>
            <p:spPr>
              <a:blipFill>
                <a:blip r:embed="rId3"/>
                <a:stretch>
                  <a:fillRect l="-944" t="-1482" r="-7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7745D7F-3847-4551-AA47-D5A85AD6ABD6}"/>
              </a:ext>
            </a:extLst>
          </p:cNvPr>
          <p:cNvSpPr>
            <a:spLocks noGrp="1"/>
          </p:cNvSpPr>
          <p:nvPr>
            <p:ph type="sldNum" sz="quarter" idx="12"/>
          </p:nvPr>
        </p:nvSpPr>
        <p:spPr/>
        <p:txBody>
          <a:bodyPr/>
          <a:lstStyle/>
          <a:p>
            <a:fld id="{52E38B42-96A3-412A-9CD3-7D6C2689CFF8}" type="slidenum">
              <a:rPr lang="en-US" altLang="zh-TW" smtClean="0"/>
              <a:pPr/>
              <a:t>59</a:t>
            </a:fld>
            <a:endParaRPr lang="en-US" altLang="zh-TW"/>
          </a:p>
        </p:txBody>
      </p:sp>
    </p:spTree>
    <p:extLst>
      <p:ext uri="{BB962C8B-B14F-4D97-AF65-F5344CB8AC3E}">
        <p14:creationId xmlns:p14="http://schemas.microsoft.com/office/powerpoint/2010/main" val="213666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C829D4-1FBF-4E84-8D5B-0937DEED5DBD}"/>
              </a:ext>
            </a:extLst>
          </p:cNvPr>
          <p:cNvSpPr>
            <a:spLocks noGrp="1"/>
          </p:cNvSpPr>
          <p:nvPr>
            <p:ph type="title"/>
          </p:nvPr>
        </p:nvSpPr>
        <p:spPr/>
        <p:txBody>
          <a:bodyPr/>
          <a:lstStyle/>
          <a:p>
            <a:r>
              <a:rPr lang="en-US" altLang="zh-TW" dirty="0" err="1">
                <a:latin typeface="+mn-lt"/>
              </a:rPr>
              <a:t>I.Introduce</a:t>
            </a:r>
            <a:endParaRPr lang="zh-TW" altLang="en-US" dirty="0">
              <a:latin typeface="+mn-lt"/>
            </a:endParaRPr>
          </a:p>
        </p:txBody>
      </p:sp>
      <p:sp>
        <p:nvSpPr>
          <p:cNvPr id="3" name="內容版面配置區 2">
            <a:extLst>
              <a:ext uri="{FF2B5EF4-FFF2-40B4-BE49-F238E27FC236}">
                <a16:creationId xmlns:a16="http://schemas.microsoft.com/office/drawing/2014/main" id="{6A8B32BE-21DA-427E-83F3-9A83E4B4CADF}"/>
              </a:ext>
            </a:extLst>
          </p:cNvPr>
          <p:cNvSpPr>
            <a:spLocks noGrp="1"/>
          </p:cNvSpPr>
          <p:nvPr>
            <p:ph idx="1"/>
          </p:nvPr>
        </p:nvSpPr>
        <p:spPr/>
        <p:txBody>
          <a:bodyPr/>
          <a:lstStyle/>
          <a:p>
            <a:r>
              <a:rPr lang="en-US" altLang="zh-TW" dirty="0">
                <a:latin typeface="+mn-ea"/>
              </a:rPr>
              <a:t>Using</a:t>
            </a:r>
            <a:r>
              <a:rPr lang="zh-TW" altLang="en-US" dirty="0">
                <a:latin typeface="+mn-ea"/>
              </a:rPr>
              <a:t> </a:t>
            </a:r>
            <a:r>
              <a:rPr lang="en-US" altLang="zh-TW" dirty="0">
                <a:latin typeface="+mn-ea"/>
              </a:rPr>
              <a:t>NFV, different mobile network components will be virtualized</a:t>
            </a:r>
            <a:r>
              <a:rPr lang="zh-TW" altLang="en-US" dirty="0">
                <a:latin typeface="+mn-ea"/>
              </a:rPr>
              <a:t> </a:t>
            </a:r>
            <a:r>
              <a:rPr lang="en-US" altLang="zh-TW" dirty="0">
                <a:latin typeface="+mn-ea"/>
              </a:rPr>
              <a:t>and that is spanning the Radio Access Network (RAN) and</a:t>
            </a:r>
            <a:r>
              <a:rPr lang="zh-TW" altLang="en-US" dirty="0">
                <a:latin typeface="+mn-ea"/>
              </a:rPr>
              <a:t> </a:t>
            </a:r>
            <a:r>
              <a:rPr lang="en-US" altLang="zh-TW" dirty="0">
                <a:latin typeface="+mn-ea"/>
              </a:rPr>
              <a:t>Evolved Packet Core (EPC) [2]–[4].</a:t>
            </a:r>
          </a:p>
          <a:p>
            <a:pPr marL="0" indent="0">
              <a:buNone/>
            </a:pPr>
            <a:endParaRPr lang="en-US" altLang="zh-TW" dirty="0">
              <a:latin typeface="+mn-ea"/>
            </a:endParaRPr>
          </a:p>
          <a:p>
            <a:pPr marL="0" indent="0">
              <a:buNone/>
            </a:pPr>
            <a:r>
              <a:rPr lang="en-US" altLang="zh-TW" sz="1800" dirty="0">
                <a:latin typeface="+mn-ea"/>
              </a:rPr>
              <a:t>[2] T. </a:t>
            </a:r>
            <a:r>
              <a:rPr lang="en-US" altLang="zh-TW" sz="1800" dirty="0" err="1">
                <a:latin typeface="+mn-ea"/>
              </a:rPr>
              <a:t>Taleb</a:t>
            </a:r>
            <a:r>
              <a:rPr lang="en-US" altLang="zh-TW" sz="1800" dirty="0">
                <a:latin typeface="+mn-ea"/>
              </a:rPr>
              <a:t>, M. </a:t>
            </a:r>
            <a:r>
              <a:rPr lang="en-US" altLang="zh-TW" sz="1800" dirty="0" err="1">
                <a:latin typeface="+mn-ea"/>
              </a:rPr>
              <a:t>Corici</a:t>
            </a:r>
            <a:r>
              <a:rPr lang="en-US" altLang="zh-TW" sz="1800" dirty="0">
                <a:latin typeface="+mn-ea"/>
              </a:rPr>
              <a:t>, C. Parada, A. </a:t>
            </a:r>
            <a:r>
              <a:rPr lang="en-US" altLang="zh-TW" sz="1800" dirty="0" err="1">
                <a:latin typeface="+mn-ea"/>
              </a:rPr>
              <a:t>Jamakovic</a:t>
            </a:r>
            <a:r>
              <a:rPr lang="en-US" altLang="zh-TW" sz="1800" dirty="0">
                <a:latin typeface="+mn-ea"/>
              </a:rPr>
              <a:t>, S. Ruffino, G. </a:t>
            </a:r>
            <a:r>
              <a:rPr lang="en-US" altLang="zh-TW" sz="1800" dirty="0" err="1">
                <a:latin typeface="+mn-ea"/>
              </a:rPr>
              <a:t>Karagiannis</a:t>
            </a:r>
            <a:r>
              <a:rPr lang="en-US" altLang="zh-TW" sz="1800" dirty="0">
                <a:latin typeface="+mn-ea"/>
              </a:rPr>
              <a:t>,</a:t>
            </a:r>
            <a:r>
              <a:rPr lang="zh-TW" altLang="en-US" sz="1800" dirty="0">
                <a:latin typeface="+mn-ea"/>
              </a:rPr>
              <a:t> </a:t>
            </a:r>
            <a:r>
              <a:rPr lang="en-US" altLang="zh-TW" sz="1800" dirty="0">
                <a:latin typeface="+mn-ea"/>
              </a:rPr>
              <a:t>and T. </a:t>
            </a:r>
            <a:r>
              <a:rPr lang="en-US" altLang="zh-TW" sz="1800" dirty="0" err="1">
                <a:latin typeface="+mn-ea"/>
              </a:rPr>
              <a:t>Magedanz</a:t>
            </a:r>
            <a:r>
              <a:rPr lang="en-US" altLang="zh-TW" sz="1800" dirty="0">
                <a:latin typeface="+mn-ea"/>
              </a:rPr>
              <a:t>, “EASE: EPC as a</a:t>
            </a:r>
            <a:r>
              <a:rPr lang="zh-TW" altLang="en-US" sz="1800" dirty="0">
                <a:latin typeface="+mn-ea"/>
              </a:rPr>
              <a:t> </a:t>
            </a:r>
            <a:r>
              <a:rPr lang="en-US" altLang="zh-TW" sz="1800" dirty="0">
                <a:latin typeface="+mn-ea"/>
              </a:rPr>
              <a:t>Service to Ease Mobile Core</a:t>
            </a:r>
            <a:r>
              <a:rPr lang="zh-TW" altLang="en-US" sz="1800" dirty="0">
                <a:latin typeface="+mn-ea"/>
              </a:rPr>
              <a:t> </a:t>
            </a:r>
            <a:r>
              <a:rPr lang="en-US" altLang="zh-TW" sz="1800" dirty="0">
                <a:latin typeface="+mn-ea"/>
              </a:rPr>
              <a:t>Network,” in IEEE Network Magazine, Vol. 29, No. 2, Mar 2015, pp.78</a:t>
            </a:r>
            <a:r>
              <a:rPr lang="zh-TW" altLang="en-US" sz="1800" dirty="0">
                <a:latin typeface="+mn-ea"/>
              </a:rPr>
              <a:t> </a:t>
            </a:r>
            <a:r>
              <a:rPr lang="en-US" altLang="zh-TW" sz="1800" dirty="0">
                <a:latin typeface="+mn-ea"/>
              </a:rPr>
              <a:t>- 88.</a:t>
            </a:r>
          </a:p>
          <a:p>
            <a:pPr marL="0" indent="0">
              <a:buNone/>
            </a:pPr>
            <a:r>
              <a:rPr lang="en-US" altLang="zh-TW" sz="1800" dirty="0">
                <a:latin typeface="+mn-ea"/>
              </a:rPr>
              <a:t>[3] I. Afolabi, A. </a:t>
            </a:r>
            <a:r>
              <a:rPr lang="en-US" altLang="zh-TW" sz="1800" dirty="0" err="1">
                <a:latin typeface="+mn-ea"/>
              </a:rPr>
              <a:t>Ksentini</a:t>
            </a:r>
            <a:r>
              <a:rPr lang="en-US" altLang="zh-TW" sz="1800" dirty="0">
                <a:latin typeface="+mn-ea"/>
              </a:rPr>
              <a:t>, M. </a:t>
            </a:r>
            <a:r>
              <a:rPr lang="en-US" altLang="zh-TW" sz="1800" dirty="0" err="1">
                <a:latin typeface="+mn-ea"/>
              </a:rPr>
              <a:t>Bagaa</a:t>
            </a:r>
            <a:r>
              <a:rPr lang="en-US" altLang="zh-TW" sz="1800" dirty="0">
                <a:latin typeface="+mn-ea"/>
              </a:rPr>
              <a:t>, T. </a:t>
            </a:r>
            <a:r>
              <a:rPr lang="en-US" altLang="zh-TW" sz="1800" dirty="0" err="1">
                <a:latin typeface="+mn-ea"/>
              </a:rPr>
              <a:t>Taleb</a:t>
            </a:r>
            <a:r>
              <a:rPr lang="en-US" altLang="zh-TW" sz="1800" dirty="0">
                <a:latin typeface="+mn-ea"/>
              </a:rPr>
              <a:t>, M. </a:t>
            </a:r>
            <a:r>
              <a:rPr lang="en-US" altLang="zh-TW" sz="1800" dirty="0" err="1">
                <a:latin typeface="+mn-ea"/>
              </a:rPr>
              <a:t>Corici</a:t>
            </a:r>
            <a:r>
              <a:rPr lang="en-US" altLang="zh-TW" sz="1800" dirty="0">
                <a:latin typeface="+mn-ea"/>
              </a:rPr>
              <a:t>, and A. Nakao,</a:t>
            </a:r>
            <a:r>
              <a:rPr lang="zh-TW" altLang="en-US" sz="1800" dirty="0">
                <a:latin typeface="+mn-ea"/>
              </a:rPr>
              <a:t> </a:t>
            </a:r>
            <a:r>
              <a:rPr lang="en-US" altLang="zh-TW" sz="1800" dirty="0">
                <a:latin typeface="+mn-ea"/>
              </a:rPr>
              <a:t>“Towards 5G Network Slicing over Multiple-Domains,” in IEICE Trans.</a:t>
            </a:r>
            <a:r>
              <a:rPr lang="zh-TW" altLang="en-US" sz="1800" dirty="0">
                <a:latin typeface="+mn-ea"/>
              </a:rPr>
              <a:t> </a:t>
            </a:r>
            <a:r>
              <a:rPr lang="en-US" altLang="zh-TW" sz="1800" dirty="0">
                <a:latin typeface="+mn-ea"/>
              </a:rPr>
              <a:t>on Communications, Vol. E100.B, No. 11, Nov. 2017, pp. 1992-2006.</a:t>
            </a:r>
          </a:p>
          <a:p>
            <a:pPr marL="0" indent="0">
              <a:buNone/>
            </a:pPr>
            <a:r>
              <a:rPr lang="en-US" altLang="zh-TW" sz="1800" dirty="0">
                <a:latin typeface="+mn-ea"/>
              </a:rPr>
              <a:t>[4] I. Afolabi, M. </a:t>
            </a:r>
            <a:r>
              <a:rPr lang="en-US" altLang="zh-TW" sz="1800" dirty="0" err="1">
                <a:latin typeface="+mn-ea"/>
              </a:rPr>
              <a:t>Bagaa</a:t>
            </a:r>
            <a:r>
              <a:rPr lang="en-US" altLang="zh-TW" sz="1800" dirty="0">
                <a:latin typeface="+mn-ea"/>
              </a:rPr>
              <a:t>, T. </a:t>
            </a:r>
            <a:r>
              <a:rPr lang="en-US" altLang="zh-TW" sz="1800" dirty="0" err="1">
                <a:latin typeface="+mn-ea"/>
              </a:rPr>
              <a:t>Taleb</a:t>
            </a:r>
            <a:r>
              <a:rPr lang="en-US" altLang="zh-TW" sz="1800" dirty="0">
                <a:latin typeface="+mn-ea"/>
              </a:rPr>
              <a:t>, and H. </a:t>
            </a:r>
            <a:r>
              <a:rPr lang="en-US" altLang="zh-TW" sz="1800" dirty="0" err="1">
                <a:latin typeface="+mn-ea"/>
              </a:rPr>
              <a:t>Flinck</a:t>
            </a:r>
            <a:r>
              <a:rPr lang="en-US" altLang="zh-TW" sz="1800" dirty="0">
                <a:latin typeface="+mn-ea"/>
              </a:rPr>
              <a:t>, “End-to-End Network</a:t>
            </a:r>
            <a:r>
              <a:rPr lang="zh-TW" altLang="en-US" sz="1800" dirty="0">
                <a:latin typeface="+mn-ea"/>
              </a:rPr>
              <a:t> </a:t>
            </a:r>
            <a:r>
              <a:rPr lang="en-US" altLang="zh-TW" sz="1800" dirty="0">
                <a:latin typeface="+mn-ea"/>
              </a:rPr>
              <a:t>Slicing Enabled Through Network Function Virtualization,” in Proc.</a:t>
            </a:r>
            <a:r>
              <a:rPr lang="zh-TW" altLang="en-US" sz="1800" dirty="0">
                <a:latin typeface="+mn-ea"/>
              </a:rPr>
              <a:t> </a:t>
            </a:r>
            <a:r>
              <a:rPr lang="en-US" altLang="zh-TW" sz="1800" dirty="0">
                <a:latin typeface="+mn-ea"/>
              </a:rPr>
              <a:t>IEEE CSCN17, Helsinki, Finland, Sep. 2017.</a:t>
            </a:r>
          </a:p>
          <a:p>
            <a:pPr marL="0" indent="0">
              <a:buNone/>
            </a:pPr>
            <a:endParaRPr lang="en-US" altLang="zh-TW" dirty="0">
              <a:latin typeface="+mn-ea"/>
            </a:endParaRPr>
          </a:p>
          <a:p>
            <a:endParaRPr lang="zh-TW" altLang="en-US" dirty="0"/>
          </a:p>
        </p:txBody>
      </p:sp>
      <p:sp>
        <p:nvSpPr>
          <p:cNvPr id="4" name="投影片編號版面配置區 3">
            <a:extLst>
              <a:ext uri="{FF2B5EF4-FFF2-40B4-BE49-F238E27FC236}">
                <a16:creationId xmlns:a16="http://schemas.microsoft.com/office/drawing/2014/main" id="{F82088F9-8682-4093-B7F9-2C8615C3D59C}"/>
              </a:ext>
            </a:extLst>
          </p:cNvPr>
          <p:cNvSpPr>
            <a:spLocks noGrp="1"/>
          </p:cNvSpPr>
          <p:nvPr>
            <p:ph type="sldNum" sz="quarter" idx="12"/>
          </p:nvPr>
        </p:nvSpPr>
        <p:spPr/>
        <p:txBody>
          <a:bodyPr/>
          <a:lstStyle/>
          <a:p>
            <a:fld id="{52E38B42-96A3-412A-9CD3-7D6C2689CFF8}" type="slidenum">
              <a:rPr lang="en-US" altLang="zh-TW" smtClean="0"/>
              <a:pPr/>
              <a:t>6</a:t>
            </a:fld>
            <a:endParaRPr lang="en-US" altLang="zh-TW"/>
          </a:p>
        </p:txBody>
      </p:sp>
    </p:spTree>
    <p:extLst>
      <p:ext uri="{BB962C8B-B14F-4D97-AF65-F5344CB8AC3E}">
        <p14:creationId xmlns:p14="http://schemas.microsoft.com/office/powerpoint/2010/main" val="1339850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6F0068-E815-40CC-BD4B-425643779054}"/>
              </a:ext>
            </a:extLst>
          </p:cNvPr>
          <p:cNvSpPr>
            <a:spLocks noGrp="1"/>
          </p:cNvSpPr>
          <p:nvPr>
            <p:ph type="title"/>
          </p:nvPr>
        </p:nvSpPr>
        <p:spPr/>
        <p:txBody>
          <a:bodyPr/>
          <a:lstStyle/>
          <a:p>
            <a:r>
              <a:rPr lang="en-US" altLang="zh-TW" b="0" dirty="0">
                <a:latin typeface="+mj-lt"/>
              </a:rPr>
              <a:t>VI. CONCLUSION</a:t>
            </a:r>
            <a:endParaRPr lang="zh-TW" altLang="en-US" b="0"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012F4C8-E232-4EEE-B614-5A735FDDEE6E}"/>
                  </a:ext>
                </a:extLst>
              </p:cNvPr>
              <p:cNvSpPr>
                <a:spLocks noGrp="1"/>
              </p:cNvSpPr>
              <p:nvPr>
                <p:ph idx="1"/>
              </p:nvPr>
            </p:nvSpPr>
            <p:spPr/>
            <p:txBody>
              <a:bodyPr/>
              <a:lstStyle/>
              <a:p>
                <a:r>
                  <a:rPr lang="en-US" altLang="zh-TW" sz="2800" dirty="0">
                    <a:latin typeface="+mn-lt"/>
                  </a:rPr>
                  <a:t>To achieve the desired objectives, an algorithm</a:t>
                </a:r>
                <a:r>
                  <a:rPr lang="zh-TW" altLang="en-US" sz="2800" dirty="0">
                    <a:latin typeface="+mn-lt"/>
                  </a:rPr>
                  <a:t> </a:t>
                </a:r>
                <a:r>
                  <a:rPr lang="en-US" altLang="zh-TW" sz="2800" dirty="0">
                    <a:latin typeface="+mn-lt"/>
                  </a:rPr>
                  <a:t>was proposed that uses coalitional game to place the VNF</a:t>
                </a:r>
                <a:r>
                  <a:rPr lang="zh-TW" altLang="en-US" sz="2800" dirty="0">
                    <a:latin typeface="+mn-lt"/>
                  </a:rPr>
                  <a:t> </a:t>
                </a:r>
                <a:r>
                  <a:rPr lang="en-US" altLang="zh-TW" sz="2800" dirty="0">
                    <a:latin typeface="+mn-lt"/>
                  </a:rPr>
                  <a:t>instances across different</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s, such that the QoS is ensured</a:t>
                </a:r>
                <a:r>
                  <a:rPr lang="zh-TW" altLang="en-US" sz="2800" dirty="0">
                    <a:latin typeface="+mn-lt"/>
                  </a:rPr>
                  <a:t> </a:t>
                </a:r>
                <a:r>
                  <a:rPr lang="en-US" altLang="zh-TW" sz="2800" dirty="0">
                    <a:latin typeface="+mn-lt"/>
                  </a:rPr>
                  <a:t>and the profit of each</a:t>
                </a:r>
                <a:r>
                  <a:rPr lang="zh-TW" altLang="en-US" sz="2800" dirty="0">
                    <a:latin typeface="+mn-lt"/>
                  </a:rPr>
                  <a:t> </a:t>
                </a:r>
                <a14:m>
                  <m:oMath xmlns:m="http://schemas.openxmlformats.org/officeDocument/2006/math">
                    <m:r>
                      <a:rPr lang="zh-TW" altLang="en-US" sz="2800" i="1">
                        <a:latin typeface="Cambria Math" panose="02040503050406030204" pitchFamily="18" charset="0"/>
                      </a:rPr>
                      <m:t>𝒞𝒩</m:t>
                    </m:r>
                  </m:oMath>
                </a14:m>
                <a:r>
                  <a:rPr lang="en-US" altLang="zh-TW" sz="2800" dirty="0">
                    <a:latin typeface="+mn-lt"/>
                  </a:rPr>
                  <a:t>is maximized.</a:t>
                </a:r>
              </a:p>
              <a:p>
                <a:r>
                  <a:rPr lang="en-US" altLang="zh-TW" sz="2800" dirty="0">
                    <a:latin typeface="+mn-lt"/>
                  </a:rPr>
                  <a:t>The simulation</a:t>
                </a:r>
                <a:r>
                  <a:rPr lang="zh-TW" altLang="en-US" sz="2800" dirty="0">
                    <a:latin typeface="+mn-lt"/>
                  </a:rPr>
                  <a:t> </a:t>
                </a:r>
                <a:r>
                  <a:rPr lang="en-US" altLang="zh-TW" sz="2800" dirty="0">
                    <a:latin typeface="+mn-lt"/>
                  </a:rPr>
                  <a:t>results demonstrate the efficiency of the proposed framework.</a:t>
                </a:r>
              </a:p>
              <a:p>
                <a:r>
                  <a:rPr lang="en-US" altLang="zh-TW" sz="2800" dirty="0">
                    <a:latin typeface="+mn-lt"/>
                  </a:rPr>
                  <a:t>The obtained results clearly indicate the advantages of the</a:t>
                </a:r>
                <a:r>
                  <a:rPr lang="zh-TW" altLang="en-US" sz="2800" dirty="0">
                    <a:latin typeface="+mn-lt"/>
                  </a:rPr>
                  <a:t> </a:t>
                </a:r>
                <a:r>
                  <a:rPr lang="en-US" altLang="zh-TW" sz="2800" dirty="0">
                    <a:latin typeface="+mn-lt"/>
                  </a:rPr>
                  <a:t>proposed algorithm in ensuring QoS given a fixed cost for</a:t>
                </a:r>
                <a:r>
                  <a:rPr lang="zh-TW" altLang="en-US" sz="2800" dirty="0">
                    <a:latin typeface="+mn-lt"/>
                  </a:rPr>
                  <a:t> </a:t>
                </a:r>
                <a:r>
                  <a:rPr lang="en-US" altLang="zh-TW" sz="2800" dirty="0" err="1">
                    <a:latin typeface="+mn-lt"/>
                  </a:rPr>
                  <a:t>vEPC</a:t>
                </a:r>
                <a:r>
                  <a:rPr lang="en-US" altLang="zh-TW" sz="2800" dirty="0">
                    <a:latin typeface="+mn-lt"/>
                  </a:rPr>
                  <a:t> deployment, while maximizing the profits of cloud</a:t>
                </a:r>
                <a:r>
                  <a:rPr lang="zh-TW" altLang="en-US" sz="2800" dirty="0">
                    <a:latin typeface="+mn-lt"/>
                  </a:rPr>
                  <a:t> </a:t>
                </a:r>
                <a:r>
                  <a:rPr lang="en-US" altLang="zh-TW" sz="2800" dirty="0">
                    <a:latin typeface="+mn-lt"/>
                  </a:rPr>
                  <a:t>operators.</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3012F4C8-E232-4EEE-B614-5A735FDDEE6E}"/>
                  </a:ext>
                </a:extLst>
              </p:cNvPr>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457E5B3-8056-4836-91C0-84EB4DC093C9}"/>
              </a:ext>
            </a:extLst>
          </p:cNvPr>
          <p:cNvSpPr>
            <a:spLocks noGrp="1"/>
          </p:cNvSpPr>
          <p:nvPr>
            <p:ph type="sldNum" sz="quarter" idx="12"/>
          </p:nvPr>
        </p:nvSpPr>
        <p:spPr/>
        <p:txBody>
          <a:bodyPr/>
          <a:lstStyle/>
          <a:p>
            <a:fld id="{52E38B42-96A3-412A-9CD3-7D6C2689CFF8}" type="slidenum">
              <a:rPr lang="en-US" altLang="zh-TW" smtClean="0"/>
              <a:pPr/>
              <a:t>60</a:t>
            </a:fld>
            <a:endParaRPr lang="en-US" altLang="zh-TW"/>
          </a:p>
        </p:txBody>
      </p:sp>
    </p:spTree>
    <p:extLst>
      <p:ext uri="{BB962C8B-B14F-4D97-AF65-F5344CB8AC3E}">
        <p14:creationId xmlns:p14="http://schemas.microsoft.com/office/powerpoint/2010/main" val="198610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2468E5-AAC3-42F2-B0A9-807D81481EE9}"/>
              </a:ext>
            </a:extLst>
          </p:cNvPr>
          <p:cNvSpPr>
            <a:spLocks noGrp="1"/>
          </p:cNvSpPr>
          <p:nvPr>
            <p:ph type="title"/>
          </p:nvPr>
        </p:nvSpPr>
        <p:spPr/>
        <p:txBody>
          <a:bodyPr/>
          <a:lstStyle/>
          <a:p>
            <a:r>
              <a:rPr lang="en-US" altLang="zh-TW" dirty="0" err="1">
                <a:latin typeface="+mj-lt"/>
              </a:rPr>
              <a:t>I.Introduce</a:t>
            </a:r>
            <a:endParaRPr lang="zh-TW" altLang="en-US" dirty="0">
              <a:latin typeface="+mj-lt"/>
            </a:endParaRPr>
          </a:p>
        </p:txBody>
      </p:sp>
      <p:sp>
        <p:nvSpPr>
          <p:cNvPr id="3" name="內容版面配置區 2">
            <a:extLst>
              <a:ext uri="{FF2B5EF4-FFF2-40B4-BE49-F238E27FC236}">
                <a16:creationId xmlns:a16="http://schemas.microsoft.com/office/drawing/2014/main" id="{3101CFA5-774F-4122-BC72-39019FF075A6}"/>
              </a:ext>
            </a:extLst>
          </p:cNvPr>
          <p:cNvSpPr>
            <a:spLocks noGrp="1"/>
          </p:cNvSpPr>
          <p:nvPr>
            <p:ph idx="1"/>
          </p:nvPr>
        </p:nvSpPr>
        <p:spPr/>
        <p:txBody>
          <a:bodyPr/>
          <a:lstStyle/>
          <a:p>
            <a:r>
              <a:rPr lang="en-US" altLang="zh-TW" sz="2800" dirty="0">
                <a:latin typeface="+mn-ea"/>
                <a:ea typeface="+mn-ea"/>
              </a:rPr>
              <a:t>RAN components will</a:t>
            </a:r>
            <a:r>
              <a:rPr lang="zh-TW" altLang="en-US" sz="2800" dirty="0">
                <a:latin typeface="+mn-ea"/>
                <a:ea typeface="+mn-ea"/>
              </a:rPr>
              <a:t> </a:t>
            </a:r>
            <a:r>
              <a:rPr lang="en-US" altLang="zh-TW" sz="2800" dirty="0">
                <a:latin typeface="+mn-ea"/>
                <a:ea typeface="+mn-ea"/>
              </a:rPr>
              <a:t>be divided into Base Band Unit (BBU) and Remote Radio</a:t>
            </a:r>
            <a:r>
              <a:rPr lang="zh-TW" altLang="en-US" sz="2800" dirty="0">
                <a:latin typeface="+mn-ea"/>
                <a:ea typeface="+mn-ea"/>
              </a:rPr>
              <a:t> </a:t>
            </a:r>
            <a:r>
              <a:rPr lang="en-US" altLang="zh-TW" sz="2800" dirty="0">
                <a:latin typeface="+mn-ea"/>
                <a:ea typeface="+mn-ea"/>
              </a:rPr>
              <a:t>Head (RRH), where BBU runs as software and RRH will</a:t>
            </a:r>
            <a:r>
              <a:rPr lang="zh-TW" altLang="en-US" sz="2800" dirty="0">
                <a:latin typeface="+mn-ea"/>
                <a:ea typeface="+mn-ea"/>
              </a:rPr>
              <a:t> </a:t>
            </a:r>
            <a:r>
              <a:rPr lang="en-US" altLang="zh-TW" sz="2800" dirty="0">
                <a:latin typeface="+mn-ea"/>
                <a:ea typeface="+mn-ea"/>
              </a:rPr>
              <a:t>be kept in the field. </a:t>
            </a:r>
          </a:p>
          <a:p>
            <a:r>
              <a:rPr lang="en-US" altLang="zh-TW" sz="2800" dirty="0">
                <a:latin typeface="+mn-ea"/>
                <a:ea typeface="+mn-ea"/>
              </a:rPr>
              <a:t>On the other hand, EPC components</a:t>
            </a:r>
            <a:r>
              <a:rPr lang="zh-TW" altLang="en-US" sz="2800" dirty="0">
                <a:latin typeface="+mn-ea"/>
                <a:ea typeface="+mn-ea"/>
              </a:rPr>
              <a:t> </a:t>
            </a:r>
            <a:r>
              <a:rPr lang="en-US" altLang="zh-TW" sz="2800" dirty="0">
                <a:latin typeface="+mn-ea"/>
                <a:ea typeface="+mn-ea"/>
              </a:rPr>
              <a:t>(i.e., Mobility Management Entity - MME, Home Subscriber</a:t>
            </a:r>
            <a:r>
              <a:rPr lang="zh-TW" altLang="en-US" sz="2800" dirty="0">
                <a:latin typeface="+mn-ea"/>
                <a:ea typeface="+mn-ea"/>
              </a:rPr>
              <a:t> </a:t>
            </a:r>
            <a:r>
              <a:rPr lang="en-US" altLang="zh-TW" sz="2800" dirty="0">
                <a:latin typeface="+mn-ea"/>
                <a:ea typeface="+mn-ea"/>
              </a:rPr>
              <a:t>Sub-system - HSS, Serving Gateway - SGW, and Packet Data</a:t>
            </a:r>
            <a:r>
              <a:rPr lang="zh-TW" altLang="en-US" sz="2800" dirty="0">
                <a:latin typeface="+mn-ea"/>
                <a:ea typeface="+mn-ea"/>
              </a:rPr>
              <a:t> </a:t>
            </a:r>
            <a:r>
              <a:rPr lang="en-US" altLang="zh-TW" sz="2800" dirty="0">
                <a:latin typeface="+mn-ea"/>
                <a:ea typeface="+mn-ea"/>
              </a:rPr>
              <a:t>Network Gateway - PGW) will be fully virtualized and hosted in a federated cloud; building the concept of Mobile Carrier Cloud [5].</a:t>
            </a:r>
          </a:p>
          <a:p>
            <a:r>
              <a:rPr lang="en-US" altLang="zh-TW" sz="2800" dirty="0">
                <a:latin typeface="+mn-ea"/>
                <a:ea typeface="+mn-ea"/>
              </a:rPr>
              <a:t>The virtual instances of these components will then</a:t>
            </a:r>
            <a:r>
              <a:rPr lang="zh-TW" altLang="en-US" sz="2800" dirty="0">
                <a:latin typeface="+mn-ea"/>
                <a:ea typeface="+mn-ea"/>
              </a:rPr>
              <a:t> </a:t>
            </a:r>
            <a:r>
              <a:rPr lang="en-US" altLang="zh-TW" sz="2800" dirty="0">
                <a:latin typeface="+mn-ea"/>
                <a:ea typeface="+mn-ea"/>
              </a:rPr>
              <a:t>constitute the </a:t>
            </a:r>
            <a:r>
              <a:rPr lang="en-US" altLang="zh-TW" sz="2800" dirty="0" err="1">
                <a:latin typeface="+mn-ea"/>
                <a:ea typeface="+mn-ea"/>
              </a:rPr>
              <a:t>vEPC</a:t>
            </a:r>
            <a:r>
              <a:rPr lang="en-US" altLang="zh-TW" sz="2800" dirty="0">
                <a:latin typeface="+mn-ea"/>
                <a:ea typeface="+mn-ea"/>
              </a:rPr>
              <a:t>.</a:t>
            </a:r>
          </a:p>
          <a:p>
            <a:pPr marL="0" indent="0">
              <a:buNone/>
            </a:pPr>
            <a:endParaRPr lang="zh-TW" altLang="en-US" sz="2400" dirty="0">
              <a:latin typeface="+mn-ea"/>
              <a:ea typeface="+mn-ea"/>
            </a:endParaRPr>
          </a:p>
        </p:txBody>
      </p:sp>
      <p:sp>
        <p:nvSpPr>
          <p:cNvPr id="4" name="投影片編號版面配置區 3">
            <a:extLst>
              <a:ext uri="{FF2B5EF4-FFF2-40B4-BE49-F238E27FC236}">
                <a16:creationId xmlns:a16="http://schemas.microsoft.com/office/drawing/2014/main" id="{833835B4-9DAF-4810-904A-E11415F89D6A}"/>
              </a:ext>
            </a:extLst>
          </p:cNvPr>
          <p:cNvSpPr>
            <a:spLocks noGrp="1"/>
          </p:cNvSpPr>
          <p:nvPr>
            <p:ph type="sldNum" sz="quarter" idx="12"/>
          </p:nvPr>
        </p:nvSpPr>
        <p:spPr/>
        <p:txBody>
          <a:bodyPr/>
          <a:lstStyle/>
          <a:p>
            <a:fld id="{52E38B42-96A3-412A-9CD3-7D6C2689CFF8}" type="slidenum">
              <a:rPr lang="en-US" altLang="zh-TW" smtClean="0"/>
              <a:pPr/>
              <a:t>7</a:t>
            </a:fld>
            <a:endParaRPr lang="en-US" altLang="zh-TW" dirty="0"/>
          </a:p>
        </p:txBody>
      </p:sp>
      <p:sp>
        <p:nvSpPr>
          <p:cNvPr id="5" name="矩形 4">
            <a:extLst>
              <a:ext uri="{FF2B5EF4-FFF2-40B4-BE49-F238E27FC236}">
                <a16:creationId xmlns:a16="http://schemas.microsoft.com/office/drawing/2014/main" id="{CEFE1767-2E29-4D4E-B502-A7B1DA4D283D}"/>
              </a:ext>
            </a:extLst>
          </p:cNvPr>
          <p:cNvSpPr/>
          <p:nvPr/>
        </p:nvSpPr>
        <p:spPr>
          <a:xfrm>
            <a:off x="606468" y="5685084"/>
            <a:ext cx="10972800" cy="646331"/>
          </a:xfrm>
          <a:prstGeom prst="rect">
            <a:avLst/>
          </a:prstGeom>
        </p:spPr>
        <p:txBody>
          <a:bodyPr wrap="square">
            <a:spAutoFit/>
          </a:bodyPr>
          <a:lstStyle/>
          <a:p>
            <a:r>
              <a:rPr lang="en-US" altLang="zh-TW" dirty="0">
                <a:solidFill>
                  <a:srgbClr val="17375E"/>
                </a:solidFill>
                <a:latin typeface="NimbusRomNo9L-Regu"/>
              </a:rPr>
              <a:t>[5] T. </a:t>
            </a:r>
            <a:r>
              <a:rPr lang="en-US" altLang="zh-TW" dirty="0" err="1">
                <a:solidFill>
                  <a:srgbClr val="17375E"/>
                </a:solidFill>
                <a:latin typeface="NimbusRomNo9L-Regu"/>
              </a:rPr>
              <a:t>Taleb</a:t>
            </a:r>
            <a:r>
              <a:rPr lang="en-US" altLang="zh-TW" dirty="0">
                <a:solidFill>
                  <a:srgbClr val="17375E"/>
                </a:solidFill>
                <a:latin typeface="NimbusRomNo9L-Regu"/>
              </a:rPr>
              <a:t>, “Towards Carrier Cloud: Potential, Challenges &amp;</a:t>
            </a:r>
            <a:r>
              <a:rPr lang="zh-TW" altLang="en-US" dirty="0">
                <a:solidFill>
                  <a:srgbClr val="17375E"/>
                </a:solidFill>
                <a:latin typeface="NimbusRomNo9L-Regu"/>
              </a:rPr>
              <a:t> </a:t>
            </a:r>
            <a:r>
              <a:rPr lang="en-US" altLang="zh-TW" dirty="0">
                <a:solidFill>
                  <a:srgbClr val="17375E"/>
                </a:solidFill>
                <a:latin typeface="NimbusRomNo9L-Regu"/>
              </a:rPr>
              <a:t>Solutions,”</a:t>
            </a:r>
            <a:r>
              <a:rPr lang="zh-TW" altLang="en-US" dirty="0">
                <a:solidFill>
                  <a:srgbClr val="17375E"/>
                </a:solidFill>
                <a:latin typeface="NimbusRomNo9L-Regu"/>
              </a:rPr>
              <a:t> </a:t>
            </a:r>
            <a:r>
              <a:rPr lang="en-US" altLang="zh-TW" dirty="0">
                <a:solidFill>
                  <a:srgbClr val="17375E"/>
                </a:solidFill>
                <a:latin typeface="NimbusRomNo9L-Regu"/>
              </a:rPr>
              <a:t>in IEEE Wireless Communications Magazine, Vol. 21, No. 3, Jun 2014,</a:t>
            </a:r>
            <a:r>
              <a:rPr lang="zh-TW" altLang="en-US" dirty="0">
                <a:solidFill>
                  <a:srgbClr val="17375E"/>
                </a:solidFill>
                <a:latin typeface="NimbusRomNo9L-Regu"/>
              </a:rPr>
              <a:t> </a:t>
            </a:r>
            <a:r>
              <a:rPr lang="en-US" altLang="zh-TW" dirty="0">
                <a:solidFill>
                  <a:srgbClr val="17375E"/>
                </a:solidFill>
                <a:latin typeface="NimbusRomNo9L-Regu"/>
              </a:rPr>
              <a:t>pp. 80-91.</a:t>
            </a:r>
            <a:endParaRPr lang="zh-TW" altLang="en-US" dirty="0">
              <a:solidFill>
                <a:srgbClr val="17375E"/>
              </a:solidFill>
            </a:endParaRPr>
          </a:p>
        </p:txBody>
      </p:sp>
    </p:spTree>
    <p:extLst>
      <p:ext uri="{BB962C8B-B14F-4D97-AF65-F5344CB8AC3E}">
        <p14:creationId xmlns:p14="http://schemas.microsoft.com/office/powerpoint/2010/main" val="317112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AB3B1A-FEB2-4EC3-A9B6-B0A7E4842789}"/>
              </a:ext>
            </a:extLst>
          </p:cNvPr>
          <p:cNvSpPr>
            <a:spLocks noGrp="1"/>
          </p:cNvSpPr>
          <p:nvPr>
            <p:ph type="title"/>
          </p:nvPr>
        </p:nvSpPr>
        <p:spPr/>
        <p:txBody>
          <a:bodyPr/>
          <a:lstStyle/>
          <a:p>
            <a:r>
              <a:rPr lang="en-US" altLang="zh-TW" dirty="0" err="1">
                <a:latin typeface="+mj-lt"/>
              </a:rPr>
              <a:t>I.Introduce</a:t>
            </a:r>
            <a:endParaRPr lang="zh-TW" altLang="en-US" dirty="0">
              <a:latin typeface="+mj-lt"/>
            </a:endParaRPr>
          </a:p>
        </p:txBody>
      </p:sp>
      <p:sp>
        <p:nvSpPr>
          <p:cNvPr id="3" name="內容版面配置區 2">
            <a:extLst>
              <a:ext uri="{FF2B5EF4-FFF2-40B4-BE49-F238E27FC236}">
                <a16:creationId xmlns:a16="http://schemas.microsoft.com/office/drawing/2014/main" id="{FCC76A34-F013-4289-A4B5-759E20D0CE76}"/>
              </a:ext>
            </a:extLst>
          </p:cNvPr>
          <p:cNvSpPr>
            <a:spLocks noGrp="1"/>
          </p:cNvSpPr>
          <p:nvPr>
            <p:ph idx="1"/>
          </p:nvPr>
        </p:nvSpPr>
        <p:spPr/>
        <p:txBody>
          <a:bodyPr/>
          <a:lstStyle/>
          <a:p>
            <a:r>
              <a:rPr lang="en-US" altLang="zh-TW" sz="2800" dirty="0">
                <a:latin typeface="+mn-lt"/>
              </a:rPr>
              <a:t>Whilst many solutions are currently available for the NFVO</a:t>
            </a:r>
            <a:r>
              <a:rPr lang="zh-TW" altLang="en-US" sz="2800" dirty="0">
                <a:latin typeface="+mn-lt"/>
              </a:rPr>
              <a:t> </a:t>
            </a:r>
            <a:r>
              <a:rPr lang="en-US" altLang="zh-TW" sz="2800" dirty="0">
                <a:latin typeface="+mn-lt"/>
              </a:rPr>
              <a:t>[6], such as Open Source Mano (OSM), VIM OpenStack, and</a:t>
            </a:r>
            <a:r>
              <a:rPr lang="zh-TW" altLang="en-US" sz="2800" dirty="0">
                <a:latin typeface="+mn-lt"/>
              </a:rPr>
              <a:t> </a:t>
            </a:r>
            <a:r>
              <a:rPr lang="en-US" altLang="zh-TW" sz="2800" dirty="0">
                <a:latin typeface="+mn-lt"/>
              </a:rPr>
              <a:t>VNF Manager </a:t>
            </a:r>
            <a:r>
              <a:rPr lang="en-US" altLang="zh-TW" sz="2800" dirty="0" err="1">
                <a:latin typeface="+mn-lt"/>
              </a:rPr>
              <a:t>JuJu</a:t>
            </a:r>
            <a:r>
              <a:rPr lang="en-US" altLang="zh-TW" sz="2800" dirty="0">
                <a:latin typeface="+mn-lt"/>
              </a:rPr>
              <a:t>, the optimal number of VM instances and</a:t>
            </a:r>
            <a:r>
              <a:rPr lang="zh-TW" altLang="en-US" sz="2800" dirty="0">
                <a:latin typeface="+mn-lt"/>
              </a:rPr>
              <a:t> </a:t>
            </a:r>
            <a:r>
              <a:rPr lang="en-US" altLang="zh-TW" sz="2800" dirty="0">
                <a:latin typeface="+mn-lt"/>
              </a:rPr>
              <a:t>their placement over the federated cloud are still overlooked</a:t>
            </a:r>
            <a:r>
              <a:rPr lang="zh-TW" altLang="en-US" sz="2800" dirty="0">
                <a:latin typeface="+mn-lt"/>
              </a:rPr>
              <a:t> </a:t>
            </a:r>
            <a:r>
              <a:rPr lang="en-US" altLang="zh-TW" sz="2800" dirty="0">
                <a:latin typeface="NimbusRomNo9L-Regu"/>
              </a:rPr>
              <a:t>[18].</a:t>
            </a:r>
          </a:p>
          <a:p>
            <a:r>
              <a:rPr lang="en-US" altLang="zh-TW" sz="2800" dirty="0">
                <a:latin typeface="NimbusRomNo9L-Regu"/>
              </a:rPr>
              <a:t>In this paper, we aim to fill this gap by proposing</a:t>
            </a:r>
            <a:r>
              <a:rPr lang="zh-TW" altLang="en-US" sz="2800" dirty="0">
                <a:latin typeface="NimbusRomNo9L-Regu"/>
              </a:rPr>
              <a:t> </a:t>
            </a:r>
            <a:r>
              <a:rPr lang="en-US" altLang="zh-TW" sz="2800" dirty="0">
                <a:latin typeface="NimbusRomNo9L-Regu"/>
              </a:rPr>
              <a:t>a novel solution that addresses both the optimal number</a:t>
            </a:r>
            <a:r>
              <a:rPr lang="zh-TW" altLang="en-US" sz="2800" dirty="0">
                <a:latin typeface="NimbusRomNo9L-Regu"/>
              </a:rPr>
              <a:t> </a:t>
            </a:r>
            <a:r>
              <a:rPr lang="en-US" altLang="zh-TW" sz="2800" dirty="0">
                <a:latin typeface="NimbusRomNo9L-Regu"/>
              </a:rPr>
              <a:t>of VM instances to instantiate and their placement over a</a:t>
            </a:r>
            <a:r>
              <a:rPr lang="zh-TW" altLang="en-US" sz="2800" dirty="0">
                <a:latin typeface="NimbusRomNo9L-Regu"/>
              </a:rPr>
              <a:t> </a:t>
            </a:r>
            <a:r>
              <a:rPr lang="en-US" altLang="zh-TW" sz="2800" dirty="0">
                <a:latin typeface="NimbusRomNo9L-Regu"/>
              </a:rPr>
              <a:t>federated cloud to create a </a:t>
            </a:r>
            <a:r>
              <a:rPr lang="en-US" altLang="zh-TW" sz="2800" dirty="0" err="1">
                <a:latin typeface="NimbusRomNo9L-Regu"/>
              </a:rPr>
              <a:t>vEPC</a:t>
            </a:r>
            <a:r>
              <a:rPr lang="en-US" altLang="zh-TW" sz="2800" dirty="0">
                <a:latin typeface="NimbusRomNo9L-Regu"/>
              </a:rPr>
              <a:t> for a specific traffic pattern.</a:t>
            </a:r>
            <a:endParaRPr lang="zh-TW" altLang="en-US" sz="2800" dirty="0">
              <a:latin typeface="+mn-lt"/>
            </a:endParaRPr>
          </a:p>
        </p:txBody>
      </p:sp>
      <p:sp>
        <p:nvSpPr>
          <p:cNvPr id="4" name="投影片編號版面配置區 3">
            <a:extLst>
              <a:ext uri="{FF2B5EF4-FFF2-40B4-BE49-F238E27FC236}">
                <a16:creationId xmlns:a16="http://schemas.microsoft.com/office/drawing/2014/main" id="{CBBAE9A7-07AD-46A9-BBDD-947AF18C3E00}"/>
              </a:ext>
            </a:extLst>
          </p:cNvPr>
          <p:cNvSpPr>
            <a:spLocks noGrp="1"/>
          </p:cNvSpPr>
          <p:nvPr>
            <p:ph type="sldNum" sz="quarter" idx="12"/>
          </p:nvPr>
        </p:nvSpPr>
        <p:spPr/>
        <p:txBody>
          <a:bodyPr/>
          <a:lstStyle/>
          <a:p>
            <a:fld id="{52E38B42-96A3-412A-9CD3-7D6C2689CFF8}" type="slidenum">
              <a:rPr lang="en-US" altLang="zh-TW" smtClean="0"/>
              <a:pPr/>
              <a:t>8</a:t>
            </a:fld>
            <a:endParaRPr lang="en-US" altLang="zh-TW"/>
          </a:p>
        </p:txBody>
      </p:sp>
      <p:sp>
        <p:nvSpPr>
          <p:cNvPr id="5" name="矩形 4">
            <a:extLst>
              <a:ext uri="{FF2B5EF4-FFF2-40B4-BE49-F238E27FC236}">
                <a16:creationId xmlns:a16="http://schemas.microsoft.com/office/drawing/2014/main" id="{545A78FD-369B-4942-8643-77DCDE0F8013}"/>
              </a:ext>
            </a:extLst>
          </p:cNvPr>
          <p:cNvSpPr/>
          <p:nvPr/>
        </p:nvSpPr>
        <p:spPr>
          <a:xfrm>
            <a:off x="609600" y="5256753"/>
            <a:ext cx="10972800" cy="1200329"/>
          </a:xfrm>
          <a:prstGeom prst="rect">
            <a:avLst/>
          </a:prstGeom>
        </p:spPr>
        <p:txBody>
          <a:bodyPr wrap="square">
            <a:spAutoFit/>
          </a:bodyPr>
          <a:lstStyle/>
          <a:p>
            <a:r>
              <a:rPr lang="en-US" altLang="zh-TW" dirty="0">
                <a:solidFill>
                  <a:srgbClr val="17375E"/>
                </a:solidFill>
                <a:latin typeface="NimbusRomNo9L-Regu"/>
              </a:rPr>
              <a:t>[6] T. </a:t>
            </a:r>
            <a:r>
              <a:rPr lang="en-US" altLang="zh-TW" dirty="0" err="1">
                <a:solidFill>
                  <a:srgbClr val="17375E"/>
                </a:solidFill>
                <a:latin typeface="NimbusRomNo9L-Regu"/>
              </a:rPr>
              <a:t>Taleb</a:t>
            </a:r>
            <a:r>
              <a:rPr lang="en-US" altLang="zh-TW" dirty="0">
                <a:solidFill>
                  <a:srgbClr val="17375E"/>
                </a:solidFill>
                <a:latin typeface="NimbusRomNo9L-Regu"/>
              </a:rPr>
              <a:t>, A. </a:t>
            </a:r>
            <a:r>
              <a:rPr lang="en-US" altLang="zh-TW" dirty="0" err="1">
                <a:solidFill>
                  <a:srgbClr val="17375E"/>
                </a:solidFill>
                <a:latin typeface="NimbusRomNo9L-Regu"/>
              </a:rPr>
              <a:t>Ksentini</a:t>
            </a:r>
            <a:r>
              <a:rPr lang="en-US" altLang="zh-TW" dirty="0">
                <a:solidFill>
                  <a:srgbClr val="17375E"/>
                </a:solidFill>
                <a:latin typeface="NimbusRomNo9L-Regu"/>
              </a:rPr>
              <a:t>, R. </a:t>
            </a:r>
            <a:r>
              <a:rPr lang="en-US" altLang="zh-TW" dirty="0" err="1">
                <a:solidFill>
                  <a:srgbClr val="17375E"/>
                </a:solidFill>
                <a:latin typeface="NimbusRomNo9L-Regu"/>
              </a:rPr>
              <a:t>Jantii</a:t>
            </a:r>
            <a:r>
              <a:rPr lang="en-US" altLang="zh-TW" dirty="0">
                <a:solidFill>
                  <a:srgbClr val="17375E"/>
                </a:solidFill>
                <a:latin typeface="NimbusRomNo9L-Regu"/>
              </a:rPr>
              <a:t>, “Anything as Service for 5G</a:t>
            </a:r>
            <a:r>
              <a:rPr lang="zh-TW" altLang="en-US" dirty="0">
                <a:solidFill>
                  <a:srgbClr val="17375E"/>
                </a:solidFill>
                <a:latin typeface="NimbusRomNo9L-Regu"/>
              </a:rPr>
              <a:t> </a:t>
            </a:r>
            <a:r>
              <a:rPr lang="en-US" altLang="zh-TW" dirty="0">
                <a:solidFill>
                  <a:srgbClr val="17375E"/>
                </a:solidFill>
                <a:latin typeface="NimbusRomNo9L-Regu"/>
              </a:rPr>
              <a:t>Mobile</a:t>
            </a:r>
            <a:r>
              <a:rPr lang="zh-TW" altLang="en-US" dirty="0">
                <a:solidFill>
                  <a:srgbClr val="17375E"/>
                </a:solidFill>
                <a:latin typeface="NimbusRomNo9L-Regu"/>
              </a:rPr>
              <a:t> </a:t>
            </a:r>
            <a:r>
              <a:rPr lang="en-US" altLang="zh-TW" dirty="0">
                <a:solidFill>
                  <a:srgbClr val="17375E"/>
                </a:solidFill>
                <a:latin typeface="NimbusRomNo9L-Regu"/>
              </a:rPr>
              <a:t>Systems,” to appear in IEEE Network Magazine.</a:t>
            </a:r>
          </a:p>
          <a:p>
            <a:r>
              <a:rPr lang="it-IT" altLang="zh-TW" dirty="0">
                <a:solidFill>
                  <a:srgbClr val="17375E"/>
                </a:solidFill>
              </a:rPr>
              <a:t>[18] A. Nakao, P. Du, Y. Kiriha, F. Granelli, A. A. Gebremariam, T. Taleb,</a:t>
            </a:r>
            <a:r>
              <a:rPr lang="zh-TW" altLang="en-US" dirty="0">
                <a:solidFill>
                  <a:srgbClr val="17375E"/>
                </a:solidFill>
              </a:rPr>
              <a:t> </a:t>
            </a:r>
            <a:r>
              <a:rPr lang="en-US" altLang="zh-TW" dirty="0">
                <a:solidFill>
                  <a:srgbClr val="17375E"/>
                </a:solidFill>
              </a:rPr>
              <a:t>and M. </a:t>
            </a:r>
            <a:r>
              <a:rPr lang="en-US" altLang="zh-TW" dirty="0" err="1">
                <a:solidFill>
                  <a:srgbClr val="17375E"/>
                </a:solidFill>
              </a:rPr>
              <a:t>Bagaa</a:t>
            </a:r>
            <a:r>
              <a:rPr lang="en-US" altLang="zh-TW" dirty="0">
                <a:solidFill>
                  <a:srgbClr val="17375E"/>
                </a:solidFill>
              </a:rPr>
              <a:t>, “End-to-End</a:t>
            </a:r>
            <a:r>
              <a:rPr lang="zh-TW" altLang="en-US" dirty="0">
                <a:solidFill>
                  <a:srgbClr val="17375E"/>
                </a:solidFill>
              </a:rPr>
              <a:t> </a:t>
            </a:r>
            <a:r>
              <a:rPr lang="en-US" altLang="zh-TW" dirty="0">
                <a:solidFill>
                  <a:srgbClr val="17375E"/>
                </a:solidFill>
              </a:rPr>
              <a:t>Network Slicing for 5G Mobile Networks,”</a:t>
            </a:r>
            <a:r>
              <a:rPr lang="zh-TW" altLang="en-US" dirty="0">
                <a:solidFill>
                  <a:srgbClr val="17375E"/>
                </a:solidFill>
              </a:rPr>
              <a:t> </a:t>
            </a:r>
            <a:r>
              <a:rPr lang="en-US" altLang="zh-TW" dirty="0">
                <a:solidFill>
                  <a:srgbClr val="17375E"/>
                </a:solidFill>
              </a:rPr>
              <a:t>in J. Information Processing, Vol. 25, No. 1, Jan. 2017, pp. 153-</a:t>
            </a:r>
            <a:r>
              <a:rPr lang="zh-TW" altLang="en-US" dirty="0">
                <a:solidFill>
                  <a:srgbClr val="17375E"/>
                </a:solidFill>
              </a:rPr>
              <a:t> </a:t>
            </a:r>
            <a:r>
              <a:rPr lang="en-US" altLang="zh-TW" dirty="0">
                <a:solidFill>
                  <a:srgbClr val="17375E"/>
                </a:solidFill>
              </a:rPr>
              <a:t>163.</a:t>
            </a:r>
            <a:endParaRPr lang="zh-TW" altLang="en-US" dirty="0">
              <a:solidFill>
                <a:srgbClr val="17375E"/>
              </a:solidFill>
            </a:endParaRPr>
          </a:p>
        </p:txBody>
      </p:sp>
    </p:spTree>
    <p:extLst>
      <p:ext uri="{BB962C8B-B14F-4D97-AF65-F5344CB8AC3E}">
        <p14:creationId xmlns:p14="http://schemas.microsoft.com/office/powerpoint/2010/main" val="396818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D1BC97-2627-4751-BC80-54153134FA54}"/>
              </a:ext>
            </a:extLst>
          </p:cNvPr>
          <p:cNvSpPr>
            <a:spLocks noGrp="1"/>
          </p:cNvSpPr>
          <p:nvPr>
            <p:ph type="title"/>
          </p:nvPr>
        </p:nvSpPr>
        <p:spPr/>
        <p:txBody>
          <a:bodyPr/>
          <a:lstStyle/>
          <a:p>
            <a:r>
              <a:rPr lang="en-US" altLang="zh-TW" dirty="0" err="1">
                <a:latin typeface="+mj-lt"/>
              </a:rPr>
              <a:t>I.Introduce</a:t>
            </a:r>
            <a:endParaRPr lang="zh-TW" altLang="en-US" dirty="0">
              <a:latin typeface="+mj-lt"/>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C13B2A8-B106-409E-A504-E52920137D83}"/>
                  </a:ext>
                </a:extLst>
              </p:cNvPr>
              <p:cNvSpPr>
                <a:spLocks noGrp="1"/>
              </p:cNvSpPr>
              <p:nvPr>
                <p:ph idx="1"/>
              </p:nvPr>
            </p:nvSpPr>
            <p:spPr/>
            <p:txBody>
              <a:bodyPr/>
              <a:lstStyle/>
              <a:p>
                <a:r>
                  <a:rPr lang="en-US" altLang="zh-TW" sz="2800" dirty="0">
                    <a:latin typeface="+mn-lt"/>
                  </a:rPr>
                  <a:t>Let </a:t>
                </a:r>
                <a14:m>
                  <m:oMath xmlns:m="http://schemas.openxmlformats.org/officeDocument/2006/math">
                    <m:r>
                      <a:rPr lang="zh-TW" altLang="en-US" sz="2800" i="1" smtClean="0">
                        <a:latin typeface="Cambria Math" panose="02040503050406030204" pitchFamily="18" charset="0"/>
                      </a:rPr>
                      <m:t>𝜗</m:t>
                    </m:r>
                    <m:r>
                      <a:rPr lang="zh-TW" altLang="en-US" sz="2800" i="1">
                        <a:latin typeface="Cambria Math" panose="02040503050406030204" pitchFamily="18" charset="0"/>
                      </a:rPr>
                      <m:t> </m:t>
                    </m:r>
                  </m:oMath>
                </a14:m>
                <a:r>
                  <a:rPr lang="en-US" altLang="zh-TW" sz="2800" dirty="0">
                    <a:latin typeface="+mn-lt"/>
                  </a:rPr>
                  <a:t>denote a VNF, whereby a set of different</a:t>
                </a:r>
                <a14:m>
                  <m:oMath xmlns:m="http://schemas.openxmlformats.org/officeDocument/2006/math">
                    <m:r>
                      <a:rPr lang="zh-TW" altLang="en-US" sz="2800" i="1" dirty="0" smtClean="0">
                        <a:latin typeface="Cambria Math" panose="02040503050406030204" pitchFamily="18" charset="0"/>
                      </a:rPr>
                      <m:t> </m:t>
                    </m:r>
                    <m:r>
                      <a:rPr lang="zh-TW" altLang="en-US" sz="2800" i="1">
                        <a:latin typeface="Cambria Math" panose="02040503050406030204" pitchFamily="18" charset="0"/>
                      </a:rPr>
                      <m:t>𝜗</m:t>
                    </m:r>
                    <m:r>
                      <a:rPr lang="zh-TW" altLang="en-US" sz="2800" i="1">
                        <a:latin typeface="Cambria Math" panose="02040503050406030204" pitchFamily="18" charset="0"/>
                      </a:rPr>
                      <m:t> </m:t>
                    </m:r>
                  </m:oMath>
                </a14:m>
                <a:r>
                  <a:rPr lang="en-US" altLang="zh-TW" sz="2800" dirty="0">
                    <a:latin typeface="+mn-lt"/>
                  </a:rPr>
                  <a:t>s would compose the </a:t>
                </a:r>
                <a:r>
                  <a:rPr lang="en-US" altLang="zh-TW" sz="2800" dirty="0" err="1">
                    <a:latin typeface="+mn-lt"/>
                  </a:rPr>
                  <a:t>vEPC</a:t>
                </a:r>
                <a:r>
                  <a:rPr lang="en-US" altLang="zh-TW" sz="2800" dirty="0">
                    <a:latin typeface="+mn-lt"/>
                  </a:rPr>
                  <a:t> network service.</a:t>
                </a:r>
              </a:p>
              <a:p>
                <a:r>
                  <a:rPr lang="en-US" altLang="zh-TW" sz="2800" dirty="0">
                    <a:latin typeface="+mn-lt"/>
                  </a:rPr>
                  <a:t>Formally,</a:t>
                </a:r>
                <a14:m>
                  <m:oMath xmlns:m="http://schemas.openxmlformats.org/officeDocument/2006/math">
                    <m:r>
                      <a:rPr lang="zh-TW" altLang="en-US" sz="2800" i="1" dirty="0" smtClean="0">
                        <a:latin typeface="Cambria Math" panose="02040503050406030204" pitchFamily="18" charset="0"/>
                      </a:rPr>
                      <m:t> </m:t>
                    </m:r>
                    <m:r>
                      <a:rPr lang="zh-TW" altLang="en-US" sz="2800" i="1">
                        <a:latin typeface="Cambria Math" panose="02040503050406030204" pitchFamily="18" charset="0"/>
                      </a:rPr>
                      <m:t>𝜗</m:t>
                    </m:r>
                    <m:r>
                      <a:rPr lang="zh-TW" altLang="en-US" sz="2800" i="1" smtClean="0">
                        <a:latin typeface="Cambria Math" panose="02040503050406030204" pitchFamily="18" charset="0"/>
                      </a:rPr>
                      <m:t> </m:t>
                    </m:r>
                  </m:oMath>
                </a14:m>
                <a:r>
                  <a:rPr lang="en-US" altLang="zh-TW" sz="2800" dirty="0">
                    <a:latin typeface="+mn-lt"/>
                  </a:rPr>
                  <a:t>can be one of the following network elements: HSS, MME, SGW or PGW.</a:t>
                </a:r>
              </a:p>
              <a:p>
                <a:r>
                  <a:rPr lang="en-US" altLang="zh-TW" sz="2800" dirty="0">
                    <a:latin typeface="+mn-lt"/>
                  </a:rPr>
                  <a:t>The proposed solution, dubbed virtual-EPC, derives the</a:t>
                </a:r>
                <a:r>
                  <a:rPr lang="zh-TW" altLang="en-US" sz="2800" dirty="0">
                    <a:latin typeface="+mn-lt"/>
                  </a:rPr>
                  <a:t> </a:t>
                </a:r>
                <a:r>
                  <a:rPr lang="en-US" altLang="zh-TW" sz="2800" dirty="0">
                    <a:latin typeface="+mn-lt"/>
                  </a:rPr>
                  <a:t>optimal number and location of VM instances of each VNF</a:t>
                </a:r>
                <a14:m>
                  <m:oMath xmlns:m="http://schemas.openxmlformats.org/officeDocument/2006/math">
                    <m:r>
                      <a:rPr lang="zh-TW" altLang="en-US" sz="2800" i="1" dirty="0">
                        <a:latin typeface="Cambria Math" panose="02040503050406030204" pitchFamily="18" charset="0"/>
                      </a:rPr>
                      <m:t> </m:t>
                    </m:r>
                    <m:r>
                      <a:rPr lang="zh-TW" altLang="en-US" sz="2800" i="1">
                        <a:latin typeface="Cambria Math" panose="02040503050406030204" pitchFamily="18" charset="0"/>
                      </a:rPr>
                      <m:t>𝜗</m:t>
                    </m:r>
                  </m:oMath>
                </a14:m>
                <a:r>
                  <a:rPr lang="zh-TW" altLang="en-US" sz="2800" dirty="0">
                    <a:latin typeface="+mn-lt"/>
                  </a:rPr>
                  <a:t> </a:t>
                </a:r>
                <a:r>
                  <a:rPr lang="en-US" altLang="zh-TW" sz="2800" dirty="0">
                    <a:latin typeface="+mn-lt"/>
                  </a:rPr>
                  <a:t>(i.e. HSS, MME, SGW and PGW).</a:t>
                </a:r>
              </a:p>
              <a:p>
                <a:r>
                  <a:rPr lang="en-US" altLang="zh-TW" sz="2800" dirty="0">
                    <a:latin typeface="+mn-lt"/>
                  </a:rPr>
                  <a:t>The virtual-EPC solution</a:t>
                </a:r>
                <a:r>
                  <a:rPr lang="zh-TW" altLang="en-US" sz="2800" dirty="0">
                    <a:latin typeface="+mn-lt"/>
                  </a:rPr>
                  <a:t> </a:t>
                </a:r>
                <a:r>
                  <a:rPr lang="en-US" altLang="zh-TW" sz="2800" dirty="0">
                    <a:latin typeface="+mn-lt"/>
                  </a:rPr>
                  <a:t>consists in placing the instantiated VNFs in the federated</a:t>
                </a:r>
                <a:r>
                  <a:rPr lang="zh-TW" altLang="en-US" sz="2800" dirty="0">
                    <a:latin typeface="+mn-lt"/>
                  </a:rPr>
                  <a:t> </a:t>
                </a:r>
                <a:r>
                  <a:rPr lang="en-US" altLang="zh-TW" sz="2800" dirty="0">
                    <a:latin typeface="+mn-lt"/>
                  </a:rPr>
                  <a:t>cloud, i.e. indicating on which cloud network </a:t>
                </a:r>
                <a14:m>
                  <m:oMath xmlns:m="http://schemas.openxmlformats.org/officeDocument/2006/math">
                    <m:r>
                      <a:rPr lang="zh-TW" altLang="en-US" sz="2800" i="1" smtClean="0">
                        <a:solidFill>
                          <a:srgbClr val="17375E"/>
                        </a:solidFill>
                        <a:latin typeface="Cambria Math" panose="02040503050406030204" pitchFamily="18" charset="0"/>
                      </a:rPr>
                      <m:t>𝒞𝒩</m:t>
                    </m:r>
                  </m:oMath>
                </a14:m>
                <a:r>
                  <a:rPr lang="en-US" altLang="zh-TW" sz="2800" dirty="0">
                    <a:latin typeface="+mn-lt"/>
                  </a:rPr>
                  <a:t> a VNF</a:t>
                </a:r>
                <a:r>
                  <a:rPr lang="zh-TW" altLang="en-US" sz="2800" dirty="0">
                    <a:latin typeface="+mn-lt"/>
                  </a:rPr>
                  <a:t> </a:t>
                </a:r>
                <a:r>
                  <a:rPr lang="en-US" altLang="zh-TW" sz="2800" dirty="0">
                    <a:latin typeface="+mn-lt"/>
                  </a:rPr>
                  <a:t>should run.</a:t>
                </a:r>
                <a:endParaRPr lang="zh-TW" altLang="en-US" sz="2800" dirty="0">
                  <a:latin typeface="+mn-lt"/>
                </a:endParaRPr>
              </a:p>
            </p:txBody>
          </p:sp>
        </mc:Choice>
        <mc:Fallback xmlns="">
          <p:sp>
            <p:nvSpPr>
              <p:cNvPr id="3" name="內容版面配置區 2">
                <a:extLst>
                  <a:ext uri="{FF2B5EF4-FFF2-40B4-BE49-F238E27FC236}">
                    <a16:creationId xmlns:a16="http://schemas.microsoft.com/office/drawing/2014/main" id="{CC13B2A8-B106-409E-A504-E52920137D83}"/>
                  </a:ext>
                </a:extLst>
              </p:cNvPr>
              <p:cNvSpPr>
                <a:spLocks noGrp="1" noRot="1" noChangeAspect="1" noMove="1" noResize="1" noEditPoints="1" noAdjustHandles="1" noChangeArrowheads="1" noChangeShapeType="1" noTextEdit="1"/>
              </p:cNvSpPr>
              <p:nvPr>
                <p:ph idx="1"/>
              </p:nvPr>
            </p:nvSpPr>
            <p:spPr>
              <a:blipFill>
                <a:blip r:embed="rId3"/>
                <a:stretch>
                  <a:fillRect l="-944" t="-1482" r="-1111" b="-566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71D88F4-9548-4E52-8FCE-0D136ADC1D29}"/>
              </a:ext>
            </a:extLst>
          </p:cNvPr>
          <p:cNvSpPr>
            <a:spLocks noGrp="1"/>
          </p:cNvSpPr>
          <p:nvPr>
            <p:ph type="sldNum" sz="quarter" idx="12"/>
          </p:nvPr>
        </p:nvSpPr>
        <p:spPr/>
        <p:txBody>
          <a:bodyPr/>
          <a:lstStyle/>
          <a:p>
            <a:fld id="{52E38B42-96A3-412A-9CD3-7D6C2689CFF8}" type="slidenum">
              <a:rPr lang="en-US" altLang="zh-TW" smtClean="0"/>
              <a:pPr/>
              <a:t>9</a:t>
            </a:fld>
            <a:endParaRPr lang="en-US" altLang="zh-TW"/>
          </a:p>
        </p:txBody>
      </p:sp>
    </p:spTree>
    <p:extLst>
      <p:ext uri="{BB962C8B-B14F-4D97-AF65-F5344CB8AC3E}">
        <p14:creationId xmlns:p14="http://schemas.microsoft.com/office/powerpoint/2010/main" val="3134910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4034</TotalTime>
  <Words>11659</Words>
  <Application>Microsoft Office PowerPoint</Application>
  <PresentationFormat>寬螢幕</PresentationFormat>
  <Paragraphs>610</Paragraphs>
  <Slides>60</Slides>
  <Notes>58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60</vt:i4>
      </vt:variant>
    </vt:vector>
  </HeadingPairs>
  <TitlesOfParts>
    <vt:vector size="71" baseType="lpstr">
      <vt:lpstr>CMR8</vt:lpstr>
      <vt:lpstr>Microsoft JhengHei UI</vt:lpstr>
      <vt:lpstr>NimbusRomNo9L-Regu</vt:lpstr>
      <vt:lpstr>微軟正黑體</vt:lpstr>
      <vt:lpstr>新細明體</vt:lpstr>
      <vt:lpstr>Arial</vt:lpstr>
      <vt:lpstr>Calibri</vt:lpstr>
      <vt:lpstr>Cambria Math</vt:lpstr>
      <vt:lpstr>Times New Roman</vt:lpstr>
      <vt:lpstr>Wingdings</vt:lpstr>
      <vt:lpstr>MAIN.template</vt:lpstr>
      <vt:lpstr>Efficient Virtual Evolved Packet Core Deployment Across Multiple Cloud Domains</vt:lpstr>
      <vt:lpstr>Abstract</vt:lpstr>
      <vt:lpstr>Abstract</vt:lpstr>
      <vt:lpstr>Abstract</vt:lpstr>
      <vt:lpstr>I.Introduce</vt:lpstr>
      <vt:lpstr>I.Introduce</vt:lpstr>
      <vt:lpstr>I.Introduce</vt:lpstr>
      <vt:lpstr>I.Introduce</vt:lpstr>
      <vt:lpstr>I.Introduce</vt:lpstr>
      <vt:lpstr>I.Introduce</vt:lpstr>
      <vt:lpstr>I.Introduce</vt:lpstr>
      <vt:lpstr>I.Introduce</vt:lpstr>
      <vt:lpstr>II. Related work</vt:lpstr>
      <vt:lpstr>II. Related work</vt:lpstr>
      <vt:lpstr>II. Related work</vt:lpstr>
      <vt:lpstr>II. Related work</vt:lpstr>
      <vt:lpstr>II. Related work</vt:lpstr>
      <vt:lpstr>II. Related work</vt:lpstr>
      <vt:lpstr>II. Related work</vt:lpstr>
      <vt:lpstr>III. PROBLEM FORMULATION AND NETWORK MODEL</vt:lpstr>
      <vt:lpstr>III. PROBLEM FORMULATION AND NETWORK MODEL</vt:lpstr>
      <vt:lpstr>III. PROBLEM FORMULATION AND NETWORK MODEL</vt:lpstr>
      <vt:lpstr>III. PROBLEM FORMULATION AND NETWORK MODEL</vt:lpstr>
      <vt:lpstr>III. PROBLEM FORMULATION AND NETWORK MODEL</vt:lpstr>
      <vt:lpstr>III. PROBLEM FORMULATION AND NETWORK MODEL</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IV. VIRTUAL-EPC MECHANISM</vt:lpstr>
      <vt:lpstr>V. SIMULATION RESULTS</vt:lpstr>
      <vt:lpstr>V. SIMULATION RESULTS</vt:lpstr>
      <vt:lpstr>V. SIMULATION RESULTS</vt:lpstr>
      <vt:lpstr>V. SIMULATION RESULTS</vt:lpstr>
      <vt:lpstr>V. SIMULATION RESULTS</vt:lpstr>
      <vt:lpstr>V. SIMULATION RESULTS</vt:lpstr>
      <vt:lpstr>V. SIMULATION RESULTS</vt:lpstr>
      <vt:lpstr>V. SIMULATION RESULTS</vt:lpstr>
      <vt:lpstr>V. SIMULATION RESULTS</vt:lpstr>
      <vt:lpstr>V. SIMULATION RESULTS</vt:lpstr>
      <vt:lpstr>V. SIMULATION RESULTS</vt:lpstr>
      <vt:lpstr>VI. CONCLUSION</vt:lpstr>
      <vt:lpstr>VI.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Asus</cp:lastModifiedBy>
  <cp:revision>8336</cp:revision>
  <cp:lastPrinted>2015-10-16T09:02:33Z</cp:lastPrinted>
  <dcterms:created xsi:type="dcterms:W3CDTF">2009-04-12T18:22:11Z</dcterms:created>
  <dcterms:modified xsi:type="dcterms:W3CDTF">2021-11-07T16:45:03Z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