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0"/>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63" r:id="rId48"/>
    <p:sldId id="312" r:id="rId49"/>
    <p:sldId id="313" r:id="rId50"/>
    <p:sldId id="314" r:id="rId51"/>
    <p:sldId id="316" r:id="rId52"/>
    <p:sldId id="319" r:id="rId53"/>
    <p:sldId id="321" r:id="rId54"/>
    <p:sldId id="320" r:id="rId55"/>
    <p:sldId id="324" r:id="rId56"/>
    <p:sldId id="325" r:id="rId57"/>
    <p:sldId id="322" r:id="rId58"/>
    <p:sldId id="326" r:id="rId59"/>
    <p:sldId id="327" r:id="rId60"/>
    <p:sldId id="333" r:id="rId61"/>
    <p:sldId id="334" r:id="rId62"/>
    <p:sldId id="335" r:id="rId63"/>
    <p:sldId id="336" r:id="rId64"/>
    <p:sldId id="337" r:id="rId65"/>
    <p:sldId id="339" r:id="rId66"/>
    <p:sldId id="338" r:id="rId67"/>
    <p:sldId id="340" r:id="rId68"/>
    <p:sldId id="341" r:id="rId69"/>
    <p:sldId id="342" r:id="rId70"/>
    <p:sldId id="343" r:id="rId71"/>
    <p:sldId id="362" r:id="rId72"/>
    <p:sldId id="344" r:id="rId73"/>
    <p:sldId id="345" r:id="rId74"/>
    <p:sldId id="347" r:id="rId75"/>
    <p:sldId id="346" r:id="rId76"/>
    <p:sldId id="348" r:id="rId77"/>
    <p:sldId id="349" r:id="rId78"/>
    <p:sldId id="350" r:id="rId79"/>
    <p:sldId id="351" r:id="rId80"/>
    <p:sldId id="352" r:id="rId81"/>
    <p:sldId id="353" r:id="rId82"/>
    <p:sldId id="354" r:id="rId83"/>
    <p:sldId id="355" r:id="rId84"/>
    <p:sldId id="359" r:id="rId85"/>
    <p:sldId id="356" r:id="rId86"/>
    <p:sldId id="357" r:id="rId87"/>
    <p:sldId id="360" r:id="rId88"/>
    <p:sldId id="361" r:id="rId89"/>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963" autoAdjust="0"/>
  </p:normalViewPr>
  <p:slideViewPr>
    <p:cSldViewPr snapToGrid="0">
      <p:cViewPr varScale="1">
        <p:scale>
          <a:sx n="83" d="100"/>
          <a:sy n="83" d="100"/>
        </p:scale>
        <p:origin x="1500" y="90"/>
      </p:cViewPr>
      <p:guideLst/>
    </p:cSldViewPr>
  </p:slideViewPr>
  <p:notesTextViewPr>
    <p:cViewPr>
      <p:scale>
        <a:sx n="200" d="100"/>
        <a:sy n="200" d="100"/>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2021/12/8</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相互依賴的 </a:t>
            </a:r>
            <a:r>
              <a:rPr lang="en-US" altLang="zh-TW" sz="1200" b="0" i="0" kern="1200" dirty="0">
                <a:solidFill>
                  <a:schemeClr val="tx1"/>
                </a:solidFill>
                <a:effectLst/>
                <a:latin typeface="+mn-lt"/>
                <a:ea typeface="+mn-ea"/>
                <a:cs typeface="+mn-cs"/>
              </a:rPr>
              <a:t>NFV middlebox </a:t>
            </a:r>
            <a:r>
              <a:rPr lang="zh-TW" altLang="en-US" sz="1200" b="0" i="0" kern="1200" dirty="0">
                <a:solidFill>
                  <a:schemeClr val="tx1"/>
                </a:solidFill>
                <a:effectLst/>
                <a:latin typeface="+mn-lt"/>
                <a:ea typeface="+mn-ea"/>
                <a:cs typeface="+mn-cs"/>
              </a:rPr>
              <a:t>的流量感知放置</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佛羅里達國際大學</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sz="1200" b="0" i="0" kern="1200" dirty="0">
                <a:solidFill>
                  <a:schemeClr val="tx1"/>
                </a:solidFill>
                <a:effectLst/>
                <a:latin typeface="+mn-lt"/>
                <a:ea typeface="+mn-ea"/>
                <a:cs typeface="+mn-cs"/>
              </a:rPr>
              <a:t>我們制定了流量感知放置的相互依賴的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(TAPIM) </a:t>
            </a:r>
            <a:r>
              <a:rPr lang="zh-TW" altLang="en-US" sz="1200" b="0" i="0" kern="1200" dirty="0">
                <a:solidFill>
                  <a:schemeClr val="tx1"/>
                </a:solidFill>
                <a:effectLst/>
                <a:latin typeface="+mn-lt"/>
                <a:ea typeface="+mn-ea"/>
                <a:cs typeface="+mn-cs"/>
              </a:rPr>
              <a:t>問題，特別是考慮到</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依賴關係的部分順序 ，作為以網絡負載平衡為目標的圖優化問題。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對於具有預定路徑的拓撲，例如樹，我們為</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集合是無序或完全有序的特殊情況設計最佳算法。 對於依賴關係是偏序的一般情況，我們通過從 </a:t>
            </a:r>
            <a:r>
              <a:rPr lang="en-US" altLang="zh-TW" sz="1200" b="0" i="0" kern="1200" dirty="0">
                <a:solidFill>
                  <a:schemeClr val="tx1"/>
                </a:solidFill>
                <a:effectLst/>
                <a:latin typeface="+mn-lt"/>
                <a:ea typeface="+mn-ea"/>
                <a:cs typeface="+mn-cs"/>
              </a:rPr>
              <a:t>Clique </a:t>
            </a:r>
            <a:r>
              <a:rPr lang="zh-TW" altLang="en-US" sz="1200" b="0" i="0" kern="1200" dirty="0">
                <a:solidFill>
                  <a:schemeClr val="tx1"/>
                </a:solidFill>
                <a:effectLst/>
                <a:latin typeface="+mn-lt"/>
                <a:ea typeface="+mn-ea"/>
                <a:cs typeface="+mn-cs"/>
              </a:rPr>
              <a:t>問題歸約來證明 </a:t>
            </a:r>
            <a:r>
              <a:rPr lang="en-US" altLang="zh-TW" sz="1200" b="0" i="0" kern="1200" dirty="0">
                <a:solidFill>
                  <a:schemeClr val="tx1"/>
                </a:solidFill>
                <a:effectLst/>
                <a:latin typeface="+mn-lt"/>
                <a:ea typeface="+mn-ea"/>
                <a:cs typeface="+mn-cs"/>
              </a:rPr>
              <a:t>TAPIM </a:t>
            </a:r>
            <a:r>
              <a:rPr lang="zh-TW" altLang="en-US" sz="1200" b="0" i="0" kern="1200" dirty="0">
                <a:solidFill>
                  <a:schemeClr val="tx1"/>
                </a:solidFill>
                <a:effectLst/>
                <a:latin typeface="+mn-lt"/>
                <a:ea typeface="+mn-ea"/>
                <a:cs typeface="+mn-cs"/>
              </a:rPr>
              <a:t>問題是 </a:t>
            </a:r>
            <a:r>
              <a:rPr lang="en-US" altLang="zh-TW" sz="1200" b="0" i="0" kern="1200" dirty="0">
                <a:solidFill>
                  <a:schemeClr val="tx1"/>
                </a:solidFill>
                <a:effectLst/>
                <a:latin typeface="+mn-lt"/>
                <a:ea typeface="+mn-ea"/>
                <a:cs typeface="+mn-cs"/>
              </a:rPr>
              <a:t>NP-hard </a:t>
            </a:r>
            <a:r>
              <a:rPr lang="zh-TW" altLang="en-US" sz="1200" b="0" i="0" kern="1200" dirty="0">
                <a:solidFill>
                  <a:schemeClr val="tx1"/>
                </a:solidFill>
                <a:effectLst/>
                <a:latin typeface="+mn-lt"/>
                <a:ea typeface="+mn-ea"/>
                <a:cs typeface="+mn-cs"/>
              </a:rPr>
              <a:t>問題，並提出一種有效的啟發式方法將部分依賴集轉換為全依賴集。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244082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startAt="3"/>
            </a:pPr>
            <a:r>
              <a:rPr lang="zh-TW" altLang="en-US" sz="1200" b="0" i="0" kern="1200" dirty="0">
                <a:solidFill>
                  <a:schemeClr val="tx1"/>
                </a:solidFill>
                <a:effectLst/>
                <a:latin typeface="+mn-lt"/>
                <a:ea typeface="+mn-ea"/>
                <a:cs typeface="+mn-cs"/>
              </a:rPr>
              <a:t>對於沒有預定路徑的拓撲，我們證明了 </a:t>
            </a:r>
            <a:r>
              <a:rPr lang="en-US" altLang="zh-TW" sz="1200" b="0" i="0" kern="1200" dirty="0">
                <a:solidFill>
                  <a:schemeClr val="tx1"/>
                </a:solidFill>
                <a:effectLst/>
                <a:latin typeface="+mn-lt"/>
                <a:ea typeface="+mn-ea"/>
                <a:cs typeface="+mn-cs"/>
              </a:rPr>
              <a:t>TAPIM </a:t>
            </a:r>
            <a:r>
              <a:rPr lang="zh-TW" altLang="en-US" sz="1200" b="0" i="0" kern="1200" dirty="0">
                <a:solidFill>
                  <a:schemeClr val="tx1"/>
                </a:solidFill>
                <a:effectLst/>
                <a:latin typeface="+mn-lt"/>
                <a:ea typeface="+mn-ea"/>
                <a:cs typeface="+mn-cs"/>
              </a:rPr>
              <a:t>問題是 </a:t>
            </a:r>
            <a:r>
              <a:rPr lang="en-US" altLang="zh-TW" sz="1200" b="0" i="0" kern="1200" dirty="0">
                <a:solidFill>
                  <a:schemeClr val="tx1"/>
                </a:solidFill>
                <a:effectLst/>
                <a:latin typeface="+mn-lt"/>
                <a:ea typeface="+mn-ea"/>
                <a:cs typeface="+mn-cs"/>
              </a:rPr>
              <a:t>NP-hard </a:t>
            </a:r>
            <a:r>
              <a:rPr lang="zh-TW" altLang="en-US" sz="1200" b="0" i="0" kern="1200" dirty="0">
                <a:solidFill>
                  <a:schemeClr val="tx1"/>
                </a:solidFill>
                <a:effectLst/>
                <a:latin typeface="+mn-lt"/>
                <a:ea typeface="+mn-ea"/>
                <a:cs typeface="+mn-cs"/>
              </a:rPr>
              <a:t>問題，即使對於通過從哈密頓循環問題歸約的無序</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集也是如此。 然後我們提出的解決方案分兩步工作：首先找到一個擁有足夠資源來承載所有</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的路徑，然後將</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放在給定的路徑上。 </a:t>
            </a:r>
            <a:endParaRPr lang="en-US" altLang="zh-TW" sz="1200" b="0" i="0" kern="1200" dirty="0">
              <a:solidFill>
                <a:schemeClr val="tx1"/>
              </a:solidFill>
              <a:effectLst/>
              <a:latin typeface="+mn-lt"/>
              <a:ea typeface="+mn-ea"/>
              <a:cs typeface="+mn-cs"/>
            </a:endParaRPr>
          </a:p>
          <a:p>
            <a:pPr marL="228600" indent="-228600">
              <a:buAutoNum type="arabicPeriod" startAt="3"/>
            </a:pPr>
            <a:r>
              <a:rPr lang="zh-TW" altLang="en-US" sz="1200" b="0" i="0" kern="1200" dirty="0">
                <a:solidFill>
                  <a:schemeClr val="tx1"/>
                </a:solidFill>
                <a:effectLst/>
                <a:latin typeface="+mn-lt"/>
                <a:ea typeface="+mn-ea"/>
                <a:cs typeface="+mn-cs"/>
              </a:rPr>
              <a:t>我們已經在 </a:t>
            </a:r>
            <a:r>
              <a:rPr lang="en-US" altLang="zh-TW" sz="1200" b="0" i="0" kern="1200" dirty="0">
                <a:solidFill>
                  <a:schemeClr val="tx1"/>
                </a:solidFill>
                <a:effectLst/>
                <a:latin typeface="+mn-lt"/>
                <a:ea typeface="+mn-ea"/>
                <a:cs typeface="+mn-cs"/>
              </a:rPr>
              <a:t>NS-3 </a:t>
            </a:r>
            <a:r>
              <a:rPr lang="zh-TW" altLang="en-US" sz="1200" b="0" i="0" kern="1200" dirty="0">
                <a:solidFill>
                  <a:schemeClr val="tx1"/>
                </a:solidFill>
                <a:effectLst/>
                <a:latin typeface="+mn-lt"/>
                <a:ea typeface="+mn-ea"/>
                <a:cs typeface="+mn-cs"/>
              </a:rPr>
              <a:t>模擬器和基於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的原型中實現了所提出的算法，並提供了大量的模擬和實驗結果來證明我們設計的有效性。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71084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II. RELATED WORKS</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塞卡爾</a:t>
            </a:r>
            <a:r>
              <a:rPr lang="en-US" altLang="zh-TW" sz="1200" b="0" i="0" kern="1200" dirty="0">
                <a:solidFill>
                  <a:schemeClr val="tx1"/>
                </a:solidFill>
                <a:effectLst/>
                <a:latin typeface="+mn-lt"/>
                <a:ea typeface="+mn-ea"/>
                <a:cs typeface="+mn-cs"/>
              </a:rPr>
              <a:t>[27]</a:t>
            </a:r>
            <a:r>
              <a:rPr lang="zh-TW" altLang="en-US" sz="1200" b="0" i="0" kern="1200" dirty="0">
                <a:solidFill>
                  <a:schemeClr val="tx1"/>
                </a:solidFill>
                <a:effectLst/>
                <a:latin typeface="+mn-lt"/>
                <a:ea typeface="+mn-ea"/>
                <a:cs typeface="+mn-cs"/>
              </a:rPr>
              <a:t>等人。 提出了一種名為 </a:t>
            </a:r>
            <a:r>
              <a:rPr lang="en-US" altLang="zh-TW" sz="1200" b="0" i="0" kern="1200" dirty="0" err="1">
                <a:solidFill>
                  <a:schemeClr val="tx1"/>
                </a:solidFill>
                <a:effectLst/>
                <a:latin typeface="+mn-lt"/>
                <a:ea typeface="+mn-ea"/>
                <a:cs typeface="+mn-cs"/>
              </a:rPr>
              <a:t>CoMb</a:t>
            </a:r>
            <a:r>
              <a:rPr lang="en-US" altLang="zh-TW" sz="1200" b="0" i="0" kern="1200" dirty="0">
                <a:solidFill>
                  <a:schemeClr val="tx1"/>
                </a:solidFill>
                <a:effectLst/>
                <a:latin typeface="+mn-lt"/>
                <a:ea typeface="+mn-ea"/>
                <a:cs typeface="+mn-cs"/>
              </a:rPr>
              <a:t> [27]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架構，該架構探索整合機會以降低網絡配置成本和負載偏斜。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應該是讓各個</a:t>
            </a:r>
            <a:r>
              <a:rPr lang="en-US" altLang="zh-TW" sz="1200" b="0" i="0" kern="1200" dirty="0">
                <a:solidFill>
                  <a:schemeClr val="tx1"/>
                </a:solidFill>
                <a:effectLst/>
                <a:latin typeface="+mn-lt"/>
                <a:ea typeface="+mn-ea"/>
                <a:cs typeface="+mn-cs"/>
              </a:rPr>
              <a:t>flow</a:t>
            </a:r>
            <a:r>
              <a:rPr lang="zh-TW" altLang="en-US" sz="1200" b="0" i="0" kern="1200" dirty="0">
                <a:solidFill>
                  <a:schemeClr val="tx1"/>
                </a:solidFill>
                <a:effectLst/>
                <a:latin typeface="+mn-lt"/>
                <a:ea typeface="+mn-ea"/>
                <a:cs typeface="+mn-cs"/>
              </a:rPr>
              <a:t>的成本與負載相同，</a:t>
            </a:r>
            <a:r>
              <a:rPr lang="en-US" altLang="zh-TW" sz="1200" b="0" i="0" kern="1200" dirty="0">
                <a:solidFill>
                  <a:schemeClr val="tx1"/>
                </a:solidFill>
                <a:effectLst/>
                <a:latin typeface="+mn-lt"/>
                <a:ea typeface="+mn-ea"/>
                <a:cs typeface="+mn-cs"/>
              </a:rPr>
              <a:t>load balance </a:t>
            </a:r>
            <a:r>
              <a:rPr lang="zh-TW" altLang="en-US" sz="1200" b="0" i="0" kern="1200" dirty="0">
                <a:solidFill>
                  <a:schemeClr val="tx1"/>
                </a:solidFill>
                <a:effectLst/>
                <a:latin typeface="+mn-lt"/>
                <a:ea typeface="+mn-ea"/>
                <a:cs typeface="+mn-cs"/>
              </a:rPr>
              <a:t>的概念</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安德森</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等人。 提出 </a:t>
            </a:r>
            <a:r>
              <a:rPr lang="en-US" altLang="zh-TW" sz="1200" b="0" i="0" kern="1200" dirty="0" err="1">
                <a:solidFill>
                  <a:schemeClr val="tx1"/>
                </a:solidFill>
                <a:effectLst/>
                <a:latin typeface="+mn-lt"/>
                <a:ea typeface="+mn-ea"/>
                <a:cs typeface="+mn-cs"/>
              </a:rPr>
              <a:t>xOMB</a:t>
            </a:r>
            <a:r>
              <a:rPr lang="en-US" altLang="zh-TW" sz="1200" b="0" i="0" kern="1200" dirty="0">
                <a:solidFill>
                  <a:schemeClr val="tx1"/>
                </a:solidFill>
                <a:effectLst/>
                <a:latin typeface="+mn-lt"/>
                <a:ea typeface="+mn-ea"/>
                <a:cs typeface="+mn-cs"/>
              </a:rPr>
              <a:t> [14] </a:t>
            </a:r>
            <a:r>
              <a:rPr lang="zh-TW" altLang="en-US" sz="1200" b="0" i="0" kern="1200" dirty="0">
                <a:solidFill>
                  <a:schemeClr val="tx1"/>
                </a:solidFill>
                <a:effectLst/>
                <a:latin typeface="+mn-lt"/>
                <a:ea typeface="+mn-ea"/>
                <a:cs typeface="+mn-cs"/>
              </a:rPr>
              <a:t>架構來構建</a:t>
            </a:r>
            <a:r>
              <a:rPr lang="zh-TW" altLang="zh-TW" sz="1200" b="0" i="0" kern="1200" dirty="0">
                <a:solidFill>
                  <a:schemeClr val="tx1"/>
                </a:solidFill>
                <a:effectLst/>
                <a:latin typeface="+mn-lt"/>
                <a:ea typeface="+mn-ea"/>
                <a:cs typeface="+mn-cs"/>
              </a:rPr>
              <a:t>可擴展和可延伸</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黃等人</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 提出 </a:t>
            </a:r>
            <a:r>
              <a:rPr lang="en-US" altLang="zh-TW" sz="1200" b="0" i="0" kern="1200" dirty="0" err="1">
                <a:solidFill>
                  <a:schemeClr val="tx1"/>
                </a:solidFill>
                <a:effectLst/>
                <a:latin typeface="+mn-lt"/>
                <a:ea typeface="+mn-ea"/>
                <a:cs typeface="+mn-cs"/>
              </a:rPr>
              <a:t>NetVM</a:t>
            </a:r>
            <a:r>
              <a:rPr lang="en-US" altLang="zh-TW" sz="1200" b="0" i="0" kern="1200" dirty="0">
                <a:solidFill>
                  <a:schemeClr val="tx1"/>
                </a:solidFill>
                <a:effectLst/>
                <a:latin typeface="+mn-lt"/>
                <a:ea typeface="+mn-ea"/>
                <a:cs typeface="+mn-cs"/>
              </a:rPr>
              <a:t> [15] </a:t>
            </a:r>
            <a:r>
              <a:rPr lang="zh-TW" altLang="en-US" sz="1200" b="0" i="0" kern="1200" dirty="0">
                <a:solidFill>
                  <a:schemeClr val="tx1"/>
                </a:solidFill>
                <a:effectLst/>
                <a:latin typeface="+mn-lt"/>
                <a:ea typeface="+mn-ea"/>
                <a:cs typeface="+mn-cs"/>
              </a:rPr>
              <a:t>網絡虛擬化平台，以動態擴展、部署和重新編程網絡功能。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15152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err="1">
                <a:solidFill>
                  <a:schemeClr val="tx1"/>
                </a:solidFill>
                <a:effectLst/>
                <a:latin typeface="+mn-lt"/>
                <a:ea typeface="+mn-ea"/>
                <a:cs typeface="+mn-cs"/>
              </a:rPr>
              <a:t>ClickOS</a:t>
            </a:r>
            <a:r>
              <a:rPr lang="en-US" altLang="zh-TW" sz="1200" b="0" i="0" kern="1200" dirty="0">
                <a:solidFill>
                  <a:schemeClr val="tx1"/>
                </a:solidFill>
                <a:effectLst/>
                <a:latin typeface="+mn-lt"/>
                <a:ea typeface="+mn-ea"/>
                <a:cs typeface="+mn-cs"/>
              </a:rPr>
              <a:t> [16] </a:t>
            </a:r>
            <a:r>
              <a:rPr lang="zh-TW" altLang="en-US" sz="1200" b="0" i="0" kern="1200" dirty="0">
                <a:solidFill>
                  <a:schemeClr val="tx1"/>
                </a:solidFill>
                <a:effectLst/>
                <a:latin typeface="+mn-lt"/>
                <a:ea typeface="+mn-ea"/>
                <a:cs typeface="+mn-cs"/>
              </a:rPr>
              <a:t>是一個高性能和虛擬化的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軟體平台，它支持數百個並發的虛擬網絡功能，而沒有顯著的數據包處理開銷。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在某些依賴性約束下實現網絡功能鏈已被認為是一項挑戰。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err="1">
                <a:solidFill>
                  <a:schemeClr val="tx1"/>
                </a:solidFill>
                <a:effectLst/>
                <a:latin typeface="+mn-lt"/>
                <a:ea typeface="+mn-ea"/>
                <a:cs typeface="+mn-cs"/>
              </a:rPr>
              <a:t>Moens</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 </a:t>
            </a:r>
            <a:r>
              <a:rPr lang="en-US" altLang="zh-TW" sz="1200" b="0" i="0" kern="1200" dirty="0" err="1">
                <a:solidFill>
                  <a:schemeClr val="tx1"/>
                </a:solidFill>
                <a:effectLst/>
                <a:latin typeface="+mn-lt"/>
                <a:ea typeface="+mn-ea"/>
                <a:cs typeface="+mn-cs"/>
              </a:rPr>
              <a:t>Turck</a:t>
            </a:r>
            <a:r>
              <a:rPr lang="en-US" altLang="zh-TW" sz="1200" b="0" i="0" kern="1200" dirty="0">
                <a:solidFill>
                  <a:schemeClr val="tx1"/>
                </a:solidFill>
                <a:effectLst/>
                <a:latin typeface="+mn-lt"/>
                <a:ea typeface="+mn-ea"/>
                <a:cs typeface="+mn-cs"/>
              </a:rPr>
              <a:t>[22]  </a:t>
            </a:r>
            <a:r>
              <a:rPr lang="zh-TW" altLang="en-US" sz="1200" b="0" i="0" kern="1200" dirty="0">
                <a:solidFill>
                  <a:schemeClr val="tx1"/>
                </a:solidFill>
                <a:effectLst/>
                <a:latin typeface="+mn-lt"/>
                <a:ea typeface="+mn-ea"/>
                <a:cs typeface="+mn-cs"/>
              </a:rPr>
              <a:t>提出了一個名為 </a:t>
            </a:r>
            <a:r>
              <a:rPr lang="en-US" altLang="zh-TW" sz="1200" b="0" i="0" kern="1200" dirty="0">
                <a:solidFill>
                  <a:schemeClr val="tx1"/>
                </a:solidFill>
                <a:effectLst/>
                <a:latin typeface="+mn-lt"/>
                <a:ea typeface="+mn-ea"/>
                <a:cs typeface="+mn-cs"/>
              </a:rPr>
              <a:t>VNF-P [22] </a:t>
            </a:r>
            <a:r>
              <a:rPr lang="zh-TW" altLang="en-US" sz="1200" b="0" i="0" kern="1200" dirty="0">
                <a:solidFill>
                  <a:schemeClr val="tx1"/>
                </a:solidFill>
                <a:effectLst/>
                <a:latin typeface="+mn-lt"/>
                <a:ea typeface="+mn-ea"/>
                <a:cs typeface="+mn-cs"/>
              </a:rPr>
              <a:t>的整數線性規劃 </a:t>
            </a:r>
            <a:r>
              <a:rPr lang="en-US" altLang="zh-TW" sz="1200" b="0" i="0" kern="1200" dirty="0">
                <a:solidFill>
                  <a:schemeClr val="tx1"/>
                </a:solidFill>
                <a:effectLst/>
                <a:latin typeface="+mn-lt"/>
                <a:ea typeface="+mn-ea"/>
                <a:cs typeface="+mn-cs"/>
              </a:rPr>
              <a:t>(ILP) </a:t>
            </a:r>
            <a:r>
              <a:rPr lang="zh-TW" altLang="en-US" sz="1200" b="0" i="0" kern="1200" dirty="0">
                <a:solidFill>
                  <a:schemeClr val="tx1"/>
                </a:solidFill>
                <a:effectLst/>
                <a:latin typeface="+mn-lt"/>
                <a:ea typeface="+mn-ea"/>
                <a:cs typeface="+mn-cs"/>
              </a:rPr>
              <a:t>模型，用於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服務鏈的資源分配，並通過案例研究模擬對其進行評估。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3367447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梅拉格達姆等人</a:t>
            </a:r>
            <a:r>
              <a:rPr lang="en-US" altLang="zh-TW" sz="1200" b="0" i="0" kern="1200" dirty="0">
                <a:solidFill>
                  <a:schemeClr val="tx1"/>
                </a:solidFill>
                <a:effectLst/>
                <a:latin typeface="+mn-lt"/>
                <a:ea typeface="+mn-ea"/>
                <a:cs typeface="+mn-cs"/>
              </a:rPr>
              <a:t>[26]</a:t>
            </a:r>
            <a:r>
              <a:rPr lang="zh-TW" altLang="en-US" sz="1200" b="0" i="0" kern="1200" dirty="0">
                <a:solidFill>
                  <a:schemeClr val="tx1"/>
                </a:solidFill>
                <a:effectLst/>
                <a:latin typeface="+mn-lt"/>
                <a:ea typeface="+mn-ea"/>
                <a:cs typeface="+mn-cs"/>
              </a:rPr>
              <a:t>。 使用上下文無關語言</a:t>
            </a:r>
            <a:r>
              <a:rPr lang="en-US" altLang="zh-TW" sz="1200" b="0" i="0" kern="1200" dirty="0">
                <a:solidFill>
                  <a:schemeClr val="tx1"/>
                </a:solidFill>
                <a:effectLst/>
                <a:latin typeface="+mn-lt"/>
                <a:ea typeface="+mn-ea"/>
                <a:cs typeface="+mn-cs"/>
              </a:rPr>
              <a:t>(context-free language)</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[26] </a:t>
            </a:r>
            <a:r>
              <a:rPr lang="zh-TW" altLang="en-US" sz="1200" b="0" i="0" kern="1200" dirty="0">
                <a:solidFill>
                  <a:schemeClr val="tx1"/>
                </a:solidFill>
                <a:effectLst/>
                <a:latin typeface="+mn-lt"/>
                <a:ea typeface="+mn-ea"/>
                <a:cs typeface="+mn-cs"/>
              </a:rPr>
              <a:t>定義用於形式化網絡功能鏈的模型，並通過求解混合整數二次約束程序 </a:t>
            </a:r>
            <a:r>
              <a:rPr lang="en-US" altLang="zh-TW" sz="1200" b="0" i="0" kern="1200" dirty="0">
                <a:solidFill>
                  <a:schemeClr val="tx1"/>
                </a:solidFill>
                <a:effectLst/>
                <a:latin typeface="+mn-lt"/>
                <a:ea typeface="+mn-ea"/>
                <a:cs typeface="+mn-cs"/>
              </a:rPr>
              <a:t>(MIQCP) </a:t>
            </a:r>
            <a:r>
              <a:rPr lang="zh-TW" altLang="en-US" sz="1200" b="0" i="0" kern="1200" dirty="0">
                <a:solidFill>
                  <a:schemeClr val="tx1"/>
                </a:solidFill>
                <a:effectLst/>
                <a:latin typeface="+mn-lt"/>
                <a:ea typeface="+mn-ea"/>
                <a:cs typeface="+mn-cs"/>
              </a:rPr>
              <a:t>來分配網絡資源。 </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拉米等人</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 制定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位置問題 </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，並在不考慮網絡功能依賴性的情況下為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資源分配提出近乎最優的近似算法。 </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李等人</a:t>
            </a:r>
            <a:r>
              <a:rPr lang="en-US" altLang="zh-TW" sz="1200" b="0" i="0" kern="1200" dirty="0">
                <a:solidFill>
                  <a:schemeClr val="tx1"/>
                </a:solidFill>
                <a:effectLst/>
                <a:latin typeface="+mn-lt"/>
                <a:ea typeface="+mn-ea"/>
                <a:cs typeface="+mn-cs"/>
              </a:rPr>
              <a:t>[19] </a:t>
            </a:r>
            <a:r>
              <a:rPr lang="zh-TW" altLang="en-US" sz="1200" b="0" i="0" kern="1200" dirty="0">
                <a:solidFill>
                  <a:schemeClr val="tx1"/>
                </a:solidFill>
                <a:effectLst/>
                <a:latin typeface="+mn-lt"/>
                <a:ea typeface="+mn-ea"/>
                <a:cs typeface="+mn-cs"/>
              </a:rPr>
              <a:t>。 提出了 </a:t>
            </a:r>
            <a:r>
              <a:rPr lang="en-US" altLang="zh-TW" sz="1200" b="0" i="0" kern="1200" dirty="0">
                <a:solidFill>
                  <a:schemeClr val="tx1"/>
                </a:solidFill>
                <a:effectLst/>
                <a:latin typeface="+mn-lt"/>
                <a:ea typeface="+mn-ea"/>
                <a:cs typeface="+mn-cs"/>
              </a:rPr>
              <a:t>NFV-RT [19] </a:t>
            </a:r>
            <a:r>
              <a:rPr lang="zh-TW" altLang="en-US" sz="1200" b="0" i="0" kern="1200" dirty="0">
                <a:solidFill>
                  <a:schemeClr val="tx1"/>
                </a:solidFill>
                <a:effectLst/>
                <a:latin typeface="+mn-lt"/>
                <a:ea typeface="+mn-ea"/>
                <a:cs typeface="+mn-cs"/>
              </a:rPr>
              <a:t>資源供應系統，該系統使用線性規劃方法來最大化每個服務鏈的請求數量，並通過仿真和仿真驗證設計。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205567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本工作中定義的形式模型與上述模型的不同之處在於考慮了不同的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流量變化影響和依賴關係。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由於其全局優化能力，</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通常被用作控制協議來操縱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網絡中的流量。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例如，</a:t>
            </a:r>
            <a:r>
              <a:rPr lang="en-US" altLang="zh-TW" sz="1200" b="0" i="0" kern="1200" dirty="0">
                <a:solidFill>
                  <a:schemeClr val="tx1"/>
                </a:solidFill>
                <a:effectLst/>
                <a:latin typeface="+mn-lt"/>
                <a:ea typeface="+mn-ea"/>
                <a:cs typeface="+mn-cs"/>
              </a:rPr>
              <a:t>SIMPLE [28] </a:t>
            </a:r>
            <a:r>
              <a:rPr lang="zh-TW" altLang="en-US" sz="1200" b="0" i="0" kern="1200" dirty="0">
                <a:solidFill>
                  <a:schemeClr val="tx1"/>
                </a:solidFill>
                <a:effectLst/>
                <a:latin typeface="+mn-lt"/>
                <a:ea typeface="+mn-ea"/>
                <a:cs typeface="+mn-cs"/>
              </a:rPr>
              <a:t>是一個基於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的策略執行層，用於高效的特定於</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的流量控制。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9308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為了正確推理和執行廣泛的網路策略，</a:t>
            </a:r>
            <a:r>
              <a:rPr lang="en-US" altLang="zh-TW" sz="1200" b="0" i="0" kern="1200" dirty="0" err="1">
                <a:solidFill>
                  <a:schemeClr val="tx1"/>
                </a:solidFill>
                <a:effectLst/>
                <a:latin typeface="+mn-lt"/>
                <a:ea typeface="+mn-ea"/>
                <a:cs typeface="+mn-cs"/>
              </a:rPr>
              <a:t>Fayazbakhsh</a:t>
            </a:r>
            <a:r>
              <a:rPr lang="en-US" altLang="zh-TW" sz="1200" b="0" i="0" kern="1200" dirty="0">
                <a:solidFill>
                  <a:schemeClr val="tx1"/>
                </a:solidFill>
                <a:effectLst/>
                <a:latin typeface="+mn-lt"/>
                <a:ea typeface="+mn-ea"/>
                <a:cs typeface="+mn-cs"/>
              </a:rPr>
              <a:t>[25]  </a:t>
            </a:r>
            <a:r>
              <a:rPr lang="zh-TW" altLang="en-US" sz="1200" b="0" i="0" kern="1200" dirty="0">
                <a:solidFill>
                  <a:schemeClr val="tx1"/>
                </a:solidFill>
                <a:effectLst/>
                <a:latin typeface="+mn-lt"/>
                <a:ea typeface="+mn-ea"/>
                <a:cs typeface="+mn-cs"/>
              </a:rPr>
              <a:t>等人。 提出了一種稱為 </a:t>
            </a:r>
            <a:r>
              <a:rPr lang="en-US" altLang="zh-TW" sz="1200" b="0" i="0" kern="1200" dirty="0" err="1">
                <a:solidFill>
                  <a:schemeClr val="tx1"/>
                </a:solidFill>
                <a:effectLst/>
                <a:latin typeface="+mn-lt"/>
                <a:ea typeface="+mn-ea"/>
                <a:cs typeface="+mn-cs"/>
              </a:rPr>
              <a:t>FlowTags</a:t>
            </a:r>
            <a:r>
              <a:rPr lang="en-US" altLang="zh-TW" sz="1200" b="0" i="0" kern="1200" dirty="0">
                <a:solidFill>
                  <a:schemeClr val="tx1"/>
                </a:solidFill>
                <a:effectLst/>
                <a:latin typeface="+mn-lt"/>
                <a:ea typeface="+mn-ea"/>
                <a:cs typeface="+mn-cs"/>
              </a:rPr>
              <a:t> [25] </a:t>
            </a:r>
            <a:r>
              <a:rPr lang="zh-TW" altLang="en-US" sz="1200" b="0" i="0" kern="1200" dirty="0">
                <a:solidFill>
                  <a:schemeClr val="tx1"/>
                </a:solidFill>
                <a:effectLst/>
                <a:latin typeface="+mn-lt"/>
                <a:ea typeface="+mn-ea"/>
                <a:cs typeface="+mn-cs"/>
              </a:rPr>
              <a:t>的擴展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架構，其中</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添加數據包標籤以為系統策略執行提供必要的上下文。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據我們所知，現有的研究都沒有關注</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的流量變化影響，除了我們的初步工作 </a:t>
            </a:r>
            <a:r>
              <a:rPr lang="en-US" altLang="zh-TW" sz="1200" b="0" i="0" kern="1200" dirty="0">
                <a:solidFill>
                  <a:schemeClr val="tx1"/>
                </a:solidFill>
                <a:effectLst/>
                <a:latin typeface="+mn-lt"/>
                <a:ea typeface="+mn-ea"/>
                <a:cs typeface="+mn-cs"/>
              </a:rPr>
              <a:t>[20]</a:t>
            </a:r>
            <a:r>
              <a:rPr lang="zh-TW" altLang="en-US" sz="1200" b="0" i="0" kern="1200" dirty="0">
                <a:solidFill>
                  <a:schemeClr val="tx1"/>
                </a:solidFill>
                <a:effectLst/>
                <a:latin typeface="+mn-lt"/>
                <a:ea typeface="+mn-ea"/>
                <a:cs typeface="+mn-cs"/>
              </a:rPr>
              <a:t>但沒有考慮到</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之間的依賴關係。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295699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與廣泛研究的一般 </a:t>
            </a:r>
            <a:r>
              <a:rPr lang="en-US" altLang="zh-TW" sz="1200" b="0" i="0" kern="1200" dirty="0">
                <a:solidFill>
                  <a:schemeClr val="tx1"/>
                </a:solidFill>
                <a:effectLst/>
                <a:latin typeface="+mn-lt"/>
                <a:ea typeface="+mn-ea"/>
                <a:cs typeface="+mn-cs"/>
              </a:rPr>
              <a:t>VM </a:t>
            </a:r>
            <a:r>
              <a:rPr lang="zh-TW" altLang="en-US" sz="1200" b="0" i="0" kern="1200" dirty="0">
                <a:solidFill>
                  <a:schemeClr val="tx1"/>
                </a:solidFill>
                <a:effectLst/>
                <a:latin typeface="+mn-lt"/>
                <a:ea typeface="+mn-ea"/>
                <a:cs typeface="+mn-cs"/>
              </a:rPr>
              <a:t>放置問題 </a:t>
            </a:r>
            <a:r>
              <a:rPr lang="en-US" altLang="zh-TW" sz="1200" b="0" i="0" kern="1200" dirty="0">
                <a:solidFill>
                  <a:schemeClr val="tx1"/>
                </a:solidFill>
                <a:effectLst/>
                <a:latin typeface="+mn-lt"/>
                <a:ea typeface="+mn-ea"/>
                <a:cs typeface="+mn-cs"/>
              </a:rPr>
              <a:t>[18] </a:t>
            </a:r>
            <a:r>
              <a:rPr lang="zh-TW" altLang="en-US" sz="1200" b="0" i="0" kern="1200" dirty="0">
                <a:solidFill>
                  <a:schemeClr val="tx1"/>
                </a:solidFill>
                <a:effectLst/>
                <a:latin typeface="+mn-lt"/>
                <a:ea typeface="+mn-ea"/>
                <a:cs typeface="+mn-cs"/>
              </a:rPr>
              <a:t>相比，這項工作不僅解決了 </a:t>
            </a:r>
            <a:r>
              <a:rPr lang="en-US" altLang="zh-TW" sz="1200" b="0" i="0" kern="1200" dirty="0">
                <a:solidFill>
                  <a:schemeClr val="tx1"/>
                </a:solidFill>
                <a:effectLst/>
                <a:latin typeface="+mn-lt"/>
                <a:ea typeface="+mn-ea"/>
                <a:cs typeface="+mn-cs"/>
              </a:rPr>
              <a:t>VM </a:t>
            </a:r>
            <a:r>
              <a:rPr lang="zh-TW" altLang="en-US" sz="1200" b="0" i="0" kern="1200" dirty="0">
                <a:solidFill>
                  <a:schemeClr val="tx1"/>
                </a:solidFill>
                <a:effectLst/>
                <a:latin typeface="+mn-lt"/>
                <a:ea typeface="+mn-ea"/>
                <a:cs typeface="+mn-cs"/>
              </a:rPr>
              <a:t>放置問題，還解決了流路由問題，並且針對網絡負載平衡而不是資源利用率。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174425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III. PROBLEM STATEMENT</a:t>
            </a:r>
            <a:r>
              <a:rPr lang="zh-TW" altLang="en-US" dirty="0"/>
              <a:t> 問題陳述</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在本節中，我們制定了</a:t>
            </a:r>
            <a:r>
              <a:rPr lang="zh-TW" altLang="en-US" sz="1200" b="1" i="0" kern="1200" dirty="0">
                <a:solidFill>
                  <a:schemeClr val="tx1"/>
                </a:solidFill>
                <a:effectLst/>
                <a:latin typeface="+mn-lt"/>
                <a:ea typeface="+mn-ea"/>
                <a:cs typeface="+mn-cs"/>
              </a:rPr>
              <a:t>相互依賴的</a:t>
            </a:r>
            <a:r>
              <a:rPr lang="en-US" altLang="zh-TW" b="1" dirty="0"/>
              <a:t>Middleboxes</a:t>
            </a:r>
            <a:r>
              <a:rPr lang="zh-TW" altLang="en-US" sz="1200" b="1" i="0" kern="1200" dirty="0">
                <a:solidFill>
                  <a:schemeClr val="tx1"/>
                </a:solidFill>
                <a:effectLst/>
                <a:latin typeface="+mn-lt"/>
                <a:ea typeface="+mn-ea"/>
                <a:cs typeface="+mn-cs"/>
              </a:rPr>
              <a:t>流量感知放置 </a:t>
            </a:r>
            <a:r>
              <a:rPr lang="en-US" altLang="zh-TW" sz="1200" b="1" i="0" kern="1200" dirty="0">
                <a:solidFill>
                  <a:schemeClr val="tx1"/>
                </a:solidFill>
                <a:effectLst/>
                <a:latin typeface="+mn-lt"/>
                <a:ea typeface="+mn-ea"/>
                <a:cs typeface="+mn-cs"/>
              </a:rPr>
              <a:t>(TAPIM) </a:t>
            </a:r>
            <a:r>
              <a:rPr lang="zh-TW" altLang="en-US" sz="1200" b="1" i="0" kern="1200" dirty="0">
                <a:solidFill>
                  <a:schemeClr val="tx1"/>
                </a:solidFill>
                <a:effectLst/>
                <a:latin typeface="+mn-lt"/>
                <a:ea typeface="+mn-ea"/>
                <a:cs typeface="+mn-cs"/>
              </a:rPr>
              <a:t>問題。</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考慮由有向圖 </a:t>
            </a:r>
            <a:r>
              <a:rPr lang="en-US" altLang="zh-TW" sz="1200" b="0" i="0" kern="1200" dirty="0">
                <a:solidFill>
                  <a:schemeClr val="tx1"/>
                </a:solidFill>
                <a:effectLst/>
                <a:latin typeface="+mn-lt"/>
                <a:ea typeface="+mn-ea"/>
                <a:cs typeface="+mn-cs"/>
              </a:rPr>
              <a:t>G = (V, E) </a:t>
            </a:r>
            <a:r>
              <a:rPr lang="zh-TW" altLang="en-US" sz="1200" b="0" i="0" kern="1200" dirty="0">
                <a:solidFill>
                  <a:schemeClr val="tx1"/>
                </a:solidFill>
                <a:effectLst/>
                <a:latin typeface="+mn-lt"/>
                <a:ea typeface="+mn-ea"/>
                <a:cs typeface="+mn-cs"/>
              </a:rPr>
              <a:t>表示的網絡。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每個節點 </a:t>
            </a:r>
            <a:r>
              <a:rPr lang="en-US" altLang="zh-TW" sz="1200" b="0" i="0" kern="1200" dirty="0">
                <a:solidFill>
                  <a:schemeClr val="tx1"/>
                </a:solidFill>
                <a:effectLst/>
                <a:latin typeface="+mn-lt"/>
                <a:ea typeface="+mn-ea"/>
                <a:cs typeface="+mn-cs"/>
              </a:rPr>
              <a:t>v ∈ V </a:t>
            </a:r>
            <a:r>
              <a:rPr lang="zh-TW" altLang="en-US" sz="1200" b="0" i="0" kern="1200" dirty="0">
                <a:solidFill>
                  <a:schemeClr val="tx1"/>
                </a:solidFill>
                <a:effectLst/>
                <a:latin typeface="+mn-lt"/>
                <a:ea typeface="+mn-ea"/>
                <a:cs typeface="+mn-cs"/>
              </a:rPr>
              <a:t>可能有一個或多個附加的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服務器，其空間容量表示為 </a:t>
            </a:r>
            <a:r>
              <a:rPr lang="en-US" altLang="zh-TW" sz="1200" b="0" i="0" kern="1200" dirty="0" err="1">
                <a:solidFill>
                  <a:schemeClr val="tx1"/>
                </a:solidFill>
                <a:effectLst/>
                <a:latin typeface="+mn-lt"/>
                <a:ea typeface="+mn-ea"/>
                <a:cs typeface="+mn-cs"/>
              </a:rPr>
              <a:t>sc</a:t>
            </a:r>
            <a:r>
              <a:rPr lang="en-US" altLang="zh-TW" sz="1200" b="0" i="0" kern="1200" dirty="0">
                <a:solidFill>
                  <a:schemeClr val="tx1"/>
                </a:solidFill>
                <a:effectLst/>
                <a:latin typeface="+mn-lt"/>
                <a:ea typeface="+mn-ea"/>
                <a:cs typeface="+mn-cs"/>
              </a:rPr>
              <a:t>[u]≧ 0</a:t>
            </a:r>
            <a:r>
              <a:rPr lang="zh-TW" altLang="en-US" sz="1200" b="0" i="0" kern="1200" dirty="0">
                <a:solidFill>
                  <a:schemeClr val="tx1"/>
                </a:solidFill>
                <a:effectLst/>
                <a:latin typeface="+mn-lt"/>
                <a:ea typeface="+mn-ea"/>
                <a:cs typeface="+mn-cs"/>
              </a:rPr>
              <a:t>，即託管的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的最大數量。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link(u, v) ∈ E </a:t>
            </a:r>
            <a:r>
              <a:rPr lang="zh-TW" altLang="en-US" sz="1200" b="0" i="0" kern="1200" dirty="0">
                <a:solidFill>
                  <a:schemeClr val="tx1"/>
                </a:solidFill>
                <a:effectLst/>
                <a:latin typeface="+mn-lt"/>
                <a:ea typeface="+mn-ea"/>
                <a:cs typeface="+mn-cs"/>
              </a:rPr>
              <a:t>具有頻寬容量 </a:t>
            </a:r>
            <a:r>
              <a:rPr lang="en-US" altLang="zh-TW" sz="1200" b="0" i="0" kern="1200" dirty="0" err="1">
                <a:solidFill>
                  <a:schemeClr val="tx1"/>
                </a:solidFill>
                <a:effectLst/>
                <a:latin typeface="+mn-lt"/>
                <a:ea typeface="+mn-ea"/>
                <a:cs typeface="+mn-cs"/>
              </a:rPr>
              <a:t>bc</a:t>
            </a:r>
            <a:r>
              <a:rPr lang="en-US" altLang="zh-TW" sz="1200" b="0" i="0" kern="1200" dirty="0">
                <a:solidFill>
                  <a:schemeClr val="tx1"/>
                </a:solidFill>
                <a:effectLst/>
                <a:latin typeface="+mn-lt"/>
                <a:ea typeface="+mn-ea"/>
                <a:cs typeface="+mn-cs"/>
              </a:rPr>
              <a:t>[u, v] ≧ 0</a:t>
            </a:r>
            <a:r>
              <a:rPr lang="zh-TW" altLang="en-US" sz="1200" b="0" i="0" kern="1200" dirty="0">
                <a:solidFill>
                  <a:schemeClr val="tx1"/>
                </a:solidFill>
                <a:effectLst/>
                <a:latin typeface="+mn-lt"/>
                <a:ea typeface="+mn-ea"/>
                <a:cs typeface="+mn-cs"/>
              </a:rPr>
              <a:t>，即可用頻寬量。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為了便於表示，如果 </a:t>
            </a:r>
            <a:r>
              <a:rPr lang="en-US" altLang="zh-TW" sz="1200" b="0" i="0" kern="1200" dirty="0" err="1">
                <a:solidFill>
                  <a:schemeClr val="tx1"/>
                </a:solidFill>
                <a:effectLst/>
                <a:latin typeface="+mn-lt"/>
                <a:ea typeface="+mn-ea"/>
                <a:cs typeface="+mn-cs"/>
              </a:rPr>
              <a:t>bc</a:t>
            </a:r>
            <a:r>
              <a:rPr lang="en-US" altLang="zh-TW" sz="1200" b="0" i="0" kern="1200" dirty="0">
                <a:solidFill>
                  <a:schemeClr val="tx1"/>
                </a:solidFill>
                <a:effectLst/>
                <a:latin typeface="+mn-lt"/>
                <a:ea typeface="+mn-ea"/>
                <a:cs typeface="+mn-cs"/>
              </a:rPr>
              <a:t>[u, v] &gt; 0</a:t>
            </a:r>
            <a:r>
              <a:rPr lang="zh-TW" altLang="en-US" sz="1200" b="0" i="0" kern="1200" dirty="0">
                <a:solidFill>
                  <a:schemeClr val="tx1"/>
                </a:solidFill>
                <a:effectLst/>
                <a:latin typeface="+mn-lt"/>
                <a:ea typeface="+mn-ea"/>
                <a:cs typeface="+mn-cs"/>
              </a:rPr>
              <a:t>，我們通過 </a:t>
            </a:r>
            <a:r>
              <a:rPr lang="en-US" altLang="zh-TW" sz="1200" b="0" i="0" kern="1200" dirty="0">
                <a:solidFill>
                  <a:schemeClr val="tx1"/>
                </a:solidFill>
                <a:effectLst/>
                <a:latin typeface="+mn-lt"/>
                <a:ea typeface="+mn-ea"/>
                <a:cs typeface="+mn-cs"/>
              </a:rPr>
              <a:t>connect[u, v] = 1 </a:t>
            </a:r>
            <a:r>
              <a:rPr lang="zh-TW" altLang="en-US" sz="1200" b="0" i="0" kern="1200" dirty="0">
                <a:solidFill>
                  <a:schemeClr val="tx1"/>
                </a:solidFill>
                <a:effectLst/>
                <a:latin typeface="+mn-lt"/>
                <a:ea typeface="+mn-ea"/>
                <a:cs typeface="+mn-cs"/>
              </a:rPr>
              <a:t>定義連通性。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247773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的現有負載表示為 </a:t>
            </a:r>
            <a:r>
              <a:rPr lang="en-US" altLang="zh-TW" sz="1200" b="0" i="0" kern="1200" dirty="0">
                <a:solidFill>
                  <a:schemeClr val="tx1"/>
                </a:solidFill>
                <a:effectLst/>
                <a:latin typeface="+mn-lt"/>
                <a:ea typeface="+mn-ea"/>
                <a:cs typeface="+mn-cs"/>
              </a:rPr>
              <a:t>load[u, v]</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對於路由計算，每條</a:t>
            </a: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分配一個</a:t>
            </a:r>
            <a:r>
              <a:rPr lang="en-US" altLang="zh-TW" sz="1200" b="0" i="0" kern="1200" dirty="0">
                <a:solidFill>
                  <a:schemeClr val="tx1"/>
                </a:solidFill>
                <a:effectLst/>
                <a:latin typeface="+mn-lt"/>
                <a:ea typeface="+mn-ea"/>
                <a:cs typeface="+mn-cs"/>
              </a:rPr>
              <a:t>(u, v) ∈ E </a:t>
            </a:r>
            <a:r>
              <a:rPr lang="zh-TW" altLang="en-US" sz="1200" b="0" i="0" kern="1200" dirty="0">
                <a:solidFill>
                  <a:schemeClr val="tx1"/>
                </a:solidFill>
                <a:effectLst/>
                <a:latin typeface="+mn-lt"/>
                <a:ea typeface="+mn-ea"/>
                <a:cs typeface="+mn-cs"/>
              </a:rPr>
              <a:t>分配一個權重，記為</a:t>
            </a:r>
            <a:r>
              <a:rPr lang="en-US" altLang="zh-TW" sz="1200" b="0" i="0" kern="1200" dirty="0">
                <a:solidFill>
                  <a:schemeClr val="tx1"/>
                </a:solidFill>
                <a:effectLst/>
                <a:latin typeface="+mn-lt"/>
                <a:ea typeface="+mn-ea"/>
                <a:cs typeface="+mn-cs"/>
              </a:rPr>
              <a:t>weight(u, v, l)</a:t>
            </a:r>
            <a:r>
              <a:rPr lang="zh-TW" altLang="en-US" sz="1200" b="0" i="0" kern="1200" dirty="0">
                <a:solidFill>
                  <a:schemeClr val="tx1"/>
                </a:solidFill>
                <a:effectLst/>
                <a:latin typeface="+mn-lt"/>
                <a:ea typeface="+mn-ea"/>
                <a:cs typeface="+mn-cs"/>
              </a:rPr>
              <a:t>，它是鏈路負載 </a:t>
            </a:r>
            <a:r>
              <a:rPr lang="en-US" altLang="zh-TW" sz="1200" b="0" i="0" kern="1200" dirty="0">
                <a:solidFill>
                  <a:schemeClr val="tx1"/>
                </a:solidFill>
                <a:effectLst/>
                <a:latin typeface="+mn-lt"/>
                <a:ea typeface="+mn-ea"/>
                <a:cs typeface="+mn-cs"/>
              </a:rPr>
              <a:t>l </a:t>
            </a:r>
            <a:r>
              <a:rPr lang="zh-TW" altLang="en-US" sz="1200" b="0" i="0" kern="1200" dirty="0">
                <a:solidFill>
                  <a:schemeClr val="tx1"/>
                </a:solidFill>
                <a:effectLst/>
                <a:latin typeface="+mn-lt"/>
                <a:ea typeface="+mn-ea"/>
                <a:cs typeface="+mn-cs"/>
              </a:rPr>
              <a:t>的非遞減函數，即∀ </a:t>
            </a:r>
            <a:r>
              <a:rPr lang="en-US" altLang="zh-TW" sz="1200" b="0" i="0" kern="1200" dirty="0">
                <a:solidFill>
                  <a:schemeClr val="tx1"/>
                </a:solidFill>
                <a:effectLst/>
                <a:latin typeface="+mn-lt"/>
                <a:ea typeface="+mn-ea"/>
                <a:cs typeface="+mn-cs"/>
              </a:rPr>
              <a:t>l ≤ l', weight(u, v, l) ≤ weight(u, v, l’)</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當路由協議旨在最小化路徑成本時，非遞減鏈路權重函數有助於負載平衡網絡流量，路徑成本定義為所有路徑鏈路的權重總和。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大象流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被定義為一個四元組 </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src</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dst</a:t>
            </a:r>
            <a:r>
              <a:rPr lang="en-US" altLang="zh-TW" sz="1200" b="0" i="0" kern="1200" dirty="0">
                <a:solidFill>
                  <a:schemeClr val="tx1"/>
                </a:solidFill>
                <a:effectLst/>
                <a:latin typeface="+mn-lt"/>
                <a:ea typeface="+mn-ea"/>
                <a:cs typeface="+mn-cs"/>
              </a:rPr>
              <a:t>, t, M)</a:t>
            </a:r>
            <a:r>
              <a:rPr lang="zh-TW" altLang="en-US" sz="1200" b="0" i="0" kern="1200" dirty="0">
                <a:solidFill>
                  <a:schemeClr val="tx1"/>
                </a:solidFill>
                <a:effectLst/>
                <a:latin typeface="+mn-lt"/>
                <a:ea typeface="+mn-ea"/>
                <a:cs typeface="+mn-cs"/>
              </a:rPr>
              <a:t>，其中 </a:t>
            </a:r>
            <a:r>
              <a:rPr lang="en-US" altLang="zh-TW" sz="1200" b="0" i="0" kern="1200" dirty="0" err="1">
                <a:solidFill>
                  <a:schemeClr val="tx1"/>
                </a:solidFill>
                <a:effectLst/>
                <a:latin typeface="+mn-lt"/>
                <a:ea typeface="+mn-ea"/>
                <a:cs typeface="+mn-cs"/>
              </a:rPr>
              <a:t>src</a:t>
            </a:r>
            <a:r>
              <a:rPr lang="en-US" altLang="zh-TW" sz="1200" b="0" i="0" kern="1200" dirty="0">
                <a:solidFill>
                  <a:schemeClr val="tx1"/>
                </a:solidFill>
                <a:effectLst/>
                <a:latin typeface="+mn-lt"/>
                <a:ea typeface="+mn-ea"/>
                <a:cs typeface="+mn-cs"/>
              </a:rPr>
              <a:t> ∈ V </a:t>
            </a:r>
            <a:r>
              <a:rPr lang="zh-TW" altLang="en-US" sz="1200" b="0" i="0" kern="1200" dirty="0">
                <a:solidFill>
                  <a:schemeClr val="tx1"/>
                </a:solidFill>
                <a:effectLst/>
                <a:latin typeface="+mn-lt"/>
                <a:ea typeface="+mn-ea"/>
                <a:cs typeface="+mn-cs"/>
              </a:rPr>
              <a:t>是源節點，</a:t>
            </a:r>
            <a:r>
              <a:rPr lang="en-US" altLang="zh-TW" sz="1200" b="0" i="0" kern="1200" dirty="0" err="1">
                <a:solidFill>
                  <a:schemeClr val="tx1"/>
                </a:solidFill>
                <a:effectLst/>
                <a:latin typeface="+mn-lt"/>
                <a:ea typeface="+mn-ea"/>
                <a:cs typeface="+mn-cs"/>
              </a:rPr>
              <a:t>dst</a:t>
            </a:r>
            <a:r>
              <a:rPr lang="en-US" altLang="zh-TW" sz="1200" b="0" i="0" kern="1200" dirty="0">
                <a:solidFill>
                  <a:schemeClr val="tx1"/>
                </a:solidFill>
                <a:effectLst/>
                <a:latin typeface="+mn-lt"/>
                <a:ea typeface="+mn-ea"/>
                <a:cs typeface="+mn-cs"/>
              </a:rPr>
              <a:t> ∈ V </a:t>
            </a:r>
            <a:r>
              <a:rPr lang="zh-TW" altLang="en-US" sz="1200" b="0" i="0" kern="1200" dirty="0">
                <a:solidFill>
                  <a:schemeClr val="tx1"/>
                </a:solidFill>
                <a:effectLst/>
                <a:latin typeface="+mn-lt"/>
                <a:ea typeface="+mn-ea"/>
                <a:cs typeface="+mn-cs"/>
              </a:rPr>
              <a:t>是目的節點，</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到達時的初始流量速率 網絡的入口交換機，</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是所需的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的集合。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406099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網絡功能虛擬化可以將網絡功能或</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作為在標準服務器上運行的虛擬機靈活實施。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然而，由於多個託管服務器的可用性、</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改變流量的能力以及</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之間的依賴性，靈活性也為有效放置此類</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帶來了挑戰。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在本文中，我們解決了 </a:t>
            </a:r>
            <a:r>
              <a:rPr lang="en-US" altLang="zh-TW" sz="1200" b="0" i="0" kern="1200" dirty="0">
                <a:solidFill>
                  <a:schemeClr val="tx1"/>
                </a:solidFill>
                <a:effectLst/>
                <a:latin typeface="+mn-lt"/>
                <a:ea typeface="+mn-ea"/>
                <a:cs typeface="+mn-cs"/>
              </a:rPr>
              <a:t>NFV middlebox</a:t>
            </a:r>
            <a:r>
              <a:rPr lang="zh-TW" altLang="en-US" sz="1200" b="0" i="0" kern="1200" dirty="0">
                <a:solidFill>
                  <a:schemeClr val="tx1"/>
                </a:solidFill>
                <a:effectLst/>
                <a:latin typeface="+mn-lt"/>
                <a:ea typeface="+mn-ea"/>
                <a:cs typeface="+mn-cs"/>
              </a:rPr>
              <a:t>的最佳放置挑戰，並針對不同流量變化效果和不同依賴關係的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提出了解決方案。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a:t>
            </a:fld>
            <a:endParaRPr lang="zh-TW" altLang="en-US"/>
          </a:p>
        </p:txBody>
      </p:sp>
    </p:spTree>
    <p:extLst>
      <p:ext uri="{BB962C8B-B14F-4D97-AF65-F5344CB8AC3E}">
        <p14:creationId xmlns:p14="http://schemas.microsoft.com/office/powerpoint/2010/main" val="268578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每個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都有一個關聯的流量變化因子 </a:t>
            </a:r>
            <a:r>
              <a:rPr lang="en-US" altLang="zh-TW" sz="1200" b="0" i="0" kern="1200" dirty="0">
                <a:solidFill>
                  <a:schemeClr val="tx1"/>
                </a:solidFill>
                <a:effectLst/>
                <a:latin typeface="+mn-lt"/>
                <a:ea typeface="+mn-ea"/>
                <a:cs typeface="+mn-cs"/>
              </a:rPr>
              <a:t>ratio[m] ≥ 0</a:t>
            </a:r>
            <a:r>
              <a:rPr lang="zh-TW" altLang="en-US" sz="1200" b="0" i="0" kern="1200" dirty="0">
                <a:solidFill>
                  <a:schemeClr val="tx1"/>
                </a:solidFill>
                <a:effectLst/>
                <a:latin typeface="+mn-lt"/>
                <a:ea typeface="+mn-ea"/>
                <a:cs typeface="+mn-cs"/>
              </a:rPr>
              <a:t>，這是一個流在被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處理前後的流量率之比。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依賴關係 ← 被定義為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上的嚴格順序，即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388368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sz="1200" b="0" i="0" kern="1200" dirty="0">
                <a:solidFill>
                  <a:schemeClr val="tx1"/>
                </a:solidFill>
                <a:effectLst/>
                <a:latin typeface="+mn-lt"/>
                <a:ea typeface="+mn-ea"/>
                <a:cs typeface="+mn-cs"/>
              </a:rPr>
              <a:t>反身：</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228600" indent="-228600">
              <a:buAutoNum type="arabicPeriod"/>
            </a:pPr>
            <a:r>
              <a:rPr lang="zh-TW" altLang="en-US" sz="1200" b="0" i="0" kern="1200" dirty="0">
                <a:solidFill>
                  <a:schemeClr val="tx1"/>
                </a:solidFill>
                <a:effectLst/>
                <a:latin typeface="+mn-lt"/>
                <a:ea typeface="+mn-ea"/>
                <a:cs typeface="+mn-cs"/>
              </a:rPr>
              <a:t>傳遞性：</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推導成 </a:t>
            </a:r>
            <a:r>
              <a:rPr lang="en-US" altLang="zh-TW" sz="1200" b="0" i="0" kern="1200" dirty="0">
                <a:solidFill>
                  <a:schemeClr val="tx1"/>
                </a:solidFill>
                <a:effectLst/>
                <a:latin typeface="+mn-lt"/>
                <a:ea typeface="+mn-ea"/>
                <a:cs typeface="+mn-cs"/>
              </a:rPr>
              <a:t>m ← m‘’</a:t>
            </a:r>
          </a:p>
          <a:p>
            <a:pPr marL="228600" indent="-228600">
              <a:buAutoNum type="arabicPeriod"/>
            </a:pPr>
            <a:r>
              <a:rPr lang="zh-TW" altLang="en-US" sz="1200" b="0" i="0" kern="1200" dirty="0">
                <a:solidFill>
                  <a:schemeClr val="tx1"/>
                </a:solidFill>
                <a:effectLst/>
                <a:latin typeface="+mn-lt"/>
                <a:ea typeface="+mn-ea"/>
                <a:cs typeface="+mn-cs"/>
              </a:rPr>
              <a:t>不對稱：</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然後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m ← m'</a:t>
            </a:r>
            <a:r>
              <a:rPr lang="zh-TW" altLang="en-US" sz="1200" b="0" i="0" kern="1200" dirty="0">
                <a:solidFill>
                  <a:schemeClr val="tx1"/>
                </a:solidFill>
                <a:effectLst/>
                <a:latin typeface="+mn-lt"/>
                <a:ea typeface="+mn-ea"/>
                <a:cs typeface="+mn-cs"/>
              </a:rPr>
              <a:t>，我們說</a:t>
            </a:r>
            <a:r>
              <a:rPr lang="en-US" altLang="zh-TW" sz="1200" b="0" i="0" kern="1200" dirty="0" err="1">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依賴於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，或者直觀地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應該應用在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之後。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為了便於表示，如果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定義 </a:t>
            </a:r>
            <a:r>
              <a:rPr lang="en-US" altLang="zh-TW" dirty="0"/>
              <a:t>depend</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m'] = 1</a:t>
            </a:r>
            <a:r>
              <a:rPr lang="zh-TW" altLang="en-US" sz="1200" b="0" i="0" kern="1200" dirty="0">
                <a:solidFill>
                  <a:schemeClr val="tx1"/>
                </a:solidFill>
                <a:effectLst/>
                <a:latin typeface="+mn-lt"/>
                <a:ea typeface="+mn-ea"/>
                <a:cs typeface="+mn-cs"/>
              </a:rPr>
              <a:t>，否則定義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265981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當流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進入網絡時，將為該流分配一條多跳路徑</a:t>
            </a:r>
            <a:r>
              <a:rPr lang="en-US" altLang="zh-TW" sz="1200" b="0" i="0" kern="1200" dirty="0">
                <a:solidFill>
                  <a:schemeClr val="tx1"/>
                </a:solidFill>
                <a:effectLst/>
                <a:latin typeface="+mn-lt"/>
                <a:ea typeface="+mn-ea"/>
                <a:cs typeface="+mn-cs"/>
              </a:rPr>
              <a:t>(</a:t>
            </a:r>
            <a:r>
              <a:rPr lang="en-US" altLang="zh-TW" dirty="0"/>
              <a:t>multi-hop path</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，記為</a:t>
            </a:r>
            <a:r>
              <a:rPr lang="en-US" altLang="zh-TW" sz="1200" b="0" i="0" kern="1200" dirty="0">
                <a:solidFill>
                  <a:schemeClr val="tx1"/>
                </a:solidFill>
                <a:effectLst/>
                <a:latin typeface="+mn-lt"/>
                <a:ea typeface="+mn-ea"/>
                <a:cs typeface="+mn-cs"/>
              </a:rPr>
              <a:t>route()</a:t>
            </a:r>
            <a:r>
              <a:rPr lang="zh-TW" altLang="en-US" sz="1200" b="0" i="0" kern="1200" dirty="0">
                <a:solidFill>
                  <a:schemeClr val="tx1"/>
                </a:solidFill>
                <a:effectLst/>
                <a:latin typeface="+mn-lt"/>
                <a:ea typeface="+mn-ea"/>
                <a:cs typeface="+mn-cs"/>
              </a:rPr>
              <a:t>，它是一個決策變量，定義為下方公式</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們定義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從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開始，為方便起見，將最後一跳數表示為 </a:t>
            </a:r>
            <a:r>
              <a:rPr lang="en-US" altLang="zh-TW" sz="1200" b="0" i="0" kern="1200" dirty="0">
                <a:solidFill>
                  <a:schemeClr val="tx1"/>
                </a:solidFill>
                <a:effectLst/>
                <a:latin typeface="+mn-lt"/>
                <a:ea typeface="+mn-ea"/>
                <a:cs typeface="+mn-cs"/>
              </a:rPr>
              <a:t>n</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請注意，路徑上允許重複節點以啟用更通用的解決方案，即 ∃</a:t>
            </a:r>
            <a:r>
              <a:rPr lang="en-US" altLang="zh-TW" sz="1200" b="0" i="0" kern="1200" dirty="0">
                <a:solidFill>
                  <a:schemeClr val="tx1"/>
                </a:solidFill>
                <a:effectLst/>
                <a:latin typeface="+mn-lt"/>
                <a:ea typeface="+mn-ea"/>
                <a:cs typeface="+mn-cs"/>
              </a:rPr>
              <a:t>v,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route(v,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1 and route(v, </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1</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(path</a:t>
            </a:r>
            <a:r>
              <a:rPr lang="zh-TW" altLang="en-US" sz="1200" b="0" i="0" kern="1200" dirty="0">
                <a:solidFill>
                  <a:schemeClr val="tx1"/>
                </a:solidFill>
                <a:effectLst/>
                <a:latin typeface="+mn-lt"/>
                <a:ea typeface="+mn-ea"/>
                <a:cs typeface="+mn-cs"/>
              </a:rPr>
              <a:t>在跑的時候可能走過重複的</a:t>
            </a:r>
            <a:r>
              <a:rPr lang="en-US" altLang="zh-TW" sz="1200" b="0" i="0" kern="1200" dirty="0">
                <a:solidFill>
                  <a:schemeClr val="tx1"/>
                </a:solidFill>
                <a:effectLst/>
                <a:latin typeface="+mn-lt"/>
                <a:ea typeface="+mn-ea"/>
                <a:cs typeface="+mn-cs"/>
              </a:rPr>
              <a:t>node v)</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為避免 </a:t>
            </a:r>
            <a:r>
              <a:rPr lang="en-US" altLang="zh-TW" sz="1200" b="0" i="0" kern="1200" dirty="0">
                <a:solidFill>
                  <a:schemeClr val="tx1"/>
                </a:solidFill>
                <a:effectLst/>
                <a:latin typeface="+mn-lt"/>
                <a:ea typeface="+mn-ea"/>
                <a:cs typeface="+mn-cs"/>
              </a:rPr>
              <a:t>TCP </a:t>
            </a:r>
            <a:r>
              <a:rPr lang="zh-TW" altLang="en-US" sz="1200" b="0" i="0" kern="1200" dirty="0">
                <a:solidFill>
                  <a:schemeClr val="tx1"/>
                </a:solidFill>
                <a:effectLst/>
                <a:latin typeface="+mn-lt"/>
                <a:ea typeface="+mn-ea"/>
                <a:cs typeface="+mn-cs"/>
              </a:rPr>
              <a:t>流的性能下降，不允許拆分流兩條路徑之間</a:t>
            </a:r>
            <a:r>
              <a:rPr lang="en-US" altLang="zh-TW" sz="1200" b="0" i="0" kern="1200" dirty="0">
                <a:solidFill>
                  <a:schemeClr val="tx1"/>
                </a:solidFill>
                <a:effectLst/>
                <a:latin typeface="+mn-lt"/>
                <a:ea typeface="+mn-ea"/>
                <a:cs typeface="+mn-cs"/>
              </a:rPr>
              <a:t>[11]</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(flow </a:t>
            </a:r>
            <a:r>
              <a:rPr lang="zh-TW" altLang="en-US" sz="1200" b="0" i="0" kern="1200" dirty="0">
                <a:solidFill>
                  <a:schemeClr val="tx1"/>
                </a:solidFill>
                <a:effectLst/>
                <a:latin typeface="+mn-lt"/>
                <a:ea typeface="+mn-ea"/>
                <a:cs typeface="+mn-cs"/>
              </a:rPr>
              <a:t>不能拆解</a:t>
            </a:r>
            <a:r>
              <a:rPr lang="en-US" altLang="zh-TW"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1234494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此外，表示為 </a:t>
            </a:r>
            <a:r>
              <a:rPr lang="en-US" altLang="zh-TW" sz="1200" b="0" i="0" kern="1200" dirty="0">
                <a:solidFill>
                  <a:schemeClr val="tx1"/>
                </a:solidFill>
                <a:effectLst/>
                <a:latin typeface="+mn-lt"/>
                <a:ea typeface="+mn-ea"/>
                <a:cs typeface="+mn-cs"/>
              </a:rPr>
              <a:t>place </a:t>
            </a:r>
            <a:r>
              <a:rPr lang="zh-TW" altLang="en-US" sz="1200" b="0" i="0" kern="1200" dirty="0">
                <a:solidFill>
                  <a:schemeClr val="tx1"/>
                </a:solidFill>
                <a:effectLst/>
                <a:latin typeface="+mn-lt"/>
                <a:ea typeface="+mn-ea"/>
                <a:cs typeface="+mn-cs"/>
              </a:rPr>
              <a:t>的放置方案將確定每個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的位置，這是一個定義為的決策變量 </a:t>
            </a:r>
            <a:endParaRPr lang="zh-TW" altLang="en-US" sz="1200"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2266945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使用</a:t>
                </a:r>
                <a:r>
                  <a:rPr lang="en-US" altLang="zh-TW" sz="1200" b="0" i="0" kern="1200" dirty="0">
                    <a:solidFill>
                      <a:schemeClr val="tx1"/>
                    </a:solidFill>
                    <a:effectLst/>
                    <a:latin typeface="+mn-lt"/>
                    <a:ea typeface="+mn-ea"/>
                    <a:cs typeface="+mn-cs"/>
                  </a:rPr>
                  <a:t>t</a:t>
                </a:r>
                <a:r>
                  <a:rPr lang="en-US" altLang="zh-TW" sz="1200" b="0" i="0" kern="1200" baseline="-25000" dirty="0">
                    <a:solidFill>
                      <a:schemeClr val="tx1"/>
                    </a:solidFill>
                    <a:effectLst/>
                    <a:latin typeface="+mn-lt"/>
                    <a:ea typeface="+mn-ea"/>
                    <a:cs typeface="+mn-cs"/>
                  </a:rPr>
                  <a:t>in</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和</a:t>
                </a:r>
                <a:r>
                  <a:rPr lang="en-US" altLang="zh-TW" sz="1200" b="0" i="0" kern="1200" dirty="0">
                    <a:solidFill>
                      <a:schemeClr val="tx1"/>
                    </a:solidFill>
                    <a:effectLst/>
                    <a:latin typeface="+mn-lt"/>
                    <a:ea typeface="+mn-ea"/>
                    <a:cs typeface="+mn-cs"/>
                  </a:rPr>
                  <a:t> t</a:t>
                </a:r>
                <a:r>
                  <a:rPr lang="en-US" altLang="zh-TW" sz="1200" b="0" i="0" kern="1200" baseline="-25000" dirty="0">
                    <a:solidFill>
                      <a:schemeClr val="tx1"/>
                    </a:solidFill>
                    <a:effectLst/>
                    <a:latin typeface="+mn-lt"/>
                    <a:ea typeface="+mn-ea"/>
                    <a:cs typeface="+mn-cs"/>
                  </a:rPr>
                  <a:t>out</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分別表示路徑上 𝑖</a:t>
                </a:r>
                <a:r>
                  <a:rPr lang="zh-TW" altLang="en-US" sz="1200" b="0" i="0" kern="1200" baseline="30000" dirty="0">
                    <a:solidFill>
                      <a:schemeClr val="tx1"/>
                    </a:solidFill>
                    <a:effectLst/>
                    <a:latin typeface="+mn-lt"/>
                    <a:ea typeface="+mn-ea"/>
                    <a:cs typeface="+mn-cs"/>
                  </a:rPr>
                  <a:t>𝑡</a:t>
                </a:r>
                <a:r>
                  <a:rPr lang="en-US" altLang="zh-TW" sz="1200" b="0" i="0" kern="1200" baseline="30000" dirty="0">
                    <a:solidFill>
                      <a:schemeClr val="tx1"/>
                    </a:solidFill>
                    <a:effectLst/>
                    <a:latin typeface="+mn-lt"/>
                    <a:ea typeface="+mn-ea"/>
                    <a:cs typeface="+mn-cs"/>
                  </a:rPr>
                  <a:t>ℎ</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跳處的流入和流出的流量 </a:t>
                </a:r>
                <a:r>
                  <a:rPr lang="en-US" altLang="zh-TW" sz="1200" b="0" i="0" kern="1200" dirty="0">
                    <a:solidFill>
                      <a:schemeClr val="tx1"/>
                    </a:solidFill>
                    <a:effectLst/>
                    <a:latin typeface="+mn-lt"/>
                    <a:ea typeface="+mn-ea"/>
                    <a:cs typeface="+mn-cs"/>
                  </a:rPr>
                  <a:t>f</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在 𝑖</a:t>
                </a:r>
                <a:r>
                  <a:rPr lang="zh-TW" altLang="en-US" sz="1200" b="0" i="0" kern="1200" baseline="30000" dirty="0">
                    <a:solidFill>
                      <a:schemeClr val="tx1"/>
                    </a:solidFill>
                    <a:effectLst/>
                    <a:latin typeface="+mn-lt"/>
                    <a:ea typeface="+mn-ea"/>
                    <a:cs typeface="+mn-cs"/>
                  </a:rPr>
                  <a:t>𝑡</a:t>
                </a:r>
                <a:r>
                  <a:rPr lang="en-US" altLang="zh-TW" sz="1200" b="0" i="0" kern="1200" baseline="30000" dirty="0">
                    <a:solidFill>
                      <a:schemeClr val="tx1"/>
                    </a:solidFill>
                    <a:effectLst/>
                    <a:latin typeface="+mn-lt"/>
                    <a:ea typeface="+mn-ea"/>
                    <a:cs typeface="+mn-cs"/>
                  </a:rPr>
                  <a:t>ℎ</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跳由單個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處理，則 </a:t>
                </a:r>
                <a:r>
                  <a:rPr lang="en-US" altLang="zh-TW" sz="1200" b="0" i="0" kern="1200" dirty="0">
                    <a:solidFill>
                      <a:schemeClr val="tx1"/>
                    </a:solidFill>
                    <a:effectLst/>
                    <a:latin typeface="+mn-lt"/>
                    <a:ea typeface="+mn-ea"/>
                    <a:cs typeface="+mn-cs"/>
                  </a:rPr>
                  <a:t>t</a:t>
                </a:r>
                <a:r>
                  <a:rPr lang="en-US" altLang="zh-TW" sz="1200" b="0" i="0" kern="1200" baseline="-25000" dirty="0">
                    <a:solidFill>
                      <a:schemeClr val="tx1"/>
                    </a:solidFill>
                    <a:effectLst/>
                    <a:latin typeface="+mn-lt"/>
                    <a:ea typeface="+mn-ea"/>
                    <a:cs typeface="+mn-cs"/>
                  </a:rPr>
                  <a:t>out</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t</a:t>
                </a:r>
                <a:r>
                  <a:rPr lang="en-US" altLang="zh-TW" sz="1200" b="0" i="0" kern="1200" baseline="-25000" dirty="0">
                    <a:solidFill>
                      <a:schemeClr val="tx1"/>
                    </a:solidFill>
                    <a:effectLst/>
                    <a:latin typeface="+mn-lt"/>
                    <a:ea typeface="+mn-ea"/>
                    <a:cs typeface="+mn-cs"/>
                  </a:rPr>
                  <a:t>in</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)ratio[m]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a:t>
                </a:r>
                <a:r>
                  <a:rPr lang="en-US" altLang="zh-TW" sz="1200" b="0" i="0" kern="1200" dirty="0">
                    <a:solidFill>
                      <a:schemeClr val="tx1"/>
                    </a:solidFill>
                    <a:effectLst/>
                    <a:latin typeface="+mn-lt"/>
                    <a:ea typeface="+mn-ea"/>
                    <a:cs typeface="+mn-cs"/>
                  </a:rPr>
                  <a:t>t(u, v) = </a:t>
                </a:r>
                <a14:m>
                  <m:oMath xmlns:m="http://schemas.openxmlformats.org/officeDocument/2006/math">
                    <m:nary>
                      <m:naryPr>
                        <m:chr m:val="∑"/>
                        <m:limLoc m:val="subSup"/>
                        <m:supHide m:val="on"/>
                        <m:ctrlPr>
                          <a:rPr lang="pl-PL" altLang="zh-TW" b="1" i="1" smtClean="0">
                            <a:latin typeface="Cambria Math" panose="02040503050406030204" pitchFamily="18" charset="0"/>
                          </a:rPr>
                        </m:ctrlPr>
                      </m:naryPr>
                      <m:sub>
                        <m:r>
                          <m:rPr>
                            <m:brk m:alnAt="9"/>
                          </m:rPr>
                          <a:rPr lang="en-US" altLang="zh-TW" b="1" i="1" smtClean="0">
                            <a:latin typeface="Cambria Math" panose="02040503050406030204" pitchFamily="18" charset="0"/>
                          </a:rPr>
                          <m:t>𝒊</m:t>
                        </m:r>
                        <m:r>
                          <m:rPr>
                            <m:nor/>
                          </m:rPr>
                          <a:rPr lang="en-US" altLang="zh-TW" b="1" i="1" smtClean="0">
                            <a:latin typeface="Cambria Math" panose="02040503050406030204" pitchFamily="18" charset="0"/>
                          </a:rPr>
                          <m:t> </m:t>
                        </m:r>
                        <m:r>
                          <m:rPr>
                            <m:nor/>
                          </m:rPr>
                          <a:rPr lang="zh-TW" altLang="en-US" b="1" i="1"/>
                          <m:t>∈</m:t>
                        </m:r>
                        <m:r>
                          <a:rPr lang="en-US" altLang="zh-TW" b="1" i="1" smtClean="0">
                            <a:latin typeface="Cambria Math" panose="02040503050406030204" pitchFamily="18" charset="0"/>
                          </a:rPr>
                          <m:t> [</m:t>
                        </m:r>
                        <m:r>
                          <a:rPr lang="en-US" altLang="zh-TW" b="1" i="1" smtClean="0">
                            <a:latin typeface="Cambria Math" panose="02040503050406030204" pitchFamily="18" charset="0"/>
                          </a:rPr>
                          <m:t>𝟏</m:t>
                        </m:r>
                        <m:r>
                          <a:rPr lang="en-US" altLang="zh-TW" b="1" i="1" smtClean="0">
                            <a:latin typeface="Cambria Math" panose="02040503050406030204" pitchFamily="18" charset="0"/>
                          </a:rPr>
                          <m:t>, </m:t>
                        </m:r>
                        <m:r>
                          <a:rPr lang="en-US" altLang="zh-TW" b="1" i="1" smtClean="0">
                            <a:latin typeface="Cambria Math" panose="02040503050406030204" pitchFamily="18" charset="0"/>
                          </a:rPr>
                          <m:t>𝒏</m:t>
                        </m:r>
                        <m:r>
                          <a:rPr lang="en-US" altLang="zh-TW" b="1" i="1" smtClean="0">
                            <a:latin typeface="Cambria Math" panose="02040503050406030204" pitchFamily="18" charset="0"/>
                          </a:rPr>
                          <m:t>−</m:t>
                        </m:r>
                        <m:r>
                          <a:rPr lang="en-US" altLang="zh-TW" b="1" i="1" smtClean="0">
                            <a:latin typeface="Cambria Math" panose="02040503050406030204" pitchFamily="18" charset="0"/>
                          </a:rPr>
                          <m:t>𝟏</m:t>
                        </m:r>
                        <m:r>
                          <a:rPr lang="en-US" altLang="zh-TW" b="1" i="1" smtClean="0">
                            <a:latin typeface="Cambria Math" panose="02040503050406030204" pitchFamily="18" charset="0"/>
                          </a:rPr>
                          <m:t>]</m:t>
                        </m:r>
                      </m:sub>
                      <m:sup/>
                      <m:e>
                        <m:r>
                          <m:rPr>
                            <m:nor/>
                          </m:rPr>
                          <a:rPr lang="pl-PL" altLang="zh-TW" b="1" i="1" dirty="0"/>
                          <m:t>route</m:t>
                        </m:r>
                        <m:r>
                          <m:rPr>
                            <m:nor/>
                          </m:rPr>
                          <a:rPr lang="pl-PL" altLang="zh-TW" b="1" i="1" dirty="0"/>
                          <m:t>(</m:t>
                        </m:r>
                        <m:r>
                          <m:rPr>
                            <m:nor/>
                          </m:rPr>
                          <a:rPr lang="pl-PL" altLang="zh-TW" b="1" i="1" dirty="0"/>
                          <m:t>u</m:t>
                        </m:r>
                        <m:r>
                          <m:rPr>
                            <m:nor/>
                          </m:rPr>
                          <a:rPr lang="en-US" altLang="zh-TW" b="1" i="1" dirty="0"/>
                          <m:t>,</m:t>
                        </m:r>
                        <m:r>
                          <m:rPr>
                            <m:nor/>
                          </m:rPr>
                          <a:rPr lang="pl-PL" altLang="zh-TW" b="1" i="1" dirty="0"/>
                          <m:t> </m:t>
                        </m:r>
                        <m:r>
                          <m:rPr>
                            <m:nor/>
                          </m:rPr>
                          <a:rPr lang="pl-PL" altLang="zh-TW" b="1" i="1" dirty="0"/>
                          <m:t>i</m:t>
                        </m:r>
                        <m:r>
                          <m:rPr>
                            <m:nor/>
                          </m:rPr>
                          <a:rPr lang="pl-PL" altLang="zh-TW" b="1" i="1" dirty="0"/>
                          <m:t>)</m:t>
                        </m:r>
                        <m:r>
                          <m:rPr>
                            <m:nor/>
                          </m:rPr>
                          <a:rPr lang="pl-PL" altLang="zh-TW" b="1" i="1" dirty="0"/>
                          <m:t>route</m:t>
                        </m:r>
                        <m:r>
                          <m:rPr>
                            <m:nor/>
                          </m:rPr>
                          <a:rPr lang="pl-PL" altLang="zh-TW" b="1" i="1" dirty="0"/>
                          <m:t>(</m:t>
                        </m:r>
                        <m:r>
                          <m:rPr>
                            <m:nor/>
                          </m:rPr>
                          <a:rPr lang="pl-PL" altLang="zh-TW" b="1" i="1" dirty="0"/>
                          <m:t>v</m:t>
                        </m:r>
                        <m:r>
                          <m:rPr>
                            <m:nor/>
                          </m:rPr>
                          <a:rPr lang="en-US" altLang="zh-TW" b="1" i="1" dirty="0"/>
                          <m:t>,</m:t>
                        </m:r>
                        <m:r>
                          <m:rPr>
                            <m:nor/>
                          </m:rPr>
                          <a:rPr lang="pl-PL" altLang="zh-TW" b="1" i="1" dirty="0"/>
                          <m:t> </m:t>
                        </m:r>
                        <m:r>
                          <m:rPr>
                            <m:nor/>
                          </m:rPr>
                          <a:rPr lang="pl-PL" altLang="zh-TW" b="1" i="1" dirty="0"/>
                          <m:t>i</m:t>
                        </m:r>
                        <m:r>
                          <m:rPr>
                            <m:nor/>
                          </m:rPr>
                          <a:rPr lang="pl-PL" altLang="zh-TW" b="1" i="1" dirty="0"/>
                          <m:t>+</m:t>
                        </m:r>
                        <m:r>
                          <m:rPr>
                            <m:nor/>
                          </m:rPr>
                          <a:rPr lang="en-US" altLang="zh-TW" b="1" i="1" dirty="0"/>
                          <m:t> 1)</m:t>
                        </m:r>
                        <m:r>
                          <m:rPr>
                            <m:nor/>
                          </m:rPr>
                          <a:rPr lang="en-US" altLang="zh-TW" b="1" i="1" dirty="0"/>
                          <m:t>tout</m:t>
                        </m:r>
                        <m:r>
                          <m:rPr>
                            <m:nor/>
                          </m:rPr>
                          <a:rPr lang="en-US" altLang="zh-TW" b="1" i="1" dirty="0"/>
                          <m:t>(</m:t>
                        </m:r>
                        <m:r>
                          <m:rPr>
                            <m:nor/>
                          </m:rPr>
                          <a:rPr lang="en-US" altLang="zh-TW" b="1" i="1" dirty="0"/>
                          <m:t>i</m:t>
                        </m:r>
                        <m:r>
                          <m:rPr>
                            <m:nor/>
                          </m:rPr>
                          <a:rPr lang="en-US" altLang="zh-TW" b="1" i="1" dirty="0"/>
                          <m:t>)</m:t>
                        </m:r>
                      </m:e>
                    </m:nary>
                  </m:oMath>
                </a14:m>
                <a:r>
                  <a:rPr lang="zh-TW" altLang="en-US" sz="1200" b="0" i="0" kern="1200" dirty="0">
                    <a:solidFill>
                      <a:schemeClr val="tx1"/>
                    </a:solidFill>
                    <a:effectLst/>
                    <a:latin typeface="+mn-lt"/>
                    <a:ea typeface="+mn-ea"/>
                    <a:cs typeface="+mn-cs"/>
                  </a:rPr>
                  <a:t>  來表示</a:t>
                </a:r>
                <a:r>
                  <a:rPr lang="en-US" altLang="zh-TW" sz="1200" b="0" i="0" kern="1200" dirty="0">
                    <a:solidFill>
                      <a:schemeClr val="tx1"/>
                    </a:solidFill>
                    <a:effectLst/>
                    <a:latin typeface="+mn-lt"/>
                    <a:ea typeface="+mn-ea"/>
                    <a:cs typeface="+mn-cs"/>
                  </a:rPr>
                  <a:t>f</a:t>
                </a:r>
                <a:r>
                  <a:rPr lang="zh-TW" altLang="en-US" sz="1200" b="0" i="0" kern="1200" dirty="0">
                    <a:solidFill>
                      <a:schemeClr val="tx1"/>
                    </a:solidFill>
                    <a:effectLst/>
                    <a:latin typeface="+mn-lt"/>
                    <a:ea typeface="+mn-ea"/>
                    <a:cs typeface="+mn-cs"/>
                  </a:rPr>
                  <a:t>的流量在</a:t>
                </a: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(u, v) </a:t>
                </a:r>
                <a:r>
                  <a:rPr lang="zh-TW" altLang="en-US" sz="1200" b="0" i="0" kern="1200" dirty="0">
                    <a:solidFill>
                      <a:schemeClr val="tx1"/>
                    </a:solidFill>
                    <a:effectLst/>
                    <a:latin typeface="+mn-lt"/>
                    <a:ea typeface="+mn-ea"/>
                    <a:cs typeface="+mn-cs"/>
                  </a:rPr>
                  <a:t>上。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我們的優化目標是通過計算路徑和位置來最小化流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的路徑成本，如公式（</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）所示。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使用</a:t>
                </a:r>
                <a:r>
                  <a:rPr lang="en-US" altLang="zh-TW" sz="1200" b="0" i="0" kern="1200" dirty="0">
                    <a:solidFill>
                      <a:schemeClr val="tx1"/>
                    </a:solidFill>
                    <a:effectLst/>
                    <a:latin typeface="+mn-lt"/>
                    <a:ea typeface="+mn-ea"/>
                    <a:cs typeface="+mn-cs"/>
                  </a:rPr>
                  <a:t>t</a:t>
                </a:r>
                <a:r>
                  <a:rPr lang="en-US" altLang="zh-TW" sz="1200" b="0" i="0" kern="1200" baseline="-25000" dirty="0">
                    <a:solidFill>
                      <a:schemeClr val="tx1"/>
                    </a:solidFill>
                    <a:effectLst/>
                    <a:latin typeface="+mn-lt"/>
                    <a:ea typeface="+mn-ea"/>
                    <a:cs typeface="+mn-cs"/>
                  </a:rPr>
                  <a:t>in</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和</a:t>
                </a:r>
                <a:r>
                  <a:rPr lang="en-US" altLang="zh-TW" sz="1200" b="0" i="0" kern="1200" dirty="0">
                    <a:solidFill>
                      <a:schemeClr val="tx1"/>
                    </a:solidFill>
                    <a:effectLst/>
                    <a:latin typeface="+mn-lt"/>
                    <a:ea typeface="+mn-ea"/>
                    <a:cs typeface="+mn-cs"/>
                  </a:rPr>
                  <a:t> t</a:t>
                </a:r>
                <a:r>
                  <a:rPr lang="en-US" altLang="zh-TW" sz="1200" b="0" i="0" kern="1200" baseline="-25000" dirty="0">
                    <a:solidFill>
                      <a:schemeClr val="tx1"/>
                    </a:solidFill>
                    <a:effectLst/>
                    <a:latin typeface="+mn-lt"/>
                    <a:ea typeface="+mn-ea"/>
                    <a:cs typeface="+mn-cs"/>
                  </a:rPr>
                  <a:t>out</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分別表示路徑上 𝑖</a:t>
                </a:r>
                <a:r>
                  <a:rPr lang="zh-TW" altLang="en-US" sz="1200" b="0" i="0" kern="1200" baseline="30000" dirty="0">
                    <a:solidFill>
                      <a:schemeClr val="tx1"/>
                    </a:solidFill>
                    <a:effectLst/>
                    <a:latin typeface="+mn-lt"/>
                    <a:ea typeface="+mn-ea"/>
                    <a:cs typeface="+mn-cs"/>
                  </a:rPr>
                  <a:t>𝑡</a:t>
                </a:r>
                <a:r>
                  <a:rPr lang="en-US" altLang="zh-TW" sz="1200" b="0" i="0" kern="1200" baseline="30000" dirty="0">
                    <a:solidFill>
                      <a:schemeClr val="tx1"/>
                    </a:solidFill>
                    <a:effectLst/>
                    <a:latin typeface="+mn-lt"/>
                    <a:ea typeface="+mn-ea"/>
                    <a:cs typeface="+mn-cs"/>
                  </a:rPr>
                  <a:t>ℎ</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跳處的流入和流出的流量 </a:t>
                </a:r>
                <a:r>
                  <a:rPr lang="en-US" altLang="zh-TW" sz="1200" b="0" i="0" kern="1200" dirty="0">
                    <a:solidFill>
                      <a:schemeClr val="tx1"/>
                    </a:solidFill>
                    <a:effectLst/>
                    <a:latin typeface="+mn-lt"/>
                    <a:ea typeface="+mn-ea"/>
                    <a:cs typeface="+mn-cs"/>
                  </a:rPr>
                  <a:t>f</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在 𝑖</a:t>
                </a:r>
                <a:r>
                  <a:rPr lang="zh-TW" altLang="en-US" sz="1200" b="0" i="0" kern="1200" baseline="30000" dirty="0">
                    <a:solidFill>
                      <a:schemeClr val="tx1"/>
                    </a:solidFill>
                    <a:effectLst/>
                    <a:latin typeface="+mn-lt"/>
                    <a:ea typeface="+mn-ea"/>
                    <a:cs typeface="+mn-cs"/>
                  </a:rPr>
                  <a:t>𝑡</a:t>
                </a:r>
                <a:r>
                  <a:rPr lang="en-US" altLang="zh-TW" sz="1200" b="0" i="0" kern="1200" baseline="30000" dirty="0">
                    <a:solidFill>
                      <a:schemeClr val="tx1"/>
                    </a:solidFill>
                    <a:effectLst/>
                    <a:latin typeface="+mn-lt"/>
                    <a:ea typeface="+mn-ea"/>
                    <a:cs typeface="+mn-cs"/>
                  </a:rPr>
                  <a:t>ℎ</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跳由單個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處理，則 </a:t>
                </a:r>
                <a:r>
                  <a:rPr lang="en-US" altLang="zh-TW" sz="1200" b="0" i="0" kern="1200" dirty="0">
                    <a:solidFill>
                      <a:schemeClr val="tx1"/>
                    </a:solidFill>
                    <a:effectLst/>
                    <a:latin typeface="+mn-lt"/>
                    <a:ea typeface="+mn-ea"/>
                    <a:cs typeface="+mn-cs"/>
                  </a:rPr>
                  <a:t>t</a:t>
                </a:r>
                <a:r>
                  <a:rPr lang="en-US" altLang="zh-TW" sz="1200" b="0" i="0" kern="1200" baseline="-25000" dirty="0">
                    <a:solidFill>
                      <a:schemeClr val="tx1"/>
                    </a:solidFill>
                    <a:effectLst/>
                    <a:latin typeface="+mn-lt"/>
                    <a:ea typeface="+mn-ea"/>
                    <a:cs typeface="+mn-cs"/>
                  </a:rPr>
                  <a:t>out</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 t</a:t>
                </a:r>
                <a:r>
                  <a:rPr lang="en-US" altLang="zh-TW" sz="1200" b="0" i="0" kern="1200" baseline="-25000" dirty="0">
                    <a:solidFill>
                      <a:schemeClr val="tx1"/>
                    </a:solidFill>
                    <a:effectLst/>
                    <a:latin typeface="+mn-lt"/>
                    <a:ea typeface="+mn-ea"/>
                    <a:cs typeface="+mn-cs"/>
                  </a:rPr>
                  <a:t>in</a:t>
                </a:r>
                <a:r>
                  <a:rPr lang="en-US"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)ratio[m]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a:t>
                </a:r>
                <a:r>
                  <a:rPr lang="en-US" altLang="zh-TW" sz="1200" b="0" i="0" kern="1200" dirty="0">
                    <a:solidFill>
                      <a:schemeClr val="tx1"/>
                    </a:solidFill>
                    <a:effectLst/>
                    <a:latin typeface="+mn-lt"/>
                    <a:ea typeface="+mn-ea"/>
                    <a:cs typeface="+mn-cs"/>
                  </a:rPr>
                  <a:t>t(u, v) = </a:t>
                </a:r>
                <a:r>
                  <a:rPr lang="pl-PL" altLang="zh-TW" b="1" i="0">
                    <a:latin typeface="Cambria Math" panose="02040503050406030204" pitchFamily="18" charset="0"/>
                  </a:rPr>
                  <a:t>∑2</a:t>
                </a:r>
                <a:r>
                  <a:rPr lang="en-US" altLang="zh-TW" b="1" i="0">
                    <a:latin typeface="Cambria Math" panose="02040503050406030204" pitchFamily="18" charset="0"/>
                  </a:rPr>
                  <a:t>_</a:t>
                </a:r>
                <a:r>
                  <a:rPr lang="pl-PL" altLang="zh-TW" b="1" i="0">
                    <a:latin typeface="Cambria Math" panose="02040503050406030204" pitchFamily="18" charset="0"/>
                  </a:rPr>
                  <a:t>(</a:t>
                </a:r>
                <a:r>
                  <a:rPr lang="en-US" altLang="zh-TW" b="1" i="0">
                    <a:latin typeface="Cambria Math" panose="02040503050406030204" pitchFamily="18" charset="0"/>
                  </a:rPr>
                  <a:t>𝒊" </a:t>
                </a:r>
                <a:r>
                  <a:rPr lang="zh-TW" altLang="en-US" b="1" i="0"/>
                  <a:t>∈</a:t>
                </a:r>
                <a:r>
                  <a:rPr lang="en-US" altLang="zh-TW" b="1" i="0">
                    <a:latin typeface="Cambria Math" panose="02040503050406030204" pitchFamily="18" charset="0"/>
                  </a:rPr>
                  <a:t>"  [𝟏, 𝒏−𝟏]</a:t>
                </a:r>
                <a:r>
                  <a:rPr lang="pl-PL" altLang="zh-TW" b="1" i="0">
                    <a:latin typeface="Cambria Math" panose="02040503050406030204" pitchFamily="18" charset="0"/>
                  </a:rPr>
                  <a:t>)</a:t>
                </a:r>
                <a:r>
                  <a:rPr lang="en-US" altLang="zh-TW" b="1" i="0" dirty="0">
                    <a:latin typeface="Cambria Math" panose="02040503050406030204" pitchFamily="18" charset="0"/>
                  </a:rPr>
                  <a:t>▒</a:t>
                </a:r>
                <a:r>
                  <a:rPr lang="pl-PL" altLang="zh-TW" b="1" i="0" dirty="0">
                    <a:latin typeface="Cambria Math" panose="02040503050406030204" pitchFamily="18" charset="0"/>
                  </a:rPr>
                  <a:t>"</a:t>
                </a:r>
                <a:r>
                  <a:rPr lang="pl-PL" altLang="zh-TW" b="1" i="0" dirty="0"/>
                  <a:t>route(u</a:t>
                </a:r>
                <a:r>
                  <a:rPr lang="en-US" altLang="zh-TW" b="1" i="0" dirty="0"/>
                  <a:t>,</a:t>
                </a:r>
                <a:r>
                  <a:rPr lang="pl-PL" altLang="zh-TW" b="1" i="0" dirty="0"/>
                  <a:t> i)route(v</a:t>
                </a:r>
                <a:r>
                  <a:rPr lang="en-US" altLang="zh-TW" b="1" i="0" dirty="0"/>
                  <a:t>,</a:t>
                </a:r>
                <a:r>
                  <a:rPr lang="pl-PL" altLang="zh-TW" b="1" i="0" dirty="0"/>
                  <a:t> i+</a:t>
                </a:r>
                <a:r>
                  <a:rPr lang="en-US" altLang="zh-TW" b="1" i="0" dirty="0"/>
                  <a:t> 1)tout(i)</a:t>
                </a:r>
                <a:r>
                  <a:rPr lang="en-US" altLang="zh-TW" b="1" i="0" dirty="0">
                    <a:latin typeface="Cambria Math" panose="02040503050406030204" pitchFamily="18" charset="0"/>
                  </a:rPr>
                  <a:t>" </a:t>
                </a:r>
                <a:r>
                  <a:rPr lang="zh-TW" altLang="en-US" sz="1200" b="0" i="0" kern="1200" dirty="0">
                    <a:solidFill>
                      <a:schemeClr val="tx1"/>
                    </a:solidFill>
                    <a:effectLst/>
                    <a:latin typeface="+mn-lt"/>
                    <a:ea typeface="+mn-ea"/>
                    <a:cs typeface="+mn-cs"/>
                  </a:rPr>
                  <a:t>  來表示</a:t>
                </a:r>
                <a:r>
                  <a:rPr lang="en-US" altLang="zh-TW" sz="1200" b="0" i="0" kern="1200" dirty="0">
                    <a:solidFill>
                      <a:schemeClr val="tx1"/>
                    </a:solidFill>
                    <a:effectLst/>
                    <a:latin typeface="+mn-lt"/>
                    <a:ea typeface="+mn-ea"/>
                    <a:cs typeface="+mn-cs"/>
                  </a:rPr>
                  <a:t>f</a:t>
                </a:r>
                <a:r>
                  <a:rPr lang="zh-TW" altLang="en-US" sz="1200" b="0" i="0" kern="1200" dirty="0">
                    <a:solidFill>
                      <a:schemeClr val="tx1"/>
                    </a:solidFill>
                    <a:effectLst/>
                    <a:latin typeface="+mn-lt"/>
                    <a:ea typeface="+mn-ea"/>
                    <a:cs typeface="+mn-cs"/>
                  </a:rPr>
                  <a:t>的流量在</a:t>
                </a: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(u, v) </a:t>
                </a:r>
                <a:r>
                  <a:rPr lang="zh-TW" altLang="en-US" sz="1200" b="0" i="0" kern="1200" dirty="0">
                    <a:solidFill>
                      <a:schemeClr val="tx1"/>
                    </a:solidFill>
                    <a:effectLst/>
                    <a:latin typeface="+mn-lt"/>
                    <a:ea typeface="+mn-ea"/>
                    <a:cs typeface="+mn-cs"/>
                  </a:rPr>
                  <a:t>上。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我們的優化目標是通過計算路徑和位置來最小化流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的路徑成本，如公式（</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）所示。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162080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應該注意的是，所提出的解決方案可以很容易地適應其他優化目標，例如最小化網絡中的最大鍊路負載。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最小的</a:t>
            </a:r>
            <a:r>
              <a:rPr lang="en-US" altLang="zh-TW" sz="1200" b="0" i="0" kern="1200" dirty="0">
                <a:solidFill>
                  <a:schemeClr val="tx1"/>
                </a:solidFill>
                <a:effectLst/>
                <a:latin typeface="+mn-lt"/>
                <a:ea typeface="+mn-ea"/>
                <a:cs typeface="+mn-cs"/>
              </a:rPr>
              <a:t>weight)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94379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表明第 </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跳是流路徑的最後一跳。</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強制流路徑的第一跳和最後一跳分別為源 </a:t>
                </a:r>
                <a:r>
                  <a:rPr lang="en-US" altLang="zh-TW" sz="1200" b="0" i="0" kern="1200" dirty="0" err="1">
                    <a:solidFill>
                      <a:schemeClr val="tx1"/>
                    </a:solidFill>
                    <a:effectLst/>
                    <a:latin typeface="+mn-lt"/>
                    <a:ea typeface="+mn-ea"/>
                    <a:cs typeface="+mn-cs"/>
                  </a:rPr>
                  <a:t>src</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和目標 </a:t>
                </a:r>
                <a:r>
                  <a:rPr lang="en-US" altLang="zh-TW" sz="1200" b="0" i="0" kern="1200" dirty="0" err="1">
                    <a:solidFill>
                      <a:schemeClr val="tx1"/>
                    </a:solidFill>
                    <a:effectLst/>
                    <a:latin typeface="+mn-lt"/>
                    <a:ea typeface="+mn-ea"/>
                    <a:cs typeface="+mn-cs"/>
                  </a:rPr>
                  <a:t>dst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）表明，對於節點 </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，託管的</a:t>
                </a:r>
                <a:r>
                  <a:rPr lang="en-US" altLang="zh-TW" sz="1200" b="0" i="0" kern="1200" dirty="0">
                    <a:solidFill>
                      <a:schemeClr val="tx1"/>
                    </a:solidFill>
                    <a:effectLst/>
                    <a:latin typeface="+mn-lt"/>
                    <a:ea typeface="+mn-ea"/>
                    <a:cs typeface="+mn-cs"/>
                  </a:rPr>
                  <a:t>middlebox</a:t>
                </a:r>
                <a14:m>
                  <m:oMath xmlns:m="http://schemas.openxmlformats.org/officeDocument/2006/math">
                    <m:nary>
                      <m:naryPr>
                        <m:chr m:val="∑"/>
                        <m:supHide m:val="on"/>
                        <m:ctrlPr>
                          <a:rPr lang="zh-TW" altLang="en-US" sz="1200" b="0" i="1" kern="1200" smtClean="0">
                            <a:solidFill>
                              <a:schemeClr val="tx1"/>
                            </a:solidFill>
                            <a:effectLst/>
                            <a:latin typeface="Cambria Math" panose="02040503050406030204" pitchFamily="18" charset="0"/>
                            <a:ea typeface="+mn-ea"/>
                            <a:cs typeface="+mn-cs"/>
                          </a:rPr>
                        </m:ctrlPr>
                      </m:naryPr>
                      <m:sub>
                        <m:r>
                          <m:rPr>
                            <m:brk m:alnAt="7"/>
                          </m:rPr>
                          <a:rPr lang="en-US" altLang="zh-TW" sz="1200" b="0" i="1" kern="1200" smtClean="0">
                            <a:solidFill>
                              <a:schemeClr val="tx1"/>
                            </a:solidFill>
                            <a:effectLst/>
                            <a:latin typeface="Cambria Math" panose="02040503050406030204" pitchFamily="18" charset="0"/>
                            <a:ea typeface="+mn-ea"/>
                            <a:cs typeface="+mn-cs"/>
                          </a:rPr>
                          <m:t>𝑖</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𝐸</m:t>
                        </m:r>
                        <m:r>
                          <a:rPr lang="en-US" altLang="zh-TW" sz="1200" b="0" i="1" kern="1200" smtClean="0">
                            <a:solidFill>
                              <a:schemeClr val="tx1"/>
                            </a:solidFill>
                            <a:effectLst/>
                            <a:latin typeface="Cambria Math" panose="02040503050406030204" pitchFamily="18" charset="0"/>
                            <a:ea typeface="+mn-ea"/>
                            <a:cs typeface="+mn-cs"/>
                          </a:rPr>
                          <m:t> [1, </m:t>
                        </m:r>
                        <m:r>
                          <a:rPr lang="en-US" altLang="zh-TW" sz="1200" b="0" i="1" kern="1200" smtClean="0">
                            <a:solidFill>
                              <a:schemeClr val="tx1"/>
                            </a:solidFill>
                            <a:effectLst/>
                            <a:latin typeface="Cambria Math" panose="02040503050406030204" pitchFamily="18" charset="0"/>
                            <a:ea typeface="+mn-ea"/>
                            <a:cs typeface="+mn-cs"/>
                          </a:rPr>
                          <m:t>𝑛</m:t>
                        </m:r>
                        <m:r>
                          <a:rPr lang="en-US" altLang="zh-TW" sz="1200" b="0" i="1" kern="1200" smtClean="0">
                            <a:solidFill>
                              <a:schemeClr val="tx1"/>
                            </a:solidFill>
                            <a:effectLst/>
                            <a:latin typeface="Cambria Math" panose="02040503050406030204" pitchFamily="18" charset="0"/>
                            <a:ea typeface="+mn-ea"/>
                            <a:cs typeface="+mn-cs"/>
                          </a:rPr>
                          <m:t>]</m:t>
                        </m:r>
                      </m:sub>
                      <m:sup/>
                      <m:e>
                        <m:nary>
                          <m:naryPr>
                            <m:chr m:val="∑"/>
                            <m:supHide m:val="on"/>
                            <m:ctrlPr>
                              <a:rPr lang="zh-TW" altLang="en-US" sz="1200" b="0" i="1" kern="1200" smtClean="0">
                                <a:solidFill>
                                  <a:schemeClr val="tx1"/>
                                </a:solidFill>
                                <a:effectLst/>
                                <a:latin typeface="Cambria Math" panose="02040503050406030204" pitchFamily="18" charset="0"/>
                                <a:ea typeface="+mn-ea"/>
                                <a:cs typeface="+mn-cs"/>
                              </a:rPr>
                            </m:ctrlPr>
                          </m:naryPr>
                          <m:sub>
                            <m:r>
                              <a:rPr lang="en-US" altLang="zh-TW" sz="1200" b="0" i="1" kern="1200" smtClean="0">
                                <a:solidFill>
                                  <a:schemeClr val="tx1"/>
                                </a:solidFill>
                                <a:effectLst/>
                                <a:latin typeface="Cambria Math" panose="02040503050406030204" pitchFamily="18" charset="0"/>
                                <a:ea typeface="+mn-ea"/>
                                <a:cs typeface="+mn-cs"/>
                              </a:rPr>
                              <m:t>𝑚</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𝐸</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𝑀</m:t>
                            </m:r>
                          </m:sub>
                          <m:sup/>
                          <m:e>
                            <m:r>
                              <a:rPr lang="en-US" altLang="zh-TW" sz="1200" b="0" i="1" kern="1200" smtClean="0">
                                <a:solidFill>
                                  <a:schemeClr val="tx1"/>
                                </a:solidFill>
                                <a:effectLst/>
                                <a:latin typeface="Cambria Math" panose="02040503050406030204" pitchFamily="18" charset="0"/>
                                <a:ea typeface="+mn-ea"/>
                                <a:cs typeface="+mn-cs"/>
                              </a:rPr>
                              <m:t>𝑝𝑙𝑎𝑐𝑒</m:t>
                            </m:r>
                            <m:d>
                              <m:dPr>
                                <m:ctrlPr>
                                  <a:rPr lang="en-US" altLang="zh-TW" sz="1200" b="0" i="1" kern="1200" smtClean="0">
                                    <a:solidFill>
                                      <a:schemeClr val="tx1"/>
                                    </a:solidFill>
                                    <a:effectLst/>
                                    <a:latin typeface="Cambria Math" panose="02040503050406030204" pitchFamily="18" charset="0"/>
                                    <a:ea typeface="+mn-ea"/>
                                    <a:cs typeface="+mn-cs"/>
                                  </a:rPr>
                                </m:ctrlPr>
                              </m:dPr>
                              <m:e>
                                <m:r>
                                  <a:rPr lang="en-US" altLang="zh-TW" sz="1200" b="0" i="1" kern="1200" smtClean="0">
                                    <a:solidFill>
                                      <a:schemeClr val="tx1"/>
                                    </a:solidFill>
                                    <a:effectLst/>
                                    <a:latin typeface="Cambria Math" panose="02040503050406030204" pitchFamily="18" charset="0"/>
                                    <a:ea typeface="+mn-ea"/>
                                    <a:cs typeface="+mn-cs"/>
                                  </a:rPr>
                                  <m:t>𝑚</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𝑖</m:t>
                                </m:r>
                              </m:e>
                            </m:d>
                            <m:r>
                              <a:rPr lang="en-US" altLang="zh-TW" sz="1200" b="0" i="1" kern="1200" smtClean="0">
                                <a:solidFill>
                                  <a:schemeClr val="tx1"/>
                                </a:solidFill>
                                <a:effectLst/>
                                <a:latin typeface="Cambria Math" panose="02040503050406030204" pitchFamily="18" charset="0"/>
                                <a:ea typeface="+mn-ea"/>
                                <a:cs typeface="+mn-cs"/>
                              </a:rPr>
                              <m:t>𝑟𝑜𝑢𝑡𝑒</m:t>
                            </m:r>
                            <m:r>
                              <a:rPr lang="en-US" altLang="zh-TW" sz="1200" b="0" i="1" kern="1200" smtClean="0">
                                <a:solidFill>
                                  <a:schemeClr val="tx1"/>
                                </a:solidFill>
                                <a:effectLst/>
                                <a:latin typeface="Cambria Math" panose="02040503050406030204" pitchFamily="18" charset="0"/>
                                <a:ea typeface="+mn-ea"/>
                                <a:cs typeface="+mn-cs"/>
                              </a:rPr>
                              <m:t>(</m:t>
                            </m:r>
                            <m:r>
                              <a:rPr lang="en-US" altLang="zh-TW" sz="1200" b="0" i="1" kern="1200" smtClean="0">
                                <a:solidFill>
                                  <a:schemeClr val="tx1"/>
                                </a:solidFill>
                                <a:effectLst/>
                                <a:latin typeface="Cambria Math" panose="02040503050406030204" pitchFamily="18" charset="0"/>
                                <a:ea typeface="+mn-ea"/>
                                <a:cs typeface="+mn-cs"/>
                              </a:rPr>
                              <m:t>𝑣</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𝑖</m:t>
                            </m:r>
                            <m:r>
                              <a:rPr lang="en-US" altLang="zh-TW" sz="1200" b="0" i="1" kern="1200" smtClean="0">
                                <a:solidFill>
                                  <a:schemeClr val="tx1"/>
                                </a:solidFill>
                                <a:effectLst/>
                                <a:latin typeface="Cambria Math" panose="02040503050406030204" pitchFamily="18" charset="0"/>
                                <a:ea typeface="+mn-ea"/>
                                <a:cs typeface="+mn-cs"/>
                              </a:rPr>
                              <m:t>)</m:t>
                            </m:r>
                          </m:e>
                        </m:nary>
                      </m:e>
                    </m:nary>
                  </m:oMath>
                </a14:m>
                <a:r>
                  <a:rPr lang="zh-TW" altLang="en-US" sz="1200" b="0" i="0" kern="1200" dirty="0">
                    <a:solidFill>
                      <a:schemeClr val="tx1"/>
                    </a:solidFill>
                    <a:effectLst/>
                    <a:latin typeface="+mn-lt"/>
                    <a:ea typeface="+mn-ea"/>
                    <a:cs typeface="+mn-cs"/>
                  </a:rPr>
                  <a:t> 的總空間需求不應超過其空間容量 </a:t>
                </a:r>
                <a:r>
                  <a:rPr lang="en-US" altLang="zh-TW" sz="1200" b="0" i="0" kern="1200" dirty="0" err="1">
                    <a:solidFill>
                      <a:schemeClr val="tx1"/>
                    </a:solidFill>
                    <a:effectLst/>
                    <a:latin typeface="+mn-lt"/>
                    <a:ea typeface="+mn-ea"/>
                    <a:cs typeface="+mn-cs"/>
                  </a:rPr>
                  <a:t>sc</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(7) </a:t>
                </a:r>
                <a:r>
                  <a:rPr lang="zh-TW" altLang="en-US" sz="1200" b="0" i="0" kern="1200" dirty="0">
                    <a:solidFill>
                      <a:schemeClr val="tx1"/>
                    </a:solidFill>
                    <a:effectLst/>
                    <a:latin typeface="+mn-lt"/>
                    <a:ea typeface="+mn-ea"/>
                    <a:cs typeface="+mn-cs"/>
                  </a:rPr>
                  <a:t>表明，對於 </a:t>
                </a:r>
                <a:r>
                  <a:rPr lang="en-US" altLang="zh-TW" sz="1200" b="0" i="0" kern="1200" dirty="0">
                    <a:solidFill>
                      <a:schemeClr val="tx1"/>
                    </a:solidFill>
                    <a:effectLst/>
                    <a:latin typeface="+mn-lt"/>
                    <a:ea typeface="+mn-ea"/>
                    <a:cs typeface="+mn-cs"/>
                  </a:rPr>
                  <a:t>link(u, v)</a:t>
                </a:r>
                <a:r>
                  <a:rPr lang="zh-TW" altLang="en-US" sz="1200" b="0" i="0" kern="1200" dirty="0">
                    <a:solidFill>
                      <a:schemeClr val="tx1"/>
                    </a:solidFill>
                    <a:effectLst/>
                    <a:latin typeface="+mn-lt"/>
                    <a:ea typeface="+mn-ea"/>
                    <a:cs typeface="+mn-cs"/>
                  </a:rPr>
                  <a:t>，所有流經該鏈路的總負載為 </a:t>
                </a:r>
                <a:r>
                  <a:rPr lang="en-US" altLang="zh-TW" sz="1200" b="0" i="0" kern="1200" dirty="0">
                    <a:solidFill>
                      <a:schemeClr val="tx1"/>
                    </a:solidFill>
                    <a:effectLst/>
                    <a:latin typeface="+mn-lt"/>
                    <a:ea typeface="+mn-ea"/>
                    <a:cs typeface="+mn-cs"/>
                  </a:rPr>
                  <a:t>t(u; v)+load[u; v] </a:t>
                </a:r>
                <a:r>
                  <a:rPr lang="zh-TW" altLang="en-US" sz="1200" b="0" i="0" kern="1200" dirty="0">
                    <a:solidFill>
                      <a:schemeClr val="tx1"/>
                    </a:solidFill>
                    <a:effectLst/>
                    <a:latin typeface="+mn-lt"/>
                    <a:ea typeface="+mn-ea"/>
                    <a:cs typeface="+mn-cs"/>
                  </a:rPr>
                  <a:t>不應超過其頻寬容量 </a:t>
                </a:r>
                <a:r>
                  <a:rPr lang="en-US" altLang="zh-TW" sz="1200" b="0" i="0" kern="1200" dirty="0" err="1">
                    <a:solidFill>
                      <a:schemeClr val="tx1"/>
                    </a:solidFill>
                    <a:effectLst/>
                    <a:latin typeface="+mn-lt"/>
                    <a:ea typeface="+mn-ea"/>
                    <a:cs typeface="+mn-cs"/>
                  </a:rPr>
                  <a:t>bc</a:t>
                </a:r>
                <a:r>
                  <a:rPr lang="en-US" altLang="zh-TW" sz="1200" b="0" i="0" kern="1200" dirty="0">
                    <a:solidFill>
                      <a:schemeClr val="tx1"/>
                    </a:solidFill>
                    <a:effectLst/>
                    <a:latin typeface="+mn-lt"/>
                    <a:ea typeface="+mn-ea"/>
                    <a:cs typeface="+mn-cs"/>
                  </a:rPr>
                  <a:t>[u; v]</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t</a:t>
                </a:r>
                <a:r>
                  <a:rPr lang="zh-TW" altLang="en-US" sz="1200" b="0" i="0" kern="1200" dirty="0">
                    <a:solidFill>
                      <a:schemeClr val="tx1"/>
                    </a:solidFill>
                    <a:effectLst/>
                    <a:latin typeface="+mn-lt"/>
                    <a:ea typeface="+mn-ea"/>
                    <a:cs typeface="+mn-cs"/>
                  </a:rPr>
                  <a:t> 代表流量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traffic rate</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load</a:t>
                </a:r>
                <a:r>
                  <a:rPr lang="zh-TW" altLang="en-US" sz="1200" b="0" i="0" kern="1200" dirty="0">
                    <a:solidFill>
                      <a:schemeClr val="tx1"/>
                    </a:solidFill>
                    <a:effectLst/>
                    <a:latin typeface="+mn-lt"/>
                    <a:ea typeface="+mn-ea"/>
                    <a:cs typeface="+mn-cs"/>
                  </a:rPr>
                  <a:t>是原先就有的</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(8) </a:t>
                </a:r>
                <a:r>
                  <a:rPr lang="zh-TW" altLang="en-US" sz="1200" b="0" i="0" kern="1200" dirty="0">
                    <a:solidFill>
                      <a:schemeClr val="tx1"/>
                    </a:solidFill>
                    <a:effectLst/>
                    <a:latin typeface="+mn-lt"/>
                    <a:ea typeface="+mn-ea"/>
                    <a:cs typeface="+mn-cs"/>
                  </a:rPr>
                  <a:t>表明</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應該只會安裝在一個地方。</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）加強了</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之間的依賴關係，或者換句話說，如果前者被後者依賴，則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必須不遲於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放置。</a:t>
                </a:r>
                <a:endParaRPr lang="zh-TW" altLang="en-US" dirty="0"/>
              </a:p>
            </p:txBody>
          </p:sp>
        </mc:Choice>
        <mc:Fallback>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表明第 </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跳是流路徑的最後一跳。</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強制流路徑的第一跳和最後一跳分別為源 </a:t>
                </a:r>
                <a:r>
                  <a:rPr lang="en-US" altLang="zh-TW" sz="1200" b="0" i="0" kern="1200" dirty="0" err="1">
                    <a:solidFill>
                      <a:schemeClr val="tx1"/>
                    </a:solidFill>
                    <a:effectLst/>
                    <a:latin typeface="+mn-lt"/>
                    <a:ea typeface="+mn-ea"/>
                    <a:cs typeface="+mn-cs"/>
                  </a:rPr>
                  <a:t>src</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和目標 </a:t>
                </a:r>
                <a:r>
                  <a:rPr lang="en-US" altLang="zh-TW" sz="1200" b="0" i="0" kern="1200" dirty="0" err="1">
                    <a:solidFill>
                      <a:schemeClr val="tx1"/>
                    </a:solidFill>
                    <a:effectLst/>
                    <a:latin typeface="+mn-lt"/>
                    <a:ea typeface="+mn-ea"/>
                    <a:cs typeface="+mn-cs"/>
                  </a:rPr>
                  <a:t>dst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）表明，對於節點 </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，託管的</a:t>
                </a:r>
                <a:r>
                  <a:rPr lang="en-US" altLang="zh-TW" sz="1200" b="0" i="0" kern="1200" dirty="0">
                    <a:solidFill>
                      <a:schemeClr val="tx1"/>
                    </a:solidFill>
                    <a:effectLst/>
                    <a:latin typeface="+mn-lt"/>
                    <a:ea typeface="+mn-ea"/>
                    <a:cs typeface="+mn-cs"/>
                  </a:rPr>
                  <a:t>middlebox</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_</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𝑖 𝐸 [1, 𝑛]</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_</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𝑚 𝐸 𝑀</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𝑝𝑙𝑎𝑐𝑒(𝑚, 𝑖)𝑟𝑜𝑢𝑡𝑒(𝑣, 𝑖)</a:t>
                </a:r>
                <a:r>
                  <a:rPr lang="zh-TW" altLang="en-US" sz="1200" b="0" i="0" kern="1200">
                    <a:solidFill>
                      <a:schemeClr val="tx1"/>
                    </a:solidFill>
                    <a:effectLst/>
                    <a:latin typeface="Cambria Math" panose="02040503050406030204" pitchFamily="18" charset="0"/>
                    <a:ea typeface="+mn-ea"/>
                    <a:cs typeface="+mn-cs"/>
                  </a:rPr>
                  <a:t>〗</a:t>
                </a:r>
                <a:r>
                  <a:rPr lang="zh-TW" altLang="en-US" sz="1200" b="0" i="0" kern="1200" dirty="0">
                    <a:solidFill>
                      <a:schemeClr val="tx1"/>
                    </a:solidFill>
                    <a:effectLst/>
                    <a:latin typeface="+mn-lt"/>
                    <a:ea typeface="+mn-ea"/>
                    <a:cs typeface="+mn-cs"/>
                  </a:rPr>
                  <a:t> 的總空間需求不應超過其空間容量 </a:t>
                </a:r>
                <a:r>
                  <a:rPr lang="en-US" altLang="zh-TW" sz="1200" b="0" i="0" kern="1200" dirty="0" err="1">
                    <a:solidFill>
                      <a:schemeClr val="tx1"/>
                    </a:solidFill>
                    <a:effectLst/>
                    <a:latin typeface="+mn-lt"/>
                    <a:ea typeface="+mn-ea"/>
                    <a:cs typeface="+mn-cs"/>
                  </a:rPr>
                  <a:t>sc</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(7) </a:t>
                </a:r>
                <a:r>
                  <a:rPr lang="zh-TW" altLang="en-US" sz="1200" b="0" i="0" kern="1200" dirty="0">
                    <a:solidFill>
                      <a:schemeClr val="tx1"/>
                    </a:solidFill>
                    <a:effectLst/>
                    <a:latin typeface="+mn-lt"/>
                    <a:ea typeface="+mn-ea"/>
                    <a:cs typeface="+mn-cs"/>
                  </a:rPr>
                  <a:t>表明，對於 </a:t>
                </a:r>
                <a:r>
                  <a:rPr lang="en-US" altLang="zh-TW" sz="1200" b="0" i="0" kern="1200" dirty="0">
                    <a:solidFill>
                      <a:schemeClr val="tx1"/>
                    </a:solidFill>
                    <a:effectLst/>
                    <a:latin typeface="+mn-lt"/>
                    <a:ea typeface="+mn-ea"/>
                    <a:cs typeface="+mn-cs"/>
                  </a:rPr>
                  <a:t>link(u, v)</a:t>
                </a:r>
                <a:r>
                  <a:rPr lang="zh-TW" altLang="en-US" sz="1200" b="0" i="0" kern="1200" dirty="0">
                    <a:solidFill>
                      <a:schemeClr val="tx1"/>
                    </a:solidFill>
                    <a:effectLst/>
                    <a:latin typeface="+mn-lt"/>
                    <a:ea typeface="+mn-ea"/>
                    <a:cs typeface="+mn-cs"/>
                  </a:rPr>
                  <a:t>，所有流經該鏈路的總負載為 </a:t>
                </a:r>
                <a:r>
                  <a:rPr lang="en-US" altLang="zh-TW" sz="1200" b="0" i="0" kern="1200" dirty="0">
                    <a:solidFill>
                      <a:schemeClr val="tx1"/>
                    </a:solidFill>
                    <a:effectLst/>
                    <a:latin typeface="+mn-lt"/>
                    <a:ea typeface="+mn-ea"/>
                    <a:cs typeface="+mn-cs"/>
                  </a:rPr>
                  <a:t>t(u; v)+load[u; v] </a:t>
                </a:r>
                <a:r>
                  <a:rPr lang="zh-TW" altLang="en-US" sz="1200" b="0" i="0" kern="1200" dirty="0">
                    <a:solidFill>
                      <a:schemeClr val="tx1"/>
                    </a:solidFill>
                    <a:effectLst/>
                    <a:latin typeface="+mn-lt"/>
                    <a:ea typeface="+mn-ea"/>
                    <a:cs typeface="+mn-cs"/>
                  </a:rPr>
                  <a:t>不應超過其頻寬容量 </a:t>
                </a:r>
                <a:r>
                  <a:rPr lang="en-US" altLang="zh-TW" sz="1200" b="0" i="0" kern="1200" dirty="0" err="1">
                    <a:solidFill>
                      <a:schemeClr val="tx1"/>
                    </a:solidFill>
                    <a:effectLst/>
                    <a:latin typeface="+mn-lt"/>
                    <a:ea typeface="+mn-ea"/>
                    <a:cs typeface="+mn-cs"/>
                  </a:rPr>
                  <a:t>bc</a:t>
                </a:r>
                <a:r>
                  <a:rPr lang="en-US" altLang="zh-TW" sz="1200" b="0" i="0" kern="1200" dirty="0">
                    <a:solidFill>
                      <a:schemeClr val="tx1"/>
                    </a:solidFill>
                    <a:effectLst/>
                    <a:latin typeface="+mn-lt"/>
                    <a:ea typeface="+mn-ea"/>
                    <a:cs typeface="+mn-cs"/>
                  </a:rPr>
                  <a:t>[u; v]</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t</a:t>
                </a:r>
                <a:r>
                  <a:rPr lang="zh-TW" altLang="en-US" sz="1200" b="0" i="0" kern="1200" dirty="0">
                    <a:solidFill>
                      <a:schemeClr val="tx1"/>
                    </a:solidFill>
                    <a:effectLst/>
                    <a:latin typeface="+mn-lt"/>
                    <a:ea typeface="+mn-ea"/>
                    <a:cs typeface="+mn-cs"/>
                  </a:rPr>
                  <a:t> 代表流量 </a:t>
                </a:r>
                <a:r>
                  <a:rPr lang="en-US" altLang="zh-TW" sz="1200" b="0" i="0" kern="1200" dirty="0">
                    <a:solidFill>
                      <a:schemeClr val="tx1"/>
                    </a:solidFill>
                    <a:effectLst/>
                    <a:latin typeface="+mn-lt"/>
                    <a:ea typeface="+mn-ea"/>
                    <a:cs typeface="+mn-cs"/>
                  </a:rPr>
                  <a:t>f </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traffic rate</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load</a:t>
                </a:r>
                <a:r>
                  <a:rPr lang="zh-TW" altLang="en-US" sz="1200" b="0" i="0" kern="1200" dirty="0">
                    <a:solidFill>
                      <a:schemeClr val="tx1"/>
                    </a:solidFill>
                    <a:effectLst/>
                    <a:latin typeface="+mn-lt"/>
                    <a:ea typeface="+mn-ea"/>
                    <a:cs typeface="+mn-cs"/>
                  </a:rPr>
                  <a:t>是原先就有的</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(8) </a:t>
                </a:r>
                <a:r>
                  <a:rPr lang="zh-TW" altLang="en-US" sz="1200" b="0" i="0" kern="1200" dirty="0">
                    <a:solidFill>
                      <a:schemeClr val="tx1"/>
                    </a:solidFill>
                    <a:effectLst/>
                    <a:latin typeface="+mn-lt"/>
                    <a:ea typeface="+mn-ea"/>
                    <a:cs typeface="+mn-cs"/>
                  </a:rPr>
                  <a:t>表明</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應該只會安裝在一個地方。</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）加強了</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之間的依賴關係，或者換句話說，如果前者被後者依賴，則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必須不遲於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放置。</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2502915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）表明，一跳的流出流量速率，即</a:t>
                </a:r>
                <a:r>
                  <a:rPr lang="en-US" altLang="zh-TW" sz="1200" b="0" i="0" kern="1200" dirty="0">
                    <a:solidFill>
                      <a:schemeClr val="tx1"/>
                    </a:solidFill>
                    <a:effectLst/>
                    <a:latin typeface="+mn-lt"/>
                    <a:ea typeface="+mn-ea"/>
                    <a:cs typeface="+mn-cs"/>
                  </a:rPr>
                  <a:t>tout(I)</a:t>
                </a:r>
                <a:r>
                  <a:rPr lang="zh-TW" altLang="en-US" sz="1200" b="0" i="0" kern="1200" dirty="0">
                    <a:solidFill>
                      <a:schemeClr val="tx1"/>
                    </a:solidFill>
                    <a:effectLst/>
                    <a:latin typeface="+mn-lt"/>
                    <a:ea typeface="+mn-ea"/>
                    <a:cs typeface="+mn-cs"/>
                  </a:rPr>
                  <a:t>，等於流入速率</a:t>
                </a:r>
                <a:r>
                  <a:rPr lang="en-US" altLang="zh-TW" sz="1200" b="0" i="0" kern="1200" dirty="0">
                    <a:solidFill>
                      <a:schemeClr val="tx1"/>
                    </a:solidFill>
                    <a:effectLst/>
                    <a:latin typeface="+mn-lt"/>
                    <a:ea typeface="+mn-ea"/>
                    <a:cs typeface="+mn-cs"/>
                  </a:rPr>
                  <a:t>(tin(</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，乘以所有</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的流量變化率</a:t>
                </a:r>
                <a:r>
                  <a:rPr lang="en-US" altLang="zh-TW" sz="1200" b="0" i="0" kern="1200" dirty="0">
                    <a:solidFill>
                      <a:schemeClr val="tx1"/>
                    </a:solidFill>
                    <a:effectLst/>
                    <a:latin typeface="+mn-lt"/>
                    <a:ea typeface="+mn-ea"/>
                    <a:cs typeface="+mn-cs"/>
                  </a:rPr>
                  <a:t>ratio[m] m </a:t>
                </a:r>
                <a:r>
                  <a:rPr lang="zh-TW" altLang="en-US" sz="1200" b="0" i="0" kern="1200" dirty="0">
                    <a:solidFill>
                      <a:schemeClr val="tx1"/>
                    </a:solidFill>
                    <a:effectLst/>
                    <a:latin typeface="+mn-lt"/>
                    <a:ea typeface="+mn-ea"/>
                    <a:cs typeface="+mn-cs"/>
                  </a:rPr>
                  <a:t>放置在這一跳，即 </a:t>
                </a:r>
                <a14:m>
                  <m:oMath xmlns:m="http://schemas.openxmlformats.org/officeDocument/2006/math">
                    <m:nary>
                      <m:naryPr>
                        <m:chr m:val="∏"/>
                        <m:limLoc m:val="subSup"/>
                        <m:supHide m:val="on"/>
                        <m:ctrlPr>
                          <a:rPr lang="zh-TW" altLang="en-US" sz="1200" b="0" i="1" kern="1200" smtClean="0">
                            <a:solidFill>
                              <a:schemeClr val="tx1"/>
                            </a:solidFill>
                            <a:effectLst/>
                            <a:latin typeface="Cambria Math" panose="02040503050406030204" pitchFamily="18" charset="0"/>
                            <a:ea typeface="+mn-ea"/>
                            <a:cs typeface="+mn-cs"/>
                          </a:rPr>
                        </m:ctrlPr>
                      </m:naryPr>
                      <m:sub>
                        <m:r>
                          <m:rPr>
                            <m:brk m:alnAt="9"/>
                          </m:rPr>
                          <a:rPr lang="en-US" altLang="zh-TW" sz="1200" b="0" i="1" kern="1200" smtClean="0">
                            <a:solidFill>
                              <a:schemeClr val="tx1"/>
                            </a:solidFill>
                            <a:effectLst/>
                            <a:latin typeface="Cambria Math" panose="02040503050406030204" pitchFamily="18" charset="0"/>
                            <a:ea typeface="+mn-ea"/>
                            <a:cs typeface="+mn-cs"/>
                          </a:rPr>
                          <m:t>𝑚</m:t>
                        </m:r>
                        <m:r>
                          <m:rPr>
                            <m:nor/>
                          </m:rPr>
                          <a:rPr lang="zh-TW" altLang="en-US" sz="1200" b="0" i="0" kern="1200" smtClean="0">
                            <a:solidFill>
                              <a:schemeClr val="tx1"/>
                            </a:solidFill>
                            <a:effectLst/>
                            <a:latin typeface="+mn-lt"/>
                            <a:ea typeface="+mn-ea"/>
                            <a:cs typeface="+mn-cs"/>
                          </a:rPr>
                          <m:t>∈</m:t>
                        </m:r>
                        <m:r>
                          <m:rPr>
                            <m:nor/>
                          </m:rPr>
                          <a:rPr lang="en-US" altLang="zh-TW" sz="1200" b="0" i="0" kern="1200" smtClean="0">
                            <a:solidFill>
                              <a:schemeClr val="tx1"/>
                            </a:solidFill>
                            <a:effectLst/>
                            <a:latin typeface="+mn-lt"/>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𝑀</m:t>
                        </m:r>
                      </m:sub>
                      <m:sup/>
                      <m:e>
                        <m:r>
                          <a:rPr lang="en-US" altLang="zh-TW" sz="1200" b="0" i="1" kern="1200" smtClean="0">
                            <a:solidFill>
                              <a:schemeClr val="tx1"/>
                            </a:solidFill>
                            <a:effectLst/>
                            <a:latin typeface="Cambria Math" panose="02040503050406030204" pitchFamily="18" charset="0"/>
                            <a:ea typeface="+mn-ea"/>
                            <a:cs typeface="+mn-cs"/>
                          </a:rPr>
                          <m:t>(1+</m:t>
                        </m:r>
                        <m:r>
                          <a:rPr lang="en-US" altLang="zh-TW" sz="1200" b="0" i="1" kern="1200" smtClean="0">
                            <a:solidFill>
                              <a:schemeClr val="tx1"/>
                            </a:solidFill>
                            <a:effectLst/>
                            <a:latin typeface="Cambria Math" panose="02040503050406030204" pitchFamily="18" charset="0"/>
                            <a:ea typeface="+mn-ea"/>
                            <a:cs typeface="+mn-cs"/>
                          </a:rPr>
                          <m:t>𝑝𝑙𝑎𝑐𝑒𝑓</m:t>
                        </m:r>
                        <m:r>
                          <a:rPr lang="en-US" altLang="zh-TW" sz="1200" b="0" i="1" kern="1200" smtClean="0">
                            <a:solidFill>
                              <a:schemeClr val="tx1"/>
                            </a:solidFill>
                            <a:effectLst/>
                            <a:latin typeface="Cambria Math" panose="02040503050406030204" pitchFamily="18" charset="0"/>
                            <a:ea typeface="+mn-ea"/>
                            <a:cs typeface="+mn-cs"/>
                          </a:rPr>
                          <m:t>(</m:t>
                        </m:r>
                        <m:r>
                          <a:rPr lang="en-US" altLang="zh-TW" sz="1200" b="0" i="1" kern="1200" smtClean="0">
                            <a:solidFill>
                              <a:schemeClr val="tx1"/>
                            </a:solidFill>
                            <a:effectLst/>
                            <a:latin typeface="Cambria Math" panose="02040503050406030204" pitchFamily="18" charset="0"/>
                            <a:ea typeface="+mn-ea"/>
                            <a:cs typeface="+mn-cs"/>
                          </a:rPr>
                          <m:t>𝑚</m:t>
                        </m:r>
                        <m:r>
                          <a:rPr lang="en-US" altLang="zh-TW" sz="1200" b="0" i="1" kern="1200" smtClean="0">
                            <a:solidFill>
                              <a:schemeClr val="tx1"/>
                            </a:solidFill>
                            <a:effectLst/>
                            <a:latin typeface="Cambria Math" panose="02040503050406030204" pitchFamily="18" charset="0"/>
                            <a:ea typeface="+mn-ea"/>
                            <a:cs typeface="+mn-cs"/>
                          </a:rPr>
                          <m:t>, </m:t>
                        </m:r>
                        <m:r>
                          <a:rPr lang="en-US" altLang="zh-TW" sz="1200" b="0" i="1" kern="1200" smtClean="0">
                            <a:solidFill>
                              <a:schemeClr val="tx1"/>
                            </a:solidFill>
                            <a:effectLst/>
                            <a:latin typeface="Cambria Math" panose="02040503050406030204" pitchFamily="18" charset="0"/>
                            <a:ea typeface="+mn-ea"/>
                            <a:cs typeface="+mn-cs"/>
                          </a:rPr>
                          <m:t>𝑖</m:t>
                        </m:r>
                        <m:r>
                          <a:rPr lang="en-US" altLang="zh-TW" sz="1200" b="0" i="1" kern="1200" smtClean="0">
                            <a:solidFill>
                              <a:schemeClr val="tx1"/>
                            </a:solidFill>
                            <a:effectLst/>
                            <a:latin typeface="Cambria Math" panose="02040503050406030204" pitchFamily="18" charset="0"/>
                            <a:ea typeface="+mn-ea"/>
                            <a:cs typeface="+mn-cs"/>
                          </a:rPr>
                          <m:t>)(</m:t>
                        </m:r>
                        <m:r>
                          <a:rPr lang="en-US" altLang="zh-TW" sz="1200" b="0" i="1" kern="1200" smtClean="0">
                            <a:solidFill>
                              <a:schemeClr val="tx1"/>
                            </a:solidFill>
                            <a:effectLst/>
                            <a:latin typeface="Cambria Math" panose="02040503050406030204" pitchFamily="18" charset="0"/>
                            <a:ea typeface="+mn-ea"/>
                            <a:cs typeface="+mn-cs"/>
                          </a:rPr>
                          <m:t>𝑟𝑎𝑡𝑖𝑜</m:t>
                        </m:r>
                        <m:d>
                          <m:dPr>
                            <m:begChr m:val="["/>
                            <m:endChr m:val="]"/>
                            <m:ctrlPr>
                              <a:rPr lang="en-US" altLang="zh-TW" sz="1200" b="0" i="1" kern="1200" smtClean="0">
                                <a:solidFill>
                                  <a:schemeClr val="tx1"/>
                                </a:solidFill>
                                <a:effectLst/>
                                <a:latin typeface="Cambria Math" panose="02040503050406030204" pitchFamily="18" charset="0"/>
                                <a:ea typeface="+mn-ea"/>
                                <a:cs typeface="+mn-cs"/>
                              </a:rPr>
                            </m:ctrlPr>
                          </m:dPr>
                          <m:e>
                            <m:r>
                              <a:rPr lang="en-US" altLang="zh-TW" sz="1200" b="0" i="1" kern="1200" smtClean="0">
                                <a:solidFill>
                                  <a:schemeClr val="tx1"/>
                                </a:solidFill>
                                <a:effectLst/>
                                <a:latin typeface="Cambria Math" panose="02040503050406030204" pitchFamily="18" charset="0"/>
                                <a:ea typeface="+mn-ea"/>
                                <a:cs typeface="+mn-cs"/>
                              </a:rPr>
                              <m:t>𝑚</m:t>
                            </m:r>
                          </m:e>
                        </m:d>
                        <m:r>
                          <a:rPr lang="en-US" altLang="zh-TW" sz="1200" b="0" i="1" kern="1200" smtClean="0">
                            <a:solidFill>
                              <a:schemeClr val="tx1"/>
                            </a:solidFill>
                            <a:effectLst/>
                            <a:latin typeface="Cambria Math" panose="02040503050406030204" pitchFamily="18" charset="0"/>
                            <a:ea typeface="+mn-ea"/>
                            <a:cs typeface="+mn-cs"/>
                          </a:rPr>
                          <m:t>−1))</m:t>
                        </m:r>
                      </m:e>
                    </m:nary>
                  </m:oMath>
                </a14:m>
                <a:r>
                  <a:rPr lang="zh-TW" altLang="en-US" sz="1200" b="0" i="0" kern="1200" dirty="0">
                    <a:solidFill>
                      <a:schemeClr val="tx1"/>
                    </a:solidFill>
                    <a:effectLst/>
                    <a:latin typeface="+mn-lt"/>
                    <a:ea typeface="+mn-ea"/>
                    <a:cs typeface="+mn-cs"/>
                  </a:rPr>
                  <a:t>。它還確保流量守恆，從某種意義上說，除了</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的影響之外，不會在中間節點生成或終止任何流量流量。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為何不用</a:t>
                </a:r>
                <a:r>
                  <a:rPr lang="en-US" altLang="zh-TW" sz="1200" b="0" i="0" kern="1200" dirty="0">
                    <a:solidFill>
                      <a:schemeClr val="tx1"/>
                    </a:solidFill>
                    <a:effectLst/>
                    <a:latin typeface="+mn-lt"/>
                    <a:ea typeface="+mn-ea"/>
                    <a:cs typeface="+mn-cs"/>
                  </a:rPr>
                  <a:t>ratio[m]</a:t>
                </a:r>
                <a:r>
                  <a:rPr lang="zh-TW" altLang="en-US" sz="1200" b="0" i="0" kern="1200" dirty="0">
                    <a:solidFill>
                      <a:schemeClr val="tx1"/>
                    </a:solidFill>
                    <a:effectLst/>
                    <a:latin typeface="+mn-lt"/>
                    <a:ea typeface="+mn-ea"/>
                    <a:cs typeface="+mn-cs"/>
                  </a:rPr>
                  <a:t>全部相乘是因為會把沒放置在節點</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上的</a:t>
                </a:r>
                <a:r>
                  <a:rPr lang="en-US" altLang="zh-TW" sz="1200" b="0" i="0" kern="1200" dirty="0">
                    <a:solidFill>
                      <a:schemeClr val="tx1"/>
                    </a:solidFill>
                    <a:effectLst/>
                    <a:latin typeface="+mn-lt"/>
                    <a:ea typeface="+mn-ea"/>
                    <a:cs typeface="+mn-cs"/>
                  </a:rPr>
                  <a:t>middlebox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ratio</a:t>
                </a:r>
                <a:r>
                  <a:rPr lang="zh-TW" altLang="en-US" sz="1200" b="0" i="0" kern="1200" dirty="0">
                    <a:solidFill>
                      <a:schemeClr val="tx1"/>
                    </a:solidFill>
                    <a:effectLst/>
                    <a:latin typeface="+mn-lt"/>
                    <a:ea typeface="+mn-ea"/>
                    <a:cs typeface="+mn-cs"/>
                  </a:rPr>
                  <a:t>也計算進去</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(11) </a:t>
                </a:r>
                <a:r>
                  <a:rPr lang="zh-TW" altLang="en-US" sz="1200" b="0" i="0" kern="1200" dirty="0">
                    <a:solidFill>
                      <a:schemeClr val="tx1"/>
                    </a:solidFill>
                    <a:effectLst/>
                    <a:latin typeface="+mn-lt"/>
                    <a:ea typeface="+mn-ea"/>
                    <a:cs typeface="+mn-cs"/>
                  </a:rPr>
                  <a:t>強制流路徑的連續跳躍必須在網絡中連接。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mc:Choice>
        <mc:Fallback>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）表明，一跳的流出流量速率，即</a:t>
                </a:r>
                <a:r>
                  <a:rPr lang="en-US" altLang="zh-TW" sz="1200" b="0" i="0" kern="1200" dirty="0">
                    <a:solidFill>
                      <a:schemeClr val="tx1"/>
                    </a:solidFill>
                    <a:effectLst/>
                    <a:latin typeface="+mn-lt"/>
                    <a:ea typeface="+mn-ea"/>
                    <a:cs typeface="+mn-cs"/>
                  </a:rPr>
                  <a:t>tout(I)</a:t>
                </a:r>
                <a:r>
                  <a:rPr lang="zh-TW" altLang="en-US" sz="1200" b="0" i="0" kern="1200" dirty="0">
                    <a:solidFill>
                      <a:schemeClr val="tx1"/>
                    </a:solidFill>
                    <a:effectLst/>
                    <a:latin typeface="+mn-lt"/>
                    <a:ea typeface="+mn-ea"/>
                    <a:cs typeface="+mn-cs"/>
                  </a:rPr>
                  <a:t>，等於流入速率</a:t>
                </a:r>
                <a:r>
                  <a:rPr lang="en-US" altLang="zh-TW" sz="1200" b="0" i="0" kern="1200" dirty="0">
                    <a:solidFill>
                      <a:schemeClr val="tx1"/>
                    </a:solidFill>
                    <a:effectLst/>
                    <a:latin typeface="+mn-lt"/>
                    <a:ea typeface="+mn-ea"/>
                    <a:cs typeface="+mn-cs"/>
                  </a:rPr>
                  <a:t>(tin(</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，乘以所有</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的流量變化率</a:t>
                </a:r>
                <a:r>
                  <a:rPr lang="en-US" altLang="zh-TW" sz="1200" b="0" i="0" kern="1200" dirty="0">
                    <a:solidFill>
                      <a:schemeClr val="tx1"/>
                    </a:solidFill>
                    <a:effectLst/>
                    <a:latin typeface="+mn-lt"/>
                    <a:ea typeface="+mn-ea"/>
                    <a:cs typeface="+mn-cs"/>
                  </a:rPr>
                  <a:t>ratio[m] m </a:t>
                </a:r>
                <a:r>
                  <a:rPr lang="zh-TW" altLang="en-US" sz="1200" b="0" i="0" kern="1200" dirty="0">
                    <a:solidFill>
                      <a:schemeClr val="tx1"/>
                    </a:solidFill>
                    <a:effectLst/>
                    <a:latin typeface="+mn-lt"/>
                    <a:ea typeface="+mn-ea"/>
                    <a:cs typeface="+mn-cs"/>
                  </a:rPr>
                  <a:t>放置在這一跳，即 </a:t>
                </a:r>
                <a:r>
                  <a:rPr lang="zh-TW" altLang="en-US" sz="1200" b="0" i="0" kern="1200">
                    <a:solidFill>
                      <a:schemeClr val="tx1"/>
                    </a:solidFill>
                    <a:effectLst/>
                    <a:latin typeface="Cambria Math" panose="02040503050406030204" pitchFamily="18" charset="0"/>
                    <a:ea typeface="+mn-ea"/>
                    <a:cs typeface="+mn-cs"/>
                  </a:rPr>
                  <a:t>∏2</a:t>
                </a:r>
                <a:r>
                  <a:rPr lang="en-US" altLang="zh-TW" sz="1200" b="0" i="0" kern="1200">
                    <a:solidFill>
                      <a:schemeClr val="tx1"/>
                    </a:solidFill>
                    <a:effectLst/>
                    <a:latin typeface="Cambria Math" panose="02040503050406030204" pitchFamily="18" charset="0"/>
                    <a:ea typeface="+mn-ea"/>
                    <a:cs typeface="+mn-cs"/>
                  </a:rPr>
                  <a:t>_</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𝑚</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 </a:t>
                </a:r>
                <a:r>
                  <a:rPr lang="en-US" altLang="zh-TW" sz="1200" b="0" i="0" kern="1200">
                    <a:solidFill>
                      <a:schemeClr val="tx1"/>
                    </a:solidFill>
                    <a:effectLst/>
                    <a:latin typeface="Cambria Math" panose="02040503050406030204" pitchFamily="18" charset="0"/>
                    <a:ea typeface="+mn-ea"/>
                    <a:cs typeface="+mn-cs"/>
                  </a:rPr>
                  <a:t>" 𝑀</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a:t>
                </a:r>
                <a:r>
                  <a:rPr lang="zh-TW" altLang="en-US" sz="1200" b="0" i="0" kern="1200">
                    <a:solidFill>
                      <a:schemeClr val="tx1"/>
                    </a:solidFill>
                    <a:effectLst/>
                    <a:latin typeface="Cambria Math" panose="02040503050406030204" pitchFamily="18" charset="0"/>
                    <a:ea typeface="+mn-ea"/>
                    <a:cs typeface="+mn-cs"/>
                  </a:rPr>
                  <a:t>〖</a:t>
                </a:r>
                <a:r>
                  <a:rPr lang="en-US" altLang="zh-TW" sz="1200" b="0" i="0" kern="1200">
                    <a:solidFill>
                      <a:schemeClr val="tx1"/>
                    </a:solidFill>
                    <a:effectLst/>
                    <a:latin typeface="Cambria Math" panose="02040503050406030204" pitchFamily="18" charset="0"/>
                    <a:ea typeface="+mn-ea"/>
                    <a:cs typeface="+mn-cs"/>
                  </a:rPr>
                  <a:t>(1+𝑝𝑙𝑎𝑐𝑒𝑓(𝑚, 𝑖)(𝑟𝑎𝑡𝑖𝑜[𝑚]−1))</a:t>
                </a:r>
                <a:r>
                  <a:rPr lang="zh-TW" altLang="en-US" sz="1200" b="0" i="0" kern="1200">
                    <a:solidFill>
                      <a:schemeClr val="tx1"/>
                    </a:solidFill>
                    <a:effectLst/>
                    <a:latin typeface="Cambria Math" panose="02040503050406030204" pitchFamily="18" charset="0"/>
                    <a:ea typeface="+mn-ea"/>
                    <a:cs typeface="+mn-cs"/>
                  </a:rPr>
                  <a:t>〗</a:t>
                </a:r>
                <a:r>
                  <a:rPr lang="zh-TW" altLang="en-US" sz="1200" b="0" i="0" kern="1200" dirty="0">
                    <a:solidFill>
                      <a:schemeClr val="tx1"/>
                    </a:solidFill>
                    <a:effectLst/>
                    <a:latin typeface="+mn-lt"/>
                    <a:ea typeface="+mn-ea"/>
                    <a:cs typeface="+mn-cs"/>
                  </a:rPr>
                  <a:t>。它還確保流量守恆，從某種意義上說，除了</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的影響之外，不會在中間節點生成或終止任何流量流量。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為何不用</a:t>
                </a:r>
                <a:r>
                  <a:rPr lang="en-US" altLang="zh-TW" sz="1200" b="0" i="0" kern="1200" dirty="0">
                    <a:solidFill>
                      <a:schemeClr val="tx1"/>
                    </a:solidFill>
                    <a:effectLst/>
                    <a:latin typeface="+mn-lt"/>
                    <a:ea typeface="+mn-ea"/>
                    <a:cs typeface="+mn-cs"/>
                  </a:rPr>
                  <a:t>ratio[m]</a:t>
                </a:r>
                <a:r>
                  <a:rPr lang="zh-TW" altLang="en-US" sz="1200" b="0" i="0" kern="1200" dirty="0">
                    <a:solidFill>
                      <a:schemeClr val="tx1"/>
                    </a:solidFill>
                    <a:effectLst/>
                    <a:latin typeface="+mn-lt"/>
                    <a:ea typeface="+mn-ea"/>
                    <a:cs typeface="+mn-cs"/>
                  </a:rPr>
                  <a:t>全部相乘是因為會把沒放置在節點</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上的</a:t>
                </a:r>
                <a:r>
                  <a:rPr lang="en-US" altLang="zh-TW" sz="1200" b="0" i="0" kern="1200" dirty="0">
                    <a:solidFill>
                      <a:schemeClr val="tx1"/>
                    </a:solidFill>
                    <a:effectLst/>
                    <a:latin typeface="+mn-lt"/>
                    <a:ea typeface="+mn-ea"/>
                    <a:cs typeface="+mn-cs"/>
                  </a:rPr>
                  <a:t>middlebox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ratio</a:t>
                </a:r>
                <a:r>
                  <a:rPr lang="zh-TW" altLang="en-US" sz="1200" b="0" i="0" kern="1200" dirty="0">
                    <a:solidFill>
                      <a:schemeClr val="tx1"/>
                    </a:solidFill>
                    <a:effectLst/>
                    <a:latin typeface="+mn-lt"/>
                    <a:ea typeface="+mn-ea"/>
                    <a:cs typeface="+mn-cs"/>
                  </a:rPr>
                  <a:t>也計算進去</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(11) </a:t>
                </a:r>
                <a:r>
                  <a:rPr lang="zh-TW" altLang="en-US" sz="1200" b="0" i="0" kern="1200" dirty="0">
                    <a:solidFill>
                      <a:schemeClr val="tx1"/>
                    </a:solidFill>
                    <a:effectLst/>
                    <a:latin typeface="+mn-lt"/>
                    <a:ea typeface="+mn-ea"/>
                    <a:cs typeface="+mn-cs"/>
                  </a:rPr>
                  <a:t>強制流路徑的連續跳躍必須在網絡中連接。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3107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在本節中，我們提出了當流動路徑</a:t>
            </a:r>
            <a:r>
              <a:rPr lang="en-US" altLang="zh-TW" sz="1200" b="0" i="0" kern="1200" dirty="0">
                <a:solidFill>
                  <a:schemeClr val="tx1"/>
                </a:solidFill>
                <a:effectLst/>
                <a:latin typeface="+mn-lt"/>
                <a:ea typeface="+mn-ea"/>
                <a:cs typeface="+mn-cs"/>
              </a:rPr>
              <a:t>(route)</a:t>
            </a:r>
            <a:r>
              <a:rPr lang="zh-TW" altLang="en-US" sz="1200" b="0" i="0" kern="1200" dirty="0">
                <a:solidFill>
                  <a:schemeClr val="tx1"/>
                </a:solidFill>
                <a:effectLst/>
                <a:latin typeface="+mn-lt"/>
                <a:ea typeface="+mn-ea"/>
                <a:cs typeface="+mn-cs"/>
              </a:rPr>
              <a:t>，是預先確定的情況下，</a:t>
            </a:r>
            <a:r>
              <a:rPr lang="en-US" altLang="zh-TW" sz="1200" b="0" i="0" kern="1200" dirty="0">
                <a:solidFill>
                  <a:schemeClr val="tx1"/>
                </a:solidFill>
                <a:effectLst/>
                <a:latin typeface="+mn-lt"/>
                <a:ea typeface="+mn-ea"/>
                <a:cs typeface="+mn-cs"/>
              </a:rPr>
              <a:t>TAPIM</a:t>
            </a:r>
            <a:r>
              <a:rPr lang="zh-TW" altLang="en-US" sz="1200" b="0" i="0" kern="1200" dirty="0">
                <a:solidFill>
                  <a:schemeClr val="tx1"/>
                </a:solidFill>
                <a:effectLst/>
                <a:latin typeface="+mn-lt"/>
                <a:ea typeface="+mn-ea"/>
                <a:cs typeface="+mn-cs"/>
              </a:rPr>
              <a:t>問題的解決方案。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例如，在樹形拓撲結構中，任何一對葉子之間都有一條唯一的路徑。我們看一下該問題的三種情況。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首先，對於任何</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之間沒有依賴關係的特殊情況，我們提出了使用</a:t>
            </a:r>
            <a:r>
              <a:rPr lang="en-US" altLang="zh-TW" dirty="0"/>
              <a:t>least-first-greatest-last(</a:t>
            </a:r>
            <a:r>
              <a:rPr lang="zh-TW" altLang="en-US" dirty="0"/>
              <a:t>小的放前面，大的放尾巴</a:t>
            </a:r>
            <a:r>
              <a:rPr lang="en-US" altLang="zh-TW" dirty="0"/>
              <a:t>)</a:t>
            </a:r>
            <a:r>
              <a:rPr lang="zh-TW" altLang="en-US" sz="1200" b="0" i="0" kern="1200" dirty="0">
                <a:solidFill>
                  <a:schemeClr val="tx1"/>
                </a:solidFill>
                <a:effectLst/>
                <a:latin typeface="+mn-lt"/>
                <a:ea typeface="+mn-ea"/>
                <a:cs typeface="+mn-cs"/>
              </a:rPr>
              <a:t>規則的無序集放置算法</a:t>
            </a:r>
            <a:r>
              <a:rPr lang="en-US" altLang="zh-TW" sz="1200" b="0" i="0" kern="1200" dirty="0">
                <a:solidFill>
                  <a:schemeClr val="tx1"/>
                </a:solidFill>
                <a:effectLst/>
                <a:latin typeface="+mn-lt"/>
                <a:ea typeface="+mn-ea"/>
                <a:cs typeface="+mn-cs"/>
              </a:rPr>
              <a:t>(NOSP)</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其次，對於</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集存在完全依賴關係的特殊情況，我們提出了基於動態規劃的全序集合放置算法。</a:t>
            </a:r>
            <a:r>
              <a:rPr lang="en-US" altLang="zh-TW" sz="1200" b="0" i="0" kern="1200" dirty="0">
                <a:solidFill>
                  <a:schemeClr val="tx1"/>
                </a:solidFill>
                <a:effectLst/>
                <a:latin typeface="+mn-lt"/>
                <a:ea typeface="+mn-ea"/>
                <a:cs typeface="+mn-cs"/>
              </a:rPr>
              <a:t>(TOSP)</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2136995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最後，對於</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集上的部分依賴順序的場景，我們通過從 </a:t>
            </a:r>
            <a:r>
              <a:rPr lang="en-US" altLang="zh-TW" sz="1200" b="0" i="0" kern="1200" dirty="0">
                <a:solidFill>
                  <a:schemeClr val="tx1"/>
                </a:solidFill>
                <a:effectLst/>
                <a:latin typeface="+mn-lt"/>
                <a:ea typeface="+mn-ea"/>
                <a:cs typeface="+mn-cs"/>
              </a:rPr>
              <a:t>Clique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problem</a:t>
            </a:r>
            <a:r>
              <a:rPr lang="zh-TW" altLang="en-US" sz="1200" b="0" i="0" kern="1200" dirty="0">
                <a:solidFill>
                  <a:schemeClr val="tx1"/>
                </a:solidFill>
                <a:effectLst/>
                <a:latin typeface="+mn-lt"/>
                <a:ea typeface="+mn-ea"/>
                <a:cs typeface="+mn-cs"/>
              </a:rPr>
              <a:t>的規依</a:t>
            </a:r>
            <a:r>
              <a:rPr lang="en-US" altLang="zh-TW" sz="1200" b="0" i="0" kern="1200" dirty="0">
                <a:solidFill>
                  <a:schemeClr val="tx1"/>
                </a:solidFill>
                <a:effectLst/>
                <a:latin typeface="+mn-lt"/>
                <a:ea typeface="+mn-ea"/>
                <a:cs typeface="+mn-cs"/>
              </a:rPr>
              <a:t>(reduction)</a:t>
            </a:r>
            <a:r>
              <a:rPr lang="zh-TW" altLang="en-US" sz="1200" b="0" i="0" kern="1200" dirty="0">
                <a:solidFill>
                  <a:schemeClr val="tx1"/>
                </a:solidFill>
                <a:effectLst/>
                <a:latin typeface="+mn-lt"/>
                <a:ea typeface="+mn-ea"/>
                <a:cs typeface="+mn-cs"/>
              </a:rPr>
              <a:t>證明它是 </a:t>
            </a:r>
            <a:r>
              <a:rPr lang="en-US" altLang="zh-TW" sz="1200" b="0" i="0" kern="1200" dirty="0">
                <a:solidFill>
                  <a:schemeClr val="tx1"/>
                </a:solidFill>
                <a:effectLst/>
                <a:latin typeface="+mn-lt"/>
                <a:ea typeface="+mn-ea"/>
                <a:cs typeface="+mn-cs"/>
              </a:rPr>
              <a:t>NP-hard </a:t>
            </a:r>
            <a:r>
              <a:rPr lang="zh-TW" altLang="en-US" sz="1200" b="0" i="0" kern="1200" dirty="0">
                <a:solidFill>
                  <a:schemeClr val="tx1"/>
                </a:solidFill>
                <a:effectLst/>
                <a:latin typeface="+mn-lt"/>
                <a:ea typeface="+mn-ea"/>
                <a:cs typeface="+mn-cs"/>
              </a:rPr>
              <a:t>的，並提出了一種有效的啟發式方法將偏序集轉換為全序集。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3100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首先，我們將流量感知放置的相互依賴的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問題 </a:t>
            </a:r>
            <a:r>
              <a:rPr lang="en-US" altLang="zh-TW" sz="1200" b="0" i="0" kern="1200" dirty="0">
                <a:solidFill>
                  <a:schemeClr val="tx1"/>
                </a:solidFill>
                <a:effectLst/>
                <a:latin typeface="+mn-lt"/>
                <a:ea typeface="+mn-ea"/>
                <a:cs typeface="+mn-cs"/>
              </a:rPr>
              <a:t>(TAPIM)</a:t>
            </a:r>
            <a:r>
              <a:rPr lang="zh-TW" altLang="en-US" sz="1200" b="0" i="0" kern="1200" dirty="0">
                <a:solidFill>
                  <a:schemeClr val="tx1"/>
                </a:solidFill>
                <a:effectLst/>
                <a:latin typeface="+mn-lt"/>
                <a:ea typeface="+mn-ea"/>
                <a:cs typeface="+mn-cs"/>
              </a:rPr>
              <a:t> 表述為圖優化問題。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當流路被預先確定時，我們設計了最優算法來放置一個無序或完全有序的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集，並在證明部分有序的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集是一個</a:t>
            </a:r>
            <a:r>
              <a:rPr lang="en-US" altLang="zh-TW" sz="1200" b="0" i="0" kern="1200" dirty="0">
                <a:solidFill>
                  <a:schemeClr val="tx1"/>
                </a:solidFill>
                <a:effectLst/>
                <a:latin typeface="+mn-lt"/>
                <a:ea typeface="+mn-ea"/>
                <a:cs typeface="+mn-cs"/>
              </a:rPr>
              <a:t>NP-hardness </a:t>
            </a:r>
            <a:r>
              <a:rPr lang="zh-TW" altLang="en-US" sz="1200" b="0" i="0" kern="1200" dirty="0">
                <a:solidFill>
                  <a:schemeClr val="tx1"/>
                </a:solidFill>
                <a:effectLst/>
                <a:latin typeface="+mn-lt"/>
                <a:ea typeface="+mn-ea"/>
                <a:cs typeface="+mn-cs"/>
              </a:rPr>
              <a:t>問題後，提出一種有效的啟發式方法。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當流路徑未預先確定時，我們表明即使對於無序的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集該問題也是 </a:t>
            </a:r>
            <a:r>
              <a:rPr lang="en-US" altLang="zh-TW" sz="1200" b="0" i="0" kern="1200" dirty="0">
                <a:solidFill>
                  <a:schemeClr val="tx1"/>
                </a:solidFill>
                <a:effectLst/>
                <a:latin typeface="+mn-lt"/>
                <a:ea typeface="+mn-ea"/>
                <a:cs typeface="+mn-cs"/>
              </a:rPr>
              <a:t>NP hard</a:t>
            </a:r>
            <a:r>
              <a:rPr lang="zh-TW" altLang="en-US" sz="1200" b="0" i="0" kern="1200" dirty="0">
                <a:solidFill>
                  <a:schemeClr val="tx1"/>
                </a:solidFill>
                <a:effectLst/>
                <a:latin typeface="+mn-lt"/>
                <a:ea typeface="+mn-ea"/>
                <a:cs typeface="+mn-cs"/>
              </a:rPr>
              <a:t>的，並提出了一種流量和空間感知路由 </a:t>
            </a:r>
            <a:r>
              <a:rPr lang="en-US" altLang="zh-TW" sz="1200" b="0" i="0" kern="1200" dirty="0">
                <a:solidFill>
                  <a:schemeClr val="tx1"/>
                </a:solidFill>
                <a:effectLst/>
                <a:latin typeface="+mn-lt"/>
                <a:ea typeface="+mn-ea"/>
                <a:cs typeface="+mn-cs"/>
              </a:rPr>
              <a:t>(</a:t>
            </a:r>
            <a:r>
              <a:rPr lang="en-US" altLang="zh-TW" sz="1200" b="0" i="0" u="none" strike="noStrike" kern="1200" baseline="0" dirty="0">
                <a:solidFill>
                  <a:schemeClr val="tx1"/>
                </a:solidFill>
                <a:latin typeface="+mn-lt"/>
                <a:ea typeface="+mn-ea"/>
                <a:cs typeface="+mn-cs"/>
              </a:rPr>
              <a:t>TASAR) </a:t>
            </a:r>
            <a:r>
              <a:rPr lang="zh-TW" altLang="en-US" sz="1200" b="0" i="0" kern="1200" dirty="0">
                <a:solidFill>
                  <a:schemeClr val="tx1"/>
                </a:solidFill>
                <a:effectLst/>
                <a:latin typeface="+mn-lt"/>
                <a:ea typeface="+mn-ea"/>
                <a:cs typeface="+mn-cs"/>
              </a:rPr>
              <a:t>啟發式算法。</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394260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我們從</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集合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是一個無序集合的特殊情況開始，即 ∀</a:t>
            </a:r>
            <a:r>
              <a:rPr lang="en-US" altLang="zh-TW" sz="1200" b="0" i="0" kern="1200" dirty="0" err="1">
                <a:solidFill>
                  <a:schemeClr val="tx1"/>
                </a:solidFill>
                <a:effectLst/>
                <a:latin typeface="+mn-lt"/>
                <a:ea typeface="+mn-ea"/>
                <a:cs typeface="+mn-cs"/>
              </a:rPr>
              <a:t>m,m</a:t>
            </a:r>
            <a:r>
              <a:rPr lang="en-US" altLang="zh-TW" sz="1200" b="0" i="0" kern="1200" dirty="0">
                <a:solidFill>
                  <a:schemeClr val="tx1"/>
                </a:solidFill>
                <a:effectLst/>
                <a:latin typeface="+mn-lt"/>
                <a:ea typeface="+mn-ea"/>
                <a:cs typeface="+mn-cs"/>
              </a:rPr>
              <a:t>' ∈ M, m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因此，可以按任意順序放置不同的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2(a) </a:t>
            </a:r>
            <a:r>
              <a:rPr lang="zh-TW" altLang="en-US" sz="1200" b="0" i="0" kern="1200" dirty="0">
                <a:solidFill>
                  <a:schemeClr val="tx1"/>
                </a:solidFill>
                <a:effectLst/>
                <a:latin typeface="+mn-lt"/>
                <a:ea typeface="+mn-ea"/>
                <a:cs typeface="+mn-cs"/>
              </a:rPr>
              <a:t>顯示了一個示例，其中</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之間不存在依賴關係。 我們提出了無序集合放置（</a:t>
            </a:r>
            <a:r>
              <a:rPr lang="en-US" altLang="zh-TW" sz="1200" b="0" i="0" kern="1200" dirty="0">
                <a:solidFill>
                  <a:schemeClr val="tx1"/>
                </a:solidFill>
                <a:effectLst/>
                <a:latin typeface="+mn-lt"/>
                <a:ea typeface="+mn-ea"/>
                <a:cs typeface="+mn-cs"/>
              </a:rPr>
              <a:t>NOSP</a:t>
            </a:r>
            <a:r>
              <a:rPr lang="zh-TW" altLang="en-US" sz="1200" b="0" i="0" kern="1200" dirty="0">
                <a:solidFill>
                  <a:schemeClr val="tx1"/>
                </a:solidFill>
                <a:effectLst/>
                <a:latin typeface="+mn-lt"/>
                <a:ea typeface="+mn-ea"/>
                <a:cs typeface="+mn-cs"/>
              </a:rPr>
              <a:t>）算法，並展示了它的最優性。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1533752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其基本思想是通過從路徑頭部安裝降低流量的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來儘早收縮流量，並通過從路徑尾部安裝增加流量的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來盡可能晚地擴大流量。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顯然，如果路徑上可用空間的數量大於或等於所需的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數量，即 </a:t>
                </a:r>
                <a:r>
                  <a:rPr lang="en-US" altLang="zh-TW" dirty="0"/>
                  <a:t>i.e.,</a:t>
                </a:r>
                <a14:m>
                  <m:oMath xmlns:m="http://schemas.openxmlformats.org/officeDocument/2006/math">
                    <m:nary>
                      <m:naryPr>
                        <m:chr m:val="∑"/>
                        <m:limLoc m:val="subSup"/>
                        <m:supHide m:val="on"/>
                        <m:ctrlPr>
                          <a:rPr lang="en-US" altLang="zh-TW"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m:rPr>
                            <m:nor/>
                          </m:rPr>
                          <a:rPr lang="en-US" altLang="zh-TW" b="0" i="0" smtClean="0">
                            <a:latin typeface="Cambria Math" panose="02040503050406030204" pitchFamily="18" charset="0"/>
                          </a:rPr>
                          <m:t> </m:t>
                        </m:r>
                        <m:r>
                          <m:rPr>
                            <m:nor/>
                          </m:rPr>
                          <a:rPr lang="zh-TW" altLang="en-US"/>
                          <m:t>∈</m:t>
                        </m:r>
                        <m:r>
                          <m:rPr>
                            <m:nor/>
                          </m:rPr>
                          <a:rPr lang="en-US" altLang="zh-TW" b="0" i="0" smtClean="0"/>
                          <m:t> </m:t>
                        </m:r>
                        <m:r>
                          <a:rPr lang="en-US" altLang="zh-TW" b="0" i="1" smtClean="0">
                            <a:latin typeface="Cambria Math" panose="02040503050406030204" pitchFamily="18" charset="0"/>
                          </a:rPr>
                          <m:t>[1,</m:t>
                        </m:r>
                        <m:r>
                          <a:rPr lang="en-US" altLang="zh-TW" b="0" i="1" smtClean="0">
                            <a:latin typeface="Cambria Math" panose="02040503050406030204" pitchFamily="18" charset="0"/>
                          </a:rPr>
                          <m:t>𝑛</m:t>
                        </m:r>
                        <m:r>
                          <a:rPr lang="en-US" altLang="zh-TW" b="0" i="1" smtClean="0">
                            <a:latin typeface="Cambria Math" panose="02040503050406030204" pitchFamily="18" charset="0"/>
                          </a:rPr>
                          <m:t>]</m:t>
                        </m:r>
                      </m:sub>
                      <m:sup/>
                      <m:e>
                        <m:nary>
                          <m:naryPr>
                            <m:chr m:val="∑"/>
                            <m:limLoc m:val="subSup"/>
                            <m:supHide m:val="on"/>
                            <m:ctrlPr>
                              <a:rPr lang="en-US" altLang="zh-TW" i="1" smtClean="0">
                                <a:latin typeface="Cambria Math" panose="02040503050406030204" pitchFamily="18" charset="0"/>
                              </a:rPr>
                            </m:ctrlPr>
                          </m:naryPr>
                          <m:sub>
                            <m:r>
                              <m:rPr>
                                <m:brk m:alnAt="9"/>
                              </m:rPr>
                              <a:rPr lang="en-US" altLang="zh-TW" b="0" i="1" smtClean="0">
                                <a:latin typeface="Cambria Math" panose="02040503050406030204" pitchFamily="18" charset="0"/>
                              </a:rPr>
                              <m:t>𝑣</m:t>
                            </m:r>
                            <m:r>
                              <m:rPr>
                                <m:nor/>
                              </m:rPr>
                              <a:rPr lang="zh-TW" altLang="en-US"/>
                              <m:t>∈</m:t>
                            </m:r>
                            <m:r>
                              <a:rPr lang="en-US" altLang="zh-TW" b="0" i="1" smtClean="0">
                                <a:latin typeface="Cambria Math" panose="02040503050406030204" pitchFamily="18" charset="0"/>
                              </a:rPr>
                              <m:t> </m:t>
                            </m:r>
                            <m:r>
                              <a:rPr lang="en-US" altLang="zh-TW" b="0" i="1" smtClean="0">
                                <a:latin typeface="Cambria Math" panose="02040503050406030204" pitchFamily="18" charset="0"/>
                              </a:rPr>
                              <m:t>𝑉</m:t>
                            </m:r>
                          </m:sub>
                          <m:sup/>
                          <m:e>
                            <m:r>
                              <a:rPr lang="en-US" altLang="zh-TW" b="0" i="1" smtClean="0">
                                <a:latin typeface="Cambria Math" panose="02040503050406030204" pitchFamily="18" charset="0"/>
                              </a:rPr>
                              <m:t>(</m:t>
                            </m:r>
                            <m:r>
                              <a:rPr lang="en-US" altLang="zh-TW" b="0" i="1" smtClean="0">
                                <a:latin typeface="Cambria Math" panose="02040503050406030204" pitchFamily="18" charset="0"/>
                              </a:rPr>
                              <m:t>𝑟𝑜𝑢𝑡𝑒</m:t>
                            </m:r>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𝑣</m:t>
                                </m:r>
                                <m:r>
                                  <a:rPr lang="en-US" altLang="zh-TW" b="0" i="1" smtClean="0">
                                    <a:latin typeface="Cambria Math" panose="02040503050406030204" pitchFamily="18" charset="0"/>
                                  </a:rPr>
                                  <m:t>, </m:t>
                                </m:r>
                                <m:r>
                                  <a:rPr lang="en-US" altLang="zh-TW" b="0" i="1" smtClean="0">
                                    <a:latin typeface="Cambria Math" panose="02040503050406030204" pitchFamily="18" charset="0"/>
                                  </a:rPr>
                                  <m:t>𝑖</m:t>
                                </m:r>
                              </m:e>
                            </m:d>
                            <m:r>
                              <a:rPr lang="en-US" altLang="zh-TW" b="0" i="1" smtClean="0">
                                <a:latin typeface="Cambria Math" panose="02040503050406030204" pitchFamily="18" charset="0"/>
                              </a:rPr>
                              <m:t>𝑠𝑐</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m:t>
                            </m:r>
                            <m:nary>
                              <m:naryPr>
                                <m:chr m:val="∑"/>
                                <m:limLoc m:val="subSup"/>
                                <m:supHide m:val="on"/>
                                <m:ctrlPr>
                                  <a:rPr lang="en-US" altLang="zh-TW" b="0" i="1" smtClean="0">
                                    <a:latin typeface="Cambria Math" panose="02040503050406030204" pitchFamily="18" charset="0"/>
                                  </a:rPr>
                                </m:ctrlPr>
                              </m:naryPr>
                              <m:sub>
                                <m:sSup>
                                  <m:sSupPr>
                                    <m:ctrlPr>
                                      <a:rPr lang="en-US" altLang="zh-TW" b="0" i="1" smtClean="0">
                                        <a:latin typeface="Cambria Math" panose="02040503050406030204" pitchFamily="18" charset="0"/>
                                      </a:rPr>
                                    </m:ctrlPr>
                                  </m:sSupPr>
                                  <m:e>
                                    <m:r>
                                      <m:rPr>
                                        <m:brk m:alnAt="9"/>
                                      </m:rPr>
                                      <a:rPr lang="en-US" altLang="zh-TW" b="0" i="1" smtClean="0">
                                        <a:latin typeface="Cambria Math" panose="02040503050406030204" pitchFamily="18" charset="0"/>
                                      </a:rPr>
                                      <m:t>𝑖</m:t>
                                    </m:r>
                                  </m:e>
                                  <m:sup>
                                    <m:r>
                                      <a:rPr lang="en-US" altLang="zh-TW" b="0" i="1" smtClean="0">
                                        <a:latin typeface="Cambria Math" panose="02040503050406030204" pitchFamily="18" charset="0"/>
                                      </a:rPr>
                                      <m:t>′</m:t>
                                    </m:r>
                                  </m:sup>
                                </m:sSup>
                                <m:r>
                                  <m:rPr>
                                    <m:nor/>
                                  </m:rPr>
                                  <a:rPr lang="zh-TW" altLang="en-US"/>
                                  <m:t>∈</m:t>
                                </m:r>
                                <m:r>
                                  <a:rPr lang="en-US" altLang="zh-TW" b="0" i="1" smtClean="0">
                                    <a:latin typeface="Cambria Math" panose="02040503050406030204" pitchFamily="18" charset="0"/>
                                  </a:rPr>
                                  <m:t>[1, </m:t>
                                </m:r>
                                <m:r>
                                  <a:rPr lang="en-US" altLang="zh-TW" b="0" i="1" smtClean="0">
                                    <a:latin typeface="Cambria Math" panose="02040503050406030204" pitchFamily="18" charset="0"/>
                                  </a:rPr>
                                  <m:t>𝑛</m:t>
                                </m:r>
                                <m:r>
                                  <a:rPr lang="en-US" altLang="zh-TW" b="0" i="1" smtClean="0">
                                    <a:latin typeface="Cambria Math" panose="02040503050406030204" pitchFamily="18" charset="0"/>
                                  </a:rPr>
                                  <m:t>]</m:t>
                                </m:r>
                              </m:sub>
                              <m:sup/>
                              <m:e>
                                <m:r>
                                  <a:rPr lang="en-US" altLang="zh-TW" b="0" i="1" smtClean="0">
                                    <a:latin typeface="Cambria Math" panose="02040503050406030204" pitchFamily="18" charset="0"/>
                                  </a:rPr>
                                  <m:t>𝑟𝑜𝑢𝑡𝑒</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e>
                            </m:nary>
                            <m:r>
                              <a:rPr lang="en-US" altLang="zh-TW" b="0" i="1" smtClean="0">
                                <a:latin typeface="Cambria Math" panose="02040503050406030204" pitchFamily="18" charset="0"/>
                              </a:rPr>
                              <m:t>)</m:t>
                            </m:r>
                          </m:e>
                        </m:nary>
                      </m:e>
                    </m:nary>
                  </m:oMath>
                </a14:m>
                <a:r>
                  <a:rPr lang="en-US" altLang="zh-TW" dirty="0"/>
                  <a:t> </a:t>
                </a:r>
                <a:r>
                  <a:rPr lang="zh-TW" altLang="en-US" dirty="0"/>
                  <a:t>≥ </a:t>
                </a:r>
                <a:r>
                  <a:rPr lang="en-US" altLang="zh-TW" dirty="0"/>
                  <a:t>|M|.  (</a:t>
                </a:r>
                <a:r>
                  <a:rPr lang="zh-TW" altLang="en-US" dirty="0"/>
                  <a:t>括弧內相除是因為可能一個</a:t>
                </a:r>
                <a:r>
                  <a:rPr lang="en-US" altLang="zh-TW" dirty="0"/>
                  <a:t>node v</a:t>
                </a:r>
                <a:r>
                  <a:rPr lang="zh-TW" altLang="en-US" dirty="0"/>
                  <a:t>上有多個</a:t>
                </a:r>
                <a:r>
                  <a:rPr lang="en-US" altLang="zh-TW" dirty="0"/>
                  <a:t>hop</a:t>
                </a:r>
                <a:r>
                  <a:rPr lang="zh-TW" altLang="en-US" baseline="0" dirty="0"/>
                  <a:t>，但如果直接</a:t>
                </a:r>
                <a:r>
                  <a:rPr lang="en-US" altLang="zh-TW" baseline="0" dirty="0"/>
                  <a:t>route[v, </a:t>
                </a:r>
                <a:r>
                  <a:rPr lang="en-US" altLang="zh-TW" baseline="0" dirty="0" err="1"/>
                  <a:t>i</a:t>
                </a:r>
                <a:r>
                  <a:rPr lang="en-US" altLang="zh-TW" baseline="0" dirty="0"/>
                  <a:t>]</a:t>
                </a:r>
                <a:r>
                  <a:rPr lang="en-US" altLang="zh-TW" baseline="0" dirty="0" err="1"/>
                  <a:t>sc</a:t>
                </a:r>
                <a:r>
                  <a:rPr lang="en-US" altLang="zh-TW" baseline="0" dirty="0"/>
                  <a:t>[v]</a:t>
                </a:r>
                <a:r>
                  <a:rPr lang="zh-TW" altLang="en-US" baseline="0" dirty="0"/>
                  <a:t> 會重複計算相同點</a:t>
                </a:r>
                <a:r>
                  <a:rPr lang="en-US" altLang="zh-TW" baseline="0" dirty="0"/>
                  <a:t>v</a:t>
                </a:r>
                <a:r>
                  <a:rPr lang="zh-TW" altLang="en-US" baseline="0" dirty="0"/>
                  <a:t>的空間</a:t>
                </a:r>
                <a:r>
                  <a:rPr lang="en-US" altLang="zh-TW" dirty="0"/>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如果有足夠的空間，</a:t>
                </a:r>
                <a:r>
                  <a:rPr lang="en-US" altLang="zh-TW" sz="1200" b="0" i="0" kern="1200" dirty="0">
                    <a:solidFill>
                      <a:schemeClr val="tx1"/>
                    </a:solidFill>
                    <a:effectLst/>
                    <a:latin typeface="+mn-lt"/>
                    <a:ea typeface="+mn-ea"/>
                    <a:cs typeface="+mn-cs"/>
                  </a:rPr>
                  <a:t>NOSP </a:t>
                </a:r>
                <a:r>
                  <a:rPr lang="zh-TW" altLang="en-US" sz="1200" b="0" i="0" kern="1200" dirty="0">
                    <a:solidFill>
                      <a:schemeClr val="tx1"/>
                    </a:solidFill>
                    <a:effectLst/>
                    <a:latin typeface="+mn-lt"/>
                    <a:ea typeface="+mn-ea"/>
                    <a:cs typeface="+mn-cs"/>
                  </a:rPr>
                  <a:t>算法會按如下方式放置</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a:t>
                </a:r>
                <a:endParaRPr lang="zh-TW" altLang="en-US" dirty="0"/>
              </a:p>
            </p:txBody>
          </p:sp>
        </mc:Choice>
        <mc:Fallback>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其基本思想是通過從路徑頭部安裝降低流量的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來儘早收縮流量，並通過從路徑尾部安裝增加流量的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來盡可能晚地擴大流量。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顯然，如果路徑上可用空間的數量大於或等於所需的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數量，即 </a:t>
                </a:r>
                <a:r>
                  <a:rPr lang="en-US" altLang="zh-TW" dirty="0"/>
                  <a:t>i.e.,</a:t>
                </a:r>
                <a:r>
                  <a:rPr lang="en-US" altLang="zh-TW" i="0">
                    <a:latin typeface="Cambria Math" panose="02040503050406030204" pitchFamily="18" charset="0"/>
                  </a:rPr>
                  <a:t>∑2</a:t>
                </a:r>
                <a:r>
                  <a:rPr lang="en-US" altLang="zh-TW" b="0" i="0">
                    <a:latin typeface="Cambria Math" panose="02040503050406030204" pitchFamily="18" charset="0"/>
                  </a:rPr>
                  <a:t>_(𝑖" </a:t>
                </a:r>
                <a:r>
                  <a:rPr lang="zh-TW" altLang="en-US" i="0"/>
                  <a:t>∈</a:t>
                </a:r>
                <a:r>
                  <a:rPr lang="en-US" altLang="zh-TW" b="0" i="0"/>
                  <a:t> </a:t>
                </a:r>
                <a:r>
                  <a:rPr lang="en-US" altLang="zh-TW" b="0" i="0">
                    <a:latin typeface="Cambria Math" panose="02040503050406030204" pitchFamily="18" charset="0"/>
                  </a:rPr>
                  <a:t>" [1,𝑛])▒∑2_(𝑣</a:t>
                </a:r>
                <a:r>
                  <a:rPr lang="zh-TW" altLang="en-US" b="0" i="0">
                    <a:latin typeface="Cambria Math" panose="02040503050406030204" pitchFamily="18" charset="0"/>
                  </a:rPr>
                  <a:t>"</a:t>
                </a:r>
                <a:r>
                  <a:rPr lang="zh-TW" altLang="en-US" i="0"/>
                  <a:t>∈</a:t>
                </a:r>
                <a:r>
                  <a:rPr lang="en-US" altLang="zh-TW" b="0" i="0">
                    <a:latin typeface="Cambria Math" panose="02040503050406030204" pitchFamily="18" charset="0"/>
                  </a:rPr>
                  <a:t>"  𝑉)▒〖(𝑟𝑜𝑢𝑡𝑒[𝑣, 𝑖]𝑠𝑐[𝑣]/∑2_(𝑖^′</a:t>
                </a:r>
                <a:r>
                  <a:rPr lang="zh-TW" altLang="en-US" b="0" i="0">
                    <a:latin typeface="Cambria Math" panose="02040503050406030204" pitchFamily="18" charset="0"/>
                  </a:rPr>
                  <a:t> "</a:t>
                </a:r>
                <a:r>
                  <a:rPr lang="zh-TW" altLang="en-US" i="0"/>
                  <a:t>∈</a:t>
                </a:r>
                <a:r>
                  <a:rPr lang="en-US" altLang="zh-TW" b="0" i="0">
                    <a:latin typeface="Cambria Math" panose="02040503050406030204" pitchFamily="18" charset="0"/>
                  </a:rPr>
                  <a:t>" [1, 𝑛])▒〖𝑟𝑜𝑢𝑡𝑒[𝑣, 𝑖′]〗)〗</a:t>
                </a:r>
                <a:r>
                  <a:rPr lang="en-US" altLang="zh-TW" dirty="0"/>
                  <a:t> </a:t>
                </a:r>
                <a:r>
                  <a:rPr lang="zh-TW" altLang="en-US" dirty="0"/>
                  <a:t>≥ </a:t>
                </a:r>
                <a:r>
                  <a:rPr lang="en-US" altLang="zh-TW" dirty="0"/>
                  <a:t>|M|.  (</a:t>
                </a:r>
                <a:r>
                  <a:rPr lang="zh-TW" altLang="en-US" dirty="0"/>
                  <a:t>括弧內相除是因為可能一個</a:t>
                </a:r>
                <a:r>
                  <a:rPr lang="en-US" altLang="zh-TW" dirty="0"/>
                  <a:t>node v</a:t>
                </a:r>
                <a:r>
                  <a:rPr lang="zh-TW" altLang="en-US" dirty="0"/>
                  <a:t>上有多個</a:t>
                </a:r>
                <a:r>
                  <a:rPr lang="en-US" altLang="zh-TW" dirty="0"/>
                  <a:t>hop</a:t>
                </a:r>
                <a:r>
                  <a:rPr lang="zh-TW" altLang="en-US" baseline="0" dirty="0"/>
                  <a:t>，但如果直接</a:t>
                </a:r>
                <a:r>
                  <a:rPr lang="en-US" altLang="zh-TW" baseline="0" dirty="0"/>
                  <a:t>route[v, </a:t>
                </a:r>
                <a:r>
                  <a:rPr lang="en-US" altLang="zh-TW" baseline="0" dirty="0" err="1"/>
                  <a:t>i</a:t>
                </a:r>
                <a:r>
                  <a:rPr lang="en-US" altLang="zh-TW" baseline="0" dirty="0"/>
                  <a:t>]</a:t>
                </a:r>
                <a:r>
                  <a:rPr lang="en-US" altLang="zh-TW" baseline="0" dirty="0" err="1"/>
                  <a:t>sc</a:t>
                </a:r>
                <a:r>
                  <a:rPr lang="en-US" altLang="zh-TW" baseline="0" dirty="0"/>
                  <a:t>[v]</a:t>
                </a:r>
                <a:r>
                  <a:rPr lang="zh-TW" altLang="en-US" baseline="0" dirty="0"/>
                  <a:t> 會重複計算相同點</a:t>
                </a:r>
                <a:r>
                  <a:rPr lang="en-US" altLang="zh-TW" baseline="0" dirty="0"/>
                  <a:t>v</a:t>
                </a:r>
                <a:r>
                  <a:rPr lang="zh-TW" altLang="en-US" baseline="0" dirty="0"/>
                  <a:t>的空間</a:t>
                </a:r>
                <a:r>
                  <a:rPr lang="en-US" altLang="zh-TW" dirty="0"/>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如果有足夠的空間，</a:t>
                </a:r>
                <a:r>
                  <a:rPr lang="en-US" altLang="zh-TW" sz="1200" b="0" i="0" kern="1200" dirty="0">
                    <a:solidFill>
                      <a:schemeClr val="tx1"/>
                    </a:solidFill>
                    <a:effectLst/>
                    <a:latin typeface="+mn-lt"/>
                    <a:ea typeface="+mn-ea"/>
                    <a:cs typeface="+mn-cs"/>
                  </a:rPr>
                  <a:t>NOSP </a:t>
                </a:r>
                <a:r>
                  <a:rPr lang="zh-TW" altLang="en-US" sz="1200" b="0" i="0" kern="1200" dirty="0">
                    <a:solidFill>
                      <a:schemeClr val="tx1"/>
                    </a:solidFill>
                    <a:effectLst/>
                    <a:latin typeface="+mn-lt"/>
                    <a:ea typeface="+mn-ea"/>
                    <a:cs typeface="+mn-cs"/>
                  </a:rPr>
                  <a:t>算法會按如下方式放置</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4219638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sz="1200" b="0" i="0" kern="1200" dirty="0">
                <a:solidFill>
                  <a:schemeClr val="tx1"/>
                </a:solidFill>
                <a:effectLst/>
                <a:latin typeface="+mn-lt"/>
                <a:ea typeface="+mn-ea"/>
                <a:cs typeface="+mn-cs"/>
              </a:rPr>
              <a:t>根據流量變化率 </a:t>
            </a:r>
            <a:r>
              <a:rPr lang="en-US" altLang="zh-TW" sz="1200" b="0" i="0" kern="1200" dirty="0">
                <a:solidFill>
                  <a:schemeClr val="tx1"/>
                </a:solidFill>
                <a:effectLst/>
                <a:latin typeface="+mn-lt"/>
                <a:ea typeface="+mn-ea"/>
                <a:cs typeface="+mn-cs"/>
              </a:rPr>
              <a:t>ratio[m] </a:t>
            </a:r>
            <a:r>
              <a:rPr lang="zh-TW" altLang="en-US" sz="1200" b="0" i="0" kern="1200" dirty="0">
                <a:solidFill>
                  <a:schemeClr val="tx1"/>
                </a:solidFill>
                <a:effectLst/>
                <a:latin typeface="+mn-lt"/>
                <a:ea typeface="+mn-ea"/>
                <a:cs typeface="+mn-cs"/>
              </a:rPr>
              <a:t>對所有</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進行排序。</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將</a:t>
            </a:r>
            <a:r>
              <a:rPr lang="en-US" altLang="zh-TW" sz="1200" b="0" i="0" kern="1200" dirty="0">
                <a:solidFill>
                  <a:schemeClr val="tx1"/>
                </a:solidFill>
                <a:effectLst/>
                <a:latin typeface="+mn-lt"/>
                <a:ea typeface="+mn-ea"/>
                <a:cs typeface="+mn-cs"/>
              </a:rPr>
              <a:t>middlebox m </a:t>
            </a:r>
            <a:r>
              <a:rPr lang="zh-TW" altLang="en-US" sz="1200" b="0" i="0" kern="1200" dirty="0">
                <a:solidFill>
                  <a:schemeClr val="tx1"/>
                </a:solidFill>
                <a:effectLst/>
                <a:latin typeface="+mn-lt"/>
                <a:ea typeface="+mn-ea"/>
                <a:cs typeface="+mn-cs"/>
              </a:rPr>
              <a:t>與 </a:t>
            </a:r>
            <a:r>
              <a:rPr lang="en-US" altLang="zh-TW" sz="1200" b="0" i="0" kern="1200" dirty="0">
                <a:solidFill>
                  <a:schemeClr val="tx1"/>
                </a:solidFill>
                <a:effectLst/>
                <a:latin typeface="+mn-lt"/>
                <a:ea typeface="+mn-ea"/>
                <a:cs typeface="+mn-cs"/>
              </a:rPr>
              <a:t>ratio[m] &lt; 1 </a:t>
            </a:r>
            <a:r>
              <a:rPr lang="zh-TW" altLang="en-US" sz="1200" b="0" i="0" kern="1200" dirty="0">
                <a:solidFill>
                  <a:schemeClr val="tx1"/>
                </a:solidFill>
                <a:effectLst/>
                <a:latin typeface="+mn-lt"/>
                <a:ea typeface="+mn-ea"/>
                <a:cs typeface="+mn-cs"/>
              </a:rPr>
              <a:t>從路徑頭按其流量變化率的遞增順序放置。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當一個節點沒有更多空間時，繼續處理路徑上的後續節點。 從路徑末端以降序放置 </a:t>
            </a:r>
            <a:r>
              <a:rPr lang="en-US" altLang="zh-TW" sz="1200" b="0" i="0" kern="1200" dirty="0">
                <a:solidFill>
                  <a:schemeClr val="tx1"/>
                </a:solidFill>
                <a:effectLst/>
                <a:latin typeface="+mn-lt"/>
                <a:ea typeface="+mn-ea"/>
                <a:cs typeface="+mn-cs"/>
              </a:rPr>
              <a:t>ratio[m] ≥ 1 </a:t>
            </a:r>
            <a:r>
              <a:rPr lang="zh-TW" altLang="en-US" sz="1200" b="0" i="0" kern="1200" dirty="0">
                <a:solidFill>
                  <a:schemeClr val="tx1"/>
                </a:solidFill>
                <a:effectLst/>
                <a:latin typeface="+mn-lt"/>
                <a:ea typeface="+mn-ea"/>
                <a:cs typeface="+mn-cs"/>
              </a:rPr>
              <a:t>的</a:t>
            </a:r>
            <a:r>
              <a:rPr lang="en-US" altLang="zh-TW" sz="1200" b="0" i="0" kern="1200" dirty="0" err="1">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 當一個節點沒有更多空間時，繼續處理前一個節點。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252407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可以看出，</a:t>
            </a:r>
            <a:r>
              <a:rPr lang="en-US" altLang="zh-TW" sz="1200" b="0" i="0" kern="1200" dirty="0">
                <a:solidFill>
                  <a:schemeClr val="tx1"/>
                </a:solidFill>
                <a:effectLst/>
                <a:latin typeface="+mn-lt"/>
                <a:ea typeface="+mn-ea"/>
                <a:cs typeface="+mn-cs"/>
              </a:rPr>
              <a:t>NOSP</a:t>
            </a:r>
            <a:r>
              <a:rPr lang="zh-TW" altLang="en-US" sz="1200" b="0" i="0" kern="1200" dirty="0">
                <a:solidFill>
                  <a:schemeClr val="tx1"/>
                </a:solidFill>
                <a:effectLst/>
                <a:latin typeface="+mn-lt"/>
                <a:ea typeface="+mn-ea"/>
                <a:cs typeface="+mn-cs"/>
              </a:rPr>
              <a:t>在排序後只對</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中的每個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進行一次處理，因此其時間複雜度為</a:t>
            </a:r>
            <a:r>
              <a:rPr lang="en-US" altLang="zh-TW" sz="1200" b="0" i="0" kern="1200" dirty="0">
                <a:solidFill>
                  <a:schemeClr val="tx1"/>
                </a:solidFill>
                <a:effectLst/>
                <a:latin typeface="+mn-lt"/>
                <a:ea typeface="+mn-ea"/>
                <a:cs typeface="+mn-cs"/>
              </a:rPr>
              <a:t>O( |M| log |M|) </a:t>
            </a:r>
            <a:r>
              <a:rPr lang="zh-TW" altLang="en-US" sz="1200" b="0" i="0" kern="1200" dirty="0">
                <a:solidFill>
                  <a:schemeClr val="tx1"/>
                </a:solidFill>
                <a:effectLst/>
                <a:latin typeface="+mn-lt"/>
                <a:ea typeface="+mn-ea"/>
                <a:cs typeface="+mn-cs"/>
              </a:rPr>
              <a:t>，即對</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進行排序的時間複雜度。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定理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無序集合放置算法實現了最小路徑成本。 限於篇幅，證明省略。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2180713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接下來，我們解決 </a:t>
            </a:r>
            <a:r>
              <a:rPr lang="en-US" altLang="zh-TW" sz="1200" b="0" i="0" kern="1200" dirty="0">
                <a:solidFill>
                  <a:schemeClr val="tx1"/>
                </a:solidFill>
                <a:effectLst/>
                <a:latin typeface="+mn-lt"/>
                <a:ea typeface="+mn-ea"/>
                <a:cs typeface="+mn-cs"/>
              </a:rPr>
              <a:t>TAPIM </a:t>
            </a:r>
            <a:r>
              <a:rPr lang="zh-TW" altLang="en-US" sz="1200" b="0" i="0" kern="1200" dirty="0">
                <a:solidFill>
                  <a:schemeClr val="tx1"/>
                </a:solidFill>
                <a:effectLst/>
                <a:latin typeface="+mn-lt"/>
                <a:ea typeface="+mn-ea"/>
                <a:cs typeface="+mn-cs"/>
              </a:rPr>
              <a:t>的另一個特殊情況，當</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集合是全序集時，即 ∀</a:t>
            </a:r>
            <a:r>
              <a:rPr lang="en-US" altLang="zh-TW" sz="1200" b="0" i="0" kern="1200" dirty="0" err="1">
                <a:solidFill>
                  <a:schemeClr val="tx1"/>
                </a:solidFill>
                <a:effectLst/>
                <a:latin typeface="+mn-lt"/>
                <a:ea typeface="+mn-ea"/>
                <a:cs typeface="+mn-cs"/>
              </a:rPr>
              <a:t>m,m</a:t>
            </a:r>
            <a:r>
              <a:rPr lang="en-US" altLang="zh-TW" sz="1200" b="0" i="0" kern="1200" dirty="0">
                <a:solidFill>
                  <a:schemeClr val="tx1"/>
                </a:solidFill>
                <a:effectLst/>
                <a:latin typeface="+mn-lt"/>
                <a:ea typeface="+mn-ea"/>
                <a:cs typeface="+mn-cs"/>
              </a:rPr>
              <a:t>' ∈ M</a:t>
            </a:r>
            <a:r>
              <a:rPr lang="zh-TW" altLang="en-US" sz="1200" b="0" i="0" kern="1200" dirty="0">
                <a:solidFill>
                  <a:schemeClr val="tx1"/>
                </a:solidFill>
                <a:effectLst/>
                <a:latin typeface="+mn-lt"/>
                <a:ea typeface="+mn-ea"/>
                <a:cs typeface="+mn-cs"/>
              </a:rPr>
              <a:t>，或者 </a:t>
            </a:r>
            <a:r>
              <a:rPr lang="en-US" altLang="zh-TW" sz="1200" b="0" i="0" kern="1200" dirty="0">
                <a:solidFill>
                  <a:schemeClr val="tx1"/>
                </a:solidFill>
                <a:effectLst/>
                <a:latin typeface="+mn-lt"/>
                <a:ea typeface="+mn-ea"/>
                <a:cs typeface="+mn-cs"/>
              </a:rPr>
              <a:t>m ← m' </a:t>
            </a:r>
            <a:r>
              <a:rPr lang="zh-TW" altLang="en-US" sz="1200" b="0" i="0" kern="1200" dirty="0">
                <a:solidFill>
                  <a:schemeClr val="tx1"/>
                </a:solidFill>
                <a:effectLst/>
                <a:latin typeface="+mn-lt"/>
                <a:ea typeface="+mn-ea"/>
                <a:cs typeface="+mn-cs"/>
              </a:rPr>
              <a:t>或 </a:t>
            </a:r>
            <a:r>
              <a:rPr lang="en-US" altLang="zh-TW" sz="1200" b="0" i="0" kern="1200" dirty="0">
                <a:solidFill>
                  <a:schemeClr val="tx1"/>
                </a:solidFill>
                <a:effectLst/>
                <a:latin typeface="+mn-lt"/>
                <a:ea typeface="+mn-ea"/>
                <a:cs typeface="+mn-cs"/>
              </a:rPr>
              <a:t>m' ← m</a:t>
            </a:r>
            <a:r>
              <a:rPr lang="zh-TW" altLang="en-US" sz="1200" b="0" i="0" kern="1200" dirty="0">
                <a:solidFill>
                  <a:schemeClr val="tx1"/>
                </a:solidFill>
                <a:effectLst/>
                <a:latin typeface="+mn-lt"/>
                <a:ea typeface="+mn-ea"/>
                <a:cs typeface="+mn-cs"/>
              </a:rPr>
              <a:t>，或者換句話說</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形成一個 依賴鏈。</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示例如圖 </a:t>
            </a:r>
            <a:r>
              <a:rPr lang="en-US" altLang="zh-TW" sz="1200" b="0" i="0" kern="1200" dirty="0">
                <a:solidFill>
                  <a:schemeClr val="tx1"/>
                </a:solidFill>
                <a:effectLst/>
                <a:latin typeface="+mn-lt"/>
                <a:ea typeface="+mn-ea"/>
                <a:cs typeface="+mn-cs"/>
              </a:rPr>
              <a:t>2(b) </a:t>
            </a:r>
            <a:r>
              <a:rPr lang="zh-TW" altLang="en-US" sz="1200" b="0" i="0" kern="1200" dirty="0">
                <a:solidFill>
                  <a:schemeClr val="tx1"/>
                </a:solidFill>
                <a:effectLst/>
                <a:latin typeface="+mn-lt"/>
                <a:ea typeface="+mn-ea"/>
                <a:cs typeface="+mn-cs"/>
              </a:rPr>
              <a:t>所示，其中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必須放在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之前，並且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之前。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儘管</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的放置順序已經確定，但仍然需要確定每個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的最佳放置位置，因為流路上可能存在過多的可用空間。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1571439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為了便於描述，我們用</a:t>
            </a:r>
            <a:r>
              <a:rPr lang="en-US" altLang="zh-TW" dirty="0" err="1"/>
              <a:t>m</a:t>
            </a:r>
            <a:r>
              <a:rPr lang="en-US" altLang="zh-TW" baseline="-25000" dirty="0" err="1"/>
              <a:t>j</a:t>
            </a:r>
            <a:r>
              <a:rPr lang="zh-TW" altLang="en-US" dirty="0"/>
              <a:t>表示依賴鏈頭部的𝑗</a:t>
            </a:r>
            <a:r>
              <a:rPr lang="zh-TW" altLang="en-US" baseline="30000" dirty="0"/>
              <a:t>𝑡</a:t>
            </a:r>
            <a:r>
              <a:rPr lang="en-US" altLang="zh-TW" baseline="30000" dirty="0" err="1"/>
              <a:t>ℎ</a:t>
            </a:r>
            <a:r>
              <a:rPr lang="en-US" altLang="zh-TW" dirty="0" err="1"/>
              <a:t>middlebox</a:t>
            </a:r>
            <a:r>
              <a:rPr lang="zh-TW" altLang="en-US" dirty="0"/>
              <a:t>，</a:t>
            </a:r>
            <a:r>
              <a:rPr lang="en-US" altLang="zh-TW" dirty="0"/>
              <a:t>v</a:t>
            </a:r>
            <a:r>
              <a:rPr lang="en-US" altLang="zh-TW" baseline="-25000" dirty="0"/>
              <a:t>i</a:t>
            </a:r>
            <a:r>
              <a:rPr lang="zh-TW" altLang="en-US" dirty="0"/>
              <a:t>表示流路徑上的𝑖</a:t>
            </a:r>
            <a:r>
              <a:rPr lang="zh-TW" altLang="en-US" baseline="30000" dirty="0"/>
              <a:t>𝑡</a:t>
            </a:r>
            <a:r>
              <a:rPr lang="en-US" altLang="zh-TW" baseline="30000" dirty="0"/>
              <a:t>ℎ</a:t>
            </a:r>
            <a:r>
              <a:rPr lang="zh-TW" altLang="en-US" dirty="0"/>
              <a:t>跳節點，其中</a:t>
            </a:r>
            <a:r>
              <a:rPr lang="en-US" altLang="zh-TW" dirty="0" err="1"/>
              <a:t>i</a:t>
            </a:r>
            <a:r>
              <a:rPr lang="zh-TW" altLang="en-US" dirty="0"/>
              <a:t>和</a:t>
            </a:r>
            <a:r>
              <a:rPr lang="en-US" altLang="zh-TW" dirty="0"/>
              <a:t>j</a:t>
            </a:r>
            <a:r>
              <a:rPr lang="zh-TW" altLang="en-US" dirty="0"/>
              <a:t>從</a:t>
            </a:r>
            <a:r>
              <a:rPr lang="en-US" altLang="zh-TW" dirty="0"/>
              <a:t>1</a:t>
            </a:r>
            <a:r>
              <a:rPr lang="zh-TW" altLang="en-US" dirty="0"/>
              <a:t>開始。</a:t>
            </a:r>
          </a:p>
          <a:p>
            <a:pPr marL="171450" indent="-171450">
              <a:buFont typeface="Arial" panose="020B0604020202020204" pitchFamily="34" charset="0"/>
              <a:buChar char="•"/>
            </a:pPr>
            <a:r>
              <a:rPr lang="zh-TW" altLang="en-US" dirty="0"/>
              <a:t>基於以下觀察，我們提出了一種基於動態規劃的算法，稱為全序集合放置 </a:t>
            </a:r>
            <a:r>
              <a:rPr lang="en-US" altLang="zh-TW" dirty="0"/>
              <a:t>(TOSP)</a:t>
            </a:r>
            <a:r>
              <a:rPr lang="zh-TW" altLang="en-US" dirty="0"/>
              <a:t>。</a:t>
            </a:r>
          </a:p>
          <a:p>
            <a:pPr marL="171450" indent="-171450">
              <a:buFont typeface="Arial" panose="020B0604020202020204" pitchFamily="34" charset="0"/>
              <a:buChar char="•"/>
            </a:pPr>
            <a:r>
              <a:rPr lang="zh-TW" altLang="en-US" dirty="0"/>
              <a:t>使用 </a:t>
            </a:r>
            <a:r>
              <a:rPr lang="en-US" altLang="zh-TW" dirty="0"/>
              <a:t>TOSP(</a:t>
            </a:r>
            <a:r>
              <a:rPr lang="en-US" altLang="zh-TW" dirty="0" err="1"/>
              <a:t>i</a:t>
            </a:r>
            <a:r>
              <a:rPr lang="en-US" altLang="zh-TW" dirty="0"/>
              <a:t>, j) </a:t>
            </a:r>
            <a:r>
              <a:rPr lang="zh-TW" altLang="en-US" dirty="0"/>
              <a:t>表示將前 </a:t>
            </a:r>
            <a:r>
              <a:rPr lang="en-US" altLang="zh-TW" dirty="0"/>
              <a:t>j </a:t>
            </a:r>
            <a:r>
              <a:rPr lang="zh-TW" altLang="en-US" dirty="0"/>
              <a:t>個</a:t>
            </a:r>
            <a:r>
              <a:rPr lang="en-US" altLang="zh-TW" dirty="0"/>
              <a:t>middlebox</a:t>
            </a:r>
            <a:r>
              <a:rPr lang="zh-TW" altLang="en-US" dirty="0"/>
              <a:t>（即 </a:t>
            </a:r>
            <a:r>
              <a:rPr lang="en-US" altLang="zh-TW" dirty="0"/>
              <a:t>m</a:t>
            </a:r>
            <a:r>
              <a:rPr lang="en-US" altLang="zh-TW" baseline="-25000" dirty="0"/>
              <a:t>1</a:t>
            </a:r>
            <a:r>
              <a:rPr lang="en-US" altLang="zh-TW" dirty="0"/>
              <a:t> </a:t>
            </a:r>
            <a:r>
              <a:rPr lang="zh-TW" altLang="en-US" dirty="0"/>
              <a:t>到 </a:t>
            </a:r>
            <a:r>
              <a:rPr lang="en-US" altLang="zh-TW" dirty="0" err="1"/>
              <a:t>m</a:t>
            </a:r>
            <a:r>
              <a:rPr lang="en-US" altLang="zh-TW" baseline="-25000" dirty="0" err="1"/>
              <a:t>j</a:t>
            </a:r>
            <a:r>
              <a:rPr lang="en-US" altLang="zh-TW" dirty="0"/>
              <a:t> </a:t>
            </a:r>
            <a:r>
              <a:rPr lang="zh-TW" altLang="en-US" dirty="0"/>
              <a:t>）放置在流路徑的前 </a:t>
            </a:r>
            <a:r>
              <a:rPr lang="en-US" altLang="zh-TW" dirty="0" err="1"/>
              <a:t>i</a:t>
            </a:r>
            <a:r>
              <a:rPr lang="en-US" altLang="zh-TW" dirty="0"/>
              <a:t> </a:t>
            </a:r>
            <a:r>
              <a:rPr lang="zh-TW" altLang="en-US" dirty="0"/>
              <a:t>跳（即 </a:t>
            </a:r>
            <a:r>
              <a:rPr lang="en-US" altLang="zh-TW" dirty="0"/>
              <a:t>v</a:t>
            </a:r>
            <a:r>
              <a:rPr lang="en-US" altLang="zh-TW" baseline="-25000" dirty="0"/>
              <a:t>1</a:t>
            </a:r>
            <a:r>
              <a:rPr lang="en-US" altLang="zh-TW" dirty="0"/>
              <a:t> </a:t>
            </a:r>
            <a:r>
              <a:rPr lang="zh-TW" altLang="en-US" dirty="0"/>
              <a:t>到 </a:t>
            </a:r>
            <a:r>
              <a:rPr lang="en-US" altLang="zh-TW" dirty="0"/>
              <a:t>v</a:t>
            </a:r>
            <a:r>
              <a:rPr lang="en-US" altLang="zh-TW" baseline="-25000" dirty="0"/>
              <a:t>i</a:t>
            </a:r>
            <a:r>
              <a:rPr lang="zh-TW" altLang="en-US" dirty="0"/>
              <a:t>）上時前 </a:t>
            </a:r>
            <a:r>
              <a:rPr lang="en-US" altLang="zh-TW" dirty="0" err="1"/>
              <a:t>i</a:t>
            </a:r>
            <a:r>
              <a:rPr lang="en-US" altLang="zh-TW" dirty="0"/>
              <a:t> </a:t>
            </a:r>
            <a:r>
              <a:rPr lang="zh-TW" altLang="en-US" dirty="0"/>
              <a:t>個鏈接的最小權重和。</a:t>
            </a:r>
          </a:p>
          <a:p>
            <a:pPr marL="171450" indent="-171450">
              <a:buFont typeface="Arial" panose="020B0604020202020204" pitchFamily="34" charset="0"/>
              <a:buChar char="•"/>
            </a:pPr>
            <a:r>
              <a:rPr lang="zh-TW" altLang="en-US" dirty="0"/>
              <a:t>最優子結構給出以下遞歸公式。</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72650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w(</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x, j) </a:t>
            </a:r>
            <a:r>
              <a:rPr lang="zh-TW" altLang="en-US" sz="1200" b="0" i="0" kern="1200" dirty="0">
                <a:solidFill>
                  <a:schemeClr val="tx1"/>
                </a:solidFill>
                <a:effectLst/>
                <a:latin typeface="+mn-lt"/>
                <a:ea typeface="+mn-ea"/>
                <a:cs typeface="+mn-cs"/>
              </a:rPr>
              <a:t>是在節點 </a:t>
            </a:r>
            <a:r>
              <a:rPr lang="en-US" altLang="zh-TW" sz="1200" b="0" i="0" kern="1200" dirty="0">
                <a:solidFill>
                  <a:schemeClr val="tx1"/>
                </a:solidFill>
                <a:effectLst/>
                <a:latin typeface="+mn-lt"/>
                <a:ea typeface="+mn-ea"/>
                <a:cs typeface="+mn-cs"/>
              </a:rPr>
              <a:t>v</a:t>
            </a:r>
            <a:r>
              <a:rPr lang="en-US" altLang="zh-TW" sz="1200" b="0" i="0" kern="1200" baseline="-25000" dirty="0">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上放置</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en-US" altLang="zh-TW" sz="1200" b="0" i="0" kern="1200" baseline="-25000" dirty="0">
                <a:solidFill>
                  <a:schemeClr val="tx1"/>
                </a:solidFill>
                <a:effectLst/>
                <a:latin typeface="+mn-lt"/>
                <a:ea typeface="+mn-ea"/>
                <a:cs typeface="+mn-cs"/>
              </a:rPr>
              <a:t>x</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到 </a:t>
            </a:r>
            <a:r>
              <a:rPr lang="en-US" altLang="zh-TW" sz="1200" b="0" i="0" kern="1200" dirty="0" err="1">
                <a:solidFill>
                  <a:schemeClr val="tx1"/>
                </a:solidFill>
                <a:effectLst/>
                <a:latin typeface="+mn-lt"/>
                <a:ea typeface="+mn-ea"/>
                <a:cs typeface="+mn-cs"/>
              </a:rPr>
              <a:t>m</a:t>
            </a:r>
            <a:r>
              <a:rPr lang="en-US" altLang="zh-TW" sz="1200" b="0" i="0" kern="1200" baseline="-25000" dirty="0" err="1">
                <a:solidFill>
                  <a:schemeClr val="tx1"/>
                </a:solidFill>
                <a:effectLst/>
                <a:latin typeface="+mn-lt"/>
                <a:ea typeface="+mn-ea"/>
                <a:cs typeface="+mn-cs"/>
              </a:rPr>
              <a:t>j</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時鏈接 </a:t>
            </a:r>
            <a:r>
              <a:rPr lang="en-US" altLang="zh-TW" sz="1200" b="0" i="0" kern="1200" dirty="0">
                <a:solidFill>
                  <a:schemeClr val="tx1"/>
                </a:solidFill>
                <a:effectLst/>
                <a:latin typeface="+mn-lt"/>
                <a:ea typeface="+mn-ea"/>
                <a:cs typeface="+mn-cs"/>
              </a:rPr>
              <a:t>(v</a:t>
            </a:r>
            <a:r>
              <a:rPr lang="en-US" altLang="zh-TW" sz="1200" b="0" i="0" kern="1200" baseline="-25000" dirty="0">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a:t>
            </a:r>
            <a:r>
              <a:rPr lang="en-US" altLang="zh-TW" sz="1200" b="0" i="0" kern="1200" baseline="-25000" dirty="0">
                <a:solidFill>
                  <a:schemeClr val="tx1"/>
                </a:solidFill>
                <a:effectLst/>
                <a:latin typeface="+mn-lt"/>
                <a:ea typeface="+mn-ea"/>
                <a:cs typeface="+mn-cs"/>
              </a:rPr>
              <a:t>vi+1</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的權重，即，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dirty="0"/>
              <a:t>Weight (v</a:t>
            </a:r>
            <a:r>
              <a:rPr lang="en-US" altLang="zh-TW" baseline="-25000" dirty="0"/>
              <a:t>i</a:t>
            </a:r>
            <a:r>
              <a:rPr lang="en-US" altLang="zh-TW" dirty="0"/>
              <a:t>, v</a:t>
            </a:r>
            <a:r>
              <a:rPr lang="en-US" altLang="zh-TW" baseline="-25000" dirty="0"/>
              <a:t>i+1</a:t>
            </a:r>
            <a:r>
              <a:rPr lang="en-US" altLang="zh-TW" baseline="0" dirty="0"/>
              <a:t>, -----</a:t>
            </a:r>
            <a:r>
              <a:rPr lang="en-US" altLang="zh-TW" dirty="0"/>
              <a:t>)  ---- : </a:t>
            </a:r>
            <a:r>
              <a:rPr lang="zh-TW" altLang="en-US" dirty="0"/>
              <a:t>算出對</a:t>
            </a:r>
            <a:r>
              <a:rPr lang="en-US" altLang="zh-TW" dirty="0"/>
              <a:t>link(vi, vi+1) </a:t>
            </a:r>
            <a:r>
              <a:rPr lang="zh-TW" altLang="en-US" dirty="0"/>
              <a:t>的負載</a:t>
            </a:r>
            <a:r>
              <a:rPr lang="en-US" altLang="zh-TW" dirty="0"/>
              <a:t>(</a:t>
            </a:r>
            <a:r>
              <a:rPr lang="zh-TW" altLang="en-US" dirty="0"/>
              <a:t>權重</a:t>
            </a:r>
            <a:r>
              <a:rPr lang="en-US" altLang="zh-TW" dirty="0"/>
              <a:t>)</a:t>
            </a:r>
            <a:r>
              <a:rPr lang="zh-TW" altLang="en-US" dirty="0"/>
              <a:t> 盡量小，把</a:t>
            </a:r>
            <a:r>
              <a:rPr lang="en-US" altLang="zh-TW" dirty="0"/>
              <a:t>v</a:t>
            </a:r>
            <a:r>
              <a:rPr lang="en-US" altLang="zh-TW" baseline="-25000" dirty="0"/>
              <a:t>i</a:t>
            </a:r>
            <a:r>
              <a:rPr lang="zh-TW" altLang="en-US" baseline="0" dirty="0"/>
              <a:t>前面的</a:t>
            </a:r>
            <a:r>
              <a:rPr lang="en-US" altLang="zh-TW" baseline="0" dirty="0"/>
              <a:t>load </a:t>
            </a:r>
            <a:r>
              <a:rPr lang="zh-TW" altLang="en-US" baseline="0" dirty="0"/>
              <a:t>都相加起來算出</a:t>
            </a:r>
            <a:r>
              <a:rPr lang="en-US" altLang="zh-TW" baseline="0" dirty="0"/>
              <a:t>weight</a:t>
            </a:r>
            <a:endParaRPr lang="zh-TW" altLang="en-US" baseline="0"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138219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等式（</a:t>
            </a:r>
            <a:r>
              <a:rPr lang="en-US" altLang="zh-TW" dirty="0"/>
              <a:t>12</a:t>
            </a:r>
            <a:r>
              <a:rPr lang="zh-TW" altLang="en-US" dirty="0"/>
              <a:t>）表明，如果 </a:t>
            </a:r>
            <a:r>
              <a:rPr lang="en-US" altLang="zh-TW" dirty="0" err="1"/>
              <a:t>i</a:t>
            </a:r>
            <a:r>
              <a:rPr lang="en-US" altLang="zh-TW" dirty="0"/>
              <a:t> = 1</a:t>
            </a:r>
            <a:r>
              <a:rPr lang="zh-TW" altLang="en-US" dirty="0"/>
              <a:t>，則 </a:t>
            </a:r>
            <a:r>
              <a:rPr lang="en-US" altLang="zh-TW" dirty="0"/>
              <a:t>TOSP(</a:t>
            </a:r>
            <a:r>
              <a:rPr lang="en-US" altLang="zh-TW" dirty="0" err="1"/>
              <a:t>i</a:t>
            </a:r>
            <a:r>
              <a:rPr lang="en-US" altLang="zh-TW" dirty="0"/>
              <a:t>; j) </a:t>
            </a:r>
            <a:r>
              <a:rPr lang="zh-TW" altLang="en-US" dirty="0"/>
              <a:t>只是將前 </a:t>
            </a:r>
            <a:r>
              <a:rPr lang="en-US" altLang="zh-TW" dirty="0"/>
              <a:t>j </a:t>
            </a:r>
            <a:r>
              <a:rPr lang="zh-TW" altLang="en-US" dirty="0"/>
              <a:t>個</a:t>
            </a:r>
            <a:r>
              <a:rPr lang="en-US" altLang="zh-TW" dirty="0"/>
              <a:t>middlebox</a:t>
            </a:r>
            <a:r>
              <a:rPr lang="zh-TW" altLang="en-US" dirty="0"/>
              <a:t>放置在第一跳 </a:t>
            </a:r>
            <a:r>
              <a:rPr lang="en-US" altLang="zh-TW" dirty="0"/>
              <a:t>v1 </a:t>
            </a:r>
            <a:r>
              <a:rPr lang="zh-TW" altLang="en-US" dirty="0"/>
              <a:t>上時第一個路徑鏈路的權重。</a:t>
            </a:r>
          </a:p>
          <a:p>
            <a:pPr marL="171450" indent="-171450">
              <a:buFont typeface="Arial" panose="020B0604020202020204" pitchFamily="34" charset="0"/>
              <a:buChar char="•"/>
            </a:pPr>
            <a:r>
              <a:rPr lang="zh-TW" altLang="en-US" dirty="0"/>
              <a:t>否則，在前 </a:t>
            </a:r>
            <a:r>
              <a:rPr lang="en-US" altLang="zh-TW" dirty="0" err="1"/>
              <a:t>i</a:t>
            </a:r>
            <a:r>
              <a:rPr lang="en-US" altLang="zh-TW" dirty="0"/>
              <a:t> </a:t>
            </a:r>
            <a:r>
              <a:rPr lang="zh-TW" altLang="en-US" dirty="0"/>
              <a:t>跳上放置前 </a:t>
            </a:r>
            <a:r>
              <a:rPr lang="en-US" altLang="zh-TW" dirty="0"/>
              <a:t>j </a:t>
            </a:r>
            <a:r>
              <a:rPr lang="zh-TW" altLang="en-US" dirty="0"/>
              <a:t>個</a:t>
            </a:r>
            <a:r>
              <a:rPr lang="en-US" altLang="zh-TW" dirty="0"/>
              <a:t>middlebox</a:t>
            </a:r>
            <a:r>
              <a:rPr lang="zh-TW" altLang="en-US" dirty="0"/>
              <a:t>的最佳結果 </a:t>
            </a:r>
            <a:r>
              <a:rPr lang="en-US" altLang="zh-TW" dirty="0"/>
              <a:t>TOSP(</a:t>
            </a:r>
            <a:r>
              <a:rPr lang="en-US" altLang="zh-TW" dirty="0" err="1"/>
              <a:t>i</a:t>
            </a:r>
            <a:r>
              <a:rPr lang="en-US" altLang="zh-TW" dirty="0"/>
              <a:t>, j) </a:t>
            </a:r>
            <a:r>
              <a:rPr lang="zh-TW" altLang="en-US" dirty="0"/>
              <a:t>是在 </a:t>
            </a:r>
            <a:r>
              <a:rPr lang="en-US" altLang="zh-TW" dirty="0"/>
              <a:t>j +1 </a:t>
            </a:r>
            <a:r>
              <a:rPr lang="zh-TW" altLang="en-US" dirty="0"/>
              <a:t>個可能的解決方案中選擇最小的鏈路權重和，其中𝑥</a:t>
            </a:r>
            <a:r>
              <a:rPr lang="zh-TW" altLang="en-US" baseline="30000" dirty="0"/>
              <a:t>𝑡</a:t>
            </a:r>
            <a:r>
              <a:rPr lang="en-US" altLang="zh-TW" baseline="30000" dirty="0"/>
              <a:t>ℎ</a:t>
            </a:r>
            <a:r>
              <a:rPr lang="en-US" altLang="zh-TW" dirty="0"/>
              <a:t> </a:t>
            </a:r>
            <a:r>
              <a:rPr lang="zh-TW" altLang="en-US" dirty="0"/>
              <a:t>解決方案將第一個 </a:t>
            </a:r>
            <a:r>
              <a:rPr lang="en-US" altLang="zh-TW" dirty="0"/>
              <a:t>x - 1 </a:t>
            </a:r>
            <a:r>
              <a:rPr lang="zh-TW" altLang="en-US" dirty="0"/>
              <a:t>在前 </a:t>
            </a:r>
            <a:r>
              <a:rPr lang="en-US" altLang="zh-TW" dirty="0" err="1"/>
              <a:t>i</a:t>
            </a:r>
            <a:r>
              <a:rPr lang="en-US" altLang="zh-TW" dirty="0"/>
              <a:t> - 1 </a:t>
            </a:r>
            <a:r>
              <a:rPr lang="zh-TW" altLang="en-US" dirty="0"/>
              <a:t>跳上放置</a:t>
            </a:r>
            <a:r>
              <a:rPr lang="en-US" altLang="zh-TW" dirty="0"/>
              <a:t>middlebox</a:t>
            </a:r>
            <a:r>
              <a:rPr lang="zh-TW" altLang="en-US" dirty="0"/>
              <a:t>，即 </a:t>
            </a:r>
            <a:r>
              <a:rPr lang="en-US" altLang="zh-TW" dirty="0"/>
              <a:t>TOSP(</a:t>
            </a:r>
            <a:r>
              <a:rPr lang="en-US" altLang="zh-TW" dirty="0" err="1"/>
              <a:t>i</a:t>
            </a:r>
            <a:r>
              <a:rPr lang="en-US" altLang="zh-TW" dirty="0"/>
              <a:t> - 1, x - 1)</a:t>
            </a:r>
            <a:r>
              <a:rPr lang="zh-TW" altLang="en-US" dirty="0"/>
              <a:t>，並將剩餘的</a:t>
            </a:r>
            <a:r>
              <a:rPr lang="en-US" altLang="zh-TW" dirty="0"/>
              <a:t>middlebox</a:t>
            </a:r>
            <a:r>
              <a:rPr lang="zh-TW" altLang="en-US" dirty="0"/>
              <a:t> </a:t>
            </a:r>
            <a:r>
              <a:rPr lang="en-US" altLang="zh-TW" dirty="0"/>
              <a:t>m</a:t>
            </a:r>
            <a:r>
              <a:rPr lang="en-US" altLang="zh-TW" baseline="-25000" dirty="0"/>
              <a:t>x</a:t>
            </a:r>
            <a:r>
              <a:rPr lang="en-US" altLang="zh-TW" dirty="0"/>
              <a:t> </a:t>
            </a:r>
            <a:r>
              <a:rPr lang="zh-TW" altLang="en-US" dirty="0"/>
              <a:t>到 </a:t>
            </a:r>
            <a:r>
              <a:rPr lang="en-US" altLang="zh-TW" dirty="0" err="1"/>
              <a:t>m</a:t>
            </a:r>
            <a:r>
              <a:rPr lang="en-US" altLang="zh-TW" baseline="-25000" dirty="0" err="1"/>
              <a:t>j</a:t>
            </a:r>
            <a:r>
              <a:rPr lang="en-US" altLang="zh-TW" dirty="0"/>
              <a:t> </a:t>
            </a:r>
            <a:r>
              <a:rPr lang="zh-TW" altLang="en-US" dirty="0"/>
              <a:t>放在𝑖</a:t>
            </a:r>
            <a:r>
              <a:rPr lang="zh-TW" altLang="en-US" baseline="30000" dirty="0"/>
              <a:t>𝑡</a:t>
            </a:r>
            <a:r>
              <a:rPr lang="en-US" altLang="zh-TW" baseline="30000" dirty="0"/>
              <a:t>ℎ</a:t>
            </a:r>
            <a:r>
              <a:rPr lang="en-US" altLang="zh-TW" dirty="0"/>
              <a:t> hop v</a:t>
            </a:r>
            <a:r>
              <a:rPr lang="en-US" altLang="zh-TW" baseline="-25000" dirty="0"/>
              <a:t>i</a:t>
            </a:r>
            <a:r>
              <a:rPr lang="en-US" altLang="zh-TW" dirty="0"/>
              <a:t> +</a:t>
            </a:r>
            <a:r>
              <a:rPr lang="zh-TW" altLang="en-US" dirty="0"/>
              <a:t>上，即 </a:t>
            </a:r>
            <a:r>
              <a:rPr lang="en-US" altLang="zh-TW" dirty="0"/>
              <a:t>w(</a:t>
            </a:r>
            <a:r>
              <a:rPr lang="en-US" altLang="zh-TW" dirty="0" err="1"/>
              <a:t>i</a:t>
            </a:r>
            <a:r>
              <a:rPr lang="en-US" altLang="zh-TW" dirty="0"/>
              <a:t>, x, j)</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3676720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等式</a:t>
            </a:r>
            <a:r>
              <a:rPr lang="en-US" altLang="zh-TW" dirty="0"/>
              <a:t>(13)</a:t>
            </a:r>
            <a:r>
              <a:rPr lang="zh-TW" altLang="en-US" dirty="0"/>
              <a:t>計算第</a:t>
            </a:r>
            <a:r>
              <a:rPr lang="en-US" altLang="zh-TW" dirty="0" err="1"/>
              <a:t>i</a:t>
            </a:r>
            <a:r>
              <a:rPr lang="zh-TW" altLang="en-US" dirty="0"/>
              <a:t>個路徑鏈路的權重，即</a:t>
            </a:r>
            <a:r>
              <a:rPr lang="en-US" altLang="zh-TW" dirty="0"/>
              <a:t>(v</a:t>
            </a:r>
            <a:r>
              <a:rPr lang="en-US" altLang="zh-TW" baseline="-25000" dirty="0"/>
              <a:t>i</a:t>
            </a:r>
            <a:r>
              <a:rPr lang="en-US" altLang="zh-TW" dirty="0"/>
              <a:t>,v</a:t>
            </a:r>
            <a:r>
              <a:rPr lang="en-US" altLang="zh-TW" baseline="-25000" dirty="0"/>
              <a:t>i+1</a:t>
            </a:r>
            <a:r>
              <a:rPr lang="en-US" altLang="zh-TW" dirty="0"/>
              <a:t>)</a:t>
            </a:r>
            <a:r>
              <a:rPr lang="zh-TW" altLang="en-US" dirty="0"/>
              <a:t>，當在𝑖</a:t>
            </a:r>
            <a:r>
              <a:rPr lang="zh-TW" altLang="en-US" baseline="30000" dirty="0"/>
              <a:t>𝑡</a:t>
            </a:r>
            <a:r>
              <a:rPr lang="en-US" altLang="zh-TW" baseline="30000" dirty="0"/>
              <a:t>ℎ</a:t>
            </a:r>
            <a:r>
              <a:rPr lang="zh-TW" altLang="en-US" dirty="0"/>
              <a:t>跳</a:t>
            </a:r>
            <a:r>
              <a:rPr lang="en-US" altLang="zh-TW" dirty="0"/>
              <a:t>v</a:t>
            </a:r>
            <a:r>
              <a:rPr lang="en-US" altLang="zh-TW" baseline="-25000" dirty="0"/>
              <a:t>i</a:t>
            </a:r>
            <a:r>
              <a:rPr lang="zh-TW" altLang="en-US" dirty="0"/>
              <a:t>上放置</a:t>
            </a:r>
            <a:r>
              <a:rPr lang="en-US" altLang="zh-TW" dirty="0"/>
              <a:t>m</a:t>
            </a:r>
            <a:r>
              <a:rPr lang="en-US" altLang="zh-TW" baseline="-25000" dirty="0"/>
              <a:t>x</a:t>
            </a:r>
            <a:r>
              <a:rPr lang="zh-TW" altLang="en-US" dirty="0"/>
              <a:t>到</a:t>
            </a:r>
            <a:r>
              <a:rPr lang="en-US" altLang="zh-TW" dirty="0" err="1"/>
              <a:t>m</a:t>
            </a:r>
            <a:r>
              <a:rPr lang="en-US" altLang="zh-TW" baseline="-25000" dirty="0" err="1"/>
              <a:t>j</a:t>
            </a:r>
            <a:r>
              <a:rPr lang="zh-TW" altLang="en-US" dirty="0"/>
              <a:t>的</a:t>
            </a:r>
            <a:r>
              <a:rPr lang="en-US" altLang="zh-TW" dirty="0"/>
              <a:t>middlebox</a:t>
            </a:r>
            <a:r>
              <a:rPr lang="zh-TW" altLang="en-US" dirty="0"/>
              <a:t>時，</a:t>
            </a:r>
            <a:r>
              <a:rPr lang="zh-TW" altLang="en-US" sz="1200" b="0" i="0" kern="1200" dirty="0">
                <a:solidFill>
                  <a:schemeClr val="tx1"/>
                </a:solidFill>
                <a:effectLst/>
                <a:latin typeface="+mn-lt"/>
                <a:ea typeface="+mn-ea"/>
                <a:cs typeface="+mn-cs"/>
              </a:rPr>
              <a:t>如果</a:t>
            </a:r>
            <a:r>
              <a:rPr lang="en-US" altLang="zh-TW" sz="1200" b="0" i="0" kern="1200" dirty="0">
                <a:solidFill>
                  <a:schemeClr val="tx1"/>
                </a:solidFill>
                <a:effectLst/>
                <a:latin typeface="+mn-lt"/>
                <a:ea typeface="+mn-ea"/>
                <a:cs typeface="+mn-cs"/>
              </a:rPr>
              <a:t>v</a:t>
            </a:r>
            <a:r>
              <a:rPr lang="en-US" altLang="zh-TW" sz="1200" b="0" i="0" kern="1200" baseline="-25000" dirty="0">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的可用空間少於</a:t>
            </a:r>
            <a:r>
              <a:rPr lang="en-US" altLang="zh-TW" sz="1200" b="0" i="0" kern="1200" dirty="0">
                <a:solidFill>
                  <a:schemeClr val="tx1"/>
                </a:solidFill>
                <a:effectLst/>
                <a:latin typeface="+mn-lt"/>
                <a:ea typeface="+mn-ea"/>
                <a:cs typeface="+mn-cs"/>
              </a:rPr>
              <a:t>j-x+1</a:t>
            </a:r>
            <a:r>
              <a:rPr lang="zh-TW" altLang="en-US" sz="1200" b="0" i="0" kern="1200" dirty="0">
                <a:solidFill>
                  <a:schemeClr val="tx1"/>
                </a:solidFill>
                <a:effectLst/>
                <a:latin typeface="+mn-lt"/>
                <a:ea typeface="+mn-ea"/>
                <a:cs typeface="+mn-cs"/>
              </a:rPr>
              <a:t>，則將其設置為無窮大。</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dirty="0"/>
              <a:t>請注意，如果 </a:t>
            </a:r>
            <a:r>
              <a:rPr lang="en-US" altLang="zh-TW" dirty="0"/>
              <a:t>x ≦ j </a:t>
            </a:r>
            <a:r>
              <a:rPr lang="zh-TW" altLang="en-US" dirty="0"/>
              <a:t>且 </a:t>
            </a:r>
            <a:r>
              <a:rPr lang="en-US" altLang="zh-TW" dirty="0"/>
              <a:t>v</a:t>
            </a:r>
            <a:r>
              <a:rPr lang="en-US" altLang="zh-TW" baseline="-25000" dirty="0"/>
              <a:t>i</a:t>
            </a:r>
            <a:r>
              <a:rPr lang="en-US" altLang="zh-TW" dirty="0"/>
              <a:t> </a:t>
            </a:r>
            <a:r>
              <a:rPr lang="zh-TW" altLang="en-US" dirty="0"/>
              <a:t>有足夠的空間，則 </a:t>
            </a:r>
            <a:r>
              <a:rPr lang="en-US" altLang="zh-TW" dirty="0"/>
              <a:t>w(</a:t>
            </a:r>
            <a:r>
              <a:rPr lang="en-US" altLang="zh-TW" dirty="0" err="1"/>
              <a:t>i</a:t>
            </a:r>
            <a:r>
              <a:rPr lang="en-US" altLang="zh-TW" dirty="0"/>
              <a:t>, x, j) </a:t>
            </a:r>
            <a:r>
              <a:rPr lang="zh-TW" altLang="en-US" dirty="0"/>
              <a:t>不依賴於 </a:t>
            </a:r>
            <a:r>
              <a:rPr lang="en-US" altLang="zh-TW" dirty="0"/>
              <a:t>x</a:t>
            </a:r>
            <a:r>
              <a:rPr lang="zh-TW" altLang="en-US" dirty="0"/>
              <a:t>。</a:t>
            </a:r>
          </a:p>
          <a:p>
            <a:pPr marL="171450" indent="-171450">
              <a:buFont typeface="Arial" panose="020B0604020202020204" pitchFamily="34" charset="0"/>
              <a:buChar char="•"/>
            </a:pPr>
            <a:r>
              <a:rPr lang="zh-TW" altLang="en-US" dirty="0"/>
              <a:t>換句話說，只要 </a:t>
            </a:r>
            <a:r>
              <a:rPr lang="en-US" altLang="zh-TW" dirty="0"/>
              <a:t>v</a:t>
            </a:r>
            <a:r>
              <a:rPr lang="en-US" altLang="zh-TW" baseline="-25000" dirty="0"/>
              <a:t>i</a:t>
            </a:r>
            <a:r>
              <a:rPr lang="en-US" altLang="zh-TW" dirty="0"/>
              <a:t> </a:t>
            </a:r>
            <a:r>
              <a:rPr lang="zh-TW" altLang="en-US" dirty="0"/>
              <a:t>有不少於 </a:t>
            </a:r>
            <a:r>
              <a:rPr lang="en-US" altLang="zh-TW" dirty="0"/>
              <a:t>j-x+1 </a:t>
            </a:r>
            <a:r>
              <a:rPr lang="zh-TW" altLang="en-US" dirty="0"/>
              <a:t>個空間來託管</a:t>
            </a:r>
            <a:r>
              <a:rPr lang="en-US" altLang="zh-TW" dirty="0"/>
              <a:t>middlebox</a:t>
            </a:r>
            <a:r>
              <a:rPr lang="zh-TW" altLang="en-US" dirty="0"/>
              <a:t> </a:t>
            </a:r>
            <a:r>
              <a:rPr lang="en-US" altLang="zh-TW" dirty="0"/>
              <a:t>m</a:t>
            </a:r>
            <a:r>
              <a:rPr lang="en-US" altLang="zh-TW" baseline="-25000" dirty="0"/>
              <a:t>x</a:t>
            </a:r>
            <a:r>
              <a:rPr lang="en-US" altLang="zh-TW" dirty="0"/>
              <a:t> </a:t>
            </a:r>
            <a:r>
              <a:rPr lang="zh-TW" altLang="en-US" dirty="0"/>
              <a:t>到 </a:t>
            </a:r>
            <a:r>
              <a:rPr lang="en-US" altLang="zh-TW" dirty="0" err="1"/>
              <a:t>m</a:t>
            </a:r>
            <a:r>
              <a:rPr lang="en-US" altLang="zh-TW" baseline="-25000" dirty="0" err="1"/>
              <a:t>j</a:t>
            </a:r>
            <a:r>
              <a:rPr lang="en-US" altLang="zh-TW" dirty="0"/>
              <a:t> </a:t>
            </a:r>
            <a:r>
              <a:rPr lang="zh-TW" altLang="en-US" dirty="0"/>
              <a:t>，則鏈接 </a:t>
            </a:r>
            <a:r>
              <a:rPr lang="en-US" altLang="zh-TW" dirty="0"/>
              <a:t>(v</a:t>
            </a:r>
            <a:r>
              <a:rPr lang="en-US" altLang="zh-TW" baseline="-25000" dirty="0"/>
              <a:t>i</a:t>
            </a:r>
            <a:r>
              <a:rPr lang="en-US" altLang="zh-TW" dirty="0"/>
              <a:t>, v</a:t>
            </a:r>
            <a:r>
              <a:rPr lang="en-US" altLang="zh-TW" baseline="-25000" dirty="0"/>
              <a:t>i+1</a:t>
            </a:r>
            <a:r>
              <a:rPr lang="en-US" altLang="zh-TW" dirty="0"/>
              <a:t>) </a:t>
            </a:r>
            <a:r>
              <a:rPr lang="zh-TW" altLang="en-US" dirty="0"/>
              <a:t>的權重是相同的，這簡化了 </a:t>
            </a:r>
            <a:r>
              <a:rPr lang="en-US" altLang="zh-TW" dirty="0"/>
              <a:t>TOSP(</a:t>
            </a:r>
            <a:r>
              <a:rPr lang="en-US" altLang="zh-TW" dirty="0" err="1"/>
              <a:t>i</a:t>
            </a:r>
            <a:r>
              <a:rPr lang="en-US" altLang="zh-TW" dirty="0"/>
              <a:t>, j ) </a:t>
            </a:r>
            <a:r>
              <a:rPr lang="zh-TW" altLang="en-US" dirty="0"/>
              <a:t>作為最小子解 </a:t>
            </a:r>
            <a:r>
              <a:rPr lang="en-US" altLang="zh-TW" dirty="0"/>
              <a:t>min</a:t>
            </a:r>
            <a:r>
              <a:rPr lang="en-US" altLang="zh-TW" baseline="-25000" dirty="0"/>
              <a:t>x∈ [j-</a:t>
            </a:r>
            <a:r>
              <a:rPr lang="en-US" altLang="zh-TW" baseline="-25000" dirty="0" err="1"/>
              <a:t>sc</a:t>
            </a:r>
            <a:r>
              <a:rPr lang="en-US" altLang="zh-TW" baseline="-25000" dirty="0"/>
              <a:t>[vi]+1, j+1]</a:t>
            </a:r>
            <a:r>
              <a:rPr lang="en-US" altLang="zh-TW" dirty="0"/>
              <a:t> {TOSP(i-1, x-1)} </a:t>
            </a:r>
            <a:r>
              <a:rPr lang="zh-TW" altLang="en-US" dirty="0"/>
              <a:t>和一個常數的和。</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163007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當流動路徑上沒有重複節點時，</a:t>
            </a:r>
            <a:r>
              <a:rPr lang="en-US" altLang="zh-TW" dirty="0"/>
              <a:t>TOSP</a:t>
            </a:r>
            <a:r>
              <a:rPr lang="zh-TW" altLang="en-US" dirty="0"/>
              <a:t>算法的時間複雜度為</a:t>
            </a:r>
            <a:r>
              <a:rPr lang="en-US" altLang="zh-TW" dirty="0"/>
              <a:t>O(n|M|</a:t>
            </a:r>
            <a:r>
              <a:rPr lang="en-US" altLang="zh-TW" baseline="30000" dirty="0"/>
              <a:t>2</a:t>
            </a:r>
            <a:r>
              <a:rPr lang="en-US" altLang="zh-TW" dirty="0"/>
              <a:t>)</a:t>
            </a:r>
            <a:r>
              <a:rPr lang="zh-TW" altLang="en-US" dirty="0"/>
              <a:t>，因為動態規劃表有</a:t>
            </a:r>
            <a:r>
              <a:rPr lang="en-US" altLang="zh-TW" dirty="0"/>
              <a:t>n</a:t>
            </a:r>
            <a:r>
              <a:rPr lang="zh-TW" altLang="en-US" dirty="0"/>
              <a:t>行和 </a:t>
            </a:r>
            <a:r>
              <a:rPr lang="en-US" altLang="zh-TW" dirty="0"/>
              <a:t>|M| </a:t>
            </a:r>
            <a:r>
              <a:rPr lang="zh-TW" altLang="en-US" dirty="0"/>
              <a:t>列，計算每個表條目最多需要 </a:t>
            </a:r>
            <a:r>
              <a:rPr lang="en-US" altLang="zh-TW" dirty="0"/>
              <a:t>O(|M|) </a:t>
            </a:r>
            <a:r>
              <a:rPr lang="zh-TW" altLang="en-US" dirty="0"/>
              <a:t>時間。</a:t>
            </a:r>
          </a:p>
          <a:p>
            <a:pPr marL="171450" indent="-171450">
              <a:buFont typeface="Arial" panose="020B0604020202020204" pitchFamily="34" charset="0"/>
              <a:buChar char="•"/>
            </a:pPr>
            <a:r>
              <a:rPr lang="zh-TW" altLang="en-US" dirty="0"/>
              <a:t>當流路路徑效率不高且包含重複節點時，上述算法可能會得到次優結果。</a:t>
            </a:r>
          </a:p>
          <a:p>
            <a:pPr marL="171450" indent="-171450">
              <a:buFont typeface="Arial" panose="020B0604020202020204" pitchFamily="34" charset="0"/>
              <a:buChar char="•"/>
            </a:pPr>
            <a:r>
              <a:rPr lang="zh-TW" altLang="en-US" dirty="0"/>
              <a:t>原因是，重複節點的不同跳共享</a:t>
            </a:r>
            <a:r>
              <a:rPr lang="en-US" altLang="zh-TW" dirty="0"/>
              <a:t>middlebox</a:t>
            </a:r>
            <a:r>
              <a:rPr lang="zh-TW" altLang="en-US" dirty="0"/>
              <a:t>空間，但上述算法總是從路徑頭開始處理這些跳，從而為較早的跳分配更高的優先級。</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329619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網絡功能虛擬化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將網絡功能的實現，也稱為</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，從專有硬件設備轉換為在行業標準服務器上運行的虛擬機 </a:t>
            </a:r>
            <a:r>
              <a:rPr lang="en-US" altLang="zh-TW" sz="1200" b="0" i="0" kern="1200" dirty="0">
                <a:solidFill>
                  <a:schemeClr val="tx1"/>
                </a:solidFill>
                <a:effectLst/>
                <a:latin typeface="+mn-lt"/>
                <a:ea typeface="+mn-ea"/>
                <a:cs typeface="+mn-cs"/>
              </a:rPr>
              <a:t>(VM) [27]</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利用底層虛擬化技術，基於 </a:t>
            </a:r>
            <a:r>
              <a:rPr lang="en-US" altLang="zh-TW" sz="1200" b="0" i="0" kern="1200" dirty="0">
                <a:solidFill>
                  <a:schemeClr val="tx1"/>
                </a:solidFill>
                <a:effectLst/>
                <a:latin typeface="+mn-lt"/>
                <a:ea typeface="+mn-ea"/>
                <a:cs typeface="+mn-cs"/>
              </a:rPr>
              <a:t>VM </a:t>
            </a:r>
            <a:r>
              <a:rPr lang="zh-TW" altLang="en-US" sz="1200" b="0" i="0" kern="1200" dirty="0">
                <a:solidFill>
                  <a:schemeClr val="tx1"/>
                </a:solidFill>
                <a:effectLst/>
                <a:latin typeface="+mn-lt"/>
                <a:ea typeface="+mn-ea"/>
                <a:cs typeface="+mn-cs"/>
              </a:rPr>
              <a:t>的軟件</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帶來了許多以前無法獲得的好處，例如加快上市時間、降低硬件和運營成本、提高安全性以及彈性可擴展性 </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網絡中，每個交換機可能有一個或多個附加的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服務器，帶有標準硬體，可以託管任意網絡功能的虛擬機 </a:t>
            </a:r>
            <a:r>
              <a:rPr lang="en-US" altLang="zh-TW" sz="1200" b="0" i="0" kern="1200" dirty="0">
                <a:solidFill>
                  <a:schemeClr val="tx1"/>
                </a:solidFill>
                <a:effectLst/>
                <a:latin typeface="+mn-lt"/>
                <a:ea typeface="+mn-ea"/>
                <a:cs typeface="+mn-cs"/>
              </a:rPr>
              <a:t>[27]</a:t>
            </a:r>
            <a:r>
              <a:rPr lang="zh-TW" altLang="en-US" sz="1200" b="0" i="0" kern="1200" dirty="0">
                <a:solidFill>
                  <a:schemeClr val="tx1"/>
                </a:solidFill>
                <a:effectLst/>
                <a:latin typeface="+mn-lt"/>
                <a:ea typeface="+mn-ea"/>
                <a:cs typeface="+mn-cs"/>
              </a:rPr>
              <a:t>。 </a:t>
            </a:r>
            <a:endParaRPr lang="zh-TW" altLang="en-US" sz="1200"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934304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一個簡單的解決方案是首先列舉在重複節點的不同跳之間劃分共享空間的所有可能性，然後將</a:t>
            </a:r>
            <a:r>
              <a:rPr lang="en-US" altLang="zh-TW" dirty="0"/>
              <a:t>TOSP</a:t>
            </a:r>
            <a:r>
              <a:rPr lang="zh-TW" altLang="en-US" dirty="0"/>
              <a:t>應用於每個可能的劃分。</a:t>
            </a:r>
          </a:p>
          <a:p>
            <a:pPr marL="171450" indent="-171450">
              <a:buFont typeface="Arial" panose="020B0604020202020204" pitchFamily="34" charset="0"/>
              <a:buChar char="•"/>
            </a:pPr>
            <a:r>
              <a:rPr lang="zh-TW" altLang="en-US" dirty="0"/>
              <a:t>例如，如果流路徑包含一個具有 </a:t>
            </a:r>
            <a:r>
              <a:rPr lang="en-US" altLang="zh-TW" dirty="0"/>
              <a:t>s </a:t>
            </a:r>
            <a:r>
              <a:rPr lang="zh-TW" altLang="en-US" dirty="0"/>
              <a:t>個空格的重複節點，該節點在 𝑖</a:t>
            </a:r>
            <a:r>
              <a:rPr lang="en-US" altLang="zh-TW" baseline="-25000" dirty="0"/>
              <a:t>1</a:t>
            </a:r>
            <a:r>
              <a:rPr lang="zh-TW" altLang="en-US" baseline="30000" dirty="0"/>
              <a:t>𝑡</a:t>
            </a:r>
            <a:r>
              <a:rPr lang="en-US" altLang="zh-TW" baseline="30000" dirty="0"/>
              <a:t>ℎ</a:t>
            </a:r>
            <a:r>
              <a:rPr lang="en-US" altLang="zh-TW" dirty="0"/>
              <a:t> </a:t>
            </a:r>
            <a:r>
              <a:rPr lang="zh-TW" altLang="en-US" dirty="0"/>
              <a:t>跳 </a:t>
            </a:r>
            <a:r>
              <a:rPr lang="en-US" altLang="zh-TW" dirty="0"/>
              <a:t>v</a:t>
            </a:r>
            <a:r>
              <a:rPr lang="en-US" altLang="zh-TW" baseline="-25000" dirty="0"/>
              <a:t>i1</a:t>
            </a:r>
            <a:r>
              <a:rPr lang="en-US" altLang="zh-TW" dirty="0"/>
              <a:t> </a:t>
            </a:r>
            <a:r>
              <a:rPr lang="zh-TW" altLang="en-US" dirty="0"/>
              <a:t>和 𝑖</a:t>
            </a:r>
            <a:r>
              <a:rPr lang="en-US" altLang="zh-TW" baseline="-25000" dirty="0"/>
              <a:t>2</a:t>
            </a:r>
            <a:r>
              <a:rPr lang="zh-TW" altLang="en-US" baseline="30000" dirty="0"/>
              <a:t>𝑡</a:t>
            </a:r>
            <a:r>
              <a:rPr lang="en-US" altLang="zh-TW" baseline="30000" dirty="0"/>
              <a:t>ℎ</a:t>
            </a:r>
            <a:r>
              <a:rPr lang="en-US" altLang="zh-TW" dirty="0"/>
              <a:t> </a:t>
            </a:r>
            <a:r>
              <a:rPr lang="zh-TW" altLang="en-US" dirty="0"/>
              <a:t>跳 </a:t>
            </a:r>
            <a:r>
              <a:rPr lang="en-US" altLang="zh-TW" dirty="0"/>
              <a:t>v</a:t>
            </a:r>
            <a:r>
              <a:rPr lang="en-US" altLang="zh-TW" baseline="-25000" dirty="0"/>
              <a:t>i2</a:t>
            </a:r>
            <a:r>
              <a:rPr lang="en-US" altLang="zh-TW" dirty="0"/>
              <a:t> </a:t>
            </a:r>
            <a:r>
              <a:rPr lang="zh-TW" altLang="en-US" dirty="0"/>
              <a:t>處出現兩次，我們通過分配 </a:t>
            </a:r>
            <a:r>
              <a:rPr lang="en-US" altLang="zh-TW" dirty="0"/>
              <a:t>x ∈ [0, s] </a:t>
            </a:r>
            <a:r>
              <a:rPr lang="zh-TW" altLang="en-US" dirty="0"/>
              <a:t>將 </a:t>
            </a:r>
            <a:r>
              <a:rPr lang="en-US" altLang="zh-TW" dirty="0"/>
              <a:t>x </a:t>
            </a:r>
            <a:r>
              <a:rPr lang="zh-TW" altLang="en-US" dirty="0"/>
              <a:t>的空間分配給 </a:t>
            </a:r>
            <a:r>
              <a:rPr lang="en-US" altLang="zh-TW" dirty="0"/>
              <a:t>v</a:t>
            </a:r>
            <a:r>
              <a:rPr lang="en-US" altLang="zh-TW" baseline="-25000" dirty="0"/>
              <a:t>i1</a:t>
            </a:r>
            <a:r>
              <a:rPr lang="en-US" altLang="zh-TW" dirty="0"/>
              <a:t> </a:t>
            </a:r>
            <a:r>
              <a:rPr lang="zh-TW" altLang="en-US" dirty="0"/>
              <a:t>，</a:t>
            </a:r>
            <a:r>
              <a:rPr lang="en-US" altLang="zh-TW" dirty="0"/>
              <a:t>v</a:t>
            </a:r>
            <a:r>
              <a:rPr lang="en-US" altLang="zh-TW" baseline="-25000" dirty="0"/>
              <a:t>i2</a:t>
            </a:r>
            <a:r>
              <a:rPr lang="zh-TW" altLang="en-US" baseline="0" dirty="0"/>
              <a:t>則獲得</a:t>
            </a:r>
            <a:r>
              <a:rPr lang="en-US" altLang="zh-TW" baseline="0" dirty="0"/>
              <a:t>s-x</a:t>
            </a:r>
            <a:r>
              <a:rPr lang="zh-TW" altLang="en-US" baseline="0" dirty="0"/>
              <a:t>個空間。</a:t>
            </a:r>
            <a:r>
              <a:rPr lang="en-US" altLang="zh-TW" baseline="0" dirty="0"/>
              <a:t>(</a:t>
            </a:r>
            <a:r>
              <a:rPr lang="zh-TW" altLang="en-US" baseline="0" dirty="0"/>
              <a:t>有點像是把</a:t>
            </a:r>
            <a:r>
              <a:rPr lang="en-US" altLang="zh-TW" baseline="0" dirty="0"/>
              <a:t>V</a:t>
            </a:r>
            <a:r>
              <a:rPr lang="en-US" altLang="zh-TW" baseline="-25000" dirty="0"/>
              <a:t>i1</a:t>
            </a:r>
            <a:r>
              <a:rPr lang="zh-TW" altLang="en-US" baseline="0" dirty="0"/>
              <a:t>、</a:t>
            </a:r>
            <a:r>
              <a:rPr lang="en-US" altLang="zh-TW" baseline="0" dirty="0"/>
              <a:t>V</a:t>
            </a:r>
            <a:r>
              <a:rPr lang="en-US" altLang="zh-TW" baseline="-25000" dirty="0"/>
              <a:t>i2</a:t>
            </a:r>
            <a:r>
              <a:rPr lang="zh-TW" altLang="en-US" baseline="0" dirty="0"/>
              <a:t>當成兩個不在同個節點上的</a:t>
            </a:r>
            <a:r>
              <a:rPr lang="en-US" altLang="zh-TW" baseline="0" dirty="0"/>
              <a:t>hop</a:t>
            </a:r>
            <a:r>
              <a:rPr lang="zh-TW" altLang="en-US" baseline="0" dirty="0"/>
              <a:t>空間拆為 </a:t>
            </a:r>
            <a:r>
              <a:rPr lang="en-US" altLang="zh-TW" baseline="0" dirty="0"/>
              <a:t>x </a:t>
            </a:r>
            <a:r>
              <a:rPr lang="zh-TW" altLang="en-US" baseline="0" dirty="0"/>
              <a:t>、 </a:t>
            </a:r>
            <a:r>
              <a:rPr lang="en-US" altLang="zh-TW" baseline="0" dirty="0"/>
              <a:t>s-x)</a:t>
            </a:r>
            <a:endParaRPr lang="zh-TW" altLang="en-US" baseline="0" dirty="0"/>
          </a:p>
          <a:p>
            <a:pPr marL="171450" indent="-171450">
              <a:buFont typeface="Arial" panose="020B0604020202020204" pitchFamily="34" charset="0"/>
              <a:buChar char="•"/>
            </a:pPr>
            <a:r>
              <a:rPr lang="zh-TW" altLang="en-US" dirty="0"/>
              <a:t>然後將 </a:t>
            </a:r>
            <a:r>
              <a:rPr lang="en-US" altLang="zh-TW" dirty="0"/>
              <a:t>TOSP </a:t>
            </a:r>
            <a:r>
              <a:rPr lang="zh-TW" altLang="en-US" dirty="0"/>
              <a:t>應用於每個不同的 </a:t>
            </a:r>
            <a:r>
              <a:rPr lang="en-US" altLang="zh-TW" dirty="0"/>
              <a:t>x </a:t>
            </a:r>
            <a:r>
              <a:rPr lang="zh-TW" altLang="en-US" dirty="0"/>
              <a:t>值，所有情況中的最小路徑成本是最優解。</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3124068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我們現在解決依賴關係是偏序的一般情況。 以下定理顯示了問題的 </a:t>
            </a:r>
            <a:r>
              <a:rPr lang="en-US" altLang="zh-TW" dirty="0"/>
              <a:t>NP hard</a:t>
            </a:r>
            <a:r>
              <a:rPr lang="zh-TW" altLang="en-US" dirty="0"/>
              <a:t>難度。</a:t>
            </a:r>
          </a:p>
          <a:p>
            <a:pPr marL="171450" indent="-171450">
              <a:buFont typeface="Arial" panose="020B0604020202020204" pitchFamily="34" charset="0"/>
              <a:buChar char="•"/>
            </a:pPr>
            <a:r>
              <a:rPr lang="zh-TW" altLang="en-US" dirty="0"/>
              <a:t>定理 </a:t>
            </a:r>
            <a:r>
              <a:rPr lang="en-US" altLang="zh-TW" dirty="0"/>
              <a:t>2. </a:t>
            </a:r>
            <a:r>
              <a:rPr lang="zh-TW" altLang="en-US" dirty="0"/>
              <a:t>對於部分有序的</a:t>
            </a:r>
            <a:r>
              <a:rPr lang="en-US" altLang="zh-TW" dirty="0"/>
              <a:t>middlebox</a:t>
            </a:r>
            <a:r>
              <a:rPr lang="zh-TW" altLang="en-US" dirty="0"/>
              <a:t>集合，具有預定路徑的 </a:t>
            </a:r>
            <a:r>
              <a:rPr lang="en-US" altLang="zh-TW" dirty="0"/>
              <a:t>TAPIM </a:t>
            </a:r>
            <a:r>
              <a:rPr lang="zh-TW" altLang="en-US" dirty="0"/>
              <a:t>問題是 </a:t>
            </a:r>
            <a:r>
              <a:rPr lang="en-US" altLang="zh-TW" dirty="0"/>
              <a:t>NP-hard </a:t>
            </a:r>
            <a:r>
              <a:rPr lang="zh-TW" altLang="en-US" dirty="0"/>
              <a:t>問題。</a:t>
            </a:r>
          </a:p>
          <a:p>
            <a:pPr marL="171450" indent="-171450">
              <a:buFont typeface="Arial" panose="020B0604020202020204" pitchFamily="34" charset="0"/>
              <a:buChar char="•"/>
            </a:pPr>
            <a:r>
              <a:rPr lang="zh-TW" altLang="en-US" dirty="0"/>
              <a:t>證明。 我們通過從 </a:t>
            </a:r>
            <a:r>
              <a:rPr lang="en-US" altLang="zh-TW" dirty="0"/>
              <a:t>Clique </a:t>
            </a:r>
            <a:r>
              <a:rPr lang="zh-TW" altLang="en-US" dirty="0"/>
              <a:t>問題 </a:t>
            </a:r>
            <a:r>
              <a:rPr lang="en-US" altLang="zh-TW" dirty="0"/>
              <a:t>[12] </a:t>
            </a:r>
            <a:r>
              <a:rPr lang="zh-TW" altLang="en-US" dirty="0"/>
              <a:t>的簡化來證明。</a:t>
            </a:r>
          </a:p>
          <a:p>
            <a:pPr marL="171450" indent="-171450">
              <a:buFont typeface="Arial" panose="020B0604020202020204" pitchFamily="34" charset="0"/>
              <a:buChar char="•"/>
            </a:pPr>
            <a:r>
              <a:rPr lang="zh-TW" altLang="en-US" dirty="0"/>
              <a:t>團問題決定了一個無向圖 </a:t>
            </a:r>
            <a:r>
              <a:rPr lang="en-US" altLang="zh-TW" dirty="0"/>
              <a:t>G = (V, E) </a:t>
            </a:r>
            <a:r>
              <a:rPr lang="zh-TW" altLang="en-US" dirty="0"/>
              <a:t>是否有一個大小為 </a:t>
            </a:r>
            <a:r>
              <a:rPr lang="en-US" altLang="zh-TW" dirty="0"/>
              <a:t>k </a:t>
            </a:r>
            <a:r>
              <a:rPr lang="zh-TW" altLang="en-US" dirty="0"/>
              <a:t>的團，這是一個具有 </a:t>
            </a:r>
            <a:r>
              <a:rPr lang="en-US" altLang="zh-TW" dirty="0"/>
              <a:t>k </a:t>
            </a:r>
            <a:r>
              <a:rPr lang="zh-TW" altLang="en-US" dirty="0"/>
              <a:t>個頂點和 𝐶</a:t>
            </a:r>
            <a:r>
              <a:rPr lang="en-US" altLang="zh-TW" baseline="30000" dirty="0"/>
              <a:t>k</a:t>
            </a:r>
            <a:r>
              <a:rPr lang="en-US" altLang="zh-TW" baseline="-25000" dirty="0"/>
              <a:t>2</a:t>
            </a:r>
            <a:r>
              <a:rPr lang="zh-TW" altLang="en-US" dirty="0"/>
              <a:t> 邊的完整子圖。</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199080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228600" indent="-228600">
                  <a:buFont typeface="+mj-lt"/>
                  <a:buAutoNum type="arabicPeriod"/>
                </a:pPr>
                <a:r>
                  <a:rPr lang="zh-TW" altLang="en-US" sz="1200" b="0" i="0" kern="1200" dirty="0">
                    <a:solidFill>
                      <a:schemeClr val="tx1"/>
                    </a:solidFill>
                    <a:effectLst/>
                    <a:latin typeface="+mn-lt"/>
                    <a:ea typeface="+mn-ea"/>
                    <a:cs typeface="+mn-cs"/>
                  </a:rPr>
                  <a:t>對於每個頂點 </a:t>
                </a:r>
                <a:r>
                  <a:rPr lang="en-US" altLang="zh-TW" sz="1200" b="0" i="0" kern="1200" dirty="0">
                    <a:solidFill>
                      <a:schemeClr val="tx1"/>
                    </a:solidFill>
                    <a:effectLst/>
                    <a:latin typeface="+mn-lt"/>
                    <a:ea typeface="+mn-ea"/>
                    <a:cs typeface="+mn-cs"/>
                  </a:rPr>
                  <a:t>p ∈ V </a:t>
                </a:r>
                <a:r>
                  <a:rPr lang="zh-TW" altLang="en-US" sz="1200" b="0" i="0" kern="1200" dirty="0">
                    <a:solidFill>
                      <a:schemeClr val="tx1"/>
                    </a:solidFill>
                    <a:effectLst/>
                    <a:latin typeface="+mn-lt"/>
                    <a:ea typeface="+mn-ea"/>
                    <a:cs typeface="+mn-cs"/>
                  </a:rPr>
                  <a:t>，創建一個頂點</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m</a:t>
                </a:r>
                <a:r>
                  <a:rPr lang="en-US" altLang="zh-TW" sz="1200" b="0" i="0" kern="1200" baseline="-25000" dirty="0" err="1">
                    <a:solidFill>
                      <a:schemeClr val="tx1"/>
                    </a:solidFill>
                    <a:effectLst/>
                    <a:latin typeface="+mn-lt"/>
                    <a:ea typeface="+mn-ea"/>
                    <a:cs typeface="+mn-cs"/>
                  </a:rPr>
                  <a:t>p</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ratio[</a:t>
                </a:r>
                <a:r>
                  <a:rPr lang="en-US" altLang="zh-TW" sz="1200" b="0" i="0" kern="1200" dirty="0" err="1">
                    <a:solidFill>
                      <a:schemeClr val="tx1"/>
                    </a:solidFill>
                    <a:effectLst/>
                    <a:latin typeface="+mn-lt"/>
                    <a:ea typeface="+mn-ea"/>
                    <a:cs typeface="+mn-cs"/>
                  </a:rPr>
                  <a:t>m</a:t>
                </a:r>
                <a:r>
                  <a:rPr lang="en-US" altLang="zh-TW" sz="1200" b="0" i="0" kern="1200" baseline="-25000" dirty="0" err="1">
                    <a:solidFill>
                      <a:schemeClr val="tx1"/>
                    </a:solidFill>
                    <a:effectLst/>
                    <a:latin typeface="+mn-lt"/>
                    <a:ea typeface="+mn-ea"/>
                    <a:cs typeface="+mn-cs"/>
                  </a:rPr>
                  <a:t>p</a:t>
                </a:r>
                <a:r>
                  <a:rPr lang="en-US" altLang="zh-TW" sz="1200" b="0" i="0" kern="1200" dirty="0">
                    <a:solidFill>
                      <a:schemeClr val="tx1"/>
                    </a:solidFill>
                    <a:effectLst/>
                    <a:latin typeface="+mn-lt"/>
                    <a:ea typeface="+mn-ea"/>
                    <a:cs typeface="+mn-cs"/>
                  </a:rPr>
                  <a:t>] = 2</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i="0" kern="1200" dirty="0">
                    <a:solidFill>
                      <a:schemeClr val="tx1"/>
                    </a:solidFill>
                    <a:effectLst/>
                    <a:latin typeface="+mn-lt"/>
                    <a:ea typeface="+mn-ea"/>
                    <a:cs typeface="+mn-cs"/>
                  </a:rPr>
                  <a:t>對於每個邊 </a:t>
                </a:r>
                <a:r>
                  <a:rPr lang="en-US" altLang="zh-TW" sz="1200" b="0" i="0" kern="1200" dirty="0">
                    <a:solidFill>
                      <a:schemeClr val="tx1"/>
                    </a:solidFill>
                    <a:effectLst/>
                    <a:latin typeface="+mn-lt"/>
                    <a:ea typeface="+mn-ea"/>
                    <a:cs typeface="+mn-cs"/>
                  </a:rPr>
                  <a:t>(e, q) ∈ E </a:t>
                </a:r>
                <a:r>
                  <a:rPr lang="zh-TW" altLang="en-US" sz="1200" b="0" i="0" kern="1200" dirty="0">
                    <a:solidFill>
                      <a:schemeClr val="tx1"/>
                    </a:solidFill>
                    <a:effectLst/>
                    <a:latin typeface="+mn-lt"/>
                    <a:ea typeface="+mn-ea"/>
                    <a:cs typeface="+mn-cs"/>
                  </a:rPr>
                  <a:t>，創建一個邊</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en-US" altLang="zh-TW" sz="1200" b="0" i="0" kern="1200" baseline="-25000" dirty="0">
                    <a:solidFill>
                      <a:schemeClr val="tx1"/>
                    </a:solidFill>
                    <a:effectLst/>
                    <a:latin typeface="+mn-lt"/>
                    <a:ea typeface="+mn-ea"/>
                    <a:cs typeface="+mn-cs"/>
                  </a:rPr>
                  <a:t>(p, q)</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ratio[m</a:t>
                </a:r>
                <a:r>
                  <a:rPr lang="en-US" altLang="zh-TW" sz="1200" b="0" i="0" kern="1200" baseline="-25000" dirty="0">
                    <a:solidFill>
                      <a:schemeClr val="tx1"/>
                    </a:solidFill>
                    <a:effectLst/>
                    <a:latin typeface="+mn-lt"/>
                    <a:ea typeface="+mn-ea"/>
                    <a:cs typeface="+mn-cs"/>
                  </a:rPr>
                  <a:t>(p, q)</a:t>
                </a:r>
                <a:r>
                  <a:rPr lang="en-US" altLang="zh-TW" sz="1200" b="0" i="0" kern="1200" dirty="0">
                    <a:solidFill>
                      <a:schemeClr val="tx1"/>
                    </a:solidFill>
                    <a:effectLst/>
                    <a:latin typeface="+mn-lt"/>
                    <a:ea typeface="+mn-ea"/>
                    <a:cs typeface="+mn-cs"/>
                  </a:rPr>
                  <a:t>] = 2  </a:t>
                </a:r>
                <a14:m>
                  <m:oMath xmlns:m="http://schemas.openxmlformats.org/officeDocument/2006/math">
                    <m:r>
                      <a:rPr lang="en-US" altLang="zh-TW" sz="1200" b="0" i="0" kern="1200" smtClean="0">
                        <a:solidFill>
                          <a:schemeClr val="tx1"/>
                        </a:solidFill>
                        <a:effectLst/>
                        <a:latin typeface="Cambria Math" panose="02040503050406030204" pitchFamily="18" charset="0"/>
                        <a:ea typeface="+mn-ea"/>
                        <a:cs typeface="+mn-cs"/>
                      </a:rPr>
                      <m:t>−</m:t>
                    </m:r>
                    <m:r>
                      <m:rPr>
                        <m:sty m:val="p"/>
                      </m:rPr>
                      <a:rPr lang="en-US" altLang="zh-TW" sz="1200" b="0" i="0" kern="1200" smtClean="0">
                        <a:solidFill>
                          <a:schemeClr val="tx1"/>
                        </a:solidFill>
                        <a:effectLst/>
                        <a:latin typeface="Cambria Math" panose="02040503050406030204" pitchFamily="18" charset="0"/>
                        <a:ea typeface="+mn-ea"/>
                        <a:cs typeface="+mn-cs"/>
                      </a:rPr>
                      <m:t>k</m:t>
                    </m:r>
                    <m:r>
                      <a:rPr lang="en-US" altLang="zh-TW" sz="1200" b="0" i="0" kern="1200" smtClean="0">
                        <a:solidFill>
                          <a:schemeClr val="tx1"/>
                        </a:solidFill>
                        <a:effectLst/>
                        <a:latin typeface="Cambria Math" panose="02040503050406030204" pitchFamily="18" charset="0"/>
                        <a:ea typeface="+mn-ea"/>
                        <a:cs typeface="+mn-cs"/>
                      </a:rPr>
                      <m:t>/</m:t>
                    </m:r>
                    <m:d>
                      <m:dPr>
                        <m:ctrlPr>
                          <a:rPr lang="en-US" altLang="zh-TW" sz="1200" b="0" i="1" kern="1200" smtClean="0">
                            <a:solidFill>
                              <a:schemeClr val="tx1"/>
                            </a:solidFill>
                            <a:effectLst/>
                            <a:latin typeface="Cambria Math" panose="02040503050406030204" pitchFamily="18" charset="0"/>
                            <a:ea typeface="+mn-ea"/>
                            <a:cs typeface="+mn-cs"/>
                          </a:rPr>
                        </m:ctrlPr>
                      </m:dPr>
                      <m:e>
                        <m:f>
                          <m:fPr>
                            <m:type m:val="noBar"/>
                            <m:ctrlPr>
                              <a:rPr lang="en-US" altLang="zh-TW" sz="1200" b="0" i="1" kern="1200" smtClean="0">
                                <a:solidFill>
                                  <a:schemeClr val="tx1"/>
                                </a:solidFill>
                                <a:effectLst/>
                                <a:latin typeface="Cambria Math" panose="02040503050406030204" pitchFamily="18" charset="0"/>
                                <a:ea typeface="+mn-ea"/>
                                <a:cs typeface="+mn-cs"/>
                              </a:rPr>
                            </m:ctrlPr>
                          </m:fPr>
                          <m:num>
                            <m:r>
                              <a:rPr lang="en-US" altLang="zh-TW" sz="1200" b="0" i="1" kern="1200" smtClean="0">
                                <a:solidFill>
                                  <a:schemeClr val="tx1"/>
                                </a:solidFill>
                                <a:effectLst/>
                                <a:latin typeface="Cambria Math" panose="02040503050406030204" pitchFamily="18" charset="0"/>
                                <a:ea typeface="+mn-ea"/>
                                <a:cs typeface="+mn-cs"/>
                              </a:rPr>
                              <m:t>𝑘</m:t>
                            </m:r>
                          </m:num>
                          <m:den>
                            <m:r>
                              <a:rPr lang="en-US" altLang="zh-TW" sz="1200" b="0" i="1" kern="1200" smtClean="0">
                                <a:solidFill>
                                  <a:schemeClr val="tx1"/>
                                </a:solidFill>
                                <a:effectLst/>
                                <a:latin typeface="Cambria Math" panose="02040503050406030204" pitchFamily="18" charset="0"/>
                                <a:ea typeface="+mn-ea"/>
                                <a:cs typeface="+mn-cs"/>
                              </a:rPr>
                              <m:t>2</m:t>
                            </m:r>
                          </m:den>
                        </m:f>
                      </m:e>
                    </m:d>
                  </m:oMath>
                </a14:m>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i="0" kern="1200" dirty="0">
                    <a:solidFill>
                      <a:schemeClr val="tx1"/>
                    </a:solidFill>
                    <a:effectLst/>
                    <a:latin typeface="+mn-lt"/>
                    <a:ea typeface="+mn-ea"/>
                    <a:cs typeface="+mn-cs"/>
                  </a:rPr>
                  <a:t>一條邊</a:t>
                </a:r>
                <a:r>
                  <a:rPr lang="en-US" altLang="zh-TW" sz="1200" b="0" i="0" kern="1200" dirty="0">
                    <a:solidFill>
                      <a:schemeClr val="tx1"/>
                    </a:solidFill>
                    <a:effectLst/>
                    <a:latin typeface="+mn-lt"/>
                    <a:ea typeface="+mn-ea"/>
                    <a:cs typeface="+mn-cs"/>
                  </a:rPr>
                  <a:t>(p, q)</a:t>
                </a:r>
                <a:r>
                  <a:rPr lang="zh-TW" altLang="en-US" sz="1200" b="0" i="0" kern="1200" dirty="0">
                    <a:solidFill>
                      <a:schemeClr val="tx1"/>
                    </a:solidFill>
                    <a:effectLst/>
                    <a:latin typeface="+mn-lt"/>
                    <a:ea typeface="+mn-ea"/>
                    <a:cs typeface="+mn-cs"/>
                  </a:rPr>
                  <a:t>對應的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依賴於它的兩個入射頂點</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對應的兩個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228600" indent="-228600">
                  <a:buFont typeface="+mj-lt"/>
                  <a:buAutoNum type="arabicPeriod"/>
                </a:pPr>
                <a:endParaRPr lang="zh-TW" altLang="en-US" dirty="0"/>
              </a:p>
            </p:txBody>
          </p:sp>
        </mc:Choice>
        <mc:Fallback>
          <p:sp>
            <p:nvSpPr>
              <p:cNvPr id="3" name="備忘稿版面配置區 2"/>
              <p:cNvSpPr>
                <a:spLocks noGrp="1"/>
              </p:cNvSpPr>
              <p:nvPr>
                <p:ph type="body" idx="1"/>
              </p:nvPr>
            </p:nvSpPr>
            <p:spPr/>
            <p:txBody>
              <a:bodyPr/>
              <a:lstStyle/>
              <a:p>
                <a:pPr marL="228600" indent="-228600">
                  <a:buFont typeface="+mj-lt"/>
                  <a:buAutoNum type="arabicPeriod"/>
                </a:pPr>
                <a:r>
                  <a:rPr lang="zh-TW" altLang="en-US" sz="1200" b="0" i="0" kern="1200" dirty="0">
                    <a:solidFill>
                      <a:schemeClr val="tx1"/>
                    </a:solidFill>
                    <a:effectLst/>
                    <a:latin typeface="+mn-lt"/>
                    <a:ea typeface="+mn-ea"/>
                    <a:cs typeface="+mn-cs"/>
                  </a:rPr>
                  <a:t>對於每個頂點 </a:t>
                </a:r>
                <a:r>
                  <a:rPr lang="en-US" altLang="zh-TW" sz="1200" b="0" i="0" kern="1200" dirty="0">
                    <a:solidFill>
                      <a:schemeClr val="tx1"/>
                    </a:solidFill>
                    <a:effectLst/>
                    <a:latin typeface="+mn-lt"/>
                    <a:ea typeface="+mn-ea"/>
                    <a:cs typeface="+mn-cs"/>
                  </a:rPr>
                  <a:t>p ∈ V </a:t>
                </a:r>
                <a:r>
                  <a:rPr lang="zh-TW" altLang="en-US" sz="1200" b="0" i="0" kern="1200" dirty="0">
                    <a:solidFill>
                      <a:schemeClr val="tx1"/>
                    </a:solidFill>
                    <a:effectLst/>
                    <a:latin typeface="+mn-lt"/>
                    <a:ea typeface="+mn-ea"/>
                    <a:cs typeface="+mn-cs"/>
                  </a:rPr>
                  <a:t>，創建一個頂點</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m</a:t>
                </a:r>
                <a:r>
                  <a:rPr lang="en-US" altLang="zh-TW" sz="1200" b="0" i="0" kern="1200" baseline="-25000" dirty="0" err="1">
                    <a:solidFill>
                      <a:schemeClr val="tx1"/>
                    </a:solidFill>
                    <a:effectLst/>
                    <a:latin typeface="+mn-lt"/>
                    <a:ea typeface="+mn-ea"/>
                    <a:cs typeface="+mn-cs"/>
                  </a:rPr>
                  <a:t>p</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ratio[</a:t>
                </a:r>
                <a:r>
                  <a:rPr lang="en-US" altLang="zh-TW" sz="1200" b="0" i="0" kern="1200" dirty="0" err="1">
                    <a:solidFill>
                      <a:schemeClr val="tx1"/>
                    </a:solidFill>
                    <a:effectLst/>
                    <a:latin typeface="+mn-lt"/>
                    <a:ea typeface="+mn-ea"/>
                    <a:cs typeface="+mn-cs"/>
                  </a:rPr>
                  <a:t>m</a:t>
                </a:r>
                <a:r>
                  <a:rPr lang="en-US" altLang="zh-TW" sz="1200" b="0" i="0" kern="1200" baseline="-25000" dirty="0" err="1">
                    <a:solidFill>
                      <a:schemeClr val="tx1"/>
                    </a:solidFill>
                    <a:effectLst/>
                    <a:latin typeface="+mn-lt"/>
                    <a:ea typeface="+mn-ea"/>
                    <a:cs typeface="+mn-cs"/>
                  </a:rPr>
                  <a:t>p</a:t>
                </a:r>
                <a:r>
                  <a:rPr lang="en-US" altLang="zh-TW" sz="1200" b="0" i="0" kern="1200" dirty="0">
                    <a:solidFill>
                      <a:schemeClr val="tx1"/>
                    </a:solidFill>
                    <a:effectLst/>
                    <a:latin typeface="+mn-lt"/>
                    <a:ea typeface="+mn-ea"/>
                    <a:cs typeface="+mn-cs"/>
                  </a:rPr>
                  <a:t>] = 2</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i="0" kern="1200" dirty="0">
                    <a:solidFill>
                      <a:schemeClr val="tx1"/>
                    </a:solidFill>
                    <a:effectLst/>
                    <a:latin typeface="+mn-lt"/>
                    <a:ea typeface="+mn-ea"/>
                    <a:cs typeface="+mn-cs"/>
                  </a:rPr>
                  <a:t>對於每個邊 </a:t>
                </a:r>
                <a:r>
                  <a:rPr lang="en-US" altLang="zh-TW" sz="1200" b="0" i="0" kern="1200" dirty="0">
                    <a:solidFill>
                      <a:schemeClr val="tx1"/>
                    </a:solidFill>
                    <a:effectLst/>
                    <a:latin typeface="+mn-lt"/>
                    <a:ea typeface="+mn-ea"/>
                    <a:cs typeface="+mn-cs"/>
                  </a:rPr>
                  <a:t>(e, q) ∈ E </a:t>
                </a:r>
                <a:r>
                  <a:rPr lang="zh-TW" altLang="en-US" sz="1200" b="0" i="0" kern="1200" dirty="0">
                    <a:solidFill>
                      <a:schemeClr val="tx1"/>
                    </a:solidFill>
                    <a:effectLst/>
                    <a:latin typeface="+mn-lt"/>
                    <a:ea typeface="+mn-ea"/>
                    <a:cs typeface="+mn-cs"/>
                  </a:rPr>
                  <a:t>，創建一個邊</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t>
                </a:r>
                <a:r>
                  <a:rPr lang="en-US" altLang="zh-TW" sz="1200" b="0" i="0" kern="1200" baseline="-25000" dirty="0">
                    <a:solidFill>
                      <a:schemeClr val="tx1"/>
                    </a:solidFill>
                    <a:effectLst/>
                    <a:latin typeface="+mn-lt"/>
                    <a:ea typeface="+mn-ea"/>
                    <a:cs typeface="+mn-cs"/>
                  </a:rPr>
                  <a:t>(p, q)</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ratio[m</a:t>
                </a:r>
                <a:r>
                  <a:rPr lang="en-US" altLang="zh-TW" sz="1200" b="0" i="0" kern="1200" baseline="-25000" dirty="0">
                    <a:solidFill>
                      <a:schemeClr val="tx1"/>
                    </a:solidFill>
                    <a:effectLst/>
                    <a:latin typeface="+mn-lt"/>
                    <a:ea typeface="+mn-ea"/>
                    <a:cs typeface="+mn-cs"/>
                  </a:rPr>
                  <a:t>(p, q)</a:t>
                </a:r>
                <a:r>
                  <a:rPr lang="en-US" altLang="zh-TW" sz="1200" b="0" i="0" kern="1200" dirty="0">
                    <a:solidFill>
                      <a:schemeClr val="tx1"/>
                    </a:solidFill>
                    <a:effectLst/>
                    <a:latin typeface="+mn-lt"/>
                    <a:ea typeface="+mn-ea"/>
                    <a:cs typeface="+mn-cs"/>
                  </a:rPr>
                  <a:t>] = 2  </a:t>
                </a:r>
                <a:r>
                  <a:rPr lang="en-US" altLang="zh-TW" sz="1200" b="0" i="0" kern="1200">
                    <a:solidFill>
                      <a:schemeClr val="tx1"/>
                    </a:solidFill>
                    <a:effectLst/>
                    <a:latin typeface="Cambria Math" panose="02040503050406030204" pitchFamily="18" charset="0"/>
                    <a:ea typeface="+mn-ea"/>
                    <a:cs typeface="+mn-cs"/>
                  </a:rPr>
                  <a:t>−k/(𝑘¦2)</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i="0" kern="1200" dirty="0">
                    <a:solidFill>
                      <a:schemeClr val="tx1"/>
                    </a:solidFill>
                    <a:effectLst/>
                    <a:latin typeface="+mn-lt"/>
                    <a:ea typeface="+mn-ea"/>
                    <a:cs typeface="+mn-cs"/>
                  </a:rPr>
                  <a:t>一條邊</a:t>
                </a:r>
                <a:r>
                  <a:rPr lang="en-US" altLang="zh-TW" sz="1200" b="0" i="0" kern="1200" dirty="0">
                    <a:solidFill>
                      <a:schemeClr val="tx1"/>
                    </a:solidFill>
                    <a:effectLst/>
                    <a:latin typeface="+mn-lt"/>
                    <a:ea typeface="+mn-ea"/>
                    <a:cs typeface="+mn-cs"/>
                  </a:rPr>
                  <a:t>(p, q)</a:t>
                </a:r>
                <a:r>
                  <a:rPr lang="zh-TW" altLang="en-US" sz="1200" b="0" i="0" kern="1200" dirty="0">
                    <a:solidFill>
                      <a:schemeClr val="tx1"/>
                    </a:solidFill>
                    <a:effectLst/>
                    <a:latin typeface="+mn-lt"/>
                    <a:ea typeface="+mn-ea"/>
                    <a:cs typeface="+mn-cs"/>
                  </a:rPr>
                  <a:t>對應的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依賴於它的兩個入射頂點</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對應的兩個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228600" indent="-228600">
                  <a:buFont typeface="+mj-lt"/>
                  <a:buAutoNum type="arabicPeriod"/>
                </a:pP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56743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startAt="4"/>
            </a:pPr>
            <a:r>
              <a:rPr lang="zh-TW" altLang="en-US" dirty="0"/>
              <a:t>有一個初始流量速率為 </a:t>
            </a:r>
            <a:r>
              <a:rPr lang="en-US" altLang="zh-TW" dirty="0"/>
              <a:t>1 </a:t>
            </a:r>
            <a:r>
              <a:rPr lang="zh-TW" altLang="en-US" dirty="0"/>
              <a:t>的流 </a:t>
            </a:r>
            <a:r>
              <a:rPr lang="en-US" altLang="zh-TW" dirty="0"/>
              <a:t>f</a:t>
            </a:r>
            <a:r>
              <a:rPr lang="zh-TW" altLang="en-US" dirty="0"/>
              <a:t>，即 </a:t>
            </a:r>
            <a:r>
              <a:rPr lang="en-US" altLang="zh-TW" dirty="0"/>
              <a:t>t = 1</a:t>
            </a:r>
            <a:r>
              <a:rPr lang="zh-TW" altLang="en-US" dirty="0"/>
              <a:t>。路徑有 </a:t>
            </a:r>
            <a:r>
              <a:rPr lang="en-US" altLang="zh-TW" dirty="0"/>
              <a:t>|V|+|E| </a:t>
            </a:r>
            <a:r>
              <a:rPr lang="zh-TW" altLang="en-US" dirty="0"/>
              <a:t>節點。 使用 </a:t>
            </a:r>
            <a:r>
              <a:rPr lang="en-US" altLang="zh-TW" dirty="0"/>
              <a:t>v</a:t>
            </a:r>
            <a:r>
              <a:rPr lang="en-US" altLang="zh-TW" baseline="-25000" dirty="0"/>
              <a:t>i</a:t>
            </a:r>
            <a:r>
              <a:rPr lang="en-US" altLang="zh-TW" dirty="0"/>
              <a:t> </a:t>
            </a:r>
            <a:r>
              <a:rPr lang="zh-TW" altLang="en-US" dirty="0"/>
              <a:t>表示路徑上的第 </a:t>
            </a:r>
            <a:r>
              <a:rPr lang="en-US" altLang="zh-TW" dirty="0" err="1"/>
              <a:t>i</a:t>
            </a:r>
            <a:r>
              <a:rPr lang="en-US" altLang="zh-TW" dirty="0"/>
              <a:t> </a:t>
            </a:r>
            <a:r>
              <a:rPr lang="zh-TW" altLang="en-US" dirty="0"/>
              <a:t>個節點。 每個節點的空間容量為 </a:t>
            </a:r>
            <a:r>
              <a:rPr lang="en-US" altLang="zh-TW" dirty="0"/>
              <a:t>1</a:t>
            </a:r>
            <a:r>
              <a:rPr lang="zh-TW" altLang="en-US" dirty="0"/>
              <a:t>，即 </a:t>
            </a:r>
            <a:r>
              <a:rPr lang="en-US" altLang="zh-TW" dirty="0" err="1"/>
              <a:t>sc</a:t>
            </a:r>
            <a:r>
              <a:rPr lang="en-US" altLang="zh-TW" dirty="0"/>
              <a:t>[vi] = 1</a:t>
            </a:r>
            <a:r>
              <a:rPr lang="zh-TW" altLang="en-US" dirty="0"/>
              <a:t>。</a:t>
            </a:r>
            <a:endParaRPr lang="en-US" altLang="zh-TW" dirty="0"/>
          </a:p>
          <a:p>
            <a:pPr marL="228600" indent="-228600">
              <a:buAutoNum type="arabicPeriod" startAt="4"/>
            </a:pPr>
            <a:r>
              <a:rPr lang="zh-TW" altLang="en-US" sz="1200" b="0" i="0" kern="1200" dirty="0">
                <a:solidFill>
                  <a:schemeClr val="tx1"/>
                </a:solidFill>
                <a:effectLst/>
                <a:latin typeface="+mn-lt"/>
                <a:ea typeface="+mn-ea"/>
                <a:cs typeface="+mn-cs"/>
              </a:rPr>
              <a:t>路徑上的每條鏈路都有無窮大的頻寬容量， 即，</a:t>
            </a:r>
            <a:r>
              <a:rPr lang="en-US" altLang="zh-TW" sz="1200" b="0" i="0" kern="1200" dirty="0" err="1">
                <a:solidFill>
                  <a:schemeClr val="tx1"/>
                </a:solidFill>
                <a:effectLst/>
                <a:latin typeface="+mn-lt"/>
                <a:ea typeface="+mn-ea"/>
                <a:cs typeface="+mn-cs"/>
              </a:rPr>
              <a:t>bc</a:t>
            </a:r>
            <a:r>
              <a:rPr lang="en-US" altLang="zh-TW" sz="1200" b="0" i="0" kern="1200" dirty="0">
                <a:solidFill>
                  <a:schemeClr val="tx1"/>
                </a:solidFill>
                <a:effectLst/>
                <a:latin typeface="+mn-lt"/>
                <a:ea typeface="+mn-ea"/>
                <a:cs typeface="+mn-cs"/>
              </a:rPr>
              <a:t>[vi; vi+1] = </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 稱為關鍵鏈路，如果鏈路負載不超過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，則其權重為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，否則為無窮大，即，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3242857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startAt="4"/>
            </a:pP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1380444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接下來，可以證明如果圖 </a:t>
            </a:r>
            <a:r>
              <a:rPr lang="en-US" altLang="zh-TW" dirty="0"/>
              <a:t>G = (V, E) </a:t>
            </a:r>
            <a:r>
              <a:rPr lang="zh-TW" altLang="en-US" dirty="0"/>
              <a:t>有一個大小為 </a:t>
            </a:r>
            <a:r>
              <a:rPr lang="en-US" altLang="zh-TW" dirty="0"/>
              <a:t>k </a:t>
            </a:r>
            <a:r>
              <a:rPr lang="zh-TW" altLang="en-US" dirty="0"/>
              <a:t>的團，那麼構造的 </a:t>
            </a:r>
            <a:r>
              <a:rPr lang="en-US" altLang="zh-TW" dirty="0"/>
              <a:t>TAPIM </a:t>
            </a:r>
            <a:r>
              <a:rPr lang="zh-TW" altLang="en-US" dirty="0"/>
              <a:t>實例的最小路徑權重為 </a:t>
            </a:r>
            <a:r>
              <a:rPr lang="en-US" altLang="zh-TW" dirty="0"/>
              <a:t>1</a:t>
            </a:r>
            <a:r>
              <a:rPr lang="zh-TW" altLang="en-US" dirty="0"/>
              <a:t>，反之亦然。</a:t>
            </a:r>
          </a:p>
          <a:p>
            <a:pPr marL="171450" indent="-171450">
              <a:buFont typeface="Arial" panose="020B0604020202020204" pitchFamily="34" charset="0"/>
              <a:buChar char="•"/>
            </a:pPr>
            <a:r>
              <a:rPr lang="zh-TW" altLang="en-US" dirty="0"/>
              <a:t>限於篇幅，證明細節略去。</a:t>
            </a:r>
          </a:p>
          <a:p>
            <a:pPr marL="171450" indent="-171450">
              <a:buFont typeface="Arial" panose="020B0604020202020204" pitchFamily="34" charset="0"/>
              <a:buChar char="•"/>
            </a:pPr>
            <a:r>
              <a:rPr lang="zh-TW" altLang="en-US" dirty="0"/>
              <a:t>在證明了 </a:t>
            </a:r>
            <a:r>
              <a:rPr lang="en-US" altLang="zh-TW" dirty="0"/>
              <a:t>NP-hardness </a:t>
            </a:r>
            <a:r>
              <a:rPr lang="zh-TW" altLang="en-US" dirty="0"/>
              <a:t>之後，我們放置偏序 </a:t>
            </a:r>
            <a:r>
              <a:rPr lang="en-US" altLang="zh-TW" dirty="0" err="1"/>
              <a:t>middelbox</a:t>
            </a:r>
            <a:r>
              <a:rPr lang="en-US" altLang="zh-TW" dirty="0"/>
              <a:t> </a:t>
            </a:r>
            <a:r>
              <a:rPr lang="zh-TW" altLang="en-US" dirty="0"/>
              <a:t>集的解決方案是首先將其轉換為全序 </a:t>
            </a:r>
            <a:r>
              <a:rPr lang="en-US" altLang="zh-TW" dirty="0"/>
              <a:t>middlebox </a:t>
            </a:r>
            <a:r>
              <a:rPr lang="zh-TW" altLang="en-US" dirty="0"/>
              <a:t>集，然後應用 </a:t>
            </a:r>
            <a:r>
              <a:rPr lang="en-US" altLang="zh-TW" dirty="0"/>
              <a:t>TOSP</a:t>
            </a:r>
            <a:r>
              <a:rPr lang="zh-TW" altLang="en-US" dirty="0"/>
              <a:t>。</a:t>
            </a:r>
          </a:p>
          <a:p>
            <a:pPr marL="171450" indent="-171450">
              <a:buFont typeface="Arial" panose="020B0604020202020204" pitchFamily="34" charset="0"/>
              <a:buChar char="•"/>
            </a:pPr>
            <a:r>
              <a:rPr lang="zh-TW" altLang="en-US" dirty="0"/>
              <a:t>遵循 </a:t>
            </a:r>
            <a:r>
              <a:rPr lang="en-US" altLang="zh-TW" dirty="0"/>
              <a:t>NOSP </a:t>
            </a:r>
            <a:r>
              <a:rPr lang="zh-TW" altLang="en-US" dirty="0"/>
              <a:t>中</a:t>
            </a:r>
            <a:r>
              <a:rPr lang="en-US" altLang="zh-TW" dirty="0"/>
              <a:t>”</a:t>
            </a:r>
            <a:r>
              <a:rPr lang="zh-TW" altLang="en-US" dirty="0"/>
              <a:t>最小先最大最後</a:t>
            </a:r>
            <a:r>
              <a:rPr lang="en-US" altLang="zh-TW" dirty="0"/>
              <a:t>”</a:t>
            </a:r>
            <a:r>
              <a:rPr lang="zh-TW" altLang="en-US" dirty="0"/>
              <a:t>的規則，轉換算法的目標是按照流量變化率的遞增順序排列生成的總訂單鏈中的</a:t>
            </a:r>
            <a:r>
              <a:rPr lang="en-US" altLang="zh-TW" dirty="0"/>
              <a:t>middlebox</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2738225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因此，直觀的解決方案是迭代地找到沒有依賴關係的</a:t>
            </a:r>
            <a:r>
              <a:rPr lang="en-US" altLang="zh-TW" dirty="0"/>
              <a:t>middlebox</a:t>
            </a:r>
            <a:r>
              <a:rPr lang="zh-TW" altLang="en-US" dirty="0"/>
              <a:t>，從中刪除流量變化率最小的一個，並將其添加到總訂單鏈的末尾。</a:t>
            </a:r>
          </a:p>
          <a:p>
            <a:pPr marL="171450" indent="-171450">
              <a:buFont typeface="Arial" panose="020B0604020202020204" pitchFamily="34" charset="0"/>
              <a:buChar char="•"/>
            </a:pPr>
            <a:r>
              <a:rPr lang="zh-TW" altLang="en-US" dirty="0"/>
              <a:t>例如，給定具有以下流量變化率和依賴關係的四個</a:t>
            </a:r>
            <a:r>
              <a:rPr lang="en-US" altLang="zh-TW" dirty="0"/>
              <a:t>middlebox</a:t>
            </a:r>
            <a:r>
              <a:rPr lang="zh-TW" altLang="en-US" dirty="0"/>
              <a:t>：</a:t>
            </a:r>
            <a:r>
              <a:rPr lang="en-US" altLang="zh-TW" dirty="0"/>
              <a:t>1.4 ← 1.5 </a:t>
            </a:r>
            <a:r>
              <a:rPr lang="zh-TW" altLang="en-US" dirty="0"/>
              <a:t>和 </a:t>
            </a:r>
            <a:r>
              <a:rPr lang="en-US" altLang="zh-TW" dirty="0"/>
              <a:t>1.6 ← 0.1</a:t>
            </a:r>
            <a:r>
              <a:rPr lang="zh-TW" altLang="en-US" dirty="0"/>
              <a:t>，轉換結果將是以下總訂單鏈：</a:t>
            </a:r>
            <a:r>
              <a:rPr lang="en-US" altLang="zh-TW" dirty="0"/>
              <a:t>1.4 ← 1.5 ← 1.6 ← 0.1</a:t>
            </a:r>
            <a:r>
              <a:rPr lang="zh-TW" altLang="en-US" dirty="0"/>
              <a:t>。</a:t>
            </a:r>
          </a:p>
          <a:p>
            <a:pPr marL="171450" indent="-171450">
              <a:buFont typeface="Arial" panose="020B0604020202020204" pitchFamily="34" charset="0"/>
              <a:buChar char="•"/>
            </a:pPr>
            <a:r>
              <a:rPr lang="zh-TW" altLang="en-US" dirty="0"/>
              <a:t>為了增加解決方案的搜索空間，我們還通過在不依賴的</a:t>
            </a:r>
            <a:r>
              <a:rPr lang="en-US" altLang="zh-TW" dirty="0" err="1"/>
              <a:t>middlebox</a:t>
            </a:r>
            <a:r>
              <a:rPr lang="zh-TW" altLang="en-US" dirty="0"/>
              <a:t>之外進一步搜索來添加前瞻信息。</a:t>
            </a:r>
          </a:p>
          <a:p>
            <a:pPr marL="171450" indent="-171450">
              <a:buFont typeface="Arial" panose="020B0604020202020204" pitchFamily="34" charset="0"/>
              <a:buChar char="•"/>
            </a:pPr>
            <a:r>
              <a:rPr lang="zh-TW" altLang="en-US" dirty="0"/>
              <a:t>定義一個大小為 </a:t>
            </a:r>
            <a:r>
              <a:rPr lang="en-US" altLang="zh-TW" dirty="0"/>
              <a:t>k </a:t>
            </a:r>
            <a:r>
              <a:rPr lang="zh-TW" altLang="en-US" dirty="0"/>
              <a:t>的自依賴 </a:t>
            </a:r>
            <a:r>
              <a:rPr lang="en-US" altLang="zh-TW" dirty="0"/>
              <a:t>middlebox </a:t>
            </a:r>
            <a:r>
              <a:rPr lang="zh-TW" altLang="en-US" dirty="0"/>
              <a:t>樹裡面有 </a:t>
            </a:r>
            <a:r>
              <a:rPr lang="en-US" altLang="zh-TW" dirty="0"/>
              <a:t>k </a:t>
            </a:r>
            <a:r>
              <a:rPr lang="zh-TW" altLang="en-US" dirty="0"/>
              <a:t>個 </a:t>
            </a:r>
            <a:r>
              <a:rPr lang="en-US" altLang="zh-TW" dirty="0"/>
              <a:t>middlebox </a:t>
            </a:r>
            <a:r>
              <a:rPr lang="zh-TW" altLang="en-US" dirty="0"/>
              <a:t>，這些 </a:t>
            </a:r>
            <a:r>
              <a:rPr lang="en-US" altLang="zh-TW" dirty="0"/>
              <a:t>middlebox </a:t>
            </a:r>
            <a:r>
              <a:rPr lang="zh-TW" altLang="en-US" dirty="0"/>
              <a:t>以單個 </a:t>
            </a:r>
            <a:r>
              <a:rPr lang="en-US" altLang="zh-TW" dirty="0"/>
              <a:t>middlebox </a:t>
            </a:r>
            <a:r>
              <a:rPr lang="zh-TW" altLang="en-US" dirty="0"/>
              <a:t>為根，並且僅依賴於樹中的 </a:t>
            </a:r>
            <a:r>
              <a:rPr lang="en-US" altLang="zh-TW" dirty="0"/>
              <a:t>middlebox</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805945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方法如下 </a:t>
            </a:r>
            <a:r>
              <a:rPr lang="en-US" altLang="zh-TW" dirty="0"/>
              <a:t>:</a:t>
            </a:r>
            <a:r>
              <a:rPr lang="zh-TW" altLang="en-US" dirty="0"/>
              <a:t> </a:t>
            </a:r>
            <a:endParaRPr lang="en-US" altLang="zh-TW" dirty="0"/>
          </a:p>
          <a:p>
            <a:pPr marL="171450" indent="-171450">
              <a:buFont typeface="Arial" panose="020B0604020202020204" pitchFamily="34" charset="0"/>
              <a:buChar char="•"/>
            </a:pPr>
            <a:r>
              <a:rPr lang="zh-TW" altLang="en-US" dirty="0"/>
              <a:t>在每次迭代中，算法首先找到所有沒有依賴關係的</a:t>
            </a:r>
            <a:r>
              <a:rPr lang="en-US" altLang="zh-TW" dirty="0"/>
              <a:t>middlebox</a:t>
            </a:r>
            <a:r>
              <a:rPr lang="zh-TW" altLang="en-US" dirty="0"/>
              <a:t>。</a:t>
            </a:r>
          </a:p>
          <a:p>
            <a:pPr marL="171450" indent="-171450">
              <a:buFont typeface="Arial" panose="020B0604020202020204" pitchFamily="34" charset="0"/>
              <a:buChar char="•"/>
            </a:pPr>
            <a:r>
              <a:rPr lang="zh-TW" altLang="en-US" dirty="0"/>
              <a:t>使用每個這樣的</a:t>
            </a:r>
            <a:r>
              <a:rPr lang="en-US" altLang="zh-TW" dirty="0"/>
              <a:t>middlebox</a:t>
            </a:r>
            <a:r>
              <a:rPr lang="zh-TW" altLang="en-US" dirty="0"/>
              <a:t>作為根，該算法計算具有最小流量變化率的大小為 </a:t>
            </a:r>
            <a:r>
              <a:rPr lang="en-US" altLang="zh-TW" dirty="0"/>
              <a:t>k </a:t>
            </a:r>
            <a:r>
              <a:rPr lang="zh-TW" altLang="en-US" dirty="0"/>
              <a:t>的自依賴樹。</a:t>
            </a:r>
          </a:p>
          <a:p>
            <a:pPr marL="171450" indent="-171450">
              <a:buFont typeface="Arial" panose="020B0604020202020204" pitchFamily="34" charset="0"/>
              <a:buChar char="•"/>
            </a:pPr>
            <a:r>
              <a:rPr lang="zh-TW" altLang="en-US" dirty="0"/>
              <a:t>在計算出的所有具有不同根</a:t>
            </a:r>
            <a:r>
              <a:rPr lang="en-US" altLang="zh-TW" dirty="0"/>
              <a:t>middlebox</a:t>
            </a:r>
            <a:r>
              <a:rPr lang="zh-TW" altLang="en-US" dirty="0"/>
              <a:t>的樹中，算法選擇流量變化率最小的那棵，去除其根</a:t>
            </a:r>
            <a:r>
              <a:rPr lang="en-US" altLang="zh-TW" dirty="0"/>
              <a:t>middlebox</a:t>
            </a:r>
            <a:r>
              <a:rPr lang="zh-TW" altLang="en-US" dirty="0"/>
              <a:t>，並將</a:t>
            </a:r>
            <a:r>
              <a:rPr lang="en-US" altLang="zh-TW" dirty="0"/>
              <a:t>middlebox</a:t>
            </a:r>
            <a:r>
              <a:rPr lang="zh-TW" altLang="en-US" dirty="0"/>
              <a:t>加入到總訂單鏈中。</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2327083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對於上面的示例，第一次迭代生成兩個大小最大為 </a:t>
            </a:r>
            <a:r>
              <a:rPr lang="en-US" altLang="zh-TW" dirty="0"/>
              <a:t>2 </a:t>
            </a:r>
            <a:r>
              <a:rPr lang="zh-TW" altLang="en-US" dirty="0"/>
              <a:t>的樹：大小為 </a:t>
            </a:r>
            <a:r>
              <a:rPr lang="en-US" altLang="zh-TW" dirty="0"/>
              <a:t>1 </a:t>
            </a:r>
            <a:r>
              <a:rPr lang="zh-TW" altLang="en-US" dirty="0"/>
              <a:t>的 </a:t>
            </a:r>
            <a:r>
              <a:rPr lang="en-US" altLang="zh-TW" dirty="0"/>
              <a:t>1.4 </a:t>
            </a:r>
            <a:r>
              <a:rPr lang="zh-TW" altLang="en-US" dirty="0"/>
              <a:t>以 </a:t>
            </a:r>
            <a:r>
              <a:rPr lang="en-US" altLang="zh-TW" dirty="0"/>
              <a:t>1.4 </a:t>
            </a:r>
            <a:r>
              <a:rPr lang="zh-TW" altLang="en-US" dirty="0"/>
              <a:t>為根，</a:t>
            </a:r>
            <a:r>
              <a:rPr lang="en-US" altLang="zh-TW" dirty="0"/>
              <a:t>1.6 ← 0.1 </a:t>
            </a:r>
            <a:r>
              <a:rPr lang="zh-TW" altLang="en-US" dirty="0"/>
              <a:t>大小為 </a:t>
            </a:r>
            <a:r>
              <a:rPr lang="en-US" altLang="zh-TW" dirty="0"/>
              <a:t>2</a:t>
            </a:r>
            <a:r>
              <a:rPr lang="zh-TW" altLang="en-US" dirty="0"/>
              <a:t>，以 </a:t>
            </a:r>
            <a:r>
              <a:rPr lang="en-US" altLang="zh-TW" dirty="0"/>
              <a:t>1.6 </a:t>
            </a:r>
            <a:r>
              <a:rPr lang="zh-TW" altLang="en-US" dirty="0"/>
              <a:t>為根。</a:t>
            </a:r>
            <a:r>
              <a:rPr lang="en-US" altLang="zh-TW" dirty="0"/>
              <a:t>(1.4</a:t>
            </a:r>
            <a:r>
              <a:rPr lang="zh-TW" altLang="en-US" dirty="0"/>
              <a:t>的大小為一是因為他會迭代看</a:t>
            </a:r>
            <a:r>
              <a:rPr lang="en-US" altLang="zh-TW" dirty="0"/>
              <a:t>k=1</a:t>
            </a:r>
            <a:r>
              <a:rPr lang="zh-TW" altLang="en-US" dirty="0"/>
              <a:t>跟</a:t>
            </a:r>
            <a:r>
              <a:rPr lang="en-US" altLang="zh-TW" dirty="0"/>
              <a:t>k=2</a:t>
            </a:r>
            <a:r>
              <a:rPr lang="zh-TW" altLang="en-US" dirty="0"/>
              <a:t>的情況怎樣會是</a:t>
            </a:r>
            <a:r>
              <a:rPr lang="en-US" altLang="zh-TW" dirty="0"/>
              <a:t>ratio(tree)</a:t>
            </a:r>
            <a:r>
              <a:rPr lang="zh-TW" altLang="en-US" dirty="0"/>
              <a:t>最小的情況，</a:t>
            </a:r>
            <a:r>
              <a:rPr lang="en-US" altLang="zh-TW" dirty="0"/>
              <a:t>k=1</a:t>
            </a:r>
            <a:r>
              <a:rPr lang="zh-TW" altLang="en-US" dirty="0"/>
              <a:t>就是只考慮</a:t>
            </a:r>
            <a:r>
              <a:rPr lang="en-US" altLang="zh-TW" dirty="0"/>
              <a:t>1.4</a:t>
            </a:r>
            <a:r>
              <a:rPr lang="zh-TW" altLang="en-US" baseline="0" dirty="0"/>
              <a:t> </a:t>
            </a:r>
            <a:r>
              <a:rPr lang="en-US" altLang="zh-TW" baseline="0" dirty="0"/>
              <a:t>; k=2</a:t>
            </a:r>
            <a:r>
              <a:rPr lang="zh-TW" altLang="en-US" baseline="0" dirty="0"/>
              <a:t>就是考慮</a:t>
            </a:r>
            <a:r>
              <a:rPr lang="en-US" altLang="zh-TW" baseline="0" dirty="0"/>
              <a:t>1.4</a:t>
            </a:r>
            <a:r>
              <a:rPr lang="zh-TW" altLang="en-US" baseline="0" dirty="0"/>
              <a:t>←</a:t>
            </a:r>
            <a:r>
              <a:rPr lang="en-US" altLang="zh-TW" baseline="0" dirty="0"/>
              <a:t>1.5</a:t>
            </a:r>
            <a:r>
              <a:rPr lang="zh-TW" altLang="en-US" baseline="0" dirty="0"/>
              <a:t>，</a:t>
            </a:r>
            <a:r>
              <a:rPr lang="en-US" altLang="zh-TW" baseline="0" dirty="0"/>
              <a:t>k=2</a:t>
            </a:r>
            <a:r>
              <a:rPr lang="zh-TW" altLang="en-US" baseline="0" dirty="0"/>
              <a:t>會造成整體樹比</a:t>
            </a:r>
            <a:r>
              <a:rPr lang="en-US" altLang="zh-TW" baseline="0" dirty="0"/>
              <a:t>k=1</a:t>
            </a:r>
            <a:r>
              <a:rPr lang="zh-TW" altLang="en-US" baseline="0" dirty="0"/>
              <a:t>還要大，所以</a:t>
            </a:r>
            <a:r>
              <a:rPr lang="en-US" altLang="zh-TW" baseline="0" dirty="0"/>
              <a:t>1.4</a:t>
            </a:r>
            <a:r>
              <a:rPr lang="zh-TW" altLang="en-US" baseline="0" dirty="0"/>
              <a:t>的大小就只會是</a:t>
            </a:r>
            <a:r>
              <a:rPr lang="en-US" altLang="zh-TW" baseline="0" dirty="0"/>
              <a:t>1</a:t>
            </a:r>
            <a:r>
              <a:rPr lang="zh-TW" altLang="en-US" baseline="0" dirty="0"/>
              <a:t>，對</a:t>
            </a:r>
            <a:r>
              <a:rPr lang="en-US" altLang="zh-TW" baseline="0" dirty="0"/>
              <a:t>1.5</a:t>
            </a:r>
            <a:r>
              <a:rPr lang="zh-TW" altLang="en-US" baseline="0" dirty="0"/>
              <a:t>來說他就是最後在考慮的東西</a:t>
            </a:r>
            <a:r>
              <a:rPr lang="en-US" altLang="zh-TW" dirty="0"/>
              <a:t>)</a:t>
            </a:r>
          </a:p>
          <a:p>
            <a:pPr marL="171450" indent="-171450">
              <a:buFont typeface="Arial" panose="020B0604020202020204" pitchFamily="34" charset="0"/>
              <a:buChar char="•"/>
            </a:pPr>
            <a:r>
              <a:rPr lang="zh-TW" altLang="en-US" dirty="0"/>
              <a:t>算法收斂後得到的全序鍊是這樣的：</a:t>
            </a:r>
            <a:r>
              <a:rPr lang="en-US" altLang="zh-TW" dirty="0"/>
              <a:t>1.6 ← 0.1 ← 1.4 ← 1.5</a:t>
            </a:r>
            <a:r>
              <a:rPr lang="zh-TW" altLang="en-US" dirty="0"/>
              <a:t>。</a:t>
            </a:r>
            <a:endParaRPr lang="en-US" altLang="zh-TW" dirty="0"/>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由於後者</a:t>
            </a:r>
            <a:r>
              <a:rPr lang="en-US" altLang="zh-TW" sz="1200" b="0" i="0" kern="1200" dirty="0">
                <a:solidFill>
                  <a:schemeClr val="tx1"/>
                </a:solidFill>
                <a:effectLst/>
                <a:latin typeface="+mn-lt"/>
                <a:ea typeface="+mn-ea"/>
                <a:cs typeface="+mn-cs"/>
              </a:rPr>
              <a:t>0.16</a:t>
            </a:r>
            <a:r>
              <a:rPr lang="zh-TW" altLang="en-US" sz="1200" b="0" i="0" kern="1200" dirty="0">
                <a:solidFill>
                  <a:schemeClr val="tx1"/>
                </a:solidFill>
                <a:effectLst/>
                <a:latin typeface="+mn-lt"/>
                <a:ea typeface="+mn-ea"/>
                <a:cs typeface="+mn-cs"/>
              </a:rPr>
              <a:t>的流量變化比小於前者的</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，所以將去除後者的根。 </a:t>
            </a:r>
            <a:endParaRPr lang="zh-TW" altLang="en-US" dirty="0"/>
          </a:p>
          <a:p>
            <a:pPr marL="171450" indent="-171450">
              <a:buFont typeface="Arial" panose="020B0604020202020204" pitchFamily="34" charset="0"/>
              <a:buChar char="•"/>
            </a:pPr>
            <a:r>
              <a:rPr lang="zh-TW" altLang="en-US" dirty="0"/>
              <a:t>當</a:t>
            </a:r>
            <a:r>
              <a:rPr lang="en-US" altLang="zh-TW" dirty="0"/>
              <a:t>lookahead</a:t>
            </a:r>
            <a:r>
              <a:rPr lang="zh-TW" altLang="en-US" dirty="0"/>
              <a:t>參數</a:t>
            </a:r>
            <a:r>
              <a:rPr lang="en-US" altLang="zh-TW" dirty="0"/>
              <a:t>k=1</a:t>
            </a:r>
            <a:r>
              <a:rPr lang="zh-TW" altLang="en-US" dirty="0"/>
              <a:t>或</a:t>
            </a:r>
            <a:r>
              <a:rPr lang="en-US" altLang="zh-TW" dirty="0"/>
              <a:t>2</a:t>
            </a:r>
            <a:r>
              <a:rPr lang="zh-TW" altLang="en-US" dirty="0"/>
              <a:t>時，轉換算法的時間複雜度為</a:t>
            </a:r>
            <a:r>
              <a:rPr lang="en-US" altLang="zh-TW" dirty="0"/>
              <a:t>O(|</a:t>
            </a:r>
            <a:r>
              <a:rPr lang="en-US" altLang="zh-TW" dirty="0" err="1"/>
              <a:t>M|log|M</a:t>
            </a:r>
            <a:r>
              <a:rPr lang="en-US" altLang="zh-TW" dirty="0"/>
              <a:t>|))</a:t>
            </a:r>
            <a:r>
              <a:rPr lang="zh-TW" altLang="en-US" dirty="0"/>
              <a:t>，因為最多有</a:t>
            </a:r>
            <a:r>
              <a:rPr lang="en-US" altLang="zh-TW" dirty="0"/>
              <a:t>|M| </a:t>
            </a:r>
            <a:r>
              <a:rPr lang="zh-TW" altLang="en-US" dirty="0"/>
              <a:t>迭代，並且使用</a:t>
            </a:r>
            <a:r>
              <a:rPr lang="en-US" altLang="zh-TW" dirty="0"/>
              <a:t>heap</a:t>
            </a:r>
            <a:r>
              <a:rPr lang="zh-TW" altLang="en-US" dirty="0"/>
              <a:t>選擇具有最小流量變化率的 </a:t>
            </a:r>
            <a:r>
              <a:rPr lang="en-US" altLang="zh-TW" dirty="0" err="1"/>
              <a:t>middelebox</a:t>
            </a:r>
            <a:r>
              <a:rPr lang="en-US" altLang="zh-TW" dirty="0"/>
              <a:t> </a:t>
            </a:r>
            <a:r>
              <a:rPr lang="zh-TW" altLang="en-US" dirty="0"/>
              <a:t>的時間複雜度為 </a:t>
            </a:r>
            <a:r>
              <a:rPr lang="en-US" altLang="zh-TW" dirty="0"/>
              <a:t>O(log |M|)</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444444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在本節中，我們解決了未預先確定流動路徑（即路線）時的 </a:t>
            </a:r>
            <a:r>
              <a:rPr lang="en-US" altLang="zh-TW" dirty="0"/>
              <a:t>TAPIM </a:t>
            </a:r>
            <a:r>
              <a:rPr lang="zh-TW" altLang="en-US" dirty="0"/>
              <a:t>問題。</a:t>
            </a:r>
          </a:p>
          <a:p>
            <a:pPr marL="171450" indent="-171450">
              <a:buFont typeface="Arial" panose="020B0604020202020204" pitchFamily="34" charset="0"/>
              <a:buChar char="•"/>
            </a:pPr>
            <a:r>
              <a:rPr lang="zh-TW" altLang="en-US" dirty="0"/>
              <a:t>然後，我們提出了一個兩步解決方案，首先找到具有足夠空間的流動路徑，然後應用第 </a:t>
            </a:r>
            <a:r>
              <a:rPr lang="en-US" altLang="zh-TW" dirty="0"/>
              <a:t>IV </a:t>
            </a:r>
            <a:r>
              <a:rPr lang="zh-TW" altLang="en-US" dirty="0"/>
              <a:t>節中的算法將</a:t>
            </a:r>
            <a:r>
              <a:rPr lang="en-US" altLang="zh-TW" dirty="0"/>
              <a:t>middlebox</a:t>
            </a:r>
            <a:r>
              <a:rPr lang="zh-TW" altLang="en-US" dirty="0"/>
              <a:t>放置在給定的路徑上。</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268460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因此，可以通過仔細選擇在多個候選服務器之間放置軟件</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的位置來優化網絡性能。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不正確的放置決策可能會導致低效的流動路徑和流量擁堵。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服務定位挑戰因</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的流量變化影響而變得複雜。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與轉發流量而不改變其流量的交換機和路由器不同，</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可能會改變已處理流的流量，並且可能以不同的方式進行。</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84050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定理 </a:t>
            </a:r>
            <a:r>
              <a:rPr lang="en-US" altLang="zh-TW" dirty="0"/>
              <a:t>3. </a:t>
            </a:r>
            <a:r>
              <a:rPr lang="zh-TW" altLang="en-US" dirty="0"/>
              <a:t>如果沒有預先確定的流路，即使對於無序的</a:t>
            </a:r>
            <a:r>
              <a:rPr lang="en-US" altLang="zh-TW" dirty="0"/>
              <a:t>middlebox</a:t>
            </a:r>
            <a:r>
              <a:rPr lang="zh-TW" altLang="en-US" dirty="0"/>
              <a:t>集，</a:t>
            </a:r>
            <a:r>
              <a:rPr lang="en-US" altLang="zh-TW" dirty="0"/>
              <a:t>TAPIM </a:t>
            </a:r>
            <a:r>
              <a:rPr lang="zh-TW" altLang="en-US" dirty="0"/>
              <a:t>問題也是 </a:t>
            </a:r>
            <a:r>
              <a:rPr lang="en-US" altLang="zh-TW" dirty="0"/>
              <a:t>NP-hard </a:t>
            </a:r>
            <a:r>
              <a:rPr lang="zh-TW" altLang="en-US" dirty="0"/>
              <a:t>問題。</a:t>
            </a:r>
          </a:p>
          <a:p>
            <a:pPr marL="171450" indent="-171450">
              <a:buFont typeface="Arial" panose="020B0604020202020204" pitchFamily="34" charset="0"/>
              <a:buChar char="•"/>
            </a:pPr>
            <a:r>
              <a:rPr lang="zh-TW" altLang="en-US" dirty="0"/>
              <a:t>證明。 證明是通過漢米爾頓環問題的歸依來證明的，該問題確定有向圖 </a:t>
            </a:r>
            <a:r>
              <a:rPr lang="en-US" altLang="zh-TW" dirty="0"/>
              <a:t>G = (V;E) </a:t>
            </a:r>
            <a:r>
              <a:rPr lang="zh-TW" altLang="en-US" dirty="0"/>
              <a:t>是否存在包含 </a:t>
            </a:r>
            <a:r>
              <a:rPr lang="en-US" altLang="zh-TW" dirty="0"/>
              <a:t>V </a:t>
            </a:r>
            <a:r>
              <a:rPr lang="zh-TW" altLang="en-US" dirty="0"/>
              <a:t>中每個頂點的簡單循環。</a:t>
            </a:r>
          </a:p>
          <a:p>
            <a:pPr marL="171450" indent="-171450">
              <a:buFont typeface="Arial" panose="020B0604020202020204" pitchFamily="34" charset="0"/>
              <a:buChar char="•"/>
            </a:pPr>
            <a:r>
              <a:rPr lang="zh-TW" altLang="en-US" dirty="0"/>
              <a:t>對於具有圖 </a:t>
            </a:r>
            <a:r>
              <a:rPr lang="en-US" altLang="zh-TW" dirty="0"/>
              <a:t>G = (V, E) </a:t>
            </a:r>
            <a:r>
              <a:rPr lang="zh-TW" altLang="en-US" dirty="0"/>
              <a:t>的漢米爾頓環實例，可以在多項式時間內構造具有圖 </a:t>
            </a:r>
            <a:r>
              <a:rPr lang="en-US" altLang="zh-TW" dirty="0"/>
              <a:t>G' = (V', E') </a:t>
            </a:r>
            <a:r>
              <a:rPr lang="zh-TW" altLang="en-US" dirty="0"/>
              <a:t>的 </a:t>
            </a:r>
            <a:r>
              <a:rPr lang="en-US" altLang="zh-TW" dirty="0"/>
              <a:t>TAPIM </a:t>
            </a:r>
            <a:r>
              <a:rPr lang="zh-TW" altLang="en-US" dirty="0"/>
              <a:t>實例，如下所示：</a:t>
            </a:r>
            <a:endParaRPr lang="en-US" altLang="zh-TW" dirty="0"/>
          </a:p>
          <a:p>
            <a:pPr marL="171450" indent="-171450">
              <a:buFont typeface="Arial" panose="020B0604020202020204" pitchFamily="34" charset="0"/>
              <a:buChar char="•"/>
            </a:pPr>
            <a:endParaRPr lang="en-US" altLang="zh-TW" dirty="0"/>
          </a:p>
          <a:p>
            <a:pPr marL="0" indent="0">
              <a:buFont typeface="Arial" panose="020B0604020202020204" pitchFamily="34" charset="0"/>
              <a:buNone/>
            </a:pPr>
            <a:r>
              <a:rPr lang="en-US" altLang="zh-TW" dirty="0"/>
              <a:t>(</a:t>
            </a:r>
            <a:r>
              <a:rPr lang="zh-TW" altLang="en-US" dirty="0"/>
              <a:t>找到具有足夠空間的最小成本路徑是 </a:t>
            </a:r>
            <a:r>
              <a:rPr lang="en-US" altLang="zh-TW" dirty="0" err="1"/>
              <a:t>NPhard</a:t>
            </a:r>
            <a:r>
              <a:rPr lang="en-US" altLang="zh-TW" dirty="0"/>
              <a:t> </a:t>
            </a:r>
            <a:r>
              <a:rPr lang="zh-TW" altLang="en-US" dirty="0"/>
              <a:t>的</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2504149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t>1.  </a:t>
            </a:r>
            <a:r>
              <a:rPr lang="zh-TW" altLang="en-US" dirty="0"/>
              <a:t>對於每個頂點 </a:t>
            </a:r>
            <a:r>
              <a:rPr lang="en-US" altLang="zh-TW" dirty="0"/>
              <a:t>v ∈ V</a:t>
            </a:r>
            <a:r>
              <a:rPr lang="zh-TW" altLang="en-US" dirty="0"/>
              <a:t>，創建兩個節點 </a:t>
            </a:r>
            <a:r>
              <a:rPr lang="en-US" altLang="zh-TW" dirty="0"/>
              <a:t>v</a:t>
            </a:r>
            <a:r>
              <a:rPr lang="en-US" altLang="zh-TW" baseline="-25000" dirty="0"/>
              <a:t>in</a:t>
            </a:r>
            <a:r>
              <a:rPr lang="zh-TW" altLang="en-US" dirty="0"/>
              <a:t>； </a:t>
            </a:r>
            <a:r>
              <a:rPr lang="en-US" altLang="zh-TW" dirty="0" err="1"/>
              <a:t>v</a:t>
            </a:r>
            <a:r>
              <a:rPr lang="en-US" altLang="zh-TW" baseline="-25000" dirty="0" err="1"/>
              <a:t>out</a:t>
            </a:r>
            <a:r>
              <a:rPr lang="en-US" altLang="zh-TW" dirty="0"/>
              <a:t> ∈ V‘ </a:t>
            </a:r>
            <a:r>
              <a:rPr lang="zh-TW" altLang="en-US" dirty="0"/>
              <a:t>，其中 </a:t>
            </a:r>
            <a:r>
              <a:rPr lang="en-US" altLang="zh-TW" dirty="0"/>
              <a:t>v</a:t>
            </a:r>
            <a:r>
              <a:rPr lang="en-US" altLang="zh-TW" baseline="-25000" dirty="0"/>
              <a:t>in</a:t>
            </a:r>
            <a:r>
              <a:rPr lang="en-US" altLang="zh-TW" dirty="0"/>
              <a:t> </a:t>
            </a:r>
            <a:r>
              <a:rPr lang="zh-TW" altLang="en-US" dirty="0"/>
              <a:t>的空間容量為零，即 </a:t>
            </a:r>
            <a:r>
              <a:rPr lang="en-US" altLang="zh-TW" dirty="0" err="1"/>
              <a:t>sc</a:t>
            </a:r>
            <a:r>
              <a:rPr lang="en-US" altLang="zh-TW" dirty="0"/>
              <a:t>[v</a:t>
            </a:r>
            <a:r>
              <a:rPr lang="en-US" altLang="zh-TW" baseline="-25000" dirty="0"/>
              <a:t>in</a:t>
            </a:r>
            <a:r>
              <a:rPr lang="en-US" altLang="zh-TW" dirty="0"/>
              <a:t>] = 0</a:t>
            </a:r>
            <a:r>
              <a:rPr lang="zh-TW" altLang="en-US" dirty="0"/>
              <a:t>，而 </a:t>
            </a:r>
            <a:r>
              <a:rPr lang="en-US" altLang="zh-TW" dirty="0" err="1"/>
              <a:t>v</a:t>
            </a:r>
            <a:r>
              <a:rPr lang="en-US" altLang="zh-TW" baseline="-25000" dirty="0" err="1"/>
              <a:t>out</a:t>
            </a:r>
            <a:r>
              <a:rPr lang="en-US" altLang="zh-TW" dirty="0"/>
              <a:t> </a:t>
            </a:r>
            <a:r>
              <a:rPr lang="zh-TW" altLang="en-US" dirty="0"/>
              <a:t>為 </a:t>
            </a:r>
            <a:r>
              <a:rPr lang="en-US" altLang="zh-TW" dirty="0"/>
              <a:t>1</a:t>
            </a:r>
            <a:r>
              <a:rPr lang="zh-TW" altLang="en-US" dirty="0"/>
              <a:t>，即 </a:t>
            </a:r>
            <a:r>
              <a:rPr lang="en-US" altLang="zh-TW" dirty="0" err="1"/>
              <a:t>sc</a:t>
            </a:r>
            <a:r>
              <a:rPr lang="en-US" altLang="zh-TW" dirty="0"/>
              <a:t>[</a:t>
            </a:r>
            <a:r>
              <a:rPr lang="en-US" altLang="zh-TW" dirty="0" err="1"/>
              <a:t>v</a:t>
            </a:r>
            <a:r>
              <a:rPr lang="en-US" altLang="zh-TW" baseline="-25000" dirty="0" err="1"/>
              <a:t>out</a:t>
            </a:r>
            <a:r>
              <a:rPr lang="en-US" altLang="zh-TW" dirty="0"/>
              <a:t>] = 1</a:t>
            </a:r>
            <a:r>
              <a:rPr lang="zh-TW" altLang="en-US" dirty="0"/>
              <a:t>。</a:t>
            </a:r>
            <a:r>
              <a:rPr lang="zh-TW" altLang="en-US" sz="1200" b="0" i="0" kern="1200" dirty="0">
                <a:solidFill>
                  <a:schemeClr val="tx1"/>
                </a:solidFill>
                <a:effectLst/>
                <a:latin typeface="+mn-lt"/>
                <a:ea typeface="+mn-ea"/>
                <a:cs typeface="+mn-cs"/>
              </a:rPr>
              <a:t>將兩個節點 </a:t>
            </a:r>
            <a:r>
              <a:rPr lang="en-US" altLang="zh-TW" sz="1200" b="0" i="0" kern="1200" dirty="0">
                <a:solidFill>
                  <a:schemeClr val="tx1"/>
                </a:solidFill>
                <a:effectLst/>
                <a:latin typeface="+mn-lt"/>
                <a:ea typeface="+mn-ea"/>
                <a:cs typeface="+mn-cs"/>
              </a:rPr>
              <a:t>(vin; </a:t>
            </a:r>
            <a:r>
              <a:rPr lang="en-US" altLang="zh-TW" sz="1200" b="0" i="0" kern="1200" dirty="0" err="1">
                <a:solidFill>
                  <a:schemeClr val="tx1"/>
                </a:solidFill>
                <a:effectLst/>
                <a:latin typeface="+mn-lt"/>
                <a:ea typeface="+mn-ea"/>
                <a:cs typeface="+mn-cs"/>
              </a:rPr>
              <a:t>vout</a:t>
            </a:r>
            <a:r>
              <a:rPr lang="en-US" altLang="zh-TW" sz="1200" b="0" i="0" kern="1200" dirty="0">
                <a:solidFill>
                  <a:schemeClr val="tx1"/>
                </a:solidFill>
                <a:effectLst/>
                <a:latin typeface="+mn-lt"/>
                <a:ea typeface="+mn-ea"/>
                <a:cs typeface="+mn-cs"/>
              </a:rPr>
              <a:t>) ∈ E‘</a:t>
            </a:r>
            <a:r>
              <a:rPr lang="zh-TW" altLang="en-US" sz="1200" b="0" i="0" kern="1200" dirty="0">
                <a:solidFill>
                  <a:schemeClr val="tx1"/>
                </a:solidFill>
                <a:effectLst/>
                <a:latin typeface="+mn-lt"/>
                <a:ea typeface="+mn-ea"/>
                <a:cs typeface="+mn-cs"/>
              </a:rPr>
              <a:t>是連通的</a:t>
            </a:r>
            <a:r>
              <a:rPr lang="zh-TW" altLang="en-US" dirty="0"/>
              <a:t>，並將其頻寬容量設為無窮大，即 </a:t>
            </a:r>
            <a:r>
              <a:rPr lang="en-US" altLang="zh-TW" dirty="0" err="1"/>
              <a:t>bc</a:t>
            </a:r>
            <a:r>
              <a:rPr lang="en-US" altLang="zh-TW" dirty="0"/>
              <a:t>[v</a:t>
            </a:r>
            <a:r>
              <a:rPr lang="en-US" altLang="zh-TW" baseline="-25000" dirty="0"/>
              <a:t>in</a:t>
            </a:r>
            <a:r>
              <a:rPr lang="en-US" altLang="zh-TW" dirty="0"/>
              <a:t>; </a:t>
            </a:r>
            <a:r>
              <a:rPr lang="en-US" altLang="zh-TW" dirty="0" err="1"/>
              <a:t>v</a:t>
            </a:r>
            <a:r>
              <a:rPr lang="en-US" altLang="zh-TW" baseline="-25000" dirty="0" err="1"/>
              <a:t>out</a:t>
            </a:r>
            <a:r>
              <a:rPr lang="en-US" altLang="zh-TW" dirty="0"/>
              <a:t>] = ∞</a:t>
            </a:r>
            <a:r>
              <a:rPr lang="zh-TW" altLang="en-US" dirty="0"/>
              <a:t>。 如果負載不超過 </a:t>
            </a:r>
            <a:r>
              <a:rPr lang="en-US" altLang="zh-TW" dirty="0"/>
              <a:t>1</a:t>
            </a:r>
            <a:r>
              <a:rPr lang="zh-TW" altLang="en-US" dirty="0"/>
              <a:t>，則其權重為 </a:t>
            </a:r>
            <a:r>
              <a:rPr lang="en-US" altLang="zh-TW" dirty="0"/>
              <a:t>1</a:t>
            </a:r>
            <a:r>
              <a:rPr lang="zh-TW" altLang="en-US" dirty="0"/>
              <a:t>，即 ∀</a:t>
            </a:r>
            <a:r>
              <a:rPr lang="en-US" altLang="zh-TW" dirty="0"/>
              <a:t>l ≤ 1 ; weight(v</a:t>
            </a:r>
            <a:r>
              <a:rPr lang="en-US" altLang="zh-TW" baseline="-25000" dirty="0"/>
              <a:t>in</a:t>
            </a:r>
            <a:r>
              <a:rPr lang="en-US" altLang="zh-TW" dirty="0"/>
              <a:t>; </a:t>
            </a:r>
            <a:r>
              <a:rPr lang="en-US" altLang="zh-TW" dirty="0" err="1"/>
              <a:t>v</a:t>
            </a:r>
            <a:r>
              <a:rPr lang="en-US" altLang="zh-TW" baseline="-25000" dirty="0" err="1"/>
              <a:t>out</a:t>
            </a:r>
            <a:r>
              <a:rPr lang="en-US" altLang="zh-TW" dirty="0"/>
              <a:t>; l) = 1</a:t>
            </a:r>
            <a:r>
              <a:rPr lang="zh-TW" altLang="en-US" dirty="0"/>
              <a:t>，否則為無窮大。</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2253636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startAt="2"/>
            </a:pPr>
            <a:r>
              <a:rPr lang="zh-TW" altLang="en-US" dirty="0"/>
              <a:t>對於每條邊 </a:t>
            </a:r>
            <a:r>
              <a:rPr lang="en-US" altLang="zh-TW" dirty="0"/>
              <a:t>(u, v) ∈ E</a:t>
            </a:r>
            <a:r>
              <a:rPr lang="zh-TW" altLang="en-US" dirty="0"/>
              <a:t>，創建一個</a:t>
            </a:r>
            <a:r>
              <a:rPr lang="en-US" altLang="zh-TW" dirty="0"/>
              <a:t>link</a:t>
            </a:r>
            <a:r>
              <a:rPr lang="zh-TW" altLang="en-US" dirty="0"/>
              <a:t> </a:t>
            </a:r>
            <a:r>
              <a:rPr lang="en-US" altLang="zh-TW" dirty="0"/>
              <a:t>(</a:t>
            </a:r>
            <a:r>
              <a:rPr lang="en-US" altLang="zh-TW" dirty="0" err="1"/>
              <a:t>u</a:t>
            </a:r>
            <a:r>
              <a:rPr lang="en-US" altLang="zh-TW" baseline="-25000" dirty="0" err="1"/>
              <a:t>out</a:t>
            </a:r>
            <a:r>
              <a:rPr lang="en-US" altLang="zh-TW" dirty="0"/>
              <a:t>, v</a:t>
            </a:r>
            <a:r>
              <a:rPr lang="en-US" altLang="zh-TW" baseline="-25000" dirty="0"/>
              <a:t>in</a:t>
            </a:r>
            <a:r>
              <a:rPr lang="en-US" altLang="zh-TW" dirty="0"/>
              <a:t>) ∈ E‘</a:t>
            </a:r>
            <a:r>
              <a:rPr lang="zh-TW" altLang="en-US" dirty="0"/>
              <a:t>，並將其頻寬容量設置為 </a:t>
            </a:r>
            <a:r>
              <a:rPr lang="en-US" altLang="zh-TW" dirty="0"/>
              <a:t>1</a:t>
            </a:r>
            <a:r>
              <a:rPr lang="zh-TW" altLang="en-US" dirty="0"/>
              <a:t>，即 </a:t>
            </a:r>
            <a:r>
              <a:rPr lang="en-US" altLang="zh-TW" dirty="0" err="1"/>
              <a:t>bc</a:t>
            </a:r>
            <a:r>
              <a:rPr lang="en-US" altLang="zh-TW" dirty="0"/>
              <a:t>[</a:t>
            </a:r>
            <a:r>
              <a:rPr lang="en-US" altLang="zh-TW" dirty="0" err="1"/>
              <a:t>u</a:t>
            </a:r>
            <a:r>
              <a:rPr lang="en-US" altLang="zh-TW" baseline="-25000" dirty="0" err="1"/>
              <a:t>out</a:t>
            </a:r>
            <a:r>
              <a:rPr lang="en-US" altLang="zh-TW" baseline="0" dirty="0"/>
              <a:t>,</a:t>
            </a:r>
            <a:r>
              <a:rPr lang="en-US" altLang="zh-TW" dirty="0"/>
              <a:t> v</a:t>
            </a:r>
            <a:r>
              <a:rPr lang="en-US" altLang="zh-TW" baseline="-25000" dirty="0"/>
              <a:t>in</a:t>
            </a:r>
            <a:r>
              <a:rPr lang="en-US" altLang="zh-TW" dirty="0"/>
              <a:t>] = 1</a:t>
            </a:r>
            <a:r>
              <a:rPr lang="zh-TW" altLang="en-US" dirty="0"/>
              <a:t>，並且其權重為零，即 ∀</a:t>
            </a:r>
            <a:r>
              <a:rPr lang="en-US" altLang="zh-TW" dirty="0"/>
              <a:t>l ; weight(</a:t>
            </a:r>
            <a:r>
              <a:rPr lang="en-US" altLang="zh-TW" dirty="0" err="1"/>
              <a:t>u</a:t>
            </a:r>
            <a:r>
              <a:rPr lang="en-US" altLang="zh-TW" baseline="-25000" dirty="0" err="1"/>
              <a:t>out</a:t>
            </a:r>
            <a:r>
              <a:rPr lang="en-US" altLang="zh-TW" baseline="0" dirty="0"/>
              <a:t>,</a:t>
            </a:r>
            <a:r>
              <a:rPr lang="en-US" altLang="zh-TW" dirty="0"/>
              <a:t> v</a:t>
            </a:r>
            <a:r>
              <a:rPr lang="en-US" altLang="zh-TW" baseline="-25000" dirty="0"/>
              <a:t>in</a:t>
            </a:r>
            <a:r>
              <a:rPr lang="en-US" altLang="zh-TW" dirty="0"/>
              <a:t>; l) = 0</a:t>
            </a:r>
            <a:r>
              <a:rPr lang="zh-TW" altLang="en-US" dirty="0"/>
              <a:t>。從 </a:t>
            </a:r>
            <a:r>
              <a:rPr lang="en-US" altLang="zh-TW" dirty="0"/>
              <a:t>G </a:t>
            </a:r>
            <a:r>
              <a:rPr lang="zh-TW" altLang="en-US" dirty="0"/>
              <a:t>創建 </a:t>
            </a:r>
            <a:r>
              <a:rPr lang="en-US" altLang="zh-TW" dirty="0"/>
              <a:t>G' </a:t>
            </a:r>
            <a:r>
              <a:rPr lang="zh-TW" altLang="en-US" dirty="0"/>
              <a:t>的示例如圖 </a:t>
            </a:r>
            <a:r>
              <a:rPr lang="en-US" altLang="zh-TW" dirty="0"/>
              <a:t>4 </a:t>
            </a:r>
            <a:r>
              <a:rPr lang="zh-TW" altLang="en-US" dirty="0"/>
              <a:t>所示。</a:t>
            </a:r>
            <a:endParaRPr lang="en-US" altLang="zh-TW" dirty="0"/>
          </a:p>
          <a:p>
            <a:pPr marL="228600" indent="-228600">
              <a:buAutoNum type="arabicPeriod" startAt="2"/>
            </a:pPr>
            <a:r>
              <a:rPr lang="zh-TW" altLang="en-US" dirty="0"/>
              <a:t>創建一個流 </a:t>
            </a:r>
            <a:r>
              <a:rPr lang="en-US" altLang="zh-TW" dirty="0"/>
              <a:t>f</a:t>
            </a:r>
            <a:r>
              <a:rPr lang="zh-TW" altLang="en-US" dirty="0"/>
              <a:t>，起始點和目標點都是 </a:t>
            </a:r>
            <a:r>
              <a:rPr lang="en-US" altLang="zh-TW" dirty="0" err="1"/>
              <a:t>a</a:t>
            </a:r>
            <a:r>
              <a:rPr lang="en-US" altLang="zh-TW" baseline="30000" dirty="0" err="1"/>
              <a:t>in</a:t>
            </a:r>
            <a:r>
              <a:rPr lang="zh-TW" altLang="en-US" dirty="0"/>
              <a:t>，即 </a:t>
            </a:r>
            <a:r>
              <a:rPr lang="en-US" altLang="zh-TW" dirty="0" err="1"/>
              <a:t>src</a:t>
            </a:r>
            <a:r>
              <a:rPr lang="en-US" altLang="zh-TW" dirty="0"/>
              <a:t> = </a:t>
            </a:r>
            <a:r>
              <a:rPr lang="en-US" altLang="zh-TW" dirty="0" err="1"/>
              <a:t>dst</a:t>
            </a:r>
            <a:r>
              <a:rPr lang="en-US" altLang="zh-TW" dirty="0"/>
              <a:t> = </a:t>
            </a:r>
            <a:r>
              <a:rPr lang="en-US" altLang="zh-TW" dirty="0" err="1"/>
              <a:t>a</a:t>
            </a:r>
            <a:r>
              <a:rPr lang="en-US" altLang="zh-TW" baseline="30000" dirty="0" err="1"/>
              <a:t>in</a:t>
            </a:r>
            <a:r>
              <a:rPr lang="zh-TW" altLang="en-US" dirty="0"/>
              <a:t>，其中 </a:t>
            </a:r>
            <a:r>
              <a:rPr lang="en-US" altLang="zh-TW" dirty="0"/>
              <a:t>a </a:t>
            </a:r>
            <a:r>
              <a:rPr lang="zh-TW" altLang="en-US" dirty="0"/>
              <a:t>是 </a:t>
            </a:r>
            <a:r>
              <a:rPr lang="en-US" altLang="zh-TW" dirty="0"/>
              <a:t>V </a:t>
            </a:r>
            <a:r>
              <a:rPr lang="zh-TW" altLang="en-US" dirty="0"/>
              <a:t>中的任意頂點。 初始流量速率為 </a:t>
            </a:r>
            <a:r>
              <a:rPr lang="en-US" altLang="zh-TW" dirty="0"/>
              <a:t>1</a:t>
            </a:r>
            <a:r>
              <a:rPr lang="zh-TW" altLang="en-US" dirty="0"/>
              <a:t>，即 </a:t>
            </a:r>
            <a:r>
              <a:rPr lang="en-US" altLang="zh-TW" dirty="0"/>
              <a:t>t = 1</a:t>
            </a:r>
            <a:r>
              <a:rPr lang="zh-TW" altLang="en-US" dirty="0"/>
              <a:t>。</a:t>
            </a:r>
            <a:r>
              <a:rPr lang="en-US" altLang="zh-TW" dirty="0"/>
              <a:t>middlebox</a:t>
            </a:r>
            <a:r>
              <a:rPr lang="zh-TW" altLang="en-US" dirty="0"/>
              <a:t>集合 </a:t>
            </a:r>
            <a:r>
              <a:rPr lang="en-US" altLang="zh-TW" dirty="0"/>
              <a:t>M </a:t>
            </a:r>
            <a:r>
              <a:rPr lang="zh-TW" altLang="en-US" dirty="0"/>
              <a:t>是一個無序集合，其中 </a:t>
            </a:r>
            <a:r>
              <a:rPr lang="en-US" altLang="zh-TW" dirty="0"/>
              <a:t>|V| middlebox</a:t>
            </a:r>
            <a:r>
              <a:rPr lang="zh-TW" altLang="en-US" dirty="0"/>
              <a:t>，即 </a:t>
            </a:r>
            <a:r>
              <a:rPr lang="en-US" altLang="zh-TW" dirty="0"/>
              <a:t>|M| = |V|</a:t>
            </a:r>
            <a:r>
              <a:rPr lang="zh-TW" altLang="en-US" dirty="0"/>
              <a:t>，每個</a:t>
            </a:r>
            <a:r>
              <a:rPr lang="en-US" altLang="zh-TW" dirty="0"/>
              <a:t>middlebox</a:t>
            </a:r>
            <a:r>
              <a:rPr lang="zh-TW" altLang="en-US" dirty="0"/>
              <a:t>的流量變化率為</a:t>
            </a:r>
            <a:r>
              <a:rPr lang="en-US" altLang="zh-TW" dirty="0"/>
              <a:t>1</a:t>
            </a:r>
            <a:r>
              <a:rPr lang="zh-TW" altLang="en-US" dirty="0"/>
              <a:t>，即∀</a:t>
            </a:r>
            <a:r>
              <a:rPr lang="en-US" altLang="zh-TW" dirty="0"/>
              <a:t>m ∈ M</a:t>
            </a:r>
            <a:r>
              <a:rPr lang="zh-TW" altLang="en-US" dirty="0"/>
              <a:t>； </a:t>
            </a:r>
            <a:r>
              <a:rPr lang="en-US" altLang="zh-TW" dirty="0"/>
              <a:t>ratio[m] = 1</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3055268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對於每個頂點 </a:t>
            </a:r>
            <a:r>
              <a:rPr lang="en-US" altLang="zh-TW" dirty="0"/>
              <a:t>v ∈ V</a:t>
            </a:r>
            <a:r>
              <a:rPr lang="zh-TW" altLang="en-US" dirty="0"/>
              <a:t>，創建兩個節點 </a:t>
            </a:r>
            <a:r>
              <a:rPr lang="en-US" altLang="zh-TW" dirty="0"/>
              <a:t>v</a:t>
            </a:r>
            <a:r>
              <a:rPr lang="en-US" altLang="zh-TW" baseline="-25000" dirty="0"/>
              <a:t>in</a:t>
            </a:r>
            <a:r>
              <a:rPr lang="zh-TW" altLang="en-US" dirty="0"/>
              <a:t>； </a:t>
            </a:r>
            <a:r>
              <a:rPr lang="en-US" altLang="zh-TW" dirty="0" err="1"/>
              <a:t>v</a:t>
            </a:r>
            <a:r>
              <a:rPr lang="en-US" altLang="zh-TW" baseline="-25000" dirty="0" err="1"/>
              <a:t>out</a:t>
            </a:r>
            <a:r>
              <a:rPr lang="en-US" altLang="zh-TW" dirty="0"/>
              <a:t> ∈ V‘ </a:t>
            </a:r>
            <a:r>
              <a:rPr lang="zh-TW" altLang="en-US" dirty="0"/>
              <a:t>，其中 </a:t>
            </a:r>
            <a:r>
              <a:rPr lang="en-US" altLang="zh-TW" dirty="0"/>
              <a:t>v</a:t>
            </a:r>
            <a:r>
              <a:rPr lang="en-US" altLang="zh-TW" baseline="-25000" dirty="0"/>
              <a:t>in</a:t>
            </a:r>
            <a:r>
              <a:rPr lang="en-US" altLang="zh-TW" dirty="0"/>
              <a:t> </a:t>
            </a:r>
            <a:r>
              <a:rPr lang="zh-TW" altLang="en-US" dirty="0"/>
              <a:t>的空間容量為零，即 </a:t>
            </a:r>
            <a:r>
              <a:rPr lang="en-US" altLang="zh-TW" dirty="0" err="1"/>
              <a:t>sc</a:t>
            </a:r>
            <a:r>
              <a:rPr lang="en-US" altLang="zh-TW" dirty="0"/>
              <a:t>[v</a:t>
            </a:r>
            <a:r>
              <a:rPr lang="en-US" altLang="zh-TW" baseline="-25000" dirty="0"/>
              <a:t>in</a:t>
            </a:r>
            <a:r>
              <a:rPr lang="en-US" altLang="zh-TW" dirty="0"/>
              <a:t>] = 0</a:t>
            </a:r>
            <a:r>
              <a:rPr lang="zh-TW" altLang="en-US" dirty="0"/>
              <a:t>，而 </a:t>
            </a:r>
            <a:r>
              <a:rPr lang="en-US" altLang="zh-TW" dirty="0" err="1"/>
              <a:t>v</a:t>
            </a:r>
            <a:r>
              <a:rPr lang="en-US" altLang="zh-TW" baseline="-25000" dirty="0" err="1"/>
              <a:t>out</a:t>
            </a:r>
            <a:r>
              <a:rPr lang="en-US" altLang="zh-TW" dirty="0"/>
              <a:t> </a:t>
            </a:r>
            <a:r>
              <a:rPr lang="zh-TW" altLang="en-US" dirty="0"/>
              <a:t>為 </a:t>
            </a:r>
            <a:r>
              <a:rPr lang="en-US" altLang="zh-TW" dirty="0"/>
              <a:t>1</a:t>
            </a:r>
            <a:r>
              <a:rPr lang="zh-TW" altLang="en-US" dirty="0"/>
              <a:t>，即 </a:t>
            </a:r>
            <a:r>
              <a:rPr lang="en-US" altLang="zh-TW" dirty="0" err="1"/>
              <a:t>sc</a:t>
            </a:r>
            <a:r>
              <a:rPr lang="en-US" altLang="zh-TW" dirty="0"/>
              <a:t>[</a:t>
            </a:r>
            <a:r>
              <a:rPr lang="en-US" altLang="zh-TW" dirty="0" err="1"/>
              <a:t>v</a:t>
            </a:r>
            <a:r>
              <a:rPr lang="en-US" altLang="zh-TW" baseline="-25000" dirty="0" err="1"/>
              <a:t>out</a:t>
            </a:r>
            <a:r>
              <a:rPr lang="en-US" altLang="zh-TW" dirty="0"/>
              <a:t>] = 1</a:t>
            </a:r>
            <a:r>
              <a:rPr lang="zh-TW" altLang="en-US" dirty="0"/>
              <a:t>。</a:t>
            </a:r>
            <a:r>
              <a:rPr lang="zh-TW" altLang="en-US" sz="1200" b="0" i="0" kern="1200" dirty="0">
                <a:solidFill>
                  <a:schemeClr val="tx1"/>
                </a:solidFill>
                <a:effectLst/>
                <a:latin typeface="+mn-lt"/>
                <a:ea typeface="+mn-ea"/>
                <a:cs typeface="+mn-cs"/>
              </a:rPr>
              <a:t>將兩個節點 </a:t>
            </a:r>
            <a:r>
              <a:rPr lang="en-US" altLang="zh-TW" sz="1200" b="0" i="0" kern="1200" dirty="0">
                <a:solidFill>
                  <a:schemeClr val="tx1"/>
                </a:solidFill>
                <a:effectLst/>
                <a:latin typeface="+mn-lt"/>
                <a:ea typeface="+mn-ea"/>
                <a:cs typeface="+mn-cs"/>
              </a:rPr>
              <a:t>(vin; </a:t>
            </a:r>
            <a:r>
              <a:rPr lang="en-US" altLang="zh-TW" sz="1200" b="0" i="0" kern="1200" dirty="0" err="1">
                <a:solidFill>
                  <a:schemeClr val="tx1"/>
                </a:solidFill>
                <a:effectLst/>
                <a:latin typeface="+mn-lt"/>
                <a:ea typeface="+mn-ea"/>
                <a:cs typeface="+mn-cs"/>
              </a:rPr>
              <a:t>vout</a:t>
            </a:r>
            <a:r>
              <a:rPr lang="en-US" altLang="zh-TW" sz="1200" b="0" i="0" kern="1200" dirty="0">
                <a:solidFill>
                  <a:schemeClr val="tx1"/>
                </a:solidFill>
                <a:effectLst/>
                <a:latin typeface="+mn-lt"/>
                <a:ea typeface="+mn-ea"/>
                <a:cs typeface="+mn-cs"/>
              </a:rPr>
              <a:t>) ∈ E‘</a:t>
            </a:r>
            <a:r>
              <a:rPr lang="zh-TW" altLang="en-US" sz="1200" b="0" i="0" kern="1200" dirty="0">
                <a:solidFill>
                  <a:schemeClr val="tx1"/>
                </a:solidFill>
                <a:effectLst/>
                <a:latin typeface="+mn-lt"/>
                <a:ea typeface="+mn-ea"/>
                <a:cs typeface="+mn-cs"/>
              </a:rPr>
              <a:t>是連通的</a:t>
            </a:r>
            <a:r>
              <a:rPr lang="zh-TW" altLang="en-US" dirty="0"/>
              <a:t>，並將其頻寬容量設為無窮大，即 </a:t>
            </a:r>
            <a:r>
              <a:rPr lang="en-US" altLang="zh-TW" dirty="0" err="1"/>
              <a:t>bc</a:t>
            </a:r>
            <a:r>
              <a:rPr lang="en-US" altLang="zh-TW" dirty="0"/>
              <a:t>[v</a:t>
            </a:r>
            <a:r>
              <a:rPr lang="en-US" altLang="zh-TW" baseline="-25000" dirty="0"/>
              <a:t>in</a:t>
            </a:r>
            <a:r>
              <a:rPr lang="en-US" altLang="zh-TW" dirty="0"/>
              <a:t>; </a:t>
            </a:r>
            <a:r>
              <a:rPr lang="en-US" altLang="zh-TW" dirty="0" err="1"/>
              <a:t>v</a:t>
            </a:r>
            <a:r>
              <a:rPr lang="en-US" altLang="zh-TW" baseline="-25000" dirty="0" err="1"/>
              <a:t>out</a:t>
            </a:r>
            <a:r>
              <a:rPr lang="en-US" altLang="zh-TW" dirty="0"/>
              <a:t>] = ∞</a:t>
            </a:r>
            <a:r>
              <a:rPr lang="zh-TW" altLang="en-US" dirty="0"/>
              <a:t>。 如果負載不超過 </a:t>
            </a:r>
            <a:r>
              <a:rPr lang="en-US" altLang="zh-TW" dirty="0"/>
              <a:t>1</a:t>
            </a:r>
            <a:r>
              <a:rPr lang="zh-TW" altLang="en-US" dirty="0"/>
              <a:t>，則其權重為 </a:t>
            </a:r>
            <a:r>
              <a:rPr lang="en-US" altLang="zh-TW" dirty="0"/>
              <a:t>1</a:t>
            </a:r>
            <a:r>
              <a:rPr lang="zh-TW" altLang="en-US" dirty="0"/>
              <a:t>，即 ∀</a:t>
            </a:r>
            <a:r>
              <a:rPr lang="en-US" altLang="zh-TW" dirty="0"/>
              <a:t>l ≤ 1 ; weight(v</a:t>
            </a:r>
            <a:r>
              <a:rPr lang="en-US" altLang="zh-TW" baseline="-25000" dirty="0"/>
              <a:t>in</a:t>
            </a:r>
            <a:r>
              <a:rPr lang="en-US" altLang="zh-TW" dirty="0"/>
              <a:t>; </a:t>
            </a:r>
            <a:r>
              <a:rPr lang="en-US" altLang="zh-TW" dirty="0" err="1"/>
              <a:t>v</a:t>
            </a:r>
            <a:r>
              <a:rPr lang="en-US" altLang="zh-TW" baseline="-25000" dirty="0" err="1"/>
              <a:t>out</a:t>
            </a:r>
            <a:r>
              <a:rPr lang="en-US" altLang="zh-TW" dirty="0"/>
              <a:t>; l) = 1</a:t>
            </a:r>
            <a:r>
              <a:rPr lang="zh-TW" altLang="en-US" dirty="0"/>
              <a:t>，否則為無窮大。</a:t>
            </a:r>
            <a:endParaRPr lang="en-US" altLang="zh-TW" dirty="0"/>
          </a:p>
          <a:p>
            <a:pPr marL="228600" indent="-228600">
              <a:buAutoNum type="arabicPeriod" startAt="2"/>
            </a:pPr>
            <a:r>
              <a:rPr lang="zh-TW" altLang="en-US" dirty="0"/>
              <a:t>對於每條邊 </a:t>
            </a:r>
            <a:r>
              <a:rPr lang="en-US" altLang="zh-TW" dirty="0"/>
              <a:t>(u, v) ∈ E</a:t>
            </a:r>
            <a:r>
              <a:rPr lang="zh-TW" altLang="en-US" dirty="0"/>
              <a:t>，創建一個</a:t>
            </a:r>
            <a:r>
              <a:rPr lang="en-US" altLang="zh-TW" dirty="0"/>
              <a:t>link</a:t>
            </a:r>
            <a:r>
              <a:rPr lang="zh-TW" altLang="en-US" dirty="0"/>
              <a:t> </a:t>
            </a:r>
            <a:r>
              <a:rPr lang="en-US" altLang="zh-TW" dirty="0"/>
              <a:t>(</a:t>
            </a:r>
            <a:r>
              <a:rPr lang="en-US" altLang="zh-TW" dirty="0" err="1"/>
              <a:t>u</a:t>
            </a:r>
            <a:r>
              <a:rPr lang="en-US" altLang="zh-TW" baseline="-25000" dirty="0" err="1"/>
              <a:t>out</a:t>
            </a:r>
            <a:r>
              <a:rPr lang="en-US" altLang="zh-TW" dirty="0"/>
              <a:t>, v</a:t>
            </a:r>
            <a:r>
              <a:rPr lang="en-US" altLang="zh-TW" baseline="-25000" dirty="0"/>
              <a:t>in</a:t>
            </a:r>
            <a:r>
              <a:rPr lang="en-US" altLang="zh-TW" dirty="0"/>
              <a:t>) ∈ E‘</a:t>
            </a:r>
            <a:r>
              <a:rPr lang="zh-TW" altLang="en-US" dirty="0"/>
              <a:t>，並將其頻寬容量設置為 </a:t>
            </a:r>
            <a:r>
              <a:rPr lang="en-US" altLang="zh-TW" dirty="0"/>
              <a:t>1</a:t>
            </a:r>
            <a:r>
              <a:rPr lang="zh-TW" altLang="en-US" dirty="0"/>
              <a:t>，即 </a:t>
            </a:r>
            <a:r>
              <a:rPr lang="en-US" altLang="zh-TW" dirty="0" err="1"/>
              <a:t>bc</a:t>
            </a:r>
            <a:r>
              <a:rPr lang="en-US" altLang="zh-TW" dirty="0"/>
              <a:t>[</a:t>
            </a:r>
            <a:r>
              <a:rPr lang="en-US" altLang="zh-TW" dirty="0" err="1"/>
              <a:t>u</a:t>
            </a:r>
            <a:r>
              <a:rPr lang="en-US" altLang="zh-TW" baseline="-25000" dirty="0" err="1"/>
              <a:t>out</a:t>
            </a:r>
            <a:r>
              <a:rPr lang="en-US" altLang="zh-TW" baseline="0" dirty="0"/>
              <a:t>,</a:t>
            </a:r>
            <a:r>
              <a:rPr lang="en-US" altLang="zh-TW" dirty="0"/>
              <a:t> v</a:t>
            </a:r>
            <a:r>
              <a:rPr lang="en-US" altLang="zh-TW" baseline="-25000" dirty="0"/>
              <a:t>in</a:t>
            </a:r>
            <a:r>
              <a:rPr lang="en-US" altLang="zh-TW" dirty="0"/>
              <a:t>] = 1</a:t>
            </a:r>
            <a:r>
              <a:rPr lang="zh-TW" altLang="en-US" dirty="0"/>
              <a:t>，並且其權重為零，即 ∀</a:t>
            </a:r>
            <a:r>
              <a:rPr lang="en-US" altLang="zh-TW" dirty="0"/>
              <a:t>l ; weight(</a:t>
            </a:r>
            <a:r>
              <a:rPr lang="en-US" altLang="zh-TW" dirty="0" err="1"/>
              <a:t>u</a:t>
            </a:r>
            <a:r>
              <a:rPr lang="en-US" altLang="zh-TW" baseline="-25000" dirty="0" err="1"/>
              <a:t>out</a:t>
            </a:r>
            <a:r>
              <a:rPr lang="en-US" altLang="zh-TW" baseline="0" dirty="0"/>
              <a:t>,</a:t>
            </a:r>
            <a:r>
              <a:rPr lang="en-US" altLang="zh-TW" dirty="0"/>
              <a:t> v</a:t>
            </a:r>
            <a:r>
              <a:rPr lang="en-US" altLang="zh-TW" baseline="-25000" dirty="0"/>
              <a:t>in</a:t>
            </a:r>
            <a:r>
              <a:rPr lang="en-US" altLang="zh-TW" dirty="0"/>
              <a:t>; l) = 0</a:t>
            </a:r>
            <a:r>
              <a:rPr lang="zh-TW" altLang="en-US" dirty="0"/>
              <a:t>。從 </a:t>
            </a:r>
            <a:r>
              <a:rPr lang="en-US" altLang="zh-TW" dirty="0"/>
              <a:t>G </a:t>
            </a:r>
            <a:r>
              <a:rPr lang="zh-TW" altLang="en-US" dirty="0"/>
              <a:t>創建 </a:t>
            </a:r>
            <a:r>
              <a:rPr lang="en-US" altLang="zh-TW" dirty="0"/>
              <a:t>G' </a:t>
            </a:r>
            <a:r>
              <a:rPr lang="zh-TW" altLang="en-US" dirty="0"/>
              <a:t>的示例如圖 </a:t>
            </a:r>
            <a:r>
              <a:rPr lang="en-US" altLang="zh-TW" dirty="0"/>
              <a:t>4 </a:t>
            </a:r>
            <a:r>
              <a:rPr lang="zh-TW" altLang="en-US" dirty="0"/>
              <a:t>所示。</a:t>
            </a:r>
            <a:endParaRPr lang="en-US" altLang="zh-TW" dirty="0"/>
          </a:p>
          <a:p>
            <a:pPr marL="228600" indent="-228600">
              <a:buAutoNum type="arabicPeriod" startAt="2"/>
            </a:pPr>
            <a:r>
              <a:rPr lang="zh-TW" altLang="en-US" dirty="0"/>
              <a:t>創建一個流 </a:t>
            </a:r>
            <a:r>
              <a:rPr lang="en-US" altLang="zh-TW" dirty="0"/>
              <a:t>f</a:t>
            </a:r>
            <a:r>
              <a:rPr lang="zh-TW" altLang="en-US" dirty="0"/>
              <a:t>，起始點和目標點都是 </a:t>
            </a:r>
            <a:r>
              <a:rPr lang="en-US" altLang="zh-TW" dirty="0" err="1"/>
              <a:t>a</a:t>
            </a:r>
            <a:r>
              <a:rPr lang="en-US" altLang="zh-TW" baseline="30000" dirty="0" err="1"/>
              <a:t>in</a:t>
            </a:r>
            <a:r>
              <a:rPr lang="zh-TW" altLang="en-US" dirty="0"/>
              <a:t>，即 </a:t>
            </a:r>
            <a:r>
              <a:rPr lang="en-US" altLang="zh-TW" dirty="0" err="1"/>
              <a:t>src</a:t>
            </a:r>
            <a:r>
              <a:rPr lang="en-US" altLang="zh-TW" dirty="0"/>
              <a:t> = </a:t>
            </a:r>
            <a:r>
              <a:rPr lang="en-US" altLang="zh-TW" dirty="0" err="1"/>
              <a:t>dst</a:t>
            </a:r>
            <a:r>
              <a:rPr lang="en-US" altLang="zh-TW" dirty="0"/>
              <a:t> = </a:t>
            </a:r>
            <a:r>
              <a:rPr lang="en-US" altLang="zh-TW" dirty="0" err="1"/>
              <a:t>a</a:t>
            </a:r>
            <a:r>
              <a:rPr lang="en-US" altLang="zh-TW" baseline="30000" dirty="0" err="1"/>
              <a:t>in</a:t>
            </a:r>
            <a:r>
              <a:rPr lang="zh-TW" altLang="en-US" dirty="0"/>
              <a:t>，其中 </a:t>
            </a:r>
            <a:r>
              <a:rPr lang="en-US" altLang="zh-TW" dirty="0"/>
              <a:t>a </a:t>
            </a:r>
            <a:r>
              <a:rPr lang="zh-TW" altLang="en-US" dirty="0"/>
              <a:t>是 </a:t>
            </a:r>
            <a:r>
              <a:rPr lang="en-US" altLang="zh-TW" dirty="0"/>
              <a:t>V </a:t>
            </a:r>
            <a:r>
              <a:rPr lang="zh-TW" altLang="en-US" dirty="0"/>
              <a:t>中的任意頂點。 初始流量速率為 </a:t>
            </a:r>
            <a:r>
              <a:rPr lang="en-US" altLang="zh-TW" dirty="0"/>
              <a:t>1</a:t>
            </a:r>
            <a:r>
              <a:rPr lang="zh-TW" altLang="en-US" dirty="0"/>
              <a:t>，即 </a:t>
            </a:r>
            <a:r>
              <a:rPr lang="en-US" altLang="zh-TW" dirty="0"/>
              <a:t>t = 1</a:t>
            </a:r>
            <a:r>
              <a:rPr lang="zh-TW" altLang="en-US" dirty="0"/>
              <a:t>。</a:t>
            </a:r>
            <a:r>
              <a:rPr lang="en-US" altLang="zh-TW" dirty="0"/>
              <a:t>middlebox</a:t>
            </a:r>
            <a:r>
              <a:rPr lang="zh-TW" altLang="en-US" dirty="0"/>
              <a:t>集合 </a:t>
            </a:r>
            <a:r>
              <a:rPr lang="en-US" altLang="zh-TW" dirty="0"/>
              <a:t>M </a:t>
            </a:r>
            <a:r>
              <a:rPr lang="zh-TW" altLang="en-US" dirty="0"/>
              <a:t>是一個無序集合，其中 </a:t>
            </a:r>
            <a:r>
              <a:rPr lang="en-US" altLang="zh-TW" dirty="0"/>
              <a:t>|V| middlebox</a:t>
            </a:r>
            <a:r>
              <a:rPr lang="zh-TW" altLang="en-US" dirty="0"/>
              <a:t>，即 </a:t>
            </a:r>
            <a:r>
              <a:rPr lang="en-US" altLang="zh-TW" dirty="0"/>
              <a:t>|M| = |V|</a:t>
            </a:r>
            <a:r>
              <a:rPr lang="zh-TW" altLang="en-US" dirty="0"/>
              <a:t>，每個</a:t>
            </a:r>
            <a:r>
              <a:rPr lang="en-US" altLang="zh-TW" dirty="0"/>
              <a:t>middlebox</a:t>
            </a:r>
            <a:r>
              <a:rPr lang="zh-TW" altLang="en-US" dirty="0"/>
              <a:t>的流量變化率為</a:t>
            </a:r>
            <a:r>
              <a:rPr lang="en-US" altLang="zh-TW" dirty="0"/>
              <a:t>1</a:t>
            </a:r>
            <a:r>
              <a:rPr lang="zh-TW" altLang="en-US" dirty="0"/>
              <a:t>，即∀</a:t>
            </a:r>
            <a:r>
              <a:rPr lang="en-US" altLang="zh-TW" dirty="0"/>
              <a:t>m ∈ M</a:t>
            </a:r>
            <a:r>
              <a:rPr lang="zh-TW" altLang="en-US" dirty="0"/>
              <a:t>； </a:t>
            </a:r>
            <a:r>
              <a:rPr lang="en-US" altLang="zh-TW" dirty="0"/>
              <a:t>ratio[m] = 1</a:t>
            </a:r>
            <a:endParaRPr lang="zh-TW"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18913356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接下來，可以證明，如果 </a:t>
            </a:r>
            <a:r>
              <a:rPr lang="en-US" altLang="zh-TW" dirty="0"/>
              <a:t>G </a:t>
            </a:r>
            <a:r>
              <a:rPr lang="zh-TW" altLang="en-US" dirty="0"/>
              <a:t>具有漢米爾頓環，則具有 </a:t>
            </a:r>
            <a:r>
              <a:rPr lang="en-US" altLang="zh-TW" dirty="0"/>
              <a:t>G' </a:t>
            </a:r>
            <a:r>
              <a:rPr lang="zh-TW" altLang="en-US" dirty="0"/>
              <a:t>和 </a:t>
            </a:r>
            <a:r>
              <a:rPr lang="en-US" altLang="zh-TW" dirty="0"/>
              <a:t>f </a:t>
            </a:r>
            <a:r>
              <a:rPr lang="zh-TW" altLang="en-US" dirty="0"/>
              <a:t>的 </a:t>
            </a:r>
            <a:r>
              <a:rPr lang="en-US" altLang="zh-TW" dirty="0"/>
              <a:t>TAPIM </a:t>
            </a:r>
            <a:r>
              <a:rPr lang="zh-TW" altLang="en-US" dirty="0"/>
              <a:t>實例的最小路徑成本為 </a:t>
            </a:r>
            <a:r>
              <a:rPr lang="en-US" altLang="zh-TW" dirty="0"/>
              <a:t>|V|</a:t>
            </a:r>
            <a:r>
              <a:rPr lang="zh-TW" altLang="en-US" dirty="0"/>
              <a:t>，反之亦然。 限於篇幅，證明細節略去。</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1244279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我們對沒有預定路徑的 </a:t>
            </a:r>
            <a:r>
              <a:rPr lang="en-US" altLang="zh-TW" dirty="0"/>
              <a:t>TAPIM </a:t>
            </a:r>
            <a:r>
              <a:rPr lang="zh-TW" altLang="en-US" dirty="0"/>
              <a:t>的解決方案分兩個步驟工作，首先為流找到可行的路徑，然後應用第四部分中的算法將</a:t>
            </a:r>
            <a:r>
              <a:rPr lang="en-US" altLang="zh-TW" dirty="0"/>
              <a:t>middlebox</a:t>
            </a:r>
            <a:r>
              <a:rPr lang="zh-TW" altLang="en-US" dirty="0"/>
              <a:t>放置在確定的路徑上。</a:t>
            </a:r>
          </a:p>
          <a:p>
            <a:pPr marL="171450" indent="-171450">
              <a:buFont typeface="Arial" panose="020B0604020202020204" pitchFamily="34" charset="0"/>
              <a:buChar char="•"/>
            </a:pPr>
            <a:r>
              <a:rPr lang="zh-TW" altLang="en-US" dirty="0"/>
              <a:t>從定理 </a:t>
            </a:r>
            <a:r>
              <a:rPr lang="en-US" altLang="zh-TW" dirty="0"/>
              <a:t>3 </a:t>
            </a:r>
            <a:r>
              <a:rPr lang="zh-TW" altLang="en-US" dirty="0"/>
              <a:t>的證明可以看出，找到具有足夠空間的最小成本路徑是 </a:t>
            </a:r>
            <a:r>
              <a:rPr lang="en-US" altLang="zh-TW" dirty="0" err="1"/>
              <a:t>NPhard</a:t>
            </a:r>
            <a:r>
              <a:rPr lang="en-US" altLang="zh-TW" dirty="0"/>
              <a:t> </a:t>
            </a:r>
            <a:r>
              <a:rPr lang="zh-TW" altLang="en-US" dirty="0"/>
              <a:t>的，因此我們提出了流量和空間感知路由（</a:t>
            </a:r>
            <a:r>
              <a:rPr lang="en-US" altLang="zh-TW" dirty="0"/>
              <a:t>TASAR</a:t>
            </a:r>
            <a:r>
              <a:rPr lang="zh-TW" altLang="en-US" dirty="0"/>
              <a:t>）啟發式算法。</a:t>
            </a:r>
          </a:p>
          <a:p>
            <a:pPr marL="171450" indent="-171450">
              <a:buFont typeface="Arial" panose="020B0604020202020204" pitchFamily="34" charset="0"/>
              <a:buChar char="•"/>
            </a:pPr>
            <a:r>
              <a:rPr lang="zh-TW" altLang="en-US" dirty="0"/>
              <a:t>基本思想是從源頭出發，迭代路由到附近有空間的節點，直到積累了足夠的空間，最後到達目的地。</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7676244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詳細地說，</a:t>
            </a:r>
            <a:r>
              <a:rPr lang="en-US" altLang="zh-TW" dirty="0"/>
              <a:t>TASAR </a:t>
            </a:r>
            <a:r>
              <a:rPr lang="zh-TW" altLang="en-US" dirty="0"/>
              <a:t>啟發式的工作原理如下。</a:t>
            </a:r>
          </a:p>
          <a:p>
            <a:pPr marL="171450" indent="-171450">
              <a:buFont typeface="Arial" panose="020B0604020202020204" pitchFamily="34" charset="0"/>
              <a:buChar char="•"/>
            </a:pPr>
            <a:r>
              <a:rPr lang="zh-TW" altLang="en-US" dirty="0"/>
              <a:t>首先計算路徑上除了</a:t>
            </a:r>
            <a:r>
              <a:rPr lang="en-US" altLang="zh-TW" dirty="0" err="1"/>
              <a:t>sourc</a:t>
            </a:r>
            <a:r>
              <a:rPr lang="zh-TW" altLang="en-US" dirty="0"/>
              <a:t>和</a:t>
            </a:r>
            <a:r>
              <a:rPr lang="en-US" altLang="zh-TW" dirty="0"/>
              <a:t>destination</a:t>
            </a:r>
            <a:r>
              <a:rPr lang="zh-TW" altLang="en-US" dirty="0"/>
              <a:t>中的空間之外所需的空間數，即 </a:t>
            </a:r>
            <a:r>
              <a:rPr lang="en-US" altLang="zh-TW" dirty="0"/>
              <a:t>|M|-</a:t>
            </a:r>
            <a:r>
              <a:rPr lang="en-US" altLang="zh-TW" dirty="0" err="1"/>
              <a:t>sc</a:t>
            </a:r>
            <a:r>
              <a:rPr lang="en-US" altLang="zh-TW" dirty="0"/>
              <a:t>[</a:t>
            </a:r>
            <a:r>
              <a:rPr lang="en-US" altLang="zh-TW" dirty="0" err="1"/>
              <a:t>src</a:t>
            </a:r>
            <a:r>
              <a:rPr lang="en-US" altLang="zh-TW" dirty="0"/>
              <a:t>]-</a:t>
            </a:r>
            <a:r>
              <a:rPr lang="en-US" altLang="zh-TW" dirty="0" err="1"/>
              <a:t>sc</a:t>
            </a:r>
            <a:r>
              <a:rPr lang="en-US" altLang="zh-TW" dirty="0"/>
              <a:t>[</a:t>
            </a:r>
            <a:r>
              <a:rPr lang="en-US" altLang="zh-TW" dirty="0" err="1"/>
              <a:t>dst</a:t>
            </a:r>
            <a:r>
              <a:rPr lang="en-US" altLang="zh-TW" dirty="0"/>
              <a:t>]</a:t>
            </a:r>
            <a:r>
              <a:rPr lang="zh-TW" altLang="en-US" dirty="0"/>
              <a:t>。</a:t>
            </a:r>
          </a:p>
          <a:p>
            <a:pPr marL="171450" indent="-171450">
              <a:buFont typeface="Arial" panose="020B0604020202020204" pitchFamily="34" charset="0"/>
              <a:buChar char="•"/>
            </a:pPr>
            <a:r>
              <a:rPr lang="zh-TW" altLang="en-US" dirty="0"/>
              <a:t>接下來，啟發式進入迭代循環以累積必要數量的空格。</a:t>
            </a:r>
          </a:p>
          <a:p>
            <a:pPr marL="171450" indent="-171450">
              <a:buFont typeface="Arial" panose="020B0604020202020204" pitchFamily="34" charset="0"/>
              <a:buChar char="•"/>
            </a:pPr>
            <a:r>
              <a:rPr lang="zh-TW" altLang="en-US" dirty="0"/>
              <a:t>在𝑥</a:t>
            </a:r>
            <a:r>
              <a:rPr lang="zh-TW" altLang="en-US" baseline="30000" dirty="0"/>
              <a:t>𝑡</a:t>
            </a:r>
            <a:r>
              <a:rPr lang="en-US" altLang="zh-TW" baseline="30000" dirty="0"/>
              <a:t>ℎ</a:t>
            </a:r>
            <a:r>
              <a:rPr lang="zh-TW" altLang="en-US" dirty="0"/>
              <a:t>迭代中，啟發式從 </a:t>
            </a:r>
            <a:r>
              <a:rPr lang="en-US" altLang="zh-TW" dirty="0" err="1"/>
              <a:t>v</a:t>
            </a:r>
            <a:r>
              <a:rPr lang="en-US" altLang="zh-TW" baseline="-25000" dirty="0" err="1"/>
              <a:t>x</a:t>
            </a:r>
            <a:r>
              <a:rPr lang="en-US" altLang="zh-TW" dirty="0"/>
              <a:t> </a:t>
            </a:r>
            <a:r>
              <a:rPr lang="zh-TW" altLang="en-US" dirty="0"/>
              <a:t>運行 </a:t>
            </a:r>
            <a:r>
              <a:rPr lang="en-US" altLang="zh-TW" dirty="0"/>
              <a:t>Dijkstra (</a:t>
            </a:r>
            <a:r>
              <a:rPr lang="zh-TW" altLang="en-US" sz="1200" b="0" i="0" kern="1200" dirty="0">
                <a:solidFill>
                  <a:schemeClr val="tx1"/>
                </a:solidFill>
                <a:effectLst/>
                <a:latin typeface="+mn-lt"/>
                <a:ea typeface="+mn-ea"/>
                <a:cs typeface="+mn-cs"/>
              </a:rPr>
              <a:t>戴克斯特拉</a:t>
            </a:r>
            <a:r>
              <a:rPr lang="en-US" altLang="zh-TW" dirty="0"/>
              <a:t>)</a:t>
            </a:r>
            <a:r>
              <a:rPr lang="zh-TW" altLang="en-US" dirty="0"/>
              <a:t>算法 </a:t>
            </a:r>
            <a:r>
              <a:rPr lang="en-US" altLang="zh-TW" dirty="0"/>
              <a:t>[12]</a:t>
            </a:r>
            <a:r>
              <a:rPr lang="zh-TW" altLang="en-US" dirty="0"/>
              <a:t>，其中 </a:t>
            </a:r>
            <a:r>
              <a:rPr lang="en-US" altLang="zh-TW" dirty="0"/>
              <a:t>v</a:t>
            </a:r>
            <a:r>
              <a:rPr lang="en-US" altLang="zh-TW" baseline="-25000" dirty="0"/>
              <a:t>1</a:t>
            </a:r>
            <a:r>
              <a:rPr lang="en-US" altLang="zh-TW" dirty="0"/>
              <a:t> = </a:t>
            </a:r>
            <a:r>
              <a:rPr lang="en-US" altLang="zh-TW" dirty="0" err="1"/>
              <a:t>src</a:t>
            </a:r>
            <a:r>
              <a:rPr lang="zh-TW" altLang="en-US" dirty="0"/>
              <a:t>，以找到最近的（就路徑成本而言）有空格的節點，表示為 </a:t>
            </a:r>
            <a:r>
              <a:rPr lang="en-US" altLang="zh-TW" dirty="0"/>
              <a:t>v</a:t>
            </a:r>
            <a:r>
              <a:rPr lang="en-US" altLang="zh-TW" baseline="-25000" dirty="0"/>
              <a:t>x+1</a:t>
            </a:r>
            <a:r>
              <a:rPr lang="zh-TW" altLang="en-US" dirty="0"/>
              <a:t>，並添加來自 </a:t>
            </a:r>
            <a:r>
              <a:rPr lang="en-US" altLang="zh-TW" dirty="0" err="1"/>
              <a:t>v</a:t>
            </a:r>
            <a:r>
              <a:rPr lang="en-US" altLang="zh-TW" baseline="-25000" dirty="0" err="1"/>
              <a:t>x</a:t>
            </a:r>
            <a:r>
              <a:rPr lang="en-US" altLang="zh-TW" dirty="0"/>
              <a:t> </a:t>
            </a:r>
            <a:r>
              <a:rPr lang="zh-TW" altLang="en-US" dirty="0"/>
              <a:t>的路徑 到 </a:t>
            </a:r>
            <a:r>
              <a:rPr lang="en-US" altLang="zh-TW" dirty="0"/>
              <a:t>v</a:t>
            </a:r>
            <a:r>
              <a:rPr lang="en-US" altLang="zh-TW" baseline="-25000" dirty="0"/>
              <a:t>x+1</a:t>
            </a:r>
            <a:r>
              <a:rPr lang="en-US" altLang="zh-TW" dirty="0"/>
              <a:t> </a:t>
            </a:r>
            <a:r>
              <a:rPr lang="zh-TW" altLang="en-US" dirty="0"/>
              <a:t>到流路路由。</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421263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在本節中，我們展示了大量的模擬和實驗結果，以展示我們設計的有效性。</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59</a:t>
            </a:fld>
            <a:endParaRPr lang="zh-TW" altLang="en-US"/>
          </a:p>
        </p:txBody>
      </p:sp>
    </p:spTree>
    <p:extLst>
      <p:ext uri="{BB962C8B-B14F-4D97-AF65-F5344CB8AC3E}">
        <p14:creationId xmlns:p14="http://schemas.microsoft.com/office/powerpoint/2010/main" val="1752579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我們已經在 </a:t>
            </a:r>
            <a:r>
              <a:rPr lang="en-US" altLang="zh-TW" dirty="0"/>
              <a:t>NS-3 </a:t>
            </a:r>
            <a:r>
              <a:rPr lang="zh-TW" altLang="en-US" dirty="0"/>
              <a:t>模擬器中實現了所提出的算法，並使用以下性能指標進行基準比較。</a:t>
            </a:r>
          </a:p>
          <a:p>
            <a:pPr marL="228600" indent="-228600">
              <a:buFont typeface="+mj-lt"/>
              <a:buAutoNum type="arabicPeriod"/>
            </a:pPr>
            <a:r>
              <a:rPr lang="zh-TW" altLang="en-US" dirty="0"/>
              <a:t>端到端延遲：端到端延遲是將數據包從其源傳輸到目的地的時間間隔。</a:t>
            </a:r>
          </a:p>
          <a:p>
            <a:pPr marL="228600" indent="-228600">
              <a:buFont typeface="+mj-lt"/>
              <a:buAutoNum type="arabicPeriod"/>
            </a:pPr>
            <a:r>
              <a:rPr lang="zh-TW" altLang="en-US" dirty="0"/>
              <a:t>丟包率：丟包率是丟失的數據包相對於發送的數據包的百分比。</a:t>
            </a:r>
          </a:p>
          <a:p>
            <a:pPr marL="171450" indent="-171450">
              <a:buFont typeface="Arial" panose="020B0604020202020204" pitchFamily="34" charset="0"/>
              <a:buChar char="•"/>
            </a:pPr>
            <a:r>
              <a:rPr lang="zh-TW" altLang="en-US" dirty="0"/>
              <a:t>為了反映現實流量的突發性，我們採用了開關流量模型。</a:t>
            </a:r>
          </a:p>
          <a:p>
            <a:pPr marL="171450" indent="-171450">
              <a:buFont typeface="Arial" panose="020B0604020202020204" pitchFamily="34" charset="0"/>
              <a:buChar char="•"/>
            </a:pPr>
            <a:r>
              <a:rPr lang="zh-TW" altLang="en-US" dirty="0"/>
              <a:t>當流</a:t>
            </a:r>
            <a:r>
              <a:rPr lang="en-US" altLang="zh-TW" dirty="0"/>
              <a:t>f</a:t>
            </a:r>
            <a:r>
              <a:rPr lang="zh-TW" altLang="en-US" dirty="0"/>
              <a:t>處於開啟狀態時，其初始流量</a:t>
            </a:r>
            <a:r>
              <a:rPr lang="en-US" altLang="zh-TW" dirty="0"/>
              <a:t>t</a:t>
            </a:r>
            <a:r>
              <a:rPr lang="zh-TW" altLang="en-US" dirty="0"/>
              <a:t>為基準流量與</a:t>
            </a:r>
            <a:r>
              <a:rPr lang="en-US" altLang="zh-TW" dirty="0"/>
              <a:t>0.5</a:t>
            </a:r>
            <a:r>
              <a:rPr lang="zh-TW" altLang="en-US" dirty="0"/>
              <a:t>到</a:t>
            </a:r>
            <a:r>
              <a:rPr lang="en-US" altLang="zh-TW" dirty="0"/>
              <a:t>1.5</a:t>
            </a:r>
            <a:r>
              <a:rPr lang="zh-TW" altLang="en-US" dirty="0"/>
              <a:t>之間的隨機數的乘積； 當處於關閉狀態時，其流量率為零。</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3920990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流在 </a:t>
            </a:r>
            <a:r>
              <a:rPr lang="en-US" altLang="zh-TW" dirty="0"/>
              <a:t>50% </a:t>
            </a:r>
            <a:r>
              <a:rPr lang="zh-TW" altLang="en-US" dirty="0"/>
              <a:t>的時間內處於兩種狀態中的每一種。</a:t>
            </a:r>
          </a:p>
          <a:p>
            <a:pPr marL="171450" indent="-171450">
              <a:buFont typeface="Arial" panose="020B0604020202020204" pitchFamily="34" charset="0"/>
              <a:buChar char="•"/>
            </a:pPr>
            <a:r>
              <a:rPr lang="zh-TW" altLang="en-US" dirty="0"/>
              <a:t>有兩個不同流量變化率和依賴關係的候選</a:t>
            </a:r>
            <a:r>
              <a:rPr lang="en-US" altLang="zh-TW" dirty="0"/>
              <a:t>middlebox</a:t>
            </a:r>
            <a:r>
              <a:rPr lang="zh-TW" altLang="en-US" dirty="0"/>
              <a:t>集合，每個流將隨機選擇其中一個。</a:t>
            </a:r>
          </a:p>
          <a:p>
            <a:pPr marL="171450" indent="-171450">
              <a:buFont typeface="Arial" panose="020B0604020202020204" pitchFamily="34" charset="0"/>
              <a:buChar char="•"/>
            </a:pPr>
            <a:r>
              <a:rPr lang="zh-TW" altLang="en-US" dirty="0"/>
              <a:t>網絡中每條鏈路的帶寬容量為 </a:t>
            </a:r>
            <a:r>
              <a:rPr lang="en-US" altLang="zh-TW" dirty="0"/>
              <a:t>100 Mbps</a:t>
            </a:r>
            <a:r>
              <a:rPr lang="zh-TW" altLang="en-US" dirty="0"/>
              <a:t>，傳播延遲為 </a:t>
            </a:r>
            <a:r>
              <a:rPr lang="en-US" altLang="zh-TW" dirty="0"/>
              <a:t>2 </a:t>
            </a:r>
            <a:r>
              <a:rPr lang="en-US" altLang="zh-TW" dirty="0" err="1"/>
              <a:t>μs</a:t>
            </a:r>
            <a:r>
              <a:rPr lang="zh-TW" altLang="en-US" dirty="0"/>
              <a:t>。</a:t>
            </a:r>
          </a:p>
          <a:p>
            <a:pPr marL="171450" indent="-171450">
              <a:buFont typeface="Arial" panose="020B0604020202020204" pitchFamily="34" charset="0"/>
              <a:buChar char="•"/>
            </a:pPr>
            <a:r>
              <a:rPr lang="zh-TW" altLang="en-US" dirty="0"/>
              <a:t>我們通過僅將 </a:t>
            </a:r>
            <a:r>
              <a:rPr lang="en-US" altLang="zh-TW" dirty="0"/>
              <a:t>K2 </a:t>
            </a:r>
            <a:r>
              <a:rPr lang="zh-TW" altLang="en-US" dirty="0"/>
              <a:t>設置為 </a:t>
            </a:r>
            <a:r>
              <a:rPr lang="en-US" altLang="zh-TW" dirty="0"/>
              <a:t>1 </a:t>
            </a:r>
            <a:r>
              <a:rPr lang="zh-TW" altLang="en-US" dirty="0"/>
              <a:t>來使用 </a:t>
            </a:r>
            <a:r>
              <a:rPr lang="en-US" altLang="zh-TW" dirty="0"/>
              <a:t>Cisco EIGRP </a:t>
            </a:r>
            <a:r>
              <a:rPr lang="zh-TW" altLang="en-US" dirty="0"/>
              <a:t>鏈路權重函數 </a:t>
            </a:r>
            <a:r>
              <a:rPr lang="en-US" altLang="zh-TW" dirty="0"/>
              <a:t>[2]</a:t>
            </a:r>
            <a:r>
              <a:rPr lang="zh-TW" altLang="en-US" dirty="0"/>
              <a:t>。 每次模擬運行持續五分鐘，顯示的結果是四次模擬運行的平均值。</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61</a:t>
            </a:fld>
            <a:endParaRPr lang="zh-TW" altLang="en-US"/>
          </a:p>
        </p:txBody>
      </p:sp>
    </p:spTree>
    <p:extLst>
      <p:ext uri="{BB962C8B-B14F-4D97-AF65-F5344CB8AC3E}">
        <p14:creationId xmlns:p14="http://schemas.microsoft.com/office/powerpoint/2010/main" val="280323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例如，</a:t>
            </a:r>
            <a:r>
              <a:rPr lang="en-US" altLang="zh-TW" sz="1200" b="0" i="0" kern="1200" dirty="0">
                <a:solidFill>
                  <a:schemeClr val="tx1"/>
                </a:solidFill>
                <a:effectLst/>
                <a:latin typeface="+mn-lt"/>
                <a:ea typeface="+mn-ea"/>
                <a:cs typeface="+mn-cs"/>
              </a:rPr>
              <a:t>Citrix </a:t>
            </a:r>
            <a:r>
              <a:rPr lang="en-US" altLang="zh-TW" sz="1200" b="0" i="0" kern="1200" dirty="0" err="1">
                <a:solidFill>
                  <a:schemeClr val="tx1"/>
                </a:solidFill>
                <a:effectLst/>
                <a:latin typeface="+mn-lt"/>
                <a:ea typeface="+mn-ea"/>
                <a:cs typeface="+mn-cs"/>
              </a:rPr>
              <a:t>CloudBridge</a:t>
            </a:r>
            <a:r>
              <a:rPr lang="en-US" altLang="zh-TW" sz="1200" b="0" i="0" kern="1200" dirty="0">
                <a:solidFill>
                  <a:schemeClr val="tx1"/>
                </a:solidFill>
                <a:effectLst/>
                <a:latin typeface="+mn-lt"/>
                <a:ea typeface="+mn-ea"/>
                <a:cs typeface="+mn-cs"/>
              </a:rPr>
              <a:t> WAN </a:t>
            </a:r>
            <a:r>
              <a:rPr lang="zh-TW" altLang="en-US" sz="1200" b="0" i="0" kern="1200" dirty="0">
                <a:solidFill>
                  <a:schemeClr val="tx1"/>
                </a:solidFill>
                <a:effectLst/>
                <a:latin typeface="+mn-lt"/>
                <a:ea typeface="+mn-ea"/>
                <a:cs typeface="+mn-cs"/>
              </a:rPr>
              <a:t>優化器會在將流量發送到下一跳之前對其進行壓縮，並且可以將流量減少多達 </a:t>
            </a:r>
            <a:r>
              <a:rPr lang="en-US" altLang="zh-TW" sz="1200" b="0" i="0" kern="1200" dirty="0">
                <a:solidFill>
                  <a:schemeClr val="tx1"/>
                </a:solidFill>
                <a:effectLst/>
                <a:latin typeface="+mn-lt"/>
                <a:ea typeface="+mn-ea"/>
                <a:cs typeface="+mn-cs"/>
              </a:rPr>
              <a:t>80% [4]</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另一方面，由於校驗和開銷</a:t>
            </a:r>
            <a:r>
              <a:rPr lang="en-US" altLang="zh-TW" sz="1200" b="0" i="0" kern="1200" dirty="0">
                <a:solidFill>
                  <a:schemeClr val="tx1"/>
                </a:solidFill>
                <a:effectLst/>
                <a:latin typeface="+mn-lt"/>
                <a:ea typeface="+mn-ea"/>
                <a:cs typeface="+mn-cs"/>
              </a:rPr>
              <a:t>[21]</a:t>
            </a:r>
            <a:r>
              <a:rPr lang="zh-TW" altLang="en-US" sz="1200" b="0" i="0" kern="1200" dirty="0">
                <a:solidFill>
                  <a:schemeClr val="tx1"/>
                </a:solidFill>
                <a:effectLst/>
                <a:latin typeface="+mn-lt"/>
                <a:ea typeface="+mn-ea"/>
                <a:cs typeface="+mn-cs"/>
              </a:rPr>
              <a:t>，用於衛星通信信令消息的</a:t>
            </a:r>
            <a:r>
              <a:rPr lang="en-US" altLang="zh-TW" sz="1200" b="0" i="0" kern="1200" dirty="0">
                <a:solidFill>
                  <a:schemeClr val="tx1"/>
                </a:solidFill>
                <a:effectLst/>
                <a:latin typeface="+mn-lt"/>
                <a:ea typeface="+mn-ea"/>
                <a:cs typeface="+mn-cs"/>
              </a:rPr>
              <a:t>BCH(63,48)</a:t>
            </a:r>
            <a:r>
              <a:rPr lang="zh-TW" altLang="en-US" sz="1200" b="0" i="0" kern="1200" dirty="0">
                <a:solidFill>
                  <a:schemeClr val="tx1"/>
                </a:solidFill>
                <a:effectLst/>
                <a:latin typeface="+mn-lt"/>
                <a:ea typeface="+mn-ea"/>
                <a:cs typeface="+mn-cs"/>
              </a:rPr>
              <a:t>編碼器使通信量增加了</a:t>
            </a:r>
            <a:r>
              <a:rPr lang="en-US" altLang="zh-TW" sz="1200" b="0" i="0" kern="1200" dirty="0">
                <a:solidFill>
                  <a:schemeClr val="tx1"/>
                </a:solidFill>
                <a:effectLst/>
                <a:latin typeface="+mn-lt"/>
                <a:ea typeface="+mn-ea"/>
                <a:cs typeface="+mn-cs"/>
              </a:rPr>
              <a:t>31%</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我們用下面的例子來說明</a:t>
            </a:r>
            <a:r>
              <a:rPr lang="en-US" altLang="zh-TW" sz="1200" b="0" i="0" kern="1200" dirty="0" err="1">
                <a:solidFill>
                  <a:schemeClr val="tx1"/>
                </a:solidFill>
                <a:effectLst/>
                <a:latin typeface="+mn-lt"/>
                <a:ea typeface="+mn-ea"/>
                <a:cs typeface="+mn-cs"/>
              </a:rPr>
              <a:t>middleboxes</a:t>
            </a:r>
            <a:r>
              <a:rPr lang="zh-TW" altLang="en-US" sz="1200" b="0" i="0" kern="1200" dirty="0">
                <a:solidFill>
                  <a:schemeClr val="tx1"/>
                </a:solidFill>
                <a:effectLst/>
                <a:latin typeface="+mn-lt"/>
                <a:ea typeface="+mn-ea"/>
                <a:cs typeface="+mn-cs"/>
              </a:rPr>
              <a:t>的流量變化效果。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考慮一個由三個節點 </a:t>
            </a:r>
            <a:r>
              <a:rPr lang="en-US" altLang="zh-TW" sz="1200" b="0" i="0" kern="1200" dirty="0">
                <a:solidFill>
                  <a:schemeClr val="tx1"/>
                </a:solidFill>
                <a:effectLst/>
                <a:latin typeface="+mn-lt"/>
                <a:ea typeface="+mn-ea"/>
                <a:cs typeface="+mn-cs"/>
              </a:rPr>
              <a:t>v1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v3 </a:t>
            </a:r>
            <a:r>
              <a:rPr lang="zh-TW" altLang="en-US" sz="1200" b="0" i="0" kern="1200" dirty="0">
                <a:solidFill>
                  <a:schemeClr val="tx1"/>
                </a:solidFill>
                <a:effectLst/>
                <a:latin typeface="+mn-lt"/>
                <a:ea typeface="+mn-ea"/>
                <a:cs typeface="+mn-cs"/>
              </a:rPr>
              <a:t>以及兩條鏈路 </a:t>
            </a:r>
            <a:r>
              <a:rPr lang="en-US" altLang="zh-TW" sz="1200" b="0" i="0" kern="1200" dirty="0">
                <a:solidFill>
                  <a:schemeClr val="tx1"/>
                </a:solidFill>
                <a:effectLst/>
                <a:latin typeface="+mn-lt"/>
                <a:ea typeface="+mn-ea"/>
                <a:cs typeface="+mn-cs"/>
              </a:rPr>
              <a:t>(v1; v2)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(v2; v3) </a:t>
            </a:r>
            <a:r>
              <a:rPr lang="zh-TW" altLang="en-US" sz="1200" b="0" i="0" kern="1200" dirty="0">
                <a:solidFill>
                  <a:schemeClr val="tx1"/>
                </a:solidFill>
                <a:effectLst/>
                <a:latin typeface="+mn-lt"/>
                <a:ea typeface="+mn-ea"/>
                <a:cs typeface="+mn-cs"/>
              </a:rPr>
              <a:t>組成的網絡。 每個節點都有一個附加的 </a:t>
            </a:r>
            <a:r>
              <a:rPr lang="en-US" altLang="zh-TW" sz="1200" b="0" i="0" kern="1200" dirty="0">
                <a:solidFill>
                  <a:schemeClr val="tx1"/>
                </a:solidFill>
                <a:effectLst/>
                <a:latin typeface="+mn-lt"/>
                <a:ea typeface="+mn-ea"/>
                <a:cs typeface="+mn-cs"/>
              </a:rPr>
              <a:t>NFV </a:t>
            </a:r>
            <a:r>
              <a:rPr lang="zh-TW" altLang="en-US" sz="1200" b="0" i="0" kern="1200" dirty="0">
                <a:solidFill>
                  <a:schemeClr val="tx1"/>
                </a:solidFill>
                <a:effectLst/>
                <a:latin typeface="+mn-lt"/>
                <a:ea typeface="+mn-ea"/>
                <a:cs typeface="+mn-cs"/>
              </a:rPr>
              <a:t>服務器（在圖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中用圓圈表示），每個服務器可以託管一個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1128889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沒有比較的對象所以自己建立幾個</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對於 </a:t>
            </a:r>
            <a:r>
              <a:rPr lang="en-US" altLang="zh-TW" dirty="0"/>
              <a:t>NOSP </a:t>
            </a:r>
            <a:r>
              <a:rPr lang="zh-TW" altLang="en-US" dirty="0"/>
              <a:t>算法在重新確定的路徑上放置一個無序的</a:t>
            </a:r>
            <a:r>
              <a:rPr lang="en-US" altLang="zh-TW" dirty="0"/>
              <a:t>middlebox</a:t>
            </a:r>
            <a:r>
              <a:rPr lang="zh-TW" altLang="en-US" dirty="0"/>
              <a:t>集，由於所研究的問題沒有現有的解決方案，我們設計了以下三個基準算法。</a:t>
            </a:r>
          </a:p>
          <a:p>
            <a:pPr marL="171450" indent="-171450">
              <a:buFont typeface="Arial" panose="020B0604020202020204" pitchFamily="34" charset="0"/>
              <a:buChar char="•"/>
            </a:pPr>
            <a:r>
              <a:rPr lang="zh-TW" altLang="en-US" dirty="0"/>
              <a:t>與 </a:t>
            </a:r>
            <a:r>
              <a:rPr lang="en-US" altLang="zh-TW" dirty="0"/>
              <a:t>NOSP </a:t>
            </a:r>
            <a:r>
              <a:rPr lang="zh-TW" altLang="en-US" dirty="0"/>
              <a:t>相同，所有基準算法在放置</a:t>
            </a:r>
            <a:r>
              <a:rPr lang="en-US" altLang="zh-TW" dirty="0"/>
              <a:t>middlebox</a:t>
            </a:r>
            <a:r>
              <a:rPr lang="zh-TW" altLang="en-US" dirty="0"/>
              <a:t>之前都會根據它們的流量變化率對</a:t>
            </a:r>
            <a:r>
              <a:rPr lang="en-US" altLang="zh-TW" dirty="0"/>
              <a:t>middlebox</a:t>
            </a:r>
            <a:r>
              <a:rPr lang="zh-TW" altLang="en-US" dirty="0"/>
              <a:t>進行排序。</a:t>
            </a:r>
          </a:p>
          <a:p>
            <a:pPr marL="228600" indent="-228600">
              <a:buFont typeface="+mj-lt"/>
              <a:buAutoNum type="arabicPeriod"/>
            </a:pPr>
            <a:r>
              <a:rPr lang="en-US" altLang="zh-TW" dirty="0"/>
              <a:t>First-fit </a:t>
            </a:r>
            <a:r>
              <a:rPr lang="zh-TW" altLang="en-US" dirty="0"/>
              <a:t>從流路的頭部開始按遞增的順序連續放置已排序的</a:t>
            </a:r>
            <a:r>
              <a:rPr lang="en-US" altLang="zh-TW" dirty="0"/>
              <a:t>middlebox</a:t>
            </a:r>
            <a:r>
              <a:rPr lang="zh-TW" altLang="en-US" dirty="0"/>
              <a:t>。</a:t>
            </a:r>
          </a:p>
          <a:p>
            <a:pPr marL="228600" indent="-228600">
              <a:buFont typeface="+mj-lt"/>
              <a:buAutoNum type="arabicPeriod"/>
            </a:pPr>
            <a:r>
              <a:rPr lang="en-US" altLang="zh-TW" dirty="0"/>
              <a:t>Last-fit </a:t>
            </a:r>
            <a:r>
              <a:rPr lang="zh-TW" altLang="en-US" dirty="0"/>
              <a:t>從流路徑的尾部開始按降序連續放置已排序的 </a:t>
            </a:r>
            <a:r>
              <a:rPr lang="en-US" altLang="zh-TW" dirty="0" err="1"/>
              <a:t>middleboxex</a:t>
            </a:r>
            <a:r>
              <a:rPr lang="zh-TW" altLang="en-US" dirty="0"/>
              <a:t>。</a:t>
            </a:r>
          </a:p>
          <a:p>
            <a:pPr marL="228600" indent="-228600">
              <a:buFont typeface="+mj-lt"/>
              <a:buAutoNum type="arabicPeriod"/>
            </a:pPr>
            <a:r>
              <a:rPr lang="en-US" altLang="zh-TW" dirty="0"/>
              <a:t>Random-fit </a:t>
            </a:r>
            <a:r>
              <a:rPr lang="zh-TW" altLang="en-US" dirty="0"/>
              <a:t>將排序後的</a:t>
            </a:r>
            <a:r>
              <a:rPr lang="en-US" altLang="zh-TW" dirty="0"/>
              <a:t>middlebox</a:t>
            </a:r>
            <a:r>
              <a:rPr lang="zh-TW" altLang="en-US" dirty="0"/>
              <a:t>隨機放置在路徑上有空格的隨機節點上。</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4272115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我們選擇樹形拓撲，因為它是機構網絡中的流行選擇，並且任何一對節點之間只有一條路徑。</a:t>
            </a:r>
          </a:p>
          <a:p>
            <a:pPr marL="171450" indent="-171450">
              <a:buFont typeface="Arial" panose="020B0604020202020204" pitchFamily="34" charset="0"/>
              <a:buChar char="•"/>
            </a:pPr>
            <a:r>
              <a:rPr lang="zh-TW" altLang="en-US" dirty="0"/>
              <a:t>我們建立了一個帶有 </a:t>
            </a:r>
            <a:r>
              <a:rPr lang="en-US" altLang="zh-TW" dirty="0"/>
              <a:t>21 </a:t>
            </a:r>
            <a:r>
              <a:rPr lang="zh-TW" altLang="en-US" dirty="0"/>
              <a:t>個交換機和 </a:t>
            </a:r>
            <a:r>
              <a:rPr lang="en-US" altLang="zh-TW" dirty="0"/>
              <a:t>64 </a:t>
            </a:r>
            <a:r>
              <a:rPr lang="zh-TW" altLang="en-US" dirty="0"/>
              <a:t>個主機的四層四叉樹。</a:t>
            </a:r>
          </a:p>
          <a:p>
            <a:pPr marL="171450" indent="-171450">
              <a:buFont typeface="Arial" panose="020B0604020202020204" pitchFamily="34" charset="0"/>
              <a:buChar char="•"/>
            </a:pPr>
            <a:r>
              <a:rPr lang="zh-TW" altLang="en-US" dirty="0"/>
              <a:t>每個交換機有 </a:t>
            </a:r>
            <a:r>
              <a:rPr lang="en-US" altLang="zh-TW" dirty="0"/>
              <a:t>13 </a:t>
            </a:r>
            <a:r>
              <a:rPr lang="zh-TW" altLang="en-US" dirty="0"/>
              <a:t>個空間，以確保所有流都有足夠的空間。</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3969787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中間框的兩個候選集是：</a:t>
            </a:r>
            <a:r>
              <a:rPr lang="en-US" altLang="zh-TW" dirty="0"/>
              <a:t>{0.7, 0.8, 1.1, 1.2} </a:t>
            </a:r>
            <a:r>
              <a:rPr lang="zh-TW" altLang="en-US" dirty="0"/>
              <a:t>和 </a:t>
            </a:r>
            <a:r>
              <a:rPr lang="en-US" altLang="zh-TW" dirty="0"/>
              <a:t>{0.8, 0.9, 1.1, 1.3}</a:t>
            </a:r>
            <a:r>
              <a:rPr lang="zh-TW" altLang="en-US" dirty="0"/>
              <a:t>。</a:t>
            </a:r>
          </a:p>
          <a:p>
            <a:pPr marL="171450" indent="-171450">
              <a:buFont typeface="Arial" panose="020B0604020202020204" pitchFamily="34" charset="0"/>
              <a:buChar char="•"/>
            </a:pPr>
            <a:r>
              <a:rPr lang="zh-TW" altLang="en-US" dirty="0"/>
              <a:t>每個流的流量範圍為 </a:t>
            </a:r>
            <a:r>
              <a:rPr lang="en-US" altLang="zh-TW" dirty="0"/>
              <a:t>0.625 </a:t>
            </a:r>
            <a:r>
              <a:rPr lang="zh-TW" altLang="en-US" dirty="0"/>
              <a:t>到 </a:t>
            </a:r>
            <a:r>
              <a:rPr lang="en-US" altLang="zh-TW" dirty="0"/>
              <a:t>6.25 Mbps</a:t>
            </a:r>
            <a:r>
              <a:rPr lang="zh-TW" altLang="en-US" dirty="0"/>
              <a:t>，步長為 </a:t>
            </a:r>
            <a:r>
              <a:rPr lang="en-US" altLang="zh-TW" dirty="0"/>
              <a:t>0.625 Mbps</a:t>
            </a:r>
            <a:r>
              <a:rPr lang="zh-TW" altLang="en-US" dirty="0"/>
              <a:t>。</a:t>
            </a:r>
          </a:p>
          <a:p>
            <a:pPr marL="171450" indent="-171450">
              <a:buFont typeface="Arial" panose="020B0604020202020204" pitchFamily="34" charset="0"/>
              <a:buChar char="•"/>
            </a:pPr>
            <a:r>
              <a:rPr lang="zh-TW" altLang="en-US" dirty="0"/>
              <a:t>圖 </a:t>
            </a:r>
            <a:r>
              <a:rPr lang="en-US" altLang="zh-TW" dirty="0"/>
              <a:t>5(a) </a:t>
            </a:r>
            <a:r>
              <a:rPr lang="zh-TW" altLang="en-US" dirty="0"/>
              <a:t>顯示了四種算法的平均端到端延遲。</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19889326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我們可以看到 </a:t>
            </a:r>
            <a:r>
              <a:rPr lang="en-US" altLang="zh-TW" dirty="0"/>
              <a:t>NOSP </a:t>
            </a:r>
            <a:r>
              <a:rPr lang="zh-TW" altLang="en-US" dirty="0"/>
              <a:t>由於其最佳的</a:t>
            </a:r>
            <a:r>
              <a:rPr lang="en-US" altLang="zh-TW" dirty="0"/>
              <a:t>middlebox</a:t>
            </a:r>
            <a:r>
              <a:rPr lang="zh-TW" altLang="en-US" dirty="0"/>
              <a:t>放置方案而始終達到最短的延遲。</a:t>
            </a:r>
          </a:p>
          <a:p>
            <a:pPr marL="171450" indent="-171450">
              <a:buFont typeface="Arial" panose="020B0604020202020204" pitchFamily="34" charset="0"/>
              <a:buChar char="•"/>
            </a:pPr>
            <a:r>
              <a:rPr lang="zh-TW" altLang="en-US" dirty="0"/>
              <a:t>我們可以觀察到類似的趨勢，即 </a:t>
            </a:r>
            <a:r>
              <a:rPr lang="en-US" altLang="zh-TW" dirty="0"/>
              <a:t>NOSP </a:t>
            </a:r>
            <a:r>
              <a:rPr lang="zh-TW" altLang="en-US" dirty="0"/>
              <a:t>始終實現最低的丟包率。</a:t>
            </a:r>
          </a:p>
          <a:p>
            <a:pPr marL="171450" indent="-171450">
              <a:buFont typeface="Arial" panose="020B0604020202020204" pitchFamily="34" charset="0"/>
              <a:buChar char="•"/>
            </a:pPr>
            <a:r>
              <a:rPr lang="zh-TW" altLang="en-US" dirty="0"/>
              <a:t>當流量較小時，所有算法的丟包率均為零。</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First-fit </a:t>
            </a:r>
            <a:r>
              <a:rPr lang="zh-TW" altLang="en-US" sz="1200" b="0" i="0" u="none" strike="noStrike" kern="1200" baseline="0" dirty="0">
                <a:solidFill>
                  <a:schemeClr val="tx1"/>
                </a:solidFill>
                <a:latin typeface="+mn-lt"/>
                <a:ea typeface="+mn-ea"/>
                <a:cs typeface="+mn-cs"/>
              </a:rPr>
              <a:t>比較好是因為剛好數據平均小於</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，如果換數據，</a:t>
            </a:r>
            <a:r>
              <a:rPr lang="en-US" altLang="zh-TW" sz="1200" b="0" i="0" u="none" strike="noStrike" kern="1200" baseline="0" dirty="0">
                <a:solidFill>
                  <a:schemeClr val="tx1"/>
                </a:solidFill>
                <a:latin typeface="+mn-lt"/>
                <a:ea typeface="+mn-ea"/>
                <a:cs typeface="+mn-cs"/>
              </a:rPr>
              <a:t>First-fit</a:t>
            </a:r>
            <a:r>
              <a:rPr lang="zh-TW" altLang="en-US" sz="1200" b="0" i="0" u="none" strike="noStrike" kern="1200" baseline="0" dirty="0">
                <a:solidFill>
                  <a:schemeClr val="tx1"/>
                </a:solidFill>
                <a:latin typeface="+mn-lt"/>
                <a:ea typeface="+mn-ea"/>
                <a:cs typeface="+mn-cs"/>
              </a:rPr>
              <a:t>可能會比較爛</a:t>
            </a:r>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2436176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我們可以看到 </a:t>
            </a:r>
            <a:r>
              <a:rPr lang="en-US" altLang="zh-TW" dirty="0"/>
              <a:t>NOSP </a:t>
            </a:r>
            <a:r>
              <a:rPr lang="zh-TW" altLang="en-US" dirty="0"/>
              <a:t>由於其最佳的</a:t>
            </a:r>
            <a:r>
              <a:rPr lang="en-US" altLang="zh-TW" dirty="0"/>
              <a:t>middlebox</a:t>
            </a:r>
            <a:r>
              <a:rPr lang="zh-TW" altLang="en-US" dirty="0"/>
              <a:t>放置方案而始終達到最短的延遲。</a:t>
            </a:r>
          </a:p>
          <a:p>
            <a:pPr marL="171450" indent="-171450">
              <a:buFont typeface="Arial" panose="020B0604020202020204" pitchFamily="34" charset="0"/>
              <a:buChar char="•"/>
            </a:pPr>
            <a:r>
              <a:rPr lang="zh-TW" altLang="en-US" dirty="0"/>
              <a:t>我們可以觀察到類似的趨勢，即 </a:t>
            </a:r>
            <a:r>
              <a:rPr lang="en-US" altLang="zh-TW" dirty="0"/>
              <a:t>NOSP </a:t>
            </a:r>
            <a:r>
              <a:rPr lang="zh-TW" altLang="en-US" dirty="0"/>
              <a:t>始終實現最低的丟包率。</a:t>
            </a:r>
          </a:p>
          <a:p>
            <a:pPr marL="171450" indent="-171450">
              <a:buFont typeface="Arial" panose="020B0604020202020204" pitchFamily="34" charset="0"/>
              <a:buChar char="•"/>
            </a:pPr>
            <a:r>
              <a:rPr lang="zh-TW" altLang="en-US" dirty="0"/>
              <a:t>當流量較小時，所有算法的丟包率均為零。</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3543927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接下來，我們評估 </a:t>
            </a:r>
            <a:r>
              <a:rPr lang="en-US" altLang="zh-TW" dirty="0"/>
              <a:t>TOSP </a:t>
            </a:r>
            <a:r>
              <a:rPr lang="zh-TW" altLang="en-US" dirty="0"/>
              <a:t>算法以放置具有與上述相似的基準算法的完全有序集，其中 </a:t>
            </a:r>
            <a:r>
              <a:rPr lang="en-US" altLang="zh-TW" dirty="0"/>
              <a:t>First-fit</a:t>
            </a:r>
            <a:r>
              <a:rPr lang="zh-TW" altLang="en-US" dirty="0"/>
              <a:t>、</a:t>
            </a:r>
            <a:r>
              <a:rPr lang="en-US" altLang="zh-TW" dirty="0"/>
              <a:t>Last-fit </a:t>
            </a:r>
            <a:r>
              <a:rPr lang="zh-TW" altLang="en-US" dirty="0"/>
              <a:t>和 </a:t>
            </a:r>
            <a:r>
              <a:rPr lang="en-US" altLang="zh-TW" dirty="0"/>
              <a:t>Random-fit </a:t>
            </a:r>
            <a:r>
              <a:rPr lang="zh-TW" altLang="en-US" dirty="0"/>
              <a:t>從路徑頭、尾、 和隨機，分別。</a:t>
            </a:r>
          </a:p>
          <a:p>
            <a:pPr marL="171450" indent="-171450">
              <a:buFont typeface="Arial" panose="020B0604020202020204" pitchFamily="34" charset="0"/>
              <a:buChar char="•"/>
            </a:pPr>
            <a:r>
              <a:rPr lang="zh-TW" altLang="en-US" dirty="0"/>
              <a:t>兩組候選</a:t>
            </a:r>
            <a:r>
              <a:rPr lang="en-US" altLang="zh-TW" dirty="0"/>
              <a:t>middlebox</a:t>
            </a:r>
            <a:r>
              <a:rPr lang="zh-TW" altLang="en-US" dirty="0"/>
              <a:t>的流量變化率和依賴鍊為：</a:t>
            </a:r>
            <a:r>
              <a:rPr lang="en-US" altLang="zh-TW" dirty="0"/>
              <a:t>{0.8 ← 1.1 ← 0.7 ← 1.2}</a:t>
            </a:r>
            <a:r>
              <a:rPr lang="zh-TW" altLang="en-US" dirty="0"/>
              <a:t>和</a:t>
            </a:r>
            <a:r>
              <a:rPr lang="en-US" altLang="zh-TW" dirty="0"/>
              <a:t>{1.2 ← 0.7 ← 1.1 ← 0.8}</a:t>
            </a:r>
            <a:r>
              <a:rPr lang="zh-TW" altLang="en-US" dirty="0"/>
              <a:t>。</a:t>
            </a:r>
          </a:p>
          <a:p>
            <a:pPr marL="171450" indent="-171450">
              <a:buFont typeface="Arial" panose="020B0604020202020204" pitchFamily="34" charset="0"/>
              <a:buChar char="•"/>
            </a:pPr>
            <a:r>
              <a:rPr lang="zh-TW" altLang="en-US" dirty="0"/>
              <a:t>其他模擬設置同上。</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68</a:t>
            </a:fld>
            <a:endParaRPr lang="zh-TW" altLang="en-US"/>
          </a:p>
        </p:txBody>
      </p:sp>
    </p:spTree>
    <p:extLst>
      <p:ext uri="{BB962C8B-B14F-4D97-AF65-F5344CB8AC3E}">
        <p14:creationId xmlns:p14="http://schemas.microsoft.com/office/powerpoint/2010/main" val="12459058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如圖 </a:t>
            </a:r>
            <a:r>
              <a:rPr lang="en-US" altLang="zh-TW" dirty="0"/>
              <a:t>6(a) </a:t>
            </a:r>
            <a:r>
              <a:rPr lang="zh-TW" altLang="en-US" dirty="0"/>
              <a:t>所示，</a:t>
            </a:r>
            <a:r>
              <a:rPr lang="en-US" altLang="zh-TW" dirty="0"/>
              <a:t>TOSP </a:t>
            </a:r>
            <a:r>
              <a:rPr lang="zh-TW" altLang="en-US" dirty="0"/>
              <a:t>實現了最短的端到端延遲，因為它基於動態規劃的最佳</a:t>
            </a:r>
            <a:r>
              <a:rPr lang="en-US" altLang="zh-TW" dirty="0"/>
              <a:t>middlebox</a:t>
            </a:r>
            <a:r>
              <a:rPr lang="zh-TW" altLang="en-US" dirty="0"/>
              <a:t>放置方案。 </a:t>
            </a:r>
            <a:endParaRPr lang="en-US" altLang="zh-TW" dirty="0"/>
          </a:p>
          <a:p>
            <a:pPr marL="171450" indent="-171450">
              <a:buFont typeface="Arial" panose="020B0604020202020204" pitchFamily="34" charset="0"/>
              <a:buChar char="•"/>
            </a:pPr>
            <a:r>
              <a:rPr lang="zh-TW" altLang="en-US" dirty="0"/>
              <a:t>與上麵類似，其他三種算法的延遲按</a:t>
            </a:r>
            <a:r>
              <a:rPr lang="en-US" altLang="zh-TW" dirty="0"/>
              <a:t>First-fit</a:t>
            </a:r>
            <a:r>
              <a:rPr lang="zh-TW" altLang="en-US" dirty="0"/>
              <a:t>、</a:t>
            </a:r>
            <a:r>
              <a:rPr lang="en-US" altLang="zh-TW" dirty="0"/>
              <a:t>Random-fit</a:t>
            </a:r>
            <a:r>
              <a:rPr lang="zh-TW" altLang="en-US" dirty="0"/>
              <a:t>、</a:t>
            </a:r>
            <a:r>
              <a:rPr lang="en-US" altLang="zh-TW" dirty="0"/>
              <a:t>Last-fit</a:t>
            </a:r>
            <a:r>
              <a:rPr lang="zh-TW" altLang="en-US" dirty="0"/>
              <a:t>的順序增加。 </a:t>
            </a:r>
            <a:endParaRPr lang="en-US" altLang="zh-TW" dirty="0"/>
          </a:p>
          <a:p>
            <a:pPr marL="171450" indent="-171450">
              <a:buFont typeface="Arial" panose="020B0604020202020204" pitchFamily="34" charset="0"/>
              <a:buChar char="•"/>
            </a:pPr>
            <a:r>
              <a:rPr lang="zh-TW" altLang="en-US" dirty="0"/>
              <a:t>圖 </a:t>
            </a:r>
            <a:r>
              <a:rPr lang="en-US" altLang="zh-TW" dirty="0"/>
              <a:t>6(b) </a:t>
            </a:r>
            <a:r>
              <a:rPr lang="zh-TW" altLang="en-US" dirty="0"/>
              <a:t>中的丟包率結果是一致的，並且 </a:t>
            </a:r>
            <a:r>
              <a:rPr lang="en-US" altLang="zh-TW" dirty="0"/>
              <a:t>TOSP </a:t>
            </a:r>
            <a:r>
              <a:rPr lang="zh-TW" altLang="en-US" dirty="0"/>
              <a:t>始終優於其他人。</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69</a:t>
            </a:fld>
            <a:endParaRPr lang="zh-TW" altLang="en-US"/>
          </a:p>
        </p:txBody>
      </p:sp>
    </p:spTree>
    <p:extLst>
      <p:ext uri="{BB962C8B-B14F-4D97-AF65-F5344CB8AC3E}">
        <p14:creationId xmlns:p14="http://schemas.microsoft.com/office/powerpoint/2010/main" val="26351590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如圖 </a:t>
            </a:r>
            <a:r>
              <a:rPr lang="en-US" altLang="zh-TW" dirty="0"/>
              <a:t>6(a) </a:t>
            </a:r>
            <a:r>
              <a:rPr lang="zh-TW" altLang="en-US" dirty="0"/>
              <a:t>所示，</a:t>
            </a:r>
            <a:r>
              <a:rPr lang="en-US" altLang="zh-TW" dirty="0"/>
              <a:t>TOSP </a:t>
            </a:r>
            <a:r>
              <a:rPr lang="zh-TW" altLang="en-US" dirty="0"/>
              <a:t>實現了最短的端到端延遲，因為它基於動態規劃的最佳</a:t>
            </a:r>
            <a:r>
              <a:rPr lang="en-US" altLang="zh-TW" dirty="0"/>
              <a:t>middlebox</a:t>
            </a:r>
            <a:r>
              <a:rPr lang="zh-TW" altLang="en-US" dirty="0"/>
              <a:t>放置方案。 </a:t>
            </a:r>
            <a:endParaRPr lang="en-US" altLang="zh-TW" dirty="0"/>
          </a:p>
          <a:p>
            <a:pPr marL="171450" indent="-171450">
              <a:buFont typeface="Arial" panose="020B0604020202020204" pitchFamily="34" charset="0"/>
              <a:buChar char="•"/>
            </a:pPr>
            <a:r>
              <a:rPr lang="zh-TW" altLang="en-US" dirty="0"/>
              <a:t>與上麵類似，其他三種算法的延遲按</a:t>
            </a:r>
            <a:r>
              <a:rPr lang="en-US" altLang="zh-TW" dirty="0"/>
              <a:t>First-fit</a:t>
            </a:r>
            <a:r>
              <a:rPr lang="zh-TW" altLang="en-US" dirty="0"/>
              <a:t>、</a:t>
            </a:r>
            <a:r>
              <a:rPr lang="en-US" altLang="zh-TW" dirty="0"/>
              <a:t>Random-fit</a:t>
            </a:r>
            <a:r>
              <a:rPr lang="zh-TW" altLang="en-US" dirty="0"/>
              <a:t>、</a:t>
            </a:r>
            <a:r>
              <a:rPr lang="en-US" altLang="zh-TW" dirty="0"/>
              <a:t>Last-fit</a:t>
            </a:r>
            <a:r>
              <a:rPr lang="zh-TW" altLang="en-US" dirty="0"/>
              <a:t>的順序增加。 </a:t>
            </a:r>
            <a:endParaRPr lang="en-US" altLang="zh-TW" dirty="0"/>
          </a:p>
          <a:p>
            <a:pPr marL="171450" indent="-171450">
              <a:buFont typeface="Arial" panose="020B0604020202020204" pitchFamily="34" charset="0"/>
              <a:buChar char="•"/>
            </a:pPr>
            <a:r>
              <a:rPr lang="zh-TW" altLang="en-US" dirty="0"/>
              <a:t>圖 </a:t>
            </a:r>
            <a:r>
              <a:rPr lang="en-US" altLang="zh-TW" dirty="0"/>
              <a:t>6(b) </a:t>
            </a:r>
            <a:r>
              <a:rPr lang="zh-TW" altLang="en-US" dirty="0"/>
              <a:t>中的丟包率結果是一致的，並且 </a:t>
            </a:r>
            <a:r>
              <a:rPr lang="en-US" altLang="zh-TW" dirty="0"/>
              <a:t>TOSP </a:t>
            </a:r>
            <a:r>
              <a:rPr lang="zh-TW" altLang="en-US" dirty="0"/>
              <a:t>始終優於其他人。</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70</a:t>
            </a:fld>
            <a:endParaRPr lang="zh-TW" altLang="en-US"/>
          </a:p>
        </p:txBody>
      </p:sp>
    </p:spTree>
    <p:extLst>
      <p:ext uri="{BB962C8B-B14F-4D97-AF65-F5344CB8AC3E}">
        <p14:creationId xmlns:p14="http://schemas.microsoft.com/office/powerpoint/2010/main" val="33380548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為了評估部分有序的</a:t>
            </a:r>
            <a:r>
              <a:rPr lang="en-US" altLang="zh-TW" dirty="0"/>
              <a:t>middlebox</a:t>
            </a:r>
            <a:r>
              <a:rPr lang="zh-TW" altLang="en-US" dirty="0"/>
              <a:t>集合在預定路徑上的放置，我們使用建議的啟發式將部分有序的集合轉換為完全有序的集合，然後應用 </a:t>
            </a:r>
            <a:r>
              <a:rPr lang="en-US" altLang="zh-TW" dirty="0"/>
              <a:t>TOSP</a:t>
            </a:r>
            <a:r>
              <a:rPr lang="zh-TW" altLang="en-US" dirty="0"/>
              <a:t>。</a:t>
            </a:r>
          </a:p>
          <a:p>
            <a:pPr marL="171450" indent="-171450">
              <a:buFont typeface="Arial" panose="020B0604020202020204" pitchFamily="34" charset="0"/>
              <a:buChar char="•"/>
            </a:pPr>
            <a:r>
              <a:rPr lang="zh-TW" altLang="en-US" dirty="0"/>
              <a:t>我們將前瞻參數 </a:t>
            </a:r>
            <a:r>
              <a:rPr lang="en-US" altLang="zh-TW" dirty="0"/>
              <a:t>k </a:t>
            </a:r>
            <a:r>
              <a:rPr lang="zh-TW" altLang="en-US" dirty="0"/>
              <a:t>從 </a:t>
            </a:r>
            <a:r>
              <a:rPr lang="en-US" altLang="zh-TW" dirty="0"/>
              <a:t>1 </a:t>
            </a:r>
            <a:r>
              <a:rPr lang="zh-TW" altLang="en-US" dirty="0"/>
              <a:t>調整為 </a:t>
            </a:r>
            <a:r>
              <a:rPr lang="en-US" altLang="zh-TW" dirty="0"/>
              <a:t>2 </a:t>
            </a:r>
            <a:r>
              <a:rPr lang="zh-TW" altLang="en-US" dirty="0"/>
              <a:t>並比較它們的性能。 </a:t>
            </a:r>
            <a:endParaRPr lang="en-US" altLang="zh-TW" dirty="0"/>
          </a:p>
          <a:p>
            <a:pPr marL="171450" indent="-171450">
              <a:buFont typeface="Arial" panose="020B0604020202020204" pitchFamily="34" charset="0"/>
              <a:buChar char="•"/>
            </a:pPr>
            <a:r>
              <a:rPr lang="zh-TW" altLang="en-US" dirty="0"/>
              <a:t>兩個中間框候選集的流量變化率和依賴關係為：</a:t>
            </a:r>
            <a:r>
              <a:rPr lang="en-US" altLang="zh-TW" dirty="0"/>
              <a:t>{1.1 ← 0.8, 1.2 ← 0.7}</a:t>
            </a:r>
            <a:r>
              <a:rPr lang="zh-TW" altLang="en-US" dirty="0"/>
              <a:t>和</a:t>
            </a:r>
            <a:r>
              <a:rPr lang="en-US" altLang="zh-TW" dirty="0"/>
              <a:t>{1.1 ← 1.2, 1.3 ← 0.7}</a:t>
            </a:r>
            <a:r>
              <a:rPr lang="zh-TW" altLang="en-US" dirty="0"/>
              <a:t>。</a:t>
            </a:r>
          </a:p>
          <a:p>
            <a:pPr marL="171450" indent="-171450">
              <a:buFont typeface="Arial" panose="020B0604020202020204" pitchFamily="34" charset="0"/>
              <a:buChar char="•"/>
            </a:pPr>
            <a:r>
              <a:rPr lang="zh-TW" altLang="en-US" dirty="0"/>
              <a:t>請注意，使用兩個不同的前瞻值時將生成不同的總訂單鏈。</a:t>
            </a:r>
            <a:endParaRPr lang="en-US" altLang="zh-TW" dirty="0"/>
          </a:p>
          <a:p>
            <a:pPr marL="0" indent="0">
              <a:buFont typeface="Arial" panose="020B0604020202020204" pitchFamily="34" charset="0"/>
              <a:buNone/>
            </a:pPr>
            <a:endParaRPr lang="en-US" altLang="zh-TW"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71</a:t>
            </a:fld>
            <a:endParaRPr lang="zh-TW" altLang="en-US"/>
          </a:p>
        </p:txBody>
      </p:sp>
    </p:spTree>
    <p:extLst>
      <p:ext uri="{BB962C8B-B14F-4D97-AF65-F5344CB8AC3E}">
        <p14:creationId xmlns:p14="http://schemas.microsoft.com/office/powerpoint/2010/main" val="3585953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 </a:t>
            </a:r>
            <a:r>
              <a:rPr lang="en-US" altLang="zh-TW" dirty="0"/>
              <a:t>7(a) </a:t>
            </a:r>
            <a:r>
              <a:rPr lang="zh-TW" altLang="en-US" dirty="0"/>
              <a:t>比較了兩個不同超前值的端到端延遲。 我們可以看到，</a:t>
            </a:r>
            <a:r>
              <a:rPr lang="en-US" altLang="zh-TW" dirty="0"/>
              <a:t>2 </a:t>
            </a:r>
            <a:r>
              <a:rPr lang="zh-TW" altLang="en-US" dirty="0"/>
              <a:t>的超前值通過更深入地搜索解決方案空間實現了更短的延遲。</a:t>
            </a:r>
          </a:p>
          <a:p>
            <a:pPr marL="171450" indent="-171450">
              <a:buFont typeface="Arial" panose="020B0604020202020204" pitchFamily="34" charset="0"/>
              <a:buChar char="•"/>
            </a:pPr>
            <a:r>
              <a:rPr lang="zh-TW" altLang="en-US" dirty="0"/>
              <a:t>類似地，圖 </a:t>
            </a:r>
            <a:r>
              <a:rPr lang="en-US" altLang="zh-TW" dirty="0"/>
              <a:t>7(b) </a:t>
            </a:r>
            <a:r>
              <a:rPr lang="zh-TW" altLang="en-US" dirty="0"/>
              <a:t>表明，</a:t>
            </a:r>
            <a:r>
              <a:rPr lang="en-US" altLang="zh-TW" dirty="0"/>
              <a:t>2 </a:t>
            </a:r>
            <a:r>
              <a:rPr lang="zh-TW" altLang="en-US" dirty="0"/>
              <a:t>的超前值實現了較低的平均丟包率。</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72</a:t>
            </a:fld>
            <a:endParaRPr lang="zh-TW" altLang="en-US"/>
          </a:p>
        </p:txBody>
      </p:sp>
    </p:spTree>
    <p:extLst>
      <p:ext uri="{BB962C8B-B14F-4D97-AF65-F5344CB8AC3E}">
        <p14:creationId xmlns:p14="http://schemas.microsoft.com/office/powerpoint/2010/main" val="84591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如果在 </a:t>
            </a:r>
            <a:r>
              <a:rPr lang="en-US" altLang="zh-TW" sz="1200" b="0" i="0" kern="1200" dirty="0">
                <a:solidFill>
                  <a:schemeClr val="tx1"/>
                </a:solidFill>
                <a:effectLst/>
                <a:latin typeface="+mn-lt"/>
                <a:ea typeface="+mn-ea"/>
                <a:cs typeface="+mn-cs"/>
              </a:rPr>
              <a:t>m2 </a:t>
            </a:r>
            <a:r>
              <a:rPr lang="zh-TW" altLang="en-US" sz="1200" b="0" i="0" kern="1200" dirty="0">
                <a:solidFill>
                  <a:schemeClr val="tx1"/>
                </a:solidFill>
                <a:effectLst/>
                <a:latin typeface="+mn-lt"/>
                <a:ea typeface="+mn-ea"/>
                <a:cs typeface="+mn-cs"/>
              </a:rPr>
              <a:t>之前應用 </a:t>
            </a:r>
            <a:r>
              <a:rPr lang="en-US" altLang="zh-TW" sz="1200" b="0" i="0" kern="1200" dirty="0">
                <a:solidFill>
                  <a:schemeClr val="tx1"/>
                </a:solidFill>
                <a:effectLst/>
                <a:latin typeface="+mn-lt"/>
                <a:ea typeface="+mn-ea"/>
                <a:cs typeface="+mn-cs"/>
              </a:rPr>
              <a:t>m1 </a:t>
            </a:r>
            <a:r>
              <a:rPr lang="zh-TW" altLang="en-US" sz="1200" b="0" i="0" kern="1200" dirty="0">
                <a:solidFill>
                  <a:schemeClr val="tx1"/>
                </a:solidFill>
                <a:effectLst/>
                <a:latin typeface="+mn-lt"/>
                <a:ea typeface="+mn-ea"/>
                <a:cs typeface="+mn-cs"/>
              </a:rPr>
              <a:t>的約束，那麼圖 </a:t>
            </a:r>
            <a:r>
              <a:rPr lang="en-US" altLang="zh-TW" sz="1200" b="0" i="0" kern="1200" dirty="0">
                <a:solidFill>
                  <a:schemeClr val="tx1"/>
                </a:solidFill>
                <a:effectLst/>
                <a:latin typeface="+mn-lt"/>
                <a:ea typeface="+mn-ea"/>
                <a:cs typeface="+mn-cs"/>
              </a:rPr>
              <a:t>1(b) </a:t>
            </a:r>
            <a:r>
              <a:rPr lang="zh-TW" altLang="en-US" sz="1200" b="0" i="0" kern="1200" dirty="0">
                <a:solidFill>
                  <a:schemeClr val="tx1"/>
                </a:solidFill>
                <a:effectLst/>
                <a:latin typeface="+mn-lt"/>
                <a:ea typeface="+mn-ea"/>
                <a:cs typeface="+mn-cs"/>
              </a:rPr>
              <a:t>中的佈局方案將違反約束。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36380142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 </a:t>
            </a:r>
            <a:r>
              <a:rPr lang="en-US" altLang="zh-TW" dirty="0"/>
              <a:t>7(a) </a:t>
            </a:r>
            <a:r>
              <a:rPr lang="zh-TW" altLang="en-US" dirty="0"/>
              <a:t>比較了兩個不同超前值的端到端延遲。 我們可以看到，</a:t>
            </a:r>
            <a:r>
              <a:rPr lang="en-US" altLang="zh-TW" dirty="0"/>
              <a:t>2 </a:t>
            </a:r>
            <a:r>
              <a:rPr lang="zh-TW" altLang="en-US" dirty="0"/>
              <a:t>的超前值通過更深入地搜索解決方案空間實現了更短的延遲。</a:t>
            </a:r>
          </a:p>
          <a:p>
            <a:pPr marL="171450" indent="-171450">
              <a:buFont typeface="Arial" panose="020B0604020202020204" pitchFamily="34" charset="0"/>
              <a:buChar char="•"/>
            </a:pPr>
            <a:r>
              <a:rPr lang="zh-TW" altLang="en-US" dirty="0"/>
              <a:t>類似地，圖 </a:t>
            </a:r>
            <a:r>
              <a:rPr lang="en-US" altLang="zh-TW" dirty="0"/>
              <a:t>7(b) </a:t>
            </a:r>
            <a:r>
              <a:rPr lang="zh-TW" altLang="en-US" dirty="0"/>
              <a:t>表明，</a:t>
            </a:r>
            <a:r>
              <a:rPr lang="en-US" altLang="zh-TW" dirty="0"/>
              <a:t>2 </a:t>
            </a:r>
            <a:r>
              <a:rPr lang="zh-TW" altLang="en-US" dirty="0"/>
              <a:t>的超前值實現了較低的平均丟包率。</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73</a:t>
            </a:fld>
            <a:endParaRPr lang="zh-TW" altLang="en-US"/>
          </a:p>
        </p:txBody>
      </p:sp>
    </p:spTree>
    <p:extLst>
      <p:ext uri="{BB962C8B-B14F-4D97-AF65-F5344CB8AC3E}">
        <p14:creationId xmlns:p14="http://schemas.microsoft.com/office/powerpoint/2010/main" val="28592863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最後，我們通過將其與 </a:t>
            </a:r>
            <a:r>
              <a:rPr lang="en-US" altLang="zh-TW" dirty="0"/>
              <a:t>”</a:t>
            </a:r>
            <a:r>
              <a:rPr lang="zh-TW" altLang="en-US" dirty="0"/>
              <a:t>基於跳數</a:t>
            </a:r>
            <a:r>
              <a:rPr lang="en-US" altLang="zh-TW" dirty="0"/>
              <a:t>(Hop count)</a:t>
            </a:r>
            <a:r>
              <a:rPr lang="zh-TW" altLang="en-US" dirty="0"/>
              <a:t>和 </a:t>
            </a:r>
            <a:r>
              <a:rPr lang="en-US" altLang="zh-TW" dirty="0"/>
              <a:t>ECMP</a:t>
            </a:r>
            <a:r>
              <a:rPr lang="zh-TW" altLang="en-US" dirty="0"/>
              <a:t>（即負載平衡）的最短路徑路由算法</a:t>
            </a:r>
            <a:r>
              <a:rPr lang="en-US" altLang="zh-TW" dirty="0"/>
              <a:t>” </a:t>
            </a:r>
            <a:r>
              <a:rPr lang="zh-TW" altLang="en-US" dirty="0"/>
              <a:t>進行比較來評估 </a:t>
            </a:r>
            <a:r>
              <a:rPr lang="en-US" altLang="zh-TW" dirty="0"/>
              <a:t>“</a:t>
            </a:r>
            <a:r>
              <a:rPr lang="zh-TW" altLang="en-US" dirty="0"/>
              <a:t>流量和空間感知路由 </a:t>
            </a:r>
            <a:r>
              <a:rPr lang="en-US" altLang="zh-TW" dirty="0"/>
              <a:t>(TASAR)” </a:t>
            </a:r>
            <a:r>
              <a:rPr lang="zh-TW" altLang="en-US" dirty="0"/>
              <a:t>啟發式算法。</a:t>
            </a:r>
          </a:p>
          <a:p>
            <a:pPr marL="171450" indent="-171450">
              <a:buFont typeface="Arial" panose="020B0604020202020204" pitchFamily="34" charset="0"/>
              <a:buChar char="•"/>
            </a:pPr>
            <a:r>
              <a:rPr lang="zh-TW" altLang="en-US" dirty="0"/>
              <a:t>對於多路徑拓撲，我們選擇具有 </a:t>
            </a:r>
            <a:r>
              <a:rPr lang="en-US" altLang="zh-TW" dirty="0"/>
              <a:t>80 </a:t>
            </a:r>
            <a:r>
              <a:rPr lang="zh-TW" altLang="en-US" dirty="0"/>
              <a:t>個交換機和 </a:t>
            </a:r>
            <a:r>
              <a:rPr lang="en-US" altLang="zh-TW" dirty="0"/>
              <a:t>128 </a:t>
            </a:r>
            <a:r>
              <a:rPr lang="zh-TW" altLang="en-US" dirty="0"/>
              <a:t>個主機的 </a:t>
            </a:r>
            <a:r>
              <a:rPr lang="en-US" altLang="zh-TW" dirty="0"/>
              <a:t>8-pod fat tree</a:t>
            </a:r>
            <a:r>
              <a:rPr lang="zh-TW" altLang="en-US" dirty="0"/>
              <a:t>。</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74</a:t>
            </a:fld>
            <a:endParaRPr lang="zh-TW" altLang="en-US"/>
          </a:p>
        </p:txBody>
      </p:sp>
    </p:spTree>
    <p:extLst>
      <p:ext uri="{BB962C8B-B14F-4D97-AF65-F5344CB8AC3E}">
        <p14:creationId xmlns:p14="http://schemas.microsoft.com/office/powerpoint/2010/main" val="611180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轉換後的兩組候選中間框為：</a:t>
            </a:r>
            <a:r>
              <a:rPr lang="en-US" altLang="zh-TW" dirty="0"/>
              <a:t>{1.2 ← 0.7 ← 1.1 ← 0.8} </a:t>
            </a:r>
            <a:r>
              <a:rPr lang="zh-TW" altLang="en-US" dirty="0"/>
              <a:t>和</a:t>
            </a:r>
            <a:r>
              <a:rPr lang="en-US" altLang="zh-TW" dirty="0"/>
              <a:t>{1.3 ← 0.7 ← 1.1 ← 1.2}</a:t>
            </a:r>
            <a:r>
              <a:rPr lang="zh-TW" altLang="en-US" dirty="0"/>
              <a:t>。</a:t>
            </a:r>
          </a:p>
          <a:p>
            <a:pPr marL="171450" indent="-171450">
              <a:buFont typeface="Arial" panose="020B0604020202020204" pitchFamily="34" charset="0"/>
              <a:buChar char="•"/>
            </a:pPr>
            <a:r>
              <a:rPr lang="zh-TW" altLang="en-US" dirty="0"/>
              <a:t>我們首先比較兩種算法的路由成功率。</a:t>
            </a:r>
          </a:p>
          <a:p>
            <a:pPr marL="171450" indent="-171450">
              <a:buFont typeface="Arial" panose="020B0604020202020204" pitchFamily="34" charset="0"/>
              <a:buChar char="•"/>
            </a:pPr>
            <a:r>
              <a:rPr lang="zh-TW" altLang="en-US" dirty="0"/>
              <a:t>我們將每個交換機的空間數從 </a:t>
            </a:r>
            <a:r>
              <a:rPr lang="en-US" altLang="zh-TW" dirty="0"/>
              <a:t>6 </a:t>
            </a:r>
            <a:r>
              <a:rPr lang="zh-TW" altLang="en-US" dirty="0"/>
              <a:t>調整到 </a:t>
            </a:r>
            <a:r>
              <a:rPr lang="en-US" altLang="zh-TW" dirty="0"/>
              <a:t>8</a:t>
            </a:r>
            <a:r>
              <a:rPr lang="zh-TW" altLang="en-US" dirty="0"/>
              <a:t>，並測量可以成功找到具有足夠</a:t>
            </a:r>
            <a:r>
              <a:rPr lang="en-US" altLang="zh-TW" dirty="0"/>
              <a:t>middlebox</a:t>
            </a:r>
            <a:r>
              <a:rPr lang="zh-TW" altLang="en-US" dirty="0"/>
              <a:t>空間的路徑的流的百分比。</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75</a:t>
            </a:fld>
            <a:endParaRPr lang="zh-TW" altLang="en-US"/>
          </a:p>
        </p:txBody>
      </p:sp>
    </p:spTree>
    <p:extLst>
      <p:ext uri="{BB962C8B-B14F-4D97-AF65-F5344CB8AC3E}">
        <p14:creationId xmlns:p14="http://schemas.microsoft.com/office/powerpoint/2010/main" val="2928635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如表一所示，當每個交換機的空間數為</a:t>
            </a:r>
            <a:r>
              <a:rPr lang="en-US" altLang="zh-TW" dirty="0"/>
              <a:t>6</a:t>
            </a:r>
            <a:r>
              <a:rPr lang="zh-TW" altLang="en-US" dirty="0"/>
              <a:t>時，</a:t>
            </a:r>
            <a:r>
              <a:rPr lang="en-US" altLang="zh-TW" dirty="0"/>
              <a:t>TASAR</a:t>
            </a:r>
            <a:r>
              <a:rPr lang="zh-TW" altLang="en-US" dirty="0"/>
              <a:t>的路由成功率比最短路徑路由高</a:t>
            </a:r>
            <a:r>
              <a:rPr lang="en-US" altLang="zh-TW" dirty="0"/>
              <a:t>5%</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76</a:t>
            </a:fld>
            <a:endParaRPr lang="zh-TW" altLang="en-US"/>
          </a:p>
        </p:txBody>
      </p:sp>
    </p:spTree>
    <p:extLst>
      <p:ext uri="{BB962C8B-B14F-4D97-AF65-F5344CB8AC3E}">
        <p14:creationId xmlns:p14="http://schemas.microsoft.com/office/powerpoint/2010/main" val="3338293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接下來，我們將每個交換機的空間數固定為</a:t>
            </a:r>
            <a:r>
              <a:rPr lang="en-US" altLang="zh-TW" dirty="0"/>
              <a:t>8</a:t>
            </a:r>
            <a:r>
              <a:rPr lang="zh-TW" altLang="en-US" dirty="0"/>
              <a:t>，並比較兩種算法的端到端延遲和丟包率。</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77</a:t>
            </a:fld>
            <a:endParaRPr lang="zh-TW" altLang="en-US"/>
          </a:p>
        </p:txBody>
      </p:sp>
    </p:spTree>
    <p:extLst>
      <p:ext uri="{BB962C8B-B14F-4D97-AF65-F5344CB8AC3E}">
        <p14:creationId xmlns:p14="http://schemas.microsoft.com/office/powerpoint/2010/main" val="23340062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如圖 </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）所示，當基線流速為 </a:t>
            </a:r>
            <a:r>
              <a:rPr lang="en-US" altLang="zh-TW" sz="1200" b="0" i="0" kern="1200" dirty="0">
                <a:solidFill>
                  <a:schemeClr val="tx1"/>
                </a:solidFill>
                <a:effectLst/>
                <a:latin typeface="+mn-lt"/>
                <a:ea typeface="+mn-ea"/>
                <a:cs typeface="+mn-cs"/>
              </a:rPr>
              <a:t>10 Mbps </a:t>
            </a:r>
            <a:r>
              <a:rPr lang="zh-TW" altLang="en-US" sz="1200" b="0" i="0" kern="1200" dirty="0">
                <a:solidFill>
                  <a:schemeClr val="tx1"/>
                </a:solidFill>
                <a:effectLst/>
                <a:latin typeface="+mn-lt"/>
                <a:ea typeface="+mn-ea"/>
                <a:cs typeface="+mn-cs"/>
              </a:rPr>
              <a:t>時，</a:t>
            </a:r>
            <a:r>
              <a:rPr lang="en-US" altLang="zh-TW" sz="1200" b="0" i="0" kern="1200" dirty="0">
                <a:solidFill>
                  <a:schemeClr val="tx1"/>
                </a:solidFill>
                <a:effectLst/>
                <a:latin typeface="+mn-lt"/>
                <a:ea typeface="+mn-ea"/>
                <a:cs typeface="+mn-cs"/>
              </a:rPr>
              <a:t>TASAR </a:t>
            </a:r>
            <a:r>
              <a:rPr lang="zh-TW" altLang="en-US" sz="1200" b="0" i="0" kern="1200" dirty="0">
                <a:solidFill>
                  <a:schemeClr val="tx1"/>
                </a:solidFill>
                <a:effectLst/>
                <a:latin typeface="+mn-lt"/>
                <a:ea typeface="+mn-ea"/>
                <a:cs typeface="+mn-cs"/>
              </a:rPr>
              <a:t>的延遲稍長，因為它的路徑不如最短路徑路由生成的路徑短。然而，一旦流量增加超過 </a:t>
            </a:r>
            <a:r>
              <a:rPr lang="en-US" altLang="zh-TW" sz="1200" b="0" i="0" kern="1200" dirty="0">
                <a:solidFill>
                  <a:schemeClr val="tx1"/>
                </a:solidFill>
                <a:effectLst/>
                <a:latin typeface="+mn-lt"/>
                <a:ea typeface="+mn-ea"/>
                <a:cs typeface="+mn-cs"/>
              </a:rPr>
              <a:t>10 Mbps</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TASAR </a:t>
            </a:r>
            <a:r>
              <a:rPr lang="zh-TW" altLang="en-US" sz="1200" b="0" i="0" kern="1200" dirty="0">
                <a:solidFill>
                  <a:schemeClr val="tx1"/>
                </a:solidFill>
                <a:effectLst/>
                <a:latin typeface="+mn-lt"/>
                <a:ea typeface="+mn-ea"/>
                <a:cs typeface="+mn-cs"/>
              </a:rPr>
              <a:t>始終提供更短的延遲。</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a:t>
            </a:r>
            <a:r>
              <a:rPr lang="zh-TW" altLang="en-US" sz="1200" b="0" i="0" kern="1200" dirty="0">
                <a:solidFill>
                  <a:schemeClr val="tx1"/>
                </a:solidFill>
                <a:effectLst/>
                <a:latin typeface="+mn-lt"/>
                <a:ea typeface="+mn-ea"/>
                <a:cs typeface="+mn-cs"/>
              </a:rPr>
              <a:t>）還表明 </a:t>
            </a:r>
            <a:r>
              <a:rPr lang="en-US" altLang="zh-TW" sz="1200" b="0" i="0" kern="1200" dirty="0">
                <a:solidFill>
                  <a:schemeClr val="tx1"/>
                </a:solidFill>
                <a:effectLst/>
                <a:latin typeface="+mn-lt"/>
                <a:ea typeface="+mn-ea"/>
                <a:cs typeface="+mn-cs"/>
              </a:rPr>
              <a:t>TASAR </a:t>
            </a:r>
            <a:r>
              <a:rPr lang="zh-TW" altLang="en-US" sz="1200" b="0" i="0" kern="1200" dirty="0">
                <a:solidFill>
                  <a:schemeClr val="tx1"/>
                </a:solidFill>
                <a:effectLst/>
                <a:latin typeface="+mn-lt"/>
                <a:ea typeface="+mn-ea"/>
                <a:cs typeface="+mn-cs"/>
              </a:rPr>
              <a:t>始終如一地實現了較低的丟包率。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78</a:t>
            </a:fld>
            <a:endParaRPr lang="zh-TW" altLang="en-US"/>
          </a:p>
        </p:txBody>
      </p:sp>
    </p:spTree>
    <p:extLst>
      <p:ext uri="{BB962C8B-B14F-4D97-AF65-F5344CB8AC3E}">
        <p14:creationId xmlns:p14="http://schemas.microsoft.com/office/powerpoint/2010/main" val="33616740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TASAR : Traffic And Space Aware Routing</a:t>
            </a:r>
          </a:p>
          <a:p>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TW" altLang="en-US" dirty="0"/>
              <a:t>我們已經使用開源 </a:t>
            </a:r>
            <a:r>
              <a:rPr lang="en-US" altLang="zh-TW" dirty="0"/>
              <a:t>SDN </a:t>
            </a:r>
            <a:r>
              <a:rPr lang="zh-TW" altLang="en-US" dirty="0"/>
              <a:t>控制器 </a:t>
            </a:r>
            <a:r>
              <a:rPr lang="en-US" altLang="zh-TW" dirty="0"/>
              <a:t>Floodlight </a:t>
            </a:r>
            <a:r>
              <a:rPr lang="zh-TW" altLang="en-US" dirty="0"/>
              <a:t>和仿真平台 </a:t>
            </a:r>
            <a:r>
              <a:rPr lang="en-US" altLang="zh-TW" dirty="0" err="1"/>
              <a:t>Mininet</a:t>
            </a:r>
            <a:r>
              <a:rPr lang="en-US" altLang="zh-TW" dirty="0"/>
              <a:t> </a:t>
            </a:r>
            <a:r>
              <a:rPr lang="zh-TW" altLang="en-US" dirty="0"/>
              <a:t>實現了基於 </a:t>
            </a:r>
            <a:r>
              <a:rPr lang="en-US" altLang="zh-TW" dirty="0"/>
              <a:t>SDN </a:t>
            </a:r>
            <a:r>
              <a:rPr lang="zh-TW" altLang="en-US" dirty="0"/>
              <a:t>的原型，並使用 </a:t>
            </a:r>
            <a:r>
              <a:rPr lang="en-US" altLang="zh-TW" dirty="0" err="1"/>
              <a:t>libpcap</a:t>
            </a:r>
            <a:r>
              <a:rPr lang="en-US" altLang="zh-TW" dirty="0"/>
              <a:t> </a:t>
            </a:r>
            <a:r>
              <a:rPr lang="zh-TW" altLang="en-US" dirty="0"/>
              <a:t>庫開發了一個</a:t>
            </a:r>
            <a:r>
              <a:rPr lang="en-US" altLang="zh-TW" dirty="0"/>
              <a:t>middlebox</a:t>
            </a:r>
            <a:r>
              <a:rPr lang="zh-TW" altLang="en-US" dirty="0"/>
              <a:t>仿真器 </a:t>
            </a:r>
            <a:r>
              <a:rPr lang="en-US" altLang="zh-TW" dirty="0"/>
              <a:t>[8]</a:t>
            </a:r>
            <a:r>
              <a:rPr lang="zh-TW" altLang="en-US" dirty="0"/>
              <a:t>。</a:t>
            </a:r>
          </a:p>
          <a:p>
            <a:pPr marL="171450" indent="-171450">
              <a:buFont typeface="Arial" panose="020B0604020202020204" pitchFamily="34" charset="0"/>
              <a:buChar char="•"/>
            </a:pPr>
            <a:r>
              <a:rPr lang="zh-TW" altLang="en-US" dirty="0"/>
              <a:t>我們通過比較  </a:t>
            </a:r>
            <a:r>
              <a:rPr lang="en-US" altLang="zh-TW" dirty="0"/>
              <a:t>“TOSP </a:t>
            </a:r>
            <a:r>
              <a:rPr lang="zh-TW" altLang="en-US" dirty="0"/>
              <a:t>與 </a:t>
            </a:r>
            <a:r>
              <a:rPr lang="en-US" altLang="zh-TW" dirty="0"/>
              <a:t>TASAR </a:t>
            </a:r>
            <a:r>
              <a:rPr lang="zh-TW" altLang="en-US" dirty="0"/>
              <a:t>路由</a:t>
            </a:r>
            <a:r>
              <a:rPr lang="en-US" altLang="zh-TW" dirty="0"/>
              <a:t>” </a:t>
            </a:r>
            <a:r>
              <a:rPr lang="zh-TW" altLang="en-US" dirty="0"/>
              <a:t>和 </a:t>
            </a:r>
            <a:r>
              <a:rPr lang="en-US" altLang="zh-TW" dirty="0"/>
              <a:t>”</a:t>
            </a:r>
            <a:r>
              <a:rPr lang="zh-TW" altLang="en-US" dirty="0"/>
              <a:t> </a:t>
            </a:r>
            <a:r>
              <a:rPr lang="en-US" altLang="zh-TW" dirty="0"/>
              <a:t>TOSP </a:t>
            </a:r>
            <a:r>
              <a:rPr lang="zh-TW" altLang="en-US" dirty="0"/>
              <a:t>與最短路徑路由</a:t>
            </a:r>
            <a:r>
              <a:rPr lang="en-US" altLang="zh-TW" dirty="0"/>
              <a:t>” </a:t>
            </a:r>
            <a:r>
              <a:rPr lang="zh-TW" altLang="en-US" dirty="0"/>
              <a:t>來驗證我們的設計。</a:t>
            </a:r>
          </a:p>
          <a:p>
            <a:pPr marL="171450" indent="-171450">
              <a:buFont typeface="Arial" panose="020B0604020202020204" pitchFamily="34" charset="0"/>
              <a:buChar char="•"/>
            </a:pPr>
            <a:r>
              <a:rPr lang="zh-TW" altLang="en-US" dirty="0"/>
              <a:t>我們選擇 </a:t>
            </a:r>
            <a:r>
              <a:rPr lang="en-US" altLang="zh-TW" dirty="0"/>
              <a:t>Abilene </a:t>
            </a:r>
            <a:r>
              <a:rPr lang="zh-TW" altLang="en-US" dirty="0"/>
              <a:t>主幹拓撲結構 </a:t>
            </a:r>
            <a:r>
              <a:rPr lang="en-US" altLang="zh-TW" dirty="0"/>
              <a:t>[1]</a:t>
            </a:r>
            <a:r>
              <a:rPr lang="zh-TW" altLang="en-US" dirty="0"/>
              <a:t>，如圖 </a:t>
            </a:r>
            <a:r>
              <a:rPr lang="en-US" altLang="zh-TW" dirty="0"/>
              <a:t>9 </a:t>
            </a:r>
            <a:r>
              <a:rPr lang="zh-TW" altLang="en-US" dirty="0"/>
              <a:t>所示。每個節點的空間容量為 </a:t>
            </a:r>
            <a:r>
              <a:rPr lang="en-US" altLang="zh-TW" dirty="0"/>
              <a:t>3</a:t>
            </a:r>
            <a:r>
              <a:rPr lang="zh-TW" altLang="en-US" dirty="0"/>
              <a:t>，每個鏈路的帶寬容量為 </a:t>
            </a:r>
            <a:r>
              <a:rPr lang="en-US" altLang="zh-TW" dirty="0"/>
              <a:t>10 Mbps</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79</a:t>
            </a:fld>
            <a:endParaRPr lang="zh-TW" altLang="en-US"/>
          </a:p>
        </p:txBody>
      </p:sp>
    </p:spTree>
    <p:extLst>
      <p:ext uri="{BB962C8B-B14F-4D97-AF65-F5344CB8AC3E}">
        <p14:creationId xmlns:p14="http://schemas.microsoft.com/office/powerpoint/2010/main" val="601825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生成了四個流：兩個從節點 </a:t>
            </a:r>
            <a:r>
              <a:rPr lang="en-US" altLang="zh-TW" dirty="0"/>
              <a:t>1 </a:t>
            </a:r>
            <a:r>
              <a:rPr lang="zh-TW" altLang="en-US" dirty="0"/>
              <a:t>到 </a:t>
            </a:r>
            <a:r>
              <a:rPr lang="en-US" altLang="zh-TW" dirty="0"/>
              <a:t>8</a:t>
            </a:r>
            <a:r>
              <a:rPr lang="zh-TW" altLang="en-US" dirty="0"/>
              <a:t>，兩個從節點 </a:t>
            </a:r>
            <a:r>
              <a:rPr lang="en-US" altLang="zh-TW" dirty="0"/>
              <a:t>11 </a:t>
            </a:r>
            <a:r>
              <a:rPr lang="zh-TW" altLang="en-US" dirty="0"/>
              <a:t>到 </a:t>
            </a:r>
            <a:r>
              <a:rPr lang="en-US" altLang="zh-TW" dirty="0"/>
              <a:t>2</a:t>
            </a:r>
            <a:r>
              <a:rPr lang="zh-TW" altLang="en-US" dirty="0"/>
              <a:t>。</a:t>
            </a:r>
          </a:p>
          <a:p>
            <a:pPr marL="171450" indent="-171450">
              <a:buFont typeface="Arial" panose="020B0604020202020204" pitchFamily="34" charset="0"/>
              <a:buChar char="•"/>
            </a:pPr>
            <a:r>
              <a:rPr lang="zh-TW" altLang="en-US" dirty="0"/>
              <a:t>每個流的初始流量速率範圍為 </a:t>
            </a:r>
            <a:r>
              <a:rPr lang="en-US" altLang="zh-TW" dirty="0"/>
              <a:t>1 </a:t>
            </a:r>
            <a:r>
              <a:rPr lang="zh-TW" altLang="en-US" dirty="0"/>
              <a:t>到 </a:t>
            </a:r>
            <a:r>
              <a:rPr lang="en-US" altLang="zh-TW" dirty="0"/>
              <a:t>10 Mbps</a:t>
            </a:r>
            <a:r>
              <a:rPr lang="zh-TW" altLang="en-US" dirty="0"/>
              <a:t>，步長為 </a:t>
            </a:r>
            <a:r>
              <a:rPr lang="en-US" altLang="zh-TW" dirty="0"/>
              <a:t>1 Mbps</a:t>
            </a:r>
            <a:r>
              <a:rPr lang="zh-TW" altLang="en-US" dirty="0"/>
              <a:t>。</a:t>
            </a:r>
          </a:p>
          <a:p>
            <a:pPr marL="171450" indent="-171450">
              <a:buFont typeface="Arial" panose="020B0604020202020204" pitchFamily="34" charset="0"/>
              <a:buChar char="•"/>
            </a:pPr>
            <a:r>
              <a:rPr lang="zh-TW" altLang="en-US" dirty="0"/>
              <a:t>每個流需要四個</a:t>
            </a:r>
            <a:r>
              <a:rPr lang="en-US" altLang="zh-TW" dirty="0"/>
              <a:t>middlebox</a:t>
            </a:r>
            <a:r>
              <a:rPr lang="zh-TW" altLang="en-US" dirty="0"/>
              <a:t>，轉換後的流量變化率和總訂單鏈如下：</a:t>
            </a:r>
            <a:r>
              <a:rPr lang="en-US" altLang="zh-TW" dirty="0"/>
              <a:t>{1.2 ← 0.7 ← 1.1 ← 0.8}</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81</a:t>
            </a:fld>
            <a:endParaRPr lang="zh-TW" altLang="en-US"/>
          </a:p>
        </p:txBody>
      </p:sp>
    </p:spTree>
    <p:extLst>
      <p:ext uri="{BB962C8B-B14F-4D97-AF65-F5344CB8AC3E}">
        <p14:creationId xmlns:p14="http://schemas.microsoft.com/office/powerpoint/2010/main" val="3484333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從圖 </a:t>
            </a:r>
            <a:r>
              <a:rPr lang="en-US" altLang="zh-TW" sz="1200" b="0" i="0" kern="1200" dirty="0">
                <a:solidFill>
                  <a:schemeClr val="tx1"/>
                </a:solidFill>
                <a:effectLst/>
                <a:latin typeface="+mn-lt"/>
                <a:ea typeface="+mn-ea"/>
                <a:cs typeface="+mn-cs"/>
              </a:rPr>
              <a:t>10(a) </a:t>
            </a:r>
            <a:r>
              <a:rPr lang="zh-TW" altLang="en-US" sz="1200" b="0" i="0" kern="1200" dirty="0">
                <a:solidFill>
                  <a:schemeClr val="tx1"/>
                </a:solidFill>
                <a:effectLst/>
                <a:latin typeface="+mn-lt"/>
                <a:ea typeface="+mn-ea"/>
                <a:cs typeface="+mn-cs"/>
              </a:rPr>
              <a:t>中可以看出，實驗數據與仿真結果一致，</a:t>
            </a:r>
            <a:r>
              <a:rPr lang="en-US" altLang="zh-TW" sz="1200" b="0" i="0" kern="1200" dirty="0">
                <a:solidFill>
                  <a:schemeClr val="tx1"/>
                </a:solidFill>
                <a:effectLst/>
                <a:latin typeface="+mn-lt"/>
                <a:ea typeface="+mn-ea"/>
                <a:cs typeface="+mn-cs"/>
              </a:rPr>
              <a:t>TASAR </a:t>
            </a:r>
            <a:r>
              <a:rPr lang="zh-TW" altLang="en-US" sz="1200" b="0" i="0" kern="1200" dirty="0">
                <a:solidFill>
                  <a:schemeClr val="tx1"/>
                </a:solidFill>
                <a:effectLst/>
                <a:latin typeface="+mn-lt"/>
                <a:ea typeface="+mn-ea"/>
                <a:cs typeface="+mn-cs"/>
              </a:rPr>
              <a:t>實現了比最短路徑路由更短的端到端延遲。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此外，圖 </a:t>
            </a:r>
            <a:r>
              <a:rPr lang="en-US" altLang="zh-TW" sz="1200" b="0" i="0" kern="1200" dirty="0">
                <a:solidFill>
                  <a:schemeClr val="tx1"/>
                </a:solidFill>
                <a:effectLst/>
                <a:latin typeface="+mn-lt"/>
                <a:ea typeface="+mn-ea"/>
                <a:cs typeface="+mn-cs"/>
              </a:rPr>
              <a:t>10(b) </a:t>
            </a:r>
            <a:r>
              <a:rPr lang="zh-TW" altLang="en-US" sz="1200" b="0" i="0" kern="1200" dirty="0">
                <a:solidFill>
                  <a:schemeClr val="tx1"/>
                </a:solidFill>
                <a:effectLst/>
                <a:latin typeface="+mn-lt"/>
                <a:ea typeface="+mn-ea"/>
                <a:cs typeface="+mn-cs"/>
              </a:rPr>
              <a:t>顯示前者實現了低得多的丟包率。</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82</a:t>
            </a:fld>
            <a:endParaRPr lang="zh-TW" altLang="en-US"/>
          </a:p>
        </p:txBody>
      </p:sp>
    </p:spTree>
    <p:extLst>
      <p:ext uri="{BB962C8B-B14F-4D97-AF65-F5344CB8AC3E}">
        <p14:creationId xmlns:p14="http://schemas.microsoft.com/office/powerpoint/2010/main" val="9981192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在本文中，我們通過考慮不同的</a:t>
            </a:r>
            <a:r>
              <a:rPr lang="en-US" altLang="zh-TW" dirty="0"/>
              <a:t>middlebox</a:t>
            </a:r>
            <a:r>
              <a:rPr lang="zh-TW" altLang="en-US" dirty="0"/>
              <a:t>流量變化影響和依賴關係研究了 </a:t>
            </a:r>
            <a:r>
              <a:rPr lang="en-US" altLang="zh-TW" dirty="0"/>
              <a:t>NFV middlebox</a:t>
            </a:r>
            <a:r>
              <a:rPr lang="zh-TW" altLang="en-US" dirty="0"/>
              <a:t>的最佳放置。</a:t>
            </a:r>
          </a:p>
          <a:p>
            <a:pPr marL="171450" indent="-171450">
              <a:buFont typeface="Arial" panose="020B0604020202020204" pitchFamily="34" charset="0"/>
              <a:buChar char="•"/>
            </a:pPr>
            <a:r>
              <a:rPr lang="zh-TW" altLang="en-US" dirty="0"/>
              <a:t>我們首先將 </a:t>
            </a:r>
            <a:r>
              <a:rPr lang="en-US" altLang="zh-TW" dirty="0"/>
              <a:t>Interdependent Middleboxes </a:t>
            </a:r>
            <a:r>
              <a:rPr lang="zh-TW" altLang="en-US" dirty="0"/>
              <a:t>的流量感知放置問題表述為一個圖優化問題，其目標是對網絡進行負載平衡。</a:t>
            </a:r>
          </a:p>
          <a:p>
            <a:pPr marL="171450" indent="-171450">
              <a:buFont typeface="Arial" panose="020B0604020202020204" pitchFamily="34" charset="0"/>
              <a:buChar char="•"/>
            </a:pPr>
            <a:r>
              <a:rPr lang="zh-TW" altLang="en-US" dirty="0"/>
              <a:t>接下來，我們解決了流路徑預定時的問題，並針對無序或完全有序的</a:t>
            </a:r>
            <a:r>
              <a:rPr lang="en-US" altLang="zh-TW" dirty="0"/>
              <a:t>middlebox</a:t>
            </a:r>
            <a:r>
              <a:rPr lang="zh-TW" altLang="en-US" dirty="0"/>
              <a:t>集提出了最優算法。</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83</a:t>
            </a:fld>
            <a:endParaRPr lang="zh-TW" altLang="en-US"/>
          </a:p>
        </p:txBody>
      </p:sp>
    </p:spTree>
    <p:extLst>
      <p:ext uri="{BB962C8B-B14F-4D97-AF65-F5344CB8AC3E}">
        <p14:creationId xmlns:p14="http://schemas.microsoft.com/office/powerpoint/2010/main" val="191413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在本文中，我們研究了 </a:t>
            </a:r>
            <a:r>
              <a:rPr lang="en-US" altLang="zh-TW" sz="1200" b="0" i="0" kern="1200" dirty="0">
                <a:solidFill>
                  <a:schemeClr val="tx1"/>
                </a:solidFill>
                <a:effectLst/>
                <a:latin typeface="+mn-lt"/>
                <a:ea typeface="+mn-ea"/>
                <a:cs typeface="+mn-cs"/>
              </a:rPr>
              <a:t>NFV middlebox</a:t>
            </a:r>
            <a:r>
              <a:rPr lang="zh-TW" altLang="en-US" sz="1200" b="0" i="0" kern="1200" dirty="0">
                <a:solidFill>
                  <a:schemeClr val="tx1"/>
                </a:solidFill>
                <a:effectLst/>
                <a:latin typeface="+mn-lt"/>
                <a:ea typeface="+mn-ea"/>
                <a:cs typeface="+mn-cs"/>
              </a:rPr>
              <a:t>的最佳放置。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與第二節的現有工作相比，本文提出了綜合解決方案，考慮了</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的不同流量變化影響以及不同類型的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依賴關係。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實現了基於 </a:t>
            </a:r>
            <a:r>
              <a:rPr lang="en-US" altLang="zh-TW" sz="1200" b="0" i="0" kern="1200" dirty="0">
                <a:solidFill>
                  <a:schemeClr val="tx1"/>
                </a:solidFill>
                <a:effectLst/>
                <a:latin typeface="+mn-lt"/>
                <a:ea typeface="+mn-ea"/>
                <a:cs typeface="+mn-cs"/>
              </a:rPr>
              <a:t>SDN </a:t>
            </a:r>
            <a:r>
              <a:rPr lang="zh-TW" altLang="en-US" sz="1200" b="0" i="0" kern="1200" dirty="0">
                <a:solidFill>
                  <a:schemeClr val="tx1"/>
                </a:solidFill>
                <a:effectLst/>
                <a:latin typeface="+mn-lt"/>
                <a:ea typeface="+mn-ea"/>
                <a:cs typeface="+mn-cs"/>
              </a:rPr>
              <a:t>的原型來驗證我們的設計。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我們的設計理念是防止不同的大流量共享同一個</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以避免資源爭用和擁塞，而是讓小流量利用已部署的</a:t>
            </a:r>
            <a:r>
              <a:rPr lang="en-US" altLang="zh-TW" sz="1200" b="0" i="0" kern="1200" dirty="0">
                <a:solidFill>
                  <a:schemeClr val="tx1"/>
                </a:solidFill>
                <a:effectLst/>
                <a:latin typeface="+mn-lt"/>
                <a:ea typeface="+mn-ea"/>
                <a:cs typeface="+mn-cs"/>
              </a:rPr>
              <a:t>middlebox</a:t>
            </a:r>
            <a:r>
              <a:rPr lang="zh-TW" altLang="en-US" sz="1200" b="0" i="0" kern="1200" dirty="0">
                <a:solidFill>
                  <a:schemeClr val="tx1"/>
                </a:solidFill>
                <a:effectLst/>
                <a:latin typeface="+mn-lt"/>
                <a:ea typeface="+mn-ea"/>
                <a:cs typeface="+mn-cs"/>
              </a:rPr>
              <a:t>的空閑處理能力。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33350439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對於偏序</a:t>
            </a:r>
            <a:r>
              <a:rPr lang="en-US" altLang="zh-TW" dirty="0"/>
              <a:t>middlebox</a:t>
            </a:r>
            <a:r>
              <a:rPr lang="zh-TW" altLang="en-US" dirty="0"/>
              <a:t>集的一般場景，我們通過從 </a:t>
            </a:r>
            <a:r>
              <a:rPr lang="en-US" altLang="zh-TW" dirty="0"/>
              <a:t>Clique </a:t>
            </a:r>
            <a:r>
              <a:rPr lang="zh-TW" altLang="en-US" dirty="0"/>
              <a:t>問題歸約來證明該問題是 </a:t>
            </a:r>
            <a:r>
              <a:rPr lang="en-US" altLang="zh-TW" dirty="0" err="1"/>
              <a:t>NPhard</a:t>
            </a:r>
            <a:r>
              <a:rPr lang="zh-TW" altLang="en-US" dirty="0"/>
              <a:t>，並提出了一種有效的啟發式方法將偏序集轉換為全序集。</a:t>
            </a:r>
          </a:p>
          <a:p>
            <a:pPr marL="171450" indent="-171450">
              <a:buFont typeface="Arial" panose="020B0604020202020204" pitchFamily="34" charset="0"/>
              <a:buChar char="•"/>
            </a:pPr>
            <a:r>
              <a:rPr lang="zh-TW" altLang="en-US" dirty="0"/>
              <a:t>大量的模擬和實驗結果顯示了我們設計的有效性。</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84</a:t>
            </a:fld>
            <a:endParaRPr lang="zh-TW" altLang="en-US"/>
          </a:p>
        </p:txBody>
      </p:sp>
    </p:spTree>
    <p:extLst>
      <p:ext uri="{BB962C8B-B14F-4D97-AF65-F5344CB8AC3E}">
        <p14:creationId xmlns:p14="http://schemas.microsoft.com/office/powerpoint/2010/main" val="11438102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85</a:t>
            </a:fld>
            <a:endParaRPr lang="zh-TW" altLang="en-US"/>
          </a:p>
        </p:txBody>
      </p:sp>
    </p:spTree>
    <p:extLst>
      <p:ext uri="{BB962C8B-B14F-4D97-AF65-F5344CB8AC3E}">
        <p14:creationId xmlns:p14="http://schemas.microsoft.com/office/powerpoint/2010/main" val="39545021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86</a:t>
            </a:fld>
            <a:endParaRPr lang="zh-TW" altLang="en-US"/>
          </a:p>
        </p:txBody>
      </p:sp>
    </p:spTree>
    <p:extLst>
      <p:ext uri="{BB962C8B-B14F-4D97-AF65-F5344CB8AC3E}">
        <p14:creationId xmlns:p14="http://schemas.microsoft.com/office/powerpoint/2010/main" val="804712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87</a:t>
            </a:fld>
            <a:endParaRPr lang="zh-TW" altLang="en-US"/>
          </a:p>
        </p:txBody>
      </p:sp>
    </p:spTree>
    <p:extLst>
      <p:ext uri="{BB962C8B-B14F-4D97-AF65-F5344CB8AC3E}">
        <p14:creationId xmlns:p14="http://schemas.microsoft.com/office/powerpoint/2010/main" val="8006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大流量可以根據應用程序類型靜態確定，例如數據備份或 </a:t>
            </a:r>
            <a:r>
              <a:rPr lang="en-US" altLang="zh-TW" sz="1200" b="0" i="0" kern="1200" dirty="0">
                <a:solidFill>
                  <a:schemeClr val="tx1"/>
                </a:solidFill>
                <a:effectLst/>
                <a:latin typeface="+mn-lt"/>
                <a:ea typeface="+mn-ea"/>
                <a:cs typeface="+mn-cs"/>
              </a:rPr>
              <a:t>VM </a:t>
            </a:r>
            <a:r>
              <a:rPr lang="zh-TW" altLang="en-US" sz="1200" b="0" i="0" kern="1200" dirty="0">
                <a:solidFill>
                  <a:schemeClr val="tx1"/>
                </a:solidFill>
                <a:effectLst/>
                <a:latin typeface="+mn-lt"/>
                <a:ea typeface="+mn-ea"/>
                <a:cs typeface="+mn-cs"/>
              </a:rPr>
              <a:t>遷移，或者使用文獻 </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[23] </a:t>
            </a:r>
            <a:r>
              <a:rPr lang="zh-TW" altLang="en-US" sz="1200" b="0" i="0" kern="1200" dirty="0">
                <a:solidFill>
                  <a:schemeClr val="tx1"/>
                </a:solidFill>
                <a:effectLst/>
                <a:latin typeface="+mn-lt"/>
                <a:ea typeface="+mn-ea"/>
                <a:cs typeface="+mn-cs"/>
              </a:rPr>
              <a:t>中的現有技術動態檢測。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我們在本文中的主要貢獻總結如下。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2961147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cs typeface="Times New Roman" panose="02020603050405020304" pitchFamily="18" charset="0"/>
              </a:defRPr>
            </a:lvl1pPr>
            <a:lvl2pPr>
              <a:defRPr sz="2400">
                <a:solidFill>
                  <a:schemeClr val="tx1">
                    <a:lumMod val="75000"/>
                    <a:lumOff val="25000"/>
                  </a:schemeClr>
                </a:solidFill>
                <a:latin typeface="Times New Roman" panose="02020603050405020304" pitchFamily="18" charset="0"/>
                <a:cs typeface="Times New Roman" panose="02020603050405020304" pitchFamily="18" charset="0"/>
              </a:defRPr>
            </a:lvl2pPr>
            <a:lvl3pPr>
              <a:defRPr sz="2000">
                <a:solidFill>
                  <a:schemeClr val="tx1">
                    <a:lumMod val="65000"/>
                    <a:lumOff val="35000"/>
                  </a:schemeClr>
                </a:solidFill>
                <a:latin typeface="Times New Roman" panose="02020603050405020304" pitchFamily="18" charset="0"/>
                <a:cs typeface="Times New Roman" panose="02020603050405020304" pitchFamily="18" charset="0"/>
              </a:defRPr>
            </a:lvl3pPr>
            <a:lvl4pPr>
              <a:defRPr sz="1800">
                <a:solidFill>
                  <a:schemeClr val="tx1">
                    <a:lumMod val="65000"/>
                    <a:lumOff val="35000"/>
                  </a:schemeClr>
                </a:solidFill>
                <a:latin typeface="Times New Roman" panose="02020603050405020304" pitchFamily="18" charset="0"/>
                <a:cs typeface="Times New Roman" panose="02020603050405020304" pitchFamily="18" charset="0"/>
              </a:defRPr>
            </a:lvl4pPr>
            <a:lvl5pPr>
              <a:defRPr sz="1800">
                <a:solidFill>
                  <a:schemeClr val="tx1">
                    <a:lumMod val="65000"/>
                    <a:lumOff val="35000"/>
                  </a:schemeClr>
                </a:solidFill>
                <a:latin typeface="Times New Roman" panose="02020603050405020304" pitchFamily="18" charset="0"/>
                <a:cs typeface="Times New Roman" panose="02020603050405020304" pitchFamily="18" charset="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77651" y="1223632"/>
            <a:ext cx="10642294" cy="2217906"/>
          </a:xfrm>
        </p:spPr>
        <p:txBody>
          <a:bodyPr/>
          <a:lstStyle/>
          <a:p>
            <a:r>
              <a:rPr lang="en-US" altLang="zh-TW" b="0" dirty="0">
                <a:latin typeface="Times New Roman" panose="02020603050405020304" pitchFamily="18" charset="0"/>
                <a:cs typeface="Times New Roman" panose="02020603050405020304" pitchFamily="18" charset="0"/>
              </a:rPr>
              <a:t>Traffic Aware Placement of Interdependent</a:t>
            </a:r>
            <a:br>
              <a:rPr lang="en-US" altLang="zh-TW" b="0" dirty="0">
                <a:latin typeface="Times New Roman" panose="02020603050405020304" pitchFamily="18" charset="0"/>
                <a:cs typeface="Times New Roman" panose="02020603050405020304" pitchFamily="18" charset="0"/>
              </a:rPr>
            </a:br>
            <a:r>
              <a:rPr lang="en-US" altLang="zh-TW" b="0" dirty="0">
                <a:latin typeface="Times New Roman" panose="02020603050405020304" pitchFamily="18" charset="0"/>
                <a:cs typeface="Times New Roman" panose="02020603050405020304" pitchFamily="18" charset="0"/>
              </a:rPr>
              <a:t>NFV Middleboxes</a:t>
            </a:r>
            <a:endParaRPr lang="en-US" altLang="zh-TW" dirty="0">
              <a:latin typeface="Times New Roman" panose="02020603050405020304" pitchFamily="18" charset="0"/>
              <a:ea typeface="微軟正黑體"/>
              <a:cs typeface="Times New Roman" panose="02020603050405020304" pitchFamily="18" charset="0"/>
            </a:endParaRPr>
          </a:p>
        </p:txBody>
      </p:sp>
      <p:sp>
        <p:nvSpPr>
          <p:cNvPr id="3" name="副標題 2"/>
          <p:cNvSpPr>
            <a:spLocks noGrp="1"/>
          </p:cNvSpPr>
          <p:nvPr>
            <p:ph type="subTitle" idx="1"/>
          </p:nvPr>
        </p:nvSpPr>
        <p:spPr>
          <a:xfrm>
            <a:off x="2029073" y="3599741"/>
            <a:ext cx="8939450" cy="2246351"/>
          </a:xfrm>
        </p:spPr>
        <p:txBody>
          <a:bodyPr/>
          <a:lstStyle/>
          <a:p>
            <a:r>
              <a:rPr lang="en-US" altLang="zh-TW" sz="1800" dirty="0" err="1">
                <a:solidFill>
                  <a:schemeClr val="tx1"/>
                </a:solidFill>
                <a:latin typeface="Times New Roman" panose="02020603050405020304" pitchFamily="18" charset="0"/>
                <a:cs typeface="Times New Roman" panose="02020603050405020304" pitchFamily="18" charset="0"/>
              </a:rPr>
              <a:t>Wenrui</a:t>
            </a:r>
            <a:r>
              <a:rPr lang="en-US" altLang="zh-TW" sz="1800" dirty="0">
                <a:solidFill>
                  <a:schemeClr val="tx1"/>
                </a:solidFill>
                <a:latin typeface="Times New Roman" panose="02020603050405020304" pitchFamily="18" charset="0"/>
                <a:cs typeface="Times New Roman" panose="02020603050405020304" pitchFamily="18" charset="0"/>
              </a:rPr>
              <a:t> Ma, Oscar Sandoval, Jonathan Beltran, Deng Pan, and Niki </a:t>
            </a:r>
            <a:r>
              <a:rPr lang="en-US" altLang="zh-TW" sz="1800" dirty="0" err="1">
                <a:solidFill>
                  <a:schemeClr val="tx1"/>
                </a:solidFill>
                <a:latin typeface="Times New Roman" panose="02020603050405020304" pitchFamily="18" charset="0"/>
                <a:cs typeface="Times New Roman" panose="02020603050405020304" pitchFamily="18" charset="0"/>
              </a:rPr>
              <a:t>Pissinou</a:t>
            </a:r>
            <a:endParaRPr lang="en-US" altLang="zh-TW" sz="1800" dirty="0">
              <a:solidFill>
                <a:schemeClr val="tx1"/>
              </a:solidFill>
              <a:latin typeface="Times New Roman" panose="02020603050405020304" pitchFamily="18" charset="0"/>
              <a:cs typeface="Times New Roman" panose="02020603050405020304" pitchFamily="18" charset="0"/>
            </a:endParaRPr>
          </a:p>
          <a:p>
            <a:r>
              <a:rPr lang="en-US" altLang="zh-TW" sz="1800" dirty="0">
                <a:solidFill>
                  <a:schemeClr val="tx1"/>
                </a:solidFill>
                <a:latin typeface="Times New Roman" panose="02020603050405020304" pitchFamily="18" charset="0"/>
                <a:cs typeface="Times New Roman" panose="02020603050405020304" pitchFamily="18" charset="0"/>
              </a:rPr>
              <a:t>School of Computing and Information Sciences, Florida International University, Miami, FL</a:t>
            </a:r>
          </a:p>
          <a:p>
            <a:r>
              <a:rPr lang="en-US" altLang="zh-TW" sz="1800" dirty="0">
                <a:solidFill>
                  <a:schemeClr val="tx1"/>
                </a:solidFill>
                <a:latin typeface="Times New Roman" panose="02020603050405020304" pitchFamily="18" charset="0"/>
                <a:cs typeface="Times New Roman" panose="02020603050405020304" pitchFamily="18" charset="0"/>
              </a:rPr>
              <a:t>Department of Computer Science, </a:t>
            </a:r>
            <a:r>
              <a:rPr lang="en-US" altLang="zh-TW" sz="1800" dirty="0" err="1">
                <a:solidFill>
                  <a:schemeClr val="tx1"/>
                </a:solidFill>
                <a:latin typeface="Times New Roman" panose="02020603050405020304" pitchFamily="18" charset="0"/>
                <a:cs typeface="Times New Roman" panose="02020603050405020304" pitchFamily="18" charset="0"/>
              </a:rPr>
              <a:t>Univeristy</a:t>
            </a:r>
            <a:r>
              <a:rPr lang="en-US" altLang="zh-TW" sz="1800" dirty="0">
                <a:solidFill>
                  <a:schemeClr val="tx1"/>
                </a:solidFill>
                <a:latin typeface="Times New Roman" panose="02020603050405020304" pitchFamily="18" charset="0"/>
                <a:cs typeface="Times New Roman" panose="02020603050405020304" pitchFamily="18" charset="0"/>
              </a:rPr>
              <a:t> of Virginia, Charlottesville, VA</a:t>
            </a:r>
          </a:p>
          <a:p>
            <a:r>
              <a:rPr lang="en-US" altLang="zh-TW" sz="1800" dirty="0">
                <a:solidFill>
                  <a:schemeClr val="tx1"/>
                </a:solidFill>
                <a:latin typeface="Times New Roman" panose="02020603050405020304" pitchFamily="18" charset="0"/>
                <a:cs typeface="Times New Roman" panose="02020603050405020304" pitchFamily="18" charset="0"/>
              </a:rPr>
              <a:t>fwma006, jbelt021, </a:t>
            </a:r>
            <a:r>
              <a:rPr lang="en-US" altLang="zh-TW" sz="1800" dirty="0" err="1">
                <a:solidFill>
                  <a:schemeClr val="tx1"/>
                </a:solidFill>
                <a:latin typeface="Times New Roman" panose="02020603050405020304" pitchFamily="18" charset="0"/>
                <a:cs typeface="Times New Roman" panose="02020603050405020304" pitchFamily="18" charset="0"/>
              </a:rPr>
              <a:t>pand</a:t>
            </a:r>
            <a:r>
              <a:rPr lang="en-US" altLang="zh-TW" sz="1800" dirty="0">
                <a:solidFill>
                  <a:schemeClr val="tx1"/>
                </a:solidFill>
                <a:latin typeface="Times New Roman" panose="02020603050405020304" pitchFamily="18" charset="0"/>
                <a:cs typeface="Times New Roman" panose="02020603050405020304" pitchFamily="18" charset="0"/>
              </a:rPr>
              <a:t>, pissinoug@fiu.edu, oks2vd@virginia.edu</a:t>
            </a:r>
          </a:p>
          <a:p>
            <a:endParaRPr lang="en-US" altLang="zh-TW" sz="1800" dirty="0">
              <a:solidFill>
                <a:schemeClr val="tx1"/>
              </a:solidFill>
              <a:latin typeface="Times New Roman" panose="02020603050405020304" pitchFamily="18" charset="0"/>
              <a:cs typeface="Times New Roman" panose="02020603050405020304" pitchFamily="18" charset="0"/>
            </a:endParaRPr>
          </a:p>
          <a:p>
            <a:endParaRPr lang="en-US" altLang="zh-TW" sz="1800" dirty="0">
              <a:solidFill>
                <a:schemeClr val="tx1"/>
              </a:solidFill>
              <a:latin typeface="Times New Roman" panose="02020603050405020304" pitchFamily="18" charset="0"/>
              <a:cs typeface="Times New Roman" panose="02020603050405020304" pitchFamily="18" charset="0"/>
            </a:endParaRPr>
          </a:p>
          <a:p>
            <a:r>
              <a:rPr lang="en-US" altLang="zh-TW" sz="1800" dirty="0">
                <a:solidFill>
                  <a:schemeClr val="tx1"/>
                </a:solidFill>
                <a:latin typeface="Times New Roman" panose="02020603050405020304" pitchFamily="18" charset="0"/>
                <a:cs typeface="Times New Roman" panose="02020603050405020304" pitchFamily="18" charset="0"/>
              </a:rPr>
              <a:t>IEEE INFOCOM 2017 - IEEE Conference on Computer Communications</a:t>
            </a:r>
          </a:p>
        </p:txBody>
      </p:sp>
    </p:spTree>
    <p:extLst>
      <p:ext uri="{BB962C8B-B14F-4D97-AF65-F5344CB8AC3E}">
        <p14:creationId xmlns:p14="http://schemas.microsoft.com/office/powerpoint/2010/main" val="184273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Elephant flows can be statically determined based on the application types, such as data backup or VM migration, or dynamically detected using existing techniques in the literature [9], [23]. </a:t>
            </a:r>
          </a:p>
          <a:p>
            <a:r>
              <a:rPr lang="en-US" altLang="zh-TW" dirty="0"/>
              <a:t>Our main contributions in this paper are summarized as follows.</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a:p>
        </p:txBody>
      </p:sp>
      <p:sp>
        <p:nvSpPr>
          <p:cNvPr id="5" name="矩形 4"/>
          <p:cNvSpPr/>
          <p:nvPr/>
        </p:nvSpPr>
        <p:spPr>
          <a:xfrm>
            <a:off x="158044" y="5707916"/>
            <a:ext cx="10487379" cy="830997"/>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[9] A. Curtis et al., “Mahout: Low-overhead datacenter traffic management using end-host-based elephant detection,” in IEEE INFOCOM, 2011.</a:t>
            </a:r>
          </a:p>
          <a:p>
            <a:r>
              <a:rPr lang="en-US" altLang="zh-TW" sz="1600" dirty="0">
                <a:latin typeface="Times New Roman" panose="02020603050405020304" pitchFamily="18" charset="0"/>
                <a:cs typeface="Times New Roman" panose="02020603050405020304" pitchFamily="18" charset="0"/>
              </a:rPr>
              <a:t>[23] T. Mori et al., “Identifying elephant flows through periodically sampled packets,” in ACM IMC, 2004.</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46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pPr marL="514350" indent="-514350">
              <a:buFont typeface="+mj-lt"/>
              <a:buAutoNum type="arabicPeriod"/>
            </a:pPr>
            <a:r>
              <a:rPr lang="en-US" altLang="zh-TW" dirty="0"/>
              <a:t>We formulate the Traffic Aware Placement of Interdependent </a:t>
            </a:r>
            <a:r>
              <a:rPr lang="en-US" altLang="zh-TW" dirty="0" err="1"/>
              <a:t>Middleboxes</a:t>
            </a:r>
            <a:r>
              <a:rPr lang="en-US" altLang="zh-TW" dirty="0"/>
              <a:t> (TAPIM) problem, considering in particular a generalized partial order for the </a:t>
            </a:r>
            <a:r>
              <a:rPr lang="en-US" altLang="zh-TW" dirty="0" err="1"/>
              <a:t>middlebox</a:t>
            </a:r>
            <a:r>
              <a:rPr lang="en-US" altLang="zh-TW" dirty="0"/>
              <a:t> dependency relation, as a graph optimization problem with the objective to load-balance the network.</a:t>
            </a:r>
          </a:p>
          <a:p>
            <a:pPr marL="514350" indent="-514350">
              <a:buFont typeface="+mj-lt"/>
              <a:buAutoNum type="arabicPeriod"/>
            </a:pPr>
            <a:r>
              <a:rPr lang="en-US" altLang="zh-TW" dirty="0"/>
              <a:t>For topologies with predetermined paths, such as the tree, we design optimal algorithms for the special case when the </a:t>
            </a:r>
            <a:r>
              <a:rPr lang="en-US" altLang="zh-TW" dirty="0" err="1"/>
              <a:t>middlebox</a:t>
            </a:r>
            <a:r>
              <a:rPr lang="en-US" altLang="zh-TW" dirty="0"/>
              <a:t> set is a non-ordered or totally-ordered one. For the general case when the dependency relation is a partial order, we show that the TAPIM problem is NP-hard by reduction from the Clique problem, and propose an efficient heuristic to convert a partially-ordered set to a totally-ordered one.</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283503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pPr marL="514350" indent="-514350">
              <a:buFont typeface="+mj-lt"/>
              <a:buAutoNum type="arabicPeriod" startAt="3"/>
            </a:pPr>
            <a:r>
              <a:rPr lang="en-US" altLang="zh-TW" dirty="0"/>
              <a:t>For topologies without predetermined paths, we prove that the TAPIM problem is NP-hard even for a </a:t>
            </a:r>
            <a:r>
              <a:rPr lang="en-US" altLang="zh-TW" dirty="0" err="1"/>
              <a:t>nonordered</a:t>
            </a:r>
            <a:r>
              <a:rPr lang="en-US" altLang="zh-TW" dirty="0"/>
              <a:t> </a:t>
            </a:r>
            <a:r>
              <a:rPr lang="en-US" altLang="zh-TW" dirty="0" err="1"/>
              <a:t>middlebox</a:t>
            </a:r>
            <a:r>
              <a:rPr lang="en-US" altLang="zh-TW" dirty="0"/>
              <a:t> set by reduction from the Hamiltonian Cycle problem. Our proposed solution then works in two steps: first finding a path with enough resources to host all the </a:t>
            </a:r>
            <a:r>
              <a:rPr lang="en-US" altLang="zh-TW" dirty="0" err="1"/>
              <a:t>middleboxes</a:t>
            </a:r>
            <a:r>
              <a:rPr lang="en-US" altLang="zh-TW" dirty="0"/>
              <a:t>, and then placing the </a:t>
            </a:r>
            <a:r>
              <a:rPr lang="en-US" altLang="zh-TW" dirty="0" err="1"/>
              <a:t>middleboxes</a:t>
            </a:r>
            <a:r>
              <a:rPr lang="en-US" altLang="zh-TW" dirty="0"/>
              <a:t> on the given path.</a:t>
            </a:r>
          </a:p>
          <a:p>
            <a:pPr marL="514350" indent="-514350">
              <a:buFont typeface="+mj-lt"/>
              <a:buAutoNum type="arabicPeriod" startAt="3"/>
            </a:pPr>
            <a:r>
              <a:rPr lang="en-US" altLang="zh-TW" dirty="0"/>
              <a:t>We have implemented the proposed algorithms in the NS-3 simulator and a SDN based prototype, and present extensive simulation and experiment results to demonstrate the effectiveness of our design.</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39590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err="1"/>
              <a:t>Sekar</a:t>
            </a:r>
            <a:r>
              <a:rPr lang="en-US" altLang="zh-TW" dirty="0"/>
              <a:t> et al. propose an NFV architecture named </a:t>
            </a:r>
            <a:r>
              <a:rPr lang="en-US" altLang="zh-TW" dirty="0" err="1"/>
              <a:t>CoMb</a:t>
            </a:r>
            <a:r>
              <a:rPr lang="en-US" altLang="zh-TW" dirty="0"/>
              <a:t> [27] that explores consolidation opportunities to reduce network provisioning cost and load skew.</a:t>
            </a:r>
          </a:p>
          <a:p>
            <a:r>
              <a:rPr lang="en-US" altLang="zh-TW" dirty="0"/>
              <a:t>Anderson et al. propose the </a:t>
            </a:r>
            <a:r>
              <a:rPr lang="en-US" altLang="zh-TW" dirty="0" err="1"/>
              <a:t>xOMB</a:t>
            </a:r>
            <a:r>
              <a:rPr lang="en-US" altLang="zh-TW" dirty="0"/>
              <a:t> [14] architecture for building scalable and extensible </a:t>
            </a:r>
            <a:r>
              <a:rPr lang="en-US" altLang="zh-TW" dirty="0" err="1"/>
              <a:t>middleboxes</a:t>
            </a:r>
            <a:r>
              <a:rPr lang="en-US" altLang="zh-TW" dirty="0"/>
              <a:t>.</a:t>
            </a:r>
          </a:p>
          <a:p>
            <a:r>
              <a:rPr lang="en-US" altLang="zh-TW" dirty="0"/>
              <a:t>Hwang et al. propose the </a:t>
            </a:r>
            <a:r>
              <a:rPr lang="en-US" altLang="zh-TW" dirty="0" err="1"/>
              <a:t>NetVM</a:t>
            </a:r>
            <a:r>
              <a:rPr lang="en-US" altLang="zh-TW" dirty="0"/>
              <a:t> [15] network virtualization platform, to dynamically scale, deploy, and reprogram network functions.</a:t>
            </a:r>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
        <p:nvSpPr>
          <p:cNvPr id="5" name="矩形 4"/>
          <p:cNvSpPr/>
          <p:nvPr/>
        </p:nvSpPr>
        <p:spPr>
          <a:xfrm>
            <a:off x="428978" y="5164040"/>
            <a:ext cx="10058400" cy="1077218"/>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[14] J. Anderson et al., “</a:t>
            </a:r>
            <a:r>
              <a:rPr lang="en-US" altLang="zh-TW" sz="1600" dirty="0" err="1">
                <a:latin typeface="Times New Roman" panose="02020603050405020304" pitchFamily="18" charset="0"/>
                <a:cs typeface="Times New Roman" panose="02020603050405020304" pitchFamily="18" charset="0"/>
              </a:rPr>
              <a:t>xOMB</a:t>
            </a:r>
            <a:r>
              <a:rPr lang="en-US" altLang="zh-TW" sz="1600" dirty="0">
                <a:latin typeface="Times New Roman" panose="02020603050405020304" pitchFamily="18" charset="0"/>
                <a:cs typeface="Times New Roman" panose="02020603050405020304" pitchFamily="18" charset="0"/>
              </a:rPr>
              <a:t>: extensible open </a:t>
            </a:r>
            <a:r>
              <a:rPr lang="en-US" altLang="zh-TW" sz="1600" dirty="0" err="1">
                <a:latin typeface="Times New Roman" panose="02020603050405020304" pitchFamily="18" charset="0"/>
                <a:cs typeface="Times New Roman" panose="02020603050405020304" pitchFamily="18" charset="0"/>
              </a:rPr>
              <a:t>middleboxes</a:t>
            </a:r>
            <a:r>
              <a:rPr lang="en-US" altLang="zh-TW" sz="1600" dirty="0">
                <a:latin typeface="Times New Roman" panose="02020603050405020304" pitchFamily="18" charset="0"/>
                <a:cs typeface="Times New Roman" panose="02020603050405020304" pitchFamily="18" charset="0"/>
              </a:rPr>
              <a:t> with commodity servers,” in ACM/IEEE ANCS, 2012.</a:t>
            </a:r>
          </a:p>
          <a:p>
            <a:r>
              <a:rPr lang="en-US" altLang="zh-TW" sz="1600" dirty="0">
                <a:latin typeface="Times New Roman" panose="02020603050405020304" pitchFamily="18" charset="0"/>
                <a:cs typeface="Times New Roman" panose="02020603050405020304" pitchFamily="18" charset="0"/>
              </a:rPr>
              <a:t>[15] J. Hwang et al., “</a:t>
            </a:r>
            <a:r>
              <a:rPr lang="en-US" altLang="zh-TW" sz="1600" dirty="0" err="1">
                <a:latin typeface="Times New Roman" panose="02020603050405020304" pitchFamily="18" charset="0"/>
                <a:cs typeface="Times New Roman" panose="02020603050405020304" pitchFamily="18" charset="0"/>
              </a:rPr>
              <a:t>NetVM</a:t>
            </a:r>
            <a:r>
              <a:rPr lang="en-US" altLang="zh-TW" sz="1600" dirty="0">
                <a:latin typeface="Times New Roman" panose="02020603050405020304" pitchFamily="18" charset="0"/>
                <a:cs typeface="Times New Roman" panose="02020603050405020304" pitchFamily="18" charset="0"/>
              </a:rPr>
              <a:t>: high performance and flexible networking using virtualization on commodity platforms,” IEEE Transactions on Network and Service Management, vol. 12, no. 1, pp. 34–47, 2015.</a:t>
            </a:r>
          </a:p>
          <a:p>
            <a:r>
              <a:rPr lang="en-US" altLang="zh-TW" sz="1600" dirty="0">
                <a:latin typeface="Times New Roman" panose="02020603050405020304" pitchFamily="18" charset="0"/>
                <a:cs typeface="Times New Roman" panose="02020603050405020304" pitchFamily="18" charset="0"/>
              </a:rPr>
              <a:t>[27] V. </a:t>
            </a:r>
            <a:r>
              <a:rPr lang="en-US" altLang="zh-TW" sz="1600" dirty="0" err="1">
                <a:latin typeface="Times New Roman" panose="02020603050405020304" pitchFamily="18" charset="0"/>
                <a:cs typeface="Times New Roman" panose="02020603050405020304" pitchFamily="18" charset="0"/>
              </a:rPr>
              <a:t>Sekar</a:t>
            </a:r>
            <a:r>
              <a:rPr lang="en-US" altLang="zh-TW" sz="1600" dirty="0">
                <a:latin typeface="Times New Roman" panose="02020603050405020304" pitchFamily="18" charset="0"/>
                <a:cs typeface="Times New Roman" panose="02020603050405020304" pitchFamily="18" charset="0"/>
              </a:rPr>
              <a:t> et al., “Design and implementation of a consolidated </a:t>
            </a:r>
            <a:r>
              <a:rPr lang="en-US" altLang="zh-TW" sz="1600" dirty="0" err="1">
                <a:latin typeface="Times New Roman" panose="02020603050405020304" pitchFamily="18" charset="0"/>
                <a:cs typeface="Times New Roman" panose="02020603050405020304" pitchFamily="18" charset="0"/>
              </a:rPr>
              <a:t>middlebox</a:t>
            </a:r>
            <a:r>
              <a:rPr lang="en-US" altLang="zh-TW" sz="1600" dirty="0">
                <a:latin typeface="Times New Roman" panose="02020603050405020304" pitchFamily="18" charset="0"/>
                <a:cs typeface="Times New Roman" panose="02020603050405020304" pitchFamily="18" charset="0"/>
              </a:rPr>
              <a:t> architecture,” in USENIX NSDI, 2012.</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91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err="1"/>
              <a:t>ClickOS</a:t>
            </a:r>
            <a:r>
              <a:rPr lang="en-US" altLang="zh-TW" dirty="0"/>
              <a:t> [16] is a high-performance and virtualized software </a:t>
            </a:r>
            <a:r>
              <a:rPr lang="en-US" altLang="zh-TW" dirty="0" err="1"/>
              <a:t>middlebox</a:t>
            </a:r>
            <a:r>
              <a:rPr lang="en-US" altLang="zh-TW" dirty="0"/>
              <a:t> platform, which enables hundreds of concurrent virtual network functions without significant overhead in packet processing.</a:t>
            </a:r>
          </a:p>
          <a:p>
            <a:r>
              <a:rPr lang="en-US" altLang="zh-TW" dirty="0"/>
              <a:t>It has been recognized as a challenge to implement a chain of network functions under certain dependency constraints.</a:t>
            </a:r>
          </a:p>
          <a:p>
            <a:r>
              <a:rPr lang="en-US" altLang="zh-TW" dirty="0" err="1"/>
              <a:t>Moens</a:t>
            </a:r>
            <a:r>
              <a:rPr lang="en-US" altLang="zh-TW" dirty="0"/>
              <a:t> and </a:t>
            </a:r>
            <a:r>
              <a:rPr lang="en-US" altLang="zh-TW" dirty="0" err="1"/>
              <a:t>Turck</a:t>
            </a:r>
            <a:r>
              <a:rPr lang="en-US" altLang="zh-TW" dirty="0"/>
              <a:t> present an Integer Linear Program (ILP) model named VNF-P [22] for resource allocation of NFV service chains, and evaluate it with a case study simulation.</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dirty="0"/>
          </a:p>
        </p:txBody>
      </p:sp>
      <p:sp>
        <p:nvSpPr>
          <p:cNvPr id="5" name="矩形 4"/>
          <p:cNvSpPr/>
          <p:nvPr/>
        </p:nvSpPr>
        <p:spPr>
          <a:xfrm>
            <a:off x="482600" y="5779593"/>
            <a:ext cx="9690100" cy="923330"/>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[16] J. Martins et al., “</a:t>
            </a:r>
            <a:r>
              <a:rPr lang="en-US" altLang="zh-TW" dirty="0" err="1">
                <a:latin typeface="Times New Roman" panose="02020603050405020304" pitchFamily="18" charset="0"/>
                <a:cs typeface="Times New Roman" panose="02020603050405020304" pitchFamily="18" charset="0"/>
              </a:rPr>
              <a:t>ClickOS</a:t>
            </a:r>
            <a:r>
              <a:rPr lang="en-US" altLang="zh-TW" dirty="0">
                <a:latin typeface="Times New Roman" panose="02020603050405020304" pitchFamily="18" charset="0"/>
                <a:cs typeface="Times New Roman" panose="02020603050405020304" pitchFamily="18" charset="0"/>
              </a:rPr>
              <a:t> and the art of network function virtualization,” in USENIX NSDI, 2014.</a:t>
            </a:r>
          </a:p>
          <a:p>
            <a:r>
              <a:rPr lang="en-US" altLang="zh-TW" dirty="0">
                <a:latin typeface="Times New Roman" panose="02020603050405020304" pitchFamily="18" charset="0"/>
                <a:cs typeface="Times New Roman" panose="02020603050405020304" pitchFamily="18" charset="0"/>
              </a:rPr>
              <a:t>[22] H. </a:t>
            </a:r>
            <a:r>
              <a:rPr lang="en-US" altLang="zh-TW" dirty="0" err="1">
                <a:latin typeface="Times New Roman" panose="02020603050405020304" pitchFamily="18" charset="0"/>
                <a:cs typeface="Times New Roman" panose="02020603050405020304" pitchFamily="18" charset="0"/>
              </a:rPr>
              <a:t>Moens</a:t>
            </a:r>
            <a:r>
              <a:rPr lang="en-US" altLang="zh-TW" dirty="0">
                <a:latin typeface="Times New Roman" panose="02020603050405020304" pitchFamily="18" charset="0"/>
                <a:cs typeface="Times New Roman" panose="02020603050405020304" pitchFamily="18" charset="0"/>
              </a:rPr>
              <a:t> and F. De </a:t>
            </a:r>
            <a:r>
              <a:rPr lang="en-US" altLang="zh-TW" dirty="0" err="1">
                <a:latin typeface="Times New Roman" panose="02020603050405020304" pitchFamily="18" charset="0"/>
                <a:cs typeface="Times New Roman" panose="02020603050405020304" pitchFamily="18" charset="0"/>
              </a:rPr>
              <a:t>Turck</a:t>
            </a:r>
            <a:r>
              <a:rPr lang="en-US" altLang="zh-TW" dirty="0">
                <a:latin typeface="Times New Roman" panose="02020603050405020304" pitchFamily="18" charset="0"/>
                <a:cs typeface="Times New Roman" panose="02020603050405020304" pitchFamily="18" charset="0"/>
              </a:rPr>
              <a:t>, “VNF-P: A model for efficient placement of virtualized network functions,” in IEEE CNSM, 2014.</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99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sz="2400" dirty="0" err="1"/>
              <a:t>Mehraghdam</a:t>
            </a:r>
            <a:r>
              <a:rPr lang="en-US" altLang="zh-TW" sz="2400" dirty="0"/>
              <a:t> et al. define a model for formalizing the chaining of network functions using a context-free language [26], and allocate network resources by solving a Mixed Integer </a:t>
            </a:r>
            <a:r>
              <a:rPr lang="en-US" altLang="zh-TW" sz="2400" dirty="0" err="1"/>
              <a:t>Quadratically</a:t>
            </a:r>
            <a:r>
              <a:rPr lang="en-US" altLang="zh-TW" sz="2400" dirty="0"/>
              <a:t> Constrained Program (MIQCP).</a:t>
            </a:r>
          </a:p>
          <a:p>
            <a:r>
              <a:rPr lang="en-US" altLang="zh-TW" sz="2400" dirty="0"/>
              <a:t>Rami et al. formulate the NFV location problem [24], and propose near optimal approximation algorithms for NFV resource allocation without considering network function dependency.</a:t>
            </a:r>
          </a:p>
          <a:p>
            <a:r>
              <a:rPr lang="en-US" altLang="zh-TW" sz="2400" dirty="0"/>
              <a:t>Li et al. propose the NFV-RT [19] resource provisioning system that uses a linear programming approach to maximize the number of requests for each service chain, and validate the design by simulation and emulation.</a:t>
            </a:r>
            <a:endParaRPr lang="zh-TW" altLang="en-US" sz="2400"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
        <p:nvSpPr>
          <p:cNvPr id="6" name="矩形 5"/>
          <p:cNvSpPr/>
          <p:nvPr/>
        </p:nvSpPr>
        <p:spPr>
          <a:xfrm>
            <a:off x="228600" y="5525354"/>
            <a:ext cx="10833100" cy="830997"/>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[19] Y. Li, L. Phan, and B. T. Loo, “Network functions virtualization with soft real-time guarantees,” in IEEE INFOCOM, 2016.</a:t>
            </a:r>
          </a:p>
          <a:p>
            <a:r>
              <a:rPr lang="en-US" altLang="zh-TW" sz="1600" dirty="0">
                <a:latin typeface="Times New Roman" panose="02020603050405020304" pitchFamily="18" charset="0"/>
                <a:cs typeface="Times New Roman" panose="02020603050405020304" pitchFamily="18" charset="0"/>
              </a:rPr>
              <a:t>[24] R. Cohen et al., “Near optimal placement of virtual network functions,” in IEEE INFOCOM, 2015.</a:t>
            </a:r>
          </a:p>
          <a:p>
            <a:r>
              <a:rPr lang="en-US" altLang="zh-TW" sz="1600" dirty="0">
                <a:latin typeface="Times New Roman" panose="02020603050405020304" pitchFamily="18" charset="0"/>
                <a:cs typeface="Times New Roman" panose="02020603050405020304" pitchFamily="18" charset="0"/>
              </a:rPr>
              <a:t>[26] S. </a:t>
            </a:r>
            <a:r>
              <a:rPr lang="en-US" altLang="zh-TW" sz="1600" dirty="0" err="1">
                <a:latin typeface="Times New Roman" panose="02020603050405020304" pitchFamily="18" charset="0"/>
                <a:cs typeface="Times New Roman" panose="02020603050405020304" pitchFamily="18" charset="0"/>
              </a:rPr>
              <a:t>Mehraghdam</a:t>
            </a:r>
            <a:r>
              <a:rPr lang="en-US" altLang="zh-TW" sz="1600" dirty="0">
                <a:latin typeface="Times New Roman" panose="02020603050405020304" pitchFamily="18" charset="0"/>
                <a:cs typeface="Times New Roman" panose="02020603050405020304" pitchFamily="18" charset="0"/>
              </a:rPr>
              <a:t> et al., “Specifying and placing chains of virtual network functions,” in IEEE Cloud Networking, 2014.</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1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The formal model defined in this work differs from the above ones in considering different </a:t>
            </a:r>
            <a:r>
              <a:rPr lang="en-US" altLang="zh-TW" dirty="0" err="1"/>
              <a:t>middlebox</a:t>
            </a:r>
            <a:r>
              <a:rPr lang="en-US" altLang="zh-TW" dirty="0"/>
              <a:t> traffic changing effects and dependency  relations.</a:t>
            </a:r>
          </a:p>
          <a:p>
            <a:r>
              <a:rPr lang="en-US" altLang="zh-TW" dirty="0"/>
              <a:t>Due to its capability of global optimization, SDN is commonly adopted as the control protocol to maneuver traffic in an NFV network.</a:t>
            </a:r>
          </a:p>
          <a:p>
            <a:r>
              <a:rPr lang="en-US" altLang="zh-TW" dirty="0"/>
              <a:t>For example, SIMPLE [28] is an SDN-based policy enforcement layer for efficient </a:t>
            </a:r>
            <a:r>
              <a:rPr lang="en-US" altLang="zh-TW" dirty="0" err="1"/>
              <a:t>middlebox</a:t>
            </a:r>
            <a:r>
              <a:rPr lang="en-US" altLang="zh-TW" dirty="0"/>
              <a:t>-specific traffic steering.</a:t>
            </a:r>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
        <p:nvSpPr>
          <p:cNvPr id="5" name="矩形 4"/>
          <p:cNvSpPr/>
          <p:nvPr/>
        </p:nvSpPr>
        <p:spPr>
          <a:xfrm>
            <a:off x="508000" y="5771576"/>
            <a:ext cx="10147300" cy="584775"/>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[28] Z. </a:t>
            </a:r>
            <a:r>
              <a:rPr lang="en-US" altLang="zh-TW" sz="1600" dirty="0" err="1">
                <a:latin typeface="Times New Roman" panose="02020603050405020304" pitchFamily="18" charset="0"/>
                <a:cs typeface="Times New Roman" panose="02020603050405020304" pitchFamily="18" charset="0"/>
              </a:rPr>
              <a:t>Qazi</a:t>
            </a:r>
            <a:r>
              <a:rPr lang="en-US" altLang="zh-TW" sz="1600" dirty="0">
                <a:latin typeface="Times New Roman" panose="02020603050405020304" pitchFamily="18" charset="0"/>
                <a:cs typeface="Times New Roman" panose="02020603050405020304" pitchFamily="18" charset="0"/>
              </a:rPr>
              <a:t> et al., “SIMPLE-</a:t>
            </a:r>
            <a:r>
              <a:rPr lang="en-US" altLang="zh-TW" sz="1600" dirty="0" err="1">
                <a:latin typeface="Times New Roman" panose="02020603050405020304" pitchFamily="18" charset="0"/>
                <a:cs typeface="Times New Roman" panose="02020603050405020304" pitchFamily="18" charset="0"/>
              </a:rPr>
              <a:t>fying</a:t>
            </a:r>
            <a:r>
              <a:rPr lang="en-US" altLang="zh-TW" sz="1600" dirty="0">
                <a:latin typeface="Times New Roman" panose="02020603050405020304" pitchFamily="18" charset="0"/>
                <a:cs typeface="Times New Roman" panose="02020603050405020304" pitchFamily="18" charset="0"/>
              </a:rPr>
              <a:t> </a:t>
            </a:r>
            <a:r>
              <a:rPr lang="en-US" altLang="zh-TW" sz="1600" dirty="0" err="1">
                <a:latin typeface="Times New Roman" panose="02020603050405020304" pitchFamily="18" charset="0"/>
                <a:cs typeface="Times New Roman" panose="02020603050405020304" pitchFamily="18" charset="0"/>
              </a:rPr>
              <a:t>middlebox</a:t>
            </a:r>
            <a:r>
              <a:rPr lang="en-US" altLang="zh-TW" sz="1600" dirty="0">
                <a:latin typeface="Times New Roman" panose="02020603050405020304" pitchFamily="18" charset="0"/>
                <a:cs typeface="Times New Roman" panose="02020603050405020304" pitchFamily="18" charset="0"/>
              </a:rPr>
              <a:t> policy enforcement using SDN,” in ACM SIGCOMM Computer Communication Review, vol. 43, </a:t>
            </a:r>
            <a:r>
              <a:rPr lang="pt-BR" altLang="zh-TW" sz="1600" dirty="0">
                <a:latin typeface="Times New Roman" panose="02020603050405020304" pitchFamily="18" charset="0"/>
                <a:cs typeface="Times New Roman" panose="02020603050405020304" pitchFamily="18" charset="0"/>
              </a:rPr>
              <a:t>no. 4. ACM, 2013, pp. 27–38.</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4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To correctly reason and enforce </a:t>
            </a:r>
            <a:r>
              <a:rPr lang="en-US" altLang="zh-TW" dirty="0" err="1"/>
              <a:t>networkwide</a:t>
            </a:r>
            <a:r>
              <a:rPr lang="en-US" altLang="zh-TW" dirty="0"/>
              <a:t> policies, </a:t>
            </a:r>
            <a:r>
              <a:rPr lang="en-US" altLang="zh-TW" dirty="0" err="1"/>
              <a:t>Fayazbakhsh</a:t>
            </a:r>
            <a:r>
              <a:rPr lang="en-US" altLang="zh-TW" dirty="0"/>
              <a:t> et al. propose an extended SDN architecture called </a:t>
            </a:r>
            <a:r>
              <a:rPr lang="en-US" altLang="zh-TW" dirty="0" err="1"/>
              <a:t>FlowTags</a:t>
            </a:r>
            <a:r>
              <a:rPr lang="en-US" altLang="zh-TW" dirty="0"/>
              <a:t> [25], in which </a:t>
            </a:r>
            <a:r>
              <a:rPr lang="en-US" altLang="zh-TW" dirty="0" err="1"/>
              <a:t>middleboxes</a:t>
            </a:r>
            <a:r>
              <a:rPr lang="en-US" altLang="zh-TW" dirty="0"/>
              <a:t> add packet tags to provide the necessary context for systematic policy enforcement.</a:t>
            </a:r>
          </a:p>
          <a:p>
            <a:r>
              <a:rPr lang="en-US" altLang="zh-TW" dirty="0"/>
              <a:t>To the best of our knowledge, no existing research has focused on the traffic changing effects of </a:t>
            </a:r>
            <a:r>
              <a:rPr lang="en-US" altLang="zh-TW" dirty="0" err="1"/>
              <a:t>middleboxes</a:t>
            </a:r>
            <a:r>
              <a:rPr lang="en-US" altLang="zh-TW" dirty="0"/>
              <a:t>, except our preliminary work [20], which did not consider dependency relations between </a:t>
            </a:r>
            <a:r>
              <a:rPr lang="en-US" altLang="zh-TW" dirty="0" err="1"/>
              <a:t>middleboxes</a:t>
            </a:r>
            <a:r>
              <a:rPr lang="en-US" altLang="zh-TW" dirty="0"/>
              <a:t>.</a:t>
            </a:r>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
        <p:nvSpPr>
          <p:cNvPr id="5" name="矩形 4"/>
          <p:cNvSpPr/>
          <p:nvPr/>
        </p:nvSpPr>
        <p:spPr>
          <a:xfrm>
            <a:off x="609600" y="5833776"/>
            <a:ext cx="9080500" cy="861774"/>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[20] W. Ma et al., “Traffic-aware placement of NFV </a:t>
            </a:r>
            <a:r>
              <a:rPr lang="en-US" altLang="zh-TW" sz="1600" dirty="0" err="1">
                <a:latin typeface="Times New Roman" panose="02020603050405020304" pitchFamily="18" charset="0"/>
                <a:cs typeface="Times New Roman" panose="02020603050405020304" pitchFamily="18" charset="0"/>
              </a:rPr>
              <a:t>middleboxes</a:t>
            </a:r>
            <a:r>
              <a:rPr lang="en-US" altLang="zh-TW" sz="1600" dirty="0">
                <a:latin typeface="Times New Roman" panose="02020603050405020304" pitchFamily="18" charset="0"/>
                <a:cs typeface="Times New Roman" panose="02020603050405020304" pitchFamily="18" charset="0"/>
              </a:rPr>
              <a:t>,” in IEEE GLOBECOM, 2015.</a:t>
            </a:r>
          </a:p>
          <a:p>
            <a:r>
              <a:rPr lang="en-US" altLang="zh-TW" sz="1600" dirty="0">
                <a:latin typeface="Times New Roman" panose="02020603050405020304" pitchFamily="18" charset="0"/>
                <a:cs typeface="Times New Roman" panose="02020603050405020304" pitchFamily="18" charset="0"/>
              </a:rPr>
              <a:t>[25] S. </a:t>
            </a:r>
            <a:r>
              <a:rPr lang="en-US" altLang="zh-TW" sz="1600" dirty="0" err="1">
                <a:latin typeface="Times New Roman" panose="02020603050405020304" pitchFamily="18" charset="0"/>
                <a:cs typeface="Times New Roman" panose="02020603050405020304" pitchFamily="18" charset="0"/>
              </a:rPr>
              <a:t>Fayazbakhsh</a:t>
            </a:r>
            <a:r>
              <a:rPr lang="en-US" altLang="zh-TW" sz="1600" dirty="0">
                <a:latin typeface="Times New Roman" panose="02020603050405020304" pitchFamily="18" charset="0"/>
                <a:cs typeface="Times New Roman" panose="02020603050405020304" pitchFamily="18" charset="0"/>
              </a:rPr>
              <a:t> et al., “Enforcing network-wide policies in the presence of dynamic </a:t>
            </a:r>
            <a:r>
              <a:rPr lang="en-US" altLang="zh-TW" sz="1600" dirty="0" err="1">
                <a:latin typeface="Times New Roman" panose="02020603050405020304" pitchFamily="18" charset="0"/>
                <a:cs typeface="Times New Roman" panose="02020603050405020304" pitchFamily="18" charset="0"/>
              </a:rPr>
              <a:t>middlebox</a:t>
            </a:r>
            <a:r>
              <a:rPr lang="en-US" altLang="zh-TW" sz="1600" dirty="0">
                <a:latin typeface="Times New Roman" panose="02020603050405020304" pitchFamily="18" charset="0"/>
                <a:cs typeface="Times New Roman" panose="02020603050405020304" pitchFamily="18" charset="0"/>
              </a:rPr>
              <a:t> actions using </a:t>
            </a:r>
            <a:r>
              <a:rPr lang="en-US" altLang="zh-TW" sz="1600" dirty="0" err="1">
                <a:latin typeface="Times New Roman" panose="02020603050405020304" pitchFamily="18" charset="0"/>
                <a:cs typeface="Times New Roman" panose="02020603050405020304" pitchFamily="18" charset="0"/>
              </a:rPr>
              <a:t>flowtags</a:t>
            </a:r>
            <a:r>
              <a:rPr lang="en-US" altLang="zh-TW" sz="1600" dirty="0">
                <a:latin typeface="Times New Roman" panose="02020603050405020304" pitchFamily="18" charset="0"/>
                <a:cs typeface="Times New Roman" panose="02020603050405020304" pitchFamily="18" charset="0"/>
              </a:rPr>
              <a:t>,” in USENIX NSDI, 2014.</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72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 RELATED WORKS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Compared with the extensively studied problem on general VM placement [18], this work addresses not only the VM placement but also flow routing issue, and targets network load balancing instead of resource utilization.</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
        <p:nvSpPr>
          <p:cNvPr id="5" name="矩形 4"/>
          <p:cNvSpPr/>
          <p:nvPr/>
        </p:nvSpPr>
        <p:spPr>
          <a:xfrm>
            <a:off x="609600" y="5771576"/>
            <a:ext cx="9296400" cy="584775"/>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rPr>
              <a:t>[18] H. </a:t>
            </a:r>
            <a:r>
              <a:rPr lang="en-US" altLang="zh-TW" sz="1600" dirty="0" err="1">
                <a:latin typeface="Times New Roman" panose="02020603050405020304" pitchFamily="18" charset="0"/>
                <a:cs typeface="Times New Roman" panose="02020603050405020304" pitchFamily="18" charset="0"/>
              </a:rPr>
              <a:t>Jin</a:t>
            </a:r>
            <a:r>
              <a:rPr lang="en-US" altLang="zh-TW" sz="1600" dirty="0">
                <a:latin typeface="Times New Roman" panose="02020603050405020304" pitchFamily="18" charset="0"/>
                <a:cs typeface="Times New Roman" panose="02020603050405020304" pitchFamily="18" charset="0"/>
              </a:rPr>
              <a:t> et al., “Efficient VM placement with multiple deterministic and stochastic resources in data centers,” in IEEE GLOBECOM, 2012.</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6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In this section, we formulate the Traffic Aware Placement</a:t>
            </a:r>
            <a:r>
              <a:rPr lang="zh-TW" altLang="en-US" dirty="0"/>
              <a:t> </a:t>
            </a:r>
            <a:r>
              <a:rPr lang="en-US" altLang="zh-TW" dirty="0"/>
              <a:t>of Interdependent </a:t>
            </a:r>
            <a:r>
              <a:rPr lang="en-US" altLang="zh-TW" dirty="0" err="1"/>
              <a:t>Middleboxes</a:t>
            </a:r>
            <a:r>
              <a:rPr lang="en-US" altLang="zh-TW" dirty="0"/>
              <a:t> (TAPIM) problem.</a:t>
            </a:r>
          </a:p>
          <a:p>
            <a:r>
              <a:rPr lang="en-US" altLang="zh-TW" dirty="0"/>
              <a:t>Consider a network represented by a directed graph</a:t>
            </a:r>
            <a:r>
              <a:rPr lang="zh-TW" altLang="en-US" dirty="0"/>
              <a:t> </a:t>
            </a:r>
            <a:r>
              <a:rPr lang="en-US" altLang="zh-TW" b="1" i="1" dirty="0"/>
              <a:t>G =</a:t>
            </a:r>
            <a:r>
              <a:rPr lang="zh-TW" altLang="en-US" b="1" i="1" dirty="0"/>
              <a:t> </a:t>
            </a:r>
            <a:r>
              <a:rPr lang="en-US" altLang="zh-TW" b="1" i="1" dirty="0"/>
              <a:t>(V, E)</a:t>
            </a:r>
            <a:r>
              <a:rPr lang="en-US" altLang="zh-TW" dirty="0"/>
              <a:t>.</a:t>
            </a:r>
          </a:p>
          <a:p>
            <a:r>
              <a:rPr lang="en-US" altLang="zh-TW" dirty="0"/>
              <a:t>Each node </a:t>
            </a:r>
            <a:r>
              <a:rPr lang="en-US" altLang="zh-TW" b="1" i="1" dirty="0"/>
              <a:t>v </a:t>
            </a:r>
            <a:r>
              <a:rPr lang="zh-TW" altLang="en-US" b="1" i="1" dirty="0"/>
              <a:t>∈ </a:t>
            </a:r>
            <a:r>
              <a:rPr lang="en-US" altLang="zh-TW" b="1" i="1" dirty="0"/>
              <a:t>V </a:t>
            </a:r>
            <a:r>
              <a:rPr lang="en-US" altLang="zh-TW" dirty="0"/>
              <a:t>may have one or more attached NFV servers, and its space capacity is denoted as </a:t>
            </a:r>
            <a:r>
              <a:rPr lang="en-US" altLang="zh-TW" b="1" i="1" dirty="0" err="1"/>
              <a:t>sc</a:t>
            </a:r>
            <a:r>
              <a:rPr lang="en-US" altLang="zh-TW" b="1" i="1" dirty="0"/>
              <a:t>[u]</a:t>
            </a:r>
            <a:r>
              <a:rPr lang="zh-TW" altLang="en-US" b="1" i="1" dirty="0"/>
              <a:t>≧</a:t>
            </a:r>
            <a:r>
              <a:rPr lang="en-US" altLang="zh-TW" b="1" i="1" dirty="0"/>
              <a:t> 0</a:t>
            </a:r>
            <a:r>
              <a:rPr lang="en-US" altLang="zh-TW" dirty="0"/>
              <a:t>, i.e., the maximum number of </a:t>
            </a:r>
            <a:r>
              <a:rPr lang="en-US" altLang="zh-TW" dirty="0" err="1"/>
              <a:t>middleboxes</a:t>
            </a:r>
            <a:r>
              <a:rPr lang="en-US" altLang="zh-TW" dirty="0"/>
              <a:t> to host.</a:t>
            </a:r>
          </a:p>
          <a:p>
            <a:r>
              <a:rPr lang="en-US" altLang="zh-TW" dirty="0"/>
              <a:t>A link </a:t>
            </a:r>
            <a:r>
              <a:rPr lang="en-US" altLang="zh-TW" b="1" i="1" dirty="0"/>
              <a:t>(u, v) </a:t>
            </a:r>
            <a:r>
              <a:rPr lang="zh-TW" altLang="en-US" b="1" i="1" dirty="0"/>
              <a:t>∈ </a:t>
            </a:r>
            <a:r>
              <a:rPr lang="en-US" altLang="zh-TW" b="1" i="1" dirty="0"/>
              <a:t>E </a:t>
            </a:r>
            <a:r>
              <a:rPr lang="en-US" altLang="zh-TW" dirty="0"/>
              <a:t>has a</a:t>
            </a:r>
            <a:r>
              <a:rPr lang="zh-TW" altLang="en-US" dirty="0"/>
              <a:t> </a:t>
            </a:r>
            <a:r>
              <a:rPr lang="en-US" altLang="zh-TW" dirty="0"/>
              <a:t>bandwidth capacity </a:t>
            </a:r>
            <a:r>
              <a:rPr lang="en-US" altLang="zh-TW" b="1" i="1" dirty="0" err="1"/>
              <a:t>bc</a:t>
            </a:r>
            <a:r>
              <a:rPr lang="en-US" altLang="zh-TW" b="1" i="1" dirty="0"/>
              <a:t>[u, v]</a:t>
            </a:r>
            <a:r>
              <a:rPr lang="zh-TW" altLang="en-US" b="1" i="1" dirty="0"/>
              <a:t> ≧ </a:t>
            </a:r>
            <a:r>
              <a:rPr lang="en-US" altLang="zh-TW" b="1" i="1" dirty="0"/>
              <a:t>0</a:t>
            </a:r>
            <a:r>
              <a:rPr lang="en-US" altLang="zh-TW" dirty="0"/>
              <a:t>, i.e., the amount of available</a:t>
            </a:r>
            <a:r>
              <a:rPr lang="zh-TW" altLang="en-US" dirty="0"/>
              <a:t> </a:t>
            </a:r>
            <a:r>
              <a:rPr lang="en-US" altLang="zh-TW" dirty="0"/>
              <a:t>bandwidth. </a:t>
            </a:r>
          </a:p>
          <a:p>
            <a:r>
              <a:rPr lang="en-US" altLang="zh-TW" dirty="0"/>
              <a:t>For easy representation, we define connectivity by</a:t>
            </a:r>
            <a:r>
              <a:rPr lang="zh-TW" altLang="en-US" dirty="0"/>
              <a:t> </a:t>
            </a:r>
            <a:r>
              <a:rPr lang="en-US" altLang="zh-TW" b="1" i="1" dirty="0"/>
              <a:t>connect[u, v] = 1</a:t>
            </a:r>
            <a:r>
              <a:rPr lang="en-US" altLang="zh-TW" dirty="0"/>
              <a:t> if </a:t>
            </a:r>
            <a:r>
              <a:rPr lang="en-US" altLang="zh-TW" b="1" i="1" dirty="0" err="1"/>
              <a:t>bc</a:t>
            </a:r>
            <a:r>
              <a:rPr lang="en-US" altLang="zh-TW" b="1" i="1" dirty="0"/>
              <a:t>[u, v] &gt; 0</a:t>
            </a:r>
            <a:r>
              <a:rPr lang="en-US" altLang="zh-TW" dirty="0"/>
              <a:t>. </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163895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Abstract</a:t>
            </a:r>
          </a:p>
          <a:p>
            <a:r>
              <a:rPr lang="en-US" altLang="zh-TW" dirty="0"/>
              <a:t>INTRODUCTION</a:t>
            </a:r>
          </a:p>
          <a:p>
            <a:r>
              <a:rPr lang="en-US" altLang="zh-TW" dirty="0"/>
              <a:t>RELATED WORKS</a:t>
            </a:r>
          </a:p>
          <a:p>
            <a:r>
              <a:rPr lang="en-US" altLang="zh-TW" dirty="0"/>
              <a:t>PROBLEM STATEMENT</a:t>
            </a:r>
          </a:p>
          <a:p>
            <a:r>
              <a:rPr lang="en-US" altLang="zh-TW" dirty="0"/>
              <a:t>MIDDLEBOX PLACEMENT WITH PREDETERMINED PATHS</a:t>
            </a:r>
          </a:p>
          <a:p>
            <a:r>
              <a:rPr lang="en-US" altLang="zh-TW" dirty="0"/>
              <a:t>MIDDLEBOX PLACEMENT WITHOUT PREDETERMINED PATH</a:t>
            </a:r>
          </a:p>
          <a:p>
            <a:r>
              <a:rPr lang="en-US" altLang="zh-TW" dirty="0"/>
              <a:t>REFERENCES</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a:t>
            </a:fld>
            <a:endParaRPr lang="en-US" altLang="zh-TW"/>
          </a:p>
        </p:txBody>
      </p:sp>
    </p:spTree>
    <p:extLst>
      <p:ext uri="{BB962C8B-B14F-4D97-AF65-F5344CB8AC3E}">
        <p14:creationId xmlns:p14="http://schemas.microsoft.com/office/powerpoint/2010/main" val="341308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The existing load of the</a:t>
            </a:r>
            <a:r>
              <a:rPr lang="zh-TW" altLang="en-US" dirty="0"/>
              <a:t> </a:t>
            </a:r>
            <a:r>
              <a:rPr lang="en-US" altLang="zh-TW" dirty="0"/>
              <a:t>link is denoted as </a:t>
            </a:r>
            <a:r>
              <a:rPr lang="en-US" altLang="zh-TW" b="1" i="1" dirty="0"/>
              <a:t>load[u, v]</a:t>
            </a:r>
            <a:r>
              <a:rPr lang="en-US" altLang="zh-TW" dirty="0"/>
              <a:t>.</a:t>
            </a:r>
            <a:endParaRPr lang="zh-TW" altLang="en-US" dirty="0"/>
          </a:p>
          <a:p>
            <a:r>
              <a:rPr lang="en-US" altLang="zh-TW" dirty="0"/>
              <a:t>For route calculation, each link is assigned a </a:t>
            </a:r>
            <a:r>
              <a:rPr lang="en-US" altLang="zh-TW" b="1" i="1" dirty="0"/>
              <a:t>(u, v) </a:t>
            </a:r>
            <a:r>
              <a:rPr lang="zh-TW" altLang="en-US" b="1" i="1" dirty="0"/>
              <a:t>∈</a:t>
            </a:r>
            <a:r>
              <a:rPr lang="en-US" altLang="zh-TW" b="1" i="1" dirty="0"/>
              <a:t> E </a:t>
            </a:r>
            <a:r>
              <a:rPr lang="en-US" altLang="zh-TW" dirty="0"/>
              <a:t>is assigned a weight, denoted as </a:t>
            </a:r>
            <a:r>
              <a:rPr lang="en-US" altLang="zh-TW" b="1" i="1" dirty="0"/>
              <a:t>weight(u, v, l)</a:t>
            </a:r>
            <a:r>
              <a:rPr lang="en-US" altLang="zh-TW" dirty="0"/>
              <a:t>,</a:t>
            </a:r>
            <a:r>
              <a:rPr lang="en-US" altLang="zh-TW" b="1" dirty="0"/>
              <a:t> </a:t>
            </a:r>
            <a:r>
              <a:rPr lang="en-US" altLang="zh-TW" dirty="0"/>
              <a:t>which is a non-decreasing function of the link load l, i.e., </a:t>
            </a:r>
            <a:r>
              <a:rPr lang="zh-TW" altLang="en-US" b="1" i="1" dirty="0"/>
              <a:t>∀ </a:t>
            </a:r>
            <a:r>
              <a:rPr lang="en-US" altLang="zh-TW" b="1" i="1" dirty="0"/>
              <a:t>l</a:t>
            </a:r>
            <a:r>
              <a:rPr lang="zh-TW" altLang="en-US" b="1" i="1" dirty="0"/>
              <a:t> ≤ </a:t>
            </a:r>
            <a:r>
              <a:rPr lang="en-US" altLang="zh-TW" b="1" i="1" dirty="0"/>
              <a:t>l’,</a:t>
            </a:r>
            <a:r>
              <a:rPr lang="zh-TW" altLang="en-US" b="1" i="1" dirty="0"/>
              <a:t> </a:t>
            </a:r>
            <a:r>
              <a:rPr lang="en-US" altLang="zh-TW" b="1" i="1" dirty="0"/>
              <a:t>weight(u,</a:t>
            </a:r>
            <a:r>
              <a:rPr lang="zh-TW" altLang="en-US" b="1" i="1" dirty="0"/>
              <a:t> </a:t>
            </a:r>
            <a:r>
              <a:rPr lang="en-US" altLang="zh-TW" b="1" i="1" dirty="0"/>
              <a:t>v,</a:t>
            </a:r>
            <a:r>
              <a:rPr lang="zh-TW" altLang="en-US" b="1" i="1" dirty="0"/>
              <a:t> </a:t>
            </a:r>
            <a:r>
              <a:rPr lang="en-US" altLang="zh-TW" b="1" i="1" dirty="0"/>
              <a:t>l)</a:t>
            </a:r>
            <a:r>
              <a:rPr lang="zh-TW" altLang="en-US" b="1" i="1" dirty="0"/>
              <a:t> ≤ </a:t>
            </a:r>
            <a:r>
              <a:rPr lang="en-US" altLang="zh-TW" b="1" i="1" dirty="0"/>
              <a:t>weight(u,</a:t>
            </a:r>
            <a:r>
              <a:rPr lang="zh-TW" altLang="en-US" b="1" i="1" dirty="0"/>
              <a:t> </a:t>
            </a:r>
            <a:r>
              <a:rPr lang="en-US" altLang="zh-TW" b="1" i="1" dirty="0"/>
              <a:t>v,</a:t>
            </a:r>
            <a:r>
              <a:rPr lang="zh-TW" altLang="en-US" b="1" i="1" dirty="0"/>
              <a:t> </a:t>
            </a:r>
            <a:r>
              <a:rPr lang="en-US" altLang="zh-TW" b="1" i="1" dirty="0"/>
              <a:t>l’).</a:t>
            </a:r>
          </a:p>
          <a:p>
            <a:r>
              <a:rPr lang="en-US" altLang="zh-TW" dirty="0"/>
              <a:t>The non decreasing link weight function helps load-balance network traffic when the routing protocol aims to minimizes the path cost, which is defined as the weight sum of all the path links.</a:t>
            </a:r>
          </a:p>
          <a:p>
            <a:r>
              <a:rPr lang="en-US" altLang="zh-TW" dirty="0"/>
              <a:t>An elephant flow </a:t>
            </a:r>
            <a:r>
              <a:rPr lang="en-US" altLang="zh-TW" b="1" i="1" dirty="0"/>
              <a:t>f</a:t>
            </a:r>
            <a:r>
              <a:rPr lang="en-US" altLang="zh-TW" dirty="0"/>
              <a:t> is defined as a 4-tuple </a:t>
            </a:r>
            <a:r>
              <a:rPr lang="en-US" altLang="zh-TW" b="1" i="1" dirty="0"/>
              <a:t>(</a:t>
            </a:r>
            <a:r>
              <a:rPr lang="en-US" altLang="zh-TW" b="1" i="1" dirty="0" err="1"/>
              <a:t>src</a:t>
            </a:r>
            <a:r>
              <a:rPr lang="en-US" altLang="zh-TW" b="1" i="1" dirty="0"/>
              <a:t>, </a:t>
            </a:r>
            <a:r>
              <a:rPr lang="en-US" altLang="zh-TW" b="1" i="1" dirty="0" err="1"/>
              <a:t>dst</a:t>
            </a:r>
            <a:r>
              <a:rPr lang="en-US" altLang="zh-TW" b="1" i="1" dirty="0"/>
              <a:t>, t, M)</a:t>
            </a:r>
            <a:r>
              <a:rPr lang="en-US" altLang="zh-TW" dirty="0"/>
              <a:t>, in which </a:t>
            </a:r>
            <a:r>
              <a:rPr lang="en-US" altLang="zh-TW" b="1" i="1" dirty="0" err="1"/>
              <a:t>src</a:t>
            </a:r>
            <a:r>
              <a:rPr lang="en-US" altLang="zh-TW" b="1" i="1" dirty="0"/>
              <a:t> </a:t>
            </a:r>
            <a:r>
              <a:rPr lang="zh-TW" altLang="en-US" b="1" i="1" dirty="0"/>
              <a:t>∈</a:t>
            </a:r>
            <a:r>
              <a:rPr lang="en-US" altLang="zh-TW" b="1" i="1" dirty="0"/>
              <a:t> V </a:t>
            </a:r>
            <a:r>
              <a:rPr lang="en-US" altLang="zh-TW" dirty="0"/>
              <a:t>is the source node, </a:t>
            </a:r>
            <a:r>
              <a:rPr lang="en-US" altLang="zh-TW" b="1" i="1" dirty="0" err="1"/>
              <a:t>dst</a:t>
            </a:r>
            <a:r>
              <a:rPr lang="en-US" altLang="zh-TW" b="1" i="1" dirty="0"/>
              <a:t> </a:t>
            </a:r>
            <a:r>
              <a:rPr lang="zh-TW" altLang="en-US" b="1" i="1" dirty="0"/>
              <a:t>∈  </a:t>
            </a:r>
            <a:r>
              <a:rPr lang="en-US" altLang="zh-TW" b="1" i="1" dirty="0"/>
              <a:t>V </a:t>
            </a:r>
            <a:r>
              <a:rPr lang="en-US" altLang="zh-TW" dirty="0"/>
              <a:t>is the destination node, </a:t>
            </a:r>
            <a:r>
              <a:rPr lang="en-US" altLang="zh-TW" b="1" i="1" dirty="0"/>
              <a:t>t</a:t>
            </a:r>
            <a:r>
              <a:rPr lang="en-US" altLang="zh-TW" dirty="0"/>
              <a:t> is the initial traffic rate when </a:t>
            </a:r>
            <a:r>
              <a:rPr lang="en-US" altLang="zh-TW" b="1" i="1" dirty="0"/>
              <a:t>f</a:t>
            </a:r>
            <a:r>
              <a:rPr lang="en-US" altLang="zh-TW" dirty="0"/>
              <a:t> arrives at the ingress switch of the network, and </a:t>
            </a:r>
            <a:r>
              <a:rPr lang="en-US" altLang="zh-TW" b="1" i="1" dirty="0"/>
              <a:t>M</a:t>
            </a:r>
            <a:r>
              <a:rPr lang="en-US" altLang="zh-TW" dirty="0"/>
              <a:t> is the set of required </a:t>
            </a:r>
            <a:r>
              <a:rPr lang="en-US" altLang="zh-TW" dirty="0" err="1"/>
              <a:t>middleboxes</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70633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a:xfrm>
            <a:off x="609600" y="1600201"/>
            <a:ext cx="10972800" cy="4525963"/>
          </a:xfrm>
        </p:spPr>
        <p:txBody>
          <a:bodyPr/>
          <a:lstStyle/>
          <a:p>
            <a:r>
              <a:rPr lang="en-US" altLang="zh-TW" dirty="0"/>
              <a:t>Each middlebox </a:t>
            </a:r>
            <a:r>
              <a:rPr lang="en-US" altLang="zh-TW" b="1" i="1" dirty="0"/>
              <a:t>m </a:t>
            </a:r>
            <a:r>
              <a:rPr lang="zh-TW" altLang="en-US" b="1" i="1" dirty="0"/>
              <a:t>∈</a:t>
            </a:r>
            <a:r>
              <a:rPr lang="en-US" altLang="zh-TW" b="1" i="1" dirty="0"/>
              <a:t> M </a:t>
            </a:r>
            <a:r>
              <a:rPr lang="en-US" altLang="zh-TW" dirty="0"/>
              <a:t>has an associated traffic changing factor </a:t>
            </a:r>
            <a:r>
              <a:rPr lang="en-US" altLang="zh-TW" b="1" i="1" dirty="0"/>
              <a:t>ratio[m] </a:t>
            </a:r>
            <a:r>
              <a:rPr lang="zh-TW" altLang="en-US" b="1" i="1" dirty="0"/>
              <a:t>≥ </a:t>
            </a:r>
            <a:r>
              <a:rPr lang="en-US" altLang="zh-TW" b="1" i="1" dirty="0"/>
              <a:t>0</a:t>
            </a:r>
            <a:r>
              <a:rPr lang="en-US" altLang="zh-TW" dirty="0"/>
              <a:t>, which is the ratio of the traffic rate of a flow after and before being processed by </a:t>
            </a:r>
            <a:r>
              <a:rPr lang="en-US" altLang="zh-TW" b="1" i="1" dirty="0"/>
              <a:t>m</a:t>
            </a:r>
            <a:r>
              <a:rPr lang="en-US" altLang="zh-TW" dirty="0"/>
              <a:t>.</a:t>
            </a:r>
          </a:p>
          <a:p>
            <a:r>
              <a:rPr lang="en-US" altLang="zh-TW" dirty="0"/>
              <a:t>The dependency</a:t>
            </a:r>
            <a:r>
              <a:rPr lang="zh-TW" altLang="en-US" dirty="0"/>
              <a:t> </a:t>
            </a:r>
            <a:r>
              <a:rPr lang="en-US" altLang="zh-TW" dirty="0"/>
              <a:t>relation </a:t>
            </a:r>
            <a:r>
              <a:rPr lang="zh-TW" altLang="en-US" b="1" i="1" dirty="0"/>
              <a:t>←</a:t>
            </a:r>
            <a:r>
              <a:rPr lang="en-US" altLang="zh-TW" dirty="0"/>
              <a:t> is defined as a strict partial order on M that is</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108764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pPr marL="514350" indent="-514350">
              <a:buFont typeface="+mj-lt"/>
              <a:buAutoNum type="arabicPeriod"/>
            </a:pPr>
            <a:r>
              <a:rPr lang="en-US" altLang="zh-TW" dirty="0"/>
              <a:t>Irreflexive: m </a:t>
            </a:r>
            <a:r>
              <a:rPr lang="zh-TW" altLang="en-US" dirty="0"/>
              <a:t>←</a:t>
            </a:r>
            <a:r>
              <a:rPr lang="en-US" altLang="zh-TW" dirty="0"/>
              <a:t>! m,</a:t>
            </a:r>
          </a:p>
          <a:p>
            <a:pPr marL="514350" indent="-514350">
              <a:buFont typeface="+mj-lt"/>
              <a:buAutoNum type="arabicPeriod"/>
            </a:pPr>
            <a:r>
              <a:rPr lang="en-US" altLang="zh-TW" dirty="0"/>
              <a:t>Transitive: m </a:t>
            </a:r>
            <a:r>
              <a:rPr lang="zh-TW" altLang="en-US" dirty="0"/>
              <a:t>←</a:t>
            </a:r>
            <a:r>
              <a:rPr lang="en-US" altLang="zh-TW" dirty="0"/>
              <a:t> m’ and m’ </a:t>
            </a:r>
            <a:r>
              <a:rPr lang="zh-TW" altLang="en-US" dirty="0"/>
              <a:t>←</a:t>
            </a:r>
            <a:r>
              <a:rPr lang="en-US" altLang="zh-TW" dirty="0"/>
              <a:t> m’’ then m </a:t>
            </a:r>
            <a:r>
              <a:rPr lang="zh-TW" altLang="en-US" dirty="0"/>
              <a:t>←</a:t>
            </a:r>
            <a:r>
              <a:rPr lang="en-US" altLang="zh-TW" dirty="0"/>
              <a:t> m’’, and</a:t>
            </a:r>
          </a:p>
          <a:p>
            <a:pPr marL="514350" indent="-514350">
              <a:buFont typeface="+mj-lt"/>
              <a:buAutoNum type="arabicPeriod"/>
            </a:pPr>
            <a:r>
              <a:rPr lang="en-US" altLang="zh-TW" dirty="0"/>
              <a:t>Asymmetric: m </a:t>
            </a:r>
            <a:r>
              <a:rPr lang="zh-TW" altLang="en-US" dirty="0"/>
              <a:t>← </a:t>
            </a:r>
            <a:r>
              <a:rPr lang="en-US" altLang="zh-TW" dirty="0"/>
              <a:t>m’ then m’ </a:t>
            </a:r>
            <a:r>
              <a:rPr lang="zh-TW" altLang="en-US" dirty="0"/>
              <a:t>←</a:t>
            </a:r>
            <a:r>
              <a:rPr lang="en-US" altLang="zh-TW" dirty="0"/>
              <a:t>! m.</a:t>
            </a:r>
          </a:p>
          <a:p>
            <a:r>
              <a:rPr lang="en-US" altLang="zh-TW" dirty="0"/>
              <a:t>If m </a:t>
            </a:r>
            <a:r>
              <a:rPr lang="zh-TW" altLang="en-US" dirty="0"/>
              <a:t>←</a:t>
            </a:r>
            <a:r>
              <a:rPr lang="en-US" altLang="zh-TW" dirty="0"/>
              <a:t> m’, we say that the middlebox m’ depends on m,</a:t>
            </a:r>
            <a:r>
              <a:rPr lang="zh-TW" altLang="en-US" dirty="0"/>
              <a:t> </a:t>
            </a:r>
            <a:r>
              <a:rPr lang="en-US" altLang="zh-TW" dirty="0"/>
              <a:t>or intuitively m’ should be applied after m. </a:t>
            </a:r>
          </a:p>
          <a:p>
            <a:r>
              <a:rPr lang="en-US" altLang="zh-TW" dirty="0"/>
              <a:t>For easy representation, define depend[m, m’] = 1 if m </a:t>
            </a:r>
            <a:r>
              <a:rPr lang="zh-TW" altLang="en-US" dirty="0"/>
              <a:t>← </a:t>
            </a:r>
            <a:r>
              <a:rPr lang="en-US" altLang="zh-TW" dirty="0"/>
              <a:t>m’, and 0 otherwise.</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4084318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When the flow f enters the network, a multi-hop path, denoted as </a:t>
            </a:r>
            <a:r>
              <a:rPr lang="en-US" altLang="zh-TW" b="1" i="1" dirty="0"/>
              <a:t>route</a:t>
            </a:r>
            <a:r>
              <a:rPr lang="en-US" altLang="zh-TW" dirty="0"/>
              <a:t>, will be assigned for the flow, which is a decision variable defined as</a:t>
            </a:r>
          </a:p>
          <a:p>
            <a:r>
              <a:rPr lang="en-US" altLang="zh-TW" dirty="0"/>
              <a:t>We define </a:t>
            </a:r>
            <a:r>
              <a:rPr lang="en-US" altLang="zh-TW" dirty="0" err="1"/>
              <a:t>i</a:t>
            </a:r>
            <a:r>
              <a:rPr lang="en-US" altLang="zh-TW" dirty="0"/>
              <a:t> to start from one, and denote the last hop number as n for convenience.</a:t>
            </a:r>
          </a:p>
          <a:p>
            <a:r>
              <a:rPr lang="en-US" altLang="zh-TW" dirty="0"/>
              <a:t>Note that repeating nodes are allowed on the path to enable more general solutions, i.e.,</a:t>
            </a:r>
            <a:r>
              <a:rPr lang="zh-TW" altLang="en-US" dirty="0"/>
              <a:t> ∃</a:t>
            </a:r>
            <a:r>
              <a:rPr lang="en-US" altLang="zh-TW" dirty="0"/>
              <a:t>v, </a:t>
            </a:r>
            <a:r>
              <a:rPr lang="en-US" altLang="zh-TW" dirty="0" err="1"/>
              <a:t>i</a:t>
            </a:r>
            <a:r>
              <a:rPr lang="en-US" altLang="zh-TW" dirty="0"/>
              <a:t> </a:t>
            </a:r>
            <a:r>
              <a:rPr lang="zh-TW" altLang="en-US" dirty="0"/>
              <a:t>≠ </a:t>
            </a:r>
            <a:r>
              <a:rPr lang="en-US" altLang="zh-TW" dirty="0" err="1"/>
              <a:t>i</a:t>
            </a:r>
            <a:r>
              <a:rPr lang="en-US" altLang="zh-TW" dirty="0"/>
              <a:t>’ : </a:t>
            </a:r>
            <a:r>
              <a:rPr lang="en-US" altLang="zh-TW" b="1" i="1" dirty="0"/>
              <a:t>route(v, </a:t>
            </a:r>
            <a:r>
              <a:rPr lang="en-US" altLang="zh-TW" b="1" i="1" dirty="0" err="1"/>
              <a:t>i</a:t>
            </a:r>
            <a:r>
              <a:rPr lang="en-US" altLang="zh-TW" b="1" i="1" dirty="0"/>
              <a:t>) </a:t>
            </a:r>
            <a:r>
              <a:rPr lang="en-US" altLang="zh-TW" dirty="0"/>
              <a:t>= 1 and </a:t>
            </a:r>
            <a:r>
              <a:rPr lang="en-US" altLang="zh-TW" b="1" i="1" dirty="0"/>
              <a:t>route(v, </a:t>
            </a:r>
            <a:r>
              <a:rPr lang="en-US" altLang="zh-TW" b="1" i="1" dirty="0" err="1"/>
              <a:t>i</a:t>
            </a:r>
            <a:r>
              <a:rPr lang="en-US" altLang="zh-TW" b="1" i="1" dirty="0"/>
              <a:t>’)</a:t>
            </a:r>
            <a:r>
              <a:rPr lang="en-US" altLang="zh-TW" dirty="0"/>
              <a:t> = 1.</a:t>
            </a:r>
          </a:p>
          <a:p>
            <a:r>
              <a:rPr lang="en-US" altLang="zh-TW" dirty="0"/>
              <a:t>To avoid performance degradation for TCP flows, a flow is not allowed to be split</a:t>
            </a:r>
          </a:p>
          <a:p>
            <a:r>
              <a:rPr lang="en-US" altLang="zh-TW" dirty="0"/>
              <a:t>among two paths [11].</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pic>
        <p:nvPicPr>
          <p:cNvPr id="5" name="圖片 4">
            <a:extLst>
              <a:ext uri="{FF2B5EF4-FFF2-40B4-BE49-F238E27FC236}">
                <a16:creationId xmlns:a16="http://schemas.microsoft.com/office/drawing/2014/main" id="{F9F75E17-2855-4B1A-8F7F-EF1A6B125A66}"/>
              </a:ext>
            </a:extLst>
          </p:cNvPr>
          <p:cNvPicPr>
            <a:picLocks noChangeAspect="1"/>
          </p:cNvPicPr>
          <p:nvPr/>
        </p:nvPicPr>
        <p:blipFill>
          <a:blip r:embed="rId3"/>
          <a:stretch>
            <a:fillRect/>
          </a:stretch>
        </p:blipFill>
        <p:spPr>
          <a:xfrm>
            <a:off x="609600" y="5474368"/>
            <a:ext cx="6935239" cy="997454"/>
          </a:xfrm>
          <a:prstGeom prst="rect">
            <a:avLst/>
          </a:prstGeom>
        </p:spPr>
      </p:pic>
    </p:spTree>
    <p:extLst>
      <p:ext uri="{BB962C8B-B14F-4D97-AF65-F5344CB8AC3E}">
        <p14:creationId xmlns:p14="http://schemas.microsoft.com/office/powerpoint/2010/main" val="420821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In addition, a placement scheme, denoted as place, will determine the location for each middlebox m </a:t>
            </a:r>
            <a:r>
              <a:rPr lang="zh-TW" altLang="en-US" dirty="0"/>
              <a:t>∈ </a:t>
            </a:r>
            <a:r>
              <a:rPr lang="en-US" altLang="zh-TW" dirty="0"/>
              <a:t>M, which is a </a:t>
            </a:r>
            <a:r>
              <a:rPr lang="en-US" altLang="zh-TW" b="1" dirty="0"/>
              <a:t>decision variable</a:t>
            </a:r>
            <a:r>
              <a:rPr lang="en-US" altLang="zh-TW" dirty="0"/>
              <a:t> defined as</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pic>
        <p:nvPicPr>
          <p:cNvPr id="5" name="圖片 4">
            <a:extLst>
              <a:ext uri="{FF2B5EF4-FFF2-40B4-BE49-F238E27FC236}">
                <a16:creationId xmlns:a16="http://schemas.microsoft.com/office/drawing/2014/main" id="{FD785703-9D66-460C-8B37-2E8C0492F73F}"/>
              </a:ext>
            </a:extLst>
          </p:cNvPr>
          <p:cNvPicPr>
            <a:picLocks noChangeAspect="1"/>
          </p:cNvPicPr>
          <p:nvPr/>
        </p:nvPicPr>
        <p:blipFill>
          <a:blip r:embed="rId3"/>
          <a:stretch>
            <a:fillRect/>
          </a:stretch>
        </p:blipFill>
        <p:spPr>
          <a:xfrm>
            <a:off x="1031324" y="3776009"/>
            <a:ext cx="7349196" cy="961049"/>
          </a:xfrm>
          <a:prstGeom prst="rect">
            <a:avLst/>
          </a:prstGeom>
        </p:spPr>
      </p:pic>
    </p:spTree>
    <p:extLst>
      <p:ext uri="{BB962C8B-B14F-4D97-AF65-F5344CB8AC3E}">
        <p14:creationId xmlns:p14="http://schemas.microsoft.com/office/powerpoint/2010/main" val="88664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Use t</a:t>
                </a:r>
                <a:r>
                  <a:rPr lang="en-US" altLang="zh-TW" baseline="-25000" dirty="0"/>
                  <a:t>in</a:t>
                </a:r>
                <a:r>
                  <a:rPr lang="en-US" altLang="zh-TW" dirty="0"/>
                  <a:t>(</a:t>
                </a:r>
                <a:r>
                  <a:rPr lang="en-US" altLang="zh-TW" dirty="0" err="1"/>
                  <a:t>i</a:t>
                </a:r>
                <a:r>
                  <a:rPr lang="en-US" altLang="zh-TW" dirty="0"/>
                  <a:t>) and t</a:t>
                </a:r>
                <a:r>
                  <a:rPr lang="en-US" altLang="zh-TW" baseline="-25000" dirty="0"/>
                  <a:t>out</a:t>
                </a:r>
                <a:r>
                  <a:rPr lang="en-US" altLang="zh-TW" dirty="0"/>
                  <a:t>(</a:t>
                </a:r>
                <a:r>
                  <a:rPr lang="en-US" altLang="zh-TW" dirty="0" err="1"/>
                  <a:t>i</a:t>
                </a:r>
                <a:r>
                  <a:rPr lang="en-US" altLang="zh-TW" dirty="0"/>
                  <a:t>) to denote the incoming and outgoing traffic rate of flow </a:t>
                </a:r>
                <a:r>
                  <a:rPr lang="en-US" altLang="zh-TW" b="1" i="1" dirty="0"/>
                  <a:t>f</a:t>
                </a:r>
                <a:r>
                  <a:rPr lang="en-US" altLang="zh-TW" dirty="0"/>
                  <a:t> </a:t>
                </a:r>
                <a:r>
                  <a:rPr lang="zh-TW" altLang="en-US" dirty="0"/>
                  <a:t> </a:t>
                </a:r>
                <a:r>
                  <a:rPr lang="en-US" altLang="zh-TW" dirty="0"/>
                  <a:t>at the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b="0" i="1" smtClean="0">
                            <a:latin typeface="Cambria Math" panose="02040503050406030204" pitchFamily="18" charset="0"/>
                          </a:rPr>
                          <m:t>𝑡h</m:t>
                        </m:r>
                      </m:sup>
                    </m:sSup>
                  </m:oMath>
                </a14:m>
                <a:r>
                  <a:rPr lang="en-US" altLang="zh-TW" dirty="0"/>
                  <a:t> hop on the path, respectively. </a:t>
                </a:r>
              </a:p>
              <a:p>
                <a:r>
                  <a:rPr lang="en-US" altLang="zh-TW" dirty="0"/>
                  <a:t>If f is processed by a single middlebox </a:t>
                </a:r>
                <a:r>
                  <a:rPr lang="en-US" altLang="zh-TW" b="1" i="1" dirty="0"/>
                  <a:t>m</a:t>
                </a:r>
                <a:r>
                  <a:rPr lang="en-US" altLang="zh-TW" dirty="0"/>
                  <a:t> at the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𝑖</m:t>
                        </m:r>
                      </m:e>
                      <m:sup>
                        <m:r>
                          <a:rPr lang="en-US" altLang="zh-TW" i="1">
                            <a:latin typeface="Cambria Math" panose="02040503050406030204" pitchFamily="18" charset="0"/>
                          </a:rPr>
                          <m:t>𝑡h</m:t>
                        </m:r>
                      </m:sup>
                    </m:sSup>
                  </m:oMath>
                </a14:m>
                <a:r>
                  <a:rPr lang="en-US" altLang="zh-TW" dirty="0"/>
                  <a:t> hop, then </a:t>
                </a:r>
                <a:r>
                  <a:rPr lang="en-US" altLang="zh-TW" b="1" i="1" dirty="0"/>
                  <a:t>t</a:t>
                </a:r>
                <a:r>
                  <a:rPr lang="en-US" altLang="zh-TW" b="1" i="1" baseline="-25000" dirty="0"/>
                  <a:t>out</a:t>
                </a:r>
                <a:r>
                  <a:rPr lang="en-US" altLang="zh-TW" b="1" i="1" dirty="0"/>
                  <a:t>(</a:t>
                </a:r>
                <a:r>
                  <a:rPr lang="en-US" altLang="zh-TW" b="1" i="1" dirty="0" err="1"/>
                  <a:t>i</a:t>
                </a:r>
                <a:r>
                  <a:rPr lang="en-US" altLang="zh-TW" b="1" i="1" dirty="0"/>
                  <a:t>) = t</a:t>
                </a:r>
                <a:r>
                  <a:rPr lang="en-US" altLang="zh-TW" b="1" i="1" baseline="-25000" dirty="0"/>
                  <a:t>in</a:t>
                </a:r>
                <a:r>
                  <a:rPr lang="en-US" altLang="zh-TW" b="1" i="1" dirty="0"/>
                  <a:t>(</a:t>
                </a:r>
                <a:r>
                  <a:rPr lang="en-US" altLang="zh-TW" b="1" i="1" dirty="0" err="1"/>
                  <a:t>i</a:t>
                </a:r>
                <a:r>
                  <a:rPr lang="en-US" altLang="zh-TW" b="1" i="1" dirty="0"/>
                  <a:t>)ratio[m].</a:t>
                </a:r>
              </a:p>
              <a:p>
                <a:r>
                  <a:rPr lang="en-US" altLang="zh-TW" dirty="0"/>
                  <a:t>use </a:t>
                </a:r>
                <a:r>
                  <a:rPr lang="en-US" altLang="zh-TW" b="1" i="1" dirty="0"/>
                  <a:t>t(u, v) =</a:t>
                </a:r>
                <a:r>
                  <a:rPr lang="pl-PL" altLang="zh-TW" b="1" i="1" dirty="0"/>
                  <a:t> </a:t>
                </a:r>
                <a14:m>
                  <m:oMath xmlns:m="http://schemas.openxmlformats.org/officeDocument/2006/math">
                    <m:nary>
                      <m:naryPr>
                        <m:chr m:val="∑"/>
                        <m:limLoc m:val="subSup"/>
                        <m:supHide m:val="on"/>
                        <m:ctrlPr>
                          <a:rPr lang="pl-PL" altLang="zh-TW" b="1" i="1" smtClean="0">
                            <a:latin typeface="Cambria Math" panose="02040503050406030204" pitchFamily="18" charset="0"/>
                          </a:rPr>
                        </m:ctrlPr>
                      </m:naryPr>
                      <m:sub>
                        <m:r>
                          <m:rPr>
                            <m:brk m:alnAt="9"/>
                          </m:rPr>
                          <a:rPr lang="en-US" altLang="zh-TW" b="1" i="1" smtClean="0">
                            <a:latin typeface="Cambria Math" panose="02040503050406030204" pitchFamily="18" charset="0"/>
                          </a:rPr>
                          <m:t>𝒊</m:t>
                        </m:r>
                        <m:r>
                          <m:rPr>
                            <m:nor/>
                          </m:rPr>
                          <a:rPr lang="en-US" altLang="zh-TW" b="1" i="1" smtClean="0">
                            <a:latin typeface="Cambria Math" panose="02040503050406030204" pitchFamily="18" charset="0"/>
                          </a:rPr>
                          <m:t> </m:t>
                        </m:r>
                        <m:r>
                          <m:rPr>
                            <m:nor/>
                          </m:rPr>
                          <a:rPr lang="zh-TW" altLang="en-US" b="1" i="1"/>
                          <m:t>∈</m:t>
                        </m:r>
                        <m:r>
                          <a:rPr lang="en-US" altLang="zh-TW" b="1" i="1" smtClean="0">
                            <a:latin typeface="Cambria Math" panose="02040503050406030204" pitchFamily="18" charset="0"/>
                          </a:rPr>
                          <m:t> [</m:t>
                        </m:r>
                        <m:r>
                          <a:rPr lang="en-US" altLang="zh-TW" b="1" i="1" smtClean="0">
                            <a:latin typeface="Cambria Math" panose="02040503050406030204" pitchFamily="18" charset="0"/>
                          </a:rPr>
                          <m:t>𝟏</m:t>
                        </m:r>
                        <m:r>
                          <a:rPr lang="en-US" altLang="zh-TW" b="1" i="1" smtClean="0">
                            <a:latin typeface="Cambria Math" panose="02040503050406030204" pitchFamily="18" charset="0"/>
                          </a:rPr>
                          <m:t>, </m:t>
                        </m:r>
                        <m:r>
                          <a:rPr lang="en-US" altLang="zh-TW" b="1" i="1" smtClean="0">
                            <a:latin typeface="Cambria Math" panose="02040503050406030204" pitchFamily="18" charset="0"/>
                          </a:rPr>
                          <m:t>𝒏</m:t>
                        </m:r>
                        <m:r>
                          <a:rPr lang="en-US" altLang="zh-TW" b="1" i="1" smtClean="0">
                            <a:latin typeface="Cambria Math" panose="02040503050406030204" pitchFamily="18" charset="0"/>
                          </a:rPr>
                          <m:t>−</m:t>
                        </m:r>
                        <m:r>
                          <a:rPr lang="en-US" altLang="zh-TW" b="1" i="1" smtClean="0">
                            <a:latin typeface="Cambria Math" panose="02040503050406030204" pitchFamily="18" charset="0"/>
                          </a:rPr>
                          <m:t>𝟏</m:t>
                        </m:r>
                        <m:r>
                          <a:rPr lang="en-US" altLang="zh-TW" b="1" i="1" smtClean="0">
                            <a:latin typeface="Cambria Math" panose="02040503050406030204" pitchFamily="18" charset="0"/>
                          </a:rPr>
                          <m:t>]</m:t>
                        </m:r>
                      </m:sub>
                      <m:sup/>
                      <m:e>
                        <m:r>
                          <m:rPr>
                            <m:nor/>
                          </m:rPr>
                          <a:rPr lang="pl-PL" altLang="zh-TW" b="1" i="1" dirty="0"/>
                          <m:t>route</m:t>
                        </m:r>
                        <m:r>
                          <m:rPr>
                            <m:nor/>
                          </m:rPr>
                          <a:rPr lang="pl-PL" altLang="zh-TW" b="1" i="1" dirty="0"/>
                          <m:t>(</m:t>
                        </m:r>
                        <m:r>
                          <m:rPr>
                            <m:nor/>
                          </m:rPr>
                          <a:rPr lang="pl-PL" altLang="zh-TW" b="1" i="1" dirty="0"/>
                          <m:t>u</m:t>
                        </m:r>
                        <m:r>
                          <m:rPr>
                            <m:nor/>
                          </m:rPr>
                          <a:rPr lang="en-US" altLang="zh-TW" b="1" i="1" dirty="0"/>
                          <m:t>,</m:t>
                        </m:r>
                        <m:r>
                          <m:rPr>
                            <m:nor/>
                          </m:rPr>
                          <a:rPr lang="pl-PL" altLang="zh-TW" b="1" i="1" dirty="0"/>
                          <m:t> </m:t>
                        </m:r>
                        <m:r>
                          <m:rPr>
                            <m:nor/>
                          </m:rPr>
                          <a:rPr lang="pl-PL" altLang="zh-TW" b="1" i="1" dirty="0"/>
                          <m:t>i</m:t>
                        </m:r>
                        <m:r>
                          <m:rPr>
                            <m:nor/>
                          </m:rPr>
                          <a:rPr lang="pl-PL" altLang="zh-TW" b="1" i="1" dirty="0"/>
                          <m:t>)</m:t>
                        </m:r>
                        <m:r>
                          <m:rPr>
                            <m:nor/>
                          </m:rPr>
                          <a:rPr lang="pl-PL" altLang="zh-TW" b="1" i="1" dirty="0"/>
                          <m:t>route</m:t>
                        </m:r>
                        <m:r>
                          <m:rPr>
                            <m:nor/>
                          </m:rPr>
                          <a:rPr lang="pl-PL" altLang="zh-TW" b="1" i="1" dirty="0"/>
                          <m:t>(</m:t>
                        </m:r>
                        <m:r>
                          <m:rPr>
                            <m:nor/>
                          </m:rPr>
                          <a:rPr lang="pl-PL" altLang="zh-TW" b="1" i="1" dirty="0"/>
                          <m:t>v</m:t>
                        </m:r>
                        <m:r>
                          <m:rPr>
                            <m:nor/>
                          </m:rPr>
                          <a:rPr lang="en-US" altLang="zh-TW" b="1" i="1" dirty="0"/>
                          <m:t>,</m:t>
                        </m:r>
                        <m:r>
                          <m:rPr>
                            <m:nor/>
                          </m:rPr>
                          <a:rPr lang="pl-PL" altLang="zh-TW" b="1" i="1" dirty="0"/>
                          <m:t> </m:t>
                        </m:r>
                        <m:r>
                          <m:rPr>
                            <m:nor/>
                          </m:rPr>
                          <a:rPr lang="pl-PL" altLang="zh-TW" b="1" i="1" dirty="0"/>
                          <m:t>i</m:t>
                        </m:r>
                        <m:r>
                          <m:rPr>
                            <m:nor/>
                          </m:rPr>
                          <a:rPr lang="pl-PL" altLang="zh-TW" b="1" i="1" dirty="0"/>
                          <m:t>+</m:t>
                        </m:r>
                        <m:r>
                          <m:rPr>
                            <m:nor/>
                          </m:rPr>
                          <a:rPr lang="en-US" altLang="zh-TW" b="1" i="1" dirty="0"/>
                          <m:t> 1)</m:t>
                        </m:r>
                        <m:r>
                          <m:rPr>
                            <m:nor/>
                          </m:rPr>
                          <a:rPr lang="en-US" altLang="zh-TW" b="1" i="1" dirty="0"/>
                          <m:t>tout</m:t>
                        </m:r>
                        <m:r>
                          <m:rPr>
                            <m:nor/>
                          </m:rPr>
                          <a:rPr lang="en-US" altLang="zh-TW" b="1" i="1" dirty="0"/>
                          <m:t>(</m:t>
                        </m:r>
                        <m:r>
                          <m:rPr>
                            <m:nor/>
                          </m:rPr>
                          <a:rPr lang="en-US" altLang="zh-TW" b="1" i="1" dirty="0"/>
                          <m:t>i</m:t>
                        </m:r>
                        <m:r>
                          <m:rPr>
                            <m:nor/>
                          </m:rPr>
                          <a:rPr lang="en-US" altLang="zh-TW" b="1" i="1" dirty="0"/>
                          <m:t>)</m:t>
                        </m:r>
                      </m:e>
                    </m:nary>
                  </m:oMath>
                </a14:m>
                <a:r>
                  <a:rPr lang="en-US" altLang="zh-TW" dirty="0"/>
                  <a:t> to represent the traffic rate of f on link (u, v).</a:t>
                </a:r>
              </a:p>
              <a:p>
                <a:r>
                  <a:rPr lang="en-US" altLang="zh-TW" dirty="0"/>
                  <a:t>our optimization objective is to minimize the path cost of flow f as shown in Equation (3), by calculating </a:t>
                </a:r>
                <a:r>
                  <a:rPr lang="en-US" altLang="zh-TW" b="1" i="1" dirty="0"/>
                  <a:t>route</a:t>
                </a:r>
                <a:r>
                  <a:rPr lang="en-US" altLang="zh-TW" dirty="0"/>
                  <a:t> and </a:t>
                </a:r>
                <a:r>
                  <a:rPr lang="en-US" altLang="zh-TW" b="1" i="1" dirty="0"/>
                  <a:t>place.</a:t>
                </a:r>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Tree>
    <p:extLst>
      <p:ext uri="{BB962C8B-B14F-4D97-AF65-F5344CB8AC3E}">
        <p14:creationId xmlns:p14="http://schemas.microsoft.com/office/powerpoint/2010/main" val="255633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a:xfrm>
            <a:off x="609600" y="1600201"/>
            <a:ext cx="10972800" cy="4525963"/>
          </a:xfrm>
        </p:spPr>
        <p:txBody>
          <a:bodyPr/>
          <a:lstStyle/>
          <a:p>
            <a:r>
              <a:rPr lang="en-US" altLang="zh-TW" dirty="0"/>
              <a:t>It should be noted that the proposed solutions can easily adapt to other optimization objectives, such as minimizing the maximum link load in the network.</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pic>
        <p:nvPicPr>
          <p:cNvPr id="5" name="圖片 4">
            <a:extLst>
              <a:ext uri="{FF2B5EF4-FFF2-40B4-BE49-F238E27FC236}">
                <a16:creationId xmlns:a16="http://schemas.microsoft.com/office/drawing/2014/main" id="{F8E8BBE1-FA53-42D6-A57A-847D4936CAE6}"/>
              </a:ext>
            </a:extLst>
          </p:cNvPr>
          <p:cNvPicPr>
            <a:picLocks noChangeAspect="1"/>
          </p:cNvPicPr>
          <p:nvPr/>
        </p:nvPicPr>
        <p:blipFill>
          <a:blip r:embed="rId3"/>
          <a:stretch>
            <a:fillRect/>
          </a:stretch>
        </p:blipFill>
        <p:spPr>
          <a:xfrm>
            <a:off x="1103849" y="3840091"/>
            <a:ext cx="7652232" cy="1708453"/>
          </a:xfrm>
          <a:prstGeom prst="rect">
            <a:avLst/>
          </a:prstGeom>
        </p:spPr>
      </p:pic>
    </p:spTree>
    <p:extLst>
      <p:ext uri="{BB962C8B-B14F-4D97-AF65-F5344CB8AC3E}">
        <p14:creationId xmlns:p14="http://schemas.microsoft.com/office/powerpoint/2010/main" val="237022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pic>
        <p:nvPicPr>
          <p:cNvPr id="5" name="圖片 4">
            <a:extLst>
              <a:ext uri="{FF2B5EF4-FFF2-40B4-BE49-F238E27FC236}">
                <a16:creationId xmlns:a16="http://schemas.microsoft.com/office/drawing/2014/main" id="{85257C39-7829-4FAE-8967-FC9869CF9CA3}"/>
              </a:ext>
            </a:extLst>
          </p:cNvPr>
          <p:cNvPicPr>
            <a:picLocks noChangeAspect="1"/>
          </p:cNvPicPr>
          <p:nvPr/>
        </p:nvPicPr>
        <p:blipFill>
          <a:blip r:embed="rId3"/>
          <a:stretch>
            <a:fillRect/>
          </a:stretch>
        </p:blipFill>
        <p:spPr>
          <a:xfrm>
            <a:off x="726871" y="1682048"/>
            <a:ext cx="7116168" cy="5039428"/>
          </a:xfrm>
          <a:prstGeom prst="rect">
            <a:avLst/>
          </a:prstGeom>
        </p:spPr>
      </p:pic>
    </p:spTree>
    <p:extLst>
      <p:ext uri="{BB962C8B-B14F-4D97-AF65-F5344CB8AC3E}">
        <p14:creationId xmlns:p14="http://schemas.microsoft.com/office/powerpoint/2010/main" val="336800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III. PROBLEM STATEMENT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pic>
        <p:nvPicPr>
          <p:cNvPr id="5" name="圖片 4">
            <a:extLst>
              <a:ext uri="{FF2B5EF4-FFF2-40B4-BE49-F238E27FC236}">
                <a16:creationId xmlns:a16="http://schemas.microsoft.com/office/drawing/2014/main" id="{C6D0032C-864E-48A2-8F16-365F78B5C1C9}"/>
              </a:ext>
            </a:extLst>
          </p:cNvPr>
          <p:cNvPicPr>
            <a:picLocks noChangeAspect="1"/>
          </p:cNvPicPr>
          <p:nvPr/>
        </p:nvPicPr>
        <p:blipFill>
          <a:blip r:embed="rId3"/>
          <a:stretch>
            <a:fillRect/>
          </a:stretch>
        </p:blipFill>
        <p:spPr>
          <a:xfrm>
            <a:off x="1213969" y="2153749"/>
            <a:ext cx="6716062" cy="2124371"/>
          </a:xfrm>
          <a:prstGeom prst="rect">
            <a:avLst/>
          </a:prstGeom>
        </p:spPr>
      </p:pic>
    </p:spTree>
    <p:extLst>
      <p:ext uri="{BB962C8B-B14F-4D97-AF65-F5344CB8AC3E}">
        <p14:creationId xmlns:p14="http://schemas.microsoft.com/office/powerpoint/2010/main" val="857473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IV. MIDDLEBOX PLACEMENT WITH</a:t>
            </a:r>
            <a:br>
              <a:rPr lang="en-US" altLang="zh-TW" dirty="0"/>
            </a:br>
            <a:r>
              <a:rPr lang="en-US" altLang="zh-TW" dirty="0"/>
              <a:t>PREDETERMINED PATHS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In this section, we propose solutions for the TAPIM problem when the flow path, i.e., </a:t>
            </a:r>
            <a:r>
              <a:rPr lang="en-US" altLang="zh-TW" b="1" i="1" dirty="0"/>
              <a:t>route</a:t>
            </a:r>
            <a:r>
              <a:rPr lang="en-US" altLang="zh-TW" dirty="0"/>
              <a:t>, is predetermined.</a:t>
            </a:r>
          </a:p>
          <a:p>
            <a:r>
              <a:rPr lang="en-US" altLang="zh-TW" dirty="0"/>
              <a:t>For example, in the tree topology, there is a unique path between any pair of leaves. We look at three cases of the problem.</a:t>
            </a:r>
          </a:p>
          <a:p>
            <a:r>
              <a:rPr lang="en-US" altLang="zh-TW" dirty="0"/>
              <a:t>First, for the special case when there is no dependency between any middleboxes, we propose the Non-Ordered Set Placement (NOSP) algorithm that uses the least-first-greatest-last rule. </a:t>
            </a:r>
          </a:p>
          <a:p>
            <a:r>
              <a:rPr lang="en-US" altLang="zh-TW" dirty="0"/>
              <a:t>Next, for the special case when there is a total dependency order on the middlebox set, we propose the dynamic programming based Totally-Ordered Set Placement (TOSP) algorithm.</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Tree>
    <p:extLst>
      <p:ext uri="{BB962C8B-B14F-4D97-AF65-F5344CB8AC3E}">
        <p14:creationId xmlns:p14="http://schemas.microsoft.com/office/powerpoint/2010/main" val="208278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Network function virtualization enables flexible implementation of network functions, or middleboxes, as virtual machines running on standard servers. </a:t>
            </a:r>
          </a:p>
          <a:p>
            <a:r>
              <a:rPr lang="en-US" altLang="zh-TW" dirty="0"/>
              <a:t>However, the flexibility also creates a challenge for efficiently placing such middleboxes, due to the availability of multiple hosting servers, capability of middleboxes to change traffic volumes, and dependency between middleboxes.</a:t>
            </a:r>
          </a:p>
          <a:p>
            <a:r>
              <a:rPr lang="en-US" altLang="zh-TW" dirty="0"/>
              <a:t>In this paper, we address the optimal placement challenge of NFV middleboxes, and propose solutions for middleboxes of different traffic changing effects and with different dependency relations.</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a:t>
            </a:fld>
            <a:endParaRPr lang="en-US" altLang="zh-TW"/>
          </a:p>
        </p:txBody>
      </p:sp>
    </p:spTree>
    <p:extLst>
      <p:ext uri="{BB962C8B-B14F-4D97-AF65-F5344CB8AC3E}">
        <p14:creationId xmlns:p14="http://schemas.microsoft.com/office/powerpoint/2010/main" val="1276997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IV. MIDDLEBOX PLACEMENT WITH</a:t>
            </a:r>
            <a:br>
              <a:rPr lang="en-US" altLang="zh-TW" dirty="0"/>
            </a:br>
            <a:r>
              <a:rPr lang="en-US" altLang="zh-TW" dirty="0"/>
              <a:t>PREDETERMINED PATHS</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Finally, for the general scenario of a partial dependency order on the middlebox set, we prove that it is NP-hard by reduction from the Clique problem, and propose an efficient heuristic to convert a partially-ordered set to a totally-ordered set.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Tree>
    <p:extLst>
      <p:ext uri="{BB962C8B-B14F-4D97-AF65-F5344CB8AC3E}">
        <p14:creationId xmlns:p14="http://schemas.microsoft.com/office/powerpoint/2010/main" val="2996243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 Non-Ordered Middlebox Set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We start with the special case that the middlebox set M</a:t>
            </a:r>
            <a:r>
              <a:rPr lang="zh-TW" altLang="en-US" dirty="0"/>
              <a:t> </a:t>
            </a:r>
            <a:r>
              <a:rPr lang="en-US" altLang="zh-TW" dirty="0"/>
              <a:t>is a non-ordered set, i.e., </a:t>
            </a:r>
            <a:r>
              <a:rPr lang="zh-TW" altLang="en-US" dirty="0"/>
              <a:t>∀</a:t>
            </a:r>
            <a:r>
              <a:rPr lang="en-US" altLang="zh-TW" dirty="0" err="1"/>
              <a:t>m,m</a:t>
            </a:r>
            <a:r>
              <a:rPr lang="en-US" altLang="zh-TW" dirty="0"/>
              <a:t>’ </a:t>
            </a:r>
            <a:r>
              <a:rPr lang="zh-TW" altLang="en-US" dirty="0"/>
              <a:t>∈</a:t>
            </a:r>
            <a:r>
              <a:rPr lang="en-US" altLang="zh-TW" dirty="0"/>
              <a:t> M, m </a:t>
            </a:r>
            <a:r>
              <a:rPr lang="zh-TW" altLang="en-US" dirty="0"/>
              <a:t>←</a:t>
            </a:r>
            <a:r>
              <a:rPr lang="en-US" altLang="zh-TW" dirty="0"/>
              <a:t>!</a:t>
            </a:r>
            <a:r>
              <a:rPr lang="zh-TW" altLang="en-US" dirty="0"/>
              <a:t> </a:t>
            </a:r>
            <a:r>
              <a:rPr lang="en-US" altLang="zh-TW" dirty="0"/>
              <a:t>m’ and m’ </a:t>
            </a:r>
            <a:r>
              <a:rPr lang="zh-TW" altLang="en-US" dirty="0"/>
              <a:t>←</a:t>
            </a:r>
            <a:r>
              <a:rPr lang="en-US" altLang="zh-TW" dirty="0"/>
              <a:t>!</a:t>
            </a:r>
            <a:r>
              <a:rPr lang="zh-TW" altLang="en-US" dirty="0"/>
              <a:t> </a:t>
            </a:r>
            <a:r>
              <a:rPr lang="en-US" altLang="zh-TW" dirty="0"/>
              <a:t>m.</a:t>
            </a:r>
          </a:p>
          <a:p>
            <a:r>
              <a:rPr lang="en-US" altLang="zh-TW" dirty="0"/>
              <a:t>Thus, different middleboxes can be placed in an arbitrary order. An example is shown in Fig. 2(a), where no dependency exists between middleboxes.</a:t>
            </a:r>
          </a:p>
          <a:p>
            <a:r>
              <a:rPr lang="en-US" altLang="zh-TW" dirty="0"/>
              <a:t>We propose the Non-Ordered Set Placement (NOSP) algorithm, and show its optimality.</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pic>
        <p:nvPicPr>
          <p:cNvPr id="5" name="圖片 4">
            <a:extLst>
              <a:ext uri="{FF2B5EF4-FFF2-40B4-BE49-F238E27FC236}">
                <a16:creationId xmlns:a16="http://schemas.microsoft.com/office/drawing/2014/main" id="{45BB061E-0C06-466A-9A20-2E1C85E779C5}"/>
              </a:ext>
            </a:extLst>
          </p:cNvPr>
          <p:cNvPicPr>
            <a:picLocks noChangeAspect="1"/>
          </p:cNvPicPr>
          <p:nvPr/>
        </p:nvPicPr>
        <p:blipFill>
          <a:blip r:embed="rId3"/>
          <a:stretch>
            <a:fillRect/>
          </a:stretch>
        </p:blipFill>
        <p:spPr>
          <a:xfrm>
            <a:off x="4705122" y="4479672"/>
            <a:ext cx="6563641" cy="1829055"/>
          </a:xfrm>
          <a:prstGeom prst="rect">
            <a:avLst/>
          </a:prstGeom>
        </p:spPr>
      </p:pic>
    </p:spTree>
    <p:extLst>
      <p:ext uri="{BB962C8B-B14F-4D97-AF65-F5344CB8AC3E}">
        <p14:creationId xmlns:p14="http://schemas.microsoft.com/office/powerpoint/2010/main" val="22094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 Non-Ordered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The basic idea is to shrink the flow as early as possible by installing the middleboxes that decrease the traffic rate from the path head, and expand the flow as late as possible by installing the middleboxes that increase the traffic rate from the path tail.</a:t>
                </a:r>
              </a:p>
              <a:p>
                <a:r>
                  <a:rPr lang="en-US" altLang="zh-TW" dirty="0"/>
                  <a:t>Apparently, the placement will succeed if the number of available spaces on the path is greater than or equal to the number of required middleboxes, i.e.,</a:t>
                </a:r>
                <a14:m>
                  <m:oMath xmlns:m="http://schemas.openxmlformats.org/officeDocument/2006/math">
                    <m:nary>
                      <m:naryPr>
                        <m:chr m:val="∑"/>
                        <m:limLoc m:val="subSup"/>
                        <m:supHide m:val="on"/>
                        <m:ctrlPr>
                          <a:rPr lang="en-US" altLang="zh-TW"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m:rPr>
                            <m:nor/>
                          </m:rPr>
                          <a:rPr lang="en-US" altLang="zh-TW" b="0" i="0" smtClean="0">
                            <a:latin typeface="Cambria Math" panose="02040503050406030204" pitchFamily="18" charset="0"/>
                          </a:rPr>
                          <m:t> </m:t>
                        </m:r>
                        <m:r>
                          <m:rPr>
                            <m:nor/>
                          </m:rPr>
                          <a:rPr lang="zh-TW" altLang="en-US"/>
                          <m:t>∈</m:t>
                        </m:r>
                        <m:r>
                          <m:rPr>
                            <m:nor/>
                          </m:rPr>
                          <a:rPr lang="en-US" altLang="zh-TW" b="0" i="0" smtClean="0"/>
                          <m:t> </m:t>
                        </m:r>
                        <m:r>
                          <a:rPr lang="en-US" altLang="zh-TW" b="0" i="1" smtClean="0">
                            <a:latin typeface="Cambria Math" panose="02040503050406030204" pitchFamily="18" charset="0"/>
                          </a:rPr>
                          <m:t>[1,</m:t>
                        </m:r>
                        <m:r>
                          <a:rPr lang="en-US" altLang="zh-TW" b="0" i="1" smtClean="0">
                            <a:latin typeface="Cambria Math" panose="02040503050406030204" pitchFamily="18" charset="0"/>
                          </a:rPr>
                          <m:t>𝑛</m:t>
                        </m:r>
                        <m:r>
                          <a:rPr lang="en-US" altLang="zh-TW" b="0" i="1" smtClean="0">
                            <a:latin typeface="Cambria Math" panose="02040503050406030204" pitchFamily="18" charset="0"/>
                          </a:rPr>
                          <m:t>]</m:t>
                        </m:r>
                      </m:sub>
                      <m:sup/>
                      <m:e>
                        <m:nary>
                          <m:naryPr>
                            <m:chr m:val="∑"/>
                            <m:limLoc m:val="subSup"/>
                            <m:supHide m:val="on"/>
                            <m:ctrlPr>
                              <a:rPr lang="en-US" altLang="zh-TW" i="1" smtClean="0">
                                <a:latin typeface="Cambria Math" panose="02040503050406030204" pitchFamily="18" charset="0"/>
                              </a:rPr>
                            </m:ctrlPr>
                          </m:naryPr>
                          <m:sub>
                            <m:r>
                              <m:rPr>
                                <m:brk m:alnAt="9"/>
                              </m:rPr>
                              <a:rPr lang="en-US" altLang="zh-TW" b="0" i="1" smtClean="0">
                                <a:latin typeface="Cambria Math" panose="02040503050406030204" pitchFamily="18" charset="0"/>
                              </a:rPr>
                              <m:t>𝑣</m:t>
                            </m:r>
                            <m:r>
                              <m:rPr>
                                <m:nor/>
                              </m:rPr>
                              <a:rPr lang="zh-TW" altLang="en-US"/>
                              <m:t>∈</m:t>
                            </m:r>
                            <m:r>
                              <a:rPr lang="en-US" altLang="zh-TW" b="0" i="1" smtClean="0">
                                <a:latin typeface="Cambria Math" panose="02040503050406030204" pitchFamily="18" charset="0"/>
                              </a:rPr>
                              <m:t> </m:t>
                            </m:r>
                            <m:r>
                              <a:rPr lang="en-US" altLang="zh-TW" b="0" i="1" smtClean="0">
                                <a:latin typeface="Cambria Math" panose="02040503050406030204" pitchFamily="18" charset="0"/>
                              </a:rPr>
                              <m:t>𝑉</m:t>
                            </m:r>
                          </m:sub>
                          <m:sup/>
                          <m:e>
                            <m:r>
                              <a:rPr lang="en-US" altLang="zh-TW" b="0" i="1" smtClean="0">
                                <a:latin typeface="Cambria Math" panose="02040503050406030204" pitchFamily="18" charset="0"/>
                              </a:rPr>
                              <m:t>(</m:t>
                            </m:r>
                            <m:r>
                              <a:rPr lang="en-US" altLang="zh-TW" b="0" i="1" smtClean="0">
                                <a:latin typeface="Cambria Math" panose="02040503050406030204" pitchFamily="18" charset="0"/>
                              </a:rPr>
                              <m:t>𝑟𝑜𝑢𝑡𝑒</m:t>
                            </m:r>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𝑣</m:t>
                                </m:r>
                                <m:r>
                                  <a:rPr lang="en-US" altLang="zh-TW" b="0" i="1" smtClean="0">
                                    <a:latin typeface="Cambria Math" panose="02040503050406030204" pitchFamily="18" charset="0"/>
                                  </a:rPr>
                                  <m:t>, </m:t>
                                </m:r>
                                <m:r>
                                  <a:rPr lang="en-US" altLang="zh-TW" b="0" i="1" smtClean="0">
                                    <a:latin typeface="Cambria Math" panose="02040503050406030204" pitchFamily="18" charset="0"/>
                                  </a:rPr>
                                  <m:t>𝑖</m:t>
                                </m:r>
                              </m:e>
                            </m:d>
                            <m:r>
                              <a:rPr lang="en-US" altLang="zh-TW" b="0" i="1" smtClean="0">
                                <a:latin typeface="Cambria Math" panose="02040503050406030204" pitchFamily="18" charset="0"/>
                              </a:rPr>
                              <m:t>𝑠𝑐</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m:t>
                            </m:r>
                            <m:nary>
                              <m:naryPr>
                                <m:chr m:val="∑"/>
                                <m:limLoc m:val="subSup"/>
                                <m:supHide m:val="on"/>
                                <m:ctrlPr>
                                  <a:rPr lang="en-US" altLang="zh-TW" b="0" i="1" smtClean="0">
                                    <a:latin typeface="Cambria Math" panose="02040503050406030204" pitchFamily="18" charset="0"/>
                                  </a:rPr>
                                </m:ctrlPr>
                              </m:naryPr>
                              <m:sub>
                                <m:sSup>
                                  <m:sSupPr>
                                    <m:ctrlPr>
                                      <a:rPr lang="en-US" altLang="zh-TW" b="0" i="1" smtClean="0">
                                        <a:latin typeface="Cambria Math" panose="02040503050406030204" pitchFamily="18" charset="0"/>
                                      </a:rPr>
                                    </m:ctrlPr>
                                  </m:sSupPr>
                                  <m:e>
                                    <m:r>
                                      <m:rPr>
                                        <m:brk m:alnAt="9"/>
                                      </m:rPr>
                                      <a:rPr lang="en-US" altLang="zh-TW" b="0" i="1" smtClean="0">
                                        <a:latin typeface="Cambria Math" panose="02040503050406030204" pitchFamily="18" charset="0"/>
                                      </a:rPr>
                                      <m:t>𝑖</m:t>
                                    </m:r>
                                  </m:e>
                                  <m:sup>
                                    <m:r>
                                      <a:rPr lang="en-US" altLang="zh-TW" b="0" i="1" smtClean="0">
                                        <a:latin typeface="Cambria Math" panose="02040503050406030204" pitchFamily="18" charset="0"/>
                                      </a:rPr>
                                      <m:t>′</m:t>
                                    </m:r>
                                  </m:sup>
                                </m:sSup>
                                <m:r>
                                  <m:rPr>
                                    <m:nor/>
                                  </m:rPr>
                                  <a:rPr lang="zh-TW" altLang="en-US"/>
                                  <m:t>∈</m:t>
                                </m:r>
                                <m:r>
                                  <a:rPr lang="en-US" altLang="zh-TW" b="0" i="1" smtClean="0">
                                    <a:latin typeface="Cambria Math" panose="02040503050406030204" pitchFamily="18" charset="0"/>
                                  </a:rPr>
                                  <m:t>[1, </m:t>
                                </m:r>
                                <m:r>
                                  <a:rPr lang="en-US" altLang="zh-TW" b="0" i="1" smtClean="0">
                                    <a:latin typeface="Cambria Math" panose="02040503050406030204" pitchFamily="18" charset="0"/>
                                  </a:rPr>
                                  <m:t>𝑛</m:t>
                                </m:r>
                                <m:r>
                                  <a:rPr lang="en-US" altLang="zh-TW" b="0" i="1" smtClean="0">
                                    <a:latin typeface="Cambria Math" panose="02040503050406030204" pitchFamily="18" charset="0"/>
                                  </a:rPr>
                                  <m:t>]</m:t>
                                </m:r>
                              </m:sub>
                              <m:sup/>
                              <m:e>
                                <m:r>
                                  <a:rPr lang="en-US" altLang="zh-TW" b="0" i="1" smtClean="0">
                                    <a:latin typeface="Cambria Math" panose="02040503050406030204" pitchFamily="18" charset="0"/>
                                  </a:rPr>
                                  <m:t>𝑟𝑜𝑢𝑡𝑒</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e>
                            </m:nary>
                            <m:r>
                              <a:rPr lang="en-US" altLang="zh-TW" b="0" i="1" smtClean="0">
                                <a:latin typeface="Cambria Math" panose="02040503050406030204" pitchFamily="18" charset="0"/>
                              </a:rPr>
                              <m:t>)</m:t>
                            </m:r>
                          </m:e>
                        </m:nary>
                      </m:e>
                    </m:nary>
                  </m:oMath>
                </a14:m>
                <a:r>
                  <a:rPr lang="en-US" altLang="zh-TW" dirty="0"/>
                  <a:t> </a:t>
                </a:r>
                <a:r>
                  <a:rPr lang="zh-TW" altLang="en-US" dirty="0"/>
                  <a:t>≥ </a:t>
                </a:r>
                <a:r>
                  <a:rPr lang="en-US" altLang="zh-TW" dirty="0"/>
                  <a:t>|M|.</a:t>
                </a:r>
              </a:p>
              <a:p>
                <a:r>
                  <a:rPr lang="en-US" altLang="zh-TW" dirty="0"/>
                  <a:t>If there are enough spaces, the NOSP algorithm places the middleboxes as follows.</a:t>
                </a:r>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r="-1556" b="-539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566959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 Non-Ordered Middlebox Set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pPr marL="514350" indent="-514350">
              <a:buFont typeface="+mj-lt"/>
              <a:buAutoNum type="arabicPeriod"/>
            </a:pPr>
            <a:r>
              <a:rPr lang="en-US" altLang="zh-TW" dirty="0"/>
              <a:t>Sort all the middleboxes m </a:t>
            </a:r>
            <a:r>
              <a:rPr lang="zh-TW" altLang="en-US" dirty="0"/>
              <a:t>∈</a:t>
            </a:r>
            <a:r>
              <a:rPr lang="en-US" altLang="zh-TW" dirty="0"/>
              <a:t> M based on their traffic changing ratios ratio[m].</a:t>
            </a:r>
          </a:p>
          <a:p>
            <a:pPr marL="514350" indent="-514350">
              <a:buFont typeface="+mj-lt"/>
              <a:buAutoNum type="arabicPeriod"/>
            </a:pPr>
            <a:r>
              <a:rPr lang="en-US" altLang="zh-TW" dirty="0"/>
              <a:t>Place the middleboxes m with ratio[m] &lt; 1 from the path head in an increasing order of their traffic changing ratios. When a node has no more space, continue with the succeeding node on the path.</a:t>
            </a:r>
          </a:p>
          <a:p>
            <a:pPr marL="514350" indent="-514350">
              <a:buFont typeface="+mj-lt"/>
              <a:buAutoNum type="arabicPeriod"/>
            </a:pPr>
            <a:r>
              <a:rPr lang="en-US" altLang="zh-TW" dirty="0"/>
              <a:t>Place the middleboxes m with ratio[m] </a:t>
            </a:r>
            <a:r>
              <a:rPr lang="zh-TW" altLang="en-US" dirty="0"/>
              <a:t>≥ </a:t>
            </a:r>
            <a:r>
              <a:rPr lang="en-US" altLang="zh-TW" dirty="0"/>
              <a:t>1 from the path end in an decreasing order. When a node has no more space, continue with the proceeding node.</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Tree>
    <p:extLst>
      <p:ext uri="{BB962C8B-B14F-4D97-AF65-F5344CB8AC3E}">
        <p14:creationId xmlns:p14="http://schemas.microsoft.com/office/powerpoint/2010/main" val="353600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 Non-Ordered Middlebox Set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solidFill>
                  <a:srgbClr val="17375E"/>
                </a:solidFill>
              </a:rPr>
              <a:t>As can be seen, NOSP processes each middlebox in M only once after sorting, and therefore its time complexity is O( |M| log |M|) , i.e., the time complexity to sort M.</a:t>
            </a:r>
          </a:p>
          <a:p>
            <a:r>
              <a:rPr lang="en-US" altLang="zh-TW" b="1" dirty="0">
                <a:solidFill>
                  <a:srgbClr val="17375E"/>
                </a:solidFill>
              </a:rPr>
              <a:t>Theorem 1.</a:t>
            </a:r>
            <a:r>
              <a:rPr lang="en-US" altLang="zh-TW" dirty="0">
                <a:solidFill>
                  <a:srgbClr val="17375E"/>
                </a:solidFill>
              </a:rPr>
              <a:t> The Non-Ordered Set Placement algorithm achieves the minimum path cost. The proof is omitted due to space limitations.</a:t>
            </a:r>
            <a:endParaRPr lang="zh-TW" altLang="en-US" dirty="0">
              <a:solidFill>
                <a:srgbClr val="17375E"/>
              </a:solidFill>
            </a:endParaRPr>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3238253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Next, we solve the other special case of TAPIM when the middlebox set is a totally-ordered set, i.e., </a:t>
            </a:r>
            <a:r>
              <a:rPr lang="zh-TW" altLang="en-US" dirty="0"/>
              <a:t>∀</a:t>
            </a:r>
            <a:r>
              <a:rPr lang="en-US" altLang="zh-TW" dirty="0" err="1"/>
              <a:t>m,m</a:t>
            </a:r>
            <a:r>
              <a:rPr lang="en-US" altLang="zh-TW" dirty="0"/>
              <a:t>’ </a:t>
            </a:r>
            <a:r>
              <a:rPr lang="zh-TW" altLang="en-US" dirty="0"/>
              <a:t>∈</a:t>
            </a:r>
            <a:r>
              <a:rPr lang="en-US" altLang="zh-TW" dirty="0"/>
              <a:t> M, either m</a:t>
            </a:r>
            <a:r>
              <a:rPr lang="zh-TW" altLang="en-US" dirty="0"/>
              <a:t> ← </a:t>
            </a:r>
            <a:r>
              <a:rPr lang="en-US" altLang="zh-TW" dirty="0"/>
              <a:t>m’ or m’ </a:t>
            </a:r>
            <a:r>
              <a:rPr lang="zh-TW" altLang="en-US" dirty="0"/>
              <a:t>←</a:t>
            </a:r>
            <a:r>
              <a:rPr lang="en-US" altLang="zh-TW" dirty="0"/>
              <a:t> m, or in other words the middleboxes form a dependency chain.</a:t>
            </a:r>
          </a:p>
          <a:p>
            <a:r>
              <a:rPr lang="en-US" altLang="zh-TW" dirty="0"/>
              <a:t>An example is shown in Fig. 2(b),</a:t>
            </a:r>
            <a:r>
              <a:rPr lang="zh-TW" altLang="en-US" dirty="0"/>
              <a:t> </a:t>
            </a:r>
            <a:r>
              <a:rPr lang="en-US" altLang="zh-TW" dirty="0"/>
              <a:t>in which m must be placed before m’, and m’ before m’’.</a:t>
            </a:r>
          </a:p>
          <a:p>
            <a:r>
              <a:rPr lang="en-US" altLang="zh-TW" dirty="0"/>
              <a:t>Although the placement order of the middleboxes has been determined, it is still necessary to determine the optimal placement location for each middlebox, because there may be an excessive number of available spaces on the flow path.</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pic>
        <p:nvPicPr>
          <p:cNvPr id="5" name="圖片 4">
            <a:extLst>
              <a:ext uri="{FF2B5EF4-FFF2-40B4-BE49-F238E27FC236}">
                <a16:creationId xmlns:a16="http://schemas.microsoft.com/office/drawing/2014/main" id="{DABFC83A-6D95-4CE0-83FC-61DB758AA030}"/>
              </a:ext>
            </a:extLst>
          </p:cNvPr>
          <p:cNvPicPr>
            <a:picLocks noChangeAspect="1"/>
          </p:cNvPicPr>
          <p:nvPr/>
        </p:nvPicPr>
        <p:blipFill>
          <a:blip r:embed="rId3"/>
          <a:stretch>
            <a:fillRect/>
          </a:stretch>
        </p:blipFill>
        <p:spPr>
          <a:xfrm>
            <a:off x="6786528" y="5403025"/>
            <a:ext cx="2429363" cy="1112960"/>
          </a:xfrm>
          <a:prstGeom prst="rect">
            <a:avLst/>
          </a:prstGeom>
        </p:spPr>
      </p:pic>
    </p:spTree>
    <p:extLst>
      <p:ext uri="{BB962C8B-B14F-4D97-AF65-F5344CB8AC3E}">
        <p14:creationId xmlns:p14="http://schemas.microsoft.com/office/powerpoint/2010/main" val="362187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For easy description, we use </a:t>
                </a:r>
                <a:r>
                  <a:rPr lang="en-US" altLang="zh-TW" dirty="0" err="1"/>
                  <a:t>m</a:t>
                </a:r>
                <a:r>
                  <a:rPr lang="en-US" altLang="zh-TW" baseline="-25000" dirty="0" err="1"/>
                  <a:t>j</a:t>
                </a:r>
                <a:r>
                  <a:rPr lang="en-US" altLang="zh-TW" dirty="0"/>
                  <a:t> to denote the </a:t>
                </a:r>
                <a14:m>
                  <m:oMath xmlns:m="http://schemas.openxmlformats.org/officeDocument/2006/math">
                    <m:sSup>
                      <m:sSupPr>
                        <m:ctrlPr>
                          <a:rPr lang="en-US" altLang="zh-TW" i="1" dirty="0" smtClean="0">
                            <a:latin typeface="Cambria Math" panose="02040503050406030204" pitchFamily="18" charset="0"/>
                          </a:rPr>
                        </m:ctrlPr>
                      </m:sSupPr>
                      <m:e>
                        <m:r>
                          <a:rPr lang="en-US" altLang="zh-TW" b="0" i="1" dirty="0" smtClean="0">
                            <a:latin typeface="Cambria Math" panose="02040503050406030204" pitchFamily="18" charset="0"/>
                          </a:rPr>
                          <m:t>𝑗</m:t>
                        </m:r>
                      </m:e>
                      <m:sup>
                        <m:r>
                          <a:rPr lang="en-US" altLang="zh-TW" b="0" i="1" dirty="0" smtClean="0">
                            <a:latin typeface="Cambria Math" panose="02040503050406030204" pitchFamily="18" charset="0"/>
                          </a:rPr>
                          <m:t>𝑡h</m:t>
                        </m:r>
                      </m:sup>
                    </m:sSup>
                  </m:oMath>
                </a14:m>
                <a:r>
                  <a:rPr lang="en-US" altLang="zh-TW" dirty="0"/>
                  <a:t> middlebox from the head of the dependency chain, and v</a:t>
                </a:r>
                <a:r>
                  <a:rPr lang="en-US" altLang="zh-TW" baseline="-25000" dirty="0"/>
                  <a:t>i</a:t>
                </a:r>
                <a:r>
                  <a:rPr lang="en-US" altLang="zh-TW" dirty="0"/>
                  <a:t> to denote the </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𝑖</m:t>
                        </m:r>
                      </m:e>
                      <m:sup>
                        <m:r>
                          <a:rPr lang="en-US" altLang="zh-TW" i="1" dirty="0">
                            <a:latin typeface="Cambria Math" panose="02040503050406030204" pitchFamily="18" charset="0"/>
                          </a:rPr>
                          <m:t>𝑡h</m:t>
                        </m:r>
                      </m:sup>
                    </m:sSup>
                  </m:oMath>
                </a14:m>
                <a:r>
                  <a:rPr lang="en-US" altLang="zh-TW" dirty="0"/>
                  <a:t> hop node on the flow path, where </a:t>
                </a:r>
                <a:r>
                  <a:rPr lang="en-US" altLang="zh-TW" dirty="0" err="1"/>
                  <a:t>i</a:t>
                </a:r>
                <a:r>
                  <a:rPr lang="en-US" altLang="zh-TW" dirty="0"/>
                  <a:t> and j start from 1.</a:t>
                </a:r>
              </a:p>
              <a:p>
                <a:r>
                  <a:rPr lang="en-US" altLang="zh-TW" dirty="0"/>
                  <a:t>We propose a dynamic programming based algorithm called Totally-Ordered Set Placement (TOSP) based on the following observation.</a:t>
                </a:r>
              </a:p>
              <a:p>
                <a:r>
                  <a:rPr lang="en-US" altLang="zh-TW" dirty="0"/>
                  <a:t>Use </a:t>
                </a:r>
                <a:r>
                  <a:rPr lang="en-US" altLang="zh-TW" b="1" i="1" dirty="0"/>
                  <a:t>TOSP(</a:t>
                </a:r>
                <a:r>
                  <a:rPr lang="en-US" altLang="zh-TW" b="1" i="1" dirty="0" err="1"/>
                  <a:t>i</a:t>
                </a:r>
                <a:r>
                  <a:rPr lang="en-US" altLang="zh-TW" b="1" i="1" dirty="0"/>
                  <a:t>, j)</a:t>
                </a:r>
                <a:r>
                  <a:rPr lang="en-US" altLang="zh-TW" dirty="0"/>
                  <a:t> to denote the minimum weight sum of the first </a:t>
                </a:r>
                <a:r>
                  <a:rPr lang="en-US" altLang="zh-TW" dirty="0" err="1"/>
                  <a:t>i</a:t>
                </a:r>
                <a:r>
                  <a:rPr lang="en-US" altLang="zh-TW" dirty="0"/>
                  <a:t> links when placing the first j middleboxes, i.e., m</a:t>
                </a:r>
                <a:r>
                  <a:rPr lang="en-US" altLang="zh-TW" baseline="-25000" dirty="0"/>
                  <a:t>1</a:t>
                </a:r>
                <a:r>
                  <a:rPr lang="en-US" altLang="zh-TW" dirty="0"/>
                  <a:t> to </a:t>
                </a:r>
                <a:r>
                  <a:rPr lang="en-US" altLang="zh-TW" dirty="0" err="1"/>
                  <a:t>m</a:t>
                </a:r>
                <a:r>
                  <a:rPr lang="en-US" altLang="zh-TW" baseline="-25000" dirty="0" err="1"/>
                  <a:t>j</a:t>
                </a:r>
                <a:r>
                  <a:rPr lang="en-US" altLang="zh-TW" dirty="0"/>
                  <a:t> , on the first </a:t>
                </a:r>
                <a:r>
                  <a:rPr lang="en-US" altLang="zh-TW" dirty="0" err="1"/>
                  <a:t>i</a:t>
                </a:r>
                <a:r>
                  <a:rPr lang="en-US" altLang="zh-TW" dirty="0"/>
                  <a:t> hops, i.e., v</a:t>
                </a:r>
                <a:r>
                  <a:rPr lang="en-US" altLang="zh-TW" baseline="-25000" dirty="0"/>
                  <a:t>1</a:t>
                </a:r>
                <a:r>
                  <a:rPr lang="en-US" altLang="zh-TW" dirty="0"/>
                  <a:t> to v</a:t>
                </a:r>
                <a:r>
                  <a:rPr lang="en-US" altLang="zh-TW" baseline="-25000" dirty="0"/>
                  <a:t>i</a:t>
                </a:r>
                <a:r>
                  <a:rPr lang="en-US" altLang="zh-TW" dirty="0"/>
                  <a:t>, of the flow path. </a:t>
                </a:r>
              </a:p>
              <a:p>
                <a:r>
                  <a:rPr lang="en-US" altLang="zh-TW" dirty="0"/>
                  <a:t>The optimal substructure gives the following recursive formula.</a:t>
                </a:r>
                <a:endParaRPr lang="zh-TW" altLang="en-US" dirty="0"/>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21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Tree>
    <p:extLst>
      <p:ext uri="{BB962C8B-B14F-4D97-AF65-F5344CB8AC3E}">
        <p14:creationId xmlns:p14="http://schemas.microsoft.com/office/powerpoint/2010/main" val="97555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a:xfrm>
            <a:off x="609600" y="1600201"/>
            <a:ext cx="10972800" cy="4525963"/>
          </a:xfrm>
        </p:spPr>
        <p:txBody>
          <a:bodyPr/>
          <a:lstStyle/>
          <a:p>
            <a:r>
              <a:rPr lang="en-US" altLang="zh-TW" dirty="0"/>
              <a:t>where w(</a:t>
            </a:r>
            <a:r>
              <a:rPr lang="en-US" altLang="zh-TW" dirty="0" err="1"/>
              <a:t>i</a:t>
            </a:r>
            <a:r>
              <a:rPr lang="en-US" altLang="zh-TW" dirty="0"/>
              <a:t>, x, j) is the weight of link (v</a:t>
            </a:r>
            <a:r>
              <a:rPr lang="en-US" altLang="zh-TW" baseline="-25000" dirty="0"/>
              <a:t>i</a:t>
            </a:r>
            <a:r>
              <a:rPr lang="en-US" altLang="zh-TW" dirty="0"/>
              <a:t>, v</a:t>
            </a:r>
            <a:r>
              <a:rPr lang="en-US" altLang="zh-TW" baseline="-25000" dirty="0"/>
              <a:t>i+1</a:t>
            </a:r>
            <a:r>
              <a:rPr lang="en-US" altLang="zh-TW" dirty="0"/>
              <a:t>) when placing middleboxes m</a:t>
            </a:r>
            <a:r>
              <a:rPr lang="en-US" altLang="zh-TW" baseline="-25000" dirty="0"/>
              <a:t>x</a:t>
            </a:r>
            <a:r>
              <a:rPr lang="en-US" altLang="zh-TW" dirty="0"/>
              <a:t> to </a:t>
            </a:r>
            <a:r>
              <a:rPr lang="en-US" altLang="zh-TW" dirty="0" err="1"/>
              <a:t>m</a:t>
            </a:r>
            <a:r>
              <a:rPr lang="en-US" altLang="zh-TW" baseline="-25000" dirty="0" err="1"/>
              <a:t>j</a:t>
            </a:r>
            <a:r>
              <a:rPr lang="en-US" altLang="zh-TW" dirty="0"/>
              <a:t> on node v</a:t>
            </a:r>
            <a:r>
              <a:rPr lang="en-US" altLang="zh-TW" baseline="-25000" dirty="0"/>
              <a:t>i</a:t>
            </a:r>
            <a:r>
              <a:rPr lang="en-US" altLang="zh-TW" dirty="0"/>
              <a:t>, i.e.,</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pic>
        <p:nvPicPr>
          <p:cNvPr id="5" name="圖片 4">
            <a:extLst>
              <a:ext uri="{FF2B5EF4-FFF2-40B4-BE49-F238E27FC236}">
                <a16:creationId xmlns:a16="http://schemas.microsoft.com/office/drawing/2014/main" id="{2D98074A-CACA-4C54-9C98-59217B0866AE}"/>
              </a:ext>
            </a:extLst>
          </p:cNvPr>
          <p:cNvPicPr>
            <a:picLocks noChangeAspect="1"/>
          </p:cNvPicPr>
          <p:nvPr/>
        </p:nvPicPr>
        <p:blipFill>
          <a:blip r:embed="rId3"/>
          <a:stretch>
            <a:fillRect/>
          </a:stretch>
        </p:blipFill>
        <p:spPr>
          <a:xfrm>
            <a:off x="766355" y="2984992"/>
            <a:ext cx="6315956" cy="1438476"/>
          </a:xfrm>
          <a:prstGeom prst="rect">
            <a:avLst/>
          </a:prstGeom>
        </p:spPr>
      </p:pic>
      <p:pic>
        <p:nvPicPr>
          <p:cNvPr id="6" name="圖片 5">
            <a:extLst>
              <a:ext uri="{FF2B5EF4-FFF2-40B4-BE49-F238E27FC236}">
                <a16:creationId xmlns:a16="http://schemas.microsoft.com/office/drawing/2014/main" id="{B23D3D1C-6953-4B12-98B4-3B77228B3404}"/>
              </a:ext>
            </a:extLst>
          </p:cNvPr>
          <p:cNvPicPr>
            <a:picLocks noChangeAspect="1"/>
          </p:cNvPicPr>
          <p:nvPr/>
        </p:nvPicPr>
        <p:blipFill>
          <a:blip r:embed="rId4"/>
          <a:stretch>
            <a:fillRect/>
          </a:stretch>
        </p:blipFill>
        <p:spPr>
          <a:xfrm>
            <a:off x="766355" y="4805509"/>
            <a:ext cx="6639852" cy="1448002"/>
          </a:xfrm>
          <a:prstGeom prst="rect">
            <a:avLst/>
          </a:prstGeom>
        </p:spPr>
      </p:pic>
    </p:spTree>
    <p:extLst>
      <p:ext uri="{BB962C8B-B14F-4D97-AF65-F5344CB8AC3E}">
        <p14:creationId xmlns:p14="http://schemas.microsoft.com/office/powerpoint/2010/main" val="220868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Equation (12) states that if </a:t>
                </a:r>
                <a:r>
                  <a:rPr lang="en-US" altLang="zh-TW" dirty="0" err="1"/>
                  <a:t>i</a:t>
                </a:r>
                <a:r>
                  <a:rPr lang="en-US" altLang="zh-TW" dirty="0"/>
                  <a:t> = 1, TOSP(</a:t>
                </a:r>
                <a:r>
                  <a:rPr lang="en-US" altLang="zh-TW" dirty="0" err="1"/>
                  <a:t>i</a:t>
                </a:r>
                <a:r>
                  <a:rPr lang="en-US" altLang="zh-TW" dirty="0"/>
                  <a:t>; j) is simply the weight of the first path link when placing the first j middleboxes on the first hop v</a:t>
                </a:r>
                <a:r>
                  <a:rPr lang="en-US" altLang="zh-TW" baseline="-25000" dirty="0"/>
                  <a:t>1</a:t>
                </a:r>
                <a:r>
                  <a:rPr lang="en-US" altLang="zh-TW" dirty="0"/>
                  <a:t>. </a:t>
                </a:r>
              </a:p>
              <a:p>
                <a:r>
                  <a:rPr lang="en-US" altLang="zh-TW" dirty="0"/>
                  <a:t>Otherwise, the optimal result TOSP(</a:t>
                </a:r>
                <a:r>
                  <a:rPr lang="en-US" altLang="zh-TW" dirty="0" err="1"/>
                  <a:t>i</a:t>
                </a:r>
                <a:r>
                  <a:rPr lang="en-US" altLang="zh-TW" dirty="0"/>
                  <a:t>, j) to place the first j middleboxes on the first </a:t>
                </a:r>
                <a:r>
                  <a:rPr lang="en-US" altLang="zh-TW" dirty="0" err="1"/>
                  <a:t>i</a:t>
                </a:r>
                <a:r>
                  <a:rPr lang="en-US" altLang="zh-TW" dirty="0"/>
                  <a:t> hops is to select the minimum link weight sum among j +1 possible solutions, in which the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𝑡h</m:t>
                        </m:r>
                      </m:sup>
                    </m:sSup>
                  </m:oMath>
                </a14:m>
                <a:r>
                  <a:rPr lang="en-US" altLang="zh-TW" dirty="0"/>
                  <a:t> solution places the first x -</a:t>
                </a:r>
                <a:r>
                  <a:rPr lang="zh-TW" altLang="en-US" dirty="0"/>
                  <a:t> </a:t>
                </a:r>
                <a:r>
                  <a:rPr lang="en-US" altLang="zh-TW" dirty="0"/>
                  <a:t>1 middleboxes on the first </a:t>
                </a:r>
                <a:r>
                  <a:rPr lang="en-US" altLang="zh-TW" dirty="0" err="1"/>
                  <a:t>i</a:t>
                </a:r>
                <a:r>
                  <a:rPr lang="en-US" altLang="zh-TW" dirty="0"/>
                  <a:t> - 1 hops, i.e., TOSP(</a:t>
                </a:r>
                <a:r>
                  <a:rPr lang="en-US" altLang="zh-TW" dirty="0" err="1"/>
                  <a:t>i</a:t>
                </a:r>
                <a:r>
                  <a:rPr lang="en-US" altLang="zh-TW" dirty="0"/>
                  <a:t> –</a:t>
                </a:r>
                <a:r>
                  <a:rPr lang="zh-TW" altLang="en-US" dirty="0"/>
                  <a:t> </a:t>
                </a:r>
                <a:r>
                  <a:rPr lang="en-US" altLang="zh-TW" dirty="0"/>
                  <a:t>1, x -</a:t>
                </a:r>
                <a:r>
                  <a:rPr lang="zh-TW" altLang="en-US" dirty="0"/>
                  <a:t> </a:t>
                </a:r>
                <a:r>
                  <a:rPr lang="en-US" altLang="zh-TW" dirty="0"/>
                  <a:t>1), and places the remaining middleboxes m</a:t>
                </a:r>
                <a:r>
                  <a:rPr lang="en-US" altLang="zh-TW" baseline="-25000" dirty="0"/>
                  <a:t>x</a:t>
                </a:r>
                <a:r>
                  <a:rPr lang="en-US" altLang="zh-TW" dirty="0"/>
                  <a:t> to </a:t>
                </a:r>
                <a:r>
                  <a:rPr lang="en-US" altLang="zh-TW" dirty="0" err="1"/>
                  <a:t>m</a:t>
                </a:r>
                <a:r>
                  <a:rPr lang="en-US" altLang="zh-TW" baseline="-25000" dirty="0" err="1"/>
                  <a:t>j</a:t>
                </a:r>
                <a:r>
                  <a:rPr lang="en-US" altLang="zh-TW" dirty="0"/>
                  <a:t> on the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i="1">
                            <a:latin typeface="Cambria Math" panose="02040503050406030204" pitchFamily="18" charset="0"/>
                          </a:rPr>
                          <m:t>𝑡h</m:t>
                        </m:r>
                      </m:sup>
                    </m:sSup>
                  </m:oMath>
                </a14:m>
                <a:r>
                  <a:rPr lang="en-US" altLang="zh-TW" dirty="0"/>
                  <a:t> hop v</a:t>
                </a:r>
                <a:r>
                  <a:rPr lang="en-US" altLang="zh-TW" baseline="-25000" dirty="0"/>
                  <a:t>i</a:t>
                </a:r>
                <a:r>
                  <a:rPr lang="en-US" altLang="zh-TW" dirty="0"/>
                  <a:t>, i.e., w(</a:t>
                </a:r>
                <a:r>
                  <a:rPr lang="en-US" altLang="zh-TW" dirty="0" err="1"/>
                  <a:t>i</a:t>
                </a:r>
                <a:r>
                  <a:rPr lang="en-US" altLang="zh-TW" dirty="0"/>
                  <a:t>, x, j)</a:t>
                </a:r>
                <a:endParaRPr lang="zh-TW" altLang="en-US" dirty="0"/>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r="-150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Tree>
    <p:extLst>
      <p:ext uri="{BB962C8B-B14F-4D97-AF65-F5344CB8AC3E}">
        <p14:creationId xmlns:p14="http://schemas.microsoft.com/office/powerpoint/2010/main" val="1133454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Equation (13) calculates the weight of the </a:t>
                </a:r>
                <a:r>
                  <a:rPr lang="en-US" altLang="zh-TW" dirty="0" err="1"/>
                  <a:t>ith</a:t>
                </a:r>
                <a:r>
                  <a:rPr lang="en-US" altLang="zh-TW" dirty="0"/>
                  <a:t> path link, i.e., (v</a:t>
                </a:r>
                <a:r>
                  <a:rPr lang="en-US" altLang="zh-TW" baseline="-25000" dirty="0"/>
                  <a:t>i</a:t>
                </a:r>
                <a:r>
                  <a:rPr lang="en-US" altLang="zh-TW" dirty="0"/>
                  <a:t>, v</a:t>
                </a:r>
                <a:r>
                  <a:rPr lang="en-US" altLang="zh-TW" baseline="-25000" dirty="0"/>
                  <a:t>i+1</a:t>
                </a:r>
                <a:r>
                  <a:rPr lang="en-US" altLang="zh-TW" dirty="0"/>
                  <a:t>), when placing middleboxes m</a:t>
                </a:r>
                <a:r>
                  <a:rPr lang="en-US" altLang="zh-TW" baseline="-25000" dirty="0"/>
                  <a:t>x</a:t>
                </a:r>
                <a:r>
                  <a:rPr lang="en-US" altLang="zh-TW" dirty="0"/>
                  <a:t> to </a:t>
                </a:r>
                <a:r>
                  <a:rPr lang="en-US" altLang="zh-TW" dirty="0" err="1"/>
                  <a:t>m</a:t>
                </a:r>
                <a:r>
                  <a:rPr lang="en-US" altLang="zh-TW" baseline="-25000" dirty="0" err="1"/>
                  <a:t>j</a:t>
                </a:r>
                <a:r>
                  <a:rPr lang="en-US" altLang="zh-TW" dirty="0"/>
                  <a:t> on the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b="0" i="1" smtClean="0">
                            <a:latin typeface="Cambria Math" panose="02040503050406030204" pitchFamily="18" charset="0"/>
                          </a:rPr>
                          <m:t>𝑡h</m:t>
                        </m:r>
                      </m:sup>
                    </m:sSup>
                  </m:oMath>
                </a14:m>
                <a:r>
                  <a:rPr lang="en-US" altLang="zh-TW" dirty="0"/>
                  <a:t> hop v</a:t>
                </a:r>
                <a:r>
                  <a:rPr lang="en-US" altLang="zh-TW" baseline="-25000" dirty="0"/>
                  <a:t>i</a:t>
                </a:r>
                <a:r>
                  <a:rPr lang="en-US" altLang="zh-TW" dirty="0"/>
                  <a:t>, and sets it to infinity if v</a:t>
                </a:r>
                <a:r>
                  <a:rPr lang="en-US" altLang="zh-TW" baseline="-25000" dirty="0"/>
                  <a:t>i</a:t>
                </a:r>
                <a:r>
                  <a:rPr lang="en-US" altLang="zh-TW" dirty="0"/>
                  <a:t> has fewer than j-x+1 available spaces. </a:t>
                </a:r>
              </a:p>
              <a:p>
                <a:r>
                  <a:rPr lang="en-US" altLang="zh-TW" dirty="0"/>
                  <a:t>Note that if x </a:t>
                </a:r>
                <a:r>
                  <a:rPr lang="zh-TW" altLang="en-US" dirty="0"/>
                  <a:t>≦</a:t>
                </a:r>
                <a:r>
                  <a:rPr lang="en-US" altLang="zh-TW" dirty="0"/>
                  <a:t> j and v</a:t>
                </a:r>
                <a:r>
                  <a:rPr lang="en-US" altLang="zh-TW" baseline="-25000" dirty="0"/>
                  <a:t>i</a:t>
                </a:r>
                <a:r>
                  <a:rPr lang="en-US" altLang="zh-TW" dirty="0"/>
                  <a:t> has sufficient spaces, w(</a:t>
                </a:r>
                <a:r>
                  <a:rPr lang="en-US" altLang="zh-TW" dirty="0" err="1"/>
                  <a:t>i</a:t>
                </a:r>
                <a:r>
                  <a:rPr lang="en-US" altLang="zh-TW" dirty="0"/>
                  <a:t>, x, j) does not depend on x. </a:t>
                </a:r>
              </a:p>
              <a:p>
                <a:r>
                  <a:rPr lang="en-US" altLang="zh-TW" dirty="0"/>
                  <a:t>In other words, as long as v</a:t>
                </a:r>
                <a:r>
                  <a:rPr lang="en-US" altLang="zh-TW" baseline="-25000" dirty="0"/>
                  <a:t>i</a:t>
                </a:r>
                <a:r>
                  <a:rPr lang="en-US" altLang="zh-TW" dirty="0"/>
                  <a:t> has no fewer than j-x+1 spaces to host middleboxes m</a:t>
                </a:r>
                <a:r>
                  <a:rPr lang="en-US" altLang="zh-TW" baseline="-25000" dirty="0"/>
                  <a:t>x</a:t>
                </a:r>
                <a:r>
                  <a:rPr lang="en-US" altLang="zh-TW" dirty="0"/>
                  <a:t> to </a:t>
                </a:r>
                <a:r>
                  <a:rPr lang="en-US" altLang="zh-TW" dirty="0" err="1"/>
                  <a:t>m</a:t>
                </a:r>
                <a:r>
                  <a:rPr lang="en-US" altLang="zh-TW" baseline="-25000" dirty="0" err="1"/>
                  <a:t>j</a:t>
                </a:r>
                <a:r>
                  <a:rPr lang="en-US" altLang="zh-TW" dirty="0"/>
                  <a:t> , the weight of link (v</a:t>
                </a:r>
                <a:r>
                  <a:rPr lang="en-US" altLang="zh-TW" baseline="-25000" dirty="0"/>
                  <a:t>i</a:t>
                </a:r>
                <a:r>
                  <a:rPr lang="en-US" altLang="zh-TW" dirty="0"/>
                  <a:t>, v</a:t>
                </a:r>
                <a:r>
                  <a:rPr lang="en-US" altLang="zh-TW" baseline="-25000" dirty="0"/>
                  <a:t>i+1</a:t>
                </a:r>
                <a:r>
                  <a:rPr lang="en-US" altLang="zh-TW" dirty="0"/>
                  <a:t>) is the same, which simplifies the calculation of TOSP(</a:t>
                </a:r>
                <a:r>
                  <a:rPr lang="en-US" altLang="zh-TW" dirty="0" err="1"/>
                  <a:t>i</a:t>
                </a:r>
                <a:r>
                  <a:rPr lang="en-US" altLang="zh-TW" dirty="0"/>
                  <a:t>, j) as the sum of the minimum sub-solution min</a:t>
                </a:r>
                <a:r>
                  <a:rPr lang="en-US" altLang="zh-TW" baseline="-25000" dirty="0"/>
                  <a:t>x</a:t>
                </a:r>
                <a:r>
                  <a:rPr lang="zh-TW" altLang="en-US" baseline="-25000" dirty="0"/>
                  <a:t>∈ </a:t>
                </a:r>
                <a:r>
                  <a:rPr lang="en-US" altLang="zh-TW" baseline="-25000" dirty="0"/>
                  <a:t>[j-</a:t>
                </a:r>
                <a:r>
                  <a:rPr lang="en-US" altLang="zh-TW" baseline="-25000" dirty="0" err="1"/>
                  <a:t>sc</a:t>
                </a:r>
                <a:r>
                  <a:rPr lang="en-US" altLang="zh-TW" baseline="-25000" dirty="0"/>
                  <a:t>[vi]+1, j+1]</a:t>
                </a:r>
                <a:r>
                  <a:rPr lang="en-US" altLang="zh-TW" dirty="0"/>
                  <a:t> {TOSP(i-1, x-1)} and a constant.</a:t>
                </a:r>
                <a:endParaRPr lang="zh-TW" altLang="en-US" dirty="0"/>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r="-11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Tree>
    <p:extLst>
      <p:ext uri="{BB962C8B-B14F-4D97-AF65-F5344CB8AC3E}">
        <p14:creationId xmlns:p14="http://schemas.microsoft.com/office/powerpoint/2010/main" val="359975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First, we formulate the Traffic Aware Placement of Interdependent Middleboxes problem as a graph optimization problem.</a:t>
            </a:r>
          </a:p>
          <a:p>
            <a:r>
              <a:rPr lang="en-US" altLang="zh-TW" dirty="0"/>
              <a:t>When the flow path is predetermined, we design optimal algorithms to place a non-ordered or totally ordered middlebox set, and propose an efficient heuristic for the general scenario of a partially-ordered middlebox set after proving its NP-hardness.</a:t>
            </a:r>
          </a:p>
          <a:p>
            <a:r>
              <a:rPr lang="en-US" altLang="zh-TW" dirty="0"/>
              <a:t>When the flow path is not predetermined, we show that the problem is NP-hard even for a non-ordered middlebox set, and propose a traffic and space aware routing heuristic.</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2911318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solidFill>
                      <a:srgbClr val="17375E"/>
                    </a:solidFill>
                  </a:rPr>
                  <a:t>When there is no repeating node on the flow path, the time complexity of the TOSP algorithm is O(</a:t>
                </a:r>
                <a14:m>
                  <m:oMath xmlns:m="http://schemas.openxmlformats.org/officeDocument/2006/math">
                    <m:sSup>
                      <m:sSupPr>
                        <m:ctrlPr>
                          <a:rPr lang="en-US" altLang="zh-TW" i="1" dirty="0" smtClean="0">
                            <a:solidFill>
                              <a:srgbClr val="17375E"/>
                            </a:solidFill>
                            <a:latin typeface="Cambria Math" panose="02040503050406030204" pitchFamily="18" charset="0"/>
                          </a:rPr>
                        </m:ctrlPr>
                      </m:sSupPr>
                      <m:e>
                        <m:r>
                          <m:rPr>
                            <m:nor/>
                          </m:rPr>
                          <a:rPr lang="en-US" altLang="zh-TW" dirty="0">
                            <a:solidFill>
                              <a:srgbClr val="17375E"/>
                            </a:solidFill>
                          </a:rPr>
                          <m:t>n</m:t>
                        </m:r>
                        <m:r>
                          <m:rPr>
                            <m:nor/>
                          </m:rPr>
                          <a:rPr lang="en-US" altLang="zh-TW" dirty="0">
                            <a:solidFill>
                              <a:srgbClr val="17375E"/>
                            </a:solidFill>
                          </a:rPr>
                          <m:t>|</m:t>
                        </m:r>
                        <m:r>
                          <m:rPr>
                            <m:nor/>
                          </m:rPr>
                          <a:rPr lang="en-US" altLang="zh-TW" dirty="0">
                            <a:solidFill>
                              <a:srgbClr val="17375E"/>
                            </a:solidFill>
                          </a:rPr>
                          <m:t>M</m:t>
                        </m:r>
                        <m:r>
                          <m:rPr>
                            <m:nor/>
                          </m:rPr>
                          <a:rPr lang="en-US" altLang="zh-TW" dirty="0">
                            <a:solidFill>
                              <a:srgbClr val="17375E"/>
                            </a:solidFill>
                          </a:rPr>
                          <m:t>|</m:t>
                        </m:r>
                      </m:e>
                      <m:sup>
                        <m:r>
                          <a:rPr lang="en-US" altLang="zh-TW" b="0" i="1" dirty="0" smtClean="0">
                            <a:solidFill>
                              <a:srgbClr val="17375E"/>
                            </a:solidFill>
                            <a:latin typeface="Cambria Math" panose="02040503050406030204" pitchFamily="18" charset="0"/>
                          </a:rPr>
                          <m:t>2</m:t>
                        </m:r>
                      </m:sup>
                    </m:sSup>
                  </m:oMath>
                </a14:m>
                <a:r>
                  <a:rPr lang="en-US" altLang="zh-TW" dirty="0">
                    <a:solidFill>
                      <a:srgbClr val="17375E"/>
                    </a:solidFill>
                  </a:rPr>
                  <a:t>), because the dynamic programming table has n rows and |M| columns, and it takes up to O(|M|) time to calculate each table entry.</a:t>
                </a:r>
              </a:p>
              <a:p>
                <a:r>
                  <a:rPr lang="en-US" altLang="zh-TW" dirty="0">
                    <a:solidFill>
                      <a:srgbClr val="17375E"/>
                    </a:solidFill>
                  </a:rPr>
                  <a:t>When the flow path route is not efficient and contains repeating nodes, the above algorithm may obtain a sub-optimal result.</a:t>
                </a:r>
              </a:p>
              <a:p>
                <a:r>
                  <a:rPr lang="en-US" altLang="zh-TW" dirty="0">
                    <a:solidFill>
                      <a:srgbClr val="17375E"/>
                    </a:solidFill>
                  </a:rPr>
                  <a:t>The reason is that, different hops of a repeating node share middlebox spaces, but the above algorithm processes those hops always from the path head, and thus assigns earlier hops higher priority.</a:t>
                </a:r>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r="-161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2316706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B. Totally-Ordered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solidFill>
                      <a:srgbClr val="17375E"/>
                    </a:solidFill>
                  </a:rPr>
                  <a:t>A simple solution is to first enumerate all the possibilities to divide the shared spaces among different hops of a repeating node, and then apply TOSP to each possible division.</a:t>
                </a:r>
              </a:p>
              <a:p>
                <a:r>
                  <a:rPr lang="en-US" altLang="zh-TW" dirty="0">
                    <a:solidFill>
                      <a:srgbClr val="17375E"/>
                    </a:solidFill>
                  </a:rPr>
                  <a:t>For example, if the flow path contains a repeating node with s spaces that appears twice at the </a:t>
                </a:r>
                <a14:m>
                  <m:oMath xmlns:m="http://schemas.openxmlformats.org/officeDocument/2006/math">
                    <m:sSubSup>
                      <m:sSubSupPr>
                        <m:ctrlPr>
                          <a:rPr lang="en-US" altLang="zh-TW" i="1" smtClean="0">
                            <a:solidFill>
                              <a:srgbClr val="17375E"/>
                            </a:solidFill>
                            <a:latin typeface="Cambria Math" panose="02040503050406030204" pitchFamily="18" charset="0"/>
                          </a:rPr>
                        </m:ctrlPr>
                      </m:sSubSupPr>
                      <m:e>
                        <m:r>
                          <a:rPr lang="en-US" altLang="zh-TW" b="0" i="1" smtClean="0">
                            <a:solidFill>
                              <a:srgbClr val="17375E"/>
                            </a:solidFill>
                            <a:latin typeface="Cambria Math" panose="02040503050406030204" pitchFamily="18" charset="0"/>
                          </a:rPr>
                          <m:t>𝑖</m:t>
                        </m:r>
                      </m:e>
                      <m:sub>
                        <m:r>
                          <a:rPr lang="en-US" altLang="zh-TW" b="0" i="1" smtClean="0">
                            <a:solidFill>
                              <a:srgbClr val="17375E"/>
                            </a:solidFill>
                            <a:latin typeface="Cambria Math" panose="02040503050406030204" pitchFamily="18" charset="0"/>
                          </a:rPr>
                          <m:t>1</m:t>
                        </m:r>
                      </m:sub>
                      <m:sup>
                        <m:r>
                          <a:rPr lang="en-US" altLang="zh-TW" b="0" i="1" smtClean="0">
                            <a:solidFill>
                              <a:srgbClr val="17375E"/>
                            </a:solidFill>
                            <a:latin typeface="Cambria Math" panose="02040503050406030204" pitchFamily="18" charset="0"/>
                          </a:rPr>
                          <m:t>𝑡h</m:t>
                        </m:r>
                      </m:sup>
                    </m:sSubSup>
                  </m:oMath>
                </a14:m>
                <a:r>
                  <a:rPr lang="en-US" altLang="zh-TW" dirty="0">
                    <a:solidFill>
                      <a:srgbClr val="17375E"/>
                    </a:solidFill>
                  </a:rPr>
                  <a:t> hop v</a:t>
                </a:r>
                <a:r>
                  <a:rPr lang="en-US" altLang="zh-TW" baseline="-25000" dirty="0">
                    <a:solidFill>
                      <a:srgbClr val="17375E"/>
                    </a:solidFill>
                  </a:rPr>
                  <a:t>i1</a:t>
                </a:r>
                <a:r>
                  <a:rPr lang="en-US" altLang="zh-TW" dirty="0">
                    <a:solidFill>
                      <a:srgbClr val="17375E"/>
                    </a:solidFill>
                  </a:rPr>
                  <a:t> and the </a:t>
                </a:r>
                <a14:m>
                  <m:oMath xmlns:m="http://schemas.openxmlformats.org/officeDocument/2006/math">
                    <m:sSubSup>
                      <m:sSubSupPr>
                        <m:ctrlPr>
                          <a:rPr lang="en-US" altLang="zh-TW" i="1">
                            <a:solidFill>
                              <a:srgbClr val="17375E"/>
                            </a:solidFill>
                            <a:latin typeface="Cambria Math" panose="02040503050406030204" pitchFamily="18" charset="0"/>
                          </a:rPr>
                        </m:ctrlPr>
                      </m:sSubSupPr>
                      <m:e>
                        <m:r>
                          <a:rPr lang="en-US" altLang="zh-TW" i="1">
                            <a:solidFill>
                              <a:srgbClr val="17375E"/>
                            </a:solidFill>
                            <a:latin typeface="Cambria Math" panose="02040503050406030204" pitchFamily="18" charset="0"/>
                          </a:rPr>
                          <m:t>𝑖</m:t>
                        </m:r>
                      </m:e>
                      <m:sub>
                        <m:r>
                          <a:rPr lang="en-US" altLang="zh-TW" b="0" i="1" smtClean="0">
                            <a:solidFill>
                              <a:srgbClr val="17375E"/>
                            </a:solidFill>
                            <a:latin typeface="Cambria Math" panose="02040503050406030204" pitchFamily="18" charset="0"/>
                          </a:rPr>
                          <m:t>2</m:t>
                        </m:r>
                      </m:sub>
                      <m:sup>
                        <m:r>
                          <a:rPr lang="en-US" altLang="zh-TW" i="1">
                            <a:solidFill>
                              <a:srgbClr val="17375E"/>
                            </a:solidFill>
                            <a:latin typeface="Cambria Math" panose="02040503050406030204" pitchFamily="18" charset="0"/>
                          </a:rPr>
                          <m:t>𝑡h</m:t>
                        </m:r>
                      </m:sup>
                    </m:sSubSup>
                  </m:oMath>
                </a14:m>
                <a:r>
                  <a:rPr lang="en-US" altLang="zh-TW" dirty="0">
                    <a:solidFill>
                      <a:srgbClr val="17375E"/>
                    </a:solidFill>
                  </a:rPr>
                  <a:t> hop v</a:t>
                </a:r>
                <a:r>
                  <a:rPr lang="en-US" altLang="zh-TW" baseline="-25000" dirty="0">
                    <a:solidFill>
                      <a:srgbClr val="17375E"/>
                    </a:solidFill>
                  </a:rPr>
                  <a:t>i2</a:t>
                </a:r>
                <a:r>
                  <a:rPr lang="en-US" altLang="zh-TW" dirty="0">
                    <a:solidFill>
                      <a:srgbClr val="17375E"/>
                    </a:solidFill>
                  </a:rPr>
                  <a:t> , we view v</a:t>
                </a:r>
                <a:r>
                  <a:rPr lang="en-US" altLang="zh-TW" baseline="-25000" dirty="0">
                    <a:solidFill>
                      <a:srgbClr val="17375E"/>
                    </a:solidFill>
                  </a:rPr>
                  <a:t>i1</a:t>
                </a:r>
                <a:r>
                  <a:rPr lang="en-US" altLang="zh-TW" dirty="0">
                    <a:solidFill>
                      <a:srgbClr val="17375E"/>
                    </a:solidFill>
                  </a:rPr>
                  <a:t> and v</a:t>
                </a:r>
                <a:r>
                  <a:rPr lang="en-US" altLang="zh-TW" baseline="-25000" dirty="0">
                    <a:solidFill>
                      <a:srgbClr val="17375E"/>
                    </a:solidFill>
                  </a:rPr>
                  <a:t>i2</a:t>
                </a:r>
                <a:r>
                  <a:rPr lang="en-US" altLang="zh-TW" dirty="0">
                    <a:solidFill>
                      <a:srgbClr val="17375E"/>
                    </a:solidFill>
                  </a:rPr>
                  <a:t> as two independent nodes by allocating x </a:t>
                </a:r>
                <a:r>
                  <a:rPr lang="zh-TW" altLang="en-US" dirty="0">
                    <a:solidFill>
                      <a:srgbClr val="17375E"/>
                    </a:solidFill>
                  </a:rPr>
                  <a:t>∈</a:t>
                </a:r>
                <a:r>
                  <a:rPr lang="en-US" altLang="zh-TW" dirty="0">
                    <a:solidFill>
                      <a:srgbClr val="17375E"/>
                    </a:solidFill>
                  </a:rPr>
                  <a:t> [0, s] spaces to v</a:t>
                </a:r>
                <a:r>
                  <a:rPr lang="en-US" altLang="zh-TW" baseline="-25000" dirty="0">
                    <a:solidFill>
                      <a:srgbClr val="17375E"/>
                    </a:solidFill>
                  </a:rPr>
                  <a:t>i1</a:t>
                </a:r>
                <a:r>
                  <a:rPr lang="en-US" altLang="zh-TW" dirty="0">
                    <a:solidFill>
                      <a:srgbClr val="17375E"/>
                    </a:solidFill>
                  </a:rPr>
                  <a:t> and s -</a:t>
                </a:r>
                <a:r>
                  <a:rPr lang="zh-TW" altLang="en-US" dirty="0">
                    <a:solidFill>
                      <a:srgbClr val="17375E"/>
                    </a:solidFill>
                  </a:rPr>
                  <a:t> </a:t>
                </a:r>
                <a:r>
                  <a:rPr lang="en-US" altLang="zh-TW" dirty="0">
                    <a:solidFill>
                      <a:srgbClr val="17375E"/>
                    </a:solidFill>
                  </a:rPr>
                  <a:t>x spaces to v</a:t>
                </a:r>
                <a:r>
                  <a:rPr lang="en-US" altLang="zh-TW" baseline="-25000" dirty="0">
                    <a:solidFill>
                      <a:srgbClr val="17375E"/>
                    </a:solidFill>
                  </a:rPr>
                  <a:t>i2</a:t>
                </a:r>
                <a:r>
                  <a:rPr lang="en-US" altLang="zh-TW" dirty="0">
                    <a:solidFill>
                      <a:srgbClr val="17375E"/>
                    </a:solidFill>
                  </a:rPr>
                  <a:t> . </a:t>
                </a:r>
              </a:p>
              <a:p>
                <a:r>
                  <a:rPr lang="en-US" altLang="zh-TW" dirty="0">
                    <a:solidFill>
                      <a:srgbClr val="17375E"/>
                    </a:solidFill>
                  </a:rPr>
                  <a:t>TOSP is then applied to each different x value, and the minimum path cost among all the cases is the optimal solution.</a:t>
                </a:r>
                <a:endParaRPr lang="zh-TW" altLang="en-US" dirty="0">
                  <a:solidFill>
                    <a:srgbClr val="17375E"/>
                  </a:solidFill>
                </a:endParaRPr>
              </a:p>
            </p:txBody>
          </p:sp>
        </mc:Choice>
        <mc:Fallback xmlns="">
          <p:sp>
            <p:nvSpPr>
              <p:cNvPr id="3" name="內容版面配置區 2">
                <a:extLst>
                  <a:ext uri="{FF2B5EF4-FFF2-40B4-BE49-F238E27FC236}">
                    <a16:creationId xmlns:a16="http://schemas.microsoft.com/office/drawing/2014/main" id="{FCAA524E-2DD3-4594-8E95-91572C46B584}"/>
                  </a:ext>
                </a:extLst>
              </p:cNvPr>
              <p:cNvSpPr>
                <a:spLocks noGrp="1" noRot="1" noChangeAspect="1" noMove="1" noResize="1" noEditPoints="1" noAdjustHandles="1" noChangeArrowheads="1" noChangeShapeType="1" noTextEdit="1"/>
              </p:cNvSpPr>
              <p:nvPr>
                <p:ph idx="1"/>
              </p:nvPr>
            </p:nvSpPr>
            <p:spPr>
              <a:blipFill>
                <a:blip r:embed="rId3"/>
                <a:stretch>
                  <a:fillRect l="-944" t="-1482" r="-17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2722602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We now solve the general scenario where the dependency</a:t>
                </a:r>
                <a:r>
                  <a:rPr lang="zh-TW" altLang="en-US" dirty="0"/>
                  <a:t> </a:t>
                </a:r>
                <a:r>
                  <a:rPr lang="en-US" altLang="zh-TW" dirty="0"/>
                  <a:t>relation is a partial order. The following theorem shows the</a:t>
                </a:r>
                <a:r>
                  <a:rPr lang="zh-TW" altLang="en-US" dirty="0"/>
                  <a:t> </a:t>
                </a:r>
                <a:r>
                  <a:rPr lang="en-US" altLang="zh-TW" dirty="0"/>
                  <a:t>NP-hardness of the problem.</a:t>
                </a:r>
              </a:p>
              <a:p>
                <a:r>
                  <a:rPr lang="en-US" altLang="zh-TW" b="1" dirty="0"/>
                  <a:t>Theorem 2. </a:t>
                </a:r>
                <a:r>
                  <a:rPr lang="en-US" altLang="zh-TW" dirty="0"/>
                  <a:t>The TAPIM problem with a predetermined path for a partially ordered </a:t>
                </a:r>
                <a:r>
                  <a:rPr lang="en-US" altLang="zh-TW" dirty="0" err="1"/>
                  <a:t>middlebox</a:t>
                </a:r>
                <a:r>
                  <a:rPr lang="en-US" altLang="zh-TW" dirty="0"/>
                  <a:t> set is NP-hard.</a:t>
                </a:r>
              </a:p>
              <a:p>
                <a:r>
                  <a:rPr lang="en-US" altLang="zh-TW" b="1" dirty="0"/>
                  <a:t>Proof</a:t>
                </a:r>
                <a:r>
                  <a:rPr lang="en-US" altLang="zh-TW" dirty="0"/>
                  <a:t>. We prove by reduction from the Clique problem [12].</a:t>
                </a:r>
              </a:p>
              <a:p>
                <a:r>
                  <a:rPr lang="en-US" altLang="zh-TW" dirty="0"/>
                  <a:t>The clique problem decides whether an undirected graph G =</a:t>
                </a:r>
                <a:r>
                  <a:rPr lang="zh-TW" altLang="en-US" dirty="0"/>
                  <a:t> </a:t>
                </a:r>
                <a:r>
                  <a:rPr lang="en-US" altLang="zh-TW" dirty="0"/>
                  <a:t>(V, E) has a clique of size k, which is a complete sub-graph</a:t>
                </a:r>
                <a:r>
                  <a:rPr lang="zh-TW" altLang="en-US" dirty="0"/>
                  <a:t> </a:t>
                </a:r>
                <a:r>
                  <a:rPr lang="en-US" altLang="zh-TW" dirty="0"/>
                  <a:t>with k vertices and</a:t>
                </a:r>
                <a:r>
                  <a:rPr lang="zh-TW" altLang="en-US" dirty="0"/>
                  <a:t>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𝑘</m:t>
                        </m:r>
                      </m:sup>
                    </m:sSubSup>
                    <m:r>
                      <a:rPr lang="en-US" altLang="zh-TW" b="0" i="0" smtClean="0">
                        <a:latin typeface="Cambria Math" panose="02040503050406030204" pitchFamily="18" charset="0"/>
                      </a:rPr>
                      <m:t> </m:t>
                    </m:r>
                  </m:oMath>
                </a14:m>
                <a:r>
                  <a:rPr lang="en-US" altLang="zh-TW" dirty="0"/>
                  <a:t>edges.</a:t>
                </a:r>
                <a:endParaRPr lang="zh-TW" altLang="en-US" dirty="0"/>
              </a:p>
            </p:txBody>
          </p:sp>
        </mc:Choice>
        <mc:Fallback xmlns="">
          <p:sp>
            <p:nvSpPr>
              <p:cNvPr id="3" name="內容版面配置區 2">
                <a:extLst>
                  <a:ext uri="{FF2B5EF4-FFF2-40B4-BE49-F238E27FC236}">
                    <a16:creationId xmlns:a16="http://schemas.microsoft.com/office/drawing/2014/main" id="{8D79B391-A811-4899-9EE4-3883EB1785BF}"/>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1752543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pic>
        <p:nvPicPr>
          <p:cNvPr id="5" name="圖片 4"/>
          <p:cNvPicPr>
            <a:picLocks noChangeAspect="1"/>
          </p:cNvPicPr>
          <p:nvPr/>
        </p:nvPicPr>
        <p:blipFill>
          <a:blip r:embed="rId2"/>
          <a:stretch>
            <a:fillRect/>
          </a:stretch>
        </p:blipFill>
        <p:spPr>
          <a:xfrm>
            <a:off x="2965650" y="3002231"/>
            <a:ext cx="6057500" cy="3306496"/>
          </a:xfrm>
          <a:prstGeom prst="rect">
            <a:avLst/>
          </a:prstGeom>
        </p:spPr>
      </p:pic>
      <p:sp>
        <p:nvSpPr>
          <p:cNvPr id="6" name="內容版面配置區 2">
            <a:extLst>
              <a:ext uri="{FF2B5EF4-FFF2-40B4-BE49-F238E27FC236}">
                <a16:creationId xmlns:a16="http://schemas.microsoft.com/office/drawing/2014/main" id="{8D79B391-A811-4899-9EE4-3883EB1785BF}"/>
              </a:ext>
            </a:extLst>
          </p:cNvPr>
          <p:cNvSpPr>
            <a:spLocks noGrp="1"/>
          </p:cNvSpPr>
          <p:nvPr>
            <p:ph idx="1"/>
          </p:nvPr>
        </p:nvSpPr>
        <p:spPr>
          <a:xfrm>
            <a:off x="609600" y="1600201"/>
            <a:ext cx="10972800" cy="4525963"/>
          </a:xfrm>
        </p:spPr>
        <p:txBody>
          <a:bodyPr/>
          <a:lstStyle/>
          <a:p>
            <a:r>
              <a:rPr lang="en-US" altLang="zh-TW" dirty="0"/>
              <a:t>For example, the graph in Fig. 3(a) has a clique of size 3: ({a, b, c}, {(a, b), (b, c), (b, c)}).</a:t>
            </a:r>
            <a:endParaRPr lang="zh-TW" altLang="en-US" dirty="0"/>
          </a:p>
        </p:txBody>
      </p:sp>
    </p:spTree>
    <p:extLst>
      <p:ext uri="{BB962C8B-B14F-4D97-AF65-F5344CB8AC3E}">
        <p14:creationId xmlns:p14="http://schemas.microsoft.com/office/powerpoint/2010/main" val="3057311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pic>
        <p:nvPicPr>
          <p:cNvPr id="7" name="圖片 6"/>
          <p:cNvPicPr>
            <a:picLocks noChangeAspect="1"/>
          </p:cNvPicPr>
          <p:nvPr/>
        </p:nvPicPr>
        <p:blipFill>
          <a:blip r:embed="rId3"/>
          <a:stretch>
            <a:fillRect/>
          </a:stretch>
        </p:blipFill>
        <p:spPr>
          <a:xfrm>
            <a:off x="1562490" y="1971724"/>
            <a:ext cx="9067019" cy="3070243"/>
          </a:xfrm>
          <a:prstGeom prst="rect">
            <a:avLst/>
          </a:prstGeom>
        </p:spPr>
      </p:pic>
    </p:spTree>
    <p:extLst>
      <p:ext uri="{BB962C8B-B14F-4D97-AF65-F5344CB8AC3E}">
        <p14:creationId xmlns:p14="http://schemas.microsoft.com/office/powerpoint/2010/main" val="3457367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pic>
        <p:nvPicPr>
          <p:cNvPr id="6" name="圖片 5"/>
          <p:cNvPicPr>
            <a:picLocks noChangeAspect="1"/>
          </p:cNvPicPr>
          <p:nvPr/>
        </p:nvPicPr>
        <p:blipFill>
          <a:blip r:embed="rId3"/>
          <a:stretch>
            <a:fillRect/>
          </a:stretch>
        </p:blipFill>
        <p:spPr>
          <a:xfrm>
            <a:off x="2263165" y="1922124"/>
            <a:ext cx="7462469" cy="4363006"/>
          </a:xfrm>
          <a:prstGeom prst="rect">
            <a:avLst/>
          </a:prstGeom>
        </p:spPr>
      </p:pic>
    </p:spTree>
    <p:extLst>
      <p:ext uri="{BB962C8B-B14F-4D97-AF65-F5344CB8AC3E}">
        <p14:creationId xmlns:p14="http://schemas.microsoft.com/office/powerpoint/2010/main" val="1324063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pic>
        <p:nvPicPr>
          <p:cNvPr id="5" name="圖片 4">
            <a:extLst>
              <a:ext uri="{FF2B5EF4-FFF2-40B4-BE49-F238E27FC236}">
                <a16:creationId xmlns:a16="http://schemas.microsoft.com/office/drawing/2014/main" id="{BCCA9C68-88D4-4194-90F5-DA385988654F}"/>
              </a:ext>
            </a:extLst>
          </p:cNvPr>
          <p:cNvPicPr>
            <a:picLocks noChangeAspect="1"/>
          </p:cNvPicPr>
          <p:nvPr/>
        </p:nvPicPr>
        <p:blipFill rotWithShape="1">
          <a:blip r:embed="rId3">
            <a:extLst>
              <a:ext uri="{28A0092B-C50C-407E-A947-70E740481C1C}">
                <a14:useLocalDpi xmlns:a14="http://schemas.microsoft.com/office/drawing/2010/main" val="0"/>
              </a:ext>
            </a:extLst>
          </a:blip>
          <a:srcRect t="11296" b="24259"/>
          <a:stretch/>
        </p:blipFill>
        <p:spPr>
          <a:xfrm>
            <a:off x="1526974" y="1841500"/>
            <a:ext cx="9138051" cy="4419600"/>
          </a:xfrm>
          <a:prstGeom prst="rect">
            <a:avLst/>
          </a:prstGeom>
        </p:spPr>
      </p:pic>
    </p:spTree>
    <p:extLst>
      <p:ext uri="{BB962C8B-B14F-4D97-AF65-F5344CB8AC3E}">
        <p14:creationId xmlns:p14="http://schemas.microsoft.com/office/powerpoint/2010/main" val="3936525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Next, it can be shown that if the graph G = (V, E) has a</a:t>
            </a:r>
            <a:r>
              <a:rPr lang="zh-TW" altLang="en-US" dirty="0"/>
              <a:t> </a:t>
            </a:r>
            <a:r>
              <a:rPr lang="en-US" altLang="zh-TW" dirty="0"/>
              <a:t>clique of size k, then the constructed TAPIM instance has a minimum path weight of one, and vice versa. </a:t>
            </a:r>
          </a:p>
          <a:p>
            <a:r>
              <a:rPr lang="en-US" altLang="zh-TW" dirty="0"/>
              <a:t>The proof detail is omitted due to space limitations.</a:t>
            </a:r>
          </a:p>
          <a:p>
            <a:r>
              <a:rPr lang="en-US" altLang="zh-TW" dirty="0"/>
              <a:t>After proving the NP-hardness, our solution to place a partially-ordered </a:t>
            </a:r>
            <a:r>
              <a:rPr lang="en-US" altLang="zh-TW" dirty="0" err="1"/>
              <a:t>middelbox</a:t>
            </a:r>
            <a:r>
              <a:rPr lang="en-US" altLang="zh-TW" dirty="0"/>
              <a:t> set is to first convert it to a totally-ordered </a:t>
            </a:r>
            <a:r>
              <a:rPr lang="en-US" altLang="zh-TW" dirty="0" err="1"/>
              <a:t>middlebox</a:t>
            </a:r>
            <a:r>
              <a:rPr lang="en-US" altLang="zh-TW" dirty="0"/>
              <a:t> set and then apply TOSP.</a:t>
            </a:r>
          </a:p>
          <a:p>
            <a:r>
              <a:rPr lang="en-US" altLang="zh-TW" dirty="0"/>
              <a:t>Following the least-first-greatest-last rule in NOSP, the objective of the conversion algorithm is to arrange the </a:t>
            </a:r>
            <a:r>
              <a:rPr lang="en-US" altLang="zh-TW" dirty="0" err="1"/>
              <a:t>middleboxes</a:t>
            </a:r>
            <a:r>
              <a:rPr lang="en-US" altLang="zh-TW" dirty="0"/>
              <a:t> in the resulting total order chain in the increasing order of their traffic changing ratios.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915361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The intuitive solution is thus to iteratively find the </a:t>
            </a:r>
            <a:r>
              <a:rPr lang="en-US" altLang="zh-TW" dirty="0" err="1"/>
              <a:t>middleboxes</a:t>
            </a:r>
            <a:r>
              <a:rPr lang="en-US" altLang="zh-TW" dirty="0"/>
              <a:t> without dependence, remove among them the one with the least traffic changing ratio, and add it to the end of the total order chain.</a:t>
            </a:r>
          </a:p>
          <a:p>
            <a:r>
              <a:rPr lang="en-US" altLang="zh-TW" dirty="0"/>
              <a:t>For example, given four </a:t>
            </a:r>
            <a:r>
              <a:rPr lang="en-US" altLang="zh-TW" dirty="0" err="1"/>
              <a:t>middleboxes</a:t>
            </a:r>
            <a:r>
              <a:rPr lang="en-US" altLang="zh-TW" dirty="0"/>
              <a:t> with the following traffic changing ratios and dependencies: 1.4</a:t>
            </a:r>
            <a:r>
              <a:rPr lang="zh-TW" altLang="en-US" dirty="0"/>
              <a:t> ← </a:t>
            </a:r>
            <a:r>
              <a:rPr lang="en-US" altLang="zh-TW" dirty="0"/>
              <a:t>1.5</a:t>
            </a:r>
            <a:r>
              <a:rPr lang="zh-TW" altLang="en-US" dirty="0"/>
              <a:t> </a:t>
            </a:r>
            <a:r>
              <a:rPr lang="en-US" altLang="zh-TW" dirty="0"/>
              <a:t>and 1.6 </a:t>
            </a:r>
            <a:r>
              <a:rPr lang="zh-TW" altLang="en-US" dirty="0"/>
              <a:t>← </a:t>
            </a:r>
            <a:r>
              <a:rPr lang="en-US" altLang="zh-TW" dirty="0"/>
              <a:t>0.1, the conversion result will be the following total order chain: 1.4 </a:t>
            </a:r>
            <a:r>
              <a:rPr lang="zh-TW" altLang="en-US" dirty="0"/>
              <a:t>← </a:t>
            </a:r>
            <a:r>
              <a:rPr lang="en-US" altLang="zh-TW" dirty="0"/>
              <a:t>1.5 </a:t>
            </a:r>
            <a:r>
              <a:rPr lang="zh-TW" altLang="en-US" dirty="0"/>
              <a:t>← </a:t>
            </a:r>
            <a:r>
              <a:rPr lang="en-US" altLang="zh-TW" dirty="0"/>
              <a:t>1.6 </a:t>
            </a:r>
            <a:r>
              <a:rPr lang="zh-TW" altLang="en-US" dirty="0"/>
              <a:t>← </a:t>
            </a:r>
            <a:r>
              <a:rPr lang="en-US" altLang="zh-TW" dirty="0"/>
              <a:t>0.1.</a:t>
            </a:r>
          </a:p>
          <a:p>
            <a:r>
              <a:rPr lang="en-US" altLang="zh-TW" dirty="0"/>
              <a:t>To increase the solution search space, we also add </a:t>
            </a:r>
            <a:r>
              <a:rPr lang="en-US" altLang="zh-TW" dirty="0" err="1"/>
              <a:t>lookahead</a:t>
            </a:r>
            <a:r>
              <a:rPr lang="en-US" altLang="zh-TW" dirty="0"/>
              <a:t> information by searching further beyond just the </a:t>
            </a:r>
            <a:r>
              <a:rPr lang="en-US" altLang="zh-TW" dirty="0" err="1"/>
              <a:t>middleboxes</a:t>
            </a:r>
            <a:r>
              <a:rPr lang="en-US" altLang="zh-TW" dirty="0"/>
              <a:t> without dependence.</a:t>
            </a:r>
          </a:p>
          <a:p>
            <a:r>
              <a:rPr lang="en-US" altLang="zh-TW" dirty="0"/>
              <a:t>Define a self-dependent </a:t>
            </a:r>
            <a:r>
              <a:rPr lang="en-US" altLang="zh-TW" dirty="0" err="1"/>
              <a:t>middlebox</a:t>
            </a:r>
            <a:r>
              <a:rPr lang="en-US" altLang="zh-TW" dirty="0"/>
              <a:t> tree of size k to be a tree of k </a:t>
            </a:r>
            <a:r>
              <a:rPr lang="en-US" altLang="zh-TW" dirty="0" err="1"/>
              <a:t>middleboxes</a:t>
            </a:r>
            <a:r>
              <a:rPr lang="en-US" altLang="zh-TW" dirty="0"/>
              <a:t> that are rooted from a single </a:t>
            </a:r>
            <a:r>
              <a:rPr lang="en-US" altLang="zh-TW" dirty="0" err="1"/>
              <a:t>middlebox</a:t>
            </a:r>
            <a:r>
              <a:rPr lang="en-US" altLang="zh-TW" dirty="0"/>
              <a:t> and depend on only the </a:t>
            </a:r>
            <a:r>
              <a:rPr lang="en-US" altLang="zh-TW" dirty="0" err="1"/>
              <a:t>middleboxes</a:t>
            </a:r>
            <a:r>
              <a:rPr lang="en-US" altLang="zh-TW" dirty="0"/>
              <a:t> in the tree.</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3525980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In each iteration, the algorithm first finds all the </a:t>
            </a:r>
            <a:r>
              <a:rPr lang="en-US" altLang="zh-TW" dirty="0" err="1"/>
              <a:t>middleboxes</a:t>
            </a:r>
            <a:r>
              <a:rPr lang="en-US" altLang="zh-TW" dirty="0"/>
              <a:t> with no dependence.</a:t>
            </a:r>
          </a:p>
          <a:p>
            <a:r>
              <a:rPr lang="en-US" altLang="zh-TW" dirty="0"/>
              <a:t>Using each of such </a:t>
            </a:r>
            <a:r>
              <a:rPr lang="en-US" altLang="zh-TW" dirty="0" err="1"/>
              <a:t>middleboxes</a:t>
            </a:r>
            <a:r>
              <a:rPr lang="en-US" altLang="zh-TW" dirty="0"/>
              <a:t> as the root, the algorithm calculates the </a:t>
            </a:r>
            <a:r>
              <a:rPr lang="en-US" altLang="zh-TW" dirty="0" err="1"/>
              <a:t>selfdepedent</a:t>
            </a:r>
            <a:r>
              <a:rPr lang="en-US" altLang="zh-TW" dirty="0"/>
              <a:t> tree of size up to k that has the minimum traffic changing ratio.</a:t>
            </a:r>
          </a:p>
          <a:p>
            <a:r>
              <a:rPr lang="en-US" altLang="zh-TW" dirty="0"/>
              <a:t>Among all the calculated trees with different</a:t>
            </a:r>
            <a:r>
              <a:rPr lang="zh-TW" altLang="en-US" dirty="0"/>
              <a:t> </a:t>
            </a:r>
            <a:r>
              <a:rPr lang="en-US" altLang="zh-TW" dirty="0"/>
              <a:t>root </a:t>
            </a:r>
            <a:r>
              <a:rPr lang="en-US" altLang="zh-TW" dirty="0" err="1"/>
              <a:t>middleboxes</a:t>
            </a:r>
            <a:r>
              <a:rPr lang="en-US" altLang="zh-TW" dirty="0"/>
              <a:t>, the algorithm selects the one with the</a:t>
            </a:r>
            <a:r>
              <a:rPr lang="zh-TW" altLang="en-US" dirty="0"/>
              <a:t> </a:t>
            </a:r>
            <a:r>
              <a:rPr lang="en-US" altLang="zh-TW" dirty="0"/>
              <a:t>minimum traffic changing ratio, removes its root </a:t>
            </a:r>
            <a:r>
              <a:rPr lang="en-US" altLang="zh-TW" dirty="0" err="1"/>
              <a:t>middlebox</a:t>
            </a:r>
            <a:r>
              <a:rPr lang="en-US" altLang="zh-TW" dirty="0"/>
              <a:t>,</a:t>
            </a:r>
            <a:r>
              <a:rPr lang="zh-TW" altLang="en-US" dirty="0"/>
              <a:t> </a:t>
            </a:r>
            <a:r>
              <a:rPr lang="en-US" altLang="zh-TW" dirty="0"/>
              <a:t>and adds the </a:t>
            </a:r>
            <a:r>
              <a:rPr lang="en-US" altLang="zh-TW" dirty="0" err="1"/>
              <a:t>middlebox</a:t>
            </a:r>
            <a:r>
              <a:rPr lang="en-US" altLang="zh-TW" dirty="0"/>
              <a:t> to the total order chain.</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247845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sz="2400" dirty="0"/>
              <a:t>Network function virtualization (NFV) transforms the implementation of network functions, also called middleboxes, from proprietary hardware appliances to virtual machines (VMs) running on industry standard servers [27].</a:t>
            </a:r>
          </a:p>
          <a:p>
            <a:r>
              <a:rPr lang="en-US" altLang="zh-TW" sz="2400" dirty="0"/>
              <a:t>Leveraging</a:t>
            </a:r>
            <a:r>
              <a:rPr lang="zh-TW" altLang="en-US" sz="2400" dirty="0"/>
              <a:t> </a:t>
            </a:r>
            <a:r>
              <a:rPr lang="en-US" altLang="zh-TW" sz="2400" dirty="0"/>
              <a:t>the underlying virtualization technology, VM-based software</a:t>
            </a:r>
            <a:r>
              <a:rPr lang="zh-TW" altLang="en-US" sz="2400" dirty="0"/>
              <a:t> </a:t>
            </a:r>
            <a:r>
              <a:rPr lang="en-US" altLang="zh-TW" sz="2400" dirty="0"/>
              <a:t>middleboxes bring many benefits that were not previously</a:t>
            </a:r>
            <a:r>
              <a:rPr lang="zh-TW" altLang="en-US" sz="2400" dirty="0"/>
              <a:t> </a:t>
            </a:r>
            <a:r>
              <a:rPr lang="en-US" altLang="zh-TW" sz="2400" dirty="0"/>
              <a:t>available, such as accelerated time-to-market, reduced hardware</a:t>
            </a:r>
            <a:r>
              <a:rPr lang="zh-TW" altLang="en-US" sz="2400" dirty="0"/>
              <a:t> </a:t>
            </a:r>
            <a:r>
              <a:rPr lang="en-US" altLang="zh-TW" sz="2400" dirty="0"/>
              <a:t>and operation cost, improved security, and elastic scalability</a:t>
            </a:r>
            <a:r>
              <a:rPr lang="zh-TW" altLang="en-US" sz="2400" dirty="0"/>
              <a:t> </a:t>
            </a:r>
            <a:r>
              <a:rPr lang="en-US" altLang="zh-TW" sz="2400" dirty="0"/>
              <a:t>[6].</a:t>
            </a:r>
          </a:p>
          <a:p>
            <a:r>
              <a:rPr lang="en-US" altLang="zh-TW" sz="2400" dirty="0"/>
              <a:t>In an NFV network, each</a:t>
            </a:r>
            <a:r>
              <a:rPr lang="zh-TW" altLang="en-US" sz="2400" dirty="0"/>
              <a:t> </a:t>
            </a:r>
            <a:r>
              <a:rPr lang="en-US" altLang="zh-TW" sz="2400" dirty="0"/>
              <a:t>switch may have one or more attached NFV servers with</a:t>
            </a:r>
            <a:r>
              <a:rPr lang="zh-TW" altLang="en-US" sz="2400" dirty="0"/>
              <a:t> </a:t>
            </a:r>
            <a:r>
              <a:rPr lang="en-US" altLang="zh-TW" sz="2400" dirty="0"/>
              <a:t>standard hardware that can host VMs of arbitrary network</a:t>
            </a:r>
            <a:r>
              <a:rPr lang="zh-TW" altLang="en-US" sz="2400" dirty="0"/>
              <a:t> </a:t>
            </a:r>
            <a:r>
              <a:rPr lang="en-US" altLang="zh-TW" sz="2400" dirty="0"/>
              <a:t>functions [27].</a:t>
            </a:r>
            <a:endParaRPr lang="zh-TW" altLang="en-US" sz="2400"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
        <p:nvSpPr>
          <p:cNvPr id="5" name="矩形 4"/>
          <p:cNvSpPr/>
          <p:nvPr/>
        </p:nvSpPr>
        <p:spPr>
          <a:xfrm>
            <a:off x="464457" y="5615583"/>
            <a:ext cx="11059886" cy="923330"/>
          </a:xfrm>
          <a:prstGeom prst="rect">
            <a:avLst/>
          </a:prstGeom>
        </p:spPr>
        <p:txBody>
          <a:bodyPr wrap="square">
            <a:spAutoFit/>
          </a:bodyPr>
          <a:lstStyle/>
          <a:p>
            <a:r>
              <a:rPr lang="en-US" altLang="zh-TW" dirty="0"/>
              <a:t>[6] “Network functions </a:t>
            </a:r>
            <a:r>
              <a:rPr lang="en-US" altLang="zh-TW" dirty="0" err="1"/>
              <a:t>virtualisation</a:t>
            </a:r>
            <a:r>
              <a:rPr lang="en-US" altLang="zh-TW" dirty="0"/>
              <a:t> white paper #3,” https://portal.etsi.org/Portals/0/TBpages/NFV/Docs/NFV White Paper3.pdf.</a:t>
            </a:r>
          </a:p>
          <a:p>
            <a:r>
              <a:rPr lang="en-US" altLang="zh-TW" dirty="0"/>
              <a:t>[27] V. </a:t>
            </a:r>
            <a:r>
              <a:rPr lang="en-US" altLang="zh-TW" dirty="0" err="1"/>
              <a:t>Sekar</a:t>
            </a:r>
            <a:r>
              <a:rPr lang="en-US" altLang="zh-TW" dirty="0"/>
              <a:t> et al., “Design and implementation of a consolidated </a:t>
            </a:r>
            <a:r>
              <a:rPr lang="en-US" altLang="zh-TW" dirty="0" err="1"/>
              <a:t>middlebox</a:t>
            </a:r>
            <a:r>
              <a:rPr lang="en-US" altLang="zh-TW" dirty="0"/>
              <a:t> architecture,” in USENIX NSDI, 2012.</a:t>
            </a:r>
            <a:endParaRPr lang="zh-TW" altLang="en-US" dirty="0"/>
          </a:p>
        </p:txBody>
      </p:sp>
    </p:spTree>
    <p:extLst>
      <p:ext uri="{BB962C8B-B14F-4D97-AF65-F5344CB8AC3E}">
        <p14:creationId xmlns:p14="http://schemas.microsoft.com/office/powerpoint/2010/main" val="2120823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C. Partially-Ordered Middlebox Set</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For the above</a:t>
            </a:r>
            <a:r>
              <a:rPr lang="zh-TW" altLang="en-US" dirty="0"/>
              <a:t> </a:t>
            </a:r>
            <a:r>
              <a:rPr lang="en-US" altLang="zh-TW" dirty="0"/>
              <a:t>example, the first iteration generates two trees of size up to 2:</a:t>
            </a:r>
            <a:r>
              <a:rPr lang="zh-TW" altLang="en-US" dirty="0"/>
              <a:t> </a:t>
            </a:r>
            <a:r>
              <a:rPr lang="en-US" altLang="zh-TW" dirty="0"/>
              <a:t>1.4 of size 1 with 1.4 being the root, and 1.6</a:t>
            </a:r>
            <a:r>
              <a:rPr lang="zh-TW" altLang="en-US" dirty="0"/>
              <a:t> ← </a:t>
            </a:r>
            <a:r>
              <a:rPr lang="en-US" altLang="zh-TW" dirty="0"/>
              <a:t>0.1 of size</a:t>
            </a:r>
            <a:r>
              <a:rPr lang="zh-TW" altLang="en-US" dirty="0"/>
              <a:t> </a:t>
            </a:r>
            <a:r>
              <a:rPr lang="en-US" altLang="zh-TW" dirty="0"/>
              <a:t>2 with 1.6 being the root. </a:t>
            </a:r>
          </a:p>
          <a:p>
            <a:r>
              <a:rPr lang="en-US" altLang="zh-TW" dirty="0"/>
              <a:t>Since the traffic changing ratio of</a:t>
            </a:r>
            <a:r>
              <a:rPr lang="zh-TW" altLang="en-US" dirty="0"/>
              <a:t> </a:t>
            </a:r>
            <a:r>
              <a:rPr lang="en-US" altLang="zh-TW" dirty="0"/>
              <a:t>the latter 0.16 is less than that of the former 1.4, the root of</a:t>
            </a:r>
            <a:r>
              <a:rPr lang="zh-TW" altLang="en-US" dirty="0"/>
              <a:t> </a:t>
            </a:r>
            <a:r>
              <a:rPr lang="en-US" altLang="zh-TW" dirty="0"/>
              <a:t>the latter will be removed.</a:t>
            </a:r>
          </a:p>
          <a:p>
            <a:r>
              <a:rPr lang="en-US" altLang="zh-TW" dirty="0"/>
              <a:t>The resulting total order chain after</a:t>
            </a:r>
            <a:r>
              <a:rPr lang="zh-TW" altLang="en-US" dirty="0"/>
              <a:t> </a:t>
            </a:r>
            <a:r>
              <a:rPr lang="en-US" altLang="zh-TW" dirty="0"/>
              <a:t>the algorithm converges is thus:</a:t>
            </a:r>
            <a:r>
              <a:rPr lang="zh-TW" altLang="en-US" dirty="0"/>
              <a:t> </a:t>
            </a:r>
            <a:r>
              <a:rPr lang="en-US" altLang="zh-TW" dirty="0"/>
              <a:t>1.6</a:t>
            </a:r>
            <a:r>
              <a:rPr lang="zh-TW" altLang="en-US" dirty="0"/>
              <a:t> ← </a:t>
            </a:r>
            <a:r>
              <a:rPr lang="en-US" altLang="zh-TW" dirty="0"/>
              <a:t>0.1</a:t>
            </a:r>
            <a:r>
              <a:rPr lang="zh-TW" altLang="en-US" dirty="0"/>
              <a:t> ← </a:t>
            </a:r>
            <a:r>
              <a:rPr lang="en-US" altLang="zh-TW" dirty="0"/>
              <a:t>1.4</a:t>
            </a:r>
            <a:r>
              <a:rPr lang="zh-TW" altLang="en-US" dirty="0"/>
              <a:t> ← </a:t>
            </a:r>
            <a:r>
              <a:rPr lang="en-US" altLang="zh-TW" dirty="0"/>
              <a:t>1.5.</a:t>
            </a:r>
          </a:p>
          <a:p>
            <a:r>
              <a:rPr lang="en-US" altLang="zh-TW" dirty="0"/>
              <a:t>When the lookahead parameter k = 1 or 2, the time complexity of the conversion algorithm is O(|</a:t>
            </a:r>
            <a:r>
              <a:rPr lang="en-US" altLang="zh-TW" dirty="0" err="1"/>
              <a:t>M|log|M</a:t>
            </a:r>
            <a:r>
              <a:rPr lang="en-US" altLang="zh-TW" dirty="0"/>
              <a:t>|)), because there are up to |M| iterations, and the time complexity to select the </a:t>
            </a:r>
            <a:r>
              <a:rPr lang="en-US" altLang="zh-TW" dirty="0" err="1"/>
              <a:t>middelebox</a:t>
            </a:r>
            <a:r>
              <a:rPr lang="en-US" altLang="zh-TW" dirty="0"/>
              <a:t> with the minimum traffic changing ratio is O(log |M|) using a heap.</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Tree>
    <p:extLst>
      <p:ext uri="{BB962C8B-B14F-4D97-AF65-F5344CB8AC3E}">
        <p14:creationId xmlns:p14="http://schemas.microsoft.com/office/powerpoint/2010/main" val="988246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V. MIDDLEBOX PLACEMENT WITHOUT</a:t>
            </a:r>
            <a:br>
              <a:rPr lang="en-US" altLang="zh-TW" dirty="0"/>
            </a:br>
            <a:r>
              <a:rPr lang="en-US" altLang="zh-TW" dirty="0"/>
              <a:t>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In this section, we solve the TAPIM problem when the flow</a:t>
            </a:r>
            <a:r>
              <a:rPr lang="zh-TW" altLang="en-US" dirty="0"/>
              <a:t> </a:t>
            </a:r>
            <a:r>
              <a:rPr lang="en-US" altLang="zh-TW" dirty="0"/>
              <a:t>path, i.e., route, is not predetermined.</a:t>
            </a:r>
          </a:p>
          <a:p>
            <a:r>
              <a:rPr lang="en-US" altLang="zh-TW" dirty="0"/>
              <a:t>We then propose a two-step solution by first</a:t>
            </a:r>
            <a:r>
              <a:rPr lang="zh-TW" altLang="en-US" dirty="0"/>
              <a:t> </a:t>
            </a:r>
            <a:r>
              <a:rPr lang="en-US" altLang="zh-TW" dirty="0"/>
              <a:t>finding a flow path with sufficient spaces and then applying</a:t>
            </a:r>
            <a:r>
              <a:rPr lang="zh-TW" altLang="en-US" dirty="0"/>
              <a:t> </a:t>
            </a:r>
            <a:r>
              <a:rPr lang="en-US" altLang="zh-TW" dirty="0"/>
              <a:t>the algorithms in Section IV to place </a:t>
            </a:r>
            <a:r>
              <a:rPr lang="en-US" altLang="zh-TW" dirty="0" err="1"/>
              <a:t>middleboxes</a:t>
            </a:r>
            <a:r>
              <a:rPr lang="en-US" altLang="zh-TW" dirty="0"/>
              <a:t> on the given</a:t>
            </a:r>
            <a:r>
              <a:rPr lang="zh-TW" altLang="en-US" dirty="0"/>
              <a:t> </a:t>
            </a:r>
            <a:r>
              <a:rPr lang="en-US" altLang="zh-TW" dirty="0"/>
              <a:t>path.</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spTree>
    <p:extLst>
      <p:ext uri="{BB962C8B-B14F-4D97-AF65-F5344CB8AC3E}">
        <p14:creationId xmlns:p14="http://schemas.microsoft.com/office/powerpoint/2010/main" val="940267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NP-Hardness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b="1" dirty="0"/>
              <a:t>Theorem 3. </a:t>
            </a:r>
            <a:r>
              <a:rPr lang="en-US" altLang="zh-TW" dirty="0"/>
              <a:t>Without a predetermined flow path, the TAPIM problem is NP-hard even for a non-ordered </a:t>
            </a:r>
            <a:r>
              <a:rPr lang="en-US" altLang="zh-TW" dirty="0" err="1"/>
              <a:t>middlebox</a:t>
            </a:r>
            <a:r>
              <a:rPr lang="en-US" altLang="zh-TW" dirty="0"/>
              <a:t> set.</a:t>
            </a:r>
          </a:p>
          <a:p>
            <a:r>
              <a:rPr lang="en-US" altLang="zh-TW" b="1" dirty="0"/>
              <a:t>Proof</a:t>
            </a:r>
            <a:r>
              <a:rPr lang="en-US" altLang="zh-TW" dirty="0"/>
              <a:t>. The proof is by reduction from the Hamiltonian Cycle problem, which determines for a directed graph G = (V;E) whether there exists a simple cycle that contains each vertex in V . </a:t>
            </a:r>
          </a:p>
          <a:p>
            <a:r>
              <a:rPr lang="en-US" altLang="zh-TW" dirty="0"/>
              <a:t>For a Hamiltonian Cycle instance with a graph G = (V, E), a TAPIM instance with a graph G’ = (V’, E’) can be constructed in polynomial time as follows:</a:t>
            </a:r>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Tree>
    <p:extLst>
      <p:ext uri="{BB962C8B-B14F-4D97-AF65-F5344CB8AC3E}">
        <p14:creationId xmlns:p14="http://schemas.microsoft.com/office/powerpoint/2010/main" val="1558335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NP-Hardness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pic>
        <p:nvPicPr>
          <p:cNvPr id="6" name="圖片 5"/>
          <p:cNvPicPr>
            <a:picLocks noChangeAspect="1"/>
          </p:cNvPicPr>
          <p:nvPr/>
        </p:nvPicPr>
        <p:blipFill>
          <a:blip r:embed="rId3"/>
          <a:stretch>
            <a:fillRect/>
          </a:stretch>
        </p:blipFill>
        <p:spPr>
          <a:xfrm>
            <a:off x="1993899" y="2141408"/>
            <a:ext cx="7994321" cy="2646491"/>
          </a:xfrm>
          <a:prstGeom prst="rect">
            <a:avLst/>
          </a:prstGeom>
        </p:spPr>
      </p:pic>
    </p:spTree>
    <p:extLst>
      <p:ext uri="{BB962C8B-B14F-4D97-AF65-F5344CB8AC3E}">
        <p14:creationId xmlns:p14="http://schemas.microsoft.com/office/powerpoint/2010/main" val="2974667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NP-Hardness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pic>
        <p:nvPicPr>
          <p:cNvPr id="5" name="圖片 4"/>
          <p:cNvPicPr>
            <a:picLocks noChangeAspect="1"/>
          </p:cNvPicPr>
          <p:nvPr/>
        </p:nvPicPr>
        <p:blipFill>
          <a:blip r:embed="rId3"/>
          <a:stretch>
            <a:fillRect/>
          </a:stretch>
        </p:blipFill>
        <p:spPr>
          <a:xfrm>
            <a:off x="2134801" y="1733456"/>
            <a:ext cx="7774374" cy="1873343"/>
          </a:xfrm>
          <a:prstGeom prst="rect">
            <a:avLst/>
          </a:prstGeom>
        </p:spPr>
      </p:pic>
      <p:pic>
        <p:nvPicPr>
          <p:cNvPr id="6" name="圖片 5"/>
          <p:cNvPicPr>
            <a:picLocks noChangeAspect="1"/>
          </p:cNvPicPr>
          <p:nvPr/>
        </p:nvPicPr>
        <p:blipFill>
          <a:blip r:embed="rId4"/>
          <a:stretch>
            <a:fillRect/>
          </a:stretch>
        </p:blipFill>
        <p:spPr>
          <a:xfrm>
            <a:off x="1834754" y="3922617"/>
            <a:ext cx="8668146" cy="2457915"/>
          </a:xfrm>
          <a:prstGeom prst="rect">
            <a:avLst/>
          </a:prstGeom>
        </p:spPr>
      </p:pic>
    </p:spTree>
    <p:extLst>
      <p:ext uri="{BB962C8B-B14F-4D97-AF65-F5344CB8AC3E}">
        <p14:creationId xmlns:p14="http://schemas.microsoft.com/office/powerpoint/2010/main" val="3537243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NP-Hardness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pic>
        <p:nvPicPr>
          <p:cNvPr id="5" name="圖片 4"/>
          <p:cNvPicPr>
            <a:picLocks noChangeAspect="1"/>
          </p:cNvPicPr>
          <p:nvPr/>
        </p:nvPicPr>
        <p:blipFill>
          <a:blip r:embed="rId3"/>
          <a:stretch>
            <a:fillRect/>
          </a:stretch>
        </p:blipFill>
        <p:spPr>
          <a:xfrm>
            <a:off x="2606474" y="1811609"/>
            <a:ext cx="6775851" cy="4150770"/>
          </a:xfrm>
          <a:prstGeom prst="rect">
            <a:avLst/>
          </a:prstGeom>
        </p:spPr>
      </p:pic>
    </p:spTree>
    <p:extLst>
      <p:ext uri="{BB962C8B-B14F-4D97-AF65-F5344CB8AC3E}">
        <p14:creationId xmlns:p14="http://schemas.microsoft.com/office/powerpoint/2010/main" val="2363161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NP-Hardness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Next, it can be shown that if G has a Hamiltonian cycle,</a:t>
            </a:r>
            <a:r>
              <a:rPr lang="zh-TW" altLang="en-US" dirty="0"/>
              <a:t> </a:t>
            </a:r>
            <a:r>
              <a:rPr lang="en-US" altLang="zh-TW" dirty="0"/>
              <a:t>then the TAPIM instance with G’ and f has a minimum path</a:t>
            </a:r>
            <a:r>
              <a:rPr lang="zh-TW" altLang="en-US" dirty="0"/>
              <a:t> </a:t>
            </a:r>
            <a:r>
              <a:rPr lang="en-US" altLang="zh-TW" dirty="0"/>
              <a:t>cost of |V|, and vice versa. The proof detail is omitted due to</a:t>
            </a:r>
            <a:r>
              <a:rPr lang="zh-TW" altLang="en-US" dirty="0"/>
              <a:t> </a:t>
            </a:r>
            <a:r>
              <a:rPr lang="en-US" altLang="zh-TW" dirty="0"/>
              <a:t>space limitations.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3717993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Traffic and Space Aware Routing</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Our solution to TAPIM without a predetermined path works in two steps by first finding a viable path for the flow and then applying the algorithms in Section IV to place the middleboxes on the determined path.</a:t>
            </a:r>
          </a:p>
          <a:p>
            <a:r>
              <a:rPr lang="en-US" altLang="zh-TW" dirty="0"/>
              <a:t>From the proof of Theorem 3, it can be seen that it is </a:t>
            </a:r>
            <a:r>
              <a:rPr lang="en-US" altLang="zh-TW" dirty="0" err="1"/>
              <a:t>NPhard</a:t>
            </a:r>
            <a:r>
              <a:rPr lang="en-US" altLang="zh-TW" dirty="0"/>
              <a:t> to find the minimum cost path with sufficient spaces, and thus we propose the Traffic And Space Aware Routing (TASAR) heuristic.</a:t>
            </a:r>
          </a:p>
          <a:p>
            <a:r>
              <a:rPr lang="en-US" altLang="zh-TW" dirty="0"/>
              <a:t>The basic idea is to originate from the source, iteratively route to a nearby node with spaces until sufficient spaces have been accumulated, and finally go to the destination.</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Tree>
    <p:extLst>
      <p:ext uri="{BB962C8B-B14F-4D97-AF65-F5344CB8AC3E}">
        <p14:creationId xmlns:p14="http://schemas.microsoft.com/office/powerpoint/2010/main" val="2836600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Traffic and Space Aware Routing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In detail, the TASAR heuristic works as follows. </a:t>
                </a:r>
              </a:p>
              <a:p>
                <a:r>
                  <a:rPr lang="en-US" altLang="zh-TW" dirty="0"/>
                  <a:t>It starts by</a:t>
                </a:r>
                <a:r>
                  <a:rPr lang="zh-TW" altLang="en-US" dirty="0"/>
                  <a:t> </a:t>
                </a:r>
                <a:r>
                  <a:rPr lang="en-US" altLang="zh-TW" dirty="0"/>
                  <a:t>calculating the number of spaces needed on the path besides</a:t>
                </a:r>
                <a:r>
                  <a:rPr lang="zh-TW" altLang="en-US" dirty="0"/>
                  <a:t> </a:t>
                </a:r>
                <a:r>
                  <a:rPr lang="en-US" altLang="zh-TW" dirty="0"/>
                  <a:t>those in the source and destination, i.e., |M|-</a:t>
                </a:r>
                <a:r>
                  <a:rPr lang="en-US" altLang="zh-TW" dirty="0" err="1"/>
                  <a:t>sc</a:t>
                </a:r>
                <a:r>
                  <a:rPr lang="en-US" altLang="zh-TW" dirty="0"/>
                  <a:t>[</a:t>
                </a:r>
                <a:r>
                  <a:rPr lang="en-US" altLang="zh-TW" dirty="0" err="1"/>
                  <a:t>src</a:t>
                </a:r>
                <a:r>
                  <a:rPr lang="en-US" altLang="zh-TW" dirty="0"/>
                  <a:t>]-</a:t>
                </a:r>
                <a:r>
                  <a:rPr lang="en-US" altLang="zh-TW" dirty="0" err="1"/>
                  <a:t>sc</a:t>
                </a:r>
                <a:r>
                  <a:rPr lang="en-US" altLang="zh-TW" dirty="0"/>
                  <a:t>[</a:t>
                </a:r>
                <a:r>
                  <a:rPr lang="en-US" altLang="zh-TW" dirty="0" err="1"/>
                  <a:t>dst</a:t>
                </a:r>
                <a:r>
                  <a:rPr lang="en-US" altLang="zh-TW" dirty="0"/>
                  <a:t>].</a:t>
                </a:r>
              </a:p>
              <a:p>
                <a:r>
                  <a:rPr lang="en-US" altLang="zh-TW" dirty="0"/>
                  <a:t>Next, the heuristic enters iterative loops to accumulate the necessary number of spaces.</a:t>
                </a:r>
              </a:p>
              <a:p>
                <a:r>
                  <a:rPr lang="en-US" altLang="zh-TW" dirty="0"/>
                  <a:t>In the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𝑡h</m:t>
                        </m:r>
                      </m:sup>
                    </m:sSup>
                  </m:oMath>
                </a14:m>
                <a:r>
                  <a:rPr lang="en-US" altLang="zh-TW" dirty="0"/>
                  <a:t>iteration, the heuristic runs Dijkstra’s algorithm [12] from </a:t>
                </a:r>
                <a:r>
                  <a:rPr lang="en-US" altLang="zh-TW" dirty="0" err="1"/>
                  <a:t>v</a:t>
                </a:r>
                <a:r>
                  <a:rPr lang="en-US" altLang="zh-TW" baseline="-25000" dirty="0" err="1"/>
                  <a:t>x</a:t>
                </a:r>
                <a:r>
                  <a:rPr lang="en-US" altLang="zh-TW" dirty="0"/>
                  <a:t>, with v</a:t>
                </a:r>
                <a:r>
                  <a:rPr lang="en-US" altLang="zh-TW" baseline="-25000" dirty="0"/>
                  <a:t>1</a:t>
                </a:r>
                <a:r>
                  <a:rPr lang="en-US" altLang="zh-TW" dirty="0"/>
                  <a:t> = </a:t>
                </a:r>
                <a:r>
                  <a:rPr lang="en-US" altLang="zh-TW" dirty="0" err="1"/>
                  <a:t>src</a:t>
                </a:r>
                <a:r>
                  <a:rPr lang="en-US" altLang="zh-TW" dirty="0"/>
                  <a:t>, to find the nearest (in terms of the path cost) node with spaces, denoted as v</a:t>
                </a:r>
                <a:r>
                  <a:rPr lang="en-US" altLang="zh-TW" baseline="-25000" dirty="0"/>
                  <a:t>x+1</a:t>
                </a:r>
                <a:r>
                  <a:rPr lang="en-US" altLang="zh-TW" dirty="0"/>
                  <a:t>, and add the path from </a:t>
                </a:r>
                <a:r>
                  <a:rPr lang="en-US" altLang="zh-TW" dirty="0" err="1"/>
                  <a:t>v</a:t>
                </a:r>
                <a:r>
                  <a:rPr lang="en-US" altLang="zh-TW" baseline="-25000" dirty="0" err="1"/>
                  <a:t>x</a:t>
                </a:r>
                <a:r>
                  <a:rPr lang="en-US" altLang="zh-TW" dirty="0"/>
                  <a:t> to v</a:t>
                </a:r>
                <a:r>
                  <a:rPr lang="en-US" altLang="zh-TW" baseline="-25000" dirty="0"/>
                  <a:t>x+1</a:t>
                </a:r>
                <a:r>
                  <a:rPr lang="en-US" altLang="zh-TW" dirty="0"/>
                  <a:t> to the flow path route.</a:t>
                </a:r>
                <a:endParaRPr lang="zh-TW" altLang="en-US" dirty="0"/>
              </a:p>
            </p:txBody>
          </p:sp>
        </mc:Choice>
        <mc:Fallback xmlns="">
          <p:sp>
            <p:nvSpPr>
              <p:cNvPr id="3" name="內容版面配置區 2">
                <a:extLst>
                  <a:ext uri="{FF2B5EF4-FFF2-40B4-BE49-F238E27FC236}">
                    <a16:creationId xmlns:a16="http://schemas.microsoft.com/office/drawing/2014/main" id="{8D79B391-A811-4899-9EE4-3883EB1785BF}"/>
                  </a:ext>
                </a:extLst>
              </p:cNvPr>
              <p:cNvSpPr>
                <a:spLocks noGrp="1" noRot="1" noChangeAspect="1" noMove="1" noResize="1" noEditPoints="1" noAdjustHandles="1" noChangeArrowheads="1" noChangeShapeType="1" noTextEdit="1"/>
              </p:cNvSpPr>
              <p:nvPr>
                <p:ph idx="1"/>
              </p:nvPr>
            </p:nvSpPr>
            <p:spPr>
              <a:blipFill>
                <a:blip r:embed="rId3"/>
                <a:stretch>
                  <a:fillRect l="-944" t="-1482" r="-2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Tree>
    <p:extLst>
      <p:ext uri="{BB962C8B-B14F-4D97-AF65-F5344CB8AC3E}">
        <p14:creationId xmlns:p14="http://schemas.microsoft.com/office/powerpoint/2010/main" val="3092480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VI. EXPERIMENT AND SIMULATION RESULTS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In this section, we present extensive simulation and experiment results to show the effectiveness of our design.</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24938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It is thus possible to optimize the network</a:t>
            </a:r>
            <a:r>
              <a:rPr lang="zh-TW" altLang="en-US" dirty="0"/>
              <a:t> </a:t>
            </a:r>
            <a:r>
              <a:rPr lang="en-US" altLang="zh-TW" dirty="0"/>
              <a:t>performance by carefully selecting the location to place a</a:t>
            </a:r>
            <a:r>
              <a:rPr lang="zh-TW" altLang="en-US" dirty="0"/>
              <a:t> </a:t>
            </a:r>
            <a:r>
              <a:rPr lang="en-US" altLang="zh-TW" dirty="0"/>
              <a:t>software middlebox among multiple candidate servers. </a:t>
            </a:r>
          </a:p>
          <a:p>
            <a:r>
              <a:rPr lang="en-US" altLang="zh-TW" dirty="0"/>
              <a:t>Improper</a:t>
            </a:r>
            <a:r>
              <a:rPr lang="zh-TW" altLang="en-US" dirty="0"/>
              <a:t> </a:t>
            </a:r>
            <a:r>
              <a:rPr lang="en-US" altLang="zh-TW" dirty="0"/>
              <a:t>placement decisions may cause inefficient flow paths</a:t>
            </a:r>
            <a:r>
              <a:rPr lang="zh-TW" altLang="en-US" dirty="0"/>
              <a:t> </a:t>
            </a:r>
            <a:r>
              <a:rPr lang="en-US" altLang="zh-TW" dirty="0"/>
              <a:t>and traffic jam.</a:t>
            </a:r>
          </a:p>
          <a:p>
            <a:r>
              <a:rPr lang="en-US" altLang="zh-TW" dirty="0"/>
              <a:t>Furthermore, the NFV service location challenge is complicated</a:t>
            </a:r>
            <a:r>
              <a:rPr lang="zh-TW" altLang="en-US" dirty="0"/>
              <a:t> </a:t>
            </a:r>
            <a:r>
              <a:rPr lang="en-US" altLang="zh-TW" dirty="0"/>
              <a:t>by the traffic changing effects of middleboxes.</a:t>
            </a:r>
          </a:p>
          <a:p>
            <a:r>
              <a:rPr lang="en-US" altLang="zh-TW" dirty="0"/>
              <a:t>Unlike switches and routers that forward traffic without changing</a:t>
            </a:r>
            <a:r>
              <a:rPr lang="zh-TW" altLang="en-US" dirty="0"/>
              <a:t> </a:t>
            </a:r>
            <a:r>
              <a:rPr lang="en-US" altLang="zh-TW" dirty="0"/>
              <a:t>its volume, middleboxes may change the traffic volumes of</a:t>
            </a:r>
            <a:r>
              <a:rPr lang="zh-TW" altLang="en-US" dirty="0"/>
              <a:t> </a:t>
            </a:r>
            <a:r>
              <a:rPr lang="en-US" altLang="zh-TW" dirty="0"/>
              <a:t>processed flows, and may do it in different ways.</a:t>
            </a:r>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1502524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Simulation Results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We have implemented the proposed algorithms in the NS-3 simulator, and used the following performance metrics for</a:t>
            </a:r>
            <a:r>
              <a:rPr lang="zh-TW" altLang="en-US" dirty="0"/>
              <a:t> </a:t>
            </a:r>
            <a:r>
              <a:rPr lang="en-US" altLang="zh-TW" dirty="0"/>
              <a:t>benchmark comparisons.</a:t>
            </a:r>
          </a:p>
          <a:p>
            <a:pPr marL="514350" indent="-514350">
              <a:buFont typeface="+mj-lt"/>
              <a:buAutoNum type="arabicPeriod"/>
            </a:pPr>
            <a:r>
              <a:rPr lang="en-US" altLang="zh-TW" b="1" dirty="0"/>
              <a:t>End-to-end delay</a:t>
            </a:r>
            <a:r>
              <a:rPr lang="en-US" altLang="zh-TW" dirty="0"/>
              <a:t>: The end-to-end delay is the interval to</a:t>
            </a:r>
            <a:r>
              <a:rPr lang="zh-TW" altLang="en-US" dirty="0"/>
              <a:t> </a:t>
            </a:r>
            <a:r>
              <a:rPr lang="en-US" altLang="zh-TW" dirty="0"/>
              <a:t>transmit a packet from its source to destination.</a:t>
            </a:r>
          </a:p>
          <a:p>
            <a:pPr marL="514350" indent="-514350">
              <a:buFont typeface="+mj-lt"/>
              <a:buAutoNum type="arabicPeriod"/>
            </a:pPr>
            <a:r>
              <a:rPr lang="en-US" altLang="zh-TW" b="1" dirty="0"/>
              <a:t>Packet loss ratio</a:t>
            </a:r>
            <a:r>
              <a:rPr lang="en-US" altLang="zh-TW" dirty="0"/>
              <a:t>: The packet loss ratio is the percentage</a:t>
            </a:r>
            <a:r>
              <a:rPr lang="zh-TW" altLang="en-US" dirty="0"/>
              <a:t> </a:t>
            </a:r>
            <a:r>
              <a:rPr lang="en-US" altLang="zh-TW" dirty="0"/>
              <a:t>of packets lost with respect to packets sent.</a:t>
            </a:r>
          </a:p>
          <a:p>
            <a:r>
              <a:rPr lang="en-US" altLang="zh-TW" dirty="0"/>
              <a:t>To reflect the burstiness of realistic traffic, we adopt the on-off traffic model. </a:t>
            </a:r>
          </a:p>
          <a:p>
            <a:r>
              <a:rPr lang="en-US" altLang="zh-TW" dirty="0"/>
              <a:t>When a flow f is in the on state, its initial traffic rate t is the product of a baseline rate and a random number between 0.5 to 1.5; when in the off state, its traffic rate is zero.</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Tree>
    <p:extLst>
      <p:ext uri="{BB962C8B-B14F-4D97-AF65-F5344CB8AC3E}">
        <p14:creationId xmlns:p14="http://schemas.microsoft.com/office/powerpoint/2010/main" val="2757232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Simulation Results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a:xfrm>
            <a:off x="609600" y="1609827"/>
            <a:ext cx="10972800" cy="4525963"/>
          </a:xfrm>
        </p:spPr>
        <p:txBody>
          <a:bodyPr/>
          <a:lstStyle/>
          <a:p>
            <a:r>
              <a:rPr lang="en-US" altLang="zh-TW" dirty="0"/>
              <a:t>A flow is in each of the two states for 50% of the time. </a:t>
            </a:r>
          </a:p>
          <a:p>
            <a:r>
              <a:rPr lang="en-US" altLang="zh-TW" dirty="0"/>
              <a:t>There are two candidate middlebox sets with different traffic changing ratios and dependency relations, and each flow will randomly choose one of them.</a:t>
            </a:r>
          </a:p>
          <a:p>
            <a:r>
              <a:rPr lang="en-US" altLang="zh-TW" dirty="0"/>
              <a:t>Each link in the network has a bandwidth capacity of 100 Mbps and a propagation delay of 2 </a:t>
            </a:r>
            <a:r>
              <a:rPr lang="en-US" altLang="zh-TW" dirty="0" err="1"/>
              <a:t>μs</a:t>
            </a:r>
            <a:r>
              <a:rPr lang="en-US" altLang="zh-TW" dirty="0"/>
              <a:t>. </a:t>
            </a:r>
          </a:p>
          <a:p>
            <a:r>
              <a:rPr lang="en-US" altLang="zh-TW" dirty="0"/>
              <a:t>We use the Cisco EIGRP link weight function [2] by setting only K2 to one. Every simulation run lasts five minutes, and the presented result is the average of four simulation runs.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sp>
        <p:nvSpPr>
          <p:cNvPr id="5" name="矩形 4">
            <a:extLst>
              <a:ext uri="{FF2B5EF4-FFF2-40B4-BE49-F238E27FC236}">
                <a16:creationId xmlns:a16="http://schemas.microsoft.com/office/drawing/2014/main" id="{ADA7E44C-62E2-4693-924A-2A8690930853}"/>
              </a:ext>
            </a:extLst>
          </p:cNvPr>
          <p:cNvSpPr/>
          <p:nvPr/>
        </p:nvSpPr>
        <p:spPr>
          <a:xfrm>
            <a:off x="333675" y="5937031"/>
            <a:ext cx="10369617" cy="646331"/>
          </a:xfrm>
          <a:prstGeom prst="rect">
            <a:avLst/>
          </a:prstGeom>
        </p:spPr>
        <p:txBody>
          <a:bodyPr wrap="square">
            <a:spAutoFit/>
          </a:bodyPr>
          <a:lstStyle/>
          <a:p>
            <a:r>
              <a:rPr lang="zh-TW" altLang="en-US" dirty="0"/>
              <a:t>[2] “Cisco EIGRP,” http://www.cisco.com/c/en/us/support/docs/ip/enhanced-interior-gateway-routing-protocol-eigrp/16406-eigrp-toc.html.</a:t>
            </a:r>
          </a:p>
        </p:txBody>
      </p:sp>
    </p:spTree>
    <p:extLst>
      <p:ext uri="{BB962C8B-B14F-4D97-AF65-F5344CB8AC3E}">
        <p14:creationId xmlns:p14="http://schemas.microsoft.com/office/powerpoint/2010/main" val="412696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A. Simulation Results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Cisco EIGRP link weight function </a:t>
            </a:r>
            <a:r>
              <a:rPr lang="zh-TW" altLang="en-US" dirty="0"/>
              <a:t> </a:t>
            </a:r>
            <a:r>
              <a:rPr lang="en-US" altLang="zh-TW" dirty="0"/>
              <a:t>=</a:t>
            </a:r>
            <a:r>
              <a:rPr lang="zh-TW" altLang="en-US" dirty="0"/>
              <a:t> </a:t>
            </a:r>
            <a:r>
              <a:rPr lang="en-US" altLang="zh-TW" dirty="0"/>
              <a:t>256*((K1*Scaled </a:t>
            </a:r>
            <a:r>
              <a:rPr lang="en-US" altLang="zh-TW" dirty="0" err="1"/>
              <a:t>Bw</a:t>
            </a:r>
            <a:r>
              <a:rPr lang="en-US" altLang="zh-TW" dirty="0"/>
              <a:t>) + (K2*Scaled </a:t>
            </a:r>
            <a:r>
              <a:rPr lang="en-US" altLang="zh-TW" dirty="0" err="1"/>
              <a:t>Bw</a:t>
            </a:r>
            <a:r>
              <a:rPr lang="en-US" altLang="zh-TW" dirty="0"/>
              <a:t>)/(256 – Load) + (K3*Scaled Delay)*(K5/(Reliability + K4)))</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Tree>
    <p:extLst>
      <p:ext uri="{BB962C8B-B14F-4D97-AF65-F5344CB8AC3E}">
        <p14:creationId xmlns:p14="http://schemas.microsoft.com/office/powerpoint/2010/main" val="720385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1) Placing Non-Ordered Set with Predetermined</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For the NOSP algorithm to place a non-ordered middlebox set on a redetermined path, since there are no existing solutions for the studied problem, we designed the following three benchmark algorithms. </a:t>
            </a:r>
          </a:p>
          <a:p>
            <a:r>
              <a:rPr lang="en-US" altLang="zh-TW" dirty="0"/>
              <a:t>Same as NOSP, all the benchmark algorithms sort the middleboxes based on their traffic changing ratios before placing them.</a:t>
            </a:r>
          </a:p>
          <a:p>
            <a:pPr marL="514350" indent="-514350">
              <a:buFont typeface="+mj-lt"/>
              <a:buAutoNum type="arabicPeriod"/>
            </a:pPr>
            <a:r>
              <a:rPr lang="en-US" altLang="zh-TW" dirty="0"/>
              <a:t>First-fit continuously places the sorted middleboxes in the</a:t>
            </a:r>
            <a:r>
              <a:rPr lang="zh-TW" altLang="en-US" dirty="0"/>
              <a:t> </a:t>
            </a:r>
            <a:r>
              <a:rPr lang="en-US" altLang="zh-TW" dirty="0"/>
              <a:t>increasing order from the head of the flow path.</a:t>
            </a:r>
          </a:p>
          <a:p>
            <a:pPr marL="514350" indent="-514350">
              <a:buFont typeface="+mj-lt"/>
              <a:buAutoNum type="arabicPeriod"/>
            </a:pPr>
            <a:r>
              <a:rPr lang="en-US" altLang="zh-TW" dirty="0"/>
              <a:t>Last-fit continuously places the sorted </a:t>
            </a:r>
            <a:r>
              <a:rPr lang="en-US" altLang="zh-TW" dirty="0" err="1"/>
              <a:t>middleboxex</a:t>
            </a:r>
            <a:r>
              <a:rPr lang="en-US" altLang="zh-TW" dirty="0"/>
              <a:t> in the</a:t>
            </a:r>
            <a:r>
              <a:rPr lang="zh-TW" altLang="en-US" dirty="0"/>
              <a:t> </a:t>
            </a:r>
            <a:r>
              <a:rPr lang="en-US" altLang="zh-TW" dirty="0"/>
              <a:t>decreasing order from the tail of the flow path.</a:t>
            </a:r>
          </a:p>
          <a:p>
            <a:pPr marL="514350" indent="-514350">
              <a:buFont typeface="+mj-lt"/>
              <a:buAutoNum type="arabicPeriod"/>
            </a:pPr>
            <a:r>
              <a:rPr lang="en-US" altLang="zh-TW" dirty="0"/>
              <a:t>Random-fit randomly places the sorted middleboxes on</a:t>
            </a:r>
            <a:r>
              <a:rPr lang="zh-TW" altLang="en-US" dirty="0"/>
              <a:t> </a:t>
            </a:r>
            <a:r>
              <a:rPr lang="en-US" altLang="zh-TW" dirty="0"/>
              <a:t>random nodes on the path that have spaces.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spTree>
    <p:extLst>
      <p:ext uri="{BB962C8B-B14F-4D97-AF65-F5344CB8AC3E}">
        <p14:creationId xmlns:p14="http://schemas.microsoft.com/office/powerpoint/2010/main" val="3781265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1) Placing Non-Ordered Set with Predetermined</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We pick the tree topology, since it is a popular choice among institutional networks, and there is only a single path between any pair of nodes. </a:t>
            </a:r>
          </a:p>
          <a:p>
            <a:r>
              <a:rPr lang="en-US" altLang="zh-TW" dirty="0"/>
              <a:t>We set up a four-layer quad-tree with 21 switches and 64 hosts. </a:t>
            </a:r>
          </a:p>
          <a:p>
            <a:r>
              <a:rPr lang="en-US" altLang="zh-TW" dirty="0"/>
              <a:t>Each switch has 13 spaces to ensure sufficient spaces for all flows.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pic>
        <p:nvPicPr>
          <p:cNvPr id="5" name="圖片 4">
            <a:extLst>
              <a:ext uri="{FF2B5EF4-FFF2-40B4-BE49-F238E27FC236}">
                <a16:creationId xmlns:a16="http://schemas.microsoft.com/office/drawing/2014/main" id="{A6458BB7-F57C-4EE4-858A-B344AFDDA2B2}"/>
              </a:ext>
            </a:extLst>
          </p:cNvPr>
          <p:cNvPicPr>
            <a:picLocks noChangeAspect="1"/>
          </p:cNvPicPr>
          <p:nvPr/>
        </p:nvPicPr>
        <p:blipFill>
          <a:blip r:embed="rId3"/>
          <a:stretch>
            <a:fillRect/>
          </a:stretch>
        </p:blipFill>
        <p:spPr>
          <a:xfrm>
            <a:off x="442762" y="3771954"/>
            <a:ext cx="4272968" cy="2811408"/>
          </a:xfrm>
          <a:prstGeom prst="rect">
            <a:avLst/>
          </a:prstGeom>
        </p:spPr>
      </p:pic>
    </p:spTree>
    <p:extLst>
      <p:ext uri="{BB962C8B-B14F-4D97-AF65-F5344CB8AC3E}">
        <p14:creationId xmlns:p14="http://schemas.microsoft.com/office/powerpoint/2010/main" val="3852333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1) Placing Non-Ordered Set with Predetermined</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The two candidate sets of </a:t>
            </a:r>
            <a:r>
              <a:rPr lang="en-US" altLang="zh-TW" dirty="0" err="1"/>
              <a:t>middleboxes</a:t>
            </a:r>
            <a:r>
              <a:rPr lang="zh-TW" altLang="en-US" dirty="0"/>
              <a:t> </a:t>
            </a:r>
            <a:r>
              <a:rPr lang="en-US" altLang="zh-TW" dirty="0"/>
              <a:t>are: {0.7, 0.8, 1.1, 1.2} and {0.8, 0.9, 1.1, 1.3}.</a:t>
            </a:r>
          </a:p>
          <a:p>
            <a:r>
              <a:rPr lang="en-US" altLang="zh-TW" dirty="0"/>
              <a:t>The baseline</a:t>
            </a:r>
            <a:r>
              <a:rPr lang="zh-TW" altLang="en-US" dirty="0"/>
              <a:t> </a:t>
            </a:r>
            <a:r>
              <a:rPr lang="en-US" altLang="zh-TW" dirty="0"/>
              <a:t>traffic rate of each flow ranges from 0.625 to 6.25 Mbps with</a:t>
            </a:r>
            <a:r>
              <a:rPr lang="zh-TW" altLang="en-US" dirty="0"/>
              <a:t> </a:t>
            </a:r>
            <a:r>
              <a:rPr lang="en-US" altLang="zh-TW" dirty="0"/>
              <a:t>a stride of 0.625 Mbps.</a:t>
            </a:r>
          </a:p>
          <a:p>
            <a:r>
              <a:rPr lang="en-US" altLang="zh-TW" dirty="0"/>
              <a:t>Fig. 5(a) shows the average end-to-end delays of the four</a:t>
            </a:r>
            <a:r>
              <a:rPr lang="zh-TW" altLang="en-US" dirty="0"/>
              <a:t> </a:t>
            </a:r>
            <a:r>
              <a:rPr lang="en-US" altLang="zh-TW" dirty="0"/>
              <a:t>algorithms.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spTree>
    <p:extLst>
      <p:ext uri="{BB962C8B-B14F-4D97-AF65-F5344CB8AC3E}">
        <p14:creationId xmlns:p14="http://schemas.microsoft.com/office/powerpoint/2010/main" val="3165471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1) Placing Non-Ordered Set with Predetermined</a:t>
            </a:r>
            <a:endParaRPr lang="zh-TW" altLang="en-US" dirty="0"/>
          </a:p>
        </p:txBody>
      </p:sp>
      <p:pic>
        <p:nvPicPr>
          <p:cNvPr id="5" name="內容版面配置區 4">
            <a:extLst>
              <a:ext uri="{FF2B5EF4-FFF2-40B4-BE49-F238E27FC236}">
                <a16:creationId xmlns:a16="http://schemas.microsoft.com/office/drawing/2014/main" id="{0D36DE21-CC00-4E57-8066-B38804613B54}"/>
              </a:ext>
            </a:extLst>
          </p:cNvPr>
          <p:cNvPicPr>
            <a:picLocks noGrp="1" noChangeAspect="1"/>
          </p:cNvPicPr>
          <p:nvPr>
            <p:ph idx="1"/>
          </p:nvPr>
        </p:nvPicPr>
        <p:blipFill>
          <a:blip r:embed="rId3"/>
          <a:stretch>
            <a:fillRect/>
          </a:stretch>
        </p:blipFill>
        <p:spPr>
          <a:xfrm>
            <a:off x="1960875" y="1953929"/>
            <a:ext cx="8067049" cy="4074683"/>
          </a:xfrm>
          <a:prstGeom prst="rect">
            <a:avLst/>
          </a:prstGeom>
        </p:spPr>
      </p:pic>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sp>
        <p:nvSpPr>
          <p:cNvPr id="6" name="文字方塊 5">
            <a:extLst>
              <a:ext uri="{FF2B5EF4-FFF2-40B4-BE49-F238E27FC236}">
                <a16:creationId xmlns:a16="http://schemas.microsoft.com/office/drawing/2014/main" id="{3B515C2A-CC60-4B57-8F1E-0AB04AE55F5C}"/>
              </a:ext>
            </a:extLst>
          </p:cNvPr>
          <p:cNvSpPr txBox="1"/>
          <p:nvPr/>
        </p:nvSpPr>
        <p:spPr>
          <a:xfrm>
            <a:off x="3625850" y="2343150"/>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
        <p:nvSpPr>
          <p:cNvPr id="7" name="文字方塊 6">
            <a:extLst>
              <a:ext uri="{FF2B5EF4-FFF2-40B4-BE49-F238E27FC236}">
                <a16:creationId xmlns:a16="http://schemas.microsoft.com/office/drawing/2014/main" id="{1437D268-99EF-4163-A83C-787B6D96EB3C}"/>
              </a:ext>
            </a:extLst>
          </p:cNvPr>
          <p:cNvSpPr txBox="1"/>
          <p:nvPr/>
        </p:nvSpPr>
        <p:spPr>
          <a:xfrm>
            <a:off x="3625850" y="2507019"/>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9" name="文字方塊 8">
            <a:extLst>
              <a:ext uri="{FF2B5EF4-FFF2-40B4-BE49-F238E27FC236}">
                <a16:creationId xmlns:a16="http://schemas.microsoft.com/office/drawing/2014/main" id="{36704E8B-4C66-4F64-8E03-AD72E8E4DFC8}"/>
              </a:ext>
            </a:extLst>
          </p:cNvPr>
          <p:cNvSpPr txBox="1"/>
          <p:nvPr/>
        </p:nvSpPr>
        <p:spPr>
          <a:xfrm>
            <a:off x="3625850" y="2671021"/>
            <a:ext cx="256802" cy="261610"/>
          </a:xfrm>
          <a:prstGeom prst="rect">
            <a:avLst/>
          </a:prstGeom>
          <a:noFill/>
        </p:spPr>
        <p:txBody>
          <a:bodyPr wrap="none" rtlCol="0">
            <a:spAutoFit/>
          </a:bodyPr>
          <a:lstStyle/>
          <a:p>
            <a:r>
              <a:rPr lang="en-US" altLang="zh-TW" sz="1100" dirty="0">
                <a:solidFill>
                  <a:srgbClr val="FF0000"/>
                </a:solidFill>
              </a:rPr>
              <a:t>4</a:t>
            </a:r>
            <a:endParaRPr lang="zh-TW" altLang="en-US" sz="1100" dirty="0">
              <a:solidFill>
                <a:srgbClr val="FF0000"/>
              </a:solidFill>
            </a:endParaRPr>
          </a:p>
        </p:txBody>
      </p:sp>
      <p:sp>
        <p:nvSpPr>
          <p:cNvPr id="10" name="文字方塊 9">
            <a:extLst>
              <a:ext uri="{FF2B5EF4-FFF2-40B4-BE49-F238E27FC236}">
                <a16:creationId xmlns:a16="http://schemas.microsoft.com/office/drawing/2014/main" id="{0C5E4431-6975-4289-A599-3C7DE709E889}"/>
              </a:ext>
            </a:extLst>
          </p:cNvPr>
          <p:cNvSpPr txBox="1"/>
          <p:nvPr/>
        </p:nvSpPr>
        <p:spPr>
          <a:xfrm>
            <a:off x="3625850" y="2834890"/>
            <a:ext cx="256802" cy="261610"/>
          </a:xfrm>
          <a:prstGeom prst="rect">
            <a:avLst/>
          </a:prstGeom>
          <a:noFill/>
        </p:spPr>
        <p:txBody>
          <a:bodyPr wrap="none" rtlCol="0">
            <a:spAutoFit/>
          </a:bodyPr>
          <a:lstStyle/>
          <a:p>
            <a:r>
              <a:rPr lang="en-US" altLang="zh-TW" sz="1100" dirty="0">
                <a:solidFill>
                  <a:srgbClr val="FF0000"/>
                </a:solidFill>
              </a:rPr>
              <a:t>3</a:t>
            </a:r>
          </a:p>
        </p:txBody>
      </p:sp>
      <p:sp>
        <p:nvSpPr>
          <p:cNvPr id="11" name="文字方塊 10">
            <a:extLst>
              <a:ext uri="{FF2B5EF4-FFF2-40B4-BE49-F238E27FC236}">
                <a16:creationId xmlns:a16="http://schemas.microsoft.com/office/drawing/2014/main" id="{FA800D65-700C-4FCD-969E-C27F64FE4A90}"/>
              </a:ext>
            </a:extLst>
          </p:cNvPr>
          <p:cNvSpPr txBox="1"/>
          <p:nvPr/>
        </p:nvSpPr>
        <p:spPr>
          <a:xfrm>
            <a:off x="7639050" y="2343150"/>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
        <p:nvSpPr>
          <p:cNvPr id="12" name="文字方塊 11">
            <a:extLst>
              <a:ext uri="{FF2B5EF4-FFF2-40B4-BE49-F238E27FC236}">
                <a16:creationId xmlns:a16="http://schemas.microsoft.com/office/drawing/2014/main" id="{E1AA01AA-2919-422E-A771-B377811C7AFF}"/>
              </a:ext>
            </a:extLst>
          </p:cNvPr>
          <p:cNvSpPr txBox="1"/>
          <p:nvPr/>
        </p:nvSpPr>
        <p:spPr>
          <a:xfrm>
            <a:off x="7639050" y="2507019"/>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13" name="文字方塊 12">
            <a:extLst>
              <a:ext uri="{FF2B5EF4-FFF2-40B4-BE49-F238E27FC236}">
                <a16:creationId xmlns:a16="http://schemas.microsoft.com/office/drawing/2014/main" id="{E3D1823E-4B00-4607-A8CE-94923215B148}"/>
              </a:ext>
            </a:extLst>
          </p:cNvPr>
          <p:cNvSpPr txBox="1"/>
          <p:nvPr/>
        </p:nvSpPr>
        <p:spPr>
          <a:xfrm>
            <a:off x="7639050" y="2671021"/>
            <a:ext cx="256802" cy="261610"/>
          </a:xfrm>
          <a:prstGeom prst="rect">
            <a:avLst/>
          </a:prstGeom>
          <a:noFill/>
        </p:spPr>
        <p:txBody>
          <a:bodyPr wrap="none" rtlCol="0">
            <a:spAutoFit/>
          </a:bodyPr>
          <a:lstStyle/>
          <a:p>
            <a:r>
              <a:rPr lang="en-US" altLang="zh-TW" sz="1100" dirty="0">
                <a:solidFill>
                  <a:srgbClr val="FF0000"/>
                </a:solidFill>
              </a:rPr>
              <a:t>4</a:t>
            </a:r>
            <a:endParaRPr lang="zh-TW" altLang="en-US" sz="1100" dirty="0">
              <a:solidFill>
                <a:srgbClr val="FF0000"/>
              </a:solidFill>
            </a:endParaRPr>
          </a:p>
        </p:txBody>
      </p:sp>
      <p:sp>
        <p:nvSpPr>
          <p:cNvPr id="14" name="文字方塊 13">
            <a:extLst>
              <a:ext uri="{FF2B5EF4-FFF2-40B4-BE49-F238E27FC236}">
                <a16:creationId xmlns:a16="http://schemas.microsoft.com/office/drawing/2014/main" id="{698A74EC-942D-4430-96A5-D3D8B9A9EC0C}"/>
              </a:ext>
            </a:extLst>
          </p:cNvPr>
          <p:cNvSpPr txBox="1"/>
          <p:nvPr/>
        </p:nvSpPr>
        <p:spPr>
          <a:xfrm>
            <a:off x="7639050" y="2834890"/>
            <a:ext cx="256802" cy="261610"/>
          </a:xfrm>
          <a:prstGeom prst="rect">
            <a:avLst/>
          </a:prstGeom>
          <a:noFill/>
        </p:spPr>
        <p:txBody>
          <a:bodyPr wrap="none" rtlCol="0">
            <a:spAutoFit/>
          </a:bodyPr>
          <a:lstStyle/>
          <a:p>
            <a:r>
              <a:rPr lang="en-US" altLang="zh-TW" sz="1100" dirty="0">
                <a:solidFill>
                  <a:srgbClr val="FF0000"/>
                </a:solidFill>
              </a:rPr>
              <a:t>3</a:t>
            </a:r>
          </a:p>
        </p:txBody>
      </p:sp>
      <p:sp>
        <p:nvSpPr>
          <p:cNvPr id="3" name="矩形 2"/>
          <p:cNvSpPr/>
          <p:nvPr/>
        </p:nvSpPr>
        <p:spPr>
          <a:xfrm>
            <a:off x="313952" y="5865829"/>
            <a:ext cx="6096000" cy="707886"/>
          </a:xfrm>
          <a:prstGeom prst="rect">
            <a:avLst/>
          </a:prstGeom>
        </p:spPr>
        <p:txBody>
          <a:bodyPr>
            <a:spAutoFit/>
          </a:bodyPr>
          <a:lstStyle/>
          <a:p>
            <a:r>
              <a:rPr lang="en-US" altLang="zh-TW" sz="2000" dirty="0"/>
              <a:t>0.7 x 0.8 x 1.1 x 1.2 = 0.74</a:t>
            </a:r>
          </a:p>
          <a:p>
            <a:r>
              <a:rPr lang="en-US" altLang="zh-TW" sz="2000" dirty="0"/>
              <a:t>0.8 x 0.9 x 1.1 x 1.3 = 1.03</a:t>
            </a:r>
          </a:p>
        </p:txBody>
      </p:sp>
    </p:spTree>
    <p:extLst>
      <p:ext uri="{BB962C8B-B14F-4D97-AF65-F5344CB8AC3E}">
        <p14:creationId xmlns:p14="http://schemas.microsoft.com/office/powerpoint/2010/main" val="1946014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1) Placing Non-Ordered Set with Predetermined</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We can see that NOSP consistently achieves the shortest delay due to its optimal middlebox placement scheme. </a:t>
            </a:r>
          </a:p>
          <a:p>
            <a:r>
              <a:rPr lang="en-US" altLang="zh-TW" dirty="0"/>
              <a:t>We can observe a similar trend that NOSP always achieves the lowest packet loss ratio. </a:t>
            </a:r>
          </a:p>
          <a:p>
            <a:r>
              <a:rPr lang="en-US" altLang="zh-TW" dirty="0"/>
              <a:t>When the flow traffic rate is small, all the algorithms</a:t>
            </a:r>
            <a:r>
              <a:rPr lang="zh-TW" altLang="en-US" dirty="0"/>
              <a:t> </a:t>
            </a:r>
            <a:r>
              <a:rPr lang="en-US" altLang="zh-TW" dirty="0"/>
              <a:t>have zero packet loss ratios.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a:p>
        </p:txBody>
      </p:sp>
    </p:spTree>
    <p:extLst>
      <p:ext uri="{BB962C8B-B14F-4D97-AF65-F5344CB8AC3E}">
        <p14:creationId xmlns:p14="http://schemas.microsoft.com/office/powerpoint/2010/main" val="31178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2) Placing Totally-Ordered Set with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Next, we evaluate the TOSP algorithm to place a totally ordered set with similar benchmark algorithms as above, in which First-fit, Last-fit, and Random-fit place the middleboxes following the given total order chain from the path head, tail, and randomly, respectively. </a:t>
            </a:r>
          </a:p>
          <a:p>
            <a:r>
              <a:rPr lang="en-US" altLang="zh-TW" dirty="0"/>
              <a:t>The traffic changing ratios and dependency chains of the two candidate sets of middleboxes are: {0.8 </a:t>
            </a:r>
            <a:r>
              <a:rPr lang="zh-TW" altLang="en-US" dirty="0"/>
              <a:t>←</a:t>
            </a:r>
            <a:r>
              <a:rPr lang="en-US" altLang="zh-TW" dirty="0"/>
              <a:t> 1.1 </a:t>
            </a:r>
            <a:r>
              <a:rPr lang="zh-TW" altLang="en-US" dirty="0"/>
              <a:t>←</a:t>
            </a:r>
            <a:r>
              <a:rPr lang="en-US" altLang="zh-TW" dirty="0"/>
              <a:t> 0.7 </a:t>
            </a:r>
            <a:r>
              <a:rPr lang="zh-TW" altLang="en-US" dirty="0"/>
              <a:t>←</a:t>
            </a:r>
            <a:r>
              <a:rPr lang="en-US" altLang="zh-TW" dirty="0"/>
              <a:t> 1.2} and {1.2 </a:t>
            </a:r>
            <a:r>
              <a:rPr lang="zh-TW" altLang="en-US" dirty="0"/>
              <a:t>←</a:t>
            </a:r>
            <a:r>
              <a:rPr lang="en-US" altLang="zh-TW" dirty="0"/>
              <a:t> 0.7 </a:t>
            </a:r>
            <a:r>
              <a:rPr lang="zh-TW" altLang="en-US" dirty="0"/>
              <a:t>←</a:t>
            </a:r>
            <a:r>
              <a:rPr lang="en-US" altLang="zh-TW" dirty="0"/>
              <a:t> 1.1 </a:t>
            </a:r>
            <a:r>
              <a:rPr lang="zh-TW" altLang="en-US" dirty="0"/>
              <a:t>← </a:t>
            </a:r>
            <a:r>
              <a:rPr lang="en-US" altLang="zh-TW" dirty="0"/>
              <a:t>0.8}.</a:t>
            </a:r>
          </a:p>
          <a:p>
            <a:r>
              <a:rPr lang="en-US" altLang="zh-TW" dirty="0"/>
              <a:t> Other simulation settings are the same as above.</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68</a:t>
            </a:fld>
            <a:endParaRPr lang="en-US" altLang="zh-TW"/>
          </a:p>
        </p:txBody>
      </p:sp>
    </p:spTree>
    <p:extLst>
      <p:ext uri="{BB962C8B-B14F-4D97-AF65-F5344CB8AC3E}">
        <p14:creationId xmlns:p14="http://schemas.microsoft.com/office/powerpoint/2010/main" val="4153564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2) Placing Totally-Ordered Set with Predetermined Path</a:t>
            </a:r>
            <a:endParaRPr lang="zh-TW" altLang="en-US" dirty="0"/>
          </a:p>
        </p:txBody>
      </p:sp>
      <p:pic>
        <p:nvPicPr>
          <p:cNvPr id="5" name="內容版面配置區 4">
            <a:extLst>
              <a:ext uri="{FF2B5EF4-FFF2-40B4-BE49-F238E27FC236}">
                <a16:creationId xmlns:a16="http://schemas.microsoft.com/office/drawing/2014/main" id="{FBF124F4-AC15-4575-8623-58209E0F86E9}"/>
              </a:ext>
            </a:extLst>
          </p:cNvPr>
          <p:cNvPicPr>
            <a:picLocks noGrp="1" noChangeAspect="1"/>
          </p:cNvPicPr>
          <p:nvPr>
            <p:ph idx="1"/>
          </p:nvPr>
        </p:nvPicPr>
        <p:blipFill>
          <a:blip r:embed="rId3"/>
          <a:stretch>
            <a:fillRect/>
          </a:stretch>
        </p:blipFill>
        <p:spPr>
          <a:xfrm>
            <a:off x="1828596" y="1746250"/>
            <a:ext cx="8224760" cy="4281196"/>
          </a:xfrm>
          <a:prstGeom prst="rect">
            <a:avLst/>
          </a:prstGeom>
        </p:spPr>
      </p:pic>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69</a:t>
            </a:fld>
            <a:endParaRPr lang="en-US" altLang="zh-TW"/>
          </a:p>
        </p:txBody>
      </p:sp>
      <p:sp>
        <p:nvSpPr>
          <p:cNvPr id="6" name="文字方塊 5">
            <a:extLst>
              <a:ext uri="{FF2B5EF4-FFF2-40B4-BE49-F238E27FC236}">
                <a16:creationId xmlns:a16="http://schemas.microsoft.com/office/drawing/2014/main" id="{AB9B397F-2241-467D-BDF1-0FB1E47EA387}"/>
              </a:ext>
            </a:extLst>
          </p:cNvPr>
          <p:cNvSpPr txBox="1"/>
          <p:nvPr/>
        </p:nvSpPr>
        <p:spPr>
          <a:xfrm>
            <a:off x="3625850" y="2343150"/>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
        <p:nvSpPr>
          <p:cNvPr id="7" name="文字方塊 6">
            <a:extLst>
              <a:ext uri="{FF2B5EF4-FFF2-40B4-BE49-F238E27FC236}">
                <a16:creationId xmlns:a16="http://schemas.microsoft.com/office/drawing/2014/main" id="{097E28D1-9F8E-4F09-9A6F-6B3C1C351B21}"/>
              </a:ext>
            </a:extLst>
          </p:cNvPr>
          <p:cNvSpPr txBox="1"/>
          <p:nvPr/>
        </p:nvSpPr>
        <p:spPr>
          <a:xfrm>
            <a:off x="3625850" y="2507019"/>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8" name="文字方塊 7">
            <a:extLst>
              <a:ext uri="{FF2B5EF4-FFF2-40B4-BE49-F238E27FC236}">
                <a16:creationId xmlns:a16="http://schemas.microsoft.com/office/drawing/2014/main" id="{76DD9BFD-EEF7-4757-8147-0160D553DCA3}"/>
              </a:ext>
            </a:extLst>
          </p:cNvPr>
          <p:cNvSpPr txBox="1"/>
          <p:nvPr/>
        </p:nvSpPr>
        <p:spPr>
          <a:xfrm>
            <a:off x="3625850" y="2671021"/>
            <a:ext cx="256802" cy="261610"/>
          </a:xfrm>
          <a:prstGeom prst="rect">
            <a:avLst/>
          </a:prstGeom>
          <a:noFill/>
        </p:spPr>
        <p:txBody>
          <a:bodyPr wrap="none" rtlCol="0">
            <a:spAutoFit/>
          </a:bodyPr>
          <a:lstStyle/>
          <a:p>
            <a:r>
              <a:rPr lang="en-US" altLang="zh-TW" sz="1100" dirty="0">
                <a:solidFill>
                  <a:srgbClr val="FF0000"/>
                </a:solidFill>
              </a:rPr>
              <a:t>4</a:t>
            </a:r>
            <a:endParaRPr lang="zh-TW" altLang="en-US" sz="1100" dirty="0">
              <a:solidFill>
                <a:srgbClr val="FF0000"/>
              </a:solidFill>
            </a:endParaRPr>
          </a:p>
        </p:txBody>
      </p:sp>
      <p:sp>
        <p:nvSpPr>
          <p:cNvPr id="9" name="文字方塊 8">
            <a:extLst>
              <a:ext uri="{FF2B5EF4-FFF2-40B4-BE49-F238E27FC236}">
                <a16:creationId xmlns:a16="http://schemas.microsoft.com/office/drawing/2014/main" id="{BD938807-E73B-4996-B181-96B3E4F3A022}"/>
              </a:ext>
            </a:extLst>
          </p:cNvPr>
          <p:cNvSpPr txBox="1"/>
          <p:nvPr/>
        </p:nvSpPr>
        <p:spPr>
          <a:xfrm>
            <a:off x="3625850" y="2834890"/>
            <a:ext cx="256802" cy="261610"/>
          </a:xfrm>
          <a:prstGeom prst="rect">
            <a:avLst/>
          </a:prstGeom>
          <a:noFill/>
        </p:spPr>
        <p:txBody>
          <a:bodyPr wrap="none" rtlCol="0">
            <a:spAutoFit/>
          </a:bodyPr>
          <a:lstStyle/>
          <a:p>
            <a:r>
              <a:rPr lang="en-US" altLang="zh-TW" sz="1100" dirty="0">
                <a:solidFill>
                  <a:srgbClr val="FF0000"/>
                </a:solidFill>
              </a:rPr>
              <a:t>3</a:t>
            </a:r>
          </a:p>
        </p:txBody>
      </p:sp>
      <p:sp>
        <p:nvSpPr>
          <p:cNvPr id="10" name="文字方塊 9">
            <a:extLst>
              <a:ext uri="{FF2B5EF4-FFF2-40B4-BE49-F238E27FC236}">
                <a16:creationId xmlns:a16="http://schemas.microsoft.com/office/drawing/2014/main" id="{53655DB9-17A0-4756-9B94-26DB8BF8A3C4}"/>
              </a:ext>
            </a:extLst>
          </p:cNvPr>
          <p:cNvSpPr txBox="1"/>
          <p:nvPr/>
        </p:nvSpPr>
        <p:spPr>
          <a:xfrm>
            <a:off x="7542530" y="2343150"/>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
        <p:nvSpPr>
          <p:cNvPr id="11" name="文字方塊 10">
            <a:extLst>
              <a:ext uri="{FF2B5EF4-FFF2-40B4-BE49-F238E27FC236}">
                <a16:creationId xmlns:a16="http://schemas.microsoft.com/office/drawing/2014/main" id="{632F7E11-4FC3-4CBB-B6BE-D31138340FB9}"/>
              </a:ext>
            </a:extLst>
          </p:cNvPr>
          <p:cNvSpPr txBox="1"/>
          <p:nvPr/>
        </p:nvSpPr>
        <p:spPr>
          <a:xfrm>
            <a:off x="7542530" y="2507019"/>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12" name="文字方塊 11">
            <a:extLst>
              <a:ext uri="{FF2B5EF4-FFF2-40B4-BE49-F238E27FC236}">
                <a16:creationId xmlns:a16="http://schemas.microsoft.com/office/drawing/2014/main" id="{58C72E34-41AA-4C04-BEF1-73F475A694AD}"/>
              </a:ext>
            </a:extLst>
          </p:cNvPr>
          <p:cNvSpPr txBox="1"/>
          <p:nvPr/>
        </p:nvSpPr>
        <p:spPr>
          <a:xfrm>
            <a:off x="7542530" y="2671021"/>
            <a:ext cx="256802" cy="261610"/>
          </a:xfrm>
          <a:prstGeom prst="rect">
            <a:avLst/>
          </a:prstGeom>
          <a:noFill/>
        </p:spPr>
        <p:txBody>
          <a:bodyPr wrap="none" rtlCol="0">
            <a:spAutoFit/>
          </a:bodyPr>
          <a:lstStyle/>
          <a:p>
            <a:r>
              <a:rPr lang="en-US" altLang="zh-TW" sz="1100" dirty="0">
                <a:solidFill>
                  <a:srgbClr val="FF0000"/>
                </a:solidFill>
              </a:rPr>
              <a:t>4</a:t>
            </a:r>
            <a:endParaRPr lang="zh-TW" altLang="en-US" sz="1100" dirty="0">
              <a:solidFill>
                <a:srgbClr val="FF0000"/>
              </a:solidFill>
            </a:endParaRPr>
          </a:p>
        </p:txBody>
      </p:sp>
      <p:sp>
        <p:nvSpPr>
          <p:cNvPr id="13" name="文字方塊 12">
            <a:extLst>
              <a:ext uri="{FF2B5EF4-FFF2-40B4-BE49-F238E27FC236}">
                <a16:creationId xmlns:a16="http://schemas.microsoft.com/office/drawing/2014/main" id="{F83BD83F-1CD2-4D32-A98B-420982467E7E}"/>
              </a:ext>
            </a:extLst>
          </p:cNvPr>
          <p:cNvSpPr txBox="1"/>
          <p:nvPr/>
        </p:nvSpPr>
        <p:spPr>
          <a:xfrm>
            <a:off x="7542530" y="2834890"/>
            <a:ext cx="256802" cy="261610"/>
          </a:xfrm>
          <a:prstGeom prst="rect">
            <a:avLst/>
          </a:prstGeom>
          <a:noFill/>
        </p:spPr>
        <p:txBody>
          <a:bodyPr wrap="none" rtlCol="0">
            <a:spAutoFit/>
          </a:bodyPr>
          <a:lstStyle/>
          <a:p>
            <a:r>
              <a:rPr lang="en-US" altLang="zh-TW" sz="1100" dirty="0">
                <a:solidFill>
                  <a:srgbClr val="FF0000"/>
                </a:solidFill>
              </a:rPr>
              <a:t>3</a:t>
            </a:r>
          </a:p>
        </p:txBody>
      </p:sp>
    </p:spTree>
    <p:extLst>
      <p:ext uri="{BB962C8B-B14F-4D97-AF65-F5344CB8AC3E}">
        <p14:creationId xmlns:p14="http://schemas.microsoft.com/office/powerpoint/2010/main" val="87543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For example,</a:t>
            </a:r>
            <a:r>
              <a:rPr lang="zh-TW" altLang="en-US" dirty="0"/>
              <a:t> </a:t>
            </a:r>
            <a:r>
              <a:rPr lang="en-US" altLang="zh-TW" dirty="0"/>
              <a:t>the Citrix </a:t>
            </a:r>
            <a:r>
              <a:rPr lang="en-US" altLang="zh-TW" dirty="0" err="1"/>
              <a:t>CloudBridge</a:t>
            </a:r>
            <a:r>
              <a:rPr lang="en-US" altLang="zh-TW" dirty="0"/>
              <a:t> WAN optimizer compresses traffic</a:t>
            </a:r>
            <a:r>
              <a:rPr lang="zh-TW" altLang="en-US" dirty="0"/>
              <a:t> </a:t>
            </a:r>
            <a:r>
              <a:rPr lang="en-US" altLang="zh-TW" dirty="0"/>
              <a:t>before sending it to the next hop, and may reduce the traffic</a:t>
            </a:r>
            <a:r>
              <a:rPr lang="zh-TW" altLang="en-US" dirty="0"/>
              <a:t> </a:t>
            </a:r>
            <a:r>
              <a:rPr lang="en-US" altLang="zh-TW" dirty="0"/>
              <a:t>volume by up to 80% [4].</a:t>
            </a:r>
            <a:endParaRPr lang="zh-TW" altLang="en-US" dirty="0"/>
          </a:p>
          <a:p>
            <a:r>
              <a:rPr lang="en-US" altLang="zh-TW" dirty="0"/>
              <a:t>On the other hand, the BCH(63,48)</a:t>
            </a:r>
            <a:r>
              <a:rPr lang="zh-TW" altLang="en-US" dirty="0"/>
              <a:t> </a:t>
            </a:r>
            <a:r>
              <a:rPr lang="en-US" altLang="zh-TW" dirty="0"/>
              <a:t>encoder, used for satellite communications signaling messages,</a:t>
            </a:r>
            <a:r>
              <a:rPr lang="zh-TW" altLang="en-US" dirty="0"/>
              <a:t> </a:t>
            </a:r>
            <a:r>
              <a:rPr lang="en-US" altLang="zh-TW" dirty="0"/>
              <a:t>increases the traffic volume by 31% due to the checksum</a:t>
            </a:r>
            <a:r>
              <a:rPr lang="zh-TW" altLang="en-US" dirty="0"/>
              <a:t> </a:t>
            </a:r>
            <a:r>
              <a:rPr lang="en-US" altLang="zh-TW" dirty="0"/>
              <a:t>overhead [21].</a:t>
            </a:r>
          </a:p>
          <a:p>
            <a:r>
              <a:rPr lang="en-US" altLang="zh-TW" dirty="0"/>
              <a:t>We use the following example to illustrate the traffic changing</a:t>
            </a:r>
            <a:r>
              <a:rPr lang="zh-TW" altLang="en-US" dirty="0"/>
              <a:t> </a:t>
            </a:r>
            <a:r>
              <a:rPr lang="en-US" altLang="zh-TW" dirty="0"/>
              <a:t>effects of </a:t>
            </a:r>
            <a:r>
              <a:rPr lang="en-US" altLang="zh-TW" dirty="0" err="1"/>
              <a:t>middleboxes</a:t>
            </a:r>
            <a:r>
              <a:rPr lang="en-US" altLang="zh-TW" dirty="0"/>
              <a:t>.</a:t>
            </a:r>
          </a:p>
          <a:p>
            <a:r>
              <a:rPr lang="en-US" altLang="zh-TW" dirty="0"/>
              <a:t>Consider a network of three nodes</a:t>
            </a:r>
            <a:r>
              <a:rPr lang="zh-TW" altLang="en-US" dirty="0"/>
              <a:t> </a:t>
            </a:r>
            <a:r>
              <a:rPr lang="en-US" altLang="zh-TW" dirty="0"/>
              <a:t>v1, v2 and v3, and two links (v1; v2) and (v2; v3). Each node</a:t>
            </a:r>
            <a:r>
              <a:rPr lang="zh-TW" altLang="en-US" dirty="0"/>
              <a:t> </a:t>
            </a:r>
            <a:r>
              <a:rPr lang="en-US" altLang="zh-TW" dirty="0"/>
              <a:t>has an attached NFV server (denoted as a circle in Fig. 1), and</a:t>
            </a:r>
            <a:r>
              <a:rPr lang="zh-TW" altLang="en-US" dirty="0"/>
              <a:t> </a:t>
            </a:r>
            <a:r>
              <a:rPr lang="en-US" altLang="zh-TW" dirty="0"/>
              <a:t>each server can host a single </a:t>
            </a:r>
            <a:r>
              <a:rPr lang="en-US" altLang="zh-TW" dirty="0" err="1"/>
              <a:t>middlebox</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1909973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Placing Totally-Ordered Set with Predetermined Path</a:t>
            </a:r>
            <a:endParaRPr lang="zh-TW" altLang="en-US" dirty="0"/>
          </a:p>
        </p:txBody>
      </p:sp>
      <p:sp>
        <p:nvSpPr>
          <p:cNvPr id="3" name="內容版面配置區 2"/>
          <p:cNvSpPr>
            <a:spLocks noGrp="1"/>
          </p:cNvSpPr>
          <p:nvPr>
            <p:ph idx="1"/>
          </p:nvPr>
        </p:nvSpPr>
        <p:spPr/>
        <p:txBody>
          <a:bodyPr/>
          <a:lstStyle/>
          <a:p>
            <a:r>
              <a:rPr lang="en-US" altLang="zh-TW" dirty="0"/>
              <a:t>As shown in Fig. 6(a), TOSP achieves the shortest end-</a:t>
            </a:r>
            <a:r>
              <a:rPr lang="en-US" altLang="zh-TW" dirty="0" err="1"/>
              <a:t>toend</a:t>
            </a:r>
            <a:r>
              <a:rPr lang="en-US" altLang="zh-TW" dirty="0"/>
              <a:t> delay because of its dynamic programming based optimal </a:t>
            </a:r>
            <a:r>
              <a:rPr lang="en-US" altLang="zh-TW" dirty="0" err="1"/>
              <a:t>middlebox</a:t>
            </a:r>
            <a:r>
              <a:rPr lang="en-US" altLang="zh-TW" dirty="0"/>
              <a:t> placement scheme. </a:t>
            </a:r>
          </a:p>
          <a:p>
            <a:r>
              <a:rPr lang="en-US" altLang="zh-TW" dirty="0"/>
              <a:t>Similar as above, the delays of the other three algorithms increase in the sequence of First-fit, Random-fit, and Last-fit. </a:t>
            </a:r>
          </a:p>
          <a:p>
            <a:r>
              <a:rPr lang="en-US" altLang="zh-TW" dirty="0"/>
              <a:t>The packet loss ratio results in Fig. 6(b) are consistent, and TOSP consistently outperforms others.</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70</a:t>
            </a:fld>
            <a:endParaRPr lang="en-US" altLang="zh-TW"/>
          </a:p>
        </p:txBody>
      </p:sp>
    </p:spTree>
    <p:extLst>
      <p:ext uri="{BB962C8B-B14F-4D97-AF65-F5344CB8AC3E}">
        <p14:creationId xmlns:p14="http://schemas.microsoft.com/office/powerpoint/2010/main" val="850904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3) Placing Partially-Ordered Set with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To evaluate the placement of partially-ordered middlebox sets on predetermined paths, we use the proposed heuristic to convert the partially-ordered sets to fully-ordered sets, and then apply TOSP. </a:t>
            </a:r>
          </a:p>
          <a:p>
            <a:r>
              <a:rPr lang="en-US" altLang="zh-TW" dirty="0"/>
              <a:t>We adjust the lookahead parameter k from one to two and compare their performances.</a:t>
            </a:r>
          </a:p>
          <a:p>
            <a:r>
              <a:rPr lang="en-US" altLang="zh-TW" dirty="0"/>
              <a:t> The traffic changing ratios and the dependencies of the two candidate sets of middleboxes are: {1.1 </a:t>
            </a:r>
            <a:r>
              <a:rPr lang="zh-TW" altLang="en-US" dirty="0"/>
              <a:t>← </a:t>
            </a:r>
            <a:r>
              <a:rPr lang="en-US" altLang="zh-TW" dirty="0"/>
              <a:t>0.8, 1.2 </a:t>
            </a:r>
            <a:r>
              <a:rPr lang="zh-TW" altLang="en-US" dirty="0"/>
              <a:t>← </a:t>
            </a:r>
            <a:r>
              <a:rPr lang="en-US" altLang="zh-TW" dirty="0"/>
              <a:t>0.7} and {1.1 </a:t>
            </a:r>
            <a:r>
              <a:rPr lang="zh-TW" altLang="en-US" dirty="0"/>
              <a:t>← </a:t>
            </a:r>
            <a:r>
              <a:rPr lang="en-US" altLang="zh-TW" dirty="0"/>
              <a:t>1.2, 1.3 </a:t>
            </a:r>
            <a:r>
              <a:rPr lang="zh-TW" altLang="en-US" dirty="0"/>
              <a:t>← </a:t>
            </a:r>
            <a:r>
              <a:rPr lang="en-US" altLang="zh-TW" dirty="0"/>
              <a:t>0.7}.</a:t>
            </a:r>
          </a:p>
          <a:p>
            <a:r>
              <a:rPr lang="en-US" altLang="zh-TW" dirty="0"/>
              <a:t>Note that different total order chains will be generated when using the two different lookahead values.</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71</a:t>
            </a:fld>
            <a:endParaRPr lang="en-US" altLang="zh-TW"/>
          </a:p>
        </p:txBody>
      </p:sp>
    </p:spTree>
    <p:extLst>
      <p:ext uri="{BB962C8B-B14F-4D97-AF65-F5344CB8AC3E}">
        <p14:creationId xmlns:p14="http://schemas.microsoft.com/office/powerpoint/2010/main" val="269201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3) Placing Partially-Ordered Set with Predetermined Path</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72</a:t>
            </a:fld>
            <a:endParaRPr lang="en-US" altLang="zh-TW"/>
          </a:p>
        </p:txBody>
      </p:sp>
      <p:pic>
        <p:nvPicPr>
          <p:cNvPr id="5" name="圖片 4">
            <a:extLst>
              <a:ext uri="{FF2B5EF4-FFF2-40B4-BE49-F238E27FC236}">
                <a16:creationId xmlns:a16="http://schemas.microsoft.com/office/drawing/2014/main" id="{193F60DF-83F6-42AF-A6DB-7B68DC34D7D8}"/>
              </a:ext>
            </a:extLst>
          </p:cNvPr>
          <p:cNvPicPr>
            <a:picLocks noChangeAspect="1"/>
          </p:cNvPicPr>
          <p:nvPr/>
        </p:nvPicPr>
        <p:blipFill>
          <a:blip r:embed="rId3"/>
          <a:stretch>
            <a:fillRect/>
          </a:stretch>
        </p:blipFill>
        <p:spPr>
          <a:xfrm>
            <a:off x="1644852" y="1830388"/>
            <a:ext cx="8699095" cy="4525963"/>
          </a:xfrm>
          <a:prstGeom prst="rect">
            <a:avLst/>
          </a:prstGeom>
        </p:spPr>
      </p:pic>
      <p:sp>
        <p:nvSpPr>
          <p:cNvPr id="6" name="文字方塊 5">
            <a:extLst>
              <a:ext uri="{FF2B5EF4-FFF2-40B4-BE49-F238E27FC236}">
                <a16:creationId xmlns:a16="http://schemas.microsoft.com/office/drawing/2014/main" id="{E58E6B11-CFC8-44FD-8913-3238F73FF78F}"/>
              </a:ext>
            </a:extLst>
          </p:cNvPr>
          <p:cNvSpPr txBox="1"/>
          <p:nvPr/>
        </p:nvSpPr>
        <p:spPr>
          <a:xfrm>
            <a:off x="3886200" y="2463800"/>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7" name="文字方塊 6">
            <a:extLst>
              <a:ext uri="{FF2B5EF4-FFF2-40B4-BE49-F238E27FC236}">
                <a16:creationId xmlns:a16="http://schemas.microsoft.com/office/drawing/2014/main" id="{6C85C580-536D-4610-B81D-50316F00B3C7}"/>
              </a:ext>
            </a:extLst>
          </p:cNvPr>
          <p:cNvSpPr txBox="1"/>
          <p:nvPr/>
        </p:nvSpPr>
        <p:spPr>
          <a:xfrm>
            <a:off x="3886200" y="2627669"/>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
        <p:nvSpPr>
          <p:cNvPr id="10" name="文字方塊 9">
            <a:extLst>
              <a:ext uri="{FF2B5EF4-FFF2-40B4-BE49-F238E27FC236}">
                <a16:creationId xmlns:a16="http://schemas.microsoft.com/office/drawing/2014/main" id="{55820A56-C793-4D19-B3A0-FB8A46AAAD93}"/>
              </a:ext>
            </a:extLst>
          </p:cNvPr>
          <p:cNvSpPr txBox="1"/>
          <p:nvPr/>
        </p:nvSpPr>
        <p:spPr>
          <a:xfrm>
            <a:off x="7920599" y="2463800"/>
            <a:ext cx="256802" cy="261610"/>
          </a:xfrm>
          <a:prstGeom prst="rect">
            <a:avLst/>
          </a:prstGeom>
          <a:noFill/>
        </p:spPr>
        <p:txBody>
          <a:bodyPr wrap="none" rtlCol="0">
            <a:spAutoFit/>
          </a:bodyPr>
          <a:lstStyle/>
          <a:p>
            <a:r>
              <a:rPr lang="en-US" altLang="zh-TW" sz="1100" dirty="0">
                <a:solidFill>
                  <a:srgbClr val="FF0000"/>
                </a:solidFill>
              </a:rPr>
              <a:t>2</a:t>
            </a:r>
            <a:endParaRPr lang="zh-TW" altLang="en-US" sz="1100" dirty="0">
              <a:solidFill>
                <a:srgbClr val="FF0000"/>
              </a:solidFill>
            </a:endParaRPr>
          </a:p>
        </p:txBody>
      </p:sp>
      <p:sp>
        <p:nvSpPr>
          <p:cNvPr id="11" name="文字方塊 10">
            <a:extLst>
              <a:ext uri="{FF2B5EF4-FFF2-40B4-BE49-F238E27FC236}">
                <a16:creationId xmlns:a16="http://schemas.microsoft.com/office/drawing/2014/main" id="{7027BC1D-4F43-4566-95CA-9841C70FB85B}"/>
              </a:ext>
            </a:extLst>
          </p:cNvPr>
          <p:cNvSpPr txBox="1"/>
          <p:nvPr/>
        </p:nvSpPr>
        <p:spPr>
          <a:xfrm>
            <a:off x="7920599" y="2627669"/>
            <a:ext cx="256802" cy="261610"/>
          </a:xfrm>
          <a:prstGeom prst="rect">
            <a:avLst/>
          </a:prstGeom>
          <a:noFill/>
        </p:spPr>
        <p:txBody>
          <a:bodyPr wrap="none" rtlCol="0">
            <a:spAutoFit/>
          </a:bodyPr>
          <a:lstStyle/>
          <a:p>
            <a:r>
              <a:rPr lang="en-US" altLang="zh-TW" sz="1100" dirty="0">
                <a:solidFill>
                  <a:srgbClr val="FF0000"/>
                </a:solidFill>
              </a:rPr>
              <a:t>1</a:t>
            </a:r>
            <a:endParaRPr lang="zh-TW" altLang="en-US" sz="1100" dirty="0">
              <a:solidFill>
                <a:srgbClr val="FF0000"/>
              </a:solidFill>
            </a:endParaRPr>
          </a:p>
        </p:txBody>
      </p:sp>
    </p:spTree>
    <p:extLst>
      <p:ext uri="{BB962C8B-B14F-4D97-AF65-F5344CB8AC3E}">
        <p14:creationId xmlns:p14="http://schemas.microsoft.com/office/powerpoint/2010/main" val="1434399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3) Placing Partially-Ordered Set with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Fig. 7(a) compares the end-to-end delays of the two different lookahead values. We can see that the lookahead value of two achieves shorter delays with a deeper search into the solution space. </a:t>
            </a:r>
          </a:p>
          <a:p>
            <a:r>
              <a:rPr lang="en-US" altLang="zh-TW" dirty="0"/>
              <a:t>Similarly, Fig.7(b) shows that the lookahead value of two achieves a lower average packet loss ratio.</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73</a:t>
            </a:fld>
            <a:endParaRPr lang="en-US" altLang="zh-TW"/>
          </a:p>
        </p:txBody>
      </p:sp>
    </p:spTree>
    <p:extLst>
      <p:ext uri="{BB962C8B-B14F-4D97-AF65-F5344CB8AC3E}">
        <p14:creationId xmlns:p14="http://schemas.microsoft.com/office/powerpoint/2010/main" val="3940706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4) Placing Middleboxes without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Finally, we evaluate the Traffic And Space Aware Routing (TASAR) heuristic by comparing it with a hop count based and ECMP (i.e., load-balancing) enabled shortest path routing algorithm. </a:t>
            </a:r>
          </a:p>
          <a:p>
            <a:r>
              <a:rPr lang="en-US" altLang="zh-TW" dirty="0"/>
              <a:t>For the multi-path topology, we choose an 8- pod fat tree with 80 switches and 128 hosts. </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74</a:t>
            </a:fld>
            <a:endParaRPr lang="en-US" altLang="zh-TW"/>
          </a:p>
        </p:txBody>
      </p:sp>
      <p:pic>
        <p:nvPicPr>
          <p:cNvPr id="5" name="Picture 2" descr="8-pod fat-tree topology setup for experiments. | Download Scientific Diagram">
            <a:extLst>
              <a:ext uri="{FF2B5EF4-FFF2-40B4-BE49-F238E27FC236}">
                <a16:creationId xmlns:a16="http://schemas.microsoft.com/office/drawing/2014/main" id="{FE573CCF-88E5-430B-9BD1-D68609562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259" y="3863182"/>
            <a:ext cx="6833035" cy="255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65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4) Placing Middleboxes without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The two sets of candidate middleboxes after conversion are:{1.2</a:t>
            </a:r>
            <a:r>
              <a:rPr lang="zh-TW" altLang="en-US" dirty="0"/>
              <a:t> ← </a:t>
            </a:r>
            <a:r>
              <a:rPr lang="en-US" altLang="zh-TW" dirty="0"/>
              <a:t>0.7</a:t>
            </a:r>
            <a:r>
              <a:rPr lang="zh-TW" altLang="en-US" dirty="0"/>
              <a:t> ← </a:t>
            </a:r>
            <a:r>
              <a:rPr lang="en-US" altLang="zh-TW" dirty="0"/>
              <a:t>1.1</a:t>
            </a:r>
            <a:r>
              <a:rPr lang="zh-TW" altLang="en-US" dirty="0"/>
              <a:t> ← </a:t>
            </a:r>
            <a:r>
              <a:rPr lang="en-US" altLang="zh-TW" dirty="0"/>
              <a:t>0.8}</a:t>
            </a:r>
            <a:r>
              <a:rPr lang="zh-TW" altLang="en-US" dirty="0"/>
              <a:t> </a:t>
            </a:r>
            <a:r>
              <a:rPr lang="en-US" altLang="zh-TW" dirty="0"/>
              <a:t>and {1.3</a:t>
            </a:r>
            <a:r>
              <a:rPr lang="zh-TW" altLang="en-US" dirty="0"/>
              <a:t> ← </a:t>
            </a:r>
            <a:r>
              <a:rPr lang="en-US" altLang="zh-TW" dirty="0"/>
              <a:t>0.7</a:t>
            </a:r>
            <a:r>
              <a:rPr lang="zh-TW" altLang="en-US" dirty="0"/>
              <a:t> ← </a:t>
            </a:r>
            <a:r>
              <a:rPr lang="en-US" altLang="zh-TW" dirty="0"/>
              <a:t>1.1</a:t>
            </a:r>
            <a:r>
              <a:rPr lang="zh-TW" altLang="en-US" dirty="0"/>
              <a:t> ← </a:t>
            </a:r>
            <a:r>
              <a:rPr lang="en-US" altLang="zh-TW" dirty="0"/>
              <a:t>1.2}.</a:t>
            </a:r>
          </a:p>
          <a:p>
            <a:r>
              <a:rPr lang="en-US" altLang="zh-TW" dirty="0"/>
              <a:t>We first compare the routing success ratios of the two algorithms. </a:t>
            </a:r>
          </a:p>
          <a:p>
            <a:r>
              <a:rPr lang="en-US" altLang="zh-TW" dirty="0"/>
              <a:t>We adjust the number of spaces per switch from 6 to 8, and measure the percentage of flows that can successfully find paths with sufficient middlebox spaces. </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75</a:t>
            </a:fld>
            <a:endParaRPr lang="en-US" altLang="zh-TW"/>
          </a:p>
        </p:txBody>
      </p:sp>
    </p:spTree>
    <p:extLst>
      <p:ext uri="{BB962C8B-B14F-4D97-AF65-F5344CB8AC3E}">
        <p14:creationId xmlns:p14="http://schemas.microsoft.com/office/powerpoint/2010/main" val="1852832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4) Placing Middleboxes without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As shown in Table I, when the space number per switch is 6, the routing success ratio of TASAR is 5% higher than that of shortest path routing. </a:t>
            </a:r>
          </a:p>
          <a:p>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76</a:t>
            </a:fld>
            <a:endParaRPr lang="en-US" altLang="zh-TW"/>
          </a:p>
        </p:txBody>
      </p:sp>
      <p:pic>
        <p:nvPicPr>
          <p:cNvPr id="5" name="圖片 4">
            <a:extLst>
              <a:ext uri="{FF2B5EF4-FFF2-40B4-BE49-F238E27FC236}">
                <a16:creationId xmlns:a16="http://schemas.microsoft.com/office/drawing/2014/main" id="{BB1B7A6F-1796-45BE-8EB7-22F844B292CD}"/>
              </a:ext>
            </a:extLst>
          </p:cNvPr>
          <p:cNvPicPr>
            <a:picLocks noChangeAspect="1"/>
          </p:cNvPicPr>
          <p:nvPr/>
        </p:nvPicPr>
        <p:blipFill>
          <a:blip r:embed="rId3"/>
          <a:stretch>
            <a:fillRect/>
          </a:stretch>
        </p:blipFill>
        <p:spPr>
          <a:xfrm>
            <a:off x="3236527" y="3714534"/>
            <a:ext cx="5515745" cy="1543265"/>
          </a:xfrm>
          <a:prstGeom prst="rect">
            <a:avLst/>
          </a:prstGeom>
        </p:spPr>
      </p:pic>
    </p:spTree>
    <p:extLst>
      <p:ext uri="{BB962C8B-B14F-4D97-AF65-F5344CB8AC3E}">
        <p14:creationId xmlns:p14="http://schemas.microsoft.com/office/powerpoint/2010/main" val="27409412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4) Placing Middleboxes without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Next, we fix the space number per switch to 8, and compare the end-to-end delays and packet loss ratios of the two algorithms.</a:t>
            </a:r>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77</a:t>
            </a:fld>
            <a:endParaRPr lang="en-US" altLang="zh-TW"/>
          </a:p>
        </p:txBody>
      </p:sp>
    </p:spTree>
    <p:extLst>
      <p:ext uri="{BB962C8B-B14F-4D97-AF65-F5344CB8AC3E}">
        <p14:creationId xmlns:p14="http://schemas.microsoft.com/office/powerpoint/2010/main" val="3632079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4) Placing Middleboxes without Predetermined Path</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As shown in Fig. 8(a), when the baseline flow rate is 10 Mbps, TASAR has a slight longer delay, because its paths are not as short as those generated by shortest path routing.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78</a:t>
            </a:fld>
            <a:endParaRPr lang="en-US" altLang="zh-TW"/>
          </a:p>
        </p:txBody>
      </p:sp>
      <p:pic>
        <p:nvPicPr>
          <p:cNvPr id="5" name="圖片 4">
            <a:extLst>
              <a:ext uri="{FF2B5EF4-FFF2-40B4-BE49-F238E27FC236}">
                <a16:creationId xmlns:a16="http://schemas.microsoft.com/office/drawing/2014/main" id="{C390CAF2-1294-4214-8130-477814CDA73F}"/>
              </a:ext>
            </a:extLst>
          </p:cNvPr>
          <p:cNvPicPr>
            <a:picLocks noChangeAspect="1"/>
          </p:cNvPicPr>
          <p:nvPr/>
        </p:nvPicPr>
        <p:blipFill>
          <a:blip r:embed="rId3"/>
          <a:stretch>
            <a:fillRect/>
          </a:stretch>
        </p:blipFill>
        <p:spPr>
          <a:xfrm>
            <a:off x="2598300" y="2950738"/>
            <a:ext cx="6792200" cy="3405613"/>
          </a:xfrm>
          <a:prstGeom prst="rect">
            <a:avLst/>
          </a:prstGeom>
        </p:spPr>
      </p:pic>
    </p:spTree>
    <p:extLst>
      <p:ext uri="{BB962C8B-B14F-4D97-AF65-F5344CB8AC3E}">
        <p14:creationId xmlns:p14="http://schemas.microsoft.com/office/powerpoint/2010/main" val="2662220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Experiment Results with Prototype</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a:xfrm>
            <a:off x="609600" y="1600201"/>
            <a:ext cx="10972800" cy="4525963"/>
          </a:xfrm>
        </p:spPr>
        <p:txBody>
          <a:bodyPr/>
          <a:lstStyle/>
          <a:p>
            <a:r>
              <a:rPr lang="en-US" altLang="zh-TW" dirty="0"/>
              <a:t>We have implemented an SDN based prototype using the open-source SDN controller Floodlight and emulation platform </a:t>
            </a:r>
            <a:r>
              <a:rPr lang="en-US" altLang="zh-TW" dirty="0" err="1"/>
              <a:t>Mininet</a:t>
            </a:r>
            <a:r>
              <a:rPr lang="en-US" altLang="zh-TW" dirty="0"/>
              <a:t>, and developed a middlebox emulator using the </a:t>
            </a:r>
            <a:r>
              <a:rPr lang="en-US" altLang="zh-TW" dirty="0" err="1"/>
              <a:t>libpcap</a:t>
            </a:r>
            <a:r>
              <a:rPr lang="en-US" altLang="zh-TW" dirty="0"/>
              <a:t> library [8].</a:t>
            </a:r>
          </a:p>
          <a:p>
            <a:r>
              <a:rPr lang="en-US" altLang="zh-TW" dirty="0"/>
              <a:t>We validate our design by comparing TOSP with TASAR routing and TOSP with shortest path routing.</a:t>
            </a:r>
          </a:p>
          <a:p>
            <a:r>
              <a:rPr lang="en-US" altLang="zh-TW" dirty="0"/>
              <a:t>We pick the Abilene backbone topology [1], as shown in Fig. 9. Each node has a space capacity of three, and each link has a bandwidth capacity of 10 Mbps. </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79</a:t>
            </a:fld>
            <a:endParaRPr lang="en-US" altLang="zh-TW"/>
          </a:p>
        </p:txBody>
      </p:sp>
      <p:sp>
        <p:nvSpPr>
          <p:cNvPr id="5" name="矩形 4">
            <a:extLst>
              <a:ext uri="{FF2B5EF4-FFF2-40B4-BE49-F238E27FC236}">
                <a16:creationId xmlns:a16="http://schemas.microsoft.com/office/drawing/2014/main" id="{D78D4E35-6448-4088-AE99-C8707F81C3D8}"/>
              </a:ext>
            </a:extLst>
          </p:cNvPr>
          <p:cNvSpPr/>
          <p:nvPr/>
        </p:nvSpPr>
        <p:spPr>
          <a:xfrm>
            <a:off x="720290" y="5939395"/>
            <a:ext cx="7703419" cy="369332"/>
          </a:xfrm>
          <a:prstGeom prst="rect">
            <a:avLst/>
          </a:prstGeom>
        </p:spPr>
        <p:txBody>
          <a:bodyPr wrap="square">
            <a:spAutoFit/>
          </a:bodyPr>
          <a:lstStyle/>
          <a:p>
            <a:r>
              <a:rPr lang="zh-TW" altLang="en-US" dirty="0"/>
              <a:t>[8] “TCPDUMP/LIBPCAP public repository,” http://www.tcpdump.org/.</a:t>
            </a:r>
          </a:p>
        </p:txBody>
      </p:sp>
    </p:spTree>
    <p:extLst>
      <p:ext uri="{BB962C8B-B14F-4D97-AF65-F5344CB8AC3E}">
        <p14:creationId xmlns:p14="http://schemas.microsoft.com/office/powerpoint/2010/main" val="329586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If there is a constraint for m1 to be applied before</a:t>
            </a:r>
            <a:r>
              <a:rPr lang="zh-TW" altLang="en-US" dirty="0"/>
              <a:t> </a:t>
            </a:r>
            <a:r>
              <a:rPr lang="en-US" altLang="zh-TW" dirty="0"/>
              <a:t>m2, then the placement scheme in Fig. 1(b) would violate the</a:t>
            </a:r>
            <a:r>
              <a:rPr lang="zh-TW" altLang="en-US" dirty="0"/>
              <a:t> </a:t>
            </a:r>
            <a:r>
              <a:rPr lang="en-US" altLang="zh-TW" dirty="0"/>
              <a:t>constraint.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pic>
        <p:nvPicPr>
          <p:cNvPr id="5" name="圖片 4"/>
          <p:cNvPicPr>
            <a:picLocks noChangeAspect="1"/>
          </p:cNvPicPr>
          <p:nvPr/>
        </p:nvPicPr>
        <p:blipFill>
          <a:blip r:embed="rId3"/>
          <a:stretch>
            <a:fillRect/>
          </a:stretch>
        </p:blipFill>
        <p:spPr>
          <a:xfrm>
            <a:off x="1133769" y="3290374"/>
            <a:ext cx="10262307" cy="2835790"/>
          </a:xfrm>
          <a:prstGeom prst="rect">
            <a:avLst/>
          </a:prstGeom>
        </p:spPr>
      </p:pic>
    </p:spTree>
    <p:extLst>
      <p:ext uri="{BB962C8B-B14F-4D97-AF65-F5344CB8AC3E}">
        <p14:creationId xmlns:p14="http://schemas.microsoft.com/office/powerpoint/2010/main" val="1039901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Experiment Results with Prototype</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80</a:t>
            </a:fld>
            <a:endParaRPr lang="en-US" altLang="zh-TW"/>
          </a:p>
        </p:txBody>
      </p:sp>
      <p:pic>
        <p:nvPicPr>
          <p:cNvPr id="5" name="圖片 4">
            <a:extLst>
              <a:ext uri="{FF2B5EF4-FFF2-40B4-BE49-F238E27FC236}">
                <a16:creationId xmlns:a16="http://schemas.microsoft.com/office/drawing/2014/main" id="{CC1D5501-68C1-4765-BC81-FD8D1ECFD023}"/>
              </a:ext>
            </a:extLst>
          </p:cNvPr>
          <p:cNvPicPr>
            <a:picLocks noChangeAspect="1"/>
          </p:cNvPicPr>
          <p:nvPr/>
        </p:nvPicPr>
        <p:blipFill>
          <a:blip r:embed="rId2"/>
          <a:stretch>
            <a:fillRect/>
          </a:stretch>
        </p:blipFill>
        <p:spPr>
          <a:xfrm>
            <a:off x="2863306" y="2335892"/>
            <a:ext cx="6262188" cy="3790272"/>
          </a:xfrm>
          <a:prstGeom prst="rect">
            <a:avLst/>
          </a:prstGeom>
        </p:spPr>
      </p:pic>
    </p:spTree>
    <p:extLst>
      <p:ext uri="{BB962C8B-B14F-4D97-AF65-F5344CB8AC3E}">
        <p14:creationId xmlns:p14="http://schemas.microsoft.com/office/powerpoint/2010/main" val="1171468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Experiment Results with Prototype</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Four flows are generated: two from node 1 to 8, and two from 11 to 2. </a:t>
            </a:r>
          </a:p>
          <a:p>
            <a:r>
              <a:rPr lang="en-US" altLang="zh-TW" dirty="0"/>
              <a:t>The initial traffic rate of each flow ranges from 1 to 10 Mbps with a stride of 1 Mbps. </a:t>
            </a:r>
          </a:p>
          <a:p>
            <a:r>
              <a:rPr lang="en-US" altLang="zh-TW" dirty="0"/>
              <a:t>Each flow needs four middleboxes with the following traffic changing ratios and total order chain after conversion: {1.2</a:t>
            </a:r>
            <a:r>
              <a:rPr lang="zh-TW" altLang="en-US" dirty="0"/>
              <a:t> ← </a:t>
            </a:r>
            <a:r>
              <a:rPr lang="en-US" altLang="zh-TW" dirty="0"/>
              <a:t>0.7</a:t>
            </a:r>
            <a:r>
              <a:rPr lang="zh-TW" altLang="en-US" dirty="0"/>
              <a:t> ← </a:t>
            </a:r>
            <a:r>
              <a:rPr lang="en-US" altLang="zh-TW" dirty="0"/>
              <a:t>1.1</a:t>
            </a:r>
            <a:r>
              <a:rPr lang="zh-TW" altLang="en-US" dirty="0"/>
              <a:t> ← </a:t>
            </a:r>
            <a:r>
              <a:rPr lang="en-US" altLang="zh-TW" dirty="0"/>
              <a:t>0.8}.</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81</a:t>
            </a:fld>
            <a:endParaRPr lang="en-US" altLang="zh-TW"/>
          </a:p>
        </p:txBody>
      </p:sp>
    </p:spTree>
    <p:extLst>
      <p:ext uri="{BB962C8B-B14F-4D97-AF65-F5344CB8AC3E}">
        <p14:creationId xmlns:p14="http://schemas.microsoft.com/office/powerpoint/2010/main" val="3308099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B. Experiment Results with Prototype</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82</a:t>
            </a:fld>
            <a:endParaRPr lang="en-US" altLang="zh-TW"/>
          </a:p>
        </p:txBody>
      </p:sp>
      <p:pic>
        <p:nvPicPr>
          <p:cNvPr id="5" name="圖片 4">
            <a:extLst>
              <a:ext uri="{FF2B5EF4-FFF2-40B4-BE49-F238E27FC236}">
                <a16:creationId xmlns:a16="http://schemas.microsoft.com/office/drawing/2014/main" id="{DA911F4E-FD03-4FD8-8F36-209831D56832}"/>
              </a:ext>
            </a:extLst>
          </p:cNvPr>
          <p:cNvPicPr>
            <a:picLocks noChangeAspect="1"/>
          </p:cNvPicPr>
          <p:nvPr/>
        </p:nvPicPr>
        <p:blipFill>
          <a:blip r:embed="rId3"/>
          <a:stretch>
            <a:fillRect/>
          </a:stretch>
        </p:blipFill>
        <p:spPr>
          <a:xfrm>
            <a:off x="2367692" y="2198773"/>
            <a:ext cx="7253416" cy="3580062"/>
          </a:xfrm>
          <a:prstGeom prst="rect">
            <a:avLst/>
          </a:prstGeom>
        </p:spPr>
      </p:pic>
    </p:spTree>
    <p:extLst>
      <p:ext uri="{BB962C8B-B14F-4D97-AF65-F5344CB8AC3E}">
        <p14:creationId xmlns:p14="http://schemas.microsoft.com/office/powerpoint/2010/main" val="32559208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VII. CONCLUSIONS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In this paper, we have studied the optimal placement of NFV middleboxes by considering different middlebox traffic changing effects and dependency relations. </a:t>
            </a:r>
          </a:p>
          <a:p>
            <a:r>
              <a:rPr lang="en-US" altLang="zh-TW" dirty="0"/>
              <a:t>We first formulate the Traffic Aware Placement of Interdependent Middleboxes problem as a graph optimization problem with the objective to load-balance the network. </a:t>
            </a:r>
          </a:p>
          <a:p>
            <a:r>
              <a:rPr lang="en-US" altLang="zh-TW" dirty="0"/>
              <a:t>Next, we solve the problem when the flow path is predetermined, and propose optimal algorithms for a non-ordered or </a:t>
            </a:r>
            <a:r>
              <a:rPr lang="en-US" altLang="zh-TW" dirty="0" err="1"/>
              <a:t>totallyordered</a:t>
            </a:r>
            <a:r>
              <a:rPr lang="en-US" altLang="zh-TW" dirty="0"/>
              <a:t> middlebox set.</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83</a:t>
            </a:fld>
            <a:endParaRPr lang="en-US" altLang="zh-TW"/>
          </a:p>
        </p:txBody>
      </p:sp>
    </p:spTree>
    <p:extLst>
      <p:ext uri="{BB962C8B-B14F-4D97-AF65-F5344CB8AC3E}">
        <p14:creationId xmlns:p14="http://schemas.microsoft.com/office/powerpoint/2010/main" val="3126797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VII. CONCLUSIONS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dirty="0"/>
              <a:t>For the general scenario of a </a:t>
            </a:r>
            <a:r>
              <a:rPr lang="en-US" altLang="zh-TW" dirty="0" err="1"/>
              <a:t>partiallyordered</a:t>
            </a:r>
            <a:r>
              <a:rPr lang="en-US" altLang="zh-TW" dirty="0"/>
              <a:t> middlebox set, we show that the problem is </a:t>
            </a:r>
            <a:r>
              <a:rPr lang="en-US" altLang="zh-TW" dirty="0" err="1"/>
              <a:t>NPhard</a:t>
            </a:r>
            <a:r>
              <a:rPr lang="en-US" altLang="zh-TW" dirty="0"/>
              <a:t> by reduction from the Clique problem, and propose an efficient heuristic to convert a partially-ordered set to a totally-ordered one.</a:t>
            </a:r>
          </a:p>
          <a:p>
            <a:r>
              <a:rPr lang="en-US" altLang="zh-TW" dirty="0"/>
              <a:t>Extensive simulation and experiment results are presented to show the effectiveness of our design.</a:t>
            </a:r>
            <a:endParaRPr lang="zh-TW" altLang="en-US" dirty="0"/>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84</a:t>
            </a:fld>
            <a:endParaRPr lang="en-US" altLang="zh-TW"/>
          </a:p>
        </p:txBody>
      </p:sp>
    </p:spTree>
    <p:extLst>
      <p:ext uri="{BB962C8B-B14F-4D97-AF65-F5344CB8AC3E}">
        <p14:creationId xmlns:p14="http://schemas.microsoft.com/office/powerpoint/2010/main" val="890324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sz="1600" dirty="0"/>
              <a:t>[1] “Abilene backbone,” http://abilene.internet2.edu.</a:t>
            </a:r>
          </a:p>
          <a:p>
            <a:r>
              <a:rPr lang="en-US" altLang="zh-TW" sz="1600" dirty="0"/>
              <a:t>[2] “Cisco EIGRP,” http://www.cisco.com/c/en/us/support/docs/ip/enhanced-interior-gateway-routing-protocol-eigrp/16406-eigrp-toc.html.</a:t>
            </a:r>
          </a:p>
          <a:p>
            <a:r>
              <a:rPr lang="en-US" altLang="zh-TW" sz="1600" dirty="0"/>
              <a:t>[3] “Cisco: NAT order of operation,” http://www.cisco.com/c/en/us/support/docs/ip/network-address-translation-nat/6209-5.html.</a:t>
            </a:r>
          </a:p>
          <a:p>
            <a:r>
              <a:rPr lang="en-US" altLang="zh-TW" sz="1600" dirty="0"/>
              <a:t>[4] “Citrix </a:t>
            </a:r>
            <a:r>
              <a:rPr lang="en-US" altLang="zh-TW" sz="1600" dirty="0" err="1"/>
              <a:t>CloudBridge</a:t>
            </a:r>
            <a:r>
              <a:rPr lang="en-US" altLang="zh-TW" sz="1600" dirty="0"/>
              <a:t>,” https://www.citrix.com/content/dam/citrix/en us/documents/products-solutions/cloudbridge-technical-overview.pdf.</a:t>
            </a:r>
          </a:p>
          <a:p>
            <a:r>
              <a:rPr lang="en-US" altLang="zh-TW" sz="1600" dirty="0"/>
              <a:t>[5] “Microsoft TechNet: VPNs and firewalls,” https://technet.microsoft.com/en-us/library/cc958037.aspx.</a:t>
            </a:r>
          </a:p>
          <a:p>
            <a:r>
              <a:rPr lang="en-US" altLang="zh-TW" sz="1600" dirty="0"/>
              <a:t>[6] “Network functions </a:t>
            </a:r>
            <a:r>
              <a:rPr lang="en-US" altLang="zh-TW" sz="1600" dirty="0" err="1"/>
              <a:t>virtualisation</a:t>
            </a:r>
            <a:r>
              <a:rPr lang="en-US" altLang="zh-TW" sz="1600" dirty="0"/>
              <a:t> white paper #3,” https://portal.etsi.org/Portals/0/TBpages/NFV/Docs/NFV White Paper3.pdf.</a:t>
            </a:r>
          </a:p>
          <a:p>
            <a:r>
              <a:rPr lang="en-US" altLang="zh-TW" sz="1600" dirty="0"/>
              <a:t>[7] “OSPF: frequently asked questions,” http://www.cisco.com/c/en/us/support/docs/ip/open-shortest-path-first-ospf/9237-9.html.</a:t>
            </a:r>
          </a:p>
          <a:p>
            <a:r>
              <a:rPr lang="en-US" altLang="zh-TW" sz="1600" dirty="0"/>
              <a:t>[8] “TCPDUMP/LIBPCAP public repository,” http://www.tcpdump.org/.</a:t>
            </a:r>
          </a:p>
          <a:p>
            <a:r>
              <a:rPr lang="en-US" altLang="zh-TW" sz="1600" dirty="0"/>
              <a:t>[9] A. Curtis et al., “Mahout: Low-overhead datacenter traffic management using end-host-based elephant detection,” in IEEE INFOCOM, 2011.</a:t>
            </a:r>
          </a:p>
          <a:p>
            <a:r>
              <a:rPr lang="en-US" altLang="zh-TW" sz="1600" dirty="0"/>
              <a:t>[10] A. Singh et al., “Server-storage virtualization: integration and load balancing in data centers,” in ACM/IEEE Supercomputing, 2008.</a:t>
            </a:r>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85</a:t>
            </a:fld>
            <a:endParaRPr lang="en-US" altLang="zh-TW"/>
          </a:p>
        </p:txBody>
      </p:sp>
    </p:spTree>
    <p:extLst>
      <p:ext uri="{BB962C8B-B14F-4D97-AF65-F5344CB8AC3E}">
        <p14:creationId xmlns:p14="http://schemas.microsoft.com/office/powerpoint/2010/main" val="3145410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sz="1600" dirty="0"/>
              <a:t>[11] B. Heller et al., “</a:t>
            </a:r>
            <a:r>
              <a:rPr lang="en-US" altLang="zh-TW" sz="1600" dirty="0" err="1"/>
              <a:t>Elastictree</a:t>
            </a:r>
            <a:r>
              <a:rPr lang="en-US" altLang="zh-TW" sz="1600" dirty="0"/>
              <a:t>: saving energy in data center networks,” in USENIX NSDI, 2010.</a:t>
            </a:r>
          </a:p>
          <a:p>
            <a:r>
              <a:rPr lang="en-US" altLang="zh-TW" sz="1600" dirty="0"/>
              <a:t>[12] T. H. </a:t>
            </a:r>
            <a:r>
              <a:rPr lang="en-US" altLang="zh-TW" sz="1600" dirty="0" err="1"/>
              <a:t>Cormen</a:t>
            </a:r>
            <a:r>
              <a:rPr lang="en-US" altLang="zh-TW" sz="1600" dirty="0"/>
              <a:t>, C. E. </a:t>
            </a:r>
            <a:r>
              <a:rPr lang="en-US" altLang="zh-TW" sz="1600" dirty="0" err="1"/>
              <a:t>Leiserson</a:t>
            </a:r>
            <a:r>
              <a:rPr lang="en-US" altLang="zh-TW" sz="1600" dirty="0"/>
              <a:t>, R. L. </a:t>
            </a:r>
            <a:r>
              <a:rPr lang="en-US" altLang="zh-TW" sz="1600" dirty="0" err="1"/>
              <a:t>Rivest</a:t>
            </a:r>
            <a:r>
              <a:rPr lang="en-US" altLang="zh-TW" sz="1600" dirty="0"/>
              <a:t>, and C. Stein, Introduction to Algorithms, 3rd ed. MIT Press, 2009.</a:t>
            </a:r>
          </a:p>
          <a:p>
            <a:r>
              <a:rPr lang="en-US" altLang="zh-TW" sz="1600" dirty="0"/>
              <a:t>[13] W. Ding et al., “</a:t>
            </a:r>
            <a:r>
              <a:rPr lang="en-US" altLang="zh-TW" sz="1600" dirty="0" err="1"/>
              <a:t>OpenSCaaS</a:t>
            </a:r>
            <a:r>
              <a:rPr lang="en-US" altLang="zh-TW" sz="1600" dirty="0"/>
              <a:t>: an open service chain as a service platform toward the integration of SDN and NFV,” IEEE Network, vol. 29, no. 3, pp. 30–35, 2015.</a:t>
            </a:r>
          </a:p>
          <a:p>
            <a:r>
              <a:rPr lang="en-US" altLang="zh-TW" sz="1600" dirty="0"/>
              <a:t>[14] J. Anderson et al., “</a:t>
            </a:r>
            <a:r>
              <a:rPr lang="en-US" altLang="zh-TW" sz="1600" dirty="0" err="1"/>
              <a:t>xOMB</a:t>
            </a:r>
            <a:r>
              <a:rPr lang="en-US" altLang="zh-TW" sz="1600" dirty="0"/>
              <a:t>: extensible open middleboxes with commodity servers,” in ACM/IEEE ANCS, 2012.</a:t>
            </a:r>
          </a:p>
          <a:p>
            <a:r>
              <a:rPr lang="en-US" altLang="zh-TW" sz="1600" dirty="0"/>
              <a:t>[15] J. Hwang et al., “</a:t>
            </a:r>
            <a:r>
              <a:rPr lang="en-US" altLang="zh-TW" sz="1600" dirty="0" err="1"/>
              <a:t>NetVM</a:t>
            </a:r>
            <a:r>
              <a:rPr lang="en-US" altLang="zh-TW" sz="1600" dirty="0"/>
              <a:t>: high performance and flexible networking using virtualization on commodity platforms,” IEEE Transactions on</a:t>
            </a:r>
          </a:p>
          <a:p>
            <a:r>
              <a:rPr lang="en-US" altLang="zh-TW" sz="1600" dirty="0"/>
              <a:t>Network and Service Management, vol. 12, no. 1, pp. 34–47, 2015.</a:t>
            </a:r>
          </a:p>
          <a:p>
            <a:r>
              <a:rPr lang="en-US" altLang="zh-TW" sz="1600" dirty="0"/>
              <a:t>[16] J. Martins et al., “</a:t>
            </a:r>
            <a:r>
              <a:rPr lang="en-US" altLang="zh-TW" sz="1600" dirty="0" err="1"/>
              <a:t>ClickOS</a:t>
            </a:r>
            <a:r>
              <a:rPr lang="en-US" altLang="zh-TW" sz="1600" dirty="0"/>
              <a:t> and the art of network function virtualization,” in USENIX NSDI, 2014.</a:t>
            </a:r>
          </a:p>
          <a:p>
            <a:r>
              <a:rPr lang="en-US" altLang="zh-TW" sz="1600" dirty="0"/>
              <a:t>[17] J. Matias et al., “Toward an SDN-enabled NFV architecture,” IEEE Communications Magazine, vol. 53, no. 4, pp. 187–193, 2015.</a:t>
            </a:r>
          </a:p>
          <a:p>
            <a:r>
              <a:rPr lang="en-US" altLang="zh-TW" sz="1600" dirty="0"/>
              <a:t>[18] H. </a:t>
            </a:r>
            <a:r>
              <a:rPr lang="en-US" altLang="zh-TW" sz="1600" dirty="0" err="1"/>
              <a:t>Jin</a:t>
            </a:r>
            <a:r>
              <a:rPr lang="en-US" altLang="zh-TW" sz="1600" dirty="0"/>
              <a:t> et al., “Efficient VM placement with multiple deterministic and stochastic resources in data centers,” in IEEE GLOBECOM, 2012.</a:t>
            </a:r>
          </a:p>
          <a:p>
            <a:r>
              <a:rPr lang="en-US" altLang="zh-TW" sz="1600" dirty="0"/>
              <a:t>[19] Y. Li, L. Phan, and B. T. Loo, “Network functions virtualization with soft real-time guarantees,” in IEEE INFOCOM, 2016.</a:t>
            </a:r>
          </a:p>
          <a:p>
            <a:r>
              <a:rPr lang="en-US" altLang="zh-TW" sz="1600" dirty="0"/>
              <a:t>[20] W. Ma et al., “Traffic-aware placement of NFV middleboxes,” in IEEE GLOBECOM, 2015.</a:t>
            </a:r>
          </a:p>
          <a:p>
            <a:r>
              <a:rPr lang="en-US" altLang="zh-TW" sz="1600" dirty="0"/>
              <a:t>[21] M. J. Miller, B. </a:t>
            </a:r>
            <a:r>
              <a:rPr lang="en-US" altLang="zh-TW" sz="1600" dirty="0" err="1"/>
              <a:t>Vucetic</a:t>
            </a:r>
            <a:r>
              <a:rPr lang="en-US" altLang="zh-TW" sz="1600" dirty="0"/>
              <a:t>, and L. Berry, Satellite communications: mobile and fixed services. Springer Science &amp; Business Media, 1993.</a:t>
            </a:r>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86</a:t>
            </a:fld>
            <a:endParaRPr lang="en-US" altLang="zh-TW"/>
          </a:p>
        </p:txBody>
      </p:sp>
    </p:spTree>
    <p:extLst>
      <p:ext uri="{BB962C8B-B14F-4D97-AF65-F5344CB8AC3E}">
        <p14:creationId xmlns:p14="http://schemas.microsoft.com/office/powerpoint/2010/main" val="6414330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633274-8097-4C38-8751-C53AAF480EEA}"/>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8D79B391-A811-4899-9EE4-3883EB1785BF}"/>
              </a:ext>
            </a:extLst>
          </p:cNvPr>
          <p:cNvSpPr>
            <a:spLocks noGrp="1"/>
          </p:cNvSpPr>
          <p:nvPr>
            <p:ph idx="1"/>
          </p:nvPr>
        </p:nvSpPr>
        <p:spPr/>
        <p:txBody>
          <a:bodyPr/>
          <a:lstStyle/>
          <a:p>
            <a:r>
              <a:rPr lang="en-US" altLang="zh-TW" sz="1600" dirty="0"/>
              <a:t>[22] H. </a:t>
            </a:r>
            <a:r>
              <a:rPr lang="en-US" altLang="zh-TW" sz="1600" dirty="0" err="1"/>
              <a:t>Moens</a:t>
            </a:r>
            <a:r>
              <a:rPr lang="en-US" altLang="zh-TW" sz="1600" dirty="0"/>
              <a:t> and F. De </a:t>
            </a:r>
            <a:r>
              <a:rPr lang="en-US" altLang="zh-TW" sz="1600" dirty="0" err="1"/>
              <a:t>Turck</a:t>
            </a:r>
            <a:r>
              <a:rPr lang="en-US" altLang="zh-TW" sz="1600" dirty="0"/>
              <a:t>, “VNF-P: A model for efficient placement of virtualized network functions,” in IEEE CNSM, 2014.</a:t>
            </a:r>
          </a:p>
          <a:p>
            <a:r>
              <a:rPr lang="en-US" altLang="zh-TW" sz="1600" dirty="0"/>
              <a:t>[23] T. Mori et al., “Identifying elephant flows through periodically sampled packets,” in ACM IMC, 2004.</a:t>
            </a:r>
          </a:p>
          <a:p>
            <a:r>
              <a:rPr lang="en-US" altLang="zh-TW" sz="1600" dirty="0"/>
              <a:t>[24] R. Cohen et al., “Near optimal placement of virtual network functions,” in IEEE INFOCOM, 2015.</a:t>
            </a:r>
          </a:p>
          <a:p>
            <a:r>
              <a:rPr lang="en-US" altLang="zh-TW" sz="1600" dirty="0"/>
              <a:t>[25] S. </a:t>
            </a:r>
            <a:r>
              <a:rPr lang="en-US" altLang="zh-TW" sz="1600" dirty="0" err="1"/>
              <a:t>Fayazbakhsh</a:t>
            </a:r>
            <a:r>
              <a:rPr lang="en-US" altLang="zh-TW" sz="1600" dirty="0"/>
              <a:t> et al., “Enforcing network-wide policies in the presence of dynamic middlebox actions using </a:t>
            </a:r>
            <a:r>
              <a:rPr lang="en-US" altLang="zh-TW" sz="1600" dirty="0" err="1"/>
              <a:t>flowtags</a:t>
            </a:r>
            <a:r>
              <a:rPr lang="en-US" altLang="zh-TW" sz="1600" dirty="0"/>
              <a:t>,” in USENIX NSDI, 2014.</a:t>
            </a:r>
          </a:p>
          <a:p>
            <a:r>
              <a:rPr lang="en-US" altLang="zh-TW" sz="1600" dirty="0"/>
              <a:t>[26] S. </a:t>
            </a:r>
            <a:r>
              <a:rPr lang="en-US" altLang="zh-TW" sz="1600" dirty="0" err="1"/>
              <a:t>Mehraghdam</a:t>
            </a:r>
            <a:r>
              <a:rPr lang="en-US" altLang="zh-TW" sz="1600" dirty="0"/>
              <a:t> et al., “Specifying and placing chains of virtual network functions,” in IEEE Cloud Networking, 2014.</a:t>
            </a:r>
          </a:p>
          <a:p>
            <a:r>
              <a:rPr lang="en-US" altLang="zh-TW" sz="1600" dirty="0"/>
              <a:t>[27] V. </a:t>
            </a:r>
            <a:r>
              <a:rPr lang="en-US" altLang="zh-TW" sz="1600" dirty="0" err="1"/>
              <a:t>Sekar</a:t>
            </a:r>
            <a:r>
              <a:rPr lang="en-US" altLang="zh-TW" sz="1600" dirty="0"/>
              <a:t> et al., “Design and implementation of a consolidated middlebox architecture,” in USENIX NSDI, 2012.</a:t>
            </a:r>
          </a:p>
          <a:p>
            <a:r>
              <a:rPr lang="en-US" altLang="zh-TW" sz="1600" dirty="0"/>
              <a:t>[28] Z. Qazi et al., “SIMPLE-</a:t>
            </a:r>
            <a:r>
              <a:rPr lang="en-US" altLang="zh-TW" sz="1600" dirty="0" err="1"/>
              <a:t>fying</a:t>
            </a:r>
            <a:r>
              <a:rPr lang="en-US" altLang="zh-TW" sz="1600" dirty="0"/>
              <a:t> middlebox policy enforcement using SDN,” in ACM SIGCOMM Computer Communication Review, vol. 43, no. 4. ACM, 2013, pp. 27–38.</a:t>
            </a:r>
          </a:p>
        </p:txBody>
      </p:sp>
      <p:sp>
        <p:nvSpPr>
          <p:cNvPr id="4" name="投影片編號版面配置區 3">
            <a:extLst>
              <a:ext uri="{FF2B5EF4-FFF2-40B4-BE49-F238E27FC236}">
                <a16:creationId xmlns:a16="http://schemas.microsoft.com/office/drawing/2014/main" id="{C5754441-ACDE-48B5-BF77-CF4B38012E7D}"/>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87</a:t>
            </a:fld>
            <a:endParaRPr lang="en-US" altLang="zh-TW"/>
          </a:p>
        </p:txBody>
      </p:sp>
    </p:spTree>
    <p:extLst>
      <p:ext uri="{BB962C8B-B14F-4D97-AF65-F5344CB8AC3E}">
        <p14:creationId xmlns:p14="http://schemas.microsoft.com/office/powerpoint/2010/main" val="328130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C3C65-155B-4B43-BE89-F483A3F087B6}"/>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FCAA524E-2DD3-4594-8E95-91572C46B584}"/>
              </a:ext>
            </a:extLst>
          </p:cNvPr>
          <p:cNvSpPr>
            <a:spLocks noGrp="1"/>
          </p:cNvSpPr>
          <p:nvPr>
            <p:ph idx="1"/>
          </p:nvPr>
        </p:nvSpPr>
        <p:spPr/>
        <p:txBody>
          <a:bodyPr/>
          <a:lstStyle/>
          <a:p>
            <a:r>
              <a:rPr lang="en-US" altLang="zh-TW" dirty="0"/>
              <a:t>In this paper, we study the optimal placement of NFV</a:t>
            </a:r>
            <a:r>
              <a:rPr lang="zh-TW" altLang="en-US" dirty="0"/>
              <a:t> </a:t>
            </a:r>
            <a:r>
              <a:rPr lang="en-US" altLang="zh-TW" dirty="0" err="1"/>
              <a:t>middleboxes</a:t>
            </a:r>
            <a:r>
              <a:rPr lang="en-US" altLang="zh-TW" dirty="0"/>
              <a:t>. </a:t>
            </a:r>
          </a:p>
          <a:p>
            <a:r>
              <a:rPr lang="en-US" altLang="zh-TW" dirty="0"/>
              <a:t>Compared with the existing works in Section II,</a:t>
            </a:r>
            <a:r>
              <a:rPr lang="zh-TW" altLang="en-US" dirty="0"/>
              <a:t> </a:t>
            </a:r>
            <a:r>
              <a:rPr lang="en-US" altLang="zh-TW" dirty="0"/>
              <a:t>this paper proposes comprehensive solutions that consider</a:t>
            </a:r>
            <a:r>
              <a:rPr lang="zh-TW" altLang="en-US" dirty="0"/>
              <a:t> </a:t>
            </a:r>
            <a:r>
              <a:rPr lang="en-US" altLang="zh-TW" dirty="0"/>
              <a:t>different traffic changing effects of </a:t>
            </a:r>
            <a:r>
              <a:rPr lang="en-US" altLang="zh-TW" dirty="0" err="1"/>
              <a:t>middleboxes</a:t>
            </a:r>
            <a:r>
              <a:rPr lang="en-US" altLang="zh-TW" dirty="0"/>
              <a:t> as well as</a:t>
            </a:r>
            <a:r>
              <a:rPr lang="zh-TW" altLang="en-US" dirty="0"/>
              <a:t> </a:t>
            </a:r>
            <a:r>
              <a:rPr lang="en-US" altLang="zh-TW" dirty="0"/>
              <a:t>different types of </a:t>
            </a:r>
            <a:r>
              <a:rPr lang="en-US" altLang="zh-TW" dirty="0" err="1"/>
              <a:t>middlebox</a:t>
            </a:r>
            <a:r>
              <a:rPr lang="en-US" altLang="zh-TW" dirty="0"/>
              <a:t> dependency relations.</a:t>
            </a:r>
          </a:p>
          <a:p>
            <a:r>
              <a:rPr lang="en-US" altLang="zh-TW" dirty="0"/>
              <a:t>An SDN based prototype is implemented to validate our design.</a:t>
            </a:r>
          </a:p>
          <a:p>
            <a:r>
              <a:rPr lang="en-US" altLang="zh-TW" dirty="0"/>
              <a:t>Our design philosophy is to prevent different elephant flows from sharing the same </a:t>
            </a:r>
            <a:r>
              <a:rPr lang="en-US" altLang="zh-TW" dirty="0" err="1"/>
              <a:t>middlebox</a:t>
            </a:r>
            <a:r>
              <a:rPr lang="en-US" altLang="zh-TW" dirty="0"/>
              <a:t> to avoid resource contention and congestion, but instead let mice flows utilize the spare processing capacity of already deployed </a:t>
            </a:r>
            <a:r>
              <a:rPr lang="en-US" altLang="zh-TW" dirty="0" err="1"/>
              <a:t>middleboxes</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5E63137E-603B-4836-8645-7D36A7B6A097}"/>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1006733738"/>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57425</TotalTime>
  <Words>15419</Words>
  <Application>Microsoft Office PowerPoint</Application>
  <PresentationFormat>寬螢幕</PresentationFormat>
  <Paragraphs>771</Paragraphs>
  <Slides>87</Slides>
  <Notes>83</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87</vt:i4>
      </vt:variant>
    </vt:vector>
  </HeadingPairs>
  <TitlesOfParts>
    <vt:vector size="96" baseType="lpstr">
      <vt:lpstr>微軟正黑體</vt:lpstr>
      <vt:lpstr>新細明體</vt:lpstr>
      <vt:lpstr>Arial</vt:lpstr>
      <vt:lpstr>Calibri</vt:lpstr>
      <vt:lpstr>Cambria Math</vt:lpstr>
      <vt:lpstr>Times New Roman</vt:lpstr>
      <vt:lpstr>Wingdings</vt:lpstr>
      <vt:lpstr>佈景主題1</vt:lpstr>
      <vt:lpstr>1_佈景主題1</vt:lpstr>
      <vt:lpstr>Traffic Aware Placement of Interdependent NFV Middleboxes</vt:lpstr>
      <vt:lpstr>OUTLINE</vt:lpstr>
      <vt:lpstr>Abstract</vt:lpstr>
      <vt:lpstr>Abstract</vt:lpstr>
      <vt:lpstr>I. INTRODUCTION</vt:lpstr>
      <vt:lpstr>I. INTRODUCTION</vt:lpstr>
      <vt:lpstr>I. INTRODUCTION</vt:lpstr>
      <vt:lpstr>I. INTRODUCTION</vt:lpstr>
      <vt:lpstr>I. INTRODUCTION</vt:lpstr>
      <vt:lpstr>I. INTRODUCTION</vt:lpstr>
      <vt:lpstr>I. INTRODUCTION</vt:lpstr>
      <vt:lpstr>I. INTRODUCTION</vt:lpstr>
      <vt:lpstr>II. RELATED WORKS</vt:lpstr>
      <vt:lpstr>II. RELATED WORKS</vt:lpstr>
      <vt:lpstr>II. RELATED WORKS</vt:lpstr>
      <vt:lpstr>II. RELATED WORKS</vt:lpstr>
      <vt:lpstr>II. RELATED WORKS</vt:lpstr>
      <vt:lpstr>II. RELATED WORKS</vt:lpstr>
      <vt:lpstr>III. PROBLEM STATEMENT</vt:lpstr>
      <vt:lpstr>III. PROBLEM STATEMENT</vt:lpstr>
      <vt:lpstr>III. PROBLEM STATEMENT</vt:lpstr>
      <vt:lpstr>III. PROBLEM STATEMENT</vt:lpstr>
      <vt:lpstr>III. PROBLEM STATEMENT</vt:lpstr>
      <vt:lpstr>III. PROBLEM STATEMENT</vt:lpstr>
      <vt:lpstr>III. PROBLEM STATEMENT</vt:lpstr>
      <vt:lpstr>III. PROBLEM STATEMENT</vt:lpstr>
      <vt:lpstr>III. PROBLEM STATEMENT</vt:lpstr>
      <vt:lpstr>III. PROBLEM STATEMENT</vt:lpstr>
      <vt:lpstr>IV. MIDDLEBOX PLACEMENT WITH PREDETERMINED PATHS</vt:lpstr>
      <vt:lpstr>IV. MIDDLEBOX PLACEMENT WITH PREDETERMINED PATHS</vt:lpstr>
      <vt:lpstr>A. Non-Ordered Middlebox Set</vt:lpstr>
      <vt:lpstr>A. Non-Ordered Middlebox Set</vt:lpstr>
      <vt:lpstr>A. Non-Ordered Middlebox Set</vt:lpstr>
      <vt:lpstr>A. Non-Ordered Middlebox Set</vt:lpstr>
      <vt:lpstr>B. Totally-Ordered Middlebox Set</vt:lpstr>
      <vt:lpstr>B. Totally-Ordered Middlebox Set</vt:lpstr>
      <vt:lpstr>B. Totally-Ordered Middlebox Set</vt:lpstr>
      <vt:lpstr>B. Totally-Ordered Middlebox Set</vt:lpstr>
      <vt:lpstr>B. Totally-Ordered Middlebox Set</vt:lpstr>
      <vt:lpstr>B. Totally-Ordered Middlebox Set</vt:lpstr>
      <vt:lpstr>B. Totally-Ordered Middlebox Set</vt:lpstr>
      <vt:lpstr>C. Partially-Ordered Middlebox Set</vt:lpstr>
      <vt:lpstr>C. Partially-Ordered Middlebox Set</vt:lpstr>
      <vt:lpstr>C. Partially-Ordered Middlebox Set</vt:lpstr>
      <vt:lpstr>C. Partially-Ordered Middlebox Set</vt:lpstr>
      <vt:lpstr>C. Partially-Ordered Middlebox Set</vt:lpstr>
      <vt:lpstr>C. Partially-Ordered Middlebox Set</vt:lpstr>
      <vt:lpstr>C. Partially-Ordered Middlebox Set</vt:lpstr>
      <vt:lpstr>C. Partially-Ordered Middlebox Set</vt:lpstr>
      <vt:lpstr>C. Partially-Ordered Middlebox Set</vt:lpstr>
      <vt:lpstr>V. MIDDLEBOX PLACEMENT WITHOUT PREDETERMINED PATH</vt:lpstr>
      <vt:lpstr>A. NP-Hardness</vt:lpstr>
      <vt:lpstr>A. NP-Hardness</vt:lpstr>
      <vt:lpstr>A. NP-Hardness</vt:lpstr>
      <vt:lpstr>A. NP-Hardness</vt:lpstr>
      <vt:lpstr>A. NP-Hardness</vt:lpstr>
      <vt:lpstr>B. Traffic and Space Aware Routing</vt:lpstr>
      <vt:lpstr>B. Traffic and Space Aware Routing</vt:lpstr>
      <vt:lpstr>VI. EXPERIMENT AND SIMULATION RESULTS</vt:lpstr>
      <vt:lpstr>A. Simulation Results</vt:lpstr>
      <vt:lpstr>A. Simulation Results</vt:lpstr>
      <vt:lpstr>A. Simulation Results</vt:lpstr>
      <vt:lpstr>1) Placing Non-Ordered Set with Predetermined</vt:lpstr>
      <vt:lpstr>1) Placing Non-Ordered Set with Predetermined</vt:lpstr>
      <vt:lpstr>1) Placing Non-Ordered Set with Predetermined</vt:lpstr>
      <vt:lpstr>1) Placing Non-Ordered Set with Predetermined</vt:lpstr>
      <vt:lpstr>1) Placing Non-Ordered Set with Predetermined</vt:lpstr>
      <vt:lpstr>2) Placing Totally-Ordered Set with Predetermined Path</vt:lpstr>
      <vt:lpstr>2) Placing Totally-Ordered Set with Predetermined Path</vt:lpstr>
      <vt:lpstr>2) Placing Totally-Ordered Set with Predetermined Path</vt:lpstr>
      <vt:lpstr>3) Placing Partially-Ordered Set with Predetermined Path</vt:lpstr>
      <vt:lpstr>3) Placing Partially-Ordered Set with Predetermined Path</vt:lpstr>
      <vt:lpstr>3) Placing Partially-Ordered Set with Predetermined Path</vt:lpstr>
      <vt:lpstr>4) Placing Middleboxes without Predetermined Path</vt:lpstr>
      <vt:lpstr>4) Placing Middleboxes without Predetermined Path</vt:lpstr>
      <vt:lpstr>4) Placing Middleboxes without Predetermined Path</vt:lpstr>
      <vt:lpstr>4) Placing Middleboxes without Predetermined Path</vt:lpstr>
      <vt:lpstr>4) Placing Middleboxes without Predetermined Path</vt:lpstr>
      <vt:lpstr>B. Experiment Results with Prototype</vt:lpstr>
      <vt:lpstr>B. Experiment Results with Prototype</vt:lpstr>
      <vt:lpstr>B. Experiment Results with Prototype</vt:lpstr>
      <vt:lpstr>B. Experiment Results with Prototype</vt:lpstr>
      <vt:lpstr>VII. CONCLUSIONS</vt:lpstr>
      <vt:lpstr>VII. CONCLUSIONS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chih</cp:lastModifiedBy>
  <cp:revision>898</cp:revision>
  <cp:lastPrinted>2020-05-04T09:21:17Z</cp:lastPrinted>
  <dcterms:created xsi:type="dcterms:W3CDTF">2019-11-04T09:26:48Z</dcterms:created>
  <dcterms:modified xsi:type="dcterms:W3CDTF">2021-12-08T05:22:52Z</dcterms:modified>
</cp:coreProperties>
</file>