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xml" ContentType="application/vnd.openxmlformats-officedocument.themeOverride+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handoutMasterIdLst>
    <p:handoutMasterId r:id="rId118"/>
  </p:handoutMasterIdLst>
  <p:sldIdLst>
    <p:sldId id="484" r:id="rId2"/>
    <p:sldId id="488"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4" r:id="rId27"/>
    <p:sldId id="515" r:id="rId28"/>
    <p:sldId id="516" r:id="rId29"/>
    <p:sldId id="517" r:id="rId30"/>
    <p:sldId id="518" r:id="rId31"/>
    <p:sldId id="519" r:id="rId32"/>
    <p:sldId id="524" r:id="rId33"/>
    <p:sldId id="520" r:id="rId34"/>
    <p:sldId id="521" r:id="rId35"/>
    <p:sldId id="525" r:id="rId36"/>
    <p:sldId id="523"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551" r:id="rId63"/>
    <p:sldId id="552" r:id="rId64"/>
    <p:sldId id="553" r:id="rId65"/>
    <p:sldId id="554" r:id="rId66"/>
    <p:sldId id="555" r:id="rId67"/>
    <p:sldId id="556" r:id="rId68"/>
    <p:sldId id="557" r:id="rId69"/>
    <p:sldId id="558" r:id="rId70"/>
    <p:sldId id="559" r:id="rId71"/>
    <p:sldId id="560" r:id="rId72"/>
    <p:sldId id="561" r:id="rId73"/>
    <p:sldId id="562" r:id="rId74"/>
    <p:sldId id="563" r:id="rId75"/>
    <p:sldId id="564" r:id="rId76"/>
    <p:sldId id="565" r:id="rId77"/>
    <p:sldId id="566" r:id="rId78"/>
    <p:sldId id="567" r:id="rId79"/>
    <p:sldId id="568" r:id="rId80"/>
    <p:sldId id="569" r:id="rId81"/>
    <p:sldId id="570" r:id="rId82"/>
    <p:sldId id="571" r:id="rId83"/>
    <p:sldId id="572" r:id="rId84"/>
    <p:sldId id="573" r:id="rId85"/>
    <p:sldId id="574" r:id="rId86"/>
    <p:sldId id="575" r:id="rId87"/>
    <p:sldId id="576" r:id="rId88"/>
    <p:sldId id="577" r:id="rId89"/>
    <p:sldId id="578" r:id="rId90"/>
    <p:sldId id="579" r:id="rId91"/>
    <p:sldId id="580" r:id="rId92"/>
    <p:sldId id="581" r:id="rId93"/>
    <p:sldId id="582" r:id="rId94"/>
    <p:sldId id="583" r:id="rId95"/>
    <p:sldId id="584" r:id="rId96"/>
    <p:sldId id="585" r:id="rId97"/>
    <p:sldId id="586" r:id="rId98"/>
    <p:sldId id="587" r:id="rId99"/>
    <p:sldId id="588" r:id="rId100"/>
    <p:sldId id="589" r:id="rId101"/>
    <p:sldId id="590" r:id="rId102"/>
    <p:sldId id="591" r:id="rId103"/>
    <p:sldId id="592" r:id="rId104"/>
    <p:sldId id="593" r:id="rId105"/>
    <p:sldId id="594" r:id="rId106"/>
    <p:sldId id="595" r:id="rId107"/>
    <p:sldId id="596" r:id="rId108"/>
    <p:sldId id="597" r:id="rId109"/>
    <p:sldId id="598" r:id="rId110"/>
    <p:sldId id="599" r:id="rId111"/>
    <p:sldId id="600" r:id="rId112"/>
    <p:sldId id="601" r:id="rId113"/>
    <p:sldId id="512" r:id="rId114"/>
    <p:sldId id="513" r:id="rId115"/>
    <p:sldId id="602" r:id="rId116"/>
  </p:sldIdLst>
  <p:sldSz cx="12192000" cy="6858000"/>
  <p:notesSz cx="6797675" cy="9928225"/>
  <p:custDataLst>
    <p:tags r:id="rId119"/>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B9B9B9"/>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4532" autoAdjust="0"/>
  </p:normalViewPr>
  <p:slideViewPr>
    <p:cSldViewPr>
      <p:cViewPr varScale="1">
        <p:scale>
          <a:sx n="85" d="100"/>
          <a:sy n="85" d="100"/>
        </p:scale>
        <p:origin x="1596" y="90"/>
      </p:cViewPr>
      <p:guideLst>
        <p:guide orient="horz" pos="2160"/>
        <p:guide pos="3840"/>
      </p:guideLst>
    </p:cSldViewPr>
  </p:slideViewPr>
  <p:outlineViewPr>
    <p:cViewPr>
      <p:scale>
        <a:sx n="33" d="100"/>
        <a:sy n="33" d="100"/>
      </p:scale>
      <p:origin x="0" y="1098"/>
    </p:cViewPr>
  </p:outlineViewPr>
  <p:notesTextViewPr>
    <p:cViewPr>
      <p:scale>
        <a:sx n="150" d="100"/>
        <a:sy n="150" d="100"/>
      </p:scale>
      <p:origin x="0" y="0"/>
    </p:cViewPr>
  </p:notesTextViewPr>
  <p:sorterViewPr>
    <p:cViewPr>
      <p:scale>
        <a:sx n="66" d="100"/>
        <a:sy n="66" d="100"/>
      </p:scale>
      <p:origin x="0" y="-118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gs" Target="tags/tag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2021/12/8</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2021/12/8</a:t>
            </a:fld>
            <a:endParaRPr lang="zh-TW" altLang="en-US"/>
          </a:p>
        </p:txBody>
      </p:sp>
      <p:sp>
        <p:nvSpPr>
          <p:cNvPr id="4" name="投影片圖像版面配置區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2075" y="744538"/>
            <a:ext cx="6615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t>優化雲中微服務的服務放置</a:t>
            </a:r>
            <a:endParaRPr lang="en-US" altLang="zh-TW" dirty="0"/>
          </a:p>
          <a:p>
            <a:r>
              <a:rPr lang="en-US" altLang="zh-TW" sz="1200" b="0" i="0" u="none" strike="noStrike" kern="1200" baseline="0" dirty="0">
                <a:solidFill>
                  <a:schemeClr val="tx1"/>
                </a:solidFill>
                <a:latin typeface="+mn-lt"/>
                <a:ea typeface="+mn-ea"/>
                <a:cs typeface="+mn-cs"/>
              </a:rPr>
              <a:t>1 Informatics Institute, Faculty of Science, University of Amsterdam, 1098 XH Amsterdam, The Netherlands;</a:t>
            </a:r>
          </a:p>
          <a:p>
            <a:r>
              <a:rPr lang="en-US" altLang="zh-TW" sz="1200" b="0" i="0" u="none" strike="noStrike" kern="1200" baseline="0" dirty="0">
                <a:solidFill>
                  <a:schemeClr val="tx1"/>
                </a:solidFill>
                <a:latin typeface="+mn-lt"/>
                <a:ea typeface="+mn-ea"/>
                <a:cs typeface="+mn-cs"/>
              </a:rPr>
              <a:t>y.hu@uva.nl (Y.H.); delaat@uva.nl (</a:t>
            </a:r>
            <a:r>
              <a:rPr lang="en-US" altLang="zh-TW" sz="1200" b="0" i="0" u="none" strike="noStrike" kern="1200" baseline="0" dirty="0" err="1">
                <a:solidFill>
                  <a:schemeClr val="tx1"/>
                </a:solidFill>
                <a:latin typeface="+mn-lt"/>
                <a:ea typeface="+mn-ea"/>
                <a:cs typeface="+mn-cs"/>
              </a:rPr>
              <a:t>C.d.L</a:t>
            </a:r>
            <a:r>
              <a:rPr lang="en-US" altLang="zh-TW" sz="1200" b="0" i="0" u="none" strike="noStrike" kern="1200" baseline="0" dirty="0">
                <a:solidFill>
                  <a:schemeClr val="tx1"/>
                </a:solidFill>
                <a:latin typeface="+mn-lt"/>
                <a:ea typeface="+mn-ea"/>
                <a:cs typeface="+mn-cs"/>
              </a:rPr>
              <a:t>.)</a:t>
            </a:r>
          </a:p>
          <a:p>
            <a:r>
              <a:rPr lang="en-US" altLang="zh-TW" sz="1200" b="0" i="0" u="none" strike="noStrike" kern="1200" baseline="0" dirty="0">
                <a:solidFill>
                  <a:schemeClr val="tx1"/>
                </a:solidFill>
                <a:latin typeface="+mn-lt"/>
                <a:ea typeface="+mn-ea"/>
                <a:cs typeface="+mn-cs"/>
              </a:rPr>
              <a:t>2 School of Computer Science, National University of Defense Technology, Changsha 410073, China</a:t>
            </a:r>
          </a:p>
          <a:p>
            <a:r>
              <a:rPr lang="en-US" altLang="zh-TW" sz="1200" b="1"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Correspondence: z.zhao@uva.nl</a:t>
            </a:r>
            <a:endParaRPr lang="en-US" altLang="zh-TW" dirty="0"/>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142363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其次，應用程序中涉及的服務之間通常由於數據通信而存在流量需求，需要仔細處理</a:t>
            </a:r>
            <a:endParaRPr lang="en-US" altLang="zh-TW" sz="1200" b="0" i="0"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流量需求的不當處理可能導致服務的效能下降，因為服務的回應時間直接受其流量狀況的影響</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考慮到流量需求，一個直觀的解決方案是將流量需求大的服務放在同一台機器上，這樣可以實現機器內通信，減少機器間的流量</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911745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此外，許多研究都致力於在異構系統上的排程和劃分</a:t>
            </a:r>
            <a:r>
              <a:rPr lang="en-US" altLang="zh-TW" dirty="0"/>
              <a:t>[34,35]</a:t>
            </a:r>
          </a:p>
          <a:p>
            <a:pPr marL="171450" indent="-171450">
              <a:buFont typeface="Arial" panose="020B0604020202020204" pitchFamily="34" charset="0"/>
              <a:buChar char="•"/>
            </a:pPr>
            <a:r>
              <a:rPr lang="zh-TW" altLang="en-US" dirty="0"/>
              <a:t>與它們不同的是，我們的工作與底層網路拓撲無關，旨在最小化集群上整體機器間流量</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109</a:t>
            </a:fld>
            <a:endParaRPr lang="zh-TW" altLang="en-US"/>
          </a:p>
        </p:txBody>
      </p:sp>
    </p:spTree>
    <p:extLst>
      <p:ext uri="{BB962C8B-B14F-4D97-AF65-F5344CB8AC3E}">
        <p14:creationId xmlns:p14="http://schemas.microsoft.com/office/powerpoint/2010/main" val="29663815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在本文中，我們研究了雲中微服務的服務放置問題</a:t>
                </a:r>
                <a:endParaRPr lang="en-US" altLang="zh-TW" dirty="0"/>
              </a:p>
              <a:p>
                <a:pPr marL="171450" indent="-171450">
                  <a:buFont typeface="Arial" panose="020B0604020202020204" pitchFamily="34" charset="0"/>
                  <a:buChar char="•"/>
                </a:pPr>
                <a:r>
                  <a:rPr lang="zh-TW" altLang="en-US" dirty="0"/>
                  <a:t>為了找出基於服務的應用程序的高質量分區，我們提出兩種分區演算法</a:t>
                </a:r>
                <a:r>
                  <a:rPr lang="en-US" altLang="zh-TW" sz="1200" dirty="0">
                    <a:latin typeface="+mn-lt"/>
                  </a:rPr>
                  <a:t>Binary Partition </a:t>
                </a:r>
                <a:r>
                  <a:rPr lang="zh-TW" altLang="en-US" sz="1200" dirty="0">
                    <a:latin typeface="+mn-lt"/>
                  </a:rPr>
                  <a:t>和</a:t>
                </a:r>
                <a:r>
                  <a:rPr lang="en-US" altLang="zh-TW" sz="1200" dirty="0">
                    <a:latin typeface="+mn-lt"/>
                  </a:rPr>
                  <a:t> K Partition</a:t>
                </a:r>
                <a:r>
                  <a:rPr lang="zh-TW" altLang="en-US" sz="1200" dirty="0">
                    <a:latin typeface="+mn-lt"/>
                  </a:rPr>
                  <a:t>，它們基於一種設計良好的隨機收縮演算法</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為了有效地打包應用程序，我們在打包演算法中採用負載最大啟發式和流量感知</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通過調整表示資源需求上限的臨界值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，我們可以為基於服務的應用程序找到更好的放置解決方案</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在本文中，我們研究了雲中微服務的服務放置問題</a:t>
                </a:r>
                <a:endParaRPr lang="en-US" altLang="zh-TW" dirty="0"/>
              </a:p>
              <a:p>
                <a:pPr marL="171450" indent="-171450">
                  <a:buFont typeface="Arial" panose="020B0604020202020204" pitchFamily="34" charset="0"/>
                  <a:buChar char="•"/>
                </a:pPr>
                <a:r>
                  <a:rPr lang="zh-TW" altLang="en-US" dirty="0"/>
                  <a:t>為了找出基於服務的應用程序的高質量分區，我們提出兩種分區演算法</a:t>
                </a:r>
                <a:r>
                  <a:rPr lang="en-US" altLang="zh-TW" sz="1200" dirty="0">
                    <a:latin typeface="+mn-lt"/>
                  </a:rPr>
                  <a:t>Binary Partition </a:t>
                </a:r>
                <a:r>
                  <a:rPr lang="zh-TW" altLang="en-US" sz="1200" dirty="0">
                    <a:latin typeface="+mn-lt"/>
                  </a:rPr>
                  <a:t>和</a:t>
                </a:r>
                <a:r>
                  <a:rPr lang="en-US" altLang="zh-TW" sz="1200" dirty="0">
                    <a:latin typeface="+mn-lt"/>
                  </a:rPr>
                  <a:t> K Partition</a:t>
                </a:r>
                <a:r>
                  <a:rPr lang="zh-TW" altLang="en-US" sz="1200" dirty="0">
                    <a:latin typeface="+mn-lt"/>
                  </a:rPr>
                  <a:t>，它們基於一種設計良好的隨機收縮演算法</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為了有效地打包應用程序，我們在打包演算法中採用負載最大啟發式和流量感知</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通過調整表示資源需求上限的臨界值</a:t>
                </a:r>
                <a:r>
                  <a:rPr lang="zh-TW" altLang="en-US" sz="1200" i="0" dirty="0">
                    <a:latin typeface="Cambria Math" panose="02040503050406030204" pitchFamily="18" charset="0"/>
                  </a:rPr>
                  <a:t>𝛼</a:t>
                </a:r>
                <a:r>
                  <a:rPr lang="zh-TW" altLang="en-US" dirty="0"/>
                  <a:t>，我們可以為基於服務的應用程序找到更好的放置解決方案</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110</a:t>
            </a:fld>
            <a:endParaRPr lang="zh-TW" altLang="en-US"/>
          </a:p>
        </p:txBody>
      </p:sp>
    </p:spTree>
    <p:extLst>
      <p:ext uri="{BB962C8B-B14F-4D97-AF65-F5344CB8AC3E}">
        <p14:creationId xmlns:p14="http://schemas.microsoft.com/office/powerpoint/2010/main" val="1689105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我們基於我們提出的演算法實作一個原型排程器，並在測試台集群上對其進行評估</a:t>
            </a:r>
            <a:endParaRPr lang="en-US" altLang="zh-TW" dirty="0"/>
          </a:p>
          <a:p>
            <a:pPr marL="171450" indent="-171450">
              <a:buFont typeface="Arial" panose="020B0604020202020204" pitchFamily="34" charset="0"/>
              <a:buChar char="•"/>
            </a:pPr>
            <a:r>
              <a:rPr lang="zh-TW" altLang="en-US" dirty="0"/>
              <a:t>在評估中，我們表明我們的演算法可以提高成功將應用程序放置在集群上的比率，同時顯著增加</a:t>
            </a:r>
            <a:r>
              <a:rPr lang="en-US" altLang="zh-TW" sz="1200" dirty="0">
                <a:latin typeface="+mn-lt"/>
              </a:rPr>
              <a:t>co-located</a:t>
            </a:r>
            <a:r>
              <a:rPr lang="zh-TW" altLang="en-US" sz="1200" dirty="0">
                <a:latin typeface="+mn-lt"/>
              </a:rPr>
              <a:t>流量的比率</a:t>
            </a:r>
            <a:r>
              <a:rPr lang="en-US" altLang="zh-TW" sz="1200" dirty="0">
                <a:latin typeface="+mn-lt"/>
              </a:rPr>
              <a:t>(</a:t>
            </a:r>
            <a:r>
              <a:rPr lang="zh-TW" altLang="en-US" sz="1200" dirty="0">
                <a:latin typeface="+mn-lt"/>
              </a:rPr>
              <a:t>即減少機器間的流量</a:t>
            </a:r>
            <a:r>
              <a:rPr lang="en-US" altLang="zh-TW" sz="1200" dirty="0">
                <a:latin typeface="+mn-lt"/>
              </a:rPr>
              <a:t>)</a:t>
            </a:r>
          </a:p>
          <a:p>
            <a:pPr marL="171450" indent="-171450">
              <a:buFont typeface="Arial" panose="020B0604020202020204" pitchFamily="34" charset="0"/>
              <a:buChar char="•"/>
            </a:pPr>
            <a:r>
              <a:rPr lang="zh-TW" altLang="en-US" sz="1200" dirty="0">
                <a:latin typeface="+mn-lt"/>
              </a:rPr>
              <a:t>在成本評估中，結果表明我們的演算法會產生一些成本，但在可接受的時間內</a:t>
            </a:r>
            <a:endParaRPr lang="en-US" altLang="zh-TW" sz="1200" dirty="0">
              <a:latin typeface="+mn-lt"/>
            </a:endParaRPr>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111</a:t>
            </a:fld>
            <a:endParaRPr lang="zh-TW" altLang="en-US"/>
          </a:p>
        </p:txBody>
      </p:sp>
    </p:spTree>
    <p:extLst>
      <p:ext uri="{BB962C8B-B14F-4D97-AF65-F5344CB8AC3E}">
        <p14:creationId xmlns:p14="http://schemas.microsoft.com/office/powerpoint/2010/main" val="25461714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我們相信提出的演算法對實際使用例子是實用的</a:t>
            </a:r>
            <a:endParaRPr lang="en-US" altLang="zh-TW" dirty="0"/>
          </a:p>
          <a:p>
            <a:pPr marL="171450" indent="-171450">
              <a:buFont typeface="Arial" panose="020B0604020202020204" pitchFamily="34" charset="0"/>
              <a:buChar char="•"/>
            </a:pPr>
            <a:r>
              <a:rPr lang="zh-TW" altLang="en-US" dirty="0"/>
              <a:t>在未來</a:t>
            </a:r>
            <a:r>
              <a:rPr lang="zh-TW" altLang="en-US"/>
              <a:t>，我們將研究針對特定問題的優化以改進我們</a:t>
            </a:r>
            <a:r>
              <a:rPr lang="zh-TW" altLang="en-US" dirty="0"/>
              <a:t>實作，</a:t>
            </a:r>
            <a:r>
              <a:rPr lang="zh-TW" altLang="en-US"/>
              <a:t>並考慮放置</a:t>
            </a:r>
            <a:r>
              <a:rPr lang="zh-TW" altLang="en-US" dirty="0"/>
              <a:t>中</a:t>
            </a:r>
            <a:r>
              <a:rPr lang="zh-TW" altLang="en-US"/>
              <a:t>資源動態以適應更複雜的狀況</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112</a:t>
            </a:fld>
            <a:endParaRPr lang="zh-TW" altLang="en-US"/>
          </a:p>
        </p:txBody>
      </p:sp>
    </p:spTree>
    <p:extLst>
      <p:ext uri="{BB962C8B-B14F-4D97-AF65-F5344CB8AC3E}">
        <p14:creationId xmlns:p14="http://schemas.microsoft.com/office/powerpoint/2010/main" val="264978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然而，由於資源容量有限，這些服務不能全部位於同一台機器上</a:t>
            </a:r>
            <a:endParaRPr lang="en-US" altLang="zh-TW" dirty="0"/>
          </a:p>
          <a:p>
            <a:pPr marL="171450" indent="-171450">
              <a:buFont typeface="Arial" panose="020B0604020202020204" pitchFamily="34" charset="0"/>
              <a:buChar char="•"/>
            </a:pPr>
            <a:r>
              <a:rPr lang="zh-TW" altLang="en-US" dirty="0"/>
              <a:t>因此，在雲中放置基於服務的應用程序是相當複雜的</a:t>
            </a:r>
            <a:endParaRPr lang="en-US" altLang="zh-TW" dirty="0"/>
          </a:p>
          <a:p>
            <a:pPr marL="171450" indent="-171450">
              <a:buFont typeface="Arial" panose="020B0604020202020204" pitchFamily="34" charset="0"/>
              <a:buChar char="•"/>
            </a:pPr>
            <a:r>
              <a:rPr lang="zh-TW" altLang="en-US" dirty="0"/>
              <a:t>為了實現基於服務的應用程序的理想效能，集群排程器必須根據資源需求和流量需求仔細放置應用程序的每個服務</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218607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最近的集群排程方法主要著關注批量工作負載的集群資源效率或工作完成時間</a:t>
            </a:r>
            <a:r>
              <a:rPr lang="en-US" altLang="zh-TW" dirty="0"/>
              <a:t>[1-3]</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12</a:t>
            </a:fld>
            <a:endParaRPr lang="zh-TW" altLang="en-US"/>
          </a:p>
        </p:txBody>
      </p:sp>
    </p:spTree>
    <p:extLst>
      <p:ext uri="{BB962C8B-B14F-4D97-AF65-F5344CB8AC3E}">
        <p14:creationId xmlns:p14="http://schemas.microsoft.com/office/powerpoint/2010/main" val="407327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例如，</a:t>
            </a:r>
            <a:r>
              <a:rPr lang="en-US" altLang="zh-TW" sz="1200" dirty="0">
                <a:latin typeface="+mn-lt"/>
              </a:rPr>
              <a:t>Tetris</a:t>
            </a:r>
            <a:r>
              <a:rPr lang="zh-TW" altLang="en-US" sz="1200" dirty="0">
                <a:latin typeface="+mn-lt"/>
              </a:rPr>
              <a:t>，是一種多資源的集群排程器，它採用啟發式演算法解決多維裝箱問題，以在多資源集群上有效地打包任務</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Firmament[5]</a:t>
            </a:r>
            <a:r>
              <a:rPr lang="zh-TW" altLang="en-US" sz="1200" dirty="0">
                <a:latin typeface="+mn-lt"/>
              </a:rPr>
              <a:t>是一個集中式的集群排程器，可以通過最小成本最大流量優化在大規模集群上做出高質量的放置決策</a:t>
            </a:r>
            <a:endParaRPr lang="en-US" altLang="zh-TW" sz="1200" dirty="0">
              <a:latin typeface="+mn-lt"/>
            </a:endParaRP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113259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不幸的是，這些解決方案在處理基於服務的應用程序時將面臨困難，因為當做出放置決策時他們忽略了流量需求</a:t>
            </a:r>
            <a:endParaRPr lang="en-US" altLang="zh-TW" dirty="0"/>
          </a:p>
          <a:p>
            <a:pPr marL="171450" indent="-171450">
              <a:buFont typeface="Arial" panose="020B0604020202020204" pitchFamily="34" charset="0"/>
              <a:buChar char="•"/>
            </a:pPr>
            <a:r>
              <a:rPr lang="zh-TW" altLang="en-US" dirty="0"/>
              <a:t>其它一些研究工作</a:t>
            </a:r>
            <a:r>
              <a:rPr lang="en-US" altLang="zh-TW" dirty="0"/>
              <a:t>[6,7]</a:t>
            </a:r>
            <a:r>
              <a:rPr lang="zh-TW" altLang="en-US" dirty="0"/>
              <a:t>集中在複合軟體即服務</a:t>
            </a:r>
            <a:r>
              <a:rPr lang="en-US" altLang="zh-TW" dirty="0"/>
              <a:t>(SaaS)</a:t>
            </a:r>
            <a:r>
              <a:rPr lang="zh-TW" altLang="en-US" dirty="0"/>
              <a:t>放置問題上，試圖最小化複合</a:t>
            </a:r>
            <a:r>
              <a:rPr lang="en-US" altLang="zh-TW" dirty="0"/>
              <a:t>SaaS</a:t>
            </a:r>
            <a:r>
              <a:rPr lang="zh-TW" altLang="en-US" dirty="0"/>
              <a:t>的總執行時間</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294366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然而，他們只關注一組用於應用程序放置的預定義服務元件</a:t>
            </a:r>
            <a:endParaRPr lang="en-US" altLang="zh-TW" dirty="0"/>
          </a:p>
          <a:p>
            <a:pPr marL="171450" indent="-171450">
              <a:buFont typeface="Arial" panose="020B0604020202020204" pitchFamily="34" charset="0"/>
              <a:buChar char="•"/>
            </a:pPr>
            <a:r>
              <a:rPr lang="zh-TW" altLang="en-US" dirty="0"/>
              <a:t>對於流量感知排程，提出了相關的研究解決方案</a:t>
            </a:r>
            <a:r>
              <a:rPr lang="en-US" altLang="zh-TW" dirty="0"/>
              <a:t>[8,9]</a:t>
            </a:r>
            <a:r>
              <a:rPr lang="zh-TW" altLang="en-US" dirty="0"/>
              <a:t>來處理虛擬機器</a:t>
            </a:r>
            <a:r>
              <a:rPr lang="en-US" altLang="zh-TW" dirty="0"/>
              <a:t>(VM)</a:t>
            </a:r>
            <a:r>
              <a:rPr lang="zh-TW" altLang="en-US" dirty="0"/>
              <a:t>放置問題，旨在優化集群上的網路資源使用</a:t>
            </a:r>
            <a:endParaRPr lang="en-US" altLang="zh-TW" dirty="0"/>
          </a:p>
          <a:p>
            <a:pPr marL="171450" indent="-171450">
              <a:buFont typeface="Arial" panose="020B0604020202020204" pitchFamily="34" charset="0"/>
              <a:buChar char="•"/>
            </a:pPr>
            <a:r>
              <a:rPr lang="zh-TW" altLang="en-US" dirty="0"/>
              <a:t>然而，這些解決方案依賴一定的網路拓撲，而大多數現有的集群排程器對網路拓撲都是不可知的</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196446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特別是在虛擬基礎設施上部署基於服務的應用程序時，很難獲得網路拓撲資訊</a:t>
            </a:r>
            <a:endParaRPr lang="en-US" altLang="zh-TW" dirty="0"/>
          </a:p>
          <a:p>
            <a:pPr marL="171450" indent="-171450">
              <a:buFont typeface="Arial" panose="020B0604020202020204" pitchFamily="34" charset="0"/>
              <a:buChar char="•"/>
            </a:pPr>
            <a:r>
              <a:rPr lang="zh-TW" altLang="en-US" dirty="0"/>
              <a:t>在本文中，我們提出一種優化基於服務的應用程序在雲中的放置的新方法</a:t>
            </a:r>
            <a:endParaRPr lang="en-US" altLang="zh-TW" dirty="0"/>
          </a:p>
          <a:p>
            <a:pPr marL="171450" indent="-171450">
              <a:buFont typeface="Arial" panose="020B0604020202020204" pitchFamily="34" charset="0"/>
              <a:buChar char="•"/>
            </a:pPr>
            <a:r>
              <a:rPr lang="zh-TW" altLang="en-US" dirty="0"/>
              <a:t>目標是在滿足基於服務的應用程序的多個資源需求的同時最小化機器間的流量</a:t>
            </a:r>
            <a:endParaRPr lang="en-US" altLang="zh-TW" dirty="0"/>
          </a:p>
          <a:p>
            <a:pPr marL="171450" indent="-171450">
              <a:buFont typeface="Arial" panose="020B0604020202020204" pitchFamily="34" charset="0"/>
              <a:buChar char="•"/>
            </a:pPr>
            <a:r>
              <a:rPr lang="zh-TW" altLang="en-US" dirty="0"/>
              <a:t>我們的方法涉及兩個關鍵步驟</a:t>
            </a:r>
            <a:r>
              <a:rPr lang="en-US" altLang="zh-TW" dirty="0"/>
              <a:t>:(1)</a:t>
            </a:r>
            <a:r>
              <a:rPr lang="zh-TW" altLang="en-US" dirty="0"/>
              <a:t>將請求的應用程序劃分為多個部分，同時將不同部分之間的總流量保持在最低限度</a:t>
            </a:r>
            <a:r>
              <a:rPr lang="en-US" altLang="zh-TW" dirty="0"/>
              <a:t>(2)</a:t>
            </a:r>
            <a:r>
              <a:rPr lang="zh-TW" altLang="en-US" dirty="0"/>
              <a:t>分區中的零件被打包到具有多資源限制的機器中</a:t>
            </a: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342927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通常，分區可以抽象為最小</a:t>
            </a:r>
            <a:r>
              <a:rPr lang="en-US" altLang="zh-TW" dirty="0"/>
              <a:t>k-cut</a:t>
            </a:r>
            <a:r>
              <a:rPr lang="zh-TW" altLang="en-US" dirty="0"/>
              <a:t>問題</a:t>
            </a:r>
            <a:r>
              <a:rPr lang="en-US" altLang="zh-TW" dirty="0"/>
              <a:t>;</a:t>
            </a:r>
            <a:r>
              <a:rPr lang="zh-TW" altLang="en-US" dirty="0"/>
              <a:t>裝箱可以抽象為多維裝箱問題。然而，兩者都是</a:t>
            </a:r>
            <a:r>
              <a:rPr lang="en-US" altLang="zh-TW" dirty="0"/>
              <a:t>NP-hard</a:t>
            </a:r>
            <a:r>
              <a:rPr lang="zh-TW" altLang="en-US" dirty="0"/>
              <a:t>問題</a:t>
            </a:r>
            <a:r>
              <a:rPr lang="en-US" altLang="zh-TW" dirty="0"/>
              <a:t>[10,11]</a:t>
            </a:r>
          </a:p>
          <a:p>
            <a:pPr marL="171450" indent="-171450">
              <a:buFont typeface="Arial" panose="020B0604020202020204" pitchFamily="34" charset="0"/>
              <a:buChar char="•"/>
            </a:pPr>
            <a:r>
              <a:rPr lang="zh-TW" altLang="en-US" dirty="0"/>
              <a:t>為解決這些問題，我們首先提出兩種分區演算法</a:t>
            </a:r>
            <a:r>
              <a:rPr lang="en-US" altLang="zh-TW" dirty="0"/>
              <a:t>:</a:t>
            </a:r>
            <a:r>
              <a:rPr lang="zh-TW" altLang="en-US" dirty="0"/>
              <a:t>二元分區和</a:t>
            </a:r>
            <a:r>
              <a:rPr lang="en-US" altLang="zh-TW" dirty="0"/>
              <a:t>K</a:t>
            </a:r>
            <a:r>
              <a:rPr lang="zh-TW" altLang="en-US" dirty="0"/>
              <a:t>分區，它們基於精心設計的隨機收縮演算法</a:t>
            </a:r>
            <a:r>
              <a:rPr lang="en-US" altLang="zh-TW" dirty="0"/>
              <a:t>[12]</a:t>
            </a:r>
            <a:r>
              <a:rPr lang="zh-TW" altLang="en-US" dirty="0"/>
              <a:t>，用於尋找高質量的應用程序分區</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7597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接著，我們提出一種打包演算法，該算法採用具有流量感知的有效打包啟發式算法，將應用程序分區的每個部份有效地打包到機器中</a:t>
            </a:r>
            <a:endParaRPr lang="en-US" altLang="zh-TW" dirty="0"/>
          </a:p>
          <a:p>
            <a:pPr marL="171450" indent="-171450">
              <a:buFont typeface="Arial" panose="020B0604020202020204" pitchFamily="34" charset="0"/>
              <a:buChar char="•"/>
            </a:pPr>
            <a:r>
              <a:rPr lang="zh-TW" altLang="en-US" dirty="0"/>
              <a:t>最後，我們將區分和打包算法與資源需求臨界值結合，以找到合適的放置解決方案</a:t>
            </a:r>
            <a:endParaRPr lang="en-US" altLang="zh-TW" dirty="0"/>
          </a:p>
          <a:p>
            <a:pPr marL="171450" indent="-171450">
              <a:buFont typeface="Arial" panose="020B0604020202020204" pitchFamily="34" charset="0"/>
              <a:buChar char="•"/>
            </a:pPr>
            <a:r>
              <a:rPr lang="zh-TW" altLang="en-US" dirty="0"/>
              <a:t>我們基於我們提出演算法實作了一個原型排程器，並在測試台集群上對其進行評估</a:t>
            </a:r>
            <a:endParaRPr lang="en-US" altLang="zh-TW" dirty="0"/>
          </a:p>
          <a:p>
            <a:pPr marL="171450" indent="-171450">
              <a:buFont typeface="Arial" panose="020B0604020202020204" pitchFamily="34" charset="0"/>
              <a:buChar char="•"/>
            </a:pPr>
            <a:r>
              <a:rPr lang="zh-TW" altLang="en-US" dirty="0"/>
              <a:t>結果顯示我們的排程器勝過現有的容器集群排</a:t>
            </a:r>
            <a:r>
              <a:rPr lang="zh-TW" altLang="en-US"/>
              <a:t>程器和代表性啟發式演算法，從而大大減少整體機器間流量</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18</a:t>
            </a:fld>
            <a:endParaRPr lang="zh-TW" altLang="en-US"/>
          </a:p>
        </p:txBody>
      </p:sp>
    </p:spTree>
    <p:extLst>
      <p:ext uri="{BB962C8B-B14F-4D97-AF65-F5344CB8AC3E}">
        <p14:creationId xmlns:p14="http://schemas.microsoft.com/office/powerpoint/2010/main" val="412103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在本節中，我們制訂基於服務的應用程序的放置問題，並引入這個研究的目標</a:t>
            </a:r>
            <a:endParaRPr lang="en-US" altLang="zh-TW" dirty="0"/>
          </a:p>
          <a:p>
            <a:pPr marL="171450" indent="-171450">
              <a:buFont typeface="Arial" panose="020B0604020202020204" pitchFamily="34" charset="0"/>
              <a:buChar char="•"/>
            </a:pPr>
            <a:r>
              <a:rPr lang="zh-TW" altLang="en-US" dirty="0"/>
              <a:t>研究中使用的符號如</a:t>
            </a:r>
            <a:r>
              <a:rPr lang="en-US" altLang="zh-TW" dirty="0"/>
              <a:t>Table</a:t>
            </a:r>
            <a:r>
              <a:rPr lang="zh-TW" altLang="en-US" dirty="0"/>
              <a:t> </a:t>
            </a:r>
            <a:r>
              <a:rPr lang="en-US" altLang="zh-TW" dirty="0"/>
              <a:t>1</a:t>
            </a:r>
            <a:r>
              <a:rPr lang="zh-TW" altLang="en-US" dirty="0"/>
              <a:t>所示</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19</a:t>
            </a:fld>
            <a:endParaRPr lang="zh-TW" altLang="en-US"/>
          </a:p>
        </p:txBody>
      </p:sp>
    </p:spTree>
    <p:extLst>
      <p:ext uri="{BB962C8B-B14F-4D97-AF65-F5344CB8AC3E}">
        <p14:creationId xmlns:p14="http://schemas.microsoft.com/office/powerpoint/2010/main" val="25909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隨著微服務變成流行，開發人員試圖將傳統的單體應用程式轉變為基於服務的應用程序</a:t>
            </a:r>
            <a:r>
              <a:rPr lang="en-US" altLang="zh-TW" dirty="0"/>
              <a:t>(</a:t>
            </a:r>
            <a:r>
              <a:rPr lang="zh-TW" altLang="en-US" dirty="0"/>
              <a:t>由數個服務所組成</a:t>
            </a:r>
            <a:r>
              <a:rPr lang="en-US" altLang="zh-TW"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在雲中部署基於服務的應用程序，除了每個服務的資源需求外，協同服務間的流量需求對整體效能也是至關重要的</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流量需求的不當處理可能導致服務的效能下降，例如回應時間過長和抖動</a:t>
            </a:r>
            <a:endParaRPr lang="en-US" altLang="zh-TW" dirty="0"/>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a:t>
            </a:fld>
            <a:endParaRPr lang="zh-TW" altLang="en-US"/>
          </a:p>
        </p:txBody>
      </p:sp>
    </p:spTree>
    <p:extLst>
      <p:ext uri="{BB962C8B-B14F-4D97-AF65-F5344CB8AC3E}">
        <p14:creationId xmlns:p14="http://schemas.microsoft.com/office/powerpoint/2010/main" val="253486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r>
                      <a:rPr lang="en-US" altLang="zh-TW" i="1" smtClean="0">
                        <a:latin typeface="Cambria Math" panose="02040503050406030204" pitchFamily="18" charset="0"/>
                        <a:ea typeface="Cambria Math" panose="02040503050406030204" pitchFamily="18" charset="0"/>
                      </a:rPr>
                      <m:t>ℳ</m:t>
                    </m:r>
                    <m:r>
                      <a:rPr lang="en-US" altLang="zh-TW" b="0" i="1" smtClean="0">
                        <a:latin typeface="Cambria Math" panose="02040503050406030204" pitchFamily="18" charset="0"/>
                        <a:ea typeface="Cambria Math" panose="02040503050406030204" pitchFamily="18" charset="0"/>
                      </a:rPr>
                      <m:t> </m:t>
                    </m:r>
                  </m:oMath>
                </a14:m>
                <a:r>
                  <a:rPr lang="en-US" altLang="zh-TW" i="0" dirty="0"/>
                  <a:t>:</a:t>
                </a:r>
                <a:r>
                  <a:rPr lang="zh-TW" altLang="en-US" i="0" dirty="0"/>
                  <a:t> 集群中的異構機器集合 </a:t>
                </a:r>
                <a:r>
                  <a:rPr lang="en-US" altLang="zh-TW" i="0" dirty="0"/>
                  <a:t>: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ℳ</m:t>
                    </m:r>
                  </m:oMath>
                </a14:m>
                <a:r>
                  <a:rPr lang="en-US" altLang="zh-TW" i="0" dirty="0"/>
                  <a:t>=</a:t>
                </a:r>
                <a14:m>
                  <m:oMath xmlns:m="http://schemas.openxmlformats.org/officeDocument/2006/math">
                    <m:r>
                      <a:rPr lang="en-US" altLang="zh-TW" b="0" i="0"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1</m:t>
                        </m:r>
                      </m:sub>
                    </m:sSub>
                    <m:r>
                      <a:rPr lang="en-US" altLang="zh-TW" b="0"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2</m:t>
                        </m:r>
                      </m:sub>
                    </m:sSub>
                    <m:r>
                      <a:rPr lang="en-US" altLang="zh-TW" b="0"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𝑀</m:t>
                        </m:r>
                      </m:sub>
                    </m:sSub>
                    <m:r>
                      <a:rPr lang="en-US" altLang="zh-TW" b="0" i="1" dirty="0" smtClean="0">
                        <a:latin typeface="Cambria Math" panose="02040503050406030204" pitchFamily="18" charset="0"/>
                      </a:rPr>
                      <m:t>}</m:t>
                    </m:r>
                  </m:oMath>
                </a14:m>
                <a:r>
                  <a:rPr lang="en-US" altLang="zh-TW" i="1" dirty="0"/>
                  <a:t>	M </a:t>
                </a:r>
                <a:r>
                  <a:rPr lang="en-US" altLang="zh-TW" i="0" dirty="0"/>
                  <a:t>:</a:t>
                </a:r>
                <a:r>
                  <a:rPr lang="zh-TW" altLang="en-US" i="0" dirty="0"/>
                  <a:t> 機器的數量 </a:t>
                </a:r>
                <a:r>
                  <a:rPr lang="en-US" altLang="zh-TW" i="0" dirty="0"/>
                  <a:t>:</a:t>
                </a:r>
                <a:r>
                  <a:rPr lang="zh-TW" altLang="en-US" i="0" dirty="0"/>
                  <a:t> </a:t>
                </a:r>
                <a:r>
                  <a:rPr lang="en-US" altLang="zh-TW" i="1" dirty="0"/>
                  <a:t>M</a:t>
                </a:r>
                <a:r>
                  <a:rPr lang="en-US" altLang="zh-TW" i="0" dirty="0"/>
                  <a:t>=</a:t>
                </a:r>
                <a14:m>
                  <m:oMath xmlns:m="http://schemas.openxmlformats.org/officeDocument/2006/math">
                    <m:d>
                      <m:dPr>
                        <m:begChr m:val="|"/>
                        <m:endChr m:val="|"/>
                        <m:ctrlPr>
                          <a:rPr lang="en-US" altLang="zh-TW" i="1" smtClean="0">
                            <a:latin typeface="Cambria Math" panose="02040503050406030204" pitchFamily="18" charset="0"/>
                          </a:rPr>
                        </m:ctrlPr>
                      </m:dPr>
                      <m:e>
                        <m:r>
                          <a:rPr lang="en-US" altLang="zh-TW" i="1" smtClean="0">
                            <a:latin typeface="Cambria Math" panose="02040503050406030204" pitchFamily="18" charset="0"/>
                            <a:ea typeface="Cambria Math" panose="02040503050406030204" pitchFamily="18" charset="0"/>
                          </a:rPr>
                          <m:t>ℳ</m:t>
                        </m:r>
                      </m:e>
                    </m:d>
                  </m:oMath>
                </a14:m>
                <a:endParaRPr lang="en-US" altLang="zh-TW" i="1" dirty="0"/>
              </a:p>
              <a:p>
                <a14:m>
                  <m:oMath xmlns:m="http://schemas.openxmlformats.org/officeDocument/2006/math">
                    <m:r>
                      <a:rPr lang="en-US" altLang="zh-TW" i="1" smtClean="0">
                        <a:latin typeface="Cambria Math" panose="02040503050406030204" pitchFamily="18" charset="0"/>
                        <a:ea typeface="Cambria Math" panose="02040503050406030204" pitchFamily="18" charset="0"/>
                      </a:rPr>
                      <m:t>ℛ</m:t>
                    </m:r>
                  </m:oMath>
                </a14:m>
                <a:r>
                  <a:rPr lang="en-US" altLang="zh-TW" i="0" dirty="0">
                    <a:ea typeface="Cambria Math" panose="02040503050406030204" pitchFamily="18" charset="0"/>
                  </a:rPr>
                  <a:t> :</a:t>
                </a:r>
                <a:r>
                  <a:rPr lang="zh-TW" altLang="en-US" i="0" dirty="0">
                    <a:ea typeface="Cambria Math" panose="02040503050406030204" pitchFamily="18" charset="0"/>
                  </a:rPr>
                  <a:t> 資源類型集合 </a:t>
                </a:r>
                <a:r>
                  <a:rPr lang="en-US" altLang="zh-TW" i="0" dirty="0">
                    <a:ea typeface="Cambria Math" panose="02040503050406030204" pitchFamily="18" charset="0"/>
                  </a:rPr>
                  <a:t>:</a:t>
                </a:r>
                <a:r>
                  <a:rPr lang="zh-TW" altLang="en-US" i="0" dirty="0">
                    <a:ea typeface="Cambria Math" panose="02040503050406030204" pitchFamily="18" charset="0"/>
                  </a:rPr>
                  <a:t>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ℛ</m:t>
                    </m:r>
                  </m:oMath>
                </a14:m>
                <a:r>
                  <a:rPr lang="en-US" altLang="zh-TW" i="0" dirty="0">
                    <a:ea typeface="Cambria Math" panose="02040503050406030204" pitchFamily="18" charset="0"/>
                  </a:rPr>
                  <a:t>=</a:t>
                </a:r>
                <a14:m>
                  <m:oMath xmlns:m="http://schemas.openxmlformats.org/officeDocument/2006/math">
                    <m:d>
                      <m:dPr>
                        <m:begChr m:val="{"/>
                        <m:endChr m:val="}"/>
                        <m:ctrlPr>
                          <a:rPr lang="en-US" altLang="zh-TW" i="1" dirty="0" smtClean="0">
                            <a:latin typeface="Cambria Math" panose="02040503050406030204" pitchFamily="18" charset="0"/>
                            <a:ea typeface="Cambria Math" panose="02040503050406030204" pitchFamily="18" charset="0"/>
                          </a:rPr>
                        </m:ctrlPr>
                      </m:dPr>
                      <m:e>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1</m:t>
                            </m:r>
                          </m:sub>
                        </m:sSub>
                        <m:r>
                          <a:rPr lang="en-US" altLang="zh-TW" b="0" i="1" dirty="0" smtClean="0">
                            <a:latin typeface="Cambria Math" panose="02040503050406030204" pitchFamily="18" charset="0"/>
                            <a:ea typeface="Cambria Math" panose="02040503050406030204" pitchFamily="18" charset="0"/>
                          </a:rPr>
                          <m:t>,</m:t>
                        </m:r>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2</m:t>
                            </m:r>
                          </m:sub>
                        </m:sSub>
                        <m:r>
                          <a:rPr lang="en-US" altLang="zh-TW" b="0" i="1" dirty="0" smtClean="0">
                            <a:latin typeface="Cambria Math" panose="02040503050406030204" pitchFamily="18" charset="0"/>
                            <a:ea typeface="Cambria Math" panose="02040503050406030204" pitchFamily="18" charset="0"/>
                          </a:rPr>
                          <m:t>,…,</m:t>
                        </m:r>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𝑅</m:t>
                            </m:r>
                          </m:sub>
                        </m:sSub>
                      </m:e>
                    </m:d>
                  </m:oMath>
                </a14:m>
                <a:r>
                  <a:rPr lang="en-US" altLang="zh-TW" i="1" dirty="0"/>
                  <a:t>		R  </a:t>
                </a:r>
                <a:r>
                  <a:rPr lang="en-US" altLang="zh-TW" i="0" dirty="0"/>
                  <a:t>: </a:t>
                </a:r>
                <a:r>
                  <a:rPr lang="zh-TW" altLang="en-US" i="0" dirty="0"/>
                  <a:t>資源類型的數量 </a:t>
                </a:r>
                <a:r>
                  <a:rPr lang="en-US" altLang="zh-TW" i="0" dirty="0"/>
                  <a:t>:</a:t>
                </a:r>
                <a:r>
                  <a:rPr lang="zh-TW" altLang="en-US" i="0" dirty="0"/>
                  <a:t> </a:t>
                </a:r>
                <a:r>
                  <a:rPr lang="en-US" altLang="zh-TW" i="1" dirty="0"/>
                  <a:t>R</a:t>
                </a:r>
                <a:r>
                  <a:rPr lang="en-US" altLang="zh-TW" i="0" dirty="0"/>
                  <a:t>=</a:t>
                </a:r>
                <a14:m>
                  <m:oMath xmlns:m="http://schemas.openxmlformats.org/officeDocument/2006/math">
                    <m:d>
                      <m:dPr>
                        <m:begChr m:val="|"/>
                        <m:endChr m:val="|"/>
                        <m:ctrlPr>
                          <a:rPr lang="en-US" altLang="zh-TW" i="1" smtClean="0">
                            <a:latin typeface="Cambria Math" panose="02040503050406030204" pitchFamily="18" charset="0"/>
                          </a:rPr>
                        </m:ctrlPr>
                      </m:dPr>
                      <m:e>
                        <m:r>
                          <a:rPr lang="en-US" altLang="zh-TW" i="1" smtClean="0">
                            <a:latin typeface="Cambria Math" panose="02040503050406030204" pitchFamily="18" charset="0"/>
                            <a:ea typeface="Cambria Math" panose="02040503050406030204" pitchFamily="18" charset="0"/>
                          </a:rPr>
                          <m:t>ℛ</m:t>
                        </m:r>
                      </m:e>
                    </m:d>
                  </m:oMath>
                </a14:m>
                <a:endParaRPr lang="en-US" altLang="zh-TW" i="1" dirty="0"/>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𝑖</m:t>
                        </m:r>
                      </m:sub>
                    </m:sSub>
                  </m:oMath>
                </a14:m>
                <a:r>
                  <a:rPr lang="en-US" altLang="zh-TW" i="0" dirty="0"/>
                  <a:t> :</a:t>
                </a:r>
                <a:r>
                  <a:rPr lang="zh-TW" altLang="en-US" i="0" dirty="0"/>
                  <a:t> 機器</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𝑖</m:t>
                        </m:r>
                      </m:sub>
                    </m:sSub>
                  </m:oMath>
                </a14:m>
                <a:r>
                  <a:rPr lang="zh-TW" altLang="en-US" i="0" dirty="0"/>
                  <a:t>上可用資源的向量 </a:t>
                </a:r>
                <a:r>
                  <a:rPr lang="en-US" altLang="zh-TW" i="0" dirty="0"/>
                  <a:t>:</a:t>
                </a:r>
                <a:r>
                  <a:rPr lang="zh-TW" altLang="en-US" i="0"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𝑖</m:t>
                        </m:r>
                      </m:sub>
                    </m:sSub>
                  </m:oMath>
                </a14:m>
                <a:r>
                  <a:rPr lang="en-US" altLang="zh-TW" i="0" dirty="0"/>
                  <a:t>=</a:t>
                </a:r>
                <a14:m>
                  <m:oMath xmlns:m="http://schemas.openxmlformats.org/officeDocument/2006/math">
                    <m:d>
                      <m:dPr>
                        <m:ctrlPr>
                          <a:rPr lang="en-US" altLang="zh-TW" i="1" dirty="0" smtClean="0">
                            <a:latin typeface="Cambria Math" panose="02040503050406030204" pitchFamily="18" charset="0"/>
                          </a:rPr>
                        </m:ctrlPr>
                      </m:dPr>
                      <m:e>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1</m:t>
                            </m:r>
                          </m:sup>
                        </m:sSubSup>
                        <m:r>
                          <a:rPr lang="en-US" altLang="zh-TW" b="0" i="1" smtClean="0">
                            <a:latin typeface="Cambria Math" panose="02040503050406030204" pitchFamily="18" charset="0"/>
                          </a:rPr>
                          <m:t>,</m:t>
                        </m:r>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𝑅</m:t>
                            </m:r>
                          </m:sup>
                        </m:sSubSup>
                      </m:e>
                    </m:d>
                  </m:oMath>
                </a14:m>
                <a:r>
                  <a:rPr lang="en-US" altLang="zh-TW" i="0" dirty="0"/>
                  <a:t>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oMath>
                </a14:m>
                <a:r>
                  <a:rPr lang="en-US" altLang="zh-TW" i="0" dirty="0"/>
                  <a:t> : </a:t>
                </a:r>
                <a:r>
                  <a:rPr lang="zh-TW" altLang="en-US" i="0" dirty="0"/>
                  <a:t>機器</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𝑖</m:t>
                        </m:r>
                      </m:sub>
                    </m:sSub>
                  </m:oMath>
                </a14:m>
                <a:r>
                  <a:rPr lang="zh-TW" altLang="en-US" i="0" dirty="0"/>
                  <a:t>上可用的資源量</a:t>
                </a:r>
                <a14:m>
                  <m:oMath xmlns:m="http://schemas.openxmlformats.org/officeDocument/2006/math">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𝑗</m:t>
                        </m:r>
                      </m:sub>
                    </m:sSub>
                  </m:oMath>
                </a14:m>
                <a:endParaRPr lang="en-US" altLang="zh-TW" i="0" dirty="0"/>
              </a:p>
              <a:p>
                <a14:m>
                  <m:oMath xmlns:m="http://schemas.openxmlformats.org/officeDocument/2006/math">
                    <m:r>
                      <a:rPr lang="en-US" altLang="zh-TW" b="0" i="1" smtClean="0">
                        <a:latin typeface="Cambria Math" panose="02040503050406030204" pitchFamily="18" charset="0"/>
                      </a:rPr>
                      <m:t>𝑆</m:t>
                    </m:r>
                  </m:oMath>
                </a14:m>
                <a:r>
                  <a:rPr lang="en-US" altLang="zh-TW" b="0" i="0" dirty="0"/>
                  <a:t> :</a:t>
                </a:r>
                <a:r>
                  <a:rPr lang="zh-TW" altLang="en-US" b="0" i="0" dirty="0"/>
                  <a:t> 由一組服務組成的基於服務的應用程序 </a:t>
                </a:r>
                <a:r>
                  <a:rPr lang="en-US" altLang="zh-TW" b="0" i="0" dirty="0"/>
                  <a:t>:</a:t>
                </a:r>
                <a:r>
                  <a:rPr lang="zh-TW" altLang="en-US" b="0" i="0" dirty="0"/>
                  <a:t> </a:t>
                </a:r>
                <a14:m>
                  <m:oMath xmlns:m="http://schemas.openxmlformats.org/officeDocument/2006/math">
                    <m:r>
                      <a:rPr lang="en-US" altLang="zh-TW" b="0" i="1" smtClean="0">
                        <a:latin typeface="Cambria Math" panose="02040503050406030204" pitchFamily="18" charset="0"/>
                      </a:rPr>
                      <m:t>𝑆</m:t>
                    </m:r>
                  </m:oMath>
                </a14:m>
                <a:r>
                  <a:rPr lang="en-US" altLang="zh-TW" b="0" i="0" dirty="0"/>
                  <a:t>=</a:t>
                </a:r>
                <a14:m>
                  <m:oMath xmlns:m="http://schemas.openxmlformats.org/officeDocument/2006/math">
                    <m:d>
                      <m:dPr>
                        <m:begChr m:val="{"/>
                        <m:endChr m:val="}"/>
                        <m:ctrlPr>
                          <a:rPr lang="en-US" altLang="zh-TW" b="0" i="1" dirty="0" smtClean="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1</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2</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𝑁</m:t>
                            </m:r>
                          </m:sub>
                        </m:sSub>
                      </m:e>
                    </m:d>
                  </m:oMath>
                </a14:m>
                <a:r>
                  <a:rPr lang="en-US" altLang="zh-TW" i="1" dirty="0"/>
                  <a:t> N </a:t>
                </a:r>
                <a:r>
                  <a:rPr lang="en-US" altLang="zh-TW" i="0" dirty="0"/>
                  <a:t>: </a:t>
                </a:r>
                <a:r>
                  <a:rPr lang="zh-TW" altLang="en-US" i="0" dirty="0"/>
                  <a:t>應用程序中服務的數量 </a:t>
                </a:r>
                <a:r>
                  <a:rPr lang="en-US" altLang="zh-TW" i="0" dirty="0"/>
                  <a:t>:</a:t>
                </a:r>
                <a:r>
                  <a:rPr lang="zh-TW" altLang="en-US" i="0" dirty="0"/>
                  <a:t> </a:t>
                </a:r>
                <a:r>
                  <a:rPr lang="en-US" altLang="zh-TW" i="1" dirty="0"/>
                  <a:t>N </a:t>
                </a:r>
                <a:r>
                  <a:rPr lang="en-US" altLang="zh-TW" i="0" dirty="0"/>
                  <a:t>=</a:t>
                </a:r>
                <a14:m>
                  <m:oMath xmlns:m="http://schemas.openxmlformats.org/officeDocument/2006/math">
                    <m:d>
                      <m:dPr>
                        <m:begChr m:val="|"/>
                        <m:endChr m:val="|"/>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𝑆</m:t>
                        </m:r>
                      </m:e>
                    </m:d>
                  </m:oMath>
                </a14:m>
                <a:endParaRPr lang="en-US" altLang="zh-TW" i="1" dirty="0"/>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𝑖</m:t>
                        </m:r>
                      </m:sub>
                    </m:sSub>
                  </m:oMath>
                </a14:m>
                <a:r>
                  <a:rPr lang="en-US" altLang="zh-TW" i="0" dirty="0"/>
                  <a:t> : </a:t>
                </a:r>
                <a:r>
                  <a:rPr lang="zh-TW" altLang="en-US" i="0" dirty="0"/>
                  <a:t>服務</a:t>
                </a:r>
                <a14:m>
                  <m:oMath xmlns:m="http://schemas.openxmlformats.org/officeDocument/2006/math">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𝑖</m:t>
                        </m:r>
                      </m:sub>
                    </m:sSub>
                  </m:oMath>
                </a14:m>
                <a:r>
                  <a:rPr lang="zh-TW" altLang="en-US" i="0" dirty="0"/>
                  <a:t>的資源需求向量 </a:t>
                </a:r>
                <a:r>
                  <a:rPr lang="en-US" altLang="zh-TW" i="0" dirty="0"/>
                  <a:t>:</a:t>
                </a:r>
                <a:r>
                  <a:rPr lang="zh-TW" altLang="en-US" i="0"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𝑖</m:t>
                        </m:r>
                      </m:sub>
                    </m:sSub>
                  </m:oMath>
                </a14:m>
                <a:r>
                  <a:rPr lang="en-US" altLang="zh-TW" i="0" dirty="0"/>
                  <a:t>=</a:t>
                </a:r>
                <a14:m>
                  <m:oMath xmlns:m="http://schemas.openxmlformats.org/officeDocument/2006/math">
                    <m:d>
                      <m:dPr>
                        <m:begChr m:val="{"/>
                        <m:endChr m:val="}"/>
                        <m:ctrlPr>
                          <a:rPr lang="en-US" altLang="zh-TW" i="1" dirty="0" smtClean="0">
                            <a:latin typeface="Cambria Math" panose="02040503050406030204" pitchFamily="18" charset="0"/>
                          </a:rPr>
                        </m:ctrlPr>
                      </m:dPr>
                      <m:e>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1</m:t>
                            </m:r>
                          </m:sup>
                        </m:sSubSup>
                        <m:r>
                          <a:rPr lang="en-US" altLang="zh-TW" b="0" i="1" smtClean="0">
                            <a:latin typeface="Cambria Math" panose="02040503050406030204" pitchFamily="18" charset="0"/>
                          </a:rPr>
                          <m:t>,</m:t>
                        </m:r>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𝑅</m:t>
                            </m:r>
                          </m:sup>
                        </m:sSubSup>
                      </m:e>
                    </m:d>
                  </m:oMath>
                </a14:m>
                <a:r>
                  <a:rPr lang="en-US" altLang="zh-TW" i="0" dirty="0"/>
                  <a:t>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oMath>
                </a14:m>
                <a:r>
                  <a:rPr lang="en-US" altLang="zh-TW" i="0" dirty="0"/>
                  <a:t> : </a:t>
                </a:r>
                <a:r>
                  <a:rPr lang="zh-TW" altLang="en-US" i="0" dirty="0"/>
                  <a:t>服務</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𝑖</m:t>
                        </m:r>
                      </m:sub>
                    </m:sSub>
                  </m:oMath>
                </a14:m>
                <a:r>
                  <a:rPr lang="zh-TW" altLang="en-US" i="0" dirty="0"/>
                  <a:t>需要的資源量</a:t>
                </a:r>
                <a14:m>
                  <m:oMath xmlns:m="http://schemas.openxmlformats.org/officeDocument/2006/math">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𝑗</m:t>
                        </m:r>
                      </m:sub>
                    </m:sSub>
                  </m:oMath>
                </a14:m>
                <a:endParaRPr lang="en-US" altLang="zh-TW" i="0" dirty="0"/>
              </a:p>
              <a:p>
                <a14:m>
                  <m:oMath xmlns:m="http://schemas.openxmlformats.org/officeDocument/2006/math">
                    <m:r>
                      <a:rPr lang="zh-TW" altLang="en-US" i="1" smtClean="0">
                        <a:latin typeface="Cambria Math" panose="02040503050406030204" pitchFamily="18" charset="0"/>
                      </a:rPr>
                      <m:t>𝕋</m:t>
                    </m:r>
                  </m:oMath>
                </a14:m>
                <a:r>
                  <a:rPr lang="en-US" altLang="zh-TW" i="0" dirty="0"/>
                  <a:t> :</a:t>
                </a:r>
                <a:r>
                  <a:rPr lang="zh-TW" altLang="en-US" i="0" dirty="0"/>
                  <a:t> 服務間通信流量矩陣 </a:t>
                </a:r>
                <a:r>
                  <a:rPr lang="en-US" altLang="zh-TW" i="0" dirty="0"/>
                  <a:t>:</a:t>
                </a:r>
                <a14:m>
                  <m:oMath xmlns:m="http://schemas.openxmlformats.org/officeDocument/2006/math">
                    <m:r>
                      <a:rPr lang="zh-TW" altLang="en-US" i="1" smtClean="0">
                        <a:latin typeface="Cambria Math" panose="02040503050406030204" pitchFamily="18" charset="0"/>
                      </a:rPr>
                      <m:t>𝕋</m:t>
                    </m:r>
                  </m:oMath>
                </a14:m>
                <a:r>
                  <a:rPr lang="en-US" altLang="zh-TW" i="0" dirty="0"/>
                  <a:t>=</a:t>
                </a:r>
                <a14:m>
                  <m:oMath xmlns:m="http://schemas.openxmlformats.org/officeDocument/2006/math">
                    <m:sSub>
                      <m:sSubPr>
                        <m:ctrlPr>
                          <a:rPr lang="en-US" altLang="zh-TW" i="1" dirty="0" smtClean="0">
                            <a:latin typeface="Cambria Math" panose="02040503050406030204" pitchFamily="18" charset="0"/>
                          </a:rPr>
                        </m:ctrlPr>
                      </m:sSubPr>
                      <m:e>
                        <m:d>
                          <m:dPr>
                            <m:begChr m:val="["/>
                            <m:endChr m:val="]"/>
                            <m:ctrlPr>
                              <a:rPr lang="en-US" altLang="zh-TW" i="1" dirty="0" smtClean="0">
                                <a:latin typeface="Cambria Math" panose="02040503050406030204" pitchFamily="18" charset="0"/>
                              </a:rPr>
                            </m:ctrlPr>
                          </m:d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𝑖𝑗</m:t>
                                </m:r>
                              </m:sub>
                            </m:sSub>
                          </m:e>
                        </m:d>
                      </m:e>
                      <m:sub>
                        <m:r>
                          <m:rPr>
                            <m:sty m:val="p"/>
                          </m:rPr>
                          <a:rPr lang="en-US" altLang="zh-TW" i="1" dirty="0" smtClean="0">
                            <a:latin typeface="Cambria Math" panose="02040503050406030204" pitchFamily="18" charset="0"/>
                          </a:rPr>
                          <m:t>N</m:t>
                        </m:r>
                        <m:r>
                          <a:rPr lang="en-US" altLang="zh-TW" i="1" dirty="0" smtClean="0">
                            <a:latin typeface="Cambria Math" panose="02040503050406030204" pitchFamily="18" charset="0"/>
                            <a:ea typeface="Cambria Math" panose="02040503050406030204" pitchFamily="18" charset="0"/>
                          </a:rPr>
                          <m:t>×</m:t>
                        </m:r>
                        <m:r>
                          <m:rPr>
                            <m:sty m:val="p"/>
                          </m:rPr>
                          <a:rPr lang="en-US" altLang="zh-TW" i="1" dirty="0" smtClean="0">
                            <a:latin typeface="Cambria Math" panose="02040503050406030204" pitchFamily="18" charset="0"/>
                            <a:ea typeface="Cambria Math" panose="02040503050406030204" pitchFamily="18" charset="0"/>
                          </a:rPr>
                          <m:t>N</m:t>
                        </m:r>
                      </m:sub>
                    </m:sSub>
                  </m:oMath>
                </a14:m>
                <a:r>
                  <a:rPr lang="en-US" altLang="zh-TW" i="0"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𝑖𝑗</m:t>
                        </m:r>
                      </m:sub>
                    </m:sSub>
                  </m:oMath>
                </a14:m>
                <a:r>
                  <a:rPr lang="en-US" altLang="zh-TW" i="0" dirty="0"/>
                  <a:t> :</a:t>
                </a:r>
                <a:r>
                  <a:rPr lang="zh-TW" altLang="en-US" i="0" dirty="0"/>
                  <a:t> 從服務</a:t>
                </a:r>
                <a14:m>
                  <m:oMath xmlns:m="http://schemas.openxmlformats.org/officeDocument/2006/math">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𝑖</m:t>
                        </m:r>
                      </m:sub>
                    </m:sSub>
                  </m:oMath>
                </a14:m>
                <a:r>
                  <a:rPr lang="zh-TW" altLang="en-US" i="0" dirty="0"/>
                  <a:t>到服務</a:t>
                </a:r>
                <a14:m>
                  <m:oMath xmlns:m="http://schemas.openxmlformats.org/officeDocument/2006/math">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𝑗</m:t>
                        </m:r>
                      </m:sub>
                    </m:sSub>
                  </m:oMath>
                </a14:m>
                <a:r>
                  <a:rPr lang="zh-TW" altLang="en-US" i="0" dirty="0"/>
                  <a:t>的流量速率</a:t>
                </a:r>
                <a:endParaRPr lang="en-US" altLang="zh-TW" i="0" dirty="0"/>
              </a:p>
              <a:p>
                <a14:m>
                  <m:oMath xmlns:m="http://schemas.openxmlformats.org/officeDocument/2006/math">
                    <m:r>
                      <a:rPr lang="zh-TW" altLang="en-US" i="1" smtClean="0">
                        <a:latin typeface="Cambria Math" panose="02040503050406030204" pitchFamily="18" charset="0"/>
                      </a:rPr>
                      <m:t>𝕏</m:t>
                    </m:r>
                  </m:oMath>
                </a14:m>
                <a:r>
                  <a:rPr lang="en-US" altLang="zh-TW" i="0" dirty="0"/>
                  <a:t> :</a:t>
                </a:r>
                <a:r>
                  <a:rPr lang="zh-TW" altLang="en-US" i="0" dirty="0"/>
                  <a:t> 放置解決方案 </a:t>
                </a:r>
                <a:r>
                  <a:rPr lang="en-US" altLang="zh-TW" i="0" dirty="0"/>
                  <a:t>:</a:t>
                </a:r>
                <a14:m>
                  <m:oMath xmlns:m="http://schemas.openxmlformats.org/officeDocument/2006/math">
                    <m:r>
                      <a:rPr lang="zh-TW" altLang="en-US" i="1" smtClean="0">
                        <a:latin typeface="Cambria Math" panose="02040503050406030204" pitchFamily="18" charset="0"/>
                      </a:rPr>
                      <m:t>𝕏</m:t>
                    </m:r>
                  </m:oMath>
                </a14:m>
                <a:r>
                  <a:rPr lang="en-US" altLang="zh-TW" i="0" dirty="0"/>
                  <a:t>=</a:t>
                </a:r>
                <a14:m>
                  <m:oMath xmlns:m="http://schemas.openxmlformats.org/officeDocument/2006/math">
                    <m:sSub>
                      <m:sSubPr>
                        <m:ctrlPr>
                          <a:rPr lang="en-US" altLang="zh-TW" i="1" dirty="0" smtClean="0">
                            <a:latin typeface="Cambria Math" panose="02040503050406030204" pitchFamily="18" charset="0"/>
                          </a:rPr>
                        </m:ctrlPr>
                      </m:sSubPr>
                      <m:e>
                        <m:d>
                          <m:dPr>
                            <m:begChr m:val="["/>
                            <m:endChr m:val="]"/>
                            <m:ctrlPr>
                              <a:rPr lang="en-US" altLang="zh-TW" i="1" dirty="0" smtClean="0">
                                <a:latin typeface="Cambria Math" panose="02040503050406030204" pitchFamily="18" charset="0"/>
                              </a:rPr>
                            </m:ctrlPr>
                          </m:d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𝑖𝑗</m:t>
                                </m:r>
                              </m:sub>
                            </m:sSub>
                          </m:e>
                        </m:d>
                      </m:e>
                      <m:sub>
                        <m:r>
                          <m:rPr>
                            <m:sty m:val="p"/>
                          </m:rPr>
                          <a:rPr lang="en-US" altLang="zh-TW" i="1" dirty="0" smtClean="0">
                            <a:latin typeface="Cambria Math" panose="02040503050406030204" pitchFamily="18" charset="0"/>
                          </a:rPr>
                          <m:t>N</m:t>
                        </m:r>
                        <m:r>
                          <a:rPr lang="en-US" altLang="zh-TW" i="1" dirty="0" smtClean="0">
                            <a:latin typeface="Cambria Math" panose="02040503050406030204" pitchFamily="18" charset="0"/>
                            <a:ea typeface="Cambria Math" panose="02040503050406030204" pitchFamily="18" charset="0"/>
                          </a:rPr>
                          <m:t>×</m:t>
                        </m:r>
                        <m:r>
                          <m:rPr>
                            <m:sty m:val="p"/>
                          </m:rPr>
                          <a:rPr lang="en-US" altLang="zh-TW" i="1" dirty="0" smtClean="0">
                            <a:latin typeface="Cambria Math" panose="02040503050406030204" pitchFamily="18" charset="0"/>
                            <a:ea typeface="Cambria Math" panose="02040503050406030204" pitchFamily="18" charset="0"/>
                          </a:rPr>
                          <m:t>M</m:t>
                        </m:r>
                      </m:sub>
                    </m:sSub>
                  </m:oMath>
                </a14:m>
                <a:r>
                  <a:rPr lang="zh-TW" altLang="en-US" i="0" dirty="0"/>
                  <a:t>，其中如果服務</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𝑠</m:t>
                        </m:r>
                      </m:e>
                      <m:sub>
                        <m:r>
                          <a:rPr lang="en-US" altLang="zh-TW" b="0" i="1" dirty="0" smtClean="0">
                            <a:latin typeface="Cambria Math" panose="02040503050406030204" pitchFamily="18" charset="0"/>
                          </a:rPr>
                          <m:t>𝑖</m:t>
                        </m:r>
                      </m:sub>
                    </m:sSub>
                  </m:oMath>
                </a14:m>
                <a:r>
                  <a:rPr lang="zh-TW" altLang="en-US" i="0" dirty="0"/>
                  <a:t>被放置在機器</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𝑗</m:t>
                        </m:r>
                      </m:sub>
                    </m:sSub>
                  </m:oMath>
                </a14:m>
                <a:r>
                  <a:rPr lang="zh-TW" altLang="en-US" i="0" dirty="0"/>
                  <a:t>上，則</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𝑖𝑗</m:t>
                        </m:r>
                      </m:sub>
                    </m:sSub>
                  </m:oMath>
                </a14:m>
                <a:r>
                  <a:rPr lang="en-US" altLang="zh-TW" i="0" dirty="0"/>
                  <a:t>=1</a:t>
                </a:r>
                <a:r>
                  <a:rPr lang="zh-TW" altLang="en-US" i="0" dirty="0"/>
                  <a:t>，否則</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𝑖𝑗</m:t>
                        </m:r>
                      </m:sub>
                    </m:sSub>
                  </m:oMath>
                </a14:m>
                <a:r>
                  <a:rPr lang="en-US" altLang="zh-TW" i="0" dirty="0"/>
                  <a:t>=0</a:t>
                </a:r>
                <a:endParaRPr lang="zh-TW" altLang="en-US" i="0" dirty="0"/>
              </a:p>
            </p:txBody>
          </p:sp>
        </mc:Choice>
        <mc:Fallback xmlns="">
          <p:sp>
            <p:nvSpPr>
              <p:cNvPr id="3" name="備忘稿版面配置區 2"/>
              <p:cNvSpPr>
                <a:spLocks noGrp="1"/>
              </p:cNvSpPr>
              <p:nvPr>
                <p:ph type="body" idx="1"/>
              </p:nvPr>
            </p:nvSpPr>
            <p:spPr/>
            <p:txBody>
              <a:bodyPr/>
              <a:lstStyle/>
              <a:p>
                <a:pPr/>
                <a:r>
                  <a:rPr lang="en-US" altLang="zh-TW" i="0">
                    <a:latin typeface="Cambria Math" panose="02040503050406030204" pitchFamily="18" charset="0"/>
                    <a:ea typeface="Cambria Math" panose="02040503050406030204" pitchFamily="18" charset="0"/>
                  </a:rPr>
                  <a:t>ℳ</a:t>
                </a:r>
                <a:r>
                  <a:rPr lang="en-US" altLang="zh-TW" b="0" i="0">
                    <a:latin typeface="Cambria Math" panose="02040503050406030204" pitchFamily="18" charset="0"/>
                    <a:ea typeface="Cambria Math" panose="02040503050406030204" pitchFamily="18" charset="0"/>
                  </a:rPr>
                  <a:t> </a:t>
                </a:r>
                <a:r>
                  <a:rPr lang="en-US" altLang="zh-TW" i="0" dirty="0"/>
                  <a:t>:</a:t>
                </a:r>
                <a:r>
                  <a:rPr lang="zh-TW" altLang="en-US" i="0" dirty="0"/>
                  <a:t> 集群中的異構機器集合 </a:t>
                </a:r>
                <a:r>
                  <a:rPr lang="en-US" altLang="zh-TW" i="0" dirty="0"/>
                  <a:t>: </a:t>
                </a:r>
                <a:r>
                  <a:rPr lang="en-US" altLang="zh-TW" i="0">
                    <a:latin typeface="Cambria Math" panose="02040503050406030204" pitchFamily="18" charset="0"/>
                    <a:ea typeface="Cambria Math" panose="02040503050406030204" pitchFamily="18" charset="0"/>
                  </a:rPr>
                  <a:t>ℳ</a:t>
                </a:r>
                <a:r>
                  <a:rPr lang="en-US" altLang="zh-TW" i="0" dirty="0"/>
                  <a:t>=</a:t>
                </a:r>
                <a:r>
                  <a:rPr lang="en-US" altLang="zh-TW" b="0" i="0" dirty="0">
                    <a:latin typeface="Cambria Math" panose="02040503050406030204" pitchFamily="18" charset="0"/>
                  </a:rPr>
                  <a:t>{𝑚_1,𝑚_2,…,𝑚_𝑀}</a:t>
                </a:r>
                <a:r>
                  <a:rPr lang="en-US" altLang="zh-TW" i="1" dirty="0"/>
                  <a:t>	M </a:t>
                </a:r>
                <a:r>
                  <a:rPr lang="en-US" altLang="zh-TW" i="0" dirty="0"/>
                  <a:t>:</a:t>
                </a:r>
                <a:r>
                  <a:rPr lang="zh-TW" altLang="en-US" i="0" dirty="0"/>
                  <a:t> 機器的數量 </a:t>
                </a:r>
                <a:r>
                  <a:rPr lang="en-US" altLang="zh-TW" i="0" dirty="0"/>
                  <a:t>:</a:t>
                </a:r>
                <a:r>
                  <a:rPr lang="zh-TW" altLang="en-US" i="0" dirty="0"/>
                  <a:t> </a:t>
                </a:r>
                <a:r>
                  <a:rPr lang="en-US" altLang="zh-TW" i="1" dirty="0"/>
                  <a:t>M</a:t>
                </a:r>
                <a:r>
                  <a:rPr lang="en-US" altLang="zh-TW" i="0" dirty="0"/>
                  <a:t>=|</a:t>
                </a:r>
                <a:r>
                  <a:rPr lang="en-US" altLang="zh-TW" i="0">
                    <a:latin typeface="Cambria Math" panose="02040503050406030204" pitchFamily="18" charset="0"/>
                    <a:ea typeface="Cambria Math" panose="02040503050406030204" pitchFamily="18" charset="0"/>
                  </a:rPr>
                  <a:t>ℳ</a:t>
                </a:r>
                <a:r>
                  <a:rPr lang="en-US" altLang="zh-TW" i="0" dirty="0"/>
                  <a:t>|</a:t>
                </a:r>
                <a:endParaRPr lang="en-US" altLang="zh-TW" i="1" dirty="0"/>
              </a:p>
              <a:p>
                <a:pPr/>
                <a:r>
                  <a:rPr lang="en-US" altLang="zh-TW" i="0">
                    <a:latin typeface="Cambria Math" panose="02040503050406030204" pitchFamily="18" charset="0"/>
                    <a:ea typeface="Cambria Math" panose="02040503050406030204" pitchFamily="18" charset="0"/>
                  </a:rPr>
                  <a:t>ℛ</a:t>
                </a:r>
                <a:r>
                  <a:rPr lang="en-US" altLang="zh-TW" i="0" dirty="0">
                    <a:ea typeface="Cambria Math" panose="02040503050406030204" pitchFamily="18" charset="0"/>
                  </a:rPr>
                  <a:t> :</a:t>
                </a:r>
                <a:r>
                  <a:rPr lang="zh-TW" altLang="en-US" i="0" dirty="0">
                    <a:ea typeface="Cambria Math" panose="02040503050406030204" pitchFamily="18" charset="0"/>
                  </a:rPr>
                  <a:t> 資源類型集合 </a:t>
                </a:r>
                <a:r>
                  <a:rPr lang="en-US" altLang="zh-TW" i="0" dirty="0">
                    <a:ea typeface="Cambria Math" panose="02040503050406030204" pitchFamily="18" charset="0"/>
                  </a:rPr>
                  <a:t>:</a:t>
                </a:r>
                <a:r>
                  <a:rPr lang="zh-TW" altLang="en-US" i="0" dirty="0">
                    <a:ea typeface="Cambria Math" panose="02040503050406030204" pitchFamily="18" charset="0"/>
                  </a:rPr>
                  <a:t> </a:t>
                </a:r>
                <a:r>
                  <a:rPr lang="en-US" altLang="zh-TW" i="0">
                    <a:latin typeface="Cambria Math" panose="02040503050406030204" pitchFamily="18" charset="0"/>
                    <a:ea typeface="Cambria Math" panose="02040503050406030204" pitchFamily="18" charset="0"/>
                  </a:rPr>
                  <a:t>ℛ</a:t>
                </a:r>
                <a:r>
                  <a:rPr lang="en-US" altLang="zh-TW" i="0" dirty="0">
                    <a:ea typeface="Cambria Math" panose="02040503050406030204" pitchFamily="18" charset="0"/>
                  </a:rPr>
                  <a:t>=</a:t>
                </a:r>
                <a:r>
                  <a:rPr lang="en-US" altLang="zh-TW" i="0" dirty="0">
                    <a:latin typeface="Cambria Math" panose="02040503050406030204" pitchFamily="18" charset="0"/>
                    <a:ea typeface="Cambria Math" panose="02040503050406030204" pitchFamily="18" charset="0"/>
                  </a:rPr>
                  <a:t>{</a:t>
                </a:r>
                <a:r>
                  <a:rPr lang="en-US" altLang="zh-TW" b="0" i="0" dirty="0">
                    <a:latin typeface="Cambria Math" panose="02040503050406030204" pitchFamily="18" charset="0"/>
                    <a:ea typeface="Cambria Math" panose="02040503050406030204" pitchFamily="18" charset="0"/>
                  </a:rPr>
                  <a:t>𝑟_1,𝑟_2,…,𝑟_𝑅 }</a:t>
                </a:r>
                <a:r>
                  <a:rPr lang="en-US" altLang="zh-TW" i="1" dirty="0"/>
                  <a:t>		R  </a:t>
                </a:r>
                <a:r>
                  <a:rPr lang="en-US" altLang="zh-TW" i="0" dirty="0"/>
                  <a:t>: </a:t>
                </a:r>
                <a:r>
                  <a:rPr lang="zh-TW" altLang="en-US" i="0" dirty="0"/>
                  <a:t>資源類型的數量 </a:t>
                </a:r>
                <a:r>
                  <a:rPr lang="en-US" altLang="zh-TW" i="0" dirty="0"/>
                  <a:t>:</a:t>
                </a:r>
                <a:r>
                  <a:rPr lang="zh-TW" altLang="en-US" i="0" dirty="0"/>
                  <a:t> </a:t>
                </a:r>
                <a:r>
                  <a:rPr lang="en-US" altLang="zh-TW" i="1" dirty="0"/>
                  <a:t>R</a:t>
                </a:r>
                <a:r>
                  <a:rPr lang="en-US" altLang="zh-TW" i="0" dirty="0"/>
                  <a:t>=|</a:t>
                </a:r>
                <a:r>
                  <a:rPr lang="en-US" altLang="zh-TW" i="0">
                    <a:latin typeface="Cambria Math" panose="02040503050406030204" pitchFamily="18" charset="0"/>
                    <a:ea typeface="Cambria Math" panose="02040503050406030204" pitchFamily="18" charset="0"/>
                  </a:rPr>
                  <a:t>ℛ</a:t>
                </a:r>
                <a:r>
                  <a:rPr lang="en-US" altLang="zh-TW" i="0" dirty="0"/>
                  <a:t>|</a:t>
                </a:r>
                <a:endParaRPr lang="en-US" altLang="zh-TW" i="1" dirty="0"/>
              </a:p>
              <a:p>
                <a:pPr/>
                <a:r>
                  <a:rPr lang="en-US" altLang="zh-TW" b="0" i="0">
                    <a:latin typeface="Cambria Math" panose="02040503050406030204" pitchFamily="18" charset="0"/>
                  </a:rPr>
                  <a:t>𝑉_𝑖</a:t>
                </a:r>
                <a:r>
                  <a:rPr lang="en-US" altLang="zh-TW" i="0" dirty="0"/>
                  <a:t> :</a:t>
                </a:r>
                <a:r>
                  <a:rPr lang="zh-TW" altLang="en-US" i="0" dirty="0"/>
                  <a:t> 機器</a:t>
                </a:r>
                <a:r>
                  <a:rPr lang="en-US" altLang="zh-TW" b="0" i="0" dirty="0">
                    <a:latin typeface="Cambria Math" panose="02040503050406030204" pitchFamily="18" charset="0"/>
                  </a:rPr>
                  <a:t>𝑚_𝑖</a:t>
                </a:r>
                <a:r>
                  <a:rPr lang="zh-TW" altLang="en-US" i="0" dirty="0"/>
                  <a:t>上可用資源的向量 </a:t>
                </a:r>
                <a:r>
                  <a:rPr lang="en-US" altLang="zh-TW" i="0" dirty="0"/>
                  <a:t>:</a:t>
                </a:r>
                <a:r>
                  <a:rPr lang="zh-TW" altLang="en-US" i="0" dirty="0"/>
                  <a:t> </a:t>
                </a:r>
                <a:r>
                  <a:rPr lang="en-US" altLang="zh-TW" b="0" i="0">
                    <a:latin typeface="Cambria Math" panose="02040503050406030204" pitchFamily="18" charset="0"/>
                  </a:rPr>
                  <a:t>𝑉_𝑖</a:t>
                </a:r>
                <a:r>
                  <a:rPr lang="en-US" altLang="zh-TW" i="0" dirty="0"/>
                  <a:t>=</a:t>
                </a:r>
                <a:r>
                  <a:rPr lang="en-US" altLang="zh-TW" i="0" dirty="0">
                    <a:latin typeface="Cambria Math" panose="02040503050406030204" pitchFamily="18" charset="0"/>
                  </a:rPr>
                  <a:t>(</a:t>
                </a:r>
                <a:r>
                  <a:rPr lang="en-US" altLang="zh-TW" b="0" i="0">
                    <a:latin typeface="Cambria Math" panose="02040503050406030204" pitchFamily="18" charset="0"/>
                  </a:rPr>
                  <a:t>𝑣_𝑖^1,𝑣_𝑖^2,…,𝑣_𝑖^𝑅</a:t>
                </a:r>
                <a:r>
                  <a:rPr lang="en-US" altLang="zh-TW" b="0" i="0" dirty="0">
                    <a:latin typeface="Cambria Math" panose="02040503050406030204" pitchFamily="18" charset="0"/>
                  </a:rPr>
                  <a:t> )</a:t>
                </a:r>
                <a:r>
                  <a:rPr lang="en-US" altLang="zh-TW" i="0" dirty="0"/>
                  <a:t>	</a:t>
                </a:r>
                <a:r>
                  <a:rPr lang="en-US" altLang="zh-TW" b="0" i="0">
                    <a:latin typeface="Cambria Math" panose="02040503050406030204" pitchFamily="18" charset="0"/>
                  </a:rPr>
                  <a:t>𝑣_𝑖^𝑗</a:t>
                </a:r>
                <a:r>
                  <a:rPr lang="en-US" altLang="zh-TW" i="0" dirty="0"/>
                  <a:t> : </a:t>
                </a:r>
                <a:r>
                  <a:rPr lang="zh-TW" altLang="en-US" i="0" dirty="0"/>
                  <a:t>機器</a:t>
                </a:r>
                <a:r>
                  <a:rPr lang="en-US" altLang="zh-TW" b="0" i="0" dirty="0">
                    <a:latin typeface="Cambria Math" panose="02040503050406030204" pitchFamily="18" charset="0"/>
                  </a:rPr>
                  <a:t>𝑚_𝑖</a:t>
                </a:r>
                <a:r>
                  <a:rPr lang="zh-TW" altLang="en-US" i="0" dirty="0"/>
                  <a:t>上可用的資源量</a:t>
                </a:r>
                <a:r>
                  <a:rPr lang="en-US" altLang="zh-TW" b="0" i="0" dirty="0">
                    <a:latin typeface="Cambria Math" panose="02040503050406030204" pitchFamily="18" charset="0"/>
                    <a:ea typeface="Cambria Math" panose="02040503050406030204" pitchFamily="18" charset="0"/>
                  </a:rPr>
                  <a:t>𝑟_𝑗</a:t>
                </a:r>
                <a:endParaRPr lang="en-US" altLang="zh-TW" i="0" dirty="0"/>
              </a:p>
              <a:p>
                <a:pPr/>
                <a:r>
                  <a:rPr lang="en-US" altLang="zh-TW" b="0" i="0">
                    <a:latin typeface="Cambria Math" panose="02040503050406030204" pitchFamily="18" charset="0"/>
                  </a:rPr>
                  <a:t>𝑆</a:t>
                </a:r>
                <a:r>
                  <a:rPr lang="en-US" altLang="zh-TW" b="0" i="0" dirty="0"/>
                  <a:t> :</a:t>
                </a:r>
                <a:r>
                  <a:rPr lang="zh-TW" altLang="en-US" b="0" i="0" dirty="0"/>
                  <a:t> 由一組服務組成的基於服務的應用程序 </a:t>
                </a:r>
                <a:r>
                  <a:rPr lang="en-US" altLang="zh-TW" b="0" i="0" dirty="0"/>
                  <a:t>:</a:t>
                </a:r>
                <a:r>
                  <a:rPr lang="zh-TW" altLang="en-US" b="0" i="0" dirty="0"/>
                  <a:t> </a:t>
                </a:r>
                <a:r>
                  <a:rPr lang="en-US" altLang="zh-TW" b="0" i="0">
                    <a:latin typeface="Cambria Math" panose="02040503050406030204" pitchFamily="18" charset="0"/>
                  </a:rPr>
                  <a:t>𝑆</a:t>
                </a:r>
                <a:r>
                  <a:rPr lang="en-US" altLang="zh-TW" b="0" i="0" dirty="0"/>
                  <a:t>=</a:t>
                </a:r>
                <a:r>
                  <a:rPr lang="en-US" altLang="zh-TW" b="0" i="0" dirty="0">
                    <a:latin typeface="Cambria Math" panose="02040503050406030204" pitchFamily="18" charset="0"/>
                  </a:rPr>
                  <a:t>{𝑠_1,𝑠_2,…,𝑠_𝑁 }</a:t>
                </a:r>
                <a:r>
                  <a:rPr lang="en-US" altLang="zh-TW" i="1" dirty="0"/>
                  <a:t> N </a:t>
                </a:r>
                <a:r>
                  <a:rPr lang="en-US" altLang="zh-TW" i="0" dirty="0"/>
                  <a:t>: </a:t>
                </a:r>
                <a:r>
                  <a:rPr lang="zh-TW" altLang="en-US" i="0" dirty="0"/>
                  <a:t>應用程序中服務的數量 </a:t>
                </a:r>
                <a:r>
                  <a:rPr lang="en-US" altLang="zh-TW" i="0" dirty="0"/>
                  <a:t>:</a:t>
                </a:r>
                <a:r>
                  <a:rPr lang="zh-TW" altLang="en-US" i="0" dirty="0"/>
                  <a:t> </a:t>
                </a:r>
                <a:r>
                  <a:rPr lang="en-US" altLang="zh-TW" i="1" dirty="0"/>
                  <a:t>N </a:t>
                </a:r>
                <a:r>
                  <a:rPr lang="en-US" altLang="zh-TW" i="0" dirty="0"/>
                  <a:t>=|</a:t>
                </a:r>
                <a:r>
                  <a:rPr lang="en-US" altLang="zh-TW" b="0" i="0">
                    <a:latin typeface="Cambria Math" panose="02040503050406030204" pitchFamily="18" charset="0"/>
                  </a:rPr>
                  <a:t>𝑆</a:t>
                </a:r>
                <a:r>
                  <a:rPr lang="en-US" altLang="zh-TW" i="0" dirty="0"/>
                  <a:t>|</a:t>
                </a:r>
                <a:endParaRPr lang="en-US" altLang="zh-TW" i="1" dirty="0"/>
              </a:p>
              <a:p>
                <a:pPr/>
                <a:r>
                  <a:rPr lang="en-US" altLang="zh-TW" b="0" i="0">
                    <a:latin typeface="Cambria Math" panose="02040503050406030204" pitchFamily="18" charset="0"/>
                  </a:rPr>
                  <a:t>𝐷_𝑖</a:t>
                </a:r>
                <a:r>
                  <a:rPr lang="en-US" altLang="zh-TW" i="0" dirty="0"/>
                  <a:t> : </a:t>
                </a:r>
                <a:r>
                  <a:rPr lang="zh-TW" altLang="en-US" i="0" dirty="0"/>
                  <a:t>服務</a:t>
                </a:r>
                <a:r>
                  <a:rPr lang="en-US" altLang="zh-TW" b="0" i="0" dirty="0">
                    <a:latin typeface="Cambria Math" panose="02040503050406030204" pitchFamily="18" charset="0"/>
                  </a:rPr>
                  <a:t>𝑠_𝑖</a:t>
                </a:r>
                <a:r>
                  <a:rPr lang="zh-TW" altLang="en-US" i="0" dirty="0"/>
                  <a:t>的資源需求向量 </a:t>
                </a:r>
                <a:r>
                  <a:rPr lang="en-US" altLang="zh-TW" i="0" dirty="0"/>
                  <a:t>:</a:t>
                </a:r>
                <a:r>
                  <a:rPr lang="zh-TW" altLang="en-US" i="0" dirty="0"/>
                  <a:t> </a:t>
                </a:r>
                <a:r>
                  <a:rPr lang="en-US" altLang="zh-TW" b="0" i="0">
                    <a:latin typeface="Cambria Math" panose="02040503050406030204" pitchFamily="18" charset="0"/>
                  </a:rPr>
                  <a:t>𝐷_𝑖</a:t>
                </a:r>
                <a:r>
                  <a:rPr lang="en-US" altLang="zh-TW" i="0" dirty="0"/>
                  <a:t>=</a:t>
                </a:r>
                <a:r>
                  <a:rPr lang="en-US" altLang="zh-TW" i="0" dirty="0">
                    <a:latin typeface="Cambria Math" panose="02040503050406030204" pitchFamily="18" charset="0"/>
                  </a:rPr>
                  <a:t>{</a:t>
                </a:r>
                <a:r>
                  <a:rPr lang="en-US" altLang="zh-TW" b="0" i="0">
                    <a:latin typeface="Cambria Math" panose="02040503050406030204" pitchFamily="18" charset="0"/>
                  </a:rPr>
                  <a:t>𝑑_𝑖^1,𝑑_𝑖^2,…,𝑑_𝑖^𝑅</a:t>
                </a:r>
                <a:r>
                  <a:rPr lang="en-US" altLang="zh-TW" b="0" i="0" dirty="0">
                    <a:latin typeface="Cambria Math" panose="02040503050406030204" pitchFamily="18" charset="0"/>
                  </a:rPr>
                  <a:t> }</a:t>
                </a:r>
                <a:r>
                  <a:rPr lang="en-US" altLang="zh-TW" i="0" dirty="0"/>
                  <a:t>	</a:t>
                </a:r>
                <a:r>
                  <a:rPr lang="en-US" altLang="zh-TW" b="0" i="0">
                    <a:latin typeface="Cambria Math" panose="02040503050406030204" pitchFamily="18" charset="0"/>
                  </a:rPr>
                  <a:t>𝑑_𝑖^𝑗</a:t>
                </a:r>
                <a:r>
                  <a:rPr lang="en-US" altLang="zh-TW" i="0" dirty="0"/>
                  <a:t> : </a:t>
                </a:r>
                <a:r>
                  <a:rPr lang="zh-TW" altLang="en-US" i="0" dirty="0"/>
                  <a:t>服務</a:t>
                </a:r>
                <a:r>
                  <a:rPr lang="en-US" altLang="zh-TW" b="0" i="0" dirty="0">
                    <a:latin typeface="Cambria Math" panose="02040503050406030204" pitchFamily="18" charset="0"/>
                  </a:rPr>
                  <a:t>𝑠_𝑖</a:t>
                </a:r>
                <a:r>
                  <a:rPr lang="zh-TW" altLang="en-US" i="0" dirty="0"/>
                  <a:t>需要的資源量</a:t>
                </a:r>
                <a:r>
                  <a:rPr lang="en-US" altLang="zh-TW" b="0" i="0" dirty="0">
                    <a:latin typeface="Cambria Math" panose="02040503050406030204" pitchFamily="18" charset="0"/>
                    <a:ea typeface="Cambria Math" panose="02040503050406030204" pitchFamily="18" charset="0"/>
                  </a:rPr>
                  <a:t>𝑟_𝑗</a:t>
                </a:r>
                <a:endParaRPr lang="en-US" altLang="zh-TW" i="0" dirty="0"/>
              </a:p>
              <a:p>
                <a:r>
                  <a:rPr lang="zh-TW" altLang="en-US" i="0">
                    <a:latin typeface="Cambria Math" panose="02040503050406030204" pitchFamily="18" charset="0"/>
                  </a:rPr>
                  <a:t>𝕋</a:t>
                </a:r>
                <a:r>
                  <a:rPr lang="en-US" altLang="zh-TW" i="0" dirty="0"/>
                  <a:t> :</a:t>
                </a:r>
                <a:r>
                  <a:rPr lang="zh-TW" altLang="en-US" i="0" dirty="0"/>
                  <a:t> 服務間通信流量矩陣 </a:t>
                </a:r>
                <a:r>
                  <a:rPr lang="en-US" altLang="zh-TW" i="0" dirty="0"/>
                  <a:t>:</a:t>
                </a:r>
                <a:r>
                  <a:rPr lang="zh-TW" altLang="en-US" i="0">
                    <a:latin typeface="Cambria Math" panose="02040503050406030204" pitchFamily="18" charset="0"/>
                  </a:rPr>
                  <a:t>𝕋</a:t>
                </a:r>
                <a:r>
                  <a:rPr lang="en-US" altLang="zh-TW" i="0" dirty="0"/>
                  <a:t>=</a:t>
                </a:r>
                <a:r>
                  <a:rPr lang="en-US" altLang="zh-TW" i="0" dirty="0">
                    <a:latin typeface="Cambria Math" panose="02040503050406030204" pitchFamily="18" charset="0"/>
                  </a:rPr>
                  <a:t>[</a:t>
                </a:r>
                <a:r>
                  <a:rPr lang="en-US" altLang="zh-TW" b="0" i="0">
                    <a:latin typeface="Cambria Math" panose="02040503050406030204" pitchFamily="18" charset="0"/>
                  </a:rPr>
                  <a:t>𝑡_𝑖𝑗 ]</a:t>
                </a:r>
                <a:r>
                  <a:rPr lang="en-US" altLang="zh-TW" b="0" i="0" dirty="0">
                    <a:latin typeface="Cambria Math" panose="02040503050406030204" pitchFamily="18" charset="0"/>
                  </a:rPr>
                  <a:t>_(</a:t>
                </a:r>
                <a:r>
                  <a:rPr lang="en-US" altLang="zh-TW" i="0" dirty="0">
                    <a:latin typeface="Cambria Math" panose="02040503050406030204" pitchFamily="18" charset="0"/>
                  </a:rPr>
                  <a:t>N</a:t>
                </a:r>
                <a:r>
                  <a:rPr lang="en-US" altLang="zh-TW" i="0" dirty="0">
                    <a:latin typeface="Cambria Math" panose="02040503050406030204" pitchFamily="18" charset="0"/>
                    <a:ea typeface="Cambria Math" panose="02040503050406030204" pitchFamily="18" charset="0"/>
                  </a:rPr>
                  <a:t>×N)</a:t>
                </a:r>
                <a:r>
                  <a:rPr lang="en-US" altLang="zh-TW" i="0" dirty="0"/>
                  <a:t>		</a:t>
                </a:r>
                <a:r>
                  <a:rPr lang="en-US" altLang="zh-TW" b="0" i="0">
                    <a:latin typeface="Cambria Math" panose="02040503050406030204" pitchFamily="18" charset="0"/>
                  </a:rPr>
                  <a:t>𝑡_𝑖𝑗</a:t>
                </a:r>
                <a:r>
                  <a:rPr lang="en-US" altLang="zh-TW" i="0" dirty="0"/>
                  <a:t> :</a:t>
                </a:r>
                <a:r>
                  <a:rPr lang="zh-TW" altLang="en-US" i="0" dirty="0"/>
                  <a:t> 從服務</a:t>
                </a:r>
                <a:r>
                  <a:rPr lang="en-US" altLang="zh-TW" b="0" i="0" dirty="0">
                    <a:latin typeface="Cambria Math" panose="02040503050406030204" pitchFamily="18" charset="0"/>
                  </a:rPr>
                  <a:t>𝑠_𝑖</a:t>
                </a:r>
                <a:r>
                  <a:rPr lang="zh-TW" altLang="en-US" i="0" dirty="0"/>
                  <a:t>到服務</a:t>
                </a:r>
                <a:r>
                  <a:rPr lang="en-US" altLang="zh-TW" b="0" i="0" dirty="0">
                    <a:latin typeface="Cambria Math" panose="02040503050406030204" pitchFamily="18" charset="0"/>
                  </a:rPr>
                  <a:t>𝑠_𝑗</a:t>
                </a:r>
                <a:r>
                  <a:rPr lang="zh-TW" altLang="en-US" i="0" dirty="0"/>
                  <a:t>的流量速率</a:t>
                </a:r>
                <a:endParaRPr lang="en-US" altLang="zh-TW" i="0" dirty="0"/>
              </a:p>
              <a:p>
                <a:r>
                  <a:rPr lang="zh-TW" altLang="en-US" i="0">
                    <a:latin typeface="Cambria Math" panose="02040503050406030204" pitchFamily="18" charset="0"/>
                  </a:rPr>
                  <a:t>𝕏</a:t>
                </a:r>
                <a:r>
                  <a:rPr lang="en-US" altLang="zh-TW" i="0" dirty="0"/>
                  <a:t> :</a:t>
                </a:r>
                <a:r>
                  <a:rPr lang="zh-TW" altLang="en-US" i="0" dirty="0"/>
                  <a:t> 放置解決方案 </a:t>
                </a:r>
                <a:r>
                  <a:rPr lang="en-US" altLang="zh-TW" i="0" dirty="0"/>
                  <a:t>:</a:t>
                </a:r>
                <a:r>
                  <a:rPr lang="zh-TW" altLang="en-US" i="0">
                    <a:latin typeface="Cambria Math" panose="02040503050406030204" pitchFamily="18" charset="0"/>
                  </a:rPr>
                  <a:t>𝕏</a:t>
                </a:r>
                <a:r>
                  <a:rPr lang="en-US" altLang="zh-TW" i="0" dirty="0"/>
                  <a:t>=</a:t>
                </a:r>
                <a:r>
                  <a:rPr lang="en-US" altLang="zh-TW" i="0" dirty="0">
                    <a:latin typeface="Cambria Math" panose="02040503050406030204" pitchFamily="18" charset="0"/>
                  </a:rPr>
                  <a:t>[</a:t>
                </a:r>
                <a:r>
                  <a:rPr lang="en-US" altLang="zh-TW" b="0" i="0">
                    <a:latin typeface="Cambria Math" panose="02040503050406030204" pitchFamily="18" charset="0"/>
                  </a:rPr>
                  <a:t>𝑥_𝑖𝑗 ]</a:t>
                </a:r>
                <a:r>
                  <a:rPr lang="en-US" altLang="zh-TW" b="0" i="0" dirty="0">
                    <a:latin typeface="Cambria Math" panose="02040503050406030204" pitchFamily="18" charset="0"/>
                  </a:rPr>
                  <a:t>_(</a:t>
                </a:r>
                <a:r>
                  <a:rPr lang="en-US" altLang="zh-TW" i="0" dirty="0">
                    <a:latin typeface="Cambria Math" panose="02040503050406030204" pitchFamily="18" charset="0"/>
                  </a:rPr>
                  <a:t>N</a:t>
                </a:r>
                <a:r>
                  <a:rPr lang="en-US" altLang="zh-TW" i="0" dirty="0">
                    <a:latin typeface="Cambria Math" panose="02040503050406030204" pitchFamily="18" charset="0"/>
                    <a:ea typeface="Cambria Math" panose="02040503050406030204" pitchFamily="18" charset="0"/>
                  </a:rPr>
                  <a:t>×M)</a:t>
                </a:r>
                <a:r>
                  <a:rPr lang="zh-TW" altLang="en-US" i="0" dirty="0"/>
                  <a:t>，其中如果服務</a:t>
                </a:r>
                <a:r>
                  <a:rPr lang="en-US" altLang="zh-TW" b="0" i="0" dirty="0">
                    <a:latin typeface="Cambria Math" panose="02040503050406030204" pitchFamily="18" charset="0"/>
                  </a:rPr>
                  <a:t>𝑠_𝑖</a:t>
                </a:r>
                <a:r>
                  <a:rPr lang="zh-TW" altLang="en-US" i="0" dirty="0"/>
                  <a:t>被放置在機器</a:t>
                </a:r>
                <a:r>
                  <a:rPr lang="en-US" altLang="zh-TW" b="0" i="0" dirty="0">
                    <a:latin typeface="Cambria Math" panose="02040503050406030204" pitchFamily="18" charset="0"/>
                  </a:rPr>
                  <a:t>𝑚_𝑗</a:t>
                </a:r>
                <a:r>
                  <a:rPr lang="zh-TW" altLang="en-US" i="0" dirty="0"/>
                  <a:t>上，則</a:t>
                </a:r>
                <a:r>
                  <a:rPr lang="en-US" altLang="zh-TW" b="0" i="0">
                    <a:latin typeface="Cambria Math" panose="02040503050406030204" pitchFamily="18" charset="0"/>
                  </a:rPr>
                  <a:t>𝑥_𝑖𝑗</a:t>
                </a:r>
                <a:r>
                  <a:rPr lang="en-US" altLang="zh-TW" i="0" dirty="0"/>
                  <a:t>=1</a:t>
                </a:r>
                <a:r>
                  <a:rPr lang="zh-TW" altLang="en-US" i="0" dirty="0"/>
                  <a:t>，否則</a:t>
                </a:r>
                <a:r>
                  <a:rPr lang="en-US" altLang="zh-TW" b="0" i="0">
                    <a:latin typeface="Cambria Math" panose="02040503050406030204" pitchFamily="18" charset="0"/>
                  </a:rPr>
                  <a:t>𝑥_𝑖𝑗</a:t>
                </a:r>
                <a:r>
                  <a:rPr lang="en-US" altLang="zh-TW" i="0" dirty="0"/>
                  <a:t>=0</a:t>
                </a:r>
                <a:endParaRPr lang="zh-TW" altLang="en-US" i="0"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20</a:t>
            </a:fld>
            <a:endParaRPr lang="zh-TW" altLang="en-US"/>
          </a:p>
        </p:txBody>
      </p:sp>
    </p:spTree>
    <p:extLst>
      <p:ext uri="{BB962C8B-B14F-4D97-AF65-F5344CB8AC3E}">
        <p14:creationId xmlns:p14="http://schemas.microsoft.com/office/powerpoint/2010/main" val="2988037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我們認為一個雲計算機集群是由一組異構的機器</a:t>
                </a:r>
                <a14:m>
                  <m:oMath xmlns:m="http://schemas.openxmlformats.org/officeDocument/2006/math">
                    <m:r>
                      <a:rPr lang="en-US" altLang="zh-TW" sz="1200" smtClean="0">
                        <a:latin typeface="Cambria Math" panose="02040503050406030204" pitchFamily="18" charset="0"/>
                      </a:rPr>
                      <m:t>ℳ</m:t>
                    </m:r>
                  </m:oMath>
                </a14:m>
                <a:r>
                  <a:rPr lang="en-US" altLang="zh-TW" sz="1200" dirty="0">
                    <a:latin typeface="+mn-lt"/>
                  </a:rPr>
                  <a:t>=</a:t>
                </a:r>
                <a14:m>
                  <m:oMath xmlns:m="http://schemas.openxmlformats.org/officeDocument/2006/math">
                    <m:r>
                      <a:rPr lang="en-US" altLang="zh-TW" sz="1200" dirty="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dirty="0">
                            <a:latin typeface="Cambria Math" panose="02040503050406030204" pitchFamily="18" charset="0"/>
                          </a:rPr>
                          <m:t>𝑚</m:t>
                        </m:r>
                      </m:e>
                      <m:sub>
                        <m:r>
                          <a:rPr lang="en-US" altLang="zh-TW" sz="1200" dirty="0">
                            <a:latin typeface="Cambria Math" panose="02040503050406030204" pitchFamily="18" charset="0"/>
                          </a:rPr>
                          <m:t>1</m:t>
                        </m:r>
                      </m:sub>
                    </m:sSub>
                    <m:r>
                      <a:rPr lang="en-US" altLang="zh-TW" sz="1200" dirty="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dirty="0">
                            <a:latin typeface="Cambria Math" panose="02040503050406030204" pitchFamily="18" charset="0"/>
                          </a:rPr>
                          <m:t>𝑚</m:t>
                        </m:r>
                      </m:e>
                      <m:sub>
                        <m:r>
                          <a:rPr lang="en-US" altLang="zh-TW" sz="1200" dirty="0">
                            <a:latin typeface="Cambria Math" panose="02040503050406030204" pitchFamily="18" charset="0"/>
                          </a:rPr>
                          <m:t>2</m:t>
                        </m:r>
                      </m:sub>
                    </m:sSub>
                    <m:r>
                      <a:rPr lang="en-US" altLang="zh-TW" sz="1200" dirty="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dirty="0">
                            <a:latin typeface="Cambria Math" panose="02040503050406030204" pitchFamily="18" charset="0"/>
                          </a:rPr>
                          <m:t>𝑚</m:t>
                        </m:r>
                      </m:e>
                      <m:sub>
                        <m:r>
                          <a:rPr lang="en-US" altLang="zh-TW" sz="1200" dirty="0">
                            <a:latin typeface="Cambria Math" panose="02040503050406030204" pitchFamily="18" charset="0"/>
                          </a:rPr>
                          <m:t>𝑀</m:t>
                        </m:r>
                      </m:sub>
                    </m:sSub>
                    <m:r>
                      <a:rPr lang="en-US" altLang="zh-TW" sz="1200" dirty="0">
                        <a:latin typeface="Cambria Math" panose="02040503050406030204" pitchFamily="18" charset="0"/>
                      </a:rPr>
                      <m:t>}</m:t>
                    </m:r>
                  </m:oMath>
                </a14:m>
                <a:r>
                  <a:rPr lang="zh-TW" altLang="en-US" dirty="0"/>
                  <a:t>組成，其中</a:t>
                </a:r>
                <a:r>
                  <a:rPr lang="en-US" altLang="zh-TW" i="1" dirty="0"/>
                  <a:t>M</a:t>
                </a:r>
                <a:r>
                  <a:rPr lang="en-US" altLang="zh-TW" i="0" dirty="0"/>
                  <a:t>=</a:t>
                </a:r>
                <a14:m>
                  <m:oMath xmlns:m="http://schemas.openxmlformats.org/officeDocument/2006/math">
                    <m:d>
                      <m:dPr>
                        <m:begChr m:val="|"/>
                        <m:endChr m:val="|"/>
                        <m:ctrlPr>
                          <a:rPr lang="en-US" altLang="zh-TW" i="1" smtClean="0">
                            <a:latin typeface="Cambria Math" panose="02040503050406030204" pitchFamily="18" charset="0"/>
                          </a:rPr>
                        </m:ctrlPr>
                      </m:dPr>
                      <m:e>
                        <m:r>
                          <a:rPr lang="en-US" altLang="zh-TW" i="1" smtClean="0">
                            <a:latin typeface="Cambria Math" panose="02040503050406030204" pitchFamily="18" charset="0"/>
                            <a:ea typeface="Cambria Math" panose="02040503050406030204" pitchFamily="18" charset="0"/>
                          </a:rPr>
                          <m:t>ℳ</m:t>
                        </m:r>
                      </m:e>
                    </m:d>
                  </m:oMath>
                </a14:m>
                <a:r>
                  <a:rPr lang="zh-TW" altLang="en-US" sz="1200" dirty="0">
                    <a:latin typeface="+mn-lt"/>
                  </a:rPr>
                  <a:t>是機器的數量</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我們考慮每台機器中的</a:t>
                </a:r>
                <a:r>
                  <a:rPr lang="en-US" altLang="zh-TW" sz="1200" dirty="0">
                    <a:latin typeface="+mn-lt"/>
                  </a:rPr>
                  <a:t>R</a:t>
                </a:r>
                <a:r>
                  <a:rPr lang="zh-TW" altLang="en-US" sz="1200" dirty="0">
                    <a:latin typeface="+mn-lt"/>
                  </a:rPr>
                  <a:t>種資源</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ℛ</m:t>
                    </m:r>
                  </m:oMath>
                </a14:m>
                <a:r>
                  <a:rPr lang="en-US" altLang="zh-TW" sz="1200" dirty="0">
                    <a:ea typeface="Cambria Math" panose="02040503050406030204" pitchFamily="18" charset="0"/>
                  </a:rPr>
                  <a:t>=</a:t>
                </a:r>
                <a14:m>
                  <m:oMath xmlns:m="http://schemas.openxmlformats.org/officeDocument/2006/math">
                    <m:d>
                      <m:dPr>
                        <m:begChr m:val="{"/>
                        <m:endChr m:val="}"/>
                        <m:ctrlPr>
                          <a:rPr lang="en-US" altLang="zh-TW" sz="1200" i="1" dirty="0">
                            <a:latin typeface="Cambria Math" panose="02040503050406030204" pitchFamily="18" charset="0"/>
                            <a:ea typeface="Cambria Math" panose="02040503050406030204" pitchFamily="18" charset="0"/>
                          </a:rPr>
                        </m:ctrlPr>
                      </m:dPr>
                      <m:e>
                        <m:sSub>
                          <m:sSubPr>
                            <m:ctrlPr>
                              <a:rPr lang="en-US" altLang="zh-TW" sz="1200" i="1" dirty="0">
                                <a:latin typeface="Cambria Math" panose="02040503050406030204" pitchFamily="18" charset="0"/>
                                <a:ea typeface="Cambria Math" panose="02040503050406030204" pitchFamily="18" charset="0"/>
                              </a:rPr>
                            </m:ctrlPr>
                          </m:sSubPr>
                          <m:e>
                            <m:r>
                              <a:rPr lang="en-US" altLang="zh-TW" sz="1200" i="1" dirty="0">
                                <a:latin typeface="Cambria Math" panose="02040503050406030204" pitchFamily="18" charset="0"/>
                                <a:ea typeface="Cambria Math" panose="02040503050406030204" pitchFamily="18" charset="0"/>
                              </a:rPr>
                              <m:t>𝑟</m:t>
                            </m:r>
                          </m:e>
                          <m:sub>
                            <m:r>
                              <a:rPr lang="en-US" altLang="zh-TW" sz="1200" i="1" dirty="0">
                                <a:latin typeface="Cambria Math" panose="02040503050406030204" pitchFamily="18" charset="0"/>
                                <a:ea typeface="Cambria Math" panose="02040503050406030204" pitchFamily="18" charset="0"/>
                              </a:rPr>
                              <m:t>1</m:t>
                            </m:r>
                          </m:sub>
                        </m:sSub>
                        <m:r>
                          <a:rPr lang="en-US" altLang="zh-TW" sz="1200" i="1" dirty="0">
                            <a:latin typeface="Cambria Math" panose="02040503050406030204" pitchFamily="18" charset="0"/>
                            <a:ea typeface="Cambria Math" panose="02040503050406030204" pitchFamily="18" charset="0"/>
                          </a:rPr>
                          <m:t>,</m:t>
                        </m:r>
                        <m:sSub>
                          <m:sSubPr>
                            <m:ctrlPr>
                              <a:rPr lang="en-US" altLang="zh-TW" sz="1200" i="1" dirty="0">
                                <a:latin typeface="Cambria Math" panose="02040503050406030204" pitchFamily="18" charset="0"/>
                                <a:ea typeface="Cambria Math" panose="02040503050406030204" pitchFamily="18" charset="0"/>
                              </a:rPr>
                            </m:ctrlPr>
                          </m:sSubPr>
                          <m:e>
                            <m:r>
                              <a:rPr lang="en-US" altLang="zh-TW" sz="1200" i="1" dirty="0">
                                <a:latin typeface="Cambria Math" panose="02040503050406030204" pitchFamily="18" charset="0"/>
                                <a:ea typeface="Cambria Math" panose="02040503050406030204" pitchFamily="18" charset="0"/>
                              </a:rPr>
                              <m:t>𝑟</m:t>
                            </m:r>
                          </m:e>
                          <m:sub>
                            <m:r>
                              <a:rPr lang="en-US" altLang="zh-TW" sz="1200" i="1" dirty="0">
                                <a:latin typeface="Cambria Math" panose="02040503050406030204" pitchFamily="18" charset="0"/>
                                <a:ea typeface="Cambria Math" panose="02040503050406030204" pitchFamily="18" charset="0"/>
                              </a:rPr>
                              <m:t>2</m:t>
                            </m:r>
                          </m:sub>
                        </m:sSub>
                        <m:r>
                          <a:rPr lang="en-US" altLang="zh-TW" sz="1200" i="1" dirty="0">
                            <a:latin typeface="Cambria Math" panose="02040503050406030204" pitchFamily="18" charset="0"/>
                            <a:ea typeface="Cambria Math" panose="02040503050406030204" pitchFamily="18" charset="0"/>
                          </a:rPr>
                          <m:t>,…,</m:t>
                        </m:r>
                        <m:sSub>
                          <m:sSubPr>
                            <m:ctrlPr>
                              <a:rPr lang="en-US" altLang="zh-TW" sz="1200" i="1" dirty="0">
                                <a:latin typeface="Cambria Math" panose="02040503050406030204" pitchFamily="18" charset="0"/>
                                <a:ea typeface="Cambria Math" panose="02040503050406030204" pitchFamily="18" charset="0"/>
                              </a:rPr>
                            </m:ctrlPr>
                          </m:sSubPr>
                          <m:e>
                            <m:r>
                              <a:rPr lang="en-US" altLang="zh-TW" sz="1200" i="1" dirty="0">
                                <a:latin typeface="Cambria Math" panose="02040503050406030204" pitchFamily="18" charset="0"/>
                                <a:ea typeface="Cambria Math" panose="02040503050406030204" pitchFamily="18" charset="0"/>
                              </a:rPr>
                              <m:t>𝑟</m:t>
                            </m:r>
                          </m:e>
                          <m:sub>
                            <m:r>
                              <a:rPr lang="en-US" altLang="zh-TW" sz="1200" i="1" dirty="0">
                                <a:latin typeface="Cambria Math" panose="02040503050406030204" pitchFamily="18" charset="0"/>
                                <a:ea typeface="Cambria Math" panose="02040503050406030204" pitchFamily="18" charset="0"/>
                              </a:rPr>
                              <m:t>𝑅</m:t>
                            </m:r>
                          </m:sub>
                        </m:sSub>
                      </m:e>
                    </m:d>
                  </m:oMath>
                </a14:m>
                <a:r>
                  <a:rPr lang="en-US" altLang="zh-TW" dirty="0"/>
                  <a:t>(</a:t>
                </a:r>
                <a:r>
                  <a:rPr lang="zh-TW" altLang="en-US" dirty="0"/>
                  <a:t>例如，</a:t>
                </a:r>
                <a:r>
                  <a:rPr lang="en-US" altLang="zh-TW" dirty="0"/>
                  <a:t>CPU</a:t>
                </a:r>
                <a:r>
                  <a:rPr lang="zh-TW" altLang="en-US" dirty="0"/>
                  <a:t>、記憶體、磁碟等</a:t>
                </a:r>
                <a:r>
                  <a:rPr lang="en-US" altLang="zh-TW" dirty="0"/>
                  <a:t>)</a:t>
                </a:r>
              </a:p>
              <a:p>
                <a:pPr marL="171450" indent="-171450">
                  <a:buFont typeface="Arial" panose="020B0604020202020204" pitchFamily="34" charset="0"/>
                  <a:buChar char="•"/>
                </a:pPr>
                <a:r>
                  <a:rPr lang="zh-TW" altLang="en-US" dirty="0"/>
                  <a:t>對於機器</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dirty="0">
                            <a:latin typeface="Cambria Math" panose="02040503050406030204" pitchFamily="18" charset="0"/>
                          </a:rPr>
                          <m:t>𝑚</m:t>
                        </m:r>
                      </m:e>
                      <m:sub>
                        <m:r>
                          <a:rPr lang="en-US" altLang="zh-TW" sz="1200" b="0" i="1" dirty="0" smtClean="0">
                            <a:latin typeface="Cambria Math" panose="02040503050406030204" pitchFamily="18" charset="0"/>
                          </a:rPr>
                          <m:t>𝑖</m:t>
                        </m:r>
                      </m:sub>
                    </m:sSub>
                  </m:oMath>
                </a14:m>
                <a:r>
                  <a:rPr lang="zh-TW" altLang="en-US" dirty="0"/>
                  <a:t>，另</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𝑉</m:t>
                        </m:r>
                      </m:e>
                      <m:sub>
                        <m:r>
                          <a:rPr lang="en-US" altLang="zh-TW" sz="1200" i="1">
                            <a:latin typeface="Cambria Math" panose="02040503050406030204" pitchFamily="18" charset="0"/>
                          </a:rPr>
                          <m:t>𝑖</m:t>
                        </m:r>
                      </m:sub>
                    </m:sSub>
                  </m:oMath>
                </a14:m>
                <a:r>
                  <a:rPr lang="en-US" altLang="zh-TW" sz="1200" dirty="0"/>
                  <a:t>=</a:t>
                </a:r>
                <a14:m>
                  <m:oMath xmlns:m="http://schemas.openxmlformats.org/officeDocument/2006/math">
                    <m:d>
                      <m:dPr>
                        <m:ctrlPr>
                          <a:rPr lang="en-US" altLang="zh-TW" sz="1200" i="1" dirty="0">
                            <a:latin typeface="Cambria Math" panose="02040503050406030204" pitchFamily="18" charset="0"/>
                          </a:rPr>
                        </m:ctrlPr>
                      </m:dPr>
                      <m:e>
                        <m:sSubSup>
                          <m:sSubSupPr>
                            <m:ctrlPr>
                              <a:rPr lang="en-US" altLang="zh-TW" sz="1200" i="1">
                                <a:latin typeface="Cambria Math" panose="02040503050406030204" pitchFamily="18" charset="0"/>
                              </a:rPr>
                            </m:ctrlPr>
                          </m:sSubSupPr>
                          <m:e>
                            <m:r>
                              <a:rPr lang="en-US" altLang="zh-TW" sz="1200" i="1">
                                <a:latin typeface="Cambria Math" panose="02040503050406030204" pitchFamily="18" charset="0"/>
                              </a:rPr>
                              <m:t>𝑣</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1</m:t>
                            </m:r>
                          </m:sup>
                        </m:sSubSup>
                        <m:r>
                          <a:rPr lang="en-US" altLang="zh-TW" sz="1200" i="1">
                            <a:latin typeface="Cambria Math" panose="02040503050406030204" pitchFamily="18" charset="0"/>
                          </a:rPr>
                          <m:t>,</m:t>
                        </m:r>
                        <m:sSubSup>
                          <m:sSubSupPr>
                            <m:ctrlPr>
                              <a:rPr lang="en-US" altLang="zh-TW" sz="1200" i="1">
                                <a:latin typeface="Cambria Math" panose="02040503050406030204" pitchFamily="18" charset="0"/>
                              </a:rPr>
                            </m:ctrlPr>
                          </m:sSubSupPr>
                          <m:e>
                            <m:r>
                              <a:rPr lang="en-US" altLang="zh-TW" sz="1200" i="1">
                                <a:latin typeface="Cambria Math" panose="02040503050406030204" pitchFamily="18" charset="0"/>
                              </a:rPr>
                              <m:t>𝑣</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2</m:t>
                            </m:r>
                          </m:sup>
                        </m:sSubSup>
                        <m:r>
                          <a:rPr lang="en-US" altLang="zh-TW" sz="1200" i="1">
                            <a:latin typeface="Cambria Math" panose="02040503050406030204" pitchFamily="18" charset="0"/>
                          </a:rPr>
                          <m:t>,…,</m:t>
                        </m:r>
                        <m:sSubSup>
                          <m:sSubSupPr>
                            <m:ctrlPr>
                              <a:rPr lang="en-US" altLang="zh-TW" sz="1200" i="1">
                                <a:latin typeface="Cambria Math" panose="02040503050406030204" pitchFamily="18" charset="0"/>
                              </a:rPr>
                            </m:ctrlPr>
                          </m:sSubSupPr>
                          <m:e>
                            <m:r>
                              <a:rPr lang="en-US" altLang="zh-TW" sz="1200" i="1">
                                <a:latin typeface="Cambria Math" panose="02040503050406030204" pitchFamily="18" charset="0"/>
                              </a:rPr>
                              <m:t>𝑣</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𝑅</m:t>
                            </m:r>
                          </m:sup>
                        </m:sSubSup>
                      </m:e>
                    </m:d>
                    <m:r>
                      <a:rPr lang="zh-TW" altLang="en-US" sz="1200" i="1">
                        <a:latin typeface="Cambria Math" panose="02040503050406030204" pitchFamily="18" charset="0"/>
                      </a:rPr>
                      <m:t>為</m:t>
                    </m:r>
                  </m:oMath>
                </a14:m>
                <a:r>
                  <a:rPr lang="zh-TW" altLang="en-US" dirty="0"/>
                  <a:t>其可用資源向量，其中元素</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i="1">
                            <a:latin typeface="Cambria Math" panose="02040503050406030204" pitchFamily="18" charset="0"/>
                          </a:rPr>
                          <m:t>𝑣</m:t>
                        </m:r>
                      </m:e>
                      <m:sub>
                        <m:r>
                          <a:rPr lang="en-US" altLang="zh-TW" sz="1200" i="1">
                            <a:latin typeface="Cambria Math" panose="02040503050406030204" pitchFamily="18" charset="0"/>
                          </a:rPr>
                          <m:t>𝑖</m:t>
                        </m:r>
                      </m:sub>
                      <m:sup>
                        <m:r>
                          <a:rPr lang="en-US" altLang="zh-TW" sz="1200" b="0" i="1" smtClean="0">
                            <a:latin typeface="Cambria Math" panose="02040503050406030204" pitchFamily="18" charset="0"/>
                          </a:rPr>
                          <m:t>𝑗</m:t>
                        </m:r>
                      </m:sup>
                    </m:sSubSup>
                  </m:oMath>
                </a14:m>
                <a:r>
                  <a:rPr lang="zh-TW" altLang="en-US" dirty="0"/>
                  <a:t>表示</a:t>
                </a:r>
                <a:r>
                  <a:rPr lang="zh-TW" altLang="en-US" i="0" dirty="0"/>
                  <a:t>機器</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𝑚</m:t>
                        </m:r>
                      </m:e>
                      <m:sub>
                        <m:r>
                          <a:rPr lang="en-US" altLang="zh-TW" b="0" i="1" dirty="0" smtClean="0">
                            <a:latin typeface="Cambria Math" panose="02040503050406030204" pitchFamily="18" charset="0"/>
                          </a:rPr>
                          <m:t>𝑖</m:t>
                        </m:r>
                      </m:sub>
                    </m:sSub>
                  </m:oMath>
                </a14:m>
                <a:r>
                  <a:rPr lang="zh-TW" altLang="en-US" i="0" dirty="0"/>
                  <a:t>上可用的資源量</a:t>
                </a:r>
                <a14:m>
                  <m:oMath xmlns:m="http://schemas.openxmlformats.org/officeDocument/2006/math">
                    <m:sSub>
                      <m:sSubPr>
                        <m:ctrlPr>
                          <a:rPr lang="en-US" altLang="zh-TW" i="1" dirty="0" smtClean="0">
                            <a:latin typeface="Cambria Math" panose="02040503050406030204" pitchFamily="18" charset="0"/>
                            <a:ea typeface="Cambria Math" panose="02040503050406030204" pitchFamily="18" charset="0"/>
                          </a:rPr>
                        </m:ctrlPr>
                      </m:sSubPr>
                      <m:e>
                        <m:r>
                          <a:rPr lang="en-US" altLang="zh-TW" b="0" i="1" dirty="0" smtClean="0">
                            <a:latin typeface="Cambria Math" panose="02040503050406030204" pitchFamily="18" charset="0"/>
                            <a:ea typeface="Cambria Math" panose="02040503050406030204" pitchFamily="18" charset="0"/>
                          </a:rPr>
                          <m:t>𝑟</m:t>
                        </m:r>
                      </m:e>
                      <m:sub>
                        <m:r>
                          <a:rPr lang="en-US" altLang="zh-TW" b="0" i="1" dirty="0" smtClean="0">
                            <a:latin typeface="Cambria Math" panose="02040503050406030204" pitchFamily="18" charset="0"/>
                            <a:ea typeface="Cambria Math" panose="02040503050406030204" pitchFamily="18" charset="0"/>
                          </a:rPr>
                          <m:t>𝑗</m:t>
                        </m:r>
                      </m:sub>
                    </m:sSub>
                  </m:oMath>
                </a14:m>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我們認為一個雲計算機集群是由一組異構的機器</a:t>
                </a:r>
                <a:r>
                  <a:rPr lang="en-US" altLang="zh-TW" sz="1200" i="0">
                    <a:latin typeface="Cambria Math" panose="02040503050406030204" pitchFamily="18" charset="0"/>
                  </a:rPr>
                  <a:t>ℳ</a:t>
                </a:r>
                <a:r>
                  <a:rPr lang="en-US" altLang="zh-TW" sz="1200" dirty="0">
                    <a:latin typeface="+mn-lt"/>
                  </a:rPr>
                  <a:t>=</a:t>
                </a:r>
                <a:r>
                  <a:rPr lang="en-US" altLang="zh-TW" sz="1200" i="0" dirty="0">
                    <a:latin typeface="Cambria Math" panose="02040503050406030204" pitchFamily="18" charset="0"/>
                  </a:rPr>
                  <a:t>{𝑚_1,𝑚_2,…,𝑚_𝑀}</a:t>
                </a:r>
                <a:r>
                  <a:rPr lang="zh-TW" altLang="en-US" dirty="0"/>
                  <a:t>組成，其中</a:t>
                </a:r>
                <a:r>
                  <a:rPr lang="en-US" altLang="zh-TW" sz="1200" dirty="0">
                    <a:latin typeface="+mn-lt"/>
                  </a:rPr>
                  <a:t>M=|</a:t>
                </a:r>
                <a:r>
                  <a:rPr lang="en-US" altLang="zh-TW" sz="1200" i="0">
                    <a:latin typeface="Cambria Math" panose="02040503050406030204" pitchFamily="18" charset="0"/>
                  </a:rPr>
                  <a:t>ℳ</a:t>
                </a:r>
                <a:r>
                  <a:rPr lang="en-US" altLang="zh-TW" sz="1200" dirty="0">
                    <a:latin typeface="+mn-lt"/>
                  </a:rPr>
                  <a:t>| </a:t>
                </a:r>
                <a:r>
                  <a:rPr lang="zh-TW" altLang="en-US" sz="1200" dirty="0">
                    <a:latin typeface="+mn-lt"/>
                  </a:rPr>
                  <a:t>是機器的數量</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我們考慮每台機器中的</a:t>
                </a:r>
                <a:r>
                  <a:rPr lang="en-US" altLang="zh-TW" sz="1200" dirty="0">
                    <a:latin typeface="+mn-lt"/>
                  </a:rPr>
                  <a:t>R</a:t>
                </a:r>
                <a:r>
                  <a:rPr lang="zh-TW" altLang="en-US" sz="1200" dirty="0">
                    <a:latin typeface="+mn-lt"/>
                  </a:rPr>
                  <a:t>種資源</a:t>
                </a:r>
                <a:r>
                  <a:rPr lang="en-US" altLang="zh-TW" sz="1200" i="0">
                    <a:latin typeface="Cambria Math" panose="02040503050406030204" pitchFamily="18" charset="0"/>
                    <a:ea typeface="Cambria Math" panose="02040503050406030204" pitchFamily="18" charset="0"/>
                  </a:rPr>
                  <a:t>ℛ</a:t>
                </a:r>
                <a:r>
                  <a:rPr lang="en-US" altLang="zh-TW" sz="1200" dirty="0">
                    <a:ea typeface="Cambria Math" panose="02040503050406030204" pitchFamily="18" charset="0"/>
                  </a:rPr>
                  <a:t>=</a:t>
                </a:r>
                <a:r>
                  <a:rPr lang="en-US" altLang="zh-TW" sz="1200" i="0" dirty="0">
                    <a:latin typeface="Cambria Math" panose="02040503050406030204" pitchFamily="18" charset="0"/>
                    <a:ea typeface="Cambria Math" panose="02040503050406030204" pitchFamily="18" charset="0"/>
                  </a:rPr>
                  <a:t>{𝑟_1,𝑟_2,…,𝑟_𝑅 }</a:t>
                </a:r>
                <a:r>
                  <a:rPr lang="en-US" altLang="zh-TW" dirty="0"/>
                  <a:t>(</a:t>
                </a:r>
                <a:r>
                  <a:rPr lang="zh-TW" altLang="en-US" dirty="0"/>
                  <a:t>例如，</a:t>
                </a:r>
                <a:r>
                  <a:rPr lang="en-US" altLang="zh-TW" dirty="0"/>
                  <a:t>CPU</a:t>
                </a:r>
                <a:r>
                  <a:rPr lang="zh-TW" altLang="en-US" dirty="0"/>
                  <a:t>、記憶體、磁碟等</a:t>
                </a:r>
                <a:r>
                  <a:rPr lang="en-US" altLang="zh-TW" dirty="0"/>
                  <a:t>)</a:t>
                </a:r>
              </a:p>
              <a:p>
                <a:pPr marL="171450" indent="-171450">
                  <a:buFont typeface="Arial" panose="020B0604020202020204" pitchFamily="34" charset="0"/>
                  <a:buChar char="•"/>
                </a:pPr>
                <a:r>
                  <a:rPr lang="zh-TW" altLang="en-US" dirty="0"/>
                  <a:t>對於機器</a:t>
                </a:r>
                <a:r>
                  <a:rPr lang="en-US" altLang="zh-TW" sz="1200" i="0" dirty="0">
                    <a:latin typeface="Cambria Math" panose="02040503050406030204" pitchFamily="18" charset="0"/>
                  </a:rPr>
                  <a:t>𝑚_</a:t>
                </a:r>
                <a:r>
                  <a:rPr lang="en-US" altLang="zh-TW" sz="1200" b="0" i="0" dirty="0">
                    <a:latin typeface="Cambria Math" panose="02040503050406030204" pitchFamily="18" charset="0"/>
                  </a:rPr>
                  <a:t>𝑖</a:t>
                </a:r>
                <a:r>
                  <a:rPr lang="zh-TW" altLang="en-US" dirty="0"/>
                  <a:t>，另</a:t>
                </a:r>
                <a:r>
                  <a:rPr lang="en-US" altLang="zh-TW" sz="1200" i="0">
                    <a:latin typeface="Cambria Math" panose="02040503050406030204" pitchFamily="18" charset="0"/>
                  </a:rPr>
                  <a:t>𝑉_𝑖</a:t>
                </a:r>
                <a:r>
                  <a:rPr lang="en-US" altLang="zh-TW" sz="1200" dirty="0"/>
                  <a:t>=</a:t>
                </a:r>
                <a:r>
                  <a:rPr lang="en-US" altLang="zh-TW" sz="1200" i="0" dirty="0">
                    <a:latin typeface="Cambria Math" panose="02040503050406030204" pitchFamily="18" charset="0"/>
                  </a:rPr>
                  <a:t>(</a:t>
                </a:r>
                <a:r>
                  <a:rPr lang="en-US" altLang="zh-TW" sz="1200" i="0">
                    <a:latin typeface="Cambria Math" panose="02040503050406030204" pitchFamily="18" charset="0"/>
                  </a:rPr>
                  <a:t>𝑣_𝑖^1,𝑣_𝑖^2,…,𝑣_𝑖^𝑅 )</a:t>
                </a:r>
                <a:r>
                  <a:rPr lang="zh-TW" altLang="en-US" sz="1200" i="0">
                    <a:latin typeface="Cambria Math" panose="02040503050406030204" pitchFamily="18" charset="0"/>
                  </a:rPr>
                  <a:t>為</a:t>
                </a:r>
                <a:r>
                  <a:rPr lang="zh-TW" altLang="en-US" dirty="0"/>
                  <a:t>其可用資源向量，其中元素</a:t>
                </a:r>
                <a:r>
                  <a:rPr lang="en-US" altLang="zh-TW" sz="1200" i="0">
                    <a:latin typeface="Cambria Math" panose="02040503050406030204" pitchFamily="18" charset="0"/>
                  </a:rPr>
                  <a:t>𝑣_𝑖^</a:t>
                </a:r>
                <a:r>
                  <a:rPr lang="en-US" altLang="zh-TW" sz="1200" b="0" i="0">
                    <a:latin typeface="Cambria Math" panose="02040503050406030204" pitchFamily="18" charset="0"/>
                  </a:rPr>
                  <a:t>𝑗</a:t>
                </a:r>
                <a:r>
                  <a:rPr lang="zh-TW" altLang="en-US" dirty="0"/>
                  <a:t>表示</a:t>
                </a:r>
                <a:r>
                  <a:rPr lang="zh-TW" altLang="en-US" i="0" dirty="0"/>
                  <a:t>機器</a:t>
                </a:r>
                <a:r>
                  <a:rPr lang="en-US" altLang="zh-TW" b="0" i="0" dirty="0">
                    <a:latin typeface="Cambria Math" panose="02040503050406030204" pitchFamily="18" charset="0"/>
                  </a:rPr>
                  <a:t>𝑚_𝑖</a:t>
                </a:r>
                <a:r>
                  <a:rPr lang="zh-TW" altLang="en-US" i="0" dirty="0"/>
                  <a:t>上可用的資源量</a:t>
                </a:r>
                <a:r>
                  <a:rPr lang="en-US" altLang="zh-TW" b="0" i="0" dirty="0">
                    <a:latin typeface="Cambria Math" panose="02040503050406030204" pitchFamily="18" charset="0"/>
                    <a:ea typeface="Cambria Math" panose="02040503050406030204" pitchFamily="18" charset="0"/>
                  </a:rPr>
                  <a:t>𝑟_𝑗</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2134059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在基礎設施即服務</a:t>
                </a:r>
                <a:r>
                  <a:rPr lang="en-US" altLang="zh-TW" dirty="0"/>
                  <a:t>(IaaS)</a:t>
                </a:r>
                <a:r>
                  <a:rPr lang="zh-TW" altLang="en-US" dirty="0"/>
                  <a:t>模型或容器即服務</a:t>
                </a:r>
                <a:r>
                  <a:rPr lang="en-US" altLang="zh-TW" dirty="0"/>
                  <a:t>(</a:t>
                </a:r>
                <a:r>
                  <a:rPr lang="zh-TW" altLang="en-US" dirty="0"/>
                  <a:t>例如，</a:t>
                </a:r>
                <a:r>
                  <a:rPr lang="en-US" altLang="zh-TW" dirty="0"/>
                  <a:t>Amazon ECS)</a:t>
                </a:r>
                <a:r>
                  <a:rPr lang="zh-TW" altLang="en-US" dirty="0"/>
                  <a:t>模型中，用戶在提交部署請求時會指定</a:t>
                </a:r>
                <a:r>
                  <a:rPr lang="en-US" altLang="zh-TW" dirty="0"/>
                  <a:t>VM</a:t>
                </a:r>
                <a:r>
                  <a:rPr lang="zh-TW" altLang="en-US" dirty="0"/>
                  <a:t>或容器</a:t>
                </a:r>
                <a:r>
                  <a:rPr lang="en-US" altLang="zh-TW" dirty="0"/>
                  <a:t>(</a:t>
                </a:r>
                <a:r>
                  <a:rPr lang="zh-TW" altLang="en-US" dirty="0"/>
                  <a:t>例如，</a:t>
                </a:r>
                <a:r>
                  <a:rPr lang="en-US" altLang="zh-TW" dirty="0"/>
                  <a:t>CPU</a:t>
                </a:r>
                <a:r>
                  <a:rPr lang="zh-TW" altLang="en-US" dirty="0"/>
                  <a:t>、記憶體、儲存的組合</a:t>
                </a:r>
                <a:r>
                  <a:rPr lang="en-US" altLang="zh-TW" dirty="0"/>
                  <a:t>)</a:t>
                </a:r>
                <a:r>
                  <a:rPr lang="zh-TW" altLang="en-US" dirty="0"/>
                  <a:t>的資源需求</a:t>
                </a:r>
                <a:endParaRPr lang="en-US" altLang="zh-TW" dirty="0"/>
              </a:p>
              <a:p>
                <a:pPr marL="171450" indent="-171450">
                  <a:buFont typeface="Arial" panose="020B0604020202020204" pitchFamily="34" charset="0"/>
                  <a:buChar char="•"/>
                </a:pPr>
                <a:r>
                  <a:rPr lang="zh-TW" altLang="en-US" dirty="0"/>
                  <a:t>因此，在服務請求到達時就知道資源需求</a:t>
                </a:r>
                <a:endParaRPr lang="en-US" altLang="zh-TW" dirty="0"/>
              </a:p>
              <a:p>
                <a:pPr marL="171450" indent="-171450">
                  <a:buFont typeface="Arial" panose="020B0604020202020204" pitchFamily="34" charset="0"/>
                  <a:buChar char="•"/>
                </a:pPr>
                <a:r>
                  <a:rPr lang="zh-TW" altLang="en-US" dirty="0"/>
                  <a:t>我們認為一個基於服務的應用程序是由一組要部署在集群上的服務</a:t>
                </a:r>
                <a14:m>
                  <m:oMath xmlns:m="http://schemas.openxmlformats.org/officeDocument/2006/math">
                    <m:r>
                      <a:rPr lang="en-US" altLang="zh-TW" sz="1200" i="1" smtClean="0">
                        <a:latin typeface="Cambria Math" panose="02040503050406030204" pitchFamily="18" charset="0"/>
                      </a:rPr>
                      <m:t>𝑆</m:t>
                    </m:r>
                  </m:oMath>
                </a14:m>
                <a:r>
                  <a:rPr lang="en-US" altLang="zh-TW" sz="1200" dirty="0"/>
                  <a:t>=</a:t>
                </a:r>
                <a14:m>
                  <m:oMath xmlns:m="http://schemas.openxmlformats.org/officeDocument/2006/math">
                    <m:d>
                      <m:dPr>
                        <m:begChr m:val="{"/>
                        <m:endChr m:val="}"/>
                        <m:ctrlPr>
                          <a:rPr lang="en-US" altLang="zh-TW" sz="1200" i="1" dirty="0">
                            <a:latin typeface="Cambria Math" panose="02040503050406030204" pitchFamily="18" charset="0"/>
                          </a:rPr>
                        </m:ctrlPr>
                      </m:dPr>
                      <m:e>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1</m:t>
                            </m:r>
                          </m:sub>
                        </m:sSub>
                        <m:r>
                          <a:rPr lang="en-US" altLang="zh-TW" sz="1200" i="1" dirty="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2</m:t>
                            </m:r>
                          </m:sub>
                        </m:sSub>
                        <m:r>
                          <a:rPr lang="en-US" altLang="zh-TW" sz="1200" i="1" dirty="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𝑁</m:t>
                            </m:r>
                          </m:sub>
                        </m:sSub>
                      </m:e>
                    </m:d>
                  </m:oMath>
                </a14:m>
                <a:r>
                  <a:rPr lang="zh-TW" altLang="en-US" dirty="0"/>
                  <a:t>組成，並且</a:t>
                </a:r>
                <a:r>
                  <a:rPr lang="en-US" altLang="zh-TW" i="1" dirty="0"/>
                  <a:t>N </a:t>
                </a:r>
                <a:r>
                  <a:rPr lang="en-US" altLang="zh-TW" i="0" dirty="0"/>
                  <a:t>=</a:t>
                </a:r>
                <a14:m>
                  <m:oMath xmlns:m="http://schemas.openxmlformats.org/officeDocument/2006/math">
                    <m:d>
                      <m:dPr>
                        <m:begChr m:val="|"/>
                        <m:endChr m:val="|"/>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𝑆</m:t>
                        </m:r>
                      </m:e>
                    </m:d>
                  </m:oMath>
                </a14:m>
                <a:r>
                  <a:rPr lang="zh-TW" altLang="en-US" sz="1200" dirty="0">
                    <a:latin typeface="+mn-lt"/>
                  </a:rPr>
                  <a:t>是服務的數量</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在基礎設施即服務</a:t>
                </a:r>
                <a:r>
                  <a:rPr lang="en-US" altLang="zh-TW" dirty="0"/>
                  <a:t>(IaaS)</a:t>
                </a:r>
                <a:r>
                  <a:rPr lang="zh-TW" altLang="en-US" dirty="0"/>
                  <a:t>模型或容器即服務</a:t>
                </a:r>
                <a:r>
                  <a:rPr lang="en-US" altLang="zh-TW" dirty="0"/>
                  <a:t>(</a:t>
                </a:r>
                <a:r>
                  <a:rPr lang="zh-TW" altLang="en-US" dirty="0"/>
                  <a:t>例如，</a:t>
                </a:r>
                <a:r>
                  <a:rPr lang="en-US" altLang="zh-TW" dirty="0"/>
                  <a:t>Amazon ECS)</a:t>
                </a:r>
                <a:r>
                  <a:rPr lang="zh-TW" altLang="en-US" dirty="0"/>
                  <a:t>模型中，用戶在提交部署請求時會指定</a:t>
                </a:r>
                <a:r>
                  <a:rPr lang="en-US" altLang="zh-TW" dirty="0"/>
                  <a:t>VM</a:t>
                </a:r>
                <a:r>
                  <a:rPr lang="zh-TW" altLang="en-US" dirty="0"/>
                  <a:t>或容器</a:t>
                </a:r>
                <a:r>
                  <a:rPr lang="en-US" altLang="zh-TW" dirty="0"/>
                  <a:t>(</a:t>
                </a:r>
                <a:r>
                  <a:rPr lang="zh-TW" altLang="en-US" dirty="0"/>
                  <a:t>例如，</a:t>
                </a:r>
                <a:r>
                  <a:rPr lang="en-US" altLang="zh-TW" dirty="0"/>
                  <a:t>CPU</a:t>
                </a:r>
                <a:r>
                  <a:rPr lang="zh-TW" altLang="en-US" dirty="0"/>
                  <a:t>、記憶體、儲存的組合</a:t>
                </a:r>
                <a:r>
                  <a:rPr lang="en-US" altLang="zh-TW" dirty="0"/>
                  <a:t>)</a:t>
                </a:r>
                <a:r>
                  <a:rPr lang="zh-TW" altLang="en-US" dirty="0"/>
                  <a:t>的資源需求</a:t>
                </a:r>
                <a:endParaRPr lang="en-US" altLang="zh-TW" dirty="0"/>
              </a:p>
              <a:p>
                <a:pPr marL="171450" indent="-171450">
                  <a:buFont typeface="Arial" panose="020B0604020202020204" pitchFamily="34" charset="0"/>
                  <a:buChar char="•"/>
                </a:pPr>
                <a:r>
                  <a:rPr lang="zh-TW" altLang="en-US" dirty="0"/>
                  <a:t>因此，在服務請求到達時就知道資源需求</a:t>
                </a:r>
                <a:endParaRPr lang="en-US" altLang="zh-TW" dirty="0"/>
              </a:p>
              <a:p>
                <a:pPr marL="171450" indent="-171450">
                  <a:buFont typeface="Arial" panose="020B0604020202020204" pitchFamily="34" charset="0"/>
                  <a:buChar char="•"/>
                </a:pPr>
                <a:r>
                  <a:rPr lang="zh-TW" altLang="en-US" dirty="0"/>
                  <a:t>我們認為一個基於服務的應用程序是由一組要部署在集群上的服務</a:t>
                </a:r>
                <a:r>
                  <a:rPr lang="en-US" altLang="zh-TW" sz="1200" i="0">
                    <a:latin typeface="Cambria Math" panose="02040503050406030204" pitchFamily="18" charset="0"/>
                  </a:rPr>
                  <a:t>𝑆</a:t>
                </a:r>
                <a:r>
                  <a:rPr lang="en-US" altLang="zh-TW" sz="1200" dirty="0"/>
                  <a:t>=</a:t>
                </a:r>
                <a:r>
                  <a:rPr lang="en-US" altLang="zh-TW" sz="1200" i="0" dirty="0">
                    <a:latin typeface="Cambria Math" panose="02040503050406030204" pitchFamily="18" charset="0"/>
                  </a:rPr>
                  <a:t>{𝑠_1,𝑠_2,…,𝑠_𝑁 }</a:t>
                </a:r>
                <a:r>
                  <a:rPr lang="zh-TW" altLang="en-US" dirty="0"/>
                  <a:t>組成，並且</a:t>
                </a:r>
                <a:r>
                  <a:rPr lang="en-US" altLang="zh-TW" sz="1200" i="1" dirty="0"/>
                  <a:t>N </a:t>
                </a:r>
                <a:r>
                  <a:rPr lang="en-US" altLang="zh-TW" sz="1200" dirty="0"/>
                  <a:t>=|</a:t>
                </a:r>
                <a:r>
                  <a:rPr lang="en-US" altLang="zh-TW" sz="1200" i="0">
                    <a:latin typeface="Cambria Math" panose="02040503050406030204" pitchFamily="18" charset="0"/>
                  </a:rPr>
                  <a:t>𝑆</a:t>
                </a:r>
                <a:r>
                  <a:rPr lang="en-US" altLang="zh-TW" sz="1200" dirty="0"/>
                  <a:t>|</a:t>
                </a:r>
                <a:r>
                  <a:rPr lang="zh-TW" altLang="en-US" sz="1200" dirty="0">
                    <a:latin typeface="+mn-lt"/>
                  </a:rPr>
                  <a:t>是服務的數量</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22</a:t>
            </a:fld>
            <a:endParaRPr lang="zh-TW" altLang="en-US"/>
          </a:p>
        </p:txBody>
      </p:sp>
    </p:spTree>
    <p:extLst>
      <p:ext uri="{BB962C8B-B14F-4D97-AF65-F5344CB8AC3E}">
        <p14:creationId xmlns:p14="http://schemas.microsoft.com/office/powerpoint/2010/main" val="72700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對於服務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𝑖</m:t>
                        </m:r>
                      </m:sub>
                    </m:sSub>
                  </m:oMath>
                </a14:m>
                <a:r>
                  <a:rPr lang="zh-TW" altLang="en-US" dirty="0"/>
                  <a:t>，令</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𝐷</m:t>
                        </m:r>
                      </m:e>
                      <m:sub>
                        <m:r>
                          <a:rPr lang="en-US" altLang="zh-TW" sz="1200" i="1">
                            <a:latin typeface="Cambria Math" panose="02040503050406030204" pitchFamily="18" charset="0"/>
                          </a:rPr>
                          <m:t>𝑖</m:t>
                        </m:r>
                      </m:sub>
                    </m:sSub>
                  </m:oMath>
                </a14:m>
                <a:r>
                  <a:rPr lang="en-US" altLang="zh-TW" sz="1200" dirty="0">
                    <a:latin typeface="+mn-lt"/>
                  </a:rPr>
                  <a:t>=</a:t>
                </a:r>
                <a14:m>
                  <m:oMath xmlns:m="http://schemas.openxmlformats.org/officeDocument/2006/math">
                    <m:d>
                      <m:dPr>
                        <m:ctrlPr>
                          <a:rPr lang="en-US" altLang="zh-TW" sz="1200" i="1" dirty="0" smtClean="0">
                            <a:latin typeface="Cambria Math" panose="02040503050406030204" pitchFamily="18" charset="0"/>
                          </a:rPr>
                        </m:ctrlPr>
                      </m:dPr>
                      <m:e>
                        <m:sSubSup>
                          <m:sSubSupPr>
                            <m:ctrlPr>
                              <a:rPr lang="en-US" altLang="zh-TW" sz="1200" i="1" smtClean="0">
                                <a:latin typeface="Cambria Math" panose="02040503050406030204" pitchFamily="18" charset="0"/>
                              </a:rPr>
                            </m:ctrlPr>
                          </m:sSubSupPr>
                          <m:e>
                            <m:r>
                              <a:rPr lang="en-US" altLang="zh-TW" sz="1200" i="1">
                                <a:latin typeface="Cambria Math" panose="02040503050406030204" pitchFamily="18" charset="0"/>
                              </a:rPr>
                              <m:t>𝑑</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1</m:t>
                            </m:r>
                          </m:sup>
                        </m:sSubSup>
                        <m:r>
                          <a:rPr lang="en-US" altLang="zh-TW" sz="1200" i="1">
                            <a:latin typeface="Cambria Math" panose="02040503050406030204" pitchFamily="18" charset="0"/>
                          </a:rPr>
                          <m:t>,</m:t>
                        </m:r>
                        <m:sSubSup>
                          <m:sSubSupPr>
                            <m:ctrlPr>
                              <a:rPr lang="en-US" altLang="zh-TW" sz="1200" i="1">
                                <a:latin typeface="Cambria Math" panose="02040503050406030204" pitchFamily="18" charset="0"/>
                              </a:rPr>
                            </m:ctrlPr>
                          </m:sSubSupPr>
                          <m:e>
                            <m:r>
                              <a:rPr lang="en-US" altLang="zh-TW" sz="1200" i="1">
                                <a:latin typeface="Cambria Math" panose="02040503050406030204" pitchFamily="18" charset="0"/>
                              </a:rPr>
                              <m:t>𝑑</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2</m:t>
                            </m:r>
                          </m:sup>
                        </m:sSubSup>
                        <m:r>
                          <a:rPr lang="en-US" altLang="zh-TW" sz="1200" i="1">
                            <a:latin typeface="Cambria Math" panose="02040503050406030204" pitchFamily="18" charset="0"/>
                          </a:rPr>
                          <m:t>,…,</m:t>
                        </m:r>
                        <m:sSubSup>
                          <m:sSubSupPr>
                            <m:ctrlPr>
                              <a:rPr lang="en-US" altLang="zh-TW" sz="1200" i="1">
                                <a:latin typeface="Cambria Math" panose="02040503050406030204" pitchFamily="18" charset="0"/>
                              </a:rPr>
                            </m:ctrlPr>
                          </m:sSubSupPr>
                          <m:e>
                            <m:r>
                              <a:rPr lang="en-US" altLang="zh-TW" sz="1200" i="1">
                                <a:latin typeface="Cambria Math" panose="02040503050406030204" pitchFamily="18" charset="0"/>
                              </a:rPr>
                              <m:t>𝑑</m:t>
                            </m:r>
                          </m:e>
                          <m:sub>
                            <m:r>
                              <a:rPr lang="en-US" altLang="zh-TW" sz="1200" i="1">
                                <a:latin typeface="Cambria Math" panose="02040503050406030204" pitchFamily="18" charset="0"/>
                              </a:rPr>
                              <m:t>𝑖</m:t>
                            </m:r>
                          </m:sub>
                          <m:sup>
                            <m:r>
                              <a:rPr lang="en-US" altLang="zh-TW" sz="1200" i="1">
                                <a:latin typeface="Cambria Math" panose="02040503050406030204" pitchFamily="18" charset="0"/>
                              </a:rPr>
                              <m:t>𝑅</m:t>
                            </m:r>
                          </m:sup>
                        </m:sSubSup>
                      </m:e>
                    </m:d>
                    <m:r>
                      <a:rPr lang="zh-TW" altLang="en-US" sz="1200" i="1">
                        <a:latin typeface="Cambria Math" panose="02040503050406030204" pitchFamily="18" charset="0"/>
                      </a:rPr>
                      <m:t>為</m:t>
                    </m:r>
                  </m:oMath>
                </a14:m>
                <a:r>
                  <a:rPr lang="zh-TW" altLang="en-US" i="0" dirty="0"/>
                  <a:t>其資源需求向量，其中元素</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i="1">
                            <a:latin typeface="Cambria Math" panose="02040503050406030204" pitchFamily="18" charset="0"/>
                          </a:rPr>
                          <m:t>𝑑</m:t>
                        </m:r>
                      </m:e>
                      <m:sub>
                        <m:r>
                          <a:rPr lang="en-US" altLang="zh-TW" sz="1200" i="1">
                            <a:latin typeface="Cambria Math" panose="02040503050406030204" pitchFamily="18" charset="0"/>
                          </a:rPr>
                          <m:t>𝑖</m:t>
                        </m:r>
                      </m:sub>
                      <m:sup>
                        <m:r>
                          <a:rPr lang="en-US" altLang="zh-TW" sz="1200" b="0" i="1" smtClean="0">
                            <a:latin typeface="Cambria Math" panose="02040503050406030204" pitchFamily="18" charset="0"/>
                          </a:rPr>
                          <m:t>𝑗</m:t>
                        </m:r>
                      </m:sup>
                    </m:sSubSup>
                  </m:oMath>
                </a14:m>
                <a:r>
                  <a:rPr lang="zh-TW" altLang="en-US" dirty="0"/>
                  <a:t>表示服務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𝑖</m:t>
                        </m:r>
                      </m:sub>
                    </m:sSub>
                  </m:oMath>
                </a14:m>
                <a:r>
                  <a:rPr lang="zh-TW" altLang="en-US" dirty="0"/>
                  <a:t>需求的資源</a:t>
                </a:r>
                <a14:m>
                  <m:oMath xmlns:m="http://schemas.openxmlformats.org/officeDocument/2006/math">
                    <m:sSub>
                      <m:sSubPr>
                        <m:ctrlPr>
                          <a:rPr lang="en-US" altLang="zh-TW" sz="1200" i="1" dirty="0" smtClean="0">
                            <a:latin typeface="Cambria Math" panose="02040503050406030204" pitchFamily="18" charset="0"/>
                            <a:ea typeface="Cambria Math" panose="02040503050406030204" pitchFamily="18" charset="0"/>
                          </a:rPr>
                        </m:ctrlPr>
                      </m:sSubPr>
                      <m:e>
                        <m:r>
                          <a:rPr lang="en-US" altLang="zh-TW" sz="1200" i="1" dirty="0">
                            <a:latin typeface="Cambria Math" panose="02040503050406030204" pitchFamily="18" charset="0"/>
                            <a:ea typeface="Cambria Math" panose="02040503050406030204" pitchFamily="18" charset="0"/>
                          </a:rPr>
                          <m:t>𝑟</m:t>
                        </m:r>
                      </m:e>
                      <m:sub>
                        <m:r>
                          <a:rPr lang="en-US" altLang="zh-TW" sz="1200" i="1" dirty="0">
                            <a:latin typeface="Cambria Math" panose="02040503050406030204" pitchFamily="18" charset="0"/>
                            <a:ea typeface="Cambria Math" panose="02040503050406030204" pitchFamily="18" charset="0"/>
                          </a:rPr>
                          <m:t>𝑗</m:t>
                        </m:r>
                      </m:sub>
                    </m:sSub>
                  </m:oMath>
                </a14:m>
                <a:r>
                  <a:rPr lang="zh-TW" altLang="en-US" dirty="0"/>
                  <a:t>數量</a:t>
                </a:r>
                <a:endParaRPr lang="en-US" altLang="zh-TW" dirty="0"/>
              </a:p>
              <a:p>
                <a:pPr marL="171450" indent="-171450">
                  <a:buFont typeface="Arial" panose="020B0604020202020204" pitchFamily="34" charset="0"/>
                  <a:buChar char="•"/>
                </a:pPr>
                <a:r>
                  <a:rPr lang="zh-TW" altLang="en-US" dirty="0"/>
                  <a:t>讓矩陣</a:t>
                </a:r>
                <a14:m>
                  <m:oMath xmlns:m="http://schemas.openxmlformats.org/officeDocument/2006/math">
                    <m:r>
                      <a:rPr lang="zh-TW" altLang="en-US" sz="1200" i="1" smtClean="0">
                        <a:latin typeface="Cambria Math" panose="02040503050406030204" pitchFamily="18" charset="0"/>
                      </a:rPr>
                      <m:t>𝕋</m:t>
                    </m:r>
                  </m:oMath>
                </a14:m>
                <a:r>
                  <a:rPr lang="en-US" altLang="zh-TW" sz="1200" dirty="0">
                    <a:latin typeface="+mn-lt"/>
                  </a:rPr>
                  <a:t>=</a:t>
                </a:r>
                <a14:m>
                  <m:oMath xmlns:m="http://schemas.openxmlformats.org/officeDocument/2006/math">
                    <m:sSub>
                      <m:sSubPr>
                        <m:ctrlPr>
                          <a:rPr lang="en-US" altLang="zh-TW" sz="1200" i="1" dirty="0">
                            <a:latin typeface="Cambria Math" panose="02040503050406030204" pitchFamily="18" charset="0"/>
                          </a:rPr>
                        </m:ctrlPr>
                      </m:sSubPr>
                      <m:e>
                        <m:d>
                          <m:dPr>
                            <m:begChr m:val="["/>
                            <m:endChr m:val="]"/>
                            <m:ctrlPr>
                              <a:rPr lang="en-US" altLang="zh-TW" sz="1200" i="1" dirty="0">
                                <a:latin typeface="Cambria Math" panose="02040503050406030204" pitchFamily="18" charset="0"/>
                              </a:rPr>
                            </m:ctrlPr>
                          </m:dPr>
                          <m:e>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𝑖𝑗</m:t>
                                </m:r>
                              </m:sub>
                            </m:sSub>
                          </m:e>
                        </m:d>
                      </m:e>
                      <m:sub>
                        <m:r>
                          <m:rPr>
                            <m:sty m:val="p"/>
                          </m:rPr>
                          <a:rPr lang="en-US" altLang="zh-TW" sz="1200" i="1" dirty="0">
                            <a:latin typeface="Cambria Math" panose="02040503050406030204" pitchFamily="18" charset="0"/>
                          </a:rPr>
                          <m:t>N</m:t>
                        </m:r>
                        <m:r>
                          <a:rPr lang="en-US" altLang="zh-TW" sz="1200" i="1" dirty="0">
                            <a:latin typeface="Cambria Math" panose="02040503050406030204" pitchFamily="18" charset="0"/>
                            <a:ea typeface="Cambria Math" panose="02040503050406030204" pitchFamily="18" charset="0"/>
                          </a:rPr>
                          <m:t>×</m:t>
                        </m:r>
                        <m:r>
                          <m:rPr>
                            <m:sty m:val="p"/>
                          </m:rPr>
                          <a:rPr lang="en-US" altLang="zh-TW" sz="1200" i="1" dirty="0">
                            <a:latin typeface="Cambria Math" panose="02040503050406030204" pitchFamily="18" charset="0"/>
                            <a:ea typeface="Cambria Math" panose="02040503050406030204" pitchFamily="18" charset="0"/>
                          </a:rPr>
                          <m:t>N</m:t>
                        </m:r>
                      </m:sub>
                    </m:sSub>
                  </m:oMath>
                </a14:m>
                <a:r>
                  <a:rPr lang="zh-TW" altLang="en-US" dirty="0"/>
                  <a:t>表示服務間的流量，其中</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𝑖𝑗</m:t>
                        </m:r>
                      </m:sub>
                    </m:sSub>
                  </m:oMath>
                </a14:m>
                <a:r>
                  <a:rPr lang="zh-TW" altLang="en-US" dirty="0"/>
                  <a:t>表示從服務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𝑖</m:t>
                        </m:r>
                      </m:sub>
                    </m:sSub>
                    <m:r>
                      <a:rPr lang="zh-TW" altLang="en-US" sz="1200" i="1" dirty="0">
                        <a:latin typeface="Cambria Math" panose="02040503050406030204" pitchFamily="18" charset="0"/>
                      </a:rPr>
                      <m:t>到</m:t>
                    </m:r>
                  </m:oMath>
                </a14:m>
                <a:r>
                  <a:rPr lang="zh-TW" altLang="en-US" dirty="0"/>
                  <a:t>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b="0" i="1" dirty="0" smtClean="0">
                            <a:latin typeface="Cambria Math" panose="02040503050406030204" pitchFamily="18" charset="0"/>
                          </a:rPr>
                          <m:t>𝑗</m:t>
                        </m:r>
                      </m:sub>
                    </m:sSub>
                  </m:oMath>
                </a14:m>
                <a:r>
                  <a:rPr lang="zh-TW" altLang="en-US" dirty="0"/>
                  <a:t>的流量率</a:t>
                </a:r>
                <a:endParaRPr lang="en-US" altLang="zh-TW" dirty="0"/>
              </a:p>
              <a:p>
                <a:pPr marL="171450" indent="-171450">
                  <a:buFont typeface="Arial" panose="020B0604020202020204" pitchFamily="34" charset="0"/>
                  <a:buChar char="•"/>
                </a:pPr>
                <a:r>
                  <a:rPr lang="zh-TW" altLang="en-US" dirty="0"/>
                  <a:t>我們將放置解決方案建模為</a:t>
                </a:r>
                <a:r>
                  <a:rPr lang="en-US" altLang="zh-TW" dirty="0"/>
                  <a:t>0-1</a:t>
                </a:r>
                <a:r>
                  <a:rPr lang="zh-TW" altLang="en-US" dirty="0"/>
                  <a:t>矩陣</a:t>
                </a:r>
                <a14:m>
                  <m:oMath xmlns:m="http://schemas.openxmlformats.org/officeDocument/2006/math">
                    <m:r>
                      <a:rPr lang="zh-TW" altLang="en-US" sz="1200" i="1" smtClean="0">
                        <a:latin typeface="Cambria Math" panose="02040503050406030204" pitchFamily="18" charset="0"/>
                      </a:rPr>
                      <m:t>𝕏</m:t>
                    </m:r>
                  </m:oMath>
                </a14:m>
                <a:r>
                  <a:rPr lang="en-US" altLang="zh-TW" sz="1200" dirty="0"/>
                  <a:t>=</a:t>
                </a:r>
                <a14:m>
                  <m:oMath xmlns:m="http://schemas.openxmlformats.org/officeDocument/2006/math">
                    <m:sSub>
                      <m:sSubPr>
                        <m:ctrlPr>
                          <a:rPr lang="en-US" altLang="zh-TW" sz="1200" i="1" dirty="0">
                            <a:latin typeface="Cambria Math" panose="02040503050406030204" pitchFamily="18" charset="0"/>
                          </a:rPr>
                        </m:ctrlPr>
                      </m:sSubPr>
                      <m:e>
                        <m:d>
                          <m:dPr>
                            <m:begChr m:val="["/>
                            <m:endChr m:val="]"/>
                            <m:ctrlPr>
                              <a:rPr lang="en-US" altLang="zh-TW" sz="1200" i="1" dirty="0">
                                <a:latin typeface="Cambria Math" panose="02040503050406030204" pitchFamily="18" charset="0"/>
                              </a:rPr>
                            </m:ctrlPr>
                          </m:dPr>
                          <m:e>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𝑥</m:t>
                                </m:r>
                              </m:e>
                              <m:sub>
                                <m:r>
                                  <a:rPr lang="en-US" altLang="zh-TW" sz="1200" i="1">
                                    <a:latin typeface="Cambria Math" panose="02040503050406030204" pitchFamily="18" charset="0"/>
                                  </a:rPr>
                                  <m:t>𝑖𝑗</m:t>
                                </m:r>
                              </m:sub>
                            </m:sSub>
                          </m:e>
                        </m:d>
                      </m:e>
                      <m:sub>
                        <m:r>
                          <m:rPr>
                            <m:sty m:val="p"/>
                          </m:rPr>
                          <a:rPr lang="en-US" altLang="zh-TW" sz="1200" i="1" dirty="0">
                            <a:latin typeface="Cambria Math" panose="02040503050406030204" pitchFamily="18" charset="0"/>
                          </a:rPr>
                          <m:t>N</m:t>
                        </m:r>
                        <m:r>
                          <a:rPr lang="en-US" altLang="zh-TW" sz="1200" i="1" dirty="0">
                            <a:latin typeface="Cambria Math" panose="02040503050406030204" pitchFamily="18" charset="0"/>
                            <a:ea typeface="Cambria Math" panose="02040503050406030204" pitchFamily="18" charset="0"/>
                          </a:rPr>
                          <m:t>×</m:t>
                        </m:r>
                        <m:r>
                          <m:rPr>
                            <m:sty m:val="p"/>
                          </m:rPr>
                          <a:rPr lang="en-US" altLang="zh-TW" sz="1200" i="1" dirty="0">
                            <a:latin typeface="Cambria Math" panose="02040503050406030204" pitchFamily="18" charset="0"/>
                            <a:ea typeface="Cambria Math" panose="02040503050406030204" pitchFamily="18" charset="0"/>
                          </a:rPr>
                          <m:t>M</m:t>
                        </m:r>
                      </m:sub>
                    </m:sSub>
                  </m:oMath>
                </a14:m>
                <a:r>
                  <a:rPr lang="zh-TW" altLang="en-US" dirty="0"/>
                  <a:t>，如果服務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𝑠</m:t>
                        </m:r>
                      </m:e>
                      <m:sub>
                        <m:r>
                          <a:rPr lang="en-US" altLang="zh-TW" sz="1200" i="1" dirty="0">
                            <a:latin typeface="Cambria Math" panose="02040503050406030204" pitchFamily="18" charset="0"/>
                          </a:rPr>
                          <m:t>𝑖</m:t>
                        </m:r>
                      </m:sub>
                    </m:sSub>
                    <m:r>
                      <a:rPr lang="zh-TW" altLang="en-US" sz="1200" i="1" dirty="0">
                        <a:latin typeface="Cambria Math" panose="02040503050406030204" pitchFamily="18" charset="0"/>
                      </a:rPr>
                      <m:t>要</m:t>
                    </m:r>
                  </m:oMath>
                </a14:m>
                <a:r>
                  <a:rPr lang="zh-TW" altLang="en-US" dirty="0"/>
                  <a:t>部署在機器</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𝑚</m:t>
                        </m:r>
                      </m:e>
                      <m:sub>
                        <m:r>
                          <a:rPr lang="en-US" altLang="zh-TW" sz="1200" b="0" i="1" dirty="0" smtClean="0">
                            <a:latin typeface="Cambria Math" panose="02040503050406030204" pitchFamily="18" charset="0"/>
                          </a:rPr>
                          <m:t>𝑗</m:t>
                        </m:r>
                      </m:sub>
                    </m:sSub>
                  </m:oMath>
                </a14:m>
                <a:r>
                  <a:rPr lang="zh-TW" altLang="en-US" dirty="0"/>
                  <a:t>上，則</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𝑥</m:t>
                        </m:r>
                      </m:e>
                      <m:sub>
                        <m:r>
                          <a:rPr lang="en-US" altLang="zh-TW" sz="1200" i="1">
                            <a:latin typeface="Cambria Math" panose="02040503050406030204" pitchFamily="18" charset="0"/>
                          </a:rPr>
                          <m:t>𝑖𝑗</m:t>
                        </m:r>
                      </m:sub>
                    </m:sSub>
                  </m:oMath>
                </a14:m>
                <a:r>
                  <a:rPr lang="en-US" altLang="zh-TW" dirty="0"/>
                  <a:t>=1</a:t>
                </a:r>
                <a:r>
                  <a:rPr lang="zh-TW" altLang="en-US" dirty="0"/>
                  <a:t>，否則</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𝑥</m:t>
                        </m:r>
                      </m:e>
                      <m:sub>
                        <m:r>
                          <a:rPr lang="en-US" altLang="zh-TW" sz="1200" i="1">
                            <a:latin typeface="Cambria Math" panose="02040503050406030204" pitchFamily="18" charset="0"/>
                          </a:rPr>
                          <m:t>𝑖𝑗</m:t>
                        </m:r>
                      </m:sub>
                    </m:sSub>
                  </m:oMath>
                </a14:m>
                <a:r>
                  <a:rPr lang="en-US" altLang="zh-TW" dirty="0"/>
                  <a:t>=0</a:t>
                </a: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對於服務</a:t>
                </a:r>
                <a:r>
                  <a:rPr lang="en-US" altLang="zh-TW" sz="1200" i="0" dirty="0">
                    <a:latin typeface="Cambria Math" panose="02040503050406030204" pitchFamily="18" charset="0"/>
                  </a:rPr>
                  <a:t>𝑠_𝑖</a:t>
                </a:r>
                <a:r>
                  <a:rPr lang="zh-TW" altLang="en-US" dirty="0"/>
                  <a:t>，令</a:t>
                </a:r>
                <a:r>
                  <a:rPr lang="en-US" altLang="zh-TW" sz="1200" i="0">
                    <a:latin typeface="Cambria Math" panose="02040503050406030204" pitchFamily="18" charset="0"/>
                  </a:rPr>
                  <a:t>𝐷_𝑖</a:t>
                </a:r>
                <a:r>
                  <a:rPr lang="en-US" altLang="zh-TW" sz="1200" dirty="0">
                    <a:latin typeface="+mn-lt"/>
                  </a:rPr>
                  <a:t>=</a:t>
                </a:r>
                <a:r>
                  <a:rPr lang="en-US" altLang="zh-TW" sz="1200" i="0" dirty="0">
                    <a:latin typeface="Cambria Math" panose="02040503050406030204" pitchFamily="18" charset="0"/>
                  </a:rPr>
                  <a:t>(</a:t>
                </a:r>
                <a:r>
                  <a:rPr lang="en-US" altLang="zh-TW" sz="1200" i="0">
                    <a:latin typeface="Cambria Math" panose="02040503050406030204" pitchFamily="18" charset="0"/>
                  </a:rPr>
                  <a:t>𝑑_𝑖^1,𝑑_𝑖^2,…,𝑑_𝑖^𝑅 )</a:t>
                </a:r>
                <a:r>
                  <a:rPr lang="zh-TW" altLang="en-US" sz="1200" i="0">
                    <a:latin typeface="Cambria Math" panose="02040503050406030204" pitchFamily="18" charset="0"/>
                  </a:rPr>
                  <a:t>為</a:t>
                </a:r>
                <a:r>
                  <a:rPr lang="zh-TW" altLang="en-US" i="0" dirty="0"/>
                  <a:t>其資源需求向量，其中元素</a:t>
                </a:r>
                <a:r>
                  <a:rPr lang="en-US" altLang="zh-TW" sz="1200" i="0">
                    <a:latin typeface="Cambria Math" panose="02040503050406030204" pitchFamily="18" charset="0"/>
                  </a:rPr>
                  <a:t>𝑑_𝑖^</a:t>
                </a:r>
                <a:r>
                  <a:rPr lang="en-US" altLang="zh-TW" sz="1200" b="0" i="0">
                    <a:latin typeface="Cambria Math" panose="02040503050406030204" pitchFamily="18" charset="0"/>
                  </a:rPr>
                  <a:t>𝑗</a:t>
                </a:r>
                <a:r>
                  <a:rPr lang="zh-TW" altLang="en-US" dirty="0"/>
                  <a:t>表示服務</a:t>
                </a:r>
                <a:r>
                  <a:rPr lang="en-US" altLang="zh-TW" sz="1200" i="0" dirty="0">
                    <a:latin typeface="Cambria Math" panose="02040503050406030204" pitchFamily="18" charset="0"/>
                  </a:rPr>
                  <a:t>𝑠_𝑖</a:t>
                </a:r>
                <a:r>
                  <a:rPr lang="zh-TW" altLang="en-US" dirty="0"/>
                  <a:t>需求的資源</a:t>
                </a:r>
                <a:r>
                  <a:rPr lang="en-US" altLang="zh-TW" sz="1200" i="0" dirty="0">
                    <a:latin typeface="Cambria Math" panose="02040503050406030204" pitchFamily="18" charset="0"/>
                    <a:ea typeface="Cambria Math" panose="02040503050406030204" pitchFamily="18" charset="0"/>
                  </a:rPr>
                  <a:t>𝑟_𝑗</a:t>
                </a:r>
                <a:r>
                  <a:rPr lang="zh-TW" altLang="en-US" dirty="0"/>
                  <a:t>數量</a:t>
                </a:r>
                <a:endParaRPr lang="en-US" altLang="zh-TW" dirty="0"/>
              </a:p>
              <a:p>
                <a:pPr marL="171450" indent="-171450">
                  <a:buFont typeface="Arial" panose="020B0604020202020204" pitchFamily="34" charset="0"/>
                  <a:buChar char="•"/>
                </a:pPr>
                <a:r>
                  <a:rPr lang="zh-TW" altLang="en-US" dirty="0"/>
                  <a:t>讓矩陣</a:t>
                </a:r>
                <a:r>
                  <a:rPr lang="zh-TW" altLang="en-US" sz="1200" i="0">
                    <a:latin typeface="Cambria Math" panose="02040503050406030204" pitchFamily="18" charset="0"/>
                  </a:rPr>
                  <a:t>𝕋</a:t>
                </a:r>
                <a:r>
                  <a:rPr lang="en-US" altLang="zh-TW" sz="1200" dirty="0">
                    <a:latin typeface="+mn-lt"/>
                  </a:rPr>
                  <a:t>=</a:t>
                </a:r>
                <a:r>
                  <a:rPr lang="en-US" altLang="zh-TW" sz="1200" i="0" dirty="0">
                    <a:latin typeface="Cambria Math" panose="02040503050406030204" pitchFamily="18" charset="0"/>
                  </a:rPr>
                  <a:t>[</a:t>
                </a:r>
                <a:r>
                  <a:rPr lang="en-US" altLang="zh-TW" sz="1200" i="0">
                    <a:latin typeface="Cambria Math" panose="02040503050406030204" pitchFamily="18" charset="0"/>
                  </a:rPr>
                  <a:t>𝑡_𝑖𝑗 ]</a:t>
                </a:r>
                <a:r>
                  <a:rPr lang="en-US" altLang="zh-TW" sz="1200" i="0" dirty="0">
                    <a:latin typeface="Cambria Math" panose="02040503050406030204" pitchFamily="18" charset="0"/>
                  </a:rPr>
                  <a:t>_(N</a:t>
                </a:r>
                <a:r>
                  <a:rPr lang="en-US" altLang="zh-TW" sz="1200" i="0" dirty="0">
                    <a:latin typeface="Cambria Math" panose="02040503050406030204" pitchFamily="18" charset="0"/>
                    <a:ea typeface="Cambria Math" panose="02040503050406030204" pitchFamily="18" charset="0"/>
                  </a:rPr>
                  <a:t>×N)</a:t>
                </a:r>
                <a:r>
                  <a:rPr lang="zh-TW" altLang="en-US" dirty="0"/>
                  <a:t>表示服務間的流量，其中</a:t>
                </a:r>
                <a:r>
                  <a:rPr lang="en-US" altLang="zh-TW" sz="1200" i="0">
                    <a:latin typeface="Cambria Math" panose="02040503050406030204" pitchFamily="18" charset="0"/>
                  </a:rPr>
                  <a:t>𝑡_𝑖𝑗</a:t>
                </a:r>
                <a:r>
                  <a:rPr lang="zh-TW" altLang="en-US" dirty="0"/>
                  <a:t>表示從服務</a:t>
                </a:r>
                <a:r>
                  <a:rPr lang="en-US" altLang="zh-TW" sz="1200" i="0" dirty="0">
                    <a:latin typeface="Cambria Math" panose="02040503050406030204" pitchFamily="18" charset="0"/>
                  </a:rPr>
                  <a:t>𝑠_𝑖</a:t>
                </a:r>
                <a:r>
                  <a:rPr lang="zh-TW" altLang="en-US" sz="1200" i="0" dirty="0">
                    <a:latin typeface="Cambria Math" panose="02040503050406030204" pitchFamily="18" charset="0"/>
                  </a:rPr>
                  <a:t> 到</a:t>
                </a:r>
                <a:r>
                  <a:rPr lang="zh-TW" altLang="en-US" dirty="0"/>
                  <a:t>服務</a:t>
                </a:r>
                <a:r>
                  <a:rPr lang="en-US" altLang="zh-TW" sz="1200" i="0" dirty="0">
                    <a:latin typeface="Cambria Math" panose="02040503050406030204" pitchFamily="18" charset="0"/>
                  </a:rPr>
                  <a:t>𝑠_</a:t>
                </a:r>
                <a:r>
                  <a:rPr lang="en-US" altLang="zh-TW" sz="1200" b="0" i="0" dirty="0">
                    <a:latin typeface="Cambria Math" panose="02040503050406030204" pitchFamily="18" charset="0"/>
                  </a:rPr>
                  <a:t>𝑗</a:t>
                </a:r>
                <a:r>
                  <a:rPr lang="zh-TW" altLang="en-US" dirty="0"/>
                  <a:t>的流量率</a:t>
                </a:r>
                <a:endParaRPr lang="en-US" altLang="zh-TW" dirty="0"/>
              </a:p>
              <a:p>
                <a:pPr marL="171450" indent="-171450">
                  <a:buFont typeface="Arial" panose="020B0604020202020204" pitchFamily="34" charset="0"/>
                  <a:buChar char="•"/>
                </a:pPr>
                <a:r>
                  <a:rPr lang="zh-TW" altLang="en-US" dirty="0"/>
                  <a:t>我們將放置解決方案建模為</a:t>
                </a:r>
                <a:r>
                  <a:rPr lang="en-US" altLang="zh-TW" dirty="0"/>
                  <a:t>0-1</a:t>
                </a:r>
                <a:r>
                  <a:rPr lang="zh-TW" altLang="en-US" dirty="0"/>
                  <a:t>矩陣</a:t>
                </a:r>
                <a:r>
                  <a:rPr lang="zh-TW" altLang="en-US" sz="1200" i="0">
                    <a:latin typeface="Cambria Math" panose="02040503050406030204" pitchFamily="18" charset="0"/>
                  </a:rPr>
                  <a:t>𝕏</a:t>
                </a:r>
                <a:r>
                  <a:rPr lang="en-US" altLang="zh-TW" sz="1200" dirty="0"/>
                  <a:t>=</a:t>
                </a:r>
                <a:r>
                  <a:rPr lang="en-US" altLang="zh-TW" sz="1200" i="0" dirty="0">
                    <a:latin typeface="Cambria Math" panose="02040503050406030204" pitchFamily="18" charset="0"/>
                  </a:rPr>
                  <a:t>[</a:t>
                </a:r>
                <a:r>
                  <a:rPr lang="en-US" altLang="zh-TW" sz="1200" i="0">
                    <a:latin typeface="Cambria Math" panose="02040503050406030204" pitchFamily="18" charset="0"/>
                  </a:rPr>
                  <a:t>𝑥_𝑖𝑗 ]</a:t>
                </a:r>
                <a:r>
                  <a:rPr lang="en-US" altLang="zh-TW" sz="1200" i="0" dirty="0">
                    <a:latin typeface="Cambria Math" panose="02040503050406030204" pitchFamily="18" charset="0"/>
                  </a:rPr>
                  <a:t>_(N</a:t>
                </a:r>
                <a:r>
                  <a:rPr lang="en-US" altLang="zh-TW" sz="1200" i="0" dirty="0">
                    <a:latin typeface="Cambria Math" panose="02040503050406030204" pitchFamily="18" charset="0"/>
                    <a:ea typeface="Cambria Math" panose="02040503050406030204" pitchFamily="18" charset="0"/>
                  </a:rPr>
                  <a:t>×M)</a:t>
                </a:r>
                <a:r>
                  <a:rPr lang="zh-TW" altLang="en-US" dirty="0"/>
                  <a:t>，如果服務</a:t>
                </a:r>
                <a:r>
                  <a:rPr lang="en-US" altLang="zh-TW" sz="1200" i="0" dirty="0">
                    <a:latin typeface="Cambria Math" panose="02040503050406030204" pitchFamily="18" charset="0"/>
                  </a:rPr>
                  <a:t>𝑠_𝑖</a:t>
                </a:r>
                <a:r>
                  <a:rPr lang="zh-TW" altLang="en-US" sz="1200" i="0" dirty="0">
                    <a:latin typeface="Cambria Math" panose="02040503050406030204" pitchFamily="18" charset="0"/>
                  </a:rPr>
                  <a:t> 要</a:t>
                </a:r>
                <a:r>
                  <a:rPr lang="zh-TW" altLang="en-US" dirty="0"/>
                  <a:t>部署在機器</a:t>
                </a:r>
                <a:r>
                  <a:rPr lang="en-US" altLang="zh-TW" sz="1200" i="0" dirty="0">
                    <a:latin typeface="Cambria Math" panose="02040503050406030204" pitchFamily="18" charset="0"/>
                  </a:rPr>
                  <a:t>𝑚_</a:t>
                </a:r>
                <a:r>
                  <a:rPr lang="en-US" altLang="zh-TW" sz="1200" b="0" i="0" dirty="0">
                    <a:latin typeface="Cambria Math" panose="02040503050406030204" pitchFamily="18" charset="0"/>
                  </a:rPr>
                  <a:t>𝑗</a:t>
                </a:r>
                <a:r>
                  <a:rPr lang="zh-TW" altLang="en-US" dirty="0"/>
                  <a:t>上，則</a:t>
                </a:r>
                <a:r>
                  <a:rPr lang="en-US" altLang="zh-TW" sz="1200" i="0">
                    <a:latin typeface="Cambria Math" panose="02040503050406030204" pitchFamily="18" charset="0"/>
                  </a:rPr>
                  <a:t>𝑥_𝑖𝑗</a:t>
                </a:r>
                <a:r>
                  <a:rPr lang="en-US" altLang="zh-TW" dirty="0"/>
                  <a:t>=1</a:t>
                </a:r>
                <a:r>
                  <a:rPr lang="zh-TW" altLang="en-US" dirty="0"/>
                  <a:t>，否則</a:t>
                </a:r>
                <a:r>
                  <a:rPr lang="en-US" altLang="zh-TW" sz="1200" i="0">
                    <a:latin typeface="Cambria Math" panose="02040503050406030204" pitchFamily="18" charset="0"/>
                  </a:rPr>
                  <a:t>𝑥_𝑖𝑗</a:t>
                </a:r>
                <a:r>
                  <a:rPr lang="en-US" altLang="zh-TW" dirty="0"/>
                  <a:t>=0</a:t>
                </a: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4386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為了實現基於服務的應用程序的理想效能，排程器不僅要考慮服務的多資源需求，還要考慮服務間的流量情況</a:t>
            </a:r>
            <a:endParaRPr lang="en-US" altLang="zh-TW" dirty="0"/>
          </a:p>
          <a:p>
            <a:pPr marL="171450" indent="-171450">
              <a:buFont typeface="Arial" panose="020B0604020202020204" pitchFamily="34" charset="0"/>
              <a:buChar char="•"/>
            </a:pPr>
            <a:r>
              <a:rPr lang="zh-TW" altLang="en-US" dirty="0"/>
              <a:t>由於服務，尤其是數據密集型服務，通常頻繁地需要傳輸數據，網路效能將直接影響到整體效能</a:t>
            </a:r>
            <a:endParaRPr lang="en-US" altLang="zh-TW" dirty="0"/>
          </a:p>
          <a:p>
            <a:pPr marL="171450" indent="-171450">
              <a:buFont typeface="Arial" panose="020B0604020202020204" pitchFamily="34" charset="0"/>
              <a:buChar char="•"/>
            </a:pPr>
            <a:r>
              <a:rPr lang="zh-TW" altLang="en-US" dirty="0"/>
              <a:t>考慮到網路動態，應用程序的不同服務的放置對於維持整體效能是至關重要的，尤其是在集群中發生意外的網路延遲或壅塞時</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193533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考慮到流量情況，最直觀的方法是將它們之間有高流量率的服務放在同一台機器上，這樣</a:t>
            </a:r>
            <a:r>
              <a:rPr lang="en-US" altLang="zh-TW" sz="1200" dirty="0">
                <a:latin typeface="+mn-lt"/>
              </a:rPr>
              <a:t>co-located</a:t>
            </a:r>
            <a:r>
              <a:rPr lang="zh-TW" altLang="en-US" sz="1200" dirty="0">
                <a:latin typeface="+mn-lt"/>
              </a:rPr>
              <a:t>服務就可以利用</a:t>
            </a:r>
            <a:r>
              <a:rPr lang="en-US" altLang="zh-TW" sz="1200" dirty="0">
                <a:latin typeface="+mn-lt"/>
              </a:rPr>
              <a:t>loopback</a:t>
            </a:r>
            <a:r>
              <a:rPr lang="zh-TW" altLang="en-US" sz="1200" dirty="0">
                <a:latin typeface="+mn-lt"/>
              </a:rPr>
              <a:t>介面獲得更高的網路效能，而不會消耗集群的真實網路資源</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然而，因為資源容量有限，這些服務無法全部</a:t>
            </a:r>
            <a:r>
              <a:rPr lang="en-US" altLang="zh-TW" sz="1200" dirty="0">
                <a:latin typeface="+mn-lt"/>
              </a:rPr>
              <a:t>co-located</a:t>
            </a:r>
            <a:r>
              <a:rPr lang="zh-TW" altLang="en-US" sz="1200" dirty="0">
                <a:latin typeface="+mn-lt"/>
              </a:rPr>
              <a:t>在一台機器上</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25</a:t>
            </a:fld>
            <a:endParaRPr lang="zh-TW" altLang="en-US"/>
          </a:p>
        </p:txBody>
      </p:sp>
    </p:spTree>
    <p:extLst>
      <p:ext uri="{BB962C8B-B14F-4D97-AF65-F5344CB8AC3E}">
        <p14:creationId xmlns:p14="http://schemas.microsoft.com/office/powerpoint/2010/main" val="31312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因此，在資源限制的情況下，我們試圖找到一個放置解決方案，以最小化放置於不同機器上的服務間的總流量</a:t>
            </a:r>
            <a:r>
              <a:rPr lang="en-US" altLang="zh-TW" dirty="0"/>
              <a:t>(</a:t>
            </a:r>
            <a:r>
              <a:rPr lang="zh-TW" altLang="en-US" dirty="0"/>
              <a:t>機器間的流量</a:t>
            </a:r>
            <a:r>
              <a:rPr lang="en-US" altLang="zh-TW" dirty="0"/>
              <a:t>)</a:t>
            </a:r>
            <a:r>
              <a:rPr lang="zh-TW" altLang="en-US" dirty="0"/>
              <a:t>，同時滿足服務的多資源需求，從而使這項工作的目標可以被制定為</a:t>
            </a:r>
            <a:r>
              <a:rPr lang="en-US" altLang="zh-TW" dirty="0"/>
              <a:t>:</a:t>
            </a:r>
          </a:p>
          <a:p>
            <a:pPr marL="0" indent="0">
              <a:buFont typeface="Arial" panose="020B0604020202020204" pitchFamily="34" charset="0"/>
              <a:buNone/>
            </a:pP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2744754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等式</a:t>
            </a:r>
            <a:r>
              <a:rPr lang="en-US" altLang="zh-TW" dirty="0"/>
              <a:t>2</a:t>
            </a:r>
            <a:r>
              <a:rPr lang="zh-TW" altLang="en-US" dirty="0"/>
              <a:t>保證每個服務都被放在機器上</a:t>
            </a:r>
            <a:endParaRPr lang="en-US" altLang="zh-TW" dirty="0"/>
          </a:p>
          <a:p>
            <a:pPr marL="171450" indent="-171450">
              <a:buFont typeface="Arial" panose="020B0604020202020204" pitchFamily="34" charset="0"/>
              <a:buChar char="•"/>
            </a:pPr>
            <a:r>
              <a:rPr lang="zh-TW" altLang="en-US" dirty="0"/>
              <a:t>等式</a:t>
            </a:r>
            <a:r>
              <a:rPr lang="en-US" altLang="zh-TW" dirty="0"/>
              <a:t>3</a:t>
            </a:r>
            <a:r>
              <a:rPr lang="zh-TW" altLang="en-US" dirty="0"/>
              <a:t>保證在機器上的資源需求不超過其資源容量</a:t>
            </a:r>
            <a:endParaRPr lang="en-US" altLang="zh-TW" dirty="0"/>
          </a:p>
          <a:p>
            <a:pPr marL="171450" indent="-171450">
              <a:buFont typeface="Arial" panose="020B0604020202020204" pitchFamily="34" charset="0"/>
              <a:buChar char="•"/>
            </a:pPr>
            <a:r>
              <a:rPr lang="zh-TW" altLang="en-US" dirty="0"/>
              <a:t>等式</a:t>
            </a:r>
            <a:r>
              <a:rPr lang="en-US" altLang="zh-TW" dirty="0"/>
              <a:t>1</a:t>
            </a:r>
            <a:r>
              <a:rPr lang="zh-TW" altLang="en-US" dirty="0"/>
              <a:t>表示這項工作的目標</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27</a:t>
            </a:fld>
            <a:endParaRPr lang="zh-TW" altLang="en-US"/>
          </a:p>
        </p:txBody>
      </p:sp>
    </p:spTree>
    <p:extLst>
      <p:ext uri="{BB962C8B-B14F-4D97-AF65-F5344CB8AC3E}">
        <p14:creationId xmlns:p14="http://schemas.microsoft.com/office/powerpoint/2010/main" val="1876662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由於基於服務的應用程序通常無法被放在一台機器上，因此在部署過程中需要對應用程序中涉及的服務集進行有效分區</a:t>
            </a:r>
            <a:endParaRPr lang="en-US" altLang="zh-TW" dirty="0"/>
          </a:p>
          <a:p>
            <a:pPr marL="171450" indent="-171450">
              <a:buFont typeface="Arial" panose="020B0604020202020204" pitchFamily="34" charset="0"/>
              <a:buChar char="•"/>
            </a:pPr>
            <a:r>
              <a:rPr lang="zh-TW" altLang="en-US" dirty="0"/>
              <a:t>分區後，服務的每個子集應該能打包到一台機器中，這意味著機器具有充足的資源來運行在子集中的所有服務</a:t>
            </a:r>
            <a:endParaRPr lang="en-US" altLang="zh-TW" dirty="0"/>
          </a:p>
          <a:p>
            <a:pPr marL="171450" indent="-171450">
              <a:buFont typeface="Arial" panose="020B0604020202020204" pitchFamily="34" charset="0"/>
              <a:buChar char="•"/>
            </a:pPr>
            <a:r>
              <a:rPr lang="zh-TW" altLang="en-US" dirty="0"/>
              <a:t>考慮到不同服務間的流量率，分區的質量對於應用程序的效能至關重要</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4119977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為了處理這個問題，我們首先討論</a:t>
                </a:r>
                <a:r>
                  <a:rPr lang="en-US" altLang="zh-TW" dirty="0">
                    <a:solidFill>
                      <a:prstClr val="black"/>
                    </a:solidFill>
                    <a:latin typeface="Times New Roman"/>
                  </a:rPr>
                  <a:t>Minimum K-Cut Problem</a:t>
                </a:r>
                <a:r>
                  <a:rPr lang="zh-TW" altLang="en-US" dirty="0">
                    <a:solidFill>
                      <a:prstClr val="black"/>
                    </a:solidFill>
                    <a:latin typeface="Times New Roman"/>
                  </a:rPr>
                  <a:t>以了解問題的複雜度</a:t>
                </a:r>
                <a:endParaRPr lang="en-US" altLang="zh-TW" dirty="0">
                  <a:solidFill>
                    <a:prstClr val="black"/>
                  </a:solidFill>
                  <a:latin typeface="Times New Roman"/>
                </a:endParaRPr>
              </a:p>
              <a:p>
                <a:pPr marL="171450" indent="-171450">
                  <a:buFont typeface="Arial" panose="020B0604020202020204" pitchFamily="34" charset="0"/>
                  <a:buChar char="•"/>
                </a:pPr>
                <a:r>
                  <a:rPr lang="zh-TW" altLang="en-US" sz="1200" dirty="0">
                    <a:solidFill>
                      <a:prstClr val="black"/>
                    </a:solidFill>
                    <a:latin typeface="Times New Roman"/>
                  </a:rPr>
                  <a:t>設</a:t>
                </a:r>
                <a:r>
                  <a:rPr lang="en-US" altLang="zh-TW" sz="1200" dirty="0">
                    <a:latin typeface="+mn-lt"/>
                  </a:rPr>
                  <a:t>G = (V, E)</a:t>
                </a:r>
                <a:r>
                  <a:rPr lang="zh-TW" altLang="en-US" sz="1200" dirty="0">
                    <a:latin typeface="+mn-lt"/>
                  </a:rPr>
                  <a:t>是一個無方向性的圖形，其中</a:t>
                </a:r>
                <a:r>
                  <a:rPr lang="en-US" altLang="zh-TW" sz="1200" dirty="0">
                    <a:latin typeface="+mn-lt"/>
                  </a:rPr>
                  <a:t>V</a:t>
                </a:r>
                <a:r>
                  <a:rPr lang="zh-TW" altLang="en-US" sz="1200" dirty="0">
                    <a:latin typeface="+mn-lt"/>
                  </a:rPr>
                  <a:t>是節點集合，和</a:t>
                </a:r>
                <a:r>
                  <a:rPr lang="en-US" altLang="zh-TW" sz="1200" dirty="0">
                    <a:latin typeface="+mn-lt"/>
                  </a:rPr>
                  <a:t>E</a:t>
                </a:r>
                <a:r>
                  <a:rPr lang="zh-TW" altLang="en-US" sz="1200" dirty="0">
                    <a:latin typeface="+mn-lt"/>
                  </a:rPr>
                  <a:t>是邊集合。圖形中，每一個邊</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𝑒</m:t>
                        </m:r>
                      </m:e>
                      <m:sub>
                        <m:r>
                          <a:rPr lang="en-US" altLang="zh-TW" sz="1200" b="0" i="1" dirty="0" smtClean="0">
                            <a:latin typeface="Cambria Math" panose="02040503050406030204" pitchFamily="18" charset="0"/>
                          </a:rPr>
                          <m:t>𝑢</m:t>
                        </m:r>
                        <m:r>
                          <a:rPr lang="en-US" altLang="zh-TW" sz="1200" b="0" i="1" dirty="0" smtClean="0">
                            <a:latin typeface="Cambria Math" panose="02040503050406030204" pitchFamily="18" charset="0"/>
                          </a:rPr>
                          <m:t>,</m:t>
                        </m:r>
                        <m:r>
                          <a:rPr lang="en-US" altLang="zh-TW" sz="1200" b="0" i="1" dirty="0" smtClean="0">
                            <a:latin typeface="Cambria Math" panose="02040503050406030204" pitchFamily="18" charset="0"/>
                          </a:rPr>
                          <m:t>𝑣</m:t>
                        </m:r>
                      </m:sub>
                    </m:sSub>
                    <m:r>
                      <a:rPr lang="en-US" altLang="zh-TW" sz="1200" i="1" dirty="0" smtClean="0">
                        <a:latin typeface="Cambria Math" panose="02040503050406030204" pitchFamily="18" charset="0"/>
                        <a:ea typeface="Cambria Math" panose="02040503050406030204" pitchFamily="18" charset="0"/>
                      </a:rPr>
                      <m:t>∈</m:t>
                    </m:r>
                    <m:r>
                      <a:rPr lang="en-US" altLang="zh-TW" sz="1200" i="1" dirty="0">
                        <a:latin typeface="Cambria Math" panose="02040503050406030204" pitchFamily="18" charset="0"/>
                      </a:rPr>
                      <m:t> </m:t>
                    </m:r>
                    <m:r>
                      <a:rPr lang="en-US" altLang="zh-TW" sz="1200" i="1" dirty="0">
                        <a:latin typeface="Cambria Math" panose="02040503050406030204" pitchFamily="18" charset="0"/>
                      </a:rPr>
                      <m:t>𝐸</m:t>
                    </m:r>
                    <m:r>
                      <a:rPr lang="zh-TW" altLang="en-US" sz="1200" i="1" dirty="0">
                        <a:latin typeface="Cambria Math" panose="02040503050406030204" pitchFamily="18" charset="0"/>
                      </a:rPr>
                      <m:t>都是</m:t>
                    </m:r>
                  </m:oMath>
                </a14:m>
                <a:r>
                  <a:rPr lang="zh-TW" altLang="en-US" dirty="0"/>
                  <a:t>非負權重</a:t>
                </a:r>
                <a:endParaRPr lang="en-US" altLang="zh-TW" dirty="0"/>
              </a:p>
              <a:p>
                <a:pPr marL="171450" indent="-171450">
                  <a:buFont typeface="Arial" panose="020B0604020202020204" pitchFamily="34" charset="0"/>
                  <a:buChar char="•"/>
                </a:pPr>
                <a:r>
                  <a:rPr lang="zh-TW" altLang="en-US" dirty="0"/>
                  <a:t>圖中的</a:t>
                </a:r>
                <a:r>
                  <a:rPr lang="en-US" altLang="zh-TW" dirty="0"/>
                  <a:t>k-cut</a:t>
                </a:r>
                <a:r>
                  <a:rPr lang="zh-TW" altLang="en-US" dirty="0"/>
                  <a:t>是邊的集合，當刪除邊時，將圖劃分為</a:t>
                </a:r>
                <a:r>
                  <a:rPr lang="en-US" altLang="zh-TW" dirty="0"/>
                  <a:t>k</a:t>
                </a:r>
                <a:r>
                  <a:rPr lang="zh-TW" altLang="en-US" dirty="0"/>
                  <a:t>個不相交的非空分量</a:t>
                </a:r>
                <a:r>
                  <a:rPr lang="en-US" altLang="zh-TW" sz="1200" i="1" dirty="0">
                    <a:latin typeface="+mn-lt"/>
                  </a:rPr>
                  <a:t>G’</a:t>
                </a:r>
                <a14:m>
                  <m:oMath xmlns:m="http://schemas.openxmlformats.org/officeDocument/2006/math">
                    <m:r>
                      <a:rPr lang="en-US" altLang="zh-TW" sz="1200" i="1" dirty="0">
                        <a:latin typeface="Cambria Math" panose="02040503050406030204" pitchFamily="18" charset="0"/>
                      </a:rPr>
                      <m:t>=</m:t>
                    </m:r>
                    <m:d>
                      <m:dPr>
                        <m:begChr m:val="{"/>
                        <m:endChr m:val="}"/>
                        <m:ctrlPr>
                          <a:rPr lang="en-US" altLang="zh-TW" sz="1200" i="1" dirty="0" smtClean="0">
                            <a:latin typeface="Cambria Math" panose="02040503050406030204" pitchFamily="18" charset="0"/>
                          </a:rPr>
                        </m:ctrlPr>
                      </m:dPr>
                      <m:e>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𝐺</m:t>
                            </m:r>
                          </m:e>
                          <m:sub>
                            <m:r>
                              <a:rPr lang="en-US" altLang="zh-TW" sz="1200" i="1" dirty="0">
                                <a:latin typeface="Cambria Math" panose="02040503050406030204" pitchFamily="18" charset="0"/>
                              </a:rPr>
                              <m:t>1</m:t>
                            </m:r>
                          </m:sub>
                        </m:sSub>
                        <m:r>
                          <a:rPr lang="en-US" altLang="zh-TW" sz="1200" b="0" i="1" dirty="0" smtClean="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𝐺</m:t>
                            </m:r>
                          </m:e>
                          <m:sub>
                            <m:r>
                              <a:rPr lang="en-US" altLang="zh-TW" sz="1200" b="0" i="1" dirty="0" smtClean="0">
                                <a:latin typeface="Cambria Math" panose="02040503050406030204" pitchFamily="18" charset="0"/>
                              </a:rPr>
                              <m:t>2</m:t>
                            </m:r>
                          </m:sub>
                        </m:sSub>
                        <m:r>
                          <a:rPr lang="en-US" altLang="zh-TW" sz="1200" b="0" i="1" dirty="0" smtClean="0">
                            <a:latin typeface="Cambria Math" panose="02040503050406030204" pitchFamily="18" charset="0"/>
                          </a:rPr>
                          <m:t>,…,</m:t>
                        </m:r>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𝐺</m:t>
                            </m:r>
                          </m:e>
                          <m:sub>
                            <m:r>
                              <a:rPr lang="en-US" altLang="zh-TW" sz="1200" b="0" i="1" dirty="0" smtClean="0">
                                <a:latin typeface="Cambria Math" panose="02040503050406030204" pitchFamily="18" charset="0"/>
                              </a:rPr>
                              <m:t>𝐾</m:t>
                            </m:r>
                          </m:sub>
                        </m:sSub>
                      </m:e>
                    </m:d>
                  </m:oMath>
                </a14:m>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為了處理這個問題，我們首先討論</a:t>
                </a:r>
                <a:r>
                  <a:rPr lang="en-US" altLang="zh-TW" dirty="0">
                    <a:solidFill>
                      <a:prstClr val="black"/>
                    </a:solidFill>
                    <a:latin typeface="Times New Roman"/>
                  </a:rPr>
                  <a:t>Minimum K-Cut Problem</a:t>
                </a:r>
                <a:r>
                  <a:rPr lang="zh-TW" altLang="en-US" dirty="0">
                    <a:solidFill>
                      <a:prstClr val="black"/>
                    </a:solidFill>
                    <a:latin typeface="Times New Roman"/>
                  </a:rPr>
                  <a:t>以了解問題的複雜度</a:t>
                </a:r>
                <a:endParaRPr lang="en-US" altLang="zh-TW" dirty="0">
                  <a:solidFill>
                    <a:prstClr val="black"/>
                  </a:solidFill>
                  <a:latin typeface="Times New Roman"/>
                </a:endParaRPr>
              </a:p>
              <a:p>
                <a:pPr marL="171450" indent="-171450">
                  <a:buFont typeface="Arial" panose="020B0604020202020204" pitchFamily="34" charset="0"/>
                  <a:buChar char="•"/>
                </a:pPr>
                <a:r>
                  <a:rPr lang="zh-TW" altLang="en-US" sz="1200" dirty="0">
                    <a:solidFill>
                      <a:prstClr val="black"/>
                    </a:solidFill>
                    <a:latin typeface="Times New Roman"/>
                  </a:rPr>
                  <a:t>設</a:t>
                </a:r>
                <a:r>
                  <a:rPr lang="en-US" altLang="zh-TW" sz="1200" dirty="0">
                    <a:latin typeface="+mn-lt"/>
                  </a:rPr>
                  <a:t>G = (V, E)</a:t>
                </a:r>
                <a:r>
                  <a:rPr lang="zh-TW" altLang="en-US" sz="1200" dirty="0">
                    <a:latin typeface="+mn-lt"/>
                  </a:rPr>
                  <a:t>是一個無方向性的圖形，其中</a:t>
                </a:r>
                <a:r>
                  <a:rPr lang="en-US" altLang="zh-TW" sz="1200" dirty="0">
                    <a:latin typeface="+mn-lt"/>
                  </a:rPr>
                  <a:t>V</a:t>
                </a:r>
                <a:r>
                  <a:rPr lang="zh-TW" altLang="en-US" sz="1200" dirty="0">
                    <a:latin typeface="+mn-lt"/>
                  </a:rPr>
                  <a:t>是節點集合，和</a:t>
                </a:r>
                <a:r>
                  <a:rPr lang="en-US" altLang="zh-TW" sz="1200" dirty="0">
                    <a:latin typeface="+mn-lt"/>
                  </a:rPr>
                  <a:t>E</a:t>
                </a:r>
                <a:r>
                  <a:rPr lang="zh-TW" altLang="en-US" sz="1200" dirty="0">
                    <a:latin typeface="+mn-lt"/>
                  </a:rPr>
                  <a:t>是邊集合。圖形中，每一個邊</a:t>
                </a:r>
                <a:r>
                  <a:rPr lang="en-US" altLang="zh-TW" sz="1200" i="0" dirty="0">
                    <a:latin typeface="Cambria Math" panose="02040503050406030204" pitchFamily="18" charset="0"/>
                  </a:rPr>
                  <a:t>𝑒_(</a:t>
                </a:r>
                <a:r>
                  <a:rPr lang="en-US" altLang="zh-TW" sz="1200" b="0" i="0" dirty="0">
                    <a:latin typeface="Cambria Math" panose="02040503050406030204" pitchFamily="18" charset="0"/>
                  </a:rPr>
                  <a:t>𝑢,𝑣)</a:t>
                </a:r>
                <a:r>
                  <a:rPr lang="en-US" altLang="zh-TW" sz="1200" i="0" dirty="0">
                    <a:latin typeface="Cambria Math" panose="02040503050406030204" pitchFamily="18" charset="0"/>
                    <a:ea typeface="Cambria Math" panose="02040503050406030204" pitchFamily="18" charset="0"/>
                  </a:rPr>
                  <a:t>∈</a:t>
                </a:r>
                <a:r>
                  <a:rPr lang="en-US" altLang="zh-TW" sz="1200" i="0" dirty="0">
                    <a:latin typeface="Cambria Math" panose="02040503050406030204" pitchFamily="18" charset="0"/>
                  </a:rPr>
                  <a:t> 𝐸</a:t>
                </a:r>
                <a:r>
                  <a:rPr lang="zh-TW" altLang="en-US" sz="1200" i="0" dirty="0">
                    <a:latin typeface="Cambria Math" panose="02040503050406030204" pitchFamily="18" charset="0"/>
                  </a:rPr>
                  <a:t>都是</a:t>
                </a:r>
                <a:r>
                  <a:rPr lang="zh-TW" altLang="en-US" dirty="0"/>
                  <a:t>非負權重</a:t>
                </a:r>
                <a:endParaRPr lang="en-US" altLang="zh-TW" dirty="0"/>
              </a:p>
              <a:p>
                <a:pPr marL="171450" indent="-171450">
                  <a:buFont typeface="Arial" panose="020B0604020202020204" pitchFamily="34" charset="0"/>
                  <a:buChar char="•"/>
                </a:pPr>
                <a:r>
                  <a:rPr lang="zh-TW" altLang="en-US" dirty="0"/>
                  <a:t>圖中的</a:t>
                </a:r>
                <a:r>
                  <a:rPr lang="en-US" altLang="zh-TW" dirty="0"/>
                  <a:t>k-cut</a:t>
                </a:r>
                <a:r>
                  <a:rPr lang="zh-TW" altLang="en-US" dirty="0"/>
                  <a:t>是邊的集合，當刪除邊時，將圖劃分為</a:t>
                </a:r>
                <a:r>
                  <a:rPr lang="en-US" altLang="zh-TW" dirty="0"/>
                  <a:t>k</a:t>
                </a:r>
                <a:r>
                  <a:rPr lang="zh-TW" altLang="en-US" dirty="0"/>
                  <a:t>個不相交的非空分量</a:t>
                </a:r>
                <a:r>
                  <a:rPr lang="en-US" altLang="zh-TW" sz="1200" i="1" dirty="0">
                    <a:latin typeface="+mn-lt"/>
                  </a:rPr>
                  <a:t>G’</a:t>
                </a:r>
                <a:r>
                  <a:rPr lang="en-US" altLang="zh-TW" sz="1200" i="0" dirty="0">
                    <a:latin typeface="Cambria Math" panose="02040503050406030204" pitchFamily="18" charset="0"/>
                  </a:rPr>
                  <a:t>={</a:t>
                </a:r>
                <a:r>
                  <a:rPr lang="en-US" altLang="zh-TW" sz="1200" b="0" i="0" dirty="0">
                    <a:latin typeface="Cambria Math" panose="02040503050406030204" pitchFamily="18" charset="0"/>
                  </a:rPr>
                  <a:t>𝐺_</a:t>
                </a:r>
                <a:r>
                  <a:rPr lang="en-US" altLang="zh-TW" sz="1200" i="0" dirty="0">
                    <a:latin typeface="Cambria Math" panose="02040503050406030204" pitchFamily="18" charset="0"/>
                  </a:rPr>
                  <a:t>1</a:t>
                </a:r>
                <a:r>
                  <a:rPr lang="en-US" altLang="zh-TW" sz="1200" b="0" i="0" dirty="0">
                    <a:latin typeface="Cambria Math" panose="02040503050406030204" pitchFamily="18" charset="0"/>
                  </a:rPr>
                  <a:t>,</a:t>
                </a:r>
                <a:r>
                  <a:rPr lang="en-US" altLang="zh-TW" sz="1200" i="0" dirty="0">
                    <a:latin typeface="Cambria Math" panose="02040503050406030204" pitchFamily="18" charset="0"/>
                  </a:rPr>
                  <a:t>𝐺_</a:t>
                </a:r>
                <a:r>
                  <a:rPr lang="en-US" altLang="zh-TW" sz="1200" b="0" i="0" dirty="0">
                    <a:latin typeface="Cambria Math" panose="02040503050406030204" pitchFamily="18" charset="0"/>
                  </a:rPr>
                  <a:t>2,…,</a:t>
                </a:r>
                <a:r>
                  <a:rPr lang="en-US" altLang="zh-TW" sz="1200" i="0" dirty="0">
                    <a:latin typeface="Cambria Math" panose="02040503050406030204" pitchFamily="18" charset="0"/>
                  </a:rPr>
                  <a:t>𝐺_</a:t>
                </a:r>
                <a:r>
                  <a:rPr lang="en-US" altLang="zh-TW" sz="1200" b="0" i="0" dirty="0">
                    <a:latin typeface="Cambria Math" panose="02040503050406030204" pitchFamily="18" charset="0"/>
                  </a:rPr>
                  <a:t>𝐾 }</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376845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然而，現有的集群排程器無法將服務放置在盡可能好的機器上，因為他們只有考慮資源限制而忽略服務間的流量需求</a:t>
            </a:r>
            <a:endParaRPr lang="en-US" altLang="zh-TW" dirty="0"/>
          </a:p>
          <a:p>
            <a:pPr marL="171450" indent="-171450">
              <a:buFont typeface="Arial" panose="020B0604020202020204" pitchFamily="34" charset="0"/>
              <a:buChar char="•"/>
            </a:pPr>
            <a:r>
              <a:rPr lang="zh-TW" altLang="en-US" dirty="0"/>
              <a:t>為解決這個問題，我們提出一個新的方法來優化基於服務的應用程式在雲中的放置</a:t>
            </a:r>
            <a:endParaRPr lang="en-US" altLang="zh-TW" dirty="0"/>
          </a:p>
          <a:p>
            <a:pPr marL="171450" indent="-171450">
              <a:buFont typeface="Arial" panose="020B0604020202020204" pitchFamily="34" charset="0"/>
              <a:buChar char="•"/>
            </a:pPr>
            <a:r>
              <a:rPr lang="zh-TW" altLang="en-US" dirty="0"/>
              <a:t>該方法首先將應用程式劃分成幾個部分，同時將不同部分間的總流量保持在最低限度，然後根據他們的資源需求和流量需求小心地將不同的部分封裝至機器中</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a:t>
            </a:fld>
            <a:endParaRPr lang="zh-TW" altLang="en-US"/>
          </a:p>
        </p:txBody>
      </p:sp>
    </p:spTree>
    <p:extLst>
      <p:ext uri="{BB962C8B-B14F-4D97-AF65-F5344CB8AC3E}">
        <p14:creationId xmlns:p14="http://schemas.microsoft.com/office/powerpoint/2010/main" val="3411662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a:latin typeface="+mn-lt"/>
              </a:rPr>
              <a:t>minimum k-cut problem</a:t>
            </a:r>
            <a:r>
              <a:rPr lang="zh-TW" altLang="en-US" sz="1200" dirty="0">
                <a:latin typeface="+mn-lt"/>
              </a:rPr>
              <a:t>是找到一個兩端在不同分量的邊的最小總權重的</a:t>
            </a:r>
            <a:r>
              <a:rPr lang="en-US" altLang="zh-TW" sz="1200" dirty="0">
                <a:latin typeface="+mn-lt"/>
              </a:rPr>
              <a:t>k-cut</a:t>
            </a:r>
            <a:r>
              <a:rPr lang="zh-TW" altLang="en-US" sz="1200" dirty="0">
                <a:latin typeface="+mn-lt"/>
              </a:rPr>
              <a:t>，可計算為</a:t>
            </a:r>
            <a:endParaRPr lang="en-US" altLang="zh-TW" sz="1200" dirty="0">
              <a:latin typeface="+mn-lt"/>
            </a:endParaRPr>
          </a:p>
          <a:p>
            <a:pPr marL="171450" indent="-171450">
              <a:buFont typeface="Arial" panose="020B0604020202020204" pitchFamily="34" charset="0"/>
              <a:buChar char="•"/>
            </a:pPr>
            <a:r>
              <a:rPr lang="zh-TW" altLang="en-US" dirty="0"/>
              <a:t>當</a:t>
            </a:r>
            <a:r>
              <a:rPr lang="en-US" altLang="zh-TW" dirty="0"/>
              <a:t>k=2</a:t>
            </a:r>
            <a:r>
              <a:rPr lang="zh-TW" altLang="en-US" dirty="0"/>
              <a:t>時，最小切割是簡單的最小</a:t>
            </a:r>
            <a:r>
              <a:rPr lang="en-US" altLang="zh-TW" dirty="0"/>
              <a:t>k-cut</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856851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1</a:t>
                </a:r>
                <a:r>
                  <a:rPr lang="zh-TW" altLang="en-US" dirty="0"/>
                  <a:t>顯示了圖形的最小切割的示例</a:t>
                </a:r>
                <a:endParaRPr lang="en-US" altLang="zh-TW" dirty="0"/>
              </a:p>
              <a:p>
                <a:pPr marL="171450" indent="-171450">
                  <a:buFont typeface="Arial" panose="020B0604020202020204" pitchFamily="34" charset="0"/>
                  <a:buChar char="•"/>
                </a:pPr>
                <a:r>
                  <a:rPr lang="zh-TW" altLang="en-US" dirty="0"/>
                  <a:t>在圖上顯示</a:t>
                </a:r>
                <a:r>
                  <a:rPr lang="en-US" altLang="zh-TW" dirty="0"/>
                  <a:t>2</a:t>
                </a:r>
                <a:r>
                  <a:rPr lang="zh-TW" altLang="en-US" dirty="0"/>
                  <a:t>個切割，虛線是圖形的最小切割，因為虛線切割的邊總權重是所有切割的最小值</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給定一個基於服務的應用程序，我們可以將其表示為一個圖形，其中節點表示服務和邊的權重表示</a:t>
                </a:r>
                <a:r>
                  <a:rPr lang="zh-TW" altLang="en-US"/>
                  <a:t>流量率</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1</a:t>
                </a:r>
                <a:r>
                  <a:rPr lang="zh-TW" altLang="en-US" dirty="0"/>
                  <a:t>顯示了圖形的最小切割的示例</a:t>
                </a:r>
                <a:endParaRPr lang="en-US" altLang="zh-TW" dirty="0"/>
              </a:p>
              <a:p>
                <a:pPr marL="171450" indent="-171450">
                  <a:buFont typeface="Arial" panose="020B0604020202020204" pitchFamily="34" charset="0"/>
                  <a:buChar char="•"/>
                </a:pPr>
                <a:r>
                  <a:rPr lang="zh-TW" altLang="en-US" dirty="0"/>
                  <a:t>在圖上顯示</a:t>
                </a:r>
                <a:r>
                  <a:rPr lang="en-US" altLang="zh-TW" dirty="0"/>
                  <a:t>2</a:t>
                </a:r>
                <a:r>
                  <a:rPr lang="zh-TW" altLang="en-US" dirty="0"/>
                  <a:t>個切割，虛線是圖形的最小切割，因為虛線切割的邊總權重是所有切割的最小值</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給定一個基於服務的應用程序，我們可以將其表示為一個圖形，其中節點表示服務和邊的權重表示流量率</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具體來說，從服務</a:t>
                </a:r>
                <a:r>
                  <a:rPr lang="en-US" altLang="zh-TW" sz="1200" b="0" i="0" dirty="0">
                    <a:latin typeface="Cambria Math" panose="02040503050406030204" pitchFamily="18" charset="0"/>
                  </a:rPr>
                  <a:t>𝑠_𝑖</a:t>
                </a:r>
                <a:r>
                  <a:rPr lang="zh-TW" altLang="en-US" dirty="0"/>
                  <a:t>到服務</a:t>
                </a:r>
                <a:r>
                  <a:rPr lang="en-US" altLang="zh-TW" sz="1200" b="0" i="0" dirty="0">
                    <a:latin typeface="Cambria Math" panose="02040503050406030204" pitchFamily="18" charset="0"/>
                  </a:rPr>
                  <a:t>𝑠_𝑗</a:t>
                </a:r>
                <a:r>
                  <a:rPr lang="zh-TW" altLang="en-US" sz="1200" dirty="0">
                    <a:latin typeface="+mn-lt"/>
                  </a:rPr>
                  <a:t>的流量率和從服務</a:t>
                </a:r>
                <a:r>
                  <a:rPr lang="en-US" altLang="zh-TW" sz="1200" b="0" i="0" dirty="0">
                    <a:latin typeface="Cambria Math" panose="02040503050406030204" pitchFamily="18" charset="0"/>
                  </a:rPr>
                  <a:t>𝑠_𝑗</a:t>
                </a:r>
                <a:r>
                  <a:rPr lang="zh-TW" altLang="en-US" sz="1200" dirty="0">
                    <a:latin typeface="+mn-lt"/>
                  </a:rPr>
                  <a:t>到服務</a:t>
                </a:r>
                <a:r>
                  <a:rPr lang="en-US" altLang="zh-TW" sz="1200" b="0" i="0" dirty="0">
                    <a:latin typeface="Cambria Math" panose="02040503050406030204" pitchFamily="18" charset="0"/>
                  </a:rPr>
                  <a:t>𝑠_𝑖</a:t>
                </a:r>
                <a:r>
                  <a:rPr lang="zh-TW" altLang="en-US" sz="1200" dirty="0">
                    <a:latin typeface="+mn-lt"/>
                  </a:rPr>
                  <a:t>的流量率在圖中分別表示為兩條邊</a:t>
                </a:r>
                <a:endParaRPr lang="en-US" altLang="zh-TW"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761423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具體來說，從服務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𝑠</m:t>
                        </m:r>
                      </m:e>
                      <m:sub>
                        <m:r>
                          <a:rPr lang="en-US" altLang="zh-TW" sz="1200" b="0" i="1" dirty="0" smtClean="0">
                            <a:latin typeface="Cambria Math" panose="02040503050406030204" pitchFamily="18" charset="0"/>
                          </a:rPr>
                          <m:t>𝑖</m:t>
                        </m:r>
                      </m:sub>
                    </m:sSub>
                  </m:oMath>
                </a14:m>
                <a:r>
                  <a:rPr lang="zh-TW" altLang="en-US" dirty="0"/>
                  <a:t>到服務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𝑠</m:t>
                        </m:r>
                      </m:e>
                      <m:sub>
                        <m:r>
                          <a:rPr lang="en-US" altLang="zh-TW" sz="1200" b="0" i="1" dirty="0" smtClean="0">
                            <a:latin typeface="Cambria Math" panose="02040503050406030204" pitchFamily="18" charset="0"/>
                          </a:rPr>
                          <m:t>𝑗</m:t>
                        </m:r>
                      </m:sub>
                    </m:sSub>
                  </m:oMath>
                </a14:m>
                <a:r>
                  <a:rPr lang="zh-TW" altLang="en-US" sz="1200" dirty="0">
                    <a:latin typeface="+mn-lt"/>
                  </a:rPr>
                  <a:t>的流量率和從服務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𝑠</m:t>
                        </m:r>
                      </m:e>
                      <m:sub>
                        <m:r>
                          <a:rPr lang="en-US" altLang="zh-TW" sz="1200" b="0" i="1" dirty="0" smtClean="0">
                            <a:latin typeface="Cambria Math" panose="02040503050406030204" pitchFamily="18" charset="0"/>
                          </a:rPr>
                          <m:t>𝑗</m:t>
                        </m:r>
                      </m:sub>
                    </m:sSub>
                  </m:oMath>
                </a14:m>
                <a:r>
                  <a:rPr lang="zh-TW" altLang="en-US" sz="1200" dirty="0">
                    <a:latin typeface="+mn-lt"/>
                  </a:rPr>
                  <a:t>到服務</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𝑠</m:t>
                        </m:r>
                      </m:e>
                      <m:sub>
                        <m:r>
                          <a:rPr lang="en-US" altLang="zh-TW" sz="1200" b="0" i="1" dirty="0" smtClean="0">
                            <a:latin typeface="Cambria Math" panose="02040503050406030204" pitchFamily="18" charset="0"/>
                          </a:rPr>
                          <m:t>𝑖</m:t>
                        </m:r>
                      </m:sub>
                    </m:sSub>
                  </m:oMath>
                </a14:m>
                <a:r>
                  <a:rPr lang="zh-TW" altLang="en-US" sz="1200" dirty="0">
                    <a:latin typeface="+mn-lt"/>
                  </a:rPr>
                  <a:t>的流量率在圖中分別表示為兩條邊</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因此，找出圖形的最小</a:t>
                </a:r>
                <a:r>
                  <a:rPr lang="en-US" altLang="zh-TW" sz="1200" dirty="0">
                    <a:latin typeface="+mn-lt"/>
                  </a:rPr>
                  <a:t>k-cut</a:t>
                </a:r>
                <a:r>
                  <a:rPr lang="zh-TW" altLang="en-US" sz="1200" dirty="0">
                    <a:latin typeface="+mn-lt"/>
                  </a:rPr>
                  <a:t>等效於將應用程序劃分為</a:t>
                </a:r>
                <a:r>
                  <a:rPr lang="en-US" altLang="zh-TW" sz="1200" dirty="0">
                    <a:latin typeface="+mn-lt"/>
                  </a:rPr>
                  <a:t>k</a:t>
                </a:r>
                <a:r>
                  <a:rPr lang="zh-TW" altLang="en-US" sz="1200" dirty="0">
                    <a:latin typeface="+mn-lt"/>
                  </a:rPr>
                  <a:t>個部分，同時將不同部分間的總流量保持在最低限度</a:t>
                </a:r>
                <a:endParaRPr lang="en-US" altLang="zh-TW" sz="1200" dirty="0">
                  <a:latin typeface="+mn-lt"/>
                </a:endParaRPr>
              </a:p>
              <a:p>
                <a:pPr marL="171450" indent="-171450">
                  <a:buFont typeface="Arial" panose="020B0604020202020204" pitchFamily="34" charset="0"/>
                  <a:buChar char="•"/>
                </a:pPr>
                <a:r>
                  <a:rPr lang="zh-TW" altLang="en-US" dirty="0"/>
                  <a:t>然而，對於任意</a:t>
                </a:r>
                <a:r>
                  <a:rPr lang="en-US" altLang="zh-TW" dirty="0"/>
                  <a:t>k</a:t>
                </a:r>
                <a:r>
                  <a:rPr lang="zh-TW" altLang="en-US" dirty="0"/>
                  <a:t>來說，</a:t>
                </a:r>
                <a:r>
                  <a:rPr lang="en-US" altLang="zh-TW" sz="1200" dirty="0">
                    <a:latin typeface="+mn-lt"/>
                  </a:rPr>
                  <a:t>minimum k-cut</a:t>
                </a:r>
                <a:r>
                  <a:rPr lang="zh-TW" altLang="en-US" sz="1200" dirty="0">
                    <a:latin typeface="+mn-lt"/>
                  </a:rPr>
                  <a:t> </a:t>
                </a:r>
                <a:r>
                  <a:rPr lang="en-US" altLang="zh-TW" sz="1200" dirty="0">
                    <a:latin typeface="+mn-lt"/>
                  </a:rPr>
                  <a:t>problem</a:t>
                </a:r>
                <a:r>
                  <a:rPr lang="zh-TW" altLang="en-US" sz="1200" dirty="0">
                    <a:latin typeface="+mn-lt"/>
                  </a:rPr>
                  <a:t>是</a:t>
                </a:r>
                <a:r>
                  <a:rPr lang="en-US" altLang="zh-TW" sz="1200" dirty="0">
                    <a:latin typeface="+mn-lt"/>
                  </a:rPr>
                  <a:t>NP-hard[10]</a:t>
                </a:r>
              </a:p>
              <a:p>
                <a:endParaRPr lang="zh-TW" altLang="en-US" dirty="0"/>
              </a:p>
            </p:txBody>
          </p:sp>
        </mc:Choice>
        <mc:Fallback xmlns="">
          <p:sp>
            <p:nvSpPr>
              <p:cNvPr id="3" name="備忘稿版面配置區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具體來說，從服務</a:t>
                </a:r>
                <a:r>
                  <a:rPr lang="en-US" altLang="zh-TW" sz="1200" b="0" i="0" dirty="0">
                    <a:latin typeface="Cambria Math" panose="02040503050406030204" pitchFamily="18" charset="0"/>
                  </a:rPr>
                  <a:t>𝑠_𝑖</a:t>
                </a:r>
                <a:r>
                  <a:rPr lang="zh-TW" altLang="en-US" dirty="0"/>
                  <a:t>到服務</a:t>
                </a:r>
                <a:r>
                  <a:rPr lang="en-US" altLang="zh-TW" sz="1200" b="0" i="0" dirty="0">
                    <a:latin typeface="Cambria Math" panose="02040503050406030204" pitchFamily="18" charset="0"/>
                  </a:rPr>
                  <a:t>𝑠_𝑗</a:t>
                </a:r>
                <a:r>
                  <a:rPr lang="zh-TW" altLang="en-US" sz="1200" dirty="0">
                    <a:latin typeface="+mn-lt"/>
                  </a:rPr>
                  <a:t>的流量率和從服務</a:t>
                </a:r>
                <a:r>
                  <a:rPr lang="en-US" altLang="zh-TW" sz="1200" b="0" i="0" dirty="0">
                    <a:latin typeface="Cambria Math" panose="02040503050406030204" pitchFamily="18" charset="0"/>
                  </a:rPr>
                  <a:t>𝑠_𝑗</a:t>
                </a:r>
                <a:r>
                  <a:rPr lang="zh-TW" altLang="en-US" sz="1200" dirty="0">
                    <a:latin typeface="+mn-lt"/>
                  </a:rPr>
                  <a:t>到服務</a:t>
                </a:r>
                <a:r>
                  <a:rPr lang="en-US" altLang="zh-TW" sz="1200" b="0" i="0" dirty="0">
                    <a:latin typeface="Cambria Math" panose="02040503050406030204" pitchFamily="18" charset="0"/>
                  </a:rPr>
                  <a:t>𝑠_𝑖</a:t>
                </a:r>
                <a:r>
                  <a:rPr lang="zh-TW" altLang="en-US" sz="1200" dirty="0">
                    <a:latin typeface="+mn-lt"/>
                  </a:rPr>
                  <a:t>的流量率在圖中分別表示為兩條邊</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因此，找出圖形的最小</a:t>
                </a:r>
                <a:r>
                  <a:rPr lang="en-US" altLang="zh-TW" sz="1200" dirty="0">
                    <a:latin typeface="+mn-lt"/>
                  </a:rPr>
                  <a:t>k-cut</a:t>
                </a:r>
                <a:r>
                  <a:rPr lang="zh-TW" altLang="en-US" sz="1200" dirty="0">
                    <a:latin typeface="+mn-lt"/>
                  </a:rPr>
                  <a:t>等效於將應用程序劃分為</a:t>
                </a:r>
                <a:r>
                  <a:rPr lang="en-US" altLang="zh-TW" sz="1200" dirty="0">
                    <a:latin typeface="+mn-lt"/>
                  </a:rPr>
                  <a:t>k</a:t>
                </a:r>
                <a:r>
                  <a:rPr lang="zh-TW" altLang="en-US" sz="1200" dirty="0">
                    <a:latin typeface="+mn-lt"/>
                  </a:rPr>
                  <a:t>個部分，同時將不同部分間的總流量保持在最低限度</a:t>
                </a:r>
                <a:endParaRPr lang="en-US" altLang="zh-TW" sz="1200" dirty="0">
                  <a:latin typeface="+mn-lt"/>
                </a:endParaRPr>
              </a:p>
              <a:p>
                <a:pPr marL="171450" indent="-171450">
                  <a:buFont typeface="Arial" panose="020B0604020202020204" pitchFamily="34" charset="0"/>
                  <a:buChar char="•"/>
                </a:pPr>
                <a:r>
                  <a:rPr lang="zh-TW" altLang="en-US" dirty="0"/>
                  <a:t>然而，對於任意</a:t>
                </a:r>
                <a:r>
                  <a:rPr lang="en-US" altLang="zh-TW" dirty="0"/>
                  <a:t>k</a:t>
                </a:r>
                <a:r>
                  <a:rPr lang="zh-TW" altLang="en-US" dirty="0"/>
                  <a:t>來說，</a:t>
                </a:r>
                <a:r>
                  <a:rPr lang="en-US" altLang="zh-TW" sz="1200" dirty="0">
                    <a:latin typeface="+mn-lt"/>
                  </a:rPr>
                  <a:t>minimum k-cut</a:t>
                </a:r>
                <a:r>
                  <a:rPr lang="zh-TW" altLang="en-US" sz="1200" dirty="0">
                    <a:latin typeface="+mn-lt"/>
                  </a:rPr>
                  <a:t> </a:t>
                </a:r>
                <a:r>
                  <a:rPr lang="en-US" altLang="zh-TW" sz="1200" dirty="0">
                    <a:latin typeface="+mn-lt"/>
                  </a:rPr>
                  <a:t>problem</a:t>
                </a:r>
                <a:r>
                  <a:rPr lang="zh-TW" altLang="en-US" sz="1200" dirty="0">
                    <a:latin typeface="+mn-lt"/>
                  </a:rPr>
                  <a:t>是</a:t>
                </a:r>
                <a:r>
                  <a:rPr lang="en-US" altLang="zh-TW" sz="1200" dirty="0">
                    <a:latin typeface="+mn-lt"/>
                  </a:rPr>
                  <a:t>NP-hard[10]</a:t>
                </a:r>
              </a:p>
              <a:p>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273634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dirty="0">
                    <a:latin typeface="+mn-lt"/>
                  </a:rPr>
                  <a:t>因此，找出圖形的最小</a:t>
                </a:r>
                <a:r>
                  <a:rPr lang="en-US" altLang="zh-TW" sz="1200" dirty="0">
                    <a:latin typeface="+mn-lt"/>
                  </a:rPr>
                  <a:t>k-cut</a:t>
                </a:r>
                <a:r>
                  <a:rPr lang="zh-TW" altLang="en-US" sz="1200" dirty="0">
                    <a:latin typeface="+mn-lt"/>
                  </a:rPr>
                  <a:t>等效於將應用程序劃分為</a:t>
                </a:r>
                <a:r>
                  <a:rPr lang="en-US" altLang="zh-TW" sz="1200" dirty="0">
                    <a:latin typeface="+mn-lt"/>
                  </a:rPr>
                  <a:t>k</a:t>
                </a:r>
                <a:r>
                  <a:rPr lang="zh-TW" altLang="en-US" sz="1200" dirty="0">
                    <a:latin typeface="+mn-lt"/>
                  </a:rPr>
                  <a:t>個部分，同時將不同部分間的總流量保持在最低限度</a:t>
                </a:r>
                <a:endParaRPr lang="en-US" altLang="zh-TW" sz="1200" dirty="0">
                  <a:latin typeface="+mn-lt"/>
                </a:endParaRPr>
              </a:p>
              <a:p>
                <a:pPr marL="171450" indent="-171450">
                  <a:buFont typeface="Arial" panose="020B0604020202020204" pitchFamily="34" charset="0"/>
                  <a:buChar char="•"/>
                </a:pPr>
                <a:r>
                  <a:rPr lang="zh-TW" altLang="en-US" dirty="0"/>
                  <a:t>然而，對於任意</a:t>
                </a:r>
                <a:r>
                  <a:rPr lang="en-US" altLang="zh-TW" dirty="0"/>
                  <a:t>k</a:t>
                </a:r>
                <a:r>
                  <a:rPr lang="zh-TW" altLang="en-US" dirty="0"/>
                  <a:t>來說，</a:t>
                </a:r>
                <a:r>
                  <a:rPr lang="en-US" altLang="zh-TW" sz="1200" dirty="0">
                    <a:latin typeface="+mn-lt"/>
                  </a:rPr>
                  <a:t>minimum k-cut</a:t>
                </a:r>
                <a:r>
                  <a:rPr lang="zh-TW" altLang="en-US" sz="1200" dirty="0">
                    <a:latin typeface="+mn-lt"/>
                  </a:rPr>
                  <a:t> </a:t>
                </a:r>
                <a:r>
                  <a:rPr lang="en-US" altLang="zh-TW" sz="1200" dirty="0">
                    <a:latin typeface="+mn-lt"/>
                  </a:rPr>
                  <a:t>problem</a:t>
                </a:r>
                <a:r>
                  <a:rPr lang="zh-TW" altLang="en-US" sz="1200" dirty="0">
                    <a:latin typeface="+mn-lt"/>
                  </a:rPr>
                  <a:t>是</a:t>
                </a:r>
                <a:r>
                  <a:rPr lang="en-US" altLang="zh-TW" sz="1200" dirty="0">
                    <a:latin typeface="+mn-lt"/>
                  </a:rPr>
                  <a:t>NP-hard[10]</a:t>
                </a:r>
              </a:p>
              <a:p>
                <a:pPr marL="171450" indent="-171450">
                  <a:buFont typeface="Arial" panose="020B0604020202020204" pitchFamily="34" charset="0"/>
                  <a:buChar char="•"/>
                </a:pPr>
                <a:r>
                  <a:rPr lang="zh-TW" altLang="en-US" dirty="0"/>
                  <a:t>與開發確定性演算法不同，</a:t>
                </a:r>
                <a:r>
                  <a:rPr lang="en-US" altLang="zh-TW" sz="1200" dirty="0">
                    <a:latin typeface="+mn-lt"/>
                  </a:rPr>
                  <a:t>Karger</a:t>
                </a:r>
                <a:r>
                  <a:rPr lang="zh-TW" altLang="en-US" sz="1200" dirty="0">
                    <a:latin typeface="+mn-lt"/>
                  </a:rPr>
                  <a:t>的演算法</a:t>
                </a:r>
                <a:r>
                  <a:rPr lang="en-US" altLang="zh-TW" sz="1200" dirty="0">
                    <a:latin typeface="+mn-lt"/>
                  </a:rPr>
                  <a:t>[12]</a:t>
                </a:r>
                <a:r>
                  <a:rPr lang="zh-TW" altLang="en-US" sz="1200" dirty="0">
                    <a:latin typeface="+mn-lt"/>
                  </a:rPr>
                  <a:t>提供一個有效的隨機方法來找到圖形的最小切割</a:t>
                </a:r>
                <a:endParaRPr lang="en-US" altLang="zh-TW" sz="1200" dirty="0">
                  <a:latin typeface="+mn-lt"/>
                </a:endParaRP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給定一個基於服務的應用程序，我們可以將其表示為一個圖形，其中節點表示服務和邊的權重表示流量率</a:t>
                </a:r>
                <a:endParaRPr lang="en-US" altLang="zh-TW" dirty="0"/>
              </a:p>
              <a:p>
                <a:pPr marL="171450" indent="-171450">
                  <a:buFont typeface="Arial" panose="020B0604020202020204" pitchFamily="34" charset="0"/>
                  <a:buChar char="•"/>
                </a:pPr>
                <a:r>
                  <a:rPr lang="zh-TW" altLang="en-US" dirty="0"/>
                  <a:t>具體來說，從服務</a:t>
                </a:r>
                <a:r>
                  <a:rPr lang="en-US" altLang="zh-TW" sz="1200" b="0" i="0" dirty="0">
                    <a:latin typeface="Cambria Math" panose="02040503050406030204" pitchFamily="18" charset="0"/>
                  </a:rPr>
                  <a:t>𝑠_𝑖</a:t>
                </a:r>
                <a:r>
                  <a:rPr lang="zh-TW" altLang="en-US" dirty="0"/>
                  <a:t>到服務</a:t>
                </a:r>
                <a:r>
                  <a:rPr lang="en-US" altLang="zh-TW" sz="1200" b="0" i="0" dirty="0">
                    <a:latin typeface="Cambria Math" panose="02040503050406030204" pitchFamily="18" charset="0"/>
                  </a:rPr>
                  <a:t>𝑠_𝑗</a:t>
                </a:r>
                <a:r>
                  <a:rPr lang="zh-TW" altLang="en-US" sz="1200" dirty="0">
                    <a:latin typeface="+mn-lt"/>
                  </a:rPr>
                  <a:t>的流量率和從服務</a:t>
                </a:r>
                <a:r>
                  <a:rPr lang="en-US" altLang="zh-TW" sz="1200" b="0" i="0" dirty="0">
                    <a:latin typeface="Cambria Math" panose="02040503050406030204" pitchFamily="18" charset="0"/>
                  </a:rPr>
                  <a:t>𝑠_𝑗</a:t>
                </a:r>
                <a:r>
                  <a:rPr lang="zh-TW" altLang="en-US" sz="1200" dirty="0">
                    <a:latin typeface="+mn-lt"/>
                  </a:rPr>
                  <a:t>到服務</a:t>
                </a:r>
                <a:r>
                  <a:rPr lang="en-US" altLang="zh-TW" sz="1200" b="0" i="0" dirty="0">
                    <a:latin typeface="Cambria Math" panose="02040503050406030204" pitchFamily="18" charset="0"/>
                  </a:rPr>
                  <a:t>𝑠_𝑖</a:t>
                </a:r>
                <a:r>
                  <a:rPr lang="zh-TW" altLang="en-US" sz="1200" dirty="0">
                    <a:latin typeface="+mn-lt"/>
                  </a:rPr>
                  <a:t>的流量率在圖中分別表示為兩條邊</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 </a:t>
                </a:r>
                <a:r>
                  <a:rPr lang="zh-TW" altLang="en-US" sz="1200" dirty="0">
                    <a:latin typeface="+mn-lt"/>
                  </a:rPr>
                  <a:t>因此，找出圖形的最小</a:t>
                </a:r>
                <a:r>
                  <a:rPr lang="en-US" altLang="zh-TW" sz="1200" dirty="0">
                    <a:latin typeface="+mn-lt"/>
                  </a:rPr>
                  <a:t>k-cut</a:t>
                </a:r>
                <a:r>
                  <a:rPr lang="zh-TW" altLang="en-US" sz="1200" dirty="0">
                    <a:latin typeface="+mn-lt"/>
                  </a:rPr>
                  <a:t>等效於將應用程序劃分為</a:t>
                </a:r>
                <a:r>
                  <a:rPr lang="en-US" altLang="zh-TW" sz="1200" dirty="0">
                    <a:latin typeface="+mn-lt"/>
                  </a:rPr>
                  <a:t>k</a:t>
                </a:r>
                <a:r>
                  <a:rPr lang="zh-TW" altLang="en-US" sz="1200" dirty="0">
                    <a:latin typeface="+mn-lt"/>
                  </a:rPr>
                  <a:t>個部分，同時將不同部分間的總流量保持在最低限度</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901039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與開發確定性演算法不同，</a:t>
                </a:r>
                <a:r>
                  <a:rPr lang="en-US" altLang="zh-TW" sz="1200" dirty="0">
                    <a:latin typeface="+mn-lt"/>
                  </a:rPr>
                  <a:t>Karger</a:t>
                </a:r>
                <a:r>
                  <a:rPr lang="zh-TW" altLang="en-US" sz="1200" dirty="0">
                    <a:latin typeface="+mn-lt"/>
                  </a:rPr>
                  <a:t>的演算法</a:t>
                </a:r>
                <a:r>
                  <a:rPr lang="en-US" altLang="zh-TW" sz="1200" dirty="0">
                    <a:latin typeface="+mn-lt"/>
                  </a:rPr>
                  <a:t>[12]</a:t>
                </a:r>
                <a:r>
                  <a:rPr lang="zh-TW" altLang="en-US" sz="1200" dirty="0">
                    <a:latin typeface="+mn-lt"/>
                  </a:rPr>
                  <a:t>提供一個有效的隨機方法來找到圖形的最小切割</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Karger</a:t>
                </a:r>
                <a:r>
                  <a:rPr lang="zh-TW" altLang="en-US" sz="1200" dirty="0">
                    <a:latin typeface="+mn-lt"/>
                  </a:rPr>
                  <a:t>的演算法的基本想法是從圖中隨機選擇一條邊</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a:latin typeface="Cambria Math" panose="02040503050406030204" pitchFamily="18" charset="0"/>
                          </a:rPr>
                          <m:t>𝑒</m:t>
                        </m:r>
                      </m:e>
                      <m:sub>
                        <m:r>
                          <a:rPr lang="en-US" altLang="zh-TW" sz="1200" i="1" dirty="0">
                            <a:latin typeface="Cambria Math" panose="02040503050406030204" pitchFamily="18" charset="0"/>
                          </a:rPr>
                          <m:t>𝑢</m:t>
                        </m:r>
                        <m:r>
                          <a:rPr lang="en-US" altLang="zh-TW" sz="1200" i="1" dirty="0">
                            <a:latin typeface="Cambria Math" panose="02040503050406030204" pitchFamily="18" charset="0"/>
                          </a:rPr>
                          <m:t>,</m:t>
                        </m:r>
                        <m:r>
                          <a:rPr lang="en-US" altLang="zh-TW" sz="1200" i="1" dirty="0">
                            <a:latin typeface="Cambria Math" panose="02040503050406030204" pitchFamily="18" charset="0"/>
                          </a:rPr>
                          <m:t>𝑣</m:t>
                        </m:r>
                      </m:sub>
                    </m:sSub>
                  </m:oMath>
                </a14:m>
                <a:r>
                  <a:rPr lang="zh-TW" altLang="en-US" sz="1200" dirty="0">
                    <a:latin typeface="+mn-lt"/>
                  </a:rPr>
                  <a:t>，概率與邊的權重成正比，將節點</a:t>
                </a:r>
                <a:r>
                  <a:rPr lang="en-US" altLang="zh-TW" sz="1200" i="1" dirty="0">
                    <a:latin typeface="+mn-lt"/>
                  </a:rPr>
                  <a:t>u</a:t>
                </a:r>
                <a:r>
                  <a:rPr lang="zh-TW" altLang="en-US" sz="1200" i="0" dirty="0">
                    <a:latin typeface="+mn-lt"/>
                  </a:rPr>
                  <a:t>和節點</a:t>
                </a:r>
                <a:r>
                  <a:rPr lang="en-US" altLang="zh-TW" sz="1200" i="1" dirty="0">
                    <a:latin typeface="+mn-lt"/>
                  </a:rPr>
                  <a:t>v</a:t>
                </a:r>
                <a:r>
                  <a:rPr lang="zh-TW" altLang="en-US" sz="1200" i="0" dirty="0">
                    <a:latin typeface="+mn-lt"/>
                  </a:rPr>
                  <a:t>合併為一條邊</a:t>
                </a:r>
                <a:r>
                  <a:rPr lang="en-US" altLang="zh-TW" sz="1200" i="0" dirty="0">
                    <a:latin typeface="+mn-lt"/>
                  </a:rPr>
                  <a:t>(</a:t>
                </a:r>
                <a:r>
                  <a:rPr lang="zh-TW" altLang="en-US" sz="1200" i="0" dirty="0">
                    <a:latin typeface="+mn-lt"/>
                  </a:rPr>
                  <a:t>成為邊收縮</a:t>
                </a:r>
                <a:r>
                  <a:rPr lang="en-US" altLang="zh-TW" sz="1200" i="0" dirty="0">
                    <a:latin typeface="+mn-lt"/>
                  </a:rPr>
                  <a:t>)</a:t>
                </a:r>
              </a:p>
              <a:p>
                <a:pPr marL="171450" indent="-171450">
                  <a:buFont typeface="Arial" panose="020B0604020202020204" pitchFamily="34" charset="0"/>
                  <a:buChar char="•"/>
                </a:pPr>
                <a:r>
                  <a:rPr lang="zh-TW" altLang="en-US" dirty="0"/>
                  <a:t>為了找出最小切割，演算法迭代地收縮隨機選擇的邊，直到剩下兩個節點</a:t>
                </a:r>
                <a:endParaRPr lang="en-US" altLang="zh-TW" dirty="0"/>
              </a:p>
              <a:p>
                <a:pPr marL="171450" indent="-171450">
                  <a:buFont typeface="Arial" panose="020B0604020202020204" pitchFamily="34" charset="0"/>
                  <a:buChar char="•"/>
                </a:pPr>
                <a:r>
                  <a:rPr lang="zh-TW" altLang="en-US" dirty="0"/>
                  <a:t>最後剩下的邊由演算法輸出</a:t>
                </a:r>
                <a:endParaRPr lang="en-US" altLang="zh-TW" dirty="0"/>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與開發確定性演算法不同，</a:t>
                </a:r>
                <a:r>
                  <a:rPr lang="en-US" altLang="zh-TW" sz="1200" dirty="0">
                    <a:latin typeface="+mn-lt"/>
                  </a:rPr>
                  <a:t>Karger</a:t>
                </a:r>
                <a:r>
                  <a:rPr lang="zh-TW" altLang="en-US" sz="1200" dirty="0">
                    <a:latin typeface="+mn-lt"/>
                  </a:rPr>
                  <a:t>的演算法</a:t>
                </a:r>
                <a:r>
                  <a:rPr lang="en-US" altLang="zh-TW" sz="1200" dirty="0">
                    <a:latin typeface="+mn-lt"/>
                  </a:rPr>
                  <a:t>[12]</a:t>
                </a:r>
                <a:r>
                  <a:rPr lang="zh-TW" altLang="en-US" sz="1200" dirty="0">
                    <a:latin typeface="+mn-lt"/>
                  </a:rPr>
                  <a:t>提供一個有效的隨機方法來找到圖形的最小切割</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Karger</a:t>
                </a:r>
                <a:r>
                  <a:rPr lang="zh-TW" altLang="en-US" sz="1200" dirty="0">
                    <a:latin typeface="+mn-lt"/>
                  </a:rPr>
                  <a:t>的演算法的基本想法是從圖中隨機選擇一條邊</a:t>
                </a:r>
                <a:r>
                  <a:rPr lang="en-US" altLang="zh-TW" sz="1200" i="0" dirty="0">
                    <a:latin typeface="Cambria Math" panose="02040503050406030204" pitchFamily="18" charset="0"/>
                  </a:rPr>
                  <a:t>𝑒_(𝑢,𝑣)</a:t>
                </a:r>
                <a:r>
                  <a:rPr lang="zh-TW" altLang="en-US" sz="1200" dirty="0">
                    <a:latin typeface="+mn-lt"/>
                  </a:rPr>
                  <a:t>，概率與邊的權重成正比，將節點</a:t>
                </a:r>
                <a:r>
                  <a:rPr lang="en-US" altLang="zh-TW" sz="1200" i="1" dirty="0">
                    <a:latin typeface="+mn-lt"/>
                  </a:rPr>
                  <a:t>u</a:t>
                </a:r>
                <a:r>
                  <a:rPr lang="zh-TW" altLang="en-US" sz="1200" i="0" dirty="0">
                    <a:latin typeface="+mn-lt"/>
                  </a:rPr>
                  <a:t>和節點</a:t>
                </a:r>
                <a:r>
                  <a:rPr lang="en-US" altLang="zh-TW" sz="1200" i="1" dirty="0">
                    <a:latin typeface="+mn-lt"/>
                  </a:rPr>
                  <a:t>v</a:t>
                </a:r>
                <a:r>
                  <a:rPr lang="zh-TW" altLang="en-US" sz="1200" i="0" dirty="0">
                    <a:latin typeface="+mn-lt"/>
                  </a:rPr>
                  <a:t>合併為一條邊</a:t>
                </a:r>
                <a:r>
                  <a:rPr lang="en-US" altLang="zh-TW" sz="1200" i="0" dirty="0">
                    <a:latin typeface="+mn-lt"/>
                  </a:rPr>
                  <a:t>(</a:t>
                </a:r>
                <a:r>
                  <a:rPr lang="zh-TW" altLang="en-US" sz="1200" i="0" dirty="0">
                    <a:latin typeface="+mn-lt"/>
                  </a:rPr>
                  <a:t>成為邊收縮</a:t>
                </a:r>
                <a:r>
                  <a:rPr lang="en-US" altLang="zh-TW" sz="1200" i="0" dirty="0">
                    <a:latin typeface="+mn-lt"/>
                  </a:rPr>
                  <a:t>)</a:t>
                </a:r>
              </a:p>
              <a:p>
                <a:pPr marL="171450" indent="-171450">
                  <a:buFont typeface="Arial" panose="020B0604020202020204" pitchFamily="34" charset="0"/>
                  <a:buChar char="•"/>
                </a:pPr>
                <a:r>
                  <a:rPr lang="zh-TW" altLang="en-US" dirty="0"/>
                  <a:t>為了找出最小切割，演算法迭代地收縮隨機選擇的邊，直到剩下兩個節點</a:t>
                </a:r>
                <a:endParaRPr lang="en-US" altLang="zh-TW" dirty="0"/>
              </a:p>
              <a:p>
                <a:pPr marL="171450" indent="-171450">
                  <a:buFont typeface="Arial" panose="020B0604020202020204" pitchFamily="34" charset="0"/>
                  <a:buChar char="•"/>
                </a:pPr>
                <a:r>
                  <a:rPr lang="zh-TW" altLang="en-US" dirty="0"/>
                  <a:t>最後剩下的邊由演算法輸出</a:t>
                </a:r>
                <a:endParaRPr lang="en-US" altLang="zh-TW" dirty="0"/>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1468148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虛擬碼如演算法</a:t>
            </a:r>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3017470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2</a:t>
                </a:r>
                <a:r>
                  <a:rPr lang="zh-TW" altLang="en-US" dirty="0"/>
                  <a:t>顯示了收縮演算法</a:t>
                </a:r>
                <a:r>
                  <a:rPr lang="en-US" altLang="zh-TW" dirty="0"/>
                  <a:t>(k=2)</a:t>
                </a:r>
                <a:r>
                  <a:rPr lang="zh-TW" altLang="en-US" dirty="0"/>
                  <a:t>的示例過程</a:t>
                </a:r>
                <a:endParaRPr lang="en-US" altLang="zh-TW" dirty="0"/>
              </a:p>
              <a:p>
                <a:pPr marL="171450" indent="-171450">
                  <a:buFont typeface="Arial" panose="020B0604020202020204" pitchFamily="34" charset="0"/>
                  <a:buChar char="•"/>
                </a:pPr>
                <a:r>
                  <a:rPr lang="zh-TW" altLang="en-US" dirty="0"/>
                  <a:t>演算法迭代合併所選擇的邊的兩個節點，所有其他邊重新連結到合併的節點</a:t>
                </a:r>
                <a:endParaRPr lang="en-US" altLang="zh-TW" dirty="0"/>
              </a:p>
              <a:p>
                <a:pPr marL="171450" indent="-171450">
                  <a:buFont typeface="Arial" panose="020B0604020202020204" pitchFamily="34" charset="0"/>
                  <a:buChar char="•"/>
                </a:pPr>
                <a:r>
                  <a:rPr lang="zh-TW" altLang="en-US" dirty="0"/>
                  <a:t>對於圖</a:t>
                </a:r>
                <a:r>
                  <a:rPr lang="en-US" altLang="zh-TW" dirty="0"/>
                  <a:t>G=(V,E)</a:t>
                </a:r>
                <a:r>
                  <a:rPr lang="zh-TW" altLang="en-US" dirty="0"/>
                  <a:t>且</a:t>
                </a:r>
                <a:r>
                  <a:rPr lang="en-US" altLang="zh-TW" dirty="0"/>
                  <a:t>n=</a:t>
                </a:r>
                <a14:m>
                  <m:oMath xmlns:m="http://schemas.openxmlformats.org/officeDocument/2006/math">
                    <m:d>
                      <m:dPr>
                        <m:begChr m:val="|"/>
                        <m:endChr m:val="|"/>
                        <m:ctrlPr>
                          <a:rPr lang="en-US" altLang="zh-TW" sz="1200" i="1" smtClean="0">
                            <a:latin typeface="Cambria Math" panose="02040503050406030204" pitchFamily="18" charset="0"/>
                          </a:rPr>
                        </m:ctrlPr>
                      </m:dPr>
                      <m:e>
                        <m:r>
                          <a:rPr lang="en-US" altLang="zh-TW" sz="1200" b="0" i="1" smtClean="0">
                            <a:latin typeface="Cambria Math" panose="02040503050406030204" pitchFamily="18" charset="0"/>
                          </a:rPr>
                          <m:t>𝑉</m:t>
                        </m:r>
                      </m:e>
                    </m:d>
                    <m:r>
                      <a:rPr lang="zh-TW" altLang="en-US" sz="1200" b="0" i="1" smtClean="0">
                        <a:latin typeface="Cambria Math" panose="02040503050406030204" pitchFamily="18" charset="0"/>
                      </a:rPr>
                      <m:t>節點</m:t>
                    </m:r>
                  </m:oMath>
                </a14:m>
                <a:r>
                  <a:rPr lang="zh-TW" altLang="en-US" dirty="0"/>
                  <a:t>和</a:t>
                </a:r>
                <a:r>
                  <a:rPr lang="en-US" altLang="zh-TW" dirty="0"/>
                  <a:t>m=</a:t>
                </a:r>
                <a14:m>
                  <m:oMath xmlns:m="http://schemas.openxmlformats.org/officeDocument/2006/math">
                    <m:d>
                      <m:dPr>
                        <m:begChr m:val="|"/>
                        <m:endChr m:val="|"/>
                        <m:ctrlPr>
                          <a:rPr lang="en-US" altLang="zh-TW" sz="1200" i="1" smtClean="0">
                            <a:latin typeface="Cambria Math" panose="02040503050406030204" pitchFamily="18" charset="0"/>
                          </a:rPr>
                        </m:ctrlPr>
                      </m:dPr>
                      <m:e>
                        <m:r>
                          <a:rPr lang="en-US" altLang="zh-TW" sz="1200" b="0" i="1" smtClean="0">
                            <a:latin typeface="Cambria Math" panose="02040503050406030204" pitchFamily="18" charset="0"/>
                          </a:rPr>
                          <m:t>𝐸</m:t>
                        </m:r>
                      </m:e>
                    </m:d>
                  </m:oMath>
                </a14:m>
                <a:r>
                  <a:rPr lang="zh-TW" altLang="en-US" dirty="0"/>
                  <a:t>邊，</a:t>
                </a:r>
                <a:r>
                  <a:rPr lang="en-US" altLang="zh-TW" sz="1200" dirty="0">
                    <a:latin typeface="+mn-lt"/>
                  </a:rPr>
                  <a:t>Karger[12]</a:t>
                </a:r>
                <a:r>
                  <a:rPr lang="zh-TW" altLang="en-US" sz="1200" dirty="0">
                    <a:latin typeface="+mn-lt"/>
                  </a:rPr>
                  <a:t>認為收縮演算法以概率</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Ω</m:t>
                    </m:r>
                    <m:d>
                      <m:dPr>
                        <m:ctrlPr>
                          <a:rPr lang="el-GR" altLang="zh-TW" sz="1200" i="1" smtClean="0">
                            <a:latin typeface="Cambria Math" panose="02040503050406030204" pitchFamily="18" charset="0"/>
                            <a:ea typeface="Cambria Math" panose="02040503050406030204" pitchFamily="18" charset="0"/>
                          </a:rPr>
                        </m:ctrlPr>
                      </m:dPr>
                      <m:e>
                        <m:r>
                          <a:rPr lang="en-US" altLang="zh-TW" sz="1200" b="0" i="1" smtClean="0">
                            <a:latin typeface="Cambria Math" panose="02040503050406030204" pitchFamily="18" charset="0"/>
                            <a:ea typeface="Cambria Math" panose="02040503050406030204" pitchFamily="18" charset="0"/>
                          </a:rPr>
                          <m:t>1/</m:t>
                        </m:r>
                        <m:sSup>
                          <m:sSupPr>
                            <m:ctrlPr>
                              <a:rPr lang="en-US" altLang="zh-TW" sz="1200" b="0" i="1" smtClean="0">
                                <a:latin typeface="Cambria Math" panose="02040503050406030204" pitchFamily="18" charset="0"/>
                                <a:ea typeface="Cambria Math" panose="02040503050406030204" pitchFamily="18" charset="0"/>
                              </a:rPr>
                            </m:ctrlPr>
                          </m:sSupPr>
                          <m:e>
                            <m:r>
                              <a:rPr lang="en-US" altLang="zh-TW" sz="1200" b="0" i="1" smtClean="0">
                                <a:latin typeface="Cambria Math" panose="02040503050406030204" pitchFamily="18" charset="0"/>
                                <a:ea typeface="Cambria Math" panose="02040503050406030204" pitchFamily="18" charset="0"/>
                              </a:rPr>
                              <m:t>𝑛</m:t>
                            </m:r>
                          </m:e>
                          <m:sup>
                            <m:r>
                              <a:rPr lang="en-US" altLang="zh-TW" sz="1200" b="0" i="1" smtClean="0">
                                <a:latin typeface="Cambria Math" panose="02040503050406030204" pitchFamily="18" charset="0"/>
                                <a:ea typeface="Cambria Math" panose="02040503050406030204" pitchFamily="18" charset="0"/>
                              </a:rPr>
                              <m:t>2</m:t>
                            </m:r>
                          </m:sup>
                        </m:sSup>
                      </m:e>
                    </m:d>
                  </m:oMath>
                </a14:m>
                <a:r>
                  <a:rPr lang="zh-TW" altLang="en-US" sz="1200" dirty="0">
                    <a:latin typeface="+mn-lt"/>
                  </a:rPr>
                  <a:t>回傳圖的最小切割</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2</a:t>
                </a:r>
                <a:r>
                  <a:rPr lang="zh-TW" altLang="en-US" dirty="0"/>
                  <a:t>顯示了收縮演算法</a:t>
                </a:r>
                <a:r>
                  <a:rPr lang="en-US" altLang="zh-TW" dirty="0"/>
                  <a:t>(k=2)</a:t>
                </a:r>
                <a:r>
                  <a:rPr lang="zh-TW" altLang="en-US" dirty="0"/>
                  <a:t>的示例過程</a:t>
                </a:r>
                <a:endParaRPr lang="en-US" altLang="zh-TW" dirty="0"/>
              </a:p>
              <a:p>
                <a:pPr marL="171450" indent="-171450">
                  <a:buFont typeface="Arial" panose="020B0604020202020204" pitchFamily="34" charset="0"/>
                  <a:buChar char="•"/>
                </a:pPr>
                <a:r>
                  <a:rPr lang="zh-TW" altLang="en-US" dirty="0"/>
                  <a:t>演算法迭代合併所選擇的邊的兩個節點，所有其他邊重新連結到合併的節點</a:t>
                </a:r>
                <a:endParaRPr lang="en-US" altLang="zh-TW" dirty="0"/>
              </a:p>
              <a:p>
                <a:pPr marL="171450" indent="-171450">
                  <a:buFont typeface="Arial" panose="020B0604020202020204" pitchFamily="34" charset="0"/>
                  <a:buChar char="•"/>
                </a:pPr>
                <a:r>
                  <a:rPr lang="zh-TW" altLang="en-US" dirty="0"/>
                  <a:t>對於圖</a:t>
                </a:r>
                <a:r>
                  <a:rPr lang="en-US" altLang="zh-TW" dirty="0"/>
                  <a:t>G=(V,E)</a:t>
                </a:r>
                <a:r>
                  <a:rPr lang="zh-TW" altLang="en-US" dirty="0"/>
                  <a:t>且</a:t>
                </a:r>
                <a:r>
                  <a:rPr lang="en-US" altLang="zh-TW" dirty="0"/>
                  <a:t>n=</a:t>
                </a:r>
                <a:r>
                  <a:rPr lang="en-US" altLang="zh-TW" sz="1200" i="0">
                    <a:latin typeface="Cambria Math" panose="02040503050406030204" pitchFamily="18" charset="0"/>
                  </a:rPr>
                  <a:t>|</a:t>
                </a:r>
                <a:r>
                  <a:rPr lang="en-US" altLang="zh-TW" sz="1200" b="0" i="0">
                    <a:latin typeface="Cambria Math" panose="02040503050406030204" pitchFamily="18" charset="0"/>
                  </a:rPr>
                  <a:t>𝑉|</a:t>
                </a:r>
                <a:r>
                  <a:rPr lang="zh-TW" altLang="en-US" sz="1200" b="0" i="0">
                    <a:latin typeface="Cambria Math" panose="02040503050406030204" pitchFamily="18" charset="0"/>
                  </a:rPr>
                  <a:t>節點</a:t>
                </a:r>
                <a:r>
                  <a:rPr lang="zh-TW" altLang="en-US" dirty="0"/>
                  <a:t>和</a:t>
                </a:r>
                <a:r>
                  <a:rPr lang="en-US" altLang="zh-TW" dirty="0"/>
                  <a:t>m=</a:t>
                </a:r>
                <a:r>
                  <a:rPr lang="en-US" altLang="zh-TW" sz="1200" i="0">
                    <a:latin typeface="Cambria Math" panose="02040503050406030204" pitchFamily="18" charset="0"/>
                  </a:rPr>
                  <a:t>|</a:t>
                </a:r>
                <a:r>
                  <a:rPr lang="en-US" altLang="zh-TW" sz="1200" b="0" i="0">
                    <a:latin typeface="Cambria Math" panose="02040503050406030204" pitchFamily="18" charset="0"/>
                  </a:rPr>
                  <a:t>𝐸|</a:t>
                </a:r>
                <a:r>
                  <a:rPr lang="zh-TW" altLang="en-US" dirty="0"/>
                  <a:t>邊，</a:t>
                </a:r>
                <a:r>
                  <a:rPr lang="en-US" altLang="zh-TW" sz="1200" dirty="0">
                    <a:latin typeface="+mn-lt"/>
                  </a:rPr>
                  <a:t>Karger[12]</a:t>
                </a:r>
                <a:r>
                  <a:rPr lang="zh-TW" altLang="en-US" sz="1200" dirty="0">
                    <a:latin typeface="+mn-lt"/>
                  </a:rPr>
                  <a:t>認為收縮演算法以概率</a:t>
                </a:r>
                <a:r>
                  <a:rPr lang="el-GR" altLang="zh-TW" sz="1200" i="0">
                    <a:latin typeface="Cambria Math" panose="02040503050406030204" pitchFamily="18" charset="0"/>
                    <a:ea typeface="Cambria Math" panose="02040503050406030204" pitchFamily="18" charset="0"/>
                  </a:rPr>
                  <a:t>Ω(</a:t>
                </a:r>
                <a:r>
                  <a:rPr lang="en-US" altLang="zh-TW" sz="1200" b="0" i="0">
                    <a:latin typeface="Cambria Math" panose="02040503050406030204" pitchFamily="18" charset="0"/>
                    <a:ea typeface="Cambria Math" panose="02040503050406030204" pitchFamily="18" charset="0"/>
                  </a:rPr>
                  <a:t>1/𝑛^2 )</a:t>
                </a:r>
                <a:r>
                  <a:rPr lang="zh-TW" altLang="en-US" sz="1200" dirty="0">
                    <a:latin typeface="+mn-lt"/>
                  </a:rPr>
                  <a:t>回傳圖的最小切割</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36</a:t>
            </a:fld>
            <a:endParaRPr lang="zh-TW" altLang="en-US"/>
          </a:p>
        </p:txBody>
      </p:sp>
    </p:spTree>
    <p:extLst>
      <p:ext uri="{BB962C8B-B14F-4D97-AF65-F5344CB8AC3E}">
        <p14:creationId xmlns:p14="http://schemas.microsoft.com/office/powerpoint/2010/main" val="2834826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因此，如果我們單獨執行收縮演算法</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func>
                      <m:funcPr>
                        <m:ctrlPr>
                          <a:rPr lang="en-US" altLang="zh-TW" sz="1200" i="1" smtClean="0">
                            <a:latin typeface="Cambria Math" panose="02040503050406030204" pitchFamily="18" charset="0"/>
                          </a:rPr>
                        </m:ctrlPr>
                      </m:funcPr>
                      <m:fName>
                        <m:r>
                          <m:rPr>
                            <m:sty m:val="p"/>
                          </m:rPr>
                          <a:rPr lang="en-US" altLang="zh-TW" sz="1200" i="0" smtClean="0">
                            <a:latin typeface="Cambria Math" panose="02040503050406030204" pitchFamily="18" charset="0"/>
                          </a:rPr>
                          <m:t>log</m:t>
                        </m:r>
                      </m:fName>
                      <m:e>
                        <m:r>
                          <a:rPr lang="en-US" altLang="zh-TW" sz="1200" b="0" i="1" smtClean="0">
                            <a:latin typeface="Cambria Math" panose="02040503050406030204" pitchFamily="18" charset="0"/>
                          </a:rPr>
                          <m:t>𝑛</m:t>
                        </m:r>
                      </m:e>
                    </m:func>
                  </m:oMath>
                </a14:m>
                <a:r>
                  <a:rPr lang="zh-TW" altLang="en-US" dirty="0"/>
                  <a:t>次，我們可以找到一個具有高機率的最小切割</a:t>
                </a:r>
                <a:r>
                  <a:rPr lang="en-US" altLang="zh-TW" dirty="0"/>
                  <a:t>;</a:t>
                </a:r>
                <a:r>
                  <a:rPr lang="zh-TW" altLang="en-US" dirty="0"/>
                  <a:t>如果我們無法獲得一個最小切割，則機率小於</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Ω</m:t>
                    </m:r>
                    <m:d>
                      <m:dPr>
                        <m:ctrlPr>
                          <a:rPr lang="el-GR" altLang="zh-TW" sz="1200" i="1">
                            <a:latin typeface="Cambria Math" panose="02040503050406030204" pitchFamily="18" charset="0"/>
                            <a:ea typeface="Cambria Math" panose="02040503050406030204" pitchFamily="18" charset="0"/>
                          </a:rPr>
                        </m:ctrlPr>
                      </m:dPr>
                      <m:e>
                        <m:r>
                          <a:rPr lang="en-US" altLang="zh-TW" sz="1200" i="1">
                            <a:latin typeface="Cambria Math" panose="02040503050406030204" pitchFamily="18" charset="0"/>
                            <a:ea typeface="Cambria Math" panose="02040503050406030204" pitchFamily="18" charset="0"/>
                          </a:rPr>
                          <m:t>1/</m:t>
                        </m:r>
                        <m:r>
                          <a:rPr lang="en-US" altLang="zh-TW" sz="1200" b="0" i="1" smtClean="0">
                            <a:latin typeface="Cambria Math" panose="02040503050406030204" pitchFamily="18" charset="0"/>
                            <a:ea typeface="Cambria Math" panose="02040503050406030204" pitchFamily="18" charset="0"/>
                          </a:rPr>
                          <m:t>𝑛</m:t>
                        </m:r>
                      </m:e>
                    </m:d>
                  </m:oMath>
                </a14:m>
                <a:endParaRPr lang="en-US" altLang="zh-TW" dirty="0"/>
              </a:p>
              <a:p>
                <a:pPr marL="171450" indent="-171450">
                  <a:buFont typeface="Arial" panose="020B0604020202020204" pitchFamily="34" charset="0"/>
                  <a:buChar char="•"/>
                </a:pPr>
                <a:r>
                  <a:rPr lang="zh-TW" altLang="en-US" dirty="0"/>
                  <a:t>對於最小</a:t>
                </a:r>
                <a:r>
                  <a:rPr lang="en-US" altLang="zh-TW" dirty="0"/>
                  <a:t>k-cut</a:t>
                </a:r>
                <a:r>
                  <a:rPr lang="zh-TW" altLang="en-US" dirty="0"/>
                  <a:t>，收縮演算法基本相同，只是在</a:t>
                </a:r>
                <a:r>
                  <a:rPr lang="en-US" altLang="zh-TW" dirty="0"/>
                  <a:t>k</a:t>
                </a:r>
                <a:r>
                  <a:rPr lang="zh-TW" altLang="en-US" dirty="0"/>
                  <a:t>個節點剩餘時終止</a:t>
                </a:r>
                <a:r>
                  <a:rPr lang="en-US" altLang="zh-TW" dirty="0"/>
                  <a:t>(</a:t>
                </a:r>
                <a:r>
                  <a:rPr lang="zh-TW" altLang="en-US" dirty="0"/>
                  <a:t>在演算法</a:t>
                </a:r>
                <a:r>
                  <a:rPr lang="en-US" altLang="zh-TW" dirty="0"/>
                  <a:t>1</a:t>
                </a:r>
                <a:r>
                  <a:rPr lang="zh-TW" altLang="en-US" dirty="0"/>
                  <a:t>中將</a:t>
                </a:r>
                <a14:m>
                  <m:oMath xmlns:m="http://schemas.openxmlformats.org/officeDocument/2006/math">
                    <m:d>
                      <m:dPr>
                        <m:begChr m:val="|"/>
                        <m:endChr m:val="|"/>
                        <m:ctrlPr>
                          <a:rPr lang="en-US" altLang="zh-TW" sz="1200" i="1" smtClean="0">
                            <a:latin typeface="Cambria Math" panose="02040503050406030204" pitchFamily="18" charset="0"/>
                          </a:rPr>
                        </m:ctrlPr>
                      </m:dPr>
                      <m:e>
                        <m:r>
                          <a:rPr lang="en-US" altLang="zh-TW" sz="1200" i="1">
                            <a:latin typeface="Cambria Math" panose="02040503050406030204" pitchFamily="18" charset="0"/>
                          </a:rPr>
                          <m:t>𝑉</m:t>
                        </m:r>
                      </m:e>
                    </m:d>
                  </m:oMath>
                </a14:m>
                <a:r>
                  <a:rPr lang="en-US" altLang="zh-TW" sz="1200" dirty="0">
                    <a:latin typeface="+mn-lt"/>
                  </a:rPr>
                  <a:t> &gt; 2</a:t>
                </a:r>
                <a:r>
                  <a:rPr lang="zh-TW" altLang="en-US" sz="1200" dirty="0">
                    <a:latin typeface="+mn-lt"/>
                  </a:rPr>
                  <a:t>改為</a:t>
                </a:r>
                <a14:m>
                  <m:oMath xmlns:m="http://schemas.openxmlformats.org/officeDocument/2006/math">
                    <m:d>
                      <m:dPr>
                        <m:begChr m:val="|"/>
                        <m:endChr m:val="|"/>
                        <m:ctrlPr>
                          <a:rPr lang="en-US" altLang="zh-TW" sz="1200" i="1" smtClean="0">
                            <a:latin typeface="Cambria Math" panose="02040503050406030204" pitchFamily="18" charset="0"/>
                          </a:rPr>
                        </m:ctrlPr>
                      </m:dPr>
                      <m:e>
                        <m:r>
                          <a:rPr lang="en-US" altLang="zh-TW" sz="1200" i="1">
                            <a:latin typeface="Cambria Math" panose="02040503050406030204" pitchFamily="18" charset="0"/>
                          </a:rPr>
                          <m:t>𝑉</m:t>
                        </m:r>
                      </m:e>
                    </m:d>
                  </m:oMath>
                </a14:m>
                <a:r>
                  <a:rPr lang="en-US" altLang="zh-TW" sz="1200" dirty="0">
                    <a:latin typeface="+mn-lt"/>
                  </a:rPr>
                  <a:t> &gt; k)</a:t>
                </a:r>
                <a:r>
                  <a:rPr lang="zh-TW" altLang="en-US" sz="1200" dirty="0">
                    <a:latin typeface="+mn-lt"/>
                  </a:rPr>
                  <a:t>並回傳圖</a:t>
                </a:r>
                <a:r>
                  <a:rPr lang="en-US" altLang="zh-TW" sz="1200" dirty="0">
                    <a:latin typeface="+mn-lt"/>
                  </a:rPr>
                  <a:t>G</a:t>
                </a:r>
                <a:r>
                  <a:rPr lang="zh-TW" altLang="en-US" sz="1200" dirty="0">
                    <a:latin typeface="+mn-lt"/>
                  </a:rPr>
                  <a:t>中剩下的所有邊</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因此，如果我們單獨執行收縮演算法</a:t>
                </a:r>
                <a:r>
                  <a:rPr lang="en-US" altLang="zh-TW" sz="1200" b="0" i="0">
                    <a:latin typeface="Cambria Math" panose="02040503050406030204" pitchFamily="18" charset="0"/>
                  </a:rPr>
                  <a:t>𝑛^2 </a:t>
                </a:r>
                <a:r>
                  <a:rPr lang="en-US" altLang="zh-TW" sz="1200" i="0">
                    <a:latin typeface="Cambria Math" panose="02040503050406030204" pitchFamily="18" charset="0"/>
                  </a:rPr>
                  <a:t> log⁡</a:t>
                </a:r>
                <a:r>
                  <a:rPr lang="en-US" altLang="zh-TW" sz="1200" b="0" i="0">
                    <a:latin typeface="Cambria Math" panose="02040503050406030204" pitchFamily="18" charset="0"/>
                  </a:rPr>
                  <a:t>𝑛</a:t>
                </a:r>
                <a:r>
                  <a:rPr lang="zh-TW" altLang="en-US" dirty="0"/>
                  <a:t>次，我們可以找到一個具有高機率的最小切割</a:t>
                </a:r>
                <a:r>
                  <a:rPr lang="en-US" altLang="zh-TW" dirty="0"/>
                  <a:t>;</a:t>
                </a:r>
                <a:r>
                  <a:rPr lang="zh-TW" altLang="en-US" dirty="0"/>
                  <a:t>如果我們無法獲得一個最小切割，則機率小於</a:t>
                </a:r>
                <a:r>
                  <a:rPr lang="el-GR" altLang="zh-TW" sz="1200" i="0">
                    <a:latin typeface="Cambria Math" panose="02040503050406030204" pitchFamily="18" charset="0"/>
                    <a:ea typeface="Cambria Math" panose="02040503050406030204" pitchFamily="18" charset="0"/>
                  </a:rPr>
                  <a:t>Ω(</a:t>
                </a:r>
                <a:r>
                  <a:rPr lang="en-US" altLang="zh-TW" sz="1200" i="0">
                    <a:latin typeface="Cambria Math" panose="02040503050406030204" pitchFamily="18" charset="0"/>
                    <a:ea typeface="Cambria Math" panose="02040503050406030204" pitchFamily="18" charset="0"/>
                  </a:rPr>
                  <a:t>1/</a:t>
                </a:r>
                <a:r>
                  <a:rPr lang="en-US" altLang="zh-TW" sz="1200" b="0" i="0">
                    <a:latin typeface="Cambria Math" panose="02040503050406030204" pitchFamily="18" charset="0"/>
                    <a:ea typeface="Cambria Math" panose="02040503050406030204" pitchFamily="18" charset="0"/>
                  </a:rPr>
                  <a:t>𝑛)</a:t>
                </a:r>
                <a:endParaRPr lang="en-US" altLang="zh-TW" dirty="0"/>
              </a:p>
              <a:p>
                <a:pPr marL="171450" indent="-171450">
                  <a:buFont typeface="Arial" panose="020B0604020202020204" pitchFamily="34" charset="0"/>
                  <a:buChar char="•"/>
                </a:pPr>
                <a:r>
                  <a:rPr lang="zh-TW" altLang="en-US" dirty="0"/>
                  <a:t>對於最小</a:t>
                </a:r>
                <a:r>
                  <a:rPr lang="en-US" altLang="zh-TW" dirty="0"/>
                  <a:t>k-cut</a:t>
                </a:r>
                <a:r>
                  <a:rPr lang="zh-TW" altLang="en-US" dirty="0"/>
                  <a:t>，收縮演算法基本相同，只是在</a:t>
                </a:r>
                <a:r>
                  <a:rPr lang="en-US" altLang="zh-TW" dirty="0"/>
                  <a:t>k</a:t>
                </a:r>
                <a:r>
                  <a:rPr lang="zh-TW" altLang="en-US" dirty="0"/>
                  <a:t>個節點剩餘時終止</a:t>
                </a:r>
                <a:r>
                  <a:rPr lang="en-US" altLang="zh-TW" dirty="0"/>
                  <a:t>(</a:t>
                </a:r>
                <a:r>
                  <a:rPr lang="zh-TW" altLang="en-US" dirty="0"/>
                  <a:t>在演算法</a:t>
                </a:r>
                <a:r>
                  <a:rPr lang="en-US" altLang="zh-TW" dirty="0"/>
                  <a:t>1</a:t>
                </a:r>
                <a:r>
                  <a:rPr lang="zh-TW" altLang="en-US" dirty="0"/>
                  <a:t>中將</a:t>
                </a:r>
                <a:r>
                  <a:rPr lang="en-US" altLang="zh-TW" sz="1200" i="0">
                    <a:latin typeface="Cambria Math" panose="02040503050406030204" pitchFamily="18" charset="0"/>
                  </a:rPr>
                  <a:t>|𝑉|</a:t>
                </a:r>
                <a:r>
                  <a:rPr lang="en-US" altLang="zh-TW" sz="1200" dirty="0">
                    <a:latin typeface="+mn-lt"/>
                  </a:rPr>
                  <a:t> &gt; 2</a:t>
                </a:r>
                <a:r>
                  <a:rPr lang="zh-TW" altLang="en-US" sz="1200" dirty="0">
                    <a:latin typeface="+mn-lt"/>
                  </a:rPr>
                  <a:t>改為</a:t>
                </a:r>
                <a:r>
                  <a:rPr lang="en-US" altLang="zh-TW" sz="1200" i="0">
                    <a:latin typeface="Cambria Math" panose="02040503050406030204" pitchFamily="18" charset="0"/>
                  </a:rPr>
                  <a:t>|𝑉|</a:t>
                </a:r>
                <a:r>
                  <a:rPr lang="en-US" altLang="zh-TW" sz="1200" dirty="0">
                    <a:latin typeface="+mn-lt"/>
                  </a:rPr>
                  <a:t> &gt; k)</a:t>
                </a:r>
                <a:r>
                  <a:rPr lang="zh-TW" altLang="en-US" sz="1200" dirty="0">
                    <a:latin typeface="+mn-lt"/>
                  </a:rPr>
                  <a:t>並回傳圖</a:t>
                </a:r>
                <a:r>
                  <a:rPr lang="en-US" altLang="zh-TW" sz="1200" dirty="0">
                    <a:latin typeface="+mn-lt"/>
                  </a:rPr>
                  <a:t>G</a:t>
                </a:r>
                <a:r>
                  <a:rPr lang="zh-TW" altLang="en-US" sz="1200" dirty="0">
                    <a:latin typeface="+mn-lt"/>
                  </a:rPr>
                  <a:t>中剩下的所有邊</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37</a:t>
            </a:fld>
            <a:endParaRPr lang="zh-TW" altLang="en-US"/>
          </a:p>
        </p:txBody>
      </p:sp>
    </p:spTree>
    <p:extLst>
      <p:ext uri="{BB962C8B-B14F-4D97-AF65-F5344CB8AC3E}">
        <p14:creationId xmlns:p14="http://schemas.microsoft.com/office/powerpoint/2010/main" val="2866598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相同地，收縮演算法以概率</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Ω</m:t>
                    </m:r>
                    <m:d>
                      <m:dPr>
                        <m:ctrlPr>
                          <a:rPr lang="el-GR" altLang="zh-TW" sz="1200" i="1" smtClean="0">
                            <a:latin typeface="Cambria Math" panose="02040503050406030204" pitchFamily="18" charset="0"/>
                            <a:ea typeface="Cambria Math" panose="02040503050406030204" pitchFamily="18" charset="0"/>
                          </a:rPr>
                        </m:ctrlPr>
                      </m:dPr>
                      <m:e>
                        <m:r>
                          <a:rPr lang="en-US" altLang="zh-TW" sz="1200" i="1">
                            <a:latin typeface="Cambria Math" panose="02040503050406030204" pitchFamily="18" charset="0"/>
                            <a:ea typeface="Cambria Math" panose="02040503050406030204" pitchFamily="18" charset="0"/>
                          </a:rPr>
                          <m:t>1</m:t>
                        </m:r>
                        <m:r>
                          <a:rPr lang="en-US" altLang="zh-TW" sz="1200" i="1" smtClean="0">
                            <a:latin typeface="Cambria Math" panose="02040503050406030204" pitchFamily="18" charset="0"/>
                            <a:ea typeface="Cambria Math" panose="02040503050406030204" pitchFamily="18" charset="0"/>
                          </a:rPr>
                          <m:t>/</m:t>
                        </m:r>
                        <m:sSup>
                          <m:sSupPr>
                            <m:ctrlPr>
                              <a:rPr lang="en-US" altLang="zh-TW" sz="1200" i="1" smtClean="0">
                                <a:latin typeface="Cambria Math" panose="02040503050406030204" pitchFamily="18" charset="0"/>
                                <a:ea typeface="Cambria Math" panose="02040503050406030204" pitchFamily="18" charset="0"/>
                              </a:rPr>
                            </m:ctrlPr>
                          </m:sSupPr>
                          <m:e>
                            <m:r>
                              <a:rPr lang="en-US" altLang="zh-TW" sz="1200" b="0" i="1" smtClean="0">
                                <a:latin typeface="Cambria Math" panose="02040503050406030204" pitchFamily="18" charset="0"/>
                                <a:ea typeface="Cambria Math" panose="02040503050406030204" pitchFamily="18" charset="0"/>
                              </a:rPr>
                              <m:t>𝑛</m:t>
                            </m:r>
                          </m:e>
                          <m:sup>
                            <m:r>
                              <a:rPr lang="en-US" altLang="zh-TW" sz="1200" b="0" i="1" smtClean="0">
                                <a:latin typeface="Cambria Math" panose="02040503050406030204" pitchFamily="18" charset="0"/>
                                <a:ea typeface="Cambria Math" panose="02040503050406030204" pitchFamily="18" charset="0"/>
                              </a:rPr>
                              <m:t>2</m:t>
                            </m:r>
                            <m:r>
                              <a:rPr lang="en-US" altLang="zh-TW" sz="1200" b="0" i="1" smtClean="0">
                                <a:latin typeface="Cambria Math" panose="02040503050406030204" pitchFamily="18" charset="0"/>
                                <a:ea typeface="Cambria Math" panose="02040503050406030204" pitchFamily="18" charset="0"/>
                              </a:rPr>
                              <m:t>𝑘</m:t>
                            </m:r>
                            <m:r>
                              <a:rPr lang="en-US" altLang="zh-TW" sz="1200" b="0" i="1" smtClean="0">
                                <a:latin typeface="Cambria Math" panose="02040503050406030204" pitchFamily="18" charset="0"/>
                                <a:ea typeface="Cambria Math" panose="02040503050406030204" pitchFamily="18" charset="0"/>
                              </a:rPr>
                              <m:t>−2</m:t>
                            </m:r>
                          </m:sup>
                        </m:sSup>
                      </m:e>
                    </m:d>
                  </m:oMath>
                </a14:m>
                <a:r>
                  <a:rPr lang="zh-TW" altLang="en-US" dirty="0"/>
                  <a:t>回傳圖的最小</a:t>
                </a:r>
                <a:r>
                  <a:rPr lang="en-US" altLang="zh-TW" dirty="0"/>
                  <a:t>k-cut</a:t>
                </a:r>
              </a:p>
              <a:p>
                <a:pPr marL="171450" indent="-171450">
                  <a:buFont typeface="Arial" panose="020B0604020202020204" pitchFamily="34" charset="0"/>
                  <a:buChar char="•"/>
                </a:pPr>
                <a:r>
                  <a:rPr lang="zh-TW" altLang="en-US" dirty="0"/>
                  <a:t>如果我們單獨執行演算法</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i="1">
                            <a:latin typeface="Cambria Math" panose="02040503050406030204" pitchFamily="18" charset="0"/>
                          </a:rPr>
                          <m:t>𝑛</m:t>
                        </m:r>
                      </m:e>
                      <m:sup>
                        <m:r>
                          <a:rPr lang="en-US" altLang="zh-TW" sz="1200" i="1">
                            <a:latin typeface="Cambria Math" panose="02040503050406030204" pitchFamily="18" charset="0"/>
                          </a:rPr>
                          <m:t>2</m:t>
                        </m:r>
                        <m:r>
                          <a:rPr lang="en-US" altLang="zh-TW" sz="1200" b="0" i="1" smtClean="0">
                            <a:latin typeface="Cambria Math" panose="02040503050406030204" pitchFamily="18" charset="0"/>
                          </a:rPr>
                          <m:t>𝑘</m:t>
                        </m:r>
                        <m:r>
                          <a:rPr lang="en-US" altLang="zh-TW" sz="1200" b="0" i="1" smtClean="0">
                            <a:latin typeface="Cambria Math" panose="02040503050406030204" pitchFamily="18" charset="0"/>
                          </a:rPr>
                          <m:t>−2</m:t>
                        </m:r>
                      </m:sup>
                    </m:sSup>
                    <m:func>
                      <m:funcPr>
                        <m:ctrlPr>
                          <a:rPr lang="en-US" altLang="zh-TW" sz="1200" i="1">
                            <a:latin typeface="Cambria Math" panose="02040503050406030204" pitchFamily="18" charset="0"/>
                          </a:rPr>
                        </m:ctrlPr>
                      </m:funcPr>
                      <m:fName>
                        <m:r>
                          <m:rPr>
                            <m:sty m:val="p"/>
                          </m:rPr>
                          <a:rPr lang="en-US" altLang="zh-TW" sz="1200">
                            <a:latin typeface="Cambria Math" panose="02040503050406030204" pitchFamily="18" charset="0"/>
                          </a:rPr>
                          <m:t>log</m:t>
                        </m:r>
                      </m:fName>
                      <m:e>
                        <m:r>
                          <a:rPr lang="en-US" altLang="zh-TW" sz="1200" i="1">
                            <a:latin typeface="Cambria Math" panose="02040503050406030204" pitchFamily="18" charset="0"/>
                          </a:rPr>
                          <m:t>𝑛</m:t>
                        </m:r>
                      </m:e>
                    </m:func>
                  </m:oMath>
                </a14:m>
                <a:r>
                  <a:rPr lang="zh-TW" altLang="en-US" dirty="0"/>
                  <a:t>次，我們可以獲得一個具有高概率的最小</a:t>
                </a:r>
                <a:r>
                  <a:rPr lang="en-US" altLang="zh-TW" dirty="0"/>
                  <a:t>k-cut</a:t>
                </a:r>
              </a:p>
              <a:p>
                <a:pPr marL="171450" indent="-171450">
                  <a:buFont typeface="Arial" panose="020B0604020202020204" pitchFamily="34" charset="0"/>
                  <a:buChar char="•"/>
                </a:pPr>
                <a:r>
                  <a:rPr lang="zh-TW" altLang="en-US" dirty="0"/>
                  <a:t>關於時間複雜度，收縮演算法可以實現在</a:t>
                </a:r>
                <a:r>
                  <a:rPr lang="en-US" altLang="zh-TW" sz="1200" dirty="0">
                    <a:latin typeface="+mn-lt"/>
                  </a:rPr>
                  <a:t>strongly polynomial </a:t>
                </a:r>
                <a14:m>
                  <m:oMath xmlns:m="http://schemas.openxmlformats.org/officeDocument/2006/math">
                    <m:r>
                      <a:rPr lang="en-US" altLang="zh-TW" sz="1200" b="0" i="1" smtClean="0">
                        <a:latin typeface="Cambria Math" panose="02040503050406030204" pitchFamily="18" charset="0"/>
                      </a:rPr>
                      <m:t>𝑂</m:t>
                    </m:r>
                    <m:d>
                      <m:dPr>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𝑚</m:t>
                        </m:r>
                        <m:sSup>
                          <m:sSupPr>
                            <m:ctrlPr>
                              <a:rPr lang="en-US" altLang="zh-TW" sz="1200" b="0" i="1" smtClean="0">
                                <a:latin typeface="Cambria Math" panose="02040503050406030204" pitchFamily="18" charset="0"/>
                              </a:rPr>
                            </m:ctrlPr>
                          </m:sSupPr>
                          <m:e>
                            <m:r>
                              <m:rPr>
                                <m:sty m:val="p"/>
                              </m:rPr>
                              <a:rPr lang="en-US" altLang="zh-TW" sz="1200" b="0" i="0" smtClean="0">
                                <a:latin typeface="Cambria Math" panose="02040503050406030204" pitchFamily="18" charset="0"/>
                              </a:rPr>
                              <m:t>log</m:t>
                            </m:r>
                          </m:e>
                          <m:sup>
                            <m:r>
                              <a:rPr lang="en-US" altLang="zh-TW" sz="1200" b="0" i="1" smtClean="0">
                                <a:latin typeface="Cambria Math" panose="02040503050406030204" pitchFamily="18" charset="0"/>
                              </a:rPr>
                              <m:t>2</m:t>
                            </m:r>
                          </m:sup>
                        </m:sSup>
                        <m:r>
                          <a:rPr lang="en-US" altLang="zh-TW" sz="1200" b="0" i="1" smtClean="0">
                            <a:latin typeface="Cambria Math" panose="02040503050406030204" pitchFamily="18" charset="0"/>
                          </a:rPr>
                          <m:t>𝑛</m:t>
                        </m:r>
                      </m:e>
                    </m:d>
                  </m:oMath>
                </a14:m>
                <a:r>
                  <a:rPr lang="en-US" altLang="zh-TW" sz="1200" dirty="0">
                    <a:latin typeface="+mn-lt"/>
                  </a:rPr>
                  <a:t>time</a:t>
                </a:r>
                <a:r>
                  <a:rPr lang="zh-TW" altLang="en-US" sz="1200" dirty="0">
                    <a:latin typeface="+mn-lt"/>
                  </a:rPr>
                  <a:t>內運行</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相同地，收縮演算法以概率</a:t>
                </a:r>
                <a:r>
                  <a:rPr lang="el-GR" altLang="zh-TW" sz="1200" i="0">
                    <a:latin typeface="Cambria Math" panose="02040503050406030204" pitchFamily="18" charset="0"/>
                    <a:ea typeface="Cambria Math" panose="02040503050406030204" pitchFamily="18" charset="0"/>
                  </a:rPr>
                  <a:t>Ω(</a:t>
                </a:r>
                <a:r>
                  <a:rPr lang="en-US" altLang="zh-TW" sz="1200" i="0">
                    <a:latin typeface="Cambria Math" panose="02040503050406030204" pitchFamily="18" charset="0"/>
                    <a:ea typeface="Cambria Math" panose="02040503050406030204" pitchFamily="18" charset="0"/>
                  </a:rPr>
                  <a:t>1/</a:t>
                </a:r>
                <a:r>
                  <a:rPr lang="en-US" altLang="zh-TW" sz="1200" b="0" i="0">
                    <a:latin typeface="Cambria Math" panose="02040503050406030204" pitchFamily="18" charset="0"/>
                    <a:ea typeface="Cambria Math" panose="02040503050406030204" pitchFamily="18" charset="0"/>
                  </a:rPr>
                  <a:t>𝑛^(2𝑘−2) )</a:t>
                </a:r>
                <a:r>
                  <a:rPr lang="zh-TW" altLang="en-US" dirty="0"/>
                  <a:t>回傳圖的最小</a:t>
                </a:r>
                <a:r>
                  <a:rPr lang="en-US" altLang="zh-TW" dirty="0"/>
                  <a:t>k-cut</a:t>
                </a:r>
              </a:p>
              <a:p>
                <a:pPr marL="171450" indent="-171450">
                  <a:buFont typeface="Arial" panose="020B0604020202020204" pitchFamily="34" charset="0"/>
                  <a:buChar char="•"/>
                </a:pPr>
                <a:r>
                  <a:rPr lang="zh-TW" altLang="en-US" dirty="0"/>
                  <a:t>如果我們單獨執行演算法</a:t>
                </a:r>
                <a:r>
                  <a:rPr lang="en-US" altLang="zh-TW" sz="1200" i="0">
                    <a:latin typeface="Cambria Math" panose="02040503050406030204" pitchFamily="18" charset="0"/>
                  </a:rPr>
                  <a:t>𝑛^(2</a:t>
                </a:r>
                <a:r>
                  <a:rPr lang="en-US" altLang="zh-TW" sz="1200" b="0" i="0">
                    <a:latin typeface="Cambria Math" panose="02040503050406030204" pitchFamily="18" charset="0"/>
                  </a:rPr>
                  <a:t>𝑘−2) </a:t>
                </a:r>
                <a:r>
                  <a:rPr lang="en-US" altLang="zh-TW" sz="1200" i="0">
                    <a:latin typeface="Cambria Math" panose="02040503050406030204" pitchFamily="18" charset="0"/>
                  </a:rPr>
                  <a:t> log⁡𝑛</a:t>
                </a:r>
                <a:r>
                  <a:rPr lang="zh-TW" altLang="en-US" dirty="0"/>
                  <a:t>次，我們可以獲得一個具有高概率的最小</a:t>
                </a:r>
                <a:r>
                  <a:rPr lang="en-US" altLang="zh-TW" dirty="0"/>
                  <a:t>k-cut</a:t>
                </a:r>
              </a:p>
              <a:p>
                <a:pPr marL="171450" indent="-171450">
                  <a:buFont typeface="Arial" panose="020B0604020202020204" pitchFamily="34" charset="0"/>
                  <a:buChar char="•"/>
                </a:pPr>
                <a:r>
                  <a:rPr lang="zh-TW" altLang="en-US" dirty="0"/>
                  <a:t>關於時間複雜度，收縮演算法可以實現在</a:t>
                </a:r>
                <a:r>
                  <a:rPr lang="en-US" altLang="zh-TW" sz="1200" dirty="0">
                    <a:latin typeface="+mn-lt"/>
                  </a:rPr>
                  <a:t>strongly polynomial </a:t>
                </a:r>
                <a:r>
                  <a:rPr lang="en-US" altLang="zh-TW" sz="1200" b="0" i="0">
                    <a:latin typeface="Cambria Math" panose="02040503050406030204" pitchFamily="18" charset="0"/>
                  </a:rPr>
                  <a:t>𝑂(𝑚log^2 𝑛)</a:t>
                </a:r>
                <a:r>
                  <a:rPr lang="en-US" altLang="zh-TW" sz="1200" dirty="0">
                    <a:latin typeface="+mn-lt"/>
                  </a:rPr>
                  <a:t>time</a:t>
                </a:r>
                <a:r>
                  <a:rPr lang="zh-TW" altLang="en-US" sz="1200" dirty="0">
                    <a:latin typeface="+mn-lt"/>
                  </a:rPr>
                  <a:t>內運行</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38</a:t>
            </a:fld>
            <a:endParaRPr lang="zh-TW" altLang="en-US"/>
          </a:p>
        </p:txBody>
      </p:sp>
    </p:spTree>
    <p:extLst>
      <p:ext uri="{BB962C8B-B14F-4D97-AF65-F5344CB8AC3E}">
        <p14:creationId xmlns:p14="http://schemas.microsoft.com/office/powerpoint/2010/main" val="357909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在本節中，我們將描述我們在這項工作中提出的演算法。我們的演算法的目標是找出一個放置解決方案，在滿足多資源需求的同時最小化機器間的流量</a:t>
            </a:r>
            <a:endParaRPr lang="en-US" altLang="zh-TW" dirty="0"/>
          </a:p>
          <a:p>
            <a:pPr marL="171450" indent="-171450">
              <a:buFont typeface="Arial" panose="020B0604020202020204" pitchFamily="34" charset="0"/>
              <a:buChar char="•"/>
            </a:pPr>
            <a:r>
              <a:rPr lang="zh-TW" altLang="en-US" dirty="0"/>
              <a:t>我們方法的關鍵設計包括</a:t>
            </a:r>
            <a:r>
              <a:rPr lang="en-US" altLang="zh-TW" dirty="0"/>
              <a:t>:(1)</a:t>
            </a:r>
            <a:r>
              <a:rPr lang="zh-TW" altLang="en-US" dirty="0"/>
              <a:t>基於收縮演算法的應用程序劃分</a:t>
            </a:r>
            <a:r>
              <a:rPr lang="en-US" altLang="zh-TW" dirty="0"/>
              <a:t>(2)</a:t>
            </a:r>
            <a:r>
              <a:rPr lang="zh-TW" altLang="en-US" dirty="0"/>
              <a:t>具有流量感知的啟發式打包，以及</a:t>
            </a:r>
            <a:r>
              <a:rPr lang="en-US" altLang="zh-TW" dirty="0"/>
              <a:t>(3)</a:t>
            </a:r>
            <a:r>
              <a:rPr lang="zh-TW" altLang="en-US" dirty="0"/>
              <a:t>具有臨界值調整的位置查找</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40</a:t>
            </a:fld>
            <a:endParaRPr lang="zh-TW" altLang="en-US"/>
          </a:p>
        </p:txBody>
      </p:sp>
    </p:spTree>
    <p:extLst>
      <p:ext uri="{BB962C8B-B14F-4D97-AF65-F5344CB8AC3E}">
        <p14:creationId xmlns:p14="http://schemas.microsoft.com/office/powerpoint/2010/main" val="216819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我們實作一個原型排程器，並通過在測試台集群上的大量實驗來對其評估</a:t>
            </a:r>
            <a:endParaRPr lang="en-US" altLang="zh-TW" dirty="0"/>
          </a:p>
          <a:p>
            <a:pPr marL="171450" indent="-171450">
              <a:buFont typeface="Arial" panose="020B0604020202020204" pitchFamily="34" charset="0"/>
              <a:buChar char="•"/>
            </a:pPr>
            <a:r>
              <a:rPr lang="zh-TW" altLang="en-US" dirty="0"/>
              <a:t>結果顯示我們提出的方法優於現有的容器排程器和具有代表性的啟發式算法，使得整體機器間流量較少得多</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4</a:t>
            </a:fld>
            <a:endParaRPr lang="zh-TW" altLang="en-US"/>
          </a:p>
        </p:txBody>
      </p:sp>
    </p:spTree>
    <p:extLst>
      <p:ext uri="{BB962C8B-B14F-4D97-AF65-F5344CB8AC3E}">
        <p14:creationId xmlns:p14="http://schemas.microsoft.com/office/powerpoint/2010/main" val="3144717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為了使不同資源的值相互可比且易於處理，我們首先將機器上的可用資源量和服務所需的資源量標準化為最大資源量的分數</a:t>
                </a:r>
                <a:endParaRPr lang="en-US" altLang="zh-TW" dirty="0"/>
              </a:p>
              <a:p>
                <a:pPr marL="171450" indent="-171450">
                  <a:buFont typeface="Arial" panose="020B0604020202020204" pitchFamily="34" charset="0"/>
                  <a:buChar char="•"/>
                </a:pPr>
                <a:r>
                  <a:rPr lang="zh-TW" altLang="en-US" dirty="0"/>
                  <a:t>我們定義術語</a:t>
                </a:r>
                <a14:m>
                  <m:oMath xmlns:m="http://schemas.openxmlformats.org/officeDocument/2006/math">
                    <m:sSub>
                      <m:sSubPr>
                        <m:ctrlPr>
                          <a:rPr lang="en-US" altLang="zh-TW" sz="1200" b="0" i="1" smtClean="0">
                            <a:latin typeface="Cambria Math" panose="02040503050406030204" pitchFamily="18" charset="0"/>
                          </a:rPr>
                        </m:ctrlPr>
                      </m:sSubPr>
                      <m:e>
                        <m:r>
                          <a:rPr lang="en-US" altLang="zh-TW" sz="1200" b="0" i="1" smtClean="0">
                            <a:latin typeface="Cambria Math" panose="02040503050406030204" pitchFamily="18" charset="0"/>
                          </a:rPr>
                          <m:t>𝑣</m:t>
                        </m:r>
                      </m:e>
                      <m:sub>
                        <m:r>
                          <a:rPr lang="en-US" altLang="zh-TW" sz="1200" b="0" i="1" smtClean="0">
                            <a:latin typeface="Cambria Math" panose="02040503050406030204" pitchFamily="18" charset="0"/>
                          </a:rPr>
                          <m:t>𝑚𝑎𝑥</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𝑗</m:t>
                        </m:r>
                      </m:sub>
                    </m:sSub>
                    <m:r>
                      <a:rPr lang="zh-TW" altLang="en-US" sz="1200" b="0" i="1" smtClean="0">
                        <a:latin typeface="Cambria Math" panose="02040503050406030204" pitchFamily="18" charset="0"/>
                      </a:rPr>
                      <m:t>是</m:t>
                    </m:r>
                  </m:oMath>
                </a14:m>
                <a:r>
                  <a:rPr lang="zh-TW" altLang="en-US" dirty="0"/>
                  <a:t>機器上可用資源的最大數量</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𝑟</m:t>
                        </m:r>
                      </m:e>
                      <m:sub>
                        <m:r>
                          <a:rPr lang="en-US" altLang="zh-TW" sz="1200" b="0" i="1" smtClean="0">
                            <a:latin typeface="Cambria Math" panose="02040503050406030204" pitchFamily="18" charset="0"/>
                          </a:rPr>
                          <m:t>𝑗</m:t>
                        </m:r>
                      </m:sub>
                    </m:sSub>
                  </m:oMath>
                </a14:m>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為了使不同資源的值相互可比且易於處理，我們首先將機器上的可用資源量和服務所需的資源量標準化為最大資源量的分數</a:t>
                </a:r>
                <a:endParaRPr lang="en-US" altLang="zh-TW" dirty="0"/>
              </a:p>
              <a:p>
                <a:pPr marL="171450" indent="-171450">
                  <a:buFont typeface="Arial" panose="020B0604020202020204" pitchFamily="34" charset="0"/>
                  <a:buChar char="•"/>
                </a:pPr>
                <a:r>
                  <a:rPr lang="zh-TW" altLang="en-US" dirty="0"/>
                  <a:t>我們定義術語</a:t>
                </a:r>
                <a:r>
                  <a:rPr lang="en-US" altLang="zh-TW" sz="1200" b="0" i="0">
                    <a:latin typeface="Cambria Math" panose="02040503050406030204" pitchFamily="18" charset="0"/>
                  </a:rPr>
                  <a:t>𝑣_(𝑚𝑎𝑥−𝑗)</a:t>
                </a:r>
                <a:r>
                  <a:rPr lang="zh-TW" altLang="en-US" sz="1200" b="0" i="0">
                    <a:latin typeface="Cambria Math" panose="02040503050406030204" pitchFamily="18" charset="0"/>
                  </a:rPr>
                  <a:t> 是</a:t>
                </a:r>
                <a:r>
                  <a:rPr lang="zh-TW" altLang="en-US" dirty="0"/>
                  <a:t>機器上可用資源的最大數量</a:t>
                </a:r>
                <a:r>
                  <a:rPr lang="en-US" altLang="zh-TW" sz="1200" b="0" i="0">
                    <a:latin typeface="Cambria Math" panose="02040503050406030204" pitchFamily="18" charset="0"/>
                  </a:rPr>
                  <a:t>𝑟_𝑗</a:t>
                </a: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41</a:t>
            </a:fld>
            <a:endParaRPr lang="zh-TW" altLang="en-US"/>
          </a:p>
        </p:txBody>
      </p:sp>
    </p:spTree>
    <p:extLst>
      <p:ext uri="{BB962C8B-B14F-4D97-AF65-F5344CB8AC3E}">
        <p14:creationId xmlns:p14="http://schemas.microsoft.com/office/powerpoint/2010/main" val="3774541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接著在機器</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𝑚</m:t>
                        </m:r>
                      </m:e>
                      <m:sub>
                        <m:r>
                          <a:rPr lang="en-US" altLang="zh-TW" sz="1200" i="1">
                            <a:latin typeface="Cambria Math" panose="02040503050406030204" pitchFamily="18" charset="0"/>
                          </a:rPr>
                          <m:t>𝑖</m:t>
                        </m:r>
                      </m:sub>
                    </m:sSub>
                  </m:oMath>
                </a14:m>
                <a:r>
                  <a:rPr lang="zh-TW" altLang="en-US" dirty="0"/>
                  <a:t>上可用資源的向量</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𝑉</m:t>
                        </m:r>
                      </m:e>
                      <m:sub>
                        <m:r>
                          <a:rPr lang="en-US" altLang="zh-TW" sz="1200" b="0" i="1" smtClean="0">
                            <a:latin typeface="Cambria Math" panose="02040503050406030204" pitchFamily="18" charset="0"/>
                          </a:rPr>
                          <m:t>𝑖</m:t>
                        </m:r>
                      </m:sub>
                    </m:sSub>
                  </m:oMath>
                </a14:m>
                <a:r>
                  <a:rPr lang="zh-TW" altLang="en-US" dirty="0"/>
                  <a:t>和服務</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𝑠</m:t>
                        </m:r>
                      </m:e>
                      <m:sub>
                        <m:r>
                          <a:rPr lang="en-US" altLang="zh-TW" sz="1200" i="1">
                            <a:latin typeface="Cambria Math" panose="02040503050406030204" pitchFamily="18" charset="0"/>
                          </a:rPr>
                          <m:t>𝑖</m:t>
                        </m:r>
                      </m:sub>
                    </m:sSub>
                  </m:oMath>
                </a14:m>
                <a:r>
                  <a:rPr lang="zh-TW" altLang="en-US" dirty="0"/>
                  <a:t>資源需求的向量</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smtClean="0">
                            <a:latin typeface="Cambria Math" panose="02040503050406030204" pitchFamily="18" charset="0"/>
                          </a:rPr>
                          <m:t>𝐷</m:t>
                        </m:r>
                      </m:e>
                      <m:sub>
                        <m:r>
                          <a:rPr lang="en-US" altLang="zh-TW" sz="1200" i="1">
                            <a:latin typeface="Cambria Math" panose="02040503050406030204" pitchFamily="18" charset="0"/>
                          </a:rPr>
                          <m:t>𝑖</m:t>
                        </m:r>
                      </m:sub>
                    </m:sSub>
                  </m:oMath>
                </a14:m>
                <a:r>
                  <a:rPr lang="zh-TW" altLang="en-US" dirty="0"/>
                  <a:t>被標準化為</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接著在機器</a:t>
                </a:r>
                <a:r>
                  <a:rPr lang="en-US" altLang="zh-TW" sz="1200" b="0" i="0">
                    <a:latin typeface="Cambria Math" panose="02040503050406030204" pitchFamily="18" charset="0"/>
                  </a:rPr>
                  <a:t>𝑚_</a:t>
                </a:r>
                <a:r>
                  <a:rPr lang="en-US" altLang="zh-TW" sz="1200" i="0">
                    <a:latin typeface="Cambria Math" panose="02040503050406030204" pitchFamily="18" charset="0"/>
                  </a:rPr>
                  <a:t>𝑖</a:t>
                </a:r>
                <a:r>
                  <a:rPr lang="zh-TW" altLang="en-US" dirty="0"/>
                  <a:t>上可用資源的向量</a:t>
                </a:r>
                <a:r>
                  <a:rPr lang="en-US" altLang="zh-TW" sz="1200" b="0" i="0">
                    <a:latin typeface="Cambria Math" panose="02040503050406030204" pitchFamily="18" charset="0"/>
                  </a:rPr>
                  <a:t>𝑉_𝑖</a:t>
                </a:r>
                <a:r>
                  <a:rPr lang="zh-TW" altLang="en-US" dirty="0"/>
                  <a:t>和服務</a:t>
                </a:r>
                <a:r>
                  <a:rPr lang="en-US" altLang="zh-TW" sz="1200" b="0" i="0">
                    <a:latin typeface="Cambria Math" panose="02040503050406030204" pitchFamily="18" charset="0"/>
                  </a:rPr>
                  <a:t>𝑠_</a:t>
                </a:r>
                <a:r>
                  <a:rPr lang="en-US" altLang="zh-TW" sz="1200" i="0">
                    <a:latin typeface="Cambria Math" panose="02040503050406030204" pitchFamily="18" charset="0"/>
                  </a:rPr>
                  <a:t>𝑖</a:t>
                </a:r>
                <a:r>
                  <a:rPr lang="zh-TW" altLang="en-US" dirty="0"/>
                  <a:t>資源需求的向量</a:t>
                </a:r>
                <a:r>
                  <a:rPr lang="en-US" altLang="zh-TW" sz="1200" i="0">
                    <a:latin typeface="Cambria Math" panose="02040503050406030204" pitchFamily="18" charset="0"/>
                  </a:rPr>
                  <a:t>𝐷_𝑖</a:t>
                </a:r>
                <a:r>
                  <a:rPr lang="zh-TW" altLang="en-US" dirty="0"/>
                  <a:t>被標準化為</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42</a:t>
            </a:fld>
            <a:endParaRPr lang="zh-TW" altLang="en-US"/>
          </a:p>
        </p:txBody>
      </p:sp>
    </p:spTree>
    <p:extLst>
      <p:ext uri="{BB962C8B-B14F-4D97-AF65-F5344CB8AC3E}">
        <p14:creationId xmlns:p14="http://schemas.microsoft.com/office/powerpoint/2010/main" val="559338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標準化後，我們開始劃分基於服務的應用程序</a:t>
                </a:r>
                <a:endParaRPr lang="en-US" altLang="zh-TW" dirty="0"/>
              </a:p>
              <a:p>
                <a:pPr marL="171450" indent="-171450">
                  <a:buFont typeface="Arial" panose="020B0604020202020204" pitchFamily="34" charset="0"/>
                  <a:buChar char="•"/>
                </a:pPr>
                <a:r>
                  <a:rPr lang="zh-TW" altLang="en-US" dirty="0"/>
                  <a:t>我們首先要問的關鍵問題是應用程序分為多少部分</a:t>
                </a:r>
                <a:endParaRPr lang="en-US" altLang="zh-TW" dirty="0"/>
              </a:p>
              <a:p>
                <a:pPr marL="171450" indent="-171450">
                  <a:buFont typeface="Arial" panose="020B0604020202020204" pitchFamily="34" charset="0"/>
                  <a:buChar char="•"/>
                </a:pPr>
                <a:r>
                  <a:rPr lang="zh-TW" altLang="en-US" dirty="0"/>
                  <a:t>考慮不同服務的多資源需求，我們在執行分區演算法時引入了一個臨界值</a:t>
                </a:r>
                <a14:m>
                  <m:oMath xmlns:m="http://schemas.openxmlformats.org/officeDocument/2006/math">
                    <m:r>
                      <a:rPr lang="zh-TW" altLang="en-US" sz="1200" i="1" smtClean="0">
                        <a:latin typeface="Cambria Math" panose="02040503050406030204" pitchFamily="18" charset="0"/>
                      </a:rPr>
                      <m:t>𝛼</m:t>
                    </m:r>
                  </m:oMath>
                </a14:m>
                <a:r>
                  <a:rPr lang="zh-TW" altLang="en-US" sz="1200" dirty="0">
                    <a:latin typeface="+mn-lt"/>
                  </a:rPr>
                  <a:t> 來決定部分的數量</a:t>
                </a:r>
                <a:endParaRPr lang="en-US" altLang="zh-TW" sz="1200" dirty="0">
                  <a:latin typeface="+mn-lt"/>
                </a:endParaRPr>
              </a:p>
              <a:p>
                <a:pPr marL="171450" indent="-171450">
                  <a:buFont typeface="Arial" panose="020B0604020202020204" pitchFamily="34" charset="0"/>
                  <a:buChar char="•"/>
                </a:pPr>
                <a:r>
                  <a:rPr lang="zh-TW" altLang="en-US" dirty="0"/>
                  <a:t>臨界值</a:t>
                </a:r>
                <a14:m>
                  <m:oMath xmlns:m="http://schemas.openxmlformats.org/officeDocument/2006/math">
                    <m:r>
                      <a:rPr lang="zh-TW" altLang="en-US" sz="1200" i="1" smtClean="0">
                        <a:latin typeface="Cambria Math" panose="02040503050406030204" pitchFamily="18" charset="0"/>
                      </a:rPr>
                      <m:t>𝛼</m:t>
                    </m:r>
                  </m:oMath>
                </a14:m>
                <a:r>
                  <a:rPr lang="zh-TW" altLang="en-US" dirty="0"/>
                  <a:t>表示分區部分的資源需求的上限，這意味著我們連續執行分區演算法直到每個部份的總資源需求無法超過</a:t>
                </a:r>
                <a14:m>
                  <m:oMath xmlns:m="http://schemas.openxmlformats.org/officeDocument/2006/math">
                    <m:r>
                      <a:rPr lang="zh-TW" altLang="en-US" sz="1200" i="1" smtClean="0">
                        <a:latin typeface="Cambria Math" panose="02040503050406030204" pitchFamily="18" charset="0"/>
                      </a:rPr>
                      <m:t>𝛼</m:t>
                    </m:r>
                  </m:oMath>
                </a14:m>
                <a:r>
                  <a:rPr lang="zh-TW" altLang="en-US" sz="1200" dirty="0">
                    <a:latin typeface="+mn-lt"/>
                  </a:rPr>
                  <a:t>或沒有部份包含多個服務</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標準化後，我們開始劃分基於服務的應用程序</a:t>
                </a:r>
                <a:endParaRPr lang="en-US" altLang="zh-TW" dirty="0"/>
              </a:p>
              <a:p>
                <a:pPr marL="171450" indent="-171450">
                  <a:buFont typeface="Arial" panose="020B0604020202020204" pitchFamily="34" charset="0"/>
                  <a:buChar char="•"/>
                </a:pPr>
                <a:r>
                  <a:rPr lang="zh-TW" altLang="en-US" dirty="0"/>
                  <a:t>我們首先要問的關鍵問題是應用程序分為多少部分</a:t>
                </a:r>
                <a:endParaRPr lang="en-US" altLang="zh-TW" dirty="0"/>
              </a:p>
              <a:p>
                <a:pPr marL="171450" indent="-171450">
                  <a:buFont typeface="Arial" panose="020B0604020202020204" pitchFamily="34" charset="0"/>
                  <a:buChar char="•"/>
                </a:pPr>
                <a:r>
                  <a:rPr lang="zh-TW" altLang="en-US" dirty="0"/>
                  <a:t>考慮不同服務的多資源需求，我們在執行分區演算法時引入了一個臨界值</a:t>
                </a:r>
                <a:r>
                  <a:rPr lang="zh-TW" altLang="en-US" sz="1200" i="0">
                    <a:latin typeface="Cambria Math" panose="02040503050406030204" pitchFamily="18" charset="0"/>
                  </a:rPr>
                  <a:t>𝛼</a:t>
                </a:r>
                <a:r>
                  <a:rPr lang="zh-TW" altLang="en-US" sz="1200" dirty="0">
                    <a:latin typeface="+mn-lt"/>
                  </a:rPr>
                  <a:t> 來決定部分的數量</a:t>
                </a:r>
                <a:endParaRPr lang="en-US" altLang="zh-TW" sz="1200" dirty="0">
                  <a:latin typeface="+mn-lt"/>
                </a:endParaRPr>
              </a:p>
              <a:p>
                <a:pPr marL="171450" indent="-171450">
                  <a:buFont typeface="Arial" panose="020B0604020202020204" pitchFamily="34" charset="0"/>
                  <a:buChar char="•"/>
                </a:pPr>
                <a:r>
                  <a:rPr lang="zh-TW" altLang="en-US" dirty="0"/>
                  <a:t>臨界值</a:t>
                </a:r>
                <a:r>
                  <a:rPr lang="zh-TW" altLang="en-US" sz="1200" i="0">
                    <a:latin typeface="Cambria Math" panose="02040503050406030204" pitchFamily="18" charset="0"/>
                  </a:rPr>
                  <a:t>𝛼</a:t>
                </a:r>
                <a:r>
                  <a:rPr lang="zh-TW" altLang="en-US" dirty="0"/>
                  <a:t>表示分區部分的資源需求的上限，這意味著我們連續執行分區演算法直到每個部份的總資源需求無法超過</a:t>
                </a:r>
                <a:r>
                  <a:rPr lang="zh-TW" altLang="en-US" sz="1200" i="0">
                    <a:latin typeface="Cambria Math" panose="02040503050406030204" pitchFamily="18" charset="0"/>
                  </a:rPr>
                  <a:t>𝛼</a:t>
                </a:r>
                <a:r>
                  <a:rPr lang="zh-TW" altLang="en-US" sz="1200" dirty="0">
                    <a:latin typeface="+mn-lt"/>
                  </a:rPr>
                  <a:t>或沒有部份包含多個服務</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43</a:t>
            </a:fld>
            <a:endParaRPr lang="zh-TW" altLang="en-US"/>
          </a:p>
        </p:txBody>
      </p:sp>
    </p:spTree>
    <p:extLst>
      <p:ext uri="{BB962C8B-B14F-4D97-AF65-F5344CB8AC3E}">
        <p14:creationId xmlns:p14="http://schemas.microsoft.com/office/powerpoint/2010/main" val="1908434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使用臨界值</a:t>
                </a:r>
                <a14:m>
                  <m:oMath xmlns:m="http://schemas.openxmlformats.org/officeDocument/2006/math">
                    <m:r>
                      <a:rPr lang="zh-TW" altLang="en-US" sz="1200" i="1" smtClean="0">
                        <a:latin typeface="Cambria Math" panose="02040503050406030204" pitchFamily="18" charset="0"/>
                      </a:rPr>
                      <m:t>𝛼</m:t>
                    </m:r>
                    <m:r>
                      <a:rPr lang="zh-TW" altLang="en-US" sz="1200" i="1" smtClean="0">
                        <a:latin typeface="Cambria Math" panose="02040503050406030204" pitchFamily="18" charset="0"/>
                      </a:rPr>
                      <m:t>∈</m:t>
                    </m:r>
                    <m:d>
                      <m:dPr>
                        <m:begChr m:val="["/>
                        <m:endChr m:val="]"/>
                        <m:ctrlPr>
                          <a:rPr lang="en-US" altLang="zh-TW" sz="1200" i="1" smtClean="0">
                            <a:latin typeface="Cambria Math" panose="02040503050406030204" pitchFamily="18" charset="0"/>
                          </a:rPr>
                        </m:ctrlPr>
                      </m:dPr>
                      <m:e>
                        <m:r>
                          <a:rPr lang="en-US" altLang="zh-TW" sz="1200" i="1">
                            <a:latin typeface="Cambria Math" panose="02040503050406030204" pitchFamily="18" charset="0"/>
                          </a:rPr>
                          <m:t>0</m:t>
                        </m:r>
                        <m:r>
                          <a:rPr lang="en-US" altLang="zh-TW" sz="1200" b="0" i="1" smtClean="0">
                            <a:latin typeface="Cambria Math" panose="02040503050406030204" pitchFamily="18" charset="0"/>
                          </a:rPr>
                          <m:t>,</m:t>
                        </m:r>
                        <m:r>
                          <a:rPr lang="en-US" altLang="zh-TW" sz="1200" i="1" smtClean="0">
                            <a:latin typeface="Cambria Math" panose="02040503050406030204" pitchFamily="18" charset="0"/>
                          </a:rPr>
                          <m:t>1</m:t>
                        </m:r>
                      </m:e>
                    </m:d>
                  </m:oMath>
                </a14:m>
                <a:r>
                  <a:rPr lang="en-US" altLang="zh-TW" dirty="0"/>
                  <a:t>(</a:t>
                </a:r>
                <a:r>
                  <a:rPr lang="zh-TW" altLang="en-US" dirty="0"/>
                  <a:t>因為資源需求已經標準化</a:t>
                </a:r>
                <a:r>
                  <a:rPr lang="en-US" altLang="zh-TW" dirty="0"/>
                  <a:t>)</a:t>
                </a:r>
                <a:r>
                  <a:rPr lang="zh-TW" altLang="en-US" dirty="0"/>
                  <a:t>，它確保分區後每個部份都可以打包到機器中</a:t>
                </a:r>
                <a:endParaRPr lang="en-US" altLang="zh-TW" dirty="0"/>
              </a:p>
              <a:p>
                <a:pPr marL="171450" indent="-171450">
                  <a:buFont typeface="Arial" panose="020B0604020202020204" pitchFamily="34" charset="0"/>
                  <a:buChar char="•"/>
                </a:pPr>
                <a:r>
                  <a:rPr lang="zh-TW" altLang="en-US" dirty="0"/>
                  <a:t>圖</a:t>
                </a:r>
                <a:r>
                  <a:rPr lang="en-US" altLang="zh-TW" dirty="0"/>
                  <a:t>3</a:t>
                </a:r>
                <a:r>
                  <a:rPr lang="zh-TW" altLang="en-US" dirty="0"/>
                  <a:t>顯示了臨界值</a:t>
                </a:r>
                <a14:m>
                  <m:oMath xmlns:m="http://schemas.openxmlformats.org/officeDocument/2006/math">
                    <m:r>
                      <a:rPr lang="zh-TW" altLang="en-US" sz="1200" i="1" smtClean="0">
                        <a:latin typeface="Cambria Math" panose="02040503050406030204" pitchFamily="18" charset="0"/>
                      </a:rPr>
                      <m:t>𝛼</m:t>
                    </m:r>
                  </m:oMath>
                </a14:m>
                <a:r>
                  <a:rPr lang="zh-TW" altLang="en-US" sz="1200" dirty="0">
                    <a:latin typeface="+mn-lt"/>
                  </a:rPr>
                  <a:t> </a:t>
                </a:r>
                <a:r>
                  <a:rPr lang="en-US" altLang="zh-TW" sz="1200" dirty="0">
                    <a:latin typeface="+mn-lt"/>
                  </a:rPr>
                  <a:t>= 0.5</a:t>
                </a:r>
                <a:r>
                  <a:rPr lang="zh-TW" altLang="en-US" sz="1200" dirty="0">
                    <a:latin typeface="+mn-lt"/>
                  </a:rPr>
                  <a:t>的應用程序分區示例</a:t>
                </a:r>
                <a:endParaRPr lang="en-US" altLang="zh-TW" sz="1200" dirty="0">
                  <a:latin typeface="+mn-lt"/>
                </a:endParaRPr>
              </a:p>
              <a:p>
                <a:pPr marL="171450" indent="-171450">
                  <a:buFont typeface="Arial" panose="020B0604020202020204" pitchFamily="34" charset="0"/>
                  <a:buChar char="•"/>
                </a:pPr>
                <a:r>
                  <a:rPr lang="zh-TW" altLang="en-US" dirty="0"/>
                  <a:t>圖中，各部份的總</a:t>
                </a:r>
                <a:r>
                  <a:rPr lang="en-US" altLang="zh-TW" dirty="0"/>
                  <a:t>CPU</a:t>
                </a:r>
                <a:r>
                  <a:rPr lang="zh-TW" altLang="en-US" dirty="0"/>
                  <a:t>需求和記憶體需求不超過</a:t>
                </a:r>
                <a:r>
                  <a:rPr lang="en-US" altLang="zh-TW" dirty="0"/>
                  <a:t>0.5</a:t>
                </a:r>
              </a:p>
              <a:p>
                <a:pPr marL="171450" indent="-171450">
                  <a:buFont typeface="Arial" panose="020B0604020202020204" pitchFamily="34" charset="0"/>
                  <a:buChar char="•"/>
                </a:pPr>
                <a:r>
                  <a:rPr lang="zh-TW" altLang="en-US" dirty="0"/>
                  <a:t>給定一個臨界值</a:t>
                </a:r>
                <a14:m>
                  <m:oMath xmlns:m="http://schemas.openxmlformats.org/officeDocument/2006/math">
                    <m:r>
                      <a:rPr lang="zh-TW" altLang="en-US" sz="1200" i="1" smtClean="0">
                        <a:latin typeface="Cambria Math" panose="02040503050406030204" pitchFamily="18" charset="0"/>
                      </a:rPr>
                      <m:t>𝛼</m:t>
                    </m:r>
                  </m:oMath>
                </a14:m>
                <a:r>
                  <a:rPr lang="zh-TW" altLang="en-US" dirty="0"/>
                  <a:t>，我們提出兩個分區演算法 </a:t>
                </a:r>
                <a:r>
                  <a:rPr lang="en-US" altLang="zh-TW" dirty="0"/>
                  <a:t>:</a:t>
                </a:r>
                <a:r>
                  <a:rPr lang="zh-TW" altLang="en-US" dirty="0"/>
                  <a:t> 二元分區和</a:t>
                </a:r>
                <a:r>
                  <a:rPr lang="en-US" altLang="zh-TW" dirty="0"/>
                  <a:t>k</a:t>
                </a:r>
                <a:r>
                  <a:rPr lang="zh-TW" altLang="en-US" dirty="0"/>
                  <a:t>分區，該算法都是基於收縮演算法</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使用臨界值</a:t>
                </a:r>
                <a:r>
                  <a:rPr lang="zh-TW" altLang="en-US" sz="1200" i="0">
                    <a:latin typeface="Cambria Math" panose="02040503050406030204" pitchFamily="18" charset="0"/>
                  </a:rPr>
                  <a:t>𝛼∈</a:t>
                </a:r>
                <a:r>
                  <a:rPr lang="en-US" altLang="zh-TW" sz="1200" i="0">
                    <a:latin typeface="Cambria Math" panose="02040503050406030204" pitchFamily="18" charset="0"/>
                  </a:rPr>
                  <a:t>[0</a:t>
                </a:r>
                <a:r>
                  <a:rPr lang="en-US" altLang="zh-TW" sz="1200" b="0" i="0">
                    <a:latin typeface="Cambria Math" panose="02040503050406030204" pitchFamily="18" charset="0"/>
                  </a:rPr>
                  <a:t>,</a:t>
                </a:r>
                <a:r>
                  <a:rPr lang="en-US" altLang="zh-TW" sz="1200" i="0">
                    <a:latin typeface="Cambria Math" panose="02040503050406030204" pitchFamily="18" charset="0"/>
                  </a:rPr>
                  <a:t>1]</a:t>
                </a:r>
                <a:r>
                  <a:rPr lang="en-US" altLang="zh-TW" dirty="0"/>
                  <a:t>(</a:t>
                </a:r>
                <a:r>
                  <a:rPr lang="zh-TW" altLang="en-US" dirty="0"/>
                  <a:t>因為資源需求已經標準化</a:t>
                </a:r>
                <a:r>
                  <a:rPr lang="en-US" altLang="zh-TW" dirty="0"/>
                  <a:t>)</a:t>
                </a:r>
                <a:r>
                  <a:rPr lang="zh-TW" altLang="en-US" dirty="0"/>
                  <a:t>，它確保分區後每個部份都可以打包到機器中</a:t>
                </a:r>
                <a:endParaRPr lang="en-US" altLang="zh-TW" dirty="0"/>
              </a:p>
              <a:p>
                <a:pPr marL="171450" indent="-171450">
                  <a:buFont typeface="Arial" panose="020B0604020202020204" pitchFamily="34" charset="0"/>
                  <a:buChar char="•"/>
                </a:pPr>
                <a:r>
                  <a:rPr lang="zh-TW" altLang="en-US" dirty="0"/>
                  <a:t>圖</a:t>
                </a:r>
                <a:r>
                  <a:rPr lang="en-US" altLang="zh-TW" dirty="0"/>
                  <a:t>3</a:t>
                </a:r>
                <a:r>
                  <a:rPr lang="zh-TW" altLang="en-US" dirty="0"/>
                  <a:t>顯示了臨界值</a:t>
                </a:r>
                <a:r>
                  <a:rPr lang="zh-TW" altLang="en-US" sz="1200" i="0">
                    <a:latin typeface="Cambria Math" panose="02040503050406030204" pitchFamily="18" charset="0"/>
                  </a:rPr>
                  <a:t>𝛼</a:t>
                </a:r>
                <a:r>
                  <a:rPr lang="zh-TW" altLang="en-US" sz="1200" dirty="0">
                    <a:latin typeface="+mn-lt"/>
                  </a:rPr>
                  <a:t> </a:t>
                </a:r>
                <a:r>
                  <a:rPr lang="en-US" altLang="zh-TW" sz="1200" dirty="0">
                    <a:latin typeface="+mn-lt"/>
                  </a:rPr>
                  <a:t>= 0.5</a:t>
                </a:r>
                <a:r>
                  <a:rPr lang="zh-TW" altLang="en-US" sz="1200" dirty="0">
                    <a:latin typeface="+mn-lt"/>
                  </a:rPr>
                  <a:t>的應用程序分區示例</a:t>
                </a:r>
                <a:endParaRPr lang="en-US" altLang="zh-TW" sz="1200" dirty="0">
                  <a:latin typeface="+mn-lt"/>
                </a:endParaRPr>
              </a:p>
              <a:p>
                <a:pPr marL="171450" indent="-171450">
                  <a:buFont typeface="Arial" panose="020B0604020202020204" pitchFamily="34" charset="0"/>
                  <a:buChar char="•"/>
                </a:pPr>
                <a:r>
                  <a:rPr lang="zh-TW" altLang="en-US" dirty="0"/>
                  <a:t>圖中，各部份的總</a:t>
                </a:r>
                <a:r>
                  <a:rPr lang="en-US" altLang="zh-TW" dirty="0"/>
                  <a:t>CPU</a:t>
                </a:r>
                <a:r>
                  <a:rPr lang="zh-TW" altLang="en-US" dirty="0"/>
                  <a:t>需求和記憶體需求不超過</a:t>
                </a:r>
                <a:r>
                  <a:rPr lang="en-US" altLang="zh-TW" dirty="0"/>
                  <a:t>0.5</a:t>
                </a:r>
              </a:p>
              <a:p>
                <a:pPr marL="171450" indent="-171450">
                  <a:buFont typeface="Arial" panose="020B0604020202020204" pitchFamily="34" charset="0"/>
                  <a:buChar char="•"/>
                </a:pPr>
                <a:r>
                  <a:rPr lang="zh-TW" altLang="en-US" dirty="0"/>
                  <a:t>給定一個臨界值</a:t>
                </a:r>
                <a:r>
                  <a:rPr lang="zh-TW" altLang="en-US" sz="1200" i="0">
                    <a:latin typeface="Cambria Math" panose="02040503050406030204" pitchFamily="18" charset="0"/>
                  </a:rPr>
                  <a:t>𝛼</a:t>
                </a:r>
                <a:r>
                  <a:rPr lang="zh-TW" altLang="en-US" dirty="0"/>
                  <a:t>，我們提出兩個分區演算法 </a:t>
                </a:r>
                <a:r>
                  <a:rPr lang="en-US" altLang="zh-TW" dirty="0"/>
                  <a:t>:</a:t>
                </a:r>
                <a:r>
                  <a:rPr lang="zh-TW" altLang="en-US" dirty="0"/>
                  <a:t> 二元分區和</a:t>
                </a:r>
                <a:r>
                  <a:rPr lang="en-US" altLang="zh-TW" dirty="0"/>
                  <a:t>k</a:t>
                </a:r>
                <a:r>
                  <a:rPr lang="zh-TW" altLang="en-US" dirty="0"/>
                  <a:t>分區，該算法都是基於收縮演算法</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44</a:t>
            </a:fld>
            <a:endParaRPr lang="zh-TW" altLang="en-US"/>
          </a:p>
        </p:txBody>
      </p:sp>
    </p:spTree>
    <p:extLst>
      <p:ext uri="{BB962C8B-B14F-4D97-AF65-F5344CB8AC3E}">
        <p14:creationId xmlns:p14="http://schemas.microsoft.com/office/powerpoint/2010/main" val="158881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45</a:t>
            </a:fld>
            <a:endParaRPr lang="zh-TW" altLang="en-US"/>
          </a:p>
        </p:txBody>
      </p:sp>
    </p:spTree>
    <p:extLst>
      <p:ext uri="{BB962C8B-B14F-4D97-AF65-F5344CB8AC3E}">
        <p14:creationId xmlns:p14="http://schemas.microsoft.com/office/powerpoint/2010/main" val="2295562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二元分區演算法的想法是在應用程序上連續執行二元分區直到每個部份的資源需求不超過</a:t>
                </a:r>
                <a14:m>
                  <m:oMath xmlns:m="http://schemas.openxmlformats.org/officeDocument/2006/math">
                    <m:r>
                      <a:rPr lang="zh-TW" altLang="en-US" sz="1200" i="1" smtClean="0">
                        <a:latin typeface="Cambria Math" panose="02040503050406030204" pitchFamily="18" charset="0"/>
                      </a:rPr>
                      <m:t>𝛼</m:t>
                    </m:r>
                  </m:oMath>
                </a14:m>
                <a:r>
                  <a:rPr lang="zh-TW" altLang="en-US" dirty="0"/>
                  <a:t>或</a:t>
                </a:r>
                <a:r>
                  <a:rPr lang="zh-TW" altLang="en-US" sz="1200" dirty="0">
                    <a:latin typeface="+mn-lt"/>
                  </a:rPr>
                  <a:t>沒有部份包含多個服務</a:t>
                </a:r>
                <a:endParaRPr lang="en-US" altLang="zh-TW"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虛擬碼如演算法</a:t>
                </a:r>
                <a:r>
                  <a:rPr lang="en-US" altLang="zh-TW" dirty="0"/>
                  <a:t>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基本過程可以描述如下</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該演算法</a:t>
                </a:r>
                <a:r>
                  <a:rPr lang="zh-TW" altLang="en-US" sz="1200" dirty="0">
                    <a:latin typeface="+mn-lt"/>
                  </a:rPr>
                  <a:t>不斷檢查當前應用程序分區</a:t>
                </a:r>
                <a:r>
                  <a:rPr lang="en-US" altLang="zh-TW" sz="1200" dirty="0">
                    <a:latin typeface="+mn-lt"/>
                  </a:rPr>
                  <a:t>P</a:t>
                </a:r>
                <a:r>
                  <a:rPr lang="zh-TW" altLang="en-US" sz="1200" dirty="0">
                    <a:latin typeface="+mn-lt"/>
                  </a:rPr>
                  <a:t>中每個部份的資源需求</a:t>
                </a:r>
                <a:endParaRPr lang="en-US" altLang="zh-TW" sz="1200" dirty="0">
                  <a:latin typeface="+mn-lt"/>
                </a:endParaRP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二元分區演算法的想法是在應用程序上連續執行二元分區直到每個部份的資源需求不超過</a:t>
                </a:r>
                <a:r>
                  <a:rPr lang="zh-TW" altLang="en-US" sz="1200" i="0">
                    <a:latin typeface="Cambria Math" panose="02040503050406030204" pitchFamily="18" charset="0"/>
                  </a:rPr>
                  <a:t>𝛼</a:t>
                </a:r>
                <a:r>
                  <a:rPr lang="zh-TW" altLang="en-US" dirty="0"/>
                  <a:t>或</a:t>
                </a:r>
                <a:r>
                  <a:rPr lang="zh-TW" altLang="en-US" sz="1200" dirty="0">
                    <a:latin typeface="+mn-lt"/>
                  </a:rPr>
                  <a:t>沒有部份包含多個服務</a:t>
                </a:r>
                <a:endParaRPr lang="en-US" altLang="zh-TW"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虛擬碼如演算法</a:t>
                </a:r>
                <a:r>
                  <a:rPr lang="en-US" altLang="zh-TW" dirty="0"/>
                  <a:t>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基本過程可以描述如下</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該演算法</a:t>
                </a:r>
                <a:r>
                  <a:rPr lang="zh-TW" altLang="en-US" sz="1200" dirty="0">
                    <a:latin typeface="+mn-lt"/>
                  </a:rPr>
                  <a:t>不斷檢查當前應用程序分區</a:t>
                </a:r>
                <a:r>
                  <a:rPr lang="en-US" altLang="zh-TW" sz="1200" dirty="0">
                    <a:latin typeface="+mn-lt"/>
                  </a:rPr>
                  <a:t>P</a:t>
                </a:r>
                <a:r>
                  <a:rPr lang="zh-TW" altLang="en-US" sz="1200" dirty="0">
                    <a:latin typeface="+mn-lt"/>
                  </a:rPr>
                  <a:t>中每個部份的資源需求</a:t>
                </a:r>
                <a:endParaRPr lang="en-US" altLang="zh-TW" sz="1200" dirty="0">
                  <a:latin typeface="+mn-lt"/>
                </a:endParaRP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46</a:t>
            </a:fld>
            <a:endParaRPr lang="zh-TW" altLang="en-US"/>
          </a:p>
        </p:txBody>
      </p:sp>
    </p:spTree>
    <p:extLst>
      <p:ext uri="{BB962C8B-B14F-4D97-AF65-F5344CB8AC3E}">
        <p14:creationId xmlns:p14="http://schemas.microsoft.com/office/powerpoint/2010/main" val="934278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初始分區是</a:t>
                </a:r>
                <a14:m>
                  <m:oMath xmlns:m="http://schemas.openxmlformats.org/officeDocument/2006/math">
                    <m:r>
                      <a:rPr lang="en-US" altLang="zh-TW" sz="1200" b="0" i="1" smtClean="0">
                        <a:latin typeface="Cambria Math" panose="02040503050406030204" pitchFamily="18" charset="0"/>
                      </a:rPr>
                      <m:t>𝑃</m:t>
                    </m:r>
                    <m:r>
                      <a:rPr lang="en-US" altLang="zh-TW" sz="1200" b="0" i="1" smtClean="0">
                        <a:latin typeface="Cambria Math" panose="02040503050406030204" pitchFamily="18" charset="0"/>
                      </a:rPr>
                      <m:t>=</m:t>
                    </m:r>
                    <m:d>
                      <m:dPr>
                        <m:begChr m:val="{"/>
                        <m:endChr m:val="}"/>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𝑆</m:t>
                        </m:r>
                      </m:e>
                    </m:d>
                  </m:oMath>
                </a14:m>
                <a:r>
                  <a:rPr lang="zh-TW" altLang="en-US" dirty="0"/>
                  <a:t>，其中整個應用程序被視為一個部分</a:t>
                </a:r>
                <a:endParaRPr lang="en-US" altLang="zh-TW" dirty="0"/>
              </a:p>
              <a:p>
                <a:pPr marL="171450" indent="-171450">
                  <a:buFont typeface="Arial" panose="020B0604020202020204" pitchFamily="34" charset="0"/>
                  <a:buChar char="•"/>
                </a:pPr>
                <a:r>
                  <a:rPr lang="zh-TW" altLang="en-US" dirty="0"/>
                  <a:t>假如</a:t>
                </a:r>
                <a:r>
                  <a:rPr lang="en-US" altLang="zh-TW" dirty="0"/>
                  <a:t>P</a:t>
                </a:r>
                <a:r>
                  <a:rPr lang="zh-TW" altLang="en-US" dirty="0"/>
                  <a:t>中的一個部分</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smtClean="0">
                            <a:latin typeface="Cambria Math" panose="02040503050406030204" pitchFamily="18" charset="0"/>
                          </a:rPr>
                          <m:t>𝑆</m:t>
                        </m:r>
                      </m:e>
                      <m:sub>
                        <m:r>
                          <a:rPr lang="en-US" altLang="zh-TW" sz="1200" b="0" i="1" smtClean="0">
                            <a:latin typeface="Cambria Math" panose="02040503050406030204" pitchFamily="18" charset="0"/>
                          </a:rPr>
                          <m:t>𝑖</m:t>
                        </m:r>
                      </m:sub>
                    </m:sSub>
                  </m:oMath>
                </a14:m>
                <a:r>
                  <a:rPr lang="zh-TW" altLang="en-US" dirty="0"/>
                  <a:t>的總資源需求超過臨界值</a:t>
                </a:r>
                <a14:m>
                  <m:oMath xmlns:m="http://schemas.openxmlformats.org/officeDocument/2006/math">
                    <m:r>
                      <a:rPr lang="zh-TW" altLang="en-US" sz="1200" i="1" smtClean="0">
                        <a:latin typeface="Cambria Math" panose="02040503050406030204" pitchFamily="18" charset="0"/>
                      </a:rPr>
                      <m:t>𝛼</m:t>
                    </m:r>
                  </m:oMath>
                </a14:m>
                <a:r>
                  <a:rPr lang="zh-TW" altLang="en-US" dirty="0"/>
                  <a:t>和部分</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smtClean="0">
                            <a:latin typeface="Cambria Math" panose="02040503050406030204" pitchFamily="18" charset="0"/>
                          </a:rPr>
                          <m:t>𝑆</m:t>
                        </m:r>
                      </m:e>
                      <m:sub>
                        <m:r>
                          <a:rPr lang="en-US" altLang="zh-TW" sz="1200" i="1">
                            <a:latin typeface="Cambria Math" panose="02040503050406030204" pitchFamily="18" charset="0"/>
                          </a:rPr>
                          <m:t>𝑖</m:t>
                        </m:r>
                      </m:sub>
                    </m:sSub>
                  </m:oMath>
                </a14:m>
                <a:r>
                  <a:rPr lang="zh-TW" altLang="en-US" dirty="0"/>
                  <a:t>包含超過一個服務，該部分被選中要劃分為</a:t>
                </a:r>
                <a:r>
                  <a:rPr lang="en-US" altLang="zh-TW" dirty="0"/>
                  <a:t>2</a:t>
                </a:r>
                <a:r>
                  <a:rPr lang="zh-TW" altLang="en-US" dirty="0"/>
                  <a:t>個部分</a:t>
                </a:r>
                <a:r>
                  <a:rPr lang="en-US" altLang="zh-TW" dirty="0"/>
                  <a:t>(</a:t>
                </a:r>
                <a:r>
                  <a:rPr lang="zh-TW" altLang="en-US" dirty="0"/>
                  <a:t>二元分區</a:t>
                </a:r>
                <a:r>
                  <a:rPr lang="en-US" altLang="zh-TW" dirty="0"/>
                  <a:t>)</a:t>
                </a:r>
              </a:p>
              <a:p>
                <a:pPr marL="171450" indent="-171450">
                  <a:buFont typeface="Arial" panose="020B0604020202020204" pitchFamily="34" charset="0"/>
                  <a:buChar char="•"/>
                </a:pPr>
                <a:r>
                  <a:rPr lang="zh-TW" altLang="en-US" dirty="0"/>
                  <a:t>它首先根據</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smtClean="0">
                            <a:latin typeface="Cambria Math" panose="02040503050406030204" pitchFamily="18" charset="0"/>
                          </a:rPr>
                          <m:t>𝑆</m:t>
                        </m:r>
                      </m:e>
                      <m:sub>
                        <m:r>
                          <a:rPr lang="en-US" altLang="zh-TW" sz="1200" i="1">
                            <a:latin typeface="Cambria Math" panose="02040503050406030204" pitchFamily="18" charset="0"/>
                          </a:rPr>
                          <m:t>𝑖</m:t>
                        </m:r>
                      </m:sub>
                    </m:sSub>
                  </m:oMath>
                </a14:m>
                <a:r>
                  <a:rPr lang="zh-TW" altLang="en-US" dirty="0"/>
                  <a:t>建構一個圖</a:t>
                </a:r>
                <a:r>
                  <a:rPr lang="en-US" altLang="zh-TW" sz="1200" dirty="0">
                    <a:latin typeface="+mn-lt"/>
                  </a:rPr>
                  <a:t>G = (V, E)</a:t>
                </a:r>
                <a:r>
                  <a:rPr lang="zh-TW" altLang="en-US" sz="1200" dirty="0">
                    <a:latin typeface="+mn-lt"/>
                  </a:rPr>
                  <a:t>，其中節點代表服務和邊的權重代表流量率</a:t>
                </a: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初始分區是</a:t>
                </a:r>
                <a:r>
                  <a:rPr lang="en-US" altLang="zh-TW" sz="1200" b="0" i="0">
                    <a:latin typeface="Cambria Math" panose="02040503050406030204" pitchFamily="18" charset="0"/>
                  </a:rPr>
                  <a:t>𝑃={𝑆}</a:t>
                </a:r>
                <a:r>
                  <a:rPr lang="zh-TW" altLang="en-US" dirty="0"/>
                  <a:t>，其中整個應用程序被視為一個部分</a:t>
                </a:r>
                <a:endParaRPr lang="en-US" altLang="zh-TW" dirty="0"/>
              </a:p>
              <a:p>
                <a:pPr marL="171450" indent="-171450">
                  <a:buFont typeface="Arial" panose="020B0604020202020204" pitchFamily="34" charset="0"/>
                  <a:buChar char="•"/>
                </a:pPr>
                <a:r>
                  <a:rPr lang="zh-TW" altLang="en-US" dirty="0"/>
                  <a:t>假如</a:t>
                </a:r>
                <a:r>
                  <a:rPr lang="en-US" altLang="zh-TW" dirty="0"/>
                  <a:t>P</a:t>
                </a:r>
                <a:r>
                  <a:rPr lang="zh-TW" altLang="en-US" dirty="0"/>
                  <a:t>中的一個部分</a:t>
                </a:r>
                <a:r>
                  <a:rPr lang="en-US" altLang="zh-TW" sz="1200" i="0">
                    <a:latin typeface="Cambria Math" panose="02040503050406030204" pitchFamily="18" charset="0"/>
                  </a:rPr>
                  <a:t>𝑆_</a:t>
                </a:r>
                <a:r>
                  <a:rPr lang="en-US" altLang="zh-TW" sz="1200" b="0" i="0">
                    <a:latin typeface="Cambria Math" panose="02040503050406030204" pitchFamily="18" charset="0"/>
                  </a:rPr>
                  <a:t>𝑖</a:t>
                </a:r>
                <a:r>
                  <a:rPr lang="zh-TW" altLang="en-US" dirty="0"/>
                  <a:t>的總資源需求超過臨界值</a:t>
                </a:r>
                <a:r>
                  <a:rPr lang="zh-TW" altLang="en-US" sz="1200" i="0">
                    <a:latin typeface="Cambria Math" panose="02040503050406030204" pitchFamily="18" charset="0"/>
                  </a:rPr>
                  <a:t>𝛼</a:t>
                </a:r>
                <a:r>
                  <a:rPr lang="zh-TW" altLang="en-US" dirty="0"/>
                  <a:t>和部分</a:t>
                </a:r>
                <a:r>
                  <a:rPr lang="en-US" altLang="zh-TW" sz="1200" i="0">
                    <a:latin typeface="Cambria Math" panose="02040503050406030204" pitchFamily="18" charset="0"/>
                  </a:rPr>
                  <a:t>𝑆_𝑖</a:t>
                </a:r>
                <a:r>
                  <a:rPr lang="zh-TW" altLang="en-US" dirty="0"/>
                  <a:t>包含超過一個服務，該部分被選中要劃分為</a:t>
                </a:r>
                <a:r>
                  <a:rPr lang="en-US" altLang="zh-TW" dirty="0"/>
                  <a:t>2</a:t>
                </a:r>
                <a:r>
                  <a:rPr lang="zh-TW" altLang="en-US" dirty="0"/>
                  <a:t>個部分</a:t>
                </a:r>
                <a:r>
                  <a:rPr lang="en-US" altLang="zh-TW" dirty="0"/>
                  <a:t>(</a:t>
                </a:r>
                <a:r>
                  <a:rPr lang="zh-TW" altLang="en-US" dirty="0"/>
                  <a:t>二元分區</a:t>
                </a:r>
                <a:r>
                  <a:rPr lang="en-US" altLang="zh-TW" dirty="0"/>
                  <a:t>)</a:t>
                </a:r>
              </a:p>
              <a:p>
                <a:pPr marL="171450" indent="-171450">
                  <a:buFont typeface="Arial" panose="020B0604020202020204" pitchFamily="34" charset="0"/>
                  <a:buChar char="•"/>
                </a:pPr>
                <a:r>
                  <a:rPr lang="zh-TW" altLang="en-US" dirty="0"/>
                  <a:t>它首先根據</a:t>
                </a:r>
                <a:r>
                  <a:rPr lang="en-US" altLang="zh-TW" sz="1200" i="0">
                    <a:latin typeface="Cambria Math" panose="02040503050406030204" pitchFamily="18" charset="0"/>
                  </a:rPr>
                  <a:t>𝑆_𝑖</a:t>
                </a:r>
                <a:r>
                  <a:rPr lang="zh-TW" altLang="en-US" dirty="0"/>
                  <a:t>建構一個圖</a:t>
                </a:r>
                <a:r>
                  <a:rPr lang="en-US" altLang="zh-TW" sz="1200" dirty="0">
                    <a:latin typeface="+mn-lt"/>
                  </a:rPr>
                  <a:t>G = (V, E)</a:t>
                </a:r>
                <a:r>
                  <a:rPr lang="zh-TW" altLang="en-US" sz="1200" dirty="0">
                    <a:latin typeface="+mn-lt"/>
                  </a:rPr>
                  <a:t>，其中節點代表服務和邊的權重代表流量率</a:t>
                </a: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47</a:t>
            </a:fld>
            <a:endParaRPr lang="zh-TW" altLang="en-US"/>
          </a:p>
        </p:txBody>
      </p:sp>
    </p:spTree>
    <p:extLst>
      <p:ext uri="{BB962C8B-B14F-4D97-AF65-F5344CB8AC3E}">
        <p14:creationId xmlns:p14="http://schemas.microsoft.com/office/powerpoint/2010/main" val="1734332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如章節</a:t>
                </a:r>
                <a:r>
                  <a:rPr lang="en-US" altLang="zh-TW" dirty="0"/>
                  <a:t>3</a:t>
                </a:r>
                <a:r>
                  <a:rPr lang="zh-TW" altLang="en-US" dirty="0"/>
                  <a:t>所述，如果我們重複執行收縮演算法多次，我們可以獲得高概率的最小切割</a:t>
                </a:r>
                <a:endParaRPr lang="en-US" altLang="zh-TW" dirty="0"/>
              </a:p>
              <a:p>
                <a:pPr marL="171450" indent="-171450">
                  <a:buFont typeface="Arial" panose="020B0604020202020204" pitchFamily="34" charset="0"/>
                  <a:buChar char="•"/>
                </a:pPr>
                <a:r>
                  <a:rPr lang="zh-TW" altLang="en-US" dirty="0"/>
                  <a:t>考慮分區質量和分區速度，我們選擇在我們的演算法中執行收縮演算法</a:t>
                </a:r>
                <a:r>
                  <a:rPr lang="en-US" altLang="zh-TW" dirty="0"/>
                  <a:t>n</a:t>
                </a:r>
                <a:r>
                  <a:rPr lang="zh-TW" altLang="en-US" dirty="0"/>
                  <a:t>次</a:t>
                </a:r>
                <a:r>
                  <a:rPr lang="en-US" altLang="zh-TW" dirty="0"/>
                  <a:t>(</a:t>
                </a:r>
                <a:r>
                  <a:rPr lang="zh-TW" altLang="en-US" dirty="0"/>
                  <a:t>離線方式，可以設置運行</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func>
                      <m:funcPr>
                        <m:ctrlPr>
                          <a:rPr lang="en-US" altLang="zh-TW" sz="1200" i="1" smtClean="0">
                            <a:latin typeface="Cambria Math" panose="02040503050406030204" pitchFamily="18" charset="0"/>
                          </a:rPr>
                        </m:ctrlPr>
                      </m:funcPr>
                      <m:fName>
                        <m:r>
                          <m:rPr>
                            <m:sty m:val="p"/>
                          </m:rPr>
                          <a:rPr lang="en-US" altLang="zh-TW" sz="1200" i="0" smtClean="0">
                            <a:latin typeface="Cambria Math" panose="02040503050406030204" pitchFamily="18" charset="0"/>
                          </a:rPr>
                          <m:t>log</m:t>
                        </m:r>
                      </m:fName>
                      <m:e>
                        <m:r>
                          <a:rPr lang="en-US" altLang="zh-TW" sz="1200" b="0" i="1" smtClean="0">
                            <a:latin typeface="Cambria Math" panose="02040503050406030204" pitchFamily="18" charset="0"/>
                          </a:rPr>
                          <m:t>𝑛</m:t>
                        </m:r>
                      </m:e>
                    </m:func>
                    <m:r>
                      <a:rPr lang="zh-TW" altLang="en-US" sz="1200" b="0" i="1" smtClean="0">
                        <a:latin typeface="Cambria Math" panose="02040503050406030204" pitchFamily="18" charset="0"/>
                      </a:rPr>
                      <m:t>次</m:t>
                    </m:r>
                  </m:oMath>
                </a14:m>
                <a:r>
                  <a:rPr lang="zh-TW" altLang="en-US" dirty="0"/>
                  <a:t>以獲得高概率的最小切割</a:t>
                </a:r>
                <a:r>
                  <a:rPr lang="en-US" altLang="zh-TW" dirty="0"/>
                  <a:t>)</a:t>
                </a: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如章節</a:t>
                </a:r>
                <a:r>
                  <a:rPr lang="en-US" altLang="zh-TW" dirty="0"/>
                  <a:t>3</a:t>
                </a:r>
                <a:r>
                  <a:rPr lang="zh-TW" altLang="en-US" dirty="0"/>
                  <a:t>所述，如果我們重複執行收縮演算法多次，我們可以獲得高概率的最小切割</a:t>
                </a:r>
                <a:endParaRPr lang="en-US" altLang="zh-TW" dirty="0"/>
              </a:p>
              <a:p>
                <a:pPr marL="171450" indent="-171450">
                  <a:buFont typeface="Arial" panose="020B0604020202020204" pitchFamily="34" charset="0"/>
                  <a:buChar char="•"/>
                </a:pPr>
                <a:r>
                  <a:rPr lang="zh-TW" altLang="en-US" dirty="0"/>
                  <a:t>考慮分區質量和分區速度，我們選擇在我們的演算法中執行收縮演算法</a:t>
                </a:r>
                <a:r>
                  <a:rPr lang="en-US" altLang="zh-TW" dirty="0"/>
                  <a:t>n</a:t>
                </a:r>
                <a:r>
                  <a:rPr lang="zh-TW" altLang="en-US" dirty="0"/>
                  <a:t>次</a:t>
                </a:r>
                <a:r>
                  <a:rPr lang="en-US" altLang="zh-TW" dirty="0"/>
                  <a:t>(</a:t>
                </a:r>
                <a:r>
                  <a:rPr lang="zh-TW" altLang="en-US" dirty="0"/>
                  <a:t>離線方式，可以設置運行</a:t>
                </a:r>
                <a:r>
                  <a:rPr lang="en-US" altLang="zh-TW" sz="1200" b="0" i="0">
                    <a:latin typeface="Cambria Math" panose="02040503050406030204" pitchFamily="18" charset="0"/>
                  </a:rPr>
                  <a:t>𝑛^2 </a:t>
                </a:r>
                <a:r>
                  <a:rPr lang="en-US" altLang="zh-TW" sz="1200" i="0">
                    <a:latin typeface="Cambria Math" panose="02040503050406030204" pitchFamily="18" charset="0"/>
                  </a:rPr>
                  <a:t> log⁡</a:t>
                </a:r>
                <a:r>
                  <a:rPr lang="en-US" altLang="zh-TW" sz="1200" b="0" i="0">
                    <a:latin typeface="Cambria Math" panose="02040503050406030204" pitchFamily="18" charset="0"/>
                  </a:rPr>
                  <a:t>𝑛</a:t>
                </a:r>
                <a:r>
                  <a:rPr lang="zh-TW" altLang="en-US" sz="1200" b="0" i="0">
                    <a:latin typeface="Cambria Math" panose="02040503050406030204" pitchFamily="18" charset="0"/>
                  </a:rPr>
                  <a:t> 次</a:t>
                </a:r>
                <a:r>
                  <a:rPr lang="zh-TW" altLang="en-US" dirty="0"/>
                  <a:t>以獲得高概率的最小切割</a:t>
                </a:r>
                <a:r>
                  <a:rPr lang="en-US" altLang="zh-TW" dirty="0"/>
                  <a:t>)</a:t>
                </a: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48</a:t>
            </a:fld>
            <a:endParaRPr lang="zh-TW" altLang="en-US"/>
          </a:p>
        </p:txBody>
      </p:sp>
    </p:spTree>
    <p:extLst>
      <p:ext uri="{BB962C8B-B14F-4D97-AF65-F5344CB8AC3E}">
        <p14:creationId xmlns:p14="http://schemas.microsoft.com/office/powerpoint/2010/main" val="1804061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接著，根據最小切割</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𝐺</m:t>
                        </m:r>
                      </m:e>
                      <m:sub>
                        <m:r>
                          <a:rPr lang="en-US" altLang="zh-TW" sz="1200" b="0" i="1" smtClean="0">
                            <a:latin typeface="Cambria Math" panose="02040503050406030204" pitchFamily="18" charset="0"/>
                          </a:rPr>
                          <m:t>𝑚𝑖𝑛</m:t>
                        </m:r>
                      </m:sub>
                    </m:sSub>
                  </m:oMath>
                </a14:m>
                <a:r>
                  <a:rPr lang="zh-TW" altLang="en-US" dirty="0"/>
                  <a:t>，我們從收縮演算法中得到，它將</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𝑖</m:t>
                        </m:r>
                      </m:sub>
                    </m:sSub>
                  </m:oMath>
                </a14:m>
                <a:r>
                  <a:rPr lang="zh-TW" altLang="en-US" dirty="0"/>
                  <a:t>分成兩個部分</a:t>
                </a:r>
                <a14:m>
                  <m:oMath xmlns:m="http://schemas.openxmlformats.org/officeDocument/2006/math">
                    <m:d>
                      <m:dPr>
                        <m:begChr m:val="{"/>
                        <m:endChr m:val="}"/>
                        <m:ctrlPr>
                          <a:rPr lang="en-US" altLang="zh-TW" sz="1200" i="1" smtClean="0">
                            <a:latin typeface="Cambria Math" panose="02040503050406030204" pitchFamily="18" charset="0"/>
                          </a:rPr>
                        </m:ctrlPr>
                      </m:dPr>
                      <m:e>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𝑥</m:t>
                            </m:r>
                          </m:sub>
                        </m:sSub>
                        <m:r>
                          <a:rPr lang="en-US" altLang="zh-TW" sz="1200" b="0" i="1" smtClean="0">
                            <a:latin typeface="Cambria Math" panose="02040503050406030204" pitchFamily="18" charset="0"/>
                          </a:rPr>
                          <m:t>,</m:t>
                        </m:r>
                        <m:sSub>
                          <m:sSubPr>
                            <m:ctrlPr>
                              <a:rPr lang="en-US" altLang="zh-TW" sz="1200" b="0" i="1" smtClean="0">
                                <a:latin typeface="Cambria Math" panose="02040503050406030204" pitchFamily="18" charset="0"/>
                              </a:rPr>
                            </m:ctrlPr>
                          </m:sSubPr>
                          <m:e>
                            <m:r>
                              <m:rPr>
                                <m:sty m:val="p"/>
                              </m:rPr>
                              <a:rPr lang="en-US" altLang="zh-TW" sz="1200" i="1">
                                <a:latin typeface="Cambria Math" panose="02040503050406030204" pitchFamily="18" charset="0"/>
                              </a:rPr>
                              <m:t>S</m:t>
                            </m:r>
                          </m:e>
                          <m:sub>
                            <m:r>
                              <a:rPr lang="en-US" altLang="zh-TW" sz="1200" b="0" i="1" smtClean="0">
                                <a:latin typeface="Cambria Math" panose="02040503050406030204" pitchFamily="18" charset="0"/>
                              </a:rPr>
                              <m:t>𝑦</m:t>
                            </m:r>
                          </m:sub>
                        </m:sSub>
                      </m:e>
                    </m:d>
                  </m:oMath>
                </a14:m>
                <a:endParaRPr lang="en-US" altLang="zh-TW" dirty="0"/>
              </a:p>
              <a:p>
                <a:pPr marL="171450" indent="-171450">
                  <a:buFont typeface="Arial" panose="020B0604020202020204" pitchFamily="34" charset="0"/>
                  <a:buChar char="•"/>
                </a:pPr>
                <a:r>
                  <a:rPr lang="zh-TW" altLang="en-US" dirty="0"/>
                  <a:t>這個過程將重複執行直到每個部份的資源需求不超過臨界值</a:t>
                </a:r>
                <a14:m>
                  <m:oMath xmlns:m="http://schemas.openxmlformats.org/officeDocument/2006/math">
                    <m:r>
                      <a:rPr lang="zh-TW" altLang="en-US" sz="1200" i="1" smtClean="0">
                        <a:latin typeface="Cambria Math" panose="02040503050406030204" pitchFamily="18" charset="0"/>
                      </a:rPr>
                      <m:t>𝛼</m:t>
                    </m:r>
                  </m:oMath>
                </a14:m>
                <a:r>
                  <a:rPr lang="zh-TW" altLang="en-US" sz="1200" dirty="0">
                    <a:latin typeface="+mn-lt"/>
                  </a:rPr>
                  <a:t>或沒有部份包含超過一個服務 </a:t>
                </a: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接著，根據最小切割</a:t>
                </a:r>
                <a:r>
                  <a:rPr lang="en-US" altLang="zh-TW" sz="1200" b="0" i="0">
                    <a:latin typeface="Cambria Math" panose="02040503050406030204" pitchFamily="18" charset="0"/>
                  </a:rPr>
                  <a:t>𝐺_𝑚𝑖𝑛</a:t>
                </a:r>
                <a:r>
                  <a:rPr lang="zh-TW" altLang="en-US" dirty="0"/>
                  <a:t>，我們從收縮演算法中得到，它將</a:t>
                </a:r>
                <a:r>
                  <a:rPr lang="en-US" altLang="zh-TW" sz="1200" b="0" i="0">
                    <a:latin typeface="Cambria Math" panose="02040503050406030204" pitchFamily="18" charset="0"/>
                  </a:rPr>
                  <a:t>𝑆_𝑖</a:t>
                </a:r>
                <a:r>
                  <a:rPr lang="zh-TW" altLang="en-US" dirty="0"/>
                  <a:t>分成兩個部分</a:t>
                </a:r>
                <a:r>
                  <a:rPr lang="en-US" altLang="zh-TW" sz="1200" i="0">
                    <a:latin typeface="Cambria Math" panose="02040503050406030204" pitchFamily="18" charset="0"/>
                  </a:rPr>
                  <a:t>{</a:t>
                </a:r>
                <a:r>
                  <a:rPr lang="en-US" altLang="zh-TW" sz="1200" b="0" i="0">
                    <a:latin typeface="Cambria Math" panose="02040503050406030204" pitchFamily="18" charset="0"/>
                  </a:rPr>
                  <a:t>𝑆_𝑥,</a:t>
                </a:r>
                <a:r>
                  <a:rPr lang="en-US" altLang="zh-TW" sz="1200" i="0">
                    <a:latin typeface="Cambria Math" panose="02040503050406030204" pitchFamily="18" charset="0"/>
                  </a:rPr>
                  <a:t>S</a:t>
                </a:r>
                <a:r>
                  <a:rPr lang="en-US" altLang="zh-TW" sz="1200" b="0" i="0">
                    <a:latin typeface="Cambria Math" panose="02040503050406030204" pitchFamily="18" charset="0"/>
                  </a:rPr>
                  <a:t>_𝑦 }</a:t>
                </a:r>
                <a:endParaRPr lang="en-US" altLang="zh-TW" dirty="0"/>
              </a:p>
              <a:p>
                <a:pPr marL="171450" indent="-171450">
                  <a:buFont typeface="Arial" panose="020B0604020202020204" pitchFamily="34" charset="0"/>
                  <a:buChar char="•"/>
                </a:pPr>
                <a:r>
                  <a:rPr lang="zh-TW" altLang="en-US" dirty="0"/>
                  <a:t>這個過程將重複執行直到每個部份的資源需求不超過臨界值</a:t>
                </a:r>
                <a:r>
                  <a:rPr lang="zh-TW" altLang="en-US" sz="1200" i="0">
                    <a:latin typeface="Cambria Math" panose="02040503050406030204" pitchFamily="18" charset="0"/>
                  </a:rPr>
                  <a:t>𝛼</a:t>
                </a:r>
                <a:r>
                  <a:rPr lang="zh-TW" altLang="en-US" sz="1200">
                    <a:latin typeface="+mn-lt"/>
                  </a:rPr>
                  <a:t>或沒有部份超過一個服務 </a:t>
                </a: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49</a:t>
            </a:fld>
            <a:endParaRPr lang="zh-TW" altLang="en-US"/>
          </a:p>
        </p:txBody>
      </p:sp>
    </p:spTree>
    <p:extLst>
      <p:ext uri="{BB962C8B-B14F-4D97-AF65-F5344CB8AC3E}">
        <p14:creationId xmlns:p14="http://schemas.microsoft.com/office/powerpoint/2010/main" val="1691146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K</a:t>
                </a:r>
                <a:r>
                  <a:rPr lang="zh-TW" altLang="en-US" dirty="0"/>
                  <a:t>分區演算法的想法是直接將應用程序劃分為</a:t>
                </a:r>
                <a:r>
                  <a:rPr lang="en-US" altLang="zh-TW" dirty="0"/>
                  <a:t>K</a:t>
                </a:r>
                <a:r>
                  <a:rPr lang="zh-TW" altLang="en-US" dirty="0"/>
                  <a:t>個部分</a:t>
                </a:r>
                <a:endParaRPr lang="en-US" altLang="zh-TW" dirty="0"/>
              </a:p>
              <a:p>
                <a:pPr marL="171450" indent="-171450">
                  <a:buFont typeface="Arial" panose="020B0604020202020204" pitchFamily="34" charset="0"/>
                  <a:buChar char="•"/>
                </a:pPr>
                <a:r>
                  <a:rPr lang="zh-TW" altLang="en-US" dirty="0"/>
                  <a:t>透過迭代增加</a:t>
                </a:r>
                <a:r>
                  <a:rPr lang="en-US" altLang="zh-TW" dirty="0"/>
                  <a:t>K</a:t>
                </a:r>
                <a:r>
                  <a:rPr lang="zh-TW" altLang="en-US" dirty="0"/>
                  <a:t>，當每個部份不超過</a:t>
                </a:r>
                <a14:m>
                  <m:oMath xmlns:m="http://schemas.openxmlformats.org/officeDocument/2006/math">
                    <m:r>
                      <a:rPr lang="zh-TW" altLang="en-US" sz="1200" i="1" dirty="0" smtClean="0">
                        <a:latin typeface="Cambria Math" panose="02040503050406030204" pitchFamily="18" charset="0"/>
                      </a:rPr>
                      <m:t>𝛼</m:t>
                    </m:r>
                  </m:oMath>
                </a14:m>
                <a:r>
                  <a:rPr lang="zh-TW" altLang="en-US" dirty="0"/>
                  <a:t>或沒有部分包含超過一個服務時，它終止</a:t>
                </a:r>
                <a:endParaRPr lang="en-US" altLang="zh-TW" dirty="0"/>
              </a:p>
              <a:p>
                <a:pPr marL="171450" indent="-171450">
                  <a:buFont typeface="Arial" panose="020B0604020202020204" pitchFamily="34" charset="0"/>
                  <a:buChar char="•"/>
                </a:pPr>
                <a:r>
                  <a:rPr lang="zh-TW" altLang="en-US" dirty="0"/>
                  <a:t>虛擬碼如演算法</a:t>
                </a:r>
                <a:r>
                  <a:rPr lang="en-US" altLang="zh-TW" dirty="0"/>
                  <a:t>3</a:t>
                </a:r>
                <a:r>
                  <a:rPr lang="zh-TW" altLang="en-US" dirty="0"/>
                  <a:t>所示</a:t>
                </a:r>
                <a:endParaRPr lang="en-US" altLang="zh-TW" dirty="0"/>
              </a:p>
              <a:p>
                <a:pPr marL="171450" indent="-171450">
                  <a:buFont typeface="Arial" panose="020B0604020202020204" pitchFamily="34" charset="0"/>
                  <a:buChar char="•"/>
                </a:pPr>
                <a:r>
                  <a:rPr lang="zh-TW" altLang="en-US" dirty="0"/>
                  <a:t>基本過程可描述為下</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K</a:t>
                </a:r>
                <a:r>
                  <a:rPr lang="zh-TW" altLang="en-US" dirty="0"/>
                  <a:t>分區演算法的想法是直接將應用程序劃分為</a:t>
                </a:r>
                <a:r>
                  <a:rPr lang="en-US" altLang="zh-TW" dirty="0"/>
                  <a:t>K</a:t>
                </a:r>
                <a:r>
                  <a:rPr lang="zh-TW" altLang="en-US" dirty="0"/>
                  <a:t>個部分</a:t>
                </a:r>
                <a:endParaRPr lang="en-US" altLang="zh-TW" dirty="0"/>
              </a:p>
              <a:p>
                <a:pPr marL="171450" indent="-171450">
                  <a:buFont typeface="Arial" panose="020B0604020202020204" pitchFamily="34" charset="0"/>
                  <a:buChar char="•"/>
                </a:pPr>
                <a:r>
                  <a:rPr lang="zh-TW" altLang="en-US" dirty="0"/>
                  <a:t>透過迭代增加</a:t>
                </a:r>
                <a:r>
                  <a:rPr lang="en-US" altLang="zh-TW" dirty="0"/>
                  <a:t>K</a:t>
                </a:r>
                <a:r>
                  <a:rPr lang="zh-TW" altLang="en-US" dirty="0"/>
                  <a:t>，當每個部份不超過</a:t>
                </a:r>
                <a:r>
                  <a:rPr lang="zh-TW" altLang="en-US" sz="1200" i="0" dirty="0">
                    <a:latin typeface="Cambria Math" panose="02040503050406030204" pitchFamily="18" charset="0"/>
                  </a:rPr>
                  <a:t>𝛼</a:t>
                </a:r>
                <a:r>
                  <a:rPr lang="zh-TW" altLang="en-US" dirty="0"/>
                  <a:t>或沒有部分包含超過一個服務時，它終止</a:t>
                </a:r>
                <a:endParaRPr lang="en-US" altLang="zh-TW" dirty="0"/>
              </a:p>
              <a:p>
                <a:pPr marL="171450" indent="-171450">
                  <a:buFont typeface="Arial" panose="020B0604020202020204" pitchFamily="34" charset="0"/>
                  <a:buChar char="•"/>
                </a:pPr>
                <a:r>
                  <a:rPr lang="zh-TW" altLang="en-US" dirty="0"/>
                  <a:t>虛擬碼如演算法</a:t>
                </a:r>
                <a:r>
                  <a:rPr lang="en-US" altLang="zh-TW" dirty="0"/>
                  <a:t>3</a:t>
                </a:r>
                <a:r>
                  <a:rPr lang="zh-TW" altLang="en-US" dirty="0"/>
                  <a:t>所示</a:t>
                </a:r>
                <a:endParaRPr lang="en-US" altLang="zh-TW" dirty="0"/>
              </a:p>
              <a:p>
                <a:pPr marL="171450" indent="-171450">
                  <a:buFont typeface="Arial" panose="020B0604020202020204" pitchFamily="34" charset="0"/>
                  <a:buChar char="•"/>
                </a:pPr>
                <a:r>
                  <a:rPr lang="zh-TW" altLang="en-US" dirty="0"/>
                  <a:t>基本過程可描述為下</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50</a:t>
            </a:fld>
            <a:endParaRPr lang="zh-TW" altLang="en-US"/>
          </a:p>
        </p:txBody>
      </p:sp>
    </p:spTree>
    <p:extLst>
      <p:ext uri="{BB962C8B-B14F-4D97-AF65-F5344CB8AC3E}">
        <p14:creationId xmlns:p14="http://schemas.microsoft.com/office/powerpoint/2010/main" val="389430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微服務架構是應用開發快速興起的新趨勢，因為其增強融合不同技術的靈活性，通過使用輕量級和模塊化的服務降低了複雜度，提高了系統的整體可擴展性和彈性</a:t>
            </a:r>
            <a:endParaRPr lang="en-US" altLang="zh-TW" dirty="0"/>
          </a:p>
          <a:p>
            <a:pPr marL="171450" indent="-171450">
              <a:buFont typeface="Arial" panose="020B0604020202020204" pitchFamily="34" charset="0"/>
              <a:buChar char="•"/>
            </a:pPr>
            <a:r>
              <a:rPr lang="zh-TW" altLang="en-US" dirty="0"/>
              <a:t>在定義中，微服務的架構風格是一種將單一應用程序開發為一組小服務的方法，每個小服務都會運行在其自己的進程中並與輕量級機制</a:t>
            </a:r>
            <a:r>
              <a:rPr lang="en-US" altLang="zh-TW" dirty="0"/>
              <a:t>(</a:t>
            </a:r>
            <a:r>
              <a:rPr lang="zh-TW" altLang="en-US" dirty="0"/>
              <a:t>例如 </a:t>
            </a:r>
            <a:r>
              <a:rPr lang="en-US" altLang="zh-TW" dirty="0"/>
              <a:t>HTTP</a:t>
            </a:r>
            <a:r>
              <a:rPr lang="zh-TW" altLang="en-US" dirty="0"/>
              <a:t>資源</a:t>
            </a:r>
            <a:r>
              <a:rPr lang="en-US" altLang="zh-TW" dirty="0"/>
              <a:t>API)</a:t>
            </a:r>
            <a:r>
              <a:rPr lang="zh-TW" altLang="en-US" dirty="0"/>
              <a:t>進行通信</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3909862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該演算法首先根據應用程序</a:t>
                </a:r>
                <a:r>
                  <a:rPr lang="en-US" altLang="zh-TW" sz="1200" i="1" dirty="0">
                    <a:latin typeface="+mn-lt"/>
                  </a:rPr>
                  <a:t>S</a:t>
                </a:r>
                <a:r>
                  <a:rPr lang="zh-TW" altLang="en-US" sz="1200" i="0" dirty="0">
                    <a:latin typeface="+mn-lt"/>
                  </a:rPr>
                  <a:t>構建</a:t>
                </a:r>
                <a:r>
                  <a:rPr lang="zh-TW" altLang="en-US" dirty="0"/>
                  <a:t>一個圖</a:t>
                </a:r>
                <a:r>
                  <a:rPr lang="en-US" altLang="zh-TW" sz="1200" i="1" dirty="0">
                    <a:latin typeface="+mn-lt"/>
                  </a:rPr>
                  <a:t>G = </a:t>
                </a:r>
                <a:r>
                  <a:rPr lang="en-US" altLang="zh-TW" sz="1200" dirty="0">
                    <a:latin typeface="+mn-lt"/>
                  </a:rPr>
                  <a:t>(</a:t>
                </a:r>
                <a:r>
                  <a:rPr lang="en-US" altLang="zh-TW" sz="1200" i="1" dirty="0">
                    <a:latin typeface="+mn-lt"/>
                  </a:rPr>
                  <a:t>V, E</a:t>
                </a:r>
                <a:r>
                  <a:rPr lang="en-US" altLang="zh-TW" sz="1200" dirty="0">
                    <a:latin typeface="+mn-lt"/>
                  </a:rPr>
                  <a:t>)</a:t>
                </a:r>
                <a:r>
                  <a:rPr lang="zh-TW" altLang="en-US" sz="1200" dirty="0">
                    <a:latin typeface="+mn-lt"/>
                  </a:rPr>
                  <a:t>，然後連續檢查現在的應用程序分區</a:t>
                </a:r>
                <a:r>
                  <a:rPr lang="en-US" altLang="zh-TW" sz="1200" i="1" dirty="0">
                    <a:latin typeface="+mn-lt"/>
                  </a:rPr>
                  <a:t>P</a:t>
                </a:r>
                <a:r>
                  <a:rPr lang="zh-TW" altLang="en-US" sz="1200" i="0" dirty="0">
                    <a:latin typeface="+mn-lt"/>
                  </a:rPr>
                  <a:t>中每個部份的資源需求，其中</a:t>
                </a:r>
                <a:r>
                  <a:rPr lang="en-US" altLang="zh-TW" sz="1200" i="1" dirty="0">
                    <a:latin typeface="+mn-lt"/>
                  </a:rPr>
                  <a:t>P</a:t>
                </a:r>
                <a:r>
                  <a:rPr lang="en-US" altLang="zh-TW" sz="1200" dirty="0">
                    <a:latin typeface="+mn-lt"/>
                  </a:rPr>
                  <a:t> = {</a:t>
                </a:r>
                <a:r>
                  <a:rPr lang="en-US" altLang="zh-TW" sz="1200" i="1" dirty="0">
                    <a:latin typeface="+mn-lt"/>
                  </a:rPr>
                  <a:t>S</a:t>
                </a:r>
                <a:r>
                  <a:rPr lang="en-US" altLang="zh-TW" sz="1200" dirty="0">
                    <a:latin typeface="+mn-lt"/>
                  </a:rPr>
                  <a:t>}</a:t>
                </a:r>
                <a:r>
                  <a:rPr lang="zh-TW" altLang="en-US" sz="1200" dirty="0">
                    <a:latin typeface="+mn-lt"/>
                  </a:rPr>
                  <a:t>最初</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假如</a:t>
                </a:r>
                <a:r>
                  <a:rPr lang="en-US" altLang="zh-TW" sz="1200" i="0" dirty="0">
                    <a:latin typeface="+mn-lt"/>
                  </a:rPr>
                  <a:t>P</a:t>
                </a:r>
                <a:r>
                  <a:rPr lang="zh-TW" altLang="en-US" sz="1200" i="0" dirty="0">
                    <a:latin typeface="+mn-lt"/>
                  </a:rPr>
                  <a:t>中部分</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𝑆</m:t>
                        </m:r>
                      </m:e>
                      <m:sub>
                        <m:r>
                          <a:rPr lang="en-US" altLang="zh-TW" sz="1200" b="0" i="1" dirty="0" smtClean="0">
                            <a:latin typeface="Cambria Math" panose="02040503050406030204" pitchFamily="18" charset="0"/>
                          </a:rPr>
                          <m:t>𝑖</m:t>
                        </m:r>
                      </m:sub>
                    </m:sSub>
                  </m:oMath>
                </a14:m>
                <a:r>
                  <a:rPr lang="zh-TW" altLang="en-US" sz="1200" i="0" dirty="0">
                    <a:latin typeface="+mn-lt"/>
                  </a:rPr>
                  <a:t>的總資源需求超過臨界值</a:t>
                </a:r>
                <a14:m>
                  <m:oMath xmlns:m="http://schemas.openxmlformats.org/officeDocument/2006/math">
                    <m:r>
                      <a:rPr lang="zh-TW" altLang="en-US" sz="1200" i="1" dirty="0" smtClean="0">
                        <a:latin typeface="Cambria Math" panose="02040503050406030204" pitchFamily="18" charset="0"/>
                      </a:rPr>
                      <m:t>𝛼</m:t>
                    </m:r>
                  </m:oMath>
                </a14:m>
                <a:r>
                  <a:rPr lang="zh-TW" altLang="en-US" sz="1200" dirty="0">
                    <a:latin typeface="+mn-lt"/>
                  </a:rPr>
                  <a:t>且部分</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𝑆</m:t>
                        </m:r>
                      </m:e>
                      <m:sub>
                        <m:r>
                          <a:rPr lang="en-US" altLang="zh-TW" sz="1200" b="0" i="1" dirty="0" smtClean="0">
                            <a:latin typeface="Cambria Math" panose="02040503050406030204" pitchFamily="18" charset="0"/>
                          </a:rPr>
                          <m:t>𝑖</m:t>
                        </m:r>
                      </m:sub>
                    </m:sSub>
                  </m:oMath>
                </a14:m>
                <a:r>
                  <a:rPr lang="zh-TW" altLang="en-US" sz="1200" dirty="0">
                    <a:latin typeface="+mn-lt"/>
                  </a:rPr>
                  <a:t>包含多個服務，則增加</a:t>
                </a:r>
                <a:r>
                  <a:rPr lang="en-US" altLang="zh-TW" sz="1200" dirty="0">
                    <a:latin typeface="+mn-lt"/>
                  </a:rPr>
                  <a:t>k</a:t>
                </a:r>
                <a:r>
                  <a:rPr lang="zh-TW" altLang="en-US" sz="1200" dirty="0">
                    <a:latin typeface="+mn-lt"/>
                  </a:rPr>
                  <a:t>，即分區的數量</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如第</a:t>
                </a:r>
                <a:r>
                  <a:rPr lang="en-US" altLang="zh-TW" sz="1200" dirty="0">
                    <a:latin typeface="+mn-lt"/>
                  </a:rPr>
                  <a:t>3</a:t>
                </a:r>
                <a:r>
                  <a:rPr lang="zh-TW" altLang="en-US" sz="1200" dirty="0">
                    <a:latin typeface="+mn-lt"/>
                  </a:rPr>
                  <a:t>節所述，為了以高概率獲得最小</a:t>
                </a:r>
                <a:r>
                  <a:rPr lang="en-US" altLang="zh-TW" sz="1200" dirty="0">
                    <a:latin typeface="+mn-lt"/>
                  </a:rPr>
                  <a:t>k-cut</a:t>
                </a:r>
                <a:r>
                  <a:rPr lang="zh-TW" altLang="en-US" sz="1200" dirty="0">
                    <a:latin typeface="+mn-lt"/>
                  </a:rPr>
                  <a:t>，我們必須獨立執行收縮演算法</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r>
                          <a:rPr lang="en-US" altLang="zh-TW" sz="1200" b="0" i="1" smtClean="0">
                            <a:latin typeface="Cambria Math" panose="02040503050406030204" pitchFamily="18" charset="0"/>
                          </a:rPr>
                          <m:t>𝑘</m:t>
                        </m:r>
                        <m:r>
                          <a:rPr lang="en-US" altLang="zh-TW" sz="1200" b="0" i="1" smtClean="0">
                            <a:latin typeface="Cambria Math" panose="02040503050406030204" pitchFamily="18" charset="0"/>
                          </a:rPr>
                          <m:t>−2</m:t>
                        </m:r>
                      </m:sup>
                    </m:sSup>
                    <m:func>
                      <m:funcPr>
                        <m:ctrlPr>
                          <a:rPr lang="en-US" altLang="zh-TW" sz="1200" i="1" smtClean="0">
                            <a:latin typeface="Cambria Math" panose="02040503050406030204" pitchFamily="18" charset="0"/>
                          </a:rPr>
                        </m:ctrlPr>
                      </m:funcPr>
                      <m:fName>
                        <m:r>
                          <m:rPr>
                            <m:sty m:val="p"/>
                          </m:rPr>
                          <a:rPr lang="en-US" altLang="zh-TW" sz="1200" i="0" smtClean="0">
                            <a:latin typeface="Cambria Math" panose="02040503050406030204" pitchFamily="18" charset="0"/>
                          </a:rPr>
                          <m:t>log</m:t>
                        </m:r>
                      </m:fName>
                      <m:e>
                        <m:r>
                          <a:rPr lang="en-US" altLang="zh-TW" sz="1200" b="0" i="1" smtClean="0">
                            <a:latin typeface="Cambria Math" panose="02040503050406030204" pitchFamily="18" charset="0"/>
                          </a:rPr>
                          <m:t>𝑛</m:t>
                        </m:r>
                      </m:e>
                    </m:func>
                  </m:oMath>
                </a14:m>
                <a:r>
                  <a:rPr lang="zh-TW" altLang="en-US" sz="1200" dirty="0">
                    <a:latin typeface="+mn-lt"/>
                  </a:rPr>
                  <a:t>次</a:t>
                </a:r>
                <a:endParaRPr lang="en-US" altLang="zh-TW" sz="1200" dirty="0">
                  <a:latin typeface="+mn-lt"/>
                </a:endParaRP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該演算法首先根據應用程序</a:t>
                </a:r>
                <a:r>
                  <a:rPr lang="en-US" altLang="zh-TW" sz="1200" i="1" dirty="0">
                    <a:latin typeface="+mn-lt"/>
                  </a:rPr>
                  <a:t>S</a:t>
                </a:r>
                <a:r>
                  <a:rPr lang="zh-TW" altLang="en-US" sz="1200" i="0" dirty="0">
                    <a:latin typeface="+mn-lt"/>
                  </a:rPr>
                  <a:t>構建</a:t>
                </a:r>
                <a:r>
                  <a:rPr lang="zh-TW" altLang="en-US" dirty="0"/>
                  <a:t>一個圖</a:t>
                </a:r>
                <a:r>
                  <a:rPr lang="en-US" altLang="zh-TW" sz="1200" i="1" dirty="0">
                    <a:latin typeface="+mn-lt"/>
                  </a:rPr>
                  <a:t>G = </a:t>
                </a:r>
                <a:r>
                  <a:rPr lang="en-US" altLang="zh-TW" sz="1200" dirty="0">
                    <a:latin typeface="+mn-lt"/>
                  </a:rPr>
                  <a:t>(</a:t>
                </a:r>
                <a:r>
                  <a:rPr lang="en-US" altLang="zh-TW" sz="1200" i="1" dirty="0">
                    <a:latin typeface="+mn-lt"/>
                  </a:rPr>
                  <a:t>V, E</a:t>
                </a:r>
                <a:r>
                  <a:rPr lang="en-US" altLang="zh-TW" sz="1200" dirty="0">
                    <a:latin typeface="+mn-lt"/>
                  </a:rPr>
                  <a:t>)</a:t>
                </a:r>
                <a:r>
                  <a:rPr lang="zh-TW" altLang="en-US" sz="1200" dirty="0">
                    <a:latin typeface="+mn-lt"/>
                  </a:rPr>
                  <a:t>，然後連續檢查現在的應用程序分區</a:t>
                </a:r>
                <a:r>
                  <a:rPr lang="en-US" altLang="zh-TW" sz="1200" i="1" dirty="0">
                    <a:latin typeface="+mn-lt"/>
                  </a:rPr>
                  <a:t>P</a:t>
                </a:r>
                <a:r>
                  <a:rPr lang="zh-TW" altLang="en-US" sz="1200" i="0" dirty="0">
                    <a:latin typeface="+mn-lt"/>
                  </a:rPr>
                  <a:t>中每個部份的資源需求，其中</a:t>
                </a:r>
                <a:r>
                  <a:rPr lang="en-US" altLang="zh-TW" sz="1200" i="1" dirty="0">
                    <a:latin typeface="+mn-lt"/>
                  </a:rPr>
                  <a:t>P</a:t>
                </a:r>
                <a:r>
                  <a:rPr lang="en-US" altLang="zh-TW" sz="1200" dirty="0">
                    <a:latin typeface="+mn-lt"/>
                  </a:rPr>
                  <a:t> = {</a:t>
                </a:r>
                <a:r>
                  <a:rPr lang="en-US" altLang="zh-TW" sz="1200" i="1" dirty="0">
                    <a:latin typeface="+mn-lt"/>
                  </a:rPr>
                  <a:t>S</a:t>
                </a:r>
                <a:r>
                  <a:rPr lang="en-US" altLang="zh-TW" sz="1200" dirty="0">
                    <a:latin typeface="+mn-lt"/>
                  </a:rPr>
                  <a:t>}</a:t>
                </a:r>
                <a:r>
                  <a:rPr lang="zh-TW" altLang="en-US" sz="1200" dirty="0">
                    <a:latin typeface="+mn-lt"/>
                  </a:rPr>
                  <a:t>最初</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假如</a:t>
                </a:r>
                <a:r>
                  <a:rPr lang="en-US" altLang="zh-TW" sz="1200" i="0" dirty="0">
                    <a:latin typeface="+mn-lt"/>
                  </a:rPr>
                  <a:t>P</a:t>
                </a:r>
                <a:r>
                  <a:rPr lang="zh-TW" altLang="en-US" sz="1200" i="0" dirty="0">
                    <a:latin typeface="+mn-lt"/>
                  </a:rPr>
                  <a:t>中部分</a:t>
                </a:r>
                <a:r>
                  <a:rPr lang="en-US" altLang="zh-TW" sz="1200" b="0" i="0" dirty="0">
                    <a:latin typeface="Cambria Math" panose="02040503050406030204" pitchFamily="18" charset="0"/>
                  </a:rPr>
                  <a:t>𝑆_𝑖</a:t>
                </a:r>
                <a:r>
                  <a:rPr lang="zh-TW" altLang="en-US" sz="1200" i="0" dirty="0">
                    <a:latin typeface="+mn-lt"/>
                  </a:rPr>
                  <a:t>的總資源需求超過臨界值</a:t>
                </a:r>
                <a:r>
                  <a:rPr lang="zh-TW" altLang="en-US" sz="1200" i="0" dirty="0">
                    <a:latin typeface="Cambria Math" panose="02040503050406030204" pitchFamily="18" charset="0"/>
                  </a:rPr>
                  <a:t>𝛼</a:t>
                </a:r>
                <a:r>
                  <a:rPr lang="zh-TW" altLang="en-US" sz="1200" dirty="0">
                    <a:latin typeface="+mn-lt"/>
                  </a:rPr>
                  <a:t>且部分</a:t>
                </a:r>
                <a:r>
                  <a:rPr lang="en-US" altLang="zh-TW" sz="1200" b="0" i="0" dirty="0">
                    <a:latin typeface="Cambria Math" panose="02040503050406030204" pitchFamily="18" charset="0"/>
                  </a:rPr>
                  <a:t>𝑆_𝑖</a:t>
                </a:r>
                <a:r>
                  <a:rPr lang="zh-TW" altLang="en-US" sz="1200" dirty="0">
                    <a:latin typeface="+mn-lt"/>
                  </a:rPr>
                  <a:t>包含多個服務，則增加</a:t>
                </a:r>
                <a:r>
                  <a:rPr lang="en-US" altLang="zh-TW" sz="1200" dirty="0">
                    <a:latin typeface="+mn-lt"/>
                  </a:rPr>
                  <a:t>k</a:t>
                </a:r>
                <a:r>
                  <a:rPr lang="zh-TW" altLang="en-US" sz="1200" dirty="0">
                    <a:latin typeface="+mn-lt"/>
                  </a:rPr>
                  <a:t>，即分區的數量</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如第</a:t>
                </a:r>
                <a:r>
                  <a:rPr lang="en-US" altLang="zh-TW" sz="1200" dirty="0">
                    <a:latin typeface="+mn-lt"/>
                  </a:rPr>
                  <a:t>3</a:t>
                </a:r>
                <a:r>
                  <a:rPr lang="zh-TW" altLang="en-US" sz="1200" dirty="0">
                    <a:latin typeface="+mn-lt"/>
                  </a:rPr>
                  <a:t>節所述，為了以高概率獲得最小</a:t>
                </a:r>
                <a:r>
                  <a:rPr lang="en-US" altLang="zh-TW" sz="1200" dirty="0">
                    <a:latin typeface="+mn-lt"/>
                  </a:rPr>
                  <a:t>k-cut</a:t>
                </a:r>
                <a:r>
                  <a:rPr lang="zh-TW" altLang="en-US" sz="1200" dirty="0">
                    <a:latin typeface="+mn-lt"/>
                  </a:rPr>
                  <a:t>，我們必須獨立執行收縮演算法</a:t>
                </a:r>
                <a:r>
                  <a:rPr lang="en-US" altLang="zh-TW" sz="1200" b="0" i="0">
                    <a:latin typeface="Cambria Math" panose="02040503050406030204" pitchFamily="18" charset="0"/>
                  </a:rPr>
                  <a:t>𝑛^(2𝑘−2) </a:t>
                </a:r>
                <a:r>
                  <a:rPr lang="en-US" altLang="zh-TW" sz="1200" i="0">
                    <a:latin typeface="Cambria Math" panose="02040503050406030204" pitchFamily="18" charset="0"/>
                  </a:rPr>
                  <a:t> log⁡</a:t>
                </a:r>
                <a:r>
                  <a:rPr lang="en-US" altLang="zh-TW" sz="1200" b="0" i="0">
                    <a:latin typeface="Cambria Math" panose="02040503050406030204" pitchFamily="18" charset="0"/>
                  </a:rPr>
                  <a:t>𝑛</a:t>
                </a:r>
                <a:r>
                  <a:rPr lang="zh-TW" altLang="en-US" sz="1200" dirty="0">
                    <a:latin typeface="+mn-lt"/>
                  </a:rPr>
                  <a:t>次</a:t>
                </a:r>
                <a:endParaRPr lang="en-US" altLang="zh-TW" sz="1200" dirty="0">
                  <a:latin typeface="+mn-lt"/>
                </a:endParaRP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51</a:t>
            </a:fld>
            <a:endParaRPr lang="zh-TW" altLang="en-US"/>
          </a:p>
        </p:txBody>
      </p:sp>
    </p:spTree>
    <p:extLst>
      <p:ext uri="{BB962C8B-B14F-4D97-AF65-F5344CB8AC3E}">
        <p14:creationId xmlns:p14="http://schemas.microsoft.com/office/powerpoint/2010/main" val="326919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然而，時間複雜度隨著</a:t>
                </a:r>
                <a:r>
                  <a:rPr lang="en-US" altLang="zh-TW" dirty="0"/>
                  <a:t>k</a:t>
                </a:r>
                <a:r>
                  <a:rPr lang="zh-TW" altLang="en-US" dirty="0"/>
                  <a:t>呈指數增長，這是非常高的</a:t>
                </a:r>
                <a:endParaRPr lang="en-US" altLang="zh-TW" dirty="0"/>
              </a:p>
              <a:p>
                <a:pPr marL="171450" indent="-171450">
                  <a:buFont typeface="Arial" panose="020B0604020202020204" pitchFamily="34" charset="0"/>
                  <a:buChar char="•"/>
                </a:pPr>
                <a:r>
                  <a:rPr lang="zh-TW" altLang="en-US" dirty="0"/>
                  <a:t>因此，我們通過犧牲一些找到最小</a:t>
                </a:r>
                <a:r>
                  <a:rPr lang="en-US" altLang="zh-TW" dirty="0"/>
                  <a:t>k-cut</a:t>
                </a:r>
                <a:r>
                  <a:rPr lang="zh-TW" altLang="en-US" dirty="0"/>
                  <a:t>的概率來使時間複雜度和二元分割演算法一致。它還執行收縮演算法</a:t>
                </a:r>
                <a:r>
                  <a:rPr lang="en-US" altLang="zh-TW" dirty="0"/>
                  <a:t>n</a:t>
                </a:r>
                <a:r>
                  <a:rPr lang="zh-TW" altLang="en-US" dirty="0"/>
                  <a:t>次</a:t>
                </a:r>
                <a:endParaRPr lang="en-US" altLang="zh-TW" dirty="0"/>
              </a:p>
              <a:p>
                <a:pPr marL="171450" indent="-171450">
                  <a:buFont typeface="Arial" panose="020B0604020202020204" pitchFamily="34" charset="0"/>
                  <a:buChar char="•"/>
                </a:pPr>
                <a:r>
                  <a:rPr lang="zh-TW" altLang="en-US" dirty="0"/>
                  <a:t>然後，根據我們從收縮演算法中得到的最小</a:t>
                </a:r>
                <a:r>
                  <a:rPr lang="en-US" altLang="zh-TW" dirty="0"/>
                  <a:t>k-cut</a:t>
                </a:r>
                <a14:m>
                  <m:oMath xmlns:m="http://schemas.openxmlformats.org/officeDocument/2006/math">
                    <m:sSub>
                      <m:sSubPr>
                        <m:ctrlPr>
                          <a:rPr lang="en-US" altLang="zh-TW" sz="1200" i="1" dirty="0" smtClean="0">
                            <a:latin typeface="Cambria Math" panose="02040503050406030204" pitchFamily="18" charset="0"/>
                          </a:rPr>
                        </m:ctrlPr>
                      </m:sSubPr>
                      <m:e>
                        <m:r>
                          <a:rPr lang="zh-TW" altLang="en-US" sz="1200" i="1" dirty="0" smtClean="0">
                            <a:latin typeface="Cambria Math" panose="02040503050406030204" pitchFamily="18" charset="0"/>
                          </a:rPr>
                          <m:t> </m:t>
                        </m:r>
                        <m:r>
                          <a:rPr lang="en-US" altLang="zh-TW" sz="1200" i="1" dirty="0">
                            <a:latin typeface="Cambria Math" panose="02040503050406030204" pitchFamily="18" charset="0"/>
                          </a:rPr>
                          <m:t>𝐺</m:t>
                        </m:r>
                      </m:e>
                      <m:sub>
                        <m:r>
                          <a:rPr lang="en-US" altLang="zh-TW" sz="1200" b="0" i="1" dirty="0" smtClean="0">
                            <a:latin typeface="Cambria Math" panose="02040503050406030204" pitchFamily="18" charset="0"/>
                          </a:rPr>
                          <m:t>𝑚𝑖𝑛</m:t>
                        </m:r>
                      </m:sub>
                    </m:sSub>
                  </m:oMath>
                </a14:m>
                <a:r>
                  <a:rPr lang="zh-TW" altLang="en-US" dirty="0"/>
                  <a:t>，它將應用程序劃分成</a:t>
                </a:r>
                <a:r>
                  <a:rPr lang="en-US" altLang="zh-TW" dirty="0"/>
                  <a:t>k</a:t>
                </a:r>
                <a:r>
                  <a:rPr lang="zh-TW" altLang="en-US" dirty="0"/>
                  <a:t>個部分</a:t>
                </a:r>
                <a:r>
                  <a:rPr lang="en-US" altLang="zh-TW" sz="1200" dirty="0">
                    <a:latin typeface="+mn-lt"/>
                  </a:rPr>
                  <a:t>P =</a:t>
                </a:r>
                <a14:m>
                  <m:oMath xmlns:m="http://schemas.openxmlformats.org/officeDocument/2006/math">
                    <m:d>
                      <m:dPr>
                        <m:begChr m:val="{"/>
                        <m:endChr m:val="}"/>
                        <m:ctrlPr>
                          <a:rPr lang="en-US" altLang="zh-TW" sz="1200" i="1" smtClean="0">
                            <a:latin typeface="Cambria Math" panose="02040503050406030204" pitchFamily="18" charset="0"/>
                          </a:rPr>
                        </m:ctrlPr>
                      </m:dPr>
                      <m:e>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i="1">
                                <a:latin typeface="Cambria Math" panose="02040503050406030204" pitchFamily="18" charset="0"/>
                              </a:rPr>
                              <m:t>1</m:t>
                            </m:r>
                          </m:sub>
                        </m:sSub>
                        <m:r>
                          <a:rPr lang="en-US" altLang="zh-TW" sz="1200" b="0" i="1" smtClean="0">
                            <a:latin typeface="Cambria Math" panose="02040503050406030204" pitchFamily="18" charset="0"/>
                          </a:rPr>
                          <m:t>,</m:t>
                        </m:r>
                        <m:sSub>
                          <m:sSubPr>
                            <m:ctrlPr>
                              <a:rPr lang="en-US" altLang="zh-TW" sz="1200" b="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2</m:t>
                            </m:r>
                          </m:sub>
                        </m:sSub>
                        <m:r>
                          <a:rPr lang="en-US" altLang="zh-TW" sz="1200" b="0" i="1" smtClean="0">
                            <a:latin typeface="Cambria Math" panose="02040503050406030204" pitchFamily="18" charset="0"/>
                          </a:rPr>
                          <m:t>,…,</m:t>
                        </m:r>
                        <m:sSub>
                          <m:sSubPr>
                            <m:ctrlPr>
                              <a:rPr lang="en-US" altLang="zh-TW" sz="1200" b="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𝑘</m:t>
                            </m:r>
                          </m:sub>
                        </m:sSub>
                      </m:e>
                    </m:d>
                  </m:oMath>
                </a14:m>
                <a:endParaRPr lang="en-US" altLang="zh-TW" dirty="0"/>
              </a:p>
              <a:p>
                <a:pPr marL="171450" indent="-171450">
                  <a:buFont typeface="Arial" panose="020B0604020202020204" pitchFamily="34" charset="0"/>
                  <a:buChar char="•"/>
                </a:pPr>
                <a:r>
                  <a:rPr lang="zh-TW" altLang="en-US" dirty="0"/>
                  <a:t>相同地，這個過程將重複執行直到每個部份的資源需求不超過臨界值</a:t>
                </a:r>
                <a14:m>
                  <m:oMath xmlns:m="http://schemas.openxmlformats.org/officeDocument/2006/math">
                    <m:r>
                      <a:rPr lang="zh-TW" altLang="en-US" sz="1200" i="1" dirty="0" smtClean="0">
                        <a:latin typeface="Cambria Math" panose="02040503050406030204" pitchFamily="18" charset="0"/>
                      </a:rPr>
                      <m:t>𝛼</m:t>
                    </m:r>
                  </m:oMath>
                </a14:m>
                <a:r>
                  <a:rPr lang="en-US" altLang="zh-TW" sz="1200" dirty="0">
                    <a:latin typeface="+mn-lt"/>
                  </a:rPr>
                  <a:t> </a:t>
                </a:r>
                <a:r>
                  <a:rPr lang="zh-TW" altLang="en-US" sz="1200" dirty="0">
                    <a:latin typeface="+mn-lt"/>
                  </a:rPr>
                  <a:t>或沒有部分包含多個服務</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然而，時間複雜度隨著</a:t>
                </a:r>
                <a:r>
                  <a:rPr lang="en-US" altLang="zh-TW" dirty="0"/>
                  <a:t>k</a:t>
                </a:r>
                <a:r>
                  <a:rPr lang="zh-TW" altLang="en-US" dirty="0"/>
                  <a:t>呈指數增長，這是非常高的</a:t>
                </a:r>
                <a:endParaRPr lang="en-US" altLang="zh-TW" dirty="0"/>
              </a:p>
              <a:p>
                <a:pPr marL="171450" indent="-171450">
                  <a:buFont typeface="Arial" panose="020B0604020202020204" pitchFamily="34" charset="0"/>
                  <a:buChar char="•"/>
                </a:pPr>
                <a:r>
                  <a:rPr lang="zh-TW" altLang="en-US" dirty="0"/>
                  <a:t>因此，我們通過犧牲一些找到最小</a:t>
                </a:r>
                <a:r>
                  <a:rPr lang="en-US" altLang="zh-TW" dirty="0"/>
                  <a:t>k-cut</a:t>
                </a:r>
                <a:r>
                  <a:rPr lang="zh-TW" altLang="en-US" dirty="0"/>
                  <a:t>的概率來使時間複雜度和二元分割演算法一致。它還執行收縮演算法</a:t>
                </a:r>
                <a:r>
                  <a:rPr lang="en-US" altLang="zh-TW" dirty="0"/>
                  <a:t>n</a:t>
                </a:r>
                <a:r>
                  <a:rPr lang="zh-TW" altLang="en-US" dirty="0"/>
                  <a:t>次</a:t>
                </a:r>
                <a:endParaRPr lang="en-US" altLang="zh-TW" dirty="0"/>
              </a:p>
              <a:p>
                <a:pPr marL="171450" indent="-171450">
                  <a:buFont typeface="Arial" panose="020B0604020202020204" pitchFamily="34" charset="0"/>
                  <a:buChar char="•"/>
                </a:pPr>
                <a:r>
                  <a:rPr lang="zh-TW" altLang="en-US" dirty="0"/>
                  <a:t>然後，根據我們從收縮演算法中得到的最小</a:t>
                </a:r>
                <a:r>
                  <a:rPr lang="en-US" altLang="zh-TW" dirty="0"/>
                  <a:t>k-cut</a:t>
                </a:r>
                <a:r>
                  <a:rPr lang="en-US" altLang="zh-TW" sz="1200" i="0" dirty="0">
                    <a:latin typeface="Cambria Math" panose="02040503050406030204" pitchFamily="18" charset="0"/>
                  </a:rPr>
                  <a:t>〖</a:t>
                </a:r>
                <a:r>
                  <a:rPr lang="zh-TW" altLang="en-US" sz="1200" i="0" dirty="0">
                    <a:latin typeface="Cambria Math" panose="02040503050406030204" pitchFamily="18" charset="0"/>
                  </a:rPr>
                  <a:t> </a:t>
                </a:r>
                <a:r>
                  <a:rPr lang="en-US" altLang="zh-TW" sz="1200" i="0" dirty="0">
                    <a:latin typeface="Cambria Math" panose="02040503050406030204" pitchFamily="18" charset="0"/>
                  </a:rPr>
                  <a:t>𝐺〗_</a:t>
                </a:r>
                <a:r>
                  <a:rPr lang="en-US" altLang="zh-TW" sz="1200" b="0" i="0" dirty="0">
                    <a:latin typeface="Cambria Math" panose="02040503050406030204" pitchFamily="18" charset="0"/>
                  </a:rPr>
                  <a:t>𝑚𝑖𝑛</a:t>
                </a:r>
                <a:r>
                  <a:rPr lang="zh-TW" altLang="en-US" dirty="0"/>
                  <a:t>，它將應用程序劃分成</a:t>
                </a:r>
                <a:r>
                  <a:rPr lang="en-US" altLang="zh-TW" dirty="0"/>
                  <a:t>k</a:t>
                </a:r>
                <a:r>
                  <a:rPr lang="zh-TW" altLang="en-US" dirty="0"/>
                  <a:t>個部分</a:t>
                </a:r>
                <a:r>
                  <a:rPr lang="en-US" altLang="zh-TW" sz="1200" dirty="0">
                    <a:latin typeface="+mn-lt"/>
                  </a:rPr>
                  <a:t>P =</a:t>
                </a:r>
                <a:r>
                  <a:rPr lang="en-US" altLang="zh-TW" sz="1200" i="0">
                    <a:latin typeface="Cambria Math" panose="02040503050406030204" pitchFamily="18" charset="0"/>
                  </a:rPr>
                  <a:t>{</a:t>
                </a:r>
                <a:r>
                  <a:rPr lang="en-US" altLang="zh-TW" sz="1200" b="0" i="0">
                    <a:latin typeface="Cambria Math" panose="02040503050406030204" pitchFamily="18" charset="0"/>
                  </a:rPr>
                  <a:t>𝑆_</a:t>
                </a:r>
                <a:r>
                  <a:rPr lang="en-US" altLang="zh-TW" sz="1200" i="0">
                    <a:latin typeface="Cambria Math" panose="02040503050406030204" pitchFamily="18" charset="0"/>
                  </a:rPr>
                  <a:t>1</a:t>
                </a:r>
                <a:r>
                  <a:rPr lang="en-US" altLang="zh-TW" sz="1200" b="0" i="0">
                    <a:latin typeface="Cambria Math" panose="02040503050406030204" pitchFamily="18" charset="0"/>
                  </a:rPr>
                  <a:t>,𝑆_2,…,𝑆_𝑘 }</a:t>
                </a:r>
                <a:endParaRPr lang="en-US" altLang="zh-TW" dirty="0"/>
              </a:p>
              <a:p>
                <a:pPr marL="171450" indent="-171450">
                  <a:buFont typeface="Arial" panose="020B0604020202020204" pitchFamily="34" charset="0"/>
                  <a:buChar char="•"/>
                </a:pPr>
                <a:r>
                  <a:rPr lang="zh-TW" altLang="en-US" dirty="0"/>
                  <a:t>相同地，這個過程將重複執行直到每個部份的資源需求不超過臨界值</a:t>
                </a:r>
                <a:r>
                  <a:rPr lang="zh-TW" altLang="en-US" sz="1200" i="0" dirty="0">
                    <a:latin typeface="Cambria Math" panose="02040503050406030204" pitchFamily="18" charset="0"/>
                  </a:rPr>
                  <a:t>𝛼</a:t>
                </a:r>
                <a:r>
                  <a:rPr lang="en-US" altLang="zh-TW" sz="1200" dirty="0">
                    <a:latin typeface="+mn-lt"/>
                  </a:rPr>
                  <a:t> </a:t>
                </a:r>
                <a:r>
                  <a:rPr lang="zh-TW" altLang="en-US" sz="1200" dirty="0">
                    <a:latin typeface="+mn-lt"/>
                  </a:rPr>
                  <a:t>或沒有部分包含多個服務</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52</a:t>
            </a:fld>
            <a:endParaRPr lang="zh-TW" altLang="en-US"/>
          </a:p>
        </p:txBody>
      </p:sp>
    </p:spTree>
    <p:extLst>
      <p:ext uri="{BB962C8B-B14F-4D97-AF65-F5344CB8AC3E}">
        <p14:creationId xmlns:p14="http://schemas.microsoft.com/office/powerpoint/2010/main" val="3232886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54</a:t>
            </a:fld>
            <a:endParaRPr lang="zh-TW" altLang="en-US"/>
          </a:p>
        </p:txBody>
      </p:sp>
    </p:spTree>
    <p:extLst>
      <p:ext uri="{BB962C8B-B14F-4D97-AF65-F5344CB8AC3E}">
        <p14:creationId xmlns:p14="http://schemas.microsoft.com/office/powerpoint/2010/main" val="1352951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給定應用程式的一個分區，這裡的演算法是將每個部分都打包到異構機器中</a:t>
            </a:r>
            <a:endParaRPr lang="en-US" altLang="zh-TW" dirty="0"/>
          </a:p>
          <a:p>
            <a:pPr marL="171450" indent="-171450">
              <a:buFont typeface="Arial" panose="020B0604020202020204" pitchFamily="34" charset="0"/>
              <a:buChar char="•"/>
            </a:pPr>
            <a:r>
              <a:rPr lang="zh-TW" altLang="en-US" dirty="0"/>
              <a:t>不考慮流量率，問題可以表述為一個經典的多維裝箱問題，已知為</a:t>
            </a:r>
            <a:r>
              <a:rPr lang="en-US" altLang="zh-TW" dirty="0"/>
              <a:t>NP-hard[11]</a:t>
            </a:r>
          </a:p>
          <a:p>
            <a:pPr marL="171450" indent="-171450">
              <a:buFont typeface="Arial" panose="020B0604020202020204" pitchFamily="34" charset="0"/>
              <a:buChar char="•"/>
            </a:pPr>
            <a:r>
              <a:rPr lang="zh-TW" altLang="en-US" dirty="0"/>
              <a:t>當應用程序涉及大量服務時，在多項式時間內要找到最佳解是不可行的</a:t>
            </a:r>
            <a:endParaRPr lang="en-US" altLang="zh-TW" dirty="0"/>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55</a:t>
            </a:fld>
            <a:endParaRPr lang="zh-TW" altLang="en-US"/>
          </a:p>
        </p:txBody>
      </p:sp>
    </p:spTree>
    <p:extLst>
      <p:ext uri="{BB962C8B-B14F-4D97-AF65-F5344CB8AC3E}">
        <p14:creationId xmlns:p14="http://schemas.microsoft.com/office/powerpoint/2010/main" val="3616992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考慮到時間複雜度和打包質量，我們在我們的演算法中採取兩個貪然啟發式算法</a:t>
            </a:r>
            <a:r>
              <a:rPr lang="en-US" altLang="zh-TW" dirty="0"/>
              <a:t>:</a:t>
            </a:r>
            <a:r>
              <a:rPr lang="zh-TW" altLang="en-US" dirty="0"/>
              <a:t>流量感知和最大負載啟發式算法。該算法如演算法</a:t>
            </a:r>
            <a:r>
              <a:rPr lang="en-US" altLang="zh-TW" dirty="0"/>
              <a:t>4</a:t>
            </a:r>
            <a:r>
              <a:rPr lang="zh-TW" altLang="en-US" dirty="0"/>
              <a:t>所示</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56</a:t>
            </a:fld>
            <a:endParaRPr lang="zh-TW" altLang="en-US"/>
          </a:p>
        </p:txBody>
      </p:sp>
    </p:spTree>
    <p:extLst>
      <p:ext uri="{BB962C8B-B14F-4D97-AF65-F5344CB8AC3E}">
        <p14:creationId xmlns:p14="http://schemas.microsoft.com/office/powerpoint/2010/main" val="2528316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57</a:t>
            </a:fld>
            <a:endParaRPr lang="zh-TW" altLang="en-US"/>
          </a:p>
        </p:txBody>
      </p:sp>
    </p:spTree>
    <p:extLst>
      <p:ext uri="{BB962C8B-B14F-4D97-AF65-F5344CB8AC3E}">
        <p14:creationId xmlns:p14="http://schemas.microsoft.com/office/powerpoint/2010/main" val="3705622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為了找到零件</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𝑆</m:t>
                        </m:r>
                      </m:e>
                      <m:sub>
                        <m:r>
                          <a:rPr lang="en-US" altLang="zh-TW" sz="1200" b="0" i="1" dirty="0" smtClean="0">
                            <a:latin typeface="Cambria Math" panose="02040503050406030204" pitchFamily="18" charset="0"/>
                          </a:rPr>
                          <m:t>𝑖</m:t>
                        </m:r>
                      </m:sub>
                    </m:sSub>
                  </m:oMath>
                </a14:m>
                <a:r>
                  <a:rPr lang="zh-TW" altLang="en-US" dirty="0"/>
                  <a:t>的最佳可能機器，演算法計算兩個匹配因子</a:t>
                </a:r>
                <a:r>
                  <a:rPr lang="en-US" altLang="zh-TW" dirty="0"/>
                  <a:t>:</a:t>
                </a:r>
                <a:r>
                  <a:rPr lang="en-US" altLang="zh-TW" sz="1200" i="1" dirty="0" err="1">
                    <a:latin typeface="+mn-lt"/>
                  </a:rPr>
                  <a:t>tf</a:t>
                </a:r>
                <a:r>
                  <a:rPr lang="zh-TW" altLang="en-US" sz="1200" i="1" dirty="0">
                    <a:latin typeface="+mn-lt"/>
                  </a:rPr>
                  <a:t> </a:t>
                </a:r>
                <a:r>
                  <a:rPr lang="zh-TW" altLang="en-US" sz="1200" i="0" dirty="0">
                    <a:latin typeface="+mn-lt"/>
                  </a:rPr>
                  <a:t>和</a:t>
                </a:r>
                <a:r>
                  <a:rPr lang="en-US" altLang="zh-TW" sz="1200" i="1" dirty="0">
                    <a:latin typeface="+mn-lt"/>
                  </a:rPr>
                  <a:t>ml</a:t>
                </a:r>
              </a:p>
              <a:p>
                <a:pPr marL="171450" indent="-171450">
                  <a:buFont typeface="Arial" panose="020B0604020202020204" pitchFamily="34" charset="0"/>
                  <a:buChar char="•"/>
                </a:pPr>
                <a:r>
                  <a:rPr lang="zh-TW" altLang="en-US" dirty="0"/>
                  <a:t>對於機器</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𝑚</m:t>
                        </m:r>
                      </m:e>
                      <m:sub>
                        <m:r>
                          <a:rPr lang="en-US" altLang="zh-TW" sz="1200" b="0" i="1" smtClean="0">
                            <a:latin typeface="Cambria Math" panose="02040503050406030204" pitchFamily="18" charset="0"/>
                          </a:rPr>
                          <m:t>𝑗</m:t>
                        </m:r>
                      </m:sub>
                    </m:sSub>
                  </m:oMath>
                </a14:m>
                <a:r>
                  <a:rPr lang="zh-TW" altLang="en-US" dirty="0"/>
                  <a:t>，因子</a:t>
                </a:r>
                <a:r>
                  <a:rPr lang="en-US" altLang="zh-TW" dirty="0" err="1"/>
                  <a:t>tf</a:t>
                </a:r>
                <a:r>
                  <a:rPr lang="zh-TW" altLang="en-US" dirty="0"/>
                  <a:t>是</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𝑖</m:t>
                        </m:r>
                      </m:sub>
                    </m:sSub>
                  </m:oMath>
                </a14:m>
                <a:r>
                  <a:rPr lang="zh-TW" altLang="en-US" dirty="0"/>
                  <a:t>部分服務之間的流量速率總和，並且之前已經確定要打包到機器</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𝑚</m:t>
                        </m:r>
                      </m:e>
                      <m:sub>
                        <m:r>
                          <a:rPr lang="en-US" altLang="zh-TW" sz="1200" b="0" i="1" smtClean="0">
                            <a:latin typeface="Cambria Math" panose="02040503050406030204" pitchFamily="18" charset="0"/>
                          </a:rPr>
                          <m:t>𝑗</m:t>
                        </m:r>
                      </m:sub>
                    </m:sSub>
                    <m:r>
                      <a:rPr lang="zh-TW" altLang="en-US" sz="1200" b="0" i="1" smtClean="0">
                        <a:latin typeface="Cambria Math" panose="02040503050406030204" pitchFamily="18" charset="0"/>
                      </a:rPr>
                      <m:t>中</m:t>
                    </m:r>
                  </m:oMath>
                </a14:m>
                <a:r>
                  <a:rPr lang="zh-TW" altLang="en-US" dirty="0"/>
                  <a:t>的服務</a:t>
                </a:r>
                <a:endParaRPr lang="en-US" altLang="zh-TW" dirty="0"/>
              </a:p>
              <a:p>
                <a:pPr marL="171450" indent="-171450">
                  <a:buFont typeface="Arial" panose="020B0604020202020204" pitchFamily="34" charset="0"/>
                  <a:buChar char="•"/>
                </a:pPr>
                <a:r>
                  <a:rPr lang="zh-TW" altLang="en-US" dirty="0"/>
                  <a:t>因子</a:t>
                </a:r>
                <a:r>
                  <a:rPr lang="en-US" altLang="zh-TW" dirty="0"/>
                  <a:t>ml</a:t>
                </a:r>
                <a:r>
                  <a:rPr lang="zh-TW" altLang="en-US" dirty="0"/>
                  <a:t>是部分</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𝑆</m:t>
                        </m:r>
                      </m:e>
                      <m:sub>
                        <m:r>
                          <a:rPr lang="en-US" altLang="zh-TW" sz="1200" i="1">
                            <a:latin typeface="Cambria Math" panose="02040503050406030204" pitchFamily="18" charset="0"/>
                          </a:rPr>
                          <m:t>𝑖</m:t>
                        </m:r>
                      </m:sub>
                    </m:sSub>
                    <m:r>
                      <a:rPr lang="zh-TW" altLang="en-US" sz="1200" i="1">
                        <a:latin typeface="Cambria Math" panose="02040503050406030204" pitchFamily="18" charset="0"/>
                      </a:rPr>
                      <m:t>資源需求</m:t>
                    </m:r>
                  </m:oMath>
                </a14:m>
                <a:r>
                  <a:rPr lang="zh-TW" altLang="en-US" dirty="0"/>
                  <a:t>的向量和機器</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𝑚</m:t>
                        </m:r>
                      </m:e>
                      <m:sub>
                        <m:r>
                          <a:rPr lang="en-US" altLang="zh-TW" sz="1200" i="1">
                            <a:latin typeface="Cambria Math" panose="02040503050406030204" pitchFamily="18" charset="0"/>
                          </a:rPr>
                          <m:t>𝑗</m:t>
                        </m:r>
                      </m:sub>
                    </m:sSub>
                  </m:oMath>
                </a14:m>
                <a:r>
                  <a:rPr lang="zh-TW" altLang="en-US" dirty="0"/>
                  <a:t>上的可用資源的向量之間負載情況的純量值</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為了找到零件</a:t>
                </a:r>
                <a:r>
                  <a:rPr lang="en-US" altLang="zh-TW" sz="1200" b="0" i="0" dirty="0">
                    <a:latin typeface="Cambria Math" panose="02040503050406030204" pitchFamily="18" charset="0"/>
                  </a:rPr>
                  <a:t>𝑆_𝑖</a:t>
                </a:r>
                <a:r>
                  <a:rPr lang="zh-TW" altLang="en-US" dirty="0"/>
                  <a:t>的最佳可能機器，演算法計算兩個匹配因子</a:t>
                </a:r>
                <a:r>
                  <a:rPr lang="en-US" altLang="zh-TW" dirty="0"/>
                  <a:t>:</a:t>
                </a:r>
                <a:r>
                  <a:rPr lang="en-US" altLang="zh-TW" sz="1200" i="1" dirty="0" err="1">
                    <a:latin typeface="+mn-lt"/>
                  </a:rPr>
                  <a:t>tf</a:t>
                </a:r>
                <a:r>
                  <a:rPr lang="zh-TW" altLang="en-US" sz="1200" i="1" dirty="0">
                    <a:latin typeface="+mn-lt"/>
                  </a:rPr>
                  <a:t> </a:t>
                </a:r>
                <a:r>
                  <a:rPr lang="zh-TW" altLang="en-US" sz="1200" i="0" dirty="0">
                    <a:latin typeface="+mn-lt"/>
                  </a:rPr>
                  <a:t>和</a:t>
                </a:r>
                <a:r>
                  <a:rPr lang="en-US" altLang="zh-TW" sz="1200" i="1" dirty="0">
                    <a:latin typeface="+mn-lt"/>
                  </a:rPr>
                  <a:t>ml</a:t>
                </a:r>
              </a:p>
              <a:p>
                <a:pPr marL="171450" indent="-171450">
                  <a:buFont typeface="Arial" panose="020B0604020202020204" pitchFamily="34" charset="0"/>
                  <a:buChar char="•"/>
                </a:pPr>
                <a:r>
                  <a:rPr lang="zh-TW" altLang="en-US" dirty="0"/>
                  <a:t>對於機器</a:t>
                </a:r>
                <a:r>
                  <a:rPr lang="en-US" altLang="zh-TW" sz="1200" b="0" i="0">
                    <a:latin typeface="Cambria Math" panose="02040503050406030204" pitchFamily="18" charset="0"/>
                  </a:rPr>
                  <a:t>𝑚_𝑗</a:t>
                </a:r>
                <a:r>
                  <a:rPr lang="zh-TW" altLang="en-US" dirty="0"/>
                  <a:t>，因子</a:t>
                </a:r>
                <a:r>
                  <a:rPr lang="en-US" altLang="zh-TW" dirty="0" err="1"/>
                  <a:t>tf</a:t>
                </a:r>
                <a:r>
                  <a:rPr lang="zh-TW" altLang="en-US" dirty="0"/>
                  <a:t>是</a:t>
                </a:r>
                <a:r>
                  <a:rPr lang="en-US" altLang="zh-TW" sz="1200" b="0" i="0">
                    <a:latin typeface="Cambria Math" panose="02040503050406030204" pitchFamily="18" charset="0"/>
                  </a:rPr>
                  <a:t>𝑆_𝑖</a:t>
                </a:r>
                <a:r>
                  <a:rPr lang="zh-TW" altLang="en-US" dirty="0"/>
                  <a:t>部分服務之間的流量速率總和，並且之前已經確定要打包到機器</a:t>
                </a:r>
                <a:r>
                  <a:rPr lang="en-US" altLang="zh-TW" sz="1200" b="0" i="0">
                    <a:latin typeface="Cambria Math" panose="02040503050406030204" pitchFamily="18" charset="0"/>
                  </a:rPr>
                  <a:t>𝑚_𝑗</a:t>
                </a:r>
                <a:r>
                  <a:rPr lang="zh-TW" altLang="en-US" sz="1200" b="0" i="0">
                    <a:latin typeface="Cambria Math" panose="02040503050406030204" pitchFamily="18" charset="0"/>
                  </a:rPr>
                  <a:t> 中</a:t>
                </a:r>
                <a:r>
                  <a:rPr lang="zh-TW" altLang="en-US" dirty="0"/>
                  <a:t>的服務</a:t>
                </a:r>
                <a:endParaRPr lang="en-US" altLang="zh-TW" dirty="0"/>
              </a:p>
              <a:p>
                <a:pPr marL="171450" indent="-171450">
                  <a:buFont typeface="Arial" panose="020B0604020202020204" pitchFamily="34" charset="0"/>
                  <a:buChar char="•"/>
                </a:pPr>
                <a:r>
                  <a:rPr lang="zh-TW" altLang="en-US" dirty="0"/>
                  <a:t>因子</a:t>
                </a:r>
                <a:r>
                  <a:rPr lang="en-US" altLang="zh-TW" dirty="0"/>
                  <a:t>ml</a:t>
                </a:r>
                <a:r>
                  <a:rPr lang="zh-TW" altLang="en-US" dirty="0"/>
                  <a:t>是部分</a:t>
                </a:r>
                <a:r>
                  <a:rPr lang="en-US" altLang="zh-TW" sz="1200" i="0">
                    <a:latin typeface="Cambria Math" panose="02040503050406030204" pitchFamily="18" charset="0"/>
                  </a:rPr>
                  <a:t>𝑆_𝑖</a:t>
                </a:r>
                <a:r>
                  <a:rPr lang="zh-TW" altLang="en-US" sz="1200" i="0">
                    <a:latin typeface="Cambria Math" panose="02040503050406030204" pitchFamily="18" charset="0"/>
                  </a:rPr>
                  <a:t> 資源需求</a:t>
                </a:r>
                <a:r>
                  <a:rPr lang="zh-TW" altLang="en-US" dirty="0"/>
                  <a:t>的向量和機器</a:t>
                </a:r>
                <a:r>
                  <a:rPr lang="en-US" altLang="zh-TW" sz="1200" i="0">
                    <a:latin typeface="Cambria Math" panose="02040503050406030204" pitchFamily="18" charset="0"/>
                  </a:rPr>
                  <a:t>𝑚_𝑗</a:t>
                </a:r>
                <a:r>
                  <a:rPr lang="zh-TW" altLang="en-US" dirty="0"/>
                  <a:t>上的可用資源的向量之間負載情況的純量值</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58</a:t>
            </a:fld>
            <a:endParaRPr lang="zh-TW" altLang="en-US"/>
          </a:p>
        </p:txBody>
      </p:sp>
    </p:spTree>
    <p:extLst>
      <p:ext uri="{BB962C8B-B14F-4D97-AF65-F5344CB8AC3E}">
        <p14:creationId xmlns:p14="http://schemas.microsoft.com/office/powerpoint/2010/main" val="3768974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假設</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𝐷</m:t>
                        </m:r>
                        <m:r>
                          <a:rPr lang="en-US" altLang="zh-TW" sz="1200" b="0" i="1" smtClean="0">
                            <a:latin typeface="Cambria Math" panose="02040503050406030204" pitchFamily="18" charset="0"/>
                          </a:rPr>
                          <m:t>′</m:t>
                        </m:r>
                      </m:e>
                      <m:sub>
                        <m:r>
                          <a:rPr lang="en-US" altLang="zh-TW" sz="1200" b="0" i="1" smtClean="0">
                            <a:latin typeface="Cambria Math" panose="02040503050406030204" pitchFamily="18" charset="0"/>
                          </a:rPr>
                          <m:t>𝑖</m:t>
                        </m:r>
                      </m:sub>
                    </m:sSub>
                    <m:r>
                      <a:rPr lang="zh-TW" altLang="en-US" sz="1200" b="0" i="1" smtClean="0">
                        <a:latin typeface="Cambria Math" panose="02040503050406030204" pitchFamily="18" charset="0"/>
                      </a:rPr>
                      <m:t>為</m:t>
                    </m:r>
                  </m:oMath>
                </a14:m>
                <a:r>
                  <a:rPr lang="zh-TW" altLang="en-US" dirty="0"/>
                  <a:t>部分</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𝑖</m:t>
                        </m:r>
                      </m:sub>
                    </m:sSub>
                  </m:oMath>
                </a14:m>
                <a:r>
                  <a:rPr lang="zh-TW" altLang="en-US" dirty="0"/>
                  <a:t>的資源需求向量，</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𝑑</m:t>
                        </m:r>
                        <m:r>
                          <a:rPr lang="en-US" altLang="zh-TW" sz="1200" b="0" i="1" smtClean="0">
                            <a:latin typeface="Cambria Math" panose="02040503050406030204" pitchFamily="18" charset="0"/>
                          </a:rPr>
                          <m:t>′</m:t>
                        </m:r>
                      </m:e>
                      <m:sub>
                        <m:r>
                          <a:rPr lang="en-US" altLang="zh-TW" sz="1200" b="0" i="1" smtClean="0">
                            <a:latin typeface="Cambria Math" panose="02040503050406030204" pitchFamily="18" charset="0"/>
                          </a:rPr>
                          <m:t>𝑖</m:t>
                        </m:r>
                      </m:sub>
                      <m:sup>
                        <m:r>
                          <a:rPr lang="en-US" altLang="zh-TW" sz="1200" b="0" i="1" smtClean="0">
                            <a:latin typeface="Cambria Math" panose="02040503050406030204" pitchFamily="18" charset="0"/>
                          </a:rPr>
                          <m:t>𝑘</m:t>
                        </m:r>
                      </m:sup>
                    </m:sSubSup>
                    <m:r>
                      <a:rPr lang="zh-TW" altLang="en-US" sz="1200" b="0" i="1" smtClean="0">
                        <a:latin typeface="Cambria Math" panose="02040503050406030204" pitchFamily="18" charset="0"/>
                      </a:rPr>
                      <m:t>為</m:t>
                    </m:r>
                  </m:oMath>
                </a14:m>
                <a:r>
                  <a:rPr lang="zh-TW" altLang="en-US" dirty="0"/>
                  <a:t>部分</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𝑆</m:t>
                        </m:r>
                      </m:e>
                      <m:sub>
                        <m:r>
                          <a:rPr lang="en-US" altLang="zh-TW" sz="1200" i="1">
                            <a:latin typeface="Cambria Math" panose="02040503050406030204" pitchFamily="18" charset="0"/>
                          </a:rPr>
                          <m:t>𝑖</m:t>
                        </m:r>
                      </m:sub>
                    </m:sSub>
                  </m:oMath>
                </a14:m>
                <a:r>
                  <a:rPr lang="zh-TW" altLang="en-US" dirty="0"/>
                  <a:t>資源需求量，即</a:t>
                </a:r>
                <a:r>
                  <a:rPr lang="en-US" altLang="zh-TW" sz="1200" i="1" dirty="0">
                    <a:latin typeface="+mn-lt"/>
                  </a:rPr>
                  <a:t>ml</a:t>
                </a:r>
                <a:r>
                  <a:rPr lang="en-US" altLang="zh-TW" sz="1200" dirty="0">
                    <a:latin typeface="+mn-lt"/>
                  </a:rPr>
                  <a:t> =</a:t>
                </a:r>
                <a14:m>
                  <m:oMath xmlns:m="http://schemas.openxmlformats.org/officeDocument/2006/math">
                    <m:nary>
                      <m:naryPr>
                        <m:chr m:val="∑"/>
                        <m:limLoc m:val="subSup"/>
                        <m:ctrlPr>
                          <a:rPr lang="en-US" altLang="zh-TW" sz="1200" i="1" smtClean="0">
                            <a:latin typeface="Cambria Math" panose="02040503050406030204" pitchFamily="18" charset="0"/>
                          </a:rPr>
                        </m:ctrlPr>
                      </m:naryPr>
                      <m:sub>
                        <m:r>
                          <m:rPr>
                            <m:brk m:alnAt="25"/>
                          </m:rPr>
                          <a:rPr lang="en-US" altLang="zh-TW" sz="1200" b="0" i="1" smtClean="0">
                            <a:latin typeface="Cambria Math" panose="02040503050406030204" pitchFamily="18" charset="0"/>
                          </a:rPr>
                          <m:t>𝑘</m:t>
                        </m:r>
                        <m:r>
                          <a:rPr lang="en-US" altLang="zh-TW" sz="1200" b="0" i="1" smtClean="0">
                            <a:latin typeface="Cambria Math" panose="02040503050406030204" pitchFamily="18" charset="0"/>
                          </a:rPr>
                          <m:t>=1</m:t>
                        </m:r>
                      </m:sub>
                      <m:sup>
                        <m:r>
                          <a:rPr lang="en-US" altLang="zh-TW" sz="1200" b="0" i="1" smtClean="0">
                            <a:latin typeface="Cambria Math" panose="02040503050406030204" pitchFamily="18" charset="0"/>
                          </a:rPr>
                          <m:t>𝑅</m:t>
                        </m:r>
                      </m:sup>
                      <m:e>
                        <m:f>
                          <m:fPr>
                            <m:ctrlPr>
                              <a:rPr lang="en-US" altLang="zh-TW" sz="1200" i="1" smtClean="0">
                                <a:latin typeface="Cambria Math" panose="02040503050406030204" pitchFamily="18" charset="0"/>
                              </a:rPr>
                            </m:ctrlPr>
                          </m:fPr>
                          <m:num>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𝑑</m:t>
                                </m:r>
                                <m:r>
                                  <a:rPr lang="en-US" altLang="zh-TW" sz="1200" b="0" i="1" smtClean="0">
                                    <a:latin typeface="Cambria Math" panose="02040503050406030204" pitchFamily="18" charset="0"/>
                                  </a:rPr>
                                  <m:t>′</m:t>
                                </m:r>
                              </m:e>
                              <m:sub>
                                <m:r>
                                  <a:rPr lang="en-US" altLang="zh-TW" sz="1200" b="0" i="1" smtClean="0">
                                    <a:latin typeface="Cambria Math" panose="02040503050406030204" pitchFamily="18" charset="0"/>
                                  </a:rPr>
                                  <m:t>𝑖</m:t>
                                </m:r>
                              </m:sub>
                              <m:sup>
                                <m:r>
                                  <a:rPr lang="en-US" altLang="zh-TW" sz="1200" b="0" i="1" smtClean="0">
                                    <a:latin typeface="Cambria Math" panose="02040503050406030204" pitchFamily="18" charset="0"/>
                                  </a:rPr>
                                  <m:t>𝑘</m:t>
                                </m:r>
                              </m:sup>
                            </m:sSubSup>
                          </m:num>
                          <m:den>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𝑣</m:t>
                                </m:r>
                              </m:e>
                              <m:sub>
                                <m:r>
                                  <a:rPr lang="en-US" altLang="zh-TW" sz="1200" b="0" i="1" smtClean="0">
                                    <a:latin typeface="Cambria Math" panose="02040503050406030204" pitchFamily="18" charset="0"/>
                                  </a:rPr>
                                  <m:t>𝑗</m:t>
                                </m:r>
                              </m:sub>
                              <m:sup>
                                <m:r>
                                  <a:rPr lang="en-US" altLang="zh-TW" sz="1200" b="0" i="1" smtClean="0">
                                    <a:latin typeface="Cambria Math" panose="02040503050406030204" pitchFamily="18" charset="0"/>
                                  </a:rPr>
                                  <m:t>𝑘</m:t>
                                </m:r>
                              </m:sup>
                            </m:sSubSup>
                          </m:den>
                        </m:f>
                      </m:e>
                    </m:nary>
                  </m:oMath>
                </a14:m>
                <a:r>
                  <a:rPr lang="zh-TW" altLang="en-US" dirty="0"/>
                  <a:t>。</a:t>
                </a:r>
                <a:r>
                  <a:rPr lang="en-US" altLang="zh-TW" dirty="0"/>
                  <a:t>ml</a:t>
                </a:r>
                <a:r>
                  <a:rPr lang="zh-TW" altLang="en-US" dirty="0"/>
                  <a:t>愈高，機器裝載的愈多</a:t>
                </a:r>
                <a:endParaRPr lang="en-US" altLang="zh-TW" dirty="0"/>
              </a:p>
              <a:p>
                <a:pPr marL="171450" indent="-171450">
                  <a:buFont typeface="Arial" panose="020B0604020202020204" pitchFamily="34" charset="0"/>
                  <a:buChar char="•"/>
                </a:pPr>
                <a:r>
                  <a:rPr lang="zh-TW" altLang="en-US" dirty="0"/>
                  <a:t>該啟發式算法的想法是通過將零件打包部分到負載最大的機器來提升資源效率</a:t>
                </a:r>
                <a:endParaRPr lang="en-US" altLang="zh-TW" dirty="0"/>
              </a:p>
              <a:p>
                <a:pPr marL="171450" indent="-171450">
                  <a:buFont typeface="Arial" panose="020B0604020202020204" pitchFamily="34" charset="0"/>
                  <a:buChar char="•"/>
                </a:pPr>
                <a:r>
                  <a:rPr lang="zh-TW" altLang="en-US" dirty="0"/>
                  <a:t>因為我們的主要目標是最小化機器間的流量，因此該演算法首先根據</a:t>
                </a:r>
                <a:r>
                  <a:rPr lang="en-US" altLang="zh-TW" dirty="0" err="1"/>
                  <a:t>tf</a:t>
                </a:r>
                <a:r>
                  <a:rPr lang="zh-TW" altLang="en-US" dirty="0"/>
                  <a:t>的因素對機器優先順序排序</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假設</a:t>
                </a:r>
                <a:r>
                  <a:rPr lang="en-US" altLang="zh-TW" sz="1200" i="0">
                    <a:latin typeface="Cambria Math" panose="02040503050406030204" pitchFamily="18" charset="0"/>
                  </a:rPr>
                  <a:t>〖</a:t>
                </a:r>
                <a:r>
                  <a:rPr lang="en-US" altLang="zh-TW" sz="1200" b="0" i="0">
                    <a:latin typeface="Cambria Math" panose="02040503050406030204" pitchFamily="18" charset="0"/>
                  </a:rPr>
                  <a:t>𝐷′〗_𝑖</a:t>
                </a:r>
                <a:r>
                  <a:rPr lang="zh-TW" altLang="en-US" sz="1200" b="0" i="0">
                    <a:latin typeface="Cambria Math" panose="02040503050406030204" pitchFamily="18" charset="0"/>
                  </a:rPr>
                  <a:t> 為</a:t>
                </a:r>
                <a:r>
                  <a:rPr lang="zh-TW" altLang="en-US" dirty="0"/>
                  <a:t>部分</a:t>
                </a:r>
                <a:r>
                  <a:rPr lang="en-US" altLang="zh-TW" sz="1200" b="0" i="0">
                    <a:latin typeface="Cambria Math" panose="02040503050406030204" pitchFamily="18" charset="0"/>
                  </a:rPr>
                  <a:t>𝑆_𝑖</a:t>
                </a:r>
                <a:r>
                  <a:rPr lang="zh-TW" altLang="en-US" dirty="0"/>
                  <a:t>的資源需求向量，</a:t>
                </a:r>
                <a:r>
                  <a:rPr lang="en-US" altLang="zh-TW" sz="1200" i="0">
                    <a:latin typeface="Cambria Math" panose="02040503050406030204" pitchFamily="18" charset="0"/>
                  </a:rPr>
                  <a:t>〖</a:t>
                </a:r>
                <a:r>
                  <a:rPr lang="en-US" altLang="zh-TW" sz="1200" b="0" i="0">
                    <a:latin typeface="Cambria Math" panose="02040503050406030204" pitchFamily="18" charset="0"/>
                  </a:rPr>
                  <a:t>𝑑′〗_𝑖^𝑘</a:t>
                </a:r>
                <a:r>
                  <a:rPr lang="zh-TW" altLang="en-US" sz="1200" b="0" i="0">
                    <a:latin typeface="Cambria Math" panose="02040503050406030204" pitchFamily="18" charset="0"/>
                  </a:rPr>
                  <a:t> 為</a:t>
                </a:r>
                <a:r>
                  <a:rPr lang="zh-TW" altLang="en-US" dirty="0"/>
                  <a:t>部分</a:t>
                </a:r>
                <a:r>
                  <a:rPr lang="en-US" altLang="zh-TW" sz="1200" i="0">
                    <a:latin typeface="Cambria Math" panose="02040503050406030204" pitchFamily="18" charset="0"/>
                  </a:rPr>
                  <a:t>𝑆_𝑖</a:t>
                </a:r>
                <a:r>
                  <a:rPr lang="zh-TW" altLang="en-US" dirty="0"/>
                  <a:t>資源需求量，即</a:t>
                </a:r>
                <a:r>
                  <a:rPr lang="en-US" altLang="zh-TW" sz="1200" i="1" dirty="0">
                    <a:latin typeface="+mn-lt"/>
                  </a:rPr>
                  <a:t>ml</a:t>
                </a:r>
                <a:r>
                  <a:rPr lang="en-US" altLang="zh-TW" sz="1200" dirty="0">
                    <a:latin typeface="+mn-lt"/>
                  </a:rPr>
                  <a:t> =</a:t>
                </a:r>
                <a:r>
                  <a:rPr lang="en-US" altLang="zh-TW" sz="1200" i="0">
                    <a:latin typeface="Cambria Math" panose="02040503050406030204" pitchFamily="18" charset="0"/>
                  </a:rPr>
                  <a:t>∑2</a:t>
                </a:r>
                <a:r>
                  <a:rPr lang="en-US" altLang="zh-TW" sz="1200" b="0" i="0">
                    <a:latin typeface="Cambria Math" panose="02040503050406030204" pitchFamily="18" charset="0"/>
                  </a:rPr>
                  <a:t>_(𝑘=1)^𝑅▒(〖𝑑′〗_𝑖^𝑘)/(𝑣_𝑗^𝑘 )</a:t>
                </a:r>
                <a:r>
                  <a:rPr lang="zh-TW" altLang="en-US" dirty="0"/>
                  <a:t>。</a:t>
                </a:r>
                <a:r>
                  <a:rPr lang="en-US" altLang="zh-TW" dirty="0"/>
                  <a:t>ml</a:t>
                </a:r>
                <a:r>
                  <a:rPr lang="zh-TW" altLang="en-US" dirty="0"/>
                  <a:t>愈高，機器裝載的愈多</a:t>
                </a:r>
                <a:endParaRPr lang="en-US" altLang="zh-TW" dirty="0"/>
              </a:p>
              <a:p>
                <a:pPr marL="171450" indent="-171450">
                  <a:buFont typeface="Arial" panose="020B0604020202020204" pitchFamily="34" charset="0"/>
                  <a:buChar char="•"/>
                </a:pPr>
                <a:r>
                  <a:rPr lang="zh-TW" altLang="en-US" dirty="0"/>
                  <a:t>該啟發式算法的想法是通過將零件打包部分到負載最大的機器來提升資源效率</a:t>
                </a:r>
                <a:endParaRPr lang="en-US" altLang="zh-TW" dirty="0"/>
              </a:p>
              <a:p>
                <a:pPr marL="171450" indent="-171450">
                  <a:buFont typeface="Arial" panose="020B0604020202020204" pitchFamily="34" charset="0"/>
                  <a:buChar char="•"/>
                </a:pPr>
                <a:r>
                  <a:rPr lang="zh-TW" altLang="en-US" dirty="0"/>
                  <a:t>因為我們的主要目標是最小化機器間的流量，因此該演算法首先根據</a:t>
                </a:r>
                <a:r>
                  <a:rPr lang="en-US" altLang="zh-TW" dirty="0" err="1"/>
                  <a:t>tf</a:t>
                </a:r>
                <a:r>
                  <a:rPr lang="zh-TW" altLang="en-US" dirty="0"/>
                  <a:t>的因素對機器優先順序排序</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59</a:t>
            </a:fld>
            <a:endParaRPr lang="zh-TW" altLang="en-US"/>
          </a:p>
        </p:txBody>
      </p:sp>
    </p:spTree>
    <p:extLst>
      <p:ext uri="{BB962C8B-B14F-4D97-AF65-F5344CB8AC3E}">
        <p14:creationId xmlns:p14="http://schemas.microsoft.com/office/powerpoint/2010/main" val="21144348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如果</a:t>
            </a:r>
            <a:r>
              <a:rPr lang="en-US" altLang="zh-TW" dirty="0" err="1"/>
              <a:t>tf</a:t>
            </a:r>
            <a:r>
              <a:rPr lang="zh-TW" altLang="en-US" dirty="0"/>
              <a:t>因子是相同的，接著會根據</a:t>
            </a:r>
            <a:r>
              <a:rPr lang="en-US" altLang="zh-TW" dirty="0"/>
              <a:t>ml</a:t>
            </a:r>
            <a:r>
              <a:rPr lang="zh-TW" altLang="en-US" dirty="0"/>
              <a:t>因子來對機器優先順序排序</a:t>
            </a:r>
            <a:endParaRPr lang="en-US" altLang="zh-TW" dirty="0"/>
          </a:p>
          <a:p>
            <a:pPr marL="171450" indent="-171450">
              <a:buFont typeface="Arial" panose="020B0604020202020204" pitchFamily="34" charset="0"/>
              <a:buChar char="•"/>
            </a:pPr>
            <a:r>
              <a:rPr lang="zh-TW" altLang="en-US" dirty="0"/>
              <a:t>因此，如果在分區中所有的零件都可以打包到機器中，則該演算法回傳放置解決方案</a:t>
            </a:r>
            <a:endParaRPr lang="en-US" altLang="zh-TW" dirty="0"/>
          </a:p>
          <a:p>
            <a:pPr marL="171450" indent="-171450">
              <a:buFont typeface="Arial" panose="020B0604020202020204" pitchFamily="34" charset="0"/>
              <a:buChar char="•"/>
            </a:pPr>
            <a:r>
              <a:rPr lang="zh-TW" altLang="en-US" dirty="0"/>
              <a:t>否則，它回傳</a:t>
            </a:r>
            <a:r>
              <a:rPr lang="en-US" altLang="zh-TW"/>
              <a:t>null</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60</a:t>
            </a:fld>
            <a:endParaRPr lang="zh-TW" altLang="en-US"/>
          </a:p>
        </p:txBody>
      </p:sp>
    </p:spTree>
    <p:extLst>
      <p:ext uri="{BB962C8B-B14F-4D97-AF65-F5344CB8AC3E}">
        <p14:creationId xmlns:p14="http://schemas.microsoft.com/office/powerpoint/2010/main" val="736482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正如我們先前討論的，為了對應用程序分區，演算法需要臨界值</a:t>
                </a:r>
                <a14:m>
                  <m:oMath xmlns:m="http://schemas.openxmlformats.org/officeDocument/2006/math">
                    <m:r>
                      <a:rPr lang="zh-TW" altLang="en-US" sz="1200" i="1" dirty="0" smtClean="0">
                        <a:latin typeface="Cambria Math" panose="02040503050406030204" pitchFamily="18" charset="0"/>
                      </a:rPr>
                      <m:t>𝛼</m:t>
                    </m:r>
                  </m:oMath>
                </a14:m>
                <a:endParaRPr lang="en-US" altLang="zh-TW" dirty="0"/>
              </a:p>
              <a:p>
                <a:pPr marL="171450" indent="-171450">
                  <a:buFont typeface="Arial" panose="020B0604020202020204" pitchFamily="34" charset="0"/>
                  <a:buChar char="•"/>
                </a:pPr>
                <a:r>
                  <a:rPr lang="zh-TW" altLang="en-US" dirty="0"/>
                  <a:t>然而，給出一個合適的確定性臨界值是困難的，因為無法保證演算法在一定的臨界值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下可以通過隨機分區和啟發式打包找到放置解決方案</a:t>
                </a:r>
                <a:endParaRPr lang="en-US" altLang="zh-TW" dirty="0"/>
              </a:p>
              <a:p>
                <a:pPr marL="171450" indent="-171450">
                  <a:buFont typeface="Arial" panose="020B0604020202020204" pitchFamily="34" charset="0"/>
                  <a:buChar char="•"/>
                </a:pPr>
                <a:r>
                  <a:rPr lang="zh-TW" altLang="en-US" dirty="0"/>
                  <a:t>直觀上，較高的臨界值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導致分區中的部份較小，從而導致不同部分之間的流量率較低</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正如我們先前討論的，為了對應用程序分區，演算法需要臨界值</a:t>
                </a:r>
                <a:r>
                  <a:rPr lang="zh-TW" altLang="en-US" sz="1200" i="0" dirty="0">
                    <a:latin typeface="Cambria Math" panose="02040503050406030204" pitchFamily="18" charset="0"/>
                  </a:rPr>
                  <a:t>𝛼</a:t>
                </a:r>
                <a:endParaRPr lang="en-US" altLang="zh-TW" dirty="0"/>
              </a:p>
              <a:p>
                <a:pPr marL="171450" indent="-171450">
                  <a:buFont typeface="Arial" panose="020B0604020202020204" pitchFamily="34" charset="0"/>
                  <a:buChar char="•"/>
                </a:pPr>
                <a:r>
                  <a:rPr lang="zh-TW" altLang="en-US" dirty="0"/>
                  <a:t>然而，給出一個合適的確定性臨界值是困難的，因為無法保證演算法在一定的臨界值</a:t>
                </a:r>
                <a:r>
                  <a:rPr lang="zh-TW" altLang="en-US" sz="1200" i="0" dirty="0">
                    <a:latin typeface="Cambria Math" panose="02040503050406030204" pitchFamily="18" charset="0"/>
                  </a:rPr>
                  <a:t>𝛼</a:t>
                </a:r>
                <a:r>
                  <a:rPr lang="zh-TW" altLang="en-US" dirty="0"/>
                  <a:t>下可以通過隨機分區和啟發式打包找到放置解決方案</a:t>
                </a:r>
                <a:endParaRPr lang="en-US" altLang="zh-TW" dirty="0"/>
              </a:p>
              <a:p>
                <a:pPr marL="171450" indent="-171450">
                  <a:buFont typeface="Arial" panose="020B0604020202020204" pitchFamily="34" charset="0"/>
                  <a:buChar char="•"/>
                </a:pPr>
                <a:r>
                  <a:rPr lang="zh-TW" altLang="en-US" dirty="0"/>
                  <a:t>直觀上，較高的臨界值</a:t>
                </a:r>
                <a:r>
                  <a:rPr lang="zh-TW" altLang="en-US" sz="1200" i="0" dirty="0">
                    <a:latin typeface="Cambria Math" panose="02040503050406030204" pitchFamily="18" charset="0"/>
                  </a:rPr>
                  <a:t>𝛼</a:t>
                </a:r>
                <a:r>
                  <a:rPr lang="zh-TW" altLang="en-US" dirty="0"/>
                  <a:t>導致分區中的部份較小，從而導致不同部分之間的流量率較低</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61</a:t>
            </a:fld>
            <a:endParaRPr lang="zh-TW" altLang="en-US"/>
          </a:p>
        </p:txBody>
      </p:sp>
    </p:spTree>
    <p:extLst>
      <p:ext uri="{BB962C8B-B14F-4D97-AF65-F5344CB8AC3E}">
        <p14:creationId xmlns:p14="http://schemas.microsoft.com/office/powerpoint/2010/main" val="91780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因為微服務架構的優點，許多開發人員有意將傳統單體應用程序轉換為基於服務的應用程序</a:t>
            </a:r>
            <a:endParaRPr lang="en-US" altLang="zh-TW" dirty="0"/>
          </a:p>
          <a:p>
            <a:pPr marL="171450" indent="-171450">
              <a:buFont typeface="Arial" panose="020B0604020202020204" pitchFamily="34" charset="0"/>
              <a:buChar char="•"/>
            </a:pPr>
            <a:r>
              <a:rPr lang="zh-TW" altLang="en-US" dirty="0"/>
              <a:t>例如，一個線上購物應用程序基本上可以分為產品服務、購物車服務和訂單服務，這可以大大地提高應用程序的生產力、敏捷性和彈性</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4288485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因此，我們引入了一種簡單的演算法，通過從大到小枚舉來找到更好的臨界值</a:t>
                </a:r>
                <a14:m>
                  <m:oMath xmlns:m="http://schemas.openxmlformats.org/officeDocument/2006/math">
                    <m:r>
                      <a:rPr lang="zh-TW" altLang="en-US" sz="1200" i="1" dirty="0" smtClean="0">
                        <a:latin typeface="Cambria Math" panose="02040503050406030204" pitchFamily="18" charset="0"/>
                      </a:rPr>
                      <m:t>𝛼</m:t>
                    </m:r>
                  </m:oMath>
                </a14:m>
                <a:endParaRPr lang="en-US" altLang="zh-TW" dirty="0"/>
              </a:p>
              <a:p>
                <a:pPr marL="171450" indent="-171450">
                  <a:buFont typeface="Arial" panose="020B0604020202020204" pitchFamily="34" charset="0"/>
                  <a:buChar char="•"/>
                </a:pPr>
                <a:r>
                  <a:rPr lang="zh-TW" altLang="en-US" dirty="0"/>
                  <a:t>該算法如演算法</a:t>
                </a:r>
                <a:r>
                  <a:rPr lang="en-US" altLang="zh-TW" dirty="0"/>
                  <a:t>5</a:t>
                </a:r>
                <a:r>
                  <a:rPr lang="zh-TW" altLang="en-US" dirty="0"/>
                  <a:t>所示。在一開始時，</a:t>
                </a:r>
                <a14:m>
                  <m:oMath xmlns:m="http://schemas.openxmlformats.org/officeDocument/2006/math">
                    <m:r>
                      <a:rPr lang="zh-TW" altLang="en-US" sz="1200" i="1" dirty="0" smtClean="0">
                        <a:latin typeface="Cambria Math" panose="02040503050406030204" pitchFamily="18" charset="0"/>
                      </a:rPr>
                      <m:t>𝛼</m:t>
                    </m:r>
                  </m:oMath>
                </a14:m>
                <a:r>
                  <a:rPr lang="zh-TW" altLang="en-US" dirty="0"/>
                  <a:t>的值為</a:t>
                </a:r>
                <a:r>
                  <a:rPr lang="en-US" altLang="zh-TW" dirty="0"/>
                  <a:t>1.0</a:t>
                </a:r>
              </a:p>
              <a:p>
                <a:pPr marL="171450" indent="-171450">
                  <a:buFont typeface="Arial" panose="020B0604020202020204" pitchFamily="34" charset="0"/>
                  <a:buChar char="•"/>
                </a:pPr>
                <a:r>
                  <a:rPr lang="zh-TW" altLang="en-US" dirty="0"/>
                  <a:t>為了調整臨界值，我們設置了一個步長值</a:t>
                </a:r>
                <a14:m>
                  <m:oMath xmlns:m="http://schemas.openxmlformats.org/officeDocument/2006/math">
                    <m:r>
                      <a:rPr lang="en-US" altLang="zh-TW" sz="1200" i="1" dirty="0" smtClean="0">
                        <a:latin typeface="Cambria Math" panose="02040503050406030204" pitchFamily="18" charset="0"/>
                        <a:ea typeface="Cambria Math" panose="02040503050406030204" pitchFamily="18" charset="0"/>
                      </a:rPr>
                      <m:t>∆</m:t>
                    </m:r>
                  </m:oMath>
                </a14:m>
                <a:r>
                  <a:rPr lang="zh-TW" altLang="en-US" dirty="0"/>
                  <a:t>，默認值為</a:t>
                </a:r>
                <a:r>
                  <a:rPr lang="en-US" altLang="zh-TW" dirty="0"/>
                  <a:t>0.1</a:t>
                </a:r>
                <a:r>
                  <a:rPr lang="zh-TW" altLang="en-US" dirty="0"/>
                  <a:t>，用戶可以自己定義</a:t>
                </a:r>
                <a:endParaRPr lang="en-US" altLang="zh-TW" dirty="0"/>
              </a:p>
              <a:p>
                <a:pPr marL="171450" indent="-171450">
                  <a:buFont typeface="Arial" panose="020B0604020202020204" pitchFamily="34" charset="0"/>
                  <a:buChar char="•"/>
                </a:pPr>
                <a:r>
                  <a:rPr lang="zh-TW" altLang="en-US" dirty="0"/>
                  <a:t>每次迭代中，使用臨界值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，演算法首先根據二元分區演算法或</a:t>
                </a:r>
                <a:r>
                  <a:rPr lang="en-US" altLang="zh-TW" dirty="0"/>
                  <a:t>K</a:t>
                </a:r>
                <a:r>
                  <a:rPr lang="zh-TW" altLang="en-US" dirty="0"/>
                  <a:t>分區演算法對給定的應用程序</a:t>
                </a:r>
                <a:r>
                  <a:rPr lang="en-US" altLang="zh-TW" dirty="0"/>
                  <a:t>S</a:t>
                </a:r>
                <a:r>
                  <a:rPr lang="zh-TW" altLang="en-US" dirty="0"/>
                  <a:t>進行分區</a:t>
                </a: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因此，我們引入了一種簡單的演算法，通過從小到大枚舉來找到更好的臨界值</a:t>
                </a:r>
                <a:r>
                  <a:rPr lang="zh-TW" altLang="en-US" sz="1200" i="0" dirty="0">
                    <a:latin typeface="Cambria Math" panose="02040503050406030204" pitchFamily="18" charset="0"/>
                  </a:rPr>
                  <a:t>𝛼</a:t>
                </a:r>
                <a:endParaRPr lang="en-US" altLang="zh-TW" dirty="0"/>
              </a:p>
              <a:p>
                <a:pPr marL="171450" indent="-171450">
                  <a:buFont typeface="Arial" panose="020B0604020202020204" pitchFamily="34" charset="0"/>
                  <a:buChar char="•"/>
                </a:pPr>
                <a:r>
                  <a:rPr lang="zh-TW" altLang="en-US" dirty="0"/>
                  <a:t>該算法如演算法</a:t>
                </a:r>
                <a:r>
                  <a:rPr lang="en-US" altLang="zh-TW" dirty="0"/>
                  <a:t>5</a:t>
                </a:r>
                <a:r>
                  <a:rPr lang="zh-TW" altLang="en-US" dirty="0"/>
                  <a:t>所示。在一開始時，</a:t>
                </a:r>
                <a:r>
                  <a:rPr lang="zh-TW" altLang="en-US" sz="1200" i="0" dirty="0">
                    <a:latin typeface="Cambria Math" panose="02040503050406030204" pitchFamily="18" charset="0"/>
                  </a:rPr>
                  <a:t>𝛼</a:t>
                </a:r>
                <a:r>
                  <a:rPr lang="zh-TW" altLang="en-US" dirty="0"/>
                  <a:t>的值為</a:t>
                </a:r>
                <a:r>
                  <a:rPr lang="en-US" altLang="zh-TW" dirty="0"/>
                  <a:t>1.0</a:t>
                </a:r>
              </a:p>
              <a:p>
                <a:pPr marL="171450" indent="-171450">
                  <a:buFont typeface="Arial" panose="020B0604020202020204" pitchFamily="34" charset="0"/>
                  <a:buChar char="•"/>
                </a:pPr>
                <a:r>
                  <a:rPr lang="zh-TW" altLang="en-US" dirty="0"/>
                  <a:t>為了調整臨界值，我們設置了一個步長值</a:t>
                </a:r>
                <a:r>
                  <a:rPr lang="en-US" altLang="zh-TW" sz="1200" i="0" dirty="0">
                    <a:latin typeface="Cambria Math" panose="02040503050406030204" pitchFamily="18" charset="0"/>
                    <a:ea typeface="Cambria Math" panose="02040503050406030204" pitchFamily="18" charset="0"/>
                  </a:rPr>
                  <a:t>∆</a:t>
                </a:r>
                <a:r>
                  <a:rPr lang="zh-TW" altLang="en-US" dirty="0"/>
                  <a:t>，默認值為</a:t>
                </a:r>
                <a:r>
                  <a:rPr lang="en-US" altLang="zh-TW" dirty="0"/>
                  <a:t>0.1</a:t>
                </a:r>
                <a:r>
                  <a:rPr lang="zh-TW" altLang="en-US" dirty="0"/>
                  <a:t>，用戶可以自己定義</a:t>
                </a:r>
                <a:endParaRPr lang="en-US" altLang="zh-TW" dirty="0"/>
              </a:p>
              <a:p>
                <a:pPr marL="171450" indent="-171450">
                  <a:buFont typeface="Arial" panose="020B0604020202020204" pitchFamily="34" charset="0"/>
                  <a:buChar char="•"/>
                </a:pPr>
                <a:r>
                  <a:rPr lang="zh-TW" altLang="en-US" dirty="0"/>
                  <a:t>每次迭代中，使用臨界值</a:t>
                </a:r>
                <a:r>
                  <a:rPr lang="zh-TW" altLang="en-US" sz="1200" i="0" dirty="0">
                    <a:latin typeface="Cambria Math" panose="02040503050406030204" pitchFamily="18" charset="0"/>
                  </a:rPr>
                  <a:t>𝛼</a:t>
                </a:r>
                <a:r>
                  <a:rPr lang="zh-TW" altLang="en-US" dirty="0"/>
                  <a:t>，演算法首先根據二元分區演算法或</a:t>
                </a:r>
                <a:r>
                  <a:rPr lang="en-US" altLang="zh-TW" dirty="0"/>
                  <a:t>K</a:t>
                </a:r>
                <a:r>
                  <a:rPr lang="zh-TW" altLang="en-US" dirty="0"/>
                  <a:t>分區演算法對給定的應用程序</a:t>
                </a:r>
                <a:r>
                  <a:rPr lang="en-US" altLang="zh-TW" dirty="0"/>
                  <a:t>S</a:t>
                </a:r>
                <a:r>
                  <a:rPr lang="zh-TW" altLang="en-US" dirty="0"/>
                  <a:t>進行分區</a:t>
                </a: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62</a:t>
            </a:fld>
            <a:endParaRPr lang="zh-TW" altLang="en-US"/>
          </a:p>
        </p:txBody>
      </p:sp>
    </p:spTree>
    <p:extLst>
      <p:ext uri="{BB962C8B-B14F-4D97-AF65-F5344CB8AC3E}">
        <p14:creationId xmlns:p14="http://schemas.microsoft.com/office/powerpoint/2010/main" val="2640265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注意演算法紀錄的是最新的分區結果，避免多次重覆分區</a:t>
            </a:r>
            <a:endParaRPr lang="en-US" altLang="zh-TW" dirty="0"/>
          </a:p>
          <a:p>
            <a:pPr marL="171450" indent="-171450">
              <a:buFont typeface="Arial" panose="020B0604020202020204" pitchFamily="34" charset="0"/>
              <a:buChar char="•"/>
            </a:pPr>
            <a:r>
              <a:rPr lang="zh-TW" altLang="en-US" dirty="0"/>
              <a:t>然後它會嘗試根據啟發式打包演算法將分區中的所有零件打包到機器中，以找到應用程序的放置解決方案</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63</a:t>
            </a:fld>
            <a:endParaRPr lang="zh-TW" altLang="en-US"/>
          </a:p>
        </p:txBody>
      </p:sp>
    </p:spTree>
    <p:extLst>
      <p:ext uri="{BB962C8B-B14F-4D97-AF65-F5344CB8AC3E}">
        <p14:creationId xmlns:p14="http://schemas.microsoft.com/office/powerpoint/2010/main" val="638665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接著，我們討論我們提出的演算法的時間複雜度</a:t>
                </a:r>
                <a:endParaRPr lang="en-US" altLang="zh-TW" dirty="0"/>
              </a:p>
              <a:p>
                <a:pPr marL="171450" indent="-171450">
                  <a:buFont typeface="Arial" panose="020B0604020202020204" pitchFamily="34" charset="0"/>
                  <a:buChar char="•"/>
                </a:pPr>
                <a:r>
                  <a:rPr lang="zh-TW" altLang="en-US" dirty="0"/>
                  <a:t>我們假設服務的數量為</a:t>
                </a:r>
                <a:r>
                  <a:rPr lang="en-US" altLang="zh-TW" dirty="0"/>
                  <a:t>n;</a:t>
                </a:r>
                <a:r>
                  <a:rPr lang="zh-TW" altLang="en-US" dirty="0"/>
                  <a:t>服務圖中的邊的數量為</a:t>
                </a:r>
                <a:r>
                  <a:rPr lang="en-US" altLang="zh-TW" dirty="0"/>
                  <a:t>m(</a:t>
                </a:r>
                <a:r>
                  <a:rPr lang="zh-TW" altLang="en-US" dirty="0"/>
                  <a:t>即流量率</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𝑡</m:t>
                        </m:r>
                      </m:e>
                      <m:sub>
                        <m:r>
                          <a:rPr lang="en-US" altLang="zh-TW" sz="1200" b="0" i="1" dirty="0" smtClean="0">
                            <a:latin typeface="Cambria Math" panose="02040503050406030204" pitchFamily="18" charset="0"/>
                          </a:rPr>
                          <m:t>𝑖𝑗</m:t>
                        </m:r>
                      </m:sub>
                    </m:sSub>
                  </m:oMath>
                </a14:m>
                <a:r>
                  <a:rPr lang="zh-TW" altLang="en-US" dirty="0"/>
                  <a:t>的量</a:t>
                </a:r>
                <a:r>
                  <a:rPr lang="en-US" altLang="zh-TW" dirty="0"/>
                  <a:t>&gt;0);</a:t>
                </a:r>
                <a:r>
                  <a:rPr lang="zh-TW" altLang="en-US" dirty="0"/>
                  <a:t>機器的數量為</a:t>
                </a:r>
                <a:r>
                  <a:rPr lang="en-US" altLang="zh-TW" dirty="0"/>
                  <a:t>M</a:t>
                </a:r>
                <a:r>
                  <a:rPr lang="zh-TW" altLang="en-US" dirty="0"/>
                  <a:t>。對於基於服務的應用程序，它最多可以劃分為</a:t>
                </a:r>
                <a:r>
                  <a:rPr lang="en-US" altLang="zh-TW" dirty="0"/>
                  <a:t>n</a:t>
                </a:r>
                <a:r>
                  <a:rPr lang="zh-TW" altLang="en-US" dirty="0"/>
                  <a:t>個部分</a:t>
                </a:r>
                <a:endParaRPr lang="en-US" altLang="zh-TW" dirty="0"/>
              </a:p>
              <a:p>
                <a:pPr marL="171450" indent="-171450">
                  <a:buFont typeface="Arial" panose="020B0604020202020204" pitchFamily="34" charset="0"/>
                  <a:buChar char="•"/>
                </a:pPr>
                <a:r>
                  <a:rPr lang="zh-TW" altLang="en-US" dirty="0"/>
                  <a:t>對於每個分區，我們執行收縮演算法</a:t>
                </a:r>
                <a:r>
                  <a:rPr lang="en-US" altLang="zh-TW" dirty="0"/>
                  <a:t>n</a:t>
                </a:r>
                <a:r>
                  <a:rPr lang="zh-TW" altLang="en-US" dirty="0"/>
                  <a:t>次，收縮演算法的時間複雜度是</a:t>
                </a:r>
                <a:r>
                  <a:rPr lang="en-US" altLang="zh-TW" sz="1200" i="1" dirty="0">
                    <a:latin typeface="+mn-lt"/>
                  </a:rPr>
                  <a:t>O</a:t>
                </a:r>
                <a14:m>
                  <m:oMath xmlns:m="http://schemas.openxmlformats.org/officeDocument/2006/math">
                    <m:d>
                      <m:dPr>
                        <m:ctrlPr>
                          <a:rPr lang="en-US" altLang="zh-TW" sz="1200" i="1" smtClean="0">
                            <a:latin typeface="Cambria Math" panose="02040503050406030204" pitchFamily="18" charset="0"/>
                          </a:rPr>
                        </m:ctrlPr>
                      </m:dPr>
                      <m:e>
                        <m:r>
                          <a:rPr lang="en-US" altLang="zh-TW" sz="1200" b="0" i="1" smtClean="0">
                            <a:latin typeface="Cambria Math" panose="02040503050406030204" pitchFamily="18" charset="0"/>
                          </a:rPr>
                          <m:t>𝑚</m:t>
                        </m:r>
                        <m:sSup>
                          <m:sSupPr>
                            <m:ctrlPr>
                              <a:rPr lang="en-US" altLang="zh-TW" sz="1200" b="0" i="1" smtClean="0">
                                <a:latin typeface="Cambria Math" panose="02040503050406030204" pitchFamily="18" charset="0"/>
                              </a:rPr>
                            </m:ctrlPr>
                          </m:sSupPr>
                          <m:e>
                            <m:r>
                              <m:rPr>
                                <m:sty m:val="p"/>
                              </m:rPr>
                              <a:rPr lang="en-US" altLang="zh-TW" sz="1200" b="0" i="0" smtClean="0">
                                <a:latin typeface="Cambria Math" panose="02040503050406030204" pitchFamily="18" charset="0"/>
                              </a:rPr>
                              <m:t>log</m:t>
                            </m:r>
                          </m:e>
                          <m:sup>
                            <m:r>
                              <a:rPr lang="en-US" altLang="zh-TW" sz="1200" b="0" i="1" smtClean="0">
                                <a:latin typeface="Cambria Math" panose="02040503050406030204" pitchFamily="18" charset="0"/>
                              </a:rPr>
                              <m:t>2</m:t>
                            </m:r>
                          </m:sup>
                        </m:sSup>
                        <m:r>
                          <a:rPr lang="en-US" altLang="zh-TW" sz="1200" b="0" i="1" smtClean="0">
                            <a:latin typeface="Cambria Math" panose="02040503050406030204" pitchFamily="18" charset="0"/>
                          </a:rPr>
                          <m:t>𝑛</m:t>
                        </m:r>
                      </m:e>
                    </m:d>
                  </m:oMath>
                </a14:m>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接著，我們討論我們提出的演算法的時間複雜度</a:t>
                </a:r>
                <a:endParaRPr lang="en-US" altLang="zh-TW" dirty="0"/>
              </a:p>
              <a:p>
                <a:pPr marL="171450" indent="-171450">
                  <a:buFont typeface="Arial" panose="020B0604020202020204" pitchFamily="34" charset="0"/>
                  <a:buChar char="•"/>
                </a:pPr>
                <a:r>
                  <a:rPr lang="zh-TW" altLang="en-US" dirty="0"/>
                  <a:t>我們假設服務的數量為</a:t>
                </a:r>
                <a:r>
                  <a:rPr lang="en-US" altLang="zh-TW" dirty="0"/>
                  <a:t>n;</a:t>
                </a:r>
                <a:r>
                  <a:rPr lang="zh-TW" altLang="en-US" dirty="0"/>
                  <a:t>服務圖中的邊的數量為</a:t>
                </a:r>
                <a:r>
                  <a:rPr lang="en-US" altLang="zh-TW" dirty="0"/>
                  <a:t>m(</a:t>
                </a:r>
                <a:r>
                  <a:rPr lang="zh-TW" altLang="en-US" dirty="0"/>
                  <a:t>即流量率</a:t>
                </a:r>
                <a:r>
                  <a:rPr lang="en-US" altLang="zh-TW" sz="1200" b="0" i="0" dirty="0">
                    <a:latin typeface="Cambria Math" panose="02040503050406030204" pitchFamily="18" charset="0"/>
                  </a:rPr>
                  <a:t>𝑡_𝑖𝑗</a:t>
                </a:r>
                <a:r>
                  <a:rPr lang="zh-TW" altLang="en-US" dirty="0"/>
                  <a:t>的量</a:t>
                </a:r>
                <a:r>
                  <a:rPr lang="en-US" altLang="zh-TW" dirty="0"/>
                  <a:t>&gt;0);</a:t>
                </a:r>
                <a:r>
                  <a:rPr lang="zh-TW" altLang="en-US" dirty="0"/>
                  <a:t>機器的數量為</a:t>
                </a:r>
                <a:r>
                  <a:rPr lang="en-US" altLang="zh-TW" dirty="0"/>
                  <a:t>M</a:t>
                </a:r>
                <a:r>
                  <a:rPr lang="zh-TW" altLang="en-US" dirty="0"/>
                  <a:t>。對於基於服務的應用程序，它最多可以劃分為</a:t>
                </a:r>
                <a:r>
                  <a:rPr lang="en-US" altLang="zh-TW" dirty="0"/>
                  <a:t>n</a:t>
                </a:r>
                <a:r>
                  <a:rPr lang="zh-TW" altLang="en-US" dirty="0"/>
                  <a:t>個部分</a:t>
                </a:r>
                <a:endParaRPr lang="en-US" altLang="zh-TW" dirty="0"/>
              </a:p>
              <a:p>
                <a:pPr marL="171450" indent="-171450">
                  <a:buFont typeface="Arial" panose="020B0604020202020204" pitchFamily="34" charset="0"/>
                  <a:buChar char="•"/>
                </a:pPr>
                <a:r>
                  <a:rPr lang="zh-TW" altLang="en-US" dirty="0"/>
                  <a:t>對於每個分區，我們執行收縮演算法</a:t>
                </a:r>
                <a:r>
                  <a:rPr lang="en-US" altLang="zh-TW" dirty="0"/>
                  <a:t>n</a:t>
                </a:r>
                <a:r>
                  <a:rPr lang="zh-TW" altLang="en-US" dirty="0"/>
                  <a:t>次，收縮演算法的時間複雜度是</a:t>
                </a:r>
                <a:r>
                  <a:rPr lang="en-US" altLang="zh-TW" sz="1200" i="1" dirty="0">
                    <a:latin typeface="+mn-lt"/>
                  </a:rPr>
                  <a:t>O</a:t>
                </a:r>
                <a:r>
                  <a:rPr lang="en-US" altLang="zh-TW" sz="1200" i="0">
                    <a:latin typeface="Cambria Math" panose="02040503050406030204" pitchFamily="18" charset="0"/>
                  </a:rPr>
                  <a:t>(</a:t>
                </a:r>
                <a:r>
                  <a:rPr lang="en-US" altLang="zh-TW" sz="1200" b="0" i="0">
                    <a:latin typeface="Cambria Math" panose="02040503050406030204" pitchFamily="18" charset="0"/>
                  </a:rPr>
                  <a:t>𝑚log^2 𝑛)</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65</a:t>
            </a:fld>
            <a:endParaRPr lang="zh-TW" altLang="en-US"/>
          </a:p>
        </p:txBody>
      </p:sp>
    </p:spTree>
    <p:extLst>
      <p:ext uri="{BB962C8B-B14F-4D97-AF65-F5344CB8AC3E}">
        <p14:creationId xmlns:p14="http://schemas.microsoft.com/office/powerpoint/2010/main" val="2541848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因為我們紀錄的是最新的分區結果，避免多次重覆分區，整體分區的時間複雜度是</a:t>
                </a:r>
                <a:r>
                  <a:rPr lang="en-US" altLang="zh-TW" sz="1200" i="1" dirty="0">
                    <a:latin typeface="+mn-lt"/>
                  </a:rPr>
                  <a:t>O</a:t>
                </a:r>
                <a14:m>
                  <m:oMath xmlns:m="http://schemas.openxmlformats.org/officeDocument/2006/math">
                    <m:d>
                      <m:dPr>
                        <m:ctrlPr>
                          <a:rPr lang="en-US" altLang="zh-TW" sz="1200" i="1" smtClean="0">
                            <a:latin typeface="Cambria Math" panose="02040503050406030204" pitchFamily="18" charset="0"/>
                          </a:rPr>
                        </m:ctrlPr>
                      </m:dPr>
                      <m:e>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r>
                          <a:rPr lang="en-US" altLang="zh-TW" sz="1200" b="0" i="1" smtClean="0">
                            <a:latin typeface="Cambria Math" panose="02040503050406030204" pitchFamily="18" charset="0"/>
                          </a:rPr>
                          <m:t>𝑚</m:t>
                        </m:r>
                        <m:sSup>
                          <m:sSupPr>
                            <m:ctrlPr>
                              <a:rPr lang="en-US" altLang="zh-TW" sz="1200" b="0" i="1" smtClean="0">
                                <a:latin typeface="Cambria Math" panose="02040503050406030204" pitchFamily="18" charset="0"/>
                              </a:rPr>
                            </m:ctrlPr>
                          </m:sSupPr>
                          <m:e>
                            <m:r>
                              <m:rPr>
                                <m:sty m:val="p"/>
                              </m:rPr>
                              <a:rPr lang="en-US" altLang="zh-TW" sz="1200" b="0" i="0" smtClean="0">
                                <a:latin typeface="Cambria Math" panose="02040503050406030204" pitchFamily="18" charset="0"/>
                              </a:rPr>
                              <m:t>log</m:t>
                            </m:r>
                          </m:e>
                          <m:sup>
                            <m:r>
                              <a:rPr lang="en-US" altLang="zh-TW" sz="1200" b="0" i="1" smtClean="0">
                                <a:latin typeface="Cambria Math" panose="02040503050406030204" pitchFamily="18" charset="0"/>
                              </a:rPr>
                              <m:t>2</m:t>
                            </m:r>
                          </m:sup>
                        </m:sSup>
                        <m:r>
                          <a:rPr lang="en-US" altLang="zh-TW" sz="1200" b="0" i="1" smtClean="0">
                            <a:latin typeface="Cambria Math" panose="02040503050406030204" pitchFamily="18" charset="0"/>
                          </a:rPr>
                          <m:t>𝑛</m:t>
                        </m:r>
                      </m:e>
                    </m:d>
                  </m:oMath>
                </a14:m>
                <a:endParaRPr lang="en-US" altLang="zh-TW" dirty="0"/>
              </a:p>
              <a:p>
                <a:pPr marL="171450" indent="-171450">
                  <a:buFont typeface="Arial" panose="020B0604020202020204" pitchFamily="34" charset="0"/>
                  <a:buChar char="•"/>
                </a:pPr>
                <a:r>
                  <a:rPr lang="zh-TW" altLang="en-US" dirty="0"/>
                  <a:t>對於啟發式打包，時間複雜度是</a:t>
                </a:r>
                <a:r>
                  <a:rPr lang="en-US" altLang="zh-TW" sz="1200" i="1" dirty="0">
                    <a:latin typeface="+mn-lt"/>
                  </a:rPr>
                  <a:t>O</a:t>
                </a:r>
                <a14:m>
                  <m:oMath xmlns:m="http://schemas.openxmlformats.org/officeDocument/2006/math">
                    <m:d>
                      <m:dPr>
                        <m:ctrlPr>
                          <a:rPr lang="en-US" altLang="zh-TW" sz="1200" i="1" smtClean="0">
                            <a:latin typeface="Cambria Math" panose="02040503050406030204" pitchFamily="18" charset="0"/>
                          </a:rPr>
                        </m:ctrlPr>
                      </m:dPr>
                      <m:e>
                        <m:r>
                          <a:rPr lang="en-US" altLang="zh-TW" sz="1200" b="0" i="1" smtClean="0">
                            <a:latin typeface="Cambria Math" panose="02040503050406030204" pitchFamily="18" charset="0"/>
                          </a:rPr>
                          <m:t>𝑛𝑀</m:t>
                        </m:r>
                        <m:r>
                          <a:rPr lang="en-US" altLang="zh-TW" sz="1200" b="0" i="1" smtClean="0">
                            <a:latin typeface="Cambria Math" panose="02040503050406030204" pitchFamily="18" charset="0"/>
                          </a:rPr>
                          <m:t>+</m:t>
                        </m:r>
                        <m:sSup>
                          <m:sSupPr>
                            <m:ctrlPr>
                              <a:rPr lang="en-US" altLang="zh-TW" sz="1200" b="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e>
                    </m:d>
                  </m:oMath>
                </a14:m>
                <a:r>
                  <a:rPr lang="zh-TW" altLang="en-US" dirty="0"/>
                  <a:t>，因為計算因子</a:t>
                </a:r>
                <a:r>
                  <a:rPr lang="en-US" altLang="zh-TW" dirty="0" err="1"/>
                  <a:t>tf</a:t>
                </a:r>
                <a:r>
                  <a:rPr lang="zh-TW" altLang="en-US" dirty="0"/>
                  <a:t>的整體時間複雜度是</a:t>
                </a:r>
                <a:r>
                  <a:rPr lang="en-US" altLang="zh-TW" sz="1200" i="1" dirty="0">
                    <a:latin typeface="+mn-lt"/>
                  </a:rPr>
                  <a:t>O</a:t>
                </a:r>
                <a:r>
                  <a:rPr lang="en-US" altLang="zh-TW" sz="1200" dirty="0">
                    <a:latin typeface="+mn-lt"/>
                  </a:rPr>
                  <a:t>(</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oMath>
                </a14:m>
                <a:r>
                  <a:rPr lang="en-US" altLang="zh-TW" dirty="0"/>
                  <a:t>)</a:t>
                </a:r>
              </a:p>
              <a:p>
                <a:pPr marL="171450" indent="-171450">
                  <a:buFont typeface="Arial" panose="020B0604020202020204" pitchFamily="34" charset="0"/>
                  <a:buChar char="•"/>
                </a:pPr>
                <a:r>
                  <a:rPr lang="zh-TW" altLang="en-US" dirty="0"/>
                  <a:t>讓</a:t>
                </a:r>
                <a:r>
                  <a:rPr lang="en-US" altLang="zh-TW" sz="1200" i="1" dirty="0">
                    <a:latin typeface="+mn-lt"/>
                  </a:rPr>
                  <a:t>C</a:t>
                </a:r>
                <a:r>
                  <a:rPr lang="en-US" altLang="zh-TW" sz="1200" dirty="0">
                    <a:latin typeface="+mn-lt"/>
                  </a:rPr>
                  <a:t> = </a:t>
                </a:r>
                <a14:m>
                  <m:oMath xmlns:m="http://schemas.openxmlformats.org/officeDocument/2006/math">
                    <m:f>
                      <m:fPr>
                        <m:ctrlPr>
                          <a:rPr lang="en-US" altLang="zh-TW" sz="1200" i="1" dirty="0" smtClean="0">
                            <a:latin typeface="Cambria Math" panose="02040503050406030204" pitchFamily="18" charset="0"/>
                          </a:rPr>
                        </m:ctrlPr>
                      </m:fPr>
                      <m:num>
                        <m:r>
                          <a:rPr lang="en-US" altLang="zh-TW" sz="1200" i="1" dirty="0">
                            <a:latin typeface="Cambria Math" panose="02040503050406030204" pitchFamily="18" charset="0"/>
                          </a:rPr>
                          <m:t>1</m:t>
                        </m:r>
                      </m:num>
                      <m:den>
                        <m:r>
                          <a:rPr lang="en-US" altLang="zh-TW" sz="1200" i="1" dirty="0" smtClean="0">
                            <a:latin typeface="Cambria Math" panose="02040503050406030204" pitchFamily="18" charset="0"/>
                            <a:ea typeface="Cambria Math" panose="02040503050406030204" pitchFamily="18" charset="0"/>
                          </a:rPr>
                          <m:t>∆</m:t>
                        </m:r>
                      </m:den>
                    </m:f>
                  </m:oMath>
                </a14:m>
                <a:r>
                  <a:rPr lang="zh-TW" altLang="en-US" dirty="0"/>
                  <a:t>表示迭代的量。提出的演算法整體時間複雜度為</a:t>
                </a:r>
                <a:r>
                  <a:rPr lang="en-US" altLang="zh-TW" sz="1200" dirty="0">
                    <a:latin typeface="+mn-lt"/>
                  </a:rPr>
                  <a:t>(</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r>
                      <a:rPr lang="en-US" altLang="zh-TW" sz="1200" b="0" i="1" smtClean="0">
                        <a:latin typeface="Cambria Math" panose="02040503050406030204" pitchFamily="18" charset="0"/>
                      </a:rPr>
                      <m:t>𝑚</m:t>
                    </m:r>
                    <m:sSup>
                      <m:sSupPr>
                        <m:ctrlPr>
                          <a:rPr lang="en-US" altLang="zh-TW" sz="1200" b="0" i="1" smtClean="0">
                            <a:latin typeface="Cambria Math" panose="02040503050406030204" pitchFamily="18" charset="0"/>
                          </a:rPr>
                        </m:ctrlPr>
                      </m:sSupPr>
                      <m:e>
                        <m:r>
                          <m:rPr>
                            <m:sty m:val="p"/>
                          </m:rPr>
                          <a:rPr lang="en-US" altLang="zh-TW" sz="1200" b="0" i="0" smtClean="0">
                            <a:latin typeface="Cambria Math" panose="02040503050406030204" pitchFamily="18" charset="0"/>
                          </a:rPr>
                          <m:t>log</m:t>
                        </m:r>
                      </m:e>
                      <m:sup>
                        <m:r>
                          <a:rPr lang="en-US" altLang="zh-TW" sz="1200" i="1">
                            <a:latin typeface="Cambria Math" panose="02040503050406030204" pitchFamily="18" charset="0"/>
                          </a:rPr>
                          <m:t>2</m:t>
                        </m:r>
                      </m:sup>
                    </m:sSup>
                    <m:r>
                      <a:rPr lang="en-US" altLang="zh-TW" sz="1200" b="0" i="0" smtClean="0">
                        <a:latin typeface="Cambria Math" panose="02040503050406030204" pitchFamily="18" charset="0"/>
                      </a:rPr>
                      <m:t>+</m:t>
                    </m:r>
                  </m:oMath>
                </a14:m>
                <a:r>
                  <a:rPr lang="en-US" altLang="zh-TW" sz="1200" i="1" dirty="0" err="1">
                    <a:latin typeface="+mn-lt"/>
                  </a:rPr>
                  <a:t>CnM</a:t>
                </a:r>
                <a14:m>
                  <m:oMath xmlns:m="http://schemas.openxmlformats.org/officeDocument/2006/math">
                    <m:r>
                      <a:rPr lang="en-US" altLang="zh-TW" sz="1200" b="0" i="1" smtClean="0">
                        <a:latin typeface="Cambria Math" panose="02040503050406030204" pitchFamily="18" charset="0"/>
                      </a:rPr>
                      <m:t>+</m:t>
                    </m:r>
                  </m:oMath>
                </a14:m>
                <a:r>
                  <a:rPr lang="en-US" altLang="zh-TW" sz="1200" i="1" dirty="0">
                    <a:latin typeface="+mn-lt"/>
                  </a:rPr>
                  <a:t>C</a:t>
                </a:r>
                <a14:m>
                  <m:oMath xmlns:m="http://schemas.openxmlformats.org/officeDocument/2006/math">
                    <m:sSup>
                      <m:sSupPr>
                        <m:ctrlPr>
                          <a:rPr lang="en-US" altLang="zh-TW" sz="1200" i="1" dirty="0" smtClean="0">
                            <a:latin typeface="Cambria Math" panose="02040503050406030204" pitchFamily="18" charset="0"/>
                          </a:rPr>
                        </m:ctrlPr>
                      </m:sSupPr>
                      <m:e>
                        <m:r>
                          <a:rPr lang="en-US" altLang="zh-TW" sz="1200" b="0" i="1" dirty="0" smtClean="0">
                            <a:latin typeface="Cambria Math" panose="02040503050406030204" pitchFamily="18" charset="0"/>
                          </a:rPr>
                          <m:t>𝑛</m:t>
                        </m:r>
                      </m:e>
                      <m:sup>
                        <m:r>
                          <a:rPr lang="en-US" altLang="zh-TW" sz="1200" b="0" i="1" dirty="0" smtClean="0">
                            <a:latin typeface="Cambria Math" panose="02040503050406030204" pitchFamily="18" charset="0"/>
                          </a:rPr>
                          <m:t>2</m:t>
                        </m:r>
                      </m:sup>
                    </m:sSup>
                  </m:oMath>
                </a14:m>
                <a:r>
                  <a:rPr lang="en-US" altLang="zh-TW" sz="1200" dirty="0">
                    <a:latin typeface="+mn-lt"/>
                  </a:rPr>
                  <a:t>)</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因為我們紀錄的是最新的分區結果，避免多次重覆分區，整體分區的時間複雜度是</a:t>
                </a:r>
                <a:r>
                  <a:rPr lang="en-US" altLang="zh-TW" sz="1200" i="1" dirty="0">
                    <a:latin typeface="+mn-lt"/>
                  </a:rPr>
                  <a:t>O</a:t>
                </a:r>
                <a:r>
                  <a:rPr lang="en-US" altLang="zh-TW" sz="1200" i="0">
                    <a:latin typeface="Cambria Math" panose="02040503050406030204" pitchFamily="18" charset="0"/>
                  </a:rPr>
                  <a:t>(</a:t>
                </a:r>
                <a:r>
                  <a:rPr lang="en-US" altLang="zh-TW" sz="1200" b="0" i="0">
                    <a:latin typeface="Cambria Math" panose="02040503050406030204" pitchFamily="18" charset="0"/>
                  </a:rPr>
                  <a:t>𝑛^2 𝑚log^2 𝑛)</a:t>
                </a:r>
                <a:endParaRPr lang="en-US" altLang="zh-TW" dirty="0"/>
              </a:p>
              <a:p>
                <a:pPr marL="171450" indent="-171450">
                  <a:buFont typeface="Arial" panose="020B0604020202020204" pitchFamily="34" charset="0"/>
                  <a:buChar char="•"/>
                </a:pPr>
                <a:r>
                  <a:rPr lang="zh-TW" altLang="en-US" dirty="0"/>
                  <a:t>對於啟發式打包，時間複雜度是</a:t>
                </a:r>
                <a:r>
                  <a:rPr lang="en-US" altLang="zh-TW" sz="1200" i="1" dirty="0">
                    <a:latin typeface="+mn-lt"/>
                  </a:rPr>
                  <a:t>O</a:t>
                </a:r>
                <a:r>
                  <a:rPr lang="en-US" altLang="zh-TW" sz="1200" i="0">
                    <a:latin typeface="Cambria Math" panose="02040503050406030204" pitchFamily="18" charset="0"/>
                  </a:rPr>
                  <a:t>(</a:t>
                </a:r>
                <a:r>
                  <a:rPr lang="en-US" altLang="zh-TW" sz="1200" b="0" i="0">
                    <a:latin typeface="Cambria Math" panose="02040503050406030204" pitchFamily="18" charset="0"/>
                  </a:rPr>
                  <a:t>𝑛𝑀+𝑛^2 )</a:t>
                </a:r>
                <a:r>
                  <a:rPr lang="zh-TW" altLang="en-US" dirty="0"/>
                  <a:t>，因為計算因子</a:t>
                </a:r>
                <a:r>
                  <a:rPr lang="en-US" altLang="zh-TW" dirty="0" err="1"/>
                  <a:t>tf</a:t>
                </a:r>
                <a:r>
                  <a:rPr lang="zh-TW" altLang="en-US" dirty="0"/>
                  <a:t>的整體時間複雜度是</a:t>
                </a:r>
                <a:r>
                  <a:rPr lang="en-US" altLang="zh-TW" sz="1200" i="1" dirty="0">
                    <a:latin typeface="+mn-lt"/>
                  </a:rPr>
                  <a:t>O</a:t>
                </a:r>
                <a:r>
                  <a:rPr lang="en-US" altLang="zh-TW" sz="1200" dirty="0">
                    <a:latin typeface="+mn-lt"/>
                  </a:rPr>
                  <a:t>(</a:t>
                </a:r>
                <a:r>
                  <a:rPr lang="en-US" altLang="zh-TW" sz="1200" b="0" i="0">
                    <a:latin typeface="Cambria Math" panose="02040503050406030204" pitchFamily="18" charset="0"/>
                  </a:rPr>
                  <a:t>𝑛^2</a:t>
                </a:r>
                <a:r>
                  <a:rPr lang="en-US" altLang="zh-TW" dirty="0"/>
                  <a:t>)</a:t>
                </a:r>
              </a:p>
              <a:p>
                <a:pPr marL="171450" indent="-171450">
                  <a:buFont typeface="Arial" panose="020B0604020202020204" pitchFamily="34" charset="0"/>
                  <a:buChar char="•"/>
                </a:pPr>
                <a:r>
                  <a:rPr lang="zh-TW" altLang="en-US" dirty="0"/>
                  <a:t>讓</a:t>
                </a:r>
                <a:r>
                  <a:rPr lang="en-US" altLang="zh-TW" sz="1200" i="1" dirty="0">
                    <a:latin typeface="+mn-lt"/>
                  </a:rPr>
                  <a:t>C</a:t>
                </a:r>
                <a:r>
                  <a:rPr lang="en-US" altLang="zh-TW" sz="1200" dirty="0">
                    <a:latin typeface="+mn-lt"/>
                  </a:rPr>
                  <a:t> = </a:t>
                </a:r>
                <a:r>
                  <a:rPr lang="en-US" altLang="zh-TW" sz="1200" i="0" dirty="0">
                    <a:latin typeface="Cambria Math" panose="02040503050406030204" pitchFamily="18" charset="0"/>
                  </a:rPr>
                  <a:t>1/</a:t>
                </a:r>
                <a:r>
                  <a:rPr lang="en-US" altLang="zh-TW" sz="1200" i="0" dirty="0">
                    <a:latin typeface="Cambria Math" panose="02040503050406030204" pitchFamily="18" charset="0"/>
                    <a:ea typeface="Cambria Math" panose="02040503050406030204" pitchFamily="18" charset="0"/>
                  </a:rPr>
                  <a:t>∆</a:t>
                </a:r>
                <a:r>
                  <a:rPr lang="zh-TW" altLang="en-US" dirty="0"/>
                  <a:t>表示迭代的量。提出的演算法整體時間複雜度為</a:t>
                </a:r>
                <a:r>
                  <a:rPr lang="en-US" altLang="zh-TW" sz="1200" dirty="0">
                    <a:latin typeface="+mn-lt"/>
                  </a:rPr>
                  <a:t>(</a:t>
                </a:r>
                <a:r>
                  <a:rPr lang="en-US" altLang="zh-TW" sz="1200" b="0" i="0">
                    <a:latin typeface="Cambria Math" panose="02040503050406030204" pitchFamily="18" charset="0"/>
                  </a:rPr>
                  <a:t>𝑛^2 𝑚log^</a:t>
                </a:r>
                <a:r>
                  <a:rPr lang="en-US" altLang="zh-TW" sz="1200" i="0">
                    <a:latin typeface="Cambria Math" panose="02040503050406030204" pitchFamily="18" charset="0"/>
                  </a:rPr>
                  <a:t>2</a:t>
                </a:r>
                <a:r>
                  <a:rPr lang="en-US" altLang="zh-TW" sz="1200" b="0" i="0">
                    <a:latin typeface="Cambria Math" panose="02040503050406030204" pitchFamily="18" charset="0"/>
                  </a:rPr>
                  <a:t>+</a:t>
                </a:r>
                <a:r>
                  <a:rPr lang="en-US" altLang="zh-TW" sz="1200" i="1" dirty="0" err="1">
                    <a:latin typeface="+mn-lt"/>
                  </a:rPr>
                  <a:t>CnM</a:t>
                </a:r>
                <a:r>
                  <a:rPr lang="en-US" altLang="zh-TW" sz="1200" b="0" i="0">
                    <a:latin typeface="Cambria Math" panose="02040503050406030204" pitchFamily="18" charset="0"/>
                  </a:rPr>
                  <a:t>+</a:t>
                </a:r>
                <a:r>
                  <a:rPr lang="en-US" altLang="zh-TW" sz="1200" i="1" dirty="0">
                    <a:latin typeface="+mn-lt"/>
                  </a:rPr>
                  <a:t>C</a:t>
                </a:r>
                <a:r>
                  <a:rPr lang="en-US" altLang="zh-TW" sz="1200" b="0" i="0" dirty="0">
                    <a:latin typeface="Cambria Math" panose="02040503050406030204" pitchFamily="18" charset="0"/>
                  </a:rPr>
                  <a:t>𝑛^2</a:t>
                </a:r>
                <a:r>
                  <a:rPr lang="en-US" altLang="zh-TW" sz="1200" dirty="0">
                    <a:latin typeface="+mn-lt"/>
                  </a:rPr>
                  <a:t>)</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66</a:t>
            </a:fld>
            <a:endParaRPr lang="zh-TW" altLang="en-US"/>
          </a:p>
        </p:txBody>
      </p:sp>
    </p:spTree>
    <p:extLst>
      <p:ext uri="{BB962C8B-B14F-4D97-AF65-F5344CB8AC3E}">
        <p14:creationId xmlns:p14="http://schemas.microsoft.com/office/powerpoint/2010/main" val="8806511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我們使用</a:t>
            </a:r>
            <a:r>
              <a:rPr lang="en-US" altLang="zh-TW" dirty="0"/>
              <a:t>python</a:t>
            </a:r>
            <a:r>
              <a:rPr lang="zh-TW" altLang="en-US" dirty="0"/>
              <a:t>實現了一個原型排程器，它基於我們提出的演算法，用於在容器集群上部署基於服務的應用程序</a:t>
            </a:r>
            <a:endParaRPr lang="en-US" altLang="zh-TW" dirty="0"/>
          </a:p>
          <a:p>
            <a:pPr marL="171450" indent="-171450">
              <a:buFont typeface="Arial" panose="020B0604020202020204" pitchFamily="34" charset="0"/>
              <a:buChar char="•"/>
            </a:pPr>
            <a:r>
              <a:rPr lang="zh-TW" altLang="en-US" dirty="0"/>
              <a:t>在實驗中，我們在</a:t>
            </a:r>
            <a:r>
              <a:rPr lang="en-US" altLang="zh-TW" sz="1200" dirty="0" err="1">
                <a:latin typeface="+mn-lt"/>
              </a:rPr>
              <a:t>ExoGENI</a:t>
            </a:r>
            <a:r>
              <a:rPr lang="en-US" altLang="zh-TW" sz="1200" dirty="0">
                <a:latin typeface="+mn-lt"/>
              </a:rPr>
              <a:t> [13] </a:t>
            </a:r>
            <a:r>
              <a:rPr lang="zh-TW" altLang="en-US" sz="1200" dirty="0">
                <a:latin typeface="+mn-lt"/>
              </a:rPr>
              <a:t>實驗環境的測試台集群中評估我們的排程器</a:t>
            </a:r>
            <a:endParaRPr lang="en-US" altLang="zh-TW" sz="1200" dirty="0">
              <a:latin typeface="+mn-lt"/>
            </a:endParaRP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67</a:t>
            </a:fld>
            <a:endParaRPr lang="zh-TW" altLang="en-US"/>
          </a:p>
        </p:txBody>
      </p:sp>
    </p:spTree>
    <p:extLst>
      <p:ext uri="{BB962C8B-B14F-4D97-AF65-F5344CB8AC3E}">
        <p14:creationId xmlns:p14="http://schemas.microsoft.com/office/powerpoint/2010/main" val="390687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集群。我們在</a:t>
            </a:r>
            <a:r>
              <a:rPr lang="en-US" altLang="zh-TW" sz="1200" dirty="0" err="1">
                <a:latin typeface="+mn-lt"/>
              </a:rPr>
              <a:t>ExoGENI</a:t>
            </a:r>
            <a:r>
              <a:rPr lang="zh-TW" altLang="en-US" sz="1200" dirty="0">
                <a:latin typeface="+mn-lt"/>
              </a:rPr>
              <a:t>中</a:t>
            </a:r>
            <a:r>
              <a:rPr lang="zh-TW" altLang="en-US" dirty="0"/>
              <a:t>建立兩個不同的測試台集群進行實驗</a:t>
            </a:r>
            <a:endParaRPr lang="en-US" altLang="zh-TW" dirty="0"/>
          </a:p>
          <a:p>
            <a:pPr marL="171450" indent="-171450">
              <a:buFont typeface="Arial" panose="020B0604020202020204" pitchFamily="34" charset="0"/>
              <a:buChar char="•"/>
            </a:pPr>
            <a:r>
              <a:rPr lang="zh-TW" altLang="en-US" dirty="0"/>
              <a:t>對於第一個集群，我們使用</a:t>
            </a:r>
            <a:r>
              <a:rPr lang="en-US" altLang="zh-TW" dirty="0"/>
              <a:t>30</a:t>
            </a:r>
            <a:r>
              <a:rPr lang="zh-TW" altLang="en-US" dirty="0"/>
              <a:t>個具有</a:t>
            </a:r>
            <a:r>
              <a:rPr lang="en-US" altLang="zh-TW" dirty="0"/>
              <a:t>2</a:t>
            </a:r>
            <a:r>
              <a:rPr lang="zh-TW" altLang="en-US" dirty="0"/>
              <a:t>個</a:t>
            </a:r>
            <a:r>
              <a:rPr lang="en-US" altLang="zh-TW" dirty="0"/>
              <a:t>CPU</a:t>
            </a:r>
            <a:r>
              <a:rPr lang="zh-TW" altLang="en-US" dirty="0"/>
              <a:t>內核和</a:t>
            </a:r>
            <a:r>
              <a:rPr lang="en-US" altLang="zh-TW" dirty="0"/>
              <a:t>6</a:t>
            </a:r>
            <a:r>
              <a:rPr lang="zh-TW" altLang="en-US" dirty="0"/>
              <a:t> </a:t>
            </a:r>
            <a:r>
              <a:rPr lang="en-US" altLang="zh-TW" dirty="0"/>
              <a:t>GB</a:t>
            </a:r>
            <a:r>
              <a:rPr lang="zh-TW" altLang="en-US" dirty="0"/>
              <a:t> </a:t>
            </a:r>
            <a:r>
              <a:rPr lang="en-US" altLang="zh-TW" dirty="0"/>
              <a:t>RAM</a:t>
            </a:r>
            <a:r>
              <a:rPr lang="zh-TW" altLang="en-US" dirty="0"/>
              <a:t>的同構</a:t>
            </a:r>
            <a:r>
              <a:rPr lang="en-US" altLang="zh-TW" dirty="0"/>
              <a:t>VM</a:t>
            </a:r>
          </a:p>
          <a:p>
            <a:pPr marL="171450" indent="-171450">
              <a:buFont typeface="Arial" panose="020B0604020202020204" pitchFamily="34" charset="0"/>
              <a:buChar char="•"/>
            </a:pPr>
            <a:r>
              <a:rPr lang="zh-TW" altLang="en-US" dirty="0"/>
              <a:t>考慮到異構性，我們使用</a:t>
            </a:r>
            <a:r>
              <a:rPr lang="en-US" altLang="zh-TW" dirty="0"/>
              <a:t>10</a:t>
            </a:r>
            <a:r>
              <a:rPr lang="zh-TW" altLang="en-US" dirty="0"/>
              <a:t>個具有</a:t>
            </a:r>
            <a:r>
              <a:rPr lang="en-US" altLang="zh-TW" dirty="0"/>
              <a:t>2</a:t>
            </a:r>
            <a:r>
              <a:rPr lang="zh-TW" altLang="en-US" dirty="0"/>
              <a:t>個</a:t>
            </a:r>
            <a:r>
              <a:rPr lang="en-US" altLang="zh-TW" dirty="0"/>
              <a:t>CPU</a:t>
            </a:r>
            <a:r>
              <a:rPr lang="zh-TW" altLang="en-US" dirty="0"/>
              <a:t>內核和</a:t>
            </a:r>
            <a:r>
              <a:rPr lang="en-US" altLang="zh-TW" dirty="0"/>
              <a:t>6</a:t>
            </a:r>
            <a:r>
              <a:rPr lang="zh-TW" altLang="en-US" dirty="0"/>
              <a:t> </a:t>
            </a:r>
            <a:r>
              <a:rPr lang="en-US" altLang="zh-TW" dirty="0"/>
              <a:t>GB</a:t>
            </a:r>
            <a:r>
              <a:rPr lang="zh-TW" altLang="en-US" dirty="0"/>
              <a:t> </a:t>
            </a:r>
            <a:r>
              <a:rPr lang="en-US" altLang="zh-TW" dirty="0"/>
              <a:t>RAM</a:t>
            </a:r>
            <a:r>
              <a:rPr lang="zh-TW" altLang="en-US" dirty="0"/>
              <a:t>的</a:t>
            </a:r>
            <a:r>
              <a:rPr lang="en-US" altLang="zh-TW" dirty="0"/>
              <a:t>VM</a:t>
            </a:r>
            <a:r>
              <a:rPr lang="zh-TW" altLang="en-US" dirty="0"/>
              <a:t>和</a:t>
            </a:r>
            <a:r>
              <a:rPr lang="en-US" altLang="zh-TW" dirty="0"/>
              <a:t>10</a:t>
            </a:r>
            <a:r>
              <a:rPr lang="zh-TW" altLang="en-US" dirty="0"/>
              <a:t>個具有</a:t>
            </a:r>
            <a:r>
              <a:rPr lang="en-US" altLang="zh-TW" dirty="0"/>
              <a:t>4</a:t>
            </a:r>
            <a:r>
              <a:rPr lang="zh-TW" altLang="en-US" dirty="0"/>
              <a:t>個內核和</a:t>
            </a:r>
            <a:r>
              <a:rPr lang="en-US" altLang="zh-TW" dirty="0"/>
              <a:t>12</a:t>
            </a:r>
            <a:r>
              <a:rPr lang="zh-TW" altLang="en-US" dirty="0"/>
              <a:t> </a:t>
            </a:r>
            <a:r>
              <a:rPr lang="en-US" altLang="zh-TW" dirty="0"/>
              <a:t>GB</a:t>
            </a:r>
            <a:r>
              <a:rPr lang="zh-TW" altLang="en-US" dirty="0"/>
              <a:t> </a:t>
            </a:r>
            <a:r>
              <a:rPr lang="en-US" altLang="zh-TW" dirty="0"/>
              <a:t>RAM</a:t>
            </a:r>
            <a:r>
              <a:rPr lang="zh-TW" altLang="en-US" dirty="0"/>
              <a:t>作為第二個集群</a:t>
            </a:r>
            <a:endParaRPr lang="en-US" altLang="zh-TW" dirty="0"/>
          </a:p>
          <a:p>
            <a:pPr marL="171450" indent="-171450">
              <a:buFont typeface="Arial" panose="020B0604020202020204" pitchFamily="34" charset="0"/>
              <a:buChar char="•"/>
            </a:pPr>
            <a:r>
              <a:rPr lang="zh-TW" altLang="en-US" dirty="0"/>
              <a:t>同構集群有</a:t>
            </a:r>
            <a:r>
              <a:rPr lang="en-US" altLang="zh-TW" dirty="0"/>
              <a:t>30</a:t>
            </a:r>
            <a:r>
              <a:rPr lang="zh-TW" altLang="en-US" dirty="0"/>
              <a:t>個</a:t>
            </a:r>
            <a:r>
              <a:rPr lang="en-US" altLang="zh-TW" dirty="0"/>
              <a:t>VM</a:t>
            </a:r>
            <a:r>
              <a:rPr lang="zh-TW" altLang="en-US" dirty="0"/>
              <a:t>，異構集群有</a:t>
            </a:r>
            <a:r>
              <a:rPr lang="en-US" altLang="zh-TW" dirty="0"/>
              <a:t>20</a:t>
            </a:r>
            <a:r>
              <a:rPr lang="zh-TW" altLang="en-US" dirty="0"/>
              <a:t>個</a:t>
            </a:r>
            <a:r>
              <a:rPr lang="en-US" altLang="zh-TW" dirty="0"/>
              <a:t>VM</a:t>
            </a:r>
            <a:r>
              <a:rPr lang="zh-TW" altLang="en-US" dirty="0"/>
              <a:t>，但總資源量是相同的</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68</a:t>
            </a:fld>
            <a:endParaRPr lang="zh-TW" altLang="en-US"/>
          </a:p>
        </p:txBody>
      </p:sp>
    </p:spTree>
    <p:extLst>
      <p:ext uri="{BB962C8B-B14F-4D97-AF65-F5344CB8AC3E}">
        <p14:creationId xmlns:p14="http://schemas.microsoft.com/office/powerpoint/2010/main" val="6442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工作負載。為了在不同的場景中評估提出的演算法，我們在實驗中使用了合成應用程序</a:t>
            </a:r>
            <a:endParaRPr lang="en-US" altLang="zh-TW" dirty="0"/>
          </a:p>
          <a:p>
            <a:pPr marL="171450" indent="-171450">
              <a:buFont typeface="Arial" panose="020B0604020202020204" pitchFamily="34" charset="0"/>
              <a:buChar char="•"/>
            </a:pPr>
            <a:r>
              <a:rPr lang="zh-TW" altLang="en-US" dirty="0"/>
              <a:t>考慮到測試台集群的規模，我們產生了由</a:t>
            </a:r>
            <a:r>
              <a:rPr lang="en-US" altLang="zh-TW" dirty="0"/>
              <a:t>64</a:t>
            </a:r>
            <a:r>
              <a:rPr lang="zh-TW" altLang="en-US" dirty="0"/>
              <a:t>、</a:t>
            </a:r>
            <a:r>
              <a:rPr lang="en-US" altLang="zh-TW" dirty="0"/>
              <a:t>96</a:t>
            </a:r>
            <a:r>
              <a:rPr lang="zh-TW" altLang="en-US" dirty="0"/>
              <a:t>和</a:t>
            </a:r>
            <a:r>
              <a:rPr lang="en-US" altLang="zh-TW" dirty="0"/>
              <a:t>128</a:t>
            </a:r>
            <a:r>
              <a:rPr lang="zh-TW" altLang="en-US" dirty="0"/>
              <a:t>個服務所組成的基於服務的應用程序</a:t>
            </a:r>
            <a:endParaRPr lang="en-US" altLang="zh-TW" dirty="0"/>
          </a:p>
          <a:p>
            <a:pPr marL="171450" indent="-171450">
              <a:buFont typeface="Arial" panose="020B0604020202020204" pitchFamily="34" charset="0"/>
              <a:buChar char="•"/>
            </a:pPr>
            <a:r>
              <a:rPr lang="zh-TW" altLang="en-US" dirty="0"/>
              <a:t>對於</a:t>
            </a:r>
            <a:r>
              <a:rPr lang="en-US" altLang="zh-TW" dirty="0"/>
              <a:t>64</a:t>
            </a:r>
            <a:r>
              <a:rPr lang="zh-TW" altLang="en-US" dirty="0"/>
              <a:t>的大小，每個服務的</a:t>
            </a:r>
            <a:r>
              <a:rPr lang="en-US" altLang="zh-TW" dirty="0"/>
              <a:t>CPU</a:t>
            </a:r>
            <a:r>
              <a:rPr lang="zh-TW" altLang="en-US" dirty="0"/>
              <a:t>需求是從</a:t>
            </a:r>
            <a:r>
              <a:rPr lang="en-US" altLang="zh-TW" dirty="0"/>
              <a:t>[30,100]</a:t>
            </a:r>
            <a:r>
              <a:rPr lang="zh-TW" altLang="en-US" dirty="0"/>
              <a:t>隨機統一選取的，其中</a:t>
            </a:r>
            <a:r>
              <a:rPr lang="en-US" altLang="zh-TW" dirty="0"/>
              <a:t>100</a:t>
            </a:r>
            <a:r>
              <a:rPr lang="zh-TW" altLang="en-US" dirty="0"/>
              <a:t>代表</a:t>
            </a:r>
            <a:r>
              <a:rPr lang="en-US" altLang="zh-TW" dirty="0"/>
              <a:t>1</a:t>
            </a:r>
            <a:r>
              <a:rPr lang="zh-TW" altLang="en-US" dirty="0"/>
              <a:t>個</a:t>
            </a:r>
            <a:r>
              <a:rPr lang="en-US" altLang="zh-TW" dirty="0"/>
              <a:t>CPU</a:t>
            </a:r>
            <a:r>
              <a:rPr lang="zh-TW" altLang="en-US" dirty="0"/>
              <a:t>內核，記憶體需求從</a:t>
            </a:r>
            <a:r>
              <a:rPr lang="en-US" altLang="zh-TW" dirty="0"/>
              <a:t>[100,300]</a:t>
            </a:r>
            <a:r>
              <a:rPr lang="zh-TW" altLang="en-US" dirty="0"/>
              <a:t>隨機選取的，其中</a:t>
            </a:r>
            <a:r>
              <a:rPr lang="en-US" altLang="zh-TW" dirty="0"/>
              <a:t>100</a:t>
            </a:r>
            <a:r>
              <a:rPr lang="zh-TW" altLang="en-US" dirty="0"/>
              <a:t>代表</a:t>
            </a:r>
            <a:r>
              <a:rPr lang="en-US" altLang="zh-TW" dirty="0"/>
              <a:t>1</a:t>
            </a:r>
            <a:r>
              <a:rPr lang="zh-TW" altLang="en-US" dirty="0"/>
              <a:t> </a:t>
            </a:r>
            <a:r>
              <a:rPr lang="en-US" altLang="zh-TW" dirty="0"/>
              <a:t>GB</a:t>
            </a:r>
            <a:r>
              <a:rPr lang="zh-TW" altLang="en-US" dirty="0"/>
              <a:t> </a:t>
            </a:r>
            <a:r>
              <a:rPr lang="en-US" altLang="zh-TW" dirty="0"/>
              <a:t>RAM</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69</a:t>
            </a:fld>
            <a:endParaRPr lang="zh-TW" altLang="en-US"/>
          </a:p>
        </p:txBody>
      </p:sp>
    </p:spTree>
    <p:extLst>
      <p:ext uri="{BB962C8B-B14F-4D97-AF65-F5344CB8AC3E}">
        <p14:creationId xmlns:p14="http://schemas.microsoft.com/office/powerpoint/2010/main" val="8140449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對於</a:t>
            </a:r>
            <a:r>
              <a:rPr lang="en-US" altLang="zh-TW" dirty="0"/>
              <a:t>96</a:t>
            </a:r>
            <a:r>
              <a:rPr lang="zh-TW" altLang="en-US" dirty="0"/>
              <a:t>的大小，</a:t>
            </a:r>
            <a:r>
              <a:rPr lang="en-US" altLang="zh-TW" dirty="0"/>
              <a:t>CPU</a:t>
            </a:r>
            <a:r>
              <a:rPr lang="zh-TW" altLang="en-US" dirty="0"/>
              <a:t>的需求從</a:t>
            </a:r>
            <a:r>
              <a:rPr lang="en-US" altLang="zh-TW" dirty="0"/>
              <a:t>[20,67]</a:t>
            </a:r>
            <a:r>
              <a:rPr lang="zh-TW" altLang="en-US" dirty="0"/>
              <a:t>隨機選取，記憶體需求從</a:t>
            </a:r>
            <a:r>
              <a:rPr lang="en-US" altLang="zh-TW" dirty="0"/>
              <a:t>[67,200]</a:t>
            </a:r>
            <a:r>
              <a:rPr lang="zh-TW" altLang="en-US" dirty="0"/>
              <a:t>隨機選取</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對於</a:t>
            </a:r>
            <a:r>
              <a:rPr lang="en-US" altLang="zh-TW" dirty="0"/>
              <a:t>128</a:t>
            </a:r>
            <a:r>
              <a:rPr lang="zh-TW" altLang="en-US" dirty="0"/>
              <a:t>的大小，</a:t>
            </a:r>
            <a:r>
              <a:rPr lang="en-US" altLang="zh-TW" dirty="0"/>
              <a:t>CPU</a:t>
            </a:r>
            <a:r>
              <a:rPr lang="zh-TW" altLang="en-US" dirty="0"/>
              <a:t>的需求從</a:t>
            </a:r>
            <a:r>
              <a:rPr lang="en-US" altLang="zh-TW" dirty="0"/>
              <a:t>[15,50]</a:t>
            </a:r>
            <a:r>
              <a:rPr lang="zh-TW" altLang="en-US" dirty="0"/>
              <a:t>隨機選取，記憶體需求從</a:t>
            </a:r>
            <a:r>
              <a:rPr lang="en-US" altLang="zh-TW" dirty="0"/>
              <a:t>[50,150]</a:t>
            </a:r>
            <a:r>
              <a:rPr lang="zh-TW" altLang="en-US" dirty="0"/>
              <a:t>隨機選取</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根據這些範圍，不同應用程序大小的總資源需求大致相同</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對於每個應用程序大小，我們生成</a:t>
            </a:r>
            <a:r>
              <a:rPr lang="en-US" altLang="zh-TW" dirty="0"/>
              <a:t>10000</a:t>
            </a:r>
            <a:r>
              <a:rPr lang="zh-TW" altLang="en-US" dirty="0"/>
              <a:t>個實例進行測試</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70</a:t>
            </a:fld>
            <a:endParaRPr lang="zh-TW" altLang="en-US"/>
          </a:p>
        </p:txBody>
      </p:sp>
    </p:spTree>
    <p:extLst>
      <p:ext uri="{BB962C8B-B14F-4D97-AF65-F5344CB8AC3E}">
        <p14:creationId xmlns:p14="http://schemas.microsoft.com/office/powerpoint/2010/main" val="3485196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由於工作</a:t>
            </a:r>
            <a:r>
              <a:rPr lang="en-US" altLang="zh-TW" dirty="0"/>
              <a:t>[14]</a:t>
            </a:r>
            <a:r>
              <a:rPr lang="zh-TW" altLang="en-US" dirty="0"/>
              <a:t>表明</a:t>
            </a:r>
            <a:r>
              <a:rPr lang="zh-TW" altLang="en-US" sz="1200" dirty="0">
                <a:latin typeface="+mn-lt"/>
              </a:rPr>
              <a:t>對數常態分布最適合數據中心流量，我們選擇以</a:t>
            </a:r>
            <a:r>
              <a:rPr lang="en-US" altLang="zh-TW" sz="1200" dirty="0">
                <a:latin typeface="+mn-lt"/>
              </a:rPr>
              <a:t>0.05</a:t>
            </a:r>
            <a:r>
              <a:rPr lang="zh-TW" altLang="en-US" sz="1200" dirty="0">
                <a:latin typeface="+mn-lt"/>
              </a:rPr>
              <a:t>的機率生成服務之間的流量需求</a:t>
            </a:r>
            <a:r>
              <a:rPr lang="en-US" altLang="zh-TW" sz="1200" dirty="0">
                <a:latin typeface="+mn-lt"/>
              </a:rPr>
              <a:t>(</a:t>
            </a:r>
            <a:r>
              <a:rPr lang="zh-TW" altLang="en-US" sz="1200" dirty="0">
                <a:latin typeface="+mn-lt"/>
              </a:rPr>
              <a:t>確保應用程序圖是連通的</a:t>
            </a:r>
            <a:r>
              <a:rPr lang="en-US" altLang="zh-TW" sz="1200" dirty="0">
                <a:latin typeface="+mn-lt"/>
              </a:rPr>
              <a:t>)</a:t>
            </a:r>
            <a:r>
              <a:rPr lang="zh-TW" altLang="en-US" sz="1200" dirty="0">
                <a:latin typeface="+mn-lt"/>
              </a:rPr>
              <a:t>，流量率遵循對數常態分布</a:t>
            </a:r>
            <a:r>
              <a:rPr lang="en-US" altLang="zh-TW" sz="1200" dirty="0">
                <a:latin typeface="+mn-lt"/>
              </a:rPr>
              <a:t>(mean=5Mbps</a:t>
            </a:r>
            <a:r>
              <a:rPr lang="zh-TW" altLang="en-US" sz="1200" dirty="0">
                <a:latin typeface="+mn-lt"/>
              </a:rPr>
              <a:t>，標準差</a:t>
            </a:r>
            <a:r>
              <a:rPr lang="en-US" altLang="zh-TW" sz="1200" dirty="0">
                <a:latin typeface="+mn-lt"/>
              </a:rPr>
              <a:t>=1Mbps)</a:t>
            </a:r>
          </a:p>
          <a:p>
            <a:pPr marL="171450" indent="-171450">
              <a:buFont typeface="Arial" panose="020B0604020202020204" pitchFamily="34" charset="0"/>
              <a:buChar char="•"/>
            </a:pPr>
            <a:r>
              <a:rPr lang="zh-TW" altLang="en-US" sz="1200" dirty="0">
                <a:latin typeface="+mn-lt"/>
              </a:rPr>
              <a:t>執行。我們在原形排程器中實作所有提出的演算法，其中收縮演算法是根據並行實作</a:t>
            </a:r>
            <a:r>
              <a:rPr lang="en-US" altLang="zh-TW" sz="1200" dirty="0">
                <a:latin typeface="+mn-lt"/>
              </a:rPr>
              <a:t>[12]</a:t>
            </a: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71</a:t>
            </a:fld>
            <a:endParaRPr lang="zh-TW" altLang="en-US"/>
          </a:p>
        </p:txBody>
      </p:sp>
    </p:spTree>
    <p:extLst>
      <p:ext uri="{BB962C8B-B14F-4D97-AF65-F5344CB8AC3E}">
        <p14:creationId xmlns:p14="http://schemas.microsoft.com/office/powerpoint/2010/main" val="22126031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由於我們提出的兩種應用分區演算法，所以有兩種配置</a:t>
            </a:r>
            <a:endParaRPr lang="en-US" altLang="zh-TW" dirty="0"/>
          </a:p>
          <a:p>
            <a:pPr marL="171450" indent="-171450">
              <a:buFont typeface="Arial" panose="020B0604020202020204" pitchFamily="34" charset="0"/>
              <a:buChar char="•"/>
            </a:pPr>
            <a:r>
              <a:rPr lang="en-US" altLang="zh-TW" sz="1200" dirty="0">
                <a:latin typeface="+mn-lt"/>
              </a:rPr>
              <a:t>BP-HP</a:t>
            </a:r>
            <a:r>
              <a:rPr lang="zh-TW" altLang="en-US" sz="1200" dirty="0">
                <a:latin typeface="+mn-lt"/>
              </a:rPr>
              <a:t>是根據二元分區和啟發式打包</a:t>
            </a:r>
            <a:endParaRPr lang="en-US" altLang="zh-TW"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TW" sz="1200" dirty="0">
                <a:latin typeface="+mn-lt"/>
              </a:rPr>
              <a:t>KP-HP</a:t>
            </a:r>
            <a:r>
              <a:rPr lang="zh-TW" altLang="en-US" sz="1200" dirty="0">
                <a:latin typeface="+mn-lt"/>
              </a:rPr>
              <a:t>是根據</a:t>
            </a:r>
            <a:r>
              <a:rPr lang="en-US" altLang="zh-TW" sz="1200" dirty="0">
                <a:latin typeface="+mn-lt"/>
              </a:rPr>
              <a:t>K</a:t>
            </a:r>
            <a:r>
              <a:rPr lang="zh-TW" altLang="en-US" sz="1200" dirty="0">
                <a:latin typeface="+mn-lt"/>
              </a:rPr>
              <a:t>分區和啟發式打包</a:t>
            </a:r>
            <a:endParaRPr lang="en-US" altLang="zh-TW" sz="1200" dirty="0">
              <a:latin typeface="+mn-lt"/>
            </a:endParaRPr>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72</a:t>
            </a:fld>
            <a:endParaRPr lang="zh-TW" altLang="en-US"/>
          </a:p>
        </p:txBody>
      </p:sp>
    </p:spTree>
    <p:extLst>
      <p:ext uri="{BB962C8B-B14F-4D97-AF65-F5344CB8AC3E}">
        <p14:creationId xmlns:p14="http://schemas.microsoft.com/office/powerpoint/2010/main" val="57347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然而，它也帶來了挑戰。在雲中部署基於服務的應用程序時，排程器必須在分佈式計算集群上仔細地安排每個可能具有不同資源需求的服務</a:t>
            </a:r>
            <a:endParaRPr lang="en-US" altLang="zh-TW" dirty="0"/>
          </a:p>
          <a:p>
            <a:pPr marL="171450" indent="-171450">
              <a:buFont typeface="Arial" panose="020B0604020202020204" pitchFamily="34" charset="0"/>
              <a:buChar char="•"/>
            </a:pPr>
            <a:r>
              <a:rPr lang="zh-TW" altLang="en-US" dirty="0"/>
              <a:t>此外，需要處理好不同服務間網路通信，因為通信條件顯著地影響服務品質</a:t>
            </a:r>
            <a:r>
              <a:rPr lang="en-US" altLang="zh-TW" dirty="0"/>
              <a:t>(</a:t>
            </a:r>
            <a:r>
              <a:rPr lang="zh-TW" altLang="en-US" dirty="0"/>
              <a:t>例如</a:t>
            </a:r>
            <a:r>
              <a:rPr lang="en-US" altLang="zh-TW" dirty="0"/>
              <a:t>:</a:t>
            </a:r>
            <a:r>
              <a:rPr lang="zh-TW" altLang="en-US" dirty="0"/>
              <a:t>服務的回應時間</a:t>
            </a:r>
            <a:r>
              <a:rPr lang="en-US" altLang="zh-TW" dirty="0"/>
              <a:t>)</a:t>
            </a:r>
          </a:p>
          <a:p>
            <a:pPr marL="171450" indent="-171450">
              <a:buFont typeface="Arial" panose="020B0604020202020204" pitchFamily="34" charset="0"/>
              <a:buChar char="•"/>
            </a:pPr>
            <a:r>
              <a:rPr lang="zh-TW" altLang="en-US" dirty="0"/>
              <a:t>確保基於服務的應用程序的預期性能，尤其是所涉及的服務之間的網路性能，變得愈來愈重要</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19219996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基線。正如我們上面提到的，許多研究都致力於複合軟體即服務</a:t>
            </a:r>
            <a:r>
              <a:rPr lang="en-US" altLang="zh-TW" dirty="0"/>
              <a:t>(SaaS)</a:t>
            </a:r>
            <a:r>
              <a:rPr lang="zh-TW" altLang="en-US" dirty="0"/>
              <a:t>放置問題</a:t>
            </a:r>
            <a:r>
              <a:rPr lang="en-US" altLang="zh-TW" dirty="0"/>
              <a:t>[6,15]</a:t>
            </a:r>
          </a:p>
          <a:p>
            <a:pPr marL="171450" indent="-171450">
              <a:buFont typeface="Arial" panose="020B0604020202020204" pitchFamily="34" charset="0"/>
              <a:buChar char="•"/>
            </a:pPr>
            <a:r>
              <a:rPr lang="zh-TW" altLang="en-US" dirty="0"/>
              <a:t>然而，它們的目標是放置特定的預定義服務元件集</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73</a:t>
            </a:fld>
            <a:endParaRPr lang="zh-TW" altLang="en-US"/>
          </a:p>
        </p:txBody>
      </p:sp>
    </p:spTree>
    <p:extLst>
      <p:ext uri="{BB962C8B-B14F-4D97-AF65-F5344CB8AC3E}">
        <p14:creationId xmlns:p14="http://schemas.microsoft.com/office/powerpoint/2010/main" val="37499240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更重要的是，這些基於元啟發式的方法通常需要幾分鐘或甚至幾小時，特別是對於大規模的集群，才能生成放置解決方案，這將面臨在線回應的難題</a:t>
            </a:r>
            <a:endParaRPr lang="en-US" altLang="zh-TW" dirty="0"/>
          </a:p>
          <a:p>
            <a:pPr marL="171450" indent="-171450">
              <a:buFont typeface="Arial" panose="020B0604020202020204" pitchFamily="34" charset="0"/>
              <a:buChar char="•"/>
            </a:pPr>
            <a:r>
              <a:rPr lang="zh-TW" altLang="en-US" dirty="0"/>
              <a:t>另一項研究工作側重於流量感知</a:t>
            </a:r>
            <a:r>
              <a:rPr lang="en-US" altLang="zh-TW" dirty="0"/>
              <a:t>VM</a:t>
            </a:r>
            <a:r>
              <a:rPr lang="zh-TW" altLang="en-US" dirty="0"/>
              <a:t>放置問題</a:t>
            </a:r>
            <a:r>
              <a:rPr lang="en-US" altLang="zh-TW" dirty="0"/>
              <a:t>[16,17]</a:t>
            </a:r>
          </a:p>
          <a:p>
            <a:pPr marL="171450" indent="-171450">
              <a:buFont typeface="Arial" panose="020B0604020202020204" pitchFamily="34" charset="0"/>
              <a:buChar char="•"/>
            </a:pPr>
            <a:r>
              <a:rPr lang="zh-TW" altLang="en-US" dirty="0"/>
              <a:t>然而，這些解決方案依賴特定的網路拓撲，而我們的方法與網路拓撲無關</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74</a:t>
            </a:fld>
            <a:endParaRPr lang="zh-TW" altLang="en-US"/>
          </a:p>
        </p:txBody>
      </p:sp>
    </p:spTree>
    <p:extLst>
      <p:ext uri="{BB962C8B-B14F-4D97-AF65-F5344CB8AC3E}">
        <p14:creationId xmlns:p14="http://schemas.microsoft.com/office/powerpoint/2010/main" val="2859141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因此，我們選擇將我們的排程器與以下方案進行比較</a:t>
            </a:r>
            <a:endParaRPr lang="en-US" altLang="zh-TW" dirty="0"/>
          </a:p>
          <a:p>
            <a:pPr marL="171450" indent="-171450">
              <a:buFont typeface="Arial" panose="020B0604020202020204" pitchFamily="34" charset="0"/>
              <a:buChar char="•"/>
            </a:pPr>
            <a:r>
              <a:rPr lang="en-US" altLang="zh-TW" sz="1200" dirty="0">
                <a:latin typeface="+mn-lt"/>
              </a:rPr>
              <a:t>Kubernetes</a:t>
            </a:r>
            <a:r>
              <a:rPr lang="zh-TW" altLang="en-US" sz="1200" dirty="0">
                <a:latin typeface="+mn-lt"/>
              </a:rPr>
              <a:t>排程器</a:t>
            </a:r>
            <a:r>
              <a:rPr lang="en-US" altLang="zh-TW" sz="1200" dirty="0">
                <a:latin typeface="+mn-lt"/>
              </a:rPr>
              <a:t>(KS):</a:t>
            </a:r>
            <a:r>
              <a:rPr lang="zh-TW" altLang="en-US" sz="1200" dirty="0">
                <a:latin typeface="+mn-lt"/>
              </a:rPr>
              <a:t> </a:t>
            </a:r>
            <a:r>
              <a:rPr lang="en-US" altLang="zh-TW" sz="1200" dirty="0">
                <a:latin typeface="+mn-lt"/>
              </a:rPr>
              <a:t>Kubernetes [18]</a:t>
            </a:r>
            <a:r>
              <a:rPr lang="zh-TW" altLang="en-US" sz="1200" dirty="0">
                <a:latin typeface="+mn-lt"/>
              </a:rPr>
              <a:t>容器集群中的默認排程器傾向於在集群中均勻分布容器，以平衡整個集群資源的使用</a:t>
            </a:r>
            <a:endParaRPr lang="en-US" altLang="zh-TW" sz="1200" dirty="0">
              <a:latin typeface="+mn-lt"/>
            </a:endParaRPr>
          </a:p>
          <a:p>
            <a:pPr marL="0" indent="0">
              <a:buFont typeface="Arial" panose="020B0604020202020204" pitchFamily="34" charset="0"/>
              <a:buNone/>
            </a:pPr>
            <a:r>
              <a:rPr lang="zh-TW" altLang="en-US" sz="1200" dirty="0">
                <a:latin typeface="+mn-lt"/>
              </a:rPr>
              <a:t>。具體來說，我們為它們之間有流量的服務添加一個軟關聯</a:t>
            </a:r>
            <a:r>
              <a:rPr lang="en-US" altLang="zh-TW" sz="1200" dirty="0">
                <a:latin typeface="+mn-lt"/>
              </a:rPr>
              <a:t>(</a:t>
            </a:r>
            <a:r>
              <a:rPr lang="zh-TW" altLang="en-US" sz="1200" dirty="0">
                <a:latin typeface="+mn-lt"/>
              </a:rPr>
              <a:t>即</a:t>
            </a:r>
            <a:r>
              <a:rPr lang="en-US" altLang="zh-TW" sz="1200" dirty="0">
                <a:latin typeface="+mn-lt"/>
              </a:rPr>
              <a:t>Kubernetes</a:t>
            </a:r>
            <a:r>
              <a:rPr lang="zh-TW" altLang="en-US" sz="1200" dirty="0">
                <a:latin typeface="+mn-lt"/>
              </a:rPr>
              <a:t>中的</a:t>
            </a:r>
            <a:r>
              <a:rPr lang="en-US" altLang="zh-TW" sz="1200" dirty="0">
                <a:latin typeface="+mn-lt"/>
              </a:rPr>
              <a:t>pod</a:t>
            </a:r>
            <a:r>
              <a:rPr lang="zh-TW" altLang="en-US" sz="1200" dirty="0">
                <a:latin typeface="+mn-lt"/>
              </a:rPr>
              <a:t>關聯</a:t>
            </a:r>
            <a:r>
              <a:rPr lang="en-US" altLang="zh-TW" sz="1200" dirty="0">
                <a:latin typeface="+mn-lt"/>
              </a:rPr>
              <a:t>)</a:t>
            </a:r>
            <a:r>
              <a:rPr lang="zh-TW" altLang="en-US" sz="1200" dirty="0">
                <a:latin typeface="+mn-lt"/>
              </a:rPr>
              <a:t>，因為排程器會嘗試將它們之間具有關聯的服務放在同一台的機器上</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75</a:t>
            </a:fld>
            <a:endParaRPr lang="zh-TW" altLang="en-US"/>
          </a:p>
        </p:txBody>
      </p:sp>
    </p:spTree>
    <p:extLst>
      <p:ext uri="{BB962C8B-B14F-4D97-AF65-F5344CB8AC3E}">
        <p14:creationId xmlns:p14="http://schemas.microsoft.com/office/powerpoint/2010/main" val="2478232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a:latin typeface="+mn-lt"/>
              </a:rPr>
              <a:t>First-Fit Decreasing (FFD):</a:t>
            </a:r>
            <a:r>
              <a:rPr lang="zh-TW" altLang="en-US" sz="1200" dirty="0">
                <a:latin typeface="+mn-lt"/>
              </a:rPr>
              <a:t> 它是一種用於多維裝箱問題的簡單和普遍採用的演算法</a:t>
            </a:r>
            <a:r>
              <a:rPr lang="en-US" altLang="zh-TW" sz="1200" dirty="0">
                <a:latin typeface="+mn-lt"/>
              </a:rPr>
              <a:t>[19]</a:t>
            </a:r>
            <a:r>
              <a:rPr lang="zh-TW" altLang="en-US" sz="1200" dirty="0">
                <a:latin typeface="+mn-lt"/>
              </a:rPr>
              <a:t>。</a:t>
            </a:r>
            <a:r>
              <a:rPr lang="en-US" altLang="zh-TW" sz="1200" dirty="0">
                <a:latin typeface="+mn-lt"/>
              </a:rPr>
              <a:t>FFD</a:t>
            </a:r>
            <a:r>
              <a:rPr lang="zh-TW" altLang="en-US" sz="1200" dirty="0">
                <a:latin typeface="+mn-lt"/>
              </a:rPr>
              <a:t>的工作原理是先將服務按照一定的資源需求降序排列，然後打包每個服務到第一台具有足夠的資源機器</a:t>
            </a:r>
            <a:endParaRPr lang="en-US" altLang="zh-TW"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TW" sz="1200" dirty="0">
                <a:latin typeface="+mn-lt"/>
              </a:rPr>
              <a:t>Best-Fit Decreasing (BFD):</a:t>
            </a:r>
            <a:r>
              <a:rPr lang="zh-TW" altLang="en-US" sz="1200" dirty="0">
                <a:latin typeface="+mn-lt"/>
              </a:rPr>
              <a:t> 它將服務放置在仍然具有足夠能量的最完整的機器中。</a:t>
            </a:r>
            <a:r>
              <a:rPr lang="en-US" altLang="zh-TW" sz="1200" dirty="0">
                <a:latin typeface="+mn-lt"/>
              </a:rPr>
              <a:t>BFD</a:t>
            </a:r>
            <a:r>
              <a:rPr lang="zh-TW" altLang="en-US" sz="1200" dirty="0">
                <a:latin typeface="+mn-lt"/>
              </a:rPr>
              <a:t>的工作原理是先將機器按照一定的資源容量降序排列，然後將每個服務打包到第一台資源充足的機器中</a:t>
            </a:r>
            <a:endParaRPr lang="en-US" altLang="zh-TW" sz="1200" dirty="0">
              <a:latin typeface="+mn-lt"/>
            </a:endParaRP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76</a:t>
            </a:fld>
            <a:endParaRPr lang="zh-TW" altLang="en-US"/>
          </a:p>
        </p:txBody>
      </p:sp>
    </p:spTree>
    <p:extLst>
      <p:ext uri="{BB962C8B-B14F-4D97-AF65-F5344CB8AC3E}">
        <p14:creationId xmlns:p14="http://schemas.microsoft.com/office/powerpoint/2010/main" val="22279923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dirty="0">
                <a:latin typeface="+mn-lt"/>
              </a:rPr>
              <a:t>多資源打包器 </a:t>
            </a:r>
            <a:r>
              <a:rPr lang="en-US" altLang="zh-TW" sz="1200" dirty="0">
                <a:latin typeface="+mn-lt"/>
              </a:rPr>
              <a:t>:</a:t>
            </a:r>
            <a:r>
              <a:rPr lang="zh-TW" altLang="en-US" sz="1200" dirty="0">
                <a:latin typeface="+mn-lt"/>
              </a:rPr>
              <a:t> 這些啟發式</a:t>
            </a:r>
            <a:r>
              <a:rPr lang="en-US" altLang="zh-TW" sz="1200" dirty="0">
                <a:latin typeface="+mn-lt"/>
              </a:rPr>
              <a:t>[4]</a:t>
            </a:r>
            <a:r>
              <a:rPr lang="zh-TW" altLang="en-US" sz="1200" dirty="0">
                <a:latin typeface="+mn-lt"/>
              </a:rPr>
              <a:t>的想法是，它按照服務的資源需求和機器的資源可用性之間以遞增順序來排程服務</a:t>
            </a:r>
            <a:r>
              <a:rPr lang="en-US" altLang="zh-TW" sz="1200" dirty="0">
                <a:latin typeface="+mn-lt"/>
              </a:rPr>
              <a:t>(</a:t>
            </a:r>
            <a:r>
              <a:rPr lang="zh-TW" altLang="en-US" sz="1200" dirty="0">
                <a:latin typeface="+mn-lt"/>
              </a:rPr>
              <a:t>即資源需求向量和可用資源向量之間的內積</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隨機</a:t>
            </a:r>
            <a:r>
              <a:rPr lang="en-US" altLang="zh-TW" sz="1200" dirty="0">
                <a:latin typeface="+mn-lt"/>
              </a:rPr>
              <a:t>(RAND)</a:t>
            </a:r>
            <a:r>
              <a:rPr lang="zh-TW" altLang="en-US" sz="1200" dirty="0">
                <a:latin typeface="+mn-lt"/>
              </a:rPr>
              <a:t> </a:t>
            </a:r>
            <a:r>
              <a:rPr lang="en-US" altLang="zh-TW" sz="1200" dirty="0">
                <a:latin typeface="+mn-lt"/>
              </a:rPr>
              <a:t>:</a:t>
            </a:r>
            <a:r>
              <a:rPr lang="zh-TW" altLang="en-US" sz="1200" dirty="0">
                <a:latin typeface="+mn-lt"/>
              </a:rPr>
              <a:t> 它在應用程序中隨機選擇，然後將其打包到第一個資源充足的機器中</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77</a:t>
            </a:fld>
            <a:endParaRPr lang="zh-TW" altLang="en-US"/>
          </a:p>
        </p:txBody>
      </p:sp>
    </p:spTree>
    <p:extLst>
      <p:ext uri="{BB962C8B-B14F-4D97-AF65-F5344CB8AC3E}">
        <p14:creationId xmlns:p14="http://schemas.microsoft.com/office/powerpoint/2010/main" val="2013847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4</a:t>
            </a:r>
            <a:r>
              <a:rPr lang="zh-TW" altLang="en-US" dirty="0"/>
              <a:t>顯示了不同方案在兩個集群上的成功放置率</a:t>
            </a:r>
            <a:endParaRPr lang="en-US" altLang="zh-TW" dirty="0"/>
          </a:p>
          <a:p>
            <a:pPr marL="171450" indent="-171450">
              <a:buFont typeface="Arial" panose="020B0604020202020204" pitchFamily="34" charset="0"/>
              <a:buChar char="•"/>
            </a:pPr>
            <a:r>
              <a:rPr lang="zh-TW" altLang="en-US" dirty="0"/>
              <a:t>應用程序的成功放置是演算法可以找出放置所有相關服務的放置解決方案，所以比率是成功放置應用程序的數量佔所有請求的應用程序的數量</a:t>
            </a:r>
            <a:endParaRPr lang="en-US" altLang="zh-TW" dirty="0"/>
          </a:p>
          <a:p>
            <a:pPr marL="171450" indent="-171450">
              <a:buFont typeface="Arial" panose="020B0604020202020204" pitchFamily="34" charset="0"/>
              <a:buChar char="•"/>
            </a:pPr>
            <a:r>
              <a:rPr lang="zh-TW" altLang="en-US" dirty="0"/>
              <a:t>我們觀察</a:t>
            </a:r>
            <a:r>
              <a:rPr lang="en-US" altLang="zh-TW" dirty="0"/>
              <a:t>RAND</a:t>
            </a:r>
            <a:r>
              <a:rPr lang="zh-TW" altLang="en-US" dirty="0"/>
              <a:t>的表現最差，因為它沒有打包服務的啟發式算法</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78</a:t>
            </a:fld>
            <a:endParaRPr lang="zh-TW" altLang="en-US"/>
          </a:p>
        </p:txBody>
      </p:sp>
    </p:spTree>
    <p:extLst>
      <p:ext uri="{BB962C8B-B14F-4D97-AF65-F5344CB8AC3E}">
        <p14:creationId xmlns:p14="http://schemas.microsoft.com/office/powerpoint/2010/main" val="41781381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FFD</a:t>
            </a:r>
            <a:r>
              <a:rPr lang="zh-TW" altLang="en-US" dirty="0"/>
              <a:t>和</a:t>
            </a:r>
            <a:r>
              <a:rPr lang="en-US" altLang="zh-TW" dirty="0"/>
              <a:t>BFD</a:t>
            </a:r>
            <a:r>
              <a:rPr lang="zh-TW" altLang="en-US" dirty="0"/>
              <a:t>比</a:t>
            </a:r>
            <a:r>
              <a:rPr lang="en-US" altLang="zh-TW" dirty="0"/>
              <a:t>KS</a:t>
            </a:r>
            <a:r>
              <a:rPr lang="zh-TW" altLang="en-US" dirty="0"/>
              <a:t>和</a:t>
            </a:r>
            <a:r>
              <a:rPr lang="en-US" altLang="zh-TW" dirty="0"/>
              <a:t>PACK</a:t>
            </a:r>
            <a:r>
              <a:rPr lang="zh-TW" altLang="en-US" dirty="0"/>
              <a:t>表現更好，因為</a:t>
            </a:r>
            <a:r>
              <a:rPr lang="en-US" altLang="zh-TW" dirty="0"/>
              <a:t>KS</a:t>
            </a:r>
            <a:r>
              <a:rPr lang="zh-TW" altLang="en-US" dirty="0"/>
              <a:t>主要側重於平衡集群上的資源使用率，而</a:t>
            </a:r>
            <a:r>
              <a:rPr lang="en-US" altLang="zh-TW" dirty="0"/>
              <a:t>PACK</a:t>
            </a:r>
            <a:r>
              <a:rPr lang="zh-TW" altLang="en-US" dirty="0"/>
              <a:t>側重於資源需求和資源可用性之間的一致性</a:t>
            </a:r>
            <a:endParaRPr lang="en-US" altLang="zh-TW" dirty="0"/>
          </a:p>
          <a:p>
            <a:pPr marL="171450" indent="-171450">
              <a:buFont typeface="Arial" panose="020B0604020202020204" pitchFamily="34" charset="0"/>
              <a:buChar char="•"/>
            </a:pPr>
            <a:r>
              <a:rPr lang="en-US" altLang="zh-TW" dirty="0"/>
              <a:t>FFD</a:t>
            </a:r>
            <a:r>
              <a:rPr lang="zh-TW" altLang="en-US" dirty="0"/>
              <a:t>和</a:t>
            </a:r>
            <a:r>
              <a:rPr lang="en-US" altLang="zh-TW" dirty="0"/>
              <a:t>BFD</a:t>
            </a:r>
            <a:r>
              <a:rPr lang="zh-TW" altLang="en-US" dirty="0"/>
              <a:t>已被證明是多維裝箱問題的有效算法</a:t>
            </a:r>
            <a:r>
              <a:rPr lang="en-US" altLang="zh-TW" dirty="0"/>
              <a:t>[20]</a:t>
            </a:r>
          </a:p>
          <a:p>
            <a:pPr marL="171450" indent="-171450">
              <a:buFont typeface="Arial" panose="020B0604020202020204" pitchFamily="34" charset="0"/>
              <a:buChar char="•"/>
            </a:pPr>
            <a:r>
              <a:rPr lang="en-US" altLang="zh-TW" dirty="0"/>
              <a:t>BP-HP</a:t>
            </a:r>
            <a:r>
              <a:rPr lang="zh-TW" altLang="en-US" dirty="0"/>
              <a:t>的性能和</a:t>
            </a:r>
            <a:r>
              <a:rPr lang="en-US" altLang="zh-TW" dirty="0"/>
              <a:t>KP-HP</a:t>
            </a:r>
            <a:r>
              <a:rPr lang="zh-TW" altLang="en-US" dirty="0"/>
              <a:t>相當，在本次評估中，它們都略優於其他方案</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79</a:t>
            </a:fld>
            <a:endParaRPr lang="zh-TW" altLang="en-US"/>
          </a:p>
        </p:txBody>
      </p:sp>
    </p:spTree>
    <p:extLst>
      <p:ext uri="{BB962C8B-B14F-4D97-AF65-F5344CB8AC3E}">
        <p14:creationId xmlns:p14="http://schemas.microsoft.com/office/powerpoint/2010/main" val="5276235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這主要是因為不同臨界值的迭代分區和打包提升找出放置解決方案的概率</a:t>
            </a:r>
            <a:endParaRPr lang="en-US" altLang="zh-TW" dirty="0"/>
          </a:p>
          <a:p>
            <a:pPr marL="171450" indent="-171450">
              <a:buFont typeface="Arial" panose="020B0604020202020204" pitchFamily="34" charset="0"/>
              <a:buChar char="•"/>
            </a:pPr>
            <a:r>
              <a:rPr lang="zh-TW" altLang="en-US" dirty="0"/>
              <a:t>此外，打包演算法可以由加載最多的啟發是算法而將服務緊密打包</a:t>
            </a:r>
            <a:endParaRPr lang="en-US" altLang="zh-TW" dirty="0"/>
          </a:p>
          <a:p>
            <a:pPr marL="171450" indent="-171450">
              <a:buFont typeface="Arial" panose="020B0604020202020204" pitchFamily="34" charset="0"/>
              <a:buChar char="•"/>
            </a:pPr>
            <a:r>
              <a:rPr lang="zh-TW" altLang="en-US" dirty="0"/>
              <a:t>同構集群的結果也表明，成功放置率隨著服務數量的新增而新增</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80</a:t>
            </a:fld>
            <a:endParaRPr lang="zh-TW" altLang="en-US"/>
          </a:p>
        </p:txBody>
      </p:sp>
    </p:spTree>
    <p:extLst>
      <p:ext uri="{BB962C8B-B14F-4D97-AF65-F5344CB8AC3E}">
        <p14:creationId xmlns:p14="http://schemas.microsoft.com/office/powerpoint/2010/main" val="2314862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由於不同規模</a:t>
            </a:r>
            <a:r>
              <a:rPr lang="en-US" altLang="zh-TW" dirty="0"/>
              <a:t>(</a:t>
            </a:r>
            <a:r>
              <a:rPr lang="zh-TW" altLang="en-US" dirty="0"/>
              <a:t>不同服務數量</a:t>
            </a:r>
            <a:r>
              <a:rPr lang="en-US" altLang="zh-TW" dirty="0"/>
              <a:t>)</a:t>
            </a:r>
            <a:r>
              <a:rPr lang="zh-TW" altLang="en-US" dirty="0"/>
              <a:t>的應用程序的總資源需求大致相同，服務數量愈少，每個單獨的服務的資源需求就愈大，容易造成放置中的資源碎片問題</a:t>
            </a:r>
            <a:endParaRPr lang="en-US" altLang="zh-TW" dirty="0"/>
          </a:p>
          <a:p>
            <a:pPr marL="171450" indent="-171450">
              <a:buFont typeface="Arial" panose="020B0604020202020204" pitchFamily="34" charset="0"/>
              <a:buChar char="•"/>
            </a:pPr>
            <a:r>
              <a:rPr lang="zh-TW" altLang="en-US" dirty="0"/>
              <a:t>與同構集群比較，異構集群的成功放置率要高得多。</a:t>
            </a:r>
            <a:endParaRPr lang="en-US" altLang="zh-TW" dirty="0"/>
          </a:p>
          <a:p>
            <a:pPr marL="171450" indent="-171450">
              <a:buFont typeface="Arial" panose="020B0604020202020204" pitchFamily="34" charset="0"/>
              <a:buChar char="•"/>
            </a:pPr>
            <a:r>
              <a:rPr lang="zh-TW" altLang="en-US" dirty="0"/>
              <a:t>由於機器在異構集群中有更大的資源容量，因此更容易打包受多種資源約束的服務</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81</a:t>
            </a:fld>
            <a:endParaRPr lang="zh-TW" altLang="en-US"/>
          </a:p>
        </p:txBody>
      </p:sp>
    </p:spTree>
    <p:extLst>
      <p:ext uri="{BB962C8B-B14F-4D97-AF65-F5344CB8AC3E}">
        <p14:creationId xmlns:p14="http://schemas.microsoft.com/office/powerpoint/2010/main" val="3985882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在該評估中，我們只比較所有服務通過不同演算法放在集群上的應用程序</a:t>
            </a:r>
            <a:endParaRPr lang="en-US" altLang="zh-TW" dirty="0"/>
          </a:p>
          <a:p>
            <a:pPr marL="171450" indent="-171450">
              <a:buFont typeface="Arial" panose="020B0604020202020204" pitchFamily="34" charset="0"/>
              <a:buChar char="•"/>
            </a:pPr>
            <a:r>
              <a:rPr lang="zh-TW" altLang="en-US" dirty="0"/>
              <a:t>圖</a:t>
            </a:r>
            <a:r>
              <a:rPr lang="en-US" altLang="zh-TW" dirty="0"/>
              <a:t>5</a:t>
            </a:r>
            <a:r>
              <a:rPr lang="zh-TW" altLang="en-US" dirty="0"/>
              <a:t>顯示了不同方案的平均</a:t>
            </a:r>
            <a:r>
              <a:rPr lang="en-US" altLang="zh-TW" sz="1200" dirty="0">
                <a:latin typeface="+mn-lt"/>
              </a:rPr>
              <a:t>co-located</a:t>
            </a:r>
            <a:r>
              <a:rPr lang="zh-TW" altLang="en-US" sz="1200" dirty="0">
                <a:latin typeface="+mn-lt"/>
              </a:rPr>
              <a:t>流量比率，誤差線代表最大和最小比率</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co-located</a:t>
            </a:r>
            <a:r>
              <a:rPr lang="zh-TW" altLang="en-US" sz="1200" dirty="0">
                <a:latin typeface="+mn-lt"/>
              </a:rPr>
              <a:t>流量是放在同一台機器上的服務之間的流量，所以這個比率是</a:t>
            </a:r>
            <a:r>
              <a:rPr lang="en-US" altLang="zh-TW" sz="1200" dirty="0">
                <a:latin typeface="+mn-lt"/>
              </a:rPr>
              <a:t>co-located</a:t>
            </a:r>
            <a:r>
              <a:rPr lang="zh-TW" altLang="en-US" sz="1200" dirty="0">
                <a:latin typeface="+mn-lt"/>
              </a:rPr>
              <a:t>流量佔所有流量的比例</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為了盡量減小機器間的流量，</a:t>
            </a:r>
            <a:r>
              <a:rPr lang="en-US" altLang="zh-TW" sz="1200" dirty="0">
                <a:latin typeface="+mn-lt"/>
              </a:rPr>
              <a:t>co-located</a:t>
            </a:r>
            <a:r>
              <a:rPr lang="zh-TW" altLang="en-US" sz="1200" dirty="0">
                <a:latin typeface="+mn-lt"/>
              </a:rPr>
              <a:t>流量越高，放置方案就越好</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83</a:t>
            </a:fld>
            <a:endParaRPr lang="zh-TW" altLang="en-US"/>
          </a:p>
        </p:txBody>
      </p:sp>
    </p:spTree>
    <p:extLst>
      <p:ext uri="{BB962C8B-B14F-4D97-AF65-F5344CB8AC3E}">
        <p14:creationId xmlns:p14="http://schemas.microsoft.com/office/powerpoint/2010/main" val="103200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一般來說，基於服務的應用程序涉及眾多分佈式和複雜的服務，這些服務通常需要比單個機器能力更多的計算資源</a:t>
            </a:r>
            <a:endParaRPr lang="en-US" altLang="zh-TW" dirty="0"/>
          </a:p>
          <a:p>
            <a:pPr marL="171450" indent="-171450">
              <a:buFont typeface="Arial" panose="020B0604020202020204" pitchFamily="34" charset="0"/>
              <a:buChar char="•"/>
            </a:pPr>
            <a:r>
              <a:rPr lang="zh-TW" altLang="en-US" dirty="0"/>
              <a:t>因此，通常利用聯網機器或雲計算平台的集群</a:t>
            </a:r>
            <a:r>
              <a:rPr lang="en-US" altLang="zh-TW" dirty="0"/>
              <a:t>(</a:t>
            </a:r>
            <a:r>
              <a:rPr lang="zh-TW" altLang="en-US" dirty="0"/>
              <a:t>如</a:t>
            </a:r>
            <a:r>
              <a:rPr lang="en-US" altLang="zh-TW" dirty="0"/>
              <a:t>Amazon EC2</a:t>
            </a:r>
            <a:r>
              <a:rPr lang="zh-TW" altLang="en-US" dirty="0"/>
              <a:t>、</a:t>
            </a:r>
            <a:r>
              <a:rPr lang="en-US" altLang="zh-TW" sz="1200" dirty="0">
                <a:latin typeface="+mn-lt"/>
              </a:rPr>
              <a:t>Microsoft Azure</a:t>
            </a:r>
            <a:r>
              <a:rPr lang="zh-TW" altLang="en-US" sz="1200" dirty="0">
                <a:latin typeface="+mn-lt"/>
              </a:rPr>
              <a:t>或</a:t>
            </a:r>
            <a:r>
              <a:rPr lang="en-US" altLang="zh-TW" sz="1200" dirty="0">
                <a:latin typeface="+mn-lt"/>
              </a:rPr>
              <a:t>Google Cloud Platform)</a:t>
            </a:r>
            <a:r>
              <a:rPr lang="zh-TW" altLang="en-US" sz="1200" dirty="0">
                <a:latin typeface="+mn-lt"/>
              </a:rPr>
              <a:t>來運行基於服務的應用程序</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更重要的是，容器正在成為有效封裝軟體元件和服務運行時的上下文，這顯著地提高了在雲中部署應用程序的可移植性和效率</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2775923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具體來說，我們在表</a:t>
            </a:r>
            <a:r>
              <a:rPr lang="en-US" altLang="zh-TW" dirty="0"/>
              <a:t>2</a:t>
            </a:r>
            <a:r>
              <a:rPr lang="zh-TW" altLang="en-US" dirty="0"/>
              <a:t>中展示</a:t>
            </a:r>
            <a:r>
              <a:rPr lang="en-US" altLang="zh-TW" sz="1200" dirty="0">
                <a:latin typeface="+mn-lt"/>
              </a:rPr>
              <a:t>co-located</a:t>
            </a:r>
            <a:r>
              <a:rPr lang="zh-TW" altLang="en-US" sz="1200" dirty="0">
                <a:latin typeface="+mn-lt"/>
              </a:rPr>
              <a:t>流量比率。我們觀察</a:t>
            </a:r>
            <a:r>
              <a:rPr lang="en-US" altLang="zh-TW" sz="1200" dirty="0">
                <a:latin typeface="+mn-lt"/>
              </a:rPr>
              <a:t>BP-HP</a:t>
            </a:r>
            <a:r>
              <a:rPr lang="zh-TW" altLang="en-US" sz="1200" dirty="0">
                <a:latin typeface="+mn-lt"/>
              </a:rPr>
              <a:t>和</a:t>
            </a:r>
            <a:r>
              <a:rPr lang="en-US" altLang="zh-TW" sz="1200" dirty="0">
                <a:latin typeface="+mn-lt"/>
              </a:rPr>
              <a:t>KP-HP</a:t>
            </a:r>
            <a:r>
              <a:rPr lang="zh-TW" altLang="en-US" sz="1200" dirty="0">
                <a:latin typeface="+mn-lt"/>
              </a:rPr>
              <a:t>明顯優於基線</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對於同構機器的集群，</a:t>
            </a:r>
            <a:r>
              <a:rPr lang="en-US" altLang="zh-TW" sz="1200" dirty="0">
                <a:latin typeface="+mn-lt"/>
              </a:rPr>
              <a:t>BP-HP</a:t>
            </a:r>
            <a:r>
              <a:rPr lang="zh-TW" altLang="en-US" sz="1200" dirty="0">
                <a:latin typeface="+mn-lt"/>
              </a:rPr>
              <a:t>將平均</a:t>
            </a:r>
            <a:r>
              <a:rPr lang="en-US" altLang="zh-TW" sz="1200" dirty="0">
                <a:latin typeface="+mn-lt"/>
              </a:rPr>
              <a:t>co-located</a:t>
            </a:r>
            <a:r>
              <a:rPr lang="zh-TW" altLang="en-US" sz="1200" dirty="0">
                <a:latin typeface="+mn-lt"/>
              </a:rPr>
              <a:t>流量比率提高了</a:t>
            </a:r>
            <a:r>
              <a:rPr lang="en-US" altLang="zh-TW" sz="1200" dirty="0">
                <a:latin typeface="+mn-lt"/>
              </a:rPr>
              <a:t>24.8%</a:t>
            </a:r>
            <a:r>
              <a:rPr lang="zh-TW" altLang="en-US" sz="1200" dirty="0">
                <a:latin typeface="+mn-lt"/>
              </a:rPr>
              <a:t>到</a:t>
            </a:r>
            <a:r>
              <a:rPr lang="en-US" altLang="zh-TW" sz="1200" dirty="0">
                <a:latin typeface="+mn-lt"/>
              </a:rPr>
              <a:t>38.1%;KP-HP</a:t>
            </a:r>
            <a:r>
              <a:rPr lang="zh-TW" altLang="en-US" sz="1200" dirty="0">
                <a:latin typeface="+mn-lt"/>
              </a:rPr>
              <a:t>將比率提高了</a:t>
            </a:r>
            <a:r>
              <a:rPr lang="en-US" altLang="zh-TW" sz="1200" dirty="0">
                <a:latin typeface="+mn-lt"/>
              </a:rPr>
              <a:t>22%</a:t>
            </a:r>
            <a:r>
              <a:rPr lang="zh-TW" altLang="en-US" sz="1200" dirty="0">
                <a:latin typeface="+mn-lt"/>
              </a:rPr>
              <a:t>到</a:t>
            </a:r>
            <a:r>
              <a:rPr lang="en-US" altLang="zh-TW" sz="1200" dirty="0">
                <a:latin typeface="+mn-lt"/>
              </a:rPr>
              <a:t>35.3%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latin typeface="+mn-lt"/>
              </a:rPr>
              <a:t>對於異構機器的集群，</a:t>
            </a:r>
            <a:r>
              <a:rPr lang="en-US" altLang="zh-TW" sz="1200" dirty="0">
                <a:latin typeface="+mn-lt"/>
              </a:rPr>
              <a:t>BP-HP</a:t>
            </a:r>
            <a:r>
              <a:rPr lang="zh-TW" altLang="en-US" sz="1200" dirty="0">
                <a:latin typeface="+mn-lt"/>
              </a:rPr>
              <a:t>將平均</a:t>
            </a:r>
            <a:r>
              <a:rPr lang="en-US" altLang="zh-TW" sz="1200" dirty="0">
                <a:latin typeface="+mn-lt"/>
              </a:rPr>
              <a:t>co-located</a:t>
            </a:r>
            <a:r>
              <a:rPr lang="zh-TW" altLang="en-US" sz="1200" dirty="0">
                <a:latin typeface="+mn-lt"/>
              </a:rPr>
              <a:t>流量比率提高了</a:t>
            </a:r>
            <a:r>
              <a:rPr lang="en-US" altLang="zh-TW" sz="1200" dirty="0">
                <a:latin typeface="+mn-lt"/>
              </a:rPr>
              <a:t>24.7%</a:t>
            </a:r>
            <a:r>
              <a:rPr lang="zh-TW" altLang="en-US" sz="1200" dirty="0">
                <a:latin typeface="+mn-lt"/>
              </a:rPr>
              <a:t>到</a:t>
            </a:r>
            <a:r>
              <a:rPr lang="en-US" altLang="zh-TW" sz="1200" dirty="0">
                <a:latin typeface="+mn-lt"/>
              </a:rPr>
              <a:t>39.6%;KP-HP</a:t>
            </a:r>
            <a:r>
              <a:rPr lang="zh-TW" altLang="en-US" sz="1200" dirty="0">
                <a:latin typeface="+mn-lt"/>
              </a:rPr>
              <a:t>將比率提高了</a:t>
            </a:r>
            <a:r>
              <a:rPr lang="en-US" altLang="zh-TW" sz="1200" dirty="0">
                <a:latin typeface="+mn-lt"/>
              </a:rPr>
              <a:t>23.4%</a:t>
            </a:r>
            <a:r>
              <a:rPr lang="zh-TW" altLang="en-US" sz="1200" dirty="0">
                <a:latin typeface="+mn-lt"/>
              </a:rPr>
              <a:t>到</a:t>
            </a:r>
            <a:r>
              <a:rPr lang="en-US" altLang="zh-TW" sz="1200" dirty="0">
                <a:latin typeface="+mn-lt"/>
              </a:rPr>
              <a:t>38.3%</a:t>
            </a:r>
          </a:p>
          <a:p>
            <a:pPr marL="171450" indent="-171450">
              <a:buFont typeface="Arial" panose="020B0604020202020204" pitchFamily="34" charset="0"/>
              <a:buChar char="•"/>
            </a:pPr>
            <a:endParaRPr lang="en-US" altLang="zh-TW" sz="1200" dirty="0">
              <a:latin typeface="+mn-lt"/>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84</a:t>
            </a:fld>
            <a:endParaRPr lang="zh-TW" altLang="en-US"/>
          </a:p>
        </p:txBody>
      </p:sp>
    </p:spTree>
    <p:extLst>
      <p:ext uri="{BB962C8B-B14F-4D97-AF65-F5344CB8AC3E}">
        <p14:creationId xmlns:p14="http://schemas.microsoft.com/office/powerpoint/2010/main" val="40045749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FFD</a:t>
            </a:r>
            <a:r>
              <a:rPr lang="zh-TW" altLang="en-US" dirty="0"/>
              <a:t>、</a:t>
            </a:r>
            <a:r>
              <a:rPr lang="en-US" altLang="zh-TW" dirty="0"/>
              <a:t>BFD</a:t>
            </a:r>
            <a:r>
              <a:rPr lang="zh-TW" altLang="en-US" dirty="0"/>
              <a:t>、</a:t>
            </a:r>
            <a:r>
              <a:rPr lang="en-US" altLang="zh-TW" dirty="0"/>
              <a:t>PACK</a:t>
            </a:r>
            <a:r>
              <a:rPr lang="zh-TW" altLang="en-US" dirty="0"/>
              <a:t>和</a:t>
            </a:r>
            <a:r>
              <a:rPr lang="en-US" altLang="zh-TW" dirty="0"/>
              <a:t>RAND</a:t>
            </a:r>
            <a:r>
              <a:rPr lang="zh-TW" altLang="en-US" dirty="0"/>
              <a:t>表現不佳，因為他們只側重於打包服務，而沒有考慮流量速率</a:t>
            </a:r>
            <a:endParaRPr lang="en-US" altLang="zh-TW" dirty="0"/>
          </a:p>
          <a:p>
            <a:pPr marL="171450" indent="-171450">
              <a:buFont typeface="Arial" panose="020B0604020202020204" pitchFamily="34" charset="0"/>
              <a:buChar char="•"/>
            </a:pPr>
            <a:r>
              <a:rPr lang="zh-TW" altLang="en-US" dirty="0"/>
              <a:t>當我們在</a:t>
            </a:r>
            <a:r>
              <a:rPr lang="en-US" altLang="zh-TW" dirty="0"/>
              <a:t>KS</a:t>
            </a:r>
            <a:r>
              <a:rPr lang="zh-TW" altLang="en-US" dirty="0"/>
              <a:t>中為它們之間有流量的服務設置關聯時，</a:t>
            </a:r>
            <a:r>
              <a:rPr lang="en-US" altLang="zh-TW" dirty="0"/>
              <a:t>KS</a:t>
            </a:r>
            <a:r>
              <a:rPr lang="zh-TW" altLang="en-US" dirty="0"/>
              <a:t>嘗試將關聯服務放在同一台機器上。然而，</a:t>
            </a:r>
            <a:r>
              <a:rPr lang="en-US" altLang="zh-TW" dirty="0"/>
              <a:t>KS</a:t>
            </a:r>
            <a:r>
              <a:rPr lang="zh-TW" altLang="en-US" dirty="0"/>
              <a:t>在做出放置決策時會忽略具體的流量速率</a:t>
            </a:r>
            <a:endParaRPr lang="en-US" altLang="zh-TW" dirty="0"/>
          </a:p>
          <a:p>
            <a:pPr marL="171450" indent="-171450">
              <a:buFont typeface="Arial" panose="020B0604020202020204" pitchFamily="34" charset="0"/>
              <a:buChar char="•"/>
            </a:pPr>
            <a:r>
              <a:rPr lang="zh-TW" altLang="en-US" dirty="0"/>
              <a:t>關於</a:t>
            </a:r>
            <a:r>
              <a:rPr lang="en-US" altLang="zh-TW" dirty="0"/>
              <a:t>BP-HP</a:t>
            </a:r>
            <a:r>
              <a:rPr lang="zh-TW" altLang="en-US" dirty="0"/>
              <a:t>和</a:t>
            </a:r>
            <a:r>
              <a:rPr lang="en-US" altLang="zh-TW" dirty="0"/>
              <a:t>KP-HP</a:t>
            </a:r>
            <a:r>
              <a:rPr lang="zh-TW" altLang="en-US" dirty="0"/>
              <a:t>，我們發現</a:t>
            </a:r>
            <a:r>
              <a:rPr lang="en-US" altLang="zh-TW" dirty="0"/>
              <a:t>BP-HP</a:t>
            </a:r>
            <a:r>
              <a:rPr lang="zh-TW" altLang="en-US" dirty="0"/>
              <a:t>比</a:t>
            </a:r>
            <a:r>
              <a:rPr lang="en-US" altLang="zh-TW" dirty="0"/>
              <a:t>KP-HP</a:t>
            </a:r>
            <a:r>
              <a:rPr lang="zh-TW" altLang="en-US" dirty="0"/>
              <a:t>效能稍好且更穩定，但</a:t>
            </a:r>
            <a:r>
              <a:rPr lang="en-US" altLang="zh-TW" dirty="0"/>
              <a:t>KP-HP</a:t>
            </a:r>
            <a:r>
              <a:rPr lang="zh-TW" altLang="en-US" dirty="0"/>
              <a:t>在某些情況下可能會找出更好的解決方案</a:t>
            </a:r>
            <a:r>
              <a:rPr lang="en-US" altLang="zh-TW" dirty="0"/>
              <a:t>(</a:t>
            </a:r>
            <a:r>
              <a:rPr lang="zh-TW" altLang="en-US" dirty="0"/>
              <a:t>根據誤差線</a:t>
            </a:r>
            <a:r>
              <a:rPr lang="en-US" altLang="zh-TW" dirty="0"/>
              <a:t>)</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85</a:t>
            </a:fld>
            <a:endParaRPr lang="zh-TW" altLang="en-US"/>
          </a:p>
        </p:txBody>
      </p:sp>
    </p:spTree>
    <p:extLst>
      <p:ext uri="{BB962C8B-B14F-4D97-AF65-F5344CB8AC3E}">
        <p14:creationId xmlns:p14="http://schemas.microsoft.com/office/powerpoint/2010/main" val="4311947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相比之下，</a:t>
                </a:r>
                <a:r>
                  <a:rPr lang="en-US" altLang="zh-TW" dirty="0"/>
                  <a:t>KP-HP</a:t>
                </a:r>
                <a:r>
                  <a:rPr lang="zh-TW" altLang="en-US" dirty="0"/>
                  <a:t>也很容易回傳一個更差的解決方案</a:t>
                </a:r>
                <a:endParaRPr lang="en-US" altLang="zh-TW" dirty="0"/>
              </a:p>
              <a:p>
                <a:pPr marL="171450" indent="-171450">
                  <a:buFont typeface="Arial" panose="020B0604020202020204" pitchFamily="34" charset="0"/>
                  <a:buChar char="•"/>
                </a:pPr>
                <a:r>
                  <a:rPr lang="zh-TW" altLang="en-US" dirty="0"/>
                  <a:t>這主要是因為</a:t>
                </a:r>
                <a:r>
                  <a:rPr lang="en-US" altLang="zh-TW" dirty="0"/>
                  <a:t>BP-HP</a:t>
                </a:r>
                <a:r>
                  <a:rPr lang="zh-TW" altLang="en-US" dirty="0"/>
                  <a:t>執行收縮演算法以找到概率為</a:t>
                </a:r>
                <a:r>
                  <a:rPr lang="el-GR" altLang="zh-TW" sz="1200" dirty="0">
                    <a:latin typeface="+mn-lt"/>
                  </a:rPr>
                  <a:t>Ω</a:t>
                </a:r>
                <a14:m>
                  <m:oMath xmlns:m="http://schemas.openxmlformats.org/officeDocument/2006/math">
                    <m:d>
                      <m:dPr>
                        <m:ctrlPr>
                          <a:rPr lang="el-GR" altLang="zh-TW" sz="1200" i="1" smtClean="0">
                            <a:latin typeface="Cambria Math" panose="02040503050406030204" pitchFamily="18" charset="0"/>
                          </a:rPr>
                        </m:ctrlPr>
                      </m:dPr>
                      <m:e>
                        <m:r>
                          <a:rPr lang="en-US" altLang="zh-TW" sz="1200" i="1">
                            <a:latin typeface="Cambria Math" panose="02040503050406030204" pitchFamily="18" charset="0"/>
                          </a:rPr>
                          <m:t>1</m:t>
                        </m:r>
                        <m:r>
                          <a:rPr lang="en-US" altLang="zh-TW" sz="1200" i="1" smtClean="0">
                            <a:latin typeface="Cambria Math" panose="02040503050406030204" pitchFamily="18" charset="0"/>
                          </a:rPr>
                          <m:t>/</m:t>
                        </m:r>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𝑛</m:t>
                            </m:r>
                          </m:e>
                          <m:sup>
                            <m:r>
                              <a:rPr lang="en-US" altLang="zh-TW" sz="1200" b="0" i="1" smtClean="0">
                                <a:latin typeface="Cambria Math" panose="02040503050406030204" pitchFamily="18" charset="0"/>
                              </a:rPr>
                              <m:t>2</m:t>
                            </m:r>
                          </m:sup>
                        </m:sSup>
                      </m:e>
                    </m:d>
                  </m:oMath>
                </a14:m>
                <a:r>
                  <a:rPr lang="zh-TW" altLang="en-US" dirty="0"/>
                  <a:t>的最小切割</a:t>
                </a:r>
                <a:r>
                  <a:rPr lang="en-US" altLang="zh-TW" dirty="0"/>
                  <a:t>;KP-HP</a:t>
                </a:r>
                <a:r>
                  <a:rPr lang="zh-TW" altLang="en-US" dirty="0"/>
                  <a:t>執行收縮演算法以找到概率為</a:t>
                </a:r>
                <a:r>
                  <a:rPr lang="el-GR" altLang="zh-TW" sz="1200" dirty="0"/>
                  <a:t>Ω</a:t>
                </a:r>
                <a14:m>
                  <m:oMath xmlns:m="http://schemas.openxmlformats.org/officeDocument/2006/math">
                    <m:d>
                      <m:dPr>
                        <m:ctrlPr>
                          <a:rPr lang="el-GR" altLang="zh-TW" sz="1200" i="1">
                            <a:latin typeface="Cambria Math" panose="02040503050406030204" pitchFamily="18" charset="0"/>
                          </a:rPr>
                        </m:ctrlPr>
                      </m:dPr>
                      <m:e>
                        <m:r>
                          <a:rPr lang="en-US" altLang="zh-TW" sz="1200" i="1">
                            <a:latin typeface="Cambria Math" panose="02040503050406030204" pitchFamily="18" charset="0"/>
                          </a:rPr>
                          <m:t>1/</m:t>
                        </m:r>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𝑛</m:t>
                            </m:r>
                          </m:e>
                          <m:sup>
                            <m:r>
                              <a:rPr lang="en-US" altLang="zh-TW" sz="1200" i="1">
                                <a:latin typeface="Cambria Math" panose="02040503050406030204" pitchFamily="18" charset="0"/>
                              </a:rPr>
                              <m:t>2</m:t>
                            </m:r>
                            <m:r>
                              <a:rPr lang="en-US" altLang="zh-TW" sz="1200" b="0" i="1" smtClean="0">
                                <a:latin typeface="Cambria Math" panose="02040503050406030204" pitchFamily="18" charset="0"/>
                              </a:rPr>
                              <m:t>𝑘</m:t>
                            </m:r>
                            <m:r>
                              <a:rPr lang="en-US" altLang="zh-TW" sz="1200" b="0" i="1" smtClean="0">
                                <a:latin typeface="Cambria Math" panose="02040503050406030204" pitchFamily="18" charset="0"/>
                              </a:rPr>
                              <m:t>−2</m:t>
                            </m:r>
                          </m:sup>
                        </m:sSup>
                      </m:e>
                    </m:d>
                  </m:oMath>
                </a14:m>
                <a:r>
                  <a:rPr lang="zh-TW" altLang="en-US" dirty="0"/>
                  <a:t>的最小切割，該概率遠小於</a:t>
                </a:r>
                <a:r>
                  <a:rPr lang="en-US" altLang="zh-TW" dirty="0"/>
                  <a:t>BP-HP</a:t>
                </a:r>
              </a:p>
              <a:p>
                <a:pPr marL="171450" indent="-171450">
                  <a:buFont typeface="Arial" panose="020B0604020202020204" pitchFamily="34" charset="0"/>
                  <a:buChar char="•"/>
                </a:pPr>
                <a:r>
                  <a:rPr lang="zh-TW" altLang="en-US" dirty="0"/>
                  <a:t>因此</a:t>
                </a:r>
                <a:r>
                  <a:rPr lang="en-US" altLang="zh-TW" dirty="0"/>
                  <a:t>KP-HP</a:t>
                </a:r>
                <a:r>
                  <a:rPr lang="zh-TW" altLang="en-US" dirty="0"/>
                  <a:t>的效能在實驗中差異很大</a:t>
                </a:r>
                <a:endParaRPr lang="en-US" altLang="zh-TW" dirty="0"/>
              </a:p>
              <a:p>
                <a:pPr marL="171450" indent="-171450">
                  <a:buFont typeface="Arial" panose="020B0604020202020204" pitchFamily="34" charset="0"/>
                  <a:buChar char="•"/>
                </a:pPr>
                <a:r>
                  <a:rPr lang="zh-TW" altLang="en-US" dirty="0"/>
                  <a:t>儘管如此，</a:t>
                </a:r>
                <a:r>
                  <a:rPr lang="en-US" altLang="zh-TW" dirty="0"/>
                  <a:t>BP-HP</a:t>
                </a:r>
                <a:r>
                  <a:rPr lang="zh-TW" altLang="en-US" dirty="0"/>
                  <a:t>和</a:t>
                </a:r>
                <a:r>
                  <a:rPr lang="en-US" altLang="zh-TW" dirty="0"/>
                  <a:t>KP-HP</a:t>
                </a:r>
                <a:r>
                  <a:rPr lang="zh-TW" altLang="en-US" dirty="0"/>
                  <a:t>都受益於力爭將</a:t>
                </a:r>
                <a:r>
                  <a:rPr lang="zh-TW" altLang="en-US" sz="1200" dirty="0">
                    <a:latin typeface="+mn-lt"/>
                  </a:rPr>
                  <a:t>大流量需求</a:t>
                </a:r>
                <a:r>
                  <a:rPr lang="en-US" altLang="zh-TW" sz="1200" dirty="0">
                    <a:latin typeface="+mn-lt"/>
                  </a:rPr>
                  <a:t>co-locate</a:t>
                </a:r>
                <a:r>
                  <a:rPr lang="zh-TW" altLang="en-US" dirty="0"/>
                  <a:t>分區</a:t>
                </a:r>
                <a:r>
                  <a:rPr lang="zh-TW" altLang="en-US" sz="1200" dirty="0">
                    <a:latin typeface="+mn-lt"/>
                  </a:rPr>
                  <a:t>和流量感知打包，</a:t>
                </a:r>
                <a:r>
                  <a:rPr lang="en-US" altLang="zh-TW" sz="1200" dirty="0">
                    <a:latin typeface="+mn-lt"/>
                  </a:rPr>
                  <a:t>BP-HP</a:t>
                </a:r>
                <a:r>
                  <a:rPr lang="zh-TW" altLang="en-US" sz="1200" dirty="0">
                    <a:latin typeface="+mn-lt"/>
                  </a:rPr>
                  <a:t>和</a:t>
                </a:r>
                <a:r>
                  <a:rPr lang="en-US" altLang="zh-TW" sz="1200" dirty="0">
                    <a:latin typeface="+mn-lt"/>
                  </a:rPr>
                  <a:t>KP-HP</a:t>
                </a:r>
                <a:r>
                  <a:rPr lang="zh-TW" altLang="en-US" sz="1200" dirty="0">
                    <a:latin typeface="+mn-lt"/>
                  </a:rPr>
                  <a:t>都可以有效減少在電腦集群上部署基於服務的應用程序機器間流量</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相比之下，</a:t>
                </a:r>
                <a:r>
                  <a:rPr lang="en-US" altLang="zh-TW" dirty="0"/>
                  <a:t>KP-HP</a:t>
                </a:r>
                <a:r>
                  <a:rPr lang="zh-TW" altLang="en-US" dirty="0"/>
                  <a:t>也很容易回傳一個更差的解決方案</a:t>
                </a:r>
                <a:endParaRPr lang="en-US" altLang="zh-TW" dirty="0"/>
              </a:p>
              <a:p>
                <a:pPr marL="171450" indent="-171450">
                  <a:buFont typeface="Arial" panose="020B0604020202020204" pitchFamily="34" charset="0"/>
                  <a:buChar char="•"/>
                </a:pPr>
                <a:r>
                  <a:rPr lang="zh-TW" altLang="en-US" dirty="0"/>
                  <a:t>這主要是因為</a:t>
                </a:r>
                <a:r>
                  <a:rPr lang="en-US" altLang="zh-TW" dirty="0"/>
                  <a:t>BP-HP</a:t>
                </a:r>
                <a:r>
                  <a:rPr lang="zh-TW" altLang="en-US" dirty="0"/>
                  <a:t>執行收縮演算法以找到概率為</a:t>
                </a:r>
                <a:r>
                  <a:rPr lang="el-GR" altLang="zh-TW" sz="1200" dirty="0">
                    <a:latin typeface="+mn-lt"/>
                  </a:rPr>
                  <a:t>Ω</a:t>
                </a:r>
                <a:r>
                  <a:rPr lang="el-GR" altLang="zh-TW" sz="1200" i="0">
                    <a:latin typeface="Cambria Math" panose="02040503050406030204" pitchFamily="18" charset="0"/>
                  </a:rPr>
                  <a:t>(</a:t>
                </a:r>
                <a:r>
                  <a:rPr lang="en-US" altLang="zh-TW" sz="1200" i="0">
                    <a:latin typeface="Cambria Math" panose="02040503050406030204" pitchFamily="18" charset="0"/>
                  </a:rPr>
                  <a:t>1/</a:t>
                </a:r>
                <a:r>
                  <a:rPr lang="en-US" altLang="zh-TW" sz="1200" b="0" i="0">
                    <a:latin typeface="Cambria Math" panose="02040503050406030204" pitchFamily="18" charset="0"/>
                  </a:rPr>
                  <a:t>𝑛^2 )</a:t>
                </a:r>
                <a:r>
                  <a:rPr lang="zh-TW" altLang="en-US" dirty="0"/>
                  <a:t>的最小切割</a:t>
                </a:r>
                <a:r>
                  <a:rPr lang="en-US" altLang="zh-TW" dirty="0"/>
                  <a:t>;KP-HP</a:t>
                </a:r>
                <a:r>
                  <a:rPr lang="zh-TW" altLang="en-US" dirty="0"/>
                  <a:t>執行收縮演算法以找到概率為</a:t>
                </a:r>
                <a:r>
                  <a:rPr lang="el-GR" altLang="zh-TW" sz="1200" dirty="0"/>
                  <a:t>Ω</a:t>
                </a:r>
                <a:r>
                  <a:rPr lang="el-GR" altLang="zh-TW" sz="1200" i="0">
                    <a:latin typeface="Cambria Math" panose="02040503050406030204" pitchFamily="18" charset="0"/>
                  </a:rPr>
                  <a:t>(</a:t>
                </a:r>
                <a:r>
                  <a:rPr lang="en-US" altLang="zh-TW" sz="1200" i="0">
                    <a:latin typeface="Cambria Math" panose="02040503050406030204" pitchFamily="18" charset="0"/>
                  </a:rPr>
                  <a:t>1/𝑛^(2</a:t>
                </a:r>
                <a:r>
                  <a:rPr lang="en-US" altLang="zh-TW" sz="1200" b="0" i="0">
                    <a:latin typeface="Cambria Math" panose="02040503050406030204" pitchFamily="18" charset="0"/>
                  </a:rPr>
                  <a:t>𝑘−2) )</a:t>
                </a:r>
                <a:r>
                  <a:rPr lang="zh-TW" altLang="en-US" dirty="0"/>
                  <a:t>的最小切割，該概率遠小於</a:t>
                </a:r>
                <a:r>
                  <a:rPr lang="en-US" altLang="zh-TW" dirty="0"/>
                  <a:t>BP-HP</a:t>
                </a:r>
              </a:p>
              <a:p>
                <a:pPr marL="171450" indent="-171450">
                  <a:buFont typeface="Arial" panose="020B0604020202020204" pitchFamily="34" charset="0"/>
                  <a:buChar char="•"/>
                </a:pPr>
                <a:r>
                  <a:rPr lang="zh-TW" altLang="en-US" dirty="0"/>
                  <a:t>因此</a:t>
                </a:r>
                <a:r>
                  <a:rPr lang="en-US" altLang="zh-TW" dirty="0"/>
                  <a:t>KP-HP</a:t>
                </a:r>
                <a:r>
                  <a:rPr lang="zh-TW" altLang="en-US" dirty="0"/>
                  <a:t>的效能在實驗中差異很大</a:t>
                </a:r>
                <a:endParaRPr lang="en-US" altLang="zh-TW" dirty="0"/>
              </a:p>
              <a:p>
                <a:pPr marL="171450" indent="-171450">
                  <a:buFont typeface="Arial" panose="020B0604020202020204" pitchFamily="34" charset="0"/>
                  <a:buChar char="•"/>
                </a:pPr>
                <a:r>
                  <a:rPr lang="zh-TW" altLang="en-US" dirty="0"/>
                  <a:t>儘管如此，</a:t>
                </a:r>
                <a:r>
                  <a:rPr lang="en-US" altLang="zh-TW" dirty="0"/>
                  <a:t>BP-HP</a:t>
                </a:r>
                <a:r>
                  <a:rPr lang="zh-TW" altLang="en-US" dirty="0"/>
                  <a:t>和</a:t>
                </a:r>
                <a:r>
                  <a:rPr lang="en-US" altLang="zh-TW" dirty="0"/>
                  <a:t>KP-HP</a:t>
                </a:r>
                <a:r>
                  <a:rPr lang="zh-TW" altLang="en-US" dirty="0"/>
                  <a:t>都受益於力爭將</a:t>
                </a:r>
                <a:r>
                  <a:rPr lang="zh-TW" altLang="en-US" sz="1200" dirty="0">
                    <a:latin typeface="+mn-lt"/>
                  </a:rPr>
                  <a:t>大流量需求</a:t>
                </a:r>
                <a:r>
                  <a:rPr lang="en-US" altLang="zh-TW" sz="1200" dirty="0">
                    <a:latin typeface="+mn-lt"/>
                  </a:rPr>
                  <a:t>co-locate</a:t>
                </a:r>
                <a:r>
                  <a:rPr lang="zh-TW" altLang="en-US" dirty="0"/>
                  <a:t>分區</a:t>
                </a:r>
                <a:r>
                  <a:rPr lang="zh-TW" altLang="en-US" sz="1200" dirty="0">
                    <a:latin typeface="+mn-lt"/>
                  </a:rPr>
                  <a:t>和流量感知打包，</a:t>
                </a:r>
                <a:r>
                  <a:rPr lang="en-US" altLang="zh-TW" sz="1200" dirty="0">
                    <a:latin typeface="+mn-lt"/>
                  </a:rPr>
                  <a:t>BP-HP</a:t>
                </a:r>
                <a:r>
                  <a:rPr lang="zh-TW" altLang="en-US" sz="1200" dirty="0">
                    <a:latin typeface="+mn-lt"/>
                  </a:rPr>
                  <a:t>和</a:t>
                </a:r>
                <a:r>
                  <a:rPr lang="en-US" altLang="zh-TW" sz="1200" dirty="0">
                    <a:latin typeface="+mn-lt"/>
                  </a:rPr>
                  <a:t>KP-HP</a:t>
                </a:r>
                <a:r>
                  <a:rPr lang="zh-TW" altLang="en-US" sz="1200" dirty="0">
                    <a:latin typeface="+mn-lt"/>
                  </a:rPr>
                  <a:t>都可以有效減少在電腦集群上部署基於服務的應用程序機器間流量</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86</a:t>
            </a:fld>
            <a:endParaRPr lang="zh-TW" altLang="en-US"/>
          </a:p>
        </p:txBody>
      </p:sp>
    </p:spTree>
    <p:extLst>
      <p:ext uri="{BB962C8B-B14F-4D97-AF65-F5344CB8AC3E}">
        <p14:creationId xmlns:p14="http://schemas.microsoft.com/office/powerpoint/2010/main" val="28157737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在本節中，我們將討論臨界值</a:t>
                </a:r>
                <a14:m>
                  <m:oMath xmlns:m="http://schemas.openxmlformats.org/officeDocument/2006/math">
                    <m:r>
                      <a:rPr lang="zh-TW" altLang="en-US" sz="1200" i="1" smtClean="0">
                        <a:latin typeface="Cambria Math" panose="02040503050406030204" pitchFamily="18" charset="0"/>
                      </a:rPr>
                      <m:t>𝛼</m:t>
                    </m:r>
                  </m:oMath>
                </a14:m>
                <a:r>
                  <a:rPr lang="zh-TW" altLang="en-US" dirty="0"/>
                  <a:t>對於基於服務的應用程序放置的影響</a:t>
                </a:r>
                <a:endParaRPr lang="en-US" altLang="zh-TW" dirty="0"/>
              </a:p>
              <a:p>
                <a:pPr marL="171450" indent="-171450">
                  <a:buFont typeface="Arial" panose="020B0604020202020204" pitchFamily="34" charset="0"/>
                  <a:buChar char="•"/>
                </a:pPr>
                <a:r>
                  <a:rPr lang="zh-TW" altLang="en-US" dirty="0"/>
                  <a:t>為了說明一點，我們通過在具有同構機器的集群上使用</a:t>
                </a:r>
                <a:r>
                  <a:rPr lang="en-US" altLang="zh-TW" dirty="0"/>
                  <a:t>BP-HP</a:t>
                </a:r>
                <a:r>
                  <a:rPr lang="zh-TW" altLang="en-US" dirty="0"/>
                  <a:t>來固定臨界值</a:t>
                </a:r>
                <a14:m>
                  <m:oMath xmlns:m="http://schemas.openxmlformats.org/officeDocument/2006/math">
                    <m:r>
                      <a:rPr lang="zh-TW" altLang="en-US" sz="1200" i="1" smtClean="0">
                        <a:latin typeface="Cambria Math" panose="02040503050406030204" pitchFamily="18" charset="0"/>
                      </a:rPr>
                      <m:t>𝛼</m:t>
                    </m:r>
                  </m:oMath>
                </a14:m>
                <a:endParaRPr lang="en-US" altLang="zh-TW" dirty="0"/>
              </a:p>
              <a:p>
                <a:pPr marL="171450" indent="-171450">
                  <a:buFont typeface="Arial" panose="020B0604020202020204" pitchFamily="34" charset="0"/>
                  <a:buChar char="•"/>
                </a:pPr>
                <a:r>
                  <a:rPr lang="zh-TW" altLang="en-US" dirty="0"/>
                  <a:t>圖</a:t>
                </a:r>
                <a:r>
                  <a:rPr lang="en-US" altLang="zh-TW" dirty="0"/>
                  <a:t>6</a:t>
                </a:r>
                <a:r>
                  <a:rPr lang="zh-TW" altLang="en-US" dirty="0"/>
                  <a:t>顯示不同臨界值</a:t>
                </a:r>
                <a14:m>
                  <m:oMath xmlns:m="http://schemas.openxmlformats.org/officeDocument/2006/math">
                    <m:r>
                      <a:rPr lang="zh-TW" altLang="en-US" sz="1200" i="1" smtClean="0">
                        <a:latin typeface="Cambria Math" panose="02040503050406030204" pitchFamily="18" charset="0"/>
                      </a:rPr>
                      <m:t>𝛼</m:t>
                    </m:r>
                  </m:oMath>
                </a14:m>
                <a:r>
                  <a:rPr lang="zh-TW" altLang="en-US" dirty="0"/>
                  <a:t>的成功放置比率</a:t>
                </a:r>
                <a:endParaRPr lang="en-US" altLang="zh-TW" dirty="0"/>
              </a:p>
              <a:p>
                <a:pPr marL="171450" indent="-171450">
                  <a:buFont typeface="Arial" panose="020B0604020202020204" pitchFamily="34" charset="0"/>
                  <a:buChar char="•"/>
                </a:pPr>
                <a:r>
                  <a:rPr lang="zh-TW" altLang="en-US" dirty="0"/>
                  <a:t>舉個例子，當</a:t>
                </a:r>
                <a14:m>
                  <m:oMath xmlns:m="http://schemas.openxmlformats.org/officeDocument/2006/math">
                    <m:r>
                      <a:rPr lang="zh-TW" altLang="en-US" sz="1200" i="1" smtClean="0">
                        <a:latin typeface="Cambria Math" panose="02040503050406030204" pitchFamily="18" charset="0"/>
                      </a:rPr>
                      <m:t>𝛼</m:t>
                    </m:r>
                  </m:oMath>
                </a14:m>
                <a:r>
                  <a:rPr lang="en-US" altLang="zh-TW" dirty="0"/>
                  <a:t>=0.5</a:t>
                </a:r>
                <a:r>
                  <a:rPr lang="zh-TW" altLang="en-US" dirty="0"/>
                  <a:t>時，</a:t>
                </a:r>
                <a:r>
                  <a:rPr lang="en-US" altLang="zh-TW" dirty="0"/>
                  <a:t>BP-HP</a:t>
                </a:r>
                <a:r>
                  <a:rPr lang="zh-TW" altLang="en-US" dirty="0"/>
                  <a:t>可以為</a:t>
                </a:r>
                <a:r>
                  <a:rPr lang="en-US" altLang="zh-TW" dirty="0"/>
                  <a:t>77%</a:t>
                </a:r>
                <a:r>
                  <a:rPr lang="zh-TW" altLang="en-US" dirty="0"/>
                  <a:t>的具有</a:t>
                </a:r>
                <a:r>
                  <a:rPr lang="en-US" altLang="zh-TW" dirty="0"/>
                  <a:t>64</a:t>
                </a:r>
                <a:r>
                  <a:rPr lang="zh-TW" altLang="en-US" dirty="0"/>
                  <a:t>個服務的應用程序找到放置解決方案</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在本節中，我們將討論臨界值</a:t>
                </a:r>
                <a:r>
                  <a:rPr lang="zh-TW" altLang="en-US" sz="1200" i="0">
                    <a:latin typeface="Cambria Math" panose="02040503050406030204" pitchFamily="18" charset="0"/>
                  </a:rPr>
                  <a:t>𝛼</a:t>
                </a:r>
                <a:r>
                  <a:rPr lang="zh-TW" altLang="en-US" dirty="0"/>
                  <a:t>對於基於服務的應用程序放置的影響</a:t>
                </a:r>
                <a:endParaRPr lang="en-US" altLang="zh-TW" dirty="0"/>
              </a:p>
              <a:p>
                <a:pPr marL="171450" indent="-171450">
                  <a:buFont typeface="Arial" panose="020B0604020202020204" pitchFamily="34" charset="0"/>
                  <a:buChar char="•"/>
                </a:pPr>
                <a:r>
                  <a:rPr lang="zh-TW" altLang="en-US" dirty="0"/>
                  <a:t>為了說明一點，我們通過在具有同構機器的集群上使用</a:t>
                </a:r>
                <a:r>
                  <a:rPr lang="en-US" altLang="zh-TW" dirty="0"/>
                  <a:t>BP-HP</a:t>
                </a:r>
                <a:r>
                  <a:rPr lang="zh-TW" altLang="en-US" dirty="0"/>
                  <a:t>來固定臨界值</a:t>
                </a:r>
                <a:r>
                  <a:rPr lang="zh-TW" altLang="en-US" sz="1200" i="0">
                    <a:latin typeface="Cambria Math" panose="02040503050406030204" pitchFamily="18" charset="0"/>
                  </a:rPr>
                  <a:t>𝛼</a:t>
                </a:r>
                <a:endParaRPr lang="en-US" altLang="zh-TW" dirty="0"/>
              </a:p>
              <a:p>
                <a:pPr marL="171450" indent="-171450">
                  <a:buFont typeface="Arial" panose="020B0604020202020204" pitchFamily="34" charset="0"/>
                  <a:buChar char="•"/>
                </a:pPr>
                <a:r>
                  <a:rPr lang="zh-TW" altLang="en-US" dirty="0"/>
                  <a:t>圖</a:t>
                </a:r>
                <a:r>
                  <a:rPr lang="en-US" altLang="zh-TW" dirty="0"/>
                  <a:t>6</a:t>
                </a:r>
                <a:r>
                  <a:rPr lang="zh-TW" altLang="en-US" dirty="0"/>
                  <a:t>顯示不同臨界值</a:t>
                </a:r>
                <a:r>
                  <a:rPr lang="zh-TW" altLang="en-US" sz="1200" i="0">
                    <a:latin typeface="Cambria Math" panose="02040503050406030204" pitchFamily="18" charset="0"/>
                  </a:rPr>
                  <a:t>𝛼</a:t>
                </a:r>
                <a:r>
                  <a:rPr lang="zh-TW" altLang="en-US" dirty="0"/>
                  <a:t>的成功放置比率</a:t>
                </a:r>
                <a:endParaRPr lang="en-US" altLang="zh-TW" dirty="0"/>
              </a:p>
              <a:p>
                <a:pPr marL="171450" indent="-171450">
                  <a:buFont typeface="Arial" panose="020B0604020202020204" pitchFamily="34" charset="0"/>
                  <a:buChar char="•"/>
                </a:pPr>
                <a:r>
                  <a:rPr lang="zh-TW" altLang="en-US" dirty="0"/>
                  <a:t>舉個例子，當</a:t>
                </a:r>
                <a:r>
                  <a:rPr lang="zh-TW" altLang="en-US" sz="1200" i="0">
                    <a:latin typeface="Cambria Math" panose="02040503050406030204" pitchFamily="18" charset="0"/>
                  </a:rPr>
                  <a:t>𝛼</a:t>
                </a:r>
                <a:r>
                  <a:rPr lang="en-US" altLang="zh-TW" dirty="0"/>
                  <a:t>=0.5</a:t>
                </a:r>
                <a:r>
                  <a:rPr lang="zh-TW" altLang="en-US" dirty="0"/>
                  <a:t>時，</a:t>
                </a:r>
                <a:r>
                  <a:rPr lang="en-US" altLang="zh-TW" dirty="0"/>
                  <a:t>BP-HP</a:t>
                </a:r>
                <a:r>
                  <a:rPr lang="zh-TW" altLang="en-US" dirty="0"/>
                  <a:t>可以為</a:t>
                </a:r>
                <a:r>
                  <a:rPr lang="en-US" altLang="zh-TW" dirty="0"/>
                  <a:t>77%</a:t>
                </a:r>
                <a:r>
                  <a:rPr lang="zh-TW" altLang="en-US" dirty="0"/>
                  <a:t>的具有</a:t>
                </a:r>
                <a:r>
                  <a:rPr lang="en-US" altLang="zh-TW" dirty="0"/>
                  <a:t>64</a:t>
                </a:r>
                <a:r>
                  <a:rPr lang="zh-TW" altLang="en-US" dirty="0"/>
                  <a:t>個服務的應用程序找到放置解決方案</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89</a:t>
            </a:fld>
            <a:endParaRPr lang="zh-TW" altLang="en-US"/>
          </a:p>
        </p:txBody>
      </p:sp>
    </p:spTree>
    <p:extLst>
      <p:ext uri="{BB962C8B-B14F-4D97-AF65-F5344CB8AC3E}">
        <p14:creationId xmlns:p14="http://schemas.microsoft.com/office/powerpoint/2010/main" val="2390625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我們觀察到，一般隨著臨界值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的增加，成功放置率會降低，當</a:t>
                </a:r>
                <a14:m>
                  <m:oMath xmlns:m="http://schemas.openxmlformats.org/officeDocument/2006/math">
                    <m:r>
                      <a:rPr lang="zh-TW" altLang="en-US" sz="1200" i="1" dirty="0" smtClean="0">
                        <a:latin typeface="Cambria Math" panose="02040503050406030204" pitchFamily="18" charset="0"/>
                      </a:rPr>
                      <m:t>𝛼</m:t>
                    </m:r>
                  </m:oMath>
                </a14:m>
                <a:r>
                  <a:rPr lang="en-US" altLang="zh-TW" sz="1200" dirty="0">
                    <a:latin typeface="+mn-lt"/>
                  </a:rPr>
                  <a:t> &gt; 0.7</a:t>
                </a:r>
                <a:r>
                  <a:rPr lang="zh-TW" altLang="en-US" sz="1200" dirty="0">
                    <a:latin typeface="+mn-lt"/>
                  </a:rPr>
                  <a:t>時，</a:t>
                </a:r>
                <a:r>
                  <a:rPr lang="zh-TW" altLang="en-US" dirty="0"/>
                  <a:t>很少有應用程序可以成功放置</a:t>
                </a:r>
                <a:endParaRPr lang="en-US" altLang="zh-TW" dirty="0"/>
              </a:p>
              <a:p>
                <a:pPr marL="171450" indent="-171450">
                  <a:buFont typeface="Arial" panose="020B0604020202020204" pitchFamily="34" charset="0"/>
                  <a:buChar char="•"/>
                </a:pPr>
                <a:r>
                  <a:rPr lang="zh-TW" altLang="en-US" dirty="0"/>
                  <a:t>較高的臨界值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導致在分區數量較少，而零件的平均資源需求較大，所以將它們打包到多資源約束的機器中變得更加困難</a:t>
                </a:r>
                <a:endParaRPr lang="en-US" altLang="zh-TW" dirty="0"/>
              </a:p>
              <a:p>
                <a:pPr marL="171450" indent="-171450">
                  <a:buFont typeface="Arial" panose="020B0604020202020204" pitchFamily="34" charset="0"/>
                  <a:buChar char="•"/>
                </a:pPr>
                <a:r>
                  <a:rPr lang="zh-TW" altLang="en-US" dirty="0"/>
                  <a:t>為了了解對網路流量的影響，圖</a:t>
                </a:r>
                <a:r>
                  <a:rPr lang="en-US" altLang="zh-TW" dirty="0"/>
                  <a:t>7</a:t>
                </a:r>
                <a:r>
                  <a:rPr lang="zh-TW" altLang="en-US" dirty="0"/>
                  <a:t>顯示了每個臨界值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的平均</a:t>
                </a:r>
                <a:r>
                  <a:rPr lang="en-US" altLang="zh-TW" sz="1200" dirty="0">
                    <a:latin typeface="+mn-lt"/>
                  </a:rPr>
                  <a:t>co-located</a:t>
                </a:r>
                <a:r>
                  <a:rPr lang="zh-TW" altLang="en-US" sz="1200" dirty="0">
                    <a:latin typeface="+mn-lt"/>
                  </a:rPr>
                  <a:t>流量比率的結果，誤差線表示最大和最小比率</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我們觀察到，一般隨著臨界值</a:t>
                </a:r>
                <a:r>
                  <a:rPr lang="zh-TW" altLang="en-US" sz="1200" i="0" dirty="0">
                    <a:latin typeface="Cambria Math" panose="02040503050406030204" pitchFamily="18" charset="0"/>
                  </a:rPr>
                  <a:t>𝛼</a:t>
                </a:r>
                <a:r>
                  <a:rPr lang="zh-TW" altLang="en-US" dirty="0"/>
                  <a:t>的增加，成功放置率會降低，當</a:t>
                </a:r>
                <a:r>
                  <a:rPr lang="zh-TW" altLang="en-US" sz="1200" i="0" dirty="0">
                    <a:latin typeface="Cambria Math" panose="02040503050406030204" pitchFamily="18" charset="0"/>
                  </a:rPr>
                  <a:t>𝛼</a:t>
                </a:r>
                <a:r>
                  <a:rPr lang="en-US" altLang="zh-TW" sz="1200" dirty="0">
                    <a:latin typeface="+mn-lt"/>
                  </a:rPr>
                  <a:t> &gt; 0.7</a:t>
                </a:r>
                <a:r>
                  <a:rPr lang="zh-TW" altLang="en-US" sz="1200" dirty="0">
                    <a:latin typeface="+mn-lt"/>
                  </a:rPr>
                  <a:t>時，</a:t>
                </a:r>
                <a:r>
                  <a:rPr lang="zh-TW" altLang="en-US" dirty="0"/>
                  <a:t>很少有應用程序可以成功放置</a:t>
                </a:r>
                <a:endParaRPr lang="en-US" altLang="zh-TW" dirty="0"/>
              </a:p>
              <a:p>
                <a:pPr marL="171450" indent="-171450">
                  <a:buFont typeface="Arial" panose="020B0604020202020204" pitchFamily="34" charset="0"/>
                  <a:buChar char="•"/>
                </a:pPr>
                <a:r>
                  <a:rPr lang="zh-TW" altLang="en-US" dirty="0"/>
                  <a:t>較高的臨界值</a:t>
                </a:r>
                <a:r>
                  <a:rPr lang="zh-TW" altLang="en-US" sz="1200" i="0" dirty="0">
                    <a:latin typeface="Cambria Math" panose="02040503050406030204" pitchFamily="18" charset="0"/>
                  </a:rPr>
                  <a:t>𝛼</a:t>
                </a:r>
                <a:r>
                  <a:rPr lang="zh-TW" altLang="en-US" dirty="0"/>
                  <a:t>導致在分區中零件較少，而零件的平均資源需求較大，所以將它們打包到多資源約束的機器中變得更加困難</a:t>
                </a:r>
                <a:endParaRPr lang="en-US" altLang="zh-TW" dirty="0"/>
              </a:p>
              <a:p>
                <a:pPr marL="171450" indent="-171450">
                  <a:buFont typeface="Arial" panose="020B0604020202020204" pitchFamily="34" charset="0"/>
                  <a:buChar char="•"/>
                </a:pPr>
                <a:r>
                  <a:rPr lang="zh-TW" altLang="en-US" dirty="0"/>
                  <a:t>為了了解對網路流量的影響，圖</a:t>
                </a:r>
                <a:r>
                  <a:rPr lang="en-US" altLang="zh-TW" dirty="0"/>
                  <a:t>7</a:t>
                </a:r>
                <a:r>
                  <a:rPr lang="zh-TW" altLang="en-US" dirty="0"/>
                  <a:t>顯示了每個臨界值</a:t>
                </a:r>
                <a:r>
                  <a:rPr lang="zh-TW" altLang="en-US" sz="1200" i="0" dirty="0">
                    <a:latin typeface="Cambria Math" panose="02040503050406030204" pitchFamily="18" charset="0"/>
                  </a:rPr>
                  <a:t>𝛼</a:t>
                </a:r>
                <a:r>
                  <a:rPr lang="zh-TW" altLang="en-US" dirty="0"/>
                  <a:t>的平均</a:t>
                </a:r>
                <a:r>
                  <a:rPr lang="en-US" altLang="zh-TW" sz="1200" dirty="0">
                    <a:latin typeface="+mn-lt"/>
                  </a:rPr>
                  <a:t>co-located</a:t>
                </a:r>
                <a:r>
                  <a:rPr lang="zh-TW" altLang="en-US" sz="1200" dirty="0">
                    <a:latin typeface="+mn-lt"/>
                  </a:rPr>
                  <a:t>流量比率的結果，誤差線表示最大和最小比率</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90</a:t>
            </a:fld>
            <a:endParaRPr lang="zh-TW" altLang="en-US"/>
          </a:p>
        </p:txBody>
      </p:sp>
    </p:spTree>
    <p:extLst>
      <p:ext uri="{BB962C8B-B14F-4D97-AF65-F5344CB8AC3E}">
        <p14:creationId xmlns:p14="http://schemas.microsoft.com/office/powerpoint/2010/main" val="2022657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它明確證明隨著</a:t>
                </a:r>
                <a14:m>
                  <m:oMath xmlns:m="http://schemas.openxmlformats.org/officeDocument/2006/math">
                    <m:r>
                      <a:rPr lang="zh-TW" altLang="en-US" sz="1200" i="1" dirty="0" smtClean="0">
                        <a:latin typeface="Cambria Math" panose="02040503050406030204" pitchFamily="18" charset="0"/>
                      </a:rPr>
                      <m:t>𝛼</m:t>
                    </m:r>
                  </m:oMath>
                </a14:m>
                <a:r>
                  <a:rPr lang="zh-TW" altLang="en-US" sz="1200" dirty="0">
                    <a:latin typeface="+mn-lt"/>
                  </a:rPr>
                  <a:t>較大</a:t>
                </a:r>
                <a:r>
                  <a:rPr lang="en-US" altLang="zh-TW" sz="1200" dirty="0">
                    <a:latin typeface="+mn-lt"/>
                  </a:rPr>
                  <a:t>co-located</a:t>
                </a:r>
                <a:r>
                  <a:rPr lang="zh-TW" altLang="en-US" sz="1200" dirty="0">
                    <a:latin typeface="+mn-lt"/>
                  </a:rPr>
                  <a:t>流量比率增加更多。然而較大的臨界值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增加了打包應用程序的難度</a:t>
                </a:r>
                <a:endParaRPr lang="en-US" altLang="zh-TW" dirty="0"/>
              </a:p>
              <a:p>
                <a:pPr marL="171450" indent="-171450">
                  <a:buFont typeface="Arial" panose="020B0604020202020204" pitchFamily="34" charset="0"/>
                  <a:buChar char="•"/>
                </a:pPr>
                <a:r>
                  <a:rPr lang="zh-TW" altLang="en-US" dirty="0"/>
                  <a:t>因此，我們嘗試通過在提出的演算法中從大到小枚舉來找出合適的臨界值</a:t>
                </a:r>
                <a14:m>
                  <m:oMath xmlns:m="http://schemas.openxmlformats.org/officeDocument/2006/math">
                    <m:r>
                      <a:rPr lang="zh-TW" altLang="en-US" sz="1200" i="1" dirty="0" smtClean="0">
                        <a:latin typeface="Cambria Math" panose="02040503050406030204" pitchFamily="18" charset="0"/>
                      </a:rPr>
                      <m:t>𝛼</m:t>
                    </m:r>
                  </m:oMath>
                </a14:m>
                <a:endParaRPr lang="en-US" altLang="zh-TW" dirty="0"/>
              </a:p>
              <a:p>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它明確證明隨著</a:t>
                </a:r>
                <a:r>
                  <a:rPr lang="zh-TW" altLang="en-US" sz="1200" i="0" dirty="0">
                    <a:latin typeface="Cambria Math" panose="02040503050406030204" pitchFamily="18" charset="0"/>
                  </a:rPr>
                  <a:t>𝛼</a:t>
                </a:r>
                <a:r>
                  <a:rPr lang="zh-TW" altLang="en-US" sz="1200" dirty="0">
                    <a:latin typeface="+mn-lt"/>
                  </a:rPr>
                  <a:t>較大</a:t>
                </a:r>
                <a:r>
                  <a:rPr lang="en-US" altLang="zh-TW" sz="1200" dirty="0">
                    <a:latin typeface="+mn-lt"/>
                  </a:rPr>
                  <a:t>co-located</a:t>
                </a:r>
                <a:r>
                  <a:rPr lang="zh-TW" altLang="en-US" sz="1200" dirty="0">
                    <a:latin typeface="+mn-lt"/>
                  </a:rPr>
                  <a:t>流量比率增加更多。然而較大的臨界值</a:t>
                </a:r>
                <a:r>
                  <a:rPr lang="zh-TW" altLang="en-US" sz="1200" i="0" dirty="0">
                    <a:latin typeface="Cambria Math" panose="02040503050406030204" pitchFamily="18" charset="0"/>
                  </a:rPr>
                  <a:t>𝛼</a:t>
                </a:r>
                <a:r>
                  <a:rPr lang="zh-TW" altLang="en-US" dirty="0"/>
                  <a:t>增加了打包應用程序的難度</a:t>
                </a:r>
                <a:endParaRPr lang="en-US" altLang="zh-TW" dirty="0"/>
              </a:p>
              <a:p>
                <a:pPr marL="171450" indent="-171450">
                  <a:buFont typeface="Arial" panose="020B0604020202020204" pitchFamily="34" charset="0"/>
                  <a:buChar char="•"/>
                </a:pPr>
                <a:r>
                  <a:rPr lang="zh-TW" altLang="en-US" dirty="0"/>
                  <a:t>因此，我們嘗試通過在提出的演算法中從大到小枚舉來找出合適的臨界值</a:t>
                </a:r>
                <a:r>
                  <a:rPr lang="zh-TW" altLang="en-US" sz="1200" i="0" dirty="0">
                    <a:latin typeface="Cambria Math" panose="02040503050406030204" pitchFamily="18" charset="0"/>
                  </a:rPr>
                  <a:t>𝛼</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91</a:t>
            </a:fld>
            <a:endParaRPr lang="zh-TW" altLang="en-US"/>
          </a:p>
        </p:txBody>
      </p:sp>
    </p:spTree>
    <p:extLst>
      <p:ext uri="{BB962C8B-B14F-4D97-AF65-F5344CB8AC3E}">
        <p14:creationId xmlns:p14="http://schemas.microsoft.com/office/powerpoint/2010/main" val="5159547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在本節中，我們通過測量演算法運行時間並將其與</a:t>
            </a:r>
            <a:r>
              <a:rPr lang="en-US" altLang="zh-TW" dirty="0"/>
              <a:t>KS</a:t>
            </a:r>
            <a:r>
              <a:rPr lang="zh-TW" altLang="en-US" dirty="0"/>
              <a:t>和</a:t>
            </a:r>
            <a:r>
              <a:rPr lang="en-US" altLang="zh-TW" dirty="0"/>
              <a:t>RAND</a:t>
            </a:r>
            <a:r>
              <a:rPr lang="zh-TW" altLang="en-US" dirty="0"/>
              <a:t>進行比較來評估開銷</a:t>
            </a:r>
            <a:endParaRPr lang="en-US" altLang="zh-TW" dirty="0"/>
          </a:p>
          <a:p>
            <a:pPr marL="171450" indent="-171450">
              <a:buFont typeface="Arial" panose="020B0604020202020204" pitchFamily="34" charset="0"/>
              <a:buChar char="•"/>
            </a:pPr>
            <a:r>
              <a:rPr lang="zh-TW" altLang="en-US" dirty="0"/>
              <a:t>為了公平比較演算法運行時間，我們也用</a:t>
            </a:r>
            <a:r>
              <a:rPr lang="en-US" altLang="zh-TW" dirty="0"/>
              <a:t>Python</a:t>
            </a:r>
            <a:r>
              <a:rPr lang="zh-TW" altLang="en-US" dirty="0"/>
              <a:t>實作了</a:t>
            </a:r>
            <a:r>
              <a:rPr lang="en-US" altLang="zh-TW" dirty="0"/>
              <a:t>KS</a:t>
            </a:r>
            <a:r>
              <a:rPr lang="zh-TW" altLang="en-US" dirty="0"/>
              <a:t>的排程器演算法，和其他方案相同</a:t>
            </a:r>
            <a:endParaRPr lang="en-US" altLang="zh-TW" dirty="0"/>
          </a:p>
          <a:p>
            <a:pPr marL="171450" indent="-171450">
              <a:buFont typeface="Arial" panose="020B0604020202020204" pitchFamily="34" charset="0"/>
              <a:buChar char="•"/>
            </a:pPr>
            <a:r>
              <a:rPr lang="zh-TW" altLang="en-US" dirty="0"/>
              <a:t>我們在配備</a:t>
            </a:r>
            <a:r>
              <a:rPr lang="en-US" altLang="zh-TW" sz="1200" dirty="0">
                <a:latin typeface="+mn-lt"/>
              </a:rPr>
              <a:t>Intel Xeon E5-2630 2.4 GHz CPU and 64 GB </a:t>
            </a:r>
            <a:r>
              <a:rPr lang="zh-TW" altLang="en-US" sz="1200" dirty="0">
                <a:latin typeface="+mn-lt"/>
              </a:rPr>
              <a:t>記憶體的專用</a:t>
            </a:r>
            <a:r>
              <a:rPr lang="en-US" altLang="zh-TW" dirty="0"/>
              <a:t>server</a:t>
            </a:r>
            <a:r>
              <a:rPr lang="zh-TW" altLang="en-US" dirty="0"/>
              <a:t>上進行此實驗</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94</a:t>
            </a:fld>
            <a:endParaRPr lang="zh-TW" altLang="en-US"/>
          </a:p>
        </p:txBody>
      </p:sp>
    </p:spTree>
    <p:extLst>
      <p:ext uri="{BB962C8B-B14F-4D97-AF65-F5344CB8AC3E}">
        <p14:creationId xmlns:p14="http://schemas.microsoft.com/office/powerpoint/2010/main" val="2581385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8</a:t>
            </a:r>
            <a:r>
              <a:rPr lang="zh-TW" altLang="en-US" dirty="0"/>
              <a:t>顯示異構集群不同方案的平均演算法運行時間的結果</a:t>
            </a:r>
            <a:r>
              <a:rPr lang="en-US" altLang="zh-TW" dirty="0"/>
              <a:t>(</a:t>
            </a:r>
            <a:r>
              <a:rPr lang="zh-TW" altLang="en-US" dirty="0"/>
              <a:t>同構集群類似</a:t>
            </a:r>
            <a:r>
              <a:rPr lang="en-US" altLang="zh-TW" dirty="0"/>
              <a:t>)</a:t>
            </a:r>
            <a:r>
              <a:rPr lang="zh-TW" altLang="en-US" dirty="0"/>
              <a:t>，誤差線代表最大和最小運行時間</a:t>
            </a:r>
            <a:endParaRPr lang="en-US" altLang="zh-TW" dirty="0"/>
          </a:p>
          <a:p>
            <a:pPr marL="171450" indent="-171450">
              <a:buFont typeface="Arial" panose="020B0604020202020204" pitchFamily="34" charset="0"/>
              <a:buChar char="•"/>
            </a:pPr>
            <a:r>
              <a:rPr lang="en-US" altLang="zh-TW" dirty="0"/>
              <a:t>RAND</a:t>
            </a:r>
            <a:r>
              <a:rPr lang="zh-TW" altLang="en-US" dirty="0"/>
              <a:t>產生的成本很小，因為它是一個非常簡單的演算法</a:t>
            </a:r>
            <a:endParaRPr lang="en-US" altLang="zh-TW" dirty="0"/>
          </a:p>
          <a:p>
            <a:pPr marL="171450" indent="-171450">
              <a:buFont typeface="Arial" panose="020B0604020202020204" pitchFamily="34" charset="0"/>
              <a:buChar char="•"/>
            </a:pPr>
            <a:r>
              <a:rPr lang="zh-TW" altLang="en-US" dirty="0"/>
              <a:t>與</a:t>
            </a:r>
            <a:r>
              <a:rPr lang="en-US" altLang="zh-TW" dirty="0"/>
              <a:t>RAND</a:t>
            </a:r>
            <a:r>
              <a:rPr lang="zh-TW" altLang="en-US" dirty="0"/>
              <a:t>相比，</a:t>
            </a:r>
            <a:r>
              <a:rPr lang="en-US" altLang="zh-TW" dirty="0"/>
              <a:t>KS</a:t>
            </a:r>
            <a:r>
              <a:rPr lang="zh-TW" altLang="en-US" dirty="0"/>
              <a:t>有點複雜，因為</a:t>
            </a:r>
            <a:r>
              <a:rPr lang="en-US" altLang="zh-TW" dirty="0"/>
              <a:t>KS</a:t>
            </a:r>
            <a:r>
              <a:rPr lang="zh-TW" altLang="en-US" dirty="0"/>
              <a:t>有多個預測策略和優先權策略來過濾和評分機器，例如處理服務之間的關聯性</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95</a:t>
            </a:fld>
            <a:endParaRPr lang="zh-TW" altLang="en-US"/>
          </a:p>
        </p:txBody>
      </p:sp>
    </p:spTree>
    <p:extLst>
      <p:ext uri="{BB962C8B-B14F-4D97-AF65-F5344CB8AC3E}">
        <p14:creationId xmlns:p14="http://schemas.microsoft.com/office/powerpoint/2010/main" val="407155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BP-HP</a:t>
                </a:r>
                <a:r>
                  <a:rPr lang="zh-TW" altLang="en-US" dirty="0"/>
                  <a:t>和</a:t>
                </a:r>
                <a:r>
                  <a:rPr lang="en-US" altLang="zh-TW" dirty="0"/>
                  <a:t>KP-HP</a:t>
                </a:r>
                <a:r>
                  <a:rPr lang="zh-TW" altLang="en-US" dirty="0"/>
                  <a:t>比基線更複雜，並且明顯成本較高</a:t>
                </a:r>
                <a:endParaRPr lang="en-US" altLang="zh-TW" dirty="0"/>
              </a:p>
              <a:p>
                <a:pPr marL="171450" indent="-171450">
                  <a:buFont typeface="Arial" panose="020B0604020202020204" pitchFamily="34" charset="0"/>
                  <a:buChar char="•"/>
                </a:pPr>
                <a:r>
                  <a:rPr lang="zh-TW" altLang="en-US" dirty="0"/>
                  <a:t>我們還觀察到最大和最小演算法運行時間之間的差異非常大，因為演算法運行時間在很大程度上取決於臨界值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的值</a:t>
                </a:r>
                <a:endParaRPr lang="en-US" altLang="zh-TW" dirty="0"/>
              </a:p>
              <a:p>
                <a:pPr marL="171450" indent="-171450">
                  <a:buFont typeface="Arial" panose="020B0604020202020204" pitchFamily="34" charset="0"/>
                  <a:buChar char="•"/>
                </a:pPr>
                <a:r>
                  <a:rPr lang="zh-TW" altLang="en-US" dirty="0"/>
                  <a:t>在演算法中，較高臨界值</a:t>
                </a:r>
                <a14:m>
                  <m:oMath xmlns:m="http://schemas.openxmlformats.org/officeDocument/2006/math">
                    <m:r>
                      <a:rPr lang="zh-TW" altLang="en-US" sz="1200" i="1" dirty="0" smtClean="0">
                        <a:latin typeface="Cambria Math" panose="02040503050406030204" pitchFamily="18" charset="0"/>
                      </a:rPr>
                      <m:t>𝛼</m:t>
                    </m:r>
                  </m:oMath>
                </a14:m>
                <a:r>
                  <a:rPr lang="zh-TW" altLang="en-US" dirty="0"/>
                  <a:t>導致較少的跌代，而較小臨界值</a:t>
                </a:r>
                <a14:m>
                  <m:oMath xmlns:m="http://schemas.openxmlformats.org/officeDocument/2006/math">
                    <m:r>
                      <a:rPr lang="zh-TW" altLang="en-US" sz="1200" i="1" dirty="0" smtClean="0">
                        <a:latin typeface="Cambria Math" panose="02040503050406030204" pitchFamily="18" charset="0"/>
                      </a:rPr>
                      <m:t>𝛼</m:t>
                    </m:r>
                    <m:r>
                      <a:rPr lang="zh-TW" altLang="en-US" sz="1200" i="1" dirty="0" smtClean="0">
                        <a:latin typeface="Cambria Math" panose="02040503050406030204" pitchFamily="18" charset="0"/>
                      </a:rPr>
                      <m:t>導致</m:t>
                    </m:r>
                  </m:oMath>
                </a14:m>
                <a:r>
                  <a:rPr lang="zh-TW" altLang="en-US" dirty="0"/>
                  <a:t>較多的跌代</a:t>
                </a:r>
                <a:endParaRPr lang="en-US" altLang="zh-TW" dirty="0"/>
              </a:p>
              <a:p>
                <a:pPr marL="171450" indent="-171450">
                  <a:buFont typeface="Arial" panose="020B0604020202020204" pitchFamily="34" charset="0"/>
                  <a:buChar char="•"/>
                </a:pPr>
                <a:r>
                  <a:rPr lang="zh-TW" altLang="en-US" dirty="0"/>
                  <a:t>儘管如此，</a:t>
                </a:r>
                <a:r>
                  <a:rPr lang="en-US" altLang="zh-TW" dirty="0"/>
                  <a:t>BP-HP</a:t>
                </a:r>
                <a:r>
                  <a:rPr lang="zh-TW" altLang="en-US" dirty="0"/>
                  <a:t>和</a:t>
                </a:r>
                <a:r>
                  <a:rPr lang="en-US" altLang="zh-TW" dirty="0"/>
                  <a:t>KP-HP</a:t>
                </a:r>
                <a:r>
                  <a:rPr lang="zh-TW" altLang="en-US" dirty="0"/>
                  <a:t>可以在幾秒內回應不同的應用程序大小</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BP-HP</a:t>
                </a:r>
                <a:r>
                  <a:rPr lang="zh-TW" altLang="en-US" dirty="0"/>
                  <a:t>和</a:t>
                </a:r>
                <a:r>
                  <a:rPr lang="en-US" altLang="zh-TW" dirty="0"/>
                  <a:t>KP-HP</a:t>
                </a:r>
                <a:r>
                  <a:rPr lang="zh-TW" altLang="en-US" dirty="0"/>
                  <a:t>比基線更複雜，並且明顯成本較高</a:t>
                </a:r>
                <a:endParaRPr lang="en-US" altLang="zh-TW" dirty="0"/>
              </a:p>
              <a:p>
                <a:pPr marL="171450" indent="-171450">
                  <a:buFont typeface="Arial" panose="020B0604020202020204" pitchFamily="34" charset="0"/>
                  <a:buChar char="•"/>
                </a:pPr>
                <a:r>
                  <a:rPr lang="zh-TW" altLang="en-US" dirty="0"/>
                  <a:t>我們還觀察到最大和最小演算法運行時間之間的差異非常大，因為演算法運行時間在很大程度上取決於臨界值</a:t>
                </a:r>
                <a:r>
                  <a:rPr lang="zh-TW" altLang="en-US" sz="1200" i="0" dirty="0">
                    <a:latin typeface="Cambria Math" panose="02040503050406030204" pitchFamily="18" charset="0"/>
                  </a:rPr>
                  <a:t>𝛼</a:t>
                </a:r>
                <a:r>
                  <a:rPr lang="zh-TW" altLang="en-US" dirty="0"/>
                  <a:t>的值</a:t>
                </a:r>
                <a:endParaRPr lang="en-US" altLang="zh-TW" dirty="0"/>
              </a:p>
              <a:p>
                <a:pPr marL="171450" indent="-171450">
                  <a:buFont typeface="Arial" panose="020B0604020202020204" pitchFamily="34" charset="0"/>
                  <a:buChar char="•"/>
                </a:pPr>
                <a:r>
                  <a:rPr lang="zh-TW" altLang="en-US" dirty="0"/>
                  <a:t>在演算法中，較高臨界值</a:t>
                </a:r>
                <a:r>
                  <a:rPr lang="zh-TW" altLang="en-US" sz="1200" i="0" dirty="0">
                    <a:latin typeface="Cambria Math" panose="02040503050406030204" pitchFamily="18" charset="0"/>
                  </a:rPr>
                  <a:t>𝛼</a:t>
                </a:r>
                <a:r>
                  <a:rPr lang="zh-TW" altLang="en-US" dirty="0"/>
                  <a:t>導致較少的跌代，而較小臨界值</a:t>
                </a:r>
                <a:r>
                  <a:rPr lang="zh-TW" altLang="en-US" sz="1200" i="0" dirty="0">
                    <a:latin typeface="Cambria Math" panose="02040503050406030204" pitchFamily="18" charset="0"/>
                  </a:rPr>
                  <a:t>𝛼導致</a:t>
                </a:r>
                <a:r>
                  <a:rPr lang="zh-TW" altLang="en-US" dirty="0"/>
                  <a:t>較多的跌代</a:t>
                </a:r>
                <a:endParaRPr lang="en-US" altLang="zh-TW" dirty="0"/>
              </a:p>
              <a:p>
                <a:pPr marL="171450" indent="-171450">
                  <a:buFont typeface="Arial" panose="020B0604020202020204" pitchFamily="34" charset="0"/>
                  <a:buChar char="•"/>
                </a:pPr>
                <a:r>
                  <a:rPr lang="zh-TW" altLang="en-US" dirty="0"/>
                  <a:t>儘管如此，</a:t>
                </a:r>
                <a:r>
                  <a:rPr lang="en-US" altLang="zh-TW" dirty="0"/>
                  <a:t>BP-HP</a:t>
                </a:r>
                <a:r>
                  <a:rPr lang="zh-TW" altLang="en-US" dirty="0"/>
                  <a:t>和</a:t>
                </a:r>
                <a:r>
                  <a:rPr lang="en-US" altLang="zh-TW" dirty="0"/>
                  <a:t>KP-HP</a:t>
                </a:r>
                <a:r>
                  <a:rPr lang="zh-TW" altLang="en-US" dirty="0"/>
                  <a:t>可以在幾秒內回應不同的應用程序大小</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96</a:t>
            </a:fld>
            <a:endParaRPr lang="zh-TW" altLang="en-US"/>
          </a:p>
        </p:txBody>
      </p:sp>
    </p:spTree>
    <p:extLst>
      <p:ext uri="{BB962C8B-B14F-4D97-AF65-F5344CB8AC3E}">
        <p14:creationId xmlns:p14="http://schemas.microsoft.com/office/powerpoint/2010/main" val="20693093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特別是，少於</a:t>
            </a:r>
            <a:r>
              <a:rPr lang="en-US" altLang="zh-TW" dirty="0"/>
              <a:t>100</a:t>
            </a:r>
            <a:r>
              <a:rPr lang="zh-TW" altLang="en-US" dirty="0"/>
              <a:t>服務的應用程序，</a:t>
            </a:r>
            <a:r>
              <a:rPr lang="en-US" altLang="zh-TW" dirty="0"/>
              <a:t>BP-HP</a:t>
            </a:r>
            <a:r>
              <a:rPr lang="zh-TW" altLang="en-US" dirty="0"/>
              <a:t>和</a:t>
            </a:r>
            <a:r>
              <a:rPr lang="en-US" altLang="zh-TW" dirty="0"/>
              <a:t>KP-HP</a:t>
            </a:r>
            <a:r>
              <a:rPr lang="zh-TW" altLang="en-US" dirty="0"/>
              <a:t>可以在亞秒時間回應，在線排程器是可以接受的</a:t>
            </a:r>
            <a:endParaRPr lang="en-US" altLang="zh-TW" dirty="0"/>
          </a:p>
          <a:p>
            <a:pPr marL="171450" indent="-171450">
              <a:buFont typeface="Arial" panose="020B0604020202020204" pitchFamily="34" charset="0"/>
              <a:buChar char="•"/>
            </a:pPr>
            <a:r>
              <a:rPr lang="zh-TW" altLang="en-US" dirty="0"/>
              <a:t>此外，提出的演算法的最耗時的部分是應用程序分區，這意味著對於具有相同服務數量的大規模集群，演算法運行時間不會有很大的差異</a:t>
            </a:r>
            <a:endParaRPr lang="en-US" altLang="zh-TW" dirty="0"/>
          </a:p>
          <a:p>
            <a:pPr marL="171450" indent="-171450">
              <a:buFont typeface="Arial" panose="020B0604020202020204" pitchFamily="34" charset="0"/>
              <a:buChar char="•"/>
            </a:pPr>
            <a:r>
              <a:rPr lang="zh-TW" altLang="en-US" dirty="0"/>
              <a:t>我們相信提出的演算法也可以有效處理大規模集群的放置問題</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97</a:t>
            </a:fld>
            <a:endParaRPr lang="zh-TW" altLang="en-US"/>
          </a:p>
        </p:txBody>
      </p:sp>
    </p:spTree>
    <p:extLst>
      <p:ext uri="{BB962C8B-B14F-4D97-AF65-F5344CB8AC3E}">
        <p14:creationId xmlns:p14="http://schemas.microsoft.com/office/powerpoint/2010/main" val="369669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在雲中部署基於服務的應用程序時，必須考慮幾個基本方面</a:t>
            </a:r>
            <a:endParaRPr lang="en-US" altLang="zh-TW" dirty="0"/>
          </a:p>
          <a:p>
            <a:pPr marL="171450" indent="-171450">
              <a:buFont typeface="Arial" panose="020B0604020202020204" pitchFamily="34" charset="0"/>
              <a:buChar char="•"/>
            </a:pPr>
            <a:r>
              <a:rPr lang="zh-TW" altLang="en-US" dirty="0"/>
              <a:t>首先，應用程序中涉及的服務通常具有不同的資源需求，如</a:t>
            </a:r>
            <a:r>
              <a:rPr lang="en-US" altLang="zh-TW" dirty="0"/>
              <a:t>CPU</a:t>
            </a:r>
            <a:r>
              <a:rPr lang="zh-TW" altLang="en-US" dirty="0"/>
              <a:t>、記憶體和磁盤</a:t>
            </a:r>
            <a:endParaRPr lang="en-US" altLang="zh-TW" dirty="0"/>
          </a:p>
          <a:p>
            <a:pPr marL="171450" indent="-171450">
              <a:buFont typeface="Arial" panose="020B0604020202020204" pitchFamily="34" charset="0"/>
              <a:buChar char="•"/>
            </a:pPr>
            <a:r>
              <a:rPr lang="zh-TW" altLang="en-US" dirty="0"/>
              <a:t>底層機器必須確保充足的資源來運行每個服務，同時提供內聚力</a:t>
            </a:r>
            <a:endParaRPr lang="en-US" altLang="zh-TW" dirty="0"/>
          </a:p>
          <a:p>
            <a:pPr marL="171450" indent="-171450">
              <a:buFont typeface="Arial" panose="020B0604020202020204" pitchFamily="34" charset="0"/>
              <a:buChar char="•"/>
            </a:pPr>
            <a:r>
              <a:rPr lang="zh-TW" altLang="en-US" dirty="0"/>
              <a:t>為每個服務有效分配資源是困難的，而當集群由異構機器組成時，它變得更具挑戰性</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20236801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隨著微服務架構逐漸成為面向服務軟體行業的主要架構風格選擇</a:t>
            </a:r>
            <a:r>
              <a:rPr lang="en-US" altLang="zh-TW" dirty="0"/>
              <a:t>[21]</a:t>
            </a:r>
            <a:r>
              <a:rPr lang="zh-TW" altLang="en-US" dirty="0"/>
              <a:t>，許多研究都致力於微服務架構的分析和建模</a:t>
            </a:r>
            <a:r>
              <a:rPr lang="en-US" altLang="zh-TW" dirty="0"/>
              <a:t>[22-24]</a:t>
            </a:r>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99</a:t>
            </a:fld>
            <a:endParaRPr lang="zh-TW" altLang="en-US"/>
          </a:p>
        </p:txBody>
      </p:sp>
    </p:spTree>
    <p:extLst>
      <p:ext uri="{BB962C8B-B14F-4D97-AF65-F5344CB8AC3E}">
        <p14:creationId xmlns:p14="http://schemas.microsoft.com/office/powerpoint/2010/main" val="16311816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a:latin typeface="+mn-lt"/>
              </a:rPr>
              <a:t>Leitner</a:t>
            </a:r>
            <a:r>
              <a:rPr lang="zh-TW" altLang="en-US" sz="1200" dirty="0">
                <a:latin typeface="+mn-lt"/>
              </a:rPr>
              <a:t>等人</a:t>
            </a:r>
            <a:r>
              <a:rPr lang="en-US" altLang="zh-TW" sz="1200" dirty="0">
                <a:latin typeface="+mn-lt"/>
              </a:rPr>
              <a:t>[25]</a:t>
            </a:r>
            <a:r>
              <a:rPr lang="zh-TW" altLang="en-US" sz="1200" dirty="0">
                <a:latin typeface="+mn-lt"/>
              </a:rPr>
              <a:t>提出基於圖形的成本模型，用於在公共雲上部署基於微服務的應用程序</a:t>
            </a:r>
            <a:endParaRPr lang="en-US" altLang="zh-TW" sz="1200" dirty="0">
              <a:latin typeface="+mn-lt"/>
            </a:endParaRPr>
          </a:p>
          <a:p>
            <a:pPr marL="171450" indent="-171450">
              <a:buFont typeface="Arial" panose="020B0604020202020204" pitchFamily="34" charset="0"/>
              <a:buChar char="•"/>
            </a:pPr>
            <a:r>
              <a:rPr lang="en-US" altLang="zh-TW" sz="1200" dirty="0" err="1">
                <a:latin typeface="+mn-lt"/>
              </a:rPr>
              <a:t>Balalaie</a:t>
            </a:r>
            <a:r>
              <a:rPr lang="zh-TW" altLang="en-US" sz="1200" dirty="0">
                <a:latin typeface="+mn-lt"/>
              </a:rPr>
              <a:t>等人</a:t>
            </a:r>
            <a:r>
              <a:rPr lang="en-US" altLang="zh-TW" sz="1200" dirty="0">
                <a:latin typeface="+mn-lt"/>
              </a:rPr>
              <a:t>[26]</a:t>
            </a:r>
            <a:r>
              <a:rPr lang="zh-TW" altLang="en-US" sz="1200" dirty="0">
                <a:latin typeface="+mn-lt"/>
              </a:rPr>
              <a:t>介紹他們將單體軟體架構遷移到微服務的經驗和教訓</a:t>
            </a:r>
            <a:endParaRPr lang="en-US" altLang="zh-TW" sz="1200" dirty="0">
              <a:latin typeface="+mn-lt"/>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100</a:t>
            </a:fld>
            <a:endParaRPr lang="zh-TW" altLang="en-US"/>
          </a:p>
        </p:txBody>
      </p:sp>
    </p:spTree>
    <p:extLst>
      <p:ext uri="{BB962C8B-B14F-4D97-AF65-F5344CB8AC3E}">
        <p14:creationId xmlns:p14="http://schemas.microsoft.com/office/powerpoint/2010/main" val="40559772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a:latin typeface="+mn-lt"/>
              </a:rPr>
              <a:t>Amaral</a:t>
            </a:r>
            <a:r>
              <a:rPr lang="zh-TW" altLang="en-US" sz="1200" dirty="0">
                <a:latin typeface="+mn-lt"/>
              </a:rPr>
              <a:t>等人</a:t>
            </a:r>
            <a:r>
              <a:rPr lang="en-US" altLang="zh-TW" sz="1200" dirty="0">
                <a:latin typeface="+mn-lt"/>
              </a:rPr>
              <a:t>[27]</a:t>
            </a:r>
            <a:r>
              <a:rPr lang="zh-TW" altLang="en-US" sz="1200" dirty="0">
                <a:latin typeface="+mn-lt"/>
              </a:rPr>
              <a:t>使用容器評估微服務架構的性能。然而服務放置方案的性能在這些工作中很少受到關注</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軟體即服務</a:t>
            </a:r>
            <a:r>
              <a:rPr lang="en-US" altLang="zh-TW" sz="1200" dirty="0">
                <a:latin typeface="+mn-lt"/>
              </a:rPr>
              <a:t>(SaaS)</a:t>
            </a:r>
            <a:r>
              <a:rPr lang="zh-TW" altLang="en-US" sz="1200" dirty="0">
                <a:latin typeface="+mn-lt"/>
              </a:rPr>
              <a:t>是雲提供者提供的最重要的服務之一，並且已經提出了許多工作來優化雲環境中的複合</a:t>
            </a:r>
            <a:r>
              <a:rPr lang="en-US" altLang="zh-TW" sz="1200" dirty="0">
                <a:latin typeface="+mn-lt"/>
              </a:rPr>
              <a:t>SaaS</a:t>
            </a:r>
            <a:r>
              <a:rPr lang="zh-TW" altLang="en-US" sz="1200" dirty="0">
                <a:latin typeface="+mn-lt"/>
              </a:rPr>
              <a:t>放置</a:t>
            </a:r>
            <a:r>
              <a:rPr lang="en-US" altLang="zh-TW" sz="1200" dirty="0">
                <a:latin typeface="+mn-lt"/>
              </a:rPr>
              <a:t>[15]</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101</a:t>
            </a:fld>
            <a:endParaRPr lang="zh-TW" altLang="en-US"/>
          </a:p>
        </p:txBody>
      </p:sp>
    </p:spTree>
    <p:extLst>
      <p:ext uri="{BB962C8B-B14F-4D97-AF65-F5344CB8AC3E}">
        <p14:creationId xmlns:p14="http://schemas.microsoft.com/office/powerpoint/2010/main" val="30592448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err="1">
                <a:latin typeface="+mn-lt"/>
              </a:rPr>
              <a:t>Yusoh</a:t>
            </a:r>
            <a:r>
              <a:rPr lang="zh-TW" altLang="en-US" sz="1200" dirty="0">
                <a:latin typeface="+mn-lt"/>
              </a:rPr>
              <a:t>等人針對複合</a:t>
            </a:r>
            <a:r>
              <a:rPr lang="en-US" altLang="zh-TW" sz="1200" dirty="0">
                <a:latin typeface="+mn-lt"/>
              </a:rPr>
              <a:t>SaaS</a:t>
            </a:r>
            <a:r>
              <a:rPr lang="zh-TW" altLang="en-US" sz="1200" dirty="0">
                <a:latin typeface="+mn-lt"/>
              </a:rPr>
              <a:t>放置問題提出了一個基因演算法，該算法考慮</a:t>
            </a:r>
            <a:r>
              <a:rPr lang="en-US" altLang="zh-TW" sz="1200" dirty="0">
                <a:latin typeface="+mn-lt"/>
              </a:rPr>
              <a:t>SaaS</a:t>
            </a:r>
            <a:r>
              <a:rPr lang="zh-TW" altLang="en-US" sz="1200" dirty="0">
                <a:latin typeface="+mn-lt"/>
              </a:rPr>
              <a:t>的軟體元件的放置和</a:t>
            </a:r>
            <a:r>
              <a:rPr lang="en-US" altLang="zh-TW" sz="1200" dirty="0">
                <a:latin typeface="+mn-lt"/>
              </a:rPr>
              <a:t>SaaS</a:t>
            </a:r>
            <a:r>
              <a:rPr lang="zh-TW" altLang="en-US" sz="1200" dirty="0">
                <a:latin typeface="+mn-lt"/>
              </a:rPr>
              <a:t>數據的放置。它嘗試最小化複合</a:t>
            </a:r>
            <a:r>
              <a:rPr lang="en-US" altLang="zh-TW" sz="1200" dirty="0">
                <a:latin typeface="+mn-lt"/>
              </a:rPr>
              <a:t>SaaS</a:t>
            </a:r>
            <a:r>
              <a:rPr lang="zh-TW" altLang="en-US" sz="1200" dirty="0">
                <a:latin typeface="+mn-lt"/>
              </a:rPr>
              <a:t>的總執行時間</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Hajji</a:t>
            </a:r>
            <a:r>
              <a:rPr lang="zh-TW" altLang="en-US" sz="1200" dirty="0">
                <a:latin typeface="+mn-lt"/>
              </a:rPr>
              <a:t>等人採用</a:t>
            </a:r>
            <a:r>
              <a:rPr lang="en-US" altLang="zh-TW" sz="1200" dirty="0">
                <a:latin typeface="+mn-lt"/>
              </a:rPr>
              <a:t>PSO</a:t>
            </a:r>
            <a:r>
              <a:rPr lang="zh-TW" altLang="en-US" sz="1200" dirty="0">
                <a:latin typeface="+mn-lt"/>
              </a:rPr>
              <a:t>的一種新變體，稱為具有複合粒子的粒子群優化</a:t>
            </a:r>
            <a:r>
              <a:rPr lang="en-US" altLang="zh-TW" sz="1200" dirty="0">
                <a:latin typeface="+mn-lt"/>
              </a:rPr>
              <a:t>(PSO-CP)</a:t>
            </a:r>
            <a:r>
              <a:rPr lang="zh-TW" altLang="en-US" sz="1200" dirty="0">
                <a:latin typeface="+mn-lt"/>
              </a:rPr>
              <a:t>來解決複合</a:t>
            </a:r>
            <a:r>
              <a:rPr lang="en-US" altLang="zh-TW" sz="1200" dirty="0">
                <a:latin typeface="+mn-lt"/>
              </a:rPr>
              <a:t>SaaS</a:t>
            </a:r>
            <a:r>
              <a:rPr lang="zh-TW" altLang="en-US" sz="1200" dirty="0">
                <a:latin typeface="+mn-lt"/>
              </a:rPr>
              <a:t>放置問題。它不只考慮複合</a:t>
            </a:r>
            <a:r>
              <a:rPr lang="en-US" altLang="zh-TW" sz="1200" dirty="0">
                <a:latin typeface="+mn-lt"/>
              </a:rPr>
              <a:t>SaaS</a:t>
            </a:r>
            <a:r>
              <a:rPr lang="zh-TW" altLang="en-US" sz="1200" dirty="0">
                <a:latin typeface="+mn-lt"/>
              </a:rPr>
              <a:t>的總執行時間，也考慮底層機器的效能</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102</a:t>
            </a:fld>
            <a:endParaRPr lang="zh-TW" altLang="en-US"/>
          </a:p>
        </p:txBody>
      </p:sp>
    </p:spTree>
    <p:extLst>
      <p:ext uri="{BB962C8B-B14F-4D97-AF65-F5344CB8AC3E}">
        <p14:creationId xmlns:p14="http://schemas.microsoft.com/office/powerpoint/2010/main" val="39608099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不幸的是，它們的目標在放置一組特定的預定義服務元件，這對於處理大量不同的服務具有侷限性。此外，已經提出了大量研究來優化邊緣計算和霧計算中的服務放置</a:t>
            </a:r>
            <a:r>
              <a:rPr lang="en-US" altLang="zh-TW" dirty="0"/>
              <a:t>[28,29]</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103</a:t>
            </a:fld>
            <a:endParaRPr lang="zh-TW" altLang="en-US"/>
          </a:p>
        </p:txBody>
      </p:sp>
    </p:spTree>
    <p:extLst>
      <p:ext uri="{BB962C8B-B14F-4D97-AF65-F5344CB8AC3E}">
        <p14:creationId xmlns:p14="http://schemas.microsoft.com/office/powerpoint/2010/main" val="15302205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err="1">
                <a:latin typeface="+mn-lt"/>
              </a:rPr>
              <a:t>Mennan</a:t>
            </a:r>
            <a:r>
              <a:rPr lang="zh-TW" altLang="en-US" sz="1200" dirty="0">
                <a:latin typeface="+mn-lt"/>
              </a:rPr>
              <a:t>等人提出一種服務放置啟發式算法，以在部署社區網路微雲時最大化頻寬分配。它使用網路頻寬和節點的可用性的資訊來優化服務放置</a:t>
            </a:r>
            <a:endParaRPr lang="en-US" altLang="zh-TW" sz="1200" dirty="0">
              <a:latin typeface="+mn-lt"/>
            </a:endParaRPr>
          </a:p>
          <a:p>
            <a:pPr marL="171450" indent="-171450">
              <a:buFont typeface="Arial" panose="020B0604020202020204" pitchFamily="34" charset="0"/>
              <a:buChar char="•"/>
            </a:pPr>
            <a:r>
              <a:rPr lang="zh-TW" altLang="en-US" dirty="0"/>
              <a:t>與此不同的是，我們考慮多種資源的約束，而不僅僅是網路頻寬，以最小化機器間的流量，同時滿足基於服務的應用程序的多資源需求</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104</a:t>
            </a:fld>
            <a:endParaRPr lang="zh-TW" altLang="en-US"/>
          </a:p>
        </p:txBody>
      </p:sp>
    </p:spTree>
    <p:extLst>
      <p:ext uri="{BB962C8B-B14F-4D97-AF65-F5344CB8AC3E}">
        <p14:creationId xmlns:p14="http://schemas.microsoft.com/office/powerpoint/2010/main" val="32034285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dirty="0">
                <a:latin typeface="+mn-lt"/>
              </a:rPr>
              <a:t>Carlos</a:t>
            </a:r>
            <a:r>
              <a:rPr lang="zh-TW" altLang="en-US" sz="1200" dirty="0">
                <a:latin typeface="+mn-lt"/>
              </a:rPr>
              <a:t>等人提出一種用於放置問題的分散演算法，以優化霧計算中用戶和請求最多的服務之間的距離</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他們假設雲計算中有無限的資源，並且嘗試通過將最熱門的服務盡可能靠近用戶來盡量減少跳數</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相比之下，我們的工作側重於雲底層集群的整體網路使用率，該集群被建模成一組異構機器</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105</a:t>
            </a:fld>
            <a:endParaRPr lang="zh-TW" altLang="en-US"/>
          </a:p>
        </p:txBody>
      </p:sp>
    </p:spTree>
    <p:extLst>
      <p:ext uri="{BB962C8B-B14F-4D97-AF65-F5344CB8AC3E}">
        <p14:creationId xmlns:p14="http://schemas.microsoft.com/office/powerpoint/2010/main" val="7123014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近年來，在雲數據中心具有流量感知的</a:t>
            </a:r>
            <a:r>
              <a:rPr lang="en-US" altLang="zh-TW" dirty="0"/>
              <a:t>VM</a:t>
            </a:r>
            <a:r>
              <a:rPr lang="zh-TW" altLang="en-US" dirty="0"/>
              <a:t>放置領域提出許多研究工作</a:t>
            </a:r>
            <a:r>
              <a:rPr lang="en-US" altLang="zh-TW" dirty="0"/>
              <a:t>[16,17]</a:t>
            </a:r>
          </a:p>
          <a:p>
            <a:pPr marL="171450" indent="-171450">
              <a:buFont typeface="Arial" panose="020B0604020202020204" pitchFamily="34" charset="0"/>
              <a:buChar char="•"/>
            </a:pPr>
            <a:r>
              <a:rPr lang="en-US" altLang="zh-TW" sz="1200" dirty="0">
                <a:latin typeface="+mn-lt"/>
              </a:rPr>
              <a:t>Meng</a:t>
            </a:r>
            <a:r>
              <a:rPr lang="zh-TW" altLang="en-US" sz="1200" dirty="0">
                <a:latin typeface="+mn-lt"/>
              </a:rPr>
              <a:t>等人</a:t>
            </a:r>
            <a:r>
              <a:rPr lang="en-US" altLang="zh-TW" sz="1200" dirty="0">
                <a:latin typeface="+mn-lt"/>
              </a:rPr>
              <a:t>[8]</a:t>
            </a:r>
            <a:r>
              <a:rPr lang="zh-TW" altLang="en-US" sz="1200" dirty="0">
                <a:latin typeface="+mn-lt"/>
              </a:rPr>
              <a:t>分析數據中心架構和流量模式的影響，並提出一種啟發式方式來減少將</a:t>
            </a:r>
            <a:r>
              <a:rPr lang="en-US" altLang="zh-TW" sz="1200" dirty="0">
                <a:latin typeface="+mn-lt"/>
              </a:rPr>
              <a:t>VM</a:t>
            </a:r>
            <a:r>
              <a:rPr lang="zh-TW" altLang="en-US" sz="1200" dirty="0">
                <a:latin typeface="+mn-lt"/>
              </a:rPr>
              <a:t>放置到數據中心時的聚合流量</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106</a:t>
            </a:fld>
            <a:endParaRPr lang="zh-TW" altLang="en-US"/>
          </a:p>
        </p:txBody>
      </p:sp>
    </p:spTree>
    <p:extLst>
      <p:ext uri="{BB962C8B-B14F-4D97-AF65-F5344CB8AC3E}">
        <p14:creationId xmlns:p14="http://schemas.microsoft.com/office/powerpoint/2010/main" val="18523005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Wang</a:t>
            </a:r>
            <a:r>
              <a:rPr lang="zh-TW" altLang="en-US" dirty="0"/>
              <a:t>等人</a:t>
            </a:r>
            <a:r>
              <a:rPr lang="en-US" altLang="zh-TW" dirty="0"/>
              <a:t>[9]</a:t>
            </a:r>
            <a:r>
              <a:rPr lang="zh-TW" altLang="en-US" dirty="0"/>
              <a:t>將具有動態頻寬需求的</a:t>
            </a:r>
            <a:r>
              <a:rPr lang="en-US" altLang="zh-TW" dirty="0"/>
              <a:t>VM</a:t>
            </a:r>
            <a:r>
              <a:rPr lang="zh-TW" altLang="en-US" dirty="0"/>
              <a:t>放置問題表述為一個隨機裝箱問題，並提出一種在線打包演算法來最小化請求的機器數量</a:t>
            </a:r>
            <a:endParaRPr lang="en-US" altLang="zh-TW" dirty="0"/>
          </a:p>
          <a:p>
            <a:pPr marL="171450" indent="-171450">
              <a:buFont typeface="Arial" panose="020B0604020202020204" pitchFamily="34" charset="0"/>
              <a:buChar char="•"/>
            </a:pPr>
            <a:r>
              <a:rPr lang="zh-TW" altLang="en-US" dirty="0"/>
              <a:t>然而，他們只側重於優化數據中心的網路流量，而沒有考慮虛擬機器的高度多樣化的資源需求</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107</a:t>
            </a:fld>
            <a:endParaRPr lang="zh-TW" altLang="en-US"/>
          </a:p>
        </p:txBody>
      </p:sp>
    </p:spTree>
    <p:extLst>
      <p:ext uri="{BB962C8B-B14F-4D97-AF65-F5344CB8AC3E}">
        <p14:creationId xmlns:p14="http://schemas.microsoft.com/office/powerpoint/2010/main" val="23859659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TW" sz="1200" dirty="0" err="1">
                <a:latin typeface="+mn-lt"/>
              </a:rPr>
              <a:t>Biran</a:t>
            </a:r>
            <a:r>
              <a:rPr lang="zh-TW" altLang="en-US" sz="1200" dirty="0">
                <a:latin typeface="+mn-lt"/>
              </a:rPr>
              <a:t>等人</a:t>
            </a:r>
            <a:r>
              <a:rPr lang="en-US" altLang="zh-TW" sz="1200" dirty="0">
                <a:latin typeface="+mn-lt"/>
              </a:rPr>
              <a:t>[32]</a:t>
            </a:r>
            <a:r>
              <a:rPr lang="zh-TW" altLang="en-US" sz="1200" dirty="0">
                <a:latin typeface="+mn-lt"/>
              </a:rPr>
              <a:t>提出一種放置方案，以滿足</a:t>
            </a:r>
            <a:r>
              <a:rPr lang="en-US" altLang="zh-TW" sz="1200" dirty="0">
                <a:latin typeface="+mn-lt"/>
              </a:rPr>
              <a:t>VM</a:t>
            </a:r>
            <a:r>
              <a:rPr lang="zh-TW" altLang="en-US" sz="1200" dirty="0">
                <a:latin typeface="+mn-lt"/>
              </a:rPr>
              <a:t>的流量需求，同時滿足</a:t>
            </a:r>
            <a:r>
              <a:rPr lang="en-US" altLang="zh-TW" sz="1200" dirty="0">
                <a:latin typeface="+mn-lt"/>
              </a:rPr>
              <a:t>CPU</a:t>
            </a:r>
            <a:r>
              <a:rPr lang="zh-TW" altLang="en-US" sz="1200" dirty="0">
                <a:latin typeface="+mn-lt"/>
              </a:rPr>
              <a:t>和記憶體的需求</a:t>
            </a:r>
            <a:endParaRPr lang="en-US" altLang="zh-TW" dirty="0"/>
          </a:p>
          <a:p>
            <a:pPr marL="171450" indent="-171450">
              <a:buFont typeface="Arial" panose="020B0604020202020204" pitchFamily="34" charset="0"/>
              <a:buChar char="•"/>
            </a:pPr>
            <a:r>
              <a:rPr lang="en-US" altLang="zh-TW" dirty="0"/>
              <a:t>Dong</a:t>
            </a:r>
            <a:r>
              <a:rPr lang="zh-TW" altLang="en-US" dirty="0"/>
              <a:t>等人</a:t>
            </a:r>
            <a:r>
              <a:rPr lang="en-US" altLang="zh-TW" dirty="0"/>
              <a:t>[33]</a:t>
            </a:r>
            <a:r>
              <a:rPr lang="zh-TW" altLang="en-US" dirty="0"/>
              <a:t>介紹一種放置解決方案，以提高網路資源使用率，此外滿足多資源約束</a:t>
            </a:r>
            <a:endParaRPr lang="en-US" altLang="zh-TW" dirty="0"/>
          </a:p>
          <a:p>
            <a:pPr marL="171450" indent="-171450">
              <a:buFont typeface="Arial" panose="020B0604020202020204" pitchFamily="34" charset="0"/>
              <a:buChar char="•"/>
            </a:pPr>
            <a:r>
              <a:rPr lang="zh-TW" altLang="en-US" dirty="0"/>
              <a:t>他們都仰賴一個特定的網路拓撲來做出放置決策</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108</a:t>
            </a:fld>
            <a:endParaRPr lang="zh-TW" altLang="en-US"/>
          </a:p>
        </p:txBody>
      </p:sp>
    </p:spTree>
    <p:extLst>
      <p:ext uri="{BB962C8B-B14F-4D97-AF65-F5344CB8AC3E}">
        <p14:creationId xmlns:p14="http://schemas.microsoft.com/office/powerpoint/2010/main" val="176229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a:latin typeface="Calibri" pitchFamily="34" charset="0"/>
                </a:rPr>
                <a:t>2019 Mobile All-IP Networking Laboratory</a:t>
              </a:r>
            </a:p>
          </p:txBody>
        </p:sp>
      </p:grpSp>
      <p:sp>
        <p:nvSpPr>
          <p:cNvPr id="2" name="標題 1"/>
          <p:cNvSpPr>
            <a:spLocks noGrp="1"/>
          </p:cNvSpPr>
          <p:nvPr>
            <p:ph type="ctrTitle"/>
          </p:nvPr>
        </p:nvSpPr>
        <p:spPr>
          <a:xfrm>
            <a:off x="914400" y="1676403"/>
            <a:ext cx="103632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672800" y="5775137"/>
            <a:ext cx="28448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4"/>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41"/>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41"/>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12/8/2021</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12/8/2021</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12/8/2021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12/8/2021</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12/8/2021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9" y="60325"/>
            <a:ext cx="4150783"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12/8/2021</a:t>
            </a:fld>
            <a:endParaRPr lang="en-US" altLang="zh-TW"/>
          </a:p>
        </p:txBody>
      </p:sp>
      <p:sp>
        <p:nvSpPr>
          <p:cNvPr id="5" name="頁尾版面配置區 4"/>
          <p:cNvSpPr>
            <a:spLocks noGrp="1"/>
          </p:cNvSpPr>
          <p:nvPr>
            <p:ph type="ftr" sz="quarter" idx="3"/>
          </p:nvPr>
        </p:nvSpPr>
        <p:spPr>
          <a:xfrm>
            <a:off x="79248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a:t>/all</a:t>
            </a:r>
          </a:p>
        </p:txBody>
      </p:sp>
      <p:sp>
        <p:nvSpPr>
          <p:cNvPr id="6" name="投影片編號版面配置區 5"/>
          <p:cNvSpPr>
            <a:spLocks noGrp="1"/>
          </p:cNvSpPr>
          <p:nvPr>
            <p:ph type="sldNum" sz="quarter" idx="4"/>
          </p:nvPr>
        </p:nvSpPr>
        <p:spPr>
          <a:xfrm>
            <a:off x="45720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slide" Target="slide9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slide" Target="slide93.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895600" y="990601"/>
            <a:ext cx="7315200" cy="2133599"/>
          </a:xfrm>
        </p:spPr>
        <p:txBody>
          <a:bodyPr/>
          <a:lstStyle/>
          <a:p>
            <a:r>
              <a:rPr lang="en-US" altLang="zh-TW" dirty="0"/>
              <a:t>Optimizing Service Placement for Microservice</a:t>
            </a:r>
            <a:br>
              <a:rPr lang="en-US" altLang="zh-TW" dirty="0"/>
            </a:br>
            <a:r>
              <a:rPr lang="en-US" altLang="zh-TW" dirty="0"/>
              <a:t>Architecture in Clouds</a:t>
            </a:r>
            <a:endParaRPr lang="zh-TW" altLang="en-US" sz="2400" dirty="0"/>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dirty="0"/>
          </a:p>
        </p:txBody>
      </p:sp>
      <p:sp>
        <p:nvSpPr>
          <p:cNvPr id="2" name="文字方塊 1">
            <a:extLst>
              <a:ext uri="{FF2B5EF4-FFF2-40B4-BE49-F238E27FC236}">
                <a16:creationId xmlns:a16="http://schemas.microsoft.com/office/drawing/2014/main" id="{6EBAB1DC-6588-45F4-906E-C9DF3D737418}"/>
              </a:ext>
            </a:extLst>
          </p:cNvPr>
          <p:cNvSpPr txBox="1"/>
          <p:nvPr/>
        </p:nvSpPr>
        <p:spPr>
          <a:xfrm>
            <a:off x="3048000" y="3733801"/>
            <a:ext cx="7543800" cy="369332"/>
          </a:xfrm>
          <a:prstGeom prst="rect">
            <a:avLst/>
          </a:prstGeom>
          <a:noFill/>
        </p:spPr>
        <p:txBody>
          <a:bodyPr wrap="square" rtlCol="0">
            <a:spAutoFit/>
          </a:bodyPr>
          <a:lstStyle/>
          <a:p>
            <a:r>
              <a:rPr lang="nl-NL" altLang="zh-TW" b="1" dirty="0"/>
              <a:t>Yang Hu 1,2, Cees de Laat 1 and Zhiming Zhao 1,*</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35A4BF-06D0-42E5-89C1-00BF4D5F4737}"/>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70059B8F-0C2C-4D51-A0F6-245218CC98E6}"/>
              </a:ext>
            </a:extLst>
          </p:cNvPr>
          <p:cNvSpPr>
            <a:spLocks noGrp="1"/>
          </p:cNvSpPr>
          <p:nvPr>
            <p:ph idx="1"/>
          </p:nvPr>
        </p:nvSpPr>
        <p:spPr/>
        <p:txBody>
          <a:bodyPr/>
          <a:lstStyle/>
          <a:p>
            <a:r>
              <a:rPr lang="en-US" altLang="zh-TW" sz="2800" dirty="0">
                <a:latin typeface="+mn-lt"/>
              </a:rPr>
              <a:t>Second, services</a:t>
            </a:r>
            <a:r>
              <a:rPr lang="zh-TW" altLang="en-US" sz="2800" dirty="0">
                <a:latin typeface="+mn-lt"/>
              </a:rPr>
              <a:t> </a:t>
            </a:r>
            <a:r>
              <a:rPr lang="en-US" altLang="zh-TW" sz="2800" dirty="0">
                <a:latin typeface="+mn-lt"/>
              </a:rPr>
              <a:t>involved in the application often have traffic demands among them due to data communication, which</a:t>
            </a:r>
            <a:r>
              <a:rPr lang="zh-TW" altLang="en-US" sz="2800" dirty="0">
                <a:latin typeface="+mn-lt"/>
              </a:rPr>
              <a:t> </a:t>
            </a:r>
            <a:r>
              <a:rPr lang="en-US" altLang="zh-TW" sz="2800" dirty="0">
                <a:latin typeface="+mn-lt"/>
              </a:rPr>
              <a:t>require meticulous treatment.</a:t>
            </a:r>
          </a:p>
          <a:p>
            <a:r>
              <a:rPr lang="en-US" altLang="zh-TW" sz="2800" dirty="0">
                <a:latin typeface="+mn-lt"/>
              </a:rPr>
              <a:t>Poor handling of the traffic demands can result in severe performance</a:t>
            </a:r>
            <a:r>
              <a:rPr lang="zh-TW" altLang="en-US" sz="2800" dirty="0">
                <a:latin typeface="+mn-lt"/>
              </a:rPr>
              <a:t> </a:t>
            </a:r>
            <a:r>
              <a:rPr lang="en-US" altLang="zh-TW" sz="2800" dirty="0">
                <a:latin typeface="+mn-lt"/>
              </a:rPr>
              <a:t>degradation, as the response time of a service is directly affected by its traffic situation.</a:t>
            </a:r>
          </a:p>
          <a:p>
            <a:r>
              <a:rPr lang="en-US" altLang="zh-TW" sz="2800" dirty="0">
                <a:latin typeface="+mn-lt"/>
              </a:rPr>
              <a:t>Considering the traffic demands, an intuitive solution is to place the services that have large traffic demands among them on the same machine, which can achieve intra-machine communication and reduce inter-machine traffic.</a:t>
            </a:r>
            <a:endParaRPr lang="zh-TW" altLang="en-US" sz="2800" dirty="0">
              <a:latin typeface="+mn-lt"/>
            </a:endParaRPr>
          </a:p>
        </p:txBody>
      </p:sp>
      <p:sp>
        <p:nvSpPr>
          <p:cNvPr id="4" name="投影片編號版面配置區 3">
            <a:extLst>
              <a:ext uri="{FF2B5EF4-FFF2-40B4-BE49-F238E27FC236}">
                <a16:creationId xmlns:a16="http://schemas.microsoft.com/office/drawing/2014/main" id="{D67B2370-79A9-462F-91C6-B65CBDA96B60}"/>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a:p>
        </p:txBody>
      </p:sp>
    </p:spTree>
    <p:extLst>
      <p:ext uri="{BB962C8B-B14F-4D97-AF65-F5344CB8AC3E}">
        <p14:creationId xmlns:p14="http://schemas.microsoft.com/office/powerpoint/2010/main" val="3257777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922A79-3DC9-4F28-8E79-A028AAAB41EE}"/>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E16CD507-A162-45A7-B46B-3487826D94CA}"/>
              </a:ext>
            </a:extLst>
          </p:cNvPr>
          <p:cNvSpPr>
            <a:spLocks noGrp="1"/>
          </p:cNvSpPr>
          <p:nvPr>
            <p:ph idx="1"/>
          </p:nvPr>
        </p:nvSpPr>
        <p:spPr/>
        <p:txBody>
          <a:bodyPr/>
          <a:lstStyle/>
          <a:p>
            <a:r>
              <a:rPr lang="en-US" altLang="zh-TW" sz="2800" dirty="0">
                <a:latin typeface="+mn-lt"/>
              </a:rPr>
              <a:t>Leitner et al. [25] proposed a graph-based cost model for deploying</a:t>
            </a:r>
            <a:r>
              <a:rPr lang="zh-TW" altLang="en-US" sz="2800" dirty="0">
                <a:latin typeface="+mn-lt"/>
              </a:rPr>
              <a:t> </a:t>
            </a:r>
            <a:r>
              <a:rPr lang="en-US" altLang="zh-TW" sz="2800" dirty="0">
                <a:latin typeface="+mn-lt"/>
              </a:rPr>
              <a:t>microservice-based applications on a public cloud. </a:t>
            </a:r>
          </a:p>
          <a:p>
            <a:r>
              <a:rPr lang="en-US" altLang="zh-TW" sz="2800" dirty="0" err="1">
                <a:latin typeface="+mn-lt"/>
              </a:rPr>
              <a:t>Balalaie</a:t>
            </a:r>
            <a:r>
              <a:rPr lang="en-US" altLang="zh-TW" sz="2800" dirty="0">
                <a:latin typeface="+mn-lt"/>
              </a:rPr>
              <a:t> et al. [26] presented their experience and</a:t>
            </a:r>
            <a:r>
              <a:rPr lang="zh-TW" altLang="en-US" sz="2800" dirty="0">
                <a:latin typeface="+mn-lt"/>
              </a:rPr>
              <a:t> </a:t>
            </a:r>
            <a:r>
              <a:rPr lang="en-US" altLang="zh-TW" sz="2800" dirty="0">
                <a:latin typeface="+mn-lt"/>
              </a:rPr>
              <a:t>lessons on migrating a monolithic software architecture to microservices. </a:t>
            </a:r>
          </a:p>
        </p:txBody>
      </p:sp>
      <p:sp>
        <p:nvSpPr>
          <p:cNvPr id="4" name="投影片編號版面配置區 3">
            <a:extLst>
              <a:ext uri="{FF2B5EF4-FFF2-40B4-BE49-F238E27FC236}">
                <a16:creationId xmlns:a16="http://schemas.microsoft.com/office/drawing/2014/main" id="{77481CF9-F350-4531-BC14-5C475B048DB6}"/>
              </a:ext>
            </a:extLst>
          </p:cNvPr>
          <p:cNvSpPr>
            <a:spLocks noGrp="1"/>
          </p:cNvSpPr>
          <p:nvPr>
            <p:ph type="sldNum" sz="quarter" idx="12"/>
          </p:nvPr>
        </p:nvSpPr>
        <p:spPr/>
        <p:txBody>
          <a:bodyPr/>
          <a:lstStyle/>
          <a:p>
            <a:fld id="{52E38B42-96A3-412A-9CD3-7D6C2689CFF8}" type="slidenum">
              <a:rPr lang="en-US" altLang="zh-TW" smtClean="0"/>
              <a:pPr/>
              <a:t>100</a:t>
            </a:fld>
            <a:endParaRPr lang="en-US" altLang="zh-TW"/>
          </a:p>
        </p:txBody>
      </p:sp>
      <p:sp>
        <p:nvSpPr>
          <p:cNvPr id="5" name="矩形 4">
            <a:extLst>
              <a:ext uri="{FF2B5EF4-FFF2-40B4-BE49-F238E27FC236}">
                <a16:creationId xmlns:a16="http://schemas.microsoft.com/office/drawing/2014/main" id="{7126B7C8-FC40-45B2-84EA-6A75F4D32EA4}"/>
              </a:ext>
            </a:extLst>
          </p:cNvPr>
          <p:cNvSpPr/>
          <p:nvPr/>
        </p:nvSpPr>
        <p:spPr>
          <a:xfrm>
            <a:off x="609600" y="3962400"/>
            <a:ext cx="10972800" cy="1754326"/>
          </a:xfrm>
          <a:prstGeom prst="rect">
            <a:avLst/>
          </a:prstGeom>
        </p:spPr>
        <p:txBody>
          <a:bodyPr wrap="square">
            <a:spAutoFit/>
          </a:bodyPr>
          <a:lstStyle/>
          <a:p>
            <a:r>
              <a:rPr lang="en-US" altLang="zh-TW" dirty="0">
                <a:solidFill>
                  <a:srgbClr val="17375E"/>
                </a:solidFill>
                <a:latin typeface="URWPalladioL-Roma"/>
              </a:rPr>
              <a:t>25. Leitner, P.; </a:t>
            </a:r>
            <a:r>
              <a:rPr lang="en-US" altLang="zh-TW" dirty="0" err="1">
                <a:solidFill>
                  <a:srgbClr val="17375E"/>
                </a:solidFill>
                <a:latin typeface="URWPalladioL-Roma"/>
              </a:rPr>
              <a:t>Cito</a:t>
            </a:r>
            <a:r>
              <a:rPr lang="en-US" altLang="zh-TW" dirty="0">
                <a:solidFill>
                  <a:srgbClr val="17375E"/>
                </a:solidFill>
                <a:latin typeface="URWPalladioL-Roma"/>
              </a:rPr>
              <a:t>, J.; </a:t>
            </a:r>
            <a:r>
              <a:rPr lang="en-US" altLang="zh-TW" dirty="0" err="1">
                <a:solidFill>
                  <a:srgbClr val="17375E"/>
                </a:solidFill>
                <a:latin typeface="URWPalladioL-Roma"/>
              </a:rPr>
              <a:t>Stöckli</a:t>
            </a:r>
            <a:r>
              <a:rPr lang="en-US" altLang="zh-TW" dirty="0">
                <a:solidFill>
                  <a:srgbClr val="17375E"/>
                </a:solidFill>
                <a:latin typeface="URWPalladioL-Roma"/>
              </a:rPr>
              <a:t>, E. Modelling and managing deployment costs of microservice-based cloud</a:t>
            </a:r>
          </a:p>
          <a:p>
            <a:r>
              <a:rPr lang="en-US" altLang="zh-TW" dirty="0">
                <a:solidFill>
                  <a:srgbClr val="17375E"/>
                </a:solidFill>
                <a:latin typeface="URWPalladioL-Roma"/>
              </a:rPr>
              <a:t>applications. In Proceedings of the 9th International Conference on Utility and Cloud Computing, Shanghai,</a:t>
            </a:r>
          </a:p>
          <a:p>
            <a:r>
              <a:rPr lang="en-US" altLang="zh-TW" dirty="0">
                <a:solidFill>
                  <a:srgbClr val="17375E"/>
                </a:solidFill>
                <a:latin typeface="URWPalladioL-Roma"/>
              </a:rPr>
              <a:t>China, 6–9 December 2016; ACM: New York, NY, USA, 2016; pp. 165–174.</a:t>
            </a:r>
          </a:p>
          <a:p>
            <a:r>
              <a:rPr lang="en-US" altLang="zh-TW" dirty="0">
                <a:solidFill>
                  <a:srgbClr val="17375E"/>
                </a:solidFill>
                <a:latin typeface="URWPalladioL-Roma"/>
              </a:rPr>
              <a:t>26. </a:t>
            </a:r>
            <a:r>
              <a:rPr lang="en-US" altLang="zh-TW" dirty="0" err="1">
                <a:solidFill>
                  <a:srgbClr val="17375E"/>
                </a:solidFill>
                <a:latin typeface="URWPalladioL-Roma"/>
              </a:rPr>
              <a:t>Balalaie</a:t>
            </a:r>
            <a:r>
              <a:rPr lang="en-US" altLang="zh-TW" dirty="0">
                <a:solidFill>
                  <a:srgbClr val="17375E"/>
                </a:solidFill>
                <a:latin typeface="URWPalladioL-Roma"/>
              </a:rPr>
              <a:t>, A.; </a:t>
            </a:r>
            <a:r>
              <a:rPr lang="en-US" altLang="zh-TW" dirty="0" err="1">
                <a:solidFill>
                  <a:srgbClr val="17375E"/>
                </a:solidFill>
                <a:latin typeface="URWPalladioL-Roma"/>
              </a:rPr>
              <a:t>Heydarnoori</a:t>
            </a:r>
            <a:r>
              <a:rPr lang="en-US" altLang="zh-TW" dirty="0">
                <a:solidFill>
                  <a:srgbClr val="17375E"/>
                </a:solidFill>
                <a:latin typeface="URWPalladioL-Roma"/>
              </a:rPr>
              <a:t>, A.; </a:t>
            </a:r>
            <a:r>
              <a:rPr lang="en-US" altLang="zh-TW" dirty="0" err="1">
                <a:solidFill>
                  <a:srgbClr val="17375E"/>
                </a:solidFill>
                <a:latin typeface="URWPalladioL-Roma"/>
              </a:rPr>
              <a:t>Jamshidi</a:t>
            </a:r>
            <a:r>
              <a:rPr lang="en-US" altLang="zh-TW" dirty="0">
                <a:solidFill>
                  <a:srgbClr val="17375E"/>
                </a:solidFill>
                <a:latin typeface="URWPalladioL-Roma"/>
              </a:rPr>
              <a:t>, P. Migrating to cloud-native architectures using microservices: An</a:t>
            </a:r>
          </a:p>
          <a:p>
            <a:r>
              <a:rPr lang="en-US" altLang="zh-TW" dirty="0">
                <a:solidFill>
                  <a:srgbClr val="17375E"/>
                </a:solidFill>
                <a:latin typeface="URWPalladioL-Roma"/>
              </a:rPr>
              <a:t>experience report. In Proceedings of the European Conference on Service-Oriented and Cloud Computing,</a:t>
            </a:r>
          </a:p>
          <a:p>
            <a:r>
              <a:rPr lang="en-US" altLang="zh-TW" dirty="0">
                <a:solidFill>
                  <a:srgbClr val="17375E"/>
                </a:solidFill>
                <a:latin typeface="URWPalladioL-Roma"/>
              </a:rPr>
              <a:t>Taormina, Italy, 15–17 September 2015; Springer: New York, NY, USA, 2015; pp. 201–215.</a:t>
            </a:r>
          </a:p>
        </p:txBody>
      </p:sp>
    </p:spTree>
    <p:extLst>
      <p:ext uri="{BB962C8B-B14F-4D97-AF65-F5344CB8AC3E}">
        <p14:creationId xmlns:p14="http://schemas.microsoft.com/office/powerpoint/2010/main" val="39297153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C688C4-6D51-482A-9C13-697D98A51230}"/>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CD55B26F-D894-4CB3-A4A8-DFEB47454CAB}"/>
              </a:ext>
            </a:extLst>
          </p:cNvPr>
          <p:cNvSpPr>
            <a:spLocks noGrp="1"/>
          </p:cNvSpPr>
          <p:nvPr>
            <p:ph idx="1"/>
          </p:nvPr>
        </p:nvSpPr>
        <p:spPr/>
        <p:txBody>
          <a:bodyPr/>
          <a:lstStyle/>
          <a:p>
            <a:r>
              <a:rPr lang="en-US" altLang="zh-TW" sz="2800" dirty="0">
                <a:latin typeface="+mn-lt"/>
              </a:rPr>
              <a:t>Amaral et al. [27] evaluated</a:t>
            </a:r>
            <a:r>
              <a:rPr lang="zh-TW" altLang="en-US" sz="2800" dirty="0">
                <a:latin typeface="+mn-lt"/>
              </a:rPr>
              <a:t> </a:t>
            </a:r>
            <a:r>
              <a:rPr lang="en-US" altLang="zh-TW" sz="2800" dirty="0">
                <a:latin typeface="+mn-lt"/>
              </a:rPr>
              <a:t>the performance of microservices architectures using containers. However, the performance of service</a:t>
            </a:r>
            <a:r>
              <a:rPr lang="zh-TW" altLang="en-US" sz="2800" dirty="0">
                <a:latin typeface="+mn-lt"/>
              </a:rPr>
              <a:t> </a:t>
            </a:r>
            <a:r>
              <a:rPr lang="en-US" altLang="zh-TW" sz="2800" dirty="0">
                <a:latin typeface="+mn-lt"/>
              </a:rPr>
              <a:t>placement schemes received little attention in these works.</a:t>
            </a:r>
          </a:p>
          <a:p>
            <a:r>
              <a:rPr lang="en-US" altLang="zh-TW" sz="2800" dirty="0">
                <a:latin typeface="+mn-lt"/>
              </a:rPr>
              <a:t>Software as a Service (SaaS) is one of the most important services offered by cloud providers, and</a:t>
            </a:r>
            <a:r>
              <a:rPr lang="zh-TW" altLang="en-US" sz="2800" dirty="0">
                <a:latin typeface="+mn-lt"/>
              </a:rPr>
              <a:t> </a:t>
            </a:r>
            <a:r>
              <a:rPr lang="en-US" altLang="zh-TW" sz="2800" dirty="0">
                <a:latin typeface="+mn-lt"/>
              </a:rPr>
              <a:t>many works have been proposed for optimizing composite SaaS placement in cloud environments [15].</a:t>
            </a:r>
            <a:endParaRPr lang="zh-TW" altLang="en-US" sz="2800" dirty="0">
              <a:latin typeface="+mn-lt"/>
            </a:endParaRPr>
          </a:p>
        </p:txBody>
      </p:sp>
      <p:sp>
        <p:nvSpPr>
          <p:cNvPr id="4" name="投影片編號版面配置區 3">
            <a:extLst>
              <a:ext uri="{FF2B5EF4-FFF2-40B4-BE49-F238E27FC236}">
                <a16:creationId xmlns:a16="http://schemas.microsoft.com/office/drawing/2014/main" id="{484E2BCD-EE99-46DB-B3B0-081A5C807759}"/>
              </a:ext>
            </a:extLst>
          </p:cNvPr>
          <p:cNvSpPr>
            <a:spLocks noGrp="1"/>
          </p:cNvSpPr>
          <p:nvPr>
            <p:ph type="sldNum" sz="quarter" idx="12"/>
          </p:nvPr>
        </p:nvSpPr>
        <p:spPr/>
        <p:txBody>
          <a:bodyPr/>
          <a:lstStyle/>
          <a:p>
            <a:fld id="{52E38B42-96A3-412A-9CD3-7D6C2689CFF8}" type="slidenum">
              <a:rPr lang="en-US" altLang="zh-TW" smtClean="0"/>
              <a:pPr/>
              <a:t>101</a:t>
            </a:fld>
            <a:endParaRPr lang="en-US" altLang="zh-TW"/>
          </a:p>
        </p:txBody>
      </p:sp>
      <p:sp>
        <p:nvSpPr>
          <p:cNvPr id="5" name="矩形 4">
            <a:extLst>
              <a:ext uri="{FF2B5EF4-FFF2-40B4-BE49-F238E27FC236}">
                <a16:creationId xmlns:a16="http://schemas.microsoft.com/office/drawing/2014/main" id="{3F342A9D-B61D-49BF-B946-E356F0142CC9}"/>
              </a:ext>
            </a:extLst>
          </p:cNvPr>
          <p:cNvSpPr/>
          <p:nvPr/>
        </p:nvSpPr>
        <p:spPr>
          <a:xfrm>
            <a:off x="609600" y="4657632"/>
            <a:ext cx="10972800" cy="1477328"/>
          </a:xfrm>
          <a:prstGeom prst="rect">
            <a:avLst/>
          </a:prstGeom>
        </p:spPr>
        <p:txBody>
          <a:bodyPr wrap="square">
            <a:spAutoFit/>
          </a:bodyPr>
          <a:lstStyle/>
          <a:p>
            <a:r>
              <a:rPr lang="en-US" altLang="zh-TW" dirty="0">
                <a:solidFill>
                  <a:srgbClr val="000000"/>
                </a:solidFill>
                <a:latin typeface="URWPalladioL-Roma"/>
              </a:rPr>
              <a:t>15. Huang, K.C.; Shen, B.J. Service deployment strategies for efficient execution of composite SaaS applications</a:t>
            </a:r>
          </a:p>
          <a:p>
            <a:r>
              <a:rPr lang="en-US" altLang="zh-TW" dirty="0">
                <a:solidFill>
                  <a:srgbClr val="000000"/>
                </a:solidFill>
                <a:latin typeface="URWPalladioL-Roma"/>
              </a:rPr>
              <a:t>on cloud platform. </a:t>
            </a:r>
            <a:r>
              <a:rPr lang="en-US" altLang="zh-TW" dirty="0">
                <a:solidFill>
                  <a:srgbClr val="000000"/>
                </a:solidFill>
                <a:latin typeface="URWPalladioL-Ital"/>
              </a:rPr>
              <a:t>J. Syst. </a:t>
            </a:r>
            <a:r>
              <a:rPr lang="en-US" altLang="zh-TW" dirty="0" err="1">
                <a:solidFill>
                  <a:srgbClr val="000000"/>
                </a:solidFill>
                <a:latin typeface="URWPalladioL-Ital"/>
              </a:rPr>
              <a:t>Softw</a:t>
            </a:r>
            <a:r>
              <a:rPr lang="en-US" altLang="zh-TW" dirty="0">
                <a:solidFill>
                  <a:srgbClr val="000000"/>
                </a:solidFill>
                <a:latin typeface="URWPalladioL-Ital"/>
              </a:rPr>
              <a:t>. </a:t>
            </a:r>
            <a:r>
              <a:rPr lang="en-US" altLang="zh-TW" b="1" dirty="0">
                <a:solidFill>
                  <a:srgbClr val="000000"/>
                </a:solidFill>
                <a:latin typeface="URWPalladioL-Bold"/>
              </a:rPr>
              <a:t>2015</a:t>
            </a:r>
            <a:r>
              <a:rPr lang="en-US" altLang="zh-TW" dirty="0">
                <a:solidFill>
                  <a:srgbClr val="000000"/>
                </a:solidFill>
                <a:latin typeface="URWPalladioL-Roma"/>
              </a:rPr>
              <a:t>, </a:t>
            </a:r>
            <a:r>
              <a:rPr lang="en-US" altLang="zh-TW" dirty="0">
                <a:solidFill>
                  <a:srgbClr val="000000"/>
                </a:solidFill>
                <a:latin typeface="URWPalladioL-Ital"/>
              </a:rPr>
              <a:t>107</a:t>
            </a:r>
            <a:r>
              <a:rPr lang="en-US" altLang="zh-TW" dirty="0">
                <a:solidFill>
                  <a:srgbClr val="000000"/>
                </a:solidFill>
                <a:latin typeface="URWPalladioL-Roma"/>
              </a:rPr>
              <a:t>, 127–141. [</a:t>
            </a:r>
            <a:r>
              <a:rPr lang="en-US" altLang="zh-TW" dirty="0" err="1">
                <a:solidFill>
                  <a:srgbClr val="0875B8"/>
                </a:solidFill>
                <a:latin typeface="URWPalladioL-Roma"/>
              </a:rPr>
              <a:t>CrossRef</a:t>
            </a:r>
            <a:r>
              <a:rPr lang="en-US" altLang="zh-TW" dirty="0">
                <a:solidFill>
                  <a:srgbClr val="000000"/>
                </a:solidFill>
                <a:latin typeface="URWPalladioL-Roma"/>
              </a:rPr>
              <a:t>]</a:t>
            </a:r>
          </a:p>
          <a:p>
            <a:r>
              <a:rPr lang="en-US" altLang="zh-TW" dirty="0">
                <a:solidFill>
                  <a:srgbClr val="000000"/>
                </a:solidFill>
                <a:latin typeface="URWPalladioL-Roma"/>
              </a:rPr>
              <a:t>27. Amaral, M.; Polo, J.; Carrera, D.; </a:t>
            </a:r>
            <a:r>
              <a:rPr lang="en-US" altLang="zh-TW" dirty="0" err="1">
                <a:solidFill>
                  <a:srgbClr val="000000"/>
                </a:solidFill>
                <a:latin typeface="URWPalladioL-Roma"/>
              </a:rPr>
              <a:t>Mohomed</a:t>
            </a:r>
            <a:r>
              <a:rPr lang="en-US" altLang="zh-TW" dirty="0">
                <a:solidFill>
                  <a:srgbClr val="000000"/>
                </a:solidFill>
                <a:latin typeface="URWPalladioL-Roma"/>
              </a:rPr>
              <a:t>, I.; </a:t>
            </a:r>
            <a:r>
              <a:rPr lang="en-US" altLang="zh-TW" dirty="0" err="1">
                <a:solidFill>
                  <a:srgbClr val="000000"/>
                </a:solidFill>
                <a:latin typeface="URWPalladioL-Roma"/>
              </a:rPr>
              <a:t>Unuvar</a:t>
            </a:r>
            <a:r>
              <a:rPr lang="en-US" altLang="zh-TW" dirty="0">
                <a:solidFill>
                  <a:srgbClr val="000000"/>
                </a:solidFill>
                <a:latin typeface="URWPalladioL-Roma"/>
              </a:rPr>
              <a:t>, M.; </a:t>
            </a:r>
            <a:r>
              <a:rPr lang="en-US" altLang="zh-TW" dirty="0" err="1">
                <a:solidFill>
                  <a:srgbClr val="000000"/>
                </a:solidFill>
                <a:latin typeface="URWPalladioL-Roma"/>
              </a:rPr>
              <a:t>Steinder</a:t>
            </a:r>
            <a:r>
              <a:rPr lang="en-US" altLang="zh-TW" dirty="0">
                <a:solidFill>
                  <a:srgbClr val="000000"/>
                </a:solidFill>
                <a:latin typeface="URWPalladioL-Roma"/>
              </a:rPr>
              <a:t>, M. Performance evaluation of</a:t>
            </a:r>
            <a:r>
              <a:rPr lang="zh-TW" altLang="en-US" dirty="0">
                <a:solidFill>
                  <a:srgbClr val="000000"/>
                </a:solidFill>
                <a:latin typeface="URWPalladioL-Roma"/>
              </a:rPr>
              <a:t> </a:t>
            </a:r>
            <a:r>
              <a:rPr lang="en-US" altLang="zh-TW" dirty="0">
                <a:solidFill>
                  <a:srgbClr val="000000"/>
                </a:solidFill>
                <a:latin typeface="URWPalladioL-Roma"/>
              </a:rPr>
              <a:t>microservices architectures using containers. In Proceedings of the 2015 IEEE 14th International Symposium</a:t>
            </a:r>
            <a:r>
              <a:rPr lang="zh-TW" altLang="en-US" dirty="0">
                <a:solidFill>
                  <a:srgbClr val="000000"/>
                </a:solidFill>
                <a:latin typeface="URWPalladioL-Roma"/>
              </a:rPr>
              <a:t> </a:t>
            </a:r>
            <a:r>
              <a:rPr lang="en-US" altLang="zh-TW" dirty="0">
                <a:solidFill>
                  <a:srgbClr val="000000"/>
                </a:solidFill>
                <a:latin typeface="URWPalladioL-Roma"/>
              </a:rPr>
              <a:t>on Network Computing and Applications, Cambridge, MA, USA, 28–30 September 2015; pp. 27–34.</a:t>
            </a:r>
            <a:endParaRPr lang="zh-TW" altLang="en-US" dirty="0">
              <a:solidFill>
                <a:srgbClr val="000000"/>
              </a:solidFill>
              <a:latin typeface="URWPalladioL-Roma"/>
            </a:endParaRPr>
          </a:p>
        </p:txBody>
      </p:sp>
    </p:spTree>
    <p:extLst>
      <p:ext uri="{BB962C8B-B14F-4D97-AF65-F5344CB8AC3E}">
        <p14:creationId xmlns:p14="http://schemas.microsoft.com/office/powerpoint/2010/main" val="3523414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EC28B-E808-408A-A64E-11B11A15E068}"/>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0F5E3669-B7B7-4313-80F4-59527AAA31B2}"/>
              </a:ext>
            </a:extLst>
          </p:cNvPr>
          <p:cNvSpPr>
            <a:spLocks noGrp="1"/>
          </p:cNvSpPr>
          <p:nvPr>
            <p:ph idx="1"/>
          </p:nvPr>
        </p:nvSpPr>
        <p:spPr/>
        <p:txBody>
          <a:bodyPr/>
          <a:lstStyle/>
          <a:p>
            <a:r>
              <a:rPr lang="en-US" altLang="zh-TW" sz="2800" dirty="0" err="1">
                <a:latin typeface="+mn-lt"/>
              </a:rPr>
              <a:t>Yusoh</a:t>
            </a:r>
            <a:r>
              <a:rPr lang="en-US" altLang="zh-TW" sz="2800" dirty="0">
                <a:latin typeface="+mn-lt"/>
              </a:rPr>
              <a:t> et al. [6] propose a genetic algorithm for the composite SaaS placement problem, which considers</a:t>
            </a:r>
            <a:r>
              <a:rPr lang="zh-TW" altLang="en-US" sz="2800" dirty="0">
                <a:latin typeface="+mn-lt"/>
              </a:rPr>
              <a:t> </a:t>
            </a:r>
            <a:r>
              <a:rPr lang="en-US" altLang="zh-TW" sz="2800" dirty="0">
                <a:latin typeface="+mn-lt"/>
              </a:rPr>
              <a:t>both the placement of the software components of a SaaS and the placement of data of the SaaS. It tries</a:t>
            </a:r>
            <a:r>
              <a:rPr lang="zh-TW" altLang="en-US" sz="2800" dirty="0">
                <a:latin typeface="+mn-lt"/>
              </a:rPr>
              <a:t> </a:t>
            </a:r>
            <a:r>
              <a:rPr lang="en-US" altLang="zh-TW" sz="2800" dirty="0">
                <a:latin typeface="+mn-lt"/>
              </a:rPr>
              <a:t>to minimize the total execution time of a composite SaaS.</a:t>
            </a:r>
          </a:p>
          <a:p>
            <a:r>
              <a:rPr lang="en-US" altLang="zh-TW" sz="2800" dirty="0">
                <a:latin typeface="+mn-lt"/>
              </a:rPr>
              <a:t>Hajji et al. [7] adopt a new variation of PSO</a:t>
            </a:r>
            <a:r>
              <a:rPr lang="zh-TW" altLang="en-US" sz="2800" dirty="0">
                <a:latin typeface="+mn-lt"/>
              </a:rPr>
              <a:t> </a:t>
            </a:r>
            <a:r>
              <a:rPr lang="en-US" altLang="zh-TW" sz="2800" dirty="0">
                <a:latin typeface="+mn-lt"/>
              </a:rPr>
              <a:t>called Particle Swarm Optimization with Composite Particle (PSO-CP) to solve the composite SaaS</a:t>
            </a:r>
            <a:r>
              <a:rPr lang="zh-TW" altLang="en-US" sz="2800" dirty="0">
                <a:latin typeface="+mn-lt"/>
              </a:rPr>
              <a:t> </a:t>
            </a:r>
            <a:r>
              <a:rPr lang="en-US" altLang="zh-TW" sz="2800" dirty="0">
                <a:latin typeface="+mn-lt"/>
              </a:rPr>
              <a:t>placement problem. It considers not only the total execution time of the composite SaaS but also the</a:t>
            </a:r>
            <a:r>
              <a:rPr lang="zh-TW" altLang="en-US" sz="2800" dirty="0">
                <a:latin typeface="+mn-lt"/>
              </a:rPr>
              <a:t> </a:t>
            </a:r>
            <a:r>
              <a:rPr lang="en-US" altLang="zh-TW" sz="2800" dirty="0">
                <a:latin typeface="+mn-lt"/>
              </a:rPr>
              <a:t>performance of the underlying machines.</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210DDD8D-09E9-46B4-89FD-334A87F60737}"/>
              </a:ext>
            </a:extLst>
          </p:cNvPr>
          <p:cNvSpPr>
            <a:spLocks noGrp="1"/>
          </p:cNvSpPr>
          <p:nvPr>
            <p:ph type="sldNum" sz="quarter" idx="12"/>
          </p:nvPr>
        </p:nvSpPr>
        <p:spPr/>
        <p:txBody>
          <a:bodyPr/>
          <a:lstStyle/>
          <a:p>
            <a:fld id="{52E38B42-96A3-412A-9CD3-7D6C2689CFF8}" type="slidenum">
              <a:rPr lang="en-US" altLang="zh-TW" smtClean="0"/>
              <a:pPr/>
              <a:t>102</a:t>
            </a:fld>
            <a:endParaRPr lang="en-US" altLang="zh-TW"/>
          </a:p>
        </p:txBody>
      </p:sp>
      <p:sp>
        <p:nvSpPr>
          <p:cNvPr id="5" name="矩形 4">
            <a:extLst>
              <a:ext uri="{FF2B5EF4-FFF2-40B4-BE49-F238E27FC236}">
                <a16:creationId xmlns:a16="http://schemas.microsoft.com/office/drawing/2014/main" id="{42BDFC9B-2A10-4C37-B8EE-FA408F8B3159}"/>
              </a:ext>
            </a:extLst>
          </p:cNvPr>
          <p:cNvSpPr/>
          <p:nvPr/>
        </p:nvSpPr>
        <p:spPr>
          <a:xfrm>
            <a:off x="609600" y="5244150"/>
            <a:ext cx="10972800" cy="1477328"/>
          </a:xfrm>
          <a:prstGeom prst="rect">
            <a:avLst/>
          </a:prstGeom>
        </p:spPr>
        <p:txBody>
          <a:bodyPr wrap="square">
            <a:spAutoFit/>
          </a:bodyPr>
          <a:lstStyle/>
          <a:p>
            <a:r>
              <a:rPr lang="en-US" altLang="zh-TW" dirty="0">
                <a:solidFill>
                  <a:srgbClr val="17375E"/>
                </a:solidFill>
                <a:latin typeface="URWPalladioL-Roma"/>
              </a:rPr>
              <a:t>6. </a:t>
            </a:r>
            <a:r>
              <a:rPr lang="en-US" altLang="zh-TW" dirty="0" err="1">
                <a:solidFill>
                  <a:srgbClr val="17375E"/>
                </a:solidFill>
                <a:latin typeface="URWPalladioL-Roma"/>
              </a:rPr>
              <a:t>Yusoh</a:t>
            </a:r>
            <a:r>
              <a:rPr lang="en-US" altLang="zh-TW" dirty="0">
                <a:solidFill>
                  <a:srgbClr val="17375E"/>
                </a:solidFill>
                <a:latin typeface="URWPalladioL-Roma"/>
              </a:rPr>
              <a:t>, Z.I.M.; Tang, M. A penalty-based genetic algorithm for the composite SaaS placement problem in the</a:t>
            </a:r>
          </a:p>
          <a:p>
            <a:r>
              <a:rPr lang="en-US" altLang="zh-TW" dirty="0">
                <a:solidFill>
                  <a:srgbClr val="17375E"/>
                </a:solidFill>
                <a:latin typeface="URWPalladioL-Roma"/>
              </a:rPr>
              <a:t>cloud. In Proceedings of the IEEE Congress on Evolutionary Computation, Barcelona, Spain, 18–23 July</a:t>
            </a:r>
          </a:p>
          <a:p>
            <a:r>
              <a:rPr lang="en-US" altLang="zh-TW" dirty="0">
                <a:solidFill>
                  <a:srgbClr val="17375E"/>
                </a:solidFill>
                <a:latin typeface="URWPalladioL-Roma"/>
              </a:rPr>
              <a:t>2010; pp. 1–8.</a:t>
            </a:r>
          </a:p>
          <a:p>
            <a:r>
              <a:rPr lang="en-US" altLang="zh-TW" dirty="0">
                <a:solidFill>
                  <a:srgbClr val="17375E"/>
                </a:solidFill>
                <a:latin typeface="URWPalladioL-Roma"/>
              </a:rPr>
              <a:t>7. Hajji, M.A.; </a:t>
            </a:r>
            <a:r>
              <a:rPr lang="en-US" altLang="zh-TW" dirty="0" err="1">
                <a:solidFill>
                  <a:srgbClr val="17375E"/>
                </a:solidFill>
                <a:latin typeface="URWPalladioL-Roma"/>
              </a:rPr>
              <a:t>Mezni</a:t>
            </a:r>
            <a:r>
              <a:rPr lang="en-US" altLang="zh-TW" dirty="0">
                <a:solidFill>
                  <a:srgbClr val="17375E"/>
                </a:solidFill>
                <a:latin typeface="URWPalladioL-Roma"/>
              </a:rPr>
              <a:t>, H. A composite particle swarm optimization approach for the composite </a:t>
            </a:r>
            <a:r>
              <a:rPr lang="en-US" altLang="zh-TW" dirty="0" err="1">
                <a:solidFill>
                  <a:srgbClr val="17375E"/>
                </a:solidFill>
                <a:latin typeface="URWPalladioL-Roma"/>
              </a:rPr>
              <a:t>saas</a:t>
            </a:r>
            <a:r>
              <a:rPr lang="en-US" altLang="zh-TW" dirty="0">
                <a:solidFill>
                  <a:srgbClr val="17375E"/>
                </a:solidFill>
                <a:latin typeface="URWPalladioL-Roma"/>
              </a:rPr>
              <a:t> </a:t>
            </a:r>
          </a:p>
          <a:p>
            <a:r>
              <a:rPr lang="en-US" altLang="zh-TW" dirty="0">
                <a:solidFill>
                  <a:srgbClr val="17375E"/>
                </a:solidFill>
                <a:latin typeface="URWPalladioL-Roma"/>
              </a:rPr>
              <a:t>placement</a:t>
            </a:r>
            <a:r>
              <a:rPr lang="zh-TW" altLang="en-US" dirty="0">
                <a:solidFill>
                  <a:srgbClr val="17375E"/>
                </a:solidFill>
                <a:latin typeface="URWPalladioL-Roma"/>
              </a:rPr>
              <a:t> </a:t>
            </a:r>
            <a:r>
              <a:rPr lang="en-US" altLang="zh-TW" dirty="0">
                <a:solidFill>
                  <a:srgbClr val="17375E"/>
                </a:solidFill>
                <a:latin typeface="URWPalladioL-Roma"/>
              </a:rPr>
              <a:t>in cloud environment. </a:t>
            </a:r>
            <a:r>
              <a:rPr lang="en-US" altLang="zh-TW" dirty="0">
                <a:solidFill>
                  <a:srgbClr val="17375E"/>
                </a:solidFill>
                <a:latin typeface="URWPalladioL-Ital"/>
              </a:rPr>
              <a:t>Soft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2018</a:t>
            </a:r>
            <a:r>
              <a:rPr lang="en-US" altLang="zh-TW" dirty="0">
                <a:solidFill>
                  <a:srgbClr val="17375E"/>
                </a:solidFill>
                <a:latin typeface="URWPalladioL-Roma"/>
              </a:rPr>
              <a:t>, </a:t>
            </a:r>
            <a:r>
              <a:rPr lang="en-US" altLang="zh-TW" dirty="0">
                <a:solidFill>
                  <a:srgbClr val="17375E"/>
                </a:solidFill>
                <a:latin typeface="URWPalladioL-Ital"/>
              </a:rPr>
              <a:t>22</a:t>
            </a:r>
            <a:r>
              <a:rPr lang="en-US" altLang="zh-TW" dirty="0">
                <a:solidFill>
                  <a:srgbClr val="17375E"/>
                </a:solidFill>
                <a:latin typeface="URWPalladioL-Roma"/>
              </a:rPr>
              <a:t>, 4025–4045.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3506895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567D96-07AB-471C-A420-AD01D55748CD}"/>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366ED303-CABB-4F39-AC71-2FAD2F75B44C}"/>
              </a:ext>
            </a:extLst>
          </p:cNvPr>
          <p:cNvSpPr>
            <a:spLocks noGrp="1"/>
          </p:cNvSpPr>
          <p:nvPr>
            <p:ph idx="1"/>
          </p:nvPr>
        </p:nvSpPr>
        <p:spPr/>
        <p:txBody>
          <a:bodyPr/>
          <a:lstStyle/>
          <a:p>
            <a:r>
              <a:rPr lang="en-US" altLang="zh-TW" sz="2800" dirty="0">
                <a:latin typeface="+mn-lt"/>
              </a:rPr>
              <a:t>Unfortunately, they target at the placement for a certain</a:t>
            </a:r>
            <a:r>
              <a:rPr lang="zh-TW" altLang="en-US" sz="2800" dirty="0">
                <a:latin typeface="+mn-lt"/>
              </a:rPr>
              <a:t> </a:t>
            </a:r>
            <a:r>
              <a:rPr lang="en-US" altLang="zh-TW" sz="2800" dirty="0">
                <a:latin typeface="+mn-lt"/>
              </a:rPr>
              <a:t>set of predefined service components, which has limitations to handle a large number of different</a:t>
            </a:r>
            <a:r>
              <a:rPr lang="zh-TW" altLang="en-US" sz="2800" dirty="0">
                <a:latin typeface="+mn-lt"/>
              </a:rPr>
              <a:t> </a:t>
            </a:r>
            <a:r>
              <a:rPr lang="en-US" altLang="zh-TW" sz="2800" dirty="0">
                <a:latin typeface="+mn-lt"/>
              </a:rPr>
              <a:t>services. In addition, plenty of research has been proposed to optimize service placement in edge and</a:t>
            </a:r>
            <a:r>
              <a:rPr lang="zh-TW" altLang="en-US" sz="2800" dirty="0">
                <a:latin typeface="+mn-lt"/>
              </a:rPr>
              <a:t> </a:t>
            </a:r>
            <a:r>
              <a:rPr lang="en-US" altLang="zh-TW" sz="2800" dirty="0">
                <a:latin typeface="+mn-lt"/>
                <a:hlinkClick r:id="rId3" action="ppaction://hlinksldjump"/>
              </a:rPr>
              <a:t>fog computing </a:t>
            </a:r>
            <a:r>
              <a:rPr lang="en-US" altLang="zh-TW" sz="2800" dirty="0">
                <a:latin typeface="+mn-lt"/>
              </a:rPr>
              <a:t>[28,29].</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6D34ACBF-3F04-492D-9B9F-06B29B621CA6}"/>
              </a:ext>
            </a:extLst>
          </p:cNvPr>
          <p:cNvSpPr>
            <a:spLocks noGrp="1"/>
          </p:cNvSpPr>
          <p:nvPr>
            <p:ph type="sldNum" sz="quarter" idx="12"/>
          </p:nvPr>
        </p:nvSpPr>
        <p:spPr/>
        <p:txBody>
          <a:bodyPr/>
          <a:lstStyle/>
          <a:p>
            <a:fld id="{52E38B42-96A3-412A-9CD3-7D6C2689CFF8}" type="slidenum">
              <a:rPr lang="en-US" altLang="zh-TW" smtClean="0"/>
              <a:pPr/>
              <a:t>103</a:t>
            </a:fld>
            <a:endParaRPr lang="en-US" altLang="zh-TW"/>
          </a:p>
        </p:txBody>
      </p:sp>
      <p:sp>
        <p:nvSpPr>
          <p:cNvPr id="5" name="矩形 4">
            <a:extLst>
              <a:ext uri="{FF2B5EF4-FFF2-40B4-BE49-F238E27FC236}">
                <a16:creationId xmlns:a16="http://schemas.microsoft.com/office/drawing/2014/main" id="{9EBE3DD9-5BCE-4B7A-A3F2-2E4DD716EE3E}"/>
              </a:ext>
            </a:extLst>
          </p:cNvPr>
          <p:cNvSpPr/>
          <p:nvPr/>
        </p:nvSpPr>
        <p:spPr>
          <a:xfrm>
            <a:off x="610644" y="4114800"/>
            <a:ext cx="10972800" cy="1754326"/>
          </a:xfrm>
          <a:prstGeom prst="rect">
            <a:avLst/>
          </a:prstGeom>
        </p:spPr>
        <p:txBody>
          <a:bodyPr wrap="square">
            <a:spAutoFit/>
          </a:bodyPr>
          <a:lstStyle/>
          <a:p>
            <a:r>
              <a:rPr lang="en-US" altLang="zh-TW" dirty="0">
                <a:solidFill>
                  <a:srgbClr val="17375E"/>
                </a:solidFill>
                <a:latin typeface="URWPalladioL-Roma"/>
              </a:rPr>
              <a:t>28. Wu, Z.; Lu, Z.; Hung, P.C.; Huang, S.C.; Tong, Y.; Wang, Z. </a:t>
            </a:r>
            <a:r>
              <a:rPr lang="en-US" altLang="zh-TW" dirty="0" err="1">
                <a:solidFill>
                  <a:srgbClr val="17375E"/>
                </a:solidFill>
                <a:latin typeface="URWPalladioL-Roma"/>
              </a:rPr>
              <a:t>QaMeC</a:t>
            </a:r>
            <a:r>
              <a:rPr lang="en-US" altLang="zh-TW" dirty="0">
                <a:solidFill>
                  <a:srgbClr val="17375E"/>
                </a:solidFill>
                <a:latin typeface="URWPalladioL-Roma"/>
              </a:rPr>
              <a:t>: A QoS-driven </a:t>
            </a:r>
            <a:r>
              <a:rPr lang="en-US" altLang="zh-TW" dirty="0" err="1">
                <a:solidFill>
                  <a:srgbClr val="17375E"/>
                </a:solidFill>
                <a:latin typeface="URWPalladioL-Roma"/>
              </a:rPr>
              <a:t>IoVs</a:t>
            </a:r>
            <a:r>
              <a:rPr lang="en-US" altLang="zh-TW" dirty="0">
                <a:solidFill>
                  <a:srgbClr val="17375E"/>
                </a:solidFill>
                <a:latin typeface="URWPalladioL-Roma"/>
              </a:rPr>
              <a:t> application</a:t>
            </a:r>
          </a:p>
          <a:p>
            <a:r>
              <a:rPr lang="en-US" altLang="zh-TW" dirty="0">
                <a:solidFill>
                  <a:srgbClr val="17375E"/>
                </a:solidFill>
                <a:latin typeface="URWPalladioL-Roma"/>
              </a:rPr>
              <a:t>optimizing deployment scheme in multimedia edge clouds. </a:t>
            </a:r>
            <a:r>
              <a:rPr lang="en-US" altLang="zh-TW" dirty="0">
                <a:solidFill>
                  <a:srgbClr val="17375E"/>
                </a:solidFill>
                <a:latin typeface="URWPalladioL-Ital"/>
              </a:rPr>
              <a:t>Future </a:t>
            </a:r>
            <a:r>
              <a:rPr lang="en-US" altLang="zh-TW" dirty="0" err="1">
                <a:solidFill>
                  <a:srgbClr val="17375E"/>
                </a:solidFill>
                <a:latin typeface="URWPalladioL-Ital"/>
              </a:rPr>
              <a:t>Gener</a:t>
            </a:r>
            <a:r>
              <a:rPr lang="en-US" altLang="zh-TW" dirty="0">
                <a:solidFill>
                  <a:srgbClr val="17375E"/>
                </a:solidFill>
                <a:latin typeface="URWPalladioL-Ital"/>
              </a:rPr>
              <a:t>. </a:t>
            </a:r>
            <a:r>
              <a:rPr lang="en-US" altLang="zh-TW" dirty="0" err="1">
                <a:solidFill>
                  <a:srgbClr val="17375E"/>
                </a:solidFill>
                <a:latin typeface="URWPalladioL-Ital"/>
              </a:rPr>
              <a:t>Comput</a:t>
            </a:r>
            <a:r>
              <a:rPr lang="en-US" altLang="zh-TW" dirty="0">
                <a:solidFill>
                  <a:srgbClr val="17375E"/>
                </a:solidFill>
                <a:latin typeface="URWPalladioL-Ital"/>
              </a:rPr>
              <a:t>. Syst. </a:t>
            </a:r>
            <a:r>
              <a:rPr lang="en-US" altLang="zh-TW" b="1" dirty="0">
                <a:solidFill>
                  <a:srgbClr val="17375E"/>
                </a:solidFill>
                <a:latin typeface="URWPalladioL-Bold"/>
              </a:rPr>
              <a:t>2019</a:t>
            </a:r>
            <a:r>
              <a:rPr lang="en-US" altLang="zh-TW" dirty="0">
                <a:solidFill>
                  <a:srgbClr val="17375E"/>
                </a:solidFill>
                <a:latin typeface="URWPalladioL-Roma"/>
              </a:rPr>
              <a:t>, </a:t>
            </a:r>
            <a:r>
              <a:rPr lang="en-US" altLang="zh-TW" dirty="0">
                <a:solidFill>
                  <a:srgbClr val="17375E"/>
                </a:solidFill>
                <a:latin typeface="URWPalladioL-Ital"/>
              </a:rPr>
              <a:t>92</a:t>
            </a:r>
            <a:r>
              <a:rPr lang="en-US" altLang="zh-TW" dirty="0">
                <a:solidFill>
                  <a:srgbClr val="17375E"/>
                </a:solidFill>
                <a:latin typeface="URWPalladioL-Roma"/>
              </a:rPr>
              <a:t>, 17–28.</a:t>
            </a:r>
          </a:p>
          <a:p>
            <a:r>
              <a:rPr lang="en-US" altLang="zh-TW" dirty="0">
                <a:solidFill>
                  <a:srgbClr val="17375E"/>
                </a:solidFill>
                <a:latin typeface="URWPalladioL-Roma"/>
              </a:rPr>
              <a:t>[</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29. Chen, X.; Tang, S.; Lu, Z.; Wu, J.; </a:t>
            </a:r>
            <a:r>
              <a:rPr lang="en-US" altLang="zh-TW" dirty="0" err="1">
                <a:solidFill>
                  <a:srgbClr val="17375E"/>
                </a:solidFill>
                <a:latin typeface="URWPalladioL-Roma"/>
              </a:rPr>
              <a:t>Duan</a:t>
            </a:r>
            <a:r>
              <a:rPr lang="en-US" altLang="zh-TW" dirty="0">
                <a:solidFill>
                  <a:srgbClr val="17375E"/>
                </a:solidFill>
                <a:latin typeface="URWPalladioL-Roma"/>
              </a:rPr>
              <a:t>, Y.; Huang, S.C.; Tang, Q. </a:t>
            </a:r>
            <a:r>
              <a:rPr lang="en-US" altLang="zh-TW" dirty="0" err="1">
                <a:solidFill>
                  <a:srgbClr val="17375E"/>
                </a:solidFill>
                <a:latin typeface="URWPalladioL-Roma"/>
              </a:rPr>
              <a:t>iDiSC</a:t>
            </a:r>
            <a:r>
              <a:rPr lang="en-US" altLang="zh-TW" dirty="0">
                <a:solidFill>
                  <a:srgbClr val="17375E"/>
                </a:solidFill>
                <a:latin typeface="URWPalladioL-Roma"/>
              </a:rPr>
              <a:t>: A New Approach to</a:t>
            </a:r>
          </a:p>
          <a:p>
            <a:r>
              <a:rPr lang="en-US" altLang="zh-TW" dirty="0">
                <a:solidFill>
                  <a:srgbClr val="17375E"/>
                </a:solidFill>
                <a:latin typeface="URWPalladioL-Roma"/>
              </a:rPr>
              <a:t>IoT-Data-Intensive Service Components Deployment in Edge-Cloud-Hybrid System. </a:t>
            </a:r>
            <a:r>
              <a:rPr lang="en-US" altLang="zh-TW" dirty="0">
                <a:solidFill>
                  <a:srgbClr val="17375E"/>
                </a:solidFill>
                <a:latin typeface="URWPalladioL-Ital"/>
              </a:rPr>
              <a:t>IEEE Access </a:t>
            </a:r>
            <a:r>
              <a:rPr lang="en-US" altLang="zh-TW" b="1" dirty="0">
                <a:solidFill>
                  <a:srgbClr val="17375E"/>
                </a:solidFill>
                <a:latin typeface="URWPalladioL-Bold"/>
              </a:rPr>
              <a:t>2019</a:t>
            </a:r>
            <a:r>
              <a:rPr lang="en-US" altLang="zh-TW" dirty="0">
                <a:solidFill>
                  <a:srgbClr val="17375E"/>
                </a:solidFill>
                <a:latin typeface="URWPalladioL-Roma"/>
              </a:rPr>
              <a:t>,</a:t>
            </a:r>
          </a:p>
          <a:p>
            <a:r>
              <a:rPr lang="en-US" altLang="zh-TW" dirty="0">
                <a:solidFill>
                  <a:srgbClr val="17375E"/>
                </a:solidFill>
                <a:latin typeface="URWPalladioL-Ital"/>
              </a:rPr>
              <a:t>7</a:t>
            </a:r>
            <a:r>
              <a:rPr lang="en-US" altLang="zh-TW" dirty="0">
                <a:solidFill>
                  <a:srgbClr val="17375E"/>
                </a:solidFill>
                <a:latin typeface="URWPalladioL-Roma"/>
              </a:rPr>
              <a:t>, 59172–59184.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2872845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4BCAA5-5ACE-4D5A-9AD4-EE8A41CEDCCD}"/>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7A724DD0-61BB-4D95-94F3-5F419544606A}"/>
              </a:ext>
            </a:extLst>
          </p:cNvPr>
          <p:cNvSpPr>
            <a:spLocks noGrp="1"/>
          </p:cNvSpPr>
          <p:nvPr>
            <p:ph idx="1"/>
          </p:nvPr>
        </p:nvSpPr>
        <p:spPr/>
        <p:txBody>
          <a:bodyPr/>
          <a:lstStyle/>
          <a:p>
            <a:r>
              <a:rPr lang="en-US" altLang="zh-TW" sz="2800" dirty="0" err="1">
                <a:latin typeface="+mn-lt"/>
              </a:rPr>
              <a:t>Mennan</a:t>
            </a:r>
            <a:r>
              <a:rPr lang="en-US" altLang="zh-TW" sz="2800" dirty="0">
                <a:latin typeface="+mn-lt"/>
              </a:rPr>
              <a:t> et al. [30] proposed a service placement heuristic to maximize the bandwidth allocation when deploying community networks micro-clouds. It uses the information of network bandwidth and node availability to optimize service placement.</a:t>
            </a:r>
          </a:p>
          <a:p>
            <a:r>
              <a:rPr lang="en-US" altLang="zh-TW" sz="2800" dirty="0">
                <a:latin typeface="+mn-lt"/>
              </a:rPr>
              <a:t>Different from it, we consider the constraints of multiple resources rather than just network bandwidth to minimize the inter-machine traffic while satisfying multi-resource demands of service-based applications.</a:t>
            </a:r>
            <a:endParaRPr lang="zh-TW" altLang="en-US" sz="2800" dirty="0">
              <a:latin typeface="+mn-lt"/>
            </a:endParaRPr>
          </a:p>
        </p:txBody>
      </p:sp>
      <p:sp>
        <p:nvSpPr>
          <p:cNvPr id="4" name="投影片編號版面配置區 3">
            <a:extLst>
              <a:ext uri="{FF2B5EF4-FFF2-40B4-BE49-F238E27FC236}">
                <a16:creationId xmlns:a16="http://schemas.microsoft.com/office/drawing/2014/main" id="{8CA3F0D6-EE70-4E54-8B4F-AEF8EE51C7D0}"/>
              </a:ext>
            </a:extLst>
          </p:cNvPr>
          <p:cNvSpPr>
            <a:spLocks noGrp="1"/>
          </p:cNvSpPr>
          <p:nvPr>
            <p:ph type="sldNum" sz="quarter" idx="12"/>
          </p:nvPr>
        </p:nvSpPr>
        <p:spPr/>
        <p:txBody>
          <a:bodyPr/>
          <a:lstStyle/>
          <a:p>
            <a:fld id="{52E38B42-96A3-412A-9CD3-7D6C2689CFF8}" type="slidenum">
              <a:rPr lang="en-US" altLang="zh-TW" smtClean="0"/>
              <a:pPr/>
              <a:t>104</a:t>
            </a:fld>
            <a:endParaRPr lang="en-US" altLang="zh-TW"/>
          </a:p>
        </p:txBody>
      </p:sp>
      <p:sp>
        <p:nvSpPr>
          <p:cNvPr id="5" name="矩形 4">
            <a:extLst>
              <a:ext uri="{FF2B5EF4-FFF2-40B4-BE49-F238E27FC236}">
                <a16:creationId xmlns:a16="http://schemas.microsoft.com/office/drawing/2014/main" id="{8137C6F9-819C-45BA-9ADD-CFBA6DE0EB8D}"/>
              </a:ext>
            </a:extLst>
          </p:cNvPr>
          <p:cNvSpPr/>
          <p:nvPr/>
        </p:nvSpPr>
        <p:spPr>
          <a:xfrm>
            <a:off x="609600" y="5271763"/>
            <a:ext cx="10972800" cy="646331"/>
          </a:xfrm>
          <a:prstGeom prst="rect">
            <a:avLst/>
          </a:prstGeom>
        </p:spPr>
        <p:txBody>
          <a:bodyPr wrap="square">
            <a:spAutoFit/>
          </a:bodyPr>
          <a:lstStyle/>
          <a:p>
            <a:r>
              <a:rPr lang="en-US" altLang="zh-TW" dirty="0">
                <a:solidFill>
                  <a:srgbClr val="17375E"/>
                </a:solidFill>
                <a:latin typeface="URWPalladioL-Roma"/>
              </a:rPr>
              <a:t>30. </a:t>
            </a:r>
            <a:r>
              <a:rPr lang="en-US" altLang="zh-TW" dirty="0" err="1">
                <a:solidFill>
                  <a:srgbClr val="17375E"/>
                </a:solidFill>
                <a:latin typeface="URWPalladioL-Roma"/>
              </a:rPr>
              <a:t>Selimi</a:t>
            </a:r>
            <a:r>
              <a:rPr lang="en-US" altLang="zh-TW" dirty="0">
                <a:solidFill>
                  <a:srgbClr val="17375E"/>
                </a:solidFill>
                <a:latin typeface="URWPalladioL-Roma"/>
              </a:rPr>
              <a:t>, M.; </a:t>
            </a:r>
            <a:r>
              <a:rPr lang="en-US" altLang="zh-TW" dirty="0" err="1">
                <a:solidFill>
                  <a:srgbClr val="17375E"/>
                </a:solidFill>
                <a:latin typeface="URWPalladioL-Roma"/>
              </a:rPr>
              <a:t>Cerdà-Alabern</a:t>
            </a:r>
            <a:r>
              <a:rPr lang="en-US" altLang="zh-TW" dirty="0">
                <a:solidFill>
                  <a:srgbClr val="17375E"/>
                </a:solidFill>
                <a:latin typeface="URWPalladioL-Roma"/>
              </a:rPr>
              <a:t>, L.; Freitag, F.; </a:t>
            </a:r>
            <a:r>
              <a:rPr lang="en-US" altLang="zh-TW" dirty="0" err="1">
                <a:solidFill>
                  <a:srgbClr val="17375E"/>
                </a:solidFill>
                <a:latin typeface="URWPalladioL-Roma"/>
              </a:rPr>
              <a:t>Veiga</a:t>
            </a:r>
            <a:r>
              <a:rPr lang="en-US" altLang="zh-TW" dirty="0">
                <a:solidFill>
                  <a:srgbClr val="17375E"/>
                </a:solidFill>
                <a:latin typeface="URWPalladioL-Roma"/>
              </a:rPr>
              <a:t>, L.; </a:t>
            </a:r>
            <a:r>
              <a:rPr lang="en-US" altLang="zh-TW" dirty="0" err="1">
                <a:solidFill>
                  <a:srgbClr val="17375E"/>
                </a:solidFill>
                <a:latin typeface="URWPalladioL-Roma"/>
              </a:rPr>
              <a:t>Sathiaseelan</a:t>
            </a:r>
            <a:r>
              <a:rPr lang="en-US" altLang="zh-TW" dirty="0">
                <a:solidFill>
                  <a:srgbClr val="17375E"/>
                </a:solidFill>
                <a:latin typeface="URWPalladioL-Roma"/>
              </a:rPr>
              <a:t>, A.; Crowcroft, J. A lightweight service</a:t>
            </a:r>
          </a:p>
          <a:p>
            <a:r>
              <a:rPr lang="en-US" altLang="zh-TW" dirty="0">
                <a:solidFill>
                  <a:srgbClr val="17375E"/>
                </a:solidFill>
                <a:latin typeface="URWPalladioL-Roma"/>
              </a:rPr>
              <a:t>placement approach for community network micro-clouds. </a:t>
            </a:r>
            <a:r>
              <a:rPr lang="en-US" altLang="zh-TW" dirty="0">
                <a:solidFill>
                  <a:srgbClr val="17375E"/>
                </a:solidFill>
                <a:latin typeface="URWPalladioL-Ital"/>
              </a:rPr>
              <a:t>J. Grid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2019</a:t>
            </a:r>
            <a:r>
              <a:rPr lang="en-US" altLang="zh-TW" dirty="0">
                <a:solidFill>
                  <a:srgbClr val="17375E"/>
                </a:solidFill>
                <a:latin typeface="URWPalladioL-Roma"/>
              </a:rPr>
              <a:t>, </a:t>
            </a:r>
            <a:r>
              <a:rPr lang="en-US" altLang="zh-TW" dirty="0">
                <a:solidFill>
                  <a:srgbClr val="17375E"/>
                </a:solidFill>
                <a:latin typeface="URWPalladioL-Ital"/>
              </a:rPr>
              <a:t>17</a:t>
            </a:r>
            <a:r>
              <a:rPr lang="en-US" altLang="zh-TW" dirty="0">
                <a:solidFill>
                  <a:srgbClr val="17375E"/>
                </a:solidFill>
                <a:latin typeface="URWPalladioL-Roma"/>
              </a:rPr>
              <a:t>, 169–189.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1035348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A0579A-B0E9-4556-946C-986856718909}"/>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C665A21C-0900-4F4F-A920-1011AADFA7D0}"/>
              </a:ext>
            </a:extLst>
          </p:cNvPr>
          <p:cNvSpPr>
            <a:spLocks noGrp="1"/>
          </p:cNvSpPr>
          <p:nvPr>
            <p:ph idx="1"/>
          </p:nvPr>
        </p:nvSpPr>
        <p:spPr/>
        <p:txBody>
          <a:bodyPr/>
          <a:lstStyle/>
          <a:p>
            <a:r>
              <a:rPr lang="en-US" altLang="zh-TW" sz="2800" dirty="0">
                <a:latin typeface="+mn-lt"/>
              </a:rPr>
              <a:t>Carlos</a:t>
            </a:r>
            <a:r>
              <a:rPr lang="zh-TW" altLang="en-US" sz="2800" dirty="0">
                <a:latin typeface="+mn-lt"/>
              </a:rPr>
              <a:t> </a:t>
            </a:r>
            <a:r>
              <a:rPr lang="en-US" altLang="zh-TW" sz="2800" dirty="0">
                <a:latin typeface="+mn-lt"/>
              </a:rPr>
              <a:t>et al. [31] presented a decentralized algorithm for the placement problem to optimize the distance</a:t>
            </a:r>
            <a:r>
              <a:rPr lang="zh-TW" altLang="en-US" sz="2800" dirty="0">
                <a:latin typeface="+mn-lt"/>
              </a:rPr>
              <a:t> </a:t>
            </a:r>
            <a:r>
              <a:rPr lang="en-US" altLang="zh-TW" sz="2800" dirty="0">
                <a:latin typeface="+mn-lt"/>
              </a:rPr>
              <a:t>between the clients and the most requested services in fog computing.</a:t>
            </a:r>
          </a:p>
          <a:p>
            <a:r>
              <a:rPr lang="en-US" altLang="zh-TW" sz="2800" dirty="0">
                <a:latin typeface="+mn-lt"/>
              </a:rPr>
              <a:t>They assume there are unlimited</a:t>
            </a:r>
            <a:r>
              <a:rPr lang="zh-TW" altLang="en-US" sz="2800" dirty="0">
                <a:latin typeface="+mn-lt"/>
              </a:rPr>
              <a:t> </a:t>
            </a:r>
            <a:r>
              <a:rPr lang="en-US" altLang="zh-TW" sz="2800" dirty="0">
                <a:latin typeface="+mn-lt"/>
              </a:rPr>
              <a:t>resources in cloud computing and try to minimize the hop count by placing the most popular services</a:t>
            </a:r>
            <a:r>
              <a:rPr lang="zh-TW" altLang="en-US" sz="2800" dirty="0">
                <a:latin typeface="+mn-lt"/>
              </a:rPr>
              <a:t> </a:t>
            </a:r>
            <a:r>
              <a:rPr lang="en-US" altLang="zh-TW" sz="2800" dirty="0">
                <a:latin typeface="+mn-lt"/>
              </a:rPr>
              <a:t>as closer to the users as possible.</a:t>
            </a:r>
          </a:p>
          <a:p>
            <a:r>
              <a:rPr lang="en-US" altLang="zh-TW" sz="2800" dirty="0">
                <a:latin typeface="+mn-lt"/>
              </a:rPr>
              <a:t>In contrast, our work focuses on the overall network usage of the</a:t>
            </a:r>
            <a:r>
              <a:rPr lang="zh-TW" altLang="en-US" sz="2800" dirty="0">
                <a:latin typeface="+mn-lt"/>
              </a:rPr>
              <a:t> </a:t>
            </a:r>
            <a:r>
              <a:rPr lang="en-US" altLang="zh-TW" sz="2800" dirty="0">
                <a:latin typeface="+mn-lt"/>
              </a:rPr>
              <a:t>cloud underlying cluster, which is modeled as a set of heterogeneous machines.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D9A55FEC-C6B9-4F19-BD51-280503F31CA1}"/>
              </a:ext>
            </a:extLst>
          </p:cNvPr>
          <p:cNvSpPr>
            <a:spLocks noGrp="1"/>
          </p:cNvSpPr>
          <p:nvPr>
            <p:ph type="sldNum" sz="quarter" idx="12"/>
          </p:nvPr>
        </p:nvSpPr>
        <p:spPr/>
        <p:txBody>
          <a:bodyPr/>
          <a:lstStyle/>
          <a:p>
            <a:fld id="{52E38B42-96A3-412A-9CD3-7D6C2689CFF8}" type="slidenum">
              <a:rPr lang="en-US" altLang="zh-TW" smtClean="0"/>
              <a:pPr/>
              <a:t>105</a:t>
            </a:fld>
            <a:endParaRPr lang="en-US" altLang="zh-TW"/>
          </a:p>
        </p:txBody>
      </p:sp>
      <p:sp>
        <p:nvSpPr>
          <p:cNvPr id="5" name="矩形 4">
            <a:extLst>
              <a:ext uri="{FF2B5EF4-FFF2-40B4-BE49-F238E27FC236}">
                <a16:creationId xmlns:a16="http://schemas.microsoft.com/office/drawing/2014/main" id="{52C932AC-4EC5-4255-A39F-7EC9338B2F0E}"/>
              </a:ext>
            </a:extLst>
          </p:cNvPr>
          <p:cNvSpPr/>
          <p:nvPr/>
        </p:nvSpPr>
        <p:spPr>
          <a:xfrm>
            <a:off x="626301" y="5464174"/>
            <a:ext cx="10972800" cy="646331"/>
          </a:xfrm>
          <a:prstGeom prst="rect">
            <a:avLst/>
          </a:prstGeom>
        </p:spPr>
        <p:txBody>
          <a:bodyPr wrap="square">
            <a:spAutoFit/>
          </a:bodyPr>
          <a:lstStyle/>
          <a:p>
            <a:r>
              <a:rPr lang="en-US" altLang="zh-TW" dirty="0">
                <a:solidFill>
                  <a:srgbClr val="17375E"/>
                </a:solidFill>
                <a:latin typeface="URWPalladioL-Roma"/>
              </a:rPr>
              <a:t>31. Guerrero, C.; Lera, I.; Juiz, C. A lightweight decentralized service placement policy for performance</a:t>
            </a:r>
          </a:p>
          <a:p>
            <a:r>
              <a:rPr lang="en-US" altLang="zh-TW" dirty="0">
                <a:solidFill>
                  <a:srgbClr val="17375E"/>
                </a:solidFill>
                <a:latin typeface="URWPalladioL-Roma"/>
              </a:rPr>
              <a:t>optimization in fog computing. </a:t>
            </a:r>
            <a:r>
              <a:rPr lang="en-US" altLang="zh-TW" dirty="0">
                <a:solidFill>
                  <a:srgbClr val="17375E"/>
                </a:solidFill>
                <a:latin typeface="URWPalladioL-Ital"/>
              </a:rPr>
              <a:t>J. Ambient </a:t>
            </a:r>
            <a:r>
              <a:rPr lang="en-US" altLang="zh-TW" dirty="0" err="1">
                <a:solidFill>
                  <a:srgbClr val="17375E"/>
                </a:solidFill>
                <a:latin typeface="URWPalladioL-Ital"/>
              </a:rPr>
              <a:t>Intell</a:t>
            </a:r>
            <a:r>
              <a:rPr lang="en-US" altLang="zh-TW" dirty="0">
                <a:solidFill>
                  <a:srgbClr val="17375E"/>
                </a:solidFill>
                <a:latin typeface="URWPalladioL-Ital"/>
              </a:rPr>
              <a:t>. </a:t>
            </a:r>
            <a:r>
              <a:rPr lang="en-US" altLang="zh-TW" dirty="0" err="1">
                <a:solidFill>
                  <a:srgbClr val="17375E"/>
                </a:solidFill>
                <a:latin typeface="URWPalladioL-Ital"/>
              </a:rPr>
              <a:t>Humaniz</a:t>
            </a:r>
            <a:r>
              <a:rPr lang="en-US" altLang="zh-TW" dirty="0">
                <a:solidFill>
                  <a:srgbClr val="17375E"/>
                </a:solidFill>
                <a:latin typeface="URWPalladioL-Ital"/>
              </a:rPr>
              <a:t>.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2019</a:t>
            </a:r>
            <a:r>
              <a:rPr lang="en-US" altLang="zh-TW" dirty="0">
                <a:solidFill>
                  <a:srgbClr val="17375E"/>
                </a:solidFill>
                <a:latin typeface="URWPalladioL-Roma"/>
              </a:rPr>
              <a:t>, </a:t>
            </a:r>
            <a:r>
              <a:rPr lang="en-US" altLang="zh-TW" dirty="0">
                <a:solidFill>
                  <a:srgbClr val="17375E"/>
                </a:solidFill>
                <a:latin typeface="URWPalladioL-Ital"/>
              </a:rPr>
              <a:t>10</a:t>
            </a:r>
            <a:r>
              <a:rPr lang="en-US" altLang="zh-TW" dirty="0">
                <a:solidFill>
                  <a:srgbClr val="17375E"/>
                </a:solidFill>
                <a:latin typeface="URWPalladioL-Roma"/>
              </a:rPr>
              <a:t>, 2435–2452.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2764979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1BD00-FCF8-497E-932E-1FDD03FE1DE2}"/>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BDDDB92B-6F96-40D5-B81D-96B0E4918499}"/>
              </a:ext>
            </a:extLst>
          </p:cNvPr>
          <p:cNvSpPr>
            <a:spLocks noGrp="1"/>
          </p:cNvSpPr>
          <p:nvPr>
            <p:ph idx="1"/>
          </p:nvPr>
        </p:nvSpPr>
        <p:spPr/>
        <p:txBody>
          <a:bodyPr/>
          <a:lstStyle/>
          <a:p>
            <a:r>
              <a:rPr lang="en-US" altLang="zh-TW" sz="2800" dirty="0">
                <a:latin typeface="+mn-lt"/>
              </a:rPr>
              <a:t>In recent years, a number of research works have been proposed in the area of VM placement</a:t>
            </a:r>
            <a:r>
              <a:rPr lang="zh-TW" altLang="en-US" sz="2800" dirty="0">
                <a:latin typeface="+mn-lt"/>
              </a:rPr>
              <a:t> </a:t>
            </a:r>
            <a:r>
              <a:rPr lang="en-US" altLang="zh-TW" sz="2800" dirty="0">
                <a:latin typeface="+mn-lt"/>
              </a:rPr>
              <a:t>with traffic awareness for cloud data centers [16,17].</a:t>
            </a:r>
          </a:p>
          <a:p>
            <a:r>
              <a:rPr lang="en-US" altLang="zh-TW" sz="2800" dirty="0">
                <a:latin typeface="+mn-lt"/>
              </a:rPr>
              <a:t>Meng et al. [8] analyze the impact of data</a:t>
            </a:r>
            <a:r>
              <a:rPr lang="zh-TW" altLang="en-US" sz="2800" dirty="0">
                <a:latin typeface="+mn-lt"/>
              </a:rPr>
              <a:t> </a:t>
            </a:r>
            <a:r>
              <a:rPr lang="en-US" altLang="zh-TW" sz="2800" dirty="0">
                <a:latin typeface="+mn-lt"/>
              </a:rPr>
              <a:t>center network architectures and traffic patterns and propose a heuristic approach to reduce the</a:t>
            </a:r>
            <a:r>
              <a:rPr lang="zh-TW" altLang="en-US" sz="2800" dirty="0">
                <a:latin typeface="+mn-lt"/>
              </a:rPr>
              <a:t> </a:t>
            </a:r>
            <a:r>
              <a:rPr lang="en-US" altLang="zh-TW" sz="2800" dirty="0">
                <a:latin typeface="+mn-lt"/>
              </a:rPr>
              <a:t>aggregate traffic when placing VM into the data center.</a:t>
            </a:r>
            <a:endParaRPr lang="zh-TW" altLang="en-US" sz="2800" dirty="0">
              <a:latin typeface="+mn-lt"/>
            </a:endParaRPr>
          </a:p>
        </p:txBody>
      </p:sp>
      <p:sp>
        <p:nvSpPr>
          <p:cNvPr id="4" name="投影片編號版面配置區 3">
            <a:extLst>
              <a:ext uri="{FF2B5EF4-FFF2-40B4-BE49-F238E27FC236}">
                <a16:creationId xmlns:a16="http://schemas.microsoft.com/office/drawing/2014/main" id="{88EE4B4F-C2CC-468B-815F-264A04D5A6C0}"/>
              </a:ext>
            </a:extLst>
          </p:cNvPr>
          <p:cNvSpPr>
            <a:spLocks noGrp="1"/>
          </p:cNvSpPr>
          <p:nvPr>
            <p:ph type="sldNum" sz="quarter" idx="12"/>
          </p:nvPr>
        </p:nvSpPr>
        <p:spPr/>
        <p:txBody>
          <a:bodyPr/>
          <a:lstStyle/>
          <a:p>
            <a:fld id="{52E38B42-96A3-412A-9CD3-7D6C2689CFF8}" type="slidenum">
              <a:rPr lang="en-US" altLang="zh-TW" smtClean="0"/>
              <a:pPr/>
              <a:t>106</a:t>
            </a:fld>
            <a:endParaRPr lang="en-US" altLang="zh-TW" dirty="0"/>
          </a:p>
        </p:txBody>
      </p:sp>
      <p:sp>
        <p:nvSpPr>
          <p:cNvPr id="5" name="矩形 4">
            <a:extLst>
              <a:ext uri="{FF2B5EF4-FFF2-40B4-BE49-F238E27FC236}">
                <a16:creationId xmlns:a16="http://schemas.microsoft.com/office/drawing/2014/main" id="{5E00C7B1-C3F6-47A0-835B-06B884250CA5}"/>
              </a:ext>
            </a:extLst>
          </p:cNvPr>
          <p:cNvSpPr/>
          <p:nvPr/>
        </p:nvSpPr>
        <p:spPr>
          <a:xfrm>
            <a:off x="609600" y="4548142"/>
            <a:ext cx="10972800" cy="1754326"/>
          </a:xfrm>
          <a:prstGeom prst="rect">
            <a:avLst/>
          </a:prstGeom>
        </p:spPr>
        <p:txBody>
          <a:bodyPr wrap="square">
            <a:spAutoFit/>
          </a:bodyPr>
          <a:lstStyle/>
          <a:p>
            <a:r>
              <a:rPr lang="en-US" altLang="zh-TW" dirty="0">
                <a:solidFill>
                  <a:srgbClr val="17375E"/>
                </a:solidFill>
                <a:latin typeface="URWPalladioL-Roma"/>
              </a:rPr>
              <a:t>8. Meng, X.; Pappas, V.; Zhang, L. Improving the scalability of data center networks with traffic-aware virtual</a:t>
            </a:r>
            <a:r>
              <a:rPr lang="zh-TW" altLang="en-US" dirty="0">
                <a:solidFill>
                  <a:srgbClr val="17375E"/>
                </a:solidFill>
                <a:latin typeface="URWPalladioL-Roma"/>
              </a:rPr>
              <a:t> </a:t>
            </a:r>
            <a:r>
              <a:rPr lang="en-US" altLang="zh-TW" dirty="0">
                <a:solidFill>
                  <a:srgbClr val="17375E"/>
                </a:solidFill>
                <a:latin typeface="URWPalladioL-Roma"/>
              </a:rPr>
              <a:t>machine placement. In Proceedings of the 2010 IEEE INFOCOM, San Diego, CA, USA, 15–19 March 2010;</a:t>
            </a:r>
            <a:r>
              <a:rPr lang="zh-TW" altLang="en-US" dirty="0">
                <a:solidFill>
                  <a:srgbClr val="17375E"/>
                </a:solidFill>
                <a:latin typeface="URWPalladioL-Roma"/>
              </a:rPr>
              <a:t> </a:t>
            </a:r>
            <a:r>
              <a:rPr lang="en-US" altLang="zh-TW" dirty="0">
                <a:solidFill>
                  <a:srgbClr val="17375E"/>
                </a:solidFill>
                <a:latin typeface="URWPalladioL-Roma"/>
              </a:rPr>
              <a:t>pp. 1–9.</a:t>
            </a:r>
          </a:p>
          <a:p>
            <a:r>
              <a:rPr lang="en-US" altLang="zh-TW" dirty="0">
                <a:solidFill>
                  <a:srgbClr val="17375E"/>
                </a:solidFill>
                <a:latin typeface="URWPalladioL-Roma"/>
              </a:rPr>
              <a:t>16. </a:t>
            </a:r>
            <a:r>
              <a:rPr lang="en-US" altLang="zh-TW" dirty="0" err="1">
                <a:solidFill>
                  <a:srgbClr val="17375E"/>
                </a:solidFill>
                <a:latin typeface="URWPalladioL-Roma"/>
              </a:rPr>
              <a:t>Alicherry</a:t>
            </a:r>
            <a:r>
              <a:rPr lang="en-US" altLang="zh-TW" dirty="0">
                <a:solidFill>
                  <a:srgbClr val="17375E"/>
                </a:solidFill>
                <a:latin typeface="URWPalladioL-Roma"/>
              </a:rPr>
              <a:t>, M.; Lakshman, T. Network aware resource allocation in distributed clouds. In Proceedings of the</a:t>
            </a:r>
            <a:r>
              <a:rPr lang="zh-TW" altLang="en-US" dirty="0">
                <a:solidFill>
                  <a:srgbClr val="17375E"/>
                </a:solidFill>
                <a:latin typeface="URWPalladioL-Roma"/>
              </a:rPr>
              <a:t> </a:t>
            </a:r>
            <a:r>
              <a:rPr lang="en-US" altLang="zh-TW" dirty="0">
                <a:solidFill>
                  <a:srgbClr val="17375E"/>
                </a:solidFill>
                <a:latin typeface="URWPalladioL-Roma"/>
              </a:rPr>
              <a:t>2012 IEEE INFOCOM, Orlando, FL, USA, 25–30 March 2012; pp. 963–971.</a:t>
            </a:r>
          </a:p>
          <a:p>
            <a:r>
              <a:rPr lang="en-US" altLang="zh-TW" dirty="0">
                <a:solidFill>
                  <a:srgbClr val="17375E"/>
                </a:solidFill>
                <a:latin typeface="URWPalladioL-Roma"/>
              </a:rPr>
              <a:t>17. </a:t>
            </a:r>
            <a:r>
              <a:rPr lang="en-US" altLang="zh-TW" dirty="0" err="1">
                <a:solidFill>
                  <a:srgbClr val="17375E"/>
                </a:solidFill>
                <a:latin typeface="URWPalladioL-Roma"/>
              </a:rPr>
              <a:t>Kliazovich</a:t>
            </a:r>
            <a:r>
              <a:rPr lang="en-US" altLang="zh-TW" dirty="0">
                <a:solidFill>
                  <a:srgbClr val="17375E"/>
                </a:solidFill>
                <a:latin typeface="URWPalladioL-Roma"/>
              </a:rPr>
              <a:t>, D.; </a:t>
            </a:r>
            <a:r>
              <a:rPr lang="en-US" altLang="zh-TW" dirty="0" err="1">
                <a:solidFill>
                  <a:srgbClr val="17375E"/>
                </a:solidFill>
                <a:latin typeface="URWPalladioL-Roma"/>
              </a:rPr>
              <a:t>Bouvry</a:t>
            </a:r>
            <a:r>
              <a:rPr lang="en-US" altLang="zh-TW" dirty="0">
                <a:solidFill>
                  <a:srgbClr val="17375E"/>
                </a:solidFill>
                <a:latin typeface="URWPalladioL-Roma"/>
              </a:rPr>
              <a:t>, P.; Khan, S.U. DENS: Data center energy-efficient network-aware scheduling. </a:t>
            </a:r>
            <a:r>
              <a:rPr lang="en-US" altLang="zh-TW" dirty="0" err="1">
                <a:solidFill>
                  <a:srgbClr val="17375E"/>
                </a:solidFill>
                <a:latin typeface="URWPalladioL-Ital"/>
              </a:rPr>
              <a:t>Clust</a:t>
            </a:r>
            <a:r>
              <a:rPr lang="en-US" altLang="zh-TW" dirty="0">
                <a:solidFill>
                  <a:srgbClr val="17375E"/>
                </a:solidFill>
                <a:latin typeface="URWPalladioL-Ital"/>
              </a:rPr>
              <a:t>.</a:t>
            </a:r>
          </a:p>
          <a:p>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2013</a:t>
            </a:r>
            <a:r>
              <a:rPr lang="en-US" altLang="zh-TW" dirty="0">
                <a:solidFill>
                  <a:srgbClr val="17375E"/>
                </a:solidFill>
                <a:latin typeface="URWPalladioL-Roma"/>
              </a:rPr>
              <a:t>, </a:t>
            </a:r>
            <a:r>
              <a:rPr lang="en-US" altLang="zh-TW" dirty="0">
                <a:solidFill>
                  <a:srgbClr val="17375E"/>
                </a:solidFill>
                <a:latin typeface="URWPalladioL-Ital"/>
              </a:rPr>
              <a:t>16</a:t>
            </a:r>
            <a:r>
              <a:rPr lang="en-US" altLang="zh-TW" dirty="0">
                <a:solidFill>
                  <a:srgbClr val="17375E"/>
                </a:solidFill>
                <a:latin typeface="URWPalladioL-Roma"/>
              </a:rPr>
              <a:t>, 65–75.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35316507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69C56-C4E6-4816-BD73-E658F5AD3505}"/>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ECEC89E5-92AF-4E52-A885-2A3C57791382}"/>
              </a:ext>
            </a:extLst>
          </p:cNvPr>
          <p:cNvSpPr>
            <a:spLocks noGrp="1"/>
          </p:cNvSpPr>
          <p:nvPr>
            <p:ph idx="1"/>
          </p:nvPr>
        </p:nvSpPr>
        <p:spPr/>
        <p:txBody>
          <a:bodyPr/>
          <a:lstStyle/>
          <a:p>
            <a:r>
              <a:rPr lang="en-US" altLang="zh-TW" sz="2800" dirty="0">
                <a:latin typeface="+mn-lt"/>
              </a:rPr>
              <a:t>Wang et al. [9] formulate the VM placement</a:t>
            </a:r>
            <a:r>
              <a:rPr lang="zh-TW" altLang="en-US" sz="2800" dirty="0">
                <a:latin typeface="+mn-lt"/>
              </a:rPr>
              <a:t> </a:t>
            </a:r>
            <a:r>
              <a:rPr lang="en-US" altLang="zh-TW" sz="2800" dirty="0">
                <a:latin typeface="+mn-lt"/>
              </a:rPr>
              <a:t>problem with dynamic bandwidth demands as a stochastic bin packing problem and propose an</a:t>
            </a:r>
            <a:r>
              <a:rPr lang="zh-TW" altLang="en-US" sz="2800" dirty="0">
                <a:latin typeface="+mn-lt"/>
              </a:rPr>
              <a:t> </a:t>
            </a:r>
            <a:r>
              <a:rPr lang="en-US" altLang="zh-TW" sz="2800" dirty="0">
                <a:latin typeface="+mn-lt"/>
              </a:rPr>
              <a:t>online packing algorithm to minimize the number of machines required.</a:t>
            </a:r>
          </a:p>
          <a:p>
            <a:r>
              <a:rPr lang="en-US" altLang="zh-TW" sz="2800" dirty="0">
                <a:latin typeface="+mn-lt"/>
              </a:rPr>
              <a:t>However, they only focus</a:t>
            </a:r>
            <a:r>
              <a:rPr lang="zh-TW" altLang="en-US" sz="2800" dirty="0">
                <a:latin typeface="+mn-lt"/>
              </a:rPr>
              <a:t> </a:t>
            </a:r>
            <a:r>
              <a:rPr lang="en-US" altLang="zh-TW" sz="2800" dirty="0">
                <a:latin typeface="+mn-lt"/>
              </a:rPr>
              <a:t>on optimizing the network traffic in the data center, without considering the highly diverse resources</a:t>
            </a:r>
            <a:r>
              <a:rPr lang="zh-TW" altLang="en-US" sz="2800" dirty="0">
                <a:latin typeface="+mn-lt"/>
              </a:rPr>
              <a:t> </a:t>
            </a:r>
            <a:r>
              <a:rPr lang="en-US" altLang="zh-TW" sz="2800" dirty="0">
                <a:latin typeface="+mn-lt"/>
              </a:rPr>
              <a:t>requirements of the virtual machines.</a:t>
            </a:r>
          </a:p>
        </p:txBody>
      </p:sp>
      <p:sp>
        <p:nvSpPr>
          <p:cNvPr id="4" name="投影片編號版面配置區 3">
            <a:extLst>
              <a:ext uri="{FF2B5EF4-FFF2-40B4-BE49-F238E27FC236}">
                <a16:creationId xmlns:a16="http://schemas.microsoft.com/office/drawing/2014/main" id="{555F159A-8354-4897-A05D-641F911B71E5}"/>
              </a:ext>
            </a:extLst>
          </p:cNvPr>
          <p:cNvSpPr>
            <a:spLocks noGrp="1"/>
          </p:cNvSpPr>
          <p:nvPr>
            <p:ph type="sldNum" sz="quarter" idx="12"/>
          </p:nvPr>
        </p:nvSpPr>
        <p:spPr/>
        <p:txBody>
          <a:bodyPr/>
          <a:lstStyle/>
          <a:p>
            <a:fld id="{52E38B42-96A3-412A-9CD3-7D6C2689CFF8}" type="slidenum">
              <a:rPr lang="en-US" altLang="zh-TW" smtClean="0"/>
              <a:pPr/>
              <a:t>107</a:t>
            </a:fld>
            <a:endParaRPr lang="en-US" altLang="zh-TW"/>
          </a:p>
        </p:txBody>
      </p:sp>
      <p:sp>
        <p:nvSpPr>
          <p:cNvPr id="5" name="矩形 4">
            <a:extLst>
              <a:ext uri="{FF2B5EF4-FFF2-40B4-BE49-F238E27FC236}">
                <a16:creationId xmlns:a16="http://schemas.microsoft.com/office/drawing/2014/main" id="{D9855BA6-A9B1-488F-B59A-1A46ECD29188}"/>
              </a:ext>
            </a:extLst>
          </p:cNvPr>
          <p:cNvSpPr/>
          <p:nvPr/>
        </p:nvSpPr>
        <p:spPr>
          <a:xfrm>
            <a:off x="632564" y="4648838"/>
            <a:ext cx="10972800" cy="646331"/>
          </a:xfrm>
          <a:prstGeom prst="rect">
            <a:avLst/>
          </a:prstGeom>
        </p:spPr>
        <p:txBody>
          <a:bodyPr wrap="square">
            <a:spAutoFit/>
          </a:bodyPr>
          <a:lstStyle/>
          <a:p>
            <a:r>
              <a:rPr lang="en-US" altLang="zh-TW" dirty="0">
                <a:solidFill>
                  <a:srgbClr val="17375E"/>
                </a:solidFill>
                <a:latin typeface="URWPalladioL-Roma"/>
              </a:rPr>
              <a:t>9. Wang, M.; Meng, X.; Zhang, L. Consolidating virtual machines with dynamic bandwidth demand in data</a:t>
            </a:r>
            <a:r>
              <a:rPr lang="zh-TW" altLang="en-US" dirty="0">
                <a:solidFill>
                  <a:srgbClr val="17375E"/>
                </a:solidFill>
                <a:latin typeface="URWPalladioL-Roma"/>
              </a:rPr>
              <a:t> </a:t>
            </a:r>
            <a:r>
              <a:rPr lang="sv-SE" altLang="zh-TW" dirty="0">
                <a:solidFill>
                  <a:srgbClr val="17375E"/>
                </a:solidFill>
                <a:latin typeface="URWPalladioL-Roma"/>
              </a:rPr>
              <a:t>centers. </a:t>
            </a:r>
            <a:r>
              <a:rPr lang="sv-SE" altLang="zh-TW" dirty="0">
                <a:solidFill>
                  <a:srgbClr val="17375E"/>
                </a:solidFill>
                <a:latin typeface="URWPalladioL-Ital"/>
              </a:rPr>
              <a:t>Infocom </a:t>
            </a:r>
            <a:r>
              <a:rPr lang="sv-SE" altLang="zh-TW" b="1" dirty="0">
                <a:solidFill>
                  <a:srgbClr val="17375E"/>
                </a:solidFill>
                <a:latin typeface="URWPalladioL-Bold"/>
              </a:rPr>
              <a:t>2011</a:t>
            </a:r>
            <a:r>
              <a:rPr lang="sv-SE" altLang="zh-TW" dirty="0">
                <a:solidFill>
                  <a:srgbClr val="17375E"/>
                </a:solidFill>
                <a:latin typeface="URWPalladioL-Roma"/>
              </a:rPr>
              <a:t>, </a:t>
            </a:r>
            <a:r>
              <a:rPr lang="sv-SE" altLang="zh-TW" dirty="0">
                <a:solidFill>
                  <a:srgbClr val="17375E"/>
                </a:solidFill>
                <a:latin typeface="URWPalladioL-Ital"/>
              </a:rPr>
              <a:t>201</a:t>
            </a:r>
            <a:r>
              <a:rPr lang="sv-SE" altLang="zh-TW" dirty="0">
                <a:solidFill>
                  <a:srgbClr val="17375E"/>
                </a:solidFill>
                <a:latin typeface="URWPalladioL-Roma"/>
              </a:rPr>
              <a:t>, 71–75.</a:t>
            </a:r>
          </a:p>
        </p:txBody>
      </p:sp>
    </p:spTree>
    <p:extLst>
      <p:ext uri="{BB962C8B-B14F-4D97-AF65-F5344CB8AC3E}">
        <p14:creationId xmlns:p14="http://schemas.microsoft.com/office/powerpoint/2010/main" val="3307240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28293D-6312-43D9-A17D-7153B959364F}"/>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A45EE0B2-DA15-457D-A370-5B6D5ABECB1F}"/>
              </a:ext>
            </a:extLst>
          </p:cNvPr>
          <p:cNvSpPr>
            <a:spLocks noGrp="1"/>
          </p:cNvSpPr>
          <p:nvPr>
            <p:ph idx="1"/>
          </p:nvPr>
        </p:nvSpPr>
        <p:spPr/>
        <p:txBody>
          <a:bodyPr/>
          <a:lstStyle/>
          <a:p>
            <a:r>
              <a:rPr lang="en-US" altLang="zh-TW" sz="2800" dirty="0" err="1">
                <a:latin typeface="+mn-lt"/>
              </a:rPr>
              <a:t>Biran</a:t>
            </a:r>
            <a:r>
              <a:rPr lang="en-US" altLang="zh-TW" sz="2800" dirty="0">
                <a:latin typeface="+mn-lt"/>
              </a:rPr>
              <a:t> et al. [32] proposed a placement scheme to satisfy the traffic demands of the VMs while meeting the CPU and memory requirements.</a:t>
            </a:r>
          </a:p>
          <a:p>
            <a:r>
              <a:rPr lang="en-US" altLang="zh-TW" sz="2800" dirty="0">
                <a:latin typeface="+mn-lt"/>
              </a:rPr>
              <a:t>Dong et al. [33] introduced a</a:t>
            </a:r>
            <a:r>
              <a:rPr lang="zh-TW" altLang="en-US" sz="2800" dirty="0">
                <a:latin typeface="+mn-lt"/>
              </a:rPr>
              <a:t> </a:t>
            </a:r>
            <a:r>
              <a:rPr lang="en-US" altLang="zh-TW" sz="2800" dirty="0">
                <a:latin typeface="+mn-lt"/>
              </a:rPr>
              <a:t>placement solution to improve network resource utilization in addition to meeting multiple resource</a:t>
            </a:r>
            <a:r>
              <a:rPr lang="zh-TW" altLang="en-US" sz="2800" dirty="0">
                <a:latin typeface="+mn-lt"/>
              </a:rPr>
              <a:t> </a:t>
            </a:r>
            <a:r>
              <a:rPr lang="en-US" altLang="zh-TW" sz="2800" dirty="0">
                <a:latin typeface="+mn-lt"/>
              </a:rPr>
              <a:t>constraints.</a:t>
            </a:r>
            <a:r>
              <a:rPr lang="zh-TW" altLang="en-US" sz="2800" dirty="0">
                <a:latin typeface="+mn-lt"/>
              </a:rPr>
              <a:t> </a:t>
            </a:r>
            <a:endParaRPr lang="en-US" altLang="zh-TW" sz="2800" dirty="0">
              <a:latin typeface="+mn-lt"/>
            </a:endParaRPr>
          </a:p>
          <a:p>
            <a:r>
              <a:rPr lang="en-US" altLang="zh-TW" sz="2800" dirty="0">
                <a:latin typeface="+mn-lt"/>
              </a:rPr>
              <a:t>They both rely on a certain network topology to make placement decisions.</a:t>
            </a:r>
          </a:p>
          <a:p>
            <a:endParaRPr lang="en-US" altLang="zh-TW" sz="2800" dirty="0">
              <a:latin typeface="+mn-lt"/>
            </a:endParaRP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EE03D459-9730-453B-AEA0-78F86AF01FBB}"/>
              </a:ext>
            </a:extLst>
          </p:cNvPr>
          <p:cNvSpPr>
            <a:spLocks noGrp="1"/>
          </p:cNvSpPr>
          <p:nvPr>
            <p:ph type="sldNum" sz="quarter" idx="12"/>
          </p:nvPr>
        </p:nvSpPr>
        <p:spPr/>
        <p:txBody>
          <a:bodyPr/>
          <a:lstStyle/>
          <a:p>
            <a:fld id="{52E38B42-96A3-412A-9CD3-7D6C2689CFF8}" type="slidenum">
              <a:rPr lang="en-US" altLang="zh-TW" smtClean="0"/>
              <a:pPr/>
              <a:t>108</a:t>
            </a:fld>
            <a:endParaRPr lang="en-US" altLang="zh-TW"/>
          </a:p>
        </p:txBody>
      </p:sp>
      <p:sp>
        <p:nvSpPr>
          <p:cNvPr id="5" name="矩形 4">
            <a:extLst>
              <a:ext uri="{FF2B5EF4-FFF2-40B4-BE49-F238E27FC236}">
                <a16:creationId xmlns:a16="http://schemas.microsoft.com/office/drawing/2014/main" id="{BD236EB7-3923-4924-B06D-2D3B28BF39F3}"/>
              </a:ext>
            </a:extLst>
          </p:cNvPr>
          <p:cNvSpPr/>
          <p:nvPr/>
        </p:nvSpPr>
        <p:spPr>
          <a:xfrm>
            <a:off x="609600" y="4554405"/>
            <a:ext cx="10972800" cy="1754326"/>
          </a:xfrm>
          <a:prstGeom prst="rect">
            <a:avLst/>
          </a:prstGeom>
        </p:spPr>
        <p:txBody>
          <a:bodyPr wrap="square">
            <a:spAutoFit/>
          </a:bodyPr>
          <a:lstStyle/>
          <a:p>
            <a:r>
              <a:rPr lang="en-US" altLang="zh-TW" dirty="0">
                <a:solidFill>
                  <a:srgbClr val="17375E"/>
                </a:solidFill>
                <a:latin typeface="URWPalladioL-Roma"/>
              </a:rPr>
              <a:t>32.</a:t>
            </a:r>
            <a:r>
              <a:rPr lang="zh-TW" altLang="en-US" dirty="0">
                <a:solidFill>
                  <a:srgbClr val="17375E"/>
                </a:solidFill>
                <a:latin typeface="URWPalladioL-Roma"/>
              </a:rPr>
              <a:t> </a:t>
            </a:r>
            <a:r>
              <a:rPr lang="en-US" altLang="zh-TW" dirty="0" err="1">
                <a:solidFill>
                  <a:srgbClr val="17375E"/>
                </a:solidFill>
                <a:latin typeface="URWPalladioL-Roma"/>
              </a:rPr>
              <a:t>Biran</a:t>
            </a:r>
            <a:r>
              <a:rPr lang="en-US" altLang="zh-TW" dirty="0">
                <a:solidFill>
                  <a:srgbClr val="17375E"/>
                </a:solidFill>
                <a:latin typeface="URWPalladioL-Roma"/>
              </a:rPr>
              <a:t>, O.; </a:t>
            </a:r>
            <a:r>
              <a:rPr lang="en-US" altLang="zh-TW" dirty="0" err="1">
                <a:solidFill>
                  <a:srgbClr val="17375E"/>
                </a:solidFill>
                <a:latin typeface="URWPalladioL-Roma"/>
              </a:rPr>
              <a:t>Corradi</a:t>
            </a:r>
            <a:r>
              <a:rPr lang="en-US" altLang="zh-TW" dirty="0">
                <a:solidFill>
                  <a:srgbClr val="17375E"/>
                </a:solidFill>
                <a:latin typeface="URWPalladioL-Roma"/>
              </a:rPr>
              <a:t>, A.; Fanelli, M.; Foschini, L.; Nus, A.; Raz, D.; </a:t>
            </a:r>
            <a:r>
              <a:rPr lang="en-US" altLang="zh-TW" dirty="0" err="1">
                <a:solidFill>
                  <a:srgbClr val="17375E"/>
                </a:solidFill>
                <a:latin typeface="URWPalladioL-Roma"/>
              </a:rPr>
              <a:t>Silvera</a:t>
            </a:r>
            <a:r>
              <a:rPr lang="en-US" altLang="zh-TW" dirty="0">
                <a:solidFill>
                  <a:srgbClr val="17375E"/>
                </a:solidFill>
                <a:latin typeface="URWPalladioL-Roma"/>
              </a:rPr>
              <a:t>, E. A stable network-aware </a:t>
            </a:r>
            <a:r>
              <a:rPr lang="en-US" altLang="zh-TW" dirty="0" err="1">
                <a:solidFill>
                  <a:srgbClr val="17375E"/>
                </a:solidFill>
                <a:latin typeface="URWPalladioL-Roma"/>
              </a:rPr>
              <a:t>vm</a:t>
            </a:r>
            <a:r>
              <a:rPr lang="zh-TW" altLang="en-US" dirty="0">
                <a:solidFill>
                  <a:srgbClr val="17375E"/>
                </a:solidFill>
                <a:latin typeface="URWPalladioL-Roma"/>
              </a:rPr>
              <a:t> </a:t>
            </a:r>
            <a:r>
              <a:rPr lang="en-US" altLang="zh-TW" dirty="0">
                <a:solidFill>
                  <a:srgbClr val="17375E"/>
                </a:solidFill>
                <a:latin typeface="URWPalladioL-Roma"/>
              </a:rPr>
              <a:t>placement for cloud systems. In Proceedings of the 2012 12th IEEE/ACM International Symposium on</a:t>
            </a:r>
            <a:r>
              <a:rPr lang="zh-TW" altLang="en-US" dirty="0">
                <a:solidFill>
                  <a:srgbClr val="17375E"/>
                </a:solidFill>
                <a:latin typeface="URWPalladioL-Roma"/>
              </a:rPr>
              <a:t> </a:t>
            </a:r>
            <a:r>
              <a:rPr lang="en-US" altLang="zh-TW" dirty="0">
                <a:solidFill>
                  <a:srgbClr val="17375E"/>
                </a:solidFill>
                <a:latin typeface="URWPalladioL-Roma"/>
              </a:rPr>
              <a:t>Cluster, Cloud and Grid Computing (</a:t>
            </a:r>
            <a:r>
              <a:rPr lang="en-US" altLang="zh-TW" dirty="0" err="1">
                <a:solidFill>
                  <a:srgbClr val="17375E"/>
                </a:solidFill>
                <a:latin typeface="URWPalladioL-Roma"/>
              </a:rPr>
              <a:t>ccgrid</a:t>
            </a:r>
            <a:r>
              <a:rPr lang="en-US" altLang="zh-TW" dirty="0">
                <a:solidFill>
                  <a:srgbClr val="17375E"/>
                </a:solidFill>
                <a:latin typeface="URWPalladioL-Roma"/>
              </a:rPr>
              <a:t>), Ottawa, ON, Canada, 13–16 May 2012; pp. 498–506.</a:t>
            </a:r>
          </a:p>
          <a:p>
            <a:r>
              <a:rPr lang="en-US" altLang="zh-TW" dirty="0">
                <a:solidFill>
                  <a:srgbClr val="17375E"/>
                </a:solidFill>
                <a:latin typeface="URWPalladioL-Roma"/>
              </a:rPr>
              <a:t>33.</a:t>
            </a:r>
            <a:r>
              <a:rPr lang="zh-TW" altLang="en-US" dirty="0">
                <a:solidFill>
                  <a:srgbClr val="17375E"/>
                </a:solidFill>
                <a:latin typeface="URWPalladioL-Roma"/>
              </a:rPr>
              <a:t> </a:t>
            </a:r>
            <a:r>
              <a:rPr lang="en-US" altLang="zh-TW" dirty="0">
                <a:solidFill>
                  <a:srgbClr val="17375E"/>
                </a:solidFill>
                <a:latin typeface="URWPalladioL-Roma"/>
              </a:rPr>
              <a:t>Dong, J.; </a:t>
            </a:r>
            <a:r>
              <a:rPr lang="en-US" altLang="zh-TW" dirty="0" err="1">
                <a:solidFill>
                  <a:srgbClr val="17375E"/>
                </a:solidFill>
                <a:latin typeface="URWPalladioL-Roma"/>
              </a:rPr>
              <a:t>Jin</a:t>
            </a:r>
            <a:r>
              <a:rPr lang="en-US" altLang="zh-TW" dirty="0">
                <a:solidFill>
                  <a:srgbClr val="17375E"/>
                </a:solidFill>
                <a:latin typeface="URWPalladioL-Roma"/>
              </a:rPr>
              <a:t>, </a:t>
            </a:r>
            <a:r>
              <a:rPr lang="en-US" altLang="zh-TW" dirty="0" err="1">
                <a:solidFill>
                  <a:srgbClr val="17375E"/>
                </a:solidFill>
                <a:latin typeface="URWPalladioL-Roma"/>
              </a:rPr>
              <a:t>X.;Wang</a:t>
            </a:r>
            <a:r>
              <a:rPr lang="en-US" altLang="zh-TW" dirty="0">
                <a:solidFill>
                  <a:srgbClr val="17375E"/>
                </a:solidFill>
                <a:latin typeface="URWPalladioL-Roma"/>
              </a:rPr>
              <a:t>, H.; Li, Y.; Zhang, P.; Cheng, S. Energy-saving virtual machine placement in cloud</a:t>
            </a:r>
          </a:p>
          <a:p>
            <a:r>
              <a:rPr lang="en-US" altLang="zh-TW" dirty="0">
                <a:solidFill>
                  <a:srgbClr val="17375E"/>
                </a:solidFill>
                <a:latin typeface="URWPalladioL-Roma"/>
              </a:rPr>
              <a:t>data centers. In Proceedings of the 2013 13th IEEE/ACM International Symposium on Cluster, Cloud, and</a:t>
            </a:r>
          </a:p>
          <a:p>
            <a:r>
              <a:rPr lang="en-US" altLang="zh-TW" dirty="0">
                <a:solidFill>
                  <a:srgbClr val="17375E"/>
                </a:solidFill>
                <a:latin typeface="URWPalladioL-Roma"/>
              </a:rPr>
              <a:t>Grid Computing, Delft, The Netherlands, 13–16 May 2013; pp. 618–624.</a:t>
            </a:r>
            <a:endParaRPr lang="zh-TW" altLang="en-US" dirty="0">
              <a:solidFill>
                <a:srgbClr val="17375E"/>
              </a:solidFill>
              <a:latin typeface="URWPalladioL-Roma"/>
            </a:endParaRPr>
          </a:p>
        </p:txBody>
      </p:sp>
    </p:spTree>
    <p:extLst>
      <p:ext uri="{BB962C8B-B14F-4D97-AF65-F5344CB8AC3E}">
        <p14:creationId xmlns:p14="http://schemas.microsoft.com/office/powerpoint/2010/main" val="1220217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DEBF2D-BCF4-423B-A013-CDBE1AB9B35C}"/>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p>
        </p:txBody>
      </p:sp>
      <p:sp>
        <p:nvSpPr>
          <p:cNvPr id="3" name="內容版面配置區 2">
            <a:extLst>
              <a:ext uri="{FF2B5EF4-FFF2-40B4-BE49-F238E27FC236}">
                <a16:creationId xmlns:a16="http://schemas.microsoft.com/office/drawing/2014/main" id="{1F598EAA-0288-4494-805E-553EECBA2B57}"/>
              </a:ext>
            </a:extLst>
          </p:cNvPr>
          <p:cNvSpPr>
            <a:spLocks noGrp="1"/>
          </p:cNvSpPr>
          <p:nvPr>
            <p:ph idx="1"/>
          </p:nvPr>
        </p:nvSpPr>
        <p:spPr/>
        <p:txBody>
          <a:bodyPr/>
          <a:lstStyle/>
          <a:p>
            <a:r>
              <a:rPr lang="en-US" altLang="zh-TW" sz="2800" dirty="0">
                <a:latin typeface="+mn-lt"/>
              </a:rPr>
              <a:t>Besides, many</a:t>
            </a:r>
            <a:r>
              <a:rPr lang="zh-TW" altLang="en-US" sz="2800" dirty="0">
                <a:latin typeface="+mn-lt"/>
              </a:rPr>
              <a:t> </a:t>
            </a:r>
            <a:r>
              <a:rPr lang="en-US" altLang="zh-TW" sz="2800" dirty="0">
                <a:latin typeface="+mn-lt"/>
              </a:rPr>
              <a:t>research efforts have been devoted to the scheduling and partitioning on heterogeneous systems [34,35].</a:t>
            </a:r>
          </a:p>
          <a:p>
            <a:r>
              <a:rPr lang="en-US" altLang="zh-TW" sz="2800" dirty="0">
                <a:latin typeface="+mn-lt"/>
              </a:rPr>
              <a:t>Different from them, our work is agnostic to the underlying network topology, which aims to minimize</a:t>
            </a:r>
            <a:r>
              <a:rPr lang="zh-TW" altLang="en-US" sz="2800" dirty="0">
                <a:latin typeface="+mn-lt"/>
              </a:rPr>
              <a:t> </a:t>
            </a:r>
            <a:r>
              <a:rPr lang="en-US" altLang="zh-TW" sz="2800" dirty="0">
                <a:latin typeface="+mn-lt"/>
              </a:rPr>
              <a:t>the overall inter-machine traffic on the cluster.</a:t>
            </a:r>
            <a:endParaRPr lang="zh-TW" altLang="en-US" sz="2800" dirty="0">
              <a:latin typeface="+mn-lt"/>
            </a:endParaRPr>
          </a:p>
        </p:txBody>
      </p:sp>
      <p:sp>
        <p:nvSpPr>
          <p:cNvPr id="4" name="投影片編號版面配置區 3">
            <a:extLst>
              <a:ext uri="{FF2B5EF4-FFF2-40B4-BE49-F238E27FC236}">
                <a16:creationId xmlns:a16="http://schemas.microsoft.com/office/drawing/2014/main" id="{0F89E7C3-3512-41C8-B482-46A504E54617}"/>
              </a:ext>
            </a:extLst>
          </p:cNvPr>
          <p:cNvSpPr>
            <a:spLocks noGrp="1"/>
          </p:cNvSpPr>
          <p:nvPr>
            <p:ph type="sldNum" sz="quarter" idx="12"/>
          </p:nvPr>
        </p:nvSpPr>
        <p:spPr/>
        <p:txBody>
          <a:bodyPr/>
          <a:lstStyle/>
          <a:p>
            <a:fld id="{52E38B42-96A3-412A-9CD3-7D6C2689CFF8}" type="slidenum">
              <a:rPr lang="en-US" altLang="zh-TW" smtClean="0"/>
              <a:pPr/>
              <a:t>109</a:t>
            </a:fld>
            <a:endParaRPr lang="en-US" altLang="zh-TW"/>
          </a:p>
        </p:txBody>
      </p:sp>
      <p:sp>
        <p:nvSpPr>
          <p:cNvPr id="5" name="矩形 4">
            <a:extLst>
              <a:ext uri="{FF2B5EF4-FFF2-40B4-BE49-F238E27FC236}">
                <a16:creationId xmlns:a16="http://schemas.microsoft.com/office/drawing/2014/main" id="{D0820A16-330C-4892-8EE6-3870B044E665}"/>
              </a:ext>
            </a:extLst>
          </p:cNvPr>
          <p:cNvSpPr/>
          <p:nvPr/>
        </p:nvSpPr>
        <p:spPr>
          <a:xfrm>
            <a:off x="609600" y="4198232"/>
            <a:ext cx="10972800" cy="1200329"/>
          </a:xfrm>
          <a:prstGeom prst="rect">
            <a:avLst/>
          </a:prstGeom>
        </p:spPr>
        <p:txBody>
          <a:bodyPr wrap="square">
            <a:spAutoFit/>
          </a:bodyPr>
          <a:lstStyle/>
          <a:p>
            <a:r>
              <a:rPr lang="it-IT" altLang="zh-TW" dirty="0">
                <a:solidFill>
                  <a:srgbClr val="17375E"/>
                </a:solidFill>
                <a:latin typeface="URWPalladioL-Roma"/>
              </a:rPr>
              <a:t>34. Brandolese, C.; Fornaciari,W.; Pomante, L.; Salice, F.; Sciuto, D. Affinity-driven system design exploration</a:t>
            </a:r>
          </a:p>
          <a:p>
            <a:r>
              <a:rPr lang="en-US" altLang="zh-TW" dirty="0">
                <a:solidFill>
                  <a:srgbClr val="17375E"/>
                </a:solidFill>
                <a:latin typeface="URWPalladioL-Roma"/>
              </a:rPr>
              <a:t>for heterogeneous multiprocessor </a:t>
            </a:r>
            <a:r>
              <a:rPr lang="en-US" altLang="zh-TW" dirty="0" err="1">
                <a:solidFill>
                  <a:srgbClr val="17375E"/>
                </a:solidFill>
                <a:latin typeface="URWPalladioL-Roma"/>
              </a:rPr>
              <a:t>SoC.</a:t>
            </a:r>
            <a:r>
              <a:rPr lang="en-US" altLang="zh-TW" dirty="0">
                <a:solidFill>
                  <a:srgbClr val="17375E"/>
                </a:solidFill>
                <a:latin typeface="URWPalladioL-Roma"/>
              </a:rPr>
              <a:t> </a:t>
            </a:r>
            <a:r>
              <a:rPr lang="en-US" altLang="zh-TW" dirty="0">
                <a:solidFill>
                  <a:srgbClr val="17375E"/>
                </a:solidFill>
                <a:latin typeface="URWPalladioL-Ital"/>
              </a:rPr>
              <a:t>IEEE Trans.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2006</a:t>
            </a:r>
            <a:r>
              <a:rPr lang="en-US" altLang="zh-TW" dirty="0">
                <a:solidFill>
                  <a:srgbClr val="17375E"/>
                </a:solidFill>
                <a:latin typeface="URWPalladioL-Roma"/>
              </a:rPr>
              <a:t>, </a:t>
            </a:r>
            <a:r>
              <a:rPr lang="en-US" altLang="zh-TW" dirty="0">
                <a:solidFill>
                  <a:srgbClr val="17375E"/>
                </a:solidFill>
                <a:latin typeface="URWPalladioL-Ital"/>
              </a:rPr>
              <a:t>55</a:t>
            </a:r>
            <a:r>
              <a:rPr lang="en-US" altLang="zh-TW" dirty="0">
                <a:solidFill>
                  <a:srgbClr val="17375E"/>
                </a:solidFill>
                <a:latin typeface="URWPalladioL-Roma"/>
              </a:rPr>
              <a:t>, 508–519.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35. Hu, Y.; Zhou, H.; de </a:t>
            </a:r>
            <a:r>
              <a:rPr lang="en-US" altLang="zh-TW" dirty="0" err="1">
                <a:solidFill>
                  <a:srgbClr val="17375E"/>
                </a:solidFill>
                <a:latin typeface="URWPalladioL-Roma"/>
              </a:rPr>
              <a:t>Laat</a:t>
            </a:r>
            <a:r>
              <a:rPr lang="en-US" altLang="zh-TW" dirty="0">
                <a:solidFill>
                  <a:srgbClr val="17375E"/>
                </a:solidFill>
                <a:latin typeface="URWPalladioL-Roma"/>
              </a:rPr>
              <a:t>, C.; Zhao, Z. Concurrent container scheduling on heterogeneous clusters with</a:t>
            </a:r>
          </a:p>
          <a:p>
            <a:r>
              <a:rPr lang="en-US" altLang="zh-TW" dirty="0">
                <a:solidFill>
                  <a:srgbClr val="17375E"/>
                </a:solidFill>
                <a:latin typeface="URWPalladioL-Roma"/>
              </a:rPr>
              <a:t>multi-resource constraints. </a:t>
            </a:r>
            <a:r>
              <a:rPr lang="en-US" altLang="zh-TW" dirty="0">
                <a:solidFill>
                  <a:srgbClr val="17375E"/>
                </a:solidFill>
                <a:latin typeface="URWPalladioL-Ital"/>
              </a:rPr>
              <a:t>Future </a:t>
            </a:r>
            <a:r>
              <a:rPr lang="en-US" altLang="zh-TW" dirty="0" err="1">
                <a:solidFill>
                  <a:srgbClr val="17375E"/>
                </a:solidFill>
                <a:latin typeface="URWPalladioL-Ital"/>
              </a:rPr>
              <a:t>Gener</a:t>
            </a:r>
            <a:r>
              <a:rPr lang="en-US" altLang="zh-TW" dirty="0">
                <a:solidFill>
                  <a:srgbClr val="17375E"/>
                </a:solidFill>
                <a:latin typeface="URWPalladioL-Ital"/>
              </a:rPr>
              <a:t>. </a:t>
            </a:r>
            <a:r>
              <a:rPr lang="en-US" altLang="zh-TW" dirty="0" err="1">
                <a:solidFill>
                  <a:srgbClr val="17375E"/>
                </a:solidFill>
                <a:latin typeface="URWPalladioL-Ital"/>
              </a:rPr>
              <a:t>Comput</a:t>
            </a:r>
            <a:r>
              <a:rPr lang="en-US" altLang="zh-TW" dirty="0">
                <a:solidFill>
                  <a:srgbClr val="17375E"/>
                </a:solidFill>
                <a:latin typeface="URWPalladioL-Ital"/>
              </a:rPr>
              <a:t>. Syst. </a:t>
            </a:r>
            <a:r>
              <a:rPr lang="en-US" altLang="zh-TW" b="1" dirty="0">
                <a:solidFill>
                  <a:srgbClr val="17375E"/>
                </a:solidFill>
                <a:latin typeface="URWPalladioL-Bold"/>
              </a:rPr>
              <a:t>2020</a:t>
            </a:r>
            <a:r>
              <a:rPr lang="en-US" altLang="zh-TW" dirty="0">
                <a:solidFill>
                  <a:srgbClr val="17375E"/>
                </a:solidFill>
                <a:latin typeface="URWPalladioL-Roma"/>
              </a:rPr>
              <a:t>, </a:t>
            </a:r>
            <a:r>
              <a:rPr lang="en-US" altLang="zh-TW" dirty="0">
                <a:solidFill>
                  <a:srgbClr val="17375E"/>
                </a:solidFill>
                <a:latin typeface="URWPalladioL-Ital"/>
              </a:rPr>
              <a:t>102</a:t>
            </a:r>
            <a:r>
              <a:rPr lang="en-US" altLang="zh-TW" dirty="0">
                <a:solidFill>
                  <a:srgbClr val="17375E"/>
                </a:solidFill>
                <a:latin typeface="URWPalladioL-Roma"/>
              </a:rPr>
              <a:t>, 562–573.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129074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01FF2A-5482-4A6A-B558-F5FAFBF28FDC}"/>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8D607773-8C20-4B50-938E-E5FD4CCCBC4F}"/>
              </a:ext>
            </a:extLst>
          </p:cNvPr>
          <p:cNvSpPr>
            <a:spLocks noGrp="1"/>
          </p:cNvSpPr>
          <p:nvPr>
            <p:ph idx="1"/>
          </p:nvPr>
        </p:nvSpPr>
        <p:spPr/>
        <p:txBody>
          <a:bodyPr/>
          <a:lstStyle/>
          <a:p>
            <a:r>
              <a:rPr lang="en-US" altLang="zh-TW" sz="2800" dirty="0">
                <a:latin typeface="+mn-lt"/>
              </a:rPr>
              <a:t>However, such services cannot all be </a:t>
            </a:r>
            <a:r>
              <a:rPr lang="en-US" altLang="zh-TW" sz="2800" dirty="0">
                <a:latin typeface="+mn-lt"/>
                <a:hlinkClick r:id="rId3" action="ppaction://hlinksldjump"/>
              </a:rPr>
              <a:t>co-located</a:t>
            </a:r>
            <a:r>
              <a:rPr lang="en-US" altLang="zh-TW" sz="2800" dirty="0">
                <a:latin typeface="+mn-lt"/>
              </a:rPr>
              <a:t> on one machine due to limited resource</a:t>
            </a:r>
            <a:r>
              <a:rPr lang="zh-TW" altLang="en-US" sz="2800" dirty="0">
                <a:latin typeface="+mn-lt"/>
              </a:rPr>
              <a:t> </a:t>
            </a:r>
            <a:r>
              <a:rPr lang="en-US" altLang="zh-TW" sz="2800" dirty="0">
                <a:latin typeface="+mn-lt"/>
              </a:rPr>
              <a:t>capacities.</a:t>
            </a:r>
          </a:p>
          <a:p>
            <a:r>
              <a:rPr lang="en-US" altLang="zh-TW" sz="2800" dirty="0">
                <a:latin typeface="+mn-lt"/>
              </a:rPr>
              <a:t>Hence, placement of service-based applications is quite complicated in clouds.</a:t>
            </a:r>
          </a:p>
          <a:p>
            <a:r>
              <a:rPr lang="en-US" altLang="zh-TW" sz="2800" dirty="0">
                <a:latin typeface="+mn-lt"/>
              </a:rPr>
              <a:t>In order</a:t>
            </a:r>
            <a:r>
              <a:rPr lang="zh-TW" altLang="en-US" sz="2800" dirty="0">
                <a:latin typeface="+mn-lt"/>
              </a:rPr>
              <a:t> </a:t>
            </a:r>
            <a:r>
              <a:rPr lang="en-US" altLang="zh-TW" sz="2800" dirty="0">
                <a:latin typeface="+mn-lt"/>
              </a:rPr>
              <a:t>to achieve a desired performance of a service-based application, cluster schedulers have to carefully</a:t>
            </a:r>
            <a:r>
              <a:rPr lang="zh-TW" altLang="en-US" sz="2800" dirty="0">
                <a:latin typeface="+mn-lt"/>
              </a:rPr>
              <a:t> </a:t>
            </a:r>
            <a:r>
              <a:rPr lang="en-US" altLang="zh-TW" sz="2800" dirty="0">
                <a:latin typeface="+mn-lt"/>
              </a:rPr>
              <a:t>place each service of the application with respect to the resource demands and traffic demands.</a:t>
            </a:r>
            <a:endParaRPr lang="zh-TW" altLang="en-US" sz="2800" dirty="0">
              <a:latin typeface="+mn-lt"/>
            </a:endParaRPr>
          </a:p>
        </p:txBody>
      </p:sp>
      <p:sp>
        <p:nvSpPr>
          <p:cNvPr id="4" name="投影片編號版面配置區 3">
            <a:extLst>
              <a:ext uri="{FF2B5EF4-FFF2-40B4-BE49-F238E27FC236}">
                <a16:creationId xmlns:a16="http://schemas.microsoft.com/office/drawing/2014/main" id="{B2234DEF-2884-4E95-9E1F-27A149A9887E}"/>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spTree>
    <p:extLst>
      <p:ext uri="{BB962C8B-B14F-4D97-AF65-F5344CB8AC3E}">
        <p14:creationId xmlns:p14="http://schemas.microsoft.com/office/powerpoint/2010/main" val="9537866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E3D648-2330-415E-96D4-D2587C40C9CF}"/>
              </a:ext>
            </a:extLst>
          </p:cNvPr>
          <p:cNvSpPr>
            <a:spLocks noGrp="1"/>
          </p:cNvSpPr>
          <p:nvPr>
            <p:ph type="title"/>
          </p:nvPr>
        </p:nvSpPr>
        <p:spPr/>
        <p:txBody>
          <a:bodyPr/>
          <a:lstStyle/>
          <a:p>
            <a:r>
              <a:rPr lang="en-US" altLang="zh-TW" dirty="0">
                <a:solidFill>
                  <a:prstClr val="black"/>
                </a:solidFill>
                <a:latin typeface="Times New Roman"/>
              </a:rPr>
              <a:t>7. Conclusions</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AA68D4D-DCD1-4760-863F-481A8C3ED95B}"/>
                  </a:ext>
                </a:extLst>
              </p:cNvPr>
              <p:cNvSpPr>
                <a:spLocks noGrp="1"/>
              </p:cNvSpPr>
              <p:nvPr>
                <p:ph idx="1"/>
              </p:nvPr>
            </p:nvSpPr>
            <p:spPr/>
            <p:txBody>
              <a:bodyPr/>
              <a:lstStyle/>
              <a:p>
                <a:r>
                  <a:rPr lang="en-US" altLang="zh-TW" sz="2800" dirty="0">
                    <a:latin typeface="+mn-lt"/>
                  </a:rPr>
                  <a:t>In this paper, we investigated service placement problem for</a:t>
                </a:r>
                <a:r>
                  <a:rPr lang="zh-TW" altLang="en-US" sz="2800" dirty="0">
                    <a:latin typeface="+mn-lt"/>
                  </a:rPr>
                  <a:t> </a:t>
                </a:r>
                <a:r>
                  <a:rPr lang="en-US" altLang="zh-TW" sz="2800" dirty="0">
                    <a:latin typeface="+mn-lt"/>
                  </a:rPr>
                  <a:t>microservice architecture in clouds.</a:t>
                </a:r>
              </a:p>
              <a:p>
                <a:r>
                  <a:rPr lang="en-US" altLang="zh-TW" sz="2800" dirty="0">
                    <a:latin typeface="+mn-lt"/>
                  </a:rPr>
                  <a:t>In order to find a high quality partition of service-based applications, we propose two partition</a:t>
                </a:r>
                <a:r>
                  <a:rPr lang="zh-TW" altLang="en-US" sz="2800" dirty="0">
                    <a:latin typeface="+mn-lt"/>
                  </a:rPr>
                  <a:t> </a:t>
                </a:r>
                <a:r>
                  <a:rPr lang="en-US" altLang="zh-TW" sz="2800" dirty="0">
                    <a:latin typeface="+mn-lt"/>
                  </a:rPr>
                  <a:t>algorithms: Binary Partition and K Partition, which are based on a well designed randomized contraction</a:t>
                </a:r>
                <a:r>
                  <a:rPr lang="zh-TW" altLang="en-US" sz="2800" dirty="0">
                    <a:latin typeface="+mn-lt"/>
                  </a:rPr>
                  <a:t> </a:t>
                </a:r>
                <a:r>
                  <a:rPr lang="en-US" altLang="zh-TW" sz="2800" dirty="0">
                    <a:latin typeface="+mn-lt"/>
                  </a:rPr>
                  <a:t>algorithm.</a:t>
                </a:r>
              </a:p>
              <a:p>
                <a:r>
                  <a:rPr lang="en-US" altLang="zh-TW" sz="2800" dirty="0">
                    <a:latin typeface="+mn-lt"/>
                  </a:rPr>
                  <a:t>For efficiently packing the application, we adopt most-loaded heuristic and traffic awareness</a:t>
                </a:r>
                <a:r>
                  <a:rPr lang="zh-TW" altLang="en-US" sz="2800" dirty="0">
                    <a:latin typeface="+mn-lt"/>
                  </a:rPr>
                  <a:t> </a:t>
                </a:r>
                <a:r>
                  <a:rPr lang="en-US" altLang="zh-TW" sz="2800" dirty="0">
                    <a:latin typeface="+mn-lt"/>
                  </a:rPr>
                  <a:t>in the packing algorithm.</a:t>
                </a:r>
              </a:p>
              <a:p>
                <a:r>
                  <a:rPr lang="en-US" altLang="zh-TW" sz="2800" dirty="0">
                    <a:latin typeface="+mn-lt"/>
                  </a:rPr>
                  <a:t>By adjusting the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which denotes the upper bound of the resource</a:t>
                </a:r>
                <a:r>
                  <a:rPr lang="zh-TW" altLang="en-US" sz="2800" dirty="0">
                    <a:latin typeface="+mn-lt"/>
                  </a:rPr>
                  <a:t> </a:t>
                </a:r>
                <a:r>
                  <a:rPr lang="en-US" altLang="zh-TW" sz="2800" dirty="0">
                    <a:latin typeface="+mn-lt"/>
                  </a:rPr>
                  <a:t>demands, we can find a better placement solution for service-based applications.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AAA68D4D-DCD1-4760-863F-481A8C3ED95B}"/>
                  </a:ext>
                </a:extLst>
              </p:cNvPr>
              <p:cNvSpPr>
                <a:spLocks noGrp="1" noRot="1" noChangeAspect="1" noMove="1" noResize="1" noEditPoints="1" noAdjustHandles="1" noChangeArrowheads="1" noChangeShapeType="1" noTextEdit="1"/>
              </p:cNvSpPr>
              <p:nvPr>
                <p:ph idx="1"/>
              </p:nvPr>
            </p:nvSpPr>
            <p:spPr>
              <a:blipFill>
                <a:blip r:embed="rId3"/>
                <a:stretch>
                  <a:fillRect l="-944" t="-1482" r="-1667" b="-56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0B497A0-FC61-41E2-873D-71D6E838525F}"/>
              </a:ext>
            </a:extLst>
          </p:cNvPr>
          <p:cNvSpPr>
            <a:spLocks noGrp="1"/>
          </p:cNvSpPr>
          <p:nvPr>
            <p:ph type="sldNum" sz="quarter" idx="12"/>
          </p:nvPr>
        </p:nvSpPr>
        <p:spPr/>
        <p:txBody>
          <a:bodyPr/>
          <a:lstStyle/>
          <a:p>
            <a:fld id="{52E38B42-96A3-412A-9CD3-7D6C2689CFF8}" type="slidenum">
              <a:rPr lang="en-US" altLang="zh-TW" smtClean="0"/>
              <a:pPr/>
              <a:t>110</a:t>
            </a:fld>
            <a:endParaRPr lang="en-US" altLang="zh-TW"/>
          </a:p>
        </p:txBody>
      </p:sp>
    </p:spTree>
    <p:extLst>
      <p:ext uri="{BB962C8B-B14F-4D97-AF65-F5344CB8AC3E}">
        <p14:creationId xmlns:p14="http://schemas.microsoft.com/office/powerpoint/2010/main" val="23666130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F5B86C-D78D-4526-BED1-F8C5CAA0BD20}"/>
              </a:ext>
            </a:extLst>
          </p:cNvPr>
          <p:cNvSpPr>
            <a:spLocks noGrp="1"/>
          </p:cNvSpPr>
          <p:nvPr>
            <p:ph type="title"/>
          </p:nvPr>
        </p:nvSpPr>
        <p:spPr/>
        <p:txBody>
          <a:bodyPr/>
          <a:lstStyle/>
          <a:p>
            <a:r>
              <a:rPr lang="en-US" altLang="zh-TW" dirty="0">
                <a:solidFill>
                  <a:prstClr val="black"/>
                </a:solidFill>
                <a:latin typeface="Times New Roman"/>
              </a:rPr>
              <a:t>7. Conclusions</a:t>
            </a:r>
            <a:endParaRPr lang="zh-TW" altLang="en-US" dirty="0"/>
          </a:p>
        </p:txBody>
      </p:sp>
      <p:sp>
        <p:nvSpPr>
          <p:cNvPr id="3" name="內容版面配置區 2">
            <a:extLst>
              <a:ext uri="{FF2B5EF4-FFF2-40B4-BE49-F238E27FC236}">
                <a16:creationId xmlns:a16="http://schemas.microsoft.com/office/drawing/2014/main" id="{B0DA3398-F090-49A1-BE30-36597AEA92CD}"/>
              </a:ext>
            </a:extLst>
          </p:cNvPr>
          <p:cNvSpPr>
            <a:spLocks noGrp="1"/>
          </p:cNvSpPr>
          <p:nvPr>
            <p:ph idx="1"/>
          </p:nvPr>
        </p:nvSpPr>
        <p:spPr/>
        <p:txBody>
          <a:bodyPr/>
          <a:lstStyle/>
          <a:p>
            <a:r>
              <a:rPr lang="en-US" altLang="zh-TW" sz="2800" dirty="0">
                <a:latin typeface="+mn-lt"/>
              </a:rPr>
              <a:t>We implement a</a:t>
            </a:r>
            <a:r>
              <a:rPr lang="zh-TW" altLang="en-US" sz="2800" dirty="0">
                <a:latin typeface="+mn-lt"/>
              </a:rPr>
              <a:t> </a:t>
            </a:r>
            <a:r>
              <a:rPr lang="en-US" altLang="zh-TW" sz="2800" dirty="0">
                <a:latin typeface="+mn-lt"/>
              </a:rPr>
              <a:t>prototype scheduler based on our proposed algorithms and evaluate it on testbed clusters.</a:t>
            </a:r>
          </a:p>
          <a:p>
            <a:r>
              <a:rPr lang="en-US" altLang="zh-TW" sz="2800" dirty="0">
                <a:latin typeface="+mn-lt"/>
              </a:rPr>
              <a:t>In the</a:t>
            </a:r>
            <a:r>
              <a:rPr lang="zh-TW" altLang="en-US" sz="2800" dirty="0">
                <a:latin typeface="+mn-lt"/>
              </a:rPr>
              <a:t> </a:t>
            </a:r>
            <a:r>
              <a:rPr lang="en-US" altLang="zh-TW" sz="2800" dirty="0">
                <a:latin typeface="+mn-lt"/>
              </a:rPr>
              <a:t>evaluation, we show that our algorithms can improve the ratio of successfully placing applications on</a:t>
            </a:r>
            <a:r>
              <a:rPr lang="zh-TW" altLang="en-US" sz="2800" dirty="0">
                <a:latin typeface="+mn-lt"/>
              </a:rPr>
              <a:t> </a:t>
            </a:r>
            <a:r>
              <a:rPr lang="en-US" altLang="zh-TW" sz="2800" dirty="0">
                <a:latin typeface="+mn-lt"/>
              </a:rPr>
              <a:t>the cluster while significantly</a:t>
            </a:r>
            <a:r>
              <a:rPr lang="zh-TW" altLang="en-US" sz="2800" dirty="0">
                <a:latin typeface="+mn-lt"/>
              </a:rPr>
              <a:t> </a:t>
            </a:r>
            <a:r>
              <a:rPr lang="en-US" altLang="zh-TW" sz="2800" dirty="0">
                <a:latin typeface="+mn-lt"/>
              </a:rPr>
              <a:t>increasing the ratio of co-located traffic (i.e., reducing the inter-machine</a:t>
            </a:r>
            <a:r>
              <a:rPr lang="zh-TW" altLang="en-US" sz="2800" dirty="0">
                <a:latin typeface="+mn-lt"/>
              </a:rPr>
              <a:t> </a:t>
            </a:r>
            <a:r>
              <a:rPr lang="en-US" altLang="zh-TW" sz="2800" dirty="0">
                <a:latin typeface="+mn-lt"/>
              </a:rPr>
              <a:t>traffic).</a:t>
            </a:r>
          </a:p>
          <a:p>
            <a:r>
              <a:rPr lang="en-US" altLang="zh-TW" sz="2800" dirty="0">
                <a:latin typeface="+mn-lt"/>
              </a:rPr>
              <a:t>In the overhead evaluation, the results show that our algorithms incur some overhead but in</a:t>
            </a:r>
            <a:r>
              <a:rPr lang="zh-TW" altLang="en-US" sz="2800" dirty="0">
                <a:latin typeface="+mn-lt"/>
              </a:rPr>
              <a:t> </a:t>
            </a:r>
            <a:r>
              <a:rPr lang="en-US" altLang="zh-TW" sz="2800" dirty="0">
                <a:latin typeface="+mn-lt"/>
              </a:rPr>
              <a:t>an acceptable time.</a:t>
            </a:r>
            <a:endParaRPr lang="zh-TW" altLang="en-US" sz="2800" dirty="0">
              <a:latin typeface="+mn-lt"/>
            </a:endParaRPr>
          </a:p>
        </p:txBody>
      </p:sp>
      <p:sp>
        <p:nvSpPr>
          <p:cNvPr id="4" name="投影片編號版面配置區 3">
            <a:extLst>
              <a:ext uri="{FF2B5EF4-FFF2-40B4-BE49-F238E27FC236}">
                <a16:creationId xmlns:a16="http://schemas.microsoft.com/office/drawing/2014/main" id="{19B43624-604B-45DB-BC27-384F17E6F554}"/>
              </a:ext>
            </a:extLst>
          </p:cNvPr>
          <p:cNvSpPr>
            <a:spLocks noGrp="1"/>
          </p:cNvSpPr>
          <p:nvPr>
            <p:ph type="sldNum" sz="quarter" idx="12"/>
          </p:nvPr>
        </p:nvSpPr>
        <p:spPr/>
        <p:txBody>
          <a:bodyPr/>
          <a:lstStyle/>
          <a:p>
            <a:fld id="{52E38B42-96A3-412A-9CD3-7D6C2689CFF8}" type="slidenum">
              <a:rPr lang="en-US" altLang="zh-TW" smtClean="0"/>
              <a:pPr/>
              <a:t>111</a:t>
            </a:fld>
            <a:endParaRPr lang="en-US" altLang="zh-TW"/>
          </a:p>
        </p:txBody>
      </p:sp>
    </p:spTree>
    <p:extLst>
      <p:ext uri="{BB962C8B-B14F-4D97-AF65-F5344CB8AC3E}">
        <p14:creationId xmlns:p14="http://schemas.microsoft.com/office/powerpoint/2010/main" val="22394122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20BA26-4E44-4465-B102-4F6037016CE5}"/>
              </a:ext>
            </a:extLst>
          </p:cNvPr>
          <p:cNvSpPr>
            <a:spLocks noGrp="1"/>
          </p:cNvSpPr>
          <p:nvPr>
            <p:ph type="title"/>
          </p:nvPr>
        </p:nvSpPr>
        <p:spPr/>
        <p:txBody>
          <a:bodyPr/>
          <a:lstStyle/>
          <a:p>
            <a:r>
              <a:rPr lang="en-US" altLang="zh-TW" dirty="0">
                <a:solidFill>
                  <a:prstClr val="black"/>
                </a:solidFill>
                <a:latin typeface="Times New Roman"/>
              </a:rPr>
              <a:t>7. Conclusions</a:t>
            </a:r>
            <a:endParaRPr lang="zh-TW" altLang="en-US" dirty="0"/>
          </a:p>
        </p:txBody>
      </p:sp>
      <p:sp>
        <p:nvSpPr>
          <p:cNvPr id="3" name="內容版面配置區 2">
            <a:extLst>
              <a:ext uri="{FF2B5EF4-FFF2-40B4-BE49-F238E27FC236}">
                <a16:creationId xmlns:a16="http://schemas.microsoft.com/office/drawing/2014/main" id="{C35FEEA2-0369-4ABA-8A5C-CDA435235FB1}"/>
              </a:ext>
            </a:extLst>
          </p:cNvPr>
          <p:cNvSpPr>
            <a:spLocks noGrp="1"/>
          </p:cNvSpPr>
          <p:nvPr>
            <p:ph idx="1"/>
          </p:nvPr>
        </p:nvSpPr>
        <p:spPr/>
        <p:txBody>
          <a:bodyPr/>
          <a:lstStyle/>
          <a:p>
            <a:r>
              <a:rPr lang="en-US" altLang="zh-TW" sz="2800" dirty="0">
                <a:latin typeface="+mn-lt"/>
              </a:rPr>
              <a:t>We believe that the proposed algorithms are practical for realistic use cases. </a:t>
            </a:r>
          </a:p>
          <a:p>
            <a:r>
              <a:rPr lang="en-US" altLang="zh-TW" sz="2800" dirty="0">
                <a:latin typeface="+mn-lt"/>
              </a:rPr>
              <a:t>In</a:t>
            </a:r>
            <a:r>
              <a:rPr lang="zh-TW" altLang="en-US" sz="2800" dirty="0">
                <a:latin typeface="+mn-lt"/>
              </a:rPr>
              <a:t> </a:t>
            </a:r>
            <a:r>
              <a:rPr lang="en-US" altLang="zh-TW" sz="2800" dirty="0">
                <a:latin typeface="+mn-lt"/>
              </a:rPr>
              <a:t>the future, we will investigate problem-specific optimizations to improve our implementation and</a:t>
            </a:r>
            <a:r>
              <a:rPr lang="zh-TW" altLang="en-US" sz="2800" dirty="0">
                <a:latin typeface="+mn-lt"/>
              </a:rPr>
              <a:t> </a:t>
            </a:r>
            <a:r>
              <a:rPr lang="en-US" altLang="zh-TW" sz="2800" dirty="0">
                <a:latin typeface="+mn-lt"/>
              </a:rPr>
              <a:t>consider resource dynamics in the placement to adapt more sophisticated situations.</a:t>
            </a:r>
            <a:endParaRPr lang="zh-TW" altLang="en-US" sz="2800" dirty="0">
              <a:latin typeface="+mn-lt"/>
            </a:endParaRPr>
          </a:p>
        </p:txBody>
      </p:sp>
      <p:sp>
        <p:nvSpPr>
          <p:cNvPr id="4" name="投影片編號版面配置區 3">
            <a:extLst>
              <a:ext uri="{FF2B5EF4-FFF2-40B4-BE49-F238E27FC236}">
                <a16:creationId xmlns:a16="http://schemas.microsoft.com/office/drawing/2014/main" id="{1F2133AB-B31C-49B6-AD57-8182EF067792}"/>
              </a:ext>
            </a:extLst>
          </p:cNvPr>
          <p:cNvSpPr>
            <a:spLocks noGrp="1"/>
          </p:cNvSpPr>
          <p:nvPr>
            <p:ph type="sldNum" sz="quarter" idx="12"/>
          </p:nvPr>
        </p:nvSpPr>
        <p:spPr/>
        <p:txBody>
          <a:bodyPr/>
          <a:lstStyle/>
          <a:p>
            <a:fld id="{52E38B42-96A3-412A-9CD3-7D6C2689CFF8}" type="slidenum">
              <a:rPr lang="en-US" altLang="zh-TW" smtClean="0"/>
              <a:pPr/>
              <a:t>112</a:t>
            </a:fld>
            <a:endParaRPr lang="en-US" altLang="zh-TW"/>
          </a:p>
        </p:txBody>
      </p:sp>
    </p:spTree>
    <p:extLst>
      <p:ext uri="{BB962C8B-B14F-4D97-AF65-F5344CB8AC3E}">
        <p14:creationId xmlns:p14="http://schemas.microsoft.com/office/powerpoint/2010/main" val="37708619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04AC01-9CEC-4C69-9DDF-7EEDA12C5B72}"/>
              </a:ext>
            </a:extLst>
          </p:cNvPr>
          <p:cNvSpPr>
            <a:spLocks noGrp="1"/>
          </p:cNvSpPr>
          <p:nvPr>
            <p:ph type="title"/>
          </p:nvPr>
        </p:nvSpPr>
        <p:spPr/>
        <p:txBody>
          <a:bodyPr/>
          <a:lstStyle/>
          <a:p>
            <a:r>
              <a:rPr lang="en-US" altLang="zh-TW" dirty="0"/>
              <a:t>co-located</a:t>
            </a:r>
            <a:endParaRPr lang="zh-TW" altLang="en-US" dirty="0"/>
          </a:p>
        </p:txBody>
      </p:sp>
      <p:sp>
        <p:nvSpPr>
          <p:cNvPr id="3" name="內容版面配置區 2">
            <a:extLst>
              <a:ext uri="{FF2B5EF4-FFF2-40B4-BE49-F238E27FC236}">
                <a16:creationId xmlns:a16="http://schemas.microsoft.com/office/drawing/2014/main" id="{A6F462AE-FF51-473E-98BC-ECD66990F765}"/>
              </a:ext>
            </a:extLst>
          </p:cNvPr>
          <p:cNvSpPr>
            <a:spLocks noGrp="1"/>
          </p:cNvSpPr>
          <p:nvPr>
            <p:ph idx="1"/>
          </p:nvPr>
        </p:nvSpPr>
        <p:spPr/>
        <p:txBody>
          <a:bodyPr/>
          <a:lstStyle/>
          <a:p>
            <a:r>
              <a:rPr lang="zh-TW" altLang="en-US" dirty="0"/>
              <a:t>將</a:t>
            </a:r>
            <a:r>
              <a:rPr lang="en-US" altLang="zh-TW" dirty="0"/>
              <a:t>VM</a:t>
            </a:r>
            <a:r>
              <a:rPr lang="zh-TW" altLang="en-US" dirty="0"/>
              <a:t>放進單一區域內可以減少實例間的距離，從另一方面來看就是將它們彼此緊密地結合在一起，不過當使用量增加時，單一區域可能無法負載大量的需求，從而導致網路延遲，使得服務的效能降低。</a:t>
            </a:r>
          </a:p>
        </p:txBody>
      </p:sp>
      <p:sp>
        <p:nvSpPr>
          <p:cNvPr id="4" name="投影片編號版面配置區 3">
            <a:extLst>
              <a:ext uri="{FF2B5EF4-FFF2-40B4-BE49-F238E27FC236}">
                <a16:creationId xmlns:a16="http://schemas.microsoft.com/office/drawing/2014/main" id="{047FF7D1-C9A2-49B6-90E6-C02D2F551E36}"/>
              </a:ext>
            </a:extLst>
          </p:cNvPr>
          <p:cNvSpPr>
            <a:spLocks noGrp="1"/>
          </p:cNvSpPr>
          <p:nvPr>
            <p:ph type="sldNum" sz="quarter" idx="12"/>
          </p:nvPr>
        </p:nvSpPr>
        <p:spPr/>
        <p:txBody>
          <a:bodyPr/>
          <a:lstStyle/>
          <a:p>
            <a:fld id="{52E38B42-96A3-412A-9CD3-7D6C2689CFF8}" type="slidenum">
              <a:rPr lang="en-US" altLang="zh-TW" smtClean="0"/>
              <a:pPr/>
              <a:t>113</a:t>
            </a:fld>
            <a:endParaRPr lang="en-US" altLang="zh-TW"/>
          </a:p>
        </p:txBody>
      </p:sp>
    </p:spTree>
    <p:extLst>
      <p:ext uri="{BB962C8B-B14F-4D97-AF65-F5344CB8AC3E}">
        <p14:creationId xmlns:p14="http://schemas.microsoft.com/office/powerpoint/2010/main" val="26128251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2AFA0B-A0A6-4144-86D1-3619B72D533C}"/>
              </a:ext>
            </a:extLst>
          </p:cNvPr>
          <p:cNvSpPr>
            <a:spLocks noGrp="1"/>
          </p:cNvSpPr>
          <p:nvPr>
            <p:ph type="title"/>
          </p:nvPr>
        </p:nvSpPr>
        <p:spPr/>
        <p:txBody>
          <a:bodyPr/>
          <a:lstStyle/>
          <a:p>
            <a:r>
              <a:rPr lang="en-US" altLang="zh-TW" dirty="0"/>
              <a:t>loopback</a:t>
            </a:r>
            <a:endParaRPr lang="zh-TW" altLang="en-US" dirty="0"/>
          </a:p>
        </p:txBody>
      </p:sp>
      <p:sp>
        <p:nvSpPr>
          <p:cNvPr id="3" name="內容版面配置區 2">
            <a:extLst>
              <a:ext uri="{FF2B5EF4-FFF2-40B4-BE49-F238E27FC236}">
                <a16:creationId xmlns:a16="http://schemas.microsoft.com/office/drawing/2014/main" id="{EEA9FFB0-D59C-4C12-9048-9A6A2DB58CF9}"/>
              </a:ext>
            </a:extLst>
          </p:cNvPr>
          <p:cNvSpPr>
            <a:spLocks noGrp="1"/>
          </p:cNvSpPr>
          <p:nvPr>
            <p:ph idx="1"/>
          </p:nvPr>
        </p:nvSpPr>
        <p:spPr/>
        <p:txBody>
          <a:bodyPr/>
          <a:lstStyle/>
          <a:p>
            <a:r>
              <a:rPr lang="zh-TW" altLang="en-US" dirty="0"/>
              <a:t>環回是一種特殊的虛擬網絡介面，</a:t>
            </a:r>
            <a:r>
              <a:rPr lang="zh-TW" altLang="en-US" dirty="0">
                <a:solidFill>
                  <a:srgbClr val="FF0000"/>
                </a:solidFill>
              </a:rPr>
              <a:t>計算機使用它與自身進行通信</a:t>
            </a:r>
            <a:r>
              <a:rPr lang="zh-TW" altLang="en-US" dirty="0"/>
              <a:t>。它主要用於診斷和故障排除，以及</a:t>
            </a:r>
            <a:r>
              <a:rPr lang="zh-TW" altLang="en-US" dirty="0">
                <a:solidFill>
                  <a:srgbClr val="FF0000"/>
                </a:solidFill>
              </a:rPr>
              <a:t>連接到本地機器上</a:t>
            </a:r>
            <a:r>
              <a:rPr lang="zh-TW" altLang="en-US" dirty="0"/>
              <a:t>運行的服務器。</a:t>
            </a:r>
          </a:p>
        </p:txBody>
      </p:sp>
      <p:sp>
        <p:nvSpPr>
          <p:cNvPr id="4" name="投影片編號版面配置區 3">
            <a:extLst>
              <a:ext uri="{FF2B5EF4-FFF2-40B4-BE49-F238E27FC236}">
                <a16:creationId xmlns:a16="http://schemas.microsoft.com/office/drawing/2014/main" id="{ED32EF86-9EA5-45E9-92E0-66D125123810}"/>
              </a:ext>
            </a:extLst>
          </p:cNvPr>
          <p:cNvSpPr>
            <a:spLocks noGrp="1"/>
          </p:cNvSpPr>
          <p:nvPr>
            <p:ph type="sldNum" sz="quarter" idx="12"/>
          </p:nvPr>
        </p:nvSpPr>
        <p:spPr/>
        <p:txBody>
          <a:bodyPr/>
          <a:lstStyle/>
          <a:p>
            <a:fld id="{52E38B42-96A3-412A-9CD3-7D6C2689CFF8}" type="slidenum">
              <a:rPr lang="en-US" altLang="zh-TW" smtClean="0"/>
              <a:pPr/>
              <a:t>114</a:t>
            </a:fld>
            <a:endParaRPr lang="en-US" altLang="zh-TW"/>
          </a:p>
        </p:txBody>
      </p:sp>
    </p:spTree>
    <p:extLst>
      <p:ext uri="{BB962C8B-B14F-4D97-AF65-F5344CB8AC3E}">
        <p14:creationId xmlns:p14="http://schemas.microsoft.com/office/powerpoint/2010/main" val="142677440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D2AB6-C267-4175-9552-55C7B9E3AB60}"/>
              </a:ext>
            </a:extLst>
          </p:cNvPr>
          <p:cNvSpPr>
            <a:spLocks noGrp="1"/>
          </p:cNvSpPr>
          <p:nvPr>
            <p:ph type="title"/>
          </p:nvPr>
        </p:nvSpPr>
        <p:spPr/>
        <p:txBody>
          <a:bodyPr/>
          <a:lstStyle/>
          <a:p>
            <a:r>
              <a:rPr lang="en-US" altLang="zh-TW" dirty="0"/>
              <a:t>fog computing</a:t>
            </a:r>
            <a:endParaRPr lang="zh-TW" altLang="en-US" dirty="0"/>
          </a:p>
        </p:txBody>
      </p:sp>
      <p:sp>
        <p:nvSpPr>
          <p:cNvPr id="3" name="內容版面配置區 2">
            <a:extLst>
              <a:ext uri="{FF2B5EF4-FFF2-40B4-BE49-F238E27FC236}">
                <a16:creationId xmlns:a16="http://schemas.microsoft.com/office/drawing/2014/main" id="{8FA2B5AA-9D73-405F-B7F6-E1E04D8B53F0}"/>
              </a:ext>
            </a:extLst>
          </p:cNvPr>
          <p:cNvSpPr>
            <a:spLocks noGrp="1"/>
          </p:cNvSpPr>
          <p:nvPr>
            <p:ph idx="1"/>
          </p:nvPr>
        </p:nvSpPr>
        <p:spPr/>
        <p:txBody>
          <a:bodyPr/>
          <a:lstStyle/>
          <a:p>
            <a:r>
              <a:rPr lang="zh-TW" altLang="en-US" dirty="0"/>
              <a:t>霧計算的兩個特點</a:t>
            </a:r>
            <a:endParaRPr lang="en-US" altLang="zh-TW" dirty="0"/>
          </a:p>
          <a:p>
            <a:pPr lvl="1"/>
            <a:r>
              <a:rPr lang="zh-TW" altLang="en-US" dirty="0"/>
              <a:t>霧計算是雲計算的延伸</a:t>
            </a:r>
            <a:endParaRPr lang="en-US" altLang="zh-TW" dirty="0"/>
          </a:p>
          <a:p>
            <a:pPr lvl="1"/>
            <a:r>
              <a:rPr lang="zh-TW" altLang="en-US" dirty="0"/>
              <a:t>霧計算更接近終端用戶</a:t>
            </a:r>
            <a:endParaRPr lang="en-US" altLang="zh-TW" dirty="0"/>
          </a:p>
          <a:p>
            <a:r>
              <a:rPr lang="zh-TW" altLang="en-US" dirty="0"/>
              <a:t>霧計算的優勢</a:t>
            </a:r>
            <a:endParaRPr lang="en-US" altLang="zh-TW" dirty="0"/>
          </a:p>
          <a:p>
            <a:pPr lvl="1"/>
            <a:r>
              <a:rPr lang="zh-TW" altLang="en-US" dirty="0"/>
              <a:t>霧計算能提供超低延遲</a:t>
            </a:r>
            <a:endParaRPr lang="en-US" altLang="zh-TW" dirty="0"/>
          </a:p>
          <a:p>
            <a:pPr lvl="1"/>
            <a:r>
              <a:rPr lang="zh-TW" altLang="en-US" dirty="0"/>
              <a:t>霧計算所採用的架構更接近網絡邊緣，因此，存取速度就能非常之快。</a:t>
            </a:r>
            <a:endParaRPr lang="en-US" altLang="zh-TW" dirty="0"/>
          </a:p>
        </p:txBody>
      </p:sp>
      <p:sp>
        <p:nvSpPr>
          <p:cNvPr id="4" name="投影片編號版面配置區 3">
            <a:extLst>
              <a:ext uri="{FF2B5EF4-FFF2-40B4-BE49-F238E27FC236}">
                <a16:creationId xmlns:a16="http://schemas.microsoft.com/office/drawing/2014/main" id="{201D59B1-65D6-462E-9481-FAD1F87DF7C0}"/>
              </a:ext>
            </a:extLst>
          </p:cNvPr>
          <p:cNvSpPr>
            <a:spLocks noGrp="1"/>
          </p:cNvSpPr>
          <p:nvPr>
            <p:ph type="sldNum" sz="quarter" idx="12"/>
          </p:nvPr>
        </p:nvSpPr>
        <p:spPr/>
        <p:txBody>
          <a:bodyPr/>
          <a:lstStyle/>
          <a:p>
            <a:fld id="{52E38B42-96A3-412A-9CD3-7D6C2689CFF8}" type="slidenum">
              <a:rPr lang="en-US" altLang="zh-TW" smtClean="0"/>
              <a:pPr/>
              <a:t>115</a:t>
            </a:fld>
            <a:endParaRPr lang="en-US" altLang="zh-TW"/>
          </a:p>
        </p:txBody>
      </p:sp>
    </p:spTree>
    <p:extLst>
      <p:ext uri="{BB962C8B-B14F-4D97-AF65-F5344CB8AC3E}">
        <p14:creationId xmlns:p14="http://schemas.microsoft.com/office/powerpoint/2010/main" val="10364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F87363-E6F8-4DC3-9319-F4AD99B88A5E}"/>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A5092018-9BFE-4EF8-ABA1-B487AD04217E}"/>
              </a:ext>
            </a:extLst>
          </p:cNvPr>
          <p:cNvSpPr>
            <a:spLocks noGrp="1"/>
          </p:cNvSpPr>
          <p:nvPr>
            <p:ph idx="1"/>
          </p:nvPr>
        </p:nvSpPr>
        <p:spPr>
          <a:xfrm>
            <a:off x="609600" y="1600203"/>
            <a:ext cx="10972800" cy="4525963"/>
          </a:xfrm>
        </p:spPr>
        <p:txBody>
          <a:bodyPr/>
          <a:lstStyle/>
          <a:p>
            <a:r>
              <a:rPr lang="en-US" altLang="zh-TW" sz="2800" dirty="0">
                <a:latin typeface="+mn-lt"/>
              </a:rPr>
              <a:t>Recent cluster scheduling methods mainly focus on the cluster resource efficiency or job</a:t>
            </a:r>
            <a:r>
              <a:rPr lang="zh-TW" altLang="en-US" sz="2800" dirty="0">
                <a:latin typeface="+mn-lt"/>
              </a:rPr>
              <a:t> </a:t>
            </a:r>
            <a:r>
              <a:rPr lang="en-US" altLang="zh-TW" sz="2800" dirty="0">
                <a:latin typeface="+mn-lt"/>
              </a:rPr>
              <a:t>completion time of batch workloads [1–3].</a:t>
            </a:r>
          </a:p>
          <a:p>
            <a:pPr marL="0" indent="0">
              <a:buNone/>
            </a:pPr>
            <a:endParaRPr lang="zh-TW" altLang="en-US" sz="2800" dirty="0">
              <a:latin typeface="+mn-lt"/>
            </a:endParaRPr>
          </a:p>
        </p:txBody>
      </p:sp>
      <p:sp>
        <p:nvSpPr>
          <p:cNvPr id="4" name="投影片編號版面配置區 3">
            <a:extLst>
              <a:ext uri="{FF2B5EF4-FFF2-40B4-BE49-F238E27FC236}">
                <a16:creationId xmlns:a16="http://schemas.microsoft.com/office/drawing/2014/main" id="{7B856FC1-704B-430D-AE6D-CE5689B35FD9}"/>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sp>
        <p:nvSpPr>
          <p:cNvPr id="5" name="矩形 4">
            <a:extLst>
              <a:ext uri="{FF2B5EF4-FFF2-40B4-BE49-F238E27FC236}">
                <a16:creationId xmlns:a16="http://schemas.microsoft.com/office/drawing/2014/main" id="{260573ED-1D5A-41C8-B53D-D37BB7AA850A}"/>
              </a:ext>
            </a:extLst>
          </p:cNvPr>
          <p:cNvSpPr/>
          <p:nvPr/>
        </p:nvSpPr>
        <p:spPr>
          <a:xfrm>
            <a:off x="584200" y="3352800"/>
            <a:ext cx="10972800" cy="2585323"/>
          </a:xfrm>
          <a:prstGeom prst="rect">
            <a:avLst/>
          </a:prstGeom>
        </p:spPr>
        <p:txBody>
          <a:bodyPr wrap="square">
            <a:spAutoFit/>
          </a:bodyPr>
          <a:lstStyle/>
          <a:p>
            <a:r>
              <a:rPr lang="en-US" altLang="zh-TW" dirty="0">
                <a:solidFill>
                  <a:srgbClr val="17375E"/>
                </a:solidFill>
                <a:latin typeface="URWPalladioL-Roma"/>
              </a:rPr>
              <a:t>1.Hu, Y.; Wang, J.; Zhou, H.; Martin, P.; </a:t>
            </a:r>
            <a:r>
              <a:rPr lang="en-US" altLang="zh-TW" dirty="0" err="1">
                <a:solidFill>
                  <a:srgbClr val="17375E"/>
                </a:solidFill>
                <a:latin typeface="URWPalladioL-Roma"/>
              </a:rPr>
              <a:t>Taal</a:t>
            </a:r>
            <a:r>
              <a:rPr lang="en-US" altLang="zh-TW" dirty="0">
                <a:solidFill>
                  <a:srgbClr val="17375E"/>
                </a:solidFill>
                <a:latin typeface="URWPalladioL-Roma"/>
              </a:rPr>
              <a:t>, A.; de </a:t>
            </a:r>
            <a:r>
              <a:rPr lang="en-US" altLang="zh-TW" dirty="0" err="1">
                <a:solidFill>
                  <a:srgbClr val="17375E"/>
                </a:solidFill>
                <a:latin typeface="URWPalladioL-Roma"/>
              </a:rPr>
              <a:t>Laat</a:t>
            </a:r>
            <a:r>
              <a:rPr lang="en-US" altLang="zh-TW" dirty="0">
                <a:solidFill>
                  <a:srgbClr val="17375E"/>
                </a:solidFill>
                <a:latin typeface="URWPalladioL-Roma"/>
              </a:rPr>
              <a:t>, C.;</a:t>
            </a:r>
            <a:r>
              <a:rPr lang="zh-TW" altLang="en-US" dirty="0">
                <a:solidFill>
                  <a:srgbClr val="17375E"/>
                </a:solidFill>
                <a:latin typeface="URWPalladioL-Roma"/>
              </a:rPr>
              <a:t> </a:t>
            </a:r>
            <a:r>
              <a:rPr lang="en-US" altLang="zh-TW" dirty="0">
                <a:solidFill>
                  <a:srgbClr val="17375E"/>
                </a:solidFill>
                <a:latin typeface="URWPalladioL-Roma"/>
              </a:rPr>
              <a:t>Zhao, Z. Deadline-Aware Deployment for</a:t>
            </a:r>
            <a:r>
              <a:rPr lang="zh-TW" altLang="en-US" dirty="0">
                <a:solidFill>
                  <a:srgbClr val="17375E"/>
                </a:solidFill>
                <a:latin typeface="URWPalladioL-Roma"/>
              </a:rPr>
              <a:t> </a:t>
            </a:r>
            <a:r>
              <a:rPr lang="en-US" altLang="zh-TW" dirty="0">
                <a:solidFill>
                  <a:srgbClr val="17375E"/>
                </a:solidFill>
                <a:latin typeface="URWPalladioL-Roma"/>
              </a:rPr>
              <a:t>Time Critical</a:t>
            </a:r>
            <a:r>
              <a:rPr lang="zh-TW" altLang="en-US" dirty="0">
                <a:solidFill>
                  <a:srgbClr val="17375E"/>
                </a:solidFill>
                <a:latin typeface="URWPalladioL-Roma"/>
              </a:rPr>
              <a:t> </a:t>
            </a:r>
            <a:r>
              <a:rPr lang="en-US" altLang="zh-TW" dirty="0">
                <a:solidFill>
                  <a:srgbClr val="17375E"/>
                </a:solidFill>
                <a:latin typeface="URWPalladioL-Roma"/>
              </a:rPr>
              <a:t>Applications in Clouds. In Proceedings of the European</a:t>
            </a:r>
            <a:r>
              <a:rPr lang="zh-TW" altLang="en-US" dirty="0">
                <a:solidFill>
                  <a:srgbClr val="17375E"/>
                </a:solidFill>
                <a:latin typeface="URWPalladioL-Roma"/>
              </a:rPr>
              <a:t> </a:t>
            </a:r>
            <a:r>
              <a:rPr lang="en-US" altLang="zh-TW" dirty="0">
                <a:solidFill>
                  <a:srgbClr val="17375E"/>
                </a:solidFill>
                <a:latin typeface="URWPalladioL-Roma"/>
              </a:rPr>
              <a:t>Conference on Parallel Processing,</a:t>
            </a:r>
            <a:r>
              <a:rPr lang="zh-TW" altLang="en-US" dirty="0">
                <a:solidFill>
                  <a:srgbClr val="17375E"/>
                </a:solidFill>
                <a:latin typeface="URWPalladioL-Roma"/>
              </a:rPr>
              <a:t> </a:t>
            </a:r>
            <a:r>
              <a:rPr lang="en-US" altLang="zh-TW" dirty="0">
                <a:solidFill>
                  <a:srgbClr val="17375E"/>
                </a:solidFill>
                <a:latin typeface="URWPalladioL-Roma"/>
              </a:rPr>
              <a:t>Santiago de Compostela, Spain, 28 August–1 September 2017; Springer: New York, NY, USA, 2017;</a:t>
            </a:r>
            <a:r>
              <a:rPr lang="zh-TW" altLang="en-US" dirty="0">
                <a:solidFill>
                  <a:srgbClr val="17375E"/>
                </a:solidFill>
                <a:latin typeface="URWPalladioL-Roma"/>
              </a:rPr>
              <a:t> </a:t>
            </a:r>
            <a:r>
              <a:rPr lang="en-US" altLang="zh-TW" dirty="0">
                <a:solidFill>
                  <a:srgbClr val="17375E"/>
                </a:solidFill>
                <a:latin typeface="URWPalladioL-Roma"/>
              </a:rPr>
              <a:t>pp. 345–357.</a:t>
            </a:r>
          </a:p>
          <a:p>
            <a:r>
              <a:rPr lang="en-US" altLang="zh-TW" dirty="0">
                <a:solidFill>
                  <a:srgbClr val="17375E"/>
                </a:solidFill>
                <a:latin typeface="URWPalladioL-Roma"/>
              </a:rPr>
              <a:t>2.Koulouzis, S.; Martin, P.; Zhou, H.; Hu, Y.; Wang, J.; Carval, T.; </a:t>
            </a:r>
            <a:r>
              <a:rPr lang="en-US" altLang="zh-TW" dirty="0" err="1">
                <a:solidFill>
                  <a:srgbClr val="17375E"/>
                </a:solidFill>
                <a:latin typeface="URWPalladioL-Roma"/>
              </a:rPr>
              <a:t>Grenier</a:t>
            </a:r>
            <a:r>
              <a:rPr lang="en-US" altLang="zh-TW" dirty="0">
                <a:solidFill>
                  <a:srgbClr val="17375E"/>
                </a:solidFill>
                <a:latin typeface="URWPalladioL-Roma"/>
              </a:rPr>
              <a:t>, B.; Heikkinen, J.; de </a:t>
            </a:r>
            <a:r>
              <a:rPr lang="en-US" altLang="zh-TW" dirty="0" err="1">
                <a:solidFill>
                  <a:srgbClr val="17375E"/>
                </a:solidFill>
                <a:latin typeface="URWPalladioL-Roma"/>
              </a:rPr>
              <a:t>Laat</a:t>
            </a:r>
            <a:r>
              <a:rPr lang="en-US" altLang="zh-TW" dirty="0">
                <a:solidFill>
                  <a:srgbClr val="17375E"/>
                </a:solidFill>
                <a:latin typeface="URWPalladioL-Roma"/>
              </a:rPr>
              <a:t>, C.; Zhao, Z.</a:t>
            </a:r>
          </a:p>
          <a:p>
            <a:r>
              <a:rPr lang="en-US" altLang="zh-TW" dirty="0">
                <a:solidFill>
                  <a:srgbClr val="17375E"/>
                </a:solidFill>
                <a:latin typeface="URWPalladioL-Roma"/>
              </a:rPr>
              <a:t>Time-critical data management in clouds: Challenges and a Dynamic Real-Time Infrastructure Planner</a:t>
            </a:r>
          </a:p>
          <a:p>
            <a:r>
              <a:rPr lang="en-US" altLang="zh-TW" dirty="0">
                <a:solidFill>
                  <a:srgbClr val="17375E"/>
                </a:solidFill>
                <a:latin typeface="URWPalladioL-Roma"/>
              </a:rPr>
              <a:t>(DRIP) solution. </a:t>
            </a:r>
            <a:r>
              <a:rPr lang="en-US" altLang="zh-TW" dirty="0" err="1">
                <a:solidFill>
                  <a:srgbClr val="17375E"/>
                </a:solidFill>
                <a:latin typeface="URWPalladioL-Roma"/>
              </a:rPr>
              <a:t>Concurr</a:t>
            </a:r>
            <a:r>
              <a:rPr lang="en-US" altLang="zh-TW" dirty="0">
                <a:solidFill>
                  <a:srgbClr val="17375E"/>
                </a:solidFill>
                <a:latin typeface="URWPalladioL-Roma"/>
              </a:rPr>
              <a:t>. </a:t>
            </a:r>
            <a:r>
              <a:rPr lang="en-US" altLang="zh-TW" dirty="0" err="1">
                <a:solidFill>
                  <a:srgbClr val="17375E"/>
                </a:solidFill>
                <a:latin typeface="URWPalladioL-Roma"/>
              </a:rPr>
              <a:t>Comput</a:t>
            </a:r>
            <a:r>
              <a:rPr lang="en-US" altLang="zh-TW" dirty="0">
                <a:solidFill>
                  <a:srgbClr val="17375E"/>
                </a:solidFill>
                <a:latin typeface="URWPalladioL-Roma"/>
              </a:rPr>
              <a:t>. </a:t>
            </a:r>
            <a:r>
              <a:rPr lang="en-US" altLang="zh-TW" dirty="0" err="1">
                <a:solidFill>
                  <a:srgbClr val="17375E"/>
                </a:solidFill>
                <a:latin typeface="URWPalladioL-Roma"/>
              </a:rPr>
              <a:t>Pract</a:t>
            </a:r>
            <a:r>
              <a:rPr lang="en-US" altLang="zh-TW" dirty="0">
                <a:solidFill>
                  <a:srgbClr val="17375E"/>
                </a:solidFill>
                <a:latin typeface="URWPalladioL-Roma"/>
              </a:rPr>
              <a:t>. Exp. 2019, e5269.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3. Hu, Y.; Zhou, H.; de </a:t>
            </a:r>
            <a:r>
              <a:rPr lang="en-US" altLang="zh-TW" dirty="0" err="1">
                <a:solidFill>
                  <a:srgbClr val="17375E"/>
                </a:solidFill>
                <a:latin typeface="URWPalladioL-Roma"/>
              </a:rPr>
              <a:t>Laat</a:t>
            </a:r>
            <a:r>
              <a:rPr lang="en-US" altLang="zh-TW" dirty="0">
                <a:solidFill>
                  <a:srgbClr val="17375E"/>
                </a:solidFill>
                <a:latin typeface="URWPalladioL-Roma"/>
              </a:rPr>
              <a:t>, C.; Zhao, Z. </a:t>
            </a:r>
            <a:r>
              <a:rPr lang="en-US" altLang="zh-TW" dirty="0" err="1">
                <a:solidFill>
                  <a:srgbClr val="17375E"/>
                </a:solidFill>
                <a:latin typeface="URWPalladioL-Roma"/>
              </a:rPr>
              <a:t>Ecsched</a:t>
            </a:r>
            <a:r>
              <a:rPr lang="en-US" altLang="zh-TW" dirty="0">
                <a:solidFill>
                  <a:srgbClr val="17375E"/>
                </a:solidFill>
                <a:latin typeface="URWPalladioL-Roma"/>
              </a:rPr>
              <a:t>: Efficient container scheduling on heterogeneous clusters.</a:t>
            </a:r>
          </a:p>
          <a:p>
            <a:r>
              <a:rPr lang="en-US" altLang="zh-TW" dirty="0">
                <a:solidFill>
                  <a:srgbClr val="17375E"/>
                </a:solidFill>
                <a:latin typeface="URWPalladioL-Roma"/>
              </a:rPr>
              <a:t>In Proceedings of the European Conference on Parallel Processing, Turin, Italy, 27–31 August 2018; Springer:</a:t>
            </a:r>
          </a:p>
          <a:p>
            <a:r>
              <a:rPr lang="nn-NO" altLang="zh-TW" dirty="0">
                <a:solidFill>
                  <a:srgbClr val="17375E"/>
                </a:solidFill>
                <a:latin typeface="URWPalladioL-Roma"/>
              </a:rPr>
              <a:t>New York, NY, USA, 2018; pp. 365–377.</a:t>
            </a:r>
            <a:endParaRPr lang="zh-TW" altLang="en-US" dirty="0">
              <a:solidFill>
                <a:srgbClr val="17375E"/>
              </a:solidFill>
              <a:latin typeface="URWPalladioL-Roma"/>
            </a:endParaRPr>
          </a:p>
        </p:txBody>
      </p:sp>
    </p:spTree>
    <p:extLst>
      <p:ext uri="{BB962C8B-B14F-4D97-AF65-F5344CB8AC3E}">
        <p14:creationId xmlns:p14="http://schemas.microsoft.com/office/powerpoint/2010/main" val="56927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9B65B9-0A65-4C52-A1F9-CE66124E06B9}"/>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72963E82-A91B-4E0D-97BC-C3E28E98D2B6}"/>
              </a:ext>
            </a:extLst>
          </p:cNvPr>
          <p:cNvSpPr>
            <a:spLocks noGrp="1"/>
          </p:cNvSpPr>
          <p:nvPr>
            <p:ph idx="1"/>
          </p:nvPr>
        </p:nvSpPr>
        <p:spPr>
          <a:xfrm>
            <a:off x="609600" y="1600200"/>
            <a:ext cx="10972800" cy="4525963"/>
          </a:xfrm>
        </p:spPr>
        <p:txBody>
          <a:bodyPr/>
          <a:lstStyle/>
          <a:p>
            <a:r>
              <a:rPr lang="en-US" altLang="zh-TW" sz="2800" dirty="0">
                <a:latin typeface="+mn-lt"/>
              </a:rPr>
              <a:t>For instance, Tetris [4], a multi-resource cluster scheduler,</a:t>
            </a:r>
            <a:r>
              <a:rPr lang="zh-TW" altLang="en-US" sz="2800" dirty="0">
                <a:latin typeface="+mn-lt"/>
              </a:rPr>
              <a:t> </a:t>
            </a:r>
            <a:r>
              <a:rPr lang="en-US" altLang="zh-TW" sz="2800" dirty="0">
                <a:latin typeface="+mn-lt"/>
              </a:rPr>
              <a:t>adapts heuristics for the multi-dimensional bin packing problem to efficiently pack tasks on</a:t>
            </a:r>
            <a:r>
              <a:rPr lang="zh-TW" altLang="en-US" sz="2800" dirty="0">
                <a:latin typeface="+mn-lt"/>
              </a:rPr>
              <a:t> </a:t>
            </a:r>
            <a:r>
              <a:rPr lang="en-US" altLang="zh-TW" sz="2800" dirty="0">
                <a:latin typeface="+mn-lt"/>
              </a:rPr>
              <a:t>multi-resource cluster.</a:t>
            </a:r>
          </a:p>
          <a:p>
            <a:r>
              <a:rPr lang="en-US" altLang="zh-TW" sz="2800" dirty="0">
                <a:latin typeface="+mn-lt"/>
              </a:rPr>
              <a:t>Firmament [5], a centralized cluster scheduler, can make high-quality placement</a:t>
            </a:r>
            <a:r>
              <a:rPr lang="zh-TW" altLang="en-US" sz="2800" dirty="0">
                <a:latin typeface="+mn-lt"/>
              </a:rPr>
              <a:t> </a:t>
            </a:r>
            <a:r>
              <a:rPr lang="en-US" altLang="zh-TW" sz="2800" dirty="0">
                <a:latin typeface="+mn-lt"/>
              </a:rPr>
              <a:t>decisions on large-scale clusters via a min-cost max-flow optimization.</a:t>
            </a:r>
          </a:p>
        </p:txBody>
      </p:sp>
      <p:sp>
        <p:nvSpPr>
          <p:cNvPr id="4" name="投影片編號版面配置區 3">
            <a:extLst>
              <a:ext uri="{FF2B5EF4-FFF2-40B4-BE49-F238E27FC236}">
                <a16:creationId xmlns:a16="http://schemas.microsoft.com/office/drawing/2014/main" id="{A7776368-AE2F-4167-BCD5-B95A99287DCD}"/>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dirty="0"/>
          </a:p>
        </p:txBody>
      </p:sp>
      <p:sp>
        <p:nvSpPr>
          <p:cNvPr id="5" name="矩形 4">
            <a:extLst>
              <a:ext uri="{FF2B5EF4-FFF2-40B4-BE49-F238E27FC236}">
                <a16:creationId xmlns:a16="http://schemas.microsoft.com/office/drawing/2014/main" id="{C3A8F3F6-324F-4ACE-9D39-EEAC0BE0844D}"/>
              </a:ext>
            </a:extLst>
          </p:cNvPr>
          <p:cNvSpPr/>
          <p:nvPr/>
        </p:nvSpPr>
        <p:spPr>
          <a:xfrm>
            <a:off x="609600" y="4440765"/>
            <a:ext cx="10972800" cy="1477328"/>
          </a:xfrm>
          <a:prstGeom prst="rect">
            <a:avLst/>
          </a:prstGeom>
        </p:spPr>
        <p:txBody>
          <a:bodyPr wrap="square">
            <a:spAutoFit/>
          </a:bodyPr>
          <a:lstStyle/>
          <a:p>
            <a:r>
              <a:rPr lang="en-US" altLang="zh-TW" dirty="0">
                <a:solidFill>
                  <a:srgbClr val="17375E"/>
                </a:solidFill>
                <a:latin typeface="URWPalladioL-Roma"/>
              </a:rPr>
              <a:t>4.Grandl, R.; </a:t>
            </a:r>
            <a:r>
              <a:rPr lang="en-US" altLang="zh-TW" dirty="0" err="1">
                <a:solidFill>
                  <a:srgbClr val="17375E"/>
                </a:solidFill>
                <a:latin typeface="URWPalladioL-Roma"/>
              </a:rPr>
              <a:t>Ananthanarayanan</a:t>
            </a:r>
            <a:r>
              <a:rPr lang="en-US" altLang="zh-TW" dirty="0">
                <a:solidFill>
                  <a:srgbClr val="17375E"/>
                </a:solidFill>
                <a:latin typeface="URWPalladioL-Roma"/>
              </a:rPr>
              <a:t>, G.; </a:t>
            </a:r>
            <a:r>
              <a:rPr lang="en-US" altLang="zh-TW" dirty="0" err="1">
                <a:solidFill>
                  <a:srgbClr val="17375E"/>
                </a:solidFill>
                <a:latin typeface="URWPalladioL-Roma"/>
              </a:rPr>
              <a:t>Kandula</a:t>
            </a:r>
            <a:r>
              <a:rPr lang="en-US" altLang="zh-TW" dirty="0">
                <a:solidFill>
                  <a:srgbClr val="17375E"/>
                </a:solidFill>
                <a:latin typeface="URWPalladioL-Roma"/>
              </a:rPr>
              <a:t>, S.; Rao, S.; </a:t>
            </a:r>
            <a:r>
              <a:rPr lang="en-US" altLang="zh-TW" dirty="0" err="1">
                <a:solidFill>
                  <a:srgbClr val="17375E"/>
                </a:solidFill>
                <a:latin typeface="URWPalladioL-Roma"/>
              </a:rPr>
              <a:t>Akella</a:t>
            </a:r>
            <a:r>
              <a:rPr lang="en-US" altLang="zh-TW" dirty="0">
                <a:solidFill>
                  <a:srgbClr val="17375E"/>
                </a:solidFill>
                <a:latin typeface="URWPalladioL-Roma"/>
              </a:rPr>
              <a:t>, A. Multi-resource packing for cluster</a:t>
            </a:r>
            <a:r>
              <a:rPr lang="zh-TW" altLang="en-US" dirty="0">
                <a:solidFill>
                  <a:srgbClr val="17375E"/>
                </a:solidFill>
                <a:latin typeface="URWPalladioL-Roma"/>
              </a:rPr>
              <a:t> </a:t>
            </a:r>
            <a:r>
              <a:rPr lang="en-US" altLang="zh-TW" dirty="0">
                <a:solidFill>
                  <a:srgbClr val="17375E"/>
                </a:solidFill>
                <a:latin typeface="URWPalladioL-Roma"/>
              </a:rPr>
              <a:t>schedulers. </a:t>
            </a:r>
            <a:r>
              <a:rPr lang="en-US" altLang="zh-TW" dirty="0">
                <a:solidFill>
                  <a:srgbClr val="17375E"/>
                </a:solidFill>
                <a:latin typeface="URWPalladioL-Ital"/>
              </a:rPr>
              <a:t>ACM SIGCOMM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dirty="0" err="1">
                <a:solidFill>
                  <a:srgbClr val="17375E"/>
                </a:solidFill>
                <a:latin typeface="URWPalladioL-Ital"/>
              </a:rPr>
              <a:t>Commun</a:t>
            </a:r>
            <a:r>
              <a:rPr lang="en-US" altLang="zh-TW" dirty="0">
                <a:solidFill>
                  <a:srgbClr val="17375E"/>
                </a:solidFill>
                <a:latin typeface="URWPalladioL-Ital"/>
              </a:rPr>
              <a:t>. Rev. </a:t>
            </a:r>
            <a:r>
              <a:rPr lang="en-US" altLang="zh-TW" b="1" dirty="0">
                <a:solidFill>
                  <a:srgbClr val="17375E"/>
                </a:solidFill>
                <a:latin typeface="URWPalladioL-Bold"/>
              </a:rPr>
              <a:t>2015</a:t>
            </a:r>
            <a:r>
              <a:rPr lang="en-US" altLang="zh-TW" dirty="0">
                <a:solidFill>
                  <a:srgbClr val="17375E"/>
                </a:solidFill>
                <a:latin typeface="URWPalladioL-Roma"/>
              </a:rPr>
              <a:t>, </a:t>
            </a:r>
            <a:r>
              <a:rPr lang="en-US" altLang="zh-TW" dirty="0">
                <a:solidFill>
                  <a:srgbClr val="17375E"/>
                </a:solidFill>
                <a:latin typeface="URWPalladioL-Ital"/>
              </a:rPr>
              <a:t>44</a:t>
            </a:r>
            <a:r>
              <a:rPr lang="en-US" altLang="zh-TW" dirty="0">
                <a:solidFill>
                  <a:srgbClr val="17375E"/>
                </a:solidFill>
                <a:latin typeface="URWPalladioL-Roma"/>
              </a:rPr>
              <a:t>, 455–466.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5.Gog, I.; Schwarzkopf, M.; </a:t>
            </a:r>
            <a:r>
              <a:rPr lang="en-US" altLang="zh-TW" dirty="0" err="1">
                <a:solidFill>
                  <a:srgbClr val="17375E"/>
                </a:solidFill>
                <a:latin typeface="URWPalladioL-Roma"/>
              </a:rPr>
              <a:t>Gleave</a:t>
            </a:r>
            <a:r>
              <a:rPr lang="en-US" altLang="zh-TW" dirty="0">
                <a:solidFill>
                  <a:srgbClr val="17375E"/>
                </a:solidFill>
                <a:latin typeface="URWPalladioL-Roma"/>
              </a:rPr>
              <a:t>, </a:t>
            </a:r>
            <a:r>
              <a:rPr lang="en-US" altLang="zh-TW" dirty="0" err="1">
                <a:solidFill>
                  <a:srgbClr val="17375E"/>
                </a:solidFill>
                <a:latin typeface="URWPalladioL-Roma"/>
              </a:rPr>
              <a:t>A.;Watson</a:t>
            </a:r>
            <a:r>
              <a:rPr lang="en-US" altLang="zh-TW" dirty="0">
                <a:solidFill>
                  <a:srgbClr val="17375E"/>
                </a:solidFill>
                <a:latin typeface="URWPalladioL-Roma"/>
              </a:rPr>
              <a:t>, R.N.; Hand, S. Firmament: Fast, centralized cluster scheduling</a:t>
            </a:r>
          </a:p>
          <a:p>
            <a:r>
              <a:rPr lang="en-US" altLang="zh-TW" dirty="0">
                <a:solidFill>
                  <a:srgbClr val="17375E"/>
                </a:solidFill>
                <a:latin typeface="URWPalladioL-Roma"/>
              </a:rPr>
              <a:t>at scale. In Proceedings of the 12th USENIX Symposium on Operating Systems Design and Implementation</a:t>
            </a:r>
          </a:p>
          <a:p>
            <a:r>
              <a:rPr lang="en-US" altLang="zh-TW" dirty="0">
                <a:solidFill>
                  <a:srgbClr val="17375E"/>
                </a:solidFill>
                <a:latin typeface="URWPalladioL-Roma"/>
              </a:rPr>
              <a:t>(OSDI 16), Savannah, GA, USA, 2–4 November 2016; pp. 99–115.</a:t>
            </a:r>
          </a:p>
        </p:txBody>
      </p:sp>
    </p:spTree>
    <p:extLst>
      <p:ext uri="{BB962C8B-B14F-4D97-AF65-F5344CB8AC3E}">
        <p14:creationId xmlns:p14="http://schemas.microsoft.com/office/powerpoint/2010/main" val="241096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EC8A00-6369-4189-B050-1924727336C7}"/>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8A5ECD9A-904E-4AC2-A202-57585A444633}"/>
              </a:ext>
            </a:extLst>
          </p:cNvPr>
          <p:cNvSpPr>
            <a:spLocks noGrp="1"/>
          </p:cNvSpPr>
          <p:nvPr>
            <p:ph idx="1"/>
          </p:nvPr>
        </p:nvSpPr>
        <p:spPr/>
        <p:txBody>
          <a:bodyPr/>
          <a:lstStyle/>
          <a:p>
            <a:r>
              <a:rPr lang="en-US" altLang="zh-TW" sz="2800" dirty="0">
                <a:latin typeface="+mn-lt"/>
              </a:rPr>
              <a:t>Unfortunately, these solutions</a:t>
            </a:r>
            <a:r>
              <a:rPr lang="zh-TW" altLang="en-US" sz="2800" dirty="0">
                <a:latin typeface="+mn-lt"/>
              </a:rPr>
              <a:t> </a:t>
            </a:r>
            <a:r>
              <a:rPr lang="en-US" altLang="zh-TW" sz="2800" dirty="0">
                <a:latin typeface="+mn-lt"/>
              </a:rPr>
              <a:t>would face difficulties for handling service-based applications, as they ignore the traffic demands when</a:t>
            </a:r>
            <a:r>
              <a:rPr lang="zh-TW" altLang="en-US" sz="2800" dirty="0">
                <a:latin typeface="+mn-lt"/>
              </a:rPr>
              <a:t> </a:t>
            </a:r>
            <a:r>
              <a:rPr lang="en-US" altLang="zh-TW" sz="2800" dirty="0">
                <a:latin typeface="+mn-lt"/>
              </a:rPr>
              <a:t>making placement decisions.</a:t>
            </a:r>
          </a:p>
          <a:p>
            <a:r>
              <a:rPr lang="en-US" altLang="zh-TW" sz="2800" dirty="0">
                <a:latin typeface="+mn-lt"/>
              </a:rPr>
              <a:t>Some other research works [6,7] concentrate on composite Software as a</a:t>
            </a:r>
            <a:r>
              <a:rPr lang="zh-TW" altLang="en-US" sz="2800" dirty="0">
                <a:latin typeface="+mn-lt"/>
              </a:rPr>
              <a:t> </a:t>
            </a:r>
            <a:r>
              <a:rPr lang="en-US" altLang="zh-TW" sz="2800" dirty="0">
                <a:latin typeface="+mn-lt"/>
              </a:rPr>
              <a:t>service (SaaS) placement problem, which try to minimize the total execution time for composite SaaS.</a:t>
            </a:r>
            <a:endParaRPr lang="zh-TW" altLang="en-US" sz="2800" dirty="0">
              <a:latin typeface="+mn-lt"/>
            </a:endParaRPr>
          </a:p>
        </p:txBody>
      </p:sp>
      <p:sp>
        <p:nvSpPr>
          <p:cNvPr id="4" name="投影片編號版面配置區 3">
            <a:extLst>
              <a:ext uri="{FF2B5EF4-FFF2-40B4-BE49-F238E27FC236}">
                <a16:creationId xmlns:a16="http://schemas.microsoft.com/office/drawing/2014/main" id="{7033221E-05C0-4970-AF57-77C92D510021}"/>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a:p>
        </p:txBody>
      </p:sp>
      <p:sp>
        <p:nvSpPr>
          <p:cNvPr id="5" name="矩形 4">
            <a:extLst>
              <a:ext uri="{FF2B5EF4-FFF2-40B4-BE49-F238E27FC236}">
                <a16:creationId xmlns:a16="http://schemas.microsoft.com/office/drawing/2014/main" id="{5FA4EF74-514D-48AD-8881-DBF89DAFCF44}"/>
              </a:ext>
            </a:extLst>
          </p:cNvPr>
          <p:cNvSpPr/>
          <p:nvPr/>
        </p:nvSpPr>
        <p:spPr>
          <a:xfrm>
            <a:off x="609600" y="4657632"/>
            <a:ext cx="10972800" cy="1200329"/>
          </a:xfrm>
          <a:prstGeom prst="rect">
            <a:avLst/>
          </a:prstGeom>
        </p:spPr>
        <p:txBody>
          <a:bodyPr wrap="square">
            <a:spAutoFit/>
          </a:bodyPr>
          <a:lstStyle/>
          <a:p>
            <a:r>
              <a:rPr lang="en-US" altLang="zh-TW" dirty="0">
                <a:solidFill>
                  <a:srgbClr val="17375E"/>
                </a:solidFill>
                <a:latin typeface="URWPalladioL-Roma"/>
              </a:rPr>
              <a:t>6.Yusoh, Z.I.M.; Tang, M. A penalty-based genetic algorithm for the composite SaaS placement problem in the</a:t>
            </a:r>
            <a:r>
              <a:rPr lang="zh-TW" altLang="en-US" dirty="0">
                <a:solidFill>
                  <a:srgbClr val="17375E"/>
                </a:solidFill>
                <a:latin typeface="URWPalladioL-Roma"/>
              </a:rPr>
              <a:t> </a:t>
            </a:r>
            <a:r>
              <a:rPr lang="en-US" altLang="zh-TW" dirty="0">
                <a:solidFill>
                  <a:srgbClr val="17375E"/>
                </a:solidFill>
                <a:latin typeface="URWPalladioL-Roma"/>
              </a:rPr>
              <a:t>cloud. In Proceedings of the IEEE Congress on Evolutionary Computation, Barcelona, Spain, 18–23 July</a:t>
            </a:r>
            <a:r>
              <a:rPr lang="zh-TW" altLang="en-US" dirty="0">
                <a:solidFill>
                  <a:srgbClr val="17375E"/>
                </a:solidFill>
                <a:latin typeface="URWPalladioL-Roma"/>
              </a:rPr>
              <a:t> </a:t>
            </a:r>
            <a:r>
              <a:rPr lang="en-US" altLang="zh-TW" dirty="0">
                <a:solidFill>
                  <a:srgbClr val="17375E"/>
                </a:solidFill>
                <a:latin typeface="URWPalladioL-Roma"/>
              </a:rPr>
              <a:t>2010; pp. 1–8.</a:t>
            </a:r>
          </a:p>
          <a:p>
            <a:r>
              <a:rPr lang="en-US" altLang="zh-TW" dirty="0">
                <a:solidFill>
                  <a:srgbClr val="17375E"/>
                </a:solidFill>
                <a:latin typeface="URWPalladioL-Roma"/>
              </a:rPr>
              <a:t>7. Hajji, M.A.; </a:t>
            </a:r>
            <a:r>
              <a:rPr lang="en-US" altLang="zh-TW" dirty="0" err="1">
                <a:solidFill>
                  <a:srgbClr val="17375E"/>
                </a:solidFill>
                <a:latin typeface="URWPalladioL-Roma"/>
              </a:rPr>
              <a:t>Mezni</a:t>
            </a:r>
            <a:r>
              <a:rPr lang="en-US" altLang="zh-TW" dirty="0">
                <a:solidFill>
                  <a:srgbClr val="17375E"/>
                </a:solidFill>
                <a:latin typeface="URWPalladioL-Roma"/>
              </a:rPr>
              <a:t>, H. A composite particle swarm optimization approach for the composite </a:t>
            </a:r>
            <a:r>
              <a:rPr lang="en-US" altLang="zh-TW" dirty="0" err="1">
                <a:solidFill>
                  <a:srgbClr val="17375E"/>
                </a:solidFill>
                <a:latin typeface="URWPalladioL-Roma"/>
              </a:rPr>
              <a:t>saas</a:t>
            </a:r>
            <a:r>
              <a:rPr lang="en-US" altLang="zh-TW" dirty="0">
                <a:solidFill>
                  <a:srgbClr val="17375E"/>
                </a:solidFill>
                <a:latin typeface="URWPalladioL-Roma"/>
              </a:rPr>
              <a:t> placement</a:t>
            </a:r>
            <a:r>
              <a:rPr lang="zh-TW" altLang="en-US" dirty="0">
                <a:solidFill>
                  <a:srgbClr val="17375E"/>
                </a:solidFill>
                <a:latin typeface="URWPalladioL-Roma"/>
              </a:rPr>
              <a:t> </a:t>
            </a:r>
            <a:r>
              <a:rPr lang="en-US" altLang="zh-TW" dirty="0">
                <a:solidFill>
                  <a:srgbClr val="17375E"/>
                </a:solidFill>
                <a:latin typeface="URWPalladioL-Roma"/>
              </a:rPr>
              <a:t>in</a:t>
            </a:r>
            <a:r>
              <a:rPr lang="zh-TW" altLang="en-US" dirty="0">
                <a:solidFill>
                  <a:srgbClr val="17375E"/>
                </a:solidFill>
                <a:latin typeface="URWPalladioL-Roma"/>
              </a:rPr>
              <a:t> </a:t>
            </a:r>
            <a:r>
              <a:rPr lang="en-US" altLang="zh-TW" dirty="0">
                <a:solidFill>
                  <a:srgbClr val="17375E"/>
                </a:solidFill>
                <a:latin typeface="URWPalladioL-Roma"/>
              </a:rPr>
              <a:t>cloud environment. </a:t>
            </a:r>
            <a:r>
              <a:rPr lang="en-US" altLang="zh-TW" dirty="0">
                <a:solidFill>
                  <a:srgbClr val="17375E"/>
                </a:solidFill>
                <a:latin typeface="URWPalladioL-Ital"/>
              </a:rPr>
              <a:t>Soft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2018</a:t>
            </a:r>
            <a:r>
              <a:rPr lang="en-US" altLang="zh-TW" dirty="0">
                <a:solidFill>
                  <a:srgbClr val="17375E"/>
                </a:solidFill>
                <a:latin typeface="URWPalladioL-Roma"/>
              </a:rPr>
              <a:t>, </a:t>
            </a:r>
            <a:r>
              <a:rPr lang="en-US" altLang="zh-TW" dirty="0">
                <a:solidFill>
                  <a:srgbClr val="17375E"/>
                </a:solidFill>
                <a:latin typeface="URWPalladioL-Ital"/>
              </a:rPr>
              <a:t>22</a:t>
            </a:r>
            <a:r>
              <a:rPr lang="en-US" altLang="zh-TW" dirty="0">
                <a:solidFill>
                  <a:srgbClr val="17375E"/>
                </a:solidFill>
                <a:latin typeface="URWPalladioL-Roma"/>
              </a:rPr>
              <a:t>, 4025–4045.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162909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861D6C-1A5A-4AF4-91C0-FDA26313270E}"/>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40EC6DDB-396E-437E-8F7C-B556BEF37DDF}"/>
              </a:ext>
            </a:extLst>
          </p:cNvPr>
          <p:cNvSpPr>
            <a:spLocks noGrp="1"/>
          </p:cNvSpPr>
          <p:nvPr>
            <p:ph idx="1"/>
          </p:nvPr>
        </p:nvSpPr>
        <p:spPr/>
        <p:txBody>
          <a:bodyPr/>
          <a:lstStyle/>
          <a:p>
            <a:r>
              <a:rPr lang="en-US" altLang="zh-TW" sz="2800" dirty="0">
                <a:latin typeface="+mn-lt"/>
              </a:rPr>
              <a:t>However, they only focus on a set of predefined service components for the application placement.</a:t>
            </a:r>
          </a:p>
          <a:p>
            <a:r>
              <a:rPr lang="en-US" altLang="zh-TW" sz="2800" dirty="0">
                <a:latin typeface="+mn-lt"/>
              </a:rPr>
              <a:t>For</a:t>
            </a:r>
            <a:r>
              <a:rPr lang="zh-TW" altLang="en-US" sz="2800" dirty="0">
                <a:latin typeface="+mn-lt"/>
              </a:rPr>
              <a:t> </a:t>
            </a:r>
            <a:r>
              <a:rPr lang="en-US" altLang="zh-TW" sz="2800" dirty="0">
                <a:latin typeface="+mn-lt"/>
              </a:rPr>
              <a:t>traffic-aware scheduling, relevant research solutions [8,9] are</a:t>
            </a:r>
            <a:r>
              <a:rPr lang="zh-TW" altLang="en-US" sz="2800" dirty="0">
                <a:latin typeface="+mn-lt"/>
              </a:rPr>
              <a:t> </a:t>
            </a:r>
            <a:r>
              <a:rPr lang="en-US" altLang="zh-TW" sz="2800" dirty="0">
                <a:latin typeface="+mn-lt"/>
              </a:rPr>
              <a:t>proposed to handle virtual machine (VM)</a:t>
            </a:r>
            <a:r>
              <a:rPr lang="zh-TW" altLang="en-US" sz="2800" dirty="0">
                <a:latin typeface="+mn-lt"/>
              </a:rPr>
              <a:t> </a:t>
            </a:r>
            <a:r>
              <a:rPr lang="en-US" altLang="zh-TW" sz="2800" dirty="0">
                <a:latin typeface="+mn-lt"/>
              </a:rPr>
              <a:t>placement problem, which aims to optimize network resource usage over the cluster.</a:t>
            </a:r>
          </a:p>
          <a:p>
            <a:r>
              <a:rPr lang="en-US" altLang="zh-TW" sz="2800" dirty="0">
                <a:latin typeface="+mn-lt"/>
              </a:rPr>
              <a:t>However, these</a:t>
            </a:r>
            <a:r>
              <a:rPr lang="zh-TW" altLang="en-US" sz="2800" dirty="0">
                <a:latin typeface="+mn-lt"/>
              </a:rPr>
              <a:t> </a:t>
            </a:r>
            <a:r>
              <a:rPr lang="en-US" altLang="zh-TW" sz="2800" dirty="0">
                <a:latin typeface="+mn-lt"/>
              </a:rPr>
              <a:t>solutions rely on a certain network topology, while most of existing cluster schedulers are agnostic to</a:t>
            </a:r>
            <a:r>
              <a:rPr lang="zh-TW" altLang="en-US" sz="2800" dirty="0">
                <a:latin typeface="+mn-lt"/>
              </a:rPr>
              <a:t> </a:t>
            </a:r>
            <a:r>
              <a:rPr lang="en-US" altLang="zh-TW" sz="2800" dirty="0">
                <a:latin typeface="+mn-lt"/>
              </a:rPr>
              <a:t>network topology.</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83E017A9-D5F7-4076-B952-5F4BC892574A}"/>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dirty="0"/>
          </a:p>
        </p:txBody>
      </p:sp>
      <p:sp>
        <p:nvSpPr>
          <p:cNvPr id="5" name="矩形 4">
            <a:extLst>
              <a:ext uri="{FF2B5EF4-FFF2-40B4-BE49-F238E27FC236}">
                <a16:creationId xmlns:a16="http://schemas.microsoft.com/office/drawing/2014/main" id="{B5B01146-4F3D-4FD9-AF74-550D9FD371A5}"/>
              </a:ext>
            </a:extLst>
          </p:cNvPr>
          <p:cNvSpPr/>
          <p:nvPr/>
        </p:nvSpPr>
        <p:spPr>
          <a:xfrm>
            <a:off x="609600" y="5121102"/>
            <a:ext cx="10972800" cy="1200329"/>
          </a:xfrm>
          <a:prstGeom prst="rect">
            <a:avLst/>
          </a:prstGeom>
        </p:spPr>
        <p:txBody>
          <a:bodyPr wrap="square">
            <a:spAutoFit/>
          </a:bodyPr>
          <a:lstStyle/>
          <a:p>
            <a:r>
              <a:rPr lang="en-US" altLang="zh-TW" dirty="0">
                <a:solidFill>
                  <a:srgbClr val="17375E"/>
                </a:solidFill>
                <a:latin typeface="URWPalladioL-Roma"/>
              </a:rPr>
              <a:t>8.Meng, X.; Pappas, V.; Zhang, L. Improving the scalability of data center networks with traffic-aware virtual</a:t>
            </a:r>
            <a:r>
              <a:rPr lang="zh-TW" altLang="en-US" dirty="0">
                <a:solidFill>
                  <a:srgbClr val="17375E"/>
                </a:solidFill>
                <a:latin typeface="URWPalladioL-Roma"/>
              </a:rPr>
              <a:t> </a:t>
            </a:r>
            <a:r>
              <a:rPr lang="en-US" altLang="zh-TW" dirty="0">
                <a:solidFill>
                  <a:srgbClr val="17375E"/>
                </a:solidFill>
                <a:latin typeface="URWPalladioL-Roma"/>
              </a:rPr>
              <a:t>machine placement. In Proceedings of the 2010 IEEE INFOCOM, San Diego, CA, USA, 15–19 March 2010;</a:t>
            </a:r>
            <a:r>
              <a:rPr lang="zh-TW" altLang="en-US" dirty="0">
                <a:solidFill>
                  <a:srgbClr val="17375E"/>
                </a:solidFill>
                <a:latin typeface="URWPalladioL-Roma"/>
              </a:rPr>
              <a:t> </a:t>
            </a:r>
            <a:r>
              <a:rPr lang="en-US" altLang="zh-TW" dirty="0">
                <a:solidFill>
                  <a:srgbClr val="17375E"/>
                </a:solidFill>
                <a:latin typeface="URWPalladioL-Roma"/>
              </a:rPr>
              <a:t>pp. 1–9.</a:t>
            </a:r>
          </a:p>
          <a:p>
            <a:r>
              <a:rPr lang="en-US" altLang="zh-TW" dirty="0">
                <a:solidFill>
                  <a:srgbClr val="17375E"/>
                </a:solidFill>
                <a:latin typeface="URWPalladioL-Roma"/>
              </a:rPr>
              <a:t>9. Wang, M.; Meng, X.; Zhang, L. Consolidating virtual machines with dynamic bandwidth demand in data</a:t>
            </a:r>
            <a:r>
              <a:rPr lang="zh-TW" altLang="en-US" dirty="0">
                <a:solidFill>
                  <a:srgbClr val="17375E"/>
                </a:solidFill>
                <a:latin typeface="URWPalladioL-Roma"/>
              </a:rPr>
              <a:t> </a:t>
            </a:r>
            <a:r>
              <a:rPr lang="sv-SE" altLang="zh-TW" dirty="0">
                <a:solidFill>
                  <a:srgbClr val="17375E"/>
                </a:solidFill>
                <a:latin typeface="URWPalladioL-Roma"/>
              </a:rPr>
              <a:t>centers. </a:t>
            </a:r>
            <a:r>
              <a:rPr lang="sv-SE" altLang="zh-TW" dirty="0">
                <a:solidFill>
                  <a:srgbClr val="17375E"/>
                </a:solidFill>
                <a:latin typeface="URWPalladioL-Ital"/>
              </a:rPr>
              <a:t>Infocom </a:t>
            </a:r>
            <a:r>
              <a:rPr lang="sv-SE" altLang="zh-TW" b="1" dirty="0">
                <a:solidFill>
                  <a:srgbClr val="17375E"/>
                </a:solidFill>
                <a:latin typeface="URWPalladioL-Bold"/>
              </a:rPr>
              <a:t>2011</a:t>
            </a:r>
            <a:r>
              <a:rPr lang="sv-SE" altLang="zh-TW" dirty="0">
                <a:solidFill>
                  <a:srgbClr val="17375E"/>
                </a:solidFill>
                <a:latin typeface="URWPalladioL-Roma"/>
              </a:rPr>
              <a:t>, </a:t>
            </a:r>
            <a:r>
              <a:rPr lang="sv-SE" altLang="zh-TW" dirty="0">
                <a:solidFill>
                  <a:srgbClr val="17375E"/>
                </a:solidFill>
                <a:latin typeface="URWPalladioL-Ital"/>
              </a:rPr>
              <a:t>201</a:t>
            </a:r>
            <a:r>
              <a:rPr lang="sv-SE" altLang="zh-TW" dirty="0">
                <a:solidFill>
                  <a:srgbClr val="17375E"/>
                </a:solidFill>
                <a:latin typeface="URWPalladioL-Roma"/>
              </a:rPr>
              <a:t>, 71–75.</a:t>
            </a:r>
            <a:endParaRPr lang="zh-TW" altLang="en-US" dirty="0">
              <a:solidFill>
                <a:srgbClr val="17375E"/>
              </a:solidFill>
            </a:endParaRPr>
          </a:p>
        </p:txBody>
      </p:sp>
    </p:spTree>
    <p:extLst>
      <p:ext uri="{BB962C8B-B14F-4D97-AF65-F5344CB8AC3E}">
        <p14:creationId xmlns:p14="http://schemas.microsoft.com/office/powerpoint/2010/main" val="237356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C25FA1-2EA1-4BB7-96DD-8C3A6E3CC6F2}"/>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5CD4C249-6AED-49FE-AD68-0FC6C7869CF9}"/>
              </a:ext>
            </a:extLst>
          </p:cNvPr>
          <p:cNvSpPr>
            <a:spLocks noGrp="1"/>
          </p:cNvSpPr>
          <p:nvPr>
            <p:ph idx="1"/>
          </p:nvPr>
        </p:nvSpPr>
        <p:spPr/>
        <p:txBody>
          <a:bodyPr/>
          <a:lstStyle/>
          <a:p>
            <a:r>
              <a:rPr lang="en-US" altLang="zh-TW" sz="2800" dirty="0">
                <a:latin typeface="+mn-lt"/>
              </a:rPr>
              <a:t>In particular, it is hard to get the network topology information when deploying a</a:t>
            </a:r>
            <a:r>
              <a:rPr lang="zh-TW" altLang="en-US" sz="2800" dirty="0">
                <a:latin typeface="+mn-lt"/>
              </a:rPr>
              <a:t> </a:t>
            </a:r>
            <a:r>
              <a:rPr lang="en-US" altLang="zh-TW" sz="2800" dirty="0">
                <a:latin typeface="+mn-lt"/>
              </a:rPr>
              <a:t>service-based application on a virtual infrastructure.</a:t>
            </a:r>
          </a:p>
          <a:p>
            <a:r>
              <a:rPr lang="en-US" altLang="zh-TW" sz="2800" dirty="0">
                <a:latin typeface="+mn-lt"/>
              </a:rPr>
              <a:t>In this paper, we propose a new approach to optimizing the placement of service-based</a:t>
            </a:r>
            <a:r>
              <a:rPr lang="zh-TW" altLang="en-US" sz="2800" dirty="0">
                <a:latin typeface="+mn-lt"/>
              </a:rPr>
              <a:t> </a:t>
            </a:r>
            <a:r>
              <a:rPr lang="en-US" altLang="zh-TW" sz="2800" dirty="0">
                <a:latin typeface="+mn-lt"/>
              </a:rPr>
              <a:t>applications in clouds.</a:t>
            </a:r>
          </a:p>
          <a:p>
            <a:r>
              <a:rPr lang="en-US" altLang="zh-TW" sz="2800" dirty="0">
                <a:latin typeface="+mn-lt"/>
              </a:rPr>
              <a:t>The objective is to minimize the inter-machine traffic while satisfying</a:t>
            </a:r>
            <a:r>
              <a:rPr lang="zh-TW" altLang="en-US" sz="2800" dirty="0">
                <a:latin typeface="+mn-lt"/>
              </a:rPr>
              <a:t> </a:t>
            </a:r>
            <a:r>
              <a:rPr lang="en-US" altLang="zh-TW" sz="2800" dirty="0">
                <a:latin typeface="+mn-lt"/>
              </a:rPr>
              <a:t>multi-resource demands for service-based applications. </a:t>
            </a:r>
          </a:p>
          <a:p>
            <a:r>
              <a:rPr lang="en-US" altLang="zh-TW" sz="2800" dirty="0">
                <a:latin typeface="+mn-lt"/>
              </a:rPr>
              <a:t>Our approach involves two key steps: (1) The</a:t>
            </a:r>
            <a:r>
              <a:rPr lang="zh-TW" altLang="en-US" sz="2800" dirty="0">
                <a:latin typeface="+mn-lt"/>
              </a:rPr>
              <a:t> </a:t>
            </a:r>
            <a:r>
              <a:rPr lang="en-US" altLang="zh-TW" sz="2800" dirty="0">
                <a:latin typeface="+mn-lt"/>
              </a:rPr>
              <a:t>requested application is partitioned into several parts while keeping overall traffic between different</a:t>
            </a:r>
            <a:r>
              <a:rPr lang="zh-TW" altLang="en-US" sz="2800" dirty="0">
                <a:latin typeface="+mn-lt"/>
              </a:rPr>
              <a:t> </a:t>
            </a:r>
            <a:r>
              <a:rPr lang="en-US" altLang="zh-TW" sz="2800" dirty="0">
                <a:latin typeface="+mn-lt"/>
              </a:rPr>
              <a:t>parts to a minimum. (2) The parts in the partition are packed into machines with multi-resource</a:t>
            </a:r>
            <a:r>
              <a:rPr lang="zh-TW" altLang="en-US" sz="2800" dirty="0">
                <a:latin typeface="+mn-lt"/>
              </a:rPr>
              <a:t> </a:t>
            </a:r>
            <a:r>
              <a:rPr lang="en-US" altLang="zh-TW" sz="2800" dirty="0">
                <a:latin typeface="+mn-lt"/>
              </a:rPr>
              <a:t>constraints.</a:t>
            </a:r>
            <a:endParaRPr lang="zh-TW" altLang="en-US" sz="2800" dirty="0">
              <a:latin typeface="+mn-lt"/>
            </a:endParaRPr>
          </a:p>
        </p:txBody>
      </p:sp>
      <p:sp>
        <p:nvSpPr>
          <p:cNvPr id="4" name="投影片編號版面配置區 3">
            <a:extLst>
              <a:ext uri="{FF2B5EF4-FFF2-40B4-BE49-F238E27FC236}">
                <a16:creationId xmlns:a16="http://schemas.microsoft.com/office/drawing/2014/main" id="{EACB730C-D6AD-48AE-BFD0-1D9B64C17068}"/>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spTree>
    <p:extLst>
      <p:ext uri="{BB962C8B-B14F-4D97-AF65-F5344CB8AC3E}">
        <p14:creationId xmlns:p14="http://schemas.microsoft.com/office/powerpoint/2010/main" val="26568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3A992E-7DE6-4713-8DBA-0361DC250E6B}"/>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AF9928BA-5A0E-4859-9EB8-2FF74BE1C47D}"/>
              </a:ext>
            </a:extLst>
          </p:cNvPr>
          <p:cNvSpPr>
            <a:spLocks noGrp="1"/>
          </p:cNvSpPr>
          <p:nvPr>
            <p:ph idx="1"/>
          </p:nvPr>
        </p:nvSpPr>
        <p:spPr/>
        <p:txBody>
          <a:bodyPr/>
          <a:lstStyle/>
          <a:p>
            <a:r>
              <a:rPr lang="en-US" altLang="zh-TW" sz="2800" dirty="0">
                <a:latin typeface="+mn-lt"/>
              </a:rPr>
              <a:t>Typically, the partition can be abstracted as a minimum k-cut problem; the packing can be</a:t>
            </a:r>
            <a:r>
              <a:rPr lang="zh-TW" altLang="en-US" sz="2800" dirty="0">
                <a:latin typeface="+mn-lt"/>
              </a:rPr>
              <a:t> </a:t>
            </a:r>
            <a:r>
              <a:rPr lang="en-US" altLang="zh-TW" sz="2800" dirty="0">
                <a:latin typeface="+mn-lt"/>
              </a:rPr>
              <a:t>abstracted as a multi-dimensional bin packing problem. However, both are NP-hard problems [10,11].</a:t>
            </a:r>
          </a:p>
          <a:p>
            <a:r>
              <a:rPr lang="en-US" altLang="zh-TW" sz="2800" dirty="0">
                <a:latin typeface="+mn-lt"/>
              </a:rPr>
              <a:t>To address these problems, we first propose two partition algorithms: Binary Partition and K Partition,</a:t>
            </a:r>
            <a:r>
              <a:rPr lang="zh-TW" altLang="en-US" sz="2800" dirty="0">
                <a:latin typeface="+mn-lt"/>
              </a:rPr>
              <a:t> </a:t>
            </a:r>
            <a:r>
              <a:rPr lang="en-US" altLang="zh-TW" sz="2800" dirty="0">
                <a:latin typeface="+mn-lt"/>
              </a:rPr>
              <a:t>which are based on a well designed randomized contraction algorithm [12], for finding a high quality</a:t>
            </a:r>
            <a:r>
              <a:rPr lang="zh-TW" altLang="en-US" sz="2800" dirty="0">
                <a:latin typeface="+mn-lt"/>
              </a:rPr>
              <a:t> </a:t>
            </a:r>
            <a:r>
              <a:rPr lang="en-US" altLang="zh-TW" sz="2800" dirty="0">
                <a:latin typeface="+mn-lt"/>
              </a:rPr>
              <a:t>application partition.</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F0466DE5-37BC-4A80-93FE-897B6EFAFA79}"/>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sp>
        <p:nvSpPr>
          <p:cNvPr id="5" name="矩形 4">
            <a:extLst>
              <a:ext uri="{FF2B5EF4-FFF2-40B4-BE49-F238E27FC236}">
                <a16:creationId xmlns:a16="http://schemas.microsoft.com/office/drawing/2014/main" id="{6345F1F2-CA3B-46B1-92BC-827830BBEF60}"/>
              </a:ext>
            </a:extLst>
          </p:cNvPr>
          <p:cNvSpPr/>
          <p:nvPr/>
        </p:nvSpPr>
        <p:spPr>
          <a:xfrm>
            <a:off x="609600" y="4797289"/>
            <a:ext cx="10972800" cy="1754326"/>
          </a:xfrm>
          <a:prstGeom prst="rect">
            <a:avLst/>
          </a:prstGeom>
        </p:spPr>
        <p:txBody>
          <a:bodyPr wrap="square">
            <a:spAutoFit/>
          </a:bodyPr>
          <a:lstStyle/>
          <a:p>
            <a:r>
              <a:rPr lang="en-US" altLang="zh-TW" dirty="0">
                <a:solidFill>
                  <a:srgbClr val="17375E"/>
                </a:solidFill>
                <a:latin typeface="URWPalladioL-Roma"/>
              </a:rPr>
              <a:t>10. Goldschmidt, O.; </a:t>
            </a:r>
            <a:r>
              <a:rPr lang="en-US" altLang="zh-TW" dirty="0" err="1">
                <a:solidFill>
                  <a:srgbClr val="17375E"/>
                </a:solidFill>
                <a:latin typeface="URWPalladioL-Roma"/>
              </a:rPr>
              <a:t>Hochbaum</a:t>
            </a:r>
            <a:r>
              <a:rPr lang="en-US" altLang="zh-TW" dirty="0">
                <a:solidFill>
                  <a:srgbClr val="17375E"/>
                </a:solidFill>
                <a:latin typeface="URWPalladioL-Roma"/>
              </a:rPr>
              <a:t>, D.S. Polynomial algorithm for the k-cut problem. In Proceedings of the 1988</a:t>
            </a:r>
            <a:r>
              <a:rPr lang="zh-TW" altLang="en-US" dirty="0">
                <a:solidFill>
                  <a:srgbClr val="17375E"/>
                </a:solidFill>
                <a:latin typeface="URWPalladioL-Roma"/>
              </a:rPr>
              <a:t> </a:t>
            </a:r>
            <a:r>
              <a:rPr lang="en-US" altLang="zh-TW" dirty="0">
                <a:solidFill>
                  <a:srgbClr val="17375E"/>
                </a:solidFill>
                <a:latin typeface="URWPalladioL-Roma"/>
              </a:rPr>
              <a:t>29th Annual Symposium on Foundations of Computer Science, White Plains, NY, USA, 24–26 October 1988;</a:t>
            </a:r>
            <a:r>
              <a:rPr lang="zh-TW" altLang="en-US" dirty="0">
                <a:solidFill>
                  <a:srgbClr val="17375E"/>
                </a:solidFill>
                <a:latin typeface="URWPalladioL-Roma"/>
              </a:rPr>
              <a:t> </a:t>
            </a:r>
            <a:r>
              <a:rPr lang="en-US" altLang="zh-TW" dirty="0">
                <a:solidFill>
                  <a:srgbClr val="17375E"/>
                </a:solidFill>
                <a:latin typeface="URWPalladioL-Roma"/>
              </a:rPr>
              <a:t>pp. 444–451.</a:t>
            </a:r>
          </a:p>
          <a:p>
            <a:r>
              <a:rPr lang="en-US" altLang="zh-TW" dirty="0">
                <a:solidFill>
                  <a:srgbClr val="17375E"/>
                </a:solidFill>
                <a:latin typeface="URWPalladioL-Roma"/>
              </a:rPr>
              <a:t>11. </a:t>
            </a:r>
            <a:r>
              <a:rPr lang="en-US" altLang="zh-TW" dirty="0" err="1">
                <a:solidFill>
                  <a:srgbClr val="17375E"/>
                </a:solidFill>
                <a:latin typeface="URWPalladioL-Roma"/>
              </a:rPr>
              <a:t>Woeginger</a:t>
            </a:r>
            <a:r>
              <a:rPr lang="en-US" altLang="zh-TW" dirty="0">
                <a:solidFill>
                  <a:srgbClr val="17375E"/>
                </a:solidFill>
                <a:latin typeface="URWPalladioL-Roma"/>
              </a:rPr>
              <a:t>, G.J. There is no asymptotic PTAS for two-dimensional vector packing. </a:t>
            </a:r>
            <a:r>
              <a:rPr lang="en-US" altLang="zh-TW" dirty="0">
                <a:solidFill>
                  <a:srgbClr val="17375E"/>
                </a:solidFill>
                <a:latin typeface="URWPalladioL-Ital"/>
              </a:rPr>
              <a:t>Inf. Process. Lett. </a:t>
            </a:r>
            <a:r>
              <a:rPr lang="en-US" altLang="zh-TW" b="1" dirty="0">
                <a:solidFill>
                  <a:srgbClr val="17375E"/>
                </a:solidFill>
                <a:latin typeface="URWPalladioL-Bold"/>
              </a:rPr>
              <a:t>1997</a:t>
            </a:r>
            <a:r>
              <a:rPr lang="en-US" altLang="zh-TW" dirty="0">
                <a:solidFill>
                  <a:srgbClr val="17375E"/>
                </a:solidFill>
                <a:latin typeface="URWPalladioL-Roma"/>
              </a:rPr>
              <a:t>,</a:t>
            </a:r>
            <a:r>
              <a:rPr lang="zh-TW" altLang="en-US" dirty="0">
                <a:solidFill>
                  <a:srgbClr val="17375E"/>
                </a:solidFill>
                <a:latin typeface="URWPalladioL-Roma"/>
              </a:rPr>
              <a:t> </a:t>
            </a:r>
            <a:r>
              <a:rPr lang="en-US" altLang="zh-TW" dirty="0">
                <a:solidFill>
                  <a:srgbClr val="17375E"/>
                </a:solidFill>
                <a:latin typeface="URWPalladioL-Ital"/>
              </a:rPr>
              <a:t>64</a:t>
            </a:r>
            <a:r>
              <a:rPr lang="en-US" altLang="zh-TW" dirty="0">
                <a:solidFill>
                  <a:srgbClr val="17375E"/>
                </a:solidFill>
                <a:latin typeface="URWPalladioL-Roma"/>
              </a:rPr>
              <a:t>,</a:t>
            </a:r>
            <a:r>
              <a:rPr lang="zh-TW" altLang="en-US" dirty="0">
                <a:solidFill>
                  <a:srgbClr val="17375E"/>
                </a:solidFill>
                <a:latin typeface="URWPalladioL-Roma"/>
              </a:rPr>
              <a:t> </a:t>
            </a:r>
            <a:r>
              <a:rPr lang="en-US" altLang="zh-TW" dirty="0">
                <a:solidFill>
                  <a:srgbClr val="17375E"/>
                </a:solidFill>
                <a:latin typeface="URWPalladioL-Roma"/>
              </a:rPr>
              <a:t>293–297.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12. Karger, D.R. Global Min-cuts in RNC, and Other Ramifications of a Simple Min-Cut Algorithm. SODA</a:t>
            </a:r>
            <a:r>
              <a:rPr lang="zh-TW" altLang="en-US" dirty="0">
                <a:solidFill>
                  <a:srgbClr val="17375E"/>
                </a:solidFill>
                <a:latin typeface="URWPalladioL-Roma"/>
              </a:rPr>
              <a:t> </a:t>
            </a:r>
            <a:r>
              <a:rPr lang="en-US" altLang="zh-TW" dirty="0">
                <a:solidFill>
                  <a:srgbClr val="17375E"/>
                </a:solidFill>
                <a:latin typeface="URWPalladioL-Roma"/>
              </a:rPr>
              <a:t>1993,</a:t>
            </a:r>
            <a:r>
              <a:rPr lang="zh-TW" altLang="en-US" dirty="0">
                <a:solidFill>
                  <a:srgbClr val="17375E"/>
                </a:solidFill>
                <a:latin typeface="URWPalladioL-Roma"/>
              </a:rPr>
              <a:t> </a:t>
            </a:r>
            <a:r>
              <a:rPr lang="en-US" altLang="zh-TW" dirty="0">
                <a:solidFill>
                  <a:srgbClr val="17375E"/>
                </a:solidFill>
                <a:latin typeface="URWPalladioL-Roma"/>
              </a:rPr>
              <a:t>93, 21–30.</a:t>
            </a:r>
            <a:endParaRPr lang="zh-TW" altLang="en-US" dirty="0">
              <a:solidFill>
                <a:srgbClr val="17375E"/>
              </a:solidFill>
              <a:latin typeface="URWPalladioL-Roma"/>
            </a:endParaRPr>
          </a:p>
        </p:txBody>
      </p:sp>
    </p:spTree>
    <p:extLst>
      <p:ext uri="{BB962C8B-B14F-4D97-AF65-F5344CB8AC3E}">
        <p14:creationId xmlns:p14="http://schemas.microsoft.com/office/powerpoint/2010/main" val="16647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979547-9DCE-4128-9B89-B811957D9CAB}"/>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44DEFC79-9EFC-4943-B766-F26056F35BFC}"/>
              </a:ext>
            </a:extLst>
          </p:cNvPr>
          <p:cNvSpPr>
            <a:spLocks noGrp="1"/>
          </p:cNvSpPr>
          <p:nvPr>
            <p:ph idx="1"/>
          </p:nvPr>
        </p:nvSpPr>
        <p:spPr/>
        <p:txBody>
          <a:bodyPr/>
          <a:lstStyle/>
          <a:p>
            <a:r>
              <a:rPr lang="en-US" altLang="zh-TW" sz="2800" dirty="0">
                <a:latin typeface="+mn-lt"/>
              </a:rPr>
              <a:t>Then, we propose a packing algorithm, which adopts an effective packing</a:t>
            </a:r>
            <a:r>
              <a:rPr lang="zh-TW" altLang="en-US" sz="2800" dirty="0">
                <a:latin typeface="+mn-lt"/>
              </a:rPr>
              <a:t> </a:t>
            </a:r>
            <a:r>
              <a:rPr lang="en-US" altLang="zh-TW" sz="2800" dirty="0">
                <a:latin typeface="+mn-lt"/>
              </a:rPr>
              <a:t>heuristic with traffic awareness, for efficiently packing each part of an application partition into</a:t>
            </a:r>
            <a:r>
              <a:rPr lang="zh-TW" altLang="en-US" sz="2800" dirty="0">
                <a:latin typeface="+mn-lt"/>
              </a:rPr>
              <a:t> </a:t>
            </a:r>
            <a:r>
              <a:rPr lang="en-US" altLang="zh-TW" sz="2800" dirty="0">
                <a:latin typeface="+mn-lt"/>
              </a:rPr>
              <a:t>machines.</a:t>
            </a:r>
          </a:p>
          <a:p>
            <a:r>
              <a:rPr lang="en-US" altLang="zh-TW" sz="2800" dirty="0">
                <a:latin typeface="+mn-lt"/>
              </a:rPr>
              <a:t>Finally, we combine the partition and packing algorithm with a resource demand threshold</a:t>
            </a:r>
            <a:r>
              <a:rPr lang="zh-TW" altLang="en-US" sz="2800" dirty="0">
                <a:latin typeface="+mn-lt"/>
              </a:rPr>
              <a:t> </a:t>
            </a:r>
            <a:r>
              <a:rPr lang="en-US" altLang="zh-TW" sz="2800" dirty="0">
                <a:latin typeface="+mn-lt"/>
              </a:rPr>
              <a:t>to find an appropriate placement solution.</a:t>
            </a:r>
          </a:p>
          <a:p>
            <a:r>
              <a:rPr lang="en-US" altLang="zh-TW" sz="2800" dirty="0">
                <a:latin typeface="+mn-lt"/>
              </a:rPr>
              <a:t>We implement a prototype scheduler based on our proposed</a:t>
            </a:r>
            <a:r>
              <a:rPr lang="zh-TW" altLang="en-US" sz="2800" dirty="0">
                <a:latin typeface="+mn-lt"/>
              </a:rPr>
              <a:t> </a:t>
            </a:r>
            <a:r>
              <a:rPr lang="en-US" altLang="zh-TW" sz="2800" dirty="0">
                <a:latin typeface="+mn-lt"/>
              </a:rPr>
              <a:t>algorithms and evaluate it on testbed clusters.</a:t>
            </a:r>
          </a:p>
          <a:p>
            <a:r>
              <a:rPr lang="en-US" altLang="zh-TW" sz="2800" dirty="0">
                <a:latin typeface="+mn-lt"/>
              </a:rPr>
              <a:t>The results show that our scheduler outperforms existing</a:t>
            </a:r>
            <a:r>
              <a:rPr lang="zh-TW" altLang="en-US" sz="2800" dirty="0">
                <a:latin typeface="+mn-lt"/>
              </a:rPr>
              <a:t> </a:t>
            </a:r>
            <a:r>
              <a:rPr lang="en-US" altLang="zh-TW" sz="2800" dirty="0">
                <a:latin typeface="+mn-lt"/>
              </a:rPr>
              <a:t>container cluster schedulers and representative heuristics, leading to much less overall inter-machine</a:t>
            </a:r>
            <a:r>
              <a:rPr lang="zh-TW" altLang="en-US" sz="2800" dirty="0">
                <a:latin typeface="+mn-lt"/>
              </a:rPr>
              <a:t> </a:t>
            </a:r>
            <a:r>
              <a:rPr lang="en-US" altLang="zh-TW" sz="2800" dirty="0">
                <a:latin typeface="+mn-lt"/>
              </a:rPr>
              <a:t>traffic.</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CEFAB41F-D5EE-4898-AFB9-FBD86C57F6EC}"/>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spTree>
    <p:extLst>
      <p:ext uri="{BB962C8B-B14F-4D97-AF65-F5344CB8AC3E}">
        <p14:creationId xmlns:p14="http://schemas.microsoft.com/office/powerpoint/2010/main" val="168875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337542-2AED-44F1-9D02-3AB3B27C5901}"/>
              </a:ext>
            </a:extLst>
          </p:cNvPr>
          <p:cNvSpPr>
            <a:spLocks noGrp="1"/>
          </p:cNvSpPr>
          <p:nvPr>
            <p:ph type="title"/>
          </p:nvPr>
        </p:nvSpPr>
        <p:spPr/>
        <p:txBody>
          <a:bodyPr/>
          <a:lstStyle/>
          <a:p>
            <a:r>
              <a:rPr lang="en-US" altLang="zh-TW" dirty="0">
                <a:latin typeface="+mj-lt"/>
              </a:rPr>
              <a:t>2. Problem Formulation</a:t>
            </a:r>
            <a:endParaRPr lang="zh-TW" altLang="en-US" dirty="0">
              <a:latin typeface="+mj-lt"/>
            </a:endParaRPr>
          </a:p>
        </p:txBody>
      </p:sp>
      <p:sp>
        <p:nvSpPr>
          <p:cNvPr id="3" name="內容版面配置區 2">
            <a:extLst>
              <a:ext uri="{FF2B5EF4-FFF2-40B4-BE49-F238E27FC236}">
                <a16:creationId xmlns:a16="http://schemas.microsoft.com/office/drawing/2014/main" id="{AA4AE6E6-D204-43DB-9882-90F537A65B94}"/>
              </a:ext>
            </a:extLst>
          </p:cNvPr>
          <p:cNvSpPr>
            <a:spLocks noGrp="1"/>
          </p:cNvSpPr>
          <p:nvPr>
            <p:ph idx="1"/>
          </p:nvPr>
        </p:nvSpPr>
        <p:spPr/>
        <p:txBody>
          <a:bodyPr/>
          <a:lstStyle/>
          <a:p>
            <a:r>
              <a:rPr lang="en-US" altLang="zh-TW" sz="2800" dirty="0">
                <a:latin typeface="+mn-lt"/>
              </a:rPr>
              <a:t>In this section, we formulate the placement problem of service-based application, and introduce</a:t>
            </a:r>
            <a:r>
              <a:rPr lang="zh-TW" altLang="en-US" sz="2800" dirty="0">
                <a:latin typeface="+mn-lt"/>
              </a:rPr>
              <a:t> </a:t>
            </a:r>
            <a:r>
              <a:rPr lang="en-US" altLang="zh-TW" sz="2800" dirty="0">
                <a:latin typeface="+mn-lt"/>
              </a:rPr>
              <a:t>the objective of this work.</a:t>
            </a:r>
          </a:p>
          <a:p>
            <a:r>
              <a:rPr lang="en-US" altLang="zh-TW" sz="2800" dirty="0">
                <a:latin typeface="+mn-lt"/>
              </a:rPr>
              <a:t>The notation used in the work is presented in Table 1.</a:t>
            </a:r>
            <a:endParaRPr lang="zh-TW" altLang="en-US" sz="2800" dirty="0">
              <a:latin typeface="+mn-lt"/>
            </a:endParaRPr>
          </a:p>
        </p:txBody>
      </p:sp>
      <p:sp>
        <p:nvSpPr>
          <p:cNvPr id="4" name="投影片編號版面配置區 3">
            <a:extLst>
              <a:ext uri="{FF2B5EF4-FFF2-40B4-BE49-F238E27FC236}">
                <a16:creationId xmlns:a16="http://schemas.microsoft.com/office/drawing/2014/main" id="{2E3AD5DB-BBA4-45F4-B3BB-04436A0D5C8E}"/>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a:p>
        </p:txBody>
      </p:sp>
    </p:spTree>
    <p:extLst>
      <p:ext uri="{BB962C8B-B14F-4D97-AF65-F5344CB8AC3E}">
        <p14:creationId xmlns:p14="http://schemas.microsoft.com/office/powerpoint/2010/main" val="15020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843621-BF7E-4F6B-8CF7-294C732AA510}"/>
              </a:ext>
            </a:extLst>
          </p:cNvPr>
          <p:cNvSpPr>
            <a:spLocks noGrp="1"/>
          </p:cNvSpPr>
          <p:nvPr>
            <p:ph type="title"/>
          </p:nvPr>
        </p:nvSpPr>
        <p:spPr/>
        <p:txBody>
          <a:bodyPr/>
          <a:lstStyle/>
          <a:p>
            <a:r>
              <a:rPr lang="en-US" altLang="zh-TW" dirty="0">
                <a:latin typeface="+mn-ea"/>
                <a:ea typeface="+mn-ea"/>
              </a:rPr>
              <a:t>Abstract</a:t>
            </a:r>
            <a:endParaRPr lang="zh-TW" altLang="en-US" dirty="0">
              <a:latin typeface="+mn-ea"/>
              <a:ea typeface="+mn-ea"/>
            </a:endParaRPr>
          </a:p>
        </p:txBody>
      </p:sp>
      <p:sp>
        <p:nvSpPr>
          <p:cNvPr id="3" name="內容版面配置區 2">
            <a:extLst>
              <a:ext uri="{FF2B5EF4-FFF2-40B4-BE49-F238E27FC236}">
                <a16:creationId xmlns:a16="http://schemas.microsoft.com/office/drawing/2014/main" id="{B02E346B-336B-45BC-83AA-411D6B768C1E}"/>
              </a:ext>
            </a:extLst>
          </p:cNvPr>
          <p:cNvSpPr>
            <a:spLocks noGrp="1"/>
          </p:cNvSpPr>
          <p:nvPr>
            <p:ph idx="1"/>
          </p:nvPr>
        </p:nvSpPr>
        <p:spPr/>
        <p:txBody>
          <a:bodyPr/>
          <a:lstStyle/>
          <a:p>
            <a:r>
              <a:rPr lang="en-US" altLang="zh-TW" sz="2800" dirty="0">
                <a:latin typeface="+mn-ea"/>
                <a:ea typeface="+mn-ea"/>
              </a:rPr>
              <a:t>As microservice architecture is becoming more popular than ever, developers intend to</a:t>
            </a:r>
            <a:r>
              <a:rPr lang="zh-TW" altLang="en-US" sz="2800" dirty="0">
                <a:latin typeface="+mn-ea"/>
                <a:ea typeface="+mn-ea"/>
              </a:rPr>
              <a:t> </a:t>
            </a:r>
            <a:r>
              <a:rPr lang="en-US" altLang="zh-TW" sz="2800" dirty="0">
                <a:latin typeface="+mn-ea"/>
                <a:ea typeface="+mn-ea"/>
              </a:rPr>
              <a:t>transform traditional monolithic applications into service-based applications (composed by a number</a:t>
            </a:r>
            <a:r>
              <a:rPr lang="zh-TW" altLang="en-US" sz="2800" dirty="0">
                <a:latin typeface="+mn-ea"/>
                <a:ea typeface="+mn-ea"/>
              </a:rPr>
              <a:t> </a:t>
            </a:r>
            <a:r>
              <a:rPr lang="en-US" altLang="zh-TW" sz="2800" dirty="0">
                <a:latin typeface="+mn-ea"/>
                <a:ea typeface="+mn-ea"/>
              </a:rPr>
              <a:t>of services).</a:t>
            </a:r>
          </a:p>
          <a:p>
            <a:r>
              <a:rPr lang="en-US" altLang="zh-TW" sz="2800" dirty="0">
                <a:latin typeface="+mn-ea"/>
                <a:ea typeface="+mn-ea"/>
              </a:rPr>
              <a:t>To deploy a service-based application in clouds, besides the resource demands of each</a:t>
            </a:r>
            <a:r>
              <a:rPr lang="zh-TW" altLang="en-US" sz="2800" dirty="0">
                <a:latin typeface="+mn-ea"/>
                <a:ea typeface="+mn-ea"/>
              </a:rPr>
              <a:t> </a:t>
            </a:r>
            <a:r>
              <a:rPr lang="en-US" altLang="zh-TW" sz="2800" dirty="0">
                <a:latin typeface="+mn-ea"/>
                <a:ea typeface="+mn-ea"/>
              </a:rPr>
              <a:t>service, the traffic demands between collaborative services are crucial for the overall performance.</a:t>
            </a:r>
          </a:p>
          <a:p>
            <a:r>
              <a:rPr lang="en-US" altLang="zh-TW" sz="2800" dirty="0">
                <a:latin typeface="+mn-ea"/>
                <a:ea typeface="+mn-ea"/>
              </a:rPr>
              <a:t>Poor handling of the traffic demands can result in severe performance degradation, such as high</a:t>
            </a:r>
            <a:r>
              <a:rPr lang="zh-TW" altLang="en-US" sz="2800" dirty="0">
                <a:latin typeface="+mn-ea"/>
                <a:ea typeface="+mn-ea"/>
              </a:rPr>
              <a:t> </a:t>
            </a:r>
            <a:r>
              <a:rPr lang="en-US" altLang="zh-TW" sz="2800" dirty="0">
                <a:latin typeface="+mn-ea"/>
                <a:ea typeface="+mn-ea"/>
              </a:rPr>
              <a:t>response time and jitter.</a:t>
            </a:r>
          </a:p>
        </p:txBody>
      </p:sp>
      <p:sp>
        <p:nvSpPr>
          <p:cNvPr id="4" name="投影片編號版面配置區 3">
            <a:extLst>
              <a:ext uri="{FF2B5EF4-FFF2-40B4-BE49-F238E27FC236}">
                <a16:creationId xmlns:a16="http://schemas.microsoft.com/office/drawing/2014/main" id="{3A78B01A-E1A4-43FD-8CBF-B0E5EF591EA4}"/>
              </a:ext>
            </a:extLst>
          </p:cNvPr>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380284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F71B3A-77C6-4F74-8440-334ACA064086}"/>
              </a:ext>
            </a:extLst>
          </p:cNvPr>
          <p:cNvSpPr>
            <a:spLocks noGrp="1"/>
          </p:cNvSpPr>
          <p:nvPr>
            <p:ph type="title"/>
          </p:nvPr>
        </p:nvSpPr>
        <p:spPr/>
        <p:txBody>
          <a:bodyPr/>
          <a:lstStyle/>
          <a:p>
            <a:r>
              <a:rPr lang="en-US" altLang="zh-TW" dirty="0">
                <a:latin typeface="+mj-lt"/>
              </a:rPr>
              <a:t>2. Problem Formulation</a:t>
            </a:r>
            <a:endParaRPr lang="zh-TW" altLang="en-US" dirty="0">
              <a:latin typeface="+mj-lt"/>
            </a:endParaRPr>
          </a:p>
        </p:txBody>
      </p:sp>
      <p:pic>
        <p:nvPicPr>
          <p:cNvPr id="5" name="內容版面配置區 4">
            <a:extLst>
              <a:ext uri="{FF2B5EF4-FFF2-40B4-BE49-F238E27FC236}">
                <a16:creationId xmlns:a16="http://schemas.microsoft.com/office/drawing/2014/main" id="{0FF2D62B-2652-4FD5-895E-70E0E6DB769B}"/>
              </a:ext>
            </a:extLst>
          </p:cNvPr>
          <p:cNvPicPr>
            <a:picLocks noGrp="1" noChangeAspect="1"/>
          </p:cNvPicPr>
          <p:nvPr>
            <p:ph idx="1"/>
          </p:nvPr>
        </p:nvPicPr>
        <p:blipFill>
          <a:blip r:embed="rId3"/>
          <a:stretch>
            <a:fillRect/>
          </a:stretch>
        </p:blipFill>
        <p:spPr>
          <a:xfrm>
            <a:off x="2205733" y="1624014"/>
            <a:ext cx="7591799" cy="4852986"/>
          </a:xfrm>
          <a:prstGeom prst="rect">
            <a:avLst/>
          </a:prstGeom>
        </p:spPr>
      </p:pic>
      <p:sp>
        <p:nvSpPr>
          <p:cNvPr id="4" name="投影片編號版面配置區 3">
            <a:extLst>
              <a:ext uri="{FF2B5EF4-FFF2-40B4-BE49-F238E27FC236}">
                <a16:creationId xmlns:a16="http://schemas.microsoft.com/office/drawing/2014/main" id="{49441C0C-351D-4C8C-A1E5-D144430E72C0}"/>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spTree>
    <p:extLst>
      <p:ext uri="{BB962C8B-B14F-4D97-AF65-F5344CB8AC3E}">
        <p14:creationId xmlns:p14="http://schemas.microsoft.com/office/powerpoint/2010/main" val="384407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49C459-5B1A-4E63-9C20-271DF4BDD3AD}"/>
              </a:ext>
            </a:extLst>
          </p:cNvPr>
          <p:cNvSpPr>
            <a:spLocks noGrp="1"/>
          </p:cNvSpPr>
          <p:nvPr>
            <p:ph type="title"/>
          </p:nvPr>
        </p:nvSpPr>
        <p:spPr/>
        <p:txBody>
          <a:bodyPr/>
          <a:lstStyle/>
          <a:p>
            <a:r>
              <a:rPr lang="en-US" altLang="zh-TW" dirty="0">
                <a:solidFill>
                  <a:prstClr val="black"/>
                </a:solidFill>
                <a:latin typeface="Times New Roman"/>
              </a:rPr>
              <a:t>2. 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378FAF6-788F-44DB-9B3E-D395AC66DC0F}"/>
                  </a:ext>
                </a:extLst>
              </p:cNvPr>
              <p:cNvSpPr>
                <a:spLocks noGrp="1"/>
              </p:cNvSpPr>
              <p:nvPr>
                <p:ph idx="1"/>
              </p:nvPr>
            </p:nvSpPr>
            <p:spPr/>
            <p:txBody>
              <a:bodyPr/>
              <a:lstStyle/>
              <a:p>
                <a:r>
                  <a:rPr lang="en-US" altLang="zh-TW" sz="2800" dirty="0">
                    <a:latin typeface="+mn-lt"/>
                  </a:rPr>
                  <a:t>We consider a cloud computer cluster is composed of a set of</a:t>
                </a:r>
                <a:r>
                  <a:rPr lang="zh-TW" altLang="en-US" sz="2800" dirty="0">
                    <a:latin typeface="+mn-lt"/>
                  </a:rPr>
                  <a:t> </a:t>
                </a:r>
                <a:r>
                  <a:rPr lang="en-US" altLang="zh-TW" sz="2800" dirty="0">
                    <a:latin typeface="+mn-lt"/>
                  </a:rPr>
                  <a:t>heterogeneous machines</a:t>
                </a:r>
                <a:r>
                  <a:rPr lang="zh-TW" altLang="en-US" sz="2800" dirty="0">
                    <a:latin typeface="+mn-lt"/>
                  </a:rPr>
                  <a:t> </a:t>
                </a:r>
                <a14:m>
                  <m:oMath xmlns:m="http://schemas.openxmlformats.org/officeDocument/2006/math">
                    <m:r>
                      <a:rPr lang="en-US" altLang="zh-TW" sz="2800">
                        <a:latin typeface="Cambria Math" panose="02040503050406030204" pitchFamily="18" charset="0"/>
                      </a:rPr>
                      <m:t>ℳ</m:t>
                    </m:r>
                  </m:oMath>
                </a14:m>
                <a:r>
                  <a:rPr lang="en-US" altLang="zh-TW" sz="2800" dirty="0">
                    <a:latin typeface="+mn-lt"/>
                  </a:rPr>
                  <a:t>=</a:t>
                </a:r>
                <a14:m>
                  <m:oMath xmlns:m="http://schemas.openxmlformats.org/officeDocument/2006/math">
                    <m:r>
                      <a:rPr lang="en-US" altLang="zh-TW" sz="2800" dirty="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dirty="0">
                            <a:latin typeface="Cambria Math" panose="02040503050406030204" pitchFamily="18" charset="0"/>
                          </a:rPr>
                          <m:t>𝑚</m:t>
                        </m:r>
                      </m:e>
                      <m:sub>
                        <m:r>
                          <a:rPr lang="en-US" altLang="zh-TW" sz="2800" dirty="0">
                            <a:latin typeface="Cambria Math" panose="02040503050406030204" pitchFamily="18" charset="0"/>
                          </a:rPr>
                          <m:t>1</m:t>
                        </m:r>
                      </m:sub>
                    </m:sSub>
                    <m:r>
                      <a:rPr lang="en-US" altLang="zh-TW" sz="2800" dirty="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dirty="0">
                            <a:latin typeface="Cambria Math" panose="02040503050406030204" pitchFamily="18" charset="0"/>
                          </a:rPr>
                          <m:t>𝑚</m:t>
                        </m:r>
                      </m:e>
                      <m:sub>
                        <m:r>
                          <a:rPr lang="en-US" altLang="zh-TW" sz="2800" dirty="0">
                            <a:latin typeface="Cambria Math" panose="02040503050406030204" pitchFamily="18" charset="0"/>
                          </a:rPr>
                          <m:t>2</m:t>
                        </m:r>
                      </m:sub>
                    </m:sSub>
                    <m:r>
                      <a:rPr lang="en-US" altLang="zh-TW" sz="2800" dirty="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dirty="0">
                            <a:latin typeface="Cambria Math" panose="02040503050406030204" pitchFamily="18" charset="0"/>
                          </a:rPr>
                          <m:t>𝑚</m:t>
                        </m:r>
                      </m:e>
                      <m:sub>
                        <m:r>
                          <a:rPr lang="en-US" altLang="zh-TW" sz="2800" dirty="0">
                            <a:latin typeface="Cambria Math" panose="02040503050406030204" pitchFamily="18" charset="0"/>
                          </a:rPr>
                          <m:t>𝑀</m:t>
                        </m:r>
                      </m:sub>
                    </m:sSub>
                    <m:r>
                      <a:rPr lang="en-US" altLang="zh-TW" sz="2800" dirty="0">
                        <a:latin typeface="Cambria Math" panose="02040503050406030204" pitchFamily="18" charset="0"/>
                      </a:rPr>
                      <m:t>}</m:t>
                    </m:r>
                  </m:oMath>
                </a14:m>
                <a:r>
                  <a:rPr lang="en-US" altLang="zh-TW" sz="2800" dirty="0">
                    <a:latin typeface="+mn-lt"/>
                  </a:rPr>
                  <a:t>,where </a:t>
                </a:r>
                <a:r>
                  <a:rPr lang="en-US" altLang="zh-TW" sz="2800" i="1" dirty="0"/>
                  <a:t>M</a:t>
                </a:r>
                <a:r>
                  <a:rPr lang="en-US" altLang="zh-TW" sz="2800" dirty="0"/>
                  <a:t>=</a:t>
                </a: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ℳ</m:t>
                        </m:r>
                      </m:e>
                    </m:d>
                  </m:oMath>
                </a14:m>
                <a:r>
                  <a:rPr lang="zh-TW" altLang="en-US" sz="2800" dirty="0">
                    <a:latin typeface="+mn-lt"/>
                  </a:rPr>
                  <a:t> </a:t>
                </a:r>
                <a:r>
                  <a:rPr lang="en-US" altLang="zh-TW" sz="2800" dirty="0">
                    <a:latin typeface="+mn-lt"/>
                  </a:rPr>
                  <a:t>is the number of machines.</a:t>
                </a:r>
              </a:p>
              <a:p>
                <a:r>
                  <a:rPr lang="en-US" altLang="zh-TW" sz="2800" dirty="0">
                    <a:latin typeface="+mn-lt"/>
                  </a:rPr>
                  <a:t>We consider R types of resources </a:t>
                </a:r>
                <a14:m>
                  <m:oMath xmlns:m="http://schemas.openxmlformats.org/officeDocument/2006/math">
                    <m:r>
                      <a:rPr lang="en-US" altLang="zh-TW" sz="2800" i="1">
                        <a:latin typeface="Cambria Math" panose="02040503050406030204" pitchFamily="18" charset="0"/>
                        <a:ea typeface="Cambria Math" panose="02040503050406030204" pitchFamily="18" charset="0"/>
                      </a:rPr>
                      <m:t>ℛ</m:t>
                    </m:r>
                  </m:oMath>
                </a14:m>
                <a:r>
                  <a:rPr lang="en-US" altLang="zh-TW" sz="2800" dirty="0">
                    <a:ea typeface="Cambria Math" panose="02040503050406030204" pitchFamily="18" charset="0"/>
                  </a:rPr>
                  <a:t>=</a:t>
                </a:r>
                <a14:m>
                  <m:oMath xmlns:m="http://schemas.openxmlformats.org/officeDocument/2006/math">
                    <m:d>
                      <m:dPr>
                        <m:begChr m:val="{"/>
                        <m:endChr m:val="}"/>
                        <m:ctrlPr>
                          <a:rPr lang="en-US" altLang="zh-TW" sz="2800" i="1" dirty="0">
                            <a:latin typeface="Cambria Math" panose="02040503050406030204" pitchFamily="18" charset="0"/>
                            <a:ea typeface="Cambria Math" panose="02040503050406030204" pitchFamily="18" charset="0"/>
                          </a:rPr>
                        </m:ctrlPr>
                      </m:dPr>
                      <m:e>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𝑟</m:t>
                            </m:r>
                          </m:e>
                          <m:sub>
                            <m:r>
                              <a:rPr lang="en-US" altLang="zh-TW" sz="2800" i="1" dirty="0">
                                <a:latin typeface="Cambria Math" panose="02040503050406030204" pitchFamily="18" charset="0"/>
                                <a:ea typeface="Cambria Math" panose="02040503050406030204" pitchFamily="18" charset="0"/>
                              </a:rPr>
                              <m:t>1</m:t>
                            </m:r>
                          </m:sub>
                        </m:sSub>
                        <m:r>
                          <a:rPr lang="en-US" altLang="zh-TW" sz="2800" i="1" dirty="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𝑟</m:t>
                            </m:r>
                          </m:e>
                          <m:sub>
                            <m:r>
                              <a:rPr lang="en-US" altLang="zh-TW" sz="2800" i="1" dirty="0">
                                <a:latin typeface="Cambria Math" panose="02040503050406030204" pitchFamily="18" charset="0"/>
                                <a:ea typeface="Cambria Math" panose="02040503050406030204" pitchFamily="18" charset="0"/>
                              </a:rPr>
                              <m:t>2</m:t>
                            </m:r>
                          </m:sub>
                        </m:sSub>
                        <m:r>
                          <a:rPr lang="en-US" altLang="zh-TW" sz="2800" i="1" dirty="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𝑟</m:t>
                            </m:r>
                          </m:e>
                          <m:sub>
                            <m:r>
                              <a:rPr lang="en-US" altLang="zh-TW" sz="2800" i="1" dirty="0">
                                <a:latin typeface="Cambria Math" panose="02040503050406030204" pitchFamily="18" charset="0"/>
                                <a:ea typeface="Cambria Math" panose="02040503050406030204" pitchFamily="18" charset="0"/>
                              </a:rPr>
                              <m:t>𝑅</m:t>
                            </m:r>
                          </m:sub>
                        </m:sSub>
                      </m:e>
                    </m:d>
                  </m:oMath>
                </a14:m>
                <a:r>
                  <a:rPr lang="en-US" altLang="zh-TW" sz="2800" dirty="0">
                    <a:latin typeface="+mn-lt"/>
                  </a:rPr>
                  <a:t> (e.g., CPU, memory, disk, etc.) in each machine.</a:t>
                </a:r>
              </a:p>
              <a:p>
                <a:r>
                  <a:rPr lang="en-US" altLang="zh-TW" sz="2800" dirty="0">
                    <a:latin typeface="+mn-lt"/>
                  </a:rPr>
                  <a:t>For machine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dirty="0">
                            <a:latin typeface="Cambria Math" panose="02040503050406030204" pitchFamily="18" charset="0"/>
                          </a:rPr>
                          <m:t>𝑚</m:t>
                        </m:r>
                      </m:e>
                      <m:sub>
                        <m:r>
                          <a:rPr lang="en-US" altLang="zh-TW" sz="2800" b="0" i="1" dirty="0" smtClean="0">
                            <a:latin typeface="Cambria Math" panose="02040503050406030204" pitchFamily="18" charset="0"/>
                          </a:rPr>
                          <m:t>𝑖</m:t>
                        </m:r>
                      </m:sub>
                    </m:sSub>
                  </m:oMath>
                </a14:m>
                <a:r>
                  <a:rPr lang="en-US" altLang="zh-TW" sz="2800" dirty="0">
                    <a:latin typeface="+mn-lt"/>
                  </a:rPr>
                  <a:t>, let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𝑉</m:t>
                        </m:r>
                      </m:e>
                      <m:sub>
                        <m:r>
                          <a:rPr lang="en-US" altLang="zh-TW" sz="2800" i="1">
                            <a:latin typeface="Cambria Math" panose="02040503050406030204" pitchFamily="18" charset="0"/>
                          </a:rPr>
                          <m:t>𝑖</m:t>
                        </m:r>
                      </m:sub>
                    </m:sSub>
                  </m:oMath>
                </a14:m>
                <a:r>
                  <a:rPr lang="en-US" altLang="zh-TW" sz="2800" dirty="0"/>
                  <a:t>=</a:t>
                </a:r>
                <a14:m>
                  <m:oMath xmlns:m="http://schemas.openxmlformats.org/officeDocument/2006/math">
                    <m:d>
                      <m:dPr>
                        <m:ctrlPr>
                          <a:rPr lang="en-US" altLang="zh-TW" sz="2800" i="1" dirty="0">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𝑣</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1</m:t>
                            </m:r>
                          </m:sup>
                        </m:sSubSup>
                        <m:r>
                          <a:rPr lang="en-US" altLang="zh-TW" sz="2800" i="1">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𝑣</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2</m:t>
                            </m:r>
                          </m:sup>
                        </m:sSubSup>
                        <m:r>
                          <a:rPr lang="en-US" altLang="zh-TW" sz="2800" i="1">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𝑣</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𝑅</m:t>
                            </m:r>
                          </m:sup>
                        </m:sSubSup>
                      </m:e>
                    </m:d>
                  </m:oMath>
                </a14:m>
                <a:r>
                  <a:rPr lang="en-US" altLang="zh-TW" sz="2800" dirty="0">
                    <a:latin typeface="+mn-lt"/>
                  </a:rPr>
                  <a:t> be the vector of its available resources, where the element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𝑣</m:t>
                        </m:r>
                      </m:e>
                      <m:sub>
                        <m:r>
                          <a:rPr lang="en-US" altLang="zh-TW" sz="2800" i="1">
                            <a:latin typeface="Cambria Math" panose="02040503050406030204" pitchFamily="18" charset="0"/>
                          </a:rPr>
                          <m:t>𝑖</m:t>
                        </m:r>
                      </m:sub>
                      <m:sup>
                        <m:r>
                          <a:rPr lang="en-US" altLang="zh-TW" sz="2800" b="0" i="1" smtClean="0">
                            <a:latin typeface="Cambria Math" panose="02040503050406030204" pitchFamily="18" charset="0"/>
                          </a:rPr>
                          <m:t>𝑗</m:t>
                        </m:r>
                      </m:sup>
                    </m:sSubSup>
                    <m:r>
                      <a:rPr lang="en-US" altLang="zh-TW" sz="2800" i="1">
                        <a:latin typeface="Cambria Math" panose="02040503050406030204" pitchFamily="18" charset="0"/>
                      </a:rPr>
                      <m:t> </m:t>
                    </m:r>
                  </m:oMath>
                </a14:m>
                <a:r>
                  <a:rPr lang="en-US" altLang="zh-TW" sz="2800" dirty="0">
                    <a:latin typeface="+mn-lt"/>
                  </a:rPr>
                  <a:t>denotes the amount of resource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𝑟</m:t>
                        </m:r>
                      </m:e>
                      <m:sub>
                        <m:r>
                          <a:rPr lang="en-US" altLang="zh-TW" sz="2800" b="0" i="1" dirty="0" smtClean="0">
                            <a:latin typeface="Cambria Math" panose="02040503050406030204" pitchFamily="18" charset="0"/>
                            <a:ea typeface="Cambria Math" panose="02040503050406030204" pitchFamily="18" charset="0"/>
                          </a:rPr>
                          <m:t>𝑗</m:t>
                        </m:r>
                      </m:sub>
                    </m:sSub>
                    <m:r>
                      <a:rPr lang="en-US" altLang="zh-TW" sz="2800" i="1" dirty="0">
                        <a:latin typeface="Cambria Math" panose="02040503050406030204" pitchFamily="18" charset="0"/>
                        <a:ea typeface="Cambria Math" panose="02040503050406030204" pitchFamily="18" charset="0"/>
                      </a:rPr>
                      <m:t> </m:t>
                    </m:r>
                  </m:oMath>
                </a14:m>
                <a:r>
                  <a:rPr lang="en-US" altLang="zh-TW" sz="2800" dirty="0">
                    <a:latin typeface="+mn-lt"/>
                  </a:rPr>
                  <a:t>available on machine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dirty="0">
                            <a:latin typeface="Cambria Math" panose="02040503050406030204" pitchFamily="18" charset="0"/>
                          </a:rPr>
                          <m:t>𝑚</m:t>
                        </m:r>
                      </m:e>
                      <m:sub>
                        <m:r>
                          <m:rPr>
                            <m:sty m:val="p"/>
                          </m:rPr>
                          <a:rPr lang="en-US" altLang="zh-TW" sz="2800" b="0" i="0" dirty="0" smtClean="0">
                            <a:latin typeface="Cambria Math" panose="02040503050406030204" pitchFamily="18" charset="0"/>
                          </a:rPr>
                          <m:t>i</m:t>
                        </m:r>
                      </m:sub>
                    </m:sSub>
                  </m:oMath>
                </a14:m>
                <a:r>
                  <a:rPr lang="en-US" altLang="zh-TW" sz="2800" dirty="0">
                    <a:latin typeface="+mn-lt"/>
                  </a:rPr>
                  <a:t>.</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E378FAF6-788F-44DB-9B3E-D395AC66DC0F}"/>
                  </a:ext>
                </a:extLst>
              </p:cNvPr>
              <p:cNvSpPr>
                <a:spLocks noGrp="1" noRot="1" noChangeAspect="1" noMove="1" noResize="1" noEditPoints="1" noAdjustHandles="1" noChangeArrowheads="1" noChangeShapeType="1" noTextEdit="1"/>
              </p:cNvSpPr>
              <p:nvPr>
                <p:ph idx="1"/>
              </p:nvPr>
            </p:nvSpPr>
            <p:spPr>
              <a:blipFill>
                <a:blip r:embed="rId3"/>
                <a:stretch>
                  <a:fillRect l="-944" t="-148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6739907-9352-4596-BAF6-85C14F392EC0}"/>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dirty="0"/>
          </a:p>
        </p:txBody>
      </p:sp>
    </p:spTree>
    <p:extLst>
      <p:ext uri="{BB962C8B-B14F-4D97-AF65-F5344CB8AC3E}">
        <p14:creationId xmlns:p14="http://schemas.microsoft.com/office/powerpoint/2010/main" val="163917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03DAE8-532B-4796-AEF2-48EC4E3716C8}"/>
              </a:ext>
            </a:extLst>
          </p:cNvPr>
          <p:cNvSpPr>
            <a:spLocks noGrp="1"/>
          </p:cNvSpPr>
          <p:nvPr>
            <p:ph type="title"/>
          </p:nvPr>
        </p:nvSpPr>
        <p:spPr/>
        <p:txBody>
          <a:bodyPr/>
          <a:lstStyle/>
          <a:p>
            <a:r>
              <a:rPr lang="en-US" altLang="zh-TW" dirty="0">
                <a:solidFill>
                  <a:prstClr val="black"/>
                </a:solidFill>
                <a:latin typeface="Times New Roman"/>
              </a:rPr>
              <a:t>2. 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A762A93-73B2-4D46-8631-5C0E7BA9901B}"/>
                  </a:ext>
                </a:extLst>
              </p:cNvPr>
              <p:cNvSpPr>
                <a:spLocks noGrp="1"/>
              </p:cNvSpPr>
              <p:nvPr>
                <p:ph idx="1"/>
              </p:nvPr>
            </p:nvSpPr>
            <p:spPr/>
            <p:txBody>
              <a:bodyPr/>
              <a:lstStyle/>
              <a:p>
                <a:r>
                  <a:rPr lang="en-US" altLang="zh-TW" sz="2800" dirty="0">
                    <a:latin typeface="+mn-lt"/>
                  </a:rPr>
                  <a:t>In infrastructure as a service (IaaS) model or container as a service (e.g., Amazon ECS) model,</a:t>
                </a:r>
                <a:r>
                  <a:rPr lang="zh-TW" altLang="en-US" sz="2800" dirty="0">
                    <a:latin typeface="+mn-lt"/>
                  </a:rPr>
                  <a:t> </a:t>
                </a:r>
                <a:r>
                  <a:rPr lang="en-US" altLang="zh-TW" sz="2800" dirty="0">
                    <a:latin typeface="+mn-lt"/>
                  </a:rPr>
                  <a:t>users would specify the resource demands of VMs or containers (e.g., a combination of CPU, memory,</a:t>
                </a:r>
                <a:r>
                  <a:rPr lang="zh-TW" altLang="en-US" sz="2800" dirty="0">
                    <a:latin typeface="+mn-lt"/>
                  </a:rPr>
                  <a:t> </a:t>
                </a:r>
                <a:r>
                  <a:rPr lang="en-US" altLang="zh-TW" sz="2800" dirty="0">
                    <a:latin typeface="+mn-lt"/>
                  </a:rPr>
                  <a:t>and storage) when submitting deployment requests.</a:t>
                </a:r>
              </a:p>
              <a:p>
                <a:r>
                  <a:rPr lang="en-US" altLang="zh-TW" sz="2800" dirty="0">
                    <a:latin typeface="+mn-lt"/>
                  </a:rPr>
                  <a:t>Thus, the resource demands are known upon the</a:t>
                </a:r>
                <a:r>
                  <a:rPr lang="zh-TW" altLang="en-US" sz="2800" dirty="0">
                    <a:latin typeface="+mn-lt"/>
                  </a:rPr>
                  <a:t> </a:t>
                </a:r>
                <a:r>
                  <a:rPr lang="en-US" altLang="zh-TW" sz="2800" dirty="0">
                    <a:latin typeface="+mn-lt"/>
                  </a:rPr>
                  <a:t>arrival of service requests.</a:t>
                </a:r>
              </a:p>
              <a:p>
                <a:r>
                  <a:rPr lang="en-US" altLang="zh-TW" sz="2800" dirty="0">
                    <a:latin typeface="+mn-lt"/>
                  </a:rPr>
                  <a:t>We consider a service-based application is composed of a set of services </a:t>
                </a:r>
                <a14:m>
                  <m:oMath xmlns:m="http://schemas.openxmlformats.org/officeDocument/2006/math">
                    <m:r>
                      <a:rPr lang="en-US" altLang="zh-TW" sz="2800" i="1">
                        <a:latin typeface="Cambria Math" panose="02040503050406030204" pitchFamily="18" charset="0"/>
                      </a:rPr>
                      <m:t>𝑆</m:t>
                    </m:r>
                  </m:oMath>
                </a14:m>
                <a:r>
                  <a:rPr lang="en-US" altLang="zh-TW" sz="2800" dirty="0"/>
                  <a:t>=</a:t>
                </a:r>
                <a14:m>
                  <m:oMath xmlns:m="http://schemas.openxmlformats.org/officeDocument/2006/math">
                    <m:d>
                      <m:dPr>
                        <m:begChr m:val="{"/>
                        <m:endChr m:val="}"/>
                        <m:ctrlPr>
                          <a:rPr lang="en-US" altLang="zh-TW" sz="2800" i="1" dirty="0">
                            <a:latin typeface="Cambria Math" panose="02040503050406030204" pitchFamily="18" charset="0"/>
                          </a:rPr>
                        </m:ctrlPr>
                      </m:dPr>
                      <m:e>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1</m:t>
                            </m:r>
                          </m:sub>
                        </m:sSub>
                        <m:r>
                          <a:rPr lang="en-US" altLang="zh-TW" sz="2800" i="1" dirty="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2</m:t>
                            </m:r>
                          </m:sub>
                        </m:sSub>
                        <m:r>
                          <a:rPr lang="en-US" altLang="zh-TW" sz="2800" i="1" dirty="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𝑁</m:t>
                            </m:r>
                          </m:sub>
                        </m:sSub>
                      </m:e>
                    </m:d>
                  </m:oMath>
                </a14:m>
                <a:r>
                  <a:rPr lang="en-US" altLang="zh-TW" sz="2800" dirty="0">
                    <a:latin typeface="+mn-lt"/>
                  </a:rPr>
                  <a:t> that are to be deployed on the cluster, and </a:t>
                </a:r>
                <a:r>
                  <a:rPr lang="en-US" altLang="zh-TW" sz="2800" i="1" dirty="0"/>
                  <a:t>N </a:t>
                </a:r>
                <a:r>
                  <a:rPr lang="en-US" altLang="zh-TW" sz="2800" dirty="0"/>
                  <a:t>=</a:t>
                </a: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i="1">
                            <a:latin typeface="Cambria Math" panose="02040503050406030204" pitchFamily="18" charset="0"/>
                          </a:rPr>
                          <m:t>𝑆</m:t>
                        </m:r>
                      </m:e>
                    </m:d>
                  </m:oMath>
                </a14:m>
                <a:r>
                  <a:rPr lang="zh-TW" altLang="en-US" sz="2800" dirty="0">
                    <a:latin typeface="+mn-lt"/>
                  </a:rPr>
                  <a:t> </a:t>
                </a:r>
                <a:r>
                  <a:rPr lang="en-US" altLang="zh-TW" sz="2800" dirty="0">
                    <a:latin typeface="+mn-lt"/>
                  </a:rPr>
                  <a:t>is the number of services.</a:t>
                </a:r>
              </a:p>
            </p:txBody>
          </p:sp>
        </mc:Choice>
        <mc:Fallback xmlns="">
          <p:sp>
            <p:nvSpPr>
              <p:cNvPr id="3" name="內容版面配置區 2">
                <a:extLst>
                  <a:ext uri="{FF2B5EF4-FFF2-40B4-BE49-F238E27FC236}">
                    <a16:creationId xmlns:a16="http://schemas.microsoft.com/office/drawing/2014/main" id="{1A762A93-73B2-4D46-8631-5C0E7BA9901B}"/>
                  </a:ext>
                </a:extLst>
              </p:cNvPr>
              <p:cNvSpPr>
                <a:spLocks noGrp="1" noRot="1" noChangeAspect="1" noMove="1" noResize="1" noEditPoints="1" noAdjustHandles="1" noChangeArrowheads="1" noChangeShapeType="1" noTextEdit="1"/>
              </p:cNvSpPr>
              <p:nvPr>
                <p:ph idx="1"/>
              </p:nvPr>
            </p:nvSpPr>
            <p:spPr>
              <a:blipFill>
                <a:blip r:embed="rId3"/>
                <a:stretch>
                  <a:fillRect l="-944" t="-1482" r="-13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41ED69B-88FA-4608-BE1F-24744A9858F1}"/>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spTree>
    <p:extLst>
      <p:ext uri="{BB962C8B-B14F-4D97-AF65-F5344CB8AC3E}">
        <p14:creationId xmlns:p14="http://schemas.microsoft.com/office/powerpoint/2010/main" val="83727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E8B04E-4A6E-46F0-9360-03A630F01E71}"/>
              </a:ext>
            </a:extLst>
          </p:cNvPr>
          <p:cNvSpPr>
            <a:spLocks noGrp="1"/>
          </p:cNvSpPr>
          <p:nvPr>
            <p:ph type="title"/>
          </p:nvPr>
        </p:nvSpPr>
        <p:spPr/>
        <p:txBody>
          <a:bodyPr/>
          <a:lstStyle/>
          <a:p>
            <a:r>
              <a:rPr lang="en-US" altLang="zh-TW" dirty="0">
                <a:solidFill>
                  <a:prstClr val="black"/>
                </a:solidFill>
                <a:latin typeface="Times New Roman"/>
              </a:rPr>
              <a:t>2.1. Model Description</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BC739A1-45D0-4113-A150-B1E9B2559917}"/>
                  </a:ext>
                </a:extLst>
              </p:cNvPr>
              <p:cNvSpPr>
                <a:spLocks noGrp="1"/>
              </p:cNvSpPr>
              <p:nvPr>
                <p:ph idx="1"/>
              </p:nvPr>
            </p:nvSpPr>
            <p:spPr/>
            <p:txBody>
              <a:bodyPr/>
              <a:lstStyle/>
              <a:p>
                <a:r>
                  <a:rPr lang="en-US" altLang="zh-TW" sz="2800" dirty="0">
                    <a:latin typeface="+mn-lt"/>
                  </a:rPr>
                  <a:t>For</a:t>
                </a:r>
                <a:r>
                  <a:rPr lang="zh-TW" altLang="en-US" sz="2800" dirty="0">
                    <a:latin typeface="+mn-lt"/>
                  </a:rPr>
                  <a:t> </a:t>
                </a:r>
                <a:r>
                  <a:rPr lang="en-US" altLang="zh-TW" sz="2800" dirty="0">
                    <a:latin typeface="+mn-lt"/>
                  </a:rPr>
                  <a:t>service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𝑖</m:t>
                        </m:r>
                      </m:sub>
                    </m:sSub>
                  </m:oMath>
                </a14:m>
                <a:r>
                  <a:rPr lang="en-US" altLang="zh-TW" sz="2800" dirty="0">
                    <a:latin typeface="+mn-lt"/>
                  </a:rPr>
                  <a:t>, let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a:latin typeface="Cambria Math" panose="02040503050406030204" pitchFamily="18" charset="0"/>
                          </a:rPr>
                          <m:t>𝑖</m:t>
                        </m:r>
                      </m:sub>
                    </m:sSub>
                  </m:oMath>
                </a14:m>
                <a:r>
                  <a:rPr lang="en-US" altLang="zh-TW" sz="2800" dirty="0">
                    <a:latin typeface="+mn-lt"/>
                  </a:rPr>
                  <a:t>=</a:t>
                </a:r>
                <a14:m>
                  <m:oMath xmlns:m="http://schemas.openxmlformats.org/officeDocument/2006/math">
                    <m:d>
                      <m:dPr>
                        <m:ctrlPr>
                          <a:rPr lang="en-US" altLang="zh-TW" sz="2800" i="1" dirty="0" smtClean="0">
                            <a:latin typeface="Cambria Math" panose="02040503050406030204" pitchFamily="18" charset="0"/>
                          </a:rPr>
                        </m:ctrlPr>
                      </m:dPr>
                      <m:e>
                        <m:sSubSup>
                          <m:sSubSupPr>
                            <m:ctrlPr>
                              <a:rPr lang="en-US" altLang="zh-TW" sz="2800" i="1" smtClean="0">
                                <a:latin typeface="Cambria Math" panose="02040503050406030204" pitchFamily="18" charset="0"/>
                              </a:rPr>
                            </m:ctrlPr>
                          </m:sSubSupPr>
                          <m:e>
                            <m:r>
                              <a:rPr lang="en-US" altLang="zh-TW" sz="2800" i="1">
                                <a:latin typeface="Cambria Math" panose="02040503050406030204" pitchFamily="18" charset="0"/>
                              </a:rPr>
                              <m:t>𝑑</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1</m:t>
                            </m:r>
                          </m:sup>
                        </m:sSubSup>
                        <m:r>
                          <a:rPr lang="en-US" altLang="zh-TW" sz="2800" i="1">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𝑑</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2</m:t>
                            </m:r>
                          </m:sup>
                        </m:sSubSup>
                        <m:r>
                          <a:rPr lang="en-US" altLang="zh-TW" sz="2800" i="1">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𝑑</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𝑅</m:t>
                            </m:r>
                          </m:sup>
                        </m:sSubSup>
                      </m:e>
                    </m:d>
                  </m:oMath>
                </a14:m>
                <a:r>
                  <a:rPr lang="en-US" altLang="zh-TW" sz="2800" dirty="0">
                    <a:latin typeface="+mn-lt"/>
                  </a:rPr>
                  <a:t> be the vector of its resource demands, where the element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𝑑</m:t>
                        </m:r>
                      </m:e>
                      <m:sub>
                        <m:r>
                          <a:rPr lang="en-US" altLang="zh-TW" sz="2800" i="1">
                            <a:latin typeface="Cambria Math" panose="02040503050406030204" pitchFamily="18" charset="0"/>
                          </a:rPr>
                          <m:t>𝑖</m:t>
                        </m:r>
                      </m:sub>
                      <m:sup>
                        <m:r>
                          <a:rPr lang="en-US" altLang="zh-TW" sz="2800" b="0" i="1" smtClean="0">
                            <a:latin typeface="Cambria Math" panose="02040503050406030204" pitchFamily="18" charset="0"/>
                          </a:rPr>
                          <m:t>𝑗</m:t>
                        </m:r>
                      </m:sup>
                    </m:sSubSup>
                    <m:r>
                      <a:rPr lang="en-US" altLang="zh-TW" sz="2800" i="1">
                        <a:latin typeface="Cambria Math" panose="02040503050406030204" pitchFamily="18" charset="0"/>
                      </a:rPr>
                      <m:t> </m:t>
                    </m:r>
                  </m:oMath>
                </a14:m>
                <a:r>
                  <a:rPr lang="en-US" altLang="zh-TW" sz="2800" dirty="0">
                    <a:latin typeface="+mn-lt"/>
                  </a:rPr>
                  <a:t>denotes the amount of resource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𝑟</m:t>
                        </m:r>
                      </m:e>
                      <m:sub>
                        <m:r>
                          <a:rPr lang="en-US" altLang="zh-TW" sz="2800" i="1" dirty="0">
                            <a:latin typeface="Cambria Math" panose="02040503050406030204" pitchFamily="18" charset="0"/>
                            <a:ea typeface="Cambria Math" panose="02040503050406030204" pitchFamily="18" charset="0"/>
                          </a:rPr>
                          <m:t>𝑗</m:t>
                        </m:r>
                      </m:sub>
                    </m:sSub>
                  </m:oMath>
                </a14:m>
                <a:r>
                  <a:rPr lang="en-US" altLang="zh-TW" sz="2800" dirty="0">
                    <a:latin typeface="+mn-lt"/>
                  </a:rPr>
                  <a:t> that the service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𝑖</m:t>
                        </m:r>
                      </m:sub>
                    </m:sSub>
                  </m:oMath>
                </a14:m>
                <a:r>
                  <a:rPr lang="en-US" altLang="zh-TW" sz="2800" dirty="0">
                    <a:latin typeface="+mn-lt"/>
                  </a:rPr>
                  <a:t> demands. </a:t>
                </a:r>
              </a:p>
              <a:p>
                <a:r>
                  <a:rPr lang="en-US" altLang="zh-TW" sz="2800" dirty="0">
                    <a:latin typeface="+mn-lt"/>
                  </a:rPr>
                  <a:t>Let matrix </a:t>
                </a:r>
                <a14:m>
                  <m:oMath xmlns:m="http://schemas.openxmlformats.org/officeDocument/2006/math">
                    <m:r>
                      <a:rPr lang="zh-TW" altLang="en-US" sz="2800" i="1">
                        <a:latin typeface="Cambria Math" panose="02040503050406030204" pitchFamily="18" charset="0"/>
                      </a:rPr>
                      <m:t>𝕋</m:t>
                    </m:r>
                  </m:oMath>
                </a14:m>
                <a:r>
                  <a:rPr lang="en-US" altLang="zh-TW" sz="2800" dirty="0">
                    <a:latin typeface="+mn-lt"/>
                  </a:rPr>
                  <a:t>=</a:t>
                </a:r>
                <a14:m>
                  <m:oMath xmlns:m="http://schemas.openxmlformats.org/officeDocument/2006/math">
                    <m:sSub>
                      <m:sSubPr>
                        <m:ctrlPr>
                          <a:rPr lang="en-US" altLang="zh-TW" sz="2800" i="1" dirty="0">
                            <a:latin typeface="Cambria Math" panose="02040503050406030204" pitchFamily="18" charset="0"/>
                          </a:rPr>
                        </m:ctrlPr>
                      </m:sSubPr>
                      <m:e>
                        <m:d>
                          <m:dPr>
                            <m:begChr m:val="["/>
                            <m:endChr m:val="]"/>
                            <m:ctrlPr>
                              <a:rPr lang="en-US" altLang="zh-TW" sz="2800" i="1" dirty="0">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𝑡</m:t>
                                </m:r>
                              </m:e>
                              <m:sub>
                                <m:r>
                                  <a:rPr lang="en-US" altLang="zh-TW" sz="2800" i="1">
                                    <a:latin typeface="Cambria Math" panose="02040503050406030204" pitchFamily="18" charset="0"/>
                                  </a:rPr>
                                  <m:t>𝑖𝑗</m:t>
                                </m:r>
                              </m:sub>
                            </m:sSub>
                          </m:e>
                        </m:d>
                      </m:e>
                      <m:sub>
                        <m:r>
                          <m:rPr>
                            <m:sty m:val="p"/>
                          </m:rPr>
                          <a:rPr lang="en-US" altLang="zh-TW" sz="2800" i="1" dirty="0">
                            <a:latin typeface="Cambria Math" panose="02040503050406030204" pitchFamily="18" charset="0"/>
                          </a:rPr>
                          <m:t>N</m:t>
                        </m:r>
                        <m:r>
                          <a:rPr lang="en-US" altLang="zh-TW" sz="2800" i="1" dirty="0">
                            <a:latin typeface="Cambria Math" panose="02040503050406030204" pitchFamily="18" charset="0"/>
                            <a:ea typeface="Cambria Math" panose="02040503050406030204" pitchFamily="18" charset="0"/>
                          </a:rPr>
                          <m:t>×</m:t>
                        </m:r>
                        <m:r>
                          <m:rPr>
                            <m:sty m:val="p"/>
                          </m:rPr>
                          <a:rPr lang="en-US" altLang="zh-TW" sz="2800" i="1" dirty="0">
                            <a:latin typeface="Cambria Math" panose="02040503050406030204" pitchFamily="18" charset="0"/>
                            <a:ea typeface="Cambria Math" panose="02040503050406030204" pitchFamily="18" charset="0"/>
                          </a:rPr>
                          <m:t>N</m:t>
                        </m:r>
                      </m:sub>
                    </m:sSub>
                    <m:r>
                      <a:rPr lang="en-US" altLang="zh-TW" sz="2800" i="1" dirty="0">
                        <a:latin typeface="Cambria Math" panose="02040503050406030204" pitchFamily="18" charset="0"/>
                        <a:ea typeface="Cambria Math" panose="02040503050406030204" pitchFamily="18" charset="0"/>
                      </a:rPr>
                      <m:t> </m:t>
                    </m:r>
                  </m:oMath>
                </a14:m>
                <a:r>
                  <a:rPr lang="en-US" altLang="zh-TW" sz="2800" dirty="0">
                    <a:latin typeface="+mn-lt"/>
                  </a:rPr>
                  <a:t>denote the traffic between services, where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𝑡</m:t>
                        </m:r>
                      </m:e>
                      <m:sub>
                        <m:r>
                          <a:rPr lang="en-US" altLang="zh-TW" sz="2800" i="1">
                            <a:latin typeface="Cambria Math" panose="02040503050406030204" pitchFamily="18" charset="0"/>
                          </a:rPr>
                          <m:t>𝑖𝑗</m:t>
                        </m:r>
                      </m:sub>
                    </m:sSub>
                    <m:r>
                      <a:rPr lang="en-US" altLang="zh-TW" sz="2800" i="1">
                        <a:latin typeface="Cambria Math" panose="02040503050406030204" pitchFamily="18" charset="0"/>
                      </a:rPr>
                      <m:t> </m:t>
                    </m:r>
                  </m:oMath>
                </a14:m>
                <a:r>
                  <a:rPr lang="en-US" altLang="zh-TW" sz="2800" dirty="0">
                    <a:latin typeface="+mn-lt"/>
                  </a:rPr>
                  <a:t>denotes the traffic rate from service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𝑖</m:t>
                        </m:r>
                      </m:sub>
                    </m:sSub>
                  </m:oMath>
                </a14:m>
                <a:r>
                  <a:rPr lang="en-US" altLang="zh-TW" sz="2800" dirty="0">
                    <a:latin typeface="+mn-lt"/>
                  </a:rPr>
                  <a:t> to service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b="0" i="1" dirty="0" smtClean="0">
                            <a:latin typeface="Cambria Math" panose="02040503050406030204" pitchFamily="18" charset="0"/>
                          </a:rPr>
                          <m:t>𝑗</m:t>
                        </m:r>
                      </m:sub>
                    </m:sSub>
                  </m:oMath>
                </a14:m>
                <a:r>
                  <a:rPr lang="en-US" altLang="zh-TW" sz="2800" dirty="0">
                    <a:latin typeface="+mn-lt"/>
                  </a:rPr>
                  <a:t>.</a:t>
                </a:r>
              </a:p>
              <a:p>
                <a:r>
                  <a:rPr lang="en-US" altLang="zh-TW" sz="2800" dirty="0">
                    <a:latin typeface="+mn-lt"/>
                  </a:rPr>
                  <a:t>We model a placement solution as a 0–1 matrix</a:t>
                </a:r>
                <a:r>
                  <a:rPr lang="zh-TW" altLang="en-US" sz="2800" dirty="0">
                    <a:latin typeface="+mn-lt"/>
                  </a:rPr>
                  <a:t> </a:t>
                </a:r>
                <a14:m>
                  <m:oMath xmlns:m="http://schemas.openxmlformats.org/officeDocument/2006/math">
                    <m:r>
                      <a:rPr lang="zh-TW" altLang="en-US" sz="2800" i="1">
                        <a:latin typeface="Cambria Math" panose="02040503050406030204" pitchFamily="18" charset="0"/>
                      </a:rPr>
                      <m:t>𝕏</m:t>
                    </m:r>
                  </m:oMath>
                </a14:m>
                <a:r>
                  <a:rPr lang="en-US" altLang="zh-TW" sz="2800" dirty="0"/>
                  <a:t>=</a:t>
                </a:r>
                <a14:m>
                  <m:oMath xmlns:m="http://schemas.openxmlformats.org/officeDocument/2006/math">
                    <m:sSub>
                      <m:sSubPr>
                        <m:ctrlPr>
                          <a:rPr lang="en-US" altLang="zh-TW" sz="2800" i="1" dirty="0">
                            <a:latin typeface="Cambria Math" panose="02040503050406030204" pitchFamily="18" charset="0"/>
                          </a:rPr>
                        </m:ctrlPr>
                      </m:sSubPr>
                      <m:e>
                        <m:d>
                          <m:dPr>
                            <m:begChr m:val="["/>
                            <m:endChr m:val="]"/>
                            <m:ctrlPr>
                              <a:rPr lang="en-US" altLang="zh-TW" sz="2800" i="1" dirty="0">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𝑥</m:t>
                                </m:r>
                              </m:e>
                              <m:sub>
                                <m:r>
                                  <a:rPr lang="en-US" altLang="zh-TW" sz="2800" i="1">
                                    <a:latin typeface="Cambria Math" panose="02040503050406030204" pitchFamily="18" charset="0"/>
                                  </a:rPr>
                                  <m:t>𝑖𝑗</m:t>
                                </m:r>
                              </m:sub>
                            </m:sSub>
                          </m:e>
                        </m:d>
                      </m:e>
                      <m:sub>
                        <m:r>
                          <m:rPr>
                            <m:sty m:val="p"/>
                          </m:rPr>
                          <a:rPr lang="en-US" altLang="zh-TW" sz="2800" i="1" dirty="0">
                            <a:latin typeface="Cambria Math" panose="02040503050406030204" pitchFamily="18" charset="0"/>
                          </a:rPr>
                          <m:t>N</m:t>
                        </m:r>
                        <m:r>
                          <a:rPr lang="en-US" altLang="zh-TW" sz="2800" i="1" dirty="0">
                            <a:latin typeface="Cambria Math" panose="02040503050406030204" pitchFamily="18" charset="0"/>
                            <a:ea typeface="Cambria Math" panose="02040503050406030204" pitchFamily="18" charset="0"/>
                          </a:rPr>
                          <m:t>×</m:t>
                        </m:r>
                        <m:r>
                          <m:rPr>
                            <m:sty m:val="p"/>
                          </m:rPr>
                          <a:rPr lang="en-US" altLang="zh-TW" sz="2800" i="1" dirty="0">
                            <a:latin typeface="Cambria Math" panose="02040503050406030204" pitchFamily="18" charset="0"/>
                            <a:ea typeface="Cambria Math" panose="02040503050406030204" pitchFamily="18" charset="0"/>
                          </a:rPr>
                          <m:t>M</m:t>
                        </m:r>
                      </m:sub>
                    </m:sSub>
                  </m:oMath>
                </a14:m>
                <a:r>
                  <a:rPr lang="en-US" altLang="zh-TW" sz="2800" dirty="0">
                    <a:latin typeface="+mn-lt"/>
                  </a:rPr>
                  <a:t>. if service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𝑠</m:t>
                        </m:r>
                      </m:e>
                      <m:sub>
                        <m:r>
                          <a:rPr lang="en-US" altLang="zh-TW" sz="2800" i="1" dirty="0">
                            <a:latin typeface="Cambria Math" panose="02040503050406030204" pitchFamily="18" charset="0"/>
                          </a:rPr>
                          <m:t>𝑖</m:t>
                        </m:r>
                      </m:sub>
                    </m:sSub>
                  </m:oMath>
                </a14:m>
                <a:r>
                  <a:rPr lang="en-US" altLang="zh-TW" sz="2800" dirty="0">
                    <a:latin typeface="+mn-lt"/>
                  </a:rPr>
                  <a:t> is to be deployed on</a:t>
                </a:r>
                <a:r>
                  <a:rPr lang="zh-TW" altLang="en-US" sz="2800" dirty="0">
                    <a:latin typeface="+mn-lt"/>
                  </a:rPr>
                  <a:t> </a:t>
                </a:r>
                <a:r>
                  <a:rPr lang="en-US" altLang="zh-TW" sz="2800" dirty="0">
                    <a:latin typeface="+mn-lt"/>
                  </a:rPr>
                  <a:t>machine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i="1" dirty="0">
                            <a:latin typeface="Cambria Math" panose="02040503050406030204" pitchFamily="18" charset="0"/>
                          </a:rPr>
                          <m:t>𝑚</m:t>
                        </m:r>
                      </m:e>
                      <m:sub>
                        <m:r>
                          <a:rPr lang="en-US" altLang="zh-TW" sz="2800" b="0" i="1" dirty="0" smtClean="0">
                            <a:latin typeface="Cambria Math" panose="02040503050406030204" pitchFamily="18" charset="0"/>
                          </a:rPr>
                          <m:t>𝑗</m:t>
                        </m:r>
                      </m:sub>
                    </m:sSub>
                  </m:oMath>
                </a14:m>
                <a:r>
                  <a:rPr lang="en-US" altLang="zh-TW" sz="2800" dirty="0">
                    <a:latin typeface="+mn-lt"/>
                  </a:rPr>
                  <a:t>, it is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𝑥</m:t>
                        </m:r>
                      </m:e>
                      <m:sub>
                        <m:r>
                          <a:rPr lang="en-US" altLang="zh-TW" sz="2800" i="1">
                            <a:latin typeface="Cambria Math" panose="02040503050406030204" pitchFamily="18" charset="0"/>
                          </a:rPr>
                          <m:t>𝑖𝑗</m:t>
                        </m:r>
                      </m:sub>
                    </m:sSub>
                    <m:r>
                      <a:rPr lang="en-US" altLang="zh-TW" sz="2800" i="1">
                        <a:latin typeface="Cambria Math" panose="02040503050406030204" pitchFamily="18" charset="0"/>
                      </a:rPr>
                      <m:t> </m:t>
                    </m:r>
                  </m:oMath>
                </a14:m>
                <a:r>
                  <a:rPr lang="en-US" altLang="zh-TW" sz="2800" dirty="0">
                    <a:latin typeface="+mn-lt"/>
                  </a:rPr>
                  <a:t>= 1. Otherwise, it is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𝑥</m:t>
                        </m:r>
                      </m:e>
                      <m:sub>
                        <m:r>
                          <a:rPr lang="en-US" altLang="zh-TW" sz="2800" i="1">
                            <a:latin typeface="Cambria Math" panose="02040503050406030204" pitchFamily="18" charset="0"/>
                          </a:rPr>
                          <m:t>𝑖𝑗</m:t>
                        </m:r>
                      </m:sub>
                    </m:sSub>
                    <m:r>
                      <a:rPr lang="en-US" altLang="zh-TW" sz="2800" i="1">
                        <a:latin typeface="Cambria Math" panose="02040503050406030204" pitchFamily="18" charset="0"/>
                      </a:rPr>
                      <m:t> </m:t>
                    </m:r>
                  </m:oMath>
                </a14:m>
                <a:r>
                  <a:rPr lang="en-US" altLang="zh-TW" sz="2800" dirty="0">
                    <a:latin typeface="+mn-lt"/>
                  </a:rPr>
                  <a:t>= 0.</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CBC739A1-45D0-4113-A150-B1E9B2559917}"/>
                  </a:ext>
                </a:extLst>
              </p:cNvPr>
              <p:cNvSpPr>
                <a:spLocks noGrp="1" noRot="1" noChangeAspect="1" noMove="1" noResize="1" noEditPoints="1" noAdjustHandles="1" noChangeArrowheads="1" noChangeShapeType="1" noTextEdit="1"/>
              </p:cNvSpPr>
              <p:nvPr>
                <p:ph idx="1"/>
              </p:nvPr>
            </p:nvSpPr>
            <p:spPr>
              <a:blipFill>
                <a:blip r:embed="rId3"/>
                <a:stretch>
                  <a:fillRect l="-944" t="-94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7C7B1F4-7CB2-4135-B916-1A68B164E52B}"/>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spTree>
    <p:extLst>
      <p:ext uri="{BB962C8B-B14F-4D97-AF65-F5344CB8AC3E}">
        <p14:creationId xmlns:p14="http://schemas.microsoft.com/office/powerpoint/2010/main" val="294937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BFF779-1800-49D3-B0AE-5D0A6616CDA3}"/>
              </a:ext>
            </a:extLst>
          </p:cNvPr>
          <p:cNvSpPr>
            <a:spLocks noGrp="1"/>
          </p:cNvSpPr>
          <p:nvPr>
            <p:ph type="title"/>
          </p:nvPr>
        </p:nvSpPr>
        <p:spPr/>
        <p:txBody>
          <a:bodyPr/>
          <a:lstStyle/>
          <a:p>
            <a:r>
              <a:rPr lang="en-US" altLang="zh-TW" dirty="0">
                <a:solidFill>
                  <a:prstClr val="black"/>
                </a:solidFill>
                <a:latin typeface="Times New Roman"/>
              </a:rPr>
              <a:t>2.2. Objective</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43568B47-D4EE-43BD-856F-4ABC218508A9}"/>
              </a:ext>
            </a:extLst>
          </p:cNvPr>
          <p:cNvSpPr>
            <a:spLocks noGrp="1"/>
          </p:cNvSpPr>
          <p:nvPr>
            <p:ph idx="1"/>
          </p:nvPr>
        </p:nvSpPr>
        <p:spPr/>
        <p:txBody>
          <a:bodyPr/>
          <a:lstStyle/>
          <a:p>
            <a:r>
              <a:rPr lang="en-US" altLang="zh-TW" sz="2800" dirty="0">
                <a:latin typeface="+mn-lt"/>
              </a:rPr>
              <a:t>To achieve a desired performance of service-based applications, a scheduler should not only</a:t>
            </a:r>
            <a:r>
              <a:rPr lang="zh-TW" altLang="en-US" sz="2800" dirty="0">
                <a:latin typeface="+mn-lt"/>
              </a:rPr>
              <a:t> </a:t>
            </a:r>
            <a:r>
              <a:rPr lang="en-US" altLang="zh-TW" sz="2800" dirty="0">
                <a:latin typeface="+mn-lt"/>
              </a:rPr>
              <a:t>consider the multi-resource demands of services but also the traffic situation between services.</a:t>
            </a:r>
          </a:p>
          <a:p>
            <a:r>
              <a:rPr lang="en-US" altLang="zh-TW" sz="2800" dirty="0">
                <a:latin typeface="+mn-lt"/>
              </a:rPr>
              <a:t>As services, especially data-intensive services, often need to transfer data frequently, the network</a:t>
            </a:r>
            <a:r>
              <a:rPr lang="zh-TW" altLang="en-US" sz="2800" dirty="0">
                <a:latin typeface="+mn-lt"/>
              </a:rPr>
              <a:t> </a:t>
            </a:r>
            <a:r>
              <a:rPr lang="en-US" altLang="zh-TW" sz="2800" dirty="0">
                <a:latin typeface="+mn-lt"/>
              </a:rPr>
              <a:t>performance would directly influence the overall performance.</a:t>
            </a:r>
          </a:p>
          <a:p>
            <a:r>
              <a:rPr lang="en-US" altLang="zh-TW" sz="2800" dirty="0">
                <a:latin typeface="+mn-lt"/>
              </a:rPr>
              <a:t>Considering the network dynamics,</a:t>
            </a:r>
            <a:r>
              <a:rPr lang="zh-TW" altLang="en-US" sz="2800" dirty="0">
                <a:latin typeface="+mn-lt"/>
              </a:rPr>
              <a:t> </a:t>
            </a:r>
            <a:r>
              <a:rPr lang="en-US" altLang="zh-TW" sz="2800" dirty="0">
                <a:latin typeface="+mn-lt"/>
              </a:rPr>
              <a:t>the placement of different services of an application is crucial for maintaining the overall performance,</a:t>
            </a:r>
            <a:r>
              <a:rPr lang="zh-TW" altLang="en-US" sz="2800" dirty="0">
                <a:latin typeface="+mn-lt"/>
              </a:rPr>
              <a:t> </a:t>
            </a:r>
            <a:r>
              <a:rPr lang="en-US" altLang="zh-TW" sz="2800" dirty="0">
                <a:latin typeface="+mn-lt"/>
              </a:rPr>
              <a:t>particularly when unexpected network latency or congestion occurs in the cluster.</a:t>
            </a:r>
            <a:endParaRPr lang="zh-TW" altLang="en-US" sz="2800" dirty="0">
              <a:latin typeface="+mn-lt"/>
            </a:endParaRPr>
          </a:p>
        </p:txBody>
      </p:sp>
      <p:sp>
        <p:nvSpPr>
          <p:cNvPr id="4" name="投影片編號版面配置區 3">
            <a:extLst>
              <a:ext uri="{FF2B5EF4-FFF2-40B4-BE49-F238E27FC236}">
                <a16:creationId xmlns:a16="http://schemas.microsoft.com/office/drawing/2014/main" id="{63089428-10AD-4C4B-B68F-5769F22CC5ED}"/>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spTree>
    <p:extLst>
      <p:ext uri="{BB962C8B-B14F-4D97-AF65-F5344CB8AC3E}">
        <p14:creationId xmlns:p14="http://schemas.microsoft.com/office/powerpoint/2010/main" val="263970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42FD3F-6920-465F-A8F3-2AE7F18D329A}"/>
              </a:ext>
            </a:extLst>
          </p:cNvPr>
          <p:cNvSpPr>
            <a:spLocks noGrp="1"/>
          </p:cNvSpPr>
          <p:nvPr>
            <p:ph type="title"/>
          </p:nvPr>
        </p:nvSpPr>
        <p:spPr/>
        <p:txBody>
          <a:bodyPr/>
          <a:lstStyle/>
          <a:p>
            <a:r>
              <a:rPr lang="en-US" altLang="zh-TW" dirty="0">
                <a:solidFill>
                  <a:prstClr val="black"/>
                </a:solidFill>
                <a:latin typeface="Times New Roman"/>
              </a:rPr>
              <a:t>2.2. Objective</a:t>
            </a:r>
            <a:endParaRPr lang="zh-TW" altLang="en-US" dirty="0"/>
          </a:p>
        </p:txBody>
      </p:sp>
      <p:sp>
        <p:nvSpPr>
          <p:cNvPr id="3" name="內容版面配置區 2">
            <a:extLst>
              <a:ext uri="{FF2B5EF4-FFF2-40B4-BE49-F238E27FC236}">
                <a16:creationId xmlns:a16="http://schemas.microsoft.com/office/drawing/2014/main" id="{D932EAA5-F6ED-471D-A8F8-6E043E22294F}"/>
              </a:ext>
            </a:extLst>
          </p:cNvPr>
          <p:cNvSpPr>
            <a:spLocks noGrp="1"/>
          </p:cNvSpPr>
          <p:nvPr>
            <p:ph idx="1"/>
          </p:nvPr>
        </p:nvSpPr>
        <p:spPr/>
        <p:txBody>
          <a:bodyPr/>
          <a:lstStyle/>
          <a:p>
            <a:r>
              <a:rPr lang="en-US" altLang="zh-TW" sz="2800" dirty="0">
                <a:latin typeface="+mn-lt"/>
              </a:rPr>
              <a:t>Given the traffic</a:t>
            </a:r>
            <a:r>
              <a:rPr lang="zh-TW" altLang="en-US" sz="2800" dirty="0">
                <a:latin typeface="+mn-lt"/>
              </a:rPr>
              <a:t> </a:t>
            </a:r>
            <a:r>
              <a:rPr lang="en-US" altLang="zh-TW" sz="2800" dirty="0">
                <a:latin typeface="+mn-lt"/>
              </a:rPr>
              <a:t>situation, the most intuitive solution is to place the services that have high traffic rate among them</a:t>
            </a:r>
            <a:r>
              <a:rPr lang="zh-TW" altLang="en-US" sz="2800" dirty="0">
                <a:latin typeface="+mn-lt"/>
              </a:rPr>
              <a:t> </a:t>
            </a:r>
            <a:r>
              <a:rPr lang="en-US" altLang="zh-TW" sz="2800" dirty="0">
                <a:latin typeface="+mn-lt"/>
              </a:rPr>
              <a:t>on the same machine so that the co-located services can leverage the </a:t>
            </a:r>
            <a:r>
              <a:rPr lang="en-US" altLang="zh-TW" sz="2800" dirty="0">
                <a:latin typeface="+mn-lt"/>
                <a:hlinkClick r:id="rId3" action="ppaction://hlinksldjump"/>
              </a:rPr>
              <a:t>loopback</a:t>
            </a:r>
            <a:r>
              <a:rPr lang="en-US" altLang="zh-TW" sz="2800" dirty="0">
                <a:latin typeface="+mn-lt"/>
              </a:rPr>
              <a:t> interface to get a high</a:t>
            </a:r>
            <a:r>
              <a:rPr lang="zh-TW" altLang="en-US" sz="2800" dirty="0">
                <a:latin typeface="+mn-lt"/>
              </a:rPr>
              <a:t> </a:t>
            </a:r>
            <a:r>
              <a:rPr lang="en-US" altLang="zh-TW" sz="2800" dirty="0">
                <a:latin typeface="+mn-lt"/>
              </a:rPr>
              <a:t>network performance without consuming actual network resources of the cluster.</a:t>
            </a:r>
          </a:p>
          <a:p>
            <a:r>
              <a:rPr lang="en-US" altLang="zh-TW" sz="2800" dirty="0">
                <a:latin typeface="+mn-lt"/>
              </a:rPr>
              <a:t>However, such</a:t>
            </a:r>
            <a:r>
              <a:rPr lang="zh-TW" altLang="en-US" sz="2800" dirty="0">
                <a:latin typeface="+mn-lt"/>
              </a:rPr>
              <a:t> </a:t>
            </a:r>
            <a:r>
              <a:rPr lang="en-US" altLang="zh-TW" sz="2800" dirty="0">
                <a:latin typeface="+mn-lt"/>
              </a:rPr>
              <a:t>services cannot all be co-located on one machine due to limited resource capacities.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122BDC25-0D34-498F-9E6D-AD0D34CDA5F5}"/>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spTree>
    <p:extLst>
      <p:ext uri="{BB962C8B-B14F-4D97-AF65-F5344CB8AC3E}">
        <p14:creationId xmlns:p14="http://schemas.microsoft.com/office/powerpoint/2010/main" val="284731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AEA1CC-5A39-440D-8D1E-A26008C6BA79}"/>
              </a:ext>
            </a:extLst>
          </p:cNvPr>
          <p:cNvSpPr>
            <a:spLocks noGrp="1"/>
          </p:cNvSpPr>
          <p:nvPr>
            <p:ph type="title"/>
          </p:nvPr>
        </p:nvSpPr>
        <p:spPr/>
        <p:txBody>
          <a:bodyPr/>
          <a:lstStyle/>
          <a:p>
            <a:r>
              <a:rPr lang="en-US" altLang="zh-TW" dirty="0">
                <a:solidFill>
                  <a:prstClr val="black"/>
                </a:solidFill>
                <a:latin typeface="Times New Roman"/>
              </a:rPr>
              <a:t>2.2. Objective</a:t>
            </a:r>
            <a:endParaRPr lang="zh-TW" altLang="en-US" dirty="0"/>
          </a:p>
        </p:txBody>
      </p:sp>
      <p:sp>
        <p:nvSpPr>
          <p:cNvPr id="3" name="內容版面配置區 2">
            <a:extLst>
              <a:ext uri="{FF2B5EF4-FFF2-40B4-BE49-F238E27FC236}">
                <a16:creationId xmlns:a16="http://schemas.microsoft.com/office/drawing/2014/main" id="{D9A02748-E654-4F02-A2AF-3D6CD9629A0F}"/>
              </a:ext>
            </a:extLst>
          </p:cNvPr>
          <p:cNvSpPr>
            <a:spLocks noGrp="1"/>
          </p:cNvSpPr>
          <p:nvPr>
            <p:ph idx="1"/>
          </p:nvPr>
        </p:nvSpPr>
        <p:spPr/>
        <p:txBody>
          <a:bodyPr/>
          <a:lstStyle/>
          <a:p>
            <a:r>
              <a:rPr lang="en-US" altLang="zh-TW" sz="2800" dirty="0">
                <a:latin typeface="+mn-lt"/>
              </a:rPr>
              <a:t>Thus, with the</a:t>
            </a:r>
            <a:r>
              <a:rPr lang="zh-TW" altLang="en-US" sz="2800" dirty="0">
                <a:latin typeface="+mn-lt"/>
              </a:rPr>
              <a:t> </a:t>
            </a:r>
            <a:r>
              <a:rPr lang="en-US" altLang="zh-TW" sz="2800" dirty="0">
                <a:latin typeface="+mn-lt"/>
              </a:rPr>
              <a:t>resource constraints, we try to find a placement solution to minimize the overall traffic between services that are placed on different machines (inter-machine traffic) while satisfying multi-resource demands of services, so that the objective of this work can be formulated as:</a:t>
            </a:r>
            <a:endParaRPr lang="zh-TW" altLang="en-US" sz="2800" dirty="0">
              <a:latin typeface="+mn-lt"/>
            </a:endParaRPr>
          </a:p>
        </p:txBody>
      </p:sp>
      <p:sp>
        <p:nvSpPr>
          <p:cNvPr id="4" name="投影片編號版面配置區 3">
            <a:extLst>
              <a:ext uri="{FF2B5EF4-FFF2-40B4-BE49-F238E27FC236}">
                <a16:creationId xmlns:a16="http://schemas.microsoft.com/office/drawing/2014/main" id="{17ABE432-7312-4782-A83D-1C98FD97644D}"/>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pic>
        <p:nvPicPr>
          <p:cNvPr id="5" name="圖片 4">
            <a:extLst>
              <a:ext uri="{FF2B5EF4-FFF2-40B4-BE49-F238E27FC236}">
                <a16:creationId xmlns:a16="http://schemas.microsoft.com/office/drawing/2014/main" id="{3DFA75F5-E6C9-4E74-8F85-4388FA6A9EAD}"/>
              </a:ext>
            </a:extLst>
          </p:cNvPr>
          <p:cNvPicPr>
            <a:picLocks noChangeAspect="1"/>
          </p:cNvPicPr>
          <p:nvPr/>
        </p:nvPicPr>
        <p:blipFill>
          <a:blip r:embed="rId3"/>
          <a:stretch>
            <a:fillRect/>
          </a:stretch>
        </p:blipFill>
        <p:spPr>
          <a:xfrm>
            <a:off x="1842494" y="3440518"/>
            <a:ext cx="8507012" cy="2800741"/>
          </a:xfrm>
          <a:prstGeom prst="rect">
            <a:avLst/>
          </a:prstGeom>
        </p:spPr>
      </p:pic>
    </p:spTree>
    <p:extLst>
      <p:ext uri="{BB962C8B-B14F-4D97-AF65-F5344CB8AC3E}">
        <p14:creationId xmlns:p14="http://schemas.microsoft.com/office/powerpoint/2010/main" val="336896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A18F3B-FF9C-4517-BCEB-FF6ED7713123}"/>
              </a:ext>
            </a:extLst>
          </p:cNvPr>
          <p:cNvSpPr>
            <a:spLocks noGrp="1"/>
          </p:cNvSpPr>
          <p:nvPr>
            <p:ph type="title"/>
          </p:nvPr>
        </p:nvSpPr>
        <p:spPr/>
        <p:txBody>
          <a:bodyPr/>
          <a:lstStyle/>
          <a:p>
            <a:r>
              <a:rPr lang="en-US" altLang="zh-TW" dirty="0">
                <a:solidFill>
                  <a:prstClr val="black"/>
                </a:solidFill>
                <a:latin typeface="Times New Roman"/>
              </a:rPr>
              <a:t>2.2. Objective</a:t>
            </a:r>
            <a:endParaRPr lang="zh-TW" altLang="en-US" dirty="0"/>
          </a:p>
        </p:txBody>
      </p:sp>
      <p:sp>
        <p:nvSpPr>
          <p:cNvPr id="3" name="內容版面配置區 2">
            <a:extLst>
              <a:ext uri="{FF2B5EF4-FFF2-40B4-BE49-F238E27FC236}">
                <a16:creationId xmlns:a16="http://schemas.microsoft.com/office/drawing/2014/main" id="{CD349C16-229C-4D32-9EE1-6599DB837854}"/>
              </a:ext>
            </a:extLst>
          </p:cNvPr>
          <p:cNvSpPr>
            <a:spLocks noGrp="1"/>
          </p:cNvSpPr>
          <p:nvPr>
            <p:ph idx="1"/>
          </p:nvPr>
        </p:nvSpPr>
        <p:spPr/>
        <p:txBody>
          <a:bodyPr/>
          <a:lstStyle/>
          <a:p>
            <a:r>
              <a:rPr lang="en-US" altLang="zh-TW" sz="2800" dirty="0">
                <a:latin typeface="+mn-lt"/>
              </a:rPr>
              <a:t>Equation </a:t>
            </a:r>
            <a:r>
              <a:rPr lang="en-US" altLang="zh-TW" sz="2800" dirty="0">
                <a:latin typeface="+mn-lt"/>
                <a:hlinkClick r:id="rId3" action="ppaction://hlinksldjump">
                  <a:extLst>
                    <a:ext uri="{A12FA001-AC4F-418D-AE19-62706E023703}">
                      <ahyp:hlinkClr xmlns:ahyp="http://schemas.microsoft.com/office/drawing/2018/hyperlinkcolor" val="tx"/>
                    </a:ext>
                  </a:extLst>
                </a:hlinkClick>
              </a:rPr>
              <a:t>(2)</a:t>
            </a:r>
            <a:r>
              <a:rPr lang="en-US" altLang="zh-TW" sz="2800" dirty="0">
                <a:latin typeface="+mn-lt"/>
              </a:rPr>
              <a:t> guarantees that each service is placed on a machine. </a:t>
            </a:r>
          </a:p>
          <a:p>
            <a:r>
              <a:rPr lang="en-US" altLang="zh-TW" sz="2800" dirty="0">
                <a:latin typeface="+mn-lt"/>
              </a:rPr>
              <a:t>Equation </a:t>
            </a:r>
            <a:r>
              <a:rPr lang="en-US" altLang="zh-TW" sz="2800" dirty="0">
                <a:latin typeface="+mn-lt"/>
                <a:hlinkClick r:id="rId3" action="ppaction://hlinksldjump">
                  <a:extLst>
                    <a:ext uri="{A12FA001-AC4F-418D-AE19-62706E023703}">
                      <ahyp:hlinkClr xmlns:ahyp="http://schemas.microsoft.com/office/drawing/2018/hyperlinkcolor" val="tx"/>
                    </a:ext>
                  </a:extLst>
                </a:hlinkClick>
              </a:rPr>
              <a:t>(3)</a:t>
            </a:r>
            <a:r>
              <a:rPr lang="en-US" altLang="zh-TW" sz="2800" dirty="0">
                <a:latin typeface="+mn-lt"/>
              </a:rPr>
              <a:t> guarantees that</a:t>
            </a:r>
            <a:r>
              <a:rPr lang="zh-TW" altLang="en-US" sz="2800" dirty="0">
                <a:latin typeface="+mn-lt"/>
              </a:rPr>
              <a:t> </a:t>
            </a:r>
            <a:r>
              <a:rPr lang="en-US" altLang="zh-TW" sz="2800" dirty="0">
                <a:latin typeface="+mn-lt"/>
              </a:rPr>
              <a:t>resource demands on a machine do not exceed its resource capacities. </a:t>
            </a:r>
          </a:p>
          <a:p>
            <a:r>
              <a:rPr lang="en-US" altLang="zh-TW" sz="2800" dirty="0">
                <a:latin typeface="+mn-lt"/>
              </a:rPr>
              <a:t>Equation </a:t>
            </a:r>
            <a:r>
              <a:rPr lang="en-US" altLang="zh-TW" sz="2800" dirty="0">
                <a:latin typeface="+mn-lt"/>
                <a:hlinkClick r:id="rId3" action="ppaction://hlinksldjump">
                  <a:extLst>
                    <a:ext uri="{A12FA001-AC4F-418D-AE19-62706E023703}">
                      <ahyp:hlinkClr xmlns:ahyp="http://schemas.microsoft.com/office/drawing/2018/hyperlinkcolor" val="tx"/>
                    </a:ext>
                  </a:extLst>
                </a:hlinkClick>
              </a:rPr>
              <a:t>(1)</a:t>
            </a:r>
            <a:r>
              <a:rPr lang="en-US" altLang="zh-TW" sz="2800" dirty="0">
                <a:latin typeface="+mn-lt"/>
              </a:rPr>
              <a:t> expresses the goal</a:t>
            </a:r>
            <a:r>
              <a:rPr lang="zh-TW" altLang="en-US" sz="2800" dirty="0">
                <a:latin typeface="+mn-lt"/>
              </a:rPr>
              <a:t> </a:t>
            </a:r>
            <a:r>
              <a:rPr lang="en-US" altLang="zh-TW" sz="2800" dirty="0">
                <a:latin typeface="+mn-lt"/>
              </a:rPr>
              <a:t>of this work.</a:t>
            </a:r>
            <a:endParaRPr lang="zh-TW" altLang="en-US" sz="2800" dirty="0">
              <a:latin typeface="+mn-lt"/>
            </a:endParaRPr>
          </a:p>
        </p:txBody>
      </p:sp>
      <p:sp>
        <p:nvSpPr>
          <p:cNvPr id="4" name="投影片編號版面配置區 3">
            <a:extLst>
              <a:ext uri="{FF2B5EF4-FFF2-40B4-BE49-F238E27FC236}">
                <a16:creationId xmlns:a16="http://schemas.microsoft.com/office/drawing/2014/main" id="{E8CA90A2-4830-4424-BCEF-1B6733B64C9D}"/>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spTree>
    <p:extLst>
      <p:ext uri="{BB962C8B-B14F-4D97-AF65-F5344CB8AC3E}">
        <p14:creationId xmlns:p14="http://schemas.microsoft.com/office/powerpoint/2010/main" val="1129839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9F76BF-5BC5-436C-8F9B-D4575DE57F23}"/>
              </a:ext>
            </a:extLst>
          </p:cNvPr>
          <p:cNvSpPr>
            <a:spLocks noGrp="1"/>
          </p:cNvSpPr>
          <p:nvPr>
            <p:ph type="title"/>
          </p:nvPr>
        </p:nvSpPr>
        <p:spPr/>
        <p:txBody>
          <a:bodyPr/>
          <a:lstStyle/>
          <a:p>
            <a:r>
              <a:rPr lang="en-US" altLang="zh-TW" dirty="0">
                <a:latin typeface="+mj-lt"/>
              </a:rPr>
              <a:t>3. Minimum K-Cut Problem</a:t>
            </a:r>
            <a:endParaRPr lang="zh-TW" altLang="en-US" dirty="0">
              <a:latin typeface="+mj-lt"/>
            </a:endParaRPr>
          </a:p>
        </p:txBody>
      </p:sp>
      <p:sp>
        <p:nvSpPr>
          <p:cNvPr id="3" name="內容版面配置區 2">
            <a:extLst>
              <a:ext uri="{FF2B5EF4-FFF2-40B4-BE49-F238E27FC236}">
                <a16:creationId xmlns:a16="http://schemas.microsoft.com/office/drawing/2014/main" id="{B671B5CD-2A09-4900-AFE1-EE3CDA4B1E24}"/>
              </a:ext>
            </a:extLst>
          </p:cNvPr>
          <p:cNvSpPr>
            <a:spLocks noGrp="1"/>
          </p:cNvSpPr>
          <p:nvPr>
            <p:ph idx="1"/>
          </p:nvPr>
        </p:nvSpPr>
        <p:spPr/>
        <p:txBody>
          <a:bodyPr/>
          <a:lstStyle/>
          <a:p>
            <a:r>
              <a:rPr lang="en-US" altLang="zh-TW" sz="2800" dirty="0">
                <a:latin typeface="+mn-lt"/>
              </a:rPr>
              <a:t>As a service-based application typically cannot be placed on one machine, an effective partition</a:t>
            </a:r>
            <a:r>
              <a:rPr lang="zh-TW" altLang="en-US" sz="2800" dirty="0">
                <a:latin typeface="+mn-lt"/>
              </a:rPr>
              <a:t> </a:t>
            </a:r>
            <a:r>
              <a:rPr lang="en-US" altLang="zh-TW" sz="2800" dirty="0">
                <a:latin typeface="+mn-lt"/>
              </a:rPr>
              <a:t>of the set of services involved in the application is necessary during the deployment.</a:t>
            </a:r>
          </a:p>
          <a:p>
            <a:r>
              <a:rPr lang="en-US" altLang="zh-TW" sz="2800" dirty="0">
                <a:latin typeface="+mn-lt"/>
              </a:rPr>
              <a:t>After partition,</a:t>
            </a:r>
            <a:r>
              <a:rPr lang="zh-TW" altLang="en-US" sz="2800" dirty="0">
                <a:latin typeface="+mn-lt"/>
              </a:rPr>
              <a:t> </a:t>
            </a:r>
            <a:r>
              <a:rPr lang="en-US" altLang="zh-TW" sz="2800" dirty="0">
                <a:latin typeface="+mn-lt"/>
              </a:rPr>
              <a:t>each subset of the services should be able to be packed into a machine, which means the machine has</a:t>
            </a:r>
            <a:r>
              <a:rPr lang="zh-TW" altLang="en-US" sz="2800" dirty="0">
                <a:latin typeface="+mn-lt"/>
              </a:rPr>
              <a:t> </a:t>
            </a:r>
            <a:r>
              <a:rPr lang="en-US" altLang="zh-TW" sz="2800" dirty="0">
                <a:latin typeface="+mn-lt"/>
              </a:rPr>
              <a:t>sufficient resources to run all the services in the subset.</a:t>
            </a:r>
          </a:p>
          <a:p>
            <a:r>
              <a:rPr lang="en-US" altLang="zh-TW" sz="2800" dirty="0">
                <a:latin typeface="+mn-lt"/>
              </a:rPr>
              <a:t>Considering the traffic rate between different</a:t>
            </a:r>
            <a:r>
              <a:rPr lang="zh-TW" altLang="en-US" sz="2800" dirty="0">
                <a:latin typeface="+mn-lt"/>
              </a:rPr>
              <a:t> </a:t>
            </a:r>
            <a:r>
              <a:rPr lang="en-US" altLang="zh-TW" sz="2800" dirty="0">
                <a:latin typeface="+mn-lt"/>
              </a:rPr>
              <a:t>services, the quality of the partition is crucial for the application performance.</a:t>
            </a:r>
            <a:endParaRPr lang="zh-TW" altLang="en-US" sz="2800" dirty="0">
              <a:latin typeface="+mn-lt"/>
            </a:endParaRPr>
          </a:p>
        </p:txBody>
      </p:sp>
      <p:sp>
        <p:nvSpPr>
          <p:cNvPr id="4" name="投影片編號版面配置區 3">
            <a:extLst>
              <a:ext uri="{FF2B5EF4-FFF2-40B4-BE49-F238E27FC236}">
                <a16:creationId xmlns:a16="http://schemas.microsoft.com/office/drawing/2014/main" id="{87648211-3556-4744-812B-BF76F4D03A41}"/>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spTree>
    <p:extLst>
      <p:ext uri="{BB962C8B-B14F-4D97-AF65-F5344CB8AC3E}">
        <p14:creationId xmlns:p14="http://schemas.microsoft.com/office/powerpoint/2010/main" val="384029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66783D-E1E2-49A5-8CE8-27B4F3AEAB15}"/>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90DA5BAB-3AB9-47DD-A1CA-3FA29CDC5A2F}"/>
                  </a:ext>
                </a:extLst>
              </p:cNvPr>
              <p:cNvSpPr>
                <a:spLocks noGrp="1"/>
              </p:cNvSpPr>
              <p:nvPr>
                <p:ph idx="1"/>
              </p:nvPr>
            </p:nvSpPr>
            <p:spPr/>
            <p:txBody>
              <a:bodyPr/>
              <a:lstStyle/>
              <a:p>
                <a:r>
                  <a:rPr lang="en-US" altLang="zh-TW" sz="2800" dirty="0">
                    <a:latin typeface="+mn-lt"/>
                  </a:rPr>
                  <a:t>To tackle this problem,</a:t>
                </a:r>
                <a:r>
                  <a:rPr lang="zh-TW" altLang="en-US" sz="2800" dirty="0">
                    <a:latin typeface="+mn-lt"/>
                  </a:rPr>
                  <a:t> </a:t>
                </a:r>
                <a:r>
                  <a:rPr lang="en-US" altLang="zh-TW" sz="2800" dirty="0">
                    <a:latin typeface="+mn-lt"/>
                  </a:rPr>
                  <a:t>we first discuss the minimum k-cut problem to understand the problem’s complexity.</a:t>
                </a:r>
              </a:p>
              <a:p>
                <a:r>
                  <a:rPr lang="en-US" altLang="zh-TW" sz="2800" dirty="0">
                    <a:latin typeface="+mn-lt"/>
                  </a:rPr>
                  <a:t>Let G = (V, E) be an undirected graph, where V is the node set, and E is the edge set. In the</a:t>
                </a:r>
                <a:r>
                  <a:rPr lang="zh-TW" altLang="en-US" sz="2800" dirty="0">
                    <a:latin typeface="+mn-lt"/>
                  </a:rPr>
                  <a:t> </a:t>
                </a:r>
                <a:r>
                  <a:rPr lang="en-US" altLang="zh-TW" sz="2800" dirty="0">
                    <a:latin typeface="+mn-lt"/>
                  </a:rPr>
                  <a:t>graph, each edge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i="1" dirty="0">
                            <a:latin typeface="Cambria Math" panose="02040503050406030204" pitchFamily="18" charset="0"/>
                          </a:rPr>
                          <m:t>𝑒</m:t>
                        </m:r>
                      </m:e>
                      <m:sub>
                        <m:r>
                          <a:rPr lang="en-US" altLang="zh-TW" sz="2800" b="0" i="1" dirty="0" smtClean="0">
                            <a:latin typeface="Cambria Math" panose="02040503050406030204" pitchFamily="18" charset="0"/>
                          </a:rPr>
                          <m:t>𝑢</m:t>
                        </m:r>
                        <m:r>
                          <a:rPr lang="en-US" altLang="zh-TW" sz="2800" b="0" i="1" dirty="0" smtClean="0">
                            <a:latin typeface="Cambria Math" panose="02040503050406030204" pitchFamily="18" charset="0"/>
                          </a:rPr>
                          <m:t>,</m:t>
                        </m:r>
                        <m:r>
                          <a:rPr lang="en-US" altLang="zh-TW" sz="2800" b="0" i="1" dirty="0" smtClean="0">
                            <a:latin typeface="Cambria Math" panose="02040503050406030204" pitchFamily="18" charset="0"/>
                          </a:rPr>
                          <m:t>𝑣</m:t>
                        </m:r>
                      </m:sub>
                    </m:sSub>
                    <m:r>
                      <a:rPr lang="en-US" altLang="zh-TW" sz="2800" i="1" dirty="0" smtClean="0">
                        <a:latin typeface="Cambria Math" panose="02040503050406030204" pitchFamily="18" charset="0"/>
                        <a:ea typeface="Cambria Math" panose="02040503050406030204" pitchFamily="18" charset="0"/>
                      </a:rPr>
                      <m:t>∈</m:t>
                    </m:r>
                    <m:r>
                      <a:rPr lang="en-US" altLang="zh-TW" sz="2800" i="1" dirty="0">
                        <a:latin typeface="Cambria Math" panose="02040503050406030204" pitchFamily="18" charset="0"/>
                      </a:rPr>
                      <m:t> </m:t>
                    </m:r>
                    <m:r>
                      <a:rPr lang="en-US" altLang="zh-TW" sz="2800" i="1" dirty="0">
                        <a:latin typeface="Cambria Math" panose="02040503050406030204" pitchFamily="18" charset="0"/>
                      </a:rPr>
                      <m:t>𝐸</m:t>
                    </m:r>
                    <m:r>
                      <a:rPr lang="en-US" altLang="zh-TW" sz="2800" i="1" dirty="0">
                        <a:latin typeface="Cambria Math" panose="02040503050406030204" pitchFamily="18" charset="0"/>
                      </a:rPr>
                      <m:t> </m:t>
                    </m:r>
                  </m:oMath>
                </a14:m>
                <a:r>
                  <a:rPr lang="en-US" altLang="zh-TW" sz="2800" dirty="0">
                    <a:latin typeface="+mn-lt"/>
                  </a:rPr>
                  <a:t>has a non-negative weight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𝑤</m:t>
                        </m:r>
                      </m:e>
                      <m:sub>
                        <m:r>
                          <a:rPr lang="en-US" altLang="zh-TW" sz="2800" b="0" i="1" dirty="0" smtClean="0">
                            <a:latin typeface="Cambria Math" panose="02040503050406030204" pitchFamily="18" charset="0"/>
                          </a:rPr>
                          <m:t>𝑢</m:t>
                        </m:r>
                        <m:r>
                          <a:rPr lang="en-US" altLang="zh-TW" sz="2800" b="0" i="1" dirty="0" smtClean="0">
                            <a:latin typeface="Cambria Math" panose="02040503050406030204" pitchFamily="18" charset="0"/>
                          </a:rPr>
                          <m:t>,</m:t>
                        </m:r>
                        <m:r>
                          <a:rPr lang="en-US" altLang="zh-TW" sz="2800" b="0" i="1" dirty="0" smtClean="0">
                            <a:latin typeface="Cambria Math" panose="02040503050406030204" pitchFamily="18" charset="0"/>
                          </a:rPr>
                          <m:t>𝑣</m:t>
                        </m:r>
                      </m:sub>
                    </m:sSub>
                  </m:oMath>
                </a14:m>
                <a:r>
                  <a:rPr lang="en-US" altLang="zh-TW" sz="2800" dirty="0">
                    <a:latin typeface="+mn-lt"/>
                  </a:rPr>
                  <a:t>.</a:t>
                </a:r>
              </a:p>
              <a:p>
                <a:r>
                  <a:rPr lang="en-US" altLang="zh-TW" sz="2800" dirty="0">
                    <a:latin typeface="+mn-lt"/>
                  </a:rPr>
                  <a:t>A k-cut in graph G is a set of edges, which</a:t>
                </a:r>
                <a:r>
                  <a:rPr lang="zh-TW" altLang="en-US" sz="2800" dirty="0">
                    <a:latin typeface="+mn-lt"/>
                  </a:rPr>
                  <a:t> </a:t>
                </a:r>
                <a:r>
                  <a:rPr lang="en-US" altLang="zh-TW" sz="2800" dirty="0">
                    <a:latin typeface="+mn-lt"/>
                  </a:rPr>
                  <a:t>when removed, partition the graph into k disjoint nonempty components</a:t>
                </a:r>
                <a:r>
                  <a:rPr lang="zh-TW" altLang="en-US" sz="2800" dirty="0">
                    <a:latin typeface="+mn-lt"/>
                  </a:rPr>
                  <a:t> </a:t>
                </a:r>
                <a:r>
                  <a:rPr lang="en-US" altLang="zh-TW" sz="2800" i="1" dirty="0">
                    <a:latin typeface="+mn-lt"/>
                  </a:rPr>
                  <a:t>G’</a:t>
                </a:r>
                <a14:m>
                  <m:oMath xmlns:m="http://schemas.openxmlformats.org/officeDocument/2006/math">
                    <m:r>
                      <a:rPr lang="en-US" altLang="zh-TW" sz="2800" i="1" dirty="0">
                        <a:latin typeface="Cambria Math" panose="02040503050406030204" pitchFamily="18" charset="0"/>
                      </a:rPr>
                      <m:t>=</m:t>
                    </m:r>
                    <m:d>
                      <m:dPr>
                        <m:begChr m:val="{"/>
                        <m:endChr m:val="}"/>
                        <m:ctrlPr>
                          <a:rPr lang="en-US" altLang="zh-TW" sz="2800" i="1" dirty="0" smtClean="0">
                            <a:latin typeface="Cambria Math" panose="02040503050406030204" pitchFamily="18" charset="0"/>
                          </a:rPr>
                        </m:ctrlPr>
                      </m:dPr>
                      <m:e>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𝐺</m:t>
                            </m:r>
                          </m:e>
                          <m:sub>
                            <m:r>
                              <a:rPr lang="en-US" altLang="zh-TW" sz="2800" i="1" dirty="0">
                                <a:latin typeface="Cambria Math" panose="02040503050406030204" pitchFamily="18" charset="0"/>
                              </a:rPr>
                              <m:t>1</m:t>
                            </m:r>
                          </m:sub>
                        </m:sSub>
                        <m:r>
                          <a:rPr lang="en-US" altLang="zh-TW" sz="2800" b="0" i="1" dirty="0" smtClean="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𝐺</m:t>
                            </m:r>
                          </m:e>
                          <m:sub>
                            <m:r>
                              <a:rPr lang="en-US" altLang="zh-TW" sz="2800" b="0" i="1" dirty="0" smtClean="0">
                                <a:latin typeface="Cambria Math" panose="02040503050406030204" pitchFamily="18" charset="0"/>
                              </a:rPr>
                              <m:t>2</m:t>
                            </m:r>
                          </m:sub>
                        </m:sSub>
                        <m:r>
                          <a:rPr lang="en-US" altLang="zh-TW" sz="2800" b="0" i="1" dirty="0" smtClean="0">
                            <a:latin typeface="Cambria Math" panose="02040503050406030204" pitchFamily="18" charset="0"/>
                          </a:rPr>
                          <m:t>,…,</m:t>
                        </m:r>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𝐺</m:t>
                            </m:r>
                          </m:e>
                          <m:sub>
                            <m:r>
                              <a:rPr lang="en-US" altLang="zh-TW" sz="2800" b="0" i="1" dirty="0" smtClean="0">
                                <a:latin typeface="Cambria Math" panose="02040503050406030204" pitchFamily="18" charset="0"/>
                              </a:rPr>
                              <m:t>𝐾</m:t>
                            </m:r>
                          </m:sub>
                        </m:sSub>
                      </m:e>
                    </m:d>
                  </m:oMath>
                </a14:m>
                <a:endParaRPr lang="zh-TW" altLang="en-US" sz="2800" dirty="0">
                  <a:latin typeface="+mn-lt"/>
                </a:endParaRPr>
              </a:p>
            </p:txBody>
          </p:sp>
        </mc:Choice>
        <mc:Fallback>
          <p:sp>
            <p:nvSpPr>
              <p:cNvPr id="3" name="內容版面配置區 2">
                <a:extLst>
                  <a:ext uri="{FF2B5EF4-FFF2-40B4-BE49-F238E27FC236}">
                    <a16:creationId xmlns:a16="http://schemas.microsoft.com/office/drawing/2014/main" id="{90DA5BAB-3AB9-47DD-A1CA-3FA29CDC5A2F}"/>
                  </a:ext>
                </a:extLst>
              </p:cNvPr>
              <p:cNvSpPr>
                <a:spLocks noGrp="1" noRot="1" noChangeAspect="1" noMove="1" noResize="1" noEditPoints="1" noAdjustHandles="1" noChangeArrowheads="1" noChangeShapeType="1" noTextEdit="1"/>
              </p:cNvSpPr>
              <p:nvPr>
                <p:ph idx="1"/>
              </p:nvPr>
            </p:nvSpPr>
            <p:spPr>
              <a:blipFill>
                <a:blip r:embed="rId3"/>
                <a:stretch>
                  <a:fillRect l="-944" t="-1482" r="-8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FC49F14-0237-4776-98BD-E1DB771B339C}"/>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a:p>
        </p:txBody>
      </p:sp>
    </p:spTree>
    <p:extLst>
      <p:ext uri="{BB962C8B-B14F-4D97-AF65-F5344CB8AC3E}">
        <p14:creationId xmlns:p14="http://schemas.microsoft.com/office/powerpoint/2010/main" val="136424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22ABA0-CFD4-4EC3-9D43-69DD3348ED5D}"/>
              </a:ext>
            </a:extLst>
          </p:cNvPr>
          <p:cNvSpPr>
            <a:spLocks noGrp="1"/>
          </p:cNvSpPr>
          <p:nvPr>
            <p:ph type="title"/>
          </p:nvPr>
        </p:nvSpPr>
        <p:spPr/>
        <p:txBody>
          <a:bodyPr/>
          <a:lstStyle/>
          <a:p>
            <a:r>
              <a:rPr lang="en-US" altLang="zh-TW" dirty="0">
                <a:latin typeface="+mn-ea"/>
              </a:rPr>
              <a:t>Abstract</a:t>
            </a:r>
            <a:endParaRPr lang="zh-TW" altLang="en-US" dirty="0"/>
          </a:p>
        </p:txBody>
      </p:sp>
      <p:sp>
        <p:nvSpPr>
          <p:cNvPr id="3" name="內容版面配置區 2">
            <a:extLst>
              <a:ext uri="{FF2B5EF4-FFF2-40B4-BE49-F238E27FC236}">
                <a16:creationId xmlns:a16="http://schemas.microsoft.com/office/drawing/2014/main" id="{7F6B1060-8C95-4D18-8543-0D0FB5196AD2}"/>
              </a:ext>
            </a:extLst>
          </p:cNvPr>
          <p:cNvSpPr>
            <a:spLocks noGrp="1"/>
          </p:cNvSpPr>
          <p:nvPr>
            <p:ph idx="1"/>
          </p:nvPr>
        </p:nvSpPr>
        <p:spPr/>
        <p:txBody>
          <a:bodyPr/>
          <a:lstStyle/>
          <a:p>
            <a:r>
              <a:rPr lang="en-US" altLang="zh-TW" sz="2800" dirty="0">
                <a:latin typeface="+mn-lt"/>
              </a:rPr>
              <a:t>However, current cluster schedulers fail to place services at the best</a:t>
            </a:r>
            <a:r>
              <a:rPr lang="zh-TW" altLang="en-US" sz="2800" dirty="0">
                <a:latin typeface="+mn-lt"/>
              </a:rPr>
              <a:t> </a:t>
            </a:r>
            <a:r>
              <a:rPr lang="en-US" altLang="zh-TW" sz="2800" dirty="0">
                <a:latin typeface="+mn-lt"/>
              </a:rPr>
              <a:t>possible machine, since they only consider the resource constraints but ignore the traffic demands</a:t>
            </a:r>
            <a:r>
              <a:rPr lang="zh-TW" altLang="en-US" sz="2800" dirty="0">
                <a:latin typeface="+mn-lt"/>
              </a:rPr>
              <a:t> </a:t>
            </a:r>
            <a:r>
              <a:rPr lang="en-US" altLang="zh-TW" sz="2800" dirty="0">
                <a:latin typeface="+mn-lt"/>
              </a:rPr>
              <a:t>between services.</a:t>
            </a:r>
          </a:p>
          <a:p>
            <a:r>
              <a:rPr lang="en-US" altLang="zh-TW" sz="2800" dirty="0">
                <a:latin typeface="+mn-lt"/>
              </a:rPr>
              <a:t>To address this problem, we propose a new approach to optimize the placement</a:t>
            </a:r>
            <a:r>
              <a:rPr lang="zh-TW" altLang="en-US" sz="2800" dirty="0">
                <a:latin typeface="+mn-lt"/>
              </a:rPr>
              <a:t> </a:t>
            </a:r>
            <a:r>
              <a:rPr lang="en-US" altLang="zh-TW" sz="2800" dirty="0">
                <a:latin typeface="+mn-lt"/>
              </a:rPr>
              <a:t>of service-based applications in clouds.</a:t>
            </a:r>
          </a:p>
          <a:p>
            <a:r>
              <a:rPr lang="en-US" altLang="zh-TW" sz="2800" dirty="0">
                <a:latin typeface="+mn-lt"/>
              </a:rPr>
              <a:t>The approach first partitions the application into several</a:t>
            </a:r>
            <a:r>
              <a:rPr lang="zh-TW" altLang="en-US" sz="2800" dirty="0">
                <a:latin typeface="+mn-lt"/>
              </a:rPr>
              <a:t> </a:t>
            </a:r>
            <a:r>
              <a:rPr lang="en-US" altLang="zh-TW" sz="2800" dirty="0">
                <a:latin typeface="+mn-lt"/>
              </a:rPr>
              <a:t>parts while keeping overall traffic between different parts to a minimum and then carefully packs</a:t>
            </a:r>
            <a:r>
              <a:rPr lang="zh-TW" altLang="en-US" sz="2800" dirty="0">
                <a:latin typeface="+mn-lt"/>
              </a:rPr>
              <a:t> </a:t>
            </a:r>
            <a:r>
              <a:rPr lang="en-US" altLang="zh-TW" sz="2800" dirty="0">
                <a:latin typeface="+mn-lt"/>
              </a:rPr>
              <a:t>the different parts into machines with respect to their resource demands and traffic demands.</a:t>
            </a:r>
            <a:endParaRPr lang="zh-TW" altLang="en-US" sz="2800" dirty="0">
              <a:latin typeface="+mn-lt"/>
            </a:endParaRPr>
          </a:p>
        </p:txBody>
      </p:sp>
      <p:sp>
        <p:nvSpPr>
          <p:cNvPr id="4" name="投影片編號版面配置區 3">
            <a:extLst>
              <a:ext uri="{FF2B5EF4-FFF2-40B4-BE49-F238E27FC236}">
                <a16:creationId xmlns:a16="http://schemas.microsoft.com/office/drawing/2014/main" id="{AA0D168E-1685-41C2-8C45-1F8C047F2135}"/>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9942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CC95D1-EB83-41C1-94E9-7569CC29F657}"/>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sp>
        <p:nvSpPr>
          <p:cNvPr id="3" name="內容版面配置區 2">
            <a:extLst>
              <a:ext uri="{FF2B5EF4-FFF2-40B4-BE49-F238E27FC236}">
                <a16:creationId xmlns:a16="http://schemas.microsoft.com/office/drawing/2014/main" id="{2E99934E-BE7E-471F-8828-21CD34A2A405}"/>
              </a:ext>
            </a:extLst>
          </p:cNvPr>
          <p:cNvSpPr>
            <a:spLocks noGrp="1"/>
          </p:cNvSpPr>
          <p:nvPr>
            <p:ph idx="1"/>
          </p:nvPr>
        </p:nvSpPr>
        <p:spPr/>
        <p:txBody>
          <a:bodyPr/>
          <a:lstStyle/>
          <a:p>
            <a:r>
              <a:rPr lang="en-US" altLang="zh-TW" sz="2800" dirty="0">
                <a:latin typeface="+mn-lt"/>
              </a:rPr>
              <a:t>The minimum k-cut problem is to find a k-cut of minimum total weight of edges whose two ends are in different components, which can be computed as:</a:t>
            </a:r>
          </a:p>
          <a:p>
            <a:endParaRPr lang="en-US" altLang="zh-TW" sz="2800" dirty="0">
              <a:latin typeface="+mn-lt"/>
            </a:endParaRPr>
          </a:p>
          <a:p>
            <a:endParaRPr lang="en-US" altLang="zh-TW" sz="2800" dirty="0">
              <a:latin typeface="+mn-lt"/>
            </a:endParaRPr>
          </a:p>
          <a:p>
            <a:endParaRPr lang="en-US" altLang="zh-TW" sz="2800" dirty="0">
              <a:latin typeface="+mn-lt"/>
            </a:endParaRPr>
          </a:p>
          <a:p>
            <a:r>
              <a:rPr lang="en-US" altLang="zh-TW" sz="2800" dirty="0">
                <a:latin typeface="+mn-lt"/>
              </a:rPr>
              <a:t>A minimum cut is a simply minimum k-cut when k = 2.</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AB46907B-6616-4DB9-935E-8F6953E0586A}"/>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pic>
        <p:nvPicPr>
          <p:cNvPr id="5" name="圖片 4">
            <a:extLst>
              <a:ext uri="{FF2B5EF4-FFF2-40B4-BE49-F238E27FC236}">
                <a16:creationId xmlns:a16="http://schemas.microsoft.com/office/drawing/2014/main" id="{FDBD28A0-5B20-49FC-9C17-3E2A487CAB5B}"/>
              </a:ext>
            </a:extLst>
          </p:cNvPr>
          <p:cNvPicPr>
            <a:picLocks noChangeAspect="1"/>
          </p:cNvPicPr>
          <p:nvPr/>
        </p:nvPicPr>
        <p:blipFill>
          <a:blip r:embed="rId3"/>
          <a:stretch>
            <a:fillRect/>
          </a:stretch>
        </p:blipFill>
        <p:spPr>
          <a:xfrm>
            <a:off x="2895600" y="2895525"/>
            <a:ext cx="6760444" cy="1219275"/>
          </a:xfrm>
          <a:prstGeom prst="rect">
            <a:avLst/>
          </a:prstGeom>
        </p:spPr>
      </p:pic>
    </p:spTree>
    <p:extLst>
      <p:ext uri="{BB962C8B-B14F-4D97-AF65-F5344CB8AC3E}">
        <p14:creationId xmlns:p14="http://schemas.microsoft.com/office/powerpoint/2010/main" val="4169441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8B259D-C24F-4E8A-B8E6-BCA7315B5911}"/>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sp>
        <p:nvSpPr>
          <p:cNvPr id="3" name="內容版面配置區 2">
            <a:extLst>
              <a:ext uri="{FF2B5EF4-FFF2-40B4-BE49-F238E27FC236}">
                <a16:creationId xmlns:a16="http://schemas.microsoft.com/office/drawing/2014/main" id="{71C3089A-3C54-4D37-A6DB-CEAF8E24F1D8}"/>
              </a:ext>
            </a:extLst>
          </p:cNvPr>
          <p:cNvSpPr>
            <a:spLocks noGrp="1"/>
          </p:cNvSpPr>
          <p:nvPr>
            <p:ph idx="1"/>
          </p:nvPr>
        </p:nvSpPr>
        <p:spPr/>
        <p:txBody>
          <a:bodyPr/>
          <a:lstStyle/>
          <a:p>
            <a:r>
              <a:rPr lang="en-US" altLang="zh-TW" sz="2800" dirty="0">
                <a:latin typeface="+mn-lt"/>
                <a:hlinkClick r:id="rId3" action="ppaction://hlinksldjump"/>
              </a:rPr>
              <a:t>Figure 1</a:t>
            </a:r>
            <a:r>
              <a:rPr lang="en-US" altLang="zh-TW" sz="2800" dirty="0">
                <a:latin typeface="+mn-lt"/>
              </a:rPr>
              <a:t> shows an example of a minimum</a:t>
            </a:r>
            <a:r>
              <a:rPr lang="zh-TW" altLang="en-US" sz="2800" dirty="0">
                <a:latin typeface="+mn-lt"/>
              </a:rPr>
              <a:t> </a:t>
            </a:r>
            <a:r>
              <a:rPr lang="en-US" altLang="zh-TW" sz="2800" dirty="0">
                <a:latin typeface="+mn-lt"/>
              </a:rPr>
              <a:t>cut of a graph.</a:t>
            </a:r>
          </a:p>
          <a:p>
            <a:r>
              <a:rPr lang="en-US" altLang="zh-TW" sz="2800" dirty="0">
                <a:latin typeface="+mn-lt"/>
              </a:rPr>
              <a:t>There are 2 cuts shown in the figure, and the dash line is a minimum cut of the graph,</a:t>
            </a:r>
            <a:r>
              <a:rPr lang="zh-TW" altLang="en-US" sz="2800" dirty="0">
                <a:latin typeface="+mn-lt"/>
              </a:rPr>
              <a:t> </a:t>
            </a:r>
            <a:r>
              <a:rPr lang="en-US" altLang="zh-TW" sz="2800" dirty="0">
                <a:latin typeface="+mn-lt"/>
              </a:rPr>
              <a:t>as the total weight of edges cut by the dash line is the minimum of all cuts.</a:t>
            </a:r>
          </a:p>
          <a:p>
            <a:r>
              <a:rPr lang="en-US" altLang="zh-TW" sz="2800" dirty="0">
                <a:latin typeface="+mn-lt"/>
              </a:rPr>
              <a:t>Given a service-based</a:t>
            </a:r>
            <a:r>
              <a:rPr lang="zh-TW" altLang="en-US" sz="2800" dirty="0">
                <a:latin typeface="+mn-lt"/>
              </a:rPr>
              <a:t> </a:t>
            </a:r>
            <a:r>
              <a:rPr lang="en-US" altLang="zh-TW" sz="2800" dirty="0">
                <a:latin typeface="+mn-lt"/>
              </a:rPr>
              <a:t>application, we can represent it as a graph, where the nodes represent services and the weights of</a:t>
            </a:r>
            <a:r>
              <a:rPr lang="zh-TW" altLang="en-US" sz="2800" dirty="0">
                <a:latin typeface="+mn-lt"/>
              </a:rPr>
              <a:t> </a:t>
            </a:r>
            <a:r>
              <a:rPr lang="en-US" altLang="zh-TW" sz="2800" dirty="0">
                <a:latin typeface="+mn-lt"/>
              </a:rPr>
              <a:t>edges represent the traffic rate.</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0002D080-BD58-4AD2-9448-F93D215CCD79}"/>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dirty="0"/>
          </a:p>
        </p:txBody>
      </p:sp>
    </p:spTree>
    <p:extLst>
      <p:ext uri="{BB962C8B-B14F-4D97-AF65-F5344CB8AC3E}">
        <p14:creationId xmlns:p14="http://schemas.microsoft.com/office/powerpoint/2010/main" val="95139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538B8-2C39-415C-89CB-4ED5CFCD062F}"/>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sp>
        <p:nvSpPr>
          <p:cNvPr id="3" name="內容版面配置區 2">
            <a:extLst>
              <a:ext uri="{FF2B5EF4-FFF2-40B4-BE49-F238E27FC236}">
                <a16:creationId xmlns:a16="http://schemas.microsoft.com/office/drawing/2014/main" id="{ED2E168E-8FC3-4D21-B0A7-612E5D7A005F}"/>
              </a:ext>
            </a:extLst>
          </p:cNvPr>
          <p:cNvSpPr>
            <a:spLocks noGrp="1"/>
          </p:cNvSpPr>
          <p:nvPr>
            <p:ph idx="1"/>
          </p:nvPr>
        </p:nvSpPr>
        <p:spPr/>
        <p:txBody>
          <a:bodyPr/>
          <a:lstStyle/>
          <a:p>
            <a:r>
              <a:rPr lang="en-US" altLang="zh-TW" sz="2800" dirty="0">
                <a:latin typeface="+mn-lt"/>
              </a:rPr>
              <a:t>Specifically, the traffic rate from service </a:t>
            </a:r>
            <a:r>
              <a:rPr lang="zh-TW" altLang="en-US" sz="2800" dirty="0">
                <a:latin typeface="+mn-lt"/>
              </a:rPr>
              <a:t>𝑠</a:t>
            </a:r>
            <a:r>
              <a:rPr lang="en-US" altLang="zh-TW" sz="2800" dirty="0">
                <a:latin typeface="+mn-lt"/>
              </a:rPr>
              <a:t>_</a:t>
            </a:r>
            <a:r>
              <a:rPr lang="zh-TW" altLang="en-US" sz="2800" dirty="0">
                <a:latin typeface="+mn-lt"/>
              </a:rPr>
              <a:t>𝑖 </a:t>
            </a:r>
            <a:r>
              <a:rPr lang="en-US" altLang="zh-TW" sz="2800" dirty="0">
                <a:latin typeface="+mn-lt"/>
              </a:rPr>
              <a:t>to service </a:t>
            </a:r>
            <a:r>
              <a:rPr lang="zh-TW" altLang="en-US" sz="2800" dirty="0">
                <a:latin typeface="+mn-lt"/>
              </a:rPr>
              <a:t>𝑠</a:t>
            </a:r>
            <a:r>
              <a:rPr lang="en-US" altLang="zh-TW" sz="2800" dirty="0">
                <a:latin typeface="+mn-lt"/>
              </a:rPr>
              <a:t>_</a:t>
            </a:r>
            <a:r>
              <a:rPr lang="zh-TW" altLang="en-US" sz="2800" dirty="0">
                <a:latin typeface="+mn-lt"/>
              </a:rPr>
              <a:t>𝑗 </a:t>
            </a:r>
            <a:r>
              <a:rPr lang="en-US" altLang="zh-TW" sz="2800" dirty="0">
                <a:latin typeface="+mn-lt"/>
              </a:rPr>
              <a:t>and the rate from service </a:t>
            </a:r>
            <a:r>
              <a:rPr lang="zh-TW" altLang="en-US" sz="2800" dirty="0">
                <a:latin typeface="+mn-lt"/>
              </a:rPr>
              <a:t>𝑠</a:t>
            </a:r>
            <a:r>
              <a:rPr lang="en-US" altLang="zh-TW" sz="2800" dirty="0">
                <a:latin typeface="+mn-lt"/>
              </a:rPr>
              <a:t>_</a:t>
            </a:r>
            <a:r>
              <a:rPr lang="zh-TW" altLang="en-US" sz="2800" dirty="0">
                <a:latin typeface="+mn-lt"/>
              </a:rPr>
              <a:t>𝑗 </a:t>
            </a:r>
            <a:r>
              <a:rPr lang="en-US" altLang="zh-TW" sz="2800" dirty="0">
                <a:latin typeface="+mn-lt"/>
              </a:rPr>
              <a:t>to service </a:t>
            </a:r>
            <a:r>
              <a:rPr lang="zh-TW" altLang="en-US" sz="2800" dirty="0">
                <a:latin typeface="+mn-lt"/>
              </a:rPr>
              <a:t>𝑠</a:t>
            </a:r>
            <a:r>
              <a:rPr lang="en-US" altLang="zh-TW" sz="2800" dirty="0">
                <a:latin typeface="+mn-lt"/>
              </a:rPr>
              <a:t>_</a:t>
            </a:r>
            <a:r>
              <a:rPr lang="zh-TW" altLang="en-US" sz="2800" dirty="0">
                <a:latin typeface="+mn-lt"/>
              </a:rPr>
              <a:t>𝑖 </a:t>
            </a:r>
            <a:r>
              <a:rPr lang="en-US" altLang="zh-TW" sz="2800" dirty="0">
                <a:latin typeface="+mn-lt"/>
              </a:rPr>
              <a:t>are represented as two edges respectively in the graph.</a:t>
            </a:r>
          </a:p>
          <a:p>
            <a:r>
              <a:rPr lang="en-US" altLang="zh-TW" sz="2800" dirty="0">
                <a:latin typeface="+mn-lt"/>
              </a:rPr>
              <a:t>Hence, finding a minimum k-cut of the graph is equivalent to partitioning the application into k parts while keeping overall traffic between different parts to a minimum.</a:t>
            </a:r>
          </a:p>
          <a:p>
            <a:r>
              <a:rPr lang="en-US" altLang="zh-TW" sz="2800" dirty="0">
                <a:latin typeface="+mn-lt"/>
              </a:rPr>
              <a:t>However, for arbitrary k, the minimum k-cut problem is NP-hard [10].</a:t>
            </a:r>
          </a:p>
          <a:p>
            <a:pPr marL="0" indent="0">
              <a:buNone/>
            </a:pPr>
            <a:endParaRPr lang="en-US" altLang="zh-TW" sz="2800" dirty="0">
              <a:latin typeface="+mn-lt"/>
            </a:endParaRPr>
          </a:p>
          <a:p>
            <a:endParaRPr lang="en-US" altLang="zh-TW" sz="2800" dirty="0">
              <a:latin typeface="+mn-lt"/>
            </a:endParaRPr>
          </a:p>
          <a:p>
            <a:endParaRPr lang="zh-TW" altLang="en-US" dirty="0"/>
          </a:p>
        </p:txBody>
      </p:sp>
      <p:sp>
        <p:nvSpPr>
          <p:cNvPr id="4" name="投影片編號版面配置區 3">
            <a:extLst>
              <a:ext uri="{FF2B5EF4-FFF2-40B4-BE49-F238E27FC236}">
                <a16:creationId xmlns:a16="http://schemas.microsoft.com/office/drawing/2014/main" id="{C114D5C2-FFA7-43BB-8528-C1ACD1A57E77}"/>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sp>
        <p:nvSpPr>
          <p:cNvPr id="5" name="矩形 4">
            <a:extLst>
              <a:ext uri="{FF2B5EF4-FFF2-40B4-BE49-F238E27FC236}">
                <a16:creationId xmlns:a16="http://schemas.microsoft.com/office/drawing/2014/main" id="{65C897FA-C8F4-47F5-83E6-70E7B226AEE1}"/>
              </a:ext>
            </a:extLst>
          </p:cNvPr>
          <p:cNvSpPr/>
          <p:nvPr/>
        </p:nvSpPr>
        <p:spPr>
          <a:xfrm>
            <a:off x="609600" y="5274895"/>
            <a:ext cx="10972800" cy="646331"/>
          </a:xfrm>
          <a:prstGeom prst="rect">
            <a:avLst/>
          </a:prstGeom>
        </p:spPr>
        <p:txBody>
          <a:bodyPr wrap="square">
            <a:spAutoFit/>
          </a:bodyPr>
          <a:lstStyle/>
          <a:p>
            <a:r>
              <a:rPr lang="en-US" altLang="zh-TW" dirty="0">
                <a:solidFill>
                  <a:srgbClr val="17375E"/>
                </a:solidFill>
                <a:latin typeface="URWPalladioL-Roma"/>
              </a:rPr>
              <a:t>10. Goldschmidt, O.; </a:t>
            </a:r>
            <a:r>
              <a:rPr lang="en-US" altLang="zh-TW" dirty="0" err="1">
                <a:solidFill>
                  <a:srgbClr val="17375E"/>
                </a:solidFill>
                <a:latin typeface="URWPalladioL-Roma"/>
              </a:rPr>
              <a:t>Hochbaum</a:t>
            </a:r>
            <a:r>
              <a:rPr lang="en-US" altLang="zh-TW" dirty="0">
                <a:solidFill>
                  <a:srgbClr val="17375E"/>
                </a:solidFill>
                <a:latin typeface="URWPalladioL-Roma"/>
              </a:rPr>
              <a:t>, D.S. Polynomial algorithm for the k-cut problem. In Proceedings of the 1988</a:t>
            </a:r>
            <a:r>
              <a:rPr lang="zh-TW" altLang="en-US" dirty="0">
                <a:solidFill>
                  <a:srgbClr val="17375E"/>
                </a:solidFill>
                <a:latin typeface="URWPalladioL-Roma"/>
              </a:rPr>
              <a:t> </a:t>
            </a:r>
            <a:r>
              <a:rPr lang="en-US" altLang="zh-TW" dirty="0">
                <a:solidFill>
                  <a:srgbClr val="17375E"/>
                </a:solidFill>
                <a:latin typeface="URWPalladioL-Roma"/>
              </a:rPr>
              <a:t>29th Annual Symposium on Foundations of Computer Science, White Plains, NY, USA, 24–26 October 1988;</a:t>
            </a:r>
            <a:r>
              <a:rPr lang="zh-TW" altLang="en-US" dirty="0">
                <a:solidFill>
                  <a:srgbClr val="17375E"/>
                </a:solidFill>
                <a:latin typeface="URWPalladioL-Roma"/>
              </a:rPr>
              <a:t> </a:t>
            </a:r>
            <a:r>
              <a:rPr lang="en-US" altLang="zh-TW" dirty="0">
                <a:solidFill>
                  <a:srgbClr val="17375E"/>
                </a:solidFill>
                <a:latin typeface="URWPalladioL-Roma"/>
              </a:rPr>
              <a:t>pp. 444–451.</a:t>
            </a:r>
          </a:p>
        </p:txBody>
      </p:sp>
    </p:spTree>
    <p:extLst>
      <p:ext uri="{BB962C8B-B14F-4D97-AF65-F5344CB8AC3E}">
        <p14:creationId xmlns:p14="http://schemas.microsoft.com/office/powerpoint/2010/main" val="3970311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00183-F9DB-4147-B21B-EB8F6E5F0E55}"/>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sp>
        <p:nvSpPr>
          <p:cNvPr id="3" name="內容版面配置區 2">
            <a:extLst>
              <a:ext uri="{FF2B5EF4-FFF2-40B4-BE49-F238E27FC236}">
                <a16:creationId xmlns:a16="http://schemas.microsoft.com/office/drawing/2014/main" id="{CC97F829-EF14-4E49-BA6C-768177F3E688}"/>
              </a:ext>
            </a:extLst>
          </p:cNvPr>
          <p:cNvSpPr>
            <a:spLocks noGrp="1"/>
          </p:cNvSpPr>
          <p:nvPr>
            <p:ph idx="1"/>
          </p:nvPr>
        </p:nvSpPr>
        <p:spPr/>
        <p:txBody>
          <a:bodyPr/>
          <a:lstStyle/>
          <a:p>
            <a:pPr marL="0" indent="0">
              <a:buNone/>
            </a:pPr>
            <a:endParaRPr lang="en-US" altLang="zh-TW" sz="2800" dirty="0">
              <a:latin typeface="+mn-lt"/>
            </a:endParaRPr>
          </a:p>
          <a:p>
            <a:endParaRPr lang="en-US" altLang="zh-TW" sz="2800" dirty="0">
              <a:latin typeface="+mn-lt"/>
            </a:endParaRP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C07AA32B-64F1-4C8D-89BB-B64F6D16CED3}"/>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pic>
        <p:nvPicPr>
          <p:cNvPr id="10" name="圖片 9">
            <a:extLst>
              <a:ext uri="{FF2B5EF4-FFF2-40B4-BE49-F238E27FC236}">
                <a16:creationId xmlns:a16="http://schemas.microsoft.com/office/drawing/2014/main" id="{EFCC2E8F-D62D-4760-B735-8D6F3B82F81E}"/>
              </a:ext>
            </a:extLst>
          </p:cNvPr>
          <p:cNvPicPr>
            <a:picLocks noChangeAspect="1"/>
          </p:cNvPicPr>
          <p:nvPr/>
        </p:nvPicPr>
        <p:blipFill>
          <a:blip r:embed="rId3"/>
          <a:stretch>
            <a:fillRect/>
          </a:stretch>
        </p:blipFill>
        <p:spPr>
          <a:xfrm>
            <a:off x="3650923" y="1938129"/>
            <a:ext cx="4686954" cy="2981741"/>
          </a:xfrm>
          <a:prstGeom prst="rect">
            <a:avLst/>
          </a:prstGeom>
        </p:spPr>
      </p:pic>
    </p:spTree>
    <p:extLst>
      <p:ext uri="{BB962C8B-B14F-4D97-AF65-F5344CB8AC3E}">
        <p14:creationId xmlns:p14="http://schemas.microsoft.com/office/powerpoint/2010/main" val="325199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882AC1-7C05-4FBF-BB24-682685D0E148}"/>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27D2CF5-28EF-4AD8-AD49-C4AD092E8724}"/>
                  </a:ext>
                </a:extLst>
              </p:cNvPr>
              <p:cNvSpPr>
                <a:spLocks noGrp="1"/>
              </p:cNvSpPr>
              <p:nvPr>
                <p:ph idx="1"/>
              </p:nvPr>
            </p:nvSpPr>
            <p:spPr/>
            <p:txBody>
              <a:bodyPr/>
              <a:lstStyle/>
              <a:p>
                <a:r>
                  <a:rPr lang="en-US" altLang="zh-TW" sz="2800" dirty="0">
                    <a:latin typeface="+mn-lt"/>
                  </a:rPr>
                  <a:t>Different from developing a deterministic algorithm, Karger’s algorithm [12] provides an efficient</a:t>
                </a:r>
                <a:r>
                  <a:rPr lang="zh-TW" altLang="en-US" sz="2800" dirty="0">
                    <a:latin typeface="+mn-lt"/>
                  </a:rPr>
                  <a:t> </a:t>
                </a:r>
                <a:r>
                  <a:rPr lang="en-US" altLang="zh-TW" sz="2800" dirty="0">
                    <a:latin typeface="+mn-lt"/>
                  </a:rPr>
                  <a:t>randomized approach to find a minimum cut of a graph.</a:t>
                </a:r>
              </a:p>
              <a:p>
                <a:r>
                  <a:rPr lang="en-US" altLang="zh-TW" sz="2800" dirty="0">
                    <a:latin typeface="+mn-lt"/>
                  </a:rPr>
                  <a:t>The basic idea of the Karger’s algorithm is to randomly choose an edge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𝑒</m:t>
                        </m:r>
                      </m:e>
                      <m:sub>
                        <m:r>
                          <a:rPr lang="en-US" altLang="zh-TW" sz="2800" i="1" dirty="0">
                            <a:latin typeface="Cambria Math" panose="02040503050406030204" pitchFamily="18" charset="0"/>
                          </a:rPr>
                          <m:t>𝑢</m:t>
                        </m:r>
                        <m:r>
                          <a:rPr lang="en-US" altLang="zh-TW" sz="2800" i="1" dirty="0">
                            <a:latin typeface="Cambria Math" panose="02040503050406030204" pitchFamily="18" charset="0"/>
                          </a:rPr>
                          <m:t>,</m:t>
                        </m:r>
                        <m:r>
                          <a:rPr lang="en-US" altLang="zh-TW" sz="2800" i="1" dirty="0">
                            <a:latin typeface="Cambria Math" panose="02040503050406030204" pitchFamily="18" charset="0"/>
                          </a:rPr>
                          <m:t>𝑣</m:t>
                        </m:r>
                      </m:sub>
                    </m:sSub>
                  </m:oMath>
                </a14:m>
                <a:r>
                  <a:rPr lang="en-US" altLang="zh-TW" sz="2800" dirty="0">
                    <a:latin typeface="+mn-lt"/>
                  </a:rPr>
                  <a:t> from the graph with probability proportional to the weight of edge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𝑒</m:t>
                        </m:r>
                      </m:e>
                      <m:sub>
                        <m:r>
                          <a:rPr lang="en-US" altLang="zh-TW" sz="2800" i="1" dirty="0">
                            <a:latin typeface="Cambria Math" panose="02040503050406030204" pitchFamily="18" charset="0"/>
                          </a:rPr>
                          <m:t>𝑢</m:t>
                        </m:r>
                        <m:r>
                          <a:rPr lang="en-US" altLang="zh-TW" sz="2800" i="1" dirty="0">
                            <a:latin typeface="Cambria Math" panose="02040503050406030204" pitchFamily="18" charset="0"/>
                          </a:rPr>
                          <m:t>,</m:t>
                        </m:r>
                        <m:r>
                          <a:rPr lang="en-US" altLang="zh-TW" sz="2800" i="1" dirty="0">
                            <a:latin typeface="Cambria Math" panose="02040503050406030204" pitchFamily="18" charset="0"/>
                          </a:rPr>
                          <m:t>𝑣</m:t>
                        </m:r>
                      </m:sub>
                    </m:sSub>
                  </m:oMath>
                </a14:m>
                <a:r>
                  <a:rPr lang="en-US" altLang="zh-TW" sz="2800" dirty="0">
                    <a:latin typeface="+mn-lt"/>
                  </a:rPr>
                  <a:t> and merge the node </a:t>
                </a:r>
                <a:r>
                  <a:rPr lang="en-US" altLang="zh-TW" sz="2800" i="1" dirty="0">
                    <a:latin typeface="+mn-lt"/>
                  </a:rPr>
                  <a:t>u</a:t>
                </a:r>
                <a:r>
                  <a:rPr lang="en-US" altLang="zh-TW" sz="2800" dirty="0">
                    <a:latin typeface="+mn-lt"/>
                  </a:rPr>
                  <a:t> and node </a:t>
                </a:r>
                <a:r>
                  <a:rPr lang="en-US" altLang="zh-TW" sz="2800" i="1" dirty="0">
                    <a:latin typeface="+mn-lt"/>
                  </a:rPr>
                  <a:t>v</a:t>
                </a:r>
                <a:r>
                  <a:rPr lang="en-US" altLang="zh-TW" sz="2800" dirty="0">
                    <a:latin typeface="+mn-lt"/>
                  </a:rPr>
                  <a:t> into one (called edge contraction).</a:t>
                </a:r>
              </a:p>
              <a:p>
                <a:r>
                  <a:rPr lang="en-US" altLang="zh-TW" sz="2800" dirty="0">
                    <a:latin typeface="+mn-lt"/>
                  </a:rPr>
                  <a:t>In order to find a minimum cut, the algorithm iteratively contracts the edge which are randomly chosen until two nodes remain.</a:t>
                </a:r>
              </a:p>
              <a:p>
                <a:r>
                  <a:rPr lang="en-US" altLang="zh-TW" sz="2800" dirty="0">
                    <a:latin typeface="+mn-lt"/>
                  </a:rPr>
                  <a:t>The edges that remain at last are then output by the algorithm.</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A27D2CF5-28EF-4AD8-AD49-C4AD092E8724}"/>
                  </a:ext>
                </a:extLst>
              </p:cNvPr>
              <p:cNvSpPr>
                <a:spLocks noGrp="1" noRot="1" noChangeAspect="1" noMove="1" noResize="1" noEditPoints="1" noAdjustHandles="1" noChangeArrowheads="1" noChangeShapeType="1" noTextEdit="1"/>
              </p:cNvSpPr>
              <p:nvPr>
                <p:ph idx="1"/>
              </p:nvPr>
            </p:nvSpPr>
            <p:spPr>
              <a:blipFill>
                <a:blip r:embed="rId3"/>
                <a:stretch>
                  <a:fillRect l="-944" t="-1482" r="-150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3E3321E-9B2E-4F4E-8BB1-4A41D77DB847}"/>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sp>
        <p:nvSpPr>
          <p:cNvPr id="5" name="矩形 4">
            <a:extLst>
              <a:ext uri="{FF2B5EF4-FFF2-40B4-BE49-F238E27FC236}">
                <a16:creationId xmlns:a16="http://schemas.microsoft.com/office/drawing/2014/main" id="{09D7B60E-0712-46F1-AA0A-83DAA4E4A7BA}"/>
              </a:ext>
            </a:extLst>
          </p:cNvPr>
          <p:cNvSpPr/>
          <p:nvPr/>
        </p:nvSpPr>
        <p:spPr>
          <a:xfrm>
            <a:off x="609600" y="5803000"/>
            <a:ext cx="10972800" cy="646331"/>
          </a:xfrm>
          <a:prstGeom prst="rect">
            <a:avLst/>
          </a:prstGeom>
        </p:spPr>
        <p:txBody>
          <a:bodyPr wrap="square">
            <a:spAutoFit/>
          </a:bodyPr>
          <a:lstStyle/>
          <a:p>
            <a:r>
              <a:rPr lang="en-US" altLang="zh-TW" dirty="0">
                <a:solidFill>
                  <a:srgbClr val="17375E"/>
                </a:solidFill>
                <a:latin typeface="URWPalladioL-Roma"/>
              </a:rPr>
              <a:t>12. Karger, D.R. Global Min-cuts in RNC, and Other Ramifications of a Simple Min-Cut Algorithm. SODA 1993,</a:t>
            </a:r>
            <a:r>
              <a:rPr lang="zh-TW" altLang="en-US" dirty="0">
                <a:solidFill>
                  <a:srgbClr val="17375E"/>
                </a:solidFill>
                <a:latin typeface="URWPalladioL-Roma"/>
              </a:rPr>
              <a:t> </a:t>
            </a:r>
            <a:r>
              <a:rPr lang="en-US" altLang="zh-TW" dirty="0">
                <a:solidFill>
                  <a:srgbClr val="17375E"/>
                </a:solidFill>
                <a:latin typeface="URWPalladioL-Roma"/>
              </a:rPr>
              <a:t>93, 21–30.</a:t>
            </a:r>
            <a:endParaRPr lang="zh-TW" altLang="en-US" dirty="0">
              <a:solidFill>
                <a:srgbClr val="17375E"/>
              </a:solidFill>
              <a:latin typeface="URWPalladioL-Roma"/>
            </a:endParaRPr>
          </a:p>
        </p:txBody>
      </p:sp>
    </p:spTree>
    <p:extLst>
      <p:ext uri="{BB962C8B-B14F-4D97-AF65-F5344CB8AC3E}">
        <p14:creationId xmlns:p14="http://schemas.microsoft.com/office/powerpoint/2010/main" val="272054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C20431-4111-4ED7-9406-AD3DF3FD4170}"/>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sp>
        <p:nvSpPr>
          <p:cNvPr id="3" name="內容版面配置區 2">
            <a:extLst>
              <a:ext uri="{FF2B5EF4-FFF2-40B4-BE49-F238E27FC236}">
                <a16:creationId xmlns:a16="http://schemas.microsoft.com/office/drawing/2014/main" id="{ABE6D3E6-1648-415C-BCF9-46166F99F04A}"/>
              </a:ext>
            </a:extLst>
          </p:cNvPr>
          <p:cNvSpPr>
            <a:spLocks noGrp="1"/>
          </p:cNvSpPr>
          <p:nvPr>
            <p:ph idx="1"/>
          </p:nvPr>
        </p:nvSpPr>
        <p:spPr/>
        <p:txBody>
          <a:bodyPr/>
          <a:lstStyle/>
          <a:p>
            <a:r>
              <a:rPr lang="en-US" altLang="zh-TW" sz="2800" dirty="0">
                <a:latin typeface="+mn-lt"/>
              </a:rPr>
              <a:t>The pseudocode is shown in Algorithm 1.</a:t>
            </a:r>
          </a:p>
          <a:p>
            <a:endParaRPr lang="zh-TW" altLang="en-US" dirty="0"/>
          </a:p>
        </p:txBody>
      </p:sp>
      <p:sp>
        <p:nvSpPr>
          <p:cNvPr id="4" name="投影片編號版面配置區 3">
            <a:extLst>
              <a:ext uri="{FF2B5EF4-FFF2-40B4-BE49-F238E27FC236}">
                <a16:creationId xmlns:a16="http://schemas.microsoft.com/office/drawing/2014/main" id="{7423350E-1562-47EF-8B39-53FF61390EA0}"/>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pic>
        <p:nvPicPr>
          <p:cNvPr id="5" name="圖片 4">
            <a:extLst>
              <a:ext uri="{FF2B5EF4-FFF2-40B4-BE49-F238E27FC236}">
                <a16:creationId xmlns:a16="http://schemas.microsoft.com/office/drawing/2014/main" id="{9A263E02-2377-4992-A74C-4BB50ED9B6FF}"/>
              </a:ext>
            </a:extLst>
          </p:cNvPr>
          <p:cNvPicPr>
            <a:picLocks noChangeAspect="1"/>
          </p:cNvPicPr>
          <p:nvPr/>
        </p:nvPicPr>
        <p:blipFill>
          <a:blip r:embed="rId3"/>
          <a:stretch>
            <a:fillRect/>
          </a:stretch>
        </p:blipFill>
        <p:spPr>
          <a:xfrm>
            <a:off x="1183603" y="2610471"/>
            <a:ext cx="9621593" cy="2505425"/>
          </a:xfrm>
          <a:prstGeom prst="rect">
            <a:avLst/>
          </a:prstGeom>
        </p:spPr>
      </p:pic>
    </p:spTree>
    <p:extLst>
      <p:ext uri="{BB962C8B-B14F-4D97-AF65-F5344CB8AC3E}">
        <p14:creationId xmlns:p14="http://schemas.microsoft.com/office/powerpoint/2010/main" val="1422433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C29D52-4B5D-4D36-A19A-B5888254434F}"/>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E20D340-BB8C-4C31-95C7-B442AC74A80C}"/>
                  </a:ext>
                </a:extLst>
              </p:cNvPr>
              <p:cNvSpPr>
                <a:spLocks noGrp="1"/>
              </p:cNvSpPr>
              <p:nvPr>
                <p:ph idx="1"/>
              </p:nvPr>
            </p:nvSpPr>
            <p:spPr/>
            <p:txBody>
              <a:bodyPr/>
              <a:lstStyle/>
              <a:p>
                <a:r>
                  <a:rPr lang="en-US" altLang="zh-TW" sz="2800" dirty="0">
                    <a:latin typeface="+mn-lt"/>
                    <a:hlinkClick r:id="rId3" action="ppaction://hlinksldjump"/>
                  </a:rPr>
                  <a:t>Figure 2</a:t>
                </a:r>
                <a:r>
                  <a:rPr lang="en-US" altLang="zh-TW" sz="2800" dirty="0">
                    <a:latin typeface="+mn-lt"/>
                  </a:rPr>
                  <a:t> shows an example process of the contraction algorithm (k = 2).</a:t>
                </a:r>
              </a:p>
              <a:p>
                <a:r>
                  <a:rPr lang="en-US" altLang="zh-TW" sz="2800" dirty="0">
                    <a:latin typeface="+mn-lt"/>
                  </a:rPr>
                  <a:t>The algorithm iteratively merges two nodes of the chosen edge, and all other edges are reconnected to the merged node.</a:t>
                </a:r>
              </a:p>
              <a:p>
                <a:r>
                  <a:rPr lang="en-US" altLang="zh-TW" sz="2800" dirty="0">
                    <a:latin typeface="+mn-lt"/>
                  </a:rPr>
                  <a:t>For</a:t>
                </a:r>
                <a:r>
                  <a:rPr lang="zh-TW" altLang="en-US" sz="2800" dirty="0">
                    <a:latin typeface="+mn-lt"/>
                  </a:rPr>
                  <a:t> </a:t>
                </a:r>
                <a:r>
                  <a:rPr lang="en-US" altLang="zh-TW" sz="2800" dirty="0">
                    <a:latin typeface="+mn-lt"/>
                  </a:rPr>
                  <a:t>a graph G = (V, E) with n = </a:t>
                </a:r>
                <a14:m>
                  <m:oMath xmlns:m="http://schemas.openxmlformats.org/officeDocument/2006/math">
                    <m:d>
                      <m:dPr>
                        <m:begChr m:val="|"/>
                        <m:endChr m:val="|"/>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𝑉</m:t>
                        </m:r>
                      </m:e>
                    </m:d>
                  </m:oMath>
                </a14:m>
                <a:r>
                  <a:rPr lang="en-US" altLang="zh-TW" sz="2800" dirty="0">
                    <a:latin typeface="+mn-lt"/>
                  </a:rPr>
                  <a:t>nodes and m =</a:t>
                </a:r>
                <a:r>
                  <a:rPr lang="en-US" altLang="zh-TW" sz="2800" dirty="0"/>
                  <a:t> </a:t>
                </a: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𝐸</m:t>
                        </m:r>
                      </m:e>
                    </m:d>
                  </m:oMath>
                </a14:m>
                <a:r>
                  <a:rPr lang="en-US" altLang="zh-TW" sz="2800" dirty="0">
                    <a:latin typeface="+mn-lt"/>
                  </a:rPr>
                  <a:t> edges, Karger [12] argues that the contraction</a:t>
                </a:r>
                <a:r>
                  <a:rPr lang="zh-TW" altLang="en-US" sz="2800" dirty="0">
                    <a:latin typeface="+mn-lt"/>
                  </a:rPr>
                  <a:t> </a:t>
                </a:r>
                <a:r>
                  <a:rPr lang="en-US" altLang="zh-TW" sz="2800" dirty="0">
                    <a:latin typeface="+mn-lt"/>
                  </a:rPr>
                  <a:t>algorithm returns a minimum cut of the graph with probability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Ω</m:t>
                    </m:r>
                    <m:d>
                      <m:dPr>
                        <m:ctrlPr>
                          <a:rPr lang="el-GR" altLang="zh-TW" sz="280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1/</m:t>
                        </m:r>
                        <m:sSup>
                          <m:sSupPr>
                            <m:ctrlPr>
                              <a:rPr lang="en-US" altLang="zh-TW" sz="2800" b="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𝑛</m:t>
                            </m:r>
                          </m:e>
                          <m:sup>
                            <m:r>
                              <a:rPr lang="en-US" altLang="zh-TW" sz="2800" b="0" i="1" smtClean="0">
                                <a:latin typeface="Cambria Math" panose="02040503050406030204" pitchFamily="18" charset="0"/>
                                <a:ea typeface="Cambria Math" panose="02040503050406030204" pitchFamily="18" charset="0"/>
                              </a:rPr>
                              <m:t>2</m:t>
                            </m:r>
                          </m:sup>
                        </m:sSup>
                      </m:e>
                    </m:d>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E20D340-BB8C-4C31-95C7-B442AC74A80C}"/>
                  </a:ext>
                </a:extLst>
              </p:cNvPr>
              <p:cNvSpPr>
                <a:spLocks noGrp="1" noRot="1" noChangeAspect="1" noMove="1" noResize="1" noEditPoints="1" noAdjustHandles="1" noChangeArrowheads="1" noChangeShapeType="1" noTextEdit="1"/>
              </p:cNvSpPr>
              <p:nvPr>
                <p:ph idx="1"/>
              </p:nvPr>
            </p:nvSpPr>
            <p:spPr>
              <a:blipFill>
                <a:blip r:embed="rId4"/>
                <a:stretch>
                  <a:fillRect l="-944" t="-1482" r="-15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3A4B242-C2E1-4B7D-A50E-A4CC53B5C3D6}"/>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sp>
        <p:nvSpPr>
          <p:cNvPr id="5" name="矩形 4">
            <a:extLst>
              <a:ext uri="{FF2B5EF4-FFF2-40B4-BE49-F238E27FC236}">
                <a16:creationId xmlns:a16="http://schemas.microsoft.com/office/drawing/2014/main" id="{AA2178C8-599A-402C-B5C2-9F1878EA2519}"/>
              </a:ext>
            </a:extLst>
          </p:cNvPr>
          <p:cNvSpPr/>
          <p:nvPr/>
        </p:nvSpPr>
        <p:spPr>
          <a:xfrm>
            <a:off x="609600" y="5594928"/>
            <a:ext cx="10972800" cy="646331"/>
          </a:xfrm>
          <a:prstGeom prst="rect">
            <a:avLst/>
          </a:prstGeom>
        </p:spPr>
        <p:txBody>
          <a:bodyPr wrap="square">
            <a:spAutoFit/>
          </a:bodyPr>
          <a:lstStyle/>
          <a:p>
            <a:r>
              <a:rPr lang="en-US" altLang="zh-TW" dirty="0">
                <a:solidFill>
                  <a:srgbClr val="17375E"/>
                </a:solidFill>
                <a:latin typeface="URWPalladioL-Roma"/>
              </a:rPr>
              <a:t>12. Karger, D.R. Global Min-cuts in RNC, and Other Ramifications of a Simple Min-Cut Algorithm. SODA 1993,</a:t>
            </a:r>
            <a:r>
              <a:rPr lang="zh-TW" altLang="en-US" dirty="0">
                <a:solidFill>
                  <a:srgbClr val="17375E"/>
                </a:solidFill>
                <a:latin typeface="URWPalladioL-Roma"/>
              </a:rPr>
              <a:t> </a:t>
            </a:r>
            <a:r>
              <a:rPr lang="en-US" altLang="zh-TW" dirty="0">
                <a:solidFill>
                  <a:srgbClr val="17375E"/>
                </a:solidFill>
                <a:latin typeface="URWPalladioL-Roma"/>
              </a:rPr>
              <a:t>93, 21–30.</a:t>
            </a:r>
            <a:endParaRPr lang="zh-TW" altLang="en-US" dirty="0">
              <a:solidFill>
                <a:srgbClr val="17375E"/>
              </a:solidFill>
              <a:latin typeface="URWPalladioL-Roma"/>
            </a:endParaRPr>
          </a:p>
        </p:txBody>
      </p:sp>
    </p:spTree>
    <p:extLst>
      <p:ext uri="{BB962C8B-B14F-4D97-AF65-F5344CB8AC3E}">
        <p14:creationId xmlns:p14="http://schemas.microsoft.com/office/powerpoint/2010/main" val="366060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208A4C-27AB-44E3-A37F-F611A06BA8CD}"/>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EED1EC7-CF6B-4123-8333-1B056853E19C}"/>
                  </a:ext>
                </a:extLst>
              </p:cNvPr>
              <p:cNvSpPr>
                <a:spLocks noGrp="1"/>
              </p:cNvSpPr>
              <p:nvPr>
                <p:ph idx="1"/>
              </p:nvPr>
            </p:nvSpPr>
            <p:spPr>
              <a:xfrm>
                <a:off x="609600" y="1600203"/>
                <a:ext cx="10972800" cy="4525963"/>
              </a:xfrm>
            </p:spPr>
            <p:txBody>
              <a:bodyPr/>
              <a:lstStyle/>
              <a:p>
                <a:r>
                  <a:rPr lang="en-US" altLang="zh-TW" sz="2800" dirty="0">
                    <a:latin typeface="+mn-lt"/>
                  </a:rPr>
                  <a:t>Therefore, if we perform the</a:t>
                </a:r>
                <a:r>
                  <a:rPr lang="zh-TW" altLang="en-US" sz="2800" dirty="0">
                    <a:latin typeface="+mn-lt"/>
                  </a:rPr>
                  <a:t> </a:t>
                </a:r>
                <a:r>
                  <a:rPr lang="en-US" altLang="zh-TW" sz="2800" dirty="0">
                    <a:latin typeface="+mn-lt"/>
                  </a:rPr>
                  <a:t>contraction algorithm independently </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func>
                      <m:funcPr>
                        <m:ctrlPr>
                          <a:rPr lang="en-US" altLang="zh-TW" sz="2800" i="1" smtClean="0">
                            <a:latin typeface="Cambria Math" panose="02040503050406030204" pitchFamily="18" charset="0"/>
                          </a:rPr>
                        </m:ctrlPr>
                      </m:funcPr>
                      <m:fName>
                        <m:r>
                          <m:rPr>
                            <m:sty m:val="p"/>
                          </m:rPr>
                          <a:rPr lang="en-US" altLang="zh-TW" sz="2800" i="0" smtClean="0">
                            <a:latin typeface="Cambria Math" panose="02040503050406030204" pitchFamily="18" charset="0"/>
                          </a:rPr>
                          <m:t>log</m:t>
                        </m:r>
                      </m:fName>
                      <m:e>
                        <m:r>
                          <a:rPr lang="en-US" altLang="zh-TW" sz="2800" b="0" i="1" smtClean="0">
                            <a:latin typeface="Cambria Math" panose="02040503050406030204" pitchFamily="18" charset="0"/>
                          </a:rPr>
                          <m:t>𝑛</m:t>
                        </m:r>
                      </m:e>
                    </m:func>
                  </m:oMath>
                </a14:m>
                <a:r>
                  <a:rPr lang="en-US" altLang="zh-TW" sz="2800" dirty="0">
                    <a:latin typeface="+mn-lt"/>
                  </a:rPr>
                  <a:t> times, we can find a minimum cut with high probability;</a:t>
                </a:r>
                <a:r>
                  <a:rPr lang="zh-TW" altLang="en-US" sz="2800" dirty="0">
                    <a:latin typeface="+mn-lt"/>
                  </a:rPr>
                  <a:t> </a:t>
                </a:r>
                <a:r>
                  <a:rPr lang="en-US" altLang="zh-TW" sz="2800" dirty="0">
                    <a:latin typeface="+mn-lt"/>
                  </a:rPr>
                  <a:t>if we do not get a minimum cut, the probability is less than </a:t>
                </a:r>
                <a14:m>
                  <m:oMath xmlns:m="http://schemas.openxmlformats.org/officeDocument/2006/math">
                    <m:r>
                      <m:rPr>
                        <m:sty m:val="p"/>
                      </m:rPr>
                      <a:rPr lang="el-GR" altLang="zh-TW" sz="2800" i="1">
                        <a:latin typeface="Cambria Math" panose="02040503050406030204" pitchFamily="18" charset="0"/>
                        <a:ea typeface="Cambria Math" panose="02040503050406030204" pitchFamily="18" charset="0"/>
                      </a:rPr>
                      <m:t>Ω</m:t>
                    </m:r>
                    <m:d>
                      <m:dPr>
                        <m:ctrlPr>
                          <a:rPr lang="el-GR"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1/</m:t>
                        </m:r>
                        <m:r>
                          <a:rPr lang="en-US" altLang="zh-TW" sz="2800" b="0" i="1" smtClean="0">
                            <a:latin typeface="Cambria Math" panose="02040503050406030204" pitchFamily="18" charset="0"/>
                            <a:ea typeface="Cambria Math" panose="02040503050406030204" pitchFamily="18" charset="0"/>
                          </a:rPr>
                          <m:t>𝑛</m:t>
                        </m:r>
                      </m:e>
                    </m:d>
                  </m:oMath>
                </a14:m>
                <a:r>
                  <a:rPr lang="en-US" altLang="zh-TW" sz="2800" dirty="0">
                    <a:latin typeface="+mn-lt"/>
                  </a:rPr>
                  <a:t>.</a:t>
                </a:r>
              </a:p>
              <a:p>
                <a:r>
                  <a:rPr lang="en-US" altLang="zh-TW" sz="2800" dirty="0">
                    <a:latin typeface="+mn-lt"/>
                  </a:rPr>
                  <a:t>For minimum k-cut, the contraction</a:t>
                </a:r>
                <a:r>
                  <a:rPr lang="zh-TW" altLang="en-US" sz="2800" dirty="0">
                    <a:latin typeface="+mn-lt"/>
                  </a:rPr>
                  <a:t> </a:t>
                </a:r>
                <a:r>
                  <a:rPr lang="en-US" altLang="zh-TW" sz="2800" dirty="0">
                    <a:latin typeface="+mn-lt"/>
                  </a:rPr>
                  <a:t>algorithm is basically the same, except that it terminates when k nodes remain (change </a:t>
                </a: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i="1">
                            <a:latin typeface="Cambria Math" panose="02040503050406030204" pitchFamily="18" charset="0"/>
                          </a:rPr>
                          <m:t>𝑉</m:t>
                        </m:r>
                      </m:e>
                    </m:d>
                  </m:oMath>
                </a14:m>
                <a:r>
                  <a:rPr lang="en-US" altLang="zh-TW" sz="2800" dirty="0">
                    <a:latin typeface="+mn-lt"/>
                  </a:rPr>
                  <a:t> &gt; 2 to</a:t>
                </a:r>
                <a:r>
                  <a:rPr lang="zh-TW" altLang="en-US" sz="2800" dirty="0">
                    <a:latin typeface="+mn-lt"/>
                  </a:rPr>
                  <a:t> </a:t>
                </a:r>
                <a14:m>
                  <m:oMath xmlns:m="http://schemas.openxmlformats.org/officeDocument/2006/math">
                    <m:d>
                      <m:dPr>
                        <m:begChr m:val="|"/>
                        <m:endChr m:val="|"/>
                        <m:ctrlPr>
                          <a:rPr lang="en-US" altLang="zh-TW" sz="2800" i="1">
                            <a:latin typeface="Cambria Math" panose="02040503050406030204" pitchFamily="18" charset="0"/>
                          </a:rPr>
                        </m:ctrlPr>
                      </m:dPr>
                      <m:e>
                        <m:r>
                          <a:rPr lang="en-US" altLang="zh-TW" sz="2800" i="1">
                            <a:latin typeface="Cambria Math" panose="02040503050406030204" pitchFamily="18" charset="0"/>
                          </a:rPr>
                          <m:t>𝑉</m:t>
                        </m:r>
                      </m:e>
                    </m:d>
                  </m:oMath>
                </a14:m>
                <a:r>
                  <a:rPr lang="en-US" altLang="zh-TW" sz="2800" dirty="0">
                    <a:latin typeface="+mn-lt"/>
                  </a:rPr>
                  <a:t> &gt; k in Algorithm 1) and returns all the edges left in the graph G.</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BEED1EC7-CF6B-4123-8333-1B056853E19C}"/>
                  </a:ext>
                </a:extLst>
              </p:cNvPr>
              <p:cNvSpPr>
                <a:spLocks noGrp="1" noRot="1" noChangeAspect="1" noMove="1" noResize="1" noEditPoints="1" noAdjustHandles="1" noChangeArrowheads="1" noChangeShapeType="1" noTextEdit="1"/>
              </p:cNvSpPr>
              <p:nvPr>
                <p:ph idx="1"/>
              </p:nvPr>
            </p:nvSpPr>
            <p:spPr>
              <a:xfrm>
                <a:off x="609600" y="1600203"/>
                <a:ext cx="10972800" cy="4525963"/>
              </a:xfrm>
              <a:blipFill>
                <a:blip r:embed="rId3"/>
                <a:stretch>
                  <a:fillRect l="-944" t="-1482" r="-5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1A640CE-C340-4DBF-A32D-70CEABAC8200}"/>
              </a:ext>
            </a:extLst>
          </p:cNvPr>
          <p:cNvSpPr>
            <a:spLocks noGrp="1"/>
          </p:cNvSpPr>
          <p:nvPr>
            <p:ph type="sldNum" sz="quarter" idx="12"/>
          </p:nvPr>
        </p:nvSpPr>
        <p:spPr/>
        <p:txBody>
          <a:bodyPr/>
          <a:lstStyle/>
          <a:p>
            <a:fld id="{52E38B42-96A3-412A-9CD3-7D6C2689CFF8}" type="slidenum">
              <a:rPr lang="en-US" altLang="zh-TW" smtClean="0"/>
              <a:pPr/>
              <a:t>37</a:t>
            </a:fld>
            <a:endParaRPr lang="en-US" altLang="zh-TW"/>
          </a:p>
        </p:txBody>
      </p:sp>
    </p:spTree>
    <p:extLst>
      <p:ext uri="{BB962C8B-B14F-4D97-AF65-F5344CB8AC3E}">
        <p14:creationId xmlns:p14="http://schemas.microsoft.com/office/powerpoint/2010/main" val="263803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DBA877-6C9F-4EBF-AE1B-B0AF69372B8A}"/>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7D33CF5-BFD9-468F-A7AD-BE7EB9456F65}"/>
                  </a:ext>
                </a:extLst>
              </p:cNvPr>
              <p:cNvSpPr>
                <a:spLocks noGrp="1"/>
              </p:cNvSpPr>
              <p:nvPr>
                <p:ph idx="1"/>
              </p:nvPr>
            </p:nvSpPr>
            <p:spPr>
              <a:xfrm>
                <a:off x="609600" y="1600200"/>
                <a:ext cx="10972800" cy="4525963"/>
              </a:xfrm>
            </p:spPr>
            <p:txBody>
              <a:bodyPr/>
              <a:lstStyle/>
              <a:p>
                <a:r>
                  <a:rPr lang="en-US" altLang="zh-TW" sz="2800" dirty="0">
                    <a:latin typeface="+mn-lt"/>
                  </a:rPr>
                  <a:t>Similarly, the contraction</a:t>
                </a:r>
                <a:r>
                  <a:rPr lang="zh-TW" altLang="en-US" sz="2800" dirty="0">
                    <a:latin typeface="+mn-lt"/>
                  </a:rPr>
                  <a:t> </a:t>
                </a:r>
                <a:r>
                  <a:rPr lang="en-US" altLang="zh-TW" sz="2800" dirty="0">
                    <a:latin typeface="+mn-lt"/>
                  </a:rPr>
                  <a:t>algorithm returns a minimum k-cut of the graph with probability</a:t>
                </a:r>
                <a:r>
                  <a:rPr lang="zh-TW" altLang="en-US" sz="2800" dirty="0">
                    <a:latin typeface="+mn-lt"/>
                  </a:rPr>
                  <a:t>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Ω</m:t>
                    </m:r>
                    <m:d>
                      <m:dPr>
                        <m:ctrlPr>
                          <a:rPr lang="el-GR" altLang="zh-TW" sz="2800" i="1" smtClean="0">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1</m:t>
                        </m:r>
                        <m:r>
                          <a:rPr lang="en-US" altLang="zh-TW" sz="2800" i="1" smtClean="0">
                            <a:latin typeface="Cambria Math" panose="02040503050406030204" pitchFamily="18" charset="0"/>
                            <a:ea typeface="Cambria Math" panose="02040503050406030204" pitchFamily="18" charset="0"/>
                          </a:rPr>
                          <m:t>/</m:t>
                        </m:r>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𝑛</m:t>
                            </m:r>
                          </m:e>
                          <m:sup>
                            <m:r>
                              <a:rPr lang="en-US" altLang="zh-TW" sz="2800" b="0" i="1" smtClean="0">
                                <a:latin typeface="Cambria Math" panose="02040503050406030204" pitchFamily="18" charset="0"/>
                                <a:ea typeface="Cambria Math" panose="02040503050406030204" pitchFamily="18" charset="0"/>
                              </a:rPr>
                              <m:t>2</m:t>
                            </m:r>
                            <m:r>
                              <a:rPr lang="en-US" altLang="zh-TW" sz="2800" b="0" i="1" smtClean="0">
                                <a:latin typeface="Cambria Math" panose="02040503050406030204" pitchFamily="18" charset="0"/>
                                <a:ea typeface="Cambria Math" panose="02040503050406030204" pitchFamily="18" charset="0"/>
                              </a:rPr>
                              <m:t>𝑘</m:t>
                            </m:r>
                            <m:r>
                              <a:rPr lang="en-US" altLang="zh-TW" sz="2800" b="0" i="1" smtClean="0">
                                <a:latin typeface="Cambria Math" panose="02040503050406030204" pitchFamily="18" charset="0"/>
                                <a:ea typeface="Cambria Math" panose="02040503050406030204" pitchFamily="18" charset="0"/>
                              </a:rPr>
                              <m:t>−2</m:t>
                            </m:r>
                          </m:sup>
                        </m:sSup>
                      </m:e>
                    </m:d>
                  </m:oMath>
                </a14:m>
                <a:r>
                  <a:rPr lang="en-US" altLang="zh-TW" sz="2800" dirty="0">
                    <a:latin typeface="+mn-lt"/>
                  </a:rPr>
                  <a:t>. </a:t>
                </a:r>
              </a:p>
              <a:p>
                <a:r>
                  <a:rPr lang="en-US" altLang="zh-TW" sz="2800" dirty="0">
                    <a:latin typeface="+mn-lt"/>
                  </a:rPr>
                  <a:t>If we perform the</a:t>
                </a:r>
                <a:r>
                  <a:rPr lang="zh-TW" altLang="en-US" sz="2800" dirty="0">
                    <a:latin typeface="+mn-lt"/>
                  </a:rPr>
                  <a:t> </a:t>
                </a:r>
                <a:r>
                  <a:rPr lang="en-US" altLang="zh-TW" sz="2800" dirty="0">
                    <a:latin typeface="+mn-lt"/>
                  </a:rPr>
                  <a:t>algorithm independently </a:t>
                </a:r>
                <a14:m>
                  <m:oMath xmlns:m="http://schemas.openxmlformats.org/officeDocument/2006/math">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𝑛</m:t>
                        </m:r>
                      </m:e>
                      <m:sup>
                        <m:r>
                          <a:rPr lang="en-US" altLang="zh-TW" sz="2800" i="1">
                            <a:latin typeface="Cambria Math" panose="02040503050406030204" pitchFamily="18" charset="0"/>
                          </a:rPr>
                          <m:t>2</m:t>
                        </m:r>
                        <m: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−2</m:t>
                        </m:r>
                      </m:sup>
                    </m:sSup>
                    <m:func>
                      <m:funcPr>
                        <m:ctrlPr>
                          <a:rPr lang="en-US" altLang="zh-TW" sz="2800" i="1">
                            <a:latin typeface="Cambria Math" panose="02040503050406030204" pitchFamily="18" charset="0"/>
                          </a:rPr>
                        </m:ctrlPr>
                      </m:funcPr>
                      <m:fName>
                        <m:r>
                          <m:rPr>
                            <m:sty m:val="p"/>
                          </m:rPr>
                          <a:rPr lang="en-US" altLang="zh-TW" sz="2800">
                            <a:latin typeface="Cambria Math" panose="02040503050406030204" pitchFamily="18" charset="0"/>
                          </a:rPr>
                          <m:t>log</m:t>
                        </m:r>
                      </m:fName>
                      <m:e>
                        <m:r>
                          <a:rPr lang="en-US" altLang="zh-TW" sz="2800" i="1">
                            <a:latin typeface="Cambria Math" panose="02040503050406030204" pitchFamily="18" charset="0"/>
                          </a:rPr>
                          <m:t>𝑛</m:t>
                        </m:r>
                      </m:e>
                    </m:func>
                    <m:r>
                      <a:rPr lang="en-US" altLang="zh-TW" sz="2800" i="1">
                        <a:latin typeface="Cambria Math" panose="02040503050406030204" pitchFamily="18" charset="0"/>
                      </a:rPr>
                      <m:t> </m:t>
                    </m:r>
                  </m:oMath>
                </a14:m>
                <a:r>
                  <a:rPr lang="en-US" altLang="zh-TW" sz="2800" dirty="0">
                    <a:latin typeface="+mn-lt"/>
                  </a:rPr>
                  <a:t>times, we can obtain a minimum k-cut with high probability.</a:t>
                </a:r>
              </a:p>
              <a:p>
                <a:r>
                  <a:rPr lang="en-US" altLang="zh-TW" sz="2800" dirty="0">
                    <a:latin typeface="+mn-lt"/>
                  </a:rPr>
                  <a:t>Regarding the time complexity, the contraction algorithm can be implemented to run in strongly polynomial </a:t>
                </a:r>
                <a14:m>
                  <m:oMath xmlns:m="http://schemas.openxmlformats.org/officeDocument/2006/math">
                    <m:r>
                      <a:rPr lang="en-US" altLang="zh-TW" sz="2800" b="0" i="1" smtClean="0">
                        <a:latin typeface="Cambria Math" panose="02040503050406030204" pitchFamily="18" charset="0"/>
                      </a:rPr>
                      <m:t>𝑂</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𝑚</m:t>
                        </m:r>
                        <m:sSup>
                          <m:sSupPr>
                            <m:ctrlPr>
                              <a:rPr lang="en-US" altLang="zh-TW" sz="2800" b="0" i="1" smtClean="0">
                                <a:latin typeface="Cambria Math" panose="02040503050406030204" pitchFamily="18" charset="0"/>
                              </a:rPr>
                            </m:ctrlPr>
                          </m:sSupPr>
                          <m:e>
                            <m:r>
                              <m:rPr>
                                <m:sty m:val="p"/>
                              </m:rPr>
                              <a:rPr lang="en-US" altLang="zh-TW" sz="2800" b="0" i="0" smtClean="0">
                                <a:latin typeface="Cambria Math" panose="02040503050406030204" pitchFamily="18" charset="0"/>
                              </a:rPr>
                              <m:t>log</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𝑛</m:t>
                        </m:r>
                      </m:e>
                    </m:d>
                  </m:oMath>
                </a14:m>
                <a:r>
                  <a:rPr lang="en-US" altLang="zh-TW" sz="2800" dirty="0">
                    <a:latin typeface="+mn-lt"/>
                  </a:rPr>
                  <a:t>time [12].</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67D33CF5-BFD9-468F-A7AD-BE7EB9456F65}"/>
                  </a:ext>
                </a:extLst>
              </p:cNvPr>
              <p:cNvSpPr>
                <a:spLocks noGrp="1" noRot="1" noChangeAspect="1" noMove="1" noResize="1" noEditPoints="1" noAdjustHandles="1" noChangeArrowheads="1" noChangeShapeType="1" noTextEdit="1"/>
              </p:cNvSpPr>
              <p:nvPr>
                <p:ph idx="1"/>
              </p:nvPr>
            </p:nvSpPr>
            <p:spPr>
              <a:xfrm>
                <a:off x="609600" y="1600200"/>
                <a:ext cx="10972800" cy="4525963"/>
              </a:xfrm>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DD5E05F-6768-4A2A-87E8-0030AB4BB10E}"/>
              </a:ext>
            </a:extLst>
          </p:cNvPr>
          <p:cNvSpPr>
            <a:spLocks noGrp="1"/>
          </p:cNvSpPr>
          <p:nvPr>
            <p:ph type="sldNum" sz="quarter" idx="12"/>
          </p:nvPr>
        </p:nvSpPr>
        <p:spPr/>
        <p:txBody>
          <a:bodyPr/>
          <a:lstStyle/>
          <a:p>
            <a:fld id="{52E38B42-96A3-412A-9CD3-7D6C2689CFF8}" type="slidenum">
              <a:rPr lang="en-US" altLang="zh-TW" smtClean="0"/>
              <a:pPr/>
              <a:t>38</a:t>
            </a:fld>
            <a:endParaRPr lang="en-US" altLang="zh-TW"/>
          </a:p>
        </p:txBody>
      </p:sp>
      <p:sp>
        <p:nvSpPr>
          <p:cNvPr id="5" name="矩形 4">
            <a:extLst>
              <a:ext uri="{FF2B5EF4-FFF2-40B4-BE49-F238E27FC236}">
                <a16:creationId xmlns:a16="http://schemas.microsoft.com/office/drawing/2014/main" id="{E0C799DE-D9A9-43A9-9BB4-9C767FC2D3AD}"/>
              </a:ext>
            </a:extLst>
          </p:cNvPr>
          <p:cNvSpPr/>
          <p:nvPr/>
        </p:nvSpPr>
        <p:spPr>
          <a:xfrm>
            <a:off x="609600" y="5272807"/>
            <a:ext cx="10972800" cy="646331"/>
          </a:xfrm>
          <a:prstGeom prst="rect">
            <a:avLst/>
          </a:prstGeom>
        </p:spPr>
        <p:txBody>
          <a:bodyPr wrap="square">
            <a:spAutoFit/>
          </a:bodyPr>
          <a:lstStyle/>
          <a:p>
            <a:r>
              <a:rPr lang="en-US" altLang="zh-TW" dirty="0">
                <a:solidFill>
                  <a:srgbClr val="17375E"/>
                </a:solidFill>
                <a:latin typeface="URWPalladioL-Roma"/>
              </a:rPr>
              <a:t>12. Karger, D.R. Global Min-cuts in RNC, and Other Ramifications of a Simple Min-Cut Algorithm. SODA 1993,</a:t>
            </a:r>
            <a:r>
              <a:rPr lang="zh-TW" altLang="en-US" dirty="0">
                <a:solidFill>
                  <a:srgbClr val="17375E"/>
                </a:solidFill>
                <a:latin typeface="URWPalladioL-Roma"/>
              </a:rPr>
              <a:t> </a:t>
            </a:r>
            <a:r>
              <a:rPr lang="en-US" altLang="zh-TW" dirty="0">
                <a:solidFill>
                  <a:srgbClr val="17375E"/>
                </a:solidFill>
                <a:latin typeface="URWPalladioL-Roma"/>
              </a:rPr>
              <a:t>93, 21–30.</a:t>
            </a:r>
            <a:endParaRPr lang="zh-TW" altLang="en-US" dirty="0">
              <a:solidFill>
                <a:srgbClr val="17375E"/>
              </a:solidFill>
              <a:latin typeface="URWPalladioL-Roma"/>
            </a:endParaRPr>
          </a:p>
        </p:txBody>
      </p:sp>
    </p:spTree>
    <p:extLst>
      <p:ext uri="{BB962C8B-B14F-4D97-AF65-F5344CB8AC3E}">
        <p14:creationId xmlns:p14="http://schemas.microsoft.com/office/powerpoint/2010/main" val="3781421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B8790D-7F47-4166-B98A-B5FE8526FF6F}"/>
              </a:ext>
            </a:extLst>
          </p:cNvPr>
          <p:cNvSpPr>
            <a:spLocks noGrp="1"/>
          </p:cNvSpPr>
          <p:nvPr>
            <p:ph type="title"/>
          </p:nvPr>
        </p:nvSpPr>
        <p:spPr/>
        <p:txBody>
          <a:bodyPr/>
          <a:lstStyle/>
          <a:p>
            <a:r>
              <a:rPr lang="en-US" altLang="zh-TW" dirty="0">
                <a:solidFill>
                  <a:prstClr val="black"/>
                </a:solidFill>
                <a:latin typeface="Times New Roman"/>
              </a:rPr>
              <a:t>3. Minimum K-Cut Problem</a:t>
            </a:r>
            <a:endParaRPr lang="zh-TW" altLang="en-US" dirty="0"/>
          </a:p>
        </p:txBody>
      </p:sp>
      <p:pic>
        <p:nvPicPr>
          <p:cNvPr id="5" name="內容版面配置區 4">
            <a:extLst>
              <a:ext uri="{FF2B5EF4-FFF2-40B4-BE49-F238E27FC236}">
                <a16:creationId xmlns:a16="http://schemas.microsoft.com/office/drawing/2014/main" id="{DC50CD37-984C-4F45-A38F-54A990DFE9E2}"/>
              </a:ext>
            </a:extLst>
          </p:cNvPr>
          <p:cNvPicPr>
            <a:picLocks noGrp="1" noChangeAspect="1"/>
          </p:cNvPicPr>
          <p:nvPr>
            <p:ph idx="1"/>
          </p:nvPr>
        </p:nvPicPr>
        <p:blipFill>
          <a:blip r:embed="rId2"/>
          <a:stretch>
            <a:fillRect/>
          </a:stretch>
        </p:blipFill>
        <p:spPr>
          <a:xfrm>
            <a:off x="1456677" y="2243705"/>
            <a:ext cx="9278645" cy="3238952"/>
          </a:xfrm>
          <a:prstGeom prst="rect">
            <a:avLst/>
          </a:prstGeom>
        </p:spPr>
      </p:pic>
      <p:sp>
        <p:nvSpPr>
          <p:cNvPr id="4" name="投影片編號版面配置區 3">
            <a:extLst>
              <a:ext uri="{FF2B5EF4-FFF2-40B4-BE49-F238E27FC236}">
                <a16:creationId xmlns:a16="http://schemas.microsoft.com/office/drawing/2014/main" id="{D80A6556-A2ED-48B2-BA72-C93BEE8592AB}"/>
              </a:ext>
            </a:extLst>
          </p:cNvPr>
          <p:cNvSpPr>
            <a:spLocks noGrp="1"/>
          </p:cNvSpPr>
          <p:nvPr>
            <p:ph type="sldNum" sz="quarter" idx="12"/>
          </p:nvPr>
        </p:nvSpPr>
        <p:spPr/>
        <p:txBody>
          <a:bodyPr/>
          <a:lstStyle/>
          <a:p>
            <a:fld id="{52E38B42-96A3-412A-9CD3-7D6C2689CFF8}" type="slidenum">
              <a:rPr lang="en-US" altLang="zh-TW" smtClean="0"/>
              <a:pPr/>
              <a:t>39</a:t>
            </a:fld>
            <a:endParaRPr lang="en-US" altLang="zh-TW"/>
          </a:p>
        </p:txBody>
      </p:sp>
    </p:spTree>
    <p:extLst>
      <p:ext uri="{BB962C8B-B14F-4D97-AF65-F5344CB8AC3E}">
        <p14:creationId xmlns:p14="http://schemas.microsoft.com/office/powerpoint/2010/main" val="350738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658756-F716-4FFB-AAE3-EA98C6B390C1}"/>
              </a:ext>
            </a:extLst>
          </p:cNvPr>
          <p:cNvSpPr>
            <a:spLocks noGrp="1"/>
          </p:cNvSpPr>
          <p:nvPr>
            <p:ph type="title"/>
          </p:nvPr>
        </p:nvSpPr>
        <p:spPr/>
        <p:txBody>
          <a:bodyPr/>
          <a:lstStyle/>
          <a:p>
            <a:r>
              <a:rPr lang="en-US" altLang="zh-TW" dirty="0">
                <a:latin typeface="+mn-ea"/>
              </a:rPr>
              <a:t>Abstract</a:t>
            </a:r>
            <a:endParaRPr lang="zh-TW" altLang="en-US" dirty="0"/>
          </a:p>
        </p:txBody>
      </p:sp>
      <p:sp>
        <p:nvSpPr>
          <p:cNvPr id="3" name="內容版面配置區 2">
            <a:extLst>
              <a:ext uri="{FF2B5EF4-FFF2-40B4-BE49-F238E27FC236}">
                <a16:creationId xmlns:a16="http://schemas.microsoft.com/office/drawing/2014/main" id="{2C7C40B7-21FF-4031-A3B3-83DE18B293D1}"/>
              </a:ext>
            </a:extLst>
          </p:cNvPr>
          <p:cNvSpPr>
            <a:spLocks noGrp="1"/>
          </p:cNvSpPr>
          <p:nvPr>
            <p:ph idx="1"/>
          </p:nvPr>
        </p:nvSpPr>
        <p:spPr/>
        <p:txBody>
          <a:bodyPr/>
          <a:lstStyle/>
          <a:p>
            <a:r>
              <a:rPr lang="en-US" altLang="zh-TW" sz="2800" dirty="0">
                <a:latin typeface="+mn-lt"/>
              </a:rPr>
              <a:t>We</a:t>
            </a:r>
            <a:r>
              <a:rPr lang="zh-TW" altLang="en-US" sz="2800" dirty="0">
                <a:latin typeface="+mn-lt"/>
              </a:rPr>
              <a:t> </a:t>
            </a:r>
            <a:r>
              <a:rPr lang="en-US" altLang="zh-TW" sz="2800" dirty="0">
                <a:latin typeface="+mn-lt"/>
              </a:rPr>
              <a:t>implement a prototype scheduler and evaluate it with extensive experiments on testbed clusters.</a:t>
            </a:r>
          </a:p>
          <a:p>
            <a:r>
              <a:rPr lang="en-US" altLang="zh-TW" sz="2800" dirty="0">
                <a:latin typeface="+mn-lt"/>
              </a:rPr>
              <a:t>The</a:t>
            </a:r>
            <a:r>
              <a:rPr lang="zh-TW" altLang="en-US" sz="2800" dirty="0">
                <a:latin typeface="+mn-lt"/>
              </a:rPr>
              <a:t> </a:t>
            </a:r>
            <a:r>
              <a:rPr lang="en-US" altLang="zh-TW" sz="2800" dirty="0">
                <a:latin typeface="+mn-lt"/>
              </a:rPr>
              <a:t>results show that our approach outperforms existing container cluster schedulers and representative</a:t>
            </a:r>
            <a:r>
              <a:rPr lang="zh-TW" altLang="en-US" sz="2800" dirty="0">
                <a:latin typeface="+mn-lt"/>
              </a:rPr>
              <a:t> </a:t>
            </a:r>
            <a:r>
              <a:rPr lang="en-US" altLang="zh-TW" sz="2800" dirty="0">
                <a:latin typeface="+mn-lt"/>
              </a:rPr>
              <a:t>heuristics, leading to much less overall inter-machine traffic.</a:t>
            </a:r>
            <a:endParaRPr lang="zh-TW" altLang="en-US" sz="2800" dirty="0">
              <a:latin typeface="+mn-lt"/>
            </a:endParaRPr>
          </a:p>
        </p:txBody>
      </p:sp>
      <p:sp>
        <p:nvSpPr>
          <p:cNvPr id="4" name="投影片編號版面配置區 3">
            <a:extLst>
              <a:ext uri="{FF2B5EF4-FFF2-40B4-BE49-F238E27FC236}">
                <a16:creationId xmlns:a16="http://schemas.microsoft.com/office/drawing/2014/main" id="{B03FFF6B-0129-4BFF-BBBF-E9F2951FD62E}"/>
              </a:ext>
            </a:extLst>
          </p:cNvPr>
          <p:cNvSpPr>
            <a:spLocks noGrp="1"/>
          </p:cNvSpPr>
          <p:nvPr>
            <p:ph type="sldNum" sz="quarter" idx="12"/>
          </p:nvPr>
        </p:nvSpPr>
        <p:spPr/>
        <p:txBody>
          <a:bodyPr/>
          <a:lstStyle/>
          <a:p>
            <a:fld id="{52E38B42-96A3-412A-9CD3-7D6C2689CFF8}" type="slidenum">
              <a:rPr lang="en-US" altLang="zh-TW" smtClean="0"/>
              <a:pPr/>
              <a:t>4</a:t>
            </a:fld>
            <a:endParaRPr lang="en-US" altLang="zh-TW"/>
          </a:p>
        </p:txBody>
      </p:sp>
    </p:spTree>
    <p:extLst>
      <p:ext uri="{BB962C8B-B14F-4D97-AF65-F5344CB8AC3E}">
        <p14:creationId xmlns:p14="http://schemas.microsoft.com/office/powerpoint/2010/main" val="3362328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EEB3C2-F66D-4E4E-91C5-C5C2B322825F}"/>
              </a:ext>
            </a:extLst>
          </p:cNvPr>
          <p:cNvSpPr>
            <a:spLocks noGrp="1"/>
          </p:cNvSpPr>
          <p:nvPr>
            <p:ph type="title"/>
          </p:nvPr>
        </p:nvSpPr>
        <p:spPr/>
        <p:txBody>
          <a:bodyPr/>
          <a:lstStyle/>
          <a:p>
            <a:r>
              <a:rPr lang="en-US" altLang="zh-TW" dirty="0">
                <a:solidFill>
                  <a:prstClr val="black"/>
                </a:solidFill>
                <a:latin typeface="Times New Roman"/>
              </a:rPr>
              <a:t>4. Placement Algorithm</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0EEF38A7-8236-4FF1-8E7A-E69CEB1CCB4E}"/>
              </a:ext>
            </a:extLst>
          </p:cNvPr>
          <p:cNvSpPr>
            <a:spLocks noGrp="1"/>
          </p:cNvSpPr>
          <p:nvPr>
            <p:ph idx="1"/>
          </p:nvPr>
        </p:nvSpPr>
        <p:spPr/>
        <p:txBody>
          <a:bodyPr/>
          <a:lstStyle/>
          <a:p>
            <a:r>
              <a:rPr lang="en-US" altLang="zh-TW" sz="2800" dirty="0">
                <a:latin typeface="+mn-lt"/>
              </a:rPr>
              <a:t>In this section, we describe the algorithms we proposed in this work. The goal of our algorithms is</a:t>
            </a:r>
            <a:r>
              <a:rPr lang="zh-TW" altLang="en-US" sz="2800" dirty="0">
                <a:latin typeface="+mn-lt"/>
              </a:rPr>
              <a:t> </a:t>
            </a:r>
            <a:r>
              <a:rPr lang="en-US" altLang="zh-TW" sz="2800" dirty="0">
                <a:latin typeface="+mn-lt"/>
              </a:rPr>
              <a:t>to find a placement solution to minimize inter-machine traffic while satisfying multi-resource demands.</a:t>
            </a:r>
          </a:p>
          <a:p>
            <a:r>
              <a:rPr lang="en-US" altLang="zh-TW" sz="2800" dirty="0">
                <a:latin typeface="+mn-lt"/>
              </a:rPr>
              <a:t>The key design of our approach includes: (1) application partition based on contraction algorithms, (2)</a:t>
            </a:r>
            <a:r>
              <a:rPr lang="zh-TW" altLang="en-US" sz="2800" dirty="0">
                <a:latin typeface="+mn-lt"/>
              </a:rPr>
              <a:t> </a:t>
            </a:r>
            <a:r>
              <a:rPr lang="en-US" altLang="zh-TW" sz="2800" dirty="0">
                <a:latin typeface="+mn-lt"/>
              </a:rPr>
              <a:t>heuristic packing with traffic awareness, and (3) placement finding with threshold adjustment.</a:t>
            </a:r>
          </a:p>
          <a:p>
            <a:endParaRPr lang="en-US" altLang="zh-TW" sz="2800" dirty="0">
              <a:latin typeface="+mn-lt"/>
            </a:endParaRPr>
          </a:p>
          <a:p>
            <a:endParaRPr lang="en-US" altLang="zh-TW" sz="2800" dirty="0">
              <a:latin typeface="+mn-lt"/>
            </a:endParaRP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655F5E74-45BD-4B83-87F4-0044F84A3A5F}"/>
              </a:ext>
            </a:extLst>
          </p:cNvPr>
          <p:cNvSpPr>
            <a:spLocks noGrp="1"/>
          </p:cNvSpPr>
          <p:nvPr>
            <p:ph type="sldNum" sz="quarter" idx="12"/>
          </p:nvPr>
        </p:nvSpPr>
        <p:spPr/>
        <p:txBody>
          <a:bodyPr/>
          <a:lstStyle/>
          <a:p>
            <a:fld id="{52E38B42-96A3-412A-9CD3-7D6C2689CFF8}" type="slidenum">
              <a:rPr lang="en-US" altLang="zh-TW" smtClean="0"/>
              <a:pPr/>
              <a:t>40</a:t>
            </a:fld>
            <a:endParaRPr lang="en-US" altLang="zh-TW"/>
          </a:p>
        </p:txBody>
      </p:sp>
    </p:spTree>
    <p:extLst>
      <p:ext uri="{BB962C8B-B14F-4D97-AF65-F5344CB8AC3E}">
        <p14:creationId xmlns:p14="http://schemas.microsoft.com/office/powerpoint/2010/main" val="427573336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5E82BE-897E-4E72-8E13-63103C20E1E9}"/>
              </a:ext>
            </a:extLst>
          </p:cNvPr>
          <p:cNvSpPr>
            <a:spLocks noGrp="1"/>
          </p:cNvSpPr>
          <p:nvPr>
            <p:ph type="title"/>
          </p:nvPr>
        </p:nvSpPr>
        <p:spPr/>
        <p:txBody>
          <a:bodyPr/>
          <a:lstStyle/>
          <a:p>
            <a:r>
              <a:rPr lang="en-US" altLang="zh-TW" dirty="0">
                <a:solidFill>
                  <a:prstClr val="black"/>
                </a:solidFill>
                <a:latin typeface="Times New Roman"/>
              </a:rPr>
              <a:t>4.1. Application Partition</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CFDCA19-4E35-4D2C-9903-99470A322087}"/>
                  </a:ext>
                </a:extLst>
              </p:cNvPr>
              <p:cNvSpPr>
                <a:spLocks noGrp="1"/>
              </p:cNvSpPr>
              <p:nvPr>
                <p:ph idx="1"/>
              </p:nvPr>
            </p:nvSpPr>
            <p:spPr/>
            <p:txBody>
              <a:bodyPr/>
              <a:lstStyle/>
              <a:p>
                <a:r>
                  <a:rPr lang="en-US" altLang="zh-TW" sz="2800" dirty="0">
                    <a:latin typeface="+mn-lt"/>
                  </a:rPr>
                  <a:t>In order to make the values of different resources comparable to each other and easy to handle, we</a:t>
                </a:r>
                <a:r>
                  <a:rPr lang="zh-TW" altLang="en-US" sz="2800" dirty="0">
                    <a:latin typeface="+mn-lt"/>
                  </a:rPr>
                  <a:t> </a:t>
                </a:r>
                <a:r>
                  <a:rPr lang="en-US" altLang="zh-TW" sz="2800" dirty="0">
                    <a:latin typeface="+mn-lt"/>
                  </a:rPr>
                  <a:t>first normalize the amount of available resources on machines and the resources that services demands</a:t>
                </a:r>
                <a:r>
                  <a:rPr lang="zh-TW" altLang="en-US" sz="2800" dirty="0">
                    <a:latin typeface="+mn-lt"/>
                  </a:rPr>
                  <a:t> </a:t>
                </a:r>
                <a:r>
                  <a:rPr lang="en-US" altLang="zh-TW" sz="2800" dirty="0">
                    <a:latin typeface="+mn-lt"/>
                  </a:rPr>
                  <a:t>to be the fraction of the maximum ones.</a:t>
                </a:r>
              </a:p>
              <a:p>
                <a:r>
                  <a:rPr lang="en-US" altLang="zh-TW" sz="2800" dirty="0">
                    <a:latin typeface="+mn-lt"/>
                  </a:rPr>
                  <a:t>We define the term </a:t>
                </a:r>
                <a14:m>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𝑣</m:t>
                        </m:r>
                      </m:e>
                      <m:sub>
                        <m:r>
                          <a:rPr lang="en-US" altLang="zh-TW" sz="2800" b="0" i="1" smtClean="0">
                            <a:latin typeface="Cambria Math" panose="02040503050406030204" pitchFamily="18" charset="0"/>
                          </a:rPr>
                          <m:t>𝑚𝑎𝑥</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𝑗</m:t>
                        </m:r>
                      </m:sub>
                    </m:sSub>
                  </m:oMath>
                </a14:m>
                <a:r>
                  <a:rPr lang="en-US" altLang="zh-TW" sz="2800" dirty="0">
                    <a:latin typeface="+mn-lt"/>
                  </a:rPr>
                  <a:t> to be the maximum amount of available resources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𝑟</m:t>
                        </m:r>
                      </m:e>
                      <m:sub>
                        <m:r>
                          <a:rPr lang="en-US" altLang="zh-TW" sz="2800" b="0" i="1" smtClean="0">
                            <a:latin typeface="Cambria Math" panose="02040503050406030204" pitchFamily="18" charset="0"/>
                          </a:rPr>
                          <m:t>𝑗</m:t>
                        </m:r>
                      </m:sub>
                    </m:sSub>
                  </m:oMath>
                </a14:m>
                <a:r>
                  <a:rPr lang="en-US" altLang="zh-TW" sz="2800" dirty="0">
                    <a:latin typeface="+mn-lt"/>
                  </a:rPr>
                  <a:t> on a machine.</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FCFDCA19-4E35-4D2C-9903-99470A322087}"/>
                  </a:ext>
                </a:extLst>
              </p:cNvPr>
              <p:cNvSpPr>
                <a:spLocks noGrp="1" noRot="1" noChangeAspect="1" noMove="1" noResize="1" noEditPoints="1" noAdjustHandles="1" noChangeArrowheads="1" noChangeShapeType="1" noTextEdit="1"/>
              </p:cNvSpPr>
              <p:nvPr>
                <p:ph idx="1"/>
              </p:nvPr>
            </p:nvSpPr>
            <p:spPr>
              <a:blipFill>
                <a:blip r:embed="rId4"/>
                <a:stretch>
                  <a:fillRect l="-944" t="-148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F83BCC0-C668-4B47-B579-C3EAE78C83E0}"/>
              </a:ext>
            </a:extLst>
          </p:cNvPr>
          <p:cNvSpPr>
            <a:spLocks noGrp="1"/>
          </p:cNvSpPr>
          <p:nvPr>
            <p:ph type="sldNum" sz="quarter" idx="12"/>
          </p:nvPr>
        </p:nvSpPr>
        <p:spPr/>
        <p:txBody>
          <a:bodyPr/>
          <a:lstStyle/>
          <a:p>
            <a:fld id="{52E38B42-96A3-412A-9CD3-7D6C2689CFF8}" type="slidenum">
              <a:rPr lang="en-US" altLang="zh-TW" smtClean="0"/>
              <a:pPr/>
              <a:t>41</a:t>
            </a:fld>
            <a:endParaRPr lang="en-US" altLang="zh-TW"/>
          </a:p>
        </p:txBody>
      </p:sp>
      <p:pic>
        <p:nvPicPr>
          <p:cNvPr id="5" name="圖片 4">
            <a:extLst>
              <a:ext uri="{FF2B5EF4-FFF2-40B4-BE49-F238E27FC236}">
                <a16:creationId xmlns:a16="http://schemas.microsoft.com/office/drawing/2014/main" id="{E9116D84-7E59-4E30-B066-21782AD1C1FF}"/>
              </a:ext>
            </a:extLst>
          </p:cNvPr>
          <p:cNvPicPr>
            <a:picLocks noChangeAspect="1"/>
          </p:cNvPicPr>
          <p:nvPr/>
        </p:nvPicPr>
        <p:blipFill>
          <a:blip r:embed="rId5"/>
          <a:stretch>
            <a:fillRect/>
          </a:stretch>
        </p:blipFill>
        <p:spPr>
          <a:xfrm>
            <a:off x="2936448" y="4724400"/>
            <a:ext cx="6115904" cy="666843"/>
          </a:xfrm>
          <a:prstGeom prst="rect">
            <a:avLst/>
          </a:prstGeom>
        </p:spPr>
      </p:pic>
    </p:spTree>
    <p:extLst>
      <p:ext uri="{BB962C8B-B14F-4D97-AF65-F5344CB8AC3E}">
        <p14:creationId xmlns:p14="http://schemas.microsoft.com/office/powerpoint/2010/main" val="86816051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C29A4C-0B10-4518-88F7-AA6530B87A35}"/>
              </a:ext>
            </a:extLst>
          </p:cNvPr>
          <p:cNvSpPr>
            <a:spLocks noGrp="1"/>
          </p:cNvSpPr>
          <p:nvPr>
            <p:ph type="title"/>
          </p:nvPr>
        </p:nvSpPr>
        <p:spPr/>
        <p:txBody>
          <a:bodyPr/>
          <a:lstStyle/>
          <a:p>
            <a:r>
              <a:rPr lang="en-US" altLang="zh-TW" dirty="0">
                <a:solidFill>
                  <a:prstClr val="black"/>
                </a:solidFill>
                <a:latin typeface="Times New Roman"/>
              </a:rPr>
              <a:t>4.1. Application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73496C9-5A4C-42DA-B068-F921F2108ABF}"/>
                  </a:ext>
                </a:extLst>
              </p:cNvPr>
              <p:cNvSpPr>
                <a:spLocks noGrp="1"/>
              </p:cNvSpPr>
              <p:nvPr>
                <p:ph idx="1"/>
              </p:nvPr>
            </p:nvSpPr>
            <p:spPr/>
            <p:txBody>
              <a:bodyPr/>
              <a:lstStyle/>
              <a:p>
                <a:r>
                  <a:rPr lang="en-US" altLang="zh-TW" sz="2800" dirty="0">
                    <a:latin typeface="+mn-lt"/>
                  </a:rPr>
                  <a:t>Then the vector</a:t>
                </a:r>
                <a:r>
                  <a:rPr lang="zh-TW" altLang="en-US"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𝑉</m:t>
                        </m:r>
                      </m:e>
                      <m:sub>
                        <m:r>
                          <a:rPr lang="en-US" altLang="zh-TW" sz="2800" b="0" i="1" smtClean="0">
                            <a:latin typeface="Cambria Math" panose="02040503050406030204" pitchFamily="18" charset="0"/>
                          </a:rPr>
                          <m:t>𝑖</m:t>
                        </m:r>
                      </m:sub>
                    </m:sSub>
                  </m:oMath>
                </a14:m>
                <a:r>
                  <a:rPr lang="zh-TW" altLang="en-US" sz="2800" dirty="0">
                    <a:latin typeface="+mn-lt"/>
                  </a:rPr>
                  <a:t> </a:t>
                </a:r>
                <a:r>
                  <a:rPr lang="en-US" altLang="zh-TW" sz="2800" dirty="0">
                    <a:latin typeface="+mn-lt"/>
                  </a:rPr>
                  <a:t>of available resources on machine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i="1">
                            <a:latin typeface="Cambria Math" panose="02040503050406030204" pitchFamily="18" charset="0"/>
                          </a:rPr>
                          <m:t>𝑖</m:t>
                        </m:r>
                      </m:sub>
                    </m:sSub>
                  </m:oMath>
                </a14:m>
                <a:r>
                  <a:rPr lang="en-US" altLang="zh-TW" sz="2800" dirty="0">
                    <a:latin typeface="+mn-lt"/>
                  </a:rPr>
                  <a:t> and the vector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i="1">
                            <a:latin typeface="Cambria Math" panose="02040503050406030204" pitchFamily="18" charset="0"/>
                          </a:rPr>
                          <m:t>𝑖</m:t>
                        </m:r>
                      </m:sub>
                    </m:sSub>
                  </m:oMath>
                </a14:m>
                <a:r>
                  <a:rPr lang="en-US" altLang="zh-TW" sz="2800" dirty="0">
                    <a:latin typeface="+mn-lt"/>
                  </a:rPr>
                  <a:t> of resource demands of service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i="1">
                            <a:latin typeface="Cambria Math" panose="02040503050406030204" pitchFamily="18" charset="0"/>
                          </a:rPr>
                          <m:t>𝑖</m:t>
                        </m:r>
                      </m:sub>
                    </m:sSub>
                  </m:oMath>
                </a14:m>
                <a:r>
                  <a:rPr lang="en-US" altLang="zh-TW" sz="2800" dirty="0">
                    <a:latin typeface="+mn-lt"/>
                  </a:rPr>
                  <a:t> are normalized as:</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F73496C9-5A4C-42DA-B068-F921F2108ABF}"/>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4135448-45D9-4B62-B7AA-78EF0C8EA838}"/>
              </a:ext>
            </a:extLst>
          </p:cNvPr>
          <p:cNvSpPr>
            <a:spLocks noGrp="1"/>
          </p:cNvSpPr>
          <p:nvPr>
            <p:ph type="sldNum" sz="quarter" idx="12"/>
          </p:nvPr>
        </p:nvSpPr>
        <p:spPr/>
        <p:txBody>
          <a:bodyPr/>
          <a:lstStyle/>
          <a:p>
            <a:fld id="{52E38B42-96A3-412A-9CD3-7D6C2689CFF8}" type="slidenum">
              <a:rPr lang="en-US" altLang="zh-TW" smtClean="0"/>
              <a:pPr/>
              <a:t>42</a:t>
            </a:fld>
            <a:endParaRPr lang="en-US" altLang="zh-TW"/>
          </a:p>
        </p:txBody>
      </p:sp>
      <p:pic>
        <p:nvPicPr>
          <p:cNvPr id="5" name="圖片 4">
            <a:extLst>
              <a:ext uri="{FF2B5EF4-FFF2-40B4-BE49-F238E27FC236}">
                <a16:creationId xmlns:a16="http://schemas.microsoft.com/office/drawing/2014/main" id="{E2FB4BD3-BFC9-4E4F-8C98-E7E01BB660EE}"/>
              </a:ext>
            </a:extLst>
          </p:cNvPr>
          <p:cNvPicPr>
            <a:picLocks noChangeAspect="1"/>
          </p:cNvPicPr>
          <p:nvPr/>
        </p:nvPicPr>
        <p:blipFill>
          <a:blip r:embed="rId4"/>
          <a:stretch>
            <a:fillRect/>
          </a:stretch>
        </p:blipFill>
        <p:spPr>
          <a:xfrm>
            <a:off x="2750685" y="2824078"/>
            <a:ext cx="6487430" cy="1209844"/>
          </a:xfrm>
          <a:prstGeom prst="rect">
            <a:avLst/>
          </a:prstGeom>
        </p:spPr>
      </p:pic>
    </p:spTree>
    <p:extLst>
      <p:ext uri="{BB962C8B-B14F-4D97-AF65-F5344CB8AC3E}">
        <p14:creationId xmlns:p14="http://schemas.microsoft.com/office/powerpoint/2010/main" val="455962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12CC28-DBFE-418F-8B41-3D22F9F0B17C}"/>
              </a:ext>
            </a:extLst>
          </p:cNvPr>
          <p:cNvSpPr>
            <a:spLocks noGrp="1"/>
          </p:cNvSpPr>
          <p:nvPr>
            <p:ph type="title"/>
          </p:nvPr>
        </p:nvSpPr>
        <p:spPr/>
        <p:txBody>
          <a:bodyPr/>
          <a:lstStyle/>
          <a:p>
            <a:r>
              <a:rPr lang="en-US" altLang="zh-TW" dirty="0">
                <a:solidFill>
                  <a:prstClr val="black"/>
                </a:solidFill>
                <a:latin typeface="Times New Roman"/>
              </a:rPr>
              <a:t>4.1. Application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2171B3B-0187-4AC6-94A9-BA154EDEC365}"/>
                  </a:ext>
                </a:extLst>
              </p:cNvPr>
              <p:cNvSpPr>
                <a:spLocks noGrp="1"/>
              </p:cNvSpPr>
              <p:nvPr>
                <p:ph idx="1"/>
              </p:nvPr>
            </p:nvSpPr>
            <p:spPr/>
            <p:txBody>
              <a:bodyPr/>
              <a:lstStyle/>
              <a:p>
                <a:r>
                  <a:rPr lang="en-US" altLang="zh-TW" sz="2800" dirty="0">
                    <a:latin typeface="+mn-lt"/>
                  </a:rPr>
                  <a:t>After normalization, we start partitioning the service-based application.</a:t>
                </a:r>
              </a:p>
              <a:p>
                <a:r>
                  <a:rPr lang="en-US" altLang="zh-TW" sz="2800" dirty="0">
                    <a:latin typeface="+mn-lt"/>
                  </a:rPr>
                  <a:t>The key question we</a:t>
                </a:r>
                <a:r>
                  <a:rPr lang="zh-TW" altLang="en-US" sz="2800" dirty="0">
                    <a:latin typeface="+mn-lt"/>
                  </a:rPr>
                  <a:t> </a:t>
                </a:r>
                <a:r>
                  <a:rPr lang="en-US" altLang="zh-TW" sz="2800" dirty="0">
                    <a:latin typeface="+mn-lt"/>
                  </a:rPr>
                  <a:t>ask first is how many parts the application is partitioned into.</a:t>
                </a:r>
              </a:p>
              <a:p>
                <a:r>
                  <a:rPr lang="en-US" altLang="zh-TW" sz="2800" dirty="0">
                    <a:latin typeface="+mn-lt"/>
                  </a:rPr>
                  <a:t>Considering multi-resource demands</a:t>
                </a:r>
                <a:r>
                  <a:rPr lang="zh-TW" altLang="en-US" sz="2800" dirty="0">
                    <a:latin typeface="+mn-lt"/>
                  </a:rPr>
                  <a:t> </a:t>
                </a:r>
                <a:r>
                  <a:rPr lang="en-US" altLang="zh-TW" sz="2800" dirty="0">
                    <a:latin typeface="+mn-lt"/>
                  </a:rPr>
                  <a:t>of different services, we introduce a threshold </a:t>
                </a:r>
                <a14:m>
                  <m:oMath xmlns:m="http://schemas.openxmlformats.org/officeDocument/2006/math">
                    <m:r>
                      <a:rPr lang="zh-TW" altLang="en-US" sz="2800" i="1" smtClean="0">
                        <a:latin typeface="Cambria Math" panose="02040503050406030204" pitchFamily="18" charset="0"/>
                      </a:rPr>
                      <m:t>𝛼</m:t>
                    </m:r>
                  </m:oMath>
                </a14:m>
                <a:r>
                  <a:rPr lang="zh-TW" altLang="en-US" sz="2800" dirty="0">
                    <a:latin typeface="+mn-lt"/>
                  </a:rPr>
                  <a:t> </a:t>
                </a:r>
                <a:r>
                  <a:rPr lang="en-US" altLang="zh-TW" sz="2800" dirty="0">
                    <a:latin typeface="+mn-lt"/>
                  </a:rPr>
                  <a:t>to determine the number of parts when performing</a:t>
                </a:r>
                <a:r>
                  <a:rPr lang="zh-TW" altLang="en-US" sz="2800" dirty="0">
                    <a:latin typeface="+mn-lt"/>
                  </a:rPr>
                  <a:t> </a:t>
                </a:r>
                <a:r>
                  <a:rPr lang="en-US" altLang="zh-TW" sz="2800" dirty="0">
                    <a:latin typeface="+mn-lt"/>
                  </a:rPr>
                  <a:t>partition algorithms.</a:t>
                </a:r>
              </a:p>
              <a:p>
                <a:r>
                  <a:rPr lang="en-US" altLang="zh-TW" sz="2800" dirty="0">
                    <a:latin typeface="+mn-lt"/>
                  </a:rPr>
                  <a:t>The threshold</a:t>
                </a:r>
                <a:r>
                  <a:rPr lang="zh-TW" altLang="en-US" sz="2800" dirty="0">
                    <a:latin typeface="+mn-lt"/>
                  </a:rPr>
                  <a:t> </a:t>
                </a:r>
                <a14:m>
                  <m:oMath xmlns:m="http://schemas.openxmlformats.org/officeDocument/2006/math">
                    <m:r>
                      <a:rPr lang="zh-TW" altLang="en-US" sz="2800" i="1">
                        <a:latin typeface="Cambria Math" panose="02040503050406030204" pitchFamily="18" charset="0"/>
                      </a:rPr>
                      <m:t>𝛼</m:t>
                    </m:r>
                    <m:r>
                      <a:rPr lang="zh-TW" altLang="en-US" sz="2800" i="1" smtClean="0">
                        <a:latin typeface="Cambria Math" panose="02040503050406030204" pitchFamily="18" charset="0"/>
                      </a:rPr>
                      <m:t> </m:t>
                    </m:r>
                  </m:oMath>
                </a14:m>
                <a:r>
                  <a:rPr lang="en-US" altLang="zh-TW" sz="2800" dirty="0">
                    <a:latin typeface="+mn-lt"/>
                  </a:rPr>
                  <a:t>denotes the upper bound of the resource demands of partitioned</a:t>
                </a:r>
                <a:r>
                  <a:rPr lang="zh-TW" altLang="en-US" sz="2800" dirty="0">
                    <a:latin typeface="+mn-lt"/>
                  </a:rPr>
                  <a:t> </a:t>
                </a:r>
                <a:r>
                  <a:rPr lang="en-US" altLang="zh-TW" sz="2800" dirty="0">
                    <a:latin typeface="+mn-lt"/>
                  </a:rPr>
                  <a:t>parts, which means we perform partition algorithms continuously until the total resource demands</a:t>
                </a:r>
                <a:r>
                  <a:rPr lang="zh-TW" altLang="en-US" sz="2800" dirty="0">
                    <a:latin typeface="+mn-lt"/>
                  </a:rPr>
                  <a:t> </a:t>
                </a:r>
                <a:r>
                  <a:rPr lang="en-US" altLang="zh-TW" sz="2800" dirty="0">
                    <a:latin typeface="+mn-lt"/>
                  </a:rPr>
                  <a:t>from each part do not exceed</a:t>
                </a:r>
                <a:r>
                  <a:rPr lang="zh-TW" altLang="en-US" sz="2800" dirty="0">
                    <a:latin typeface="+mn-lt"/>
                  </a:rPr>
                  <a:t> </a:t>
                </a:r>
                <a14:m>
                  <m:oMath xmlns:m="http://schemas.openxmlformats.org/officeDocument/2006/math">
                    <m:r>
                      <a:rPr lang="zh-TW" altLang="en-US" sz="2800" i="1">
                        <a:latin typeface="Cambria Math" panose="02040503050406030204" pitchFamily="18" charset="0"/>
                      </a:rPr>
                      <m:t>𝛼</m:t>
                    </m:r>
                  </m:oMath>
                </a14:m>
                <a:r>
                  <a:rPr lang="en-US" altLang="zh-TW" sz="2800" dirty="0">
                    <a:latin typeface="+mn-lt"/>
                  </a:rPr>
                  <a:t> or no part contains more than one service.</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02171B3B-0187-4AC6-94A9-BA154EDEC365}"/>
                  </a:ext>
                </a:extLst>
              </p:cNvPr>
              <p:cNvSpPr>
                <a:spLocks noGrp="1" noRot="1" noChangeAspect="1" noMove="1" noResize="1" noEditPoints="1" noAdjustHandles="1" noChangeArrowheads="1" noChangeShapeType="1" noTextEdit="1"/>
              </p:cNvSpPr>
              <p:nvPr>
                <p:ph idx="1"/>
              </p:nvPr>
            </p:nvSpPr>
            <p:spPr>
              <a:blipFill>
                <a:blip r:embed="rId3"/>
                <a:stretch>
                  <a:fillRect l="-944" t="-1482" r="-1833" b="-56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D8C5979-F4A6-4EB2-A9E1-FC5554404622}"/>
              </a:ext>
            </a:extLst>
          </p:cNvPr>
          <p:cNvSpPr>
            <a:spLocks noGrp="1"/>
          </p:cNvSpPr>
          <p:nvPr>
            <p:ph type="sldNum" sz="quarter" idx="12"/>
          </p:nvPr>
        </p:nvSpPr>
        <p:spPr/>
        <p:txBody>
          <a:bodyPr/>
          <a:lstStyle/>
          <a:p>
            <a:fld id="{52E38B42-96A3-412A-9CD3-7D6C2689CFF8}" type="slidenum">
              <a:rPr lang="en-US" altLang="zh-TW" smtClean="0"/>
              <a:pPr/>
              <a:t>43</a:t>
            </a:fld>
            <a:endParaRPr lang="en-US" altLang="zh-TW"/>
          </a:p>
        </p:txBody>
      </p:sp>
    </p:spTree>
    <p:extLst>
      <p:ext uri="{BB962C8B-B14F-4D97-AF65-F5344CB8AC3E}">
        <p14:creationId xmlns:p14="http://schemas.microsoft.com/office/powerpoint/2010/main" val="417103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1389B4-32AA-4910-9D1B-7EEE1E105B7B}"/>
              </a:ext>
            </a:extLst>
          </p:cNvPr>
          <p:cNvSpPr>
            <a:spLocks noGrp="1"/>
          </p:cNvSpPr>
          <p:nvPr>
            <p:ph type="title"/>
          </p:nvPr>
        </p:nvSpPr>
        <p:spPr/>
        <p:txBody>
          <a:bodyPr/>
          <a:lstStyle/>
          <a:p>
            <a:r>
              <a:rPr lang="en-US" altLang="zh-TW" dirty="0">
                <a:solidFill>
                  <a:prstClr val="black"/>
                </a:solidFill>
                <a:latin typeface="Times New Roman"/>
              </a:rPr>
              <a:t>4.1. Application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67E6D9B-DE92-476F-8E59-A5A0B64BE983}"/>
                  </a:ext>
                </a:extLst>
              </p:cNvPr>
              <p:cNvSpPr>
                <a:spLocks noGrp="1"/>
              </p:cNvSpPr>
              <p:nvPr>
                <p:ph idx="1"/>
              </p:nvPr>
            </p:nvSpPr>
            <p:spPr/>
            <p:txBody>
              <a:bodyPr/>
              <a:lstStyle/>
              <a:p>
                <a:r>
                  <a:rPr lang="en-US" altLang="zh-TW" sz="2800" dirty="0">
                    <a:latin typeface="+mn-lt"/>
                  </a:rPr>
                  <a:t>With a threshold</a:t>
                </a:r>
                <a:r>
                  <a:rPr lang="zh-TW" altLang="en-US" sz="2800" dirty="0">
                    <a:latin typeface="+mn-lt"/>
                  </a:rPr>
                  <a:t> </a:t>
                </a:r>
                <a14:m>
                  <m:oMath xmlns:m="http://schemas.openxmlformats.org/officeDocument/2006/math">
                    <m:r>
                      <a:rPr lang="zh-TW" altLang="en-US" sz="2800" i="1" smtClean="0">
                        <a:latin typeface="Cambria Math" panose="02040503050406030204" pitchFamily="18" charset="0"/>
                      </a:rPr>
                      <m:t>𝛼</m:t>
                    </m:r>
                    <m:r>
                      <a:rPr lang="zh-TW" altLang="en-US" sz="2800" i="1" smtClean="0">
                        <a:latin typeface="Cambria Math" panose="02040503050406030204" pitchFamily="18" charset="0"/>
                      </a:rPr>
                      <m:t>∈</m:t>
                    </m:r>
                    <m:d>
                      <m:dPr>
                        <m:begChr m:val="["/>
                        <m:endChr m:val="]"/>
                        <m:ctrlPr>
                          <a:rPr lang="en-US" altLang="zh-TW" sz="2800" i="1" smtClean="0">
                            <a:latin typeface="Cambria Math" panose="02040503050406030204" pitchFamily="18" charset="0"/>
                          </a:rPr>
                        </m:ctrlPr>
                      </m:dPr>
                      <m:e>
                        <m:r>
                          <a:rPr lang="en-US" altLang="zh-TW" sz="2800" i="1">
                            <a:latin typeface="Cambria Math" panose="02040503050406030204" pitchFamily="18" charset="0"/>
                          </a:rPr>
                          <m:t>0</m:t>
                        </m:r>
                        <m:r>
                          <a:rPr lang="en-US" altLang="zh-TW" sz="2800" b="0" i="1" smtClean="0">
                            <a:latin typeface="Cambria Math" panose="02040503050406030204" pitchFamily="18" charset="0"/>
                          </a:rPr>
                          <m:t>,</m:t>
                        </m:r>
                        <m:r>
                          <a:rPr lang="en-US" altLang="zh-TW" sz="2800" i="1" smtClean="0">
                            <a:latin typeface="Cambria Math" panose="02040503050406030204" pitchFamily="18" charset="0"/>
                          </a:rPr>
                          <m:t>1</m:t>
                        </m:r>
                      </m:e>
                    </m:d>
                  </m:oMath>
                </a14:m>
                <a:r>
                  <a:rPr lang="zh-TW" altLang="en-US" sz="2800" dirty="0">
                    <a:latin typeface="+mn-lt"/>
                  </a:rPr>
                  <a:t> </a:t>
                </a:r>
                <a:r>
                  <a:rPr lang="en-US" altLang="zh-TW" sz="2800" dirty="0">
                    <a:latin typeface="+mn-lt"/>
                  </a:rPr>
                  <a:t>(as the resource demands have been normalized), it assures that each part after partition can be packed</a:t>
                </a:r>
                <a:r>
                  <a:rPr lang="zh-TW" altLang="en-US" sz="2800" dirty="0">
                    <a:latin typeface="+mn-lt"/>
                  </a:rPr>
                  <a:t> </a:t>
                </a:r>
                <a:r>
                  <a:rPr lang="en-US" altLang="zh-TW" sz="2800" dirty="0">
                    <a:latin typeface="+mn-lt"/>
                  </a:rPr>
                  <a:t>into a machine.</a:t>
                </a:r>
              </a:p>
              <a:p>
                <a:r>
                  <a:rPr lang="en-US" altLang="zh-TW" sz="2800" dirty="0">
                    <a:latin typeface="+mn-lt"/>
                    <a:hlinkClick r:id="rId3" action="ppaction://hlinksldjump"/>
                  </a:rPr>
                  <a:t>Figure 3</a:t>
                </a:r>
                <a:r>
                  <a:rPr lang="en-US" altLang="zh-TW" sz="2800" dirty="0">
                    <a:latin typeface="+mn-lt"/>
                  </a:rPr>
                  <a:t> shows an example of an application partition with threshold</a:t>
                </a:r>
                <a14:m>
                  <m:oMath xmlns:m="http://schemas.openxmlformats.org/officeDocument/2006/math">
                    <m:r>
                      <a:rPr lang="zh-TW" altLang="en-US" sz="2800" i="1" dirty="0" smtClean="0">
                        <a:latin typeface="Cambria Math" panose="02040503050406030204" pitchFamily="18" charset="0"/>
                      </a:rPr>
                      <m:t> </m:t>
                    </m:r>
                    <m:r>
                      <a:rPr lang="zh-TW" altLang="en-US" sz="2800" i="1">
                        <a:latin typeface="Cambria Math" panose="02040503050406030204" pitchFamily="18" charset="0"/>
                      </a:rPr>
                      <m:t>𝛼</m:t>
                    </m:r>
                  </m:oMath>
                </a14:m>
                <a:r>
                  <a:rPr lang="zh-TW" altLang="en-US" sz="2800" dirty="0">
                    <a:latin typeface="+mn-lt"/>
                  </a:rPr>
                  <a:t> </a:t>
                </a:r>
                <a:r>
                  <a:rPr lang="en-US" altLang="zh-TW" sz="2800" dirty="0">
                    <a:latin typeface="+mn-lt"/>
                  </a:rPr>
                  <a:t>= 0.5.</a:t>
                </a:r>
              </a:p>
              <a:p>
                <a:r>
                  <a:rPr lang="en-US" altLang="zh-TW" sz="2800" dirty="0">
                    <a:latin typeface="+mn-lt"/>
                  </a:rPr>
                  <a:t>In the</a:t>
                </a:r>
                <a:r>
                  <a:rPr lang="zh-TW" altLang="en-US" sz="2800" dirty="0">
                    <a:latin typeface="+mn-lt"/>
                  </a:rPr>
                  <a:t> </a:t>
                </a:r>
                <a:r>
                  <a:rPr lang="en-US" altLang="zh-TW" sz="2800" dirty="0">
                    <a:latin typeface="+mn-lt"/>
                  </a:rPr>
                  <a:t>figure, the total CPU demands and memory demands from each part do not exceed 0.5.</a:t>
                </a:r>
              </a:p>
              <a:p>
                <a:r>
                  <a:rPr lang="en-US" altLang="zh-TW" sz="2800" dirty="0">
                    <a:latin typeface="+mn-lt"/>
                  </a:rPr>
                  <a:t>Given a threshold</a:t>
                </a:r>
                <a:r>
                  <a:rPr lang="zh-TW" altLang="en-US" sz="2800" dirty="0">
                    <a:latin typeface="+mn-lt"/>
                  </a:rPr>
                  <a:t> </a:t>
                </a:r>
                <a14:m>
                  <m:oMath xmlns:m="http://schemas.openxmlformats.org/officeDocument/2006/math">
                    <m:r>
                      <a:rPr lang="zh-TW" altLang="en-US" sz="2800" i="1">
                        <a:latin typeface="Cambria Math" panose="02040503050406030204" pitchFamily="18" charset="0"/>
                      </a:rPr>
                      <m:t>𝛼</m:t>
                    </m:r>
                  </m:oMath>
                </a14:m>
                <a:r>
                  <a:rPr lang="en-US" altLang="zh-TW" sz="2800" dirty="0">
                    <a:latin typeface="+mn-lt"/>
                  </a:rPr>
                  <a:t>, we propose two partition algorithms: binary partition and k partition, which are based on the contraction algorithm.</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467E6D9B-DE92-476F-8E59-A5A0B64BE983}"/>
                  </a:ext>
                </a:extLst>
              </p:cNvPr>
              <p:cNvSpPr>
                <a:spLocks noGrp="1" noRot="1" noChangeAspect="1" noMove="1" noResize="1" noEditPoints="1" noAdjustHandles="1" noChangeArrowheads="1" noChangeShapeType="1" noTextEdit="1"/>
              </p:cNvSpPr>
              <p:nvPr>
                <p:ph idx="1"/>
              </p:nvPr>
            </p:nvSpPr>
            <p:spPr>
              <a:blipFill>
                <a:blip r:embed="rId4"/>
                <a:stretch>
                  <a:fillRect l="-944" t="-1482" r="-12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E967009-820E-4C32-B0DF-EB9F4FE1EA2C}"/>
              </a:ext>
            </a:extLst>
          </p:cNvPr>
          <p:cNvSpPr>
            <a:spLocks noGrp="1"/>
          </p:cNvSpPr>
          <p:nvPr>
            <p:ph type="sldNum" sz="quarter" idx="12"/>
          </p:nvPr>
        </p:nvSpPr>
        <p:spPr/>
        <p:txBody>
          <a:bodyPr/>
          <a:lstStyle/>
          <a:p>
            <a:fld id="{52E38B42-96A3-412A-9CD3-7D6C2689CFF8}" type="slidenum">
              <a:rPr lang="en-US" altLang="zh-TW" smtClean="0"/>
              <a:pPr/>
              <a:t>44</a:t>
            </a:fld>
            <a:endParaRPr lang="en-US" altLang="zh-TW"/>
          </a:p>
        </p:txBody>
      </p:sp>
    </p:spTree>
    <p:extLst>
      <p:ext uri="{BB962C8B-B14F-4D97-AF65-F5344CB8AC3E}">
        <p14:creationId xmlns:p14="http://schemas.microsoft.com/office/powerpoint/2010/main" val="284265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7499B1-C5C0-4D0F-AB9F-38E4F9F10668}"/>
              </a:ext>
            </a:extLst>
          </p:cNvPr>
          <p:cNvSpPr>
            <a:spLocks noGrp="1"/>
          </p:cNvSpPr>
          <p:nvPr>
            <p:ph type="title"/>
          </p:nvPr>
        </p:nvSpPr>
        <p:spPr/>
        <p:txBody>
          <a:bodyPr/>
          <a:lstStyle/>
          <a:p>
            <a:r>
              <a:rPr lang="en-US" altLang="zh-TW" dirty="0">
                <a:solidFill>
                  <a:prstClr val="black"/>
                </a:solidFill>
                <a:latin typeface="Times New Roman"/>
              </a:rPr>
              <a:t>4.1. Application Partition</a:t>
            </a:r>
            <a:endParaRPr lang="zh-TW" altLang="en-US" dirty="0"/>
          </a:p>
        </p:txBody>
      </p:sp>
      <p:pic>
        <p:nvPicPr>
          <p:cNvPr id="5" name="內容版面配置區 4">
            <a:extLst>
              <a:ext uri="{FF2B5EF4-FFF2-40B4-BE49-F238E27FC236}">
                <a16:creationId xmlns:a16="http://schemas.microsoft.com/office/drawing/2014/main" id="{9128AA83-EF32-477E-871B-ACF034CC56DE}"/>
              </a:ext>
            </a:extLst>
          </p:cNvPr>
          <p:cNvPicPr>
            <a:picLocks noGrp="1" noChangeAspect="1"/>
          </p:cNvPicPr>
          <p:nvPr>
            <p:ph idx="1"/>
          </p:nvPr>
        </p:nvPicPr>
        <p:blipFill>
          <a:blip r:embed="rId3"/>
          <a:stretch>
            <a:fillRect/>
          </a:stretch>
        </p:blipFill>
        <p:spPr>
          <a:xfrm>
            <a:off x="2980890" y="2005547"/>
            <a:ext cx="6230219" cy="3715268"/>
          </a:xfrm>
          <a:prstGeom prst="rect">
            <a:avLst/>
          </a:prstGeom>
        </p:spPr>
      </p:pic>
      <p:sp>
        <p:nvSpPr>
          <p:cNvPr id="4" name="投影片編號版面配置區 3">
            <a:extLst>
              <a:ext uri="{FF2B5EF4-FFF2-40B4-BE49-F238E27FC236}">
                <a16:creationId xmlns:a16="http://schemas.microsoft.com/office/drawing/2014/main" id="{78B8E71A-8BC9-4C10-A07D-4CBC5095B87C}"/>
              </a:ext>
            </a:extLst>
          </p:cNvPr>
          <p:cNvSpPr>
            <a:spLocks noGrp="1"/>
          </p:cNvSpPr>
          <p:nvPr>
            <p:ph type="sldNum" sz="quarter" idx="12"/>
          </p:nvPr>
        </p:nvSpPr>
        <p:spPr/>
        <p:txBody>
          <a:bodyPr/>
          <a:lstStyle/>
          <a:p>
            <a:fld id="{52E38B42-96A3-412A-9CD3-7D6C2689CFF8}" type="slidenum">
              <a:rPr lang="en-US" altLang="zh-TW" smtClean="0"/>
              <a:pPr/>
              <a:t>45</a:t>
            </a:fld>
            <a:endParaRPr lang="en-US" altLang="zh-TW"/>
          </a:p>
        </p:txBody>
      </p:sp>
    </p:spTree>
    <p:extLst>
      <p:ext uri="{BB962C8B-B14F-4D97-AF65-F5344CB8AC3E}">
        <p14:creationId xmlns:p14="http://schemas.microsoft.com/office/powerpoint/2010/main" val="390160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6EBA2C-E9AB-496C-9DD2-F6356A96A9C7}"/>
              </a:ext>
            </a:extLst>
          </p:cNvPr>
          <p:cNvSpPr>
            <a:spLocks noGrp="1"/>
          </p:cNvSpPr>
          <p:nvPr>
            <p:ph type="title"/>
          </p:nvPr>
        </p:nvSpPr>
        <p:spPr/>
        <p:txBody>
          <a:bodyPr/>
          <a:lstStyle/>
          <a:p>
            <a:r>
              <a:rPr lang="en-US" altLang="zh-TW" dirty="0">
                <a:solidFill>
                  <a:prstClr val="black"/>
                </a:solidFill>
                <a:latin typeface="Times New Roman"/>
              </a:rPr>
              <a:t>4.1.1. Binary Partition</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55DB9CA-E812-4AB1-8DB1-9D7F9D93A44F}"/>
                  </a:ext>
                </a:extLst>
              </p:cNvPr>
              <p:cNvSpPr>
                <a:spLocks noGrp="1"/>
              </p:cNvSpPr>
              <p:nvPr>
                <p:ph idx="1"/>
              </p:nvPr>
            </p:nvSpPr>
            <p:spPr/>
            <p:txBody>
              <a:bodyPr/>
              <a:lstStyle/>
              <a:p>
                <a:r>
                  <a:rPr lang="en-US" altLang="zh-TW" sz="2800" dirty="0">
                    <a:latin typeface="+mn-lt"/>
                  </a:rPr>
                  <a:t>The idea of the binary partition algorithm is to continuously perform binary partition on the</a:t>
                </a:r>
                <a:r>
                  <a:rPr lang="zh-TW" altLang="en-US" sz="2800" dirty="0">
                    <a:latin typeface="+mn-lt"/>
                  </a:rPr>
                  <a:t> </a:t>
                </a:r>
                <a:r>
                  <a:rPr lang="en-US" altLang="zh-TW" sz="2800" dirty="0">
                    <a:latin typeface="+mn-lt"/>
                  </a:rPr>
                  <a:t>application until the resource demands from each part do not exceed </a:t>
                </a:r>
                <a14:m>
                  <m:oMath xmlns:m="http://schemas.openxmlformats.org/officeDocument/2006/math">
                    <m:r>
                      <a:rPr lang="zh-TW" altLang="en-US" sz="2800" i="1" smtClean="0">
                        <a:latin typeface="Cambria Math" panose="02040503050406030204" pitchFamily="18" charset="0"/>
                      </a:rPr>
                      <m:t>𝛼</m:t>
                    </m:r>
                  </m:oMath>
                </a14:m>
                <a:r>
                  <a:rPr lang="zh-TW" altLang="en-US" sz="2800" dirty="0">
                    <a:latin typeface="+mn-lt"/>
                  </a:rPr>
                  <a:t> </a:t>
                </a:r>
                <a:r>
                  <a:rPr lang="en-US" altLang="zh-TW" sz="2800" dirty="0">
                    <a:latin typeface="+mn-lt"/>
                  </a:rPr>
                  <a:t>or no part contains more than</a:t>
                </a:r>
                <a:r>
                  <a:rPr lang="zh-TW" altLang="en-US" sz="2800" dirty="0">
                    <a:latin typeface="+mn-lt"/>
                  </a:rPr>
                  <a:t> </a:t>
                </a:r>
                <a:r>
                  <a:rPr lang="en-US" altLang="zh-TW" sz="2800" dirty="0">
                    <a:latin typeface="+mn-lt"/>
                  </a:rPr>
                  <a:t>one service.</a:t>
                </a:r>
              </a:p>
              <a:p>
                <a:r>
                  <a:rPr lang="en-US" altLang="zh-TW" sz="2800" dirty="0">
                    <a:latin typeface="+mn-lt"/>
                  </a:rPr>
                  <a:t>The pseudocode is shown in </a:t>
                </a:r>
                <a:r>
                  <a:rPr lang="en-US" altLang="zh-TW" sz="2800" dirty="0">
                    <a:latin typeface="+mn-lt"/>
                    <a:hlinkClick r:id="rId3" action="ppaction://hlinksldjump"/>
                  </a:rPr>
                  <a:t>Algorithm 2</a:t>
                </a:r>
                <a:r>
                  <a:rPr lang="en-US" altLang="zh-TW" sz="2800" dirty="0">
                    <a:latin typeface="+mn-lt"/>
                  </a:rPr>
                  <a:t>.</a:t>
                </a:r>
              </a:p>
              <a:p>
                <a:r>
                  <a:rPr lang="en-US" altLang="zh-TW" sz="2800" dirty="0">
                    <a:latin typeface="+mn-lt"/>
                  </a:rPr>
                  <a:t>The basic process can be described as follows.</a:t>
                </a:r>
              </a:p>
              <a:p>
                <a:r>
                  <a:rPr lang="en-US" altLang="zh-TW" sz="2800" dirty="0">
                    <a:latin typeface="+mn-lt"/>
                  </a:rPr>
                  <a:t>The algorithm continuously checks the resource demands of each part in current application partition</a:t>
                </a:r>
                <a:r>
                  <a:rPr lang="zh-TW" altLang="en-US" sz="2800" dirty="0">
                    <a:latin typeface="+mn-lt"/>
                  </a:rPr>
                  <a:t> </a:t>
                </a:r>
                <a:r>
                  <a:rPr lang="en-US" altLang="zh-TW" sz="2800" dirty="0">
                    <a:latin typeface="+mn-lt"/>
                  </a:rPr>
                  <a:t>P.</a:t>
                </a:r>
              </a:p>
              <a:p>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B55DB9CA-E812-4AB1-8DB1-9D7F9D93A44F}"/>
                  </a:ext>
                </a:extLst>
              </p:cNvPr>
              <p:cNvSpPr>
                <a:spLocks noGrp="1" noRot="1" noChangeAspect="1" noMove="1" noResize="1" noEditPoints="1" noAdjustHandles="1" noChangeArrowheads="1" noChangeShapeType="1" noTextEdit="1"/>
              </p:cNvSpPr>
              <p:nvPr>
                <p:ph idx="1"/>
              </p:nvPr>
            </p:nvSpPr>
            <p:spPr>
              <a:blipFill>
                <a:blip r:embed="rId4"/>
                <a:stretch>
                  <a:fillRect l="-944" t="-1482" r="-5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EBB7C40-B105-4314-B1AA-6660C4D1E7AB}"/>
              </a:ext>
            </a:extLst>
          </p:cNvPr>
          <p:cNvSpPr>
            <a:spLocks noGrp="1"/>
          </p:cNvSpPr>
          <p:nvPr>
            <p:ph type="sldNum" sz="quarter" idx="12"/>
          </p:nvPr>
        </p:nvSpPr>
        <p:spPr/>
        <p:txBody>
          <a:bodyPr/>
          <a:lstStyle/>
          <a:p>
            <a:fld id="{52E38B42-96A3-412A-9CD3-7D6C2689CFF8}" type="slidenum">
              <a:rPr lang="en-US" altLang="zh-TW" smtClean="0"/>
              <a:pPr/>
              <a:t>46</a:t>
            </a:fld>
            <a:endParaRPr lang="en-US" altLang="zh-TW"/>
          </a:p>
        </p:txBody>
      </p:sp>
    </p:spTree>
    <p:extLst>
      <p:ext uri="{BB962C8B-B14F-4D97-AF65-F5344CB8AC3E}">
        <p14:creationId xmlns:p14="http://schemas.microsoft.com/office/powerpoint/2010/main" val="389413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C8DE31-05A9-4ED2-81B2-A7F7C0F2CC22}"/>
              </a:ext>
            </a:extLst>
          </p:cNvPr>
          <p:cNvSpPr>
            <a:spLocks noGrp="1"/>
          </p:cNvSpPr>
          <p:nvPr>
            <p:ph type="title"/>
          </p:nvPr>
        </p:nvSpPr>
        <p:spPr/>
        <p:txBody>
          <a:bodyPr/>
          <a:lstStyle/>
          <a:p>
            <a:r>
              <a:rPr lang="en-US" altLang="zh-TW" dirty="0">
                <a:solidFill>
                  <a:prstClr val="black"/>
                </a:solidFill>
                <a:latin typeface="Times New Roman"/>
              </a:rPr>
              <a:t>4.1.1. Binary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6F438E4-38C8-405A-AF9F-4ABD296E0288}"/>
                  </a:ext>
                </a:extLst>
              </p:cNvPr>
              <p:cNvSpPr>
                <a:spLocks noGrp="1"/>
              </p:cNvSpPr>
              <p:nvPr>
                <p:ph idx="1"/>
              </p:nvPr>
            </p:nvSpPr>
            <p:spPr/>
            <p:txBody>
              <a:bodyPr/>
              <a:lstStyle/>
              <a:p>
                <a:r>
                  <a:rPr lang="en-US" altLang="zh-TW" sz="2800" dirty="0">
                    <a:latin typeface="+mn-lt"/>
                  </a:rPr>
                  <a:t>The initial partition is </a:t>
                </a:r>
                <a14:m>
                  <m:oMath xmlns:m="http://schemas.openxmlformats.org/officeDocument/2006/math">
                    <m:r>
                      <a:rPr lang="en-US" altLang="zh-TW" sz="2800" b="0" i="1" smtClean="0">
                        <a:latin typeface="Cambria Math" panose="02040503050406030204" pitchFamily="18" charset="0"/>
                      </a:rPr>
                      <m:t>𝑃</m:t>
                    </m:r>
                    <m:r>
                      <a:rPr lang="en-US" altLang="zh-TW" sz="2800" b="0" i="1" smtClean="0">
                        <a:latin typeface="Cambria Math" panose="02040503050406030204" pitchFamily="18" charset="0"/>
                      </a:rPr>
                      <m:t>=</m:t>
                    </m:r>
                    <m:d>
                      <m:dPr>
                        <m:begChr m:val="{"/>
                        <m:endChr m:val="}"/>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𝑆</m:t>
                        </m:r>
                      </m:e>
                    </m:d>
                  </m:oMath>
                </a14:m>
                <a:r>
                  <a:rPr lang="en-US" altLang="zh-TW" sz="2800" dirty="0">
                    <a:latin typeface="+mn-lt"/>
                  </a:rPr>
                  <a:t> where the entire application is treated as one part.</a:t>
                </a:r>
              </a:p>
              <a:p>
                <a:r>
                  <a:rPr lang="en-US" altLang="zh-TW" sz="2800" dirty="0">
                    <a:latin typeface="+mn-lt"/>
                  </a:rPr>
                  <a:t>If the total</a:t>
                </a:r>
                <a:r>
                  <a:rPr lang="zh-TW" altLang="en-US" sz="2800" dirty="0">
                    <a:latin typeface="+mn-lt"/>
                  </a:rPr>
                  <a:t> </a:t>
                </a:r>
                <a:r>
                  <a:rPr lang="en-US" altLang="zh-TW" sz="2800" dirty="0">
                    <a:latin typeface="+mn-lt"/>
                  </a:rPr>
                  <a:t>resource demands of a part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rPr>
                          <m:t>𝑆</m:t>
                        </m:r>
                      </m:e>
                      <m:sub>
                        <m:r>
                          <a:rPr lang="en-US" altLang="zh-TW" sz="2800" b="0" i="1" smtClean="0">
                            <a:latin typeface="Cambria Math" panose="02040503050406030204" pitchFamily="18" charset="0"/>
                          </a:rPr>
                          <m:t>𝑖</m:t>
                        </m:r>
                      </m:sub>
                    </m:sSub>
                  </m:oMath>
                </a14:m>
                <a:r>
                  <a:rPr lang="en-US" altLang="zh-TW" sz="2800" dirty="0">
                    <a:latin typeface="+mn-lt"/>
                  </a:rPr>
                  <a:t> in </a:t>
                </a:r>
                <a:r>
                  <a:rPr lang="en-US" altLang="zh-TW" sz="2800" i="1" dirty="0">
                    <a:latin typeface="+mn-lt"/>
                  </a:rPr>
                  <a:t>P</a:t>
                </a:r>
                <a:r>
                  <a:rPr lang="en-US" altLang="zh-TW" sz="2800" dirty="0">
                    <a:latin typeface="+mn-lt"/>
                  </a:rPr>
                  <a:t> exceeds the threshold </a:t>
                </a:r>
                <a14:m>
                  <m:oMath xmlns:m="http://schemas.openxmlformats.org/officeDocument/2006/math">
                    <m:r>
                      <a:rPr lang="zh-TW" altLang="en-US" sz="2800" i="1" smtClean="0">
                        <a:latin typeface="Cambria Math" panose="02040503050406030204" pitchFamily="18" charset="0"/>
                      </a:rPr>
                      <m:t>𝛼</m:t>
                    </m:r>
                  </m:oMath>
                </a14:m>
                <a:r>
                  <a:rPr lang="en-US" altLang="zh-TW" sz="2800" dirty="0">
                    <a:latin typeface="+mn-lt"/>
                  </a:rPr>
                  <a:t> and part </a:t>
                </a:r>
                <a14:m>
                  <m:oMath xmlns:m="http://schemas.openxmlformats.org/officeDocument/2006/math">
                    <m:sSub>
                      <m:sSubPr>
                        <m:ctrlPr>
                          <a:rPr lang="en-US" altLang="zh-TW" sz="2800" i="1">
                            <a:latin typeface="Cambria Math" panose="02040503050406030204" pitchFamily="18" charset="0"/>
                          </a:rPr>
                        </m:ctrlPr>
                      </m:sSubPr>
                      <m:e>
                        <m:r>
                          <a:rPr lang="en-US" altLang="zh-TW" sz="2800" i="1" smtClean="0">
                            <a:latin typeface="Cambria Math" panose="02040503050406030204" pitchFamily="18" charset="0"/>
                          </a:rPr>
                          <m:t>𝑆</m:t>
                        </m:r>
                      </m:e>
                      <m:sub>
                        <m:r>
                          <a:rPr lang="en-US" altLang="zh-TW" sz="2800" i="1">
                            <a:latin typeface="Cambria Math" panose="02040503050406030204" pitchFamily="18" charset="0"/>
                          </a:rPr>
                          <m:t>𝑖</m:t>
                        </m:r>
                      </m:sub>
                    </m:sSub>
                  </m:oMath>
                </a14:m>
                <a:r>
                  <a:rPr lang="en-US" altLang="zh-TW" sz="2800" dirty="0">
                    <a:latin typeface="+mn-lt"/>
                  </a:rPr>
                  <a:t> contains more than one service,</a:t>
                </a:r>
                <a:r>
                  <a:rPr lang="zh-TW" altLang="en-US" sz="2800" dirty="0">
                    <a:latin typeface="+mn-lt"/>
                  </a:rPr>
                  <a:t> </a:t>
                </a:r>
                <a:r>
                  <a:rPr lang="en-US" altLang="zh-TW" sz="2800" dirty="0">
                    <a:latin typeface="+mn-lt"/>
                  </a:rPr>
                  <a:t>the part is selected to be partitioned into 2 parts (binary partition).</a:t>
                </a:r>
              </a:p>
              <a:p>
                <a:r>
                  <a:rPr lang="en-US" altLang="zh-TW" sz="2800" dirty="0">
                    <a:latin typeface="+mn-lt"/>
                  </a:rPr>
                  <a:t>It first constructs a graph G = (V, E)</a:t>
                </a:r>
                <a:r>
                  <a:rPr lang="zh-TW" altLang="en-US" sz="2800" dirty="0">
                    <a:latin typeface="+mn-lt"/>
                  </a:rPr>
                  <a:t> </a:t>
                </a:r>
                <a:r>
                  <a:rPr lang="en-US" altLang="zh-TW" sz="2800" dirty="0">
                    <a:latin typeface="+mn-lt"/>
                  </a:rPr>
                  <a:t>based on</a:t>
                </a:r>
                <a:r>
                  <a:rPr lang="zh-TW" altLang="en-US"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a:rPr lang="en-US" altLang="zh-TW" sz="2800" i="1" smtClean="0">
                            <a:latin typeface="Cambria Math" panose="02040503050406030204" pitchFamily="18" charset="0"/>
                          </a:rPr>
                          <m:t>𝑆</m:t>
                        </m:r>
                      </m:e>
                      <m:sub>
                        <m:r>
                          <a:rPr lang="en-US" altLang="zh-TW" sz="2800" i="1">
                            <a:latin typeface="Cambria Math" panose="02040503050406030204" pitchFamily="18" charset="0"/>
                          </a:rPr>
                          <m:t>𝑖</m:t>
                        </m:r>
                      </m:sub>
                    </m:sSub>
                  </m:oMath>
                </a14:m>
                <a:r>
                  <a:rPr lang="en-US" altLang="zh-TW" sz="2800" dirty="0">
                    <a:latin typeface="+mn-lt"/>
                  </a:rPr>
                  <a:t>, where the nodes represent services and the weights of edges represent the traffic rate.</a:t>
                </a:r>
                <a:endParaRPr lang="zh-TW" altLang="en-US" sz="2400" dirty="0">
                  <a:latin typeface="+mn-lt"/>
                </a:endParaRPr>
              </a:p>
            </p:txBody>
          </p:sp>
        </mc:Choice>
        <mc:Fallback xmlns="">
          <p:sp>
            <p:nvSpPr>
              <p:cNvPr id="3" name="內容版面配置區 2">
                <a:extLst>
                  <a:ext uri="{FF2B5EF4-FFF2-40B4-BE49-F238E27FC236}">
                    <a16:creationId xmlns:a16="http://schemas.microsoft.com/office/drawing/2014/main" id="{86F438E4-38C8-405A-AF9F-4ABD296E0288}"/>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699BBD9D-0864-4937-93F9-15A19BDD976E}"/>
              </a:ext>
            </a:extLst>
          </p:cNvPr>
          <p:cNvSpPr>
            <a:spLocks noGrp="1"/>
          </p:cNvSpPr>
          <p:nvPr>
            <p:ph type="sldNum" sz="quarter" idx="12"/>
          </p:nvPr>
        </p:nvSpPr>
        <p:spPr/>
        <p:txBody>
          <a:bodyPr/>
          <a:lstStyle/>
          <a:p>
            <a:fld id="{52E38B42-96A3-412A-9CD3-7D6C2689CFF8}" type="slidenum">
              <a:rPr lang="en-US" altLang="zh-TW" smtClean="0"/>
              <a:pPr/>
              <a:t>47</a:t>
            </a:fld>
            <a:endParaRPr lang="en-US" altLang="zh-TW"/>
          </a:p>
        </p:txBody>
      </p:sp>
    </p:spTree>
    <p:extLst>
      <p:ext uri="{BB962C8B-B14F-4D97-AF65-F5344CB8AC3E}">
        <p14:creationId xmlns:p14="http://schemas.microsoft.com/office/powerpoint/2010/main" val="3529236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67A33-32B0-4816-AED3-0F69105E31F7}"/>
              </a:ext>
            </a:extLst>
          </p:cNvPr>
          <p:cNvSpPr>
            <a:spLocks noGrp="1"/>
          </p:cNvSpPr>
          <p:nvPr>
            <p:ph type="title"/>
          </p:nvPr>
        </p:nvSpPr>
        <p:spPr/>
        <p:txBody>
          <a:bodyPr/>
          <a:lstStyle/>
          <a:p>
            <a:r>
              <a:rPr lang="en-US" altLang="zh-TW" dirty="0">
                <a:solidFill>
                  <a:prstClr val="black"/>
                </a:solidFill>
                <a:latin typeface="Times New Roman"/>
              </a:rPr>
              <a:t>4.1.1. Binary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E8B5F83-226F-4D4D-8D9D-D0CFF39C7C5E}"/>
                  </a:ext>
                </a:extLst>
              </p:cNvPr>
              <p:cNvSpPr>
                <a:spLocks noGrp="1"/>
              </p:cNvSpPr>
              <p:nvPr>
                <p:ph idx="1"/>
              </p:nvPr>
            </p:nvSpPr>
            <p:spPr/>
            <p:txBody>
              <a:bodyPr/>
              <a:lstStyle/>
              <a:p>
                <a:r>
                  <a:rPr lang="en-US" altLang="zh-TW" sz="2800" dirty="0">
                    <a:latin typeface="+mn-lt"/>
                  </a:rPr>
                  <a:t>As mentioned in </a:t>
                </a:r>
                <a:r>
                  <a:rPr lang="en-US" altLang="zh-TW" sz="2800" dirty="0">
                    <a:latin typeface="+mn-lt"/>
                    <a:hlinkClick r:id="rId3" action="ppaction://hlinksldjump"/>
                  </a:rPr>
                  <a:t>Section 3</a:t>
                </a:r>
                <a:r>
                  <a:rPr lang="en-US" altLang="zh-TW" sz="2800" dirty="0">
                    <a:latin typeface="+mn-lt"/>
                  </a:rPr>
                  <a:t>, if we repeatedly perform the contraction algorithm many times, we can</a:t>
                </a:r>
                <a:r>
                  <a:rPr lang="zh-TW" altLang="en-US" sz="2800" dirty="0">
                    <a:latin typeface="+mn-lt"/>
                  </a:rPr>
                  <a:t> </a:t>
                </a:r>
                <a:r>
                  <a:rPr lang="en-US" altLang="zh-TW" sz="2800" dirty="0">
                    <a:latin typeface="+mn-lt"/>
                  </a:rPr>
                  <a:t>obtain a minimum cut with high probability.</a:t>
                </a:r>
              </a:p>
              <a:p>
                <a:r>
                  <a:rPr lang="en-US" altLang="zh-TW" sz="2800" dirty="0">
                    <a:latin typeface="+mn-lt"/>
                  </a:rPr>
                  <a:t>Considering both the partition quality and the partition</a:t>
                </a:r>
                <a:r>
                  <a:rPr lang="zh-TW" altLang="en-US" sz="2800" dirty="0">
                    <a:latin typeface="+mn-lt"/>
                  </a:rPr>
                  <a:t> </a:t>
                </a:r>
                <a:r>
                  <a:rPr lang="en-US" altLang="zh-TW" sz="2800" dirty="0">
                    <a:latin typeface="+mn-lt"/>
                  </a:rPr>
                  <a:t>speed, we choose to perform the contraction algorithm n times in our algorithm (in offline manner, it</a:t>
                </a:r>
                <a:r>
                  <a:rPr lang="zh-TW" altLang="en-US" sz="2800" dirty="0">
                    <a:latin typeface="+mn-lt"/>
                  </a:rPr>
                  <a:t> </a:t>
                </a:r>
                <a:r>
                  <a:rPr lang="en-US" altLang="zh-TW" sz="2800" dirty="0">
                    <a:latin typeface="+mn-lt"/>
                  </a:rPr>
                  <a:t>can be set to run </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func>
                      <m:funcPr>
                        <m:ctrlPr>
                          <a:rPr lang="en-US" altLang="zh-TW" sz="2800" i="1" smtClean="0">
                            <a:latin typeface="Cambria Math" panose="02040503050406030204" pitchFamily="18" charset="0"/>
                          </a:rPr>
                        </m:ctrlPr>
                      </m:funcPr>
                      <m:fName>
                        <m:r>
                          <m:rPr>
                            <m:sty m:val="p"/>
                          </m:rPr>
                          <a:rPr lang="en-US" altLang="zh-TW" sz="2800" i="0" smtClean="0">
                            <a:latin typeface="Cambria Math" panose="02040503050406030204" pitchFamily="18" charset="0"/>
                          </a:rPr>
                          <m:t>log</m:t>
                        </m:r>
                      </m:fName>
                      <m:e>
                        <m:r>
                          <a:rPr lang="en-US" altLang="zh-TW" sz="2800" b="0" i="1" smtClean="0">
                            <a:latin typeface="Cambria Math" panose="02040503050406030204" pitchFamily="18" charset="0"/>
                          </a:rPr>
                          <m:t>𝑛</m:t>
                        </m:r>
                      </m:e>
                    </m:func>
                  </m:oMath>
                </a14:m>
                <a:r>
                  <a:rPr lang="en-US" altLang="zh-TW" sz="2800" dirty="0">
                    <a:latin typeface="+mn-lt"/>
                  </a:rPr>
                  <a:t> times to get a minimum cut with high probability).</a:t>
                </a:r>
              </a:p>
            </p:txBody>
          </p:sp>
        </mc:Choice>
        <mc:Fallback xmlns="">
          <p:sp>
            <p:nvSpPr>
              <p:cNvPr id="3" name="內容版面配置區 2">
                <a:extLst>
                  <a:ext uri="{FF2B5EF4-FFF2-40B4-BE49-F238E27FC236}">
                    <a16:creationId xmlns:a16="http://schemas.microsoft.com/office/drawing/2014/main" id="{FE8B5F83-226F-4D4D-8D9D-D0CFF39C7C5E}"/>
                  </a:ext>
                </a:extLst>
              </p:cNvPr>
              <p:cNvSpPr>
                <a:spLocks noGrp="1" noRot="1" noChangeAspect="1" noMove="1" noResize="1" noEditPoints="1" noAdjustHandles="1" noChangeArrowheads="1" noChangeShapeType="1" noTextEdit="1"/>
              </p:cNvSpPr>
              <p:nvPr>
                <p:ph idx="1"/>
              </p:nvPr>
            </p:nvSpPr>
            <p:spPr>
              <a:blipFill>
                <a:blip r:embed="rId4"/>
                <a:stretch>
                  <a:fillRect l="-944" t="-1482" r="-8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F7507B8-5B8D-4FE0-9E60-25915B2D7C48}"/>
              </a:ext>
            </a:extLst>
          </p:cNvPr>
          <p:cNvSpPr>
            <a:spLocks noGrp="1"/>
          </p:cNvSpPr>
          <p:nvPr>
            <p:ph type="sldNum" sz="quarter" idx="12"/>
          </p:nvPr>
        </p:nvSpPr>
        <p:spPr/>
        <p:txBody>
          <a:bodyPr/>
          <a:lstStyle/>
          <a:p>
            <a:fld id="{52E38B42-96A3-412A-9CD3-7D6C2689CFF8}" type="slidenum">
              <a:rPr lang="en-US" altLang="zh-TW" smtClean="0"/>
              <a:pPr/>
              <a:t>48</a:t>
            </a:fld>
            <a:endParaRPr lang="en-US" altLang="zh-TW"/>
          </a:p>
        </p:txBody>
      </p:sp>
    </p:spTree>
    <p:extLst>
      <p:ext uri="{BB962C8B-B14F-4D97-AF65-F5344CB8AC3E}">
        <p14:creationId xmlns:p14="http://schemas.microsoft.com/office/powerpoint/2010/main" val="1401460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EAC91-CF96-4C5B-A3FD-7F299509A646}"/>
              </a:ext>
            </a:extLst>
          </p:cNvPr>
          <p:cNvSpPr>
            <a:spLocks noGrp="1"/>
          </p:cNvSpPr>
          <p:nvPr>
            <p:ph type="title"/>
          </p:nvPr>
        </p:nvSpPr>
        <p:spPr/>
        <p:txBody>
          <a:bodyPr/>
          <a:lstStyle/>
          <a:p>
            <a:r>
              <a:rPr lang="en-US" altLang="zh-TW" dirty="0">
                <a:solidFill>
                  <a:prstClr val="black"/>
                </a:solidFill>
                <a:latin typeface="Times New Roman"/>
              </a:rPr>
              <a:t>4.1.1. Binary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0E1DC32-EFD2-42AE-A0B4-D8BECFC15EE3}"/>
                  </a:ext>
                </a:extLst>
              </p:cNvPr>
              <p:cNvSpPr>
                <a:spLocks noGrp="1"/>
              </p:cNvSpPr>
              <p:nvPr>
                <p:ph idx="1"/>
              </p:nvPr>
            </p:nvSpPr>
            <p:spPr/>
            <p:txBody>
              <a:bodyPr/>
              <a:lstStyle/>
              <a:p>
                <a:r>
                  <a:rPr lang="en-US" altLang="zh-TW" sz="2800" dirty="0">
                    <a:latin typeface="+mn-lt"/>
                  </a:rPr>
                  <a:t>Then, according to the</a:t>
                </a:r>
                <a:r>
                  <a:rPr lang="zh-TW" altLang="en-US" sz="2800" dirty="0">
                    <a:latin typeface="+mn-lt"/>
                  </a:rPr>
                  <a:t> </a:t>
                </a:r>
                <a:r>
                  <a:rPr lang="en-US" altLang="zh-TW" sz="2800" dirty="0">
                    <a:latin typeface="+mn-lt"/>
                  </a:rPr>
                  <a:t>minimum cut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𝐺</m:t>
                        </m:r>
                      </m:e>
                      <m:sub>
                        <m:r>
                          <a:rPr lang="en-US" altLang="zh-TW" sz="2800" b="0" i="1" smtClean="0">
                            <a:latin typeface="Cambria Math" panose="02040503050406030204" pitchFamily="18" charset="0"/>
                          </a:rPr>
                          <m:t>𝑚𝑖𝑛</m:t>
                        </m:r>
                      </m:sub>
                    </m:sSub>
                  </m:oMath>
                </a14:m>
                <a:r>
                  <a:rPr lang="en-US" altLang="zh-TW" sz="2800" dirty="0">
                    <a:latin typeface="+mn-lt"/>
                  </a:rPr>
                  <a:t>, we get from the contraction algorithm, it partitions the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a:latin typeface="Cambria Math" panose="02040503050406030204" pitchFamily="18" charset="0"/>
                          </a:rPr>
                          <m:t>𝑆</m:t>
                        </m:r>
                      </m:e>
                      <m:sub>
                        <m:r>
                          <a:rPr lang="en-US" altLang="zh-TW" sz="2800" b="0" i="1" smtClean="0">
                            <a:latin typeface="Cambria Math" panose="02040503050406030204" pitchFamily="18" charset="0"/>
                          </a:rPr>
                          <m:t>𝑖</m:t>
                        </m:r>
                      </m:sub>
                    </m:sSub>
                  </m:oMath>
                </a14:m>
                <a:r>
                  <a:rPr lang="en-US" altLang="zh-TW" sz="2800" dirty="0">
                    <a:latin typeface="+mn-lt"/>
                  </a:rPr>
                  <a:t> into two parts </a:t>
                </a:r>
                <a14:m>
                  <m:oMath xmlns:m="http://schemas.openxmlformats.org/officeDocument/2006/math">
                    <m:d>
                      <m:dPr>
                        <m:begChr m:val="{"/>
                        <m:endChr m:val="}"/>
                        <m:ctrlPr>
                          <a:rPr lang="en-US" altLang="zh-TW" sz="2800" i="1" smtClean="0">
                            <a:latin typeface="Cambria Math" panose="02040503050406030204" pitchFamily="18" charset="0"/>
                          </a:rPr>
                        </m:ctrlPr>
                      </m:dPr>
                      <m:e>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𝑥</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b="0" i="1" smtClean="0">
                                <a:latin typeface="Cambria Math" panose="02040503050406030204" pitchFamily="18" charset="0"/>
                              </a:rPr>
                              <m:t>𝑦</m:t>
                            </m:r>
                          </m:sub>
                        </m:sSub>
                      </m:e>
                    </m:d>
                  </m:oMath>
                </a14:m>
                <a:r>
                  <a:rPr lang="en-US" altLang="zh-TW" sz="2800" dirty="0">
                    <a:latin typeface="+mn-lt"/>
                  </a:rPr>
                  <a:t>.</a:t>
                </a:r>
                <a:r>
                  <a:rPr lang="zh-TW" altLang="en-US" sz="2800" dirty="0">
                    <a:latin typeface="+mn-lt"/>
                  </a:rPr>
                  <a:t> </a:t>
                </a:r>
                <a:endParaRPr lang="en-US" altLang="zh-TW" sz="2800" dirty="0">
                  <a:latin typeface="+mn-lt"/>
                </a:endParaRPr>
              </a:p>
              <a:p>
                <a:r>
                  <a:rPr lang="en-US" altLang="zh-TW" sz="2800" dirty="0">
                    <a:latin typeface="+mn-lt"/>
                  </a:rPr>
                  <a:t>This process would be repeatedly performed until the resource demands from each part do not exceed</a:t>
                </a:r>
                <a:r>
                  <a:rPr lang="zh-TW" altLang="en-US" sz="2800" dirty="0">
                    <a:latin typeface="+mn-lt"/>
                  </a:rPr>
                  <a:t> </a:t>
                </a:r>
                <a:r>
                  <a:rPr lang="en-US" altLang="zh-TW" sz="2800" dirty="0">
                    <a:latin typeface="+mn-lt"/>
                  </a:rPr>
                  <a:t>threshold </a:t>
                </a:r>
                <a14:m>
                  <m:oMath xmlns:m="http://schemas.openxmlformats.org/officeDocument/2006/math">
                    <m:r>
                      <a:rPr lang="zh-TW" altLang="en-US" sz="2800" i="1" smtClean="0">
                        <a:latin typeface="Cambria Math" panose="02040503050406030204" pitchFamily="18" charset="0"/>
                      </a:rPr>
                      <m:t>𝛼</m:t>
                    </m:r>
                  </m:oMath>
                </a14:m>
                <a:r>
                  <a:rPr lang="zh-TW" altLang="en-US" sz="2800" dirty="0">
                    <a:latin typeface="+mn-lt"/>
                  </a:rPr>
                  <a:t> </a:t>
                </a:r>
                <a:r>
                  <a:rPr lang="en-US" altLang="zh-TW" sz="2800" dirty="0">
                    <a:latin typeface="+mn-lt"/>
                  </a:rPr>
                  <a:t>or no part contains more than one service.</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E0E1DC32-EFD2-42AE-A0B4-D8BECFC15EE3}"/>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9A93649-3C65-4EE5-9B3B-CC57EEA8978D}"/>
              </a:ext>
            </a:extLst>
          </p:cNvPr>
          <p:cNvSpPr>
            <a:spLocks noGrp="1"/>
          </p:cNvSpPr>
          <p:nvPr>
            <p:ph type="sldNum" sz="quarter" idx="12"/>
          </p:nvPr>
        </p:nvSpPr>
        <p:spPr/>
        <p:txBody>
          <a:bodyPr/>
          <a:lstStyle/>
          <a:p>
            <a:fld id="{52E38B42-96A3-412A-9CD3-7D6C2689CFF8}" type="slidenum">
              <a:rPr lang="en-US" altLang="zh-TW" smtClean="0"/>
              <a:pPr/>
              <a:t>49</a:t>
            </a:fld>
            <a:endParaRPr lang="en-US" altLang="zh-TW"/>
          </a:p>
        </p:txBody>
      </p:sp>
    </p:spTree>
    <p:extLst>
      <p:ext uri="{BB962C8B-B14F-4D97-AF65-F5344CB8AC3E}">
        <p14:creationId xmlns:p14="http://schemas.microsoft.com/office/powerpoint/2010/main" val="60531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47F043-F7C3-4743-A80E-EEDD135662D5}"/>
              </a:ext>
            </a:extLst>
          </p:cNvPr>
          <p:cNvSpPr>
            <a:spLocks noGrp="1"/>
          </p:cNvSpPr>
          <p:nvPr>
            <p:ph type="title"/>
          </p:nvPr>
        </p:nvSpPr>
        <p:spPr/>
        <p:txBody>
          <a:bodyPr/>
          <a:lstStyle/>
          <a:p>
            <a:r>
              <a:rPr lang="en-US" altLang="zh-TW" dirty="0">
                <a:latin typeface="+mj-lt"/>
              </a:rPr>
              <a:t>1. Introduction</a:t>
            </a:r>
            <a:endParaRPr lang="zh-TW" altLang="en-US" dirty="0">
              <a:latin typeface="+mj-lt"/>
            </a:endParaRPr>
          </a:p>
        </p:txBody>
      </p:sp>
      <p:sp>
        <p:nvSpPr>
          <p:cNvPr id="3" name="內容版面配置區 2">
            <a:extLst>
              <a:ext uri="{FF2B5EF4-FFF2-40B4-BE49-F238E27FC236}">
                <a16:creationId xmlns:a16="http://schemas.microsoft.com/office/drawing/2014/main" id="{849A2A7D-BCA0-4275-99C4-072046C6177A}"/>
              </a:ext>
            </a:extLst>
          </p:cNvPr>
          <p:cNvSpPr>
            <a:spLocks noGrp="1"/>
          </p:cNvSpPr>
          <p:nvPr>
            <p:ph idx="1"/>
          </p:nvPr>
        </p:nvSpPr>
        <p:spPr/>
        <p:txBody>
          <a:bodyPr/>
          <a:lstStyle/>
          <a:p>
            <a:r>
              <a:rPr lang="en-US" altLang="zh-TW" sz="2800" dirty="0">
                <a:latin typeface="+mn-lt"/>
              </a:rPr>
              <a:t>Microservice architecture is a new trend rising fast for application development, as it enhances</a:t>
            </a:r>
            <a:r>
              <a:rPr lang="zh-TW" altLang="en-US" sz="2800" dirty="0">
                <a:latin typeface="+mn-lt"/>
              </a:rPr>
              <a:t> </a:t>
            </a:r>
            <a:r>
              <a:rPr lang="en-US" altLang="zh-TW" sz="2800" dirty="0">
                <a:latin typeface="+mn-lt"/>
              </a:rPr>
              <a:t>flexibility to incorporate different technologies, it reduces</a:t>
            </a:r>
            <a:r>
              <a:rPr lang="zh-TW" altLang="en-US" sz="2800" dirty="0">
                <a:latin typeface="+mn-lt"/>
              </a:rPr>
              <a:t> </a:t>
            </a:r>
            <a:r>
              <a:rPr lang="en-US" altLang="zh-TW" sz="2800" dirty="0">
                <a:latin typeface="+mn-lt"/>
              </a:rPr>
              <a:t>complexity by using lightweight and</a:t>
            </a:r>
            <a:r>
              <a:rPr lang="zh-TW" altLang="en-US" sz="2800" dirty="0">
                <a:latin typeface="+mn-lt"/>
              </a:rPr>
              <a:t> </a:t>
            </a:r>
            <a:r>
              <a:rPr lang="en-US" altLang="zh-TW" sz="2800" dirty="0">
                <a:latin typeface="+mn-lt"/>
              </a:rPr>
              <a:t>modular services, and it improves overall scalability and resilience of the system.</a:t>
            </a:r>
          </a:p>
          <a:p>
            <a:r>
              <a:rPr lang="en-US" altLang="zh-TW" sz="2800" dirty="0">
                <a:latin typeface="+mn-lt"/>
              </a:rPr>
              <a:t>In the definition</a:t>
            </a:r>
            <a:r>
              <a:rPr lang="zh-TW" altLang="en-US" sz="2800" dirty="0">
                <a:latin typeface="+mn-lt"/>
              </a:rPr>
              <a:t> </a:t>
            </a:r>
            <a:r>
              <a:rPr lang="en-US" altLang="zh-TW" sz="2800" dirty="0">
                <a:latin typeface="+mn-lt"/>
              </a:rPr>
              <a:t>, the microservice architectural</a:t>
            </a:r>
            <a:r>
              <a:rPr lang="zh-TW" altLang="en-US" sz="2800" dirty="0">
                <a:latin typeface="+mn-lt"/>
              </a:rPr>
              <a:t> </a:t>
            </a:r>
            <a:r>
              <a:rPr lang="en-US" altLang="zh-TW" sz="2800" dirty="0">
                <a:latin typeface="+mn-lt"/>
              </a:rPr>
              <a:t>style is an approach to develop a single application as a suite of small services, each running in its own</a:t>
            </a:r>
            <a:r>
              <a:rPr lang="zh-TW" altLang="en-US" sz="2800" dirty="0">
                <a:latin typeface="+mn-lt"/>
              </a:rPr>
              <a:t> </a:t>
            </a:r>
            <a:r>
              <a:rPr lang="en-US" altLang="zh-TW" sz="2800" dirty="0">
                <a:latin typeface="+mn-lt"/>
              </a:rPr>
              <a:t>process and communicating with lightweight mechanisms (e.g., HTTP resource API).</a:t>
            </a:r>
            <a:endParaRPr lang="zh-TW" altLang="en-US" sz="2800" dirty="0">
              <a:latin typeface="+mn-lt"/>
            </a:endParaRPr>
          </a:p>
        </p:txBody>
      </p:sp>
      <p:sp>
        <p:nvSpPr>
          <p:cNvPr id="4" name="投影片編號版面配置區 3">
            <a:extLst>
              <a:ext uri="{FF2B5EF4-FFF2-40B4-BE49-F238E27FC236}">
                <a16:creationId xmlns:a16="http://schemas.microsoft.com/office/drawing/2014/main" id="{C19BF744-7B6B-4C80-BEF7-4D9C45733212}"/>
              </a:ext>
            </a:extLst>
          </p:cNvPr>
          <p:cNvSpPr>
            <a:spLocks noGrp="1"/>
          </p:cNvSpPr>
          <p:nvPr>
            <p:ph type="sldNum" sz="quarter" idx="12"/>
          </p:nvPr>
        </p:nvSpPr>
        <p:spPr/>
        <p:txBody>
          <a:bodyPr/>
          <a:lstStyle/>
          <a:p>
            <a:fld id="{52E38B42-96A3-412A-9CD3-7D6C2689CFF8}" type="slidenum">
              <a:rPr lang="en-US" altLang="zh-TW" smtClean="0"/>
              <a:pPr/>
              <a:t>5</a:t>
            </a:fld>
            <a:endParaRPr lang="en-US" altLang="zh-TW"/>
          </a:p>
        </p:txBody>
      </p:sp>
    </p:spTree>
    <p:extLst>
      <p:ext uri="{BB962C8B-B14F-4D97-AF65-F5344CB8AC3E}">
        <p14:creationId xmlns:p14="http://schemas.microsoft.com/office/powerpoint/2010/main" val="3237773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F18689-8E29-4E60-B3FF-33E3939C0A76}"/>
              </a:ext>
            </a:extLst>
          </p:cNvPr>
          <p:cNvSpPr>
            <a:spLocks noGrp="1"/>
          </p:cNvSpPr>
          <p:nvPr>
            <p:ph type="title"/>
          </p:nvPr>
        </p:nvSpPr>
        <p:spPr/>
        <p:txBody>
          <a:bodyPr/>
          <a:lstStyle/>
          <a:p>
            <a:r>
              <a:rPr lang="en-US" altLang="zh-TW" dirty="0">
                <a:solidFill>
                  <a:prstClr val="black"/>
                </a:solidFill>
                <a:latin typeface="Times New Roman"/>
              </a:rPr>
              <a:t>4.1.2. K Partition</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3D103D0-47FE-4143-801B-A61FBED9A8B8}"/>
                  </a:ext>
                </a:extLst>
              </p:cNvPr>
              <p:cNvSpPr>
                <a:spLocks noGrp="1"/>
              </p:cNvSpPr>
              <p:nvPr>
                <p:ph idx="1"/>
              </p:nvPr>
            </p:nvSpPr>
            <p:spPr/>
            <p:txBody>
              <a:bodyPr/>
              <a:lstStyle/>
              <a:p>
                <a:r>
                  <a:rPr lang="en-US" altLang="zh-TW" sz="2800" dirty="0">
                    <a:latin typeface="+mn-lt"/>
                  </a:rPr>
                  <a:t>The idea of the k partition algorithm is to directly partition the</a:t>
                </a:r>
                <a:r>
                  <a:rPr lang="zh-TW" altLang="en-US" sz="2800" dirty="0">
                    <a:latin typeface="+mn-lt"/>
                  </a:rPr>
                  <a:t> </a:t>
                </a:r>
                <a:r>
                  <a:rPr lang="en-US" altLang="zh-TW" sz="2800" dirty="0">
                    <a:latin typeface="+mn-lt"/>
                  </a:rPr>
                  <a:t>application into k parts.</a:t>
                </a:r>
              </a:p>
              <a:p>
                <a:r>
                  <a:rPr lang="en-US" altLang="zh-TW" sz="2800" dirty="0">
                    <a:latin typeface="+mn-lt"/>
                  </a:rPr>
                  <a:t>By</a:t>
                </a:r>
                <a:r>
                  <a:rPr lang="zh-TW" altLang="en-US" sz="2800" dirty="0">
                    <a:latin typeface="+mn-lt"/>
                  </a:rPr>
                  <a:t> </a:t>
                </a:r>
                <a:r>
                  <a:rPr lang="en-US" altLang="zh-TW" sz="2800" dirty="0">
                    <a:latin typeface="+mn-lt"/>
                  </a:rPr>
                  <a:t>iteratively increasing k, it terminates when the resource demands from each part do not exceed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or no</a:t>
                </a:r>
                <a:r>
                  <a:rPr lang="zh-TW" altLang="en-US" sz="2800" dirty="0">
                    <a:latin typeface="+mn-lt"/>
                  </a:rPr>
                  <a:t> </a:t>
                </a:r>
                <a:r>
                  <a:rPr lang="en-US" altLang="zh-TW" sz="2800" dirty="0">
                    <a:latin typeface="+mn-lt"/>
                  </a:rPr>
                  <a:t>part contains more than one service.</a:t>
                </a:r>
              </a:p>
              <a:p>
                <a:r>
                  <a:rPr lang="en-US" altLang="zh-TW" sz="2800" dirty="0">
                    <a:latin typeface="+mn-lt"/>
                  </a:rPr>
                  <a:t>The pseudocode is shown in </a:t>
                </a:r>
                <a:r>
                  <a:rPr lang="en-US" altLang="zh-TW" sz="2800" dirty="0">
                    <a:latin typeface="+mn-lt"/>
                    <a:hlinkClick r:id="rId3" action="ppaction://hlinksldjump"/>
                  </a:rPr>
                  <a:t>Algorithm 3</a:t>
                </a:r>
                <a:r>
                  <a:rPr lang="en-US" altLang="zh-TW" sz="2800" dirty="0">
                    <a:latin typeface="+mn-lt"/>
                  </a:rPr>
                  <a:t>.</a:t>
                </a:r>
              </a:p>
              <a:p>
                <a:r>
                  <a:rPr lang="en-US" altLang="zh-TW" sz="2800" dirty="0">
                    <a:latin typeface="+mn-lt"/>
                  </a:rPr>
                  <a:t>The basic process can</a:t>
                </a:r>
                <a:r>
                  <a:rPr lang="zh-TW" altLang="en-US" sz="2800" dirty="0">
                    <a:latin typeface="+mn-lt"/>
                  </a:rPr>
                  <a:t> </a:t>
                </a:r>
                <a:r>
                  <a:rPr lang="en-US" altLang="zh-TW" sz="2800" dirty="0">
                    <a:latin typeface="+mn-lt"/>
                  </a:rPr>
                  <a:t>be described as follows.</a:t>
                </a:r>
              </a:p>
              <a:p>
                <a:endParaRPr lang="en-US" altLang="zh-TW" sz="2800" dirty="0">
                  <a:latin typeface="+mn-lt"/>
                </a:endParaRPr>
              </a:p>
              <a:p>
                <a:pPr marL="0" indent="0">
                  <a:buNone/>
                </a:pP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E3D103D0-47FE-4143-801B-A61FBED9A8B8}"/>
                  </a:ext>
                </a:extLst>
              </p:cNvPr>
              <p:cNvSpPr>
                <a:spLocks noGrp="1" noRot="1" noChangeAspect="1" noMove="1" noResize="1" noEditPoints="1" noAdjustHandles="1" noChangeArrowheads="1" noChangeShapeType="1" noTextEdit="1"/>
              </p:cNvSpPr>
              <p:nvPr>
                <p:ph idx="1"/>
              </p:nvPr>
            </p:nvSpPr>
            <p:spPr>
              <a:blipFill>
                <a:blip r:embed="rId4"/>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90643DA-F48D-47B0-9DC4-2B5E0F890119}"/>
              </a:ext>
            </a:extLst>
          </p:cNvPr>
          <p:cNvSpPr>
            <a:spLocks noGrp="1"/>
          </p:cNvSpPr>
          <p:nvPr>
            <p:ph type="sldNum" sz="quarter" idx="12"/>
          </p:nvPr>
        </p:nvSpPr>
        <p:spPr/>
        <p:txBody>
          <a:bodyPr/>
          <a:lstStyle/>
          <a:p>
            <a:fld id="{52E38B42-96A3-412A-9CD3-7D6C2689CFF8}" type="slidenum">
              <a:rPr lang="en-US" altLang="zh-TW" smtClean="0"/>
              <a:pPr/>
              <a:t>50</a:t>
            </a:fld>
            <a:endParaRPr lang="en-US" altLang="zh-TW"/>
          </a:p>
        </p:txBody>
      </p:sp>
    </p:spTree>
    <p:extLst>
      <p:ext uri="{BB962C8B-B14F-4D97-AF65-F5344CB8AC3E}">
        <p14:creationId xmlns:p14="http://schemas.microsoft.com/office/powerpoint/2010/main" val="4084786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58DBE7-0117-452B-A883-7DDB61949E88}"/>
              </a:ext>
            </a:extLst>
          </p:cNvPr>
          <p:cNvSpPr>
            <a:spLocks noGrp="1"/>
          </p:cNvSpPr>
          <p:nvPr>
            <p:ph type="title"/>
          </p:nvPr>
        </p:nvSpPr>
        <p:spPr/>
        <p:txBody>
          <a:bodyPr/>
          <a:lstStyle/>
          <a:p>
            <a:r>
              <a:rPr lang="en-US" altLang="zh-TW" dirty="0">
                <a:solidFill>
                  <a:prstClr val="black"/>
                </a:solidFill>
                <a:latin typeface="Times New Roman"/>
              </a:rPr>
              <a:t>4.1.2. K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1C62546-8CC7-4DD1-8E5F-C419BA9706AB}"/>
                  </a:ext>
                </a:extLst>
              </p:cNvPr>
              <p:cNvSpPr>
                <a:spLocks noGrp="1"/>
              </p:cNvSpPr>
              <p:nvPr>
                <p:ph idx="1"/>
              </p:nvPr>
            </p:nvSpPr>
            <p:spPr/>
            <p:txBody>
              <a:bodyPr/>
              <a:lstStyle/>
              <a:p>
                <a:r>
                  <a:rPr lang="en-US" altLang="zh-TW" sz="2800" dirty="0">
                    <a:latin typeface="+mn-lt"/>
                  </a:rPr>
                  <a:t>The algorithm first constructs a graph </a:t>
                </a:r>
                <a:r>
                  <a:rPr lang="en-US" altLang="zh-TW" sz="2800" i="1" dirty="0">
                    <a:latin typeface="+mn-lt"/>
                  </a:rPr>
                  <a:t>G = </a:t>
                </a:r>
                <a:r>
                  <a:rPr lang="en-US" altLang="zh-TW" sz="2800" dirty="0">
                    <a:latin typeface="+mn-lt"/>
                  </a:rPr>
                  <a:t>(</a:t>
                </a:r>
                <a:r>
                  <a:rPr lang="en-US" altLang="zh-TW" sz="2800" i="1" dirty="0">
                    <a:latin typeface="+mn-lt"/>
                  </a:rPr>
                  <a:t>V, E</a:t>
                </a:r>
                <a:r>
                  <a:rPr lang="en-US" altLang="zh-TW" sz="2800" dirty="0">
                    <a:latin typeface="+mn-lt"/>
                  </a:rPr>
                  <a:t>) based on the application </a:t>
                </a:r>
                <a:r>
                  <a:rPr lang="en-US" altLang="zh-TW" sz="2800" i="1" dirty="0">
                    <a:latin typeface="+mn-lt"/>
                  </a:rPr>
                  <a:t>S</a:t>
                </a:r>
                <a:r>
                  <a:rPr lang="zh-TW" altLang="en-US" sz="2800" dirty="0">
                    <a:latin typeface="+mn-lt"/>
                  </a:rPr>
                  <a:t> </a:t>
                </a:r>
                <a:r>
                  <a:rPr lang="en-US" altLang="zh-TW" sz="2800" dirty="0">
                    <a:latin typeface="+mn-lt"/>
                  </a:rPr>
                  <a:t>and then continuously checks the resource demands of each part in current application partition </a:t>
                </a:r>
                <a:r>
                  <a:rPr lang="en-US" altLang="zh-TW" sz="2800" i="1" dirty="0">
                    <a:latin typeface="+mn-lt"/>
                  </a:rPr>
                  <a:t>P</a:t>
                </a:r>
                <a:r>
                  <a:rPr lang="zh-TW" altLang="en-US" sz="2800" dirty="0">
                    <a:latin typeface="+mn-lt"/>
                  </a:rPr>
                  <a:t> </a:t>
                </a:r>
                <a:r>
                  <a:rPr lang="en-US" altLang="zh-TW" sz="2800" dirty="0">
                    <a:latin typeface="+mn-lt"/>
                  </a:rPr>
                  <a:t>where </a:t>
                </a:r>
                <a:r>
                  <a:rPr lang="en-US" altLang="zh-TW" sz="2800" i="1" dirty="0">
                    <a:latin typeface="+mn-lt"/>
                  </a:rPr>
                  <a:t>P</a:t>
                </a:r>
                <a:r>
                  <a:rPr lang="en-US" altLang="zh-TW" sz="2800" dirty="0">
                    <a:latin typeface="+mn-lt"/>
                  </a:rPr>
                  <a:t> = {</a:t>
                </a:r>
                <a:r>
                  <a:rPr lang="en-US" altLang="zh-TW" sz="2800" i="1" dirty="0">
                    <a:latin typeface="+mn-lt"/>
                  </a:rPr>
                  <a:t>S</a:t>
                </a:r>
                <a:r>
                  <a:rPr lang="en-US" altLang="zh-TW" sz="2800" dirty="0">
                    <a:latin typeface="+mn-lt"/>
                  </a:rPr>
                  <a:t>}initially.</a:t>
                </a:r>
              </a:p>
              <a:p>
                <a:r>
                  <a:rPr lang="en-US" altLang="zh-TW" sz="2800" dirty="0">
                    <a:latin typeface="+mn-lt"/>
                  </a:rPr>
                  <a:t>If the total resource demands of a part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𝑆</m:t>
                        </m:r>
                      </m:e>
                      <m:sub>
                        <m:r>
                          <a:rPr lang="en-US" altLang="zh-TW" sz="2800" b="0" i="1" dirty="0" smtClean="0">
                            <a:latin typeface="Cambria Math" panose="02040503050406030204" pitchFamily="18" charset="0"/>
                          </a:rPr>
                          <m:t>𝑖</m:t>
                        </m:r>
                      </m:sub>
                    </m:sSub>
                  </m:oMath>
                </a14:m>
                <a:r>
                  <a:rPr lang="en-US" altLang="zh-TW" sz="2800" dirty="0">
                    <a:latin typeface="+mn-lt"/>
                  </a:rPr>
                  <a:t> in </a:t>
                </a:r>
                <a:r>
                  <a:rPr lang="en-US" altLang="zh-TW" sz="2800" i="1" dirty="0">
                    <a:latin typeface="+mn-lt"/>
                  </a:rPr>
                  <a:t>P</a:t>
                </a:r>
                <a:r>
                  <a:rPr lang="en-US" altLang="zh-TW" sz="2800" dirty="0">
                    <a:latin typeface="+mn-lt"/>
                  </a:rPr>
                  <a:t> exceeds the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and</a:t>
                </a:r>
                <a:r>
                  <a:rPr lang="zh-TW" altLang="en-US" sz="2800" dirty="0">
                    <a:latin typeface="+mn-lt"/>
                  </a:rPr>
                  <a:t> </a:t>
                </a:r>
                <a:r>
                  <a:rPr lang="en-US" altLang="zh-TW" sz="2800" dirty="0">
                    <a:latin typeface="+mn-lt"/>
                  </a:rPr>
                  <a:t>part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𝑆</m:t>
                        </m:r>
                      </m:e>
                      <m:sub>
                        <m:r>
                          <a:rPr lang="en-US" altLang="zh-TW" sz="2800" i="1" dirty="0">
                            <a:latin typeface="Cambria Math" panose="02040503050406030204" pitchFamily="18" charset="0"/>
                          </a:rPr>
                          <m:t>𝑖</m:t>
                        </m:r>
                      </m:sub>
                    </m:sSub>
                  </m:oMath>
                </a14:m>
                <a:r>
                  <a:rPr lang="en-US" altLang="zh-TW" sz="2800" dirty="0">
                    <a:latin typeface="+mn-lt"/>
                  </a:rPr>
                  <a:t> contains more than one service, it increases k, which is the number of partitioned parts.</a:t>
                </a:r>
              </a:p>
              <a:p>
                <a:r>
                  <a:rPr lang="en-US" altLang="zh-TW" sz="2800" dirty="0">
                    <a:latin typeface="+mn-lt"/>
                  </a:rPr>
                  <a:t>As</a:t>
                </a:r>
                <a:r>
                  <a:rPr lang="zh-TW" altLang="en-US" sz="2800" dirty="0">
                    <a:latin typeface="+mn-lt"/>
                  </a:rPr>
                  <a:t> </a:t>
                </a:r>
                <a:r>
                  <a:rPr lang="en-US" altLang="zh-TW" sz="2800" dirty="0">
                    <a:latin typeface="+mn-lt"/>
                  </a:rPr>
                  <a:t>mentioned in </a:t>
                </a:r>
                <a:r>
                  <a:rPr lang="en-US" altLang="zh-TW" sz="2800" dirty="0">
                    <a:latin typeface="+mn-lt"/>
                    <a:hlinkClick r:id="rId3" action="ppaction://hlinksldjump"/>
                  </a:rPr>
                  <a:t>Section 3</a:t>
                </a:r>
                <a:r>
                  <a:rPr lang="en-US" altLang="zh-TW" sz="2800" dirty="0">
                    <a:latin typeface="+mn-lt"/>
                  </a:rPr>
                  <a:t>, in order to obtain a minimum k-cut with high probability, we have to perform</a:t>
                </a:r>
                <a:r>
                  <a:rPr lang="zh-TW" altLang="en-US" sz="2800" dirty="0">
                    <a:latin typeface="+mn-lt"/>
                  </a:rPr>
                  <a:t> </a:t>
                </a:r>
                <a:r>
                  <a:rPr lang="en-US" altLang="zh-TW" sz="2800" dirty="0">
                    <a:latin typeface="+mn-lt"/>
                  </a:rPr>
                  <a:t>the contraction algorithm independently </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−2</m:t>
                        </m:r>
                      </m:sup>
                    </m:sSup>
                    <m:func>
                      <m:funcPr>
                        <m:ctrlPr>
                          <a:rPr lang="en-US" altLang="zh-TW" sz="2800" i="1" smtClean="0">
                            <a:latin typeface="Cambria Math" panose="02040503050406030204" pitchFamily="18" charset="0"/>
                          </a:rPr>
                        </m:ctrlPr>
                      </m:funcPr>
                      <m:fName>
                        <m:r>
                          <m:rPr>
                            <m:sty m:val="p"/>
                          </m:rPr>
                          <a:rPr lang="en-US" altLang="zh-TW" sz="2800" i="0" smtClean="0">
                            <a:latin typeface="Cambria Math" panose="02040503050406030204" pitchFamily="18" charset="0"/>
                          </a:rPr>
                          <m:t>log</m:t>
                        </m:r>
                      </m:fName>
                      <m:e>
                        <m:r>
                          <a:rPr lang="en-US" altLang="zh-TW" sz="2800" b="0" i="1" smtClean="0">
                            <a:latin typeface="Cambria Math" panose="02040503050406030204" pitchFamily="18" charset="0"/>
                          </a:rPr>
                          <m:t>𝑛</m:t>
                        </m:r>
                      </m:e>
                    </m:func>
                  </m:oMath>
                </a14:m>
                <a:r>
                  <a:rPr lang="en-US" altLang="zh-TW" sz="2800" dirty="0">
                    <a:latin typeface="+mn-lt"/>
                  </a:rPr>
                  <a:t> times.</a:t>
                </a:r>
              </a:p>
            </p:txBody>
          </p:sp>
        </mc:Choice>
        <mc:Fallback xmlns="">
          <p:sp>
            <p:nvSpPr>
              <p:cNvPr id="3" name="內容版面配置區 2">
                <a:extLst>
                  <a:ext uri="{FF2B5EF4-FFF2-40B4-BE49-F238E27FC236}">
                    <a16:creationId xmlns:a16="http://schemas.microsoft.com/office/drawing/2014/main" id="{01C62546-8CC7-4DD1-8E5F-C419BA9706AB}"/>
                  </a:ext>
                </a:extLst>
              </p:cNvPr>
              <p:cNvSpPr>
                <a:spLocks noGrp="1" noRot="1" noChangeAspect="1" noMove="1" noResize="1" noEditPoints="1" noAdjustHandles="1" noChangeArrowheads="1" noChangeShapeType="1" noTextEdit="1"/>
              </p:cNvSpPr>
              <p:nvPr>
                <p:ph idx="1"/>
              </p:nvPr>
            </p:nvSpPr>
            <p:spPr>
              <a:blipFill>
                <a:blip r:embed="rId4"/>
                <a:stretch>
                  <a:fillRect l="-944" t="-1482" r="-161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6D5FD4E-CA5E-4FBB-803A-D44B62869265}"/>
              </a:ext>
            </a:extLst>
          </p:cNvPr>
          <p:cNvSpPr>
            <a:spLocks noGrp="1"/>
          </p:cNvSpPr>
          <p:nvPr>
            <p:ph type="sldNum" sz="quarter" idx="12"/>
          </p:nvPr>
        </p:nvSpPr>
        <p:spPr/>
        <p:txBody>
          <a:bodyPr/>
          <a:lstStyle/>
          <a:p>
            <a:fld id="{52E38B42-96A3-412A-9CD3-7D6C2689CFF8}" type="slidenum">
              <a:rPr lang="en-US" altLang="zh-TW" smtClean="0"/>
              <a:pPr/>
              <a:t>51</a:t>
            </a:fld>
            <a:endParaRPr lang="en-US" altLang="zh-TW"/>
          </a:p>
        </p:txBody>
      </p:sp>
    </p:spTree>
    <p:extLst>
      <p:ext uri="{BB962C8B-B14F-4D97-AF65-F5344CB8AC3E}">
        <p14:creationId xmlns:p14="http://schemas.microsoft.com/office/powerpoint/2010/main" val="3691117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C2961E-1ABA-4ECC-9C16-67B0E0303DC4}"/>
              </a:ext>
            </a:extLst>
          </p:cNvPr>
          <p:cNvSpPr>
            <a:spLocks noGrp="1"/>
          </p:cNvSpPr>
          <p:nvPr>
            <p:ph type="title"/>
          </p:nvPr>
        </p:nvSpPr>
        <p:spPr/>
        <p:txBody>
          <a:bodyPr/>
          <a:lstStyle/>
          <a:p>
            <a:r>
              <a:rPr lang="en-US" altLang="zh-TW" dirty="0">
                <a:solidFill>
                  <a:prstClr val="black"/>
                </a:solidFill>
                <a:latin typeface="Times New Roman"/>
              </a:rPr>
              <a:t>4.1.2. K Partition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2013ACE-CD22-4AA1-8227-39048F7BE01B}"/>
                  </a:ext>
                </a:extLst>
              </p:cNvPr>
              <p:cNvSpPr>
                <a:spLocks noGrp="1"/>
              </p:cNvSpPr>
              <p:nvPr>
                <p:ph idx="1"/>
              </p:nvPr>
            </p:nvSpPr>
            <p:spPr/>
            <p:txBody>
              <a:bodyPr/>
              <a:lstStyle/>
              <a:p>
                <a:r>
                  <a:rPr lang="en-US" altLang="zh-TW" sz="2800" dirty="0">
                    <a:latin typeface="+mn-lt"/>
                  </a:rPr>
                  <a:t>However, the time complexity increases</a:t>
                </a:r>
                <a:r>
                  <a:rPr lang="zh-TW" altLang="en-US" sz="2800" dirty="0">
                    <a:latin typeface="+mn-lt"/>
                  </a:rPr>
                  <a:t> </a:t>
                </a:r>
                <a:r>
                  <a:rPr lang="en-US" altLang="zh-TW" sz="2800" dirty="0">
                    <a:latin typeface="+mn-lt"/>
                  </a:rPr>
                  <a:t>exponentially with k, which is prohibitively high.</a:t>
                </a:r>
              </a:p>
              <a:p>
                <a:r>
                  <a:rPr lang="en-US" altLang="zh-TW" sz="2800" dirty="0">
                    <a:latin typeface="+mn-lt"/>
                  </a:rPr>
                  <a:t>Thus, we make the time complexity consistent with</a:t>
                </a:r>
                <a:r>
                  <a:rPr lang="zh-TW" altLang="en-US" sz="2800" dirty="0">
                    <a:latin typeface="+mn-lt"/>
                  </a:rPr>
                  <a:t> </a:t>
                </a:r>
                <a:r>
                  <a:rPr lang="en-US" altLang="zh-TW" sz="2800" dirty="0">
                    <a:latin typeface="+mn-lt"/>
                  </a:rPr>
                  <a:t>the binary partition algorithm by sacrificing some probability of finding a minimum k-cut.</a:t>
                </a:r>
                <a:r>
                  <a:rPr lang="zh-TW" altLang="en-US" sz="2800" dirty="0">
                    <a:latin typeface="+mn-lt"/>
                  </a:rPr>
                  <a:t> </a:t>
                </a:r>
                <a:r>
                  <a:rPr lang="en-US" altLang="zh-TW" sz="2800" dirty="0">
                    <a:latin typeface="+mn-lt"/>
                  </a:rPr>
                  <a:t>It also</a:t>
                </a:r>
                <a:r>
                  <a:rPr lang="zh-TW" altLang="en-US" sz="2800" dirty="0">
                    <a:latin typeface="+mn-lt"/>
                  </a:rPr>
                  <a:t> </a:t>
                </a:r>
                <a:r>
                  <a:rPr lang="en-US" altLang="zh-TW" sz="2800" dirty="0">
                    <a:latin typeface="+mn-lt"/>
                  </a:rPr>
                  <a:t>performs the contraction algorithm n times.</a:t>
                </a:r>
              </a:p>
              <a:p>
                <a:r>
                  <a:rPr lang="en-US" altLang="zh-TW" sz="2800" dirty="0">
                    <a:latin typeface="+mn-lt"/>
                  </a:rPr>
                  <a:t>Then, according to the minimum k-cut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i="1" dirty="0">
                            <a:latin typeface="Cambria Math" panose="02040503050406030204" pitchFamily="18" charset="0"/>
                          </a:rPr>
                          <m:t>𝐺</m:t>
                        </m:r>
                      </m:e>
                      <m:sub>
                        <m:r>
                          <a:rPr lang="en-US" altLang="zh-TW" sz="2800" b="0" i="1" dirty="0" smtClean="0">
                            <a:latin typeface="Cambria Math" panose="02040503050406030204" pitchFamily="18" charset="0"/>
                          </a:rPr>
                          <m:t>𝑚𝑖𝑛</m:t>
                        </m:r>
                      </m:sub>
                    </m:sSub>
                  </m:oMath>
                </a14:m>
                <a:r>
                  <a:rPr lang="en-US" altLang="zh-TW" sz="2800" dirty="0">
                    <a:latin typeface="+mn-lt"/>
                  </a:rPr>
                  <a:t> we get from</a:t>
                </a:r>
                <a:r>
                  <a:rPr lang="zh-TW" altLang="en-US" sz="2800" dirty="0">
                    <a:latin typeface="+mn-lt"/>
                  </a:rPr>
                  <a:t> </a:t>
                </a:r>
                <a:r>
                  <a:rPr lang="en-US" altLang="zh-TW" sz="2800" dirty="0">
                    <a:latin typeface="+mn-lt"/>
                  </a:rPr>
                  <a:t>the contraction algorithm, it partitions the application into k parts P =</a:t>
                </a:r>
                <a14:m>
                  <m:oMath xmlns:m="http://schemas.openxmlformats.org/officeDocument/2006/math">
                    <m:d>
                      <m:dPr>
                        <m:begChr m:val="{"/>
                        <m:endChr m:val="}"/>
                        <m:ctrlPr>
                          <a:rPr lang="en-US" altLang="zh-TW" sz="2800" i="1" smtClean="0">
                            <a:latin typeface="Cambria Math" panose="02040503050406030204" pitchFamily="18" charset="0"/>
                          </a:rPr>
                        </m:ctrlPr>
                      </m:dPr>
                      <m:e>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i="1">
                                <a:latin typeface="Cambria Math" panose="02040503050406030204" pitchFamily="18" charset="0"/>
                              </a:rPr>
                              <m:t>1</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2</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𝑘</m:t>
                            </m:r>
                          </m:sub>
                        </m:sSub>
                      </m:e>
                    </m:d>
                  </m:oMath>
                </a14:m>
                <a:r>
                  <a:rPr lang="en-US" altLang="zh-TW" sz="2800" dirty="0">
                    <a:latin typeface="+mn-lt"/>
                  </a:rPr>
                  <a:t>.</a:t>
                </a:r>
              </a:p>
              <a:p>
                <a:r>
                  <a:rPr lang="en-US" altLang="zh-TW" sz="2800" dirty="0">
                    <a:latin typeface="+mn-lt"/>
                  </a:rPr>
                  <a:t>Similarly, this process would be repeatedly performed until the resource demands from each part do not exceed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or no part contains more than one service.</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E2013ACE-CD22-4AA1-8227-39048F7BE01B}"/>
                  </a:ext>
                </a:extLst>
              </p:cNvPr>
              <p:cNvSpPr>
                <a:spLocks noGrp="1" noRot="1" noChangeAspect="1" noMove="1" noResize="1" noEditPoints="1" noAdjustHandles="1" noChangeArrowheads="1" noChangeShapeType="1" noTextEdit="1"/>
              </p:cNvSpPr>
              <p:nvPr>
                <p:ph idx="1"/>
              </p:nvPr>
            </p:nvSpPr>
            <p:spPr>
              <a:blipFill>
                <a:blip r:embed="rId3"/>
                <a:stretch>
                  <a:fillRect l="-944" t="-1482" r="-833" b="-56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57D58CD-D738-4271-B7B2-715F90FA2CB2}"/>
              </a:ext>
            </a:extLst>
          </p:cNvPr>
          <p:cNvSpPr>
            <a:spLocks noGrp="1"/>
          </p:cNvSpPr>
          <p:nvPr>
            <p:ph type="sldNum" sz="quarter" idx="12"/>
          </p:nvPr>
        </p:nvSpPr>
        <p:spPr/>
        <p:txBody>
          <a:bodyPr/>
          <a:lstStyle/>
          <a:p>
            <a:fld id="{52E38B42-96A3-412A-9CD3-7D6C2689CFF8}" type="slidenum">
              <a:rPr lang="en-US" altLang="zh-TW" smtClean="0"/>
              <a:pPr/>
              <a:t>52</a:t>
            </a:fld>
            <a:endParaRPr lang="en-US" altLang="zh-TW"/>
          </a:p>
        </p:txBody>
      </p:sp>
    </p:spTree>
    <p:extLst>
      <p:ext uri="{BB962C8B-B14F-4D97-AF65-F5344CB8AC3E}">
        <p14:creationId xmlns:p14="http://schemas.microsoft.com/office/powerpoint/2010/main" val="1518507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F1D828-3BED-440A-A730-A7DE3CD37EAB}"/>
              </a:ext>
            </a:extLst>
          </p:cNvPr>
          <p:cNvSpPr>
            <a:spLocks noGrp="1"/>
          </p:cNvSpPr>
          <p:nvPr>
            <p:ph type="title"/>
          </p:nvPr>
        </p:nvSpPr>
        <p:spPr/>
        <p:txBody>
          <a:bodyPr/>
          <a:lstStyle/>
          <a:p>
            <a:r>
              <a:rPr lang="en-US" altLang="zh-TW" dirty="0">
                <a:solidFill>
                  <a:prstClr val="black"/>
                </a:solidFill>
                <a:latin typeface="Times New Roman"/>
              </a:rPr>
              <a:t>4. Placement Algorithm</a:t>
            </a:r>
            <a:endParaRPr lang="zh-TW" altLang="en-US" dirty="0"/>
          </a:p>
        </p:txBody>
      </p:sp>
      <p:pic>
        <p:nvPicPr>
          <p:cNvPr id="5" name="內容版面配置區 4">
            <a:extLst>
              <a:ext uri="{FF2B5EF4-FFF2-40B4-BE49-F238E27FC236}">
                <a16:creationId xmlns:a16="http://schemas.microsoft.com/office/drawing/2014/main" id="{A91A2A1A-E91D-4367-B321-16F4B5E9BEE1}"/>
              </a:ext>
            </a:extLst>
          </p:cNvPr>
          <p:cNvPicPr>
            <a:picLocks noGrp="1" noChangeAspect="1"/>
          </p:cNvPicPr>
          <p:nvPr>
            <p:ph idx="1"/>
          </p:nvPr>
        </p:nvPicPr>
        <p:blipFill>
          <a:blip r:embed="rId2"/>
          <a:stretch>
            <a:fillRect/>
          </a:stretch>
        </p:blipFill>
        <p:spPr>
          <a:xfrm>
            <a:off x="2518493" y="1603137"/>
            <a:ext cx="7155013" cy="4732339"/>
          </a:xfrm>
          <a:prstGeom prst="rect">
            <a:avLst/>
          </a:prstGeom>
        </p:spPr>
      </p:pic>
      <p:sp>
        <p:nvSpPr>
          <p:cNvPr id="4" name="投影片編號版面配置區 3">
            <a:extLst>
              <a:ext uri="{FF2B5EF4-FFF2-40B4-BE49-F238E27FC236}">
                <a16:creationId xmlns:a16="http://schemas.microsoft.com/office/drawing/2014/main" id="{E4334615-53A6-45E3-AF34-5EC0C0D6859C}"/>
              </a:ext>
            </a:extLst>
          </p:cNvPr>
          <p:cNvSpPr>
            <a:spLocks noGrp="1"/>
          </p:cNvSpPr>
          <p:nvPr>
            <p:ph type="sldNum" sz="quarter" idx="12"/>
          </p:nvPr>
        </p:nvSpPr>
        <p:spPr/>
        <p:txBody>
          <a:bodyPr/>
          <a:lstStyle/>
          <a:p>
            <a:fld id="{52E38B42-96A3-412A-9CD3-7D6C2689CFF8}" type="slidenum">
              <a:rPr lang="en-US" altLang="zh-TW" smtClean="0"/>
              <a:pPr/>
              <a:t>53</a:t>
            </a:fld>
            <a:endParaRPr lang="en-US" altLang="zh-TW"/>
          </a:p>
        </p:txBody>
      </p:sp>
    </p:spTree>
    <p:extLst>
      <p:ext uri="{BB962C8B-B14F-4D97-AF65-F5344CB8AC3E}">
        <p14:creationId xmlns:p14="http://schemas.microsoft.com/office/powerpoint/2010/main" val="148057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137481-222F-43CA-9FFB-18C9BE96B341}"/>
              </a:ext>
            </a:extLst>
          </p:cNvPr>
          <p:cNvSpPr>
            <a:spLocks noGrp="1"/>
          </p:cNvSpPr>
          <p:nvPr>
            <p:ph type="title"/>
          </p:nvPr>
        </p:nvSpPr>
        <p:spPr/>
        <p:txBody>
          <a:bodyPr/>
          <a:lstStyle/>
          <a:p>
            <a:r>
              <a:rPr lang="en-US" altLang="zh-TW" dirty="0">
                <a:solidFill>
                  <a:prstClr val="black"/>
                </a:solidFill>
                <a:latin typeface="Times New Roman"/>
              </a:rPr>
              <a:t>4. Placement Algorithm</a:t>
            </a:r>
            <a:endParaRPr lang="zh-TW" altLang="en-US" dirty="0"/>
          </a:p>
        </p:txBody>
      </p:sp>
      <p:pic>
        <p:nvPicPr>
          <p:cNvPr id="5" name="內容版面配置區 4">
            <a:extLst>
              <a:ext uri="{FF2B5EF4-FFF2-40B4-BE49-F238E27FC236}">
                <a16:creationId xmlns:a16="http://schemas.microsoft.com/office/drawing/2014/main" id="{3CB7021E-784A-48A6-AF88-189F0404E161}"/>
              </a:ext>
            </a:extLst>
          </p:cNvPr>
          <p:cNvPicPr>
            <a:picLocks noGrp="1" noChangeAspect="1"/>
          </p:cNvPicPr>
          <p:nvPr>
            <p:ph idx="1"/>
          </p:nvPr>
        </p:nvPicPr>
        <p:blipFill>
          <a:blip r:embed="rId3"/>
          <a:stretch>
            <a:fillRect/>
          </a:stretch>
        </p:blipFill>
        <p:spPr>
          <a:xfrm>
            <a:off x="2519500" y="1579222"/>
            <a:ext cx="6949800" cy="4777131"/>
          </a:xfrm>
          <a:prstGeom prst="rect">
            <a:avLst/>
          </a:prstGeom>
        </p:spPr>
      </p:pic>
      <p:sp>
        <p:nvSpPr>
          <p:cNvPr id="4" name="投影片編號版面配置區 3">
            <a:extLst>
              <a:ext uri="{FF2B5EF4-FFF2-40B4-BE49-F238E27FC236}">
                <a16:creationId xmlns:a16="http://schemas.microsoft.com/office/drawing/2014/main" id="{6B5D6196-4FB2-443E-8BCB-52AEFC38A76C}"/>
              </a:ext>
            </a:extLst>
          </p:cNvPr>
          <p:cNvSpPr>
            <a:spLocks noGrp="1"/>
          </p:cNvSpPr>
          <p:nvPr>
            <p:ph type="sldNum" sz="quarter" idx="12"/>
          </p:nvPr>
        </p:nvSpPr>
        <p:spPr/>
        <p:txBody>
          <a:bodyPr/>
          <a:lstStyle/>
          <a:p>
            <a:fld id="{52E38B42-96A3-412A-9CD3-7D6C2689CFF8}" type="slidenum">
              <a:rPr lang="en-US" altLang="zh-TW" smtClean="0"/>
              <a:pPr/>
              <a:t>54</a:t>
            </a:fld>
            <a:endParaRPr lang="en-US" altLang="zh-TW"/>
          </a:p>
        </p:txBody>
      </p:sp>
    </p:spTree>
    <p:extLst>
      <p:ext uri="{BB962C8B-B14F-4D97-AF65-F5344CB8AC3E}">
        <p14:creationId xmlns:p14="http://schemas.microsoft.com/office/powerpoint/2010/main" val="3093445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2F6D02-FB40-4AAD-B0D3-12873ABE9EC9}"/>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4B56F965-ECE5-4E63-BF14-C3F830A5C6F0}"/>
              </a:ext>
            </a:extLst>
          </p:cNvPr>
          <p:cNvSpPr>
            <a:spLocks noGrp="1"/>
          </p:cNvSpPr>
          <p:nvPr>
            <p:ph idx="1"/>
          </p:nvPr>
        </p:nvSpPr>
        <p:spPr/>
        <p:txBody>
          <a:bodyPr/>
          <a:lstStyle/>
          <a:p>
            <a:r>
              <a:rPr lang="en-US" altLang="zh-TW" sz="2800" dirty="0">
                <a:latin typeface="+mn-lt"/>
              </a:rPr>
              <a:t>Given a partition of the application, the algorithm here is to pack each part into the heterogeneous machines.</a:t>
            </a:r>
          </a:p>
          <a:p>
            <a:r>
              <a:rPr lang="en-US" altLang="zh-TW" sz="2800" dirty="0">
                <a:latin typeface="+mn-lt"/>
              </a:rPr>
              <a:t>Without considering the traffic rate, the problem can be formulated as a classical</a:t>
            </a:r>
            <a:r>
              <a:rPr lang="zh-TW" altLang="en-US" sz="2800" dirty="0">
                <a:latin typeface="+mn-lt"/>
              </a:rPr>
              <a:t> </a:t>
            </a:r>
            <a:r>
              <a:rPr lang="en-US" altLang="zh-TW" sz="2800" dirty="0">
                <a:latin typeface="+mn-lt"/>
              </a:rPr>
              <a:t>multi-dimensional bin packing problem, which is known to be NP-hard [11].</a:t>
            </a:r>
          </a:p>
          <a:p>
            <a:r>
              <a:rPr lang="en-US" altLang="zh-TW" sz="2800" dirty="0">
                <a:latin typeface="+mn-lt"/>
              </a:rPr>
              <a:t>When there are a</a:t>
            </a:r>
            <a:r>
              <a:rPr lang="zh-TW" altLang="en-US" sz="2800" dirty="0">
                <a:latin typeface="+mn-lt"/>
              </a:rPr>
              <a:t> </a:t>
            </a:r>
            <a:r>
              <a:rPr lang="en-US" altLang="zh-TW" sz="2800" dirty="0">
                <a:latin typeface="+mn-lt"/>
              </a:rPr>
              <a:t>large amount of services involved in the application, it is infeasible to find the optimal solution in</a:t>
            </a:r>
            <a:r>
              <a:rPr lang="zh-TW" altLang="en-US" sz="2800" dirty="0">
                <a:latin typeface="+mn-lt"/>
              </a:rPr>
              <a:t> </a:t>
            </a:r>
            <a:r>
              <a:rPr lang="en-US" altLang="zh-TW" sz="2800" dirty="0">
                <a:latin typeface="+mn-lt"/>
              </a:rPr>
              <a:t>polynomial time.</a:t>
            </a:r>
            <a:endParaRPr lang="zh-TW" altLang="en-US" sz="2800" dirty="0">
              <a:latin typeface="+mn-lt"/>
            </a:endParaRPr>
          </a:p>
        </p:txBody>
      </p:sp>
      <p:sp>
        <p:nvSpPr>
          <p:cNvPr id="4" name="投影片編號版面配置區 3">
            <a:extLst>
              <a:ext uri="{FF2B5EF4-FFF2-40B4-BE49-F238E27FC236}">
                <a16:creationId xmlns:a16="http://schemas.microsoft.com/office/drawing/2014/main" id="{613C0244-318F-4C73-A5C5-4E7DFA6B3B8E}"/>
              </a:ext>
            </a:extLst>
          </p:cNvPr>
          <p:cNvSpPr>
            <a:spLocks noGrp="1"/>
          </p:cNvSpPr>
          <p:nvPr>
            <p:ph type="sldNum" sz="quarter" idx="12"/>
          </p:nvPr>
        </p:nvSpPr>
        <p:spPr/>
        <p:txBody>
          <a:bodyPr/>
          <a:lstStyle/>
          <a:p>
            <a:fld id="{52E38B42-96A3-412A-9CD3-7D6C2689CFF8}" type="slidenum">
              <a:rPr lang="en-US" altLang="zh-TW" smtClean="0"/>
              <a:pPr/>
              <a:t>55</a:t>
            </a:fld>
            <a:endParaRPr lang="en-US" altLang="zh-TW"/>
          </a:p>
        </p:txBody>
      </p:sp>
      <p:sp>
        <p:nvSpPr>
          <p:cNvPr id="6" name="矩形 5">
            <a:extLst>
              <a:ext uri="{FF2B5EF4-FFF2-40B4-BE49-F238E27FC236}">
                <a16:creationId xmlns:a16="http://schemas.microsoft.com/office/drawing/2014/main" id="{EC139B5E-951C-4294-825C-1770453492D3}"/>
              </a:ext>
            </a:extLst>
          </p:cNvPr>
          <p:cNvSpPr/>
          <p:nvPr/>
        </p:nvSpPr>
        <p:spPr>
          <a:xfrm>
            <a:off x="609600" y="5594928"/>
            <a:ext cx="10972800" cy="646331"/>
          </a:xfrm>
          <a:prstGeom prst="rect">
            <a:avLst/>
          </a:prstGeom>
        </p:spPr>
        <p:txBody>
          <a:bodyPr wrap="square">
            <a:spAutoFit/>
          </a:bodyPr>
          <a:lstStyle/>
          <a:p>
            <a:r>
              <a:rPr lang="en-US" altLang="zh-TW" dirty="0">
                <a:solidFill>
                  <a:srgbClr val="17375E"/>
                </a:solidFill>
              </a:rPr>
              <a:t>11. </a:t>
            </a:r>
            <a:r>
              <a:rPr lang="en-US" altLang="zh-TW" dirty="0" err="1">
                <a:solidFill>
                  <a:srgbClr val="17375E"/>
                </a:solidFill>
              </a:rPr>
              <a:t>Woeginger</a:t>
            </a:r>
            <a:r>
              <a:rPr lang="en-US" altLang="zh-TW" dirty="0">
                <a:solidFill>
                  <a:srgbClr val="17375E"/>
                </a:solidFill>
              </a:rPr>
              <a:t>, G.J. There is no asymptotic PTAS for two-dimensional vector packing. Inf. Process. Lett. 1997,64, 293–297. [</a:t>
            </a:r>
            <a:r>
              <a:rPr lang="en-US" altLang="zh-TW" dirty="0" err="1">
                <a:solidFill>
                  <a:srgbClr val="17375E"/>
                </a:solidFill>
              </a:rPr>
              <a:t>CrossRef</a:t>
            </a:r>
            <a:r>
              <a:rPr lang="en-US" altLang="zh-TW" dirty="0">
                <a:solidFill>
                  <a:srgbClr val="17375E"/>
                </a:solidFill>
              </a:rPr>
              <a:t>]</a:t>
            </a:r>
            <a:endParaRPr lang="zh-TW" altLang="en-US" dirty="0">
              <a:solidFill>
                <a:srgbClr val="17375E"/>
              </a:solidFill>
            </a:endParaRPr>
          </a:p>
        </p:txBody>
      </p:sp>
    </p:spTree>
    <p:extLst>
      <p:ext uri="{BB962C8B-B14F-4D97-AF65-F5344CB8AC3E}">
        <p14:creationId xmlns:p14="http://schemas.microsoft.com/office/powerpoint/2010/main" val="217039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175D7A-1A94-416F-AEAF-5C6FD7A9BDD2}"/>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p>
        </p:txBody>
      </p:sp>
      <p:sp>
        <p:nvSpPr>
          <p:cNvPr id="3" name="內容版面配置區 2">
            <a:extLst>
              <a:ext uri="{FF2B5EF4-FFF2-40B4-BE49-F238E27FC236}">
                <a16:creationId xmlns:a16="http://schemas.microsoft.com/office/drawing/2014/main" id="{85D9247C-E7B3-451A-8BFA-C284E4F4B2FB}"/>
              </a:ext>
            </a:extLst>
          </p:cNvPr>
          <p:cNvSpPr>
            <a:spLocks noGrp="1"/>
          </p:cNvSpPr>
          <p:nvPr>
            <p:ph idx="1"/>
          </p:nvPr>
        </p:nvSpPr>
        <p:spPr/>
        <p:txBody>
          <a:bodyPr/>
          <a:lstStyle/>
          <a:p>
            <a:r>
              <a:rPr lang="en-US" altLang="zh-TW" sz="2800" dirty="0">
                <a:latin typeface="+mn-lt"/>
              </a:rPr>
              <a:t>Considering the time complexity and packing quality, we adopt two greedy heuristics</a:t>
            </a:r>
            <a:r>
              <a:rPr lang="zh-TW" altLang="en-US" sz="2800" dirty="0">
                <a:latin typeface="+mn-lt"/>
              </a:rPr>
              <a:t> </a:t>
            </a:r>
            <a:r>
              <a:rPr lang="en-US" altLang="zh-TW" sz="2800" dirty="0">
                <a:latin typeface="+mn-lt"/>
              </a:rPr>
              <a:t>in our packing algorithm: Traffic Awareness and Most-Loaded Heuristic. The algorithm is shown in</a:t>
            </a:r>
            <a:r>
              <a:rPr lang="zh-TW" altLang="en-US" sz="2800" dirty="0">
                <a:latin typeface="+mn-lt"/>
              </a:rPr>
              <a:t> </a:t>
            </a:r>
            <a:r>
              <a:rPr lang="en-US" altLang="zh-TW" sz="2800" dirty="0">
                <a:latin typeface="+mn-lt"/>
              </a:rPr>
              <a:t>Algorithm 4.</a:t>
            </a:r>
            <a:endParaRPr lang="zh-TW" altLang="en-US" sz="2800" dirty="0">
              <a:latin typeface="+mn-lt"/>
            </a:endParaRPr>
          </a:p>
        </p:txBody>
      </p:sp>
      <p:sp>
        <p:nvSpPr>
          <p:cNvPr id="4" name="投影片編號版面配置區 3">
            <a:extLst>
              <a:ext uri="{FF2B5EF4-FFF2-40B4-BE49-F238E27FC236}">
                <a16:creationId xmlns:a16="http://schemas.microsoft.com/office/drawing/2014/main" id="{3D7F67A9-7154-4C2F-A0B3-7F5C125DBD74}"/>
              </a:ext>
            </a:extLst>
          </p:cNvPr>
          <p:cNvSpPr>
            <a:spLocks noGrp="1"/>
          </p:cNvSpPr>
          <p:nvPr>
            <p:ph type="sldNum" sz="quarter" idx="12"/>
          </p:nvPr>
        </p:nvSpPr>
        <p:spPr/>
        <p:txBody>
          <a:bodyPr/>
          <a:lstStyle/>
          <a:p>
            <a:fld id="{52E38B42-96A3-412A-9CD3-7D6C2689CFF8}" type="slidenum">
              <a:rPr lang="en-US" altLang="zh-TW" smtClean="0"/>
              <a:pPr/>
              <a:t>56</a:t>
            </a:fld>
            <a:endParaRPr lang="en-US" altLang="zh-TW"/>
          </a:p>
        </p:txBody>
      </p:sp>
    </p:spTree>
    <p:extLst>
      <p:ext uri="{BB962C8B-B14F-4D97-AF65-F5344CB8AC3E}">
        <p14:creationId xmlns:p14="http://schemas.microsoft.com/office/powerpoint/2010/main" val="1038291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7ABB1-635F-4B2C-AC48-C04AFB588541}"/>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p>
        </p:txBody>
      </p:sp>
      <p:pic>
        <p:nvPicPr>
          <p:cNvPr id="6" name="內容版面配置區 5">
            <a:extLst>
              <a:ext uri="{FF2B5EF4-FFF2-40B4-BE49-F238E27FC236}">
                <a16:creationId xmlns:a16="http://schemas.microsoft.com/office/drawing/2014/main" id="{DA8B0C65-F9E7-48C2-B077-9C6032A1AE90}"/>
              </a:ext>
            </a:extLst>
          </p:cNvPr>
          <p:cNvPicPr>
            <a:picLocks noGrp="1" noChangeAspect="1"/>
          </p:cNvPicPr>
          <p:nvPr>
            <p:ph idx="1"/>
          </p:nvPr>
        </p:nvPicPr>
        <p:blipFill>
          <a:blip r:embed="rId3"/>
          <a:stretch>
            <a:fillRect/>
          </a:stretch>
        </p:blipFill>
        <p:spPr>
          <a:xfrm>
            <a:off x="0" y="1656373"/>
            <a:ext cx="7744425" cy="4525963"/>
          </a:xfrm>
          <a:prstGeom prst="rect">
            <a:avLst/>
          </a:prstGeom>
        </p:spPr>
      </p:pic>
      <p:sp>
        <p:nvSpPr>
          <p:cNvPr id="4" name="投影片編號版面配置區 3">
            <a:extLst>
              <a:ext uri="{FF2B5EF4-FFF2-40B4-BE49-F238E27FC236}">
                <a16:creationId xmlns:a16="http://schemas.microsoft.com/office/drawing/2014/main" id="{9B6537D7-E2BB-4636-81CD-E29653376066}"/>
              </a:ext>
            </a:extLst>
          </p:cNvPr>
          <p:cNvSpPr>
            <a:spLocks noGrp="1"/>
          </p:cNvSpPr>
          <p:nvPr>
            <p:ph type="sldNum" sz="quarter" idx="12"/>
          </p:nvPr>
        </p:nvSpPr>
        <p:spPr/>
        <p:txBody>
          <a:bodyPr/>
          <a:lstStyle/>
          <a:p>
            <a:fld id="{52E38B42-96A3-412A-9CD3-7D6C2689CFF8}" type="slidenum">
              <a:rPr lang="en-US" altLang="zh-TW" smtClean="0"/>
              <a:pPr/>
              <a:t>57</a:t>
            </a:fld>
            <a:endParaRPr lang="en-US" altLang="zh-TW"/>
          </a:p>
        </p:txBody>
      </p:sp>
      <p:pic>
        <p:nvPicPr>
          <p:cNvPr id="8" name="圖片 7">
            <a:extLst>
              <a:ext uri="{FF2B5EF4-FFF2-40B4-BE49-F238E27FC236}">
                <a16:creationId xmlns:a16="http://schemas.microsoft.com/office/drawing/2014/main" id="{8634AA59-AFEC-4D46-937E-391DCC682915}"/>
              </a:ext>
            </a:extLst>
          </p:cNvPr>
          <p:cNvPicPr>
            <a:picLocks noChangeAspect="1"/>
          </p:cNvPicPr>
          <p:nvPr/>
        </p:nvPicPr>
        <p:blipFill>
          <a:blip r:embed="rId4"/>
          <a:stretch>
            <a:fillRect/>
          </a:stretch>
        </p:blipFill>
        <p:spPr>
          <a:xfrm>
            <a:off x="7744425" y="1656373"/>
            <a:ext cx="3915321" cy="4353533"/>
          </a:xfrm>
          <a:prstGeom prst="rect">
            <a:avLst/>
          </a:prstGeom>
        </p:spPr>
      </p:pic>
    </p:spTree>
    <p:extLst>
      <p:ext uri="{BB962C8B-B14F-4D97-AF65-F5344CB8AC3E}">
        <p14:creationId xmlns:p14="http://schemas.microsoft.com/office/powerpoint/2010/main" val="3615717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979B03-8316-4475-BA39-D071D3E6AEEA}"/>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295AE72-0BCA-46BA-B0FB-DA8CAF2E6CBD}"/>
                  </a:ext>
                </a:extLst>
              </p:cNvPr>
              <p:cNvSpPr>
                <a:spLocks noGrp="1"/>
              </p:cNvSpPr>
              <p:nvPr>
                <p:ph idx="1"/>
              </p:nvPr>
            </p:nvSpPr>
            <p:spPr/>
            <p:txBody>
              <a:bodyPr/>
              <a:lstStyle/>
              <a:p>
                <a:r>
                  <a:rPr lang="en-US" altLang="zh-TW" sz="2800" dirty="0">
                    <a:latin typeface="+mn-lt"/>
                  </a:rPr>
                  <a:t>In order to find a best possible machine for part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𝑆</m:t>
                        </m:r>
                      </m:e>
                      <m:sub>
                        <m:r>
                          <a:rPr lang="en-US" altLang="zh-TW" sz="2800" b="0" i="1" dirty="0" smtClean="0">
                            <a:latin typeface="Cambria Math" panose="02040503050406030204" pitchFamily="18" charset="0"/>
                          </a:rPr>
                          <m:t>𝑖</m:t>
                        </m:r>
                      </m:sub>
                    </m:sSub>
                  </m:oMath>
                </a14:m>
                <a:r>
                  <a:rPr lang="en-US" altLang="zh-TW" sz="2800" dirty="0">
                    <a:latin typeface="+mn-lt"/>
                  </a:rPr>
                  <a:t> , the algorithm calculates two matching factors: </a:t>
                </a:r>
                <a:r>
                  <a:rPr lang="en-US" altLang="zh-TW" sz="2800" i="1" dirty="0" err="1">
                    <a:latin typeface="+mn-lt"/>
                  </a:rPr>
                  <a:t>tf</a:t>
                </a:r>
                <a:r>
                  <a:rPr lang="en-US" altLang="zh-TW" sz="2800" dirty="0">
                    <a:latin typeface="+mn-lt"/>
                  </a:rPr>
                  <a:t> and </a:t>
                </a:r>
                <a:r>
                  <a:rPr lang="en-US" altLang="zh-TW" sz="2800" i="1" dirty="0">
                    <a:latin typeface="+mn-lt"/>
                  </a:rPr>
                  <a:t>ml</a:t>
                </a:r>
                <a:r>
                  <a:rPr lang="en-US" altLang="zh-TW" sz="2800" dirty="0">
                    <a:latin typeface="+mn-lt"/>
                  </a:rPr>
                  <a:t>.</a:t>
                </a:r>
              </a:p>
              <a:p>
                <a:r>
                  <a:rPr lang="en-US" altLang="zh-TW" sz="2800" dirty="0">
                    <a:latin typeface="+mn-lt"/>
                  </a:rPr>
                  <a:t>For machine</a:t>
                </a:r>
                <a:r>
                  <a:rPr lang="zh-TW" altLang="en-US"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𝑗</m:t>
                        </m:r>
                      </m:sub>
                    </m:sSub>
                  </m:oMath>
                </a14:m>
                <a:r>
                  <a:rPr lang="en-US" altLang="zh-TW" sz="2800" dirty="0">
                    <a:latin typeface="+mn-lt"/>
                  </a:rPr>
                  <a:t>, the factor </a:t>
                </a:r>
                <a:r>
                  <a:rPr lang="en-US" altLang="zh-TW" sz="2800" i="1" dirty="0" err="1">
                    <a:latin typeface="+mn-lt"/>
                  </a:rPr>
                  <a:t>tf</a:t>
                </a:r>
                <a:r>
                  <a:rPr lang="en-US" altLang="zh-TW" sz="2800" dirty="0">
                    <a:latin typeface="+mn-lt"/>
                  </a:rPr>
                  <a:t> is the sum of the traffic rate between the services in part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𝑖</m:t>
                        </m:r>
                      </m:sub>
                    </m:sSub>
                  </m:oMath>
                </a14:m>
                <a:r>
                  <a:rPr lang="en-US" altLang="zh-TW" sz="2800" dirty="0">
                    <a:latin typeface="+mn-lt"/>
                  </a:rPr>
                  <a:t>,</a:t>
                </a:r>
                <a:r>
                  <a:rPr lang="zh-TW" altLang="en-US" sz="2800" dirty="0">
                    <a:latin typeface="+mn-lt"/>
                  </a:rPr>
                  <a:t> </a:t>
                </a:r>
                <a:r>
                  <a:rPr lang="en-US" altLang="zh-TW" sz="2800" dirty="0">
                    <a:latin typeface="+mn-lt"/>
                  </a:rPr>
                  <a:t>and the services have been determined to be packed into machine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𝑗</m:t>
                        </m:r>
                      </m:sub>
                    </m:sSub>
                  </m:oMath>
                </a14:m>
                <a:r>
                  <a:rPr lang="en-US" altLang="zh-TW" sz="2800" dirty="0">
                    <a:latin typeface="+mn-lt"/>
                  </a:rPr>
                  <a:t> before.</a:t>
                </a:r>
              </a:p>
              <a:p>
                <a:r>
                  <a:rPr lang="en-US" altLang="zh-TW" sz="2800" dirty="0">
                    <a:latin typeface="+mn-lt"/>
                  </a:rPr>
                  <a:t>The factor </a:t>
                </a:r>
                <a:r>
                  <a:rPr lang="en-US" altLang="zh-TW" sz="2800" i="1" dirty="0">
                    <a:latin typeface="+mn-lt"/>
                  </a:rPr>
                  <a:t>ml</a:t>
                </a:r>
                <a:r>
                  <a:rPr lang="en-US" altLang="zh-TW" sz="2800" dirty="0">
                    <a:latin typeface="+mn-lt"/>
                  </a:rPr>
                  <a:t> is a scalar</a:t>
                </a:r>
                <a:r>
                  <a:rPr lang="zh-TW" altLang="en-US" sz="2800" dirty="0">
                    <a:latin typeface="+mn-lt"/>
                  </a:rPr>
                  <a:t> </a:t>
                </a:r>
                <a:r>
                  <a:rPr lang="en-US" altLang="zh-TW" sz="2800" dirty="0">
                    <a:latin typeface="+mn-lt"/>
                  </a:rPr>
                  <a:t>value of the load situation between the vector of resource demands from part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𝑆</m:t>
                        </m:r>
                      </m:e>
                      <m:sub>
                        <m:r>
                          <a:rPr lang="en-US" altLang="zh-TW" sz="2800" i="1">
                            <a:latin typeface="Cambria Math" panose="02040503050406030204" pitchFamily="18" charset="0"/>
                          </a:rPr>
                          <m:t>𝑖</m:t>
                        </m:r>
                      </m:sub>
                    </m:sSub>
                  </m:oMath>
                </a14:m>
                <a:r>
                  <a:rPr lang="en-US" altLang="zh-TW" sz="2800" dirty="0">
                    <a:latin typeface="+mn-lt"/>
                  </a:rPr>
                  <a:t> and the vector of</a:t>
                </a:r>
                <a:r>
                  <a:rPr lang="zh-TW" altLang="en-US" sz="2800" dirty="0">
                    <a:latin typeface="+mn-lt"/>
                  </a:rPr>
                  <a:t> </a:t>
                </a:r>
                <a:r>
                  <a:rPr lang="en-US" altLang="zh-TW" sz="2800" dirty="0">
                    <a:latin typeface="+mn-lt"/>
                  </a:rPr>
                  <a:t>available resources on machine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𝑚</m:t>
                        </m:r>
                      </m:e>
                      <m:sub>
                        <m:r>
                          <a:rPr lang="en-US" altLang="zh-TW" sz="2800" i="1">
                            <a:latin typeface="Cambria Math" panose="02040503050406030204" pitchFamily="18" charset="0"/>
                          </a:rPr>
                          <m:t>𝑗</m:t>
                        </m:r>
                      </m:sub>
                    </m:sSub>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6295AE72-0BCA-46BA-B0FB-DA8CAF2E6CBD}"/>
                  </a:ext>
                </a:extLst>
              </p:cNvPr>
              <p:cNvSpPr>
                <a:spLocks noGrp="1" noRot="1" noChangeAspect="1" noMove="1" noResize="1" noEditPoints="1" noAdjustHandles="1" noChangeArrowheads="1" noChangeShapeType="1" noTextEdit="1"/>
              </p:cNvSpPr>
              <p:nvPr>
                <p:ph idx="1"/>
              </p:nvPr>
            </p:nvSpPr>
            <p:spPr>
              <a:blipFill>
                <a:blip r:embed="rId3"/>
                <a:stretch>
                  <a:fillRect l="-944" t="-1482" r="-8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D0F7157-ADE4-46E5-9B1F-B07B51B85347}"/>
              </a:ext>
            </a:extLst>
          </p:cNvPr>
          <p:cNvSpPr>
            <a:spLocks noGrp="1"/>
          </p:cNvSpPr>
          <p:nvPr>
            <p:ph type="sldNum" sz="quarter" idx="12"/>
          </p:nvPr>
        </p:nvSpPr>
        <p:spPr/>
        <p:txBody>
          <a:bodyPr/>
          <a:lstStyle/>
          <a:p>
            <a:fld id="{52E38B42-96A3-412A-9CD3-7D6C2689CFF8}" type="slidenum">
              <a:rPr lang="en-US" altLang="zh-TW" smtClean="0"/>
              <a:pPr/>
              <a:t>58</a:t>
            </a:fld>
            <a:endParaRPr lang="en-US" altLang="zh-TW"/>
          </a:p>
        </p:txBody>
      </p:sp>
    </p:spTree>
    <p:extLst>
      <p:ext uri="{BB962C8B-B14F-4D97-AF65-F5344CB8AC3E}">
        <p14:creationId xmlns:p14="http://schemas.microsoft.com/office/powerpoint/2010/main" val="418221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80E6D-ED8B-4065-9F6B-92016197C54B}"/>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F0E44A3-0110-4A1E-BBD6-9F65B24D1B53}"/>
                  </a:ext>
                </a:extLst>
              </p:cNvPr>
              <p:cNvSpPr>
                <a:spLocks noGrp="1"/>
              </p:cNvSpPr>
              <p:nvPr>
                <p:ph idx="1"/>
              </p:nvPr>
            </p:nvSpPr>
            <p:spPr/>
            <p:txBody>
              <a:bodyPr/>
              <a:lstStyle/>
              <a:p>
                <a:r>
                  <a:rPr lang="en-US" altLang="zh-TW" sz="2800" dirty="0">
                    <a:latin typeface="+mn-lt"/>
                  </a:rPr>
                  <a:t>Assuming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𝐷</m:t>
                        </m:r>
                        <m:r>
                          <a:rPr lang="en-US" altLang="zh-TW" sz="2800" b="0" i="1" smtClean="0">
                            <a:latin typeface="Cambria Math" panose="02040503050406030204" pitchFamily="18" charset="0"/>
                          </a:rPr>
                          <m:t>′</m:t>
                        </m:r>
                      </m:e>
                      <m:sub>
                        <m:r>
                          <a:rPr lang="en-US" altLang="zh-TW" sz="2800" b="0" i="1" smtClean="0">
                            <a:latin typeface="Cambria Math" panose="02040503050406030204" pitchFamily="18" charset="0"/>
                          </a:rPr>
                          <m:t>𝑖</m:t>
                        </m:r>
                      </m:sub>
                    </m:sSub>
                  </m:oMath>
                </a14:m>
                <a:r>
                  <a:rPr lang="en-US" altLang="zh-TW" sz="2800" dirty="0">
                    <a:latin typeface="+mn-lt"/>
                  </a:rPr>
                  <a:t>is the resource demand vector of part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𝑖</m:t>
                        </m:r>
                      </m:sub>
                    </m:sSub>
                  </m:oMath>
                </a14:m>
                <a:r>
                  <a:rPr lang="en-US" altLang="zh-TW" sz="2800" dirty="0">
                    <a:latin typeface="+mn-lt"/>
                  </a:rPr>
                  <a:t> and </a:t>
                </a:r>
                <a14:m>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𝑑</m:t>
                        </m:r>
                        <m:r>
                          <a:rPr lang="en-US" altLang="zh-TW" sz="2800" b="0" i="1" smtClean="0">
                            <a:latin typeface="Cambria Math" panose="02040503050406030204" pitchFamily="18" charset="0"/>
                          </a:rPr>
                          <m:t>′</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𝑘</m:t>
                        </m:r>
                      </m:sup>
                    </m:sSubSup>
                  </m:oMath>
                </a14:m>
                <a:r>
                  <a:rPr lang="en-US" altLang="zh-TW" sz="2800" dirty="0">
                    <a:latin typeface="+mn-lt"/>
                  </a:rPr>
                  <a:t> is</a:t>
                </a:r>
                <a:r>
                  <a:rPr lang="zh-TW" altLang="en-US" sz="2800" dirty="0">
                    <a:latin typeface="+mn-lt"/>
                  </a:rPr>
                  <a:t> </a:t>
                </a:r>
                <a:r>
                  <a:rPr lang="en-US" altLang="zh-TW" sz="2800" dirty="0">
                    <a:latin typeface="+mn-lt"/>
                  </a:rPr>
                  <a:t>the amount of resource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𝑟</m:t>
                        </m:r>
                      </m:e>
                      <m:sub>
                        <m:r>
                          <a:rPr lang="en-US" altLang="zh-TW" sz="2800" b="0" i="1" smtClean="0">
                            <a:latin typeface="Cambria Math" panose="02040503050406030204" pitchFamily="18" charset="0"/>
                          </a:rPr>
                          <m:t>𝑘</m:t>
                        </m:r>
                      </m:sub>
                    </m:sSub>
                  </m:oMath>
                </a14:m>
                <a:r>
                  <a:rPr lang="en-US" altLang="zh-TW" sz="2800" dirty="0">
                    <a:latin typeface="+mn-lt"/>
                  </a:rPr>
                  <a:t> part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𝑆</m:t>
                        </m:r>
                      </m:e>
                      <m:sub>
                        <m:r>
                          <a:rPr lang="en-US" altLang="zh-TW" sz="2800" i="1">
                            <a:latin typeface="Cambria Math" panose="02040503050406030204" pitchFamily="18" charset="0"/>
                          </a:rPr>
                          <m:t>𝑖</m:t>
                        </m:r>
                      </m:sub>
                    </m:sSub>
                  </m:oMath>
                </a14:m>
                <a:r>
                  <a:rPr lang="en-US" altLang="zh-TW" sz="2800" dirty="0">
                    <a:latin typeface="+mn-lt"/>
                  </a:rPr>
                  <a:t> demands, it is </a:t>
                </a:r>
                <a:r>
                  <a:rPr lang="en-US" altLang="zh-TW" sz="2800" i="1" dirty="0">
                    <a:latin typeface="+mn-lt"/>
                  </a:rPr>
                  <a:t>ml</a:t>
                </a:r>
                <a:r>
                  <a:rPr lang="en-US" altLang="zh-TW" sz="2800" dirty="0">
                    <a:latin typeface="+mn-lt"/>
                  </a:rPr>
                  <a:t> =</a:t>
                </a:r>
                <a14:m>
                  <m:oMath xmlns:m="http://schemas.openxmlformats.org/officeDocument/2006/math">
                    <m:nary>
                      <m:naryPr>
                        <m:chr m:val="∑"/>
                        <m:limLoc m:val="subSup"/>
                        <m:ctrlPr>
                          <a:rPr lang="en-US" altLang="zh-TW" sz="2800" i="1" smtClean="0">
                            <a:latin typeface="Cambria Math" panose="02040503050406030204" pitchFamily="18" charset="0"/>
                          </a:rPr>
                        </m:ctrlPr>
                      </m:naryPr>
                      <m:sub>
                        <m:r>
                          <m:rPr>
                            <m:brk m:alnAt="25"/>
                          </m:rP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𝑅</m:t>
                        </m:r>
                      </m:sup>
                      <m:e>
                        <m:f>
                          <m:fPr>
                            <m:ctrlPr>
                              <a:rPr lang="en-US" altLang="zh-TW" sz="2800" i="1" smtClean="0">
                                <a:latin typeface="Cambria Math" panose="02040503050406030204" pitchFamily="18" charset="0"/>
                              </a:rPr>
                            </m:ctrlPr>
                          </m:fPr>
                          <m:num>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𝑑</m:t>
                                </m:r>
                                <m:r>
                                  <a:rPr lang="en-US" altLang="zh-TW" sz="2800" b="0" i="1" smtClean="0">
                                    <a:latin typeface="Cambria Math" panose="02040503050406030204" pitchFamily="18" charset="0"/>
                                  </a:rPr>
                                  <m:t>′</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𝑘</m:t>
                                </m:r>
                              </m:sup>
                            </m:sSubSup>
                          </m:num>
                          <m:den>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𝑣</m:t>
                                </m:r>
                              </m:e>
                              <m:sub>
                                <m:r>
                                  <a:rPr lang="en-US" altLang="zh-TW" sz="2800" b="0" i="1" smtClean="0">
                                    <a:latin typeface="Cambria Math" panose="02040503050406030204" pitchFamily="18" charset="0"/>
                                  </a:rPr>
                                  <m:t>𝑗</m:t>
                                </m:r>
                              </m:sub>
                              <m:sup>
                                <m:r>
                                  <a:rPr lang="en-US" altLang="zh-TW" sz="2800" b="0" i="1" smtClean="0">
                                    <a:latin typeface="Cambria Math" panose="02040503050406030204" pitchFamily="18" charset="0"/>
                                  </a:rPr>
                                  <m:t>𝑘</m:t>
                                </m:r>
                              </m:sup>
                            </m:sSubSup>
                          </m:den>
                        </m:f>
                      </m:e>
                    </m:nary>
                  </m:oMath>
                </a14:m>
                <a:r>
                  <a:rPr lang="en-US" altLang="zh-TW" sz="2800" dirty="0">
                    <a:latin typeface="+mn-lt"/>
                  </a:rPr>
                  <a:t>. The higher </a:t>
                </a:r>
                <a:r>
                  <a:rPr lang="en-US" altLang="zh-TW" sz="2800" i="1" dirty="0">
                    <a:latin typeface="+mn-lt"/>
                  </a:rPr>
                  <a:t>ml</a:t>
                </a:r>
                <a:r>
                  <a:rPr lang="en-US" altLang="zh-TW" sz="2800" dirty="0">
                    <a:latin typeface="+mn-lt"/>
                  </a:rPr>
                  <a:t> is, the more loaded</a:t>
                </a:r>
                <a:r>
                  <a:rPr lang="zh-TW" altLang="en-US" sz="2800" dirty="0">
                    <a:latin typeface="+mn-lt"/>
                  </a:rPr>
                  <a:t> </a:t>
                </a:r>
                <a:r>
                  <a:rPr lang="en-US" altLang="zh-TW" sz="2800" dirty="0">
                    <a:latin typeface="+mn-lt"/>
                  </a:rPr>
                  <a:t>the machine.</a:t>
                </a:r>
              </a:p>
              <a:p>
                <a:r>
                  <a:rPr lang="en-US" altLang="zh-TW" sz="2800" dirty="0">
                    <a:latin typeface="+mn-lt"/>
                  </a:rPr>
                  <a:t>The idea of this heuristic is to improve the resource efficiency by packing the part to</a:t>
                </a:r>
                <a:r>
                  <a:rPr lang="zh-TW" altLang="en-US" sz="2800" dirty="0">
                    <a:latin typeface="+mn-lt"/>
                  </a:rPr>
                  <a:t> </a:t>
                </a:r>
                <a:r>
                  <a:rPr lang="en-US" altLang="zh-TW" sz="2800" dirty="0">
                    <a:latin typeface="+mn-lt"/>
                  </a:rPr>
                  <a:t>the most loaded machine.</a:t>
                </a:r>
              </a:p>
              <a:p>
                <a:r>
                  <a:rPr lang="en-US" altLang="zh-TW" sz="2800" dirty="0">
                    <a:latin typeface="+mn-lt"/>
                  </a:rPr>
                  <a:t>As our main goal is to minimize the inter-machine traffic, the algorithm is</a:t>
                </a:r>
                <a:r>
                  <a:rPr lang="zh-TW" altLang="en-US" sz="2800" dirty="0">
                    <a:latin typeface="+mn-lt"/>
                  </a:rPr>
                  <a:t> </a:t>
                </a:r>
                <a:r>
                  <a:rPr lang="en-US" altLang="zh-TW" sz="2800" dirty="0">
                    <a:latin typeface="+mn-lt"/>
                  </a:rPr>
                  <a:t>designed to first prioritize the machines based on the factors of </a:t>
                </a:r>
                <a:r>
                  <a:rPr lang="en-US" altLang="zh-TW" sz="2800" i="1" dirty="0" err="1">
                    <a:latin typeface="+mn-lt"/>
                  </a:rPr>
                  <a:t>tf</a:t>
                </a:r>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4F0E44A3-0110-4A1E-BBD6-9F65B24D1B53}"/>
                  </a:ext>
                </a:extLst>
              </p:cNvPr>
              <p:cNvSpPr>
                <a:spLocks noGrp="1" noRot="1" noChangeAspect="1" noMove="1" noResize="1" noEditPoints="1" noAdjustHandles="1" noChangeArrowheads="1" noChangeShapeType="1" noTextEdit="1"/>
              </p:cNvSpPr>
              <p:nvPr>
                <p:ph idx="1"/>
              </p:nvPr>
            </p:nvSpPr>
            <p:spPr>
              <a:blipFill>
                <a:blip r:embed="rId3"/>
                <a:stretch>
                  <a:fillRect l="-944" t="-80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FD7C660-1AAB-416F-8037-E5C0DAEA262F}"/>
              </a:ext>
            </a:extLst>
          </p:cNvPr>
          <p:cNvSpPr>
            <a:spLocks noGrp="1"/>
          </p:cNvSpPr>
          <p:nvPr>
            <p:ph type="sldNum" sz="quarter" idx="12"/>
          </p:nvPr>
        </p:nvSpPr>
        <p:spPr/>
        <p:txBody>
          <a:bodyPr/>
          <a:lstStyle/>
          <a:p>
            <a:fld id="{52E38B42-96A3-412A-9CD3-7D6C2689CFF8}" type="slidenum">
              <a:rPr lang="en-US" altLang="zh-TW" smtClean="0"/>
              <a:pPr/>
              <a:t>59</a:t>
            </a:fld>
            <a:endParaRPr lang="en-US" altLang="zh-TW"/>
          </a:p>
        </p:txBody>
      </p:sp>
    </p:spTree>
    <p:extLst>
      <p:ext uri="{BB962C8B-B14F-4D97-AF65-F5344CB8AC3E}">
        <p14:creationId xmlns:p14="http://schemas.microsoft.com/office/powerpoint/2010/main" val="45392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F981C4-D731-425C-8F10-83896B37FE3B}"/>
              </a:ext>
            </a:extLst>
          </p:cNvPr>
          <p:cNvSpPr>
            <a:spLocks noGrp="1"/>
          </p:cNvSpPr>
          <p:nvPr>
            <p:ph type="title"/>
          </p:nvPr>
        </p:nvSpPr>
        <p:spPr/>
        <p:txBody>
          <a:bodyPr/>
          <a:lstStyle/>
          <a:p>
            <a:r>
              <a:rPr lang="en-US" altLang="zh-TW" dirty="0">
                <a:latin typeface="+mj-lt"/>
              </a:rPr>
              <a:t>1. Introduction</a:t>
            </a:r>
            <a:endParaRPr lang="zh-TW" altLang="en-US" dirty="0">
              <a:latin typeface="+mj-lt"/>
            </a:endParaRPr>
          </a:p>
        </p:txBody>
      </p:sp>
      <p:sp>
        <p:nvSpPr>
          <p:cNvPr id="3" name="內容版面配置區 2">
            <a:extLst>
              <a:ext uri="{FF2B5EF4-FFF2-40B4-BE49-F238E27FC236}">
                <a16:creationId xmlns:a16="http://schemas.microsoft.com/office/drawing/2014/main" id="{28A5D9A8-3A7A-4614-83FA-9C3F98920AFA}"/>
              </a:ext>
            </a:extLst>
          </p:cNvPr>
          <p:cNvSpPr>
            <a:spLocks noGrp="1"/>
          </p:cNvSpPr>
          <p:nvPr>
            <p:ph idx="1"/>
          </p:nvPr>
        </p:nvSpPr>
        <p:spPr/>
        <p:txBody>
          <a:bodyPr/>
          <a:lstStyle/>
          <a:p>
            <a:r>
              <a:rPr lang="en-US" altLang="zh-TW" sz="2800" dirty="0">
                <a:latin typeface="+mn-lt"/>
              </a:rPr>
              <a:t>Due to the advantages of microservices architecture, many developers intend</a:t>
            </a:r>
            <a:r>
              <a:rPr lang="zh-TW" altLang="en-US" sz="2800" dirty="0">
                <a:latin typeface="+mn-lt"/>
              </a:rPr>
              <a:t> </a:t>
            </a:r>
            <a:r>
              <a:rPr lang="en-US" altLang="zh-TW" sz="2800" dirty="0">
                <a:latin typeface="+mn-lt"/>
              </a:rPr>
              <a:t>to transform traditional monolithic applications into service-based applications.</a:t>
            </a:r>
          </a:p>
          <a:p>
            <a:r>
              <a:rPr lang="en-US" altLang="zh-TW" sz="2800" dirty="0">
                <a:latin typeface="+mn-lt"/>
              </a:rPr>
              <a:t>For instance, an online</a:t>
            </a:r>
            <a:r>
              <a:rPr lang="zh-TW" altLang="en-US" sz="2800" dirty="0">
                <a:latin typeface="+mn-lt"/>
              </a:rPr>
              <a:t> </a:t>
            </a:r>
            <a:r>
              <a:rPr lang="en-US" altLang="zh-TW" sz="2800" dirty="0">
                <a:latin typeface="+mn-lt"/>
              </a:rPr>
              <a:t>shopping application could be basically divided into product service, cart service, and order service,</a:t>
            </a:r>
            <a:r>
              <a:rPr lang="zh-TW" altLang="en-US" sz="2800" dirty="0">
                <a:latin typeface="+mn-lt"/>
              </a:rPr>
              <a:t> </a:t>
            </a:r>
            <a:r>
              <a:rPr lang="en-US" altLang="zh-TW" sz="2800" dirty="0">
                <a:latin typeface="+mn-lt"/>
              </a:rPr>
              <a:t>which can greatly improve the productivity, agility, and resilience of the application.</a:t>
            </a:r>
            <a:endParaRPr lang="zh-TW" altLang="en-US" sz="2800" dirty="0">
              <a:latin typeface="+mn-lt"/>
            </a:endParaRPr>
          </a:p>
        </p:txBody>
      </p:sp>
      <p:sp>
        <p:nvSpPr>
          <p:cNvPr id="4" name="投影片編號版面配置區 3">
            <a:extLst>
              <a:ext uri="{FF2B5EF4-FFF2-40B4-BE49-F238E27FC236}">
                <a16:creationId xmlns:a16="http://schemas.microsoft.com/office/drawing/2014/main" id="{06B46F01-65B6-4CDA-BA85-83DD04F3B242}"/>
              </a:ext>
            </a:extLst>
          </p:cNvPr>
          <p:cNvSpPr>
            <a:spLocks noGrp="1"/>
          </p:cNvSpPr>
          <p:nvPr>
            <p:ph type="sldNum" sz="quarter" idx="12"/>
          </p:nvPr>
        </p:nvSpPr>
        <p:spPr/>
        <p:txBody>
          <a:bodyPr/>
          <a:lstStyle/>
          <a:p>
            <a:fld id="{52E38B42-96A3-412A-9CD3-7D6C2689CFF8}" type="slidenum">
              <a:rPr lang="en-US" altLang="zh-TW" smtClean="0"/>
              <a:pPr/>
              <a:t>6</a:t>
            </a:fld>
            <a:endParaRPr lang="en-US" altLang="zh-TW"/>
          </a:p>
        </p:txBody>
      </p:sp>
    </p:spTree>
    <p:extLst>
      <p:ext uri="{BB962C8B-B14F-4D97-AF65-F5344CB8AC3E}">
        <p14:creationId xmlns:p14="http://schemas.microsoft.com/office/powerpoint/2010/main" val="70466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C753E4-C6B7-4373-9306-EA8B514E811A}"/>
              </a:ext>
            </a:extLst>
          </p:cNvPr>
          <p:cNvSpPr>
            <a:spLocks noGrp="1"/>
          </p:cNvSpPr>
          <p:nvPr>
            <p:ph type="title"/>
          </p:nvPr>
        </p:nvSpPr>
        <p:spPr/>
        <p:txBody>
          <a:bodyPr/>
          <a:lstStyle/>
          <a:p>
            <a:r>
              <a:rPr lang="en-US" altLang="zh-TW" dirty="0">
                <a:solidFill>
                  <a:prstClr val="black"/>
                </a:solidFill>
                <a:latin typeface="Times New Roman"/>
              </a:rPr>
              <a:t>4.2. Heuristic Packing</a:t>
            </a:r>
            <a:endParaRPr lang="zh-TW" altLang="en-US" dirty="0"/>
          </a:p>
        </p:txBody>
      </p:sp>
      <p:sp>
        <p:nvSpPr>
          <p:cNvPr id="3" name="內容版面配置區 2">
            <a:extLst>
              <a:ext uri="{FF2B5EF4-FFF2-40B4-BE49-F238E27FC236}">
                <a16:creationId xmlns:a16="http://schemas.microsoft.com/office/drawing/2014/main" id="{5246141A-06FD-44FA-B44F-A430C162BA1A}"/>
              </a:ext>
            </a:extLst>
          </p:cNvPr>
          <p:cNvSpPr>
            <a:spLocks noGrp="1"/>
          </p:cNvSpPr>
          <p:nvPr>
            <p:ph idx="1"/>
          </p:nvPr>
        </p:nvSpPr>
        <p:spPr/>
        <p:txBody>
          <a:bodyPr/>
          <a:lstStyle/>
          <a:p>
            <a:r>
              <a:rPr lang="en-US" altLang="zh-TW" sz="2800" dirty="0">
                <a:latin typeface="+mn-lt"/>
              </a:rPr>
              <a:t>If the factors of </a:t>
            </a:r>
            <a:r>
              <a:rPr lang="en-US" altLang="zh-TW" sz="2800" i="1" dirty="0" err="1">
                <a:latin typeface="+mn-lt"/>
              </a:rPr>
              <a:t>tf</a:t>
            </a:r>
            <a:r>
              <a:rPr lang="en-US" altLang="zh-TW" sz="2800" dirty="0">
                <a:latin typeface="+mn-lt"/>
              </a:rPr>
              <a:t> are the same, it</a:t>
            </a:r>
            <a:r>
              <a:rPr lang="zh-TW" altLang="en-US" sz="2800" dirty="0">
                <a:latin typeface="+mn-lt"/>
              </a:rPr>
              <a:t> </a:t>
            </a:r>
            <a:r>
              <a:rPr lang="en-US" altLang="zh-TW" sz="2800" dirty="0">
                <a:latin typeface="+mn-lt"/>
              </a:rPr>
              <a:t>then prioritizes the machines based on the factors of </a:t>
            </a:r>
            <a:r>
              <a:rPr lang="en-US" altLang="zh-TW" sz="2800" i="1" dirty="0">
                <a:latin typeface="+mn-lt"/>
              </a:rPr>
              <a:t>ml</a:t>
            </a:r>
            <a:r>
              <a:rPr lang="en-US" altLang="zh-TW" sz="2800" dirty="0">
                <a:latin typeface="+mn-lt"/>
              </a:rPr>
              <a:t>. </a:t>
            </a:r>
          </a:p>
          <a:p>
            <a:r>
              <a:rPr lang="en-US" altLang="zh-TW" sz="2800" dirty="0">
                <a:latin typeface="+mn-lt"/>
              </a:rPr>
              <a:t>Consequently, if all parts in the partition can</a:t>
            </a:r>
            <a:r>
              <a:rPr lang="zh-TW" altLang="en-US" sz="2800" dirty="0">
                <a:latin typeface="+mn-lt"/>
              </a:rPr>
              <a:t> </a:t>
            </a:r>
            <a:r>
              <a:rPr lang="en-US" altLang="zh-TW" sz="2800" dirty="0">
                <a:latin typeface="+mn-lt"/>
              </a:rPr>
              <a:t>be packed into machines, the algorithm returns the placement solution. </a:t>
            </a:r>
          </a:p>
          <a:p>
            <a:r>
              <a:rPr lang="en-US" altLang="zh-TW" sz="2800" dirty="0">
                <a:latin typeface="+mn-lt"/>
              </a:rPr>
              <a:t>Otherwise, it returns null.</a:t>
            </a:r>
            <a:endParaRPr lang="zh-TW" altLang="en-US" sz="2800" dirty="0">
              <a:latin typeface="+mn-lt"/>
            </a:endParaRPr>
          </a:p>
        </p:txBody>
      </p:sp>
      <p:sp>
        <p:nvSpPr>
          <p:cNvPr id="4" name="投影片編號版面配置區 3">
            <a:extLst>
              <a:ext uri="{FF2B5EF4-FFF2-40B4-BE49-F238E27FC236}">
                <a16:creationId xmlns:a16="http://schemas.microsoft.com/office/drawing/2014/main" id="{568C1A76-E6A1-4853-8E6D-D36A72EFBBC7}"/>
              </a:ext>
            </a:extLst>
          </p:cNvPr>
          <p:cNvSpPr>
            <a:spLocks noGrp="1"/>
          </p:cNvSpPr>
          <p:nvPr>
            <p:ph type="sldNum" sz="quarter" idx="12"/>
          </p:nvPr>
        </p:nvSpPr>
        <p:spPr/>
        <p:txBody>
          <a:bodyPr/>
          <a:lstStyle/>
          <a:p>
            <a:fld id="{52E38B42-96A3-412A-9CD3-7D6C2689CFF8}" type="slidenum">
              <a:rPr lang="en-US" altLang="zh-TW" smtClean="0"/>
              <a:pPr/>
              <a:t>60</a:t>
            </a:fld>
            <a:endParaRPr lang="en-US" altLang="zh-TW"/>
          </a:p>
        </p:txBody>
      </p:sp>
    </p:spTree>
    <p:extLst>
      <p:ext uri="{BB962C8B-B14F-4D97-AF65-F5344CB8AC3E}">
        <p14:creationId xmlns:p14="http://schemas.microsoft.com/office/powerpoint/2010/main" val="1876921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E4D10-BFB1-4E21-B4B9-F83FAF638CE1}"/>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solidFill>
                <a:prstClr val="black"/>
              </a:solidFill>
              <a:latin typeface="Times New Roman"/>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9BAB06F-0292-4F88-A011-36E36A21F807}"/>
                  </a:ext>
                </a:extLst>
              </p:cNvPr>
              <p:cNvSpPr>
                <a:spLocks noGrp="1"/>
              </p:cNvSpPr>
              <p:nvPr>
                <p:ph idx="1"/>
              </p:nvPr>
            </p:nvSpPr>
            <p:spPr/>
            <p:txBody>
              <a:bodyPr/>
              <a:lstStyle/>
              <a:p>
                <a:r>
                  <a:rPr lang="en-US" altLang="zh-TW" sz="2800" dirty="0">
                    <a:latin typeface="+mn-lt"/>
                  </a:rPr>
                  <a:t>As we discussed before, in order to partition the application, the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is required by the</a:t>
                </a:r>
                <a:r>
                  <a:rPr lang="zh-TW" altLang="en-US" sz="2800" dirty="0">
                    <a:latin typeface="+mn-lt"/>
                  </a:rPr>
                  <a:t> </a:t>
                </a:r>
                <a:r>
                  <a:rPr lang="en-US" altLang="zh-TW" sz="2800" dirty="0">
                    <a:latin typeface="+mn-lt"/>
                  </a:rPr>
                  <a:t>algorithm.</a:t>
                </a:r>
              </a:p>
              <a:p>
                <a:r>
                  <a:rPr lang="en-US" altLang="zh-TW" sz="2800" dirty="0">
                    <a:latin typeface="+mn-lt"/>
                  </a:rPr>
                  <a:t>However, giving an appropriate deterministic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is difficult, as it cannot guarantee</a:t>
                </a:r>
                <a:r>
                  <a:rPr lang="zh-TW" altLang="en-US" sz="2800" dirty="0">
                    <a:latin typeface="+mn-lt"/>
                  </a:rPr>
                  <a:t> </a:t>
                </a:r>
                <a:r>
                  <a:rPr lang="en-US" altLang="zh-TW" sz="2800" dirty="0">
                    <a:latin typeface="+mn-lt"/>
                  </a:rPr>
                  <a:t>that the algorithm can find a placement solution through the randomized partition and the heuristic</a:t>
                </a:r>
                <a:r>
                  <a:rPr lang="zh-TW" altLang="en-US" sz="2800" dirty="0">
                    <a:latin typeface="+mn-lt"/>
                  </a:rPr>
                  <a:t> </a:t>
                </a:r>
                <a:r>
                  <a:rPr lang="en-US" altLang="zh-TW" sz="2800" dirty="0">
                    <a:latin typeface="+mn-lt"/>
                  </a:rPr>
                  <a:t>packing under a certain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en-US" altLang="zh-TW" sz="2800" dirty="0">
                    <a:latin typeface="+mn-lt"/>
                  </a:rPr>
                  <a:t>.</a:t>
                </a:r>
              </a:p>
              <a:p>
                <a:r>
                  <a:rPr lang="en-US" altLang="zh-TW" sz="2800" dirty="0">
                    <a:latin typeface="+mn-lt"/>
                  </a:rPr>
                  <a:t>Intuitively, the higher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results in less parts in the</a:t>
                </a:r>
                <a:r>
                  <a:rPr lang="zh-TW" altLang="en-US" sz="2800" dirty="0">
                    <a:latin typeface="+mn-lt"/>
                  </a:rPr>
                  <a:t> </a:t>
                </a:r>
                <a:r>
                  <a:rPr lang="en-US" altLang="zh-TW" sz="2800" dirty="0">
                    <a:latin typeface="+mn-lt"/>
                  </a:rPr>
                  <a:t>partition, which leads to less traffic rate between different parts.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09BAB06F-0292-4F88-A011-36E36A21F807}"/>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A00EDD6-1318-456F-9304-B112EE64F73A}"/>
              </a:ext>
            </a:extLst>
          </p:cNvPr>
          <p:cNvSpPr>
            <a:spLocks noGrp="1"/>
          </p:cNvSpPr>
          <p:nvPr>
            <p:ph type="sldNum" sz="quarter" idx="12"/>
          </p:nvPr>
        </p:nvSpPr>
        <p:spPr/>
        <p:txBody>
          <a:bodyPr/>
          <a:lstStyle/>
          <a:p>
            <a:fld id="{52E38B42-96A3-412A-9CD3-7D6C2689CFF8}" type="slidenum">
              <a:rPr lang="en-US" altLang="zh-TW" smtClean="0"/>
              <a:pPr/>
              <a:t>61</a:t>
            </a:fld>
            <a:endParaRPr lang="en-US" altLang="zh-TW"/>
          </a:p>
        </p:txBody>
      </p:sp>
    </p:spTree>
    <p:extLst>
      <p:ext uri="{BB962C8B-B14F-4D97-AF65-F5344CB8AC3E}">
        <p14:creationId xmlns:p14="http://schemas.microsoft.com/office/powerpoint/2010/main" val="3994602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7A444A-98B7-448C-839C-C088B50E29B3}"/>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6EA4F8F-5F2F-4A39-8221-8D5ED30C28A5}"/>
                  </a:ext>
                </a:extLst>
              </p:cNvPr>
              <p:cNvSpPr>
                <a:spLocks noGrp="1"/>
              </p:cNvSpPr>
              <p:nvPr>
                <p:ph idx="1"/>
              </p:nvPr>
            </p:nvSpPr>
            <p:spPr/>
            <p:txBody>
              <a:bodyPr/>
              <a:lstStyle/>
              <a:p>
                <a:r>
                  <a:rPr lang="en-US" altLang="zh-TW" sz="2800" dirty="0">
                    <a:latin typeface="+mn-lt"/>
                  </a:rPr>
                  <a:t>Thus, we introduce a simple algorithm</a:t>
                </a:r>
                <a:r>
                  <a:rPr lang="zh-TW" altLang="en-US" sz="2800" dirty="0">
                    <a:latin typeface="+mn-lt"/>
                  </a:rPr>
                  <a:t> </a:t>
                </a:r>
                <a:r>
                  <a:rPr lang="en-US" altLang="zh-TW" sz="2800" dirty="0">
                    <a:latin typeface="+mn-lt"/>
                  </a:rPr>
                  <a:t>to find a better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by enumerating from large to small.</a:t>
                </a:r>
              </a:p>
              <a:p>
                <a:r>
                  <a:rPr lang="en-US" altLang="zh-TW" sz="2800" dirty="0">
                    <a:latin typeface="+mn-lt"/>
                  </a:rPr>
                  <a:t>The algorithm is shown in </a:t>
                </a:r>
                <a:r>
                  <a:rPr lang="en-US" altLang="zh-TW" sz="2800" dirty="0">
                    <a:latin typeface="+mn-lt"/>
                    <a:hlinkClick r:id="rId3" action="ppaction://hlinksldjump"/>
                  </a:rPr>
                  <a:t>Algorithm 5</a:t>
                </a:r>
                <a:r>
                  <a:rPr lang="en-US" altLang="zh-TW" sz="2800" dirty="0">
                    <a:latin typeface="+mn-lt"/>
                  </a:rPr>
                  <a:t>.</a:t>
                </a:r>
                <a:r>
                  <a:rPr lang="zh-TW" altLang="en-US" sz="2800" dirty="0">
                    <a:latin typeface="+mn-lt"/>
                  </a:rPr>
                  <a:t> </a:t>
                </a:r>
                <a:r>
                  <a:rPr lang="en-US" altLang="zh-TW" sz="2800" dirty="0">
                    <a:latin typeface="+mn-lt"/>
                  </a:rPr>
                  <a:t>At the beginning, the value of</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is 1.0.</a:t>
                </a:r>
              </a:p>
              <a:p>
                <a:r>
                  <a:rPr lang="en-US" altLang="zh-TW" sz="2800" dirty="0">
                    <a:latin typeface="+mn-lt"/>
                  </a:rPr>
                  <a:t>To adjust the thresholds, we set a step value </a:t>
                </a:r>
                <a14:m>
                  <m:oMath xmlns:m="http://schemas.openxmlformats.org/officeDocument/2006/math">
                    <m:r>
                      <a:rPr lang="en-US" altLang="zh-TW" sz="2800" i="1" dirty="0" smtClean="0">
                        <a:latin typeface="Cambria Math" panose="02040503050406030204" pitchFamily="18" charset="0"/>
                        <a:ea typeface="Cambria Math" panose="02040503050406030204" pitchFamily="18" charset="0"/>
                      </a:rPr>
                      <m:t>∆</m:t>
                    </m:r>
                  </m:oMath>
                </a14:m>
                <a:r>
                  <a:rPr lang="en-US" altLang="zh-TW" sz="2800" dirty="0">
                    <a:latin typeface="+mn-lt"/>
                  </a:rPr>
                  <a:t>, and the default</a:t>
                </a:r>
                <a:r>
                  <a:rPr lang="zh-TW" altLang="en-US" sz="2800" dirty="0">
                    <a:latin typeface="+mn-lt"/>
                  </a:rPr>
                  <a:t> </a:t>
                </a:r>
                <a:r>
                  <a:rPr lang="en-US" altLang="zh-TW" sz="2800" dirty="0">
                    <a:latin typeface="+mn-lt"/>
                  </a:rPr>
                  <a:t>value is 0.1, which can be customized by users.</a:t>
                </a:r>
              </a:p>
              <a:p>
                <a:r>
                  <a:rPr lang="en-US" altLang="zh-TW" sz="2800" dirty="0">
                    <a:latin typeface="+mn-lt"/>
                  </a:rPr>
                  <a:t>In each iteration, with the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en-US" altLang="zh-TW" sz="2800" dirty="0">
                    <a:latin typeface="+mn-lt"/>
                  </a:rPr>
                  <a:t>, the algorithm</a:t>
                </a:r>
                <a:r>
                  <a:rPr lang="zh-TW" altLang="en-US" sz="2800" dirty="0">
                    <a:latin typeface="+mn-lt"/>
                  </a:rPr>
                  <a:t> </a:t>
                </a:r>
                <a:r>
                  <a:rPr lang="en-US" altLang="zh-TW" sz="2800" dirty="0">
                    <a:latin typeface="+mn-lt"/>
                  </a:rPr>
                  <a:t>first partitions the given application </a:t>
                </a:r>
                <a:r>
                  <a:rPr lang="en-US" altLang="zh-TW" sz="2800" i="1" dirty="0">
                    <a:latin typeface="+mn-lt"/>
                  </a:rPr>
                  <a:t>S</a:t>
                </a:r>
                <a:r>
                  <a:rPr lang="en-US" altLang="zh-TW" sz="2800" dirty="0">
                    <a:latin typeface="+mn-lt"/>
                  </a:rPr>
                  <a:t> based on the binary partition algorithm or k partition algorithm.</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16EA4F8F-5F2F-4A39-8221-8D5ED30C28A5}"/>
                  </a:ext>
                </a:extLst>
              </p:cNvPr>
              <p:cNvSpPr>
                <a:spLocks noGrp="1" noRot="1" noChangeAspect="1" noMove="1" noResize="1" noEditPoints="1" noAdjustHandles="1" noChangeArrowheads="1" noChangeShapeType="1" noTextEdit="1"/>
              </p:cNvSpPr>
              <p:nvPr>
                <p:ph idx="1"/>
              </p:nvPr>
            </p:nvSpPr>
            <p:spPr>
              <a:blipFill>
                <a:blip r:embed="rId4"/>
                <a:stretch>
                  <a:fillRect l="-944" t="-148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FF05BFA-E5D1-4F24-B1FE-A739251498A0}"/>
              </a:ext>
            </a:extLst>
          </p:cNvPr>
          <p:cNvSpPr>
            <a:spLocks noGrp="1"/>
          </p:cNvSpPr>
          <p:nvPr>
            <p:ph type="sldNum" sz="quarter" idx="12"/>
          </p:nvPr>
        </p:nvSpPr>
        <p:spPr/>
        <p:txBody>
          <a:bodyPr/>
          <a:lstStyle/>
          <a:p>
            <a:fld id="{52E38B42-96A3-412A-9CD3-7D6C2689CFF8}" type="slidenum">
              <a:rPr lang="en-US" altLang="zh-TW" smtClean="0"/>
              <a:pPr/>
              <a:t>62</a:t>
            </a:fld>
            <a:endParaRPr lang="en-US" altLang="zh-TW"/>
          </a:p>
        </p:txBody>
      </p:sp>
    </p:spTree>
    <p:extLst>
      <p:ext uri="{BB962C8B-B14F-4D97-AF65-F5344CB8AC3E}">
        <p14:creationId xmlns:p14="http://schemas.microsoft.com/office/powerpoint/2010/main" val="532200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F518F-2316-4F75-800F-F9BCC1053F74}"/>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p>
        </p:txBody>
      </p:sp>
      <p:sp>
        <p:nvSpPr>
          <p:cNvPr id="3" name="內容版面配置區 2">
            <a:extLst>
              <a:ext uri="{FF2B5EF4-FFF2-40B4-BE49-F238E27FC236}">
                <a16:creationId xmlns:a16="http://schemas.microsoft.com/office/drawing/2014/main" id="{CFF0FCD1-6D53-43BC-96EF-FF4846AB7557}"/>
              </a:ext>
            </a:extLst>
          </p:cNvPr>
          <p:cNvSpPr>
            <a:spLocks noGrp="1"/>
          </p:cNvSpPr>
          <p:nvPr>
            <p:ph idx="1"/>
          </p:nvPr>
        </p:nvSpPr>
        <p:spPr/>
        <p:txBody>
          <a:bodyPr/>
          <a:lstStyle/>
          <a:p>
            <a:r>
              <a:rPr lang="en-US" altLang="zh-TW" sz="2800" dirty="0">
                <a:latin typeface="+mn-lt"/>
              </a:rPr>
              <a:t>Note that the algorithm records the latest partition results to avoid multiple repeated partition.</a:t>
            </a:r>
          </a:p>
          <a:p>
            <a:r>
              <a:rPr lang="en-US" altLang="zh-TW" sz="2800" dirty="0">
                <a:latin typeface="+mn-lt"/>
              </a:rPr>
              <a:t>It then</a:t>
            </a:r>
            <a:r>
              <a:rPr lang="zh-TW" altLang="en-US" sz="2800" dirty="0">
                <a:latin typeface="+mn-lt"/>
              </a:rPr>
              <a:t> </a:t>
            </a:r>
            <a:r>
              <a:rPr lang="en-US" altLang="zh-TW" sz="2800" dirty="0">
                <a:latin typeface="+mn-lt"/>
              </a:rPr>
              <a:t>tries to pack all parts in the partition into machines based on the heuristic packing algorithm to find a</a:t>
            </a:r>
            <a:r>
              <a:rPr lang="zh-TW" altLang="en-US" sz="2800" dirty="0">
                <a:latin typeface="+mn-lt"/>
              </a:rPr>
              <a:t> </a:t>
            </a:r>
            <a:r>
              <a:rPr lang="en-US" altLang="zh-TW" sz="2800" dirty="0">
                <a:latin typeface="+mn-lt"/>
              </a:rPr>
              <a:t>placement solution for the application.</a:t>
            </a:r>
            <a:endParaRPr lang="zh-TW" altLang="en-US" sz="2800" dirty="0">
              <a:latin typeface="+mn-lt"/>
            </a:endParaRPr>
          </a:p>
        </p:txBody>
      </p:sp>
      <p:sp>
        <p:nvSpPr>
          <p:cNvPr id="4" name="投影片編號版面配置區 3">
            <a:extLst>
              <a:ext uri="{FF2B5EF4-FFF2-40B4-BE49-F238E27FC236}">
                <a16:creationId xmlns:a16="http://schemas.microsoft.com/office/drawing/2014/main" id="{4F073F50-F1A4-46FE-817E-20120D10AA8A}"/>
              </a:ext>
            </a:extLst>
          </p:cNvPr>
          <p:cNvSpPr>
            <a:spLocks noGrp="1"/>
          </p:cNvSpPr>
          <p:nvPr>
            <p:ph type="sldNum" sz="quarter" idx="12"/>
          </p:nvPr>
        </p:nvSpPr>
        <p:spPr/>
        <p:txBody>
          <a:bodyPr/>
          <a:lstStyle/>
          <a:p>
            <a:fld id="{52E38B42-96A3-412A-9CD3-7D6C2689CFF8}" type="slidenum">
              <a:rPr lang="en-US" altLang="zh-TW" smtClean="0"/>
              <a:pPr/>
              <a:t>63</a:t>
            </a:fld>
            <a:endParaRPr lang="en-US" altLang="zh-TW"/>
          </a:p>
        </p:txBody>
      </p:sp>
    </p:spTree>
    <p:extLst>
      <p:ext uri="{BB962C8B-B14F-4D97-AF65-F5344CB8AC3E}">
        <p14:creationId xmlns:p14="http://schemas.microsoft.com/office/powerpoint/2010/main" val="3647616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74486E-F102-4AD1-ADAB-C69993AF9777}"/>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p>
        </p:txBody>
      </p:sp>
      <p:pic>
        <p:nvPicPr>
          <p:cNvPr id="5" name="內容版面配置區 4">
            <a:extLst>
              <a:ext uri="{FF2B5EF4-FFF2-40B4-BE49-F238E27FC236}">
                <a16:creationId xmlns:a16="http://schemas.microsoft.com/office/drawing/2014/main" id="{96424CC4-4D10-4B95-B4D1-C2E9794D0F8F}"/>
              </a:ext>
            </a:extLst>
          </p:cNvPr>
          <p:cNvPicPr>
            <a:picLocks noGrp="1" noChangeAspect="1"/>
          </p:cNvPicPr>
          <p:nvPr>
            <p:ph idx="1"/>
          </p:nvPr>
        </p:nvPicPr>
        <p:blipFill>
          <a:blip r:embed="rId2"/>
          <a:stretch>
            <a:fillRect/>
          </a:stretch>
        </p:blipFill>
        <p:spPr>
          <a:xfrm>
            <a:off x="2136662" y="1600200"/>
            <a:ext cx="7918675" cy="4525963"/>
          </a:xfrm>
          <a:prstGeom prst="rect">
            <a:avLst/>
          </a:prstGeom>
        </p:spPr>
      </p:pic>
      <p:sp>
        <p:nvSpPr>
          <p:cNvPr id="4" name="投影片編號版面配置區 3">
            <a:extLst>
              <a:ext uri="{FF2B5EF4-FFF2-40B4-BE49-F238E27FC236}">
                <a16:creationId xmlns:a16="http://schemas.microsoft.com/office/drawing/2014/main" id="{1B6CDC0A-6802-4C16-8CFD-25D24C7F7AE5}"/>
              </a:ext>
            </a:extLst>
          </p:cNvPr>
          <p:cNvSpPr>
            <a:spLocks noGrp="1"/>
          </p:cNvSpPr>
          <p:nvPr>
            <p:ph type="sldNum" sz="quarter" idx="12"/>
          </p:nvPr>
        </p:nvSpPr>
        <p:spPr/>
        <p:txBody>
          <a:bodyPr/>
          <a:lstStyle/>
          <a:p>
            <a:fld id="{52E38B42-96A3-412A-9CD3-7D6C2689CFF8}" type="slidenum">
              <a:rPr lang="en-US" altLang="zh-TW" smtClean="0"/>
              <a:pPr/>
              <a:t>64</a:t>
            </a:fld>
            <a:endParaRPr lang="en-US" altLang="zh-TW"/>
          </a:p>
        </p:txBody>
      </p:sp>
    </p:spTree>
    <p:extLst>
      <p:ext uri="{BB962C8B-B14F-4D97-AF65-F5344CB8AC3E}">
        <p14:creationId xmlns:p14="http://schemas.microsoft.com/office/powerpoint/2010/main" val="3173745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48FD86-DC91-4608-BECB-8FCF20FCB3A8}"/>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0D6E8C0-FDC2-4582-B9A5-C45DD8525BAA}"/>
                  </a:ext>
                </a:extLst>
              </p:cNvPr>
              <p:cNvSpPr>
                <a:spLocks noGrp="1"/>
              </p:cNvSpPr>
              <p:nvPr>
                <p:ph idx="1"/>
              </p:nvPr>
            </p:nvSpPr>
            <p:spPr/>
            <p:txBody>
              <a:bodyPr/>
              <a:lstStyle/>
              <a:p>
                <a:r>
                  <a:rPr lang="en-US" altLang="zh-TW" sz="2800" dirty="0">
                    <a:latin typeface="+mn-lt"/>
                  </a:rPr>
                  <a:t>Next, we discuss the time complexity of the algorithm we proposed. </a:t>
                </a:r>
              </a:p>
              <a:p>
                <a:r>
                  <a:rPr lang="en-US" altLang="zh-TW" sz="2800" dirty="0">
                    <a:latin typeface="+mn-lt"/>
                  </a:rPr>
                  <a:t>We assume the number</a:t>
                </a:r>
                <a:r>
                  <a:rPr lang="zh-TW" altLang="en-US" sz="2800" dirty="0">
                    <a:latin typeface="+mn-lt"/>
                  </a:rPr>
                  <a:t> </a:t>
                </a:r>
                <a:r>
                  <a:rPr lang="en-US" altLang="zh-TW" sz="2800" dirty="0">
                    <a:latin typeface="+mn-lt"/>
                  </a:rPr>
                  <a:t>of services is </a:t>
                </a:r>
                <a:r>
                  <a:rPr lang="en-US" altLang="zh-TW" sz="2800" i="1" dirty="0">
                    <a:latin typeface="+mn-lt"/>
                  </a:rPr>
                  <a:t>n</a:t>
                </a:r>
                <a:r>
                  <a:rPr lang="en-US" altLang="zh-TW" sz="2800" dirty="0">
                    <a:latin typeface="+mn-lt"/>
                  </a:rPr>
                  <a:t>; the number of edges in the service graph is </a:t>
                </a:r>
                <a:r>
                  <a:rPr lang="en-US" altLang="zh-TW" sz="2800" i="1" dirty="0">
                    <a:latin typeface="+mn-lt"/>
                  </a:rPr>
                  <a:t>m</a:t>
                </a:r>
                <a:r>
                  <a:rPr lang="en-US" altLang="zh-TW" sz="2800" dirty="0">
                    <a:latin typeface="+mn-lt"/>
                  </a:rPr>
                  <a:t> (i.e., the number of the traffic rates</a:t>
                </a:r>
                <a:r>
                  <a:rPr lang="zh-TW" altLang="en-US" sz="2800" dirty="0">
                    <a:latin typeface="+mn-lt"/>
                  </a:rPr>
                  <a: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𝑡</m:t>
                        </m:r>
                      </m:e>
                      <m:sub>
                        <m:r>
                          <a:rPr lang="en-US" altLang="zh-TW" sz="2800" b="0" i="1" dirty="0" smtClean="0">
                            <a:latin typeface="Cambria Math" panose="02040503050406030204" pitchFamily="18" charset="0"/>
                          </a:rPr>
                          <m:t>𝑖𝑗</m:t>
                        </m:r>
                      </m:sub>
                    </m:sSub>
                  </m:oMath>
                </a14:m>
                <a:r>
                  <a:rPr lang="en-US" altLang="zh-TW" sz="2800" dirty="0">
                    <a:latin typeface="+mn-lt"/>
                  </a:rPr>
                  <a:t> &gt; 0); the number of machines is </a:t>
                </a:r>
                <a:r>
                  <a:rPr lang="en-US" altLang="zh-TW" sz="2800" i="1" dirty="0">
                    <a:latin typeface="+mn-lt"/>
                  </a:rPr>
                  <a:t>M</a:t>
                </a:r>
                <a:r>
                  <a:rPr lang="en-US" altLang="zh-TW" sz="2800" dirty="0">
                    <a:latin typeface="+mn-lt"/>
                  </a:rPr>
                  <a:t>. For a service-based application, it can be partitioned up to </a:t>
                </a:r>
                <a:r>
                  <a:rPr lang="en-US" altLang="zh-TW" sz="2800" i="1" dirty="0">
                    <a:latin typeface="+mn-lt"/>
                  </a:rPr>
                  <a:t>n</a:t>
                </a:r>
                <a:r>
                  <a:rPr lang="zh-TW" altLang="en-US" sz="2800" dirty="0">
                    <a:latin typeface="+mn-lt"/>
                  </a:rPr>
                  <a:t> </a:t>
                </a:r>
                <a:r>
                  <a:rPr lang="en-US" altLang="zh-TW" sz="2800" dirty="0">
                    <a:latin typeface="+mn-lt"/>
                  </a:rPr>
                  <a:t>parts.</a:t>
                </a:r>
              </a:p>
              <a:p>
                <a:r>
                  <a:rPr lang="en-US" altLang="zh-TW" sz="2800" dirty="0">
                    <a:latin typeface="+mn-lt"/>
                  </a:rPr>
                  <a:t>For each partition, we perform the contraction algorithm </a:t>
                </a:r>
                <a:r>
                  <a:rPr lang="en-US" altLang="zh-TW" sz="2800" i="1" dirty="0">
                    <a:latin typeface="+mn-lt"/>
                  </a:rPr>
                  <a:t>n</a:t>
                </a:r>
                <a:r>
                  <a:rPr lang="en-US" altLang="zh-TW" sz="2800" dirty="0">
                    <a:latin typeface="+mn-lt"/>
                  </a:rPr>
                  <a:t> times, and the time complexity of the</a:t>
                </a:r>
                <a:r>
                  <a:rPr lang="zh-TW" altLang="en-US" sz="2800" dirty="0">
                    <a:latin typeface="+mn-lt"/>
                  </a:rPr>
                  <a:t> </a:t>
                </a:r>
                <a:r>
                  <a:rPr lang="en-US" altLang="zh-TW" sz="2800" dirty="0">
                    <a:latin typeface="+mn-lt"/>
                  </a:rPr>
                  <a:t>contraction algorithm is</a:t>
                </a:r>
                <a:r>
                  <a:rPr lang="zh-TW" altLang="en-US" sz="2800" dirty="0">
                    <a:latin typeface="+mn-lt"/>
                  </a:rPr>
                  <a:t> </a:t>
                </a:r>
                <a:r>
                  <a:rPr lang="en-US" altLang="zh-TW" sz="2800" i="1" dirty="0">
                    <a:latin typeface="+mn-lt"/>
                  </a:rPr>
                  <a:t>O</a:t>
                </a:r>
                <a14:m>
                  <m:oMath xmlns:m="http://schemas.openxmlformats.org/officeDocument/2006/math">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𝑚</m:t>
                        </m:r>
                        <m:sSup>
                          <m:sSupPr>
                            <m:ctrlPr>
                              <a:rPr lang="en-US" altLang="zh-TW" sz="2800" b="0" i="1" smtClean="0">
                                <a:latin typeface="Cambria Math" panose="02040503050406030204" pitchFamily="18" charset="0"/>
                              </a:rPr>
                            </m:ctrlPr>
                          </m:sSupPr>
                          <m:e>
                            <m:r>
                              <m:rPr>
                                <m:sty m:val="p"/>
                              </m:rPr>
                              <a:rPr lang="en-US" altLang="zh-TW" sz="2800" b="0" i="0" smtClean="0">
                                <a:latin typeface="Cambria Math" panose="02040503050406030204" pitchFamily="18" charset="0"/>
                              </a:rPr>
                              <m:t>log</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𝑛</m:t>
                        </m:r>
                      </m:e>
                    </m:d>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10D6E8C0-FDC2-4582-B9A5-C45DD8525BAA}"/>
                  </a:ext>
                </a:extLst>
              </p:cNvPr>
              <p:cNvSpPr>
                <a:spLocks noGrp="1" noRot="1" noChangeAspect="1" noMove="1" noResize="1" noEditPoints="1" noAdjustHandles="1" noChangeArrowheads="1" noChangeShapeType="1" noTextEdit="1"/>
              </p:cNvSpPr>
              <p:nvPr>
                <p:ph idx="1"/>
              </p:nvPr>
            </p:nvSpPr>
            <p:spPr>
              <a:blipFill>
                <a:blip r:embed="rId3"/>
                <a:stretch>
                  <a:fillRect l="-944" t="-1482" r="-116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863E9BB-0F17-4180-B83C-AAE974D284F7}"/>
              </a:ext>
            </a:extLst>
          </p:cNvPr>
          <p:cNvSpPr>
            <a:spLocks noGrp="1"/>
          </p:cNvSpPr>
          <p:nvPr>
            <p:ph type="sldNum" sz="quarter" idx="12"/>
          </p:nvPr>
        </p:nvSpPr>
        <p:spPr/>
        <p:txBody>
          <a:bodyPr/>
          <a:lstStyle/>
          <a:p>
            <a:fld id="{52E38B42-96A3-412A-9CD3-7D6C2689CFF8}" type="slidenum">
              <a:rPr lang="en-US" altLang="zh-TW" smtClean="0"/>
              <a:pPr/>
              <a:t>65</a:t>
            </a:fld>
            <a:endParaRPr lang="en-US" altLang="zh-TW"/>
          </a:p>
        </p:txBody>
      </p:sp>
    </p:spTree>
    <p:extLst>
      <p:ext uri="{BB962C8B-B14F-4D97-AF65-F5344CB8AC3E}">
        <p14:creationId xmlns:p14="http://schemas.microsoft.com/office/powerpoint/2010/main" val="883698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3A9BDD-A9BE-44E6-85D7-7578FC50C905}"/>
              </a:ext>
            </a:extLst>
          </p:cNvPr>
          <p:cNvSpPr>
            <a:spLocks noGrp="1"/>
          </p:cNvSpPr>
          <p:nvPr>
            <p:ph type="title"/>
          </p:nvPr>
        </p:nvSpPr>
        <p:spPr/>
        <p:txBody>
          <a:bodyPr/>
          <a:lstStyle/>
          <a:p>
            <a:r>
              <a:rPr lang="en-US" altLang="zh-TW" dirty="0">
                <a:solidFill>
                  <a:prstClr val="black"/>
                </a:solidFill>
                <a:latin typeface="Times New Roman"/>
              </a:rPr>
              <a:t>4.3. Placement Finding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FD3EE6E-0E15-482B-8FCD-5592FD7C5070}"/>
                  </a:ext>
                </a:extLst>
              </p:cNvPr>
              <p:cNvSpPr>
                <a:spLocks noGrp="1"/>
              </p:cNvSpPr>
              <p:nvPr>
                <p:ph idx="1"/>
              </p:nvPr>
            </p:nvSpPr>
            <p:spPr>
              <a:xfrm>
                <a:off x="508000" y="1652198"/>
                <a:ext cx="10972800" cy="4525963"/>
              </a:xfrm>
            </p:spPr>
            <p:txBody>
              <a:bodyPr/>
              <a:lstStyle/>
              <a:p>
                <a:r>
                  <a:rPr lang="en-US" altLang="zh-TW" sz="2800" dirty="0">
                    <a:latin typeface="+mn-lt"/>
                  </a:rPr>
                  <a:t>As we record the latest partition results to avoid multiple repeated partition, the time complexity of the overall partition is</a:t>
                </a:r>
                <a:r>
                  <a:rPr lang="zh-TW" altLang="en-US" sz="2800" dirty="0">
                    <a:latin typeface="+mn-lt"/>
                  </a:rPr>
                  <a:t> </a:t>
                </a:r>
                <a:r>
                  <a:rPr lang="en-US" altLang="zh-TW" sz="2800" i="1" dirty="0">
                    <a:latin typeface="+mn-lt"/>
                  </a:rPr>
                  <a:t>O</a:t>
                </a:r>
                <a14:m>
                  <m:oMath xmlns:m="http://schemas.openxmlformats.org/officeDocument/2006/math">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𝑚</m:t>
                        </m:r>
                        <m:sSup>
                          <m:sSupPr>
                            <m:ctrlPr>
                              <a:rPr lang="en-US" altLang="zh-TW" sz="2800" b="0" i="1" smtClean="0">
                                <a:latin typeface="Cambria Math" panose="02040503050406030204" pitchFamily="18" charset="0"/>
                              </a:rPr>
                            </m:ctrlPr>
                          </m:sSupPr>
                          <m:e>
                            <m:r>
                              <m:rPr>
                                <m:sty m:val="p"/>
                              </m:rPr>
                              <a:rPr lang="en-US" altLang="zh-TW" sz="2800" b="0" i="0" smtClean="0">
                                <a:latin typeface="Cambria Math" panose="02040503050406030204" pitchFamily="18" charset="0"/>
                              </a:rPr>
                              <m:t>log</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𝑛</m:t>
                        </m:r>
                      </m:e>
                    </m:d>
                  </m:oMath>
                </a14:m>
                <a:r>
                  <a:rPr lang="en-US" altLang="zh-TW" sz="2800" dirty="0">
                    <a:latin typeface="+mn-lt"/>
                  </a:rPr>
                  <a:t>.</a:t>
                </a:r>
              </a:p>
              <a:p>
                <a:r>
                  <a:rPr lang="en-US" altLang="zh-TW" sz="2800" dirty="0">
                    <a:latin typeface="+mn-lt"/>
                  </a:rPr>
                  <a:t>To the heuristic packing, the time complexity is </a:t>
                </a:r>
                <a:r>
                  <a:rPr lang="en-US" altLang="zh-TW" sz="2800" i="1" dirty="0">
                    <a:latin typeface="+mn-lt"/>
                  </a:rPr>
                  <a:t>O</a:t>
                </a:r>
                <a14:m>
                  <m:oMath xmlns:m="http://schemas.openxmlformats.org/officeDocument/2006/math">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𝑛𝑀</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e>
                    </m:d>
                  </m:oMath>
                </a14:m>
                <a:r>
                  <a:rPr lang="en-US" altLang="zh-TW" sz="2800" dirty="0">
                    <a:latin typeface="+mn-lt"/>
                  </a:rPr>
                  <a:t> as the overall time complexity of calculating the factor </a:t>
                </a:r>
                <a:r>
                  <a:rPr lang="en-US" altLang="zh-TW" sz="2800" i="1" dirty="0" err="1">
                    <a:latin typeface="+mn-lt"/>
                  </a:rPr>
                  <a:t>tf</a:t>
                </a:r>
                <a:r>
                  <a:rPr lang="en-US" altLang="zh-TW" sz="2800" dirty="0">
                    <a:latin typeface="+mn-lt"/>
                  </a:rPr>
                  <a:t> is </a:t>
                </a:r>
                <a:r>
                  <a:rPr lang="en-US" altLang="zh-TW" sz="2800" i="1" dirty="0">
                    <a:latin typeface="+mn-lt"/>
                  </a:rPr>
                  <a:t>O</a:t>
                </a:r>
                <a:r>
                  <a:rPr lang="en-US" altLang="zh-TW" sz="2800" dirty="0">
                    <a:latin typeface="+mn-lt"/>
                  </a:rPr>
                  <a:t>(</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oMath>
                </a14:m>
                <a:r>
                  <a:rPr lang="en-US" altLang="zh-TW" sz="2800" dirty="0">
                    <a:latin typeface="+mn-lt"/>
                  </a:rPr>
                  <a:t>).</a:t>
                </a:r>
              </a:p>
              <a:p>
                <a:r>
                  <a:rPr lang="en-US" altLang="zh-TW" sz="2800" dirty="0">
                    <a:latin typeface="+mn-lt"/>
                  </a:rPr>
                  <a:t>Let</a:t>
                </a:r>
                <a:r>
                  <a:rPr lang="zh-TW" altLang="en-US" sz="2800" dirty="0">
                    <a:latin typeface="+mn-lt"/>
                  </a:rPr>
                  <a:t> </a:t>
                </a:r>
                <a:r>
                  <a:rPr lang="en-US" altLang="zh-TW" sz="2800" i="1" dirty="0">
                    <a:latin typeface="+mn-lt"/>
                  </a:rPr>
                  <a:t>C</a:t>
                </a:r>
                <a:r>
                  <a:rPr lang="en-US" altLang="zh-TW" sz="2800" dirty="0">
                    <a:latin typeface="+mn-lt"/>
                  </a:rPr>
                  <a:t> = </a:t>
                </a:r>
                <a14:m>
                  <m:oMath xmlns:m="http://schemas.openxmlformats.org/officeDocument/2006/math">
                    <m:f>
                      <m:fPr>
                        <m:ctrlPr>
                          <a:rPr lang="en-US" altLang="zh-TW" sz="2800" i="1" dirty="0" smtClean="0">
                            <a:latin typeface="Cambria Math" panose="02040503050406030204" pitchFamily="18" charset="0"/>
                          </a:rPr>
                        </m:ctrlPr>
                      </m:fPr>
                      <m:num>
                        <m:r>
                          <a:rPr lang="en-US" altLang="zh-TW" sz="2800" i="1" dirty="0">
                            <a:latin typeface="Cambria Math" panose="02040503050406030204" pitchFamily="18" charset="0"/>
                          </a:rPr>
                          <m:t>1</m:t>
                        </m:r>
                      </m:num>
                      <m:den>
                        <m:r>
                          <a:rPr lang="en-US" altLang="zh-TW" sz="2800" i="1" dirty="0" smtClean="0">
                            <a:latin typeface="Cambria Math" panose="02040503050406030204" pitchFamily="18" charset="0"/>
                            <a:ea typeface="Cambria Math" panose="02040503050406030204" pitchFamily="18" charset="0"/>
                          </a:rPr>
                          <m:t>∆</m:t>
                        </m:r>
                      </m:den>
                    </m:f>
                  </m:oMath>
                </a14:m>
                <a:r>
                  <a:rPr lang="en-US" altLang="zh-TW" sz="2800" dirty="0">
                    <a:latin typeface="+mn-lt"/>
                  </a:rPr>
                  <a:t> denote the number of iterations. The overall time complexity of the proposed algorithm is</a:t>
                </a:r>
                <a:r>
                  <a:rPr lang="zh-TW" altLang="en-US" sz="2800" dirty="0">
                    <a:latin typeface="+mn-lt"/>
                  </a:rPr>
                  <a:t> </a:t>
                </a:r>
                <a:r>
                  <a:rPr lang="en-US" altLang="zh-TW" sz="2800" dirty="0">
                    <a:latin typeface="+mn-lt"/>
                  </a:rPr>
                  <a:t>(</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𝑚</m:t>
                    </m:r>
                    <m:sSup>
                      <m:sSupPr>
                        <m:ctrlPr>
                          <a:rPr lang="en-US" altLang="zh-TW" sz="2800" b="0" i="1" smtClean="0">
                            <a:latin typeface="Cambria Math" panose="02040503050406030204" pitchFamily="18" charset="0"/>
                          </a:rPr>
                        </m:ctrlPr>
                      </m:sSupPr>
                      <m:e>
                        <m:r>
                          <m:rPr>
                            <m:sty m:val="p"/>
                          </m:rPr>
                          <a:rPr lang="en-US" altLang="zh-TW" sz="2800" b="0" i="0" smtClean="0">
                            <a:latin typeface="Cambria Math" panose="02040503050406030204" pitchFamily="18" charset="0"/>
                          </a:rPr>
                          <m:t>log</m:t>
                        </m:r>
                      </m:e>
                      <m:sup>
                        <m:r>
                          <a:rPr lang="en-US" altLang="zh-TW" sz="2800" i="1">
                            <a:latin typeface="Cambria Math" panose="02040503050406030204" pitchFamily="18" charset="0"/>
                          </a:rPr>
                          <m:t>2</m:t>
                        </m:r>
                      </m:sup>
                    </m:sSup>
                    <m:r>
                      <a:rPr lang="en-US" altLang="zh-TW" sz="2800" b="0" i="0" smtClean="0">
                        <a:latin typeface="Cambria Math" panose="02040503050406030204" pitchFamily="18" charset="0"/>
                      </a:rPr>
                      <m:t>+</m:t>
                    </m:r>
                  </m:oMath>
                </a14:m>
                <a:r>
                  <a:rPr lang="en-US" altLang="zh-TW" sz="2800" i="1" dirty="0" err="1">
                    <a:latin typeface="+mn-lt"/>
                  </a:rPr>
                  <a:t>CnM</a:t>
                </a:r>
                <a14:m>
                  <m:oMath xmlns:m="http://schemas.openxmlformats.org/officeDocument/2006/math">
                    <m:r>
                      <a:rPr lang="en-US" altLang="zh-TW" sz="2800" b="0" i="1" smtClean="0">
                        <a:latin typeface="Cambria Math" panose="02040503050406030204" pitchFamily="18" charset="0"/>
                      </a:rPr>
                      <m:t>+</m:t>
                    </m:r>
                  </m:oMath>
                </a14:m>
                <a:r>
                  <a:rPr lang="en-US" altLang="zh-TW" sz="2800" i="1" dirty="0">
                    <a:latin typeface="+mn-lt"/>
                  </a:rPr>
                  <a:t>C</a:t>
                </a:r>
                <a14:m>
                  <m:oMath xmlns:m="http://schemas.openxmlformats.org/officeDocument/2006/math">
                    <m:sSup>
                      <m:sSupPr>
                        <m:ctrlPr>
                          <a:rPr lang="en-US" altLang="zh-TW" sz="2800" i="1" dirty="0" smtClean="0">
                            <a:latin typeface="Cambria Math" panose="02040503050406030204" pitchFamily="18" charset="0"/>
                          </a:rPr>
                        </m:ctrlPr>
                      </m:sSupPr>
                      <m:e>
                        <m:r>
                          <a:rPr lang="en-US" altLang="zh-TW" sz="2800" b="0" i="1" dirty="0" smtClean="0">
                            <a:latin typeface="Cambria Math" panose="02040503050406030204" pitchFamily="18" charset="0"/>
                          </a:rPr>
                          <m:t>𝑛</m:t>
                        </m:r>
                      </m:e>
                      <m:sup>
                        <m:r>
                          <a:rPr lang="en-US" altLang="zh-TW" sz="2800" b="0" i="1" dirty="0" smtClean="0">
                            <a:latin typeface="Cambria Math" panose="02040503050406030204" pitchFamily="18" charset="0"/>
                          </a:rPr>
                          <m:t>2</m:t>
                        </m:r>
                      </m:sup>
                    </m:sSup>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2FD3EE6E-0E15-482B-8FCD-5592FD7C5070}"/>
                  </a:ext>
                </a:extLst>
              </p:cNvPr>
              <p:cNvSpPr>
                <a:spLocks noGrp="1" noRot="1" noChangeAspect="1" noMove="1" noResize="1" noEditPoints="1" noAdjustHandles="1" noChangeArrowheads="1" noChangeShapeType="1" noTextEdit="1"/>
              </p:cNvSpPr>
              <p:nvPr>
                <p:ph idx="1"/>
              </p:nvPr>
            </p:nvSpPr>
            <p:spPr>
              <a:xfrm>
                <a:off x="508000" y="1652198"/>
                <a:ext cx="10972800" cy="4525963"/>
              </a:xfrm>
              <a:blipFill>
                <a:blip r:embed="rId3"/>
                <a:stretch>
                  <a:fillRect l="-944" t="-134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5551530-FDFE-4329-A4B2-FE86B841A5EB}"/>
              </a:ext>
            </a:extLst>
          </p:cNvPr>
          <p:cNvSpPr>
            <a:spLocks noGrp="1"/>
          </p:cNvSpPr>
          <p:nvPr>
            <p:ph type="sldNum" sz="quarter" idx="12"/>
          </p:nvPr>
        </p:nvSpPr>
        <p:spPr/>
        <p:txBody>
          <a:bodyPr/>
          <a:lstStyle/>
          <a:p>
            <a:fld id="{52E38B42-96A3-412A-9CD3-7D6C2689CFF8}" type="slidenum">
              <a:rPr lang="en-US" altLang="zh-TW" smtClean="0"/>
              <a:pPr/>
              <a:t>66</a:t>
            </a:fld>
            <a:endParaRPr lang="en-US" altLang="zh-TW"/>
          </a:p>
        </p:txBody>
      </p:sp>
    </p:spTree>
    <p:extLst>
      <p:ext uri="{BB962C8B-B14F-4D97-AF65-F5344CB8AC3E}">
        <p14:creationId xmlns:p14="http://schemas.microsoft.com/office/powerpoint/2010/main" val="593624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944A7-CDCB-4FF6-B3A0-E8872B3C63FF}"/>
              </a:ext>
            </a:extLst>
          </p:cNvPr>
          <p:cNvSpPr>
            <a:spLocks noGrp="1"/>
          </p:cNvSpPr>
          <p:nvPr>
            <p:ph type="title"/>
          </p:nvPr>
        </p:nvSpPr>
        <p:spPr/>
        <p:txBody>
          <a:bodyPr/>
          <a:lstStyle/>
          <a:p>
            <a:r>
              <a:rPr lang="en-US" altLang="zh-TW" dirty="0">
                <a:solidFill>
                  <a:prstClr val="black"/>
                </a:solidFill>
                <a:latin typeface="Times New Roman"/>
              </a:rPr>
              <a:t>5. Evaluation</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7D0453F6-D308-4A3D-B388-8D3F400E6CED}"/>
              </a:ext>
            </a:extLst>
          </p:cNvPr>
          <p:cNvSpPr>
            <a:spLocks noGrp="1"/>
          </p:cNvSpPr>
          <p:nvPr>
            <p:ph idx="1"/>
          </p:nvPr>
        </p:nvSpPr>
        <p:spPr/>
        <p:txBody>
          <a:bodyPr/>
          <a:lstStyle/>
          <a:p>
            <a:r>
              <a:rPr lang="en-US" altLang="zh-TW" sz="2800" dirty="0">
                <a:latin typeface="+mn-lt"/>
              </a:rPr>
              <a:t>We implement a prototype scheduler using python, which is based on our proposed algorithms,</a:t>
            </a:r>
            <a:r>
              <a:rPr lang="zh-TW" altLang="en-US" sz="2800" dirty="0">
                <a:latin typeface="+mn-lt"/>
              </a:rPr>
              <a:t> </a:t>
            </a:r>
            <a:r>
              <a:rPr lang="en-US" altLang="zh-TW" sz="2800" dirty="0">
                <a:latin typeface="+mn-lt"/>
              </a:rPr>
              <a:t>for deploying service-based applications on container clusters.</a:t>
            </a:r>
          </a:p>
          <a:p>
            <a:r>
              <a:rPr lang="en-US" altLang="zh-TW" sz="2800" dirty="0">
                <a:latin typeface="+mn-lt"/>
              </a:rPr>
              <a:t>In the experiments, we evaluate our</a:t>
            </a:r>
            <a:r>
              <a:rPr lang="zh-TW" altLang="en-US" sz="2800" dirty="0">
                <a:latin typeface="+mn-lt"/>
              </a:rPr>
              <a:t> </a:t>
            </a:r>
            <a:r>
              <a:rPr lang="en-US" altLang="zh-TW" sz="2800" dirty="0">
                <a:latin typeface="+mn-lt"/>
              </a:rPr>
              <a:t>scheduler in testbed clusters of </a:t>
            </a:r>
            <a:r>
              <a:rPr lang="en-US" altLang="zh-TW" sz="2800" dirty="0" err="1">
                <a:latin typeface="+mn-lt"/>
              </a:rPr>
              <a:t>ExoGENI</a:t>
            </a:r>
            <a:r>
              <a:rPr lang="en-US" altLang="zh-TW" sz="2800" dirty="0">
                <a:latin typeface="+mn-lt"/>
              </a:rPr>
              <a:t> [13] experimental environment.</a:t>
            </a:r>
          </a:p>
          <a:p>
            <a:pPr marL="0" indent="0">
              <a:buNone/>
            </a:pPr>
            <a:endParaRPr lang="zh-TW" altLang="en-US" sz="2800" dirty="0">
              <a:latin typeface="+mn-lt"/>
            </a:endParaRPr>
          </a:p>
        </p:txBody>
      </p:sp>
      <p:sp>
        <p:nvSpPr>
          <p:cNvPr id="4" name="投影片編號版面配置區 3">
            <a:extLst>
              <a:ext uri="{FF2B5EF4-FFF2-40B4-BE49-F238E27FC236}">
                <a16:creationId xmlns:a16="http://schemas.microsoft.com/office/drawing/2014/main" id="{FA25D983-0382-4892-A4C8-4E368950AABB}"/>
              </a:ext>
            </a:extLst>
          </p:cNvPr>
          <p:cNvSpPr>
            <a:spLocks noGrp="1"/>
          </p:cNvSpPr>
          <p:nvPr>
            <p:ph type="sldNum" sz="quarter" idx="12"/>
          </p:nvPr>
        </p:nvSpPr>
        <p:spPr/>
        <p:txBody>
          <a:bodyPr/>
          <a:lstStyle/>
          <a:p>
            <a:fld id="{52E38B42-96A3-412A-9CD3-7D6C2689CFF8}" type="slidenum">
              <a:rPr lang="en-US" altLang="zh-TW" smtClean="0"/>
              <a:pPr/>
              <a:t>67</a:t>
            </a:fld>
            <a:endParaRPr lang="en-US" altLang="zh-TW"/>
          </a:p>
        </p:txBody>
      </p:sp>
      <p:sp>
        <p:nvSpPr>
          <p:cNvPr id="5" name="矩形 4">
            <a:extLst>
              <a:ext uri="{FF2B5EF4-FFF2-40B4-BE49-F238E27FC236}">
                <a16:creationId xmlns:a16="http://schemas.microsoft.com/office/drawing/2014/main" id="{0053367B-864C-4B46-B7B7-FE53D20AD167}"/>
              </a:ext>
            </a:extLst>
          </p:cNvPr>
          <p:cNvSpPr/>
          <p:nvPr/>
        </p:nvSpPr>
        <p:spPr>
          <a:xfrm>
            <a:off x="609600" y="4343400"/>
            <a:ext cx="10972800" cy="923330"/>
          </a:xfrm>
          <a:prstGeom prst="rect">
            <a:avLst/>
          </a:prstGeom>
        </p:spPr>
        <p:txBody>
          <a:bodyPr wrap="square">
            <a:spAutoFit/>
          </a:bodyPr>
          <a:lstStyle/>
          <a:p>
            <a:r>
              <a:rPr lang="en-US" altLang="zh-TW" dirty="0">
                <a:solidFill>
                  <a:srgbClr val="17375E"/>
                </a:solidFill>
                <a:latin typeface="URWPalladioL-Roma"/>
              </a:rPr>
              <a:t>13. </a:t>
            </a:r>
            <a:r>
              <a:rPr lang="en-US" altLang="zh-TW" dirty="0" err="1">
                <a:solidFill>
                  <a:srgbClr val="17375E"/>
                </a:solidFill>
                <a:latin typeface="URWPalladioL-Roma"/>
              </a:rPr>
              <a:t>Baldin</a:t>
            </a:r>
            <a:r>
              <a:rPr lang="en-US" altLang="zh-TW" dirty="0">
                <a:solidFill>
                  <a:srgbClr val="17375E"/>
                </a:solidFill>
                <a:latin typeface="URWPalladioL-Roma"/>
              </a:rPr>
              <a:t>, I.; Chase, J.; Xin, Y.; Mandal, A.; Ruth, P.; Castillo, C.; </a:t>
            </a:r>
            <a:r>
              <a:rPr lang="en-US" altLang="zh-TW" dirty="0" err="1">
                <a:solidFill>
                  <a:srgbClr val="17375E"/>
                </a:solidFill>
                <a:latin typeface="URWPalladioL-Roma"/>
              </a:rPr>
              <a:t>Orlikowski</a:t>
            </a:r>
            <a:r>
              <a:rPr lang="en-US" altLang="zh-TW" dirty="0">
                <a:solidFill>
                  <a:srgbClr val="17375E"/>
                </a:solidFill>
                <a:latin typeface="URWPalladioL-Roma"/>
              </a:rPr>
              <a:t>, V.; </a:t>
            </a:r>
            <a:r>
              <a:rPr lang="en-US" altLang="zh-TW" dirty="0" err="1">
                <a:solidFill>
                  <a:srgbClr val="17375E"/>
                </a:solidFill>
                <a:latin typeface="URWPalladioL-Roma"/>
              </a:rPr>
              <a:t>Heermann</a:t>
            </a:r>
            <a:r>
              <a:rPr lang="en-US" altLang="zh-TW" dirty="0">
                <a:solidFill>
                  <a:srgbClr val="17375E"/>
                </a:solidFill>
                <a:latin typeface="URWPalladioL-Roma"/>
              </a:rPr>
              <a:t>, C.; Mills, J. </a:t>
            </a:r>
            <a:r>
              <a:rPr lang="en-US" altLang="zh-TW" dirty="0" err="1">
                <a:solidFill>
                  <a:srgbClr val="17375E"/>
                </a:solidFill>
                <a:latin typeface="URWPalladioL-Roma"/>
              </a:rPr>
              <a:t>Exogeni</a:t>
            </a:r>
            <a:r>
              <a:rPr lang="en-US" altLang="zh-TW" dirty="0">
                <a:solidFill>
                  <a:srgbClr val="17375E"/>
                </a:solidFill>
                <a:latin typeface="URWPalladioL-Roma"/>
              </a:rPr>
              <a:t>:</a:t>
            </a:r>
          </a:p>
          <a:p>
            <a:r>
              <a:rPr lang="en-US" altLang="zh-TW" dirty="0">
                <a:solidFill>
                  <a:srgbClr val="17375E"/>
                </a:solidFill>
                <a:latin typeface="URWPalladioL-Roma"/>
              </a:rPr>
              <a:t>A multi-domain infrastructure-as-a-service testbed. In </a:t>
            </a:r>
            <a:r>
              <a:rPr lang="en-US" altLang="zh-TW" dirty="0">
                <a:solidFill>
                  <a:srgbClr val="17375E"/>
                </a:solidFill>
                <a:latin typeface="URWPalladioL-Ital"/>
              </a:rPr>
              <a:t>The GENI Book</a:t>
            </a:r>
            <a:r>
              <a:rPr lang="en-US" altLang="zh-TW" dirty="0">
                <a:solidFill>
                  <a:srgbClr val="17375E"/>
                </a:solidFill>
                <a:latin typeface="URWPalladioL-Roma"/>
              </a:rPr>
              <a:t>; Springer: New York, NY, USA, 2016;</a:t>
            </a:r>
          </a:p>
          <a:p>
            <a:r>
              <a:rPr lang="en-US" altLang="zh-TW" dirty="0">
                <a:solidFill>
                  <a:srgbClr val="17375E"/>
                </a:solidFill>
                <a:latin typeface="URWPalladioL-Roma"/>
              </a:rPr>
              <a:t>pp. 279–315.</a:t>
            </a:r>
            <a:endParaRPr lang="zh-TW" altLang="en-US" dirty="0">
              <a:solidFill>
                <a:srgbClr val="17375E"/>
              </a:solidFill>
            </a:endParaRPr>
          </a:p>
        </p:txBody>
      </p:sp>
    </p:spTree>
    <p:extLst>
      <p:ext uri="{BB962C8B-B14F-4D97-AF65-F5344CB8AC3E}">
        <p14:creationId xmlns:p14="http://schemas.microsoft.com/office/powerpoint/2010/main" val="2672971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DEA1E-F711-4DA9-AF3F-B49937BADC32}"/>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875603F5-C512-483B-95B9-86345B16158B}"/>
              </a:ext>
            </a:extLst>
          </p:cNvPr>
          <p:cNvSpPr>
            <a:spLocks noGrp="1"/>
          </p:cNvSpPr>
          <p:nvPr>
            <p:ph idx="1"/>
          </p:nvPr>
        </p:nvSpPr>
        <p:spPr/>
        <p:txBody>
          <a:bodyPr/>
          <a:lstStyle/>
          <a:p>
            <a:r>
              <a:rPr lang="en-US" altLang="zh-TW" sz="2800" b="1" dirty="0">
                <a:latin typeface="+mn-lt"/>
              </a:rPr>
              <a:t>Cluster.</a:t>
            </a:r>
            <a:r>
              <a:rPr lang="en-US" altLang="zh-TW" sz="2800" dirty="0">
                <a:latin typeface="+mn-lt"/>
              </a:rPr>
              <a:t> We create two different testbed clusters in </a:t>
            </a:r>
            <a:r>
              <a:rPr lang="en-US" altLang="zh-TW" sz="2800" dirty="0" err="1">
                <a:latin typeface="+mn-lt"/>
              </a:rPr>
              <a:t>ExoGENI</a:t>
            </a:r>
            <a:r>
              <a:rPr lang="en-US" altLang="zh-TW" sz="2800" dirty="0">
                <a:latin typeface="+mn-lt"/>
              </a:rPr>
              <a:t> for experiments.</a:t>
            </a:r>
          </a:p>
          <a:p>
            <a:r>
              <a:rPr lang="en-US" altLang="zh-TW" sz="2800" dirty="0">
                <a:latin typeface="+mn-lt"/>
              </a:rPr>
              <a:t>For the first cluster,</a:t>
            </a:r>
            <a:r>
              <a:rPr lang="zh-TW" altLang="en-US" sz="2800" dirty="0">
                <a:latin typeface="+mn-lt"/>
              </a:rPr>
              <a:t> </a:t>
            </a:r>
            <a:r>
              <a:rPr lang="en-US" altLang="zh-TW" sz="2800" dirty="0">
                <a:latin typeface="+mn-lt"/>
              </a:rPr>
              <a:t>we use 30 homogeneous VMs with 2 CPU cores and 6 GB RAM. </a:t>
            </a:r>
          </a:p>
          <a:p>
            <a:r>
              <a:rPr lang="en-US" altLang="zh-TW" sz="2800" dirty="0">
                <a:latin typeface="+mn-lt"/>
              </a:rPr>
              <a:t>Considering the heterogeneity, we</a:t>
            </a:r>
            <a:r>
              <a:rPr lang="zh-TW" altLang="en-US" sz="2800" dirty="0">
                <a:latin typeface="+mn-lt"/>
              </a:rPr>
              <a:t> </a:t>
            </a:r>
            <a:r>
              <a:rPr lang="en-US" altLang="zh-TW" sz="2800" dirty="0">
                <a:latin typeface="+mn-lt"/>
              </a:rPr>
              <a:t>use 10 VMs with 2 CPU cores and 6 GB RAM and 10 VMs with 4 CPU cores and 12 GB RAM for the</a:t>
            </a:r>
            <a:r>
              <a:rPr lang="zh-TW" altLang="en-US" sz="2800" dirty="0">
                <a:latin typeface="+mn-lt"/>
              </a:rPr>
              <a:t> </a:t>
            </a:r>
            <a:r>
              <a:rPr lang="en-US" altLang="zh-TW" sz="2800" dirty="0">
                <a:latin typeface="+mn-lt"/>
              </a:rPr>
              <a:t>second cluster.</a:t>
            </a:r>
          </a:p>
          <a:p>
            <a:r>
              <a:rPr lang="en-US" altLang="zh-TW" sz="2800" dirty="0">
                <a:latin typeface="+mn-lt"/>
              </a:rPr>
              <a:t>The homogeneous cluster has 30 VMs, and the heterogeneous cluster has 20 VMs, but</a:t>
            </a:r>
            <a:r>
              <a:rPr lang="zh-TW" altLang="en-US" sz="2800" dirty="0">
                <a:latin typeface="+mn-lt"/>
              </a:rPr>
              <a:t> </a:t>
            </a:r>
            <a:r>
              <a:rPr lang="en-US" altLang="zh-TW" sz="2800" dirty="0">
                <a:latin typeface="+mn-lt"/>
              </a:rPr>
              <a:t>the total resource capacity is the same.</a:t>
            </a:r>
            <a:endParaRPr lang="zh-TW" altLang="en-US" sz="2800" dirty="0">
              <a:latin typeface="+mn-lt"/>
            </a:endParaRPr>
          </a:p>
        </p:txBody>
      </p:sp>
      <p:sp>
        <p:nvSpPr>
          <p:cNvPr id="4" name="投影片編號版面配置區 3">
            <a:extLst>
              <a:ext uri="{FF2B5EF4-FFF2-40B4-BE49-F238E27FC236}">
                <a16:creationId xmlns:a16="http://schemas.microsoft.com/office/drawing/2014/main" id="{113EAD1F-F9E7-4C46-989E-5C11734B24B4}"/>
              </a:ext>
            </a:extLst>
          </p:cNvPr>
          <p:cNvSpPr>
            <a:spLocks noGrp="1"/>
          </p:cNvSpPr>
          <p:nvPr>
            <p:ph type="sldNum" sz="quarter" idx="12"/>
          </p:nvPr>
        </p:nvSpPr>
        <p:spPr/>
        <p:txBody>
          <a:bodyPr/>
          <a:lstStyle/>
          <a:p>
            <a:fld id="{52E38B42-96A3-412A-9CD3-7D6C2689CFF8}" type="slidenum">
              <a:rPr lang="en-US" altLang="zh-TW" smtClean="0"/>
              <a:pPr/>
              <a:t>68</a:t>
            </a:fld>
            <a:endParaRPr lang="en-US" altLang="zh-TW"/>
          </a:p>
        </p:txBody>
      </p:sp>
    </p:spTree>
    <p:extLst>
      <p:ext uri="{BB962C8B-B14F-4D97-AF65-F5344CB8AC3E}">
        <p14:creationId xmlns:p14="http://schemas.microsoft.com/office/powerpoint/2010/main" val="220333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B4E07F-B78C-4EC8-BBAD-0559F6BB3060}"/>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AC2AB5B7-202A-4E5F-A71B-2F5CB52328F2}"/>
              </a:ext>
            </a:extLst>
          </p:cNvPr>
          <p:cNvSpPr>
            <a:spLocks noGrp="1"/>
          </p:cNvSpPr>
          <p:nvPr>
            <p:ph idx="1"/>
          </p:nvPr>
        </p:nvSpPr>
        <p:spPr/>
        <p:txBody>
          <a:bodyPr/>
          <a:lstStyle/>
          <a:p>
            <a:r>
              <a:rPr lang="en-US" altLang="zh-TW" sz="2800" b="1" dirty="0">
                <a:latin typeface="+mn-lt"/>
              </a:rPr>
              <a:t>Workloads</a:t>
            </a:r>
            <a:r>
              <a:rPr lang="en-US" altLang="zh-TW" sz="2800" dirty="0">
                <a:latin typeface="+mn-lt"/>
              </a:rPr>
              <a:t>. In order to evaluate the proposed algorithms in different scenarios, we use synthetic</a:t>
            </a:r>
            <a:r>
              <a:rPr lang="zh-TW" altLang="en-US" sz="2800" dirty="0">
                <a:latin typeface="+mn-lt"/>
              </a:rPr>
              <a:t> </a:t>
            </a:r>
            <a:r>
              <a:rPr lang="en-US" altLang="zh-TW" sz="2800" dirty="0">
                <a:latin typeface="+mn-lt"/>
              </a:rPr>
              <a:t>applications in the experiments.</a:t>
            </a:r>
          </a:p>
          <a:p>
            <a:r>
              <a:rPr lang="en-US" altLang="zh-TW" sz="2800" dirty="0">
                <a:latin typeface="+mn-lt"/>
              </a:rPr>
              <a:t>Considering the scale of the testbed cluster, we yield service-based</a:t>
            </a:r>
            <a:r>
              <a:rPr lang="zh-TW" altLang="en-US" sz="2800" dirty="0">
                <a:latin typeface="+mn-lt"/>
              </a:rPr>
              <a:t> </a:t>
            </a:r>
            <a:r>
              <a:rPr lang="en-US" altLang="zh-TW" sz="2800" dirty="0">
                <a:latin typeface="+mn-lt"/>
              </a:rPr>
              <a:t>applications which are composed by 64, 96, and 128 services.</a:t>
            </a:r>
          </a:p>
          <a:p>
            <a:r>
              <a:rPr lang="en-US" altLang="zh-TW" sz="2800" dirty="0">
                <a:latin typeface="+mn-lt"/>
              </a:rPr>
              <a:t>For the size of 64, the CPU demand</a:t>
            </a:r>
            <a:r>
              <a:rPr lang="zh-TW" altLang="en-US" sz="2800" dirty="0">
                <a:latin typeface="+mn-lt"/>
              </a:rPr>
              <a:t> </a:t>
            </a:r>
            <a:r>
              <a:rPr lang="en-US" altLang="zh-TW" sz="2800" dirty="0">
                <a:latin typeface="+mn-lt"/>
              </a:rPr>
              <a:t>of each service is uniformly picked at random from [30,100] where 100 represents 1 CPU core, and</a:t>
            </a:r>
            <a:r>
              <a:rPr lang="zh-TW" altLang="en-US" sz="2800" dirty="0">
                <a:latin typeface="+mn-lt"/>
              </a:rPr>
              <a:t> </a:t>
            </a:r>
            <a:r>
              <a:rPr lang="en-US" altLang="zh-TW" sz="2800" dirty="0">
                <a:latin typeface="+mn-lt"/>
              </a:rPr>
              <a:t>the</a:t>
            </a:r>
            <a:r>
              <a:rPr lang="zh-TW" altLang="en-US" sz="2800" dirty="0">
                <a:latin typeface="+mn-lt"/>
              </a:rPr>
              <a:t> </a:t>
            </a:r>
            <a:r>
              <a:rPr lang="en-US" altLang="zh-TW" sz="2800" dirty="0">
                <a:latin typeface="+mn-lt"/>
              </a:rPr>
              <a:t>memory demand is picked at random from [100,300] where 100 represents 1 GB RAM.</a:t>
            </a:r>
            <a:endParaRPr lang="zh-TW" altLang="en-US" sz="2800" dirty="0">
              <a:latin typeface="+mn-lt"/>
            </a:endParaRPr>
          </a:p>
        </p:txBody>
      </p:sp>
      <p:sp>
        <p:nvSpPr>
          <p:cNvPr id="4" name="投影片編號版面配置區 3">
            <a:extLst>
              <a:ext uri="{FF2B5EF4-FFF2-40B4-BE49-F238E27FC236}">
                <a16:creationId xmlns:a16="http://schemas.microsoft.com/office/drawing/2014/main" id="{291A35E1-5B86-4AA8-A2FD-4014E7600045}"/>
              </a:ext>
            </a:extLst>
          </p:cNvPr>
          <p:cNvSpPr>
            <a:spLocks noGrp="1"/>
          </p:cNvSpPr>
          <p:nvPr>
            <p:ph type="sldNum" sz="quarter" idx="12"/>
          </p:nvPr>
        </p:nvSpPr>
        <p:spPr/>
        <p:txBody>
          <a:bodyPr/>
          <a:lstStyle/>
          <a:p>
            <a:fld id="{52E38B42-96A3-412A-9CD3-7D6C2689CFF8}" type="slidenum">
              <a:rPr lang="en-US" altLang="zh-TW" smtClean="0"/>
              <a:pPr/>
              <a:t>69</a:t>
            </a:fld>
            <a:endParaRPr lang="en-US" altLang="zh-TW"/>
          </a:p>
        </p:txBody>
      </p:sp>
    </p:spTree>
    <p:extLst>
      <p:ext uri="{BB962C8B-B14F-4D97-AF65-F5344CB8AC3E}">
        <p14:creationId xmlns:p14="http://schemas.microsoft.com/office/powerpoint/2010/main" val="253023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FAC17E-729C-4B11-B0BD-726DBA2FBB10}"/>
              </a:ext>
            </a:extLst>
          </p:cNvPr>
          <p:cNvSpPr>
            <a:spLocks noGrp="1"/>
          </p:cNvSpPr>
          <p:nvPr>
            <p:ph type="title"/>
          </p:nvPr>
        </p:nvSpPr>
        <p:spPr/>
        <p:txBody>
          <a:bodyPr/>
          <a:lstStyle/>
          <a:p>
            <a:r>
              <a:rPr lang="en-US" altLang="zh-TW" dirty="0">
                <a:latin typeface="+mj-lt"/>
              </a:rPr>
              <a:t>1. Introduction</a:t>
            </a:r>
            <a:endParaRPr lang="zh-TW" altLang="en-US" dirty="0">
              <a:latin typeface="+mj-lt"/>
            </a:endParaRPr>
          </a:p>
        </p:txBody>
      </p:sp>
      <p:sp>
        <p:nvSpPr>
          <p:cNvPr id="3" name="內容版面配置區 2">
            <a:extLst>
              <a:ext uri="{FF2B5EF4-FFF2-40B4-BE49-F238E27FC236}">
                <a16:creationId xmlns:a16="http://schemas.microsoft.com/office/drawing/2014/main" id="{C6DFF77D-184C-4BE2-87F8-29317E87F96D}"/>
              </a:ext>
            </a:extLst>
          </p:cNvPr>
          <p:cNvSpPr>
            <a:spLocks noGrp="1"/>
          </p:cNvSpPr>
          <p:nvPr>
            <p:ph idx="1"/>
          </p:nvPr>
        </p:nvSpPr>
        <p:spPr/>
        <p:txBody>
          <a:bodyPr/>
          <a:lstStyle/>
          <a:p>
            <a:r>
              <a:rPr lang="en-US" altLang="zh-TW" sz="2800" dirty="0">
                <a:latin typeface="+mn-lt"/>
              </a:rPr>
              <a:t>However, it also</a:t>
            </a:r>
            <a:r>
              <a:rPr lang="zh-TW" altLang="en-US" sz="2800" dirty="0">
                <a:latin typeface="+mn-lt"/>
              </a:rPr>
              <a:t> </a:t>
            </a:r>
            <a:r>
              <a:rPr lang="en-US" altLang="zh-TW" sz="2800" dirty="0">
                <a:latin typeface="+mn-lt"/>
              </a:rPr>
              <a:t>brings challenges. When deploying a service-based application in clouds, the scheduler has to carefully</a:t>
            </a:r>
            <a:r>
              <a:rPr lang="zh-TW" altLang="en-US" sz="2800" dirty="0">
                <a:latin typeface="+mn-lt"/>
              </a:rPr>
              <a:t> </a:t>
            </a:r>
            <a:r>
              <a:rPr lang="en-US" altLang="zh-TW" sz="2800" dirty="0">
                <a:latin typeface="+mn-lt"/>
              </a:rPr>
              <a:t>schedule each service, which may have diverse resource demands, on distributed compute clusters.</a:t>
            </a:r>
          </a:p>
          <a:p>
            <a:r>
              <a:rPr lang="en-US" altLang="zh-TW" sz="2800" dirty="0">
                <a:latin typeface="+mn-lt"/>
              </a:rPr>
              <a:t>Furthermore, the network communication between different services needs to be handled well, as</a:t>
            </a:r>
            <a:r>
              <a:rPr lang="zh-TW" altLang="en-US" sz="2800" dirty="0">
                <a:latin typeface="+mn-lt"/>
              </a:rPr>
              <a:t> </a:t>
            </a:r>
            <a:r>
              <a:rPr lang="en-US" altLang="zh-TW" sz="2800" dirty="0">
                <a:latin typeface="+mn-lt"/>
              </a:rPr>
              <a:t>the communication conditions significantly influence the quality of service (e.g., the response time of</a:t>
            </a:r>
            <a:r>
              <a:rPr lang="zh-TW" altLang="en-US" sz="2800" dirty="0">
                <a:latin typeface="+mn-lt"/>
              </a:rPr>
              <a:t> </a:t>
            </a:r>
            <a:r>
              <a:rPr lang="en-US" altLang="zh-TW" sz="2800" dirty="0">
                <a:latin typeface="+mn-lt"/>
              </a:rPr>
              <a:t>a service).</a:t>
            </a:r>
          </a:p>
          <a:p>
            <a:r>
              <a:rPr lang="en-US" altLang="zh-TW" sz="2800" dirty="0">
                <a:latin typeface="+mn-lt"/>
              </a:rPr>
              <a:t>Ensuring the desired performance of service-based applications, especially the network</a:t>
            </a:r>
            <a:r>
              <a:rPr lang="zh-TW" altLang="en-US" sz="2800" dirty="0">
                <a:latin typeface="+mn-lt"/>
              </a:rPr>
              <a:t> </a:t>
            </a:r>
            <a:r>
              <a:rPr lang="en-US" altLang="zh-TW" sz="2800" dirty="0">
                <a:latin typeface="+mn-lt"/>
              </a:rPr>
              <a:t>performance between the involved services, becomes increasingly important.</a:t>
            </a:r>
            <a:endParaRPr lang="zh-TW" altLang="en-US" sz="2800" dirty="0">
              <a:latin typeface="+mn-lt"/>
            </a:endParaRPr>
          </a:p>
        </p:txBody>
      </p:sp>
      <p:sp>
        <p:nvSpPr>
          <p:cNvPr id="4" name="投影片編號版面配置區 3">
            <a:extLst>
              <a:ext uri="{FF2B5EF4-FFF2-40B4-BE49-F238E27FC236}">
                <a16:creationId xmlns:a16="http://schemas.microsoft.com/office/drawing/2014/main" id="{199B8689-EF5B-4224-B8CB-5EEC024F5A2C}"/>
              </a:ext>
            </a:extLst>
          </p:cNvPr>
          <p:cNvSpPr>
            <a:spLocks noGrp="1"/>
          </p:cNvSpPr>
          <p:nvPr>
            <p:ph type="sldNum" sz="quarter" idx="12"/>
          </p:nvPr>
        </p:nvSpPr>
        <p:spPr/>
        <p:txBody>
          <a:bodyPr/>
          <a:lstStyle/>
          <a:p>
            <a:fld id="{52E38B42-96A3-412A-9CD3-7D6C2689CFF8}" type="slidenum">
              <a:rPr lang="en-US" altLang="zh-TW" smtClean="0"/>
              <a:pPr/>
              <a:t>7</a:t>
            </a:fld>
            <a:endParaRPr lang="en-US" altLang="zh-TW"/>
          </a:p>
        </p:txBody>
      </p:sp>
    </p:spTree>
    <p:extLst>
      <p:ext uri="{BB962C8B-B14F-4D97-AF65-F5344CB8AC3E}">
        <p14:creationId xmlns:p14="http://schemas.microsoft.com/office/powerpoint/2010/main" val="1382055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782DA4-B723-4E56-A4EE-314DB61ED253}"/>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0CE970F3-C9D5-4E35-BF42-380D49C9B40D}"/>
              </a:ext>
            </a:extLst>
          </p:cNvPr>
          <p:cNvSpPr>
            <a:spLocks noGrp="1"/>
          </p:cNvSpPr>
          <p:nvPr>
            <p:ph idx="1"/>
          </p:nvPr>
        </p:nvSpPr>
        <p:spPr/>
        <p:txBody>
          <a:bodyPr/>
          <a:lstStyle/>
          <a:p>
            <a:r>
              <a:rPr lang="en-US" altLang="zh-TW" sz="2800" dirty="0">
                <a:latin typeface="+mn-lt"/>
              </a:rPr>
              <a:t>For the</a:t>
            </a:r>
            <a:r>
              <a:rPr lang="zh-TW" altLang="en-US" sz="2800" dirty="0">
                <a:latin typeface="+mn-lt"/>
              </a:rPr>
              <a:t> </a:t>
            </a:r>
            <a:r>
              <a:rPr lang="en-US" altLang="zh-TW" sz="2800" dirty="0">
                <a:latin typeface="+mn-lt"/>
              </a:rPr>
              <a:t>size of 96, the CPU demand is picked at random from [20,67], and the memory demand is picked at</a:t>
            </a:r>
            <a:r>
              <a:rPr lang="zh-TW" altLang="en-US" sz="2800" dirty="0">
                <a:latin typeface="+mn-lt"/>
              </a:rPr>
              <a:t> </a:t>
            </a:r>
            <a:r>
              <a:rPr lang="en-US" altLang="zh-TW" sz="2800" dirty="0">
                <a:latin typeface="+mn-lt"/>
              </a:rPr>
              <a:t>random from [67,200].</a:t>
            </a:r>
          </a:p>
          <a:p>
            <a:r>
              <a:rPr lang="en-US" altLang="zh-TW" sz="2800" dirty="0">
                <a:latin typeface="+mn-lt"/>
              </a:rPr>
              <a:t>For the size of 128, the CPU demand is picked at random from [15,50], and</a:t>
            </a:r>
            <a:r>
              <a:rPr lang="zh-TW" altLang="en-US" sz="2800" dirty="0">
                <a:latin typeface="+mn-lt"/>
              </a:rPr>
              <a:t> </a:t>
            </a:r>
            <a:r>
              <a:rPr lang="en-US" altLang="zh-TW" sz="2800" dirty="0">
                <a:latin typeface="+mn-lt"/>
              </a:rPr>
              <a:t>the memory demand is picked at random from [50,150].</a:t>
            </a:r>
          </a:p>
          <a:p>
            <a:r>
              <a:rPr lang="en-US" altLang="zh-TW" sz="2800" dirty="0">
                <a:latin typeface="+mn-lt"/>
              </a:rPr>
              <a:t>According to these ranges, the total resource</a:t>
            </a:r>
            <a:r>
              <a:rPr lang="zh-TW" altLang="en-US" sz="2800" dirty="0">
                <a:latin typeface="+mn-lt"/>
              </a:rPr>
              <a:t> </a:t>
            </a:r>
            <a:r>
              <a:rPr lang="en-US" altLang="zh-TW" sz="2800" dirty="0">
                <a:latin typeface="+mn-lt"/>
              </a:rPr>
              <a:t>demands of different application sizes are roughly the same.</a:t>
            </a:r>
          </a:p>
          <a:p>
            <a:r>
              <a:rPr lang="en-US" altLang="zh-TW" sz="2800" dirty="0">
                <a:latin typeface="+mn-lt"/>
              </a:rPr>
              <a:t>For each application size, we generate</a:t>
            </a:r>
            <a:r>
              <a:rPr lang="zh-TW" altLang="en-US" sz="2800" dirty="0">
                <a:latin typeface="+mn-lt"/>
              </a:rPr>
              <a:t> </a:t>
            </a:r>
            <a:r>
              <a:rPr lang="en-US" altLang="zh-TW" sz="2800" dirty="0">
                <a:latin typeface="+mn-lt"/>
              </a:rPr>
              <a:t>10,000 instances for testing.</a:t>
            </a:r>
            <a:endParaRPr lang="zh-TW" altLang="en-US" sz="2800" dirty="0">
              <a:latin typeface="+mn-lt"/>
            </a:endParaRPr>
          </a:p>
        </p:txBody>
      </p:sp>
      <p:sp>
        <p:nvSpPr>
          <p:cNvPr id="4" name="投影片編號版面配置區 3">
            <a:extLst>
              <a:ext uri="{FF2B5EF4-FFF2-40B4-BE49-F238E27FC236}">
                <a16:creationId xmlns:a16="http://schemas.microsoft.com/office/drawing/2014/main" id="{8FA3DE1E-AF16-42BB-881E-06023D946971}"/>
              </a:ext>
            </a:extLst>
          </p:cNvPr>
          <p:cNvSpPr>
            <a:spLocks noGrp="1"/>
          </p:cNvSpPr>
          <p:nvPr>
            <p:ph type="sldNum" sz="quarter" idx="12"/>
          </p:nvPr>
        </p:nvSpPr>
        <p:spPr/>
        <p:txBody>
          <a:bodyPr/>
          <a:lstStyle/>
          <a:p>
            <a:fld id="{52E38B42-96A3-412A-9CD3-7D6C2689CFF8}" type="slidenum">
              <a:rPr lang="en-US" altLang="zh-TW" smtClean="0"/>
              <a:pPr/>
              <a:t>70</a:t>
            </a:fld>
            <a:endParaRPr lang="en-US" altLang="zh-TW"/>
          </a:p>
        </p:txBody>
      </p:sp>
    </p:spTree>
    <p:extLst>
      <p:ext uri="{BB962C8B-B14F-4D97-AF65-F5344CB8AC3E}">
        <p14:creationId xmlns:p14="http://schemas.microsoft.com/office/powerpoint/2010/main" val="1648725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5CC097-D4BC-4017-9747-5AA9E963ED95}"/>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281F8CDD-35C6-427C-8E81-A2A6D7E0D577}"/>
              </a:ext>
            </a:extLst>
          </p:cNvPr>
          <p:cNvSpPr>
            <a:spLocks noGrp="1"/>
          </p:cNvSpPr>
          <p:nvPr>
            <p:ph idx="1"/>
          </p:nvPr>
        </p:nvSpPr>
        <p:spPr/>
        <p:txBody>
          <a:bodyPr/>
          <a:lstStyle/>
          <a:p>
            <a:r>
              <a:rPr lang="en-US" altLang="zh-TW" sz="2800" dirty="0">
                <a:latin typeface="+mn-lt"/>
              </a:rPr>
              <a:t>As the work [14] shows that the log-normal distribution produces the</a:t>
            </a:r>
            <a:r>
              <a:rPr lang="zh-TW" altLang="en-US" sz="2800" dirty="0">
                <a:latin typeface="+mn-lt"/>
              </a:rPr>
              <a:t> </a:t>
            </a:r>
            <a:r>
              <a:rPr lang="en-US" altLang="zh-TW" sz="2800" dirty="0">
                <a:latin typeface="+mn-lt"/>
              </a:rPr>
              <a:t>best fit to the data center traffic, we choose to generate the traffic</a:t>
            </a:r>
            <a:r>
              <a:rPr lang="zh-TW" altLang="en-US" sz="2800" dirty="0">
                <a:latin typeface="+mn-lt"/>
              </a:rPr>
              <a:t> </a:t>
            </a:r>
            <a:r>
              <a:rPr lang="en-US" altLang="zh-TW" sz="2800" dirty="0">
                <a:latin typeface="+mn-lt"/>
              </a:rPr>
              <a:t>demands between services with the</a:t>
            </a:r>
            <a:r>
              <a:rPr lang="zh-TW" altLang="en-US" sz="2800" dirty="0">
                <a:latin typeface="+mn-lt"/>
              </a:rPr>
              <a:t> </a:t>
            </a:r>
            <a:r>
              <a:rPr lang="en-US" altLang="zh-TW" sz="2800" dirty="0">
                <a:latin typeface="+mn-lt"/>
              </a:rPr>
              <a:t>probability 0.05 (ensure that application graph is connected), and the traffic rate follows a log-normal</a:t>
            </a:r>
            <a:r>
              <a:rPr lang="zh-TW" altLang="en-US" sz="2800" dirty="0">
                <a:latin typeface="+mn-lt"/>
              </a:rPr>
              <a:t> </a:t>
            </a:r>
            <a:r>
              <a:rPr lang="en-US" altLang="zh-TW" sz="2800" dirty="0">
                <a:latin typeface="+mn-lt"/>
              </a:rPr>
              <a:t>distribution (mean = 5 Mbps, standard deviation = 1 Mbps).</a:t>
            </a:r>
          </a:p>
          <a:p>
            <a:r>
              <a:rPr lang="en-US" altLang="zh-TW" sz="2800" dirty="0">
                <a:latin typeface="+mn-lt"/>
              </a:rPr>
              <a:t>Implementation. We implement all proposed algorithms in our prototype scheduler, where the</a:t>
            </a:r>
            <a:r>
              <a:rPr lang="zh-TW" altLang="en-US" sz="2800" dirty="0">
                <a:latin typeface="+mn-lt"/>
              </a:rPr>
              <a:t> </a:t>
            </a:r>
            <a:r>
              <a:rPr lang="en-US" altLang="zh-TW" sz="2800" dirty="0">
                <a:latin typeface="+mn-lt"/>
              </a:rPr>
              <a:t>contraction algorithm is based on the parallel implementation [12].</a:t>
            </a:r>
            <a:endParaRPr lang="zh-TW" altLang="en-US" sz="2800" dirty="0">
              <a:latin typeface="+mn-lt"/>
            </a:endParaRPr>
          </a:p>
        </p:txBody>
      </p:sp>
      <p:sp>
        <p:nvSpPr>
          <p:cNvPr id="4" name="投影片編號版面配置區 3">
            <a:extLst>
              <a:ext uri="{FF2B5EF4-FFF2-40B4-BE49-F238E27FC236}">
                <a16:creationId xmlns:a16="http://schemas.microsoft.com/office/drawing/2014/main" id="{3D08F54A-EAFC-49E1-83CC-4D3172DE9BCC}"/>
              </a:ext>
            </a:extLst>
          </p:cNvPr>
          <p:cNvSpPr>
            <a:spLocks noGrp="1"/>
          </p:cNvSpPr>
          <p:nvPr>
            <p:ph type="sldNum" sz="quarter" idx="12"/>
          </p:nvPr>
        </p:nvSpPr>
        <p:spPr/>
        <p:txBody>
          <a:bodyPr/>
          <a:lstStyle/>
          <a:p>
            <a:fld id="{52E38B42-96A3-412A-9CD3-7D6C2689CFF8}" type="slidenum">
              <a:rPr lang="en-US" altLang="zh-TW" smtClean="0"/>
              <a:pPr/>
              <a:t>71</a:t>
            </a:fld>
            <a:endParaRPr lang="en-US" altLang="zh-TW"/>
          </a:p>
        </p:txBody>
      </p:sp>
      <p:sp>
        <p:nvSpPr>
          <p:cNvPr id="5" name="矩形 4">
            <a:extLst>
              <a:ext uri="{FF2B5EF4-FFF2-40B4-BE49-F238E27FC236}">
                <a16:creationId xmlns:a16="http://schemas.microsoft.com/office/drawing/2014/main" id="{02785497-22AA-405D-8CB8-51EA92D8786A}"/>
              </a:ext>
            </a:extLst>
          </p:cNvPr>
          <p:cNvSpPr/>
          <p:nvPr/>
        </p:nvSpPr>
        <p:spPr>
          <a:xfrm>
            <a:off x="609600" y="5165530"/>
            <a:ext cx="10972800" cy="1477328"/>
          </a:xfrm>
          <a:prstGeom prst="rect">
            <a:avLst/>
          </a:prstGeom>
        </p:spPr>
        <p:txBody>
          <a:bodyPr wrap="square">
            <a:spAutoFit/>
          </a:bodyPr>
          <a:lstStyle/>
          <a:p>
            <a:r>
              <a:rPr lang="en-US" altLang="zh-TW" dirty="0">
                <a:solidFill>
                  <a:srgbClr val="17375E"/>
                </a:solidFill>
                <a:latin typeface="URWPalladioL-Roma"/>
              </a:rPr>
              <a:t>12. Karger, D.R. Global Min-cuts in RNC, and Other Ramifications of a Simple Min-Cut Algorithm. </a:t>
            </a:r>
            <a:r>
              <a:rPr lang="en-US" altLang="zh-TW" dirty="0">
                <a:solidFill>
                  <a:srgbClr val="17375E"/>
                </a:solidFill>
                <a:latin typeface="URWPalladioL-Ital"/>
              </a:rPr>
              <a:t>SODA </a:t>
            </a:r>
            <a:r>
              <a:rPr lang="en-US" altLang="zh-TW" b="1" dirty="0">
                <a:solidFill>
                  <a:srgbClr val="17375E"/>
                </a:solidFill>
                <a:latin typeface="URWPalladioL-Bold"/>
              </a:rPr>
              <a:t>1993</a:t>
            </a:r>
            <a:r>
              <a:rPr lang="en-US" altLang="zh-TW" dirty="0">
                <a:solidFill>
                  <a:srgbClr val="17375E"/>
                </a:solidFill>
                <a:latin typeface="URWPalladioL-Roma"/>
              </a:rPr>
              <a:t>,</a:t>
            </a:r>
            <a:r>
              <a:rPr lang="zh-TW" altLang="en-US" dirty="0">
                <a:solidFill>
                  <a:srgbClr val="17375E"/>
                </a:solidFill>
                <a:latin typeface="URWPalladioL-Roma"/>
              </a:rPr>
              <a:t> </a:t>
            </a:r>
            <a:r>
              <a:rPr lang="en-US" altLang="zh-TW" dirty="0">
                <a:solidFill>
                  <a:srgbClr val="17375E"/>
                </a:solidFill>
                <a:latin typeface="URWPalladioL-Ital"/>
              </a:rPr>
              <a:t>93</a:t>
            </a:r>
            <a:r>
              <a:rPr lang="en-US" altLang="zh-TW" dirty="0">
                <a:solidFill>
                  <a:srgbClr val="17375E"/>
                </a:solidFill>
                <a:latin typeface="URWPalladioL-Roma"/>
              </a:rPr>
              <a:t>, 21–30.</a:t>
            </a:r>
          </a:p>
          <a:p>
            <a:r>
              <a:rPr lang="en-US" altLang="zh-TW" dirty="0">
                <a:solidFill>
                  <a:srgbClr val="17375E"/>
                </a:solidFill>
                <a:latin typeface="URWPalladioL-Roma"/>
              </a:rPr>
              <a:t>14. Benson, T.; Anand, A.; </a:t>
            </a:r>
            <a:r>
              <a:rPr lang="en-US" altLang="zh-TW" dirty="0" err="1">
                <a:solidFill>
                  <a:srgbClr val="17375E"/>
                </a:solidFill>
                <a:latin typeface="URWPalladioL-Roma"/>
              </a:rPr>
              <a:t>Akella</a:t>
            </a:r>
            <a:r>
              <a:rPr lang="en-US" altLang="zh-TW" dirty="0">
                <a:solidFill>
                  <a:srgbClr val="17375E"/>
                </a:solidFill>
                <a:latin typeface="URWPalladioL-Roma"/>
              </a:rPr>
              <a:t>, A.; Zhang, M. Understanding data center traffic characteristics. In</a:t>
            </a:r>
            <a:r>
              <a:rPr lang="zh-TW" altLang="en-US" dirty="0">
                <a:solidFill>
                  <a:srgbClr val="17375E"/>
                </a:solidFill>
                <a:latin typeface="URWPalladioL-Roma"/>
              </a:rPr>
              <a:t> </a:t>
            </a:r>
            <a:r>
              <a:rPr lang="en-US" altLang="zh-TW" dirty="0">
                <a:solidFill>
                  <a:srgbClr val="17375E"/>
                </a:solidFill>
                <a:latin typeface="URWPalladioL-Roma"/>
              </a:rPr>
              <a:t>Proceedings</a:t>
            </a:r>
            <a:r>
              <a:rPr lang="zh-TW" altLang="en-US" dirty="0">
                <a:solidFill>
                  <a:srgbClr val="17375E"/>
                </a:solidFill>
                <a:latin typeface="URWPalladioL-Roma"/>
              </a:rPr>
              <a:t> </a:t>
            </a:r>
            <a:r>
              <a:rPr lang="en-US" altLang="zh-TW" dirty="0">
                <a:solidFill>
                  <a:srgbClr val="17375E"/>
                </a:solidFill>
                <a:latin typeface="URWPalladioL-Roma"/>
              </a:rPr>
              <a:t>of the 1st ACM Workshop on Research on Enterprise Networking, Barcelona, Spain, 21</a:t>
            </a:r>
            <a:r>
              <a:rPr lang="zh-TW" altLang="en-US" dirty="0">
                <a:solidFill>
                  <a:srgbClr val="17375E"/>
                </a:solidFill>
                <a:latin typeface="URWPalladioL-Roma"/>
              </a:rPr>
              <a:t> </a:t>
            </a:r>
            <a:r>
              <a:rPr lang="en-US" altLang="zh-TW" dirty="0">
                <a:solidFill>
                  <a:srgbClr val="17375E"/>
                </a:solidFill>
                <a:latin typeface="URWPalladioL-Roma"/>
              </a:rPr>
              <a:t>August 2009; ACM:</a:t>
            </a:r>
            <a:r>
              <a:rPr lang="zh-TW" altLang="en-US" dirty="0">
                <a:solidFill>
                  <a:srgbClr val="17375E"/>
                </a:solidFill>
                <a:latin typeface="URWPalladioL-Roma"/>
              </a:rPr>
              <a:t> </a:t>
            </a:r>
            <a:r>
              <a:rPr lang="en-US" altLang="zh-TW" dirty="0">
                <a:solidFill>
                  <a:srgbClr val="17375E"/>
                </a:solidFill>
                <a:latin typeface="URWPalladioL-Roma"/>
              </a:rPr>
              <a:t>New York, NY, USA, 2009; pp. 65–72.</a:t>
            </a:r>
            <a:endParaRPr lang="zh-TW" altLang="en-US" dirty="0">
              <a:solidFill>
                <a:srgbClr val="17375E"/>
              </a:solidFill>
              <a:latin typeface="URWPalladioL-Roma"/>
            </a:endParaRPr>
          </a:p>
        </p:txBody>
      </p:sp>
    </p:spTree>
    <p:extLst>
      <p:ext uri="{BB962C8B-B14F-4D97-AF65-F5344CB8AC3E}">
        <p14:creationId xmlns:p14="http://schemas.microsoft.com/office/powerpoint/2010/main" val="941817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43125-1CA7-4084-A845-B7F4FCB2F9AA}"/>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D30EBB27-E6E4-41B6-801B-6ECE2C13C7EF}"/>
              </a:ext>
            </a:extLst>
          </p:cNvPr>
          <p:cNvSpPr>
            <a:spLocks noGrp="1"/>
          </p:cNvSpPr>
          <p:nvPr>
            <p:ph idx="1"/>
          </p:nvPr>
        </p:nvSpPr>
        <p:spPr/>
        <p:txBody>
          <a:bodyPr/>
          <a:lstStyle/>
          <a:p>
            <a:r>
              <a:rPr lang="en-US" altLang="zh-TW" sz="2800" dirty="0">
                <a:latin typeface="+mn-lt"/>
              </a:rPr>
              <a:t>As we proposed two algorithms</a:t>
            </a:r>
            <a:r>
              <a:rPr lang="zh-TW" altLang="en-US" sz="2800" dirty="0">
                <a:latin typeface="+mn-lt"/>
              </a:rPr>
              <a:t> </a:t>
            </a:r>
            <a:r>
              <a:rPr lang="en-US" altLang="zh-TW" sz="2800" dirty="0">
                <a:latin typeface="+mn-lt"/>
              </a:rPr>
              <a:t>for application partition, there are two kinds of configuration.</a:t>
            </a:r>
          </a:p>
          <a:p>
            <a:r>
              <a:rPr lang="en-US" altLang="zh-TW" sz="2800" dirty="0">
                <a:latin typeface="+mn-lt"/>
              </a:rPr>
              <a:t>BP-HP is based on binary partition (BP)</a:t>
            </a:r>
            <a:r>
              <a:rPr lang="zh-TW" altLang="en-US" sz="2800" dirty="0">
                <a:latin typeface="+mn-lt"/>
              </a:rPr>
              <a:t> </a:t>
            </a:r>
            <a:r>
              <a:rPr lang="en-US" altLang="zh-TW" sz="2800" dirty="0">
                <a:latin typeface="+mn-lt"/>
              </a:rPr>
              <a:t>and heuristic packing (HP). </a:t>
            </a:r>
          </a:p>
          <a:p>
            <a:r>
              <a:rPr lang="en-US" altLang="zh-TW" sz="2800" dirty="0">
                <a:latin typeface="+mn-lt"/>
              </a:rPr>
              <a:t>KP-HP is based on k partition (KP) and heuristic packing.</a:t>
            </a:r>
            <a:endParaRPr lang="zh-TW" altLang="en-US" sz="2800" dirty="0">
              <a:latin typeface="+mn-lt"/>
            </a:endParaRPr>
          </a:p>
        </p:txBody>
      </p:sp>
      <p:sp>
        <p:nvSpPr>
          <p:cNvPr id="4" name="投影片編號版面配置區 3">
            <a:extLst>
              <a:ext uri="{FF2B5EF4-FFF2-40B4-BE49-F238E27FC236}">
                <a16:creationId xmlns:a16="http://schemas.microsoft.com/office/drawing/2014/main" id="{9CB86F82-588C-449F-A9A0-95C4B071AFF7}"/>
              </a:ext>
            </a:extLst>
          </p:cNvPr>
          <p:cNvSpPr>
            <a:spLocks noGrp="1"/>
          </p:cNvSpPr>
          <p:nvPr>
            <p:ph type="sldNum" sz="quarter" idx="12"/>
          </p:nvPr>
        </p:nvSpPr>
        <p:spPr/>
        <p:txBody>
          <a:bodyPr/>
          <a:lstStyle/>
          <a:p>
            <a:fld id="{52E38B42-96A3-412A-9CD3-7D6C2689CFF8}" type="slidenum">
              <a:rPr lang="en-US" altLang="zh-TW" smtClean="0"/>
              <a:pPr/>
              <a:t>72</a:t>
            </a:fld>
            <a:endParaRPr lang="en-US" altLang="zh-TW"/>
          </a:p>
        </p:txBody>
      </p:sp>
    </p:spTree>
    <p:extLst>
      <p:ext uri="{BB962C8B-B14F-4D97-AF65-F5344CB8AC3E}">
        <p14:creationId xmlns:p14="http://schemas.microsoft.com/office/powerpoint/2010/main" val="1108250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6BEC71-44E7-4030-A01B-65E169497F25}"/>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C42FCEAD-B1D3-496F-BDE1-4AC83D79EC08}"/>
              </a:ext>
            </a:extLst>
          </p:cNvPr>
          <p:cNvSpPr>
            <a:spLocks noGrp="1"/>
          </p:cNvSpPr>
          <p:nvPr>
            <p:ph idx="1"/>
          </p:nvPr>
        </p:nvSpPr>
        <p:spPr>
          <a:xfrm>
            <a:off x="609600" y="1600203"/>
            <a:ext cx="10972800" cy="4525963"/>
          </a:xfrm>
        </p:spPr>
        <p:txBody>
          <a:bodyPr/>
          <a:lstStyle/>
          <a:p>
            <a:r>
              <a:rPr lang="en-US" altLang="zh-TW" sz="2800" b="1" dirty="0">
                <a:latin typeface="+mn-lt"/>
              </a:rPr>
              <a:t>Baselines</a:t>
            </a:r>
            <a:r>
              <a:rPr lang="en-US" altLang="zh-TW" sz="2800" dirty="0">
                <a:latin typeface="+mn-lt"/>
              </a:rPr>
              <a:t>. As we mentioned above, many research efforts have been devoted to the composite</a:t>
            </a:r>
            <a:r>
              <a:rPr lang="zh-TW" altLang="en-US" sz="2800" dirty="0">
                <a:latin typeface="+mn-lt"/>
              </a:rPr>
              <a:t> </a:t>
            </a:r>
            <a:r>
              <a:rPr lang="en-US" altLang="zh-TW" sz="2800" dirty="0">
                <a:latin typeface="+mn-lt"/>
              </a:rPr>
              <a:t>Software as a service (SaaS) placement problem [6,15].</a:t>
            </a:r>
          </a:p>
          <a:p>
            <a:r>
              <a:rPr lang="en-US" altLang="zh-TW" sz="2800" dirty="0">
                <a:latin typeface="+mn-lt"/>
              </a:rPr>
              <a:t>However, they target at the placement for a</a:t>
            </a:r>
            <a:r>
              <a:rPr lang="zh-TW" altLang="en-US" sz="2800" dirty="0">
                <a:latin typeface="+mn-lt"/>
              </a:rPr>
              <a:t> </a:t>
            </a:r>
            <a:r>
              <a:rPr lang="en-US" altLang="zh-TW" sz="2800" dirty="0">
                <a:latin typeface="+mn-lt"/>
              </a:rPr>
              <a:t>certain set of predefined service components.</a:t>
            </a:r>
            <a:endParaRPr lang="zh-TW" altLang="en-US" sz="2800" dirty="0">
              <a:latin typeface="+mn-lt"/>
            </a:endParaRPr>
          </a:p>
        </p:txBody>
      </p:sp>
      <p:sp>
        <p:nvSpPr>
          <p:cNvPr id="4" name="投影片編號版面配置區 3">
            <a:extLst>
              <a:ext uri="{FF2B5EF4-FFF2-40B4-BE49-F238E27FC236}">
                <a16:creationId xmlns:a16="http://schemas.microsoft.com/office/drawing/2014/main" id="{E0250E46-5304-44ED-8E6D-624B854B43C8}"/>
              </a:ext>
            </a:extLst>
          </p:cNvPr>
          <p:cNvSpPr>
            <a:spLocks noGrp="1"/>
          </p:cNvSpPr>
          <p:nvPr>
            <p:ph type="sldNum" sz="quarter" idx="12"/>
          </p:nvPr>
        </p:nvSpPr>
        <p:spPr/>
        <p:txBody>
          <a:bodyPr/>
          <a:lstStyle/>
          <a:p>
            <a:fld id="{52E38B42-96A3-412A-9CD3-7D6C2689CFF8}" type="slidenum">
              <a:rPr lang="en-US" altLang="zh-TW" smtClean="0"/>
              <a:pPr/>
              <a:t>73</a:t>
            </a:fld>
            <a:endParaRPr lang="en-US" altLang="zh-TW"/>
          </a:p>
        </p:txBody>
      </p:sp>
      <p:sp>
        <p:nvSpPr>
          <p:cNvPr id="5" name="矩形 4">
            <a:extLst>
              <a:ext uri="{FF2B5EF4-FFF2-40B4-BE49-F238E27FC236}">
                <a16:creationId xmlns:a16="http://schemas.microsoft.com/office/drawing/2014/main" id="{144C8265-0D96-4E9D-B470-6A1F5B7BA706}"/>
              </a:ext>
            </a:extLst>
          </p:cNvPr>
          <p:cNvSpPr/>
          <p:nvPr/>
        </p:nvSpPr>
        <p:spPr>
          <a:xfrm>
            <a:off x="609600" y="4419600"/>
            <a:ext cx="10972800" cy="1477328"/>
          </a:xfrm>
          <a:prstGeom prst="rect">
            <a:avLst/>
          </a:prstGeom>
        </p:spPr>
        <p:txBody>
          <a:bodyPr wrap="square">
            <a:spAutoFit/>
          </a:bodyPr>
          <a:lstStyle/>
          <a:p>
            <a:r>
              <a:rPr lang="en-US" altLang="zh-TW" dirty="0">
                <a:solidFill>
                  <a:srgbClr val="17375E"/>
                </a:solidFill>
                <a:latin typeface="URWPalladioL-Roma"/>
              </a:rPr>
              <a:t>6. </a:t>
            </a:r>
            <a:r>
              <a:rPr lang="en-US" altLang="zh-TW" dirty="0" err="1">
                <a:solidFill>
                  <a:srgbClr val="17375E"/>
                </a:solidFill>
                <a:latin typeface="URWPalladioL-Roma"/>
              </a:rPr>
              <a:t>Yusoh</a:t>
            </a:r>
            <a:r>
              <a:rPr lang="en-US" altLang="zh-TW" dirty="0">
                <a:solidFill>
                  <a:srgbClr val="17375E"/>
                </a:solidFill>
                <a:latin typeface="URWPalladioL-Roma"/>
              </a:rPr>
              <a:t>, Z.I.M.; Tang, M. A penalty-based genetic algorithm for the composite SaaS placement problem in the</a:t>
            </a:r>
            <a:r>
              <a:rPr lang="zh-TW" altLang="en-US" dirty="0">
                <a:solidFill>
                  <a:srgbClr val="17375E"/>
                </a:solidFill>
                <a:latin typeface="URWPalladioL-Roma"/>
              </a:rPr>
              <a:t> </a:t>
            </a:r>
            <a:r>
              <a:rPr lang="en-US" altLang="zh-TW" dirty="0">
                <a:solidFill>
                  <a:srgbClr val="17375E"/>
                </a:solidFill>
                <a:latin typeface="URWPalladioL-Roma"/>
              </a:rPr>
              <a:t>cloud. In Proceedings of the IEEE Congress on Evolutionary Computation, Barcelona, Spain, 18–23 July</a:t>
            </a:r>
            <a:r>
              <a:rPr lang="zh-TW" altLang="en-US" dirty="0">
                <a:solidFill>
                  <a:srgbClr val="17375E"/>
                </a:solidFill>
                <a:latin typeface="URWPalladioL-Roma"/>
              </a:rPr>
              <a:t> </a:t>
            </a:r>
            <a:r>
              <a:rPr lang="en-US" altLang="zh-TW" dirty="0">
                <a:solidFill>
                  <a:srgbClr val="17375E"/>
                </a:solidFill>
                <a:latin typeface="URWPalladioL-Roma"/>
              </a:rPr>
              <a:t>2010; </a:t>
            </a:r>
          </a:p>
          <a:p>
            <a:r>
              <a:rPr lang="en-US" altLang="zh-TW" dirty="0">
                <a:solidFill>
                  <a:srgbClr val="17375E"/>
                </a:solidFill>
                <a:latin typeface="URWPalladioL-Roma"/>
              </a:rPr>
              <a:t>pp. 1–8.</a:t>
            </a:r>
          </a:p>
          <a:p>
            <a:r>
              <a:rPr lang="en-US" altLang="zh-TW" dirty="0">
                <a:solidFill>
                  <a:srgbClr val="17375E"/>
                </a:solidFill>
                <a:latin typeface="URWPalladioL-Roma"/>
              </a:rPr>
              <a:t>15. Huang, K.C.; Shen, B.J. Service deployment strategies for efficient execution of composite SaaS applications</a:t>
            </a:r>
          </a:p>
          <a:p>
            <a:r>
              <a:rPr lang="en-US" altLang="zh-TW" dirty="0">
                <a:solidFill>
                  <a:srgbClr val="17375E"/>
                </a:solidFill>
                <a:latin typeface="URWPalladioL-Roma"/>
              </a:rPr>
              <a:t>on cloud platform. </a:t>
            </a:r>
            <a:r>
              <a:rPr lang="en-US" altLang="zh-TW" dirty="0">
                <a:solidFill>
                  <a:srgbClr val="17375E"/>
                </a:solidFill>
                <a:latin typeface="URWPalladioL-Ital"/>
              </a:rPr>
              <a:t>J. Syst. </a:t>
            </a:r>
            <a:r>
              <a:rPr lang="en-US" altLang="zh-TW" dirty="0" err="1">
                <a:solidFill>
                  <a:srgbClr val="17375E"/>
                </a:solidFill>
                <a:latin typeface="URWPalladioL-Ital"/>
              </a:rPr>
              <a:t>Softw</a:t>
            </a:r>
            <a:r>
              <a:rPr lang="en-US" altLang="zh-TW" dirty="0">
                <a:solidFill>
                  <a:srgbClr val="17375E"/>
                </a:solidFill>
                <a:latin typeface="URWPalladioL-Ital"/>
              </a:rPr>
              <a:t>. </a:t>
            </a:r>
            <a:r>
              <a:rPr lang="en-US" altLang="zh-TW" b="1" dirty="0">
                <a:solidFill>
                  <a:srgbClr val="17375E"/>
                </a:solidFill>
                <a:latin typeface="URWPalladioL-Bold"/>
              </a:rPr>
              <a:t>2015</a:t>
            </a:r>
            <a:r>
              <a:rPr lang="en-US" altLang="zh-TW" dirty="0">
                <a:solidFill>
                  <a:srgbClr val="17375E"/>
                </a:solidFill>
                <a:latin typeface="URWPalladioL-Roma"/>
              </a:rPr>
              <a:t>, </a:t>
            </a:r>
            <a:r>
              <a:rPr lang="en-US" altLang="zh-TW" dirty="0">
                <a:solidFill>
                  <a:srgbClr val="17375E"/>
                </a:solidFill>
                <a:latin typeface="URWPalladioL-Ital"/>
              </a:rPr>
              <a:t>107</a:t>
            </a:r>
            <a:r>
              <a:rPr lang="en-US" altLang="zh-TW" dirty="0">
                <a:solidFill>
                  <a:srgbClr val="17375E"/>
                </a:solidFill>
                <a:latin typeface="URWPalladioL-Roma"/>
              </a:rPr>
              <a:t>, 127–141.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3064804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4DD24D-2632-46EE-9C12-20F5CEF6FA04}"/>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59115039-7099-4850-B736-A568A2BCBF54}"/>
              </a:ext>
            </a:extLst>
          </p:cNvPr>
          <p:cNvSpPr>
            <a:spLocks noGrp="1"/>
          </p:cNvSpPr>
          <p:nvPr>
            <p:ph idx="1"/>
          </p:nvPr>
        </p:nvSpPr>
        <p:spPr/>
        <p:txBody>
          <a:bodyPr/>
          <a:lstStyle/>
          <a:p>
            <a:r>
              <a:rPr lang="en-US" altLang="zh-TW" sz="2800" dirty="0">
                <a:latin typeface="+mn-lt"/>
              </a:rPr>
              <a:t>More importantly, these metaheuristic based approaches</a:t>
            </a:r>
            <a:r>
              <a:rPr lang="zh-TW" altLang="en-US" sz="2800" dirty="0">
                <a:latin typeface="+mn-lt"/>
              </a:rPr>
              <a:t> </a:t>
            </a:r>
            <a:r>
              <a:rPr lang="en-US" altLang="zh-TW" sz="2800" dirty="0">
                <a:latin typeface="+mn-lt"/>
              </a:rPr>
              <a:t>often take</a:t>
            </a:r>
            <a:r>
              <a:rPr lang="zh-TW" altLang="en-US" sz="2800" dirty="0">
                <a:latin typeface="+mn-lt"/>
              </a:rPr>
              <a:t> </a:t>
            </a:r>
            <a:r>
              <a:rPr lang="en-US" altLang="zh-TW" sz="2800" dirty="0">
                <a:latin typeface="+mn-lt"/>
              </a:rPr>
              <a:t>minutes or even hours, particularly for large-scale clusters, to generate a placement solution,</a:t>
            </a:r>
            <a:r>
              <a:rPr lang="zh-TW" altLang="en-US" sz="2800" dirty="0">
                <a:latin typeface="+mn-lt"/>
              </a:rPr>
              <a:t> </a:t>
            </a:r>
            <a:r>
              <a:rPr lang="en-US" altLang="zh-TW" sz="2800" dirty="0">
                <a:latin typeface="+mn-lt"/>
              </a:rPr>
              <a:t>which would face difficulties for an online response.</a:t>
            </a:r>
          </a:p>
          <a:p>
            <a:r>
              <a:rPr lang="en-US" altLang="zh-TW" sz="2800" dirty="0">
                <a:latin typeface="+mn-lt"/>
              </a:rPr>
              <a:t>Another research work focuses on traffic-aware</a:t>
            </a:r>
            <a:r>
              <a:rPr lang="zh-TW" altLang="en-US" sz="2800" dirty="0">
                <a:latin typeface="+mn-lt"/>
              </a:rPr>
              <a:t> </a:t>
            </a:r>
            <a:r>
              <a:rPr lang="en-US" altLang="zh-TW" sz="2800" dirty="0">
                <a:latin typeface="+mn-lt"/>
              </a:rPr>
              <a:t>VM placement problem [16,17].</a:t>
            </a:r>
          </a:p>
          <a:p>
            <a:r>
              <a:rPr lang="en-US" altLang="zh-TW" sz="2800" dirty="0">
                <a:latin typeface="+mn-lt"/>
              </a:rPr>
              <a:t>However, these solutions rely on a certain network topology, while</a:t>
            </a:r>
            <a:r>
              <a:rPr lang="zh-TW" altLang="en-US" sz="2800" dirty="0">
                <a:latin typeface="+mn-lt"/>
              </a:rPr>
              <a:t> </a:t>
            </a:r>
            <a:r>
              <a:rPr lang="en-US" altLang="zh-TW" sz="2800" dirty="0">
                <a:latin typeface="+mn-lt"/>
              </a:rPr>
              <a:t>our approach is agnostic to network topology.</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852DA8B6-5641-4C39-8D01-DDC0BCE00A16}"/>
              </a:ext>
            </a:extLst>
          </p:cNvPr>
          <p:cNvSpPr>
            <a:spLocks noGrp="1"/>
          </p:cNvSpPr>
          <p:nvPr>
            <p:ph type="sldNum" sz="quarter" idx="12"/>
          </p:nvPr>
        </p:nvSpPr>
        <p:spPr/>
        <p:txBody>
          <a:bodyPr/>
          <a:lstStyle/>
          <a:p>
            <a:fld id="{52E38B42-96A3-412A-9CD3-7D6C2689CFF8}" type="slidenum">
              <a:rPr lang="en-US" altLang="zh-TW" smtClean="0"/>
              <a:pPr/>
              <a:t>74</a:t>
            </a:fld>
            <a:endParaRPr lang="en-US" altLang="zh-TW"/>
          </a:p>
        </p:txBody>
      </p:sp>
      <p:sp>
        <p:nvSpPr>
          <p:cNvPr id="5" name="矩形 4">
            <a:extLst>
              <a:ext uri="{FF2B5EF4-FFF2-40B4-BE49-F238E27FC236}">
                <a16:creationId xmlns:a16="http://schemas.microsoft.com/office/drawing/2014/main" id="{2A7F02AD-CCDE-4510-97C1-075D78A91897}"/>
              </a:ext>
            </a:extLst>
          </p:cNvPr>
          <p:cNvSpPr/>
          <p:nvPr/>
        </p:nvSpPr>
        <p:spPr>
          <a:xfrm>
            <a:off x="609600" y="5097964"/>
            <a:ext cx="10972800" cy="1200329"/>
          </a:xfrm>
          <a:prstGeom prst="rect">
            <a:avLst/>
          </a:prstGeom>
        </p:spPr>
        <p:txBody>
          <a:bodyPr wrap="square">
            <a:spAutoFit/>
          </a:bodyPr>
          <a:lstStyle/>
          <a:p>
            <a:r>
              <a:rPr lang="en-US" altLang="zh-TW" dirty="0">
                <a:solidFill>
                  <a:srgbClr val="17375E"/>
                </a:solidFill>
                <a:latin typeface="URWPalladioL-Roma"/>
              </a:rPr>
              <a:t>16. </a:t>
            </a:r>
            <a:r>
              <a:rPr lang="en-US" altLang="zh-TW" dirty="0" err="1">
                <a:solidFill>
                  <a:srgbClr val="17375E"/>
                </a:solidFill>
                <a:latin typeface="URWPalladioL-Roma"/>
              </a:rPr>
              <a:t>Alicherry</a:t>
            </a:r>
            <a:r>
              <a:rPr lang="en-US" altLang="zh-TW" dirty="0">
                <a:solidFill>
                  <a:srgbClr val="17375E"/>
                </a:solidFill>
                <a:latin typeface="URWPalladioL-Roma"/>
              </a:rPr>
              <a:t>, M.; Lakshman, T. Network aware resource allocation in distributed clouds. In Proceedings of the</a:t>
            </a:r>
          </a:p>
          <a:p>
            <a:r>
              <a:rPr lang="en-US" altLang="zh-TW" dirty="0">
                <a:solidFill>
                  <a:srgbClr val="17375E"/>
                </a:solidFill>
                <a:latin typeface="URWPalladioL-Roma"/>
              </a:rPr>
              <a:t>2012 IEEE INFOCOM, Orlando, FL, USA, 25–30 March 2012; pp. 963–971.</a:t>
            </a:r>
          </a:p>
          <a:p>
            <a:r>
              <a:rPr lang="en-US" altLang="zh-TW" dirty="0">
                <a:solidFill>
                  <a:srgbClr val="17375E"/>
                </a:solidFill>
                <a:latin typeface="URWPalladioL-Roma"/>
              </a:rPr>
              <a:t>17. </a:t>
            </a:r>
            <a:r>
              <a:rPr lang="en-US" altLang="zh-TW" dirty="0" err="1">
                <a:solidFill>
                  <a:srgbClr val="17375E"/>
                </a:solidFill>
                <a:latin typeface="URWPalladioL-Roma"/>
              </a:rPr>
              <a:t>Kliazovich</a:t>
            </a:r>
            <a:r>
              <a:rPr lang="en-US" altLang="zh-TW" dirty="0">
                <a:solidFill>
                  <a:srgbClr val="17375E"/>
                </a:solidFill>
                <a:latin typeface="URWPalladioL-Roma"/>
              </a:rPr>
              <a:t>, D.; </a:t>
            </a:r>
            <a:r>
              <a:rPr lang="en-US" altLang="zh-TW" dirty="0" err="1">
                <a:solidFill>
                  <a:srgbClr val="17375E"/>
                </a:solidFill>
                <a:latin typeface="URWPalladioL-Roma"/>
              </a:rPr>
              <a:t>Bouvry</a:t>
            </a:r>
            <a:r>
              <a:rPr lang="en-US" altLang="zh-TW" dirty="0">
                <a:solidFill>
                  <a:srgbClr val="17375E"/>
                </a:solidFill>
                <a:latin typeface="URWPalladioL-Roma"/>
              </a:rPr>
              <a:t>, P.; Khan, S.U. DENS: Data center energy-efficient network-aware scheduling. </a:t>
            </a:r>
            <a:r>
              <a:rPr lang="en-US" altLang="zh-TW" dirty="0" err="1">
                <a:solidFill>
                  <a:srgbClr val="17375E"/>
                </a:solidFill>
                <a:latin typeface="URWPalladioL-Ital"/>
              </a:rPr>
              <a:t>Clust</a:t>
            </a:r>
            <a:r>
              <a:rPr lang="en-US" altLang="zh-TW" dirty="0">
                <a:solidFill>
                  <a:srgbClr val="17375E"/>
                </a:solidFill>
                <a:latin typeface="URWPalladioL-Ital"/>
              </a:rPr>
              <a:t>.</a:t>
            </a:r>
          </a:p>
          <a:p>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2013</a:t>
            </a:r>
            <a:r>
              <a:rPr lang="en-US" altLang="zh-TW" dirty="0">
                <a:solidFill>
                  <a:srgbClr val="17375E"/>
                </a:solidFill>
                <a:latin typeface="URWPalladioL-Roma"/>
              </a:rPr>
              <a:t>, </a:t>
            </a:r>
            <a:r>
              <a:rPr lang="en-US" altLang="zh-TW" dirty="0">
                <a:solidFill>
                  <a:srgbClr val="17375E"/>
                </a:solidFill>
                <a:latin typeface="URWPalladioL-Ital"/>
              </a:rPr>
              <a:t>16</a:t>
            </a:r>
            <a:r>
              <a:rPr lang="en-US" altLang="zh-TW" dirty="0">
                <a:solidFill>
                  <a:srgbClr val="17375E"/>
                </a:solidFill>
                <a:latin typeface="URWPalladioL-Roma"/>
              </a:rPr>
              <a:t>, 65–75.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34137724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DFA60-2A3B-4D83-89E8-91E116EE0FD2}"/>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847186E6-EA96-4776-B437-0EB692096E95}"/>
              </a:ext>
            </a:extLst>
          </p:cNvPr>
          <p:cNvSpPr>
            <a:spLocks noGrp="1"/>
          </p:cNvSpPr>
          <p:nvPr>
            <p:ph idx="1"/>
          </p:nvPr>
        </p:nvSpPr>
        <p:spPr/>
        <p:txBody>
          <a:bodyPr/>
          <a:lstStyle/>
          <a:p>
            <a:r>
              <a:rPr lang="en-US" altLang="zh-TW" sz="2800" dirty="0">
                <a:latin typeface="+mn-lt"/>
              </a:rPr>
              <a:t>Thus, we choose to compare our scheduler with the following schemes:</a:t>
            </a:r>
          </a:p>
          <a:p>
            <a:r>
              <a:rPr lang="en-US" altLang="zh-TW" sz="2800" dirty="0">
                <a:latin typeface="+mn-lt"/>
              </a:rPr>
              <a:t>Kubernetes Scheduler (KS): the default scheduler in Kubernetes [18] container cluster tends to distribute containers evenly across the cluster to balance the overall cluster resource usage. Specifically, we add a soft affinity (i.e., pod affinity in Kubernetes) to the services that have traffic between them, as the scheduler would try to place the services which have affinity between them on the same machine.</a:t>
            </a:r>
            <a:endParaRPr lang="zh-TW" altLang="en-US" sz="2800" dirty="0">
              <a:latin typeface="+mn-lt"/>
            </a:endParaRPr>
          </a:p>
        </p:txBody>
      </p:sp>
      <p:sp>
        <p:nvSpPr>
          <p:cNvPr id="4" name="投影片編號版面配置區 3">
            <a:extLst>
              <a:ext uri="{FF2B5EF4-FFF2-40B4-BE49-F238E27FC236}">
                <a16:creationId xmlns:a16="http://schemas.microsoft.com/office/drawing/2014/main" id="{359943BA-0632-4087-B641-64C5DEC203A7}"/>
              </a:ext>
            </a:extLst>
          </p:cNvPr>
          <p:cNvSpPr>
            <a:spLocks noGrp="1"/>
          </p:cNvSpPr>
          <p:nvPr>
            <p:ph type="sldNum" sz="quarter" idx="12"/>
          </p:nvPr>
        </p:nvSpPr>
        <p:spPr/>
        <p:txBody>
          <a:bodyPr/>
          <a:lstStyle/>
          <a:p>
            <a:fld id="{52E38B42-96A3-412A-9CD3-7D6C2689CFF8}" type="slidenum">
              <a:rPr lang="en-US" altLang="zh-TW" smtClean="0"/>
              <a:pPr/>
              <a:t>75</a:t>
            </a:fld>
            <a:endParaRPr lang="en-US" altLang="zh-TW"/>
          </a:p>
        </p:txBody>
      </p:sp>
      <p:sp>
        <p:nvSpPr>
          <p:cNvPr id="5" name="矩形 4">
            <a:extLst>
              <a:ext uri="{FF2B5EF4-FFF2-40B4-BE49-F238E27FC236}">
                <a16:creationId xmlns:a16="http://schemas.microsoft.com/office/drawing/2014/main" id="{3639EF08-874D-43A8-AC73-3FA8FABF7FA1}"/>
              </a:ext>
            </a:extLst>
          </p:cNvPr>
          <p:cNvSpPr/>
          <p:nvPr/>
        </p:nvSpPr>
        <p:spPr>
          <a:xfrm>
            <a:off x="609600" y="5029200"/>
            <a:ext cx="10972800" cy="646331"/>
          </a:xfrm>
          <a:prstGeom prst="rect">
            <a:avLst/>
          </a:prstGeom>
        </p:spPr>
        <p:txBody>
          <a:bodyPr wrap="square">
            <a:spAutoFit/>
          </a:bodyPr>
          <a:lstStyle/>
          <a:p>
            <a:r>
              <a:rPr lang="en-US" altLang="zh-TW" dirty="0">
                <a:solidFill>
                  <a:srgbClr val="17375E"/>
                </a:solidFill>
                <a:latin typeface="URWPalladioL-Roma"/>
              </a:rPr>
              <a:t>18. Hightower, K.; Burns, B.; Beda, J. </a:t>
            </a:r>
            <a:r>
              <a:rPr lang="en-US" altLang="zh-TW" dirty="0">
                <a:solidFill>
                  <a:srgbClr val="17375E"/>
                </a:solidFill>
                <a:latin typeface="URWPalladioL-Ital"/>
              </a:rPr>
              <a:t>Kubernetes: Up and Running: Dive into the Future of Infrastructure</a:t>
            </a:r>
            <a:r>
              <a:rPr lang="en-US" altLang="zh-TW" dirty="0">
                <a:solidFill>
                  <a:srgbClr val="17375E"/>
                </a:solidFill>
                <a:latin typeface="URWPalladioL-Roma"/>
              </a:rPr>
              <a:t>; O’Reilly</a:t>
            </a:r>
          </a:p>
          <a:p>
            <a:r>
              <a:rPr lang="it-IT" altLang="zh-TW" dirty="0">
                <a:solidFill>
                  <a:srgbClr val="17375E"/>
                </a:solidFill>
                <a:latin typeface="URWPalladioL-Roma"/>
              </a:rPr>
              <a:t>Media, Inc.: Champaign, IL, USA, 2017.</a:t>
            </a:r>
            <a:endParaRPr lang="zh-TW" altLang="en-US" dirty="0">
              <a:solidFill>
                <a:srgbClr val="17375E"/>
              </a:solidFill>
            </a:endParaRPr>
          </a:p>
        </p:txBody>
      </p:sp>
    </p:spTree>
    <p:extLst>
      <p:ext uri="{BB962C8B-B14F-4D97-AF65-F5344CB8AC3E}">
        <p14:creationId xmlns:p14="http://schemas.microsoft.com/office/powerpoint/2010/main" val="1790175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D161D7-82C9-41CB-A4AC-8BD95AABF41D}"/>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3CB18F3D-13F4-4A57-B280-DEC09738CCD6}"/>
              </a:ext>
            </a:extLst>
          </p:cNvPr>
          <p:cNvSpPr>
            <a:spLocks noGrp="1"/>
          </p:cNvSpPr>
          <p:nvPr>
            <p:ph idx="1"/>
          </p:nvPr>
        </p:nvSpPr>
        <p:spPr/>
        <p:txBody>
          <a:bodyPr/>
          <a:lstStyle/>
          <a:p>
            <a:r>
              <a:rPr lang="en-US" altLang="zh-TW" sz="2800" dirty="0">
                <a:latin typeface="+mn-lt"/>
              </a:rPr>
              <a:t>First-Fit Decreasing (FFD): it is a simple and commonly adopted algorithm for the</a:t>
            </a:r>
            <a:r>
              <a:rPr lang="zh-TW" altLang="en-US" sz="2800" dirty="0">
                <a:latin typeface="+mn-lt"/>
              </a:rPr>
              <a:t> </a:t>
            </a:r>
            <a:r>
              <a:rPr lang="en-US" altLang="zh-TW" sz="2800" dirty="0">
                <a:latin typeface="+mn-lt"/>
              </a:rPr>
              <a:t>multi-dimensional bin packing problem [19]. FFD operates by first sorting the services in</a:t>
            </a:r>
            <a:r>
              <a:rPr lang="zh-TW" altLang="en-US" sz="2800" dirty="0">
                <a:latin typeface="+mn-lt"/>
              </a:rPr>
              <a:t> </a:t>
            </a:r>
            <a:r>
              <a:rPr lang="en-US" altLang="zh-TW" sz="2800" dirty="0">
                <a:latin typeface="+mn-lt"/>
              </a:rPr>
              <a:t>decreasing order according to a certain resource demand and then packs each service into the</a:t>
            </a:r>
            <a:r>
              <a:rPr lang="zh-TW" altLang="en-US" sz="2800" dirty="0">
                <a:latin typeface="+mn-lt"/>
              </a:rPr>
              <a:t> </a:t>
            </a:r>
            <a:r>
              <a:rPr lang="en-US" altLang="zh-TW" sz="2800" dirty="0">
                <a:latin typeface="+mn-lt"/>
              </a:rPr>
              <a:t>first machine with sufficient resources.</a:t>
            </a:r>
          </a:p>
          <a:p>
            <a:r>
              <a:rPr lang="en-US" altLang="zh-TW" sz="2800" dirty="0">
                <a:latin typeface="+mn-lt"/>
              </a:rPr>
              <a:t>Best-Fit Decreasing (BFD): it places a service in the fullest machine that still has enough capacity. BFD operates by first sorting the machines in decreasing order according to a certain resource capacity and then packs each service into the first machine with sufficient resources.</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669D9060-AD93-4899-A5FD-928C4494A108}"/>
              </a:ext>
            </a:extLst>
          </p:cNvPr>
          <p:cNvSpPr>
            <a:spLocks noGrp="1"/>
          </p:cNvSpPr>
          <p:nvPr>
            <p:ph type="sldNum" sz="quarter" idx="12"/>
          </p:nvPr>
        </p:nvSpPr>
        <p:spPr/>
        <p:txBody>
          <a:bodyPr/>
          <a:lstStyle/>
          <a:p>
            <a:fld id="{52E38B42-96A3-412A-9CD3-7D6C2689CFF8}" type="slidenum">
              <a:rPr lang="en-US" altLang="zh-TW" smtClean="0"/>
              <a:pPr/>
              <a:t>76</a:t>
            </a:fld>
            <a:endParaRPr lang="en-US" altLang="zh-TW" dirty="0"/>
          </a:p>
        </p:txBody>
      </p:sp>
      <p:sp>
        <p:nvSpPr>
          <p:cNvPr id="5" name="矩形 4">
            <a:extLst>
              <a:ext uri="{FF2B5EF4-FFF2-40B4-BE49-F238E27FC236}">
                <a16:creationId xmlns:a16="http://schemas.microsoft.com/office/drawing/2014/main" id="{1AF2CDD7-3A13-4684-9154-E2EFAA576089}"/>
              </a:ext>
            </a:extLst>
          </p:cNvPr>
          <p:cNvSpPr/>
          <p:nvPr/>
        </p:nvSpPr>
        <p:spPr>
          <a:xfrm>
            <a:off x="609600" y="5711066"/>
            <a:ext cx="10972800" cy="646331"/>
          </a:xfrm>
          <a:prstGeom prst="rect">
            <a:avLst/>
          </a:prstGeom>
        </p:spPr>
        <p:txBody>
          <a:bodyPr wrap="square">
            <a:spAutoFit/>
          </a:bodyPr>
          <a:lstStyle/>
          <a:p>
            <a:r>
              <a:rPr lang="en-US" altLang="zh-TW" dirty="0">
                <a:solidFill>
                  <a:srgbClr val="17375E"/>
                </a:solidFill>
                <a:latin typeface="URWPalladioL-Roma"/>
              </a:rPr>
              <a:t>19. </a:t>
            </a:r>
            <a:r>
              <a:rPr lang="en-US" altLang="zh-TW" dirty="0" err="1">
                <a:solidFill>
                  <a:srgbClr val="17375E"/>
                </a:solidFill>
                <a:latin typeface="URWPalladioL-Roma"/>
              </a:rPr>
              <a:t>Ajiro</a:t>
            </a:r>
            <a:r>
              <a:rPr lang="en-US" altLang="zh-TW" dirty="0">
                <a:solidFill>
                  <a:srgbClr val="17375E"/>
                </a:solidFill>
                <a:latin typeface="URWPalladioL-Roma"/>
              </a:rPr>
              <a:t>, Y.; Tanaka, A. Improving packing algorithms for server consolidation. In Proceedings of the</a:t>
            </a:r>
            <a:r>
              <a:rPr lang="zh-TW" altLang="en-US" dirty="0">
                <a:solidFill>
                  <a:srgbClr val="17375E"/>
                </a:solidFill>
                <a:latin typeface="URWPalladioL-Roma"/>
              </a:rPr>
              <a:t> </a:t>
            </a:r>
            <a:r>
              <a:rPr lang="it-IT" altLang="zh-TW" dirty="0">
                <a:solidFill>
                  <a:srgbClr val="17375E"/>
                </a:solidFill>
                <a:latin typeface="URWPalladioL-Roma"/>
              </a:rPr>
              <a:t>International CMG Conference, San Diego, CA, USA, 2–7 December 2007; Volume 253.</a:t>
            </a:r>
            <a:endParaRPr lang="zh-TW" altLang="en-US" dirty="0">
              <a:solidFill>
                <a:srgbClr val="17375E"/>
              </a:solidFill>
            </a:endParaRPr>
          </a:p>
        </p:txBody>
      </p:sp>
    </p:spTree>
    <p:extLst>
      <p:ext uri="{BB962C8B-B14F-4D97-AF65-F5344CB8AC3E}">
        <p14:creationId xmlns:p14="http://schemas.microsoft.com/office/powerpoint/2010/main" val="3763681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3AB0FF-28E6-4511-916D-197F64B399C0}"/>
              </a:ext>
            </a:extLst>
          </p:cNvPr>
          <p:cNvSpPr>
            <a:spLocks noGrp="1"/>
          </p:cNvSpPr>
          <p:nvPr>
            <p:ph type="title"/>
          </p:nvPr>
        </p:nvSpPr>
        <p:spPr/>
        <p:txBody>
          <a:bodyPr/>
          <a:lstStyle/>
          <a:p>
            <a:r>
              <a:rPr lang="en-US" altLang="zh-TW" dirty="0">
                <a:solidFill>
                  <a:prstClr val="black"/>
                </a:solidFill>
                <a:latin typeface="Times New Roman"/>
              </a:rPr>
              <a:t>5.1. Experimental Methodology</a:t>
            </a:r>
            <a:endParaRPr lang="zh-TW" altLang="en-US" dirty="0"/>
          </a:p>
        </p:txBody>
      </p:sp>
      <p:sp>
        <p:nvSpPr>
          <p:cNvPr id="3" name="內容版面配置區 2">
            <a:extLst>
              <a:ext uri="{FF2B5EF4-FFF2-40B4-BE49-F238E27FC236}">
                <a16:creationId xmlns:a16="http://schemas.microsoft.com/office/drawing/2014/main" id="{7FD40F0B-D7F6-42C2-906A-2301A3F76F50}"/>
              </a:ext>
            </a:extLst>
          </p:cNvPr>
          <p:cNvSpPr>
            <a:spLocks noGrp="1"/>
          </p:cNvSpPr>
          <p:nvPr>
            <p:ph idx="1"/>
          </p:nvPr>
        </p:nvSpPr>
        <p:spPr/>
        <p:txBody>
          <a:bodyPr/>
          <a:lstStyle/>
          <a:p>
            <a:r>
              <a:rPr lang="en-US" altLang="zh-TW" sz="2800" dirty="0">
                <a:latin typeface="+mn-lt"/>
              </a:rPr>
              <a:t>Multi-resource Packer (PACK):</a:t>
            </a:r>
            <a:r>
              <a:rPr lang="zh-TW" altLang="en-US" sz="2800" dirty="0">
                <a:latin typeface="+mn-lt"/>
              </a:rPr>
              <a:t> </a:t>
            </a:r>
            <a:r>
              <a:rPr lang="en-US" altLang="zh-TW" sz="2800" dirty="0">
                <a:latin typeface="+mn-lt"/>
              </a:rPr>
              <a:t>the idea of this heuristic [4] is that it schedules the services in</a:t>
            </a:r>
            <a:r>
              <a:rPr lang="zh-TW" altLang="en-US" sz="2800" dirty="0">
                <a:latin typeface="+mn-lt"/>
              </a:rPr>
              <a:t> </a:t>
            </a:r>
            <a:r>
              <a:rPr lang="en-US" altLang="zh-TW" sz="2800" dirty="0">
                <a:latin typeface="+mn-lt"/>
              </a:rPr>
              <a:t>increasing order of alignment between resource demands of services and resource availability of</a:t>
            </a:r>
            <a:r>
              <a:rPr lang="zh-TW" altLang="en-US" sz="2800" dirty="0">
                <a:latin typeface="+mn-lt"/>
              </a:rPr>
              <a:t> </a:t>
            </a:r>
            <a:r>
              <a:rPr lang="en-US" altLang="zh-TW" sz="2800" dirty="0">
                <a:latin typeface="+mn-lt"/>
              </a:rPr>
              <a:t>machines (i.e., dot product between the vector of resource demands and the vector of available</a:t>
            </a:r>
            <a:r>
              <a:rPr lang="zh-TW" altLang="en-US" sz="2800" dirty="0">
                <a:latin typeface="+mn-lt"/>
              </a:rPr>
              <a:t> </a:t>
            </a:r>
            <a:r>
              <a:rPr lang="en-US" altLang="zh-TW" sz="2800" dirty="0">
                <a:latin typeface="+mn-lt"/>
              </a:rPr>
              <a:t>resources).</a:t>
            </a:r>
          </a:p>
          <a:p>
            <a:r>
              <a:rPr lang="en-US" altLang="zh-TW" sz="2800" dirty="0">
                <a:latin typeface="+mn-lt"/>
              </a:rPr>
              <a:t>Random (RAND): it randomly picks a service in the application and then packs it into the first machine with sufficient resources.</a:t>
            </a:r>
          </a:p>
        </p:txBody>
      </p:sp>
      <p:sp>
        <p:nvSpPr>
          <p:cNvPr id="4" name="投影片編號版面配置區 3">
            <a:extLst>
              <a:ext uri="{FF2B5EF4-FFF2-40B4-BE49-F238E27FC236}">
                <a16:creationId xmlns:a16="http://schemas.microsoft.com/office/drawing/2014/main" id="{458856E8-713B-4C41-AF1D-4977B3F150FF}"/>
              </a:ext>
            </a:extLst>
          </p:cNvPr>
          <p:cNvSpPr>
            <a:spLocks noGrp="1"/>
          </p:cNvSpPr>
          <p:nvPr>
            <p:ph type="sldNum" sz="quarter" idx="12"/>
          </p:nvPr>
        </p:nvSpPr>
        <p:spPr/>
        <p:txBody>
          <a:bodyPr/>
          <a:lstStyle/>
          <a:p>
            <a:fld id="{52E38B42-96A3-412A-9CD3-7D6C2689CFF8}" type="slidenum">
              <a:rPr lang="en-US" altLang="zh-TW" smtClean="0"/>
              <a:pPr/>
              <a:t>77</a:t>
            </a:fld>
            <a:endParaRPr lang="en-US" altLang="zh-TW"/>
          </a:p>
        </p:txBody>
      </p:sp>
      <p:sp>
        <p:nvSpPr>
          <p:cNvPr id="5" name="矩形 4">
            <a:extLst>
              <a:ext uri="{FF2B5EF4-FFF2-40B4-BE49-F238E27FC236}">
                <a16:creationId xmlns:a16="http://schemas.microsoft.com/office/drawing/2014/main" id="{EF2B8BA4-1061-4C1E-B845-5926C5E77F89}"/>
              </a:ext>
            </a:extLst>
          </p:cNvPr>
          <p:cNvSpPr/>
          <p:nvPr/>
        </p:nvSpPr>
        <p:spPr>
          <a:xfrm>
            <a:off x="609600" y="5710022"/>
            <a:ext cx="10972800" cy="646331"/>
          </a:xfrm>
          <a:prstGeom prst="rect">
            <a:avLst/>
          </a:prstGeom>
        </p:spPr>
        <p:txBody>
          <a:bodyPr wrap="square">
            <a:spAutoFit/>
          </a:bodyPr>
          <a:lstStyle/>
          <a:p>
            <a:r>
              <a:rPr lang="en-US" altLang="zh-TW" dirty="0">
                <a:solidFill>
                  <a:srgbClr val="17375E"/>
                </a:solidFill>
                <a:latin typeface="URWPalladioL-Roma"/>
              </a:rPr>
              <a:t>4. </a:t>
            </a:r>
            <a:r>
              <a:rPr lang="en-US" altLang="zh-TW" dirty="0" err="1">
                <a:solidFill>
                  <a:srgbClr val="17375E"/>
                </a:solidFill>
                <a:latin typeface="URWPalladioL-Roma"/>
              </a:rPr>
              <a:t>Grandl</a:t>
            </a:r>
            <a:r>
              <a:rPr lang="en-US" altLang="zh-TW" dirty="0">
                <a:solidFill>
                  <a:srgbClr val="17375E"/>
                </a:solidFill>
                <a:latin typeface="URWPalladioL-Roma"/>
              </a:rPr>
              <a:t>, R.; </a:t>
            </a:r>
            <a:r>
              <a:rPr lang="en-US" altLang="zh-TW" dirty="0" err="1">
                <a:solidFill>
                  <a:srgbClr val="17375E"/>
                </a:solidFill>
                <a:latin typeface="URWPalladioL-Roma"/>
              </a:rPr>
              <a:t>Ananthanarayanan</a:t>
            </a:r>
            <a:r>
              <a:rPr lang="en-US" altLang="zh-TW" dirty="0">
                <a:solidFill>
                  <a:srgbClr val="17375E"/>
                </a:solidFill>
                <a:latin typeface="URWPalladioL-Roma"/>
              </a:rPr>
              <a:t>, G.; </a:t>
            </a:r>
            <a:r>
              <a:rPr lang="en-US" altLang="zh-TW" dirty="0" err="1">
                <a:solidFill>
                  <a:srgbClr val="17375E"/>
                </a:solidFill>
                <a:latin typeface="URWPalladioL-Roma"/>
              </a:rPr>
              <a:t>Kandula</a:t>
            </a:r>
            <a:r>
              <a:rPr lang="en-US" altLang="zh-TW" dirty="0">
                <a:solidFill>
                  <a:srgbClr val="17375E"/>
                </a:solidFill>
                <a:latin typeface="URWPalladioL-Roma"/>
              </a:rPr>
              <a:t>, S.; Rao, S.; </a:t>
            </a:r>
            <a:r>
              <a:rPr lang="en-US" altLang="zh-TW" dirty="0" err="1">
                <a:solidFill>
                  <a:srgbClr val="17375E"/>
                </a:solidFill>
                <a:latin typeface="URWPalladioL-Roma"/>
              </a:rPr>
              <a:t>Akella</a:t>
            </a:r>
            <a:r>
              <a:rPr lang="en-US" altLang="zh-TW" dirty="0">
                <a:solidFill>
                  <a:srgbClr val="17375E"/>
                </a:solidFill>
                <a:latin typeface="URWPalladioL-Roma"/>
              </a:rPr>
              <a:t>, A. Multi-resource packing for cluster</a:t>
            </a:r>
          </a:p>
          <a:p>
            <a:r>
              <a:rPr lang="en-US" altLang="zh-TW" dirty="0">
                <a:solidFill>
                  <a:srgbClr val="17375E"/>
                </a:solidFill>
                <a:latin typeface="URWPalladioL-Roma"/>
              </a:rPr>
              <a:t>schedulers. </a:t>
            </a:r>
            <a:r>
              <a:rPr lang="en-US" altLang="zh-TW" dirty="0">
                <a:solidFill>
                  <a:srgbClr val="17375E"/>
                </a:solidFill>
                <a:latin typeface="URWPalladioL-Ital"/>
              </a:rPr>
              <a:t>ACM SIGCOMM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dirty="0" err="1">
                <a:solidFill>
                  <a:srgbClr val="17375E"/>
                </a:solidFill>
                <a:latin typeface="URWPalladioL-Ital"/>
              </a:rPr>
              <a:t>Commun</a:t>
            </a:r>
            <a:r>
              <a:rPr lang="en-US" altLang="zh-TW" dirty="0">
                <a:solidFill>
                  <a:srgbClr val="17375E"/>
                </a:solidFill>
                <a:latin typeface="URWPalladioL-Ital"/>
              </a:rPr>
              <a:t>. Rev. </a:t>
            </a:r>
            <a:r>
              <a:rPr lang="en-US" altLang="zh-TW" b="1" dirty="0">
                <a:solidFill>
                  <a:srgbClr val="17375E"/>
                </a:solidFill>
                <a:latin typeface="URWPalladioL-Bold"/>
              </a:rPr>
              <a:t>2015</a:t>
            </a:r>
            <a:r>
              <a:rPr lang="en-US" altLang="zh-TW" dirty="0">
                <a:solidFill>
                  <a:srgbClr val="17375E"/>
                </a:solidFill>
                <a:latin typeface="URWPalladioL-Roma"/>
              </a:rPr>
              <a:t>, </a:t>
            </a:r>
            <a:r>
              <a:rPr lang="en-US" altLang="zh-TW" dirty="0">
                <a:solidFill>
                  <a:srgbClr val="17375E"/>
                </a:solidFill>
                <a:latin typeface="URWPalladioL-Ital"/>
              </a:rPr>
              <a:t>44</a:t>
            </a:r>
            <a:r>
              <a:rPr lang="en-US" altLang="zh-TW" dirty="0">
                <a:solidFill>
                  <a:srgbClr val="17375E"/>
                </a:solidFill>
                <a:latin typeface="URWPalladioL-Roma"/>
              </a:rPr>
              <a:t>, 455–466.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807518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394C2-2B45-426F-977E-A2B7CEADB4D6}"/>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1F568146-4FB8-4A77-930E-E09B6F2EE354}"/>
              </a:ext>
            </a:extLst>
          </p:cNvPr>
          <p:cNvSpPr>
            <a:spLocks noGrp="1"/>
          </p:cNvSpPr>
          <p:nvPr>
            <p:ph idx="1"/>
          </p:nvPr>
        </p:nvSpPr>
        <p:spPr/>
        <p:txBody>
          <a:bodyPr/>
          <a:lstStyle/>
          <a:p>
            <a:r>
              <a:rPr lang="en-US" altLang="zh-TW" sz="2800" dirty="0">
                <a:latin typeface="+mn-lt"/>
                <a:hlinkClick r:id="rId3" action="ppaction://hlinksldjump"/>
              </a:rPr>
              <a:t>Figure 4</a:t>
            </a:r>
            <a:r>
              <a:rPr lang="en-US" altLang="zh-TW" sz="2800" dirty="0">
                <a:latin typeface="+mn-lt"/>
              </a:rPr>
              <a:t> shows the successful placement ratio of different schemes over two clusters.</a:t>
            </a:r>
          </a:p>
          <a:p>
            <a:r>
              <a:rPr lang="en-US" altLang="zh-TW" sz="2800" dirty="0">
                <a:latin typeface="+mn-lt"/>
              </a:rPr>
              <a:t>The</a:t>
            </a:r>
            <a:r>
              <a:rPr lang="zh-TW" altLang="en-US" sz="2800" dirty="0">
                <a:latin typeface="+mn-lt"/>
              </a:rPr>
              <a:t> </a:t>
            </a:r>
            <a:r>
              <a:rPr lang="en-US" altLang="zh-TW" sz="2800" dirty="0">
                <a:latin typeface="+mn-lt"/>
              </a:rPr>
              <a:t>successful placement of an application is that the algorithm can find a placement solution to place all</a:t>
            </a:r>
            <a:r>
              <a:rPr lang="zh-TW" altLang="en-US" sz="2800" dirty="0">
                <a:latin typeface="+mn-lt"/>
              </a:rPr>
              <a:t> </a:t>
            </a:r>
            <a:r>
              <a:rPr lang="en-US" altLang="zh-TW" sz="2800" dirty="0">
                <a:latin typeface="+mn-lt"/>
              </a:rPr>
              <a:t>the involved services, so the ratio is the number of successfully placed applications to the number</a:t>
            </a:r>
            <a:r>
              <a:rPr lang="zh-TW" altLang="en-US" sz="2800" dirty="0">
                <a:latin typeface="+mn-lt"/>
              </a:rPr>
              <a:t> </a:t>
            </a:r>
            <a:r>
              <a:rPr lang="en-US" altLang="zh-TW" sz="2800" dirty="0">
                <a:latin typeface="+mn-lt"/>
              </a:rPr>
              <a:t>of all requested applications.</a:t>
            </a:r>
          </a:p>
          <a:p>
            <a:r>
              <a:rPr lang="en-US" altLang="zh-TW" sz="2800" dirty="0">
                <a:latin typeface="+mn-lt"/>
              </a:rPr>
              <a:t>We observe that RAND performs worst, as it has no heuristic to</a:t>
            </a:r>
            <a:r>
              <a:rPr lang="zh-TW" altLang="en-US" sz="2800" dirty="0">
                <a:latin typeface="+mn-lt"/>
              </a:rPr>
              <a:t> </a:t>
            </a:r>
            <a:r>
              <a:rPr lang="en-US" altLang="zh-TW" sz="2800" dirty="0">
                <a:latin typeface="+mn-lt"/>
              </a:rPr>
              <a:t>pack the services.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4B052318-7397-4585-99DB-732B0C5E9FF3}"/>
              </a:ext>
            </a:extLst>
          </p:cNvPr>
          <p:cNvSpPr>
            <a:spLocks noGrp="1"/>
          </p:cNvSpPr>
          <p:nvPr>
            <p:ph type="sldNum" sz="quarter" idx="12"/>
          </p:nvPr>
        </p:nvSpPr>
        <p:spPr/>
        <p:txBody>
          <a:bodyPr/>
          <a:lstStyle/>
          <a:p>
            <a:fld id="{52E38B42-96A3-412A-9CD3-7D6C2689CFF8}" type="slidenum">
              <a:rPr lang="en-US" altLang="zh-TW" smtClean="0"/>
              <a:pPr/>
              <a:t>78</a:t>
            </a:fld>
            <a:endParaRPr lang="en-US" altLang="zh-TW"/>
          </a:p>
        </p:txBody>
      </p:sp>
    </p:spTree>
    <p:extLst>
      <p:ext uri="{BB962C8B-B14F-4D97-AF65-F5344CB8AC3E}">
        <p14:creationId xmlns:p14="http://schemas.microsoft.com/office/powerpoint/2010/main" val="18724952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F82D5C-502F-4C33-81A1-C89930A2299C}"/>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74A089A3-ED2B-4318-B361-A87FEF3DB0FC}"/>
              </a:ext>
            </a:extLst>
          </p:cNvPr>
          <p:cNvSpPr>
            <a:spLocks noGrp="1"/>
          </p:cNvSpPr>
          <p:nvPr>
            <p:ph idx="1"/>
          </p:nvPr>
        </p:nvSpPr>
        <p:spPr/>
        <p:txBody>
          <a:bodyPr/>
          <a:lstStyle/>
          <a:p>
            <a:r>
              <a:rPr lang="en-US" altLang="zh-TW" sz="2800" dirty="0">
                <a:latin typeface="+mn-lt"/>
              </a:rPr>
              <a:t>FFD and BFD perform better than KS and PACK because KS mainly focuses on</a:t>
            </a:r>
            <a:r>
              <a:rPr lang="zh-TW" altLang="en-US" sz="2800" dirty="0">
                <a:latin typeface="+mn-lt"/>
              </a:rPr>
              <a:t> </a:t>
            </a:r>
            <a:r>
              <a:rPr lang="en-US" altLang="zh-TW" sz="2800" dirty="0">
                <a:latin typeface="+mn-lt"/>
              </a:rPr>
              <a:t>balancing the resource utilization over the cluster, and PACK focuses on the alignment between</a:t>
            </a:r>
            <a:r>
              <a:rPr lang="zh-TW" altLang="en-US" sz="2800" dirty="0">
                <a:latin typeface="+mn-lt"/>
              </a:rPr>
              <a:t> </a:t>
            </a:r>
            <a:r>
              <a:rPr lang="en-US" altLang="zh-TW" sz="2800" dirty="0">
                <a:latin typeface="+mn-lt"/>
              </a:rPr>
              <a:t>resource demands and resource availability.</a:t>
            </a:r>
          </a:p>
          <a:p>
            <a:r>
              <a:rPr lang="en-US" altLang="zh-TW" sz="2800" dirty="0">
                <a:latin typeface="+mn-lt"/>
              </a:rPr>
              <a:t>FFD and BFD have been demonstrated as effective</a:t>
            </a:r>
            <a:r>
              <a:rPr lang="zh-TW" altLang="en-US" sz="2800" dirty="0">
                <a:latin typeface="+mn-lt"/>
              </a:rPr>
              <a:t> </a:t>
            </a:r>
            <a:r>
              <a:rPr lang="en-US" altLang="zh-TW" sz="2800" dirty="0">
                <a:latin typeface="+mn-lt"/>
              </a:rPr>
              <a:t>algorithms for multi-dimensional bin packing problems [20].</a:t>
            </a:r>
          </a:p>
          <a:p>
            <a:r>
              <a:rPr lang="en-US" altLang="zh-TW" sz="2800" dirty="0">
                <a:latin typeface="+mn-lt"/>
              </a:rPr>
              <a:t>BP-HP performs comparably to KP-HP,</a:t>
            </a:r>
            <a:r>
              <a:rPr lang="zh-TW" altLang="en-US" sz="2800" dirty="0">
                <a:latin typeface="+mn-lt"/>
              </a:rPr>
              <a:t> </a:t>
            </a:r>
            <a:r>
              <a:rPr lang="en-US" altLang="zh-TW" sz="2800" dirty="0">
                <a:latin typeface="+mn-lt"/>
              </a:rPr>
              <a:t>and they both slightly outperform other schemes in this evaluation.</a:t>
            </a:r>
            <a:endParaRPr lang="zh-TW" altLang="en-US" sz="2800" dirty="0">
              <a:latin typeface="+mn-lt"/>
            </a:endParaRPr>
          </a:p>
        </p:txBody>
      </p:sp>
      <p:sp>
        <p:nvSpPr>
          <p:cNvPr id="4" name="投影片編號版面配置區 3">
            <a:extLst>
              <a:ext uri="{FF2B5EF4-FFF2-40B4-BE49-F238E27FC236}">
                <a16:creationId xmlns:a16="http://schemas.microsoft.com/office/drawing/2014/main" id="{0BF9EAE4-4A12-4F7D-92FA-7C09E51A332D}"/>
              </a:ext>
            </a:extLst>
          </p:cNvPr>
          <p:cNvSpPr>
            <a:spLocks noGrp="1"/>
          </p:cNvSpPr>
          <p:nvPr>
            <p:ph type="sldNum" sz="quarter" idx="12"/>
          </p:nvPr>
        </p:nvSpPr>
        <p:spPr/>
        <p:txBody>
          <a:bodyPr/>
          <a:lstStyle/>
          <a:p>
            <a:fld id="{52E38B42-96A3-412A-9CD3-7D6C2689CFF8}" type="slidenum">
              <a:rPr lang="en-US" altLang="zh-TW" smtClean="0"/>
              <a:pPr/>
              <a:t>79</a:t>
            </a:fld>
            <a:endParaRPr lang="en-US" altLang="zh-TW"/>
          </a:p>
        </p:txBody>
      </p:sp>
      <p:sp>
        <p:nvSpPr>
          <p:cNvPr id="5" name="矩形 4">
            <a:extLst>
              <a:ext uri="{FF2B5EF4-FFF2-40B4-BE49-F238E27FC236}">
                <a16:creationId xmlns:a16="http://schemas.microsoft.com/office/drawing/2014/main" id="{6683E61C-0BE6-450D-A93C-9B99069E6F16}"/>
              </a:ext>
            </a:extLst>
          </p:cNvPr>
          <p:cNvSpPr/>
          <p:nvPr/>
        </p:nvSpPr>
        <p:spPr>
          <a:xfrm>
            <a:off x="609600" y="5479835"/>
            <a:ext cx="10972800" cy="646331"/>
          </a:xfrm>
          <a:prstGeom prst="rect">
            <a:avLst/>
          </a:prstGeom>
        </p:spPr>
        <p:txBody>
          <a:bodyPr wrap="square">
            <a:spAutoFit/>
          </a:bodyPr>
          <a:lstStyle/>
          <a:p>
            <a:r>
              <a:rPr lang="en-US" altLang="zh-TW" dirty="0">
                <a:solidFill>
                  <a:srgbClr val="17375E"/>
                </a:solidFill>
                <a:latin typeface="URWPalladioL-Roma"/>
              </a:rPr>
              <a:t>20. Stillwell, M.; </a:t>
            </a:r>
            <a:r>
              <a:rPr lang="en-US" altLang="zh-TW" dirty="0" err="1">
                <a:solidFill>
                  <a:srgbClr val="17375E"/>
                </a:solidFill>
                <a:latin typeface="URWPalladioL-Roma"/>
              </a:rPr>
              <a:t>Schanzenbach</a:t>
            </a:r>
            <a:r>
              <a:rPr lang="en-US" altLang="zh-TW" dirty="0">
                <a:solidFill>
                  <a:srgbClr val="17375E"/>
                </a:solidFill>
                <a:latin typeface="URWPalladioL-Roma"/>
              </a:rPr>
              <a:t>, D.; Vivien, F.; Casanova, H. Resource allocation algorithms for virtualized</a:t>
            </a:r>
          </a:p>
          <a:p>
            <a:r>
              <a:rPr lang="en-US" altLang="zh-TW" dirty="0">
                <a:solidFill>
                  <a:srgbClr val="17375E"/>
                </a:solidFill>
                <a:latin typeface="URWPalladioL-Roma"/>
              </a:rPr>
              <a:t>service hosting platforms. </a:t>
            </a:r>
            <a:r>
              <a:rPr lang="en-US" altLang="zh-TW" dirty="0">
                <a:solidFill>
                  <a:srgbClr val="17375E"/>
                </a:solidFill>
                <a:latin typeface="URWPalladioL-Ital"/>
              </a:rPr>
              <a:t>J. Parallel </a:t>
            </a:r>
            <a:r>
              <a:rPr lang="en-US" altLang="zh-TW" dirty="0" err="1">
                <a:solidFill>
                  <a:srgbClr val="17375E"/>
                </a:solidFill>
                <a:latin typeface="URWPalladioL-Ital"/>
              </a:rPr>
              <a:t>Distrib</a:t>
            </a:r>
            <a:r>
              <a:rPr lang="en-US" altLang="zh-TW" dirty="0">
                <a:solidFill>
                  <a:srgbClr val="17375E"/>
                </a:solidFill>
                <a:latin typeface="URWPalladioL-Ital"/>
              </a:rPr>
              <a:t>. </a:t>
            </a:r>
            <a:r>
              <a:rPr lang="en-US" altLang="zh-TW" dirty="0" err="1">
                <a:solidFill>
                  <a:srgbClr val="17375E"/>
                </a:solidFill>
                <a:latin typeface="URWPalladioL-Ital"/>
              </a:rPr>
              <a:t>Comput</a:t>
            </a:r>
            <a:r>
              <a:rPr lang="en-US" altLang="zh-TW" dirty="0">
                <a:solidFill>
                  <a:srgbClr val="17375E"/>
                </a:solidFill>
                <a:latin typeface="URWPalladioL-Ital"/>
              </a:rPr>
              <a:t>. </a:t>
            </a:r>
            <a:r>
              <a:rPr lang="en-US" altLang="zh-TW" b="1" dirty="0">
                <a:solidFill>
                  <a:srgbClr val="17375E"/>
                </a:solidFill>
                <a:latin typeface="URWPalladioL-Bold"/>
              </a:rPr>
              <a:t>2010</a:t>
            </a:r>
            <a:r>
              <a:rPr lang="en-US" altLang="zh-TW" dirty="0">
                <a:solidFill>
                  <a:srgbClr val="17375E"/>
                </a:solidFill>
                <a:latin typeface="URWPalladioL-Roma"/>
              </a:rPr>
              <a:t>, </a:t>
            </a:r>
            <a:r>
              <a:rPr lang="en-US" altLang="zh-TW" dirty="0">
                <a:solidFill>
                  <a:srgbClr val="17375E"/>
                </a:solidFill>
                <a:latin typeface="URWPalladioL-Ital"/>
              </a:rPr>
              <a:t>70</a:t>
            </a:r>
            <a:r>
              <a:rPr lang="en-US" altLang="zh-TW" dirty="0">
                <a:solidFill>
                  <a:srgbClr val="17375E"/>
                </a:solidFill>
                <a:latin typeface="URWPalladioL-Roma"/>
              </a:rPr>
              <a:t>, 962–974. [</a:t>
            </a:r>
            <a:r>
              <a:rPr lang="en-US" altLang="zh-TW" dirty="0" err="1">
                <a:solidFill>
                  <a:srgbClr val="17375E"/>
                </a:solidFill>
                <a:latin typeface="URWPalladioL-Roma"/>
              </a:rPr>
              <a:t>CrossRef</a:t>
            </a:r>
            <a:r>
              <a:rPr lang="en-US" altLang="zh-TW" dirty="0">
                <a:solidFill>
                  <a:srgbClr val="17375E"/>
                </a:solidFill>
                <a:latin typeface="URWPalladioL-Roma"/>
              </a:rPr>
              <a:t>]</a:t>
            </a:r>
            <a:endParaRPr lang="zh-TW" altLang="en-US" dirty="0">
              <a:solidFill>
                <a:srgbClr val="17375E"/>
              </a:solidFill>
            </a:endParaRPr>
          </a:p>
        </p:txBody>
      </p:sp>
    </p:spTree>
    <p:extLst>
      <p:ext uri="{BB962C8B-B14F-4D97-AF65-F5344CB8AC3E}">
        <p14:creationId xmlns:p14="http://schemas.microsoft.com/office/powerpoint/2010/main" val="165778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714F7C-6DEA-4363-BC5D-CB52727B2CEF}"/>
              </a:ext>
            </a:extLst>
          </p:cNvPr>
          <p:cNvSpPr>
            <a:spLocks noGrp="1"/>
          </p:cNvSpPr>
          <p:nvPr>
            <p:ph type="title"/>
          </p:nvPr>
        </p:nvSpPr>
        <p:spPr/>
        <p:txBody>
          <a:bodyPr/>
          <a:lstStyle/>
          <a:p>
            <a:r>
              <a:rPr lang="en-US" altLang="zh-TW" dirty="0">
                <a:latin typeface="+mj-lt"/>
              </a:rPr>
              <a:t>1. Introduction</a:t>
            </a:r>
            <a:endParaRPr lang="zh-TW" altLang="en-US" dirty="0">
              <a:latin typeface="+mj-lt"/>
            </a:endParaRPr>
          </a:p>
        </p:txBody>
      </p:sp>
      <p:sp>
        <p:nvSpPr>
          <p:cNvPr id="3" name="內容版面配置區 2">
            <a:extLst>
              <a:ext uri="{FF2B5EF4-FFF2-40B4-BE49-F238E27FC236}">
                <a16:creationId xmlns:a16="http://schemas.microsoft.com/office/drawing/2014/main" id="{8E0A1619-D85A-4D76-BE11-C66FC2CF59EE}"/>
              </a:ext>
            </a:extLst>
          </p:cNvPr>
          <p:cNvSpPr>
            <a:spLocks noGrp="1"/>
          </p:cNvSpPr>
          <p:nvPr>
            <p:ph idx="1"/>
          </p:nvPr>
        </p:nvSpPr>
        <p:spPr/>
        <p:txBody>
          <a:bodyPr/>
          <a:lstStyle/>
          <a:p>
            <a:r>
              <a:rPr lang="en-US" altLang="zh-TW" sz="2800" dirty="0">
                <a:latin typeface="+mn-lt"/>
              </a:rPr>
              <a:t>In general, service-based applications involve numerous distributed and complex services</a:t>
            </a:r>
            <a:r>
              <a:rPr lang="zh-TW" altLang="en-US" sz="2800" dirty="0">
                <a:latin typeface="+mn-lt"/>
              </a:rPr>
              <a:t> </a:t>
            </a:r>
            <a:r>
              <a:rPr lang="en-US" altLang="zh-TW" sz="2800" dirty="0">
                <a:latin typeface="+mn-lt"/>
              </a:rPr>
              <a:t>which usually require more computing resources beyond single machine capability.</a:t>
            </a:r>
          </a:p>
          <a:p>
            <a:r>
              <a:rPr lang="en-US" altLang="zh-TW" sz="2800" dirty="0">
                <a:latin typeface="+mn-lt"/>
              </a:rPr>
              <a:t>Therefore, a</a:t>
            </a:r>
            <a:r>
              <a:rPr lang="zh-TW" altLang="en-US" sz="2800" dirty="0">
                <a:latin typeface="+mn-lt"/>
              </a:rPr>
              <a:t> </a:t>
            </a:r>
            <a:r>
              <a:rPr lang="en-US" altLang="zh-TW" sz="2800" dirty="0">
                <a:latin typeface="+mn-lt"/>
              </a:rPr>
              <a:t>cluster of networked machines or cloud computing platforms (e.g., Amazon EC2, Microsoft Azure, or</a:t>
            </a:r>
            <a:r>
              <a:rPr lang="zh-TW" altLang="en-US" sz="2800" dirty="0">
                <a:latin typeface="+mn-lt"/>
              </a:rPr>
              <a:t> </a:t>
            </a:r>
            <a:r>
              <a:rPr lang="en-US" altLang="zh-TW" sz="2800" dirty="0">
                <a:latin typeface="+mn-lt"/>
              </a:rPr>
              <a:t>Google Cloud Platform) are generally leveraged</a:t>
            </a:r>
            <a:r>
              <a:rPr lang="zh-TW" altLang="en-US" sz="2800" dirty="0">
                <a:latin typeface="+mn-lt"/>
              </a:rPr>
              <a:t> </a:t>
            </a:r>
            <a:r>
              <a:rPr lang="en-US" altLang="zh-TW" sz="2800" dirty="0">
                <a:latin typeface="+mn-lt"/>
              </a:rPr>
              <a:t>to run service-based applications.</a:t>
            </a:r>
          </a:p>
          <a:p>
            <a:r>
              <a:rPr lang="en-US" altLang="zh-TW" sz="2800" dirty="0">
                <a:latin typeface="+mn-lt"/>
              </a:rPr>
              <a:t>More importantly, containers are emerging as the disruptive</a:t>
            </a:r>
            <a:r>
              <a:rPr lang="zh-TW" altLang="en-US" sz="2800" dirty="0">
                <a:latin typeface="+mn-lt"/>
              </a:rPr>
              <a:t> </a:t>
            </a:r>
            <a:r>
              <a:rPr lang="en-US" altLang="zh-TW" sz="2800" dirty="0">
                <a:latin typeface="+mn-lt"/>
              </a:rPr>
              <a:t>technology for effectively encapsulating runtime contexts of software components and services, which</a:t>
            </a:r>
            <a:r>
              <a:rPr lang="zh-TW" altLang="en-US" sz="2800" dirty="0">
                <a:latin typeface="+mn-lt"/>
              </a:rPr>
              <a:t> </a:t>
            </a:r>
            <a:r>
              <a:rPr lang="en-US" altLang="zh-TW" sz="2800" dirty="0">
                <a:latin typeface="+mn-lt"/>
              </a:rPr>
              <a:t>significantly improves portability and efficiency of deploying applications in clouds.</a:t>
            </a:r>
            <a:endParaRPr lang="zh-TW" altLang="en-US" sz="2800" dirty="0">
              <a:latin typeface="+mn-lt"/>
            </a:endParaRPr>
          </a:p>
        </p:txBody>
      </p:sp>
      <p:sp>
        <p:nvSpPr>
          <p:cNvPr id="4" name="投影片編號版面配置區 3">
            <a:extLst>
              <a:ext uri="{FF2B5EF4-FFF2-40B4-BE49-F238E27FC236}">
                <a16:creationId xmlns:a16="http://schemas.microsoft.com/office/drawing/2014/main" id="{03A4D6CF-9616-4318-ADE3-4ADE02C5BFDD}"/>
              </a:ext>
            </a:extLst>
          </p:cNvPr>
          <p:cNvSpPr>
            <a:spLocks noGrp="1"/>
          </p:cNvSpPr>
          <p:nvPr>
            <p:ph type="sldNum" sz="quarter" idx="12"/>
          </p:nvPr>
        </p:nvSpPr>
        <p:spPr/>
        <p:txBody>
          <a:bodyPr/>
          <a:lstStyle/>
          <a:p>
            <a:fld id="{52E38B42-96A3-412A-9CD3-7D6C2689CFF8}" type="slidenum">
              <a:rPr lang="en-US" altLang="zh-TW" smtClean="0"/>
              <a:pPr/>
              <a:t>8</a:t>
            </a:fld>
            <a:endParaRPr lang="en-US" altLang="zh-TW"/>
          </a:p>
        </p:txBody>
      </p:sp>
    </p:spTree>
    <p:extLst>
      <p:ext uri="{BB962C8B-B14F-4D97-AF65-F5344CB8AC3E}">
        <p14:creationId xmlns:p14="http://schemas.microsoft.com/office/powerpoint/2010/main" val="2427424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C53140-2959-46F9-B967-4413DAA9F33B}"/>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273D2D05-78F9-4C9C-900A-8D51BA1B669A}"/>
              </a:ext>
            </a:extLst>
          </p:cNvPr>
          <p:cNvSpPr>
            <a:spLocks noGrp="1"/>
          </p:cNvSpPr>
          <p:nvPr>
            <p:ph idx="1"/>
          </p:nvPr>
        </p:nvSpPr>
        <p:spPr/>
        <p:txBody>
          <a:bodyPr/>
          <a:lstStyle/>
          <a:p>
            <a:r>
              <a:rPr lang="en-US" altLang="zh-TW" sz="2800" dirty="0">
                <a:latin typeface="+mn-lt"/>
              </a:rPr>
              <a:t>This is mainly because the iterative</a:t>
            </a:r>
            <a:r>
              <a:rPr lang="zh-TW" altLang="en-US" sz="2800" dirty="0">
                <a:latin typeface="+mn-lt"/>
              </a:rPr>
              <a:t> </a:t>
            </a:r>
            <a:r>
              <a:rPr lang="en-US" altLang="zh-TW" sz="2800" dirty="0">
                <a:latin typeface="+mn-lt"/>
              </a:rPr>
              <a:t>partition and packing with different thresholds improve the probability of finding a placement solution.</a:t>
            </a:r>
          </a:p>
          <a:p>
            <a:r>
              <a:rPr lang="en-US" altLang="zh-TW" sz="2800" dirty="0">
                <a:latin typeface="+mn-lt"/>
              </a:rPr>
              <a:t>Moreover, the packing algorithm can pack services tightly due to the most-loaded heuristic.</a:t>
            </a:r>
          </a:p>
          <a:p>
            <a:r>
              <a:rPr lang="en-US" altLang="zh-TW" sz="2800" dirty="0">
                <a:latin typeface="+mn-lt"/>
              </a:rPr>
              <a:t>The results</a:t>
            </a:r>
            <a:r>
              <a:rPr lang="zh-TW" altLang="en-US" sz="2800" dirty="0">
                <a:latin typeface="+mn-lt"/>
              </a:rPr>
              <a:t> </a:t>
            </a:r>
            <a:r>
              <a:rPr lang="en-US" altLang="zh-TW" sz="2800" dirty="0">
                <a:latin typeface="+mn-lt"/>
              </a:rPr>
              <a:t>of the homogeneous cluster also show that the successful placement ratio increases when the number</a:t>
            </a:r>
            <a:r>
              <a:rPr lang="zh-TW" altLang="en-US" sz="2800" dirty="0">
                <a:latin typeface="+mn-lt"/>
              </a:rPr>
              <a:t> </a:t>
            </a:r>
            <a:r>
              <a:rPr lang="en-US" altLang="zh-TW" sz="2800" dirty="0">
                <a:latin typeface="+mn-lt"/>
              </a:rPr>
              <a:t>of services increases.</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BF96B2B8-78BD-43A6-B911-EF63E4460553}"/>
              </a:ext>
            </a:extLst>
          </p:cNvPr>
          <p:cNvSpPr>
            <a:spLocks noGrp="1"/>
          </p:cNvSpPr>
          <p:nvPr>
            <p:ph type="sldNum" sz="quarter" idx="12"/>
          </p:nvPr>
        </p:nvSpPr>
        <p:spPr/>
        <p:txBody>
          <a:bodyPr/>
          <a:lstStyle/>
          <a:p>
            <a:fld id="{52E38B42-96A3-412A-9CD3-7D6C2689CFF8}" type="slidenum">
              <a:rPr lang="en-US" altLang="zh-TW" smtClean="0"/>
              <a:pPr/>
              <a:t>80</a:t>
            </a:fld>
            <a:endParaRPr lang="en-US" altLang="zh-TW"/>
          </a:p>
        </p:txBody>
      </p:sp>
    </p:spTree>
    <p:extLst>
      <p:ext uri="{BB962C8B-B14F-4D97-AF65-F5344CB8AC3E}">
        <p14:creationId xmlns:p14="http://schemas.microsoft.com/office/powerpoint/2010/main" val="3570247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BB2261-CCD8-4EC5-83DF-3072BFB06945}"/>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DFD500C5-3712-4795-880A-119C5C8681F0}"/>
              </a:ext>
            </a:extLst>
          </p:cNvPr>
          <p:cNvSpPr>
            <a:spLocks noGrp="1"/>
          </p:cNvSpPr>
          <p:nvPr>
            <p:ph idx="1"/>
          </p:nvPr>
        </p:nvSpPr>
        <p:spPr/>
        <p:txBody>
          <a:bodyPr/>
          <a:lstStyle/>
          <a:p>
            <a:r>
              <a:rPr lang="en-US" altLang="zh-TW" sz="2800" dirty="0">
                <a:latin typeface="+mn-lt"/>
              </a:rPr>
              <a:t>As the total resource demands of the applications in different sizes (different</a:t>
            </a:r>
            <a:r>
              <a:rPr lang="zh-TW" altLang="en-US" sz="2800" dirty="0">
                <a:latin typeface="+mn-lt"/>
              </a:rPr>
              <a:t> </a:t>
            </a:r>
            <a:r>
              <a:rPr lang="en-US" altLang="zh-TW" sz="2800" dirty="0">
                <a:latin typeface="+mn-lt"/>
              </a:rPr>
              <a:t>number of services) are roughly the same, the less number of services results in larger resource</a:t>
            </a:r>
            <a:r>
              <a:rPr lang="zh-TW" altLang="en-US" sz="2800" dirty="0">
                <a:latin typeface="+mn-lt"/>
              </a:rPr>
              <a:t> </a:t>
            </a:r>
            <a:r>
              <a:rPr lang="en-US" altLang="zh-TW" sz="2800" dirty="0">
                <a:latin typeface="+mn-lt"/>
              </a:rPr>
              <a:t>demands of each individual service, which easily causes the resource fragmentation problem in the</a:t>
            </a:r>
            <a:r>
              <a:rPr lang="zh-TW" altLang="en-US" sz="2800" dirty="0">
                <a:latin typeface="+mn-lt"/>
              </a:rPr>
              <a:t> </a:t>
            </a:r>
            <a:r>
              <a:rPr lang="en-US" altLang="zh-TW" sz="2800" dirty="0">
                <a:latin typeface="+mn-lt"/>
              </a:rPr>
              <a:t>placement.</a:t>
            </a:r>
          </a:p>
          <a:p>
            <a:r>
              <a:rPr lang="en-US" altLang="zh-TW" sz="2800" dirty="0">
                <a:latin typeface="+mn-lt"/>
              </a:rPr>
              <a:t>Compared to the homogeneous cluster, the successful placement ratio is much higher in</a:t>
            </a:r>
            <a:r>
              <a:rPr lang="zh-TW" altLang="en-US" sz="2800" dirty="0">
                <a:latin typeface="+mn-lt"/>
              </a:rPr>
              <a:t> </a:t>
            </a:r>
            <a:r>
              <a:rPr lang="en-US" altLang="zh-TW" sz="2800" dirty="0">
                <a:latin typeface="+mn-lt"/>
              </a:rPr>
              <a:t>the heterogeneous cluster. </a:t>
            </a:r>
          </a:p>
          <a:p>
            <a:r>
              <a:rPr lang="en-US" altLang="zh-TW" sz="2800" dirty="0">
                <a:latin typeface="+mn-lt"/>
              </a:rPr>
              <a:t>As the machines have larger resource capacity in the heterogeneous cluster,</a:t>
            </a:r>
            <a:r>
              <a:rPr lang="zh-TW" altLang="en-US" sz="2800" dirty="0">
                <a:latin typeface="+mn-lt"/>
              </a:rPr>
              <a:t> </a:t>
            </a:r>
            <a:r>
              <a:rPr lang="en-US" altLang="zh-TW" sz="2800" dirty="0">
                <a:latin typeface="+mn-lt"/>
              </a:rPr>
              <a:t>it is easier to pack services constrained by multiple resources.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F4BBC00C-E157-4587-902F-BF75FA617389}"/>
              </a:ext>
            </a:extLst>
          </p:cNvPr>
          <p:cNvSpPr>
            <a:spLocks noGrp="1"/>
          </p:cNvSpPr>
          <p:nvPr>
            <p:ph type="sldNum" sz="quarter" idx="12"/>
          </p:nvPr>
        </p:nvSpPr>
        <p:spPr/>
        <p:txBody>
          <a:bodyPr/>
          <a:lstStyle/>
          <a:p>
            <a:fld id="{52E38B42-96A3-412A-9CD3-7D6C2689CFF8}" type="slidenum">
              <a:rPr lang="en-US" altLang="zh-TW" smtClean="0"/>
              <a:pPr/>
              <a:t>81</a:t>
            </a:fld>
            <a:endParaRPr lang="en-US" altLang="zh-TW"/>
          </a:p>
        </p:txBody>
      </p:sp>
    </p:spTree>
    <p:extLst>
      <p:ext uri="{BB962C8B-B14F-4D97-AF65-F5344CB8AC3E}">
        <p14:creationId xmlns:p14="http://schemas.microsoft.com/office/powerpoint/2010/main" val="4105542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AE4EDF-EB55-4AD0-8C87-C4CA3AE1C6AC}"/>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pic>
        <p:nvPicPr>
          <p:cNvPr id="5" name="內容版面配置區 4">
            <a:extLst>
              <a:ext uri="{FF2B5EF4-FFF2-40B4-BE49-F238E27FC236}">
                <a16:creationId xmlns:a16="http://schemas.microsoft.com/office/drawing/2014/main" id="{2EB6E319-9EDF-4405-98E6-18CE4686BF92}"/>
              </a:ext>
            </a:extLst>
          </p:cNvPr>
          <p:cNvPicPr>
            <a:picLocks noGrp="1" noChangeAspect="1"/>
          </p:cNvPicPr>
          <p:nvPr>
            <p:ph idx="1"/>
          </p:nvPr>
        </p:nvPicPr>
        <p:blipFill>
          <a:blip r:embed="rId2"/>
          <a:stretch>
            <a:fillRect/>
          </a:stretch>
        </p:blipFill>
        <p:spPr>
          <a:xfrm>
            <a:off x="1628151" y="1934100"/>
            <a:ext cx="8935697" cy="3858163"/>
          </a:xfrm>
          <a:prstGeom prst="rect">
            <a:avLst/>
          </a:prstGeom>
        </p:spPr>
      </p:pic>
      <p:sp>
        <p:nvSpPr>
          <p:cNvPr id="4" name="投影片編號版面配置區 3">
            <a:extLst>
              <a:ext uri="{FF2B5EF4-FFF2-40B4-BE49-F238E27FC236}">
                <a16:creationId xmlns:a16="http://schemas.microsoft.com/office/drawing/2014/main" id="{4CDCC4CA-CEAF-402F-B80C-7CCB4BA1205A}"/>
              </a:ext>
            </a:extLst>
          </p:cNvPr>
          <p:cNvSpPr>
            <a:spLocks noGrp="1"/>
          </p:cNvSpPr>
          <p:nvPr>
            <p:ph type="sldNum" sz="quarter" idx="12"/>
          </p:nvPr>
        </p:nvSpPr>
        <p:spPr/>
        <p:txBody>
          <a:bodyPr/>
          <a:lstStyle/>
          <a:p>
            <a:fld id="{52E38B42-96A3-412A-9CD3-7D6C2689CFF8}" type="slidenum">
              <a:rPr lang="en-US" altLang="zh-TW" smtClean="0"/>
              <a:pPr/>
              <a:t>82</a:t>
            </a:fld>
            <a:endParaRPr lang="en-US" altLang="zh-TW"/>
          </a:p>
        </p:txBody>
      </p:sp>
    </p:spTree>
    <p:extLst>
      <p:ext uri="{BB962C8B-B14F-4D97-AF65-F5344CB8AC3E}">
        <p14:creationId xmlns:p14="http://schemas.microsoft.com/office/powerpoint/2010/main" val="1130901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767F21-869A-4725-B237-4984A51956C9}"/>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11C20DBF-6CD3-4BC1-8B28-C18432B0DFB4}"/>
              </a:ext>
            </a:extLst>
          </p:cNvPr>
          <p:cNvSpPr>
            <a:spLocks noGrp="1"/>
          </p:cNvSpPr>
          <p:nvPr>
            <p:ph idx="1"/>
          </p:nvPr>
        </p:nvSpPr>
        <p:spPr/>
        <p:txBody>
          <a:bodyPr/>
          <a:lstStyle/>
          <a:p>
            <a:r>
              <a:rPr lang="en-US" altLang="zh-TW" sz="2800" dirty="0">
                <a:latin typeface="+mn-lt"/>
              </a:rPr>
              <a:t>In the evaluation, we only compare</a:t>
            </a:r>
            <a:r>
              <a:rPr lang="zh-TW" altLang="en-US" sz="2800" dirty="0">
                <a:latin typeface="+mn-lt"/>
              </a:rPr>
              <a:t> </a:t>
            </a:r>
            <a:r>
              <a:rPr lang="en-US" altLang="zh-TW" sz="2800" dirty="0">
                <a:latin typeface="+mn-lt"/>
              </a:rPr>
              <a:t>the applications whose all services are placed on the cluster by different algorithms.</a:t>
            </a:r>
          </a:p>
          <a:p>
            <a:r>
              <a:rPr lang="en-US" altLang="zh-TW" sz="2800" dirty="0">
                <a:latin typeface="+mn-lt"/>
                <a:hlinkClick r:id="rId3" action="ppaction://hlinksldjump"/>
              </a:rPr>
              <a:t>Figure 5</a:t>
            </a:r>
            <a:r>
              <a:rPr lang="en-US" altLang="zh-TW" sz="2800" dirty="0">
                <a:latin typeface="+mn-lt"/>
              </a:rPr>
              <a:t> shows</a:t>
            </a:r>
            <a:r>
              <a:rPr lang="zh-TW" altLang="en-US" sz="2800" dirty="0">
                <a:latin typeface="+mn-lt"/>
              </a:rPr>
              <a:t> </a:t>
            </a:r>
            <a:r>
              <a:rPr lang="en-US" altLang="zh-TW" sz="2800" dirty="0">
                <a:latin typeface="+mn-lt"/>
              </a:rPr>
              <a:t>the average co-located traffic ratio of different schemes, and the error bars represent the maximum and</a:t>
            </a:r>
            <a:r>
              <a:rPr lang="zh-TW" altLang="en-US" sz="2800" dirty="0">
                <a:latin typeface="+mn-lt"/>
              </a:rPr>
              <a:t> </a:t>
            </a:r>
            <a:r>
              <a:rPr lang="en-US" altLang="zh-TW" sz="2800" dirty="0">
                <a:latin typeface="+mn-lt"/>
              </a:rPr>
              <a:t>minimum ratio.</a:t>
            </a:r>
          </a:p>
          <a:p>
            <a:r>
              <a:rPr lang="en-US" altLang="zh-TW" sz="2800" dirty="0">
                <a:latin typeface="+mn-lt"/>
              </a:rPr>
              <a:t>The co-located traffic is the traffic between the services that are placed on the same</a:t>
            </a:r>
            <a:r>
              <a:rPr lang="zh-TW" altLang="en-US" sz="2800" dirty="0">
                <a:latin typeface="+mn-lt"/>
              </a:rPr>
              <a:t> </a:t>
            </a:r>
            <a:r>
              <a:rPr lang="en-US" altLang="zh-TW" sz="2800" dirty="0">
                <a:latin typeface="+mn-lt"/>
              </a:rPr>
              <a:t>machine, so the ratio is the amount of co-located traffic to the amount of all traffic.</a:t>
            </a:r>
          </a:p>
          <a:p>
            <a:r>
              <a:rPr lang="en-US" altLang="zh-TW" sz="2800" dirty="0">
                <a:latin typeface="+mn-lt"/>
              </a:rPr>
              <a:t>For minimizing</a:t>
            </a:r>
            <a:r>
              <a:rPr lang="zh-TW" altLang="en-US" sz="2800" dirty="0">
                <a:latin typeface="+mn-lt"/>
              </a:rPr>
              <a:t> </a:t>
            </a:r>
            <a:r>
              <a:rPr lang="en-US" altLang="zh-TW" sz="2800" dirty="0">
                <a:latin typeface="+mn-lt"/>
              </a:rPr>
              <a:t>inter-machine traffic, the higher the co-located traffic ratio is, the better the placement solution is.</a:t>
            </a:r>
            <a:endParaRPr lang="zh-TW" altLang="en-US" sz="2800" dirty="0">
              <a:latin typeface="+mn-lt"/>
            </a:endParaRPr>
          </a:p>
        </p:txBody>
      </p:sp>
      <p:sp>
        <p:nvSpPr>
          <p:cNvPr id="4" name="投影片編號版面配置區 3">
            <a:extLst>
              <a:ext uri="{FF2B5EF4-FFF2-40B4-BE49-F238E27FC236}">
                <a16:creationId xmlns:a16="http://schemas.microsoft.com/office/drawing/2014/main" id="{54A0EE89-C9AF-440E-9B69-AD0604D94115}"/>
              </a:ext>
            </a:extLst>
          </p:cNvPr>
          <p:cNvSpPr>
            <a:spLocks noGrp="1"/>
          </p:cNvSpPr>
          <p:nvPr>
            <p:ph type="sldNum" sz="quarter" idx="12"/>
          </p:nvPr>
        </p:nvSpPr>
        <p:spPr/>
        <p:txBody>
          <a:bodyPr/>
          <a:lstStyle/>
          <a:p>
            <a:fld id="{52E38B42-96A3-412A-9CD3-7D6C2689CFF8}" type="slidenum">
              <a:rPr lang="en-US" altLang="zh-TW" smtClean="0"/>
              <a:pPr/>
              <a:t>83</a:t>
            </a:fld>
            <a:endParaRPr lang="en-US" altLang="zh-TW"/>
          </a:p>
        </p:txBody>
      </p:sp>
    </p:spTree>
    <p:extLst>
      <p:ext uri="{BB962C8B-B14F-4D97-AF65-F5344CB8AC3E}">
        <p14:creationId xmlns:p14="http://schemas.microsoft.com/office/powerpoint/2010/main" val="39037878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F25F69-B103-4CCE-A769-9239D6B818C6}"/>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78B301C7-7C5E-4520-9C44-714EDD7B206F}"/>
              </a:ext>
            </a:extLst>
          </p:cNvPr>
          <p:cNvSpPr>
            <a:spLocks noGrp="1"/>
          </p:cNvSpPr>
          <p:nvPr>
            <p:ph idx="1"/>
          </p:nvPr>
        </p:nvSpPr>
        <p:spPr/>
        <p:txBody>
          <a:bodyPr/>
          <a:lstStyle/>
          <a:p>
            <a:r>
              <a:rPr lang="en-US" altLang="zh-TW" sz="2800" dirty="0">
                <a:latin typeface="+mn-lt"/>
              </a:rPr>
              <a:t>To be specific, we present the co-located traffic ratio in </a:t>
            </a:r>
            <a:r>
              <a:rPr lang="en-US" altLang="zh-TW" sz="2800" dirty="0">
                <a:latin typeface="+mn-lt"/>
                <a:hlinkClick r:id="rId3" action="ppaction://hlinksldjump"/>
              </a:rPr>
              <a:t>Table 2</a:t>
            </a:r>
            <a:r>
              <a:rPr lang="en-US" altLang="zh-TW" sz="2800" dirty="0">
                <a:latin typeface="+mn-lt"/>
              </a:rPr>
              <a:t>. We observe that BP-HP and KP-HP</a:t>
            </a:r>
            <a:r>
              <a:rPr lang="zh-TW" altLang="en-US" sz="2800" dirty="0">
                <a:latin typeface="+mn-lt"/>
              </a:rPr>
              <a:t> </a:t>
            </a:r>
            <a:r>
              <a:rPr lang="en-US" altLang="zh-TW" sz="2800" dirty="0">
                <a:latin typeface="+mn-lt"/>
              </a:rPr>
              <a:t>significantly outperform the baselines.</a:t>
            </a:r>
          </a:p>
          <a:p>
            <a:r>
              <a:rPr lang="en-US" altLang="zh-TW" sz="2800" dirty="0">
                <a:latin typeface="+mn-lt"/>
              </a:rPr>
              <a:t>For the cluster with homogeneous machines, BP-HP improves</a:t>
            </a:r>
            <a:r>
              <a:rPr lang="zh-TW" altLang="en-US" sz="2800" dirty="0">
                <a:latin typeface="+mn-lt"/>
              </a:rPr>
              <a:t> </a:t>
            </a:r>
            <a:r>
              <a:rPr lang="en-US" altLang="zh-TW" sz="2800" dirty="0">
                <a:latin typeface="+mn-lt"/>
              </a:rPr>
              <a:t>average co-located traffic ratio by 24.8% to 38.1%; KP-HP improves the ratio by 22% to 35.3%.</a:t>
            </a:r>
          </a:p>
          <a:p>
            <a:r>
              <a:rPr lang="en-US" altLang="zh-TW" sz="2800" dirty="0">
                <a:latin typeface="+mn-lt"/>
              </a:rPr>
              <a:t>For the</a:t>
            </a:r>
            <a:r>
              <a:rPr lang="zh-TW" altLang="en-US" sz="2800" dirty="0">
                <a:latin typeface="+mn-lt"/>
              </a:rPr>
              <a:t> </a:t>
            </a:r>
            <a:r>
              <a:rPr lang="en-US" altLang="zh-TW" sz="2800" dirty="0">
                <a:latin typeface="+mn-lt"/>
              </a:rPr>
              <a:t>cluster with heterogeneous machines, BP-HP improves average co-located traffic ratio by 24.7% to</a:t>
            </a:r>
            <a:r>
              <a:rPr lang="zh-TW" altLang="en-US" sz="2800" dirty="0">
                <a:latin typeface="+mn-lt"/>
              </a:rPr>
              <a:t> </a:t>
            </a:r>
            <a:r>
              <a:rPr lang="en-US" altLang="zh-TW" sz="2800" dirty="0">
                <a:latin typeface="+mn-lt"/>
              </a:rPr>
              <a:t>39.6%; KP-HP improves the ratio by 23.4% to 38.3%.</a:t>
            </a:r>
            <a:endParaRPr lang="zh-TW" altLang="en-US" sz="2800" dirty="0">
              <a:latin typeface="+mn-lt"/>
            </a:endParaRPr>
          </a:p>
        </p:txBody>
      </p:sp>
      <p:sp>
        <p:nvSpPr>
          <p:cNvPr id="4" name="投影片編號版面配置區 3">
            <a:extLst>
              <a:ext uri="{FF2B5EF4-FFF2-40B4-BE49-F238E27FC236}">
                <a16:creationId xmlns:a16="http://schemas.microsoft.com/office/drawing/2014/main" id="{C8399CC8-AB14-478F-9FFB-569E05E434CC}"/>
              </a:ext>
            </a:extLst>
          </p:cNvPr>
          <p:cNvSpPr>
            <a:spLocks noGrp="1"/>
          </p:cNvSpPr>
          <p:nvPr>
            <p:ph type="sldNum" sz="quarter" idx="12"/>
          </p:nvPr>
        </p:nvSpPr>
        <p:spPr/>
        <p:txBody>
          <a:bodyPr/>
          <a:lstStyle/>
          <a:p>
            <a:fld id="{52E38B42-96A3-412A-9CD3-7D6C2689CFF8}" type="slidenum">
              <a:rPr lang="en-US" altLang="zh-TW" smtClean="0"/>
              <a:pPr/>
              <a:t>84</a:t>
            </a:fld>
            <a:endParaRPr lang="en-US" altLang="zh-TW"/>
          </a:p>
        </p:txBody>
      </p:sp>
    </p:spTree>
    <p:extLst>
      <p:ext uri="{BB962C8B-B14F-4D97-AF65-F5344CB8AC3E}">
        <p14:creationId xmlns:p14="http://schemas.microsoft.com/office/powerpoint/2010/main" val="4277614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15622B-B9B1-4767-A296-9865BD1D3B03}"/>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sp>
        <p:nvSpPr>
          <p:cNvPr id="3" name="內容版面配置區 2">
            <a:extLst>
              <a:ext uri="{FF2B5EF4-FFF2-40B4-BE49-F238E27FC236}">
                <a16:creationId xmlns:a16="http://schemas.microsoft.com/office/drawing/2014/main" id="{339006F8-A600-4D07-90CF-DAA5ACC288E0}"/>
              </a:ext>
            </a:extLst>
          </p:cNvPr>
          <p:cNvSpPr>
            <a:spLocks noGrp="1"/>
          </p:cNvSpPr>
          <p:nvPr>
            <p:ph idx="1"/>
          </p:nvPr>
        </p:nvSpPr>
        <p:spPr/>
        <p:txBody>
          <a:bodyPr/>
          <a:lstStyle/>
          <a:p>
            <a:r>
              <a:rPr lang="en-US" altLang="zh-TW" sz="2800" dirty="0">
                <a:latin typeface="+mn-lt"/>
              </a:rPr>
              <a:t>FFD, BFD, PACK, and RAND perform poorly as</a:t>
            </a:r>
            <a:r>
              <a:rPr lang="zh-TW" altLang="en-US" sz="2800" dirty="0">
                <a:latin typeface="+mn-lt"/>
              </a:rPr>
              <a:t> </a:t>
            </a:r>
            <a:r>
              <a:rPr lang="en-US" altLang="zh-TW" sz="2800" dirty="0">
                <a:latin typeface="+mn-lt"/>
              </a:rPr>
              <a:t>they only focus on packing the services, without considering the traffic rate.</a:t>
            </a:r>
          </a:p>
          <a:p>
            <a:r>
              <a:rPr lang="en-US" altLang="zh-TW" sz="2800" dirty="0">
                <a:latin typeface="+mn-lt"/>
              </a:rPr>
              <a:t>As we set the affinity to the</a:t>
            </a:r>
            <a:r>
              <a:rPr lang="zh-TW" altLang="en-US" sz="2800" dirty="0">
                <a:latin typeface="+mn-lt"/>
              </a:rPr>
              <a:t> </a:t>
            </a:r>
            <a:r>
              <a:rPr lang="en-US" altLang="zh-TW" sz="2800" dirty="0">
                <a:latin typeface="+mn-lt"/>
              </a:rPr>
              <a:t>services that have traffic between them in KS, KS tries to put the affinity services on the same machine.</a:t>
            </a:r>
            <a:r>
              <a:rPr lang="zh-TW" altLang="en-US" sz="2800" dirty="0">
                <a:latin typeface="+mn-lt"/>
              </a:rPr>
              <a:t> </a:t>
            </a:r>
            <a:r>
              <a:rPr lang="en-US" altLang="zh-TW" sz="2800" dirty="0">
                <a:latin typeface="+mn-lt"/>
              </a:rPr>
              <a:t>However, KS ignores the concrete traffic rate when making placement decisions.</a:t>
            </a:r>
          </a:p>
          <a:p>
            <a:r>
              <a:rPr lang="en-US" altLang="zh-TW" sz="2800" dirty="0">
                <a:latin typeface="+mn-lt"/>
              </a:rPr>
              <a:t>Regarding BP-HP</a:t>
            </a:r>
            <a:r>
              <a:rPr lang="zh-TW" altLang="en-US" sz="2800" dirty="0">
                <a:latin typeface="+mn-lt"/>
              </a:rPr>
              <a:t> </a:t>
            </a:r>
            <a:r>
              <a:rPr lang="en-US" altLang="zh-TW" sz="2800" dirty="0">
                <a:latin typeface="+mn-lt"/>
              </a:rPr>
              <a:t>and KP-HP, we find that BP-HP performs slightly better and more stable than KP-HP, but KP-HP may</a:t>
            </a:r>
            <a:r>
              <a:rPr lang="zh-TW" altLang="en-US" sz="2800" dirty="0">
                <a:latin typeface="+mn-lt"/>
              </a:rPr>
              <a:t> </a:t>
            </a:r>
            <a:r>
              <a:rPr lang="en-US" altLang="zh-TW" sz="2800" dirty="0">
                <a:latin typeface="+mn-lt"/>
              </a:rPr>
              <a:t>find a better solution in some cases (according to the error bars).</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B667289F-FB5E-45DD-B83E-A26FD7A13F42}"/>
              </a:ext>
            </a:extLst>
          </p:cNvPr>
          <p:cNvSpPr>
            <a:spLocks noGrp="1"/>
          </p:cNvSpPr>
          <p:nvPr>
            <p:ph type="sldNum" sz="quarter" idx="12"/>
          </p:nvPr>
        </p:nvSpPr>
        <p:spPr/>
        <p:txBody>
          <a:bodyPr/>
          <a:lstStyle/>
          <a:p>
            <a:fld id="{52E38B42-96A3-412A-9CD3-7D6C2689CFF8}" type="slidenum">
              <a:rPr lang="en-US" altLang="zh-TW" smtClean="0"/>
              <a:pPr/>
              <a:t>85</a:t>
            </a:fld>
            <a:endParaRPr lang="en-US" altLang="zh-TW"/>
          </a:p>
        </p:txBody>
      </p:sp>
    </p:spTree>
    <p:extLst>
      <p:ext uri="{BB962C8B-B14F-4D97-AF65-F5344CB8AC3E}">
        <p14:creationId xmlns:p14="http://schemas.microsoft.com/office/powerpoint/2010/main" val="3612581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B7F2C3-9ABE-4E4C-9602-FABD8314FFAB}"/>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C8ACC92-C8F0-4284-BE68-2600053774C9}"/>
                  </a:ext>
                </a:extLst>
              </p:cNvPr>
              <p:cNvSpPr>
                <a:spLocks noGrp="1"/>
              </p:cNvSpPr>
              <p:nvPr>
                <p:ph idx="1"/>
              </p:nvPr>
            </p:nvSpPr>
            <p:spPr/>
            <p:txBody>
              <a:bodyPr/>
              <a:lstStyle/>
              <a:p>
                <a:r>
                  <a:rPr lang="en-US" altLang="zh-TW" sz="2800" dirty="0">
                    <a:latin typeface="+mn-lt"/>
                  </a:rPr>
                  <a:t>In contrast, KP-HP also easily returns</a:t>
                </a:r>
                <a:r>
                  <a:rPr lang="zh-TW" altLang="en-US" sz="2800" dirty="0">
                    <a:latin typeface="+mn-lt"/>
                  </a:rPr>
                  <a:t> </a:t>
                </a:r>
                <a:r>
                  <a:rPr lang="en-US" altLang="zh-TW" sz="2800" dirty="0">
                    <a:latin typeface="+mn-lt"/>
                  </a:rPr>
                  <a:t>a worse solution.</a:t>
                </a:r>
              </a:p>
              <a:p>
                <a:r>
                  <a:rPr lang="en-US" altLang="zh-TW" sz="2800" dirty="0">
                    <a:latin typeface="+mn-lt"/>
                  </a:rPr>
                  <a:t>This is mainly because BP-HP performs the contraction algorithm to find a minimum</a:t>
                </a:r>
                <a:r>
                  <a:rPr lang="zh-TW" altLang="en-US" sz="2800" dirty="0">
                    <a:latin typeface="+mn-lt"/>
                  </a:rPr>
                  <a:t> </a:t>
                </a:r>
                <a:r>
                  <a:rPr lang="en-US" altLang="zh-TW" sz="2800" dirty="0">
                    <a:latin typeface="+mn-lt"/>
                  </a:rPr>
                  <a:t>cut with probability</a:t>
                </a:r>
                <a:r>
                  <a:rPr lang="zh-TW" altLang="en-US" sz="2800" dirty="0">
                    <a:latin typeface="+mn-lt"/>
                  </a:rPr>
                  <a:t> </a:t>
                </a:r>
                <a:r>
                  <a:rPr lang="el-GR" altLang="zh-TW" sz="2800" dirty="0">
                    <a:latin typeface="+mn-lt"/>
                  </a:rPr>
                  <a:t>Ω</a:t>
                </a:r>
                <a14:m>
                  <m:oMath xmlns:m="http://schemas.openxmlformats.org/officeDocument/2006/math">
                    <m:d>
                      <m:dPr>
                        <m:ctrlPr>
                          <a:rPr lang="el-GR" altLang="zh-TW" sz="2800" i="1" smtClean="0">
                            <a:latin typeface="Cambria Math" panose="02040503050406030204" pitchFamily="18" charset="0"/>
                          </a:rPr>
                        </m:ctrlPr>
                      </m:dPr>
                      <m:e>
                        <m:r>
                          <a:rPr lang="en-US" altLang="zh-TW" sz="2800" i="1">
                            <a:latin typeface="Cambria Math" panose="02040503050406030204" pitchFamily="18" charset="0"/>
                          </a:rPr>
                          <m:t>1</m:t>
                        </m:r>
                        <m:r>
                          <a:rPr lang="en-US" altLang="zh-TW" sz="2800" i="1" smtClean="0">
                            <a:latin typeface="Cambria Math" panose="02040503050406030204" pitchFamily="18" charset="0"/>
                          </a:rPr>
                          <m:t>/</m:t>
                        </m:r>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𝑛</m:t>
                            </m:r>
                          </m:e>
                          <m:sup>
                            <m:r>
                              <a:rPr lang="en-US" altLang="zh-TW" sz="2800" b="0" i="1" smtClean="0">
                                <a:latin typeface="Cambria Math" panose="02040503050406030204" pitchFamily="18" charset="0"/>
                              </a:rPr>
                              <m:t>2</m:t>
                            </m:r>
                          </m:sup>
                        </m:sSup>
                      </m:e>
                    </m:d>
                  </m:oMath>
                </a14:m>
                <a:r>
                  <a:rPr lang="en-US" altLang="zh-TW" sz="2800" dirty="0">
                    <a:latin typeface="+mn-lt"/>
                  </a:rPr>
                  <a:t>; KP-HP performs the contraction algorithm to find a minimum k-cut</a:t>
                </a:r>
                <a:r>
                  <a:rPr lang="zh-TW" altLang="en-US" sz="2800" dirty="0">
                    <a:latin typeface="+mn-lt"/>
                  </a:rPr>
                  <a:t> </a:t>
                </a:r>
                <a:r>
                  <a:rPr lang="en-US" altLang="zh-TW" sz="2800" dirty="0">
                    <a:latin typeface="+mn-lt"/>
                  </a:rPr>
                  <a:t>with probability </a:t>
                </a:r>
                <a:r>
                  <a:rPr lang="el-GR" altLang="zh-TW" sz="2800" dirty="0">
                    <a:latin typeface="+mn-lt"/>
                  </a:rPr>
                  <a:t>Ω</a:t>
                </a:r>
                <a14:m>
                  <m:oMath xmlns:m="http://schemas.openxmlformats.org/officeDocument/2006/math">
                    <m:d>
                      <m:dPr>
                        <m:ctrlPr>
                          <a:rPr lang="el-GR" altLang="zh-TW" sz="2800" i="1">
                            <a:latin typeface="Cambria Math" panose="02040503050406030204" pitchFamily="18" charset="0"/>
                          </a:rPr>
                        </m:ctrlPr>
                      </m:dPr>
                      <m:e>
                        <m:r>
                          <a:rPr lang="en-US" altLang="zh-TW" sz="2800">
                            <a:latin typeface="Cambria Math" panose="02040503050406030204" pitchFamily="18" charset="0"/>
                          </a:rPr>
                          <m:t>1/</m:t>
                        </m:r>
                        <m:sSup>
                          <m:sSupPr>
                            <m:ctrlPr>
                              <a:rPr lang="en-US" altLang="zh-TW" sz="2800" i="1">
                                <a:latin typeface="Cambria Math" panose="02040503050406030204" pitchFamily="18" charset="0"/>
                              </a:rPr>
                            </m:ctrlPr>
                          </m:sSupPr>
                          <m:e>
                            <m:r>
                              <a:rPr lang="en-US" altLang="zh-TW" sz="2800">
                                <a:latin typeface="Cambria Math" panose="02040503050406030204" pitchFamily="18" charset="0"/>
                              </a:rPr>
                              <m:t>𝑛</m:t>
                            </m:r>
                          </m:e>
                          <m:sup>
                            <m:r>
                              <a:rPr lang="en-US" altLang="zh-TW" sz="2800">
                                <a:latin typeface="Cambria Math" panose="02040503050406030204" pitchFamily="18" charset="0"/>
                              </a:rPr>
                              <m:t>2</m:t>
                            </m:r>
                            <m:r>
                              <a:rPr lang="en-US" altLang="zh-TW" sz="2800">
                                <a:latin typeface="Cambria Math" panose="02040503050406030204" pitchFamily="18" charset="0"/>
                              </a:rPr>
                              <m:t>𝑘</m:t>
                            </m:r>
                            <m:r>
                              <a:rPr lang="en-US" altLang="zh-TW" sz="2800">
                                <a:latin typeface="Cambria Math" panose="02040503050406030204" pitchFamily="18" charset="0"/>
                              </a:rPr>
                              <m:t>−2</m:t>
                            </m:r>
                          </m:sup>
                        </m:sSup>
                      </m:e>
                    </m:d>
                    <m:r>
                      <a:rPr lang="en-US" altLang="zh-TW" sz="2800">
                        <a:latin typeface="Cambria Math" panose="02040503050406030204" pitchFamily="18" charset="0"/>
                      </a:rPr>
                      <m:t> </m:t>
                    </m:r>
                  </m:oMath>
                </a14:m>
                <a:r>
                  <a:rPr lang="en-US" altLang="zh-TW" sz="2800" dirty="0">
                    <a:latin typeface="+mn-lt"/>
                  </a:rPr>
                  <a:t>which is much less than the BP-HP.</a:t>
                </a:r>
              </a:p>
              <a:p>
                <a:r>
                  <a:rPr lang="en-US" altLang="zh-TW" sz="2800" dirty="0">
                    <a:latin typeface="+mn-lt"/>
                  </a:rPr>
                  <a:t>Thus, the performance of KP-HP varies widely in the experiments.</a:t>
                </a:r>
              </a:p>
              <a:p>
                <a:r>
                  <a:rPr lang="en-US" altLang="zh-TW" sz="2800" dirty="0">
                    <a:latin typeface="+mn-lt"/>
                  </a:rPr>
                  <a:t>Nevertheless, benefiting from the partition that strives to co-locate the large traffic demands and the traffic-aware packing, BP-HP and KP-HP both can effectively reduce inter-machine traffic for deploying service-based applications on computer clusters.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5C8ACC92-C8F0-4284-BE68-2600053774C9}"/>
                  </a:ext>
                </a:extLst>
              </p:cNvPr>
              <p:cNvSpPr>
                <a:spLocks noGrp="1" noRot="1" noChangeAspect="1" noMove="1" noResize="1" noEditPoints="1" noAdjustHandles="1" noChangeArrowheads="1" noChangeShapeType="1" noTextEdit="1"/>
              </p:cNvSpPr>
              <p:nvPr>
                <p:ph idx="1"/>
              </p:nvPr>
            </p:nvSpPr>
            <p:spPr>
              <a:blipFill>
                <a:blip r:embed="rId3"/>
                <a:stretch>
                  <a:fillRect l="-944" t="-1482" r="-1556" b="-687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B638268-C9B4-41BE-912E-D75D132C9085}"/>
              </a:ext>
            </a:extLst>
          </p:cNvPr>
          <p:cNvSpPr>
            <a:spLocks noGrp="1"/>
          </p:cNvSpPr>
          <p:nvPr>
            <p:ph type="sldNum" sz="quarter" idx="12"/>
          </p:nvPr>
        </p:nvSpPr>
        <p:spPr/>
        <p:txBody>
          <a:bodyPr/>
          <a:lstStyle/>
          <a:p>
            <a:fld id="{52E38B42-96A3-412A-9CD3-7D6C2689CFF8}" type="slidenum">
              <a:rPr lang="en-US" altLang="zh-TW" smtClean="0"/>
              <a:pPr/>
              <a:t>86</a:t>
            </a:fld>
            <a:endParaRPr lang="en-US" altLang="zh-TW"/>
          </a:p>
        </p:txBody>
      </p:sp>
    </p:spTree>
    <p:extLst>
      <p:ext uri="{BB962C8B-B14F-4D97-AF65-F5344CB8AC3E}">
        <p14:creationId xmlns:p14="http://schemas.microsoft.com/office/powerpoint/2010/main" val="22823337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D3E36E-C78D-4BDD-91E1-0178998177EA}"/>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pic>
        <p:nvPicPr>
          <p:cNvPr id="5" name="內容版面配置區 4">
            <a:extLst>
              <a:ext uri="{FF2B5EF4-FFF2-40B4-BE49-F238E27FC236}">
                <a16:creationId xmlns:a16="http://schemas.microsoft.com/office/drawing/2014/main" id="{EC681E94-E69D-4BCD-A3B1-6D1029367F9D}"/>
              </a:ext>
            </a:extLst>
          </p:cNvPr>
          <p:cNvPicPr>
            <a:picLocks noGrp="1" noChangeAspect="1"/>
          </p:cNvPicPr>
          <p:nvPr>
            <p:ph idx="1"/>
          </p:nvPr>
        </p:nvPicPr>
        <p:blipFill>
          <a:blip r:embed="rId2"/>
          <a:stretch>
            <a:fillRect/>
          </a:stretch>
        </p:blipFill>
        <p:spPr>
          <a:xfrm>
            <a:off x="1637678" y="1848363"/>
            <a:ext cx="8916644" cy="4029637"/>
          </a:xfrm>
          <a:prstGeom prst="rect">
            <a:avLst/>
          </a:prstGeom>
        </p:spPr>
      </p:pic>
      <p:sp>
        <p:nvSpPr>
          <p:cNvPr id="4" name="投影片編號版面配置區 3">
            <a:extLst>
              <a:ext uri="{FF2B5EF4-FFF2-40B4-BE49-F238E27FC236}">
                <a16:creationId xmlns:a16="http://schemas.microsoft.com/office/drawing/2014/main" id="{FE45CA02-2464-4072-8EC8-1E9893C7222F}"/>
              </a:ext>
            </a:extLst>
          </p:cNvPr>
          <p:cNvSpPr>
            <a:spLocks noGrp="1"/>
          </p:cNvSpPr>
          <p:nvPr>
            <p:ph type="sldNum" sz="quarter" idx="12"/>
          </p:nvPr>
        </p:nvSpPr>
        <p:spPr/>
        <p:txBody>
          <a:bodyPr/>
          <a:lstStyle/>
          <a:p>
            <a:fld id="{52E38B42-96A3-412A-9CD3-7D6C2689CFF8}" type="slidenum">
              <a:rPr lang="en-US" altLang="zh-TW" smtClean="0"/>
              <a:pPr/>
              <a:t>87</a:t>
            </a:fld>
            <a:endParaRPr lang="en-US" altLang="zh-TW"/>
          </a:p>
        </p:txBody>
      </p:sp>
    </p:spTree>
    <p:extLst>
      <p:ext uri="{BB962C8B-B14F-4D97-AF65-F5344CB8AC3E}">
        <p14:creationId xmlns:p14="http://schemas.microsoft.com/office/powerpoint/2010/main" val="36132957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8C2506-FC55-4076-B3D0-66452CB46C8C}"/>
              </a:ext>
            </a:extLst>
          </p:cNvPr>
          <p:cNvSpPr>
            <a:spLocks noGrp="1"/>
          </p:cNvSpPr>
          <p:nvPr>
            <p:ph type="title"/>
          </p:nvPr>
        </p:nvSpPr>
        <p:spPr/>
        <p:txBody>
          <a:bodyPr/>
          <a:lstStyle/>
          <a:p>
            <a:r>
              <a:rPr lang="en-US" altLang="zh-TW" dirty="0">
                <a:solidFill>
                  <a:prstClr val="black"/>
                </a:solidFill>
                <a:latin typeface="Times New Roman"/>
              </a:rPr>
              <a:t>5.2. Comparison with Baselines</a:t>
            </a:r>
            <a:endParaRPr lang="zh-TW" altLang="en-US" dirty="0"/>
          </a:p>
        </p:txBody>
      </p:sp>
      <p:pic>
        <p:nvPicPr>
          <p:cNvPr id="5" name="內容版面配置區 4">
            <a:extLst>
              <a:ext uri="{FF2B5EF4-FFF2-40B4-BE49-F238E27FC236}">
                <a16:creationId xmlns:a16="http://schemas.microsoft.com/office/drawing/2014/main" id="{8E4E669A-C612-4DC0-ABC0-B9C825A94783}"/>
              </a:ext>
            </a:extLst>
          </p:cNvPr>
          <p:cNvPicPr>
            <a:picLocks noGrp="1" noChangeAspect="1"/>
          </p:cNvPicPr>
          <p:nvPr>
            <p:ph idx="1"/>
          </p:nvPr>
        </p:nvPicPr>
        <p:blipFill>
          <a:blip r:embed="rId2"/>
          <a:stretch>
            <a:fillRect/>
          </a:stretch>
        </p:blipFill>
        <p:spPr>
          <a:xfrm>
            <a:off x="2700245" y="2209800"/>
            <a:ext cx="6791509" cy="3609395"/>
          </a:xfrm>
          <a:prstGeom prst="rect">
            <a:avLst/>
          </a:prstGeom>
        </p:spPr>
      </p:pic>
      <p:sp>
        <p:nvSpPr>
          <p:cNvPr id="4" name="投影片編號版面配置區 3">
            <a:extLst>
              <a:ext uri="{FF2B5EF4-FFF2-40B4-BE49-F238E27FC236}">
                <a16:creationId xmlns:a16="http://schemas.microsoft.com/office/drawing/2014/main" id="{059D8158-2949-4D84-A565-5A84BEB26172}"/>
              </a:ext>
            </a:extLst>
          </p:cNvPr>
          <p:cNvSpPr>
            <a:spLocks noGrp="1"/>
          </p:cNvSpPr>
          <p:nvPr>
            <p:ph type="sldNum" sz="quarter" idx="12"/>
          </p:nvPr>
        </p:nvSpPr>
        <p:spPr/>
        <p:txBody>
          <a:bodyPr/>
          <a:lstStyle/>
          <a:p>
            <a:fld id="{52E38B42-96A3-412A-9CD3-7D6C2689CFF8}" type="slidenum">
              <a:rPr lang="en-US" altLang="zh-TW" smtClean="0"/>
              <a:pPr/>
              <a:t>88</a:t>
            </a:fld>
            <a:endParaRPr lang="en-US" altLang="zh-TW"/>
          </a:p>
        </p:txBody>
      </p:sp>
    </p:spTree>
    <p:extLst>
      <p:ext uri="{BB962C8B-B14F-4D97-AF65-F5344CB8AC3E}">
        <p14:creationId xmlns:p14="http://schemas.microsoft.com/office/powerpoint/2010/main" val="50300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F16F5BC9-3CF5-41E6-BC0A-76616E4EE0C3}"/>
                  </a:ext>
                </a:extLst>
              </p:cNvPr>
              <p:cNvSpPr>
                <a:spLocks noGrp="1"/>
              </p:cNvSpPr>
              <p:nvPr>
                <p:ph type="title"/>
              </p:nvPr>
            </p:nvSpPr>
            <p:spPr/>
            <p:txBody>
              <a:bodyPr/>
              <a:lstStyle/>
              <a:p>
                <a:r>
                  <a:rPr lang="en-US" altLang="zh-TW" dirty="0">
                    <a:solidFill>
                      <a:prstClr val="black"/>
                    </a:solidFill>
                    <a:latin typeface="Times New Roman"/>
                  </a:rPr>
                  <a:t>5.3. Impact of Threshold </a:t>
                </a:r>
                <a14:m>
                  <m:oMath xmlns:m="http://schemas.openxmlformats.org/officeDocument/2006/math">
                    <m:r>
                      <a:rPr lang="zh-TW" altLang="en-US">
                        <a:solidFill>
                          <a:prstClr val="black"/>
                        </a:solidFill>
                        <a:latin typeface="Cambria Math" panose="02040503050406030204" pitchFamily="18" charset="0"/>
                      </a:rPr>
                      <m:t>𝜶</m:t>
                    </m:r>
                  </m:oMath>
                </a14:m>
                <a:endParaRPr lang="zh-TW" altLang="en-US" dirty="0">
                  <a:solidFill>
                    <a:prstClr val="black"/>
                  </a:solidFill>
                  <a:latin typeface="Times New Roman"/>
                </a:endParaRPr>
              </a:p>
            </p:txBody>
          </p:sp>
        </mc:Choice>
        <mc:Fallback xmlns="">
          <p:sp>
            <p:nvSpPr>
              <p:cNvPr id="2" name="標題 1">
                <a:extLst>
                  <a:ext uri="{FF2B5EF4-FFF2-40B4-BE49-F238E27FC236}">
                    <a16:creationId xmlns:a16="http://schemas.microsoft.com/office/drawing/2014/main" id="{F16F5BC9-3CF5-41E6-BC0A-76616E4EE0C3}"/>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A7020FA-1DE8-4AD4-9B81-2CDEC7EFD2EF}"/>
                  </a:ext>
                </a:extLst>
              </p:cNvPr>
              <p:cNvSpPr>
                <a:spLocks noGrp="1"/>
              </p:cNvSpPr>
              <p:nvPr>
                <p:ph idx="1"/>
              </p:nvPr>
            </p:nvSpPr>
            <p:spPr/>
            <p:txBody>
              <a:bodyPr/>
              <a:lstStyle/>
              <a:p>
                <a:r>
                  <a:rPr lang="en-US" altLang="zh-TW" sz="2800" dirty="0">
                    <a:latin typeface="+mn-lt"/>
                  </a:rPr>
                  <a:t>In this section, we discuss the impact of threshold</a:t>
                </a:r>
                <a:r>
                  <a:rPr lang="zh-TW" altLang="en-US" sz="2800" dirty="0">
                    <a:latin typeface="+mn-lt"/>
                  </a:rPr>
                  <a:t> </a:t>
                </a:r>
                <a14:m>
                  <m:oMath xmlns:m="http://schemas.openxmlformats.org/officeDocument/2006/math">
                    <m:r>
                      <a:rPr lang="zh-TW" altLang="en-US" sz="2800" i="1">
                        <a:latin typeface="Cambria Math" panose="02040503050406030204" pitchFamily="18" charset="0"/>
                      </a:rPr>
                      <m:t>𝛼</m:t>
                    </m:r>
                  </m:oMath>
                </a14:m>
                <a:r>
                  <a:rPr lang="zh-TW" altLang="en-US" sz="2800" dirty="0">
                    <a:latin typeface="+mn-lt"/>
                  </a:rPr>
                  <a:t> </a:t>
                </a:r>
                <a:r>
                  <a:rPr lang="en-US" altLang="zh-TW" sz="2800" dirty="0">
                    <a:latin typeface="+mn-lt"/>
                  </a:rPr>
                  <a:t>on the service-based application placement.</a:t>
                </a:r>
              </a:p>
              <a:p>
                <a:r>
                  <a:rPr lang="en-US" altLang="zh-TW" sz="2800" dirty="0">
                    <a:latin typeface="+mn-lt"/>
                  </a:rPr>
                  <a:t>To illustrate, we fix the threshold</a:t>
                </a:r>
                <a:r>
                  <a:rPr lang="zh-TW" altLang="en-US" sz="2800" dirty="0">
                    <a:latin typeface="+mn-lt"/>
                  </a:rPr>
                  <a:t> </a:t>
                </a:r>
                <a14:m>
                  <m:oMath xmlns:m="http://schemas.openxmlformats.org/officeDocument/2006/math">
                    <m:r>
                      <a:rPr lang="zh-TW" altLang="en-US" sz="2800" i="1">
                        <a:latin typeface="Cambria Math" panose="02040503050406030204" pitchFamily="18" charset="0"/>
                      </a:rPr>
                      <m:t>𝛼</m:t>
                    </m:r>
                  </m:oMath>
                </a14:m>
                <a:r>
                  <a:rPr lang="zh-TW" altLang="en-US" sz="2800" dirty="0">
                    <a:latin typeface="+mn-lt"/>
                  </a:rPr>
                  <a:t> </a:t>
                </a:r>
                <a:r>
                  <a:rPr lang="en-US" altLang="zh-TW" sz="2800" dirty="0">
                    <a:latin typeface="+mn-lt"/>
                  </a:rPr>
                  <a:t>by using BP-HP on the cluster with homogeneous machines.</a:t>
                </a:r>
              </a:p>
              <a:p>
                <a:r>
                  <a:rPr lang="en-US" altLang="zh-TW" sz="2800" dirty="0">
                    <a:latin typeface="+mn-lt"/>
                    <a:hlinkClick r:id="rId4" action="ppaction://hlinksldjump"/>
                  </a:rPr>
                  <a:t>Figure 6</a:t>
                </a:r>
                <a:r>
                  <a:rPr lang="en-US" altLang="zh-TW" sz="2800" dirty="0">
                    <a:latin typeface="+mn-lt"/>
                  </a:rPr>
                  <a:t> shows the successful placement ratio with different values of threshold </a:t>
                </a:r>
                <a14:m>
                  <m:oMath xmlns:m="http://schemas.openxmlformats.org/officeDocument/2006/math">
                    <m:r>
                      <a:rPr lang="zh-TW" altLang="en-US" sz="2800" i="1" smtClean="0">
                        <a:latin typeface="Cambria Math" panose="02040503050406030204" pitchFamily="18" charset="0"/>
                      </a:rPr>
                      <m:t>𝛼</m:t>
                    </m:r>
                  </m:oMath>
                </a14:m>
                <a:r>
                  <a:rPr lang="en-US" altLang="zh-TW" sz="2800" dirty="0">
                    <a:latin typeface="+mn-lt"/>
                  </a:rPr>
                  <a:t>.</a:t>
                </a:r>
              </a:p>
              <a:p>
                <a:r>
                  <a:rPr lang="en-US" altLang="zh-TW" sz="2800" dirty="0">
                    <a:latin typeface="+mn-lt"/>
                  </a:rPr>
                  <a:t>For instance, BP-HP can find a placement solution for 77% of the applications with 64 services when </a:t>
                </a:r>
                <a14:m>
                  <m:oMath xmlns:m="http://schemas.openxmlformats.org/officeDocument/2006/math">
                    <m:r>
                      <a:rPr lang="zh-TW" altLang="en-US" sz="2800" i="1">
                        <a:latin typeface="Cambria Math" panose="02040503050406030204" pitchFamily="18" charset="0"/>
                      </a:rPr>
                      <m:t>𝛼</m:t>
                    </m:r>
                  </m:oMath>
                </a14:m>
                <a:r>
                  <a:rPr lang="en-US" altLang="zh-TW" sz="2800" dirty="0">
                    <a:latin typeface="+mn-lt"/>
                  </a:rPr>
                  <a:t>= 0.5.</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0A7020FA-1DE8-4AD4-9B81-2CDEC7EFD2EF}"/>
                  </a:ext>
                </a:extLst>
              </p:cNvPr>
              <p:cNvSpPr>
                <a:spLocks noGrp="1" noRot="1" noChangeAspect="1" noMove="1" noResize="1" noEditPoints="1" noAdjustHandles="1" noChangeArrowheads="1" noChangeShapeType="1" noTextEdit="1"/>
              </p:cNvSpPr>
              <p:nvPr>
                <p:ph idx="1"/>
              </p:nvPr>
            </p:nvSpPr>
            <p:spPr>
              <a:blipFill>
                <a:blip r:embed="rId5"/>
                <a:stretch>
                  <a:fillRect l="-944" t="-1482" r="-12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5AD11B4-2737-4C02-AA16-FDB639886F93}"/>
              </a:ext>
            </a:extLst>
          </p:cNvPr>
          <p:cNvSpPr>
            <a:spLocks noGrp="1"/>
          </p:cNvSpPr>
          <p:nvPr>
            <p:ph type="sldNum" sz="quarter" idx="12"/>
          </p:nvPr>
        </p:nvSpPr>
        <p:spPr/>
        <p:txBody>
          <a:bodyPr/>
          <a:lstStyle/>
          <a:p>
            <a:fld id="{52E38B42-96A3-412A-9CD3-7D6C2689CFF8}" type="slidenum">
              <a:rPr lang="en-US" altLang="zh-TW" smtClean="0"/>
              <a:pPr/>
              <a:t>89</a:t>
            </a:fld>
            <a:endParaRPr lang="en-US" altLang="zh-TW"/>
          </a:p>
        </p:txBody>
      </p:sp>
    </p:spTree>
    <p:extLst>
      <p:ext uri="{BB962C8B-B14F-4D97-AF65-F5344CB8AC3E}">
        <p14:creationId xmlns:p14="http://schemas.microsoft.com/office/powerpoint/2010/main" val="221310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741C23-90DB-4CCB-8A43-E5B38BF36D67}"/>
              </a:ext>
            </a:extLst>
          </p:cNvPr>
          <p:cNvSpPr>
            <a:spLocks noGrp="1"/>
          </p:cNvSpPr>
          <p:nvPr>
            <p:ph type="title"/>
          </p:nvPr>
        </p:nvSpPr>
        <p:spPr/>
        <p:txBody>
          <a:bodyPr/>
          <a:lstStyle/>
          <a:p>
            <a:r>
              <a:rPr lang="en-US" altLang="zh-TW" dirty="0">
                <a:solidFill>
                  <a:prstClr val="black"/>
                </a:solidFill>
                <a:latin typeface="Times New Roman"/>
              </a:rPr>
              <a:t>1. Introduction</a:t>
            </a:r>
            <a:endParaRPr lang="zh-TW" altLang="en-US" dirty="0"/>
          </a:p>
        </p:txBody>
      </p:sp>
      <p:sp>
        <p:nvSpPr>
          <p:cNvPr id="3" name="內容版面配置區 2">
            <a:extLst>
              <a:ext uri="{FF2B5EF4-FFF2-40B4-BE49-F238E27FC236}">
                <a16:creationId xmlns:a16="http://schemas.microsoft.com/office/drawing/2014/main" id="{69387CF9-76EF-4696-993E-39D8BF034A85}"/>
              </a:ext>
            </a:extLst>
          </p:cNvPr>
          <p:cNvSpPr>
            <a:spLocks noGrp="1"/>
          </p:cNvSpPr>
          <p:nvPr>
            <p:ph idx="1"/>
          </p:nvPr>
        </p:nvSpPr>
        <p:spPr/>
        <p:txBody>
          <a:bodyPr/>
          <a:lstStyle/>
          <a:p>
            <a:r>
              <a:rPr lang="en-US" altLang="zh-TW" sz="2800" dirty="0">
                <a:latin typeface="+mn-lt"/>
              </a:rPr>
              <a:t>When deploying</a:t>
            </a:r>
            <a:r>
              <a:rPr lang="zh-TW" altLang="en-US" sz="2800" dirty="0">
                <a:latin typeface="+mn-lt"/>
              </a:rPr>
              <a:t> </a:t>
            </a:r>
            <a:r>
              <a:rPr lang="en-US" altLang="zh-TW" sz="2800" dirty="0">
                <a:latin typeface="+mn-lt"/>
              </a:rPr>
              <a:t>a service-based application in clouds, several essential aspects have to be taken into account.</a:t>
            </a:r>
          </a:p>
          <a:p>
            <a:r>
              <a:rPr lang="en-US" altLang="zh-TW" sz="2800" dirty="0">
                <a:latin typeface="+mn-lt"/>
              </a:rPr>
              <a:t>First,</a:t>
            </a:r>
            <a:r>
              <a:rPr lang="zh-TW" altLang="en-US" sz="2800" dirty="0">
                <a:latin typeface="+mn-lt"/>
              </a:rPr>
              <a:t> </a:t>
            </a:r>
            <a:r>
              <a:rPr lang="en-US" altLang="zh-TW" sz="2800" dirty="0">
                <a:latin typeface="+mn-lt"/>
              </a:rPr>
              <a:t>services involved in the application often have diverse resource demands, such as CPU, memory and</a:t>
            </a:r>
            <a:r>
              <a:rPr lang="zh-TW" altLang="en-US" sz="2800" dirty="0">
                <a:latin typeface="+mn-lt"/>
              </a:rPr>
              <a:t> </a:t>
            </a:r>
            <a:r>
              <a:rPr lang="en-US" altLang="zh-TW" sz="2800" dirty="0">
                <a:latin typeface="+mn-lt"/>
              </a:rPr>
              <a:t>disk.</a:t>
            </a:r>
          </a:p>
          <a:p>
            <a:r>
              <a:rPr lang="en-US" altLang="zh-TW" sz="2800" dirty="0">
                <a:latin typeface="+mn-lt"/>
              </a:rPr>
              <a:t>The underlying machine has to ensure sufficient resources to run each service and at the same</a:t>
            </a:r>
            <a:r>
              <a:rPr lang="zh-TW" altLang="en-US" sz="2800" dirty="0">
                <a:latin typeface="+mn-lt"/>
              </a:rPr>
              <a:t> </a:t>
            </a:r>
            <a:r>
              <a:rPr lang="en-US" altLang="zh-TW" sz="2800" dirty="0">
                <a:latin typeface="+mn-lt"/>
              </a:rPr>
              <a:t>time provide cohesive functionalities.</a:t>
            </a:r>
          </a:p>
          <a:p>
            <a:r>
              <a:rPr lang="en-US" altLang="zh-TW" sz="2800" dirty="0">
                <a:latin typeface="+mn-lt"/>
              </a:rPr>
              <a:t>Efficient resource allocation to each service is difficult, while</a:t>
            </a:r>
            <a:r>
              <a:rPr lang="zh-TW" altLang="en-US" sz="2800" dirty="0">
                <a:latin typeface="+mn-lt"/>
              </a:rPr>
              <a:t> </a:t>
            </a:r>
            <a:r>
              <a:rPr lang="en-US" altLang="zh-TW" sz="2800" dirty="0">
                <a:latin typeface="+mn-lt"/>
              </a:rPr>
              <a:t>it becomes more challenging when the cluster consists of heterogeneous machines.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D82229CF-3E38-452C-8704-2528CE8EDD04}"/>
              </a:ext>
            </a:extLst>
          </p:cNvPr>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2505347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07241987-D753-4FD6-9840-C414DB602E8B}"/>
                  </a:ext>
                </a:extLst>
              </p:cNvPr>
              <p:cNvSpPr>
                <a:spLocks noGrp="1"/>
              </p:cNvSpPr>
              <p:nvPr>
                <p:ph type="title"/>
              </p:nvPr>
            </p:nvSpPr>
            <p:spPr/>
            <p:txBody>
              <a:bodyPr/>
              <a:lstStyle/>
              <a:p>
                <a:r>
                  <a:rPr lang="en-US" altLang="zh-TW" dirty="0">
                    <a:solidFill>
                      <a:prstClr val="black"/>
                    </a:solidFill>
                    <a:latin typeface="Times New Roman"/>
                  </a:rPr>
                  <a:t>5.3. Impact of Threshold </a:t>
                </a:r>
                <a14:m>
                  <m:oMath xmlns:m="http://schemas.openxmlformats.org/officeDocument/2006/math">
                    <m:r>
                      <a:rPr lang="zh-TW" altLang="en-US">
                        <a:solidFill>
                          <a:prstClr val="black"/>
                        </a:solidFill>
                        <a:latin typeface="Cambria Math" panose="02040503050406030204" pitchFamily="18" charset="0"/>
                      </a:rPr>
                      <m:t>𝜶</m:t>
                    </m:r>
                  </m:oMath>
                </a14:m>
                <a:endParaRPr lang="zh-TW" altLang="en-US" dirty="0"/>
              </a:p>
            </p:txBody>
          </p:sp>
        </mc:Choice>
        <mc:Fallback xmlns="">
          <p:sp>
            <p:nvSpPr>
              <p:cNvPr id="2" name="標題 1">
                <a:extLst>
                  <a:ext uri="{FF2B5EF4-FFF2-40B4-BE49-F238E27FC236}">
                    <a16:creationId xmlns:a16="http://schemas.microsoft.com/office/drawing/2014/main" id="{07241987-D753-4FD6-9840-C414DB602E8B}"/>
                  </a:ext>
                </a:extLst>
              </p:cNvPr>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17B1B0D-5CCC-4477-A73E-0F1F60E97AA7}"/>
                  </a:ext>
                </a:extLst>
              </p:cNvPr>
              <p:cNvSpPr>
                <a:spLocks noGrp="1"/>
              </p:cNvSpPr>
              <p:nvPr>
                <p:ph idx="1"/>
              </p:nvPr>
            </p:nvSpPr>
            <p:spPr/>
            <p:txBody>
              <a:bodyPr/>
              <a:lstStyle/>
              <a:p>
                <a:r>
                  <a:rPr lang="en-US" altLang="zh-TW" sz="2800" dirty="0">
                    <a:latin typeface="+mn-lt"/>
                  </a:rPr>
                  <a:t>We observe</a:t>
                </a:r>
                <a:r>
                  <a:rPr lang="zh-TW" altLang="en-US" sz="2800" dirty="0">
                    <a:latin typeface="+mn-lt"/>
                  </a:rPr>
                  <a:t> </a:t>
                </a:r>
                <a:r>
                  <a:rPr lang="en-US" altLang="zh-TW" sz="2800" dirty="0">
                    <a:latin typeface="+mn-lt"/>
                  </a:rPr>
                  <a:t>that the successful placement ratio decreases when the value of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increases in general, and</a:t>
                </a:r>
                <a:r>
                  <a:rPr lang="zh-TW" altLang="en-US" sz="2800" dirty="0">
                    <a:latin typeface="+mn-lt"/>
                  </a:rPr>
                  <a:t> </a:t>
                </a:r>
                <a:r>
                  <a:rPr lang="en-US" altLang="zh-TW" sz="2800" dirty="0">
                    <a:latin typeface="+mn-lt"/>
                  </a:rPr>
                  <a:t>few applications can be successfully placed when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&gt; 0.7.</a:t>
                </a:r>
              </a:p>
              <a:p>
                <a:r>
                  <a:rPr lang="en-US" altLang="zh-TW" sz="2800" dirty="0">
                    <a:latin typeface="+mn-lt"/>
                  </a:rPr>
                  <a:t>Higher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leads to less parts and</a:t>
                </a:r>
                <a:r>
                  <a:rPr lang="zh-TW" altLang="en-US" sz="2800" dirty="0">
                    <a:latin typeface="+mn-lt"/>
                  </a:rPr>
                  <a:t> </a:t>
                </a:r>
                <a:r>
                  <a:rPr lang="en-US" altLang="zh-TW" sz="2800" dirty="0">
                    <a:latin typeface="+mn-lt"/>
                  </a:rPr>
                  <a:t>larger average resource</a:t>
                </a:r>
                <a:r>
                  <a:rPr lang="zh-TW" altLang="en-US" sz="2800" dirty="0">
                    <a:latin typeface="+mn-lt"/>
                  </a:rPr>
                  <a:t> </a:t>
                </a:r>
                <a:r>
                  <a:rPr lang="en-US" altLang="zh-TW" sz="2800" dirty="0">
                    <a:latin typeface="+mn-lt"/>
                  </a:rPr>
                  <a:t>demands of parts in the partition, so it becomes harder to pack them into</a:t>
                </a:r>
                <a:r>
                  <a:rPr lang="zh-TW" altLang="en-US" sz="2800" dirty="0">
                    <a:latin typeface="+mn-lt"/>
                  </a:rPr>
                  <a:t> </a:t>
                </a:r>
                <a:r>
                  <a:rPr lang="en-US" altLang="zh-TW" sz="2800" dirty="0">
                    <a:latin typeface="+mn-lt"/>
                  </a:rPr>
                  <a:t>machines with multi-resource constraints.</a:t>
                </a:r>
              </a:p>
              <a:p>
                <a:r>
                  <a:rPr lang="en-US" altLang="zh-TW" sz="2800" dirty="0">
                    <a:latin typeface="+mn-lt"/>
                  </a:rPr>
                  <a:t>To understand the impact on the network traffic, </a:t>
                </a:r>
                <a:r>
                  <a:rPr lang="en-US" altLang="zh-TW" sz="2800" dirty="0">
                    <a:latin typeface="+mn-lt"/>
                    <a:hlinkClick r:id="rId4" action="ppaction://hlinksldjump"/>
                  </a:rPr>
                  <a:t>Figure 7</a:t>
                </a:r>
                <a:r>
                  <a:rPr lang="zh-TW" altLang="en-US" sz="2800" dirty="0">
                    <a:latin typeface="+mn-lt"/>
                  </a:rPr>
                  <a:t> </a:t>
                </a:r>
                <a:r>
                  <a:rPr lang="en-US" altLang="zh-TW" sz="2800" dirty="0">
                    <a:latin typeface="+mn-lt"/>
                  </a:rPr>
                  <a:t>shows the results of average co-located traffic ratio for each value of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en-US" altLang="zh-TW" sz="2800" dirty="0">
                    <a:latin typeface="+mn-lt"/>
                  </a:rPr>
                  <a:t>, and the error bars</a:t>
                </a:r>
                <a:r>
                  <a:rPr lang="zh-TW" altLang="en-US" sz="2800" dirty="0">
                    <a:latin typeface="+mn-lt"/>
                  </a:rPr>
                  <a:t> </a:t>
                </a:r>
                <a:r>
                  <a:rPr lang="en-US" altLang="zh-TW" sz="2800" dirty="0">
                    <a:latin typeface="+mn-lt"/>
                  </a:rPr>
                  <a:t>represent the maximum and minimum ratio.</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C17B1B0D-5CCC-4477-A73E-0F1F60E97AA7}"/>
                  </a:ext>
                </a:extLst>
              </p:cNvPr>
              <p:cNvSpPr>
                <a:spLocks noGrp="1" noRot="1" noChangeAspect="1" noMove="1" noResize="1" noEditPoints="1" noAdjustHandles="1" noChangeArrowheads="1" noChangeShapeType="1" noTextEdit="1"/>
              </p:cNvSpPr>
              <p:nvPr>
                <p:ph idx="1"/>
              </p:nvPr>
            </p:nvSpPr>
            <p:spPr>
              <a:blipFill>
                <a:blip r:embed="rId5"/>
                <a:stretch>
                  <a:fillRect l="-944" t="-1482" r="-7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2CA664C-B07B-4C59-A22B-FF403CA09353}"/>
              </a:ext>
            </a:extLst>
          </p:cNvPr>
          <p:cNvSpPr>
            <a:spLocks noGrp="1"/>
          </p:cNvSpPr>
          <p:nvPr>
            <p:ph type="sldNum" sz="quarter" idx="12"/>
          </p:nvPr>
        </p:nvSpPr>
        <p:spPr/>
        <p:txBody>
          <a:bodyPr/>
          <a:lstStyle/>
          <a:p>
            <a:fld id="{52E38B42-96A3-412A-9CD3-7D6C2689CFF8}" type="slidenum">
              <a:rPr lang="en-US" altLang="zh-TW" smtClean="0"/>
              <a:pPr/>
              <a:t>90</a:t>
            </a:fld>
            <a:endParaRPr lang="en-US" altLang="zh-TW"/>
          </a:p>
        </p:txBody>
      </p:sp>
    </p:spTree>
    <p:extLst>
      <p:ext uri="{BB962C8B-B14F-4D97-AF65-F5344CB8AC3E}">
        <p14:creationId xmlns:p14="http://schemas.microsoft.com/office/powerpoint/2010/main" val="3789674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5B012AE8-4B60-4C7B-9E13-9B2E17CA1E94}"/>
                  </a:ext>
                </a:extLst>
              </p:cNvPr>
              <p:cNvSpPr>
                <a:spLocks noGrp="1"/>
              </p:cNvSpPr>
              <p:nvPr>
                <p:ph type="title"/>
              </p:nvPr>
            </p:nvSpPr>
            <p:spPr/>
            <p:txBody>
              <a:bodyPr/>
              <a:lstStyle/>
              <a:p>
                <a:r>
                  <a:rPr lang="en-US" altLang="zh-TW" dirty="0">
                    <a:solidFill>
                      <a:prstClr val="black"/>
                    </a:solidFill>
                    <a:latin typeface="Times New Roman"/>
                  </a:rPr>
                  <a:t>5.3. Impact of Threshold </a:t>
                </a:r>
                <a14:m>
                  <m:oMath xmlns:m="http://schemas.openxmlformats.org/officeDocument/2006/math">
                    <m:r>
                      <a:rPr lang="zh-TW" altLang="en-US">
                        <a:solidFill>
                          <a:prstClr val="black"/>
                        </a:solidFill>
                        <a:latin typeface="Cambria Math" panose="02040503050406030204" pitchFamily="18" charset="0"/>
                      </a:rPr>
                      <m:t>𝜶</m:t>
                    </m:r>
                  </m:oMath>
                </a14:m>
                <a:endParaRPr lang="zh-TW" altLang="en-US" dirty="0"/>
              </a:p>
            </p:txBody>
          </p:sp>
        </mc:Choice>
        <mc:Fallback xmlns="">
          <p:sp>
            <p:nvSpPr>
              <p:cNvPr id="2" name="標題 1">
                <a:extLst>
                  <a:ext uri="{FF2B5EF4-FFF2-40B4-BE49-F238E27FC236}">
                    <a16:creationId xmlns:a16="http://schemas.microsoft.com/office/drawing/2014/main" id="{5B012AE8-4B60-4C7B-9E13-9B2E17CA1E94}"/>
                  </a:ext>
                </a:extLst>
              </p:cNvPr>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6FF65C0-3F7B-4502-B52B-776CAC70D87A}"/>
                  </a:ext>
                </a:extLst>
              </p:cNvPr>
              <p:cNvSpPr>
                <a:spLocks noGrp="1"/>
              </p:cNvSpPr>
              <p:nvPr>
                <p:ph idx="1"/>
              </p:nvPr>
            </p:nvSpPr>
            <p:spPr/>
            <p:txBody>
              <a:bodyPr/>
              <a:lstStyle/>
              <a:p>
                <a:r>
                  <a:rPr lang="en-US" altLang="zh-TW" sz="2800" dirty="0">
                    <a:latin typeface="+mn-lt"/>
                  </a:rPr>
                  <a:t>It explicitly demonstrates that the co-located traffic ratio</a:t>
                </a:r>
                <a:r>
                  <a:rPr lang="zh-TW" altLang="en-US" sz="2800" dirty="0">
                    <a:latin typeface="+mn-lt"/>
                  </a:rPr>
                  <a:t> </a:t>
                </a:r>
                <a:r>
                  <a:rPr lang="en-US" altLang="zh-TW" sz="2800" dirty="0">
                    <a:latin typeface="+mn-lt"/>
                  </a:rPr>
                  <a:t>increases more when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is larger. However, larger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increases the difficulty of packing the</a:t>
                </a:r>
                <a:r>
                  <a:rPr lang="zh-TW" altLang="en-US" sz="2800" dirty="0">
                    <a:latin typeface="+mn-lt"/>
                  </a:rPr>
                  <a:t> </a:t>
                </a:r>
                <a:r>
                  <a:rPr lang="en-US" altLang="zh-TW" sz="2800" dirty="0">
                    <a:latin typeface="+mn-lt"/>
                  </a:rPr>
                  <a:t>applications.</a:t>
                </a:r>
              </a:p>
              <a:p>
                <a:r>
                  <a:rPr lang="en-US" altLang="zh-TW" sz="2800" dirty="0">
                    <a:latin typeface="+mn-lt"/>
                  </a:rPr>
                  <a:t>Thus, we try to find an appropriate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by enumerating from large to small in</a:t>
                </a:r>
                <a:r>
                  <a:rPr lang="zh-TW" altLang="en-US" sz="2800" dirty="0">
                    <a:latin typeface="+mn-lt"/>
                  </a:rPr>
                  <a:t> </a:t>
                </a:r>
                <a:r>
                  <a:rPr lang="en-US" altLang="zh-TW" sz="2800" dirty="0">
                    <a:latin typeface="+mn-lt"/>
                  </a:rPr>
                  <a:t>the proposed algorithms.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26FF65C0-3F7B-4502-B52B-776CAC70D87A}"/>
                  </a:ext>
                </a:extLst>
              </p:cNvPr>
              <p:cNvSpPr>
                <a:spLocks noGrp="1" noRot="1" noChangeAspect="1" noMove="1" noResize="1" noEditPoints="1" noAdjustHandles="1" noChangeArrowheads="1" noChangeShapeType="1" noTextEdit="1"/>
              </p:cNvSpPr>
              <p:nvPr>
                <p:ph idx="1"/>
              </p:nvPr>
            </p:nvSpPr>
            <p:spPr>
              <a:blipFill>
                <a:blip r:embed="rId4"/>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8924340-CDA2-4F49-9FE3-1B49BE4A12AE}"/>
              </a:ext>
            </a:extLst>
          </p:cNvPr>
          <p:cNvSpPr>
            <a:spLocks noGrp="1"/>
          </p:cNvSpPr>
          <p:nvPr>
            <p:ph type="sldNum" sz="quarter" idx="12"/>
          </p:nvPr>
        </p:nvSpPr>
        <p:spPr/>
        <p:txBody>
          <a:bodyPr/>
          <a:lstStyle/>
          <a:p>
            <a:fld id="{52E38B42-96A3-412A-9CD3-7D6C2689CFF8}" type="slidenum">
              <a:rPr lang="en-US" altLang="zh-TW" smtClean="0"/>
              <a:pPr/>
              <a:t>91</a:t>
            </a:fld>
            <a:endParaRPr lang="en-US" altLang="zh-TW"/>
          </a:p>
        </p:txBody>
      </p:sp>
    </p:spTree>
    <p:extLst>
      <p:ext uri="{BB962C8B-B14F-4D97-AF65-F5344CB8AC3E}">
        <p14:creationId xmlns:p14="http://schemas.microsoft.com/office/powerpoint/2010/main" val="1554950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47B99863-E66D-4F3F-A983-8EE678192EEE}"/>
                  </a:ext>
                </a:extLst>
              </p:cNvPr>
              <p:cNvSpPr>
                <a:spLocks noGrp="1"/>
              </p:cNvSpPr>
              <p:nvPr>
                <p:ph type="title"/>
              </p:nvPr>
            </p:nvSpPr>
            <p:spPr/>
            <p:txBody>
              <a:bodyPr/>
              <a:lstStyle/>
              <a:p>
                <a:r>
                  <a:rPr lang="en-US" altLang="zh-TW" dirty="0">
                    <a:solidFill>
                      <a:prstClr val="black"/>
                    </a:solidFill>
                    <a:latin typeface="Times New Roman"/>
                  </a:rPr>
                  <a:t>5.3. Impact of Threshold </a:t>
                </a:r>
                <a14:m>
                  <m:oMath xmlns:m="http://schemas.openxmlformats.org/officeDocument/2006/math">
                    <m:r>
                      <a:rPr lang="zh-TW" altLang="en-US">
                        <a:solidFill>
                          <a:prstClr val="black"/>
                        </a:solidFill>
                        <a:latin typeface="Cambria Math" panose="02040503050406030204" pitchFamily="18" charset="0"/>
                      </a:rPr>
                      <m:t>𝜶</m:t>
                    </m:r>
                  </m:oMath>
                </a14:m>
                <a:endParaRPr lang="zh-TW" altLang="en-US" dirty="0"/>
              </a:p>
            </p:txBody>
          </p:sp>
        </mc:Choice>
        <mc:Fallback xmlns="">
          <p:sp>
            <p:nvSpPr>
              <p:cNvPr id="2" name="標題 1">
                <a:extLst>
                  <a:ext uri="{FF2B5EF4-FFF2-40B4-BE49-F238E27FC236}">
                    <a16:creationId xmlns:a16="http://schemas.microsoft.com/office/drawing/2014/main" id="{47B99863-E66D-4F3F-A983-8EE678192EEE}"/>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zh-TW" altLang="en-US">
                    <a:noFill/>
                  </a:rPr>
                  <a:t> </a:t>
                </a:r>
              </a:p>
            </p:txBody>
          </p:sp>
        </mc:Fallback>
      </mc:AlternateContent>
      <p:pic>
        <p:nvPicPr>
          <p:cNvPr id="5" name="內容版面配置區 4">
            <a:extLst>
              <a:ext uri="{FF2B5EF4-FFF2-40B4-BE49-F238E27FC236}">
                <a16:creationId xmlns:a16="http://schemas.microsoft.com/office/drawing/2014/main" id="{FD68A4E8-C115-4958-8062-8A5EDE91F33C}"/>
              </a:ext>
            </a:extLst>
          </p:cNvPr>
          <p:cNvPicPr>
            <a:picLocks noGrp="1" noChangeAspect="1"/>
          </p:cNvPicPr>
          <p:nvPr>
            <p:ph idx="1"/>
          </p:nvPr>
        </p:nvPicPr>
        <p:blipFill>
          <a:blip r:embed="rId3"/>
          <a:stretch>
            <a:fillRect/>
          </a:stretch>
        </p:blipFill>
        <p:spPr>
          <a:xfrm>
            <a:off x="1524000" y="1964308"/>
            <a:ext cx="8697539" cy="3839111"/>
          </a:xfrm>
          <a:prstGeom prst="rect">
            <a:avLst/>
          </a:prstGeom>
        </p:spPr>
      </p:pic>
      <p:sp>
        <p:nvSpPr>
          <p:cNvPr id="4" name="投影片編號版面配置區 3">
            <a:extLst>
              <a:ext uri="{FF2B5EF4-FFF2-40B4-BE49-F238E27FC236}">
                <a16:creationId xmlns:a16="http://schemas.microsoft.com/office/drawing/2014/main" id="{ADAC6842-656B-46D4-A7D1-D25E4F78B559}"/>
              </a:ext>
            </a:extLst>
          </p:cNvPr>
          <p:cNvSpPr>
            <a:spLocks noGrp="1"/>
          </p:cNvSpPr>
          <p:nvPr>
            <p:ph type="sldNum" sz="quarter" idx="12"/>
          </p:nvPr>
        </p:nvSpPr>
        <p:spPr/>
        <p:txBody>
          <a:bodyPr/>
          <a:lstStyle/>
          <a:p>
            <a:fld id="{52E38B42-96A3-412A-9CD3-7D6C2689CFF8}" type="slidenum">
              <a:rPr lang="en-US" altLang="zh-TW" smtClean="0"/>
              <a:pPr/>
              <a:t>92</a:t>
            </a:fld>
            <a:endParaRPr lang="en-US" altLang="zh-TW"/>
          </a:p>
        </p:txBody>
      </p:sp>
    </p:spTree>
    <p:extLst>
      <p:ext uri="{BB962C8B-B14F-4D97-AF65-F5344CB8AC3E}">
        <p14:creationId xmlns:p14="http://schemas.microsoft.com/office/powerpoint/2010/main" val="2454695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17A3EE45-2D84-40CF-BA46-EBB504CC7A4C}"/>
                  </a:ext>
                </a:extLst>
              </p:cNvPr>
              <p:cNvSpPr>
                <a:spLocks noGrp="1"/>
              </p:cNvSpPr>
              <p:nvPr>
                <p:ph type="title"/>
              </p:nvPr>
            </p:nvSpPr>
            <p:spPr/>
            <p:txBody>
              <a:bodyPr/>
              <a:lstStyle/>
              <a:p>
                <a:r>
                  <a:rPr lang="en-US" altLang="zh-TW" dirty="0">
                    <a:solidFill>
                      <a:prstClr val="black"/>
                    </a:solidFill>
                    <a:latin typeface="Times New Roman"/>
                  </a:rPr>
                  <a:t>5.3. Impact of Threshold </a:t>
                </a:r>
                <a14:m>
                  <m:oMath xmlns:m="http://schemas.openxmlformats.org/officeDocument/2006/math">
                    <m:r>
                      <a:rPr lang="zh-TW" altLang="en-US">
                        <a:solidFill>
                          <a:prstClr val="black"/>
                        </a:solidFill>
                        <a:latin typeface="Cambria Math" panose="02040503050406030204" pitchFamily="18" charset="0"/>
                      </a:rPr>
                      <m:t>𝜶</m:t>
                    </m:r>
                  </m:oMath>
                </a14:m>
                <a:endParaRPr lang="zh-TW" altLang="en-US" dirty="0"/>
              </a:p>
            </p:txBody>
          </p:sp>
        </mc:Choice>
        <mc:Fallback xmlns="">
          <p:sp>
            <p:nvSpPr>
              <p:cNvPr id="2" name="標題 1">
                <a:extLst>
                  <a:ext uri="{FF2B5EF4-FFF2-40B4-BE49-F238E27FC236}">
                    <a16:creationId xmlns:a16="http://schemas.microsoft.com/office/drawing/2014/main" id="{17A3EE45-2D84-40CF-BA46-EBB504CC7A4C}"/>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zh-TW" altLang="en-US">
                    <a:noFill/>
                  </a:rPr>
                  <a:t> </a:t>
                </a:r>
              </a:p>
            </p:txBody>
          </p:sp>
        </mc:Fallback>
      </mc:AlternateContent>
      <p:pic>
        <p:nvPicPr>
          <p:cNvPr id="5" name="內容版面配置區 4">
            <a:extLst>
              <a:ext uri="{FF2B5EF4-FFF2-40B4-BE49-F238E27FC236}">
                <a16:creationId xmlns:a16="http://schemas.microsoft.com/office/drawing/2014/main" id="{7B808DCD-B725-4BE4-8051-CBBE608852B6}"/>
              </a:ext>
            </a:extLst>
          </p:cNvPr>
          <p:cNvPicPr>
            <a:picLocks noGrp="1" noChangeAspect="1"/>
          </p:cNvPicPr>
          <p:nvPr>
            <p:ph idx="1"/>
          </p:nvPr>
        </p:nvPicPr>
        <p:blipFill>
          <a:blip r:embed="rId3"/>
          <a:stretch>
            <a:fillRect/>
          </a:stretch>
        </p:blipFill>
        <p:spPr>
          <a:xfrm>
            <a:off x="1694836" y="1753099"/>
            <a:ext cx="8802328" cy="4220164"/>
          </a:xfrm>
          <a:prstGeom prst="rect">
            <a:avLst/>
          </a:prstGeom>
        </p:spPr>
      </p:pic>
      <p:sp>
        <p:nvSpPr>
          <p:cNvPr id="4" name="投影片編號版面配置區 3">
            <a:extLst>
              <a:ext uri="{FF2B5EF4-FFF2-40B4-BE49-F238E27FC236}">
                <a16:creationId xmlns:a16="http://schemas.microsoft.com/office/drawing/2014/main" id="{AD57AC0A-420B-48FF-8395-C01764298AB4}"/>
              </a:ext>
            </a:extLst>
          </p:cNvPr>
          <p:cNvSpPr>
            <a:spLocks noGrp="1"/>
          </p:cNvSpPr>
          <p:nvPr>
            <p:ph type="sldNum" sz="quarter" idx="12"/>
          </p:nvPr>
        </p:nvSpPr>
        <p:spPr/>
        <p:txBody>
          <a:bodyPr/>
          <a:lstStyle/>
          <a:p>
            <a:fld id="{52E38B42-96A3-412A-9CD3-7D6C2689CFF8}" type="slidenum">
              <a:rPr lang="en-US" altLang="zh-TW" smtClean="0"/>
              <a:pPr/>
              <a:t>93</a:t>
            </a:fld>
            <a:endParaRPr lang="en-US" altLang="zh-TW"/>
          </a:p>
        </p:txBody>
      </p:sp>
    </p:spTree>
    <p:extLst>
      <p:ext uri="{BB962C8B-B14F-4D97-AF65-F5344CB8AC3E}">
        <p14:creationId xmlns:p14="http://schemas.microsoft.com/office/powerpoint/2010/main" val="4046779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9431F2-5CCA-4613-9AEE-ECE8709A4F23}"/>
              </a:ext>
            </a:extLst>
          </p:cNvPr>
          <p:cNvSpPr>
            <a:spLocks noGrp="1"/>
          </p:cNvSpPr>
          <p:nvPr>
            <p:ph type="title"/>
          </p:nvPr>
        </p:nvSpPr>
        <p:spPr/>
        <p:txBody>
          <a:bodyPr/>
          <a:lstStyle/>
          <a:p>
            <a:r>
              <a:rPr lang="en-US" altLang="zh-TW" dirty="0">
                <a:solidFill>
                  <a:prstClr val="black"/>
                </a:solidFill>
                <a:latin typeface="Times New Roman"/>
              </a:rPr>
              <a:t>5.4. Overhead Evaluation</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870829B3-CB14-48E7-A094-A0C4330BEA4A}"/>
              </a:ext>
            </a:extLst>
          </p:cNvPr>
          <p:cNvSpPr>
            <a:spLocks noGrp="1"/>
          </p:cNvSpPr>
          <p:nvPr>
            <p:ph idx="1"/>
          </p:nvPr>
        </p:nvSpPr>
        <p:spPr/>
        <p:txBody>
          <a:bodyPr/>
          <a:lstStyle/>
          <a:p>
            <a:r>
              <a:rPr lang="en-US" altLang="zh-TW" sz="2800" dirty="0">
                <a:latin typeface="+mn-lt"/>
              </a:rPr>
              <a:t>In this section, we evaluate the overhead by measuring the algorithm runtime and compare it with</a:t>
            </a:r>
            <a:r>
              <a:rPr lang="zh-TW" altLang="en-US" sz="2800" dirty="0">
                <a:latin typeface="+mn-lt"/>
              </a:rPr>
              <a:t> </a:t>
            </a:r>
            <a:r>
              <a:rPr lang="en-US" altLang="zh-TW" sz="2800" dirty="0">
                <a:latin typeface="+mn-lt"/>
              </a:rPr>
              <a:t>KS and RAND.</a:t>
            </a:r>
          </a:p>
          <a:p>
            <a:r>
              <a:rPr lang="en-US" altLang="zh-TW" sz="2800" dirty="0">
                <a:latin typeface="+mn-lt"/>
              </a:rPr>
              <a:t>In order to fairly compare the algorithm runtime, we also implement the scheduling</a:t>
            </a:r>
            <a:r>
              <a:rPr lang="zh-TW" altLang="en-US" sz="2800" dirty="0">
                <a:latin typeface="+mn-lt"/>
              </a:rPr>
              <a:t> </a:t>
            </a:r>
            <a:r>
              <a:rPr lang="en-US" altLang="zh-TW" sz="2800" dirty="0">
                <a:latin typeface="+mn-lt"/>
              </a:rPr>
              <a:t>algorithm of KS in Python, which is the same with other schemes.</a:t>
            </a:r>
          </a:p>
          <a:p>
            <a:r>
              <a:rPr lang="en-US" altLang="zh-TW" sz="2800" dirty="0">
                <a:latin typeface="+mn-lt"/>
              </a:rPr>
              <a:t>We conduct this experiment on a</a:t>
            </a:r>
            <a:r>
              <a:rPr lang="zh-TW" altLang="en-US" sz="2800" dirty="0">
                <a:latin typeface="+mn-lt"/>
              </a:rPr>
              <a:t> </a:t>
            </a:r>
            <a:r>
              <a:rPr lang="en-US" altLang="zh-TW" sz="2800" dirty="0">
                <a:latin typeface="+mn-lt"/>
              </a:rPr>
              <a:t>dedicated server with Intel Xeon E5-2630 2.4 GHz CPU and 64 GB memory.</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4BA34BF2-D159-4380-830E-F4906CD1EBFA}"/>
              </a:ext>
            </a:extLst>
          </p:cNvPr>
          <p:cNvSpPr>
            <a:spLocks noGrp="1"/>
          </p:cNvSpPr>
          <p:nvPr>
            <p:ph type="sldNum" sz="quarter" idx="12"/>
          </p:nvPr>
        </p:nvSpPr>
        <p:spPr/>
        <p:txBody>
          <a:bodyPr/>
          <a:lstStyle/>
          <a:p>
            <a:fld id="{52E38B42-96A3-412A-9CD3-7D6C2689CFF8}" type="slidenum">
              <a:rPr lang="en-US" altLang="zh-TW" smtClean="0"/>
              <a:pPr/>
              <a:t>94</a:t>
            </a:fld>
            <a:endParaRPr lang="en-US" altLang="zh-TW"/>
          </a:p>
        </p:txBody>
      </p:sp>
    </p:spTree>
    <p:extLst>
      <p:ext uri="{BB962C8B-B14F-4D97-AF65-F5344CB8AC3E}">
        <p14:creationId xmlns:p14="http://schemas.microsoft.com/office/powerpoint/2010/main" val="9693471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6BA6A8-625B-45D7-9754-B02767AF97D5}"/>
              </a:ext>
            </a:extLst>
          </p:cNvPr>
          <p:cNvSpPr>
            <a:spLocks noGrp="1"/>
          </p:cNvSpPr>
          <p:nvPr>
            <p:ph type="title"/>
          </p:nvPr>
        </p:nvSpPr>
        <p:spPr/>
        <p:txBody>
          <a:bodyPr/>
          <a:lstStyle/>
          <a:p>
            <a:r>
              <a:rPr lang="en-US" altLang="zh-TW" dirty="0">
                <a:solidFill>
                  <a:prstClr val="black"/>
                </a:solidFill>
                <a:latin typeface="Times New Roman"/>
              </a:rPr>
              <a:t>5.4. Overhead Evaluation</a:t>
            </a:r>
            <a:endParaRPr lang="zh-TW" altLang="en-US" dirty="0"/>
          </a:p>
        </p:txBody>
      </p:sp>
      <p:sp>
        <p:nvSpPr>
          <p:cNvPr id="3" name="內容版面配置區 2">
            <a:extLst>
              <a:ext uri="{FF2B5EF4-FFF2-40B4-BE49-F238E27FC236}">
                <a16:creationId xmlns:a16="http://schemas.microsoft.com/office/drawing/2014/main" id="{372C225C-D5E5-4F3D-9BB8-1C57DBEBEA64}"/>
              </a:ext>
            </a:extLst>
          </p:cNvPr>
          <p:cNvSpPr>
            <a:spLocks noGrp="1"/>
          </p:cNvSpPr>
          <p:nvPr>
            <p:ph idx="1"/>
          </p:nvPr>
        </p:nvSpPr>
        <p:spPr/>
        <p:txBody>
          <a:bodyPr/>
          <a:lstStyle/>
          <a:p>
            <a:r>
              <a:rPr lang="en-US" altLang="zh-TW" sz="2800" dirty="0">
                <a:latin typeface="+mn-lt"/>
              </a:rPr>
              <a:t>Figure 8 shows the results</a:t>
            </a:r>
            <a:r>
              <a:rPr lang="zh-TW" altLang="en-US" sz="2800" dirty="0">
                <a:latin typeface="+mn-lt"/>
              </a:rPr>
              <a:t> </a:t>
            </a:r>
            <a:r>
              <a:rPr lang="en-US" altLang="zh-TW" sz="2800" dirty="0">
                <a:latin typeface="+mn-lt"/>
              </a:rPr>
              <a:t>of the average algorithm runtime of different schemes for the heterogeneous cluster (the homogeneous</a:t>
            </a:r>
            <a:r>
              <a:rPr lang="zh-TW" altLang="en-US" sz="2800" dirty="0">
                <a:latin typeface="+mn-lt"/>
              </a:rPr>
              <a:t> </a:t>
            </a:r>
            <a:r>
              <a:rPr lang="en-US" altLang="zh-TW" sz="2800" dirty="0">
                <a:latin typeface="+mn-lt"/>
              </a:rPr>
              <a:t>cluster is similar), and the error bars represent the maximum and minimum algorithm runtime.</a:t>
            </a:r>
          </a:p>
          <a:p>
            <a:r>
              <a:rPr lang="en-US" altLang="zh-TW" sz="2800" dirty="0">
                <a:latin typeface="+mn-lt"/>
              </a:rPr>
              <a:t>RAND</a:t>
            </a:r>
            <a:r>
              <a:rPr lang="zh-TW" altLang="en-US" sz="2800" dirty="0">
                <a:latin typeface="+mn-lt"/>
              </a:rPr>
              <a:t> </a:t>
            </a:r>
            <a:r>
              <a:rPr lang="en-US" altLang="zh-TW" sz="2800" dirty="0">
                <a:latin typeface="+mn-lt"/>
              </a:rPr>
              <a:t>incurs little overhead, as it is a very simple algorithm.</a:t>
            </a:r>
          </a:p>
          <a:p>
            <a:r>
              <a:rPr lang="en-US" altLang="zh-TW" sz="2800" dirty="0">
                <a:latin typeface="+mn-lt"/>
              </a:rPr>
              <a:t>Compared with RAND, KS is a bit complex,</a:t>
            </a:r>
            <a:r>
              <a:rPr lang="zh-TW" altLang="en-US" sz="2800" dirty="0">
                <a:latin typeface="+mn-lt"/>
              </a:rPr>
              <a:t> </a:t>
            </a:r>
            <a:r>
              <a:rPr lang="en-US" altLang="zh-TW" sz="2800" dirty="0">
                <a:latin typeface="+mn-lt"/>
              </a:rPr>
              <a:t>as KS has multiple predicated policies and priorities policies to filter and score machines, such as</a:t>
            </a:r>
            <a:r>
              <a:rPr lang="zh-TW" altLang="en-US" sz="2800" dirty="0">
                <a:latin typeface="+mn-lt"/>
              </a:rPr>
              <a:t> </a:t>
            </a:r>
            <a:r>
              <a:rPr lang="en-US" altLang="zh-TW" sz="2800" dirty="0">
                <a:latin typeface="+mn-lt"/>
              </a:rPr>
              <a:t>handling the affinity between services.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F852BF32-7F12-409B-A96C-D0ABB8B06831}"/>
              </a:ext>
            </a:extLst>
          </p:cNvPr>
          <p:cNvSpPr>
            <a:spLocks noGrp="1"/>
          </p:cNvSpPr>
          <p:nvPr>
            <p:ph type="sldNum" sz="quarter" idx="12"/>
          </p:nvPr>
        </p:nvSpPr>
        <p:spPr/>
        <p:txBody>
          <a:bodyPr/>
          <a:lstStyle/>
          <a:p>
            <a:fld id="{52E38B42-96A3-412A-9CD3-7D6C2689CFF8}" type="slidenum">
              <a:rPr lang="en-US" altLang="zh-TW" smtClean="0"/>
              <a:pPr/>
              <a:t>95</a:t>
            </a:fld>
            <a:endParaRPr lang="en-US" altLang="zh-TW"/>
          </a:p>
        </p:txBody>
      </p:sp>
    </p:spTree>
    <p:extLst>
      <p:ext uri="{BB962C8B-B14F-4D97-AF65-F5344CB8AC3E}">
        <p14:creationId xmlns:p14="http://schemas.microsoft.com/office/powerpoint/2010/main" val="2978056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BAD5DD-07DC-4AE3-8D01-7A8D15AC19BE}"/>
              </a:ext>
            </a:extLst>
          </p:cNvPr>
          <p:cNvSpPr>
            <a:spLocks noGrp="1"/>
          </p:cNvSpPr>
          <p:nvPr>
            <p:ph type="title"/>
          </p:nvPr>
        </p:nvSpPr>
        <p:spPr/>
        <p:txBody>
          <a:bodyPr/>
          <a:lstStyle/>
          <a:p>
            <a:r>
              <a:rPr lang="en-US" altLang="zh-TW" dirty="0">
                <a:solidFill>
                  <a:prstClr val="black"/>
                </a:solidFill>
                <a:latin typeface="Times New Roman"/>
              </a:rPr>
              <a:t>5.4. Overhead Evaluation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4520D92-01C1-480E-BD39-FD8961CD6D49}"/>
                  </a:ext>
                </a:extLst>
              </p:cNvPr>
              <p:cNvSpPr>
                <a:spLocks noGrp="1"/>
              </p:cNvSpPr>
              <p:nvPr>
                <p:ph idx="1"/>
              </p:nvPr>
            </p:nvSpPr>
            <p:spPr/>
            <p:txBody>
              <a:bodyPr/>
              <a:lstStyle/>
              <a:p>
                <a:r>
                  <a:rPr lang="en-US" altLang="zh-TW" sz="2800" dirty="0">
                    <a:latin typeface="+mn-lt"/>
                  </a:rPr>
                  <a:t>BP-HP and KP-HP are more complicated than the baselines,</a:t>
                </a:r>
                <a:r>
                  <a:rPr lang="zh-TW" altLang="en-US" sz="2800" dirty="0">
                    <a:latin typeface="+mn-lt"/>
                  </a:rPr>
                  <a:t> </a:t>
                </a:r>
                <a:r>
                  <a:rPr lang="en-US" altLang="zh-TW" sz="2800" dirty="0">
                    <a:latin typeface="+mn-lt"/>
                  </a:rPr>
                  <a:t>and have obviously higher overhead.</a:t>
                </a:r>
              </a:p>
              <a:p>
                <a:r>
                  <a:rPr lang="en-US" altLang="zh-TW" sz="2800" dirty="0">
                    <a:latin typeface="+mn-lt"/>
                  </a:rPr>
                  <a:t>We also observe that the difference between the maximum and</a:t>
                </a:r>
                <a:r>
                  <a:rPr lang="zh-TW" altLang="en-US" sz="2800" dirty="0">
                    <a:latin typeface="+mn-lt"/>
                  </a:rPr>
                  <a:t> </a:t>
                </a:r>
                <a:r>
                  <a:rPr lang="en-US" altLang="zh-TW" sz="2800" dirty="0">
                    <a:latin typeface="+mn-lt"/>
                  </a:rPr>
                  <a:t>minimum algorithm runtime is quite large, as the algorithm runtime heavily depends on the value of</a:t>
                </a:r>
                <a:r>
                  <a:rPr lang="zh-TW" altLang="en-US" sz="2800" dirty="0">
                    <a:latin typeface="+mn-lt"/>
                  </a:rPr>
                  <a:t> </a:t>
                </a:r>
                <a:r>
                  <a:rPr lang="en-US" altLang="zh-TW" sz="2800" dirty="0">
                    <a:latin typeface="+mn-lt"/>
                  </a:rPr>
                  <a:t>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en-US" altLang="zh-TW" sz="2800" dirty="0">
                    <a:latin typeface="+mn-lt"/>
                  </a:rPr>
                  <a:t>.</a:t>
                </a:r>
              </a:p>
              <a:p>
                <a:r>
                  <a:rPr lang="en-US" altLang="zh-TW" sz="2800" dirty="0">
                    <a:latin typeface="+mn-lt"/>
                  </a:rPr>
                  <a:t>In the algorithm, higher threshold </a:t>
                </a:r>
                <a14:m>
                  <m:oMath xmlns:m="http://schemas.openxmlformats.org/officeDocument/2006/math">
                    <m:r>
                      <a:rPr lang="zh-TW" altLang="en-US" sz="2800" i="1" dirty="0" smtClean="0">
                        <a:latin typeface="Cambria Math" panose="02040503050406030204" pitchFamily="18" charset="0"/>
                      </a:rPr>
                      <m:t>𝛼</m:t>
                    </m:r>
                  </m:oMath>
                </a14:m>
                <a:r>
                  <a:rPr lang="en-US" altLang="zh-TW" sz="2800" dirty="0">
                    <a:latin typeface="+mn-lt"/>
                  </a:rPr>
                  <a:t> results in less iterations, and lower threshold</a:t>
                </a:r>
                <a:r>
                  <a:rPr lang="zh-TW" altLang="en-US" sz="2800" dirty="0">
                    <a:latin typeface="+mn-lt"/>
                  </a:rPr>
                  <a:t> </a:t>
                </a:r>
                <a14:m>
                  <m:oMath xmlns:m="http://schemas.openxmlformats.org/officeDocument/2006/math">
                    <m:r>
                      <a:rPr lang="zh-TW" altLang="en-US" sz="2800" i="1" dirty="0">
                        <a:latin typeface="Cambria Math" panose="02040503050406030204" pitchFamily="18" charset="0"/>
                      </a:rPr>
                      <m:t>𝛼</m:t>
                    </m:r>
                  </m:oMath>
                </a14:m>
                <a:r>
                  <a:rPr lang="zh-TW" altLang="en-US" sz="2800" dirty="0">
                    <a:latin typeface="+mn-lt"/>
                  </a:rPr>
                  <a:t> </a:t>
                </a:r>
                <a:r>
                  <a:rPr lang="en-US" altLang="zh-TW" sz="2800" dirty="0">
                    <a:latin typeface="+mn-lt"/>
                  </a:rPr>
                  <a:t>causes</a:t>
                </a:r>
                <a:r>
                  <a:rPr lang="zh-TW" altLang="en-US" sz="2800" dirty="0">
                    <a:latin typeface="+mn-lt"/>
                  </a:rPr>
                  <a:t> </a:t>
                </a:r>
                <a:r>
                  <a:rPr lang="en-US" altLang="zh-TW" sz="2800" dirty="0">
                    <a:latin typeface="+mn-lt"/>
                  </a:rPr>
                  <a:t>more iterations.</a:t>
                </a:r>
              </a:p>
              <a:p>
                <a:r>
                  <a:rPr lang="en-US" altLang="zh-TW" sz="2800" dirty="0">
                    <a:latin typeface="+mn-lt"/>
                  </a:rPr>
                  <a:t>Nevertheless, BP-HP and KP-HP can respond in seconds for different application</a:t>
                </a:r>
                <a:r>
                  <a:rPr lang="zh-TW" altLang="en-US" sz="2800" dirty="0">
                    <a:latin typeface="+mn-lt"/>
                  </a:rPr>
                  <a:t> </a:t>
                </a:r>
                <a:r>
                  <a:rPr lang="en-US" altLang="zh-TW" sz="2800" dirty="0">
                    <a:latin typeface="+mn-lt"/>
                  </a:rPr>
                  <a:t>sizes.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4520D92-01C1-480E-BD39-FD8961CD6D49}"/>
                  </a:ext>
                </a:extLst>
              </p:cNvPr>
              <p:cNvSpPr>
                <a:spLocks noGrp="1" noRot="1" noChangeAspect="1" noMove="1" noResize="1" noEditPoints="1" noAdjustHandles="1" noChangeArrowheads="1" noChangeShapeType="1" noTextEdit="1"/>
              </p:cNvSpPr>
              <p:nvPr>
                <p:ph idx="1"/>
              </p:nvPr>
            </p:nvSpPr>
            <p:spPr>
              <a:blipFill>
                <a:blip r:embed="rId3"/>
                <a:stretch>
                  <a:fillRect l="-944" t="-1482" r="-12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9B276C7-F864-4703-8EB4-D26DEAAAFA80}"/>
              </a:ext>
            </a:extLst>
          </p:cNvPr>
          <p:cNvSpPr>
            <a:spLocks noGrp="1"/>
          </p:cNvSpPr>
          <p:nvPr>
            <p:ph type="sldNum" sz="quarter" idx="12"/>
          </p:nvPr>
        </p:nvSpPr>
        <p:spPr/>
        <p:txBody>
          <a:bodyPr/>
          <a:lstStyle/>
          <a:p>
            <a:fld id="{52E38B42-96A3-412A-9CD3-7D6C2689CFF8}" type="slidenum">
              <a:rPr lang="en-US" altLang="zh-TW" smtClean="0"/>
              <a:pPr/>
              <a:t>96</a:t>
            </a:fld>
            <a:endParaRPr lang="en-US" altLang="zh-TW"/>
          </a:p>
        </p:txBody>
      </p:sp>
    </p:spTree>
    <p:extLst>
      <p:ext uri="{BB962C8B-B14F-4D97-AF65-F5344CB8AC3E}">
        <p14:creationId xmlns:p14="http://schemas.microsoft.com/office/powerpoint/2010/main" val="33775071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4B0E33-63DF-44F8-A0FE-C2AD55080792}"/>
              </a:ext>
            </a:extLst>
          </p:cNvPr>
          <p:cNvSpPr>
            <a:spLocks noGrp="1"/>
          </p:cNvSpPr>
          <p:nvPr>
            <p:ph type="title"/>
          </p:nvPr>
        </p:nvSpPr>
        <p:spPr/>
        <p:txBody>
          <a:bodyPr/>
          <a:lstStyle/>
          <a:p>
            <a:r>
              <a:rPr lang="en-US" altLang="zh-TW" dirty="0">
                <a:solidFill>
                  <a:prstClr val="black"/>
                </a:solidFill>
                <a:latin typeface="Times New Roman"/>
              </a:rPr>
              <a:t>5.4. Overhead Evaluation</a:t>
            </a:r>
            <a:endParaRPr lang="zh-TW" altLang="en-US" dirty="0"/>
          </a:p>
        </p:txBody>
      </p:sp>
      <p:sp>
        <p:nvSpPr>
          <p:cNvPr id="3" name="內容版面配置區 2">
            <a:extLst>
              <a:ext uri="{FF2B5EF4-FFF2-40B4-BE49-F238E27FC236}">
                <a16:creationId xmlns:a16="http://schemas.microsoft.com/office/drawing/2014/main" id="{1BD12D2B-8988-4744-BBCC-0D2072AD8D37}"/>
              </a:ext>
            </a:extLst>
          </p:cNvPr>
          <p:cNvSpPr>
            <a:spLocks noGrp="1"/>
          </p:cNvSpPr>
          <p:nvPr>
            <p:ph idx="1"/>
          </p:nvPr>
        </p:nvSpPr>
        <p:spPr/>
        <p:txBody>
          <a:bodyPr/>
          <a:lstStyle/>
          <a:p>
            <a:r>
              <a:rPr lang="en-US" altLang="zh-TW" sz="2800" dirty="0">
                <a:latin typeface="+mn-lt"/>
              </a:rPr>
              <a:t>Especially, for the application with less than 100 services, BP-HP and KP-HP can respond in</a:t>
            </a:r>
            <a:r>
              <a:rPr lang="zh-TW" altLang="en-US" sz="2800" dirty="0">
                <a:latin typeface="+mn-lt"/>
              </a:rPr>
              <a:t> </a:t>
            </a:r>
            <a:r>
              <a:rPr lang="en-US" altLang="zh-TW" sz="2800" dirty="0">
                <a:latin typeface="+mn-lt"/>
              </a:rPr>
              <a:t>sub-second time, which is acceptable for online scheduling.</a:t>
            </a:r>
          </a:p>
          <a:p>
            <a:r>
              <a:rPr lang="en-US" altLang="zh-TW" sz="2800" dirty="0">
                <a:latin typeface="+mn-lt"/>
              </a:rPr>
              <a:t>Moreover, the most time consuming part</a:t>
            </a:r>
            <a:r>
              <a:rPr lang="zh-TW" altLang="en-US" sz="2800" dirty="0">
                <a:latin typeface="+mn-lt"/>
              </a:rPr>
              <a:t> </a:t>
            </a:r>
            <a:r>
              <a:rPr lang="en-US" altLang="zh-TW" sz="2800" dirty="0">
                <a:latin typeface="+mn-lt"/>
              </a:rPr>
              <a:t>of the proposed algorithms is application partition, which means there would be no big difference of</a:t>
            </a:r>
            <a:r>
              <a:rPr lang="zh-TW" altLang="en-US" sz="2800" dirty="0">
                <a:latin typeface="+mn-lt"/>
              </a:rPr>
              <a:t> </a:t>
            </a:r>
            <a:r>
              <a:rPr lang="en-US" altLang="zh-TW" sz="2800" dirty="0">
                <a:latin typeface="+mn-lt"/>
              </a:rPr>
              <a:t>the algorithm runtime for large-scale clusters with the same number of services.</a:t>
            </a:r>
          </a:p>
          <a:p>
            <a:r>
              <a:rPr lang="en-US" altLang="zh-TW" sz="2800" dirty="0">
                <a:latin typeface="+mn-lt"/>
              </a:rPr>
              <a:t>We believe that the</a:t>
            </a:r>
            <a:r>
              <a:rPr lang="zh-TW" altLang="en-US" sz="2800" dirty="0">
                <a:latin typeface="+mn-lt"/>
              </a:rPr>
              <a:t> </a:t>
            </a:r>
            <a:r>
              <a:rPr lang="en-US" altLang="zh-TW" sz="2800" dirty="0">
                <a:latin typeface="+mn-lt"/>
              </a:rPr>
              <a:t>proposed algorithms can also effectively handle the placement problem on large-scale clusters.</a:t>
            </a:r>
            <a:endParaRPr lang="zh-TW" altLang="en-US" sz="2800" dirty="0">
              <a:latin typeface="+mn-lt"/>
            </a:endParaRPr>
          </a:p>
        </p:txBody>
      </p:sp>
      <p:sp>
        <p:nvSpPr>
          <p:cNvPr id="4" name="投影片編號版面配置區 3">
            <a:extLst>
              <a:ext uri="{FF2B5EF4-FFF2-40B4-BE49-F238E27FC236}">
                <a16:creationId xmlns:a16="http://schemas.microsoft.com/office/drawing/2014/main" id="{EEABD9AE-A2D0-4D55-9232-7C9499650788}"/>
              </a:ext>
            </a:extLst>
          </p:cNvPr>
          <p:cNvSpPr>
            <a:spLocks noGrp="1"/>
          </p:cNvSpPr>
          <p:nvPr>
            <p:ph type="sldNum" sz="quarter" idx="12"/>
          </p:nvPr>
        </p:nvSpPr>
        <p:spPr/>
        <p:txBody>
          <a:bodyPr/>
          <a:lstStyle/>
          <a:p>
            <a:fld id="{52E38B42-96A3-412A-9CD3-7D6C2689CFF8}" type="slidenum">
              <a:rPr lang="en-US" altLang="zh-TW" smtClean="0"/>
              <a:pPr/>
              <a:t>97</a:t>
            </a:fld>
            <a:endParaRPr lang="en-US" altLang="zh-TW"/>
          </a:p>
        </p:txBody>
      </p:sp>
    </p:spTree>
    <p:extLst>
      <p:ext uri="{BB962C8B-B14F-4D97-AF65-F5344CB8AC3E}">
        <p14:creationId xmlns:p14="http://schemas.microsoft.com/office/powerpoint/2010/main" val="4217951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D9536E-6782-4E07-8FF9-543ACBC673AF}"/>
              </a:ext>
            </a:extLst>
          </p:cNvPr>
          <p:cNvSpPr>
            <a:spLocks noGrp="1"/>
          </p:cNvSpPr>
          <p:nvPr>
            <p:ph type="title"/>
          </p:nvPr>
        </p:nvSpPr>
        <p:spPr/>
        <p:txBody>
          <a:bodyPr/>
          <a:lstStyle/>
          <a:p>
            <a:r>
              <a:rPr lang="en-US" altLang="zh-TW" dirty="0">
                <a:solidFill>
                  <a:prstClr val="black"/>
                </a:solidFill>
                <a:latin typeface="Times New Roman"/>
              </a:rPr>
              <a:t>5.4. Overhead Evaluation</a:t>
            </a:r>
            <a:endParaRPr lang="zh-TW" altLang="en-US" dirty="0"/>
          </a:p>
        </p:txBody>
      </p:sp>
      <p:pic>
        <p:nvPicPr>
          <p:cNvPr id="5" name="內容版面配置區 4">
            <a:extLst>
              <a:ext uri="{FF2B5EF4-FFF2-40B4-BE49-F238E27FC236}">
                <a16:creationId xmlns:a16="http://schemas.microsoft.com/office/drawing/2014/main" id="{5253E0F3-B62F-4719-AADF-DC0FCD63AD9B}"/>
              </a:ext>
            </a:extLst>
          </p:cNvPr>
          <p:cNvPicPr>
            <a:picLocks noGrp="1" noChangeAspect="1"/>
          </p:cNvPicPr>
          <p:nvPr>
            <p:ph idx="1"/>
          </p:nvPr>
        </p:nvPicPr>
        <p:blipFill>
          <a:blip r:embed="rId2"/>
          <a:stretch>
            <a:fillRect/>
          </a:stretch>
        </p:blipFill>
        <p:spPr>
          <a:xfrm>
            <a:off x="2299757" y="1934100"/>
            <a:ext cx="7592485" cy="3858163"/>
          </a:xfrm>
          <a:prstGeom prst="rect">
            <a:avLst/>
          </a:prstGeom>
        </p:spPr>
      </p:pic>
      <p:sp>
        <p:nvSpPr>
          <p:cNvPr id="4" name="投影片編號版面配置區 3">
            <a:extLst>
              <a:ext uri="{FF2B5EF4-FFF2-40B4-BE49-F238E27FC236}">
                <a16:creationId xmlns:a16="http://schemas.microsoft.com/office/drawing/2014/main" id="{B66694F8-454A-4DA0-B6B3-0DBF2B5A9D39}"/>
              </a:ext>
            </a:extLst>
          </p:cNvPr>
          <p:cNvSpPr>
            <a:spLocks noGrp="1"/>
          </p:cNvSpPr>
          <p:nvPr>
            <p:ph type="sldNum" sz="quarter" idx="12"/>
          </p:nvPr>
        </p:nvSpPr>
        <p:spPr/>
        <p:txBody>
          <a:bodyPr/>
          <a:lstStyle/>
          <a:p>
            <a:fld id="{52E38B42-96A3-412A-9CD3-7D6C2689CFF8}" type="slidenum">
              <a:rPr lang="en-US" altLang="zh-TW" smtClean="0"/>
              <a:pPr/>
              <a:t>98</a:t>
            </a:fld>
            <a:endParaRPr lang="en-US" altLang="zh-TW"/>
          </a:p>
        </p:txBody>
      </p:sp>
    </p:spTree>
    <p:extLst>
      <p:ext uri="{BB962C8B-B14F-4D97-AF65-F5344CB8AC3E}">
        <p14:creationId xmlns:p14="http://schemas.microsoft.com/office/powerpoint/2010/main" val="23406052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80D759-359B-49B8-B007-4B413C345BCE}"/>
              </a:ext>
            </a:extLst>
          </p:cNvPr>
          <p:cNvSpPr>
            <a:spLocks noGrp="1"/>
          </p:cNvSpPr>
          <p:nvPr>
            <p:ph type="title"/>
          </p:nvPr>
        </p:nvSpPr>
        <p:spPr/>
        <p:txBody>
          <a:bodyPr/>
          <a:lstStyle/>
          <a:p>
            <a:r>
              <a:rPr lang="en-US" altLang="zh-TW" dirty="0">
                <a:solidFill>
                  <a:prstClr val="black"/>
                </a:solidFill>
                <a:latin typeface="Times New Roman"/>
              </a:rPr>
              <a:t>6. </a:t>
            </a:r>
            <a:r>
              <a:rPr lang="en-US" altLang="zh-TW" dirty="0" err="1">
                <a:solidFill>
                  <a:prstClr val="black"/>
                </a:solidFill>
                <a:latin typeface="Times New Roman"/>
              </a:rPr>
              <a:t>RelatedWork</a:t>
            </a:r>
            <a:endParaRPr lang="zh-TW" altLang="en-US" dirty="0">
              <a:solidFill>
                <a:prstClr val="black"/>
              </a:solidFill>
              <a:latin typeface="Times New Roman"/>
            </a:endParaRPr>
          </a:p>
        </p:txBody>
      </p:sp>
      <p:sp>
        <p:nvSpPr>
          <p:cNvPr id="3" name="內容版面配置區 2">
            <a:extLst>
              <a:ext uri="{FF2B5EF4-FFF2-40B4-BE49-F238E27FC236}">
                <a16:creationId xmlns:a16="http://schemas.microsoft.com/office/drawing/2014/main" id="{97F0F93C-556E-4E9D-BC79-5E040F9572BF}"/>
              </a:ext>
            </a:extLst>
          </p:cNvPr>
          <p:cNvSpPr>
            <a:spLocks noGrp="1"/>
          </p:cNvSpPr>
          <p:nvPr>
            <p:ph idx="1"/>
          </p:nvPr>
        </p:nvSpPr>
        <p:spPr/>
        <p:txBody>
          <a:bodyPr/>
          <a:lstStyle/>
          <a:p>
            <a:r>
              <a:rPr lang="en-US" altLang="zh-TW" sz="2800" dirty="0">
                <a:latin typeface="+mn-lt"/>
              </a:rPr>
              <a:t>As the microservice architecture is emerging as a primary architectural style choice in the service</a:t>
            </a:r>
            <a:r>
              <a:rPr lang="zh-TW" altLang="en-US" sz="2800" dirty="0">
                <a:latin typeface="+mn-lt"/>
              </a:rPr>
              <a:t> </a:t>
            </a:r>
            <a:r>
              <a:rPr lang="en-US" altLang="zh-TW" sz="2800" dirty="0">
                <a:latin typeface="+mn-lt"/>
              </a:rPr>
              <a:t>oriented software industry [21], many research efforts have been devoted to the analysis and modeling</a:t>
            </a:r>
            <a:r>
              <a:rPr lang="zh-TW" altLang="en-US" sz="2800" dirty="0">
                <a:latin typeface="+mn-lt"/>
              </a:rPr>
              <a:t> </a:t>
            </a:r>
            <a:r>
              <a:rPr lang="en-US" altLang="zh-TW" sz="2800" dirty="0">
                <a:latin typeface="+mn-lt"/>
              </a:rPr>
              <a:t>of microservice architecture [22–24].</a:t>
            </a:r>
            <a:endParaRPr lang="zh-TW" altLang="en-US" sz="2800" dirty="0">
              <a:latin typeface="+mn-lt"/>
            </a:endParaRPr>
          </a:p>
        </p:txBody>
      </p:sp>
      <p:sp>
        <p:nvSpPr>
          <p:cNvPr id="4" name="投影片編號版面配置區 3">
            <a:extLst>
              <a:ext uri="{FF2B5EF4-FFF2-40B4-BE49-F238E27FC236}">
                <a16:creationId xmlns:a16="http://schemas.microsoft.com/office/drawing/2014/main" id="{7EA3542E-93A9-40A3-AA5D-26297A6C058C}"/>
              </a:ext>
            </a:extLst>
          </p:cNvPr>
          <p:cNvSpPr>
            <a:spLocks noGrp="1"/>
          </p:cNvSpPr>
          <p:nvPr>
            <p:ph type="sldNum" sz="quarter" idx="12"/>
          </p:nvPr>
        </p:nvSpPr>
        <p:spPr/>
        <p:txBody>
          <a:bodyPr/>
          <a:lstStyle/>
          <a:p>
            <a:fld id="{52E38B42-96A3-412A-9CD3-7D6C2689CFF8}" type="slidenum">
              <a:rPr lang="en-US" altLang="zh-TW" smtClean="0"/>
              <a:pPr/>
              <a:t>99</a:t>
            </a:fld>
            <a:endParaRPr lang="en-US" altLang="zh-TW"/>
          </a:p>
        </p:txBody>
      </p:sp>
      <p:sp>
        <p:nvSpPr>
          <p:cNvPr id="5" name="矩形 4">
            <a:extLst>
              <a:ext uri="{FF2B5EF4-FFF2-40B4-BE49-F238E27FC236}">
                <a16:creationId xmlns:a16="http://schemas.microsoft.com/office/drawing/2014/main" id="{61730720-0F0C-44A1-AA28-FA2E6D4B3DD4}"/>
              </a:ext>
            </a:extLst>
          </p:cNvPr>
          <p:cNvSpPr/>
          <p:nvPr/>
        </p:nvSpPr>
        <p:spPr>
          <a:xfrm>
            <a:off x="609600" y="3655936"/>
            <a:ext cx="10972800" cy="2585323"/>
          </a:xfrm>
          <a:prstGeom prst="rect">
            <a:avLst/>
          </a:prstGeom>
        </p:spPr>
        <p:txBody>
          <a:bodyPr wrap="square">
            <a:spAutoFit/>
          </a:bodyPr>
          <a:lstStyle/>
          <a:p>
            <a:r>
              <a:rPr lang="en-US" altLang="zh-TW" dirty="0">
                <a:solidFill>
                  <a:srgbClr val="17375E"/>
                </a:solidFill>
                <a:latin typeface="URWPalladioL-Roma"/>
              </a:rPr>
              <a:t>21. </a:t>
            </a:r>
            <a:r>
              <a:rPr lang="en-US" altLang="zh-TW" dirty="0" err="1">
                <a:solidFill>
                  <a:srgbClr val="17375E"/>
                </a:solidFill>
                <a:latin typeface="URWPalladioL-Roma"/>
              </a:rPr>
              <a:t>Thönes</a:t>
            </a:r>
            <a:r>
              <a:rPr lang="en-US" altLang="zh-TW" dirty="0">
                <a:solidFill>
                  <a:srgbClr val="17375E"/>
                </a:solidFill>
                <a:latin typeface="URWPalladioL-Roma"/>
              </a:rPr>
              <a:t>, J. Microservices. </a:t>
            </a:r>
            <a:r>
              <a:rPr lang="en-US" altLang="zh-TW" dirty="0">
                <a:solidFill>
                  <a:srgbClr val="17375E"/>
                </a:solidFill>
                <a:latin typeface="URWPalladioL-Ital"/>
              </a:rPr>
              <a:t>IEEE </a:t>
            </a:r>
            <a:r>
              <a:rPr lang="en-US" altLang="zh-TW" dirty="0" err="1">
                <a:solidFill>
                  <a:srgbClr val="17375E"/>
                </a:solidFill>
                <a:latin typeface="URWPalladioL-Ital"/>
              </a:rPr>
              <a:t>Softw</a:t>
            </a:r>
            <a:r>
              <a:rPr lang="en-US" altLang="zh-TW" dirty="0">
                <a:solidFill>
                  <a:srgbClr val="17375E"/>
                </a:solidFill>
                <a:latin typeface="URWPalladioL-Ital"/>
              </a:rPr>
              <a:t>. </a:t>
            </a:r>
            <a:r>
              <a:rPr lang="en-US" altLang="zh-TW" b="1" dirty="0">
                <a:solidFill>
                  <a:srgbClr val="17375E"/>
                </a:solidFill>
                <a:latin typeface="URWPalladioL-Bold"/>
              </a:rPr>
              <a:t>2015</a:t>
            </a:r>
            <a:r>
              <a:rPr lang="en-US" altLang="zh-TW" dirty="0">
                <a:solidFill>
                  <a:srgbClr val="17375E"/>
                </a:solidFill>
                <a:latin typeface="URWPalladioL-Roma"/>
              </a:rPr>
              <a:t>, </a:t>
            </a:r>
            <a:r>
              <a:rPr lang="en-US" altLang="zh-TW" dirty="0">
                <a:solidFill>
                  <a:srgbClr val="17375E"/>
                </a:solidFill>
                <a:latin typeface="URWPalladioL-Ital"/>
              </a:rPr>
              <a:t>32</a:t>
            </a:r>
            <a:r>
              <a:rPr lang="en-US" altLang="zh-TW" dirty="0">
                <a:solidFill>
                  <a:srgbClr val="17375E"/>
                </a:solidFill>
                <a:latin typeface="URWPalladioL-Roma"/>
              </a:rPr>
              <a:t>, 116.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22. Cerny, T.; </a:t>
            </a:r>
            <a:r>
              <a:rPr lang="en-US" altLang="zh-TW" dirty="0" err="1">
                <a:solidFill>
                  <a:srgbClr val="17375E"/>
                </a:solidFill>
                <a:latin typeface="URWPalladioL-Roma"/>
              </a:rPr>
              <a:t>Donahoo</a:t>
            </a:r>
            <a:r>
              <a:rPr lang="en-US" altLang="zh-TW" dirty="0">
                <a:solidFill>
                  <a:srgbClr val="17375E"/>
                </a:solidFill>
                <a:latin typeface="URWPalladioL-Roma"/>
              </a:rPr>
              <a:t>, M.J.; </a:t>
            </a:r>
            <a:r>
              <a:rPr lang="en-US" altLang="zh-TW" dirty="0" err="1">
                <a:solidFill>
                  <a:srgbClr val="17375E"/>
                </a:solidFill>
                <a:latin typeface="URWPalladioL-Roma"/>
              </a:rPr>
              <a:t>Trnka</a:t>
            </a:r>
            <a:r>
              <a:rPr lang="en-US" altLang="zh-TW" dirty="0">
                <a:solidFill>
                  <a:srgbClr val="17375E"/>
                </a:solidFill>
                <a:latin typeface="URWPalladioL-Roma"/>
              </a:rPr>
              <a:t>, M. Contextual understanding of microservice architecture: Current and</a:t>
            </a:r>
          </a:p>
          <a:p>
            <a:r>
              <a:rPr lang="en-US" altLang="zh-TW" dirty="0">
                <a:solidFill>
                  <a:srgbClr val="17375E"/>
                </a:solidFill>
                <a:latin typeface="URWPalladioL-Roma"/>
              </a:rPr>
              <a:t>future directions. </a:t>
            </a:r>
            <a:r>
              <a:rPr lang="en-US" altLang="zh-TW" dirty="0">
                <a:solidFill>
                  <a:srgbClr val="17375E"/>
                </a:solidFill>
                <a:latin typeface="URWPalladioL-Ital"/>
              </a:rPr>
              <a:t>ACM SIGAPP Appl. </a:t>
            </a:r>
            <a:r>
              <a:rPr lang="en-US" altLang="zh-TW" dirty="0" err="1">
                <a:solidFill>
                  <a:srgbClr val="17375E"/>
                </a:solidFill>
                <a:latin typeface="URWPalladioL-Ital"/>
              </a:rPr>
              <a:t>Comput</a:t>
            </a:r>
            <a:r>
              <a:rPr lang="en-US" altLang="zh-TW" dirty="0">
                <a:solidFill>
                  <a:srgbClr val="17375E"/>
                </a:solidFill>
                <a:latin typeface="URWPalladioL-Ital"/>
              </a:rPr>
              <a:t>. Rev. </a:t>
            </a:r>
            <a:r>
              <a:rPr lang="en-US" altLang="zh-TW" b="1" dirty="0">
                <a:solidFill>
                  <a:srgbClr val="17375E"/>
                </a:solidFill>
                <a:latin typeface="URWPalladioL-Bold"/>
              </a:rPr>
              <a:t>2018</a:t>
            </a:r>
            <a:r>
              <a:rPr lang="en-US" altLang="zh-TW" dirty="0">
                <a:solidFill>
                  <a:srgbClr val="17375E"/>
                </a:solidFill>
                <a:latin typeface="URWPalladioL-Roma"/>
              </a:rPr>
              <a:t>, </a:t>
            </a:r>
            <a:r>
              <a:rPr lang="en-US" altLang="zh-TW" dirty="0">
                <a:solidFill>
                  <a:srgbClr val="17375E"/>
                </a:solidFill>
                <a:latin typeface="URWPalladioL-Ital"/>
              </a:rPr>
              <a:t>17</a:t>
            </a:r>
            <a:r>
              <a:rPr lang="en-US" altLang="zh-TW" dirty="0">
                <a:solidFill>
                  <a:srgbClr val="17375E"/>
                </a:solidFill>
                <a:latin typeface="URWPalladioL-Roma"/>
              </a:rPr>
              <a:t>, 29–45. [</a:t>
            </a:r>
            <a:r>
              <a:rPr lang="en-US" altLang="zh-TW" dirty="0" err="1">
                <a:solidFill>
                  <a:srgbClr val="17375E"/>
                </a:solidFill>
                <a:latin typeface="URWPalladioL-Roma"/>
              </a:rPr>
              <a:t>CrossRef</a:t>
            </a:r>
            <a:r>
              <a:rPr lang="en-US" altLang="zh-TW" dirty="0">
                <a:solidFill>
                  <a:srgbClr val="17375E"/>
                </a:solidFill>
                <a:latin typeface="URWPalladioL-Roma"/>
              </a:rPr>
              <a:t>]</a:t>
            </a:r>
          </a:p>
          <a:p>
            <a:r>
              <a:rPr lang="en-US" altLang="zh-TW" dirty="0">
                <a:solidFill>
                  <a:srgbClr val="17375E"/>
                </a:solidFill>
                <a:latin typeface="URWPalladioL-Roma"/>
              </a:rPr>
              <a:t>23. </a:t>
            </a:r>
            <a:r>
              <a:rPr lang="en-US" altLang="zh-TW" dirty="0" err="1">
                <a:solidFill>
                  <a:srgbClr val="17375E"/>
                </a:solidFill>
                <a:latin typeface="URWPalladioL-Roma"/>
              </a:rPr>
              <a:t>Hasselbring,W</a:t>
            </a:r>
            <a:r>
              <a:rPr lang="en-US" altLang="zh-TW" dirty="0">
                <a:solidFill>
                  <a:srgbClr val="17375E"/>
                </a:solidFill>
                <a:latin typeface="URWPalladioL-Roma"/>
              </a:rPr>
              <a:t>.; </a:t>
            </a:r>
            <a:r>
              <a:rPr lang="en-US" altLang="zh-TW" dirty="0" err="1">
                <a:solidFill>
                  <a:srgbClr val="17375E"/>
                </a:solidFill>
                <a:latin typeface="URWPalladioL-Roma"/>
              </a:rPr>
              <a:t>Steinacker</a:t>
            </a:r>
            <a:r>
              <a:rPr lang="en-US" altLang="zh-TW" dirty="0">
                <a:solidFill>
                  <a:srgbClr val="17375E"/>
                </a:solidFill>
                <a:latin typeface="URWPalladioL-Roma"/>
              </a:rPr>
              <a:t>, G. Microservice architectures for scalability, agility and reliability in e-commerce.</a:t>
            </a:r>
          </a:p>
          <a:p>
            <a:r>
              <a:rPr lang="en-US" altLang="zh-TW" dirty="0">
                <a:solidFill>
                  <a:srgbClr val="17375E"/>
                </a:solidFill>
                <a:latin typeface="URWPalladioL-Roma"/>
              </a:rPr>
              <a:t>In Proceedings of the 2017 IEEE International Conference on Software </a:t>
            </a:r>
            <a:r>
              <a:rPr lang="en-US" altLang="zh-TW" dirty="0" err="1">
                <a:solidFill>
                  <a:srgbClr val="17375E"/>
                </a:solidFill>
                <a:latin typeface="URWPalladioL-Roma"/>
              </a:rPr>
              <a:t>ArchitectureWorkshops</a:t>
            </a:r>
            <a:r>
              <a:rPr lang="en-US" altLang="zh-TW" dirty="0">
                <a:solidFill>
                  <a:srgbClr val="17375E"/>
                </a:solidFill>
                <a:latin typeface="URWPalladioL-Roma"/>
              </a:rPr>
              <a:t> (ICSAW),</a:t>
            </a:r>
          </a:p>
          <a:p>
            <a:r>
              <a:rPr lang="en-US" altLang="zh-TW" dirty="0">
                <a:solidFill>
                  <a:srgbClr val="17375E"/>
                </a:solidFill>
                <a:latin typeface="URWPalladioL-Roma"/>
              </a:rPr>
              <a:t>Gothenburg, Sweden, 5–7 April 2017; pp. 243–246.</a:t>
            </a:r>
          </a:p>
          <a:p>
            <a:r>
              <a:rPr lang="it-IT" altLang="zh-TW" dirty="0">
                <a:solidFill>
                  <a:srgbClr val="17375E"/>
                </a:solidFill>
                <a:latin typeface="URWPalladioL-Roma"/>
              </a:rPr>
              <a:t>24. Dragoni, N.; Giallorenzo, S.; Lafuente, A.L.; Mazzara, M.; Montesi, F.; Mustafin, R.; Safina, L. Microservices:</a:t>
            </a:r>
          </a:p>
          <a:p>
            <a:r>
              <a:rPr lang="en-US" altLang="zh-TW" dirty="0">
                <a:solidFill>
                  <a:srgbClr val="17375E"/>
                </a:solidFill>
                <a:latin typeface="URWPalladioL-Roma"/>
              </a:rPr>
              <a:t>Yesterday, today, and tomorrow. In </a:t>
            </a:r>
            <a:r>
              <a:rPr lang="en-US" altLang="zh-TW" dirty="0">
                <a:solidFill>
                  <a:srgbClr val="17375E"/>
                </a:solidFill>
                <a:latin typeface="URWPalladioL-Ital"/>
              </a:rPr>
              <a:t>Present and Ulterior Software Engineering</a:t>
            </a:r>
            <a:r>
              <a:rPr lang="en-US" altLang="zh-TW" dirty="0">
                <a:solidFill>
                  <a:srgbClr val="17375E"/>
                </a:solidFill>
                <a:latin typeface="URWPalladioL-Roma"/>
              </a:rPr>
              <a:t>; Springer: New York, NY, USA,</a:t>
            </a:r>
          </a:p>
          <a:p>
            <a:r>
              <a:rPr lang="en-US" altLang="zh-TW" dirty="0">
                <a:solidFill>
                  <a:srgbClr val="17375E"/>
                </a:solidFill>
                <a:latin typeface="URWPalladioL-Roma"/>
              </a:rPr>
              <a:t>2017; pp. 195–216.</a:t>
            </a:r>
            <a:endParaRPr lang="zh-TW" altLang="en-US" dirty="0">
              <a:solidFill>
                <a:srgbClr val="17375E"/>
              </a:solidFill>
            </a:endParaRPr>
          </a:p>
        </p:txBody>
      </p:sp>
    </p:spTree>
    <p:extLst>
      <p:ext uri="{BB962C8B-B14F-4D97-AF65-F5344CB8AC3E}">
        <p14:creationId xmlns:p14="http://schemas.microsoft.com/office/powerpoint/2010/main" val="906098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9311</TotalTime>
  <Words>21087</Words>
  <Application>Microsoft Office PowerPoint</Application>
  <PresentationFormat>Widescreen</PresentationFormat>
  <Paragraphs>984</Paragraphs>
  <Slides>115</Slides>
  <Notes>103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115</vt:i4>
      </vt:variant>
    </vt:vector>
  </HeadingPairs>
  <TitlesOfParts>
    <vt:vector size="127" baseType="lpstr">
      <vt:lpstr>Microsoft JhengHei UI</vt:lpstr>
      <vt:lpstr>URWPalladioL-Bold</vt:lpstr>
      <vt:lpstr>URWPalladioL-Ital</vt:lpstr>
      <vt:lpstr>URWPalladioL-Roma</vt:lpstr>
      <vt:lpstr>微軟正黑體</vt:lpstr>
      <vt:lpstr>新細明體</vt:lpstr>
      <vt:lpstr>Arial</vt:lpstr>
      <vt:lpstr>Calibri</vt:lpstr>
      <vt:lpstr>Cambria Math</vt:lpstr>
      <vt:lpstr>Times New Roman</vt:lpstr>
      <vt:lpstr>Wingdings</vt:lpstr>
      <vt:lpstr>MAIN.template</vt:lpstr>
      <vt:lpstr>Optimizing Service Placement for Microservice Architecture in Clouds</vt:lpstr>
      <vt:lpstr>Abstract</vt:lpstr>
      <vt:lpstr>Abstract</vt:lpstr>
      <vt:lpstr>Abstract</vt:lpstr>
      <vt:lpstr>1. Introduction</vt:lpstr>
      <vt:lpstr>1. Introduction</vt:lpstr>
      <vt:lpstr>1. Introduction</vt:lpstr>
      <vt:lpstr>1. Introduction</vt:lpstr>
      <vt:lpstr>1. Introduction</vt:lpstr>
      <vt:lpstr>1. Introduction</vt:lpstr>
      <vt:lpstr>1. Introduction</vt:lpstr>
      <vt:lpstr>1. Introduction</vt:lpstr>
      <vt:lpstr>1. Introduction</vt:lpstr>
      <vt:lpstr>1. Introduction</vt:lpstr>
      <vt:lpstr>1. Introduction</vt:lpstr>
      <vt:lpstr>1. Introduction</vt:lpstr>
      <vt:lpstr>1. Introduction</vt:lpstr>
      <vt:lpstr>1. Introduction</vt:lpstr>
      <vt:lpstr>2. Problem Formulation</vt:lpstr>
      <vt:lpstr>2. Problem Formulation</vt:lpstr>
      <vt:lpstr>2. Problem Formulation</vt:lpstr>
      <vt:lpstr>2. Problem Formulation</vt:lpstr>
      <vt:lpstr>2.1. Model Description</vt:lpstr>
      <vt:lpstr>2.2. Objective</vt:lpstr>
      <vt:lpstr>2.2. Objective</vt:lpstr>
      <vt:lpstr>2.2. Objective</vt:lpstr>
      <vt:lpstr>2.2. Objective</vt:lpstr>
      <vt:lpstr>3. Minimum K-Cut Problem</vt:lpstr>
      <vt:lpstr>3. Minimum K-Cut Problem</vt:lpstr>
      <vt:lpstr>3. Minimum K-Cut Problem</vt:lpstr>
      <vt:lpstr>3. Minimum K-Cut Problem</vt:lpstr>
      <vt:lpstr>3. Minimum K-Cut Problem</vt:lpstr>
      <vt:lpstr>3. Minimum K-Cut Problem</vt:lpstr>
      <vt:lpstr>3. Minimum K-Cut Problem</vt:lpstr>
      <vt:lpstr>3. Minimum K-Cut Problem</vt:lpstr>
      <vt:lpstr>3. Minimum K-Cut Problem</vt:lpstr>
      <vt:lpstr>3. Minimum K-Cut Problem</vt:lpstr>
      <vt:lpstr>3. Minimum K-Cut Problem</vt:lpstr>
      <vt:lpstr>3. Minimum K-Cut Problem</vt:lpstr>
      <vt:lpstr>4. Placement Algorithm</vt:lpstr>
      <vt:lpstr>4.1. Application Partition</vt:lpstr>
      <vt:lpstr>4.1. Application Partition</vt:lpstr>
      <vt:lpstr>4.1. Application Partition</vt:lpstr>
      <vt:lpstr>4.1. Application Partition</vt:lpstr>
      <vt:lpstr>4.1. Application Partition</vt:lpstr>
      <vt:lpstr>4.1.1. Binary Partition</vt:lpstr>
      <vt:lpstr>4.1.1. Binary Partition</vt:lpstr>
      <vt:lpstr>4.1.1. Binary Partition</vt:lpstr>
      <vt:lpstr>4.1.1. Binary Partition</vt:lpstr>
      <vt:lpstr>4.1.2. K Partition</vt:lpstr>
      <vt:lpstr>4.1.2. K Partition</vt:lpstr>
      <vt:lpstr>4.1.2. K Partition</vt:lpstr>
      <vt:lpstr>4. Placement Algorithm</vt:lpstr>
      <vt:lpstr>4. Placement Algorithm</vt:lpstr>
      <vt:lpstr>4.2. Heuristic Packing</vt:lpstr>
      <vt:lpstr>4.2. Heuristic Packing</vt:lpstr>
      <vt:lpstr>4.2. Heuristic Packing</vt:lpstr>
      <vt:lpstr>4.2. Heuristic Packing</vt:lpstr>
      <vt:lpstr>4.2. Heuristic Packing</vt:lpstr>
      <vt:lpstr>4.2. Heuristic Packing</vt:lpstr>
      <vt:lpstr>4.3. Placement Finding</vt:lpstr>
      <vt:lpstr>4.3. Placement Finding</vt:lpstr>
      <vt:lpstr>4.3. Placement Finding</vt:lpstr>
      <vt:lpstr>4.3. Placement Finding</vt:lpstr>
      <vt:lpstr>4.3. Placement Finding</vt:lpstr>
      <vt:lpstr>4.3. Placement Finding</vt:lpstr>
      <vt:lpstr>5. Evaluation</vt:lpstr>
      <vt:lpstr>5.1. Experimental Methodology</vt:lpstr>
      <vt:lpstr>5.1. Experimental Methodology</vt:lpstr>
      <vt:lpstr>5.1. Experimental Methodology</vt:lpstr>
      <vt:lpstr>5.1. Experimental Methodology</vt:lpstr>
      <vt:lpstr>5.1. Experimental Methodology</vt:lpstr>
      <vt:lpstr>5.1. Experimental Methodology</vt:lpstr>
      <vt:lpstr>5.1. Experimental Methodology</vt:lpstr>
      <vt:lpstr>5.1. Experimental Methodology</vt:lpstr>
      <vt:lpstr>5.1. Experimental Methodology</vt:lpstr>
      <vt:lpstr>5.1. Experimental Methodology</vt:lpstr>
      <vt:lpstr>5.2. Comparison with Baselines</vt:lpstr>
      <vt:lpstr>5.2. Comparison with Baselines</vt:lpstr>
      <vt:lpstr>5.2. Comparison with Baselines</vt:lpstr>
      <vt:lpstr>5.2. Comparison with Baselines</vt:lpstr>
      <vt:lpstr>5.2. Comparison with Baselines</vt:lpstr>
      <vt:lpstr>5.2. Comparison with Baselines</vt:lpstr>
      <vt:lpstr>5.2. Comparison with Baselines</vt:lpstr>
      <vt:lpstr>5.2. Comparison with Baselines</vt:lpstr>
      <vt:lpstr>5.2. Comparison with Baselines</vt:lpstr>
      <vt:lpstr>5.2. Comparison with Baselines</vt:lpstr>
      <vt:lpstr>5.2. Comparison with Baselines</vt:lpstr>
      <vt:lpstr>5.3. Impact of Threshold α</vt:lpstr>
      <vt:lpstr>5.3. Impact of Threshold α</vt:lpstr>
      <vt:lpstr>5.3. Impact of Threshold α</vt:lpstr>
      <vt:lpstr>5.3. Impact of Threshold α</vt:lpstr>
      <vt:lpstr>5.3. Impact of Threshold α</vt:lpstr>
      <vt:lpstr>5.4. Overhead Evaluation</vt:lpstr>
      <vt:lpstr>5.4. Overhead Evaluation</vt:lpstr>
      <vt:lpstr>5.4. Overhead Evaluation</vt:lpstr>
      <vt:lpstr>5.4. Overhead Evaluation</vt:lpstr>
      <vt:lpstr>5.4. Overhead Evaluation</vt:lpstr>
      <vt:lpstr>6. RelatedWork</vt:lpstr>
      <vt:lpstr>6. RelatedWork</vt:lpstr>
      <vt:lpstr>6. RelatedWork</vt:lpstr>
      <vt:lpstr>6. RelatedWork</vt:lpstr>
      <vt:lpstr>6. RelatedWork</vt:lpstr>
      <vt:lpstr>6. RelatedWork</vt:lpstr>
      <vt:lpstr>6. RelatedWork</vt:lpstr>
      <vt:lpstr>6. RelatedWork</vt:lpstr>
      <vt:lpstr>6. RelatedWork</vt:lpstr>
      <vt:lpstr>6. RelatedWork</vt:lpstr>
      <vt:lpstr>6. RelatedWork</vt:lpstr>
      <vt:lpstr>7. Conclusions</vt:lpstr>
      <vt:lpstr>7. Conclusions</vt:lpstr>
      <vt:lpstr>7. Conclusions</vt:lpstr>
      <vt:lpstr>co-located</vt:lpstr>
      <vt:lpstr>loopback</vt:lpstr>
      <vt:lpstr>fog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黃云凡</cp:lastModifiedBy>
  <cp:revision>8506</cp:revision>
  <cp:lastPrinted>2015-10-16T09:02:33Z</cp:lastPrinted>
  <dcterms:created xsi:type="dcterms:W3CDTF">2009-04-12T18:22:11Z</dcterms:created>
  <dcterms:modified xsi:type="dcterms:W3CDTF">2021-12-10T09:09:24Z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